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4" r:id="rId2"/>
    <p:sldId id="257" r:id="rId3"/>
    <p:sldId id="258" r:id="rId4"/>
    <p:sldId id="259" r:id="rId5"/>
    <p:sldId id="260" r:id="rId6"/>
    <p:sldId id="273" r:id="rId7"/>
    <p:sldId id="261" r:id="rId8"/>
    <p:sldId id="275" r:id="rId9"/>
    <p:sldId id="263" r:id="rId10"/>
    <p:sldId id="264" r:id="rId11"/>
    <p:sldId id="265" r:id="rId12"/>
    <p:sldId id="268" r:id="rId13"/>
    <p:sldId id="267" r:id="rId14"/>
    <p:sldId id="270" r:id="rId15"/>
    <p:sldId id="271" r:id="rId16"/>
    <p:sldId id="276" r:id="rId17"/>
    <p:sldId id="272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12A0A-47E8-4231-B7DB-6C7DEB016E9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413E10F-D22B-4EB8-998B-0F1F1D0FD772}">
      <dgm:prSet/>
      <dgm:spPr/>
      <dgm:t>
        <a:bodyPr/>
        <a:lstStyle/>
        <a:p>
          <a:pPr algn="l" rtl="0"/>
          <a:r>
            <a:rPr lang="en-US" dirty="0" smtClean="0"/>
            <a:t>When a word ending in </a:t>
          </a:r>
          <a:r>
            <a:rPr lang="en-US" u="sng" dirty="0" smtClean="0">
              <a:solidFill>
                <a:schemeClr val="accent6">
                  <a:lumMod val="75000"/>
                </a:schemeClr>
              </a:solidFill>
            </a:rPr>
            <a:t>x</a:t>
          </a:r>
          <a:r>
            <a:rPr lang="en-US" dirty="0" smtClean="0"/>
            <a:t> has a suffix added, the x is changed to a </a:t>
          </a:r>
          <a:r>
            <a:rPr lang="en-US" dirty="0" smtClean="0">
              <a:solidFill>
                <a:srgbClr val="C00000"/>
              </a:solidFill>
            </a:rPr>
            <a:t>g</a:t>
          </a:r>
          <a:r>
            <a:rPr lang="en-US" dirty="0" smtClean="0"/>
            <a:t> or a </a:t>
          </a:r>
          <a:r>
            <a:rPr lang="en-US" dirty="0" smtClean="0">
              <a:solidFill>
                <a:srgbClr val="C00000"/>
              </a:solidFill>
            </a:rPr>
            <a:t>c</a:t>
          </a:r>
          <a:r>
            <a:rPr lang="en-US" dirty="0" smtClean="0"/>
            <a:t>. For example, </a:t>
          </a:r>
          <a:r>
            <a:rPr lang="en-US" dirty="0" smtClean="0">
              <a:solidFill>
                <a:srgbClr val="FF0000"/>
              </a:solidFill>
            </a:rPr>
            <a:t>pharynx </a:t>
          </a:r>
          <a:r>
            <a:rPr lang="en-US" dirty="0" smtClean="0"/>
            <a:t>(throat) becomes pharyngeal (fa-RIN-</a:t>
          </a:r>
          <a:r>
            <a:rPr lang="en-US" dirty="0" smtClean="0">
              <a:solidFill>
                <a:srgbClr val="FF0000"/>
              </a:solidFill>
            </a:rPr>
            <a:t>je</a:t>
          </a:r>
          <a:r>
            <a:rPr lang="en-US" dirty="0" smtClean="0"/>
            <a:t>-al), to mean “</a:t>
          </a:r>
          <a:r>
            <a:rPr lang="en-US" dirty="0" smtClean="0">
              <a:solidFill>
                <a:srgbClr val="FF0000"/>
              </a:solidFill>
            </a:rPr>
            <a:t>pertaining to the throat</a:t>
          </a:r>
          <a:r>
            <a:rPr lang="en-US" dirty="0" smtClean="0"/>
            <a:t>”; </a:t>
          </a:r>
          <a:r>
            <a:rPr lang="en-US" dirty="0" smtClean="0">
              <a:solidFill>
                <a:srgbClr val="FF0000"/>
              </a:solidFill>
            </a:rPr>
            <a:t>coccyx</a:t>
          </a:r>
          <a:endParaRPr lang="en-US" dirty="0"/>
        </a:p>
      </dgm:t>
    </dgm:pt>
    <dgm:pt modelId="{5624BCCC-0AF5-4810-9DE6-607D953F9B00}" type="parTrans" cxnId="{2A059847-5F4F-4781-BF6D-0D5E561115F1}">
      <dgm:prSet/>
      <dgm:spPr/>
      <dgm:t>
        <a:bodyPr/>
        <a:lstStyle/>
        <a:p>
          <a:pPr rtl="1"/>
          <a:endParaRPr lang="ar-SA"/>
        </a:p>
      </dgm:t>
    </dgm:pt>
    <dgm:pt modelId="{97E3E4B3-01C4-4586-B8AC-0A62942D1ABF}" type="sibTrans" cxnId="{2A059847-5F4F-4781-BF6D-0D5E561115F1}">
      <dgm:prSet/>
      <dgm:spPr/>
      <dgm:t>
        <a:bodyPr/>
        <a:lstStyle/>
        <a:p>
          <a:pPr rtl="1"/>
          <a:endParaRPr lang="ar-SA"/>
        </a:p>
      </dgm:t>
    </dgm:pt>
    <dgm:pt modelId="{B1B5F1DE-0856-4A88-9EA4-C996DA4D6186}">
      <dgm:prSet/>
      <dgm:spPr/>
      <dgm:t>
        <a:bodyPr/>
        <a:lstStyle/>
        <a:p>
          <a:pPr rtl="1"/>
          <a:r>
            <a:rPr lang="en-US" b="1" dirty="0" smtClean="0"/>
            <a:t>1- Words Ending In </a:t>
          </a:r>
          <a:r>
            <a:rPr lang="en-US" b="1" i="1" u="sng" dirty="0" smtClean="0"/>
            <a:t>x</a:t>
          </a:r>
          <a:endParaRPr lang="ar-SA" u="sng" dirty="0"/>
        </a:p>
      </dgm:t>
    </dgm:pt>
    <dgm:pt modelId="{99002903-59C2-441A-8F3B-8EC7831116D2}" type="sibTrans" cxnId="{07D1E74F-E5A4-4127-8113-8DFA4114830D}">
      <dgm:prSet/>
      <dgm:spPr/>
      <dgm:t>
        <a:bodyPr/>
        <a:lstStyle/>
        <a:p>
          <a:pPr rtl="1"/>
          <a:endParaRPr lang="ar-SA"/>
        </a:p>
      </dgm:t>
    </dgm:pt>
    <dgm:pt modelId="{B71DBF52-2CAC-4E05-B806-E54B777251E5}" type="parTrans" cxnId="{07D1E74F-E5A4-4127-8113-8DFA4114830D}">
      <dgm:prSet/>
      <dgm:spPr/>
      <dgm:t>
        <a:bodyPr/>
        <a:lstStyle/>
        <a:p>
          <a:pPr rtl="1"/>
          <a:endParaRPr lang="ar-SA"/>
        </a:p>
      </dgm:t>
    </dgm:pt>
    <dgm:pt modelId="{0EFA5A7B-35D7-4315-9381-6763EE964EE9}">
      <dgm:prSet custT="1"/>
      <dgm:spPr/>
      <dgm:t>
        <a:bodyPr/>
        <a:lstStyle/>
        <a:p>
          <a:pPr rtl="1"/>
          <a:r>
            <a:rPr lang="en-US" sz="3300" b="1" dirty="0" smtClean="0"/>
            <a:t>2- </a:t>
          </a:r>
          <a:r>
            <a:rPr lang="en-US" sz="2800" b="1" dirty="0" smtClean="0"/>
            <a:t>Suffixes Beginning With </a:t>
          </a:r>
          <a:r>
            <a:rPr lang="en-US" sz="2800" b="1" i="1" u="sng" dirty="0" err="1" smtClean="0"/>
            <a:t>rh</a:t>
          </a:r>
          <a:endParaRPr lang="en-US" sz="2800" u="sng" dirty="0"/>
        </a:p>
      </dgm:t>
    </dgm:pt>
    <dgm:pt modelId="{9C5EC951-1488-4698-A44F-8919E67B4BD2}" type="parTrans" cxnId="{5372D5CD-C301-409A-9A39-BABD301FD8BF}">
      <dgm:prSet/>
      <dgm:spPr/>
      <dgm:t>
        <a:bodyPr/>
        <a:lstStyle/>
        <a:p>
          <a:pPr rtl="1"/>
          <a:endParaRPr lang="ar-SA"/>
        </a:p>
      </dgm:t>
    </dgm:pt>
    <dgm:pt modelId="{A2E4D981-4AB1-4E8C-8542-3B8E3C93BCD1}" type="sibTrans" cxnId="{5372D5CD-C301-409A-9A39-BABD301FD8BF}">
      <dgm:prSet/>
      <dgm:spPr/>
      <dgm:t>
        <a:bodyPr/>
        <a:lstStyle/>
        <a:p>
          <a:pPr rtl="1"/>
          <a:endParaRPr lang="ar-SA"/>
        </a:p>
      </dgm:t>
    </dgm:pt>
    <dgm:pt modelId="{6E46160B-FCDA-4948-831F-415F22B11A1C}">
      <dgm:prSet/>
      <dgm:spPr/>
      <dgm:t>
        <a:bodyPr/>
        <a:lstStyle/>
        <a:p>
          <a:pPr algn="l" rtl="0"/>
          <a:r>
            <a:rPr lang="en-US" dirty="0" smtClean="0"/>
            <a:t>When a suffix beginning with </a:t>
          </a:r>
          <a:r>
            <a:rPr lang="en-US" u="sng" dirty="0" err="1" smtClean="0">
              <a:solidFill>
                <a:schemeClr val="accent6">
                  <a:lumMod val="75000"/>
                </a:schemeClr>
              </a:solidFill>
            </a:rPr>
            <a:t>rh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smtClean="0"/>
            <a:t>is added to a root, the </a:t>
          </a:r>
          <a:r>
            <a:rPr lang="en-US" dirty="0" smtClean="0">
              <a:solidFill>
                <a:srgbClr val="FF0000"/>
              </a:solidFill>
            </a:rPr>
            <a:t>r</a:t>
          </a:r>
          <a:r>
            <a:rPr lang="en-US" dirty="0" smtClean="0"/>
            <a:t> is </a:t>
          </a:r>
          <a:r>
            <a:rPr lang="en-US" dirty="0" smtClean="0">
              <a:solidFill>
                <a:srgbClr val="FF0000"/>
              </a:solidFill>
            </a:rPr>
            <a:t>doubled</a:t>
          </a:r>
          <a:r>
            <a:rPr lang="en-US" dirty="0" smtClean="0"/>
            <a:t>:</a:t>
          </a:r>
          <a:br>
            <a:rPr lang="en-US" dirty="0" smtClean="0"/>
          </a:br>
          <a:endParaRPr lang="ar-SA" dirty="0"/>
        </a:p>
      </dgm:t>
    </dgm:pt>
    <dgm:pt modelId="{D199135E-1B7A-4D21-BE9E-DA5E6A5F1F85}" type="parTrans" cxnId="{FBBF55DE-EE83-43A1-9003-E87B810E9812}">
      <dgm:prSet/>
      <dgm:spPr/>
      <dgm:t>
        <a:bodyPr/>
        <a:lstStyle/>
        <a:p>
          <a:pPr rtl="1"/>
          <a:endParaRPr lang="ar-SA"/>
        </a:p>
      </dgm:t>
    </dgm:pt>
    <dgm:pt modelId="{1045A5A5-6D5B-4822-9505-8308DCD352BA}" type="sibTrans" cxnId="{FBBF55DE-EE83-43A1-9003-E87B810E9812}">
      <dgm:prSet/>
      <dgm:spPr/>
      <dgm:t>
        <a:bodyPr/>
        <a:lstStyle/>
        <a:p>
          <a:pPr rtl="1"/>
          <a:endParaRPr lang="ar-SA"/>
        </a:p>
      </dgm:t>
    </dgm:pt>
    <dgm:pt modelId="{42BC9C52-BC8C-411C-9C49-BF4282DB62AD}">
      <dgm:prSet/>
      <dgm:spPr/>
      <dgm:t>
        <a:bodyPr/>
        <a:lstStyle/>
        <a:p>
          <a:pPr algn="l" rtl="0"/>
          <a:r>
            <a:rPr lang="en-US" dirty="0" smtClean="0">
              <a:solidFill>
                <a:srgbClr val="FF0000"/>
              </a:solidFill>
            </a:rPr>
            <a:t>hem/o</a:t>
          </a:r>
          <a:r>
            <a:rPr lang="en-US" dirty="0" smtClean="0"/>
            <a:t> (blood) + -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rhage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smtClean="0"/>
            <a:t>(bursting forth) = 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hemorrhage</a:t>
          </a:r>
          <a:r>
            <a:rPr lang="en-US" dirty="0" smtClean="0"/>
            <a:t> (a bursting forth of blood)</a:t>
          </a:r>
          <a:br>
            <a:rPr lang="en-US" dirty="0" smtClean="0"/>
          </a:br>
          <a:endParaRPr lang="en-US" dirty="0"/>
        </a:p>
      </dgm:t>
    </dgm:pt>
    <dgm:pt modelId="{558243C4-977B-4A5C-9923-861C12CEA5B0}" type="parTrans" cxnId="{287492C5-DDC0-435D-8CF6-4F747EECAFE9}">
      <dgm:prSet/>
      <dgm:spPr/>
      <dgm:t>
        <a:bodyPr/>
        <a:lstStyle/>
        <a:p>
          <a:pPr rtl="1"/>
          <a:endParaRPr lang="ar-SA"/>
        </a:p>
      </dgm:t>
    </dgm:pt>
    <dgm:pt modelId="{65045BD0-F550-477C-9F9F-3430CC910EE9}" type="sibTrans" cxnId="{287492C5-DDC0-435D-8CF6-4F747EECAFE9}">
      <dgm:prSet/>
      <dgm:spPr/>
      <dgm:t>
        <a:bodyPr/>
        <a:lstStyle/>
        <a:p>
          <a:pPr rtl="1"/>
          <a:endParaRPr lang="ar-SA"/>
        </a:p>
      </dgm:t>
    </dgm:pt>
    <dgm:pt modelId="{ADF369EF-8245-4D7E-BE8D-5D2B61A1BB5F}">
      <dgm:prSet/>
      <dgm:spPr/>
      <dgm:t>
        <a:bodyPr/>
        <a:lstStyle/>
        <a:p>
          <a:pPr algn="l" rtl="0"/>
          <a:r>
            <a:rPr lang="en-US" dirty="0" smtClean="0">
              <a:solidFill>
                <a:srgbClr val="FF0000"/>
              </a:solidFill>
            </a:rPr>
            <a:t>men/o</a:t>
          </a:r>
          <a:r>
            <a:rPr lang="en-US" dirty="0" smtClean="0"/>
            <a:t> (menses) + -rhea (flow, discharge) = menorrhea (menstrual flow)</a:t>
          </a:r>
          <a:endParaRPr lang="ar-SA" dirty="0"/>
        </a:p>
      </dgm:t>
    </dgm:pt>
    <dgm:pt modelId="{01095DEB-1DF9-4228-A84F-83FEC053E82B}" type="parTrans" cxnId="{7EE2CABD-3ADB-421B-A1DC-70EA2087B172}">
      <dgm:prSet/>
      <dgm:spPr/>
      <dgm:t>
        <a:bodyPr/>
        <a:lstStyle/>
        <a:p>
          <a:pPr rtl="1"/>
          <a:endParaRPr lang="ar-SA"/>
        </a:p>
      </dgm:t>
    </dgm:pt>
    <dgm:pt modelId="{738E582B-C72E-416F-BA04-FAA480102A01}" type="sibTrans" cxnId="{7EE2CABD-3ADB-421B-A1DC-70EA2087B172}">
      <dgm:prSet/>
      <dgm:spPr/>
      <dgm:t>
        <a:bodyPr/>
        <a:lstStyle/>
        <a:p>
          <a:pPr rtl="1"/>
          <a:endParaRPr lang="ar-SA"/>
        </a:p>
      </dgm:t>
    </dgm:pt>
    <dgm:pt modelId="{113D2714-59F3-4D85-A2CA-B9BF672442E0}">
      <dgm:prSet/>
      <dgm:spPr/>
      <dgm:t>
        <a:bodyPr/>
        <a:lstStyle/>
        <a:p>
          <a:pPr algn="l" rtl="0"/>
          <a:r>
            <a:rPr lang="en-US" dirty="0" smtClean="0"/>
            <a:t>(terminal portion of the </a:t>
          </a:r>
          <a:r>
            <a:rPr lang="en-US" dirty="0" smtClean="0">
              <a:solidFill>
                <a:srgbClr val="FF0000"/>
              </a:solidFill>
            </a:rPr>
            <a:t>vertebral column</a:t>
          </a:r>
          <a:r>
            <a:rPr lang="en-US" dirty="0" smtClean="0"/>
            <a:t>)  becomes coccygeal (</a:t>
          </a:r>
          <a:r>
            <a:rPr lang="en-US" dirty="0" err="1" smtClean="0"/>
            <a:t>kok</a:t>
          </a:r>
          <a:r>
            <a:rPr lang="en-US" dirty="0" smtClean="0"/>
            <a:t>-SIJ-e-al), to mean “</a:t>
          </a:r>
          <a:r>
            <a:rPr lang="en-US" dirty="0" smtClean="0">
              <a:solidFill>
                <a:srgbClr val="FF0000"/>
              </a:solidFill>
            </a:rPr>
            <a:t>pertaining to the coccyx</a:t>
          </a:r>
          <a:r>
            <a:rPr lang="en-US" dirty="0" smtClean="0"/>
            <a:t>”; </a:t>
          </a:r>
          <a:r>
            <a:rPr lang="en-US" dirty="0" smtClean="0">
              <a:solidFill>
                <a:srgbClr val="FF0000"/>
              </a:solidFill>
            </a:rPr>
            <a:t>thorax</a:t>
          </a:r>
          <a:r>
            <a:rPr lang="en-US" dirty="0" smtClean="0"/>
            <a:t> (chest) becomes </a:t>
          </a:r>
          <a:r>
            <a:rPr lang="en-US" dirty="0" smtClean="0">
              <a:solidFill>
                <a:srgbClr val="FF0000"/>
              </a:solidFill>
            </a:rPr>
            <a:t>thoracotomy</a:t>
          </a:r>
          <a:r>
            <a:rPr lang="en-US" dirty="0" smtClean="0"/>
            <a:t> (</a:t>
          </a:r>
          <a:r>
            <a:rPr lang="en-US" dirty="0" err="1" smtClean="0"/>
            <a:t>thor</a:t>
          </a:r>
          <a:r>
            <a:rPr lang="en-US" dirty="0" smtClean="0"/>
            <a:t>-a-KOT-o-me) to mean “an incision into the chest.”</a:t>
          </a:r>
          <a:endParaRPr lang="en-US" dirty="0"/>
        </a:p>
      </dgm:t>
    </dgm:pt>
    <dgm:pt modelId="{2ED0B170-7BC0-4957-B7E9-6300EE5AAFDD}" type="parTrans" cxnId="{6D560680-E681-4677-AB3E-7EEBC61E86CE}">
      <dgm:prSet/>
      <dgm:spPr/>
      <dgm:t>
        <a:bodyPr/>
        <a:lstStyle/>
        <a:p>
          <a:pPr rtl="1"/>
          <a:endParaRPr lang="ar-SA"/>
        </a:p>
      </dgm:t>
    </dgm:pt>
    <dgm:pt modelId="{0301E947-CAF3-419A-91CC-FB6C95C5875A}" type="sibTrans" cxnId="{6D560680-E681-4677-AB3E-7EEBC61E86CE}">
      <dgm:prSet/>
      <dgm:spPr/>
      <dgm:t>
        <a:bodyPr/>
        <a:lstStyle/>
        <a:p>
          <a:pPr rtl="1"/>
          <a:endParaRPr lang="ar-SA"/>
        </a:p>
      </dgm:t>
    </dgm:pt>
    <dgm:pt modelId="{0434655C-C003-462C-BBED-B3882109AAE5}" type="pres">
      <dgm:prSet presAssocID="{F4F12A0A-47E8-4231-B7DB-6C7DEB016E90}" presName="diagram" presStyleCnt="0">
        <dgm:presLayoutVars>
          <dgm:dir/>
          <dgm:animLvl val="lvl"/>
          <dgm:resizeHandles val="exact"/>
        </dgm:presLayoutVars>
      </dgm:prSet>
      <dgm:spPr/>
    </dgm:pt>
    <dgm:pt modelId="{C1B0FD3B-3517-422B-ABE0-4B364C57807B}" type="pres">
      <dgm:prSet presAssocID="{B1B5F1DE-0856-4A88-9EA4-C996DA4D6186}" presName="compNode" presStyleCnt="0"/>
      <dgm:spPr/>
    </dgm:pt>
    <dgm:pt modelId="{1DABEC0E-06A4-4A18-81E3-13D5A5E7294B}" type="pres">
      <dgm:prSet presAssocID="{B1B5F1DE-0856-4A88-9EA4-C996DA4D6186}" presName="childRect" presStyleLbl="bgAcc1" presStyleIdx="0" presStyleCnt="2" custAng="0" custScaleX="100084" custScaleY="115239" custLinFactNeighborX="1254" custLinFactNeighborY="324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A4E716-BB91-4A00-981B-8C398505506F}" type="pres">
      <dgm:prSet presAssocID="{B1B5F1DE-0856-4A88-9EA4-C996DA4D61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7534B4-D2B3-417B-A0BC-E42B1F477085}" type="pres">
      <dgm:prSet presAssocID="{B1B5F1DE-0856-4A88-9EA4-C996DA4D6186}" presName="parentRect" presStyleLbl="alignNode1" presStyleIdx="0" presStyleCnt="2" custAng="0" custScaleY="82052" custLinFactY="-100000" custLinFactNeighborX="754" custLinFactNeighborY="-194142"/>
      <dgm:spPr/>
      <dgm:t>
        <a:bodyPr/>
        <a:lstStyle/>
        <a:p>
          <a:pPr rtl="1"/>
          <a:endParaRPr lang="ar-SA"/>
        </a:p>
      </dgm:t>
    </dgm:pt>
    <dgm:pt modelId="{19249C64-DA23-42A4-ABA0-44193AD30003}" type="pres">
      <dgm:prSet presAssocID="{B1B5F1DE-0856-4A88-9EA4-C996DA4D6186}" presName="adorn" presStyleLbl="fgAccFollowNode1" presStyleIdx="0" presStyleCnt="2" custFlipHor="1" custScaleX="7013" custScaleY="7053" custLinFactNeighborX="29569" custLinFactNeighborY="19238"/>
      <dgm:spPr/>
    </dgm:pt>
    <dgm:pt modelId="{1605EF33-9D32-4E2E-886A-049F114D9A21}" type="pres">
      <dgm:prSet presAssocID="{99002903-59C2-441A-8F3B-8EC7831116D2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FCE10F58-C1F8-4EA3-BF55-05C3E53CC109}" type="pres">
      <dgm:prSet presAssocID="{0EFA5A7B-35D7-4315-9381-6763EE964EE9}" presName="compNode" presStyleCnt="0"/>
      <dgm:spPr/>
    </dgm:pt>
    <dgm:pt modelId="{3B358C78-4EC5-4EFB-92B4-723AB1557D2A}" type="pres">
      <dgm:prSet presAssocID="{0EFA5A7B-35D7-4315-9381-6763EE964EE9}" presName="childRect" presStyleLbl="bgAcc1" presStyleIdx="1" presStyleCnt="2" custScaleY="118271" custLinFactNeighborX="-564" custLinFactNeighborY="2772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862A57-5741-48D9-9000-24B76DEDF62A}" type="pres">
      <dgm:prSet presAssocID="{0EFA5A7B-35D7-4315-9381-6763EE964EE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166A8C-B184-4D24-96C7-70E64C5CB552}" type="pres">
      <dgm:prSet presAssocID="{0EFA5A7B-35D7-4315-9381-6763EE964EE9}" presName="parentRect" presStyleLbl="alignNode1" presStyleIdx="1" presStyleCnt="2" custScaleX="93852" custScaleY="77389" custLinFactY="-100000" custLinFactNeighborX="-1020" custLinFactNeighborY="-185594"/>
      <dgm:spPr/>
      <dgm:t>
        <a:bodyPr/>
        <a:lstStyle/>
        <a:p>
          <a:pPr rtl="1"/>
          <a:endParaRPr lang="ar-SA"/>
        </a:p>
      </dgm:t>
    </dgm:pt>
    <dgm:pt modelId="{EE1FE8A2-08DB-4A25-8E19-5C7BD2FCFA37}" type="pres">
      <dgm:prSet presAssocID="{0EFA5A7B-35D7-4315-9381-6763EE964EE9}" presName="adorn" presStyleLbl="fgAccFollowNode1" presStyleIdx="1" presStyleCnt="2" custFlipVert="0" custFlipHor="1" custScaleX="11514" custScaleY="6764"/>
      <dgm:spPr/>
    </dgm:pt>
  </dgm:ptLst>
  <dgm:cxnLst>
    <dgm:cxn modelId="{287492C5-DDC0-435D-8CF6-4F747EECAFE9}" srcId="{0EFA5A7B-35D7-4315-9381-6763EE964EE9}" destId="{42BC9C52-BC8C-411C-9C49-BF4282DB62AD}" srcOrd="1" destOrd="0" parTransId="{558243C4-977B-4A5C-9923-861C12CEA5B0}" sibTransId="{65045BD0-F550-477C-9F9F-3430CC910EE9}"/>
    <dgm:cxn modelId="{7C0EBEBB-D0E4-4623-8C3E-CA8F872DBE99}" type="presOf" srcId="{0EFA5A7B-35D7-4315-9381-6763EE964EE9}" destId="{57862A57-5741-48D9-9000-24B76DEDF62A}" srcOrd="0" destOrd="0" presId="urn:microsoft.com/office/officeart/2005/8/layout/bList2"/>
    <dgm:cxn modelId="{FBBF55DE-EE83-43A1-9003-E87B810E9812}" srcId="{0EFA5A7B-35D7-4315-9381-6763EE964EE9}" destId="{6E46160B-FCDA-4948-831F-415F22B11A1C}" srcOrd="0" destOrd="0" parTransId="{D199135E-1B7A-4D21-BE9E-DA5E6A5F1F85}" sibTransId="{1045A5A5-6D5B-4822-9505-8308DCD352BA}"/>
    <dgm:cxn modelId="{4589E247-AE12-4F7C-8141-6E41F2A6CB79}" type="presOf" srcId="{0413E10F-D22B-4EB8-998B-0F1F1D0FD772}" destId="{1DABEC0E-06A4-4A18-81E3-13D5A5E7294B}" srcOrd="0" destOrd="0" presId="urn:microsoft.com/office/officeart/2005/8/layout/bList2"/>
    <dgm:cxn modelId="{A5AB8C0D-5CC0-46BD-BA73-76874EC9BCA6}" type="presOf" srcId="{B1B5F1DE-0856-4A88-9EA4-C996DA4D6186}" destId="{66A4E716-BB91-4A00-981B-8C398505506F}" srcOrd="0" destOrd="0" presId="urn:microsoft.com/office/officeart/2005/8/layout/bList2"/>
    <dgm:cxn modelId="{5372D5CD-C301-409A-9A39-BABD301FD8BF}" srcId="{F4F12A0A-47E8-4231-B7DB-6C7DEB016E90}" destId="{0EFA5A7B-35D7-4315-9381-6763EE964EE9}" srcOrd="1" destOrd="0" parTransId="{9C5EC951-1488-4698-A44F-8919E67B4BD2}" sibTransId="{A2E4D981-4AB1-4E8C-8542-3B8E3C93BCD1}"/>
    <dgm:cxn modelId="{07D1E74F-E5A4-4127-8113-8DFA4114830D}" srcId="{F4F12A0A-47E8-4231-B7DB-6C7DEB016E90}" destId="{B1B5F1DE-0856-4A88-9EA4-C996DA4D6186}" srcOrd="0" destOrd="0" parTransId="{B71DBF52-2CAC-4E05-B806-E54B777251E5}" sibTransId="{99002903-59C2-441A-8F3B-8EC7831116D2}"/>
    <dgm:cxn modelId="{2A059847-5F4F-4781-BF6D-0D5E561115F1}" srcId="{B1B5F1DE-0856-4A88-9EA4-C996DA4D6186}" destId="{0413E10F-D22B-4EB8-998B-0F1F1D0FD772}" srcOrd="0" destOrd="0" parTransId="{5624BCCC-0AF5-4810-9DE6-607D953F9B00}" sibTransId="{97E3E4B3-01C4-4586-B8AC-0A62942D1ABF}"/>
    <dgm:cxn modelId="{7EE2CABD-3ADB-421B-A1DC-70EA2087B172}" srcId="{0EFA5A7B-35D7-4315-9381-6763EE964EE9}" destId="{ADF369EF-8245-4D7E-BE8D-5D2B61A1BB5F}" srcOrd="2" destOrd="0" parTransId="{01095DEB-1DF9-4228-A84F-83FEC053E82B}" sibTransId="{738E582B-C72E-416F-BA04-FAA480102A01}"/>
    <dgm:cxn modelId="{6D560680-E681-4677-AB3E-7EEBC61E86CE}" srcId="{B1B5F1DE-0856-4A88-9EA4-C996DA4D6186}" destId="{113D2714-59F3-4D85-A2CA-B9BF672442E0}" srcOrd="1" destOrd="0" parTransId="{2ED0B170-7BC0-4957-B7E9-6300EE5AAFDD}" sibTransId="{0301E947-CAF3-419A-91CC-FB6C95C5875A}"/>
    <dgm:cxn modelId="{33B59CA0-FA13-4C7C-BADB-970CD298C86E}" type="presOf" srcId="{113D2714-59F3-4D85-A2CA-B9BF672442E0}" destId="{1DABEC0E-06A4-4A18-81E3-13D5A5E7294B}" srcOrd="0" destOrd="1" presId="urn:microsoft.com/office/officeart/2005/8/layout/bList2"/>
    <dgm:cxn modelId="{102C7E9E-B813-4FA9-A72C-CDC3CF01A6E4}" type="presOf" srcId="{99002903-59C2-441A-8F3B-8EC7831116D2}" destId="{1605EF33-9D32-4E2E-886A-049F114D9A21}" srcOrd="0" destOrd="0" presId="urn:microsoft.com/office/officeart/2005/8/layout/bList2"/>
    <dgm:cxn modelId="{E57AABA9-D1D4-43CE-B393-BD609A6FCF26}" type="presOf" srcId="{B1B5F1DE-0856-4A88-9EA4-C996DA4D6186}" destId="{E07534B4-D2B3-417B-A0BC-E42B1F477085}" srcOrd="1" destOrd="0" presId="urn:microsoft.com/office/officeart/2005/8/layout/bList2"/>
    <dgm:cxn modelId="{F9ABD2A1-CF6C-4296-A968-A68ADE1952A1}" type="presOf" srcId="{0EFA5A7B-35D7-4315-9381-6763EE964EE9}" destId="{6E166A8C-B184-4D24-96C7-70E64C5CB552}" srcOrd="1" destOrd="0" presId="urn:microsoft.com/office/officeart/2005/8/layout/bList2"/>
    <dgm:cxn modelId="{3B3427B9-7FE1-454C-A36E-73053EBBCF05}" type="presOf" srcId="{F4F12A0A-47E8-4231-B7DB-6C7DEB016E90}" destId="{0434655C-C003-462C-BBED-B3882109AAE5}" srcOrd="0" destOrd="0" presId="urn:microsoft.com/office/officeart/2005/8/layout/bList2"/>
    <dgm:cxn modelId="{7A2C39B0-5B04-4436-BAC3-B367FC256954}" type="presOf" srcId="{6E46160B-FCDA-4948-831F-415F22B11A1C}" destId="{3B358C78-4EC5-4EFB-92B4-723AB1557D2A}" srcOrd="0" destOrd="0" presId="urn:microsoft.com/office/officeart/2005/8/layout/bList2"/>
    <dgm:cxn modelId="{719B5F83-1FD9-481E-AD02-ACA96D1F18F0}" type="presOf" srcId="{42BC9C52-BC8C-411C-9C49-BF4282DB62AD}" destId="{3B358C78-4EC5-4EFB-92B4-723AB1557D2A}" srcOrd="0" destOrd="1" presId="urn:microsoft.com/office/officeart/2005/8/layout/bList2"/>
    <dgm:cxn modelId="{641DF099-C020-4EBD-9A69-615314F723A4}" type="presOf" srcId="{ADF369EF-8245-4D7E-BE8D-5D2B61A1BB5F}" destId="{3B358C78-4EC5-4EFB-92B4-723AB1557D2A}" srcOrd="0" destOrd="2" presId="urn:microsoft.com/office/officeart/2005/8/layout/bList2"/>
    <dgm:cxn modelId="{406BADE1-B9D9-44FA-8650-BCF587957CF4}" type="presParOf" srcId="{0434655C-C003-462C-BBED-B3882109AAE5}" destId="{C1B0FD3B-3517-422B-ABE0-4B364C57807B}" srcOrd="0" destOrd="0" presId="urn:microsoft.com/office/officeart/2005/8/layout/bList2"/>
    <dgm:cxn modelId="{6E12E4A4-5AAA-44F9-9994-9FB74E3B3EC9}" type="presParOf" srcId="{C1B0FD3B-3517-422B-ABE0-4B364C57807B}" destId="{1DABEC0E-06A4-4A18-81E3-13D5A5E7294B}" srcOrd="0" destOrd="0" presId="urn:microsoft.com/office/officeart/2005/8/layout/bList2"/>
    <dgm:cxn modelId="{A5C6F372-E5A6-4DCC-AC0A-C0A85449CA4C}" type="presParOf" srcId="{C1B0FD3B-3517-422B-ABE0-4B364C57807B}" destId="{66A4E716-BB91-4A00-981B-8C398505506F}" srcOrd="1" destOrd="0" presId="urn:microsoft.com/office/officeart/2005/8/layout/bList2"/>
    <dgm:cxn modelId="{4AE994E3-4A7E-40C6-9F5A-CDFC2DEDAA2F}" type="presParOf" srcId="{C1B0FD3B-3517-422B-ABE0-4B364C57807B}" destId="{E07534B4-D2B3-417B-A0BC-E42B1F477085}" srcOrd="2" destOrd="0" presId="urn:microsoft.com/office/officeart/2005/8/layout/bList2"/>
    <dgm:cxn modelId="{A3A0465B-0F17-4924-8489-523AA1BD08C1}" type="presParOf" srcId="{C1B0FD3B-3517-422B-ABE0-4B364C57807B}" destId="{19249C64-DA23-42A4-ABA0-44193AD30003}" srcOrd="3" destOrd="0" presId="urn:microsoft.com/office/officeart/2005/8/layout/bList2"/>
    <dgm:cxn modelId="{8AB9701A-F35E-4A8E-AFA4-A1EBD39020F5}" type="presParOf" srcId="{0434655C-C003-462C-BBED-B3882109AAE5}" destId="{1605EF33-9D32-4E2E-886A-049F114D9A21}" srcOrd="1" destOrd="0" presId="urn:microsoft.com/office/officeart/2005/8/layout/bList2"/>
    <dgm:cxn modelId="{95D8EDCC-9E60-4B1F-91D3-C8ADFDDE189D}" type="presParOf" srcId="{0434655C-C003-462C-BBED-B3882109AAE5}" destId="{FCE10F58-C1F8-4EA3-BF55-05C3E53CC109}" srcOrd="2" destOrd="0" presId="urn:microsoft.com/office/officeart/2005/8/layout/bList2"/>
    <dgm:cxn modelId="{697EB8EB-BED5-4DF4-85E9-25633E472896}" type="presParOf" srcId="{FCE10F58-C1F8-4EA3-BF55-05C3E53CC109}" destId="{3B358C78-4EC5-4EFB-92B4-723AB1557D2A}" srcOrd="0" destOrd="0" presId="urn:microsoft.com/office/officeart/2005/8/layout/bList2"/>
    <dgm:cxn modelId="{A6D53CFF-0FF5-4AAE-8F6A-7AEC535B0B3C}" type="presParOf" srcId="{FCE10F58-C1F8-4EA3-BF55-05C3E53CC109}" destId="{57862A57-5741-48D9-9000-24B76DEDF62A}" srcOrd="1" destOrd="0" presId="urn:microsoft.com/office/officeart/2005/8/layout/bList2"/>
    <dgm:cxn modelId="{84F08C42-FB37-47FE-882F-08803AF3959F}" type="presParOf" srcId="{FCE10F58-C1F8-4EA3-BF55-05C3E53CC109}" destId="{6E166A8C-B184-4D24-96C7-70E64C5CB552}" srcOrd="2" destOrd="0" presId="urn:microsoft.com/office/officeart/2005/8/layout/bList2"/>
    <dgm:cxn modelId="{32B42F0B-2CA4-476C-9361-647F1C039316}" type="presParOf" srcId="{FCE10F58-C1F8-4EA3-BF55-05C3E53CC109}" destId="{EE1FE8A2-08DB-4A25-8E19-5C7BD2FCFA3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4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1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3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7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5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90DE23-1E11-4E4C-B23F-7A8071E9C8B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D98E34-14DD-4EE6-BDF9-3CD153CD5F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0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175" y="1790163"/>
            <a:ext cx="2859110" cy="448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59" y="528034"/>
            <a:ext cx="108826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i="1" spc="-5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2nd </a:t>
            </a:r>
            <a:r>
              <a:rPr lang="en-US" sz="6000" b="1" i="1" spc="-50" dirty="0" smtClean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: </a:t>
            </a:r>
            <a:r>
              <a:rPr lang="en-US" sz="6000" b="1" i="1" spc="-5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Define Medical Terminology</a:t>
            </a:r>
            <a:endParaRPr lang="ar-SA" sz="6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915" y="2408349"/>
            <a:ext cx="6658378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tabLst>
                <a:tab pos="1397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The main ideas: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800"/>
              <a:buFont typeface="Arial" panose="020B0604020202020204" pitchFamily="34" charset="0"/>
              <a:buAutoNum type="arabicPeriod"/>
              <a:tabLst>
                <a:tab pos="139700" algn="l"/>
              </a:tabLs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Define Medical Terminology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buSzPts val="1800"/>
              <a:tabLst>
                <a:tab pos="139700" algn="l"/>
              </a:tabLs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800"/>
              <a:tabLst>
                <a:tab pos="139700" algn="l"/>
              </a:tabLst>
            </a:pP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Word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Parts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buSzPts val="1800"/>
              <a:tabLst>
                <a:tab pos="139700" algn="l"/>
              </a:tabLs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800"/>
              <a:tabLst>
                <a:tab pos="139700" algn="l"/>
              </a:tabLst>
            </a:pP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Combining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Forms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800"/>
              <a:buFont typeface="Arial" panose="020B0604020202020204" pitchFamily="34" charset="0"/>
              <a:buAutoNum type="arabicPeriod"/>
              <a:tabLst>
                <a:tab pos="139700" algn="l"/>
              </a:tabLs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Suffixes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10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582065"/>
              </p:ext>
            </p:extLst>
          </p:nvPr>
        </p:nvGraphicFramePr>
        <p:xfrm>
          <a:off x="2073498" y="1996495"/>
          <a:ext cx="6550948" cy="1662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37737"/>
                <a:gridCol w="1637737"/>
                <a:gridCol w="1637737"/>
                <a:gridCol w="1637737"/>
              </a:tblGrid>
              <a:tr h="55413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Cardi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/ o /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gram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13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Component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Word root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Combining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Suffix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13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Meaning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Heart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Vowel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Record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570020" y="3382515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3570020" y="2928401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95147"/>
              </p:ext>
            </p:extLst>
          </p:nvPr>
        </p:nvGraphicFramePr>
        <p:xfrm>
          <a:off x="2099255" y="4378817"/>
          <a:ext cx="6860040" cy="1758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15010"/>
                <a:gridCol w="1715010"/>
                <a:gridCol w="1715010"/>
                <a:gridCol w="1715010"/>
              </a:tblGrid>
              <a:tr h="58614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Nephr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/ o /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Logy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614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Component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Word root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Combining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Suffix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614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Meaning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Kidney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Vowel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Study of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690648" y="5919653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760520" y="5323872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1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E. Combining Form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64628" cy="34163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000" dirty="0" smtClean="0"/>
              <a:t>Is </a:t>
            </a:r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combination</a:t>
            </a:r>
            <a:r>
              <a:rPr lang="en-US" sz="3000" dirty="0"/>
              <a:t> of word </a:t>
            </a:r>
            <a:r>
              <a:rPr lang="en-US" sz="3000" dirty="0">
                <a:solidFill>
                  <a:srgbClr val="FF0000"/>
                </a:solidFill>
              </a:rPr>
              <a:t>root</a:t>
            </a:r>
            <a:r>
              <a:rPr lang="en-US" sz="3000" dirty="0"/>
              <a:t> with the </a:t>
            </a:r>
            <a:r>
              <a:rPr lang="en-US" sz="3000" dirty="0" smtClean="0">
                <a:solidFill>
                  <a:srgbClr val="FF0000"/>
                </a:solidFill>
              </a:rPr>
              <a:t>combining</a:t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/>
              <a:t> </a:t>
            </a:r>
            <a:r>
              <a:rPr lang="en-US" sz="3000" dirty="0"/>
              <a:t>vowel ( o ) .</a:t>
            </a:r>
          </a:p>
          <a:p>
            <a:pPr marL="0" indent="0" algn="l" rtl="0">
              <a:buNone/>
            </a:pPr>
            <a:r>
              <a:rPr lang="en-US" sz="3000" dirty="0"/>
              <a:t>Example :</a:t>
            </a:r>
          </a:p>
          <a:p>
            <a:pPr algn="l" rtl="0"/>
            <a:r>
              <a:rPr lang="en-US" sz="3000" dirty="0" err="1" smtClean="0"/>
              <a:t>Cardi</a:t>
            </a:r>
            <a:r>
              <a:rPr lang="en-US" sz="3000" dirty="0" smtClean="0"/>
              <a:t> </a:t>
            </a:r>
            <a:r>
              <a:rPr lang="en-US" sz="3000" dirty="0"/>
              <a:t>/ o is a combining form consists of cardio with h means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heart</a:t>
            </a:r>
            <a:r>
              <a:rPr lang="en-US" sz="3000" dirty="0"/>
              <a:t> , and the combining vowel ( o ) . </a:t>
            </a:r>
          </a:p>
          <a:p>
            <a:pPr algn="l" rtl="0"/>
            <a:endParaRPr lang="en-US" dirty="0"/>
          </a:p>
          <a:p>
            <a:pPr marL="0" indent="0">
              <a:buNone/>
            </a:pP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Exercise(1):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2603500"/>
            <a:ext cx="11465169" cy="3416300"/>
          </a:xfrm>
        </p:spPr>
        <p:txBody>
          <a:bodyPr>
            <a:noAutofit/>
          </a:bodyPr>
          <a:lstStyle/>
          <a:p>
            <a:pPr algn="l" rtl="0"/>
            <a:r>
              <a:rPr lang="en-US" sz="2400" b="1" u="sng" dirty="0" smtClean="0"/>
              <a:t>1)Fill in the blanks:</a:t>
            </a:r>
          </a:p>
          <a:p>
            <a:pPr algn="l" rtl="0"/>
            <a:r>
              <a:rPr lang="en-US" sz="2400" dirty="0" smtClean="0"/>
              <a:t>1. A root with a vowel added to aid in pronunciation is called a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algn="l" rtl="0"/>
            <a:r>
              <a:rPr lang="en-US" sz="2400" dirty="0" smtClean="0"/>
              <a:t>2. A word part that comes before a root is a(n) </a:t>
            </a:r>
          </a:p>
          <a:p>
            <a:pPr algn="l" rtl="0"/>
            <a:r>
              <a:rPr lang="en-US" sz="2400" dirty="0" smtClean="0"/>
              <a:t>3. Combine the word parts </a:t>
            </a:r>
            <a:r>
              <a:rPr lang="en-US" sz="2400" b="1" u="sng" dirty="0" err="1" smtClean="0">
                <a:solidFill>
                  <a:schemeClr val="accent1"/>
                </a:solidFill>
              </a:rPr>
              <a:t>dia</a:t>
            </a:r>
            <a:r>
              <a:rPr lang="en-US" sz="2400" b="1" u="sng" dirty="0" smtClean="0">
                <a:solidFill>
                  <a:schemeClr val="accent1"/>
                </a:solidFill>
              </a:rPr>
              <a:t>-</a:t>
            </a:r>
            <a:r>
              <a:rPr lang="en-US" sz="2400" dirty="0" smtClean="0"/>
              <a:t>, meaning “</a:t>
            </a:r>
            <a:r>
              <a:rPr lang="en-US" sz="2400" b="1" u="sng" dirty="0" smtClean="0">
                <a:solidFill>
                  <a:schemeClr val="accent1"/>
                </a:solidFill>
              </a:rPr>
              <a:t>through</a:t>
            </a:r>
            <a:r>
              <a:rPr lang="en-US" sz="2400" dirty="0" smtClean="0"/>
              <a:t>,” and -</a:t>
            </a:r>
            <a:r>
              <a:rPr lang="en-US" sz="2400" b="1" u="sng" dirty="0" smtClean="0">
                <a:solidFill>
                  <a:schemeClr val="accent1"/>
                </a:solidFill>
              </a:rPr>
              <a:t>rhea</a:t>
            </a:r>
            <a:r>
              <a:rPr lang="en-US" sz="2400" dirty="0" smtClean="0"/>
              <a:t>, meaning “</a:t>
            </a:r>
            <a:r>
              <a:rPr lang="en-US" sz="2400" b="1" u="sng" dirty="0" smtClean="0">
                <a:solidFill>
                  <a:schemeClr val="accent1"/>
                </a:solidFill>
              </a:rPr>
              <a:t>flow</a:t>
            </a:r>
            <a:r>
              <a:rPr lang="en-US" sz="2400" dirty="0" smtClean="0"/>
              <a:t>,” to form a word meaning" passage of fluid stool.”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 smtClean="0"/>
          </a:p>
          <a:p>
            <a:pPr algn="l" rtl="0"/>
            <a:r>
              <a:rPr lang="en-US" sz="2400" dirty="0" smtClean="0"/>
              <a:t>4. Combine the root </a:t>
            </a:r>
            <a:r>
              <a:rPr lang="en-US" sz="2400" b="1" dirty="0" smtClean="0">
                <a:solidFill>
                  <a:schemeClr val="accent1"/>
                </a:solidFill>
              </a:rPr>
              <a:t>psych</a:t>
            </a:r>
            <a:r>
              <a:rPr lang="en-US" sz="2400" dirty="0" smtClean="0"/>
              <a:t>, meaning “</a:t>
            </a:r>
            <a:r>
              <a:rPr lang="en-US" sz="2400" b="1" dirty="0" smtClean="0">
                <a:solidFill>
                  <a:schemeClr val="accent1"/>
                </a:solidFill>
              </a:rPr>
              <a:t>mind</a:t>
            </a:r>
            <a:r>
              <a:rPr lang="en-US" sz="2400" dirty="0" smtClean="0"/>
              <a:t>,” with the </a:t>
            </a:r>
            <a:r>
              <a:rPr lang="en-US" sz="2400" b="1" dirty="0" smtClean="0">
                <a:solidFill>
                  <a:srgbClr val="FFC000"/>
                </a:solidFill>
              </a:rPr>
              <a:t>suffix -logy</a:t>
            </a:r>
            <a:r>
              <a:rPr lang="en-US" sz="2400" dirty="0" smtClean="0"/>
              <a:t>, meaning “study of,” to form a word meaning “study of the mind.”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293994" y="3075886"/>
            <a:ext cx="2305318" cy="373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Combining Forms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7087" y="3644184"/>
            <a:ext cx="2305318" cy="373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Prefix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3267" y="4458505"/>
            <a:ext cx="2305318" cy="373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Diarrhea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7639" y="5324645"/>
            <a:ext cx="2305318" cy="373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Psychology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Multiple </a:t>
            </a:r>
            <a:r>
              <a:rPr lang="en-US" sz="3200" b="1" dirty="0"/>
              <a:t>choice(MCQs): Select the best answer and write the letter of your choice to the left of each number.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_____ 5. Which of the following is a compound word?</a:t>
            </a:r>
          </a:p>
          <a:p>
            <a:pPr algn="l" rtl="0"/>
            <a:r>
              <a:rPr lang="en-US" dirty="0"/>
              <a:t>a. urinary</a:t>
            </a:r>
          </a:p>
          <a:p>
            <a:pPr algn="l" rtl="0"/>
            <a:r>
              <a:rPr lang="en-US" dirty="0"/>
              <a:t>b. skeletal</a:t>
            </a:r>
          </a:p>
          <a:p>
            <a:pPr algn="l" rtl="0"/>
            <a:r>
              <a:rPr lang="en-US" dirty="0"/>
              <a:t>c. gastrointestinal</a:t>
            </a:r>
          </a:p>
          <a:p>
            <a:pPr algn="l" rtl="0"/>
            <a:r>
              <a:rPr lang="en-US" dirty="0"/>
              <a:t>d. coronary</a:t>
            </a:r>
          </a:p>
          <a:p>
            <a:pPr algn="l" rtl="0"/>
            <a:r>
              <a:rPr lang="en-US" dirty="0"/>
              <a:t>e. artery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039414" y="3142445"/>
            <a:ext cx="1725769" cy="437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5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_____ </a:t>
            </a:r>
            <a:r>
              <a:rPr lang="en-US" dirty="0" smtClean="0"/>
              <a:t>6. </a:t>
            </a:r>
            <a:r>
              <a:rPr lang="en-US" dirty="0"/>
              <a:t>The -</a:t>
            </a:r>
            <a:r>
              <a:rPr lang="en-US" dirty="0" err="1"/>
              <a:t>ist</a:t>
            </a:r>
            <a:r>
              <a:rPr lang="en-US" dirty="0"/>
              <a:t> in the word neurologist is a:</a:t>
            </a:r>
          </a:p>
          <a:p>
            <a:pPr algn="l"/>
            <a:r>
              <a:rPr lang="en-US" dirty="0"/>
              <a:t>a. prefix</a:t>
            </a:r>
          </a:p>
          <a:p>
            <a:pPr algn="l"/>
            <a:r>
              <a:rPr lang="en-US" dirty="0"/>
              <a:t>b. root</a:t>
            </a:r>
          </a:p>
          <a:p>
            <a:pPr algn="l"/>
            <a:r>
              <a:rPr lang="en-US" dirty="0"/>
              <a:t>c. suffix</a:t>
            </a:r>
          </a:p>
          <a:p>
            <a:pPr algn="l"/>
            <a:r>
              <a:rPr lang="en-US" dirty="0"/>
              <a:t>d. combining form</a:t>
            </a:r>
          </a:p>
          <a:p>
            <a:pPr algn="l"/>
            <a:r>
              <a:rPr lang="en-US" dirty="0"/>
              <a:t>e. conjunction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1918952" y="3168203"/>
            <a:ext cx="1725769" cy="437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8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_____ </a:t>
            </a:r>
            <a:r>
              <a:rPr lang="en-US" dirty="0" smtClean="0"/>
              <a:t>7. </a:t>
            </a:r>
            <a:r>
              <a:rPr lang="en-US" dirty="0"/>
              <a:t>Endo- in endoscopic is a:</a:t>
            </a:r>
          </a:p>
          <a:p>
            <a:pPr algn="l" rtl="0"/>
            <a:r>
              <a:rPr lang="en-US" dirty="0"/>
              <a:t>a. root</a:t>
            </a:r>
          </a:p>
          <a:p>
            <a:pPr algn="l" rtl="0"/>
            <a:r>
              <a:rPr lang="en-US" dirty="0"/>
              <a:t>b. suffix</a:t>
            </a:r>
          </a:p>
          <a:p>
            <a:pPr algn="l" rtl="0"/>
            <a:r>
              <a:rPr lang="en-US" dirty="0"/>
              <a:t>c. combining form</a:t>
            </a:r>
          </a:p>
          <a:p>
            <a:pPr algn="l" rtl="0"/>
            <a:r>
              <a:rPr lang="en-US" dirty="0"/>
              <a:t>d. prefix</a:t>
            </a:r>
          </a:p>
          <a:p>
            <a:pPr algn="l" rtl="0"/>
            <a:r>
              <a:rPr lang="en-US" dirty="0"/>
              <a:t>e. derivation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81" y="3628794"/>
            <a:ext cx="1743607" cy="457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1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Important W0rd Parts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4520"/>
            <a:ext cx="10058400" cy="402336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Root-</a:t>
            </a:r>
            <a:r>
              <a:rPr lang="en-US" dirty="0" smtClean="0"/>
              <a:t> gives the essential meaning of the term.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</a:rPr>
              <a:t>Suffix-</a:t>
            </a:r>
            <a:r>
              <a:rPr lang="en-US" dirty="0" smtClean="0"/>
              <a:t> is the word ending.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</a:rPr>
              <a:t>Prefix-</a:t>
            </a:r>
            <a:r>
              <a:rPr lang="en-US" dirty="0" smtClean="0"/>
              <a:t> is a small Part added to the beginning of  a term.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</a:rPr>
              <a:t>Combining vowel- </a:t>
            </a:r>
            <a:r>
              <a:rPr lang="en-US" dirty="0" smtClean="0"/>
              <a:t>connects roots to suffixes and roots to other roots. 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</a:rPr>
              <a:t>Combining form- </a:t>
            </a:r>
            <a:r>
              <a:rPr lang="en-US" dirty="0" smtClean="0"/>
              <a:t>is the combination of the root and the combining</a:t>
            </a:r>
            <a:br>
              <a:rPr lang="en-US" dirty="0" smtClean="0"/>
            </a:br>
            <a:r>
              <a:rPr lang="en-US" dirty="0" smtClean="0"/>
              <a:t> vowel.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011" y="286603"/>
            <a:ext cx="3028950" cy="57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92" y="592428"/>
            <a:ext cx="7017980" cy="6014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1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716" y="642937"/>
            <a:ext cx="26670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Define Medical Terminology?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15" y="2047741"/>
            <a:ext cx="8344437" cy="43101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/>
              <a:t>Medical terminology is a special vocabulary used by </a:t>
            </a:r>
            <a:r>
              <a:rPr lang="en-US" sz="4000" dirty="0">
                <a:solidFill>
                  <a:srgbClr val="FF0000"/>
                </a:solidFill>
              </a:rPr>
              <a:t>health care professionals</a:t>
            </a:r>
            <a:r>
              <a:rPr lang="en-US" sz="4000" dirty="0"/>
              <a:t> for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effective</a:t>
            </a:r>
            <a:r>
              <a:rPr lang="en-US" sz="4000" dirty="0"/>
              <a:t> and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accurate</a:t>
            </a:r>
            <a:r>
              <a:rPr lang="en-US" sz="4000" dirty="0"/>
              <a:t> communication. </a:t>
            </a:r>
            <a:endParaRPr lang="en-US" sz="4000" dirty="0" smtClean="0"/>
          </a:p>
          <a:p>
            <a:pPr algn="l"/>
            <a:r>
              <a:rPr lang="en-US" sz="4000" dirty="0" smtClean="0"/>
              <a:t>Because </a:t>
            </a:r>
            <a:r>
              <a:rPr lang="en-US" sz="4000" dirty="0"/>
              <a:t>it is based mainly on </a:t>
            </a:r>
            <a:r>
              <a:rPr lang="en-US" sz="4000" dirty="0">
                <a:solidFill>
                  <a:srgbClr val="FF0000"/>
                </a:solidFill>
              </a:rPr>
              <a:t>Greek </a:t>
            </a:r>
            <a:r>
              <a:rPr lang="en-US" sz="4000" dirty="0"/>
              <a:t>and </a:t>
            </a:r>
            <a:r>
              <a:rPr lang="en-US" sz="4000" dirty="0">
                <a:solidFill>
                  <a:srgbClr val="00B050"/>
                </a:solidFill>
              </a:rPr>
              <a:t>Latin </a:t>
            </a:r>
            <a:r>
              <a:rPr lang="en-US" sz="4000" dirty="0"/>
              <a:t>words, medical terminology is </a:t>
            </a:r>
            <a:r>
              <a:rPr lang="en-US" sz="4000" dirty="0">
                <a:solidFill>
                  <a:srgbClr val="FFC000"/>
                </a:solidFill>
              </a:rPr>
              <a:t>consistent</a:t>
            </a:r>
            <a:r>
              <a:rPr lang="en-US" sz="4000" dirty="0"/>
              <a:t> and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uniform </a:t>
            </a:r>
            <a:r>
              <a:rPr lang="en-US" sz="4000" dirty="0"/>
              <a:t>throughout the world.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0592">
            <a:off x="9267825" y="4500562"/>
            <a:ext cx="2085975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695" y="2357437"/>
            <a:ext cx="1707857" cy="1865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1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 Parts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2292096"/>
            <a:ext cx="10875264" cy="438912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Words are formed from roots, prefixes, and suffixes.</a:t>
            </a:r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b="1" dirty="0" smtClean="0"/>
              <a:t>1)Word Root: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fundamental unit of each medical word. This establishes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basic meaning</a:t>
            </a:r>
            <a:r>
              <a:rPr lang="en-US" dirty="0"/>
              <a:t> of the word and is the part to which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modifying</a:t>
            </a:r>
            <a:r>
              <a:rPr lang="en-US" dirty="0"/>
              <a:t> prefixes and suffixes are added.</a:t>
            </a:r>
          </a:p>
          <a:p>
            <a:pPr algn="l"/>
            <a:r>
              <a:rPr lang="en-US" b="1" dirty="0"/>
              <a:t>2)A </a:t>
            </a:r>
            <a:r>
              <a:rPr lang="en-US" b="1" dirty="0" smtClean="0"/>
              <a:t>suffix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Is </a:t>
            </a:r>
            <a:r>
              <a:rPr lang="en-US" dirty="0"/>
              <a:t>a short word part or series of parts added at the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end</a:t>
            </a:r>
            <a:r>
              <a:rPr lang="en-US" dirty="0"/>
              <a:t> of a root to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modify</a:t>
            </a:r>
            <a:r>
              <a:rPr lang="en-US" dirty="0"/>
              <a:t> its meaning., such as -</a:t>
            </a:r>
            <a:r>
              <a:rPr lang="en-US" dirty="0" err="1"/>
              <a:t>itis</a:t>
            </a:r>
            <a:r>
              <a:rPr lang="en-US" dirty="0"/>
              <a:t>.</a:t>
            </a:r>
          </a:p>
          <a:p>
            <a:pPr algn="l"/>
            <a:r>
              <a:rPr lang="en-US" b="1" dirty="0"/>
              <a:t>3)A prefix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dirty="0" smtClean="0"/>
              <a:t>Is </a:t>
            </a:r>
            <a:r>
              <a:rPr lang="en-US" dirty="0"/>
              <a:t>a short word part added </a:t>
            </a:r>
            <a:r>
              <a:rPr lang="en-US" b="1" u="sng" dirty="0">
                <a:solidFill>
                  <a:srgbClr val="C00000"/>
                </a:solidFill>
              </a:rPr>
              <a:t>before</a:t>
            </a:r>
            <a:r>
              <a:rPr lang="en-US" dirty="0"/>
              <a:t> a root to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modify</a:t>
            </a:r>
            <a:r>
              <a:rPr lang="en-US" dirty="0"/>
              <a:t> its meaning., such as pre.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453" y="286603"/>
            <a:ext cx="6272011" cy="2005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4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479" y="4636394"/>
            <a:ext cx="4172755" cy="22216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0" t="12788" r="22874" b="70738"/>
          <a:stretch>
            <a:fillRect/>
          </a:stretch>
        </p:blipFill>
        <p:spPr bwMode="auto">
          <a:xfrm>
            <a:off x="2302098" y="368593"/>
            <a:ext cx="6854780" cy="43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4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Combining Forms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2575774"/>
            <a:ext cx="9994006" cy="394093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When a </a:t>
            </a:r>
            <a:r>
              <a:rPr lang="en-US" sz="2400" b="1" u="sng" dirty="0" smtClean="0">
                <a:solidFill>
                  <a:schemeClr val="accent2"/>
                </a:solidFill>
              </a:rPr>
              <a:t>suffix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beginning with a </a:t>
            </a:r>
            <a:r>
              <a:rPr lang="en-US" sz="2400" dirty="0" smtClean="0">
                <a:solidFill>
                  <a:srgbClr val="C00000"/>
                </a:solidFill>
              </a:rPr>
              <a:t>consonant</a:t>
            </a:r>
            <a:r>
              <a:rPr lang="en-US" sz="2400" dirty="0" smtClean="0"/>
              <a:t> is added to a </a:t>
            </a:r>
            <a:r>
              <a:rPr lang="en-US" sz="2400" b="1" u="sng" dirty="0" smtClean="0">
                <a:solidFill>
                  <a:schemeClr val="accent2"/>
                </a:solidFill>
              </a:rPr>
              <a:t>root</a:t>
            </a:r>
            <a:r>
              <a:rPr lang="en-US" sz="2400" dirty="0" smtClean="0"/>
              <a:t>, a vowel (usually an o) is </a:t>
            </a:r>
            <a:r>
              <a:rPr lang="en-US" sz="2400" b="1" u="sng" dirty="0" smtClean="0">
                <a:solidFill>
                  <a:schemeClr val="accent2"/>
                </a:solidFill>
              </a:rPr>
              <a:t>inserted</a:t>
            </a:r>
            <a:r>
              <a:rPr lang="en-US" sz="2400" dirty="0" smtClean="0"/>
              <a:t> between the </a:t>
            </a:r>
            <a:r>
              <a:rPr lang="en-US" sz="2400" dirty="0" smtClean="0">
                <a:solidFill>
                  <a:schemeClr val="accent2"/>
                </a:solidFill>
              </a:rPr>
              <a:t>root</a:t>
            </a:r>
            <a:r>
              <a:rPr lang="en-US" sz="2400" dirty="0" smtClean="0"/>
              <a:t> and the </a:t>
            </a:r>
            <a:r>
              <a:rPr lang="en-US" sz="2400" dirty="0" smtClean="0">
                <a:solidFill>
                  <a:schemeClr val="accent2"/>
                </a:solidFill>
              </a:rPr>
              <a:t>suffix</a:t>
            </a:r>
            <a:r>
              <a:rPr lang="en-US" sz="2400" dirty="0" smtClean="0"/>
              <a:t> to aid in </a:t>
            </a:r>
            <a:r>
              <a:rPr lang="en-US" sz="2400" u="sng" dirty="0" smtClean="0">
                <a:solidFill>
                  <a:schemeClr val="accent2"/>
                </a:solidFill>
              </a:rPr>
              <a:t>pronunciation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A combining vowel may be added between a root and a suffix.</a:t>
            </a:r>
          </a:p>
          <a:p>
            <a:pPr algn="l"/>
            <a:r>
              <a:rPr lang="en-US" sz="2400" dirty="0" smtClean="0"/>
              <a:t>-Thus, when the </a:t>
            </a:r>
            <a:r>
              <a:rPr lang="en-US" sz="2400" u="sng" dirty="0" smtClean="0">
                <a:solidFill>
                  <a:srgbClr val="00B050"/>
                </a:solidFill>
              </a:rPr>
              <a:t>suffix –logy</a:t>
            </a:r>
            <a:r>
              <a:rPr lang="en-US" sz="2400" dirty="0" smtClean="0"/>
              <a:t>, meaning “</a:t>
            </a:r>
            <a:r>
              <a:rPr lang="en-US" sz="2400" dirty="0" smtClean="0">
                <a:solidFill>
                  <a:srgbClr val="C00000"/>
                </a:solidFill>
              </a:rPr>
              <a:t>study of,</a:t>
            </a:r>
            <a:r>
              <a:rPr lang="en-US" sz="2400" dirty="0" smtClean="0"/>
              <a:t>” is added to the </a:t>
            </a:r>
            <a:r>
              <a:rPr lang="en-US" sz="2400" u="sng" dirty="0" smtClean="0">
                <a:solidFill>
                  <a:srgbClr val="00B050"/>
                </a:solidFill>
              </a:rPr>
              <a:t>root </a:t>
            </a:r>
            <a:r>
              <a:rPr lang="en-US" sz="2400" u="sng" dirty="0" err="1" smtClean="0">
                <a:solidFill>
                  <a:srgbClr val="00B050"/>
                </a:solidFill>
              </a:rPr>
              <a:t>neur</a:t>
            </a:r>
            <a:r>
              <a:rPr lang="en-US" sz="2400" dirty="0" smtClean="0"/>
              <a:t>, meaning “</a:t>
            </a:r>
            <a:r>
              <a:rPr lang="en-US" sz="2400" dirty="0" smtClean="0">
                <a:solidFill>
                  <a:srgbClr val="FF0000"/>
                </a:solidFill>
              </a:rPr>
              <a:t>nerve or nervous system,</a:t>
            </a:r>
            <a:r>
              <a:rPr lang="en-US" sz="2400" dirty="0" smtClean="0"/>
              <a:t>”</a:t>
            </a:r>
          </a:p>
          <a:p>
            <a:pPr algn="l"/>
            <a:r>
              <a:rPr lang="en-US" sz="2400" dirty="0" smtClean="0"/>
              <a:t>a combining vowel is added:</a:t>
            </a:r>
          </a:p>
          <a:p>
            <a:pPr marL="0" indent="0" algn="l">
              <a:buNone/>
            </a:pPr>
            <a:r>
              <a:rPr lang="en-US" sz="2400" dirty="0" err="1" smtClean="0"/>
              <a:t>neur</a:t>
            </a:r>
            <a:r>
              <a:rPr lang="en-US" sz="2400" dirty="0" smtClean="0"/>
              <a:t> + o + logy = neurology (study of the nervous system)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24" y="586995"/>
            <a:ext cx="5267458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5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8414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67" y="4618297"/>
            <a:ext cx="1609524" cy="13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Combining Forms: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2603500"/>
            <a:ext cx="9502311" cy="3881706"/>
          </a:xfrm>
        </p:spPr>
        <p:txBody>
          <a:bodyPr>
            <a:noAutofit/>
          </a:bodyPr>
          <a:lstStyle/>
          <a:p>
            <a:r>
              <a:rPr lang="en-US" sz="2400" b="1" i="1" dirty="0"/>
              <a:t>*Roots shown with a combining vowel are called </a:t>
            </a:r>
            <a:r>
              <a:rPr lang="en-US" sz="2400" b="1" i="1" dirty="0">
                <a:solidFill>
                  <a:srgbClr val="FF0000"/>
                </a:solidFill>
              </a:rPr>
              <a:t>combining forms</a:t>
            </a:r>
            <a:r>
              <a:rPr lang="en-US" sz="2400" b="1" i="1" dirty="0" smtClean="0"/>
              <a:t>.</a:t>
            </a:r>
          </a:p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en-US" sz="2400" dirty="0"/>
              <a:t>: A combining vowel usually </a:t>
            </a:r>
            <a:r>
              <a:rPr lang="en-US" sz="2400" u="sng" dirty="0">
                <a:solidFill>
                  <a:srgbClr val="FF0000"/>
                </a:solidFill>
              </a:rPr>
              <a:t>is not used </a:t>
            </a:r>
            <a:r>
              <a:rPr lang="en-US" sz="2400" dirty="0"/>
              <a:t>if the ending begins with a </a:t>
            </a:r>
            <a:r>
              <a:rPr lang="en-US" sz="2400" dirty="0">
                <a:solidFill>
                  <a:srgbClr val="FF0000"/>
                </a:solidFill>
              </a:rPr>
              <a:t>vowel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/>
              <a:t>The root </a:t>
            </a:r>
            <a:r>
              <a:rPr lang="en-US" sz="2400" dirty="0" err="1">
                <a:solidFill>
                  <a:srgbClr val="FF0000"/>
                </a:solidFill>
              </a:rPr>
              <a:t>neur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combined with the suffix -</a:t>
            </a:r>
            <a:r>
              <a:rPr lang="en-US" sz="2400" dirty="0" err="1">
                <a:solidFill>
                  <a:srgbClr val="FF0000"/>
                </a:solidFill>
              </a:rPr>
              <a:t>itis</a:t>
            </a:r>
            <a:r>
              <a:rPr lang="en-US" sz="2400" dirty="0"/>
              <a:t>, meaning “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inflammation of</a:t>
            </a:r>
            <a:r>
              <a:rPr lang="en-US" sz="2400" dirty="0"/>
              <a:t>,” in this way:</a:t>
            </a:r>
          </a:p>
          <a:p>
            <a:pPr algn="l"/>
            <a:r>
              <a:rPr lang="en-US" sz="2400" b="1" dirty="0" err="1"/>
              <a:t>neur</a:t>
            </a:r>
            <a:r>
              <a:rPr lang="en-US" sz="2400" b="1" dirty="0"/>
              <a:t> + </a:t>
            </a:r>
            <a:r>
              <a:rPr lang="en-US" sz="2400" b="1" dirty="0" err="1"/>
              <a:t>itis</a:t>
            </a:r>
            <a:r>
              <a:rPr lang="en-US" sz="2400" b="1" dirty="0"/>
              <a:t> = neuritis (inflammation of a nerve)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4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536481"/>
              </p:ext>
            </p:extLst>
          </p:nvPr>
        </p:nvGraphicFramePr>
        <p:xfrm>
          <a:off x="1082143" y="244699"/>
          <a:ext cx="10279599" cy="59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3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D. combining vowel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A combining vowel is an important </a:t>
            </a:r>
            <a:r>
              <a:rPr lang="en-US" sz="2400" dirty="0">
                <a:solidFill>
                  <a:srgbClr val="FF0000"/>
                </a:solidFill>
              </a:rPr>
              <a:t>connector</a:t>
            </a:r>
            <a:r>
              <a:rPr lang="en-US" sz="2400" dirty="0"/>
              <a:t> between the </a:t>
            </a:r>
            <a:r>
              <a:rPr lang="en-US" sz="2400" dirty="0">
                <a:solidFill>
                  <a:srgbClr val="FF0000"/>
                </a:solidFill>
              </a:rPr>
              <a:t>root</a:t>
            </a:r>
            <a:r>
              <a:rPr lang="en-US" sz="2400" dirty="0"/>
              <a:t> to aid in </a:t>
            </a:r>
            <a:r>
              <a:rPr lang="en-US" sz="2400" b="1" u="sng" dirty="0" smtClean="0">
                <a:solidFill>
                  <a:schemeClr val="accent1"/>
                </a:solidFill>
              </a:rPr>
              <a:t>pronunciation</a:t>
            </a:r>
            <a:r>
              <a:rPr lang="en-US" sz="2400" dirty="0" smtClean="0"/>
              <a:t>,  </a:t>
            </a:r>
            <a:r>
              <a:rPr lang="en-US" sz="2400" dirty="0"/>
              <a:t>and it is comes to link the </a:t>
            </a:r>
            <a:r>
              <a:rPr lang="en-US" sz="2400" dirty="0">
                <a:solidFill>
                  <a:srgbClr val="FF0000"/>
                </a:solidFill>
              </a:rPr>
              <a:t>root</a:t>
            </a:r>
            <a:r>
              <a:rPr lang="en-US" sz="2400" dirty="0"/>
              <a:t> to the  </a:t>
            </a:r>
            <a:r>
              <a:rPr lang="en-US" sz="2400" dirty="0">
                <a:solidFill>
                  <a:srgbClr val="FF0000"/>
                </a:solidFill>
              </a:rPr>
              <a:t>suffix</a:t>
            </a:r>
            <a:r>
              <a:rPr lang="en-US" sz="2400" dirty="0"/>
              <a:t> or to the </a:t>
            </a:r>
            <a:r>
              <a:rPr lang="en-US" sz="2400" dirty="0">
                <a:solidFill>
                  <a:srgbClr val="FF0000"/>
                </a:solidFill>
              </a:rPr>
              <a:t>other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root</a:t>
            </a:r>
            <a:r>
              <a:rPr lang="en-US" sz="2400" dirty="0"/>
              <a:t>.</a:t>
            </a:r>
          </a:p>
          <a:p>
            <a:pPr algn="l" rtl="0"/>
            <a:r>
              <a:rPr lang="en-US" sz="2400" dirty="0"/>
              <a:t>A combining  vowel is usually the letter (O) , which has </a:t>
            </a:r>
            <a:r>
              <a:rPr lang="en-US" sz="2400" b="1" u="sng" dirty="0">
                <a:solidFill>
                  <a:schemeClr val="accent1"/>
                </a:solidFill>
              </a:rPr>
              <a:t>no meaning of its own </a:t>
            </a:r>
          </a:p>
          <a:p>
            <a:pPr algn="l" rtl="0"/>
            <a:r>
              <a:rPr lang="en-US" sz="2400" dirty="0"/>
              <a:t>It is not used if the </a:t>
            </a:r>
            <a:r>
              <a:rPr lang="en-US" sz="2400" dirty="0">
                <a:solidFill>
                  <a:srgbClr val="FF0000"/>
                </a:solidFill>
              </a:rPr>
              <a:t>ending</a:t>
            </a:r>
            <a:r>
              <a:rPr lang="en-US" sz="2400" dirty="0"/>
              <a:t> ( suffix) begins with a </a:t>
            </a:r>
            <a:r>
              <a:rPr lang="en-US" sz="2400" dirty="0">
                <a:solidFill>
                  <a:srgbClr val="FF0000"/>
                </a:solidFill>
              </a:rPr>
              <a:t>vowel</a:t>
            </a:r>
            <a:r>
              <a:rPr lang="en-US" sz="2400" dirty="0"/>
              <a:t> as in neuritis . </a:t>
            </a:r>
          </a:p>
          <a:p>
            <a:pPr marL="0" indent="0" algn="l" rtl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8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3252</TotalTime>
  <Words>847</Words>
  <Application>Microsoft Office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Retrospect</vt:lpstr>
      <vt:lpstr>PowerPoint Presentation</vt:lpstr>
      <vt:lpstr>Define Medical Terminology? </vt:lpstr>
      <vt:lpstr>Word Parts : </vt:lpstr>
      <vt:lpstr>PowerPoint Presentation</vt:lpstr>
      <vt:lpstr>Combining Forms:  </vt:lpstr>
      <vt:lpstr>PowerPoint Presentation</vt:lpstr>
      <vt:lpstr>Combining Forms: </vt:lpstr>
      <vt:lpstr>PowerPoint Presentation</vt:lpstr>
      <vt:lpstr>D. combining vowel </vt:lpstr>
      <vt:lpstr>Examples:</vt:lpstr>
      <vt:lpstr>E. Combining Form </vt:lpstr>
      <vt:lpstr>Exercise(1): </vt:lpstr>
      <vt:lpstr>Multiple choice(MCQs): Select the best answer and write the letter of your choice to the left of each number. </vt:lpstr>
      <vt:lpstr>PowerPoint Presentation</vt:lpstr>
      <vt:lpstr>PowerPoint Presentation</vt:lpstr>
      <vt:lpstr>Important W0rd Parts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Jawher Alhejjy</cp:lastModifiedBy>
  <cp:revision>39</cp:revision>
  <dcterms:created xsi:type="dcterms:W3CDTF">2015-02-09T03:50:19Z</dcterms:created>
  <dcterms:modified xsi:type="dcterms:W3CDTF">2016-02-09T07:30:06Z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8A7639CA-CFAD-443E-9182-CBB72B622611</vt:lpwstr>
  </property>
  <property fmtid="{D5CDD505-2E9C-101B-9397-08002B2CF9AE}" pid="3" name="ArticulatePath">
    <vt:lpwstr>Presentation1</vt:lpwstr>
  </property>
</Properties>
</file>