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4"/>
  </p:notesMasterIdLst>
  <p:sldIdLst>
    <p:sldId id="257" r:id="rId2"/>
    <p:sldId id="301" r:id="rId3"/>
    <p:sldId id="262" r:id="rId4"/>
    <p:sldId id="260" r:id="rId5"/>
    <p:sldId id="302" r:id="rId6"/>
    <p:sldId id="321" r:id="rId7"/>
    <p:sldId id="258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4" r:id="rId19"/>
    <p:sldId id="333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3" r:id="rId30"/>
    <p:sldId id="314" r:id="rId31"/>
    <p:sldId id="315" r:id="rId32"/>
    <p:sldId id="265" r:id="rId33"/>
    <p:sldId id="266" r:id="rId34"/>
    <p:sldId id="268" r:id="rId35"/>
    <p:sldId id="269" r:id="rId36"/>
    <p:sldId id="274" r:id="rId37"/>
    <p:sldId id="275" r:id="rId38"/>
    <p:sldId id="277" r:id="rId39"/>
    <p:sldId id="279" r:id="rId40"/>
    <p:sldId id="278" r:id="rId41"/>
    <p:sldId id="271" r:id="rId42"/>
    <p:sldId id="273" r:id="rId43"/>
    <p:sldId id="335" r:id="rId44"/>
    <p:sldId id="336" r:id="rId45"/>
    <p:sldId id="337" r:id="rId46"/>
    <p:sldId id="353" r:id="rId47"/>
    <p:sldId id="338" r:id="rId48"/>
    <p:sldId id="339" r:id="rId49"/>
    <p:sldId id="340" r:id="rId50"/>
    <p:sldId id="341" r:id="rId51"/>
    <p:sldId id="342" r:id="rId52"/>
    <p:sldId id="343" r:id="rId53"/>
    <p:sldId id="345" r:id="rId54"/>
    <p:sldId id="344" r:id="rId55"/>
    <p:sldId id="346" r:id="rId56"/>
    <p:sldId id="347" r:id="rId57"/>
    <p:sldId id="354" r:id="rId58"/>
    <p:sldId id="348" r:id="rId59"/>
    <p:sldId id="349" r:id="rId60"/>
    <p:sldId id="350" r:id="rId61"/>
    <p:sldId id="352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F0E3-7D27-6543-868E-2BB2AE456284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9D708-B37D-7E48-B0C5-1E89845CC5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83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6AE2F-D7B4-2743-B983-E068D82EE348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7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0CC0A-67B1-E64B-9502-F17DEC7F8B6D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7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C5A27-CB8F-1E47-A632-5100FB1BAF3F}" type="slidenum">
              <a:rPr lang="en-US"/>
              <a:pPr/>
              <a:t>7</a:t>
            </a:fld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88620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88620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latin typeface="Times New Roman" charset="0"/>
              </a:rPr>
              <a:t>8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685754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-1609"/>
            <a:ext cx="2971800" cy="45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7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ar-S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893F56F-5B0C-E640-8FFF-7330629A1467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B6FC216-984B-9241-92B2-A66197F2C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ndom_access_memory" TargetMode="External"/><Relationship Id="rId2" Type="http://schemas.openxmlformats.org/officeDocument/2006/relationships/hyperlink" Target="http://en.wikipedia.org/wiki/Sequential_access_memory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24" y="3413060"/>
            <a:ext cx="6732149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Basic computer principles</a:t>
            </a:r>
            <a:endParaRPr lang="en-US" sz="2200" b="1" dirty="0">
              <a:solidFill>
                <a:srgbClr val="FF7F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56930"/>
            <a:ext cx="5867400" cy="57374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Alanoud  Al Saleh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13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9597" y="5253289"/>
            <a:ext cx="721468" cy="171450"/>
            <a:chOff x="1955" y="3493"/>
            <a:chExt cx="445" cy="114"/>
          </a:xfrm>
        </p:grpSpPr>
        <p:sp>
          <p:nvSpPr>
            <p:cNvPr id="49155" name="Freeform 3"/>
            <p:cNvSpPr>
              <a:spLocks/>
            </p:cNvSpPr>
            <p:nvPr/>
          </p:nvSpPr>
          <p:spPr bwMode="auto">
            <a:xfrm>
              <a:off x="1955" y="3495"/>
              <a:ext cx="17" cy="58"/>
            </a:xfrm>
            <a:custGeom>
              <a:avLst/>
              <a:gdLst>
                <a:gd name="T0" fmla="*/ 0 w 17"/>
                <a:gd name="T1" fmla="*/ 57 h 58"/>
                <a:gd name="T2" fmla="*/ 9 w 17"/>
                <a:gd name="T3" fmla="*/ 8 h 58"/>
                <a:gd name="T4" fmla="*/ 9 w 17"/>
                <a:gd name="T5" fmla="*/ 5 h 58"/>
                <a:gd name="T6" fmla="*/ 9 w 17"/>
                <a:gd name="T7" fmla="*/ 3 h 58"/>
                <a:gd name="T8" fmla="*/ 11 w 17"/>
                <a:gd name="T9" fmla="*/ 2 h 58"/>
                <a:gd name="T10" fmla="*/ 12 w 17"/>
                <a:gd name="T11" fmla="*/ 0 h 58"/>
                <a:gd name="T12" fmla="*/ 16 w 1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8">
                  <a:moveTo>
                    <a:pt x="0" y="57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auto">
            <a:xfrm>
              <a:off x="1965" y="3494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1 h 113"/>
                <a:gd name="T4" fmla="*/ 4 w 42"/>
                <a:gd name="T5" fmla="*/ 3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4 h 113"/>
                <a:gd name="T12" fmla="*/ 15 w 42"/>
                <a:gd name="T13" fmla="*/ 109 h 113"/>
                <a:gd name="T14" fmla="*/ 15 w 42"/>
                <a:gd name="T15" fmla="*/ 110 h 113"/>
                <a:gd name="T16" fmla="*/ 17 w 42"/>
                <a:gd name="T17" fmla="*/ 112 h 113"/>
                <a:gd name="T18" fmla="*/ 19 w 42"/>
                <a:gd name="T19" fmla="*/ 112 h 113"/>
                <a:gd name="T20" fmla="*/ 21 w 42"/>
                <a:gd name="T21" fmla="*/ 111 h 113"/>
                <a:gd name="T22" fmla="*/ 22 w 42"/>
                <a:gd name="T23" fmla="*/ 109 h 113"/>
                <a:gd name="T24" fmla="*/ 37 w 42"/>
                <a:gd name="T25" fmla="*/ 10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3 h 113"/>
                <a:gd name="T32" fmla="*/ 39 w 42"/>
                <a:gd name="T33" fmla="*/ 1 h 113"/>
                <a:gd name="T34" fmla="*/ 41 w 42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9" y="1"/>
                  </a:lnTo>
                  <a:lnTo>
                    <a:pt x="41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auto">
            <a:xfrm>
              <a:off x="2007" y="3495"/>
              <a:ext cx="39" cy="112"/>
            </a:xfrm>
            <a:custGeom>
              <a:avLst/>
              <a:gdLst>
                <a:gd name="T0" fmla="*/ 0 w 39"/>
                <a:gd name="T1" fmla="*/ 0 h 112"/>
                <a:gd name="T2" fmla="*/ 1 w 39"/>
                <a:gd name="T3" fmla="*/ 0 h 112"/>
                <a:gd name="T4" fmla="*/ 3 w 39"/>
                <a:gd name="T5" fmla="*/ 2 h 112"/>
                <a:gd name="T6" fmla="*/ 3 w 39"/>
                <a:gd name="T7" fmla="*/ 5 h 112"/>
                <a:gd name="T8" fmla="*/ 4 w 39"/>
                <a:gd name="T9" fmla="*/ 8 h 112"/>
                <a:gd name="T10" fmla="*/ 12 w 39"/>
                <a:gd name="T11" fmla="*/ 103 h 112"/>
                <a:gd name="T12" fmla="*/ 13 w 39"/>
                <a:gd name="T13" fmla="*/ 108 h 112"/>
                <a:gd name="T14" fmla="*/ 14 w 39"/>
                <a:gd name="T15" fmla="*/ 109 h 112"/>
                <a:gd name="T16" fmla="*/ 15 w 39"/>
                <a:gd name="T17" fmla="*/ 111 h 112"/>
                <a:gd name="T18" fmla="*/ 17 w 39"/>
                <a:gd name="T19" fmla="*/ 111 h 112"/>
                <a:gd name="T20" fmla="*/ 19 w 39"/>
                <a:gd name="T21" fmla="*/ 110 h 112"/>
                <a:gd name="T22" fmla="*/ 20 w 39"/>
                <a:gd name="T23" fmla="*/ 108 h 112"/>
                <a:gd name="T24" fmla="*/ 34 w 39"/>
                <a:gd name="T25" fmla="*/ 8 h 112"/>
                <a:gd name="T26" fmla="*/ 35 w 39"/>
                <a:gd name="T27" fmla="*/ 5 h 112"/>
                <a:gd name="T28" fmla="*/ 35 w 39"/>
                <a:gd name="T29" fmla="*/ 3 h 112"/>
                <a:gd name="T30" fmla="*/ 36 w 39"/>
                <a:gd name="T31" fmla="*/ 2 h 112"/>
                <a:gd name="T32" fmla="*/ 37 w 39"/>
                <a:gd name="T33" fmla="*/ 0 h 112"/>
                <a:gd name="T34" fmla="*/ 38 w 39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1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8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9" y="110"/>
                  </a:lnTo>
                  <a:lnTo>
                    <a:pt x="20" y="108"/>
                  </a:lnTo>
                  <a:lnTo>
                    <a:pt x="34" y="8"/>
                  </a:lnTo>
                  <a:lnTo>
                    <a:pt x="35" y="5"/>
                  </a:lnTo>
                  <a:lnTo>
                    <a:pt x="35" y="3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auto">
            <a:xfrm>
              <a:off x="2046" y="3494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1 h 113"/>
                <a:gd name="T4" fmla="*/ 4 w 42"/>
                <a:gd name="T5" fmla="*/ 3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4 h 113"/>
                <a:gd name="T12" fmla="*/ 15 w 42"/>
                <a:gd name="T13" fmla="*/ 109 h 113"/>
                <a:gd name="T14" fmla="*/ 15 w 42"/>
                <a:gd name="T15" fmla="*/ 110 h 113"/>
                <a:gd name="T16" fmla="*/ 16 w 42"/>
                <a:gd name="T17" fmla="*/ 112 h 113"/>
                <a:gd name="T18" fmla="*/ 18 w 42"/>
                <a:gd name="T19" fmla="*/ 112 h 113"/>
                <a:gd name="T20" fmla="*/ 20 w 42"/>
                <a:gd name="T21" fmla="*/ 111 h 113"/>
                <a:gd name="T22" fmla="*/ 22 w 42"/>
                <a:gd name="T23" fmla="*/ 109 h 113"/>
                <a:gd name="T24" fmla="*/ 36 w 42"/>
                <a:gd name="T25" fmla="*/ 10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3 h 113"/>
                <a:gd name="T32" fmla="*/ 39 w 42"/>
                <a:gd name="T33" fmla="*/ 1 h 113"/>
                <a:gd name="T34" fmla="*/ 41 w 42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1"/>
                  </a:lnTo>
                  <a:lnTo>
                    <a:pt x="22" y="109"/>
                  </a:lnTo>
                  <a:lnTo>
                    <a:pt x="36" y="1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9" y="1"/>
                  </a:lnTo>
                  <a:lnTo>
                    <a:pt x="41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auto">
            <a:xfrm>
              <a:off x="2089" y="3494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1 w 40"/>
                <a:gd name="T3" fmla="*/ 1 h 113"/>
                <a:gd name="T4" fmla="*/ 3 w 40"/>
                <a:gd name="T5" fmla="*/ 3 h 113"/>
                <a:gd name="T6" fmla="*/ 3 w 40"/>
                <a:gd name="T7" fmla="*/ 5 h 113"/>
                <a:gd name="T8" fmla="*/ 4 w 40"/>
                <a:gd name="T9" fmla="*/ 10 h 113"/>
                <a:gd name="T10" fmla="*/ 12 w 40"/>
                <a:gd name="T11" fmla="*/ 102 h 113"/>
                <a:gd name="T12" fmla="*/ 13 w 40"/>
                <a:gd name="T13" fmla="*/ 108 h 113"/>
                <a:gd name="T14" fmla="*/ 14 w 40"/>
                <a:gd name="T15" fmla="*/ 110 h 113"/>
                <a:gd name="T16" fmla="*/ 15 w 40"/>
                <a:gd name="T17" fmla="*/ 111 h 113"/>
                <a:gd name="T18" fmla="*/ 17 w 40"/>
                <a:gd name="T19" fmla="*/ 112 h 113"/>
                <a:gd name="T20" fmla="*/ 19 w 40"/>
                <a:gd name="T21" fmla="*/ 111 h 113"/>
                <a:gd name="T22" fmla="*/ 20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6 w 40"/>
                <a:gd name="T29" fmla="*/ 4 h 113"/>
                <a:gd name="T30" fmla="*/ 36 w 40"/>
                <a:gd name="T31" fmla="*/ 2 h 113"/>
                <a:gd name="T32" fmla="*/ 38 w 40"/>
                <a:gd name="T33" fmla="*/ 1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10"/>
                  </a:lnTo>
                  <a:lnTo>
                    <a:pt x="12" y="102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auto">
            <a:xfrm>
              <a:off x="2129" y="3494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2 w 40"/>
                <a:gd name="T3" fmla="*/ 0 h 113"/>
                <a:gd name="T4" fmla="*/ 4 w 40"/>
                <a:gd name="T5" fmla="*/ 2 h 113"/>
                <a:gd name="T6" fmla="*/ 4 w 40"/>
                <a:gd name="T7" fmla="*/ 5 h 113"/>
                <a:gd name="T8" fmla="*/ 4 w 40"/>
                <a:gd name="T9" fmla="*/ 10 h 113"/>
                <a:gd name="T10" fmla="*/ 13 w 40"/>
                <a:gd name="T11" fmla="*/ 102 h 113"/>
                <a:gd name="T12" fmla="*/ 14 w 40"/>
                <a:gd name="T13" fmla="*/ 108 h 113"/>
                <a:gd name="T14" fmla="*/ 14 w 40"/>
                <a:gd name="T15" fmla="*/ 110 h 113"/>
                <a:gd name="T16" fmla="*/ 16 w 40"/>
                <a:gd name="T17" fmla="*/ 111 h 113"/>
                <a:gd name="T18" fmla="*/ 18 w 40"/>
                <a:gd name="T19" fmla="*/ 112 h 113"/>
                <a:gd name="T20" fmla="*/ 20 w 40"/>
                <a:gd name="T21" fmla="*/ 111 h 113"/>
                <a:gd name="T22" fmla="*/ 21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6 w 40"/>
                <a:gd name="T29" fmla="*/ 4 h 113"/>
                <a:gd name="T30" fmla="*/ 36 w 40"/>
                <a:gd name="T31" fmla="*/ 2 h 113"/>
                <a:gd name="T32" fmla="*/ 38 w 40"/>
                <a:gd name="T33" fmla="*/ 0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10"/>
                  </a:lnTo>
                  <a:lnTo>
                    <a:pt x="13" y="102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6" y="111"/>
                  </a:lnTo>
                  <a:lnTo>
                    <a:pt x="18" y="112"/>
                  </a:lnTo>
                  <a:lnTo>
                    <a:pt x="20" y="111"/>
                  </a:lnTo>
                  <a:lnTo>
                    <a:pt x="21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auto">
            <a:xfrm>
              <a:off x="2170" y="3494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1 w 40"/>
                <a:gd name="T3" fmla="*/ 1 h 113"/>
                <a:gd name="T4" fmla="*/ 2 w 40"/>
                <a:gd name="T5" fmla="*/ 3 h 113"/>
                <a:gd name="T6" fmla="*/ 3 w 40"/>
                <a:gd name="T7" fmla="*/ 5 h 113"/>
                <a:gd name="T8" fmla="*/ 3 w 40"/>
                <a:gd name="T9" fmla="*/ 10 h 113"/>
                <a:gd name="T10" fmla="*/ 12 w 40"/>
                <a:gd name="T11" fmla="*/ 102 h 113"/>
                <a:gd name="T12" fmla="*/ 13 w 40"/>
                <a:gd name="T13" fmla="*/ 108 h 113"/>
                <a:gd name="T14" fmla="*/ 14 w 40"/>
                <a:gd name="T15" fmla="*/ 110 h 113"/>
                <a:gd name="T16" fmla="*/ 15 w 40"/>
                <a:gd name="T17" fmla="*/ 111 h 113"/>
                <a:gd name="T18" fmla="*/ 17 w 40"/>
                <a:gd name="T19" fmla="*/ 112 h 113"/>
                <a:gd name="T20" fmla="*/ 19 w 40"/>
                <a:gd name="T21" fmla="*/ 111 h 113"/>
                <a:gd name="T22" fmla="*/ 20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5 w 40"/>
                <a:gd name="T29" fmla="*/ 4 h 113"/>
                <a:gd name="T30" fmla="*/ 36 w 40"/>
                <a:gd name="T31" fmla="*/ 2 h 113"/>
                <a:gd name="T32" fmla="*/ 37 w 40"/>
                <a:gd name="T33" fmla="*/ 1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10"/>
                  </a:lnTo>
                  <a:lnTo>
                    <a:pt x="12" y="102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auto">
            <a:xfrm>
              <a:off x="2209" y="3494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0 h 113"/>
                <a:gd name="T4" fmla="*/ 4 w 42"/>
                <a:gd name="T5" fmla="*/ 2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2 h 113"/>
                <a:gd name="T12" fmla="*/ 15 w 42"/>
                <a:gd name="T13" fmla="*/ 108 h 113"/>
                <a:gd name="T14" fmla="*/ 15 w 42"/>
                <a:gd name="T15" fmla="*/ 110 h 113"/>
                <a:gd name="T16" fmla="*/ 17 w 42"/>
                <a:gd name="T17" fmla="*/ 111 h 113"/>
                <a:gd name="T18" fmla="*/ 19 w 42"/>
                <a:gd name="T19" fmla="*/ 112 h 113"/>
                <a:gd name="T20" fmla="*/ 21 w 42"/>
                <a:gd name="T21" fmla="*/ 111 h 113"/>
                <a:gd name="T22" fmla="*/ 22 w 42"/>
                <a:gd name="T23" fmla="*/ 108 h 113"/>
                <a:gd name="T24" fmla="*/ 37 w 42"/>
                <a:gd name="T25" fmla="*/ 8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2 h 113"/>
                <a:gd name="T32" fmla="*/ 39 w 42"/>
                <a:gd name="T33" fmla="*/ 0 h 113"/>
                <a:gd name="T34" fmla="*/ 41 w 42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2"/>
                  </a:lnTo>
                  <a:lnTo>
                    <a:pt x="15" y="108"/>
                  </a:lnTo>
                  <a:lnTo>
                    <a:pt x="15" y="110"/>
                  </a:lnTo>
                  <a:lnTo>
                    <a:pt x="17" y="111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auto">
            <a:xfrm>
              <a:off x="2251" y="3494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1 w 40"/>
                <a:gd name="T3" fmla="*/ 0 h 112"/>
                <a:gd name="T4" fmla="*/ 3 w 40"/>
                <a:gd name="T5" fmla="*/ 2 h 112"/>
                <a:gd name="T6" fmla="*/ 3 w 40"/>
                <a:gd name="T7" fmla="*/ 4 h 112"/>
                <a:gd name="T8" fmla="*/ 4 w 40"/>
                <a:gd name="T9" fmla="*/ 8 h 112"/>
                <a:gd name="T10" fmla="*/ 13 w 40"/>
                <a:gd name="T11" fmla="*/ 103 h 112"/>
                <a:gd name="T12" fmla="*/ 14 w 40"/>
                <a:gd name="T13" fmla="*/ 108 h 112"/>
                <a:gd name="T14" fmla="*/ 14 w 40"/>
                <a:gd name="T15" fmla="*/ 109 h 112"/>
                <a:gd name="T16" fmla="*/ 15 w 40"/>
                <a:gd name="T17" fmla="*/ 111 h 112"/>
                <a:gd name="T18" fmla="*/ 17 w 40"/>
                <a:gd name="T19" fmla="*/ 111 h 112"/>
                <a:gd name="T20" fmla="*/ 19 w 40"/>
                <a:gd name="T21" fmla="*/ 110 h 112"/>
                <a:gd name="T22" fmla="*/ 20 w 40"/>
                <a:gd name="T23" fmla="*/ 108 h 112"/>
                <a:gd name="T24" fmla="*/ 35 w 40"/>
                <a:gd name="T25" fmla="*/ 8 h 112"/>
                <a:gd name="T26" fmla="*/ 35 w 40"/>
                <a:gd name="T27" fmla="*/ 5 h 112"/>
                <a:gd name="T28" fmla="*/ 36 w 40"/>
                <a:gd name="T29" fmla="*/ 3 h 112"/>
                <a:gd name="T30" fmla="*/ 36 w 40"/>
                <a:gd name="T31" fmla="*/ 2 h 112"/>
                <a:gd name="T32" fmla="*/ 38 w 40"/>
                <a:gd name="T33" fmla="*/ 0 h 112"/>
                <a:gd name="T34" fmla="*/ 39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8"/>
                  </a:lnTo>
                  <a:lnTo>
                    <a:pt x="13" y="103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9" y="110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auto">
            <a:xfrm>
              <a:off x="2290" y="3493"/>
              <a:ext cx="43" cy="113"/>
            </a:xfrm>
            <a:custGeom>
              <a:avLst/>
              <a:gdLst>
                <a:gd name="T0" fmla="*/ 0 w 43"/>
                <a:gd name="T1" fmla="*/ 0 h 113"/>
                <a:gd name="T2" fmla="*/ 3 w 43"/>
                <a:gd name="T3" fmla="*/ 1 h 113"/>
                <a:gd name="T4" fmla="*/ 5 w 43"/>
                <a:gd name="T5" fmla="*/ 3 h 113"/>
                <a:gd name="T6" fmla="*/ 5 w 43"/>
                <a:gd name="T7" fmla="*/ 5 h 113"/>
                <a:gd name="T8" fmla="*/ 5 w 43"/>
                <a:gd name="T9" fmla="*/ 10 h 113"/>
                <a:gd name="T10" fmla="*/ 15 w 43"/>
                <a:gd name="T11" fmla="*/ 104 h 113"/>
                <a:gd name="T12" fmla="*/ 16 w 43"/>
                <a:gd name="T13" fmla="*/ 109 h 113"/>
                <a:gd name="T14" fmla="*/ 16 w 43"/>
                <a:gd name="T15" fmla="*/ 110 h 113"/>
                <a:gd name="T16" fmla="*/ 17 w 43"/>
                <a:gd name="T17" fmla="*/ 112 h 113"/>
                <a:gd name="T18" fmla="*/ 19 w 43"/>
                <a:gd name="T19" fmla="*/ 112 h 113"/>
                <a:gd name="T20" fmla="*/ 21 w 43"/>
                <a:gd name="T21" fmla="*/ 111 h 113"/>
                <a:gd name="T22" fmla="*/ 22 w 43"/>
                <a:gd name="T23" fmla="*/ 109 h 113"/>
                <a:gd name="T24" fmla="*/ 37 w 43"/>
                <a:gd name="T25" fmla="*/ 10 h 113"/>
                <a:gd name="T26" fmla="*/ 37 w 43"/>
                <a:gd name="T27" fmla="*/ 6 h 113"/>
                <a:gd name="T28" fmla="*/ 38 w 43"/>
                <a:gd name="T29" fmla="*/ 4 h 113"/>
                <a:gd name="T30" fmla="*/ 38 w 43"/>
                <a:gd name="T31" fmla="*/ 3 h 113"/>
                <a:gd name="T32" fmla="*/ 40 w 43"/>
                <a:gd name="T33" fmla="*/ 1 h 113"/>
                <a:gd name="T34" fmla="*/ 42 w 43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13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5" y="104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auto">
            <a:xfrm>
              <a:off x="2332" y="3494"/>
              <a:ext cx="41" cy="112"/>
            </a:xfrm>
            <a:custGeom>
              <a:avLst/>
              <a:gdLst>
                <a:gd name="T0" fmla="*/ 0 w 41"/>
                <a:gd name="T1" fmla="*/ 0 h 112"/>
                <a:gd name="T2" fmla="*/ 2 w 41"/>
                <a:gd name="T3" fmla="*/ 0 h 112"/>
                <a:gd name="T4" fmla="*/ 3 w 41"/>
                <a:gd name="T5" fmla="*/ 2 h 112"/>
                <a:gd name="T6" fmla="*/ 4 w 41"/>
                <a:gd name="T7" fmla="*/ 4 h 112"/>
                <a:gd name="T8" fmla="*/ 4 w 41"/>
                <a:gd name="T9" fmla="*/ 8 h 112"/>
                <a:gd name="T10" fmla="*/ 13 w 41"/>
                <a:gd name="T11" fmla="*/ 103 h 112"/>
                <a:gd name="T12" fmla="*/ 14 w 41"/>
                <a:gd name="T13" fmla="*/ 108 h 112"/>
                <a:gd name="T14" fmla="*/ 15 w 41"/>
                <a:gd name="T15" fmla="*/ 109 h 112"/>
                <a:gd name="T16" fmla="*/ 16 w 41"/>
                <a:gd name="T17" fmla="*/ 111 h 112"/>
                <a:gd name="T18" fmla="*/ 17 w 41"/>
                <a:gd name="T19" fmla="*/ 111 h 112"/>
                <a:gd name="T20" fmla="*/ 20 w 41"/>
                <a:gd name="T21" fmla="*/ 110 h 112"/>
                <a:gd name="T22" fmla="*/ 21 w 41"/>
                <a:gd name="T23" fmla="*/ 108 h 112"/>
                <a:gd name="T24" fmla="*/ 36 w 41"/>
                <a:gd name="T25" fmla="*/ 8 h 112"/>
                <a:gd name="T26" fmla="*/ 36 w 41"/>
                <a:gd name="T27" fmla="*/ 5 h 112"/>
                <a:gd name="T28" fmla="*/ 36 w 41"/>
                <a:gd name="T29" fmla="*/ 3 h 112"/>
                <a:gd name="T30" fmla="*/ 37 w 41"/>
                <a:gd name="T31" fmla="*/ 2 h 112"/>
                <a:gd name="T32" fmla="*/ 38 w 41"/>
                <a:gd name="T33" fmla="*/ 0 h 112"/>
                <a:gd name="T34" fmla="*/ 40 w 41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112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13" y="103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auto">
            <a:xfrm>
              <a:off x="2372" y="3493"/>
              <a:ext cx="28" cy="113"/>
            </a:xfrm>
            <a:custGeom>
              <a:avLst/>
              <a:gdLst>
                <a:gd name="T0" fmla="*/ 0 w 28"/>
                <a:gd name="T1" fmla="*/ 0 h 113"/>
                <a:gd name="T2" fmla="*/ 3 w 28"/>
                <a:gd name="T3" fmla="*/ 1 h 113"/>
                <a:gd name="T4" fmla="*/ 4 w 28"/>
                <a:gd name="T5" fmla="*/ 3 h 113"/>
                <a:gd name="T6" fmla="*/ 5 w 28"/>
                <a:gd name="T7" fmla="*/ 5 h 113"/>
                <a:gd name="T8" fmla="*/ 5 w 28"/>
                <a:gd name="T9" fmla="*/ 10 h 113"/>
                <a:gd name="T10" fmla="*/ 14 w 28"/>
                <a:gd name="T11" fmla="*/ 104 h 113"/>
                <a:gd name="T12" fmla="*/ 14 w 28"/>
                <a:gd name="T13" fmla="*/ 109 h 113"/>
                <a:gd name="T14" fmla="*/ 15 w 28"/>
                <a:gd name="T15" fmla="*/ 110 h 113"/>
                <a:gd name="T16" fmla="*/ 17 w 28"/>
                <a:gd name="T17" fmla="*/ 112 h 113"/>
                <a:gd name="T18" fmla="*/ 19 w 28"/>
                <a:gd name="T19" fmla="*/ 112 h 113"/>
                <a:gd name="T20" fmla="*/ 21 w 28"/>
                <a:gd name="T21" fmla="*/ 111 h 113"/>
                <a:gd name="T22" fmla="*/ 22 w 28"/>
                <a:gd name="T23" fmla="*/ 109 h 113"/>
                <a:gd name="T24" fmla="*/ 27 w 28"/>
                <a:gd name="T25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13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4" y="109"/>
                  </a:lnTo>
                  <a:lnTo>
                    <a:pt x="15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27" y="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573294" y="5146508"/>
            <a:ext cx="346953" cy="351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47188" y="443665"/>
            <a:ext cx="7479752" cy="742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solidFill>
                  <a:srgbClr val="FF7F01"/>
                </a:solidFill>
                <a:latin typeface="Helvetica" charset="0"/>
              </a:rPr>
              <a:t>What is DSP (</a:t>
            </a:r>
            <a:r>
              <a:rPr lang="en-GB" dirty="0" smtClean="0">
                <a:solidFill>
                  <a:srgbClr val="FF7F01"/>
                </a:solidFill>
              </a:rPr>
              <a:t>digital </a:t>
            </a:r>
            <a:r>
              <a:rPr lang="en-GB" dirty="0">
                <a:solidFill>
                  <a:srgbClr val="FF7F01"/>
                </a:solidFill>
              </a:rPr>
              <a:t>signal </a:t>
            </a:r>
            <a:r>
              <a:rPr lang="en-GB" dirty="0" smtClean="0">
                <a:solidFill>
                  <a:srgbClr val="FF7F01"/>
                </a:solidFill>
              </a:rPr>
              <a:t>processor)</a:t>
            </a:r>
            <a:r>
              <a:rPr lang="en-US" dirty="0" smtClean="0">
                <a:solidFill>
                  <a:srgbClr val="FF7F01"/>
                </a:solidFill>
                <a:latin typeface="Helvetica" charset="0"/>
              </a:rPr>
              <a:t>?</a:t>
            </a:r>
            <a:endParaRPr lang="en-US" dirty="0">
              <a:solidFill>
                <a:srgbClr val="FF7F01"/>
              </a:solidFill>
              <a:latin typeface="Helvetica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34894" y="2292016"/>
            <a:ext cx="745787" cy="690312"/>
            <a:chOff x="700" y="1524"/>
            <a:chExt cx="460" cy="459"/>
          </a:xfrm>
        </p:grpSpPr>
        <p:sp>
          <p:nvSpPr>
            <p:cNvPr id="49170" name="Freeform 18"/>
            <p:cNvSpPr>
              <a:spLocks/>
            </p:cNvSpPr>
            <p:nvPr/>
          </p:nvSpPr>
          <p:spPr bwMode="auto">
            <a:xfrm>
              <a:off x="1092" y="1524"/>
              <a:ext cx="68" cy="459"/>
            </a:xfrm>
            <a:custGeom>
              <a:avLst/>
              <a:gdLst>
                <a:gd name="T0" fmla="*/ 33 w 68"/>
                <a:gd name="T1" fmla="*/ 0 h 459"/>
                <a:gd name="T2" fmla="*/ 36 w 68"/>
                <a:gd name="T3" fmla="*/ 11 h 459"/>
                <a:gd name="T4" fmla="*/ 42 w 68"/>
                <a:gd name="T5" fmla="*/ 28 h 459"/>
                <a:gd name="T6" fmla="*/ 46 w 68"/>
                <a:gd name="T7" fmla="*/ 44 h 459"/>
                <a:gd name="T8" fmla="*/ 50 w 68"/>
                <a:gd name="T9" fmla="*/ 60 h 459"/>
                <a:gd name="T10" fmla="*/ 54 w 68"/>
                <a:gd name="T11" fmla="*/ 75 h 459"/>
                <a:gd name="T12" fmla="*/ 57 w 68"/>
                <a:gd name="T13" fmla="*/ 93 h 459"/>
                <a:gd name="T14" fmla="*/ 60 w 68"/>
                <a:gd name="T15" fmla="*/ 112 h 459"/>
                <a:gd name="T16" fmla="*/ 62 w 68"/>
                <a:gd name="T17" fmla="*/ 133 h 459"/>
                <a:gd name="T18" fmla="*/ 64 w 68"/>
                <a:gd name="T19" fmla="*/ 151 h 459"/>
                <a:gd name="T20" fmla="*/ 65 w 68"/>
                <a:gd name="T21" fmla="*/ 171 h 459"/>
                <a:gd name="T22" fmla="*/ 66 w 68"/>
                <a:gd name="T23" fmla="*/ 189 h 459"/>
                <a:gd name="T24" fmla="*/ 67 w 68"/>
                <a:gd name="T25" fmla="*/ 211 h 459"/>
                <a:gd name="T26" fmla="*/ 67 w 68"/>
                <a:gd name="T27" fmla="*/ 233 h 459"/>
                <a:gd name="T28" fmla="*/ 66 w 68"/>
                <a:gd name="T29" fmla="*/ 256 h 459"/>
                <a:gd name="T30" fmla="*/ 65 w 68"/>
                <a:gd name="T31" fmla="*/ 274 h 459"/>
                <a:gd name="T32" fmla="*/ 64 w 68"/>
                <a:gd name="T33" fmla="*/ 290 h 459"/>
                <a:gd name="T34" fmla="*/ 62 w 68"/>
                <a:gd name="T35" fmla="*/ 310 h 459"/>
                <a:gd name="T36" fmla="*/ 59 w 68"/>
                <a:gd name="T37" fmla="*/ 328 h 459"/>
                <a:gd name="T38" fmla="*/ 56 w 68"/>
                <a:gd name="T39" fmla="*/ 348 h 459"/>
                <a:gd name="T40" fmla="*/ 52 w 68"/>
                <a:gd name="T41" fmla="*/ 368 h 459"/>
                <a:gd name="T42" fmla="*/ 48 w 68"/>
                <a:gd name="T43" fmla="*/ 386 h 459"/>
                <a:gd name="T44" fmla="*/ 44 w 68"/>
                <a:gd name="T45" fmla="*/ 402 h 459"/>
                <a:gd name="T46" fmla="*/ 38 w 68"/>
                <a:gd name="T47" fmla="*/ 420 h 459"/>
                <a:gd name="T48" fmla="*/ 32 w 68"/>
                <a:gd name="T49" fmla="*/ 437 h 459"/>
                <a:gd name="T50" fmla="*/ 25 w 68"/>
                <a:gd name="T51" fmla="*/ 454 h 459"/>
                <a:gd name="T52" fmla="*/ 23 w 68"/>
                <a:gd name="T53" fmla="*/ 458 h 459"/>
                <a:gd name="T54" fmla="*/ 0 w 68"/>
                <a:gd name="T55" fmla="*/ 447 h 459"/>
                <a:gd name="T56" fmla="*/ 7 w 68"/>
                <a:gd name="T57" fmla="*/ 434 h 459"/>
                <a:gd name="T58" fmla="*/ 13 w 68"/>
                <a:gd name="T59" fmla="*/ 418 h 459"/>
                <a:gd name="T60" fmla="*/ 19 w 68"/>
                <a:gd name="T61" fmla="*/ 402 h 459"/>
                <a:gd name="T62" fmla="*/ 24 w 68"/>
                <a:gd name="T63" fmla="*/ 384 h 459"/>
                <a:gd name="T64" fmla="*/ 29 w 68"/>
                <a:gd name="T65" fmla="*/ 363 h 459"/>
                <a:gd name="T66" fmla="*/ 32 w 68"/>
                <a:gd name="T67" fmla="*/ 344 h 459"/>
                <a:gd name="T68" fmla="*/ 36 w 68"/>
                <a:gd name="T69" fmla="*/ 326 h 459"/>
                <a:gd name="T70" fmla="*/ 38 w 68"/>
                <a:gd name="T71" fmla="*/ 304 h 459"/>
                <a:gd name="T72" fmla="*/ 40 w 68"/>
                <a:gd name="T73" fmla="*/ 284 h 459"/>
                <a:gd name="T74" fmla="*/ 42 w 68"/>
                <a:gd name="T75" fmla="*/ 265 h 459"/>
                <a:gd name="T76" fmla="*/ 42 w 68"/>
                <a:gd name="T77" fmla="*/ 245 h 459"/>
                <a:gd name="T78" fmla="*/ 43 w 68"/>
                <a:gd name="T79" fmla="*/ 229 h 459"/>
                <a:gd name="T80" fmla="*/ 43 w 68"/>
                <a:gd name="T81" fmla="*/ 208 h 459"/>
                <a:gd name="T82" fmla="*/ 42 w 68"/>
                <a:gd name="T83" fmla="*/ 186 h 459"/>
                <a:gd name="T84" fmla="*/ 41 w 68"/>
                <a:gd name="T85" fmla="*/ 166 h 459"/>
                <a:gd name="T86" fmla="*/ 39 w 68"/>
                <a:gd name="T87" fmla="*/ 145 h 459"/>
                <a:gd name="T88" fmla="*/ 37 w 68"/>
                <a:gd name="T89" fmla="*/ 124 h 459"/>
                <a:gd name="T90" fmla="*/ 33 w 68"/>
                <a:gd name="T91" fmla="*/ 104 h 459"/>
                <a:gd name="T92" fmla="*/ 30 w 68"/>
                <a:gd name="T93" fmla="*/ 84 h 459"/>
                <a:gd name="T94" fmla="*/ 26 w 68"/>
                <a:gd name="T95" fmla="*/ 66 h 459"/>
                <a:gd name="T96" fmla="*/ 21 w 68"/>
                <a:gd name="T97" fmla="*/ 46 h 459"/>
                <a:gd name="T98" fmla="*/ 15 w 68"/>
                <a:gd name="T99" fmla="*/ 28 h 459"/>
                <a:gd name="T100" fmla="*/ 9 w 68"/>
                <a:gd name="T101" fmla="*/ 13 h 459"/>
                <a:gd name="T102" fmla="*/ 33 w 68"/>
                <a:gd name="T10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459">
                  <a:moveTo>
                    <a:pt x="33" y="0"/>
                  </a:moveTo>
                  <a:lnTo>
                    <a:pt x="36" y="11"/>
                  </a:lnTo>
                  <a:lnTo>
                    <a:pt x="42" y="28"/>
                  </a:lnTo>
                  <a:lnTo>
                    <a:pt x="46" y="44"/>
                  </a:lnTo>
                  <a:lnTo>
                    <a:pt x="50" y="60"/>
                  </a:lnTo>
                  <a:lnTo>
                    <a:pt x="54" y="75"/>
                  </a:lnTo>
                  <a:lnTo>
                    <a:pt x="57" y="93"/>
                  </a:lnTo>
                  <a:lnTo>
                    <a:pt x="60" y="112"/>
                  </a:lnTo>
                  <a:lnTo>
                    <a:pt x="62" y="133"/>
                  </a:lnTo>
                  <a:lnTo>
                    <a:pt x="64" y="151"/>
                  </a:lnTo>
                  <a:lnTo>
                    <a:pt x="65" y="171"/>
                  </a:lnTo>
                  <a:lnTo>
                    <a:pt x="66" y="189"/>
                  </a:lnTo>
                  <a:lnTo>
                    <a:pt x="67" y="211"/>
                  </a:lnTo>
                  <a:lnTo>
                    <a:pt x="67" y="233"/>
                  </a:lnTo>
                  <a:lnTo>
                    <a:pt x="66" y="256"/>
                  </a:lnTo>
                  <a:lnTo>
                    <a:pt x="65" y="274"/>
                  </a:lnTo>
                  <a:lnTo>
                    <a:pt x="64" y="290"/>
                  </a:lnTo>
                  <a:lnTo>
                    <a:pt x="62" y="310"/>
                  </a:lnTo>
                  <a:lnTo>
                    <a:pt x="59" y="328"/>
                  </a:lnTo>
                  <a:lnTo>
                    <a:pt x="56" y="348"/>
                  </a:lnTo>
                  <a:lnTo>
                    <a:pt x="52" y="368"/>
                  </a:lnTo>
                  <a:lnTo>
                    <a:pt x="48" y="386"/>
                  </a:lnTo>
                  <a:lnTo>
                    <a:pt x="44" y="402"/>
                  </a:lnTo>
                  <a:lnTo>
                    <a:pt x="38" y="420"/>
                  </a:lnTo>
                  <a:lnTo>
                    <a:pt x="32" y="437"/>
                  </a:lnTo>
                  <a:lnTo>
                    <a:pt x="25" y="454"/>
                  </a:lnTo>
                  <a:lnTo>
                    <a:pt x="23" y="458"/>
                  </a:lnTo>
                  <a:lnTo>
                    <a:pt x="0" y="447"/>
                  </a:lnTo>
                  <a:lnTo>
                    <a:pt x="7" y="434"/>
                  </a:lnTo>
                  <a:lnTo>
                    <a:pt x="13" y="418"/>
                  </a:lnTo>
                  <a:lnTo>
                    <a:pt x="19" y="402"/>
                  </a:lnTo>
                  <a:lnTo>
                    <a:pt x="24" y="384"/>
                  </a:lnTo>
                  <a:lnTo>
                    <a:pt x="29" y="363"/>
                  </a:lnTo>
                  <a:lnTo>
                    <a:pt x="32" y="344"/>
                  </a:lnTo>
                  <a:lnTo>
                    <a:pt x="36" y="326"/>
                  </a:lnTo>
                  <a:lnTo>
                    <a:pt x="38" y="304"/>
                  </a:lnTo>
                  <a:lnTo>
                    <a:pt x="40" y="284"/>
                  </a:lnTo>
                  <a:lnTo>
                    <a:pt x="42" y="265"/>
                  </a:lnTo>
                  <a:lnTo>
                    <a:pt x="42" y="245"/>
                  </a:lnTo>
                  <a:lnTo>
                    <a:pt x="43" y="229"/>
                  </a:lnTo>
                  <a:lnTo>
                    <a:pt x="43" y="208"/>
                  </a:lnTo>
                  <a:lnTo>
                    <a:pt x="42" y="186"/>
                  </a:lnTo>
                  <a:lnTo>
                    <a:pt x="41" y="166"/>
                  </a:lnTo>
                  <a:lnTo>
                    <a:pt x="39" y="145"/>
                  </a:lnTo>
                  <a:lnTo>
                    <a:pt x="37" y="124"/>
                  </a:lnTo>
                  <a:lnTo>
                    <a:pt x="33" y="104"/>
                  </a:lnTo>
                  <a:lnTo>
                    <a:pt x="30" y="84"/>
                  </a:lnTo>
                  <a:lnTo>
                    <a:pt x="26" y="66"/>
                  </a:lnTo>
                  <a:lnTo>
                    <a:pt x="21" y="46"/>
                  </a:lnTo>
                  <a:lnTo>
                    <a:pt x="15" y="28"/>
                  </a:lnTo>
                  <a:lnTo>
                    <a:pt x="9" y="13"/>
                  </a:lnTo>
                  <a:lnTo>
                    <a:pt x="3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auto">
            <a:xfrm>
              <a:off x="1041" y="1550"/>
              <a:ext cx="58" cy="409"/>
            </a:xfrm>
            <a:custGeom>
              <a:avLst/>
              <a:gdLst>
                <a:gd name="T0" fmla="*/ 31 w 58"/>
                <a:gd name="T1" fmla="*/ 0 h 409"/>
                <a:gd name="T2" fmla="*/ 36 w 58"/>
                <a:gd name="T3" fmla="*/ 18 h 409"/>
                <a:gd name="T4" fmla="*/ 40 w 58"/>
                <a:gd name="T5" fmla="*/ 34 h 409"/>
                <a:gd name="T6" fmla="*/ 44 w 58"/>
                <a:gd name="T7" fmla="*/ 49 h 409"/>
                <a:gd name="T8" fmla="*/ 47 w 58"/>
                <a:gd name="T9" fmla="*/ 67 h 409"/>
                <a:gd name="T10" fmla="*/ 50 w 58"/>
                <a:gd name="T11" fmla="*/ 86 h 409"/>
                <a:gd name="T12" fmla="*/ 52 w 58"/>
                <a:gd name="T13" fmla="*/ 107 h 409"/>
                <a:gd name="T14" fmla="*/ 54 w 58"/>
                <a:gd name="T15" fmla="*/ 125 h 409"/>
                <a:gd name="T16" fmla="*/ 56 w 58"/>
                <a:gd name="T17" fmla="*/ 145 h 409"/>
                <a:gd name="T18" fmla="*/ 57 w 58"/>
                <a:gd name="T19" fmla="*/ 163 h 409"/>
                <a:gd name="T20" fmla="*/ 57 w 58"/>
                <a:gd name="T21" fmla="*/ 185 h 409"/>
                <a:gd name="T22" fmla="*/ 57 w 58"/>
                <a:gd name="T23" fmla="*/ 207 h 409"/>
                <a:gd name="T24" fmla="*/ 56 w 58"/>
                <a:gd name="T25" fmla="*/ 230 h 409"/>
                <a:gd name="T26" fmla="*/ 55 w 58"/>
                <a:gd name="T27" fmla="*/ 248 h 409"/>
                <a:gd name="T28" fmla="*/ 54 w 58"/>
                <a:gd name="T29" fmla="*/ 264 h 409"/>
                <a:gd name="T30" fmla="*/ 52 w 58"/>
                <a:gd name="T31" fmla="*/ 284 h 409"/>
                <a:gd name="T32" fmla="*/ 49 w 58"/>
                <a:gd name="T33" fmla="*/ 302 h 409"/>
                <a:gd name="T34" fmla="*/ 46 w 58"/>
                <a:gd name="T35" fmla="*/ 322 h 409"/>
                <a:gd name="T36" fmla="*/ 42 w 58"/>
                <a:gd name="T37" fmla="*/ 342 h 409"/>
                <a:gd name="T38" fmla="*/ 38 w 58"/>
                <a:gd name="T39" fmla="*/ 360 h 409"/>
                <a:gd name="T40" fmla="*/ 34 w 58"/>
                <a:gd name="T41" fmla="*/ 376 h 409"/>
                <a:gd name="T42" fmla="*/ 28 w 58"/>
                <a:gd name="T43" fmla="*/ 394 h 409"/>
                <a:gd name="T44" fmla="*/ 23 w 58"/>
                <a:gd name="T45" fmla="*/ 408 h 409"/>
                <a:gd name="T46" fmla="*/ 0 w 58"/>
                <a:gd name="T47" fmla="*/ 396 h 409"/>
                <a:gd name="T48" fmla="*/ 3 w 58"/>
                <a:gd name="T49" fmla="*/ 392 h 409"/>
                <a:gd name="T50" fmla="*/ 9 w 58"/>
                <a:gd name="T51" fmla="*/ 376 h 409"/>
                <a:gd name="T52" fmla="*/ 14 w 58"/>
                <a:gd name="T53" fmla="*/ 358 h 409"/>
                <a:gd name="T54" fmla="*/ 19 w 58"/>
                <a:gd name="T55" fmla="*/ 337 h 409"/>
                <a:gd name="T56" fmla="*/ 22 w 58"/>
                <a:gd name="T57" fmla="*/ 318 h 409"/>
                <a:gd name="T58" fmla="*/ 26 w 58"/>
                <a:gd name="T59" fmla="*/ 300 h 409"/>
                <a:gd name="T60" fmla="*/ 28 w 58"/>
                <a:gd name="T61" fmla="*/ 278 h 409"/>
                <a:gd name="T62" fmla="*/ 30 w 58"/>
                <a:gd name="T63" fmla="*/ 258 h 409"/>
                <a:gd name="T64" fmla="*/ 32 w 58"/>
                <a:gd name="T65" fmla="*/ 239 h 409"/>
                <a:gd name="T66" fmla="*/ 32 w 58"/>
                <a:gd name="T67" fmla="*/ 219 h 409"/>
                <a:gd name="T68" fmla="*/ 33 w 58"/>
                <a:gd name="T69" fmla="*/ 203 h 409"/>
                <a:gd name="T70" fmla="*/ 33 w 58"/>
                <a:gd name="T71" fmla="*/ 182 h 409"/>
                <a:gd name="T72" fmla="*/ 32 w 58"/>
                <a:gd name="T73" fmla="*/ 160 h 409"/>
                <a:gd name="T74" fmla="*/ 31 w 58"/>
                <a:gd name="T75" fmla="*/ 140 h 409"/>
                <a:gd name="T76" fmla="*/ 29 w 58"/>
                <a:gd name="T77" fmla="*/ 119 h 409"/>
                <a:gd name="T78" fmla="*/ 27 w 58"/>
                <a:gd name="T79" fmla="*/ 98 h 409"/>
                <a:gd name="T80" fmla="*/ 24 w 58"/>
                <a:gd name="T81" fmla="*/ 78 h 409"/>
                <a:gd name="T82" fmla="*/ 20 w 58"/>
                <a:gd name="T83" fmla="*/ 58 h 409"/>
                <a:gd name="T84" fmla="*/ 16 w 58"/>
                <a:gd name="T85" fmla="*/ 40 h 409"/>
                <a:gd name="T86" fmla="*/ 11 w 58"/>
                <a:gd name="T87" fmla="*/ 20 h 409"/>
                <a:gd name="T88" fmla="*/ 6 w 58"/>
                <a:gd name="T89" fmla="*/ 10 h 409"/>
                <a:gd name="T90" fmla="*/ 31 w 58"/>
                <a:gd name="T9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8" h="409">
                  <a:moveTo>
                    <a:pt x="31" y="0"/>
                  </a:moveTo>
                  <a:lnTo>
                    <a:pt x="36" y="18"/>
                  </a:lnTo>
                  <a:lnTo>
                    <a:pt x="40" y="34"/>
                  </a:lnTo>
                  <a:lnTo>
                    <a:pt x="44" y="49"/>
                  </a:lnTo>
                  <a:lnTo>
                    <a:pt x="47" y="67"/>
                  </a:lnTo>
                  <a:lnTo>
                    <a:pt x="50" y="86"/>
                  </a:lnTo>
                  <a:lnTo>
                    <a:pt x="52" y="107"/>
                  </a:lnTo>
                  <a:lnTo>
                    <a:pt x="54" y="125"/>
                  </a:lnTo>
                  <a:lnTo>
                    <a:pt x="56" y="145"/>
                  </a:lnTo>
                  <a:lnTo>
                    <a:pt x="57" y="163"/>
                  </a:lnTo>
                  <a:lnTo>
                    <a:pt x="57" y="185"/>
                  </a:lnTo>
                  <a:lnTo>
                    <a:pt x="57" y="207"/>
                  </a:lnTo>
                  <a:lnTo>
                    <a:pt x="56" y="230"/>
                  </a:lnTo>
                  <a:lnTo>
                    <a:pt x="55" y="248"/>
                  </a:lnTo>
                  <a:lnTo>
                    <a:pt x="54" y="264"/>
                  </a:lnTo>
                  <a:lnTo>
                    <a:pt x="52" y="284"/>
                  </a:lnTo>
                  <a:lnTo>
                    <a:pt x="49" y="302"/>
                  </a:lnTo>
                  <a:lnTo>
                    <a:pt x="46" y="322"/>
                  </a:lnTo>
                  <a:lnTo>
                    <a:pt x="42" y="342"/>
                  </a:lnTo>
                  <a:lnTo>
                    <a:pt x="38" y="360"/>
                  </a:lnTo>
                  <a:lnTo>
                    <a:pt x="34" y="376"/>
                  </a:lnTo>
                  <a:lnTo>
                    <a:pt x="28" y="394"/>
                  </a:lnTo>
                  <a:lnTo>
                    <a:pt x="23" y="408"/>
                  </a:lnTo>
                  <a:lnTo>
                    <a:pt x="0" y="396"/>
                  </a:lnTo>
                  <a:lnTo>
                    <a:pt x="3" y="392"/>
                  </a:lnTo>
                  <a:lnTo>
                    <a:pt x="9" y="376"/>
                  </a:lnTo>
                  <a:lnTo>
                    <a:pt x="14" y="358"/>
                  </a:lnTo>
                  <a:lnTo>
                    <a:pt x="19" y="337"/>
                  </a:lnTo>
                  <a:lnTo>
                    <a:pt x="22" y="318"/>
                  </a:lnTo>
                  <a:lnTo>
                    <a:pt x="26" y="300"/>
                  </a:lnTo>
                  <a:lnTo>
                    <a:pt x="28" y="278"/>
                  </a:lnTo>
                  <a:lnTo>
                    <a:pt x="30" y="258"/>
                  </a:lnTo>
                  <a:lnTo>
                    <a:pt x="32" y="239"/>
                  </a:lnTo>
                  <a:lnTo>
                    <a:pt x="32" y="219"/>
                  </a:lnTo>
                  <a:lnTo>
                    <a:pt x="33" y="203"/>
                  </a:lnTo>
                  <a:lnTo>
                    <a:pt x="33" y="182"/>
                  </a:lnTo>
                  <a:lnTo>
                    <a:pt x="32" y="160"/>
                  </a:lnTo>
                  <a:lnTo>
                    <a:pt x="31" y="140"/>
                  </a:lnTo>
                  <a:lnTo>
                    <a:pt x="29" y="119"/>
                  </a:lnTo>
                  <a:lnTo>
                    <a:pt x="27" y="98"/>
                  </a:lnTo>
                  <a:lnTo>
                    <a:pt x="24" y="78"/>
                  </a:lnTo>
                  <a:lnTo>
                    <a:pt x="20" y="58"/>
                  </a:lnTo>
                  <a:lnTo>
                    <a:pt x="16" y="40"/>
                  </a:lnTo>
                  <a:lnTo>
                    <a:pt x="11" y="20"/>
                  </a:lnTo>
                  <a:lnTo>
                    <a:pt x="6" y="10"/>
                  </a:lnTo>
                  <a:lnTo>
                    <a:pt x="3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auto">
            <a:xfrm>
              <a:off x="989" y="1574"/>
              <a:ext cx="49" cy="359"/>
            </a:xfrm>
            <a:custGeom>
              <a:avLst/>
              <a:gdLst>
                <a:gd name="T0" fmla="*/ 31 w 49"/>
                <a:gd name="T1" fmla="*/ 10 h 359"/>
                <a:gd name="T2" fmla="*/ 35 w 49"/>
                <a:gd name="T3" fmla="*/ 25 h 359"/>
                <a:gd name="T4" fmla="*/ 38 w 49"/>
                <a:gd name="T5" fmla="*/ 43 h 359"/>
                <a:gd name="T6" fmla="*/ 41 w 49"/>
                <a:gd name="T7" fmla="*/ 62 h 359"/>
                <a:gd name="T8" fmla="*/ 43 w 49"/>
                <a:gd name="T9" fmla="*/ 83 h 359"/>
                <a:gd name="T10" fmla="*/ 46 w 49"/>
                <a:gd name="T11" fmla="*/ 101 h 359"/>
                <a:gd name="T12" fmla="*/ 47 w 49"/>
                <a:gd name="T13" fmla="*/ 121 h 359"/>
                <a:gd name="T14" fmla="*/ 48 w 49"/>
                <a:gd name="T15" fmla="*/ 139 h 359"/>
                <a:gd name="T16" fmla="*/ 48 w 49"/>
                <a:gd name="T17" fmla="*/ 161 h 359"/>
                <a:gd name="T18" fmla="*/ 48 w 49"/>
                <a:gd name="T19" fmla="*/ 186 h 359"/>
                <a:gd name="T20" fmla="*/ 47 w 49"/>
                <a:gd name="T21" fmla="*/ 206 h 359"/>
                <a:gd name="T22" fmla="*/ 46 w 49"/>
                <a:gd name="T23" fmla="*/ 224 h 359"/>
                <a:gd name="T24" fmla="*/ 45 w 49"/>
                <a:gd name="T25" fmla="*/ 240 h 359"/>
                <a:gd name="T26" fmla="*/ 43 w 49"/>
                <a:gd name="T27" fmla="*/ 260 h 359"/>
                <a:gd name="T28" fmla="*/ 40 w 49"/>
                <a:gd name="T29" fmla="*/ 278 h 359"/>
                <a:gd name="T30" fmla="*/ 37 w 49"/>
                <a:gd name="T31" fmla="*/ 298 h 359"/>
                <a:gd name="T32" fmla="*/ 33 w 49"/>
                <a:gd name="T33" fmla="*/ 318 h 359"/>
                <a:gd name="T34" fmla="*/ 29 w 49"/>
                <a:gd name="T35" fmla="*/ 336 h 359"/>
                <a:gd name="T36" fmla="*/ 25 w 49"/>
                <a:gd name="T37" fmla="*/ 352 h 359"/>
                <a:gd name="T38" fmla="*/ 23 w 49"/>
                <a:gd name="T39" fmla="*/ 358 h 359"/>
                <a:gd name="T40" fmla="*/ 0 w 49"/>
                <a:gd name="T41" fmla="*/ 347 h 359"/>
                <a:gd name="T42" fmla="*/ 5 w 49"/>
                <a:gd name="T43" fmla="*/ 334 h 359"/>
                <a:gd name="T44" fmla="*/ 10 w 49"/>
                <a:gd name="T45" fmla="*/ 313 h 359"/>
                <a:gd name="T46" fmla="*/ 14 w 49"/>
                <a:gd name="T47" fmla="*/ 294 h 359"/>
                <a:gd name="T48" fmla="*/ 17 w 49"/>
                <a:gd name="T49" fmla="*/ 276 h 359"/>
                <a:gd name="T50" fmla="*/ 19 w 49"/>
                <a:gd name="T51" fmla="*/ 254 h 359"/>
                <a:gd name="T52" fmla="*/ 21 w 49"/>
                <a:gd name="T53" fmla="*/ 234 h 359"/>
                <a:gd name="T54" fmla="*/ 23 w 49"/>
                <a:gd name="T55" fmla="*/ 215 h 359"/>
                <a:gd name="T56" fmla="*/ 23 w 49"/>
                <a:gd name="T57" fmla="*/ 195 h 359"/>
                <a:gd name="T58" fmla="*/ 24 w 49"/>
                <a:gd name="T59" fmla="*/ 179 h 359"/>
                <a:gd name="T60" fmla="*/ 24 w 49"/>
                <a:gd name="T61" fmla="*/ 158 h 359"/>
                <a:gd name="T62" fmla="*/ 23 w 49"/>
                <a:gd name="T63" fmla="*/ 136 h 359"/>
                <a:gd name="T64" fmla="*/ 22 w 49"/>
                <a:gd name="T65" fmla="*/ 116 h 359"/>
                <a:gd name="T66" fmla="*/ 20 w 49"/>
                <a:gd name="T67" fmla="*/ 95 h 359"/>
                <a:gd name="T68" fmla="*/ 18 w 49"/>
                <a:gd name="T69" fmla="*/ 74 h 359"/>
                <a:gd name="T70" fmla="*/ 15 w 49"/>
                <a:gd name="T71" fmla="*/ 54 h 359"/>
                <a:gd name="T72" fmla="*/ 11 w 49"/>
                <a:gd name="T73" fmla="*/ 34 h 359"/>
                <a:gd name="T74" fmla="*/ 7 w 49"/>
                <a:gd name="T75" fmla="*/ 16 h 359"/>
                <a:gd name="T76" fmla="*/ 5 w 49"/>
                <a:gd name="T77" fmla="*/ 11 h 359"/>
                <a:gd name="T78" fmla="*/ 29 w 49"/>
                <a:gd name="T79" fmla="*/ 0 h 359"/>
                <a:gd name="T80" fmla="*/ 31 w 49"/>
                <a:gd name="T81" fmla="*/ 1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359">
                  <a:moveTo>
                    <a:pt x="31" y="10"/>
                  </a:moveTo>
                  <a:lnTo>
                    <a:pt x="35" y="25"/>
                  </a:lnTo>
                  <a:lnTo>
                    <a:pt x="38" y="43"/>
                  </a:lnTo>
                  <a:lnTo>
                    <a:pt x="41" y="62"/>
                  </a:lnTo>
                  <a:lnTo>
                    <a:pt x="43" y="83"/>
                  </a:lnTo>
                  <a:lnTo>
                    <a:pt x="46" y="101"/>
                  </a:lnTo>
                  <a:lnTo>
                    <a:pt x="47" y="121"/>
                  </a:lnTo>
                  <a:lnTo>
                    <a:pt x="48" y="139"/>
                  </a:lnTo>
                  <a:lnTo>
                    <a:pt x="48" y="161"/>
                  </a:lnTo>
                  <a:lnTo>
                    <a:pt x="48" y="186"/>
                  </a:lnTo>
                  <a:lnTo>
                    <a:pt x="47" y="206"/>
                  </a:lnTo>
                  <a:lnTo>
                    <a:pt x="46" y="224"/>
                  </a:lnTo>
                  <a:lnTo>
                    <a:pt x="45" y="240"/>
                  </a:lnTo>
                  <a:lnTo>
                    <a:pt x="43" y="260"/>
                  </a:lnTo>
                  <a:lnTo>
                    <a:pt x="40" y="278"/>
                  </a:lnTo>
                  <a:lnTo>
                    <a:pt x="37" y="298"/>
                  </a:lnTo>
                  <a:lnTo>
                    <a:pt x="33" y="318"/>
                  </a:lnTo>
                  <a:lnTo>
                    <a:pt x="29" y="336"/>
                  </a:lnTo>
                  <a:lnTo>
                    <a:pt x="25" y="352"/>
                  </a:lnTo>
                  <a:lnTo>
                    <a:pt x="23" y="358"/>
                  </a:lnTo>
                  <a:lnTo>
                    <a:pt x="0" y="347"/>
                  </a:lnTo>
                  <a:lnTo>
                    <a:pt x="5" y="334"/>
                  </a:lnTo>
                  <a:lnTo>
                    <a:pt x="10" y="313"/>
                  </a:lnTo>
                  <a:lnTo>
                    <a:pt x="14" y="294"/>
                  </a:lnTo>
                  <a:lnTo>
                    <a:pt x="17" y="276"/>
                  </a:lnTo>
                  <a:lnTo>
                    <a:pt x="19" y="254"/>
                  </a:lnTo>
                  <a:lnTo>
                    <a:pt x="21" y="234"/>
                  </a:lnTo>
                  <a:lnTo>
                    <a:pt x="23" y="215"/>
                  </a:lnTo>
                  <a:lnTo>
                    <a:pt x="23" y="195"/>
                  </a:lnTo>
                  <a:lnTo>
                    <a:pt x="24" y="179"/>
                  </a:lnTo>
                  <a:lnTo>
                    <a:pt x="24" y="158"/>
                  </a:lnTo>
                  <a:lnTo>
                    <a:pt x="23" y="136"/>
                  </a:lnTo>
                  <a:lnTo>
                    <a:pt x="22" y="116"/>
                  </a:lnTo>
                  <a:lnTo>
                    <a:pt x="20" y="95"/>
                  </a:lnTo>
                  <a:lnTo>
                    <a:pt x="18" y="74"/>
                  </a:lnTo>
                  <a:lnTo>
                    <a:pt x="15" y="54"/>
                  </a:lnTo>
                  <a:lnTo>
                    <a:pt x="11" y="34"/>
                  </a:lnTo>
                  <a:lnTo>
                    <a:pt x="7" y="16"/>
                  </a:lnTo>
                  <a:lnTo>
                    <a:pt x="5" y="11"/>
                  </a:lnTo>
                  <a:lnTo>
                    <a:pt x="29" y="0"/>
                  </a:lnTo>
                  <a:lnTo>
                    <a:pt x="3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auto">
            <a:xfrm>
              <a:off x="940" y="1598"/>
              <a:ext cx="43" cy="311"/>
            </a:xfrm>
            <a:custGeom>
              <a:avLst/>
              <a:gdLst>
                <a:gd name="T0" fmla="*/ 29 w 43"/>
                <a:gd name="T1" fmla="*/ 0 h 311"/>
                <a:gd name="T2" fmla="*/ 32 w 43"/>
                <a:gd name="T3" fmla="*/ 18 h 311"/>
                <a:gd name="T4" fmla="*/ 35 w 43"/>
                <a:gd name="T5" fmla="*/ 36 h 311"/>
                <a:gd name="T6" fmla="*/ 38 w 43"/>
                <a:gd name="T7" fmla="*/ 58 h 311"/>
                <a:gd name="T8" fmla="*/ 40 w 43"/>
                <a:gd name="T9" fmla="*/ 75 h 311"/>
                <a:gd name="T10" fmla="*/ 41 w 43"/>
                <a:gd name="T11" fmla="*/ 96 h 311"/>
                <a:gd name="T12" fmla="*/ 42 w 43"/>
                <a:gd name="T13" fmla="*/ 113 h 311"/>
                <a:gd name="T14" fmla="*/ 42 w 43"/>
                <a:gd name="T15" fmla="*/ 136 h 311"/>
                <a:gd name="T16" fmla="*/ 42 w 43"/>
                <a:gd name="T17" fmla="*/ 158 h 311"/>
                <a:gd name="T18" fmla="*/ 41 w 43"/>
                <a:gd name="T19" fmla="*/ 181 h 311"/>
                <a:gd name="T20" fmla="*/ 40 w 43"/>
                <a:gd name="T21" fmla="*/ 199 h 311"/>
                <a:gd name="T22" fmla="*/ 39 w 43"/>
                <a:gd name="T23" fmla="*/ 215 h 311"/>
                <a:gd name="T24" fmla="*/ 37 w 43"/>
                <a:gd name="T25" fmla="*/ 234 h 311"/>
                <a:gd name="T26" fmla="*/ 35 w 43"/>
                <a:gd name="T27" fmla="*/ 253 h 311"/>
                <a:gd name="T28" fmla="*/ 31 w 43"/>
                <a:gd name="T29" fmla="*/ 273 h 311"/>
                <a:gd name="T30" fmla="*/ 27 w 43"/>
                <a:gd name="T31" fmla="*/ 292 h 311"/>
                <a:gd name="T32" fmla="*/ 23 w 43"/>
                <a:gd name="T33" fmla="*/ 310 h 311"/>
                <a:gd name="T34" fmla="*/ 0 w 43"/>
                <a:gd name="T35" fmla="*/ 300 h 311"/>
                <a:gd name="T36" fmla="*/ 4 w 43"/>
                <a:gd name="T37" fmla="*/ 288 h 311"/>
                <a:gd name="T38" fmla="*/ 8 w 43"/>
                <a:gd name="T39" fmla="*/ 269 h 311"/>
                <a:gd name="T40" fmla="*/ 11 w 43"/>
                <a:gd name="T41" fmla="*/ 250 h 311"/>
                <a:gd name="T42" fmla="*/ 13 w 43"/>
                <a:gd name="T43" fmla="*/ 228 h 311"/>
                <a:gd name="T44" fmla="*/ 15 w 43"/>
                <a:gd name="T45" fmla="*/ 209 h 311"/>
                <a:gd name="T46" fmla="*/ 17 w 43"/>
                <a:gd name="T47" fmla="*/ 189 h 311"/>
                <a:gd name="T48" fmla="*/ 18 w 43"/>
                <a:gd name="T49" fmla="*/ 169 h 311"/>
                <a:gd name="T50" fmla="*/ 18 w 43"/>
                <a:gd name="T51" fmla="*/ 153 h 311"/>
                <a:gd name="T52" fmla="*/ 18 w 43"/>
                <a:gd name="T53" fmla="*/ 133 h 311"/>
                <a:gd name="T54" fmla="*/ 17 w 43"/>
                <a:gd name="T55" fmla="*/ 111 h 311"/>
                <a:gd name="T56" fmla="*/ 16 w 43"/>
                <a:gd name="T57" fmla="*/ 90 h 311"/>
                <a:gd name="T58" fmla="*/ 15 w 43"/>
                <a:gd name="T59" fmla="*/ 70 h 311"/>
                <a:gd name="T60" fmla="*/ 12 w 43"/>
                <a:gd name="T61" fmla="*/ 49 h 311"/>
                <a:gd name="T62" fmla="*/ 9 w 43"/>
                <a:gd name="T63" fmla="*/ 29 h 311"/>
                <a:gd name="T64" fmla="*/ 5 w 43"/>
                <a:gd name="T65" fmla="*/ 11 h 311"/>
                <a:gd name="T66" fmla="*/ 29 w 43"/>
                <a:gd name="T6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" h="311">
                  <a:moveTo>
                    <a:pt x="29" y="0"/>
                  </a:moveTo>
                  <a:lnTo>
                    <a:pt x="32" y="18"/>
                  </a:lnTo>
                  <a:lnTo>
                    <a:pt x="35" y="36"/>
                  </a:lnTo>
                  <a:lnTo>
                    <a:pt x="38" y="58"/>
                  </a:lnTo>
                  <a:lnTo>
                    <a:pt x="40" y="75"/>
                  </a:lnTo>
                  <a:lnTo>
                    <a:pt x="41" y="96"/>
                  </a:lnTo>
                  <a:lnTo>
                    <a:pt x="42" y="113"/>
                  </a:lnTo>
                  <a:lnTo>
                    <a:pt x="42" y="136"/>
                  </a:lnTo>
                  <a:lnTo>
                    <a:pt x="42" y="158"/>
                  </a:lnTo>
                  <a:lnTo>
                    <a:pt x="41" y="181"/>
                  </a:lnTo>
                  <a:lnTo>
                    <a:pt x="40" y="199"/>
                  </a:lnTo>
                  <a:lnTo>
                    <a:pt x="39" y="215"/>
                  </a:lnTo>
                  <a:lnTo>
                    <a:pt x="37" y="234"/>
                  </a:lnTo>
                  <a:lnTo>
                    <a:pt x="35" y="253"/>
                  </a:lnTo>
                  <a:lnTo>
                    <a:pt x="31" y="273"/>
                  </a:lnTo>
                  <a:lnTo>
                    <a:pt x="27" y="292"/>
                  </a:lnTo>
                  <a:lnTo>
                    <a:pt x="23" y="310"/>
                  </a:lnTo>
                  <a:lnTo>
                    <a:pt x="0" y="300"/>
                  </a:lnTo>
                  <a:lnTo>
                    <a:pt x="4" y="288"/>
                  </a:lnTo>
                  <a:lnTo>
                    <a:pt x="8" y="269"/>
                  </a:lnTo>
                  <a:lnTo>
                    <a:pt x="11" y="250"/>
                  </a:lnTo>
                  <a:lnTo>
                    <a:pt x="13" y="228"/>
                  </a:lnTo>
                  <a:lnTo>
                    <a:pt x="15" y="209"/>
                  </a:lnTo>
                  <a:lnTo>
                    <a:pt x="17" y="189"/>
                  </a:lnTo>
                  <a:lnTo>
                    <a:pt x="18" y="169"/>
                  </a:lnTo>
                  <a:lnTo>
                    <a:pt x="18" y="153"/>
                  </a:lnTo>
                  <a:lnTo>
                    <a:pt x="18" y="133"/>
                  </a:lnTo>
                  <a:lnTo>
                    <a:pt x="17" y="111"/>
                  </a:lnTo>
                  <a:lnTo>
                    <a:pt x="16" y="90"/>
                  </a:lnTo>
                  <a:lnTo>
                    <a:pt x="15" y="70"/>
                  </a:lnTo>
                  <a:lnTo>
                    <a:pt x="12" y="49"/>
                  </a:lnTo>
                  <a:lnTo>
                    <a:pt x="9" y="29"/>
                  </a:lnTo>
                  <a:lnTo>
                    <a:pt x="5" y="11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auto">
            <a:xfrm>
              <a:off x="891" y="1622"/>
              <a:ext cx="37" cy="264"/>
            </a:xfrm>
            <a:custGeom>
              <a:avLst/>
              <a:gdLst>
                <a:gd name="T0" fmla="*/ 26 w 37"/>
                <a:gd name="T1" fmla="*/ 0 h 264"/>
                <a:gd name="T2" fmla="*/ 29 w 37"/>
                <a:gd name="T3" fmla="*/ 14 h 264"/>
                <a:gd name="T4" fmla="*/ 32 w 37"/>
                <a:gd name="T5" fmla="*/ 35 h 264"/>
                <a:gd name="T6" fmla="*/ 34 w 37"/>
                <a:gd name="T7" fmla="*/ 53 h 264"/>
                <a:gd name="T8" fmla="*/ 35 w 37"/>
                <a:gd name="T9" fmla="*/ 73 h 264"/>
                <a:gd name="T10" fmla="*/ 36 w 37"/>
                <a:gd name="T11" fmla="*/ 91 h 264"/>
                <a:gd name="T12" fmla="*/ 36 w 37"/>
                <a:gd name="T13" fmla="*/ 113 h 264"/>
                <a:gd name="T14" fmla="*/ 36 w 37"/>
                <a:gd name="T15" fmla="*/ 135 h 264"/>
                <a:gd name="T16" fmla="*/ 35 w 37"/>
                <a:gd name="T17" fmla="*/ 158 h 264"/>
                <a:gd name="T18" fmla="*/ 35 w 37"/>
                <a:gd name="T19" fmla="*/ 176 h 264"/>
                <a:gd name="T20" fmla="*/ 33 w 37"/>
                <a:gd name="T21" fmla="*/ 192 h 264"/>
                <a:gd name="T22" fmla="*/ 31 w 37"/>
                <a:gd name="T23" fmla="*/ 212 h 264"/>
                <a:gd name="T24" fmla="*/ 29 w 37"/>
                <a:gd name="T25" fmla="*/ 230 h 264"/>
                <a:gd name="T26" fmla="*/ 25 w 37"/>
                <a:gd name="T27" fmla="*/ 250 h 264"/>
                <a:gd name="T28" fmla="*/ 24 w 37"/>
                <a:gd name="T29" fmla="*/ 263 h 264"/>
                <a:gd name="T30" fmla="*/ 0 w 37"/>
                <a:gd name="T31" fmla="*/ 252 h 264"/>
                <a:gd name="T32" fmla="*/ 2 w 37"/>
                <a:gd name="T33" fmla="*/ 246 h 264"/>
                <a:gd name="T34" fmla="*/ 5 w 37"/>
                <a:gd name="T35" fmla="*/ 228 h 264"/>
                <a:gd name="T36" fmla="*/ 7 w 37"/>
                <a:gd name="T37" fmla="*/ 206 h 264"/>
                <a:gd name="T38" fmla="*/ 9 w 37"/>
                <a:gd name="T39" fmla="*/ 186 h 264"/>
                <a:gd name="T40" fmla="*/ 11 w 37"/>
                <a:gd name="T41" fmla="*/ 167 h 264"/>
                <a:gd name="T42" fmla="*/ 12 w 37"/>
                <a:gd name="T43" fmla="*/ 147 h 264"/>
                <a:gd name="T44" fmla="*/ 12 w 37"/>
                <a:gd name="T45" fmla="*/ 131 h 264"/>
                <a:gd name="T46" fmla="*/ 12 w 37"/>
                <a:gd name="T47" fmla="*/ 110 h 264"/>
                <a:gd name="T48" fmla="*/ 11 w 37"/>
                <a:gd name="T49" fmla="*/ 88 h 264"/>
                <a:gd name="T50" fmla="*/ 10 w 37"/>
                <a:gd name="T51" fmla="*/ 68 h 264"/>
                <a:gd name="T52" fmla="*/ 9 w 37"/>
                <a:gd name="T53" fmla="*/ 47 h 264"/>
                <a:gd name="T54" fmla="*/ 6 w 37"/>
                <a:gd name="T55" fmla="*/ 26 h 264"/>
                <a:gd name="T56" fmla="*/ 1 w 37"/>
                <a:gd name="T57" fmla="*/ 10 h 264"/>
                <a:gd name="T58" fmla="*/ 26 w 37"/>
                <a:gd name="T5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264">
                  <a:moveTo>
                    <a:pt x="26" y="0"/>
                  </a:moveTo>
                  <a:lnTo>
                    <a:pt x="29" y="14"/>
                  </a:lnTo>
                  <a:lnTo>
                    <a:pt x="32" y="35"/>
                  </a:lnTo>
                  <a:lnTo>
                    <a:pt x="34" y="53"/>
                  </a:lnTo>
                  <a:lnTo>
                    <a:pt x="35" y="73"/>
                  </a:lnTo>
                  <a:lnTo>
                    <a:pt x="36" y="91"/>
                  </a:lnTo>
                  <a:lnTo>
                    <a:pt x="36" y="113"/>
                  </a:lnTo>
                  <a:lnTo>
                    <a:pt x="36" y="135"/>
                  </a:lnTo>
                  <a:lnTo>
                    <a:pt x="35" y="158"/>
                  </a:lnTo>
                  <a:lnTo>
                    <a:pt x="35" y="176"/>
                  </a:lnTo>
                  <a:lnTo>
                    <a:pt x="33" y="192"/>
                  </a:lnTo>
                  <a:lnTo>
                    <a:pt x="31" y="212"/>
                  </a:lnTo>
                  <a:lnTo>
                    <a:pt x="29" y="230"/>
                  </a:lnTo>
                  <a:lnTo>
                    <a:pt x="25" y="250"/>
                  </a:lnTo>
                  <a:lnTo>
                    <a:pt x="24" y="263"/>
                  </a:lnTo>
                  <a:lnTo>
                    <a:pt x="0" y="252"/>
                  </a:lnTo>
                  <a:lnTo>
                    <a:pt x="2" y="246"/>
                  </a:lnTo>
                  <a:lnTo>
                    <a:pt x="5" y="228"/>
                  </a:lnTo>
                  <a:lnTo>
                    <a:pt x="7" y="206"/>
                  </a:lnTo>
                  <a:lnTo>
                    <a:pt x="9" y="186"/>
                  </a:lnTo>
                  <a:lnTo>
                    <a:pt x="11" y="167"/>
                  </a:lnTo>
                  <a:lnTo>
                    <a:pt x="12" y="147"/>
                  </a:lnTo>
                  <a:lnTo>
                    <a:pt x="12" y="131"/>
                  </a:lnTo>
                  <a:lnTo>
                    <a:pt x="12" y="110"/>
                  </a:lnTo>
                  <a:lnTo>
                    <a:pt x="11" y="88"/>
                  </a:lnTo>
                  <a:lnTo>
                    <a:pt x="10" y="68"/>
                  </a:lnTo>
                  <a:lnTo>
                    <a:pt x="9" y="47"/>
                  </a:lnTo>
                  <a:lnTo>
                    <a:pt x="6" y="26"/>
                  </a:lnTo>
                  <a:lnTo>
                    <a:pt x="1" y="10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auto">
            <a:xfrm>
              <a:off x="844" y="1639"/>
              <a:ext cx="36" cy="226"/>
            </a:xfrm>
            <a:custGeom>
              <a:avLst/>
              <a:gdLst>
                <a:gd name="T0" fmla="*/ 28 w 36"/>
                <a:gd name="T1" fmla="*/ 0 h 226"/>
                <a:gd name="T2" fmla="*/ 31 w 36"/>
                <a:gd name="T3" fmla="*/ 13 h 226"/>
                <a:gd name="T4" fmla="*/ 32 w 36"/>
                <a:gd name="T5" fmla="*/ 28 h 226"/>
                <a:gd name="T6" fmla="*/ 34 w 36"/>
                <a:gd name="T7" fmla="*/ 50 h 226"/>
                <a:gd name="T8" fmla="*/ 34 w 36"/>
                <a:gd name="T9" fmla="*/ 66 h 226"/>
                <a:gd name="T10" fmla="*/ 35 w 36"/>
                <a:gd name="T11" fmla="*/ 88 h 226"/>
                <a:gd name="T12" fmla="*/ 34 w 36"/>
                <a:gd name="T13" fmla="*/ 111 h 226"/>
                <a:gd name="T14" fmla="*/ 34 w 36"/>
                <a:gd name="T15" fmla="*/ 134 h 226"/>
                <a:gd name="T16" fmla="*/ 33 w 36"/>
                <a:gd name="T17" fmla="*/ 152 h 226"/>
                <a:gd name="T18" fmla="*/ 32 w 36"/>
                <a:gd name="T19" fmla="*/ 168 h 226"/>
                <a:gd name="T20" fmla="*/ 29 w 36"/>
                <a:gd name="T21" fmla="*/ 187 h 226"/>
                <a:gd name="T22" fmla="*/ 27 w 36"/>
                <a:gd name="T23" fmla="*/ 206 h 226"/>
                <a:gd name="T24" fmla="*/ 24 w 36"/>
                <a:gd name="T25" fmla="*/ 225 h 226"/>
                <a:gd name="T26" fmla="*/ 0 w 36"/>
                <a:gd name="T27" fmla="*/ 213 h 226"/>
                <a:gd name="T28" fmla="*/ 3 w 36"/>
                <a:gd name="T29" fmla="*/ 203 h 226"/>
                <a:gd name="T30" fmla="*/ 6 w 36"/>
                <a:gd name="T31" fmla="*/ 181 h 226"/>
                <a:gd name="T32" fmla="*/ 8 w 36"/>
                <a:gd name="T33" fmla="*/ 161 h 226"/>
                <a:gd name="T34" fmla="*/ 9 w 36"/>
                <a:gd name="T35" fmla="*/ 142 h 226"/>
                <a:gd name="T36" fmla="*/ 10 w 36"/>
                <a:gd name="T37" fmla="*/ 122 h 226"/>
                <a:gd name="T38" fmla="*/ 11 w 36"/>
                <a:gd name="T39" fmla="*/ 106 h 226"/>
                <a:gd name="T40" fmla="*/ 10 w 36"/>
                <a:gd name="T41" fmla="*/ 85 h 226"/>
                <a:gd name="T42" fmla="*/ 10 w 36"/>
                <a:gd name="T43" fmla="*/ 63 h 226"/>
                <a:gd name="T44" fmla="*/ 9 w 36"/>
                <a:gd name="T45" fmla="*/ 43 h 226"/>
                <a:gd name="T46" fmla="*/ 7 w 36"/>
                <a:gd name="T47" fmla="*/ 23 h 226"/>
                <a:gd name="T48" fmla="*/ 4 w 36"/>
                <a:gd name="T49" fmla="*/ 12 h 226"/>
                <a:gd name="T50" fmla="*/ 28 w 36"/>
                <a:gd name="T51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226">
                  <a:moveTo>
                    <a:pt x="28" y="0"/>
                  </a:moveTo>
                  <a:lnTo>
                    <a:pt x="31" y="13"/>
                  </a:lnTo>
                  <a:lnTo>
                    <a:pt x="32" y="28"/>
                  </a:lnTo>
                  <a:lnTo>
                    <a:pt x="34" y="50"/>
                  </a:lnTo>
                  <a:lnTo>
                    <a:pt x="34" y="66"/>
                  </a:lnTo>
                  <a:lnTo>
                    <a:pt x="35" y="88"/>
                  </a:lnTo>
                  <a:lnTo>
                    <a:pt x="34" y="111"/>
                  </a:lnTo>
                  <a:lnTo>
                    <a:pt x="34" y="134"/>
                  </a:lnTo>
                  <a:lnTo>
                    <a:pt x="33" y="152"/>
                  </a:lnTo>
                  <a:lnTo>
                    <a:pt x="32" y="168"/>
                  </a:lnTo>
                  <a:lnTo>
                    <a:pt x="29" y="187"/>
                  </a:lnTo>
                  <a:lnTo>
                    <a:pt x="27" y="206"/>
                  </a:lnTo>
                  <a:lnTo>
                    <a:pt x="24" y="225"/>
                  </a:lnTo>
                  <a:lnTo>
                    <a:pt x="0" y="213"/>
                  </a:lnTo>
                  <a:lnTo>
                    <a:pt x="3" y="203"/>
                  </a:lnTo>
                  <a:lnTo>
                    <a:pt x="6" y="181"/>
                  </a:lnTo>
                  <a:lnTo>
                    <a:pt x="8" y="161"/>
                  </a:lnTo>
                  <a:lnTo>
                    <a:pt x="9" y="142"/>
                  </a:lnTo>
                  <a:lnTo>
                    <a:pt x="10" y="122"/>
                  </a:lnTo>
                  <a:lnTo>
                    <a:pt x="11" y="106"/>
                  </a:lnTo>
                  <a:lnTo>
                    <a:pt x="10" y="85"/>
                  </a:lnTo>
                  <a:lnTo>
                    <a:pt x="10" y="63"/>
                  </a:lnTo>
                  <a:lnTo>
                    <a:pt x="9" y="43"/>
                  </a:lnTo>
                  <a:lnTo>
                    <a:pt x="7" y="23"/>
                  </a:lnTo>
                  <a:lnTo>
                    <a:pt x="4" y="12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auto">
            <a:xfrm>
              <a:off x="796" y="1665"/>
              <a:ext cx="30" cy="177"/>
            </a:xfrm>
            <a:custGeom>
              <a:avLst/>
              <a:gdLst>
                <a:gd name="T0" fmla="*/ 25 w 30"/>
                <a:gd name="T1" fmla="*/ 0 h 177"/>
                <a:gd name="T2" fmla="*/ 27 w 30"/>
                <a:gd name="T3" fmla="*/ 15 h 177"/>
                <a:gd name="T4" fmla="*/ 28 w 30"/>
                <a:gd name="T5" fmla="*/ 32 h 177"/>
                <a:gd name="T6" fmla="*/ 29 w 30"/>
                <a:gd name="T7" fmla="*/ 49 h 177"/>
                <a:gd name="T8" fmla="*/ 29 w 30"/>
                <a:gd name="T9" fmla="*/ 72 h 177"/>
                <a:gd name="T10" fmla="*/ 29 w 30"/>
                <a:gd name="T11" fmla="*/ 94 h 177"/>
                <a:gd name="T12" fmla="*/ 28 w 30"/>
                <a:gd name="T13" fmla="*/ 117 h 177"/>
                <a:gd name="T14" fmla="*/ 27 w 30"/>
                <a:gd name="T15" fmla="*/ 135 h 177"/>
                <a:gd name="T16" fmla="*/ 26 w 30"/>
                <a:gd name="T17" fmla="*/ 151 h 177"/>
                <a:gd name="T18" fmla="*/ 26 w 30"/>
                <a:gd name="T19" fmla="*/ 167 h 177"/>
                <a:gd name="T20" fmla="*/ 25 w 30"/>
                <a:gd name="T21" fmla="*/ 176 h 177"/>
                <a:gd name="T22" fmla="*/ 0 w 30"/>
                <a:gd name="T23" fmla="*/ 163 h 177"/>
                <a:gd name="T24" fmla="*/ 2 w 30"/>
                <a:gd name="T25" fmla="*/ 145 h 177"/>
                <a:gd name="T26" fmla="*/ 4 w 30"/>
                <a:gd name="T27" fmla="*/ 125 h 177"/>
                <a:gd name="T28" fmla="*/ 5 w 30"/>
                <a:gd name="T29" fmla="*/ 105 h 177"/>
                <a:gd name="T30" fmla="*/ 5 w 30"/>
                <a:gd name="T31" fmla="*/ 89 h 177"/>
                <a:gd name="T32" fmla="*/ 6 w 30"/>
                <a:gd name="T33" fmla="*/ 66 h 177"/>
                <a:gd name="T34" fmla="*/ 5 w 30"/>
                <a:gd name="T35" fmla="*/ 47 h 177"/>
                <a:gd name="T36" fmla="*/ 3 w 30"/>
                <a:gd name="T37" fmla="*/ 26 h 177"/>
                <a:gd name="T38" fmla="*/ 1 w 30"/>
                <a:gd name="T39" fmla="*/ 11 h 177"/>
                <a:gd name="T40" fmla="*/ 25 w 30"/>
                <a:gd name="T41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77">
                  <a:moveTo>
                    <a:pt x="25" y="0"/>
                  </a:moveTo>
                  <a:lnTo>
                    <a:pt x="27" y="15"/>
                  </a:lnTo>
                  <a:lnTo>
                    <a:pt x="28" y="32"/>
                  </a:lnTo>
                  <a:lnTo>
                    <a:pt x="29" y="49"/>
                  </a:lnTo>
                  <a:lnTo>
                    <a:pt x="29" y="72"/>
                  </a:lnTo>
                  <a:lnTo>
                    <a:pt x="29" y="94"/>
                  </a:lnTo>
                  <a:lnTo>
                    <a:pt x="28" y="117"/>
                  </a:lnTo>
                  <a:lnTo>
                    <a:pt x="27" y="135"/>
                  </a:lnTo>
                  <a:lnTo>
                    <a:pt x="26" y="151"/>
                  </a:lnTo>
                  <a:lnTo>
                    <a:pt x="26" y="167"/>
                  </a:lnTo>
                  <a:lnTo>
                    <a:pt x="25" y="176"/>
                  </a:lnTo>
                  <a:lnTo>
                    <a:pt x="0" y="163"/>
                  </a:lnTo>
                  <a:lnTo>
                    <a:pt x="2" y="145"/>
                  </a:lnTo>
                  <a:lnTo>
                    <a:pt x="4" y="125"/>
                  </a:lnTo>
                  <a:lnTo>
                    <a:pt x="5" y="105"/>
                  </a:lnTo>
                  <a:lnTo>
                    <a:pt x="5" y="89"/>
                  </a:lnTo>
                  <a:lnTo>
                    <a:pt x="6" y="66"/>
                  </a:lnTo>
                  <a:lnTo>
                    <a:pt x="5" y="47"/>
                  </a:lnTo>
                  <a:lnTo>
                    <a:pt x="3" y="26"/>
                  </a:lnTo>
                  <a:lnTo>
                    <a:pt x="1" y="11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auto">
            <a:xfrm>
              <a:off x="746" y="1688"/>
              <a:ext cx="29" cy="128"/>
            </a:xfrm>
            <a:custGeom>
              <a:avLst/>
              <a:gdLst>
                <a:gd name="T0" fmla="*/ 25 w 29"/>
                <a:gd name="T1" fmla="*/ 0 h 128"/>
                <a:gd name="T2" fmla="*/ 28 w 29"/>
                <a:gd name="T3" fmla="*/ 23 h 128"/>
                <a:gd name="T4" fmla="*/ 28 w 29"/>
                <a:gd name="T5" fmla="*/ 46 h 128"/>
                <a:gd name="T6" fmla="*/ 28 w 29"/>
                <a:gd name="T7" fmla="*/ 68 h 128"/>
                <a:gd name="T8" fmla="*/ 27 w 29"/>
                <a:gd name="T9" fmla="*/ 91 h 128"/>
                <a:gd name="T10" fmla="*/ 26 w 29"/>
                <a:gd name="T11" fmla="*/ 109 h 128"/>
                <a:gd name="T12" fmla="*/ 23 w 29"/>
                <a:gd name="T13" fmla="*/ 127 h 128"/>
                <a:gd name="T14" fmla="*/ 0 w 29"/>
                <a:gd name="T15" fmla="*/ 117 h 128"/>
                <a:gd name="T16" fmla="*/ 3 w 29"/>
                <a:gd name="T17" fmla="*/ 99 h 128"/>
                <a:gd name="T18" fmla="*/ 4 w 29"/>
                <a:gd name="T19" fmla="*/ 79 h 128"/>
                <a:gd name="T20" fmla="*/ 4 w 29"/>
                <a:gd name="T21" fmla="*/ 63 h 128"/>
                <a:gd name="T22" fmla="*/ 4 w 29"/>
                <a:gd name="T23" fmla="*/ 40 h 128"/>
                <a:gd name="T24" fmla="*/ 3 w 29"/>
                <a:gd name="T25" fmla="*/ 21 h 128"/>
                <a:gd name="T26" fmla="*/ 1 w 29"/>
                <a:gd name="T27" fmla="*/ 11 h 128"/>
                <a:gd name="T28" fmla="*/ 25 w 29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28">
                  <a:moveTo>
                    <a:pt x="25" y="0"/>
                  </a:moveTo>
                  <a:lnTo>
                    <a:pt x="28" y="23"/>
                  </a:lnTo>
                  <a:lnTo>
                    <a:pt x="28" y="46"/>
                  </a:lnTo>
                  <a:lnTo>
                    <a:pt x="28" y="68"/>
                  </a:lnTo>
                  <a:lnTo>
                    <a:pt x="27" y="91"/>
                  </a:lnTo>
                  <a:lnTo>
                    <a:pt x="26" y="109"/>
                  </a:lnTo>
                  <a:lnTo>
                    <a:pt x="23" y="127"/>
                  </a:lnTo>
                  <a:lnTo>
                    <a:pt x="0" y="117"/>
                  </a:lnTo>
                  <a:lnTo>
                    <a:pt x="3" y="99"/>
                  </a:lnTo>
                  <a:lnTo>
                    <a:pt x="4" y="79"/>
                  </a:lnTo>
                  <a:lnTo>
                    <a:pt x="4" y="63"/>
                  </a:lnTo>
                  <a:lnTo>
                    <a:pt x="4" y="40"/>
                  </a:lnTo>
                  <a:lnTo>
                    <a:pt x="3" y="21"/>
                  </a:lnTo>
                  <a:lnTo>
                    <a:pt x="1" y="11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auto">
            <a:xfrm>
              <a:off x="700" y="1708"/>
              <a:ext cx="27" cy="86"/>
            </a:xfrm>
            <a:custGeom>
              <a:avLst/>
              <a:gdLst>
                <a:gd name="T0" fmla="*/ 26 w 27"/>
                <a:gd name="T1" fmla="*/ 12 h 86"/>
                <a:gd name="T2" fmla="*/ 26 w 27"/>
                <a:gd name="T3" fmla="*/ 34 h 86"/>
                <a:gd name="T4" fmla="*/ 26 w 27"/>
                <a:gd name="T5" fmla="*/ 55 h 86"/>
                <a:gd name="T6" fmla="*/ 25 w 27"/>
                <a:gd name="T7" fmla="*/ 74 h 86"/>
                <a:gd name="T8" fmla="*/ 23 w 27"/>
                <a:gd name="T9" fmla="*/ 85 h 86"/>
                <a:gd name="T10" fmla="*/ 0 w 27"/>
                <a:gd name="T11" fmla="*/ 75 h 86"/>
                <a:gd name="T12" fmla="*/ 1 w 27"/>
                <a:gd name="T13" fmla="*/ 52 h 86"/>
                <a:gd name="T14" fmla="*/ 2 w 27"/>
                <a:gd name="T15" fmla="*/ 31 h 86"/>
                <a:gd name="T16" fmla="*/ 2 w 27"/>
                <a:gd name="T17" fmla="*/ 11 h 86"/>
                <a:gd name="T18" fmla="*/ 25 w 27"/>
                <a:gd name="T19" fmla="*/ 0 h 86"/>
                <a:gd name="T20" fmla="*/ 26 w 27"/>
                <a:gd name="T2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86">
                  <a:moveTo>
                    <a:pt x="26" y="12"/>
                  </a:moveTo>
                  <a:lnTo>
                    <a:pt x="26" y="34"/>
                  </a:lnTo>
                  <a:lnTo>
                    <a:pt x="26" y="55"/>
                  </a:lnTo>
                  <a:lnTo>
                    <a:pt x="25" y="74"/>
                  </a:lnTo>
                  <a:lnTo>
                    <a:pt x="23" y="85"/>
                  </a:lnTo>
                  <a:lnTo>
                    <a:pt x="0" y="75"/>
                  </a:lnTo>
                  <a:lnTo>
                    <a:pt x="1" y="52"/>
                  </a:lnTo>
                  <a:lnTo>
                    <a:pt x="2" y="31"/>
                  </a:lnTo>
                  <a:lnTo>
                    <a:pt x="2" y="11"/>
                  </a:lnTo>
                  <a:lnTo>
                    <a:pt x="25" y="0"/>
                  </a:lnTo>
                  <a:lnTo>
                    <a:pt x="26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52857" y="2165684"/>
            <a:ext cx="591765" cy="806116"/>
            <a:chOff x="341" y="1440"/>
            <a:chExt cx="365" cy="536"/>
          </a:xfrm>
        </p:grpSpPr>
        <p:sp>
          <p:nvSpPr>
            <p:cNvPr id="49180" name="Freeform 28"/>
            <p:cNvSpPr>
              <a:spLocks/>
            </p:cNvSpPr>
            <p:nvPr/>
          </p:nvSpPr>
          <p:spPr bwMode="auto">
            <a:xfrm>
              <a:off x="341" y="1440"/>
              <a:ext cx="365" cy="536"/>
            </a:xfrm>
            <a:custGeom>
              <a:avLst/>
              <a:gdLst>
                <a:gd name="T0" fmla="*/ 160 w 365"/>
                <a:gd name="T1" fmla="*/ 463 h 536"/>
                <a:gd name="T2" fmla="*/ 133 w 365"/>
                <a:gd name="T3" fmla="*/ 432 h 536"/>
                <a:gd name="T4" fmla="*/ 84 w 365"/>
                <a:gd name="T5" fmla="*/ 403 h 536"/>
                <a:gd name="T6" fmla="*/ 23 w 365"/>
                <a:gd name="T7" fmla="*/ 384 h 536"/>
                <a:gd name="T8" fmla="*/ 26 w 365"/>
                <a:gd name="T9" fmla="*/ 355 h 536"/>
                <a:gd name="T10" fmla="*/ 47 w 365"/>
                <a:gd name="T11" fmla="*/ 308 h 536"/>
                <a:gd name="T12" fmla="*/ 6 w 365"/>
                <a:gd name="T13" fmla="*/ 237 h 536"/>
                <a:gd name="T14" fmla="*/ 2 w 365"/>
                <a:gd name="T15" fmla="*/ 190 h 536"/>
                <a:gd name="T16" fmla="*/ 2 w 365"/>
                <a:gd name="T17" fmla="*/ 134 h 536"/>
                <a:gd name="T18" fmla="*/ 47 w 365"/>
                <a:gd name="T19" fmla="*/ 47 h 536"/>
                <a:gd name="T20" fmla="*/ 64 w 365"/>
                <a:gd name="T21" fmla="*/ 33 h 536"/>
                <a:gd name="T22" fmla="*/ 104 w 365"/>
                <a:gd name="T23" fmla="*/ 14 h 536"/>
                <a:gd name="T24" fmla="*/ 192 w 365"/>
                <a:gd name="T25" fmla="*/ 0 h 536"/>
                <a:gd name="T26" fmla="*/ 239 w 365"/>
                <a:gd name="T27" fmla="*/ 6 h 536"/>
                <a:gd name="T28" fmla="*/ 273 w 365"/>
                <a:gd name="T29" fmla="*/ 21 h 536"/>
                <a:gd name="T30" fmla="*/ 297 w 365"/>
                <a:gd name="T31" fmla="*/ 29 h 536"/>
                <a:gd name="T32" fmla="*/ 319 w 365"/>
                <a:gd name="T33" fmla="*/ 68 h 536"/>
                <a:gd name="T34" fmla="*/ 331 w 365"/>
                <a:gd name="T35" fmla="*/ 109 h 536"/>
                <a:gd name="T36" fmla="*/ 338 w 365"/>
                <a:gd name="T37" fmla="*/ 124 h 536"/>
                <a:gd name="T38" fmla="*/ 346 w 365"/>
                <a:gd name="T39" fmla="*/ 137 h 536"/>
                <a:gd name="T40" fmla="*/ 340 w 365"/>
                <a:gd name="T41" fmla="*/ 161 h 536"/>
                <a:gd name="T42" fmla="*/ 334 w 365"/>
                <a:gd name="T43" fmla="*/ 176 h 536"/>
                <a:gd name="T44" fmla="*/ 354 w 365"/>
                <a:gd name="T45" fmla="*/ 212 h 536"/>
                <a:gd name="T46" fmla="*/ 364 w 365"/>
                <a:gd name="T47" fmla="*/ 242 h 536"/>
                <a:gd name="T48" fmla="*/ 349 w 365"/>
                <a:gd name="T49" fmla="*/ 252 h 536"/>
                <a:gd name="T50" fmla="*/ 334 w 365"/>
                <a:gd name="T51" fmla="*/ 261 h 536"/>
                <a:gd name="T52" fmla="*/ 335 w 365"/>
                <a:gd name="T53" fmla="*/ 276 h 536"/>
                <a:gd name="T54" fmla="*/ 329 w 365"/>
                <a:gd name="T55" fmla="*/ 290 h 536"/>
                <a:gd name="T56" fmla="*/ 291 w 365"/>
                <a:gd name="T57" fmla="*/ 302 h 536"/>
                <a:gd name="T58" fmla="*/ 312 w 365"/>
                <a:gd name="T59" fmla="*/ 322 h 536"/>
                <a:gd name="T60" fmla="*/ 319 w 365"/>
                <a:gd name="T61" fmla="*/ 331 h 536"/>
                <a:gd name="T62" fmla="*/ 305 w 365"/>
                <a:gd name="T63" fmla="*/ 339 h 536"/>
                <a:gd name="T64" fmla="*/ 303 w 365"/>
                <a:gd name="T65" fmla="*/ 354 h 536"/>
                <a:gd name="T66" fmla="*/ 299 w 365"/>
                <a:gd name="T67" fmla="*/ 377 h 536"/>
                <a:gd name="T68" fmla="*/ 282 w 365"/>
                <a:gd name="T69" fmla="*/ 395 h 536"/>
                <a:gd name="T70" fmla="*/ 259 w 365"/>
                <a:gd name="T71" fmla="*/ 396 h 536"/>
                <a:gd name="T72" fmla="*/ 226 w 365"/>
                <a:gd name="T73" fmla="*/ 378 h 536"/>
                <a:gd name="T74" fmla="*/ 203 w 365"/>
                <a:gd name="T75" fmla="*/ 377 h 536"/>
                <a:gd name="T76" fmla="*/ 191 w 365"/>
                <a:gd name="T77" fmla="*/ 409 h 536"/>
                <a:gd name="T78" fmla="*/ 181 w 365"/>
                <a:gd name="T79" fmla="*/ 436 h 536"/>
                <a:gd name="T80" fmla="*/ 191 w 365"/>
                <a:gd name="T81" fmla="*/ 482 h 536"/>
                <a:gd name="T82" fmla="*/ 210 w 365"/>
                <a:gd name="T83" fmla="*/ 532 h 536"/>
                <a:gd name="T84" fmla="*/ 197 w 365"/>
                <a:gd name="T85" fmla="*/ 53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" h="536">
                  <a:moveTo>
                    <a:pt x="197" y="532"/>
                  </a:moveTo>
                  <a:lnTo>
                    <a:pt x="160" y="463"/>
                  </a:lnTo>
                  <a:lnTo>
                    <a:pt x="151" y="447"/>
                  </a:lnTo>
                  <a:lnTo>
                    <a:pt x="133" y="432"/>
                  </a:lnTo>
                  <a:lnTo>
                    <a:pt x="114" y="422"/>
                  </a:lnTo>
                  <a:lnTo>
                    <a:pt x="84" y="403"/>
                  </a:lnTo>
                  <a:lnTo>
                    <a:pt x="44" y="387"/>
                  </a:lnTo>
                  <a:lnTo>
                    <a:pt x="23" y="384"/>
                  </a:lnTo>
                  <a:lnTo>
                    <a:pt x="3" y="392"/>
                  </a:lnTo>
                  <a:lnTo>
                    <a:pt x="26" y="355"/>
                  </a:lnTo>
                  <a:lnTo>
                    <a:pt x="34" y="328"/>
                  </a:lnTo>
                  <a:lnTo>
                    <a:pt x="47" y="308"/>
                  </a:lnTo>
                  <a:lnTo>
                    <a:pt x="12" y="254"/>
                  </a:lnTo>
                  <a:lnTo>
                    <a:pt x="6" y="237"/>
                  </a:lnTo>
                  <a:lnTo>
                    <a:pt x="5" y="216"/>
                  </a:lnTo>
                  <a:lnTo>
                    <a:pt x="2" y="190"/>
                  </a:lnTo>
                  <a:lnTo>
                    <a:pt x="0" y="170"/>
                  </a:lnTo>
                  <a:lnTo>
                    <a:pt x="2" y="134"/>
                  </a:lnTo>
                  <a:lnTo>
                    <a:pt x="17" y="91"/>
                  </a:lnTo>
                  <a:lnTo>
                    <a:pt x="47" y="47"/>
                  </a:lnTo>
                  <a:lnTo>
                    <a:pt x="56" y="36"/>
                  </a:lnTo>
                  <a:lnTo>
                    <a:pt x="64" y="33"/>
                  </a:lnTo>
                  <a:lnTo>
                    <a:pt x="73" y="29"/>
                  </a:lnTo>
                  <a:lnTo>
                    <a:pt x="104" y="14"/>
                  </a:lnTo>
                  <a:lnTo>
                    <a:pt x="120" y="9"/>
                  </a:lnTo>
                  <a:lnTo>
                    <a:pt x="192" y="0"/>
                  </a:lnTo>
                  <a:lnTo>
                    <a:pt x="229" y="6"/>
                  </a:lnTo>
                  <a:lnTo>
                    <a:pt x="239" y="6"/>
                  </a:lnTo>
                  <a:lnTo>
                    <a:pt x="258" y="13"/>
                  </a:lnTo>
                  <a:lnTo>
                    <a:pt x="273" y="21"/>
                  </a:lnTo>
                  <a:lnTo>
                    <a:pt x="287" y="21"/>
                  </a:lnTo>
                  <a:lnTo>
                    <a:pt x="297" y="29"/>
                  </a:lnTo>
                  <a:lnTo>
                    <a:pt x="306" y="48"/>
                  </a:lnTo>
                  <a:lnTo>
                    <a:pt x="319" y="68"/>
                  </a:lnTo>
                  <a:lnTo>
                    <a:pt x="326" y="95"/>
                  </a:lnTo>
                  <a:lnTo>
                    <a:pt x="331" y="109"/>
                  </a:lnTo>
                  <a:lnTo>
                    <a:pt x="334" y="115"/>
                  </a:lnTo>
                  <a:lnTo>
                    <a:pt x="338" y="124"/>
                  </a:lnTo>
                  <a:lnTo>
                    <a:pt x="343" y="130"/>
                  </a:lnTo>
                  <a:lnTo>
                    <a:pt x="346" y="137"/>
                  </a:lnTo>
                  <a:lnTo>
                    <a:pt x="348" y="148"/>
                  </a:lnTo>
                  <a:lnTo>
                    <a:pt x="340" y="161"/>
                  </a:lnTo>
                  <a:lnTo>
                    <a:pt x="337" y="170"/>
                  </a:lnTo>
                  <a:lnTo>
                    <a:pt x="334" y="176"/>
                  </a:lnTo>
                  <a:lnTo>
                    <a:pt x="343" y="191"/>
                  </a:lnTo>
                  <a:lnTo>
                    <a:pt x="354" y="212"/>
                  </a:lnTo>
                  <a:lnTo>
                    <a:pt x="363" y="229"/>
                  </a:lnTo>
                  <a:lnTo>
                    <a:pt x="364" y="242"/>
                  </a:lnTo>
                  <a:lnTo>
                    <a:pt x="359" y="249"/>
                  </a:lnTo>
                  <a:lnTo>
                    <a:pt x="349" y="252"/>
                  </a:lnTo>
                  <a:lnTo>
                    <a:pt x="338" y="254"/>
                  </a:lnTo>
                  <a:lnTo>
                    <a:pt x="334" y="261"/>
                  </a:lnTo>
                  <a:lnTo>
                    <a:pt x="332" y="275"/>
                  </a:lnTo>
                  <a:lnTo>
                    <a:pt x="335" y="276"/>
                  </a:lnTo>
                  <a:lnTo>
                    <a:pt x="338" y="284"/>
                  </a:lnTo>
                  <a:lnTo>
                    <a:pt x="329" y="290"/>
                  </a:lnTo>
                  <a:lnTo>
                    <a:pt x="299" y="302"/>
                  </a:lnTo>
                  <a:lnTo>
                    <a:pt x="291" y="302"/>
                  </a:lnTo>
                  <a:lnTo>
                    <a:pt x="297" y="311"/>
                  </a:lnTo>
                  <a:lnTo>
                    <a:pt x="312" y="322"/>
                  </a:lnTo>
                  <a:lnTo>
                    <a:pt x="317" y="326"/>
                  </a:lnTo>
                  <a:lnTo>
                    <a:pt x="319" y="331"/>
                  </a:lnTo>
                  <a:lnTo>
                    <a:pt x="314" y="336"/>
                  </a:lnTo>
                  <a:lnTo>
                    <a:pt x="305" y="339"/>
                  </a:lnTo>
                  <a:lnTo>
                    <a:pt x="303" y="342"/>
                  </a:lnTo>
                  <a:lnTo>
                    <a:pt x="303" y="354"/>
                  </a:lnTo>
                  <a:lnTo>
                    <a:pt x="303" y="365"/>
                  </a:lnTo>
                  <a:lnTo>
                    <a:pt x="299" y="377"/>
                  </a:lnTo>
                  <a:lnTo>
                    <a:pt x="291" y="390"/>
                  </a:lnTo>
                  <a:lnTo>
                    <a:pt x="282" y="395"/>
                  </a:lnTo>
                  <a:lnTo>
                    <a:pt x="270" y="398"/>
                  </a:lnTo>
                  <a:lnTo>
                    <a:pt x="259" y="396"/>
                  </a:lnTo>
                  <a:lnTo>
                    <a:pt x="241" y="389"/>
                  </a:lnTo>
                  <a:lnTo>
                    <a:pt x="226" y="378"/>
                  </a:lnTo>
                  <a:lnTo>
                    <a:pt x="210" y="377"/>
                  </a:lnTo>
                  <a:lnTo>
                    <a:pt x="203" y="377"/>
                  </a:lnTo>
                  <a:lnTo>
                    <a:pt x="204" y="392"/>
                  </a:lnTo>
                  <a:lnTo>
                    <a:pt x="191" y="409"/>
                  </a:lnTo>
                  <a:lnTo>
                    <a:pt x="188" y="424"/>
                  </a:lnTo>
                  <a:lnTo>
                    <a:pt x="181" y="436"/>
                  </a:lnTo>
                  <a:lnTo>
                    <a:pt x="184" y="456"/>
                  </a:lnTo>
                  <a:lnTo>
                    <a:pt x="191" y="482"/>
                  </a:lnTo>
                  <a:lnTo>
                    <a:pt x="195" y="500"/>
                  </a:lnTo>
                  <a:lnTo>
                    <a:pt x="210" y="532"/>
                  </a:lnTo>
                  <a:lnTo>
                    <a:pt x="198" y="535"/>
                  </a:lnTo>
                  <a:lnTo>
                    <a:pt x="197" y="532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auto">
            <a:xfrm>
              <a:off x="629" y="1607"/>
              <a:ext cx="46" cy="26"/>
            </a:xfrm>
            <a:custGeom>
              <a:avLst/>
              <a:gdLst>
                <a:gd name="T0" fmla="*/ 0 w 46"/>
                <a:gd name="T1" fmla="*/ 18 h 26"/>
                <a:gd name="T2" fmla="*/ 10 w 46"/>
                <a:gd name="T3" fmla="*/ 16 h 26"/>
                <a:gd name="T4" fmla="*/ 20 w 46"/>
                <a:gd name="T5" fmla="*/ 11 h 26"/>
                <a:gd name="T6" fmla="*/ 27 w 46"/>
                <a:gd name="T7" fmla="*/ 7 h 26"/>
                <a:gd name="T8" fmla="*/ 35 w 46"/>
                <a:gd name="T9" fmla="*/ 5 h 26"/>
                <a:gd name="T10" fmla="*/ 45 w 46"/>
                <a:gd name="T11" fmla="*/ 0 h 26"/>
                <a:gd name="T12" fmla="*/ 36 w 46"/>
                <a:gd name="T13" fmla="*/ 7 h 26"/>
                <a:gd name="T14" fmla="*/ 26 w 46"/>
                <a:gd name="T15" fmla="*/ 13 h 26"/>
                <a:gd name="T16" fmla="*/ 24 w 46"/>
                <a:gd name="T17" fmla="*/ 24 h 26"/>
                <a:gd name="T18" fmla="*/ 18 w 46"/>
                <a:gd name="T19" fmla="*/ 25 h 26"/>
                <a:gd name="T20" fmla="*/ 19 w 46"/>
                <a:gd name="T21" fmla="*/ 18 h 26"/>
                <a:gd name="T22" fmla="*/ 18 w 46"/>
                <a:gd name="T23" fmla="*/ 15 h 26"/>
                <a:gd name="T24" fmla="*/ 0 w 46"/>
                <a:gd name="T2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6">
                  <a:moveTo>
                    <a:pt x="0" y="18"/>
                  </a:moveTo>
                  <a:lnTo>
                    <a:pt x="10" y="16"/>
                  </a:lnTo>
                  <a:lnTo>
                    <a:pt x="20" y="11"/>
                  </a:lnTo>
                  <a:lnTo>
                    <a:pt x="27" y="7"/>
                  </a:lnTo>
                  <a:lnTo>
                    <a:pt x="35" y="5"/>
                  </a:lnTo>
                  <a:lnTo>
                    <a:pt x="45" y="0"/>
                  </a:lnTo>
                  <a:lnTo>
                    <a:pt x="36" y="7"/>
                  </a:lnTo>
                  <a:lnTo>
                    <a:pt x="26" y="13"/>
                  </a:lnTo>
                  <a:lnTo>
                    <a:pt x="24" y="24"/>
                  </a:lnTo>
                  <a:lnTo>
                    <a:pt x="18" y="25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Freeform 30"/>
            <p:cNvSpPr>
              <a:spLocks/>
            </p:cNvSpPr>
            <p:nvPr/>
          </p:nvSpPr>
          <p:spPr bwMode="auto">
            <a:xfrm>
              <a:off x="656" y="1690"/>
              <a:ext cx="33" cy="17"/>
            </a:xfrm>
            <a:custGeom>
              <a:avLst/>
              <a:gdLst>
                <a:gd name="T0" fmla="*/ 0 w 33"/>
                <a:gd name="T1" fmla="*/ 2 h 17"/>
                <a:gd name="T2" fmla="*/ 4 w 33"/>
                <a:gd name="T3" fmla="*/ 16 h 17"/>
                <a:gd name="T4" fmla="*/ 9 w 33"/>
                <a:gd name="T5" fmla="*/ 10 h 17"/>
                <a:gd name="T6" fmla="*/ 20 w 33"/>
                <a:gd name="T7" fmla="*/ 4 h 17"/>
                <a:gd name="T8" fmla="*/ 32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0" y="2"/>
                  </a:moveTo>
                  <a:lnTo>
                    <a:pt x="4" y="16"/>
                  </a:lnTo>
                  <a:lnTo>
                    <a:pt x="9" y="10"/>
                  </a:lnTo>
                  <a:lnTo>
                    <a:pt x="20" y="4"/>
                  </a:lnTo>
                  <a:lnTo>
                    <a:pt x="32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31"/>
            <p:cNvSpPr>
              <a:spLocks noChangeShapeType="1"/>
            </p:cNvSpPr>
            <p:nvPr/>
          </p:nvSpPr>
          <p:spPr bwMode="auto">
            <a:xfrm flipH="1">
              <a:off x="628" y="1734"/>
              <a:ext cx="13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50397" y="2349166"/>
            <a:ext cx="976009" cy="544429"/>
            <a:chOff x="1203" y="1562"/>
            <a:chExt cx="602" cy="362"/>
          </a:xfrm>
        </p:grpSpPr>
        <p:sp>
          <p:nvSpPr>
            <p:cNvPr id="49185" name="Freeform 33"/>
            <p:cNvSpPr>
              <a:spLocks/>
            </p:cNvSpPr>
            <p:nvPr/>
          </p:nvSpPr>
          <p:spPr bwMode="auto">
            <a:xfrm>
              <a:off x="1203" y="1684"/>
              <a:ext cx="112" cy="127"/>
            </a:xfrm>
            <a:custGeom>
              <a:avLst/>
              <a:gdLst>
                <a:gd name="T0" fmla="*/ 0 w 112"/>
                <a:gd name="T1" fmla="*/ 60 h 127"/>
                <a:gd name="T2" fmla="*/ 1 w 112"/>
                <a:gd name="T3" fmla="*/ 49 h 127"/>
                <a:gd name="T4" fmla="*/ 4 w 112"/>
                <a:gd name="T5" fmla="*/ 39 h 127"/>
                <a:gd name="T6" fmla="*/ 5 w 112"/>
                <a:gd name="T7" fmla="*/ 30 h 127"/>
                <a:gd name="T8" fmla="*/ 7 w 112"/>
                <a:gd name="T9" fmla="*/ 27 h 127"/>
                <a:gd name="T10" fmla="*/ 10 w 112"/>
                <a:gd name="T11" fmla="*/ 24 h 127"/>
                <a:gd name="T12" fmla="*/ 14 w 112"/>
                <a:gd name="T13" fmla="*/ 24 h 127"/>
                <a:gd name="T14" fmla="*/ 16 w 112"/>
                <a:gd name="T15" fmla="*/ 25 h 127"/>
                <a:gd name="T16" fmla="*/ 20 w 112"/>
                <a:gd name="T17" fmla="*/ 28 h 127"/>
                <a:gd name="T18" fmla="*/ 21 w 112"/>
                <a:gd name="T19" fmla="*/ 33 h 127"/>
                <a:gd name="T20" fmla="*/ 23 w 112"/>
                <a:gd name="T21" fmla="*/ 39 h 127"/>
                <a:gd name="T22" fmla="*/ 28 w 112"/>
                <a:gd name="T23" fmla="*/ 78 h 127"/>
                <a:gd name="T24" fmla="*/ 30 w 112"/>
                <a:gd name="T25" fmla="*/ 84 h 127"/>
                <a:gd name="T26" fmla="*/ 31 w 112"/>
                <a:gd name="T27" fmla="*/ 87 h 127"/>
                <a:gd name="T28" fmla="*/ 34 w 112"/>
                <a:gd name="T29" fmla="*/ 90 h 127"/>
                <a:gd name="T30" fmla="*/ 38 w 112"/>
                <a:gd name="T31" fmla="*/ 90 h 127"/>
                <a:gd name="T32" fmla="*/ 41 w 112"/>
                <a:gd name="T33" fmla="*/ 89 h 127"/>
                <a:gd name="T34" fmla="*/ 42 w 112"/>
                <a:gd name="T35" fmla="*/ 84 h 127"/>
                <a:gd name="T36" fmla="*/ 44 w 112"/>
                <a:gd name="T37" fmla="*/ 78 h 127"/>
                <a:gd name="T38" fmla="*/ 51 w 112"/>
                <a:gd name="T39" fmla="*/ 21 h 127"/>
                <a:gd name="T40" fmla="*/ 53 w 112"/>
                <a:gd name="T41" fmla="*/ 13 h 127"/>
                <a:gd name="T42" fmla="*/ 54 w 112"/>
                <a:gd name="T43" fmla="*/ 6 h 127"/>
                <a:gd name="T44" fmla="*/ 56 w 112"/>
                <a:gd name="T45" fmla="*/ 3 h 127"/>
                <a:gd name="T46" fmla="*/ 59 w 112"/>
                <a:gd name="T47" fmla="*/ 1 h 127"/>
                <a:gd name="T48" fmla="*/ 61 w 112"/>
                <a:gd name="T49" fmla="*/ 0 h 127"/>
                <a:gd name="T50" fmla="*/ 66 w 112"/>
                <a:gd name="T51" fmla="*/ 1 h 127"/>
                <a:gd name="T52" fmla="*/ 69 w 112"/>
                <a:gd name="T53" fmla="*/ 6 h 127"/>
                <a:gd name="T54" fmla="*/ 69 w 112"/>
                <a:gd name="T55" fmla="*/ 11 h 127"/>
                <a:gd name="T56" fmla="*/ 71 w 112"/>
                <a:gd name="T57" fmla="*/ 16 h 127"/>
                <a:gd name="T58" fmla="*/ 83 w 112"/>
                <a:gd name="T59" fmla="*/ 108 h 127"/>
                <a:gd name="T60" fmla="*/ 84 w 112"/>
                <a:gd name="T61" fmla="*/ 116 h 127"/>
                <a:gd name="T62" fmla="*/ 87 w 112"/>
                <a:gd name="T63" fmla="*/ 122 h 127"/>
                <a:gd name="T64" fmla="*/ 88 w 112"/>
                <a:gd name="T65" fmla="*/ 125 h 127"/>
                <a:gd name="T66" fmla="*/ 93 w 112"/>
                <a:gd name="T67" fmla="*/ 126 h 127"/>
                <a:gd name="T68" fmla="*/ 97 w 112"/>
                <a:gd name="T69" fmla="*/ 122 h 127"/>
                <a:gd name="T70" fmla="*/ 98 w 112"/>
                <a:gd name="T71" fmla="*/ 117 h 127"/>
                <a:gd name="T72" fmla="*/ 100 w 112"/>
                <a:gd name="T73" fmla="*/ 108 h 127"/>
                <a:gd name="T74" fmla="*/ 111 w 112"/>
                <a:gd name="T75" fmla="*/ 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7">
                  <a:moveTo>
                    <a:pt x="0" y="60"/>
                  </a:moveTo>
                  <a:lnTo>
                    <a:pt x="1" y="49"/>
                  </a:lnTo>
                  <a:lnTo>
                    <a:pt x="4" y="39"/>
                  </a:lnTo>
                  <a:lnTo>
                    <a:pt x="5" y="30"/>
                  </a:lnTo>
                  <a:lnTo>
                    <a:pt x="7" y="27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6" y="25"/>
                  </a:lnTo>
                  <a:lnTo>
                    <a:pt x="20" y="28"/>
                  </a:lnTo>
                  <a:lnTo>
                    <a:pt x="21" y="33"/>
                  </a:lnTo>
                  <a:lnTo>
                    <a:pt x="23" y="39"/>
                  </a:lnTo>
                  <a:lnTo>
                    <a:pt x="28" y="78"/>
                  </a:lnTo>
                  <a:lnTo>
                    <a:pt x="30" y="84"/>
                  </a:lnTo>
                  <a:lnTo>
                    <a:pt x="31" y="87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41" y="89"/>
                  </a:lnTo>
                  <a:lnTo>
                    <a:pt x="42" y="84"/>
                  </a:lnTo>
                  <a:lnTo>
                    <a:pt x="44" y="78"/>
                  </a:lnTo>
                  <a:lnTo>
                    <a:pt x="51" y="21"/>
                  </a:lnTo>
                  <a:lnTo>
                    <a:pt x="53" y="13"/>
                  </a:lnTo>
                  <a:lnTo>
                    <a:pt x="54" y="6"/>
                  </a:lnTo>
                  <a:lnTo>
                    <a:pt x="56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6" y="1"/>
                  </a:lnTo>
                  <a:lnTo>
                    <a:pt x="69" y="6"/>
                  </a:lnTo>
                  <a:lnTo>
                    <a:pt x="69" y="11"/>
                  </a:lnTo>
                  <a:lnTo>
                    <a:pt x="71" y="16"/>
                  </a:lnTo>
                  <a:lnTo>
                    <a:pt x="83" y="108"/>
                  </a:lnTo>
                  <a:lnTo>
                    <a:pt x="84" y="116"/>
                  </a:lnTo>
                  <a:lnTo>
                    <a:pt x="87" y="122"/>
                  </a:lnTo>
                  <a:lnTo>
                    <a:pt x="88" y="125"/>
                  </a:lnTo>
                  <a:lnTo>
                    <a:pt x="93" y="126"/>
                  </a:lnTo>
                  <a:lnTo>
                    <a:pt x="97" y="122"/>
                  </a:lnTo>
                  <a:lnTo>
                    <a:pt x="98" y="117"/>
                  </a:lnTo>
                  <a:lnTo>
                    <a:pt x="100" y="108"/>
                  </a:lnTo>
                  <a:lnTo>
                    <a:pt x="111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auto">
            <a:xfrm>
              <a:off x="1314" y="1562"/>
              <a:ext cx="192" cy="362"/>
            </a:xfrm>
            <a:custGeom>
              <a:avLst/>
              <a:gdLst>
                <a:gd name="T0" fmla="*/ 0 w 192"/>
                <a:gd name="T1" fmla="*/ 147 h 362"/>
                <a:gd name="T2" fmla="*/ 10 w 192"/>
                <a:gd name="T3" fmla="*/ 79 h 362"/>
                <a:gd name="T4" fmla="*/ 11 w 192"/>
                <a:gd name="T5" fmla="*/ 74 h 362"/>
                <a:gd name="T6" fmla="*/ 14 w 192"/>
                <a:gd name="T7" fmla="*/ 71 h 362"/>
                <a:gd name="T8" fmla="*/ 17 w 192"/>
                <a:gd name="T9" fmla="*/ 71 h 362"/>
                <a:gd name="T10" fmla="*/ 21 w 192"/>
                <a:gd name="T11" fmla="*/ 71 h 362"/>
                <a:gd name="T12" fmla="*/ 24 w 192"/>
                <a:gd name="T13" fmla="*/ 74 h 362"/>
                <a:gd name="T14" fmla="*/ 24 w 192"/>
                <a:gd name="T15" fmla="*/ 79 h 362"/>
                <a:gd name="T16" fmla="*/ 48 w 192"/>
                <a:gd name="T17" fmla="*/ 276 h 362"/>
                <a:gd name="T18" fmla="*/ 50 w 192"/>
                <a:gd name="T19" fmla="*/ 285 h 362"/>
                <a:gd name="T20" fmla="*/ 53 w 192"/>
                <a:gd name="T21" fmla="*/ 289 h 362"/>
                <a:gd name="T22" fmla="*/ 56 w 192"/>
                <a:gd name="T23" fmla="*/ 291 h 362"/>
                <a:gd name="T24" fmla="*/ 59 w 192"/>
                <a:gd name="T25" fmla="*/ 292 h 362"/>
                <a:gd name="T26" fmla="*/ 62 w 192"/>
                <a:gd name="T27" fmla="*/ 290 h 362"/>
                <a:gd name="T28" fmla="*/ 65 w 192"/>
                <a:gd name="T29" fmla="*/ 286 h 362"/>
                <a:gd name="T30" fmla="*/ 68 w 192"/>
                <a:gd name="T31" fmla="*/ 276 h 362"/>
                <a:gd name="T32" fmla="*/ 91 w 192"/>
                <a:gd name="T33" fmla="*/ 49 h 362"/>
                <a:gd name="T34" fmla="*/ 92 w 192"/>
                <a:gd name="T35" fmla="*/ 37 h 362"/>
                <a:gd name="T36" fmla="*/ 93 w 192"/>
                <a:gd name="T37" fmla="*/ 34 h 362"/>
                <a:gd name="T38" fmla="*/ 95 w 192"/>
                <a:gd name="T39" fmla="*/ 31 h 362"/>
                <a:gd name="T40" fmla="*/ 98 w 192"/>
                <a:gd name="T41" fmla="*/ 27 h 362"/>
                <a:gd name="T42" fmla="*/ 101 w 192"/>
                <a:gd name="T43" fmla="*/ 27 h 362"/>
                <a:gd name="T44" fmla="*/ 105 w 192"/>
                <a:gd name="T45" fmla="*/ 29 h 362"/>
                <a:gd name="T46" fmla="*/ 108 w 192"/>
                <a:gd name="T47" fmla="*/ 31 h 362"/>
                <a:gd name="T48" fmla="*/ 110 w 192"/>
                <a:gd name="T49" fmla="*/ 34 h 362"/>
                <a:gd name="T50" fmla="*/ 110 w 192"/>
                <a:gd name="T51" fmla="*/ 37 h 362"/>
                <a:gd name="T52" fmla="*/ 112 w 192"/>
                <a:gd name="T53" fmla="*/ 46 h 362"/>
                <a:gd name="T54" fmla="*/ 133 w 192"/>
                <a:gd name="T55" fmla="*/ 338 h 362"/>
                <a:gd name="T56" fmla="*/ 135 w 192"/>
                <a:gd name="T57" fmla="*/ 350 h 362"/>
                <a:gd name="T58" fmla="*/ 137 w 192"/>
                <a:gd name="T59" fmla="*/ 356 h 362"/>
                <a:gd name="T60" fmla="*/ 140 w 192"/>
                <a:gd name="T61" fmla="*/ 359 h 362"/>
                <a:gd name="T62" fmla="*/ 144 w 192"/>
                <a:gd name="T63" fmla="*/ 361 h 362"/>
                <a:gd name="T64" fmla="*/ 148 w 192"/>
                <a:gd name="T65" fmla="*/ 359 h 362"/>
                <a:gd name="T66" fmla="*/ 149 w 192"/>
                <a:gd name="T67" fmla="*/ 356 h 362"/>
                <a:gd name="T68" fmla="*/ 150 w 192"/>
                <a:gd name="T69" fmla="*/ 350 h 362"/>
                <a:gd name="T70" fmla="*/ 151 w 192"/>
                <a:gd name="T71" fmla="*/ 339 h 362"/>
                <a:gd name="T72" fmla="*/ 178 w 192"/>
                <a:gd name="T73" fmla="*/ 21 h 362"/>
                <a:gd name="T74" fmla="*/ 180 w 192"/>
                <a:gd name="T75" fmla="*/ 14 h 362"/>
                <a:gd name="T76" fmla="*/ 182 w 192"/>
                <a:gd name="T77" fmla="*/ 7 h 362"/>
                <a:gd name="T78" fmla="*/ 184 w 192"/>
                <a:gd name="T79" fmla="*/ 4 h 362"/>
                <a:gd name="T80" fmla="*/ 186 w 192"/>
                <a:gd name="T81" fmla="*/ 1 h 362"/>
                <a:gd name="T82" fmla="*/ 188 w 192"/>
                <a:gd name="T83" fmla="*/ 0 h 362"/>
                <a:gd name="T84" fmla="*/ 191 w 192"/>
                <a:gd name="T8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362">
                  <a:moveTo>
                    <a:pt x="0" y="147"/>
                  </a:moveTo>
                  <a:lnTo>
                    <a:pt x="10" y="79"/>
                  </a:lnTo>
                  <a:lnTo>
                    <a:pt x="11" y="74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9"/>
                  </a:lnTo>
                  <a:lnTo>
                    <a:pt x="48" y="276"/>
                  </a:lnTo>
                  <a:lnTo>
                    <a:pt x="50" y="285"/>
                  </a:lnTo>
                  <a:lnTo>
                    <a:pt x="53" y="289"/>
                  </a:lnTo>
                  <a:lnTo>
                    <a:pt x="56" y="291"/>
                  </a:lnTo>
                  <a:lnTo>
                    <a:pt x="59" y="292"/>
                  </a:lnTo>
                  <a:lnTo>
                    <a:pt x="62" y="290"/>
                  </a:lnTo>
                  <a:lnTo>
                    <a:pt x="65" y="286"/>
                  </a:lnTo>
                  <a:lnTo>
                    <a:pt x="68" y="276"/>
                  </a:lnTo>
                  <a:lnTo>
                    <a:pt x="91" y="49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5" y="31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5" y="29"/>
                  </a:lnTo>
                  <a:lnTo>
                    <a:pt x="108" y="31"/>
                  </a:lnTo>
                  <a:lnTo>
                    <a:pt x="110" y="34"/>
                  </a:lnTo>
                  <a:lnTo>
                    <a:pt x="110" y="37"/>
                  </a:lnTo>
                  <a:lnTo>
                    <a:pt x="112" y="46"/>
                  </a:lnTo>
                  <a:lnTo>
                    <a:pt x="133" y="338"/>
                  </a:lnTo>
                  <a:lnTo>
                    <a:pt x="135" y="350"/>
                  </a:lnTo>
                  <a:lnTo>
                    <a:pt x="137" y="356"/>
                  </a:lnTo>
                  <a:lnTo>
                    <a:pt x="140" y="359"/>
                  </a:lnTo>
                  <a:lnTo>
                    <a:pt x="144" y="361"/>
                  </a:lnTo>
                  <a:lnTo>
                    <a:pt x="148" y="359"/>
                  </a:lnTo>
                  <a:lnTo>
                    <a:pt x="149" y="356"/>
                  </a:lnTo>
                  <a:lnTo>
                    <a:pt x="150" y="350"/>
                  </a:lnTo>
                  <a:lnTo>
                    <a:pt x="151" y="339"/>
                  </a:lnTo>
                  <a:lnTo>
                    <a:pt x="178" y="21"/>
                  </a:lnTo>
                  <a:lnTo>
                    <a:pt x="180" y="14"/>
                  </a:lnTo>
                  <a:lnTo>
                    <a:pt x="182" y="7"/>
                  </a:lnTo>
                  <a:lnTo>
                    <a:pt x="184" y="4"/>
                  </a:lnTo>
                  <a:lnTo>
                    <a:pt x="186" y="1"/>
                  </a:lnTo>
                  <a:lnTo>
                    <a:pt x="188" y="0"/>
                  </a:lnTo>
                  <a:lnTo>
                    <a:pt x="19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auto">
            <a:xfrm>
              <a:off x="1693" y="1684"/>
              <a:ext cx="112" cy="127"/>
            </a:xfrm>
            <a:custGeom>
              <a:avLst/>
              <a:gdLst>
                <a:gd name="T0" fmla="*/ 111 w 112"/>
                <a:gd name="T1" fmla="*/ 60 h 127"/>
                <a:gd name="T2" fmla="*/ 110 w 112"/>
                <a:gd name="T3" fmla="*/ 49 h 127"/>
                <a:gd name="T4" fmla="*/ 107 w 112"/>
                <a:gd name="T5" fmla="*/ 39 h 127"/>
                <a:gd name="T6" fmla="*/ 106 w 112"/>
                <a:gd name="T7" fmla="*/ 30 h 127"/>
                <a:gd name="T8" fmla="*/ 104 w 112"/>
                <a:gd name="T9" fmla="*/ 27 h 127"/>
                <a:gd name="T10" fmla="*/ 100 w 112"/>
                <a:gd name="T11" fmla="*/ 24 h 127"/>
                <a:gd name="T12" fmla="*/ 97 w 112"/>
                <a:gd name="T13" fmla="*/ 24 h 127"/>
                <a:gd name="T14" fmla="*/ 94 w 112"/>
                <a:gd name="T15" fmla="*/ 25 h 127"/>
                <a:gd name="T16" fmla="*/ 92 w 112"/>
                <a:gd name="T17" fmla="*/ 28 h 127"/>
                <a:gd name="T18" fmla="*/ 90 w 112"/>
                <a:gd name="T19" fmla="*/ 33 h 127"/>
                <a:gd name="T20" fmla="*/ 88 w 112"/>
                <a:gd name="T21" fmla="*/ 39 h 127"/>
                <a:gd name="T22" fmla="*/ 83 w 112"/>
                <a:gd name="T23" fmla="*/ 78 h 127"/>
                <a:gd name="T24" fmla="*/ 81 w 112"/>
                <a:gd name="T25" fmla="*/ 84 h 127"/>
                <a:gd name="T26" fmla="*/ 80 w 112"/>
                <a:gd name="T27" fmla="*/ 87 h 127"/>
                <a:gd name="T28" fmla="*/ 77 w 112"/>
                <a:gd name="T29" fmla="*/ 90 h 127"/>
                <a:gd name="T30" fmla="*/ 73 w 112"/>
                <a:gd name="T31" fmla="*/ 90 h 127"/>
                <a:gd name="T32" fmla="*/ 70 w 112"/>
                <a:gd name="T33" fmla="*/ 89 h 127"/>
                <a:gd name="T34" fmla="*/ 69 w 112"/>
                <a:gd name="T35" fmla="*/ 84 h 127"/>
                <a:gd name="T36" fmla="*/ 67 w 112"/>
                <a:gd name="T37" fmla="*/ 78 h 127"/>
                <a:gd name="T38" fmla="*/ 60 w 112"/>
                <a:gd name="T39" fmla="*/ 21 h 127"/>
                <a:gd name="T40" fmla="*/ 58 w 112"/>
                <a:gd name="T41" fmla="*/ 13 h 127"/>
                <a:gd name="T42" fmla="*/ 57 w 112"/>
                <a:gd name="T43" fmla="*/ 6 h 127"/>
                <a:gd name="T44" fmla="*/ 54 w 112"/>
                <a:gd name="T45" fmla="*/ 3 h 127"/>
                <a:gd name="T46" fmla="*/ 52 w 112"/>
                <a:gd name="T47" fmla="*/ 1 h 127"/>
                <a:gd name="T48" fmla="*/ 49 w 112"/>
                <a:gd name="T49" fmla="*/ 0 h 127"/>
                <a:gd name="T50" fmla="*/ 45 w 112"/>
                <a:gd name="T51" fmla="*/ 1 h 127"/>
                <a:gd name="T52" fmla="*/ 42 w 112"/>
                <a:gd name="T53" fmla="*/ 6 h 127"/>
                <a:gd name="T54" fmla="*/ 41 w 112"/>
                <a:gd name="T55" fmla="*/ 11 h 127"/>
                <a:gd name="T56" fmla="*/ 40 w 112"/>
                <a:gd name="T57" fmla="*/ 16 h 127"/>
                <a:gd name="T58" fmla="*/ 28 w 112"/>
                <a:gd name="T59" fmla="*/ 108 h 127"/>
                <a:gd name="T60" fmla="*/ 27 w 112"/>
                <a:gd name="T61" fmla="*/ 116 h 127"/>
                <a:gd name="T62" fmla="*/ 24 w 112"/>
                <a:gd name="T63" fmla="*/ 122 h 127"/>
                <a:gd name="T64" fmla="*/ 23 w 112"/>
                <a:gd name="T65" fmla="*/ 125 h 127"/>
                <a:gd name="T66" fmla="*/ 18 w 112"/>
                <a:gd name="T67" fmla="*/ 126 h 127"/>
                <a:gd name="T68" fmla="*/ 14 w 112"/>
                <a:gd name="T69" fmla="*/ 122 h 127"/>
                <a:gd name="T70" fmla="*/ 13 w 112"/>
                <a:gd name="T71" fmla="*/ 117 h 127"/>
                <a:gd name="T72" fmla="*/ 11 w 112"/>
                <a:gd name="T73" fmla="*/ 108 h 127"/>
                <a:gd name="T74" fmla="*/ 0 w 112"/>
                <a:gd name="T75" fmla="*/ 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27">
                  <a:moveTo>
                    <a:pt x="111" y="60"/>
                  </a:moveTo>
                  <a:lnTo>
                    <a:pt x="110" y="49"/>
                  </a:lnTo>
                  <a:lnTo>
                    <a:pt x="107" y="39"/>
                  </a:lnTo>
                  <a:lnTo>
                    <a:pt x="106" y="30"/>
                  </a:lnTo>
                  <a:lnTo>
                    <a:pt x="104" y="27"/>
                  </a:lnTo>
                  <a:lnTo>
                    <a:pt x="100" y="24"/>
                  </a:lnTo>
                  <a:lnTo>
                    <a:pt x="97" y="24"/>
                  </a:lnTo>
                  <a:lnTo>
                    <a:pt x="94" y="25"/>
                  </a:lnTo>
                  <a:lnTo>
                    <a:pt x="92" y="28"/>
                  </a:lnTo>
                  <a:lnTo>
                    <a:pt x="90" y="33"/>
                  </a:lnTo>
                  <a:lnTo>
                    <a:pt x="88" y="39"/>
                  </a:lnTo>
                  <a:lnTo>
                    <a:pt x="83" y="78"/>
                  </a:lnTo>
                  <a:lnTo>
                    <a:pt x="81" y="84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3" y="90"/>
                  </a:lnTo>
                  <a:lnTo>
                    <a:pt x="70" y="89"/>
                  </a:lnTo>
                  <a:lnTo>
                    <a:pt x="69" y="84"/>
                  </a:lnTo>
                  <a:lnTo>
                    <a:pt x="67" y="78"/>
                  </a:lnTo>
                  <a:lnTo>
                    <a:pt x="60" y="21"/>
                  </a:lnTo>
                  <a:lnTo>
                    <a:pt x="58" y="13"/>
                  </a:lnTo>
                  <a:lnTo>
                    <a:pt x="57" y="6"/>
                  </a:lnTo>
                  <a:lnTo>
                    <a:pt x="54" y="3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2" y="6"/>
                  </a:lnTo>
                  <a:lnTo>
                    <a:pt x="41" y="11"/>
                  </a:lnTo>
                  <a:lnTo>
                    <a:pt x="40" y="16"/>
                  </a:lnTo>
                  <a:lnTo>
                    <a:pt x="28" y="108"/>
                  </a:lnTo>
                  <a:lnTo>
                    <a:pt x="27" y="116"/>
                  </a:lnTo>
                  <a:lnTo>
                    <a:pt x="24" y="122"/>
                  </a:lnTo>
                  <a:lnTo>
                    <a:pt x="23" y="125"/>
                  </a:lnTo>
                  <a:lnTo>
                    <a:pt x="18" y="126"/>
                  </a:lnTo>
                  <a:lnTo>
                    <a:pt x="14" y="122"/>
                  </a:lnTo>
                  <a:lnTo>
                    <a:pt x="13" y="117"/>
                  </a:lnTo>
                  <a:lnTo>
                    <a:pt x="11" y="108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auto">
            <a:xfrm>
              <a:off x="1502" y="1562"/>
              <a:ext cx="192" cy="362"/>
            </a:xfrm>
            <a:custGeom>
              <a:avLst/>
              <a:gdLst>
                <a:gd name="T0" fmla="*/ 191 w 192"/>
                <a:gd name="T1" fmla="*/ 148 h 362"/>
                <a:gd name="T2" fmla="*/ 181 w 192"/>
                <a:gd name="T3" fmla="*/ 79 h 362"/>
                <a:gd name="T4" fmla="*/ 180 w 192"/>
                <a:gd name="T5" fmla="*/ 74 h 362"/>
                <a:gd name="T6" fmla="*/ 177 w 192"/>
                <a:gd name="T7" fmla="*/ 71 h 362"/>
                <a:gd name="T8" fmla="*/ 174 w 192"/>
                <a:gd name="T9" fmla="*/ 71 h 362"/>
                <a:gd name="T10" fmla="*/ 169 w 192"/>
                <a:gd name="T11" fmla="*/ 71 h 362"/>
                <a:gd name="T12" fmla="*/ 167 w 192"/>
                <a:gd name="T13" fmla="*/ 74 h 362"/>
                <a:gd name="T14" fmla="*/ 166 w 192"/>
                <a:gd name="T15" fmla="*/ 79 h 362"/>
                <a:gd name="T16" fmla="*/ 143 w 192"/>
                <a:gd name="T17" fmla="*/ 276 h 362"/>
                <a:gd name="T18" fmla="*/ 141 w 192"/>
                <a:gd name="T19" fmla="*/ 285 h 362"/>
                <a:gd name="T20" fmla="*/ 138 w 192"/>
                <a:gd name="T21" fmla="*/ 289 h 362"/>
                <a:gd name="T22" fmla="*/ 135 w 192"/>
                <a:gd name="T23" fmla="*/ 291 h 362"/>
                <a:gd name="T24" fmla="*/ 132 w 192"/>
                <a:gd name="T25" fmla="*/ 292 h 362"/>
                <a:gd name="T26" fmla="*/ 129 w 192"/>
                <a:gd name="T27" fmla="*/ 290 h 362"/>
                <a:gd name="T28" fmla="*/ 125 w 192"/>
                <a:gd name="T29" fmla="*/ 286 h 362"/>
                <a:gd name="T30" fmla="*/ 123 w 192"/>
                <a:gd name="T31" fmla="*/ 276 h 362"/>
                <a:gd name="T32" fmla="*/ 100 w 192"/>
                <a:gd name="T33" fmla="*/ 49 h 362"/>
                <a:gd name="T34" fmla="*/ 99 w 192"/>
                <a:gd name="T35" fmla="*/ 37 h 362"/>
                <a:gd name="T36" fmla="*/ 98 w 192"/>
                <a:gd name="T37" fmla="*/ 34 h 362"/>
                <a:gd name="T38" fmla="*/ 96 w 192"/>
                <a:gd name="T39" fmla="*/ 31 h 362"/>
                <a:gd name="T40" fmla="*/ 93 w 192"/>
                <a:gd name="T41" fmla="*/ 27 h 362"/>
                <a:gd name="T42" fmla="*/ 91 w 192"/>
                <a:gd name="T43" fmla="*/ 27 h 362"/>
                <a:gd name="T44" fmla="*/ 86 w 192"/>
                <a:gd name="T45" fmla="*/ 29 h 362"/>
                <a:gd name="T46" fmla="*/ 83 w 192"/>
                <a:gd name="T47" fmla="*/ 31 h 362"/>
                <a:gd name="T48" fmla="*/ 81 w 192"/>
                <a:gd name="T49" fmla="*/ 34 h 362"/>
                <a:gd name="T50" fmla="*/ 81 w 192"/>
                <a:gd name="T51" fmla="*/ 37 h 362"/>
                <a:gd name="T52" fmla="*/ 79 w 192"/>
                <a:gd name="T53" fmla="*/ 46 h 362"/>
                <a:gd name="T54" fmla="*/ 58 w 192"/>
                <a:gd name="T55" fmla="*/ 338 h 362"/>
                <a:gd name="T56" fmla="*/ 56 w 192"/>
                <a:gd name="T57" fmla="*/ 350 h 362"/>
                <a:gd name="T58" fmla="*/ 54 w 192"/>
                <a:gd name="T59" fmla="*/ 356 h 362"/>
                <a:gd name="T60" fmla="*/ 51 w 192"/>
                <a:gd name="T61" fmla="*/ 359 h 362"/>
                <a:gd name="T62" fmla="*/ 47 w 192"/>
                <a:gd name="T63" fmla="*/ 361 h 362"/>
                <a:gd name="T64" fmla="*/ 44 w 192"/>
                <a:gd name="T65" fmla="*/ 359 h 362"/>
                <a:gd name="T66" fmla="*/ 42 w 192"/>
                <a:gd name="T67" fmla="*/ 356 h 362"/>
                <a:gd name="T68" fmla="*/ 41 w 192"/>
                <a:gd name="T69" fmla="*/ 350 h 362"/>
                <a:gd name="T70" fmla="*/ 39 w 192"/>
                <a:gd name="T71" fmla="*/ 339 h 362"/>
                <a:gd name="T72" fmla="*/ 13 w 192"/>
                <a:gd name="T73" fmla="*/ 21 h 362"/>
                <a:gd name="T74" fmla="*/ 11 w 192"/>
                <a:gd name="T75" fmla="*/ 14 h 362"/>
                <a:gd name="T76" fmla="*/ 9 w 192"/>
                <a:gd name="T77" fmla="*/ 7 h 362"/>
                <a:gd name="T78" fmla="*/ 7 w 192"/>
                <a:gd name="T79" fmla="*/ 4 h 362"/>
                <a:gd name="T80" fmla="*/ 5 w 192"/>
                <a:gd name="T81" fmla="*/ 1 h 362"/>
                <a:gd name="T82" fmla="*/ 3 w 192"/>
                <a:gd name="T83" fmla="*/ 0 h 362"/>
                <a:gd name="T84" fmla="*/ 0 w 192"/>
                <a:gd name="T8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362">
                  <a:moveTo>
                    <a:pt x="191" y="148"/>
                  </a:moveTo>
                  <a:lnTo>
                    <a:pt x="181" y="79"/>
                  </a:lnTo>
                  <a:lnTo>
                    <a:pt x="180" y="74"/>
                  </a:lnTo>
                  <a:lnTo>
                    <a:pt x="177" y="71"/>
                  </a:lnTo>
                  <a:lnTo>
                    <a:pt x="174" y="71"/>
                  </a:lnTo>
                  <a:lnTo>
                    <a:pt x="169" y="71"/>
                  </a:lnTo>
                  <a:lnTo>
                    <a:pt x="167" y="74"/>
                  </a:lnTo>
                  <a:lnTo>
                    <a:pt x="166" y="79"/>
                  </a:lnTo>
                  <a:lnTo>
                    <a:pt x="143" y="276"/>
                  </a:lnTo>
                  <a:lnTo>
                    <a:pt x="141" y="285"/>
                  </a:lnTo>
                  <a:lnTo>
                    <a:pt x="138" y="289"/>
                  </a:lnTo>
                  <a:lnTo>
                    <a:pt x="135" y="291"/>
                  </a:lnTo>
                  <a:lnTo>
                    <a:pt x="132" y="292"/>
                  </a:lnTo>
                  <a:lnTo>
                    <a:pt x="129" y="290"/>
                  </a:lnTo>
                  <a:lnTo>
                    <a:pt x="125" y="286"/>
                  </a:lnTo>
                  <a:lnTo>
                    <a:pt x="123" y="276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8" y="34"/>
                  </a:lnTo>
                  <a:lnTo>
                    <a:pt x="96" y="31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9"/>
                  </a:lnTo>
                  <a:lnTo>
                    <a:pt x="83" y="31"/>
                  </a:lnTo>
                  <a:lnTo>
                    <a:pt x="81" y="34"/>
                  </a:lnTo>
                  <a:lnTo>
                    <a:pt x="81" y="37"/>
                  </a:lnTo>
                  <a:lnTo>
                    <a:pt x="79" y="46"/>
                  </a:lnTo>
                  <a:lnTo>
                    <a:pt x="58" y="338"/>
                  </a:lnTo>
                  <a:lnTo>
                    <a:pt x="56" y="350"/>
                  </a:lnTo>
                  <a:lnTo>
                    <a:pt x="54" y="356"/>
                  </a:lnTo>
                  <a:lnTo>
                    <a:pt x="51" y="359"/>
                  </a:lnTo>
                  <a:lnTo>
                    <a:pt x="47" y="361"/>
                  </a:lnTo>
                  <a:lnTo>
                    <a:pt x="44" y="359"/>
                  </a:lnTo>
                  <a:lnTo>
                    <a:pt x="42" y="356"/>
                  </a:lnTo>
                  <a:lnTo>
                    <a:pt x="41" y="350"/>
                  </a:lnTo>
                  <a:lnTo>
                    <a:pt x="39" y="339"/>
                  </a:lnTo>
                  <a:lnTo>
                    <a:pt x="13" y="21"/>
                  </a:lnTo>
                  <a:lnTo>
                    <a:pt x="11" y="14"/>
                  </a:lnTo>
                  <a:lnTo>
                    <a:pt x="9" y="7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26732" y="2279985"/>
            <a:ext cx="513945" cy="630154"/>
            <a:chOff x="2422" y="1516"/>
            <a:chExt cx="317" cy="419"/>
          </a:xfrm>
        </p:grpSpPr>
        <p:sp>
          <p:nvSpPr>
            <p:cNvPr id="49190" name="Freeform 38"/>
            <p:cNvSpPr>
              <a:spLocks/>
            </p:cNvSpPr>
            <p:nvPr/>
          </p:nvSpPr>
          <p:spPr bwMode="auto">
            <a:xfrm>
              <a:off x="2422" y="1516"/>
              <a:ext cx="316" cy="419"/>
            </a:xfrm>
            <a:custGeom>
              <a:avLst/>
              <a:gdLst>
                <a:gd name="T0" fmla="*/ 303 w 316"/>
                <a:gd name="T1" fmla="*/ 317 h 419"/>
                <a:gd name="T2" fmla="*/ 282 w 316"/>
                <a:gd name="T3" fmla="*/ 288 h 419"/>
                <a:gd name="T4" fmla="*/ 268 w 316"/>
                <a:gd name="T5" fmla="*/ 236 h 419"/>
                <a:gd name="T6" fmla="*/ 260 w 316"/>
                <a:gd name="T7" fmla="*/ 178 h 419"/>
                <a:gd name="T8" fmla="*/ 260 w 316"/>
                <a:gd name="T9" fmla="*/ 119 h 419"/>
                <a:gd name="T10" fmla="*/ 251 w 316"/>
                <a:gd name="T11" fmla="*/ 66 h 419"/>
                <a:gd name="T12" fmla="*/ 238 w 316"/>
                <a:gd name="T13" fmla="*/ 29 h 419"/>
                <a:gd name="T14" fmla="*/ 214 w 316"/>
                <a:gd name="T15" fmla="*/ 20 h 419"/>
                <a:gd name="T16" fmla="*/ 191 w 316"/>
                <a:gd name="T17" fmla="*/ 8 h 419"/>
                <a:gd name="T18" fmla="*/ 158 w 316"/>
                <a:gd name="T19" fmla="*/ 1 h 419"/>
                <a:gd name="T20" fmla="*/ 120 w 316"/>
                <a:gd name="T21" fmla="*/ 1 h 419"/>
                <a:gd name="T22" fmla="*/ 85 w 316"/>
                <a:gd name="T23" fmla="*/ 9 h 419"/>
                <a:gd name="T24" fmla="*/ 55 w 316"/>
                <a:gd name="T25" fmla="*/ 27 h 419"/>
                <a:gd name="T26" fmla="*/ 31 w 316"/>
                <a:gd name="T27" fmla="*/ 53 h 419"/>
                <a:gd name="T28" fmla="*/ 14 w 316"/>
                <a:gd name="T29" fmla="*/ 84 h 419"/>
                <a:gd name="T30" fmla="*/ 4 w 316"/>
                <a:gd name="T31" fmla="*/ 111 h 419"/>
                <a:gd name="T32" fmla="*/ 0 w 316"/>
                <a:gd name="T33" fmla="*/ 137 h 419"/>
                <a:gd name="T34" fmla="*/ 7 w 316"/>
                <a:gd name="T35" fmla="*/ 180 h 419"/>
                <a:gd name="T36" fmla="*/ 13 w 316"/>
                <a:gd name="T37" fmla="*/ 209 h 419"/>
                <a:gd name="T38" fmla="*/ 27 w 316"/>
                <a:gd name="T39" fmla="*/ 229 h 419"/>
                <a:gd name="T40" fmla="*/ 42 w 316"/>
                <a:gd name="T41" fmla="*/ 249 h 419"/>
                <a:gd name="T42" fmla="*/ 64 w 316"/>
                <a:gd name="T43" fmla="*/ 278 h 419"/>
                <a:gd name="T44" fmla="*/ 87 w 316"/>
                <a:gd name="T45" fmla="*/ 308 h 419"/>
                <a:gd name="T46" fmla="*/ 103 w 316"/>
                <a:gd name="T47" fmla="*/ 330 h 419"/>
                <a:gd name="T48" fmla="*/ 113 w 316"/>
                <a:gd name="T49" fmla="*/ 348 h 419"/>
                <a:gd name="T50" fmla="*/ 126 w 316"/>
                <a:gd name="T51" fmla="*/ 358 h 419"/>
                <a:gd name="T52" fmla="*/ 150 w 316"/>
                <a:gd name="T53" fmla="*/ 367 h 419"/>
                <a:gd name="T54" fmla="*/ 173 w 316"/>
                <a:gd name="T55" fmla="*/ 378 h 419"/>
                <a:gd name="T56" fmla="*/ 198 w 316"/>
                <a:gd name="T57" fmla="*/ 398 h 419"/>
                <a:gd name="T58" fmla="*/ 218 w 316"/>
                <a:gd name="T59" fmla="*/ 412 h 419"/>
                <a:gd name="T60" fmla="*/ 235 w 316"/>
                <a:gd name="T61" fmla="*/ 418 h 419"/>
                <a:gd name="T62" fmla="*/ 252 w 316"/>
                <a:gd name="T63" fmla="*/ 414 h 419"/>
                <a:gd name="T64" fmla="*/ 265 w 316"/>
                <a:gd name="T65" fmla="*/ 404 h 419"/>
                <a:gd name="T66" fmla="*/ 283 w 316"/>
                <a:gd name="T67" fmla="*/ 381 h 419"/>
                <a:gd name="T68" fmla="*/ 299 w 316"/>
                <a:gd name="T69" fmla="*/ 360 h 419"/>
                <a:gd name="T70" fmla="*/ 308 w 316"/>
                <a:gd name="T71" fmla="*/ 354 h 419"/>
                <a:gd name="T72" fmla="*/ 312 w 316"/>
                <a:gd name="T73" fmla="*/ 33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6" h="419">
                  <a:moveTo>
                    <a:pt x="312" y="334"/>
                  </a:moveTo>
                  <a:lnTo>
                    <a:pt x="303" y="317"/>
                  </a:lnTo>
                  <a:lnTo>
                    <a:pt x="293" y="302"/>
                  </a:lnTo>
                  <a:lnTo>
                    <a:pt x="282" y="288"/>
                  </a:lnTo>
                  <a:lnTo>
                    <a:pt x="273" y="266"/>
                  </a:lnTo>
                  <a:lnTo>
                    <a:pt x="268" y="236"/>
                  </a:lnTo>
                  <a:lnTo>
                    <a:pt x="264" y="208"/>
                  </a:lnTo>
                  <a:lnTo>
                    <a:pt x="260" y="178"/>
                  </a:lnTo>
                  <a:lnTo>
                    <a:pt x="257" y="145"/>
                  </a:lnTo>
                  <a:lnTo>
                    <a:pt x="260" y="119"/>
                  </a:lnTo>
                  <a:lnTo>
                    <a:pt x="256" y="91"/>
                  </a:lnTo>
                  <a:lnTo>
                    <a:pt x="251" y="66"/>
                  </a:lnTo>
                  <a:lnTo>
                    <a:pt x="245" y="44"/>
                  </a:lnTo>
                  <a:lnTo>
                    <a:pt x="238" y="29"/>
                  </a:lnTo>
                  <a:lnTo>
                    <a:pt x="224" y="24"/>
                  </a:lnTo>
                  <a:lnTo>
                    <a:pt x="214" y="20"/>
                  </a:lnTo>
                  <a:lnTo>
                    <a:pt x="203" y="13"/>
                  </a:lnTo>
                  <a:lnTo>
                    <a:pt x="191" y="8"/>
                  </a:lnTo>
                  <a:lnTo>
                    <a:pt x="177" y="4"/>
                  </a:lnTo>
                  <a:lnTo>
                    <a:pt x="158" y="1"/>
                  </a:lnTo>
                  <a:lnTo>
                    <a:pt x="139" y="0"/>
                  </a:lnTo>
                  <a:lnTo>
                    <a:pt x="120" y="1"/>
                  </a:lnTo>
                  <a:lnTo>
                    <a:pt x="102" y="4"/>
                  </a:lnTo>
                  <a:lnTo>
                    <a:pt x="85" y="9"/>
                  </a:lnTo>
                  <a:lnTo>
                    <a:pt x="71" y="17"/>
                  </a:lnTo>
                  <a:lnTo>
                    <a:pt x="55" y="27"/>
                  </a:lnTo>
                  <a:lnTo>
                    <a:pt x="41" y="40"/>
                  </a:lnTo>
                  <a:lnTo>
                    <a:pt x="31" y="53"/>
                  </a:lnTo>
                  <a:lnTo>
                    <a:pt x="21" y="69"/>
                  </a:lnTo>
                  <a:lnTo>
                    <a:pt x="14" y="84"/>
                  </a:lnTo>
                  <a:lnTo>
                    <a:pt x="9" y="96"/>
                  </a:lnTo>
                  <a:lnTo>
                    <a:pt x="4" y="111"/>
                  </a:lnTo>
                  <a:lnTo>
                    <a:pt x="1" y="123"/>
                  </a:lnTo>
                  <a:lnTo>
                    <a:pt x="0" y="137"/>
                  </a:lnTo>
                  <a:lnTo>
                    <a:pt x="3" y="160"/>
                  </a:lnTo>
                  <a:lnTo>
                    <a:pt x="7" y="180"/>
                  </a:lnTo>
                  <a:lnTo>
                    <a:pt x="9" y="198"/>
                  </a:lnTo>
                  <a:lnTo>
                    <a:pt x="13" y="209"/>
                  </a:lnTo>
                  <a:lnTo>
                    <a:pt x="19" y="218"/>
                  </a:lnTo>
                  <a:lnTo>
                    <a:pt x="27" y="229"/>
                  </a:lnTo>
                  <a:lnTo>
                    <a:pt x="34" y="240"/>
                  </a:lnTo>
                  <a:lnTo>
                    <a:pt x="42" y="249"/>
                  </a:lnTo>
                  <a:lnTo>
                    <a:pt x="52" y="261"/>
                  </a:lnTo>
                  <a:lnTo>
                    <a:pt x="64" y="278"/>
                  </a:lnTo>
                  <a:lnTo>
                    <a:pt x="76" y="294"/>
                  </a:lnTo>
                  <a:lnTo>
                    <a:pt x="87" y="308"/>
                  </a:lnTo>
                  <a:lnTo>
                    <a:pt x="95" y="318"/>
                  </a:lnTo>
                  <a:lnTo>
                    <a:pt x="103" y="330"/>
                  </a:lnTo>
                  <a:lnTo>
                    <a:pt x="110" y="340"/>
                  </a:lnTo>
                  <a:lnTo>
                    <a:pt x="113" y="348"/>
                  </a:lnTo>
                  <a:lnTo>
                    <a:pt x="119" y="354"/>
                  </a:lnTo>
                  <a:lnTo>
                    <a:pt x="126" y="358"/>
                  </a:lnTo>
                  <a:lnTo>
                    <a:pt x="136" y="362"/>
                  </a:lnTo>
                  <a:lnTo>
                    <a:pt x="150" y="367"/>
                  </a:lnTo>
                  <a:lnTo>
                    <a:pt x="162" y="372"/>
                  </a:lnTo>
                  <a:lnTo>
                    <a:pt x="173" y="378"/>
                  </a:lnTo>
                  <a:lnTo>
                    <a:pt x="184" y="387"/>
                  </a:lnTo>
                  <a:lnTo>
                    <a:pt x="198" y="398"/>
                  </a:lnTo>
                  <a:lnTo>
                    <a:pt x="208" y="406"/>
                  </a:lnTo>
                  <a:lnTo>
                    <a:pt x="218" y="412"/>
                  </a:lnTo>
                  <a:lnTo>
                    <a:pt x="225" y="416"/>
                  </a:lnTo>
                  <a:lnTo>
                    <a:pt x="235" y="418"/>
                  </a:lnTo>
                  <a:lnTo>
                    <a:pt x="245" y="417"/>
                  </a:lnTo>
                  <a:lnTo>
                    <a:pt x="252" y="414"/>
                  </a:lnTo>
                  <a:lnTo>
                    <a:pt x="260" y="409"/>
                  </a:lnTo>
                  <a:lnTo>
                    <a:pt x="265" y="404"/>
                  </a:lnTo>
                  <a:lnTo>
                    <a:pt x="274" y="394"/>
                  </a:lnTo>
                  <a:lnTo>
                    <a:pt x="283" y="381"/>
                  </a:lnTo>
                  <a:lnTo>
                    <a:pt x="290" y="370"/>
                  </a:lnTo>
                  <a:lnTo>
                    <a:pt x="299" y="360"/>
                  </a:lnTo>
                  <a:lnTo>
                    <a:pt x="304" y="357"/>
                  </a:lnTo>
                  <a:lnTo>
                    <a:pt x="308" y="354"/>
                  </a:lnTo>
                  <a:lnTo>
                    <a:pt x="315" y="352"/>
                  </a:lnTo>
                  <a:lnTo>
                    <a:pt x="312" y="33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Freeform 39"/>
            <p:cNvSpPr>
              <a:spLocks/>
            </p:cNvSpPr>
            <p:nvPr/>
          </p:nvSpPr>
          <p:spPr bwMode="auto">
            <a:xfrm>
              <a:off x="2422" y="1516"/>
              <a:ext cx="317" cy="419"/>
            </a:xfrm>
            <a:custGeom>
              <a:avLst/>
              <a:gdLst>
                <a:gd name="T0" fmla="*/ 238 w 317"/>
                <a:gd name="T1" fmla="*/ 28 h 419"/>
                <a:gd name="T2" fmla="*/ 224 w 317"/>
                <a:gd name="T3" fmla="*/ 24 h 419"/>
                <a:gd name="T4" fmla="*/ 214 w 317"/>
                <a:gd name="T5" fmla="*/ 20 h 419"/>
                <a:gd name="T6" fmla="*/ 204 w 317"/>
                <a:gd name="T7" fmla="*/ 13 h 419"/>
                <a:gd name="T8" fmla="*/ 192 w 317"/>
                <a:gd name="T9" fmla="*/ 8 h 419"/>
                <a:gd name="T10" fmla="*/ 177 w 317"/>
                <a:gd name="T11" fmla="*/ 4 h 419"/>
                <a:gd name="T12" fmla="*/ 158 w 317"/>
                <a:gd name="T13" fmla="*/ 1 h 419"/>
                <a:gd name="T14" fmla="*/ 139 w 317"/>
                <a:gd name="T15" fmla="*/ 0 h 419"/>
                <a:gd name="T16" fmla="*/ 121 w 317"/>
                <a:gd name="T17" fmla="*/ 1 h 419"/>
                <a:gd name="T18" fmla="*/ 102 w 317"/>
                <a:gd name="T19" fmla="*/ 4 h 419"/>
                <a:gd name="T20" fmla="*/ 85 w 317"/>
                <a:gd name="T21" fmla="*/ 9 h 419"/>
                <a:gd name="T22" fmla="*/ 71 w 317"/>
                <a:gd name="T23" fmla="*/ 17 h 419"/>
                <a:gd name="T24" fmla="*/ 55 w 317"/>
                <a:gd name="T25" fmla="*/ 27 h 419"/>
                <a:gd name="T26" fmla="*/ 41 w 317"/>
                <a:gd name="T27" fmla="*/ 40 h 419"/>
                <a:gd name="T28" fmla="*/ 31 w 317"/>
                <a:gd name="T29" fmla="*/ 53 h 419"/>
                <a:gd name="T30" fmla="*/ 21 w 317"/>
                <a:gd name="T31" fmla="*/ 69 h 419"/>
                <a:gd name="T32" fmla="*/ 14 w 317"/>
                <a:gd name="T33" fmla="*/ 84 h 419"/>
                <a:gd name="T34" fmla="*/ 9 w 317"/>
                <a:gd name="T35" fmla="*/ 96 h 419"/>
                <a:gd name="T36" fmla="*/ 4 w 317"/>
                <a:gd name="T37" fmla="*/ 111 h 419"/>
                <a:gd name="T38" fmla="*/ 1 w 317"/>
                <a:gd name="T39" fmla="*/ 124 h 419"/>
                <a:gd name="T40" fmla="*/ 0 w 317"/>
                <a:gd name="T41" fmla="*/ 137 h 419"/>
                <a:gd name="T42" fmla="*/ 3 w 317"/>
                <a:gd name="T43" fmla="*/ 160 h 419"/>
                <a:gd name="T44" fmla="*/ 7 w 317"/>
                <a:gd name="T45" fmla="*/ 180 h 419"/>
                <a:gd name="T46" fmla="*/ 9 w 317"/>
                <a:gd name="T47" fmla="*/ 199 h 419"/>
                <a:gd name="T48" fmla="*/ 13 w 317"/>
                <a:gd name="T49" fmla="*/ 209 h 419"/>
                <a:gd name="T50" fmla="*/ 19 w 317"/>
                <a:gd name="T51" fmla="*/ 219 h 419"/>
                <a:gd name="T52" fmla="*/ 27 w 317"/>
                <a:gd name="T53" fmla="*/ 229 h 419"/>
                <a:gd name="T54" fmla="*/ 34 w 317"/>
                <a:gd name="T55" fmla="*/ 240 h 419"/>
                <a:gd name="T56" fmla="*/ 42 w 317"/>
                <a:gd name="T57" fmla="*/ 249 h 419"/>
                <a:gd name="T58" fmla="*/ 52 w 317"/>
                <a:gd name="T59" fmla="*/ 261 h 419"/>
                <a:gd name="T60" fmla="*/ 64 w 317"/>
                <a:gd name="T61" fmla="*/ 279 h 419"/>
                <a:gd name="T62" fmla="*/ 76 w 317"/>
                <a:gd name="T63" fmla="*/ 294 h 419"/>
                <a:gd name="T64" fmla="*/ 87 w 317"/>
                <a:gd name="T65" fmla="*/ 309 h 419"/>
                <a:gd name="T66" fmla="*/ 96 w 317"/>
                <a:gd name="T67" fmla="*/ 319 h 419"/>
                <a:gd name="T68" fmla="*/ 103 w 317"/>
                <a:gd name="T69" fmla="*/ 331 h 419"/>
                <a:gd name="T70" fmla="*/ 110 w 317"/>
                <a:gd name="T71" fmla="*/ 341 h 419"/>
                <a:gd name="T72" fmla="*/ 114 w 317"/>
                <a:gd name="T73" fmla="*/ 348 h 419"/>
                <a:gd name="T74" fmla="*/ 119 w 317"/>
                <a:gd name="T75" fmla="*/ 354 h 419"/>
                <a:gd name="T76" fmla="*/ 126 w 317"/>
                <a:gd name="T77" fmla="*/ 359 h 419"/>
                <a:gd name="T78" fmla="*/ 137 w 317"/>
                <a:gd name="T79" fmla="*/ 363 h 419"/>
                <a:gd name="T80" fmla="*/ 150 w 317"/>
                <a:gd name="T81" fmla="*/ 367 h 419"/>
                <a:gd name="T82" fmla="*/ 162 w 317"/>
                <a:gd name="T83" fmla="*/ 372 h 419"/>
                <a:gd name="T84" fmla="*/ 173 w 317"/>
                <a:gd name="T85" fmla="*/ 379 h 419"/>
                <a:gd name="T86" fmla="*/ 185 w 317"/>
                <a:gd name="T87" fmla="*/ 388 h 419"/>
                <a:gd name="T88" fmla="*/ 198 w 317"/>
                <a:gd name="T89" fmla="*/ 399 h 419"/>
                <a:gd name="T90" fmla="*/ 208 w 317"/>
                <a:gd name="T91" fmla="*/ 406 h 419"/>
                <a:gd name="T92" fmla="*/ 218 w 317"/>
                <a:gd name="T93" fmla="*/ 412 h 419"/>
                <a:gd name="T94" fmla="*/ 226 w 317"/>
                <a:gd name="T95" fmla="*/ 416 h 419"/>
                <a:gd name="T96" fmla="*/ 235 w 317"/>
                <a:gd name="T97" fmla="*/ 418 h 419"/>
                <a:gd name="T98" fmla="*/ 245 w 317"/>
                <a:gd name="T99" fmla="*/ 417 h 419"/>
                <a:gd name="T100" fmla="*/ 252 w 317"/>
                <a:gd name="T101" fmla="*/ 415 h 419"/>
                <a:gd name="T102" fmla="*/ 260 w 317"/>
                <a:gd name="T103" fmla="*/ 410 h 419"/>
                <a:gd name="T104" fmla="*/ 266 w 317"/>
                <a:gd name="T105" fmla="*/ 405 h 419"/>
                <a:gd name="T106" fmla="*/ 274 w 317"/>
                <a:gd name="T107" fmla="*/ 395 h 419"/>
                <a:gd name="T108" fmla="*/ 283 w 317"/>
                <a:gd name="T109" fmla="*/ 381 h 419"/>
                <a:gd name="T110" fmla="*/ 291 w 317"/>
                <a:gd name="T111" fmla="*/ 370 h 419"/>
                <a:gd name="T112" fmla="*/ 299 w 317"/>
                <a:gd name="T113" fmla="*/ 361 h 419"/>
                <a:gd name="T114" fmla="*/ 304 w 317"/>
                <a:gd name="T115" fmla="*/ 357 h 419"/>
                <a:gd name="T116" fmla="*/ 309 w 317"/>
                <a:gd name="T117" fmla="*/ 354 h 419"/>
                <a:gd name="T118" fmla="*/ 316 w 317"/>
                <a:gd name="T119" fmla="*/ 353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7" h="419">
                  <a:moveTo>
                    <a:pt x="238" y="28"/>
                  </a:moveTo>
                  <a:lnTo>
                    <a:pt x="224" y="24"/>
                  </a:lnTo>
                  <a:lnTo>
                    <a:pt x="214" y="20"/>
                  </a:lnTo>
                  <a:lnTo>
                    <a:pt x="204" y="13"/>
                  </a:lnTo>
                  <a:lnTo>
                    <a:pt x="192" y="8"/>
                  </a:lnTo>
                  <a:lnTo>
                    <a:pt x="177" y="4"/>
                  </a:lnTo>
                  <a:lnTo>
                    <a:pt x="158" y="1"/>
                  </a:lnTo>
                  <a:lnTo>
                    <a:pt x="139" y="0"/>
                  </a:lnTo>
                  <a:lnTo>
                    <a:pt x="121" y="1"/>
                  </a:lnTo>
                  <a:lnTo>
                    <a:pt x="102" y="4"/>
                  </a:lnTo>
                  <a:lnTo>
                    <a:pt x="85" y="9"/>
                  </a:lnTo>
                  <a:lnTo>
                    <a:pt x="71" y="17"/>
                  </a:lnTo>
                  <a:lnTo>
                    <a:pt x="55" y="27"/>
                  </a:lnTo>
                  <a:lnTo>
                    <a:pt x="41" y="40"/>
                  </a:lnTo>
                  <a:lnTo>
                    <a:pt x="31" y="53"/>
                  </a:lnTo>
                  <a:lnTo>
                    <a:pt x="21" y="69"/>
                  </a:lnTo>
                  <a:lnTo>
                    <a:pt x="14" y="84"/>
                  </a:lnTo>
                  <a:lnTo>
                    <a:pt x="9" y="96"/>
                  </a:lnTo>
                  <a:lnTo>
                    <a:pt x="4" y="111"/>
                  </a:lnTo>
                  <a:lnTo>
                    <a:pt x="1" y="124"/>
                  </a:lnTo>
                  <a:lnTo>
                    <a:pt x="0" y="137"/>
                  </a:lnTo>
                  <a:lnTo>
                    <a:pt x="3" y="160"/>
                  </a:lnTo>
                  <a:lnTo>
                    <a:pt x="7" y="180"/>
                  </a:lnTo>
                  <a:lnTo>
                    <a:pt x="9" y="199"/>
                  </a:lnTo>
                  <a:lnTo>
                    <a:pt x="13" y="209"/>
                  </a:lnTo>
                  <a:lnTo>
                    <a:pt x="19" y="219"/>
                  </a:lnTo>
                  <a:lnTo>
                    <a:pt x="27" y="229"/>
                  </a:lnTo>
                  <a:lnTo>
                    <a:pt x="34" y="240"/>
                  </a:lnTo>
                  <a:lnTo>
                    <a:pt x="42" y="249"/>
                  </a:lnTo>
                  <a:lnTo>
                    <a:pt x="52" y="261"/>
                  </a:lnTo>
                  <a:lnTo>
                    <a:pt x="64" y="279"/>
                  </a:lnTo>
                  <a:lnTo>
                    <a:pt x="76" y="294"/>
                  </a:lnTo>
                  <a:lnTo>
                    <a:pt x="87" y="309"/>
                  </a:lnTo>
                  <a:lnTo>
                    <a:pt x="96" y="319"/>
                  </a:lnTo>
                  <a:lnTo>
                    <a:pt x="103" y="331"/>
                  </a:lnTo>
                  <a:lnTo>
                    <a:pt x="110" y="341"/>
                  </a:lnTo>
                  <a:lnTo>
                    <a:pt x="114" y="348"/>
                  </a:lnTo>
                  <a:lnTo>
                    <a:pt x="119" y="354"/>
                  </a:lnTo>
                  <a:lnTo>
                    <a:pt x="126" y="359"/>
                  </a:lnTo>
                  <a:lnTo>
                    <a:pt x="137" y="363"/>
                  </a:lnTo>
                  <a:lnTo>
                    <a:pt x="150" y="367"/>
                  </a:lnTo>
                  <a:lnTo>
                    <a:pt x="162" y="372"/>
                  </a:lnTo>
                  <a:lnTo>
                    <a:pt x="173" y="379"/>
                  </a:lnTo>
                  <a:lnTo>
                    <a:pt x="185" y="388"/>
                  </a:lnTo>
                  <a:lnTo>
                    <a:pt x="198" y="399"/>
                  </a:lnTo>
                  <a:lnTo>
                    <a:pt x="208" y="406"/>
                  </a:lnTo>
                  <a:lnTo>
                    <a:pt x="218" y="412"/>
                  </a:lnTo>
                  <a:lnTo>
                    <a:pt x="226" y="416"/>
                  </a:lnTo>
                  <a:lnTo>
                    <a:pt x="235" y="418"/>
                  </a:lnTo>
                  <a:lnTo>
                    <a:pt x="245" y="417"/>
                  </a:lnTo>
                  <a:lnTo>
                    <a:pt x="252" y="415"/>
                  </a:lnTo>
                  <a:lnTo>
                    <a:pt x="260" y="410"/>
                  </a:lnTo>
                  <a:lnTo>
                    <a:pt x="266" y="405"/>
                  </a:lnTo>
                  <a:lnTo>
                    <a:pt x="274" y="395"/>
                  </a:lnTo>
                  <a:lnTo>
                    <a:pt x="283" y="381"/>
                  </a:lnTo>
                  <a:lnTo>
                    <a:pt x="291" y="370"/>
                  </a:lnTo>
                  <a:lnTo>
                    <a:pt x="299" y="361"/>
                  </a:lnTo>
                  <a:lnTo>
                    <a:pt x="304" y="357"/>
                  </a:lnTo>
                  <a:lnTo>
                    <a:pt x="309" y="354"/>
                  </a:lnTo>
                  <a:lnTo>
                    <a:pt x="316" y="353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975370" y="2346158"/>
            <a:ext cx="351818" cy="392531"/>
            <a:chOff x="2452" y="1560"/>
            <a:chExt cx="217" cy="261"/>
          </a:xfrm>
        </p:grpSpPr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452" y="1560"/>
              <a:ext cx="217" cy="261"/>
              <a:chOff x="2452" y="1560"/>
              <a:chExt cx="217" cy="261"/>
            </a:xfrm>
          </p:grpSpPr>
          <p:sp>
            <p:nvSpPr>
              <p:cNvPr id="49194" name="Freeform 42"/>
              <p:cNvSpPr>
                <a:spLocks/>
              </p:cNvSpPr>
              <p:nvPr/>
            </p:nvSpPr>
            <p:spPr bwMode="auto">
              <a:xfrm>
                <a:off x="2532" y="1560"/>
                <a:ext cx="87" cy="58"/>
              </a:xfrm>
              <a:custGeom>
                <a:avLst/>
                <a:gdLst>
                  <a:gd name="T0" fmla="*/ 79 w 87"/>
                  <a:gd name="T1" fmla="*/ 57 h 58"/>
                  <a:gd name="T2" fmla="*/ 76 w 87"/>
                  <a:gd name="T3" fmla="*/ 46 h 58"/>
                  <a:gd name="T4" fmla="*/ 72 w 87"/>
                  <a:gd name="T5" fmla="*/ 39 h 58"/>
                  <a:gd name="T6" fmla="*/ 68 w 87"/>
                  <a:gd name="T7" fmla="*/ 33 h 58"/>
                  <a:gd name="T8" fmla="*/ 60 w 87"/>
                  <a:gd name="T9" fmla="*/ 30 h 58"/>
                  <a:gd name="T10" fmla="*/ 49 w 87"/>
                  <a:gd name="T11" fmla="*/ 29 h 58"/>
                  <a:gd name="T12" fmla="*/ 38 w 87"/>
                  <a:gd name="T13" fmla="*/ 28 h 58"/>
                  <a:gd name="T14" fmla="*/ 20 w 87"/>
                  <a:gd name="T15" fmla="*/ 24 h 58"/>
                  <a:gd name="T16" fmla="*/ 10 w 87"/>
                  <a:gd name="T17" fmla="*/ 22 h 58"/>
                  <a:gd name="T18" fmla="*/ 0 w 87"/>
                  <a:gd name="T19" fmla="*/ 19 h 58"/>
                  <a:gd name="T20" fmla="*/ 18 w 87"/>
                  <a:gd name="T21" fmla="*/ 14 h 58"/>
                  <a:gd name="T22" fmla="*/ 30 w 87"/>
                  <a:gd name="T23" fmla="*/ 10 h 58"/>
                  <a:gd name="T24" fmla="*/ 44 w 87"/>
                  <a:gd name="T25" fmla="*/ 3 h 58"/>
                  <a:gd name="T26" fmla="*/ 57 w 87"/>
                  <a:gd name="T27" fmla="*/ 0 h 58"/>
                  <a:gd name="T28" fmla="*/ 73 w 87"/>
                  <a:gd name="T29" fmla="*/ 2 h 58"/>
                  <a:gd name="T30" fmla="*/ 81 w 87"/>
                  <a:gd name="T31" fmla="*/ 7 h 58"/>
                  <a:gd name="T32" fmla="*/ 84 w 87"/>
                  <a:gd name="T33" fmla="*/ 13 h 58"/>
                  <a:gd name="T34" fmla="*/ 86 w 87"/>
                  <a:gd name="T35" fmla="*/ 23 h 58"/>
                  <a:gd name="T36" fmla="*/ 83 w 87"/>
                  <a:gd name="T37" fmla="*/ 34 h 58"/>
                  <a:gd name="T38" fmla="*/ 81 w 87"/>
                  <a:gd name="T39" fmla="*/ 46 h 58"/>
                  <a:gd name="T40" fmla="*/ 79 w 87"/>
                  <a:gd name="T41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58">
                    <a:moveTo>
                      <a:pt x="79" y="57"/>
                    </a:moveTo>
                    <a:lnTo>
                      <a:pt x="76" y="46"/>
                    </a:lnTo>
                    <a:lnTo>
                      <a:pt x="72" y="39"/>
                    </a:lnTo>
                    <a:lnTo>
                      <a:pt x="68" y="33"/>
                    </a:lnTo>
                    <a:lnTo>
                      <a:pt x="60" y="30"/>
                    </a:lnTo>
                    <a:lnTo>
                      <a:pt x="49" y="29"/>
                    </a:lnTo>
                    <a:lnTo>
                      <a:pt x="38" y="28"/>
                    </a:lnTo>
                    <a:lnTo>
                      <a:pt x="20" y="24"/>
                    </a:lnTo>
                    <a:lnTo>
                      <a:pt x="10" y="22"/>
                    </a:lnTo>
                    <a:lnTo>
                      <a:pt x="0" y="19"/>
                    </a:lnTo>
                    <a:lnTo>
                      <a:pt x="18" y="14"/>
                    </a:lnTo>
                    <a:lnTo>
                      <a:pt x="30" y="10"/>
                    </a:lnTo>
                    <a:lnTo>
                      <a:pt x="44" y="3"/>
                    </a:lnTo>
                    <a:lnTo>
                      <a:pt x="57" y="0"/>
                    </a:lnTo>
                    <a:lnTo>
                      <a:pt x="73" y="2"/>
                    </a:lnTo>
                    <a:lnTo>
                      <a:pt x="81" y="7"/>
                    </a:lnTo>
                    <a:lnTo>
                      <a:pt x="84" y="13"/>
                    </a:lnTo>
                    <a:lnTo>
                      <a:pt x="86" y="23"/>
                    </a:lnTo>
                    <a:lnTo>
                      <a:pt x="83" y="34"/>
                    </a:lnTo>
                    <a:lnTo>
                      <a:pt x="81" y="46"/>
                    </a:lnTo>
                    <a:lnTo>
                      <a:pt x="79" y="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auto">
              <a:xfrm>
                <a:off x="2452" y="1584"/>
                <a:ext cx="66" cy="125"/>
              </a:xfrm>
              <a:custGeom>
                <a:avLst/>
                <a:gdLst>
                  <a:gd name="T0" fmla="*/ 9 w 66"/>
                  <a:gd name="T1" fmla="*/ 124 h 125"/>
                  <a:gd name="T2" fmla="*/ 4 w 66"/>
                  <a:gd name="T3" fmla="*/ 107 h 125"/>
                  <a:gd name="T4" fmla="*/ 1 w 66"/>
                  <a:gd name="T5" fmla="*/ 95 h 125"/>
                  <a:gd name="T6" fmla="*/ 0 w 66"/>
                  <a:gd name="T7" fmla="*/ 78 h 125"/>
                  <a:gd name="T8" fmla="*/ 0 w 66"/>
                  <a:gd name="T9" fmla="*/ 64 h 125"/>
                  <a:gd name="T10" fmla="*/ 2 w 66"/>
                  <a:gd name="T11" fmla="*/ 48 h 125"/>
                  <a:gd name="T12" fmla="*/ 5 w 66"/>
                  <a:gd name="T13" fmla="*/ 36 h 125"/>
                  <a:gd name="T14" fmla="*/ 9 w 66"/>
                  <a:gd name="T15" fmla="*/ 27 h 125"/>
                  <a:gd name="T16" fmla="*/ 17 w 66"/>
                  <a:gd name="T17" fmla="*/ 17 h 125"/>
                  <a:gd name="T18" fmla="*/ 27 w 66"/>
                  <a:gd name="T19" fmla="*/ 10 h 125"/>
                  <a:gd name="T20" fmla="*/ 38 w 66"/>
                  <a:gd name="T21" fmla="*/ 5 h 125"/>
                  <a:gd name="T22" fmla="*/ 52 w 66"/>
                  <a:gd name="T23" fmla="*/ 1 h 125"/>
                  <a:gd name="T24" fmla="*/ 65 w 66"/>
                  <a:gd name="T25" fmla="*/ 0 h 125"/>
                  <a:gd name="T26" fmla="*/ 54 w 66"/>
                  <a:gd name="T27" fmla="*/ 4 h 125"/>
                  <a:gd name="T28" fmla="*/ 47 w 66"/>
                  <a:gd name="T29" fmla="*/ 9 h 125"/>
                  <a:gd name="T30" fmla="*/ 42 w 66"/>
                  <a:gd name="T31" fmla="*/ 13 h 125"/>
                  <a:gd name="T32" fmla="*/ 35 w 66"/>
                  <a:gd name="T33" fmla="*/ 18 h 125"/>
                  <a:gd name="T34" fmla="*/ 31 w 66"/>
                  <a:gd name="T35" fmla="*/ 24 h 125"/>
                  <a:gd name="T36" fmla="*/ 26 w 66"/>
                  <a:gd name="T37" fmla="*/ 31 h 125"/>
                  <a:gd name="T38" fmla="*/ 21 w 66"/>
                  <a:gd name="T39" fmla="*/ 39 h 125"/>
                  <a:gd name="T40" fmla="*/ 17 w 66"/>
                  <a:gd name="T41" fmla="*/ 48 h 125"/>
                  <a:gd name="T42" fmla="*/ 13 w 66"/>
                  <a:gd name="T43" fmla="*/ 59 h 125"/>
                  <a:gd name="T44" fmla="*/ 11 w 66"/>
                  <a:gd name="T45" fmla="*/ 68 h 125"/>
                  <a:gd name="T46" fmla="*/ 8 w 66"/>
                  <a:gd name="T47" fmla="*/ 82 h 125"/>
                  <a:gd name="T48" fmla="*/ 7 w 66"/>
                  <a:gd name="T49" fmla="*/ 95 h 125"/>
                  <a:gd name="T50" fmla="*/ 9 w 66"/>
                  <a:gd name="T51" fmla="*/ 123 h 125"/>
                  <a:gd name="T52" fmla="*/ 9 w 66"/>
                  <a:gd name="T53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125">
                    <a:moveTo>
                      <a:pt x="9" y="124"/>
                    </a:moveTo>
                    <a:lnTo>
                      <a:pt x="4" y="107"/>
                    </a:lnTo>
                    <a:lnTo>
                      <a:pt x="1" y="95"/>
                    </a:lnTo>
                    <a:lnTo>
                      <a:pt x="0" y="78"/>
                    </a:lnTo>
                    <a:lnTo>
                      <a:pt x="0" y="64"/>
                    </a:lnTo>
                    <a:lnTo>
                      <a:pt x="2" y="48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7" y="17"/>
                    </a:lnTo>
                    <a:lnTo>
                      <a:pt x="27" y="10"/>
                    </a:lnTo>
                    <a:lnTo>
                      <a:pt x="38" y="5"/>
                    </a:lnTo>
                    <a:lnTo>
                      <a:pt x="52" y="1"/>
                    </a:lnTo>
                    <a:lnTo>
                      <a:pt x="65" y="0"/>
                    </a:lnTo>
                    <a:lnTo>
                      <a:pt x="54" y="4"/>
                    </a:lnTo>
                    <a:lnTo>
                      <a:pt x="47" y="9"/>
                    </a:lnTo>
                    <a:lnTo>
                      <a:pt x="42" y="13"/>
                    </a:lnTo>
                    <a:lnTo>
                      <a:pt x="35" y="18"/>
                    </a:lnTo>
                    <a:lnTo>
                      <a:pt x="31" y="24"/>
                    </a:lnTo>
                    <a:lnTo>
                      <a:pt x="26" y="31"/>
                    </a:lnTo>
                    <a:lnTo>
                      <a:pt x="21" y="39"/>
                    </a:lnTo>
                    <a:lnTo>
                      <a:pt x="17" y="48"/>
                    </a:lnTo>
                    <a:lnTo>
                      <a:pt x="13" y="59"/>
                    </a:lnTo>
                    <a:lnTo>
                      <a:pt x="11" y="68"/>
                    </a:lnTo>
                    <a:lnTo>
                      <a:pt x="8" y="82"/>
                    </a:lnTo>
                    <a:lnTo>
                      <a:pt x="7" y="95"/>
                    </a:lnTo>
                    <a:lnTo>
                      <a:pt x="9" y="123"/>
                    </a:lnTo>
                    <a:lnTo>
                      <a:pt x="9" y="1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auto">
              <a:xfrm>
                <a:off x="2619" y="1681"/>
                <a:ext cx="50" cy="140"/>
              </a:xfrm>
              <a:custGeom>
                <a:avLst/>
                <a:gdLst>
                  <a:gd name="T0" fmla="*/ 39 w 50"/>
                  <a:gd name="T1" fmla="*/ 0 h 140"/>
                  <a:gd name="T2" fmla="*/ 44 w 50"/>
                  <a:gd name="T3" fmla="*/ 7 h 140"/>
                  <a:gd name="T4" fmla="*/ 45 w 50"/>
                  <a:gd name="T5" fmla="*/ 16 h 140"/>
                  <a:gd name="T6" fmla="*/ 44 w 50"/>
                  <a:gd name="T7" fmla="*/ 27 h 140"/>
                  <a:gd name="T8" fmla="*/ 41 w 50"/>
                  <a:gd name="T9" fmla="*/ 37 h 140"/>
                  <a:gd name="T10" fmla="*/ 36 w 50"/>
                  <a:gd name="T11" fmla="*/ 45 h 140"/>
                  <a:gd name="T12" fmla="*/ 27 w 50"/>
                  <a:gd name="T13" fmla="*/ 53 h 140"/>
                  <a:gd name="T14" fmla="*/ 21 w 50"/>
                  <a:gd name="T15" fmla="*/ 61 h 140"/>
                  <a:gd name="T16" fmla="*/ 18 w 50"/>
                  <a:gd name="T17" fmla="*/ 69 h 140"/>
                  <a:gd name="T18" fmla="*/ 20 w 50"/>
                  <a:gd name="T19" fmla="*/ 79 h 140"/>
                  <a:gd name="T20" fmla="*/ 25 w 50"/>
                  <a:gd name="T21" fmla="*/ 85 h 140"/>
                  <a:gd name="T22" fmla="*/ 33 w 50"/>
                  <a:gd name="T23" fmla="*/ 90 h 140"/>
                  <a:gd name="T24" fmla="*/ 41 w 50"/>
                  <a:gd name="T25" fmla="*/ 97 h 140"/>
                  <a:gd name="T26" fmla="*/ 46 w 50"/>
                  <a:gd name="T27" fmla="*/ 105 h 140"/>
                  <a:gd name="T28" fmla="*/ 49 w 50"/>
                  <a:gd name="T29" fmla="*/ 117 h 140"/>
                  <a:gd name="T30" fmla="*/ 46 w 50"/>
                  <a:gd name="T31" fmla="*/ 128 h 140"/>
                  <a:gd name="T32" fmla="*/ 42 w 50"/>
                  <a:gd name="T33" fmla="*/ 135 h 140"/>
                  <a:gd name="T34" fmla="*/ 34 w 50"/>
                  <a:gd name="T35" fmla="*/ 138 h 140"/>
                  <a:gd name="T36" fmla="*/ 24 w 50"/>
                  <a:gd name="T37" fmla="*/ 139 h 140"/>
                  <a:gd name="T38" fmla="*/ 16 w 50"/>
                  <a:gd name="T39" fmla="*/ 136 h 140"/>
                  <a:gd name="T40" fmla="*/ 7 w 50"/>
                  <a:gd name="T41" fmla="*/ 131 h 140"/>
                  <a:gd name="T42" fmla="*/ 0 w 50"/>
                  <a:gd name="T43" fmla="*/ 125 h 140"/>
                  <a:gd name="T44" fmla="*/ 5 w 50"/>
                  <a:gd name="T45" fmla="*/ 125 h 140"/>
                  <a:gd name="T46" fmla="*/ 10 w 50"/>
                  <a:gd name="T47" fmla="*/ 125 h 140"/>
                  <a:gd name="T48" fmla="*/ 16 w 50"/>
                  <a:gd name="T49" fmla="*/ 124 h 140"/>
                  <a:gd name="T50" fmla="*/ 20 w 50"/>
                  <a:gd name="T51" fmla="*/ 122 h 140"/>
                  <a:gd name="T52" fmla="*/ 24 w 50"/>
                  <a:gd name="T53" fmla="*/ 119 h 140"/>
                  <a:gd name="T54" fmla="*/ 27 w 50"/>
                  <a:gd name="T55" fmla="*/ 115 h 140"/>
                  <a:gd name="T56" fmla="*/ 29 w 50"/>
                  <a:gd name="T57" fmla="*/ 110 h 140"/>
                  <a:gd name="T58" fmla="*/ 30 w 50"/>
                  <a:gd name="T59" fmla="*/ 105 h 140"/>
                  <a:gd name="T60" fmla="*/ 29 w 50"/>
                  <a:gd name="T61" fmla="*/ 99 h 140"/>
                  <a:gd name="T62" fmla="*/ 28 w 50"/>
                  <a:gd name="T63" fmla="*/ 94 h 140"/>
                  <a:gd name="T64" fmla="*/ 27 w 50"/>
                  <a:gd name="T65" fmla="*/ 91 h 140"/>
                  <a:gd name="T66" fmla="*/ 24 w 50"/>
                  <a:gd name="T67" fmla="*/ 89 h 140"/>
                  <a:gd name="T68" fmla="*/ 20 w 50"/>
                  <a:gd name="T69" fmla="*/ 85 h 140"/>
                  <a:gd name="T70" fmla="*/ 14 w 50"/>
                  <a:gd name="T71" fmla="*/ 81 h 140"/>
                  <a:gd name="T72" fmla="*/ 11 w 50"/>
                  <a:gd name="T73" fmla="*/ 77 h 140"/>
                  <a:gd name="T74" fmla="*/ 8 w 50"/>
                  <a:gd name="T75" fmla="*/ 73 h 140"/>
                  <a:gd name="T76" fmla="*/ 7 w 50"/>
                  <a:gd name="T77" fmla="*/ 67 h 140"/>
                  <a:gd name="T78" fmla="*/ 6 w 50"/>
                  <a:gd name="T79" fmla="*/ 62 h 140"/>
                  <a:gd name="T80" fmla="*/ 6 w 50"/>
                  <a:gd name="T81" fmla="*/ 55 h 140"/>
                  <a:gd name="T82" fmla="*/ 7 w 50"/>
                  <a:gd name="T83" fmla="*/ 50 h 140"/>
                  <a:gd name="T84" fmla="*/ 9 w 50"/>
                  <a:gd name="T85" fmla="*/ 46 h 140"/>
                  <a:gd name="T86" fmla="*/ 12 w 50"/>
                  <a:gd name="T87" fmla="*/ 41 h 140"/>
                  <a:gd name="T88" fmla="*/ 16 w 50"/>
                  <a:gd name="T89" fmla="*/ 37 h 140"/>
                  <a:gd name="T90" fmla="*/ 20 w 50"/>
                  <a:gd name="T91" fmla="*/ 35 h 140"/>
                  <a:gd name="T92" fmla="*/ 27 w 50"/>
                  <a:gd name="T93" fmla="*/ 33 h 140"/>
                  <a:gd name="T94" fmla="*/ 32 w 50"/>
                  <a:gd name="T95" fmla="*/ 31 h 140"/>
                  <a:gd name="T96" fmla="*/ 36 w 50"/>
                  <a:gd name="T97" fmla="*/ 27 h 140"/>
                  <a:gd name="T98" fmla="*/ 39 w 50"/>
                  <a:gd name="T99" fmla="*/ 22 h 140"/>
                  <a:gd name="T100" fmla="*/ 41 w 50"/>
                  <a:gd name="T101" fmla="*/ 17 h 140"/>
                  <a:gd name="T102" fmla="*/ 41 w 50"/>
                  <a:gd name="T103" fmla="*/ 11 h 140"/>
                  <a:gd name="T104" fmla="*/ 39 w 50"/>
                  <a:gd name="T105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" h="140">
                    <a:moveTo>
                      <a:pt x="39" y="0"/>
                    </a:moveTo>
                    <a:lnTo>
                      <a:pt x="44" y="7"/>
                    </a:lnTo>
                    <a:lnTo>
                      <a:pt x="45" y="16"/>
                    </a:lnTo>
                    <a:lnTo>
                      <a:pt x="44" y="27"/>
                    </a:lnTo>
                    <a:lnTo>
                      <a:pt x="41" y="37"/>
                    </a:lnTo>
                    <a:lnTo>
                      <a:pt x="36" y="45"/>
                    </a:lnTo>
                    <a:lnTo>
                      <a:pt x="27" y="53"/>
                    </a:lnTo>
                    <a:lnTo>
                      <a:pt x="21" y="61"/>
                    </a:lnTo>
                    <a:lnTo>
                      <a:pt x="18" y="69"/>
                    </a:lnTo>
                    <a:lnTo>
                      <a:pt x="20" y="79"/>
                    </a:lnTo>
                    <a:lnTo>
                      <a:pt x="25" y="85"/>
                    </a:lnTo>
                    <a:lnTo>
                      <a:pt x="33" y="90"/>
                    </a:lnTo>
                    <a:lnTo>
                      <a:pt x="41" y="97"/>
                    </a:lnTo>
                    <a:lnTo>
                      <a:pt x="46" y="105"/>
                    </a:lnTo>
                    <a:lnTo>
                      <a:pt x="49" y="117"/>
                    </a:lnTo>
                    <a:lnTo>
                      <a:pt x="46" y="128"/>
                    </a:lnTo>
                    <a:lnTo>
                      <a:pt x="42" y="135"/>
                    </a:lnTo>
                    <a:lnTo>
                      <a:pt x="34" y="138"/>
                    </a:lnTo>
                    <a:lnTo>
                      <a:pt x="24" y="139"/>
                    </a:lnTo>
                    <a:lnTo>
                      <a:pt x="16" y="136"/>
                    </a:lnTo>
                    <a:lnTo>
                      <a:pt x="7" y="131"/>
                    </a:lnTo>
                    <a:lnTo>
                      <a:pt x="0" y="125"/>
                    </a:lnTo>
                    <a:lnTo>
                      <a:pt x="5" y="125"/>
                    </a:lnTo>
                    <a:lnTo>
                      <a:pt x="10" y="125"/>
                    </a:lnTo>
                    <a:lnTo>
                      <a:pt x="16" y="124"/>
                    </a:lnTo>
                    <a:lnTo>
                      <a:pt x="20" y="122"/>
                    </a:lnTo>
                    <a:lnTo>
                      <a:pt x="24" y="119"/>
                    </a:lnTo>
                    <a:lnTo>
                      <a:pt x="27" y="115"/>
                    </a:lnTo>
                    <a:lnTo>
                      <a:pt x="29" y="110"/>
                    </a:lnTo>
                    <a:lnTo>
                      <a:pt x="30" y="105"/>
                    </a:lnTo>
                    <a:lnTo>
                      <a:pt x="29" y="99"/>
                    </a:lnTo>
                    <a:lnTo>
                      <a:pt x="28" y="94"/>
                    </a:lnTo>
                    <a:lnTo>
                      <a:pt x="27" y="91"/>
                    </a:lnTo>
                    <a:lnTo>
                      <a:pt x="24" y="89"/>
                    </a:lnTo>
                    <a:lnTo>
                      <a:pt x="20" y="85"/>
                    </a:lnTo>
                    <a:lnTo>
                      <a:pt x="14" y="81"/>
                    </a:lnTo>
                    <a:lnTo>
                      <a:pt x="11" y="77"/>
                    </a:lnTo>
                    <a:lnTo>
                      <a:pt x="8" y="73"/>
                    </a:lnTo>
                    <a:lnTo>
                      <a:pt x="7" y="67"/>
                    </a:lnTo>
                    <a:lnTo>
                      <a:pt x="6" y="62"/>
                    </a:lnTo>
                    <a:lnTo>
                      <a:pt x="6" y="55"/>
                    </a:lnTo>
                    <a:lnTo>
                      <a:pt x="7" y="50"/>
                    </a:lnTo>
                    <a:lnTo>
                      <a:pt x="9" y="46"/>
                    </a:lnTo>
                    <a:lnTo>
                      <a:pt x="12" y="41"/>
                    </a:lnTo>
                    <a:lnTo>
                      <a:pt x="16" y="37"/>
                    </a:lnTo>
                    <a:lnTo>
                      <a:pt x="20" y="35"/>
                    </a:lnTo>
                    <a:lnTo>
                      <a:pt x="27" y="33"/>
                    </a:lnTo>
                    <a:lnTo>
                      <a:pt x="32" y="31"/>
                    </a:lnTo>
                    <a:lnTo>
                      <a:pt x="36" y="27"/>
                    </a:lnTo>
                    <a:lnTo>
                      <a:pt x="39" y="22"/>
                    </a:lnTo>
                    <a:lnTo>
                      <a:pt x="41" y="17"/>
                    </a:lnTo>
                    <a:lnTo>
                      <a:pt x="41" y="11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auto">
              <a:xfrm>
                <a:off x="2548" y="1635"/>
                <a:ext cx="59" cy="69"/>
              </a:xfrm>
              <a:custGeom>
                <a:avLst/>
                <a:gdLst>
                  <a:gd name="T0" fmla="*/ 58 w 59"/>
                  <a:gd name="T1" fmla="*/ 0 h 69"/>
                  <a:gd name="T2" fmla="*/ 53 w 59"/>
                  <a:gd name="T3" fmla="*/ 11 h 69"/>
                  <a:gd name="T4" fmla="*/ 50 w 59"/>
                  <a:gd name="T5" fmla="*/ 17 h 69"/>
                  <a:gd name="T6" fmla="*/ 47 w 59"/>
                  <a:gd name="T7" fmla="*/ 25 h 69"/>
                  <a:gd name="T8" fmla="*/ 43 w 59"/>
                  <a:gd name="T9" fmla="*/ 32 h 69"/>
                  <a:gd name="T10" fmla="*/ 40 w 59"/>
                  <a:gd name="T11" fmla="*/ 39 h 69"/>
                  <a:gd name="T12" fmla="*/ 37 w 59"/>
                  <a:gd name="T13" fmla="*/ 45 h 69"/>
                  <a:gd name="T14" fmla="*/ 33 w 59"/>
                  <a:gd name="T15" fmla="*/ 51 h 69"/>
                  <a:gd name="T16" fmla="*/ 29 w 59"/>
                  <a:gd name="T17" fmla="*/ 56 h 69"/>
                  <a:gd name="T18" fmla="*/ 26 w 59"/>
                  <a:gd name="T19" fmla="*/ 61 h 69"/>
                  <a:gd name="T20" fmla="*/ 24 w 59"/>
                  <a:gd name="T21" fmla="*/ 68 h 69"/>
                  <a:gd name="T22" fmla="*/ 22 w 59"/>
                  <a:gd name="T23" fmla="*/ 63 h 69"/>
                  <a:gd name="T24" fmla="*/ 20 w 59"/>
                  <a:gd name="T25" fmla="*/ 59 h 69"/>
                  <a:gd name="T26" fmla="*/ 17 w 59"/>
                  <a:gd name="T27" fmla="*/ 54 h 69"/>
                  <a:gd name="T28" fmla="*/ 15 w 59"/>
                  <a:gd name="T29" fmla="*/ 50 h 69"/>
                  <a:gd name="T30" fmla="*/ 12 w 59"/>
                  <a:gd name="T31" fmla="*/ 46 h 69"/>
                  <a:gd name="T32" fmla="*/ 8 w 59"/>
                  <a:gd name="T33" fmla="*/ 43 h 69"/>
                  <a:gd name="T34" fmla="*/ 5 w 59"/>
                  <a:gd name="T35" fmla="*/ 41 h 69"/>
                  <a:gd name="T36" fmla="*/ 0 w 59"/>
                  <a:gd name="T37" fmla="*/ 39 h 69"/>
                  <a:gd name="T38" fmla="*/ 8 w 59"/>
                  <a:gd name="T39" fmla="*/ 36 h 69"/>
                  <a:gd name="T40" fmla="*/ 21 w 59"/>
                  <a:gd name="T41" fmla="*/ 30 h 69"/>
                  <a:gd name="T42" fmla="*/ 33 w 59"/>
                  <a:gd name="T43" fmla="*/ 23 h 69"/>
                  <a:gd name="T44" fmla="*/ 44 w 59"/>
                  <a:gd name="T45" fmla="*/ 16 h 69"/>
                  <a:gd name="T46" fmla="*/ 52 w 59"/>
                  <a:gd name="T47" fmla="*/ 8 h 69"/>
                  <a:gd name="T48" fmla="*/ 58 w 59"/>
                  <a:gd name="T4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9" h="69">
                    <a:moveTo>
                      <a:pt x="58" y="0"/>
                    </a:moveTo>
                    <a:lnTo>
                      <a:pt x="53" y="11"/>
                    </a:lnTo>
                    <a:lnTo>
                      <a:pt x="50" y="17"/>
                    </a:lnTo>
                    <a:lnTo>
                      <a:pt x="47" y="25"/>
                    </a:lnTo>
                    <a:lnTo>
                      <a:pt x="43" y="32"/>
                    </a:lnTo>
                    <a:lnTo>
                      <a:pt x="40" y="39"/>
                    </a:lnTo>
                    <a:lnTo>
                      <a:pt x="37" y="45"/>
                    </a:lnTo>
                    <a:lnTo>
                      <a:pt x="33" y="51"/>
                    </a:lnTo>
                    <a:lnTo>
                      <a:pt x="29" y="56"/>
                    </a:lnTo>
                    <a:lnTo>
                      <a:pt x="26" y="61"/>
                    </a:lnTo>
                    <a:lnTo>
                      <a:pt x="24" y="68"/>
                    </a:lnTo>
                    <a:lnTo>
                      <a:pt x="22" y="63"/>
                    </a:lnTo>
                    <a:lnTo>
                      <a:pt x="20" y="59"/>
                    </a:lnTo>
                    <a:lnTo>
                      <a:pt x="17" y="54"/>
                    </a:lnTo>
                    <a:lnTo>
                      <a:pt x="15" y="50"/>
                    </a:lnTo>
                    <a:lnTo>
                      <a:pt x="12" y="46"/>
                    </a:lnTo>
                    <a:lnTo>
                      <a:pt x="8" y="43"/>
                    </a:lnTo>
                    <a:lnTo>
                      <a:pt x="5" y="41"/>
                    </a:lnTo>
                    <a:lnTo>
                      <a:pt x="0" y="39"/>
                    </a:lnTo>
                    <a:lnTo>
                      <a:pt x="8" y="36"/>
                    </a:lnTo>
                    <a:lnTo>
                      <a:pt x="21" y="30"/>
                    </a:lnTo>
                    <a:lnTo>
                      <a:pt x="33" y="23"/>
                    </a:lnTo>
                    <a:lnTo>
                      <a:pt x="44" y="16"/>
                    </a:lnTo>
                    <a:lnTo>
                      <a:pt x="52" y="8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2452" y="1560"/>
              <a:ext cx="217" cy="261"/>
            </a:xfrm>
            <a:custGeom>
              <a:avLst/>
              <a:gdLst>
                <a:gd name="T0" fmla="*/ 146 w 217"/>
                <a:gd name="T1" fmla="*/ 130 h 261"/>
                <a:gd name="T2" fmla="*/ 173 w 217"/>
                <a:gd name="T3" fmla="*/ 113 h 261"/>
                <a:gd name="T4" fmla="*/ 195 w 217"/>
                <a:gd name="T5" fmla="*/ 111 h 261"/>
                <a:gd name="T6" fmla="*/ 211 w 217"/>
                <a:gd name="T7" fmla="*/ 128 h 261"/>
                <a:gd name="T8" fmla="*/ 208 w 217"/>
                <a:gd name="T9" fmla="*/ 159 h 261"/>
                <a:gd name="T10" fmla="*/ 188 w 217"/>
                <a:gd name="T11" fmla="*/ 182 h 261"/>
                <a:gd name="T12" fmla="*/ 192 w 217"/>
                <a:gd name="T13" fmla="*/ 206 h 261"/>
                <a:gd name="T14" fmla="*/ 214 w 217"/>
                <a:gd name="T15" fmla="*/ 227 h 261"/>
                <a:gd name="T16" fmla="*/ 210 w 217"/>
                <a:gd name="T17" fmla="*/ 256 h 261"/>
                <a:gd name="T18" fmla="*/ 183 w 217"/>
                <a:gd name="T19" fmla="*/ 258 h 261"/>
                <a:gd name="T20" fmla="*/ 159 w 217"/>
                <a:gd name="T21" fmla="*/ 239 h 261"/>
                <a:gd name="T22" fmla="*/ 133 w 217"/>
                <a:gd name="T23" fmla="*/ 224 h 261"/>
                <a:gd name="T24" fmla="*/ 103 w 217"/>
                <a:gd name="T25" fmla="*/ 218 h 261"/>
                <a:gd name="T26" fmla="*/ 80 w 217"/>
                <a:gd name="T27" fmla="*/ 202 h 261"/>
                <a:gd name="T28" fmla="*/ 69 w 217"/>
                <a:gd name="T29" fmla="*/ 170 h 261"/>
                <a:gd name="T30" fmla="*/ 77 w 217"/>
                <a:gd name="T31" fmla="*/ 133 h 261"/>
                <a:gd name="T32" fmla="*/ 92 w 217"/>
                <a:gd name="T33" fmla="*/ 116 h 261"/>
                <a:gd name="T34" fmla="*/ 129 w 217"/>
                <a:gd name="T35" fmla="*/ 99 h 261"/>
                <a:gd name="T36" fmla="*/ 153 w 217"/>
                <a:gd name="T37" fmla="*/ 76 h 261"/>
                <a:gd name="T38" fmla="*/ 156 w 217"/>
                <a:gd name="T39" fmla="*/ 62 h 261"/>
                <a:gd name="T40" fmla="*/ 143 w 217"/>
                <a:gd name="T41" fmla="*/ 81 h 261"/>
                <a:gd name="T42" fmla="*/ 120 w 217"/>
                <a:gd name="T43" fmla="*/ 87 h 261"/>
                <a:gd name="T44" fmla="*/ 92 w 217"/>
                <a:gd name="T45" fmla="*/ 86 h 261"/>
                <a:gd name="T46" fmla="*/ 64 w 217"/>
                <a:gd name="T47" fmla="*/ 93 h 261"/>
                <a:gd name="T48" fmla="*/ 39 w 217"/>
                <a:gd name="T49" fmla="*/ 110 h 261"/>
                <a:gd name="T50" fmla="*/ 29 w 217"/>
                <a:gd name="T51" fmla="*/ 134 h 261"/>
                <a:gd name="T52" fmla="*/ 38 w 217"/>
                <a:gd name="T53" fmla="*/ 175 h 261"/>
                <a:gd name="T54" fmla="*/ 58 w 217"/>
                <a:gd name="T55" fmla="*/ 202 h 261"/>
                <a:gd name="T56" fmla="*/ 89 w 217"/>
                <a:gd name="T57" fmla="*/ 226 h 261"/>
                <a:gd name="T58" fmla="*/ 123 w 217"/>
                <a:gd name="T59" fmla="*/ 237 h 261"/>
                <a:gd name="T60" fmla="*/ 135 w 217"/>
                <a:gd name="T61" fmla="*/ 245 h 261"/>
                <a:gd name="T62" fmla="*/ 127 w 217"/>
                <a:gd name="T63" fmla="*/ 252 h 261"/>
                <a:gd name="T64" fmla="*/ 97 w 217"/>
                <a:gd name="T65" fmla="*/ 244 h 261"/>
                <a:gd name="T66" fmla="*/ 67 w 217"/>
                <a:gd name="T67" fmla="*/ 226 h 261"/>
                <a:gd name="T68" fmla="*/ 44 w 217"/>
                <a:gd name="T69" fmla="*/ 198 h 261"/>
                <a:gd name="T70" fmla="*/ 19 w 217"/>
                <a:gd name="T71" fmla="*/ 168 h 261"/>
                <a:gd name="T72" fmla="*/ 4 w 217"/>
                <a:gd name="T73" fmla="*/ 132 h 261"/>
                <a:gd name="T74" fmla="*/ 0 w 217"/>
                <a:gd name="T75" fmla="*/ 88 h 261"/>
                <a:gd name="T76" fmla="*/ 9 w 217"/>
                <a:gd name="T77" fmla="*/ 51 h 261"/>
                <a:gd name="T78" fmla="*/ 38 w 217"/>
                <a:gd name="T79" fmla="*/ 29 h 261"/>
                <a:gd name="T80" fmla="*/ 80 w 217"/>
                <a:gd name="T81" fmla="*/ 19 h 261"/>
                <a:gd name="T82" fmla="*/ 125 w 217"/>
                <a:gd name="T83" fmla="*/ 3 h 261"/>
                <a:gd name="T84" fmla="*/ 161 w 217"/>
                <a:gd name="T85" fmla="*/ 7 h 261"/>
                <a:gd name="T86" fmla="*/ 164 w 217"/>
                <a:gd name="T87" fmla="*/ 3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7" h="261">
                  <a:moveTo>
                    <a:pt x="128" y="149"/>
                  </a:moveTo>
                  <a:lnTo>
                    <a:pt x="136" y="139"/>
                  </a:lnTo>
                  <a:lnTo>
                    <a:pt x="146" y="130"/>
                  </a:lnTo>
                  <a:lnTo>
                    <a:pt x="155" y="123"/>
                  </a:lnTo>
                  <a:lnTo>
                    <a:pt x="165" y="117"/>
                  </a:lnTo>
                  <a:lnTo>
                    <a:pt x="173" y="113"/>
                  </a:lnTo>
                  <a:lnTo>
                    <a:pt x="179" y="111"/>
                  </a:lnTo>
                  <a:lnTo>
                    <a:pt x="187" y="110"/>
                  </a:lnTo>
                  <a:lnTo>
                    <a:pt x="195" y="111"/>
                  </a:lnTo>
                  <a:lnTo>
                    <a:pt x="201" y="115"/>
                  </a:lnTo>
                  <a:lnTo>
                    <a:pt x="206" y="121"/>
                  </a:lnTo>
                  <a:lnTo>
                    <a:pt x="211" y="128"/>
                  </a:lnTo>
                  <a:lnTo>
                    <a:pt x="213" y="137"/>
                  </a:lnTo>
                  <a:lnTo>
                    <a:pt x="212" y="148"/>
                  </a:lnTo>
                  <a:lnTo>
                    <a:pt x="208" y="159"/>
                  </a:lnTo>
                  <a:lnTo>
                    <a:pt x="203" y="166"/>
                  </a:lnTo>
                  <a:lnTo>
                    <a:pt x="194" y="174"/>
                  </a:lnTo>
                  <a:lnTo>
                    <a:pt x="188" y="182"/>
                  </a:lnTo>
                  <a:lnTo>
                    <a:pt x="185" y="190"/>
                  </a:lnTo>
                  <a:lnTo>
                    <a:pt x="187" y="200"/>
                  </a:lnTo>
                  <a:lnTo>
                    <a:pt x="192" y="206"/>
                  </a:lnTo>
                  <a:lnTo>
                    <a:pt x="200" y="211"/>
                  </a:lnTo>
                  <a:lnTo>
                    <a:pt x="208" y="218"/>
                  </a:lnTo>
                  <a:lnTo>
                    <a:pt x="214" y="227"/>
                  </a:lnTo>
                  <a:lnTo>
                    <a:pt x="216" y="239"/>
                  </a:lnTo>
                  <a:lnTo>
                    <a:pt x="214" y="249"/>
                  </a:lnTo>
                  <a:lnTo>
                    <a:pt x="210" y="256"/>
                  </a:lnTo>
                  <a:lnTo>
                    <a:pt x="201" y="260"/>
                  </a:lnTo>
                  <a:lnTo>
                    <a:pt x="192" y="260"/>
                  </a:lnTo>
                  <a:lnTo>
                    <a:pt x="183" y="258"/>
                  </a:lnTo>
                  <a:lnTo>
                    <a:pt x="174" y="252"/>
                  </a:lnTo>
                  <a:lnTo>
                    <a:pt x="167" y="247"/>
                  </a:lnTo>
                  <a:lnTo>
                    <a:pt x="159" y="239"/>
                  </a:lnTo>
                  <a:lnTo>
                    <a:pt x="151" y="232"/>
                  </a:lnTo>
                  <a:lnTo>
                    <a:pt x="143" y="227"/>
                  </a:lnTo>
                  <a:lnTo>
                    <a:pt x="133" y="224"/>
                  </a:lnTo>
                  <a:lnTo>
                    <a:pt x="123" y="222"/>
                  </a:lnTo>
                  <a:lnTo>
                    <a:pt x="113" y="220"/>
                  </a:lnTo>
                  <a:lnTo>
                    <a:pt x="103" y="218"/>
                  </a:lnTo>
                  <a:lnTo>
                    <a:pt x="95" y="215"/>
                  </a:lnTo>
                  <a:lnTo>
                    <a:pt x="87" y="210"/>
                  </a:lnTo>
                  <a:lnTo>
                    <a:pt x="80" y="202"/>
                  </a:lnTo>
                  <a:lnTo>
                    <a:pt x="75" y="194"/>
                  </a:lnTo>
                  <a:lnTo>
                    <a:pt x="71" y="184"/>
                  </a:lnTo>
                  <a:lnTo>
                    <a:pt x="69" y="170"/>
                  </a:lnTo>
                  <a:lnTo>
                    <a:pt x="70" y="156"/>
                  </a:lnTo>
                  <a:lnTo>
                    <a:pt x="72" y="143"/>
                  </a:lnTo>
                  <a:lnTo>
                    <a:pt x="77" y="133"/>
                  </a:lnTo>
                  <a:lnTo>
                    <a:pt x="82" y="126"/>
                  </a:lnTo>
                  <a:lnTo>
                    <a:pt x="86" y="121"/>
                  </a:lnTo>
                  <a:lnTo>
                    <a:pt x="92" y="116"/>
                  </a:lnTo>
                  <a:lnTo>
                    <a:pt x="104" y="111"/>
                  </a:lnTo>
                  <a:lnTo>
                    <a:pt x="118" y="105"/>
                  </a:lnTo>
                  <a:lnTo>
                    <a:pt x="129" y="99"/>
                  </a:lnTo>
                  <a:lnTo>
                    <a:pt x="140" y="91"/>
                  </a:lnTo>
                  <a:lnTo>
                    <a:pt x="149" y="83"/>
                  </a:lnTo>
                  <a:lnTo>
                    <a:pt x="153" y="76"/>
                  </a:lnTo>
                  <a:lnTo>
                    <a:pt x="155" y="72"/>
                  </a:lnTo>
                  <a:lnTo>
                    <a:pt x="156" y="68"/>
                  </a:lnTo>
                  <a:lnTo>
                    <a:pt x="156" y="62"/>
                  </a:lnTo>
                  <a:lnTo>
                    <a:pt x="152" y="71"/>
                  </a:lnTo>
                  <a:lnTo>
                    <a:pt x="149" y="76"/>
                  </a:lnTo>
                  <a:lnTo>
                    <a:pt x="143" y="81"/>
                  </a:lnTo>
                  <a:lnTo>
                    <a:pt x="137" y="84"/>
                  </a:lnTo>
                  <a:lnTo>
                    <a:pt x="130" y="86"/>
                  </a:lnTo>
                  <a:lnTo>
                    <a:pt x="120" y="87"/>
                  </a:lnTo>
                  <a:lnTo>
                    <a:pt x="111" y="86"/>
                  </a:lnTo>
                  <a:lnTo>
                    <a:pt x="101" y="86"/>
                  </a:lnTo>
                  <a:lnTo>
                    <a:pt x="92" y="86"/>
                  </a:lnTo>
                  <a:lnTo>
                    <a:pt x="83" y="87"/>
                  </a:lnTo>
                  <a:lnTo>
                    <a:pt x="74" y="89"/>
                  </a:lnTo>
                  <a:lnTo>
                    <a:pt x="64" y="93"/>
                  </a:lnTo>
                  <a:lnTo>
                    <a:pt x="54" y="97"/>
                  </a:lnTo>
                  <a:lnTo>
                    <a:pt x="46" y="103"/>
                  </a:lnTo>
                  <a:lnTo>
                    <a:pt x="39" y="110"/>
                  </a:lnTo>
                  <a:lnTo>
                    <a:pt x="34" y="118"/>
                  </a:lnTo>
                  <a:lnTo>
                    <a:pt x="30" y="126"/>
                  </a:lnTo>
                  <a:lnTo>
                    <a:pt x="29" y="134"/>
                  </a:lnTo>
                  <a:lnTo>
                    <a:pt x="31" y="148"/>
                  </a:lnTo>
                  <a:lnTo>
                    <a:pt x="34" y="164"/>
                  </a:lnTo>
                  <a:lnTo>
                    <a:pt x="38" y="175"/>
                  </a:lnTo>
                  <a:lnTo>
                    <a:pt x="43" y="184"/>
                  </a:lnTo>
                  <a:lnTo>
                    <a:pt x="51" y="195"/>
                  </a:lnTo>
                  <a:lnTo>
                    <a:pt x="58" y="202"/>
                  </a:lnTo>
                  <a:lnTo>
                    <a:pt x="66" y="210"/>
                  </a:lnTo>
                  <a:lnTo>
                    <a:pt x="76" y="219"/>
                  </a:lnTo>
                  <a:lnTo>
                    <a:pt x="89" y="226"/>
                  </a:lnTo>
                  <a:lnTo>
                    <a:pt x="101" y="231"/>
                  </a:lnTo>
                  <a:lnTo>
                    <a:pt x="114" y="235"/>
                  </a:lnTo>
                  <a:lnTo>
                    <a:pt x="123" y="237"/>
                  </a:lnTo>
                  <a:lnTo>
                    <a:pt x="130" y="238"/>
                  </a:lnTo>
                  <a:lnTo>
                    <a:pt x="134" y="241"/>
                  </a:lnTo>
                  <a:lnTo>
                    <a:pt x="135" y="245"/>
                  </a:lnTo>
                  <a:lnTo>
                    <a:pt x="134" y="249"/>
                  </a:lnTo>
                  <a:lnTo>
                    <a:pt x="131" y="251"/>
                  </a:lnTo>
                  <a:lnTo>
                    <a:pt x="127" y="252"/>
                  </a:lnTo>
                  <a:lnTo>
                    <a:pt x="119" y="251"/>
                  </a:lnTo>
                  <a:lnTo>
                    <a:pt x="108" y="248"/>
                  </a:lnTo>
                  <a:lnTo>
                    <a:pt x="97" y="244"/>
                  </a:lnTo>
                  <a:lnTo>
                    <a:pt x="85" y="238"/>
                  </a:lnTo>
                  <a:lnTo>
                    <a:pt x="76" y="233"/>
                  </a:lnTo>
                  <a:lnTo>
                    <a:pt x="67" y="226"/>
                  </a:lnTo>
                  <a:lnTo>
                    <a:pt x="60" y="217"/>
                  </a:lnTo>
                  <a:lnTo>
                    <a:pt x="52" y="207"/>
                  </a:lnTo>
                  <a:lnTo>
                    <a:pt x="44" y="198"/>
                  </a:lnTo>
                  <a:lnTo>
                    <a:pt x="35" y="187"/>
                  </a:lnTo>
                  <a:lnTo>
                    <a:pt x="26" y="177"/>
                  </a:lnTo>
                  <a:lnTo>
                    <a:pt x="19" y="168"/>
                  </a:lnTo>
                  <a:lnTo>
                    <a:pt x="13" y="159"/>
                  </a:lnTo>
                  <a:lnTo>
                    <a:pt x="9" y="148"/>
                  </a:lnTo>
                  <a:lnTo>
                    <a:pt x="4" y="132"/>
                  </a:lnTo>
                  <a:lnTo>
                    <a:pt x="1" y="119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2" y="72"/>
                  </a:lnTo>
                  <a:lnTo>
                    <a:pt x="5" y="60"/>
                  </a:lnTo>
                  <a:lnTo>
                    <a:pt x="9" y="51"/>
                  </a:lnTo>
                  <a:lnTo>
                    <a:pt x="18" y="41"/>
                  </a:lnTo>
                  <a:lnTo>
                    <a:pt x="27" y="34"/>
                  </a:lnTo>
                  <a:lnTo>
                    <a:pt x="38" y="29"/>
                  </a:lnTo>
                  <a:lnTo>
                    <a:pt x="52" y="25"/>
                  </a:lnTo>
                  <a:lnTo>
                    <a:pt x="65" y="24"/>
                  </a:lnTo>
                  <a:lnTo>
                    <a:pt x="80" y="19"/>
                  </a:lnTo>
                  <a:lnTo>
                    <a:pt x="98" y="14"/>
                  </a:lnTo>
                  <a:lnTo>
                    <a:pt x="110" y="10"/>
                  </a:lnTo>
                  <a:lnTo>
                    <a:pt x="125" y="3"/>
                  </a:lnTo>
                  <a:lnTo>
                    <a:pt x="137" y="0"/>
                  </a:lnTo>
                  <a:lnTo>
                    <a:pt x="153" y="2"/>
                  </a:lnTo>
                  <a:lnTo>
                    <a:pt x="161" y="7"/>
                  </a:lnTo>
                  <a:lnTo>
                    <a:pt x="165" y="13"/>
                  </a:lnTo>
                  <a:lnTo>
                    <a:pt x="166" y="23"/>
                  </a:lnTo>
                  <a:lnTo>
                    <a:pt x="164" y="35"/>
                  </a:lnTo>
                  <a:lnTo>
                    <a:pt x="162" y="46"/>
                  </a:lnTo>
                  <a:lnTo>
                    <a:pt x="160" y="57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99" name="Freeform 47"/>
          <p:cNvSpPr>
            <a:spLocks/>
          </p:cNvSpPr>
          <p:nvPr/>
        </p:nvSpPr>
        <p:spPr bwMode="auto">
          <a:xfrm>
            <a:off x="6715070" y="1781994"/>
            <a:ext cx="1039239" cy="894849"/>
          </a:xfrm>
          <a:custGeom>
            <a:avLst/>
            <a:gdLst>
              <a:gd name="T0" fmla="*/ 59 w 641"/>
              <a:gd name="T1" fmla="*/ 96 h 595"/>
              <a:gd name="T2" fmla="*/ 93 w 641"/>
              <a:gd name="T3" fmla="*/ 66 h 595"/>
              <a:gd name="T4" fmla="*/ 135 w 641"/>
              <a:gd name="T5" fmla="*/ 41 h 595"/>
              <a:gd name="T6" fmla="*/ 190 w 641"/>
              <a:gd name="T7" fmla="*/ 20 h 595"/>
              <a:gd name="T8" fmla="*/ 237 w 641"/>
              <a:gd name="T9" fmla="*/ 9 h 595"/>
              <a:gd name="T10" fmla="*/ 284 w 641"/>
              <a:gd name="T11" fmla="*/ 1 h 595"/>
              <a:gd name="T12" fmla="*/ 335 w 641"/>
              <a:gd name="T13" fmla="*/ 0 h 595"/>
              <a:gd name="T14" fmla="*/ 396 w 641"/>
              <a:gd name="T15" fmla="*/ 6 h 595"/>
              <a:gd name="T16" fmla="*/ 448 w 641"/>
              <a:gd name="T17" fmla="*/ 19 h 595"/>
              <a:gd name="T18" fmla="*/ 493 w 641"/>
              <a:gd name="T19" fmla="*/ 35 h 595"/>
              <a:gd name="T20" fmla="*/ 547 w 641"/>
              <a:gd name="T21" fmla="*/ 64 h 595"/>
              <a:gd name="T22" fmla="*/ 584 w 641"/>
              <a:gd name="T23" fmla="*/ 97 h 595"/>
              <a:gd name="T24" fmla="*/ 621 w 641"/>
              <a:gd name="T25" fmla="*/ 145 h 595"/>
              <a:gd name="T26" fmla="*/ 638 w 641"/>
              <a:gd name="T27" fmla="*/ 195 h 595"/>
              <a:gd name="T28" fmla="*/ 638 w 641"/>
              <a:gd name="T29" fmla="*/ 240 h 595"/>
              <a:gd name="T30" fmla="*/ 627 w 641"/>
              <a:gd name="T31" fmla="*/ 280 h 595"/>
              <a:gd name="T32" fmla="*/ 597 w 641"/>
              <a:gd name="T33" fmla="*/ 329 h 595"/>
              <a:gd name="T34" fmla="*/ 546 w 641"/>
              <a:gd name="T35" fmla="*/ 374 h 595"/>
              <a:gd name="T36" fmla="*/ 501 w 641"/>
              <a:gd name="T37" fmla="*/ 400 h 595"/>
              <a:gd name="T38" fmla="*/ 482 w 641"/>
              <a:gd name="T39" fmla="*/ 446 h 595"/>
              <a:gd name="T40" fmla="*/ 453 w 641"/>
              <a:gd name="T41" fmla="*/ 491 h 595"/>
              <a:gd name="T42" fmla="*/ 414 w 641"/>
              <a:gd name="T43" fmla="*/ 537 h 595"/>
              <a:gd name="T44" fmla="*/ 372 w 641"/>
              <a:gd name="T45" fmla="*/ 569 h 595"/>
              <a:gd name="T46" fmla="*/ 314 w 641"/>
              <a:gd name="T47" fmla="*/ 594 h 595"/>
              <a:gd name="T48" fmla="*/ 362 w 641"/>
              <a:gd name="T49" fmla="*/ 552 h 595"/>
              <a:gd name="T50" fmla="*/ 397 w 641"/>
              <a:gd name="T51" fmla="*/ 508 h 595"/>
              <a:gd name="T52" fmla="*/ 420 w 641"/>
              <a:gd name="T53" fmla="*/ 462 h 595"/>
              <a:gd name="T54" fmla="*/ 433 w 641"/>
              <a:gd name="T55" fmla="*/ 425 h 595"/>
              <a:gd name="T56" fmla="*/ 381 w 641"/>
              <a:gd name="T57" fmla="*/ 435 h 595"/>
              <a:gd name="T58" fmla="*/ 323 w 641"/>
              <a:gd name="T59" fmla="*/ 439 h 595"/>
              <a:gd name="T60" fmla="*/ 283 w 641"/>
              <a:gd name="T61" fmla="*/ 437 h 595"/>
              <a:gd name="T62" fmla="*/ 234 w 641"/>
              <a:gd name="T63" fmla="*/ 431 h 595"/>
              <a:gd name="T64" fmla="*/ 174 w 641"/>
              <a:gd name="T65" fmla="*/ 414 h 595"/>
              <a:gd name="T66" fmla="*/ 124 w 641"/>
              <a:gd name="T67" fmla="*/ 391 h 595"/>
              <a:gd name="T68" fmla="*/ 84 w 641"/>
              <a:gd name="T69" fmla="*/ 366 h 595"/>
              <a:gd name="T70" fmla="*/ 44 w 641"/>
              <a:gd name="T71" fmla="*/ 328 h 595"/>
              <a:gd name="T72" fmla="*/ 14 w 641"/>
              <a:gd name="T73" fmla="*/ 282 h 595"/>
              <a:gd name="T74" fmla="*/ 0 w 641"/>
              <a:gd name="T75" fmla="*/ 226 h 595"/>
              <a:gd name="T76" fmla="*/ 7 w 641"/>
              <a:gd name="T77" fmla="*/ 176 h 595"/>
              <a:gd name="T78" fmla="*/ 26 w 641"/>
              <a:gd name="T79" fmla="*/ 136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41" h="595">
                <a:moveTo>
                  <a:pt x="44" y="110"/>
                </a:moveTo>
                <a:lnTo>
                  <a:pt x="59" y="96"/>
                </a:lnTo>
                <a:lnTo>
                  <a:pt x="75" y="80"/>
                </a:lnTo>
                <a:lnTo>
                  <a:pt x="93" y="66"/>
                </a:lnTo>
                <a:lnTo>
                  <a:pt x="109" y="57"/>
                </a:lnTo>
                <a:lnTo>
                  <a:pt x="135" y="41"/>
                </a:lnTo>
                <a:lnTo>
                  <a:pt x="166" y="29"/>
                </a:lnTo>
                <a:lnTo>
                  <a:pt x="190" y="20"/>
                </a:lnTo>
                <a:lnTo>
                  <a:pt x="215" y="13"/>
                </a:lnTo>
                <a:lnTo>
                  <a:pt x="237" y="9"/>
                </a:lnTo>
                <a:lnTo>
                  <a:pt x="263" y="3"/>
                </a:lnTo>
                <a:lnTo>
                  <a:pt x="284" y="1"/>
                </a:lnTo>
                <a:lnTo>
                  <a:pt x="310" y="0"/>
                </a:lnTo>
                <a:lnTo>
                  <a:pt x="335" y="0"/>
                </a:lnTo>
                <a:lnTo>
                  <a:pt x="368" y="2"/>
                </a:lnTo>
                <a:lnTo>
                  <a:pt x="396" y="6"/>
                </a:lnTo>
                <a:lnTo>
                  <a:pt x="419" y="12"/>
                </a:lnTo>
                <a:lnTo>
                  <a:pt x="448" y="19"/>
                </a:lnTo>
                <a:lnTo>
                  <a:pt x="469" y="26"/>
                </a:lnTo>
                <a:lnTo>
                  <a:pt x="493" y="35"/>
                </a:lnTo>
                <a:lnTo>
                  <a:pt x="523" y="50"/>
                </a:lnTo>
                <a:lnTo>
                  <a:pt x="547" y="64"/>
                </a:lnTo>
                <a:lnTo>
                  <a:pt x="568" y="81"/>
                </a:lnTo>
                <a:lnTo>
                  <a:pt x="584" y="97"/>
                </a:lnTo>
                <a:lnTo>
                  <a:pt x="598" y="111"/>
                </a:lnTo>
                <a:lnTo>
                  <a:pt x="621" y="145"/>
                </a:lnTo>
                <a:lnTo>
                  <a:pt x="630" y="167"/>
                </a:lnTo>
                <a:lnTo>
                  <a:pt x="638" y="195"/>
                </a:lnTo>
                <a:lnTo>
                  <a:pt x="640" y="215"/>
                </a:lnTo>
                <a:lnTo>
                  <a:pt x="638" y="240"/>
                </a:lnTo>
                <a:lnTo>
                  <a:pt x="634" y="258"/>
                </a:lnTo>
                <a:lnTo>
                  <a:pt x="627" y="280"/>
                </a:lnTo>
                <a:lnTo>
                  <a:pt x="616" y="303"/>
                </a:lnTo>
                <a:lnTo>
                  <a:pt x="597" y="329"/>
                </a:lnTo>
                <a:lnTo>
                  <a:pt x="572" y="354"/>
                </a:lnTo>
                <a:lnTo>
                  <a:pt x="546" y="374"/>
                </a:lnTo>
                <a:lnTo>
                  <a:pt x="519" y="391"/>
                </a:lnTo>
                <a:lnTo>
                  <a:pt x="501" y="400"/>
                </a:lnTo>
                <a:lnTo>
                  <a:pt x="493" y="422"/>
                </a:lnTo>
                <a:lnTo>
                  <a:pt x="482" y="446"/>
                </a:lnTo>
                <a:lnTo>
                  <a:pt x="468" y="470"/>
                </a:lnTo>
                <a:lnTo>
                  <a:pt x="453" y="491"/>
                </a:lnTo>
                <a:lnTo>
                  <a:pt x="434" y="517"/>
                </a:lnTo>
                <a:lnTo>
                  <a:pt x="414" y="537"/>
                </a:lnTo>
                <a:lnTo>
                  <a:pt x="394" y="553"/>
                </a:lnTo>
                <a:lnTo>
                  <a:pt x="372" y="569"/>
                </a:lnTo>
                <a:lnTo>
                  <a:pt x="342" y="584"/>
                </a:lnTo>
                <a:lnTo>
                  <a:pt x="314" y="594"/>
                </a:lnTo>
                <a:lnTo>
                  <a:pt x="342" y="571"/>
                </a:lnTo>
                <a:lnTo>
                  <a:pt x="362" y="552"/>
                </a:lnTo>
                <a:lnTo>
                  <a:pt x="379" y="530"/>
                </a:lnTo>
                <a:lnTo>
                  <a:pt x="397" y="508"/>
                </a:lnTo>
                <a:lnTo>
                  <a:pt x="410" y="486"/>
                </a:lnTo>
                <a:lnTo>
                  <a:pt x="420" y="462"/>
                </a:lnTo>
                <a:lnTo>
                  <a:pt x="430" y="435"/>
                </a:lnTo>
                <a:lnTo>
                  <a:pt x="433" y="425"/>
                </a:lnTo>
                <a:lnTo>
                  <a:pt x="411" y="429"/>
                </a:lnTo>
                <a:lnTo>
                  <a:pt x="381" y="435"/>
                </a:lnTo>
                <a:lnTo>
                  <a:pt x="346" y="438"/>
                </a:lnTo>
                <a:lnTo>
                  <a:pt x="323" y="439"/>
                </a:lnTo>
                <a:lnTo>
                  <a:pt x="302" y="439"/>
                </a:lnTo>
                <a:lnTo>
                  <a:pt x="283" y="437"/>
                </a:lnTo>
                <a:lnTo>
                  <a:pt x="260" y="435"/>
                </a:lnTo>
                <a:lnTo>
                  <a:pt x="234" y="431"/>
                </a:lnTo>
                <a:lnTo>
                  <a:pt x="205" y="423"/>
                </a:lnTo>
                <a:lnTo>
                  <a:pt x="174" y="414"/>
                </a:lnTo>
                <a:lnTo>
                  <a:pt x="152" y="406"/>
                </a:lnTo>
                <a:lnTo>
                  <a:pt x="124" y="391"/>
                </a:lnTo>
                <a:lnTo>
                  <a:pt x="106" y="381"/>
                </a:lnTo>
                <a:lnTo>
                  <a:pt x="84" y="366"/>
                </a:lnTo>
                <a:lnTo>
                  <a:pt x="61" y="345"/>
                </a:lnTo>
                <a:lnTo>
                  <a:pt x="44" y="328"/>
                </a:lnTo>
                <a:lnTo>
                  <a:pt x="28" y="308"/>
                </a:lnTo>
                <a:lnTo>
                  <a:pt x="14" y="282"/>
                </a:lnTo>
                <a:lnTo>
                  <a:pt x="5" y="252"/>
                </a:lnTo>
                <a:lnTo>
                  <a:pt x="0" y="226"/>
                </a:lnTo>
                <a:lnTo>
                  <a:pt x="3" y="196"/>
                </a:lnTo>
                <a:lnTo>
                  <a:pt x="7" y="176"/>
                </a:lnTo>
                <a:lnTo>
                  <a:pt x="13" y="159"/>
                </a:lnTo>
                <a:lnTo>
                  <a:pt x="26" y="136"/>
                </a:lnTo>
                <a:lnTo>
                  <a:pt x="44" y="110"/>
                </a:lnTo>
              </a:path>
            </a:pathLst>
          </a:custGeom>
          <a:solidFill>
            <a:srgbClr val="FFFFFF"/>
          </a:solidFill>
          <a:ln w="1905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Rectangle 48"/>
          <p:cNvSpPr>
            <a:spLocks noChangeArrowheads="1"/>
          </p:cNvSpPr>
          <p:nvPr/>
        </p:nvSpPr>
        <p:spPr bwMode="auto">
          <a:xfrm>
            <a:off x="6729863" y="1920930"/>
            <a:ext cx="106847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a bit loud</a:t>
            </a:r>
          </a:p>
        </p:txBody>
      </p:sp>
      <p:sp>
        <p:nvSpPr>
          <p:cNvPr id="49201" name="Line 49"/>
          <p:cNvSpPr>
            <a:spLocks noChangeShapeType="1"/>
          </p:cNvSpPr>
          <p:nvPr/>
        </p:nvSpPr>
        <p:spPr bwMode="auto">
          <a:xfrm>
            <a:off x="3161489" y="2594310"/>
            <a:ext cx="531779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3425759" y="1684421"/>
            <a:ext cx="244297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Analog Computer</a:t>
            </a:r>
          </a:p>
        </p:txBody>
      </p:sp>
      <p:graphicFrame>
        <p:nvGraphicFramePr>
          <p:cNvPr id="49203" name="Object 51"/>
          <p:cNvGraphicFramePr>
            <a:graphicFrameLocks/>
          </p:cNvGraphicFramePr>
          <p:nvPr/>
        </p:nvGraphicFramePr>
        <p:xfrm>
          <a:off x="2718881" y="4740442"/>
          <a:ext cx="348574" cy="782053"/>
        </p:xfrm>
        <a:graphic>
          <a:graphicData uri="http://schemas.openxmlformats.org/presentationml/2006/ole">
            <p:oleObj spid="_x0000_s70658" name="Microsoft ClipArt Gallery" r:id="rId3" imgW="1721415" imgH="4168493" progId="">
              <p:embed/>
            </p:oleObj>
          </a:graphicData>
        </a:graphic>
      </p:graphicFrame>
      <p:graphicFrame>
        <p:nvGraphicFramePr>
          <p:cNvPr id="49204" name="Object 52"/>
          <p:cNvGraphicFramePr>
            <a:graphicFrameLocks/>
          </p:cNvGraphicFramePr>
          <p:nvPr/>
        </p:nvGraphicFramePr>
        <p:xfrm>
          <a:off x="5278877" y="4644189"/>
          <a:ext cx="1074907" cy="830179"/>
        </p:xfrm>
        <a:graphic>
          <a:graphicData uri="http://schemas.openxmlformats.org/presentationml/2006/ole">
            <p:oleObj spid="_x0000_s70659" name="Microsoft ClipArt Gallery" r:id="rId4" imgW="4312596" imgH="3599234" progId="">
              <p:embed/>
            </p:oleObj>
          </a:graphicData>
        </a:graphic>
      </p:graphicFrame>
      <p:sp>
        <p:nvSpPr>
          <p:cNvPr id="49205" name="Line 53"/>
          <p:cNvSpPr>
            <a:spLocks noChangeShapeType="1"/>
          </p:cNvSpPr>
          <p:nvPr/>
        </p:nvSpPr>
        <p:spPr bwMode="auto">
          <a:xfrm>
            <a:off x="2276272" y="3143250"/>
            <a:ext cx="0" cy="1767139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Line 54"/>
          <p:cNvSpPr>
            <a:spLocks noChangeShapeType="1"/>
          </p:cNvSpPr>
          <p:nvPr/>
        </p:nvSpPr>
        <p:spPr bwMode="auto">
          <a:xfrm>
            <a:off x="2292485" y="4910389"/>
            <a:ext cx="39072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Line 55"/>
          <p:cNvSpPr>
            <a:spLocks noChangeShapeType="1"/>
          </p:cNvSpPr>
          <p:nvPr/>
        </p:nvSpPr>
        <p:spPr bwMode="auto">
          <a:xfrm>
            <a:off x="3216613" y="4955507"/>
            <a:ext cx="455579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>
            <a:off x="4670898" y="4981074"/>
            <a:ext cx="43450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Rectangle 57"/>
          <p:cNvSpPr>
            <a:spLocks noChangeArrowheads="1"/>
          </p:cNvSpPr>
          <p:nvPr/>
        </p:nvSpPr>
        <p:spPr bwMode="auto">
          <a:xfrm>
            <a:off x="3425758" y="3786939"/>
            <a:ext cx="237885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/>
              <a:t>Digital Computer</a:t>
            </a:r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3775954" y="4504323"/>
            <a:ext cx="757136" cy="108434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3848911" y="4869782"/>
            <a:ext cx="57487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ADC</a:t>
            </a:r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5358320" y="4373479"/>
            <a:ext cx="59982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DSP</a:t>
            </a:r>
          </a:p>
        </p:txBody>
      </p:sp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7000673" y="4441157"/>
            <a:ext cx="755515" cy="108284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4" name="Rectangle 62"/>
          <p:cNvSpPr>
            <a:spLocks noChangeArrowheads="1"/>
          </p:cNvSpPr>
          <p:nvPr/>
        </p:nvSpPr>
        <p:spPr bwMode="auto">
          <a:xfrm>
            <a:off x="7093086" y="4811128"/>
            <a:ext cx="57287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DAC</a:t>
            </a:r>
          </a:p>
        </p:txBody>
      </p:sp>
      <p:sp>
        <p:nvSpPr>
          <p:cNvPr id="49215" name="Line 63"/>
          <p:cNvSpPr>
            <a:spLocks noChangeShapeType="1"/>
          </p:cNvSpPr>
          <p:nvPr/>
        </p:nvSpPr>
        <p:spPr bwMode="auto">
          <a:xfrm>
            <a:off x="6439711" y="5017168"/>
            <a:ext cx="436124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6" name="Rectangle 64"/>
          <p:cNvSpPr>
            <a:spLocks noChangeArrowheads="1"/>
          </p:cNvSpPr>
          <p:nvPr/>
        </p:nvSpPr>
        <p:spPr bwMode="auto">
          <a:xfrm>
            <a:off x="7798340" y="4880310"/>
            <a:ext cx="856034" cy="3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17" name="Rectangle 65"/>
          <p:cNvSpPr>
            <a:spLocks noChangeArrowheads="1"/>
          </p:cNvSpPr>
          <p:nvPr/>
        </p:nvSpPr>
        <p:spPr bwMode="auto">
          <a:xfrm>
            <a:off x="7761052" y="4785560"/>
            <a:ext cx="1052246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49218" name="Rectangle 66"/>
          <p:cNvSpPr>
            <a:spLocks noChangeArrowheads="1"/>
          </p:cNvSpPr>
          <p:nvPr/>
        </p:nvSpPr>
        <p:spPr bwMode="auto">
          <a:xfrm>
            <a:off x="4631988" y="5185610"/>
            <a:ext cx="5806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1010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7879404" y="5086350"/>
            <a:ext cx="721469" cy="171450"/>
            <a:chOff x="4860" y="3382"/>
            <a:chExt cx="445" cy="114"/>
          </a:xfrm>
        </p:grpSpPr>
        <p:sp>
          <p:nvSpPr>
            <p:cNvPr id="49220" name="Freeform 68"/>
            <p:cNvSpPr>
              <a:spLocks/>
            </p:cNvSpPr>
            <p:nvPr/>
          </p:nvSpPr>
          <p:spPr bwMode="auto">
            <a:xfrm>
              <a:off x="4860" y="3384"/>
              <a:ext cx="17" cy="58"/>
            </a:xfrm>
            <a:custGeom>
              <a:avLst/>
              <a:gdLst>
                <a:gd name="T0" fmla="*/ 0 w 17"/>
                <a:gd name="T1" fmla="*/ 57 h 58"/>
                <a:gd name="T2" fmla="*/ 9 w 17"/>
                <a:gd name="T3" fmla="*/ 8 h 58"/>
                <a:gd name="T4" fmla="*/ 9 w 17"/>
                <a:gd name="T5" fmla="*/ 5 h 58"/>
                <a:gd name="T6" fmla="*/ 9 w 17"/>
                <a:gd name="T7" fmla="*/ 3 h 58"/>
                <a:gd name="T8" fmla="*/ 11 w 17"/>
                <a:gd name="T9" fmla="*/ 2 h 58"/>
                <a:gd name="T10" fmla="*/ 12 w 17"/>
                <a:gd name="T11" fmla="*/ 0 h 58"/>
                <a:gd name="T12" fmla="*/ 16 w 1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8">
                  <a:moveTo>
                    <a:pt x="0" y="57"/>
                  </a:moveTo>
                  <a:lnTo>
                    <a:pt x="9" y="8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Freeform 69"/>
            <p:cNvSpPr>
              <a:spLocks/>
            </p:cNvSpPr>
            <p:nvPr/>
          </p:nvSpPr>
          <p:spPr bwMode="auto">
            <a:xfrm>
              <a:off x="4870" y="3383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1 h 113"/>
                <a:gd name="T4" fmla="*/ 4 w 42"/>
                <a:gd name="T5" fmla="*/ 3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4 h 113"/>
                <a:gd name="T12" fmla="*/ 15 w 42"/>
                <a:gd name="T13" fmla="*/ 109 h 113"/>
                <a:gd name="T14" fmla="*/ 15 w 42"/>
                <a:gd name="T15" fmla="*/ 110 h 113"/>
                <a:gd name="T16" fmla="*/ 17 w 42"/>
                <a:gd name="T17" fmla="*/ 112 h 113"/>
                <a:gd name="T18" fmla="*/ 19 w 42"/>
                <a:gd name="T19" fmla="*/ 112 h 113"/>
                <a:gd name="T20" fmla="*/ 21 w 42"/>
                <a:gd name="T21" fmla="*/ 111 h 113"/>
                <a:gd name="T22" fmla="*/ 22 w 42"/>
                <a:gd name="T23" fmla="*/ 109 h 113"/>
                <a:gd name="T24" fmla="*/ 37 w 42"/>
                <a:gd name="T25" fmla="*/ 10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3 h 113"/>
                <a:gd name="T32" fmla="*/ 39 w 42"/>
                <a:gd name="T33" fmla="*/ 1 h 113"/>
                <a:gd name="T34" fmla="*/ 41 w 42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9" y="1"/>
                  </a:lnTo>
                  <a:lnTo>
                    <a:pt x="41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2" name="Freeform 70"/>
            <p:cNvSpPr>
              <a:spLocks/>
            </p:cNvSpPr>
            <p:nvPr/>
          </p:nvSpPr>
          <p:spPr bwMode="auto">
            <a:xfrm>
              <a:off x="4911" y="3384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1 w 40"/>
                <a:gd name="T3" fmla="*/ 0 h 112"/>
                <a:gd name="T4" fmla="*/ 3 w 40"/>
                <a:gd name="T5" fmla="*/ 2 h 112"/>
                <a:gd name="T6" fmla="*/ 3 w 40"/>
                <a:gd name="T7" fmla="*/ 5 h 112"/>
                <a:gd name="T8" fmla="*/ 4 w 40"/>
                <a:gd name="T9" fmla="*/ 8 h 112"/>
                <a:gd name="T10" fmla="*/ 13 w 40"/>
                <a:gd name="T11" fmla="*/ 103 h 112"/>
                <a:gd name="T12" fmla="*/ 14 w 40"/>
                <a:gd name="T13" fmla="*/ 108 h 112"/>
                <a:gd name="T14" fmla="*/ 15 w 40"/>
                <a:gd name="T15" fmla="*/ 109 h 112"/>
                <a:gd name="T16" fmla="*/ 15 w 40"/>
                <a:gd name="T17" fmla="*/ 111 h 112"/>
                <a:gd name="T18" fmla="*/ 17 w 40"/>
                <a:gd name="T19" fmla="*/ 111 h 112"/>
                <a:gd name="T20" fmla="*/ 19 w 40"/>
                <a:gd name="T21" fmla="*/ 110 h 112"/>
                <a:gd name="T22" fmla="*/ 21 w 40"/>
                <a:gd name="T23" fmla="*/ 108 h 112"/>
                <a:gd name="T24" fmla="*/ 35 w 40"/>
                <a:gd name="T25" fmla="*/ 8 h 112"/>
                <a:gd name="T26" fmla="*/ 36 w 40"/>
                <a:gd name="T27" fmla="*/ 5 h 112"/>
                <a:gd name="T28" fmla="*/ 36 w 40"/>
                <a:gd name="T29" fmla="*/ 3 h 112"/>
                <a:gd name="T30" fmla="*/ 37 w 40"/>
                <a:gd name="T31" fmla="*/ 2 h 112"/>
                <a:gd name="T32" fmla="*/ 38 w 40"/>
                <a:gd name="T33" fmla="*/ 0 h 112"/>
                <a:gd name="T34" fmla="*/ 39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8"/>
                  </a:lnTo>
                  <a:lnTo>
                    <a:pt x="13" y="103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9" y="110"/>
                  </a:lnTo>
                  <a:lnTo>
                    <a:pt x="21" y="108"/>
                  </a:lnTo>
                  <a:lnTo>
                    <a:pt x="35" y="8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3" name="Freeform 71"/>
            <p:cNvSpPr>
              <a:spLocks/>
            </p:cNvSpPr>
            <p:nvPr/>
          </p:nvSpPr>
          <p:spPr bwMode="auto">
            <a:xfrm>
              <a:off x="4951" y="3383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1 h 113"/>
                <a:gd name="T4" fmla="*/ 4 w 42"/>
                <a:gd name="T5" fmla="*/ 3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4 h 113"/>
                <a:gd name="T12" fmla="*/ 15 w 42"/>
                <a:gd name="T13" fmla="*/ 109 h 113"/>
                <a:gd name="T14" fmla="*/ 15 w 42"/>
                <a:gd name="T15" fmla="*/ 110 h 113"/>
                <a:gd name="T16" fmla="*/ 16 w 42"/>
                <a:gd name="T17" fmla="*/ 112 h 113"/>
                <a:gd name="T18" fmla="*/ 18 w 42"/>
                <a:gd name="T19" fmla="*/ 112 h 113"/>
                <a:gd name="T20" fmla="*/ 20 w 42"/>
                <a:gd name="T21" fmla="*/ 111 h 113"/>
                <a:gd name="T22" fmla="*/ 22 w 42"/>
                <a:gd name="T23" fmla="*/ 109 h 113"/>
                <a:gd name="T24" fmla="*/ 36 w 42"/>
                <a:gd name="T25" fmla="*/ 10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3 h 113"/>
                <a:gd name="T32" fmla="*/ 39 w 42"/>
                <a:gd name="T33" fmla="*/ 1 h 113"/>
                <a:gd name="T34" fmla="*/ 41 w 42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1"/>
                  </a:lnTo>
                  <a:lnTo>
                    <a:pt x="22" y="109"/>
                  </a:lnTo>
                  <a:lnTo>
                    <a:pt x="36" y="10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9" y="1"/>
                  </a:lnTo>
                  <a:lnTo>
                    <a:pt x="41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4" name="Freeform 72"/>
            <p:cNvSpPr>
              <a:spLocks/>
            </p:cNvSpPr>
            <p:nvPr/>
          </p:nvSpPr>
          <p:spPr bwMode="auto">
            <a:xfrm>
              <a:off x="4994" y="3383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1 w 40"/>
                <a:gd name="T3" fmla="*/ 1 h 113"/>
                <a:gd name="T4" fmla="*/ 3 w 40"/>
                <a:gd name="T5" fmla="*/ 3 h 113"/>
                <a:gd name="T6" fmla="*/ 3 w 40"/>
                <a:gd name="T7" fmla="*/ 5 h 113"/>
                <a:gd name="T8" fmla="*/ 4 w 40"/>
                <a:gd name="T9" fmla="*/ 10 h 113"/>
                <a:gd name="T10" fmla="*/ 12 w 40"/>
                <a:gd name="T11" fmla="*/ 102 h 113"/>
                <a:gd name="T12" fmla="*/ 13 w 40"/>
                <a:gd name="T13" fmla="*/ 108 h 113"/>
                <a:gd name="T14" fmla="*/ 14 w 40"/>
                <a:gd name="T15" fmla="*/ 110 h 113"/>
                <a:gd name="T16" fmla="*/ 15 w 40"/>
                <a:gd name="T17" fmla="*/ 111 h 113"/>
                <a:gd name="T18" fmla="*/ 17 w 40"/>
                <a:gd name="T19" fmla="*/ 112 h 113"/>
                <a:gd name="T20" fmla="*/ 19 w 40"/>
                <a:gd name="T21" fmla="*/ 111 h 113"/>
                <a:gd name="T22" fmla="*/ 20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6 w 40"/>
                <a:gd name="T29" fmla="*/ 4 h 113"/>
                <a:gd name="T30" fmla="*/ 36 w 40"/>
                <a:gd name="T31" fmla="*/ 2 h 113"/>
                <a:gd name="T32" fmla="*/ 38 w 40"/>
                <a:gd name="T33" fmla="*/ 1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10"/>
                  </a:lnTo>
                  <a:lnTo>
                    <a:pt x="12" y="102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5" name="Freeform 73"/>
            <p:cNvSpPr>
              <a:spLocks/>
            </p:cNvSpPr>
            <p:nvPr/>
          </p:nvSpPr>
          <p:spPr bwMode="auto">
            <a:xfrm>
              <a:off x="5034" y="3383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2 w 40"/>
                <a:gd name="T3" fmla="*/ 0 h 113"/>
                <a:gd name="T4" fmla="*/ 4 w 40"/>
                <a:gd name="T5" fmla="*/ 2 h 113"/>
                <a:gd name="T6" fmla="*/ 4 w 40"/>
                <a:gd name="T7" fmla="*/ 5 h 113"/>
                <a:gd name="T8" fmla="*/ 4 w 40"/>
                <a:gd name="T9" fmla="*/ 10 h 113"/>
                <a:gd name="T10" fmla="*/ 13 w 40"/>
                <a:gd name="T11" fmla="*/ 102 h 113"/>
                <a:gd name="T12" fmla="*/ 14 w 40"/>
                <a:gd name="T13" fmla="*/ 108 h 113"/>
                <a:gd name="T14" fmla="*/ 14 w 40"/>
                <a:gd name="T15" fmla="*/ 110 h 113"/>
                <a:gd name="T16" fmla="*/ 16 w 40"/>
                <a:gd name="T17" fmla="*/ 111 h 113"/>
                <a:gd name="T18" fmla="*/ 18 w 40"/>
                <a:gd name="T19" fmla="*/ 112 h 113"/>
                <a:gd name="T20" fmla="*/ 20 w 40"/>
                <a:gd name="T21" fmla="*/ 111 h 113"/>
                <a:gd name="T22" fmla="*/ 21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6 w 40"/>
                <a:gd name="T29" fmla="*/ 4 h 113"/>
                <a:gd name="T30" fmla="*/ 36 w 40"/>
                <a:gd name="T31" fmla="*/ 2 h 113"/>
                <a:gd name="T32" fmla="*/ 38 w 40"/>
                <a:gd name="T33" fmla="*/ 0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10"/>
                  </a:lnTo>
                  <a:lnTo>
                    <a:pt x="13" y="102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6" y="111"/>
                  </a:lnTo>
                  <a:lnTo>
                    <a:pt x="18" y="112"/>
                  </a:lnTo>
                  <a:lnTo>
                    <a:pt x="20" y="111"/>
                  </a:lnTo>
                  <a:lnTo>
                    <a:pt x="21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6" name="Freeform 74"/>
            <p:cNvSpPr>
              <a:spLocks/>
            </p:cNvSpPr>
            <p:nvPr/>
          </p:nvSpPr>
          <p:spPr bwMode="auto">
            <a:xfrm>
              <a:off x="5075" y="3383"/>
              <a:ext cx="40" cy="113"/>
            </a:xfrm>
            <a:custGeom>
              <a:avLst/>
              <a:gdLst>
                <a:gd name="T0" fmla="*/ 0 w 40"/>
                <a:gd name="T1" fmla="*/ 0 h 113"/>
                <a:gd name="T2" fmla="*/ 1 w 40"/>
                <a:gd name="T3" fmla="*/ 1 h 113"/>
                <a:gd name="T4" fmla="*/ 2 w 40"/>
                <a:gd name="T5" fmla="*/ 3 h 113"/>
                <a:gd name="T6" fmla="*/ 3 w 40"/>
                <a:gd name="T7" fmla="*/ 5 h 113"/>
                <a:gd name="T8" fmla="*/ 3 w 40"/>
                <a:gd name="T9" fmla="*/ 10 h 113"/>
                <a:gd name="T10" fmla="*/ 12 w 40"/>
                <a:gd name="T11" fmla="*/ 102 h 113"/>
                <a:gd name="T12" fmla="*/ 13 w 40"/>
                <a:gd name="T13" fmla="*/ 108 h 113"/>
                <a:gd name="T14" fmla="*/ 14 w 40"/>
                <a:gd name="T15" fmla="*/ 110 h 113"/>
                <a:gd name="T16" fmla="*/ 15 w 40"/>
                <a:gd name="T17" fmla="*/ 111 h 113"/>
                <a:gd name="T18" fmla="*/ 17 w 40"/>
                <a:gd name="T19" fmla="*/ 112 h 113"/>
                <a:gd name="T20" fmla="*/ 19 w 40"/>
                <a:gd name="T21" fmla="*/ 111 h 113"/>
                <a:gd name="T22" fmla="*/ 20 w 40"/>
                <a:gd name="T23" fmla="*/ 108 h 113"/>
                <a:gd name="T24" fmla="*/ 35 w 40"/>
                <a:gd name="T25" fmla="*/ 8 h 113"/>
                <a:gd name="T26" fmla="*/ 35 w 40"/>
                <a:gd name="T27" fmla="*/ 6 h 113"/>
                <a:gd name="T28" fmla="*/ 35 w 40"/>
                <a:gd name="T29" fmla="*/ 4 h 113"/>
                <a:gd name="T30" fmla="*/ 36 w 40"/>
                <a:gd name="T31" fmla="*/ 2 h 113"/>
                <a:gd name="T32" fmla="*/ 37 w 40"/>
                <a:gd name="T33" fmla="*/ 1 h 113"/>
                <a:gd name="T34" fmla="*/ 39 w 40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3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10"/>
                  </a:lnTo>
                  <a:lnTo>
                    <a:pt x="12" y="102"/>
                  </a:lnTo>
                  <a:lnTo>
                    <a:pt x="13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7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7" name="Freeform 75"/>
            <p:cNvSpPr>
              <a:spLocks/>
            </p:cNvSpPr>
            <p:nvPr/>
          </p:nvSpPr>
          <p:spPr bwMode="auto">
            <a:xfrm>
              <a:off x="5114" y="3383"/>
              <a:ext cx="42" cy="113"/>
            </a:xfrm>
            <a:custGeom>
              <a:avLst/>
              <a:gdLst>
                <a:gd name="T0" fmla="*/ 0 w 42"/>
                <a:gd name="T1" fmla="*/ 0 h 113"/>
                <a:gd name="T2" fmla="*/ 2 w 42"/>
                <a:gd name="T3" fmla="*/ 0 h 113"/>
                <a:gd name="T4" fmla="*/ 4 w 42"/>
                <a:gd name="T5" fmla="*/ 2 h 113"/>
                <a:gd name="T6" fmla="*/ 5 w 42"/>
                <a:gd name="T7" fmla="*/ 5 h 113"/>
                <a:gd name="T8" fmla="*/ 5 w 42"/>
                <a:gd name="T9" fmla="*/ 10 h 113"/>
                <a:gd name="T10" fmla="*/ 14 w 42"/>
                <a:gd name="T11" fmla="*/ 102 h 113"/>
                <a:gd name="T12" fmla="*/ 15 w 42"/>
                <a:gd name="T13" fmla="*/ 108 h 113"/>
                <a:gd name="T14" fmla="*/ 15 w 42"/>
                <a:gd name="T15" fmla="*/ 110 h 113"/>
                <a:gd name="T16" fmla="*/ 17 w 42"/>
                <a:gd name="T17" fmla="*/ 111 h 113"/>
                <a:gd name="T18" fmla="*/ 19 w 42"/>
                <a:gd name="T19" fmla="*/ 112 h 113"/>
                <a:gd name="T20" fmla="*/ 21 w 42"/>
                <a:gd name="T21" fmla="*/ 111 h 113"/>
                <a:gd name="T22" fmla="*/ 22 w 42"/>
                <a:gd name="T23" fmla="*/ 108 h 113"/>
                <a:gd name="T24" fmla="*/ 37 w 42"/>
                <a:gd name="T25" fmla="*/ 8 h 113"/>
                <a:gd name="T26" fmla="*/ 37 w 42"/>
                <a:gd name="T27" fmla="*/ 6 h 113"/>
                <a:gd name="T28" fmla="*/ 37 w 42"/>
                <a:gd name="T29" fmla="*/ 4 h 113"/>
                <a:gd name="T30" fmla="*/ 38 w 42"/>
                <a:gd name="T31" fmla="*/ 2 h 113"/>
                <a:gd name="T32" fmla="*/ 39 w 42"/>
                <a:gd name="T33" fmla="*/ 0 h 113"/>
                <a:gd name="T34" fmla="*/ 41 w 42"/>
                <a:gd name="T3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2"/>
                  </a:lnTo>
                  <a:lnTo>
                    <a:pt x="15" y="108"/>
                  </a:lnTo>
                  <a:lnTo>
                    <a:pt x="15" y="110"/>
                  </a:lnTo>
                  <a:lnTo>
                    <a:pt x="17" y="111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8" name="Freeform 76"/>
            <p:cNvSpPr>
              <a:spLocks/>
            </p:cNvSpPr>
            <p:nvPr/>
          </p:nvSpPr>
          <p:spPr bwMode="auto">
            <a:xfrm>
              <a:off x="5156" y="3383"/>
              <a:ext cx="40" cy="112"/>
            </a:xfrm>
            <a:custGeom>
              <a:avLst/>
              <a:gdLst>
                <a:gd name="T0" fmla="*/ 0 w 40"/>
                <a:gd name="T1" fmla="*/ 0 h 112"/>
                <a:gd name="T2" fmla="*/ 1 w 40"/>
                <a:gd name="T3" fmla="*/ 0 h 112"/>
                <a:gd name="T4" fmla="*/ 3 w 40"/>
                <a:gd name="T5" fmla="*/ 2 h 112"/>
                <a:gd name="T6" fmla="*/ 3 w 40"/>
                <a:gd name="T7" fmla="*/ 4 h 112"/>
                <a:gd name="T8" fmla="*/ 4 w 40"/>
                <a:gd name="T9" fmla="*/ 8 h 112"/>
                <a:gd name="T10" fmla="*/ 13 w 40"/>
                <a:gd name="T11" fmla="*/ 103 h 112"/>
                <a:gd name="T12" fmla="*/ 14 w 40"/>
                <a:gd name="T13" fmla="*/ 108 h 112"/>
                <a:gd name="T14" fmla="*/ 14 w 40"/>
                <a:gd name="T15" fmla="*/ 109 h 112"/>
                <a:gd name="T16" fmla="*/ 15 w 40"/>
                <a:gd name="T17" fmla="*/ 111 h 112"/>
                <a:gd name="T18" fmla="*/ 17 w 40"/>
                <a:gd name="T19" fmla="*/ 111 h 112"/>
                <a:gd name="T20" fmla="*/ 19 w 40"/>
                <a:gd name="T21" fmla="*/ 110 h 112"/>
                <a:gd name="T22" fmla="*/ 20 w 40"/>
                <a:gd name="T23" fmla="*/ 108 h 112"/>
                <a:gd name="T24" fmla="*/ 35 w 40"/>
                <a:gd name="T25" fmla="*/ 8 h 112"/>
                <a:gd name="T26" fmla="*/ 35 w 40"/>
                <a:gd name="T27" fmla="*/ 5 h 112"/>
                <a:gd name="T28" fmla="*/ 36 w 40"/>
                <a:gd name="T29" fmla="*/ 3 h 112"/>
                <a:gd name="T30" fmla="*/ 36 w 40"/>
                <a:gd name="T31" fmla="*/ 2 h 112"/>
                <a:gd name="T32" fmla="*/ 38 w 40"/>
                <a:gd name="T33" fmla="*/ 0 h 112"/>
                <a:gd name="T34" fmla="*/ 39 w 40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1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8"/>
                  </a:lnTo>
                  <a:lnTo>
                    <a:pt x="13" y="103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7" y="111"/>
                  </a:lnTo>
                  <a:lnTo>
                    <a:pt x="19" y="110"/>
                  </a:lnTo>
                  <a:lnTo>
                    <a:pt x="20" y="108"/>
                  </a:lnTo>
                  <a:lnTo>
                    <a:pt x="35" y="8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29" name="Freeform 77"/>
            <p:cNvSpPr>
              <a:spLocks/>
            </p:cNvSpPr>
            <p:nvPr/>
          </p:nvSpPr>
          <p:spPr bwMode="auto">
            <a:xfrm>
              <a:off x="5195" y="3382"/>
              <a:ext cx="43" cy="113"/>
            </a:xfrm>
            <a:custGeom>
              <a:avLst/>
              <a:gdLst>
                <a:gd name="T0" fmla="*/ 0 w 43"/>
                <a:gd name="T1" fmla="*/ 0 h 113"/>
                <a:gd name="T2" fmla="*/ 3 w 43"/>
                <a:gd name="T3" fmla="*/ 1 h 113"/>
                <a:gd name="T4" fmla="*/ 5 w 43"/>
                <a:gd name="T5" fmla="*/ 3 h 113"/>
                <a:gd name="T6" fmla="*/ 5 w 43"/>
                <a:gd name="T7" fmla="*/ 5 h 113"/>
                <a:gd name="T8" fmla="*/ 5 w 43"/>
                <a:gd name="T9" fmla="*/ 10 h 113"/>
                <a:gd name="T10" fmla="*/ 15 w 43"/>
                <a:gd name="T11" fmla="*/ 104 h 113"/>
                <a:gd name="T12" fmla="*/ 16 w 43"/>
                <a:gd name="T13" fmla="*/ 109 h 113"/>
                <a:gd name="T14" fmla="*/ 16 w 43"/>
                <a:gd name="T15" fmla="*/ 110 h 113"/>
                <a:gd name="T16" fmla="*/ 17 w 43"/>
                <a:gd name="T17" fmla="*/ 112 h 113"/>
                <a:gd name="T18" fmla="*/ 19 w 43"/>
                <a:gd name="T19" fmla="*/ 112 h 113"/>
                <a:gd name="T20" fmla="*/ 21 w 43"/>
                <a:gd name="T21" fmla="*/ 111 h 113"/>
                <a:gd name="T22" fmla="*/ 22 w 43"/>
                <a:gd name="T23" fmla="*/ 109 h 113"/>
                <a:gd name="T24" fmla="*/ 37 w 43"/>
                <a:gd name="T25" fmla="*/ 10 h 113"/>
                <a:gd name="T26" fmla="*/ 37 w 43"/>
                <a:gd name="T27" fmla="*/ 6 h 113"/>
                <a:gd name="T28" fmla="*/ 38 w 43"/>
                <a:gd name="T29" fmla="*/ 4 h 113"/>
                <a:gd name="T30" fmla="*/ 38 w 43"/>
                <a:gd name="T31" fmla="*/ 3 h 113"/>
                <a:gd name="T32" fmla="*/ 40 w 43"/>
                <a:gd name="T33" fmla="*/ 1 h 113"/>
                <a:gd name="T34" fmla="*/ 42 w 43"/>
                <a:gd name="T3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113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5" y="104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40" y="1"/>
                  </a:lnTo>
                  <a:lnTo>
                    <a:pt x="42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Freeform 78"/>
            <p:cNvSpPr>
              <a:spLocks/>
            </p:cNvSpPr>
            <p:nvPr/>
          </p:nvSpPr>
          <p:spPr bwMode="auto">
            <a:xfrm>
              <a:off x="5237" y="3383"/>
              <a:ext cx="41" cy="112"/>
            </a:xfrm>
            <a:custGeom>
              <a:avLst/>
              <a:gdLst>
                <a:gd name="T0" fmla="*/ 0 w 41"/>
                <a:gd name="T1" fmla="*/ 0 h 112"/>
                <a:gd name="T2" fmla="*/ 2 w 41"/>
                <a:gd name="T3" fmla="*/ 0 h 112"/>
                <a:gd name="T4" fmla="*/ 3 w 41"/>
                <a:gd name="T5" fmla="*/ 2 h 112"/>
                <a:gd name="T6" fmla="*/ 4 w 41"/>
                <a:gd name="T7" fmla="*/ 4 h 112"/>
                <a:gd name="T8" fmla="*/ 4 w 41"/>
                <a:gd name="T9" fmla="*/ 8 h 112"/>
                <a:gd name="T10" fmla="*/ 13 w 41"/>
                <a:gd name="T11" fmla="*/ 103 h 112"/>
                <a:gd name="T12" fmla="*/ 14 w 41"/>
                <a:gd name="T13" fmla="*/ 108 h 112"/>
                <a:gd name="T14" fmla="*/ 15 w 41"/>
                <a:gd name="T15" fmla="*/ 109 h 112"/>
                <a:gd name="T16" fmla="*/ 16 w 41"/>
                <a:gd name="T17" fmla="*/ 111 h 112"/>
                <a:gd name="T18" fmla="*/ 17 w 41"/>
                <a:gd name="T19" fmla="*/ 111 h 112"/>
                <a:gd name="T20" fmla="*/ 20 w 41"/>
                <a:gd name="T21" fmla="*/ 110 h 112"/>
                <a:gd name="T22" fmla="*/ 21 w 41"/>
                <a:gd name="T23" fmla="*/ 108 h 112"/>
                <a:gd name="T24" fmla="*/ 36 w 41"/>
                <a:gd name="T25" fmla="*/ 8 h 112"/>
                <a:gd name="T26" fmla="*/ 36 w 41"/>
                <a:gd name="T27" fmla="*/ 5 h 112"/>
                <a:gd name="T28" fmla="*/ 36 w 41"/>
                <a:gd name="T29" fmla="*/ 3 h 112"/>
                <a:gd name="T30" fmla="*/ 37 w 41"/>
                <a:gd name="T31" fmla="*/ 2 h 112"/>
                <a:gd name="T32" fmla="*/ 38 w 41"/>
                <a:gd name="T33" fmla="*/ 0 h 112"/>
                <a:gd name="T34" fmla="*/ 40 w 41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112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13" y="103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6" y="111"/>
                  </a:lnTo>
                  <a:lnTo>
                    <a:pt x="17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36" y="8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Freeform 79"/>
            <p:cNvSpPr>
              <a:spLocks/>
            </p:cNvSpPr>
            <p:nvPr/>
          </p:nvSpPr>
          <p:spPr bwMode="auto">
            <a:xfrm>
              <a:off x="5277" y="3382"/>
              <a:ext cx="28" cy="113"/>
            </a:xfrm>
            <a:custGeom>
              <a:avLst/>
              <a:gdLst>
                <a:gd name="T0" fmla="*/ 0 w 28"/>
                <a:gd name="T1" fmla="*/ 0 h 113"/>
                <a:gd name="T2" fmla="*/ 3 w 28"/>
                <a:gd name="T3" fmla="*/ 1 h 113"/>
                <a:gd name="T4" fmla="*/ 4 w 28"/>
                <a:gd name="T5" fmla="*/ 3 h 113"/>
                <a:gd name="T6" fmla="*/ 5 w 28"/>
                <a:gd name="T7" fmla="*/ 5 h 113"/>
                <a:gd name="T8" fmla="*/ 5 w 28"/>
                <a:gd name="T9" fmla="*/ 10 h 113"/>
                <a:gd name="T10" fmla="*/ 14 w 28"/>
                <a:gd name="T11" fmla="*/ 104 h 113"/>
                <a:gd name="T12" fmla="*/ 14 w 28"/>
                <a:gd name="T13" fmla="*/ 109 h 113"/>
                <a:gd name="T14" fmla="*/ 15 w 28"/>
                <a:gd name="T15" fmla="*/ 110 h 113"/>
                <a:gd name="T16" fmla="*/ 17 w 28"/>
                <a:gd name="T17" fmla="*/ 112 h 113"/>
                <a:gd name="T18" fmla="*/ 19 w 28"/>
                <a:gd name="T19" fmla="*/ 112 h 113"/>
                <a:gd name="T20" fmla="*/ 21 w 28"/>
                <a:gd name="T21" fmla="*/ 111 h 113"/>
                <a:gd name="T22" fmla="*/ 22 w 28"/>
                <a:gd name="T23" fmla="*/ 109 h 113"/>
                <a:gd name="T24" fmla="*/ 27 w 28"/>
                <a:gd name="T25" fmla="*/ 6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113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14" y="104"/>
                  </a:lnTo>
                  <a:lnTo>
                    <a:pt x="14" y="109"/>
                  </a:lnTo>
                  <a:lnTo>
                    <a:pt x="15" y="110"/>
                  </a:lnTo>
                  <a:lnTo>
                    <a:pt x="17" y="112"/>
                  </a:lnTo>
                  <a:lnTo>
                    <a:pt x="19" y="112"/>
                  </a:lnTo>
                  <a:lnTo>
                    <a:pt x="21" y="111"/>
                  </a:lnTo>
                  <a:lnTo>
                    <a:pt x="22" y="109"/>
                  </a:lnTo>
                  <a:lnTo>
                    <a:pt x="27" y="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32" name="Rectangle 80"/>
          <p:cNvSpPr>
            <a:spLocks noChangeArrowheads="1"/>
          </p:cNvSpPr>
          <p:nvPr/>
        </p:nvSpPr>
        <p:spPr bwMode="auto">
          <a:xfrm>
            <a:off x="8260405" y="5063791"/>
            <a:ext cx="346953" cy="353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33" name="Rectangle 81"/>
          <p:cNvSpPr>
            <a:spLocks noChangeArrowheads="1"/>
          </p:cNvSpPr>
          <p:nvPr/>
        </p:nvSpPr>
        <p:spPr bwMode="auto">
          <a:xfrm>
            <a:off x="6301902" y="5199146"/>
            <a:ext cx="58349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1001</a:t>
            </a:r>
          </a:p>
        </p:txBody>
      </p:sp>
      <p:graphicFrame>
        <p:nvGraphicFramePr>
          <p:cNvPr id="49234" name="Object 82"/>
          <p:cNvGraphicFramePr>
            <a:graphicFrameLocks/>
          </p:cNvGraphicFramePr>
          <p:nvPr/>
        </p:nvGraphicFramePr>
        <p:xfrm>
          <a:off x="5244831" y="2164181"/>
          <a:ext cx="1107331" cy="1150519"/>
        </p:xfrm>
        <a:graphic>
          <a:graphicData uri="http://schemas.openxmlformats.org/presentationml/2006/ole">
            <p:oleObj spid="_x0000_s70660" name="Microsoft ClipArt Gallery" r:id="rId5" imgW="3043692" imgH="3408806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1184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04" y="2824432"/>
            <a:ext cx="7063339" cy="279449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accent1"/>
                </a:solidFill>
              </a:rPr>
              <a:t>Digital computers </a:t>
            </a:r>
            <a:r>
              <a:rPr lang="en-GB" sz="3600" b="1" dirty="0" smtClean="0"/>
              <a:t>are used in radiological applications therefore it is important to understand the digital systems.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4000" b="1" dirty="0" smtClean="0">
                <a:latin typeface="Helvetica" charset="0"/>
              </a:rPr>
              <a:t/>
            </a:r>
            <a:br>
              <a:rPr lang="en-US" sz="4000" b="1" dirty="0" smtClean="0">
                <a:latin typeface="Helvetica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Elements of a digital signal processor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8313" y="350043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27313" y="2924175"/>
            <a:ext cx="1081087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Digital</a:t>
            </a:r>
          </a:p>
          <a:p>
            <a:pPr algn="ctr"/>
            <a:r>
              <a:rPr lang="en-GB">
                <a:latin typeface="Arial" charset="0"/>
              </a:rPr>
              <a:t> signal</a:t>
            </a:r>
            <a:endParaRPr lang="en-US">
              <a:latin typeface="Arial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92275" y="3284538"/>
            <a:ext cx="863600" cy="4333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ADC</a:t>
            </a:r>
            <a:endParaRPr lang="en-US">
              <a:latin typeface="Arial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627313" y="3500438"/>
            <a:ext cx="1366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68313" y="3644900"/>
            <a:ext cx="1079500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>
                <a:latin typeface="Arial" charset="0"/>
              </a:rPr>
              <a:t>Analog </a:t>
            </a:r>
          </a:p>
          <a:p>
            <a:pPr algn="ctr"/>
            <a:r>
              <a:rPr lang="en-GB" dirty="0">
                <a:latin typeface="Arial" charset="0"/>
              </a:rPr>
              <a:t>signal</a:t>
            </a:r>
            <a:endParaRPr lang="en-US" dirty="0">
              <a:latin typeface="Arial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067175" y="3141663"/>
            <a:ext cx="1366838" cy="5778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Digital </a:t>
            </a:r>
          </a:p>
          <a:p>
            <a:pPr algn="ctr"/>
            <a:r>
              <a:rPr lang="en-GB">
                <a:latin typeface="Arial" charset="0"/>
              </a:rPr>
              <a:t>processor</a:t>
            </a:r>
            <a:endParaRPr lang="en-US">
              <a:latin typeface="Arial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508625" y="3429000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508625" y="2852738"/>
            <a:ext cx="1295400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Digital</a:t>
            </a:r>
          </a:p>
          <a:p>
            <a:pPr algn="ctr"/>
            <a:r>
              <a:rPr lang="en-GB">
                <a:latin typeface="Arial" charset="0"/>
              </a:rPr>
              <a:t>output</a:t>
            </a:r>
            <a:endParaRPr lang="en-US">
              <a:latin typeface="Arial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659563" y="3141663"/>
            <a:ext cx="863600" cy="43338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DAC</a:t>
            </a:r>
            <a:endParaRPr lang="en-US">
              <a:latin typeface="Arial" charset="0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7596188" y="3429000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524750" y="3573463"/>
            <a:ext cx="10810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>
                <a:latin typeface="Arial" charset="0"/>
              </a:rPr>
              <a:t>Analog </a:t>
            </a:r>
          </a:p>
          <a:p>
            <a:pPr algn="ctr"/>
            <a:r>
              <a:rPr lang="en-GB" dirty="0">
                <a:latin typeface="Arial" charset="0"/>
              </a:rPr>
              <a:t>signal</a:t>
            </a:r>
            <a:endParaRPr lang="en-US" dirty="0">
              <a:latin typeface="Arial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68313" y="4650948"/>
            <a:ext cx="5221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ADC      : </a:t>
            </a:r>
            <a:r>
              <a:rPr lang="en-US" sz="2400" dirty="0" smtClean="0"/>
              <a:t> analogues </a:t>
            </a:r>
            <a:r>
              <a:rPr lang="en-US" sz="2400" dirty="0"/>
              <a:t>to digital converter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DAC	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  <a:r>
              <a:rPr lang="en-US" sz="2400" dirty="0" smtClean="0"/>
              <a:t>  digital </a:t>
            </a:r>
            <a:r>
              <a:rPr lang="en-US" sz="2400" dirty="0"/>
              <a:t>to analogous converter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05" y="1999886"/>
            <a:ext cx="5870448" cy="1472184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7F01"/>
                </a:solidFill>
              </a:rPr>
              <a:t>Analogue- to- digital conversion</a:t>
            </a:r>
            <a:endParaRPr lang="en-US" sz="3600" b="1" dirty="0">
              <a:solidFill>
                <a:srgbClr val="FF7F0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6241" y="3472070"/>
            <a:ext cx="6079580" cy="1086647"/>
          </a:xfrm>
        </p:spPr>
        <p:txBody>
          <a:bodyPr>
            <a:normAutofit fontScale="25000" lnSpcReduction="20000"/>
          </a:bodyPr>
          <a:lstStyle/>
          <a:p>
            <a:pPr>
              <a:buFont typeface="Wingdings" charset="0"/>
              <a:buNone/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sz="10000" dirty="0"/>
              <a:t>Converts the analogue signal into a sequence of numbers having finite precession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xmlns="" val="68894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7F01"/>
                </a:solidFill>
              </a:rPr>
              <a:t>ADC   essential parts: </a:t>
            </a:r>
            <a:endParaRPr lang="en-US" sz="4000" b="1" dirty="0">
              <a:solidFill>
                <a:srgbClr val="FF7F0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95288" y="3860800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7813" y="3357563"/>
            <a:ext cx="6048375" cy="10080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667625" y="3789363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619250" y="3500438"/>
            <a:ext cx="1223963" cy="576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algn="ctr"/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Sampler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779838" y="3500438"/>
            <a:ext cx="1511300" cy="576262"/>
          </a:xfrm>
          <a:prstGeom prst="rect">
            <a:avLst/>
          </a:prstGeom>
          <a:solidFill>
            <a:srgbClr val="2063A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algn="ctr"/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Quantizer</a:t>
            </a:r>
            <a:endParaRPr lang="en-US" dirty="0">
              <a:latin typeface="Arial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300788" y="3501232"/>
            <a:ext cx="1150937" cy="576262"/>
          </a:xfrm>
          <a:prstGeom prst="rect">
            <a:avLst/>
          </a:prstGeom>
          <a:solidFill>
            <a:srgbClr val="2063A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algn="ctr"/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Coder</a:t>
            </a:r>
            <a:endParaRPr lang="en-US" dirty="0">
              <a:latin typeface="Arial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364163" y="378936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916238" y="3789363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95288" y="4005263"/>
            <a:ext cx="1081087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>
                <a:latin typeface="Arial" charset="0"/>
              </a:rPr>
              <a:t>Analog</a:t>
            </a:r>
          </a:p>
          <a:p>
            <a:pPr algn="ctr"/>
            <a:r>
              <a:rPr lang="en-GB" dirty="0">
                <a:latin typeface="Arial" charset="0"/>
              </a:rPr>
              <a:t>Input</a:t>
            </a:r>
          </a:p>
          <a:p>
            <a:pPr algn="ctr"/>
            <a:r>
              <a:rPr lang="en-GB" dirty="0">
                <a:latin typeface="Arial" charset="0"/>
              </a:rPr>
              <a:t>signal</a:t>
            </a:r>
            <a:endParaRPr lang="en-US" dirty="0">
              <a:latin typeface="Arial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740650" y="3933825"/>
            <a:ext cx="108108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digital</a:t>
            </a:r>
          </a:p>
          <a:p>
            <a:pPr algn="ctr"/>
            <a:r>
              <a:rPr lang="en-GB">
                <a:latin typeface="Arial" charset="0"/>
              </a:rPr>
              <a:t>Input</a:t>
            </a:r>
          </a:p>
          <a:p>
            <a:pPr algn="ctr"/>
            <a:r>
              <a:rPr lang="en-GB">
                <a:latin typeface="Arial" charset="0"/>
              </a:rPr>
              <a:t>signal</a:t>
            </a:r>
            <a:endParaRPr lang="en-US">
              <a:latin typeface="Arial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79463" y="18420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1-Sampler</a:t>
            </a:r>
          </a:p>
          <a:p>
            <a:r>
              <a:rPr lang="en-GB" sz="2400" b="1" dirty="0" smtClean="0"/>
              <a:t>2-Quantizer</a:t>
            </a:r>
          </a:p>
          <a:p>
            <a:r>
              <a:rPr lang="en-GB" sz="2400" b="1" dirty="0" smtClean="0"/>
              <a:t>3-Coder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2982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05" y="1443294"/>
            <a:ext cx="5870448" cy="1472184"/>
          </a:xfrm>
        </p:spPr>
        <p:txBody>
          <a:bodyPr/>
          <a:lstStyle/>
          <a:p>
            <a:r>
              <a:rPr lang="en-GB" b="1" dirty="0">
                <a:solidFill>
                  <a:srgbClr val="FF7F01"/>
                </a:solidFill>
              </a:rPr>
              <a:t>Sampler</a:t>
            </a:r>
            <a:endParaRPr lang="en-US" b="1" dirty="0">
              <a:solidFill>
                <a:srgbClr val="FF7F0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105" y="2391441"/>
            <a:ext cx="6932029" cy="524037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endParaRPr lang="en-GB" sz="2800" dirty="0"/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The conversion of continuous time signal into a discrete signal obtained by taking “samples” of a continuous-time signal at a discrete time instants.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6320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8813" y="1899830"/>
            <a:ext cx="5870448" cy="78680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7F01"/>
                </a:solidFill>
              </a:rPr>
              <a:t>Quantizer</a:t>
            </a:r>
            <a:endParaRPr lang="en-US" sz="3600" b="1" dirty="0">
              <a:solidFill>
                <a:srgbClr val="FF7F0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83" y="2491409"/>
            <a:ext cx="7639795" cy="1713357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/>
              <a:t>The conversion of a discrete-time, discrete-valued (digital) signal.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/>
              <a:t>The value of each signal sample is represented by a value selected from a finite set of possible values.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8813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228" y="1583384"/>
            <a:ext cx="5870448" cy="1472184"/>
          </a:xfrm>
        </p:spPr>
        <p:txBody>
          <a:bodyPr/>
          <a:lstStyle/>
          <a:p>
            <a:r>
              <a:rPr lang="en-GB" b="1" dirty="0">
                <a:solidFill>
                  <a:srgbClr val="FF7F01"/>
                </a:solidFill>
              </a:rPr>
              <a:t>Coding</a:t>
            </a:r>
            <a:endParaRPr lang="en-US" b="1" dirty="0">
              <a:solidFill>
                <a:srgbClr val="FF7F0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7250" y="3081000"/>
            <a:ext cx="6897715" cy="1215964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n-GB" sz="3000" dirty="0"/>
              <a:t>The assignment of a binary bit sequence to each discrete output from the </a:t>
            </a:r>
            <a:r>
              <a:rPr lang="en-GB" sz="3000" dirty="0" err="1"/>
              <a:t>quantizer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5894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7338" y="702365"/>
            <a:ext cx="8856662" cy="5791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    </a:t>
            </a:r>
            <a:r>
              <a:rPr lang="en-US" sz="3600" b="1" dirty="0" smtClean="0">
                <a:solidFill>
                  <a:schemeClr val="accent1"/>
                </a:solidFill>
              </a:rPr>
              <a:t>Digital to analog conversion 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090" y="367141"/>
            <a:ext cx="8559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7F01"/>
                </a:solidFill>
              </a:rPr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12750" y="3651263"/>
            <a:ext cx="8531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7F01"/>
                </a:solidFill>
              </a:rPr>
              <a:t>  </a:t>
            </a:r>
            <a:r>
              <a:rPr lang="en-GB" sz="3600" b="1" dirty="0" smtClean="0">
                <a:solidFill>
                  <a:srgbClr val="FF7F01"/>
                </a:solidFill>
              </a:rPr>
              <a:t>DAC :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841512" y="1648888"/>
            <a:ext cx="7573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The digital signal processor outputs digital data that are subsequently converted into the </a:t>
            </a:r>
            <a:r>
              <a:rPr lang="en-GB" sz="2400" dirty="0" err="1" smtClean="0">
                <a:solidFill>
                  <a:srgbClr val="002060"/>
                </a:solidFill>
              </a:rPr>
              <a:t>analog</a:t>
            </a:r>
            <a:r>
              <a:rPr lang="en-GB" sz="2400" dirty="0" smtClean="0">
                <a:solidFill>
                  <a:srgbClr val="002060"/>
                </a:solidFill>
              </a:rPr>
              <a:t> signals needed to operate </a:t>
            </a:r>
            <a:r>
              <a:rPr lang="en-GB" sz="2400" dirty="0" err="1" smtClean="0">
                <a:solidFill>
                  <a:srgbClr val="002060"/>
                </a:solidFill>
              </a:rPr>
              <a:t>analog</a:t>
            </a:r>
            <a:r>
              <a:rPr lang="en-GB" sz="2400" dirty="0" smtClean="0">
                <a:solidFill>
                  <a:srgbClr val="002060"/>
                </a:solidFill>
              </a:rPr>
              <a:t> display devices such as television monitors.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9078" y="4297594"/>
            <a:ext cx="6659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Made of solid-state electronics that generates an output voltage to the input digital number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33338"/>
            <a:ext cx="7583488" cy="1143001"/>
          </a:xfrm>
        </p:spPr>
        <p:txBody>
          <a:bodyPr/>
          <a:lstStyle/>
          <a:p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DAC characteristic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0513" y="679450"/>
            <a:ext cx="7583487" cy="4006850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Most important is resolution.</a:t>
            </a:r>
          </a:p>
          <a:p>
            <a:pPr>
              <a:buNone/>
            </a:pPr>
            <a:r>
              <a:rPr lang="en-GB" dirty="0">
                <a:solidFill>
                  <a:srgbClr val="FFFFFF"/>
                </a:solidFill>
              </a:rPr>
              <a:t>It is how finely an </a:t>
            </a:r>
            <a:r>
              <a:rPr lang="en-GB" dirty="0" err="1">
                <a:solidFill>
                  <a:srgbClr val="FFFFFF"/>
                </a:solidFill>
              </a:rPr>
              <a:t>analog</a:t>
            </a:r>
            <a:r>
              <a:rPr lang="en-GB" dirty="0">
                <a:solidFill>
                  <a:srgbClr val="FFFFFF"/>
                </a:solidFill>
              </a:rPr>
              <a:t> voltage may be represented, which is determined by the number of digital bits.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864239"/>
            <a:ext cx="758348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DAC resolution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9059" y="3448061"/>
            <a:ext cx="7583488" cy="4007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dirty="0" smtClean="0">
                <a:solidFill>
                  <a:srgbClr val="FFFFFF"/>
                </a:solidFill>
              </a:rPr>
              <a:t>Example: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FFFF"/>
                </a:solidFill>
              </a:rPr>
              <a:t> an 8-bit DAC outputs 256 (2 to the power of 8) </a:t>
            </a:r>
            <a:r>
              <a:rPr lang="en-GB" dirty="0" err="1" smtClean="0">
                <a:solidFill>
                  <a:srgbClr val="FFFFFF"/>
                </a:solidFill>
              </a:rPr>
              <a:t>analog</a:t>
            </a:r>
            <a:r>
              <a:rPr lang="en-GB" dirty="0" smtClean="0">
                <a:solidFill>
                  <a:srgbClr val="FFFFFF"/>
                </a:solidFill>
              </a:rPr>
              <a:t> voltage.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FFFF"/>
                </a:solidFill>
              </a:rPr>
              <a:t>A 12-bit DAC outputs 5096 (2 t0 the power of 12) </a:t>
            </a:r>
            <a:r>
              <a:rPr lang="en-GB" dirty="0" err="1" smtClean="0">
                <a:solidFill>
                  <a:srgbClr val="FFFFFF"/>
                </a:solidFill>
              </a:rPr>
              <a:t>analog</a:t>
            </a:r>
            <a:r>
              <a:rPr lang="en-GB" dirty="0" smtClean="0">
                <a:solidFill>
                  <a:srgbClr val="FFFFFF"/>
                </a:solidFill>
              </a:rPr>
              <a:t> voltage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dirty="0" smtClean="0">
                <a:solidFill>
                  <a:srgbClr val="FFFFFF"/>
                </a:solidFill>
              </a:rPr>
              <a:t>Which indicates significantly better resolution.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Classification: </a:t>
            </a:r>
            <a:endParaRPr lang="ar-SA" b="1" dirty="0">
              <a:solidFill>
                <a:schemeClr val="accent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Computers are classified according to their :</a:t>
            </a:r>
          </a:p>
          <a:p>
            <a:r>
              <a:rPr lang="en-US" sz="2400" dirty="0" smtClean="0"/>
              <a:t>Processing capabilities </a:t>
            </a:r>
          </a:p>
          <a:p>
            <a:r>
              <a:rPr lang="en-US" sz="2400" dirty="0" smtClean="0"/>
              <a:t>Storage capacity </a:t>
            </a:r>
          </a:p>
          <a:p>
            <a:r>
              <a:rPr lang="en-US" sz="2400" dirty="0" smtClean="0"/>
              <a:t>Size </a:t>
            </a:r>
          </a:p>
          <a:p>
            <a:r>
              <a:rPr lang="en-US" sz="2400" dirty="0" smtClean="0"/>
              <a:t>Cost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Computer Hardware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Input hardware</a:t>
            </a:r>
          </a:p>
          <a:p>
            <a:r>
              <a:rPr lang="en-GB" sz="3200" dirty="0" smtClean="0"/>
              <a:t>Processing hardware</a:t>
            </a:r>
          </a:p>
          <a:p>
            <a:r>
              <a:rPr lang="en-GB" sz="3200" dirty="0" smtClean="0"/>
              <a:t>Output hardware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Input hardware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Input refers to the information entered into the computer for processing.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 information can be processed immediately or stored (on magnetic medium).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Input hardware can be placed in two categories: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Keyboard and non-keyboard devices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Keyboard devices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949824"/>
            <a:ext cx="7583488" cy="245249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sz="2400" dirty="0"/>
              <a:t>Special electromechanical devices that resembles a typewriter keyboard with some additional features. Keyboards are available in different sizes and shapes.</a:t>
            </a:r>
            <a:endParaRPr lang="en-US" sz="2400" dirty="0"/>
          </a:p>
        </p:txBody>
      </p:sp>
      <p:pic>
        <p:nvPicPr>
          <p:cNvPr id="61442" name="Picture 2" descr="C:\Users\ksu\Desktop\imagesCAZ3LB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2160" y="4243388"/>
            <a:ext cx="2809875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Keyboard devices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They all have at least four common features:</a:t>
            </a:r>
          </a:p>
          <a:p>
            <a:pPr>
              <a:lnSpc>
                <a:spcPct val="90000"/>
              </a:lnSpc>
            </a:pPr>
            <a:r>
              <a:rPr lang="en-GB" dirty="0"/>
              <a:t>Regular typewriter key with alphabet characters.</a:t>
            </a:r>
          </a:p>
          <a:p>
            <a:pPr>
              <a:lnSpc>
                <a:spcPct val="90000"/>
              </a:lnSpc>
            </a:pPr>
            <a:r>
              <a:rPr lang="en-GB" dirty="0"/>
              <a:t>Numeric keys (numbers)</a:t>
            </a:r>
          </a:p>
          <a:p>
            <a:pPr>
              <a:lnSpc>
                <a:spcPct val="90000"/>
              </a:lnSpc>
            </a:pPr>
            <a:r>
              <a:rPr lang="en-GB" dirty="0"/>
              <a:t>Special function keys called </a:t>
            </a:r>
            <a:r>
              <a:rPr lang="en-GB" b="1" i="1" dirty="0">
                <a:solidFill>
                  <a:schemeClr val="accent1"/>
                </a:solidFill>
              </a:rPr>
              <a:t>programmable keys </a:t>
            </a:r>
          </a:p>
          <a:p>
            <a:pPr>
              <a:lnSpc>
                <a:spcPct val="90000"/>
              </a:lnSpc>
            </a:pPr>
            <a:r>
              <a:rPr lang="en-GB" dirty="0"/>
              <a:t>Cursor movement </a:t>
            </a:r>
            <a:r>
              <a:rPr lang="en-GB" dirty="0" smtClean="0"/>
              <a:t>keys</a:t>
            </a:r>
            <a:endParaRPr lang="en-US" dirty="0"/>
          </a:p>
        </p:txBody>
      </p:sp>
      <p:pic>
        <p:nvPicPr>
          <p:cNvPr id="62466" name="Picture 2" descr="C:\Users\ksu\Desktop\imagesCA1KC5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294" y="4352924"/>
            <a:ext cx="3828658" cy="2208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Keyboard devices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sz="2400" dirty="0"/>
              <a:t>When characters are entered from the keyboard they are converted into binary codes </a:t>
            </a:r>
            <a:r>
              <a:rPr lang="en-GB" sz="2400" dirty="0" smtClean="0"/>
              <a:t>then </a:t>
            </a:r>
            <a:r>
              <a:rPr lang="en-GB" sz="2400" dirty="0"/>
              <a:t>sent to the CPU for </a:t>
            </a:r>
            <a:r>
              <a:rPr lang="en-GB" sz="2400" dirty="0" smtClean="0"/>
              <a:t>processing. 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Terminals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Terminals are an </a:t>
            </a:r>
            <a:r>
              <a:rPr lang="en-GB" dirty="0" smtClean="0"/>
              <a:t>input- output  device </a:t>
            </a:r>
            <a:r>
              <a:rPr lang="en-GB" dirty="0"/>
              <a:t>with a display screen.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Keyboards are part of terminal and are of three types:</a:t>
            </a:r>
          </a:p>
          <a:p>
            <a:r>
              <a:rPr lang="en-GB" dirty="0"/>
              <a:t>Dumb terminal</a:t>
            </a:r>
          </a:p>
          <a:p>
            <a:r>
              <a:rPr lang="en-GB" dirty="0"/>
              <a:t>Smart terminal</a:t>
            </a:r>
          </a:p>
          <a:p>
            <a:r>
              <a:rPr lang="en-GB" dirty="0"/>
              <a:t>Intelligent terminal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0"/>
            <a:ext cx="7583488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Terminals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36035"/>
            <a:ext cx="8534399" cy="51219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b="1" dirty="0"/>
              <a:t>Dumb terminals: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/>
              <a:t>Can process information and can only display </a:t>
            </a:r>
            <a:r>
              <a:rPr lang="en-GB" sz="2600" dirty="0" smtClean="0"/>
              <a:t>the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 smtClean="0"/>
              <a:t> </a:t>
            </a:r>
            <a:r>
              <a:rPr lang="en-GB" sz="2600" dirty="0"/>
              <a:t>input received from the input hardware.</a:t>
            </a:r>
          </a:p>
          <a:p>
            <a:pPr>
              <a:lnSpc>
                <a:spcPct val="80000"/>
              </a:lnSpc>
            </a:pPr>
            <a:r>
              <a:rPr lang="en-GB" sz="2800" b="1" dirty="0"/>
              <a:t>Smart terminals: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/>
              <a:t>Can process and store information but can not </a:t>
            </a:r>
            <a:r>
              <a:rPr lang="en-GB" sz="2600" dirty="0" smtClean="0"/>
              <a:t>perform </a:t>
            </a:r>
            <a:r>
              <a:rPr lang="en-GB" sz="2600" dirty="0"/>
              <a:t>any programming operations.</a:t>
            </a:r>
          </a:p>
          <a:p>
            <a:pPr>
              <a:lnSpc>
                <a:spcPct val="80000"/>
              </a:lnSpc>
            </a:pPr>
            <a:r>
              <a:rPr lang="en-GB" sz="2800" b="1" dirty="0"/>
              <a:t>Intelligent terminal: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/>
              <a:t>Are microcomputers that can process data and store </a:t>
            </a:r>
            <a:r>
              <a:rPr lang="en-GB" sz="2600" dirty="0" smtClean="0"/>
              <a:t>it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 smtClean="0"/>
              <a:t> </a:t>
            </a:r>
            <a:r>
              <a:rPr lang="en-GB" sz="2600" dirty="0"/>
              <a:t>internally and externally and therefore they can carry </a:t>
            </a:r>
            <a:r>
              <a:rPr lang="en-GB" sz="2600" dirty="0" smtClean="0"/>
              <a:t>out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dirty="0" smtClean="0"/>
              <a:t> </a:t>
            </a:r>
            <a:r>
              <a:rPr lang="en-GB" sz="2600" dirty="0"/>
              <a:t>programming.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Non-keyboard devices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18052" y="1949824"/>
            <a:ext cx="8044899" cy="4007224"/>
          </a:xfrm>
        </p:spPr>
        <p:txBody>
          <a:bodyPr>
            <a:normAutofit fontScale="92500"/>
          </a:bodyPr>
          <a:lstStyle/>
          <a:p>
            <a:endParaRPr lang="en-GB" b="1" dirty="0"/>
          </a:p>
          <a:p>
            <a:r>
              <a:rPr lang="en-GB" sz="2400" b="1" dirty="0"/>
              <a:t>Pointing devices:</a:t>
            </a:r>
            <a:r>
              <a:rPr lang="en-GB" sz="2400" dirty="0"/>
              <a:t> Light pens, digitizers, touch screen and mouse</a:t>
            </a:r>
            <a:r>
              <a:rPr lang="en-GB" sz="24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b="1" dirty="0"/>
              <a:t>Scanning devices:</a:t>
            </a:r>
            <a:r>
              <a:rPr lang="en-GB" sz="2400" dirty="0"/>
              <a:t> Image scanner, fax machines, bar code reader</a:t>
            </a:r>
            <a:r>
              <a:rPr lang="en-GB" sz="2400" dirty="0" smtClean="0"/>
              <a:t>.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b="1" dirty="0"/>
              <a:t>Voice input devices:</a:t>
            </a:r>
            <a:r>
              <a:rPr lang="en-GB" sz="2400" dirty="0"/>
              <a:t> Change human speech into eclectic signals.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Processing hardware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Most important characteristics of computers: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Speed</a:t>
            </a:r>
            <a:r>
              <a:rPr lang="en-GB" sz="2400" dirty="0"/>
              <a:t>---How fast the computer processes data.</a:t>
            </a:r>
          </a:p>
          <a:p>
            <a:pPr>
              <a:lnSpc>
                <a:spcPct val="90000"/>
              </a:lnSpc>
            </a:pPr>
            <a:r>
              <a:rPr lang="en-GB" sz="2400" b="1" dirty="0"/>
              <a:t>Power</a:t>
            </a:r>
            <a:r>
              <a:rPr lang="en-GB" sz="2400" dirty="0"/>
              <a:t>---Includes speed and other characteristics such as storage capacity and memory size.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Micro-processing speeds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Early computers: 1milliseconds(ms=10 to the power -3 sec) to 1 microseconds (10 to the power -6 sec)</a:t>
            </a:r>
          </a:p>
          <a:p>
            <a:r>
              <a:rPr lang="en-GB" sz="2800" dirty="0"/>
              <a:t>Modern computers 1 nanosecond</a:t>
            </a:r>
          </a:p>
          <a:p>
            <a:r>
              <a:rPr lang="en-GB" sz="2800" dirty="0"/>
              <a:t>Now picoseconds computers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1996880"/>
            <a:ext cx="5870448" cy="14721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Types </a:t>
            </a:r>
            <a:r>
              <a:rPr lang="en-US" b="1" dirty="0">
                <a:solidFill>
                  <a:schemeClr val="accent1"/>
                </a:solidFill>
              </a:rPr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computers:</a:t>
            </a:r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36210" y="3011209"/>
            <a:ext cx="5870448" cy="1372922"/>
          </a:xfrm>
        </p:spPr>
        <p:txBody>
          <a:bodyPr>
            <a:no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Supercomputer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mainframe</a:t>
            </a:r>
            <a:r>
              <a:rPr lang="en-US" sz="2400" dirty="0"/>
              <a:t>.</a:t>
            </a:r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Minicomputer.</a:t>
            </a:r>
            <a:endParaRPr lang="en-US" sz="2400" dirty="0"/>
          </a:p>
          <a:p>
            <a:pPr marL="285750" indent="-285750">
              <a:buFont typeface="Wingdings" charset="2"/>
              <a:buChar char="u"/>
            </a:pPr>
            <a:r>
              <a:rPr lang="en-US" sz="2400" dirty="0" smtClean="0"/>
              <a:t>Microcomputer.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21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Microprocessor speed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sz="2800" dirty="0"/>
              <a:t>It is expressed in cycles per second, megahertz (MHz) or gigahertz (GHz=10 to the power of 9 cycles per second).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Processing hardware (CPU)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The control unit</a:t>
            </a:r>
          </a:p>
          <a:p>
            <a:r>
              <a:rPr lang="en-GB" sz="2800" dirty="0"/>
              <a:t>Arithmetic-logic unit (ALU)</a:t>
            </a:r>
          </a:p>
          <a:p>
            <a:r>
              <a:rPr lang="en-GB" sz="2800" dirty="0"/>
              <a:t>Registers</a:t>
            </a:r>
          </a:p>
          <a:p>
            <a:r>
              <a:rPr lang="en-GB" sz="2800" dirty="0"/>
              <a:t>Memory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766074"/>
            <a:ext cx="5870448" cy="147218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7F01"/>
                </a:solidFill>
              </a:rPr>
              <a:t>What Goes on Inside the Computer</a:t>
            </a:r>
            <a:r>
              <a:rPr lang="en-US" dirty="0">
                <a:solidFill>
                  <a:srgbClr val="FF7F01"/>
                </a:solidFill>
              </a:rPr>
              <a:t/>
            </a:r>
            <a:br>
              <a:rPr lang="en-US" dirty="0">
                <a:solidFill>
                  <a:srgbClr val="FF7F01"/>
                </a:solidFill>
              </a:rPr>
            </a:br>
            <a:endParaRPr lang="en-US" dirty="0">
              <a:solidFill>
                <a:srgbClr val="FF7F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9743" y="3846845"/>
            <a:ext cx="5870448" cy="576072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5371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45" y="365914"/>
            <a:ext cx="3363571" cy="1200329"/>
          </a:xfrm>
          <a:prstGeom prst="rect">
            <a:avLst/>
          </a:prstGeom>
          <a:effectLst>
            <a:outerShdw blurRad="63500" dist="38100" dir="3600000" sx="103000" sy="103000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The Central</a:t>
            </a:r>
          </a:p>
          <a:p>
            <a:r>
              <a:rPr lang="en-US" sz="3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Processing Unit: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11" descr="C:\Aharon\Pren Hall\CHAPTER 4 DONE!!!!\7713d04_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88047"/>
            <a:ext cx="4318444" cy="44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421" y="0"/>
            <a:ext cx="5264041" cy="426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54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-439066"/>
            <a:ext cx="7850187" cy="16446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Control </a:t>
            </a:r>
            <a:r>
              <a:rPr lang="en-US" b="1" dirty="0" smtClean="0">
                <a:solidFill>
                  <a:schemeClr val="accent1"/>
                </a:solidFill>
              </a:rPr>
              <a:t>Unit- CU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GB" sz="2800" dirty="0" smtClean="0"/>
              <a:t>Directs the activities of the computer through programs stored in memory.</a:t>
            </a:r>
          </a:p>
          <a:p>
            <a:pPr>
              <a:buFont typeface="Wingdings" pitchFamily="2" charset="2"/>
              <a:buNone/>
            </a:pPr>
            <a:r>
              <a:rPr lang="en-GB" sz="2800" dirty="0" smtClean="0"/>
              <a:t>Example: it indicates when information is to be moved from memory to ALU and which operations the ALU should carry.</a:t>
            </a:r>
          </a:p>
          <a:p>
            <a:r>
              <a:rPr lang="en-GB" sz="2800" dirty="0" smtClean="0"/>
              <a:t>Directs the flow of data from the CPU to the input-output hardware.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9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181" y="295833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7F01"/>
                </a:solidFill>
              </a:rPr>
              <a:t>Arithmetic / Logic Unit</a:t>
            </a:r>
            <a:br>
              <a:rPr lang="en-US" b="1" dirty="0">
                <a:solidFill>
                  <a:srgbClr val="FF7F01"/>
                </a:solidFill>
              </a:rPr>
            </a:br>
            <a:r>
              <a:rPr lang="en-US" b="1" i="1" dirty="0">
                <a:solidFill>
                  <a:srgbClr val="FF7F01"/>
                </a:solidFill>
              </a:rPr>
              <a:t>ALU</a:t>
            </a:r>
            <a:endParaRPr lang="en-US" b="1" dirty="0">
              <a:solidFill>
                <a:srgbClr val="FF7F0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endParaRPr lang="en-GB" sz="3200" dirty="0"/>
          </a:p>
          <a:p>
            <a:pPr>
              <a:buFont typeface="Arial"/>
              <a:buChar char="•"/>
            </a:pPr>
            <a:r>
              <a:rPr lang="en-GB" sz="3200" dirty="0"/>
              <a:t>Executes arithmetic and logic operations including addition, subtraction, multiplication and comparisons such as “equal to”(=), “is less than”(&lt;) or “is greater than”(&gt;).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780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05" y="1768880"/>
            <a:ext cx="5870448" cy="147218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Registers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104" y="3266496"/>
            <a:ext cx="7225943" cy="1385172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457200" indent="-457200">
              <a:buFont typeface="Arial"/>
              <a:buChar char="•"/>
            </a:pPr>
            <a:r>
              <a:rPr lang="en-GB" sz="2600" dirty="0"/>
              <a:t>Are temporary storage electronic devices</a:t>
            </a:r>
            <a:r>
              <a:rPr lang="en-GB" sz="26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GB" sz="2600" dirty="0" smtClean="0"/>
              <a:t> </a:t>
            </a:r>
            <a:r>
              <a:rPr lang="en-GB" sz="2600" dirty="0"/>
              <a:t>They hold the data for a short period then send it to internal memory, when it is stored temporarily.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3652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Bus Line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H-TES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833" y="2311473"/>
            <a:ext cx="2768531" cy="23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4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8090" y="2733773"/>
            <a:ext cx="8856662" cy="2449512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GB" b="1" dirty="0">
                <a:solidFill>
                  <a:schemeClr val="accent1"/>
                </a:solidFill>
              </a:rPr>
              <a:t>Three </a:t>
            </a:r>
            <a:r>
              <a:rPr lang="en-GB" b="1" dirty="0" smtClean="0">
                <a:solidFill>
                  <a:schemeClr val="accent1"/>
                </a:solidFill>
              </a:rPr>
              <a:t>types: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GB" b="1" dirty="0" smtClean="0"/>
              <a:t>Data</a:t>
            </a:r>
            <a:r>
              <a:rPr lang="en-GB" dirty="0" smtClean="0"/>
              <a:t> </a:t>
            </a:r>
            <a:r>
              <a:rPr lang="en-GB" dirty="0"/>
              <a:t>bus (data signal</a:t>
            </a:r>
            <a:r>
              <a:rPr lang="en-GB" dirty="0" smtClean="0"/>
              <a:t>)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GB" b="1" dirty="0" smtClean="0"/>
              <a:t>Address</a:t>
            </a:r>
            <a:r>
              <a:rPr lang="en-GB" dirty="0" smtClean="0"/>
              <a:t> bus</a:t>
            </a:r>
            <a:r>
              <a:rPr lang="en-GB" dirty="0"/>
              <a:t> </a:t>
            </a:r>
            <a:r>
              <a:rPr lang="en-GB" dirty="0" smtClean="0"/>
              <a:t>sends </a:t>
            </a:r>
            <a:r>
              <a:rPr lang="en-GB" dirty="0"/>
              <a:t>data from internal </a:t>
            </a:r>
            <a:r>
              <a:rPr lang="en-GB" dirty="0" smtClean="0"/>
              <a:t>memory</a:t>
            </a:r>
          </a:p>
          <a:p>
            <a:pPr marL="457200" indent="-457200">
              <a:lnSpc>
                <a:spcPct val="50000"/>
              </a:lnSpc>
              <a:buFont typeface="+mj-lt"/>
              <a:buAutoNum type="arabicPeriod"/>
            </a:pPr>
            <a:r>
              <a:rPr lang="en-GB" b="1" dirty="0" smtClean="0"/>
              <a:t>Control </a:t>
            </a:r>
            <a:r>
              <a:rPr lang="en-GB" dirty="0" smtClean="0"/>
              <a:t>bus</a:t>
            </a:r>
            <a:r>
              <a:rPr lang="en-GB" dirty="0"/>
              <a:t> </a:t>
            </a:r>
            <a:r>
              <a:rPr lang="en-GB" dirty="0" smtClean="0"/>
              <a:t>sends </a:t>
            </a:r>
            <a:r>
              <a:rPr lang="en-GB" dirty="0"/>
              <a:t>signals from the control unit.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8090" y="509048"/>
            <a:ext cx="85597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7F01"/>
                </a:solidFill>
              </a:rPr>
              <a:t> + </a:t>
            </a:r>
            <a:r>
              <a:rPr lang="en-GB" sz="2000" dirty="0" smtClean="0"/>
              <a:t>The movement of data among other ALU components, it provides a path for the flow of electrical signals between units.</a:t>
            </a:r>
          </a:p>
          <a:p>
            <a:endParaRPr lang="en-GB" sz="2000" dirty="0" smtClean="0"/>
          </a:p>
          <a:p>
            <a:pPr>
              <a:buFont typeface="Wingdings" charset="0"/>
              <a:buNone/>
            </a:pPr>
            <a:r>
              <a:rPr lang="en-GB" sz="2000" b="1" dirty="0" smtClean="0"/>
              <a:t>   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 width:</a:t>
            </a:r>
          </a:p>
          <a:p>
            <a:pPr>
              <a:buFont typeface="Wingdings" charset="0"/>
              <a:buNone/>
            </a:pPr>
            <a:r>
              <a:rPr lang="en-GB" sz="2000" dirty="0" smtClean="0"/>
              <a:t>                The amount of data transported at a single moment.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88090" y="4647894"/>
            <a:ext cx="85312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</a:pPr>
            <a:r>
              <a:rPr lang="en-GB" sz="3600" dirty="0" smtClean="0">
                <a:solidFill>
                  <a:srgbClr val="FF7F01"/>
                </a:solidFill>
              </a:rPr>
              <a:t>  + </a:t>
            </a:r>
            <a:r>
              <a:rPr lang="en-GB" sz="2000" dirty="0" smtClean="0"/>
              <a:t>A computer with </a:t>
            </a:r>
            <a:r>
              <a:rPr lang="en-GB" sz="2000" b="1" dirty="0" smtClean="0"/>
              <a:t>a larger bus size </a:t>
            </a:r>
            <a:r>
              <a:rPr lang="en-GB" sz="2000" dirty="0" smtClean="0"/>
              <a:t>will be faster because it can transfer more data at one time, will have larger memory, and can accommodate an increase in the number and variety of instructions.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32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9263"/>
            <a:ext cx="5870575" cy="841375"/>
          </a:xfrm>
        </p:spPr>
        <p:txBody>
          <a:bodyPr/>
          <a:lstStyle/>
          <a:p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Primary storage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290638"/>
            <a:ext cx="8520112" cy="539432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Can be referred to as internal memory or simply memory.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They are available in the form of chip, semiconductor chips or integrated circuits.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530352" y="0"/>
            <a:ext cx="3657600" cy="1161288"/>
          </a:xfrm>
          <a:noFill/>
          <a:ln/>
        </p:spPr>
        <p:txBody>
          <a:bodyPr/>
          <a:lstStyle/>
          <a:p>
            <a:r>
              <a:rPr lang="en-US" b="1" dirty="0" smtClean="0"/>
              <a:t>Supercomputers</a:t>
            </a:r>
            <a:endParaRPr lang="en-US" b="1" dirty="0"/>
          </a:p>
        </p:txBody>
      </p:sp>
      <p:pic>
        <p:nvPicPr>
          <p:cNvPr id="6" name="Picture Placeholder 5" descr="stacks_image_6079_1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49" r="25849"/>
          <a:stretch/>
        </p:blipFill>
        <p:spPr/>
      </p:pic>
      <p:sp>
        <p:nvSpPr>
          <p:cNvPr id="143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1199112"/>
            <a:ext cx="3657600" cy="5421144"/>
          </a:xfrm>
          <a:noFill/>
          <a:ln/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They are large , high capacity computers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They can process data at high speed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They are used in oil exploration on studies ,weather forecasts , research …etc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6993-59EE-C14D-B883-27184D7B1F15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10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348" y="580796"/>
            <a:ext cx="578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Internal Memory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1768" y="1027362"/>
            <a:ext cx="8291320" cy="5393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The information entered to the computer.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 program that provides the instruction for processing the input information.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 results of the processing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3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05" y="554390"/>
            <a:ext cx="4494431" cy="1161288"/>
          </a:xfrm>
        </p:spPr>
        <p:txBody>
          <a:bodyPr/>
          <a:lstStyle/>
          <a:p>
            <a:r>
              <a:rPr lang="en-US" b="1" dirty="0"/>
              <a:t>Main Types of Memory</a:t>
            </a:r>
          </a:p>
        </p:txBody>
      </p:sp>
      <p:pic>
        <p:nvPicPr>
          <p:cNvPr id="3" name="Picture Placeholder 2" descr="rom &amp; ram gif (Blogg 3)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5043" b="-35043"/>
          <a:stretch>
            <a:fillRect/>
          </a:stretch>
        </p:blipFill>
        <p:spPr>
          <a:xfrm>
            <a:off x="4924887" y="699474"/>
            <a:ext cx="3625823" cy="5450430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0352" y="2486265"/>
            <a:ext cx="3657600" cy="2595282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400" b="1" dirty="0"/>
              <a:t>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/>
              <a:t>Random Access Memory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24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r>
              <a:rPr lang="en-US" sz="2400" b="1" dirty="0"/>
              <a:t>ROM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dirty="0"/>
              <a:t>Read Only Memory</a:t>
            </a:r>
          </a:p>
        </p:txBody>
      </p:sp>
    </p:spTree>
    <p:extLst>
      <p:ext uri="{BB962C8B-B14F-4D97-AF65-F5344CB8AC3E}">
        <p14:creationId xmlns:p14="http://schemas.microsoft.com/office/powerpoint/2010/main" xmlns="" val="120038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63688"/>
            <a:ext cx="4210050" cy="4757737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Provides for temporary storage of data and programs that would be lost if the computer loses power.</a:t>
            </a:r>
          </a:p>
          <a:p>
            <a:r>
              <a:rPr lang="en-GB" dirty="0">
                <a:solidFill>
                  <a:schemeClr val="bg1"/>
                </a:solidFill>
              </a:rPr>
              <a:t>Storage capacity is expressed in megabytes (MB</a:t>
            </a:r>
            <a:r>
              <a:rPr lang="en-GB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RAM chips type: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Statistic – faster  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Dynamic </a:t>
            </a:r>
            <a:endParaRPr lang="en-GB" dirty="0">
              <a:solidFill>
                <a:schemeClr val="bg1"/>
              </a:solidFill>
            </a:endParaRP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3068638" cy="1389062"/>
          </a:xfrm>
        </p:spPr>
        <p:txBody>
          <a:bodyPr/>
          <a:lstStyle/>
          <a:p>
            <a:r>
              <a:rPr lang="en-GB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RAM chips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47171" y="500377"/>
            <a:ext cx="3068217" cy="12457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ROM chips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33423" y="1564189"/>
            <a:ext cx="4209879" cy="475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>
                <a:solidFill>
                  <a:srgbClr val="FFFFFF"/>
                </a:solidFill>
              </a:rPr>
              <a:t>Contain data and programs to make the computer hardware work and cannot be changed, erased or lost when the computer is turned off.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2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accent1"/>
                </a:solidFill>
              </a:rPr>
              <a:t>Out Put Hardware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After the input data and instructions have been processed by the CPU, the results can be stored permanently or made available as soft copy or hard copy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accent1"/>
                </a:solidFill>
              </a:rPr>
              <a:t>Hard Copy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1438833"/>
            <a:ext cx="7583488" cy="40072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Refers to printed output or permanent media, such as papers and films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accent1"/>
                </a:solidFill>
              </a:rPr>
              <a:t>Hard Copy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3200" dirty="0" err="1" smtClean="0"/>
              <a:t>Printers,plotters,camera</a:t>
            </a:r>
            <a:r>
              <a:rPr lang="en-US" sz="3200" dirty="0" smtClean="0"/>
              <a:t> </a:t>
            </a:r>
            <a:r>
              <a:rPr lang="en-US" sz="3200" dirty="0" smtClean="0"/>
              <a:t>output microforms such as microfiche and microfilm</a:t>
            </a:r>
            <a:r>
              <a:rPr lang="en-US" sz="3200" dirty="0" smtClean="0"/>
              <a:t> and </a:t>
            </a:r>
            <a:r>
              <a:rPr lang="en-US" sz="3200" dirty="0" smtClean="0"/>
              <a:t>voice out put devices.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1976" y="0"/>
            <a:ext cx="7583488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Hard Copy Devices</a:t>
            </a:r>
            <a:endParaRPr lang="ar-SA" dirty="0"/>
          </a:p>
        </p:txBody>
      </p:sp>
      <p:pic>
        <p:nvPicPr>
          <p:cNvPr id="4" name="Picture 5" descr="C:\Users\ksu\Desktop\بدون عنوان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4718" y="1976536"/>
            <a:ext cx="2611224" cy="2105025"/>
          </a:xfrm>
          <a:prstGeom prst="rect">
            <a:avLst/>
          </a:prstGeom>
          <a:noFill/>
        </p:spPr>
      </p:pic>
      <p:pic>
        <p:nvPicPr>
          <p:cNvPr id="5" name="Picture 4" descr="C:\Users\ksu\Desktop\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0452" y="2182556"/>
            <a:ext cx="2385728" cy="1609649"/>
          </a:xfrm>
          <a:prstGeom prst="rect">
            <a:avLst/>
          </a:prstGeom>
          <a:noFill/>
        </p:spPr>
      </p:pic>
      <p:pic>
        <p:nvPicPr>
          <p:cNvPr id="6" name="Picture 2" descr="C:\Users\ksu\Desktop\بدون عنوان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205" y="4294162"/>
            <a:ext cx="2227026" cy="1776700"/>
          </a:xfrm>
          <a:prstGeom prst="rect">
            <a:avLst/>
          </a:prstGeom>
          <a:noFill/>
        </p:spPr>
      </p:pic>
      <p:pic>
        <p:nvPicPr>
          <p:cNvPr id="7" name="Picture 3" descr="C:\Users\ksu\Desktop\-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0402" y="4303588"/>
            <a:ext cx="2149313" cy="1767274"/>
          </a:xfrm>
          <a:prstGeom prst="rect">
            <a:avLst/>
          </a:prstGeom>
          <a:noFill/>
        </p:spPr>
      </p:pic>
      <p:pic>
        <p:nvPicPr>
          <p:cNvPr id="8" name="Picture 6" descr="C:\Users\ksu\Desktop\imagesCAI10X8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180" y="3572759"/>
            <a:ext cx="2478111" cy="226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79463" y="327581"/>
            <a:ext cx="2801937" cy="1143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accent1"/>
                </a:solidFill>
              </a:rPr>
              <a:t>Printers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4000" smtClean="0"/>
              <a:t>Fall into two categories: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smtClean="0"/>
              <a:t>Impact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4000" smtClean="0"/>
              <a:t>Non impact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590551" y="0"/>
            <a:ext cx="75834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accent1"/>
                </a:solidFill>
              </a:rPr>
              <a:t>Printers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1" y="2083324"/>
            <a:ext cx="4792154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Impact printers: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They make contact with the paper and include, letter-quality, dot matrix and high speed printers.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Non impact printers: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Includes inject, thermal and laser printers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01378" name="Picture 2" descr="C:\Users\ksu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0967" y="2280697"/>
            <a:ext cx="1981200" cy="1485900"/>
          </a:xfrm>
          <a:prstGeom prst="rect">
            <a:avLst/>
          </a:prstGeom>
          <a:noFill/>
        </p:spPr>
      </p:pic>
      <p:pic>
        <p:nvPicPr>
          <p:cNvPr id="101379" name="Picture 3" descr="C:\Users\ksu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4557" y="4558087"/>
            <a:ext cx="1773810" cy="19134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accent1"/>
                </a:solidFill>
              </a:rPr>
              <a:t>Plotters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46" y="1960775"/>
            <a:ext cx="8218487" cy="45085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Produce graphics such as 3D drawings, bar charts (graphs) and maps.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They are categorized as</a:t>
            </a:r>
            <a:r>
              <a:rPr lang="en-US" b="1" dirty="0" smtClean="0"/>
              <a:t>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Drum plotters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Flat-bed plotters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They both use pens for drawing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en-US" dirty="0" smtClean="0"/>
              <a:t>Electrostatic plotter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Use electrostatic charges on a special paper to produce drawings</a:t>
            </a:r>
          </a:p>
        </p:txBody>
      </p:sp>
      <p:pic>
        <p:nvPicPr>
          <p:cNvPr id="4" name="Picture 4" descr="C:\Users\ksu\Desktop\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326" y="3031722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7450" y="-352905"/>
            <a:ext cx="4060502" cy="1161288"/>
          </a:xfrm>
        </p:spPr>
        <p:txBody>
          <a:bodyPr/>
          <a:lstStyle/>
          <a:p>
            <a:r>
              <a:rPr lang="en-US" b="1" dirty="0" smtClean="0"/>
              <a:t>Main frame computer</a:t>
            </a:r>
            <a:endParaRPr lang="ar-SA" b="1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794" r="9794"/>
          <a:stretch>
            <a:fillRect/>
          </a:stretch>
        </p:blipFill>
        <p:spPr bwMode="auto">
          <a:xfrm flipH="1">
            <a:off x="4732253" y="989814"/>
            <a:ext cx="41195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4800" y="808383"/>
            <a:ext cx="4121426" cy="515646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They are large , high level computers, capable of rigorous computations at high speed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They have large primary memories and can support many pieces of peripheral equipment which enable multiple users to access the primary memory 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They are used in organization such as banks, universities and government 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Voice Output Devices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200" dirty="0" smtClean="0"/>
              <a:t>They are based on pre-recorded vocalized sounds and the computer can output synthesized words in response to certain codes.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Soft Copy Output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There are two common types of video devices: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Cathode ray tube (CRT)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Flat-panel or flat-screen devices.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Cathode Ray Tube (CRT)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Consists of an electron gun that directs a stream of electrons to strike a phosphor-coated screen located at the opposite end of the gun.</a:t>
            </a:r>
          </a:p>
          <a:p>
            <a:pPr eaLnBrk="1" hangingPunct="1"/>
            <a:r>
              <a:rPr lang="en-US" dirty="0" smtClean="0"/>
              <a:t>Positioned in front of the screen is a shadow mask, which consist of numerous tiny holes that directs a small part of the beam to strike the screen.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athode Ray Tube (CR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407" y="1819373"/>
            <a:ext cx="83883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938405" y="374720"/>
            <a:ext cx="41758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Cathode Ray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364684" y="157899"/>
            <a:ext cx="7583488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Cathode Ray Tube (CRT)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82" y="1866507"/>
            <a:ext cx="5329106" cy="48736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Each tiny spot that glows on the screen is called a </a:t>
            </a:r>
            <a:r>
              <a:rPr lang="en-US" sz="2400" b="1" i="1" dirty="0" smtClean="0">
                <a:solidFill>
                  <a:srgbClr val="FF0000"/>
                </a:solidFill>
              </a:rPr>
              <a:t>picture element</a:t>
            </a:r>
            <a:r>
              <a:rPr lang="ar-SA" sz="2400" b="1" i="1" dirty="0" smtClean="0"/>
              <a:t> </a:t>
            </a:r>
            <a:r>
              <a:rPr lang="en-US" sz="2400" b="1" i="1" dirty="0" smtClean="0"/>
              <a:t> </a:t>
            </a:r>
            <a:r>
              <a:rPr lang="en-US" sz="2400" dirty="0" smtClean="0"/>
              <a:t>or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pixel</a:t>
            </a:r>
            <a:r>
              <a:rPr lang="en-US" sz="2400" b="1" i="1" dirty="0" smtClean="0"/>
              <a:t>.</a:t>
            </a:r>
            <a:endParaRPr lang="ar-SA" sz="2400" b="1" i="1" dirty="0" smtClean="0"/>
          </a:p>
          <a:p>
            <a:pPr eaLnBrk="1" hangingPunct="1"/>
            <a:r>
              <a:rPr lang="en-US" sz="2400" dirty="0" smtClean="0"/>
              <a:t>The display image on the screen is thus composed of pixels in both the horizontal and the vertical directions.</a:t>
            </a:r>
          </a:p>
          <a:p>
            <a:pPr eaLnBrk="1" hangingPunct="1"/>
            <a:r>
              <a:rPr lang="en-US" sz="2400" dirty="0" smtClean="0"/>
              <a:t>This number of pixels determines the resolution or sharpness of the CRT image. In general, the greater the number of pixels </a:t>
            </a:r>
            <a:r>
              <a:rPr lang="en-US" sz="2400" dirty="0" smtClean="0"/>
              <a:t>the </a:t>
            </a:r>
            <a:r>
              <a:rPr lang="en-US" sz="2400" dirty="0" smtClean="0"/>
              <a:t>better the resolution.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132" y="2149312"/>
            <a:ext cx="3620801" cy="35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Flat-screen output devices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smtClean="0"/>
              <a:t>They are based on flat-screen technologies and were developed primarily for portable computers.</a:t>
            </a:r>
          </a:p>
          <a:p>
            <a:pPr marL="609600" indent="-609600" eaLnBrk="1" hangingPunct="1"/>
            <a:r>
              <a:rPr lang="en-US" dirty="0" smtClean="0"/>
              <a:t>They include three display technologies: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Liquid crystal display (LCD)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Electro luminescent display (ELD)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Gas plasma display panel (PDP)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-1385129" y="328612"/>
            <a:ext cx="7924800" cy="866775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accent1"/>
                </a:solidFill>
              </a:rPr>
              <a:t>Storage Hardware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813" y="2421255"/>
            <a:ext cx="7693025" cy="4162425"/>
          </a:xfrm>
        </p:spPr>
        <p:txBody>
          <a:bodyPr/>
          <a:lstStyle/>
          <a:p>
            <a:pPr eaLnBrk="1" hangingPunct="1"/>
            <a:r>
              <a:rPr lang="en-US" dirty="0" smtClean="0"/>
              <a:t>Includes magnetic tapes and disks and optical disks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These devices constitute secondary storage , which is nonvolatile , as opposed to primary storage which is volatile. 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639451" y="400843"/>
            <a:ext cx="7924800" cy="72231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Secondary storage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n-US" sz="2400" dirty="0" smtClean="0"/>
              <a:t>Magnetic disk </a:t>
            </a:r>
            <a:r>
              <a:rPr lang="en-US" sz="2400" dirty="0" smtClean="0"/>
              <a:t>storage</a:t>
            </a: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400" dirty="0" smtClean="0"/>
              <a:t>floppy </a:t>
            </a:r>
            <a:r>
              <a:rPr lang="en-US" sz="2400" dirty="0" smtClean="0"/>
              <a:t>disk or </a:t>
            </a:r>
            <a:r>
              <a:rPr lang="en-US" sz="2400" dirty="0" smtClean="0"/>
              <a:t>hard disk</a:t>
            </a:r>
            <a:endParaRPr lang="en-US" sz="2400" dirty="0" smtClean="0"/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400" dirty="0" smtClean="0"/>
              <a:t>flash drives</a:t>
            </a:r>
            <a:endParaRPr lang="en-US" sz="2400" dirty="0" smtClean="0"/>
          </a:p>
        </p:txBody>
      </p:sp>
      <p:pic>
        <p:nvPicPr>
          <p:cNvPr id="102402" name="Picture 2" descr="C:\Users\ksu\Desktop\opti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046" y="1949824"/>
            <a:ext cx="1897749" cy="1882268"/>
          </a:xfrm>
          <a:prstGeom prst="rect">
            <a:avLst/>
          </a:prstGeom>
          <a:noFill/>
        </p:spPr>
      </p:pic>
      <p:pic>
        <p:nvPicPr>
          <p:cNvPr id="102403" name="Picture 3" descr="C:\Users\ksu\Desktop\imagesCANXY17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6788" y="4465538"/>
            <a:ext cx="1896163" cy="1854397"/>
          </a:xfrm>
          <a:prstGeom prst="rect">
            <a:avLst/>
          </a:prstGeom>
          <a:noFill/>
        </p:spPr>
      </p:pic>
      <p:pic>
        <p:nvPicPr>
          <p:cNvPr id="102404" name="Picture 4" descr="C:\Users\ksu\Desktop\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63" y="4517625"/>
            <a:ext cx="1964212" cy="1439423"/>
          </a:xfrm>
          <a:prstGeom prst="rect">
            <a:avLst/>
          </a:prstGeom>
          <a:noFill/>
        </p:spPr>
      </p:pic>
      <p:pic>
        <p:nvPicPr>
          <p:cNvPr id="102405" name="Picture 5" descr="C:\Users\ksu\Desktop\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175" y="4214910"/>
            <a:ext cx="2171700" cy="2105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2231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Data Access method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305800" cy="4495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3200" dirty="0" smtClean="0"/>
              <a:t>Magnetic storage media can be classified as </a:t>
            </a:r>
            <a:r>
              <a:rPr lang="en-US" sz="3200" dirty="0" smtClean="0"/>
              <a:t>either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1-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 tooltip="Sequential access memory"/>
              </a:rPr>
              <a:t>sequential access </a:t>
            </a:r>
            <a:r>
              <a:rPr lang="en-US" sz="3200" dirty="0" smtClean="0">
                <a:hlinkClick r:id="rId2" tooltip="Sequential access memory"/>
              </a:rPr>
              <a:t>memory</a:t>
            </a:r>
            <a:endParaRPr lang="en-US" sz="32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2-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3" tooltip="Random access memory"/>
              </a:rPr>
              <a:t>random </a:t>
            </a:r>
            <a:r>
              <a:rPr lang="en-US" sz="3200" dirty="0" smtClean="0">
                <a:hlinkClick r:id="rId3" tooltip="Random access memory"/>
              </a:rPr>
              <a:t>access </a:t>
            </a:r>
            <a:r>
              <a:rPr lang="en-US" sz="3200" dirty="0" smtClean="0">
                <a:hlinkClick r:id="rId3" tooltip="Random access memory"/>
              </a:rPr>
              <a:t>memory</a:t>
            </a:r>
            <a:r>
              <a:rPr lang="en-US" sz="3200" dirty="0" smtClean="0"/>
              <a:t>. </a:t>
            </a:r>
            <a:endParaRPr lang="en-US" sz="3200" dirty="0" smtClean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469769" y="364331"/>
            <a:ext cx="8202613" cy="7953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Sequential </a:t>
            </a:r>
            <a:r>
              <a:rPr lang="en-US" b="1" dirty="0" smtClean="0">
                <a:solidFill>
                  <a:schemeClr val="accent1"/>
                </a:solidFill>
              </a:rPr>
              <a:t>access </a:t>
            </a:r>
            <a:r>
              <a:rPr lang="en-US" b="1" dirty="0" smtClean="0">
                <a:solidFill>
                  <a:schemeClr val="accent1"/>
                </a:solidFill>
              </a:rPr>
              <a:t>method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It is analogous to finding a favorite song on an audiotape.</a:t>
            </a:r>
          </a:p>
          <a:p>
            <a:pPr eaLnBrk="1" hangingPunct="1"/>
            <a:r>
              <a:rPr lang="en-US" sz="2400" dirty="0" smtClean="0"/>
              <a:t>The information is stored in a specific sequence, such as alphabetically and the information is therefore retrieved alphabetically.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530352" y="-299897"/>
            <a:ext cx="3657600" cy="1161288"/>
          </a:xfrm>
          <a:noFill/>
          <a:ln/>
        </p:spPr>
        <p:txBody>
          <a:bodyPr/>
          <a:lstStyle/>
          <a:p>
            <a:r>
              <a:rPr lang="en-US" b="1" dirty="0" smtClean="0"/>
              <a:t>Minicomputers</a:t>
            </a:r>
            <a:endParaRPr lang="en-US" b="1" dirty="0"/>
          </a:p>
        </p:txBody>
      </p:sp>
      <p:pic>
        <p:nvPicPr>
          <p:cNvPr id="3" name="Picture Placeholder 2" descr="laptopupgrade_2194_21113195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flipH="1">
            <a:off x="5366327" y="3546763"/>
            <a:ext cx="2807854" cy="2507673"/>
          </a:xfrm>
        </p:spPr>
      </p:pic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861391"/>
            <a:ext cx="4452730" cy="3953184"/>
          </a:xfrm>
          <a:noFill/>
          <a:ln/>
        </p:spPr>
        <p:txBody>
          <a:bodyPr>
            <a:no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They are mid level computers built to perform complex computation while dealing efficiently with a high level of input and output from users 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They usually connect to other minicomputers on a net work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400" dirty="0" smtClean="0"/>
              <a:t>They are used in  tomography and magnetic resonance imaging . 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sz="2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26CC-16AD-A944-A78A-0EA94335DDF1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5" name="Picture 1" descr="C:\Users\ksu\Desktop\m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079" y="600364"/>
            <a:ext cx="3265776" cy="252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492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438151" y="364331"/>
            <a:ext cx="7924800" cy="79533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Direct random access method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The desired information is accessed directly and therefore this method is much faster than sequential access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>
          <a:xfrm>
            <a:off x="-1262282" y="465464"/>
            <a:ext cx="7924800" cy="722313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accent1"/>
                </a:solidFill>
              </a:rPr>
              <a:t>Storage capacity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9463" y="2701584"/>
            <a:ext cx="7583488" cy="400722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It </a:t>
            </a:r>
            <a:r>
              <a:rPr lang="en-US" dirty="0" smtClean="0"/>
              <a:t>is determined by the number of bytes that the device can hold.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Storage capacity are expressed in kilobytes (K), megabytes (MB), gigabytes (GB) and terabytes (TB)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4228" y="1583384"/>
            <a:ext cx="5870448" cy="1472184"/>
          </a:xfrm>
        </p:spPr>
        <p:txBody>
          <a:bodyPr/>
          <a:lstStyle/>
          <a:p>
            <a:r>
              <a:rPr lang="en-US" dirty="0" smtClean="0">
                <a:solidFill>
                  <a:srgbClr val="FF7F01"/>
                </a:solidFill>
              </a:rPr>
              <a:t>Thank you </a:t>
            </a:r>
            <a:endParaRPr lang="en-US" dirty="0">
              <a:solidFill>
                <a:srgbClr val="FF7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94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530352" y="-249381"/>
            <a:ext cx="3657600" cy="1330036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 smtClean="0"/>
              <a:t>Microcomputer</a:t>
            </a:r>
            <a:endParaRPr lang="en-US" b="1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01752" y="1237673"/>
            <a:ext cx="3657600" cy="2595282"/>
          </a:xfrm>
          <a:noFill/>
          <a:ln/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Also </a:t>
            </a:r>
            <a:r>
              <a:rPr lang="en-US" sz="2400" dirty="0" smtClean="0"/>
              <a:t>called Personal Computers (PC).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They are small digital computers available </a:t>
            </a:r>
            <a:r>
              <a:rPr lang="en-US" sz="2400" dirty="0"/>
              <a:t>in </a:t>
            </a:r>
            <a:r>
              <a:rPr lang="en-US" sz="2400" dirty="0" smtClean="0"/>
              <a:t>variety of size such as laptops or notebook.</a:t>
            </a:r>
            <a:endParaRPr lang="en-US" sz="2400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100D-8A7E-D941-88D1-61199024D928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oshiba-satellite-m200-e413d-lapto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2040" y="211646"/>
            <a:ext cx="4014394" cy="2660863"/>
          </a:xfrm>
          <a:prstGeom prst="rect">
            <a:avLst/>
          </a:prstGeom>
        </p:spPr>
      </p:pic>
      <p:pic>
        <p:nvPicPr>
          <p:cNvPr id="38913" name="Picture 1" descr="C:\Users\ksu\Desktop\imagesCAS6ST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703782"/>
            <a:ext cx="230505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7310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6105" y="3389645"/>
            <a:ext cx="5870448" cy="14721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7F01"/>
                </a:solidFill>
              </a:rPr>
              <a:t>Types of computers:</a:t>
            </a:r>
            <a:br>
              <a:rPr lang="en-US" b="1" dirty="0" smtClean="0">
                <a:solidFill>
                  <a:srgbClr val="FF7F01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1-</a:t>
            </a:r>
            <a:r>
              <a:rPr lang="en-GB" dirty="0" err="1" smtClean="0">
                <a:solidFill>
                  <a:srgbClr val="002060"/>
                </a:solidFill>
              </a:rPr>
              <a:t>Analog</a:t>
            </a:r>
            <a:r>
              <a:rPr lang="en-GB" dirty="0" smtClean="0">
                <a:solidFill>
                  <a:srgbClr val="002060"/>
                </a:solidFill>
              </a:rPr>
              <a:t> computers                   2-Digital computers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8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2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48792" y="1087830"/>
            <a:ext cx="8352149" cy="454939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charset="0"/>
              <a:buChar char="l"/>
            </a:pPr>
            <a:r>
              <a:rPr lang="en-GB" sz="3200" b="1" dirty="0" smtClean="0">
                <a:solidFill>
                  <a:schemeClr val="accent1"/>
                </a:solidFill>
              </a:rPr>
              <a:t>Analog</a:t>
            </a:r>
            <a:r>
              <a:rPr lang="en-GB" sz="3200" b="1" dirty="0" smtClean="0">
                <a:solidFill>
                  <a:schemeClr val="accent1"/>
                </a:solidFill>
                <a:latin typeface="Helvetica" charset="0"/>
              </a:rPr>
              <a:t> </a:t>
            </a:r>
            <a:r>
              <a:rPr lang="en-GB" sz="3200" b="1" dirty="0" smtClean="0">
                <a:solidFill>
                  <a:schemeClr val="accent1"/>
                </a:solidFill>
              </a:rPr>
              <a:t>computers :</a:t>
            </a:r>
          </a:p>
          <a:p>
            <a:pPr>
              <a:buNone/>
            </a:pP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operate on  continuous physical quantities .</a:t>
            </a:r>
          </a:p>
          <a:p>
            <a:pPr>
              <a:buFont typeface="Wingdings" charset="0"/>
              <a:buChar char="l"/>
            </a:pPr>
            <a:endParaRPr lang="en-GB" sz="1800" b="1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Char char="l"/>
            </a:pPr>
            <a:r>
              <a:rPr lang="en-GB" sz="3200" b="1" dirty="0" smtClean="0">
                <a:solidFill>
                  <a:schemeClr val="accent1"/>
                </a:solidFill>
              </a:rPr>
              <a:t>Digital computers :</a:t>
            </a:r>
          </a:p>
          <a:p>
            <a:pPr>
              <a:buNone/>
            </a:pP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operate on  digital data.</a:t>
            </a:r>
          </a:p>
          <a:p>
            <a:pPr>
              <a:buFont typeface="Wingdings" charset="0"/>
              <a:buChar char="l"/>
            </a:pPr>
            <a:endParaRPr lang="en-GB" sz="1800" b="1" dirty="0" smtClean="0">
              <a:solidFill>
                <a:schemeClr val="accent1"/>
              </a:solidFill>
              <a:latin typeface="Helvetica" charset="0"/>
            </a:endParaRPr>
          </a:p>
          <a:p>
            <a:pPr>
              <a:buFont typeface="Wingdings" charset="0"/>
              <a:buChar char="l"/>
            </a:pPr>
            <a:endParaRPr lang="en-GB" sz="1800" b="1" dirty="0" smtClean="0">
              <a:solidFill>
                <a:schemeClr val="accent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80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1750</Words>
  <Application>Microsoft Office PowerPoint</Application>
  <PresentationFormat>عرض على الشاشة (3:4)‏</PresentationFormat>
  <Paragraphs>299</Paragraphs>
  <Slides>62</Slides>
  <Notes>3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4" baseType="lpstr">
      <vt:lpstr>Pixel</vt:lpstr>
      <vt:lpstr>Microsoft ClipArt Gallery</vt:lpstr>
      <vt:lpstr>Basic computer principles</vt:lpstr>
      <vt:lpstr>Classification: </vt:lpstr>
      <vt:lpstr>Types of computers: </vt:lpstr>
      <vt:lpstr>Supercomputers</vt:lpstr>
      <vt:lpstr>Main frame computer</vt:lpstr>
      <vt:lpstr>Minicomputers</vt:lpstr>
      <vt:lpstr>Microcomputer</vt:lpstr>
      <vt:lpstr>Types of computers: 1-Analog computers                   2-Digital computers </vt:lpstr>
      <vt:lpstr>الشريحة 9</vt:lpstr>
      <vt:lpstr>What is DSP (digital signal processor)?</vt:lpstr>
      <vt:lpstr>Digital computers are used in radiological applications therefore it is important to understand the digital systems.  </vt:lpstr>
      <vt:lpstr>Elements of a digital signal processor</vt:lpstr>
      <vt:lpstr>Analogue- to- digital conversion</vt:lpstr>
      <vt:lpstr>ADC   essential parts: </vt:lpstr>
      <vt:lpstr>Sampler</vt:lpstr>
      <vt:lpstr>Quantizer</vt:lpstr>
      <vt:lpstr>Coding</vt:lpstr>
      <vt:lpstr>الشريحة 18</vt:lpstr>
      <vt:lpstr>DAC characteristic</vt:lpstr>
      <vt:lpstr>Computer Hardware</vt:lpstr>
      <vt:lpstr>Input hardware</vt:lpstr>
      <vt:lpstr>Keyboard devices</vt:lpstr>
      <vt:lpstr>Keyboard devices</vt:lpstr>
      <vt:lpstr>Keyboard devices</vt:lpstr>
      <vt:lpstr>Terminals</vt:lpstr>
      <vt:lpstr>Terminals</vt:lpstr>
      <vt:lpstr>Non-keyboard devices</vt:lpstr>
      <vt:lpstr>Processing hardware</vt:lpstr>
      <vt:lpstr>Micro-processing speeds</vt:lpstr>
      <vt:lpstr>Microprocessor speed</vt:lpstr>
      <vt:lpstr>Processing hardware (CPU)</vt:lpstr>
      <vt:lpstr>What Goes on Inside the Computer </vt:lpstr>
      <vt:lpstr>الشريحة 33</vt:lpstr>
      <vt:lpstr>Control Unit- CU</vt:lpstr>
      <vt:lpstr>Arithmetic / Logic Unit ALU</vt:lpstr>
      <vt:lpstr>Registers</vt:lpstr>
      <vt:lpstr>Bus Line</vt:lpstr>
      <vt:lpstr>الشريحة 38</vt:lpstr>
      <vt:lpstr>Primary storage</vt:lpstr>
      <vt:lpstr>الشريحة 40</vt:lpstr>
      <vt:lpstr>Main Types of Memory</vt:lpstr>
      <vt:lpstr>RAM chips</vt:lpstr>
      <vt:lpstr>Out Put Hardware</vt:lpstr>
      <vt:lpstr>Hard Copy</vt:lpstr>
      <vt:lpstr>Hard Copy Devices</vt:lpstr>
      <vt:lpstr>Hard Copy Devices</vt:lpstr>
      <vt:lpstr>Printers</vt:lpstr>
      <vt:lpstr>Printers</vt:lpstr>
      <vt:lpstr>Plotters</vt:lpstr>
      <vt:lpstr>Voice Output Devices</vt:lpstr>
      <vt:lpstr>Soft Copy Output</vt:lpstr>
      <vt:lpstr>Cathode Ray Tube (CRT)</vt:lpstr>
      <vt:lpstr>الشريحة 53</vt:lpstr>
      <vt:lpstr>Cathode Ray Tube (CRT)</vt:lpstr>
      <vt:lpstr>Flat-screen output devices</vt:lpstr>
      <vt:lpstr>Storage Hardware</vt:lpstr>
      <vt:lpstr>Secondary storage</vt:lpstr>
      <vt:lpstr>Data Access method</vt:lpstr>
      <vt:lpstr>Sequential access method</vt:lpstr>
      <vt:lpstr>Direct random access method</vt:lpstr>
      <vt:lpstr>Storage capacity</vt:lpstr>
      <vt:lpstr>Thank you 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computer principles part 2</dc:title>
  <dc:creator>Areej Saud</dc:creator>
  <cp:lastModifiedBy>ksu</cp:lastModifiedBy>
  <cp:revision>57</cp:revision>
  <dcterms:created xsi:type="dcterms:W3CDTF">2012-02-10T15:02:19Z</dcterms:created>
  <dcterms:modified xsi:type="dcterms:W3CDTF">2012-09-15T09:46:42Z</dcterms:modified>
</cp:coreProperties>
</file>