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7" r:id="rId2"/>
    <p:sldId id="268" r:id="rId3"/>
    <p:sldId id="270" r:id="rId4"/>
    <p:sldId id="271" r:id="rId5"/>
    <p:sldId id="256" r:id="rId6"/>
    <p:sldId id="257" r:id="rId7"/>
    <p:sldId id="258" r:id="rId8"/>
    <p:sldId id="259" r:id="rId9"/>
    <p:sldId id="260" r:id="rId10"/>
    <p:sldId id="261" r:id="rId11"/>
    <p:sldId id="263" r:id="rId12"/>
    <p:sldId id="266" r:id="rId13"/>
    <p:sldId id="265" r:id="rId14"/>
    <p:sldId id="269" r:id="rId15"/>
    <p:sldId id="26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1" d="100"/>
          <a:sy n="91" d="100"/>
        </p:scale>
        <p:origin x="258" y="7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4/7/2019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spcBef>
                <a:spcPts val="1000"/>
              </a:spcBef>
            </a:pPr>
            <a:r>
              <a:rPr lang="ar-SA" dirty="0">
                <a:solidFill>
                  <a:srgbClr val="00B050"/>
                </a:solidFill>
                <a:ea typeface="+mn-ea"/>
              </a:rPr>
              <a:t>التربية </a:t>
            </a:r>
            <a:r>
              <a:rPr lang="ar-SA" dirty="0" smtClean="0">
                <a:solidFill>
                  <a:srgbClr val="00B050"/>
                </a:solidFill>
                <a:ea typeface="+mn-ea"/>
              </a:rPr>
              <a:t>الدينية</a:t>
            </a:r>
            <a:endParaRPr lang="ar-SA" dirty="0">
              <a:solidFill>
                <a:srgbClr val="00B050"/>
              </a:solidFill>
            </a:endParaRPr>
          </a:p>
        </p:txBody>
      </p:sp>
      <p:sp>
        <p:nvSpPr>
          <p:cNvPr id="3" name="Content Placeholder 2"/>
          <p:cNvSpPr>
            <a:spLocks noGrp="1"/>
          </p:cNvSpPr>
          <p:nvPr>
            <p:ph idx="1"/>
          </p:nvPr>
        </p:nvSpPr>
        <p:spPr>
          <a:xfrm>
            <a:off x="677334" y="1177159"/>
            <a:ext cx="8596668" cy="5150069"/>
          </a:xfrm>
        </p:spPr>
        <p:txBody>
          <a:bodyPr>
            <a:noAutofit/>
          </a:bodyPr>
          <a:lstStyle/>
          <a:p>
            <a:pPr marL="0" indent="0">
              <a:buNone/>
            </a:pPr>
            <a:r>
              <a:rPr lang="ar-SA" sz="2400" dirty="0" smtClean="0"/>
              <a:t>-تتميز التربية الدينية بأنها ربانية جاءت من عند الله سبحانه وتعالى .</a:t>
            </a:r>
          </a:p>
          <a:p>
            <a:pPr>
              <a:buFontTx/>
              <a:buChar char="-"/>
            </a:pPr>
            <a:r>
              <a:rPr lang="ar-SA" sz="2800" b="1" dirty="0" smtClean="0">
                <a:solidFill>
                  <a:srgbClr val="00B050"/>
                </a:solidFill>
              </a:rPr>
              <a:t>الشعور الديني عند الأطفال </a:t>
            </a:r>
          </a:p>
          <a:p>
            <a:pPr lvl="0">
              <a:buClr>
                <a:srgbClr val="90C226"/>
              </a:buClr>
              <a:buFontTx/>
              <a:buChar char="-"/>
            </a:pPr>
            <a:r>
              <a:rPr lang="ar-SA" sz="2400" dirty="0" smtClean="0"/>
              <a:t>ونعني بالشعور الديني مجموعة المفاهيم التي يبنيها الطفل عن الله سبحانه وتعالى  والملائكة والجنة والنار </a:t>
            </a:r>
          </a:p>
          <a:p>
            <a:pPr marL="0" lvl="0" indent="0">
              <a:buClr>
                <a:srgbClr val="90C226"/>
              </a:buClr>
              <a:buNone/>
            </a:pPr>
            <a:r>
              <a:rPr lang="ar-SA" sz="2400" dirty="0" smtClean="0"/>
              <a:t>وما يكتسبه من مفاهيم وقيم دينية تبني ضميره وخلقه على أساس سليم هذا الشعور موجود </a:t>
            </a:r>
            <a:r>
              <a:rPr lang="ar-SA" sz="2400" dirty="0" smtClean="0">
                <a:solidFill>
                  <a:prstClr val="black">
                    <a:lumMod val="75000"/>
                    <a:lumOff val="25000"/>
                  </a:prstClr>
                </a:solidFill>
              </a:rPr>
              <a:t>بالفطرة </a:t>
            </a:r>
            <a:endParaRPr lang="ar-SA" sz="2400" dirty="0">
              <a:solidFill>
                <a:prstClr val="black">
                  <a:lumMod val="75000"/>
                  <a:lumOff val="25000"/>
                </a:prstClr>
              </a:solidFill>
            </a:endParaRPr>
          </a:p>
          <a:p>
            <a:pPr marL="0" indent="0">
              <a:buNone/>
            </a:pPr>
            <a:r>
              <a:rPr lang="ar-SA" sz="2400" dirty="0"/>
              <a:t> </a:t>
            </a:r>
            <a:r>
              <a:rPr lang="ar-SA" sz="2400" dirty="0" smtClean="0"/>
              <a:t>    ذلك أن الانسان خلقه الله وخلق معه الحاجة الى الايمان والتدين </a:t>
            </a:r>
            <a:r>
              <a:rPr lang="ar-SA" sz="2400" dirty="0"/>
              <a:t>و</a:t>
            </a:r>
            <a:r>
              <a:rPr lang="ar-SA" sz="2400" dirty="0" smtClean="0"/>
              <a:t>رغم أنها هذا شعور فطري الا أنه لابد من توجيهه وتعهده بالتربية الصالحه .</a:t>
            </a:r>
          </a:p>
          <a:p>
            <a:pPr marL="0" indent="0">
              <a:buNone/>
            </a:pPr>
            <a:r>
              <a:rPr lang="ar-SA" sz="2400" dirty="0" smtClean="0"/>
              <a:t>-تعد التنمية الدينية تنمية لفكر الانسان ولسلوكه وعواطفه على أساس ديني والقصد منها تحقيق أهداف الإسلام أي أنها تنمية لجميع النواحي للفرد  ..</a:t>
            </a:r>
          </a:p>
          <a:p>
            <a:pPr marL="0" indent="0">
              <a:buNone/>
            </a:pPr>
            <a:r>
              <a:rPr lang="ar-SA" sz="2400" dirty="0"/>
              <a:t>ومن هنا نجد ان التربية الأخلاقية الدينية لا تنفصل عن التنشئة الاجتماعية لأن التنشئة ترتكز على أمتصاص الفرد لما هو صواب في مجتمعه ،ويدخل ماهو صواب وخطأ في تكوين الضمير ولهذا يعد تكوين القيم الأخلاقية الدينية من أهم مظاهر التنشئة الاجتماعية والتي يمتصها الطفل عن طريق القدوة والتعزيز وغيرها-</a:t>
            </a:r>
            <a:r>
              <a:rPr lang="ar-SA" sz="2400" dirty="0" smtClean="0"/>
              <a:t>---</a:t>
            </a:r>
            <a:endParaRPr lang="ar-SA" sz="2400" dirty="0"/>
          </a:p>
        </p:txBody>
      </p:sp>
    </p:spTree>
    <p:extLst>
      <p:ext uri="{BB962C8B-B14F-4D97-AF65-F5344CB8AC3E}">
        <p14:creationId xmlns:p14="http://schemas.microsoft.com/office/powerpoint/2010/main" val="3074731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05443"/>
            <a:ext cx="8596668" cy="5635920"/>
          </a:xfrm>
        </p:spPr>
        <p:txBody>
          <a:bodyPr>
            <a:normAutofit/>
          </a:bodyPr>
          <a:lstStyle/>
          <a:p>
            <a:pPr marL="0" indent="0">
              <a:buNone/>
            </a:pPr>
            <a:endParaRPr lang="ar-SA" sz="2900" b="1" dirty="0" smtClean="0">
              <a:solidFill>
                <a:schemeClr val="accent1"/>
              </a:solidFill>
              <a:latin typeface="+mj-lt"/>
              <a:ea typeface="+mj-ea"/>
              <a:cs typeface="+mj-cs"/>
            </a:endParaRPr>
          </a:p>
          <a:p>
            <a:pPr marL="0" indent="0">
              <a:buNone/>
            </a:pPr>
            <a:r>
              <a:rPr lang="ar-SA" sz="2900" b="1" dirty="0" smtClean="0">
                <a:solidFill>
                  <a:schemeClr val="accent5">
                    <a:lumMod val="60000"/>
                    <a:lumOff val="40000"/>
                  </a:schemeClr>
                </a:solidFill>
                <a:latin typeface="+mj-lt"/>
                <a:ea typeface="+mj-ea"/>
                <a:cs typeface="+mj-cs"/>
              </a:rPr>
              <a:t>أنماط </a:t>
            </a:r>
            <a:r>
              <a:rPr lang="ar-SA" sz="2900" b="1" dirty="0">
                <a:solidFill>
                  <a:schemeClr val="accent5">
                    <a:lumMod val="60000"/>
                    <a:lumOff val="40000"/>
                  </a:schemeClr>
                </a:solidFill>
                <a:latin typeface="+mj-lt"/>
                <a:ea typeface="+mj-ea"/>
                <a:cs typeface="+mj-cs"/>
              </a:rPr>
              <a:t>القيم حسب شيوعها </a:t>
            </a:r>
            <a:r>
              <a:rPr lang="ar-SA" sz="2900" b="1" dirty="0" smtClean="0">
                <a:solidFill>
                  <a:schemeClr val="accent5">
                    <a:lumMod val="60000"/>
                    <a:lumOff val="40000"/>
                  </a:schemeClr>
                </a:solidFill>
                <a:latin typeface="+mj-lt"/>
                <a:ea typeface="+mj-ea"/>
                <a:cs typeface="+mj-cs"/>
              </a:rPr>
              <a:t>:</a:t>
            </a:r>
            <a:endParaRPr lang="ar-SA" sz="2900" b="1" dirty="0">
              <a:solidFill>
                <a:schemeClr val="accent5">
                  <a:lumMod val="60000"/>
                  <a:lumOff val="40000"/>
                </a:schemeClr>
              </a:solidFill>
              <a:latin typeface="+mj-lt"/>
              <a:ea typeface="+mj-ea"/>
              <a:cs typeface="+mj-cs"/>
            </a:endParaRPr>
          </a:p>
          <a:p>
            <a:pPr>
              <a:buFont typeface="Wingdings" panose="05000000000000000000" pitchFamily="2" charset="2"/>
              <a:buChar char="§"/>
            </a:pPr>
            <a:r>
              <a:rPr lang="ar-SA" sz="2400" dirty="0" smtClean="0"/>
              <a:t>قيم عامة : تنتشر في المجتمع كله .</a:t>
            </a:r>
          </a:p>
          <a:p>
            <a:pPr>
              <a:buFont typeface="Wingdings" panose="05000000000000000000" pitchFamily="2" charset="2"/>
              <a:buChar char="§"/>
            </a:pPr>
            <a:r>
              <a:rPr lang="ar-SA" sz="2400" dirty="0"/>
              <a:t>ق</a:t>
            </a:r>
            <a:r>
              <a:rPr lang="ar-SA" sz="2400" dirty="0" smtClean="0"/>
              <a:t>يم خاصة : قيم خاصة بمناسبات اجتماعية محددة أو مناطق أو طبقات أو جماعات .</a:t>
            </a:r>
          </a:p>
          <a:p>
            <a:pPr marL="0" indent="0">
              <a:buNone/>
            </a:pPr>
            <a:endParaRPr lang="ar-SA" sz="2400" dirty="0" smtClean="0"/>
          </a:p>
          <a:p>
            <a:pPr marL="0" indent="0">
              <a:buNone/>
            </a:pPr>
            <a:r>
              <a:rPr lang="ar-SA" dirty="0" smtClean="0"/>
              <a:t> </a:t>
            </a:r>
            <a:r>
              <a:rPr lang="ar-SA" sz="2900" b="1" dirty="0">
                <a:solidFill>
                  <a:schemeClr val="accent5">
                    <a:lumMod val="60000"/>
                    <a:lumOff val="40000"/>
                  </a:schemeClr>
                </a:solidFill>
                <a:latin typeface="+mj-lt"/>
                <a:ea typeface="+mj-ea"/>
                <a:cs typeface="+mj-cs"/>
              </a:rPr>
              <a:t>أنماط القيم حسب ديمومتها  </a:t>
            </a:r>
            <a:r>
              <a:rPr lang="ar-SA" sz="2900" b="1" dirty="0" smtClean="0">
                <a:solidFill>
                  <a:schemeClr val="accent5">
                    <a:lumMod val="60000"/>
                    <a:lumOff val="40000"/>
                  </a:schemeClr>
                </a:solidFill>
                <a:latin typeface="+mj-lt"/>
                <a:ea typeface="+mj-ea"/>
                <a:cs typeface="+mj-cs"/>
              </a:rPr>
              <a:t>:</a:t>
            </a:r>
          </a:p>
          <a:p>
            <a:pPr>
              <a:buFont typeface="Wingdings" panose="05000000000000000000" pitchFamily="2" charset="2"/>
              <a:buChar char="§"/>
            </a:pPr>
            <a:r>
              <a:rPr lang="ar-SA" sz="2400" dirty="0"/>
              <a:t>قيم عابرة :تزول بسرعة تمتاز بعدم قدسيتها </a:t>
            </a:r>
            <a:r>
              <a:rPr lang="ar-SA" sz="2400" dirty="0" smtClean="0"/>
              <a:t>.</a:t>
            </a:r>
            <a:endParaRPr lang="ar-SA" sz="2400" dirty="0"/>
          </a:p>
          <a:p>
            <a:pPr>
              <a:buFont typeface="Wingdings" panose="05000000000000000000" pitchFamily="2" charset="2"/>
              <a:buChar char="§"/>
            </a:pPr>
            <a:r>
              <a:rPr lang="ar-SA" sz="2400" dirty="0"/>
              <a:t>قيم دائمة :تدوم </a:t>
            </a:r>
            <a:r>
              <a:rPr lang="ar-SA" sz="2400" dirty="0" smtClean="0"/>
              <a:t>زمنا طويلاً ، لها </a:t>
            </a:r>
            <a:r>
              <a:rPr lang="ar-SA" sz="2400" dirty="0"/>
              <a:t>جذور تاريخية </a:t>
            </a:r>
            <a:r>
              <a:rPr lang="ar-SA" sz="2400" dirty="0" smtClean="0"/>
              <a:t>.</a:t>
            </a:r>
            <a:endParaRPr lang="ar-SA" sz="2400" dirty="0"/>
          </a:p>
          <a:p>
            <a:pPr marL="0" indent="0">
              <a:buNone/>
            </a:pPr>
            <a:endParaRPr lang="ar-SA" sz="2400" dirty="0"/>
          </a:p>
          <a:p>
            <a:pPr marL="0" indent="0">
              <a:buNone/>
            </a:pPr>
            <a:endParaRPr lang="ar-SA" dirty="0" smtClean="0"/>
          </a:p>
          <a:p>
            <a:pPr marL="0" indent="0">
              <a:buNone/>
            </a:pPr>
            <a:r>
              <a:rPr lang="ar-SA" dirty="0" smtClean="0"/>
              <a:t> </a:t>
            </a:r>
            <a:endParaRPr lang="ar-SA" dirty="0"/>
          </a:p>
        </p:txBody>
      </p:sp>
    </p:spTree>
    <p:extLst>
      <p:ext uri="{BB962C8B-B14F-4D97-AF65-F5344CB8AC3E}">
        <p14:creationId xmlns:p14="http://schemas.microsoft.com/office/powerpoint/2010/main" val="1327693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98658" y="189187"/>
            <a:ext cx="8596668" cy="662151"/>
          </a:xfrm>
        </p:spPr>
        <p:txBody>
          <a:bodyPr/>
          <a:lstStyle/>
          <a:p>
            <a:pPr algn="r"/>
            <a:r>
              <a:rPr lang="ar-SA" b="1" dirty="0" smtClean="0"/>
              <a:t>أنواع القيم : </a:t>
            </a:r>
            <a:endParaRPr lang="ar-SA" b="1" dirty="0"/>
          </a:p>
        </p:txBody>
      </p:sp>
      <p:sp>
        <p:nvSpPr>
          <p:cNvPr id="3" name="عنصر نائب للمحتوى 2"/>
          <p:cNvSpPr>
            <a:spLocks noGrp="1"/>
          </p:cNvSpPr>
          <p:nvPr>
            <p:ph idx="1"/>
          </p:nvPr>
        </p:nvSpPr>
        <p:spPr>
          <a:xfrm>
            <a:off x="677334" y="882870"/>
            <a:ext cx="8596668" cy="5696606"/>
          </a:xfrm>
        </p:spPr>
        <p:txBody>
          <a:bodyPr>
            <a:normAutofit fontScale="92500" lnSpcReduction="20000"/>
          </a:bodyPr>
          <a:lstStyle/>
          <a:p>
            <a:pPr>
              <a:buFont typeface="Wingdings" panose="05000000000000000000" pitchFamily="2" charset="2"/>
              <a:buChar char="Ø"/>
            </a:pPr>
            <a:r>
              <a:rPr lang="ar-SA" b="1" dirty="0" smtClean="0"/>
              <a:t>القيم </a:t>
            </a:r>
            <a:r>
              <a:rPr lang="ar-SA" b="1" dirty="0"/>
              <a:t>الدينية . </a:t>
            </a:r>
            <a:endParaRPr lang="en-US" b="1" dirty="0"/>
          </a:p>
          <a:p>
            <a:pPr>
              <a:buFont typeface="Wingdings" panose="05000000000000000000" pitchFamily="2" charset="2"/>
              <a:buChar char="Ø"/>
            </a:pPr>
            <a:r>
              <a:rPr lang="ar-SA" b="1" dirty="0"/>
              <a:t>القيم الأخلاقية :</a:t>
            </a:r>
            <a:endParaRPr lang="en-US" dirty="0"/>
          </a:p>
          <a:p>
            <a:pPr lvl="0">
              <a:buFont typeface="Wingdings" panose="05000000000000000000" pitchFamily="2" charset="2"/>
              <a:buChar char="§"/>
            </a:pPr>
            <a:r>
              <a:rPr lang="ar-SA" dirty="0"/>
              <a:t>حسن الخلق والأدب </a:t>
            </a:r>
            <a:endParaRPr lang="en-US" dirty="0"/>
          </a:p>
          <a:p>
            <a:pPr lvl="0">
              <a:buFont typeface="Wingdings" panose="05000000000000000000" pitchFamily="2" charset="2"/>
              <a:buChar char="§"/>
            </a:pPr>
            <a:r>
              <a:rPr lang="ar-SA" dirty="0"/>
              <a:t>الصبر على البلاء </a:t>
            </a:r>
            <a:endParaRPr lang="en-US" dirty="0"/>
          </a:p>
          <a:p>
            <a:pPr lvl="0">
              <a:buFont typeface="Wingdings" panose="05000000000000000000" pitchFamily="2" charset="2"/>
              <a:buChar char="§"/>
            </a:pPr>
            <a:r>
              <a:rPr lang="ar-SA" dirty="0"/>
              <a:t>الشجاعة </a:t>
            </a:r>
            <a:endParaRPr lang="en-US" dirty="0"/>
          </a:p>
          <a:p>
            <a:pPr lvl="0">
              <a:buFont typeface="Wingdings" panose="05000000000000000000" pitchFamily="2" charset="2"/>
              <a:buChar char="§"/>
            </a:pPr>
            <a:r>
              <a:rPr lang="ar-SA" dirty="0"/>
              <a:t>الحلم والصفح </a:t>
            </a:r>
            <a:endParaRPr lang="en-US" dirty="0"/>
          </a:p>
          <a:p>
            <a:pPr lvl="0">
              <a:buFont typeface="Wingdings" panose="05000000000000000000" pitchFamily="2" charset="2"/>
              <a:buChar char="§"/>
            </a:pPr>
            <a:r>
              <a:rPr lang="ar-SA" dirty="0"/>
              <a:t>حفظ العهد والوفاء به </a:t>
            </a:r>
            <a:endParaRPr lang="en-US" dirty="0"/>
          </a:p>
          <a:p>
            <a:pPr lvl="0">
              <a:buFont typeface="Wingdings" panose="05000000000000000000" pitchFamily="2" charset="2"/>
              <a:buChar char="§"/>
            </a:pPr>
            <a:r>
              <a:rPr lang="ar-SA" dirty="0"/>
              <a:t>كظم الغيظ </a:t>
            </a:r>
            <a:endParaRPr lang="en-US" dirty="0"/>
          </a:p>
          <a:p>
            <a:pPr lvl="0">
              <a:buFont typeface="Wingdings" panose="05000000000000000000" pitchFamily="2" charset="2"/>
              <a:buChar char="§"/>
            </a:pPr>
            <a:r>
              <a:rPr lang="ar-SA" dirty="0"/>
              <a:t>القناعة </a:t>
            </a:r>
            <a:endParaRPr lang="en-US" dirty="0"/>
          </a:p>
          <a:p>
            <a:pPr lvl="0">
              <a:buFont typeface="Wingdings" panose="05000000000000000000" pitchFamily="2" charset="2"/>
              <a:buChar char="§"/>
            </a:pPr>
            <a:r>
              <a:rPr lang="ar-SA" dirty="0"/>
              <a:t>حفظ اللسان عن الفحش في القول </a:t>
            </a:r>
            <a:endParaRPr lang="en-US" dirty="0"/>
          </a:p>
          <a:p>
            <a:pPr lvl="0">
              <a:buFont typeface="Wingdings" panose="05000000000000000000" pitchFamily="2" charset="2"/>
              <a:buChar char="§"/>
            </a:pPr>
            <a:r>
              <a:rPr lang="ar-SA" dirty="0"/>
              <a:t>كتم السر </a:t>
            </a:r>
            <a:endParaRPr lang="ar-SA" dirty="0" smtClean="0"/>
          </a:p>
          <a:p>
            <a:pPr lvl="0">
              <a:buFont typeface="Wingdings" panose="05000000000000000000" pitchFamily="2" charset="2"/>
              <a:buChar char="§"/>
            </a:pPr>
            <a:r>
              <a:rPr lang="ar-SA" dirty="0"/>
              <a:t>مقابلة الإساءة بالإحسان</a:t>
            </a:r>
            <a:endParaRPr lang="en-US" dirty="0"/>
          </a:p>
          <a:p>
            <a:pPr lvl="0">
              <a:buFont typeface="Wingdings" panose="05000000000000000000" pitchFamily="2" charset="2"/>
              <a:buChar char="§"/>
            </a:pPr>
            <a:r>
              <a:rPr lang="ar-SA" dirty="0"/>
              <a:t>غض البصر </a:t>
            </a:r>
            <a:endParaRPr lang="en-US" dirty="0"/>
          </a:p>
          <a:p>
            <a:pPr lvl="0">
              <a:buFont typeface="Wingdings" panose="05000000000000000000" pitchFamily="2" charset="2"/>
              <a:buChar char="§"/>
            </a:pPr>
            <a:r>
              <a:rPr lang="ar-SA" dirty="0"/>
              <a:t>الجود والكرم </a:t>
            </a:r>
            <a:endParaRPr lang="en-US" dirty="0"/>
          </a:p>
          <a:p>
            <a:pPr lvl="0">
              <a:buFont typeface="Wingdings" panose="05000000000000000000" pitchFamily="2" charset="2"/>
              <a:buChar char="§"/>
            </a:pPr>
            <a:r>
              <a:rPr lang="ar-SA" dirty="0"/>
              <a:t>الرفق والتأني </a:t>
            </a:r>
            <a:endParaRPr lang="en-US" dirty="0"/>
          </a:p>
          <a:p>
            <a:pPr lvl="0">
              <a:buFont typeface="Wingdings" panose="05000000000000000000" pitchFamily="2" charset="2"/>
              <a:buChar char="§"/>
            </a:pPr>
            <a:r>
              <a:rPr lang="ar-SA" dirty="0"/>
              <a:t>التواضع </a:t>
            </a:r>
            <a:endParaRPr lang="en-US" dirty="0"/>
          </a:p>
          <a:p>
            <a:pPr lvl="0">
              <a:buFont typeface="Wingdings" panose="05000000000000000000" pitchFamily="2" charset="2"/>
              <a:buChar char="§"/>
            </a:pPr>
            <a:r>
              <a:rPr lang="ar-SA" dirty="0"/>
              <a:t>ستر العيوب </a:t>
            </a:r>
            <a:endParaRPr lang="en-US" dirty="0"/>
          </a:p>
        </p:txBody>
      </p:sp>
    </p:spTree>
    <p:extLst>
      <p:ext uri="{BB962C8B-B14F-4D97-AF65-F5344CB8AC3E}">
        <p14:creationId xmlns:p14="http://schemas.microsoft.com/office/powerpoint/2010/main" val="1254015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77334" y="1376855"/>
            <a:ext cx="8596668" cy="4664507"/>
          </a:xfrm>
        </p:spPr>
        <p:txBody>
          <a:bodyPr>
            <a:normAutofit/>
          </a:bodyPr>
          <a:lstStyle/>
          <a:p>
            <a:pPr>
              <a:buFont typeface="Wingdings" panose="05000000000000000000" pitchFamily="2" charset="2"/>
              <a:buChar char="Ø"/>
            </a:pPr>
            <a:r>
              <a:rPr lang="ar-SA" b="1" dirty="0" smtClean="0"/>
              <a:t>القيم </a:t>
            </a:r>
            <a:r>
              <a:rPr lang="ar-SA" b="1" dirty="0"/>
              <a:t>الاجتماعية : </a:t>
            </a:r>
            <a:endParaRPr lang="en-US" dirty="0"/>
          </a:p>
          <a:p>
            <a:pPr lvl="0">
              <a:buFont typeface="Wingdings" panose="05000000000000000000" pitchFamily="2" charset="2"/>
              <a:buChar char="§"/>
            </a:pPr>
            <a:r>
              <a:rPr lang="ar-SA" dirty="0"/>
              <a:t>التعاون </a:t>
            </a:r>
            <a:endParaRPr lang="en-US" dirty="0"/>
          </a:p>
          <a:p>
            <a:pPr lvl="0">
              <a:buFont typeface="Wingdings" panose="05000000000000000000" pitchFamily="2" charset="2"/>
              <a:buChar char="§"/>
            </a:pPr>
            <a:r>
              <a:rPr lang="ar-SA" dirty="0"/>
              <a:t>الإحسان</a:t>
            </a:r>
            <a:endParaRPr lang="en-US" dirty="0"/>
          </a:p>
          <a:p>
            <a:pPr lvl="0">
              <a:buFont typeface="Wingdings" panose="05000000000000000000" pitchFamily="2" charset="2"/>
              <a:buChar char="§"/>
            </a:pPr>
            <a:r>
              <a:rPr lang="ar-SA" dirty="0"/>
              <a:t>العفو والتسامح </a:t>
            </a:r>
            <a:endParaRPr lang="en-US" dirty="0"/>
          </a:p>
          <a:p>
            <a:pPr lvl="0">
              <a:buFont typeface="Wingdings" panose="05000000000000000000" pitchFamily="2" charset="2"/>
              <a:buChar char="§"/>
            </a:pPr>
            <a:r>
              <a:rPr lang="ar-SA" dirty="0"/>
              <a:t>البر والإحسان للوالدين </a:t>
            </a:r>
            <a:endParaRPr lang="en-US" dirty="0"/>
          </a:p>
          <a:p>
            <a:pPr lvl="0">
              <a:buFont typeface="Wingdings" panose="05000000000000000000" pitchFamily="2" charset="2"/>
              <a:buChar char="§"/>
            </a:pPr>
            <a:r>
              <a:rPr lang="ar-SA" dirty="0"/>
              <a:t>حق الجار </a:t>
            </a:r>
            <a:endParaRPr lang="ar-SA" dirty="0" smtClean="0"/>
          </a:p>
          <a:p>
            <a:pPr lvl="0">
              <a:buFont typeface="Wingdings" panose="05000000000000000000" pitchFamily="2" charset="2"/>
              <a:buChar char="§"/>
            </a:pPr>
            <a:r>
              <a:rPr lang="ar-SA" dirty="0"/>
              <a:t>الرحمة </a:t>
            </a:r>
            <a:endParaRPr lang="en-US" dirty="0"/>
          </a:p>
          <a:p>
            <a:pPr lvl="0">
              <a:buFont typeface="Wingdings" panose="05000000000000000000" pitchFamily="2" charset="2"/>
              <a:buChar char="§"/>
            </a:pPr>
            <a:r>
              <a:rPr lang="ar-SA" dirty="0"/>
              <a:t>المودة </a:t>
            </a:r>
            <a:endParaRPr lang="en-US" dirty="0"/>
          </a:p>
          <a:p>
            <a:pPr lvl="0">
              <a:buFont typeface="Wingdings" panose="05000000000000000000" pitchFamily="2" charset="2"/>
              <a:buChar char="§"/>
            </a:pPr>
            <a:r>
              <a:rPr lang="ar-SA" dirty="0"/>
              <a:t>طاعة ولي الأمر </a:t>
            </a:r>
            <a:endParaRPr lang="en-US" dirty="0"/>
          </a:p>
          <a:p>
            <a:pPr lvl="0">
              <a:buFont typeface="Wingdings" panose="05000000000000000000" pitchFamily="2" charset="2"/>
              <a:buChar char="§"/>
            </a:pPr>
            <a:r>
              <a:rPr lang="ar-SA" dirty="0"/>
              <a:t>الأخوّة</a:t>
            </a:r>
            <a:endParaRPr lang="en-US" dirty="0"/>
          </a:p>
          <a:p>
            <a:pPr lvl="0">
              <a:buFont typeface="Wingdings" panose="05000000000000000000" pitchFamily="2" charset="2"/>
              <a:buChar char="§"/>
            </a:pPr>
            <a:r>
              <a:rPr lang="ar-SA" dirty="0"/>
              <a:t>سلامة الصدر من الأحقاد </a:t>
            </a:r>
            <a:endParaRPr lang="en-US" dirty="0"/>
          </a:p>
        </p:txBody>
      </p:sp>
    </p:spTree>
    <p:extLst>
      <p:ext uri="{BB962C8B-B14F-4D97-AF65-F5344CB8AC3E}">
        <p14:creationId xmlns:p14="http://schemas.microsoft.com/office/powerpoint/2010/main" val="1254015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b="1" dirty="0" smtClean="0"/>
              <a:t>أنواع القيم : </a:t>
            </a:r>
            <a:endParaRPr lang="ar-SA" b="1" dirty="0"/>
          </a:p>
        </p:txBody>
      </p:sp>
      <p:sp>
        <p:nvSpPr>
          <p:cNvPr id="3" name="عنصر نائب للمحتوى 2"/>
          <p:cNvSpPr>
            <a:spLocks noGrp="1"/>
          </p:cNvSpPr>
          <p:nvPr>
            <p:ph idx="1"/>
          </p:nvPr>
        </p:nvSpPr>
        <p:spPr>
          <a:xfrm>
            <a:off x="677334" y="1692167"/>
            <a:ext cx="8596668" cy="4349196"/>
          </a:xfrm>
        </p:spPr>
        <p:txBody>
          <a:bodyPr>
            <a:normAutofit lnSpcReduction="10000"/>
          </a:bodyPr>
          <a:lstStyle/>
          <a:p>
            <a:pPr>
              <a:buFont typeface="Wingdings" panose="05000000000000000000" pitchFamily="2" charset="2"/>
              <a:buChar char="Ø"/>
            </a:pPr>
            <a:r>
              <a:rPr lang="ar-SA" b="1" dirty="0" smtClean="0"/>
              <a:t>القيم </a:t>
            </a:r>
            <a:r>
              <a:rPr lang="ar-SA" b="1" dirty="0"/>
              <a:t>الشخصية : </a:t>
            </a:r>
            <a:endParaRPr lang="en-US" dirty="0"/>
          </a:p>
          <a:p>
            <a:pPr lvl="0">
              <a:buFont typeface="Wingdings" panose="05000000000000000000" pitchFamily="2" charset="2"/>
              <a:buChar char="§"/>
            </a:pPr>
            <a:r>
              <a:rPr lang="ar-SA" dirty="0"/>
              <a:t>الأمانة </a:t>
            </a:r>
            <a:endParaRPr lang="en-US" dirty="0"/>
          </a:p>
          <a:p>
            <a:pPr lvl="0">
              <a:buFont typeface="Wingdings" panose="05000000000000000000" pitchFamily="2" charset="2"/>
              <a:buChar char="§"/>
            </a:pPr>
            <a:r>
              <a:rPr lang="ar-SA" dirty="0"/>
              <a:t>الصدق </a:t>
            </a:r>
            <a:endParaRPr lang="en-US" dirty="0"/>
          </a:p>
          <a:p>
            <a:pPr lvl="0">
              <a:buFont typeface="Wingdings" panose="05000000000000000000" pitchFamily="2" charset="2"/>
              <a:buChar char="§"/>
            </a:pPr>
            <a:r>
              <a:rPr lang="ar-SA" dirty="0"/>
              <a:t>العدل </a:t>
            </a:r>
            <a:endParaRPr lang="en-US" dirty="0"/>
          </a:p>
          <a:p>
            <a:pPr lvl="0">
              <a:buFont typeface="Wingdings" panose="05000000000000000000" pitchFamily="2" charset="2"/>
              <a:buChar char="§"/>
            </a:pPr>
            <a:r>
              <a:rPr lang="ar-SA" dirty="0"/>
              <a:t>الشجاعة</a:t>
            </a:r>
            <a:endParaRPr lang="en-US" dirty="0"/>
          </a:p>
          <a:p>
            <a:pPr lvl="0">
              <a:buFont typeface="Wingdings" panose="05000000000000000000" pitchFamily="2" charset="2"/>
              <a:buChar char="§"/>
            </a:pPr>
            <a:r>
              <a:rPr lang="ar-SA" dirty="0"/>
              <a:t>التواضع </a:t>
            </a:r>
            <a:endParaRPr lang="en-US" dirty="0"/>
          </a:p>
          <a:p>
            <a:pPr lvl="0">
              <a:buFont typeface="Wingdings" panose="05000000000000000000" pitchFamily="2" charset="2"/>
              <a:buChar char="§"/>
            </a:pPr>
            <a:r>
              <a:rPr lang="ar-SA" dirty="0"/>
              <a:t>الحرية </a:t>
            </a:r>
            <a:endParaRPr lang="ar-SA" dirty="0" smtClean="0"/>
          </a:p>
          <a:p>
            <a:pPr lvl="0">
              <a:buFont typeface="Wingdings" panose="05000000000000000000" pitchFamily="2" charset="2"/>
              <a:buChar char="§"/>
            </a:pPr>
            <a:r>
              <a:rPr lang="ar-SA" dirty="0"/>
              <a:t>الشكر </a:t>
            </a:r>
          </a:p>
          <a:p>
            <a:pPr lvl="0">
              <a:buFont typeface="Wingdings" panose="05000000000000000000" pitchFamily="2" charset="2"/>
              <a:buChar char="§"/>
            </a:pPr>
            <a:r>
              <a:rPr lang="ar-SA" dirty="0"/>
              <a:t>النظافة </a:t>
            </a:r>
          </a:p>
          <a:p>
            <a:pPr lvl="0">
              <a:buFont typeface="Wingdings" panose="05000000000000000000" pitchFamily="2" charset="2"/>
              <a:buChar char="§"/>
            </a:pPr>
            <a:r>
              <a:rPr lang="ar-SA" dirty="0"/>
              <a:t>العمل </a:t>
            </a:r>
          </a:p>
          <a:p>
            <a:pPr lvl="0">
              <a:buFont typeface="Wingdings" panose="05000000000000000000" pitchFamily="2" charset="2"/>
              <a:buChar char="§"/>
            </a:pPr>
            <a:r>
              <a:rPr lang="ar-SA" dirty="0"/>
              <a:t>الصبر </a:t>
            </a:r>
          </a:p>
        </p:txBody>
      </p:sp>
    </p:spTree>
    <p:extLst>
      <p:ext uri="{BB962C8B-B14F-4D97-AF65-F5344CB8AC3E}">
        <p14:creationId xmlns:p14="http://schemas.microsoft.com/office/powerpoint/2010/main" val="1254015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66041" y="1160110"/>
            <a:ext cx="7577959" cy="5626412"/>
          </a:xfrm>
          <a:prstGeom prst="rect">
            <a:avLst/>
          </a:prstGeom>
        </p:spPr>
        <p:txBody>
          <a:bodyPr wrap="square">
            <a:spAutoFit/>
          </a:bodyPr>
          <a:lstStyle/>
          <a:p>
            <a:pPr lvl="0" algn="r" rtl="1">
              <a:lnSpc>
                <a:spcPct val="107000"/>
              </a:lnSpc>
              <a:spcBef>
                <a:spcPts val="1000"/>
              </a:spcBef>
              <a:spcAft>
                <a:spcPts val="800"/>
              </a:spcAft>
              <a:buClr>
                <a:srgbClr val="90C226"/>
              </a:buClr>
              <a:buSzPct val="80000"/>
            </a:pPr>
            <a:r>
              <a:rPr lang="ar-SA" dirty="0" smtClean="0">
                <a:solidFill>
                  <a:prstClr val="black">
                    <a:lumMod val="75000"/>
                    <a:lumOff val="25000"/>
                  </a:prstClr>
                </a:solidFill>
                <a:latin typeface="wf_segoe-ui_normal"/>
                <a:ea typeface="Calibri"/>
                <a:cs typeface="Arial"/>
              </a:rPr>
              <a:t>من أمثلة القيم </a:t>
            </a:r>
            <a:r>
              <a:rPr lang="en-US" dirty="0">
                <a:solidFill>
                  <a:prstClr val="black">
                    <a:lumMod val="75000"/>
                    <a:lumOff val="25000"/>
                  </a:prstClr>
                </a:solidFill>
                <a:latin typeface="wf_segoe-ui_normal"/>
                <a:ea typeface="Calibri"/>
                <a:cs typeface="Arial"/>
              </a:rPr>
              <a:t/>
            </a:r>
            <a:br>
              <a:rPr lang="en-US" dirty="0">
                <a:solidFill>
                  <a:prstClr val="black">
                    <a:lumMod val="75000"/>
                    <a:lumOff val="25000"/>
                  </a:prstClr>
                </a:solidFill>
                <a:latin typeface="wf_segoe-ui_normal"/>
                <a:ea typeface="Calibri"/>
                <a:cs typeface="Arial"/>
              </a:rPr>
            </a:br>
            <a:r>
              <a:rPr lang="ar-SA" dirty="0">
                <a:solidFill>
                  <a:prstClr val="black">
                    <a:lumMod val="75000"/>
                    <a:lumOff val="25000"/>
                  </a:prstClr>
                </a:solidFill>
                <a:latin typeface="wf_segoe-ui_normal"/>
                <a:ea typeface="Calibri"/>
                <a:cs typeface="Arial"/>
              </a:rPr>
              <a:t>‏</a:t>
            </a:r>
            <a:r>
              <a:rPr lang="ar-SA" dirty="0">
                <a:solidFill>
                  <a:srgbClr val="00B050"/>
                </a:solidFill>
                <a:latin typeface="wf_segoe-ui_normal"/>
                <a:ea typeface="Calibri"/>
                <a:cs typeface="Arial"/>
              </a:rPr>
              <a:t>قيمة التعاون </a:t>
            </a:r>
            <a:r>
              <a:rPr lang="ar-SA" dirty="0" smtClean="0">
                <a:solidFill>
                  <a:srgbClr val="00B050"/>
                </a:solidFill>
                <a:latin typeface="wf_segoe-ui_normal"/>
                <a:ea typeface="Calibri"/>
                <a:cs typeface="Arial"/>
              </a:rPr>
              <a:t>:</a:t>
            </a:r>
          </a:p>
          <a:p>
            <a:pPr lvl="0" algn="r" rtl="1">
              <a:lnSpc>
                <a:spcPct val="107000"/>
              </a:lnSpc>
              <a:spcBef>
                <a:spcPts val="1000"/>
              </a:spcBef>
              <a:spcAft>
                <a:spcPts val="800"/>
              </a:spcAft>
              <a:buClr>
                <a:srgbClr val="90C226"/>
              </a:buClr>
              <a:buSzPct val="80000"/>
            </a:pPr>
            <a:r>
              <a:rPr lang="ar-SA" dirty="0" smtClean="0">
                <a:solidFill>
                  <a:prstClr val="black">
                    <a:lumMod val="75000"/>
                    <a:lumOff val="25000"/>
                  </a:prstClr>
                </a:solidFill>
                <a:latin typeface="wf_segoe-ui_normal"/>
                <a:ea typeface="Calibri"/>
                <a:cs typeface="Arial"/>
              </a:rPr>
              <a:t>يقصد بها المساعدة والمشاركة مع الآخرين </a:t>
            </a:r>
            <a:r>
              <a:rPr lang="ar-SA" dirty="0">
                <a:solidFill>
                  <a:prstClr val="black">
                    <a:lumMod val="75000"/>
                    <a:lumOff val="25000"/>
                  </a:prstClr>
                </a:solidFill>
                <a:latin typeface="wf_segoe-ui_normal"/>
                <a:ea typeface="Calibri"/>
                <a:cs typeface="Arial"/>
              </a:rPr>
              <a:t>‏ومن أساليب تنمية </a:t>
            </a:r>
            <a:r>
              <a:rPr lang="ar-SA" dirty="0" smtClean="0">
                <a:solidFill>
                  <a:prstClr val="black">
                    <a:lumMod val="75000"/>
                    <a:lumOff val="25000"/>
                  </a:prstClr>
                </a:solidFill>
                <a:latin typeface="wf_segoe-ui_normal"/>
                <a:ea typeface="Calibri"/>
                <a:cs typeface="Arial"/>
              </a:rPr>
              <a:t>قيمة </a:t>
            </a:r>
            <a:r>
              <a:rPr lang="ar-SA" dirty="0">
                <a:solidFill>
                  <a:prstClr val="black">
                    <a:lumMod val="75000"/>
                    <a:lumOff val="25000"/>
                  </a:prstClr>
                </a:solidFill>
                <a:latin typeface="wf_segoe-ui_normal"/>
                <a:ea typeface="Calibri"/>
                <a:cs typeface="Arial"/>
              </a:rPr>
              <a:t>ا</a:t>
            </a:r>
            <a:r>
              <a:rPr lang="ar-SA" dirty="0" smtClean="0">
                <a:solidFill>
                  <a:prstClr val="black">
                    <a:lumMod val="75000"/>
                    <a:lumOff val="25000"/>
                  </a:prstClr>
                </a:solidFill>
                <a:latin typeface="wf_segoe-ui_normal"/>
                <a:ea typeface="Calibri"/>
                <a:cs typeface="Arial"/>
              </a:rPr>
              <a:t>لتعاون و‏</a:t>
            </a:r>
            <a:r>
              <a:rPr lang="ar-SA" dirty="0">
                <a:solidFill>
                  <a:prstClr val="black">
                    <a:lumMod val="75000"/>
                    <a:lumOff val="25000"/>
                  </a:prstClr>
                </a:solidFill>
                <a:latin typeface="wf_segoe-ui_normal"/>
                <a:ea typeface="Calibri"/>
                <a:cs typeface="Arial"/>
              </a:rPr>
              <a:t>الأحساس بالآخر </a:t>
            </a:r>
            <a:endParaRPr lang="ar-SA" dirty="0" smtClean="0">
              <a:solidFill>
                <a:prstClr val="black">
                  <a:lumMod val="75000"/>
                  <a:lumOff val="25000"/>
                </a:prstClr>
              </a:solidFill>
              <a:latin typeface="wf_segoe-ui_normal"/>
              <a:ea typeface="Calibri"/>
              <a:cs typeface="Arial"/>
            </a:endParaRPr>
          </a:p>
          <a:p>
            <a:pPr lvl="0" algn="r" rtl="1">
              <a:lnSpc>
                <a:spcPct val="107000"/>
              </a:lnSpc>
              <a:spcBef>
                <a:spcPts val="1000"/>
              </a:spcBef>
              <a:spcAft>
                <a:spcPts val="800"/>
              </a:spcAft>
              <a:buClr>
                <a:srgbClr val="90C226"/>
              </a:buClr>
              <a:buSzPct val="80000"/>
            </a:pPr>
            <a:r>
              <a:rPr lang="ar-SA" dirty="0" smtClean="0">
                <a:solidFill>
                  <a:prstClr val="black">
                    <a:lumMod val="75000"/>
                    <a:lumOff val="25000"/>
                  </a:prstClr>
                </a:solidFill>
                <a:latin typeface="wf_segoe-ui_normal"/>
                <a:ea typeface="Calibri"/>
                <a:cs typeface="Arial"/>
              </a:rPr>
              <a:t>تقديم </a:t>
            </a:r>
            <a:r>
              <a:rPr lang="ar-SA" dirty="0">
                <a:solidFill>
                  <a:prstClr val="black">
                    <a:lumMod val="75000"/>
                    <a:lumOff val="25000"/>
                  </a:prstClr>
                </a:solidFill>
                <a:latin typeface="wf_segoe-ui_normal"/>
                <a:ea typeface="Calibri"/>
                <a:cs typeface="Arial"/>
              </a:rPr>
              <a:t>نموذج اجتماعي جيد ‏وتعزيز السلوك الاجتماعي و اختيار القصص والاناشيد التي تتضمن قيمة التعاون </a:t>
            </a:r>
            <a:r>
              <a:rPr lang="ar-SA" dirty="0" smtClean="0">
                <a:solidFill>
                  <a:prstClr val="black">
                    <a:lumMod val="75000"/>
                    <a:lumOff val="25000"/>
                  </a:prstClr>
                </a:solidFill>
                <a:latin typeface="wf_segoe-ui_normal"/>
                <a:ea typeface="Calibri"/>
                <a:cs typeface="Arial"/>
              </a:rPr>
              <a:t>مثال ----</a:t>
            </a:r>
            <a:endParaRPr lang="ar-SA" dirty="0" smtClean="0">
              <a:solidFill>
                <a:prstClr val="black">
                  <a:lumMod val="75000"/>
                  <a:lumOff val="25000"/>
                </a:prstClr>
              </a:solidFill>
              <a:latin typeface="wf_segoe-ui_normal"/>
              <a:ea typeface="Calibri"/>
              <a:cs typeface="Arial"/>
            </a:endParaRPr>
          </a:p>
          <a:p>
            <a:pPr marL="342900" lvl="0" indent="-342900" algn="r" rtl="1">
              <a:lnSpc>
                <a:spcPct val="107000"/>
              </a:lnSpc>
              <a:spcBef>
                <a:spcPts val="1000"/>
              </a:spcBef>
              <a:spcAft>
                <a:spcPts val="800"/>
              </a:spcAft>
              <a:buClr>
                <a:srgbClr val="90C226"/>
              </a:buClr>
              <a:buSzPct val="80000"/>
              <a:buFont typeface="Wingdings 3" charset="2"/>
              <a:buChar char=""/>
            </a:pPr>
            <a:r>
              <a:rPr lang="ar-SA" dirty="0" smtClean="0">
                <a:solidFill>
                  <a:srgbClr val="00B050"/>
                </a:solidFill>
                <a:latin typeface="wf_segoe-ui_normal"/>
                <a:ea typeface="Calibri"/>
                <a:cs typeface="Arial"/>
              </a:rPr>
              <a:t>قيمة </a:t>
            </a:r>
            <a:r>
              <a:rPr lang="ar-SA" dirty="0">
                <a:solidFill>
                  <a:srgbClr val="00B050"/>
                </a:solidFill>
                <a:latin typeface="wf_segoe-ui_normal"/>
                <a:ea typeface="Calibri"/>
                <a:cs typeface="Arial"/>
              </a:rPr>
              <a:t>التسامح </a:t>
            </a:r>
            <a:r>
              <a:rPr lang="ar-SA" dirty="0" smtClean="0">
                <a:solidFill>
                  <a:prstClr val="black">
                    <a:lumMod val="75000"/>
                    <a:lumOff val="25000"/>
                  </a:prstClr>
                </a:solidFill>
                <a:latin typeface="wf_segoe-ui_normal"/>
                <a:ea typeface="Calibri"/>
                <a:cs typeface="Arial"/>
              </a:rPr>
              <a:t>:</a:t>
            </a:r>
          </a:p>
          <a:p>
            <a:pPr marL="342900" lvl="0" indent="-342900" algn="r" rtl="1">
              <a:lnSpc>
                <a:spcPct val="107000"/>
              </a:lnSpc>
              <a:spcBef>
                <a:spcPts val="1000"/>
              </a:spcBef>
              <a:spcAft>
                <a:spcPts val="800"/>
              </a:spcAft>
              <a:buClr>
                <a:srgbClr val="90C226"/>
              </a:buClr>
              <a:buSzPct val="80000"/>
              <a:buFont typeface="Wingdings 3" charset="2"/>
              <a:buChar char=""/>
            </a:pPr>
            <a:r>
              <a:rPr lang="ar-SA" dirty="0" smtClean="0">
                <a:solidFill>
                  <a:prstClr val="black">
                    <a:lumMod val="75000"/>
                    <a:lumOff val="25000"/>
                  </a:prstClr>
                </a:solidFill>
                <a:latin typeface="wf_segoe-ui_normal"/>
                <a:ea typeface="Calibri"/>
                <a:cs typeface="Arial"/>
              </a:rPr>
              <a:t>ويقصد </a:t>
            </a:r>
            <a:r>
              <a:rPr lang="ar-SA" dirty="0">
                <a:solidFill>
                  <a:prstClr val="black">
                    <a:lumMod val="75000"/>
                    <a:lumOff val="25000"/>
                  </a:prstClr>
                </a:solidFill>
                <a:latin typeface="wf_segoe-ui_normal"/>
                <a:ea typeface="Calibri"/>
                <a:cs typeface="Arial"/>
              </a:rPr>
              <a:t>بها تقبل </a:t>
            </a:r>
            <a:r>
              <a:rPr lang="ar-SA" dirty="0" smtClean="0">
                <a:solidFill>
                  <a:prstClr val="black">
                    <a:lumMod val="75000"/>
                    <a:lumOff val="25000"/>
                  </a:prstClr>
                </a:solidFill>
                <a:latin typeface="wf_segoe-ui_normal"/>
                <a:ea typeface="Calibri"/>
                <a:cs typeface="Arial"/>
              </a:rPr>
              <a:t>الاختلافات والتغاضي عنها </a:t>
            </a:r>
            <a:r>
              <a:rPr lang="ar-SA" dirty="0">
                <a:solidFill>
                  <a:prstClr val="black">
                    <a:lumMod val="75000"/>
                    <a:lumOff val="25000"/>
                  </a:prstClr>
                </a:solidFill>
                <a:latin typeface="wf_segoe-ui_normal"/>
                <a:ea typeface="Calibri"/>
                <a:cs typeface="Arial"/>
              </a:rPr>
              <a:t>‏ويعد التسامح </a:t>
            </a:r>
            <a:r>
              <a:rPr lang="ar-SA" dirty="0" smtClean="0">
                <a:solidFill>
                  <a:prstClr val="black">
                    <a:lumMod val="75000"/>
                    <a:lumOff val="25000"/>
                  </a:prstClr>
                </a:solidFill>
                <a:latin typeface="wf_segoe-ui_normal"/>
                <a:ea typeface="Calibri"/>
                <a:cs typeface="Arial"/>
              </a:rPr>
              <a:t>شرطاً </a:t>
            </a:r>
            <a:r>
              <a:rPr lang="ar-SA" dirty="0" smtClean="0">
                <a:solidFill>
                  <a:prstClr val="black">
                    <a:lumMod val="75000"/>
                    <a:lumOff val="25000"/>
                  </a:prstClr>
                </a:solidFill>
                <a:latin typeface="wf_segoe-ui_normal"/>
                <a:ea typeface="Calibri"/>
                <a:cs typeface="Arial"/>
              </a:rPr>
              <a:t>ضرورياً لتنمية </a:t>
            </a:r>
            <a:r>
              <a:rPr lang="ar-SA" dirty="0">
                <a:solidFill>
                  <a:prstClr val="black">
                    <a:lumMod val="75000"/>
                    <a:lumOff val="25000"/>
                  </a:prstClr>
                </a:solidFill>
                <a:latin typeface="wf_segoe-ui_normal"/>
                <a:ea typeface="Calibri"/>
                <a:cs typeface="Arial"/>
              </a:rPr>
              <a:t>الشخصية </a:t>
            </a:r>
            <a:r>
              <a:rPr lang="ar-SA" dirty="0" smtClean="0">
                <a:solidFill>
                  <a:prstClr val="black">
                    <a:lumMod val="75000"/>
                    <a:lumOff val="25000"/>
                  </a:prstClr>
                </a:solidFill>
                <a:latin typeface="wf_segoe-ui_normal"/>
                <a:ea typeface="Calibri"/>
                <a:cs typeface="Arial"/>
              </a:rPr>
              <a:t>وحمايتها من تنمية العدوان </a:t>
            </a:r>
            <a:r>
              <a:rPr lang="ar-SA" dirty="0">
                <a:solidFill>
                  <a:prstClr val="black">
                    <a:lumMod val="75000"/>
                    <a:lumOff val="25000"/>
                  </a:prstClr>
                </a:solidFill>
                <a:latin typeface="wf_segoe-ui_normal"/>
                <a:ea typeface="Calibri"/>
                <a:cs typeface="Arial"/>
              </a:rPr>
              <a:t>والكراهية </a:t>
            </a:r>
            <a:r>
              <a:rPr lang="ar-SA" dirty="0" smtClean="0">
                <a:solidFill>
                  <a:prstClr val="black">
                    <a:lumMod val="75000"/>
                    <a:lumOff val="25000"/>
                  </a:prstClr>
                </a:solidFill>
                <a:latin typeface="wf_segoe-ui_normal"/>
                <a:ea typeface="Calibri"/>
                <a:cs typeface="Arial"/>
              </a:rPr>
              <a:t>ومن </a:t>
            </a:r>
            <a:r>
              <a:rPr lang="ar-SA" dirty="0">
                <a:solidFill>
                  <a:prstClr val="black">
                    <a:lumMod val="75000"/>
                    <a:lumOff val="25000"/>
                  </a:prstClr>
                </a:solidFill>
                <a:latin typeface="wf_segoe-ui_normal"/>
                <a:ea typeface="Calibri"/>
                <a:cs typeface="Arial"/>
              </a:rPr>
              <a:t>أساليب تنمية </a:t>
            </a:r>
            <a:r>
              <a:rPr lang="ar-SA" dirty="0" smtClean="0">
                <a:solidFill>
                  <a:prstClr val="black">
                    <a:lumMod val="75000"/>
                    <a:lumOff val="25000"/>
                  </a:prstClr>
                </a:solidFill>
                <a:latin typeface="wf_segoe-ui_normal"/>
                <a:ea typeface="Calibri"/>
                <a:cs typeface="Arial"/>
              </a:rPr>
              <a:t>التسامح :   تجنب التنافس </a:t>
            </a:r>
            <a:r>
              <a:rPr lang="ar-SA" dirty="0">
                <a:solidFill>
                  <a:prstClr val="black">
                    <a:lumMod val="75000"/>
                    <a:lumOff val="25000"/>
                  </a:prstClr>
                </a:solidFill>
                <a:latin typeface="wf_segoe-ui_normal"/>
                <a:ea typeface="Calibri"/>
                <a:cs typeface="Arial"/>
              </a:rPr>
              <a:t>غير الشريف </a:t>
            </a:r>
            <a:r>
              <a:rPr lang="ar-SA" dirty="0" smtClean="0">
                <a:solidFill>
                  <a:prstClr val="black">
                    <a:lumMod val="75000"/>
                    <a:lumOff val="25000"/>
                  </a:prstClr>
                </a:solidFill>
                <a:latin typeface="wf_segoe-ui_normal"/>
                <a:ea typeface="Calibri"/>
                <a:cs typeface="Arial"/>
              </a:rPr>
              <a:t>وتقديم </a:t>
            </a:r>
            <a:r>
              <a:rPr lang="ar-SA" dirty="0">
                <a:solidFill>
                  <a:prstClr val="black">
                    <a:lumMod val="75000"/>
                    <a:lumOff val="25000"/>
                  </a:prstClr>
                </a:solidFill>
                <a:latin typeface="wf_segoe-ui_normal"/>
                <a:ea typeface="Calibri"/>
                <a:cs typeface="Arial"/>
              </a:rPr>
              <a:t>نموذج حسن </a:t>
            </a:r>
            <a:r>
              <a:rPr lang="ar-SA" dirty="0" smtClean="0">
                <a:solidFill>
                  <a:prstClr val="black">
                    <a:lumMod val="75000"/>
                    <a:lumOff val="25000"/>
                  </a:prstClr>
                </a:solidFill>
                <a:latin typeface="wf_segoe-ui_normal"/>
                <a:ea typeface="Calibri"/>
                <a:cs typeface="Arial"/>
              </a:rPr>
              <a:t>في </a:t>
            </a:r>
            <a:r>
              <a:rPr lang="ar-SA" dirty="0">
                <a:solidFill>
                  <a:prstClr val="black">
                    <a:lumMod val="75000"/>
                    <a:lumOff val="25000"/>
                  </a:prstClr>
                </a:solidFill>
                <a:latin typeface="wf_segoe-ui_normal"/>
                <a:ea typeface="Calibri"/>
                <a:cs typeface="Arial"/>
              </a:rPr>
              <a:t>السلوك الاجتماعي </a:t>
            </a:r>
            <a:r>
              <a:rPr lang="ar-SA" dirty="0" smtClean="0">
                <a:solidFill>
                  <a:prstClr val="black">
                    <a:lumMod val="75000"/>
                    <a:lumOff val="25000"/>
                  </a:prstClr>
                </a:solidFill>
                <a:latin typeface="wf_segoe-ui_normal"/>
                <a:ea typeface="Calibri"/>
                <a:cs typeface="Arial"/>
              </a:rPr>
              <a:t>- وتعليم </a:t>
            </a:r>
            <a:r>
              <a:rPr lang="ar-SA" dirty="0">
                <a:solidFill>
                  <a:prstClr val="black">
                    <a:lumMod val="75000"/>
                    <a:lumOff val="25000"/>
                  </a:prstClr>
                </a:solidFill>
                <a:latin typeface="wf_segoe-ui_normal"/>
                <a:ea typeface="Calibri"/>
                <a:cs typeface="Arial"/>
              </a:rPr>
              <a:t>الطفل </a:t>
            </a:r>
            <a:r>
              <a:rPr lang="ar-SA" dirty="0" smtClean="0">
                <a:solidFill>
                  <a:prstClr val="black">
                    <a:lumMod val="75000"/>
                    <a:lumOff val="25000"/>
                  </a:prstClr>
                </a:solidFill>
                <a:latin typeface="wf_segoe-ui_normal"/>
                <a:ea typeface="Calibri"/>
                <a:cs typeface="Arial"/>
              </a:rPr>
              <a:t>السماحة </a:t>
            </a:r>
            <a:r>
              <a:rPr lang="ar-SA" dirty="0" smtClean="0">
                <a:solidFill>
                  <a:prstClr val="black">
                    <a:lumMod val="75000"/>
                    <a:lumOff val="25000"/>
                  </a:prstClr>
                </a:solidFill>
                <a:latin typeface="wf_segoe-ui_normal"/>
                <a:ea typeface="Calibri"/>
                <a:cs typeface="Arial"/>
              </a:rPr>
              <a:t>وأنها </a:t>
            </a:r>
            <a:r>
              <a:rPr lang="ar-SA" dirty="0" smtClean="0">
                <a:solidFill>
                  <a:prstClr val="black">
                    <a:lumMod val="75000"/>
                    <a:lumOff val="25000"/>
                  </a:prstClr>
                </a:solidFill>
                <a:latin typeface="wf_segoe-ui_normal"/>
                <a:ea typeface="Calibri"/>
                <a:cs typeface="Arial"/>
              </a:rPr>
              <a:t>لا </a:t>
            </a:r>
            <a:r>
              <a:rPr lang="ar-SA" dirty="0">
                <a:solidFill>
                  <a:prstClr val="black">
                    <a:lumMod val="75000"/>
                    <a:lumOff val="25000"/>
                  </a:prstClr>
                </a:solidFill>
                <a:latin typeface="wf_segoe-ui_normal"/>
                <a:ea typeface="Calibri"/>
                <a:cs typeface="Arial"/>
              </a:rPr>
              <a:t>تصدر الا عن </a:t>
            </a:r>
            <a:r>
              <a:rPr lang="ar-SA" dirty="0" smtClean="0">
                <a:solidFill>
                  <a:prstClr val="black">
                    <a:lumMod val="75000"/>
                    <a:lumOff val="25000"/>
                  </a:prstClr>
                </a:solidFill>
                <a:latin typeface="wf_segoe-ui_normal"/>
                <a:ea typeface="Calibri"/>
                <a:cs typeface="Arial"/>
              </a:rPr>
              <a:t>شخصية قوية تحافظ </a:t>
            </a:r>
            <a:r>
              <a:rPr lang="ar-SA" dirty="0">
                <a:solidFill>
                  <a:prstClr val="black">
                    <a:lumMod val="75000"/>
                    <a:lumOff val="25000"/>
                  </a:prstClr>
                </a:solidFill>
                <a:latin typeface="wf_segoe-ui_normal"/>
                <a:ea typeface="Calibri"/>
                <a:cs typeface="Arial"/>
              </a:rPr>
              <a:t>على الحقوق </a:t>
            </a:r>
            <a:r>
              <a:rPr lang="ar-SA" dirty="0" smtClean="0">
                <a:solidFill>
                  <a:prstClr val="black">
                    <a:lumMod val="75000"/>
                    <a:lumOff val="25000"/>
                  </a:prstClr>
                </a:solidFill>
                <a:latin typeface="wf_segoe-ui_normal"/>
                <a:ea typeface="Calibri"/>
                <a:cs typeface="Arial"/>
              </a:rPr>
              <a:t>.</a:t>
            </a:r>
            <a:endParaRPr lang="ar-SA" dirty="0">
              <a:solidFill>
                <a:prstClr val="black">
                  <a:lumMod val="75000"/>
                  <a:lumOff val="25000"/>
                </a:prstClr>
              </a:solidFill>
              <a:latin typeface="wf_segoe-ui_normal"/>
              <a:ea typeface="Calibri"/>
              <a:cs typeface="Arial"/>
            </a:endParaRPr>
          </a:p>
          <a:p>
            <a:pPr marL="342900" lvl="0" indent="-342900" algn="r" rtl="1">
              <a:lnSpc>
                <a:spcPct val="107000"/>
              </a:lnSpc>
              <a:spcBef>
                <a:spcPts val="1000"/>
              </a:spcBef>
              <a:spcAft>
                <a:spcPts val="800"/>
              </a:spcAft>
              <a:buClr>
                <a:srgbClr val="90C226"/>
              </a:buClr>
              <a:buSzPct val="80000"/>
              <a:buFont typeface="Wingdings 3" charset="2"/>
              <a:buChar char=""/>
            </a:pPr>
            <a:r>
              <a:rPr lang="ar-SA" dirty="0" smtClean="0">
                <a:solidFill>
                  <a:srgbClr val="00B050"/>
                </a:solidFill>
                <a:latin typeface="wf_segoe-ui_normal"/>
                <a:ea typeface="Calibri"/>
                <a:cs typeface="Arial"/>
              </a:rPr>
              <a:t>التواضع ‏:</a:t>
            </a:r>
          </a:p>
          <a:p>
            <a:pPr marL="342900" lvl="0" indent="-342900" algn="r" rtl="1">
              <a:lnSpc>
                <a:spcPct val="107000"/>
              </a:lnSpc>
              <a:spcBef>
                <a:spcPts val="1000"/>
              </a:spcBef>
              <a:spcAft>
                <a:spcPts val="800"/>
              </a:spcAft>
              <a:buClr>
                <a:srgbClr val="90C226"/>
              </a:buClr>
              <a:buSzPct val="80000"/>
              <a:buFont typeface="Wingdings 3" charset="2"/>
              <a:buChar char=""/>
            </a:pPr>
            <a:r>
              <a:rPr lang="ar-SA" dirty="0" smtClean="0">
                <a:solidFill>
                  <a:prstClr val="black">
                    <a:lumMod val="75000"/>
                    <a:lumOff val="25000"/>
                  </a:prstClr>
                </a:solidFill>
                <a:latin typeface="wf_segoe-ui_normal"/>
                <a:ea typeface="Calibri"/>
                <a:cs typeface="Arial"/>
              </a:rPr>
              <a:t>ويشير الى الخشوع</a:t>
            </a:r>
            <a:r>
              <a:rPr lang="ar-SA" dirty="0">
                <a:solidFill>
                  <a:prstClr val="black">
                    <a:lumMod val="75000"/>
                    <a:lumOff val="25000"/>
                  </a:prstClr>
                </a:solidFill>
                <a:latin typeface="wf_segoe-ui_normal"/>
                <a:ea typeface="Calibri"/>
                <a:cs typeface="Arial"/>
              </a:rPr>
              <a:t>  ‏وعدم </a:t>
            </a:r>
            <a:r>
              <a:rPr lang="ar-SA" dirty="0" smtClean="0">
                <a:solidFill>
                  <a:prstClr val="black">
                    <a:lumMod val="75000"/>
                    <a:lumOff val="25000"/>
                  </a:prstClr>
                </a:solidFill>
                <a:latin typeface="wf_segoe-ui_normal"/>
                <a:ea typeface="Calibri"/>
                <a:cs typeface="Arial"/>
              </a:rPr>
              <a:t>‏التكبر </a:t>
            </a:r>
            <a:r>
              <a:rPr lang="ar-SA" dirty="0">
                <a:solidFill>
                  <a:prstClr val="black">
                    <a:lumMod val="75000"/>
                    <a:lumOff val="25000"/>
                  </a:prstClr>
                </a:solidFill>
                <a:latin typeface="wf_segoe-ui_normal"/>
                <a:ea typeface="Calibri"/>
                <a:cs typeface="Arial"/>
              </a:rPr>
              <a:t>وقد شجعنا </a:t>
            </a:r>
            <a:r>
              <a:rPr lang="ar-SA" dirty="0" smtClean="0">
                <a:solidFill>
                  <a:prstClr val="black">
                    <a:lumMod val="75000"/>
                    <a:lumOff val="25000"/>
                  </a:prstClr>
                </a:solidFill>
                <a:latin typeface="wf_segoe-ui_normal"/>
                <a:ea typeface="Calibri"/>
                <a:cs typeface="Arial"/>
              </a:rPr>
              <a:t>ديننا ‏الحنيف على التواضع ومن الممكن تعليم </a:t>
            </a:r>
            <a:r>
              <a:rPr lang="ar-SA" dirty="0">
                <a:solidFill>
                  <a:prstClr val="black">
                    <a:lumMod val="75000"/>
                    <a:lumOff val="25000"/>
                  </a:prstClr>
                </a:solidFill>
                <a:latin typeface="wf_segoe-ui_normal"/>
                <a:ea typeface="Calibri"/>
                <a:cs typeface="Arial"/>
              </a:rPr>
              <a:t>الطفل التواضع من خلال تنمية الثقة بالنفس والاخرين </a:t>
            </a:r>
            <a:r>
              <a:rPr lang="ar-SA" dirty="0" smtClean="0">
                <a:solidFill>
                  <a:prstClr val="black">
                    <a:lumMod val="75000"/>
                    <a:lumOff val="25000"/>
                  </a:prstClr>
                </a:solidFill>
                <a:latin typeface="wf_segoe-ui_normal"/>
                <a:ea typeface="Calibri"/>
                <a:cs typeface="Arial"/>
              </a:rPr>
              <a:t>وتشجيعه </a:t>
            </a:r>
            <a:r>
              <a:rPr lang="ar-SA" dirty="0">
                <a:solidFill>
                  <a:prstClr val="black">
                    <a:lumMod val="75000"/>
                    <a:lumOff val="25000"/>
                  </a:prstClr>
                </a:solidFill>
                <a:latin typeface="wf_segoe-ui_normal"/>
                <a:ea typeface="Calibri"/>
                <a:cs typeface="Arial"/>
              </a:rPr>
              <a:t>على </a:t>
            </a:r>
            <a:r>
              <a:rPr lang="ar-SA" dirty="0" smtClean="0">
                <a:solidFill>
                  <a:prstClr val="black">
                    <a:lumMod val="75000"/>
                    <a:lumOff val="25000"/>
                  </a:prstClr>
                </a:solidFill>
                <a:latin typeface="wf_segoe-ui_normal"/>
                <a:ea typeface="Calibri"/>
                <a:cs typeface="Arial"/>
              </a:rPr>
              <a:t>التواضع ‏والأحساس </a:t>
            </a:r>
            <a:r>
              <a:rPr lang="ar-SA" dirty="0">
                <a:solidFill>
                  <a:prstClr val="black">
                    <a:lumMod val="75000"/>
                    <a:lumOff val="25000"/>
                  </a:prstClr>
                </a:solidFill>
                <a:latin typeface="wf_segoe-ui_normal"/>
                <a:ea typeface="Calibri"/>
                <a:cs typeface="Arial"/>
              </a:rPr>
              <a:t>بالآخرين وتقدير جهودهم و </a:t>
            </a:r>
            <a:r>
              <a:rPr lang="ar-SA" dirty="0" smtClean="0">
                <a:solidFill>
                  <a:prstClr val="black">
                    <a:lumMod val="75000"/>
                    <a:lumOff val="25000"/>
                  </a:prstClr>
                </a:solidFill>
                <a:latin typeface="wf_segoe-ui_normal"/>
                <a:ea typeface="Calibri"/>
                <a:cs typeface="Arial"/>
              </a:rPr>
              <a:t>يمكن استخدام </a:t>
            </a:r>
            <a:r>
              <a:rPr lang="ar-SA" dirty="0">
                <a:solidFill>
                  <a:prstClr val="black">
                    <a:lumMod val="75000"/>
                    <a:lumOff val="25000"/>
                  </a:prstClr>
                </a:solidFill>
                <a:latin typeface="wf_segoe-ui_normal"/>
                <a:ea typeface="Calibri"/>
                <a:cs typeface="Arial"/>
              </a:rPr>
              <a:t>الدراما والقصص في ذلك </a:t>
            </a:r>
            <a:r>
              <a:rPr lang="ar-SA" dirty="0" smtClean="0">
                <a:solidFill>
                  <a:prstClr val="black">
                    <a:lumMod val="75000"/>
                    <a:lumOff val="25000"/>
                  </a:prstClr>
                </a:solidFill>
                <a:latin typeface="wf_segoe-ui_normal"/>
                <a:ea typeface="Calibri"/>
                <a:cs typeface="Arial"/>
              </a:rPr>
              <a:t>‏.</a:t>
            </a:r>
            <a:endParaRPr lang="en-US" dirty="0">
              <a:solidFill>
                <a:prstClr val="black">
                  <a:lumMod val="75000"/>
                  <a:lumOff val="25000"/>
                </a:prstClr>
              </a:solidFill>
              <a:latin typeface="Calibri"/>
              <a:ea typeface="Calibri"/>
              <a:cs typeface="Arial"/>
            </a:endParaRPr>
          </a:p>
        </p:txBody>
      </p:sp>
    </p:spTree>
    <p:extLst>
      <p:ext uri="{BB962C8B-B14F-4D97-AF65-F5344CB8AC3E}">
        <p14:creationId xmlns:p14="http://schemas.microsoft.com/office/powerpoint/2010/main" val="759865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77334" y="1008993"/>
            <a:ext cx="8596668" cy="5032370"/>
          </a:xfrm>
        </p:spPr>
        <p:txBody>
          <a:bodyPr>
            <a:normAutofit/>
          </a:bodyPr>
          <a:lstStyle/>
          <a:p>
            <a:pPr marL="0" indent="0">
              <a:buNone/>
            </a:pPr>
            <a:r>
              <a:rPr lang="ar-SA" sz="3000" b="1" dirty="0" smtClean="0">
                <a:solidFill>
                  <a:schemeClr val="accent1">
                    <a:lumMod val="75000"/>
                  </a:schemeClr>
                </a:solidFill>
              </a:rPr>
              <a:t>ملخص أساليب </a:t>
            </a:r>
            <a:r>
              <a:rPr lang="ar-SA" sz="3000" b="1" dirty="0">
                <a:solidFill>
                  <a:schemeClr val="accent1">
                    <a:lumMod val="75000"/>
                  </a:schemeClr>
                </a:solidFill>
              </a:rPr>
              <a:t>تنمية القيم : </a:t>
            </a:r>
            <a:endParaRPr lang="en-US" sz="3000" b="1" dirty="0">
              <a:solidFill>
                <a:schemeClr val="accent1">
                  <a:lumMod val="75000"/>
                </a:schemeClr>
              </a:solidFill>
            </a:endParaRPr>
          </a:p>
          <a:p>
            <a:pPr>
              <a:buFont typeface="Wingdings" panose="05000000000000000000" pitchFamily="2" charset="2"/>
              <a:buChar char="§"/>
            </a:pPr>
            <a:r>
              <a:rPr lang="ar-SA" sz="2000" b="1" dirty="0"/>
              <a:t>الموعظة </a:t>
            </a:r>
            <a:endParaRPr lang="en-US" sz="2000" b="1" dirty="0"/>
          </a:p>
          <a:p>
            <a:pPr>
              <a:buFont typeface="Wingdings" panose="05000000000000000000" pitchFamily="2" charset="2"/>
              <a:buChar char="§"/>
            </a:pPr>
            <a:r>
              <a:rPr lang="ar-SA" sz="2000" b="1" dirty="0"/>
              <a:t>القصة </a:t>
            </a:r>
            <a:endParaRPr lang="en-US" sz="2000" b="1" dirty="0"/>
          </a:p>
          <a:p>
            <a:pPr>
              <a:buFont typeface="Wingdings" panose="05000000000000000000" pitchFamily="2" charset="2"/>
              <a:buChar char="§"/>
            </a:pPr>
            <a:r>
              <a:rPr lang="ar-SA" sz="2000" b="1" dirty="0"/>
              <a:t>القدوة </a:t>
            </a:r>
            <a:endParaRPr lang="en-US" sz="2000" b="1" dirty="0"/>
          </a:p>
          <a:p>
            <a:pPr>
              <a:buFont typeface="Wingdings" panose="05000000000000000000" pitchFamily="2" charset="2"/>
              <a:buChar char="§"/>
            </a:pPr>
            <a:r>
              <a:rPr lang="ar-SA" sz="2000" b="1" dirty="0"/>
              <a:t>ضرب الأمثال </a:t>
            </a:r>
            <a:endParaRPr lang="en-US" sz="2000" b="1" dirty="0"/>
          </a:p>
          <a:p>
            <a:pPr>
              <a:buFont typeface="Wingdings" panose="05000000000000000000" pitchFamily="2" charset="2"/>
              <a:buChar char="§"/>
            </a:pPr>
            <a:r>
              <a:rPr lang="ar-SA" sz="2000" b="1" dirty="0"/>
              <a:t>الترغيب </a:t>
            </a:r>
            <a:endParaRPr lang="en-US" sz="2000" b="1" dirty="0"/>
          </a:p>
          <a:p>
            <a:pPr marL="0" indent="0">
              <a:buNone/>
            </a:pPr>
            <a:endParaRPr lang="ar-SA" dirty="0"/>
          </a:p>
        </p:txBody>
      </p:sp>
    </p:spTree>
    <p:extLst>
      <p:ext uri="{BB962C8B-B14F-4D97-AF65-F5344CB8AC3E}">
        <p14:creationId xmlns:p14="http://schemas.microsoft.com/office/powerpoint/2010/main" val="1254015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 </a:t>
            </a:r>
            <a:endParaRPr lang="ar-SA" dirty="0"/>
          </a:p>
        </p:txBody>
      </p:sp>
      <p:sp>
        <p:nvSpPr>
          <p:cNvPr id="3" name="Content Placeholder 2"/>
          <p:cNvSpPr>
            <a:spLocks noGrp="1"/>
          </p:cNvSpPr>
          <p:nvPr>
            <p:ph idx="1"/>
          </p:nvPr>
        </p:nvSpPr>
        <p:spPr>
          <a:xfrm>
            <a:off x="677334" y="231228"/>
            <a:ext cx="8596668" cy="5810135"/>
          </a:xfrm>
        </p:spPr>
        <p:txBody>
          <a:bodyPr>
            <a:normAutofit/>
          </a:bodyPr>
          <a:lstStyle/>
          <a:p>
            <a:pPr marL="0" indent="0">
              <a:lnSpc>
                <a:spcPct val="107000"/>
              </a:lnSpc>
              <a:spcAft>
                <a:spcPts val="800"/>
              </a:spcAft>
              <a:buNone/>
            </a:pPr>
            <a:endParaRPr lang="ar-SA" dirty="0">
              <a:latin typeface="wf_segoe-ui_normal"/>
              <a:ea typeface="Calibri"/>
              <a:cs typeface="Arial"/>
            </a:endParaRPr>
          </a:p>
          <a:p>
            <a:pPr>
              <a:lnSpc>
                <a:spcPct val="107000"/>
              </a:lnSpc>
              <a:spcAft>
                <a:spcPts val="800"/>
              </a:spcAft>
            </a:pPr>
            <a:r>
              <a:rPr lang="ar-SA" sz="2800" dirty="0" smtClean="0">
                <a:solidFill>
                  <a:srgbClr val="00B050"/>
                </a:solidFill>
                <a:latin typeface="wf_segoe-ui_normal"/>
                <a:ea typeface="Calibri"/>
                <a:cs typeface="Arial"/>
              </a:rPr>
              <a:t>أهمية التربية الدينية :</a:t>
            </a:r>
          </a:p>
          <a:p>
            <a:pPr marL="0" lvl="0" indent="0">
              <a:lnSpc>
                <a:spcPct val="107000"/>
              </a:lnSpc>
              <a:spcAft>
                <a:spcPts val="800"/>
              </a:spcAft>
              <a:buClr>
                <a:srgbClr val="90C226"/>
              </a:buClr>
              <a:buNone/>
            </a:pPr>
            <a:r>
              <a:rPr lang="ar-SA" dirty="0" smtClean="0">
                <a:solidFill>
                  <a:prstClr val="black">
                    <a:lumMod val="75000"/>
                    <a:lumOff val="25000"/>
                  </a:prstClr>
                </a:solidFill>
                <a:latin typeface="wf_segoe-ui_normal"/>
                <a:ea typeface="Calibri"/>
                <a:cs typeface="Arial"/>
              </a:rPr>
              <a:t>من </a:t>
            </a:r>
            <a:r>
              <a:rPr lang="ar-SA" dirty="0">
                <a:solidFill>
                  <a:prstClr val="black">
                    <a:lumMod val="75000"/>
                    <a:lumOff val="25000"/>
                  </a:prstClr>
                </a:solidFill>
                <a:latin typeface="wf_segoe-ui_normal"/>
                <a:ea typeface="Calibri"/>
                <a:cs typeface="Arial"/>
              </a:rPr>
              <a:t>فضل الإسلام </a:t>
            </a:r>
            <a:r>
              <a:rPr lang="ar-SA" dirty="0" smtClean="0">
                <a:solidFill>
                  <a:prstClr val="black">
                    <a:lumMod val="75000"/>
                    <a:lumOff val="25000"/>
                  </a:prstClr>
                </a:solidFill>
                <a:latin typeface="wf_segoe-ui_normal"/>
                <a:ea typeface="Calibri"/>
                <a:cs typeface="Arial"/>
              </a:rPr>
              <a:t>أنه </a:t>
            </a:r>
            <a:r>
              <a:rPr lang="ar-SA" dirty="0">
                <a:solidFill>
                  <a:prstClr val="black">
                    <a:lumMod val="75000"/>
                    <a:lumOff val="25000"/>
                  </a:prstClr>
                </a:solidFill>
                <a:latin typeface="wf_segoe-ui_normal"/>
                <a:ea typeface="Calibri"/>
                <a:cs typeface="Arial"/>
              </a:rPr>
              <a:t>منهج كامل في تربية النفوس و تنشئة الأجيال وقد عني </a:t>
            </a:r>
            <a:r>
              <a:rPr lang="ar-SA" dirty="0" smtClean="0">
                <a:solidFill>
                  <a:prstClr val="black">
                    <a:lumMod val="75000"/>
                    <a:lumOff val="25000"/>
                  </a:prstClr>
                </a:solidFill>
                <a:latin typeface="wf_segoe-ui_normal"/>
                <a:ea typeface="Calibri"/>
                <a:cs typeface="Arial"/>
              </a:rPr>
              <a:t>الإسلام </a:t>
            </a:r>
            <a:r>
              <a:rPr lang="ar-SA" dirty="0">
                <a:solidFill>
                  <a:prstClr val="black">
                    <a:lumMod val="75000"/>
                    <a:lumOff val="25000"/>
                  </a:prstClr>
                </a:solidFill>
                <a:latin typeface="wf_segoe-ui_normal"/>
                <a:ea typeface="Calibri"/>
                <a:cs typeface="Arial"/>
              </a:rPr>
              <a:t>بتربية الأبناء وحث عليها واعتبرها من أبرز المسؤوليات التي يجب أن يقوم بها المربون </a:t>
            </a:r>
            <a:r>
              <a:rPr lang="ar-SA" dirty="0" smtClean="0">
                <a:solidFill>
                  <a:prstClr val="black">
                    <a:lumMod val="75000"/>
                    <a:lumOff val="25000"/>
                  </a:prstClr>
                </a:solidFill>
                <a:latin typeface="wf_segoe-ui_normal"/>
                <a:ea typeface="Calibri"/>
                <a:cs typeface="Arial"/>
              </a:rPr>
              <a:t>.</a:t>
            </a:r>
            <a:endParaRPr lang="ar-SA" sz="2800" dirty="0" smtClean="0">
              <a:solidFill>
                <a:srgbClr val="00B050"/>
              </a:solidFill>
              <a:latin typeface="wf_segoe-ui_normal"/>
              <a:ea typeface="Calibri"/>
              <a:cs typeface="Arial"/>
            </a:endParaRPr>
          </a:p>
          <a:p>
            <a:pPr>
              <a:lnSpc>
                <a:spcPct val="107000"/>
              </a:lnSpc>
              <a:spcAft>
                <a:spcPts val="800"/>
              </a:spcAft>
            </a:pPr>
            <a:r>
              <a:rPr lang="ar-SA" dirty="0" smtClean="0">
                <a:latin typeface="wf_segoe-ui_normal"/>
                <a:ea typeface="Calibri"/>
                <a:cs typeface="Arial"/>
              </a:rPr>
              <a:t>وتبرز أهمية </a:t>
            </a:r>
            <a:r>
              <a:rPr lang="ar-SA" dirty="0">
                <a:latin typeface="wf_segoe-ui_normal"/>
                <a:ea typeface="Calibri"/>
                <a:cs typeface="Arial"/>
              </a:rPr>
              <a:t>التربية </a:t>
            </a:r>
            <a:r>
              <a:rPr lang="ar-SA" dirty="0" smtClean="0">
                <a:latin typeface="wf_segoe-ui_normal"/>
                <a:ea typeface="Calibri"/>
                <a:cs typeface="Arial"/>
              </a:rPr>
              <a:t>الدينية في </a:t>
            </a:r>
            <a:r>
              <a:rPr lang="ar-SA" dirty="0">
                <a:latin typeface="wf_segoe-ui_normal"/>
                <a:ea typeface="Calibri"/>
                <a:cs typeface="Arial"/>
              </a:rPr>
              <a:t>تزكية القلوب وتطهير النفوس وتربية </a:t>
            </a:r>
            <a:r>
              <a:rPr lang="ar-SA" dirty="0" smtClean="0">
                <a:latin typeface="wf_segoe-ui_normal"/>
                <a:ea typeface="Calibri"/>
                <a:cs typeface="Arial"/>
              </a:rPr>
              <a:t>الضمائر ، وتطبيع النشأ </a:t>
            </a:r>
            <a:r>
              <a:rPr lang="ar-SA" dirty="0">
                <a:latin typeface="wf_segoe-ui_normal"/>
                <a:ea typeface="Calibri"/>
                <a:cs typeface="Arial"/>
              </a:rPr>
              <a:t>على الخصال </a:t>
            </a:r>
            <a:endParaRPr lang="ar-SA" dirty="0" smtClean="0">
              <a:latin typeface="wf_segoe-ui_normal"/>
              <a:ea typeface="Calibri"/>
              <a:cs typeface="Arial"/>
            </a:endParaRPr>
          </a:p>
          <a:p>
            <a:pPr marL="0" indent="0">
              <a:lnSpc>
                <a:spcPct val="107000"/>
              </a:lnSpc>
              <a:spcAft>
                <a:spcPts val="800"/>
              </a:spcAft>
              <a:buNone/>
            </a:pPr>
            <a:r>
              <a:rPr lang="ar-SA" dirty="0" smtClean="0">
                <a:latin typeface="wf_segoe-ui_normal"/>
                <a:ea typeface="Calibri"/>
                <a:cs typeface="Arial"/>
              </a:rPr>
              <a:t>الحميدة  فيحرصون </a:t>
            </a:r>
            <a:r>
              <a:rPr lang="ar-SA" dirty="0">
                <a:latin typeface="wf_segoe-ui_normal"/>
                <a:ea typeface="Calibri"/>
                <a:cs typeface="Arial"/>
              </a:rPr>
              <a:t>على طاعة الله </a:t>
            </a:r>
            <a:r>
              <a:rPr lang="ar-SA" dirty="0" smtClean="0">
                <a:latin typeface="wf_segoe-ui_normal"/>
                <a:ea typeface="Calibri"/>
                <a:cs typeface="Arial"/>
              </a:rPr>
              <a:t>وقيام علاقاتهم فيما بينهم على </a:t>
            </a:r>
            <a:r>
              <a:rPr lang="ar-SA" dirty="0">
                <a:latin typeface="wf_segoe-ui_normal"/>
                <a:ea typeface="Calibri"/>
                <a:cs typeface="Arial"/>
              </a:rPr>
              <a:t>أساس من </a:t>
            </a:r>
            <a:r>
              <a:rPr lang="ar-SA" dirty="0" smtClean="0">
                <a:latin typeface="wf_segoe-ui_normal"/>
                <a:ea typeface="Calibri"/>
                <a:cs typeface="Arial"/>
              </a:rPr>
              <a:t>الإخلاص والحب </a:t>
            </a:r>
            <a:r>
              <a:rPr lang="ar-SA" dirty="0">
                <a:latin typeface="wf_segoe-ui_normal"/>
                <a:ea typeface="Calibri"/>
                <a:cs typeface="Arial"/>
              </a:rPr>
              <a:t>والتعاون </a:t>
            </a:r>
            <a:r>
              <a:rPr lang="ar-SA" dirty="0" smtClean="0">
                <a:latin typeface="wf_segoe-ui_normal"/>
                <a:ea typeface="Calibri"/>
                <a:cs typeface="Arial"/>
              </a:rPr>
              <a:t>.</a:t>
            </a:r>
          </a:p>
          <a:p>
            <a:pPr lvl="0">
              <a:lnSpc>
                <a:spcPct val="107000"/>
              </a:lnSpc>
              <a:spcAft>
                <a:spcPts val="800"/>
              </a:spcAft>
              <a:buClr>
                <a:srgbClr val="90C226"/>
              </a:buClr>
            </a:pPr>
            <a:r>
              <a:rPr lang="ar-SA" dirty="0">
                <a:solidFill>
                  <a:prstClr val="black">
                    <a:lumMod val="75000"/>
                    <a:lumOff val="25000"/>
                  </a:prstClr>
                </a:solidFill>
                <a:latin typeface="wf_segoe-ui_normal"/>
                <a:ea typeface="Calibri"/>
                <a:cs typeface="Arial"/>
              </a:rPr>
              <a:t>وتوفر التربية الدينية للإنسان الشعور والإحساس بالأمان والطمأنينة والاستقرار كما انها تحدد هويته وانتمائه للمعتقدات والقيم التي نظمها الدين .</a:t>
            </a:r>
          </a:p>
          <a:p>
            <a:pPr>
              <a:lnSpc>
                <a:spcPct val="107000"/>
              </a:lnSpc>
              <a:spcAft>
                <a:spcPts val="800"/>
              </a:spcAft>
            </a:pPr>
            <a:endParaRPr lang="ar-SA" dirty="0" smtClean="0">
              <a:latin typeface="wf_segoe-ui_normal"/>
              <a:ea typeface="Calibri"/>
              <a:cs typeface="Arial"/>
            </a:endParaRPr>
          </a:p>
        </p:txBody>
      </p:sp>
    </p:spTree>
    <p:extLst>
      <p:ext uri="{BB962C8B-B14F-4D97-AF65-F5344CB8AC3E}">
        <p14:creationId xmlns:p14="http://schemas.microsoft.com/office/powerpoint/2010/main" val="1018267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8276"/>
          </a:xfrm>
        </p:spPr>
        <p:txBody>
          <a:bodyPr/>
          <a:lstStyle/>
          <a:p>
            <a:pPr algn="ctr"/>
            <a:r>
              <a:rPr lang="ar-SA" b="1" dirty="0" smtClean="0"/>
              <a:t>أهداف تنمية المفاهيم الدينية </a:t>
            </a:r>
            <a:endParaRPr lang="ar-SA" b="1" dirty="0"/>
          </a:p>
        </p:txBody>
      </p:sp>
      <p:sp>
        <p:nvSpPr>
          <p:cNvPr id="3" name="Content Placeholder 2"/>
          <p:cNvSpPr>
            <a:spLocks noGrp="1"/>
          </p:cNvSpPr>
          <p:nvPr>
            <p:ph idx="1"/>
          </p:nvPr>
        </p:nvSpPr>
        <p:spPr>
          <a:xfrm>
            <a:off x="677334" y="1418897"/>
            <a:ext cx="8596668" cy="4622465"/>
          </a:xfrm>
        </p:spPr>
        <p:txBody>
          <a:bodyPr/>
          <a:lstStyle/>
          <a:p>
            <a:r>
              <a:rPr lang="ar-SA" b="1" dirty="0" smtClean="0">
                <a:solidFill>
                  <a:srgbClr val="00B050"/>
                </a:solidFill>
              </a:rPr>
              <a:t>ايقاظ إحساس الأطفال بقدرة الله سبحانه وتعالى:  </a:t>
            </a:r>
            <a:r>
              <a:rPr lang="ar-SA" b="1" dirty="0" smtClean="0"/>
              <a:t>من خلال استطلاع عجائب الطبيعة التي تدل على عظمة الله وبديع خلقه </a:t>
            </a:r>
          </a:p>
          <a:p>
            <a:r>
              <a:rPr lang="ar-SA" b="1" dirty="0">
                <a:solidFill>
                  <a:srgbClr val="00B050"/>
                </a:solidFill>
              </a:rPr>
              <a:t> تنمية ايمانهم بالله خالق </a:t>
            </a:r>
            <a:r>
              <a:rPr lang="ar-SA" b="1" dirty="0" smtClean="0">
                <a:solidFill>
                  <a:srgbClr val="00B050"/>
                </a:solidFill>
              </a:rPr>
              <a:t>الكون  </a:t>
            </a:r>
            <a:r>
              <a:rPr lang="ar-SA" b="1" dirty="0"/>
              <a:t>: </a:t>
            </a:r>
            <a:r>
              <a:rPr lang="ar-SA" b="1" dirty="0" smtClean="0"/>
              <a:t>من خلال دعاء </a:t>
            </a:r>
            <a:r>
              <a:rPr lang="ar-SA" b="1" dirty="0"/>
              <a:t>الله </a:t>
            </a:r>
            <a:r>
              <a:rPr lang="ar-SA" b="1" dirty="0" smtClean="0"/>
              <a:t>،شكره </a:t>
            </a:r>
            <a:r>
              <a:rPr lang="ar-SA" b="1" dirty="0"/>
              <a:t>على النعم </a:t>
            </a:r>
            <a:r>
              <a:rPr lang="ar-SA" b="1" dirty="0" smtClean="0"/>
              <a:t>، حفظ سور القران القصيرة  ،استماعهم الى قصص الأنبياء الاحتفال بالمناسبات الدينية .</a:t>
            </a:r>
          </a:p>
          <a:p>
            <a:r>
              <a:rPr lang="ar-SA" b="1" dirty="0">
                <a:solidFill>
                  <a:srgbClr val="00B050"/>
                </a:solidFill>
              </a:rPr>
              <a:t>استثارة عاطفة التراحم نحو الفقراء </a:t>
            </a:r>
            <a:r>
              <a:rPr lang="ar-SA" b="1" dirty="0" smtClean="0"/>
              <a:t>:أهمية الصدقة ومساعدة المحتاج .</a:t>
            </a:r>
          </a:p>
          <a:p>
            <a:r>
              <a:rPr lang="ar-SA" b="1" dirty="0">
                <a:solidFill>
                  <a:srgbClr val="00B050"/>
                </a:solidFill>
              </a:rPr>
              <a:t>مساعدة الأطفال على تطبيق قيم المجتمع الدينية مع الوالدين والأقران والمحيطين </a:t>
            </a:r>
            <a:r>
              <a:rPr lang="ar-SA" b="1" dirty="0" smtClean="0"/>
              <a:t>: من خلال </a:t>
            </a:r>
            <a:r>
              <a:rPr lang="ar-SA" b="1" dirty="0" smtClean="0">
                <a:solidFill>
                  <a:prstClr val="black">
                    <a:lumMod val="75000"/>
                    <a:lumOff val="25000"/>
                  </a:prstClr>
                </a:solidFill>
              </a:rPr>
              <a:t>البر بالوالدين - المعاملة </a:t>
            </a:r>
            <a:r>
              <a:rPr lang="ar-SA" b="1" dirty="0">
                <a:solidFill>
                  <a:prstClr val="black">
                    <a:lumMod val="75000"/>
                    <a:lumOff val="25000"/>
                  </a:prstClr>
                </a:solidFill>
              </a:rPr>
              <a:t>الحسنة </a:t>
            </a:r>
            <a:endParaRPr lang="ar-SA" b="1" dirty="0" smtClean="0">
              <a:solidFill>
                <a:prstClr val="black">
                  <a:lumMod val="75000"/>
                  <a:lumOff val="25000"/>
                </a:prstClr>
              </a:solidFill>
            </a:endParaRPr>
          </a:p>
          <a:p>
            <a:pPr marL="0" indent="0">
              <a:buNone/>
            </a:pPr>
            <a:r>
              <a:rPr lang="ar-SA" b="1" dirty="0" smtClean="0">
                <a:solidFill>
                  <a:prstClr val="black">
                    <a:lumMod val="75000"/>
                    <a:lumOff val="25000"/>
                  </a:prstClr>
                </a:solidFill>
              </a:rPr>
              <a:t>و</a:t>
            </a:r>
            <a:r>
              <a:rPr lang="ar-SA" b="1" dirty="0" smtClean="0"/>
              <a:t>الاحترام المتبادل واحترام النظم والسلطة .</a:t>
            </a:r>
          </a:p>
          <a:p>
            <a:r>
              <a:rPr lang="ar-SA" b="1" dirty="0">
                <a:solidFill>
                  <a:srgbClr val="00B050"/>
                </a:solidFill>
              </a:rPr>
              <a:t>تحقيق الضبط </a:t>
            </a:r>
            <a:r>
              <a:rPr lang="ar-SA" b="1" dirty="0" smtClean="0">
                <a:solidFill>
                  <a:srgbClr val="00B050"/>
                </a:solidFill>
              </a:rPr>
              <a:t>الذاتي وتنمية </a:t>
            </a:r>
            <a:r>
              <a:rPr lang="ar-SA" b="1" dirty="0">
                <a:solidFill>
                  <a:srgbClr val="00B050"/>
                </a:solidFill>
              </a:rPr>
              <a:t>الوازع الديني </a:t>
            </a:r>
            <a:r>
              <a:rPr lang="ar-SA" b="1" dirty="0" smtClean="0"/>
              <a:t>من خلال بناء الضمير الذي يتكون من خلال تمكن الانسان من العقيده والايمان الراسخ بها  وممارسة شعائرها والتحكم في الرغبات ومحاولة كبح جماحها .</a:t>
            </a:r>
          </a:p>
          <a:p>
            <a:endParaRPr lang="ar-SA" dirty="0"/>
          </a:p>
        </p:txBody>
      </p:sp>
    </p:spTree>
    <p:extLst>
      <p:ext uri="{BB962C8B-B14F-4D97-AF65-F5344CB8AC3E}">
        <p14:creationId xmlns:p14="http://schemas.microsoft.com/office/powerpoint/2010/main" val="2939273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تنمية الشعور الديني عند الأطفال </a:t>
            </a:r>
            <a:endParaRPr lang="ar-SA" b="1" dirty="0"/>
          </a:p>
        </p:txBody>
      </p:sp>
      <p:sp>
        <p:nvSpPr>
          <p:cNvPr id="3" name="Content Placeholder 2"/>
          <p:cNvSpPr>
            <a:spLocks noGrp="1"/>
          </p:cNvSpPr>
          <p:nvPr>
            <p:ph idx="1"/>
          </p:nvPr>
        </p:nvSpPr>
        <p:spPr>
          <a:xfrm>
            <a:off x="677334" y="1439917"/>
            <a:ext cx="8596668" cy="4601445"/>
          </a:xfrm>
        </p:spPr>
        <p:txBody>
          <a:bodyPr/>
          <a:lstStyle/>
          <a:p>
            <a:r>
              <a:rPr lang="ar-SA" sz="2400" b="1" dirty="0" smtClean="0">
                <a:solidFill>
                  <a:srgbClr val="00B050"/>
                </a:solidFill>
              </a:rPr>
              <a:t>دور معلمة الروضة في تنمية الشعور الديني </a:t>
            </a:r>
          </a:p>
          <a:p>
            <a:r>
              <a:rPr lang="ar-SA" b="1" dirty="0" smtClean="0"/>
              <a:t>أن تجيب المعلمة عن أسئلة الأطفال الدينية .</a:t>
            </a:r>
          </a:p>
          <a:p>
            <a:r>
              <a:rPr lang="ar-SA" b="1" dirty="0" smtClean="0"/>
              <a:t>تثير أحساس الأطفال بقدرة الله على الخلق في الكون ،الانسان ، الحيوان -----</a:t>
            </a:r>
          </a:p>
          <a:p>
            <a:r>
              <a:rPr lang="ar-SA" b="1" dirty="0" smtClean="0"/>
              <a:t>شكر الله على نعمه علينا واستغلال ذلك عند تقديم المفاهيم المختلفة . </a:t>
            </a:r>
          </a:p>
          <a:p>
            <a:r>
              <a:rPr lang="ar-SA" b="1" dirty="0" smtClean="0"/>
              <a:t>أهمية التحلي بحسن الخلق وتنمية القيم الدينية والأخلاقية الصدق – الامانه – التعاون - مساعدة الفقراء عمل أنشطة والمشاركة في خدمة المجتمع .</a:t>
            </a:r>
          </a:p>
          <a:p>
            <a:endParaRPr lang="ar-SA" dirty="0"/>
          </a:p>
        </p:txBody>
      </p:sp>
    </p:spTree>
    <p:extLst>
      <p:ext uri="{BB962C8B-B14F-4D97-AF65-F5344CB8AC3E}">
        <p14:creationId xmlns:p14="http://schemas.microsoft.com/office/powerpoint/2010/main" val="2789831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07067" y="327804"/>
            <a:ext cx="7766936" cy="6150633"/>
          </a:xfrm>
        </p:spPr>
        <p:txBody>
          <a:bodyPr>
            <a:normAutofit/>
          </a:bodyPr>
          <a:lstStyle/>
          <a:p>
            <a:pPr algn="ctr"/>
            <a:r>
              <a:rPr lang="ar-SA" sz="3600" b="1" u="sng" dirty="0" smtClean="0">
                <a:solidFill>
                  <a:schemeClr val="accent2"/>
                </a:solidFill>
              </a:rPr>
              <a:t>تنمية القيم</a:t>
            </a:r>
          </a:p>
          <a:p>
            <a:pPr algn="ctr"/>
            <a:endParaRPr lang="ar-SA" sz="3600" b="1" u="sng" dirty="0" smtClean="0">
              <a:solidFill>
                <a:schemeClr val="accent2"/>
              </a:solidFill>
            </a:endParaRPr>
          </a:p>
          <a:p>
            <a:pPr marL="285750" indent="-285750">
              <a:buFont typeface="Wingdings" panose="05000000000000000000" pitchFamily="2" charset="2"/>
              <a:buChar char="§"/>
            </a:pPr>
            <a:r>
              <a:rPr lang="ar-SA" dirty="0" smtClean="0"/>
              <a:t> </a:t>
            </a:r>
            <a:r>
              <a:rPr lang="ar-SA" sz="2000" b="1" dirty="0" smtClean="0"/>
              <a:t>ينمو المرء ويتعرض للعديد من الخبرات عن طريق عملية التنشئة الاجتماعية فيتعلم بطرق مقصودة وغير مقصودة موجهات لسلوكه ويوظفها في حياته اليومية وفي تفاعله مع الناس نسميها القيم  .</a:t>
            </a:r>
          </a:p>
          <a:p>
            <a:endParaRPr lang="ar-SA" sz="2000" b="1" dirty="0" smtClean="0"/>
          </a:p>
          <a:p>
            <a:pPr marL="342900" indent="-342900">
              <a:buFont typeface="Wingdings" panose="05000000000000000000" pitchFamily="2" charset="2"/>
              <a:buChar char="§"/>
            </a:pPr>
            <a:r>
              <a:rPr lang="ar-SA" sz="2000" b="1" dirty="0" smtClean="0"/>
              <a:t>يذكر زاهر في تعريفه </a:t>
            </a:r>
            <a:r>
              <a:rPr lang="ar-SA" sz="2000" b="1" dirty="0" smtClean="0">
                <a:solidFill>
                  <a:schemeClr val="accent2"/>
                </a:solidFill>
              </a:rPr>
              <a:t>للقيم</a:t>
            </a:r>
            <a:r>
              <a:rPr lang="ar-SA" sz="2000" b="1" dirty="0" smtClean="0"/>
              <a:t> بأنها :مجموعة الأحكام المعيارية المتصلة بمضامين واقعية </a:t>
            </a:r>
            <a:r>
              <a:rPr lang="ar-SA" sz="2000" b="1" dirty="0" err="1" smtClean="0"/>
              <a:t>يتشربها</a:t>
            </a:r>
            <a:r>
              <a:rPr lang="ar-SA" sz="2000" b="1" dirty="0" smtClean="0"/>
              <a:t> الفرد من خلال تفاعله مع المواقف والخبرات المختلفة ويشترط أن تنال قبولاً من جماعة اجتماعية تتجسد في سياقات الفرد السلوكية أو اللفظية .</a:t>
            </a:r>
          </a:p>
          <a:p>
            <a:endParaRPr lang="ar-SA" sz="2000" b="1" dirty="0"/>
          </a:p>
          <a:p>
            <a:pPr marL="342900" indent="-342900">
              <a:buFont typeface="Wingdings" panose="05000000000000000000" pitchFamily="2" charset="2"/>
              <a:buChar char="§"/>
            </a:pPr>
            <a:r>
              <a:rPr lang="ar-SA" sz="2000" b="1" dirty="0" smtClean="0"/>
              <a:t>ويذكر الأشقر أن القيم : (مجموعة من المبادئ والمعايير التي يضعها مجتمع ما </a:t>
            </a:r>
            <a:r>
              <a:rPr lang="ar-SA" sz="2000" b="1" dirty="0"/>
              <a:t>في ضوء </a:t>
            </a:r>
            <a:r>
              <a:rPr lang="ar-SA" sz="2000" b="1" dirty="0" smtClean="0"/>
              <a:t>ما تراكم عليها من خبرات ,وتتكون نتيجة عمليات انتقاء جماعية يصطلح أفراد المجتمع عليها لتنظيم العلاقات بينهم .</a:t>
            </a:r>
          </a:p>
          <a:p>
            <a:pPr marL="342900" indent="-342900">
              <a:buFont typeface="Wingdings" panose="05000000000000000000" pitchFamily="2" charset="2"/>
              <a:buChar char="§"/>
            </a:pPr>
            <a:r>
              <a:rPr lang="ar-SA" sz="2000" b="1" dirty="0" smtClean="0"/>
              <a:t>القيم : هي الحكم الذي يصدره الأنسان  على شيء مستهدياً بمجموعة من المبادئ والمعايير التي وضعها المجتمع الذي يعيش فيه والذي يحدد ما هو المرغوب وغير المرغوب فيه.</a:t>
            </a:r>
          </a:p>
          <a:p>
            <a:endParaRPr lang="ar-SA" dirty="0" smtClean="0"/>
          </a:p>
        </p:txBody>
      </p:sp>
    </p:spTree>
    <p:extLst>
      <p:ext uri="{BB962C8B-B14F-4D97-AF65-F5344CB8AC3E}">
        <p14:creationId xmlns:p14="http://schemas.microsoft.com/office/powerpoint/2010/main" val="2527594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320" y="945931"/>
            <a:ext cx="7766936" cy="4279439"/>
          </a:xfrm>
        </p:spPr>
        <p:txBody>
          <a:bodyPr/>
          <a:lstStyle/>
          <a:p>
            <a:r>
              <a:rPr lang="ar-SA" sz="3200" b="1" dirty="0" smtClean="0">
                <a:solidFill>
                  <a:schemeClr val="accent2"/>
                </a:solidFill>
              </a:rPr>
              <a:t>أهمية القيم :</a:t>
            </a:r>
          </a:p>
          <a:p>
            <a:pPr algn="just"/>
            <a:r>
              <a:rPr lang="ar-SA" sz="2800" b="1" dirty="0" smtClean="0"/>
              <a:t>تبدو أهمية القيم في حياة الفرد والمجتمع واضحة عندما ندرك أن السلوك الاجتماعي في جوهره يقوم على أساس مبدأ النظام الذي يحكم العلاقات بين الناس ويبنى على نسق للقيم يتمثلونه بينهم ,وتلعب القيم دوراً هاماً وأساسياً في تحقيق التواؤم بين الفردوالمحيط الاجتماعي الذي يتعامل معه وهي روابط تجمع بين البناء الاجتماعي والشخصية وربما كان المنظور القيمي من أوضح مصادر الاحساس الواعي لدى الفرد بالذات وبالآخرين </a:t>
            </a:r>
            <a:r>
              <a:rPr lang="ar-SA" b="1" dirty="0" smtClean="0"/>
              <a:t>.</a:t>
            </a:r>
            <a:endParaRPr lang="ar-SA" b="1" dirty="0"/>
          </a:p>
        </p:txBody>
      </p:sp>
    </p:spTree>
    <p:extLst>
      <p:ext uri="{BB962C8B-B14F-4D97-AF65-F5344CB8AC3E}">
        <p14:creationId xmlns:p14="http://schemas.microsoft.com/office/powerpoint/2010/main" val="1219707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15661"/>
            <a:ext cx="8596668" cy="5825702"/>
          </a:xfrm>
        </p:spPr>
        <p:txBody>
          <a:bodyPr/>
          <a:lstStyle/>
          <a:p>
            <a:pPr marL="0" indent="0">
              <a:buNone/>
            </a:pPr>
            <a:endParaRPr lang="ar-SA" dirty="0"/>
          </a:p>
          <a:p>
            <a:pPr algn="just"/>
            <a:r>
              <a:rPr lang="ar-SA" sz="2800" b="1" u="sng" dirty="0" smtClean="0">
                <a:solidFill>
                  <a:schemeClr val="accent2"/>
                </a:solidFill>
              </a:rPr>
              <a:t>تعمل القيم على توجيه سلوك الفرد والجماعة , وتقوده إلى </a:t>
            </a:r>
            <a:r>
              <a:rPr lang="ar-SA" sz="2800" b="1" u="sng" dirty="0">
                <a:solidFill>
                  <a:schemeClr val="accent2"/>
                </a:solidFill>
              </a:rPr>
              <a:t>إ</a:t>
            </a:r>
            <a:r>
              <a:rPr lang="ar-SA" sz="2800" b="1" u="sng" dirty="0" smtClean="0">
                <a:solidFill>
                  <a:schemeClr val="accent2"/>
                </a:solidFill>
              </a:rPr>
              <a:t>صدار الأحكام على ممارساته العملية التي يقوم بها كما تعمل على تشكيل السلوك الانساني للأسباب التالية :</a:t>
            </a:r>
          </a:p>
          <a:p>
            <a:pPr>
              <a:buFont typeface="Wingdings" panose="05000000000000000000" pitchFamily="2" charset="2"/>
              <a:buChar char="§"/>
            </a:pPr>
            <a:r>
              <a:rPr lang="ar-SA" sz="2400" dirty="0" smtClean="0"/>
              <a:t>تزود الفرد بالاحساس بالغرض لكل مايقوم به وتساعده في الوصول إليه .</a:t>
            </a:r>
          </a:p>
          <a:p>
            <a:pPr>
              <a:buFont typeface="Wingdings" panose="05000000000000000000" pitchFamily="2" charset="2"/>
              <a:buChar char="§"/>
            </a:pPr>
            <a:r>
              <a:rPr lang="ar-SA" sz="2400" dirty="0" smtClean="0"/>
              <a:t>تهيئ الفرد للعمل الفردي والجماعي الموحد .</a:t>
            </a:r>
          </a:p>
          <a:p>
            <a:pPr>
              <a:buFont typeface="Wingdings" panose="05000000000000000000" pitchFamily="2" charset="2"/>
              <a:buChar char="§"/>
            </a:pPr>
            <a:r>
              <a:rPr lang="ar-SA" sz="2400" dirty="0" smtClean="0"/>
              <a:t>تتخذ كأساس للحكم على سلوك الآخرين  .</a:t>
            </a:r>
          </a:p>
          <a:p>
            <a:pPr>
              <a:buFont typeface="Wingdings" panose="05000000000000000000" pitchFamily="2" charset="2"/>
              <a:buChar char="§"/>
            </a:pPr>
            <a:r>
              <a:rPr lang="ar-SA" sz="2400" dirty="0" smtClean="0"/>
              <a:t>تمكن الفرد من معرفة مايتوقعه منه الآخرين وماهي ردود أفعالهم .</a:t>
            </a:r>
          </a:p>
          <a:p>
            <a:pPr>
              <a:buFont typeface="Wingdings" panose="05000000000000000000" pitchFamily="2" charset="2"/>
              <a:buChar char="§"/>
            </a:pPr>
            <a:r>
              <a:rPr lang="ar-SA" sz="2400" dirty="0" smtClean="0"/>
              <a:t>توجد لدى الفرد القدرة على الإحساس بالصواب والخطأ.</a:t>
            </a:r>
          </a:p>
          <a:p>
            <a:pPr>
              <a:buFont typeface="Wingdings" panose="05000000000000000000" pitchFamily="2" charset="2"/>
              <a:buChar char="§"/>
            </a:pPr>
            <a:r>
              <a:rPr lang="ar-SA" sz="2400" dirty="0" smtClean="0"/>
              <a:t>تساعد الفرد على تحمل المسؤولية تجاه حياته . </a:t>
            </a:r>
          </a:p>
          <a:p>
            <a:endParaRPr lang="ar-SA" sz="2400" dirty="0" smtClean="0"/>
          </a:p>
          <a:p>
            <a:endParaRPr lang="ar-SA" dirty="0" smtClean="0"/>
          </a:p>
          <a:p>
            <a:endParaRPr lang="ar-SA" dirty="0"/>
          </a:p>
        </p:txBody>
      </p:sp>
    </p:spTree>
    <p:extLst>
      <p:ext uri="{BB962C8B-B14F-4D97-AF65-F5344CB8AC3E}">
        <p14:creationId xmlns:p14="http://schemas.microsoft.com/office/powerpoint/2010/main" val="1536870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01925"/>
            <a:ext cx="8596668" cy="5739437"/>
          </a:xfrm>
        </p:spPr>
        <p:txBody>
          <a:bodyPr>
            <a:normAutofit/>
          </a:bodyPr>
          <a:lstStyle/>
          <a:p>
            <a:pPr marL="0" indent="0" algn="ctr">
              <a:buNone/>
            </a:pPr>
            <a:r>
              <a:rPr lang="ar-SA" sz="3200" b="1" u="sng" dirty="0" smtClean="0">
                <a:solidFill>
                  <a:schemeClr val="accent1"/>
                </a:solidFill>
                <a:latin typeface="+mj-lt"/>
                <a:ea typeface="+mj-ea"/>
                <a:cs typeface="+mj-cs"/>
              </a:rPr>
              <a:t>دراسات حول القيم </a:t>
            </a:r>
          </a:p>
          <a:p>
            <a:pPr marL="0" indent="0" algn="ctr">
              <a:buNone/>
            </a:pPr>
            <a:endParaRPr lang="ar-SA" sz="3200" b="1" u="sng" dirty="0">
              <a:solidFill>
                <a:schemeClr val="accent1"/>
              </a:solidFill>
              <a:latin typeface="+mj-lt"/>
              <a:ea typeface="+mj-ea"/>
              <a:cs typeface="+mj-cs"/>
            </a:endParaRPr>
          </a:p>
          <a:p>
            <a:pPr>
              <a:buFont typeface="Wingdings" panose="05000000000000000000" pitchFamily="2" charset="2"/>
              <a:buChar char="§"/>
            </a:pPr>
            <a:r>
              <a:rPr lang="ar-SA" sz="2000" b="1" dirty="0" smtClean="0">
                <a:solidFill>
                  <a:schemeClr val="tx2"/>
                </a:solidFill>
              </a:rPr>
              <a:t>أشارت الدراسات إلى وجود علاقة بين القيم وسمات الشخصية حيث تبين أن هناك تأثير لكل من القيم الدينية والقيم المعرفية في سمة التعاون مع الغير .</a:t>
            </a:r>
          </a:p>
          <a:p>
            <a:pPr>
              <a:buFont typeface="Wingdings" panose="05000000000000000000" pitchFamily="2" charset="2"/>
              <a:buChar char="§"/>
            </a:pPr>
            <a:endParaRPr lang="ar-SA" sz="2000" b="1" dirty="0" smtClean="0">
              <a:solidFill>
                <a:schemeClr val="tx2"/>
              </a:solidFill>
            </a:endParaRPr>
          </a:p>
          <a:p>
            <a:pPr>
              <a:buFont typeface="Wingdings" panose="05000000000000000000" pitchFamily="2" charset="2"/>
              <a:buChar char="§"/>
            </a:pPr>
            <a:r>
              <a:rPr lang="ar-SA" sz="2000" b="1" dirty="0" smtClean="0">
                <a:solidFill>
                  <a:schemeClr val="tx2"/>
                </a:solidFill>
              </a:rPr>
              <a:t>كما أن هناك تأثير للقيم السياسية والجمالية والاجتماعية والمعرفية على سمة تأكيد الذات .</a:t>
            </a:r>
          </a:p>
          <a:p>
            <a:pPr>
              <a:buFont typeface="Wingdings" panose="05000000000000000000" pitchFamily="2" charset="2"/>
              <a:buChar char="§"/>
            </a:pPr>
            <a:endParaRPr lang="ar-SA" sz="2000" b="1" dirty="0" smtClean="0">
              <a:solidFill>
                <a:schemeClr val="tx2"/>
              </a:solidFill>
            </a:endParaRPr>
          </a:p>
          <a:p>
            <a:pPr>
              <a:buFont typeface="Wingdings" panose="05000000000000000000" pitchFamily="2" charset="2"/>
              <a:buChar char="§"/>
            </a:pPr>
            <a:r>
              <a:rPr lang="ar-SA" sz="2000" b="1" dirty="0" smtClean="0">
                <a:solidFill>
                  <a:schemeClr val="tx2"/>
                </a:solidFill>
              </a:rPr>
              <a:t>وجود علاقة بين القيم الدينية والجمالية والأمن النفسي . </a:t>
            </a:r>
          </a:p>
          <a:p>
            <a:pPr>
              <a:buFont typeface="Wingdings" panose="05000000000000000000" pitchFamily="2" charset="2"/>
              <a:buChar char="§"/>
            </a:pPr>
            <a:endParaRPr lang="ar-SA" sz="2000" b="1" dirty="0">
              <a:solidFill>
                <a:schemeClr val="tx2"/>
              </a:solidFill>
            </a:endParaRPr>
          </a:p>
          <a:p>
            <a:pPr>
              <a:buFont typeface="Wingdings" panose="05000000000000000000" pitchFamily="2" charset="2"/>
              <a:buChar char="§"/>
            </a:pPr>
            <a:r>
              <a:rPr lang="ar-SA" sz="2000" b="1" dirty="0" smtClean="0">
                <a:solidFill>
                  <a:schemeClr val="tx2"/>
                </a:solidFill>
              </a:rPr>
              <a:t>تفوق الذكور على الإناث في القيم الاقتصادية والمعرفية والسياسية ، وتفوق الإناث في القيم الاجتماعية والدينية والجمالية . </a:t>
            </a:r>
          </a:p>
          <a:p>
            <a:pPr>
              <a:buFont typeface="Wingdings" panose="05000000000000000000" pitchFamily="2" charset="2"/>
              <a:buChar char="§"/>
            </a:pPr>
            <a:endParaRPr lang="ar-SA" sz="2000" b="1" dirty="0" smtClean="0">
              <a:solidFill>
                <a:schemeClr val="tx2"/>
              </a:solidFill>
            </a:endParaRPr>
          </a:p>
          <a:p>
            <a:pPr>
              <a:buFont typeface="Wingdings" panose="05000000000000000000" pitchFamily="2" charset="2"/>
              <a:buChar char="§"/>
            </a:pPr>
            <a:endParaRPr lang="ar-SA" sz="2000" b="1" dirty="0" smtClean="0">
              <a:solidFill>
                <a:schemeClr val="tx2"/>
              </a:solidFill>
            </a:endParaRPr>
          </a:p>
        </p:txBody>
      </p:sp>
    </p:spTree>
    <p:extLst>
      <p:ext uri="{BB962C8B-B14F-4D97-AF65-F5344CB8AC3E}">
        <p14:creationId xmlns:p14="http://schemas.microsoft.com/office/powerpoint/2010/main" val="3090210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281" y="678611"/>
            <a:ext cx="8596668" cy="5851586"/>
          </a:xfrm>
        </p:spPr>
        <p:txBody>
          <a:bodyPr>
            <a:normAutofit fontScale="90000"/>
          </a:bodyPr>
          <a:lstStyle/>
          <a:p>
            <a:pPr algn="r"/>
            <a:r>
              <a:rPr lang="ar-SA" sz="3200" b="1" u="sng" dirty="0"/>
              <a:t>تصنيف القيم </a:t>
            </a:r>
            <a:r>
              <a:rPr lang="ar-SA" sz="3200" b="1" u="sng" dirty="0" smtClean="0"/>
              <a:t> :</a:t>
            </a:r>
            <a:r>
              <a:rPr lang="ar-SA" sz="3200" b="1" dirty="0" smtClean="0"/>
              <a:t/>
            </a:r>
            <a:br>
              <a:rPr lang="ar-SA" sz="3200" b="1" dirty="0" smtClean="0"/>
            </a:br>
            <a:r>
              <a:rPr lang="ar-SA" sz="3200" b="1" dirty="0" smtClean="0">
                <a:solidFill>
                  <a:schemeClr val="accent5">
                    <a:lumMod val="60000"/>
                    <a:lumOff val="40000"/>
                  </a:schemeClr>
                </a:solidFill>
              </a:rPr>
              <a:t>أنماط القيم حسب بعد المحتوى :</a:t>
            </a:r>
            <a:r>
              <a:rPr lang="ar-SA" sz="3200" b="1" dirty="0" smtClean="0"/>
              <a:t/>
            </a:r>
            <a:br>
              <a:rPr lang="ar-SA" sz="3200" b="1" dirty="0" smtClean="0"/>
            </a:br>
            <a:r>
              <a:rPr lang="ar-SA" sz="3100" dirty="0" smtClean="0">
                <a:solidFill>
                  <a:schemeClr val="tx2"/>
                </a:solidFill>
              </a:rPr>
              <a:t>قيم دينية .</a:t>
            </a:r>
            <a:br>
              <a:rPr lang="ar-SA" sz="3100" dirty="0" smtClean="0">
                <a:solidFill>
                  <a:schemeClr val="tx2"/>
                </a:solidFill>
              </a:rPr>
            </a:br>
            <a:r>
              <a:rPr lang="ar-SA" sz="3100" dirty="0" smtClean="0">
                <a:solidFill>
                  <a:schemeClr val="tx2"/>
                </a:solidFill>
              </a:rPr>
              <a:t>قيم اجتماعية .</a:t>
            </a:r>
            <a:br>
              <a:rPr lang="ar-SA" sz="3100" dirty="0" smtClean="0">
                <a:solidFill>
                  <a:schemeClr val="tx2"/>
                </a:solidFill>
              </a:rPr>
            </a:br>
            <a:r>
              <a:rPr lang="ar-SA" sz="3100" dirty="0" smtClean="0">
                <a:solidFill>
                  <a:schemeClr val="tx2"/>
                </a:solidFill>
              </a:rPr>
              <a:t>قيم اقتصادية .</a:t>
            </a:r>
            <a:br>
              <a:rPr lang="ar-SA" sz="3100" dirty="0" smtClean="0">
                <a:solidFill>
                  <a:schemeClr val="tx2"/>
                </a:solidFill>
              </a:rPr>
            </a:br>
            <a:r>
              <a:rPr lang="ar-SA" sz="3100" dirty="0" smtClean="0">
                <a:solidFill>
                  <a:schemeClr val="tx2"/>
                </a:solidFill>
              </a:rPr>
              <a:t>قيم معرفية .</a:t>
            </a:r>
            <a:br>
              <a:rPr lang="ar-SA" sz="3100" dirty="0" smtClean="0">
                <a:solidFill>
                  <a:schemeClr val="tx2"/>
                </a:solidFill>
              </a:rPr>
            </a:br>
            <a:r>
              <a:rPr lang="ar-SA" sz="3100" dirty="0" smtClean="0">
                <a:solidFill>
                  <a:schemeClr val="tx2"/>
                </a:solidFill>
              </a:rPr>
              <a:t>قيم سياسية .</a:t>
            </a:r>
            <a:br>
              <a:rPr lang="ar-SA" sz="3100" dirty="0" smtClean="0">
                <a:solidFill>
                  <a:schemeClr val="tx2"/>
                </a:solidFill>
              </a:rPr>
            </a:br>
            <a:r>
              <a:rPr lang="ar-SA" sz="3100" dirty="0" smtClean="0">
                <a:solidFill>
                  <a:schemeClr val="tx2"/>
                </a:solidFill>
              </a:rPr>
              <a:t>قيم جمالية .</a:t>
            </a:r>
            <a:br>
              <a:rPr lang="ar-SA" sz="3100" dirty="0" smtClean="0">
                <a:solidFill>
                  <a:schemeClr val="tx2"/>
                </a:solidFill>
              </a:rPr>
            </a:br>
            <a:r>
              <a:rPr lang="ar-SA" sz="2400" dirty="0" smtClean="0">
                <a:solidFill>
                  <a:schemeClr val="tx2"/>
                </a:solidFill>
              </a:rPr>
              <a:t/>
            </a:r>
            <a:br>
              <a:rPr lang="ar-SA" sz="2400" dirty="0" smtClean="0">
                <a:solidFill>
                  <a:schemeClr val="tx2"/>
                </a:solidFill>
              </a:rPr>
            </a:br>
            <a:r>
              <a:rPr lang="ar-SA" sz="3200" b="1" dirty="0">
                <a:solidFill>
                  <a:schemeClr val="accent5">
                    <a:lumMod val="60000"/>
                    <a:lumOff val="40000"/>
                  </a:schemeClr>
                </a:solidFill>
              </a:rPr>
              <a:t>أنماط القيم حسب شدتها والتزامها </a:t>
            </a:r>
            <a:r>
              <a:rPr lang="ar-SA" sz="3200" b="1" dirty="0" smtClean="0">
                <a:solidFill>
                  <a:schemeClr val="accent5">
                    <a:lumMod val="60000"/>
                    <a:lumOff val="40000"/>
                  </a:schemeClr>
                </a:solidFill>
              </a:rPr>
              <a:t>:</a:t>
            </a:r>
            <a:r>
              <a:rPr lang="ar-SA" sz="2000" dirty="0" smtClean="0"/>
              <a:t/>
            </a:r>
            <a:br>
              <a:rPr lang="ar-SA" sz="2000" dirty="0" smtClean="0"/>
            </a:br>
            <a:r>
              <a:rPr lang="ar-SA" sz="2000" dirty="0" smtClean="0"/>
              <a:t>-</a:t>
            </a:r>
            <a:r>
              <a:rPr lang="ar-SA" sz="2800" dirty="0" smtClean="0">
                <a:solidFill>
                  <a:schemeClr val="tx2"/>
                </a:solidFill>
              </a:rPr>
              <a:t>ماينبغي أن يكون : وهي القيم ملزمة وآمره وناهية .</a:t>
            </a:r>
            <a:br>
              <a:rPr lang="ar-SA" sz="2800" dirty="0" smtClean="0">
                <a:solidFill>
                  <a:schemeClr val="tx2"/>
                </a:solidFill>
              </a:rPr>
            </a:br>
            <a:r>
              <a:rPr lang="ar-SA" sz="2800" dirty="0" smtClean="0">
                <a:solidFill>
                  <a:schemeClr val="tx2"/>
                </a:solidFill>
              </a:rPr>
              <a:t>-مايفضل أن يكون : وهي القيم التفضيلية ، يشجع الأفراد على الالتزام بها . </a:t>
            </a:r>
            <a:br>
              <a:rPr lang="ar-SA" sz="2800" dirty="0" smtClean="0">
                <a:solidFill>
                  <a:schemeClr val="tx2"/>
                </a:solidFill>
              </a:rPr>
            </a:br>
            <a:r>
              <a:rPr lang="ar-SA" sz="2800" dirty="0" smtClean="0">
                <a:solidFill>
                  <a:schemeClr val="tx2"/>
                </a:solidFill>
              </a:rPr>
              <a:t>-مايرجى أن يكون  : وهي القيم المثالية التي يحس الناس بصعوبة تحقيقها بصورة كاملة مثل مقابلة الإساءة بالإحسان . </a:t>
            </a:r>
            <a:endParaRPr lang="ar-SA" sz="2800" dirty="0">
              <a:solidFill>
                <a:schemeClr val="tx2"/>
              </a:solidFill>
            </a:endParaRPr>
          </a:p>
        </p:txBody>
      </p:sp>
    </p:spTree>
    <p:extLst>
      <p:ext uri="{BB962C8B-B14F-4D97-AF65-F5344CB8AC3E}">
        <p14:creationId xmlns:p14="http://schemas.microsoft.com/office/powerpoint/2010/main" val="205250369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مخصص 2">
      <a:majorFont>
        <a:latin typeface="Traditional Arabic"/>
        <a:ea typeface=""/>
        <a:cs typeface="Traditional Arabic"/>
      </a:majorFont>
      <a:minorFont>
        <a:latin typeface="Traditional Arabic"/>
        <a:ea typeface=""/>
        <a:cs typeface="Traditional Arabic"/>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232</TotalTime>
  <Words>935</Words>
  <Application>Microsoft Office PowerPoint</Application>
  <PresentationFormat>Custom</PresentationFormat>
  <Paragraphs>122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Facet</vt:lpstr>
      <vt:lpstr>التربية الدينية</vt:lpstr>
      <vt:lpstr> </vt:lpstr>
      <vt:lpstr>أهداف تنمية المفاهيم الدينية </vt:lpstr>
      <vt:lpstr>تنمية الشعور الديني عند الأطفال </vt:lpstr>
      <vt:lpstr>PowerPoint Presentation</vt:lpstr>
      <vt:lpstr>PowerPoint Presentation</vt:lpstr>
      <vt:lpstr>PowerPoint Presentation</vt:lpstr>
      <vt:lpstr>PowerPoint Presentation</vt:lpstr>
      <vt:lpstr>تصنيف القيم  : أنماط القيم حسب بعد المحتوى : قيم دينية . قيم اجتماعية . قيم اقتصادية . قيم معرفية . قيم سياسية . قيم جمالية .  أنماط القيم حسب شدتها والتزامها : -ماينبغي أن يكون : وهي القيم ملزمة وآمره وناهية . -مايفضل أن يكون : وهي القيم التفضيلية ، يشجع الأفراد على الالتزام بها .  -مايرجى أن يكون  : وهي القيم المثالية التي يحس الناس بصعوبة تحقيقها بصورة كاملة مثل مقابلة الإساءة بالإحسان . </vt:lpstr>
      <vt:lpstr>PowerPoint Presentation</vt:lpstr>
      <vt:lpstr>أنواع القيم : </vt:lpstr>
      <vt:lpstr>PowerPoint Presentation</vt:lpstr>
      <vt:lpstr>أنواع القيم :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ALyahya</dc:creator>
  <cp:lastModifiedBy>Othman-PC</cp:lastModifiedBy>
  <cp:revision>33</cp:revision>
  <dcterms:created xsi:type="dcterms:W3CDTF">2018-04-14T09:25:29Z</dcterms:created>
  <dcterms:modified xsi:type="dcterms:W3CDTF">2019-04-07T20:59:34Z</dcterms:modified>
</cp:coreProperties>
</file>