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1"/>
  </p:notesMasterIdLst>
  <p:handoutMasterIdLst>
    <p:handoutMasterId r:id="rId22"/>
  </p:handoutMasterIdLst>
  <p:sldIdLst>
    <p:sldId id="307" r:id="rId2"/>
    <p:sldId id="321" r:id="rId3"/>
    <p:sldId id="259" r:id="rId4"/>
    <p:sldId id="260" r:id="rId5"/>
    <p:sldId id="261" r:id="rId6"/>
    <p:sldId id="262" r:id="rId7"/>
    <p:sldId id="295" r:id="rId8"/>
    <p:sldId id="264" r:id="rId9"/>
    <p:sldId id="266" r:id="rId10"/>
    <p:sldId id="325" r:id="rId11"/>
    <p:sldId id="268" r:id="rId12"/>
    <p:sldId id="269" r:id="rId13"/>
    <p:sldId id="296" r:id="rId14"/>
    <p:sldId id="272" r:id="rId15"/>
    <p:sldId id="274" r:id="rId16"/>
    <p:sldId id="275" r:id="rId17"/>
    <p:sldId id="297" r:id="rId18"/>
    <p:sldId id="276" r:id="rId19"/>
    <p:sldId id="277" r:id="rId2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C1367B5-376D-4284-9979-A7D6BF45F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83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70A98F53-F139-4FF1-A7B9-BEF60CF1CA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0739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Methods Engineering: </a:t>
            </a:r>
            <a:r>
              <a:rPr lang="ar-SA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هندسة الأساليب؛ هندسة طرق العمل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A98F53-F139-4FF1-A7B9-BEF60CF1CA21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429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Q: what is the difference</a:t>
            </a:r>
            <a:r>
              <a:rPr lang="en-US" baseline="0" dirty="0" smtClean="0"/>
              <a:t> between productivity and efficiency?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A98F53-F139-4FF1-A7B9-BEF60CF1CA21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351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Lead time: </a:t>
            </a:r>
            <a:r>
              <a:rPr lang="ar-SA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مدة الانجاز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/</a:t>
            </a:r>
            <a:r>
              <a:rPr lang="ar-SA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مدة الإتمام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/</a:t>
            </a:r>
            <a:r>
              <a:rPr lang="ar-SA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فترة الإنتاج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A98F53-F139-4FF1-A7B9-BEF60CF1CA21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909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Q:</a:t>
            </a:r>
            <a:r>
              <a:rPr lang="en-US" baseline="0" dirty="0" smtClean="0"/>
              <a:t> what is the difference between efficiency and effectiveness? (see figure)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A98F53-F139-4FF1-A7B9-BEF60CF1CA21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6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Facility layout: </a:t>
            </a:r>
            <a:r>
              <a:rPr lang="ar-SA" smtClean="0"/>
              <a:t>تصميم الرافق </a:t>
            </a:r>
            <a:r>
              <a:rPr lang="ar-SA" dirty="0" smtClean="0"/>
              <a:t>/ المصانع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A98F53-F139-4FF1-A7B9-BEF60CF1CA21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00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Note, the next</a:t>
            </a:r>
            <a:r>
              <a:rPr lang="en-US" baseline="0" dirty="0" smtClean="0"/>
              <a:t> chapter (chapter 3) is dedicated to charting methods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A98F53-F139-4FF1-A7B9-BEF60CF1CA21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197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Note,</a:t>
            </a:r>
            <a:r>
              <a:rPr lang="en-US" baseline="0" dirty="0" smtClean="0"/>
              <a:t> motion study will be treated in details in chapter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A98F53-F139-4FF1-A7B9-BEF60CF1CA21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2771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Note, there is a special chapter dedicated to each of these 4 basic work measurement techniques (chapter 5 – 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A98F53-F139-4FF1-A7B9-BEF60CF1CA21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5804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Note, above is called a “rates</a:t>
            </a:r>
            <a:r>
              <a:rPr lang="en-US" baseline="0" dirty="0" smtClean="0"/>
              <a:t> method” of evaluating design alternatives; There is also a “weights and rates method” (i.e. where features are not all equally-weighted)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A98F53-F139-4FF1-A7B9-BEF60CF1CA21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701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>
            <a:spLocks/>
          </p:cNvSpPr>
          <p:nvPr/>
        </p:nvSpPr>
        <p:spPr bwMode="hidden">
          <a:xfrm>
            <a:off x="3175" y="4797425"/>
            <a:ext cx="3417888" cy="2097088"/>
          </a:xfrm>
          <a:custGeom>
            <a:avLst/>
            <a:gdLst/>
            <a:ahLst/>
            <a:cxnLst>
              <a:cxn ang="0">
                <a:pos x="1368" y="358"/>
              </a:cxn>
              <a:cxn ang="0">
                <a:pos x="1197" y="318"/>
              </a:cxn>
              <a:cxn ang="0">
                <a:pos x="1173" y="0"/>
              </a:cxn>
              <a:cxn ang="0">
                <a:pos x="964" y="16"/>
              </a:cxn>
              <a:cxn ang="0">
                <a:pos x="948" y="318"/>
              </a:cxn>
              <a:cxn ang="0">
                <a:pos x="808" y="366"/>
              </a:cxn>
              <a:cxn ang="0">
                <a:pos x="606" y="109"/>
              </a:cxn>
              <a:cxn ang="0">
                <a:pos x="467" y="187"/>
              </a:cxn>
              <a:cxn ang="0">
                <a:pos x="599" y="474"/>
              </a:cxn>
              <a:cxn ang="0">
                <a:pos x="506" y="568"/>
              </a:cxn>
              <a:cxn ang="0">
                <a:pos x="202" y="459"/>
              </a:cxn>
              <a:cxn ang="0">
                <a:pos x="132" y="576"/>
              </a:cxn>
              <a:cxn ang="0">
                <a:pos x="365" y="778"/>
              </a:cxn>
              <a:cxn ang="0">
                <a:pos x="327" y="933"/>
              </a:cxn>
              <a:cxn ang="0">
                <a:pos x="7" y="956"/>
              </a:cxn>
              <a:cxn ang="0">
                <a:pos x="0" y="1128"/>
              </a:cxn>
              <a:cxn ang="0">
                <a:pos x="327" y="1174"/>
              </a:cxn>
              <a:cxn ang="0">
                <a:pos x="358" y="1321"/>
              </a:cxn>
              <a:cxn ang="0">
                <a:pos x="1804" y="1321"/>
              </a:cxn>
              <a:cxn ang="0">
                <a:pos x="1835" y="1158"/>
              </a:cxn>
              <a:cxn ang="0">
                <a:pos x="2153" y="1128"/>
              </a:cxn>
              <a:cxn ang="0">
                <a:pos x="2146" y="964"/>
              </a:cxn>
              <a:cxn ang="0">
                <a:pos x="1827" y="917"/>
              </a:cxn>
              <a:cxn ang="0">
                <a:pos x="1795" y="793"/>
              </a:cxn>
              <a:cxn ang="0">
                <a:pos x="2052" y="615"/>
              </a:cxn>
              <a:cxn ang="0">
                <a:pos x="1967" y="467"/>
              </a:cxn>
              <a:cxn ang="0">
                <a:pos x="1679" y="583"/>
              </a:cxn>
              <a:cxn ang="0">
                <a:pos x="1586" y="490"/>
              </a:cxn>
              <a:cxn ang="0">
                <a:pos x="1733" y="218"/>
              </a:cxn>
              <a:cxn ang="0">
                <a:pos x="1593" y="132"/>
              </a:cxn>
              <a:cxn ang="0">
                <a:pos x="1368" y="358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745652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 i="0" smtClean="0"/>
            </a:lvl1pPr>
          </a:lstStyle>
          <a:p>
            <a:pPr>
              <a:defRPr/>
            </a:pPr>
            <a:r>
              <a:rPr lang="en-US"/>
              <a:t>Work Systems and the Methods, Measurement, and Management of Work</a:t>
            </a:r>
          </a:p>
          <a:p>
            <a:pPr>
              <a:defRPr/>
            </a:pPr>
            <a:r>
              <a:rPr lang="en-US"/>
              <a:t>by Mikell P. Groover, ISBN 0-13-140650-7.</a:t>
            </a:r>
          </a:p>
          <a:p>
            <a:pPr>
              <a:defRPr/>
            </a:pPr>
            <a:r>
              <a:rPr lang="en-US"/>
              <a:t>©2007 Pearson Education, Inc., Upper Saddle River, NJ.  All rights reserved.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94923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228600"/>
            <a:ext cx="17907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228600"/>
            <a:ext cx="5219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 i="0" smtClean="0"/>
            </a:lvl1pPr>
          </a:lstStyle>
          <a:p>
            <a:pPr>
              <a:defRPr/>
            </a:pPr>
            <a:r>
              <a:rPr lang="en-US"/>
              <a:t>Work Systems and the Methods, Measurement, and Management of Work</a:t>
            </a:r>
          </a:p>
          <a:p>
            <a:pPr>
              <a:defRPr/>
            </a:pPr>
            <a:r>
              <a:rPr lang="en-US"/>
              <a:t>by Mikell P. Groover, ISBN 0-13-140650-7.</a:t>
            </a:r>
          </a:p>
          <a:p>
            <a:pPr>
              <a:defRPr/>
            </a:pPr>
            <a:r>
              <a:rPr lang="en-US"/>
              <a:t>©2007 Pearson Education, Inc., Upper Saddle River, NJ.  All rights reserved.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5033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 i="0" smtClean="0"/>
            </a:lvl1pPr>
          </a:lstStyle>
          <a:p>
            <a:pPr>
              <a:defRPr/>
            </a:pPr>
            <a:r>
              <a:rPr lang="en-US"/>
              <a:t>Work Systems and the Methods, Measurement, and Management of Work</a:t>
            </a:r>
          </a:p>
          <a:p>
            <a:pPr>
              <a:defRPr/>
            </a:pPr>
            <a:r>
              <a:rPr lang="en-US"/>
              <a:t>by Mikell P. Groover, ISBN 0-13-140650-7.</a:t>
            </a:r>
          </a:p>
          <a:p>
            <a:pPr>
              <a:defRPr/>
            </a:pPr>
            <a:r>
              <a:rPr lang="en-US"/>
              <a:t>©2007 Pearson Education, Inc., Upper Saddle River, NJ.  All rights reserved.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46008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 i="0" smtClean="0"/>
            </a:lvl1pPr>
          </a:lstStyle>
          <a:p>
            <a:pPr>
              <a:defRPr/>
            </a:pPr>
            <a:r>
              <a:rPr lang="en-US"/>
              <a:t>Work Systems and the Methods, Measurement, and Management of Work</a:t>
            </a:r>
          </a:p>
          <a:p>
            <a:pPr>
              <a:defRPr/>
            </a:pPr>
            <a:r>
              <a:rPr lang="en-US"/>
              <a:t>by Mikell P. Groover, ISBN 0-13-140650-7.</a:t>
            </a:r>
          </a:p>
          <a:p>
            <a:pPr>
              <a:defRPr/>
            </a:pPr>
            <a:r>
              <a:rPr lang="en-US"/>
              <a:t>©2007 Pearson Education, Inc., Upper Saddle River, NJ.  All rights reserved.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947826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1447800"/>
            <a:ext cx="3390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447800"/>
            <a:ext cx="3390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 i="0" smtClean="0"/>
            </a:lvl1pPr>
          </a:lstStyle>
          <a:p>
            <a:pPr>
              <a:defRPr/>
            </a:pPr>
            <a:r>
              <a:rPr lang="en-US"/>
              <a:t>Work Systems and the Methods, Measurement, and Management of Work</a:t>
            </a:r>
          </a:p>
          <a:p>
            <a:pPr>
              <a:defRPr/>
            </a:pPr>
            <a:r>
              <a:rPr lang="en-US"/>
              <a:t>by Mikell P. Groover, ISBN 0-13-140650-7.</a:t>
            </a:r>
          </a:p>
          <a:p>
            <a:pPr>
              <a:defRPr/>
            </a:pPr>
            <a:r>
              <a:rPr lang="en-US"/>
              <a:t>©2007 Pearson Education, Inc., Upper Saddle River, NJ.  All rights reserved.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835695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 i="0" smtClean="0"/>
            </a:lvl1pPr>
          </a:lstStyle>
          <a:p>
            <a:pPr>
              <a:defRPr/>
            </a:pPr>
            <a:r>
              <a:rPr lang="en-US"/>
              <a:t>Work Systems and the Methods, Measurement, and Management of Work</a:t>
            </a:r>
          </a:p>
          <a:p>
            <a:pPr>
              <a:defRPr/>
            </a:pPr>
            <a:r>
              <a:rPr lang="en-US"/>
              <a:t>by Mikell P. Groover, ISBN 0-13-140650-7.</a:t>
            </a:r>
          </a:p>
          <a:p>
            <a:pPr>
              <a:defRPr/>
            </a:pPr>
            <a:r>
              <a:rPr lang="en-US"/>
              <a:t>©2007 Pearson Education, Inc., Upper Saddle River, NJ.  All rights reserved.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82031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 i="0" smtClean="0"/>
            </a:lvl1pPr>
          </a:lstStyle>
          <a:p>
            <a:pPr>
              <a:defRPr/>
            </a:pPr>
            <a:r>
              <a:rPr lang="en-US"/>
              <a:t>Work Systems and the Methods, Measurement, and Management of Work</a:t>
            </a:r>
          </a:p>
          <a:p>
            <a:pPr>
              <a:defRPr/>
            </a:pPr>
            <a:r>
              <a:rPr lang="en-US"/>
              <a:t>by Mikell P. Groover, ISBN 0-13-140650-7.</a:t>
            </a:r>
          </a:p>
          <a:p>
            <a:pPr>
              <a:defRPr/>
            </a:pPr>
            <a:r>
              <a:rPr lang="en-US"/>
              <a:t>©2007 Pearson Education, Inc., Upper Saddle River, NJ.  All rights reserved.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07269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 i="0" smtClean="0"/>
            </a:lvl1pPr>
          </a:lstStyle>
          <a:p>
            <a:pPr>
              <a:defRPr/>
            </a:pPr>
            <a:r>
              <a:rPr lang="en-US"/>
              <a:t>Work Systems and the Methods, Measurement, and Management of Work</a:t>
            </a:r>
          </a:p>
          <a:p>
            <a:pPr>
              <a:defRPr/>
            </a:pPr>
            <a:r>
              <a:rPr lang="en-US"/>
              <a:t>by Mikell P. Groover, ISBN 0-13-140650-7.</a:t>
            </a:r>
          </a:p>
          <a:p>
            <a:pPr>
              <a:defRPr/>
            </a:pPr>
            <a:r>
              <a:rPr lang="en-US"/>
              <a:t>©2007 Pearson Education, Inc., Upper Saddle River, NJ.  All rights reserved.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77132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 i="0" smtClean="0"/>
            </a:lvl1pPr>
          </a:lstStyle>
          <a:p>
            <a:pPr>
              <a:defRPr/>
            </a:pPr>
            <a:r>
              <a:rPr lang="en-US"/>
              <a:t>Work Systems and the Methods, Measurement, and Management of Work</a:t>
            </a:r>
          </a:p>
          <a:p>
            <a:pPr>
              <a:defRPr/>
            </a:pPr>
            <a:r>
              <a:rPr lang="en-US"/>
              <a:t>by Mikell P. Groover, ISBN 0-13-140650-7.</a:t>
            </a:r>
          </a:p>
          <a:p>
            <a:pPr>
              <a:defRPr/>
            </a:pPr>
            <a:r>
              <a:rPr lang="en-US"/>
              <a:t>©2007 Pearson Education, Inc., Upper Saddle River, NJ.  All rights reserved.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370253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 i="0" smtClean="0"/>
            </a:lvl1pPr>
          </a:lstStyle>
          <a:p>
            <a:pPr>
              <a:defRPr/>
            </a:pPr>
            <a:r>
              <a:rPr lang="en-US"/>
              <a:t>Work Systems and the Methods, Measurement, and Management of Work</a:t>
            </a:r>
          </a:p>
          <a:p>
            <a:pPr>
              <a:defRPr/>
            </a:pPr>
            <a:r>
              <a:rPr lang="en-US"/>
              <a:t>by Mikell P. Groover, ISBN 0-13-140650-7.</a:t>
            </a:r>
          </a:p>
          <a:p>
            <a:pPr>
              <a:defRPr/>
            </a:pPr>
            <a:r>
              <a:rPr lang="en-US"/>
              <a:t>©2007 Pearson Education, Inc., Upper Saddle River, NJ.  All rights reserved.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48897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228600"/>
            <a:ext cx="7162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1447800"/>
            <a:ext cx="6934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0960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 i="1" smtClean="0">
                <a:solidFill>
                  <a:schemeClr val="folHlink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Work Systems and the Methods, Measurement, and Management of Work</a:t>
            </a:r>
          </a:p>
          <a:p>
            <a:pPr>
              <a:defRPr/>
            </a:pPr>
            <a:r>
              <a:rPr lang="en-US"/>
              <a:t>by Mikell P. Groover, ISBN 0-13-140650-7.</a:t>
            </a:r>
          </a:p>
          <a:p>
            <a:pPr>
              <a:defRPr/>
            </a:pPr>
            <a:r>
              <a:rPr lang="en-US"/>
              <a:t>©2007 Pearson Education, Inc., Upper Saddle River, NJ.  All rights reserved.</a:t>
            </a:r>
          </a:p>
          <a:p>
            <a:pPr>
              <a:defRPr/>
            </a:pPr>
            <a:endParaRPr lang="en-US" sz="1200"/>
          </a:p>
        </p:txBody>
      </p:sp>
      <p:sp>
        <p:nvSpPr>
          <p:cNvPr id="78853" name="Line 5"/>
          <p:cNvSpPr>
            <a:spLocks noChangeShapeType="1"/>
          </p:cNvSpPr>
          <p:nvPr/>
        </p:nvSpPr>
        <p:spPr bwMode="auto">
          <a:xfrm>
            <a:off x="1219200" y="1219200"/>
            <a:ext cx="7620000" cy="0"/>
          </a:xfrm>
          <a:prstGeom prst="line">
            <a:avLst/>
          </a:prstGeom>
          <a:noFill/>
          <a:ln w="25400">
            <a:solidFill>
              <a:srgbClr val="006699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pic>
        <p:nvPicPr>
          <p:cNvPr id="2054" name="Picture 6" descr="stopwatch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3144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Introduction to Methods Engineering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1219200"/>
            <a:ext cx="6477000" cy="47244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None/>
            </a:pPr>
            <a:r>
              <a:rPr lang="en-US" sz="3200" dirty="0" smtClean="0">
                <a:solidFill>
                  <a:srgbClr val="006699"/>
                </a:solidFill>
              </a:rPr>
              <a:t>	and Operations Analysis</a:t>
            </a:r>
          </a:p>
          <a:p>
            <a:pPr marL="457200" indent="-457200" eaLnBrk="1" hangingPunct="1">
              <a:buFont typeface="Wingdings" pitchFamily="2" charset="2"/>
              <a:buNone/>
            </a:pPr>
            <a:endParaRPr lang="en-US" sz="800" dirty="0" smtClean="0"/>
          </a:p>
          <a:p>
            <a:pPr marL="457200" indent="-457200" eaLnBrk="1" hangingPunct="1">
              <a:buNone/>
            </a:pPr>
            <a:r>
              <a:rPr lang="en-US" dirty="0"/>
              <a:t>Sections: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dirty="0"/>
              <a:t>Evolution and Scope of Methods Engineering – part 1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dirty="0"/>
              <a:t>How to Apply Methods Engineering – part 1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dirty="0"/>
              <a:t>Basic Data Collection and Analysis Techniques – part 2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dirty="0"/>
              <a:t>Automation and Methods Engineering – part 2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447800"/>
            <a:ext cx="6400800" cy="4495800"/>
          </a:xfrm>
        </p:spPr>
        <p:txBody>
          <a:bodyPr/>
          <a:lstStyle/>
          <a:p>
            <a:pPr marL="457200" indent="-457200" eaLnBrk="1" hangingPunct="1">
              <a:buFont typeface="+mj-lt"/>
              <a:buAutoNum type="arabicPeriod" startAt="2"/>
            </a:pPr>
            <a:endParaRPr lang="en-US" b="1" dirty="0" smtClean="0"/>
          </a:p>
          <a:p>
            <a:pPr marL="457200" indent="-457200" eaLnBrk="1" hangingPunct="1">
              <a:buFont typeface="+mj-lt"/>
              <a:buAutoNum type="arabicPeriod" startAt="2"/>
            </a:pPr>
            <a:endParaRPr lang="en-US" b="1" dirty="0"/>
          </a:p>
          <a:p>
            <a:pPr marL="457200" indent="-457200" eaLnBrk="1" hangingPunct="1">
              <a:buFont typeface="+mj-lt"/>
              <a:buAutoNum type="arabicPeriod" startAt="2"/>
            </a:pPr>
            <a:endParaRPr lang="en-US" b="1" dirty="0" smtClean="0"/>
          </a:p>
          <a:p>
            <a:pPr marL="457200" indent="-457200" eaLnBrk="1" hangingPunct="1">
              <a:buFont typeface="+mj-lt"/>
              <a:buAutoNum type="arabicPeriod" startAt="2"/>
            </a:pPr>
            <a:endParaRPr lang="en-US" b="1" dirty="0"/>
          </a:p>
          <a:p>
            <a:pPr marL="457200" indent="-457200" eaLnBrk="1" hangingPunct="1">
              <a:buFont typeface="+mj-lt"/>
              <a:buAutoNum type="arabicPeriod" startAt="2"/>
            </a:pPr>
            <a:r>
              <a:rPr lang="en-US" sz="3200" b="1" i="1" dirty="0"/>
              <a:t>How to Apply Methods Engineering</a:t>
            </a:r>
            <a:endParaRPr lang="en-US" sz="3200" b="1" i="1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7239000" cy="914400"/>
          </a:xfrm>
        </p:spPr>
        <p:txBody>
          <a:bodyPr/>
          <a:lstStyle/>
          <a:p>
            <a:pPr eaLnBrk="1" hangingPunct="1"/>
            <a:r>
              <a:rPr lang="en-US" dirty="0"/>
              <a:t>Introduction to Methods Engineering </a:t>
            </a:r>
            <a:endParaRPr lang="en-US" b="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362200" y="1219200"/>
            <a:ext cx="6477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66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 eaLnBrk="1" hangingPunct="1">
              <a:buFont typeface="Wingdings" pitchFamily="2" charset="2"/>
              <a:buNone/>
            </a:pPr>
            <a:r>
              <a:rPr lang="en-US" sz="3200" kern="0" dirty="0" smtClean="0">
                <a:solidFill>
                  <a:srgbClr val="006699"/>
                </a:solidFill>
              </a:rPr>
              <a:t>	and Operations Analysis</a:t>
            </a:r>
          </a:p>
          <a:p>
            <a:pPr marL="457200" indent="-457200" eaLnBrk="1" hangingPunct="1">
              <a:buFont typeface="Wingdings" pitchFamily="2" charset="2"/>
              <a:buNone/>
            </a:pPr>
            <a:endParaRPr lang="en-US" sz="800" kern="0" dirty="0" smtClean="0"/>
          </a:p>
        </p:txBody>
      </p:sp>
    </p:spTree>
    <p:extLst>
      <p:ext uri="{BB962C8B-B14F-4D97-AF65-F5344CB8AC3E}">
        <p14:creationId xmlns:p14="http://schemas.microsoft.com/office/powerpoint/2010/main" val="82660370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Systematic Approach </a:t>
            </a:r>
            <a:endParaRPr lang="en-US" b="1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447800"/>
            <a:ext cx="7162800" cy="4495800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b="1" dirty="0" smtClean="0"/>
              <a:t>Define</a:t>
            </a:r>
            <a:r>
              <a:rPr lang="en-US" dirty="0" smtClean="0"/>
              <a:t> the problem and objectives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b="1" dirty="0" smtClean="0"/>
              <a:t>Analyze</a:t>
            </a:r>
            <a:r>
              <a:rPr lang="en-US" dirty="0" smtClean="0"/>
              <a:t> the problem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b="1" dirty="0" smtClean="0"/>
              <a:t>Formulate</a:t>
            </a:r>
            <a:r>
              <a:rPr lang="en-US" dirty="0" smtClean="0"/>
              <a:t> alternatives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b="1" dirty="0" smtClean="0"/>
              <a:t>Evaluate</a:t>
            </a:r>
            <a:r>
              <a:rPr lang="en-US" dirty="0" smtClean="0"/>
              <a:t> alternatives and </a:t>
            </a:r>
            <a:r>
              <a:rPr lang="en-US" b="1" dirty="0" smtClean="0"/>
              <a:t>select</a:t>
            </a:r>
            <a:r>
              <a:rPr lang="en-US" dirty="0" smtClean="0"/>
              <a:t> the best solution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b="1" dirty="0" smtClean="0"/>
              <a:t>Implement</a:t>
            </a:r>
            <a:r>
              <a:rPr lang="en-US" dirty="0" smtClean="0"/>
              <a:t> the best method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b="1" dirty="0" smtClean="0"/>
              <a:t>Audit</a:t>
            </a:r>
            <a:r>
              <a:rPr lang="en-US" dirty="0" smtClean="0"/>
              <a:t> the study</a:t>
            </a:r>
          </a:p>
          <a:p>
            <a:pPr marL="914400" lvl="1" indent="-457200" eaLnBrk="1" hangingPunct="1">
              <a:buSzPct val="60000"/>
              <a:buFont typeface="Wingdings" pitchFamily="2" charset="2"/>
              <a:buChar char="n"/>
            </a:pPr>
            <a:r>
              <a:rPr lang="en-US" dirty="0" smtClean="0"/>
              <a:t>A systematic approach is more likely to yield </a:t>
            </a:r>
            <a:r>
              <a:rPr lang="en-US" b="1" dirty="0" smtClean="0"/>
              <a:t>operational improvements</a:t>
            </a:r>
            <a:r>
              <a:rPr lang="en-US" dirty="0" smtClean="0"/>
              <a:t> than an undisciplined approach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Techniques of Methods Engineering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Data gathering and statistical tools</a:t>
            </a:r>
          </a:p>
          <a:p>
            <a:pPr eaLnBrk="1" hangingPunct="1"/>
            <a:r>
              <a:rPr lang="en-US" dirty="0" smtClean="0"/>
              <a:t>Charting and diagramming techniques</a:t>
            </a:r>
          </a:p>
          <a:p>
            <a:pPr eaLnBrk="1" hangingPunct="1"/>
            <a:r>
              <a:rPr lang="en-US" dirty="0" smtClean="0"/>
              <a:t>Motion study and work design</a:t>
            </a:r>
          </a:p>
          <a:p>
            <a:pPr eaLnBrk="1" hangingPunct="1"/>
            <a:r>
              <a:rPr lang="en-US" dirty="0" smtClean="0"/>
              <a:t>Facility layout planning</a:t>
            </a:r>
          </a:p>
          <a:p>
            <a:pPr eaLnBrk="1" hangingPunct="1"/>
            <a:r>
              <a:rPr lang="en-US" dirty="0" smtClean="0"/>
              <a:t>Work measurement techniques</a:t>
            </a:r>
          </a:p>
          <a:p>
            <a:pPr eaLnBrk="1" hangingPunct="1"/>
            <a:r>
              <a:rPr lang="en-US" dirty="0" smtClean="0"/>
              <a:t>New approaches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Charting &amp; Diagramming Techniques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071" y="1295400"/>
            <a:ext cx="2540000" cy="1601656"/>
          </a:xfrm>
          <a:prstGeom prst="rect">
            <a:avLst/>
          </a:prstGeom>
        </p:spPr>
      </p:pic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Network diagrams </a:t>
            </a:r>
          </a:p>
          <a:p>
            <a:pPr eaLnBrk="1" hangingPunct="1"/>
            <a:r>
              <a:rPr lang="en-US" dirty="0" smtClean="0"/>
              <a:t>Traditional industrial engineering</a:t>
            </a:r>
            <a:br>
              <a:rPr lang="en-US" dirty="0" smtClean="0"/>
            </a:br>
            <a:r>
              <a:rPr lang="en-US" dirty="0" smtClean="0"/>
              <a:t>charting techniques</a:t>
            </a:r>
          </a:p>
          <a:p>
            <a:pPr lvl="1" eaLnBrk="1" hangingPunct="1"/>
            <a:r>
              <a:rPr lang="en-US" dirty="0" smtClean="0"/>
              <a:t>Operation charts</a:t>
            </a:r>
          </a:p>
          <a:p>
            <a:pPr lvl="1" eaLnBrk="1" hangingPunct="1"/>
            <a:r>
              <a:rPr lang="en-US" dirty="0" smtClean="0"/>
              <a:t>Process charts</a:t>
            </a:r>
          </a:p>
          <a:p>
            <a:pPr lvl="1" eaLnBrk="1" hangingPunct="1"/>
            <a:r>
              <a:rPr lang="en-US" dirty="0" smtClean="0"/>
              <a:t>Flow diagrams</a:t>
            </a:r>
          </a:p>
          <a:p>
            <a:pPr eaLnBrk="1" hangingPunct="1"/>
            <a:r>
              <a:rPr lang="en-US" dirty="0" smtClean="0"/>
              <a:t>Block diagrams</a:t>
            </a:r>
          </a:p>
          <a:p>
            <a:pPr eaLnBrk="1" hangingPunct="1"/>
            <a:r>
              <a:rPr lang="en-US" dirty="0" smtClean="0"/>
              <a:t>Process maps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359" y="2865680"/>
            <a:ext cx="2485423" cy="19368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41431"/>
            <a:ext cx="2431881" cy="20165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8814" y="5029200"/>
            <a:ext cx="3113523" cy="18288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Motion Study and Work Design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Concerned with </a:t>
            </a:r>
            <a:r>
              <a:rPr lang="en-US" b="1" dirty="0" smtClean="0"/>
              <a:t>basic motions</a:t>
            </a:r>
            <a:r>
              <a:rPr lang="en-US" dirty="0" smtClean="0"/>
              <a:t> of a human worker </a:t>
            </a:r>
            <a:r>
              <a:rPr lang="en-US" b="1" dirty="0" smtClean="0"/>
              <a:t>while performing</a:t>
            </a:r>
            <a:r>
              <a:rPr lang="en-US" dirty="0" smtClean="0"/>
              <a:t> a given task</a:t>
            </a:r>
          </a:p>
          <a:p>
            <a:pPr eaLnBrk="1" hangingPunct="1"/>
            <a:r>
              <a:rPr lang="en-US" dirty="0" smtClean="0"/>
              <a:t>Examples of basic motion elements:</a:t>
            </a:r>
          </a:p>
          <a:p>
            <a:pPr lvl="1" eaLnBrk="1" hangingPunct="1"/>
            <a:r>
              <a:rPr lang="en-US" dirty="0" smtClean="0"/>
              <a:t>Reach</a:t>
            </a:r>
          </a:p>
          <a:p>
            <a:pPr lvl="1" eaLnBrk="1" hangingPunct="1"/>
            <a:r>
              <a:rPr lang="en-US" dirty="0" smtClean="0"/>
              <a:t>Grasp</a:t>
            </a:r>
          </a:p>
          <a:p>
            <a:pPr lvl="1" eaLnBrk="1" hangingPunct="1"/>
            <a:r>
              <a:rPr lang="en-US" dirty="0" smtClean="0"/>
              <a:t>Move</a:t>
            </a:r>
          </a:p>
          <a:p>
            <a:pPr lvl="1" eaLnBrk="1" hangingPunct="1"/>
            <a:r>
              <a:rPr lang="en-US" dirty="0" smtClean="0"/>
              <a:t>Release</a:t>
            </a:r>
          </a:p>
          <a:p>
            <a:pPr eaLnBrk="1" hangingPunct="1"/>
            <a:r>
              <a:rPr lang="en-US" dirty="0" smtClean="0"/>
              <a:t>Guidelines for work design include “principles of motion economy”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Facility Layout Planning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Facility layout</a:t>
            </a:r>
            <a:r>
              <a:rPr lang="en-US" dirty="0" smtClean="0"/>
              <a:t> refers to:</a:t>
            </a:r>
          </a:p>
          <a:p>
            <a:pPr lvl="1" eaLnBrk="1" hangingPunct="1"/>
            <a:r>
              <a:rPr lang="en-US" b="1" dirty="0" smtClean="0"/>
              <a:t>Size </a:t>
            </a:r>
            <a:r>
              <a:rPr lang="en-US" dirty="0" smtClean="0"/>
              <a:t>and </a:t>
            </a:r>
            <a:r>
              <a:rPr lang="en-US" b="1" dirty="0" smtClean="0"/>
              <a:t>shape</a:t>
            </a:r>
            <a:r>
              <a:rPr lang="en-US" dirty="0" smtClean="0"/>
              <a:t> of a facility</a:t>
            </a:r>
          </a:p>
          <a:p>
            <a:pPr lvl="1" eaLnBrk="1" hangingPunct="1"/>
            <a:r>
              <a:rPr lang="en-US" b="1" dirty="0" smtClean="0"/>
              <a:t>Arrangement</a:t>
            </a:r>
            <a:r>
              <a:rPr lang="en-US" dirty="0" smtClean="0"/>
              <a:t> of the different departments and equipment within the facility</a:t>
            </a:r>
          </a:p>
          <a:p>
            <a:pPr eaLnBrk="1" hangingPunct="1"/>
            <a:r>
              <a:rPr lang="en-US" dirty="0" smtClean="0"/>
              <a:t>Problem area includes:</a:t>
            </a:r>
          </a:p>
          <a:p>
            <a:pPr lvl="1" eaLnBrk="1" hangingPunct="1"/>
            <a:r>
              <a:rPr lang="en-US" dirty="0" smtClean="0"/>
              <a:t>Design of a </a:t>
            </a:r>
            <a:r>
              <a:rPr lang="en-US" b="1" dirty="0" smtClean="0"/>
              <a:t>new facility</a:t>
            </a:r>
          </a:p>
          <a:p>
            <a:pPr lvl="1" eaLnBrk="1" hangingPunct="1"/>
            <a:r>
              <a:rPr lang="en-US" b="1" dirty="0" smtClean="0"/>
              <a:t>Installing</a:t>
            </a:r>
            <a:r>
              <a:rPr lang="en-US" dirty="0" smtClean="0"/>
              <a:t> new equipment, </a:t>
            </a:r>
            <a:r>
              <a:rPr lang="en-US" b="1" dirty="0" smtClean="0"/>
              <a:t>retiring</a:t>
            </a:r>
            <a:r>
              <a:rPr lang="en-US" dirty="0" smtClean="0"/>
              <a:t> old equipment</a:t>
            </a:r>
          </a:p>
          <a:p>
            <a:pPr lvl="1" eaLnBrk="1" hangingPunct="1"/>
            <a:r>
              <a:rPr lang="en-US" b="1" dirty="0" smtClean="0"/>
              <a:t>Expanding</a:t>
            </a:r>
            <a:r>
              <a:rPr lang="en-US" dirty="0" smtClean="0"/>
              <a:t> (or contracting) an existing facility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Work Measurement Techniques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dirty="0" smtClean="0"/>
              <a:t>Four basic work measurement techniques: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</a:pPr>
            <a:r>
              <a:rPr lang="en-US" dirty="0" smtClean="0"/>
              <a:t>Direct time study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</a:pPr>
            <a:r>
              <a:rPr lang="en-US" dirty="0" smtClean="0"/>
              <a:t>Predetermined motion time systems (PMTS)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</a:pPr>
            <a:r>
              <a:rPr lang="en-US" dirty="0" smtClean="0"/>
              <a:t>Standard data systems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</a:pPr>
            <a:r>
              <a:rPr lang="en-US" dirty="0" smtClean="0"/>
              <a:t>Work sampling </a:t>
            </a:r>
          </a:p>
          <a:p>
            <a:pPr marL="533400" indent="-533400" eaLnBrk="1" hangingPunct="1"/>
            <a:r>
              <a:rPr lang="en-US" b="1" dirty="0" smtClean="0"/>
              <a:t>PMTS</a:t>
            </a:r>
            <a:r>
              <a:rPr lang="en-US" dirty="0" smtClean="0"/>
              <a:t> and </a:t>
            </a:r>
            <a:r>
              <a:rPr lang="en-US" b="1" dirty="0" smtClean="0"/>
              <a:t>work sampling</a:t>
            </a:r>
            <a:r>
              <a:rPr lang="en-US" dirty="0" smtClean="0"/>
              <a:t> can be used in methods engineering to make </a:t>
            </a:r>
            <a:r>
              <a:rPr lang="en-US" b="1" dirty="0" smtClean="0"/>
              <a:t>improvements</a:t>
            </a:r>
            <a:r>
              <a:rPr lang="en-US" dirty="0" smtClean="0"/>
              <a:t> in the </a:t>
            </a:r>
            <a:r>
              <a:rPr lang="en-US" b="1" dirty="0" smtClean="0"/>
              <a:t>work methods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New Approaches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Lean production</a:t>
            </a:r>
          </a:p>
          <a:p>
            <a:pPr lvl="1" eaLnBrk="1" hangingPunct="1"/>
            <a:r>
              <a:rPr lang="en-US" dirty="0" smtClean="0"/>
              <a:t>Based on the </a:t>
            </a:r>
            <a:r>
              <a:rPr lang="en-US" b="1" dirty="0" smtClean="0"/>
              <a:t>Toyota production system</a:t>
            </a:r>
          </a:p>
          <a:p>
            <a:pPr lvl="1" eaLnBrk="1" hangingPunct="1"/>
            <a:r>
              <a:rPr lang="en-US" dirty="0" smtClean="0"/>
              <a:t>Embraced by </a:t>
            </a:r>
            <a:r>
              <a:rPr lang="en-US" b="1" dirty="0" smtClean="0"/>
              <a:t>U.S. companies</a:t>
            </a:r>
            <a:r>
              <a:rPr lang="en-US" dirty="0" smtClean="0"/>
              <a:t> due to its success at Toyota</a:t>
            </a:r>
          </a:p>
          <a:p>
            <a:pPr eaLnBrk="1" hangingPunct="1"/>
            <a:r>
              <a:rPr lang="en-US" b="1" dirty="0" smtClean="0"/>
              <a:t>Six Sigma</a:t>
            </a:r>
            <a:r>
              <a:rPr lang="en-US" dirty="0" smtClean="0"/>
              <a:t> and other quality-focused programs</a:t>
            </a:r>
          </a:p>
          <a:p>
            <a:pPr lvl="1" eaLnBrk="1" hangingPunct="1"/>
            <a:r>
              <a:rPr lang="en-US" dirty="0" smtClean="0"/>
              <a:t>Widely adopted in industry for improving </a:t>
            </a:r>
            <a:r>
              <a:rPr lang="en-US" b="1" dirty="0" smtClean="0"/>
              <a:t>quality of work processes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7391400" cy="914400"/>
          </a:xfrm>
        </p:spPr>
        <p:txBody>
          <a:bodyPr/>
          <a:lstStyle/>
          <a:p>
            <a:pPr eaLnBrk="1" hangingPunct="1"/>
            <a:r>
              <a:rPr lang="en-US" smtClean="0"/>
              <a:t>Selecting Among Alternative Proposals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Need for a </a:t>
            </a:r>
            <a:r>
              <a:rPr lang="en-US" b="1" dirty="0" smtClean="0"/>
              <a:t>systematic procedure</a:t>
            </a:r>
            <a:r>
              <a:rPr lang="en-US" dirty="0" smtClean="0"/>
              <a:t> to decide among alternative proposals</a:t>
            </a:r>
          </a:p>
          <a:p>
            <a:pPr eaLnBrk="1" hangingPunct="1"/>
            <a:r>
              <a:rPr lang="en-US" dirty="0" smtClean="0"/>
              <a:t>To begin, </a:t>
            </a:r>
            <a:r>
              <a:rPr lang="en-US" b="1" dirty="0" smtClean="0"/>
              <a:t>list</a:t>
            </a:r>
            <a:r>
              <a:rPr lang="en-US" dirty="0" smtClean="0"/>
              <a:t> the technical features and functional specifications for the application</a:t>
            </a:r>
          </a:p>
          <a:p>
            <a:pPr lvl="1" eaLnBrk="1" hangingPunct="1"/>
            <a:r>
              <a:rPr lang="en-US" b="1" dirty="0" smtClean="0"/>
              <a:t>Must features</a:t>
            </a:r>
          </a:p>
          <a:p>
            <a:pPr lvl="1" eaLnBrk="1" hangingPunct="1"/>
            <a:r>
              <a:rPr lang="en-US" b="1" dirty="0" smtClean="0"/>
              <a:t>Desirable features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/>
              <a:t>Criteria matrix to evaluate alternatives</a:t>
            </a:r>
          </a:p>
          <a:p>
            <a:pPr lvl="1" eaLnBrk="1" hangingPunct="1"/>
            <a:r>
              <a:rPr lang="en-US" b="1" dirty="0" smtClean="0"/>
              <a:t>Drop</a:t>
            </a:r>
            <a:r>
              <a:rPr lang="en-US" dirty="0" smtClean="0"/>
              <a:t> candidates that do </a:t>
            </a:r>
            <a:r>
              <a:rPr lang="en-US" b="1" dirty="0" smtClean="0"/>
              <a:t>not satisfy “must features”</a:t>
            </a:r>
          </a:p>
          <a:p>
            <a:pPr lvl="1" eaLnBrk="1" hangingPunct="1"/>
            <a:r>
              <a:rPr lang="en-US" dirty="0" smtClean="0"/>
              <a:t>Develop </a:t>
            </a:r>
            <a:r>
              <a:rPr lang="en-US" b="1" dirty="0" smtClean="0"/>
              <a:t>scores</a:t>
            </a:r>
            <a:r>
              <a:rPr lang="en-US" dirty="0" smtClean="0"/>
              <a:t> for </a:t>
            </a:r>
            <a:r>
              <a:rPr lang="en-US" b="1" dirty="0" smtClean="0"/>
              <a:t>desirable features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Evaluation of Robots for Welding</a:t>
            </a: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type="body" idx="1"/>
          </p:nvPr>
        </p:nvGraphicFramePr>
        <p:xfrm>
          <a:off x="1600200" y="1376363"/>
          <a:ext cx="7010400" cy="461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Document" r:id="rId4" imgW="6090120" imgH="4005360" progId="Word.Document.8">
                  <p:embed/>
                </p:oleObj>
              </mc:Choice>
              <mc:Fallback>
                <p:oleObj name="Document" r:id="rId4" imgW="6090120" imgH="400536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376363"/>
                        <a:ext cx="7010400" cy="461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7162800" cy="914400"/>
          </a:xfrm>
        </p:spPr>
        <p:txBody>
          <a:bodyPr/>
          <a:lstStyle/>
          <a:p>
            <a:pPr eaLnBrk="1" hangingPunct="1"/>
            <a:r>
              <a:rPr lang="en-US" dirty="0"/>
              <a:t>Introduction to Methods Engineering </a:t>
            </a:r>
            <a:endParaRPr lang="en-US" b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447800"/>
            <a:ext cx="6400800" cy="44958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/>
            </a:pPr>
            <a:endParaRPr lang="en-US" b="1" dirty="0" smtClean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endParaRPr lang="en-US" b="1" dirty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endParaRPr lang="en-US" b="1" dirty="0" smtClean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endParaRPr lang="en-US" b="1" dirty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3200" b="1" i="1" dirty="0"/>
              <a:t>Evolution and Scope of Methods Engineering</a:t>
            </a:r>
            <a:endParaRPr lang="en-US" sz="3200" b="1" i="1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362200" y="1219200"/>
            <a:ext cx="6477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66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 eaLnBrk="1" hangingPunct="1">
              <a:buFont typeface="Wingdings" pitchFamily="2" charset="2"/>
              <a:buNone/>
            </a:pPr>
            <a:r>
              <a:rPr lang="en-US" sz="3200" kern="0" dirty="0" smtClean="0">
                <a:solidFill>
                  <a:srgbClr val="006699"/>
                </a:solidFill>
              </a:rPr>
              <a:t>	and Operations Analysis</a:t>
            </a:r>
          </a:p>
          <a:p>
            <a:pPr marL="457200" indent="-457200" eaLnBrk="1" hangingPunct="1">
              <a:buFont typeface="Wingdings" pitchFamily="2" charset="2"/>
              <a:buNone/>
            </a:pPr>
            <a:endParaRPr lang="en-US" sz="800" kern="0" dirty="0" smtClean="0"/>
          </a:p>
        </p:txBody>
      </p:sp>
    </p:spTree>
    <p:extLst>
      <p:ext uri="{BB962C8B-B14F-4D97-AF65-F5344CB8AC3E}">
        <p14:creationId xmlns:p14="http://schemas.microsoft.com/office/powerpoint/2010/main" val="323462483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Methods Engineering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Analysis</a:t>
            </a:r>
            <a:r>
              <a:rPr lang="en-US" dirty="0" smtClean="0"/>
              <a:t> and </a:t>
            </a:r>
            <a:r>
              <a:rPr lang="en-US" b="1" dirty="0" smtClean="0"/>
              <a:t>design</a:t>
            </a:r>
            <a:r>
              <a:rPr lang="en-US" dirty="0" smtClean="0"/>
              <a:t> of </a:t>
            </a:r>
            <a:r>
              <a:rPr lang="en-US" b="1" dirty="0" smtClean="0"/>
              <a:t>work methods and systems</a:t>
            </a:r>
            <a:r>
              <a:rPr lang="en-US" dirty="0" smtClean="0"/>
              <a:t>, including the tooling, equipment, technologies, workplace layout, plant layout, and work environment </a:t>
            </a:r>
          </a:p>
          <a:p>
            <a:pPr eaLnBrk="1" hangingPunct="1"/>
            <a:r>
              <a:rPr lang="en-US" dirty="0" smtClean="0"/>
              <a:t>Other names for methods engineering:</a:t>
            </a:r>
          </a:p>
          <a:p>
            <a:pPr lvl="1" eaLnBrk="1" hangingPunct="1"/>
            <a:r>
              <a:rPr lang="en-US" dirty="0" smtClean="0"/>
              <a:t>Work study</a:t>
            </a:r>
          </a:p>
          <a:p>
            <a:pPr lvl="1" eaLnBrk="1" hangingPunct="1"/>
            <a:r>
              <a:rPr lang="en-US" dirty="0" smtClean="0"/>
              <a:t>Work simplification</a:t>
            </a:r>
          </a:p>
          <a:p>
            <a:pPr lvl="1" eaLnBrk="1" hangingPunct="1"/>
            <a:r>
              <a:rPr lang="en-US" dirty="0" smtClean="0"/>
              <a:t>Methods study</a:t>
            </a:r>
          </a:p>
          <a:p>
            <a:pPr lvl="1" eaLnBrk="1" hangingPunct="1"/>
            <a:r>
              <a:rPr lang="en-US" dirty="0" smtClean="0"/>
              <a:t>Process re-engineering</a:t>
            </a:r>
          </a:p>
          <a:p>
            <a:pPr lvl="1" eaLnBrk="1" hangingPunct="1"/>
            <a:r>
              <a:rPr lang="en-US" dirty="0" smtClean="0"/>
              <a:t>Business process re-engineering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 in Methods Engineering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Increase </a:t>
            </a:r>
            <a:r>
              <a:rPr lang="en-US" b="1" dirty="0" smtClean="0"/>
              <a:t>productivity</a:t>
            </a:r>
            <a:r>
              <a:rPr lang="en-US" dirty="0" smtClean="0"/>
              <a:t> and </a:t>
            </a:r>
            <a:r>
              <a:rPr lang="en-US" b="1" dirty="0" smtClean="0"/>
              <a:t>efficiency</a:t>
            </a:r>
          </a:p>
          <a:p>
            <a:pPr eaLnBrk="1" hangingPunct="1"/>
            <a:r>
              <a:rPr lang="en-US" dirty="0" smtClean="0"/>
              <a:t>Reduce cycle </a:t>
            </a:r>
            <a:r>
              <a:rPr lang="en-US" b="1" dirty="0" smtClean="0"/>
              <a:t>time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/>
              <a:t>Reduce product </a:t>
            </a:r>
            <a:r>
              <a:rPr lang="en-US" b="1" dirty="0" smtClean="0"/>
              <a:t>cost</a:t>
            </a:r>
          </a:p>
          <a:p>
            <a:pPr eaLnBrk="1" hangingPunct="1"/>
            <a:r>
              <a:rPr lang="en-US" dirty="0" smtClean="0"/>
              <a:t>Reduce </a:t>
            </a:r>
            <a:r>
              <a:rPr lang="en-US" b="1" dirty="0" smtClean="0"/>
              <a:t>labor</a:t>
            </a:r>
            <a:r>
              <a:rPr lang="en-US" dirty="0" smtClean="0"/>
              <a:t> content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Objectives</a:t>
            </a:r>
            <a:r>
              <a:rPr lang="en-US" b="1" smtClean="0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Improve </a:t>
            </a:r>
            <a:r>
              <a:rPr lang="en-US" b="1" dirty="0" smtClean="0"/>
              <a:t>customer satisfaction</a:t>
            </a:r>
          </a:p>
          <a:p>
            <a:pPr eaLnBrk="1" hangingPunct="1"/>
            <a:r>
              <a:rPr lang="en-US" dirty="0" smtClean="0"/>
              <a:t>Improve product and/or service </a:t>
            </a:r>
            <a:r>
              <a:rPr lang="en-US" b="1" dirty="0" smtClean="0"/>
              <a:t>quality</a:t>
            </a:r>
          </a:p>
          <a:p>
            <a:pPr eaLnBrk="1" hangingPunct="1"/>
            <a:r>
              <a:rPr lang="en-US" dirty="0" smtClean="0"/>
              <a:t>Reduce </a:t>
            </a:r>
            <a:r>
              <a:rPr lang="en-US" b="1" dirty="0" smtClean="0"/>
              <a:t>lead times</a:t>
            </a:r>
            <a:r>
              <a:rPr lang="en-US" dirty="0" smtClean="0"/>
              <a:t> and improve </a:t>
            </a:r>
            <a:r>
              <a:rPr lang="en-US" b="1" dirty="0" smtClean="0"/>
              <a:t>work flow</a:t>
            </a:r>
          </a:p>
          <a:p>
            <a:pPr eaLnBrk="1" hangingPunct="1"/>
            <a:r>
              <a:rPr lang="en-US" dirty="0" smtClean="0"/>
              <a:t>Increase </a:t>
            </a:r>
            <a:r>
              <a:rPr lang="en-US" b="1" dirty="0" smtClean="0"/>
              <a:t>flexibility</a:t>
            </a:r>
            <a:r>
              <a:rPr lang="en-US" dirty="0" smtClean="0"/>
              <a:t> of work system</a:t>
            </a:r>
          </a:p>
          <a:p>
            <a:pPr eaLnBrk="1" hangingPunct="1"/>
            <a:r>
              <a:rPr lang="en-US" dirty="0" smtClean="0"/>
              <a:t>Improve worker </a:t>
            </a:r>
            <a:r>
              <a:rPr lang="en-US" b="1" dirty="0" smtClean="0"/>
              <a:t>safety</a:t>
            </a:r>
          </a:p>
          <a:p>
            <a:pPr eaLnBrk="1" hangingPunct="1"/>
            <a:r>
              <a:rPr lang="en-US" dirty="0" smtClean="0"/>
              <a:t>Apply more </a:t>
            </a:r>
            <a:r>
              <a:rPr lang="en-US" b="1" dirty="0" smtClean="0"/>
              <a:t>ergonomic</a:t>
            </a:r>
            <a:r>
              <a:rPr lang="en-US" dirty="0" smtClean="0"/>
              <a:t> work methods</a:t>
            </a:r>
          </a:p>
          <a:p>
            <a:pPr eaLnBrk="1" hangingPunct="1"/>
            <a:r>
              <a:rPr lang="en-US" dirty="0" smtClean="0"/>
              <a:t>Enhance the </a:t>
            </a:r>
            <a:r>
              <a:rPr lang="en-US" b="1" dirty="0" smtClean="0"/>
              <a:t>environment</a:t>
            </a:r>
            <a:r>
              <a:rPr lang="en-US" dirty="0" smtClean="0"/>
              <a:t> (both inside and outside the facility)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Operations Analysis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Study</a:t>
            </a:r>
            <a:r>
              <a:rPr lang="en-US" dirty="0" smtClean="0"/>
              <a:t> of an operation or group of related </a:t>
            </a:r>
            <a:r>
              <a:rPr lang="en-US" b="1" dirty="0" smtClean="0"/>
              <a:t>operations</a:t>
            </a:r>
            <a:r>
              <a:rPr lang="en-US" dirty="0" smtClean="0"/>
              <a:t> for the purpose of </a:t>
            </a:r>
            <a:r>
              <a:rPr lang="en-US" b="1" dirty="0" smtClean="0"/>
              <a:t>analyzing</a:t>
            </a:r>
            <a:r>
              <a:rPr lang="en-US" dirty="0" smtClean="0"/>
              <a:t> their </a:t>
            </a:r>
            <a:r>
              <a:rPr lang="en-US" b="1" dirty="0" smtClean="0"/>
              <a:t>efficiency</a:t>
            </a:r>
            <a:r>
              <a:rPr lang="en-US" dirty="0" smtClean="0"/>
              <a:t> and </a:t>
            </a:r>
            <a:r>
              <a:rPr lang="en-US" b="1" dirty="0" smtClean="0"/>
              <a:t>effectiveness</a:t>
            </a:r>
            <a:r>
              <a:rPr lang="en-US" dirty="0" smtClean="0"/>
              <a:t> so that </a:t>
            </a:r>
            <a:r>
              <a:rPr lang="en-US" b="1" dirty="0" smtClean="0"/>
              <a:t>improvements</a:t>
            </a:r>
            <a:r>
              <a:rPr lang="en-US" dirty="0" smtClean="0"/>
              <a:t> can be developed </a:t>
            </a:r>
          </a:p>
          <a:p>
            <a:pPr eaLnBrk="1" hangingPunct="1"/>
            <a:r>
              <a:rPr lang="en-US" dirty="0" smtClean="0"/>
              <a:t>Objectives in operations analysis</a:t>
            </a:r>
          </a:p>
          <a:p>
            <a:pPr lvl="1" eaLnBrk="1" hangingPunct="1"/>
            <a:r>
              <a:rPr lang="en-US" dirty="0" smtClean="0"/>
              <a:t>Increase </a:t>
            </a:r>
            <a:r>
              <a:rPr lang="en-US" b="1" dirty="0" smtClean="0"/>
              <a:t>productivity</a:t>
            </a:r>
          </a:p>
          <a:p>
            <a:pPr lvl="1" eaLnBrk="1" hangingPunct="1"/>
            <a:r>
              <a:rPr lang="en-US" dirty="0" smtClean="0"/>
              <a:t>Reduce </a:t>
            </a:r>
            <a:r>
              <a:rPr lang="en-US" b="1" dirty="0" smtClean="0"/>
              <a:t>time</a:t>
            </a:r>
            <a:r>
              <a:rPr lang="en-US" dirty="0" smtClean="0"/>
              <a:t> and </a:t>
            </a:r>
            <a:r>
              <a:rPr lang="en-US" b="1" dirty="0" smtClean="0"/>
              <a:t>cost</a:t>
            </a:r>
          </a:p>
          <a:p>
            <a:pPr lvl="1" eaLnBrk="1" hangingPunct="1"/>
            <a:r>
              <a:rPr lang="en-US" dirty="0" smtClean="0"/>
              <a:t>Improve </a:t>
            </a:r>
            <a:r>
              <a:rPr lang="en-US" b="1" dirty="0" smtClean="0"/>
              <a:t>safety</a:t>
            </a:r>
            <a:r>
              <a:rPr lang="en-US" dirty="0" smtClean="0"/>
              <a:t> and </a:t>
            </a:r>
            <a:r>
              <a:rPr lang="en-US" b="1" dirty="0" smtClean="0"/>
              <a:t>quality</a:t>
            </a:r>
          </a:p>
          <a:p>
            <a:pPr eaLnBrk="1" hangingPunct="1"/>
            <a:r>
              <a:rPr lang="en-US" dirty="0" smtClean="0"/>
              <a:t>Same basic objectives as methods engineering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81600"/>
            <a:ext cx="3134792" cy="16764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Methods Engineering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en-US" dirty="0" smtClean="0"/>
              <a:t>Can be divided into two areas: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b="1" dirty="0" smtClean="0"/>
              <a:t>Methods analysis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b="1" dirty="0" smtClean="0"/>
              <a:t>Methods design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Methods Analysis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Concerned with the study of an </a:t>
            </a:r>
            <a:r>
              <a:rPr lang="en-US" b="1" dirty="0" smtClean="0"/>
              <a:t>existing method or process</a:t>
            </a:r>
          </a:p>
          <a:p>
            <a:pPr eaLnBrk="1" hangingPunct="1"/>
            <a:r>
              <a:rPr lang="en-US" dirty="0" smtClean="0"/>
              <a:t>Objectives:</a:t>
            </a:r>
          </a:p>
          <a:p>
            <a:pPr lvl="1" eaLnBrk="1" hangingPunct="1"/>
            <a:r>
              <a:rPr lang="en-US" b="1" dirty="0" smtClean="0"/>
              <a:t>Eliminate</a:t>
            </a:r>
            <a:r>
              <a:rPr lang="en-US" dirty="0" smtClean="0"/>
              <a:t> unnecessary and non-value-adding work elements</a:t>
            </a:r>
          </a:p>
          <a:p>
            <a:pPr lvl="1" eaLnBrk="1" hangingPunct="1"/>
            <a:r>
              <a:rPr lang="en-US" b="1" dirty="0" smtClean="0"/>
              <a:t>Combine</a:t>
            </a:r>
            <a:r>
              <a:rPr lang="en-US" dirty="0" smtClean="0"/>
              <a:t> elements and operations</a:t>
            </a:r>
          </a:p>
          <a:p>
            <a:pPr lvl="1" eaLnBrk="1" hangingPunct="1"/>
            <a:r>
              <a:rPr lang="en-US" b="1" dirty="0" smtClean="0"/>
              <a:t>Rearrange</a:t>
            </a:r>
            <a:r>
              <a:rPr lang="en-US" dirty="0" smtClean="0"/>
              <a:t> elements into more </a:t>
            </a:r>
            <a:r>
              <a:rPr lang="en-US" b="1" dirty="0" smtClean="0"/>
              <a:t>logical sequence</a:t>
            </a:r>
          </a:p>
          <a:p>
            <a:pPr lvl="1" eaLnBrk="1" hangingPunct="1"/>
            <a:r>
              <a:rPr lang="en-US" b="1" dirty="0" smtClean="0"/>
              <a:t>Simplify</a:t>
            </a:r>
            <a:r>
              <a:rPr lang="en-US" dirty="0" smtClean="0"/>
              <a:t> remaining elements and operations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Methods Design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en-US" dirty="0" smtClean="0"/>
              <a:t>Concerned with either of the following situations: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b="1" dirty="0" smtClean="0"/>
              <a:t>Design</a:t>
            </a:r>
            <a:r>
              <a:rPr lang="en-US" dirty="0" smtClean="0"/>
              <a:t> of a </a:t>
            </a:r>
            <a:r>
              <a:rPr lang="en-US" b="1" dirty="0" smtClean="0"/>
              <a:t>new method or process</a:t>
            </a:r>
            <a:r>
              <a:rPr lang="en-US" dirty="0" smtClean="0"/>
              <a:t> </a:t>
            </a:r>
          </a:p>
          <a:p>
            <a:pPr marL="914400" lvl="1" indent="-457200" eaLnBrk="1" hangingPunct="1"/>
            <a:r>
              <a:rPr lang="en-US" dirty="0" smtClean="0"/>
              <a:t>Required for new product or service and there is </a:t>
            </a:r>
            <a:r>
              <a:rPr lang="en-US" b="1" dirty="0" smtClean="0"/>
              <a:t>no existing precedent</a:t>
            </a:r>
          </a:p>
          <a:p>
            <a:pPr marL="914400" lvl="1" indent="-457200" eaLnBrk="1" hangingPunct="1"/>
            <a:r>
              <a:rPr lang="en-US" dirty="0" smtClean="0"/>
              <a:t>Method must be </a:t>
            </a:r>
            <a:r>
              <a:rPr lang="en-US" b="1" dirty="0" smtClean="0"/>
              <a:t>designed from scratch</a:t>
            </a:r>
            <a:r>
              <a:rPr lang="en-US" dirty="0" smtClean="0"/>
              <a:t>, using best existing practice for similar operations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b="1" dirty="0" smtClean="0"/>
              <a:t>Redesign</a:t>
            </a:r>
            <a:r>
              <a:rPr lang="en-US" dirty="0" smtClean="0"/>
              <a:t> of an </a:t>
            </a:r>
            <a:r>
              <a:rPr lang="en-US" b="1" dirty="0" smtClean="0"/>
              <a:t>existing method or process</a:t>
            </a:r>
            <a:r>
              <a:rPr lang="en-US" dirty="0" smtClean="0"/>
              <a:t> based on a preceding methods analysis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ooverWorkSystems">
  <a:themeElements>
    <a:clrScheme name="GrooverWorkSystems 3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DDDDDD"/>
      </a:accent1>
      <a:accent2>
        <a:srgbClr val="B2B2B2"/>
      </a:accent2>
      <a:accent3>
        <a:srgbClr val="FFFFFF"/>
      </a:accent3>
      <a:accent4>
        <a:srgbClr val="000000"/>
      </a:accent4>
      <a:accent5>
        <a:srgbClr val="EBEBEB"/>
      </a:accent5>
      <a:accent6>
        <a:srgbClr val="A1A1A1"/>
      </a:accent6>
      <a:hlink>
        <a:srgbClr val="4D4D4D"/>
      </a:hlink>
      <a:folHlink>
        <a:srgbClr val="969696"/>
      </a:folHlink>
    </a:clrScheme>
    <a:fontScheme name="GrooverWorkSystem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GrooverWorkSystems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ooverWorkSystems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ooverWorkSystems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ooverWorkSystems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ooverWorkSystems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ooverWorkSystems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ooverWorkSystems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Data\Microsoft\Templates\GrooverWorkSystems.pot</Template>
  <TotalTime>956</TotalTime>
  <Words>718</Words>
  <Application>Microsoft Office PowerPoint</Application>
  <PresentationFormat>On-screen Show (4:3)</PresentationFormat>
  <Paragraphs>146</Paragraphs>
  <Slides>19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GrooverWorkSystems</vt:lpstr>
      <vt:lpstr>Document</vt:lpstr>
      <vt:lpstr>Introduction to Methods Engineering </vt:lpstr>
      <vt:lpstr>Introduction to Methods Engineering </vt:lpstr>
      <vt:lpstr>Methods Engineering</vt:lpstr>
      <vt:lpstr>Objectives in Methods Engineering</vt:lpstr>
      <vt:lpstr>Other Objectives </vt:lpstr>
      <vt:lpstr>Operations Analysis</vt:lpstr>
      <vt:lpstr>Methods Engineering</vt:lpstr>
      <vt:lpstr>Methods Analysis</vt:lpstr>
      <vt:lpstr>Methods Design</vt:lpstr>
      <vt:lpstr>Introduction to Methods Engineering </vt:lpstr>
      <vt:lpstr>Systematic Approach </vt:lpstr>
      <vt:lpstr>Techniques of Methods Engineering</vt:lpstr>
      <vt:lpstr>Charting &amp; Diagramming Techniques</vt:lpstr>
      <vt:lpstr>Motion Study and Work Design</vt:lpstr>
      <vt:lpstr>Facility Layout Planning</vt:lpstr>
      <vt:lpstr>Work Measurement Techniques</vt:lpstr>
      <vt:lpstr>New Approaches </vt:lpstr>
      <vt:lpstr>Selecting Among Alternative Proposals</vt:lpstr>
      <vt:lpstr>Evaluation of Robots for Welding</vt:lpstr>
    </vt:vector>
  </TitlesOfParts>
  <Company>Lehigh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creator>Groover</dc:creator>
  <cp:lastModifiedBy>User</cp:lastModifiedBy>
  <cp:revision>42</cp:revision>
  <dcterms:created xsi:type="dcterms:W3CDTF">2005-02-15T10:40:39Z</dcterms:created>
  <dcterms:modified xsi:type="dcterms:W3CDTF">2017-02-13T19:30:28Z</dcterms:modified>
</cp:coreProperties>
</file>