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7" r:id="rId1"/>
    <p:sldMasterId id="2147484299" r:id="rId2"/>
    <p:sldMasterId id="2147484606" r:id="rId3"/>
  </p:sldMasterIdLst>
  <p:notesMasterIdLst>
    <p:notesMasterId r:id="rId12"/>
  </p:notesMasterIdLst>
  <p:handoutMasterIdLst>
    <p:handoutMasterId r:id="rId13"/>
  </p:handoutMasterIdLst>
  <p:sldIdLst>
    <p:sldId id="328" r:id="rId4"/>
    <p:sldId id="330" r:id="rId5"/>
    <p:sldId id="329" r:id="rId6"/>
    <p:sldId id="331" r:id="rId7"/>
    <p:sldId id="332" r:id="rId8"/>
    <p:sldId id="333" r:id="rId9"/>
    <p:sldId id="334" r:id="rId10"/>
    <p:sldId id="335" r:id="rId11"/>
  </p:sldIdLst>
  <p:sldSz cx="9144000" cy="6858000" type="screen4x3"/>
  <p:notesSz cx="6858000" cy="9144000"/>
  <p:photoAlbum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4660"/>
  </p:normalViewPr>
  <p:slideViewPr>
    <p:cSldViewPr>
      <p:cViewPr varScale="1">
        <p:scale>
          <a:sx n="111" d="100"/>
          <a:sy n="111" d="100"/>
        </p:scale>
        <p:origin x="-16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36A4F92-5E2C-4891-A6A8-01B64A501B18}" type="datetimeFigureOut">
              <a:rPr lang="en-US"/>
              <a:pPr>
                <a:defRPr/>
              </a:pPr>
              <a:t>30/8/2015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D52768B-F95B-4FF0-B262-3D919F86B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65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10BE5AB-2EB0-4C24-9A77-7746159ABAFB}" type="datetimeFigureOut">
              <a:rPr lang="en-US"/>
              <a:pPr>
                <a:defRPr/>
              </a:pPr>
              <a:t>30/8/2015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603AADE-8857-4811-B01E-47FE8521DA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8498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fww.few.vu.nl/hci/interactive/fitts/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Cognitive: </a:t>
            </a:r>
            <a:r>
              <a:rPr lang="ar-SA" altLang="en-US" smtClean="0"/>
              <a:t>المعرفي</a:t>
            </a:r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C28AD0-4437-402C-AA46-122770329C4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smtClean="0"/>
              <a:t>Fitts' Law interactive exercise: </a:t>
            </a:r>
            <a:r>
              <a:rPr lang="en-US" altLang="en-US" smtClean="0">
                <a:hlinkClick r:id="rId3"/>
              </a:rPr>
              <a:t>http://fww.few.vu.nl/hci/interactive/fitts/</a:t>
            </a:r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9E0E82-6C45-44E2-BADF-4C171604585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376ED-5D39-4FFC-8EE0-73B5C1ECC608}" type="datetime1">
              <a:rPr lang="en-US"/>
              <a:pPr>
                <a:defRPr/>
              </a:pPr>
              <a:t>30/8/2015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30F65-43DB-484A-A50E-CF001EE9DE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981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5290A-1B90-4941-B83A-3CD860C73EBC}" type="datetime1">
              <a:rPr lang="en-US"/>
              <a:pPr>
                <a:defRPr/>
              </a:pPr>
              <a:t>30/8/2015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E5F1C-986D-4707-BC11-CE95752C3C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57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49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49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CD63E-8B39-47BA-8A01-81508676F3F1}" type="datetime1">
              <a:rPr lang="en-US"/>
              <a:pPr>
                <a:defRPr/>
              </a:pPr>
              <a:t>30/8/2015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153C4-3CB8-4BB6-9FAC-9FB772FEE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967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fld id="{5E31E062-9DA5-4FCB-BD8E-B78C77A3F778}" type="datetime1">
              <a:rPr lang="en-US"/>
              <a:pPr>
                <a:defRPr/>
              </a:pPr>
              <a:t>30/8/2015</a:t>
            </a:fld>
            <a:endParaRPr lang="en-US"/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6019800" cy="3651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9EDF62D-031E-4551-80FC-77AFEC745C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57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7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hevron 8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0B55E3-43E6-4353-B6E5-EEF50895934C}" type="datetime1">
              <a:rPr lang="en-US"/>
              <a:pPr>
                <a:defRPr/>
              </a:pPr>
              <a:t>30/8/2015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174269E-9F87-49BA-899D-8E65FBC5F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6944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640FC0-8FFD-4FFC-8627-7BBC59FBE49E}" type="datetime1">
              <a:rPr lang="en-US"/>
              <a:pPr>
                <a:defRPr/>
              </a:pPr>
              <a:t>30/8/2015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4E4E0D-6B03-413C-BFB7-BFBC1F974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1714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F91913-6F3E-4108-9155-C29B50351DAE}" type="datetime1">
              <a:rPr lang="en-US"/>
              <a:pPr>
                <a:defRPr/>
              </a:pPr>
              <a:t>30/8/2015</a:t>
            </a:fld>
            <a:endParaRPr lang="en-US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5D9BC7-6E23-403A-AFF4-49B9FD70B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1"/>
          <p:cNvSpPr>
            <a:spLocks noGrp="1"/>
          </p:cNvSpPr>
          <p:nvPr>
            <p:ph type="ftr" sz="quarter" idx="12"/>
          </p:nvPr>
        </p:nvSpPr>
        <p:spPr bwMode="auto">
          <a:xfrm>
            <a:off x="457200" y="6408738"/>
            <a:ext cx="62738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</p:spTree>
    <p:extLst>
      <p:ext uri="{BB962C8B-B14F-4D97-AF65-F5344CB8AC3E}">
        <p14:creationId xmlns:p14="http://schemas.microsoft.com/office/powerpoint/2010/main" val="21612349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EBB4D3-C347-4CAA-BF10-752B85F6EA4B}" type="datetime1">
              <a:rPr lang="en-US"/>
              <a:pPr>
                <a:defRPr/>
              </a:pPr>
              <a:t>30/8/2015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0D2F39-0B69-4BAA-9ECE-80D67AFDAE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257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9AD79E-65BD-424E-8A5F-4D3A03816B5D}" type="datetime1">
              <a:rPr lang="en-US"/>
              <a:pPr>
                <a:defRPr/>
              </a:pPr>
              <a:t>30/8/2015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871C78-86FE-48FC-82D1-B0A75F418F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2"/>
          </p:nvPr>
        </p:nvSpPr>
        <p:spPr bwMode="auto">
          <a:xfrm>
            <a:off x="457200" y="6408738"/>
            <a:ext cx="62738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</p:spTree>
    <p:extLst>
      <p:ext uri="{BB962C8B-B14F-4D97-AF65-F5344CB8AC3E}">
        <p14:creationId xmlns:p14="http://schemas.microsoft.com/office/powerpoint/2010/main" val="6816925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C3793EF-3CA2-4092-8D15-E29C7E3E56C6}" type="datetime1">
              <a:rPr lang="en-US"/>
              <a:pPr>
                <a:defRPr/>
              </a:pPr>
              <a:t>30/8/2015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ACD199A-5F3E-42FC-8362-79DA78DFD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949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9D200-DC2F-43B0-B652-6E819C2748F6}" type="datetime1">
              <a:rPr lang="en-US"/>
              <a:pPr>
                <a:defRPr/>
              </a:pPr>
              <a:t>30/8/2015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C01D4-21AB-4495-A841-3CCE299327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98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2A87F-DC0D-431A-A0F5-B87FC9464B0C}" type="datetime1">
              <a:rPr lang="en-US"/>
              <a:pPr>
                <a:defRPr/>
              </a:pPr>
              <a:t>30/8/2015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45732-683F-49FB-8D88-21FF0FF079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98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90204-1C87-4F0E-BC55-B8370217F0A2}" type="datetime1">
              <a:rPr lang="en-US"/>
              <a:pPr>
                <a:defRPr/>
              </a:pPr>
              <a:t>30/8/2015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251A2-34F5-4672-841C-C2104838BC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61DD3-F014-48DF-8EFC-BB959A196D34}" type="datetime1">
              <a:rPr lang="en-US"/>
              <a:pPr>
                <a:defRPr/>
              </a:pPr>
              <a:t>30/8/2015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D8E82-552F-4454-BF9E-1BC18D2FC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629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DD2DB-FFFC-41F6-9F37-159013B2BE3E}" type="datetime1">
              <a:rPr lang="en-US"/>
              <a:pPr>
                <a:defRPr/>
              </a:pPr>
              <a:t>30/8/2015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C3F7E-C860-4928-8B07-2557DE0E6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60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A310E-DBEE-44E5-8688-CF141492C577}" type="datetime1">
              <a:rPr lang="en-US"/>
              <a:pPr>
                <a:defRPr/>
              </a:pPr>
              <a:t>30/8/2015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F4A8D-7B31-4F61-9A12-7310F2F0C1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15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4F704-EEA6-43BC-98B0-57236F04602F}" type="datetime1">
              <a:rPr lang="en-US"/>
              <a:pPr>
                <a:defRPr/>
              </a:pPr>
              <a:t>30/8/2015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1FE73-3640-4A35-A9A1-06D63901C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211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953D-0DF0-4006-9AA1-FEB6451F293D}" type="datetime1">
              <a:rPr lang="en-US"/>
              <a:pPr>
                <a:defRPr/>
              </a:pPr>
              <a:t>30/8/2015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48DA8-CF17-4651-8C6C-52D82B6DD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08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BBCFD-731F-4C42-B337-B32DAB017BF0}" type="datetime1">
              <a:rPr lang="en-US"/>
              <a:pPr>
                <a:defRPr/>
              </a:pPr>
              <a:t>30/8/2015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5EE15-EB6E-4A3C-9E89-F1C459B6A4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381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8F429-A38D-455D-812B-39B1B5228DB3}" type="datetime1">
              <a:rPr lang="en-US"/>
              <a:pPr>
                <a:defRPr/>
              </a:pPr>
              <a:t>30/8/2015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E823F-73B4-4EAF-ABE5-501988C0F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32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E27CF-CB6C-4016-B582-D8964588B252}" type="datetime1">
              <a:rPr lang="en-US"/>
              <a:pPr>
                <a:defRPr/>
              </a:pPr>
              <a:t>30/8/2015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61758-9A15-4F31-BDF5-4930F26385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35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03AAA-FB29-4B64-9FD1-AD60BAF9B663}" type="datetime1">
              <a:rPr lang="en-US"/>
              <a:pPr>
                <a:defRPr/>
              </a:pPr>
              <a:t>30/8/2015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7281F-DB8B-4265-B94C-B42D112F16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499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2DEC0-0CEA-48A2-A2F4-7D00F17E05EB}" type="datetime1">
              <a:rPr lang="en-US"/>
              <a:pPr>
                <a:defRPr/>
              </a:pPr>
              <a:t>30/8/2015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BC1E6-A0D1-40AE-B85E-640024487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556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84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138"/>
            <a:ext cx="4038600" cy="484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08167-7406-484D-9839-819858960996}" type="datetime1">
              <a:rPr lang="en-US"/>
              <a:pPr>
                <a:defRPr/>
              </a:pPr>
              <a:t>30/8/2015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5E26B-3C3A-4CF0-B594-54091E21C1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72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FFDD0-138B-4043-B580-627C57E30E3E}" type="datetime1">
              <a:rPr lang="en-US"/>
              <a:pPr>
                <a:defRPr/>
              </a:pPr>
              <a:t>30/8/2015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9794A-F3C0-4C6D-ADC0-9F8A22DF5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92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A095E-880E-427D-BD7D-F33A90B04120}" type="datetime1">
              <a:rPr lang="en-US"/>
              <a:pPr>
                <a:defRPr/>
              </a:pPr>
              <a:t>30/8/2015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C45F-3A29-416E-9CE0-9E5EFAB77C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5301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99525-AE2F-499A-86E7-2DD46A079E61}" type="datetime1">
              <a:rPr lang="en-US"/>
              <a:pPr>
                <a:defRPr/>
              </a:pPr>
              <a:t>30/8/2015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52E40-67F8-41C2-897D-EA6858AF59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253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B04EB-CF46-4AB2-B1CA-6FE632DDB402}" type="datetime1">
              <a:rPr lang="en-US"/>
              <a:pPr>
                <a:defRPr/>
              </a:pPr>
              <a:t>30/8/2015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DCD3B-5FC5-4EF2-A429-B235824AB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99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08C22-A376-4F24-AF82-67F0E4901F81}" type="datetime1">
              <a:rPr lang="en-US"/>
              <a:pPr>
                <a:defRPr/>
              </a:pPr>
              <a:t>30/8/2015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E9060-742F-4D49-AF5A-A0DCE2F96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560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CCECFF"/>
            </a:gs>
            <a:gs pos="100000">
              <a:srgbClr val="99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84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6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7170FC8D-C799-48BF-84C9-F8DFBE316D48}" type="datetime1">
              <a:rPr lang="en-US"/>
              <a:pPr>
                <a:defRPr/>
              </a:pPr>
              <a:t>30/8/2015</a:t>
            </a:fld>
            <a:endParaRPr lang="en-US"/>
          </a:p>
        </p:txBody>
      </p:sp>
      <p:sp>
        <p:nvSpPr>
          <p:cNvPr id="1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1143000" y="6408738"/>
            <a:ext cx="55880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D8719C0B-8023-4039-9964-3A3D27C51A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26" r:id="rId1"/>
    <p:sldLayoutId id="2147484627" r:id="rId2"/>
    <p:sldLayoutId id="2147484628" r:id="rId3"/>
    <p:sldLayoutId id="2147484629" r:id="rId4"/>
    <p:sldLayoutId id="2147484630" r:id="rId5"/>
    <p:sldLayoutId id="2147484631" r:id="rId6"/>
    <p:sldLayoutId id="2147484632" r:id="rId7"/>
    <p:sldLayoutId id="2147484633" r:id="rId8"/>
    <p:sldLayoutId id="2147484634" r:id="rId9"/>
    <p:sldLayoutId id="2147484635" r:id="rId10"/>
    <p:sldLayoutId id="214748463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5pPr>
      <a:lvl6pPr marL="18288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6pPr>
      <a:lvl7pPr marL="2286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7pPr>
      <a:lvl8pPr marL="27432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8pPr>
      <a:lvl9pPr marL="32004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99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030C128-D466-4051-BDE6-CF7FF1B57D0E}" type="datetime1">
              <a:rPr lang="en-US"/>
              <a:pPr>
                <a:defRPr/>
              </a:pPr>
              <a:t>30/8/2015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ECDCC5E-276C-4089-BAD2-619CA294EC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647" r:id="rId1"/>
    <p:sldLayoutId id="2147484648" r:id="rId2"/>
    <p:sldLayoutId id="2147484649" r:id="rId3"/>
    <p:sldLayoutId id="2147484650" r:id="rId4"/>
    <p:sldLayoutId id="2147484651" r:id="rId5"/>
    <p:sldLayoutId id="2147484652" r:id="rId6"/>
    <p:sldLayoutId id="2147484653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C60778A9-2B70-44A7-BA14-4365E14C62FE}" type="datetime1">
              <a:rPr lang="en-US"/>
              <a:pPr>
                <a:defRPr/>
              </a:pPr>
              <a:t>30/8/2015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DBBCFF2E-8415-4904-805C-0BDCCD8EA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37" r:id="rId1"/>
    <p:sldLayoutId id="2147484638" r:id="rId2"/>
    <p:sldLayoutId id="2147484654" r:id="rId3"/>
    <p:sldLayoutId id="2147484639" r:id="rId4"/>
    <p:sldLayoutId id="2147484640" r:id="rId5"/>
    <p:sldLayoutId id="2147484641" r:id="rId6"/>
    <p:sldLayoutId id="2147484642" r:id="rId7"/>
    <p:sldLayoutId id="2147484643" r:id="rId8"/>
    <p:sldLayoutId id="2147484644" r:id="rId9"/>
    <p:sldLayoutId id="2147484645" r:id="rId10"/>
    <p:sldLayoutId id="214748464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7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46" name="Rectangle 10"/>
          <p:cNvSpPr>
            <a:spLocks noGrp="1"/>
          </p:cNvSpPr>
          <p:nvPr>
            <p:ph type="ctrTitle"/>
          </p:nvPr>
        </p:nvSpPr>
        <p:spPr bwMode="auto">
          <a:xfrm>
            <a:off x="609600" y="533400"/>
            <a:ext cx="7848600" cy="38862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King Saud University </a:t>
            </a:r>
            <a:br>
              <a:rPr lang="en-US" sz="3700" dirty="0" smtClean="0">
                <a:solidFill>
                  <a:schemeClr val="tx1"/>
                </a:solidFill>
              </a:rPr>
            </a:br>
            <a:r>
              <a:rPr lang="en-US" sz="3700" dirty="0" smtClean="0">
                <a:solidFill>
                  <a:schemeClr val="tx1"/>
                </a:solidFill>
              </a:rPr>
              <a:t/>
            </a:r>
            <a:br>
              <a:rPr lang="en-US" sz="3700" dirty="0" smtClean="0">
                <a:solidFill>
                  <a:schemeClr val="tx1"/>
                </a:solidFill>
              </a:rPr>
            </a:br>
            <a:r>
              <a:rPr lang="en-US" sz="3700" dirty="0" smtClean="0">
                <a:solidFill>
                  <a:schemeClr val="tx1"/>
                </a:solidFill>
              </a:rPr>
              <a:t>College of Engineering</a:t>
            </a:r>
            <a:br>
              <a:rPr lang="en-US" sz="3700" dirty="0" smtClean="0">
                <a:solidFill>
                  <a:schemeClr val="tx1"/>
                </a:solidFill>
              </a:rPr>
            </a:br>
            <a:r>
              <a:rPr lang="en-US" sz="3700" dirty="0" smtClean="0">
                <a:solidFill>
                  <a:schemeClr val="tx1"/>
                </a:solidFill>
              </a:rPr>
              <a:t/>
            </a:r>
            <a:br>
              <a:rPr lang="en-US" sz="3700" dirty="0" smtClean="0">
                <a:solidFill>
                  <a:schemeClr val="tx1"/>
                </a:solidFill>
              </a:rPr>
            </a:br>
            <a:r>
              <a:rPr lang="en-US" sz="3700" dirty="0" smtClean="0">
                <a:solidFill>
                  <a:schemeClr val="tx1"/>
                </a:solidFill>
              </a:rPr>
              <a:t>IE – 341: “Human Factors”</a:t>
            </a:r>
            <a:br>
              <a:rPr lang="en-US" sz="3700" dirty="0" smtClean="0">
                <a:solidFill>
                  <a:schemeClr val="tx1"/>
                </a:solidFill>
              </a:rPr>
            </a:br>
            <a:r>
              <a:rPr lang="en-US" sz="3700" dirty="0" smtClean="0">
                <a:solidFill>
                  <a:schemeClr val="tx1"/>
                </a:solidFill>
              </a:rPr>
              <a:t/>
            </a:r>
            <a:br>
              <a:rPr lang="en-US" sz="3700" dirty="0" smtClean="0">
                <a:solidFill>
                  <a:schemeClr val="tx1"/>
                </a:solidFill>
              </a:rPr>
            </a:br>
            <a:r>
              <a:rPr lang="en-US" sz="3700" dirty="0" smtClean="0">
                <a:solidFill>
                  <a:schemeClr val="tx1"/>
                </a:solidFill>
              </a:rPr>
              <a:t>Fall – 2015 (1</a:t>
            </a:r>
            <a:r>
              <a:rPr lang="en-US" sz="3700" baseline="30000" dirty="0" smtClean="0">
                <a:solidFill>
                  <a:schemeClr val="tx1"/>
                </a:solidFill>
              </a:rPr>
              <a:t>st</a:t>
            </a:r>
            <a:r>
              <a:rPr lang="en-US" sz="3700" dirty="0" smtClean="0">
                <a:solidFill>
                  <a:schemeClr val="tx1"/>
                </a:solidFill>
              </a:rPr>
              <a:t> Sem. 1436-7H)</a:t>
            </a:r>
          </a:p>
        </p:txBody>
      </p:sp>
      <p:sp>
        <p:nvSpPr>
          <p:cNvPr id="10244" name="Rectangle 12"/>
          <p:cNvSpPr>
            <a:spLocks noGrp="1"/>
          </p:cNvSpPr>
          <p:nvPr>
            <p:ph type="subTitle" idx="1"/>
          </p:nvPr>
        </p:nvSpPr>
        <p:spPr>
          <a:xfrm>
            <a:off x="1066800" y="4648200"/>
            <a:ext cx="7696200" cy="1752600"/>
          </a:xfrm>
        </p:spPr>
        <p:txBody>
          <a:bodyPr rtlCol="0"/>
          <a:lstStyle/>
          <a:p>
            <a:pPr marL="109538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b="1" dirty="0" smtClean="0"/>
              <a:t>Chapter 3. Information Input and Processing</a:t>
            </a:r>
          </a:p>
          <a:p>
            <a:pPr marL="109538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b="1" dirty="0" smtClean="0"/>
              <a:t>Part – I*</a:t>
            </a:r>
          </a:p>
          <a:p>
            <a:pPr marL="109538" fontAlgn="auto">
              <a:spcAft>
                <a:spcPts val="0"/>
              </a:spcAft>
              <a:buClr>
                <a:srgbClr val="2DA2BF"/>
              </a:buClr>
              <a:buFont typeface="Arial" pitchFamily="34" charset="0"/>
              <a:buNone/>
              <a:defRPr/>
            </a:pPr>
            <a:r>
              <a:rPr lang="en-US" altLang="en-US" sz="1900" b="1" dirty="0" smtClean="0">
                <a:solidFill>
                  <a:srgbClr val="000000"/>
                </a:solidFill>
              </a:rPr>
              <a:t>Prepared by: Ahmed M. El-Sherbeeny, PhD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5189D5-AF00-45E2-B4C8-6DB8541B845C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Chapter Overview</a:t>
            </a:r>
          </a:p>
        </p:txBody>
      </p:sp>
      <p:sp>
        <p:nvSpPr>
          <p:cNvPr id="13316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altLang="en-US" smtClean="0"/>
              <a:t>Information:</a:t>
            </a:r>
          </a:p>
          <a:p>
            <a:pPr lvl="1"/>
            <a:r>
              <a:rPr lang="en-US" altLang="en-US" smtClean="0"/>
              <a:t>How it can be measured (part I)</a:t>
            </a:r>
          </a:p>
          <a:p>
            <a:pPr lvl="1"/>
            <a:r>
              <a:rPr lang="en-US" altLang="en-US" smtClean="0"/>
              <a:t>How it can be displayed (part II)</a:t>
            </a:r>
          </a:p>
          <a:p>
            <a:pPr lvl="1"/>
            <a:r>
              <a:rPr lang="en-US" altLang="en-US" smtClean="0"/>
              <a:t>How it can be coded (part II)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D9117F-C730-420F-91EB-AD0563CFF7C2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Information Theory</a:t>
            </a:r>
          </a:p>
        </p:txBody>
      </p:sp>
      <p:sp>
        <p:nvSpPr>
          <p:cNvPr id="14340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altLang="en-US" dirty="0" smtClean="0"/>
              <a:t>Information Processing is AKA:</a:t>
            </a:r>
          </a:p>
          <a:p>
            <a:pPr lvl="1"/>
            <a:r>
              <a:rPr lang="en-US" altLang="en-US" dirty="0" smtClean="0"/>
              <a:t>Cognitive Psychology</a:t>
            </a:r>
          </a:p>
          <a:p>
            <a:pPr lvl="1"/>
            <a:r>
              <a:rPr lang="en-US" altLang="en-US" dirty="0" smtClean="0"/>
              <a:t>Cognitive Engineering</a:t>
            </a:r>
          </a:p>
          <a:p>
            <a:pPr lvl="1"/>
            <a:r>
              <a:rPr lang="en-US" altLang="en-US" dirty="0" smtClean="0"/>
              <a:t>Engineering Psychology</a:t>
            </a:r>
          </a:p>
          <a:p>
            <a:r>
              <a:rPr lang="en-US" altLang="en-US" dirty="0" smtClean="0"/>
              <a:t>Objectives of Information Theory:</a:t>
            </a:r>
          </a:p>
          <a:p>
            <a:pPr lvl="1"/>
            <a:r>
              <a:rPr lang="en-US" altLang="en-US" dirty="0" smtClean="0"/>
              <a:t>Finding an operational definition of information</a:t>
            </a:r>
          </a:p>
          <a:p>
            <a:pPr lvl="1"/>
            <a:r>
              <a:rPr lang="en-US" altLang="en-US" dirty="0" smtClean="0"/>
              <a:t>Finding a method for measuring information</a:t>
            </a:r>
          </a:p>
          <a:p>
            <a:pPr lvl="1"/>
            <a:r>
              <a:rPr lang="en-US" altLang="en-US" dirty="0" smtClean="0"/>
              <a:t>Note,  most concepts of Info. Theory are descriptive (i.e. </a:t>
            </a:r>
            <a:r>
              <a:rPr lang="en-US" altLang="en-US" b="1" dirty="0" smtClean="0"/>
              <a:t>qualitative</a:t>
            </a:r>
            <a:r>
              <a:rPr lang="en-US" altLang="en-US" dirty="0" smtClean="0"/>
              <a:t> vs. </a:t>
            </a:r>
            <a:r>
              <a:rPr lang="en-US" altLang="en-US" b="1" dirty="0" smtClean="0"/>
              <a:t>quantitative</a:t>
            </a:r>
            <a:r>
              <a:rPr lang="en-US" altLang="en-US" dirty="0" smtClean="0"/>
              <a:t>)</a:t>
            </a:r>
          </a:p>
          <a:p>
            <a:r>
              <a:rPr lang="en-US" altLang="en-US" dirty="0" smtClean="0"/>
              <a:t>Information </a:t>
            </a:r>
            <a:r>
              <a:rPr lang="en-US" altLang="en-US" sz="2800" dirty="0" smtClean="0"/>
              <a:t>(</a:t>
            </a:r>
            <a:r>
              <a:rPr lang="en-US" altLang="en-US" sz="2800" dirty="0" err="1" smtClean="0"/>
              <a:t>Def</a:t>
            </a:r>
            <a:r>
              <a:rPr lang="en-US" altLang="en-US" sz="2800" baseline="30000" dirty="0" err="1" smtClean="0"/>
              <a:t>n</a:t>
            </a:r>
            <a:r>
              <a:rPr lang="en-US" altLang="en-US" sz="2800" dirty="0" smtClean="0"/>
              <a:t>):</a:t>
            </a:r>
          </a:p>
          <a:p>
            <a:pPr lvl="1"/>
            <a:r>
              <a:rPr lang="en-US" altLang="en-US" dirty="0" smtClean="0"/>
              <a:t>“Reduction of Uncertainty”</a:t>
            </a:r>
          </a:p>
          <a:p>
            <a:pPr lvl="1"/>
            <a:r>
              <a:rPr lang="en-US" altLang="en-US" dirty="0" smtClean="0"/>
              <a:t>Emphasis is on “highly unlikely” events</a:t>
            </a:r>
          </a:p>
          <a:p>
            <a:pPr lvl="1"/>
            <a:r>
              <a:rPr lang="en-US" altLang="en-US" dirty="0" smtClean="0"/>
              <a:t>Example (information in car):</a:t>
            </a:r>
          </a:p>
          <a:p>
            <a:pPr lvl="2"/>
            <a:r>
              <a:rPr lang="en-US" altLang="en-US" dirty="0" smtClean="0"/>
              <a:t>“Fasten seat belt”: likely event </a:t>
            </a:r>
            <a:r>
              <a:rPr lang="en-US" altLang="en-US" dirty="0" smtClean="0">
                <a:ea typeface="Lucida Sans Unicode" pitchFamily="34" charset="0"/>
                <a:cs typeface="Lucida Sans Unicode" pitchFamily="34" charset="0"/>
              </a:rPr>
              <a:t>⇒ not imp. in Info. Th.</a:t>
            </a:r>
          </a:p>
          <a:p>
            <a:pPr lvl="2"/>
            <a:r>
              <a:rPr lang="en-US" altLang="en-US" dirty="0" smtClean="0">
                <a:ea typeface="Lucida Sans Unicode" pitchFamily="34" charset="0"/>
                <a:cs typeface="Lucida Sans Unicode" pitchFamily="34" charset="0"/>
              </a:rPr>
              <a:t>“Temperature warning”: unlikely event ⇒ imp.</a:t>
            </a:r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7FED1D-2A50-4441-B0CB-E5D9402D4163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Unit of Measure of Information</a:t>
            </a:r>
          </a:p>
        </p:txBody>
      </p:sp>
      <p:sp>
        <p:nvSpPr>
          <p:cNvPr id="15364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altLang="en-US" smtClean="0"/>
              <a:t>Case 1: </a:t>
            </a:r>
            <a:r>
              <a:rPr lang="en-US" altLang="en-US" sz="2800" b="1" smtClean="0">
                <a:ea typeface="Lucida Sans Unicode" pitchFamily="34" charset="0"/>
                <a:cs typeface="Lucida Sans Unicode" pitchFamily="34" charset="0"/>
              </a:rPr>
              <a:t>≥ 1 equally likely alternative events</a:t>
            </a:r>
            <a:r>
              <a:rPr lang="en-US" altLang="en-US" sz="2800" smtClean="0">
                <a:ea typeface="Lucida Sans Unicode" pitchFamily="34" charset="0"/>
                <a:cs typeface="Lucida Sans Unicode" pitchFamily="34" charset="0"/>
              </a:rPr>
              <a:t>:</a:t>
            </a:r>
          </a:p>
          <a:p>
            <a:endParaRPr lang="en-US" altLang="en-US" sz="2800" i="1" smtClean="0">
              <a:ea typeface="Lucida Sans Unicode" pitchFamily="34" charset="0"/>
              <a:cs typeface="Lucida Sans Unicode" pitchFamily="34" charset="0"/>
            </a:endParaRPr>
          </a:p>
          <a:p>
            <a:pPr lvl="1"/>
            <a:endParaRPr lang="en-US" altLang="en-US" sz="2400" i="1" smtClean="0">
              <a:ea typeface="Lucida Sans Unicode" pitchFamily="34" charset="0"/>
              <a:cs typeface="Lucida Sans Unicode" pitchFamily="34" charset="0"/>
            </a:endParaRPr>
          </a:p>
          <a:p>
            <a:pPr lvl="1"/>
            <a:r>
              <a:rPr lang="en-US" altLang="en-US" sz="2400" i="1" smtClean="0">
                <a:ea typeface="Lucida Sans Unicode" pitchFamily="34" charset="0"/>
                <a:cs typeface="Lucida Sans Unicode" pitchFamily="34" charset="0"/>
              </a:rPr>
              <a:t>H </a:t>
            </a:r>
            <a:r>
              <a:rPr lang="en-US" altLang="en-US" sz="2400" smtClean="0">
                <a:ea typeface="Lucida Sans Unicode" pitchFamily="34" charset="0"/>
                <a:cs typeface="Lucida Sans Unicode" pitchFamily="34" charset="0"/>
              </a:rPr>
              <a:t>: amount of information </a:t>
            </a:r>
            <a:r>
              <a:rPr lang="en-US" altLang="en-US" sz="2400" b="1" smtClean="0">
                <a:ea typeface="Lucida Sans Unicode" pitchFamily="34" charset="0"/>
                <a:cs typeface="Lucida Sans Unicode" pitchFamily="34" charset="0"/>
              </a:rPr>
              <a:t>[Bits]</a:t>
            </a:r>
          </a:p>
          <a:p>
            <a:pPr lvl="1"/>
            <a:r>
              <a:rPr lang="en-US" altLang="en-US" sz="2400" i="1" smtClean="0">
                <a:ea typeface="Lucida Sans Unicode" pitchFamily="34" charset="0"/>
                <a:cs typeface="Lucida Sans Unicode" pitchFamily="34" charset="0"/>
              </a:rPr>
              <a:t>N</a:t>
            </a:r>
            <a:r>
              <a:rPr lang="en-US" altLang="en-US" sz="2400" smtClean="0">
                <a:ea typeface="Lucida Sans Unicode" pitchFamily="34" charset="0"/>
                <a:cs typeface="Lucida Sans Unicode" pitchFamily="34" charset="0"/>
              </a:rPr>
              <a:t>: number of equally likely alternatives</a:t>
            </a:r>
          </a:p>
          <a:p>
            <a:pPr lvl="1"/>
            <a:r>
              <a:rPr lang="en-US" altLang="en-US" sz="2400" smtClean="0">
                <a:ea typeface="Lucida Sans Unicode" pitchFamily="34" charset="0"/>
                <a:cs typeface="Lucida Sans Unicode" pitchFamily="34" charset="0"/>
              </a:rPr>
              <a:t>e.g.: 2 equally likely alternatives ⇒</a:t>
            </a:r>
            <a:br>
              <a:rPr lang="en-US" altLang="en-US" sz="2400" smtClean="0">
                <a:ea typeface="Lucida Sans Unicode" pitchFamily="34" charset="0"/>
                <a:cs typeface="Lucida Sans Unicode" pitchFamily="34" charset="0"/>
              </a:rPr>
            </a:br>
            <a:r>
              <a:rPr lang="en-US" altLang="en-US" sz="2400" smtClean="0">
                <a:ea typeface="Lucida Sans Unicode" pitchFamily="34" charset="0"/>
                <a:cs typeface="Lucida Sans Unicode" pitchFamily="34" charset="0"/>
              </a:rPr>
              <a:t> ⇒ </a:t>
            </a:r>
            <a:r>
              <a:rPr lang="en-US" altLang="en-US" sz="2400" b="1" smtClean="0">
                <a:ea typeface="Lucida Sans Unicode" pitchFamily="34" charset="0"/>
                <a:cs typeface="Lucida Sans Unicode" pitchFamily="34" charset="0"/>
              </a:rPr>
              <a:t>Bit</a:t>
            </a:r>
            <a:r>
              <a:rPr lang="en-US" altLang="en-US" sz="2400" smtClean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altLang="en-US" sz="2400" smtClean="0"/>
              <a:t>(Def</a:t>
            </a:r>
            <a:r>
              <a:rPr lang="en-US" altLang="en-US" sz="2400" baseline="30000" smtClean="0"/>
              <a:t>n</a:t>
            </a:r>
            <a:r>
              <a:rPr lang="en-US" altLang="en-US" sz="2400" smtClean="0"/>
              <a:t>): “amount of info. to decide between </a:t>
            </a:r>
            <a:r>
              <a:rPr lang="en-US" altLang="en-US" sz="2400" b="1" smtClean="0"/>
              <a:t>two</a:t>
            </a:r>
            <a:r>
              <a:rPr lang="en-US" altLang="en-US" sz="2400" smtClean="0"/>
              <a:t> equally likely (i.e. 50%-50%) alternatives”</a:t>
            </a:r>
            <a:endParaRPr lang="en-US" altLang="en-US" sz="2400" smtClean="0">
              <a:ea typeface="Lucida Sans Unicode" pitchFamily="34" charset="0"/>
              <a:cs typeface="Lucida Sans Unicode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altLang="en-US" sz="2400" smtClean="0">
                <a:ea typeface="Lucida Sans Unicode" pitchFamily="34" charset="0"/>
                <a:cs typeface="Lucida Sans Unicode" pitchFamily="34" charset="0"/>
              </a:rPr>
              <a:t>e.g.: 4 equally likely alternatives⇒                              </a:t>
            </a:r>
          </a:p>
          <a:p>
            <a:pPr lvl="1">
              <a:lnSpc>
                <a:spcPct val="150000"/>
              </a:lnSpc>
            </a:pPr>
            <a:r>
              <a:rPr lang="en-US" altLang="en-US" sz="2400" smtClean="0">
                <a:ea typeface="Lucida Sans Unicode" pitchFamily="34" charset="0"/>
                <a:cs typeface="Lucida Sans Unicode" pitchFamily="34" charset="0"/>
              </a:rPr>
              <a:t>e.g.: equally likely digits (0-9)⇒</a:t>
            </a:r>
          </a:p>
          <a:p>
            <a:pPr lvl="1">
              <a:lnSpc>
                <a:spcPct val="150000"/>
              </a:lnSpc>
            </a:pPr>
            <a:r>
              <a:rPr lang="en-US" altLang="en-US" sz="2400" smtClean="0">
                <a:ea typeface="Lucida Sans Unicode" pitchFamily="34" charset="0"/>
                <a:cs typeface="Lucida Sans Unicode" pitchFamily="34" charset="0"/>
              </a:rPr>
              <a:t>e.g.: equally likely letters (a-z)⇒</a:t>
            </a:r>
          </a:p>
          <a:p>
            <a:pPr lvl="1">
              <a:buFont typeface="Verdana" pitchFamily="34" charset="0"/>
              <a:buNone/>
            </a:pPr>
            <a:r>
              <a:rPr lang="en-US" altLang="en-US" sz="2400" smtClean="0">
                <a:ea typeface="Lucida Sans Unicode" pitchFamily="34" charset="0"/>
                <a:cs typeface="Lucida Sans Unicode" pitchFamily="34" charset="0"/>
              </a:rPr>
              <a:t>Note, for each of above, unit [bit] must be stated.</a:t>
            </a:r>
            <a:endParaRPr lang="en-US" alt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12C66-5F86-4654-B778-8FC0C98289D0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536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5367" name="Picture 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0" y="1323975"/>
            <a:ext cx="3763963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6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5370" name="Picture 1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133725"/>
            <a:ext cx="21240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5372" name="Picture 2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25" y="4505325"/>
            <a:ext cx="21240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4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37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5376" name="Picture 2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114925"/>
            <a:ext cx="27336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5378" name="Picture 2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724525"/>
            <a:ext cx="27336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Cont. Unit of Measure of Information</a:t>
            </a:r>
          </a:p>
        </p:txBody>
      </p:sp>
      <p:sp>
        <p:nvSpPr>
          <p:cNvPr id="16388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altLang="en-US" smtClean="0"/>
              <a:t>Case 2: </a:t>
            </a:r>
            <a:r>
              <a:rPr lang="en-US" altLang="en-US" sz="2800" b="1" smtClean="0">
                <a:ea typeface="Lucida Sans Unicode" pitchFamily="34" charset="0"/>
                <a:cs typeface="Lucida Sans Unicode" pitchFamily="34" charset="0"/>
              </a:rPr>
              <a:t>≥ 1 non-equally likely alternatives</a:t>
            </a:r>
            <a:r>
              <a:rPr lang="en-US" altLang="en-US" sz="2800" smtClean="0">
                <a:ea typeface="Lucida Sans Unicode" pitchFamily="34" charset="0"/>
                <a:cs typeface="Lucida Sans Unicode" pitchFamily="34" charset="0"/>
              </a:rPr>
              <a:t>:</a:t>
            </a:r>
          </a:p>
          <a:p>
            <a:endParaRPr lang="en-US" altLang="en-US" sz="2800" i="1" smtClean="0">
              <a:ea typeface="Lucida Sans Unicode" pitchFamily="34" charset="0"/>
              <a:cs typeface="Lucida Sans Unicode" pitchFamily="34" charset="0"/>
            </a:endParaRPr>
          </a:p>
          <a:p>
            <a:pPr lvl="1"/>
            <a:endParaRPr lang="en-US" altLang="en-US" sz="2400" i="1" smtClean="0">
              <a:ea typeface="Lucida Sans Unicode" pitchFamily="34" charset="0"/>
              <a:cs typeface="Lucida Sans Unicode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altLang="en-US" sz="2400" b="1" smtClean="0">
                <a:ea typeface="Lucida Sans Unicode" pitchFamily="34" charset="0"/>
                <a:cs typeface="Lucida Sans Unicode" pitchFamily="34" charset="0"/>
              </a:rPr>
              <a:t>   : </a:t>
            </a:r>
            <a:r>
              <a:rPr lang="en-US" altLang="en-US" sz="2400" smtClean="0">
                <a:ea typeface="Lucida Sans Unicode" pitchFamily="34" charset="0"/>
                <a:cs typeface="Lucida Sans Unicode" pitchFamily="34" charset="0"/>
              </a:rPr>
              <a:t>amount of information [Bits] for single event, i</a:t>
            </a:r>
          </a:p>
          <a:p>
            <a:pPr lvl="1">
              <a:lnSpc>
                <a:spcPct val="150000"/>
              </a:lnSpc>
            </a:pPr>
            <a:r>
              <a:rPr lang="en-US" altLang="en-US" sz="2400" smtClean="0">
                <a:ea typeface="Lucida Sans Unicode" pitchFamily="34" charset="0"/>
                <a:cs typeface="Lucida Sans Unicode" pitchFamily="34" charset="0"/>
              </a:rPr>
              <a:t>   : probability of occurrence of single event, i</a:t>
            </a:r>
          </a:p>
          <a:p>
            <a:pPr lvl="1">
              <a:lnSpc>
                <a:spcPct val="150000"/>
              </a:lnSpc>
            </a:pPr>
            <a:r>
              <a:rPr lang="en-US" altLang="en-US" sz="2400" smtClean="0">
                <a:ea typeface="Lucida Sans Unicode" pitchFamily="34" charset="0"/>
                <a:cs typeface="Lucida Sans Unicode" pitchFamily="34" charset="0"/>
              </a:rPr>
              <a:t>Note, this is not usually significant</a:t>
            </a:r>
            <a:br>
              <a:rPr lang="en-US" altLang="en-US" sz="2400" smtClean="0">
                <a:ea typeface="Lucida Sans Unicode" pitchFamily="34" charset="0"/>
                <a:cs typeface="Lucida Sans Unicode" pitchFamily="34" charset="0"/>
              </a:rPr>
            </a:br>
            <a:r>
              <a:rPr lang="en-US" altLang="en-US" sz="2400" smtClean="0">
                <a:ea typeface="Lucida Sans Unicode" pitchFamily="34" charset="0"/>
                <a:cs typeface="Lucida Sans Unicode" pitchFamily="34" charset="0"/>
              </a:rPr>
              <a:t>(i.e. for individual event basis)</a:t>
            </a:r>
            <a:endParaRPr lang="en-US" alt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62F152-BEF1-4C9C-904F-C829E3C99E1C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639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391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392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39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394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395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396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39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3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639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295400"/>
            <a:ext cx="2514600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640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0" y="2371725"/>
            <a:ext cx="28575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6403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775" y="2981325"/>
            <a:ext cx="27622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Cont. Unit of Measure of Information</a:t>
            </a:r>
          </a:p>
        </p:txBody>
      </p:sp>
      <p:sp>
        <p:nvSpPr>
          <p:cNvPr id="17412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altLang="en-US" dirty="0" smtClean="0"/>
              <a:t>Case 3: </a:t>
            </a:r>
            <a:r>
              <a:rPr lang="en-US" altLang="en-US" sz="2800" b="1" dirty="0" smtClean="0">
                <a:ea typeface="Lucida Sans Unicode" pitchFamily="34" charset="0"/>
                <a:cs typeface="Lucida Sans Unicode" pitchFamily="34" charset="0"/>
              </a:rPr>
              <a:t>Average info. of non-equally likely series of events</a:t>
            </a:r>
            <a:r>
              <a:rPr lang="en-US" altLang="en-US" sz="2800" dirty="0" smtClean="0">
                <a:ea typeface="Lucida Sans Unicode" pitchFamily="34" charset="0"/>
                <a:cs typeface="Lucida Sans Unicode" pitchFamily="34" charset="0"/>
              </a:rPr>
              <a:t>:</a:t>
            </a:r>
          </a:p>
          <a:p>
            <a:endParaRPr lang="en-US" altLang="en-US" sz="2800" i="1" dirty="0" smtClean="0">
              <a:ea typeface="Lucida Sans Unicode" pitchFamily="34" charset="0"/>
              <a:cs typeface="Lucida Sans Unicode" pitchFamily="34" charset="0"/>
            </a:endParaRPr>
          </a:p>
          <a:p>
            <a:pPr lvl="1"/>
            <a:endParaRPr lang="en-US" altLang="en-US" sz="2400" i="1" dirty="0" smtClean="0">
              <a:ea typeface="Lucida Sans Unicode" pitchFamily="34" charset="0"/>
              <a:cs typeface="Lucida Sans Unicode" pitchFamily="34" charset="0"/>
            </a:endParaRPr>
          </a:p>
          <a:p>
            <a:pPr lvl="1"/>
            <a:r>
              <a:rPr lang="en-US" altLang="en-US" sz="2400" b="1" dirty="0" smtClean="0">
                <a:ea typeface="Lucida Sans Unicode" pitchFamily="34" charset="0"/>
                <a:cs typeface="Lucida Sans Unicode" pitchFamily="34" charset="0"/>
              </a:rPr>
              <a:t>     : </a:t>
            </a:r>
            <a:r>
              <a:rPr lang="en-US" altLang="en-US" sz="2400" dirty="0" smtClean="0">
                <a:ea typeface="Lucida Sans Unicode" pitchFamily="34" charset="0"/>
                <a:cs typeface="Lucida Sans Unicode" pitchFamily="34" charset="0"/>
              </a:rPr>
              <a:t>average information [Bits] from all events</a:t>
            </a:r>
          </a:p>
          <a:p>
            <a:pPr lvl="1"/>
            <a:r>
              <a:rPr lang="en-US" altLang="en-US" sz="2400" b="1" dirty="0" smtClean="0">
                <a:ea typeface="Lucida Sans Unicode" pitchFamily="34" charset="0"/>
                <a:cs typeface="Lucida Sans Unicode" pitchFamily="34" charset="0"/>
              </a:rPr>
              <a:t>   : </a:t>
            </a:r>
            <a:r>
              <a:rPr lang="en-US" altLang="en-US" sz="2400" dirty="0" smtClean="0">
                <a:ea typeface="Lucida Sans Unicode" pitchFamily="34" charset="0"/>
                <a:cs typeface="Lucida Sans Unicode" pitchFamily="34" charset="0"/>
              </a:rPr>
              <a:t>probability of occurrence of single event, </a:t>
            </a:r>
            <a:r>
              <a:rPr lang="en-US" altLang="en-US" sz="2400" dirty="0" err="1" smtClean="0">
                <a:ea typeface="Lucida Sans Unicode" pitchFamily="34" charset="0"/>
                <a:cs typeface="Lucida Sans Unicode" pitchFamily="34" charset="0"/>
              </a:rPr>
              <a:t>i</a:t>
            </a:r>
            <a:endParaRPr lang="en-US" altLang="en-US" sz="2400" dirty="0" smtClean="0">
              <a:ea typeface="Lucida Sans Unicode" pitchFamily="34" charset="0"/>
              <a:cs typeface="Lucida Sans Unicode" pitchFamily="34" charset="0"/>
            </a:endParaRPr>
          </a:p>
          <a:p>
            <a:pPr lvl="1"/>
            <a:r>
              <a:rPr lang="en-US" altLang="en-US" sz="2400" i="1" dirty="0" smtClean="0">
                <a:ea typeface="Lucida Sans Unicode" pitchFamily="34" charset="0"/>
                <a:cs typeface="Lucida Sans Unicode" pitchFamily="34" charset="0"/>
              </a:rPr>
              <a:t>N </a:t>
            </a:r>
            <a:r>
              <a:rPr lang="en-US" altLang="en-US" sz="2400" dirty="0" smtClean="0">
                <a:ea typeface="Lucida Sans Unicode" pitchFamily="34" charset="0"/>
                <a:cs typeface="Lucida Sans Unicode" pitchFamily="34" charset="0"/>
              </a:rPr>
              <a:t>: num. of non-equally likely alternatives/events</a:t>
            </a:r>
          </a:p>
          <a:p>
            <a:pPr lvl="1"/>
            <a:r>
              <a:rPr lang="en-US" altLang="en-US" sz="2400" dirty="0" smtClean="0">
                <a:ea typeface="Lucida Sans Unicode" pitchFamily="34" charset="0"/>
                <a:cs typeface="Lucida Sans Unicode" pitchFamily="34" charset="0"/>
              </a:rPr>
              <a:t>e.g.: 2 alternatives (</a:t>
            </a:r>
            <a:r>
              <a:rPr lang="en-US" altLang="en-US" sz="2400" i="1" dirty="0" smtClean="0">
                <a:ea typeface="Lucida Sans Unicode" pitchFamily="34" charset="0"/>
                <a:cs typeface="Lucida Sans Unicode" pitchFamily="34" charset="0"/>
              </a:rPr>
              <a:t>N</a:t>
            </a:r>
            <a:r>
              <a:rPr lang="en-US" altLang="en-US" sz="2400" dirty="0" smtClean="0">
                <a:ea typeface="Lucida Sans Unicode" pitchFamily="34" charset="0"/>
                <a:cs typeface="Lucida Sans Unicode" pitchFamily="34" charset="0"/>
              </a:rPr>
              <a:t> = 2)</a:t>
            </a:r>
          </a:p>
          <a:p>
            <a:pPr lvl="2"/>
            <a:r>
              <a:rPr lang="en-US" altLang="en-US" sz="2200" dirty="0" smtClean="0">
                <a:ea typeface="Lucida Sans Unicode" pitchFamily="34" charset="0"/>
                <a:cs typeface="Lucida Sans Unicode" pitchFamily="34" charset="0"/>
              </a:rPr>
              <a:t>Enemy attacks by land,	p</a:t>
            </a:r>
            <a:r>
              <a:rPr lang="en-US" altLang="en-US" sz="2200" baseline="-25000" dirty="0" smtClean="0">
                <a:ea typeface="Lucida Sans Unicode" pitchFamily="34" charset="0"/>
                <a:cs typeface="Lucida Sans Unicode" pitchFamily="34" charset="0"/>
              </a:rPr>
              <a:t>1 </a:t>
            </a:r>
            <a:r>
              <a:rPr lang="en-US" altLang="en-US" sz="2000" dirty="0" smtClean="0">
                <a:ea typeface="Lucida Sans Unicode" pitchFamily="34" charset="0"/>
                <a:cs typeface="Lucida Sans Unicode" pitchFamily="34" charset="0"/>
              </a:rPr>
              <a:t>=</a:t>
            </a:r>
            <a:r>
              <a:rPr lang="en-US" altLang="en-US" sz="2200" dirty="0" smtClean="0">
                <a:ea typeface="Lucida Sans Unicode" pitchFamily="34" charset="0"/>
                <a:cs typeface="Lucida Sans Unicode" pitchFamily="34" charset="0"/>
              </a:rPr>
              <a:t> 0.9</a:t>
            </a:r>
          </a:p>
          <a:p>
            <a:pPr lvl="2"/>
            <a:r>
              <a:rPr lang="en-US" altLang="en-US" sz="2200" dirty="0" smtClean="0">
                <a:ea typeface="Lucida Sans Unicode" pitchFamily="34" charset="0"/>
                <a:cs typeface="Lucida Sans Unicode" pitchFamily="34" charset="0"/>
              </a:rPr>
              <a:t>Enemy attacks by sea,	p</a:t>
            </a:r>
            <a:r>
              <a:rPr lang="en-US" altLang="en-US" sz="2200" baseline="-25000" dirty="0" smtClean="0">
                <a:ea typeface="Lucida Sans Unicode" pitchFamily="34" charset="0"/>
                <a:cs typeface="Lucida Sans Unicode" pitchFamily="34" charset="0"/>
              </a:rPr>
              <a:t>2 </a:t>
            </a:r>
            <a:r>
              <a:rPr lang="en-US" altLang="en-US" sz="2000" dirty="0" smtClean="0">
                <a:ea typeface="Lucida Sans Unicode" pitchFamily="34" charset="0"/>
                <a:cs typeface="Lucida Sans Unicode" pitchFamily="34" charset="0"/>
              </a:rPr>
              <a:t>=</a:t>
            </a:r>
            <a:r>
              <a:rPr lang="en-US" altLang="en-US" sz="2200" dirty="0" smtClean="0">
                <a:ea typeface="Lucida Sans Unicode" pitchFamily="34" charset="0"/>
                <a:cs typeface="Lucida Sans Unicode" pitchFamily="34" charset="0"/>
              </a:rPr>
              <a:t> 0.1</a:t>
            </a:r>
          </a:p>
          <a:p>
            <a:pPr lvl="2"/>
            <a:r>
              <a:rPr lang="en-US" altLang="en-US" sz="2000" dirty="0" smtClean="0">
                <a:ea typeface="Lucida Sans Unicode" pitchFamily="34" charset="0"/>
                <a:cs typeface="Lucida Sans Unicode" pitchFamily="34" charset="0"/>
              </a:rPr>
              <a:t>⇒ </a:t>
            </a:r>
          </a:p>
          <a:p>
            <a:pPr lvl="2"/>
            <a:endParaRPr lang="en-US" altLang="en-US" sz="2000" dirty="0" smtClean="0">
              <a:ea typeface="Lucida Sans Unicode" pitchFamily="34" charset="0"/>
              <a:cs typeface="Lucida Sans Unicode" pitchFamily="34" charset="0"/>
            </a:endParaRPr>
          </a:p>
          <a:p>
            <a:pPr lvl="2"/>
            <a:endParaRPr lang="en-US" altLang="en-US" sz="2000" dirty="0" smtClean="0">
              <a:ea typeface="Lucida Sans Unicode" pitchFamily="34" charset="0"/>
              <a:cs typeface="Lucida Sans Unicode" pitchFamily="34" charset="0"/>
            </a:endParaRPr>
          </a:p>
          <a:p>
            <a:pPr lvl="1"/>
            <a:endParaRPr lang="en-US" altLang="en-US" sz="2400" b="1" dirty="0" smtClean="0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5539D2-2138-47D7-962D-788AA0C5F544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741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415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416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417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418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419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420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42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4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42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42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7425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775" y="3124200"/>
            <a:ext cx="27622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742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419225"/>
            <a:ext cx="3352800" cy="131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7429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752725"/>
            <a:ext cx="5238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3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743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153025"/>
            <a:ext cx="2981325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3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7433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5419725"/>
            <a:ext cx="395287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3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7435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925" y="6210300"/>
            <a:ext cx="54006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Cont. Unit of Measure of Information</a:t>
            </a:r>
          </a:p>
        </p:txBody>
      </p:sp>
      <p:sp>
        <p:nvSpPr>
          <p:cNvPr id="18436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altLang="en-US" smtClean="0"/>
              <a:t>Case 4: </a:t>
            </a:r>
            <a:r>
              <a:rPr lang="en-US" altLang="en-US" sz="2800" b="1" smtClean="0">
                <a:ea typeface="Lucida Sans Unicode" pitchFamily="34" charset="0"/>
                <a:cs typeface="Lucida Sans Unicode" pitchFamily="34" charset="0"/>
              </a:rPr>
              <a:t>Redundancy</a:t>
            </a:r>
            <a:r>
              <a:rPr lang="en-US" altLang="en-US" sz="2800" smtClean="0">
                <a:ea typeface="Lucida Sans Unicode" pitchFamily="34" charset="0"/>
                <a:cs typeface="Lucida Sans Unicode" pitchFamily="34" charset="0"/>
              </a:rPr>
              <a:t>:</a:t>
            </a:r>
          </a:p>
          <a:p>
            <a:pPr lvl="1"/>
            <a:r>
              <a:rPr lang="en-US" altLang="en-US" sz="2400" smtClean="0">
                <a:ea typeface="Lucida Sans Unicode" pitchFamily="34" charset="0"/>
                <a:cs typeface="Lucida Sans Unicode" pitchFamily="34" charset="0"/>
              </a:rPr>
              <a:t>If 2 occurrences: equally likely ⇒</a:t>
            </a:r>
          </a:p>
          <a:p>
            <a:pPr lvl="2"/>
            <a:r>
              <a:rPr lang="en-US" altLang="en-US" sz="2200" smtClean="0">
                <a:ea typeface="Lucida Sans Unicode" pitchFamily="34" charset="0"/>
                <a:cs typeface="Lucida Sans Unicode" pitchFamily="34" charset="0"/>
              </a:rPr>
              <a:t>p</a:t>
            </a:r>
            <a:r>
              <a:rPr lang="en-US" altLang="en-US" sz="2200" baseline="-25000" smtClean="0">
                <a:ea typeface="Lucida Sans Unicode" pitchFamily="34" charset="0"/>
                <a:cs typeface="Lucida Sans Unicode" pitchFamily="34" charset="0"/>
              </a:rPr>
              <a:t>1 </a:t>
            </a:r>
            <a:r>
              <a:rPr lang="en-US" altLang="en-US" sz="2000" smtClean="0">
                <a:ea typeface="Lucida Sans Unicode" pitchFamily="34" charset="0"/>
                <a:cs typeface="Lucida Sans Unicode" pitchFamily="34" charset="0"/>
              </a:rPr>
              <a:t>= </a:t>
            </a:r>
            <a:r>
              <a:rPr lang="en-US" altLang="en-US" sz="2200" smtClean="0">
                <a:ea typeface="Lucida Sans Unicode" pitchFamily="34" charset="0"/>
                <a:cs typeface="Lucida Sans Unicode" pitchFamily="34" charset="0"/>
              </a:rPr>
              <a:t>p</a:t>
            </a:r>
            <a:r>
              <a:rPr lang="en-US" altLang="en-US" sz="2200" baseline="-25000" smtClean="0">
                <a:ea typeface="Lucida Sans Unicode" pitchFamily="34" charset="0"/>
                <a:cs typeface="Lucida Sans Unicode" pitchFamily="34" charset="0"/>
              </a:rPr>
              <a:t>2 </a:t>
            </a:r>
            <a:r>
              <a:rPr lang="en-US" altLang="en-US" sz="2000" smtClean="0">
                <a:ea typeface="Lucida Sans Unicode" pitchFamily="34" charset="0"/>
                <a:cs typeface="Lucida Sans Unicode" pitchFamily="34" charset="0"/>
              </a:rPr>
              <a:t>= 0.5 (i.e. 50 % each)</a:t>
            </a:r>
          </a:p>
          <a:p>
            <a:pPr lvl="2"/>
            <a:r>
              <a:rPr lang="en-US" altLang="en-US" sz="2000" smtClean="0">
                <a:ea typeface="Lucida Sans Unicode" pitchFamily="34" charset="0"/>
                <a:cs typeface="Lucida Sans Unicode" pitchFamily="34" charset="0"/>
              </a:rPr>
              <a:t>⇒ </a:t>
            </a:r>
            <a:r>
              <a:rPr lang="en-US" altLang="en-US" sz="2000" i="1" smtClean="0">
                <a:ea typeface="Lucida Sans Unicode" pitchFamily="34" charset="0"/>
                <a:cs typeface="Lucida Sans Unicode" pitchFamily="34" charset="0"/>
              </a:rPr>
              <a:t>H</a:t>
            </a:r>
            <a:r>
              <a:rPr lang="en-US" altLang="en-US" sz="2000" smtClean="0">
                <a:ea typeface="Lucida Sans Unicode" pitchFamily="34" charset="0"/>
                <a:cs typeface="Lucida Sans Unicode" pitchFamily="34" charset="0"/>
              </a:rPr>
              <a:t> = </a:t>
            </a:r>
            <a:r>
              <a:rPr lang="en-US" altLang="en-US" sz="2000" i="1" smtClean="0">
                <a:ea typeface="Lucida Sans Unicode" pitchFamily="34" charset="0"/>
                <a:cs typeface="Lucida Sans Unicode" pitchFamily="34" charset="0"/>
              </a:rPr>
              <a:t>H</a:t>
            </a:r>
            <a:r>
              <a:rPr lang="en-US" altLang="en-US" sz="2000" baseline="-25000" smtClean="0">
                <a:ea typeface="Lucida Sans Unicode" pitchFamily="34" charset="0"/>
                <a:cs typeface="Lucida Sans Unicode" pitchFamily="34" charset="0"/>
              </a:rPr>
              <a:t>max </a:t>
            </a:r>
            <a:r>
              <a:rPr lang="en-US" altLang="en-US" sz="2400" smtClean="0">
                <a:ea typeface="Lucida Sans Unicode" pitchFamily="34" charset="0"/>
                <a:cs typeface="Lucida Sans Unicode" pitchFamily="34" charset="0"/>
              </a:rPr>
              <a:t>= 1</a:t>
            </a:r>
          </a:p>
          <a:p>
            <a:pPr lvl="1"/>
            <a:r>
              <a:rPr lang="en-US" altLang="en-US" sz="2400" smtClean="0">
                <a:ea typeface="Lucida Sans Unicode" pitchFamily="34" charset="0"/>
                <a:cs typeface="Lucida Sans Unicode" pitchFamily="34" charset="0"/>
              </a:rPr>
              <a:t>In e.g. in last slide, departure from max. info.</a:t>
            </a:r>
          </a:p>
          <a:p>
            <a:pPr lvl="2"/>
            <a:r>
              <a:rPr lang="en-US" altLang="en-US" sz="2200" smtClean="0">
                <a:ea typeface="Lucida Sans Unicode" pitchFamily="34" charset="0"/>
                <a:cs typeface="Lucida Sans Unicode" pitchFamily="34" charset="0"/>
              </a:rPr>
              <a:t>= 1 – 0.47 = 0.53 = 53%</a:t>
            </a:r>
          </a:p>
          <a:p>
            <a:pPr lvl="1"/>
            <a:endParaRPr lang="en-US" altLang="en-US" sz="2400" i="1" smtClean="0">
              <a:ea typeface="Lucida Sans Unicode" pitchFamily="34" charset="0"/>
              <a:cs typeface="Lucida Sans Unicode" pitchFamily="34" charset="0"/>
            </a:endParaRPr>
          </a:p>
          <a:p>
            <a:pPr lvl="1"/>
            <a:r>
              <a:rPr lang="en-US" altLang="en-US" sz="2400" b="1" smtClean="0">
                <a:ea typeface="Lucida Sans Unicode" pitchFamily="34" charset="0"/>
                <a:cs typeface="Lucida Sans Unicode" pitchFamily="34" charset="0"/>
              </a:rPr>
              <a:t> </a:t>
            </a:r>
          </a:p>
          <a:p>
            <a:pPr lvl="1"/>
            <a:r>
              <a:rPr lang="en-US" altLang="en-US" sz="2400" smtClean="0">
                <a:ea typeface="Lucida Sans Unicode" pitchFamily="34" charset="0"/>
                <a:cs typeface="Lucida Sans Unicode" pitchFamily="34" charset="0"/>
              </a:rPr>
              <a:t>Note, as departure from equal prob. ↑ ⇒ %Red. ↑</a:t>
            </a:r>
          </a:p>
          <a:p>
            <a:pPr lvl="1"/>
            <a:r>
              <a:rPr lang="en-US" altLang="en-US" sz="2400" smtClean="0">
                <a:ea typeface="Lucida Sans Unicode" pitchFamily="34" charset="0"/>
                <a:cs typeface="Lucida Sans Unicode" pitchFamily="34" charset="0"/>
              </a:rPr>
              <a:t>e.g.: not all English letters equally likely: “th”,“qu”</a:t>
            </a:r>
          </a:p>
          <a:p>
            <a:pPr lvl="2"/>
            <a:r>
              <a:rPr lang="en-US" altLang="en-US" sz="2400" smtClean="0">
                <a:ea typeface="Lucida Sans Unicode" pitchFamily="34" charset="0"/>
                <a:cs typeface="Lucida Sans Unicode" pitchFamily="34" charset="0"/>
              </a:rPr>
              <a:t>⇒ </a:t>
            </a:r>
            <a:r>
              <a:rPr lang="en-US" altLang="en-US" sz="2000" smtClean="0">
                <a:ea typeface="Lucida Sans Unicode" pitchFamily="34" charset="0"/>
                <a:cs typeface="Lucida Sans Unicode" pitchFamily="34" charset="0"/>
              </a:rPr>
              <a:t>%Red. of English language = 68 %</a:t>
            </a:r>
          </a:p>
          <a:p>
            <a:pPr lvl="2"/>
            <a:r>
              <a:rPr lang="en-US" altLang="en-US" sz="2000" smtClean="0">
                <a:ea typeface="Lucida Sans Unicode" pitchFamily="34" charset="0"/>
                <a:cs typeface="Lucida Sans Unicode" pitchFamily="34" charset="0"/>
              </a:rPr>
              <a:t>PS. How about Arabic language?</a:t>
            </a:r>
          </a:p>
          <a:p>
            <a:pPr lvl="1"/>
            <a:endParaRPr lang="en-US" altLang="en-US" sz="2600" smtClean="0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54BA6-8DF2-4B3A-856D-606E962287BB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84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39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40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4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42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43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44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45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4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4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4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5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5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5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5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5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8456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7" y="3581400"/>
            <a:ext cx="623411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solidFill>
                  <a:schemeClr val="tx1"/>
                </a:solidFill>
              </a:rPr>
              <a:t>Choice Reaction Time Experiments</a:t>
            </a:r>
          </a:p>
        </p:txBody>
      </p:sp>
      <p:sp>
        <p:nvSpPr>
          <p:cNvPr id="17412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458200" cy="5943600"/>
          </a:xfrm>
        </p:spPr>
        <p:txBody>
          <a:bodyPr>
            <a:normAutofit/>
          </a:bodyPr>
          <a:lstStyle/>
          <a:p>
            <a:r>
              <a:rPr lang="en-US" altLang="en-US" sz="2600" dirty="0" smtClean="0">
                <a:ea typeface="Lucida Sans Unicode" pitchFamily="34" charset="0"/>
                <a:cs typeface="Lucida Sans Unicode" pitchFamily="34" charset="0"/>
              </a:rPr>
              <a:t>Experiments:</a:t>
            </a:r>
          </a:p>
          <a:p>
            <a:pPr lvl="1"/>
            <a:r>
              <a:rPr lang="en-US" altLang="en-US" sz="2200" dirty="0" smtClean="0">
                <a:ea typeface="Lucida Sans Unicode" pitchFamily="34" charset="0"/>
                <a:cs typeface="Lucida Sans Unicode" pitchFamily="34" charset="0"/>
              </a:rPr>
              <a:t>Subjects: exposed to different </a:t>
            </a:r>
            <a:r>
              <a:rPr lang="en-US" altLang="en-US" sz="2200" b="1" dirty="0" smtClean="0">
                <a:ea typeface="Lucida Sans Unicode" pitchFamily="34" charset="0"/>
                <a:cs typeface="Lucida Sans Unicode" pitchFamily="34" charset="0"/>
              </a:rPr>
              <a:t>stimuli</a:t>
            </a:r>
          </a:p>
          <a:p>
            <a:pPr lvl="1"/>
            <a:r>
              <a:rPr lang="en-US" altLang="en-US" sz="2200" b="1" dirty="0" smtClean="0">
                <a:ea typeface="Lucida Sans Unicode" pitchFamily="34" charset="0"/>
                <a:cs typeface="Lucida Sans Unicode" pitchFamily="34" charset="0"/>
              </a:rPr>
              <a:t>Response</a:t>
            </a:r>
            <a:r>
              <a:rPr lang="en-US" altLang="en-US" sz="2200" dirty="0" smtClean="0">
                <a:ea typeface="Lucida Sans Unicode" pitchFamily="34" charset="0"/>
                <a:cs typeface="Lucida Sans Unicode" pitchFamily="34" charset="0"/>
              </a:rPr>
              <a:t> time is measured</a:t>
            </a:r>
          </a:p>
          <a:p>
            <a:pPr lvl="1"/>
            <a:r>
              <a:rPr lang="en-US" altLang="en-US" sz="2200" dirty="0" smtClean="0">
                <a:ea typeface="Lucida Sans Unicode" pitchFamily="34" charset="0"/>
                <a:cs typeface="Lucida Sans Unicode" pitchFamily="34" charset="0"/>
              </a:rPr>
              <a:t>e.g. 4 lights – 4 buttons</a:t>
            </a:r>
          </a:p>
          <a:p>
            <a:r>
              <a:rPr lang="en-US" altLang="en-US" sz="2600" i="1" dirty="0" smtClean="0">
                <a:ea typeface="Lucida Sans Unicode" pitchFamily="34" charset="0"/>
                <a:cs typeface="Lucida Sans Unicode" pitchFamily="34" charset="0"/>
              </a:rPr>
              <a:t>Hick </a:t>
            </a:r>
            <a:r>
              <a:rPr lang="en-US" altLang="en-US" sz="2600" dirty="0" smtClean="0">
                <a:ea typeface="Lucida Sans Unicode" pitchFamily="34" charset="0"/>
                <a:cs typeface="Lucida Sans Unicode" pitchFamily="34" charset="0"/>
              </a:rPr>
              <a:t>(1952):</a:t>
            </a:r>
          </a:p>
          <a:p>
            <a:pPr lvl="1"/>
            <a:r>
              <a:rPr lang="en-US" altLang="en-US" sz="2200" dirty="0" smtClean="0">
                <a:ea typeface="Lucida Sans Unicode" pitchFamily="34" charset="0"/>
                <a:cs typeface="Lucida Sans Unicode" pitchFamily="34" charset="0"/>
              </a:rPr>
              <a:t>Varied number of stimuli (eq. likely alternatives)</a:t>
            </a:r>
          </a:p>
          <a:p>
            <a:pPr lvl="1"/>
            <a:r>
              <a:rPr lang="en-US" altLang="en-US" sz="2200" dirty="0" smtClean="0">
                <a:ea typeface="Lucida Sans Unicode" pitchFamily="34" charset="0"/>
                <a:cs typeface="Lucida Sans Unicode" pitchFamily="34" charset="0"/>
              </a:rPr>
              <a:t>He found:</a:t>
            </a:r>
            <a:endParaRPr lang="en-US" altLang="en-US" sz="2000" dirty="0" smtClean="0">
              <a:ea typeface="Lucida Sans Unicode" pitchFamily="34" charset="0"/>
              <a:cs typeface="Lucida Sans Unicode" pitchFamily="34" charset="0"/>
            </a:endParaRPr>
          </a:p>
          <a:p>
            <a:pPr lvl="2"/>
            <a:r>
              <a:rPr lang="en-US" altLang="en-US" sz="2000" dirty="0" smtClean="0">
                <a:ea typeface="Lucida Sans Unicode" pitchFamily="34" charset="0"/>
                <a:cs typeface="Lucida Sans Unicode" pitchFamily="34" charset="0"/>
              </a:rPr>
              <a:t>As # of eq. likely alt. </a:t>
            </a:r>
            <a:r>
              <a:rPr lang="en-US" altLang="en-US" sz="1900" dirty="0" smtClean="0">
                <a:ea typeface="Lucida Sans Unicode" pitchFamily="34" charset="0"/>
                <a:cs typeface="Lucida Sans Unicode" pitchFamily="34" charset="0"/>
              </a:rPr>
              <a:t>↑ ⇒ reaction time to stimulus ↑ </a:t>
            </a:r>
          </a:p>
          <a:p>
            <a:pPr lvl="2"/>
            <a:r>
              <a:rPr lang="en-US" altLang="en-US" sz="1900" dirty="0" smtClean="0">
                <a:ea typeface="Lucida Sans Unicode" pitchFamily="34" charset="0"/>
                <a:cs typeface="Lucida Sans Unicode" pitchFamily="34" charset="0"/>
              </a:rPr>
              <a:t>Reaction time vs. Stimulus (in Bits): </a:t>
            </a:r>
            <a:r>
              <a:rPr lang="en-US" altLang="en-US" sz="2200" dirty="0" smtClean="0"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altLang="en-US" sz="1900" b="1" dirty="0" smtClean="0">
                <a:ea typeface="Lucida Sans Unicode" pitchFamily="34" charset="0"/>
                <a:cs typeface="Lucida Sans Unicode" pitchFamily="34" charset="0"/>
              </a:rPr>
              <a:t>linear function</a:t>
            </a:r>
          </a:p>
          <a:p>
            <a:r>
              <a:rPr lang="en-US" altLang="en-US" sz="2600" i="1" dirty="0" smtClean="0">
                <a:ea typeface="Lucida Sans Unicode" pitchFamily="34" charset="0"/>
                <a:cs typeface="Lucida Sans Unicode" pitchFamily="34" charset="0"/>
              </a:rPr>
              <a:t>Hyman </a:t>
            </a:r>
            <a:r>
              <a:rPr lang="en-US" altLang="en-US" sz="2600" dirty="0" smtClean="0">
                <a:ea typeface="Lucida Sans Unicode" pitchFamily="34" charset="0"/>
                <a:cs typeface="Lucida Sans Unicode" pitchFamily="34" charset="0"/>
              </a:rPr>
              <a:t>(1953):</a:t>
            </a:r>
          </a:p>
          <a:p>
            <a:pPr lvl="1"/>
            <a:r>
              <a:rPr lang="en-US" altLang="en-US" sz="2200" dirty="0" smtClean="0">
                <a:ea typeface="Lucida Sans Unicode" pitchFamily="34" charset="0"/>
                <a:cs typeface="Lucida Sans Unicode" pitchFamily="34" charset="0"/>
              </a:rPr>
              <a:t>Kept number of stimuli (alternatives) fixed</a:t>
            </a:r>
          </a:p>
          <a:p>
            <a:pPr lvl="1"/>
            <a:r>
              <a:rPr lang="en-US" altLang="en-US" sz="2200" dirty="0" smtClean="0">
                <a:ea typeface="Lucida Sans Unicode" pitchFamily="34" charset="0"/>
                <a:cs typeface="Lucida Sans Unicode" pitchFamily="34" charset="0"/>
              </a:rPr>
              <a:t>Varied prob. of occurrence of events ⇒ info. Varies</a:t>
            </a:r>
          </a:p>
          <a:p>
            <a:pPr lvl="1"/>
            <a:r>
              <a:rPr lang="en-US" altLang="en-US" sz="2200" dirty="0" smtClean="0">
                <a:ea typeface="Lucida Sans Unicode" pitchFamily="34" charset="0"/>
                <a:cs typeface="Lucida Sans Unicode" pitchFamily="34" charset="0"/>
              </a:rPr>
              <a:t>He found: </a:t>
            </a:r>
            <a:r>
              <a:rPr lang="en-US" altLang="en-US" sz="2200" b="1" dirty="0" smtClean="0">
                <a:ea typeface="Lucida Sans Unicode" pitchFamily="34" charset="0"/>
                <a:cs typeface="Lucida Sans Unicode" pitchFamily="34" charset="0"/>
              </a:rPr>
              <a:t>“Hick-Hyman Law”</a:t>
            </a:r>
          </a:p>
          <a:p>
            <a:pPr lvl="2"/>
            <a:r>
              <a:rPr lang="en-US" altLang="en-US" sz="1900" dirty="0" smtClean="0">
                <a:ea typeface="Lucida Sans Unicode" pitchFamily="34" charset="0"/>
                <a:cs typeface="Lucida Sans Unicode" pitchFamily="34" charset="0"/>
              </a:rPr>
              <a:t>AGAIN: Reaction time vs. Stimulus (in Bits):  linear function!</a:t>
            </a:r>
            <a:endParaRPr lang="en-US" altLang="en-US" sz="2000" dirty="0" smtClean="0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7D0C5B-2FFC-4CB8-ACA2-DF2B6E344E28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94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4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6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8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2_Concourse">
  <a:themeElements>
    <a:clrScheme name="2_Concourse 1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FFFFFF"/>
      </a:accent3>
      <a:accent4>
        <a:srgbClr val="000000"/>
      </a:accent4>
      <a:accent5>
        <a:srgbClr val="ADCEDC"/>
      </a:accent5>
      <a:accent6>
        <a:srgbClr val="C51B23"/>
      </a:accent6>
      <a:hlink>
        <a:srgbClr val="FF8119"/>
      </a:hlink>
      <a:folHlink>
        <a:srgbClr val="44B9E8"/>
      </a:folHlink>
    </a:clrScheme>
    <a:fontScheme name="2_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oncourse 1">
        <a:dk1>
          <a:srgbClr val="000000"/>
        </a:dk1>
        <a:lt1>
          <a:srgbClr val="FFFFFF"/>
        </a:lt1>
        <a:dk2>
          <a:srgbClr val="464646"/>
        </a:dk2>
        <a:lt2>
          <a:srgbClr val="DEF5FA"/>
        </a:lt2>
        <a:accent1>
          <a:srgbClr val="2DA2BF"/>
        </a:accent1>
        <a:accent2>
          <a:srgbClr val="DA1F28"/>
        </a:accent2>
        <a:accent3>
          <a:srgbClr val="FFFFFF"/>
        </a:accent3>
        <a:accent4>
          <a:srgbClr val="000000"/>
        </a:accent4>
        <a:accent5>
          <a:srgbClr val="ADCEDC"/>
        </a:accent5>
        <a:accent6>
          <a:srgbClr val="C51B23"/>
        </a:accent6>
        <a:hlink>
          <a:srgbClr val="FF8119"/>
        </a:hlink>
        <a:folHlink>
          <a:srgbClr val="44B9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9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9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2399</TotalTime>
  <Words>533</Words>
  <Application>Microsoft Office PowerPoint</Application>
  <PresentationFormat>On-screen Show (4:3)</PresentationFormat>
  <Paragraphs>94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2_Concourse</vt:lpstr>
      <vt:lpstr>9_Concourse</vt:lpstr>
      <vt:lpstr>Executive</vt:lpstr>
      <vt:lpstr>King Saud University   College of Engineering  IE – 341: “Human Factors”  Fall – 2015 (1st Sem. 1436-7H)</vt:lpstr>
      <vt:lpstr>Chapter Overview</vt:lpstr>
      <vt:lpstr>Information Theory</vt:lpstr>
      <vt:lpstr>Unit of Measure of Information</vt:lpstr>
      <vt:lpstr>Cont. Unit of Measure of Information</vt:lpstr>
      <vt:lpstr>Cont. Unit of Measure of Information</vt:lpstr>
      <vt:lpstr>Cont. Unit of Measure of Information</vt:lpstr>
      <vt:lpstr>Choice Reaction Time Experiments</vt:lpstr>
    </vt:vector>
  </TitlesOfParts>
  <Company>IMedia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IMedia</dc:creator>
  <cp:lastModifiedBy>User</cp:lastModifiedBy>
  <cp:revision>346</cp:revision>
  <dcterms:created xsi:type="dcterms:W3CDTF">2008-11-10T19:40:45Z</dcterms:created>
  <dcterms:modified xsi:type="dcterms:W3CDTF">2015-08-30T19:57:10Z</dcterms:modified>
</cp:coreProperties>
</file>