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06" r:id="rId3"/>
  </p:sldMasterIdLst>
  <p:notesMasterIdLst>
    <p:notesMasterId r:id="rId23"/>
  </p:notesMasterIdLst>
  <p:handoutMasterIdLst>
    <p:handoutMasterId r:id="rId24"/>
  </p:handoutMasterIdLst>
  <p:sldIdLst>
    <p:sldId id="328" r:id="rId4"/>
    <p:sldId id="329" r:id="rId5"/>
    <p:sldId id="330" r:id="rId6"/>
    <p:sldId id="331" r:id="rId7"/>
    <p:sldId id="333" r:id="rId8"/>
    <p:sldId id="334" r:id="rId9"/>
    <p:sldId id="335" r:id="rId10"/>
    <p:sldId id="337" r:id="rId11"/>
    <p:sldId id="338" r:id="rId12"/>
    <p:sldId id="339" r:id="rId13"/>
    <p:sldId id="336" r:id="rId14"/>
    <p:sldId id="347" r:id="rId15"/>
    <p:sldId id="332" r:id="rId16"/>
    <p:sldId id="341" r:id="rId17"/>
    <p:sldId id="340" r:id="rId18"/>
    <p:sldId id="342" r:id="rId19"/>
    <p:sldId id="343" r:id="rId20"/>
    <p:sldId id="344" r:id="rId21"/>
    <p:sldId id="345" r:id="rId22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84" d="100"/>
          <a:sy n="84" d="100"/>
        </p:scale>
        <p:origin x="9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589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6A4F92-5E2C-4891-A6A8-01B64A501B18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52768B-F95B-4FF0-B262-3D919F86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BE5AB-2EB0-4C24-9A77-7746159ABAFB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03AADE-8857-4811-B01E-47FE8521D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21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37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8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5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66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56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24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00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65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7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9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44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Source: Sander and McCormick (Ch. 3), </a:t>
            </a:r>
            <a:r>
              <a:rPr lang="en-US" i="1" dirty="0" smtClean="0"/>
              <a:t>1993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60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* Try it with Arabic or English letters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66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Exercise: show</a:t>
            </a:r>
            <a:r>
              <a:rPr lang="en-US" baseline="0" dirty="0" smtClean="0"/>
              <a:t> slide for a few seconds, then ask a few seconds later what were numbers on screen; numbers below are chunked (3) and so easier to rehearse and keep in Working Memory</a:t>
            </a:r>
          </a:p>
          <a:p>
            <a:r>
              <a:rPr lang="en-US" baseline="0" dirty="0" smtClean="0"/>
              <a:t>Note, same can be done with symbols (e.g. on car plates)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47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* Try it with Arabic or English letters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AADE-8857-4811-B01E-47FE8521DA2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7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76ED-5D39-4FFC-8EE0-73B5C1ECC608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0F65-43DB-484A-A50E-CF001EE9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90A-1B90-4941-B83A-3CD860C73EBC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5F1C-986D-4707-BC11-CE95752C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D63E-8B39-47BA-8A01-81508676F3F1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53C4-3CB8-4BB6-9FAC-9FB772FE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5E31E062-9DA5-4FCB-BD8E-B78C77A3F778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EDF62D-031E-4551-80FC-77AFEC745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B55E3-43E6-4353-B6E5-EEF50895934C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4269E-9F87-49BA-899D-8E65FBC5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40FC0-8FFD-4FFC-8627-7BBC59FBE49E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E4E0D-6B03-413C-BFB7-BFBC1F974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1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91913-6F3E-4108-9155-C29B50351DAE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D9BC7-6E23-403A-AFF4-49B9FD70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161234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BB4D3-C347-4CAA-BF10-752B85F6EA4B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D2F39-0B69-4BAA-9ECE-80D67AFD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AD79E-65BD-424E-8A5F-4D3A03816B5D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71C78-86FE-48FC-82D1-B0A75F41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8169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3793EF-3CA2-4092-8D15-E29C7E3E56C6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CD199A-5F3E-42FC-8362-79DA78DF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4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D200-DC2F-43B0-B652-6E819C2748F6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01D4-21AB-4495-A841-3CCE29932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A87F-DC0D-431A-A0F5-B87FC9464B0C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5732-683F-49FB-8D88-21FF0FF0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204-1C87-4F0E-BC55-B8370217F0A2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51A2-34F5-4672-841C-C2104838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DD3-F014-48DF-8EFC-BB959A196D34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8E82-552F-4454-BF9E-1BC18D2F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D2DB-FFFC-41F6-9F37-159013B2BE3E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3F7E-C860-4928-8B07-2557DE0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310E-DBEE-44E5-8688-CF141492C577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4A8D-7B31-4F61-9A12-7310F2F0C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F704-EEA6-43BC-98B0-57236F04602F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FE73-3640-4A35-A9A1-06D63901C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953D-0DF0-4006-9AA1-FEB6451F293D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8DA8-CF17-4651-8C6C-52D82B6DD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CFD-731F-4C42-B337-B32DAB017BF0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EE15-EB6E-4A3C-9E89-F1C459B6A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F429-A38D-455D-812B-39B1B5228DB3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823F-73B4-4EAF-ABE5-501988C0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27CF-CB6C-4016-B582-D8964588B252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758-9A15-4F31-BDF5-4930F263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3AAA-FB29-4B64-9FD1-AD60BAF9B663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281F-DB8B-4265-B94C-B42D112F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DEC0-0CEA-48A2-A2F4-7D00F17E05EB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1E6-A0D1-40AE-B85E-640024487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8167-7406-484D-9839-819858960996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E26B-3C3A-4CF0-B594-54091E21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FDD0-138B-4043-B580-627C57E30E3E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794A-F3C0-4C6D-ADC0-9F8A22DF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095E-880E-427D-BD7D-F33A90B04120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C45F-3A29-416E-9CE0-9E5EFAB7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9525-AE2F-499A-86E7-2DD46A079E61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2E40-67F8-41C2-897D-EA6858AF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04EB-CF46-4AB2-B1CA-6FE632DDB402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D3B-5FC5-4EF2-A429-B235824AB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9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8C22-A376-4F24-AF82-67F0E4901F81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9060-742F-4D49-AF5A-A0DCE2F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170FC8D-C799-48BF-84C9-F8DFBE316D48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8719C0B-8023-4039-9964-3A3D27C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6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3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30C128-D466-4051-BDE6-CF7FF1B57D0E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CDCC5E-276C-4089-BAD2-619CA294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60778A9-2B70-44A7-BA14-4365E14C62FE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BBCFF2E-8415-4904-805C-0BDCCD8E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38" r:id="rId2"/>
    <p:sldLayoutId id="2147484654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Spring – 2016 (2</a:t>
            </a:r>
            <a:r>
              <a:rPr lang="en-US" sz="3700" baseline="30000" dirty="0" smtClean="0">
                <a:solidFill>
                  <a:schemeClr val="tx1"/>
                </a:solidFill>
              </a:rPr>
              <a:t>nd</a:t>
            </a:r>
            <a:r>
              <a:rPr lang="en-US" sz="3700" dirty="0" smtClean="0">
                <a:solidFill>
                  <a:schemeClr val="tx1"/>
                </a:solidFill>
              </a:rPr>
              <a:t> Sem.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</a:rPr>
              <a:t>Part – 5: Memory – Attention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b="1" i="1" dirty="0" smtClean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buClr>
                <a:srgbClr val="2DA2BF"/>
              </a:buClr>
              <a:buFont typeface="Arial" pitchFamily="34" charset="0"/>
              <a:buNone/>
              <a:defRPr/>
            </a:pPr>
            <a:r>
              <a:rPr lang="en-US" altLang="en-US" sz="1900" b="1" dirty="0" smtClean="0">
                <a:solidFill>
                  <a:srgbClr val="000000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89D5-AF00-45E2-B4C8-6DB8541B84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Cont. Working Memory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Cont. Capacity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of Working Memory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Summary: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Don’t present more than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chunks of information to remember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Make chunks meaningful (e.g.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055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Provide training on recalling chunked information</a:t>
                </a:r>
              </a:p>
              <a:p>
                <a:endParaRPr lang="en-US" altLang="en-US" dirty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Searching Working Memory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Time to search for item in WM list (e.g. names) ↑ as list items ↑ linearly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Time to search for item in WM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per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item of memory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38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𝑚𝑠</m:t>
                    </m:r>
                  </m:oMath>
                </a14:m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All items are searched for equally</a:t>
                </a:r>
              </a:p>
              <a:p>
                <a:pPr lvl="1"/>
                <a:endParaRPr lang="en-US" alt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  <a:blipFill rotWithShape="0">
                <a:blip r:embed="rId3"/>
                <a:stretch>
                  <a:fillRect l="-1164" t="-8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en-US" dirty="0">
                <a:solidFill>
                  <a:schemeClr val="tx1"/>
                </a:solidFill>
              </a:rPr>
              <a:t>Long-term memory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Transferring information from WM to LTM</a:t>
            </a:r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Transferred by semantic coding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i.e. by adding meaning to information + linking to items already in LTM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 e.g.: studying for exams: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If by repeating material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hard to recall info.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Effective method: semantically encode info.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Ways to recall information from LTM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Analyze, compare, relate to past knowledge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Organizing info. at start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easier to transfer to LTM</a:t>
            </a:r>
            <a:b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more organized info. in LTM</a:t>
            </a:r>
            <a:b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easier to recall/retrieve info. from LTM</a:t>
            </a:r>
            <a:endParaRPr lang="en-US" altLang="en-US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Using “mnemonics” to organize info.: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i.e. use first letter of item in a list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and attach word/image to it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Makes info. retrieval faster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287745"/>
            <a:ext cx="3352800" cy="257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3" t="19724" r="12775" b="5237"/>
          <a:stretch/>
        </p:blipFill>
        <p:spPr>
          <a:xfrm>
            <a:off x="670560" y="838199"/>
            <a:ext cx="7863840" cy="5972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en-US" sz="2800" b="1" dirty="0" smtClean="0">
                <a:solidFill>
                  <a:schemeClr val="tx1"/>
                </a:solidFill>
              </a:rPr>
              <a:t>Attention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Four types of attention tasks / situations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Selective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Focused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Divided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Sustained attention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Selective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Monitoring several sources of </a:t>
            </a:r>
            <a:r>
              <a:rPr lang="en-US" dirty="0" smtClean="0">
                <a:solidFill>
                  <a:schemeClr val="tx1"/>
                </a:solidFill>
              </a:rPr>
              <a:t>info. (aka channels) to </a:t>
            </a:r>
            <a:r>
              <a:rPr lang="en-US" dirty="0">
                <a:solidFill>
                  <a:schemeClr val="tx1"/>
                </a:solidFill>
              </a:rPr>
              <a:t>perform a single task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</a:t>
            </a:r>
            <a:r>
              <a:rPr lang="en-US" dirty="0">
                <a:solidFill>
                  <a:schemeClr val="tx1"/>
                </a:solidFill>
              </a:rPr>
              <a:t>A pilot scanning the </a:t>
            </a:r>
            <a:r>
              <a:rPr lang="en-US" dirty="0" smtClean="0">
                <a:solidFill>
                  <a:schemeClr val="tx1"/>
                </a:solidFill>
              </a:rPr>
              <a:t>instruments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player looking for opening in soccer field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Improving </a:t>
            </a:r>
            <a:r>
              <a:rPr lang="en-US" altLang="en-US" dirty="0" smtClean="0">
                <a:solidFill>
                  <a:schemeClr val="tx1"/>
                </a:solidFill>
              </a:rPr>
              <a:t>selective 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as few channels to be scanned for signals as possible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Tell user which channel is more important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more effective 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Reduce level of stress on person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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scan more channels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Show person where signal is more likely to show up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Train person on how to scan effectively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Visual channels: keep close together (to scan easier)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Auditory channels: make sure they don’t mask each other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Focused </a:t>
            </a:r>
            <a:r>
              <a:rPr 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Attending one source of information and </a:t>
            </a:r>
            <a:r>
              <a:rPr lang="en-US" dirty="0" smtClean="0">
                <a:solidFill>
                  <a:schemeClr val="tx1"/>
                </a:solidFill>
              </a:rPr>
              <a:t>excluding </a:t>
            </a:r>
            <a:r>
              <a:rPr lang="en-US" dirty="0">
                <a:solidFill>
                  <a:schemeClr val="tx1"/>
                </a:solidFill>
              </a:rPr>
              <a:t>other sources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trying to read while someone is talking on the phone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</a:t>
            </a:r>
            <a:r>
              <a:rPr lang="en-US" dirty="0">
                <a:solidFill>
                  <a:schemeClr val="tx1"/>
                </a:solidFill>
              </a:rPr>
              <a:t>listening to a person talk in a crowded, noisy </a:t>
            </a:r>
            <a:r>
              <a:rPr lang="en-US" dirty="0" smtClean="0">
                <a:solidFill>
                  <a:schemeClr val="tx1"/>
                </a:solidFill>
              </a:rPr>
              <a:t>gathering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Improving </a:t>
            </a:r>
            <a:r>
              <a:rPr lang="en-US" altLang="en-US" dirty="0" smtClean="0">
                <a:solidFill>
                  <a:schemeClr val="tx1"/>
                </a:solidFill>
              </a:rPr>
              <a:t>focused </a:t>
            </a:r>
            <a:r>
              <a:rPr lang="en-US" alt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competing channels as distinct as possible from channel of interest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Separate (in physical space) competing channels from </a:t>
            </a:r>
            <a:r>
              <a:rPr lang="en-US" dirty="0">
                <a:solidFill>
                  <a:schemeClr val="tx1"/>
                </a:solidFill>
              </a:rPr>
              <a:t>channel of interest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Reduce number of competing channels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channel of interest (vs. competing channels)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Larger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Brighter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Louder, etc.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Divided attention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Paying attention to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(or more) sources of </a:t>
            </a:r>
            <a:r>
              <a:rPr lang="en-US" dirty="0" smtClean="0">
                <a:solidFill>
                  <a:schemeClr val="tx1"/>
                </a:solidFill>
              </a:rPr>
              <a:t>information,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Perform </a:t>
            </a:r>
            <a:r>
              <a:rPr lang="en-US" dirty="0">
                <a:solidFill>
                  <a:schemeClr val="tx1"/>
                </a:solidFill>
              </a:rPr>
              <a:t>two (or more) tasks </a:t>
            </a:r>
            <a:r>
              <a:rPr lang="en-US" dirty="0" smtClean="0">
                <a:solidFill>
                  <a:schemeClr val="tx1"/>
                </a:solidFill>
              </a:rPr>
              <a:t>simultaneously </a:t>
            </a:r>
            <a:r>
              <a:rPr lang="en-US" dirty="0">
                <a:solidFill>
                  <a:schemeClr val="tx1"/>
                </a:solidFill>
              </a:rPr>
              <a:t>(aka time-sharing)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</a:t>
            </a:r>
            <a:r>
              <a:rPr lang="en-US" dirty="0">
                <a:solidFill>
                  <a:schemeClr val="tx1"/>
                </a:solidFill>
              </a:rPr>
              <a:t>driving a car while talking to a </a:t>
            </a:r>
            <a:r>
              <a:rPr lang="en-US" dirty="0" smtClean="0">
                <a:solidFill>
                  <a:schemeClr val="tx1"/>
                </a:solidFill>
              </a:rPr>
              <a:t>passenger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Driving: visual input and manual response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Talking: auditory input and vocal responses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E.g.: eating </a:t>
            </a:r>
            <a:r>
              <a:rPr lang="en-US" dirty="0">
                <a:solidFill>
                  <a:schemeClr val="tx1"/>
                </a:solidFill>
              </a:rPr>
              <a:t>dinner while watching </a:t>
            </a:r>
            <a:r>
              <a:rPr lang="en-US" dirty="0" smtClean="0">
                <a:solidFill>
                  <a:schemeClr val="tx1"/>
                </a:solidFill>
              </a:rPr>
              <a:t>evening news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Theories existing to explain performance in divided attention: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Single-resource theories: 1 source of resources, shared by all mental processes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Multiple-resource theories: multiple, independent resource </a:t>
            </a:r>
            <a:r>
              <a:rPr lang="en-US" dirty="0" smtClean="0">
                <a:solidFill>
                  <a:schemeClr val="tx1"/>
                </a:solidFill>
              </a:rPr>
              <a:t>pools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Improving </a:t>
            </a:r>
            <a:r>
              <a:rPr lang="en-US" altLang="en-US" dirty="0" smtClean="0">
                <a:solidFill>
                  <a:schemeClr val="tx1"/>
                </a:solidFill>
              </a:rPr>
              <a:t>divided </a:t>
            </a:r>
            <a:r>
              <a:rPr lang="en-US" altLang="en-US" dirty="0">
                <a:solidFill>
                  <a:schemeClr val="tx1"/>
                </a:solidFill>
              </a:rPr>
              <a:t>attention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Minimize as much as possible sources of information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Decrease as much as possible difficulty of tasks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tasks as different as possible in terms of input/output modes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Good way to divide attention: prioritize tasks relatively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2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2296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 smtClean="0">
                    <a:solidFill>
                      <a:schemeClr val="tx1"/>
                    </a:solidFill>
                  </a:rPr>
                  <a:t>Sustained attention (aka monitoring, vigilance)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Attention </a:t>
                </a:r>
                <a:r>
                  <a:rPr lang="en-US" dirty="0">
                    <a:solidFill>
                      <a:schemeClr val="tx1"/>
                    </a:solidFill>
                  </a:rPr>
                  <a:t>over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long period </a:t>
                </a:r>
                <a:r>
                  <a:rPr lang="en-US" dirty="0">
                    <a:solidFill>
                      <a:schemeClr val="tx1"/>
                    </a:solidFill>
                  </a:rPr>
                  <a:t>of time to detect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infrequently </a:t>
                </a:r>
                <a:r>
                  <a:rPr lang="en-US" dirty="0">
                    <a:solidFill>
                      <a:schemeClr val="tx1"/>
                    </a:solidFill>
                  </a:rPr>
                  <a:t>occurring signals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E.g.: </a:t>
                </a:r>
                <a:r>
                  <a:rPr lang="en-US" dirty="0">
                    <a:solidFill>
                      <a:schemeClr val="tx1"/>
                    </a:solidFill>
                  </a:rPr>
                  <a:t>security guards viewing TV monitors for the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infrequent intruder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E.g.: air </a:t>
                </a:r>
                <a:r>
                  <a:rPr lang="en-US" dirty="0">
                    <a:solidFill>
                      <a:schemeClr val="tx1"/>
                    </a:solidFill>
                  </a:rPr>
                  <a:t>defense radar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operator </a:t>
                </a:r>
                <a:r>
                  <a:rPr lang="en-US" dirty="0">
                    <a:solidFill>
                      <a:schemeClr val="tx1"/>
                    </a:solidFill>
                  </a:rPr>
                  <a:t>waiting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to see missile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E.g.: inspector </a:t>
                </a:r>
                <a:r>
                  <a:rPr lang="en-US" dirty="0">
                    <a:solidFill>
                      <a:schemeClr val="tx1"/>
                    </a:solidFill>
                  </a:rPr>
                  <a:t>on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assembly </a:t>
                </a:r>
                <a:r>
                  <a:rPr lang="en-US" dirty="0">
                    <a:solidFill>
                      <a:schemeClr val="tx1"/>
                    </a:solidFill>
                  </a:rPr>
                  <a:t>line looking for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defect </a:t>
                </a:r>
                <a:r>
                  <a:rPr lang="en-US" dirty="0">
                    <a:solidFill>
                      <a:schemeClr val="tx1"/>
                    </a:solidFill>
                  </a:rPr>
                  <a:t>in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endless </a:t>
                </a:r>
                <a:r>
                  <a:rPr lang="en-US" dirty="0">
                    <a:solidFill>
                      <a:schemeClr val="tx1"/>
                    </a:solidFill>
                  </a:rPr>
                  <a:t>line of products moving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by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Vigilance decrement: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Decline in speed of signal detection with time for task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Decline in accuracy of detection with time for task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Occurs for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35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min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of “vigil” (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see next slide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Improving vigilance: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Scheduled rest breaks, task variation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Increase conspicuity of signal (e.g. make it larger, brighter, etc.)</a:t>
                </a: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Insert false signals to see how operator will respond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Motivation (i.e. show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importance of task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en-US" dirty="0">
                    <a:solidFill>
                      <a:schemeClr val="tx1"/>
                    </a:solidFill>
                  </a:rPr>
                  <a:t>Stimulants (e.g. coffee)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Keep noise, temp., illumination, other environmental factors: optimum</a:t>
                </a:r>
                <a:endParaRPr lang="en-US" alt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229600" cy="5943600"/>
              </a:xfrm>
              <a:blipFill rotWithShape="0">
                <a:blip r:embed="rId3"/>
                <a:stretch>
                  <a:fillRect l="-1185" t="-8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Cont. Attention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0" t="8103" r="9493" b="14356"/>
          <a:stretch/>
        </p:blipFill>
        <p:spPr>
          <a:xfrm>
            <a:off x="616717" y="860425"/>
            <a:ext cx="8222483" cy="5997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06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Memory</a:t>
            </a:r>
          </a:p>
          <a:p>
            <a:pPr>
              <a:lnSpc>
                <a:spcPct val="20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Attention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en-US" sz="2800" b="1" dirty="0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Memory: storage of information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Human Memory Subsystems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Sensory storage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Working memory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Long-term memory</a:t>
            </a:r>
            <a:endParaRPr lang="en-US" altLang="en-US" dirty="0" smtClean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Discuss here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Each of 3 subsystems (</a:t>
            </a:r>
            <a:r>
              <a:rPr lang="en-US" altLang="en-US" i="1" dirty="0" smtClean="0">
                <a:solidFill>
                  <a:schemeClr val="tx1"/>
                </a:solidFill>
              </a:rPr>
              <a:t>see next slide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How information is coded in each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Practical applications in each subsystem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8" t="8988" r="7510" b="14423"/>
          <a:stretch/>
        </p:blipFill>
        <p:spPr>
          <a:xfrm>
            <a:off x="685800" y="1484313"/>
            <a:ext cx="7772400" cy="52974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12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3058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Sensory Storage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Mechanism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Part of each sensory channel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Keeps record of stimulus for short period after stimulus is finished then fades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Allows further processing of stimulus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Associated with visual system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“iconic storage”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Lasts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Associated with auditory system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“echoic storage”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Last: few seconds</a:t>
                </a:r>
              </a:p>
              <a:p>
                <a:pPr lvl="2"/>
                <a:endParaRPr lang="en-US" altLang="en-US" dirty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Information Representation: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Information not coded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Info. kept in original representation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Sensory representation cannot be prolonged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To keep for longer time </a:t>
                </a:r>
                <a:r>
                  <a:rPr lang="en-US" altLang="en-US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 transfer to working memory</a:t>
                </a: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2"/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305800" cy="5943600"/>
              </a:xfrm>
              <a:blipFill rotWithShape="0">
                <a:blip r:embed="rId3"/>
                <a:stretch>
                  <a:fillRect l="-1175" t="-821" b="-20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382000" cy="59436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en-US" dirty="0" smtClean="0">
                <a:solidFill>
                  <a:schemeClr val="tx1"/>
                </a:solidFill>
              </a:rPr>
              <a:t>Working Memory (aka Short-term memory)</a:t>
            </a:r>
          </a:p>
          <a:p>
            <a:pPr marL="457200" indent="-457200">
              <a:buFont typeface="+mj-lt"/>
              <a:buAutoNum type="arabicPeriod" startAt="2"/>
            </a:pP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Information coded as </a:t>
            </a:r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Visual code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Phonetic code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Semantic code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Note, all 3 can exist at same time in WM for particular stimulus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Visual and phonetic codes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Visual or auditory representations of stimuli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Generated: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Internally from </a:t>
            </a:r>
            <a:r>
              <a:rPr lang="en-US" altLang="en-US" dirty="0">
                <a:solidFill>
                  <a:schemeClr val="tx1"/>
                </a:solidFill>
              </a:rPr>
              <a:t>long-term </a:t>
            </a:r>
            <a:r>
              <a:rPr lang="en-US" altLang="en-US" dirty="0" smtClean="0">
                <a:solidFill>
                  <a:schemeClr val="tx1"/>
                </a:solidFill>
              </a:rPr>
              <a:t>memory (without hearing or seeing)</a:t>
            </a:r>
            <a:endParaRPr lang="en-US" altLang="en-US" dirty="0">
              <a:solidFill>
                <a:schemeClr val="tx1"/>
              </a:solidFill>
            </a:endParaRP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Using opposite stimulus</a:t>
            </a:r>
          </a:p>
          <a:p>
            <a:pPr lvl="3"/>
            <a:r>
              <a:rPr lang="en-US" altLang="en-US" dirty="0" smtClean="0">
                <a:solidFill>
                  <a:schemeClr val="tx1"/>
                </a:solidFill>
              </a:rPr>
              <a:t>e.g. when seeing word </a:t>
            </a:r>
            <a:r>
              <a:rPr lang="en-US" altLang="en-US" i="1" dirty="0" smtClean="0">
                <a:solidFill>
                  <a:schemeClr val="tx1"/>
                </a:solidFill>
              </a:rPr>
              <a:t>DOG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 coded as sound (the word)</a:t>
            </a:r>
          </a:p>
          <a:p>
            <a:pPr lvl="3"/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e.g. when hearing the word </a:t>
            </a:r>
            <a:r>
              <a:rPr lang="en-US" altLang="en-US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DOG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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visual code/picture of dog </a:t>
            </a:r>
          </a:p>
          <a:p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Semantic code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Abstract representations of meaning of stimulus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Important in long-term memory</a:t>
            </a:r>
          </a:p>
          <a:p>
            <a:pPr lvl="1"/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endParaRPr lang="en-US" alt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Memory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4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Cont. Working Memory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Capacity of Working Memory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Information maintained by rehearsal (i.e. paying attention to process)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Example: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Think of four letters (e.g. 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J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 T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 N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 L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Count backwards by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187</m:t>
                    </m:r>
                  </m:oMath>
                </a14:m>
                <a:endParaRPr lang="en-US" alt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What happens? You forget letters after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, why? No rehearsal*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When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list of items in memory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increases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This “decay” occurs faster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Due to greater gap </a:t>
                </a:r>
                <a:r>
                  <a:rPr lang="en-US" altLang="en-US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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 delay in rehearsing each item </a:t>
                </a:r>
              </a:p>
              <a:p>
                <a:pPr lvl="1"/>
                <a:r>
                  <a:rPr lang="en-US" altLang="en-US" dirty="0" smtClean="0">
                    <a:solidFill>
                      <a:schemeClr val="tx1"/>
                    </a:solidFill>
                  </a:rPr>
                  <a:t>Imp. Q: what is max. # of items that can be held in working memory?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Miller, 1956: “magical number”: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(i.e. </a:t>
                </a:r>
                <a14:m>
                  <m:oMath xmlns:m="http://schemas.openxmlformats.org/officeDocument/2006/math">
                    <m:r>
                      <a:rPr lang="en-US" alt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) items/units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Made of “chunks” of familiar units (e.g. words), i.e.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chunks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This increases capacity of working memory</a:t>
                </a:r>
              </a:p>
              <a:p>
                <a:pPr lvl="2"/>
                <a:r>
                  <a:rPr lang="en-US" altLang="en-US" dirty="0" smtClean="0">
                    <a:solidFill>
                      <a:schemeClr val="tx1"/>
                    </a:solidFill>
                  </a:rPr>
                  <a:t>Example:</a:t>
                </a:r>
              </a:p>
              <a:p>
                <a:pPr lvl="3"/>
                <a:r>
                  <a:rPr lang="en-US" altLang="en-US" i="1" dirty="0" smtClean="0">
                    <a:solidFill>
                      <a:schemeClr val="tx1"/>
                    </a:solidFill>
                  </a:rPr>
                  <a:t>C.A.T.D.O.G.R.A.T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.: string of 9 items</a:t>
                </a:r>
              </a:p>
              <a:p>
                <a:pPr lvl="3"/>
                <a:r>
                  <a:rPr lang="en-US" altLang="en-US" dirty="0" smtClean="0">
                    <a:solidFill>
                      <a:schemeClr val="tx1"/>
                    </a:solidFill>
                  </a:rPr>
                  <a:t>But </a:t>
                </a:r>
                <a:r>
                  <a:rPr lang="en-US" altLang="en-US" i="1" dirty="0" smtClean="0">
                    <a:solidFill>
                      <a:schemeClr val="tx1"/>
                    </a:solidFill>
                  </a:rPr>
                  <a:t>CAT.DOG.RAT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: 3 chunks (within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 limit)</a:t>
                </a:r>
              </a:p>
            </p:txBody>
          </p:sp>
        </mc:Choice>
        <mc:Fallback>
          <p:sp>
            <p:nvSpPr>
              <p:cNvPr id="1536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382000" cy="5943600"/>
              </a:xfrm>
              <a:blipFill rotWithShape="0">
                <a:blip r:embed="rId3"/>
                <a:stretch>
                  <a:fillRect l="-1164" t="-8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6096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0 5 3 4 2 9 6 7 5 1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055    649   5378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64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5413</TotalTime>
  <Words>1296</Words>
  <Application>Microsoft Office PowerPoint</Application>
  <PresentationFormat>On-screen Show (4:3)</PresentationFormat>
  <Paragraphs>237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Calibri</vt:lpstr>
      <vt:lpstr>Cambria Math</vt:lpstr>
      <vt:lpstr>Century Gothic</vt:lpstr>
      <vt:lpstr>Courier New</vt:lpstr>
      <vt:lpstr>Lucida Sans Unicode</vt:lpstr>
      <vt:lpstr>Palatino Linotype</vt:lpstr>
      <vt:lpstr>Symbol</vt:lpstr>
      <vt:lpstr>Verdana</vt:lpstr>
      <vt:lpstr>Wingdings 2</vt:lpstr>
      <vt:lpstr>Wingdings 3</vt:lpstr>
      <vt:lpstr>2_Concourse</vt:lpstr>
      <vt:lpstr>9_Concourse</vt:lpstr>
      <vt:lpstr>Executive</vt:lpstr>
      <vt:lpstr>King Saud University   College of Engineering  IE – 341: “Human Factors”  Spring – 2016 (2nd Sem. 1436-7H)</vt:lpstr>
      <vt:lpstr>Contents</vt:lpstr>
      <vt:lpstr>PowerPoint Presentation</vt:lpstr>
      <vt:lpstr>Memory</vt:lpstr>
      <vt:lpstr>Cont. Memory</vt:lpstr>
      <vt:lpstr>Cont. Memory</vt:lpstr>
      <vt:lpstr>Cont. Memory</vt:lpstr>
      <vt:lpstr>Cont. Memory</vt:lpstr>
      <vt:lpstr>PowerPoint Presentation</vt:lpstr>
      <vt:lpstr>Cont. Memory</vt:lpstr>
      <vt:lpstr>Cont. Memory</vt:lpstr>
      <vt:lpstr>Cont. Memory</vt:lpstr>
      <vt:lpstr>PowerPoint Presentation</vt:lpstr>
      <vt:lpstr>Attention</vt:lpstr>
      <vt:lpstr>Cont. Attention</vt:lpstr>
      <vt:lpstr>Cont. Attention</vt:lpstr>
      <vt:lpstr>Cont. Attention</vt:lpstr>
      <vt:lpstr>Cont. Attention</vt:lpstr>
      <vt:lpstr>Cont. Attention</vt:lpstr>
    </vt:vector>
  </TitlesOfParts>
  <Company>IMedia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welcome</cp:lastModifiedBy>
  <cp:revision>441</cp:revision>
  <dcterms:created xsi:type="dcterms:W3CDTF">2008-11-10T19:40:45Z</dcterms:created>
  <dcterms:modified xsi:type="dcterms:W3CDTF">2016-03-01T23:31:15Z</dcterms:modified>
</cp:coreProperties>
</file>