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718" r:id="rId3"/>
  </p:sldMasterIdLst>
  <p:notesMasterIdLst>
    <p:notesMasterId r:id="rId21"/>
  </p:notesMasterIdLst>
  <p:handoutMasterIdLst>
    <p:handoutMasterId r:id="rId22"/>
  </p:handoutMasterIdLst>
  <p:sldIdLst>
    <p:sldId id="328" r:id="rId4"/>
    <p:sldId id="329" r:id="rId5"/>
    <p:sldId id="331" r:id="rId6"/>
    <p:sldId id="332" r:id="rId7"/>
    <p:sldId id="333" r:id="rId8"/>
    <p:sldId id="334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6" r:id="rId19"/>
    <p:sldId id="345" r:id="rId20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E9CF1B6-9096-47A9-8777-14E9D12F62B5}" type="datetimeFigureOut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5C55681-DF04-41C2-8CF9-E5321B52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3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4B6FC1-2A77-4DF3-BE37-3FBA580162A1}" type="datetimeFigureOut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34746A-3152-4193-874F-CB8DC871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8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46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4746A-3152-4193-874F-CB8DC87178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D52-5CF1-4D59-B554-5CEF358E7CA8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BC6F-86D2-4C1F-94B8-A2EF1E642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49DD-4A9A-49C8-8EFE-B09BDA3DC82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D57F-7B6C-43BC-A46B-5C88584E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B36D-9FAC-411D-AA65-DB1391563391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B7FD-21DA-4475-A5A9-FE8413F91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B1B0B60C-E4E5-4789-BBC4-B47AF899130B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B6FC82-D213-4AD0-B0F0-846ABF795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E7D1F1-4E2E-4789-88A4-6570860E7F9B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505006-42B4-4404-981E-098C2BAF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6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3894BC-22AD-43FB-87ED-03393AE0AE9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381F1-BEFD-4588-81B6-367F231AB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70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9130B-4FDE-48CC-BB95-64D3371A6F93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1E7838-6B40-4C8A-86B1-B23C5D17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3589691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D2907-79FE-468D-8F26-53ED7804CB55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AFF2A-3769-437E-8B72-FE96477F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0DFCF-EF67-490F-8A29-7A1598F4EA50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D19A0-DD7A-4F06-923B-ECD7E38B0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12457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9D7C2A8-A952-4B08-8DB3-7D429B803B6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32749-7CE6-4E08-A459-2BFD5830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28CD52-5CF1-4D59-B554-5CEF358E7CA8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C5BC6F-86D2-4C1F-94B8-A2EF1E642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83D3-494B-45F4-B469-2499E9EAE2F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A392-713C-4869-8E0A-1BADE271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9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283D3-494B-45F4-B469-2499E9EAE2F2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7A392-713C-4869-8E0A-1BADE2711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AAB0C-3364-462A-A4B9-988AA23E4E77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4EFA9-4EEF-4858-B4E4-A7775FC1B4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E5B9C-3F48-49A0-8FFC-404B88C690DC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F7C2D-A1C8-44B5-AFAC-DE5029CB5F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F126E-2C72-452F-B5C3-3750C5D6F7C2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A530D-8B9A-4745-970F-9112DDBEF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3C128-491A-4123-A4F1-75859C0540E0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27CE-6543-425F-AA8B-593775F74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546F1-78F2-40A9-BB72-2D2948C5CE86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A448-12C8-4C24-ACF6-C0A8CE6F8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4835D0-61DA-463B-B7B6-B2DDDF394C7E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5138E-22C2-46D8-8837-358E59B0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BD849-1EAC-461E-8C74-6BBE8CA4E81E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0694A-2748-4520-A317-E4759ADBD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149DD-4A9A-49C8-8EFE-B09BDA3DC82C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9D57F-7B6C-43BC-A46B-5C88584E9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4B36D-9FAC-411D-AA65-DB1391563391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AB7FD-21DA-4475-A5A9-FE8413F91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AB0C-3364-462A-A4B9-988AA23E4E7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EFA9-4EEF-4858-B4E4-A7775FC1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5B9C-3F48-49A0-8FFC-404B88C690D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7C2D-A1C8-44B5-AFAC-DE5029CB5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26E-2C72-452F-B5C3-3750C5D6F7C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530D-8B9A-4745-970F-9112DDBEF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C128-491A-4123-A4F1-75859C0540E0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7CE-6543-425F-AA8B-593775F74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46F1-78F2-40A9-BB72-2D2948C5CE86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A448-12C8-4C24-ACF6-C0A8CE6F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35D0-61DA-463B-B7B6-B2DDDF394C7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38E-22C2-46D8-8837-358E59B0A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D849-1EAC-461E-8C74-6BBE8CA4E81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694A-2748-4520-A317-E4759ADB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7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3BA6DCA-2BBF-4105-BB24-5ED1F610935F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154B06FE-94F9-41CB-A8B9-4CC64F8B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83A3676-166A-4B61-A2B0-CF484E78CA0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3DD527-9715-4DBB-9C51-B7EB706D2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BA6DCA-2BBF-4105-BB24-5ED1F610935F}" type="datetime1">
              <a:rPr lang="en-US" smtClean="0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IE-442 Human Factors 	El-Sherbeeny, PhD	Fall-2010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54B06FE-94F9-41CB-A8B9-4CC64F8B3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/>
            </a:r>
            <a:br>
              <a:rPr lang="en-US" sz="3700" b="0" dirty="0" smtClean="0">
                <a:solidFill>
                  <a:schemeClr val="tx1"/>
                </a:solidFill>
              </a:rPr>
            </a:br>
            <a:r>
              <a:rPr lang="en-US" sz="3700" b="0" dirty="0" smtClean="0">
                <a:solidFill>
                  <a:schemeClr val="tx1"/>
                </a:solidFill>
              </a:rPr>
              <a:t>Fall – 2016 (1</a:t>
            </a:r>
            <a:r>
              <a:rPr lang="en-US" sz="37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b="0" dirty="0" smtClean="0">
                <a:solidFill>
                  <a:schemeClr val="tx1"/>
                </a:solidFill>
              </a:rPr>
              <a:t> Sem. 1437-8H)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/>
          <a:lstStyle/>
          <a:p>
            <a:pPr marL="109538"/>
            <a:r>
              <a:rPr lang="en-US" altLang="en-US" b="1" i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/>
            <a:r>
              <a:rPr lang="en-US" altLang="en-US" b="1" i="1" dirty="0" smtClean="0">
                <a:solidFill>
                  <a:schemeClr val="tx1"/>
                </a:solidFill>
              </a:rPr>
              <a:t>Part – 1: Information Display – Coding</a:t>
            </a:r>
          </a:p>
          <a:p>
            <a:pPr marL="109538"/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514D5-D345-4593-ACB1-DC7E2308CE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 (Cont.)</a:t>
            </a:r>
          </a:p>
        </p:txBody>
      </p:sp>
      <p:sp>
        <p:nvSpPr>
          <p:cNvPr id="2048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The usefulness of any stimulus dimension in conveying information depends on the ability of people to: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Identify a stimulus based on its position along the stimulus dimension (such as identifying a target as bright or dim, large or small)</a:t>
            </a:r>
          </a:p>
          <a:p>
            <a:pPr lvl="2"/>
            <a:r>
              <a:rPr lang="en-US" altLang="en-US" sz="1800" dirty="0" smtClean="0">
                <a:solidFill>
                  <a:schemeClr val="tx1"/>
                </a:solidFill>
              </a:rPr>
              <a:t>This is an example of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absolute judgment.</a:t>
            </a:r>
          </a:p>
          <a:p>
            <a:pPr lvl="1"/>
            <a:endParaRPr lang="en-US" alt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Distinguish between two or more stimuli which differ along the stimulus dimension (such as indicating which of the two stimuli is brighter or larger)</a:t>
            </a:r>
          </a:p>
          <a:p>
            <a:pPr lvl="2"/>
            <a:r>
              <a:rPr lang="en-US" altLang="en-US" sz="1800" dirty="0" smtClean="0">
                <a:solidFill>
                  <a:schemeClr val="tx1"/>
                </a:solidFill>
              </a:rPr>
              <a:t>This is an example of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relative judgment.</a:t>
            </a:r>
            <a:endParaRPr lang="en-US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D25EF-7894-44BB-8D5B-C60F5BF72C9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CHARACTERISTICS OF A GOOD CODING SYSTEM</a:t>
            </a:r>
          </a:p>
        </p:txBody>
      </p:sp>
      <p:sp>
        <p:nvSpPr>
          <p:cNvPr id="2150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Detectability </a:t>
            </a:r>
            <a:r>
              <a:rPr lang="en-US" altLang="en-US" sz="2800" dirty="0" smtClean="0">
                <a:solidFill>
                  <a:schemeClr val="tx1"/>
                </a:solidFill>
              </a:rPr>
              <a:t>of codes: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stimulus must be detectable by human sensory mechanisms under expected environmental conditions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e.g. is worker able to see the control knob in mine?</a:t>
            </a:r>
          </a:p>
          <a:p>
            <a:r>
              <a:rPr lang="en-US" altLang="en-US" sz="2800" b="1" dirty="0" smtClean="0">
                <a:solidFill>
                  <a:schemeClr val="tx1"/>
                </a:solidFill>
              </a:rPr>
              <a:t>Discriminability</a:t>
            </a:r>
            <a:r>
              <a:rPr lang="en-US" altLang="en-US" sz="2800" dirty="0" smtClean="0">
                <a:solidFill>
                  <a:schemeClr val="tx1"/>
                </a:solidFill>
              </a:rPr>
              <a:t> of codes: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every code symbol must be discriminable (differentiable) from other symbols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the number of coding levels is important</a:t>
            </a:r>
          </a:p>
          <a:p>
            <a:r>
              <a:rPr lang="en-US" altLang="en-US" sz="2800" b="1" dirty="0" smtClean="0">
                <a:solidFill>
                  <a:schemeClr val="tx1"/>
                </a:solidFill>
              </a:rPr>
              <a:t>Meaningfulness</a:t>
            </a:r>
            <a:r>
              <a:rPr lang="en-US" altLang="en-US" sz="2800" dirty="0" smtClean="0">
                <a:solidFill>
                  <a:schemeClr val="tx1"/>
                </a:solidFill>
              </a:rPr>
              <a:t> of codes: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coding system should use codes meaningful to user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Meaning could be</a:t>
            </a:r>
          </a:p>
          <a:p>
            <a:pPr lvl="2"/>
            <a:r>
              <a:rPr lang="en-US" altLang="en-US" sz="1800" b="1" dirty="0" smtClean="0">
                <a:solidFill>
                  <a:schemeClr val="tx1"/>
                </a:solidFill>
              </a:rPr>
              <a:t>inherent</a:t>
            </a:r>
            <a:r>
              <a:rPr lang="en-US" altLang="en-US" sz="1800" dirty="0" smtClean="0">
                <a:solidFill>
                  <a:schemeClr val="tx1"/>
                </a:solidFill>
              </a:rPr>
              <a:t> in the code (e.g. bent arrow on traffic sign)</a:t>
            </a:r>
          </a:p>
          <a:p>
            <a:pPr lvl="2"/>
            <a:r>
              <a:rPr lang="en-US" altLang="en-US" sz="1800" dirty="0" smtClean="0">
                <a:solidFill>
                  <a:schemeClr val="tx1"/>
                </a:solidFill>
              </a:rPr>
              <a:t>or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learned</a:t>
            </a:r>
            <a:r>
              <a:rPr lang="en-US" altLang="en-US" sz="1800" dirty="0" smtClean="0">
                <a:solidFill>
                  <a:schemeClr val="tx1"/>
                </a:solidFill>
              </a:rPr>
              <a:t> (e.g. red color for danger)</a:t>
            </a:r>
            <a:endParaRPr lang="en-US" altLang="en-US" sz="1800" b="1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Meaningfulness: related to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conceptual compatibility</a:t>
            </a:r>
            <a:endParaRPr lang="en-US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238BA-D0B6-4FAD-9680-76CDA78904E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CHARACTERISTICS OF A GOOD CODING SYSTEM (cont.)</a:t>
            </a:r>
          </a:p>
        </p:txBody>
      </p:sp>
      <p:sp>
        <p:nvSpPr>
          <p:cNvPr id="2253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GB" altLang="en-US" sz="2800" b="1" dirty="0" smtClean="0">
                <a:solidFill>
                  <a:schemeClr val="tx1"/>
                </a:solidFill>
              </a:rPr>
              <a:t>Standardisation </a:t>
            </a:r>
            <a:r>
              <a:rPr lang="en-GB" altLang="en-US" sz="2800" dirty="0" smtClean="0">
                <a:solidFill>
                  <a:schemeClr val="tx1"/>
                </a:solidFill>
              </a:rPr>
              <a:t>of codes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GB" altLang="en-US" sz="2400" dirty="0" smtClean="0">
                <a:solidFill>
                  <a:schemeClr val="tx1"/>
                </a:solidFill>
              </a:rPr>
              <a:t>when a coding system is to be used by different people in different situations, it is important that the codes be standardised, and kept the same for different situations</a:t>
            </a:r>
          </a:p>
          <a:p>
            <a:pPr lvl="1"/>
            <a:r>
              <a:rPr lang="en-GB" altLang="en-US" sz="2400" dirty="0" smtClean="0">
                <a:solidFill>
                  <a:schemeClr val="tx1"/>
                </a:solidFill>
              </a:rPr>
              <a:t>e.g. meaning of the red </a:t>
            </a:r>
            <a:r>
              <a:rPr lang="en-US" altLang="en-US" sz="2400" dirty="0" smtClean="0">
                <a:solidFill>
                  <a:schemeClr val="tx1"/>
                </a:solidFill>
              </a:rPr>
              <a:t>color</a:t>
            </a:r>
            <a:r>
              <a:rPr lang="en-GB" altLang="en-US" sz="2400" dirty="0" smtClean="0">
                <a:solidFill>
                  <a:schemeClr val="tx1"/>
                </a:solidFill>
              </a:rPr>
              <a:t> in different parts of a factory</a:t>
            </a:r>
          </a:p>
          <a:p>
            <a:endParaRPr lang="en-GB" altLang="en-US" sz="2800" b="1" dirty="0" smtClean="0">
              <a:solidFill>
                <a:schemeClr val="tx1"/>
              </a:solidFill>
            </a:endParaRPr>
          </a:p>
          <a:p>
            <a:r>
              <a:rPr lang="en-GB" altLang="en-US" sz="2800" dirty="0" smtClean="0">
                <a:solidFill>
                  <a:schemeClr val="tx1"/>
                </a:solidFill>
              </a:rPr>
              <a:t>Use of </a:t>
            </a:r>
            <a:r>
              <a:rPr lang="en-GB" altLang="en-US" sz="2800" b="1" dirty="0" smtClean="0">
                <a:solidFill>
                  <a:schemeClr val="tx1"/>
                </a:solidFill>
              </a:rPr>
              <a:t>multidimensional codes:</a:t>
            </a:r>
          </a:p>
          <a:p>
            <a:pPr lvl="1"/>
            <a:r>
              <a:rPr lang="en-GB" altLang="en-US" sz="2400" dirty="0" smtClean="0">
                <a:solidFill>
                  <a:schemeClr val="tx1"/>
                </a:solidFill>
              </a:rPr>
              <a:t>this can increase the number and discriminability of coding stimuli used.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D54F8-AF31-4BF2-8228-EBEB2FCAC9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</a:t>
            </a:r>
          </a:p>
        </p:txBody>
      </p:sp>
      <p:sp>
        <p:nvSpPr>
          <p:cNvPr id="2355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It is the relationship between the stimuli and the responses to human expectations.</a:t>
            </a:r>
          </a:p>
          <a:p>
            <a:r>
              <a:rPr lang="en-US" altLang="en-US" sz="2800" dirty="0" smtClean="0">
                <a:solidFill>
                  <a:schemeClr val="tx1"/>
                </a:solidFill>
              </a:rPr>
              <a:t>A major goal in any design is to make it compatible with human expectations.</a:t>
            </a:r>
          </a:p>
          <a:p>
            <a:r>
              <a:rPr lang="en-US" altLang="en-US" sz="2800" dirty="0" smtClean="0">
                <a:solidFill>
                  <a:schemeClr val="tx1"/>
                </a:solidFill>
              </a:rPr>
              <a:t>It is related to the process of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information transformation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the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greater</a:t>
            </a:r>
            <a:r>
              <a:rPr lang="en-US" altLang="en-US" sz="2400" dirty="0" smtClean="0">
                <a:solidFill>
                  <a:schemeClr val="tx1"/>
                </a:solidFill>
              </a:rPr>
              <a:t> the degree of compatibility, the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less</a:t>
            </a:r>
            <a:r>
              <a:rPr lang="en-US" altLang="en-US" sz="2400" dirty="0" smtClean="0">
                <a:solidFill>
                  <a:schemeClr val="tx1"/>
                </a:solidFill>
              </a:rPr>
              <a:t> recording must be done to process information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This leads to faster learning and response time, less errors, and reduced mental workload.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People like things that work as they expect them to work.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EB8BD-1A0E-4AFA-94CB-6E9BD2F878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458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>
            <a:noAutofit/>
          </a:bodyPr>
          <a:lstStyle/>
          <a:p>
            <a:r>
              <a:rPr lang="en-GB" altLang="en-US" dirty="0" smtClean="0">
                <a:solidFill>
                  <a:schemeClr val="tx1"/>
                </a:solidFill>
              </a:rPr>
              <a:t>Four types of compatibility: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Conceptual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Movement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Spatial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Modality</a:t>
            </a:r>
          </a:p>
          <a:p>
            <a:pPr lvl="1"/>
            <a:endParaRPr lang="en-GB" altLang="en-US" sz="2000" dirty="0" smtClean="0">
              <a:solidFill>
                <a:schemeClr val="tx1"/>
              </a:solidFill>
            </a:endParaRPr>
          </a:p>
          <a:p>
            <a:r>
              <a:rPr lang="en-GB" altLang="en-US" b="1" dirty="0" smtClean="0">
                <a:solidFill>
                  <a:schemeClr val="tx1"/>
                </a:solidFill>
              </a:rPr>
              <a:t>1. Conceptual compatibility: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related to degree that codes, symbols correspond to conceptual associations people have.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It relates to how meaningful codes and symbols are to people who use them.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e.g.: airplane symbol to denote an airport on a map means much more than a square or circle</a:t>
            </a:r>
          </a:p>
          <a:p>
            <a:pPr lvl="1"/>
            <a:r>
              <a:rPr lang="en-GB" altLang="en-US" sz="2000" dirty="0" smtClean="0">
                <a:solidFill>
                  <a:schemeClr val="tx1"/>
                </a:solidFill>
              </a:rPr>
              <a:t>e.g.: creating meaningful abbreviations and names for computer applications</a:t>
            </a:r>
            <a:endParaRPr lang="en-US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15EB3-AC7F-4AD9-890A-9E5858FED46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1043242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56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2. Movement compatibility</a:t>
            </a:r>
            <a:r>
              <a:rPr lang="en-US" altLang="en-US" sz="2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relates to the relationship between the movement of the displays and controls and the response of the system being displayed or controlled.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e.g.: to increase the volume on the radio, we expect to turn the knob clockwise.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e.g.: upward movement of a pointer is expected to correspond to an increase in a parameter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06F8-2E37-4F4B-8483-B145CAC7001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560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3. Spatial Compatibility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Refers to the physical arrangement in space of controls and their associated displays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e.g. how displays are lined-up with respect to corresponding control knobs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06F8-2E37-4F4B-8483-B145CAC7001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048000"/>
            <a:ext cx="430161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COMPATIBILITY (Cont.)</a:t>
            </a: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4. 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Modality compatibility</a:t>
            </a:r>
            <a:r>
              <a:rPr lang="en-US" altLang="en-US" sz="2800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refers to the fact that certain stimuli-response modality combinations are more compatible with some tasks than with others.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e.g.: responding to a verbal command that needs verbal action is faster than responding to a written or displayed command requiring the same verbal action.</a:t>
            </a:r>
            <a:endParaRPr lang="en-US" altLang="en-US" sz="2800" dirty="0" smtClean="0">
              <a:solidFill>
                <a:schemeClr val="tx1"/>
              </a:solidFill>
            </a:endParaRPr>
          </a:p>
          <a:p>
            <a:endParaRPr lang="en-US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E0B0-035C-4986-86C6-2059AC0182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DISPLAYING INFORMATION</a:t>
            </a:r>
          </a:p>
        </p:txBody>
      </p:sp>
      <p:sp>
        <p:nvSpPr>
          <p:cNvPr id="12292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Human information input and processing depends on the sensory reception of relevant </a:t>
            </a:r>
            <a:r>
              <a:rPr lang="en-US" altLang="en-US" b="1" dirty="0" smtClean="0">
                <a:solidFill>
                  <a:schemeClr val="tx1"/>
                </a:solidFill>
              </a:rPr>
              <a:t>external stimuli</a:t>
            </a:r>
            <a:r>
              <a:rPr lang="en-US" altLang="en-US" dirty="0" smtClean="0">
                <a:solidFill>
                  <a:schemeClr val="tx1"/>
                </a:solidFill>
              </a:rPr>
              <a:t> which contain the information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The original source of information (the </a:t>
            </a:r>
            <a:r>
              <a:rPr lang="en-US" altLang="en-US" b="1" dirty="0" smtClean="0">
                <a:solidFill>
                  <a:schemeClr val="tx1"/>
                </a:solidFill>
              </a:rPr>
              <a:t>distal stimulus</a:t>
            </a:r>
            <a:r>
              <a:rPr lang="en-US" altLang="en-US" dirty="0" smtClean="0">
                <a:solidFill>
                  <a:schemeClr val="tx1"/>
                </a:solidFill>
              </a:rPr>
              <a:t>) is some object, event, or environmental condition.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Information from the distal stimulus may come to us:</a:t>
            </a:r>
          </a:p>
          <a:p>
            <a:pPr lvl="1"/>
            <a:r>
              <a:rPr lang="en-US" altLang="en-US" sz="1800" b="1" dirty="0" smtClean="0">
                <a:solidFill>
                  <a:schemeClr val="tx1"/>
                </a:solidFill>
              </a:rPr>
              <a:t>directly</a:t>
            </a:r>
            <a:r>
              <a:rPr lang="en-US" altLang="en-US" sz="1800" dirty="0" smtClean="0">
                <a:solidFill>
                  <a:schemeClr val="tx1"/>
                </a:solidFill>
              </a:rPr>
              <a:t> (e.g. direct observation of plane), or</a:t>
            </a:r>
          </a:p>
          <a:p>
            <a:pPr lvl="1"/>
            <a:r>
              <a:rPr lang="en-US" altLang="en-US" sz="1800" b="1" dirty="0" smtClean="0">
                <a:solidFill>
                  <a:schemeClr val="tx1"/>
                </a:solidFill>
              </a:rPr>
              <a:t>indirectly</a:t>
            </a:r>
            <a:r>
              <a:rPr lang="en-US" altLang="en-US" sz="1800" dirty="0" smtClean="0">
                <a:solidFill>
                  <a:schemeClr val="tx1"/>
                </a:solidFill>
              </a:rPr>
              <a:t> (e.g. radar or telescope).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F98B2-42B0-4876-85EA-555F67EA9A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700" b="0" dirty="0" smtClean="0">
                <a:solidFill>
                  <a:schemeClr val="tx1"/>
                </a:solidFill>
              </a:rPr>
              <a:t>Cont. DISPLAYING INFORMATION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 the case of </a:t>
            </a:r>
            <a:r>
              <a:rPr lang="en-US" altLang="en-US" b="1" dirty="0" smtClean="0">
                <a:solidFill>
                  <a:schemeClr val="tx1"/>
                </a:solidFill>
              </a:rPr>
              <a:t>indirect sensing</a:t>
            </a:r>
            <a:r>
              <a:rPr lang="en-US" altLang="en-US" dirty="0" smtClean="0">
                <a:solidFill>
                  <a:schemeClr val="tx1"/>
                </a:solidFill>
              </a:rPr>
              <a:t>, the new distal stimuli may be</a:t>
            </a:r>
          </a:p>
          <a:p>
            <a:pPr lvl="1"/>
            <a:r>
              <a:rPr lang="en-US" altLang="en-US" sz="1800" b="1" dirty="0" smtClean="0">
                <a:solidFill>
                  <a:schemeClr val="tx1"/>
                </a:solidFill>
              </a:rPr>
              <a:t>coded stimuli</a:t>
            </a:r>
            <a:r>
              <a:rPr lang="en-US" altLang="en-US" sz="1800" dirty="0" smtClean="0">
                <a:solidFill>
                  <a:schemeClr val="tx1"/>
                </a:solidFill>
              </a:rPr>
              <a:t> (e.g. visual or auditory displays), or:</a:t>
            </a:r>
          </a:p>
          <a:p>
            <a:pPr lvl="1"/>
            <a:r>
              <a:rPr lang="en-US" altLang="en-US" sz="1800" b="1" dirty="0" smtClean="0">
                <a:solidFill>
                  <a:schemeClr val="tx1"/>
                </a:solidFill>
              </a:rPr>
              <a:t>reproduced stimuli</a:t>
            </a:r>
            <a:r>
              <a:rPr lang="en-US" altLang="en-US" sz="1800" dirty="0" smtClean="0">
                <a:solidFill>
                  <a:schemeClr val="tx1"/>
                </a:solidFill>
              </a:rPr>
              <a:t> (e.g. TV, radio, hearing aids)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In both cases the coded or reproduced stimuli become the actual distal stimuli to the human sensory receptors.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Human factors are required when </a:t>
            </a:r>
            <a:r>
              <a:rPr lang="en-US" altLang="en-US" i="1" dirty="0" smtClean="0">
                <a:solidFill>
                  <a:schemeClr val="tx1"/>
                </a:solidFill>
              </a:rPr>
              <a:t>indirect</a:t>
            </a:r>
            <a:r>
              <a:rPr lang="en-US" altLang="en-US" dirty="0" smtClean="0">
                <a:solidFill>
                  <a:schemeClr val="tx1"/>
                </a:solidFill>
              </a:rPr>
              <a:t> sensing applies. 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Display</a:t>
            </a:r>
            <a:r>
              <a:rPr lang="en-US" altLang="en-US" dirty="0" smtClean="0">
                <a:solidFill>
                  <a:schemeClr val="tx1"/>
                </a:solidFill>
              </a:rPr>
              <a:t> is a term that applies to any indirect method of presenting information (e.g. highway traffic sign, radio).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B9D3B-80E4-4123-BF89-0669CB231B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(General)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Information presented by displays can be </a:t>
            </a:r>
            <a:r>
              <a:rPr lang="en-US" altLang="en-US" b="1" dirty="0" smtClean="0">
                <a:solidFill>
                  <a:schemeClr val="tx1"/>
                </a:solidFill>
              </a:rPr>
              <a:t>dynamic</a:t>
            </a:r>
            <a:r>
              <a:rPr lang="en-US" altLang="en-US" dirty="0" smtClean="0">
                <a:solidFill>
                  <a:schemeClr val="tx1"/>
                </a:solidFill>
              </a:rPr>
              <a:t> or </a:t>
            </a:r>
            <a:r>
              <a:rPr lang="en-US" altLang="en-US" b="1" dirty="0" smtClean="0">
                <a:solidFill>
                  <a:schemeClr val="tx1"/>
                </a:solidFill>
              </a:rPr>
              <a:t>static</a:t>
            </a:r>
            <a:r>
              <a:rPr lang="en-US" alt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Dynamic information:</a:t>
            </a:r>
            <a:r>
              <a:rPr lang="en-US" altLang="en-US" dirty="0" smtClean="0">
                <a:solidFill>
                  <a:schemeClr val="tx1"/>
                </a:solidFill>
              </a:rPr>
              <a:t> changes continuously or is subject to change through time. Examples are: traffic lights, radar displays, temperature gauges.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Static information:</a:t>
            </a:r>
            <a:r>
              <a:rPr lang="en-US" altLang="en-US" dirty="0" smtClean="0">
                <a:solidFill>
                  <a:schemeClr val="tx1"/>
                </a:solidFill>
              </a:rPr>
              <a:t> remains fixed over time. </a:t>
            </a:r>
            <a:r>
              <a:rPr lang="en-US" altLang="en-US" dirty="0" err="1" smtClean="0">
                <a:solidFill>
                  <a:schemeClr val="tx1"/>
                </a:solidFill>
              </a:rPr>
              <a:t>e.g</a:t>
            </a:r>
            <a:r>
              <a:rPr lang="en-US" altLang="en-US" dirty="0" smtClean="0">
                <a:solidFill>
                  <a:schemeClr val="tx1"/>
                </a:solidFill>
              </a:rPr>
              <a:t>: alphanumeric data, traffic signs, charts, graphs, labels.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Note that static information presented through </a:t>
            </a:r>
            <a:r>
              <a:rPr lang="en-US" altLang="en-US" b="1" dirty="0" smtClean="0">
                <a:solidFill>
                  <a:schemeClr val="tx1"/>
                </a:solidFill>
              </a:rPr>
              <a:t>VDT</a:t>
            </a:r>
            <a:r>
              <a:rPr lang="en-US" altLang="en-US" dirty="0" smtClean="0">
                <a:solidFill>
                  <a:schemeClr val="tx1"/>
                </a:solidFill>
              </a:rPr>
              <a:t>’s (video display terminals) is considered static information.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FE9F4-4156-4B4B-8EC3-B5B3F087B4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(Detailed)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Quantitative</a:t>
            </a:r>
            <a:r>
              <a:rPr lang="en-US" altLang="en-US" dirty="0" smtClean="0">
                <a:solidFill>
                  <a:schemeClr val="tx1"/>
                </a:solidFill>
              </a:rPr>
              <a:t>: such as temperature or speed. </a:t>
            </a:r>
          </a:p>
          <a:p>
            <a:endParaRPr lang="en-US" altLang="en-US" b="1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Qualitative</a:t>
            </a:r>
            <a:r>
              <a:rPr lang="en-US" altLang="en-US" dirty="0" smtClean="0">
                <a:solidFill>
                  <a:schemeClr val="tx1"/>
                </a:solidFill>
              </a:rPr>
              <a:t>: represents approximate value, trend or rate of change.</a:t>
            </a:r>
          </a:p>
          <a:p>
            <a:endParaRPr lang="en-US" altLang="en-US" b="1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Status</a:t>
            </a:r>
            <a:r>
              <a:rPr lang="en-US" altLang="en-US" dirty="0" smtClean="0">
                <a:solidFill>
                  <a:schemeClr val="tx1"/>
                </a:solidFill>
              </a:rPr>
              <a:t>: reflects the condition of a system (such as on or off, and traffic lights).</a:t>
            </a:r>
          </a:p>
          <a:p>
            <a:endParaRPr lang="en-US" altLang="en-US" b="1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Warning and signal</a:t>
            </a:r>
            <a:r>
              <a:rPr lang="en-US" altLang="en-US" dirty="0" smtClean="0">
                <a:solidFill>
                  <a:schemeClr val="tx1"/>
                </a:solidFill>
              </a:rPr>
              <a:t>: indicating danger or emergency.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79D5D-A37D-495F-8BEF-41536BB8F3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INFORMATION PRESENTED BY DISPLAYS (Detailed)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Representational</a:t>
            </a:r>
            <a:r>
              <a:rPr lang="en-US" altLang="en-US" dirty="0" smtClean="0">
                <a:solidFill>
                  <a:schemeClr val="tx1"/>
                </a:solidFill>
              </a:rPr>
              <a:t>: pictorial or graphical representation of objects, areas, or other configurations, e.g. photographs, maps, heartbeat oscilloscope.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Identification</a:t>
            </a:r>
            <a:r>
              <a:rPr lang="en-US" altLang="en-US" dirty="0" smtClean="0">
                <a:solidFill>
                  <a:schemeClr val="tx1"/>
                </a:solidFill>
              </a:rPr>
              <a:t>: used to identify a condition, situation or object, e.g. traffic lanes, colored pipes.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Alphanumeric and symbolic</a:t>
            </a:r>
            <a:r>
              <a:rPr lang="en-US" altLang="en-US" dirty="0" smtClean="0">
                <a:solidFill>
                  <a:schemeClr val="tx1"/>
                </a:solidFill>
              </a:rPr>
              <a:t>: e.g. signs, labels, printed material, computer printouts.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Time-phased</a:t>
            </a:r>
            <a:r>
              <a:rPr lang="en-US" altLang="en-US" dirty="0" smtClean="0">
                <a:solidFill>
                  <a:schemeClr val="tx1"/>
                </a:solidFill>
              </a:rPr>
              <a:t>: display of pulsed or time-phased signals. The duration and inter-signal intervals are controlled.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7C592-0E60-4CB2-B808-0B28EF21A8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SELECTION OF DISPLAY MODALITY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Visual or auditory displays? Tactual sense?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The selection of the </a:t>
            </a:r>
            <a:r>
              <a:rPr lang="en-US" altLang="en-US" b="1" dirty="0" smtClean="0">
                <a:solidFill>
                  <a:schemeClr val="tx1"/>
                </a:solidFill>
              </a:rPr>
              <a:t>sensory modality</a:t>
            </a:r>
            <a:r>
              <a:rPr lang="en-US" altLang="en-US" dirty="0" smtClean="0">
                <a:solidFill>
                  <a:schemeClr val="tx1"/>
                </a:solidFill>
              </a:rPr>
              <a:t> depends on a number of considerations.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Table 3.1 helps in making a decision regarding visual or auditory presentation of information.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25944-17F4-4A32-8FC7-5D05E7F672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67135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Coding</a:t>
            </a:r>
            <a:r>
              <a:rPr lang="en-US" altLang="en-US" dirty="0" smtClean="0">
                <a:solidFill>
                  <a:schemeClr val="tx1"/>
                </a:solidFill>
              </a:rPr>
              <a:t> takes place when the original stimulus information is converted to a new form and displayed symbolically. 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Examples are: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radar screens where the aircrafts are converted and presented as dots on the screen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maps displaying populations of different cities with different symbols.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8591E-A959-4A40-871E-38538FDB04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272" y="4002024"/>
            <a:ext cx="2819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CODING OF INFORMATION (Cont.)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Information is coded along various dimensions.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Examples: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Varying the size, brightness, color and shape of targets on a computer screen.</a:t>
            </a:r>
          </a:p>
          <a:p>
            <a:pPr lvl="1"/>
            <a:r>
              <a:rPr lang="en-US" altLang="en-US" sz="1800" dirty="0" smtClean="0">
                <a:solidFill>
                  <a:schemeClr val="tx1"/>
                </a:solidFill>
              </a:rPr>
              <a:t>Varying the frequency, intensity, or on-off pattern of an audio warning signal.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Each of the above variations constitutes a dimension of the displayed stimulus, or a </a:t>
            </a:r>
            <a:r>
              <a:rPr lang="en-US" altLang="en-US" b="1" dirty="0" smtClean="0">
                <a:solidFill>
                  <a:schemeClr val="tx1"/>
                </a:solidFill>
              </a:rPr>
              <a:t>stimulus dimension</a:t>
            </a:r>
            <a:r>
              <a:rPr lang="en-US" alt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764D9-F23E-4BDE-89E3-D8D9E66E09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2683</TotalTime>
  <Words>1114</Words>
  <Application>Microsoft Office PowerPoint</Application>
  <PresentationFormat>On-screen Show (4:3)</PresentationFormat>
  <Paragraphs>138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2_Concourse</vt:lpstr>
      <vt:lpstr>9_Concourse</vt:lpstr>
      <vt:lpstr>Executive</vt:lpstr>
      <vt:lpstr>King Saud University   College of Engineering  IE – 341: “Human Factors”  Fall – 2016 (1st Sem. 1437-8H)</vt:lpstr>
      <vt:lpstr>DISPLAYING INFORMATION</vt:lpstr>
      <vt:lpstr>Cont. DISPLAYING INFORMATION</vt:lpstr>
      <vt:lpstr>INFORMATION PRESENTED BY DISPLAYS (General)</vt:lpstr>
      <vt:lpstr>INFORMATION PRESENTED BY DISPLAYS (Detailed)</vt:lpstr>
      <vt:lpstr>INFORMATION PRESENTED BY DISPLAYS (Detailed)</vt:lpstr>
      <vt:lpstr>SELECTION OF DISPLAY MODALITY</vt:lpstr>
      <vt:lpstr>CODING OF INFORMATION</vt:lpstr>
      <vt:lpstr>CODING OF INFORMATION (Cont.)</vt:lpstr>
      <vt:lpstr>CODING OF INFORMATION (Cont.)</vt:lpstr>
      <vt:lpstr>CHARACTERISTICS OF A GOOD CODING SYSTEM</vt:lpstr>
      <vt:lpstr>CHARACTERISTICS OF A GOOD CODING SYSTEM (cont.)</vt:lpstr>
      <vt:lpstr>COMPATIBILITY</vt:lpstr>
      <vt:lpstr>COMPATIBILITY (Cont.)</vt:lpstr>
      <vt:lpstr>COMPATIBILITY (Cont.)</vt:lpstr>
      <vt:lpstr>COMPATIBILITY (Cont.)</vt:lpstr>
      <vt:lpstr>COMPATIBILITY (Cont.)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379</cp:revision>
  <dcterms:created xsi:type="dcterms:W3CDTF">2008-11-10T19:40:45Z</dcterms:created>
  <dcterms:modified xsi:type="dcterms:W3CDTF">2016-10-09T08:11:10Z</dcterms:modified>
</cp:coreProperties>
</file>