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606" r:id="rId3"/>
  </p:sldMasterIdLst>
  <p:notesMasterIdLst>
    <p:notesMasterId r:id="rId24"/>
  </p:notesMasterIdLst>
  <p:handoutMasterIdLst>
    <p:handoutMasterId r:id="rId25"/>
  </p:handoutMasterIdLst>
  <p:sldIdLst>
    <p:sldId id="328" r:id="rId4"/>
    <p:sldId id="346" r:id="rId5"/>
    <p:sldId id="347" r:id="rId6"/>
    <p:sldId id="329" r:id="rId7"/>
    <p:sldId id="331" r:id="rId8"/>
    <p:sldId id="332" r:id="rId9"/>
    <p:sldId id="333" r:id="rId10"/>
    <p:sldId id="334" r:id="rId11"/>
    <p:sldId id="348" r:id="rId12"/>
    <p:sldId id="336" r:id="rId13"/>
    <p:sldId id="338" r:id="rId14"/>
    <p:sldId id="337" r:id="rId15"/>
    <p:sldId id="341" r:id="rId16"/>
    <p:sldId id="344" r:id="rId17"/>
    <p:sldId id="342" r:id="rId18"/>
    <p:sldId id="340" r:id="rId19"/>
    <p:sldId id="339" r:id="rId20"/>
    <p:sldId id="335" r:id="rId21"/>
    <p:sldId id="343" r:id="rId22"/>
    <p:sldId id="345" r:id="rId23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36A4F92-5E2C-4891-A6A8-01B64A501B18}" type="datetimeFigureOut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D52768B-F95B-4FF0-B262-3D919F86B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6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0BE5AB-2EB0-4C24-9A77-7746159ABAFB}" type="datetimeFigureOut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03AADE-8857-4811-B01E-47FE8521D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21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http://www.psytoolkit.org/lessons/simple_choice_rts.html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* i.e. </a:t>
            </a:r>
            <a:r>
              <a:rPr lang="en-US" altLang="en-US" i="1" dirty="0" smtClean="0"/>
              <a:t>should you</a:t>
            </a:r>
            <a:r>
              <a:rPr lang="en-US" altLang="en-US" dirty="0" smtClean="0"/>
              <a:t> or </a:t>
            </a:r>
            <a:r>
              <a:rPr lang="en-US" altLang="en-US" i="1" dirty="0" smtClean="0"/>
              <a:t>should you not</a:t>
            </a:r>
            <a:r>
              <a:rPr lang="en-US" altLang="en-US" dirty="0" smtClean="0"/>
              <a:t> make a choice; also note how 1 choice give T = b * 1 Bit</a:t>
            </a:r>
            <a:r>
              <a:rPr lang="en-US" altLang="en-US" baseline="0" dirty="0" smtClean="0"/>
              <a:t> = b (i.e. minimum time for making a choice as in SRT experiment)</a:t>
            </a:r>
          </a:p>
          <a:p>
            <a:r>
              <a:rPr lang="en-US" altLang="en-US" dirty="0" smtClean="0"/>
              <a:t>Source: https://en.wikipedia.org/w/index.php?title=Hick%27s_law&amp;redirect=no, Sander’s and McCormick “Human Factors in Engr. and Design”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Source: https://en.wikipedia.org/w/index.php?title=Hick%27s_law&amp;redirect=no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https://en.wikipedia.org/w/index.php?title=Hick%27s_law&amp;redirect=no, Sander’s and McCormick “Human Factors in Engr. and Design”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Which is which? </a:t>
            </a:r>
            <a:r>
              <a:rPr lang="en-US" altLang="en-US" b="1" dirty="0" smtClean="0"/>
              <a:t>A: </a:t>
            </a:r>
            <a:r>
              <a:rPr lang="en-US" altLang="en-US" b="1" dirty="0" err="1" smtClean="0"/>
              <a:t>Fitts’s</a:t>
            </a:r>
            <a:r>
              <a:rPr lang="en-US" altLang="en-US" b="1" dirty="0" smtClean="0"/>
              <a:t> Law;</a:t>
            </a:r>
            <a:r>
              <a:rPr lang="en-US" altLang="en-US" b="1" baseline="0" dirty="0" smtClean="0"/>
              <a:t> B: Hick-Hyman Law; C: Hick’s Law</a:t>
            </a:r>
            <a:endParaRPr lang="en-US" alt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358A1A-C822-48F1-9F2A-2DE6ED82403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8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5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Cognitive: </a:t>
            </a:r>
            <a:r>
              <a:rPr lang="ar-SA" altLang="en-US" smtClean="0"/>
              <a:t>المعرفي</a:t>
            </a: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5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Link</a:t>
            </a:r>
            <a:r>
              <a:rPr lang="en-US" altLang="en-US" sz="1200" baseline="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to test: </a:t>
            </a:r>
            <a:r>
              <a:rPr lang="en-US" altLang="en-US" sz="1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http://www.psytoolkit.org/lessons/experiment_simple_choice_rts.html </a:t>
            </a:r>
          </a:p>
          <a:p>
            <a:r>
              <a:rPr lang="en-US" altLang="en-US" dirty="0" smtClean="0"/>
              <a:t>Source: http://www.psytoolkit.org/lessons/simple_choice_rts.html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My best results for</a:t>
            </a:r>
            <a:r>
              <a:rPr lang="en-US" altLang="en-US" baseline="0" dirty="0" smtClean="0"/>
              <a:t> SRT: 250 </a:t>
            </a:r>
            <a:r>
              <a:rPr lang="en-US" altLang="en-US" baseline="0" dirty="0" err="1" smtClean="0"/>
              <a:t>ms</a:t>
            </a:r>
            <a:r>
              <a:rPr lang="en-US" altLang="en-US" baseline="0" dirty="0" smtClean="0"/>
              <a:t> (0% error); CRT: 559 </a:t>
            </a:r>
            <a:r>
              <a:rPr lang="en-US" altLang="en-US" baseline="0" dirty="0" err="1" smtClean="0"/>
              <a:t>ms</a:t>
            </a:r>
            <a:r>
              <a:rPr lang="en-US" altLang="en-US" baseline="0" dirty="0" smtClean="0"/>
              <a:t> (0% error)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http://www.psytoolkit.org/lessons/simple_choice_rts.html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http://www.psytoolkit.org/lessons/simple_choice_rts.html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http://www.psytoolkit.org/lessons/simple_choice_rts.html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76ED-5D39-4FFC-8EE0-73B5C1ECC608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0F65-43DB-484A-A50E-CF001EE9D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8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290A-1B90-4941-B83A-3CD860C73EBC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5F1C-986D-4707-BC11-CE95752C3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CD63E-8B39-47BA-8A01-81508676F3F1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53C4-3CB8-4BB6-9FAC-9FB772FEE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6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5E31E062-9DA5-4FCB-BD8E-B78C77A3F778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EDF62D-031E-4551-80FC-77AFEC745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0B55E3-43E6-4353-B6E5-EEF50895934C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4269E-9F87-49BA-899D-8E65FBC5F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94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640FC0-8FFD-4FFC-8627-7BBC59FBE49E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4E4E0D-6B03-413C-BFB7-BFBC1F974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71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F91913-6F3E-4108-9155-C29B50351DAE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5D9BC7-6E23-403A-AFF4-49B9FD70B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2161234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BB4D3-C347-4CAA-BF10-752B85F6EA4B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0D2F39-0B69-4BAA-9ECE-80D67AFDA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25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9AD79E-65BD-424E-8A5F-4D3A03816B5D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871C78-86FE-48FC-82D1-B0A75F418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681692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3793EF-3CA2-4092-8D15-E29C7E3E56C6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CD199A-5F3E-42FC-8362-79DA78DFD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4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D200-DC2F-43B0-B652-6E819C2748F6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01D4-21AB-4495-A841-3CCE29932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A87F-DC0D-431A-A0F5-B87FC9464B0C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5732-683F-49FB-8D88-21FF0FF07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9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90204-1C87-4F0E-BC55-B8370217F0A2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51A2-34F5-4672-841C-C2104838B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1DD3-F014-48DF-8EFC-BB959A196D34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D8E82-552F-4454-BF9E-1BC18D2F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DD2DB-FFFC-41F6-9F37-159013B2BE3E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C3F7E-C860-4928-8B07-2557DE0E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0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A310E-DBEE-44E5-8688-CF141492C577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4A8D-7B31-4F61-9A12-7310F2F0C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15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4F704-EEA6-43BC-98B0-57236F04602F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FE73-3640-4A35-A9A1-06D63901C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11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953D-0DF0-4006-9AA1-FEB6451F293D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8DA8-CF17-4651-8C6C-52D82B6DD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0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BCFD-731F-4C42-B337-B32DAB017BF0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EE15-EB6E-4A3C-9E89-F1C459B6A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1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F429-A38D-455D-812B-39B1B5228DB3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823F-73B4-4EAF-ABE5-501988C0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2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E27CF-CB6C-4016-B582-D8964588B252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1758-9A15-4F31-BDF5-4930F2638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5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03AAA-FB29-4B64-9FD1-AD60BAF9B663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281F-DB8B-4265-B94C-B42D112F1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99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DEC0-0CEA-48A2-A2F4-7D00F17E05EB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BC1E6-A0D1-40AE-B85E-640024487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5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8167-7406-484D-9839-819858960996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5E26B-3C3A-4CF0-B594-54091E21C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FDD0-138B-4043-B580-627C57E30E3E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9794A-F3C0-4C6D-ADC0-9F8A22DF5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2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095E-880E-427D-BD7D-F33A90B04120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C45F-3A29-416E-9CE0-9E5EFAB77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0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99525-AE2F-499A-86E7-2DD46A079E61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2E40-67F8-41C2-897D-EA6858AF5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53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B04EB-CF46-4AB2-B1CA-6FE632DDB402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CD3B-5FC5-4EF2-A429-B235824AB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99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8C22-A376-4F24-AF82-67F0E4901F81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9060-742F-4D49-AF5A-A0DCE2F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0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170FC8D-C799-48BF-84C9-F8DFBE316D48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8719C0B-8023-4039-9964-3A3D27C5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6" r:id="rId1"/>
    <p:sldLayoutId id="2147484627" r:id="rId2"/>
    <p:sldLayoutId id="2147484628" r:id="rId3"/>
    <p:sldLayoutId id="2147484629" r:id="rId4"/>
    <p:sldLayoutId id="2147484630" r:id="rId5"/>
    <p:sldLayoutId id="2147484631" r:id="rId6"/>
    <p:sldLayoutId id="2147484632" r:id="rId7"/>
    <p:sldLayoutId id="2147484633" r:id="rId8"/>
    <p:sldLayoutId id="2147484634" r:id="rId9"/>
    <p:sldLayoutId id="2147484635" r:id="rId10"/>
    <p:sldLayoutId id="214748463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30C128-D466-4051-BDE6-CF7FF1B57D0E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ECDCC5E-276C-4089-BAD2-619CA294E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60778A9-2B70-44A7-BA14-4365E14C62FE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BBCFF2E-8415-4904-805C-0BDCCD8EA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7" r:id="rId1"/>
    <p:sldLayoutId id="2147484638" r:id="rId2"/>
    <p:sldLayoutId id="2147484654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toolkit.org/lessons/experiment_simple_choice_rt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toolkit.org/lessons/simple_choice_rt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8.gif"/><Relationship Id="rId4" Type="http://schemas.openxmlformats.org/officeDocument/2006/relationships/image" Target="../media/image2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toolkit.org/lessons/simple_choice_rt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s://en.wikipedia.org/w/index.php?title=Hick's_law&amp;redirect=n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IE – 341: </a:t>
            </a:r>
            <a:r>
              <a:rPr lang="en-US" sz="3700" dirty="0">
                <a:solidFill>
                  <a:schemeClr val="tx1"/>
                </a:solidFill>
              </a:rPr>
              <a:t>“Human Factors Engineering”</a:t>
            </a: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Fall – 2017 (1</a:t>
            </a:r>
            <a:r>
              <a:rPr lang="en-US" sz="3700" baseline="30000" dirty="0" smtClean="0">
                <a:solidFill>
                  <a:schemeClr val="tx1"/>
                </a:solidFill>
              </a:rPr>
              <a:t>st</a:t>
            </a:r>
            <a:r>
              <a:rPr lang="en-US" sz="3700" dirty="0" smtClean="0">
                <a:solidFill>
                  <a:schemeClr val="tx1"/>
                </a:solidFill>
              </a:rPr>
              <a:t> Sem. 1438-9H)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696200" cy="1752600"/>
          </a:xfrm>
        </p:spPr>
        <p:txBody>
          <a:bodyPr rtlCol="0"/>
          <a:lstStyle/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Chapter 3. Information Input and Processing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i="1" dirty="0" smtClean="0">
                <a:solidFill>
                  <a:schemeClr val="tx1"/>
                </a:solidFill>
              </a:rPr>
              <a:t>Part – 3: Choice Reaction Time Experiments</a:t>
            </a:r>
            <a:r>
              <a:rPr lang="en-US" altLang="en-US" b="1" dirty="0" smtClean="0">
                <a:solidFill>
                  <a:schemeClr val="tx1"/>
                </a:solidFill>
              </a:rPr>
              <a:t> </a:t>
            </a:r>
          </a:p>
          <a:p>
            <a:pPr marL="109538" fontAlgn="auto">
              <a:spcAft>
                <a:spcPts val="0"/>
              </a:spcAft>
              <a:buClr>
                <a:srgbClr val="2DA2BF"/>
              </a:buClr>
              <a:buFont typeface="Arial" pitchFamily="34" charset="0"/>
              <a:buNone/>
              <a:defRPr/>
            </a:pPr>
            <a:r>
              <a:rPr lang="en-US" altLang="en-US" sz="1900" b="1" dirty="0" smtClean="0">
                <a:solidFill>
                  <a:srgbClr val="000000"/>
                </a:solidFill>
              </a:rPr>
              <a:t>Prepared by: Ahmed M. El-Sherbeeny, PhD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189D5-AF00-45E2-B4C8-6DB8541B845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6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Important information theory applications:</a:t>
            </a:r>
          </a:p>
          <a:p>
            <a:pPr lvl="1">
              <a:lnSpc>
                <a:spcPct val="150000"/>
              </a:lnSpc>
            </a:pP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Simple reaction time tasks (SRT)</a:t>
            </a:r>
          </a:p>
          <a:p>
            <a:pPr lvl="1">
              <a:lnSpc>
                <a:spcPct val="150000"/>
              </a:lnSpc>
            </a:pPr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Choice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response time tasks </a:t>
            </a:r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(CRT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 or Hick’s Law</a:t>
            </a:r>
          </a:p>
          <a:p>
            <a:pPr lvl="1">
              <a:lnSpc>
                <a:spcPct val="150000"/>
              </a:lnSpc>
            </a:pP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Hick-Hyman Law</a:t>
            </a:r>
          </a:p>
          <a:p>
            <a:pPr lvl="1">
              <a:lnSpc>
                <a:spcPct val="150000"/>
              </a:lnSpc>
            </a:pPr>
            <a:endParaRPr lang="en-US" altLang="en-US" sz="18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0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Simple Reaction Time Tasks (SRT)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Used to test how fast human responds in presence of 1 stimulus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e.g. starting to run when hearing starting gun in a race, or moving car when traffic light is green, etc.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try experiment (aka </a:t>
                </a:r>
                <a:r>
                  <a:rPr lang="en-US" altLang="en-US" sz="2200" i="1" dirty="0" err="1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Deary-Liewald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task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):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as fast as you see icon on screen, </a:t>
                </a:r>
                <a:r>
                  <a:rPr lang="en-US" altLang="en-US" sz="22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press </a:t>
                </a:r>
                <a:r>
                  <a:rPr lang="en-US" altLang="en-US" sz="22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  <a:hlinkClick r:id="rId3"/>
                  </a:rPr>
                  <a:t>‘space bar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  <a:hlinkClick r:id="rId3"/>
                  </a:rPr>
                  <a:t>’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: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Note, how this tests has two aspects: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Correct response rate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How fast you respond 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𝑚𝑠</m:t>
                    </m:r>
                  </m:oMath>
                </a14:m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)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How much did you score?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Experiment shows: humans can score </a:t>
                </a:r>
                <a:b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for 1 choice: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&lt;</m:t>
                    </m:r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200</m:t>
                    </m:r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 </m:t>
                    </m:r>
                    <m:r>
                      <a:rPr lang="en-US" altLang="en-US" sz="2000" i="1" dirty="0" err="1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𝑚𝑠</m:t>
                    </m:r>
                  </m:oMath>
                </a14:m>
                <a:endParaRPr lang="en-US" altLang="en-US" sz="20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How much do you expect when there </a:t>
                </a:r>
                <a:b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is more than one choice?</a:t>
                </a:r>
                <a:endParaRPr lang="en-US" altLang="en-US" sz="2000" dirty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4"/>
                <a:stretch>
                  <a:fillRect l="-1154" t="-923" r="-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6" t="10841" r="9456" b="8785"/>
          <a:stretch/>
        </p:blipFill>
        <p:spPr>
          <a:xfrm>
            <a:off x="6791211" y="3581400"/>
            <a:ext cx="2305874" cy="326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0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r>
              <a:rPr lang="en-US" altLang="en-US" sz="26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Choice Response Time task (CRT)</a:t>
            </a:r>
            <a:endParaRPr lang="en-US" altLang="en-US" sz="26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Used to test how fast human responds in presence of </a:t>
            </a:r>
            <a:r>
              <a:rPr lang="en-US" altLang="en-US" sz="22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more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than 1 stimulus, i.e. multiple stimuli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 choosing a digit on keyboard from ‘0’ to ‘9’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Each stimulus requires a different response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 general, more stimuli/responses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  <a:sym typeface="Symbol"/>
              </a:rPr>
              <a:t>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slower RT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try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2</a:t>
            </a:r>
            <a:r>
              <a:rPr lang="en-US" altLang="en-US" sz="2200" baseline="30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nd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experiment:</a:t>
            </a:r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/>
            </a:r>
            <a:b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there are now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  <a:hlinkClick r:id="rId3"/>
              </a:rPr>
              <a:t>4 blocks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(choices), with ‘X’ appearing in either of 4 possible positions (i.e. 4 stimuli)</a:t>
            </a:r>
            <a:endParaRPr lang="en-US" altLang="en-US" sz="2200" dirty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As fast as you see ‘X’ come on, press </a:t>
            </a:r>
            <a:b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letter on keyboard that corresponds to it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 how RT/error rate are now greater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3" t="9455" r="13929" b="11487"/>
          <a:stretch/>
        </p:blipFill>
        <p:spPr>
          <a:xfrm>
            <a:off x="6934200" y="4012506"/>
            <a:ext cx="2209799" cy="284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1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Cont. Choice </a:t>
                </a:r>
                <a:r>
                  <a:rPr lang="en-US" altLang="en-US" sz="26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Response Time task (CRT)</a:t>
                </a:r>
                <a:endParaRPr lang="en-US" altLang="en-US" sz="26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1"/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Simplest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CRT experiment: 2 stimuli/responses 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  <a:sym typeface="Symbol"/>
                  </a:rPr>
                  <a:t></a:t>
                </a:r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  <a:sym typeface="Symbol"/>
                  </a:rPr>
                  <a:t>Minimum RT =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250</m:t>
                    </m:r>
                    <m:r>
                      <a:rPr lang="en-US" altLang="en-US" sz="22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 </m:t>
                    </m:r>
                    <m:r>
                      <a:rPr lang="en-US" altLang="en-US" sz="2200" i="1" dirty="0" err="1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𝑚𝑠</m:t>
                    </m:r>
                  </m:oMath>
                </a14:m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Typical average: 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3</m:t>
                    </m:r>
                    <m:r>
                      <a:rPr lang="en-US" altLang="en-US" sz="2200" i="1" dirty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50</m:t>
                    </m:r>
                    <m:r>
                      <a:rPr lang="en-US" altLang="en-US" sz="2200" b="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 −</m:t>
                    </m:r>
                    <m:r>
                      <a:rPr lang="en-US" altLang="en-US" sz="2200" b="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450</m:t>
                    </m:r>
                    <m:r>
                      <a:rPr lang="en-US" altLang="en-US" sz="2200" i="1" dirty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 </m:t>
                    </m:r>
                    <m:r>
                      <a:rPr lang="en-US" altLang="en-US" sz="2200" i="1" dirty="0" err="1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𝑚𝑠</m:t>
                    </m:r>
                  </m:oMath>
                </a14:m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  <a:sym typeface="Symbol"/>
                </a:endParaRP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Note, results greatly affected by type of stimulus &amp; response mode (e.g. verbal/ written/ physical, etc.)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Also, response speed proven to be affected greatly by:</a:t>
                </a: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Age</a:t>
                </a: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Intelligence</a:t>
                </a: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Conditions (e.g. rested vs. tired, hungry or not, etc.)</a:t>
                </a: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Speed-accuracy tradeoff (i.e. your aim to make less mistakes or higher speed)</a:t>
                </a: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3"/>
                <a:stretch>
                  <a:fillRect l="-1154" t="-923" r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endParaRPr lang="en-US" altLang="en-US" sz="22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914400"/>
            <a:ext cx="7663916" cy="574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35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r>
              <a:rPr lang="en-US" altLang="en-US" sz="26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Cont. Choice </a:t>
            </a:r>
            <a:r>
              <a:rPr lang="en-US" altLang="en-US" sz="26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Response Time task (CRT)</a:t>
            </a:r>
            <a:endParaRPr lang="en-US" altLang="en-US" sz="26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So what is significance of measuring CRT?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RT is indication of time required to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Process/interpret information (i.e. stimuli)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Retrieve information from memory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Initiate muscle responses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i.e. gives good indication of time required to “think” (basic thought process)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This is important part of “cognitive psychology” field</a:t>
            </a:r>
          </a:p>
          <a:p>
            <a:pPr lvl="2"/>
            <a:endParaRPr lang="en-US" altLang="en-US" sz="20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2"/>
            <a:endParaRPr lang="en-US" altLang="en-US" sz="20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5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Hick’s and Hick-Hyman Laws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Hick’s Law</a:t>
                </a:r>
              </a:p>
              <a:p>
                <a:pPr lvl="1"/>
                <a:r>
                  <a:rPr lang="en-US" altLang="en-US" sz="22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Named after British 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psychologist </a:t>
                </a:r>
                <a:r>
                  <a:rPr lang="en-US" altLang="en-US" sz="2200" i="1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William 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E. Hick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Conducted experiments on CRT in 1950’s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He found (1952):</a:t>
                </a:r>
                <a:endParaRPr lang="en-US" altLang="en-US" sz="20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2"/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Cognitive information capacity: is assessed as rate of gain of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information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As # of equally likely stimuli alternatives ↑ </a:t>
                </a:r>
                <a:b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⇒ RT to stimuli ↑ logarithmically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i.e. RT 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vs.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# stimuli in Bits: </a:t>
                </a:r>
                <a:r>
                  <a:rPr lang="en-US" altLang="en-US" sz="24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000" b="1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linear </a:t>
                </a:r>
                <a:r>
                  <a:rPr lang="en-US" altLang="en-US" sz="2000" b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function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(amazing find!)</a:t>
                </a:r>
              </a:p>
              <a:p>
                <a:pPr lvl="2"/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Given </a:t>
                </a:r>
                <a:r>
                  <a:rPr lang="en-US" altLang="en-US" sz="2000" i="1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000" i="1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equally 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likely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choices,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sz="20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Lucida Sans Unicode" pitchFamily="34" charset="0"/>
                          </a:rPr>
                        </m:ctrlPr>
                      </m:accPr>
                      <m:e>
                        <m:r>
                          <a:rPr lang="en-US" altLang="en-US" sz="2000" i="1" dirty="0">
                            <a:solidFill>
                              <a:schemeClr val="tx1"/>
                            </a:solidFill>
                            <a:latin typeface="Cambria Math"/>
                            <a:ea typeface="Lucida Sans Unicode" pitchFamily="34" charset="0"/>
                            <a:cs typeface="Lucida Sans Unicode" pitchFamily="34" charset="0"/>
                          </a:rPr>
                          <m:t>𝑅𝑇</m:t>
                        </m:r>
                      </m:e>
                    </m:acc>
                  </m:oMath>
                </a14:m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𝑇</m:t>
                    </m:r>
                  </m:oMath>
                </a14:m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) required 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to choose among the choices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is: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𝑻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=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𝒃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∙</m:t>
                      </m:r>
                      <m:func>
                        <m:funcPr>
                          <m:ctrlP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𝒏</m:t>
                              </m:r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+</m:t>
                              </m:r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altLang="en-US" sz="2000" b="1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marL="914400" lvl="2" indent="0">
                  <a:buNone/>
                </a:pP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where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,</a:t>
                </a:r>
              </a:p>
              <a:p>
                <a:pPr marL="914400" lvl="2" indent="0">
                  <a:buNone/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𝑏</m:t>
                    </m:r>
                  </m:oMath>
                </a14:m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: 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empirical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constant (determine from data for person)</a:t>
                </a:r>
              </a:p>
              <a:p>
                <a:pPr marL="914400" lvl="2" indent="0">
                  <a:buNone/>
                </a:pP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Note how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Lucida Sans Unicode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00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Lucida Sans Unicode" pitchFamily="34" charset="0"/>
                          </a:rPr>
                          <m:t>log</m:t>
                        </m:r>
                      </m:e>
                      <m:sub>
                        <m:r>
                          <a:rPr lang="en-US" alt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Lucida Sans Unicode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indicates how “binary” search is performed</a:t>
                </a:r>
              </a:p>
              <a:p>
                <a:pPr marL="914400" lvl="2" indent="0">
                  <a:buNone/>
                </a:pP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Also, note how “+1” is used to account for 1 choice*</a:t>
                </a: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3"/>
                <a:stretch>
                  <a:fillRect l="-1154" t="-1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Cont. Hick’s </a:t>
                </a:r>
                <a:r>
                  <a:rPr lang="en-US" altLang="en-US" sz="26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Law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More recent research (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E.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Roth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, 1964): RT affected by IQ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Time (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) required to make a decision,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𝑻</m:t>
                      </m:r>
                      <m:r>
                        <a:rPr lang="en-US" altLang="en-US" sz="2400" b="1" i="1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=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𝑷𝒓𝒐𝒄𝒆𝒔𝒔𝒊𝒏𝒈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 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𝑺𝒑𝒆𝒆𝒅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∙</m:t>
                      </m:r>
                      <m:func>
                        <m:funcPr>
                          <m:ctrlP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  <m:t>𝒏</m:t>
                          </m:r>
                        </m:e>
                      </m:func>
                    </m:oMath>
                  </m:oMathPara>
                </a14:m>
                <a:endParaRPr lang="en-US" altLang="en-US" sz="2200" b="1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Example/summary of Hick’s law is shown below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Also, note how this indicates that we don’t think equally 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of all alternatives 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(we tend to cancel out ½ 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alternatives every time we 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think, as indicated by </a:t>
                </a:r>
                <a:r>
                  <a:rPr lang="en-US" altLang="en-US" sz="2200" dirty="0" err="1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eq</a:t>
                </a:r>
                <a:r>
                  <a:rPr lang="en-US" altLang="en-US" sz="2200" baseline="30000" dirty="0" err="1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)</a:t>
                </a:r>
              </a:p>
              <a:p>
                <a:pPr marL="457200" lvl="1" indent="0">
                  <a:buNone/>
                </a:pPr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3"/>
                <a:stretch>
                  <a:fillRect l="-1154" t="-923" r="-1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3336377"/>
            <a:ext cx="3427912" cy="351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Hick-Hyman Law (1953):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Hick’s law further analyzed by US psychologist: 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Ray Hyman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Kept number of stimuli (alternatives) fixed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Varied prob. of occurrence of events/choices (e.g. size of targets) ⇒ law is generalized as follows: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>
                          <a:solidFill>
                            <a:prstClr val="black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𝑻</m:t>
                      </m:r>
                      <m:r>
                        <a:rPr lang="en-US" altLang="en-US" sz="2400" b="1" i="1">
                          <a:solidFill>
                            <a:prstClr val="black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=</m:t>
                      </m:r>
                      <m:r>
                        <a:rPr lang="en-US" altLang="en-US" sz="2400" b="1" i="1">
                          <a:solidFill>
                            <a:prstClr val="black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𝒃</m:t>
                      </m:r>
                      <m:r>
                        <a:rPr lang="en-US" altLang="en-US" sz="24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∙</m:t>
                      </m:r>
                      <m:r>
                        <a:rPr lang="en-US" alt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𝑯</m:t>
                      </m:r>
                    </m:oMath>
                  </m:oMathPara>
                </a14:m>
                <a:endParaRPr lang="en-US" altLang="en-US" sz="2400" b="1" i="1" dirty="0" smtClean="0">
                  <a:solidFill>
                    <a:prstClr val="black"/>
                  </a:solidFill>
                  <a:latin typeface="Cambria Math"/>
                  <a:ea typeface="Cambria Math"/>
                  <a:cs typeface="Lucida Sans Unicode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𝑯</m:t>
                      </m:r>
                      <m:r>
                        <a:rPr lang="en-US" alt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  <m:t>𝒊</m:t>
                          </m:r>
                        </m:sub>
                        <m:sup>
                          <m:r>
                            <a:rPr lang="en-US" alt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alt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alt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func>
                        <m:funcPr>
                          <m:ctrlPr>
                            <a:rPr lang="en-US" alt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Lucida Sans Unicode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Lucida Sans Unicode" pitchFamily="34" charset="0"/>
                                    </a:rPr>
                                    <m:t>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en-US" sz="20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Lucida Sans Unicode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en-US" sz="20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Lucida Sans Unicode" pitchFamily="34" charset="0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en-US" altLang="en-US" sz="20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Lucida Sans Unicode" pitchFamily="34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+</m:t>
                              </m:r>
                              <m: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He found: </a:t>
                </a:r>
                <a:r>
                  <a:rPr lang="en-US" altLang="en-US" sz="2200" b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“Hick-Hyman Law”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AGAIN: Reaction time vs. Stimulus (in Bits):  linear function!</a:t>
                </a:r>
              </a:p>
              <a:p>
                <a:pPr lvl="1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Compare 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, 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Hick-Hyman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, </a:t>
                </a:r>
                <a:r>
                  <a:rPr lang="en-US" altLang="en-US" sz="2000" i="1" dirty="0" err="1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Fitts’s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Laws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in next slide</a:t>
                </a: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3"/>
                <a:stretch>
                  <a:fillRect l="-1154" t="-923" r="-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67469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altLang="en-US" sz="22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5" name="Picture 2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5" r="3926" b="2014"/>
          <a:stretch/>
        </p:blipFill>
        <p:spPr>
          <a:xfrm>
            <a:off x="32047" y="609600"/>
            <a:ext cx="4030662" cy="3756440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1" t="22956" r="24950" b="34209"/>
          <a:stretch/>
        </p:blipFill>
        <p:spPr>
          <a:xfrm>
            <a:off x="5044051" y="609600"/>
            <a:ext cx="4099949" cy="3124200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9" t="1816" r="855" b="13952"/>
          <a:stretch/>
        </p:blipFill>
        <p:spPr bwMode="auto">
          <a:xfrm>
            <a:off x="4191000" y="3962400"/>
            <a:ext cx="4267200" cy="2819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6400" y="87162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114800" y="5791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522525" y="62959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78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Information Theory</a:t>
            </a:r>
          </a:p>
          <a:p>
            <a:pPr lvl="1">
              <a:lnSpc>
                <a:spcPct val="20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Unit of Measure of Information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Choice </a:t>
            </a:r>
            <a:r>
              <a:rPr lang="en-US" dirty="0">
                <a:solidFill>
                  <a:schemeClr val="tx1"/>
                </a:solidFill>
              </a:rPr>
              <a:t>Reaction Time </a:t>
            </a:r>
            <a:r>
              <a:rPr lang="en-US" dirty="0" smtClean="0">
                <a:solidFill>
                  <a:schemeClr val="tx1"/>
                </a:solidFill>
              </a:rPr>
              <a:t>Experiments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Simple reaction time tasks (SRT)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Choice response time tasks (CRT)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- </a:t>
            </a:r>
            <a:r>
              <a:rPr lang="en-US" altLang="en-US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Hick’s Law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Hick-Hyman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Law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cs typeface="Lucida Sans Unicode" pitchFamily="34" charset="0"/>
              </a:rPr>
              <a:t>Summary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300" b="0" dirty="0" smtClean="0">
                <a:solidFill>
                  <a:schemeClr val="tx1"/>
                </a:solidFill>
              </a:rPr>
              <a:t>References</a:t>
            </a:r>
            <a:endParaRPr lang="en-US" sz="2800" b="0" dirty="0" smtClean="0">
              <a:solidFill>
                <a:schemeClr val="tx1"/>
              </a:solidFill>
            </a:endParaRPr>
          </a:p>
        </p:txBody>
      </p:sp>
      <p:sp>
        <p:nvSpPr>
          <p:cNvPr id="40964" name="Rectangle 4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943600"/>
          </a:xfrm>
        </p:spPr>
        <p:txBody>
          <a:bodyPr/>
          <a:lstStyle/>
          <a:p>
            <a:pPr marL="877888" lvl="1" indent="-514350">
              <a:buClr>
                <a:srgbClr val="2DA2BF"/>
              </a:buClr>
            </a:pPr>
            <a:r>
              <a:rPr lang="en-US" altLang="en-US" sz="2400" b="1" i="1" dirty="0" smtClean="0">
                <a:solidFill>
                  <a:schemeClr val="tx1"/>
                </a:solidFill>
              </a:rPr>
              <a:t>Human Factors in Engineering and Design</a:t>
            </a:r>
            <a:r>
              <a:rPr lang="en-US" altLang="en-US" sz="2400" dirty="0" smtClean="0">
                <a:solidFill>
                  <a:schemeClr val="tx1"/>
                </a:solidFill>
              </a:rPr>
              <a:t>. Mark S. Sanders, Ernest J. McCormick. 7</a:t>
            </a:r>
            <a:r>
              <a:rPr lang="en-US" alt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US" altLang="en-US" sz="2400" dirty="0" smtClean="0">
                <a:solidFill>
                  <a:schemeClr val="tx1"/>
                </a:solidFill>
              </a:rPr>
              <a:t> Ed. McGraw: New York, 1993. ISBN: 0-07-112826-3.</a:t>
            </a:r>
          </a:p>
          <a:p>
            <a:pPr marL="877888" lvl="1" indent="-514350">
              <a:buClr>
                <a:srgbClr val="2DA2BF"/>
              </a:buClr>
            </a:pPr>
            <a:r>
              <a:rPr lang="en-US" altLang="en-US" sz="2400" b="1" i="1" dirty="0">
                <a:solidFill>
                  <a:schemeClr val="tx1"/>
                </a:solidFill>
              </a:rPr>
              <a:t>Simple and choice reaction time tasks</a:t>
            </a:r>
            <a:r>
              <a:rPr lang="en-US" altLang="en-US" sz="2400" dirty="0">
                <a:solidFill>
                  <a:schemeClr val="tx1"/>
                </a:solidFill>
              </a:rPr>
              <a:t>. From: PsyToolkit. Available at: </a:t>
            </a:r>
            <a:r>
              <a:rPr lang="en-US" altLang="en-US" sz="2400" dirty="0">
                <a:solidFill>
                  <a:schemeClr val="tx1"/>
                </a:solidFill>
                <a:hlinkClick r:id="rId3"/>
              </a:rPr>
              <a:t>http://www.psytoolkit.org/lessons/simple_choice_rts.html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</a:p>
          <a:p>
            <a:pPr marL="877888" lvl="1" indent="-514350">
              <a:buClr>
                <a:srgbClr val="2DA2BF"/>
              </a:buClr>
            </a:pPr>
            <a:r>
              <a:rPr lang="en-US" altLang="en-US" sz="2400" b="1" i="1" dirty="0" smtClean="0">
                <a:solidFill>
                  <a:schemeClr val="tx1"/>
                </a:solidFill>
              </a:rPr>
              <a:t>Hick's law</a:t>
            </a:r>
            <a:r>
              <a:rPr lang="en-US" altLang="en-US" sz="2400" dirty="0">
                <a:solidFill>
                  <a:schemeClr val="tx1"/>
                </a:solidFill>
              </a:rPr>
              <a:t>. From Wikipedia, the free </a:t>
            </a:r>
            <a:r>
              <a:rPr lang="en-US" altLang="en-US" sz="2400" dirty="0" smtClean="0">
                <a:solidFill>
                  <a:schemeClr val="tx1"/>
                </a:solidFill>
              </a:rPr>
              <a:t>encyclopedia. </a:t>
            </a:r>
            <a:r>
              <a:rPr lang="en-US" altLang="en-US" sz="2400" dirty="0">
                <a:solidFill>
                  <a:schemeClr val="tx1"/>
                </a:solidFill>
              </a:rPr>
              <a:t>Available at: </a:t>
            </a:r>
            <a:r>
              <a:rPr lang="en-US" altLang="en-US" sz="2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altLang="en-US" sz="2400" dirty="0" smtClean="0">
                <a:solidFill>
                  <a:schemeClr val="tx1"/>
                </a:solidFill>
                <a:hlinkClick r:id="rId4"/>
              </a:rPr>
              <a:t>en.wikipedia.org/w/index.php?title=Hick%27s_law&amp;redirect=no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</a:p>
          <a:p>
            <a:pPr marL="877888" lvl="1" indent="-514350">
              <a:buClr>
                <a:srgbClr val="2DA2BF"/>
              </a:buClr>
            </a:pPr>
            <a:endParaRPr lang="en-US" altLang="en-US" sz="2400" dirty="0">
              <a:solidFill>
                <a:schemeClr val="tx1"/>
              </a:solidFill>
            </a:endParaRPr>
          </a:p>
          <a:p>
            <a:pPr marL="877888" lvl="1" indent="-514350">
              <a:buClr>
                <a:srgbClr val="2DA2BF"/>
              </a:buClr>
            </a:pPr>
            <a:endParaRPr lang="en-US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23F02-F9A5-4FF6-B16F-62F84637AE0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en-US" sz="2800" b="1" dirty="0" smtClean="0">
                <a:solidFill>
                  <a:schemeClr val="tx1"/>
                </a:solidFill>
              </a:rPr>
              <a:t>Information Theory</a:t>
            </a: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Information Theory</a:t>
            </a: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Information Processing is AKA: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Cognitive Psychology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Cognitive Engineering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Engineering Psychology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Objectives of Information Theory: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Finding an operational definition of information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Finding a method for measuring information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Note, most concepts of Info. Theory are descriptive (i.e. </a:t>
            </a:r>
            <a:r>
              <a:rPr lang="en-US" altLang="en-US" b="1" dirty="0" smtClean="0">
                <a:solidFill>
                  <a:schemeClr val="tx1"/>
                </a:solidFill>
              </a:rPr>
              <a:t>qualitative</a:t>
            </a:r>
            <a:r>
              <a:rPr lang="en-US" altLang="en-US" dirty="0" smtClean="0">
                <a:solidFill>
                  <a:schemeClr val="tx1"/>
                </a:solidFill>
              </a:rPr>
              <a:t> vs. </a:t>
            </a:r>
            <a:r>
              <a:rPr lang="en-US" altLang="en-US" b="1" dirty="0" smtClean="0">
                <a:solidFill>
                  <a:schemeClr val="tx1"/>
                </a:solidFill>
              </a:rPr>
              <a:t>quantitative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Information 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en-US" altLang="en-US" dirty="0" smtClean="0">
                <a:solidFill>
                  <a:schemeClr val="tx1"/>
                </a:solidFill>
              </a:rPr>
              <a:t>Definition):</a:t>
            </a:r>
            <a:endParaRPr lang="en-US" altLang="en-US" dirty="0">
              <a:solidFill>
                <a:schemeClr val="tx1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“Reduction of Uncertainty”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Emphasis is on “highly unlikely” events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Example (information in car):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“Fasten seat belt”: likely event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not imp. in Info. Th.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“Temperature warning”: unlikely event ⇒ imp.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Unit of Measure of Information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Case 1: </a:t>
            </a:r>
            <a:r>
              <a:rPr lang="en-US" altLang="en-US" sz="28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≥ 1 equally likely alternative events</a:t>
            </a:r>
            <a:r>
              <a:rPr lang="en-US" altLang="en-US" sz="28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altLang="en-US" sz="28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 amount of information </a:t>
            </a:r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[Bits]</a:t>
            </a:r>
          </a:p>
          <a:p>
            <a:pPr lvl="1"/>
            <a:r>
              <a:rPr lang="en-US" altLang="en-US" sz="24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 number of equally likely alternatives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2 equally likely alternatives ⇒</a:t>
            </a:r>
            <a:b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⇒ </a:t>
            </a:r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Bit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(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Def</a:t>
            </a:r>
            <a:r>
              <a:rPr lang="en-US" altLang="en-US" sz="2400" baseline="30000" dirty="0" err="1" smtClean="0">
                <a:solidFill>
                  <a:schemeClr val="tx1"/>
                </a:solidFill>
              </a:rPr>
              <a:t>n</a:t>
            </a:r>
            <a:r>
              <a:rPr lang="en-US" altLang="en-US" sz="2400" dirty="0" smtClean="0">
                <a:solidFill>
                  <a:schemeClr val="tx1"/>
                </a:solidFill>
              </a:rPr>
              <a:t>): “amount of info. to decide between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two</a:t>
            </a:r>
            <a:r>
              <a:rPr lang="en-US" altLang="en-US" sz="2400" dirty="0" smtClean="0">
                <a:solidFill>
                  <a:schemeClr val="tx1"/>
                </a:solidFill>
              </a:rPr>
              <a:t> equally likely (i.e. 50%-50%) alternatives”</a:t>
            </a:r>
            <a:endParaRPr lang="en-US" altLang="en-US" sz="24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4 equally likely alternatives⇒                              </a:t>
            </a: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equally likely digits (0-9)     ⇒</a:t>
            </a: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equally likely letters (a-z)   ⇒</a:t>
            </a:r>
          </a:p>
          <a:p>
            <a:pPr lvl="1">
              <a:buFont typeface="Verdana" pitchFamily="34" charset="0"/>
              <a:buNone/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Note, for each of above, unit [bit] must be stated.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67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323975"/>
            <a:ext cx="3763963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0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133725"/>
            <a:ext cx="21240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2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4505325"/>
            <a:ext cx="21240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6" name="Picture 2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114925"/>
            <a:ext cx="27336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8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24525"/>
            <a:ext cx="27336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Unit of Measure of Information</a:t>
            </a:r>
          </a:p>
        </p:txBody>
      </p:sp>
      <p:sp>
        <p:nvSpPr>
          <p:cNvPr id="1638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Case 2: </a:t>
            </a:r>
            <a:r>
              <a:rPr lang="en-US" altLang="en-US" sz="28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≥ 1 non-equally likely alternatives</a:t>
            </a:r>
            <a:r>
              <a:rPr lang="en-US" altLang="en-US" sz="28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altLang="en-US" sz="28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  :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amount of information [Bits] for single event, 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</a:t>
            </a:r>
            <a:endParaRPr lang="en-US" altLang="en-US" sz="24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  : probability of occurrence of single event, 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</a:t>
            </a:r>
            <a:endParaRPr lang="en-US" altLang="en-US" sz="24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Note, this is not usually significant</a:t>
            </a:r>
            <a:b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(i.e. for individual event basis)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2F152-BEF1-4C9C-904F-C829E3C99E1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63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9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95400"/>
            <a:ext cx="25146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40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2371725"/>
            <a:ext cx="2857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40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981325"/>
            <a:ext cx="2762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Unit of Measure of Information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Case 3: </a:t>
            </a:r>
            <a:r>
              <a:rPr lang="en-US" altLang="en-US" sz="28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Average info. of non-equally likely series of events</a:t>
            </a:r>
            <a:r>
              <a:rPr lang="en-US" altLang="en-US" sz="28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altLang="en-US" sz="28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    :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average information [Bits] from all events</a:t>
            </a:r>
          </a:p>
          <a:p>
            <a:pPr lvl="1"/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  :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probability of occurrence of single event, 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</a:t>
            </a:r>
            <a:endParaRPr lang="en-US" altLang="en-US" sz="24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 num. of non-equally likely alternatives/events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2 alternatives (</a:t>
            </a:r>
            <a:r>
              <a:rPr lang="en-US" altLang="en-US" sz="24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= 2)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Enemy attacks by land,	p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1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0.9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Enemy attacks by sea,	p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2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0.1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</a:p>
          <a:p>
            <a:pPr lvl="2"/>
            <a:endParaRPr lang="en-US" altLang="en-US" sz="20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2"/>
            <a:endParaRPr lang="en-US" altLang="en-US" sz="20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b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539D2-2138-47D7-962D-788AA0C5F54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74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0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2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3124200"/>
            <a:ext cx="2762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2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19225"/>
            <a:ext cx="33528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2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2752725"/>
            <a:ext cx="5238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229225"/>
            <a:ext cx="29813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495925"/>
            <a:ext cx="39528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6210300"/>
            <a:ext cx="5400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Unit of Measure of Information</a:t>
            </a:r>
          </a:p>
        </p:txBody>
      </p:sp>
      <p:sp>
        <p:nvSpPr>
          <p:cNvPr id="1843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Case 4: </a:t>
            </a:r>
            <a:r>
              <a:rPr lang="en-US" altLang="en-US" sz="28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Redundancy</a:t>
            </a:r>
            <a:r>
              <a:rPr lang="en-US" altLang="en-US" sz="28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If 2 occurrences: equally likely ⇒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1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2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 0.5 (i.e. 50% each)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z="20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= </a:t>
            </a:r>
            <a:r>
              <a:rPr lang="en-US" altLang="en-US" sz="2000" i="1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</a:t>
            </a:r>
            <a:r>
              <a:rPr lang="en-US" altLang="en-US" sz="2000" baseline="-250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max</a:t>
            </a:r>
            <a:r>
              <a:rPr lang="en-US" altLang="en-US" sz="20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 1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 e.g. in last slide, departure from max. info.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 1 – 0.47 = 0.53 = 53%</a:t>
            </a:r>
          </a:p>
          <a:p>
            <a:pPr lvl="1"/>
            <a:endParaRPr lang="en-US" altLang="en-US" sz="24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Note, as departure from equal prob. ↑ ⇒ %Red. ↑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not all English letters equally likely: “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th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”,“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qu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”</a:t>
            </a:r>
          </a:p>
          <a:p>
            <a:pPr lvl="2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%Red. of English language = 68 %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ps. how about Arabic language?</a:t>
            </a:r>
          </a:p>
          <a:p>
            <a:pPr lvl="1"/>
            <a:endParaRPr lang="en-US" altLang="en-US" sz="26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54BA6-8DF2-4B3A-856D-606E962287B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84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2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845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" y="3581400"/>
            <a:ext cx="62341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en-US" sz="2800" b="1" dirty="0">
                <a:solidFill>
                  <a:schemeClr val="tx1"/>
                </a:solidFill>
              </a:rPr>
              <a:t>Choice Reaction Time Experiments</a:t>
            </a: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9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2656</TotalTime>
  <Words>1215</Words>
  <Application>Microsoft Office PowerPoint</Application>
  <PresentationFormat>On-screen Show (4:3)</PresentationFormat>
  <Paragraphs>211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2_Concourse</vt:lpstr>
      <vt:lpstr>9_Concourse</vt:lpstr>
      <vt:lpstr>Executive</vt:lpstr>
      <vt:lpstr>King Saud University   College of Engineering  IE – 341: “Human Factors Engineering”  Fall – 2017 (1st Sem. 1438-9H)</vt:lpstr>
      <vt:lpstr>Contents</vt:lpstr>
      <vt:lpstr>PowerPoint Presentation</vt:lpstr>
      <vt:lpstr>Information Theory</vt:lpstr>
      <vt:lpstr>Unit of Measure of Information</vt:lpstr>
      <vt:lpstr>Cont. Unit of Measure of Information</vt:lpstr>
      <vt:lpstr>Cont. Unit of Measure of Information</vt:lpstr>
      <vt:lpstr>Cont. Unit of Measure of Information</vt:lpstr>
      <vt:lpstr>PowerPoint Presentation</vt:lpstr>
      <vt:lpstr>Choice Reaction Time Experiments</vt:lpstr>
      <vt:lpstr>Cont. Choice Reaction Time Experiments</vt:lpstr>
      <vt:lpstr>Cont. Choice Reaction Time Experiments</vt:lpstr>
      <vt:lpstr>Cont. Choice Reaction Time Experiments</vt:lpstr>
      <vt:lpstr>Cont. Choice Reaction Time Experiments</vt:lpstr>
      <vt:lpstr>Cont. Choice Reaction Time Experiments</vt:lpstr>
      <vt:lpstr>Hick’s and Hick-Hyman Laws</vt:lpstr>
      <vt:lpstr>Cont. Choice Reaction Time Experiments</vt:lpstr>
      <vt:lpstr>Cont. Choice Reaction Time Experiments</vt:lpstr>
      <vt:lpstr>SUMMARY</vt:lpstr>
      <vt:lpstr>References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383</cp:revision>
  <dcterms:created xsi:type="dcterms:W3CDTF">2008-11-10T19:40:45Z</dcterms:created>
  <dcterms:modified xsi:type="dcterms:W3CDTF">2017-10-07T13:12:51Z</dcterms:modified>
</cp:coreProperties>
</file>