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removePersonalInfoOnSave="1" saveSubsetFonts="1">
  <p:sldMasterIdLst>
    <p:sldMasterId id="2147483673" r:id="rId1"/>
  </p:sldMasterIdLst>
  <p:notesMasterIdLst>
    <p:notesMasterId r:id="rId45"/>
  </p:notesMasterIdLst>
  <p:sldIdLst>
    <p:sldId id="256" r:id="rId2"/>
    <p:sldId id="30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8" r:id="rId12"/>
    <p:sldId id="269" r:id="rId13"/>
    <p:sldId id="270" r:id="rId14"/>
    <p:sldId id="271" r:id="rId15"/>
    <p:sldId id="304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300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301" r:id="rId32"/>
    <p:sldId id="286" r:id="rId33"/>
    <p:sldId id="287" r:id="rId34"/>
    <p:sldId id="289" r:id="rId35"/>
    <p:sldId id="290" r:id="rId36"/>
    <p:sldId id="291" r:id="rId37"/>
    <p:sldId id="292" r:id="rId38"/>
    <p:sldId id="293" r:id="rId39"/>
    <p:sldId id="296" r:id="rId40"/>
    <p:sldId id="297" r:id="rId41"/>
    <p:sldId id="298" r:id="rId42"/>
    <p:sldId id="294" r:id="rId43"/>
    <p:sldId id="295" r:id="rId4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الكاتب" initials="ا" lastIdx="4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52" d="100"/>
          <a:sy n="52" d="100"/>
        </p:scale>
        <p:origin x="466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ommentAuthors" Target="commentAuthor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ithraa.sa/" TargetMode="External"/><Relationship Id="rId1" Type="http://schemas.openxmlformats.org/officeDocument/2006/relationships/hyperlink" Target="mailto:info@ithraa.sa" TargetMode="Externa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hraa.sa/" TargetMode="External"/><Relationship Id="rId2" Type="http://schemas.openxmlformats.org/officeDocument/2006/relationships/image" Target="../media/image3.png"/><Relationship Id="rId1" Type="http://schemas.openxmlformats.org/officeDocument/2006/relationships/hyperlink" Target="mailto:info@ithraa.sa" TargetMode="Externa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50CFA6-18E7-4367-8F7F-3A331265E736}" type="doc">
      <dgm:prSet loTypeId="urn:microsoft.com/office/officeart/2005/8/layout/vList3" loCatId="picture" qsTypeId="urn:microsoft.com/office/officeart/2005/8/quickstyle/simple1" qsCatId="simple" csTypeId="urn:microsoft.com/office/officeart/2005/8/colors/accent0_1" csCatId="mainScheme" phldr="1"/>
      <dgm:spPr/>
    </dgm:pt>
    <dgm:pt modelId="{C6A00128-9B3C-414E-89CB-43EE913D584F}">
      <dgm:prSet phldrT="[نص]"/>
      <dgm:spPr>
        <a:noFill/>
        <a:ln>
          <a:solidFill>
            <a:schemeClr val="tx1">
              <a:lumMod val="40000"/>
              <a:lumOff val="60000"/>
            </a:schemeClr>
          </a:solidFill>
        </a:ln>
      </dgm:spPr>
      <dgm:t>
        <a:bodyPr/>
        <a:lstStyle/>
        <a:p>
          <a:pPr rtl="1"/>
          <a:r>
            <a:rPr lang="en-US" dirty="0" smtClean="0">
              <a:hlinkClick xmlns:r="http://schemas.openxmlformats.org/officeDocument/2006/relationships" r:id="rId1"/>
            </a:rPr>
            <a:t>info@ithraa.sa</a:t>
          </a:r>
          <a:endParaRPr lang="ar-SA" dirty="0"/>
        </a:p>
      </dgm:t>
    </dgm:pt>
    <dgm:pt modelId="{4D322025-12A1-4CB9-A793-C9C3C9D0C681}" type="parTrans" cxnId="{779799F0-465D-43EC-A52F-8DB836D96479}">
      <dgm:prSet/>
      <dgm:spPr/>
      <dgm:t>
        <a:bodyPr/>
        <a:lstStyle/>
        <a:p>
          <a:pPr rtl="1"/>
          <a:endParaRPr lang="ar-SA"/>
        </a:p>
      </dgm:t>
    </dgm:pt>
    <dgm:pt modelId="{7B9772CA-89E3-40D3-9CE4-D6435E278040}" type="sibTrans" cxnId="{779799F0-465D-43EC-A52F-8DB836D96479}">
      <dgm:prSet/>
      <dgm:spPr/>
      <dgm:t>
        <a:bodyPr/>
        <a:lstStyle/>
        <a:p>
          <a:pPr rtl="1"/>
          <a:endParaRPr lang="ar-SA"/>
        </a:p>
      </dgm:t>
    </dgm:pt>
    <dgm:pt modelId="{8B1AC4EC-26A5-47AB-9630-8619A59F49BC}">
      <dgm:prSet phldrT="[نص]"/>
      <dgm:spPr>
        <a:noFill/>
        <a:ln>
          <a:solidFill>
            <a:schemeClr val="tx1">
              <a:lumMod val="40000"/>
              <a:lumOff val="60000"/>
            </a:schemeClr>
          </a:solidFill>
        </a:ln>
      </dgm:spPr>
      <dgm:t>
        <a:bodyPr/>
        <a:lstStyle/>
        <a:p>
          <a:pPr rtl="1"/>
          <a:r>
            <a:rPr lang="en-US" dirty="0" smtClean="0">
              <a:hlinkClick xmlns:r="http://schemas.openxmlformats.org/officeDocument/2006/relationships" r:id="rId2"/>
            </a:rPr>
            <a:t>www.ithraa.sa</a:t>
          </a:r>
          <a:endParaRPr lang="ar-SA" dirty="0"/>
        </a:p>
      </dgm:t>
    </dgm:pt>
    <dgm:pt modelId="{6516C4EA-FA50-4167-844A-78EDDC3F31C7}" type="parTrans" cxnId="{61F8F717-C191-4566-933D-536FDB6D039B}">
      <dgm:prSet/>
      <dgm:spPr/>
      <dgm:t>
        <a:bodyPr/>
        <a:lstStyle/>
        <a:p>
          <a:pPr rtl="1"/>
          <a:endParaRPr lang="ar-SA"/>
        </a:p>
      </dgm:t>
    </dgm:pt>
    <dgm:pt modelId="{7F90E9FC-293C-4BE8-A00D-D563F2F1255F}" type="sibTrans" cxnId="{61F8F717-C191-4566-933D-536FDB6D039B}">
      <dgm:prSet/>
      <dgm:spPr/>
      <dgm:t>
        <a:bodyPr/>
        <a:lstStyle/>
        <a:p>
          <a:pPr rtl="1"/>
          <a:endParaRPr lang="ar-SA"/>
        </a:p>
      </dgm:t>
    </dgm:pt>
    <dgm:pt modelId="{A6533701-88EC-47DA-9417-57EEA9E138DC}">
      <dgm:prSet phldrT="[نص]"/>
      <dgm:spPr>
        <a:noFill/>
        <a:ln>
          <a:solidFill>
            <a:schemeClr val="tx1">
              <a:lumMod val="40000"/>
              <a:lumOff val="60000"/>
            </a:schemeClr>
          </a:solidFill>
        </a:ln>
      </dgm:spPr>
      <dgm:t>
        <a:bodyPr/>
        <a:lstStyle/>
        <a:p>
          <a:pPr rtl="1"/>
          <a:r>
            <a:rPr lang="en-US" dirty="0" smtClean="0"/>
            <a:t>+96611445200</a:t>
          </a:r>
          <a:endParaRPr lang="ar-SA" dirty="0" smtClean="0"/>
        </a:p>
      </dgm:t>
    </dgm:pt>
    <dgm:pt modelId="{462A36CB-44EB-42B4-BE8E-C5970698D5A6}" type="parTrans" cxnId="{69BD8A26-68CC-4214-A7DF-7B8A38C45ED9}">
      <dgm:prSet/>
      <dgm:spPr/>
      <dgm:t>
        <a:bodyPr/>
        <a:lstStyle/>
        <a:p>
          <a:pPr rtl="1"/>
          <a:endParaRPr lang="ar-SA"/>
        </a:p>
      </dgm:t>
    </dgm:pt>
    <dgm:pt modelId="{578E9722-DE75-4803-9613-FBF1AA506179}" type="sibTrans" cxnId="{69BD8A26-68CC-4214-A7DF-7B8A38C45ED9}">
      <dgm:prSet/>
      <dgm:spPr/>
      <dgm:t>
        <a:bodyPr/>
        <a:lstStyle/>
        <a:p>
          <a:pPr rtl="1"/>
          <a:endParaRPr lang="ar-SA"/>
        </a:p>
      </dgm:t>
    </dgm:pt>
    <dgm:pt modelId="{62D5C486-A219-4072-8A00-C6A8E77A30A9}">
      <dgm:prSet phldrT="[نص]"/>
      <dgm:spPr>
        <a:noFill/>
        <a:ln>
          <a:solidFill>
            <a:schemeClr val="tx1">
              <a:lumMod val="40000"/>
              <a:lumOff val="60000"/>
            </a:schemeClr>
          </a:solidFill>
        </a:ln>
      </dgm:spPr>
      <dgm:t>
        <a:bodyPr/>
        <a:lstStyle/>
        <a:p>
          <a:pPr rtl="1"/>
          <a:r>
            <a:rPr lang="en-US" dirty="0" smtClean="0"/>
            <a:t>+966504842744</a:t>
          </a:r>
          <a:endParaRPr lang="ar-SA" dirty="0" smtClean="0"/>
        </a:p>
      </dgm:t>
    </dgm:pt>
    <dgm:pt modelId="{07BBB6AF-3B36-4132-8F8F-F11DD4C9032B}" type="parTrans" cxnId="{E2BCF638-8CB7-4050-BC20-63FD1850C0B9}">
      <dgm:prSet/>
      <dgm:spPr/>
      <dgm:t>
        <a:bodyPr/>
        <a:lstStyle/>
        <a:p>
          <a:pPr rtl="1"/>
          <a:endParaRPr lang="ar-SA"/>
        </a:p>
      </dgm:t>
    </dgm:pt>
    <dgm:pt modelId="{7F54A0B9-ECF8-4D15-9781-0FD22D6D9642}" type="sibTrans" cxnId="{E2BCF638-8CB7-4050-BC20-63FD1850C0B9}">
      <dgm:prSet/>
      <dgm:spPr/>
      <dgm:t>
        <a:bodyPr/>
        <a:lstStyle/>
        <a:p>
          <a:pPr rtl="1"/>
          <a:endParaRPr lang="ar-SA"/>
        </a:p>
      </dgm:t>
    </dgm:pt>
    <dgm:pt modelId="{18DC2CC3-3E48-4775-AAD3-76E2DCF27FBF}" type="pres">
      <dgm:prSet presAssocID="{4750CFA6-18E7-4367-8F7F-3A331265E736}" presName="linearFlow" presStyleCnt="0">
        <dgm:presLayoutVars>
          <dgm:dir/>
          <dgm:resizeHandles val="exact"/>
        </dgm:presLayoutVars>
      </dgm:prSet>
      <dgm:spPr/>
    </dgm:pt>
    <dgm:pt modelId="{64CE93EB-FB6A-4E17-BFA0-44E440EC3FF2}" type="pres">
      <dgm:prSet presAssocID="{C6A00128-9B3C-414E-89CB-43EE913D584F}" presName="composite" presStyleCnt="0"/>
      <dgm:spPr/>
    </dgm:pt>
    <dgm:pt modelId="{3A266D51-8B78-4DBF-8A20-3DD002A026FD}" type="pres">
      <dgm:prSet presAssocID="{C6A00128-9B3C-414E-89CB-43EE913D584F}" presName="imgShp" presStyleLbl="fgImgPlace1" presStyleIdx="0" presStyleCnt="4" custLinFactNeighborX="-53388" custLinFactNeighborY="-1263"/>
      <dgm:spPr>
        <a:blipFill rotWithShape="1">
          <a:blip xmlns:r="http://schemas.openxmlformats.org/officeDocument/2006/relationships" r:embed="rId3"/>
          <a:stretch>
            <a:fillRect/>
          </a:stretch>
        </a:blipFill>
        <a:ln>
          <a:noFill/>
        </a:ln>
      </dgm:spPr>
    </dgm:pt>
    <dgm:pt modelId="{C08AB0FB-9171-47D6-8DAE-B77B5B2F993A}" type="pres">
      <dgm:prSet presAssocID="{C6A00128-9B3C-414E-89CB-43EE913D584F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6277F80-006C-4095-A191-785FD0BF7CE6}" type="pres">
      <dgm:prSet presAssocID="{7B9772CA-89E3-40D3-9CE4-D6435E278040}" presName="spacing" presStyleCnt="0"/>
      <dgm:spPr/>
    </dgm:pt>
    <dgm:pt modelId="{E9021795-81A9-4458-AC65-9BC41E0B28EE}" type="pres">
      <dgm:prSet presAssocID="{8B1AC4EC-26A5-47AB-9630-8619A59F49BC}" presName="composite" presStyleCnt="0"/>
      <dgm:spPr/>
    </dgm:pt>
    <dgm:pt modelId="{6EC66202-D8B6-4801-BE88-402AB0E4D843}" type="pres">
      <dgm:prSet presAssocID="{8B1AC4EC-26A5-47AB-9630-8619A59F49BC}" presName="imgShp" presStyleLbl="fgImgPlace1" presStyleIdx="1" presStyleCnt="4" custScaleX="98674" custScaleY="92308" custLinFactNeighborX="-56834"/>
      <dgm:spPr>
        <a:blipFill rotWithShape="1">
          <a:blip xmlns:r="http://schemas.openxmlformats.org/officeDocument/2006/relationships" r:embed="rId4"/>
          <a:stretch>
            <a:fillRect/>
          </a:stretch>
        </a:blipFill>
        <a:ln>
          <a:noFill/>
        </a:ln>
      </dgm:spPr>
    </dgm:pt>
    <dgm:pt modelId="{D093805D-5D44-49D9-A787-F2704F54B745}" type="pres">
      <dgm:prSet presAssocID="{8B1AC4EC-26A5-47AB-9630-8619A59F49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5FD7982-6F1F-462B-974E-93DF4D644266}" type="pres">
      <dgm:prSet presAssocID="{7F90E9FC-293C-4BE8-A00D-D563F2F1255F}" presName="spacing" presStyleCnt="0"/>
      <dgm:spPr/>
    </dgm:pt>
    <dgm:pt modelId="{F4E5AA13-4221-4571-AFD2-557B13B2C1ED}" type="pres">
      <dgm:prSet presAssocID="{62D5C486-A219-4072-8A00-C6A8E77A30A9}" presName="composite" presStyleCnt="0"/>
      <dgm:spPr/>
    </dgm:pt>
    <dgm:pt modelId="{3B7BF556-52AF-4F55-A4A6-517FD04E98F0}" type="pres">
      <dgm:prSet presAssocID="{62D5C486-A219-4072-8A00-C6A8E77A30A9}" presName="imgShp" presStyleLbl="fgImgPlace1" presStyleIdx="2" presStyleCnt="4" custLinFactNeighborX="-56171" custLinFactNeighborY="2411"/>
      <dgm:spPr>
        <a:blipFill rotWithShape="1">
          <a:blip xmlns:r="http://schemas.openxmlformats.org/officeDocument/2006/relationships" r:embed="rId5"/>
          <a:stretch>
            <a:fillRect/>
          </a:stretch>
        </a:blipFill>
        <a:ln>
          <a:noFill/>
        </a:ln>
      </dgm:spPr>
    </dgm:pt>
    <dgm:pt modelId="{2F4C5AD6-8AEF-4ABC-9BB9-62203700E88F}" type="pres">
      <dgm:prSet presAssocID="{62D5C486-A219-4072-8A00-C6A8E77A30A9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0E9B19F3-5B7D-4D30-94BE-AD2D1CAF6148}" type="pres">
      <dgm:prSet presAssocID="{7F54A0B9-ECF8-4D15-9781-0FD22D6D9642}" presName="spacing" presStyleCnt="0"/>
      <dgm:spPr/>
    </dgm:pt>
    <dgm:pt modelId="{90BE99A2-08EA-4CB4-B5A8-47C7EBE87148}" type="pres">
      <dgm:prSet presAssocID="{A6533701-88EC-47DA-9417-57EEA9E138DC}" presName="composite" presStyleCnt="0"/>
      <dgm:spPr/>
    </dgm:pt>
    <dgm:pt modelId="{04CDECD1-8D9E-48B5-8474-E93308076255}" type="pres">
      <dgm:prSet presAssocID="{A6533701-88EC-47DA-9417-57EEA9E138DC}" presName="imgShp" presStyleLbl="fgImgPlace1" presStyleIdx="3" presStyleCnt="4" custScaleX="87305" custScaleY="80520" custLinFactNeighborX="-46494" custLinFactNeighborY="0"/>
      <dgm:spPr>
        <a:blipFill rotWithShape="1">
          <a:blip xmlns:r="http://schemas.openxmlformats.org/officeDocument/2006/relationships" r:embed="rId6"/>
          <a:stretch>
            <a:fillRect/>
          </a:stretch>
        </a:blipFill>
        <a:ln>
          <a:noFill/>
        </a:ln>
      </dgm:spPr>
    </dgm:pt>
    <dgm:pt modelId="{3658A97F-1BC6-43EE-9761-C4A585E74DC0}" type="pres">
      <dgm:prSet presAssocID="{A6533701-88EC-47DA-9417-57EEA9E138DC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61F8F717-C191-4566-933D-536FDB6D039B}" srcId="{4750CFA6-18E7-4367-8F7F-3A331265E736}" destId="{8B1AC4EC-26A5-47AB-9630-8619A59F49BC}" srcOrd="1" destOrd="0" parTransId="{6516C4EA-FA50-4167-844A-78EDDC3F31C7}" sibTransId="{7F90E9FC-293C-4BE8-A00D-D563F2F1255F}"/>
    <dgm:cxn modelId="{FCF792FB-F7CC-4D81-8273-5B002603EC6C}" type="presOf" srcId="{8B1AC4EC-26A5-47AB-9630-8619A59F49BC}" destId="{D093805D-5D44-49D9-A787-F2704F54B745}" srcOrd="0" destOrd="0" presId="urn:microsoft.com/office/officeart/2005/8/layout/vList3"/>
    <dgm:cxn modelId="{CD1B3DC7-2B80-48D3-B61A-527F4D225B23}" type="presOf" srcId="{C6A00128-9B3C-414E-89CB-43EE913D584F}" destId="{C08AB0FB-9171-47D6-8DAE-B77B5B2F993A}" srcOrd="0" destOrd="0" presId="urn:microsoft.com/office/officeart/2005/8/layout/vList3"/>
    <dgm:cxn modelId="{C4B83500-BFAF-42ED-84B0-31FB734BFCFA}" type="presOf" srcId="{A6533701-88EC-47DA-9417-57EEA9E138DC}" destId="{3658A97F-1BC6-43EE-9761-C4A585E74DC0}" srcOrd="0" destOrd="0" presId="urn:microsoft.com/office/officeart/2005/8/layout/vList3"/>
    <dgm:cxn modelId="{E2BCF638-8CB7-4050-BC20-63FD1850C0B9}" srcId="{4750CFA6-18E7-4367-8F7F-3A331265E736}" destId="{62D5C486-A219-4072-8A00-C6A8E77A30A9}" srcOrd="2" destOrd="0" parTransId="{07BBB6AF-3B36-4132-8F8F-F11DD4C9032B}" sibTransId="{7F54A0B9-ECF8-4D15-9781-0FD22D6D9642}"/>
    <dgm:cxn modelId="{779799F0-465D-43EC-A52F-8DB836D96479}" srcId="{4750CFA6-18E7-4367-8F7F-3A331265E736}" destId="{C6A00128-9B3C-414E-89CB-43EE913D584F}" srcOrd="0" destOrd="0" parTransId="{4D322025-12A1-4CB9-A793-C9C3C9D0C681}" sibTransId="{7B9772CA-89E3-40D3-9CE4-D6435E278040}"/>
    <dgm:cxn modelId="{7C454463-4A69-441E-9FDD-F963E6BDBD8B}" type="presOf" srcId="{62D5C486-A219-4072-8A00-C6A8E77A30A9}" destId="{2F4C5AD6-8AEF-4ABC-9BB9-62203700E88F}" srcOrd="0" destOrd="0" presId="urn:microsoft.com/office/officeart/2005/8/layout/vList3"/>
    <dgm:cxn modelId="{69BD8A26-68CC-4214-A7DF-7B8A38C45ED9}" srcId="{4750CFA6-18E7-4367-8F7F-3A331265E736}" destId="{A6533701-88EC-47DA-9417-57EEA9E138DC}" srcOrd="3" destOrd="0" parTransId="{462A36CB-44EB-42B4-BE8E-C5970698D5A6}" sibTransId="{578E9722-DE75-4803-9613-FBF1AA506179}"/>
    <dgm:cxn modelId="{74841409-30D8-4052-A01D-F3FE76114083}" type="presOf" srcId="{4750CFA6-18E7-4367-8F7F-3A331265E736}" destId="{18DC2CC3-3E48-4775-AAD3-76E2DCF27FBF}" srcOrd="0" destOrd="0" presId="urn:microsoft.com/office/officeart/2005/8/layout/vList3"/>
    <dgm:cxn modelId="{030C8846-48CE-43AE-BC70-2B98833CB155}" type="presParOf" srcId="{18DC2CC3-3E48-4775-AAD3-76E2DCF27FBF}" destId="{64CE93EB-FB6A-4E17-BFA0-44E440EC3FF2}" srcOrd="0" destOrd="0" presId="urn:microsoft.com/office/officeart/2005/8/layout/vList3"/>
    <dgm:cxn modelId="{E4BA90D9-81D1-4A2D-87E2-A46D21382F19}" type="presParOf" srcId="{64CE93EB-FB6A-4E17-BFA0-44E440EC3FF2}" destId="{3A266D51-8B78-4DBF-8A20-3DD002A026FD}" srcOrd="0" destOrd="0" presId="urn:microsoft.com/office/officeart/2005/8/layout/vList3"/>
    <dgm:cxn modelId="{61B81440-774B-45D8-BB08-5D9B8DB23086}" type="presParOf" srcId="{64CE93EB-FB6A-4E17-BFA0-44E440EC3FF2}" destId="{C08AB0FB-9171-47D6-8DAE-B77B5B2F993A}" srcOrd="1" destOrd="0" presId="urn:microsoft.com/office/officeart/2005/8/layout/vList3"/>
    <dgm:cxn modelId="{518380B1-6E4B-4C42-B06E-79B8E03C0AFB}" type="presParOf" srcId="{18DC2CC3-3E48-4775-AAD3-76E2DCF27FBF}" destId="{66277F80-006C-4095-A191-785FD0BF7CE6}" srcOrd="1" destOrd="0" presId="urn:microsoft.com/office/officeart/2005/8/layout/vList3"/>
    <dgm:cxn modelId="{2E5A08E0-7669-47A2-9F77-FAC4DFE4683B}" type="presParOf" srcId="{18DC2CC3-3E48-4775-AAD3-76E2DCF27FBF}" destId="{E9021795-81A9-4458-AC65-9BC41E0B28EE}" srcOrd="2" destOrd="0" presId="urn:microsoft.com/office/officeart/2005/8/layout/vList3"/>
    <dgm:cxn modelId="{5CECF4BA-C369-4A3E-960A-3C4ECC2DB2C7}" type="presParOf" srcId="{E9021795-81A9-4458-AC65-9BC41E0B28EE}" destId="{6EC66202-D8B6-4801-BE88-402AB0E4D843}" srcOrd="0" destOrd="0" presId="urn:microsoft.com/office/officeart/2005/8/layout/vList3"/>
    <dgm:cxn modelId="{8EE2C079-FCD3-42AC-A022-CB9021FF2A58}" type="presParOf" srcId="{E9021795-81A9-4458-AC65-9BC41E0B28EE}" destId="{D093805D-5D44-49D9-A787-F2704F54B745}" srcOrd="1" destOrd="0" presId="urn:microsoft.com/office/officeart/2005/8/layout/vList3"/>
    <dgm:cxn modelId="{25E1463D-0319-49E5-A4D0-42A2C4EA2361}" type="presParOf" srcId="{18DC2CC3-3E48-4775-AAD3-76E2DCF27FBF}" destId="{D5FD7982-6F1F-462B-974E-93DF4D644266}" srcOrd="3" destOrd="0" presId="urn:microsoft.com/office/officeart/2005/8/layout/vList3"/>
    <dgm:cxn modelId="{50E35195-7E12-4E10-8B54-274879258AEF}" type="presParOf" srcId="{18DC2CC3-3E48-4775-AAD3-76E2DCF27FBF}" destId="{F4E5AA13-4221-4571-AFD2-557B13B2C1ED}" srcOrd="4" destOrd="0" presId="urn:microsoft.com/office/officeart/2005/8/layout/vList3"/>
    <dgm:cxn modelId="{65B949B9-C0D2-4850-AFEE-BB4F8B762326}" type="presParOf" srcId="{F4E5AA13-4221-4571-AFD2-557B13B2C1ED}" destId="{3B7BF556-52AF-4F55-A4A6-517FD04E98F0}" srcOrd="0" destOrd="0" presId="urn:microsoft.com/office/officeart/2005/8/layout/vList3"/>
    <dgm:cxn modelId="{22D178EE-701B-4811-AA3B-012FB46EACE5}" type="presParOf" srcId="{F4E5AA13-4221-4571-AFD2-557B13B2C1ED}" destId="{2F4C5AD6-8AEF-4ABC-9BB9-62203700E88F}" srcOrd="1" destOrd="0" presId="urn:microsoft.com/office/officeart/2005/8/layout/vList3"/>
    <dgm:cxn modelId="{76382FDE-950A-4B17-B7C3-450137F99F0F}" type="presParOf" srcId="{18DC2CC3-3E48-4775-AAD3-76E2DCF27FBF}" destId="{0E9B19F3-5B7D-4D30-94BE-AD2D1CAF6148}" srcOrd="5" destOrd="0" presId="urn:microsoft.com/office/officeart/2005/8/layout/vList3"/>
    <dgm:cxn modelId="{AC6D501B-C3C4-49EC-9725-FA38BC65B5E6}" type="presParOf" srcId="{18DC2CC3-3E48-4775-AAD3-76E2DCF27FBF}" destId="{90BE99A2-08EA-4CB4-B5A8-47C7EBE87148}" srcOrd="6" destOrd="0" presId="urn:microsoft.com/office/officeart/2005/8/layout/vList3"/>
    <dgm:cxn modelId="{91F13CF2-43F0-4E63-874C-F7C4BFFBA8D2}" type="presParOf" srcId="{90BE99A2-08EA-4CB4-B5A8-47C7EBE87148}" destId="{04CDECD1-8D9E-48B5-8474-E93308076255}" srcOrd="0" destOrd="0" presId="urn:microsoft.com/office/officeart/2005/8/layout/vList3"/>
    <dgm:cxn modelId="{2A9C3452-CD4D-434C-921F-B37C4E468675}" type="presParOf" srcId="{90BE99A2-08EA-4CB4-B5A8-47C7EBE87148}" destId="{3658A97F-1BC6-43EE-9761-C4A585E74DC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8AB0FB-9171-47D6-8DAE-B77B5B2F993A}">
      <dsp:nvSpPr>
        <dsp:cNvPr id="0" name=""/>
        <dsp:cNvSpPr/>
      </dsp:nvSpPr>
      <dsp:spPr>
        <a:xfrm rot="10800000">
          <a:off x="894026" y="1359"/>
          <a:ext cx="2935866" cy="618163"/>
        </a:xfrm>
        <a:prstGeom prst="homePlate">
          <a:avLst/>
        </a:prstGeom>
        <a:noFill/>
        <a:ln w="12700" cap="flat" cmpd="sng" algn="ctr">
          <a:solidFill>
            <a:schemeClr val="tx1">
              <a:lumMod val="40000"/>
              <a:lumOff val="6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2593" tIns="80010" rIns="149352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hlinkClick xmlns:r="http://schemas.openxmlformats.org/officeDocument/2006/relationships" r:id="rId1"/>
            </a:rPr>
            <a:t>info@ithraa.sa</a:t>
          </a:r>
          <a:endParaRPr lang="ar-SA" sz="2100" kern="1200" dirty="0"/>
        </a:p>
      </dsp:txBody>
      <dsp:txXfrm rot="10800000">
        <a:off x="1048567" y="1359"/>
        <a:ext cx="2781325" cy="618163"/>
      </dsp:txXfrm>
    </dsp:sp>
    <dsp:sp modelId="{3A266D51-8B78-4DBF-8A20-3DD002A026FD}">
      <dsp:nvSpPr>
        <dsp:cNvPr id="0" name=""/>
        <dsp:cNvSpPr/>
      </dsp:nvSpPr>
      <dsp:spPr>
        <a:xfrm>
          <a:off x="254919" y="0"/>
          <a:ext cx="618163" cy="618163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93805D-5D44-49D9-A787-F2704F54B745}">
      <dsp:nvSpPr>
        <dsp:cNvPr id="0" name=""/>
        <dsp:cNvSpPr/>
      </dsp:nvSpPr>
      <dsp:spPr>
        <a:xfrm rot="10800000">
          <a:off x="891976" y="804048"/>
          <a:ext cx="2935866" cy="618163"/>
        </a:xfrm>
        <a:prstGeom prst="homePlate">
          <a:avLst/>
        </a:prstGeom>
        <a:noFill/>
        <a:ln w="12700" cap="flat" cmpd="sng" algn="ctr">
          <a:solidFill>
            <a:schemeClr val="tx1">
              <a:lumMod val="40000"/>
              <a:lumOff val="6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2593" tIns="80010" rIns="149352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hlinkClick xmlns:r="http://schemas.openxmlformats.org/officeDocument/2006/relationships" r:id="rId3"/>
            </a:rPr>
            <a:t>www.ithraa.sa</a:t>
          </a:r>
          <a:endParaRPr lang="ar-SA" sz="2100" kern="1200" dirty="0"/>
        </a:p>
      </dsp:txBody>
      <dsp:txXfrm rot="10800000">
        <a:off x="1046517" y="804048"/>
        <a:ext cx="2781325" cy="618163"/>
      </dsp:txXfrm>
    </dsp:sp>
    <dsp:sp modelId="{6EC66202-D8B6-4801-BE88-402AB0E4D843}">
      <dsp:nvSpPr>
        <dsp:cNvPr id="0" name=""/>
        <dsp:cNvSpPr/>
      </dsp:nvSpPr>
      <dsp:spPr>
        <a:xfrm>
          <a:off x="235666" y="827823"/>
          <a:ext cx="609966" cy="570614"/>
        </a:xfrm>
        <a:prstGeom prst="ellipse">
          <a:avLst/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4C5AD6-8AEF-4ABC-9BB9-62203700E88F}">
      <dsp:nvSpPr>
        <dsp:cNvPr id="0" name=""/>
        <dsp:cNvSpPr/>
      </dsp:nvSpPr>
      <dsp:spPr>
        <a:xfrm rot="10800000">
          <a:off x="894026" y="1606738"/>
          <a:ext cx="2935866" cy="618163"/>
        </a:xfrm>
        <a:prstGeom prst="homePlate">
          <a:avLst/>
        </a:prstGeom>
        <a:noFill/>
        <a:ln w="12700" cap="flat" cmpd="sng" algn="ctr">
          <a:solidFill>
            <a:schemeClr val="tx1">
              <a:lumMod val="40000"/>
              <a:lumOff val="6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2593" tIns="80010" rIns="149352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+966504842744</a:t>
          </a:r>
          <a:endParaRPr lang="ar-SA" sz="2100" kern="1200" dirty="0" smtClean="0"/>
        </a:p>
      </dsp:txBody>
      <dsp:txXfrm rot="10800000">
        <a:off x="1048567" y="1606738"/>
        <a:ext cx="2781325" cy="618163"/>
      </dsp:txXfrm>
    </dsp:sp>
    <dsp:sp modelId="{3B7BF556-52AF-4F55-A4A6-517FD04E98F0}">
      <dsp:nvSpPr>
        <dsp:cNvPr id="0" name=""/>
        <dsp:cNvSpPr/>
      </dsp:nvSpPr>
      <dsp:spPr>
        <a:xfrm>
          <a:off x="237715" y="1621642"/>
          <a:ext cx="618163" cy="618163"/>
        </a:xfrm>
        <a:prstGeom prst="ellipse">
          <a:avLst/>
        </a:prstGeom>
        <a:blipFill rotWithShape="1">
          <a:blip xmlns:r="http://schemas.openxmlformats.org/officeDocument/2006/relationships" r:embed="rId5"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58A97F-1BC6-43EE-9761-C4A585E74DC0}">
      <dsp:nvSpPr>
        <dsp:cNvPr id="0" name=""/>
        <dsp:cNvSpPr/>
      </dsp:nvSpPr>
      <dsp:spPr>
        <a:xfrm rot="10800000">
          <a:off x="874407" y="2409428"/>
          <a:ext cx="2935866" cy="618163"/>
        </a:xfrm>
        <a:prstGeom prst="homePlate">
          <a:avLst/>
        </a:prstGeom>
        <a:noFill/>
        <a:ln w="12700" cap="flat" cmpd="sng" algn="ctr">
          <a:solidFill>
            <a:schemeClr val="tx1">
              <a:lumMod val="40000"/>
              <a:lumOff val="6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2593" tIns="80010" rIns="149352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+96611445200</a:t>
          </a:r>
          <a:endParaRPr lang="ar-SA" sz="2100" kern="1200" dirty="0" smtClean="0"/>
        </a:p>
      </dsp:txBody>
      <dsp:txXfrm rot="10800000">
        <a:off x="1028948" y="2409428"/>
        <a:ext cx="2781325" cy="618163"/>
      </dsp:txXfrm>
    </dsp:sp>
    <dsp:sp modelId="{04CDECD1-8D9E-48B5-8474-E93308076255}">
      <dsp:nvSpPr>
        <dsp:cNvPr id="0" name=""/>
        <dsp:cNvSpPr/>
      </dsp:nvSpPr>
      <dsp:spPr>
        <a:xfrm>
          <a:off x="317154" y="2469637"/>
          <a:ext cx="539687" cy="497745"/>
        </a:xfrm>
        <a:prstGeom prst="ellipse">
          <a:avLst/>
        </a:prstGeom>
        <a:blipFill rotWithShape="1">
          <a:blip xmlns:r="http://schemas.openxmlformats.org/officeDocument/2006/relationships" r:embed="rId6"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6EDD6E5-D953-49BE-A847-C941CCC1E200}" type="datetimeFigureOut">
              <a:rPr lang="ar-SA" smtClean="0"/>
              <a:pPr/>
              <a:t>15/01/41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9D6EFD6-64D1-4FEE-8199-73207AF4AAA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3550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94518"/>
            <a:ext cx="7772400" cy="2387600"/>
          </a:xfrm>
        </p:spPr>
        <p:txBody>
          <a:bodyPr anchor="ctr" anchorCtr="1">
            <a:normAutofit/>
          </a:bodyPr>
          <a:lstStyle>
            <a:lvl1pPr algn="ctr">
              <a:defRPr lang="en-US" sz="4000" dirty="0">
                <a:solidFill>
                  <a:srgbClr val="6169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99762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lang="en-US" dirty="0">
                <a:solidFill>
                  <a:srgbClr val="B9B8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solidFill>
            <a:srgbClr val="616989">
              <a:alpha val="10196"/>
            </a:srgbClr>
          </a:solidFill>
        </p:spPr>
        <p:txBody>
          <a:bodyPr vert="horz" lIns="91440" tIns="45720" rIns="91440" bIns="45720" rtlCol="0" anchor="ctr"/>
          <a:lstStyle>
            <a:lvl1pPr algn="ctr">
              <a:defRPr lang="ar-SA" sz="1800" b="1">
                <a:solidFill>
                  <a:srgbClr val="616989"/>
                </a:solidFill>
              </a:defRPr>
            </a:lvl1pPr>
          </a:lstStyle>
          <a:p>
            <a:r>
              <a:rPr lang="ar-SA" smtClean="0"/>
              <a:t>باب الصلح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50876" y="6356351"/>
            <a:ext cx="469555" cy="365125"/>
          </a:xfrm>
        </p:spPr>
        <p:txBody>
          <a:bodyPr vert="horz" lIns="91440" tIns="45720" rIns="91440" bIns="45720" rtlCol="0" anchor="ctr"/>
          <a:lstStyle>
            <a:lvl1pPr>
              <a:defRPr lang="ar-SA" sz="1600" b="1" smtClean="0">
                <a:solidFill>
                  <a:srgbClr val="616989"/>
                </a:solidFill>
              </a:defRPr>
            </a:lvl1pPr>
          </a:lstStyle>
          <a:p>
            <a:fld id="{286C1653-2A46-4345-927C-6C3169622717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33251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الرمز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1653-2A46-4345-927C-6C3169622717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68832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1653-2A46-4345-927C-6C3169622717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3909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1653-2A46-4345-927C-6C3169622717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91968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عنوانان ومحتوى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0" anchor="ctr"/>
          <a:lstStyle>
            <a:lvl1pPr algn="l">
              <a:defRPr lang="ar-SA" sz="1400" b="1" smtClean="0">
                <a:solidFill>
                  <a:srgbClr val="0070C0"/>
                </a:solidFill>
              </a:defRPr>
            </a:lvl1pPr>
          </a:lstStyle>
          <a:p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/>
          <a:lstStyle>
            <a:lvl1pPr algn="ctr">
              <a:defRPr lang="ar-SA" sz="1400" b="1">
                <a:solidFill>
                  <a:srgbClr val="0070C0"/>
                </a:solidFill>
              </a:defRPr>
            </a:lvl1pPr>
          </a:lstStyle>
          <a:p>
            <a:r>
              <a:rPr lang="ar-SA" smtClean="0"/>
              <a:t>باب الصلح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>
              <a:defRPr lang="ar-SA" sz="1400" b="1" smtClean="0">
                <a:solidFill>
                  <a:srgbClr val="0070C0"/>
                </a:solidFill>
              </a:defRPr>
            </a:lvl1pPr>
          </a:lstStyle>
          <a:p>
            <a:fld id="{286C1653-2A46-4345-927C-6C316962271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نص 10"/>
          <p:cNvSpPr>
            <a:spLocks noGrp="1"/>
          </p:cNvSpPr>
          <p:nvPr>
            <p:ph type="body" sz="quarter" idx="13" hasCustomPrompt="1"/>
          </p:nvPr>
        </p:nvSpPr>
        <p:spPr>
          <a:xfrm>
            <a:off x="627063" y="1079142"/>
            <a:ext cx="7889875" cy="606425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2700" b="0">
                <a:solidFill>
                  <a:srgbClr val="008000"/>
                </a:solidFill>
                <a:cs typeface="PT Bold Heading" panose="02010400000000000000" pitchFamily="2" charset="-78"/>
              </a:defRPr>
            </a:lvl1pPr>
          </a:lstStyle>
          <a:p>
            <a:pPr lvl="0"/>
            <a:r>
              <a:rPr lang="ar-SA" dirty="0" smtClean="0"/>
              <a:t>عنوان فرغي</a:t>
            </a:r>
            <a:endParaRPr lang="ar-SA" dirty="0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84000"/>
          </a:xfrm>
        </p:spPr>
        <p:txBody>
          <a:bodyPr>
            <a:normAutofit/>
          </a:bodyPr>
          <a:lstStyle>
            <a:lvl1pPr>
              <a:defRPr sz="35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28650" y="1751314"/>
            <a:ext cx="7886700" cy="4538663"/>
          </a:xfrm>
        </p:spPr>
        <p:txBody>
          <a:bodyPr>
            <a:noAutofit/>
          </a:bodyPr>
          <a:lstStyle>
            <a:lvl1pPr algn="just">
              <a:lnSpc>
                <a:spcPct val="110000"/>
              </a:lnSpc>
              <a:defRPr sz="3800">
                <a:solidFill>
                  <a:schemeClr val="accent2">
                    <a:lumMod val="50000"/>
                  </a:schemeClr>
                </a:solidFill>
              </a:defRPr>
            </a:lvl1pPr>
            <a:lvl2pPr marL="685800" indent="-228600" algn="just">
              <a:lnSpc>
                <a:spcPct val="110000"/>
              </a:lnSpc>
              <a:buSzPct val="70000"/>
              <a:buFont typeface="Wingdings" panose="05000000000000000000" pitchFamily="2" charset="2"/>
              <a:buChar char="§"/>
              <a:defRPr sz="3800">
                <a:solidFill>
                  <a:schemeClr val="accent6">
                    <a:lumMod val="75000"/>
                  </a:schemeClr>
                </a:solidFill>
              </a:defRPr>
            </a:lvl2pPr>
            <a:lvl3pPr marL="1143000" indent="-228600" algn="just">
              <a:lnSpc>
                <a:spcPct val="110000"/>
              </a:lnSpc>
              <a:buSzPct val="50000"/>
              <a:buFont typeface="Wingdings" panose="05000000000000000000" pitchFamily="2" charset="2"/>
              <a:buChar char="v"/>
              <a:defRPr sz="3800">
                <a:solidFill>
                  <a:srgbClr val="0070C0"/>
                </a:solidFill>
              </a:defRPr>
            </a:lvl3pPr>
            <a:lvl4pPr algn="just">
              <a:lnSpc>
                <a:spcPct val="110000"/>
              </a:lnSpc>
              <a:defRPr sz="3800"/>
            </a:lvl4pPr>
            <a:lvl5pPr algn="just">
              <a:lnSpc>
                <a:spcPct val="110000"/>
              </a:lnSpc>
              <a:defRPr sz="38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118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خطط انسيابي: إدخال يدوي 5"/>
          <p:cNvSpPr/>
          <p:nvPr/>
        </p:nvSpPr>
        <p:spPr>
          <a:xfrm>
            <a:off x="8402595" y="6013622"/>
            <a:ext cx="741405" cy="844378"/>
          </a:xfrm>
          <a:prstGeom prst="flowChartManualInput">
            <a:avLst/>
          </a:prstGeom>
          <a:solidFill>
            <a:srgbClr val="22B8CB">
              <a:alpha val="2000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buNone/>
            </a:pPr>
            <a:endParaRPr lang="ar-SA" sz="3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1" y="389732"/>
            <a:ext cx="7886700" cy="1158874"/>
          </a:xfrm>
          <a:solidFill>
            <a:srgbClr val="22B8CB">
              <a:alpha val="10196"/>
            </a:srgbClr>
          </a:solidFill>
        </p:spPr>
        <p:txBody>
          <a:bodyPr>
            <a:normAutofit/>
          </a:bodyPr>
          <a:lstStyle>
            <a:lvl1pPr algn="ctr">
              <a:def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30062"/>
            <a:ext cx="7886700" cy="4538663"/>
          </a:xfrm>
        </p:spPr>
        <p:txBody>
          <a:bodyPr>
            <a:noAutofit/>
          </a:bodyPr>
          <a:lstStyle>
            <a:lvl1pPr algn="just">
              <a:lnSpc>
                <a:spcPct val="110000"/>
              </a:lnSpc>
              <a:defRPr sz="3500">
                <a:solidFill>
                  <a:srgbClr val="616989"/>
                </a:solidFill>
                <a:effectLst>
                  <a:outerShdw blurRad="12700" dist="127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685800" indent="-228600" algn="just">
              <a:lnSpc>
                <a:spcPct val="110000"/>
              </a:lnSpc>
              <a:buSzPct val="70000"/>
              <a:buFont typeface="Wingdings" panose="05000000000000000000" pitchFamily="2" charset="2"/>
              <a:buChar char="§"/>
              <a:defRPr sz="3500">
                <a:solidFill>
                  <a:srgbClr val="B9B822"/>
                </a:solidFill>
                <a:effectLst>
                  <a:outerShdw blurRad="12700" dist="127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 marL="1143000" indent="-228600" algn="just">
              <a:lnSpc>
                <a:spcPct val="110000"/>
              </a:lnSpc>
              <a:buSzPct val="50000"/>
              <a:buFont typeface="Wingdings" panose="05000000000000000000" pitchFamily="2" charset="2"/>
              <a:buChar char="v"/>
              <a:defRPr sz="3500">
                <a:solidFill>
                  <a:srgbClr val="22B8CB"/>
                </a:solidFill>
                <a:effectLst>
                  <a:outerShdw blurRad="12700" dist="127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 algn="just">
              <a:lnSpc>
                <a:spcPct val="110000"/>
              </a:lnSpc>
              <a:defRPr sz="3500"/>
            </a:lvl4pPr>
            <a:lvl5pPr algn="just">
              <a:lnSpc>
                <a:spcPct val="110000"/>
              </a:lnSpc>
              <a:defRPr sz="35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solidFill>
            <a:srgbClr val="616989">
              <a:alpha val="20000"/>
            </a:srgbClr>
          </a:solidFill>
        </p:spPr>
        <p:txBody>
          <a:bodyPr vert="horz" lIns="91440" tIns="45720" rIns="91440" bIns="45720" rtlCol="0" anchor="ctr"/>
          <a:lstStyle>
            <a:lvl1pPr>
              <a:defRPr lang="ar-SA" sz="1800" b="1" smtClean="0">
                <a:solidFill>
                  <a:srgbClr val="616989"/>
                </a:solidFill>
                <a:effectLst>
                  <a:outerShdw blurRad="12700" dist="127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ar-SA" smtClean="0"/>
              <a:t>باب الصلح</a:t>
            </a:r>
            <a:endParaRPr lang="ar-SA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8474149" y="6356351"/>
            <a:ext cx="5569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ar-SA"/>
            </a:defPPr>
            <a:lvl1pPr marL="0" algn="r" defTabSz="914400" rtl="1" eaLnBrk="1" latinLnBrk="0" hangingPunct="1">
              <a:defRPr lang="ar-SA" sz="1600" b="1" kern="1200" smtClean="0">
                <a:solidFill>
                  <a:srgbClr val="616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286C1653-2A46-4345-927C-6C3169622717}" type="slidenum">
              <a:rPr lang="ar-SA" sz="2400" kern="12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n-cs"/>
              </a:rPr>
              <a:pPr algn="ctr"/>
              <a:t>‹#›</a:t>
            </a:fld>
            <a:endParaRPr lang="ar-SA" sz="30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5978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عنوان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عنصر نائب للنص 10"/>
          <p:cNvSpPr>
            <a:spLocks noGrp="1"/>
          </p:cNvSpPr>
          <p:nvPr>
            <p:ph type="body" sz="quarter" idx="13" hasCustomPrompt="1"/>
          </p:nvPr>
        </p:nvSpPr>
        <p:spPr>
          <a:xfrm>
            <a:off x="616920" y="1071153"/>
            <a:ext cx="7884000" cy="605543"/>
          </a:xfrm>
          <a:solidFill>
            <a:srgbClr val="B9B822">
              <a:alpha val="10196"/>
            </a:srgbClr>
          </a:solidFill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2600" b="0">
                <a:solidFill>
                  <a:srgbClr val="B9B8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anose="02010400000000000000" pitchFamily="2" charset="-78"/>
              </a:defRPr>
            </a:lvl1pPr>
          </a:lstStyle>
          <a:p>
            <a:pPr lvl="0"/>
            <a:r>
              <a:rPr lang="ar-SA" dirty="0" smtClean="0"/>
              <a:t>عنوان فرعي</a:t>
            </a:r>
            <a:endParaRPr lang="ar-SA" dirty="0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616919" y="359458"/>
            <a:ext cx="7884000" cy="711695"/>
          </a:xfrm>
          <a:solidFill>
            <a:srgbClr val="22B8CB">
              <a:alpha val="10196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lvl1pPr>
              <a:defRPr lang="ar-SA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ar-SA" smtClean="0"/>
              <a:t>انقر لتحرير نمط العنوان الرئيسي</a:t>
            </a:r>
            <a:endParaRPr lang="ar-SA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28650" y="1734838"/>
            <a:ext cx="7886700" cy="4538663"/>
          </a:xfrm>
        </p:spPr>
        <p:txBody>
          <a:bodyPr>
            <a:noAutofit/>
          </a:bodyPr>
          <a:lstStyle>
            <a:lvl1pPr marL="228600" indent="-228600" algn="just">
              <a:lnSpc>
                <a:spcPct val="110000"/>
              </a:lnSpc>
              <a:defRPr lang="ar-SA" sz="3500" b="1" kern="1200" dirty="0" smtClean="0">
                <a:solidFill>
                  <a:srgbClr val="616989"/>
                </a:solidFill>
                <a:effectLst>
                  <a:outerShdw blurRad="12700" dist="127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just">
              <a:lnSpc>
                <a:spcPct val="110000"/>
              </a:lnSpc>
              <a:buSzPct val="70000"/>
              <a:buFont typeface="Wingdings" panose="05000000000000000000" pitchFamily="2" charset="2"/>
              <a:buChar char="§"/>
              <a:defRPr lang="ar-SA" sz="3500" b="1" kern="1200" dirty="0" smtClean="0">
                <a:solidFill>
                  <a:srgbClr val="B9B822"/>
                </a:solidFill>
                <a:effectLst>
                  <a:outerShdw blurRad="12700" dist="127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just">
              <a:lnSpc>
                <a:spcPct val="110000"/>
              </a:lnSpc>
              <a:buSzPct val="50000"/>
              <a:buFont typeface="Wingdings" panose="05000000000000000000" pitchFamily="2" charset="2"/>
              <a:buChar char="v"/>
              <a:defRPr lang="ar-SA" sz="3500" b="1" kern="1200" dirty="0" smtClean="0">
                <a:solidFill>
                  <a:srgbClr val="22B8CB"/>
                </a:solidFill>
                <a:effectLst>
                  <a:outerShdw blurRad="12700" dist="127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algn="just">
              <a:lnSpc>
                <a:spcPct val="110000"/>
              </a:lnSpc>
              <a:defRPr sz="3500"/>
            </a:lvl4pPr>
            <a:lvl5pPr algn="just">
              <a:lnSpc>
                <a:spcPct val="110000"/>
              </a:lnSpc>
              <a:defRPr sz="35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solidFill>
            <a:srgbClr val="616989">
              <a:alpha val="20000"/>
            </a:srgbClr>
          </a:solidFill>
        </p:spPr>
        <p:txBody>
          <a:bodyPr vert="horz" lIns="91440" tIns="45720" rIns="91440" bIns="45720" rtlCol="0" anchor="ctr"/>
          <a:lstStyle>
            <a:lvl1pPr>
              <a:defRPr lang="ar-SA" sz="1800" b="1" kern="1200" dirty="0" smtClean="0">
                <a:solidFill>
                  <a:srgbClr val="616989"/>
                </a:solidFill>
                <a:effectLst>
                  <a:outerShdw blurRad="12700" dist="127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ar-SA" smtClean="0"/>
              <a:t>باب الصلح</a:t>
            </a:r>
            <a:endParaRPr lang="ar-SA"/>
          </a:p>
        </p:txBody>
      </p:sp>
      <p:sp>
        <p:nvSpPr>
          <p:cNvPr id="13" name="مخطط انسيابي: إدخال يدوي 12"/>
          <p:cNvSpPr/>
          <p:nvPr/>
        </p:nvSpPr>
        <p:spPr>
          <a:xfrm>
            <a:off x="8402595" y="6013622"/>
            <a:ext cx="741405" cy="844378"/>
          </a:xfrm>
          <a:prstGeom prst="flowChartManualInput">
            <a:avLst/>
          </a:prstGeom>
          <a:solidFill>
            <a:srgbClr val="22B8CB">
              <a:alpha val="2000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buNone/>
            </a:pPr>
            <a:endParaRPr lang="ar-SA" sz="300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8474149" y="6356351"/>
            <a:ext cx="5569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ar-SA"/>
            </a:defPPr>
            <a:lvl1pPr marL="0" algn="r" defTabSz="914400" rtl="1" eaLnBrk="1" latinLnBrk="0" hangingPunct="1">
              <a:defRPr lang="ar-SA" sz="1600" b="1" kern="1200" smtClean="0">
                <a:solidFill>
                  <a:srgbClr val="616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286C1653-2A46-4345-927C-6C3169622717}" type="slidenum">
              <a:rPr lang="ar-SA" sz="2400" kern="12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n-cs"/>
              </a:rPr>
              <a:pPr algn="ctr"/>
              <a:t>‹#›</a:t>
            </a:fld>
            <a:endParaRPr lang="ar-SA" sz="30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3118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1653-2A46-4345-927C-6C3169622717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2455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1653-2A46-4345-927C-6C3169622717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43413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1653-2A46-4345-927C-6C3169622717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30907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1653-2A46-4345-927C-6C3169622717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440322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1653-2A46-4345-927C-6C3169622717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05252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1653-2A46-4345-927C-6C3169622717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9829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r-SA" smtClean="0"/>
              <a:t>باب الصلح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C1653-2A46-4345-927C-6C3169622717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12339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72" r:id="rId1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4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" Target="slide3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smtClean="0"/>
              <a:t>الروض المربع شرح زاد المستقنع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smtClean="0"/>
              <a:t>منصور بن يونس البهوتي </a:t>
            </a:r>
          </a:p>
          <a:p>
            <a:r>
              <a:rPr lang="ar-SA" smtClean="0"/>
              <a:t>(ت: 1051هـ)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47030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[إن صالح ببعض عين المدّعى به]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mtClean="0"/>
              <a:t>وإن صالح ببعض عين المدَّعى به فهو فيه:</a:t>
            </a:r>
          </a:p>
          <a:p>
            <a:pPr lvl="1"/>
            <a:r>
              <a:rPr lang="ar-SA" smtClean="0"/>
              <a:t>كمنكرٍ.</a:t>
            </a:r>
            <a:endParaRPr lang="ar-SA" dirty="0" smtClean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[حكم الصلح على إنكار للمدعى عليه]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mtClean="0"/>
              <a:t>(و) الصُّلح (للآخر) المنكِر:</a:t>
            </a:r>
          </a:p>
          <a:p>
            <a:pPr lvl="1"/>
            <a:r>
              <a:rPr lang="ar-SA" smtClean="0"/>
              <a:t>(إبراءٌ)؛</a:t>
            </a:r>
          </a:p>
          <a:p>
            <a:pPr lvl="2"/>
            <a:r>
              <a:rPr lang="ar-SA" smtClean="0"/>
              <a:t>لأنَّه دَفَع المال افتداءً ليمينه وإزالةً للضَّرر عنه، لا عوضًا عن حقٍّ يعتقده.</a:t>
            </a:r>
          </a:p>
          <a:p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وان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[ما يترتب على كون الصلح على إنكار إبراءً بالنسبة للمدّعى عليه]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ar-SA" dirty="0" smtClean="0"/>
              <a:t>(فلا ردَّ) لما صالح عنه بعيبٍ يجده فيه، 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(ولا شفعة) فيه؛ </a:t>
            </a:r>
          </a:p>
          <a:p>
            <a:pPr lvl="1"/>
            <a:r>
              <a:rPr lang="ar-SA" dirty="0" smtClean="0"/>
              <a:t>لاعتقاده أنَّه ليس بعوضٍ.</a:t>
            </a:r>
            <a:endParaRPr lang="en-US" dirty="0" smtClean="0"/>
          </a:p>
          <a:p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[الحكم إن كذب أحدهما وعلم بكذب دعواه]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(وإن كذب أحدهما) في دعواه أو إنكاره وعلم بكذب </a:t>
            </a:r>
            <a:r>
              <a:rPr lang="ar-SA" dirty="0" err="1" smtClean="0"/>
              <a:t>نفسه:</a:t>
            </a:r>
            <a:endParaRPr lang="ar-SA" dirty="0" smtClean="0"/>
          </a:p>
          <a:p>
            <a:pPr lvl="1"/>
            <a:r>
              <a:rPr lang="ar-SA" dirty="0" smtClean="0"/>
              <a:t>(لم يصحَّ) </a:t>
            </a:r>
            <a:r>
              <a:rPr lang="ar-SA" dirty="0" err="1" smtClean="0"/>
              <a:t>الصُّلح </a:t>
            </a:r>
            <a:r>
              <a:rPr lang="ar-SA" dirty="0" smtClean="0"/>
              <a:t>(في حقِّه باطنًا</a:t>
            </a:r>
            <a:r>
              <a:rPr lang="ar-SA" dirty="0" err="1" smtClean="0"/>
              <a:t>)؛</a:t>
            </a:r>
            <a:r>
              <a:rPr lang="ar-SA" dirty="0" smtClean="0"/>
              <a:t> </a:t>
            </a:r>
          </a:p>
          <a:p>
            <a:pPr lvl="2"/>
            <a:r>
              <a:rPr lang="ar-SA" dirty="0" smtClean="0"/>
              <a:t>لأنَّه عالمٌ بالحقِّ قادرٌ على إيصاله لمستحقه، غير معتقد أنَّه </a:t>
            </a:r>
            <a:r>
              <a:rPr lang="ar-SA" dirty="0" err="1" smtClean="0"/>
              <a:t>محقٌّ،</a:t>
            </a:r>
            <a:r>
              <a:rPr lang="ar-SA" dirty="0" smtClean="0"/>
              <a:t> </a:t>
            </a:r>
          </a:p>
          <a:p>
            <a:pPr lvl="1"/>
            <a:r>
              <a:rPr lang="ar-SA" dirty="0" smtClean="0"/>
              <a:t>(وما أخذه حرامٌ) </a:t>
            </a:r>
            <a:r>
              <a:rPr lang="ar-SA" dirty="0" err="1" smtClean="0"/>
              <a:t>عليه؛</a:t>
            </a:r>
            <a:r>
              <a:rPr lang="ar-SA" dirty="0" smtClean="0"/>
              <a:t> </a:t>
            </a:r>
          </a:p>
          <a:p>
            <a:pPr lvl="2"/>
            <a:r>
              <a:rPr lang="ar-SA" dirty="0" smtClean="0"/>
              <a:t>لأنَّه أكلٌ للمال بالباطل.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[ما حكم إن صالح عن المنكر أجنبيٌ بغير إذنه؟]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وإن صالح عن المنكر أجنبيٌّ بغير </a:t>
            </a:r>
            <a:r>
              <a:rPr lang="ar-SA" dirty="0" err="1" smtClean="0"/>
              <a:t>إذنه:</a:t>
            </a:r>
            <a:endParaRPr lang="ar-SA" dirty="0" smtClean="0"/>
          </a:p>
          <a:p>
            <a:pPr lvl="1"/>
            <a:r>
              <a:rPr lang="ar-SA" dirty="0" smtClean="0"/>
              <a:t>صحَّ،</a:t>
            </a:r>
          </a:p>
          <a:p>
            <a:pPr lvl="1"/>
            <a:r>
              <a:rPr lang="ar-SA" dirty="0" smtClean="0"/>
              <a:t>ولم يرجع عليه.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00088" y="2590007"/>
            <a:ext cx="7886700" cy="1158874"/>
          </a:xfrm>
        </p:spPr>
        <p:txBody>
          <a:bodyPr>
            <a:normAutofit/>
          </a:bodyPr>
          <a:lstStyle/>
          <a:p>
            <a:r>
              <a:rPr lang="ar-SA" sz="4000" dirty="0" smtClean="0"/>
              <a:t>[</a:t>
            </a:r>
            <a:r>
              <a:rPr lang="ar-SA" sz="4000" smtClean="0"/>
              <a:t>الصلح عن </a:t>
            </a:r>
            <a:r>
              <a:rPr lang="ar-SA" sz="4000" dirty="0" smtClean="0"/>
              <a:t>غير الأموال]</a:t>
            </a:r>
            <a:endParaRPr lang="ar-SA" sz="4000" dirty="0"/>
          </a:p>
        </p:txBody>
      </p:sp>
    </p:spTree>
    <p:extLst>
      <p:ext uri="{BB962C8B-B14F-4D97-AF65-F5344CB8AC3E}">
        <p14:creationId xmlns:p14="http://schemas.microsoft.com/office/powerpoint/2010/main" val="386131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[حكم الصلح عمّا ليس بمال]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mtClean="0"/>
              <a:t>ويصحُّ الصُّلح عن:</a:t>
            </a:r>
          </a:p>
          <a:p>
            <a:pPr lvl="1"/>
            <a:r>
              <a:rPr lang="ar-SA" smtClean="0"/>
              <a:t>قصاصٍ، </a:t>
            </a:r>
          </a:p>
          <a:p>
            <a:pPr lvl="1"/>
            <a:r>
              <a:rPr lang="ar-SA" smtClean="0"/>
              <a:t>وسكنى دارٍ، </a:t>
            </a:r>
          </a:p>
          <a:p>
            <a:pPr lvl="1"/>
            <a:r>
              <a:rPr lang="ar-SA" smtClean="0"/>
              <a:t>وعيبٍ:</a:t>
            </a:r>
          </a:p>
          <a:p>
            <a:pPr lvl="2"/>
            <a:r>
              <a:rPr lang="ar-SA" smtClean="0"/>
              <a:t>بقليلٍ</a:t>
            </a:r>
          </a:p>
          <a:p>
            <a:pPr lvl="2"/>
            <a:r>
              <a:rPr lang="ar-SA" smtClean="0"/>
              <a:t>وكثيرٍ.</a:t>
            </a:r>
            <a:endParaRPr lang="en-US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نص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ar-SA" smtClean="0"/>
              <a:t>[أولًا: حدُّ السرقة والقذف أو غيرهما]</a:t>
            </a:r>
            <a:endParaRPr lang="ar-SA" dirty="0"/>
          </a:p>
        </p:txBody>
      </p:sp>
      <p:sp>
        <p:nvSpPr>
          <p:cNvPr id="5" name="عنوان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[الحقوق التي لا يصح فيها الصُّلح بعوض]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mtClean="0"/>
              <a:t>(ولا يصحُّ) الصُّلح (بعوضٍ:</a:t>
            </a:r>
          </a:p>
          <a:p>
            <a:pPr lvl="1"/>
            <a:r>
              <a:rPr lang="ar-SA" smtClean="0"/>
              <a:t>عن حدِّ سرقةٍ وقذفٍ) أو غيرهما؛ </a:t>
            </a:r>
          </a:p>
          <a:p>
            <a:pPr lvl="2"/>
            <a:r>
              <a:rPr lang="ar-SA" smtClean="0"/>
              <a:t>لأنَّه ليس بمالٍ ولا يؤول إليه.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نص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ar-SA" smtClean="0"/>
              <a:t>[ثانيًا: حق الشفعة]</a:t>
            </a:r>
            <a:endParaRPr lang="ar-SA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[الحقوق التي لا يصح فيها الصُّلح بعوض]</a:t>
            </a:r>
            <a:endParaRPr lang="ar-SA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mtClean="0"/>
              <a:t>(ولا) عن (حقِّ شُفعةٍ) أو خيارٍ؛ </a:t>
            </a:r>
          </a:p>
          <a:p>
            <a:pPr lvl="1"/>
            <a:r>
              <a:rPr lang="ar-SA" smtClean="0"/>
              <a:t>لأنَّهما لم يشرعا لاستفادة مالٍ، وإنَّما شرع الخيار للنَّظر في الأحظِّ، والشُّفعة لإزالة الضَّرر بالشَّركة. </a:t>
            </a:r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نص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ar-SA" dirty="0" smtClean="0"/>
              <a:t>[ثالثًا: الصُّلح عن ترك الشهادة]</a:t>
            </a:r>
            <a:endParaRPr lang="ar-SA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[الحقوق التي لا يصح فيها الصُّلح بعوض</a:t>
            </a:r>
            <a:r>
              <a:rPr lang="ar-SA" dirty="0" err="1" smtClean="0"/>
              <a:t>]</a:t>
            </a:r>
            <a:endParaRPr lang="ar-SA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/>
              <a:t>(و) لا عن (ترك شهادةٍ) بحقٍّ أو باطلٍ. </a:t>
            </a: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وان 5"/>
          <p:cNvSpPr>
            <a:spLocks noGrp="1"/>
          </p:cNvSpPr>
          <p:nvPr>
            <p:ph type="title"/>
          </p:nvPr>
        </p:nvSpPr>
        <p:spPr>
          <a:xfrm>
            <a:off x="538162" y="1026320"/>
            <a:ext cx="7886700" cy="118824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SA" sz="3200" b="1" dirty="0"/>
              <a:t>جميع الحقوق محفوظة لشركة إثراء </a:t>
            </a:r>
            <a:r>
              <a:rPr lang="ar-SA" sz="3200" b="1" dirty="0" smtClean="0"/>
              <a:t>المتون</a:t>
            </a:r>
            <a:endParaRPr lang="ar-SA" sz="3200" dirty="0"/>
          </a:p>
        </p:txBody>
      </p:sp>
      <p:graphicFrame>
        <p:nvGraphicFramePr>
          <p:cNvPr id="8" name="رسم تخطيطي 7"/>
          <p:cNvGraphicFramePr/>
          <p:nvPr>
            <p:extLst/>
          </p:nvPr>
        </p:nvGraphicFramePr>
        <p:xfrm>
          <a:off x="2274094" y="2828924"/>
          <a:ext cx="4414837" cy="30289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754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وان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[الحكم إذا صالح عن الشُّفعة أو الحدِّ أو الخيار] </a:t>
            </a:r>
            <a:endParaRPr lang="ar-SA" dirty="0"/>
          </a:p>
        </p:txBody>
      </p:sp>
      <p:sp>
        <p:nvSpPr>
          <p:cNvPr id="7" name="عنصر نائب للمحتوى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mtClean="0"/>
              <a:t>(وتسقط الشُّفعة) إذا صالح عنها،</a:t>
            </a:r>
          </a:p>
          <a:p>
            <a:pPr lvl="1"/>
            <a:r>
              <a:rPr lang="ar-SA" smtClean="0"/>
              <a:t>لرضاه بتركها، </a:t>
            </a:r>
          </a:p>
          <a:p>
            <a:r>
              <a:rPr lang="ar-SA" smtClean="0"/>
              <a:t>ويردّ العوض،</a:t>
            </a:r>
          </a:p>
          <a:p>
            <a:r>
              <a:rPr lang="ar-SA" smtClean="0"/>
              <a:t>(و) كذا حكم (الحدِّ) والخيار.</a:t>
            </a:r>
            <a:endParaRPr lang="en-US" smtClean="0"/>
          </a:p>
          <a:p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[الحكم إن صالحه على أن يُجري على أرضه أو سطحه ماءً معلومًا]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ar-SA" dirty="0" smtClean="0"/>
              <a:t>وإن صالحه على أن يُجريَ على أرضه أو سطحه ماءً معلومًا:</a:t>
            </a:r>
          </a:p>
          <a:p>
            <a:pPr lvl="1">
              <a:lnSpc>
                <a:spcPct val="100000"/>
              </a:lnSpc>
            </a:pPr>
            <a:r>
              <a:rPr lang="ar-SA" dirty="0" smtClean="0"/>
              <a:t>صحَّ؛</a:t>
            </a:r>
          </a:p>
          <a:p>
            <a:pPr lvl="2">
              <a:lnSpc>
                <a:spcPct val="100000"/>
              </a:lnSpc>
            </a:pPr>
            <a:r>
              <a:rPr lang="ar-SA" dirty="0" smtClean="0"/>
              <a:t>لدعاء الحاجة إليه، </a:t>
            </a:r>
          </a:p>
          <a:p>
            <a:pPr>
              <a:lnSpc>
                <a:spcPct val="100000"/>
              </a:lnSpc>
            </a:pPr>
            <a:r>
              <a:rPr lang="ar-SA" dirty="0" smtClean="0"/>
              <a:t>فإن كان بعوضٍ مع بقاء ملكه:</a:t>
            </a:r>
          </a:p>
          <a:p>
            <a:pPr lvl="1">
              <a:lnSpc>
                <a:spcPct val="100000"/>
              </a:lnSpc>
            </a:pPr>
            <a:r>
              <a:rPr lang="ar-SA" dirty="0" smtClean="0"/>
              <a:t>فإجارةٌ </a:t>
            </a:r>
          </a:p>
          <a:p>
            <a:pPr lvl="2">
              <a:lnSpc>
                <a:spcPct val="100000"/>
              </a:lnSpc>
            </a:pPr>
            <a:r>
              <a:rPr lang="ar-SA" dirty="0" smtClean="0"/>
              <a:t>وإلاَّ فبيعٌ، </a:t>
            </a:r>
          </a:p>
          <a:p>
            <a:pPr>
              <a:lnSpc>
                <a:spcPct val="100000"/>
              </a:lnSpc>
            </a:pPr>
            <a:r>
              <a:rPr lang="ar-SA" dirty="0" smtClean="0"/>
              <a:t>ولا يشترط في الإجارة هنا بيان المدَّة؛ </a:t>
            </a:r>
          </a:p>
          <a:p>
            <a:pPr lvl="1">
              <a:lnSpc>
                <a:spcPct val="100000"/>
              </a:lnSpc>
            </a:pPr>
            <a:r>
              <a:rPr lang="ar-SA" dirty="0" smtClean="0"/>
              <a:t>للحاجة. 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[المعاوضة على المنافع بالشراء والصلح والإجارة]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mtClean="0"/>
              <a:t>ويجوز شراء:</a:t>
            </a:r>
          </a:p>
          <a:p>
            <a:pPr lvl="1"/>
            <a:r>
              <a:rPr lang="ar-SA" smtClean="0"/>
              <a:t>ممرٍّ في ملكه، </a:t>
            </a:r>
          </a:p>
          <a:p>
            <a:pPr lvl="1"/>
            <a:r>
              <a:rPr lang="ar-SA" smtClean="0"/>
              <a:t>وموضعٍ في حائطٍ يجعله بابًا، </a:t>
            </a:r>
          </a:p>
          <a:p>
            <a:pPr lvl="1"/>
            <a:r>
              <a:rPr lang="ar-SA" smtClean="0"/>
              <a:t>أو بقعةٍ يحفرها بئرًا، </a:t>
            </a:r>
          </a:p>
          <a:p>
            <a:pPr lvl="1"/>
            <a:r>
              <a:rPr lang="ar-SA" smtClean="0"/>
              <a:t>وعلوِّ بيتٍ يبني عليه بنيانًا موصوفًا، </a:t>
            </a:r>
          </a:p>
          <a:p>
            <a:r>
              <a:rPr lang="ar-SA" smtClean="0"/>
              <a:t>ويصحُّ فعله صلحًا أبدًا،</a:t>
            </a:r>
          </a:p>
          <a:p>
            <a:r>
              <a:rPr lang="ar-SA" smtClean="0"/>
              <a:t> أو إجارةً مدَّةً معلومةً. </a:t>
            </a:r>
            <a:endParaRPr lang="en-US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4"/>
          <p:cNvSpPr>
            <a:spLocks noGrp="1"/>
          </p:cNvSpPr>
          <p:nvPr>
            <p:ph type="title"/>
          </p:nvPr>
        </p:nvSpPr>
        <p:spPr>
          <a:xfrm>
            <a:off x="528639" y="2575720"/>
            <a:ext cx="7886700" cy="1158874"/>
          </a:xfrm>
        </p:spPr>
        <p:txBody>
          <a:bodyPr>
            <a:normAutofit/>
          </a:bodyPr>
          <a:lstStyle/>
          <a:p>
            <a:r>
              <a:rPr lang="ar-SA" sz="4000" dirty="0" smtClean="0"/>
              <a:t>[أحكام صلح الجوار]</a:t>
            </a:r>
            <a:endParaRPr lang="ar-SA" sz="4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[الحكم إن مال غصن شجرته في هواء غيره أو أرضه]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ar-SA" spc="-100" dirty="0" smtClean="0"/>
              <a:t>(وإن حصل غصن شجرته في هواء غيره) الخاصِّ به، أو المشترك، </a:t>
            </a:r>
          </a:p>
          <a:p>
            <a:pPr>
              <a:lnSpc>
                <a:spcPct val="100000"/>
              </a:lnSpc>
            </a:pPr>
            <a:r>
              <a:rPr lang="ar-SA" dirty="0" smtClean="0"/>
              <a:t>(أو) حصل غصن شجرته في (قراره)؛ أي: قرار غيره الخاصِّ أو المشترك؛ أي: في أرضه، </a:t>
            </a:r>
          </a:p>
          <a:p>
            <a:pPr>
              <a:lnSpc>
                <a:spcPct val="100000"/>
              </a:lnSpc>
            </a:pPr>
            <a:r>
              <a:rPr lang="ar-SA" dirty="0" smtClean="0"/>
              <a:t>وطالبه بإزالة ذلك:</a:t>
            </a:r>
          </a:p>
          <a:p>
            <a:pPr lvl="1">
              <a:lnSpc>
                <a:spcPct val="100000"/>
              </a:lnSpc>
            </a:pPr>
            <a:r>
              <a:rPr lang="ar-SA" dirty="0" smtClean="0"/>
              <a:t>(أزاله) وجوبًا:</a:t>
            </a:r>
          </a:p>
          <a:p>
            <a:pPr lvl="2">
              <a:lnSpc>
                <a:spcPct val="100000"/>
              </a:lnSpc>
            </a:pPr>
            <a:r>
              <a:rPr lang="ar-SA" dirty="0" smtClean="0"/>
              <a:t>إمَّا بقطعه </a:t>
            </a:r>
          </a:p>
          <a:p>
            <a:pPr lvl="2">
              <a:lnSpc>
                <a:spcPct val="100000"/>
              </a:lnSpc>
            </a:pPr>
            <a:r>
              <a:rPr lang="ar-SA" dirty="0" smtClean="0"/>
              <a:t>أو ليِّه إلى ناحية أخرى.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[الحكم إن أبى مالك الغصن إزالته عن ملك غيره]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mtClean="0"/>
              <a:t>(فإن أبى) مالك الغصن إزالته: </a:t>
            </a:r>
          </a:p>
          <a:p>
            <a:pPr lvl="1"/>
            <a:r>
              <a:rPr lang="ar-SA" smtClean="0"/>
              <a:t>(لوَاه) مالك الهواء، (إن أمكن، </a:t>
            </a:r>
          </a:p>
          <a:p>
            <a:pPr lvl="1"/>
            <a:r>
              <a:rPr lang="ar-SA" smtClean="0"/>
              <a:t>وإلاَّ) يمكن (فله قطعه)؛ </a:t>
            </a:r>
          </a:p>
          <a:p>
            <a:pPr lvl="2"/>
            <a:r>
              <a:rPr lang="ar-SA" smtClean="0"/>
              <a:t>لأنَّه إخلاءٌ لملكه الواجب إخلاؤه، ولا يفتقر إلى حكم حاكمٍ، </a:t>
            </a:r>
          </a:p>
          <a:p>
            <a:r>
              <a:rPr lang="ar-SA" smtClean="0"/>
              <a:t>ولا يجبر المالك على الإزالة؛ </a:t>
            </a:r>
          </a:p>
          <a:p>
            <a:pPr lvl="1"/>
            <a:r>
              <a:rPr lang="ar-SA" smtClean="0"/>
              <a:t>لأنَّه ليس من فعله.</a:t>
            </a:r>
            <a:endParaRPr lang="en-US" smtClean="0"/>
          </a:p>
          <a:p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[الحكم إن أتلفه مالك الهواء مع إمكان ليِّه]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mtClean="0"/>
              <a:t>وإن أتلفه مالك الهواء مع إمكان ليِّه:</a:t>
            </a:r>
          </a:p>
          <a:p>
            <a:pPr lvl="1"/>
            <a:r>
              <a:rPr lang="ar-SA" smtClean="0"/>
              <a:t>ضمنه.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[حكم المصالحة على بقاء الأغصان في ملك غيره]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وإن صالحه على بقاء الغصن بعوضٍ: </a:t>
            </a:r>
          </a:p>
          <a:p>
            <a:pPr lvl="1"/>
            <a:r>
              <a:rPr lang="ar-SA" dirty="0" smtClean="0"/>
              <a:t>لم يجز،</a:t>
            </a:r>
          </a:p>
          <a:p>
            <a:r>
              <a:rPr lang="ar-SA" dirty="0" smtClean="0"/>
              <a:t>وإن اتَّفقا على أنَّ الثَّمرة بينهما ونحوه:</a:t>
            </a:r>
          </a:p>
          <a:p>
            <a:pPr lvl="1"/>
            <a:r>
              <a:rPr lang="ar-SA" dirty="0" smtClean="0"/>
              <a:t>صحَّ جائزًا.</a:t>
            </a:r>
          </a:p>
          <a:p>
            <a:pPr lvl="1"/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وان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[حكم عرقِ الشجر إن حصل في أرض غيره]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mtClean="0"/>
              <a:t>وكذا حكم عرق شجرةٍ حصل في أرض غيره.</a:t>
            </a:r>
            <a:endParaRPr lang="en-US" smtClean="0"/>
          </a:p>
          <a:p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[حكم فتح الأبواب للاستطراق في الدرب النافذ]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mtClean="0"/>
              <a:t>(ويجوز في الدَّرب النَّافذ فتح الأبواب للاستطراق)؛</a:t>
            </a:r>
          </a:p>
          <a:p>
            <a:pPr lvl="1"/>
            <a:r>
              <a:rPr lang="ar-SA" smtClean="0"/>
              <a:t>لأنَّه لم يتعيَّن له مالكٌ، </a:t>
            </a:r>
          </a:p>
          <a:p>
            <a:pPr lvl="1"/>
            <a:r>
              <a:rPr lang="ar-SA" smtClean="0"/>
              <a:t>ولا ضرر فيه على المجتازين.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وان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فصل </a:t>
            </a:r>
            <a:br>
              <a:rPr lang="ar-SA" dirty="0" smtClean="0"/>
            </a:br>
            <a:r>
              <a:rPr lang="ar-SA" dirty="0" smtClean="0"/>
              <a:t>[في الصلح على إنكار] 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1421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نص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ar-SA" smtClean="0"/>
              <a:t>(1)</a:t>
            </a:r>
            <a:endParaRPr lang="ar-SA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[حكم إخراج شيء من أنواع البناء في طريق المسلمين]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و (لا) يجوز:</a:t>
            </a:r>
          </a:p>
          <a:p>
            <a:pPr lvl="1"/>
            <a:r>
              <a:rPr lang="ar-SA" dirty="0" smtClean="0"/>
              <a:t>(إخراج </a:t>
            </a:r>
            <a:r>
              <a:rPr lang="ar-SA" dirty="0" err="1" smtClean="0"/>
              <a:t>رَوْشنٍ</a:t>
            </a:r>
            <a:r>
              <a:rPr lang="ar-SA" dirty="0" smtClean="0"/>
              <a:t>) على أطراف خشبٍ أو نحوه مدفونةٍ في الحائط، </a:t>
            </a:r>
          </a:p>
          <a:p>
            <a:pPr lvl="1"/>
            <a:r>
              <a:rPr lang="ar-SA" dirty="0" smtClean="0"/>
              <a:t>(و) لا إخراج (</a:t>
            </a:r>
            <a:r>
              <a:rPr lang="ar-SA" dirty="0" err="1" smtClean="0"/>
              <a:t>سَاباطٍ</a:t>
            </a:r>
            <a:r>
              <a:rPr lang="ar-SA" dirty="0" smtClean="0"/>
              <a:t>)، وهو: المستوفي للطَّريق كلِّه على جدارين، </a:t>
            </a:r>
          </a:p>
          <a:p>
            <a:pPr lvl="1"/>
            <a:r>
              <a:rPr lang="ar-SA" dirty="0" smtClean="0"/>
              <a:t>(و) لا إخراج (دَكَّةٍ) بفتح الدَّال، وهي: الدُّكَّان والمِصْطَبَّة بكسر الميم،</a:t>
            </a: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نص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ar-SA" smtClean="0"/>
              <a:t>(2)</a:t>
            </a:r>
            <a:endParaRPr lang="ar-SA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[حكم إخراج شيء من أنواع البناء في طريق المسلمين]</a:t>
            </a:r>
            <a:endParaRPr lang="ar-SA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ar-SA" dirty="0"/>
              <a:t>(و) لا إخراج (ميزابٍ</a:t>
            </a:r>
            <a:r>
              <a:rPr lang="ar-SA" dirty="0" smtClean="0"/>
              <a:t>)،</a:t>
            </a:r>
          </a:p>
          <a:p>
            <a:pPr lvl="2"/>
            <a:r>
              <a:rPr lang="ar-SA" dirty="0" smtClean="0"/>
              <a:t>ولو لم يضرَّ بالمارَّة،</a:t>
            </a:r>
          </a:p>
          <a:p>
            <a:r>
              <a:rPr lang="ar-SA" dirty="0" smtClean="0"/>
              <a:t>إلاَّ أن يأذن إمامٌ أو نائبه ولا ضرر؛ </a:t>
            </a:r>
          </a:p>
          <a:p>
            <a:pPr lvl="1"/>
            <a:r>
              <a:rPr lang="ar-SA" dirty="0" smtClean="0"/>
              <a:t>لأنَّه نائب المسلمين فجرى مجرى إذنهم. </a:t>
            </a:r>
          </a:p>
          <a:p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[هل يجوز إخراج شيء في ملك جار ودربٍ مشترك بلا إذن المستحق؟]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(ولا يفعل ذلك)؛ </a:t>
            </a:r>
          </a:p>
          <a:p>
            <a:pPr lvl="1"/>
            <a:r>
              <a:rPr lang="ar-SA" dirty="0" smtClean="0"/>
              <a:t>أي: لا يخرج رَوْشنًا ولا </a:t>
            </a:r>
            <a:r>
              <a:rPr lang="ar-SA" dirty="0" err="1" smtClean="0"/>
              <a:t>ساباطًا</a:t>
            </a:r>
            <a:r>
              <a:rPr lang="ar-SA" dirty="0" smtClean="0"/>
              <a:t> ولا دكَّة ولا ميزابًا </a:t>
            </a:r>
          </a:p>
          <a:p>
            <a:r>
              <a:rPr lang="ar-SA" dirty="0" smtClean="0"/>
              <a:t>(في مِلك جارٍ  ودربٍ مشتركٍ) غير نافذ،</a:t>
            </a:r>
          </a:p>
          <a:p>
            <a:pPr lvl="1"/>
            <a:r>
              <a:rPr lang="ar-SA" dirty="0" smtClean="0"/>
              <a:t>(بلا إذن المستحق)؛ أي: الجار أو أهل الدَّرب؛ </a:t>
            </a:r>
          </a:p>
          <a:p>
            <a:pPr lvl="2"/>
            <a:r>
              <a:rPr lang="ar-SA" dirty="0" smtClean="0"/>
              <a:t>لأنَّ المنع لحقِّ المستحقِّ؛ </a:t>
            </a:r>
          </a:p>
          <a:p>
            <a:pPr lvl="3"/>
            <a:r>
              <a:rPr lang="ar-SA" dirty="0" smtClean="0"/>
              <a:t>فإذا رضي بإسقاطه: جاز. 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[حكم نقل الباب في الدرب غير النافذٍ]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ويجوز نقل بابٍ في دربٍ غير نافذٍ: </a:t>
            </a:r>
          </a:p>
          <a:p>
            <a:pPr lvl="1"/>
            <a:r>
              <a:rPr lang="ar-SA" dirty="0" smtClean="0"/>
              <a:t>إلى أوَّله </a:t>
            </a:r>
          </a:p>
          <a:p>
            <a:pPr lvl="1"/>
            <a:r>
              <a:rPr lang="ar-SA" dirty="0" smtClean="0"/>
              <a:t>بلا ضررٍ،</a:t>
            </a:r>
          </a:p>
          <a:p>
            <a:r>
              <a:rPr lang="ar-SA" dirty="0" smtClean="0"/>
              <a:t>لا:</a:t>
            </a:r>
          </a:p>
          <a:p>
            <a:pPr lvl="1"/>
            <a:r>
              <a:rPr lang="ar-SA" dirty="0" smtClean="0"/>
              <a:t>إلى داخلٍ إن لم يأذن من فوقه: </a:t>
            </a:r>
          </a:p>
          <a:p>
            <a:pPr lvl="2"/>
            <a:r>
              <a:rPr lang="ar-SA" dirty="0" smtClean="0"/>
              <a:t>ويكون إعارةً. </a:t>
            </a:r>
          </a:p>
          <a:p>
            <a:endParaRPr lang="ar-SA" dirty="0" smtClean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[هل يجوز أن يحدث بملكه ما يضرُّ بجاره]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mtClean="0"/>
              <a:t>وحرُم أن يحدث بملكه ما يضرُّ بجاره:</a:t>
            </a:r>
          </a:p>
          <a:p>
            <a:pPr lvl="1"/>
            <a:r>
              <a:rPr lang="ar-SA" smtClean="0"/>
              <a:t>كحمَّامٍ، </a:t>
            </a:r>
          </a:p>
          <a:p>
            <a:pPr lvl="1"/>
            <a:r>
              <a:rPr lang="ar-SA" smtClean="0"/>
              <a:t>ورحىً، </a:t>
            </a:r>
          </a:p>
          <a:p>
            <a:pPr lvl="1"/>
            <a:r>
              <a:rPr lang="ar-SA" smtClean="0"/>
              <a:t>وتنُّورٍ، </a:t>
            </a:r>
          </a:p>
          <a:p>
            <a:r>
              <a:rPr lang="ar-SA" smtClean="0"/>
              <a:t>وله منعه؛</a:t>
            </a:r>
          </a:p>
          <a:p>
            <a:pPr lvl="1"/>
            <a:r>
              <a:rPr lang="ar-SA" smtClean="0"/>
              <a:t>كدقٍّ وسقيٍ يتعدَّى. </a:t>
            </a:r>
            <a:endParaRPr lang="en-US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[حكم التصرف في جدار الجار أو الجدار المشترك]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mtClean="0"/>
              <a:t>وحرُم أن يتصرَّف في:</a:t>
            </a:r>
          </a:p>
          <a:p>
            <a:pPr lvl="1"/>
            <a:r>
              <a:rPr lang="ar-SA" smtClean="0"/>
              <a:t>جدار جارٍ،</a:t>
            </a:r>
          </a:p>
          <a:p>
            <a:pPr lvl="1"/>
            <a:r>
              <a:rPr lang="ar-SA" smtClean="0"/>
              <a:t>أو مشتركٍ،</a:t>
            </a:r>
          </a:p>
          <a:p>
            <a:r>
              <a:rPr lang="ar-SA" smtClean="0"/>
              <a:t>بفتح طاقٍ أو ضرب وتدٍ ونحوه:</a:t>
            </a:r>
          </a:p>
          <a:p>
            <a:pPr lvl="1"/>
            <a:r>
              <a:rPr lang="ar-SA" smtClean="0"/>
              <a:t>إلاَّ بإذنه.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pc="-100" dirty="0" smtClean="0"/>
              <a:t>[متى يحق وضع الخشب على حائط الجار أو الحائط المشترك؟]</a:t>
            </a:r>
            <a:endParaRPr lang="ar-SA" spc="-1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ar-SA" dirty="0" smtClean="0"/>
              <a:t>(وليس له وضع خشبه على حائط جاره)، أو حائطٍ مشتركٍ. </a:t>
            </a:r>
          </a:p>
          <a:p>
            <a:pPr>
              <a:lnSpc>
                <a:spcPct val="100000"/>
              </a:lnSpc>
            </a:pPr>
            <a:r>
              <a:rPr lang="ar-SA" dirty="0" smtClean="0"/>
              <a:t>(إلاَّ عند الضُّرورة) فيجوز؛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ar-SA" dirty="0" smtClean="0"/>
              <a:t>1. (إذا لم يمكنه التَّسقيف إلاَّ به) 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ar-SA" dirty="0" smtClean="0"/>
              <a:t>2. ولا ضرر؛ </a:t>
            </a:r>
          </a:p>
          <a:p>
            <a:pPr lvl="2">
              <a:lnSpc>
                <a:spcPct val="100000"/>
              </a:lnSpc>
            </a:pPr>
            <a:r>
              <a:rPr lang="ar-SA" dirty="0" smtClean="0"/>
              <a:t>لحديث أبي هريرة يرفعه: «لا يمنعنَّ جارٌ جاره أن يضع خشبه على جداره، ثمَّ يقول أبو هريرة: ما لي أراكم عنها معرضين، والله لأرمينَّ بها بين أكتافكم»، </a:t>
            </a:r>
            <a:r>
              <a:rPr lang="ar-SA" sz="3200" dirty="0" smtClean="0"/>
              <a:t>متفق عليه.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[جواز وضع الخشب على حائط مسجد وحائط يتيم]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(وكذلك):</a:t>
            </a:r>
          </a:p>
          <a:p>
            <a:pPr lvl="1"/>
            <a:r>
              <a:rPr lang="ar-SA" dirty="0" smtClean="0"/>
              <a:t>حائط (المسجد وغيره):</a:t>
            </a:r>
          </a:p>
          <a:p>
            <a:pPr lvl="1"/>
            <a:r>
              <a:rPr lang="ar-SA" dirty="0" smtClean="0"/>
              <a:t>كحائط نحو يتيمٍ، </a:t>
            </a:r>
          </a:p>
          <a:p>
            <a:r>
              <a:rPr lang="ar-SA" dirty="0" smtClean="0"/>
              <a:t>فيجوز لجاره وضع خشبه عليه:</a:t>
            </a:r>
          </a:p>
          <a:p>
            <a:pPr lvl="1"/>
            <a:r>
              <a:rPr lang="ar-SA" dirty="0" smtClean="0"/>
              <a:t>إذا لم يمكن تسقيفٌ إلاَّ به،</a:t>
            </a:r>
          </a:p>
          <a:p>
            <a:pPr lvl="1"/>
            <a:r>
              <a:rPr lang="ar-SA" dirty="0" smtClean="0"/>
              <a:t>بلا ضررٍ؛</a:t>
            </a:r>
          </a:p>
          <a:p>
            <a:pPr lvl="2"/>
            <a:r>
              <a:rPr lang="ar-SA" dirty="0" smtClean="0">
                <a:hlinkClick r:id="rId2" action="ppaction://hlinksldjump"/>
              </a:rPr>
              <a:t>لما تقدَّم.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[الحكم إذا انهدم الجدار المشترك]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ar-SA" dirty="0" smtClean="0"/>
              <a:t>(وإذا انهدم جدارهما) المشترك، أو سقفهما، (أو خيف ضرره) بسقوطه،</a:t>
            </a:r>
          </a:p>
          <a:p>
            <a:pPr>
              <a:lnSpc>
                <a:spcPct val="100000"/>
              </a:lnSpc>
            </a:pPr>
            <a:r>
              <a:rPr lang="ar-SA" dirty="0" smtClean="0"/>
              <a:t>(فطلب أحدهما أن يعمره الآخر معه:</a:t>
            </a:r>
          </a:p>
          <a:p>
            <a:pPr lvl="1">
              <a:lnSpc>
                <a:spcPct val="100000"/>
              </a:lnSpc>
            </a:pPr>
            <a:r>
              <a:rPr lang="ar-SA" dirty="0" smtClean="0"/>
              <a:t>أُجبرَ عليه) إن امتنع؛</a:t>
            </a:r>
          </a:p>
          <a:p>
            <a:pPr lvl="2">
              <a:lnSpc>
                <a:spcPct val="100000"/>
              </a:lnSpc>
            </a:pPr>
            <a:r>
              <a:rPr lang="ar-SA" dirty="0" smtClean="0"/>
              <a:t>لقوله </a:t>
            </a:r>
            <a:r>
              <a:rPr lang="en-US" dirty="0" smtClean="0">
                <a:sym typeface="AGA Arabesque"/>
              </a:rPr>
              <a:t></a:t>
            </a:r>
            <a:r>
              <a:rPr lang="ar-SA" dirty="0" smtClean="0">
                <a:sym typeface="AGA Arabesque"/>
              </a:rPr>
              <a:t>: </a:t>
            </a:r>
            <a:r>
              <a:rPr lang="ar-SA" dirty="0" smtClean="0"/>
              <a:t>«لا ضرر ولا ضرار»،</a:t>
            </a:r>
          </a:p>
          <a:p>
            <a:pPr lvl="1">
              <a:lnSpc>
                <a:spcPct val="100000"/>
              </a:lnSpc>
            </a:pPr>
            <a:r>
              <a:rPr lang="ar-SA" dirty="0" smtClean="0"/>
              <a:t>فإن أبى أخذ حاكمٌ من ماله وأنفق عليه، </a:t>
            </a:r>
          </a:p>
          <a:p>
            <a:pPr>
              <a:lnSpc>
                <a:spcPct val="100000"/>
              </a:lnSpc>
            </a:pPr>
            <a:r>
              <a:rPr lang="ar-SA" dirty="0" smtClean="0"/>
              <a:t>وإن بناه شريكٌ شركةً بنيَّة رجوعٍ: </a:t>
            </a:r>
          </a:p>
          <a:p>
            <a:pPr lvl="1">
              <a:lnSpc>
                <a:spcPct val="100000"/>
              </a:lnSpc>
            </a:pPr>
            <a:r>
              <a:rPr lang="ar-SA" dirty="0" smtClean="0"/>
              <a:t>رجع.</a:t>
            </a:r>
            <a:endParaRPr lang="en-US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[حكم الأشياء المشتركة إذا احتاجت لعمارة]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mtClean="0"/>
              <a:t>(وكذا النَّهر والدُّولاب والقناة) المشتركة إذا احتاجت لعمارةٍ، </a:t>
            </a:r>
          </a:p>
          <a:p>
            <a:r>
              <a:rPr lang="ar-SA" smtClean="0"/>
              <a:t>ولا يمنع شريكٌ من عمارةٍ، </a:t>
            </a:r>
          </a:p>
          <a:p>
            <a:r>
              <a:rPr lang="ar-SA" smtClean="0"/>
              <a:t>فإن فعل:</a:t>
            </a:r>
          </a:p>
          <a:p>
            <a:pPr lvl="1"/>
            <a:r>
              <a:rPr lang="ar-SA" smtClean="0"/>
              <a:t>فالماء على الشَّركة.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[مدخل]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mtClean="0"/>
              <a:t>(هذه مساحة يضع فيها الأستاذ مدخلًا للفصل).</a:t>
            </a:r>
          </a:p>
          <a:p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[حكم إعطاء القناة من يعمرها بجزء معلوم منها]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وإن أعطى قومٌ قناتهم أو نحوها </a:t>
            </a:r>
          </a:p>
          <a:p>
            <a:pPr lvl="1"/>
            <a:r>
              <a:rPr lang="ar-SA" dirty="0" smtClean="0"/>
              <a:t>لمن يعمرها </a:t>
            </a:r>
          </a:p>
          <a:p>
            <a:pPr lvl="1"/>
            <a:r>
              <a:rPr lang="ar-SA" dirty="0" smtClean="0"/>
              <a:t>وله منها جزءٌ معلومٌ:</a:t>
            </a:r>
          </a:p>
          <a:p>
            <a:pPr lvl="2"/>
            <a:r>
              <a:rPr lang="ar-SA" dirty="0" smtClean="0"/>
              <a:t>صحَّ.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[ما يلزم الجار الأعلى والجار الأسفل]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ومن له علوٌّ:</a:t>
            </a:r>
          </a:p>
          <a:p>
            <a:pPr lvl="1"/>
            <a:r>
              <a:rPr lang="ar-SA" dirty="0" smtClean="0"/>
              <a:t>لم يلزمه عمارة سفله إذا انهدم،</a:t>
            </a:r>
          </a:p>
          <a:p>
            <a:pPr lvl="1"/>
            <a:r>
              <a:rPr lang="ar-SA" dirty="0" smtClean="0"/>
              <a:t>بل يجبر عليه مالكه. </a:t>
            </a:r>
          </a:p>
          <a:p>
            <a:r>
              <a:rPr lang="ar-SA" dirty="0" smtClean="0"/>
              <a:t>ويلزم الأعلى: </a:t>
            </a:r>
          </a:p>
          <a:p>
            <a:pPr lvl="1"/>
            <a:r>
              <a:rPr lang="ar-SA" dirty="0" smtClean="0"/>
              <a:t>سترةٌ تمنع مشارفة الأسفل،</a:t>
            </a:r>
          </a:p>
          <a:p>
            <a:r>
              <a:rPr lang="ar-SA" dirty="0" smtClean="0"/>
              <a:t>فإن استويا: </a:t>
            </a:r>
          </a:p>
          <a:p>
            <a:pPr lvl="1"/>
            <a:r>
              <a:rPr lang="ar-SA" dirty="0" smtClean="0"/>
              <a:t>اشتركا.</a:t>
            </a:r>
            <a:endParaRPr lang="en-US" dirty="0" smtClean="0"/>
          </a:p>
          <a:p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مرفقات</a:t>
            </a:r>
            <a:endParaRPr lang="ar-SA" dirty="0"/>
          </a:p>
        </p:txBody>
      </p:sp>
      <p:sp>
        <p:nvSpPr>
          <p:cNvPr id="6" name="عنوان فرعي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pc="-100" dirty="0" smtClean="0"/>
              <a:t>[متى يحق وضع الخشب على حائط الجار أو الحائط </a:t>
            </a:r>
            <a:r>
              <a:rPr lang="ar-SA" spc="-100" dirty="0" err="1" smtClean="0"/>
              <a:t>المشترك؟]</a:t>
            </a:r>
            <a:endParaRPr lang="ar-SA" spc="-1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lang="ar-SA" dirty="0" smtClean="0"/>
              <a:t>(وليس له وضع خشبه على حائط جاره)، أو حائطٍ مشتركٍ </a:t>
            </a:r>
          </a:p>
          <a:p>
            <a:pPr>
              <a:lnSpc>
                <a:spcPct val="100000"/>
              </a:lnSpc>
              <a:spcBef>
                <a:spcPts val="100"/>
              </a:spcBef>
            </a:pPr>
            <a:r>
              <a:rPr lang="ar-SA" dirty="0" smtClean="0"/>
              <a:t>(إلاَّ عند الضُّرورة)، فيجوز؛</a:t>
            </a:r>
          </a:p>
          <a:p>
            <a:pPr lvl="1">
              <a:lnSpc>
                <a:spcPct val="100000"/>
              </a:lnSpc>
              <a:spcBef>
                <a:spcPts val="100"/>
              </a:spcBef>
            </a:pPr>
            <a:r>
              <a:rPr lang="ar-SA" dirty="0" smtClean="0"/>
              <a:t>(إذا لم يمكنه التَّسقيف إلاَّ به) </a:t>
            </a:r>
          </a:p>
          <a:p>
            <a:pPr lvl="1">
              <a:lnSpc>
                <a:spcPct val="100000"/>
              </a:lnSpc>
              <a:spcBef>
                <a:spcPts val="100"/>
              </a:spcBef>
            </a:pPr>
            <a:r>
              <a:rPr lang="ar-SA" dirty="0" smtClean="0"/>
              <a:t>ولا ضرر؛ </a:t>
            </a:r>
          </a:p>
          <a:p>
            <a:pPr lvl="2">
              <a:lnSpc>
                <a:spcPct val="100000"/>
              </a:lnSpc>
              <a:spcBef>
                <a:spcPts val="100"/>
              </a:spcBef>
            </a:pPr>
            <a:r>
              <a:rPr lang="ar-SA" dirty="0" smtClean="0"/>
              <a:t>لحديث أبي </a:t>
            </a:r>
            <a:r>
              <a:rPr lang="ar-SA" smtClean="0"/>
              <a:t>هريرة يرفعه: </a:t>
            </a:r>
            <a:r>
              <a:rPr lang="ar-SA" dirty="0" smtClean="0"/>
              <a:t>«لا يمنعنَّ جارٌ جاره أن يضع خشبه على جداره» ثمَّ يقول أبو هريرة: ما لي أراكم عنها معرضين، والله لأرمينَّ بها بين أكتافكم»</a:t>
            </a:r>
            <a:r>
              <a:rPr lang="ar-SA" sz="2800" dirty="0" smtClean="0"/>
              <a:t>، متفق عليه.</a:t>
            </a:r>
            <a:endParaRPr lang="ar-SA" sz="2800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  <p:sp>
        <p:nvSpPr>
          <p:cNvPr id="5" name="مستطيل 4">
            <a:hlinkClick r:id="rId2" action="ppaction://hlinksldjump"/>
          </p:cNvPr>
          <p:cNvSpPr/>
          <p:nvPr/>
        </p:nvSpPr>
        <p:spPr>
          <a:xfrm>
            <a:off x="187879" y="5918166"/>
            <a:ext cx="881542" cy="4381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رجوع</a:t>
            </a:r>
            <a:endParaRPr lang="ar-SA" sz="28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صر نائب للنص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ar-SA" smtClean="0"/>
              <a:t>[حكم الصلح على إنكار]</a:t>
            </a:r>
            <a:endParaRPr lang="ar-SA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[القسم الثاني: الصلح على إنكار]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ar-SA" dirty="0" smtClean="0"/>
              <a:t>القسم الثَّاني: صلحٌ على إنكار، وقد ذكره بقوله: </a:t>
            </a:r>
          </a:p>
          <a:p>
            <a:pPr>
              <a:lnSpc>
                <a:spcPct val="100000"/>
              </a:lnSpc>
            </a:pPr>
            <a:r>
              <a:rPr lang="ar-SA" dirty="0" smtClean="0"/>
              <a:t>(ومن ادُّعي عليه: بعينٍ، أو دينٍ، </a:t>
            </a:r>
          </a:p>
          <a:p>
            <a:pPr lvl="1">
              <a:lnSpc>
                <a:spcPct val="100000"/>
              </a:lnSpc>
            </a:pPr>
            <a:r>
              <a:rPr lang="ar-SA" dirty="0" smtClean="0"/>
              <a:t>فسكت، </a:t>
            </a:r>
          </a:p>
          <a:p>
            <a:pPr lvl="1">
              <a:lnSpc>
                <a:spcPct val="100000"/>
              </a:lnSpc>
            </a:pPr>
            <a:r>
              <a:rPr lang="ar-SA" dirty="0" smtClean="0"/>
              <a:t>أو أنكر </a:t>
            </a:r>
          </a:p>
          <a:p>
            <a:pPr lvl="2">
              <a:lnSpc>
                <a:spcPct val="100000"/>
              </a:lnSpc>
            </a:pPr>
            <a:r>
              <a:rPr lang="ar-SA" dirty="0" smtClean="0"/>
              <a:t>وهو يجهله)؛أي: يجهل ما ادُّعِيَ به عليه،</a:t>
            </a:r>
          </a:p>
          <a:p>
            <a:pPr>
              <a:lnSpc>
                <a:spcPct val="100000"/>
              </a:lnSpc>
            </a:pPr>
            <a:r>
              <a:rPr lang="ar-SA" dirty="0" smtClean="0"/>
              <a:t>(ثمَّ صالح) عنه (بمالٍ) حالٍّ أو مؤجَّلٍ:</a:t>
            </a:r>
          </a:p>
          <a:p>
            <a:pPr lvl="1">
              <a:lnSpc>
                <a:spcPct val="100000"/>
              </a:lnSpc>
            </a:pPr>
            <a:r>
              <a:rPr lang="ar-SA" dirty="0" smtClean="0"/>
              <a:t>(صحَّ) الصُّلح؛ </a:t>
            </a: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نص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ar-SA" smtClean="0"/>
              <a:t>[دليل صحته]</a:t>
            </a:r>
            <a:endParaRPr lang="ar-SA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[القسم الثاني: الصلح على إنكار]</a:t>
            </a:r>
            <a:endParaRPr lang="ar-SA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لعموم قوله </a:t>
            </a:r>
            <a:r>
              <a:rPr lang="en-US" dirty="0" smtClean="0">
                <a:sym typeface="AGA Arabesque"/>
              </a:rPr>
              <a:t></a:t>
            </a:r>
            <a:r>
              <a:rPr lang="ar-SA" dirty="0" smtClean="0"/>
              <a:t>: «الصُّلح جائزٌ بين المسلمين إلاَّ صلحًا حرَّم حلالاً أو أحلَّ حرامًا»، </a:t>
            </a:r>
            <a:r>
              <a:rPr lang="ar-SA" sz="2800" dirty="0" smtClean="0"/>
              <a:t>رواه أبو داود والترمذي وقال: حسن صحيح وصححه الحاكم.</a:t>
            </a:r>
            <a:endParaRPr lang="en-US" sz="2800" dirty="0" smtClean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وان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[الحكم إن ادُّعيَ عليه بوديعةٍ أو قراضٍ فأنكر </a:t>
            </a:r>
            <a:br>
              <a:rPr lang="ar-SA" dirty="0" smtClean="0"/>
            </a:br>
            <a:r>
              <a:rPr lang="ar-SA" dirty="0" smtClean="0"/>
              <a:t>وصالح على مال]</a:t>
            </a:r>
            <a:endParaRPr lang="ar-SA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ومن ادُّعِيَ عليه:</a:t>
            </a:r>
          </a:p>
          <a:p>
            <a:pPr lvl="1"/>
            <a:r>
              <a:rPr lang="ar-SA" dirty="0" smtClean="0"/>
              <a:t>بوديعةٍ، </a:t>
            </a:r>
          </a:p>
          <a:p>
            <a:pPr lvl="1"/>
            <a:r>
              <a:rPr lang="ar-SA" dirty="0" smtClean="0"/>
              <a:t>أو تفريطٍ فيها، </a:t>
            </a:r>
          </a:p>
          <a:p>
            <a:pPr lvl="1"/>
            <a:r>
              <a:rPr lang="ar-SA" dirty="0" smtClean="0"/>
              <a:t>أو قراضٍ، </a:t>
            </a:r>
          </a:p>
          <a:p>
            <a:r>
              <a:rPr lang="ar-SA" dirty="0" smtClean="0"/>
              <a:t>فأنكر وصالح على مالٍ فهو:</a:t>
            </a:r>
          </a:p>
          <a:p>
            <a:pPr lvl="1"/>
            <a:r>
              <a:rPr lang="ar-SA" dirty="0" smtClean="0"/>
              <a:t>جائزٌ، ذكره في «الشَّرح» وغيره.</a:t>
            </a:r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[حكم صلح الإنكار للمدعي]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mtClean="0"/>
              <a:t>(وهو)؛أي: صلح الإنكار (للمدَّعي:</a:t>
            </a:r>
          </a:p>
          <a:p>
            <a:pPr lvl="1"/>
            <a:r>
              <a:rPr lang="ar-SA" smtClean="0"/>
              <a:t>بيعٌ؛ </a:t>
            </a:r>
          </a:p>
          <a:p>
            <a:pPr lvl="2"/>
            <a:r>
              <a:rPr lang="ar-SA" smtClean="0"/>
              <a:t>لأنَّه) يعتقده عوضًا عن ماله، فلزمه حكم اعتقاده.  </a:t>
            </a:r>
          </a:p>
          <a:p>
            <a:endParaRPr lang="ar-SA" dirty="0" smtClean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[ما يترتب على كون الصلح على إنكار بيعاً </a:t>
            </a:r>
            <a:br>
              <a:rPr lang="ar-SA" dirty="0" smtClean="0"/>
            </a:br>
            <a:r>
              <a:rPr lang="ar-SA" dirty="0" smtClean="0"/>
              <a:t>بالنسبة للمدّعي]</a:t>
            </a:r>
            <a:endParaRPr lang="ar-SA" dirty="0"/>
          </a:p>
        </p:txBody>
      </p:sp>
      <p:sp>
        <p:nvSpPr>
          <p:cNvPr id="6" name="عنصر نائب للمحتوى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ar-SA" dirty="0" smtClean="0"/>
              <a:t>(يردُّ معيبه)؛ أي: معيب ما أخذه من العوض،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(ويفسخ الصُّلح)؛ كما لو اشترى شيئًا فوجده معيبًا،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(ويؤخذ منه) العوض إن كان شقصًا (بشفعةٍ)؛ </a:t>
            </a:r>
          </a:p>
          <a:p>
            <a:pPr lvl="1"/>
            <a:r>
              <a:rPr lang="ar-SA" sz="3200" dirty="0" smtClean="0"/>
              <a:t>لأنَّه</a:t>
            </a:r>
            <a:r>
              <a:rPr lang="ar-SA" dirty="0" smtClean="0"/>
              <a:t> </a:t>
            </a:r>
            <a:r>
              <a:rPr lang="ar-SA" sz="3600" dirty="0" smtClean="0"/>
              <a:t>بــيــــعٌ. </a:t>
            </a:r>
            <a:endParaRPr lang="ar-SA" dirty="0" smtClean="0"/>
          </a:p>
          <a:p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الصلح</a:t>
            </a:r>
            <a:endParaRPr lang="ar-S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_é_د___ذ _____د_خ_ص _د_____ê__">
  <a:themeElements>
    <a:clrScheme name="مخصص 3">
      <a:dk1>
        <a:srgbClr val="22B8CB"/>
      </a:dk1>
      <a:lt1>
        <a:sysClr val="window" lastClr="FFFFFF"/>
      </a:lt1>
      <a:dk2>
        <a:srgbClr val="44546A"/>
      </a:dk2>
      <a:lt2>
        <a:srgbClr val="E7E6E6"/>
      </a:lt2>
      <a:accent1>
        <a:srgbClr val="9EB822"/>
      </a:accent1>
      <a:accent2>
        <a:srgbClr val="22B8CB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مخصص 1">
      <a:majorFont>
        <a:latin typeface="Calibri Light"/>
        <a:ea typeface=""/>
        <a:cs typeface="PT Bold Heading"/>
      </a:majorFont>
      <a:minorFont>
        <a:latin typeface="Calibri"/>
        <a:ea typeface=""/>
        <a:cs typeface="Sakkal Majalla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قالب شرائح الروض.potx" id="{AA7DFAD8-8857-40C0-95A5-4FF25E6A6C9E}" vid="{09EC001F-544B-4819-BA31-C1EF209E144D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_é_د___ذ _____د_خ_ص _د_____ê__</Template>
  <TotalTime>0</TotalTime>
  <Words>1641</Words>
  <Application>Microsoft Office PowerPoint</Application>
  <PresentationFormat>عرض على الشاشة (3:4)‏</PresentationFormat>
  <Paragraphs>255</Paragraphs>
  <Slides>43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43</vt:i4>
      </vt:variant>
    </vt:vector>
  </HeadingPairs>
  <TitlesOfParts>
    <vt:vector size="51" baseType="lpstr">
      <vt:lpstr>AGA Arabesque</vt:lpstr>
      <vt:lpstr>Arial</vt:lpstr>
      <vt:lpstr>Calibri</vt:lpstr>
      <vt:lpstr>Calibri Light</vt:lpstr>
      <vt:lpstr>PT Bold Heading</vt:lpstr>
      <vt:lpstr>Sakkal Majalla</vt:lpstr>
      <vt:lpstr>Wingdings</vt:lpstr>
      <vt:lpstr>_é_د___ذ _____د_خ_ص _د_____ê__</vt:lpstr>
      <vt:lpstr>الروض المربع شرح زاد المستقنع</vt:lpstr>
      <vt:lpstr>جميع الحقوق محفوظة لشركة إثراء المتون</vt:lpstr>
      <vt:lpstr>فصل  [في الصلح على إنكار] </vt:lpstr>
      <vt:lpstr>[مدخل]</vt:lpstr>
      <vt:lpstr>[القسم الثاني: الصلح على إنكار]</vt:lpstr>
      <vt:lpstr>[القسم الثاني: الصلح على إنكار]</vt:lpstr>
      <vt:lpstr>[الحكم إن ادُّعيَ عليه بوديعةٍ أو قراضٍ فأنكر  وصالح على مال]</vt:lpstr>
      <vt:lpstr>[حكم صلح الإنكار للمدعي]</vt:lpstr>
      <vt:lpstr>[ما يترتب على كون الصلح على إنكار بيعاً  بالنسبة للمدّعي]</vt:lpstr>
      <vt:lpstr>[إن صالح ببعض عين المدّعى به]</vt:lpstr>
      <vt:lpstr>[حكم الصلح على إنكار للمدعى عليه]</vt:lpstr>
      <vt:lpstr>[ما يترتب على كون الصلح على إنكار إبراءً بالنسبة للمدّعى عليه]</vt:lpstr>
      <vt:lpstr>[الحكم إن كذب أحدهما وعلم بكذب دعواه]</vt:lpstr>
      <vt:lpstr>[ما حكم إن صالح عن المنكر أجنبيٌ بغير إذنه؟]</vt:lpstr>
      <vt:lpstr>[الصلح عن غير الأموال]</vt:lpstr>
      <vt:lpstr>[حكم الصلح عمّا ليس بمال]</vt:lpstr>
      <vt:lpstr>[الحقوق التي لا يصح فيها الصُّلح بعوض]</vt:lpstr>
      <vt:lpstr>[الحقوق التي لا يصح فيها الصُّلح بعوض]</vt:lpstr>
      <vt:lpstr>[الحقوق التي لا يصح فيها الصُّلح بعوض]</vt:lpstr>
      <vt:lpstr>[الحكم إذا صالح عن الشُّفعة أو الحدِّ أو الخيار] </vt:lpstr>
      <vt:lpstr>[الحكم إن صالحه على أن يُجري على أرضه أو سطحه ماءً معلومًا]</vt:lpstr>
      <vt:lpstr>[المعاوضة على المنافع بالشراء والصلح والإجارة]</vt:lpstr>
      <vt:lpstr>[أحكام صلح الجوار]</vt:lpstr>
      <vt:lpstr>[الحكم إن مال غصن شجرته في هواء غيره أو أرضه]</vt:lpstr>
      <vt:lpstr>[الحكم إن أبى مالك الغصن إزالته عن ملك غيره]</vt:lpstr>
      <vt:lpstr>[الحكم إن أتلفه مالك الهواء مع إمكان ليِّه]</vt:lpstr>
      <vt:lpstr>[حكم المصالحة على بقاء الأغصان في ملك غيره]</vt:lpstr>
      <vt:lpstr>[حكم عرقِ الشجر إن حصل في أرض غيره]</vt:lpstr>
      <vt:lpstr>[حكم فتح الأبواب للاستطراق في الدرب النافذ]</vt:lpstr>
      <vt:lpstr>[حكم إخراج شيء من أنواع البناء في طريق المسلمين]</vt:lpstr>
      <vt:lpstr>[حكم إخراج شيء من أنواع البناء في طريق المسلمين]</vt:lpstr>
      <vt:lpstr>[هل يجوز إخراج شيء في ملك جار ودربٍ مشترك بلا إذن المستحق؟]</vt:lpstr>
      <vt:lpstr>[حكم نقل الباب في الدرب غير النافذٍ]</vt:lpstr>
      <vt:lpstr>[هل يجوز أن يحدث بملكه ما يضرُّ بجاره]</vt:lpstr>
      <vt:lpstr>[حكم التصرف في جدار الجار أو الجدار المشترك] </vt:lpstr>
      <vt:lpstr>[متى يحق وضع الخشب على حائط الجار أو الحائط المشترك؟]</vt:lpstr>
      <vt:lpstr>[جواز وضع الخشب على حائط مسجد وحائط يتيم]</vt:lpstr>
      <vt:lpstr>[الحكم إذا انهدم الجدار المشترك]</vt:lpstr>
      <vt:lpstr>[حكم الأشياء المشتركة إذا احتاجت لعمارة]</vt:lpstr>
      <vt:lpstr>[حكم إعطاء القناة من يعمرها بجزء معلوم منها]</vt:lpstr>
      <vt:lpstr>[ما يلزم الجار الأعلى والجار الأسفل]</vt:lpstr>
      <vt:lpstr>مرفقات</vt:lpstr>
      <vt:lpstr>[متى يحق وضع الخشب على حائط الجار أو الحائط المشترك؟]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2016-02-14T19:56:03Z</dcterms:created>
  <dcterms:modified xsi:type="dcterms:W3CDTF">2019-09-14T12:34:56Z</dcterms:modified>
</cp:coreProperties>
</file>