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64" r:id="rId2"/>
    <p:sldMasterId id="2147483680" r:id="rId3"/>
  </p:sldMasterIdLst>
  <p:notesMasterIdLst>
    <p:notesMasterId r:id="rId35"/>
  </p:notesMasterIdLst>
  <p:handoutMasterIdLst>
    <p:handoutMasterId r:id="rId36"/>
  </p:handoutMasterIdLst>
  <p:sldIdLst>
    <p:sldId id="504" r:id="rId4"/>
    <p:sldId id="270" r:id="rId5"/>
    <p:sldId id="471" r:id="rId6"/>
    <p:sldId id="472" r:id="rId7"/>
    <p:sldId id="473" r:id="rId8"/>
    <p:sldId id="474" r:id="rId9"/>
    <p:sldId id="475" r:id="rId10"/>
    <p:sldId id="476" r:id="rId11"/>
    <p:sldId id="477" r:id="rId12"/>
    <p:sldId id="478" r:id="rId13"/>
    <p:sldId id="479" r:id="rId14"/>
    <p:sldId id="480" r:id="rId15"/>
    <p:sldId id="481" r:id="rId16"/>
    <p:sldId id="482" r:id="rId17"/>
    <p:sldId id="483" r:id="rId18"/>
    <p:sldId id="484" r:id="rId19"/>
    <p:sldId id="485" r:id="rId20"/>
    <p:sldId id="486" r:id="rId21"/>
    <p:sldId id="489" r:id="rId22"/>
    <p:sldId id="490" r:id="rId23"/>
    <p:sldId id="491" r:id="rId24"/>
    <p:sldId id="492" r:id="rId25"/>
    <p:sldId id="493" r:id="rId26"/>
    <p:sldId id="494" r:id="rId27"/>
    <p:sldId id="496" r:id="rId28"/>
    <p:sldId id="497" r:id="rId29"/>
    <p:sldId id="498" r:id="rId30"/>
    <p:sldId id="500" r:id="rId31"/>
    <p:sldId id="501" r:id="rId32"/>
    <p:sldId id="502" r:id="rId33"/>
    <p:sldId id="503" r:id="rId34"/>
  </p:sldIdLst>
  <p:sldSz cx="12192000" cy="6858000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BE5"/>
    <a:srgbClr val="FADA7A"/>
    <a:srgbClr val="FDF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84" autoAdjust="0"/>
    <p:restoredTop sz="94660"/>
  </p:normalViewPr>
  <p:slideViewPr>
    <p:cSldViewPr>
      <p:cViewPr varScale="1">
        <p:scale>
          <a:sx n="89" d="100"/>
          <a:sy n="89" d="100"/>
        </p:scale>
        <p:origin x="581" y="67"/>
      </p:cViewPr>
      <p:guideLst>
        <p:guide orient="horz" pos="2160"/>
        <p:guide pos="384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3170175-C3ED-4C72-B085-79CCCD670CC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92977F1F-E40B-4E53-8E11-28ED506983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2D9FB51A-E05F-4494-ADA5-A77EAE266FCF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/>
              <a:t>Click to edit Master text styles</a:t>
            </a:r>
            <a:endParaRPr lang="en-US"/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13CD1B0D-083E-4DA2-81AD-16B7E97118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8/22/2026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0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6D2E-700E-4704-8BA1-2EB7886101C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368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746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05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01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844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045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62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3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20212-8CDE-4A62-921C-0C6696FF4568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7D796-8150-4154-A545-979FC0A11C38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6199D-0275-474B-B6F6-69CE4E1C7045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C92BE-B393-47F2-86C3-1DFE636FE94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F990-2925-42CC-BE18-7E97EEC0BD4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E0381-8DAB-46AF-BE10-06DEC2FD9A43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647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/>
            <a:fld id="{E1B24409-0788-44D4-9919-48BAEC8E58E4}" type="datetime2">
              <a:rPr lang="en-US" smtClean="0"/>
              <a:t>Saturday, August 22, 2026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hf hdr="0" ftr="0" dt="0"/>
  <p:txStyles>
    <p:titleStyle>
      <a:lvl1pPr algn="l" rtl="0" eaLnBrk="1" latinLnBrk="0" hangingPunct="1">
        <a:spcBef>
          <a:spcPct val="0"/>
        </a:spcBef>
        <a:buNone/>
        <a:defRPr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9144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344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ORGANIC REACTION MECHANISM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Zainab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Almarhoon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https://faculty.ksu.edu.sa/en/zalmarhoon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674E9C3-19D2-88D7-B4CB-F0B4BCD068B0}"/>
              </a:ext>
            </a:extLst>
          </p:cNvPr>
          <p:cNvSpPr txBox="1">
            <a:spLocks/>
          </p:cNvSpPr>
          <p:nvPr/>
        </p:nvSpPr>
        <p:spPr>
          <a:xfrm>
            <a:off x="2087054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https://faculty.ksu.edu.sa/en/melnewehy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Kinetics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1A50B0-D6B4-45FC-AA1D-E835D40BCE87}"/>
              </a:ext>
            </a:extLst>
          </p:cNvPr>
          <p:cNvSpPr txBox="1"/>
          <p:nvPr/>
        </p:nvSpPr>
        <p:spPr>
          <a:xfrm>
            <a:off x="147952" y="666690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Bimolecular;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there are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molecules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involved in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determining step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1F2157-9E97-4BBD-86A5-D4442E593233}"/>
              </a:ext>
            </a:extLst>
          </p:cNvPr>
          <p:cNvSpPr txBox="1"/>
          <p:nvPr/>
        </p:nvSpPr>
        <p:spPr>
          <a:xfrm>
            <a:off x="142697" y="1143000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of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depends on the concentration of both the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haloalkane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6" descr="1113.jpg                                                       00029E4Bsmeagol                        BB150139:">
            <a:extLst>
              <a:ext uri="{FF2B5EF4-FFF2-40B4-BE49-F238E27FC236}">
                <a16:creationId xmlns:a16="http://schemas.microsoft.com/office/drawing/2014/main" id="{8B6749F1-9D35-4599-9562-CD4403A2C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945770"/>
            <a:ext cx="5470367" cy="858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D0D5097-7FC1-429A-94D6-7392C6111769}"/>
              </a:ext>
            </a:extLst>
          </p:cNvPr>
          <p:cNvSpPr txBox="1"/>
          <p:nvPr/>
        </p:nvSpPr>
        <p:spPr>
          <a:xfrm>
            <a:off x="142697" y="2991970"/>
            <a:ext cx="1157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Rates decrease as concentrations decrease but the rate constant does not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52E118-CD86-4CA3-B97C-B72458B70012}"/>
              </a:ext>
            </a:extLst>
          </p:cNvPr>
          <p:cNvSpPr txBox="1"/>
          <p:nvPr/>
        </p:nvSpPr>
        <p:spPr>
          <a:xfrm>
            <a:off x="117297" y="3562290"/>
            <a:ext cx="1157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units: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[concentration]/time such as L/(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s)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C975A6-35B2-4935-9509-3BB88BAE31BF}"/>
              </a:ext>
            </a:extLst>
          </p:cNvPr>
          <p:cNvSpPr txBox="1"/>
          <p:nvPr/>
        </p:nvSpPr>
        <p:spPr>
          <a:xfrm>
            <a:off x="117297" y="4003871"/>
            <a:ext cx="1160373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order of a reaction is sum of the exponents of the concentrations in the rate law – the example is second order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BDED5D-9F42-47AC-BA10-29C5E1580399}"/>
              </a:ext>
            </a:extLst>
          </p:cNvPr>
          <p:cNvSpPr txBox="1"/>
          <p:nvPr/>
        </p:nvSpPr>
        <p:spPr>
          <a:xfrm>
            <a:off x="142697" y="4983272"/>
            <a:ext cx="1157833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presence of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excess of nucleophile,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kinetics tends to follow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order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though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 is bimolecular.</a:t>
            </a:r>
          </a:p>
        </p:txBody>
      </p:sp>
    </p:spTree>
    <p:extLst>
      <p:ext uri="{BB962C8B-B14F-4D97-AF65-F5344CB8AC3E}">
        <p14:creationId xmlns:p14="http://schemas.microsoft.com/office/powerpoint/2010/main" val="380152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18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Steric Hindrance Effect on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 Rate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96DC52-EB1F-4DDE-8CD6-7E7DD8C85FDB}"/>
              </a:ext>
            </a:extLst>
          </p:cNvPr>
          <p:cNvSpPr txBox="1"/>
          <p:nvPr/>
        </p:nvSpPr>
        <p:spPr>
          <a:xfrm>
            <a:off x="116331" y="665480"/>
            <a:ext cx="11769903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 state;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a total of five groups around the electrophilic center;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leaving group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substituents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F89501-EC3C-4CA2-8FCA-C158ED2DA916}"/>
              </a:ext>
            </a:extLst>
          </p:cNvPr>
          <p:cNvSpPr txBox="1"/>
          <p:nvPr/>
        </p:nvSpPr>
        <p:spPr>
          <a:xfrm>
            <a:off x="116332" y="3535472"/>
            <a:ext cx="11769902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the hydrogens were replaced by R groups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there would be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increase in steric repulsion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the incoming nucleophile. </a:t>
            </a:r>
            <a:endParaRPr lang="en-US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DAF19A-3637-412B-B197-DC3E602E1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885" y="4538362"/>
            <a:ext cx="7864420" cy="21164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E46E578-DFF0-4463-B91C-B7EC3FC53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729925"/>
            <a:ext cx="2209800" cy="176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3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Steric Hindrance Effect on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 Rate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96DC52-EB1F-4DDE-8CD6-7E7DD8C85FDB}"/>
              </a:ext>
            </a:extLst>
          </p:cNvPr>
          <p:cNvSpPr txBox="1"/>
          <p:nvPr/>
        </p:nvSpPr>
        <p:spPr>
          <a:xfrm>
            <a:off x="116331" y="665480"/>
            <a:ext cx="11769903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Steric Hindrance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raises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Transition State Energy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2340EE76-8C22-4D48-90C2-AC3A114F0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22401"/>
            <a:ext cx="5543528" cy="352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7">
            <a:extLst>
              <a:ext uri="{FF2B5EF4-FFF2-40B4-BE49-F238E27FC236}">
                <a16:creationId xmlns:a16="http://schemas.microsoft.com/office/drawing/2014/main" id="{4E3DC88A-5741-4E6F-97A7-C84C1F766746}"/>
              </a:ext>
            </a:extLst>
          </p:cNvPr>
          <p:cNvSpPr>
            <a:spLocks/>
          </p:cNvSpPr>
          <p:nvPr/>
        </p:nvSpPr>
        <p:spPr bwMode="auto">
          <a:xfrm>
            <a:off x="7863108" y="1322401"/>
            <a:ext cx="3200400" cy="2927111"/>
          </a:xfrm>
          <a:custGeom>
            <a:avLst/>
            <a:gdLst>
              <a:gd name="T0" fmla="*/ 0 w 1200"/>
              <a:gd name="T1" fmla="*/ 368 h 752"/>
              <a:gd name="T2" fmla="*/ 240 w 1200"/>
              <a:gd name="T3" fmla="*/ 320 h 752"/>
              <a:gd name="T4" fmla="*/ 528 w 1200"/>
              <a:gd name="T5" fmla="*/ 32 h 752"/>
              <a:gd name="T6" fmla="*/ 672 w 1200"/>
              <a:gd name="T7" fmla="*/ 128 h 752"/>
              <a:gd name="T8" fmla="*/ 864 w 1200"/>
              <a:gd name="T9" fmla="*/ 464 h 752"/>
              <a:gd name="T10" fmla="*/ 1008 w 1200"/>
              <a:gd name="T11" fmla="*/ 704 h 752"/>
              <a:gd name="T12" fmla="*/ 1200 w 1200"/>
              <a:gd name="T13" fmla="*/ 752 h 7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00"/>
              <a:gd name="T22" fmla="*/ 0 h 752"/>
              <a:gd name="T23" fmla="*/ 1200 w 1200"/>
              <a:gd name="T24" fmla="*/ 752 h 75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00" h="752">
                <a:moveTo>
                  <a:pt x="0" y="368"/>
                </a:moveTo>
                <a:cubicBezTo>
                  <a:pt x="76" y="372"/>
                  <a:pt x="152" y="376"/>
                  <a:pt x="240" y="320"/>
                </a:cubicBezTo>
                <a:cubicBezTo>
                  <a:pt x="328" y="264"/>
                  <a:pt x="456" y="64"/>
                  <a:pt x="528" y="32"/>
                </a:cubicBezTo>
                <a:cubicBezTo>
                  <a:pt x="600" y="0"/>
                  <a:pt x="616" y="56"/>
                  <a:pt x="672" y="128"/>
                </a:cubicBezTo>
                <a:cubicBezTo>
                  <a:pt x="728" y="200"/>
                  <a:pt x="808" y="368"/>
                  <a:pt x="864" y="464"/>
                </a:cubicBezTo>
                <a:cubicBezTo>
                  <a:pt x="920" y="560"/>
                  <a:pt x="952" y="656"/>
                  <a:pt x="1008" y="704"/>
                </a:cubicBezTo>
                <a:cubicBezTo>
                  <a:pt x="1064" y="752"/>
                  <a:pt x="1168" y="744"/>
                  <a:pt x="1200" y="752"/>
                </a:cubicBezTo>
              </a:path>
            </a:pathLst>
          </a:custGeom>
          <a:noFill/>
          <a:ln w="25400">
            <a:solidFill>
              <a:srgbClr val="99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E933638-2B19-4D47-B2A5-E80CD90DDD85}"/>
              </a:ext>
            </a:extLst>
          </p:cNvPr>
          <p:cNvSpPr>
            <a:spLocks/>
          </p:cNvSpPr>
          <p:nvPr/>
        </p:nvSpPr>
        <p:spPr bwMode="auto">
          <a:xfrm>
            <a:off x="7863108" y="2210988"/>
            <a:ext cx="3200400" cy="2038524"/>
          </a:xfrm>
          <a:custGeom>
            <a:avLst/>
            <a:gdLst>
              <a:gd name="T0" fmla="*/ 0 w 1200"/>
              <a:gd name="T1" fmla="*/ 368 h 752"/>
              <a:gd name="T2" fmla="*/ 240 w 1200"/>
              <a:gd name="T3" fmla="*/ 320 h 752"/>
              <a:gd name="T4" fmla="*/ 528 w 1200"/>
              <a:gd name="T5" fmla="*/ 32 h 752"/>
              <a:gd name="T6" fmla="*/ 672 w 1200"/>
              <a:gd name="T7" fmla="*/ 128 h 752"/>
              <a:gd name="T8" fmla="*/ 864 w 1200"/>
              <a:gd name="T9" fmla="*/ 464 h 752"/>
              <a:gd name="T10" fmla="*/ 1008 w 1200"/>
              <a:gd name="T11" fmla="*/ 704 h 752"/>
              <a:gd name="T12" fmla="*/ 1200 w 1200"/>
              <a:gd name="T13" fmla="*/ 752 h 7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00"/>
              <a:gd name="T22" fmla="*/ 0 h 752"/>
              <a:gd name="T23" fmla="*/ 1200 w 1200"/>
              <a:gd name="T24" fmla="*/ 752 h 75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00" h="752">
                <a:moveTo>
                  <a:pt x="0" y="368"/>
                </a:moveTo>
                <a:cubicBezTo>
                  <a:pt x="76" y="372"/>
                  <a:pt x="152" y="376"/>
                  <a:pt x="240" y="320"/>
                </a:cubicBezTo>
                <a:cubicBezTo>
                  <a:pt x="328" y="264"/>
                  <a:pt x="456" y="64"/>
                  <a:pt x="528" y="32"/>
                </a:cubicBezTo>
                <a:cubicBezTo>
                  <a:pt x="600" y="0"/>
                  <a:pt x="616" y="56"/>
                  <a:pt x="672" y="128"/>
                </a:cubicBezTo>
                <a:cubicBezTo>
                  <a:pt x="728" y="200"/>
                  <a:pt x="808" y="368"/>
                  <a:pt x="864" y="464"/>
                </a:cubicBezTo>
                <a:cubicBezTo>
                  <a:pt x="920" y="560"/>
                  <a:pt x="952" y="656"/>
                  <a:pt x="1008" y="704"/>
                </a:cubicBezTo>
                <a:cubicBezTo>
                  <a:pt x="1064" y="752"/>
                  <a:pt x="1168" y="744"/>
                  <a:pt x="1200" y="752"/>
                </a:cubicBezTo>
              </a:path>
            </a:pathLst>
          </a:custGeom>
          <a:noFill/>
          <a:ln w="25400">
            <a:solidFill>
              <a:srgbClr val="B418A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B953EAEC-7E14-47BF-BA1B-F964EDAF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4269" y="1322401"/>
            <a:ext cx="1643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17B562"/>
                </a:solidFill>
                <a:latin typeface="Times New Roman" panose="02020603050405020304" pitchFamily="18" charset="0"/>
              </a:rPr>
              <a:t>Very hindered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A4A7FF-1150-4B6B-B50E-BC5DDCDC4BFE}"/>
              </a:ext>
            </a:extLst>
          </p:cNvPr>
          <p:cNvSpPr txBox="1"/>
          <p:nvPr/>
        </p:nvSpPr>
        <p:spPr>
          <a:xfrm>
            <a:off x="116330" y="5082570"/>
            <a:ext cx="11694669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Steric effects destabilize transition states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 steric effects can also destabilize ground state</a:t>
            </a:r>
          </a:p>
        </p:txBody>
      </p:sp>
    </p:spTree>
    <p:extLst>
      <p:ext uri="{BB962C8B-B14F-4D97-AF65-F5344CB8AC3E}">
        <p14:creationId xmlns:p14="http://schemas.microsoft.com/office/powerpoint/2010/main" val="240819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C7CF33-3E7D-4007-971E-F135DF4CDBE5}"/>
              </a:ext>
            </a:extLst>
          </p:cNvPr>
          <p:cNvSpPr txBox="1"/>
          <p:nvPr/>
        </p:nvSpPr>
        <p:spPr>
          <a:xfrm>
            <a:off x="610057" y="1180626"/>
            <a:ext cx="1157833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groups attached to the carbon are larger, though, like methyl groups;</a:t>
            </a:r>
          </a:p>
          <a:p>
            <a:pPr marL="347663" algn="just">
              <a:lnSpc>
                <a:spcPct val="150000"/>
              </a:lnSpc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transition state energy increases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activation energy increases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becomes much slower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6342D9-9139-40B4-8E4B-6E4729ECCBED}"/>
              </a:ext>
            </a:extLst>
          </p:cNvPr>
          <p:cNvSpPr txBox="1"/>
          <p:nvPr/>
        </p:nvSpPr>
        <p:spPr>
          <a:xfrm>
            <a:off x="610057" y="2266890"/>
            <a:ext cx="1114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means that 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reactivity order for alkyl halides in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is:</a:t>
            </a: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906C5B23-5AA6-44E6-9683-76FB8C50B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315" y="3082737"/>
            <a:ext cx="9004300" cy="3125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D5D7B87-4F50-4B63-9B51-3AB49712E72A}"/>
              </a:ext>
            </a:extLst>
          </p:cNvPr>
          <p:cNvSpPr txBox="1"/>
          <p:nvPr/>
        </p:nvSpPr>
        <p:spPr>
          <a:xfrm>
            <a:off x="117297" y="675421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Electrophile: Structure of the alkyl group</a:t>
            </a:r>
          </a:p>
        </p:txBody>
      </p:sp>
    </p:spTree>
    <p:extLst>
      <p:ext uri="{BB962C8B-B14F-4D97-AF65-F5344CB8AC3E}">
        <p14:creationId xmlns:p14="http://schemas.microsoft.com/office/powerpoint/2010/main" val="156890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C7CF33-3E7D-4007-971E-F135DF4CDBE5}"/>
              </a:ext>
            </a:extLst>
          </p:cNvPr>
          <p:cNvSpPr txBox="1"/>
          <p:nvPr/>
        </p:nvSpPr>
        <p:spPr>
          <a:xfrm>
            <a:off x="610057" y="1180626"/>
            <a:ext cx="11353343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α-carbon in vinyl and aryl halides, as in 3º carbocation, is completely hindered and these alkyl halides do not undergo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480200-90DD-4A1A-8338-D9D206083A0B}"/>
              </a:ext>
            </a:extLst>
          </p:cNvPr>
          <p:cNvSpPr txBox="1"/>
          <p:nvPr/>
        </p:nvSpPr>
        <p:spPr>
          <a:xfrm>
            <a:off x="2013204" y="5461993"/>
            <a:ext cx="8165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overlapping p-orbitals that form the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-bonds in vinyl and aryl halides completely block the access of a nucleophile to the back side of the </a:t>
            </a:r>
            <a:r>
              <a:rPr lang="el-G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α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-carbon</a:t>
            </a:r>
            <a:endParaRPr lang="en-US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2307F2-BAD1-4331-AA5E-CDAC7BA9EE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17" t="46541" r="27501" b="18644"/>
          <a:stretch/>
        </p:blipFill>
        <p:spPr>
          <a:xfrm>
            <a:off x="2401265" y="2286000"/>
            <a:ext cx="7010400" cy="30793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C30DAB-B50C-6078-0983-3E128ED05428}"/>
              </a:ext>
            </a:extLst>
          </p:cNvPr>
          <p:cNvSpPr txBox="1"/>
          <p:nvPr/>
        </p:nvSpPr>
        <p:spPr>
          <a:xfrm>
            <a:off x="117297" y="675421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Electrophile: Structure of the alkyl group</a:t>
            </a:r>
          </a:p>
        </p:txBody>
      </p:sp>
    </p:spTree>
    <p:extLst>
      <p:ext uri="{BB962C8B-B14F-4D97-AF65-F5344CB8AC3E}">
        <p14:creationId xmlns:p14="http://schemas.microsoft.com/office/powerpoint/2010/main" val="43616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C7CF33-3E7D-4007-971E-F135DF4CDBE5}"/>
              </a:ext>
            </a:extLst>
          </p:cNvPr>
          <p:cNvSpPr txBox="1"/>
          <p:nvPr/>
        </p:nvSpPr>
        <p:spPr>
          <a:xfrm>
            <a:off x="610057" y="1276290"/>
            <a:ext cx="11353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reaction, stronger the nucleophile faster would be the reaction.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5D7B87-4F50-4B63-9B51-3AB49712E72A}"/>
              </a:ext>
            </a:extLst>
          </p:cNvPr>
          <p:cNvSpPr txBox="1"/>
          <p:nvPr/>
        </p:nvSpPr>
        <p:spPr>
          <a:xfrm>
            <a:off x="117297" y="665261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Nucleophile: Structure Function Correlation with Nucleophile</a:t>
            </a: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710F903A-7735-4236-B1A7-85295C11DF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r="735" b="9754"/>
          <a:stretch/>
        </p:blipFill>
        <p:spPr bwMode="auto">
          <a:xfrm>
            <a:off x="1077188" y="1979592"/>
            <a:ext cx="10134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0467A67-71B6-4299-A0A3-BD0EA8B90A98}"/>
              </a:ext>
            </a:extLst>
          </p:cNvPr>
          <p:cNvSpPr txBox="1"/>
          <p:nvPr/>
        </p:nvSpPr>
        <p:spPr>
          <a:xfrm>
            <a:off x="610057" y="4267200"/>
            <a:ext cx="11085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free nucleophile, more nucleophilicity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DC613C-01AC-427A-B475-350B2D796061}"/>
              </a:ext>
            </a:extLst>
          </p:cNvPr>
          <p:cNvSpPr txBox="1"/>
          <p:nvPr/>
        </p:nvSpPr>
        <p:spPr>
          <a:xfrm>
            <a:off x="1077188" y="5181600"/>
            <a:ext cx="1108557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water, Na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HO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both are solvated.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in DMSO, Na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solvated preferably than HO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leaving HO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free nucleophile.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1E432E-F6B4-4727-9C9B-4FD98E1F2CEC}"/>
              </a:ext>
            </a:extLst>
          </p:cNvPr>
          <p:cNvSpPr txBox="1"/>
          <p:nvPr/>
        </p:nvSpPr>
        <p:spPr>
          <a:xfrm>
            <a:off x="3772865" y="4691881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DMSO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(Basicity)</a:t>
            </a:r>
          </a:p>
        </p:txBody>
      </p:sp>
    </p:spTree>
    <p:extLst>
      <p:ext uri="{BB962C8B-B14F-4D97-AF65-F5344CB8AC3E}">
        <p14:creationId xmlns:p14="http://schemas.microsoft.com/office/powerpoint/2010/main" val="156072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17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5D7B87-4F50-4B63-9B51-3AB49712E72A}"/>
              </a:ext>
            </a:extLst>
          </p:cNvPr>
          <p:cNvSpPr txBox="1"/>
          <p:nvPr/>
        </p:nvSpPr>
        <p:spPr>
          <a:xfrm>
            <a:off x="117297" y="665261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Solvent: The Role of Solvent in S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D59F25-909D-4632-A3E5-C9F1D765CE04}"/>
              </a:ext>
            </a:extLst>
          </p:cNvPr>
          <p:cNvSpPr txBox="1"/>
          <p:nvPr/>
        </p:nvSpPr>
        <p:spPr>
          <a:xfrm>
            <a:off x="496367" y="1159878"/>
            <a:ext cx="11307232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protic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solvents;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 a hydrogen connected to an electronegative atom.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6937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water and alcohols.</a:t>
            </a:r>
          </a:p>
          <a:p>
            <a:pPr marL="6937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can make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intermolecular hydrogen bonding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dipole-dipole interactions</a:t>
            </a:r>
          </a:p>
          <a:p>
            <a:pPr marL="6937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protic solvent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solvate both cations and anions and puts the nucleophile in a cage, thus making it weaker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8E1285-707C-490C-A799-21A6F12B01FA}"/>
              </a:ext>
            </a:extLst>
          </p:cNvPr>
          <p:cNvGrpSpPr/>
          <p:nvPr/>
        </p:nvGrpSpPr>
        <p:grpSpPr>
          <a:xfrm>
            <a:off x="3590926" y="3657600"/>
            <a:ext cx="5554464" cy="2805114"/>
            <a:chOff x="6553200" y="3012745"/>
            <a:chExt cx="5554464" cy="28051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B3F5953-E692-43ED-BE09-83B25EB0F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167" t="46784" r="58750" b="24412"/>
            <a:stretch/>
          </p:blipFill>
          <p:spPr>
            <a:xfrm>
              <a:off x="6553200" y="3012745"/>
              <a:ext cx="5554464" cy="28051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AF70B9-CB94-48C3-8F92-C00201DF1405}"/>
                </a:ext>
              </a:extLst>
            </p:cNvPr>
            <p:cNvSpPr/>
            <p:nvPr/>
          </p:nvSpPr>
          <p:spPr>
            <a:xfrm>
              <a:off x="10591800" y="3958678"/>
              <a:ext cx="60959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</a:t>
              </a:r>
              <a:r>
                <a:rPr lang="en-US" sz="2000" baseline="30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endParaRPr lang="en-US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688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5D7B87-4F50-4B63-9B51-3AB49712E72A}"/>
              </a:ext>
            </a:extLst>
          </p:cNvPr>
          <p:cNvSpPr txBox="1"/>
          <p:nvPr/>
        </p:nvSpPr>
        <p:spPr>
          <a:xfrm>
            <a:off x="117297" y="665261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Solvent: The Role of Solvent in S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F7CDB6-5AF9-44A0-98A2-51B0AC5C87BC}"/>
              </a:ext>
            </a:extLst>
          </p:cNvPr>
          <p:cNvSpPr txBox="1"/>
          <p:nvPr/>
        </p:nvSpPr>
        <p:spPr>
          <a:xfrm>
            <a:off x="460807" y="1219200"/>
            <a:ext cx="1119926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aprotic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solvents;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 ones without a hydrogen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6937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acetone, acetonitrile, DMF, DMSO, HMPA.</a:t>
            </a:r>
          </a:p>
          <a:p>
            <a:pPr marL="6937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intermolecular hydrogen bonding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can make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dipole-dipole interactions.</a:t>
            </a:r>
          </a:p>
          <a:p>
            <a:pPr marL="6937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aprotic solvent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solvates only the cation leaving the anion free.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AAF3E2-702E-4466-A654-890BA799255D}"/>
              </a:ext>
            </a:extLst>
          </p:cNvPr>
          <p:cNvGrpSpPr/>
          <p:nvPr/>
        </p:nvGrpSpPr>
        <p:grpSpPr>
          <a:xfrm>
            <a:off x="3200400" y="3279999"/>
            <a:ext cx="6007100" cy="2564999"/>
            <a:chOff x="5043374" y="3425165"/>
            <a:chExt cx="6007100" cy="256499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5A6C0FB-4A99-4ADF-B25F-5AE213722A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166" t="29581" r="56250" b="40371"/>
            <a:stretch/>
          </p:blipFill>
          <p:spPr>
            <a:xfrm>
              <a:off x="5043374" y="3425165"/>
              <a:ext cx="6007100" cy="256499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0502D41-E01F-4117-8836-43ECC0227D3A}"/>
                </a:ext>
              </a:extLst>
            </p:cNvPr>
            <p:cNvSpPr/>
            <p:nvPr/>
          </p:nvSpPr>
          <p:spPr>
            <a:xfrm>
              <a:off x="9158174" y="4183530"/>
              <a:ext cx="60959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</a:t>
              </a:r>
              <a:r>
                <a:rPr lang="en-US" sz="2000" baseline="30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endParaRPr lang="en-US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5A44FF8-4B57-4B53-9A4D-E5033BB8B167}"/>
              </a:ext>
            </a:extLst>
          </p:cNvPr>
          <p:cNvSpPr txBox="1"/>
          <p:nvPr/>
        </p:nvSpPr>
        <p:spPr>
          <a:xfrm>
            <a:off x="460808" y="5791200"/>
            <a:ext cx="1119926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result,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polar aprotic solvent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becomes a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stronger nucleophile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since the countering does reduce its reactivity.</a:t>
            </a:r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26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5D7B87-4F50-4B63-9B51-3AB49712E72A}"/>
              </a:ext>
            </a:extLst>
          </p:cNvPr>
          <p:cNvSpPr txBox="1"/>
          <p:nvPr/>
        </p:nvSpPr>
        <p:spPr>
          <a:xfrm>
            <a:off x="117297" y="665261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Solvent: The Role of Solvent in S</a:t>
            </a:r>
            <a:r>
              <a:rPr lang="en-US" sz="24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F7CDB6-5AF9-44A0-98A2-51B0AC5C87BC}"/>
              </a:ext>
            </a:extLst>
          </p:cNvPr>
          <p:cNvSpPr txBox="1"/>
          <p:nvPr/>
        </p:nvSpPr>
        <p:spPr>
          <a:xfrm>
            <a:off x="460806" y="1209396"/>
            <a:ext cx="11578335" cy="1381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protic solvents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can donate hydrogen bonds (-OH or –NH)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 S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associating with reactants.</a:t>
            </a:r>
          </a:p>
          <a:p>
            <a:pPr marL="346075" algn="just">
              <a:lnSpc>
                <a:spcPct val="150000"/>
              </a:lnSpc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is required to break interactions between reactant and solvent.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EA0733-B28D-4A43-96C9-7CA57BD84375}"/>
              </a:ext>
            </a:extLst>
          </p:cNvPr>
          <p:cNvSpPr txBox="1"/>
          <p:nvPr/>
        </p:nvSpPr>
        <p:spPr>
          <a:xfrm>
            <a:off x="407676" y="2647890"/>
            <a:ext cx="11578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aprotic solvents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 NH, OH, SH) form weaker interactions with substrate and permit faster reaction.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2781EC39-1F98-4A3F-8C41-35FDE785A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43625"/>
            <a:ext cx="6566001" cy="1757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670B6F8-8B27-4FF6-B121-3E196F4319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99" t="44028" r="55617" b="20803"/>
          <a:stretch/>
        </p:blipFill>
        <p:spPr>
          <a:xfrm>
            <a:off x="7332930" y="3245394"/>
            <a:ext cx="4859070" cy="26187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FC6A8B0-5A0E-46DE-BF4F-A29CFE00A2E0}"/>
              </a:ext>
            </a:extLst>
          </p:cNvPr>
          <p:cNvSpPr txBox="1"/>
          <p:nvPr/>
        </p:nvSpPr>
        <p:spPr>
          <a:xfrm>
            <a:off x="460806" y="5924490"/>
            <a:ext cx="11601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aprotic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solvents favor bimolecular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mechanisms.</a:t>
            </a:r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0DAFF3-7A32-4E68-BE9F-6B4CAC9C46A3}"/>
              </a:ext>
            </a:extLst>
          </p:cNvPr>
          <p:cNvSpPr txBox="1"/>
          <p:nvPr/>
        </p:nvSpPr>
        <p:spPr>
          <a:xfrm>
            <a:off x="460806" y="6381690"/>
            <a:ext cx="1097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solvents favor bimolecular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mechanisms.</a:t>
            </a:r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0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  <p:bldP spid="13" grpId="0"/>
      <p:bldP spid="18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5D7B87-4F50-4B63-9B51-3AB49712E72A}"/>
              </a:ext>
            </a:extLst>
          </p:cNvPr>
          <p:cNvSpPr txBox="1"/>
          <p:nvPr/>
        </p:nvSpPr>
        <p:spPr>
          <a:xfrm>
            <a:off x="117297" y="665261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Leaving Group: Structure function correlation with leaving group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F7CDB6-5AF9-44A0-98A2-51B0AC5C87BC}"/>
              </a:ext>
            </a:extLst>
          </p:cNvPr>
          <p:cNvSpPr txBox="1"/>
          <p:nvPr/>
        </p:nvSpPr>
        <p:spPr>
          <a:xfrm>
            <a:off x="460806" y="1276290"/>
            <a:ext cx="11578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 bases make the best leaving groups.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4CCB23-2E2B-401D-B9F4-C58F86EE3BB5}"/>
              </a:ext>
            </a:extLst>
          </p:cNvPr>
          <p:cNvSpPr/>
          <p:nvPr/>
        </p:nvSpPr>
        <p:spPr>
          <a:xfrm>
            <a:off x="806704" y="1554272"/>
            <a:ext cx="1023823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 leaving group to leave, it must be able to accept electrons. </a:t>
            </a:r>
          </a:p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strong base wants to donate electrons; therefore, the leaving group must be a weak base.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E0E287-4CD3-4C9F-BE52-EA9972A3B0C6}"/>
              </a:ext>
            </a:extLst>
          </p:cNvPr>
          <p:cNvSpPr/>
          <p:nvPr/>
        </p:nvSpPr>
        <p:spPr>
          <a:xfrm>
            <a:off x="459390" y="2544872"/>
            <a:ext cx="6855810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basicity decreases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increasing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Electronegativity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in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increasing ability of the leaving group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leave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FBEEAB-4D50-45A9-BB2B-4DA59E239B57}"/>
              </a:ext>
            </a:extLst>
          </p:cNvPr>
          <p:cNvSpPr/>
          <p:nvPr/>
        </p:nvSpPr>
        <p:spPr>
          <a:xfrm>
            <a:off x="685800" y="3429000"/>
            <a:ext cx="6934200" cy="326865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Electronegativity:</a:t>
            </a:r>
          </a:p>
          <a:p>
            <a:pPr marL="346075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because an increase in electronegativity results in a species that wants to hold onto its electrons rather than donate them. </a:t>
            </a:r>
            <a:endParaRPr lang="en-US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Size:</a:t>
            </a:r>
          </a:p>
          <a:p>
            <a:pPr marL="346075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an increase in size, basicity decreases, and the ability of the leaving group to leave increases.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AD2CE43-4DDA-419D-8D3C-3F82664D58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67" t="59142" r="67500" b="24761"/>
          <a:stretch/>
        </p:blipFill>
        <p:spPr>
          <a:xfrm>
            <a:off x="10443908" y="2427004"/>
            <a:ext cx="1819783" cy="152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12EABA8-AF24-4620-BF5C-CC5692EA0C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39" t="62398" r="66814" b="33869"/>
          <a:stretch/>
        </p:blipFill>
        <p:spPr>
          <a:xfrm>
            <a:off x="8184341" y="5622303"/>
            <a:ext cx="3965112" cy="6797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9D60E4A-36BF-409B-9C5E-1584E4F95C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67" t="40926" r="68407" b="49445"/>
          <a:stretch/>
        </p:blipFill>
        <p:spPr>
          <a:xfrm>
            <a:off x="8184341" y="2427004"/>
            <a:ext cx="2209800" cy="1205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BDFBC76-03F5-48BA-86BB-629A0BD4A0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50" t="49178" r="66413" b="46296"/>
          <a:stretch/>
        </p:blipFill>
        <p:spPr>
          <a:xfrm>
            <a:off x="8184341" y="4171649"/>
            <a:ext cx="3664973" cy="72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0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838200" y="2590800"/>
            <a:ext cx="10750062" cy="9906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Substitution Reactions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463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5D7B87-4F50-4B63-9B51-3AB49712E72A}"/>
              </a:ext>
            </a:extLst>
          </p:cNvPr>
          <p:cNvSpPr txBox="1"/>
          <p:nvPr/>
        </p:nvSpPr>
        <p:spPr>
          <a:xfrm>
            <a:off x="117297" y="665261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Leaving Group: Structure function correlation with leaving group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E0E287-4CD3-4C9F-BE52-EA9972A3B0C6}"/>
              </a:ext>
            </a:extLst>
          </p:cNvPr>
          <p:cNvSpPr/>
          <p:nvPr/>
        </p:nvSpPr>
        <p:spPr>
          <a:xfrm>
            <a:off x="465886" y="1276290"/>
            <a:ext cx="11125738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Resonance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decreases Basicity and subsequently increases the ability of the leaving group to leave: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3FC964-5EAB-4A4E-B217-915EF75766D8}"/>
              </a:ext>
            </a:extLst>
          </p:cNvPr>
          <p:cNvSpPr/>
          <p:nvPr/>
        </p:nvSpPr>
        <p:spPr>
          <a:xfrm>
            <a:off x="838200" y="1676400"/>
            <a:ext cx="10933177" cy="1421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Resonance stabilized structures are weak bases.</a:t>
            </a:r>
          </a:p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leaving groups that form resonance structures upon leaving are considered to be excellent leaving groups due to stabilization by resonance that leads to weak bases.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4F7EAFF-0CDD-4592-8888-56E7E1EB83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73" t="39551" r="44438" b="44765"/>
          <a:stretch/>
        </p:blipFill>
        <p:spPr>
          <a:xfrm>
            <a:off x="1905000" y="3381651"/>
            <a:ext cx="3962400" cy="269144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76EE4-7129-40E7-BF8B-72ECA682B7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26" t="65017" r="44431" b="21111"/>
          <a:stretch/>
        </p:blipFill>
        <p:spPr>
          <a:xfrm>
            <a:off x="6276213" y="3629839"/>
            <a:ext cx="4163510" cy="254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0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5D7B87-4F50-4B63-9B51-3AB49712E72A}"/>
              </a:ext>
            </a:extLst>
          </p:cNvPr>
          <p:cNvSpPr txBox="1"/>
          <p:nvPr/>
        </p:nvSpPr>
        <p:spPr>
          <a:xfrm>
            <a:off x="117297" y="665261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Leaving Group: Structure function correlation with leaving group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445467-4306-4FA3-A6E7-49D8163D82A4}"/>
              </a:ext>
            </a:extLst>
          </p:cNvPr>
          <p:cNvSpPr txBox="1"/>
          <p:nvPr/>
        </p:nvSpPr>
        <p:spPr>
          <a:xfrm>
            <a:off x="549097" y="1276290"/>
            <a:ext cx="1114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the leaving group, faster is the reaction.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D08562-E2E4-49E9-B1C4-349D198C3564}"/>
              </a:ext>
            </a:extLst>
          </p:cNvPr>
          <p:cNvSpPr/>
          <p:nvPr/>
        </p:nvSpPr>
        <p:spPr>
          <a:xfrm>
            <a:off x="7848600" y="2272977"/>
            <a:ext cx="3962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en-US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iodide ion (I</a:t>
            </a:r>
            <a:r>
              <a:rPr lang="en-US" sz="14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is larger in size, thus has high polarizability, and is better solvated by the solvent, therefore, it is better leaving group than fluoride 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29FF35-E04B-4D91-A279-C361D621A41A}"/>
              </a:ext>
            </a:extLst>
          </p:cNvPr>
          <p:cNvSpPr txBox="1"/>
          <p:nvPr/>
        </p:nvSpPr>
        <p:spPr>
          <a:xfrm>
            <a:off x="549097" y="1733490"/>
            <a:ext cx="1121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leaving groups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large, of low electronegativity and low nucleophilicity. </a:t>
            </a:r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id="{B5EFAE41-8F9E-4101-9E31-1EC89A3F1E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0" b="9403"/>
          <a:stretch/>
        </p:blipFill>
        <p:spPr bwMode="auto">
          <a:xfrm>
            <a:off x="990600" y="2350157"/>
            <a:ext cx="6499107" cy="107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64038CF-62CB-4446-8C76-27EA46827BD1}"/>
              </a:ext>
            </a:extLst>
          </p:cNvPr>
          <p:cNvSpPr txBox="1"/>
          <p:nvPr/>
        </p:nvSpPr>
        <p:spPr>
          <a:xfrm>
            <a:off x="549097" y="3864114"/>
            <a:ext cx="57755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Poor Leaving Groups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Alkyl fluorides, alcohols, ethers, and amines.</a:t>
            </a:r>
          </a:p>
        </p:txBody>
      </p:sp>
      <p:pic>
        <p:nvPicPr>
          <p:cNvPr id="21" name="Picture 5">
            <a:extLst>
              <a:ext uri="{FF2B5EF4-FFF2-40B4-BE49-F238E27FC236}">
                <a16:creationId xmlns:a16="http://schemas.microsoft.com/office/drawing/2014/main" id="{31B867F4-38FB-45B4-A31C-DD4C2E496E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34"/>
          <a:stretch/>
        </p:blipFill>
        <p:spPr bwMode="auto">
          <a:xfrm>
            <a:off x="7086600" y="3943767"/>
            <a:ext cx="4153865" cy="58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DCC6300-A2CD-46E5-8C6A-1F9A3BDD495F}"/>
              </a:ext>
            </a:extLst>
          </p:cNvPr>
          <p:cNvSpPr txBox="1"/>
          <p:nvPr/>
        </p:nvSpPr>
        <p:spPr>
          <a:xfrm>
            <a:off x="549097" y="5159514"/>
            <a:ext cx="57755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Poor Leaving groups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made into good leaving groups.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33B7EB5-4B7A-40BD-97F8-CA935B27D28A}"/>
              </a:ext>
            </a:extLst>
          </p:cNvPr>
          <p:cNvGrpSpPr/>
          <p:nvPr/>
        </p:nvGrpSpPr>
        <p:grpSpPr>
          <a:xfrm>
            <a:off x="6895482" y="4981545"/>
            <a:ext cx="4925043" cy="1458871"/>
            <a:chOff x="2819400" y="4363327"/>
            <a:chExt cx="7010400" cy="2167759"/>
          </a:xfrm>
        </p:grpSpPr>
        <p:pic>
          <p:nvPicPr>
            <p:cNvPr id="29" name="Picture 7" descr="11p369c">
              <a:extLst>
                <a:ext uri="{FF2B5EF4-FFF2-40B4-BE49-F238E27FC236}">
                  <a16:creationId xmlns:a16="http://schemas.microsoft.com/office/drawing/2014/main" id="{AFADFD74-8143-466A-9918-45CF51AB6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45"/>
            <a:stretch/>
          </p:blipFill>
          <p:spPr bwMode="auto">
            <a:xfrm>
              <a:off x="2819400" y="4363327"/>
              <a:ext cx="7010400" cy="2167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 Box 8">
              <a:extLst>
                <a:ext uri="{FF2B5EF4-FFF2-40B4-BE49-F238E27FC236}">
                  <a16:creationId xmlns:a16="http://schemas.microsoft.com/office/drawing/2014/main" id="{A325009B-5F96-48A5-B4F3-6F13A081A1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2504" y="5526843"/>
              <a:ext cx="2386220" cy="548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en-US" dirty="0"/>
                <a:t>“</a:t>
              </a:r>
              <a:r>
                <a:rPr lang="en-US" altLang="en-US" dirty="0" err="1"/>
                <a:t>Tosyl</a:t>
              </a:r>
              <a:r>
                <a:rPr lang="en-US" altLang="en-US" dirty="0"/>
                <a:t> chloride”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149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  <p:bldP spid="14" grpId="0"/>
      <p:bldP spid="18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  <a:p>
            <a:pPr lvl="0" algn="just">
              <a:defRPr/>
            </a:pP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DFA1345-F868-4B51-BA24-55976F17DC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35" t="55688" r="27252" b="27717"/>
          <a:stretch/>
        </p:blipFill>
        <p:spPr>
          <a:xfrm>
            <a:off x="2817105" y="694425"/>
            <a:ext cx="7315200" cy="14648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7241FE5-54C5-482B-A64C-4A0BB2AA1D1C}"/>
              </a:ext>
            </a:extLst>
          </p:cNvPr>
          <p:cNvSpPr txBox="1"/>
          <p:nvPr/>
        </p:nvSpPr>
        <p:spPr>
          <a:xfrm>
            <a:off x="117297" y="2098036"/>
            <a:ext cx="1097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is:</a:t>
            </a:r>
          </a:p>
          <a:p>
            <a:pPr marL="690563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Stereospecific (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Walden Inversion of configuration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90563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Concerted -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bonds form and break at same time</a:t>
            </a:r>
          </a:p>
          <a:p>
            <a:pPr marL="690563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Bimolecular -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depends on concentration of both nucleophile and substrate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947B84-6C53-4BEB-A045-BD711DCF8BB5}"/>
              </a:ext>
            </a:extLst>
          </p:cNvPr>
          <p:cNvSpPr txBox="1"/>
          <p:nvPr/>
        </p:nvSpPr>
        <p:spPr>
          <a:xfrm>
            <a:off x="457200" y="3392900"/>
            <a:ext cx="9067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Substrate:</a:t>
            </a:r>
          </a:p>
          <a:p>
            <a:pPr marL="625475" indent="-280988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if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alkyl halide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(one substituent on carbon bearing leaving group)</a:t>
            </a:r>
          </a:p>
          <a:p>
            <a:pPr marL="625475" indent="-280988" algn="just">
              <a:buFont typeface="Wingdings" panose="05000000000000000000" pitchFamily="2" charset="2"/>
              <a:buChar char="§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 if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fails if tertiary alkyl halide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Best if more reactive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(i.e. more anionic or more basic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Leaving Group: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if more stable (i.e. can support negative charge well):</a:t>
            </a:r>
          </a:p>
          <a:p>
            <a:pPr marL="630238" indent="-285750" algn="just"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(very good) &gt; I- &gt; Br- &gt; Cl- &gt; F- (poor)</a:t>
            </a:r>
          </a:p>
          <a:p>
            <a:pPr marL="630238" indent="-28575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 , ROH , ROR , RNH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NEVER Substrates for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reactions</a:t>
            </a:r>
          </a:p>
          <a:p>
            <a:pPr marL="630238" indent="-28575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Leaving Groups on double-bonded carbons are never replaced by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reactions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0238" indent="-276225" algn="just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Aprotic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(i.e. no OH) is best</a:t>
            </a:r>
          </a:p>
          <a:p>
            <a:pPr marL="630238" indent="-276225" algn="just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Protic solvents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(e.g. 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or ROH) deactivate nucleophile by hydrogen bonding. </a:t>
            </a:r>
          </a:p>
        </p:txBody>
      </p:sp>
    </p:spTree>
    <p:extLst>
      <p:ext uri="{BB962C8B-B14F-4D97-AF65-F5344CB8AC3E}">
        <p14:creationId xmlns:p14="http://schemas.microsoft.com/office/powerpoint/2010/main" val="421216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F2855ED-2806-4328-96D6-47C8FB9DB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725" y="4969679"/>
            <a:ext cx="3429000" cy="1888321"/>
          </a:xfrm>
          <a:prstGeom prst="rect">
            <a:avLst/>
          </a:prstGeom>
        </p:spPr>
      </p:pic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process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90D9C3-4427-475B-8A02-5773318259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1" t="4314" b="1192"/>
          <a:stretch/>
        </p:blipFill>
        <p:spPr>
          <a:xfrm>
            <a:off x="7168294" y="664826"/>
            <a:ext cx="4966556" cy="24189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12E9A5-35F0-477B-8772-60914B6D349C}"/>
              </a:ext>
            </a:extLst>
          </p:cNvPr>
          <p:cNvSpPr txBox="1"/>
          <p:nvPr/>
        </p:nvSpPr>
        <p:spPr>
          <a:xfrm>
            <a:off x="19050" y="665917"/>
            <a:ext cx="683895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reactions: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 replacing of a leaving group by a nucleophile and the rate of this reaction depends only on the concentration of one reactant (substrate) (i.e., unimolecular).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CF6582-BF06-4076-9C7A-084D96400E88}"/>
              </a:ext>
            </a:extLst>
          </p:cNvPr>
          <p:cNvSpPr txBox="1"/>
          <p:nvPr/>
        </p:nvSpPr>
        <p:spPr>
          <a:xfrm>
            <a:off x="117297" y="3124200"/>
            <a:ext cx="6740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happen in two steps: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88E2FE-B6B7-4A8D-8E2C-D514C8D29AE4}"/>
              </a:ext>
            </a:extLst>
          </p:cNvPr>
          <p:cNvSpPr txBox="1"/>
          <p:nvPr/>
        </p:nvSpPr>
        <p:spPr>
          <a:xfrm>
            <a:off x="457200" y="3505200"/>
            <a:ext cx="327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The Slow Step: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E33F7A-E643-4051-BE7B-19FB56CD13E2}"/>
              </a:ext>
            </a:extLst>
          </p:cNvPr>
          <p:cNvSpPr txBox="1"/>
          <p:nvPr/>
        </p:nvSpPr>
        <p:spPr>
          <a:xfrm>
            <a:off x="762000" y="3886200"/>
            <a:ext cx="46482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leaving group leaves, and the substrate forms a 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intermediate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(Carbocation stability: 3º &gt; 2º &gt;&gt; 1º).</a:t>
            </a:r>
          </a:p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rate-Limiting Step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9C09DF-B303-45E8-8B49-2C12ECFCBA2B}"/>
              </a:ext>
            </a:extLst>
          </p:cNvPr>
          <p:cNvSpPr txBox="1"/>
          <p:nvPr/>
        </p:nvSpPr>
        <p:spPr>
          <a:xfrm>
            <a:off x="457200" y="523869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The Fast Step: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851952-77E7-43FD-AF7D-FCB8FC9D0DB4}"/>
              </a:ext>
            </a:extLst>
          </p:cNvPr>
          <p:cNvSpPr txBox="1"/>
          <p:nvPr/>
        </p:nvSpPr>
        <p:spPr>
          <a:xfrm>
            <a:off x="762000" y="5562600"/>
            <a:ext cx="46482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 attacks the carbocation, forming the product.</a:t>
            </a:r>
          </a:p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substrate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loses any stereospecificity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the carbocation intermediate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2A9F72-25F9-4301-9DD0-DB4CAD92D5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417" t="28518" r="35833" b="51380"/>
          <a:stretch/>
        </p:blipFill>
        <p:spPr>
          <a:xfrm>
            <a:off x="6248400" y="3474294"/>
            <a:ext cx="3609280" cy="120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0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Profile Diagram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3936D0-D715-4B3D-A27C-9C66E8FAFEF9}"/>
              </a:ext>
            </a:extLst>
          </p:cNvPr>
          <p:cNvSpPr txBox="1"/>
          <p:nvPr/>
        </p:nvSpPr>
        <p:spPr>
          <a:xfrm>
            <a:off x="117297" y="664826"/>
            <a:ext cx="11658600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overall rate of a reaction is controlled by 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of the slowest step.</a:t>
            </a: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43A359AF-31EC-43CF-83EB-36D745A9A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700426"/>
            <a:ext cx="4177029" cy="294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6">
            <a:extLst>
              <a:ext uri="{FF2B5EF4-FFF2-40B4-BE49-F238E27FC236}">
                <a16:creationId xmlns:a16="http://schemas.microsoft.com/office/drawing/2014/main" id="{EA7871D6-FB11-4BF6-BED6-AE329D6FF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796" y="1217215"/>
            <a:ext cx="33339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through highest energy point is rate-limiting (</a:t>
            </a:r>
            <a:r>
              <a:rPr lang="en-US" alt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16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forward direction)</a:t>
            </a:r>
          </a:p>
        </p:txBody>
      </p:sp>
      <p:sp>
        <p:nvSpPr>
          <p:cNvPr id="22" name="Line 5">
            <a:extLst>
              <a:ext uri="{FF2B5EF4-FFF2-40B4-BE49-F238E27FC236}">
                <a16:creationId xmlns:a16="http://schemas.microsoft.com/office/drawing/2014/main" id="{F8CAA728-3EBD-4538-AB37-490ABB1588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94982" y="1481240"/>
            <a:ext cx="349864" cy="39449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D539D-BDA8-4E6F-99B4-A25CA845B70D}"/>
              </a:ext>
            </a:extLst>
          </p:cNvPr>
          <p:cNvSpPr/>
          <p:nvPr/>
        </p:nvSpPr>
        <p:spPr>
          <a:xfrm>
            <a:off x="0" y="4520625"/>
            <a:ext cx="5425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kinetics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6B9066-3EF0-4B42-9C32-D59B56D3F273}"/>
              </a:ext>
            </a:extLst>
          </p:cNvPr>
          <p:cNvSpPr txBox="1"/>
          <p:nvPr/>
        </p:nvSpPr>
        <p:spPr>
          <a:xfrm>
            <a:off x="117297" y="5029200"/>
            <a:ext cx="116586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Unimolecular;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of reaction depends on the concentration of the substrate (haloalkane)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involved in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rate-determining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nucleophile does not involve.</a:t>
            </a:r>
          </a:p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overall rate of a reaction is dependent upon the slowest step: rate-determining step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387169E0-8A31-4DC4-8324-2C6EE4CA0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8997" y="6325255"/>
            <a:ext cx="2057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= k[RX]</a:t>
            </a:r>
          </a:p>
        </p:txBody>
      </p:sp>
    </p:spTree>
    <p:extLst>
      <p:ext uri="{BB962C8B-B14F-4D97-AF65-F5344CB8AC3E}">
        <p14:creationId xmlns:p14="http://schemas.microsoft.com/office/powerpoint/2010/main" val="380355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Stereochemistry of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05517F-60EB-43BA-96A3-823D8D932CCD}"/>
              </a:ext>
            </a:extLst>
          </p:cNvPr>
          <p:cNvSpPr/>
          <p:nvPr/>
        </p:nvSpPr>
        <p:spPr>
          <a:xfrm>
            <a:off x="117297" y="1733490"/>
            <a:ext cx="118461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 the same possibility for the nucleophile to attack from either side of the plane, (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racemic mixture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0A004679-039B-4E09-AED3-E270CF5E4D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9" t="4077" r="1719" b="8614"/>
          <a:stretch/>
        </p:blipFill>
        <p:spPr>
          <a:xfrm>
            <a:off x="2590800" y="2512730"/>
            <a:ext cx="6248400" cy="4208747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D83E3E-D8BB-4FFC-8110-4FCE42C7921C}"/>
              </a:ext>
            </a:extLst>
          </p:cNvPr>
          <p:cNvSpPr/>
          <p:nvPr/>
        </p:nvSpPr>
        <p:spPr>
          <a:xfrm>
            <a:off x="117297" y="664826"/>
            <a:ext cx="11846103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carbocation intermediate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highly reactive intermediate)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trigonal planar shape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with the empty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orbital particular to the plane. </a:t>
            </a:r>
          </a:p>
        </p:txBody>
      </p:sp>
    </p:spTree>
    <p:extLst>
      <p:ext uri="{BB962C8B-B14F-4D97-AF65-F5344CB8AC3E}">
        <p14:creationId xmlns:p14="http://schemas.microsoft.com/office/powerpoint/2010/main" val="240930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264564-6124-4CED-A944-5A6EF443637F}"/>
              </a:ext>
            </a:extLst>
          </p:cNvPr>
          <p:cNvSpPr/>
          <p:nvPr/>
        </p:nvSpPr>
        <p:spPr>
          <a:xfrm>
            <a:off x="219280" y="681021"/>
            <a:ext cx="1208985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Reaction:</a:t>
            </a:r>
            <a:endParaRPr lang="en-US" sz="2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E5E13B-002E-4999-B34D-E5C362F51C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92" t="57564" r="42259" b="25398"/>
          <a:stretch/>
        </p:blipFill>
        <p:spPr>
          <a:xfrm>
            <a:off x="7220338" y="1658459"/>
            <a:ext cx="4431290" cy="16178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5BBF01-573B-4312-BC0B-73EA3B34D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750" t="41037" r="32084" b="56361"/>
          <a:stretch/>
        </p:blipFill>
        <p:spPr>
          <a:xfrm>
            <a:off x="2667000" y="1019814"/>
            <a:ext cx="7025640" cy="35261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E6DE588-EFF2-4765-88B5-DA0CB03E39F8}"/>
              </a:ext>
            </a:extLst>
          </p:cNvPr>
          <p:cNvSpPr/>
          <p:nvPr/>
        </p:nvSpPr>
        <p:spPr>
          <a:xfrm>
            <a:off x="219280" y="1581090"/>
            <a:ext cx="1676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Mechanism:</a:t>
            </a:r>
            <a:endParaRPr lang="en-US" sz="2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1F14D4-221A-4E59-A14C-0A24D494ABF7}"/>
              </a:ext>
            </a:extLst>
          </p:cNvPr>
          <p:cNvSpPr/>
          <p:nvPr/>
        </p:nvSpPr>
        <p:spPr>
          <a:xfrm>
            <a:off x="381000" y="1959114"/>
            <a:ext cx="60198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indent="-800100" algn="just">
              <a:lnSpc>
                <a:spcPct val="150000"/>
              </a:lnSpc>
            </a:pPr>
            <a:r>
              <a:rPr lang="en-US" sz="2000" b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1,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Rate-determining Step: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Cleavage of C-Br bond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slowly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form the carbocation intermediate.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7E31FD-4EEE-4DBF-BB77-28DFCD89268D}"/>
              </a:ext>
            </a:extLst>
          </p:cNvPr>
          <p:cNvSpPr/>
          <p:nvPr/>
        </p:nvSpPr>
        <p:spPr>
          <a:xfrm>
            <a:off x="381001" y="3562351"/>
            <a:ext cx="6019799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lnSpc>
                <a:spcPct val="150000"/>
              </a:lnSpc>
            </a:pPr>
            <a:r>
              <a:rPr lang="en-US" sz="2000" b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2,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 Step</a:t>
            </a:r>
            <a:r>
              <a:rPr lang="en-US" sz="2000" b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Rapid reaction between carbocation intermediate and nucleophile H</a:t>
            </a:r>
            <a:r>
              <a:rPr lang="en-US" sz="2000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O; H</a:t>
            </a:r>
            <a:r>
              <a:rPr lang="en-US" sz="2000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attacks from both sides of the planar carbocation.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0EC7ECB-6868-44DB-8B94-0A56B387E1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39" t="33222" r="45144" b="36408"/>
          <a:stretch/>
        </p:blipFill>
        <p:spPr>
          <a:xfrm>
            <a:off x="7116800" y="3577962"/>
            <a:ext cx="4313200" cy="289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5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C3B4AD0-1DB7-4604-9ADC-0A80E779D5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67" t="37408" r="38750" b="35185"/>
          <a:stretch/>
        </p:blipFill>
        <p:spPr>
          <a:xfrm>
            <a:off x="5857877" y="3663144"/>
            <a:ext cx="4876800" cy="3058333"/>
          </a:xfrm>
          <a:prstGeom prst="rect">
            <a:avLst/>
          </a:prstGeom>
        </p:spPr>
      </p:pic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1F14D4-221A-4E59-A14C-0A24D494ABF7}"/>
              </a:ext>
            </a:extLst>
          </p:cNvPr>
          <p:cNvSpPr/>
          <p:nvPr/>
        </p:nvSpPr>
        <p:spPr>
          <a:xfrm>
            <a:off x="381000" y="962561"/>
            <a:ext cx="5486402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lnSpc>
                <a:spcPct val="150000"/>
              </a:lnSpc>
            </a:pPr>
            <a:r>
              <a:rPr lang="en-US" sz="2000" b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Rapid deprotonation to produce neutral final product 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-butyl alcohol (</a:t>
            </a: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fast step and sometimes can be combined with step 2 together as one step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6ACE8F-9BBB-4485-8E58-ABFD8AED66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78" t="33807" r="33856" b="37480"/>
          <a:stretch/>
        </p:blipFill>
        <p:spPr>
          <a:xfrm>
            <a:off x="6324600" y="688121"/>
            <a:ext cx="5708896" cy="2514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799674E-1D6B-4874-AC1B-B4D94A4FF441}"/>
              </a:ext>
            </a:extLst>
          </p:cNvPr>
          <p:cNvSpPr/>
          <p:nvPr/>
        </p:nvSpPr>
        <p:spPr>
          <a:xfrm>
            <a:off x="381000" y="3505200"/>
            <a:ext cx="40511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Diagram of S</a:t>
            </a:r>
            <a:r>
              <a:rPr lang="en-US" altLang="en-US" sz="20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2000" b="1" i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Mechanism:</a:t>
            </a:r>
            <a:endParaRPr lang="en-US" sz="2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74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32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B996B8-E7DC-4C0D-B654-D88A99A7FC98}"/>
              </a:ext>
            </a:extLst>
          </p:cNvPr>
          <p:cNvSpPr/>
          <p:nvPr/>
        </p:nvSpPr>
        <p:spPr>
          <a:xfrm>
            <a:off x="117298" y="676275"/>
            <a:ext cx="664867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Substrate: Stability of Carbocation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417F88-DFAD-4D28-BFEE-BA3C82F5C9BD}"/>
              </a:ext>
            </a:extLst>
          </p:cNvPr>
          <p:cNvSpPr txBox="1"/>
          <p:nvPr/>
        </p:nvSpPr>
        <p:spPr>
          <a:xfrm>
            <a:off x="381000" y="1276290"/>
            <a:ext cx="1114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Highly substituted alkyl halides (substrates) form a more stable carbocation.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B2CF27-C9F3-48D1-B247-A0DB904377A1}"/>
              </a:ext>
            </a:extLst>
          </p:cNvPr>
          <p:cNvSpPr txBox="1"/>
          <p:nvPr/>
        </p:nvSpPr>
        <p:spPr>
          <a:xfrm>
            <a:off x="742950" y="1657290"/>
            <a:ext cx="899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Alkyl groups stabilize carbocations by hyperconjugation and Inductive effect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5A9237-473D-4B9A-97CB-C32E10ED1A9D}"/>
              </a:ext>
            </a:extLst>
          </p:cNvPr>
          <p:cNvSpPr txBox="1"/>
          <p:nvPr/>
        </p:nvSpPr>
        <p:spPr>
          <a:xfrm>
            <a:off x="381000" y="2057400"/>
            <a:ext cx="11430000" cy="95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Allyl and benzyl halides; their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carbocations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stabilize due to their resonance forms which delocalize charge over an extended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-system</a:t>
            </a:r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9F620E40-F14C-4A09-A15A-E77B6C960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987885"/>
            <a:ext cx="2971800" cy="132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21882F88-4DC4-4951-A8B4-F6A6F8640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75" y="3243084"/>
            <a:ext cx="4112505" cy="133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8FA5D4-7EFD-4B0A-A6CB-887566A6377E}"/>
              </a:ext>
            </a:extLst>
          </p:cNvPr>
          <p:cNvSpPr txBox="1"/>
          <p:nvPr/>
        </p:nvSpPr>
        <p:spPr>
          <a:xfrm>
            <a:off x="381000" y="4476690"/>
            <a:ext cx="1143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Stability of All Types of Carbocations.</a:t>
            </a:r>
          </a:p>
        </p:txBody>
      </p:sp>
      <p:pic>
        <p:nvPicPr>
          <p:cNvPr id="27" name="Picture 6">
            <a:extLst>
              <a:ext uri="{FF2B5EF4-FFF2-40B4-BE49-F238E27FC236}">
                <a16:creationId xmlns:a16="http://schemas.microsoft.com/office/drawing/2014/main" id="{EABE074C-C917-4519-9BD1-B597B7FFAB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6"/>
          <a:stretch>
            <a:fillRect/>
          </a:stretch>
        </p:blipFill>
        <p:spPr bwMode="auto">
          <a:xfrm>
            <a:off x="2928550" y="4940689"/>
            <a:ext cx="6520250" cy="183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4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3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32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B996B8-E7DC-4C0D-B654-D88A99A7FC98}"/>
              </a:ext>
            </a:extLst>
          </p:cNvPr>
          <p:cNvSpPr/>
          <p:nvPr/>
        </p:nvSpPr>
        <p:spPr>
          <a:xfrm>
            <a:off x="117298" y="676275"/>
            <a:ext cx="664867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6F6BBA-514C-4833-9350-4905ECF54A41}"/>
              </a:ext>
            </a:extLst>
          </p:cNvPr>
          <p:cNvSpPr txBox="1"/>
          <p:nvPr/>
        </p:nvSpPr>
        <p:spPr>
          <a:xfrm>
            <a:off x="381000" y="1137940"/>
            <a:ext cx="11506200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rate-determining step of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does not include nucleophile,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theoretically the strength of nucleophile has no effect on S</a:t>
            </a:r>
            <a:r>
              <a:rPr lang="en-US" sz="2000" i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714720-EB7F-4AE8-8F3B-8A4091013E30}"/>
              </a:ext>
            </a:extLst>
          </p:cNvPr>
          <p:cNvSpPr/>
          <p:nvPr/>
        </p:nvSpPr>
        <p:spPr>
          <a:xfrm>
            <a:off x="381000" y="2468672"/>
            <a:ext cx="115062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 substances such as H</a:t>
            </a:r>
            <a:r>
              <a:rPr lang="en-US" sz="2000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O, ROH, RCOOH are usually used as nucleophiles in 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reaction, and they also serve as solvents and such reaction is also called the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solvolysis reaction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34249F-D8DB-4863-8DA3-D6E5CE9B9843}"/>
              </a:ext>
            </a:extLst>
          </p:cNvPr>
          <p:cNvSpPr txBox="1"/>
          <p:nvPr/>
        </p:nvSpPr>
        <p:spPr>
          <a:xfrm>
            <a:off x="381000" y="2114490"/>
            <a:ext cx="1114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weaker nucleophile is a better choice for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05795C-6FD7-411A-83E5-50D901FF4C4D}"/>
              </a:ext>
            </a:extLst>
          </p:cNvPr>
          <p:cNvSpPr/>
          <p:nvPr/>
        </p:nvSpPr>
        <p:spPr>
          <a:xfrm>
            <a:off x="117297" y="3500735"/>
            <a:ext cx="6648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Leaving Group: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3CCEB0-55BC-4940-A7BA-00878945955F}"/>
              </a:ext>
            </a:extLst>
          </p:cNvPr>
          <p:cNvSpPr txBox="1"/>
          <p:nvPr/>
        </p:nvSpPr>
        <p:spPr>
          <a:xfrm>
            <a:off x="381000" y="3912008"/>
            <a:ext cx="1150620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nature of the leaving group has the same effect on both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reactions.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better the leaving group, the faster a C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form and hence the faster will be 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leaving group usually has a negative charge.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784197B-76FA-452C-86BF-2DA9365B0C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33" t="47327" r="22083" b="31933"/>
          <a:stretch/>
        </p:blipFill>
        <p:spPr>
          <a:xfrm>
            <a:off x="2895600" y="5416787"/>
            <a:ext cx="6865230" cy="140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3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117298" y="663983"/>
            <a:ext cx="88743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carbon bonded to a halide is called the </a:t>
            </a: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alpha-carbon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carbons bonded to the alpha-carbon are called </a:t>
            </a: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beta-carbons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Alkyl Halide Structure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F47185D-A29D-41A3-82EA-201EE06AD8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188" t="43105" r="42242" b="30780"/>
          <a:stretch/>
        </p:blipFill>
        <p:spPr>
          <a:xfrm>
            <a:off x="9380569" y="788126"/>
            <a:ext cx="2811431" cy="235054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9CE64A4-74F5-4863-A132-81709F193617}"/>
              </a:ext>
            </a:extLst>
          </p:cNvPr>
          <p:cNvSpPr txBox="1"/>
          <p:nvPr/>
        </p:nvSpPr>
        <p:spPr>
          <a:xfrm>
            <a:off x="117298" y="3028890"/>
            <a:ext cx="9636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Alkyl halides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polarized at 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carbon-halide bond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making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 electrophilic.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02E7E9-0666-4CD0-844C-719EAC03467C}"/>
              </a:ext>
            </a:extLst>
          </p:cNvPr>
          <p:cNvSpPr txBox="1"/>
          <p:nvPr/>
        </p:nvSpPr>
        <p:spPr>
          <a:xfrm>
            <a:off x="117297" y="3478649"/>
            <a:ext cx="74233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Alkyl halides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undergo two major types of reactions:</a:t>
            </a:r>
          </a:p>
          <a:p>
            <a:pPr marL="738188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 reactions and/or </a:t>
            </a:r>
          </a:p>
          <a:p>
            <a:pPr marL="738188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 reactions 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A644BED-9F52-4410-83DF-79E022CB8E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387" t="46623" r="33073" b="40002"/>
          <a:stretch/>
        </p:blipFill>
        <p:spPr>
          <a:xfrm>
            <a:off x="3339264" y="4591282"/>
            <a:ext cx="5437271" cy="1184356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E16DFDE-C061-48F8-B251-FF9247850FD8}"/>
              </a:ext>
            </a:extLst>
          </p:cNvPr>
          <p:cNvSpPr/>
          <p:nvPr/>
        </p:nvSpPr>
        <p:spPr>
          <a:xfrm>
            <a:off x="533400" y="5920770"/>
            <a:ext cx="11049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Nucleophiles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replace the </a:t>
            </a: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halide in C-X bonds of many alkyl halides (</a:t>
            </a:r>
            <a:r>
              <a:rPr lang="en-US" altLang="en-US" sz="20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as Lewis's base</a:t>
            </a: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Nucleophiles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</a:t>
            </a:r>
            <a:r>
              <a:rPr lang="en-US" altLang="en-US" sz="2000" i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Brønsted</a:t>
            </a:r>
            <a:r>
              <a:rPr lang="en-US" altLang="en-US" sz="20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bases</a:t>
            </a: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produce elimination.</a:t>
            </a:r>
          </a:p>
        </p:txBody>
      </p:sp>
    </p:spTree>
    <p:extLst>
      <p:ext uri="{BB962C8B-B14F-4D97-AF65-F5344CB8AC3E}">
        <p14:creationId xmlns:p14="http://schemas.microsoft.com/office/powerpoint/2010/main" val="25228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>
            <a:extLst>
              <a:ext uri="{FF2B5EF4-FFF2-40B4-BE49-F238E27FC236}">
                <a16:creationId xmlns:a16="http://schemas.microsoft.com/office/drawing/2014/main" id="{7764A623-3AB3-4CF7-8470-5AB46268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886781"/>
            <a:ext cx="5753100" cy="285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S</a:t>
            </a:r>
            <a:r>
              <a:rPr lang="en-US" sz="32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B996B8-E7DC-4C0D-B654-D88A99A7FC98}"/>
              </a:ext>
            </a:extLst>
          </p:cNvPr>
          <p:cNvSpPr/>
          <p:nvPr/>
        </p:nvSpPr>
        <p:spPr>
          <a:xfrm>
            <a:off x="117298" y="676275"/>
            <a:ext cx="664867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Solvent: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1E917A-7E42-4576-9632-5AFE3D523E8B}"/>
              </a:ext>
            </a:extLst>
          </p:cNvPr>
          <p:cNvSpPr txBox="1"/>
          <p:nvPr/>
        </p:nvSpPr>
        <p:spPr>
          <a:xfrm>
            <a:off x="381000" y="1108264"/>
            <a:ext cx="4876800" cy="3807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protic solvents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such as water and alcohols, stabilize the transition state by solvating the carbocation intermediate and therefore increase the reaction rate even more.</a:t>
            </a:r>
            <a:endParaRPr lang="en-US" sz="20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protic solvents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able to solvate both cations and anions through hydrogen bonds.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F1967F-0F07-4F8F-8E3E-BCA6C1F82D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66" t="53554" r="29285" b="19228"/>
          <a:stretch/>
        </p:blipFill>
        <p:spPr>
          <a:xfrm>
            <a:off x="5410200" y="1075488"/>
            <a:ext cx="6772275" cy="239726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14E6512-D8DE-4CB9-8D3A-1BED3B93D5A8}"/>
              </a:ext>
            </a:extLst>
          </p:cNvPr>
          <p:cNvSpPr txBox="1"/>
          <p:nvPr/>
        </p:nvSpPr>
        <p:spPr>
          <a:xfrm>
            <a:off x="381000" y="4978808"/>
            <a:ext cx="487680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Stabilization of the intermediate carbocation and the transition state by polar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solvents in 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</p:spTree>
    <p:extLst>
      <p:ext uri="{BB962C8B-B14F-4D97-AF65-F5344CB8AC3E}">
        <p14:creationId xmlns:p14="http://schemas.microsoft.com/office/powerpoint/2010/main" val="251229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7081D1-8036-421C-9835-E4571E99A2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1" t="4314" b="1192"/>
          <a:stretch/>
        </p:blipFill>
        <p:spPr>
          <a:xfrm>
            <a:off x="6169203" y="734191"/>
            <a:ext cx="5905500" cy="22675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CA2CC11-4865-4FF4-BAEB-54A85557A2F8}"/>
              </a:ext>
            </a:extLst>
          </p:cNvPr>
          <p:cNvSpPr txBox="1"/>
          <p:nvPr/>
        </p:nvSpPr>
        <p:spPr>
          <a:xfrm>
            <a:off x="117297" y="838200"/>
            <a:ext cx="55977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is:</a:t>
            </a:r>
          </a:p>
          <a:p>
            <a:pPr marL="690563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Non-stereospecific (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attack by nucleophile occurs from both sides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90563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Non-concerted -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carbocation intermediate</a:t>
            </a:r>
          </a:p>
          <a:p>
            <a:pPr marL="690563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Unimolecular -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depends on concentration of only the substrate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ACD13E-6652-451F-BBB1-BFE9FE90B8E8}"/>
              </a:ext>
            </a:extLst>
          </p:cNvPr>
          <p:cNvSpPr txBox="1"/>
          <p:nvPr/>
        </p:nvSpPr>
        <p:spPr>
          <a:xfrm>
            <a:off x="117297" y="3048000"/>
            <a:ext cx="11531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Substrate:</a:t>
            </a:r>
          </a:p>
          <a:p>
            <a:pPr marL="625475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if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tertiary or conjugated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(benzylic or allylic) carbocation can be formed as leaving group departs</a:t>
            </a:r>
          </a:p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Best if less reactive</a:t>
            </a:r>
          </a:p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Leaving Group: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if more stable (i.e. can support negative charge well):</a:t>
            </a:r>
          </a:p>
          <a:p>
            <a:pPr marL="738188" indent="-33655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 as S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738188" indent="-33655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TsO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(very good) &gt; I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Br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Cl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F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(poor)</a:t>
            </a:r>
          </a:p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0563" indent="-3365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 protic solvents, such as water and alcohols, stabilize the transition state.</a:t>
            </a:r>
          </a:p>
          <a:p>
            <a:pPr marL="690563" indent="-3365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 solvents are favored over non-polar for the S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reaction.</a:t>
            </a:r>
          </a:p>
          <a:p>
            <a:pPr marL="690563" indent="-3365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Protic solvents are favored over aprotic for the S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</a:t>
            </a:r>
          </a:p>
        </p:txBody>
      </p:sp>
    </p:spTree>
    <p:extLst>
      <p:ext uri="{BB962C8B-B14F-4D97-AF65-F5344CB8AC3E}">
        <p14:creationId xmlns:p14="http://schemas.microsoft.com/office/powerpoint/2010/main" val="173740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 Reactions 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354B286B-8BDF-456F-85EF-61DFB602E7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9" t="-3288" r="11831" b="68630"/>
          <a:stretch/>
        </p:blipFill>
        <p:spPr bwMode="auto">
          <a:xfrm>
            <a:off x="2895599" y="653766"/>
            <a:ext cx="6553201" cy="1299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04594D-CFC1-4FF7-8EDA-996EB514F7A9}"/>
              </a:ext>
            </a:extLst>
          </p:cNvPr>
          <p:cNvSpPr txBox="1"/>
          <p:nvPr/>
        </p:nvSpPr>
        <p:spPr>
          <a:xfrm>
            <a:off x="117297" y="3257490"/>
            <a:ext cx="1157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process forms a new compound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-Nu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2C31C4-5392-4333-9220-0C00D7F20E13}"/>
              </a:ext>
            </a:extLst>
          </p:cNvPr>
          <p:cNvSpPr txBox="1"/>
          <p:nvPr/>
        </p:nvSpPr>
        <p:spPr>
          <a:xfrm>
            <a:off x="117297" y="2133600"/>
            <a:ext cx="1157833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called the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attacking group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a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called the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leaving group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nucleofuge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0830B5-EF4C-4A14-9574-C2D05781E839}"/>
              </a:ext>
            </a:extLst>
          </p:cNvPr>
          <p:cNvSpPr txBox="1"/>
          <p:nvPr/>
        </p:nvSpPr>
        <p:spPr>
          <a:xfrm>
            <a:off x="117297" y="3710970"/>
            <a:ext cx="1157833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play  the dual role of functioning as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medium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reactant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 acts as one of the reactants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process is called </a:t>
            </a:r>
            <a:r>
              <a:rPr lang="en-US" sz="20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solvolysis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240016-D497-4DDA-887D-21B9EDDCF451}"/>
              </a:ext>
            </a:extLst>
          </p:cNvPr>
          <p:cNvSpPr txBox="1"/>
          <p:nvPr/>
        </p:nvSpPr>
        <p:spPr>
          <a:xfrm>
            <a:off x="571500" y="4702314"/>
            <a:ext cx="11201400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other alkyl derivatives such as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alcohols, ethers, esters,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"onium ions"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can undergo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if conditions are appropriate.</a:t>
            </a:r>
          </a:p>
        </p:txBody>
      </p:sp>
    </p:spTree>
    <p:extLst>
      <p:ext uri="{BB962C8B-B14F-4D97-AF65-F5344CB8AC3E}">
        <p14:creationId xmlns:p14="http://schemas.microsoft.com/office/powerpoint/2010/main" val="194969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 Reactions: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Nucleophilic Substitution Mechanisms 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F08B79-646F-47D7-A737-B0A94A7309A0}"/>
              </a:ext>
            </a:extLst>
          </p:cNvPr>
          <p:cNvSpPr txBox="1"/>
          <p:nvPr/>
        </p:nvSpPr>
        <p:spPr>
          <a:xfrm>
            <a:off x="609600" y="2514600"/>
            <a:ext cx="6070600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steps with carbocation intermediate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Occurs in 3º, allyl, benzyl halide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701700-A68C-4706-AD9D-77447F58E3DA}"/>
              </a:ext>
            </a:extLst>
          </p:cNvPr>
          <p:cNvSpPr txBox="1"/>
          <p:nvPr/>
        </p:nvSpPr>
        <p:spPr>
          <a:xfrm>
            <a:off x="117297" y="2201899"/>
            <a:ext cx="1157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S</a:t>
            </a:r>
            <a:r>
              <a:rPr lang="en-US" sz="20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Substitution Reaction Unimolecular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F699C7-D9F4-4CBD-BCA9-86757D005773}"/>
              </a:ext>
            </a:extLst>
          </p:cNvPr>
          <p:cNvSpPr/>
          <p:nvPr/>
        </p:nvSpPr>
        <p:spPr>
          <a:xfrm>
            <a:off x="117297" y="3505200"/>
            <a:ext cx="11693703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mechanism of substitution reaction and the reactivity of a given alkyl compound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towards a nucleophile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depend upon </a:t>
            </a:r>
          </a:p>
          <a:p>
            <a:pPr marL="693738" indent="-3460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nature of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</a:t>
            </a:r>
          </a:p>
          <a:p>
            <a:pPr marL="693738" indent="-3460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nature of 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741363" algn="just">
              <a:lnSpc>
                <a:spcPct val="150000"/>
              </a:lnSpc>
            </a:pP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very important to select a solvent that will dissolve both the alkyl compound and the nucleophilic reagent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0F5ABA-1FE6-4A0B-A3E3-15D33843FBE7}"/>
              </a:ext>
            </a:extLst>
          </p:cNvPr>
          <p:cNvSpPr txBox="1"/>
          <p:nvPr/>
        </p:nvSpPr>
        <p:spPr>
          <a:xfrm>
            <a:off x="117297" y="666750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S</a:t>
            </a:r>
            <a:r>
              <a:rPr lang="en-US" sz="20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Substitution Reaction Bimolecular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54FAF4-4EE2-4A7F-BBBB-504AE145082F}"/>
              </a:ext>
            </a:extLst>
          </p:cNvPr>
          <p:cNvSpPr txBox="1"/>
          <p:nvPr/>
        </p:nvSpPr>
        <p:spPr>
          <a:xfrm>
            <a:off x="609600" y="1097072"/>
            <a:ext cx="6070600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step without intermediate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Occurs in 1º, 2º alkyl halide</a:t>
            </a:r>
          </a:p>
        </p:txBody>
      </p:sp>
    </p:spTree>
    <p:extLst>
      <p:ext uri="{BB962C8B-B14F-4D97-AF65-F5344CB8AC3E}">
        <p14:creationId xmlns:p14="http://schemas.microsoft.com/office/powerpoint/2010/main" val="157863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Process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AF3494-9562-4F5B-83D7-4E3710A9E2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66" t="55761" r="37500" b="34737"/>
          <a:stretch/>
        </p:blipFill>
        <p:spPr>
          <a:xfrm>
            <a:off x="3276600" y="676275"/>
            <a:ext cx="6057900" cy="12533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627739-0DEB-483B-95EC-8738BC6B2A21}"/>
              </a:ext>
            </a:extLst>
          </p:cNvPr>
          <p:cNvSpPr txBox="1"/>
          <p:nvPr/>
        </p:nvSpPr>
        <p:spPr>
          <a:xfrm>
            <a:off x="117296" y="2266890"/>
            <a:ext cx="11693703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takes place in a single step;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bond-forming and bond-breaking occur simultaneously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A30B45-3E2A-4E12-B11D-9515C3B4A7E0}"/>
              </a:ext>
            </a:extLst>
          </p:cNvPr>
          <p:cNvSpPr txBox="1"/>
          <p:nvPr/>
        </p:nvSpPr>
        <p:spPr>
          <a:xfrm>
            <a:off x="117296" y="2724090"/>
            <a:ext cx="11693702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involves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 state (TS)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F421985-9160-484E-A6B8-83BEA4E3DB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35" t="55688" r="27546" b="27717"/>
          <a:stretch/>
        </p:blipFill>
        <p:spPr>
          <a:xfrm>
            <a:off x="1291503" y="3531698"/>
            <a:ext cx="9699827" cy="195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3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Process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133F95-FDFE-4138-80F4-DCB77ABE2CCC}"/>
              </a:ext>
            </a:extLst>
          </p:cNvPr>
          <p:cNvSpPr txBox="1"/>
          <p:nvPr/>
        </p:nvSpPr>
        <p:spPr>
          <a:xfrm>
            <a:off x="117296" y="666115"/>
            <a:ext cx="11693702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nucleophile, being an electron-rich species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must attack the electrophilic carbon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backside relative to the location of the leaving group.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Approach from the front side simply doesn't work: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leaving group - which is also an electron-rich group - blocks the way.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87C9B2-B322-40A5-8164-02DDA97F8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50" t="41852" r="35000" b="41852"/>
          <a:stretch/>
        </p:blipFill>
        <p:spPr>
          <a:xfrm>
            <a:off x="381000" y="2743200"/>
            <a:ext cx="7280976" cy="21357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056DA8A-D0C7-427D-A604-6192FBB5B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400" y="2361123"/>
            <a:ext cx="4165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1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Stereochemistry of S</a:t>
            </a:r>
            <a:r>
              <a:rPr lang="en-US" sz="28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Reactions</a:t>
            </a:r>
          </a:p>
          <a:p>
            <a:pPr lvl="0" algn="just">
              <a:defRPr/>
            </a:pP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D596EA-8BD0-4806-BB66-F2AD504894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26" t="32963" r="29583" b="50539"/>
          <a:stretch/>
        </p:blipFill>
        <p:spPr>
          <a:xfrm>
            <a:off x="2231106" y="2220887"/>
            <a:ext cx="7315200" cy="15938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B689AC2-666B-4390-AF44-EA3F6A2BB9A1}"/>
              </a:ext>
            </a:extLst>
          </p:cNvPr>
          <p:cNvSpPr/>
          <p:nvPr/>
        </p:nvSpPr>
        <p:spPr>
          <a:xfrm>
            <a:off x="2171700" y="2299500"/>
            <a:ext cx="1466835" cy="58216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B598EA-14F6-4FFA-A96B-8997F3C89428}"/>
              </a:ext>
            </a:extLst>
          </p:cNvPr>
          <p:cNvSpPr txBox="1"/>
          <p:nvPr/>
        </p:nvSpPr>
        <p:spPr>
          <a:xfrm>
            <a:off x="384048" y="4221272"/>
            <a:ext cx="11426952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 approaches the electrophilic center on the opposite side to the leaving group.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stereochemistry of the product remains the same; 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inversion of configuration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19BB3D-E09D-42B8-A71F-8D4A365FF543}"/>
              </a:ext>
            </a:extLst>
          </p:cNvPr>
          <p:cNvSpPr/>
          <p:nvPr/>
        </p:nvSpPr>
        <p:spPr>
          <a:xfrm>
            <a:off x="117297" y="3943290"/>
            <a:ext cx="25106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Backside Orientation</a:t>
            </a:r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C09E5D-EFA3-4211-A0B7-1FF9060B79CF}"/>
              </a:ext>
            </a:extLst>
          </p:cNvPr>
          <p:cNvSpPr/>
          <p:nvPr/>
        </p:nvSpPr>
        <p:spPr>
          <a:xfrm>
            <a:off x="121987" y="675284"/>
            <a:ext cx="2661498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Frontside Orientation: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AF6673-34ED-4CAC-88AD-CED07558D0C9}"/>
              </a:ext>
            </a:extLst>
          </p:cNvPr>
          <p:cNvSpPr/>
          <p:nvPr/>
        </p:nvSpPr>
        <p:spPr>
          <a:xfrm>
            <a:off x="384048" y="1097072"/>
            <a:ext cx="1142695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 approaches the electrophilic center on the same side as the leaving group.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stereochemistry of the product remains the same; 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retention of configuration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579661-B8B9-474E-B027-F735C43C47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63" t="55968" r="30921" b="28257"/>
          <a:stretch>
            <a:fillRect/>
          </a:stretch>
        </p:blipFill>
        <p:spPr>
          <a:xfrm>
            <a:off x="3429000" y="5253949"/>
            <a:ext cx="5670739" cy="1524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19EB5257-AAB2-480F-AD58-27270C653587}"/>
              </a:ext>
            </a:extLst>
          </p:cNvPr>
          <p:cNvSpPr/>
          <p:nvPr/>
        </p:nvSpPr>
        <p:spPr>
          <a:xfrm>
            <a:off x="4526646" y="5407911"/>
            <a:ext cx="1466835" cy="58216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0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Profile Diagram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33A4BC-D8DE-4B43-BA72-6ABE87969F12}"/>
              </a:ext>
            </a:extLst>
          </p:cNvPr>
          <p:cNvSpPr txBox="1"/>
          <p:nvPr/>
        </p:nvSpPr>
        <p:spPr>
          <a:xfrm>
            <a:off x="107136" y="665359"/>
            <a:ext cx="6249733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potential energy diagram for this reaction shows 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 state (TS) as the highest point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pathway from reactants to products.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5D4686-7E6D-49B6-851A-9A11BDFCC1D6}"/>
              </a:ext>
            </a:extLst>
          </p:cNvPr>
          <p:cNvSpPr/>
          <p:nvPr/>
        </p:nvSpPr>
        <p:spPr>
          <a:xfrm>
            <a:off x="101613" y="2133600"/>
            <a:ext cx="6255257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Upon nucleophilic attack,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single transition state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formed.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 state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unlike a reaction intermediate, is a very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short-lived species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cannot be isolated or directly observed.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Again, this is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single-step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concerted process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the occurrence of a single transition state.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B2E9C33-7314-41F9-AC3D-DDFD7AE36A46}"/>
              </a:ext>
            </a:extLst>
          </p:cNvPr>
          <p:cNvGrpSpPr/>
          <p:nvPr/>
        </p:nvGrpSpPr>
        <p:grpSpPr>
          <a:xfrm>
            <a:off x="6781800" y="912344"/>
            <a:ext cx="5110143" cy="4848376"/>
            <a:chOff x="6934200" y="1067603"/>
            <a:chExt cx="5110143" cy="484837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1EF88BE-F89C-4B93-9D0C-0FFC0CE126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28" r="2854"/>
            <a:stretch>
              <a:fillRect/>
            </a:stretch>
          </p:blipFill>
          <p:spPr>
            <a:xfrm>
              <a:off x="6934200" y="1519739"/>
              <a:ext cx="5110143" cy="439624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68CE480-8259-4346-B8BE-42F28741CC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135" t="58552" r="65177" b="32536"/>
            <a:stretch/>
          </p:blipFill>
          <p:spPr>
            <a:xfrm>
              <a:off x="7356144" y="3505438"/>
              <a:ext cx="1981200" cy="11430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FF8C3A9-518F-4E2B-9E5C-6BE265483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60417" y="4495800"/>
              <a:ext cx="1724319" cy="990898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C0B1B31-86C0-463C-B3EC-47EF0DF15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57716" y="1067603"/>
              <a:ext cx="1559256" cy="15717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139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perspectiveFront" fov="6000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Project overview presentation</Template>
  <TotalTime>0</TotalTime>
  <Words>2491</Words>
  <Application>Microsoft Office PowerPoint</Application>
  <PresentationFormat>Widescreen</PresentationFormat>
  <Paragraphs>237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4" baseType="lpstr">
      <vt:lpstr>Arial</vt:lpstr>
      <vt:lpstr>Bahnschrift</vt:lpstr>
      <vt:lpstr>Calibri</vt:lpstr>
      <vt:lpstr>Calibri Light</vt:lpstr>
      <vt:lpstr>Courier New</vt:lpstr>
      <vt:lpstr>Franklin Gothic Book</vt:lpstr>
      <vt:lpstr>Franklin Gothic Medium</vt:lpstr>
      <vt:lpstr>Times New Roman</vt:lpstr>
      <vt:lpstr>Tw Cen MT Condensed</vt:lpstr>
      <vt:lpstr>Wingdings</vt:lpstr>
      <vt:lpstr>Wingdings 2</vt:lpstr>
      <vt:lpstr>Trek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2018-01-06T12:05:08Z</dcterms:created>
  <dcterms:modified xsi:type="dcterms:W3CDTF">2026-08-21T21:20:37Z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