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8" r:id="rId1"/>
  </p:sldMasterIdLst>
  <p:notesMasterIdLst>
    <p:notesMasterId r:id="rId51"/>
  </p:notesMasterIdLst>
  <p:handoutMasterIdLst>
    <p:handoutMasterId r:id="rId52"/>
  </p:handoutMasterIdLst>
  <p:sldIdLst>
    <p:sldId id="341" r:id="rId2"/>
    <p:sldId id="342" r:id="rId3"/>
    <p:sldId id="590" r:id="rId4"/>
    <p:sldId id="591" r:id="rId5"/>
    <p:sldId id="592" r:id="rId6"/>
    <p:sldId id="641" r:id="rId7"/>
    <p:sldId id="593" r:id="rId8"/>
    <p:sldId id="594" r:id="rId9"/>
    <p:sldId id="642" r:id="rId10"/>
    <p:sldId id="599" r:id="rId11"/>
    <p:sldId id="598" r:id="rId12"/>
    <p:sldId id="602" r:id="rId13"/>
    <p:sldId id="604" r:id="rId14"/>
    <p:sldId id="605" r:id="rId15"/>
    <p:sldId id="606" r:id="rId16"/>
    <p:sldId id="643" r:id="rId17"/>
    <p:sldId id="608" r:id="rId18"/>
    <p:sldId id="610" r:id="rId19"/>
    <p:sldId id="611" r:id="rId20"/>
    <p:sldId id="612" r:id="rId21"/>
    <p:sldId id="613" r:id="rId22"/>
    <p:sldId id="615" r:id="rId23"/>
    <p:sldId id="616" r:id="rId24"/>
    <p:sldId id="618" r:id="rId25"/>
    <p:sldId id="617" r:id="rId26"/>
    <p:sldId id="619" r:id="rId27"/>
    <p:sldId id="603" r:id="rId28"/>
    <p:sldId id="621" r:id="rId29"/>
    <p:sldId id="622" r:id="rId30"/>
    <p:sldId id="623" r:id="rId31"/>
    <p:sldId id="620" r:id="rId32"/>
    <p:sldId id="626" r:id="rId33"/>
    <p:sldId id="628" r:id="rId34"/>
    <p:sldId id="630" r:id="rId35"/>
    <p:sldId id="629" r:id="rId36"/>
    <p:sldId id="627" r:id="rId37"/>
    <p:sldId id="632" r:id="rId38"/>
    <p:sldId id="634" r:id="rId39"/>
    <p:sldId id="645" r:id="rId40"/>
    <p:sldId id="633" r:id="rId41"/>
    <p:sldId id="644" r:id="rId42"/>
    <p:sldId id="635" r:id="rId43"/>
    <p:sldId id="636" r:id="rId44"/>
    <p:sldId id="637" r:id="rId45"/>
    <p:sldId id="638" r:id="rId46"/>
    <p:sldId id="646" r:id="rId47"/>
    <p:sldId id="639" r:id="rId48"/>
    <p:sldId id="640" r:id="rId49"/>
    <p:sldId id="589" r:id="rId50"/>
  </p:sldIdLst>
  <p:sldSz cx="12192000" cy="6858000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9ED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>
      <p:cViewPr varScale="1">
        <p:scale>
          <a:sx n="76" d="100"/>
          <a:sy n="76" d="100"/>
        </p:scale>
        <p:origin x="778" y="28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AAC503-FB7C-443C-9BEB-DE6DD9EE2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FB43B-3DE1-43DA-8AB4-1B938BF030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C5663BE-57C3-42C1-8AC0-C660EDCD27DC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AE7D1-4836-4D68-9C44-796CD988E3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0A6F0-924C-4365-8527-9A13CED4D3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74B01570-5B8A-4820-8603-8A7B92AB11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DDD00E-0981-4D3A-AB52-103BF22C3B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A4DF7-6EE9-4085-87B8-3AF001667B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4F22BD0B-C96F-4C32-83EB-2E05FDA13543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73D68E-098B-430B-8E7E-F3E9C89581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8643B38-D3EE-48C9-8D8C-8EEE3B170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78AB2-DE68-4C20-B1B1-DF4C4922A1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1954A-887B-4543-BDF7-E150D0894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2614B6EC-A7BA-431A-BD01-FDDCFDF496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1/17/2026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C0695-3613-BB2E-6C57-42672DC0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0613BF-3D9C-9F36-F827-B1CB719DE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4A96C5-B294-6692-4605-45E18C160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2E516-DEEB-5F81-9A3A-8E3B76479C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8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28F00-6B61-A127-97D3-FCB42404A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5D0A4C-E9B5-EE8B-B5FD-FF8E687E5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02A7F3-AD74-7EEB-B47E-A8CDD52333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85E3D-47F1-BD9E-A951-3BCCCB0191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28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5D231-78F2-7FC3-5499-E6E621817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23F7BC-B400-C0E7-B0DB-7CDD0248A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B8EF7-AC5D-C936-1BBD-D7131B408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9F16B-6EAB-7E8A-2079-B29010901D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3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BC1EF-9D4A-5CF6-74C6-9A901254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BA723-82BB-35C2-8B18-54FC7736D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BD0E83-F574-4534-047B-F8FB30B36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AF613-3AEC-D8C5-64D6-2E48B8AADC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7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50CCA-DF81-EFBB-4D98-617024A7D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010388-1D1A-2C09-5DB0-9AAE4CD68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120175-A1C3-6958-8C01-68FE6FC12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F89AC-FB14-2FD8-ABC5-0BD8E19997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25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C8543-B53D-6C6F-177E-1977965B5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1CE86F-5869-747F-1C62-DB97B07C7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E4A701-CC56-FDD0-EF95-FF765C865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B4A53-2C99-C281-04BD-90A3A6DD73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48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CD1A9-302C-5F34-20F8-97F4D802F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091B6D-D67E-1269-8493-0F79685A4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5679CB-969B-5721-7197-D115DF2EF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BF800-0F1D-AFB0-B236-5EDC4716E2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03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C0C3-775D-99A5-2BFC-F81205739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24FD5-8033-33FE-6997-5A9810BF9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538A9-8AD4-8ACF-8BF6-093E242C0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7563B-2606-F493-0DD4-930471DF63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41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754B3-115B-1164-844A-B47709C34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12D1FB-06E0-B10F-6777-E0F7E0035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96B532-7763-2593-96A4-8242D31393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0C44B-77D1-1AD7-793C-F5CA281E4C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3311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4B943-E84B-824D-E0A4-007AAB688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AF5759-1985-DEC0-8880-33E58D076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0565AA-BD0C-95F4-D193-E216AFAB6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714BF-6074-62B2-9163-CEED052353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19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5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7DDD0-5E63-FA35-7976-C9BDF1617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86F360-9CF1-D447-1CE9-2594EB764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003E0F-7363-7226-B8CB-701CDA641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9D992-FFBF-7FC3-0C59-D25AD17CF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82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CF23E-733A-18F3-D770-461AEE2C2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8BBF1-7F68-957C-CF42-D94C0FAFF0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2565B-9682-BAC4-69A4-EDCF30434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14951-6455-2405-4417-11063EBF6F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207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06D3E-315D-4AA8-3E44-3FB8E0F73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AC1E18-BE93-892F-C9AC-4A62674260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2A6C57-34DE-A53E-1762-FB710CB41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09A19-293D-19DB-1342-FCE6CBD41A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85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EED9B-D21F-356A-8515-BE8B4C92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FDFAF-0015-9EC5-3DBA-08A7BD49A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85D61-80FC-F803-559B-272177663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665EF-132B-B20A-F3F2-519BC5A6B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34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E5B2-06B9-1D5A-24CB-40681068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99A036-1E15-EE68-C8EA-37FD76B84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7CAAD-536E-FA0B-34A4-1DA71E97D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A8870-ED04-AFAC-C2F1-720AD2A9AA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2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0D2E9-BB39-9BAF-5095-BC5FF5D78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1AD6C9-BC41-83D4-D1EB-EFEE32341A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21C789-6320-0F45-9159-E8F6454D7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5D921-6C26-5639-5B81-EE29ACB0FB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769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B651C-D836-0A17-CD89-CDB0C6C62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48BBD-B369-AD55-3E84-7526A0F50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DBB70-F54A-C66C-6EDF-0D58EA213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B5133-0750-CFF2-757F-787C9E4192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781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8EC7B-16A2-1CF6-8FA5-6A6B7681D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07D33-F7C9-4373-2F66-385E3F392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FE4D7D-2B5D-3B8D-59EA-C9637B6A0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7208CE-872B-5365-8158-EE605E339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764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F83BF-9DC3-C083-A0CC-27D38DFF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93A109-1D32-9B93-4CFB-70A5793E9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34015E-2E74-49EE-AECD-DAECF2448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73110-4BAB-0A12-94AD-5FF81FBAC3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406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D007F-315C-3AF9-9ABE-70799DFA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C1CA73-B1D0-1131-378B-78965159F5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346912-A694-B63E-A8D6-E6FE551F3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56928-ADFE-F591-023A-FA41E87242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99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AD65-9796-C3FE-345B-04C107368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E5AB2-7C43-1AE3-D66B-0DB5F6DF8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74A369-0333-1B59-784C-591C2645E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84D48-1546-E9A0-59CD-3743D5168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242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12892-8528-0464-6297-1BA61FA1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65CCC-A12D-8F96-CCF5-5A55C6C5E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A84AEF-08A4-8458-F7FD-3D1BB3A5B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4249F-D052-15A7-0F33-3EDD53E957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943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37DD1-0551-0300-90A0-D322FE72C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10F67F-C1F5-52F1-E19A-CCB9A07489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CDCD3-2020-3C8A-750E-0E2569599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38385-2C9A-6CAF-A214-CBA9F03BC9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174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0AFDF-4ADD-C555-03DA-933FA898B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95D8DA-42C1-2AFF-2B97-733F440256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47A8B-331F-7C7A-D682-CE5D400E7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040ED-AA52-15D3-5239-53F319B909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77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EB98E-86ED-1558-B889-9DC99510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B3F5F-ACEC-03AF-8D86-B02922D18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A742F-DA08-B097-7913-3DC7D06797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52EDC-3F18-B993-3FFE-FEE8CAD25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656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6358C-9D87-6AD6-C3F8-73F1BE600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099D3D-06B9-2F75-B1D1-237B97039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3E8F6-AA41-1EA0-C1C2-B4B947022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072C9-4929-1CEE-11EC-7B80558C2C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73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78FD4-C7F3-A79A-99F2-977BDBDE9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BCE613-DDB8-3827-D2BD-0F627A114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F6941-546F-7056-DE16-7DCD6BBDCB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FE76C-76D3-D286-A19B-08543E13DD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819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E034-217D-4F61-2FD8-261C9E19B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184EA-7816-CBF4-5831-85751E515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D4A8-F875-3FA4-0274-EFB1F2874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B44BD-BB21-3D33-3A5B-16F22A5FE6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644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38A8F-103F-BADF-BEA8-6AD5B6B1A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EB2FD-4A35-6312-2CA8-0726B2066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54F7DB-DAD4-AACE-C91B-41971301BE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D460-52C6-829A-A0AD-35DAD990A8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309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51541-E7AB-AABC-5A6B-FAEE56D6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F7EB11-5E0E-DA36-645D-BE319DAC47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1F2AB-1926-AB1A-04B6-417087557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78D43-E3F0-CE78-430B-9FA68F4143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573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923C8-FF94-52CA-331A-A32B0C1B4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E23764-8DE2-750F-69AF-46A689BEDA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22424-1CAA-01FE-3694-6E19231F6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F1C2C-A385-3659-7DC3-2B0FA57399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27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A0D74-E232-D9EC-87E4-22A2D1F34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6B539-625C-D40E-3FBC-2FDDB7968C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036F20-B5D6-39CC-4EDA-CB10A4114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E4775-A5FA-6E5F-EE73-61DC71C05A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343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C207-8BB1-3B30-6856-19A36F3B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281FE-824F-4AA9-76A6-06E96F72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39E3E2-15E0-E18D-CE37-F7C9B9BB5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04A2A-9A6D-B223-3CA2-B43FD3B83D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877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A0D96-5DB7-E647-B6C8-F0188161D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8463A-C74D-1528-69EF-62291DD3D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DE3E84-E3EE-1A42-E78C-D03C2FE95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F6372-3374-81FD-7F71-039F9CE8B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63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5256F-4B71-E817-9475-80B97C87C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AF8EA8-4FD8-61EB-77EF-14F707524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79F6A-8CFE-0E98-BEFD-09DE1F549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BDC58-3981-5039-5AFD-9E0E46836E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557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94850-D54D-E895-FC87-A077C44F1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D8B13-C934-CC56-AD28-390CFC8EC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BB02A2-1B18-8D4B-0C45-AF903537B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DE98A-6A01-E5B7-8877-3486549FD3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576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000E1-1D26-6C80-0974-BE4EEC218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8BC35C-D49C-C965-7B46-74666B9CF0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645858-C04C-F4DC-405F-7EC0E6F1D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53A12-196C-7FD8-F28E-C057CCAFD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219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68CB9-9325-CF2F-58DD-275F50B37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9DF410-9DCF-6238-73A8-8D4C7ACEE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0E4CA-FAF9-5607-3A9D-A0D6843CC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4B744-F9BB-3EC4-37C9-AE4E4764CE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882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0F59A-4F4E-EA03-7223-0DB8E020A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C2B14A-3469-3123-DA74-3FFEC8418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2CB020-3A3B-36D9-E842-DF5936DFAD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8DAE5-DE58-FB31-5E53-2B436C2AF0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494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6A201-8996-516B-F385-E5FD8D362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EFDA94-382C-D0BD-8899-0E3887D80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C9BA7-E1D1-7A78-F60D-88837DECDF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AB439-F0AB-8D80-B975-83A9B90C5A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547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2ECC3-D8A8-7719-4640-B28CD6CC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83CBB-B12B-1B7B-7C29-EC6F2EB40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7D7230-F5A8-235C-6BA5-5CE083A13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B2747-93F2-EE46-C59C-3831848C5D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543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81733-9CEB-AB0A-8FC3-5DC260278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253AFC-3DEC-75E0-F873-9F1D79E1C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98859-9F0E-3B8F-B8EC-0176C4337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B40A9-502C-AA62-5A1C-3EAE64EC88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313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DA10C-426C-3200-F5D4-CDDD215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B88FE-3B36-8712-745A-232F691B36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FF8652-4468-1A3E-BA6B-7B12674AD3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D8653-4921-4B4C-071D-8EF9E410DD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48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D3981-1748-895F-C6F6-80141832B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31E2C-FF8B-D7B9-DF28-E58F00C77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90E54A-EAD4-3BFB-93BE-3F225124E5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2D231-47E5-9B69-4DE9-E75A04475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32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052DE-6D32-06CE-81B9-985231A36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BD91D6-80E2-E0DC-1A2D-E9BB1781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1B066-E175-CD2B-DFBD-C5C57ADC8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D562F-9D28-FE35-5FC6-DADDB97977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93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E6172-6AED-F460-8A4B-DA99DF3D8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E97969-A6EE-BFE7-7A17-44F6D5EFB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0F2A85-CBCE-B56A-B398-164093E390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61B31-C7F4-E425-6BEF-13109DFD3E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99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D04D7-BDA8-6685-99B0-293FAA1C4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B6A33-059C-5879-8023-05576E6C0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62B591-4665-479E-DEB3-342FB95EE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DDE0E3-82E4-4459-EF91-CE0A81421B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43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4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7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4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6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2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9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3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1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9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2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jpg"/><Relationship Id="rId4" Type="http://schemas.openxmlformats.org/officeDocument/2006/relationships/image" Target="../media/image37.jp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4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14478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342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POLYMERS AND PETROCHEMICALS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http://fac.ksu.edu.sa/melnewehy/home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996B4-2685-CAFA-EBF7-8DA72B93D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909C23A7-24C9-4F0B-875C-5B284392A8EA}"/>
              </a:ext>
            </a:extLst>
          </p:cNvPr>
          <p:cNvGrpSpPr/>
          <p:nvPr/>
        </p:nvGrpSpPr>
        <p:grpSpPr>
          <a:xfrm>
            <a:off x="1074302" y="5793405"/>
            <a:ext cx="10805396" cy="871870"/>
            <a:chOff x="472204" y="6090436"/>
            <a:chExt cx="10805396" cy="87187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00578E6-8CB4-4834-9A37-14779E6937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25" t="65556" r="28124" b="21111"/>
            <a:stretch/>
          </p:blipFill>
          <p:spPr>
            <a:xfrm>
              <a:off x="5029200" y="6090436"/>
              <a:ext cx="6248400" cy="87187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ABDF4E8-DBA6-4CA2-9CB9-E3B6F68F37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208" t="52712" r="42417" b="36532"/>
            <a:stretch/>
          </p:blipFill>
          <p:spPr>
            <a:xfrm>
              <a:off x="472204" y="6154649"/>
              <a:ext cx="4577316" cy="703351"/>
            </a:xfrm>
            <a:prstGeom prst="rect">
              <a:avLst/>
            </a:prstGeom>
          </p:spPr>
        </p:pic>
      </p:grp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B62651B-21D7-DDFC-7EEA-B7F9C4CA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3CE7B2-C8E4-6DA1-AD28-33A81211207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AC72DBE-82CB-B288-10AC-DEDE69518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7848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Polyesters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05B186-AB0A-4120-AD00-7EECDE84049C}"/>
              </a:ext>
            </a:extLst>
          </p:cNvPr>
          <p:cNvSpPr/>
          <p:nvPr/>
        </p:nvSpPr>
        <p:spPr>
          <a:xfrm>
            <a:off x="304799" y="715433"/>
            <a:ext cx="1112393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important commercial polyester is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poly(ethylene terephthalate) (PET).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00FFF8-9283-41AE-B798-2BEB1FCAFDB0}"/>
              </a:ext>
            </a:extLst>
          </p:cNvPr>
          <p:cNvGrpSpPr/>
          <p:nvPr/>
        </p:nvGrpSpPr>
        <p:grpSpPr>
          <a:xfrm>
            <a:off x="914400" y="1346423"/>
            <a:ext cx="10900244" cy="710977"/>
            <a:chOff x="1295400" y="4389506"/>
            <a:chExt cx="11049000" cy="69088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8AA3C68-ED76-4DF9-8B54-FF957F285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25" t="48889" r="38750" b="41795"/>
            <a:stretch/>
          </p:blipFill>
          <p:spPr>
            <a:xfrm>
              <a:off x="1295400" y="4389506"/>
              <a:ext cx="5643831" cy="6858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8B18F4C-F2D9-4885-94C3-A56AB3D248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25" t="60684" r="39953" b="30000"/>
            <a:stretch/>
          </p:blipFill>
          <p:spPr>
            <a:xfrm>
              <a:off x="6858000" y="4394586"/>
              <a:ext cx="5486400" cy="685800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FD92AEAB-A200-4376-AC06-73A597979C16}"/>
              </a:ext>
            </a:extLst>
          </p:cNvPr>
          <p:cNvSpPr/>
          <p:nvPr/>
        </p:nvSpPr>
        <p:spPr>
          <a:xfrm>
            <a:off x="760758" y="2051463"/>
            <a:ext cx="11200130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processes are used for the synthesis of PET, based 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dimethyl terephthalate (DMT) 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b="0" i="1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terephthalic acid (TA) </a:t>
            </a:r>
            <a:endParaRPr lang="en-US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269283-C04C-44DC-B861-74997748D24F}"/>
              </a:ext>
            </a:extLst>
          </p:cNvPr>
          <p:cNvSpPr/>
          <p:nvPr/>
        </p:nvSpPr>
        <p:spPr>
          <a:xfrm>
            <a:off x="304798" y="2573750"/>
            <a:ext cx="1108710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Two-stage ester interchange process between DMT and ethylene glycol.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3AAB8-136E-4A1D-86A7-BA4FCCEF426A}"/>
              </a:ext>
            </a:extLst>
          </p:cNvPr>
          <p:cNvSpPr/>
          <p:nvPr/>
        </p:nvSpPr>
        <p:spPr>
          <a:xfrm>
            <a:off x="760758" y="3057141"/>
            <a:ext cx="1120013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 1: Ester interchange to produce bis(2-hydroxyethyl)terephthalate</a:t>
            </a:r>
            <a:r>
              <a:rPr lang="en-US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0" algn="just">
              <a:lnSpc>
                <a:spcPct val="150000"/>
              </a:lnSpc>
            </a:pP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reactants are heated at temperatures increasing from 150-210</a:t>
            </a: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and methanol is distilled off.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3256EC-02E6-4051-80C1-81E63D25C03E}"/>
              </a:ext>
            </a:extLst>
          </p:cNvPr>
          <p:cNvGrpSpPr/>
          <p:nvPr/>
        </p:nvGrpSpPr>
        <p:grpSpPr>
          <a:xfrm>
            <a:off x="1074302" y="4013442"/>
            <a:ext cx="10740341" cy="757571"/>
            <a:chOff x="833120" y="6040676"/>
            <a:chExt cx="10515600" cy="71932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4DF4F48-4F02-461F-A3FC-E176F84871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125" t="40000" r="38749" b="49948"/>
            <a:stretch/>
          </p:blipFill>
          <p:spPr>
            <a:xfrm>
              <a:off x="833120" y="6070602"/>
              <a:ext cx="5257800" cy="68939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A3FD2DA-6676-4410-8309-0767A13C5F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8084" t="50985" r="38790" b="38801"/>
            <a:stretch/>
          </p:blipFill>
          <p:spPr>
            <a:xfrm>
              <a:off x="6090920" y="6040676"/>
              <a:ext cx="5257800" cy="700484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8BBA721-42CA-4BF2-8F90-CBF7E92E2A71}"/>
              </a:ext>
            </a:extLst>
          </p:cNvPr>
          <p:cNvSpPr/>
          <p:nvPr/>
        </p:nvSpPr>
        <p:spPr>
          <a:xfrm>
            <a:off x="760758" y="4804508"/>
            <a:ext cx="1120013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 2;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 proceeds </a:t>
            </a:r>
            <a:endParaRPr lang="en-US" sz="2000" b="1" i="0" u="none" strike="noStrike" baseline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50000"/>
              </a:lnSpc>
            </a:pP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temperature is raised to 270–280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 </a:t>
            </a: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with the removal of ethylene glycol. </a:t>
            </a:r>
          </a:p>
        </p:txBody>
      </p:sp>
    </p:spTree>
    <p:extLst>
      <p:ext uri="{BB962C8B-B14F-4D97-AF65-F5344CB8AC3E}">
        <p14:creationId xmlns:p14="http://schemas.microsoft.com/office/powerpoint/2010/main" val="254423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44E3A-F4BF-95DD-86F0-4CF347E6C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74C7E89-13E3-1FAD-CD8C-7CC4F8118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0C73967-0C87-2890-A9DA-104E72EAF08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5E446B4-0C23-E6E8-1288-100EE74FB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7848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Polyesters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72FA10-98C4-4676-A3F3-EDF04FD8FC75}"/>
              </a:ext>
            </a:extLst>
          </p:cNvPr>
          <p:cNvSpPr/>
          <p:nvPr/>
        </p:nvSpPr>
        <p:spPr>
          <a:xfrm>
            <a:off x="685800" y="1173272"/>
            <a:ext cx="11201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of the reaction temperature is important to minimize side reactions such as dehydration of the diol to form diethylene glycol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81F8762-3549-4CBE-B708-79777FECB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25" t="33733" r="39163" b="61495"/>
          <a:stretch/>
        </p:blipFill>
        <p:spPr>
          <a:xfrm>
            <a:off x="2438400" y="2223051"/>
            <a:ext cx="7063384" cy="44394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22E849E-9164-40F5-8273-B5DAFE22242C}"/>
              </a:ext>
            </a:extLst>
          </p:cNvPr>
          <p:cNvSpPr/>
          <p:nvPr/>
        </p:nvSpPr>
        <p:spPr>
          <a:xfrm>
            <a:off x="3086100" y="2782669"/>
            <a:ext cx="601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0" i="1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decreased by the introduction of diethylene glycol units in place of ethylene glycol units in the polymer chain.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81DDD9-AA48-4D00-AC5F-608809AA0092}"/>
              </a:ext>
            </a:extLst>
          </p:cNvPr>
          <p:cNvSpPr/>
          <p:nvPr/>
        </p:nvSpPr>
        <p:spPr>
          <a:xfrm>
            <a:off x="304799" y="647494"/>
            <a:ext cx="849577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diols with dicarboxylic acids,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48B19A-519F-47A1-8AD8-01FB2CC3DBCF}"/>
              </a:ext>
            </a:extLst>
          </p:cNvPr>
          <p:cNvSpPr/>
          <p:nvPr/>
        </p:nvSpPr>
        <p:spPr>
          <a:xfrm>
            <a:off x="685800" y="4593343"/>
            <a:ext cx="11201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reactions of diacids or anhydrides with diols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often avoided because of the high temperatures required to eliminate water and are used to produce low-molecular-weight and crosslinked polyesters based on phthalic and maleic anhydrides.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85F60F-7003-4AE8-B3F9-9B8181EFF029}"/>
              </a:ext>
            </a:extLst>
          </p:cNvPr>
          <p:cNvSpPr/>
          <p:nvPr/>
        </p:nvSpPr>
        <p:spPr>
          <a:xfrm>
            <a:off x="685800" y="3454807"/>
            <a:ext cx="11201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 interchange, typically using a dimethyl ester,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often been used because the reaction is fast and the</a:t>
            </a: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dimethyl ester is often more easily purified and has better solubility characteristics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02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FFF36-C1C4-2547-1D7D-DDD2807A6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7D6DE1E-18E5-3499-EDE4-0988D8199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173286-2A8D-AA80-F8D7-8AD2441AC29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B68AF53-42CD-810B-85AD-11440891D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7848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Polyesters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6D1DD-B0BA-4CCB-9355-3837B514AE1A}"/>
              </a:ext>
            </a:extLst>
          </p:cNvPr>
          <p:cNvSpPr/>
          <p:nvPr/>
        </p:nvSpPr>
        <p:spPr>
          <a:xfrm>
            <a:off x="669624" y="6130737"/>
            <a:ext cx="112175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Plastics applications;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blow-molded bottles for soft drinks, beers, spirits, and other food products.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A3EADB-5D2F-4184-B039-684E215DD251}"/>
              </a:ext>
            </a:extLst>
          </p:cNvPr>
          <p:cNvSpPr/>
          <p:nvPr/>
        </p:nvSpPr>
        <p:spPr>
          <a:xfrm>
            <a:off x="304797" y="3001433"/>
            <a:ext cx="11056267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of PET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13D9D0-6937-4470-B943-51F29EFD3132}"/>
              </a:ext>
            </a:extLst>
          </p:cNvPr>
          <p:cNvSpPr/>
          <p:nvPr/>
        </p:nvSpPr>
        <p:spPr>
          <a:xfrm>
            <a:off x="685800" y="3498135"/>
            <a:ext cx="11184572" cy="2674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Fiber applications </a:t>
            </a:r>
          </a:p>
          <a:p>
            <a:pPr marL="7397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45% of the total PET production</a:t>
            </a:r>
          </a:p>
          <a:p>
            <a:pPr marL="7397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 fiber as textile</a:t>
            </a:r>
          </a:p>
          <a:p>
            <a:pPr marL="1084263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crease resistance, </a:t>
            </a:r>
          </a:p>
          <a:p>
            <a:pPr marL="1084263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good abrasion resistance, </a:t>
            </a:r>
          </a:p>
          <a:p>
            <a:pPr marL="1084263" indent="-3429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blended with cotton and other cellulosic fibers to give better feel and moisture permeation.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B9FFFD-4DF9-4825-9B22-CCEE25589F40}"/>
              </a:ext>
            </a:extLst>
          </p:cNvPr>
          <p:cNvSpPr/>
          <p:nvPr/>
        </p:nvSpPr>
        <p:spPr>
          <a:xfrm>
            <a:off x="304797" y="715433"/>
            <a:ext cx="11198319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properties of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BA0839-2204-41E0-8491-C8B3A799F798}"/>
              </a:ext>
            </a:extLst>
          </p:cNvPr>
          <p:cNvSpPr/>
          <p:nvPr/>
        </p:nvSpPr>
        <p:spPr>
          <a:xfrm>
            <a:off x="669624" y="1219200"/>
            <a:ext cx="10588716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crystalline melting temperature (270C).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Stiff polymer chains.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mechanical strength, toughness, and fatigue resistance up to 150–175C.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chemical, hydrolytic, and solvent resistance.</a:t>
            </a:r>
            <a:endParaRPr lang="en-US" sz="200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0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029CB-B328-D487-5604-A64F08AA5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B2CD03D-AF09-55ED-ED99-8A3CDCC3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51AC07-4D73-4454-DEAC-7ECD5268957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EFC664E-C617-5A1F-06CE-6F87544D1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Crosslinked Polyesters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6D1DD-B0BA-4CCB-9355-3837B514AE1A}"/>
              </a:ext>
            </a:extLst>
          </p:cNvPr>
          <p:cNvSpPr/>
          <p:nvPr/>
        </p:nvSpPr>
        <p:spPr>
          <a:xfrm>
            <a:off x="304798" y="716072"/>
            <a:ext cx="116586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polyester can be obtained by reacting phthalic anhydride and glycerol in the  presence of metal acetate.</a:t>
            </a:r>
          </a:p>
        </p:txBody>
      </p:sp>
      <p:pic>
        <p:nvPicPr>
          <p:cNvPr id="11" name="object 8">
            <a:extLst>
              <a:ext uri="{FF2B5EF4-FFF2-40B4-BE49-F238E27FC236}">
                <a16:creationId xmlns:a16="http://schemas.microsoft.com/office/drawing/2014/main" id="{C86D9435-85AC-458E-8A82-99B6C9665C4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5600" y="1751778"/>
            <a:ext cx="5953289" cy="38969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A6D246-0BA3-4450-AFD9-84610FBFC4AE}"/>
              </a:ext>
            </a:extLst>
          </p:cNvPr>
          <p:cNvSpPr/>
          <p:nvPr/>
        </p:nvSpPr>
        <p:spPr>
          <a:xfrm>
            <a:off x="990600" y="5743141"/>
            <a:ext cx="10312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>
              <a:lnSpc>
                <a:spcPct val="150000"/>
              </a:lnSpc>
              <a:spcBef>
                <a:spcPts val="105"/>
              </a:spcBef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Glyptals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en-US"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paints, lacquers</a:t>
            </a:r>
            <a:r>
              <a:rPr lang="en-US"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coatings.</a:t>
            </a: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6C6514DC-5C57-465B-8FE5-F24AC7F6D657}"/>
              </a:ext>
            </a:extLst>
          </p:cNvPr>
          <p:cNvSpPr txBox="1"/>
          <p:nvPr/>
        </p:nvSpPr>
        <p:spPr>
          <a:xfrm>
            <a:off x="9105900" y="4379849"/>
            <a:ext cx="1752600" cy="418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Glyptal</a:t>
            </a:r>
            <a:r>
              <a:rPr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resin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41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F8773-1C41-7D06-E91D-740AFAF16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56361AA-8D37-7CA6-3977-598065E4A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1A3F1D-4BFE-BE7B-84CD-EDD236F93A2D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B2F4D5F-D361-92E2-EC60-2B13BC2B7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Crosslinked Polyesters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6D1DD-B0BA-4CCB-9355-3837B514AE1A}"/>
              </a:ext>
            </a:extLst>
          </p:cNvPr>
          <p:cNvSpPr/>
          <p:nvPr/>
        </p:nvSpPr>
        <p:spPr>
          <a:xfrm>
            <a:off x="990600" y="711608"/>
            <a:ext cx="108204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Glyptal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modified by a process known as  crosslinking.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crosslinked polymer is one in which the long chains of molecules are joined to each other by covalent bonds.</a:t>
            </a:r>
          </a:p>
        </p:txBody>
      </p:sp>
      <p:pic>
        <p:nvPicPr>
          <p:cNvPr id="10" name="object 12">
            <a:extLst>
              <a:ext uri="{FF2B5EF4-FFF2-40B4-BE49-F238E27FC236}">
                <a16:creationId xmlns:a16="http://schemas.microsoft.com/office/drawing/2014/main" id="{A8B01455-7020-40B4-8258-10F0BACE59C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3862" y="2061142"/>
            <a:ext cx="5562600" cy="441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213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D3D8-4010-D9A1-9DC1-A2F0174D0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BBE9665-BD22-B7FD-2280-263B6EF41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894D6B-62E0-E952-C7C4-D20E6C766F3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2A51A0A-E022-FD55-E9E8-FFE29D9C1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Polycarbonates (PC)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6D1DD-B0BA-4CCB-9355-3837B514AE1A}"/>
              </a:ext>
            </a:extLst>
          </p:cNvPr>
          <p:cNvSpPr/>
          <p:nvPr/>
        </p:nvSpPr>
        <p:spPr>
          <a:xfrm>
            <a:off x="304798" y="720537"/>
            <a:ext cx="1107579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Polycarbonates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linear polyesters of carbonic acid.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76B9EF-A4BD-4F72-988D-D381E6811F72}"/>
              </a:ext>
            </a:extLst>
          </p:cNvPr>
          <p:cNvSpPr/>
          <p:nvPr/>
        </p:nvSpPr>
        <p:spPr>
          <a:xfrm>
            <a:off x="304798" y="2286000"/>
            <a:ext cx="1101037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alternative bisphenols for the preparation of polycarbonates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279A59-535F-419C-92AB-8C084DF4DD3C}"/>
              </a:ext>
            </a:extLst>
          </p:cNvPr>
          <p:cNvSpPr/>
          <p:nvPr/>
        </p:nvSpPr>
        <p:spPr>
          <a:xfrm>
            <a:off x="304798" y="1249472"/>
            <a:ext cx="86106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important commercial polycarbonate is based on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2,2’-bis(4-hydroxyphenyl)propane (bisphenol A).</a:t>
            </a:r>
          </a:p>
        </p:txBody>
      </p:sp>
      <p:pic>
        <p:nvPicPr>
          <p:cNvPr id="1026" name="Picture 2" descr="Bisphenol A (BPA) Health Effects">
            <a:extLst>
              <a:ext uri="{FF2B5EF4-FFF2-40B4-BE49-F238E27FC236}">
                <a16:creationId xmlns:a16="http://schemas.microsoft.com/office/drawing/2014/main" id="{A2C1B265-3CF2-42C2-A397-CCDDB9354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51"/>
          <a:stretch>
            <a:fillRect/>
          </a:stretch>
        </p:blipFill>
        <p:spPr bwMode="auto">
          <a:xfrm>
            <a:off x="9164320" y="1152149"/>
            <a:ext cx="2743200" cy="120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516FEB-5F24-7AD3-B880-458FAC050764}"/>
              </a:ext>
            </a:extLst>
          </p:cNvPr>
          <p:cNvGrpSpPr/>
          <p:nvPr/>
        </p:nvGrpSpPr>
        <p:grpSpPr>
          <a:xfrm>
            <a:off x="2865037" y="2874247"/>
            <a:ext cx="6461923" cy="1690960"/>
            <a:chOff x="5105401" y="3983131"/>
            <a:chExt cx="6461923" cy="169096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86C3E8-9C27-4A00-96BF-50DF1F65C125}"/>
                </a:ext>
              </a:extLst>
            </p:cNvPr>
            <p:cNvGrpSpPr/>
            <p:nvPr/>
          </p:nvGrpSpPr>
          <p:grpSpPr>
            <a:xfrm>
              <a:off x="7391401" y="3983131"/>
              <a:ext cx="4175923" cy="1670640"/>
              <a:chOff x="3866099" y="2400680"/>
              <a:chExt cx="4327453" cy="1772099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F4ACBAB2-52DC-424A-9ABC-1D72FD32C5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4303" t="30000" r="27500" b="39999"/>
              <a:stretch>
                <a:fillRect/>
              </a:stretch>
            </p:blipFill>
            <p:spPr>
              <a:xfrm>
                <a:off x="3866099" y="2400680"/>
                <a:ext cx="1910954" cy="1772099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68BC2E2-0256-4BC2-BFF1-E83D38E8AF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38750" t="60001" r="42500" b="15555"/>
              <a:stretch/>
            </p:blipFill>
            <p:spPr>
              <a:xfrm>
                <a:off x="5777053" y="2400680"/>
                <a:ext cx="2416499" cy="1772099"/>
              </a:xfrm>
              <a:prstGeom prst="rect">
                <a:avLst/>
              </a:prstGeom>
            </p:spPr>
          </p:pic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9C605C0-4F65-C894-1E59-CD3E455BDD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375" t="30000" r="53067" b="39999"/>
            <a:stretch>
              <a:fillRect/>
            </a:stretch>
          </p:blipFill>
          <p:spPr>
            <a:xfrm>
              <a:off x="5105401" y="4003451"/>
              <a:ext cx="2286000" cy="167064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DBF9B6E-E867-272E-805D-CA1CBB1C32C8}"/>
              </a:ext>
            </a:extLst>
          </p:cNvPr>
          <p:cNvSpPr txBox="1"/>
          <p:nvPr/>
        </p:nvSpPr>
        <p:spPr>
          <a:xfrm>
            <a:off x="304798" y="4741632"/>
            <a:ext cx="11582402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Interfacial Polymerization: </a:t>
            </a:r>
          </a:p>
          <a:p>
            <a:pPr marL="7413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method involves the reaction of bisphenol A (BPA) with phosgene in the presence of a solvent.</a:t>
            </a:r>
          </a:p>
          <a:p>
            <a:pPr marL="7413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occurs at the interface of two immiscible phases, producing high Mol. Wt. PC.</a:t>
            </a:r>
          </a:p>
          <a:p>
            <a:pPr marL="741363" indent="-2841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poses challenges due to phosgene toxicity and the generation of  wastewater containing solvents</a:t>
            </a:r>
          </a:p>
        </p:txBody>
      </p:sp>
    </p:spTree>
    <p:extLst>
      <p:ext uri="{BB962C8B-B14F-4D97-AF65-F5344CB8AC3E}">
        <p14:creationId xmlns:p14="http://schemas.microsoft.com/office/powerpoint/2010/main" val="2733099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A7FF-2C17-5646-3CD5-C3FAA7AE8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32A0A7D-5F39-5774-88FB-A54412613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0D101B-C6EE-1117-29E5-FDC6109ACA4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AD606F0-D7A5-818C-F4D1-46F20EA4C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Polycarbonates (PC)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8C6E26-7335-62C7-6285-F9DDC4CB8DFC}"/>
              </a:ext>
            </a:extLst>
          </p:cNvPr>
          <p:cNvSpPr/>
          <p:nvPr/>
        </p:nvSpPr>
        <p:spPr>
          <a:xfrm>
            <a:off x="304798" y="715433"/>
            <a:ext cx="112395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Interfacial polymerization is usually a two-stage reaction at 0-50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C;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B356B0-0187-4D9E-4C9F-C8BF93E8C3F1}"/>
              </a:ext>
            </a:extLst>
          </p:cNvPr>
          <p:cNvSpPr/>
          <p:nvPr/>
        </p:nvSpPr>
        <p:spPr>
          <a:xfrm>
            <a:off x="691242" y="1177737"/>
            <a:ext cx="1054825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Oligomers are formed in the first stage.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B703B-8920-DDF1-87C2-641D9B4072F1}"/>
              </a:ext>
            </a:extLst>
          </p:cNvPr>
          <p:cNvSpPr/>
          <p:nvPr/>
        </p:nvSpPr>
        <p:spPr>
          <a:xfrm>
            <a:off x="691242" y="3616137"/>
            <a:ext cx="1066255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Tertiary amines are added in the second stage to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F9CE7C-41B3-DEC7-44F3-1762831BAED0}"/>
              </a:ext>
            </a:extLst>
          </p:cNvPr>
          <p:cNvSpPr/>
          <p:nvPr/>
        </p:nvSpPr>
        <p:spPr>
          <a:xfrm>
            <a:off x="1054714" y="1676400"/>
            <a:ext cx="10837565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Bisphenol A is dissolved in aqueous alkali to form the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phenolate salt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then the organic solvent added followed by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phosgene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organic solvent prevents the loss of phosgene by hydrolysis and precipitation of the polymer before it has reached the desired molecular weight.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226E80-7BAA-6647-716B-4FAE8B7BF6BC}"/>
              </a:ext>
            </a:extLst>
          </p:cNvPr>
          <p:cNvSpPr/>
          <p:nvPr/>
        </p:nvSpPr>
        <p:spPr>
          <a:xfrm>
            <a:off x="1049634" y="4114800"/>
            <a:ext cx="10837565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the transfer of the phenolate salt across the interfacial boundary into the organic phase.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Catalyze the further reaction to high-molecular-weight polymer.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5CD714-C9CE-E86B-081E-D6B7E09AF087}"/>
              </a:ext>
            </a:extLst>
          </p:cNvPr>
          <p:cNvGrpSpPr/>
          <p:nvPr/>
        </p:nvGrpSpPr>
        <p:grpSpPr>
          <a:xfrm>
            <a:off x="2819400" y="5280348"/>
            <a:ext cx="6934200" cy="1468454"/>
            <a:chOff x="1620837" y="3498672"/>
            <a:chExt cx="8463280" cy="1688683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215965A-1786-B998-6FF1-D1A16D90BD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25" t="39853" r="42500" b="35523"/>
            <a:stretch/>
          </p:blipFill>
          <p:spPr>
            <a:xfrm>
              <a:off x="1620837" y="3498672"/>
              <a:ext cx="4800600" cy="168868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2C70883-9A46-CA29-D4D9-4276C2A9CD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25" t="67255" r="51833" b="18888"/>
            <a:stretch/>
          </p:blipFill>
          <p:spPr>
            <a:xfrm>
              <a:off x="6421437" y="3901342"/>
              <a:ext cx="3662680" cy="950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8617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CE84D-3A51-EA4E-528F-2A353E51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37846F3-2A22-F06B-9D50-7BDE0D08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4CAF5F-6635-897B-90EF-0A2A2B45272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08FEE71-E1D4-9135-DEFE-795C4F7DC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Polycarbonates (PC)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6D1DD-B0BA-4CCB-9355-3837B514AE1A}"/>
              </a:ext>
            </a:extLst>
          </p:cNvPr>
          <p:cNvSpPr/>
          <p:nvPr/>
        </p:nvSpPr>
        <p:spPr>
          <a:xfrm>
            <a:off x="685800" y="1926343"/>
            <a:ext cx="112776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has excellent resistance to acids and oxidants, better than PET.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is less resistant to bases compared to PET.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is comparable to PET in resistance to organic solvents at ambient temperature.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 finds are transparency and impact resistance (toughness).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8C3A34-6009-479B-9031-0F6DCEFA59B9}"/>
              </a:ext>
            </a:extLst>
          </p:cNvPr>
          <p:cNvSpPr/>
          <p:nvPr/>
        </p:nvSpPr>
        <p:spPr>
          <a:xfrm>
            <a:off x="304799" y="1432297"/>
            <a:ext cx="1135380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 properties of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4F1869-BBDB-8933-EE9E-B9FA94F26827}"/>
              </a:ext>
            </a:extLst>
          </p:cNvPr>
          <p:cNvSpPr/>
          <p:nvPr/>
        </p:nvSpPr>
        <p:spPr>
          <a:xfrm>
            <a:off x="716280" y="4292290"/>
            <a:ext cx="6698722" cy="2535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Compact disks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Glazing (windows, doors, face shields, sunglasses, aircraft interiors)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Automotive (instrument panels and components, exterior panels)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(components for dialysis, blood collection, and surgical devices),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24CD3A-DE5F-2898-DE3B-9E78A0B8C2D1}"/>
              </a:ext>
            </a:extLst>
          </p:cNvPr>
          <p:cNvSpPr/>
          <p:nvPr/>
        </p:nvSpPr>
        <p:spPr>
          <a:xfrm>
            <a:off x="304799" y="3844737"/>
            <a:ext cx="1146810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include</a:t>
            </a:r>
          </a:p>
        </p:txBody>
      </p:sp>
      <p:pic>
        <p:nvPicPr>
          <p:cNvPr id="2050" name="Picture 2" descr="Technology Licensing Business - Asahi Kasei">
            <a:extLst>
              <a:ext uri="{FF2B5EF4-FFF2-40B4-BE49-F238E27FC236}">
                <a16:creationId xmlns:a16="http://schemas.microsoft.com/office/drawing/2014/main" id="{6FFDF1BB-B2B3-4DBF-883C-A60256E24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181" y="3364365"/>
            <a:ext cx="3982720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ject 9">
            <a:extLst>
              <a:ext uri="{FF2B5EF4-FFF2-40B4-BE49-F238E27FC236}">
                <a16:creationId xmlns:a16="http://schemas.microsoft.com/office/drawing/2014/main" id="{23C2E33B-FD97-C52E-8D5B-8B1BF969E90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8779" y="5502247"/>
            <a:ext cx="588702" cy="909879"/>
          </a:xfrm>
          <a:prstGeom prst="rect">
            <a:avLst/>
          </a:prstGeom>
        </p:spPr>
      </p:pic>
      <p:pic>
        <p:nvPicPr>
          <p:cNvPr id="9" name="Picture 4" descr="Polycarbonate (PC) - Properties, Uses, &amp; Structure">
            <a:extLst>
              <a:ext uri="{FF2B5EF4-FFF2-40B4-BE49-F238E27FC236}">
                <a16:creationId xmlns:a16="http://schemas.microsoft.com/office/drawing/2014/main" id="{D288C3AE-40A9-DE75-33A6-7FD6AE35C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1312" y="5403778"/>
            <a:ext cx="1028815" cy="10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polycarbonate | Exceliteplas">
            <a:extLst>
              <a:ext uri="{FF2B5EF4-FFF2-40B4-BE49-F238E27FC236}">
                <a16:creationId xmlns:a16="http://schemas.microsoft.com/office/drawing/2014/main" id="{9FE12EBC-0751-0A6C-4E0C-1DB9024D92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t="19333" r="3334" b="17472"/>
          <a:stretch/>
        </p:blipFill>
        <p:spPr bwMode="auto">
          <a:xfrm>
            <a:off x="8914827" y="5661696"/>
            <a:ext cx="838773" cy="58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Polycarbonate - Supplier Data by Goodfellow">
            <a:extLst>
              <a:ext uri="{FF2B5EF4-FFF2-40B4-BE49-F238E27FC236}">
                <a16:creationId xmlns:a16="http://schemas.microsoft.com/office/drawing/2014/main" id="{5EAA2720-EDB2-38ED-4C23-57D8BD584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261" y="5449088"/>
            <a:ext cx="888226" cy="88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65EE44-A7E3-64DD-2160-706C3D2EDF24}"/>
              </a:ext>
            </a:extLst>
          </p:cNvPr>
          <p:cNvSpPr txBox="1"/>
          <p:nvPr/>
        </p:nvSpPr>
        <p:spPr>
          <a:xfrm>
            <a:off x="304799" y="762000"/>
            <a:ext cx="116853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 names of polycarbonates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Makrolon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(Bayer Material Science), Lexan (SABIC),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Xantar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(Mitsubishi).</a:t>
            </a:r>
          </a:p>
        </p:txBody>
      </p:sp>
    </p:spTree>
    <p:extLst>
      <p:ext uri="{BB962C8B-B14F-4D97-AF65-F5344CB8AC3E}">
        <p14:creationId xmlns:p14="http://schemas.microsoft.com/office/powerpoint/2010/main" val="532874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F49CD-0066-C4DE-1F9E-D784F227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857E235-C2F5-E1B0-8B62-0B531A479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28ABD-B0E1-5B42-C383-A182264508A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3623D82-E907-6362-A125-F1B1FDFD7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2C464F-8AB5-4960-AABF-C18550F0BC6E}"/>
              </a:ext>
            </a:extLst>
          </p:cNvPr>
          <p:cNvSpPr/>
          <p:nvPr/>
        </p:nvSpPr>
        <p:spPr>
          <a:xfrm>
            <a:off x="304798" y="720537"/>
            <a:ext cx="11049001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Polyamides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macromolecules whose constitutional repeating units are joined by 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amide groups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18CA4F-19D5-4139-9573-CEC6045DBDC6}"/>
              </a:ext>
            </a:extLst>
          </p:cNvPr>
          <p:cNvSpPr/>
          <p:nvPr/>
        </p:nvSpPr>
        <p:spPr>
          <a:xfrm>
            <a:off x="685800" y="2608640"/>
            <a:ext cx="8915400" cy="2344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</a:p>
          <a:p>
            <a:pPr marL="8032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Polyamide-6,6 (Nylon-6,6);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hexamethylenediamine and adipic acid.</a:t>
            </a:r>
          </a:p>
          <a:p>
            <a:pPr marL="8032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Polyamide-6,10 (Nylon-6,10);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hexamethylenediamine and sebacic acid. </a:t>
            </a:r>
          </a:p>
          <a:p>
            <a:pPr marL="8032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Polyamide-6 (Nylon-6);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aminocarboxylic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-aminocaproic acid) or from ring-opening polymerization of lactams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-caprolactam).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3C0992-D065-4F0C-9312-94FC2691B4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75" t="49023" r="41250" b="38889"/>
          <a:stretch/>
        </p:blipFill>
        <p:spPr>
          <a:xfrm>
            <a:off x="4348756" y="1281848"/>
            <a:ext cx="3200400" cy="9948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D9A554-5615-4EBF-B411-3F60B3D3721F}"/>
              </a:ext>
            </a:extLst>
          </p:cNvPr>
          <p:cNvSpPr/>
          <p:nvPr/>
        </p:nvSpPr>
        <p:spPr>
          <a:xfrm>
            <a:off x="5567956" y="1274645"/>
            <a:ext cx="609600" cy="9414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4CB486-B11A-4119-8C3C-79F8E74116F6}"/>
              </a:ext>
            </a:extLst>
          </p:cNvPr>
          <p:cNvSpPr/>
          <p:nvPr/>
        </p:nvSpPr>
        <p:spPr>
          <a:xfrm>
            <a:off x="304798" y="2010833"/>
            <a:ext cx="358140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Aliphatic Polyamides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28107C-5FB3-420F-AE28-705403F41157}"/>
              </a:ext>
            </a:extLst>
          </p:cNvPr>
          <p:cNvSpPr/>
          <p:nvPr/>
        </p:nvSpPr>
        <p:spPr>
          <a:xfrm>
            <a:off x="685800" y="5059472"/>
            <a:ext cx="8915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properties of polyamides are attributed to the formation of hydrogen bonds between NH and CO groups of neighboring macromolecules.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A40215-002F-4C27-9774-692B557EAF5C}"/>
              </a:ext>
            </a:extLst>
          </p:cNvPr>
          <p:cNvSpPr/>
          <p:nvPr/>
        </p:nvSpPr>
        <p:spPr>
          <a:xfrm>
            <a:off x="685800" y="5978337"/>
            <a:ext cx="873224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Aliphatic polyamides are used as fibers.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59A6B38-8010-409F-848C-9BA977767F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125" t="25555" r="60000" b="14444"/>
          <a:stretch/>
        </p:blipFill>
        <p:spPr>
          <a:xfrm>
            <a:off x="9880602" y="2113166"/>
            <a:ext cx="2168429" cy="433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49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8BF7A-1968-3433-4291-C89FFB30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6580D8A-E3A1-E138-C182-3E18FEBF7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19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2D5CC5-4093-4998-02E7-D1E50B12009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215E916-B86C-9CBF-6F38-12DFC1D4D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2C464F-8AB5-4960-AABF-C18550F0BC6E}"/>
              </a:ext>
            </a:extLst>
          </p:cNvPr>
          <p:cNvSpPr/>
          <p:nvPr/>
        </p:nvSpPr>
        <p:spPr>
          <a:xfrm>
            <a:off x="304798" y="715433"/>
            <a:ext cx="111252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Aromatic Polyamides (Aramid Polymers)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A4CF6B-58B6-4CEC-A341-721209457CED}"/>
              </a:ext>
            </a:extLst>
          </p:cNvPr>
          <p:cNvSpPr/>
          <p:nvPr/>
        </p:nvSpPr>
        <p:spPr>
          <a:xfrm>
            <a:off x="685800" y="1249472"/>
            <a:ext cx="112014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Aromatic polyamides are produced by using the faster reaction of a diamine with a diacid chloride.</a:t>
            </a:r>
          </a:p>
          <a:p>
            <a:pPr marL="233363" indent="-233363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poly(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-phenylene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isophthalamide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(trade name: Nomex).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4F5783-8D40-4EC9-809C-3FA2F9140AEB}"/>
              </a:ext>
            </a:extLst>
          </p:cNvPr>
          <p:cNvSpPr/>
          <p:nvPr/>
        </p:nvSpPr>
        <p:spPr>
          <a:xfrm>
            <a:off x="1143000" y="3276600"/>
            <a:ext cx="96469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polymerization is carried out in solution at 100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with a tertiary base in highly polar aprotic solvents such as dimethylacetamide, to prevent the precipitation of the growing polyamide chains.</a:t>
            </a:r>
          </a:p>
          <a:p>
            <a:pPr marL="233363" indent="-233363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polymer solutions from these polymerizations are often used directly to spin fibers.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4670FC2-0632-4D0A-BE4A-8A993E0D6361}"/>
              </a:ext>
            </a:extLst>
          </p:cNvPr>
          <p:cNvGrpSpPr/>
          <p:nvPr/>
        </p:nvGrpSpPr>
        <p:grpSpPr>
          <a:xfrm>
            <a:off x="2321185" y="2363875"/>
            <a:ext cx="7092426" cy="923330"/>
            <a:chOff x="1489141" y="4267201"/>
            <a:chExt cx="7918317" cy="106521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2667DFF-FC52-4590-BDEC-3DD779BF4E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25" t="48888" r="42500" b="37778"/>
            <a:stretch/>
          </p:blipFill>
          <p:spPr>
            <a:xfrm>
              <a:off x="1489141" y="4267201"/>
              <a:ext cx="4530658" cy="9144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D431235-F3CF-493B-B081-01700603C9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125" t="64467" r="51875" b="20001"/>
            <a:stretch/>
          </p:blipFill>
          <p:spPr>
            <a:xfrm>
              <a:off x="6019800" y="4267201"/>
              <a:ext cx="3387658" cy="1065211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3145A686-C4BE-0B87-3753-4CDEC828A054}"/>
              </a:ext>
            </a:extLst>
          </p:cNvPr>
          <p:cNvSpPr/>
          <p:nvPr/>
        </p:nvSpPr>
        <p:spPr>
          <a:xfrm>
            <a:off x="685800" y="4226004"/>
            <a:ext cx="11353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indent="-233363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 </a:t>
            </a:r>
          </a:p>
          <a:p>
            <a:pPr marL="803275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Poly(imino-1,4-phenyleneiminoterephthaloyl) is synthesized from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-diamine and diacid chloride. </a:t>
            </a:r>
          </a:p>
          <a:p>
            <a:pPr marL="803275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Poly(iminocarbonyl-1,4-phenylene) is based on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-aminobenzoic acid.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EB9846-FE22-90F3-0024-B2505C50C9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125" t="57778" r="29375" b="30000"/>
          <a:stretch/>
        </p:blipFill>
        <p:spPr>
          <a:xfrm>
            <a:off x="2895600" y="5411019"/>
            <a:ext cx="5943602" cy="77833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8EE7D52-A42B-52ED-AA91-02F62E9598CF}"/>
              </a:ext>
            </a:extLst>
          </p:cNvPr>
          <p:cNvSpPr/>
          <p:nvPr/>
        </p:nvSpPr>
        <p:spPr>
          <a:xfrm>
            <a:off x="2895600" y="6273225"/>
            <a:ext cx="396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Poly(imino-1,4-phenyleneiminoterephthaloyl)</a:t>
            </a:r>
          </a:p>
          <a:p>
            <a:pPr>
              <a:spcAft>
                <a:spcPts val="0"/>
              </a:spcAft>
            </a:pP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(trade names: Kevlar, </a:t>
            </a:r>
            <a:r>
              <a:rPr lang="en-US" sz="16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Twaron</a:t>
            </a: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28EDB0-FBF8-B852-96CF-11FB2F5B8903}"/>
              </a:ext>
            </a:extLst>
          </p:cNvPr>
          <p:cNvSpPr/>
          <p:nvPr/>
        </p:nvSpPr>
        <p:spPr>
          <a:xfrm>
            <a:off x="6934200" y="6242149"/>
            <a:ext cx="3194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Poly(iminocarbonyl-1,4-phenylene)</a:t>
            </a:r>
          </a:p>
          <a:p>
            <a:pPr algn="just">
              <a:spcAft>
                <a:spcPts val="0"/>
              </a:spcAft>
            </a:pP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name;</a:t>
            </a:r>
            <a:r>
              <a:rPr lang="en-US" sz="16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Kevlar)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1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FE82027-F30B-8762-B445-E122EFE2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Methods for Synthesis of Polymers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2059-CEF3-4C14-9EBD-BF6CD8E91D6B}"/>
              </a:ext>
            </a:extLst>
          </p:cNvPr>
          <p:cNvSpPr/>
          <p:nvPr/>
        </p:nvSpPr>
        <p:spPr>
          <a:xfrm>
            <a:off x="169985" y="720537"/>
            <a:ext cx="11201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Synthetic processes of producing polymers from their monomers can be divided into.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EAF1C8-FAEB-4607-BDBF-74DFF7E42EB5}"/>
              </a:ext>
            </a:extLst>
          </p:cNvPr>
          <p:cNvSpPr/>
          <p:nvPr/>
        </p:nvSpPr>
        <p:spPr>
          <a:xfrm>
            <a:off x="169985" y="4800344"/>
            <a:ext cx="11940691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two polymer formation reactions are fundamentally different in their:</a:t>
            </a:r>
          </a:p>
          <a:p>
            <a:pPr marL="630238" indent="-284163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Mechanisms,</a:t>
            </a:r>
          </a:p>
          <a:p>
            <a:pPr marL="630238" indent="-284163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products,</a:t>
            </a:r>
          </a:p>
          <a:p>
            <a:pPr marL="630238" indent="-284163" algn="just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way the molar mass increases as a function of monomer conversion.</a:t>
            </a:r>
          </a:p>
        </p:txBody>
      </p:sp>
      <p:pic>
        <p:nvPicPr>
          <p:cNvPr id="10246" name="Picture 2">
            <a:extLst>
              <a:ext uri="{FF2B5EF4-FFF2-40B4-BE49-F238E27FC236}">
                <a16:creationId xmlns:a16="http://schemas.microsoft.com/office/drawing/2014/main" id="{642A64A3-C5D1-4A0E-80B2-2306CC9FA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75" t="27982" r="36482" b="59291"/>
          <a:stretch>
            <a:fillRect/>
          </a:stretch>
        </p:blipFill>
        <p:spPr bwMode="auto">
          <a:xfrm>
            <a:off x="9066557" y="3731425"/>
            <a:ext cx="2754603" cy="118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1073BC-5CEC-4E1E-8454-A45C4759F241}"/>
              </a:ext>
            </a:extLst>
          </p:cNvPr>
          <p:cNvSpPr/>
          <p:nvPr/>
        </p:nvSpPr>
        <p:spPr>
          <a:xfrm>
            <a:off x="685800" y="418035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 of a double bond using styrene (polystyrene)</a:t>
            </a:r>
          </a:p>
        </p:txBody>
      </p:sp>
      <p:sp>
        <p:nvSpPr>
          <p:cNvPr id="10250" name="Rectangle 7">
            <a:extLst>
              <a:ext uri="{FF2B5EF4-FFF2-40B4-BE49-F238E27FC236}">
                <a16:creationId xmlns:a16="http://schemas.microsoft.com/office/drawing/2014/main" id="{0566D4AE-0225-4505-8429-A3D2610BD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692337"/>
            <a:ext cx="88392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Chain-Growth Polymerization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 Polymerization</a:t>
            </a:r>
            <a:r>
              <a:rPr lang="en-US" alt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6">
            <a:extLst>
              <a:ext uri="{FF2B5EF4-FFF2-40B4-BE49-F238E27FC236}">
                <a16:creationId xmlns:a16="http://schemas.microsoft.com/office/drawing/2014/main" id="{2A8B2344-B15C-44DD-AACA-1923A3073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50717" r="30624" b="31375"/>
          <a:stretch>
            <a:fillRect/>
          </a:stretch>
        </p:blipFill>
        <p:spPr bwMode="auto">
          <a:xfrm>
            <a:off x="5020413" y="1729269"/>
            <a:ext cx="7064274" cy="160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471F4C-5E82-4A5A-8597-D970F15B3CA1}"/>
              </a:ext>
            </a:extLst>
          </p:cNvPr>
          <p:cNvSpPr/>
          <p:nvPr/>
        </p:nvSpPr>
        <p:spPr>
          <a:xfrm>
            <a:off x="685800" y="1792069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a polyamide from 1,6-hexamethylene diamine and adipic acid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9B4717D-A062-4203-96B9-24A217B3E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77737"/>
            <a:ext cx="8839200" cy="4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Step-Growth Polymerization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Condensation Polymerization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99029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DFA7D-9404-DF64-21CD-1214F3DF0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1D2CEF86-95E5-DD2E-99A7-FE2FBCE3B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FBCD9A-61C9-6686-B866-58A2E5111EF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4BD3A0C-32EC-B20E-7FF3-41CB30906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3777C6-973D-4973-9DD1-A064CA62D980}"/>
              </a:ext>
            </a:extLst>
          </p:cNvPr>
          <p:cNvSpPr/>
          <p:nvPr/>
        </p:nvSpPr>
        <p:spPr>
          <a:xfrm>
            <a:off x="647437" y="1288335"/>
            <a:ext cx="10897126" cy="2674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Aramid polymers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much more expensive than the aliphatic polyamides.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use of aramid polymers is limited to those applications that justify the high cost.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applications;</a:t>
            </a:r>
          </a:p>
          <a:p>
            <a:pPr marL="7397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high flame resistance (clothing for firefighters and welders, protective shield and drapes), </a:t>
            </a:r>
          </a:p>
          <a:p>
            <a:pPr marL="7397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resistance (ironing board covers, insulation film for electrical motors), </a:t>
            </a:r>
          </a:p>
          <a:p>
            <a:pPr marL="7397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 and modulus (circuit boards and automobile tire cord).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EE0EF1-94A5-4F7C-A479-804F26BA9D4B}"/>
              </a:ext>
            </a:extLst>
          </p:cNvPr>
          <p:cNvSpPr/>
          <p:nvPr/>
        </p:nvSpPr>
        <p:spPr>
          <a:xfrm>
            <a:off x="304798" y="715433"/>
            <a:ext cx="111252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Aromatic Polyamides (Aramid Polymers) </a:t>
            </a:r>
          </a:p>
        </p:txBody>
      </p:sp>
    </p:spTree>
    <p:extLst>
      <p:ext uri="{BB962C8B-B14F-4D97-AF65-F5344CB8AC3E}">
        <p14:creationId xmlns:p14="http://schemas.microsoft.com/office/powerpoint/2010/main" val="1395546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5907B-D56A-DBA9-385A-B5561AF97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4305541-C943-47FB-83A3-04BA961D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00C96A-EC15-1418-014C-1BB210DB26E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A2D73BD-FCE7-76A7-B481-841AB52CA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2C464F-8AB5-4960-AABF-C18550F0BC6E}"/>
              </a:ext>
            </a:extLst>
          </p:cNvPr>
          <p:cNvSpPr/>
          <p:nvPr/>
        </p:nvSpPr>
        <p:spPr>
          <a:xfrm>
            <a:off x="373044" y="715433"/>
            <a:ext cx="11401125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are the main reactions employed for the preparation of polyamides: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1E718E-5E84-4626-B009-7F2E17653D9A}"/>
              </a:ext>
            </a:extLst>
          </p:cNvPr>
          <p:cNvSpPr/>
          <p:nvPr/>
        </p:nvSpPr>
        <p:spPr>
          <a:xfrm>
            <a:off x="647700" y="1311008"/>
            <a:ext cx="10896600" cy="257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</a:t>
            </a:r>
            <a:r>
              <a:rPr lang="en-US" sz="2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Amidation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diamines with dicarboxylic acids.</a:t>
            </a:r>
          </a:p>
          <a:p>
            <a:pPr marL="2286000"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diamines with derivatives of dicarboxylic acids (e.g., acid chlorides).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Ring-Opening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polymerization of lactams0.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Self-</a:t>
            </a:r>
            <a:r>
              <a:rPr lang="en-US" sz="2000" b="1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Amidation</a:t>
            </a:r>
            <a:r>
              <a:rPr 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Polycondensation of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Aminocarboxylic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acids.</a:t>
            </a:r>
          </a:p>
        </p:txBody>
      </p:sp>
    </p:spTree>
    <p:extLst>
      <p:ext uri="{BB962C8B-B14F-4D97-AF65-F5344CB8AC3E}">
        <p14:creationId xmlns:p14="http://schemas.microsoft.com/office/powerpoint/2010/main" val="3238397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F76DF-875F-7550-8087-1415F1BE5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D462A7B-16C9-F430-F8EB-2973C123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013A08-663C-5DC6-BD45-57EBB00B1DE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387FF66-B451-733E-AA06-1938540BB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E8B993-1A66-4A1D-AFAB-F5B9BB823993}"/>
              </a:ext>
            </a:extLst>
          </p:cNvPr>
          <p:cNvGrpSpPr/>
          <p:nvPr/>
        </p:nvGrpSpPr>
        <p:grpSpPr>
          <a:xfrm>
            <a:off x="1781801" y="4298804"/>
            <a:ext cx="9009399" cy="1700978"/>
            <a:chOff x="1981200" y="4570493"/>
            <a:chExt cx="9921518" cy="199604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AE58942-3932-4DE4-87C6-E5F1F2BB8461}"/>
                </a:ext>
              </a:extLst>
            </p:cNvPr>
            <p:cNvGrpSpPr/>
            <p:nvPr/>
          </p:nvGrpSpPr>
          <p:grpSpPr>
            <a:xfrm>
              <a:off x="1981200" y="4570493"/>
              <a:ext cx="9921518" cy="1996043"/>
              <a:chOff x="1752600" y="4560333"/>
              <a:chExt cx="9921518" cy="199604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A0845A2-2835-4CCF-BCEC-8B5090E8AD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8126" t="44444" r="30170" b="46346"/>
              <a:stretch/>
            </p:blipFill>
            <p:spPr>
              <a:xfrm>
                <a:off x="1752600" y="4560333"/>
                <a:ext cx="7620000" cy="763508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50A5464-A96A-404E-A477-3081A63AA4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8126" t="60648" r="37632" b="33677"/>
              <a:stretch>
                <a:fillRect/>
              </a:stretch>
            </p:blipFill>
            <p:spPr>
              <a:xfrm>
                <a:off x="5313542" y="6085908"/>
                <a:ext cx="6360576" cy="470468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A8A6519A-B5D5-44CF-B31C-2ED18D563A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9830" t="47866" r="25000" b="48619"/>
              <a:stretch/>
            </p:blipFill>
            <p:spPr>
              <a:xfrm rot="5400000">
                <a:off x="7924212" y="5658416"/>
                <a:ext cx="597768" cy="228600"/>
              </a:xfrm>
              <a:prstGeom prst="rect">
                <a:avLst/>
              </a:prstGeom>
            </p:spPr>
          </p:pic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3DA85D1-7EE4-4040-A609-F6D71F9E6271}"/>
                </a:ext>
              </a:extLst>
            </p:cNvPr>
            <p:cNvSpPr/>
            <p:nvPr/>
          </p:nvSpPr>
          <p:spPr>
            <a:xfrm>
              <a:off x="7855051" y="5194727"/>
              <a:ext cx="1193293" cy="3915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nylon salt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0D1FE00-8E5B-47A9-9E5F-6653E27D6019}"/>
              </a:ext>
            </a:extLst>
          </p:cNvPr>
          <p:cNvSpPr/>
          <p:nvPr/>
        </p:nvSpPr>
        <p:spPr>
          <a:xfrm>
            <a:off x="838200" y="5999782"/>
            <a:ext cx="11201401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 is carried out by raising the temperature to about 210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without an external strong acid.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Molecular weight can be controlled by addition of a calculated amount of a monofunctional acid such as acetic acid.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88BEF-DD53-A4B7-B376-4262ED7E47B7}"/>
              </a:ext>
            </a:extLst>
          </p:cNvPr>
          <p:cNvSpPr/>
          <p:nvPr/>
        </p:nvSpPr>
        <p:spPr>
          <a:xfrm>
            <a:off x="685801" y="3230672"/>
            <a:ext cx="112014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Stoichiometric balance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amine and carboxyl groups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obtained by preliminary formation of 1:1 ammonium salt (nylon salt) in aqueous solution at a concentration of 50%.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9472F1-EF9E-C241-24C3-D5C1916488F8}"/>
              </a:ext>
            </a:extLst>
          </p:cNvPr>
          <p:cNvSpPr/>
          <p:nvPr/>
        </p:nvSpPr>
        <p:spPr>
          <a:xfrm>
            <a:off x="304798" y="715433"/>
            <a:ext cx="112014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Direct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Amidation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diamines with dicarboxylic acids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B219D-62BE-D13E-A94E-9FAAE4410934}"/>
              </a:ext>
            </a:extLst>
          </p:cNvPr>
          <p:cNvSpPr/>
          <p:nvPr/>
        </p:nvSpPr>
        <p:spPr>
          <a:xfrm>
            <a:off x="685801" y="1253937"/>
            <a:ext cx="11201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Poly(hexamethylene adipamide) (nylon-6,6) is synthesized from 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hexamethylene diamine and adipic acid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12F74C-461C-2A38-A502-E3B415FE9E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333" t="44444" r="34079" b="42257"/>
          <a:stretch>
            <a:fillRect/>
          </a:stretch>
        </p:blipFill>
        <p:spPr>
          <a:xfrm>
            <a:off x="3200400" y="1839616"/>
            <a:ext cx="5791200" cy="147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33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664A7-20F0-546F-D3F6-FE1E9F6BD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EFF5938C-A85E-3FB6-C8B8-28CF4DD2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9D37EF-5ECB-0B9F-3D9B-C787B3D62EA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4750298-9CBD-DD40-43AA-E4007ED0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4AFA0-2333-48A2-A0FE-0A2F8A263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798" y="1349268"/>
            <a:ext cx="4621604" cy="11554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56BC88-1519-47CA-A939-66C13B44BD90}"/>
              </a:ext>
            </a:extLst>
          </p:cNvPr>
          <p:cNvSpPr/>
          <p:nvPr/>
        </p:nvSpPr>
        <p:spPr>
          <a:xfrm>
            <a:off x="7442798" y="2461125"/>
            <a:ext cx="4644220" cy="3768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Interfacial polycondensation of dicarboxylic acid and diamine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B626A-A610-4BAD-91BE-6521A35DD681}"/>
              </a:ext>
            </a:extLst>
          </p:cNvPr>
          <p:cNvSpPr/>
          <p:nvPr/>
        </p:nvSpPr>
        <p:spPr>
          <a:xfrm>
            <a:off x="685801" y="4051013"/>
            <a:ext cx="11048999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Advantages:</a:t>
            </a:r>
          </a:p>
          <a:p>
            <a:pPr marL="68897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carried out at low temperature (0–40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without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side reactions.</a:t>
            </a:r>
            <a:endParaRPr lang="en-US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8975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very fast; </a:t>
            </a: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yields a high-molecular weight polymer in a short 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Disadvantages;</a:t>
            </a:r>
          </a:p>
          <a:p>
            <a:pPr marL="627063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amounts of solvent must be purified and handled. </a:t>
            </a:r>
          </a:p>
          <a:p>
            <a:pPr marL="627063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amounts of salts are formed as by-products.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356F1-F8C8-B16B-F97C-18096CD26C84}"/>
              </a:ext>
            </a:extLst>
          </p:cNvPr>
          <p:cNvSpPr/>
          <p:nvPr/>
        </p:nvSpPr>
        <p:spPr>
          <a:xfrm>
            <a:off x="685801" y="1245008"/>
            <a:ext cx="5638799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dicarboxylic acid chlorides and diamines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carried out in solution or interfacial polycondensation.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0A125-8232-C020-62E8-C59AC8D6F652}"/>
              </a:ext>
            </a:extLst>
          </p:cNvPr>
          <p:cNvSpPr/>
          <p:nvPr/>
        </p:nvSpPr>
        <p:spPr>
          <a:xfrm>
            <a:off x="304798" y="715433"/>
            <a:ext cx="112014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Direct 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Amidation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diamines with dicarboxylic acid chlorides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3D8BB4-5FB2-0DBA-1BCD-56FA6ACAFB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66" t="69120" r="29861" b="21708"/>
          <a:stretch>
            <a:fillRect/>
          </a:stretch>
        </p:blipFill>
        <p:spPr>
          <a:xfrm>
            <a:off x="1878851" y="2956186"/>
            <a:ext cx="8891498" cy="124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78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91787-6DCB-CB0F-0D7B-DDA0284E6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3C8B2BD-8B98-D85B-76C3-23AEF5B5F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6A9DA92-97FE-F5EA-5AB7-3E2395DFEFF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69BE44E-E627-8305-4D4B-266D80D4A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pic>
        <p:nvPicPr>
          <p:cNvPr id="9" name="object 2">
            <a:extLst>
              <a:ext uri="{FF2B5EF4-FFF2-40B4-BE49-F238E27FC236}">
                <a16:creationId xmlns:a16="http://schemas.microsoft.com/office/drawing/2014/main" id="{43013B23-B568-4B03-9F9D-8F33BA2DEF3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0" y="3562256"/>
            <a:ext cx="6308050" cy="334229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2EB94FD2-6333-4696-A437-CC974C87D007}"/>
              </a:ext>
            </a:extLst>
          </p:cNvPr>
          <p:cNvSpPr/>
          <p:nvPr/>
        </p:nvSpPr>
        <p:spPr>
          <a:xfrm>
            <a:off x="3352800" y="3721367"/>
            <a:ext cx="330200" cy="448309"/>
          </a:xfrm>
          <a:custGeom>
            <a:avLst/>
            <a:gdLst/>
            <a:ahLst/>
            <a:cxnLst/>
            <a:rect l="l" t="t" r="r" b="b"/>
            <a:pathLst>
              <a:path w="330200" h="448310">
                <a:moveTo>
                  <a:pt x="0" y="0"/>
                </a:moveTo>
                <a:lnTo>
                  <a:pt x="329819" y="447929"/>
                </a:lnTo>
              </a:path>
            </a:pathLst>
          </a:custGeom>
          <a:ln w="28575">
            <a:solidFill>
              <a:srgbClr val="FF0000"/>
            </a:solidFill>
            <a:prstDash val="sysDash"/>
          </a:ln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F86EBD-D93F-2A10-78B0-1109F9524F48}"/>
              </a:ext>
            </a:extLst>
          </p:cNvPr>
          <p:cNvSpPr/>
          <p:nvPr/>
        </p:nvSpPr>
        <p:spPr>
          <a:xfrm>
            <a:off x="685801" y="1219200"/>
            <a:ext cx="11353799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starts with cleavage of amide linkage, Leading to the formation of the corresponding amino-carboxylic acid.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proceed in short chains in the beginning.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en-US" sz="20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proceed</a:t>
            </a: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caprolactam</a:t>
            </a:r>
            <a:r>
              <a:rPr lang="en-US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water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present,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material</a:t>
            </a:r>
            <a:r>
              <a:rPr lang="en-US"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(phosphoric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</a:t>
            </a: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acetic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acid)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en-US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concentration</a:t>
            </a:r>
            <a:r>
              <a:rPr lang="en-US" sz="20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chain</a:t>
            </a:r>
            <a:r>
              <a:rPr lang="en-US"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stabilizer</a:t>
            </a:r>
            <a:r>
              <a:rPr lang="en-US"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help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achieve</a:t>
            </a:r>
            <a:r>
              <a:rPr lang="en-US"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desired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viscosity.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336B72-BC0C-FB71-4061-CB663FAF9754}"/>
              </a:ext>
            </a:extLst>
          </p:cNvPr>
          <p:cNvSpPr/>
          <p:nvPr/>
        </p:nvSpPr>
        <p:spPr>
          <a:xfrm>
            <a:off x="304798" y="715433"/>
            <a:ext cx="112014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Ring-Opening Polymerization of Lactams</a:t>
            </a:r>
          </a:p>
        </p:txBody>
      </p:sp>
    </p:spTree>
    <p:extLst>
      <p:ext uri="{BB962C8B-B14F-4D97-AF65-F5344CB8AC3E}">
        <p14:creationId xmlns:p14="http://schemas.microsoft.com/office/powerpoint/2010/main" val="2274453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9D766-4965-5E31-4C52-03356AD58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5C71944-58E7-6F6E-9286-3389A93C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77BD16-2A16-6A18-544F-D477500897D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5D322C2-6959-08A2-192A-C8685958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91DEB2-A13C-464A-9914-275091C72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25" t="23981" r="22500" b="61111"/>
          <a:stretch>
            <a:fillRect/>
          </a:stretch>
        </p:blipFill>
        <p:spPr>
          <a:xfrm>
            <a:off x="2667000" y="3160897"/>
            <a:ext cx="7589520" cy="12268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B89D7BF-899E-473A-B71C-478E93976122}"/>
              </a:ext>
            </a:extLst>
          </p:cNvPr>
          <p:cNvSpPr/>
          <p:nvPr/>
        </p:nvSpPr>
        <p:spPr>
          <a:xfrm>
            <a:off x="690881" y="2625537"/>
            <a:ext cx="68580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polyamide 6 (Nylon-6)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object 8">
            <a:extLst>
              <a:ext uri="{FF2B5EF4-FFF2-40B4-BE49-F238E27FC236}">
                <a16:creationId xmlns:a16="http://schemas.microsoft.com/office/drawing/2014/main" id="{D1D5D630-AD14-4E37-A8CC-C2F26C85993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4679" y="5189428"/>
            <a:ext cx="9343643" cy="9906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FEDBC44-BEE1-42FF-8E49-964B240BBD7E}"/>
              </a:ext>
            </a:extLst>
          </p:cNvPr>
          <p:cNvSpPr/>
          <p:nvPr/>
        </p:nvSpPr>
        <p:spPr>
          <a:xfrm>
            <a:off x="685801" y="4481644"/>
            <a:ext cx="68580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polyamide 11 (Nylon-11)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FC3139-0CB1-E0D0-9FF2-93835C1411AC}"/>
              </a:ext>
            </a:extLst>
          </p:cNvPr>
          <p:cNvSpPr/>
          <p:nvPr/>
        </p:nvSpPr>
        <p:spPr>
          <a:xfrm>
            <a:off x="685802" y="1245008"/>
            <a:ext cx="11125196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formation of polyamides by elimination of water from </a:t>
            </a:r>
            <a:r>
              <a:rPr lang="en-US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aminocarboxylic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acids at high temperature is generally possible with acids having more than four methylene groups between the amino and carboxyl groups.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FEF8C7-3F01-BC49-25DA-7A2A1360E294}"/>
              </a:ext>
            </a:extLst>
          </p:cNvPr>
          <p:cNvSpPr/>
          <p:nvPr/>
        </p:nvSpPr>
        <p:spPr>
          <a:xfrm>
            <a:off x="304798" y="715433"/>
            <a:ext cx="1120140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Self-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Amidation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Polycondensation of 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Aminocarboxylic</a:t>
            </a: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acids</a:t>
            </a:r>
          </a:p>
        </p:txBody>
      </p:sp>
    </p:spTree>
    <p:extLst>
      <p:ext uri="{BB962C8B-B14F-4D97-AF65-F5344CB8AC3E}">
        <p14:creationId xmlns:p14="http://schemas.microsoft.com/office/powerpoint/2010/main" val="20993104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D37A4-5051-3B1D-EECA-8A25DB73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8C60666-8250-6A86-4671-095271162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5EBE5B-BCAA-5E3E-D3A0-2B1081400C6C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E7F6CBD-B6CE-C892-AAFB-1B7A53CD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Polyamides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14600" y="1649978"/>
            <a:ext cx="5194935" cy="2440940"/>
            <a:chOff x="35669" y="3391895"/>
            <a:chExt cx="5194935" cy="2440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69" y="3391895"/>
              <a:ext cx="2746537" cy="24151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256" y="3550919"/>
              <a:ext cx="2299716" cy="19171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60676" y="3410661"/>
              <a:ext cx="2869692" cy="24217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55748" y="3605783"/>
              <a:ext cx="2299716" cy="1851660"/>
            </a:xfrm>
            <a:prstGeom prst="rect">
              <a:avLst/>
            </a:prstGeom>
          </p:spPr>
        </p:pic>
      </p:grpSp>
      <p:sp>
        <p:nvSpPr>
          <p:cNvPr id="9" name="object 8"/>
          <p:cNvSpPr txBox="1"/>
          <p:nvPr/>
        </p:nvSpPr>
        <p:spPr>
          <a:xfrm>
            <a:off x="3446649" y="3646023"/>
            <a:ext cx="959485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52032" y="3680174"/>
            <a:ext cx="2065020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Furniture</a:t>
            </a:r>
            <a:r>
              <a:rPr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fabrics</a:t>
            </a:r>
          </a:p>
        </p:txBody>
      </p:sp>
      <p:sp>
        <p:nvSpPr>
          <p:cNvPr id="11" name="object 10"/>
          <p:cNvSpPr txBox="1"/>
          <p:nvPr/>
        </p:nvSpPr>
        <p:spPr>
          <a:xfrm>
            <a:off x="3865809" y="6197871"/>
            <a:ext cx="468503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0"/>
              </a:spcBef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instruments</a:t>
            </a:r>
            <a:r>
              <a:rPr spc="2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baseline="27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object 11"/>
          <p:cNvGrpSpPr/>
          <p:nvPr/>
        </p:nvGrpSpPr>
        <p:grpSpPr>
          <a:xfrm>
            <a:off x="7230218" y="1661091"/>
            <a:ext cx="2705100" cy="2418715"/>
            <a:chOff x="4805171" y="3424402"/>
            <a:chExt cx="2705100" cy="2418715"/>
          </a:xfrm>
        </p:grpSpPr>
        <p:pic>
          <p:nvPicPr>
            <p:cNvPr id="13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5171" y="3424402"/>
              <a:ext cx="2704973" cy="2418714"/>
            </a:xfrm>
            <a:prstGeom prst="rect">
              <a:avLst/>
            </a:prstGeom>
          </p:spPr>
        </p:pic>
        <p:pic>
          <p:nvPicPr>
            <p:cNvPr id="14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00243" y="3619500"/>
              <a:ext cx="2135124" cy="1848612"/>
            </a:xfrm>
            <a:prstGeom prst="rect">
              <a:avLst/>
            </a:prstGeom>
          </p:spPr>
        </p:pic>
      </p:grpSp>
      <p:sp>
        <p:nvSpPr>
          <p:cNvPr id="15" name="object 14"/>
          <p:cNvSpPr txBox="1"/>
          <p:nvPr/>
        </p:nvSpPr>
        <p:spPr>
          <a:xfrm>
            <a:off x="7651748" y="3679421"/>
            <a:ext cx="1892935" cy="37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0"/>
              </a:spcBef>
            </a:pPr>
            <a:r>
              <a:rPr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Women's</a:t>
            </a:r>
            <a:r>
              <a:rPr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socks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7200" y="719381"/>
            <a:ext cx="11430001" cy="880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Polyamide finds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 fields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ranging from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clothing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business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automotive </a:t>
            </a:r>
            <a:r>
              <a:rPr sz="20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industry.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making,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electrical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appliances.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3606801" y="4093567"/>
            <a:ext cx="5135880" cy="2341245"/>
            <a:chOff x="7056119" y="3454920"/>
            <a:chExt cx="5135880" cy="2341245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60744" y="3489411"/>
              <a:ext cx="2531254" cy="22689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819131" y="3648455"/>
              <a:ext cx="2135124" cy="17708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56119" y="3454920"/>
              <a:ext cx="2973324" cy="23409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51191" y="3649979"/>
              <a:ext cx="2403348" cy="1770888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83269E2-E780-92A6-915E-FD0DBACF9041}"/>
              </a:ext>
            </a:extLst>
          </p:cNvPr>
          <p:cNvSpPr txBox="1"/>
          <p:nvPr/>
        </p:nvSpPr>
        <p:spPr>
          <a:xfrm>
            <a:off x="6500097" y="6159643"/>
            <a:ext cx="27049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Openable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7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</a:t>
            </a:r>
            <a:r>
              <a:rPr lang="en-US"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7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8609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C4CAC-6D5A-826C-396B-94710F5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7456DDA-0B2F-BB76-549E-238A4EFF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AD0E10-191D-5340-1E84-9902C46D9A1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423DCC45-B647-D9FB-C155-28E1A3F65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9753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18CA4F-19D5-4139-9573-CEC6045DBDC6}"/>
              </a:ext>
            </a:extLst>
          </p:cNvPr>
          <p:cNvSpPr/>
          <p:nvPr/>
        </p:nvSpPr>
        <p:spPr>
          <a:xfrm>
            <a:off x="304798" y="716072"/>
            <a:ext cx="115824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Stepwise Addition Polymerization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a stepwise reaction of at least two bifunctional compounds, leading to the formation of macromolecules.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A8A108-8040-4CCE-A321-816474C22CE5}"/>
              </a:ext>
            </a:extLst>
          </p:cNvPr>
          <p:cNvSpPr/>
          <p:nvPr/>
        </p:nvSpPr>
        <p:spPr>
          <a:xfrm>
            <a:off x="680886" y="1630472"/>
            <a:ext cx="11206314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contrast to condensation polymerization</a:t>
            </a:r>
            <a:r>
              <a:rPr lang="en-US" sz="2000" b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89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low-molecular-weight compounds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eliminated; coupling of the monomer units.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F79DF0-9055-42A7-A613-7A3A6C5E8C9D}"/>
              </a:ext>
            </a:extLst>
          </p:cNvPr>
          <p:cNvSpPr/>
          <p:nvPr/>
        </p:nvSpPr>
        <p:spPr>
          <a:xfrm>
            <a:off x="680886" y="2603213"/>
            <a:ext cx="11206314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condensation polymerization, </a:t>
            </a:r>
          </a:p>
          <a:p>
            <a:pPr marL="6889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a stepwise reaction.</a:t>
            </a:r>
          </a:p>
          <a:p>
            <a:pPr marL="6889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average molecular weight of the resulting polymer steadily increases during the reaction.</a:t>
            </a:r>
          </a:p>
          <a:p>
            <a:pPr marL="6889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oligomeric and polymeric products formed in the individual steps possess the same functional end groups and the same reactivity as the starting materials.</a:t>
            </a:r>
          </a:p>
          <a:p>
            <a:pPr marL="688975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governed by kinetic laws like those for condensation polymerization.</a:t>
            </a:r>
          </a:p>
        </p:txBody>
      </p:sp>
    </p:spTree>
    <p:extLst>
      <p:ext uri="{BB962C8B-B14F-4D97-AF65-F5344CB8AC3E}">
        <p14:creationId xmlns:p14="http://schemas.microsoft.com/office/powerpoint/2010/main" val="1369189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34FE-B038-E617-E4A3-24292DD7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A318708-EFDD-2237-20C3-BFF201FA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60BE5E-EF71-CAA2-D037-F654CA7C8AF2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5D130B7-7B90-7920-D235-2A96F1326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353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Polyurethanes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18CA4F-19D5-4139-9573-CEC6045DBDC6}"/>
              </a:ext>
            </a:extLst>
          </p:cNvPr>
          <p:cNvSpPr/>
          <p:nvPr/>
        </p:nvSpPr>
        <p:spPr>
          <a:xfrm>
            <a:off x="304798" y="716072"/>
            <a:ext cx="115824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Polyurethanes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macromolecules in which the constitutional repeating units (CRUs) are coupled with one another through 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urethane (</a:t>
            </a:r>
            <a:r>
              <a:rPr lang="en-US" sz="20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oxycarbonylamino</a:t>
            </a: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groups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C464C05-BD7D-408C-926C-33F998FA806D}"/>
              </a:ext>
            </a:extLst>
          </p:cNvPr>
          <p:cNvSpPr/>
          <p:nvPr/>
        </p:nvSpPr>
        <p:spPr>
          <a:xfrm>
            <a:off x="304797" y="1630472"/>
            <a:ext cx="115824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prepared by 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stepwise-addition polymerization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di- or polyfunctional hydroxy compounds with di- or polyfunctional isocyanates: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BE00B6-437B-487A-9B7A-2EB62D35DC1F}"/>
              </a:ext>
            </a:extLst>
          </p:cNvPr>
          <p:cNvSpPr/>
          <p:nvPr/>
        </p:nvSpPr>
        <p:spPr>
          <a:xfrm>
            <a:off x="309999" y="3750425"/>
            <a:ext cx="6858003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Commonly used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diisocyanates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TDI: 2,4-tolyl diisocyanate 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NDI: 1.5-naphthyl diisocyanate, 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MDI: 4,4'-methylene diphenyl isocyanate, 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HDI: 1,6 hexamethylene diisocyanate)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CB8B33-9986-44E2-A270-076537A15C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83" t="73301" r="30446" b="16006"/>
          <a:stretch>
            <a:fillRect/>
          </a:stretch>
        </p:blipFill>
        <p:spPr>
          <a:xfrm>
            <a:off x="5773354" y="4362551"/>
            <a:ext cx="3875859" cy="8246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869B8-9420-4ACD-F5C8-9AD4D23886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140" t="53333" r="36081" b="26731"/>
          <a:stretch>
            <a:fillRect/>
          </a:stretch>
        </p:blipFill>
        <p:spPr>
          <a:xfrm>
            <a:off x="9710429" y="4375786"/>
            <a:ext cx="2146289" cy="152537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02D9085-41BE-C39E-4874-AB0506F748A0}"/>
              </a:ext>
            </a:extLst>
          </p:cNvPr>
          <p:cNvGrpSpPr/>
          <p:nvPr/>
        </p:nvGrpSpPr>
        <p:grpSpPr>
          <a:xfrm>
            <a:off x="985765" y="2633223"/>
            <a:ext cx="10870953" cy="1065210"/>
            <a:chOff x="787647" y="2614392"/>
            <a:chExt cx="10870953" cy="10652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6D1F97-B500-456F-A467-A2DBF8202E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75" t="43066" r="35285" b="50691"/>
            <a:stretch>
              <a:fillRect/>
            </a:stretch>
          </p:blipFill>
          <p:spPr>
            <a:xfrm>
              <a:off x="787647" y="2798404"/>
              <a:ext cx="4622556" cy="56466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6677C24-C745-8EF0-7FCC-14E6EA094E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3862" t="50769" r="52546" b="42273"/>
            <a:stretch>
              <a:fillRect/>
            </a:stretch>
          </p:blipFill>
          <p:spPr>
            <a:xfrm rot="16200000">
              <a:off x="5838222" y="2747748"/>
              <a:ext cx="381001" cy="70364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B20CEB8-5948-5F57-98B2-7DD7630B7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3750" t="58148" r="28125" b="27458"/>
            <a:stretch>
              <a:fillRect/>
            </a:stretch>
          </p:blipFill>
          <p:spPr>
            <a:xfrm>
              <a:off x="6553199" y="2614392"/>
              <a:ext cx="5105401" cy="98712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6FE6D07-207D-42FD-8FCE-01499AC5859B}"/>
                </a:ext>
              </a:extLst>
            </p:cNvPr>
            <p:cNvSpPr/>
            <p:nvPr/>
          </p:nvSpPr>
          <p:spPr>
            <a:xfrm>
              <a:off x="7513167" y="2683055"/>
              <a:ext cx="640233" cy="85841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</a:pPr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AE52D0-756D-3C69-6F76-AE8EE99B848A}"/>
                </a:ext>
              </a:extLst>
            </p:cNvPr>
            <p:cNvSpPr txBox="1"/>
            <p:nvPr/>
          </p:nvSpPr>
          <p:spPr>
            <a:xfrm>
              <a:off x="3352800" y="3293923"/>
              <a:ext cx="15531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Diisocyanate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FC44D5-24DF-6705-F885-DBDF0521DA73}"/>
                </a:ext>
              </a:extLst>
            </p:cNvPr>
            <p:cNvSpPr txBox="1"/>
            <p:nvPr/>
          </p:nvSpPr>
          <p:spPr>
            <a:xfrm>
              <a:off x="1065034" y="3310270"/>
              <a:ext cx="100518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Diol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7128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0831E-2F73-E315-8EDB-4EE99A4B0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A45E125-3F57-ACE0-0E2A-FFCC2770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29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F4EDFB-4027-DB1B-52F2-6AB521038A4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84D5E06-9CD7-F065-2DF8-599A2D903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353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Polyurethanes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18CA4F-19D5-4139-9573-CEC6045DBDC6}"/>
              </a:ext>
            </a:extLst>
          </p:cNvPr>
          <p:cNvSpPr/>
          <p:nvPr/>
        </p:nvSpPr>
        <p:spPr>
          <a:xfrm>
            <a:off x="304798" y="716072"/>
            <a:ext cx="115824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aromatic </a:t>
            </a:r>
            <a:r>
              <a:rPr lang="en-US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diisocyanates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toluene diisocyanate (TDI) used in the production of Aromatic  polyurethanes.</a:t>
            </a:r>
          </a:p>
        </p:txBody>
      </p:sp>
      <p:pic>
        <p:nvPicPr>
          <p:cNvPr id="9" name="object 7">
            <a:extLst>
              <a:ext uri="{FF2B5EF4-FFF2-40B4-BE49-F238E27FC236}">
                <a16:creationId xmlns:a16="http://schemas.microsoft.com/office/drawing/2014/main" id="{C7B88A3B-769D-4CDA-950A-B895C2307DB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0" y="1828800"/>
            <a:ext cx="6394399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59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5856E-C9B1-977E-6054-E696E815A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AF7BAF8-86B2-3860-CD93-025603A2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F1379D-B4BE-246E-C6C8-955EE06896B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FE819A4-96C6-48AB-A7F7-325BA2BFF957}"/>
              </a:ext>
            </a:extLst>
          </p:cNvPr>
          <p:cNvSpPr txBox="1">
            <a:spLocks/>
          </p:cNvSpPr>
          <p:nvPr/>
        </p:nvSpPr>
        <p:spPr bwMode="auto">
          <a:xfrm>
            <a:off x="1752600" y="1676400"/>
            <a:ext cx="8686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Step-Growth Polymerization</a:t>
            </a:r>
          </a:p>
          <a:p>
            <a:pPr algn="ctr"/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(Condensation Polymerizations)</a:t>
            </a:r>
            <a:endParaRPr lang="en-US" alt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A34EB0B-306E-1824-B1DB-086AC69D5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372" y="3429000"/>
            <a:ext cx="8227256" cy="152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Step-Addition Polymerization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(Polyaddition)</a:t>
            </a:r>
          </a:p>
        </p:txBody>
      </p:sp>
    </p:spTree>
    <p:extLst>
      <p:ext uri="{BB962C8B-B14F-4D97-AF65-F5344CB8AC3E}">
        <p14:creationId xmlns:p14="http://schemas.microsoft.com/office/powerpoint/2010/main" val="3002100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230B8-47B3-2B73-F6EA-3E2820C94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F23609C-A773-9882-56BD-5EA15362F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D5BD30-121B-2EEE-D9F6-118895C3368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8DFE6AC-5441-984D-F70B-3DA311667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353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Polyurethanes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B59A5B-CFC3-4D87-B491-653FEE9A6D9A}"/>
              </a:ext>
            </a:extLst>
          </p:cNvPr>
          <p:cNvSpPr/>
          <p:nvPr/>
        </p:nvSpPr>
        <p:spPr>
          <a:xfrm>
            <a:off x="533400" y="1255563"/>
            <a:ext cx="11353800" cy="1335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m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 from short-chain diols and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diisocyanates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algn="just"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b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melting</a:t>
            </a: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crystalline</a:t>
            </a: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thermoplastic</a:t>
            </a: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substances whose properties are comparable with those of the polyamides because of the similarity in chain structure.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BA8AF7-D472-4730-A3D6-33D2D508CFE6}"/>
              </a:ext>
            </a:extLst>
          </p:cNvPr>
          <p:cNvSpPr/>
          <p:nvPr/>
        </p:nvSpPr>
        <p:spPr>
          <a:xfrm>
            <a:off x="533400" y="2621072"/>
            <a:ext cx="11353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of isocyanates to hydroxy compounds is </a:t>
            </a: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inhibited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acid compounds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can be </a:t>
            </a: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accelerated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 basic compounds and metal salts or organometallic compounds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FAE937-F0AB-44E3-BE68-1CE9A5B8FEF6}"/>
              </a:ext>
            </a:extLst>
          </p:cNvPr>
          <p:cNvSpPr/>
          <p:nvPr/>
        </p:nvSpPr>
        <p:spPr>
          <a:xfrm>
            <a:off x="533400" y="3620501"/>
            <a:ext cx="11353800" cy="2627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polyurethanes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high molecular weight can be prepared in solution (inert solvents; toluene, xylene);</a:t>
            </a:r>
          </a:p>
          <a:p>
            <a:pPr marL="630238" indent="-284163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diisocyanate is normally dripped into the solution of the dihydroxy compound at the desired temperature (boiling point of the solvent).</a:t>
            </a:r>
          </a:p>
          <a:p>
            <a:pPr marL="630238" indent="-284163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polyurethane often separates from the reaction mixture.</a:t>
            </a:r>
          </a:p>
          <a:p>
            <a:pPr marL="630238" indent="-284163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polyurethanes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molecular weights up to about 15,000 can be obtained.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B5B83E-25F8-4373-9F05-F13F0C39E4AB}"/>
              </a:ext>
            </a:extLst>
          </p:cNvPr>
          <p:cNvSpPr/>
          <p:nvPr/>
        </p:nvSpPr>
        <p:spPr>
          <a:xfrm>
            <a:off x="304797" y="715433"/>
            <a:ext cx="115824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 Polyurethanes</a:t>
            </a:r>
          </a:p>
        </p:txBody>
      </p:sp>
    </p:spTree>
    <p:extLst>
      <p:ext uri="{BB962C8B-B14F-4D97-AF65-F5344CB8AC3E}">
        <p14:creationId xmlns:p14="http://schemas.microsoft.com/office/powerpoint/2010/main" val="3456717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FCFBD-A608-BA2C-EAA9-23B88CCCB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50021EA-DB5F-6B0A-D6B9-FD5D37F19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5312FB-82F2-853D-72EE-F0692B4CEFF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7BA7807-737E-77A8-40B4-341EAF77E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Crosslinked Polyurethanes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CAFB99-D42B-40B1-A305-A68AEDA5A946}"/>
              </a:ext>
            </a:extLst>
          </p:cNvPr>
          <p:cNvSpPr/>
          <p:nvPr/>
        </p:nvSpPr>
        <p:spPr>
          <a:xfrm>
            <a:off x="304798" y="715433"/>
            <a:ext cx="1151128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Branched and Crosslinked Polyurethanes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8A1CBF-3075-4F16-8B1F-886DF0822955}"/>
              </a:ext>
            </a:extLst>
          </p:cNvPr>
          <p:cNvSpPr/>
          <p:nvPr/>
        </p:nvSpPr>
        <p:spPr>
          <a:xfrm>
            <a:off x="530860" y="1240543"/>
            <a:ext cx="11356342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of linear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oligourethanes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possess either hydroxy or isocyanate end groups, with suitable reactive compounds; 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Low-molecular-weight, aliphatic polyester or polyether with hydroxy end groups (poly(ethylene oxide), poly(propylene oxide) or poly(</a:t>
            </a:r>
            <a:r>
              <a:rPr lang="en-US" sz="2000" dirty="0" err="1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oxytetramethylene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with molecular weights around 2,000) is reacted with an excess of diisocyanate.</a:t>
            </a:r>
          </a:p>
        </p:txBody>
      </p:sp>
      <p:sp>
        <p:nvSpPr>
          <p:cNvPr id="12" name="object 35">
            <a:extLst>
              <a:ext uri="{FF2B5EF4-FFF2-40B4-BE49-F238E27FC236}">
                <a16:creationId xmlns:a16="http://schemas.microsoft.com/office/drawing/2014/main" id="{C3B1A913-15F4-3FE1-E405-7C5DEA2F0450}"/>
              </a:ext>
            </a:extLst>
          </p:cNvPr>
          <p:cNvSpPr txBox="1"/>
          <p:nvPr/>
        </p:nvSpPr>
        <p:spPr>
          <a:xfrm>
            <a:off x="675641" y="6110226"/>
            <a:ext cx="11211561" cy="492251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42900" marR="1003300" indent="-3429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Branching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crosslinking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tends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GB"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object 36">
            <a:extLst>
              <a:ext uri="{FF2B5EF4-FFF2-40B4-BE49-F238E27FC236}">
                <a16:creationId xmlns:a16="http://schemas.microsoft.com/office/drawing/2014/main" id="{2790D2B1-DD0F-8C11-69C1-7E2A4DA9EDE5}"/>
              </a:ext>
            </a:extLst>
          </p:cNvPr>
          <p:cNvSpPr txBox="1"/>
          <p:nvPr/>
        </p:nvSpPr>
        <p:spPr>
          <a:xfrm>
            <a:off x="680721" y="3695646"/>
            <a:ext cx="11201403" cy="419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such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tri-isocyanate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ethylene</a:t>
            </a:r>
            <a:r>
              <a:rPr sz="20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glycol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good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way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form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crosslinked </a:t>
            </a:r>
            <a:r>
              <a:rPr sz="20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Polyurethane.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CF933C-8414-2672-36BA-8F1084D98E26}"/>
              </a:ext>
            </a:extLst>
          </p:cNvPr>
          <p:cNvGrpSpPr/>
          <p:nvPr/>
        </p:nvGrpSpPr>
        <p:grpSpPr>
          <a:xfrm>
            <a:off x="763959" y="4349775"/>
            <a:ext cx="10664082" cy="1792792"/>
            <a:chOff x="944302" y="1136099"/>
            <a:chExt cx="10664082" cy="1792792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5F289D64-1C04-4A24-623C-BD791FA259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1" t="1887" r="2737" b="58700"/>
            <a:stretch>
              <a:fillRect/>
            </a:stretch>
          </p:blipFill>
          <p:spPr bwMode="auto">
            <a:xfrm>
              <a:off x="944302" y="1456212"/>
              <a:ext cx="5332041" cy="13349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226A147B-2D0C-53D9-9586-7C644D1EF0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30" b="636"/>
            <a:stretch>
              <a:fillRect/>
            </a:stretch>
          </p:blipFill>
          <p:spPr bwMode="auto">
            <a:xfrm>
              <a:off x="6175911" y="1136099"/>
              <a:ext cx="5432473" cy="1792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1E7AD67-F3DE-1B60-8366-8BB62EB403CA}"/>
              </a:ext>
            </a:extLst>
          </p:cNvPr>
          <p:cNvSpPr/>
          <p:nvPr/>
        </p:nvSpPr>
        <p:spPr>
          <a:xfrm>
            <a:off x="299720" y="3077633"/>
            <a:ext cx="1151128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Polyurethanes Reaction of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Polyisocyanates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Diols</a:t>
            </a:r>
          </a:p>
        </p:txBody>
      </p:sp>
    </p:spTree>
    <p:extLst>
      <p:ext uri="{BB962C8B-B14F-4D97-AF65-F5344CB8AC3E}">
        <p14:creationId xmlns:p14="http://schemas.microsoft.com/office/powerpoint/2010/main" val="6861560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8FD6-184F-0AE2-73AB-E03BBEE98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E699CF1-C973-A102-0AB2-D4E140C0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41AB6FB-FF18-8913-861A-AD3A5C0E727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97CD53A-C37B-62DC-63CB-BDF6582D2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Crosslinked Polyurethanes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59DA5A-40B5-4649-9786-2E61295B2DE7}"/>
              </a:ext>
            </a:extLst>
          </p:cNvPr>
          <p:cNvSpPr/>
          <p:nvPr/>
        </p:nvSpPr>
        <p:spPr>
          <a:xfrm>
            <a:off x="533400" y="1249472"/>
            <a:ext cx="11430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Pairs of isocyanate end groups in the chain-extended polymer OCN–X–NCO first react with a molecule of water; this results in a linear coupling through 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urea groupings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with elimination of CO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2D52FB-59CF-44FD-8717-CBF7F420550A}"/>
              </a:ext>
            </a:extLst>
          </p:cNvPr>
          <p:cNvSpPr/>
          <p:nvPr/>
        </p:nvSpPr>
        <p:spPr>
          <a:xfrm>
            <a:off x="304798" y="715433"/>
            <a:ext cx="662940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Polyurethane Foams (Crosslinking with Water)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18A72119-B062-A7A4-1D21-04099F48C6EF}"/>
              </a:ext>
            </a:extLst>
          </p:cNvPr>
          <p:cNvSpPr txBox="1"/>
          <p:nvPr/>
        </p:nvSpPr>
        <p:spPr>
          <a:xfrm>
            <a:off x="609599" y="2306187"/>
            <a:ext cx="11277602" cy="2265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354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32766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polymerization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begins, the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liquid,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carbon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dioxide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bubbled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away.</a:t>
            </a:r>
            <a:endParaRPr lang="en-US" sz="2000" spc="-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32766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reaction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progresses,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molecular weight increases, the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mixture will become 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viscous.</a:t>
            </a:r>
            <a:r>
              <a:rPr sz="20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spc="-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32766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consequence,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dioxide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bubbles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trapped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sz="2000" spc="-4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viscous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liquid.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354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32766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polymer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finally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solidifies,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</a:t>
            </a:r>
            <a:r>
              <a:rPr sz="2000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000" spc="232" baseline="-208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bubbles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trapped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polymer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foam.</a:t>
            </a:r>
          </a:p>
        </p:txBody>
      </p:sp>
    </p:spTree>
    <p:extLst>
      <p:ext uri="{BB962C8B-B14F-4D97-AF65-F5344CB8AC3E}">
        <p14:creationId xmlns:p14="http://schemas.microsoft.com/office/powerpoint/2010/main" val="3547648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EBE56-54C5-0AF2-416B-44F5FC914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4687304-EFF9-C552-AA90-E5E1260D0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4CE810-52F7-2C00-0AB0-45946E729CD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CBFA091-F879-D540-2EFF-71BBEC825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Polyurethanes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1600200"/>
            <a:ext cx="3395316" cy="226971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07015" y="1600200"/>
            <a:ext cx="3727271" cy="226514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55442" y="1600200"/>
            <a:ext cx="3497292" cy="226971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rcRect b="50812"/>
          <a:stretch>
            <a:fillRect/>
          </a:stretch>
        </p:blipFill>
        <p:spPr>
          <a:xfrm>
            <a:off x="2680365" y="4775895"/>
            <a:ext cx="3380075" cy="2082105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7552735" y="1759591"/>
            <a:ext cx="3681551" cy="2046545"/>
          </a:xfrm>
          <a:custGeom>
            <a:avLst/>
            <a:gdLst/>
            <a:ahLst/>
            <a:cxnLst/>
            <a:rect l="l" t="t" r="r" b="b"/>
            <a:pathLst>
              <a:path w="3025140" h="1724025">
                <a:moveTo>
                  <a:pt x="0" y="1723644"/>
                </a:moveTo>
                <a:lnTo>
                  <a:pt x="3025139" y="1723644"/>
                </a:lnTo>
                <a:lnTo>
                  <a:pt x="3025139" y="0"/>
                </a:lnTo>
                <a:lnTo>
                  <a:pt x="0" y="0"/>
                </a:lnTo>
                <a:lnTo>
                  <a:pt x="0" y="1723644"/>
                </a:lnTo>
                <a:close/>
              </a:path>
            </a:pathLst>
          </a:custGeom>
          <a:ln w="57150">
            <a:solidFill>
              <a:srgbClr val="CC3300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object 6">
            <a:extLst>
              <a:ext uri="{FF2B5EF4-FFF2-40B4-BE49-F238E27FC236}">
                <a16:creationId xmlns:a16="http://schemas.microsoft.com/office/drawing/2014/main" id="{B74D8749-9D61-49F9-9953-4744418AD0E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12279" y="764094"/>
            <a:ext cx="5783618" cy="820000"/>
          </a:xfrm>
          <a:prstGeom prst="rect">
            <a:avLst/>
          </a:prstGeom>
        </p:spPr>
      </p:pic>
      <p:grpSp>
        <p:nvGrpSpPr>
          <p:cNvPr id="24" name="object 7">
            <a:extLst>
              <a:ext uri="{FF2B5EF4-FFF2-40B4-BE49-F238E27FC236}">
                <a16:creationId xmlns:a16="http://schemas.microsoft.com/office/drawing/2014/main" id="{598313DD-01B8-4148-A4A5-76C8A3B3C1CE}"/>
              </a:ext>
            </a:extLst>
          </p:cNvPr>
          <p:cNvGrpSpPr/>
          <p:nvPr/>
        </p:nvGrpSpPr>
        <p:grpSpPr>
          <a:xfrm>
            <a:off x="3340824" y="3974482"/>
            <a:ext cx="5134973" cy="820000"/>
            <a:chOff x="3153427" y="5624996"/>
            <a:chExt cx="5134973" cy="820000"/>
          </a:xfrm>
        </p:grpSpPr>
        <p:pic>
          <p:nvPicPr>
            <p:cNvPr id="25" name="object 8">
              <a:extLst>
                <a:ext uri="{FF2B5EF4-FFF2-40B4-BE49-F238E27FC236}">
                  <a16:creationId xmlns:a16="http://schemas.microsoft.com/office/drawing/2014/main" id="{D58C0012-1D2D-41CB-A024-A5E20918F5D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53427" y="5624996"/>
              <a:ext cx="5032371" cy="819999"/>
            </a:xfrm>
            <a:prstGeom prst="rect">
              <a:avLst/>
            </a:prstGeom>
          </p:spPr>
        </p:pic>
        <p:sp>
          <p:nvSpPr>
            <p:cNvPr id="26" name="object 9">
              <a:extLst>
                <a:ext uri="{FF2B5EF4-FFF2-40B4-BE49-F238E27FC236}">
                  <a16:creationId xmlns:a16="http://schemas.microsoft.com/office/drawing/2014/main" id="{543C4C72-954D-48BF-9A4F-628CC586C2B1}"/>
                </a:ext>
              </a:extLst>
            </p:cNvPr>
            <p:cNvSpPr/>
            <p:nvPr/>
          </p:nvSpPr>
          <p:spPr>
            <a:xfrm>
              <a:off x="6174485" y="5624996"/>
              <a:ext cx="2113915" cy="820000"/>
            </a:xfrm>
            <a:custGeom>
              <a:avLst/>
              <a:gdLst/>
              <a:ahLst/>
              <a:cxnLst/>
              <a:rect l="l" t="t" r="r" b="b"/>
              <a:pathLst>
                <a:path w="2113915" h="1155700">
                  <a:moveTo>
                    <a:pt x="0" y="192532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1" y="0"/>
                  </a:lnTo>
                  <a:lnTo>
                    <a:pt x="1921256" y="0"/>
                  </a:lnTo>
                  <a:lnTo>
                    <a:pt x="1965391" y="5086"/>
                  </a:lnTo>
                  <a:lnTo>
                    <a:pt x="2005912" y="19575"/>
                  </a:lnTo>
                  <a:lnTo>
                    <a:pt x="2041660" y="42307"/>
                  </a:lnTo>
                  <a:lnTo>
                    <a:pt x="2071480" y="72127"/>
                  </a:lnTo>
                  <a:lnTo>
                    <a:pt x="2094212" y="107875"/>
                  </a:lnTo>
                  <a:lnTo>
                    <a:pt x="2108701" y="148396"/>
                  </a:lnTo>
                  <a:lnTo>
                    <a:pt x="2113788" y="192532"/>
                  </a:lnTo>
                  <a:lnTo>
                    <a:pt x="2113788" y="962660"/>
                  </a:lnTo>
                  <a:lnTo>
                    <a:pt x="2108701" y="1006803"/>
                  </a:lnTo>
                  <a:lnTo>
                    <a:pt x="2094212" y="1047327"/>
                  </a:lnTo>
                  <a:lnTo>
                    <a:pt x="2071480" y="1083075"/>
                  </a:lnTo>
                  <a:lnTo>
                    <a:pt x="2041660" y="1112892"/>
                  </a:lnTo>
                  <a:lnTo>
                    <a:pt x="2005912" y="1135621"/>
                  </a:lnTo>
                  <a:lnTo>
                    <a:pt x="1965391" y="1150106"/>
                  </a:lnTo>
                  <a:lnTo>
                    <a:pt x="1921256" y="1155192"/>
                  </a:lnTo>
                  <a:lnTo>
                    <a:pt x="192531" y="1155192"/>
                  </a:lnTo>
                  <a:lnTo>
                    <a:pt x="148396" y="1150106"/>
                  </a:lnTo>
                  <a:lnTo>
                    <a:pt x="107875" y="1135621"/>
                  </a:lnTo>
                  <a:lnTo>
                    <a:pt x="72127" y="1112892"/>
                  </a:lnTo>
                  <a:lnTo>
                    <a:pt x="42307" y="1083075"/>
                  </a:lnTo>
                  <a:lnTo>
                    <a:pt x="19575" y="1047327"/>
                  </a:lnTo>
                  <a:lnTo>
                    <a:pt x="5086" y="1006803"/>
                  </a:lnTo>
                  <a:lnTo>
                    <a:pt x="0" y="962660"/>
                  </a:lnTo>
                  <a:lnTo>
                    <a:pt x="0" y="192532"/>
                  </a:lnTo>
                  <a:close/>
                </a:path>
              </a:pathLst>
            </a:custGeom>
            <a:ln w="28575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pPr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object 16">
            <a:extLst>
              <a:ext uri="{FF2B5EF4-FFF2-40B4-BE49-F238E27FC236}">
                <a16:creationId xmlns:a16="http://schemas.microsoft.com/office/drawing/2014/main" id="{22F63F93-EA34-B2AA-8DE3-1600CEF46D54}"/>
              </a:ext>
            </a:extLst>
          </p:cNvPr>
          <p:cNvPicPr/>
          <p:nvPr/>
        </p:nvPicPr>
        <p:blipFill>
          <a:blip r:embed="rId6" cstate="print"/>
          <a:srcRect t="50598"/>
          <a:stretch>
            <a:fillRect/>
          </a:stretch>
        </p:blipFill>
        <p:spPr>
          <a:xfrm>
            <a:off x="5960096" y="4764001"/>
            <a:ext cx="3380074" cy="217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9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F4A6-D1FC-BC82-F4DD-AE727712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EBBCA1B-C4EA-7C80-63D4-0FB21763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40D8EED-CE59-1853-8E54-60D20B18A41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3EC6EDD-FCDE-6DCA-164B-838545B51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Polyurethanes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3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75040" y="1173480"/>
            <a:ext cx="3003914" cy="2026361"/>
          </a:xfrm>
          <a:prstGeom prst="rect">
            <a:avLst/>
          </a:prstGeom>
        </p:spPr>
      </p:pic>
      <p:sp>
        <p:nvSpPr>
          <p:cNvPr id="4" name="object 3"/>
          <p:cNvSpPr txBox="1"/>
          <p:nvPr/>
        </p:nvSpPr>
        <p:spPr>
          <a:xfrm>
            <a:off x="304798" y="718742"/>
            <a:ext cx="5632579" cy="5004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0"/>
              </a:spcBef>
              <a:tabLst>
                <a:tab pos="299720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Polyurethane</a:t>
            </a:r>
            <a:r>
              <a:rPr sz="2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Foam</a:t>
            </a:r>
            <a:r>
              <a:rPr sz="2400" b="1" spc="-1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45020" y="4455550"/>
            <a:ext cx="2663953" cy="16341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6E70634-9E3A-4202-AD2B-82C1DDAB8F62}"/>
              </a:ext>
            </a:extLst>
          </p:cNvPr>
          <p:cNvSpPr/>
          <p:nvPr/>
        </p:nvSpPr>
        <p:spPr>
          <a:xfrm>
            <a:off x="320038" y="1236078"/>
            <a:ext cx="7604762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Insulation</a:t>
            </a:r>
          </a:p>
          <a:p>
            <a:pPr marL="690563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air, moisture, vapor and sound infiltration, as well as  reduce energy usage and heating and cooling costs.</a:t>
            </a:r>
          </a:p>
          <a:p>
            <a:pPr marL="690563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Polyurethane foam also, helps absorbing noise in sport halls but also in many other places of leisure such as theatres and cinemas.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862305-E3D5-4E80-9287-1F359BBA99C6}"/>
              </a:ext>
            </a:extLst>
          </p:cNvPr>
          <p:cNvSpPr/>
          <p:nvPr/>
        </p:nvSpPr>
        <p:spPr>
          <a:xfrm>
            <a:off x="320038" y="3607208"/>
            <a:ext cx="7604762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</a:p>
          <a:p>
            <a:pPr marL="690563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i.e., trimming, seats, headrests, (air-conditioning) filters and acoustic insulation</a:t>
            </a:r>
          </a:p>
        </p:txBody>
      </p:sp>
      <p:pic>
        <p:nvPicPr>
          <p:cNvPr id="3076" name="Picture 4" descr="What is Polyurethane Foam Used For? 7 Applications of PU Foam">
            <a:extLst>
              <a:ext uri="{FF2B5EF4-FFF2-40B4-BE49-F238E27FC236}">
                <a16:creationId xmlns:a16="http://schemas.microsoft.com/office/drawing/2014/main" id="{A1D8FBB2-C1D0-44EE-B9E0-2C6819CFE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318991"/>
            <a:ext cx="3044554" cy="105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533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05EFA-C462-0F8E-F3EA-D7528ABA1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CAE920E-86A4-834D-B748-000E1561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AB4C5B-ABB9-F6FB-DD80-75370AC9701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0A35AA3-64CF-7538-5449-9AEFD64E5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Step-Addition Polymerization (Polyaddition); 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Polyurethanes </a:t>
            </a:r>
            <a:endParaRPr lang="en-US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68085-A1F9-43B3-A430-9EEDD373CFB5}"/>
              </a:ext>
            </a:extLst>
          </p:cNvPr>
          <p:cNvSpPr/>
          <p:nvPr/>
        </p:nvSpPr>
        <p:spPr>
          <a:xfrm>
            <a:off x="518158" y="1330137"/>
            <a:ext cx="1152144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Crosslinking with glycols or diamines proceeds according to a similar scheme (without elimination of CO</a:t>
            </a:r>
            <a:r>
              <a:rPr lang="en-US" sz="2000" b="0" i="0" u="none" strike="noStrike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A3BEBE-8889-4D2E-B6C8-F336BA9C8A7D}"/>
              </a:ext>
            </a:extLst>
          </p:cNvPr>
          <p:cNvSpPr/>
          <p:nvPr/>
        </p:nvSpPr>
        <p:spPr>
          <a:xfrm>
            <a:off x="955040" y="1859072"/>
            <a:ext cx="107188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glycols,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occurs with the formation of urethane groups, which can then react with residual isocyanate end groups to give crosslinking.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2E3837-0437-451B-9BAA-E28E2E1E2279}"/>
              </a:ext>
            </a:extLst>
          </p:cNvPr>
          <p:cNvSpPr/>
          <p:nvPr/>
        </p:nvSpPr>
        <p:spPr>
          <a:xfrm>
            <a:off x="518158" y="6054537"/>
            <a:ext cx="1137412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Crosslinking with glycols and diamines plays a major role in the preparation of 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polyurethane elastomers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4DEBF3-0296-8979-8112-D1373584B247}"/>
              </a:ext>
            </a:extLst>
          </p:cNvPr>
          <p:cNvSpPr/>
          <p:nvPr/>
        </p:nvSpPr>
        <p:spPr>
          <a:xfrm>
            <a:off x="299717" y="715433"/>
            <a:ext cx="6629402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Crosslinking with Glycols or Diamines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EDD318-CF2F-8E5E-F45E-476FBE1E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0" t="46557" r="29166" b="41114"/>
          <a:stretch>
            <a:fillRect/>
          </a:stretch>
        </p:blipFill>
        <p:spPr>
          <a:xfrm>
            <a:off x="2895600" y="2768160"/>
            <a:ext cx="6400800" cy="10761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3D8B4F-8FA7-355B-19FE-6B4E1F88DE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917" t="64444" r="27083" b="12947"/>
          <a:stretch>
            <a:fillRect/>
          </a:stretch>
        </p:blipFill>
        <p:spPr>
          <a:xfrm>
            <a:off x="3136863" y="4299964"/>
            <a:ext cx="6355156" cy="179603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1F28C1D-73E1-FCEF-D748-A6020FF9C369}"/>
              </a:ext>
            </a:extLst>
          </p:cNvPr>
          <p:cNvSpPr/>
          <p:nvPr/>
        </p:nvSpPr>
        <p:spPr>
          <a:xfrm>
            <a:off x="955040" y="3768537"/>
            <a:ext cx="1071880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diamines.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mixture is then chain-extended with a diamine:.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1846F5F-98F4-A4CD-BA8D-8FC04E6F8464}"/>
              </a:ext>
            </a:extLst>
          </p:cNvPr>
          <p:cNvSpPr/>
          <p:nvPr/>
        </p:nvSpPr>
        <p:spPr>
          <a:xfrm>
            <a:off x="5791200" y="5018713"/>
            <a:ext cx="762000" cy="933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1BB409-F678-3264-8E1A-1EDC3850C464}"/>
              </a:ext>
            </a:extLst>
          </p:cNvPr>
          <p:cNvSpPr/>
          <p:nvPr/>
        </p:nvSpPr>
        <p:spPr>
          <a:xfrm>
            <a:off x="7543800" y="4898005"/>
            <a:ext cx="762000" cy="933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8C595E-CF52-842C-11A8-C1277F4F7CF8}"/>
              </a:ext>
            </a:extLst>
          </p:cNvPr>
          <p:cNvSpPr/>
          <p:nvPr/>
        </p:nvSpPr>
        <p:spPr>
          <a:xfrm>
            <a:off x="7277100" y="2795150"/>
            <a:ext cx="647700" cy="694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0237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06005-B19E-C0EB-E6F0-17680864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313F776-74BF-757F-D3A6-3AC200FAB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95A833-FB8B-6BDF-61E8-725A8C2C37B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07C9683-34CE-B7D7-C510-CE165C231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Network Polymers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4798" y="728524"/>
            <a:ext cx="11517107" cy="419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0"/>
              </a:spcBef>
              <a:tabLst>
                <a:tab pos="988060" algn="l"/>
                <a:tab pos="1847850" algn="l"/>
                <a:tab pos="2429510" algn="l"/>
                <a:tab pos="3583940" algn="l"/>
                <a:tab pos="4008754" algn="l"/>
                <a:tab pos="5222240" algn="l"/>
                <a:tab pos="5528310" algn="l"/>
                <a:tab pos="6842125" algn="l"/>
                <a:tab pos="8246109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epare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en-US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sz="20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en-US" sz="20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62D50B-6897-4D9C-96BB-C999B7BE20A5}"/>
              </a:ext>
            </a:extLst>
          </p:cNvPr>
          <p:cNvGrpSpPr/>
          <p:nvPr/>
        </p:nvGrpSpPr>
        <p:grpSpPr>
          <a:xfrm>
            <a:off x="2764282" y="1219311"/>
            <a:ext cx="6663436" cy="3145092"/>
            <a:chOff x="3206750" y="2068247"/>
            <a:chExt cx="6663436" cy="3145092"/>
          </a:xfrm>
        </p:grpSpPr>
        <p:grpSp>
          <p:nvGrpSpPr>
            <p:cNvPr id="6" name="object 6"/>
            <p:cNvGrpSpPr/>
            <p:nvPr/>
          </p:nvGrpSpPr>
          <p:grpSpPr>
            <a:xfrm>
              <a:off x="3206750" y="2068247"/>
              <a:ext cx="6192983" cy="3145092"/>
              <a:chOff x="2526792" y="3269159"/>
              <a:chExt cx="6192983" cy="3145092"/>
            </a:xfrm>
          </p:grpSpPr>
          <p:sp>
            <p:nvSpPr>
              <p:cNvPr id="7" name="object 7"/>
              <p:cNvSpPr/>
              <p:nvPr/>
            </p:nvSpPr>
            <p:spPr>
              <a:xfrm>
                <a:off x="3056210" y="3269159"/>
                <a:ext cx="5663565" cy="3145092"/>
              </a:xfrm>
              <a:custGeom>
                <a:avLst/>
                <a:gdLst/>
                <a:ahLst/>
                <a:cxnLst/>
                <a:rect l="l" t="t" r="r" b="b"/>
                <a:pathLst>
                  <a:path w="5663565" h="4003675">
                    <a:moveTo>
                      <a:pt x="3661409" y="0"/>
                    </a:moveTo>
                    <a:lnTo>
                      <a:pt x="3661409" y="1000886"/>
                    </a:lnTo>
                    <a:lnTo>
                      <a:pt x="0" y="1000886"/>
                    </a:lnTo>
                    <a:lnTo>
                      <a:pt x="0" y="3002660"/>
                    </a:lnTo>
                    <a:lnTo>
                      <a:pt x="3661409" y="3002660"/>
                    </a:lnTo>
                    <a:lnTo>
                      <a:pt x="3661409" y="4003548"/>
                    </a:lnTo>
                    <a:lnTo>
                      <a:pt x="5663183" y="2001773"/>
                    </a:lnTo>
                    <a:lnTo>
                      <a:pt x="3661409" y="0"/>
                    </a:lnTo>
                    <a:close/>
                  </a:path>
                </a:pathLst>
              </a:custGeom>
              <a:solidFill>
                <a:srgbClr val="FFE8CA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object 8"/>
              <p:cNvSpPr/>
              <p:nvPr/>
            </p:nvSpPr>
            <p:spPr>
              <a:xfrm>
                <a:off x="2526792" y="3950207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1849882" y="0"/>
                    </a:moveTo>
                    <a:lnTo>
                      <a:pt x="266953" y="0"/>
                    </a:lnTo>
                    <a:lnTo>
                      <a:pt x="218965" y="4300"/>
                    </a:lnTo>
                    <a:lnTo>
                      <a:pt x="173800" y="16699"/>
                    </a:lnTo>
                    <a:lnTo>
                      <a:pt x="132211" y="36444"/>
                    </a:lnTo>
                    <a:lnTo>
                      <a:pt x="94953" y="62780"/>
                    </a:lnTo>
                    <a:lnTo>
                      <a:pt x="62780" y="94953"/>
                    </a:lnTo>
                    <a:lnTo>
                      <a:pt x="36444" y="132211"/>
                    </a:lnTo>
                    <a:lnTo>
                      <a:pt x="16699" y="173800"/>
                    </a:lnTo>
                    <a:lnTo>
                      <a:pt x="4300" y="218965"/>
                    </a:lnTo>
                    <a:lnTo>
                      <a:pt x="0" y="266954"/>
                    </a:lnTo>
                    <a:lnTo>
                      <a:pt x="0" y="1334770"/>
                    </a:lnTo>
                    <a:lnTo>
                      <a:pt x="4300" y="1382758"/>
                    </a:lnTo>
                    <a:lnTo>
                      <a:pt x="16699" y="1427923"/>
                    </a:lnTo>
                    <a:lnTo>
                      <a:pt x="36444" y="1469512"/>
                    </a:lnTo>
                    <a:lnTo>
                      <a:pt x="62780" y="1506770"/>
                    </a:lnTo>
                    <a:lnTo>
                      <a:pt x="94953" y="1538943"/>
                    </a:lnTo>
                    <a:lnTo>
                      <a:pt x="132211" y="1565279"/>
                    </a:lnTo>
                    <a:lnTo>
                      <a:pt x="173800" y="1585024"/>
                    </a:lnTo>
                    <a:lnTo>
                      <a:pt x="218965" y="1597423"/>
                    </a:lnTo>
                    <a:lnTo>
                      <a:pt x="266953" y="1601724"/>
                    </a:lnTo>
                    <a:lnTo>
                      <a:pt x="1849882" y="1601724"/>
                    </a:lnTo>
                    <a:lnTo>
                      <a:pt x="1897870" y="1597423"/>
                    </a:lnTo>
                    <a:lnTo>
                      <a:pt x="1943035" y="1585024"/>
                    </a:lnTo>
                    <a:lnTo>
                      <a:pt x="1984624" y="1565279"/>
                    </a:lnTo>
                    <a:lnTo>
                      <a:pt x="2021882" y="1538943"/>
                    </a:lnTo>
                    <a:lnTo>
                      <a:pt x="2054055" y="1506770"/>
                    </a:lnTo>
                    <a:lnTo>
                      <a:pt x="2080391" y="1469512"/>
                    </a:lnTo>
                    <a:lnTo>
                      <a:pt x="2100136" y="1427923"/>
                    </a:lnTo>
                    <a:lnTo>
                      <a:pt x="2112535" y="1382758"/>
                    </a:lnTo>
                    <a:lnTo>
                      <a:pt x="2116835" y="1334770"/>
                    </a:lnTo>
                    <a:lnTo>
                      <a:pt x="2116835" y="266954"/>
                    </a:lnTo>
                    <a:lnTo>
                      <a:pt x="2112535" y="218965"/>
                    </a:lnTo>
                    <a:lnTo>
                      <a:pt x="2100136" y="173800"/>
                    </a:lnTo>
                    <a:lnTo>
                      <a:pt x="2080391" y="132211"/>
                    </a:lnTo>
                    <a:lnTo>
                      <a:pt x="2054055" y="94953"/>
                    </a:lnTo>
                    <a:lnTo>
                      <a:pt x="2021882" y="62780"/>
                    </a:lnTo>
                    <a:lnTo>
                      <a:pt x="1984624" y="36444"/>
                    </a:lnTo>
                    <a:lnTo>
                      <a:pt x="1943035" y="16699"/>
                    </a:lnTo>
                    <a:lnTo>
                      <a:pt x="1897870" y="4300"/>
                    </a:lnTo>
                    <a:lnTo>
                      <a:pt x="1849882" y="0"/>
                    </a:lnTo>
                    <a:close/>
                  </a:path>
                </a:pathLst>
              </a:custGeom>
              <a:solidFill>
                <a:srgbClr val="FFC000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2526792" y="3950207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0" y="266954"/>
                    </a:moveTo>
                    <a:lnTo>
                      <a:pt x="4300" y="218965"/>
                    </a:lnTo>
                    <a:lnTo>
                      <a:pt x="16699" y="173800"/>
                    </a:lnTo>
                    <a:lnTo>
                      <a:pt x="36444" y="132211"/>
                    </a:lnTo>
                    <a:lnTo>
                      <a:pt x="62780" y="94953"/>
                    </a:lnTo>
                    <a:lnTo>
                      <a:pt x="94953" y="62780"/>
                    </a:lnTo>
                    <a:lnTo>
                      <a:pt x="132211" y="36444"/>
                    </a:lnTo>
                    <a:lnTo>
                      <a:pt x="173800" y="16699"/>
                    </a:lnTo>
                    <a:lnTo>
                      <a:pt x="218965" y="4300"/>
                    </a:lnTo>
                    <a:lnTo>
                      <a:pt x="266953" y="0"/>
                    </a:lnTo>
                    <a:lnTo>
                      <a:pt x="1849882" y="0"/>
                    </a:lnTo>
                    <a:lnTo>
                      <a:pt x="1897870" y="4300"/>
                    </a:lnTo>
                    <a:lnTo>
                      <a:pt x="1943035" y="16699"/>
                    </a:lnTo>
                    <a:lnTo>
                      <a:pt x="1984624" y="36444"/>
                    </a:lnTo>
                    <a:lnTo>
                      <a:pt x="2021882" y="62780"/>
                    </a:lnTo>
                    <a:lnTo>
                      <a:pt x="2054055" y="94953"/>
                    </a:lnTo>
                    <a:lnTo>
                      <a:pt x="2080391" y="132211"/>
                    </a:lnTo>
                    <a:lnTo>
                      <a:pt x="2100136" y="173800"/>
                    </a:lnTo>
                    <a:lnTo>
                      <a:pt x="2112535" y="218965"/>
                    </a:lnTo>
                    <a:lnTo>
                      <a:pt x="2116835" y="266954"/>
                    </a:lnTo>
                    <a:lnTo>
                      <a:pt x="2116835" y="1334770"/>
                    </a:lnTo>
                    <a:lnTo>
                      <a:pt x="2112535" y="1382758"/>
                    </a:lnTo>
                    <a:lnTo>
                      <a:pt x="2100136" y="1427923"/>
                    </a:lnTo>
                    <a:lnTo>
                      <a:pt x="2080391" y="1469512"/>
                    </a:lnTo>
                    <a:lnTo>
                      <a:pt x="2054055" y="1506770"/>
                    </a:lnTo>
                    <a:lnTo>
                      <a:pt x="2021882" y="1538943"/>
                    </a:lnTo>
                    <a:lnTo>
                      <a:pt x="1984624" y="1565279"/>
                    </a:lnTo>
                    <a:lnTo>
                      <a:pt x="1943035" y="1585024"/>
                    </a:lnTo>
                    <a:lnTo>
                      <a:pt x="1897870" y="1597423"/>
                    </a:lnTo>
                    <a:lnTo>
                      <a:pt x="1849882" y="1601724"/>
                    </a:lnTo>
                    <a:lnTo>
                      <a:pt x="266953" y="1601724"/>
                    </a:lnTo>
                    <a:lnTo>
                      <a:pt x="218965" y="1597423"/>
                    </a:lnTo>
                    <a:lnTo>
                      <a:pt x="173800" y="1585024"/>
                    </a:lnTo>
                    <a:lnTo>
                      <a:pt x="132211" y="1565279"/>
                    </a:lnTo>
                    <a:lnTo>
                      <a:pt x="94953" y="1538943"/>
                    </a:lnTo>
                    <a:lnTo>
                      <a:pt x="62780" y="1506770"/>
                    </a:lnTo>
                    <a:lnTo>
                      <a:pt x="36444" y="1469512"/>
                    </a:lnTo>
                    <a:lnTo>
                      <a:pt x="16699" y="1427923"/>
                    </a:lnTo>
                    <a:lnTo>
                      <a:pt x="4300" y="1382758"/>
                    </a:lnTo>
                    <a:lnTo>
                      <a:pt x="0" y="1334770"/>
                    </a:lnTo>
                    <a:lnTo>
                      <a:pt x="0" y="266954"/>
                    </a:lnTo>
                    <a:close/>
                  </a:path>
                </a:pathLst>
              </a:custGeom>
              <a:ln w="1270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object 10"/>
            <p:cNvSpPr txBox="1"/>
            <p:nvPr/>
          </p:nvSpPr>
          <p:spPr>
            <a:xfrm>
              <a:off x="3579748" y="3255987"/>
              <a:ext cx="1371093" cy="41851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50000"/>
                </a:lnSpc>
                <a:spcBef>
                  <a:spcPts val="0"/>
                </a:spcBef>
              </a:pPr>
              <a:r>
                <a:rPr sz="2000" b="1" spc="-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sz="2000" b="1" spc="-5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sz="2000" b="1" spc="-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epo</a:t>
              </a:r>
              <a:r>
                <a:rPr sz="2000" b="1" spc="-2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sz="2000" b="1" spc="-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sz="2000" b="1" spc="-2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sz="2000" b="1" spc="-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er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" name="object 11"/>
            <p:cNvGrpSpPr/>
            <p:nvPr/>
          </p:nvGrpSpPr>
          <p:grpSpPr>
            <a:xfrm>
              <a:off x="5469636" y="2742946"/>
              <a:ext cx="2129790" cy="1614805"/>
              <a:chOff x="4789678" y="3943858"/>
              <a:chExt cx="2129790" cy="1614805"/>
            </a:xfrm>
          </p:grpSpPr>
          <p:sp>
            <p:nvSpPr>
              <p:cNvPr id="12" name="object 12"/>
              <p:cNvSpPr/>
              <p:nvPr/>
            </p:nvSpPr>
            <p:spPr>
              <a:xfrm>
                <a:off x="4796028" y="3950208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1849881" y="0"/>
                    </a:moveTo>
                    <a:lnTo>
                      <a:pt x="266954" y="0"/>
                    </a:lnTo>
                    <a:lnTo>
                      <a:pt x="218965" y="4300"/>
                    </a:lnTo>
                    <a:lnTo>
                      <a:pt x="173800" y="16699"/>
                    </a:lnTo>
                    <a:lnTo>
                      <a:pt x="132211" y="36444"/>
                    </a:lnTo>
                    <a:lnTo>
                      <a:pt x="94953" y="62780"/>
                    </a:lnTo>
                    <a:lnTo>
                      <a:pt x="62780" y="94953"/>
                    </a:lnTo>
                    <a:lnTo>
                      <a:pt x="36444" y="132211"/>
                    </a:lnTo>
                    <a:lnTo>
                      <a:pt x="16699" y="173800"/>
                    </a:lnTo>
                    <a:lnTo>
                      <a:pt x="4300" y="218965"/>
                    </a:lnTo>
                    <a:lnTo>
                      <a:pt x="0" y="266954"/>
                    </a:lnTo>
                    <a:lnTo>
                      <a:pt x="0" y="1334770"/>
                    </a:lnTo>
                    <a:lnTo>
                      <a:pt x="4300" y="1382758"/>
                    </a:lnTo>
                    <a:lnTo>
                      <a:pt x="16699" y="1427923"/>
                    </a:lnTo>
                    <a:lnTo>
                      <a:pt x="36444" y="1469512"/>
                    </a:lnTo>
                    <a:lnTo>
                      <a:pt x="62780" y="1506770"/>
                    </a:lnTo>
                    <a:lnTo>
                      <a:pt x="94953" y="1538943"/>
                    </a:lnTo>
                    <a:lnTo>
                      <a:pt x="132211" y="1565279"/>
                    </a:lnTo>
                    <a:lnTo>
                      <a:pt x="173800" y="1585024"/>
                    </a:lnTo>
                    <a:lnTo>
                      <a:pt x="218965" y="1597423"/>
                    </a:lnTo>
                    <a:lnTo>
                      <a:pt x="266954" y="1601724"/>
                    </a:lnTo>
                    <a:lnTo>
                      <a:pt x="1849881" y="1601724"/>
                    </a:lnTo>
                    <a:lnTo>
                      <a:pt x="1897870" y="1597423"/>
                    </a:lnTo>
                    <a:lnTo>
                      <a:pt x="1943035" y="1585024"/>
                    </a:lnTo>
                    <a:lnTo>
                      <a:pt x="1984624" y="1565279"/>
                    </a:lnTo>
                    <a:lnTo>
                      <a:pt x="2021882" y="1538943"/>
                    </a:lnTo>
                    <a:lnTo>
                      <a:pt x="2054055" y="1506770"/>
                    </a:lnTo>
                    <a:lnTo>
                      <a:pt x="2080391" y="1469512"/>
                    </a:lnTo>
                    <a:lnTo>
                      <a:pt x="2100136" y="1427923"/>
                    </a:lnTo>
                    <a:lnTo>
                      <a:pt x="2112535" y="1382758"/>
                    </a:lnTo>
                    <a:lnTo>
                      <a:pt x="2116836" y="1334770"/>
                    </a:lnTo>
                    <a:lnTo>
                      <a:pt x="2116836" y="266954"/>
                    </a:lnTo>
                    <a:lnTo>
                      <a:pt x="2112535" y="218965"/>
                    </a:lnTo>
                    <a:lnTo>
                      <a:pt x="2100136" y="173800"/>
                    </a:lnTo>
                    <a:lnTo>
                      <a:pt x="2080391" y="132211"/>
                    </a:lnTo>
                    <a:lnTo>
                      <a:pt x="2054055" y="94953"/>
                    </a:lnTo>
                    <a:lnTo>
                      <a:pt x="2021882" y="62780"/>
                    </a:lnTo>
                    <a:lnTo>
                      <a:pt x="1984624" y="36444"/>
                    </a:lnTo>
                    <a:lnTo>
                      <a:pt x="1943035" y="16699"/>
                    </a:lnTo>
                    <a:lnTo>
                      <a:pt x="1897870" y="4300"/>
                    </a:lnTo>
                    <a:lnTo>
                      <a:pt x="1849881" y="0"/>
                    </a:lnTo>
                    <a:close/>
                  </a:path>
                </a:pathLst>
              </a:custGeom>
              <a:solidFill>
                <a:srgbClr val="2FE845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4796028" y="3950208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0" y="266954"/>
                    </a:moveTo>
                    <a:lnTo>
                      <a:pt x="4300" y="218965"/>
                    </a:lnTo>
                    <a:lnTo>
                      <a:pt x="16699" y="173800"/>
                    </a:lnTo>
                    <a:lnTo>
                      <a:pt x="36444" y="132211"/>
                    </a:lnTo>
                    <a:lnTo>
                      <a:pt x="62780" y="94953"/>
                    </a:lnTo>
                    <a:lnTo>
                      <a:pt x="94953" y="62780"/>
                    </a:lnTo>
                    <a:lnTo>
                      <a:pt x="132211" y="36444"/>
                    </a:lnTo>
                    <a:lnTo>
                      <a:pt x="173800" y="16699"/>
                    </a:lnTo>
                    <a:lnTo>
                      <a:pt x="218965" y="4300"/>
                    </a:lnTo>
                    <a:lnTo>
                      <a:pt x="266954" y="0"/>
                    </a:lnTo>
                    <a:lnTo>
                      <a:pt x="1849881" y="0"/>
                    </a:lnTo>
                    <a:lnTo>
                      <a:pt x="1897870" y="4300"/>
                    </a:lnTo>
                    <a:lnTo>
                      <a:pt x="1943035" y="16699"/>
                    </a:lnTo>
                    <a:lnTo>
                      <a:pt x="1984624" y="36444"/>
                    </a:lnTo>
                    <a:lnTo>
                      <a:pt x="2021882" y="62780"/>
                    </a:lnTo>
                    <a:lnTo>
                      <a:pt x="2054055" y="94953"/>
                    </a:lnTo>
                    <a:lnTo>
                      <a:pt x="2080391" y="132211"/>
                    </a:lnTo>
                    <a:lnTo>
                      <a:pt x="2100136" y="173800"/>
                    </a:lnTo>
                    <a:lnTo>
                      <a:pt x="2112535" y="218965"/>
                    </a:lnTo>
                    <a:lnTo>
                      <a:pt x="2116836" y="266954"/>
                    </a:lnTo>
                    <a:lnTo>
                      <a:pt x="2116836" y="1334770"/>
                    </a:lnTo>
                    <a:lnTo>
                      <a:pt x="2112535" y="1382758"/>
                    </a:lnTo>
                    <a:lnTo>
                      <a:pt x="2100136" y="1427923"/>
                    </a:lnTo>
                    <a:lnTo>
                      <a:pt x="2080391" y="1469512"/>
                    </a:lnTo>
                    <a:lnTo>
                      <a:pt x="2054055" y="1506770"/>
                    </a:lnTo>
                    <a:lnTo>
                      <a:pt x="2021882" y="1538943"/>
                    </a:lnTo>
                    <a:lnTo>
                      <a:pt x="1984624" y="1565279"/>
                    </a:lnTo>
                    <a:lnTo>
                      <a:pt x="1943035" y="1585024"/>
                    </a:lnTo>
                    <a:lnTo>
                      <a:pt x="1897870" y="1597423"/>
                    </a:lnTo>
                    <a:lnTo>
                      <a:pt x="1849881" y="1601724"/>
                    </a:lnTo>
                    <a:lnTo>
                      <a:pt x="266954" y="1601724"/>
                    </a:lnTo>
                    <a:lnTo>
                      <a:pt x="218965" y="1597423"/>
                    </a:lnTo>
                    <a:lnTo>
                      <a:pt x="173800" y="1585024"/>
                    </a:lnTo>
                    <a:lnTo>
                      <a:pt x="132211" y="1565279"/>
                    </a:lnTo>
                    <a:lnTo>
                      <a:pt x="94953" y="1538943"/>
                    </a:lnTo>
                    <a:lnTo>
                      <a:pt x="62780" y="1506770"/>
                    </a:lnTo>
                    <a:lnTo>
                      <a:pt x="36444" y="1469512"/>
                    </a:lnTo>
                    <a:lnTo>
                      <a:pt x="16699" y="1427923"/>
                    </a:lnTo>
                    <a:lnTo>
                      <a:pt x="4300" y="1382758"/>
                    </a:lnTo>
                    <a:lnTo>
                      <a:pt x="0" y="1334770"/>
                    </a:lnTo>
                    <a:lnTo>
                      <a:pt x="0" y="266954"/>
                    </a:lnTo>
                    <a:close/>
                  </a:path>
                </a:pathLst>
              </a:custGeom>
              <a:ln w="1270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object 14"/>
            <p:cNvSpPr txBox="1"/>
            <p:nvPr/>
          </p:nvSpPr>
          <p:spPr>
            <a:xfrm>
              <a:off x="5952743" y="3283661"/>
              <a:ext cx="1165225" cy="41851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50000"/>
                </a:lnSpc>
                <a:spcBef>
                  <a:spcPts val="0"/>
                </a:spcBef>
              </a:pPr>
              <a:r>
                <a:rPr sz="2000" b="1" spc="-1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Shaping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7740396" y="2742946"/>
              <a:ext cx="2129790" cy="1614805"/>
              <a:chOff x="7060438" y="3943858"/>
              <a:chExt cx="2129790" cy="1614805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7066788" y="3950208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1849881" y="0"/>
                    </a:moveTo>
                    <a:lnTo>
                      <a:pt x="266953" y="0"/>
                    </a:lnTo>
                    <a:lnTo>
                      <a:pt x="218965" y="4300"/>
                    </a:lnTo>
                    <a:lnTo>
                      <a:pt x="173800" y="16699"/>
                    </a:lnTo>
                    <a:lnTo>
                      <a:pt x="132211" y="36444"/>
                    </a:lnTo>
                    <a:lnTo>
                      <a:pt x="94953" y="62780"/>
                    </a:lnTo>
                    <a:lnTo>
                      <a:pt x="62780" y="94953"/>
                    </a:lnTo>
                    <a:lnTo>
                      <a:pt x="36444" y="132211"/>
                    </a:lnTo>
                    <a:lnTo>
                      <a:pt x="16699" y="173800"/>
                    </a:lnTo>
                    <a:lnTo>
                      <a:pt x="4300" y="218965"/>
                    </a:lnTo>
                    <a:lnTo>
                      <a:pt x="0" y="266954"/>
                    </a:lnTo>
                    <a:lnTo>
                      <a:pt x="0" y="1334770"/>
                    </a:lnTo>
                    <a:lnTo>
                      <a:pt x="4300" y="1382758"/>
                    </a:lnTo>
                    <a:lnTo>
                      <a:pt x="16699" y="1427923"/>
                    </a:lnTo>
                    <a:lnTo>
                      <a:pt x="36444" y="1469512"/>
                    </a:lnTo>
                    <a:lnTo>
                      <a:pt x="62780" y="1506770"/>
                    </a:lnTo>
                    <a:lnTo>
                      <a:pt x="94953" y="1538943"/>
                    </a:lnTo>
                    <a:lnTo>
                      <a:pt x="132211" y="1565279"/>
                    </a:lnTo>
                    <a:lnTo>
                      <a:pt x="173800" y="1585024"/>
                    </a:lnTo>
                    <a:lnTo>
                      <a:pt x="218965" y="1597423"/>
                    </a:lnTo>
                    <a:lnTo>
                      <a:pt x="266953" y="1601724"/>
                    </a:lnTo>
                    <a:lnTo>
                      <a:pt x="1849881" y="1601724"/>
                    </a:lnTo>
                    <a:lnTo>
                      <a:pt x="1897870" y="1597423"/>
                    </a:lnTo>
                    <a:lnTo>
                      <a:pt x="1943035" y="1585024"/>
                    </a:lnTo>
                    <a:lnTo>
                      <a:pt x="1984624" y="1565279"/>
                    </a:lnTo>
                    <a:lnTo>
                      <a:pt x="2021882" y="1538943"/>
                    </a:lnTo>
                    <a:lnTo>
                      <a:pt x="2054055" y="1506770"/>
                    </a:lnTo>
                    <a:lnTo>
                      <a:pt x="2080391" y="1469512"/>
                    </a:lnTo>
                    <a:lnTo>
                      <a:pt x="2100136" y="1427923"/>
                    </a:lnTo>
                    <a:lnTo>
                      <a:pt x="2112535" y="1382758"/>
                    </a:lnTo>
                    <a:lnTo>
                      <a:pt x="2116835" y="1334770"/>
                    </a:lnTo>
                    <a:lnTo>
                      <a:pt x="2116835" y="266954"/>
                    </a:lnTo>
                    <a:lnTo>
                      <a:pt x="2112535" y="218965"/>
                    </a:lnTo>
                    <a:lnTo>
                      <a:pt x="2100136" y="173800"/>
                    </a:lnTo>
                    <a:lnTo>
                      <a:pt x="2080391" y="132211"/>
                    </a:lnTo>
                    <a:lnTo>
                      <a:pt x="2054055" y="94953"/>
                    </a:lnTo>
                    <a:lnTo>
                      <a:pt x="2021882" y="62780"/>
                    </a:lnTo>
                    <a:lnTo>
                      <a:pt x="1984624" y="36444"/>
                    </a:lnTo>
                    <a:lnTo>
                      <a:pt x="1943035" y="16699"/>
                    </a:lnTo>
                    <a:lnTo>
                      <a:pt x="1897870" y="4300"/>
                    </a:lnTo>
                    <a:lnTo>
                      <a:pt x="1849881" y="0"/>
                    </a:lnTo>
                    <a:close/>
                  </a:path>
                </a:pathLst>
              </a:custGeom>
              <a:solidFill>
                <a:srgbClr val="5B9BD4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7066788" y="3950208"/>
                <a:ext cx="2117090" cy="1602105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1602104">
                    <a:moveTo>
                      <a:pt x="0" y="266954"/>
                    </a:moveTo>
                    <a:lnTo>
                      <a:pt x="4300" y="218965"/>
                    </a:lnTo>
                    <a:lnTo>
                      <a:pt x="16699" y="173800"/>
                    </a:lnTo>
                    <a:lnTo>
                      <a:pt x="36444" y="132211"/>
                    </a:lnTo>
                    <a:lnTo>
                      <a:pt x="62780" y="94953"/>
                    </a:lnTo>
                    <a:lnTo>
                      <a:pt x="94953" y="62780"/>
                    </a:lnTo>
                    <a:lnTo>
                      <a:pt x="132211" y="36444"/>
                    </a:lnTo>
                    <a:lnTo>
                      <a:pt x="173800" y="16699"/>
                    </a:lnTo>
                    <a:lnTo>
                      <a:pt x="218965" y="4300"/>
                    </a:lnTo>
                    <a:lnTo>
                      <a:pt x="266953" y="0"/>
                    </a:lnTo>
                    <a:lnTo>
                      <a:pt x="1849881" y="0"/>
                    </a:lnTo>
                    <a:lnTo>
                      <a:pt x="1897870" y="4300"/>
                    </a:lnTo>
                    <a:lnTo>
                      <a:pt x="1943035" y="16699"/>
                    </a:lnTo>
                    <a:lnTo>
                      <a:pt x="1984624" y="36444"/>
                    </a:lnTo>
                    <a:lnTo>
                      <a:pt x="2021882" y="62780"/>
                    </a:lnTo>
                    <a:lnTo>
                      <a:pt x="2054055" y="94953"/>
                    </a:lnTo>
                    <a:lnTo>
                      <a:pt x="2080391" y="132211"/>
                    </a:lnTo>
                    <a:lnTo>
                      <a:pt x="2100136" y="173800"/>
                    </a:lnTo>
                    <a:lnTo>
                      <a:pt x="2112535" y="218965"/>
                    </a:lnTo>
                    <a:lnTo>
                      <a:pt x="2116835" y="266954"/>
                    </a:lnTo>
                    <a:lnTo>
                      <a:pt x="2116835" y="1334770"/>
                    </a:lnTo>
                    <a:lnTo>
                      <a:pt x="2112535" y="1382758"/>
                    </a:lnTo>
                    <a:lnTo>
                      <a:pt x="2100136" y="1427923"/>
                    </a:lnTo>
                    <a:lnTo>
                      <a:pt x="2080391" y="1469512"/>
                    </a:lnTo>
                    <a:lnTo>
                      <a:pt x="2054055" y="1506770"/>
                    </a:lnTo>
                    <a:lnTo>
                      <a:pt x="2021882" y="1538943"/>
                    </a:lnTo>
                    <a:lnTo>
                      <a:pt x="1984624" y="1565279"/>
                    </a:lnTo>
                    <a:lnTo>
                      <a:pt x="1943035" y="1585024"/>
                    </a:lnTo>
                    <a:lnTo>
                      <a:pt x="1897870" y="1597423"/>
                    </a:lnTo>
                    <a:lnTo>
                      <a:pt x="1849881" y="1601724"/>
                    </a:lnTo>
                    <a:lnTo>
                      <a:pt x="266953" y="1601724"/>
                    </a:lnTo>
                    <a:lnTo>
                      <a:pt x="218965" y="1597423"/>
                    </a:lnTo>
                    <a:lnTo>
                      <a:pt x="173800" y="1585024"/>
                    </a:lnTo>
                    <a:lnTo>
                      <a:pt x="132211" y="1565279"/>
                    </a:lnTo>
                    <a:lnTo>
                      <a:pt x="94953" y="1538943"/>
                    </a:lnTo>
                    <a:lnTo>
                      <a:pt x="62780" y="1506770"/>
                    </a:lnTo>
                    <a:lnTo>
                      <a:pt x="36444" y="1469512"/>
                    </a:lnTo>
                    <a:lnTo>
                      <a:pt x="16699" y="1427923"/>
                    </a:lnTo>
                    <a:lnTo>
                      <a:pt x="4300" y="1382758"/>
                    </a:lnTo>
                    <a:lnTo>
                      <a:pt x="0" y="1334770"/>
                    </a:lnTo>
                    <a:lnTo>
                      <a:pt x="0" y="266954"/>
                    </a:lnTo>
                    <a:close/>
                  </a:path>
                </a:pathLst>
              </a:custGeom>
              <a:ln w="1270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8" name="object 18"/>
            <p:cNvSpPr txBox="1"/>
            <p:nvPr/>
          </p:nvSpPr>
          <p:spPr>
            <a:xfrm>
              <a:off x="8326247" y="3283661"/>
              <a:ext cx="958850" cy="418513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algn="ctr">
                <a:lnSpc>
                  <a:spcPct val="150000"/>
                </a:lnSpc>
                <a:spcBef>
                  <a:spcPts val="0"/>
                </a:spcBef>
              </a:pPr>
              <a:r>
                <a:rPr sz="2000" b="1" spc="-1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sz="2000" b="1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sz="2000" b="1" spc="-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sz="2000" b="1" spc="-2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sz="2000" b="1" spc="-1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</a:t>
              </a:r>
              <a:endParaRPr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object 5">
            <a:extLst>
              <a:ext uri="{FF2B5EF4-FFF2-40B4-BE49-F238E27FC236}">
                <a16:creationId xmlns:a16="http://schemas.microsoft.com/office/drawing/2014/main" id="{795C6D2E-BCAC-4935-B800-743B81A9B38D}"/>
              </a:ext>
            </a:extLst>
          </p:cNvPr>
          <p:cNvSpPr txBox="1"/>
          <p:nvPr/>
        </p:nvSpPr>
        <p:spPr>
          <a:xfrm>
            <a:off x="366928" y="4248287"/>
            <a:ext cx="11517107" cy="8814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of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polymers,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monomeric</a:t>
            </a:r>
            <a:r>
              <a:rPr sz="20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units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linked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sz="20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</a:t>
            </a:r>
            <a:r>
              <a:rPr sz="20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network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links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involved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called</a:t>
            </a:r>
            <a:r>
              <a:rPr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crosslinks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sz="20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they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rigid</a:t>
            </a:r>
            <a:r>
              <a:rPr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brittle</a:t>
            </a:r>
            <a:r>
              <a:rPr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sz="20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structure.</a:t>
            </a:r>
          </a:p>
        </p:txBody>
      </p:sp>
    </p:spTree>
    <p:extLst>
      <p:ext uri="{BB962C8B-B14F-4D97-AF65-F5344CB8AC3E}">
        <p14:creationId xmlns:p14="http://schemas.microsoft.com/office/powerpoint/2010/main" val="2234304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65239-3255-148F-12A8-408E20AEC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D42AED77-5188-26DC-1149-C07CC2B88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CFFC9E-97AC-0107-D958-DA2E92C1BC6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59D81378-BED2-B897-5935-D70F45564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68085-A1F9-43B3-A430-9EEDD373CFB5}"/>
              </a:ext>
            </a:extLst>
          </p:cNvPr>
          <p:cNvSpPr/>
          <p:nvPr/>
        </p:nvSpPr>
        <p:spPr>
          <a:xfrm>
            <a:off x="304798" y="707143"/>
            <a:ext cx="11582404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Condensation of phenol with formaldehyde can yield low molar mass, soluble, often still liquid intermediate materials (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prepolymers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further reactions (e.g., by heating), prepolymers can be converted into networks that are insoluble and do not melt.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CF5CBE-1812-4E10-B682-38A21EC1F4EC}"/>
              </a:ext>
            </a:extLst>
          </p:cNvPr>
          <p:cNvSpPr/>
          <p:nvPr/>
        </p:nvSpPr>
        <p:spPr>
          <a:xfrm>
            <a:off x="304798" y="2601083"/>
            <a:ext cx="11582404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condensation of phenol with formaldehyde in aqueous solution is pH-dependent.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76C2A1-9FD1-4E72-8618-7A72D6D7F733}"/>
              </a:ext>
            </a:extLst>
          </p:cNvPr>
          <p:cNvSpPr/>
          <p:nvPr/>
        </p:nvSpPr>
        <p:spPr>
          <a:xfrm>
            <a:off x="685800" y="3607540"/>
            <a:ext cx="76962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prepolymers obtained in an alkaline medium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0F14D4-2F48-4EC9-BB70-D639698D2FEB}"/>
              </a:ext>
            </a:extLst>
          </p:cNvPr>
          <p:cNvSpPr/>
          <p:nvPr/>
        </p:nvSpPr>
        <p:spPr>
          <a:xfrm>
            <a:off x="685800" y="3099746"/>
            <a:ext cx="76962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prepolymers prepared in acidic solution.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22A58-AA66-4A98-BCEC-83C43EC27DBC}"/>
              </a:ext>
            </a:extLst>
          </p:cNvPr>
          <p:cNvSpPr/>
          <p:nvPr/>
        </p:nvSpPr>
        <p:spPr>
          <a:xfrm>
            <a:off x="304798" y="4216808"/>
            <a:ext cx="11582404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Phenolic resins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used mainly as molding compounds with fillers.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hardened (cross-linked) resins are tough construction materials with good resistance to stress cracking.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 of paper or tissues impregnated with phenolic resins can be processed into laminates.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6703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403D6-8243-6C7A-C9BC-54D36541E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163F7AF9-6002-10CE-C1DD-5CBE28469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895BB6-6D88-4390-259B-D37C7478E90C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20F899AC-0B58-14CC-D60F-2D001856D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76C2A1-9FD1-4E72-8618-7A72D6D7F733}"/>
              </a:ext>
            </a:extLst>
          </p:cNvPr>
          <p:cNvSpPr/>
          <p:nvPr/>
        </p:nvSpPr>
        <p:spPr>
          <a:xfrm>
            <a:off x="304798" y="715433"/>
            <a:ext cx="40386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Resins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98906C-4B89-4E2E-B123-B9C40F81E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00" t="17453" r="26250" b="46667"/>
          <a:stretch/>
        </p:blipFill>
        <p:spPr>
          <a:xfrm>
            <a:off x="7868001" y="1259523"/>
            <a:ext cx="4085237" cy="28678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1278A68-AB5E-4607-B901-BD22D527C823}"/>
              </a:ext>
            </a:extLst>
          </p:cNvPr>
          <p:cNvSpPr/>
          <p:nvPr/>
        </p:nvSpPr>
        <p:spPr>
          <a:xfrm>
            <a:off x="577754" y="1249472"/>
            <a:ext cx="711844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(at pH ≤ 3, ratio of phenol : formaldehyde = 1:0.8)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624E0-500E-4289-BF99-14F32BFA88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375" t="74139" r="26250" b="12703"/>
          <a:stretch/>
        </p:blipFill>
        <p:spPr>
          <a:xfrm>
            <a:off x="7868042" y="4256649"/>
            <a:ext cx="4085237" cy="10292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09C0ED-8205-466F-B487-4E57D5BA82DB}"/>
              </a:ext>
            </a:extLst>
          </p:cNvPr>
          <p:cNvSpPr/>
          <p:nvPr/>
        </p:nvSpPr>
        <p:spPr>
          <a:xfrm>
            <a:off x="577752" y="4953000"/>
            <a:ext cx="7118445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crosslinking of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achieved by adding crosslinking agents, such as hexamethylene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tetramine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cross-linking of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dimethylol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amine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BF6190-85D2-48E8-AAB1-58038FD503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5" t="70380" r="24617" b="15074"/>
          <a:stretch/>
        </p:blipFill>
        <p:spPr>
          <a:xfrm>
            <a:off x="7868001" y="5410200"/>
            <a:ext cx="4085237" cy="99759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35524E2-4E57-4320-874B-605F284556EF}"/>
              </a:ext>
            </a:extLst>
          </p:cNvPr>
          <p:cNvSpPr/>
          <p:nvPr/>
        </p:nvSpPr>
        <p:spPr>
          <a:xfrm>
            <a:off x="577754" y="4092997"/>
            <a:ext cx="7118446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150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methyl groups are predominantly formed as formaldehyde and water are eliminated.</a:t>
            </a:r>
          </a:p>
        </p:txBody>
      </p:sp>
    </p:spTree>
    <p:extLst>
      <p:ext uri="{BB962C8B-B14F-4D97-AF65-F5344CB8AC3E}">
        <p14:creationId xmlns:p14="http://schemas.microsoft.com/office/powerpoint/2010/main" val="2404502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26E38-3D44-2462-7653-68113F85B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18F1BAC8-6C7A-58EB-67C3-6A4FA5F00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39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CEAE87-D862-9D83-8C3B-40E1B3CBF96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F24D8C6-4609-D30C-641B-0F1A15988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72EC47-8DC1-2BD7-B160-D13868D87334}"/>
              </a:ext>
            </a:extLst>
          </p:cNvPr>
          <p:cNvSpPr/>
          <p:nvPr/>
        </p:nvSpPr>
        <p:spPr>
          <a:xfrm>
            <a:off x="304798" y="715433"/>
            <a:ext cx="40386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Novolac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Resins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49F0C2-51BA-AA74-2124-216B2983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1" y="899583"/>
            <a:ext cx="3505200" cy="943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0E522A-02C2-9A95-7D8C-47F00D2BB576}"/>
              </a:ext>
            </a:extLst>
          </p:cNvPr>
          <p:cNvSpPr txBox="1"/>
          <p:nvPr/>
        </p:nvSpPr>
        <p:spPr>
          <a:xfrm>
            <a:off x="570865" y="1349514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aqueous solution, formaldehyde exists in equilibrium with methylene glycol.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8EEC47-60FB-145E-D6F0-18B3BDEE7316}"/>
              </a:ext>
            </a:extLst>
          </p:cNvPr>
          <p:cNvSpPr txBox="1"/>
          <p:nvPr/>
        </p:nvSpPr>
        <p:spPr>
          <a:xfrm>
            <a:off x="570865" y="2187714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reaction is between methylene glycol and phenol.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FD450F5E-6172-9F15-288B-F613FFB0A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37262"/>
            <a:ext cx="5562600" cy="106481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E06F9C-4CB8-ABCA-C174-7FD8730C3966}"/>
              </a:ext>
            </a:extLst>
          </p:cNvPr>
          <p:cNvSpPr txBox="1"/>
          <p:nvPr/>
        </p:nvSpPr>
        <p:spPr>
          <a:xfrm>
            <a:off x="570864" y="3200400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continues with additional phenol and splitting off water.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ADC0FDDD-12FE-DBA1-EB8B-18ED389A9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81142"/>
            <a:ext cx="4724401" cy="355447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25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1F8B3-7838-1B3E-3EAD-DD97E8077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B3F06CF-DAA5-BC7F-9523-0B1B6EBF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614A40-3E5B-87BF-2187-E0DB7723E2B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07B2A98-AA6F-02F1-266B-7840FEE09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96166-37B0-43D1-A6A2-AAF1A0331CB4}"/>
              </a:ext>
            </a:extLst>
          </p:cNvPr>
          <p:cNvSpPr/>
          <p:nvPr/>
        </p:nvSpPr>
        <p:spPr>
          <a:xfrm>
            <a:off x="228600" y="712908"/>
            <a:ext cx="1158240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Step-Growth Polymerization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also known as </a:t>
            </a: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Condensation polymerizations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A50695-3111-4346-A96E-D40F255C7405}"/>
              </a:ext>
            </a:extLst>
          </p:cNvPr>
          <p:cNvSpPr/>
          <p:nvPr/>
        </p:nvSpPr>
        <p:spPr>
          <a:xfrm>
            <a:off x="228600" y="1237378"/>
            <a:ext cx="11582400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Step-growth polymerization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stepwise reactions between </a:t>
            </a: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bifunctional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polyfunctional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components 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AB-monomer or of a stoichiometric AA/BB-system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with elimination of small molecules such as water, alcohol, or hydrogen halide and the formation of macromolecular substances.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B0B6C-5363-4AA8-9E04-837701C537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375" t="27265" r="33034" b="69033"/>
          <a:stretch/>
        </p:blipFill>
        <p:spPr>
          <a:xfrm>
            <a:off x="1143000" y="4830087"/>
            <a:ext cx="4784092" cy="4409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3B8E96-4BBF-4B7E-B207-8CB158ADC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126" t="68260" r="26874" b="21111"/>
          <a:stretch/>
        </p:blipFill>
        <p:spPr>
          <a:xfrm>
            <a:off x="1371600" y="5527718"/>
            <a:ext cx="9559237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CED7AF-8654-4F21-B121-FC35AAE59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73" t="48927" r="36056" b="41559"/>
          <a:stretch>
            <a:fillRect/>
          </a:stretch>
        </p:blipFill>
        <p:spPr>
          <a:xfrm>
            <a:off x="5651500" y="3359714"/>
            <a:ext cx="5372100" cy="8993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1F7942-CA9A-4B82-B857-45DE1ED1CB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56" t="20207" r="33034" b="76092"/>
          <a:stretch/>
        </p:blipFill>
        <p:spPr>
          <a:xfrm>
            <a:off x="1143000" y="3349053"/>
            <a:ext cx="3814046" cy="4409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98D0EF9-FABF-2D86-367A-6844B7B6EFAC}"/>
              </a:ext>
            </a:extLst>
          </p:cNvPr>
          <p:cNvSpPr/>
          <p:nvPr/>
        </p:nvSpPr>
        <p:spPr>
          <a:xfrm>
            <a:off x="631192" y="2768248"/>
            <a:ext cx="744600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AB-monomer;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functions can be united in the same molecule.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E9980-15C0-7ED8-2A37-3A86E84EC363}"/>
              </a:ext>
            </a:extLst>
          </p:cNvPr>
          <p:cNvSpPr/>
          <p:nvPr/>
        </p:nvSpPr>
        <p:spPr>
          <a:xfrm>
            <a:off x="631192" y="4225737"/>
            <a:ext cx="949758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 and BB-monomer;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bi- or multi-functional molecules can react with each other.</a:t>
            </a:r>
          </a:p>
        </p:txBody>
      </p:sp>
    </p:spTree>
    <p:extLst>
      <p:ext uri="{BB962C8B-B14F-4D97-AF65-F5344CB8AC3E}">
        <p14:creationId xmlns:p14="http://schemas.microsoft.com/office/powerpoint/2010/main" val="919227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2D63-F36C-BF17-D36C-5AE163EC3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8E1D284-BCE0-E810-9A8C-41855F962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40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B0E0E1-322E-1BFB-70D8-025949F610C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ED60BECE-CAE0-36B6-9546-865FF5502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76C2A1-9FD1-4E72-8618-7A72D6D7F733}"/>
              </a:ext>
            </a:extLst>
          </p:cNvPr>
          <p:cNvSpPr/>
          <p:nvPr/>
        </p:nvSpPr>
        <p:spPr>
          <a:xfrm>
            <a:off x="304798" y="715433"/>
            <a:ext cx="38862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Resole Resins;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DF52B7-9FDF-4DA7-8E00-69E2AE9413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t="14445" r="31875" b="44444"/>
          <a:stretch/>
        </p:blipFill>
        <p:spPr>
          <a:xfrm>
            <a:off x="1129674" y="1863316"/>
            <a:ext cx="5435600" cy="29147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3F6B87-4372-46A0-AB43-2A40758DDF0B}"/>
              </a:ext>
            </a:extLst>
          </p:cNvPr>
          <p:cNvSpPr/>
          <p:nvPr/>
        </p:nvSpPr>
        <p:spPr>
          <a:xfrm>
            <a:off x="533400" y="1253937"/>
            <a:ext cx="1135380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Synthesis of resole (in a </a:t>
            </a:r>
            <a:r>
              <a:rPr lang="en-US" sz="2000" b="0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medium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ratio of phenol : formaldehyde = 1:1.5)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3D5B7F-61A9-472C-AFE0-0D55B11B0081}"/>
              </a:ext>
            </a:extLst>
          </p:cNvPr>
          <p:cNvSpPr/>
          <p:nvPr/>
        </p:nvSpPr>
        <p:spPr>
          <a:xfrm>
            <a:off x="1048707" y="4626551"/>
            <a:ext cx="10380979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Cross-linking of resoles is accomplished by heating. 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130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C, methylol phenols simply dehydrate.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CCE463-4AC5-450D-AE96-B60F9F72A3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375" t="52222" r="25625" b="34680"/>
          <a:stretch/>
        </p:blipFill>
        <p:spPr>
          <a:xfrm>
            <a:off x="3847474" y="5628572"/>
            <a:ext cx="4783446" cy="1174683"/>
          </a:xfrm>
          <a:prstGeom prst="rect">
            <a:avLst/>
          </a:prstGeom>
        </p:spPr>
      </p:pic>
      <p:pic>
        <p:nvPicPr>
          <p:cNvPr id="4098" name="Picture 2" descr="Schematic representation of resol and novolac resin synthesis. | Download  Scientific Diagram">
            <a:extLst>
              <a:ext uri="{FF2B5EF4-FFF2-40B4-BE49-F238E27FC236}">
                <a16:creationId xmlns:a16="http://schemas.microsoft.com/office/drawing/2014/main" id="{82FB63B1-CBCE-4477-9F92-966AA6316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0" t="67778" r="5439"/>
          <a:stretch/>
        </p:blipFill>
        <p:spPr bwMode="auto">
          <a:xfrm>
            <a:off x="6705600" y="1638295"/>
            <a:ext cx="5181602" cy="291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479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988C4-F5EE-6151-7A60-C3B822C3B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66BB3F3-F5B9-EA8B-98AB-3989C7D6C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41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C1CA62-1C11-71A5-F162-1E001EC256A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41E1D9E-15B7-3302-4F87-62862A79A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EA98A5-0ECA-850F-29AF-DF270A46672C}"/>
              </a:ext>
            </a:extLst>
          </p:cNvPr>
          <p:cNvSpPr/>
          <p:nvPr/>
        </p:nvSpPr>
        <p:spPr>
          <a:xfrm>
            <a:off x="304798" y="715433"/>
            <a:ext cx="3886203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Resole Resins;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7E9AE6-5DA0-6E5C-0ABE-23193ABDF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986" y="933023"/>
            <a:ext cx="3629025" cy="9767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E00B3A-31A4-5CFB-8556-BCC40503CB5D}"/>
              </a:ext>
            </a:extLst>
          </p:cNvPr>
          <p:cNvSpPr txBox="1"/>
          <p:nvPr/>
        </p:nvSpPr>
        <p:spPr>
          <a:xfrm>
            <a:off x="570865" y="1425714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aqueous solution, formaldehyde exists in equilibrium with methylene glycol.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3A9DC3-BF67-8EFF-859B-6931F63E2154}"/>
              </a:ext>
            </a:extLst>
          </p:cNvPr>
          <p:cNvSpPr txBox="1"/>
          <p:nvPr/>
        </p:nvSpPr>
        <p:spPr>
          <a:xfrm>
            <a:off x="570865" y="2286000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Phenol reacts with methylene glycol to form methylol phenol: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7B2329C-3496-7677-0074-0BA23C0DD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5" b="6890"/>
          <a:stretch>
            <a:fillRect/>
          </a:stretch>
        </p:blipFill>
        <p:spPr bwMode="auto">
          <a:xfrm>
            <a:off x="5892465" y="2200852"/>
            <a:ext cx="5334001" cy="11738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961DA3-F137-532F-11A6-DFF24C4395A4}"/>
              </a:ext>
            </a:extLst>
          </p:cNvPr>
          <p:cNvSpPr txBox="1"/>
          <p:nvPr/>
        </p:nvSpPr>
        <p:spPr>
          <a:xfrm>
            <a:off x="570865" y="3581400"/>
            <a:ext cx="4686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Methylol phenol can react with itself to form a longer chain methylol phenolic: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A3E2F96-5126-DD54-0708-7D24E6AB6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465" y="3547723"/>
            <a:ext cx="6219825" cy="8286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2465E85-D650-DD98-C784-2E6E4010E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54" y="4619247"/>
            <a:ext cx="6225346" cy="79127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F4273D35-E462-5C2B-EA2D-9D39D102C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565" y="5951649"/>
            <a:ext cx="5257800" cy="82428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183CBFEB-5F8D-ECE9-3497-B07E34787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563" y="5258085"/>
            <a:ext cx="985838" cy="73715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3124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7F465-DCD7-89F3-3AC2-685903B64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3ED0639-ADD3-7F4E-6B62-D0431C7C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42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F2504D-8D77-49E6-CA61-7263518C4C0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F3EC4FFD-150B-01E5-9456-F04F031AC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Phenolic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Phenol-Formaldehyde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205440"/>
              </p:ext>
            </p:extLst>
          </p:nvPr>
        </p:nvGraphicFramePr>
        <p:xfrm>
          <a:off x="533400" y="1043655"/>
          <a:ext cx="11125200" cy="4770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2400" b="1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Resole Resins</a:t>
                      </a:r>
                      <a:endParaRPr sz="2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lang="en-US" sz="2400" b="1" spc="-5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Novolac</a:t>
                      </a:r>
                      <a:r>
                        <a:rPr lang="en-US" sz="2400" b="1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Resins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79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Reaction</a:t>
                      </a:r>
                      <a:r>
                        <a:rPr sz="20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carried</a:t>
                      </a:r>
                      <a:r>
                        <a:rPr sz="20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</a:t>
                      </a:r>
                      <a:r>
                        <a:rPr sz="20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basic</a:t>
                      </a:r>
                      <a:r>
                        <a:rPr sz="2000" spc="-2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medium.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Usually</a:t>
                      </a:r>
                      <a:r>
                        <a:rPr sz="20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obtain</a:t>
                      </a:r>
                      <a:r>
                        <a:rPr sz="20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acidic</a:t>
                      </a:r>
                      <a:r>
                        <a:rPr sz="2000" spc="-4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medium.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</a:t>
                      </a:r>
                      <a:r>
                        <a:rPr sz="20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functionality</a:t>
                      </a:r>
                      <a:r>
                        <a:rPr sz="20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 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ortho,</a:t>
                      </a:r>
                      <a:r>
                        <a:rPr sz="2000" spc="-2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</a:t>
                      </a:r>
                      <a:r>
                        <a:rPr sz="2000" spc="-1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</a:t>
                      </a:r>
                      <a:r>
                        <a:rPr sz="20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functionality</a:t>
                      </a:r>
                      <a:r>
                        <a:rPr sz="2000" spc="-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 </a:t>
                      </a: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ortho</a:t>
                      </a:r>
                      <a:r>
                        <a:rPr sz="2000" spc="-25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sz="2000" spc="-5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Phenol:</a:t>
                      </a:r>
                      <a:r>
                        <a:rPr sz="20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formaldehyde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sz="2000" b="1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Phenol:</a:t>
                      </a:r>
                      <a:r>
                        <a:rPr sz="200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formaldehyde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 </a:t>
                      </a:r>
                      <a:r>
                        <a:rPr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99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Already</a:t>
                      </a:r>
                      <a:r>
                        <a:rPr sz="2000" spc="-3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cross-linked</a:t>
                      </a: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</a:t>
                      </a:r>
                      <a:r>
                        <a:rPr sz="2000" spc="-3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sz="2000" spc="-4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cross-linked</a:t>
                      </a: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7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spc="-5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</a:t>
                      </a:r>
                      <a:r>
                        <a:rPr lang="en-US" sz="2000" spc="-1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soluble</a:t>
                      </a:r>
                      <a:r>
                        <a:rPr lang="en-US" sz="2000" spc="-2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lang="en-US"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</a:t>
                      </a:r>
                      <a:r>
                        <a:rPr lang="en-US" sz="20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cross-linking.</a:t>
                      </a:r>
                    </a:p>
                  </a:txBody>
                  <a:tcPr marL="0" marR="0" marT="218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marR="7874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Soluble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alcohol,</a:t>
                      </a:r>
                      <a:r>
                        <a:rPr sz="20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ester,</a:t>
                      </a:r>
                      <a:r>
                        <a:rPr sz="20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ketone</a:t>
                      </a:r>
                      <a:r>
                        <a:rPr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sz="2000" spc="-58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dilute</a:t>
                      </a:r>
                      <a:r>
                        <a:rPr sz="20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alkali.</a:t>
                      </a: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111125" marR="57848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7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 MW </a:t>
                      </a:r>
                      <a:r>
                        <a:rPr sz="2000" b="1" u="heavy" spc="-5" dirty="0">
                          <a:solidFill>
                            <a:srgbClr val="80008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due </a:t>
                      </a:r>
                      <a:r>
                        <a:rPr sz="2000" b="1" u="heavy" dirty="0">
                          <a:solidFill>
                            <a:srgbClr val="800080"/>
                          </a:solidFill>
                          <a:uFill>
                            <a:solidFill>
                              <a:srgbClr val="80008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en-US"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three-dimensional</a:t>
                      </a:r>
                      <a:r>
                        <a:rPr lang="en-US" sz="2000" spc="-4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crosslinking</a:t>
                      </a:r>
                      <a:r>
                        <a:rPr sz="2000" spc="-55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80008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structure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</a:t>
                      </a:r>
                      <a:r>
                        <a:rPr sz="20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MW</a:t>
                      </a:r>
                      <a:r>
                        <a:rPr sz="2000" spc="-6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r>
                        <a:rPr sz="2000" spc="-2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0099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600-1500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2190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Melting</a:t>
                      </a:r>
                      <a:r>
                        <a:rPr sz="2000" spc="-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point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starts</a:t>
                      </a:r>
                      <a:r>
                        <a:rPr sz="2000" spc="-3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sz="2000" spc="-2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r>
                        <a:rPr sz="2000" spc="-7" baseline="24305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◦</a:t>
                      </a:r>
                      <a:r>
                        <a:rPr sz="2000" spc="345" baseline="24305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Melting</a:t>
                      </a:r>
                      <a:r>
                        <a:rPr sz="2000" spc="-4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point</a:t>
                      </a:r>
                      <a:r>
                        <a:rPr sz="2000" spc="-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r>
                        <a:rPr sz="2000" spc="-1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sz="2000" spc="-7" baseline="2430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◦</a:t>
                      </a:r>
                      <a:r>
                        <a:rPr sz="2000" spc="352" baseline="2430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 &amp;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r>
                        <a:rPr sz="2000" spc="-7" baseline="2430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◦</a:t>
                      </a:r>
                      <a:r>
                        <a:rPr sz="2000" spc="352" baseline="24305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Thermoset</a:t>
                      </a:r>
                      <a:r>
                        <a:rPr sz="2000" spc="-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polymer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</a:pPr>
                      <a:r>
                        <a:rPr sz="200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Thermoplastic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5377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EA78-5D50-0DB8-A926-054852AB5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10139AE-ACC6-1529-9569-192CB79B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2E86759-45C3-0F99-031E-6E9A8F062B0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02F14DC-A0D8-6A98-F7B8-56D5C90A4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Urea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Urea-Formaldehyde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278A68-AB5E-4607-B901-BD22D527C823}"/>
              </a:ext>
            </a:extLst>
          </p:cNvPr>
          <p:cNvSpPr/>
          <p:nvPr/>
        </p:nvSpPr>
        <p:spPr>
          <a:xfrm>
            <a:off x="304798" y="716072"/>
            <a:ext cx="113538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reaction products of formaldehyde with urea (carbamide) are called urea resins.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reaction is pH-dependent.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A4CD50-0424-45F4-BFB2-966866166120}"/>
              </a:ext>
            </a:extLst>
          </p:cNvPr>
          <p:cNvSpPr/>
          <p:nvPr/>
        </p:nvSpPr>
        <p:spPr>
          <a:xfrm>
            <a:off x="762000" y="4046288"/>
            <a:ext cx="5572870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 </a:t>
            </a:r>
            <a:r>
              <a:rPr lang="en-US" sz="2000" b="0" i="0" u="none" strike="noStrike" baseline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acidic environment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ndividual steps of the acid-catalyzed cross-linking of urea resin precursors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cross-linking can be continued to incorporate all the -NH</a:t>
            </a:r>
            <a:r>
              <a:rPr lang="en-US" sz="20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13A84-CA95-4F8D-A5C9-1E10DD7FE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75" t="18889" r="28750" b="53333"/>
          <a:stretch/>
        </p:blipFill>
        <p:spPr>
          <a:xfrm>
            <a:off x="6713331" y="1542184"/>
            <a:ext cx="5323729" cy="26096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D59C8AC-1D77-423D-BF60-DA932D515F69}"/>
              </a:ext>
            </a:extLst>
          </p:cNvPr>
          <p:cNvSpPr/>
          <p:nvPr/>
        </p:nvSpPr>
        <p:spPr>
          <a:xfrm>
            <a:off x="746759" y="1702208"/>
            <a:ext cx="5588111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to slightly alkaline environment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c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onversion of urea with formaldehyde to urea resin precursors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970ACA1-B8C8-4E18-8411-3897FDA96B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375" t="46815" r="28750" b="27778"/>
          <a:stretch/>
        </p:blipFill>
        <p:spPr>
          <a:xfrm>
            <a:off x="6727071" y="4228490"/>
            <a:ext cx="5274429" cy="236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383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CB73B-B441-A234-F491-84AB55008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2B3622F-E0D3-BC5A-1C61-17DB3232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323A26-8B62-3DEE-9AEB-DE6CB9362B4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83494C54-EBF5-B07E-3DE9-3F97922A8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Urea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Urea-Formaldehyde Resin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A4CD50-0424-45F4-BFB2-966866166120}"/>
              </a:ext>
            </a:extLst>
          </p:cNvPr>
          <p:cNvSpPr/>
          <p:nvPr/>
        </p:nvSpPr>
        <p:spPr>
          <a:xfrm>
            <a:off x="304799" y="5417403"/>
            <a:ext cx="1140823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Thereafter, the NH</a:t>
            </a:r>
            <a:r>
              <a:rPr lang="en-US" sz="2000" b="0" i="0" u="none" strike="noStrike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groups can react further and cross-link.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urea resins are similar in their properties and their applications to phenolic resins.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59C8AC-1D77-423D-BF60-DA932D515F69}"/>
              </a:ext>
            </a:extLst>
          </p:cNvPr>
          <p:cNvSpPr/>
          <p:nvPr/>
        </p:nvSpPr>
        <p:spPr>
          <a:xfrm>
            <a:off x="762000" y="720537"/>
            <a:ext cx="108966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neutral to slightly alkaline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environment; Trimerization of urea in an acidic environment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7EFAE9-AF3A-4AD4-8369-170F0F5E9C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75" t="45556" r="28125" b="17778"/>
          <a:stretch/>
        </p:blipFill>
        <p:spPr>
          <a:xfrm>
            <a:off x="3162300" y="1339954"/>
            <a:ext cx="5867400" cy="37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9243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F0B81-1EFB-C341-ACED-2792C4D56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8A975E-FE75-4079-8F5B-2D886011A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00" t="47496" r="25000" b="37778"/>
          <a:stretch/>
        </p:blipFill>
        <p:spPr>
          <a:xfrm>
            <a:off x="6832600" y="5323200"/>
            <a:ext cx="4978400" cy="1268882"/>
          </a:xfrm>
          <a:prstGeom prst="rect">
            <a:avLst/>
          </a:prstGeom>
        </p:spPr>
      </p:pic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3582118-AF4B-241F-1B2A-FE54725BB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484EA6-2CEB-DC20-88E2-5E39E5953DE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5CFAD82-2EE5-B19B-1DB2-850AA1D2D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Melamine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Melamine-Formaldehyde Resins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A4CD50-0424-45F4-BFB2-966866166120}"/>
              </a:ext>
            </a:extLst>
          </p:cNvPr>
          <p:cNvSpPr/>
          <p:nvPr/>
        </p:nvSpPr>
        <p:spPr>
          <a:xfrm>
            <a:off x="685800" y="5029200"/>
            <a:ext cx="5791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 step in the cross-linking of melamine resins with elimination of water and formaldehyde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59C8AC-1D77-423D-BF60-DA932D515F69}"/>
              </a:ext>
            </a:extLst>
          </p:cNvPr>
          <p:cNvSpPr/>
          <p:nvPr/>
        </p:nvSpPr>
        <p:spPr>
          <a:xfrm>
            <a:off x="304798" y="716072"/>
            <a:ext cx="1169670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Melamine (1,3,5-triaminotriazine) and formaldehyde react stepwise to yield intermediates, which have similar structures to those of urea resins.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9CCA20-5E03-4C6F-814D-50ED6C0611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00" t="27778" r="25625" b="25555"/>
          <a:stretch/>
        </p:blipFill>
        <p:spPr>
          <a:xfrm>
            <a:off x="6832600" y="1496060"/>
            <a:ext cx="4536439" cy="37358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8EB3885-A93E-4209-8C87-7DCF6655AF63}"/>
              </a:ext>
            </a:extLst>
          </p:cNvPr>
          <p:cNvSpPr/>
          <p:nvPr/>
        </p:nvSpPr>
        <p:spPr>
          <a:xfrm>
            <a:off x="685800" y="1782872"/>
            <a:ext cx="57912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melamine resin precursors from melamine and formaldehyde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87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9B37C-E3AD-ABEF-2B01-4C8CF688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8558C7E4-B940-A153-C107-526611C5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299DC0-F661-465A-E96A-3F203308B4B0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D5E2654A-F0D6-BDBD-32BE-D01564F7F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Melamine Resins (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Melamine-Formaldehyde Resins</a:t>
            </a: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1DD234-DDB8-6D1E-937A-F0D810D4E698}"/>
              </a:ext>
            </a:extLst>
          </p:cNvPr>
          <p:cNvSpPr/>
          <p:nvPr/>
        </p:nvSpPr>
        <p:spPr>
          <a:xfrm>
            <a:off x="304798" y="702678"/>
            <a:ext cx="11696702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elevated temperatures (140–160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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C), the molecules bridge and form a network.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Cross-linked melamine resins have slightly better mechanical and thermal properties than both phenolic and urea resins.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used especially to produce light-colored or white components, instead of phenolic and urea resins which have a dark, natural color.</a:t>
            </a:r>
          </a:p>
        </p:txBody>
      </p:sp>
    </p:spTree>
    <p:extLst>
      <p:ext uri="{BB962C8B-B14F-4D97-AF65-F5344CB8AC3E}">
        <p14:creationId xmlns:p14="http://schemas.microsoft.com/office/powerpoint/2010/main" val="38250712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66748-E032-C553-EA1F-E62F4393D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B42E5D9-FEEA-A948-F0D1-04E585C3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74DA72-9819-FF4E-E4C6-9614A4AA762E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B492DA5A-5792-C01F-D41A-9E3074827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Epoxy Resins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68085-A1F9-43B3-A430-9EEDD373CFB5}"/>
              </a:ext>
            </a:extLst>
          </p:cNvPr>
          <p:cNvSpPr/>
          <p:nvPr/>
        </p:nvSpPr>
        <p:spPr>
          <a:xfrm>
            <a:off x="304798" y="716072"/>
            <a:ext cx="1164297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Epoxy resins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usually understood to be products of reaction of polyfunctional hydroxy compounds with 1-chloro-2,3-epoxypropane (epichlorohydrin) in basic medium.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CABCC7-67E9-4CFA-BC85-EB5D1CD8D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00" t="17454" r="35625" b="28889"/>
          <a:stretch/>
        </p:blipFill>
        <p:spPr>
          <a:xfrm>
            <a:off x="6974449" y="1786680"/>
            <a:ext cx="4988560" cy="30494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233B60-C347-4E5F-8977-4AC4481C44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00" t="49789" r="31875" b="28889"/>
          <a:stretch/>
        </p:blipFill>
        <p:spPr>
          <a:xfrm>
            <a:off x="3273669" y="5272349"/>
            <a:ext cx="6477000" cy="14622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A4989B-9398-4D58-B5D0-C03249A719A1}"/>
              </a:ext>
            </a:extLst>
          </p:cNvPr>
          <p:cNvSpPr/>
          <p:nvPr/>
        </p:nvSpPr>
        <p:spPr>
          <a:xfrm>
            <a:off x="685800" y="1718568"/>
            <a:ext cx="59436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simplest case two mol of epichlorohydrin react, with one mol of bisphenol A: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25CD13-8B77-4258-B957-7643AF71A8FE}"/>
              </a:ext>
            </a:extLst>
          </p:cNvPr>
          <p:cNvSpPr/>
          <p:nvPr/>
        </p:nvSpPr>
        <p:spPr>
          <a:xfrm>
            <a:off x="685801" y="4773686"/>
            <a:ext cx="9296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Higher-molecular-weight result from coupling of epoxide with further bisphenol: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B9C024-0B9D-42EC-961F-A81A88C5F7F4}"/>
              </a:ext>
            </a:extLst>
          </p:cNvPr>
          <p:cNvSpPr/>
          <p:nvPr/>
        </p:nvSpPr>
        <p:spPr>
          <a:xfrm>
            <a:off x="685800" y="3185154"/>
            <a:ext cx="59436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molecular weights between 450 and 4,000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163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C3EA3-BC0A-9C3B-066F-D55892687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2EFE4CFF-BAF9-C39A-2C9D-0A15D3D30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E660F4-AE97-BD48-2EA4-D1E7DF1B567D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1E97958C-C91E-B2AC-A23D-B1CD185EE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3030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Epoxy Resins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68085-A1F9-43B3-A430-9EEDD373CFB5}"/>
              </a:ext>
            </a:extLst>
          </p:cNvPr>
          <p:cNvSpPr/>
          <p:nvPr/>
        </p:nvSpPr>
        <p:spPr>
          <a:xfrm>
            <a:off x="304796" y="716072"/>
            <a:ext cx="1161288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and molecular weight of the resulting epoxy resin are strongly influenced by the reaction conditions: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2F15BD-ADBF-492E-AC39-7D46E0D2AF91}"/>
              </a:ext>
            </a:extLst>
          </p:cNvPr>
          <p:cNvSpPr/>
          <p:nvPr/>
        </p:nvSpPr>
        <p:spPr>
          <a:xfrm>
            <a:off x="716281" y="1538532"/>
            <a:ext cx="987552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large excess of epichlorohydrin favors the formation of terminal epoxy groups.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molecular weight of the product decreases with increasing amount of epichlorohydrin.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temperatures promote secondary reactions such as hydrolytic cleavage of epoxy groups, leading to the formation of additional hydroxy groups.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622AC8-D325-4A6C-B7C0-DEB4C1EB984A}"/>
              </a:ext>
            </a:extLst>
          </p:cNvPr>
          <p:cNvSpPr/>
          <p:nvPr/>
        </p:nvSpPr>
        <p:spPr>
          <a:xfrm>
            <a:off x="304796" y="3429000"/>
            <a:ext cx="11612883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Crosslinking (curing) can be brought about with any di- or polyfunctional compound that adds to epoxy groups (e.g., amines, aminoamides, thiols).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Self-crosslinking can also be achieved by addition of catalytic amounts of a tertiary amine or acid compound, such as a sulfonic acid.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crosslinking is carried out in bulk (casting resin), but sometimes in solution (lacquers, adhesives).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crosslinking reactions set in at higher temperatures, so the epoxy resin and crosslinker (polybasic carboxylic acids, acid anhydrides, and amines) can be mixed and stored at room temperature. </a:t>
            </a:r>
          </a:p>
        </p:txBody>
      </p:sp>
    </p:spTree>
    <p:extLst>
      <p:ext uri="{BB962C8B-B14F-4D97-AF65-F5344CB8AC3E}">
        <p14:creationId xmlns:p14="http://schemas.microsoft.com/office/powerpoint/2010/main" val="803769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51763-22A0-FAC8-6DD0-13DCCB41F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A989F5C-FDBB-6B43-FEE6-54097167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49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2A589B-FD38-E16A-C9A2-99694920D9F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9894A8D-9809-D559-2533-44CBE16F2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198438"/>
            <a:ext cx="12420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Differences Between Step-Growth and Chain-Growth Polymerizations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2B7436-C83D-DAC4-F138-838272A519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0" t="28180" r="26708" b="17222"/>
          <a:stretch/>
        </p:blipFill>
        <p:spPr>
          <a:xfrm>
            <a:off x="914400" y="898524"/>
            <a:ext cx="9855911" cy="595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4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0B70C-D1E7-FF2B-C04E-B88EE0BFB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F2DA824-C779-391D-D435-CB6934DDC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5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CD3A9E-D06F-A858-CF87-54F5D021E11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304EC310-01B0-435A-217A-EECC9190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2B0B6C-5363-4AA8-9E04-837701C537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375" t="19811" r="33034" b="69033"/>
          <a:stretch/>
        </p:blipFill>
        <p:spPr>
          <a:xfrm>
            <a:off x="4114800" y="2149254"/>
            <a:ext cx="3886200" cy="10795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78C6F7-75B2-4C88-BD6C-71FDB4E40059}"/>
              </a:ext>
            </a:extLst>
          </p:cNvPr>
          <p:cNvSpPr/>
          <p:nvPr/>
        </p:nvSpPr>
        <p:spPr>
          <a:xfrm>
            <a:off x="945382" y="1173272"/>
            <a:ext cx="109728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Bifunctional compounds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to Linear condensation polymers.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Polyfunctional compounds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 to branched, hyperbranched, or crosslinked condensation polymers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B5AF0B-A8BE-4172-BB9E-EF925F86E4C2}"/>
              </a:ext>
            </a:extLst>
          </p:cNvPr>
          <p:cNvSpPr/>
          <p:nvPr/>
        </p:nvSpPr>
        <p:spPr>
          <a:xfrm>
            <a:off x="304800" y="3352800"/>
            <a:ext cx="11613382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 and BB, are needed in 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stoichiometry of the reacting molecules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6075" algn="just">
              <a:lnSpc>
                <a:spcPct val="150000"/>
              </a:lnSpc>
              <a:spcAft>
                <a:spcPts val="0"/>
              </a:spcAft>
            </a:pP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there is an excess of BB monomer, all the A-functionalities react and the oligomers are terminated with B groups, which cannot react with each other.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F1A4CA-9FF3-40C6-99C9-D0B35780EF8F}"/>
              </a:ext>
            </a:extLst>
          </p:cNvPr>
          <p:cNvSpPr/>
          <p:nvPr/>
        </p:nvSpPr>
        <p:spPr>
          <a:xfrm>
            <a:off x="304800" y="4774792"/>
            <a:ext cx="1156649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polymerization is 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activated by heat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no chemical initiator.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64C0F3-0204-9498-0E76-A8A3AC968D6F}"/>
              </a:ext>
            </a:extLst>
          </p:cNvPr>
          <p:cNvSpPr/>
          <p:nvPr/>
        </p:nvSpPr>
        <p:spPr>
          <a:xfrm>
            <a:off x="304800" y="720537"/>
            <a:ext cx="1155644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Monomers;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D17193-E3AD-31BF-D945-CAAF2B0C9115}"/>
              </a:ext>
            </a:extLst>
          </p:cNvPr>
          <p:cNvSpPr/>
          <p:nvPr/>
        </p:nvSpPr>
        <p:spPr>
          <a:xfrm>
            <a:off x="299775" y="5334000"/>
            <a:ext cx="1156649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takes considerable </a:t>
            </a:r>
            <a:r>
              <a:rPr lang="en-US" sz="2000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for polymers with a high molar mass to form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0D80B7-0A89-17B2-3D99-36BEF8F5A2F9}"/>
              </a:ext>
            </a:extLst>
          </p:cNvPr>
          <p:cNvSpPr/>
          <p:nvPr/>
        </p:nvSpPr>
        <p:spPr>
          <a:xfrm>
            <a:off x="304800" y="5791200"/>
            <a:ext cx="11613382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new monomer results from each individual reaction step and has the same reactivity as the original monomers and all intermediate products are stable and can be isolated.</a:t>
            </a:r>
          </a:p>
        </p:txBody>
      </p:sp>
    </p:spTree>
    <p:extLst>
      <p:ext uri="{BB962C8B-B14F-4D97-AF65-F5344CB8AC3E}">
        <p14:creationId xmlns:p14="http://schemas.microsoft.com/office/powerpoint/2010/main" val="3710866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16A-21C0-1C18-F468-EA20ECD0E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075A3F6-2A60-345D-486A-5196D272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5F7F4EA-6D41-66AA-0271-CF50101CF857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07CE100F-64C5-BFC4-F70B-ECFB955C8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C0B6D8-C66C-41C5-961C-84CF2BB89A69}"/>
              </a:ext>
            </a:extLst>
          </p:cNvPr>
          <p:cNvSpPr/>
          <p:nvPr/>
        </p:nvSpPr>
        <p:spPr>
          <a:xfrm>
            <a:off x="304800" y="716072"/>
            <a:ext cx="116586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molar mass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calculated by multiplying the molar mass of the components AB, AA and BB, respectively, by the number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repetitions in the polymer molecule: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80B806-7BBE-493F-8058-A9E7BCB888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50" t="64444" r="58750" b="25556"/>
          <a:stretch/>
        </p:blipFill>
        <p:spPr>
          <a:xfrm>
            <a:off x="3810000" y="1828800"/>
            <a:ext cx="3348629" cy="10763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FE3109-248C-467C-9E3F-284C6977AF2D}"/>
              </a:ext>
            </a:extLst>
          </p:cNvPr>
          <p:cNvSpPr/>
          <p:nvPr/>
        </p:nvSpPr>
        <p:spPr>
          <a:xfrm>
            <a:off x="3200400" y="2981345"/>
            <a:ext cx="54102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b="0" i="1" u="none" strike="noStrike" baseline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0" i="1" u="none" strike="noStrike" baseline="-25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represents the molar mass of the polymer,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b="0" i="1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0" i="1" u="none" strike="noStrike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molar mass of the monomer AB,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i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molar masses of the monomer AA,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i="1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molar masses of the monomer BB.</a:t>
            </a:r>
          </a:p>
        </p:txBody>
      </p:sp>
    </p:spTree>
    <p:extLst>
      <p:ext uri="{BB962C8B-B14F-4D97-AF65-F5344CB8AC3E}">
        <p14:creationId xmlns:p14="http://schemas.microsoft.com/office/powerpoint/2010/main" val="213382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671E1-D279-6EF0-97CD-8018E7CA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8EAF757-CB07-97F2-4983-1A260B07D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C69A60-828E-F091-9B87-4C4EB0022A7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EEA2D90-0A94-1868-DB71-B44A6E8C6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2045C6-6FA9-4DD1-AC26-05A72A07E6E7}"/>
              </a:ext>
            </a:extLst>
          </p:cNvPr>
          <p:cNvSpPr/>
          <p:nvPr/>
        </p:nvSpPr>
        <p:spPr>
          <a:xfrm>
            <a:off x="304800" y="715433"/>
            <a:ext cx="11125200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formation of a condensation polymer is a stepwise process.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D581-E231-4E05-A5A0-23BBFF2DDAD7}"/>
              </a:ext>
            </a:extLst>
          </p:cNvPr>
          <p:cNvSpPr/>
          <p:nvPr/>
        </p:nvSpPr>
        <p:spPr>
          <a:xfrm>
            <a:off x="762000" y="1253937"/>
            <a:ext cx="1112268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step;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i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a dimer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possesses the same end groups as the initial monomer: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F0CDE1-2728-451E-87CC-875C3DC1A3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00" t="63333" r="30625" b="24550"/>
          <a:stretch/>
        </p:blipFill>
        <p:spPr>
          <a:xfrm>
            <a:off x="2733105" y="1672891"/>
            <a:ext cx="7177955" cy="11683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020CDE-42CF-4D1E-94FC-D58E3B966014}"/>
              </a:ext>
            </a:extLst>
          </p:cNvPr>
          <p:cNvSpPr/>
          <p:nvPr/>
        </p:nvSpPr>
        <p:spPr>
          <a:xfrm>
            <a:off x="759484" y="4876800"/>
            <a:ext cx="11125199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molecular weight of the resulting macromolecules increases continuously with reaction time, unlike addition polymerizations.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intermediates are oligomeric and polymeric molecules with the same functional end groups as the monomeric starting compound.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72F10B-59E6-4FDD-86D7-544EE9560130}"/>
              </a:ext>
            </a:extLst>
          </p:cNvPr>
          <p:cNvSpPr/>
          <p:nvPr/>
        </p:nvSpPr>
        <p:spPr>
          <a:xfrm>
            <a:off x="761999" y="2667000"/>
            <a:ext cx="1112268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i="0" u="none" strike="noStrike" baseline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next step;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end groups of this dimer can react either with the monomeric compound or with another dimer molecule, and so on.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8636EBB-40E6-414F-B94A-0E7918350E58}"/>
              </a:ext>
            </a:extLst>
          </p:cNvPr>
          <p:cNvGrpSpPr/>
          <p:nvPr/>
        </p:nvGrpSpPr>
        <p:grpSpPr>
          <a:xfrm>
            <a:off x="2037007" y="3733291"/>
            <a:ext cx="9032385" cy="968798"/>
            <a:chOff x="1981200" y="4114800"/>
            <a:chExt cx="9032385" cy="96879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7A5A679-6615-4030-A7BE-19C3FDD1D9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1667" t="49120" r="36115" b="42225"/>
            <a:stretch>
              <a:fillRect/>
            </a:stretch>
          </p:blipFill>
          <p:spPr>
            <a:xfrm>
              <a:off x="5433162" y="4114800"/>
              <a:ext cx="5580423" cy="84328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B446BB4-F026-46B6-A1B0-AFD8131036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9237" t="64503" r="30625" b="25449"/>
            <a:stretch/>
          </p:blipFill>
          <p:spPr>
            <a:xfrm>
              <a:off x="1981200" y="4114800"/>
              <a:ext cx="3451963" cy="968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7692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94D97-6EA8-BDD2-7193-1799F3108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7694F75-3F35-251A-8347-716C42740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8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A32F87F-0AAE-A99C-0633-17F018908144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B70833F6-EE18-3764-24A8-86702352F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778785-592F-4369-B981-9F873B954731}"/>
              </a:ext>
            </a:extLst>
          </p:cNvPr>
          <p:cNvSpPr/>
          <p:nvPr/>
        </p:nvSpPr>
        <p:spPr>
          <a:xfrm>
            <a:off x="2057400" y="3499682"/>
            <a:ext cx="86106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 balls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 monomers, which have not reacted yet,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Gray balls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monomers, which have reacted at one of their two active groups,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 balls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those molecules which have reacted at both ends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B185A-1D39-4D0F-BA6B-B9F265A4B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45" t="23777" r="15838" b="50157"/>
          <a:stretch>
            <a:fillRect/>
          </a:stretch>
        </p:blipFill>
        <p:spPr>
          <a:xfrm>
            <a:off x="2026920" y="1432560"/>
            <a:ext cx="8419825" cy="191051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B396166-37B0-43D1-A6A2-AAF1A0331CB4}"/>
              </a:ext>
            </a:extLst>
          </p:cNvPr>
          <p:cNvSpPr/>
          <p:nvPr/>
        </p:nvSpPr>
        <p:spPr>
          <a:xfrm>
            <a:off x="304800" y="705304"/>
            <a:ext cx="116586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visualization of a polycondensation at 0%, 24%, 48%, and 80% functional group conversion.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8B78DA8-B45D-4930-AB85-A5E9A208B307}"/>
              </a:ext>
            </a:extLst>
          </p:cNvPr>
          <p:cNvSpPr/>
          <p:nvPr/>
        </p:nvSpPr>
        <p:spPr>
          <a:xfrm>
            <a:off x="762001" y="5055008"/>
            <a:ext cx="11049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conversion of 80% of the functional groups, there are five “polymer chains” with “degrees of polymerization” of 3, 4, 5, 6, and 7.</a:t>
            </a:r>
          </a:p>
        </p:txBody>
      </p:sp>
    </p:spTree>
    <p:extLst>
      <p:ext uri="{BB962C8B-B14F-4D97-AF65-F5344CB8AC3E}">
        <p14:creationId xmlns:p14="http://schemas.microsoft.com/office/powerpoint/2010/main" val="260472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2C206-FEF8-9E42-322B-B0530E503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38C7AD9F-0B42-F2E0-D824-72EF600D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EC3C12D4-1BB1-4CDC-88A6-B6E19B6BFEA8}" type="slidenum">
              <a:rPr lang="en-US" smtClean="0"/>
              <a:pPr>
                <a:lnSpc>
                  <a:spcPct val="150000"/>
                </a:lnSpc>
                <a:defRPr/>
              </a:pPr>
              <a:t>9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E8A768-BD7C-0C11-1081-496C8B4D586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E2EF4C2-52F5-0410-8F60-2D4EF3875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7848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Step-Growth Polymerization; 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Polyesters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797388-7C6B-A33F-A465-45E797A74D8C}"/>
              </a:ext>
            </a:extLst>
          </p:cNvPr>
          <p:cNvSpPr/>
          <p:nvPr/>
        </p:nvSpPr>
        <p:spPr>
          <a:xfrm>
            <a:off x="304800" y="720537"/>
            <a:ext cx="116586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Polyesters</a:t>
            </a:r>
            <a:r>
              <a:rPr lang="en-US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macromolecules whose monomeric units are linked with an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ester group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D1056-8269-A835-17AE-4B7AB6D711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000" t="24185" r="39375" b="64445"/>
          <a:stretch/>
        </p:blipFill>
        <p:spPr>
          <a:xfrm>
            <a:off x="4136990" y="1295400"/>
            <a:ext cx="3581400" cy="8938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5C389A-5DAB-4A88-22F3-C28CE240A3DD}"/>
              </a:ext>
            </a:extLst>
          </p:cNvPr>
          <p:cNvSpPr/>
          <p:nvPr/>
        </p:nvSpPr>
        <p:spPr>
          <a:xfrm>
            <a:off x="5622890" y="1295400"/>
            <a:ext cx="609600" cy="7175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639493-E002-9EF3-86E0-0DDBDCF840DA}"/>
              </a:ext>
            </a:extLst>
          </p:cNvPr>
          <p:cNvSpPr/>
          <p:nvPr/>
        </p:nvSpPr>
        <p:spPr>
          <a:xfrm>
            <a:off x="267733" y="2092137"/>
            <a:ext cx="1108606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4163" indent="-284163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Polyesters can be produced by direct esterification of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05B194-B76D-6951-9913-1CBEED94F8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29610" r="37500" b="64608"/>
          <a:stretch/>
        </p:blipFill>
        <p:spPr>
          <a:xfrm>
            <a:off x="2295848" y="3058476"/>
            <a:ext cx="6654083" cy="48092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DADE2A8-4546-3A8A-F935-02823383247B}"/>
              </a:ext>
            </a:extLst>
          </p:cNvPr>
          <p:cNvGrpSpPr/>
          <p:nvPr/>
        </p:nvGrpSpPr>
        <p:grpSpPr>
          <a:xfrm>
            <a:off x="2295848" y="4045430"/>
            <a:ext cx="8143552" cy="547899"/>
            <a:chOff x="1762760" y="3656534"/>
            <a:chExt cx="9936480" cy="4809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8801C83-F081-D4B6-F30A-FB88D54A50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500" t="36518" r="48489" b="59262"/>
            <a:stretch/>
          </p:blipFill>
          <p:spPr>
            <a:xfrm>
              <a:off x="1762760" y="3721487"/>
              <a:ext cx="5029200" cy="3510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9E472E8-7321-86B8-1C61-DAFF292D79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256" t="41671" r="48489" b="52547"/>
            <a:stretch/>
          </p:blipFill>
          <p:spPr>
            <a:xfrm>
              <a:off x="6781800" y="3656534"/>
              <a:ext cx="4917440" cy="480925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1935DEF-752B-47A4-C0C1-14831ABBB0EE}"/>
              </a:ext>
            </a:extLst>
          </p:cNvPr>
          <p:cNvSpPr/>
          <p:nvPr/>
        </p:nvSpPr>
        <p:spPr>
          <a:xfrm>
            <a:off x="609600" y="2514600"/>
            <a:ext cx="6031182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hydroxycarboxylic acids,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91FF63-6FC7-3E34-CAB5-C38B68AECB01}"/>
              </a:ext>
            </a:extLst>
          </p:cNvPr>
          <p:cNvSpPr/>
          <p:nvPr/>
        </p:nvSpPr>
        <p:spPr>
          <a:xfrm>
            <a:off x="609600" y="3501227"/>
            <a:ext cx="652323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Polycondensation of diols with dicarboxylic acids,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C01970-8484-E961-0B78-AA69BA3F0BDB}"/>
              </a:ext>
            </a:extLst>
          </p:cNvPr>
          <p:cNvSpPr/>
          <p:nvPr/>
        </p:nvSpPr>
        <p:spPr>
          <a:xfrm>
            <a:off x="609600" y="4581674"/>
            <a:ext cx="8017747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Ring-opening polymerization (ROP) of lactones.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5DD340-E1D5-4325-960E-D6AD7DF65C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75" t="44444" r="37500" b="46667"/>
          <a:stretch/>
        </p:blipFill>
        <p:spPr>
          <a:xfrm>
            <a:off x="3172163" y="5867400"/>
            <a:ext cx="4901452" cy="95638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0315093-F9F8-75C7-8C6D-63BD47507F07}"/>
              </a:ext>
            </a:extLst>
          </p:cNvPr>
          <p:cNvSpPr/>
          <p:nvPr/>
        </p:nvSpPr>
        <p:spPr>
          <a:xfrm>
            <a:off x="947838" y="5068669"/>
            <a:ext cx="9799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Cyclic esters (lactones) are opened up by the release of ring strain to make extended chain structures.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example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caprolactone is ring-opened to produce polycaprolactone.</a:t>
            </a:r>
          </a:p>
        </p:txBody>
      </p:sp>
    </p:spTree>
    <p:extLst>
      <p:ext uri="{BB962C8B-B14F-4D97-AF65-F5344CB8AC3E}">
        <p14:creationId xmlns:p14="http://schemas.microsoft.com/office/powerpoint/2010/main" val="4210858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New Employees.potx</Template>
  <TotalTime>0</TotalTime>
  <Words>3951</Words>
  <Application>Microsoft Office PowerPoint</Application>
  <PresentationFormat>Widescreen</PresentationFormat>
  <Paragraphs>434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2026-01-17T11:17:26Z</dcterms:modified>
</cp:coreProperties>
</file>