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2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DE2FA2-6C1B-4E07-BAE7-BF5264E83F3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SA"/>
        </a:p>
      </dgm:t>
    </dgm:pt>
    <dgm:pt modelId="{317ECFF3-E831-49EE-A1BC-4839F82DD483}">
      <dgm:prSet phldrT="[نص]"/>
      <dgm:spPr/>
      <dgm:t>
        <a:bodyPr/>
        <a:lstStyle/>
        <a:p>
          <a:pPr rtl="1"/>
          <a:r>
            <a:rPr lang="ar-SA" dirty="0" smtClean="0"/>
            <a:t>مجالات العلم بعد الستين</a:t>
          </a:r>
          <a:endParaRPr lang="ar-SA" dirty="0"/>
        </a:p>
      </dgm:t>
    </dgm:pt>
    <dgm:pt modelId="{1E12B0FA-30E7-4D2C-AE42-AF81701AFC37}" type="parTrans" cxnId="{E458CC52-742C-41EF-B292-2CBC697318C1}">
      <dgm:prSet/>
      <dgm:spPr/>
      <dgm:t>
        <a:bodyPr/>
        <a:lstStyle/>
        <a:p>
          <a:pPr rtl="1"/>
          <a:endParaRPr lang="ar-SA"/>
        </a:p>
      </dgm:t>
    </dgm:pt>
    <dgm:pt modelId="{A47E16E4-CC0E-4D32-BCCE-6A384B818222}" type="sibTrans" cxnId="{E458CC52-742C-41EF-B292-2CBC697318C1}">
      <dgm:prSet/>
      <dgm:spPr/>
      <dgm:t>
        <a:bodyPr/>
        <a:lstStyle/>
        <a:p>
          <a:pPr rtl="1"/>
          <a:endParaRPr lang="ar-SA"/>
        </a:p>
      </dgm:t>
    </dgm:pt>
    <dgm:pt modelId="{9588C5B3-9F8F-4986-9D8F-4C6A704FB536}">
      <dgm:prSet phldrT="[نص]"/>
      <dgm:spPr/>
      <dgm:t>
        <a:bodyPr/>
        <a:lstStyle/>
        <a:p>
          <a:pPr rtl="1"/>
          <a:r>
            <a:rPr lang="ar-SA" dirty="0" smtClean="0"/>
            <a:t>الكيف</a:t>
          </a:r>
          <a:endParaRPr lang="ar-SA" dirty="0"/>
        </a:p>
      </dgm:t>
    </dgm:pt>
    <dgm:pt modelId="{DEA6FACE-A2FC-4616-9A80-8D797449316B}" type="parTrans" cxnId="{9AB6DE5D-9D67-4B5F-8504-3F5730EDEF43}">
      <dgm:prSet/>
      <dgm:spPr/>
      <dgm:t>
        <a:bodyPr/>
        <a:lstStyle/>
        <a:p>
          <a:pPr rtl="1"/>
          <a:endParaRPr lang="ar-SA"/>
        </a:p>
      </dgm:t>
    </dgm:pt>
    <dgm:pt modelId="{D9EC8CFD-CF84-4501-9D34-2F1467B4B8EA}" type="sibTrans" cxnId="{9AB6DE5D-9D67-4B5F-8504-3F5730EDEF43}">
      <dgm:prSet/>
      <dgm:spPr/>
      <dgm:t>
        <a:bodyPr/>
        <a:lstStyle/>
        <a:p>
          <a:pPr rtl="1"/>
          <a:endParaRPr lang="ar-SA"/>
        </a:p>
      </dgm:t>
    </dgm:pt>
    <dgm:pt modelId="{AC4070D9-476F-4CB6-AB05-6463A9F23726}">
      <dgm:prSet phldrT="[نص]"/>
      <dgm:spPr/>
      <dgm:t>
        <a:bodyPr/>
        <a:lstStyle/>
        <a:p>
          <a:pPr rtl="1"/>
          <a:r>
            <a:rPr lang="ar-SA" dirty="0" smtClean="0"/>
            <a:t>* اهتم بدراسة المرأة كقوة عاملة.</a:t>
          </a:r>
        </a:p>
        <a:p>
          <a:pPr rtl="1"/>
          <a:r>
            <a:rPr lang="ar-SA" dirty="0" smtClean="0"/>
            <a:t>* العلاقة بين الريف والمصنع.</a:t>
          </a:r>
        </a:p>
        <a:p>
          <a:pPr rtl="1"/>
          <a:r>
            <a:rPr lang="ar-SA" dirty="0" smtClean="0"/>
            <a:t>* دراسات منهجية, وتطبيق نظرية الإدارة.</a:t>
          </a:r>
          <a:endParaRPr lang="ar-SA" dirty="0"/>
        </a:p>
      </dgm:t>
    </dgm:pt>
    <dgm:pt modelId="{04098CC1-DB83-4EC9-B561-FA5D798AEBD9}" type="parTrans" cxnId="{E10CB29F-6263-454A-BCFD-DFECA7512E80}">
      <dgm:prSet/>
      <dgm:spPr/>
      <dgm:t>
        <a:bodyPr/>
        <a:lstStyle/>
        <a:p>
          <a:pPr rtl="1"/>
          <a:endParaRPr lang="ar-SA"/>
        </a:p>
      </dgm:t>
    </dgm:pt>
    <dgm:pt modelId="{3CC2C08D-F7DD-4B60-A460-B14BF8AFA32B}" type="sibTrans" cxnId="{E10CB29F-6263-454A-BCFD-DFECA7512E80}">
      <dgm:prSet/>
      <dgm:spPr/>
      <dgm:t>
        <a:bodyPr/>
        <a:lstStyle/>
        <a:p>
          <a:pPr rtl="1"/>
          <a:endParaRPr lang="ar-SA"/>
        </a:p>
      </dgm:t>
    </dgm:pt>
    <dgm:pt modelId="{6D4A48B0-EC2C-4D7B-9087-74875EB99E0E}">
      <dgm:prSet phldrT="[نص]"/>
      <dgm:spPr/>
      <dgm:t>
        <a:bodyPr/>
        <a:lstStyle/>
        <a:p>
          <a:pPr rtl="1"/>
          <a:r>
            <a:rPr lang="ar-SA" dirty="0" smtClean="0"/>
            <a:t>الكم</a:t>
          </a:r>
          <a:endParaRPr lang="ar-SA" dirty="0"/>
        </a:p>
      </dgm:t>
    </dgm:pt>
    <dgm:pt modelId="{91996899-FA4C-4FEA-9181-16522AA93C66}" type="parTrans" cxnId="{BEA68618-C9AA-40A0-BD8D-5CFB9DEFDDBF}">
      <dgm:prSet/>
      <dgm:spPr/>
      <dgm:t>
        <a:bodyPr/>
        <a:lstStyle/>
        <a:p>
          <a:pPr rtl="1"/>
          <a:endParaRPr lang="ar-SA"/>
        </a:p>
      </dgm:t>
    </dgm:pt>
    <dgm:pt modelId="{C6E6166A-C615-4D4F-8311-A4B6970A4E05}" type="sibTrans" cxnId="{BEA68618-C9AA-40A0-BD8D-5CFB9DEFDDBF}">
      <dgm:prSet/>
      <dgm:spPr/>
      <dgm:t>
        <a:bodyPr/>
        <a:lstStyle/>
        <a:p>
          <a:pPr rtl="1"/>
          <a:endParaRPr lang="ar-SA"/>
        </a:p>
      </dgm:t>
    </dgm:pt>
    <dgm:pt modelId="{E675A9C1-1A45-435B-9C6F-ABDE9BFF925E}">
      <dgm:prSet phldrT="[نص]"/>
      <dgm:spPr/>
      <dgm:t>
        <a:bodyPr/>
        <a:lstStyle/>
        <a:p>
          <a:pPr rtl="1"/>
          <a:r>
            <a:rPr lang="ar-SA" dirty="0" smtClean="0"/>
            <a:t>* مجالات وموضوعات لم يسبق الاهتمام </a:t>
          </a:r>
          <a:r>
            <a:rPr lang="ar-SA" dirty="0" err="1" smtClean="0"/>
            <a:t>بها.</a:t>
          </a:r>
          <a:r>
            <a:rPr lang="ar-SA" dirty="0" smtClean="0"/>
            <a:t>(الصناعة والمجتمع</a:t>
          </a:r>
          <a:r>
            <a:rPr lang="ar-SA" dirty="0" err="1" smtClean="0"/>
            <a:t>).</a:t>
          </a:r>
          <a:endParaRPr lang="ar-SA" dirty="0" smtClean="0"/>
        </a:p>
        <a:p>
          <a:pPr rtl="1"/>
          <a:r>
            <a:rPr lang="ar-SA" dirty="0" smtClean="0"/>
            <a:t>* تطور الطبقة </a:t>
          </a:r>
          <a:r>
            <a:rPr lang="ar-SA" dirty="0" err="1" smtClean="0"/>
            <a:t>العمالية.</a:t>
          </a:r>
          <a:r>
            <a:rPr lang="ar-SA" dirty="0" smtClean="0"/>
            <a:t>(نظريات خاصة</a:t>
          </a:r>
          <a:r>
            <a:rPr lang="ar-SA" dirty="0" err="1" smtClean="0"/>
            <a:t>)</a:t>
          </a:r>
          <a:endParaRPr lang="ar-SA" dirty="0"/>
        </a:p>
      </dgm:t>
    </dgm:pt>
    <dgm:pt modelId="{4823BC01-01AB-442A-91E3-AF1DA50AA580}" type="parTrans" cxnId="{FED2F03E-DC90-410E-9463-C3DAE115116E}">
      <dgm:prSet/>
      <dgm:spPr/>
      <dgm:t>
        <a:bodyPr/>
        <a:lstStyle/>
        <a:p>
          <a:pPr rtl="1"/>
          <a:endParaRPr lang="ar-SA"/>
        </a:p>
      </dgm:t>
    </dgm:pt>
    <dgm:pt modelId="{F777800A-7ADF-4056-A2B1-097D06520CE6}" type="sibTrans" cxnId="{FED2F03E-DC90-410E-9463-C3DAE115116E}">
      <dgm:prSet/>
      <dgm:spPr/>
      <dgm:t>
        <a:bodyPr/>
        <a:lstStyle/>
        <a:p>
          <a:pPr rtl="1"/>
          <a:endParaRPr lang="ar-SA"/>
        </a:p>
      </dgm:t>
    </dgm:pt>
    <dgm:pt modelId="{E014465D-911E-43A4-AFB9-3EE644761DE4}" type="pres">
      <dgm:prSet presAssocID="{42DE2FA2-6C1B-4E07-BAE7-BF5264E83F34}" presName="hierChild1" presStyleCnt="0">
        <dgm:presLayoutVars>
          <dgm:chPref val="1"/>
          <dgm:dir/>
          <dgm:animOne val="branch"/>
          <dgm:animLvl val="lvl"/>
          <dgm:resizeHandles/>
        </dgm:presLayoutVars>
      </dgm:prSet>
      <dgm:spPr/>
    </dgm:pt>
    <dgm:pt modelId="{6CF29736-27AD-4355-BF00-2FB3FC630369}" type="pres">
      <dgm:prSet presAssocID="{317ECFF3-E831-49EE-A1BC-4839F82DD483}" presName="hierRoot1" presStyleCnt="0"/>
      <dgm:spPr/>
    </dgm:pt>
    <dgm:pt modelId="{AB350DBA-5AB2-45FF-9118-AF6EF72BE9F3}" type="pres">
      <dgm:prSet presAssocID="{317ECFF3-E831-49EE-A1BC-4839F82DD483}" presName="composite" presStyleCnt="0"/>
      <dgm:spPr/>
    </dgm:pt>
    <dgm:pt modelId="{92265EB0-F6AD-4E45-AF80-02CB8C06E44D}" type="pres">
      <dgm:prSet presAssocID="{317ECFF3-E831-49EE-A1BC-4839F82DD483}" presName="background" presStyleLbl="node0" presStyleIdx="0" presStyleCnt="1"/>
      <dgm:spPr/>
    </dgm:pt>
    <dgm:pt modelId="{5ADBDF06-F1DA-42EE-900B-EF015175019F}" type="pres">
      <dgm:prSet presAssocID="{317ECFF3-E831-49EE-A1BC-4839F82DD483}" presName="text" presStyleLbl="fgAcc0" presStyleIdx="0" presStyleCnt="1">
        <dgm:presLayoutVars>
          <dgm:chPref val="3"/>
        </dgm:presLayoutVars>
      </dgm:prSet>
      <dgm:spPr/>
    </dgm:pt>
    <dgm:pt modelId="{D217375F-A510-49FF-8760-46405C136A97}" type="pres">
      <dgm:prSet presAssocID="{317ECFF3-E831-49EE-A1BC-4839F82DD483}" presName="hierChild2" presStyleCnt="0"/>
      <dgm:spPr/>
    </dgm:pt>
    <dgm:pt modelId="{B8B52E51-8527-4FC9-98C2-20A318C379A4}" type="pres">
      <dgm:prSet presAssocID="{DEA6FACE-A2FC-4616-9A80-8D797449316B}" presName="Name10" presStyleLbl="parChTrans1D2" presStyleIdx="0" presStyleCnt="2"/>
      <dgm:spPr/>
    </dgm:pt>
    <dgm:pt modelId="{C26BEA8D-FFA7-4AE5-BA54-2651424FC874}" type="pres">
      <dgm:prSet presAssocID="{9588C5B3-9F8F-4986-9D8F-4C6A704FB536}" presName="hierRoot2" presStyleCnt="0"/>
      <dgm:spPr/>
    </dgm:pt>
    <dgm:pt modelId="{FCE49C99-99B4-4790-A867-C82F28251E80}" type="pres">
      <dgm:prSet presAssocID="{9588C5B3-9F8F-4986-9D8F-4C6A704FB536}" presName="composite2" presStyleCnt="0"/>
      <dgm:spPr/>
    </dgm:pt>
    <dgm:pt modelId="{C459D81A-128C-415B-AA3B-9F144955612F}" type="pres">
      <dgm:prSet presAssocID="{9588C5B3-9F8F-4986-9D8F-4C6A704FB536}" presName="background2" presStyleLbl="node2" presStyleIdx="0" presStyleCnt="2"/>
      <dgm:spPr/>
    </dgm:pt>
    <dgm:pt modelId="{03EF4215-BC40-4674-A01F-60C55FB99769}" type="pres">
      <dgm:prSet presAssocID="{9588C5B3-9F8F-4986-9D8F-4C6A704FB536}" presName="text2" presStyleLbl="fgAcc2" presStyleIdx="0" presStyleCnt="2">
        <dgm:presLayoutVars>
          <dgm:chPref val="3"/>
        </dgm:presLayoutVars>
      </dgm:prSet>
      <dgm:spPr/>
    </dgm:pt>
    <dgm:pt modelId="{AB49F947-87E7-4FC7-ACA2-CE1D5FBFC0BE}" type="pres">
      <dgm:prSet presAssocID="{9588C5B3-9F8F-4986-9D8F-4C6A704FB536}" presName="hierChild3" presStyleCnt="0"/>
      <dgm:spPr/>
    </dgm:pt>
    <dgm:pt modelId="{67ECBF21-9590-41C4-9FAC-FE3504DE28AD}" type="pres">
      <dgm:prSet presAssocID="{04098CC1-DB83-4EC9-B561-FA5D798AEBD9}" presName="Name17" presStyleLbl="parChTrans1D3" presStyleIdx="0" presStyleCnt="2"/>
      <dgm:spPr/>
    </dgm:pt>
    <dgm:pt modelId="{4D89794E-0F1C-424C-92A7-201F0A9A0090}" type="pres">
      <dgm:prSet presAssocID="{AC4070D9-476F-4CB6-AB05-6463A9F23726}" presName="hierRoot3" presStyleCnt="0"/>
      <dgm:spPr/>
    </dgm:pt>
    <dgm:pt modelId="{C15D533F-0E27-4A01-A82B-F769812C41C4}" type="pres">
      <dgm:prSet presAssocID="{AC4070D9-476F-4CB6-AB05-6463A9F23726}" presName="composite3" presStyleCnt="0"/>
      <dgm:spPr/>
    </dgm:pt>
    <dgm:pt modelId="{292269EF-9D68-4F5D-8F4B-A36B973D9659}" type="pres">
      <dgm:prSet presAssocID="{AC4070D9-476F-4CB6-AB05-6463A9F23726}" presName="background3" presStyleLbl="node3" presStyleIdx="0" presStyleCnt="2"/>
      <dgm:spPr/>
    </dgm:pt>
    <dgm:pt modelId="{34325247-5A36-4A87-86AC-6984D5CB594A}" type="pres">
      <dgm:prSet presAssocID="{AC4070D9-476F-4CB6-AB05-6463A9F23726}" presName="text3" presStyleLbl="fgAcc3" presStyleIdx="0" presStyleCnt="2">
        <dgm:presLayoutVars>
          <dgm:chPref val="3"/>
        </dgm:presLayoutVars>
      </dgm:prSet>
      <dgm:spPr/>
    </dgm:pt>
    <dgm:pt modelId="{8D85A506-1A4F-4769-979A-FE5BE780D4C5}" type="pres">
      <dgm:prSet presAssocID="{AC4070D9-476F-4CB6-AB05-6463A9F23726}" presName="hierChild4" presStyleCnt="0"/>
      <dgm:spPr/>
    </dgm:pt>
    <dgm:pt modelId="{8B452009-28DE-4CB8-86D2-7F1177EEE660}" type="pres">
      <dgm:prSet presAssocID="{91996899-FA4C-4FEA-9181-16522AA93C66}" presName="Name10" presStyleLbl="parChTrans1D2" presStyleIdx="1" presStyleCnt="2"/>
      <dgm:spPr/>
    </dgm:pt>
    <dgm:pt modelId="{811CAE44-B95A-48D1-A70F-0CA36A9E31FA}" type="pres">
      <dgm:prSet presAssocID="{6D4A48B0-EC2C-4D7B-9087-74875EB99E0E}" presName="hierRoot2" presStyleCnt="0"/>
      <dgm:spPr/>
    </dgm:pt>
    <dgm:pt modelId="{580CB973-5A84-4DCF-981D-B5F3AF55A847}" type="pres">
      <dgm:prSet presAssocID="{6D4A48B0-EC2C-4D7B-9087-74875EB99E0E}" presName="composite2" presStyleCnt="0"/>
      <dgm:spPr/>
    </dgm:pt>
    <dgm:pt modelId="{532F01F6-B9FA-4383-B9F5-17543E03FD72}" type="pres">
      <dgm:prSet presAssocID="{6D4A48B0-EC2C-4D7B-9087-74875EB99E0E}" presName="background2" presStyleLbl="node2" presStyleIdx="1" presStyleCnt="2"/>
      <dgm:spPr/>
    </dgm:pt>
    <dgm:pt modelId="{A8483501-FAD6-436D-86AC-91B2EDF70D74}" type="pres">
      <dgm:prSet presAssocID="{6D4A48B0-EC2C-4D7B-9087-74875EB99E0E}" presName="text2" presStyleLbl="fgAcc2" presStyleIdx="1" presStyleCnt="2">
        <dgm:presLayoutVars>
          <dgm:chPref val="3"/>
        </dgm:presLayoutVars>
      </dgm:prSet>
      <dgm:spPr/>
    </dgm:pt>
    <dgm:pt modelId="{74E67C55-6D19-4F0B-90EC-409B754B7A05}" type="pres">
      <dgm:prSet presAssocID="{6D4A48B0-EC2C-4D7B-9087-74875EB99E0E}" presName="hierChild3" presStyleCnt="0"/>
      <dgm:spPr/>
    </dgm:pt>
    <dgm:pt modelId="{EB40BD73-0128-4B0F-BAC4-D248FC7321D1}" type="pres">
      <dgm:prSet presAssocID="{4823BC01-01AB-442A-91E3-AF1DA50AA580}" presName="Name17" presStyleLbl="parChTrans1D3" presStyleIdx="1" presStyleCnt="2"/>
      <dgm:spPr/>
    </dgm:pt>
    <dgm:pt modelId="{6B70BB31-D535-435C-936E-07F4E18497C4}" type="pres">
      <dgm:prSet presAssocID="{E675A9C1-1A45-435B-9C6F-ABDE9BFF925E}" presName="hierRoot3" presStyleCnt="0"/>
      <dgm:spPr/>
    </dgm:pt>
    <dgm:pt modelId="{81813ABA-4A2C-4D75-A5D4-DD8BD7E44457}" type="pres">
      <dgm:prSet presAssocID="{E675A9C1-1A45-435B-9C6F-ABDE9BFF925E}" presName="composite3" presStyleCnt="0"/>
      <dgm:spPr/>
    </dgm:pt>
    <dgm:pt modelId="{A4085F9D-1DB4-4FB5-BCF7-691BAACC4DAB}" type="pres">
      <dgm:prSet presAssocID="{E675A9C1-1A45-435B-9C6F-ABDE9BFF925E}" presName="background3" presStyleLbl="node3" presStyleIdx="1" presStyleCnt="2"/>
      <dgm:spPr/>
    </dgm:pt>
    <dgm:pt modelId="{7C656358-55EB-4764-93F2-DFC24C846B3E}" type="pres">
      <dgm:prSet presAssocID="{E675A9C1-1A45-435B-9C6F-ABDE9BFF925E}" presName="text3" presStyleLbl="fgAcc3" presStyleIdx="1" presStyleCnt="2">
        <dgm:presLayoutVars>
          <dgm:chPref val="3"/>
        </dgm:presLayoutVars>
      </dgm:prSet>
      <dgm:spPr/>
      <dgm:t>
        <a:bodyPr/>
        <a:lstStyle/>
        <a:p>
          <a:pPr rtl="1"/>
          <a:endParaRPr lang="ar-SA"/>
        </a:p>
      </dgm:t>
    </dgm:pt>
    <dgm:pt modelId="{37654B25-FF58-415E-8D75-6BE5155C8011}" type="pres">
      <dgm:prSet presAssocID="{E675A9C1-1A45-435B-9C6F-ABDE9BFF925E}" presName="hierChild4" presStyleCnt="0"/>
      <dgm:spPr/>
    </dgm:pt>
  </dgm:ptLst>
  <dgm:cxnLst>
    <dgm:cxn modelId="{9E739BF3-BD5B-4850-B2F9-2558FFB51AC2}" type="presOf" srcId="{6D4A48B0-EC2C-4D7B-9087-74875EB99E0E}" destId="{A8483501-FAD6-436D-86AC-91B2EDF70D74}" srcOrd="0" destOrd="0" presId="urn:microsoft.com/office/officeart/2005/8/layout/hierarchy1"/>
    <dgm:cxn modelId="{684A7664-124A-474C-A4DD-942E078E38F3}" type="presOf" srcId="{DEA6FACE-A2FC-4616-9A80-8D797449316B}" destId="{B8B52E51-8527-4FC9-98C2-20A318C379A4}" srcOrd="0" destOrd="0" presId="urn:microsoft.com/office/officeart/2005/8/layout/hierarchy1"/>
    <dgm:cxn modelId="{9AB6DE5D-9D67-4B5F-8504-3F5730EDEF43}" srcId="{317ECFF3-E831-49EE-A1BC-4839F82DD483}" destId="{9588C5B3-9F8F-4986-9D8F-4C6A704FB536}" srcOrd="0" destOrd="0" parTransId="{DEA6FACE-A2FC-4616-9A80-8D797449316B}" sibTransId="{D9EC8CFD-CF84-4501-9D34-2F1467B4B8EA}"/>
    <dgm:cxn modelId="{2D3E9F84-112B-43FA-B659-C23CEACAE91A}" type="presOf" srcId="{AC4070D9-476F-4CB6-AB05-6463A9F23726}" destId="{34325247-5A36-4A87-86AC-6984D5CB594A}" srcOrd="0" destOrd="0" presId="urn:microsoft.com/office/officeart/2005/8/layout/hierarchy1"/>
    <dgm:cxn modelId="{0F14AAF1-3478-46B1-9370-5620179D87F7}" type="presOf" srcId="{04098CC1-DB83-4EC9-B561-FA5D798AEBD9}" destId="{67ECBF21-9590-41C4-9FAC-FE3504DE28AD}" srcOrd="0" destOrd="0" presId="urn:microsoft.com/office/officeart/2005/8/layout/hierarchy1"/>
    <dgm:cxn modelId="{5DBE03AF-C7FA-4061-93E2-2DB27A755DFF}" type="presOf" srcId="{91996899-FA4C-4FEA-9181-16522AA93C66}" destId="{8B452009-28DE-4CB8-86D2-7F1177EEE660}" srcOrd="0" destOrd="0" presId="urn:microsoft.com/office/officeart/2005/8/layout/hierarchy1"/>
    <dgm:cxn modelId="{7AF6DFD2-FD83-45E2-817D-87881D0359DB}" type="presOf" srcId="{E675A9C1-1A45-435B-9C6F-ABDE9BFF925E}" destId="{7C656358-55EB-4764-93F2-DFC24C846B3E}" srcOrd="0" destOrd="0" presId="urn:microsoft.com/office/officeart/2005/8/layout/hierarchy1"/>
    <dgm:cxn modelId="{E458CC52-742C-41EF-B292-2CBC697318C1}" srcId="{42DE2FA2-6C1B-4E07-BAE7-BF5264E83F34}" destId="{317ECFF3-E831-49EE-A1BC-4839F82DD483}" srcOrd="0" destOrd="0" parTransId="{1E12B0FA-30E7-4D2C-AE42-AF81701AFC37}" sibTransId="{A47E16E4-CC0E-4D32-BCCE-6A384B818222}"/>
    <dgm:cxn modelId="{B47C4C11-D585-40D1-BE17-6F46BF9F9E73}" type="presOf" srcId="{9588C5B3-9F8F-4986-9D8F-4C6A704FB536}" destId="{03EF4215-BC40-4674-A01F-60C55FB99769}" srcOrd="0" destOrd="0" presId="urn:microsoft.com/office/officeart/2005/8/layout/hierarchy1"/>
    <dgm:cxn modelId="{C2B7FE38-B033-481E-BE37-0A60D90A3F75}" type="presOf" srcId="{4823BC01-01AB-442A-91E3-AF1DA50AA580}" destId="{EB40BD73-0128-4B0F-BAC4-D248FC7321D1}" srcOrd="0" destOrd="0" presId="urn:microsoft.com/office/officeart/2005/8/layout/hierarchy1"/>
    <dgm:cxn modelId="{FED2F03E-DC90-410E-9463-C3DAE115116E}" srcId="{6D4A48B0-EC2C-4D7B-9087-74875EB99E0E}" destId="{E675A9C1-1A45-435B-9C6F-ABDE9BFF925E}" srcOrd="0" destOrd="0" parTransId="{4823BC01-01AB-442A-91E3-AF1DA50AA580}" sibTransId="{F777800A-7ADF-4056-A2B1-097D06520CE6}"/>
    <dgm:cxn modelId="{E10CB29F-6263-454A-BCFD-DFECA7512E80}" srcId="{9588C5B3-9F8F-4986-9D8F-4C6A704FB536}" destId="{AC4070D9-476F-4CB6-AB05-6463A9F23726}" srcOrd="0" destOrd="0" parTransId="{04098CC1-DB83-4EC9-B561-FA5D798AEBD9}" sibTransId="{3CC2C08D-F7DD-4B60-A460-B14BF8AFA32B}"/>
    <dgm:cxn modelId="{BEA68618-C9AA-40A0-BD8D-5CFB9DEFDDBF}" srcId="{317ECFF3-E831-49EE-A1BC-4839F82DD483}" destId="{6D4A48B0-EC2C-4D7B-9087-74875EB99E0E}" srcOrd="1" destOrd="0" parTransId="{91996899-FA4C-4FEA-9181-16522AA93C66}" sibTransId="{C6E6166A-C615-4D4F-8311-A4B6970A4E05}"/>
    <dgm:cxn modelId="{9FE54AEE-AE8C-4F82-BE44-6E42BB798FE8}" type="presOf" srcId="{317ECFF3-E831-49EE-A1BC-4839F82DD483}" destId="{5ADBDF06-F1DA-42EE-900B-EF015175019F}" srcOrd="0" destOrd="0" presId="urn:microsoft.com/office/officeart/2005/8/layout/hierarchy1"/>
    <dgm:cxn modelId="{8FA483AA-91F4-4554-BB2E-EED935211B8C}" type="presOf" srcId="{42DE2FA2-6C1B-4E07-BAE7-BF5264E83F34}" destId="{E014465D-911E-43A4-AFB9-3EE644761DE4}" srcOrd="0" destOrd="0" presId="urn:microsoft.com/office/officeart/2005/8/layout/hierarchy1"/>
    <dgm:cxn modelId="{D039224B-FE36-44C9-A081-8CAF789B081E}" type="presParOf" srcId="{E014465D-911E-43A4-AFB9-3EE644761DE4}" destId="{6CF29736-27AD-4355-BF00-2FB3FC630369}" srcOrd="0" destOrd="0" presId="urn:microsoft.com/office/officeart/2005/8/layout/hierarchy1"/>
    <dgm:cxn modelId="{5537BA7A-2299-4252-9C69-4DC6DF9F1FD1}" type="presParOf" srcId="{6CF29736-27AD-4355-BF00-2FB3FC630369}" destId="{AB350DBA-5AB2-45FF-9118-AF6EF72BE9F3}" srcOrd="0" destOrd="0" presId="urn:microsoft.com/office/officeart/2005/8/layout/hierarchy1"/>
    <dgm:cxn modelId="{7E077238-0495-410A-BE4E-CD9301AAF970}" type="presParOf" srcId="{AB350DBA-5AB2-45FF-9118-AF6EF72BE9F3}" destId="{92265EB0-F6AD-4E45-AF80-02CB8C06E44D}" srcOrd="0" destOrd="0" presId="urn:microsoft.com/office/officeart/2005/8/layout/hierarchy1"/>
    <dgm:cxn modelId="{F42344AC-644F-4FDE-951B-E81895735DC0}" type="presParOf" srcId="{AB350DBA-5AB2-45FF-9118-AF6EF72BE9F3}" destId="{5ADBDF06-F1DA-42EE-900B-EF015175019F}" srcOrd="1" destOrd="0" presId="urn:microsoft.com/office/officeart/2005/8/layout/hierarchy1"/>
    <dgm:cxn modelId="{A94BEACF-0E36-4C85-AA0D-10BEE5806FF8}" type="presParOf" srcId="{6CF29736-27AD-4355-BF00-2FB3FC630369}" destId="{D217375F-A510-49FF-8760-46405C136A97}" srcOrd="1" destOrd="0" presId="urn:microsoft.com/office/officeart/2005/8/layout/hierarchy1"/>
    <dgm:cxn modelId="{3E5A0A09-2A3D-49B3-A4C9-8A5E46FF7274}" type="presParOf" srcId="{D217375F-A510-49FF-8760-46405C136A97}" destId="{B8B52E51-8527-4FC9-98C2-20A318C379A4}" srcOrd="0" destOrd="0" presId="urn:microsoft.com/office/officeart/2005/8/layout/hierarchy1"/>
    <dgm:cxn modelId="{6FAAF1C4-D0CA-42FC-B53A-BA72C1A05410}" type="presParOf" srcId="{D217375F-A510-49FF-8760-46405C136A97}" destId="{C26BEA8D-FFA7-4AE5-BA54-2651424FC874}" srcOrd="1" destOrd="0" presId="urn:microsoft.com/office/officeart/2005/8/layout/hierarchy1"/>
    <dgm:cxn modelId="{502B7849-EB83-49AE-8091-A61986D5A404}" type="presParOf" srcId="{C26BEA8D-FFA7-4AE5-BA54-2651424FC874}" destId="{FCE49C99-99B4-4790-A867-C82F28251E80}" srcOrd="0" destOrd="0" presId="urn:microsoft.com/office/officeart/2005/8/layout/hierarchy1"/>
    <dgm:cxn modelId="{0235D17E-B750-49EB-B110-414721FCEE38}" type="presParOf" srcId="{FCE49C99-99B4-4790-A867-C82F28251E80}" destId="{C459D81A-128C-415B-AA3B-9F144955612F}" srcOrd="0" destOrd="0" presId="urn:microsoft.com/office/officeart/2005/8/layout/hierarchy1"/>
    <dgm:cxn modelId="{2E134741-8DC0-469E-8E29-DC66EACC88F8}" type="presParOf" srcId="{FCE49C99-99B4-4790-A867-C82F28251E80}" destId="{03EF4215-BC40-4674-A01F-60C55FB99769}" srcOrd="1" destOrd="0" presId="urn:microsoft.com/office/officeart/2005/8/layout/hierarchy1"/>
    <dgm:cxn modelId="{1328C388-0CB8-40CD-B799-4C0BE6F9C4FD}" type="presParOf" srcId="{C26BEA8D-FFA7-4AE5-BA54-2651424FC874}" destId="{AB49F947-87E7-4FC7-ACA2-CE1D5FBFC0BE}" srcOrd="1" destOrd="0" presId="urn:microsoft.com/office/officeart/2005/8/layout/hierarchy1"/>
    <dgm:cxn modelId="{0A4071C8-78DF-46A6-B63C-F61739056C74}" type="presParOf" srcId="{AB49F947-87E7-4FC7-ACA2-CE1D5FBFC0BE}" destId="{67ECBF21-9590-41C4-9FAC-FE3504DE28AD}" srcOrd="0" destOrd="0" presId="urn:microsoft.com/office/officeart/2005/8/layout/hierarchy1"/>
    <dgm:cxn modelId="{60E39058-AEB8-44CB-A216-DE553C7DABA9}" type="presParOf" srcId="{AB49F947-87E7-4FC7-ACA2-CE1D5FBFC0BE}" destId="{4D89794E-0F1C-424C-92A7-201F0A9A0090}" srcOrd="1" destOrd="0" presId="urn:microsoft.com/office/officeart/2005/8/layout/hierarchy1"/>
    <dgm:cxn modelId="{867CE8EC-05B4-419D-A609-E5EBC31C2211}" type="presParOf" srcId="{4D89794E-0F1C-424C-92A7-201F0A9A0090}" destId="{C15D533F-0E27-4A01-A82B-F769812C41C4}" srcOrd="0" destOrd="0" presId="urn:microsoft.com/office/officeart/2005/8/layout/hierarchy1"/>
    <dgm:cxn modelId="{CA19FD02-8109-4EC4-8585-58712CF3C124}" type="presParOf" srcId="{C15D533F-0E27-4A01-A82B-F769812C41C4}" destId="{292269EF-9D68-4F5D-8F4B-A36B973D9659}" srcOrd="0" destOrd="0" presId="urn:microsoft.com/office/officeart/2005/8/layout/hierarchy1"/>
    <dgm:cxn modelId="{C2DF32E7-ED45-44C3-85B7-11EF3CC69707}" type="presParOf" srcId="{C15D533F-0E27-4A01-A82B-F769812C41C4}" destId="{34325247-5A36-4A87-86AC-6984D5CB594A}" srcOrd="1" destOrd="0" presId="urn:microsoft.com/office/officeart/2005/8/layout/hierarchy1"/>
    <dgm:cxn modelId="{FB8104FE-26E0-46FF-B4E4-EC8AAE3023AE}" type="presParOf" srcId="{4D89794E-0F1C-424C-92A7-201F0A9A0090}" destId="{8D85A506-1A4F-4769-979A-FE5BE780D4C5}" srcOrd="1" destOrd="0" presId="urn:microsoft.com/office/officeart/2005/8/layout/hierarchy1"/>
    <dgm:cxn modelId="{A767BCE9-A742-4FCA-8774-6A3980370BD6}" type="presParOf" srcId="{D217375F-A510-49FF-8760-46405C136A97}" destId="{8B452009-28DE-4CB8-86D2-7F1177EEE660}" srcOrd="2" destOrd="0" presId="urn:microsoft.com/office/officeart/2005/8/layout/hierarchy1"/>
    <dgm:cxn modelId="{42B2FB68-577E-4CF2-B2B2-9C800BFA1015}" type="presParOf" srcId="{D217375F-A510-49FF-8760-46405C136A97}" destId="{811CAE44-B95A-48D1-A70F-0CA36A9E31FA}" srcOrd="3" destOrd="0" presId="urn:microsoft.com/office/officeart/2005/8/layout/hierarchy1"/>
    <dgm:cxn modelId="{1A562069-2254-4056-9763-7CD0CBE6BEF2}" type="presParOf" srcId="{811CAE44-B95A-48D1-A70F-0CA36A9E31FA}" destId="{580CB973-5A84-4DCF-981D-B5F3AF55A847}" srcOrd="0" destOrd="0" presId="urn:microsoft.com/office/officeart/2005/8/layout/hierarchy1"/>
    <dgm:cxn modelId="{DD4C267A-5BAF-479F-9876-C016C019566F}" type="presParOf" srcId="{580CB973-5A84-4DCF-981D-B5F3AF55A847}" destId="{532F01F6-B9FA-4383-B9F5-17543E03FD72}" srcOrd="0" destOrd="0" presId="urn:microsoft.com/office/officeart/2005/8/layout/hierarchy1"/>
    <dgm:cxn modelId="{CB96AC56-2DD4-41C4-AE3A-FC6602C817DC}" type="presParOf" srcId="{580CB973-5A84-4DCF-981D-B5F3AF55A847}" destId="{A8483501-FAD6-436D-86AC-91B2EDF70D74}" srcOrd="1" destOrd="0" presId="urn:microsoft.com/office/officeart/2005/8/layout/hierarchy1"/>
    <dgm:cxn modelId="{50384CA9-4496-4E9E-9AC3-3A7B3D905E15}" type="presParOf" srcId="{811CAE44-B95A-48D1-A70F-0CA36A9E31FA}" destId="{74E67C55-6D19-4F0B-90EC-409B754B7A05}" srcOrd="1" destOrd="0" presId="urn:microsoft.com/office/officeart/2005/8/layout/hierarchy1"/>
    <dgm:cxn modelId="{E2F91333-0FF2-4FB2-B71A-713C45C20D91}" type="presParOf" srcId="{74E67C55-6D19-4F0B-90EC-409B754B7A05}" destId="{EB40BD73-0128-4B0F-BAC4-D248FC7321D1}" srcOrd="0" destOrd="0" presId="urn:microsoft.com/office/officeart/2005/8/layout/hierarchy1"/>
    <dgm:cxn modelId="{34F4362E-727E-4611-B56A-03CF824E7F30}" type="presParOf" srcId="{74E67C55-6D19-4F0B-90EC-409B754B7A05}" destId="{6B70BB31-D535-435C-936E-07F4E18497C4}" srcOrd="1" destOrd="0" presId="urn:microsoft.com/office/officeart/2005/8/layout/hierarchy1"/>
    <dgm:cxn modelId="{17096A77-DBB0-46B3-ABA1-A6F52FF275B8}" type="presParOf" srcId="{6B70BB31-D535-435C-936E-07F4E18497C4}" destId="{81813ABA-4A2C-4D75-A5D4-DD8BD7E44457}" srcOrd="0" destOrd="0" presId="urn:microsoft.com/office/officeart/2005/8/layout/hierarchy1"/>
    <dgm:cxn modelId="{BA60423A-826E-49F9-B494-E368986EC541}" type="presParOf" srcId="{81813ABA-4A2C-4D75-A5D4-DD8BD7E44457}" destId="{A4085F9D-1DB4-4FB5-BCF7-691BAACC4DAB}" srcOrd="0" destOrd="0" presId="urn:microsoft.com/office/officeart/2005/8/layout/hierarchy1"/>
    <dgm:cxn modelId="{5AC05D17-199B-46BA-81D4-6E0821F7B349}" type="presParOf" srcId="{81813ABA-4A2C-4D75-A5D4-DD8BD7E44457}" destId="{7C656358-55EB-4764-93F2-DFC24C846B3E}" srcOrd="1" destOrd="0" presId="urn:microsoft.com/office/officeart/2005/8/layout/hierarchy1"/>
    <dgm:cxn modelId="{376F0482-32D9-4A9B-8F0E-1B31092B8D00}" type="presParOf" srcId="{6B70BB31-D535-435C-936E-07F4E18497C4}" destId="{37654B25-FF58-415E-8D75-6BE5155C8011}"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84CE22-DA6F-4ECE-8911-DC7034B68D97}" type="doc">
      <dgm:prSet loTypeId="urn:microsoft.com/office/officeart/2005/8/layout/radial1" loCatId="cycle" qsTypeId="urn:microsoft.com/office/officeart/2005/8/quickstyle/simple1" qsCatId="simple" csTypeId="urn:microsoft.com/office/officeart/2005/8/colors/accent1_2" csCatId="accent1" phldr="1"/>
      <dgm:spPr/>
      <dgm:t>
        <a:bodyPr/>
        <a:lstStyle/>
        <a:p>
          <a:pPr rtl="1"/>
          <a:endParaRPr lang="ar-SA"/>
        </a:p>
      </dgm:t>
    </dgm:pt>
    <dgm:pt modelId="{6A402382-BF37-41D5-B3EB-89CD676D55B8}">
      <dgm:prSet phldrT="[نص]"/>
      <dgm:spPr/>
      <dgm:t>
        <a:bodyPr/>
        <a:lstStyle/>
        <a:p>
          <a:pPr rtl="1"/>
          <a:r>
            <a:rPr lang="ar-SA" dirty="0" smtClean="0"/>
            <a:t>علم الاجتماع الصناعي</a:t>
          </a:r>
          <a:endParaRPr lang="ar-SA" dirty="0"/>
        </a:p>
      </dgm:t>
    </dgm:pt>
    <dgm:pt modelId="{4C5BA53E-0770-495D-A3A8-B96D89312695}" type="parTrans" cxnId="{EFF051D6-D7C5-4FE4-A2F7-E6297FEEBA87}">
      <dgm:prSet/>
      <dgm:spPr/>
      <dgm:t>
        <a:bodyPr/>
        <a:lstStyle/>
        <a:p>
          <a:pPr rtl="1"/>
          <a:endParaRPr lang="ar-SA"/>
        </a:p>
      </dgm:t>
    </dgm:pt>
    <dgm:pt modelId="{9467C5B3-63D7-46E5-A63B-A70FF3266A5E}" type="sibTrans" cxnId="{EFF051D6-D7C5-4FE4-A2F7-E6297FEEBA87}">
      <dgm:prSet/>
      <dgm:spPr/>
      <dgm:t>
        <a:bodyPr/>
        <a:lstStyle/>
        <a:p>
          <a:pPr rtl="1"/>
          <a:endParaRPr lang="ar-SA"/>
        </a:p>
      </dgm:t>
    </dgm:pt>
    <dgm:pt modelId="{698D83EC-EFE6-46C4-B75C-2840A53C7505}">
      <dgm:prSet phldrT="[نص]"/>
      <dgm:spPr/>
      <dgm:t>
        <a:bodyPr/>
        <a:lstStyle/>
        <a:p>
          <a:pPr rtl="1"/>
          <a:r>
            <a:rPr lang="ar-SA" dirty="0" smtClean="0"/>
            <a:t>الإدارة</a:t>
          </a:r>
          <a:endParaRPr lang="ar-SA" dirty="0"/>
        </a:p>
      </dgm:t>
    </dgm:pt>
    <dgm:pt modelId="{4F5A287A-3C03-4AB8-A6E3-77ADE55982F1}" type="parTrans" cxnId="{8E4C3DEA-19C5-4D69-A1BC-474D30409F9F}">
      <dgm:prSet/>
      <dgm:spPr/>
      <dgm:t>
        <a:bodyPr/>
        <a:lstStyle/>
        <a:p>
          <a:pPr rtl="1"/>
          <a:endParaRPr lang="ar-SA"/>
        </a:p>
      </dgm:t>
    </dgm:pt>
    <dgm:pt modelId="{4DD62F11-C3A4-44CD-8469-C1961928379F}" type="sibTrans" cxnId="{8E4C3DEA-19C5-4D69-A1BC-474D30409F9F}">
      <dgm:prSet/>
      <dgm:spPr/>
      <dgm:t>
        <a:bodyPr/>
        <a:lstStyle/>
        <a:p>
          <a:pPr rtl="1"/>
          <a:endParaRPr lang="ar-SA"/>
        </a:p>
      </dgm:t>
    </dgm:pt>
    <dgm:pt modelId="{1BF5981A-4186-45FB-9F2B-E19A0E28CF0A}">
      <dgm:prSet phldrT="[نص]"/>
      <dgm:spPr/>
      <dgm:t>
        <a:bodyPr/>
        <a:lstStyle/>
        <a:p>
          <a:pPr rtl="1"/>
          <a:r>
            <a:rPr lang="ar-SA" dirty="0" smtClean="0"/>
            <a:t>الاقتصاد</a:t>
          </a:r>
          <a:endParaRPr lang="ar-SA" dirty="0"/>
        </a:p>
      </dgm:t>
    </dgm:pt>
    <dgm:pt modelId="{5522030C-D2BD-4F61-9037-256958BA9024}" type="parTrans" cxnId="{8AA43064-CBDC-4835-8097-439217D95A6C}">
      <dgm:prSet/>
      <dgm:spPr/>
      <dgm:t>
        <a:bodyPr/>
        <a:lstStyle/>
        <a:p>
          <a:pPr rtl="1"/>
          <a:endParaRPr lang="ar-SA"/>
        </a:p>
      </dgm:t>
    </dgm:pt>
    <dgm:pt modelId="{7393B0A3-3745-4518-80B6-11F58B8FAD33}" type="sibTrans" cxnId="{8AA43064-CBDC-4835-8097-439217D95A6C}">
      <dgm:prSet/>
      <dgm:spPr/>
      <dgm:t>
        <a:bodyPr/>
        <a:lstStyle/>
        <a:p>
          <a:pPr rtl="1"/>
          <a:endParaRPr lang="ar-SA"/>
        </a:p>
      </dgm:t>
    </dgm:pt>
    <dgm:pt modelId="{BB0AFADB-7DA1-4F59-86D9-06064076569A}">
      <dgm:prSet phldrT="[نص]"/>
      <dgm:spPr/>
      <dgm:t>
        <a:bodyPr/>
        <a:lstStyle/>
        <a:p>
          <a:pPr rtl="1"/>
          <a:r>
            <a:rPr lang="ar-SA" dirty="0" smtClean="0"/>
            <a:t>السياسة</a:t>
          </a:r>
          <a:endParaRPr lang="ar-SA" dirty="0"/>
        </a:p>
      </dgm:t>
    </dgm:pt>
    <dgm:pt modelId="{B8006667-91B2-410A-B34C-0FD4D199D8B5}" type="parTrans" cxnId="{0507CBCC-DA3A-4AFF-A344-8ED5B941BF9B}">
      <dgm:prSet/>
      <dgm:spPr/>
      <dgm:t>
        <a:bodyPr/>
        <a:lstStyle/>
        <a:p>
          <a:pPr rtl="1"/>
          <a:endParaRPr lang="ar-SA"/>
        </a:p>
      </dgm:t>
    </dgm:pt>
    <dgm:pt modelId="{D4671C7F-2E50-4013-861D-EB5F39F0A628}" type="sibTrans" cxnId="{0507CBCC-DA3A-4AFF-A344-8ED5B941BF9B}">
      <dgm:prSet/>
      <dgm:spPr/>
      <dgm:t>
        <a:bodyPr/>
        <a:lstStyle/>
        <a:p>
          <a:pPr rtl="1"/>
          <a:endParaRPr lang="ar-SA"/>
        </a:p>
      </dgm:t>
    </dgm:pt>
    <dgm:pt modelId="{B95A6033-A9FF-4B0E-A894-510A726936A5}">
      <dgm:prSet phldrT="[نص]"/>
      <dgm:spPr/>
      <dgm:t>
        <a:bodyPr/>
        <a:lstStyle/>
        <a:p>
          <a:pPr rtl="1"/>
          <a:r>
            <a:rPr lang="ar-SA" dirty="0" smtClean="0"/>
            <a:t>علم النفس</a:t>
          </a:r>
          <a:endParaRPr lang="ar-SA" dirty="0"/>
        </a:p>
      </dgm:t>
    </dgm:pt>
    <dgm:pt modelId="{0E238656-A23D-4BC8-A62B-5E47C5D8DC31}" type="parTrans" cxnId="{DA8D6077-FBAB-4D51-9353-5648BE371AF6}">
      <dgm:prSet/>
      <dgm:spPr/>
      <dgm:t>
        <a:bodyPr/>
        <a:lstStyle/>
        <a:p>
          <a:pPr rtl="1"/>
          <a:endParaRPr lang="ar-SA"/>
        </a:p>
      </dgm:t>
    </dgm:pt>
    <dgm:pt modelId="{F5C56961-C660-44F1-844B-8AD61FA75356}" type="sibTrans" cxnId="{DA8D6077-FBAB-4D51-9353-5648BE371AF6}">
      <dgm:prSet/>
      <dgm:spPr/>
      <dgm:t>
        <a:bodyPr/>
        <a:lstStyle/>
        <a:p>
          <a:pPr rtl="1"/>
          <a:endParaRPr lang="ar-SA"/>
        </a:p>
      </dgm:t>
    </dgm:pt>
    <dgm:pt modelId="{1F17E041-9468-4339-92DC-5177AA8C1597}">
      <dgm:prSet/>
      <dgm:spPr/>
      <dgm:t>
        <a:bodyPr/>
        <a:lstStyle/>
        <a:p>
          <a:pPr rtl="1"/>
          <a:r>
            <a:rPr lang="ar-SA" dirty="0" err="1" smtClean="0"/>
            <a:t>الأنثروبولوجيا</a:t>
          </a:r>
          <a:endParaRPr lang="ar-SA" dirty="0"/>
        </a:p>
      </dgm:t>
    </dgm:pt>
    <dgm:pt modelId="{CDA2FEDA-5C6F-42BE-9C4C-8CB449B8DD1B}" type="parTrans" cxnId="{5D7037C1-5B6F-44A6-9FBB-5F91DAB6D04E}">
      <dgm:prSet/>
      <dgm:spPr/>
      <dgm:t>
        <a:bodyPr/>
        <a:lstStyle/>
        <a:p>
          <a:pPr rtl="1"/>
          <a:endParaRPr lang="ar-SA"/>
        </a:p>
      </dgm:t>
    </dgm:pt>
    <dgm:pt modelId="{0A24CA9A-63CB-42A8-A960-A90B7DF419DF}" type="sibTrans" cxnId="{5D7037C1-5B6F-44A6-9FBB-5F91DAB6D04E}">
      <dgm:prSet/>
      <dgm:spPr/>
    </dgm:pt>
    <dgm:pt modelId="{3AAAA070-8454-49BE-BBDC-E5813E4E1ADF}">
      <dgm:prSet/>
      <dgm:spPr/>
      <dgm:t>
        <a:bodyPr/>
        <a:lstStyle/>
        <a:p>
          <a:pPr rtl="1"/>
          <a:r>
            <a:rPr lang="ar-SA" dirty="0" smtClean="0"/>
            <a:t>التعليم</a:t>
          </a:r>
          <a:endParaRPr lang="ar-SA" dirty="0"/>
        </a:p>
      </dgm:t>
    </dgm:pt>
    <dgm:pt modelId="{8BC25744-F781-453E-8D94-59ABAA1311E5}" type="parTrans" cxnId="{BD3B3EBA-849C-42FA-91FD-2FDFE5CF47DA}">
      <dgm:prSet/>
      <dgm:spPr/>
      <dgm:t>
        <a:bodyPr/>
        <a:lstStyle/>
        <a:p>
          <a:pPr rtl="1"/>
          <a:endParaRPr lang="ar-SA"/>
        </a:p>
      </dgm:t>
    </dgm:pt>
    <dgm:pt modelId="{66552BB0-106E-4470-9EBD-A504147391A2}" type="sibTrans" cxnId="{BD3B3EBA-849C-42FA-91FD-2FDFE5CF47DA}">
      <dgm:prSet/>
      <dgm:spPr/>
    </dgm:pt>
    <dgm:pt modelId="{13FE0A87-F553-4F88-B81A-A6D1F0E7D2E7}" type="pres">
      <dgm:prSet presAssocID="{4E84CE22-DA6F-4ECE-8911-DC7034B68D97}" presName="cycle" presStyleCnt="0">
        <dgm:presLayoutVars>
          <dgm:chMax val="1"/>
          <dgm:dir/>
          <dgm:animLvl val="ctr"/>
          <dgm:resizeHandles val="exact"/>
        </dgm:presLayoutVars>
      </dgm:prSet>
      <dgm:spPr/>
    </dgm:pt>
    <dgm:pt modelId="{6C419A3C-F726-4D9A-9FC4-478461323AA3}" type="pres">
      <dgm:prSet presAssocID="{6A402382-BF37-41D5-B3EB-89CD676D55B8}" presName="centerShape" presStyleLbl="node0" presStyleIdx="0" presStyleCnt="1"/>
      <dgm:spPr/>
      <dgm:t>
        <a:bodyPr/>
        <a:lstStyle/>
        <a:p>
          <a:pPr rtl="1"/>
          <a:endParaRPr lang="ar-SA"/>
        </a:p>
      </dgm:t>
    </dgm:pt>
    <dgm:pt modelId="{F4ACD10F-92B3-4189-BC8C-85F7A6EAF1FE}" type="pres">
      <dgm:prSet presAssocID="{4F5A287A-3C03-4AB8-A6E3-77ADE55982F1}" presName="Name9" presStyleLbl="parChTrans1D2" presStyleIdx="0" presStyleCnt="6"/>
      <dgm:spPr/>
    </dgm:pt>
    <dgm:pt modelId="{F3091C28-F4A6-4241-87B7-C25ADC5D914E}" type="pres">
      <dgm:prSet presAssocID="{4F5A287A-3C03-4AB8-A6E3-77ADE55982F1}" presName="connTx" presStyleLbl="parChTrans1D2" presStyleIdx="0" presStyleCnt="6"/>
      <dgm:spPr/>
    </dgm:pt>
    <dgm:pt modelId="{A654D221-1065-43C1-B2FD-8880AE0D3427}" type="pres">
      <dgm:prSet presAssocID="{698D83EC-EFE6-46C4-B75C-2840A53C7505}" presName="node" presStyleLbl="node1" presStyleIdx="0" presStyleCnt="6">
        <dgm:presLayoutVars>
          <dgm:bulletEnabled val="1"/>
        </dgm:presLayoutVars>
      </dgm:prSet>
      <dgm:spPr/>
    </dgm:pt>
    <dgm:pt modelId="{35601B85-4273-4383-966D-999D6E88FF67}" type="pres">
      <dgm:prSet presAssocID="{CDA2FEDA-5C6F-42BE-9C4C-8CB449B8DD1B}" presName="Name9" presStyleLbl="parChTrans1D2" presStyleIdx="1" presStyleCnt="6"/>
      <dgm:spPr/>
    </dgm:pt>
    <dgm:pt modelId="{8847E32A-B249-4CA5-8449-261097D18EC6}" type="pres">
      <dgm:prSet presAssocID="{CDA2FEDA-5C6F-42BE-9C4C-8CB449B8DD1B}" presName="connTx" presStyleLbl="parChTrans1D2" presStyleIdx="1" presStyleCnt="6"/>
      <dgm:spPr/>
    </dgm:pt>
    <dgm:pt modelId="{E0325A86-CCF6-410A-A5DE-CB5E502AC1DA}" type="pres">
      <dgm:prSet presAssocID="{1F17E041-9468-4339-92DC-5177AA8C1597}" presName="node" presStyleLbl="node1" presStyleIdx="1" presStyleCnt="6">
        <dgm:presLayoutVars>
          <dgm:bulletEnabled val="1"/>
        </dgm:presLayoutVars>
      </dgm:prSet>
      <dgm:spPr/>
    </dgm:pt>
    <dgm:pt modelId="{70F82F77-CE3E-407E-9D9B-42AC6F828056}" type="pres">
      <dgm:prSet presAssocID="{8BC25744-F781-453E-8D94-59ABAA1311E5}" presName="Name9" presStyleLbl="parChTrans1D2" presStyleIdx="2" presStyleCnt="6"/>
      <dgm:spPr/>
    </dgm:pt>
    <dgm:pt modelId="{EAAFE1C7-7D9B-478F-AAB5-684ADC6005EC}" type="pres">
      <dgm:prSet presAssocID="{8BC25744-F781-453E-8D94-59ABAA1311E5}" presName="connTx" presStyleLbl="parChTrans1D2" presStyleIdx="2" presStyleCnt="6"/>
      <dgm:spPr/>
    </dgm:pt>
    <dgm:pt modelId="{36A9DC98-2907-4342-8897-9E6A5DF10685}" type="pres">
      <dgm:prSet presAssocID="{3AAAA070-8454-49BE-BBDC-E5813E4E1ADF}" presName="node" presStyleLbl="node1" presStyleIdx="2" presStyleCnt="6">
        <dgm:presLayoutVars>
          <dgm:bulletEnabled val="1"/>
        </dgm:presLayoutVars>
      </dgm:prSet>
      <dgm:spPr/>
    </dgm:pt>
    <dgm:pt modelId="{D5575A7F-4156-4DD0-B9F5-8C7A829E1F7F}" type="pres">
      <dgm:prSet presAssocID="{5522030C-D2BD-4F61-9037-256958BA9024}" presName="Name9" presStyleLbl="parChTrans1D2" presStyleIdx="3" presStyleCnt="6"/>
      <dgm:spPr/>
    </dgm:pt>
    <dgm:pt modelId="{4A71C00E-D439-492C-B20C-56C60944E43C}" type="pres">
      <dgm:prSet presAssocID="{5522030C-D2BD-4F61-9037-256958BA9024}" presName="connTx" presStyleLbl="parChTrans1D2" presStyleIdx="3" presStyleCnt="6"/>
      <dgm:spPr/>
    </dgm:pt>
    <dgm:pt modelId="{A6C4F2EA-456E-4394-B1B2-262479EC5FFC}" type="pres">
      <dgm:prSet presAssocID="{1BF5981A-4186-45FB-9F2B-E19A0E28CF0A}" presName="node" presStyleLbl="node1" presStyleIdx="3" presStyleCnt="6">
        <dgm:presLayoutVars>
          <dgm:bulletEnabled val="1"/>
        </dgm:presLayoutVars>
      </dgm:prSet>
      <dgm:spPr/>
    </dgm:pt>
    <dgm:pt modelId="{FE883C99-0D8D-49BE-B8EC-6578C68DEE6C}" type="pres">
      <dgm:prSet presAssocID="{B8006667-91B2-410A-B34C-0FD4D199D8B5}" presName="Name9" presStyleLbl="parChTrans1D2" presStyleIdx="4" presStyleCnt="6"/>
      <dgm:spPr/>
    </dgm:pt>
    <dgm:pt modelId="{6E6AB918-2756-47ED-9B7A-F8BAEB007AEB}" type="pres">
      <dgm:prSet presAssocID="{B8006667-91B2-410A-B34C-0FD4D199D8B5}" presName="connTx" presStyleLbl="parChTrans1D2" presStyleIdx="4" presStyleCnt="6"/>
      <dgm:spPr/>
    </dgm:pt>
    <dgm:pt modelId="{725E6A1C-C0F0-4398-9E03-BCC4B6B14FD2}" type="pres">
      <dgm:prSet presAssocID="{BB0AFADB-7DA1-4F59-86D9-06064076569A}" presName="node" presStyleLbl="node1" presStyleIdx="4" presStyleCnt="6">
        <dgm:presLayoutVars>
          <dgm:bulletEnabled val="1"/>
        </dgm:presLayoutVars>
      </dgm:prSet>
      <dgm:spPr/>
    </dgm:pt>
    <dgm:pt modelId="{0C9190DE-01F3-49B7-B8EA-5C3085486356}" type="pres">
      <dgm:prSet presAssocID="{0E238656-A23D-4BC8-A62B-5E47C5D8DC31}" presName="Name9" presStyleLbl="parChTrans1D2" presStyleIdx="5" presStyleCnt="6"/>
      <dgm:spPr/>
    </dgm:pt>
    <dgm:pt modelId="{E90762E8-1EBD-4ACB-A4AE-75608B183DAC}" type="pres">
      <dgm:prSet presAssocID="{0E238656-A23D-4BC8-A62B-5E47C5D8DC31}" presName="connTx" presStyleLbl="parChTrans1D2" presStyleIdx="5" presStyleCnt="6"/>
      <dgm:spPr/>
    </dgm:pt>
    <dgm:pt modelId="{98C7B339-964B-4648-8737-300A429F0CA2}" type="pres">
      <dgm:prSet presAssocID="{B95A6033-A9FF-4B0E-A894-510A726936A5}" presName="node" presStyleLbl="node1" presStyleIdx="5" presStyleCnt="6">
        <dgm:presLayoutVars>
          <dgm:bulletEnabled val="1"/>
        </dgm:presLayoutVars>
      </dgm:prSet>
      <dgm:spPr/>
    </dgm:pt>
  </dgm:ptLst>
  <dgm:cxnLst>
    <dgm:cxn modelId="{7AD33E82-EE20-493A-B2FE-EA67E2B502E5}" type="presOf" srcId="{4F5A287A-3C03-4AB8-A6E3-77ADE55982F1}" destId="{F3091C28-F4A6-4241-87B7-C25ADC5D914E}" srcOrd="1" destOrd="0" presId="urn:microsoft.com/office/officeart/2005/8/layout/radial1"/>
    <dgm:cxn modelId="{ECFC3B26-0BBB-4486-8F24-BF69B68E7E0C}" type="presOf" srcId="{B95A6033-A9FF-4B0E-A894-510A726936A5}" destId="{98C7B339-964B-4648-8737-300A429F0CA2}" srcOrd="0" destOrd="0" presId="urn:microsoft.com/office/officeart/2005/8/layout/radial1"/>
    <dgm:cxn modelId="{8E4C3DEA-19C5-4D69-A1BC-474D30409F9F}" srcId="{6A402382-BF37-41D5-B3EB-89CD676D55B8}" destId="{698D83EC-EFE6-46C4-B75C-2840A53C7505}" srcOrd="0" destOrd="0" parTransId="{4F5A287A-3C03-4AB8-A6E3-77ADE55982F1}" sibTransId="{4DD62F11-C3A4-44CD-8469-C1961928379F}"/>
    <dgm:cxn modelId="{2E032A4C-7C7F-42D9-9C7E-796E582DACA7}" type="presOf" srcId="{6A402382-BF37-41D5-B3EB-89CD676D55B8}" destId="{6C419A3C-F726-4D9A-9FC4-478461323AA3}" srcOrd="0" destOrd="0" presId="urn:microsoft.com/office/officeart/2005/8/layout/radial1"/>
    <dgm:cxn modelId="{D1D6059B-B0F3-4EE5-8AD9-75DF877FE79B}" type="presOf" srcId="{4E84CE22-DA6F-4ECE-8911-DC7034B68D97}" destId="{13FE0A87-F553-4F88-B81A-A6D1F0E7D2E7}" srcOrd="0" destOrd="0" presId="urn:microsoft.com/office/officeart/2005/8/layout/radial1"/>
    <dgm:cxn modelId="{B6285582-0079-4C26-8099-F414B9D4F155}" type="presOf" srcId="{CDA2FEDA-5C6F-42BE-9C4C-8CB449B8DD1B}" destId="{35601B85-4273-4383-966D-999D6E88FF67}" srcOrd="0" destOrd="0" presId="urn:microsoft.com/office/officeart/2005/8/layout/radial1"/>
    <dgm:cxn modelId="{A15F25B4-1ED4-4870-A5C4-8E32AB884DD2}" type="presOf" srcId="{5522030C-D2BD-4F61-9037-256958BA9024}" destId="{4A71C00E-D439-492C-B20C-56C60944E43C}" srcOrd="1" destOrd="0" presId="urn:microsoft.com/office/officeart/2005/8/layout/radial1"/>
    <dgm:cxn modelId="{33358434-F0DA-48CD-95B9-D605BF16453F}" type="presOf" srcId="{1BF5981A-4186-45FB-9F2B-E19A0E28CF0A}" destId="{A6C4F2EA-456E-4394-B1B2-262479EC5FFC}" srcOrd="0" destOrd="0" presId="urn:microsoft.com/office/officeart/2005/8/layout/radial1"/>
    <dgm:cxn modelId="{EA0BF56C-778A-4817-BC8D-A93204C36F41}" type="presOf" srcId="{B8006667-91B2-410A-B34C-0FD4D199D8B5}" destId="{FE883C99-0D8D-49BE-B8EC-6578C68DEE6C}" srcOrd="0" destOrd="0" presId="urn:microsoft.com/office/officeart/2005/8/layout/radial1"/>
    <dgm:cxn modelId="{BD3B3EBA-849C-42FA-91FD-2FDFE5CF47DA}" srcId="{6A402382-BF37-41D5-B3EB-89CD676D55B8}" destId="{3AAAA070-8454-49BE-BBDC-E5813E4E1ADF}" srcOrd="2" destOrd="0" parTransId="{8BC25744-F781-453E-8D94-59ABAA1311E5}" sibTransId="{66552BB0-106E-4470-9EBD-A504147391A2}"/>
    <dgm:cxn modelId="{AC381594-67DB-45E9-B6B7-9D950826587F}" type="presOf" srcId="{3AAAA070-8454-49BE-BBDC-E5813E4E1ADF}" destId="{36A9DC98-2907-4342-8897-9E6A5DF10685}" srcOrd="0" destOrd="0" presId="urn:microsoft.com/office/officeart/2005/8/layout/radial1"/>
    <dgm:cxn modelId="{14DE4A12-297A-4BDB-A1B0-59EEADF42D3A}" type="presOf" srcId="{8BC25744-F781-453E-8D94-59ABAA1311E5}" destId="{70F82F77-CE3E-407E-9D9B-42AC6F828056}" srcOrd="0" destOrd="0" presId="urn:microsoft.com/office/officeart/2005/8/layout/radial1"/>
    <dgm:cxn modelId="{5D7037C1-5B6F-44A6-9FBB-5F91DAB6D04E}" srcId="{6A402382-BF37-41D5-B3EB-89CD676D55B8}" destId="{1F17E041-9468-4339-92DC-5177AA8C1597}" srcOrd="1" destOrd="0" parTransId="{CDA2FEDA-5C6F-42BE-9C4C-8CB449B8DD1B}" sibTransId="{0A24CA9A-63CB-42A8-A960-A90B7DF419DF}"/>
    <dgm:cxn modelId="{C11821F1-68F1-433B-A2FB-EF7D533DFDB6}" type="presOf" srcId="{B8006667-91B2-410A-B34C-0FD4D199D8B5}" destId="{6E6AB918-2756-47ED-9B7A-F8BAEB007AEB}" srcOrd="1" destOrd="0" presId="urn:microsoft.com/office/officeart/2005/8/layout/radial1"/>
    <dgm:cxn modelId="{1238F805-55B5-4D41-9B83-30936BE6293A}" type="presOf" srcId="{1F17E041-9468-4339-92DC-5177AA8C1597}" destId="{E0325A86-CCF6-410A-A5DE-CB5E502AC1DA}" srcOrd="0" destOrd="0" presId="urn:microsoft.com/office/officeart/2005/8/layout/radial1"/>
    <dgm:cxn modelId="{43EA4D47-3303-45A6-9E84-A1C07EADD656}" type="presOf" srcId="{5522030C-D2BD-4F61-9037-256958BA9024}" destId="{D5575A7F-4156-4DD0-B9F5-8C7A829E1F7F}" srcOrd="0" destOrd="0" presId="urn:microsoft.com/office/officeart/2005/8/layout/radial1"/>
    <dgm:cxn modelId="{88AC8059-8B92-4A54-A1F5-0C8104F434E8}" type="presOf" srcId="{4F5A287A-3C03-4AB8-A6E3-77ADE55982F1}" destId="{F4ACD10F-92B3-4189-BC8C-85F7A6EAF1FE}" srcOrd="0" destOrd="0" presId="urn:microsoft.com/office/officeart/2005/8/layout/radial1"/>
    <dgm:cxn modelId="{8AA43064-CBDC-4835-8097-439217D95A6C}" srcId="{6A402382-BF37-41D5-B3EB-89CD676D55B8}" destId="{1BF5981A-4186-45FB-9F2B-E19A0E28CF0A}" srcOrd="3" destOrd="0" parTransId="{5522030C-D2BD-4F61-9037-256958BA9024}" sibTransId="{7393B0A3-3745-4518-80B6-11F58B8FAD33}"/>
    <dgm:cxn modelId="{0507CBCC-DA3A-4AFF-A344-8ED5B941BF9B}" srcId="{6A402382-BF37-41D5-B3EB-89CD676D55B8}" destId="{BB0AFADB-7DA1-4F59-86D9-06064076569A}" srcOrd="4" destOrd="0" parTransId="{B8006667-91B2-410A-B34C-0FD4D199D8B5}" sibTransId="{D4671C7F-2E50-4013-861D-EB5F39F0A628}"/>
    <dgm:cxn modelId="{F37DE0BD-D783-468E-9D29-0E2ED63EA10A}" type="presOf" srcId="{698D83EC-EFE6-46C4-B75C-2840A53C7505}" destId="{A654D221-1065-43C1-B2FD-8880AE0D3427}" srcOrd="0" destOrd="0" presId="urn:microsoft.com/office/officeart/2005/8/layout/radial1"/>
    <dgm:cxn modelId="{92BD6D70-41F5-44E9-A7C6-FBF1DF6F5AEE}" type="presOf" srcId="{0E238656-A23D-4BC8-A62B-5E47C5D8DC31}" destId="{0C9190DE-01F3-49B7-B8EA-5C3085486356}" srcOrd="0" destOrd="0" presId="urn:microsoft.com/office/officeart/2005/8/layout/radial1"/>
    <dgm:cxn modelId="{DA8D6077-FBAB-4D51-9353-5648BE371AF6}" srcId="{6A402382-BF37-41D5-B3EB-89CD676D55B8}" destId="{B95A6033-A9FF-4B0E-A894-510A726936A5}" srcOrd="5" destOrd="0" parTransId="{0E238656-A23D-4BC8-A62B-5E47C5D8DC31}" sibTransId="{F5C56961-C660-44F1-844B-8AD61FA75356}"/>
    <dgm:cxn modelId="{84FC2DA6-7CF4-454D-8261-68FDF2C4D185}" type="presOf" srcId="{BB0AFADB-7DA1-4F59-86D9-06064076569A}" destId="{725E6A1C-C0F0-4398-9E03-BCC4B6B14FD2}" srcOrd="0" destOrd="0" presId="urn:microsoft.com/office/officeart/2005/8/layout/radial1"/>
    <dgm:cxn modelId="{65903E65-D8B2-4315-8D8A-B201DE13070C}" type="presOf" srcId="{0E238656-A23D-4BC8-A62B-5E47C5D8DC31}" destId="{E90762E8-1EBD-4ACB-A4AE-75608B183DAC}" srcOrd="1" destOrd="0" presId="urn:microsoft.com/office/officeart/2005/8/layout/radial1"/>
    <dgm:cxn modelId="{52264DD2-808D-4357-9C4E-3260533F69E1}" type="presOf" srcId="{CDA2FEDA-5C6F-42BE-9C4C-8CB449B8DD1B}" destId="{8847E32A-B249-4CA5-8449-261097D18EC6}" srcOrd="1" destOrd="0" presId="urn:microsoft.com/office/officeart/2005/8/layout/radial1"/>
    <dgm:cxn modelId="{EFF051D6-D7C5-4FE4-A2F7-E6297FEEBA87}" srcId="{4E84CE22-DA6F-4ECE-8911-DC7034B68D97}" destId="{6A402382-BF37-41D5-B3EB-89CD676D55B8}" srcOrd="0" destOrd="0" parTransId="{4C5BA53E-0770-495D-A3A8-B96D89312695}" sibTransId="{9467C5B3-63D7-46E5-A63B-A70FF3266A5E}"/>
    <dgm:cxn modelId="{607BDC97-88A2-49B7-9AF1-2DA5EBB1DBBC}" type="presOf" srcId="{8BC25744-F781-453E-8D94-59ABAA1311E5}" destId="{EAAFE1C7-7D9B-478F-AAB5-684ADC6005EC}" srcOrd="1" destOrd="0" presId="urn:microsoft.com/office/officeart/2005/8/layout/radial1"/>
    <dgm:cxn modelId="{CBD594EB-068C-4BF2-B357-81B1E43234D9}" type="presParOf" srcId="{13FE0A87-F553-4F88-B81A-A6D1F0E7D2E7}" destId="{6C419A3C-F726-4D9A-9FC4-478461323AA3}" srcOrd="0" destOrd="0" presId="urn:microsoft.com/office/officeart/2005/8/layout/radial1"/>
    <dgm:cxn modelId="{C1AECD9F-D458-4DE1-92C7-830FC15A8EF6}" type="presParOf" srcId="{13FE0A87-F553-4F88-B81A-A6D1F0E7D2E7}" destId="{F4ACD10F-92B3-4189-BC8C-85F7A6EAF1FE}" srcOrd="1" destOrd="0" presId="urn:microsoft.com/office/officeart/2005/8/layout/radial1"/>
    <dgm:cxn modelId="{151D9420-16A4-4440-BAFF-1EDC934F3F87}" type="presParOf" srcId="{F4ACD10F-92B3-4189-BC8C-85F7A6EAF1FE}" destId="{F3091C28-F4A6-4241-87B7-C25ADC5D914E}" srcOrd="0" destOrd="0" presId="urn:microsoft.com/office/officeart/2005/8/layout/radial1"/>
    <dgm:cxn modelId="{86DB368C-7B78-4DAE-833D-83A1EF0904C6}" type="presParOf" srcId="{13FE0A87-F553-4F88-B81A-A6D1F0E7D2E7}" destId="{A654D221-1065-43C1-B2FD-8880AE0D3427}" srcOrd="2" destOrd="0" presId="urn:microsoft.com/office/officeart/2005/8/layout/radial1"/>
    <dgm:cxn modelId="{73196BBA-F895-4D0F-8285-038E4BE3E48A}" type="presParOf" srcId="{13FE0A87-F553-4F88-B81A-A6D1F0E7D2E7}" destId="{35601B85-4273-4383-966D-999D6E88FF67}" srcOrd="3" destOrd="0" presId="urn:microsoft.com/office/officeart/2005/8/layout/radial1"/>
    <dgm:cxn modelId="{F071BD49-998F-49BF-B77B-1BFF11E95A42}" type="presParOf" srcId="{35601B85-4273-4383-966D-999D6E88FF67}" destId="{8847E32A-B249-4CA5-8449-261097D18EC6}" srcOrd="0" destOrd="0" presId="urn:microsoft.com/office/officeart/2005/8/layout/radial1"/>
    <dgm:cxn modelId="{B5A8FF7B-98BD-4F18-BF2B-43EE0FF1D42A}" type="presParOf" srcId="{13FE0A87-F553-4F88-B81A-A6D1F0E7D2E7}" destId="{E0325A86-CCF6-410A-A5DE-CB5E502AC1DA}" srcOrd="4" destOrd="0" presId="urn:microsoft.com/office/officeart/2005/8/layout/radial1"/>
    <dgm:cxn modelId="{F7349C1E-B343-4B36-9D97-1E709E4CE605}" type="presParOf" srcId="{13FE0A87-F553-4F88-B81A-A6D1F0E7D2E7}" destId="{70F82F77-CE3E-407E-9D9B-42AC6F828056}" srcOrd="5" destOrd="0" presId="urn:microsoft.com/office/officeart/2005/8/layout/radial1"/>
    <dgm:cxn modelId="{4855C711-3693-45BE-A1A3-E9C6D63BBF23}" type="presParOf" srcId="{70F82F77-CE3E-407E-9D9B-42AC6F828056}" destId="{EAAFE1C7-7D9B-478F-AAB5-684ADC6005EC}" srcOrd="0" destOrd="0" presId="urn:microsoft.com/office/officeart/2005/8/layout/radial1"/>
    <dgm:cxn modelId="{5FCFC572-EC58-405B-BA6E-357AC6626509}" type="presParOf" srcId="{13FE0A87-F553-4F88-B81A-A6D1F0E7D2E7}" destId="{36A9DC98-2907-4342-8897-9E6A5DF10685}" srcOrd="6" destOrd="0" presId="urn:microsoft.com/office/officeart/2005/8/layout/radial1"/>
    <dgm:cxn modelId="{5D735488-EA54-429B-8626-878710FB3BFE}" type="presParOf" srcId="{13FE0A87-F553-4F88-B81A-A6D1F0E7D2E7}" destId="{D5575A7F-4156-4DD0-B9F5-8C7A829E1F7F}" srcOrd="7" destOrd="0" presId="urn:microsoft.com/office/officeart/2005/8/layout/radial1"/>
    <dgm:cxn modelId="{C75F013C-B711-4812-8D1B-AFB1898CC80D}" type="presParOf" srcId="{D5575A7F-4156-4DD0-B9F5-8C7A829E1F7F}" destId="{4A71C00E-D439-492C-B20C-56C60944E43C}" srcOrd="0" destOrd="0" presId="urn:microsoft.com/office/officeart/2005/8/layout/radial1"/>
    <dgm:cxn modelId="{0D0EA5AF-7AA4-4E9A-A35A-EFE2D4F4B316}" type="presParOf" srcId="{13FE0A87-F553-4F88-B81A-A6D1F0E7D2E7}" destId="{A6C4F2EA-456E-4394-B1B2-262479EC5FFC}" srcOrd="8" destOrd="0" presId="urn:microsoft.com/office/officeart/2005/8/layout/radial1"/>
    <dgm:cxn modelId="{69D327A8-8BB5-4EC4-937E-B4F30D11BE06}" type="presParOf" srcId="{13FE0A87-F553-4F88-B81A-A6D1F0E7D2E7}" destId="{FE883C99-0D8D-49BE-B8EC-6578C68DEE6C}" srcOrd="9" destOrd="0" presId="urn:microsoft.com/office/officeart/2005/8/layout/radial1"/>
    <dgm:cxn modelId="{C0CFC995-1734-4F36-837D-4F87D08631FC}" type="presParOf" srcId="{FE883C99-0D8D-49BE-B8EC-6578C68DEE6C}" destId="{6E6AB918-2756-47ED-9B7A-F8BAEB007AEB}" srcOrd="0" destOrd="0" presId="urn:microsoft.com/office/officeart/2005/8/layout/radial1"/>
    <dgm:cxn modelId="{AAB8AC99-8C99-4BC0-A4F8-4B730DCB360D}" type="presParOf" srcId="{13FE0A87-F553-4F88-B81A-A6D1F0E7D2E7}" destId="{725E6A1C-C0F0-4398-9E03-BCC4B6B14FD2}" srcOrd="10" destOrd="0" presId="urn:microsoft.com/office/officeart/2005/8/layout/radial1"/>
    <dgm:cxn modelId="{B7629CE4-4053-4129-972C-62A0AE356AFE}" type="presParOf" srcId="{13FE0A87-F553-4F88-B81A-A6D1F0E7D2E7}" destId="{0C9190DE-01F3-49B7-B8EA-5C3085486356}" srcOrd="11" destOrd="0" presId="urn:microsoft.com/office/officeart/2005/8/layout/radial1"/>
    <dgm:cxn modelId="{51E9CD8C-1DE0-4CA9-96D3-39C1E0C81F02}" type="presParOf" srcId="{0C9190DE-01F3-49B7-B8EA-5C3085486356}" destId="{E90762E8-1EBD-4ACB-A4AE-75608B183DAC}" srcOrd="0" destOrd="0" presId="urn:microsoft.com/office/officeart/2005/8/layout/radial1"/>
    <dgm:cxn modelId="{599368A4-B99B-4261-B7D0-290B54916E34}" type="presParOf" srcId="{13FE0A87-F553-4F88-B81A-A6D1F0E7D2E7}" destId="{98C7B339-964B-4648-8737-300A429F0CA2}" srcOrd="12" destOrd="0" presId="urn:microsoft.com/office/officeart/2005/8/layout/radia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B40BD73-0128-4B0F-BAC4-D248FC7321D1}">
      <dsp:nvSpPr>
        <dsp:cNvPr id="0" name=""/>
        <dsp:cNvSpPr/>
      </dsp:nvSpPr>
      <dsp:spPr>
        <a:xfrm>
          <a:off x="5939403" y="3972029"/>
          <a:ext cx="91440" cy="739769"/>
        </a:xfrm>
        <a:custGeom>
          <a:avLst/>
          <a:gdLst/>
          <a:ahLst/>
          <a:cxnLst/>
          <a:rect l="0" t="0" r="0" b="0"/>
          <a:pathLst>
            <a:path>
              <a:moveTo>
                <a:pt x="45720" y="0"/>
              </a:moveTo>
              <a:lnTo>
                <a:pt x="45720" y="7397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452009-28DE-4CB8-86D2-7F1177EEE660}">
      <dsp:nvSpPr>
        <dsp:cNvPr id="0" name=""/>
        <dsp:cNvSpPr/>
      </dsp:nvSpPr>
      <dsp:spPr>
        <a:xfrm>
          <a:off x="4430687" y="1617059"/>
          <a:ext cx="1554435" cy="739769"/>
        </a:xfrm>
        <a:custGeom>
          <a:avLst/>
          <a:gdLst/>
          <a:ahLst/>
          <a:cxnLst/>
          <a:rect l="0" t="0" r="0" b="0"/>
          <a:pathLst>
            <a:path>
              <a:moveTo>
                <a:pt x="0" y="0"/>
              </a:moveTo>
              <a:lnTo>
                <a:pt x="0" y="504131"/>
              </a:lnTo>
              <a:lnTo>
                <a:pt x="1554435" y="504131"/>
              </a:lnTo>
              <a:lnTo>
                <a:pt x="1554435" y="7397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ECBF21-9590-41C4-9FAC-FE3504DE28AD}">
      <dsp:nvSpPr>
        <dsp:cNvPr id="0" name=""/>
        <dsp:cNvSpPr/>
      </dsp:nvSpPr>
      <dsp:spPr>
        <a:xfrm>
          <a:off x="2830532" y="3972029"/>
          <a:ext cx="91440" cy="739769"/>
        </a:xfrm>
        <a:custGeom>
          <a:avLst/>
          <a:gdLst/>
          <a:ahLst/>
          <a:cxnLst/>
          <a:rect l="0" t="0" r="0" b="0"/>
          <a:pathLst>
            <a:path>
              <a:moveTo>
                <a:pt x="45720" y="0"/>
              </a:moveTo>
              <a:lnTo>
                <a:pt x="45720" y="7397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B52E51-8527-4FC9-98C2-20A318C379A4}">
      <dsp:nvSpPr>
        <dsp:cNvPr id="0" name=""/>
        <dsp:cNvSpPr/>
      </dsp:nvSpPr>
      <dsp:spPr>
        <a:xfrm>
          <a:off x="2876252" y="1617059"/>
          <a:ext cx="1554435" cy="739769"/>
        </a:xfrm>
        <a:custGeom>
          <a:avLst/>
          <a:gdLst/>
          <a:ahLst/>
          <a:cxnLst/>
          <a:rect l="0" t="0" r="0" b="0"/>
          <a:pathLst>
            <a:path>
              <a:moveTo>
                <a:pt x="1554435" y="0"/>
              </a:moveTo>
              <a:lnTo>
                <a:pt x="1554435" y="504131"/>
              </a:lnTo>
              <a:lnTo>
                <a:pt x="0" y="504131"/>
              </a:lnTo>
              <a:lnTo>
                <a:pt x="0" y="7397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265EB0-F6AD-4E45-AF80-02CB8C06E44D}">
      <dsp:nvSpPr>
        <dsp:cNvPr id="0" name=""/>
        <dsp:cNvSpPr/>
      </dsp:nvSpPr>
      <dsp:spPr>
        <a:xfrm>
          <a:off x="3158876" y="1859"/>
          <a:ext cx="2543621" cy="16151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DBDF06-F1DA-42EE-900B-EF015175019F}">
      <dsp:nvSpPr>
        <dsp:cNvPr id="0" name=""/>
        <dsp:cNvSpPr/>
      </dsp:nvSpPr>
      <dsp:spPr>
        <a:xfrm>
          <a:off x="3441501" y="270353"/>
          <a:ext cx="2543621" cy="16151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kern="1200" dirty="0" smtClean="0"/>
            <a:t>مجالات العلم بعد الستين</a:t>
          </a:r>
          <a:endParaRPr lang="ar-SA" sz="1800" kern="1200" dirty="0"/>
        </a:p>
      </dsp:txBody>
      <dsp:txXfrm>
        <a:off x="3441501" y="270353"/>
        <a:ext cx="2543621" cy="1615199"/>
      </dsp:txXfrm>
    </dsp:sp>
    <dsp:sp modelId="{C459D81A-128C-415B-AA3B-9F144955612F}">
      <dsp:nvSpPr>
        <dsp:cNvPr id="0" name=""/>
        <dsp:cNvSpPr/>
      </dsp:nvSpPr>
      <dsp:spPr>
        <a:xfrm>
          <a:off x="1604441" y="2356829"/>
          <a:ext cx="2543621" cy="16151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EF4215-BC40-4674-A01F-60C55FB99769}">
      <dsp:nvSpPr>
        <dsp:cNvPr id="0" name=""/>
        <dsp:cNvSpPr/>
      </dsp:nvSpPr>
      <dsp:spPr>
        <a:xfrm>
          <a:off x="1887066" y="2625322"/>
          <a:ext cx="2543621" cy="16151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kern="1200" dirty="0" smtClean="0"/>
            <a:t>الكيف</a:t>
          </a:r>
          <a:endParaRPr lang="ar-SA" sz="1800" kern="1200" dirty="0"/>
        </a:p>
      </dsp:txBody>
      <dsp:txXfrm>
        <a:off x="1887066" y="2625322"/>
        <a:ext cx="2543621" cy="1615199"/>
      </dsp:txXfrm>
    </dsp:sp>
    <dsp:sp modelId="{292269EF-9D68-4F5D-8F4B-A36B973D9659}">
      <dsp:nvSpPr>
        <dsp:cNvPr id="0" name=""/>
        <dsp:cNvSpPr/>
      </dsp:nvSpPr>
      <dsp:spPr>
        <a:xfrm>
          <a:off x="1604441" y="4711799"/>
          <a:ext cx="2543621" cy="16151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325247-5A36-4A87-86AC-6984D5CB594A}">
      <dsp:nvSpPr>
        <dsp:cNvPr id="0" name=""/>
        <dsp:cNvSpPr/>
      </dsp:nvSpPr>
      <dsp:spPr>
        <a:xfrm>
          <a:off x="1887066" y="4980292"/>
          <a:ext cx="2543621" cy="16151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kern="1200" dirty="0" smtClean="0"/>
            <a:t>* اهتم بدراسة المرأة كقوة عاملة.</a:t>
          </a:r>
        </a:p>
        <a:p>
          <a:pPr lvl="0" algn="ctr" defTabSz="800100" rtl="1">
            <a:lnSpc>
              <a:spcPct val="90000"/>
            </a:lnSpc>
            <a:spcBef>
              <a:spcPct val="0"/>
            </a:spcBef>
            <a:spcAft>
              <a:spcPct val="35000"/>
            </a:spcAft>
          </a:pPr>
          <a:r>
            <a:rPr lang="ar-SA" sz="1800" kern="1200" dirty="0" smtClean="0"/>
            <a:t>* العلاقة بين الريف والمصنع.</a:t>
          </a:r>
        </a:p>
        <a:p>
          <a:pPr lvl="0" algn="ctr" defTabSz="800100" rtl="1">
            <a:lnSpc>
              <a:spcPct val="90000"/>
            </a:lnSpc>
            <a:spcBef>
              <a:spcPct val="0"/>
            </a:spcBef>
            <a:spcAft>
              <a:spcPct val="35000"/>
            </a:spcAft>
          </a:pPr>
          <a:r>
            <a:rPr lang="ar-SA" sz="1800" kern="1200" dirty="0" smtClean="0"/>
            <a:t>* دراسات منهجية, وتطبيق نظرية الإدارة.</a:t>
          </a:r>
          <a:endParaRPr lang="ar-SA" sz="1800" kern="1200" dirty="0"/>
        </a:p>
      </dsp:txBody>
      <dsp:txXfrm>
        <a:off x="1887066" y="4980292"/>
        <a:ext cx="2543621" cy="1615199"/>
      </dsp:txXfrm>
    </dsp:sp>
    <dsp:sp modelId="{532F01F6-B9FA-4383-B9F5-17543E03FD72}">
      <dsp:nvSpPr>
        <dsp:cNvPr id="0" name=""/>
        <dsp:cNvSpPr/>
      </dsp:nvSpPr>
      <dsp:spPr>
        <a:xfrm>
          <a:off x="4713312" y="2356829"/>
          <a:ext cx="2543621" cy="16151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483501-FAD6-436D-86AC-91B2EDF70D74}">
      <dsp:nvSpPr>
        <dsp:cNvPr id="0" name=""/>
        <dsp:cNvSpPr/>
      </dsp:nvSpPr>
      <dsp:spPr>
        <a:xfrm>
          <a:off x="4995936" y="2625322"/>
          <a:ext cx="2543621" cy="16151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kern="1200" dirty="0" smtClean="0"/>
            <a:t>الكم</a:t>
          </a:r>
          <a:endParaRPr lang="ar-SA" sz="1800" kern="1200" dirty="0"/>
        </a:p>
      </dsp:txBody>
      <dsp:txXfrm>
        <a:off x="4995936" y="2625322"/>
        <a:ext cx="2543621" cy="1615199"/>
      </dsp:txXfrm>
    </dsp:sp>
    <dsp:sp modelId="{A4085F9D-1DB4-4FB5-BCF7-691BAACC4DAB}">
      <dsp:nvSpPr>
        <dsp:cNvPr id="0" name=""/>
        <dsp:cNvSpPr/>
      </dsp:nvSpPr>
      <dsp:spPr>
        <a:xfrm>
          <a:off x="4713312" y="4711799"/>
          <a:ext cx="2543621" cy="16151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656358-55EB-4764-93F2-DFC24C846B3E}">
      <dsp:nvSpPr>
        <dsp:cNvPr id="0" name=""/>
        <dsp:cNvSpPr/>
      </dsp:nvSpPr>
      <dsp:spPr>
        <a:xfrm>
          <a:off x="4995936" y="4980292"/>
          <a:ext cx="2543621" cy="16151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kern="1200" dirty="0" smtClean="0"/>
            <a:t>* مجالات وموضوعات لم يسبق الاهتمام </a:t>
          </a:r>
          <a:r>
            <a:rPr lang="ar-SA" sz="1800" kern="1200" dirty="0" err="1" smtClean="0"/>
            <a:t>بها.</a:t>
          </a:r>
          <a:r>
            <a:rPr lang="ar-SA" sz="1800" kern="1200" dirty="0" smtClean="0"/>
            <a:t>(الصناعة والمجتمع</a:t>
          </a:r>
          <a:r>
            <a:rPr lang="ar-SA" sz="1800" kern="1200" dirty="0" err="1" smtClean="0"/>
            <a:t>).</a:t>
          </a:r>
          <a:endParaRPr lang="ar-SA" sz="1800" kern="1200" dirty="0" smtClean="0"/>
        </a:p>
        <a:p>
          <a:pPr lvl="0" algn="ctr" defTabSz="800100" rtl="1">
            <a:lnSpc>
              <a:spcPct val="90000"/>
            </a:lnSpc>
            <a:spcBef>
              <a:spcPct val="0"/>
            </a:spcBef>
            <a:spcAft>
              <a:spcPct val="35000"/>
            </a:spcAft>
          </a:pPr>
          <a:r>
            <a:rPr lang="ar-SA" sz="1800" kern="1200" dirty="0" smtClean="0"/>
            <a:t>* تطور الطبقة </a:t>
          </a:r>
          <a:r>
            <a:rPr lang="ar-SA" sz="1800" kern="1200" dirty="0" err="1" smtClean="0"/>
            <a:t>العمالية.</a:t>
          </a:r>
          <a:r>
            <a:rPr lang="ar-SA" sz="1800" kern="1200" dirty="0" smtClean="0"/>
            <a:t>(نظريات خاصة</a:t>
          </a:r>
          <a:r>
            <a:rPr lang="ar-SA" sz="1800" kern="1200" dirty="0" err="1" smtClean="0"/>
            <a:t>)</a:t>
          </a:r>
          <a:endParaRPr lang="ar-SA" sz="1800" kern="1200" dirty="0"/>
        </a:p>
      </dsp:txBody>
      <dsp:txXfrm>
        <a:off x="4995936" y="4980292"/>
        <a:ext cx="2543621" cy="161519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C419A3C-F726-4D9A-9FC4-478461323AA3}">
      <dsp:nvSpPr>
        <dsp:cNvPr id="0" name=""/>
        <dsp:cNvSpPr/>
      </dsp:nvSpPr>
      <dsp:spPr>
        <a:xfrm>
          <a:off x="3663404" y="2367768"/>
          <a:ext cx="1817191" cy="181719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rtl="1">
            <a:lnSpc>
              <a:spcPct val="90000"/>
            </a:lnSpc>
            <a:spcBef>
              <a:spcPct val="0"/>
            </a:spcBef>
            <a:spcAft>
              <a:spcPct val="35000"/>
            </a:spcAft>
          </a:pPr>
          <a:r>
            <a:rPr lang="ar-SA" sz="3100" kern="1200" dirty="0" smtClean="0"/>
            <a:t>علم الاجتماع الصناعي</a:t>
          </a:r>
          <a:endParaRPr lang="ar-SA" sz="3100" kern="1200" dirty="0"/>
        </a:p>
      </dsp:txBody>
      <dsp:txXfrm>
        <a:off x="3663404" y="2367768"/>
        <a:ext cx="1817191" cy="1817191"/>
      </dsp:txXfrm>
    </dsp:sp>
    <dsp:sp modelId="{F4ACD10F-92B3-4189-BC8C-85F7A6EAF1FE}">
      <dsp:nvSpPr>
        <dsp:cNvPr id="0" name=""/>
        <dsp:cNvSpPr/>
      </dsp:nvSpPr>
      <dsp:spPr>
        <a:xfrm rot="16200000">
          <a:off x="4298348" y="2076231"/>
          <a:ext cx="547302" cy="35771"/>
        </a:xfrm>
        <a:custGeom>
          <a:avLst/>
          <a:gdLst/>
          <a:ahLst/>
          <a:cxnLst/>
          <a:rect l="0" t="0" r="0" b="0"/>
          <a:pathLst>
            <a:path>
              <a:moveTo>
                <a:pt x="0" y="17885"/>
              </a:moveTo>
              <a:lnTo>
                <a:pt x="547302" y="1788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SA" sz="500" kern="1200"/>
        </a:p>
      </dsp:txBody>
      <dsp:txXfrm rot="16200000">
        <a:off x="4558317" y="2080434"/>
        <a:ext cx="27365" cy="27365"/>
      </dsp:txXfrm>
    </dsp:sp>
    <dsp:sp modelId="{A654D221-1065-43C1-B2FD-8880AE0D3427}">
      <dsp:nvSpPr>
        <dsp:cNvPr id="0" name=""/>
        <dsp:cNvSpPr/>
      </dsp:nvSpPr>
      <dsp:spPr>
        <a:xfrm>
          <a:off x="3663404" y="3274"/>
          <a:ext cx="1817191" cy="181719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1">
            <a:lnSpc>
              <a:spcPct val="90000"/>
            </a:lnSpc>
            <a:spcBef>
              <a:spcPct val="0"/>
            </a:spcBef>
            <a:spcAft>
              <a:spcPct val="35000"/>
            </a:spcAft>
          </a:pPr>
          <a:r>
            <a:rPr lang="ar-SA" sz="2200" kern="1200" dirty="0" smtClean="0"/>
            <a:t>الإدارة</a:t>
          </a:r>
          <a:endParaRPr lang="ar-SA" sz="2200" kern="1200" dirty="0"/>
        </a:p>
      </dsp:txBody>
      <dsp:txXfrm>
        <a:off x="3663404" y="3274"/>
        <a:ext cx="1817191" cy="1817191"/>
      </dsp:txXfrm>
    </dsp:sp>
    <dsp:sp modelId="{35601B85-4273-4383-966D-999D6E88FF67}">
      <dsp:nvSpPr>
        <dsp:cNvPr id="0" name=""/>
        <dsp:cNvSpPr/>
      </dsp:nvSpPr>
      <dsp:spPr>
        <a:xfrm rot="19800000">
          <a:off x="5322204" y="2667354"/>
          <a:ext cx="547302" cy="35771"/>
        </a:xfrm>
        <a:custGeom>
          <a:avLst/>
          <a:gdLst/>
          <a:ahLst/>
          <a:cxnLst/>
          <a:rect l="0" t="0" r="0" b="0"/>
          <a:pathLst>
            <a:path>
              <a:moveTo>
                <a:pt x="0" y="17885"/>
              </a:moveTo>
              <a:lnTo>
                <a:pt x="547302" y="1788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SA" sz="500" kern="1200"/>
        </a:p>
      </dsp:txBody>
      <dsp:txXfrm rot="19800000">
        <a:off x="5582173" y="2671558"/>
        <a:ext cx="27365" cy="27365"/>
      </dsp:txXfrm>
    </dsp:sp>
    <dsp:sp modelId="{E0325A86-CCF6-410A-A5DE-CB5E502AC1DA}">
      <dsp:nvSpPr>
        <dsp:cNvPr id="0" name=""/>
        <dsp:cNvSpPr/>
      </dsp:nvSpPr>
      <dsp:spPr>
        <a:xfrm>
          <a:off x="5711115" y="1185521"/>
          <a:ext cx="1817191" cy="181719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1">
            <a:lnSpc>
              <a:spcPct val="90000"/>
            </a:lnSpc>
            <a:spcBef>
              <a:spcPct val="0"/>
            </a:spcBef>
            <a:spcAft>
              <a:spcPct val="35000"/>
            </a:spcAft>
          </a:pPr>
          <a:r>
            <a:rPr lang="ar-SA" sz="2200" kern="1200" dirty="0" err="1" smtClean="0"/>
            <a:t>الأنثروبولوجيا</a:t>
          </a:r>
          <a:endParaRPr lang="ar-SA" sz="2200" kern="1200" dirty="0"/>
        </a:p>
      </dsp:txBody>
      <dsp:txXfrm>
        <a:off x="5711115" y="1185521"/>
        <a:ext cx="1817191" cy="1817191"/>
      </dsp:txXfrm>
    </dsp:sp>
    <dsp:sp modelId="{70F82F77-CE3E-407E-9D9B-42AC6F828056}">
      <dsp:nvSpPr>
        <dsp:cNvPr id="0" name=""/>
        <dsp:cNvSpPr/>
      </dsp:nvSpPr>
      <dsp:spPr>
        <a:xfrm rot="1800000">
          <a:off x="5322204" y="3849601"/>
          <a:ext cx="547302" cy="35771"/>
        </a:xfrm>
        <a:custGeom>
          <a:avLst/>
          <a:gdLst/>
          <a:ahLst/>
          <a:cxnLst/>
          <a:rect l="0" t="0" r="0" b="0"/>
          <a:pathLst>
            <a:path>
              <a:moveTo>
                <a:pt x="0" y="17885"/>
              </a:moveTo>
              <a:lnTo>
                <a:pt x="547302" y="1788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SA" sz="500" kern="1200"/>
        </a:p>
      </dsp:txBody>
      <dsp:txXfrm rot="1800000">
        <a:off x="5582173" y="3853804"/>
        <a:ext cx="27365" cy="27365"/>
      </dsp:txXfrm>
    </dsp:sp>
    <dsp:sp modelId="{36A9DC98-2907-4342-8897-9E6A5DF10685}">
      <dsp:nvSpPr>
        <dsp:cNvPr id="0" name=""/>
        <dsp:cNvSpPr/>
      </dsp:nvSpPr>
      <dsp:spPr>
        <a:xfrm>
          <a:off x="5711115" y="3550015"/>
          <a:ext cx="1817191" cy="181719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1">
            <a:lnSpc>
              <a:spcPct val="90000"/>
            </a:lnSpc>
            <a:spcBef>
              <a:spcPct val="0"/>
            </a:spcBef>
            <a:spcAft>
              <a:spcPct val="35000"/>
            </a:spcAft>
          </a:pPr>
          <a:r>
            <a:rPr lang="ar-SA" sz="2200" kern="1200" dirty="0" smtClean="0"/>
            <a:t>التعليم</a:t>
          </a:r>
          <a:endParaRPr lang="ar-SA" sz="2200" kern="1200" dirty="0"/>
        </a:p>
      </dsp:txBody>
      <dsp:txXfrm>
        <a:off x="5711115" y="3550015"/>
        <a:ext cx="1817191" cy="1817191"/>
      </dsp:txXfrm>
    </dsp:sp>
    <dsp:sp modelId="{D5575A7F-4156-4DD0-B9F5-8C7A829E1F7F}">
      <dsp:nvSpPr>
        <dsp:cNvPr id="0" name=""/>
        <dsp:cNvSpPr/>
      </dsp:nvSpPr>
      <dsp:spPr>
        <a:xfrm rot="5400000">
          <a:off x="4298348" y="4440725"/>
          <a:ext cx="547302" cy="35771"/>
        </a:xfrm>
        <a:custGeom>
          <a:avLst/>
          <a:gdLst/>
          <a:ahLst/>
          <a:cxnLst/>
          <a:rect l="0" t="0" r="0" b="0"/>
          <a:pathLst>
            <a:path>
              <a:moveTo>
                <a:pt x="0" y="17885"/>
              </a:moveTo>
              <a:lnTo>
                <a:pt x="547302" y="1788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SA" sz="500" kern="1200"/>
        </a:p>
      </dsp:txBody>
      <dsp:txXfrm rot="5400000">
        <a:off x="4558317" y="4444928"/>
        <a:ext cx="27365" cy="27365"/>
      </dsp:txXfrm>
    </dsp:sp>
    <dsp:sp modelId="{A6C4F2EA-456E-4394-B1B2-262479EC5FFC}">
      <dsp:nvSpPr>
        <dsp:cNvPr id="0" name=""/>
        <dsp:cNvSpPr/>
      </dsp:nvSpPr>
      <dsp:spPr>
        <a:xfrm>
          <a:off x="3663404" y="4732261"/>
          <a:ext cx="1817191" cy="181719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1">
            <a:lnSpc>
              <a:spcPct val="90000"/>
            </a:lnSpc>
            <a:spcBef>
              <a:spcPct val="0"/>
            </a:spcBef>
            <a:spcAft>
              <a:spcPct val="35000"/>
            </a:spcAft>
          </a:pPr>
          <a:r>
            <a:rPr lang="ar-SA" sz="2200" kern="1200" dirty="0" smtClean="0"/>
            <a:t>الاقتصاد</a:t>
          </a:r>
          <a:endParaRPr lang="ar-SA" sz="2200" kern="1200" dirty="0"/>
        </a:p>
      </dsp:txBody>
      <dsp:txXfrm>
        <a:off x="3663404" y="4732261"/>
        <a:ext cx="1817191" cy="1817191"/>
      </dsp:txXfrm>
    </dsp:sp>
    <dsp:sp modelId="{FE883C99-0D8D-49BE-B8EC-6578C68DEE6C}">
      <dsp:nvSpPr>
        <dsp:cNvPr id="0" name=""/>
        <dsp:cNvSpPr/>
      </dsp:nvSpPr>
      <dsp:spPr>
        <a:xfrm rot="9000000">
          <a:off x="3274493" y="3849601"/>
          <a:ext cx="547302" cy="35771"/>
        </a:xfrm>
        <a:custGeom>
          <a:avLst/>
          <a:gdLst/>
          <a:ahLst/>
          <a:cxnLst/>
          <a:rect l="0" t="0" r="0" b="0"/>
          <a:pathLst>
            <a:path>
              <a:moveTo>
                <a:pt x="0" y="17885"/>
              </a:moveTo>
              <a:lnTo>
                <a:pt x="547302" y="1788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SA" sz="500" kern="1200"/>
        </a:p>
      </dsp:txBody>
      <dsp:txXfrm rot="9000000">
        <a:off x="3534461" y="3853804"/>
        <a:ext cx="27365" cy="27365"/>
      </dsp:txXfrm>
    </dsp:sp>
    <dsp:sp modelId="{725E6A1C-C0F0-4398-9E03-BCC4B6B14FD2}">
      <dsp:nvSpPr>
        <dsp:cNvPr id="0" name=""/>
        <dsp:cNvSpPr/>
      </dsp:nvSpPr>
      <dsp:spPr>
        <a:xfrm>
          <a:off x="1615692" y="3550015"/>
          <a:ext cx="1817191" cy="181719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1">
            <a:lnSpc>
              <a:spcPct val="90000"/>
            </a:lnSpc>
            <a:spcBef>
              <a:spcPct val="0"/>
            </a:spcBef>
            <a:spcAft>
              <a:spcPct val="35000"/>
            </a:spcAft>
          </a:pPr>
          <a:r>
            <a:rPr lang="ar-SA" sz="2200" kern="1200" dirty="0" smtClean="0"/>
            <a:t>السياسة</a:t>
          </a:r>
          <a:endParaRPr lang="ar-SA" sz="2200" kern="1200" dirty="0"/>
        </a:p>
      </dsp:txBody>
      <dsp:txXfrm>
        <a:off x="1615692" y="3550015"/>
        <a:ext cx="1817191" cy="1817191"/>
      </dsp:txXfrm>
    </dsp:sp>
    <dsp:sp modelId="{0C9190DE-01F3-49B7-B8EA-5C3085486356}">
      <dsp:nvSpPr>
        <dsp:cNvPr id="0" name=""/>
        <dsp:cNvSpPr/>
      </dsp:nvSpPr>
      <dsp:spPr>
        <a:xfrm rot="12600000">
          <a:off x="3274493" y="2667354"/>
          <a:ext cx="547302" cy="35771"/>
        </a:xfrm>
        <a:custGeom>
          <a:avLst/>
          <a:gdLst/>
          <a:ahLst/>
          <a:cxnLst/>
          <a:rect l="0" t="0" r="0" b="0"/>
          <a:pathLst>
            <a:path>
              <a:moveTo>
                <a:pt x="0" y="17885"/>
              </a:moveTo>
              <a:lnTo>
                <a:pt x="547302" y="1788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rtl="1">
            <a:lnSpc>
              <a:spcPct val="90000"/>
            </a:lnSpc>
            <a:spcBef>
              <a:spcPct val="0"/>
            </a:spcBef>
            <a:spcAft>
              <a:spcPct val="35000"/>
            </a:spcAft>
          </a:pPr>
          <a:endParaRPr lang="ar-SA" sz="500" kern="1200"/>
        </a:p>
      </dsp:txBody>
      <dsp:txXfrm rot="12600000">
        <a:off x="3534461" y="2671558"/>
        <a:ext cx="27365" cy="27365"/>
      </dsp:txXfrm>
    </dsp:sp>
    <dsp:sp modelId="{98C7B339-964B-4648-8737-300A429F0CA2}">
      <dsp:nvSpPr>
        <dsp:cNvPr id="0" name=""/>
        <dsp:cNvSpPr/>
      </dsp:nvSpPr>
      <dsp:spPr>
        <a:xfrm>
          <a:off x="1615692" y="1185521"/>
          <a:ext cx="1817191" cy="181719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1">
            <a:lnSpc>
              <a:spcPct val="90000"/>
            </a:lnSpc>
            <a:spcBef>
              <a:spcPct val="0"/>
            </a:spcBef>
            <a:spcAft>
              <a:spcPct val="35000"/>
            </a:spcAft>
          </a:pPr>
          <a:r>
            <a:rPr lang="ar-SA" sz="2200" kern="1200" dirty="0" smtClean="0"/>
            <a:t>علم النفس</a:t>
          </a:r>
          <a:endParaRPr lang="ar-SA" sz="2200" kern="1200" dirty="0"/>
        </a:p>
      </dsp:txBody>
      <dsp:txXfrm>
        <a:off x="1615692" y="1185521"/>
        <a:ext cx="1817191" cy="181719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16/04/35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16/04/35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16/04/35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16/04/35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16/04/35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16/04/35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16/04/35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16/04/35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SA" dirty="0" smtClean="0"/>
              <a:t>مجالات علم الاجتماع </a:t>
            </a:r>
            <a:r>
              <a:rPr lang="ar-SA" dirty="0" err="1" smtClean="0"/>
              <a:t>الصناعي.</a:t>
            </a:r>
            <a:r>
              <a:rPr lang="ar-SA" dirty="0" smtClean="0"/>
              <a:t/>
            </a:r>
            <a:br>
              <a:rPr lang="ar-SA" dirty="0" smtClean="0"/>
            </a:br>
            <a:r>
              <a:rPr lang="ar-SA" dirty="0" smtClean="0"/>
              <a:t>علاقة علم الاجتماع الصناعي بالعلوم الاجتماعية </a:t>
            </a:r>
            <a:r>
              <a:rPr lang="ar-SA" dirty="0" err="1" smtClean="0"/>
              <a:t>الأخرى.</a:t>
            </a:r>
            <a:r>
              <a:rPr lang="ar-SA" dirty="0" smtClean="0"/>
              <a:t/>
            </a:r>
            <a:br>
              <a:rPr lang="ar-SA" dirty="0" smtClean="0"/>
            </a:br>
            <a:r>
              <a:rPr lang="ar-SA" dirty="0" smtClean="0"/>
              <a:t>أهمية علم الاجتماع الصناعي لطلاب الجامعات.</a:t>
            </a:r>
            <a:endParaRPr lang="ar-SA" dirty="0"/>
          </a:p>
        </p:txBody>
      </p:sp>
      <p:sp>
        <p:nvSpPr>
          <p:cNvPr id="3" name="عنوان فرعي 2"/>
          <p:cNvSpPr>
            <a:spLocks noGrp="1"/>
          </p:cNvSpPr>
          <p:nvPr>
            <p:ph type="subTitle" idx="1"/>
          </p:nvPr>
        </p:nvSpPr>
        <p:spPr/>
        <p:txBody>
          <a:bodyPr/>
          <a:lstStyle/>
          <a:p>
            <a:endParaRPr lang="ar-S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علاقة علم الاجتماع الصناعي بالعلوم الاجتماعية الأخرى.</a:t>
            </a:r>
            <a:endParaRPr lang="ar-SA" dirty="0"/>
          </a:p>
        </p:txBody>
      </p:sp>
      <p:sp>
        <p:nvSpPr>
          <p:cNvPr id="3" name="عنصر نائب للمحتوى 2"/>
          <p:cNvSpPr>
            <a:spLocks noGrp="1"/>
          </p:cNvSpPr>
          <p:nvPr>
            <p:ph idx="1"/>
          </p:nvPr>
        </p:nvSpPr>
        <p:spPr/>
        <p:txBody>
          <a:bodyPr/>
          <a:lstStyle/>
          <a:p>
            <a:r>
              <a:rPr lang="ar-SA" dirty="0" smtClean="0"/>
              <a:t>تتنوع مجالات علم الاجتماع الصناعي, ونتيجة لتنوع هذه المجالات يتداخل نطاق الاهتمام بالدراسة فيه مع العلوم الاجتماعية الأخرى, مما يهدف إلى تطور العلم, وهذا ما يتطلبه العلم الحديث من مواكبة التغيرات.</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graphicFrame>
        <p:nvGraphicFramePr>
          <p:cNvPr id="4" name="عنصر نائب للمحتوى 3"/>
          <p:cNvGraphicFramePr>
            <a:graphicFrameLocks noGrp="1"/>
          </p:cNvGraphicFramePr>
          <p:nvPr>
            <p:ph idx="1"/>
          </p:nvPr>
        </p:nvGraphicFramePr>
        <p:xfrm>
          <a:off x="0" y="188640"/>
          <a:ext cx="9144000" cy="6552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علم </a:t>
            </a:r>
            <a:r>
              <a:rPr lang="ar-SA" dirty="0" err="1" smtClean="0"/>
              <a:t>الاقتصاد:</a:t>
            </a:r>
            <a:endParaRPr lang="ar-SA" dirty="0"/>
          </a:p>
        </p:txBody>
      </p:sp>
      <p:sp>
        <p:nvSpPr>
          <p:cNvPr id="3" name="عنصر نائب للمحتوى 2"/>
          <p:cNvSpPr>
            <a:spLocks noGrp="1"/>
          </p:cNvSpPr>
          <p:nvPr>
            <p:ph idx="1"/>
          </p:nvPr>
        </p:nvSpPr>
        <p:spPr/>
        <p:txBody>
          <a:bodyPr>
            <a:normAutofit fontScale="92500" lnSpcReduction="20000"/>
          </a:bodyPr>
          <a:lstStyle/>
          <a:p>
            <a:r>
              <a:rPr lang="ar-SA" dirty="0" smtClean="0"/>
              <a:t>الاقتصاد هو علم الاختيار.</a:t>
            </a:r>
          </a:p>
          <a:p>
            <a:r>
              <a:rPr lang="ar-SA" dirty="0" smtClean="0"/>
              <a:t>يدرس أسباب اختيار الناس واستعمالهم الموارد(أرض, عمل,</a:t>
            </a:r>
            <a:r>
              <a:rPr lang="ar-SA" dirty="0" err="1" smtClean="0"/>
              <a:t>آلالات</a:t>
            </a:r>
            <a:r>
              <a:rPr lang="ar-SA" dirty="0" smtClean="0"/>
              <a:t>), بغرض انتاج سلع متعددة, وتوزيعها بغرض استهلاكها.</a:t>
            </a:r>
          </a:p>
          <a:p>
            <a:r>
              <a:rPr lang="ar-SA" dirty="0" smtClean="0"/>
              <a:t>علم الاجتماع الصناعي يهتم بأنشطة الانتاج داخل </a:t>
            </a:r>
            <a:r>
              <a:rPr lang="ar-SA" dirty="0" err="1" smtClean="0"/>
              <a:t>المصنع </a:t>
            </a:r>
            <a:r>
              <a:rPr lang="ar-SA" dirty="0" smtClean="0"/>
              <a:t>, علاقة المصنع بالمجتمع المحلي, علاقة الأفراد أثناء </a:t>
            </a:r>
            <a:r>
              <a:rPr lang="ar-SA" dirty="0" err="1" smtClean="0"/>
              <a:t>قيامهم</a:t>
            </a:r>
            <a:r>
              <a:rPr lang="ar-SA" dirty="0" smtClean="0"/>
              <a:t> بالعمل الصناعي, قدرتهم على العمل من أجل استمرار المصنع الذي ينتمون له.</a:t>
            </a:r>
          </a:p>
          <a:p>
            <a:r>
              <a:rPr lang="ar-SA" dirty="0" smtClean="0"/>
              <a:t>يهتم كلا العلمين بعلاقة الصناعة بالمجتمع المحلي خلال المراحل التاريخية.</a:t>
            </a:r>
          </a:p>
          <a:p>
            <a:r>
              <a:rPr lang="ar-SA" dirty="0" smtClean="0"/>
              <a:t>الأدوار المهنية التي تدخل ضمن نمط الانتاج وعوامله.</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علم </a:t>
            </a:r>
            <a:r>
              <a:rPr lang="ar-SA" dirty="0" err="1" smtClean="0"/>
              <a:t>السياسة:</a:t>
            </a:r>
            <a:endParaRPr lang="ar-SA" dirty="0"/>
          </a:p>
        </p:txBody>
      </p:sp>
      <p:sp>
        <p:nvSpPr>
          <p:cNvPr id="3" name="عنصر نائب للمحتوى 2"/>
          <p:cNvSpPr>
            <a:spLocks noGrp="1"/>
          </p:cNvSpPr>
          <p:nvPr>
            <p:ph idx="1"/>
          </p:nvPr>
        </p:nvSpPr>
        <p:spPr/>
        <p:txBody>
          <a:bodyPr>
            <a:normAutofit fontScale="92500" lnSpcReduction="10000"/>
          </a:bodyPr>
          <a:lstStyle/>
          <a:p>
            <a:r>
              <a:rPr lang="ar-SA" dirty="0" err="1" smtClean="0"/>
              <a:t>لايمكن</a:t>
            </a:r>
            <a:r>
              <a:rPr lang="ar-SA" dirty="0" smtClean="0"/>
              <a:t> فصل مؤسسات الصناعية عن السياسة, ونمط الحكومة والدولة بوصفها النظام الإداري والسياسي الأعلى في المجتمع.</a:t>
            </a:r>
          </a:p>
          <a:p>
            <a:r>
              <a:rPr lang="ar-SA" dirty="0" smtClean="0"/>
              <a:t>توجيه سياسة الانتاج الاقتصادي, ووضع القرارات داخل التنظيمات الصناعية(حجم العمالة, تقنية الصناعة,تمويل المشروعات</a:t>
            </a:r>
            <a:r>
              <a:rPr lang="ar-SA" dirty="0" err="1" smtClean="0"/>
              <a:t>).</a:t>
            </a:r>
            <a:endParaRPr lang="ar-SA" dirty="0" smtClean="0"/>
          </a:p>
          <a:p>
            <a:r>
              <a:rPr lang="ar-SA" dirty="0" smtClean="0"/>
              <a:t>علاقة الدولة الاقتصادية بالدول الأخرى, من حيث حجم الصادرات والواردات, وارتباط النشاط الاقتصادي بالنظام السياسي والاقتصاد العالمي.</a:t>
            </a:r>
          </a:p>
          <a:p>
            <a:r>
              <a:rPr lang="ar-SA" dirty="0" smtClean="0"/>
              <a:t>ظهور النقابات العمالية والأحزاب السياسية ودورها في مشاركة السلطة.</a:t>
            </a:r>
          </a:p>
          <a:p>
            <a:pPr>
              <a:buNone/>
            </a:pP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علم النفس</a:t>
            </a:r>
            <a:endParaRPr lang="ar-SA" dirty="0"/>
          </a:p>
        </p:txBody>
      </p:sp>
      <p:sp>
        <p:nvSpPr>
          <p:cNvPr id="3" name="عنصر نائب للمحتوى 2"/>
          <p:cNvSpPr>
            <a:spLocks noGrp="1"/>
          </p:cNvSpPr>
          <p:nvPr>
            <p:ph idx="1"/>
          </p:nvPr>
        </p:nvSpPr>
        <p:spPr/>
        <p:txBody>
          <a:bodyPr>
            <a:normAutofit fontScale="85000" lnSpcReduction="20000"/>
          </a:bodyPr>
          <a:lstStyle/>
          <a:p>
            <a:r>
              <a:rPr lang="ar-SA" dirty="0" smtClean="0"/>
              <a:t>يهتم علم النفس بدراسة الفروق الفردية بين الأفراد وعلاقتها بسلوك الشخص.</a:t>
            </a:r>
          </a:p>
          <a:p>
            <a:r>
              <a:rPr lang="ar-SA" dirty="0" smtClean="0"/>
              <a:t>اهتم علماء النفس بعلم الاجتماع الصناعي من حيث تأثير محيط العمل على الأفراد.</a:t>
            </a:r>
          </a:p>
          <a:p>
            <a:r>
              <a:rPr lang="ar-SA" dirty="0" smtClean="0"/>
              <a:t>مثل تجارب </a:t>
            </a:r>
            <a:r>
              <a:rPr lang="ar-SA" dirty="0" err="1" smtClean="0"/>
              <a:t>ألتون</a:t>
            </a:r>
            <a:r>
              <a:rPr lang="ar-SA" dirty="0" smtClean="0"/>
              <a:t> مايو.</a:t>
            </a:r>
          </a:p>
          <a:p>
            <a:r>
              <a:rPr lang="ar-SA" dirty="0" smtClean="0"/>
              <a:t>يهتم بسلوكيات الأفراد كالمجازفة, الإقدام, القيادة.</a:t>
            </a:r>
          </a:p>
          <a:p>
            <a:r>
              <a:rPr lang="ar-SA" dirty="0" smtClean="0"/>
              <a:t>يهتم بدراسة مشكلات العمل </a:t>
            </a:r>
            <a:r>
              <a:rPr lang="ar-SA" dirty="0" err="1" smtClean="0"/>
              <a:t>والانتاج</a:t>
            </a:r>
            <a:r>
              <a:rPr lang="ar-SA" dirty="0" smtClean="0"/>
              <a:t> والصناعة.</a:t>
            </a:r>
          </a:p>
          <a:p>
            <a:r>
              <a:rPr lang="ar-SA" dirty="0" smtClean="0"/>
              <a:t>العلاقة بين الحركة والزمن لتقويم عمليات الانتاج.</a:t>
            </a:r>
          </a:p>
          <a:p>
            <a:r>
              <a:rPr lang="ar-SA" dirty="0" smtClean="0"/>
              <a:t>تأثير اسلوب الدعاية على سلوك المستهلك.</a:t>
            </a:r>
          </a:p>
          <a:p>
            <a:r>
              <a:rPr lang="ar-SA" dirty="0" err="1" smtClean="0"/>
              <a:t>الإهتمام</a:t>
            </a:r>
            <a:r>
              <a:rPr lang="ar-SA" dirty="0" smtClean="0"/>
              <a:t> بالتدريب والتحديث المهني وآثار الاتجاهات النفسية على عملية الانتاج.</a:t>
            </a:r>
          </a:p>
          <a:p>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علم الإدارة</a:t>
            </a:r>
            <a:endParaRPr lang="ar-SA" dirty="0"/>
          </a:p>
        </p:txBody>
      </p:sp>
      <p:sp>
        <p:nvSpPr>
          <p:cNvPr id="3" name="عنصر نائب للمحتوى 2"/>
          <p:cNvSpPr>
            <a:spLocks noGrp="1"/>
          </p:cNvSpPr>
          <p:nvPr>
            <p:ph idx="1"/>
          </p:nvPr>
        </p:nvSpPr>
        <p:spPr/>
        <p:txBody>
          <a:bodyPr/>
          <a:lstStyle/>
          <a:p>
            <a:r>
              <a:rPr lang="ar-SA" dirty="0" smtClean="0"/>
              <a:t>الإدارة هي فن يوم بتحديد أغراض جماعة إنسانية معينة وتوضيح وتنفيذ أهدافها.</a:t>
            </a:r>
          </a:p>
          <a:p>
            <a:r>
              <a:rPr lang="ar-SA" dirty="0" smtClean="0"/>
              <a:t>ماكس فيبر أول من ساهم في انشاء علم الاجتماع الصناعي لاهتمامه بالإدارة.</a:t>
            </a:r>
          </a:p>
          <a:p>
            <a:r>
              <a:rPr lang="ar-SA" dirty="0" smtClean="0"/>
              <a:t>يمكن اعتبار علم الاجتماع الصناعي فرع من فروع علم اجتماع التنظيم.</a:t>
            </a:r>
          </a:p>
          <a:p>
            <a:r>
              <a:rPr lang="ar-SA" dirty="0" smtClean="0"/>
              <a:t>نظريات التنظيم على درجة من التكامل </a:t>
            </a:r>
            <a:r>
              <a:rPr lang="ar-SA" dirty="0" err="1" smtClean="0"/>
              <a:t>ب</a:t>
            </a:r>
            <a:r>
              <a:rPr lang="ar-SA" dirty="0" err="1" smtClean="0"/>
              <a:t>مايهيئ</a:t>
            </a:r>
            <a:r>
              <a:rPr lang="ar-SA" dirty="0" smtClean="0"/>
              <a:t> لتوجيه بحوث الصناعة.</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err="1" smtClean="0"/>
              <a:t>الأنثروبولوجيا</a:t>
            </a:r>
            <a:endParaRPr lang="ar-SA" dirty="0"/>
          </a:p>
        </p:txBody>
      </p:sp>
      <p:sp>
        <p:nvSpPr>
          <p:cNvPr id="3" name="عنصر نائب للمحتوى 2"/>
          <p:cNvSpPr>
            <a:spLocks noGrp="1"/>
          </p:cNvSpPr>
          <p:nvPr>
            <p:ph idx="1"/>
          </p:nvPr>
        </p:nvSpPr>
        <p:spPr/>
        <p:txBody>
          <a:bodyPr/>
          <a:lstStyle/>
          <a:p>
            <a:r>
              <a:rPr lang="ar-SA" dirty="0" err="1" smtClean="0"/>
              <a:t>الانثروبولوجيا</a:t>
            </a:r>
            <a:r>
              <a:rPr lang="ar-SA" dirty="0" smtClean="0"/>
              <a:t> هي الدراسة العلمية للإنسان والثقافة الإنسانية.</a:t>
            </a:r>
          </a:p>
          <a:p>
            <a:r>
              <a:rPr lang="ar-SA" dirty="0" smtClean="0"/>
              <a:t>بدء الاهتمام بهذا العلم بعد احتلال الدول الغربية لكثير من الدول لفه عادات وطبائع الشعوب لتسهيل استغلال ثرواتها.</a:t>
            </a:r>
          </a:p>
          <a:p>
            <a:r>
              <a:rPr lang="ar-SA" dirty="0" smtClean="0"/>
              <a:t>نشأة دراسات </a:t>
            </a:r>
            <a:r>
              <a:rPr lang="ar-SA" dirty="0" err="1" smtClean="0"/>
              <a:t>انثروبولوجية</a:t>
            </a:r>
            <a:r>
              <a:rPr lang="ar-SA" dirty="0" smtClean="0"/>
              <a:t> عن الدول النامية والصناعية والتعرف على مشكلات العمل.</a:t>
            </a:r>
          </a:p>
          <a:p>
            <a:r>
              <a:rPr lang="ar-SA" dirty="0" smtClean="0"/>
              <a:t>ثقافة شعب تعطي مؤشر عن تقبله لنشأة الصناعة.</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التعليم</a:t>
            </a:r>
            <a:endParaRPr lang="ar-SA" dirty="0"/>
          </a:p>
        </p:txBody>
      </p:sp>
      <p:sp>
        <p:nvSpPr>
          <p:cNvPr id="3" name="عنصر نائب للمحتوى 2"/>
          <p:cNvSpPr>
            <a:spLocks noGrp="1"/>
          </p:cNvSpPr>
          <p:nvPr>
            <p:ph idx="1"/>
          </p:nvPr>
        </p:nvSpPr>
        <p:spPr/>
        <p:txBody>
          <a:bodyPr/>
          <a:lstStyle/>
          <a:p>
            <a:r>
              <a:rPr lang="ar-SA" dirty="0" smtClean="0"/>
              <a:t>تحتاج الصناعة إلى كوادر وأيدي مؤهلة للقيام بأعباء التصنيع.</a:t>
            </a:r>
          </a:p>
          <a:p>
            <a:r>
              <a:rPr lang="ar-SA" dirty="0" smtClean="0"/>
              <a:t>المجتمع يمد الصناعة بالأيدي العاملة للعمل في مجال الصناعة.</a:t>
            </a:r>
          </a:p>
          <a:p>
            <a:r>
              <a:rPr lang="ar-SA" dirty="0" smtClean="0"/>
              <a:t>توجيه برامج الجامعات إلى التخصصات اللتي يطلبها سوق العمل.</a:t>
            </a:r>
          </a:p>
          <a:p>
            <a:r>
              <a:rPr lang="ar-SA" dirty="0" smtClean="0"/>
              <a:t>تحتاج الصناعة إلى الموظفين ذوي الياقات البيضاء, والزرقاء.</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أهمية علم الاجتماع الصناعي لطلاب </a:t>
            </a:r>
            <a:r>
              <a:rPr lang="ar-SA" dirty="0" err="1" smtClean="0"/>
              <a:t>الجامعات:</a:t>
            </a:r>
            <a:endParaRPr lang="ar-SA" dirty="0"/>
          </a:p>
        </p:txBody>
      </p:sp>
      <p:sp>
        <p:nvSpPr>
          <p:cNvPr id="3" name="عنصر نائب للمحتوى 2"/>
          <p:cNvSpPr>
            <a:spLocks noGrp="1"/>
          </p:cNvSpPr>
          <p:nvPr>
            <p:ph idx="1"/>
          </p:nvPr>
        </p:nvSpPr>
        <p:spPr/>
        <p:txBody>
          <a:bodyPr/>
          <a:lstStyle/>
          <a:p>
            <a:r>
              <a:rPr lang="ar-SA" dirty="0" smtClean="0"/>
              <a:t>تنبع الأهمية من أن المخططين وجدوا أن الصناعة منطلق لتحقيق مجموعة من </a:t>
            </a:r>
            <a:r>
              <a:rPr lang="ar-SA" dirty="0" err="1" smtClean="0"/>
              <a:t>الأهداف:</a:t>
            </a:r>
            <a:endParaRPr lang="ar-SA" dirty="0" smtClean="0"/>
          </a:p>
          <a:p>
            <a:r>
              <a:rPr lang="ar-SA" dirty="0" smtClean="0"/>
              <a:t>استغلال الموارد الطبيعية.</a:t>
            </a:r>
          </a:p>
          <a:p>
            <a:r>
              <a:rPr lang="ar-SA" dirty="0" smtClean="0"/>
              <a:t>تنوع مصادر الدخل.</a:t>
            </a:r>
          </a:p>
          <a:p>
            <a:r>
              <a:rPr lang="ar-SA" dirty="0" smtClean="0"/>
              <a:t>اجاد فرص وظيفية للشباب.</a:t>
            </a:r>
          </a:p>
          <a:p>
            <a:r>
              <a:rPr lang="ar-SA" dirty="0" smtClean="0"/>
              <a:t>رفع مستوى معيشة الأفراد المجتمع.</a:t>
            </a:r>
          </a:p>
          <a:p>
            <a:r>
              <a:rPr lang="ar-SA" dirty="0" smtClean="0"/>
              <a:t>توزيع عادل للثروة.</a:t>
            </a: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أسباب الاهتمام بعلم الاجتماع الصناعي في جامعات </a:t>
            </a:r>
            <a:r>
              <a:rPr lang="ar-SA" dirty="0" err="1" smtClean="0"/>
              <a:t>المملكة:</a:t>
            </a:r>
            <a:endParaRPr lang="ar-SA" dirty="0"/>
          </a:p>
        </p:txBody>
      </p:sp>
      <p:sp>
        <p:nvSpPr>
          <p:cNvPr id="3" name="عنصر نائب للمحتوى 2"/>
          <p:cNvSpPr>
            <a:spLocks noGrp="1"/>
          </p:cNvSpPr>
          <p:nvPr>
            <p:ph idx="1"/>
          </p:nvPr>
        </p:nvSpPr>
        <p:spPr/>
        <p:txBody>
          <a:bodyPr>
            <a:normAutofit fontScale="92500" lnSpcReduction="10000"/>
          </a:bodyPr>
          <a:lstStyle/>
          <a:p>
            <a:r>
              <a:rPr lang="ar-SA" dirty="0" smtClean="0"/>
              <a:t>دراسة تأثير الصناعة في المجتمع السعودي.</a:t>
            </a:r>
          </a:p>
          <a:p>
            <a:r>
              <a:rPr lang="ar-SA" dirty="0" smtClean="0"/>
              <a:t>توجيه التعليم إلى مايخدم متطلبات الصناعة.</a:t>
            </a:r>
          </a:p>
          <a:p>
            <a:r>
              <a:rPr lang="ar-SA" dirty="0" smtClean="0"/>
              <a:t>دراسة التحول الثقافي الاجتماعي نتيجة التحول نحو التصنيع.</a:t>
            </a:r>
          </a:p>
          <a:p>
            <a:r>
              <a:rPr lang="ar-SA" dirty="0" smtClean="0"/>
              <a:t>أهمية الدراسات اميدانية والتقنية والتعرف على مشكلات العمل الصناعي.</a:t>
            </a:r>
          </a:p>
          <a:p>
            <a:r>
              <a:rPr lang="ar-SA" dirty="0" smtClean="0"/>
              <a:t>أهمية معرفة طلاب الجامعات لطبيعة الصناعة والتكيف مع متطلباتها.</a:t>
            </a:r>
          </a:p>
          <a:p>
            <a:r>
              <a:rPr lang="ar-SA" dirty="0" smtClean="0"/>
              <a:t>التعريف بالعلاقات الصناعية والعمل على تفادي المشكلات اللتي وقع </a:t>
            </a:r>
            <a:r>
              <a:rPr lang="ar-SA" dirty="0" err="1" smtClean="0"/>
              <a:t>بها</a:t>
            </a:r>
            <a:r>
              <a:rPr lang="ar-SA" dirty="0" smtClean="0"/>
              <a:t> </a:t>
            </a:r>
            <a:r>
              <a:rPr lang="ar-SA" smtClean="0"/>
              <a:t>الآخرون.</a:t>
            </a:r>
            <a:endParaRPr lang="ar-SA" dirty="0" smtClean="0"/>
          </a:p>
          <a:p>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مجالات علم الاجتماع الصناعي</a:t>
            </a:r>
            <a:endParaRPr lang="ar-SA" dirty="0"/>
          </a:p>
        </p:txBody>
      </p:sp>
      <p:sp>
        <p:nvSpPr>
          <p:cNvPr id="3" name="عنصر نائب للمحتوى 2"/>
          <p:cNvSpPr>
            <a:spLocks noGrp="1"/>
          </p:cNvSpPr>
          <p:nvPr>
            <p:ph idx="1"/>
          </p:nvPr>
        </p:nvSpPr>
        <p:spPr/>
        <p:txBody>
          <a:bodyPr/>
          <a:lstStyle/>
          <a:p>
            <a:r>
              <a:rPr lang="ar-SA" dirty="0" smtClean="0"/>
              <a:t>إذا كان الهدف الأساس لعلم الاجتماع هو دراسة التنظيم الاجتماعي, فإن علم الاجتماع الصناعي يركز على دراسة التنظيم الاجتماعي في المصنع, وتحليل مواقف العمل والعلاقة بين التنظيم الاجتماعي للعمل والتوافق الاجتماعي للعامل.</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مجالات علم الاجتماع الصناعي قبل </a:t>
            </a:r>
            <a:r>
              <a:rPr lang="ar-SA" dirty="0" err="1" smtClean="0"/>
              <a:t>الستينات:</a:t>
            </a:r>
            <a:endParaRPr lang="ar-SA" dirty="0"/>
          </a:p>
        </p:txBody>
      </p:sp>
      <p:sp>
        <p:nvSpPr>
          <p:cNvPr id="3" name="عنصر نائب للمحتوى 2"/>
          <p:cNvSpPr>
            <a:spLocks noGrp="1"/>
          </p:cNvSpPr>
          <p:nvPr>
            <p:ph idx="1"/>
          </p:nvPr>
        </p:nvSpPr>
        <p:spPr/>
        <p:txBody>
          <a:bodyPr>
            <a:normAutofit lnSpcReduction="10000"/>
          </a:bodyPr>
          <a:lstStyle/>
          <a:p>
            <a:r>
              <a:rPr lang="ar-SA" dirty="0" smtClean="0"/>
              <a:t>يرى </a:t>
            </a:r>
            <a:r>
              <a:rPr lang="ar-SA" dirty="0" err="1" smtClean="0"/>
              <a:t>شنايدر</a:t>
            </a:r>
            <a:r>
              <a:rPr lang="ar-SA" dirty="0" smtClean="0"/>
              <a:t> أن مجالات علم الاجتماع الصناعي محدودة في هذه الفترة.</a:t>
            </a:r>
          </a:p>
          <a:p>
            <a:r>
              <a:rPr lang="ar-SA" dirty="0" smtClean="0"/>
              <a:t>أهملت كثير من مجالات علم الاجتماع الصناعي, </a:t>
            </a:r>
            <a:r>
              <a:rPr lang="ar-SA" dirty="0" err="1" smtClean="0"/>
              <a:t>مثل:</a:t>
            </a:r>
            <a:endParaRPr lang="ar-SA" dirty="0" smtClean="0"/>
          </a:p>
          <a:p>
            <a:pPr>
              <a:buNone/>
            </a:pPr>
            <a:r>
              <a:rPr lang="ar-SA" dirty="0" smtClean="0"/>
              <a:t>1- العلاقة بين الصناعة والمجتمع.</a:t>
            </a:r>
          </a:p>
          <a:p>
            <a:pPr>
              <a:buNone/>
            </a:pPr>
            <a:r>
              <a:rPr lang="ar-SA" dirty="0" smtClean="0"/>
              <a:t>2- التحليل التاريخي للصناعة.</a:t>
            </a:r>
          </a:p>
          <a:p>
            <a:pPr>
              <a:buNone/>
            </a:pPr>
            <a:r>
              <a:rPr lang="ar-SA" dirty="0" smtClean="0"/>
              <a:t>3- علاقة الصناعة بالتنمية السياسية والعسكرية.</a:t>
            </a:r>
          </a:p>
          <a:p>
            <a:pPr>
              <a:buNone/>
            </a:pPr>
            <a:r>
              <a:rPr lang="ar-SA" dirty="0" smtClean="0"/>
              <a:t>4- تاريخ الحركات الاجتماعية وعلاقتها بالصناعة</a:t>
            </a:r>
          </a:p>
          <a:p>
            <a:pPr>
              <a:buNone/>
            </a:pPr>
            <a:r>
              <a:rPr lang="ar-SA" dirty="0" smtClean="0"/>
              <a:t>5- آثار التطور التقني على الصناعة.</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مجالات الاهتمام في علم الاجتماع الصناعي في القرن </a:t>
            </a:r>
            <a:r>
              <a:rPr lang="ar-SA" dirty="0" err="1" smtClean="0"/>
              <a:t>العشرين:</a:t>
            </a:r>
            <a:endParaRPr lang="ar-SA" dirty="0"/>
          </a:p>
        </p:txBody>
      </p:sp>
      <p:sp>
        <p:nvSpPr>
          <p:cNvPr id="3" name="عنصر نائب للمحتوى 2"/>
          <p:cNvSpPr>
            <a:spLocks noGrp="1"/>
          </p:cNvSpPr>
          <p:nvPr>
            <p:ph idx="1"/>
          </p:nvPr>
        </p:nvSpPr>
        <p:spPr/>
        <p:txBody>
          <a:bodyPr/>
          <a:lstStyle/>
          <a:p>
            <a:r>
              <a:rPr lang="ar-SA" dirty="0" smtClean="0"/>
              <a:t>تحليل الصناعة(المنشآت البيروقراطية وسلوكيات الأفراد العاملين </a:t>
            </a:r>
            <a:r>
              <a:rPr lang="ar-SA" dirty="0" err="1" smtClean="0"/>
              <a:t>بها</a:t>
            </a:r>
            <a:r>
              <a:rPr lang="ar-SA" dirty="0" smtClean="0"/>
              <a:t> خاصة طبقة العمال</a:t>
            </a:r>
            <a:r>
              <a:rPr lang="ar-SA" dirty="0" err="1" smtClean="0"/>
              <a:t>).</a:t>
            </a:r>
            <a:endParaRPr lang="ar-SA" dirty="0" smtClean="0"/>
          </a:p>
          <a:p>
            <a:r>
              <a:rPr lang="ar-SA" dirty="0" smtClean="0"/>
              <a:t>دراسة المصنع كنسق اجتماعي.</a:t>
            </a:r>
          </a:p>
          <a:p>
            <a:r>
              <a:rPr lang="ar-SA" dirty="0" smtClean="0"/>
              <a:t>جماعات العمل غير الرسمية في المصنع.</a:t>
            </a:r>
          </a:p>
          <a:p>
            <a:r>
              <a:rPr lang="ar-SA" dirty="0" smtClean="0"/>
              <a:t>تحليل العلاقات الصناعية وتطور نشأة النقابات العمالية.</a:t>
            </a:r>
          </a:p>
          <a:p>
            <a:r>
              <a:rPr lang="ar-SA" dirty="0" smtClean="0"/>
              <a:t>دراسة نوعية الحياة في المجتمع الصناعي.</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en-US" dirty="0" err="1" smtClean="0"/>
              <a:t>Pascual</a:t>
            </a:r>
            <a:r>
              <a:rPr lang="en-US" dirty="0" smtClean="0"/>
              <a:t> </a:t>
            </a:r>
            <a:r>
              <a:rPr lang="ar-SA" dirty="0" smtClean="0"/>
              <a:t>يرى أن أهم مجال لعلم الاجتماع </a:t>
            </a:r>
            <a:r>
              <a:rPr lang="ar-SA" dirty="0" err="1" smtClean="0"/>
              <a:t>الصناعي:</a:t>
            </a:r>
            <a:r>
              <a:rPr lang="ar-SA" dirty="0" smtClean="0"/>
              <a:t> </a:t>
            </a:r>
          </a:p>
          <a:p>
            <a:r>
              <a:rPr lang="ar-SA" dirty="0" smtClean="0"/>
              <a:t>هو دراسة العوامل الاجتماعية ذات العلاقة بالصناعة وأثرها على المجتمع.</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مجالات علم الاجتماع الصناعي بعد </a:t>
            </a:r>
            <a:r>
              <a:rPr lang="ar-SA" dirty="0" err="1" smtClean="0"/>
              <a:t>الستينات:</a:t>
            </a:r>
            <a:endParaRPr lang="ar-SA" dirty="0"/>
          </a:p>
        </p:txBody>
      </p:sp>
      <p:sp>
        <p:nvSpPr>
          <p:cNvPr id="5" name="عنصر نائب للمحتوى 4"/>
          <p:cNvSpPr>
            <a:spLocks noGrp="1"/>
          </p:cNvSpPr>
          <p:nvPr>
            <p:ph idx="1"/>
          </p:nvPr>
        </p:nvSpPr>
        <p:spPr/>
        <p:txBody>
          <a:bodyPr/>
          <a:lstStyle/>
          <a:p>
            <a:r>
              <a:rPr lang="ar-SA" dirty="0" smtClean="0"/>
              <a:t>تطور مجالات علم الاجتماع الصناعي في منتصف الستينات كان كبيراً من ناحية الكم والكيف, نتيجة لتور نظرية علم الاجتماع ومناهج البحث, ونتيجة إجراء دراسات ميدانية كثيرة في ثقفات مختلفة, نظراً لانتشار عملية التصنيع.</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graphicFrame>
        <p:nvGraphicFramePr>
          <p:cNvPr id="4" name="عنصر نائب للمحتوى 3"/>
          <p:cNvGraphicFramePr>
            <a:graphicFrameLocks/>
          </p:cNvGraphicFramePr>
          <p:nvPr/>
        </p:nvGraphicFramePr>
        <p:xfrm>
          <a:off x="0" y="260648"/>
          <a:ext cx="9144000" cy="6597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إذاً مجالات علم الاجتماع الصناعي بشكل </a:t>
            </a:r>
            <a:r>
              <a:rPr lang="ar-SA" dirty="0" err="1" smtClean="0"/>
              <a:t>عام:</a:t>
            </a:r>
            <a:endParaRPr lang="ar-SA" dirty="0"/>
          </a:p>
        </p:txBody>
      </p:sp>
      <p:sp>
        <p:nvSpPr>
          <p:cNvPr id="3" name="عنصر نائب للمحتوى 2"/>
          <p:cNvSpPr>
            <a:spLocks noGrp="1"/>
          </p:cNvSpPr>
          <p:nvPr>
            <p:ph idx="1"/>
          </p:nvPr>
        </p:nvSpPr>
        <p:spPr/>
        <p:txBody>
          <a:bodyPr/>
          <a:lstStyle/>
          <a:p>
            <a:r>
              <a:rPr lang="ar-SA" dirty="0" smtClean="0"/>
              <a:t>التطور التاريخي للصناعة.</a:t>
            </a:r>
          </a:p>
          <a:p>
            <a:r>
              <a:rPr lang="ar-SA" dirty="0" smtClean="0"/>
              <a:t>الاهتمام بالتنظيمات الرسمية وغير الرسمية للصناعة.</a:t>
            </a:r>
          </a:p>
          <a:p>
            <a:r>
              <a:rPr lang="ar-SA" dirty="0" smtClean="0"/>
              <a:t>ديناميكية مجالات العمل.</a:t>
            </a:r>
          </a:p>
          <a:p>
            <a:r>
              <a:rPr lang="ar-SA" dirty="0" smtClean="0"/>
              <a:t>العلاقات الصناعية.</a:t>
            </a:r>
          </a:p>
          <a:p>
            <a:r>
              <a:rPr lang="ar-SA" dirty="0" smtClean="0"/>
              <a:t>تأثير الصناعة في المجتمع.</a:t>
            </a:r>
          </a:p>
          <a:p>
            <a:r>
              <a:rPr lang="ar-SA" dirty="0" smtClean="0"/>
              <a:t>علاقة الصناعة وتأثيرها, وتأثرها بالنظم الاجتماعية.</a:t>
            </a:r>
          </a:p>
          <a:p>
            <a:r>
              <a:rPr lang="ar-SA" dirty="0" smtClean="0"/>
              <a:t>علاقة الصناعة بالحركات والنقابات العمالية.</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a:xfrm>
            <a:off x="457200" y="620688"/>
            <a:ext cx="8229600" cy="5505475"/>
          </a:xfrm>
        </p:spPr>
        <p:txBody>
          <a:bodyPr/>
          <a:lstStyle/>
          <a:p>
            <a:r>
              <a:rPr lang="ar-SA" dirty="0" smtClean="0"/>
              <a:t>يرى الساعاتي إضافة لهذه المجالات أن علم الاجتماع الصناعي يهتم ب:</a:t>
            </a:r>
          </a:p>
          <a:p>
            <a:r>
              <a:rPr lang="ar-SA" dirty="0" smtClean="0"/>
              <a:t>دراسة التطور التاريخي للصناعة.</a:t>
            </a:r>
          </a:p>
          <a:p>
            <a:r>
              <a:rPr lang="ar-SA" dirty="0" smtClean="0"/>
              <a:t>اتجاهات العامل الصناعي ومواقفه من العلاقات الصناعية في المصنع.</a:t>
            </a:r>
          </a:p>
          <a:p>
            <a:r>
              <a:rPr lang="ar-SA" dirty="0" smtClean="0"/>
              <a:t>الاهتمام بالبناء الداخلي للمؤسسات الصناعية والتنظيم للجماعات داخل المؤسسات.</a:t>
            </a:r>
          </a:p>
          <a:p>
            <a:r>
              <a:rPr lang="ar-SA" dirty="0" smtClean="0"/>
              <a:t>علاقة الصناعة بالمجتمع, ودراسة المصنع كنظام اجتماعي.</a:t>
            </a:r>
            <a:endParaRPr lang="ar-SA"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875</Words>
  <Application>Microsoft Office PowerPoint</Application>
  <PresentationFormat>عرض على الشاشة (3:4)‏</PresentationFormat>
  <Paragraphs>100</Paragraphs>
  <Slides>19</Slides>
  <Notes>0</Notes>
  <HiddenSlides>0</HiddenSlides>
  <MMClips>0</MMClips>
  <ScaleCrop>false</ScaleCrop>
  <HeadingPairs>
    <vt:vector size="4" baseType="variant">
      <vt:variant>
        <vt:lpstr>سمة</vt:lpstr>
      </vt:variant>
      <vt:variant>
        <vt:i4>1</vt:i4>
      </vt:variant>
      <vt:variant>
        <vt:lpstr>عناوين الشرائح</vt:lpstr>
      </vt:variant>
      <vt:variant>
        <vt:i4>19</vt:i4>
      </vt:variant>
    </vt:vector>
  </HeadingPairs>
  <TitlesOfParts>
    <vt:vector size="20" baseType="lpstr">
      <vt:lpstr>سمة Office</vt:lpstr>
      <vt:lpstr>مجالات علم الاجتماع الصناعي. علاقة علم الاجتماع الصناعي بالعلوم الاجتماعية الأخرى. أهمية علم الاجتماع الصناعي لطلاب الجامعات.</vt:lpstr>
      <vt:lpstr>مجالات علم الاجتماع الصناعي</vt:lpstr>
      <vt:lpstr>مجالات علم الاجتماع الصناعي قبل الستينات:</vt:lpstr>
      <vt:lpstr>مجالات الاهتمام في علم الاجتماع الصناعي في القرن العشرين:</vt:lpstr>
      <vt:lpstr>الشريحة 5</vt:lpstr>
      <vt:lpstr>مجالات علم الاجتماع الصناعي بعد الستينات:</vt:lpstr>
      <vt:lpstr>الشريحة 7</vt:lpstr>
      <vt:lpstr>إذاً مجالات علم الاجتماع الصناعي بشكل عام:</vt:lpstr>
      <vt:lpstr>الشريحة 9</vt:lpstr>
      <vt:lpstr>علاقة علم الاجتماع الصناعي بالعلوم الاجتماعية الأخرى.</vt:lpstr>
      <vt:lpstr>الشريحة 11</vt:lpstr>
      <vt:lpstr>علم الاقتصاد:</vt:lpstr>
      <vt:lpstr>علم السياسة:</vt:lpstr>
      <vt:lpstr>علم النفس</vt:lpstr>
      <vt:lpstr>علم الإدارة</vt:lpstr>
      <vt:lpstr>الأنثروبولوجيا</vt:lpstr>
      <vt:lpstr>التعليم</vt:lpstr>
      <vt:lpstr>أهمية علم الاجتماع الصناعي لطلاب الجامعات:</vt:lpstr>
      <vt:lpstr>أسباب الاهتمام بعلم الاجتماع الصناعي في جامعات المملكة: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مجالات علم الاجتماع الصناعي. علاقة علم الاجتماع الصناعي بالعلوم الاجتماعية الأخرى. أهمية علم الاجتماع الصناعي لطلاب الجامعات.</dc:title>
  <dc:creator>ام ناصر</dc:creator>
  <cp:lastModifiedBy>ام ناصر</cp:lastModifiedBy>
  <cp:revision>14</cp:revision>
  <dcterms:created xsi:type="dcterms:W3CDTF">2014-02-16T17:35:05Z</dcterms:created>
  <dcterms:modified xsi:type="dcterms:W3CDTF">2014-02-16T19:31:30Z</dcterms:modified>
</cp:coreProperties>
</file>