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6" r:id="rId3"/>
    <p:sldId id="267" r:id="rId4"/>
    <p:sldId id="281" r:id="rId5"/>
    <p:sldId id="268" r:id="rId6"/>
    <p:sldId id="277" r:id="rId7"/>
    <p:sldId id="278" r:id="rId8"/>
    <p:sldId id="279" r:id="rId9"/>
    <p:sldId id="280" r:id="rId10"/>
    <p:sldId id="269" r:id="rId11"/>
    <p:sldId id="270" r:id="rId12"/>
    <p:sldId id="271" r:id="rId13"/>
    <p:sldId id="274" r:id="rId14"/>
    <p:sldId id="275" r:id="rId15"/>
    <p:sldId id="284" r:id="rId16"/>
    <p:sldId id="276" r:id="rId17"/>
    <p:sldId id="272" r:id="rId18"/>
    <p:sldId id="273" r:id="rId19"/>
    <p:sldId id="282" r:id="rId20"/>
    <p:sldId id="257" r:id="rId21"/>
    <p:sldId id="258" r:id="rId22"/>
    <p:sldId id="259" r:id="rId23"/>
    <p:sldId id="261" r:id="rId24"/>
    <p:sldId id="262" r:id="rId25"/>
    <p:sldId id="263" r:id="rId26"/>
    <p:sldId id="260" r:id="rId27"/>
    <p:sldId id="264" r:id="rId28"/>
    <p:sldId id="265" r:id="rId29"/>
    <p:sldId id="285" r:id="rId30"/>
    <p:sldId id="283" r:id="rId3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63505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210565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3214759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358280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230549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418CFA98-8A7A-47AF-8291-7885AEA69ACD}" type="datetimeFigureOut">
              <a:rPr lang="ar-SA" smtClean="0"/>
              <a:t>15/05/35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251554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418CFA98-8A7A-47AF-8291-7885AEA69ACD}" type="datetimeFigureOut">
              <a:rPr lang="ar-SA" smtClean="0"/>
              <a:t>15/05/35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12504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418CFA98-8A7A-47AF-8291-7885AEA69ACD}" type="datetimeFigureOut">
              <a:rPr lang="ar-SA" smtClean="0"/>
              <a:t>15/05/35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67768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418CFA98-8A7A-47AF-8291-7885AEA69ACD}" type="datetimeFigureOut">
              <a:rPr lang="ar-SA" smtClean="0"/>
              <a:t>15/05/35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39340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8CFA98-8A7A-47AF-8291-7885AEA69ACD}" type="datetimeFigureOut">
              <a:rPr lang="ar-SA" smtClean="0"/>
              <a:t>15/05/35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28782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418CFA98-8A7A-47AF-8291-7885AEA69ACD}" type="datetimeFigureOut">
              <a:rPr lang="ar-SA" smtClean="0"/>
              <a:t>15/05/35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D3602D4-BEA2-4A9C-80C4-EFBD7710663D}" type="slidenum">
              <a:rPr lang="ar-SA" smtClean="0"/>
              <a:t>‹#›</a:t>
            </a:fld>
            <a:endParaRPr lang="ar-SA"/>
          </a:p>
        </p:txBody>
      </p:sp>
    </p:spTree>
    <p:extLst>
      <p:ext uri="{BB962C8B-B14F-4D97-AF65-F5344CB8AC3E}">
        <p14:creationId xmlns:p14="http://schemas.microsoft.com/office/powerpoint/2010/main" val="52946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18CFA98-8A7A-47AF-8291-7885AEA69ACD}" type="datetimeFigureOut">
              <a:rPr lang="ar-SA" smtClean="0"/>
              <a:t>15/05/35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D3602D4-BEA2-4A9C-80C4-EFBD7710663D}" type="slidenum">
              <a:rPr lang="ar-SA" smtClean="0"/>
              <a:t>‹#›</a:t>
            </a:fld>
            <a:endParaRPr lang="ar-SA"/>
          </a:p>
        </p:txBody>
      </p:sp>
    </p:spTree>
    <p:extLst>
      <p:ext uri="{BB962C8B-B14F-4D97-AF65-F5344CB8AC3E}">
        <p14:creationId xmlns:p14="http://schemas.microsoft.com/office/powerpoint/2010/main" val="244488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smtClean="0"/>
              <a:t>الظل و الظلال</a:t>
            </a:r>
            <a:endParaRPr lang="ar-SA" dirty="0"/>
          </a:p>
        </p:txBody>
      </p:sp>
      <p:sp>
        <p:nvSpPr>
          <p:cNvPr id="3" name="عنوان فرعي 2"/>
          <p:cNvSpPr>
            <a:spLocks noGrp="1"/>
          </p:cNvSpPr>
          <p:nvPr>
            <p:ph type="subTitle" idx="1"/>
          </p:nvPr>
        </p:nvSpPr>
        <p:spPr/>
        <p:txBody>
          <a:bodyPr/>
          <a:lstStyle/>
          <a:p>
            <a:r>
              <a:rPr lang="ar-SA" dirty="0" smtClean="0">
                <a:solidFill>
                  <a:schemeClr val="tx1"/>
                </a:solidFill>
              </a:rPr>
              <a:t>الفرق </a:t>
            </a:r>
            <a:r>
              <a:rPr lang="ar-SA" dirty="0">
                <a:solidFill>
                  <a:schemeClr val="tx1"/>
                </a:solidFill>
              </a:rPr>
              <a:t>بين الظل و الظلال</a:t>
            </a:r>
          </a:p>
        </p:txBody>
      </p:sp>
    </p:spTree>
    <p:extLst>
      <p:ext uri="{BB962C8B-B14F-4D97-AF65-F5344CB8AC3E}">
        <p14:creationId xmlns:p14="http://schemas.microsoft.com/office/powerpoint/2010/main" val="3781676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الظل والظلة (</a:t>
            </a:r>
            <a:r>
              <a:rPr lang="en-US" dirty="0"/>
              <a:t>Shadow&amp; shade</a:t>
            </a:r>
            <a:r>
              <a:rPr lang="ar-SA" dirty="0"/>
              <a:t>)</a:t>
            </a:r>
            <a:r>
              <a:rPr lang="en-US" dirty="0"/>
              <a:t/>
            </a:r>
            <a:br>
              <a:rPr lang="en-US" dirty="0"/>
            </a:b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smtClean="0"/>
              <a:t>وهي </a:t>
            </a:r>
            <a:r>
              <a:rPr lang="ar-SA" dirty="0"/>
              <a:t>نتاج طبيعي </a:t>
            </a:r>
            <a:r>
              <a:rPr lang="ar-SA" dirty="0" smtClean="0"/>
              <a:t>لا ثبات </a:t>
            </a:r>
            <a:r>
              <a:rPr lang="ar-SA" dirty="0"/>
              <a:t>المعلومات لفهم طبوغرافية السطح والنسيج الذي يساعدنا في التفسير الطبوغرافي للتعرف على الظواهر وتميزها على سطح الارض.</a:t>
            </a:r>
            <a:endParaRPr lang="en-US" dirty="0"/>
          </a:p>
          <a:p>
            <a:r>
              <a:rPr lang="ar-SA" dirty="0"/>
              <a:t>ان معرفتنا بزاوية سطوع الشمس يجعلنا نتمكن من التنبؤ بالظل الناتج من طبوغرافية السطح والظواهر الاخرى. الصلة بين هذا الظل والاشكال انها تمثلها بشكل مثالي واضح في العديد من الصور . ولكن على الرغم من امكاناتنا من التمييز البصري للظل الا انه في بعض الاحيان تسبب خداع بصري بحيث تقلب طبوغرافية السطح راسا على عقب . السبب في هذا اللبس او الخداع ان مشاهد غطاء الارض تكون الاضاءة بالنسبة لها في الاعلى وهذه نتيجة طبيعية </a:t>
            </a:r>
            <a:r>
              <a:rPr lang="ar-SA" dirty="0" smtClean="0"/>
              <a:t>لأي </a:t>
            </a:r>
            <a:r>
              <a:rPr lang="ar-SA" dirty="0"/>
              <a:t>اضاءة شمسية اتية عندما نكون واقفين على الارض . وهذا لا ينطبق على الصور الفضائية التي تصور غطاء الارض باتجاه </a:t>
            </a:r>
          </a:p>
        </p:txBody>
      </p:sp>
    </p:spTree>
    <p:extLst>
      <p:ext uri="{BB962C8B-B14F-4D97-AF65-F5344CB8AC3E}">
        <p14:creationId xmlns:p14="http://schemas.microsoft.com/office/powerpoint/2010/main" val="3942134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pPr marL="0" indent="0">
              <a:buNone/>
            </a:pPr>
            <a:endParaRPr lang="en-US" dirty="0"/>
          </a:p>
          <a:p>
            <a:pPr marL="0" indent="0">
              <a:buNone/>
            </a:pPr>
            <a:r>
              <a:rPr lang="ar-SA" dirty="0"/>
              <a:t>عمودي وبالتالي يتطلب الامر معالجة غير تقليدية . خاصة ان صبح الشتاء في نصف الكرة الشمالي تكون الانارة بالنسبة للغطاء الارضي قادمة من الجنوب الشرقي . </a:t>
            </a:r>
            <a:endParaRPr lang="en-US" dirty="0"/>
          </a:p>
          <a:p>
            <a:r>
              <a:rPr lang="ar-SA" dirty="0"/>
              <a:t>ان نظام التمييز البصري للعين البشرية واجراءات الانارة عادة تكون اتية من الاعلى للصورة بدء من منحدرات الجبال  ومن ثم الوديان وهكذا . والعكس صحيح . يمكن احيانا تغيير المنظر وعكسه بواسطة ادوات الصورة خاصة عندما يميز العقل زاوية سطوع الشمس الصحيحة فانه يمكن تدوير الصورة 180ْ وهذا الدوران هو حل لهذه المشكلة حتى نتمكن من مشاهدة الطبوغرافية بشكل صحيح.</a:t>
            </a:r>
            <a:endParaRPr lang="en-US" dirty="0"/>
          </a:p>
          <a:p>
            <a:endParaRPr lang="ar-SA" dirty="0"/>
          </a:p>
        </p:txBody>
      </p:sp>
    </p:spTree>
    <p:extLst>
      <p:ext uri="{BB962C8B-B14F-4D97-AF65-F5344CB8AC3E}">
        <p14:creationId xmlns:p14="http://schemas.microsoft.com/office/powerpoint/2010/main" val="301153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الظل  يظهر ويختفي :</a:t>
            </a:r>
            <a:endParaRPr lang="en-US" dirty="0"/>
          </a:p>
        </p:txBody>
      </p:sp>
      <p:sp>
        <p:nvSpPr>
          <p:cNvPr id="3" name="عنصر نائب للمحتوى 2"/>
          <p:cNvSpPr>
            <a:spLocks noGrp="1"/>
          </p:cNvSpPr>
          <p:nvPr>
            <p:ph idx="1"/>
          </p:nvPr>
        </p:nvSpPr>
        <p:spPr/>
        <p:txBody>
          <a:bodyPr/>
          <a:lstStyle/>
          <a:p>
            <a:r>
              <a:rPr lang="ar-SA" dirty="0" smtClean="0"/>
              <a:t>العديد </a:t>
            </a:r>
            <a:r>
              <a:rPr lang="ar-SA" dirty="0"/>
              <a:t>وبشكل واسع يستخدم صور الاستشعار عن بعد </a:t>
            </a:r>
            <a:r>
              <a:rPr lang="ar-SA" dirty="0" smtClean="0"/>
              <a:t>المأخوذة  للأرض </a:t>
            </a:r>
            <a:r>
              <a:rPr lang="ar-SA" dirty="0"/>
              <a:t>مثل لاندسات وسبوت او الصور الجوية التي تؤخذ منتصف الصباح وهو الوقت الذي يكون فيه الظل ممثلا بواسطة طبوغرافية السطح والعناصر الخشنة والتي ليست طويلة جدا ولا بالقصيرة جدا . ( صور الصباح تمنع الغيوم التي تتكون خلال اليوم  في كثير من المناطق ولذلك هي شائعة كثيرا بل اكثر من صور ما بعد الظهيرة . </a:t>
            </a:r>
          </a:p>
        </p:txBody>
      </p:sp>
    </p:spTree>
    <p:extLst>
      <p:ext uri="{BB962C8B-B14F-4D97-AF65-F5344CB8AC3E}">
        <p14:creationId xmlns:p14="http://schemas.microsoft.com/office/powerpoint/2010/main" val="2601586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r>
              <a:rPr lang="ar-SA" dirty="0"/>
              <a:t>الجميع يعلم ان الظلال بارزة في الصور التي تؤخذ وقت شروق الشمس او قريبا منه او وقت الغروب عندما تنخفض الشمس في السماء . ولذلك من المهم التعرف على الظل وفي أي وقت حينما  تلامس الشمس سطح المواقع مثل جانب التل </a:t>
            </a:r>
            <a:r>
              <a:rPr lang="ar-SA" dirty="0" smtClean="0"/>
              <a:t>لإيجاد </a:t>
            </a:r>
            <a:r>
              <a:rPr lang="ar-SA" dirty="0"/>
              <a:t>حلول للعتمة الناتجة عن الظل والتي تكشف ادق الظواهر الطبوغرافية الخشنة خاصة ان بعض الظواهر الصغيرة قد تشكل ظلا كبيرا. ايضا عندما تنخفض الشمس يعتبر ذلك عائق في الصورة حيث يرتفع الظل وبالتالي ستفقد معلومات في الصورة .  على كل عندما يوجه اليا جهاز المستشعر في مسح الخط مع السطح والشمس فان الظل يختفي </a:t>
            </a:r>
            <a:r>
              <a:rPr lang="ar-SA" dirty="0" err="1"/>
              <a:t>لانه</a:t>
            </a:r>
            <a:r>
              <a:rPr lang="ar-SA" dirty="0"/>
              <a:t> سيكون خلف الظواهر التي تمثله .وهي ما يسمى زاوية الصفر والتي قد تظهر فيها الصور شاحبة </a:t>
            </a:r>
            <a:r>
              <a:rPr lang="ar-SA" dirty="0" err="1"/>
              <a:t>لانه</a:t>
            </a:r>
            <a:r>
              <a:rPr lang="ar-SA" dirty="0"/>
              <a:t> يصعب مشاهدة الظواهر الطيفية لسطح الارض .وبالتالي يصعب تفسير الصورة . </a:t>
            </a:r>
            <a:endParaRPr lang="en-US" dirty="0"/>
          </a:p>
        </p:txBody>
      </p:sp>
    </p:spTree>
    <p:extLst>
      <p:ext uri="{BB962C8B-B14F-4D97-AF65-F5344CB8AC3E}">
        <p14:creationId xmlns:p14="http://schemas.microsoft.com/office/powerpoint/2010/main" val="3939603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من العوامل المساعدة في تفسير الصورة استخدام نموذج الارتفاع الرقمي (</a:t>
            </a:r>
            <a:r>
              <a:rPr lang="en-US" dirty="0"/>
              <a:t>DEM</a:t>
            </a:r>
            <a:r>
              <a:rPr lang="ar-SA" dirty="0"/>
              <a:t>) خاصة من الصور الطبوغرافية وفي بعض الاقمار الصناعية الاوروبية يتم الحساب الالي لنموذج الارتفاع من نماذج </a:t>
            </a:r>
            <a:r>
              <a:rPr lang="ar-SA" dirty="0" err="1"/>
              <a:t>ستريوسكوبية</a:t>
            </a:r>
            <a:r>
              <a:rPr lang="ar-SA" dirty="0"/>
              <a:t>.  وبعضها يشتق من صور الرادار او </a:t>
            </a:r>
            <a:r>
              <a:rPr lang="ar-SA" dirty="0" err="1"/>
              <a:t>الليدار</a:t>
            </a:r>
            <a:r>
              <a:rPr lang="ar-SA" dirty="0"/>
              <a:t>. ان استخدام نموذج الارتفاع الرقمي في كثير من برامج عمليات الصور يمكن من انشاء صور محسومة الظل (تزيل تأثير عامل الظل) هذه التقنيات يسرت معالجة وتحليل البيانات الطبوغرافية في الصورة .</a:t>
            </a:r>
            <a:endParaRPr lang="en-US" dirty="0"/>
          </a:p>
          <a:p>
            <a:endParaRPr lang="ar-SA" dirty="0"/>
          </a:p>
        </p:txBody>
      </p:sp>
    </p:spTree>
    <p:extLst>
      <p:ext uri="{BB962C8B-B14F-4D97-AF65-F5344CB8AC3E}">
        <p14:creationId xmlns:p14="http://schemas.microsoft.com/office/powerpoint/2010/main" val="126878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
            <a:ext cx="8784976" cy="655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33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في الشكل 12-1 الظل المحسوم في صورة سياتل واشنطن المأخوذة  بالطائرة (جهاز </a:t>
            </a:r>
            <a:r>
              <a:rPr lang="ar-SA" dirty="0" err="1"/>
              <a:t>اللايدر</a:t>
            </a:r>
            <a:r>
              <a:rPr lang="ar-SA" dirty="0"/>
              <a:t>) للبيانات الطبوغرافية تقدم الظل المحسوب للصورة بواسطة قياس الزاوية جيب التمام (</a:t>
            </a:r>
            <a:r>
              <a:rPr lang="ar-SA" dirty="0" err="1"/>
              <a:t>جتا</a:t>
            </a:r>
            <a:r>
              <a:rPr lang="ar-SA" dirty="0"/>
              <a:t>) وكذلك الاضاءة تبدو من اعلى اليمين . كما ان اتجاه الاخاديد والمرتفعات هو شمالي جنوبي وهذه خواص يصعب مشاهدتها في صور جوية اخرى او من صور الاقمار الصناعية وانما تقنية </a:t>
            </a:r>
            <a:r>
              <a:rPr lang="ar-SA" dirty="0" err="1"/>
              <a:t>اللايدر</a:t>
            </a:r>
            <a:r>
              <a:rPr lang="ar-SA" dirty="0"/>
              <a:t> يسرت ابراز مثل هذه الظواهر.</a:t>
            </a:r>
            <a:endParaRPr lang="en-US" dirty="0"/>
          </a:p>
          <a:p>
            <a:endParaRPr lang="ar-SA" dirty="0"/>
          </a:p>
        </p:txBody>
      </p:sp>
    </p:spTree>
    <p:extLst>
      <p:ext uri="{BB962C8B-B14F-4D97-AF65-F5344CB8AC3E}">
        <p14:creationId xmlns:p14="http://schemas.microsoft.com/office/powerpoint/2010/main" val="1415725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ان الظل ليس اسود فاحم مثل بعض الظواهر التي تنشر الاشعة فلا تصل الى المستشعر بمعنى ان الظل هو ظلمة لا اكثر ولا اقل . يمكننا مشاهدة الظواهر في الظل لان الضوء غير مباشر بواسطة جزيئات في ممر الاشعاع الشمسي . ان الانتشار يستطيع ان يصنع ظلمة للظواهر التي تبدو ساطعة اكثر من غيرها من الظواهر الساطعة التي تبدو مظلمة بواسطة تناقص الفروق المسجلة بواسطة المستشعر . لان الصورة الجيدة تحفظ المدى لتمثيل السطوع في المنظر والانتشار يقلل من الجودة في الصورة .</a:t>
            </a:r>
            <a:endParaRPr lang="en-US" dirty="0"/>
          </a:p>
          <a:p>
            <a:endParaRPr lang="ar-SA" dirty="0"/>
          </a:p>
        </p:txBody>
      </p:sp>
    </p:spTree>
    <p:extLst>
      <p:ext uri="{BB962C8B-B14F-4D97-AF65-F5344CB8AC3E}">
        <p14:creationId xmlns:p14="http://schemas.microsoft.com/office/powerpoint/2010/main" val="4092683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buNone/>
            </a:pPr>
            <a:endParaRPr lang="en-US" dirty="0"/>
          </a:p>
          <a:p>
            <a:r>
              <a:rPr lang="ar-SA" dirty="0"/>
              <a:t>يتركز اللون الداكن على الحواف في الصورة وترجع العتمة في الصورة نتيجة امرين رئيسين هما : طبوغرافية السطح  2- ان الصورة الفضائية اخذت بواسطة جهاز استشعار وليس من فيلم فوتوغرافي وبالتالي المدى الضوئي في الغير فوتوغرافي سيكون كبير وبالتالي تحدث مشكلة التفسير .</a:t>
            </a:r>
            <a:endParaRPr lang="en-US" dirty="0"/>
          </a:p>
          <a:p>
            <a:endParaRPr lang="ar-SA" dirty="0"/>
          </a:p>
        </p:txBody>
      </p:sp>
    </p:spTree>
    <p:extLst>
      <p:ext uri="{BB962C8B-B14F-4D97-AF65-F5344CB8AC3E}">
        <p14:creationId xmlns:p14="http://schemas.microsoft.com/office/powerpoint/2010/main" val="1355302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عامل الارتفاع وتأثيره على المنظر</a:t>
            </a:r>
            <a:endParaRPr lang="ar-SA" dirty="0"/>
          </a:p>
        </p:txBody>
      </p:sp>
      <p:sp>
        <p:nvSpPr>
          <p:cNvPr id="3" name="عنصر نائب للمحتوى 2"/>
          <p:cNvSpPr>
            <a:spLocks noGrp="1"/>
          </p:cNvSpPr>
          <p:nvPr>
            <p:ph idx="1"/>
          </p:nvPr>
        </p:nvSpPr>
        <p:spPr/>
        <p:txBody>
          <a:bodyPr/>
          <a:lstStyle/>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424936"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33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تفسير الصورة الطيفية :</a:t>
            </a:r>
            <a:r>
              <a:rPr lang="en-US" dirty="0"/>
              <a:t/>
            </a:r>
            <a:br>
              <a:rPr lang="en-US" dirty="0"/>
            </a:br>
            <a:endParaRPr lang="ar-SA" dirty="0"/>
          </a:p>
        </p:txBody>
      </p:sp>
      <p:sp>
        <p:nvSpPr>
          <p:cNvPr id="3" name="عنصر نائب للمحتوى 2"/>
          <p:cNvSpPr>
            <a:spLocks noGrp="1"/>
          </p:cNvSpPr>
          <p:nvPr>
            <p:ph idx="1"/>
          </p:nvPr>
        </p:nvSpPr>
        <p:spPr>
          <a:xfrm>
            <a:off x="457200" y="980728"/>
            <a:ext cx="8229600" cy="5145435"/>
          </a:xfrm>
        </p:spPr>
        <p:txBody>
          <a:bodyPr>
            <a:normAutofit fontScale="85000" lnSpcReduction="10000"/>
          </a:bodyPr>
          <a:lstStyle/>
          <a:p>
            <a:r>
              <a:rPr lang="ar-SA" dirty="0" smtClean="0"/>
              <a:t>ان </a:t>
            </a:r>
            <a:r>
              <a:rPr lang="ar-SA" dirty="0"/>
              <a:t>اطار الصورة والهدف من تحليلها هي من العوامل الهامة في استخراج معلومات كاملة من الصور . فالاطار له اهمية خاصة في تفسير الصورة الطيفية فاطار الاماكن الغنية بالمعلومات موجود في الحقل للباحثين الذين يرغبون في استخدام الصور الطيفية لربط العمل الحقلي مع تفسير الصور من خلال طرح الاسئلة والفرضيات. وهذه العملية ضرورية </a:t>
            </a:r>
            <a:r>
              <a:rPr lang="ar-SA" dirty="0" smtClean="0"/>
              <a:t>قبل </a:t>
            </a:r>
            <a:r>
              <a:rPr lang="ar-SA" dirty="0"/>
              <a:t>البدء بعمليات التحليل المختلفة والمعالجة في الصورة. خاصة وانها عملية ليست سهلة اذا لم يتطابق المنظر في الصورة مع معلومات الحقل او الخرائط ومن هنا </a:t>
            </a:r>
            <a:r>
              <a:rPr lang="ar-SA" dirty="0" err="1"/>
              <a:t>ياتي</a:t>
            </a:r>
            <a:r>
              <a:rPr lang="ar-SA" dirty="0"/>
              <a:t> اكتساب الخبرات في التفسير كمعين جيد في اتمام العملية.</a:t>
            </a:r>
            <a:endParaRPr lang="en-US" dirty="0"/>
          </a:p>
          <a:p>
            <a:r>
              <a:rPr lang="ar-SA" dirty="0"/>
              <a:t>والجميع يعرف بان سطح الارض متنوع بأشكال مختلفة من الظواهر وهو سطح غير مستوي  وهذه الاشكال تمثل وتظهر خلال النهار وهي تعتمد على السمت زاوية ارتفاع الشمس . ايضا هذه الاجسام تبدو واضحة اعتمادا على اتجاه تلك المشاهد. مثال </a:t>
            </a:r>
            <a:r>
              <a:rPr lang="ar-SA" dirty="0" smtClean="0"/>
              <a:t>ذلك</a:t>
            </a:r>
            <a:endParaRPr lang="ar-SA" dirty="0"/>
          </a:p>
        </p:txBody>
      </p:sp>
    </p:spTree>
    <p:extLst>
      <p:ext uri="{BB962C8B-B14F-4D97-AF65-F5344CB8AC3E}">
        <p14:creationId xmlns:p14="http://schemas.microsoft.com/office/powerpoint/2010/main" val="1508918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اختلاف الرؤية بالنسبة للمنظر الطبيعي بحسب زاوية الالتقاط في الصورة وارتفاع الكاميرا</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7" y="1772816"/>
            <a:ext cx="2549883" cy="4218280"/>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3411" y="1526600"/>
            <a:ext cx="3003513" cy="4464496"/>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6924" y="1556792"/>
            <a:ext cx="3267075" cy="4464496"/>
          </a:xfrm>
          <a:prstGeom prst="rect">
            <a:avLst/>
          </a:prstGeom>
        </p:spPr>
      </p:pic>
    </p:spTree>
    <p:extLst>
      <p:ext uri="{BB962C8B-B14F-4D97-AF65-F5344CB8AC3E}">
        <p14:creationId xmlns:p14="http://schemas.microsoft.com/office/powerpoint/2010/main" val="216927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مثال 2</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836424"/>
            <a:ext cx="2749847" cy="4472896"/>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836423"/>
            <a:ext cx="2619375" cy="4472897"/>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5208" y="1836424"/>
            <a:ext cx="3429000" cy="4472896"/>
          </a:xfrm>
          <a:prstGeom prst="rect">
            <a:avLst/>
          </a:prstGeom>
        </p:spPr>
      </p:pic>
    </p:spTree>
    <p:extLst>
      <p:ext uri="{BB962C8B-B14F-4D97-AF65-F5344CB8AC3E}">
        <p14:creationId xmlns:p14="http://schemas.microsoft.com/office/powerpoint/2010/main" val="35304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الاختلاف بين </a:t>
            </a:r>
            <a:r>
              <a:rPr lang="en-US" dirty="0" smtClean="0"/>
              <a:t>Shadow &amp; shade</a:t>
            </a:r>
            <a:br>
              <a:rPr lang="en-US" dirty="0" smtClean="0"/>
            </a:br>
            <a:r>
              <a:rPr lang="ar-SA" dirty="0" smtClean="0"/>
              <a:t>الظل و الظلة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1844824"/>
            <a:ext cx="7272808" cy="4104456"/>
          </a:xfrm>
        </p:spPr>
      </p:pic>
    </p:spTree>
    <p:extLst>
      <p:ext uri="{BB962C8B-B14F-4D97-AF65-F5344CB8AC3E}">
        <p14:creationId xmlns:p14="http://schemas.microsoft.com/office/powerpoint/2010/main" val="1670529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تأثير الظلال في الصورة </a:t>
            </a:r>
            <a:endParaRPr lang="ar-SA" dirty="0"/>
          </a:p>
        </p:txBody>
      </p:sp>
      <p:pic>
        <p:nvPicPr>
          <p:cNvPr id="5" name="عنصر نائب للمحتوى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700808"/>
            <a:ext cx="7488832" cy="4104456"/>
          </a:xfrm>
        </p:spPr>
      </p:pic>
    </p:spTree>
    <p:extLst>
      <p:ext uri="{BB962C8B-B14F-4D97-AF65-F5344CB8AC3E}">
        <p14:creationId xmlns:p14="http://schemas.microsoft.com/office/powerpoint/2010/main" val="4064615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الظل في الصورة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916832"/>
            <a:ext cx="6336705" cy="4032447"/>
          </a:xfrm>
        </p:spPr>
      </p:pic>
    </p:spTree>
    <p:extLst>
      <p:ext uri="{BB962C8B-B14F-4D97-AF65-F5344CB8AC3E}">
        <p14:creationId xmlns:p14="http://schemas.microsoft.com/office/powerpoint/2010/main" val="1312232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يمكن مشاهدة الاشياء في الظل وهذا يعني ان الظل ليس بلون اسود فاحم</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72816"/>
            <a:ext cx="8208912" cy="3960440"/>
          </a:xfrm>
        </p:spPr>
      </p:pic>
    </p:spTree>
    <p:extLst>
      <p:ext uri="{BB962C8B-B14F-4D97-AF65-F5344CB8AC3E}">
        <p14:creationId xmlns:p14="http://schemas.microsoft.com/office/powerpoint/2010/main" val="3275331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معظم الظلال تكون في حواف الصورة واطرافها</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700808"/>
            <a:ext cx="6768752" cy="4248472"/>
          </a:xfrm>
        </p:spPr>
      </p:pic>
    </p:spTree>
    <p:extLst>
      <p:ext uri="{BB962C8B-B14F-4D97-AF65-F5344CB8AC3E}">
        <p14:creationId xmlns:p14="http://schemas.microsoft.com/office/powerpoint/2010/main" val="1513090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ما هو الفرق بين الظل والظلة </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556792"/>
            <a:ext cx="3384375" cy="2088232"/>
          </a:xfr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1556792"/>
            <a:ext cx="3600400" cy="2304256"/>
          </a:xfrm>
          <a:prstGeom prst="rect">
            <a:avLst/>
          </a:prstGeom>
        </p:spPr>
      </p:pic>
      <p:pic>
        <p:nvPicPr>
          <p:cNvPr id="6" name="صورة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933056"/>
            <a:ext cx="3240360" cy="2088232"/>
          </a:xfrm>
          <a:prstGeom prst="rect">
            <a:avLst/>
          </a:prstGeom>
        </p:spPr>
      </p:pic>
      <p:pic>
        <p:nvPicPr>
          <p:cNvPr id="7"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5936" y="4106763"/>
            <a:ext cx="3542903" cy="1914525"/>
          </a:xfrm>
          <a:prstGeom prst="rect">
            <a:avLst/>
          </a:prstGeom>
        </p:spPr>
      </p:pic>
    </p:spTree>
    <p:extLst>
      <p:ext uri="{BB962C8B-B14F-4D97-AF65-F5344CB8AC3E}">
        <p14:creationId xmlns:p14="http://schemas.microsoft.com/office/powerpoint/2010/main" val="1862726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الفرق بين الظل و الظلال</a:t>
            </a:r>
            <a:br>
              <a:rPr lang="ar-SA" dirty="0"/>
            </a:b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395319784"/>
              </p:ext>
            </p:extLst>
          </p:nvPr>
        </p:nvGraphicFramePr>
        <p:xfrm>
          <a:off x="457200" y="1600200"/>
          <a:ext cx="8229600" cy="2656840"/>
        </p:xfrm>
        <a:graphic>
          <a:graphicData uri="http://schemas.openxmlformats.org/drawingml/2006/table">
            <a:tbl>
              <a:tblPr rtl="1" firstRow="1" bandRow="1">
                <a:tableStyleId>{5C22544A-7EE6-4342-B048-85BDC9FD1C3A}</a:tableStyleId>
              </a:tblPr>
              <a:tblGrid>
                <a:gridCol w="4114800"/>
                <a:gridCol w="4114800"/>
              </a:tblGrid>
              <a:tr h="370840">
                <a:tc>
                  <a:txBody>
                    <a:bodyPr/>
                    <a:lstStyle/>
                    <a:p>
                      <a:pPr rtl="1"/>
                      <a:r>
                        <a:rPr lang="ar-SA" dirty="0" smtClean="0"/>
                        <a:t>الظل </a:t>
                      </a:r>
                      <a:r>
                        <a:rPr lang="en-US" dirty="0" smtClean="0"/>
                        <a:t>Shadow</a:t>
                      </a:r>
                      <a:endParaRPr lang="ar-SA" dirty="0"/>
                    </a:p>
                  </a:txBody>
                  <a:tcPr/>
                </a:tc>
                <a:tc>
                  <a:txBody>
                    <a:bodyPr/>
                    <a:lstStyle/>
                    <a:p>
                      <a:pPr rtl="1"/>
                      <a:r>
                        <a:rPr lang="ar-SA" dirty="0" smtClean="0"/>
                        <a:t>الظلال </a:t>
                      </a:r>
                      <a:r>
                        <a:rPr lang="en-US" dirty="0" smtClean="0"/>
                        <a:t>Shade</a:t>
                      </a:r>
                      <a:endParaRPr lang="ar-SA" dirty="0"/>
                    </a:p>
                  </a:txBody>
                  <a:tcPr/>
                </a:tc>
              </a:tr>
              <a:tr h="370840">
                <a:tc>
                  <a:txBody>
                    <a:bodyPr/>
                    <a:lstStyle/>
                    <a:p>
                      <a:pPr rtl="1"/>
                      <a:r>
                        <a:rPr lang="ar-SA" dirty="0" smtClean="0"/>
                        <a:t>هو صورة طبق الاصل للظواهر التي تحجب عن الضوء</a:t>
                      </a:r>
                    </a:p>
                    <a:p>
                      <a:pPr rtl="1"/>
                      <a:endParaRPr lang="ar-SA" dirty="0" smtClean="0"/>
                    </a:p>
                    <a:p>
                      <a:pPr marL="285750" indent="-285750" rtl="1">
                        <a:buFontTx/>
                        <a:buChar char="-"/>
                      </a:pPr>
                      <a:r>
                        <a:rPr lang="ar-SA" dirty="0" smtClean="0"/>
                        <a:t>يمكن ان يكون نشيط الحركة </a:t>
                      </a:r>
                    </a:p>
                    <a:p>
                      <a:pPr marL="285750" indent="-285750" rtl="1">
                        <a:buFontTx/>
                        <a:buChar char="-"/>
                      </a:pPr>
                      <a:endParaRPr lang="ar-SA" dirty="0" smtClean="0"/>
                    </a:p>
                    <a:p>
                      <a:pPr marL="285750" indent="-285750" rtl="1">
                        <a:buFontTx/>
                        <a:buChar char="-"/>
                      </a:pPr>
                      <a:r>
                        <a:rPr lang="ar-SA" dirty="0" smtClean="0"/>
                        <a:t>يمكن ان تشكل منه اشكال</a:t>
                      </a:r>
                    </a:p>
                    <a:p>
                      <a:pPr marL="285750" indent="-285750" rtl="1">
                        <a:buFontTx/>
                        <a:buChar char="-"/>
                      </a:pPr>
                      <a:endParaRPr lang="ar-SA" dirty="0" smtClean="0"/>
                    </a:p>
                    <a:p>
                      <a:pPr marL="285750" indent="-285750" rtl="1">
                        <a:buFontTx/>
                        <a:buChar char="-"/>
                      </a:pPr>
                      <a:r>
                        <a:rPr lang="ar-SA" dirty="0" smtClean="0"/>
                        <a:t>يمكن ان يكون ظل الاشياء اطول منها بكثير</a:t>
                      </a:r>
                      <a:endParaRPr lang="ar-SA" dirty="0"/>
                    </a:p>
                  </a:txBody>
                  <a:tcPr/>
                </a:tc>
                <a:tc>
                  <a:txBody>
                    <a:bodyPr/>
                    <a:lstStyle/>
                    <a:p>
                      <a:pPr rtl="1"/>
                      <a:r>
                        <a:rPr lang="ar-SA" dirty="0" smtClean="0"/>
                        <a:t>هي جزء من اشعة الشمس مثل الغطاء النباتي او المباني</a:t>
                      </a:r>
                    </a:p>
                    <a:p>
                      <a:pPr rtl="1"/>
                      <a:endParaRPr lang="ar-SA" dirty="0" smtClean="0"/>
                    </a:p>
                    <a:p>
                      <a:pPr marL="285750" indent="-285750" rtl="1">
                        <a:buFontTx/>
                        <a:buChar char="-"/>
                      </a:pPr>
                      <a:r>
                        <a:rPr lang="ar-SA" dirty="0" smtClean="0"/>
                        <a:t>اقل نشاط حركي</a:t>
                      </a:r>
                    </a:p>
                    <a:p>
                      <a:pPr marL="285750" indent="-285750" rtl="1">
                        <a:buFontTx/>
                        <a:buChar char="-"/>
                      </a:pPr>
                      <a:endParaRPr lang="ar-SA" dirty="0" smtClean="0"/>
                    </a:p>
                    <a:p>
                      <a:pPr marL="285750" indent="-285750" rtl="1">
                        <a:buFontTx/>
                        <a:buChar char="-"/>
                      </a:pPr>
                      <a:r>
                        <a:rPr lang="ar-SA" dirty="0" smtClean="0"/>
                        <a:t>مثال ان تقول اليوم حار </a:t>
                      </a:r>
                      <a:r>
                        <a:rPr lang="ar-SA" smtClean="0"/>
                        <a:t>جدا فلنبحث</a:t>
                      </a:r>
                      <a:r>
                        <a:rPr lang="ar-SA" baseline="0" smtClean="0"/>
                        <a:t> عن مكان ظليل</a:t>
                      </a:r>
                      <a:endParaRPr lang="ar-SA"/>
                    </a:p>
                  </a:txBody>
                  <a:tcPr/>
                </a:tc>
              </a:tr>
            </a:tbl>
          </a:graphicData>
        </a:graphic>
      </p:graphicFrame>
    </p:spTree>
    <p:extLst>
      <p:ext uri="{BB962C8B-B14F-4D97-AF65-F5344CB8AC3E}">
        <p14:creationId xmlns:p14="http://schemas.microsoft.com/office/powerpoint/2010/main" val="791367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ويمكن ان تعريف هذه المصطلحات :</a:t>
            </a:r>
            <a:endParaRPr lang="ar-SA" dirty="0"/>
          </a:p>
        </p:txBody>
      </p:sp>
      <p:sp>
        <p:nvSpPr>
          <p:cNvPr id="3" name="عنصر نائب للمحتوى 2"/>
          <p:cNvSpPr>
            <a:spLocks noGrp="1"/>
          </p:cNvSpPr>
          <p:nvPr>
            <p:ph idx="1"/>
          </p:nvPr>
        </p:nvSpPr>
        <p:spPr/>
        <p:txBody>
          <a:bodyPr/>
          <a:lstStyle/>
          <a:p>
            <a:r>
              <a:rPr lang="en-US" dirty="0" smtClean="0"/>
              <a:t>)Shade </a:t>
            </a:r>
            <a:r>
              <a:rPr lang="ar-SA" dirty="0" smtClean="0"/>
              <a:t> الظلة): هو من افراد الطيف يصف الظلمة في الصورة الناتجة عن تأثير مختلط في معامل الانعكاس (الالبيدو)</a:t>
            </a:r>
          </a:p>
          <a:p>
            <a:r>
              <a:rPr lang="en-US" dirty="0" smtClean="0"/>
              <a:t>Shading</a:t>
            </a:r>
            <a:r>
              <a:rPr lang="ar-SA" dirty="0" smtClean="0"/>
              <a:t> ( التظليل): انعكاس في كمية الضوء المنعكس من السطح الذي يرافق التحول والانحراف من الاضاءة العادية او الانارة الطبيعية.</a:t>
            </a:r>
          </a:p>
          <a:p>
            <a:r>
              <a:rPr lang="en-US" dirty="0" smtClean="0"/>
              <a:t>Shadow</a:t>
            </a:r>
            <a:r>
              <a:rPr lang="ar-SA" dirty="0" smtClean="0"/>
              <a:t> (الظل) هو الظلام في الصورة الملقى فوق سطح بواسطة جسم يعترض للضوء.</a:t>
            </a:r>
            <a:endParaRPr lang="ar-SA" dirty="0"/>
          </a:p>
        </p:txBody>
      </p:sp>
    </p:spTree>
    <p:extLst>
      <p:ext uri="{BB962C8B-B14F-4D97-AF65-F5344CB8AC3E}">
        <p14:creationId xmlns:p14="http://schemas.microsoft.com/office/powerpoint/2010/main" val="149832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92696"/>
            <a:ext cx="8229600" cy="5433467"/>
          </a:xfrm>
        </p:spPr>
        <p:txBody>
          <a:bodyPr/>
          <a:lstStyle/>
          <a:p>
            <a:r>
              <a:rPr lang="ar-SA" dirty="0"/>
              <a:t>سواء كان البحث باتجاه الشمس او بالطريق نحوها  خاصة عندما نحلل الصورة يجب ان نعرف  اذا كانت مأخوذة  باتجاه الاسفل او ان المشاهدة للسطح جانبية , كما يجب معرفة وتتبع الوقت الذي اخذت فيه الصورة. ولذلك يجب مراعاة الاتي :</a:t>
            </a:r>
            <a:endParaRPr lang="en-US" dirty="0"/>
          </a:p>
          <a:p>
            <a:pPr lvl="0"/>
            <a:r>
              <a:rPr lang="ar-SA" dirty="0"/>
              <a:t>الاتجاه نحو الشمس                   2- زاوية السمت           3- زاوية الارتفاع عن الشمس      4- الزاوية الحادة للمشاهد في الحقل</a:t>
            </a:r>
            <a:endParaRPr lang="en-US" dirty="0"/>
          </a:p>
          <a:p>
            <a:pPr marL="0" indent="0">
              <a:buNone/>
            </a:pPr>
            <a:endParaRPr lang="ar-SA" dirty="0"/>
          </a:p>
        </p:txBody>
      </p:sp>
    </p:spTree>
    <p:extLst>
      <p:ext uri="{BB962C8B-B14F-4D97-AF65-F5344CB8AC3E}">
        <p14:creationId xmlns:p14="http://schemas.microsoft.com/office/powerpoint/2010/main" val="2316284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تعديل </a:t>
            </a:r>
            <a:r>
              <a:rPr lang="ar-SA" smtClean="0"/>
              <a:t>على الخلايا المعتمة</a:t>
            </a:r>
            <a:endParaRPr lang="ar-SA"/>
          </a:p>
        </p:txBody>
      </p:sp>
      <p:sp>
        <p:nvSpPr>
          <p:cNvPr id="3" name="عنصر نائب للمحتوى 2"/>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728788"/>
            <a:ext cx="7632847" cy="42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53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42493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51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عادة معلومات الارتفاع والاشعاع الشمسي مرفقة مع الصور الاستشعار عن بعد كما ان الزوايا يمكن ادخالها للحاسب الالي اذا كان الوقت والموقع والتاريخ معلوم.</a:t>
            </a:r>
            <a:endParaRPr lang="en-US" dirty="0"/>
          </a:p>
          <a:p>
            <a:r>
              <a:rPr lang="ar-SA" dirty="0"/>
              <a:t>الزوايا الحادة للمشاهد من الحقل وفي الصور تعتمد على جهاز المستشعر على طول خط العرض في الوقت والتاريخ نفسه الذي اخذ ليحدد المشاهد في الحقل ضمن الصورة </a:t>
            </a:r>
            <a:r>
              <a:rPr lang="ar-SA" dirty="0" smtClean="0"/>
              <a:t>.</a:t>
            </a:r>
            <a:endParaRPr lang="ar-SA" dirty="0"/>
          </a:p>
        </p:txBody>
      </p:sp>
    </p:spTree>
    <p:extLst>
      <p:ext uri="{BB962C8B-B14F-4D97-AF65-F5344CB8AC3E}">
        <p14:creationId xmlns:p14="http://schemas.microsoft.com/office/powerpoint/2010/main" val="36950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الاشكال والظواهر الطيفية :</a:t>
            </a:r>
            <a:endParaRPr lang="en-US" dirty="0"/>
          </a:p>
        </p:txBody>
      </p:sp>
      <p:sp>
        <p:nvSpPr>
          <p:cNvPr id="3" name="عنصر نائب للمحتوى 2"/>
          <p:cNvSpPr>
            <a:spLocks noGrp="1"/>
          </p:cNvSpPr>
          <p:nvPr>
            <p:ph idx="1"/>
          </p:nvPr>
        </p:nvSpPr>
        <p:spPr/>
        <p:txBody>
          <a:bodyPr>
            <a:normAutofit fontScale="85000" lnSpcReduction="20000"/>
          </a:bodyPr>
          <a:lstStyle/>
          <a:p>
            <a:r>
              <a:rPr lang="ar-SA" dirty="0"/>
              <a:t>ان عنصر الضوء او السطوع  وكذلك تأثير الظل (</a:t>
            </a:r>
            <a:r>
              <a:rPr lang="en-US" dirty="0"/>
              <a:t>Shadow</a:t>
            </a:r>
            <a:r>
              <a:rPr lang="ar-SA" dirty="0"/>
              <a:t>) او الظلمة ( التي تقي من النور)(</a:t>
            </a:r>
            <a:r>
              <a:rPr lang="en-US" dirty="0"/>
              <a:t>shade</a:t>
            </a:r>
            <a:r>
              <a:rPr lang="ar-SA" dirty="0"/>
              <a:t>)لها تدرج في انعكاس الضوء للصورة وهو عنصر هام لفهم طريقة الملاحظة الهامة في تفسير الصور خاصة الطبوغرافية ونسيجها . ومن جهة اخرى فان الاشكال الطيفية والظواهر تميز بواسطة الاختلاف الاساسي في الطاقة الكهرومغناطيسية لمواد السطح وامتصاص الاشعة وكذلك الطاقة المنبعثة والعائدة من الاجسام والظواهر.</a:t>
            </a:r>
            <a:endParaRPr lang="en-US" dirty="0"/>
          </a:p>
          <a:p>
            <a:r>
              <a:rPr lang="ar-SA" dirty="0"/>
              <a:t>وضمن الطيف المرئي يمكن تفسير الالوان الطبيعية في العالم المحيط بنا . ولكن عندما نستخدم قناة طيفية واحدة فقط سيصعب جدا تحديد العمليات </a:t>
            </a:r>
            <a:r>
              <a:rPr lang="ar-SA" dirty="0" smtClean="0"/>
              <a:t>المسؤولة </a:t>
            </a:r>
            <a:r>
              <a:rPr lang="ar-SA" dirty="0"/>
              <a:t>عن التنوع اللوني في الصورة خاصة وان تفاعل الاجسام مع الاشعة يختلف من مكان الى اخر نتيجة التنوع المكاني واختلاف طبيعة الاجسام وطول الموجة . بينما استخدام قناتين او اكثر نحن نسمح </a:t>
            </a:r>
          </a:p>
        </p:txBody>
      </p:sp>
    </p:spTree>
    <p:extLst>
      <p:ext uri="{BB962C8B-B14F-4D97-AF65-F5344CB8AC3E}">
        <p14:creationId xmlns:p14="http://schemas.microsoft.com/office/powerpoint/2010/main" val="253067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r>
              <a:rPr lang="ar-SA" dirty="0"/>
              <a:t>باتساع الملاحظة الى بعد اخر وهو البعد الطيفي الذي يسمح لنا بمشاهدة القنوات وتنوعها في الصورة الطيفية هذه النطاقات تساعد على تفسير المنظر الطبيعي من الصورة الفضائية. وهو اختلاف من نطاق الى اخر بحيث يفسر الظاهرة بشكل جيد.</a:t>
            </a:r>
            <a:endParaRPr lang="en-US" dirty="0"/>
          </a:p>
          <a:p>
            <a:r>
              <a:rPr lang="ar-SA" dirty="0"/>
              <a:t>وهناك تأثير للظل (</a:t>
            </a:r>
            <a:r>
              <a:rPr lang="en-US" dirty="0"/>
              <a:t>Shadow</a:t>
            </a:r>
            <a:r>
              <a:rPr lang="ar-SA" dirty="0"/>
              <a:t> ) وكذلك للعتمة (</a:t>
            </a:r>
            <a:r>
              <a:rPr lang="en-US" dirty="0"/>
              <a:t>Shade</a:t>
            </a:r>
            <a:r>
              <a:rPr lang="ar-SA" dirty="0"/>
              <a:t>) وهي الظل الناتج من اسقف المباني او اعالي الغابات وهي ظل يقي من النور . فوجود تأثير الظل في الصورة يجعلها تبدو مشابهة لتأثير الانتقال من نطاق الى اخر. وهو امر غير مرغوب في تفسير مواد السطح فمثلا الصخور والتي تحتوي على معادن مثل اكسيد الحديد ومواد كربونية وزجاج داكن تستطيع ان تمتص بقوة موجات الاشعة المرئية وكذلك تحت الحمراء . ويمكن حل المعضلة الناتجة عن الظلال والعتمة لمواد السطح , اذ ان الظل له تطابق ثابت  وميزة التحكم في اتجاه الانارة .وبالتالي يجب حل هذا التشوه خاصة اذا كان </a:t>
            </a:r>
          </a:p>
        </p:txBody>
      </p:sp>
    </p:spTree>
    <p:extLst>
      <p:ext uri="{BB962C8B-B14F-4D97-AF65-F5344CB8AC3E}">
        <p14:creationId xmlns:p14="http://schemas.microsoft.com/office/powerpoint/2010/main" val="4072199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لدينا صورة اخرى اخذت بوقت اخر . لان الظل لأشكال السطح سيتغير. او اذا اخذت بزاوية مختلفة او عندما يكون لها نموذج ارتفاع رقمي , وبالتالي نحن نستطيع ان نميز المواقع من قياس الظلال الناتجة عن طبوغرافية السطح . كما يمكن تمييز الظل وقياسه في الصور الحرارية خاصة في وقت النهار فالظلال نسبيا منخفضة الانعكاس لان سطح الارض مضاء كليا كما ان الاسطح المظلمة ذات حرارة عالية .</a:t>
            </a:r>
            <a:endParaRPr lang="en-US" dirty="0"/>
          </a:p>
          <a:p>
            <a:endParaRPr lang="ar-SA" dirty="0"/>
          </a:p>
        </p:txBody>
      </p:sp>
    </p:spTree>
    <p:extLst>
      <p:ext uri="{BB962C8B-B14F-4D97-AF65-F5344CB8AC3E}">
        <p14:creationId xmlns:p14="http://schemas.microsoft.com/office/powerpoint/2010/main" val="4041033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عنصر نائب للمحتوى 4"/>
          <p:cNvSpPr>
            <a:spLocks noGrp="1"/>
          </p:cNvSpPr>
          <p:nvPr>
            <p:ph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280919" cy="638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85365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1455</Words>
  <Application>Microsoft Office PowerPoint</Application>
  <PresentationFormat>عرض على الشاشة (3:4)‏</PresentationFormat>
  <Paragraphs>58</Paragraphs>
  <Slides>30</Slides>
  <Notes>0</Notes>
  <HiddenSlides>0</HiddenSlides>
  <MMClips>0</MMClips>
  <ScaleCrop>false</ScaleCrop>
  <HeadingPairs>
    <vt:vector size="4" baseType="variant">
      <vt:variant>
        <vt:lpstr>نسق</vt:lpstr>
      </vt:variant>
      <vt:variant>
        <vt:i4>1</vt:i4>
      </vt:variant>
      <vt:variant>
        <vt:lpstr>عناوين الشرائح</vt:lpstr>
      </vt:variant>
      <vt:variant>
        <vt:i4>30</vt:i4>
      </vt:variant>
    </vt:vector>
  </HeadingPairs>
  <TitlesOfParts>
    <vt:vector size="31" baseType="lpstr">
      <vt:lpstr>نسق Office</vt:lpstr>
      <vt:lpstr>الظل و الظلال</vt:lpstr>
      <vt:lpstr>تفسير الصورة الطيفية : </vt:lpstr>
      <vt:lpstr>عرض تقديمي في PowerPoint</vt:lpstr>
      <vt:lpstr>عرض تقديمي في PowerPoint</vt:lpstr>
      <vt:lpstr>عرض تقديمي في PowerPoint</vt:lpstr>
      <vt:lpstr>الاشكال والظواهر الطيفية :</vt:lpstr>
      <vt:lpstr>عرض تقديمي في PowerPoint</vt:lpstr>
      <vt:lpstr>عرض تقديمي في PowerPoint</vt:lpstr>
      <vt:lpstr>عرض تقديمي في PowerPoint</vt:lpstr>
      <vt:lpstr>الظل والظلة (Shadow&amp; shade) </vt:lpstr>
      <vt:lpstr>عرض تقديمي في PowerPoint</vt:lpstr>
      <vt:lpstr>الظل  يظهر ويختفي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عامل الارتفاع وتأثيره على المنظر</vt:lpstr>
      <vt:lpstr>اختلاف الرؤية بالنسبة للمنظر الطبيعي بحسب زاوية الالتقاط في الصورة وارتفاع الكاميرا</vt:lpstr>
      <vt:lpstr>مثال 2</vt:lpstr>
      <vt:lpstr>الاختلاف بين Shadow &amp; shade الظل و الظلة </vt:lpstr>
      <vt:lpstr>تأثير الظلال في الصورة </vt:lpstr>
      <vt:lpstr>الظل في الصورة </vt:lpstr>
      <vt:lpstr>يمكن مشاهدة الاشياء في الظل وهذا يعني ان الظل ليس بلون اسود فاحم</vt:lpstr>
      <vt:lpstr>معظم الظلال تكون في حواف الصورة واطرافها</vt:lpstr>
      <vt:lpstr>ما هو الفرق بين الظل والظلة </vt:lpstr>
      <vt:lpstr>الفرق بين الظل و الظلال </vt:lpstr>
      <vt:lpstr>ويمكن ان تعريف هذه المصطلحات :</vt:lpstr>
      <vt:lpstr>تعديل على الخلايا المعتمة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mey</dc:creator>
  <cp:lastModifiedBy>mey</cp:lastModifiedBy>
  <cp:revision>11</cp:revision>
  <dcterms:created xsi:type="dcterms:W3CDTF">2014-02-16T09:37:49Z</dcterms:created>
  <dcterms:modified xsi:type="dcterms:W3CDTF">2014-03-16T12:23:58Z</dcterms:modified>
</cp:coreProperties>
</file>