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notesMasterIdLst>
    <p:notesMasterId r:id="rId33"/>
  </p:notesMasterIdLst>
  <p:sldIdLst>
    <p:sldId id="335" r:id="rId2"/>
    <p:sldId id="344" r:id="rId3"/>
    <p:sldId id="336" r:id="rId4"/>
    <p:sldId id="347" r:id="rId5"/>
    <p:sldId id="349" r:id="rId6"/>
    <p:sldId id="350" r:id="rId7"/>
    <p:sldId id="351" r:id="rId8"/>
    <p:sldId id="352" r:id="rId9"/>
    <p:sldId id="295" r:id="rId10"/>
    <p:sldId id="375" r:id="rId11"/>
    <p:sldId id="376" r:id="rId12"/>
    <p:sldId id="377" r:id="rId13"/>
    <p:sldId id="378" r:id="rId14"/>
    <p:sldId id="382" r:id="rId15"/>
    <p:sldId id="379" r:id="rId16"/>
    <p:sldId id="380" r:id="rId17"/>
    <p:sldId id="381" r:id="rId18"/>
    <p:sldId id="296" r:id="rId19"/>
    <p:sldId id="384" r:id="rId20"/>
    <p:sldId id="385" r:id="rId21"/>
    <p:sldId id="386" r:id="rId22"/>
    <p:sldId id="313" r:id="rId23"/>
    <p:sldId id="388" r:id="rId24"/>
    <p:sldId id="389" r:id="rId25"/>
    <p:sldId id="391" r:id="rId26"/>
    <p:sldId id="392" r:id="rId27"/>
    <p:sldId id="314" r:id="rId28"/>
    <p:sldId id="394" r:id="rId29"/>
    <p:sldId id="396" r:id="rId30"/>
    <p:sldId id="399" r:id="rId31"/>
    <p:sldId id="398" r:id="rId3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FF3300"/>
    <a:srgbClr val="FFFF00"/>
    <a:srgbClr val="FF191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494"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53F4868-5CFE-4F26-A585-D3D9F62AB9C0}" type="datetimeFigureOut">
              <a:rPr lang="ar-SA" smtClean="0"/>
              <a:pPr/>
              <a:t>20/04/1437</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53E534F8-FF7D-414B-B9AD-82459917398E}" type="slidenum">
              <a:rPr lang="ar-SA" smtClean="0"/>
              <a:pPr/>
              <a:t>‹#›</a:t>
            </a:fld>
            <a:endParaRPr lang="ar-SA"/>
          </a:p>
        </p:txBody>
      </p:sp>
    </p:spTree>
    <p:extLst>
      <p:ext uri="{BB962C8B-B14F-4D97-AF65-F5344CB8AC3E}">
        <p14:creationId xmlns:p14="http://schemas.microsoft.com/office/powerpoint/2010/main" xmlns="" val="89924118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427F0D72-396E-4262-B85A-D20D8C1CDA02}" type="datetime1">
              <a:rPr lang="ar-SA" smtClean="0"/>
              <a:pPr/>
              <a:t>20/04/1437</a:t>
            </a:fld>
            <a:endParaRPr lang="ar-SA"/>
          </a:p>
        </p:txBody>
      </p:sp>
      <p:sp>
        <p:nvSpPr>
          <p:cNvPr id="17" name="Footer Placeholder 16"/>
          <p:cNvSpPr>
            <a:spLocks noGrp="1"/>
          </p:cNvSpPr>
          <p:nvPr>
            <p:ph type="ftr" sz="quarter" idx="11"/>
          </p:nvPr>
        </p:nvSpPr>
        <p:spPr>
          <a:xfrm>
            <a:off x="2898648" y="6355080"/>
            <a:ext cx="3474720" cy="365760"/>
          </a:xfrm>
        </p:spPr>
        <p:txBody>
          <a:bodyPr/>
          <a:lstStyle/>
          <a:p>
            <a:r>
              <a:rPr lang="en-US" smtClean="0"/>
              <a:t>T. Eman Alsqour</a:t>
            </a:r>
            <a:endParaRPr lang="ar-SA"/>
          </a:p>
        </p:txBody>
      </p:sp>
      <p:sp>
        <p:nvSpPr>
          <p:cNvPr id="29" name="Slide Number Placeholder 28"/>
          <p:cNvSpPr>
            <a:spLocks noGrp="1"/>
          </p:cNvSpPr>
          <p:nvPr>
            <p:ph type="sldNum" sz="quarter" idx="12"/>
          </p:nvPr>
        </p:nvSpPr>
        <p:spPr>
          <a:xfrm>
            <a:off x="1216152" y="6355080"/>
            <a:ext cx="1219200" cy="365760"/>
          </a:xfrm>
        </p:spPr>
        <p:txBody>
          <a:bodyPr/>
          <a:lstStyle/>
          <a:p>
            <a:fld id="{84119A0D-B5F6-4E20-B726-42375557DB2C}" type="slidenum">
              <a:rPr lang="ar-SA" smtClean="0"/>
              <a:pPr/>
              <a:t>‹#›</a:t>
            </a:fld>
            <a:endParaRPr lang="ar-SA"/>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E74D525-0E02-48C0-A5B1-156B7FF794AF}" type="datetime1">
              <a:rPr lang="ar-SA" smtClean="0"/>
              <a:pPr/>
              <a:t>20/04/1437</a:t>
            </a:fld>
            <a:endParaRPr lang="ar-SA"/>
          </a:p>
        </p:txBody>
      </p:sp>
      <p:sp>
        <p:nvSpPr>
          <p:cNvPr id="5" name="Footer Placeholder 4"/>
          <p:cNvSpPr>
            <a:spLocks noGrp="1"/>
          </p:cNvSpPr>
          <p:nvPr>
            <p:ph type="ftr" sz="quarter" idx="11"/>
          </p:nvPr>
        </p:nvSpPr>
        <p:spPr/>
        <p:txBody>
          <a:bodyPr/>
          <a:lstStyle/>
          <a:p>
            <a:r>
              <a:rPr lang="en-US" smtClean="0"/>
              <a:t>T. Eman Alsqour</a:t>
            </a:r>
            <a:endParaRPr lang="ar-SA"/>
          </a:p>
        </p:txBody>
      </p:sp>
      <p:sp>
        <p:nvSpPr>
          <p:cNvPr id="6" name="Slide Number Placeholder 5"/>
          <p:cNvSpPr>
            <a:spLocks noGrp="1"/>
          </p:cNvSpPr>
          <p:nvPr>
            <p:ph type="sldNum" sz="quarter" idx="12"/>
          </p:nvPr>
        </p:nvSpPr>
        <p:spPr/>
        <p:txBody>
          <a:bodyPr/>
          <a:lstStyle/>
          <a:p>
            <a:fld id="{84119A0D-B5F6-4E20-B726-42375557DB2C}"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BD3728-9BA1-410B-9764-9593C4413060}" type="datetime1">
              <a:rPr lang="ar-SA" smtClean="0"/>
              <a:pPr/>
              <a:t>20/04/1437</a:t>
            </a:fld>
            <a:endParaRPr lang="ar-SA"/>
          </a:p>
        </p:txBody>
      </p:sp>
      <p:sp>
        <p:nvSpPr>
          <p:cNvPr id="5" name="Footer Placeholder 4"/>
          <p:cNvSpPr>
            <a:spLocks noGrp="1"/>
          </p:cNvSpPr>
          <p:nvPr>
            <p:ph type="ftr" sz="quarter" idx="11"/>
          </p:nvPr>
        </p:nvSpPr>
        <p:spPr/>
        <p:txBody>
          <a:bodyPr/>
          <a:lstStyle/>
          <a:p>
            <a:r>
              <a:rPr lang="en-US" smtClean="0"/>
              <a:t>T. Eman Alsqour</a:t>
            </a:r>
            <a:endParaRPr lang="ar-SA"/>
          </a:p>
        </p:txBody>
      </p:sp>
      <p:sp>
        <p:nvSpPr>
          <p:cNvPr id="6" name="Slide Number Placeholder 5"/>
          <p:cNvSpPr>
            <a:spLocks noGrp="1"/>
          </p:cNvSpPr>
          <p:nvPr>
            <p:ph type="sldNum" sz="quarter" idx="12"/>
          </p:nvPr>
        </p:nvSpPr>
        <p:spPr/>
        <p:txBody>
          <a:bodyPr/>
          <a:lstStyle/>
          <a:p>
            <a:fld id="{84119A0D-B5F6-4E20-B726-42375557DB2C}" type="slidenum">
              <a:rPr lang="ar-SA" smtClean="0"/>
              <a:pPr/>
              <a:t>‹#›</a:t>
            </a:fld>
            <a:endParaRPr lang="ar-SA"/>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FD6B2B9-1DEE-4673-81C7-D4428683B63E}" type="datetime1">
              <a:rPr lang="ar-SA" smtClean="0"/>
              <a:pPr/>
              <a:t>20/04/1437</a:t>
            </a:fld>
            <a:endParaRPr lang="ar-SA"/>
          </a:p>
        </p:txBody>
      </p:sp>
      <p:sp>
        <p:nvSpPr>
          <p:cNvPr id="5" name="Footer Placeholder 4"/>
          <p:cNvSpPr>
            <a:spLocks noGrp="1"/>
          </p:cNvSpPr>
          <p:nvPr>
            <p:ph type="ftr" sz="quarter" idx="11"/>
          </p:nvPr>
        </p:nvSpPr>
        <p:spPr/>
        <p:txBody>
          <a:bodyPr/>
          <a:lstStyle/>
          <a:p>
            <a:r>
              <a:rPr lang="en-US" smtClean="0"/>
              <a:t>T. Eman Alsqour</a:t>
            </a:r>
            <a:endParaRPr lang="ar-SA"/>
          </a:p>
        </p:txBody>
      </p:sp>
      <p:sp>
        <p:nvSpPr>
          <p:cNvPr id="6" name="Slide Number Placeholder 5"/>
          <p:cNvSpPr>
            <a:spLocks noGrp="1"/>
          </p:cNvSpPr>
          <p:nvPr>
            <p:ph type="sldNum" sz="quarter" idx="12"/>
          </p:nvPr>
        </p:nvSpPr>
        <p:spPr/>
        <p:txBody>
          <a:bodyPr/>
          <a:lstStyle/>
          <a:p>
            <a:fld id="{84119A0D-B5F6-4E20-B726-42375557DB2C}" type="slidenum">
              <a:rPr lang="ar-SA" smtClean="0"/>
              <a:pPr/>
              <a:t>‹#›</a:t>
            </a:fld>
            <a:endParaRPr lang="ar-SA"/>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DB43A43D-307A-4531-A7CE-7C8B70AE7304}" type="datetime1">
              <a:rPr lang="ar-SA" smtClean="0"/>
              <a:pPr/>
              <a:t>20/04/1437</a:t>
            </a:fld>
            <a:endParaRPr lang="ar-SA"/>
          </a:p>
        </p:txBody>
      </p:sp>
      <p:sp>
        <p:nvSpPr>
          <p:cNvPr id="5" name="Footer Placeholder 4"/>
          <p:cNvSpPr>
            <a:spLocks noGrp="1"/>
          </p:cNvSpPr>
          <p:nvPr>
            <p:ph type="ftr" sz="quarter" idx="11"/>
          </p:nvPr>
        </p:nvSpPr>
        <p:spPr>
          <a:xfrm>
            <a:off x="2898648" y="6355080"/>
            <a:ext cx="3474720" cy="365760"/>
          </a:xfrm>
        </p:spPr>
        <p:txBody>
          <a:bodyPr/>
          <a:lstStyle/>
          <a:p>
            <a:r>
              <a:rPr lang="en-US" smtClean="0"/>
              <a:t>T. Eman Alsqour</a:t>
            </a:r>
            <a:endParaRPr lang="ar-SA"/>
          </a:p>
        </p:txBody>
      </p:sp>
      <p:sp>
        <p:nvSpPr>
          <p:cNvPr id="6" name="Slide Number Placeholder 5"/>
          <p:cNvSpPr>
            <a:spLocks noGrp="1"/>
          </p:cNvSpPr>
          <p:nvPr>
            <p:ph type="sldNum" sz="quarter" idx="12"/>
          </p:nvPr>
        </p:nvSpPr>
        <p:spPr>
          <a:xfrm>
            <a:off x="1069848" y="6355080"/>
            <a:ext cx="1520952" cy="365760"/>
          </a:xfrm>
        </p:spPr>
        <p:txBody>
          <a:bodyPr/>
          <a:lstStyle/>
          <a:p>
            <a:fld id="{84119A0D-B5F6-4E20-B726-42375557DB2C}" type="slidenum">
              <a:rPr lang="ar-SA" smtClean="0"/>
              <a:pPr/>
              <a:t>‹#›</a:t>
            </a:fld>
            <a:endParaRPr lang="ar-SA"/>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A61AC0B-0058-476C-8BAE-FA30DBE965B0}" type="datetime1">
              <a:rPr lang="ar-SA" smtClean="0"/>
              <a:pPr/>
              <a:t>20/04/1437</a:t>
            </a:fld>
            <a:endParaRPr lang="ar-SA"/>
          </a:p>
        </p:txBody>
      </p:sp>
      <p:sp>
        <p:nvSpPr>
          <p:cNvPr id="6" name="Footer Placeholder 5"/>
          <p:cNvSpPr>
            <a:spLocks noGrp="1"/>
          </p:cNvSpPr>
          <p:nvPr>
            <p:ph type="ftr" sz="quarter" idx="11"/>
          </p:nvPr>
        </p:nvSpPr>
        <p:spPr/>
        <p:txBody>
          <a:bodyPr/>
          <a:lstStyle/>
          <a:p>
            <a:r>
              <a:rPr lang="en-US" smtClean="0"/>
              <a:t>T. Eman Alsqour</a:t>
            </a:r>
            <a:endParaRPr lang="ar-SA"/>
          </a:p>
        </p:txBody>
      </p:sp>
      <p:sp>
        <p:nvSpPr>
          <p:cNvPr id="7" name="Slide Number Placeholder 6"/>
          <p:cNvSpPr>
            <a:spLocks noGrp="1"/>
          </p:cNvSpPr>
          <p:nvPr>
            <p:ph type="sldNum" sz="quarter" idx="12"/>
          </p:nvPr>
        </p:nvSpPr>
        <p:spPr/>
        <p:txBody>
          <a:bodyPr/>
          <a:lstStyle/>
          <a:p>
            <a:fld id="{84119A0D-B5F6-4E20-B726-42375557DB2C}" type="slidenum">
              <a:rPr lang="ar-SA" smtClean="0"/>
              <a:pPr/>
              <a:t>‹#›</a:t>
            </a:fld>
            <a:endParaRPr lang="ar-SA"/>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04EE711-4F5F-4B2C-8666-ECFBCC7C8124}" type="datetime1">
              <a:rPr lang="ar-SA" smtClean="0"/>
              <a:pPr/>
              <a:t>20/04/1437</a:t>
            </a:fld>
            <a:endParaRPr lang="ar-SA"/>
          </a:p>
        </p:txBody>
      </p:sp>
      <p:sp>
        <p:nvSpPr>
          <p:cNvPr id="8" name="Footer Placeholder 7"/>
          <p:cNvSpPr>
            <a:spLocks noGrp="1"/>
          </p:cNvSpPr>
          <p:nvPr>
            <p:ph type="ftr" sz="quarter" idx="11"/>
          </p:nvPr>
        </p:nvSpPr>
        <p:spPr/>
        <p:txBody>
          <a:bodyPr/>
          <a:lstStyle/>
          <a:p>
            <a:r>
              <a:rPr lang="en-US" smtClean="0"/>
              <a:t>T. Eman Alsqour</a:t>
            </a:r>
            <a:endParaRPr lang="ar-SA"/>
          </a:p>
        </p:txBody>
      </p:sp>
      <p:sp>
        <p:nvSpPr>
          <p:cNvPr id="9" name="Slide Number Placeholder 8"/>
          <p:cNvSpPr>
            <a:spLocks noGrp="1"/>
          </p:cNvSpPr>
          <p:nvPr>
            <p:ph type="sldNum" sz="quarter" idx="12"/>
          </p:nvPr>
        </p:nvSpPr>
        <p:spPr/>
        <p:txBody>
          <a:bodyPr/>
          <a:lstStyle/>
          <a:p>
            <a:fld id="{84119A0D-B5F6-4E20-B726-42375557DB2C}" type="slidenum">
              <a:rPr lang="ar-SA" smtClean="0"/>
              <a:pPr/>
              <a:t>‹#›</a:t>
            </a:fld>
            <a:endParaRPr lang="ar-SA"/>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096EE9C-D4E8-4DFC-98ED-7B19FF5B112C}" type="datetime1">
              <a:rPr lang="ar-SA" smtClean="0"/>
              <a:pPr/>
              <a:t>20/04/1437</a:t>
            </a:fld>
            <a:endParaRPr lang="ar-SA"/>
          </a:p>
        </p:txBody>
      </p:sp>
      <p:sp>
        <p:nvSpPr>
          <p:cNvPr id="4" name="Footer Placeholder 3"/>
          <p:cNvSpPr>
            <a:spLocks noGrp="1"/>
          </p:cNvSpPr>
          <p:nvPr>
            <p:ph type="ftr" sz="quarter" idx="11"/>
          </p:nvPr>
        </p:nvSpPr>
        <p:spPr/>
        <p:txBody>
          <a:bodyPr/>
          <a:lstStyle/>
          <a:p>
            <a:r>
              <a:rPr lang="en-US" smtClean="0"/>
              <a:t>T. Eman Alsqour</a:t>
            </a:r>
            <a:endParaRPr lang="ar-SA"/>
          </a:p>
        </p:txBody>
      </p:sp>
      <p:sp>
        <p:nvSpPr>
          <p:cNvPr id="5" name="Slide Number Placeholder 4"/>
          <p:cNvSpPr>
            <a:spLocks noGrp="1"/>
          </p:cNvSpPr>
          <p:nvPr>
            <p:ph type="sldNum" sz="quarter" idx="12"/>
          </p:nvPr>
        </p:nvSpPr>
        <p:spPr/>
        <p:txBody>
          <a:bodyPr/>
          <a:lstStyle/>
          <a:p>
            <a:fld id="{84119A0D-B5F6-4E20-B726-42375557DB2C}" type="slidenum">
              <a:rPr lang="ar-SA" smtClean="0"/>
              <a:pPr/>
              <a:t>‹#›</a:t>
            </a:fld>
            <a:endParaRPr lang="ar-SA"/>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1055B9-F930-4591-83CE-6E444C3715E6}" type="datetime1">
              <a:rPr lang="ar-SA" smtClean="0"/>
              <a:pPr/>
              <a:t>20/04/1437</a:t>
            </a:fld>
            <a:endParaRPr lang="ar-SA"/>
          </a:p>
        </p:txBody>
      </p:sp>
      <p:sp>
        <p:nvSpPr>
          <p:cNvPr id="3" name="Footer Placeholder 2"/>
          <p:cNvSpPr>
            <a:spLocks noGrp="1"/>
          </p:cNvSpPr>
          <p:nvPr>
            <p:ph type="ftr" sz="quarter" idx="11"/>
          </p:nvPr>
        </p:nvSpPr>
        <p:spPr/>
        <p:txBody>
          <a:bodyPr/>
          <a:lstStyle/>
          <a:p>
            <a:r>
              <a:rPr lang="en-US" smtClean="0"/>
              <a:t>T. Eman Alsqour</a:t>
            </a:r>
            <a:endParaRPr lang="ar-SA"/>
          </a:p>
        </p:txBody>
      </p:sp>
      <p:sp>
        <p:nvSpPr>
          <p:cNvPr id="4" name="Slide Number Placeholder 3"/>
          <p:cNvSpPr>
            <a:spLocks noGrp="1"/>
          </p:cNvSpPr>
          <p:nvPr>
            <p:ph type="sldNum" sz="quarter" idx="12"/>
          </p:nvPr>
        </p:nvSpPr>
        <p:spPr/>
        <p:txBody>
          <a:bodyPr/>
          <a:lstStyle/>
          <a:p>
            <a:fld id="{84119A0D-B5F6-4E20-B726-42375557DB2C}" type="slidenum">
              <a:rPr lang="ar-SA" smtClean="0"/>
              <a:pPr/>
              <a:t>‹#›</a:t>
            </a:fld>
            <a:endParaRPr lang="ar-SA"/>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2645E21-5F80-4746-920E-328AD59B3A97}" type="datetime1">
              <a:rPr lang="ar-SA" smtClean="0"/>
              <a:pPr/>
              <a:t>20/04/1437</a:t>
            </a:fld>
            <a:endParaRPr lang="ar-SA"/>
          </a:p>
        </p:txBody>
      </p:sp>
      <p:sp>
        <p:nvSpPr>
          <p:cNvPr id="6" name="Footer Placeholder 5"/>
          <p:cNvSpPr>
            <a:spLocks noGrp="1"/>
          </p:cNvSpPr>
          <p:nvPr>
            <p:ph type="ftr" sz="quarter" idx="11"/>
          </p:nvPr>
        </p:nvSpPr>
        <p:spPr/>
        <p:txBody>
          <a:bodyPr/>
          <a:lstStyle/>
          <a:p>
            <a:r>
              <a:rPr lang="en-US" smtClean="0"/>
              <a:t>T. Eman Alsqour</a:t>
            </a:r>
            <a:endParaRPr lang="ar-SA"/>
          </a:p>
        </p:txBody>
      </p:sp>
      <p:sp>
        <p:nvSpPr>
          <p:cNvPr id="7" name="Slide Number Placeholder 6"/>
          <p:cNvSpPr>
            <a:spLocks noGrp="1"/>
          </p:cNvSpPr>
          <p:nvPr>
            <p:ph type="sldNum" sz="quarter" idx="12"/>
          </p:nvPr>
        </p:nvSpPr>
        <p:spPr/>
        <p:txBody>
          <a:bodyPr/>
          <a:lstStyle/>
          <a:p>
            <a:fld id="{84119A0D-B5F6-4E20-B726-42375557DB2C}" type="slidenum">
              <a:rPr lang="ar-SA" smtClean="0"/>
              <a:pPr/>
              <a:t>‹#›</a:t>
            </a:fld>
            <a:endParaRPr lang="ar-SA"/>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8FF4A9F-AEDC-4A39-BE5A-883513A8B16C}" type="datetime1">
              <a:rPr lang="ar-SA" smtClean="0"/>
              <a:pPr/>
              <a:t>20/04/1437</a:t>
            </a:fld>
            <a:endParaRPr lang="ar-SA"/>
          </a:p>
        </p:txBody>
      </p:sp>
      <p:sp>
        <p:nvSpPr>
          <p:cNvPr id="6" name="Footer Placeholder 5"/>
          <p:cNvSpPr>
            <a:spLocks noGrp="1"/>
          </p:cNvSpPr>
          <p:nvPr>
            <p:ph type="ftr" sz="quarter" idx="11"/>
          </p:nvPr>
        </p:nvSpPr>
        <p:spPr/>
        <p:txBody>
          <a:bodyPr/>
          <a:lstStyle/>
          <a:p>
            <a:r>
              <a:rPr lang="en-US" smtClean="0"/>
              <a:t>T. Eman Alsqour</a:t>
            </a:r>
            <a:endParaRPr lang="ar-SA"/>
          </a:p>
        </p:txBody>
      </p:sp>
      <p:sp>
        <p:nvSpPr>
          <p:cNvPr id="7" name="Slide Number Placeholder 6"/>
          <p:cNvSpPr>
            <a:spLocks noGrp="1"/>
          </p:cNvSpPr>
          <p:nvPr>
            <p:ph type="sldNum" sz="quarter" idx="12"/>
          </p:nvPr>
        </p:nvSpPr>
        <p:spPr/>
        <p:txBody>
          <a:bodyPr/>
          <a:lstStyle/>
          <a:p>
            <a:fld id="{84119A0D-B5F6-4E20-B726-42375557DB2C}" type="slidenum">
              <a:rPr lang="ar-SA" smtClean="0"/>
              <a:pPr/>
              <a:t>‹#›</a:t>
            </a:fld>
            <a:endParaRPr lang="ar-SA"/>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BBB35B10-DCFD-4CD2-BB68-FDAA02F0B2AF}" type="datetime1">
              <a:rPr lang="ar-SA" smtClean="0"/>
              <a:pPr/>
              <a:t>20/04/1437</a:t>
            </a:fld>
            <a:endParaRPr lang="ar-SA"/>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r>
              <a:rPr lang="en-US" smtClean="0"/>
              <a:t>T. Eman Alsqour</a:t>
            </a:r>
            <a:endParaRPr lang="ar-SA"/>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84119A0D-B5F6-4E20-B726-42375557DB2C}" type="slidenum">
              <a:rPr lang="ar-SA" smtClean="0"/>
              <a:pPr/>
              <a:t>‹#›</a:t>
            </a:fld>
            <a:endParaRPr lang="ar-SA"/>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a:bodyPr>
          <a:lstStyle/>
          <a:p>
            <a:pPr algn="ctr"/>
            <a:r>
              <a:rPr lang="ar-SA" sz="4000" dirty="0" smtClean="0">
                <a:latin typeface="Thoma"/>
              </a:rPr>
              <a:t>قواعد البيانات العلائقية</a:t>
            </a:r>
            <a:endParaRPr lang="en-US" sz="4000" dirty="0"/>
          </a:p>
        </p:txBody>
      </p:sp>
      <p:sp>
        <p:nvSpPr>
          <p:cNvPr id="6" name="Subtitle 5"/>
          <p:cNvSpPr>
            <a:spLocks noGrp="1"/>
          </p:cNvSpPr>
          <p:nvPr>
            <p:ph type="subTitle" idx="1"/>
          </p:nvPr>
        </p:nvSpPr>
        <p:spPr/>
        <p:txBody>
          <a:bodyPr>
            <a:noAutofit/>
          </a:bodyPr>
          <a:lstStyle/>
          <a:p>
            <a:pPr algn="ctr"/>
            <a:r>
              <a:rPr lang="ar-SA" sz="3200" dirty="0" smtClean="0"/>
              <a:t>المحاضرة الثانية</a:t>
            </a:r>
            <a:endParaRPr lang="en-US" sz="3200" dirty="0"/>
          </a:p>
        </p:txBody>
      </p:sp>
      <p:sp>
        <p:nvSpPr>
          <p:cNvPr id="4" name="Footer Placeholder 3"/>
          <p:cNvSpPr>
            <a:spLocks noGrp="1"/>
          </p:cNvSpPr>
          <p:nvPr>
            <p:ph type="ftr" sz="quarter" idx="11"/>
          </p:nvPr>
        </p:nvSpPr>
        <p:spPr/>
        <p:txBody>
          <a:bodyPr/>
          <a:lstStyle/>
          <a:p>
            <a:r>
              <a:rPr lang="en-US" dirty="0" smtClean="0"/>
              <a:t>T. </a:t>
            </a:r>
            <a:r>
              <a:rPr lang="en-US" dirty="0" err="1" smtClean="0"/>
              <a:t>Eman</a:t>
            </a:r>
            <a:r>
              <a:rPr lang="en-US" dirty="0" smtClean="0"/>
              <a:t> </a:t>
            </a:r>
            <a:r>
              <a:rPr lang="en-US" dirty="0" err="1" smtClean="0"/>
              <a:t>Alsqour</a:t>
            </a:r>
            <a:endParaRPr lang="ar-SA" dirty="0"/>
          </a:p>
        </p:txBody>
      </p:sp>
      <p:pic>
        <p:nvPicPr>
          <p:cNvPr id="8" name="Picture 7" descr="جامعة الأميرة نورة بنت عبد الرحمن"/>
          <p:cNvPicPr/>
          <p:nvPr/>
        </p:nvPicPr>
        <p:blipFill>
          <a:blip r:embed="rId2" cstate="print"/>
          <a:srcRect/>
          <a:stretch>
            <a:fillRect/>
          </a:stretch>
        </p:blipFill>
        <p:spPr bwMode="auto">
          <a:xfrm>
            <a:off x="7236296" y="0"/>
            <a:ext cx="1907704" cy="1700808"/>
          </a:xfrm>
          <a:prstGeom prst="rect">
            <a:avLst/>
          </a:prstGeom>
          <a:noFill/>
        </p:spPr>
      </p:pic>
      <p:sp>
        <p:nvSpPr>
          <p:cNvPr id="9" name="Slide Number Placeholder 8"/>
          <p:cNvSpPr>
            <a:spLocks noGrp="1"/>
          </p:cNvSpPr>
          <p:nvPr>
            <p:ph type="sldNum" sz="quarter" idx="12"/>
          </p:nvPr>
        </p:nvSpPr>
        <p:spPr/>
        <p:txBody>
          <a:bodyPr/>
          <a:lstStyle/>
          <a:p>
            <a:fld id="{84119A0D-B5F6-4E20-B726-42375557DB2C}" type="slidenum">
              <a:rPr lang="ar-SA" smtClean="0"/>
              <a:pPr/>
              <a:t>1</a:t>
            </a:fld>
            <a:endParaRPr lang="ar-SA"/>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أنواع الصفات </a:t>
            </a:r>
            <a:endParaRPr lang="en-US" dirty="0"/>
          </a:p>
        </p:txBody>
      </p:sp>
      <p:sp>
        <p:nvSpPr>
          <p:cNvPr id="3" name="Footer Placeholder 2"/>
          <p:cNvSpPr>
            <a:spLocks noGrp="1"/>
          </p:cNvSpPr>
          <p:nvPr>
            <p:ph type="ftr" sz="quarter" idx="11"/>
          </p:nvPr>
        </p:nvSpPr>
        <p:spPr/>
        <p:txBody>
          <a:bodyPr/>
          <a:lstStyle/>
          <a:p>
            <a:r>
              <a:rPr lang="en-US" smtClean="0"/>
              <a:t>T. Eman Alsqour</a:t>
            </a:r>
            <a:endParaRPr lang="ar-SA"/>
          </a:p>
        </p:txBody>
      </p:sp>
      <p:sp>
        <p:nvSpPr>
          <p:cNvPr id="4" name="Slide Number Placeholder 3"/>
          <p:cNvSpPr>
            <a:spLocks noGrp="1"/>
          </p:cNvSpPr>
          <p:nvPr>
            <p:ph type="sldNum" sz="quarter" idx="12"/>
          </p:nvPr>
        </p:nvSpPr>
        <p:spPr/>
        <p:txBody>
          <a:bodyPr/>
          <a:lstStyle/>
          <a:p>
            <a:fld id="{84119A0D-B5F6-4E20-B726-42375557DB2C}" type="slidenum">
              <a:rPr lang="ar-SA" smtClean="0"/>
              <a:pPr/>
              <a:t>10</a:t>
            </a:fld>
            <a:endParaRPr lang="ar-SA"/>
          </a:p>
        </p:txBody>
      </p:sp>
      <p:sp>
        <p:nvSpPr>
          <p:cNvPr id="5" name="Content Placeholder 4"/>
          <p:cNvSpPr>
            <a:spLocks noGrp="1"/>
          </p:cNvSpPr>
          <p:nvPr>
            <p:ph sz="quarter" idx="1"/>
          </p:nvPr>
        </p:nvSpPr>
        <p:spPr/>
        <p:txBody>
          <a:bodyPr/>
          <a:lstStyle/>
          <a:p>
            <a:pPr algn="r" rtl="1"/>
            <a:r>
              <a:rPr lang="ar-SA" dirty="0" smtClean="0">
                <a:solidFill>
                  <a:schemeClr val="accent2">
                    <a:lumMod val="50000"/>
                  </a:schemeClr>
                </a:solidFill>
              </a:rPr>
              <a:t>صفة بسيطة (</a:t>
            </a:r>
            <a:r>
              <a:rPr lang="en-US" dirty="0" smtClean="0">
                <a:solidFill>
                  <a:schemeClr val="accent2">
                    <a:lumMod val="50000"/>
                  </a:schemeClr>
                </a:solidFill>
              </a:rPr>
              <a:t>Simple</a:t>
            </a:r>
            <a:r>
              <a:rPr lang="ar-SA" dirty="0" smtClean="0">
                <a:solidFill>
                  <a:schemeClr val="accent2">
                    <a:lumMod val="50000"/>
                  </a:schemeClr>
                </a:solidFill>
              </a:rPr>
              <a:t>):</a:t>
            </a:r>
          </a:p>
          <a:p>
            <a:pPr algn="r" rtl="1">
              <a:buNone/>
            </a:pPr>
            <a:r>
              <a:rPr lang="ar-SA" dirty="0" smtClean="0"/>
              <a:t>هي صفة تأخذ قيمة واحدة فقط داخل الكيان.</a:t>
            </a:r>
          </a:p>
          <a:p>
            <a:pPr algn="r" rtl="1">
              <a:buNone/>
            </a:pPr>
            <a:r>
              <a:rPr lang="ar-SA" dirty="0" smtClean="0">
                <a:solidFill>
                  <a:schemeClr val="accent2">
                    <a:lumMod val="50000"/>
                  </a:schemeClr>
                </a:solidFill>
              </a:rPr>
              <a:t>مثال: </a:t>
            </a:r>
            <a:r>
              <a:rPr lang="ar-SA" dirty="0" smtClean="0">
                <a:solidFill>
                  <a:srgbClr val="0070C0"/>
                </a:solidFill>
              </a:rPr>
              <a:t>الراتب,المهنة,الرقم الجامعي.</a:t>
            </a:r>
          </a:p>
          <a:p>
            <a:pPr algn="r" rtl="1"/>
            <a:r>
              <a:rPr lang="ar-SA" dirty="0" smtClean="0">
                <a:solidFill>
                  <a:schemeClr val="accent2">
                    <a:lumMod val="50000"/>
                  </a:schemeClr>
                </a:solidFill>
              </a:rPr>
              <a:t>صفة مركبة </a:t>
            </a:r>
            <a:r>
              <a:rPr lang="en-US" dirty="0" smtClean="0">
                <a:solidFill>
                  <a:schemeClr val="accent2">
                    <a:lumMod val="50000"/>
                  </a:schemeClr>
                </a:solidFill>
              </a:rPr>
              <a:t>(composite)</a:t>
            </a:r>
            <a:r>
              <a:rPr lang="ar-SA" dirty="0" smtClean="0">
                <a:solidFill>
                  <a:schemeClr val="accent2">
                    <a:lumMod val="50000"/>
                  </a:schemeClr>
                </a:solidFill>
              </a:rPr>
              <a:t>:</a:t>
            </a:r>
          </a:p>
          <a:p>
            <a:pPr algn="r" rtl="1">
              <a:buNone/>
            </a:pPr>
            <a:r>
              <a:rPr lang="ar-SA" dirty="0" smtClean="0"/>
              <a:t>صفة تتألف من مكونات متعددة، كل منها تمثل المزيد من الصفات الأساسية مع معنى مستقل.</a:t>
            </a:r>
          </a:p>
          <a:p>
            <a:pPr algn="r" rtl="1">
              <a:buNone/>
            </a:pPr>
            <a:r>
              <a:rPr lang="ar-SA" dirty="0" smtClean="0">
                <a:solidFill>
                  <a:schemeClr val="accent2">
                    <a:lumMod val="50000"/>
                  </a:schemeClr>
                </a:solidFill>
              </a:rPr>
              <a:t>مثال :</a:t>
            </a:r>
            <a:r>
              <a:rPr lang="ar-SA" dirty="0" smtClean="0">
                <a:solidFill>
                  <a:srgbClr val="0070C0"/>
                </a:solidFill>
              </a:rPr>
              <a:t>أسم الطالب (الأسم الأول,أسم الأب,أسم العائلة).</a:t>
            </a:r>
            <a:endParaRPr lang="en-US" dirty="0" smtClean="0">
              <a:solidFill>
                <a:srgbClr val="0070C0"/>
              </a:solidFill>
            </a:endParaRPr>
          </a:p>
        </p:txBody>
      </p:sp>
      <p:sp>
        <p:nvSpPr>
          <p:cNvPr id="8" name="Oval 7"/>
          <p:cNvSpPr/>
          <p:nvPr/>
        </p:nvSpPr>
        <p:spPr>
          <a:xfrm>
            <a:off x="179512" y="5157192"/>
            <a:ext cx="1440160" cy="504056"/>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solidFill>
                  <a:schemeClr val="tx1"/>
                </a:solidFill>
              </a:rPr>
              <a:t>أسم الطالب</a:t>
            </a:r>
            <a:endParaRPr lang="en-US" dirty="0">
              <a:solidFill>
                <a:schemeClr val="tx1"/>
              </a:solidFill>
            </a:endParaRPr>
          </a:p>
        </p:txBody>
      </p:sp>
      <p:cxnSp>
        <p:nvCxnSpPr>
          <p:cNvPr id="9" name="Straight Connector 8"/>
          <p:cNvCxnSpPr>
            <a:stCxn id="13" idx="4"/>
          </p:cNvCxnSpPr>
          <p:nvPr/>
        </p:nvCxnSpPr>
        <p:spPr>
          <a:xfrm flipH="1">
            <a:off x="611560" y="4725144"/>
            <a:ext cx="90264" cy="4320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1907704" y="5733256"/>
            <a:ext cx="1512168" cy="576064"/>
          </a:xfrm>
          <a:prstGeom prst="rect">
            <a:avLst/>
          </a:prstGeom>
          <a:solidFill>
            <a:schemeClr val="accent1">
              <a:alpha val="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400" dirty="0" smtClean="0">
                <a:solidFill>
                  <a:schemeClr val="tx1">
                    <a:lumMod val="85000"/>
                    <a:lumOff val="15000"/>
                  </a:schemeClr>
                </a:solidFill>
              </a:rPr>
              <a:t>الطالب</a:t>
            </a:r>
            <a:endParaRPr lang="en-US" sz="2400" dirty="0">
              <a:solidFill>
                <a:schemeClr val="tx1">
                  <a:lumMod val="85000"/>
                  <a:lumOff val="15000"/>
                </a:schemeClr>
              </a:solidFill>
            </a:endParaRPr>
          </a:p>
        </p:txBody>
      </p:sp>
      <p:sp>
        <p:nvSpPr>
          <p:cNvPr id="11" name="Oval 10"/>
          <p:cNvSpPr/>
          <p:nvPr/>
        </p:nvSpPr>
        <p:spPr>
          <a:xfrm>
            <a:off x="1619672" y="4437112"/>
            <a:ext cx="1368152" cy="504056"/>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solidFill>
                  <a:schemeClr val="tx1"/>
                </a:solidFill>
              </a:rPr>
              <a:t>أسم الأب</a:t>
            </a:r>
            <a:endParaRPr lang="en-US" dirty="0">
              <a:solidFill>
                <a:schemeClr val="tx1"/>
              </a:solidFill>
            </a:endParaRPr>
          </a:p>
        </p:txBody>
      </p:sp>
      <p:cxnSp>
        <p:nvCxnSpPr>
          <p:cNvPr id="12" name="Straight Connector 11"/>
          <p:cNvCxnSpPr>
            <a:endCxn id="10" idx="1"/>
          </p:cNvCxnSpPr>
          <p:nvPr/>
        </p:nvCxnSpPr>
        <p:spPr>
          <a:xfrm>
            <a:off x="1403648" y="5589240"/>
            <a:ext cx="504056" cy="4320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Oval 12"/>
          <p:cNvSpPr/>
          <p:nvPr/>
        </p:nvSpPr>
        <p:spPr>
          <a:xfrm>
            <a:off x="0" y="4221088"/>
            <a:ext cx="1403648" cy="504056"/>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solidFill>
                  <a:schemeClr val="tx1"/>
                </a:solidFill>
              </a:rPr>
              <a:t>أسم العائلة</a:t>
            </a:r>
            <a:endParaRPr lang="en-US" dirty="0">
              <a:solidFill>
                <a:schemeClr val="tx1"/>
              </a:solidFill>
            </a:endParaRPr>
          </a:p>
        </p:txBody>
      </p:sp>
      <p:cxnSp>
        <p:nvCxnSpPr>
          <p:cNvPr id="14" name="Straight Connector 13"/>
          <p:cNvCxnSpPr/>
          <p:nvPr/>
        </p:nvCxnSpPr>
        <p:spPr>
          <a:xfrm flipH="1">
            <a:off x="1619672" y="5229200"/>
            <a:ext cx="648072" cy="14401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H="1">
            <a:off x="1043608" y="4797152"/>
            <a:ext cx="648072" cy="36004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Oval 28"/>
          <p:cNvSpPr/>
          <p:nvPr/>
        </p:nvSpPr>
        <p:spPr>
          <a:xfrm>
            <a:off x="2267744" y="4941168"/>
            <a:ext cx="1512168" cy="504056"/>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solidFill>
                  <a:schemeClr val="tx1"/>
                </a:solidFill>
              </a:rPr>
              <a:t>الأسم الأول</a:t>
            </a:r>
            <a:endParaRPr lang="en-US" dirty="0">
              <a:solidFill>
                <a:schemeClr val="tx1"/>
              </a:solidFill>
            </a:endParaRPr>
          </a:p>
        </p:txBody>
      </p:sp>
      <p:sp>
        <p:nvSpPr>
          <p:cNvPr id="35" name="Oval 34"/>
          <p:cNvSpPr/>
          <p:nvPr/>
        </p:nvSpPr>
        <p:spPr>
          <a:xfrm>
            <a:off x="467544" y="1772816"/>
            <a:ext cx="1872208" cy="576064"/>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u="sng" dirty="0" smtClean="0">
                <a:solidFill>
                  <a:schemeClr val="tx1"/>
                </a:solidFill>
              </a:rPr>
              <a:t>الرقم الجامعي</a:t>
            </a:r>
            <a:endParaRPr lang="en-US" u="sng" dirty="0">
              <a:solidFill>
                <a:schemeClr val="tx1"/>
              </a:solidFill>
            </a:endParaRPr>
          </a:p>
        </p:txBody>
      </p:sp>
      <p:sp>
        <p:nvSpPr>
          <p:cNvPr id="36" name="Rectangle 35"/>
          <p:cNvSpPr/>
          <p:nvPr/>
        </p:nvSpPr>
        <p:spPr>
          <a:xfrm>
            <a:off x="2195736" y="2420888"/>
            <a:ext cx="1512168" cy="576064"/>
          </a:xfrm>
          <a:prstGeom prst="rect">
            <a:avLst/>
          </a:prstGeom>
          <a:solidFill>
            <a:schemeClr val="accent1">
              <a:alpha val="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400" dirty="0" smtClean="0">
                <a:solidFill>
                  <a:schemeClr val="tx1">
                    <a:lumMod val="85000"/>
                    <a:lumOff val="15000"/>
                  </a:schemeClr>
                </a:solidFill>
              </a:rPr>
              <a:t>الطالب</a:t>
            </a:r>
            <a:endParaRPr lang="en-US" sz="2400" dirty="0">
              <a:solidFill>
                <a:schemeClr val="tx1">
                  <a:lumMod val="85000"/>
                  <a:lumOff val="15000"/>
                </a:schemeClr>
              </a:solidFill>
            </a:endParaRPr>
          </a:p>
        </p:txBody>
      </p:sp>
      <p:cxnSp>
        <p:nvCxnSpPr>
          <p:cNvPr id="37" name="Straight Connector 36"/>
          <p:cNvCxnSpPr>
            <a:endCxn id="36" idx="1"/>
          </p:cNvCxnSpPr>
          <p:nvPr/>
        </p:nvCxnSpPr>
        <p:spPr>
          <a:xfrm>
            <a:off x="1619672" y="2348880"/>
            <a:ext cx="576064" cy="36004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أنواع الصفات</a:t>
            </a:r>
            <a:endParaRPr lang="en-US" dirty="0"/>
          </a:p>
        </p:txBody>
      </p:sp>
      <p:sp>
        <p:nvSpPr>
          <p:cNvPr id="3" name="Footer Placeholder 2"/>
          <p:cNvSpPr>
            <a:spLocks noGrp="1"/>
          </p:cNvSpPr>
          <p:nvPr>
            <p:ph type="ftr" sz="quarter" idx="11"/>
          </p:nvPr>
        </p:nvSpPr>
        <p:spPr/>
        <p:txBody>
          <a:bodyPr/>
          <a:lstStyle/>
          <a:p>
            <a:r>
              <a:rPr lang="en-US" smtClean="0"/>
              <a:t>T. Eman Alsqour</a:t>
            </a:r>
            <a:endParaRPr lang="ar-SA"/>
          </a:p>
        </p:txBody>
      </p:sp>
      <p:sp>
        <p:nvSpPr>
          <p:cNvPr id="4" name="Slide Number Placeholder 3"/>
          <p:cNvSpPr>
            <a:spLocks noGrp="1"/>
          </p:cNvSpPr>
          <p:nvPr>
            <p:ph type="sldNum" sz="quarter" idx="12"/>
          </p:nvPr>
        </p:nvSpPr>
        <p:spPr/>
        <p:txBody>
          <a:bodyPr/>
          <a:lstStyle/>
          <a:p>
            <a:fld id="{84119A0D-B5F6-4E20-B726-42375557DB2C}" type="slidenum">
              <a:rPr lang="ar-SA" smtClean="0"/>
              <a:pPr/>
              <a:t>11</a:t>
            </a:fld>
            <a:endParaRPr lang="ar-SA"/>
          </a:p>
        </p:txBody>
      </p:sp>
      <p:sp>
        <p:nvSpPr>
          <p:cNvPr id="5" name="Content Placeholder 4"/>
          <p:cNvSpPr>
            <a:spLocks noGrp="1"/>
          </p:cNvSpPr>
          <p:nvPr>
            <p:ph sz="quarter" idx="1"/>
          </p:nvPr>
        </p:nvSpPr>
        <p:spPr>
          <a:xfrm>
            <a:off x="395536" y="1340768"/>
            <a:ext cx="8229600" cy="4937760"/>
          </a:xfrm>
        </p:spPr>
        <p:txBody>
          <a:bodyPr/>
          <a:lstStyle/>
          <a:p>
            <a:pPr algn="r" rtl="1"/>
            <a:r>
              <a:rPr lang="ar-SA" dirty="0" smtClean="0">
                <a:solidFill>
                  <a:schemeClr val="accent2">
                    <a:lumMod val="50000"/>
                  </a:schemeClr>
                </a:solidFill>
              </a:rPr>
              <a:t>صفة متعددة القيم</a:t>
            </a:r>
            <a:r>
              <a:rPr lang="en-US" dirty="0" smtClean="0">
                <a:solidFill>
                  <a:schemeClr val="accent2">
                    <a:lumMod val="50000"/>
                  </a:schemeClr>
                </a:solidFill>
              </a:rPr>
              <a:t>(Multi-valued)</a:t>
            </a:r>
            <a:r>
              <a:rPr lang="ar-SA" dirty="0" smtClean="0">
                <a:solidFill>
                  <a:schemeClr val="accent2">
                    <a:lumMod val="50000"/>
                  </a:schemeClr>
                </a:solidFill>
              </a:rPr>
              <a:t>:</a:t>
            </a:r>
          </a:p>
          <a:p>
            <a:pPr algn="r" rtl="1">
              <a:buNone/>
            </a:pPr>
            <a:r>
              <a:rPr lang="ar-SA" dirty="0" smtClean="0"/>
              <a:t>هي الصفة التي تحمل قيم متعددة لنفس الكيان.</a:t>
            </a:r>
          </a:p>
          <a:p>
            <a:pPr marL="716280" indent="-533400" algn="r" rtl="1">
              <a:lnSpc>
                <a:spcPct val="90000"/>
              </a:lnSpc>
              <a:buNone/>
            </a:pPr>
            <a:r>
              <a:rPr lang="ar-SA" dirty="0" smtClean="0">
                <a:solidFill>
                  <a:schemeClr val="accent2">
                    <a:lumMod val="50000"/>
                  </a:schemeClr>
                </a:solidFill>
              </a:rPr>
              <a:t>مثل:</a:t>
            </a:r>
          </a:p>
          <a:p>
            <a:pPr marL="716280" indent="-533400" algn="r" rtl="1">
              <a:lnSpc>
                <a:spcPct val="90000"/>
              </a:lnSpc>
              <a:buFont typeface="Wingdings" pitchFamily="2" charset="2"/>
              <a:buChar char="§"/>
            </a:pPr>
            <a:r>
              <a:rPr lang="ar-SA" dirty="0" smtClean="0"/>
              <a:t>هواتف موظف (قد يكون له هاتف او اثنين أو أكثر).</a:t>
            </a:r>
          </a:p>
          <a:p>
            <a:pPr marL="716280" indent="-533400" algn="r" rtl="1">
              <a:lnSpc>
                <a:spcPct val="90000"/>
              </a:lnSpc>
              <a:buFont typeface="Wingdings" pitchFamily="2" charset="2"/>
              <a:buChar char="§"/>
            </a:pPr>
            <a:r>
              <a:rPr lang="ar-SA" dirty="0" smtClean="0"/>
              <a:t>الوان سيارة (قد تكون من لون واحد أو أي عدد من الألوان)</a:t>
            </a:r>
          </a:p>
          <a:p>
            <a:pPr algn="r" rtl="1">
              <a:buNone/>
            </a:pPr>
            <a:endParaRPr lang="en-US" dirty="0"/>
          </a:p>
        </p:txBody>
      </p:sp>
      <p:sp>
        <p:nvSpPr>
          <p:cNvPr id="6" name="Oval 1029"/>
          <p:cNvSpPr>
            <a:spLocks noChangeArrowheads="1"/>
          </p:cNvSpPr>
          <p:nvPr/>
        </p:nvSpPr>
        <p:spPr bwMode="auto">
          <a:xfrm>
            <a:off x="2332112" y="4509120"/>
            <a:ext cx="1219200" cy="685800"/>
          </a:xfrm>
          <a:prstGeom prst="ellipse">
            <a:avLst/>
          </a:prstGeom>
          <a:solidFill>
            <a:schemeClr val="bg1">
              <a:alpha val="50195"/>
            </a:schemeClr>
          </a:solidFill>
          <a:ln w="76200" cmpd="dbl">
            <a:solidFill>
              <a:schemeClr val="tx1"/>
            </a:solidFill>
            <a:round/>
            <a:headEnd/>
            <a:tailEnd/>
          </a:ln>
        </p:spPr>
        <p:txBody>
          <a:bodyPr wrap="none" anchor="ctr"/>
          <a:lstStyle/>
          <a:p>
            <a:pPr algn="ctr"/>
            <a:r>
              <a:rPr lang="ar-SA" b="1">
                <a:solidFill>
                  <a:schemeClr val="tx2"/>
                </a:solidFill>
                <a:latin typeface="Times New Roman" pitchFamily="18" charset="0"/>
                <a:cs typeface="Times New Roman" pitchFamily="18" charset="0"/>
              </a:rPr>
              <a:t>الألوان</a:t>
            </a:r>
            <a:endParaRPr lang="en-US" b="1">
              <a:solidFill>
                <a:schemeClr val="tx2"/>
              </a:solidFill>
              <a:latin typeface="Times New Roman" pitchFamily="18" charset="0"/>
              <a:cs typeface="Times New Roman" pitchFamily="18" charset="0"/>
            </a:endParaRPr>
          </a:p>
        </p:txBody>
      </p:sp>
      <p:sp>
        <p:nvSpPr>
          <p:cNvPr id="7" name="Oval 1037"/>
          <p:cNvSpPr>
            <a:spLocks noChangeArrowheads="1"/>
          </p:cNvSpPr>
          <p:nvPr/>
        </p:nvSpPr>
        <p:spPr bwMode="auto">
          <a:xfrm>
            <a:off x="3779912" y="4509120"/>
            <a:ext cx="1219200" cy="685800"/>
          </a:xfrm>
          <a:prstGeom prst="ellipse">
            <a:avLst/>
          </a:prstGeom>
          <a:solidFill>
            <a:schemeClr val="bg1">
              <a:alpha val="50195"/>
            </a:schemeClr>
          </a:solidFill>
          <a:ln w="76200" cmpd="dbl">
            <a:solidFill>
              <a:schemeClr val="tx1"/>
            </a:solidFill>
            <a:round/>
            <a:headEnd/>
            <a:tailEnd/>
          </a:ln>
        </p:spPr>
        <p:txBody>
          <a:bodyPr wrap="none" anchor="ctr"/>
          <a:lstStyle/>
          <a:p>
            <a:pPr algn="ctr" rtl="1"/>
            <a:r>
              <a:rPr lang="ar-SA" b="1">
                <a:solidFill>
                  <a:schemeClr val="tx2"/>
                </a:solidFill>
                <a:latin typeface="Times New Roman" pitchFamily="18" charset="0"/>
                <a:cs typeface="Times New Roman" pitchFamily="18" charset="0"/>
              </a:rPr>
              <a:t>هواتف</a:t>
            </a:r>
            <a:endParaRPr lang="en-US" b="1">
              <a:solidFill>
                <a:schemeClr val="tx2"/>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T. Eman Alsqour</a:t>
            </a:r>
            <a:endParaRPr lang="ar-SA"/>
          </a:p>
        </p:txBody>
      </p:sp>
      <p:sp>
        <p:nvSpPr>
          <p:cNvPr id="4" name="Slide Number Placeholder 3"/>
          <p:cNvSpPr>
            <a:spLocks noGrp="1"/>
          </p:cNvSpPr>
          <p:nvPr>
            <p:ph type="sldNum" sz="quarter" idx="12"/>
          </p:nvPr>
        </p:nvSpPr>
        <p:spPr/>
        <p:txBody>
          <a:bodyPr/>
          <a:lstStyle/>
          <a:p>
            <a:fld id="{84119A0D-B5F6-4E20-B726-42375557DB2C}" type="slidenum">
              <a:rPr lang="ar-SA" smtClean="0"/>
              <a:pPr/>
              <a:t>12</a:t>
            </a:fld>
            <a:endParaRPr lang="ar-SA"/>
          </a:p>
        </p:txBody>
      </p:sp>
      <p:sp>
        <p:nvSpPr>
          <p:cNvPr id="5" name="Content Placeholder 4"/>
          <p:cNvSpPr>
            <a:spLocks noGrp="1"/>
          </p:cNvSpPr>
          <p:nvPr>
            <p:ph sz="quarter" idx="1"/>
          </p:nvPr>
        </p:nvSpPr>
        <p:spPr/>
        <p:txBody>
          <a:bodyPr/>
          <a:lstStyle/>
          <a:p>
            <a:pPr algn="r" rtl="1"/>
            <a:r>
              <a:rPr lang="ar-SA" dirty="0" smtClean="0">
                <a:solidFill>
                  <a:schemeClr val="accent2">
                    <a:lumMod val="50000"/>
                  </a:schemeClr>
                </a:solidFill>
              </a:rPr>
              <a:t>الصفة المشتقة (</a:t>
            </a:r>
            <a:r>
              <a:rPr lang="en-US" dirty="0" smtClean="0">
                <a:solidFill>
                  <a:schemeClr val="accent2">
                    <a:lumMod val="50000"/>
                  </a:schemeClr>
                </a:solidFill>
              </a:rPr>
              <a:t>Derived attribute</a:t>
            </a:r>
            <a:r>
              <a:rPr lang="ar-SA" dirty="0" smtClean="0">
                <a:solidFill>
                  <a:schemeClr val="accent2">
                    <a:lumMod val="50000"/>
                  </a:schemeClr>
                </a:solidFill>
              </a:rPr>
              <a:t>)</a:t>
            </a:r>
            <a:r>
              <a:rPr lang="en-US" dirty="0" smtClean="0">
                <a:solidFill>
                  <a:schemeClr val="accent2">
                    <a:lumMod val="50000"/>
                  </a:schemeClr>
                </a:solidFill>
              </a:rPr>
              <a:t>:</a:t>
            </a:r>
            <a:endParaRPr lang="ar-SA" dirty="0" smtClean="0">
              <a:solidFill>
                <a:schemeClr val="accent2">
                  <a:lumMod val="50000"/>
                </a:schemeClr>
              </a:solidFill>
            </a:endParaRPr>
          </a:p>
          <a:p>
            <a:pPr algn="r" rtl="1">
              <a:buNone/>
            </a:pPr>
            <a:r>
              <a:rPr lang="ar-SA" dirty="0" smtClean="0">
                <a:solidFill>
                  <a:schemeClr val="tx1">
                    <a:lumMod val="95000"/>
                    <a:lumOff val="5000"/>
                  </a:schemeClr>
                </a:solidFill>
              </a:rPr>
              <a:t>وهي صفة بسيطة يمكن الحصول عليها من صفة بسيطة أخرى.</a:t>
            </a:r>
          </a:p>
          <a:p>
            <a:pPr algn="r" rtl="1">
              <a:buNone/>
            </a:pPr>
            <a:r>
              <a:rPr lang="ar-SA" dirty="0" smtClean="0">
                <a:solidFill>
                  <a:schemeClr val="accent2">
                    <a:lumMod val="50000"/>
                  </a:schemeClr>
                </a:solidFill>
              </a:rPr>
              <a:t>مثال:</a:t>
            </a:r>
          </a:p>
          <a:p>
            <a:pPr algn="r" rtl="1">
              <a:buNone/>
            </a:pPr>
            <a:r>
              <a:rPr lang="ar-SA" dirty="0" smtClean="0"/>
              <a:t>يمكن تحديد العمر من التاريخ الحالي وتاريخ الولادة للشخص، لذلك العمر هو الصفة المشتقة وتاريخ الولادة هو الصفة المخزنة.</a:t>
            </a:r>
            <a:endParaRPr lang="en-US" dirty="0" smtClean="0"/>
          </a:p>
          <a:p>
            <a:pPr algn="r" rtl="1">
              <a:buNone/>
            </a:pPr>
            <a:endParaRPr lang="en-US" dirty="0" smtClean="0">
              <a:solidFill>
                <a:schemeClr val="tx1">
                  <a:lumMod val="85000"/>
                  <a:lumOff val="15000"/>
                </a:schemeClr>
              </a:solidFill>
            </a:endParaRPr>
          </a:p>
          <a:p>
            <a:pPr algn="r" rtl="1">
              <a:buNone/>
            </a:pPr>
            <a:endParaRPr lang="en-US" dirty="0" smtClean="0">
              <a:solidFill>
                <a:schemeClr val="tx1">
                  <a:lumMod val="85000"/>
                  <a:lumOff val="15000"/>
                </a:schemeClr>
              </a:solidFill>
            </a:endParaRPr>
          </a:p>
          <a:p>
            <a:pPr algn="r" rtl="1">
              <a:buNone/>
            </a:pPr>
            <a:endParaRPr lang="ar-SA" dirty="0" smtClean="0">
              <a:solidFill>
                <a:schemeClr val="tx1">
                  <a:lumMod val="85000"/>
                  <a:lumOff val="15000"/>
                </a:schemeClr>
              </a:solidFill>
            </a:endParaRPr>
          </a:p>
          <a:p>
            <a:pPr algn="r" rtl="1">
              <a:buNone/>
            </a:pPr>
            <a:endParaRPr lang="en-US" dirty="0" smtClean="0">
              <a:solidFill>
                <a:schemeClr val="tx1">
                  <a:lumMod val="85000"/>
                  <a:lumOff val="15000"/>
                </a:schemeClr>
              </a:solidFill>
            </a:endParaRPr>
          </a:p>
          <a:p>
            <a:pPr algn="r" rtl="1">
              <a:buNone/>
            </a:pPr>
            <a:r>
              <a:rPr lang="ar-SA" dirty="0" smtClean="0">
                <a:solidFill>
                  <a:srgbClr val="FF0000"/>
                </a:solidFill>
              </a:rPr>
              <a:t>ملاحظة: </a:t>
            </a:r>
            <a:r>
              <a:rPr lang="ar-SA" dirty="0" smtClean="0"/>
              <a:t>يمكن للصفة ان</a:t>
            </a:r>
            <a:r>
              <a:rPr lang="en-US" dirty="0" smtClean="0"/>
              <a:t> </a:t>
            </a:r>
            <a:r>
              <a:rPr lang="ar-SA" dirty="0" smtClean="0"/>
              <a:t>تاخذ قيمة خالية يطلق عليها بـ ”</a:t>
            </a:r>
            <a:r>
              <a:rPr lang="en-US" dirty="0" smtClean="0"/>
              <a:t>NULL</a:t>
            </a:r>
            <a:r>
              <a:rPr lang="ar-SA" dirty="0" smtClean="0"/>
              <a:t>“.</a:t>
            </a:r>
            <a:endParaRPr lang="en-US" dirty="0" smtClean="0"/>
          </a:p>
          <a:p>
            <a:pPr algn="r" rtl="1"/>
            <a:endParaRPr lang="en-US" dirty="0">
              <a:solidFill>
                <a:schemeClr val="accent2">
                  <a:lumMod val="50000"/>
                </a:schemeClr>
              </a:solidFill>
            </a:endParaRPr>
          </a:p>
        </p:txBody>
      </p:sp>
      <p:sp>
        <p:nvSpPr>
          <p:cNvPr id="6" name="Title 1"/>
          <p:cNvSpPr>
            <a:spLocks noGrp="1"/>
          </p:cNvSpPr>
          <p:nvPr>
            <p:ph type="title"/>
          </p:nvPr>
        </p:nvSpPr>
        <p:spPr/>
        <p:txBody>
          <a:bodyPr/>
          <a:lstStyle/>
          <a:p>
            <a:pPr algn="ctr"/>
            <a:r>
              <a:rPr lang="ar-SA" dirty="0" smtClean="0"/>
              <a:t>أنواع الصفات</a:t>
            </a:r>
            <a:endParaRPr lang="en-US" dirty="0"/>
          </a:p>
        </p:txBody>
      </p:sp>
      <p:sp>
        <p:nvSpPr>
          <p:cNvPr id="7" name="Oval 6"/>
          <p:cNvSpPr/>
          <p:nvPr/>
        </p:nvSpPr>
        <p:spPr>
          <a:xfrm>
            <a:off x="2015208" y="3645024"/>
            <a:ext cx="1440160" cy="504056"/>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solidFill>
                  <a:schemeClr val="tx1"/>
                </a:solidFill>
              </a:rPr>
              <a:t>تاريخ الولادة</a:t>
            </a:r>
            <a:endParaRPr lang="en-US" dirty="0">
              <a:solidFill>
                <a:schemeClr val="tx1"/>
              </a:solidFill>
            </a:endParaRPr>
          </a:p>
        </p:txBody>
      </p:sp>
      <p:cxnSp>
        <p:nvCxnSpPr>
          <p:cNvPr id="8" name="Straight Connector 7"/>
          <p:cNvCxnSpPr>
            <a:endCxn id="9" idx="0"/>
          </p:cNvCxnSpPr>
          <p:nvPr/>
        </p:nvCxnSpPr>
        <p:spPr>
          <a:xfrm>
            <a:off x="1367136" y="4293096"/>
            <a:ext cx="108012" cy="28803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575048" y="4581128"/>
            <a:ext cx="1800200" cy="576064"/>
          </a:xfrm>
          <a:prstGeom prst="rect">
            <a:avLst/>
          </a:prstGeom>
          <a:solidFill>
            <a:schemeClr val="accent1">
              <a:alpha val="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400" dirty="0" smtClean="0">
                <a:solidFill>
                  <a:schemeClr val="tx1">
                    <a:lumMod val="85000"/>
                    <a:lumOff val="15000"/>
                  </a:schemeClr>
                </a:solidFill>
              </a:rPr>
              <a:t>الطالب</a:t>
            </a:r>
            <a:endParaRPr lang="en-US" sz="2400" dirty="0">
              <a:solidFill>
                <a:schemeClr val="tx1">
                  <a:lumMod val="85000"/>
                  <a:lumOff val="15000"/>
                </a:schemeClr>
              </a:solidFill>
            </a:endParaRPr>
          </a:p>
        </p:txBody>
      </p:sp>
      <p:sp>
        <p:nvSpPr>
          <p:cNvPr id="10" name="Oval 9"/>
          <p:cNvSpPr/>
          <p:nvPr/>
        </p:nvSpPr>
        <p:spPr>
          <a:xfrm>
            <a:off x="467544" y="3789040"/>
            <a:ext cx="1440160" cy="504056"/>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u="sng" dirty="0" smtClean="0">
                <a:solidFill>
                  <a:schemeClr val="tx1"/>
                </a:solidFill>
              </a:rPr>
              <a:t>رقم الطالب</a:t>
            </a:r>
            <a:endParaRPr lang="en-US" u="sng" dirty="0">
              <a:solidFill>
                <a:schemeClr val="tx1"/>
              </a:solidFill>
            </a:endParaRPr>
          </a:p>
        </p:txBody>
      </p:sp>
      <p:cxnSp>
        <p:nvCxnSpPr>
          <p:cNvPr id="11" name="Straight Connector 10"/>
          <p:cNvCxnSpPr/>
          <p:nvPr/>
        </p:nvCxnSpPr>
        <p:spPr>
          <a:xfrm flipV="1">
            <a:off x="2231232" y="4149080"/>
            <a:ext cx="288032" cy="4320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3095328" y="4149080"/>
            <a:ext cx="1440160" cy="504056"/>
          </a:xfrm>
          <a:prstGeom prst="ellipse">
            <a:avLst/>
          </a:prstGeom>
          <a:solidFill>
            <a:schemeClr val="bg1"/>
          </a:solidFill>
          <a:ln w="2857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solidFill>
                  <a:schemeClr val="tx1"/>
                </a:solidFill>
              </a:rPr>
              <a:t>العمر</a:t>
            </a:r>
            <a:endParaRPr lang="en-US" dirty="0">
              <a:solidFill>
                <a:schemeClr val="tx1"/>
              </a:solidFill>
            </a:endParaRPr>
          </a:p>
        </p:txBody>
      </p:sp>
      <p:cxnSp>
        <p:nvCxnSpPr>
          <p:cNvPr id="13" name="Straight Connector 12"/>
          <p:cNvCxnSpPr>
            <a:stCxn id="9" idx="3"/>
            <a:endCxn id="12" idx="3"/>
          </p:cNvCxnSpPr>
          <p:nvPr/>
        </p:nvCxnSpPr>
        <p:spPr>
          <a:xfrm flipV="1">
            <a:off x="2375248" y="4579319"/>
            <a:ext cx="930987" cy="28984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مفاتيح الكيانات</a:t>
            </a:r>
            <a:endParaRPr lang="en-US" dirty="0"/>
          </a:p>
        </p:txBody>
      </p:sp>
      <p:sp>
        <p:nvSpPr>
          <p:cNvPr id="3" name="Footer Placeholder 2"/>
          <p:cNvSpPr>
            <a:spLocks noGrp="1"/>
          </p:cNvSpPr>
          <p:nvPr>
            <p:ph type="ftr" sz="quarter" idx="11"/>
          </p:nvPr>
        </p:nvSpPr>
        <p:spPr/>
        <p:txBody>
          <a:bodyPr/>
          <a:lstStyle/>
          <a:p>
            <a:r>
              <a:rPr lang="en-US" smtClean="0"/>
              <a:t>T. Eman Alsqour</a:t>
            </a:r>
            <a:endParaRPr lang="ar-SA"/>
          </a:p>
        </p:txBody>
      </p:sp>
      <p:sp>
        <p:nvSpPr>
          <p:cNvPr id="4" name="Slide Number Placeholder 3"/>
          <p:cNvSpPr>
            <a:spLocks noGrp="1"/>
          </p:cNvSpPr>
          <p:nvPr>
            <p:ph type="sldNum" sz="quarter" idx="12"/>
          </p:nvPr>
        </p:nvSpPr>
        <p:spPr/>
        <p:txBody>
          <a:bodyPr/>
          <a:lstStyle/>
          <a:p>
            <a:fld id="{84119A0D-B5F6-4E20-B726-42375557DB2C}" type="slidenum">
              <a:rPr lang="ar-SA" smtClean="0"/>
              <a:pPr/>
              <a:t>13</a:t>
            </a:fld>
            <a:endParaRPr lang="ar-SA"/>
          </a:p>
        </p:txBody>
      </p:sp>
      <p:sp>
        <p:nvSpPr>
          <p:cNvPr id="5" name="Content Placeholder 4"/>
          <p:cNvSpPr>
            <a:spLocks noGrp="1"/>
          </p:cNvSpPr>
          <p:nvPr>
            <p:ph sz="quarter" idx="1"/>
          </p:nvPr>
        </p:nvSpPr>
        <p:spPr/>
        <p:txBody>
          <a:bodyPr>
            <a:normAutofit/>
          </a:bodyPr>
          <a:lstStyle/>
          <a:p>
            <a:pPr algn="r" rtl="1">
              <a:buNone/>
            </a:pPr>
            <a:r>
              <a:rPr lang="ar-SA" b="1" dirty="0" smtClean="0"/>
              <a:t>مفتاح الكيان هو</a:t>
            </a:r>
            <a:r>
              <a:rPr lang="ar-SA" dirty="0" smtClean="0"/>
              <a:t> الخاصية التي لا يمكن أن تتكرر قيمتها داخل هذا الكيان وبالتالي تكون مميزة لكل سجل بداخله عن غيره فمثلاً لا يمكن لموظف أن يكون له نفس رقم موظف آخر في نفس الكيان.</a:t>
            </a:r>
          </a:p>
          <a:p>
            <a:pPr algn="r" rtl="1"/>
            <a:r>
              <a:rPr lang="ar-SA" dirty="0" smtClean="0"/>
              <a:t>تستخدم المفاتيح في ربط الجداول المختلفة (بناء العلاقات).</a:t>
            </a:r>
          </a:p>
          <a:p>
            <a:pPr algn="r" rtl="1"/>
            <a:r>
              <a:rPr lang="ar-SA" dirty="0" smtClean="0"/>
              <a:t>يمكن تقسيم المفاتيح في البيانات العلائقية إلى عدة أقسام:</a:t>
            </a:r>
          </a:p>
          <a:p>
            <a:pPr lvl="1" algn="r" rtl="1"/>
            <a:r>
              <a:rPr lang="ar-SA" dirty="0" smtClean="0"/>
              <a:t>المفتاح الأعظم</a:t>
            </a:r>
            <a:r>
              <a:rPr lang="en-US" dirty="0" smtClean="0"/>
              <a:t>(Super Key) </a:t>
            </a:r>
            <a:r>
              <a:rPr lang="ar-SA" dirty="0" smtClean="0"/>
              <a:t>.</a:t>
            </a:r>
          </a:p>
          <a:p>
            <a:pPr lvl="1" algn="r" rtl="1"/>
            <a:r>
              <a:rPr lang="ar-SA" dirty="0" smtClean="0"/>
              <a:t>المفتاح المرشح</a:t>
            </a:r>
            <a:r>
              <a:rPr lang="en-US" dirty="0" smtClean="0"/>
              <a:t> (Candidate Key) </a:t>
            </a:r>
            <a:r>
              <a:rPr lang="ar-SA" dirty="0" smtClean="0"/>
              <a:t>.</a:t>
            </a:r>
          </a:p>
          <a:p>
            <a:pPr lvl="1" algn="r" rtl="1"/>
            <a:r>
              <a:rPr lang="ar-SA" dirty="0" smtClean="0"/>
              <a:t>المفتاح الرئيس</a:t>
            </a:r>
            <a:r>
              <a:rPr lang="en-US" dirty="0" smtClean="0"/>
              <a:t>  (Primary Key) </a:t>
            </a:r>
            <a:r>
              <a:rPr lang="ar-SA" dirty="0" smtClean="0"/>
              <a:t>.</a:t>
            </a:r>
          </a:p>
          <a:p>
            <a:pPr lvl="1" algn="r" rtl="1"/>
            <a:r>
              <a:rPr lang="ar-SA" dirty="0" smtClean="0"/>
              <a:t>المفتاح الثانوي</a:t>
            </a:r>
            <a:r>
              <a:rPr lang="en-US" dirty="0" smtClean="0"/>
              <a:t> </a:t>
            </a:r>
            <a:r>
              <a:rPr lang="ar-SA" dirty="0" smtClean="0"/>
              <a:t>.</a:t>
            </a:r>
          </a:p>
          <a:p>
            <a:pPr lvl="1" algn="r" rtl="1"/>
            <a:r>
              <a:rPr lang="ar-SA" dirty="0" smtClean="0"/>
              <a:t>المفتاح الأجنبي</a:t>
            </a:r>
            <a:r>
              <a:rPr lang="en-US" dirty="0" smtClean="0"/>
              <a:t> (Foreign Key) </a:t>
            </a:r>
            <a:r>
              <a:rPr lang="ar-SA" dirty="0" smtClean="0"/>
              <a:t>.</a:t>
            </a:r>
          </a:p>
          <a:p>
            <a:pPr algn="r" rtl="1">
              <a:buNone/>
            </a:pPr>
            <a:endParaRPr lang="ar-SA" dirty="0" smtClean="0"/>
          </a:p>
          <a:p>
            <a:pPr algn="r" rtl="1">
              <a:buNone/>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T. Eman Alsqour</a:t>
            </a:r>
            <a:endParaRPr lang="ar-SA"/>
          </a:p>
        </p:txBody>
      </p:sp>
      <p:sp>
        <p:nvSpPr>
          <p:cNvPr id="4" name="Slide Number Placeholder 3"/>
          <p:cNvSpPr>
            <a:spLocks noGrp="1"/>
          </p:cNvSpPr>
          <p:nvPr>
            <p:ph type="sldNum" sz="quarter" idx="12"/>
          </p:nvPr>
        </p:nvSpPr>
        <p:spPr/>
        <p:txBody>
          <a:bodyPr/>
          <a:lstStyle/>
          <a:p>
            <a:fld id="{84119A0D-B5F6-4E20-B726-42375557DB2C}" type="slidenum">
              <a:rPr lang="ar-SA" smtClean="0"/>
              <a:pPr/>
              <a:t>14</a:t>
            </a:fld>
            <a:endParaRPr lang="ar-SA"/>
          </a:p>
        </p:txBody>
      </p:sp>
      <p:sp>
        <p:nvSpPr>
          <p:cNvPr id="5" name="Content Placeholder 4"/>
          <p:cNvSpPr>
            <a:spLocks noGrp="1"/>
          </p:cNvSpPr>
          <p:nvPr>
            <p:ph sz="quarter" idx="1"/>
          </p:nvPr>
        </p:nvSpPr>
        <p:spPr/>
        <p:txBody>
          <a:bodyPr/>
          <a:lstStyle/>
          <a:p>
            <a:endParaRPr lang="en-US"/>
          </a:p>
        </p:txBody>
      </p:sp>
      <p:pic>
        <p:nvPicPr>
          <p:cNvPr id="2050" name="Picture 2"/>
          <p:cNvPicPr>
            <a:picLocks noChangeAspect="1" noChangeArrowheads="1"/>
          </p:cNvPicPr>
          <p:nvPr/>
        </p:nvPicPr>
        <p:blipFill>
          <a:blip r:embed="rId2" cstate="print"/>
          <a:srcRect/>
          <a:stretch>
            <a:fillRect/>
          </a:stretch>
        </p:blipFill>
        <p:spPr bwMode="auto">
          <a:xfrm>
            <a:off x="395536" y="1196752"/>
            <a:ext cx="8362950" cy="5095875"/>
          </a:xfrm>
          <a:prstGeom prst="rect">
            <a:avLst/>
          </a:prstGeom>
          <a:noFill/>
          <a:ln w="9525">
            <a:noFill/>
            <a:miter lim="800000"/>
            <a:headEnd/>
            <a:tailEnd/>
          </a:ln>
        </p:spPr>
      </p:pic>
      <p:sp>
        <p:nvSpPr>
          <p:cNvPr id="7" name="Title 6"/>
          <p:cNvSpPr txBox="1">
            <a:spLocks noGrp="1"/>
          </p:cNvSpPr>
          <p:nvPr>
            <p:ph type="title"/>
          </p:nvPr>
        </p:nvSpPr>
        <p:spPr>
          <a:xfrm>
            <a:off x="2779685" y="435114"/>
            <a:ext cx="3584636" cy="707886"/>
          </a:xfrm>
          <a:prstGeom prst="rect">
            <a:avLst/>
          </a:prstGeom>
          <a:noFill/>
        </p:spPr>
        <p:txBody>
          <a:bodyPr wrap="none" rtlCol="1">
            <a:spAutoFit/>
          </a:bodyPr>
          <a:lstStyle/>
          <a:p>
            <a:pPr algn="ctr" rtl="1"/>
            <a:r>
              <a:rPr lang="ar-SA" sz="4000" b="1" dirty="0" smtClean="0"/>
              <a:t>طالب</a:t>
            </a:r>
            <a:r>
              <a:rPr lang="ar-SA" sz="2800" b="1" dirty="0" smtClean="0"/>
              <a:t> </a:t>
            </a:r>
            <a:r>
              <a:rPr lang="ar-SA" sz="4000" b="1" dirty="0" smtClean="0"/>
              <a:t>(</a:t>
            </a:r>
            <a:r>
              <a:rPr lang="en-US" sz="4000" b="1" dirty="0" smtClean="0"/>
              <a:t>Student</a:t>
            </a:r>
            <a:r>
              <a:rPr lang="ar-SA" sz="4000" b="1" dirty="0" smtClean="0"/>
              <a:t>)</a:t>
            </a:r>
            <a:endParaRPr lang="ar-SA" sz="4000"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T. Eman Alsqour</a:t>
            </a:r>
            <a:endParaRPr lang="ar-SA"/>
          </a:p>
        </p:txBody>
      </p:sp>
      <p:sp>
        <p:nvSpPr>
          <p:cNvPr id="4" name="Slide Number Placeholder 3"/>
          <p:cNvSpPr>
            <a:spLocks noGrp="1"/>
          </p:cNvSpPr>
          <p:nvPr>
            <p:ph type="sldNum" sz="quarter" idx="12"/>
          </p:nvPr>
        </p:nvSpPr>
        <p:spPr/>
        <p:txBody>
          <a:bodyPr/>
          <a:lstStyle/>
          <a:p>
            <a:fld id="{84119A0D-B5F6-4E20-B726-42375557DB2C}" type="slidenum">
              <a:rPr lang="ar-SA" smtClean="0"/>
              <a:pPr/>
              <a:t>15</a:t>
            </a:fld>
            <a:endParaRPr lang="ar-SA"/>
          </a:p>
        </p:txBody>
      </p:sp>
      <p:sp>
        <p:nvSpPr>
          <p:cNvPr id="5" name="Content Placeholder 4"/>
          <p:cNvSpPr>
            <a:spLocks noGrp="1"/>
          </p:cNvSpPr>
          <p:nvPr>
            <p:ph sz="quarter" idx="1"/>
          </p:nvPr>
        </p:nvSpPr>
        <p:spPr/>
        <p:txBody>
          <a:bodyPr/>
          <a:lstStyle/>
          <a:p>
            <a:endParaRPr lang="en-US"/>
          </a:p>
        </p:txBody>
      </p:sp>
      <p:pic>
        <p:nvPicPr>
          <p:cNvPr id="3074" name="Picture 2"/>
          <p:cNvPicPr>
            <a:picLocks noChangeAspect="1" noChangeArrowheads="1"/>
          </p:cNvPicPr>
          <p:nvPr/>
        </p:nvPicPr>
        <p:blipFill>
          <a:blip r:embed="rId2" cstate="print"/>
          <a:srcRect/>
          <a:stretch>
            <a:fillRect/>
          </a:stretch>
        </p:blipFill>
        <p:spPr bwMode="auto">
          <a:xfrm>
            <a:off x="467544" y="1124744"/>
            <a:ext cx="8352928" cy="5100460"/>
          </a:xfrm>
          <a:prstGeom prst="rect">
            <a:avLst/>
          </a:prstGeom>
          <a:noFill/>
          <a:ln w="9525">
            <a:noFill/>
            <a:miter lim="800000"/>
            <a:headEnd/>
            <a:tailEnd/>
          </a:ln>
        </p:spPr>
      </p:pic>
      <p:sp>
        <p:nvSpPr>
          <p:cNvPr id="7" name="TextBox 6"/>
          <p:cNvSpPr txBox="1"/>
          <p:nvPr/>
        </p:nvSpPr>
        <p:spPr>
          <a:xfrm>
            <a:off x="1691680" y="404664"/>
            <a:ext cx="6408712" cy="707886"/>
          </a:xfrm>
          <a:prstGeom prst="rect">
            <a:avLst/>
          </a:prstGeom>
          <a:noFill/>
        </p:spPr>
        <p:txBody>
          <a:bodyPr wrap="square" rtlCol="0">
            <a:spAutoFit/>
          </a:bodyPr>
          <a:lstStyle/>
          <a:p>
            <a:pPr algn="ctr"/>
            <a:r>
              <a:rPr lang="ar-SA" sz="4000" dirty="0" smtClean="0">
                <a:solidFill>
                  <a:srgbClr val="002060"/>
                </a:solidFill>
              </a:rPr>
              <a:t>مفاتيح الجداول</a:t>
            </a:r>
            <a:endParaRPr lang="en-US" sz="4000" dirty="0">
              <a:solidFill>
                <a:srgbClr val="00206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T. Eman Alsqour</a:t>
            </a:r>
            <a:endParaRPr lang="ar-SA"/>
          </a:p>
        </p:txBody>
      </p:sp>
      <p:sp>
        <p:nvSpPr>
          <p:cNvPr id="4" name="Slide Number Placeholder 3"/>
          <p:cNvSpPr>
            <a:spLocks noGrp="1"/>
          </p:cNvSpPr>
          <p:nvPr>
            <p:ph type="sldNum" sz="quarter" idx="12"/>
          </p:nvPr>
        </p:nvSpPr>
        <p:spPr/>
        <p:txBody>
          <a:bodyPr/>
          <a:lstStyle/>
          <a:p>
            <a:fld id="{84119A0D-B5F6-4E20-B726-42375557DB2C}" type="slidenum">
              <a:rPr lang="ar-SA" smtClean="0"/>
              <a:pPr/>
              <a:t>16</a:t>
            </a:fld>
            <a:endParaRPr lang="ar-SA"/>
          </a:p>
        </p:txBody>
      </p:sp>
      <p:sp>
        <p:nvSpPr>
          <p:cNvPr id="5" name="Content Placeholder 4"/>
          <p:cNvSpPr>
            <a:spLocks noGrp="1"/>
          </p:cNvSpPr>
          <p:nvPr>
            <p:ph sz="quarter" idx="1"/>
          </p:nvPr>
        </p:nvSpPr>
        <p:spPr/>
        <p:txBody>
          <a:bodyPr/>
          <a:lstStyle/>
          <a:p>
            <a:endParaRPr lang="en-US" dirty="0"/>
          </a:p>
        </p:txBody>
      </p:sp>
      <p:pic>
        <p:nvPicPr>
          <p:cNvPr id="4098" name="Picture 2"/>
          <p:cNvPicPr>
            <a:picLocks noChangeAspect="1" noChangeArrowheads="1"/>
          </p:cNvPicPr>
          <p:nvPr/>
        </p:nvPicPr>
        <p:blipFill>
          <a:blip r:embed="rId2" cstate="print"/>
          <a:srcRect/>
          <a:stretch>
            <a:fillRect/>
          </a:stretch>
        </p:blipFill>
        <p:spPr bwMode="auto">
          <a:xfrm>
            <a:off x="611560" y="1340768"/>
            <a:ext cx="7743006" cy="4418818"/>
          </a:xfrm>
          <a:prstGeom prst="rect">
            <a:avLst/>
          </a:prstGeom>
          <a:noFill/>
          <a:ln w="9525">
            <a:noFill/>
            <a:miter lim="800000"/>
            <a:headEnd/>
            <a:tailEnd/>
          </a:ln>
        </p:spPr>
      </p:pic>
      <p:sp>
        <p:nvSpPr>
          <p:cNvPr id="7" name="Title 6"/>
          <p:cNvSpPr txBox="1">
            <a:spLocks noGrp="1"/>
          </p:cNvSpPr>
          <p:nvPr>
            <p:ph type="title"/>
          </p:nvPr>
        </p:nvSpPr>
        <p:spPr>
          <a:prstGeom prst="rect">
            <a:avLst/>
          </a:prstGeom>
          <a:noFill/>
        </p:spPr>
        <p:txBody>
          <a:bodyPr wrap="square" rtlCol="0">
            <a:spAutoFit/>
          </a:bodyPr>
          <a:lstStyle/>
          <a:p>
            <a:pPr algn="ctr"/>
            <a:r>
              <a:rPr lang="ar-SA" sz="4000" dirty="0" smtClean="0">
                <a:solidFill>
                  <a:schemeClr val="tx1">
                    <a:lumMod val="50000"/>
                    <a:lumOff val="50000"/>
                  </a:schemeClr>
                </a:solidFill>
              </a:rPr>
              <a:t>مفاتيح الجداول</a:t>
            </a:r>
            <a:endParaRPr lang="en-US" sz="4000" dirty="0">
              <a:solidFill>
                <a:schemeClr val="tx1">
                  <a:lumMod val="50000"/>
                  <a:lumOff val="50000"/>
                </a:schemeClr>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T. Eman Alsqour</a:t>
            </a:r>
            <a:endParaRPr lang="ar-SA"/>
          </a:p>
        </p:txBody>
      </p:sp>
      <p:sp>
        <p:nvSpPr>
          <p:cNvPr id="4" name="Slide Number Placeholder 3"/>
          <p:cNvSpPr>
            <a:spLocks noGrp="1"/>
          </p:cNvSpPr>
          <p:nvPr>
            <p:ph type="sldNum" sz="quarter" idx="12"/>
          </p:nvPr>
        </p:nvSpPr>
        <p:spPr/>
        <p:txBody>
          <a:bodyPr/>
          <a:lstStyle/>
          <a:p>
            <a:fld id="{84119A0D-B5F6-4E20-B726-42375557DB2C}" type="slidenum">
              <a:rPr lang="ar-SA" smtClean="0"/>
              <a:pPr/>
              <a:t>17</a:t>
            </a:fld>
            <a:endParaRPr lang="ar-SA"/>
          </a:p>
        </p:txBody>
      </p:sp>
      <p:sp>
        <p:nvSpPr>
          <p:cNvPr id="5" name="Content Placeholder 4"/>
          <p:cNvSpPr>
            <a:spLocks noGrp="1"/>
          </p:cNvSpPr>
          <p:nvPr>
            <p:ph sz="quarter" idx="1"/>
          </p:nvPr>
        </p:nvSpPr>
        <p:spPr/>
        <p:txBody>
          <a:bodyPr/>
          <a:lstStyle/>
          <a:p>
            <a:endParaRPr lang="en-US" dirty="0"/>
          </a:p>
        </p:txBody>
      </p:sp>
      <p:pic>
        <p:nvPicPr>
          <p:cNvPr id="5122" name="Picture 2"/>
          <p:cNvPicPr>
            <a:picLocks noChangeAspect="1" noChangeArrowheads="1"/>
          </p:cNvPicPr>
          <p:nvPr/>
        </p:nvPicPr>
        <p:blipFill>
          <a:blip r:embed="rId2" cstate="print"/>
          <a:srcRect/>
          <a:stretch>
            <a:fillRect/>
          </a:stretch>
        </p:blipFill>
        <p:spPr bwMode="auto">
          <a:xfrm>
            <a:off x="827584" y="1268760"/>
            <a:ext cx="7776864" cy="1335616"/>
          </a:xfrm>
          <a:prstGeom prst="rect">
            <a:avLst/>
          </a:prstGeom>
          <a:noFill/>
          <a:ln w="9525">
            <a:noFill/>
            <a:miter lim="800000"/>
            <a:headEnd/>
            <a:tailEnd/>
          </a:ln>
        </p:spPr>
      </p:pic>
      <p:pic>
        <p:nvPicPr>
          <p:cNvPr id="5123" name="Picture 3"/>
          <p:cNvPicPr>
            <a:picLocks noChangeAspect="1" noChangeArrowheads="1"/>
          </p:cNvPicPr>
          <p:nvPr/>
        </p:nvPicPr>
        <p:blipFill>
          <a:blip r:embed="rId3" cstate="print"/>
          <a:srcRect/>
          <a:stretch>
            <a:fillRect/>
          </a:stretch>
        </p:blipFill>
        <p:spPr bwMode="auto">
          <a:xfrm>
            <a:off x="755576" y="2066925"/>
            <a:ext cx="7677150" cy="4791075"/>
          </a:xfrm>
          <a:prstGeom prst="rect">
            <a:avLst/>
          </a:prstGeom>
          <a:noFill/>
          <a:ln w="9525">
            <a:noFill/>
            <a:miter lim="800000"/>
            <a:headEnd/>
            <a:tailEnd/>
          </a:ln>
        </p:spPr>
      </p:pic>
      <p:sp>
        <p:nvSpPr>
          <p:cNvPr id="8" name="TextBox 7"/>
          <p:cNvSpPr txBox="1"/>
          <p:nvPr/>
        </p:nvSpPr>
        <p:spPr>
          <a:xfrm>
            <a:off x="1691680" y="404664"/>
            <a:ext cx="6408712" cy="707886"/>
          </a:xfrm>
          <a:prstGeom prst="rect">
            <a:avLst/>
          </a:prstGeom>
          <a:noFill/>
        </p:spPr>
        <p:txBody>
          <a:bodyPr wrap="square" rtlCol="0">
            <a:spAutoFit/>
          </a:bodyPr>
          <a:lstStyle/>
          <a:p>
            <a:pPr algn="ctr"/>
            <a:r>
              <a:rPr lang="ar-SA" sz="4000" dirty="0" smtClean="0">
                <a:solidFill>
                  <a:schemeClr val="tx1">
                    <a:lumMod val="50000"/>
                    <a:lumOff val="50000"/>
                  </a:schemeClr>
                </a:solidFill>
              </a:rPr>
              <a:t>مفاتيح الجداول</a:t>
            </a:r>
            <a:endParaRPr lang="en-US" sz="4000" dirty="0">
              <a:solidFill>
                <a:schemeClr val="tx1">
                  <a:lumMod val="50000"/>
                  <a:lumOff val="50000"/>
                </a:schemeClr>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188640"/>
            <a:ext cx="7645896" cy="952128"/>
          </a:xfrm>
        </p:spPr>
        <p:txBody>
          <a:bodyPr>
            <a:normAutofit/>
          </a:bodyPr>
          <a:lstStyle/>
          <a:p>
            <a:pPr algn="ctr" rtl="1"/>
            <a:r>
              <a:rPr lang="ar-SA" sz="4800" dirty="0" smtClean="0">
                <a:solidFill>
                  <a:schemeClr val="bg2">
                    <a:lumMod val="25000"/>
                  </a:schemeClr>
                </a:solidFill>
              </a:rPr>
              <a:t>العلاقات </a:t>
            </a:r>
            <a:r>
              <a:rPr lang="en-US" sz="4800" dirty="0" smtClean="0">
                <a:solidFill>
                  <a:schemeClr val="bg2">
                    <a:lumMod val="25000"/>
                  </a:schemeClr>
                </a:solidFill>
              </a:rPr>
              <a:t>Relationship</a:t>
            </a:r>
            <a:endParaRPr lang="ar-SA" sz="4800" dirty="0">
              <a:solidFill>
                <a:schemeClr val="bg2">
                  <a:lumMod val="25000"/>
                </a:schemeClr>
              </a:solidFill>
            </a:endParaRPr>
          </a:p>
        </p:txBody>
      </p:sp>
      <p:sp>
        <p:nvSpPr>
          <p:cNvPr id="4" name="Footer Placeholder 3"/>
          <p:cNvSpPr>
            <a:spLocks noGrp="1"/>
          </p:cNvSpPr>
          <p:nvPr>
            <p:ph type="ftr" sz="quarter" idx="11"/>
          </p:nvPr>
        </p:nvSpPr>
        <p:spPr/>
        <p:txBody>
          <a:bodyPr/>
          <a:lstStyle/>
          <a:p>
            <a:r>
              <a:rPr lang="en-US" smtClean="0"/>
              <a:t>T. Eman Alsqour</a:t>
            </a:r>
            <a:endParaRPr lang="ar-SA"/>
          </a:p>
        </p:txBody>
      </p:sp>
      <p:sp>
        <p:nvSpPr>
          <p:cNvPr id="3" name="Content Placeholder 2"/>
          <p:cNvSpPr>
            <a:spLocks noGrp="1"/>
          </p:cNvSpPr>
          <p:nvPr>
            <p:ph sz="quarter" idx="1"/>
          </p:nvPr>
        </p:nvSpPr>
        <p:spPr>
          <a:xfrm>
            <a:off x="755576" y="1559024"/>
            <a:ext cx="7543800" cy="4534272"/>
          </a:xfrm>
        </p:spPr>
        <p:txBody>
          <a:bodyPr>
            <a:normAutofit/>
          </a:bodyPr>
          <a:lstStyle/>
          <a:p>
            <a:pPr algn="r" rtl="1">
              <a:buNone/>
            </a:pPr>
            <a:r>
              <a:rPr lang="ar-SA" dirty="0" smtClean="0">
                <a:solidFill>
                  <a:schemeClr val="tx1">
                    <a:lumMod val="95000"/>
                    <a:lumOff val="5000"/>
                  </a:schemeClr>
                </a:solidFill>
              </a:rPr>
              <a:t>هي ارتباط بين اثنين (أو أكثر) من الكيانات.</a:t>
            </a:r>
          </a:p>
          <a:p>
            <a:pPr algn="r" rtl="1">
              <a:buNone/>
            </a:pPr>
            <a:r>
              <a:rPr lang="ar-SA" dirty="0" smtClean="0">
                <a:solidFill>
                  <a:schemeClr val="tx1">
                    <a:lumMod val="95000"/>
                    <a:lumOff val="5000"/>
                  </a:schemeClr>
                </a:solidFill>
              </a:rPr>
              <a:t>غالباً تكون العلاقة الرابطة </a:t>
            </a:r>
            <a:r>
              <a:rPr lang="ar-SA" dirty="0" smtClean="0">
                <a:solidFill>
                  <a:srgbClr val="C00000"/>
                </a:solidFill>
              </a:rPr>
              <a:t>فعلاً مضارعاً أو فعلاً مبنياً للمجهول</a:t>
            </a:r>
            <a:r>
              <a:rPr lang="ar-SA" dirty="0" smtClean="0">
                <a:solidFill>
                  <a:schemeClr val="tx1">
                    <a:lumMod val="95000"/>
                    <a:lumOff val="5000"/>
                  </a:schemeClr>
                </a:solidFill>
              </a:rPr>
              <a:t>.</a:t>
            </a:r>
          </a:p>
          <a:p>
            <a:pPr algn="r" rtl="1">
              <a:buNone/>
            </a:pPr>
            <a:r>
              <a:rPr lang="ar-SA" dirty="0" smtClean="0">
                <a:solidFill>
                  <a:srgbClr val="C00000"/>
                </a:solidFill>
              </a:rPr>
              <a:t>مثال: </a:t>
            </a:r>
            <a:r>
              <a:rPr lang="ar-SA" dirty="0" smtClean="0">
                <a:solidFill>
                  <a:schemeClr val="tx1">
                    <a:lumMod val="95000"/>
                    <a:lumOff val="5000"/>
                  </a:schemeClr>
                </a:solidFill>
              </a:rPr>
              <a:t>الكيان (طالب), والكيان (مقرر دراسي),  والكيان (المدرس), بينهم علاقات رابطة كثيرة نذكر </a:t>
            </a:r>
            <a:r>
              <a:rPr lang="ar-SA" dirty="0" smtClean="0">
                <a:solidFill>
                  <a:srgbClr val="C00000"/>
                </a:solidFill>
              </a:rPr>
              <a:t>منها:</a:t>
            </a:r>
          </a:p>
          <a:p>
            <a:pPr marL="457200" indent="-457200" algn="r" rtl="1">
              <a:buFont typeface="+mj-lt"/>
              <a:buAutoNum type="arabicPeriod"/>
            </a:pPr>
            <a:r>
              <a:rPr lang="ar-SA" dirty="0" smtClean="0">
                <a:solidFill>
                  <a:schemeClr val="accent1">
                    <a:lumMod val="75000"/>
                  </a:schemeClr>
                </a:solidFill>
              </a:rPr>
              <a:t>يَدْرُسْ</a:t>
            </a:r>
          </a:p>
          <a:p>
            <a:pPr marL="457200" indent="-457200" algn="r" rtl="1">
              <a:buFont typeface="+mj-lt"/>
              <a:buAutoNum type="arabicPeriod"/>
            </a:pPr>
            <a:r>
              <a:rPr lang="ar-SA" dirty="0" smtClean="0">
                <a:solidFill>
                  <a:schemeClr val="accent1">
                    <a:lumMod val="75000"/>
                  </a:schemeClr>
                </a:solidFill>
              </a:rPr>
              <a:t>يُدَرِّسْ</a:t>
            </a:r>
          </a:p>
          <a:p>
            <a:pPr marL="457200" indent="-457200" algn="r" rtl="1">
              <a:buFont typeface="+mj-lt"/>
              <a:buAutoNum type="arabicPeriod"/>
            </a:pPr>
            <a:r>
              <a:rPr lang="ar-SA" dirty="0" smtClean="0">
                <a:solidFill>
                  <a:schemeClr val="accent1">
                    <a:lumMod val="75000"/>
                  </a:schemeClr>
                </a:solidFill>
              </a:rPr>
              <a:t>يُرشِد</a:t>
            </a:r>
            <a:endParaRPr lang="en-US" dirty="0" smtClean="0">
              <a:solidFill>
                <a:schemeClr val="accent1">
                  <a:lumMod val="75000"/>
                </a:schemeClr>
              </a:solidFill>
            </a:endParaRPr>
          </a:p>
        </p:txBody>
      </p:sp>
      <p:sp>
        <p:nvSpPr>
          <p:cNvPr id="6" name="Slide Number Placeholder 5"/>
          <p:cNvSpPr>
            <a:spLocks noGrp="1"/>
          </p:cNvSpPr>
          <p:nvPr>
            <p:ph type="sldNum" sz="quarter" idx="12"/>
          </p:nvPr>
        </p:nvSpPr>
        <p:spPr/>
        <p:txBody>
          <a:bodyPr/>
          <a:lstStyle/>
          <a:p>
            <a:fld id="{84119A0D-B5F6-4E20-B726-42375557DB2C}" type="slidenum">
              <a:rPr lang="ar-SA" smtClean="0"/>
              <a:pPr/>
              <a:t>18</a:t>
            </a:fld>
            <a:endParaRPr lang="ar-SA"/>
          </a:p>
        </p:txBody>
      </p:sp>
      <p:sp>
        <p:nvSpPr>
          <p:cNvPr id="7" name="Rectangle 6"/>
          <p:cNvSpPr/>
          <p:nvPr/>
        </p:nvSpPr>
        <p:spPr>
          <a:xfrm>
            <a:off x="395536" y="5301208"/>
            <a:ext cx="1080120" cy="50405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solidFill>
                  <a:schemeClr val="tx1"/>
                </a:solidFill>
              </a:rPr>
              <a:t>كيان1</a:t>
            </a:r>
            <a:endParaRPr lang="en-US" dirty="0">
              <a:solidFill>
                <a:schemeClr val="tx1"/>
              </a:solidFill>
            </a:endParaRPr>
          </a:p>
        </p:txBody>
      </p:sp>
      <p:sp>
        <p:nvSpPr>
          <p:cNvPr id="8" name="Rectangle 7"/>
          <p:cNvSpPr/>
          <p:nvPr/>
        </p:nvSpPr>
        <p:spPr>
          <a:xfrm>
            <a:off x="4139952" y="5229200"/>
            <a:ext cx="1080120" cy="50405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solidFill>
                  <a:schemeClr val="tx1"/>
                </a:solidFill>
              </a:rPr>
              <a:t>كيان2</a:t>
            </a:r>
            <a:endParaRPr lang="en-US" dirty="0">
              <a:solidFill>
                <a:schemeClr val="tx1"/>
              </a:solidFill>
            </a:endParaRPr>
          </a:p>
        </p:txBody>
      </p:sp>
      <p:sp>
        <p:nvSpPr>
          <p:cNvPr id="9" name="Diamond 8"/>
          <p:cNvSpPr/>
          <p:nvPr/>
        </p:nvSpPr>
        <p:spPr>
          <a:xfrm>
            <a:off x="2195736" y="5013176"/>
            <a:ext cx="1224136" cy="864096"/>
          </a:xfrm>
          <a:prstGeom prst="diamond">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solidFill>
                  <a:schemeClr val="tx1"/>
                </a:solidFill>
              </a:rPr>
              <a:t>علاقة</a:t>
            </a:r>
            <a:endParaRPr lang="en-US" dirty="0">
              <a:solidFill>
                <a:schemeClr val="tx1"/>
              </a:solidFill>
            </a:endParaRPr>
          </a:p>
        </p:txBody>
      </p:sp>
      <p:cxnSp>
        <p:nvCxnSpPr>
          <p:cNvPr id="15" name="Straight Connector 14"/>
          <p:cNvCxnSpPr>
            <a:stCxn id="7" idx="3"/>
            <a:endCxn id="9" idx="1"/>
          </p:cNvCxnSpPr>
          <p:nvPr/>
        </p:nvCxnSpPr>
        <p:spPr>
          <a:xfrm flipV="1">
            <a:off x="1475656" y="5445224"/>
            <a:ext cx="720080" cy="10801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endCxn id="8" idx="1"/>
          </p:cNvCxnSpPr>
          <p:nvPr/>
        </p:nvCxnSpPr>
        <p:spPr>
          <a:xfrm>
            <a:off x="3419872" y="5409220"/>
            <a:ext cx="720080" cy="7200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Oval 28"/>
          <p:cNvSpPr/>
          <p:nvPr/>
        </p:nvSpPr>
        <p:spPr>
          <a:xfrm>
            <a:off x="5580112" y="4797152"/>
            <a:ext cx="1440160" cy="504056"/>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solidFill>
                  <a:schemeClr val="tx1"/>
                </a:solidFill>
              </a:rPr>
              <a:t>صفة</a:t>
            </a:r>
            <a:endParaRPr lang="en-US" dirty="0">
              <a:solidFill>
                <a:schemeClr val="tx1"/>
              </a:solidFill>
            </a:endParaRPr>
          </a:p>
        </p:txBody>
      </p:sp>
      <p:cxnSp>
        <p:nvCxnSpPr>
          <p:cNvPr id="30" name="Straight Connector 29"/>
          <p:cNvCxnSpPr>
            <a:stCxn id="31" idx="4"/>
          </p:cNvCxnSpPr>
          <p:nvPr/>
        </p:nvCxnSpPr>
        <p:spPr>
          <a:xfrm flipH="1">
            <a:off x="4463988" y="4653136"/>
            <a:ext cx="468052" cy="57606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Oval 30"/>
          <p:cNvSpPr/>
          <p:nvPr/>
        </p:nvSpPr>
        <p:spPr>
          <a:xfrm>
            <a:off x="3995936" y="4077072"/>
            <a:ext cx="1872208" cy="576064"/>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u="sng" dirty="0" smtClean="0">
                <a:solidFill>
                  <a:schemeClr val="tx1"/>
                </a:solidFill>
              </a:rPr>
              <a:t>المفتاح الرئيس</a:t>
            </a:r>
            <a:endParaRPr lang="en-US" u="sng" dirty="0">
              <a:solidFill>
                <a:schemeClr val="tx1"/>
              </a:solidFill>
            </a:endParaRPr>
          </a:p>
        </p:txBody>
      </p:sp>
      <p:cxnSp>
        <p:nvCxnSpPr>
          <p:cNvPr id="32" name="Straight Connector 31"/>
          <p:cNvCxnSpPr>
            <a:stCxn id="8" idx="3"/>
            <a:endCxn id="29" idx="3"/>
          </p:cNvCxnSpPr>
          <p:nvPr/>
        </p:nvCxnSpPr>
        <p:spPr>
          <a:xfrm flipV="1">
            <a:off x="5220072" y="5227391"/>
            <a:ext cx="570947" cy="25383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8895813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صفات العلاقة</a:t>
            </a:r>
            <a:endParaRPr lang="en-US" dirty="0"/>
          </a:p>
        </p:txBody>
      </p:sp>
      <p:sp>
        <p:nvSpPr>
          <p:cNvPr id="3" name="Footer Placeholder 2"/>
          <p:cNvSpPr>
            <a:spLocks noGrp="1"/>
          </p:cNvSpPr>
          <p:nvPr>
            <p:ph type="ftr" sz="quarter" idx="11"/>
          </p:nvPr>
        </p:nvSpPr>
        <p:spPr/>
        <p:txBody>
          <a:bodyPr/>
          <a:lstStyle/>
          <a:p>
            <a:r>
              <a:rPr lang="en-US" smtClean="0"/>
              <a:t>T. Eman Alsqour</a:t>
            </a:r>
            <a:endParaRPr lang="ar-SA"/>
          </a:p>
        </p:txBody>
      </p:sp>
      <p:sp>
        <p:nvSpPr>
          <p:cNvPr id="4" name="Slide Number Placeholder 3"/>
          <p:cNvSpPr>
            <a:spLocks noGrp="1"/>
          </p:cNvSpPr>
          <p:nvPr>
            <p:ph type="sldNum" sz="quarter" idx="12"/>
          </p:nvPr>
        </p:nvSpPr>
        <p:spPr/>
        <p:txBody>
          <a:bodyPr/>
          <a:lstStyle/>
          <a:p>
            <a:fld id="{84119A0D-B5F6-4E20-B726-42375557DB2C}" type="slidenum">
              <a:rPr lang="ar-SA" smtClean="0"/>
              <a:pPr/>
              <a:t>19</a:t>
            </a:fld>
            <a:endParaRPr lang="ar-SA"/>
          </a:p>
        </p:txBody>
      </p:sp>
      <p:sp>
        <p:nvSpPr>
          <p:cNvPr id="5" name="Content Placeholder 4"/>
          <p:cNvSpPr>
            <a:spLocks noGrp="1"/>
          </p:cNvSpPr>
          <p:nvPr>
            <p:ph sz="quarter" idx="1"/>
          </p:nvPr>
        </p:nvSpPr>
        <p:spPr/>
        <p:txBody>
          <a:bodyPr/>
          <a:lstStyle/>
          <a:p>
            <a:pPr algn="r" rtl="1"/>
            <a:r>
              <a:rPr lang="ar-SA" dirty="0" smtClean="0"/>
              <a:t>يمكن للعلاقات ان يكون لها صفات.</a:t>
            </a:r>
          </a:p>
          <a:p>
            <a:pPr algn="r" rtl="1">
              <a:buNone/>
            </a:pPr>
            <a:r>
              <a:rPr lang="ar-SA" dirty="0" smtClean="0">
                <a:solidFill>
                  <a:srgbClr val="C00000"/>
                </a:solidFill>
              </a:rPr>
              <a:t>مثال 1: </a:t>
            </a:r>
            <a:r>
              <a:rPr lang="ar-SA" dirty="0" smtClean="0">
                <a:solidFill>
                  <a:srgbClr val="002060"/>
                </a:solidFill>
              </a:rPr>
              <a:t>الزبون </a:t>
            </a:r>
            <a:r>
              <a:rPr lang="ar-SA" b="1" dirty="0" smtClean="0">
                <a:solidFill>
                  <a:srgbClr val="002060"/>
                </a:solidFill>
              </a:rPr>
              <a:t>يطلب</a:t>
            </a:r>
            <a:r>
              <a:rPr lang="ar-SA" dirty="0" smtClean="0">
                <a:solidFill>
                  <a:srgbClr val="002060"/>
                </a:solidFill>
              </a:rPr>
              <a:t> منتج.</a:t>
            </a:r>
          </a:p>
          <a:p>
            <a:pPr lvl="1" algn="r" rtl="1">
              <a:buFont typeface="Wingdings" pitchFamily="2" charset="2"/>
              <a:buChar char="§"/>
            </a:pPr>
            <a:r>
              <a:rPr lang="ar-SA" dirty="0" smtClean="0"/>
              <a:t>الكمية هي الصفة للعلاقة ”يطلب“.</a:t>
            </a:r>
          </a:p>
          <a:p>
            <a:pPr lvl="1" algn="r" rtl="1">
              <a:buFont typeface="Wingdings" pitchFamily="2" charset="2"/>
              <a:buChar char="§"/>
            </a:pPr>
            <a:endParaRPr lang="ar-SA" dirty="0" smtClean="0"/>
          </a:p>
          <a:p>
            <a:pPr lvl="1" algn="r" rtl="1">
              <a:buFont typeface="Wingdings" pitchFamily="2" charset="2"/>
              <a:buChar char="§"/>
            </a:pPr>
            <a:endParaRPr lang="ar-SA" dirty="0" smtClean="0"/>
          </a:p>
          <a:p>
            <a:pPr lvl="1" algn="r" rtl="1">
              <a:buFont typeface="Wingdings" pitchFamily="2" charset="2"/>
              <a:buChar char="§"/>
            </a:pPr>
            <a:endParaRPr lang="ar-SA" dirty="0" smtClean="0"/>
          </a:p>
          <a:p>
            <a:pPr lvl="1" algn="r" rtl="1">
              <a:buFont typeface="Wingdings" pitchFamily="2" charset="2"/>
              <a:buChar char="§"/>
            </a:pPr>
            <a:endParaRPr lang="ar-SA" dirty="0" smtClean="0"/>
          </a:p>
          <a:p>
            <a:pPr algn="r" rtl="1">
              <a:buNone/>
            </a:pPr>
            <a:r>
              <a:rPr lang="ar-SA" dirty="0" smtClean="0">
                <a:solidFill>
                  <a:srgbClr val="C00000"/>
                </a:solidFill>
              </a:rPr>
              <a:t>مثال 1: </a:t>
            </a:r>
            <a:r>
              <a:rPr lang="ar-SA" sz="2300" dirty="0" smtClean="0">
                <a:solidFill>
                  <a:schemeClr val="tx2"/>
                </a:solidFill>
              </a:rPr>
              <a:t>المو</a:t>
            </a:r>
            <a:r>
              <a:rPr lang="ar-SA" dirty="0" smtClean="0">
                <a:solidFill>
                  <a:srgbClr val="002060"/>
                </a:solidFill>
              </a:rPr>
              <a:t>ظف </a:t>
            </a:r>
            <a:r>
              <a:rPr lang="ar-SA" b="1" dirty="0" smtClean="0">
                <a:solidFill>
                  <a:srgbClr val="002060"/>
                </a:solidFill>
              </a:rPr>
              <a:t>يعمل على </a:t>
            </a:r>
            <a:r>
              <a:rPr lang="ar-SA" dirty="0" smtClean="0">
                <a:solidFill>
                  <a:srgbClr val="002060"/>
                </a:solidFill>
              </a:rPr>
              <a:t>المشروع.</a:t>
            </a:r>
          </a:p>
          <a:p>
            <a:pPr lvl="1" algn="r" rtl="1">
              <a:buFont typeface="Wingdings" pitchFamily="2" charset="2"/>
              <a:buChar char="§"/>
            </a:pPr>
            <a:r>
              <a:rPr lang="ar-SA" dirty="0" smtClean="0"/>
              <a:t>الساعات هي الصفة للعلاقة ”يعمل على“.</a:t>
            </a:r>
            <a:endParaRPr lang="en-US" dirty="0" smtClean="0"/>
          </a:p>
          <a:p>
            <a:pPr lvl="1" algn="r" rtl="1">
              <a:buNone/>
            </a:pPr>
            <a:endParaRPr lang="en-US" dirty="0"/>
          </a:p>
        </p:txBody>
      </p:sp>
      <p:sp>
        <p:nvSpPr>
          <p:cNvPr id="6" name="Rectangle 5"/>
          <p:cNvSpPr/>
          <p:nvPr/>
        </p:nvSpPr>
        <p:spPr>
          <a:xfrm>
            <a:off x="683568" y="2780928"/>
            <a:ext cx="1080120" cy="50405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solidFill>
                  <a:schemeClr val="tx1"/>
                </a:solidFill>
              </a:rPr>
              <a:t>الزبون</a:t>
            </a:r>
            <a:endParaRPr lang="en-US" dirty="0">
              <a:solidFill>
                <a:schemeClr val="tx1"/>
              </a:solidFill>
            </a:endParaRPr>
          </a:p>
        </p:txBody>
      </p:sp>
      <p:sp>
        <p:nvSpPr>
          <p:cNvPr id="7" name="Diamond 6"/>
          <p:cNvSpPr/>
          <p:nvPr/>
        </p:nvSpPr>
        <p:spPr>
          <a:xfrm>
            <a:off x="2483768" y="2492896"/>
            <a:ext cx="1224136" cy="864096"/>
          </a:xfrm>
          <a:prstGeom prst="diamond">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solidFill>
                  <a:schemeClr val="tx1"/>
                </a:solidFill>
              </a:rPr>
              <a:t>يطلب</a:t>
            </a:r>
            <a:endParaRPr lang="en-US" dirty="0">
              <a:solidFill>
                <a:schemeClr val="tx1"/>
              </a:solidFill>
            </a:endParaRPr>
          </a:p>
        </p:txBody>
      </p:sp>
      <p:cxnSp>
        <p:nvCxnSpPr>
          <p:cNvPr id="8" name="Straight Connector 7"/>
          <p:cNvCxnSpPr>
            <a:stCxn id="6" idx="3"/>
            <a:endCxn id="7" idx="1"/>
          </p:cNvCxnSpPr>
          <p:nvPr/>
        </p:nvCxnSpPr>
        <p:spPr>
          <a:xfrm flipV="1">
            <a:off x="1763688" y="2924944"/>
            <a:ext cx="720080" cy="10801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707904" y="2888940"/>
            <a:ext cx="720080" cy="7200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4427984" y="2780928"/>
            <a:ext cx="1080120" cy="50405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solidFill>
                  <a:schemeClr val="tx1"/>
                </a:solidFill>
              </a:rPr>
              <a:t>المنتج</a:t>
            </a:r>
            <a:endParaRPr lang="en-US" dirty="0">
              <a:solidFill>
                <a:schemeClr val="tx1"/>
              </a:solidFill>
            </a:endParaRPr>
          </a:p>
        </p:txBody>
      </p:sp>
      <p:sp>
        <p:nvSpPr>
          <p:cNvPr id="11" name="Oval 10"/>
          <p:cNvSpPr/>
          <p:nvPr/>
        </p:nvSpPr>
        <p:spPr>
          <a:xfrm>
            <a:off x="2555776" y="3861048"/>
            <a:ext cx="1440160" cy="504056"/>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solidFill>
                  <a:schemeClr val="tx1"/>
                </a:solidFill>
              </a:rPr>
              <a:t>الكمية</a:t>
            </a:r>
            <a:endParaRPr lang="en-US" dirty="0">
              <a:solidFill>
                <a:schemeClr val="tx1"/>
              </a:solidFill>
            </a:endParaRPr>
          </a:p>
        </p:txBody>
      </p:sp>
      <p:cxnSp>
        <p:nvCxnSpPr>
          <p:cNvPr id="12" name="Straight Connector 11"/>
          <p:cNvCxnSpPr>
            <a:stCxn id="7" idx="2"/>
          </p:cNvCxnSpPr>
          <p:nvPr/>
        </p:nvCxnSpPr>
        <p:spPr>
          <a:xfrm>
            <a:off x="3095836" y="3356992"/>
            <a:ext cx="36004" cy="50405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251520" y="4977172"/>
            <a:ext cx="1080120" cy="50405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solidFill>
                  <a:schemeClr val="tx1"/>
                </a:solidFill>
              </a:rPr>
              <a:t>الموظف</a:t>
            </a:r>
            <a:endParaRPr lang="en-US" dirty="0">
              <a:solidFill>
                <a:schemeClr val="tx1"/>
              </a:solidFill>
            </a:endParaRPr>
          </a:p>
        </p:txBody>
      </p:sp>
      <p:sp>
        <p:nvSpPr>
          <p:cNvPr id="33" name="Diamond 32"/>
          <p:cNvSpPr/>
          <p:nvPr/>
        </p:nvSpPr>
        <p:spPr>
          <a:xfrm>
            <a:off x="2051720" y="4689140"/>
            <a:ext cx="1224136" cy="864096"/>
          </a:xfrm>
          <a:prstGeom prst="diamond">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solidFill>
                  <a:schemeClr val="tx1"/>
                </a:solidFill>
              </a:rPr>
              <a:t>يعمل على</a:t>
            </a:r>
            <a:endParaRPr lang="en-US" dirty="0">
              <a:solidFill>
                <a:schemeClr val="tx1"/>
              </a:solidFill>
            </a:endParaRPr>
          </a:p>
        </p:txBody>
      </p:sp>
      <p:cxnSp>
        <p:nvCxnSpPr>
          <p:cNvPr id="34" name="Straight Connector 33"/>
          <p:cNvCxnSpPr>
            <a:stCxn id="32" idx="3"/>
            <a:endCxn id="33" idx="1"/>
          </p:cNvCxnSpPr>
          <p:nvPr/>
        </p:nvCxnSpPr>
        <p:spPr>
          <a:xfrm flipV="1">
            <a:off x="1331640" y="5121188"/>
            <a:ext cx="720080" cy="10801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3275856" y="5085184"/>
            <a:ext cx="720080" cy="7200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Oval 36"/>
          <p:cNvSpPr/>
          <p:nvPr/>
        </p:nvSpPr>
        <p:spPr>
          <a:xfrm>
            <a:off x="1979712" y="5805264"/>
            <a:ext cx="1440160" cy="504056"/>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solidFill>
                  <a:schemeClr val="tx1"/>
                </a:solidFill>
              </a:rPr>
              <a:t>الساعات</a:t>
            </a:r>
            <a:endParaRPr lang="en-US" dirty="0">
              <a:solidFill>
                <a:schemeClr val="tx1"/>
              </a:solidFill>
            </a:endParaRPr>
          </a:p>
        </p:txBody>
      </p:sp>
      <p:cxnSp>
        <p:nvCxnSpPr>
          <p:cNvPr id="38" name="Straight Connector 37"/>
          <p:cNvCxnSpPr>
            <a:endCxn id="37" idx="0"/>
          </p:cNvCxnSpPr>
          <p:nvPr/>
        </p:nvCxnSpPr>
        <p:spPr>
          <a:xfrm>
            <a:off x="2699792" y="5517232"/>
            <a:ext cx="0" cy="28803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Rectangle 38"/>
          <p:cNvSpPr/>
          <p:nvPr/>
        </p:nvSpPr>
        <p:spPr>
          <a:xfrm>
            <a:off x="3995936" y="5085184"/>
            <a:ext cx="1080120" cy="50405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solidFill>
                  <a:schemeClr val="tx1"/>
                </a:solidFill>
              </a:rPr>
              <a:t>المشروع</a:t>
            </a:r>
            <a:endParaRPr lang="en-US"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نماذج قواعد البيانات</a:t>
            </a:r>
            <a:endParaRPr lang="en-US" dirty="0"/>
          </a:p>
        </p:txBody>
      </p:sp>
      <p:sp>
        <p:nvSpPr>
          <p:cNvPr id="3" name="Footer Placeholder 2"/>
          <p:cNvSpPr>
            <a:spLocks noGrp="1"/>
          </p:cNvSpPr>
          <p:nvPr>
            <p:ph type="ftr" sz="quarter" idx="11"/>
          </p:nvPr>
        </p:nvSpPr>
        <p:spPr/>
        <p:txBody>
          <a:bodyPr/>
          <a:lstStyle/>
          <a:p>
            <a:r>
              <a:rPr lang="en-US" smtClean="0"/>
              <a:t>T. Eman Alsqour</a:t>
            </a:r>
            <a:endParaRPr lang="ar-SA"/>
          </a:p>
        </p:txBody>
      </p:sp>
      <p:sp>
        <p:nvSpPr>
          <p:cNvPr id="4" name="Slide Number Placeholder 3"/>
          <p:cNvSpPr>
            <a:spLocks noGrp="1"/>
          </p:cNvSpPr>
          <p:nvPr>
            <p:ph type="sldNum" sz="quarter" idx="12"/>
          </p:nvPr>
        </p:nvSpPr>
        <p:spPr/>
        <p:txBody>
          <a:bodyPr/>
          <a:lstStyle/>
          <a:p>
            <a:fld id="{84119A0D-B5F6-4E20-B726-42375557DB2C}" type="slidenum">
              <a:rPr lang="ar-SA" smtClean="0"/>
              <a:pPr/>
              <a:t>2</a:t>
            </a:fld>
            <a:endParaRPr lang="ar-SA"/>
          </a:p>
        </p:txBody>
      </p:sp>
      <p:sp>
        <p:nvSpPr>
          <p:cNvPr id="5" name="Content Placeholder 4"/>
          <p:cNvSpPr>
            <a:spLocks noGrp="1"/>
          </p:cNvSpPr>
          <p:nvPr>
            <p:ph sz="quarter" idx="1"/>
          </p:nvPr>
        </p:nvSpPr>
        <p:spPr>
          <a:xfrm>
            <a:off x="179512" y="1484784"/>
            <a:ext cx="8686800" cy="4937760"/>
          </a:xfrm>
        </p:spPr>
        <p:txBody>
          <a:bodyPr>
            <a:normAutofit/>
          </a:bodyPr>
          <a:lstStyle/>
          <a:p>
            <a:pPr marL="514350" indent="-514350" algn="r" rtl="1">
              <a:buNone/>
            </a:pPr>
            <a:r>
              <a:rPr lang="ar-SA" sz="2400" b="1" dirty="0" smtClean="0">
                <a:solidFill>
                  <a:schemeClr val="accent1">
                    <a:lumMod val="50000"/>
                  </a:schemeClr>
                </a:solidFill>
              </a:rPr>
              <a:t>نموذج قاعدة البيانات</a:t>
            </a:r>
            <a:r>
              <a:rPr lang="ar-SA" sz="2400" dirty="0" smtClean="0">
                <a:solidFill>
                  <a:schemeClr val="accent1">
                    <a:lumMod val="75000"/>
                  </a:schemeClr>
                </a:solidFill>
              </a:rPr>
              <a:t> </a:t>
            </a:r>
            <a:r>
              <a:rPr lang="ar-SA" sz="2400" dirty="0" smtClean="0">
                <a:solidFill>
                  <a:srgbClr val="009900"/>
                </a:solidFill>
              </a:rPr>
              <a:t>(</a:t>
            </a:r>
            <a:r>
              <a:rPr lang="en-US" sz="2400" dirty="0" smtClean="0">
                <a:solidFill>
                  <a:schemeClr val="tx1">
                    <a:lumMod val="75000"/>
                    <a:lumOff val="25000"/>
                  </a:schemeClr>
                </a:solidFill>
              </a:rPr>
              <a:t>Database Model </a:t>
            </a:r>
            <a:r>
              <a:rPr lang="ar-SA" sz="2400" dirty="0" smtClean="0">
                <a:solidFill>
                  <a:srgbClr val="009900"/>
                </a:solidFill>
              </a:rPr>
              <a:t>)</a:t>
            </a:r>
            <a:r>
              <a:rPr lang="ar-SA" sz="2400" b="1" dirty="0" smtClean="0">
                <a:solidFill>
                  <a:schemeClr val="accent1">
                    <a:lumMod val="50000"/>
                  </a:schemeClr>
                </a:solidFill>
              </a:rPr>
              <a:t>:</a:t>
            </a:r>
            <a:endParaRPr lang="en-US" sz="2400" b="1" dirty="0" smtClean="0">
              <a:solidFill>
                <a:schemeClr val="accent1">
                  <a:lumMod val="50000"/>
                </a:schemeClr>
              </a:solidFill>
            </a:endParaRPr>
          </a:p>
          <a:p>
            <a:pPr marL="514350" indent="-514350" algn="r" rtl="1">
              <a:buNone/>
            </a:pPr>
            <a:r>
              <a:rPr lang="ar-SA" sz="2400" dirty="0" smtClean="0"/>
              <a:t>هو نموذج يبين لنا صورة كاملة لنظام معلومات ووظائفه والقيود الموجودة فيه.</a:t>
            </a:r>
          </a:p>
          <a:p>
            <a:pPr marL="514350" indent="-514350" algn="r" rtl="1">
              <a:buNone/>
            </a:pPr>
            <a:r>
              <a:rPr lang="ar-SA" sz="2400" b="1" dirty="0" smtClean="0">
                <a:solidFill>
                  <a:schemeClr val="accent1">
                    <a:lumMod val="50000"/>
                  </a:schemeClr>
                </a:solidFill>
              </a:rPr>
              <a:t>يوجد ثلاث أنواع لنماذج قواعد البيانات:</a:t>
            </a:r>
          </a:p>
          <a:p>
            <a:pPr marL="514350" indent="-514350" algn="r" rtl="1">
              <a:buFont typeface="Wingdings 3"/>
              <a:buAutoNum type="arabicPeriod"/>
            </a:pPr>
            <a:r>
              <a:rPr lang="ar-SA" sz="2400" b="1" dirty="0" smtClean="0"/>
              <a:t> </a:t>
            </a:r>
            <a:r>
              <a:rPr lang="ar-SA" sz="2400" dirty="0" smtClean="0"/>
              <a:t>نموذج قاعدة البيانات الهرمية (</a:t>
            </a:r>
            <a:r>
              <a:rPr lang="en-US" sz="2400" u="sng" dirty="0" smtClean="0"/>
              <a:t>Hierarchical database model</a:t>
            </a:r>
            <a:r>
              <a:rPr lang="en-US" sz="2400" dirty="0" smtClean="0"/>
              <a:t> </a:t>
            </a:r>
            <a:r>
              <a:rPr lang="ar-SA" sz="2400" dirty="0" smtClean="0"/>
              <a:t>). </a:t>
            </a:r>
          </a:p>
          <a:p>
            <a:pPr marL="514350" indent="-514350" algn="r" rtl="1">
              <a:buAutoNum type="arabicPeriod"/>
            </a:pPr>
            <a:r>
              <a:rPr lang="ar-SA" sz="2400" dirty="0" smtClean="0"/>
              <a:t> نموذج قاعدة البيانات الشبكية (</a:t>
            </a:r>
            <a:r>
              <a:rPr lang="en-US" sz="2400" u="sng" dirty="0" smtClean="0"/>
              <a:t>Network database model</a:t>
            </a:r>
            <a:r>
              <a:rPr lang="ar-SA" sz="2400" dirty="0" smtClean="0"/>
              <a:t>).</a:t>
            </a:r>
          </a:p>
          <a:p>
            <a:pPr marL="514350" indent="-514350" algn="r" rtl="1">
              <a:buAutoNum type="arabicPeriod"/>
            </a:pPr>
            <a:r>
              <a:rPr lang="ar-SA" sz="2400" dirty="0" smtClean="0"/>
              <a:t> نموذج قاعدة البيانات العلائقية (</a:t>
            </a:r>
            <a:r>
              <a:rPr lang="en-US" sz="2400" u="sng" dirty="0" smtClean="0"/>
              <a:t>Relational database model</a:t>
            </a:r>
            <a:r>
              <a:rPr lang="ar-SA" sz="2400" dirty="0" smtClean="0"/>
              <a:t>).</a:t>
            </a:r>
            <a:endParaRPr lang="en-US" sz="2400" dirty="0" smtClean="0"/>
          </a:p>
          <a:p>
            <a:pPr marL="514350" indent="-514350" algn="r" rtl="1">
              <a:buAutoNum type="arabicPeriod"/>
            </a:pPr>
            <a:endParaRPr lang="en-US"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درجة العلاقة</a:t>
            </a:r>
            <a:endParaRPr lang="en-US" dirty="0"/>
          </a:p>
        </p:txBody>
      </p:sp>
      <p:sp>
        <p:nvSpPr>
          <p:cNvPr id="3" name="Footer Placeholder 2"/>
          <p:cNvSpPr>
            <a:spLocks noGrp="1"/>
          </p:cNvSpPr>
          <p:nvPr>
            <p:ph type="ftr" sz="quarter" idx="11"/>
          </p:nvPr>
        </p:nvSpPr>
        <p:spPr/>
        <p:txBody>
          <a:bodyPr/>
          <a:lstStyle/>
          <a:p>
            <a:r>
              <a:rPr lang="en-US" smtClean="0"/>
              <a:t>T. Eman Alsqour</a:t>
            </a:r>
            <a:endParaRPr lang="ar-SA"/>
          </a:p>
        </p:txBody>
      </p:sp>
      <p:sp>
        <p:nvSpPr>
          <p:cNvPr id="4" name="Slide Number Placeholder 3"/>
          <p:cNvSpPr>
            <a:spLocks noGrp="1"/>
          </p:cNvSpPr>
          <p:nvPr>
            <p:ph type="sldNum" sz="quarter" idx="12"/>
          </p:nvPr>
        </p:nvSpPr>
        <p:spPr/>
        <p:txBody>
          <a:bodyPr/>
          <a:lstStyle/>
          <a:p>
            <a:fld id="{84119A0D-B5F6-4E20-B726-42375557DB2C}" type="slidenum">
              <a:rPr lang="ar-SA" smtClean="0"/>
              <a:pPr/>
              <a:t>20</a:t>
            </a:fld>
            <a:endParaRPr lang="ar-SA"/>
          </a:p>
        </p:txBody>
      </p:sp>
      <p:sp>
        <p:nvSpPr>
          <p:cNvPr id="5" name="Content Placeholder 4"/>
          <p:cNvSpPr>
            <a:spLocks noGrp="1"/>
          </p:cNvSpPr>
          <p:nvPr>
            <p:ph sz="quarter" idx="1"/>
          </p:nvPr>
        </p:nvSpPr>
        <p:spPr/>
        <p:txBody>
          <a:bodyPr/>
          <a:lstStyle/>
          <a:p>
            <a:pPr algn="r" rtl="1">
              <a:buNone/>
            </a:pPr>
            <a:r>
              <a:rPr lang="ar-SA" b="1" dirty="0" smtClean="0">
                <a:solidFill>
                  <a:srgbClr val="C00000"/>
                </a:solidFill>
              </a:rPr>
              <a:t>درجة العلاقة :</a:t>
            </a:r>
            <a:r>
              <a:rPr lang="ar-SA" dirty="0" smtClean="0"/>
              <a:t>هي عدد الكيانات المشاركة بالعلاقة.</a:t>
            </a:r>
          </a:p>
          <a:p>
            <a:pPr algn="r" rtl="1">
              <a:buNone/>
            </a:pPr>
            <a:endParaRPr lang="ar-SA" dirty="0" smtClean="0"/>
          </a:p>
          <a:p>
            <a:pPr algn="r" rtl="1"/>
            <a:r>
              <a:rPr lang="ar-SA" b="1" u="sng" dirty="0" smtClean="0"/>
              <a:t>علاقة احادية (</a:t>
            </a:r>
            <a:r>
              <a:rPr lang="en-US" b="1" u="sng" dirty="0" smtClean="0"/>
              <a:t>Unary Relationship</a:t>
            </a:r>
            <a:r>
              <a:rPr lang="ar-SA" b="1" u="sng" dirty="0" smtClean="0"/>
              <a:t>):</a:t>
            </a:r>
            <a:r>
              <a:rPr lang="ar-SA" dirty="0" smtClean="0"/>
              <a:t> </a:t>
            </a:r>
          </a:p>
          <a:p>
            <a:pPr algn="r" rtl="1">
              <a:buNone/>
            </a:pPr>
            <a:r>
              <a:rPr lang="ar-SA" dirty="0" smtClean="0"/>
              <a:t>اذا كانت العلاقة الرابطة بين الكيان و نفسه .</a:t>
            </a:r>
            <a:endParaRPr lang="en-US" dirty="0" smtClean="0"/>
          </a:p>
          <a:p>
            <a:pPr algn="r" rtl="1"/>
            <a:r>
              <a:rPr lang="ar-SA" b="1" u="sng" dirty="0" smtClean="0"/>
              <a:t>علاقة ثنائية (</a:t>
            </a:r>
            <a:r>
              <a:rPr lang="en-US" b="1" u="sng" dirty="0" smtClean="0"/>
              <a:t>Binary Relationship</a:t>
            </a:r>
            <a:r>
              <a:rPr lang="ar-SA" b="1" u="sng" dirty="0" smtClean="0"/>
              <a:t>):</a:t>
            </a:r>
          </a:p>
          <a:p>
            <a:pPr algn="r" rtl="1">
              <a:buNone/>
            </a:pPr>
            <a:r>
              <a:rPr lang="ar-SA" dirty="0" smtClean="0"/>
              <a:t>اذا كانت العلاقة الرابطة بين كيانين مختلفين.</a:t>
            </a:r>
            <a:endParaRPr lang="ar-SA" b="1" u="sng" dirty="0" smtClean="0"/>
          </a:p>
          <a:p>
            <a:pPr algn="r" rtl="1"/>
            <a:r>
              <a:rPr lang="ar-SA" b="1" u="sng" dirty="0" smtClean="0"/>
              <a:t>علاقة ثلاثية (</a:t>
            </a:r>
            <a:r>
              <a:rPr lang="en-US" b="1" u="sng" dirty="0" smtClean="0"/>
              <a:t>Ternary Relationship</a:t>
            </a:r>
            <a:r>
              <a:rPr lang="ar-SA" b="1" u="sng" dirty="0" smtClean="0"/>
              <a:t>):</a:t>
            </a:r>
            <a:endParaRPr lang="en-US" dirty="0" smtClean="0"/>
          </a:p>
          <a:p>
            <a:pPr algn="r" rtl="1">
              <a:buNone/>
            </a:pPr>
            <a:r>
              <a:rPr lang="ar-SA" dirty="0" smtClean="0"/>
              <a:t>اذا كانت العلاقة الرابطة بين ثلاث كيانات مختلفة. في اغلب قواعد البيانات تحول الرابطة الثلاثية الى ثنائية</a:t>
            </a:r>
          </a:p>
          <a:p>
            <a:pPr algn="r" rtl="1">
              <a:buNone/>
            </a:pPr>
            <a:endParaRPr lang="en-US" dirty="0"/>
          </a:p>
        </p:txBody>
      </p:sp>
      <p:sp>
        <p:nvSpPr>
          <p:cNvPr id="6" name="Rectangle 5"/>
          <p:cNvSpPr>
            <a:spLocks noChangeArrowheads="1"/>
          </p:cNvSpPr>
          <p:nvPr/>
        </p:nvSpPr>
        <p:spPr bwMode="auto">
          <a:xfrm>
            <a:off x="2483768" y="2204864"/>
            <a:ext cx="936104" cy="431229"/>
          </a:xfrm>
          <a:prstGeom prst="rect">
            <a:avLst/>
          </a:prstGeom>
          <a:noFill/>
          <a:ln w="12700" algn="ctr">
            <a:solidFill>
              <a:schemeClr val="tx1"/>
            </a:solidFill>
            <a:round/>
            <a:headEnd/>
            <a:tailEnd/>
          </a:ln>
        </p:spPr>
        <p:txBody>
          <a:bodyPr wrap="none" anchor="ct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a:lstStyle>
          <a:p>
            <a:pPr algn="ctr"/>
            <a:r>
              <a:rPr lang="ar-SA" sz="2800" dirty="0"/>
              <a:t>انسان</a:t>
            </a:r>
          </a:p>
        </p:txBody>
      </p:sp>
      <p:sp>
        <p:nvSpPr>
          <p:cNvPr id="7" name="Flowchart: Decision 6"/>
          <p:cNvSpPr>
            <a:spLocks noChangeArrowheads="1"/>
          </p:cNvSpPr>
          <p:nvPr/>
        </p:nvSpPr>
        <p:spPr bwMode="auto">
          <a:xfrm>
            <a:off x="395536" y="1988840"/>
            <a:ext cx="1296144" cy="863600"/>
          </a:xfrm>
          <a:prstGeom prst="flowChartDecision">
            <a:avLst/>
          </a:prstGeom>
          <a:noFill/>
          <a:ln w="12700" algn="ctr">
            <a:solidFill>
              <a:schemeClr val="tx1"/>
            </a:solidFill>
            <a:round/>
            <a:headEnd/>
            <a:tailEnd/>
          </a:ln>
        </p:spPr>
        <p:txBody>
          <a:bodyPr wrap="none" anchor="ct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a:lstStyle>
          <a:p>
            <a:r>
              <a:rPr lang="ar-SA" sz="2800" dirty="0"/>
              <a:t>ينجب</a:t>
            </a:r>
            <a:endParaRPr lang="ar-SA" dirty="0"/>
          </a:p>
        </p:txBody>
      </p:sp>
      <p:cxnSp>
        <p:nvCxnSpPr>
          <p:cNvPr id="33" name="Straight Connector 32"/>
          <p:cNvCxnSpPr>
            <a:stCxn id="7" idx="0"/>
          </p:cNvCxnSpPr>
          <p:nvPr/>
        </p:nvCxnSpPr>
        <p:spPr>
          <a:xfrm>
            <a:off x="1043608" y="1988840"/>
            <a:ext cx="165618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2699792" y="1988840"/>
            <a:ext cx="0" cy="21602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1043608" y="2852936"/>
            <a:ext cx="165618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V="1">
            <a:off x="2699792" y="2636912"/>
            <a:ext cx="0" cy="21602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rtl="1"/>
            <a:r>
              <a:rPr lang="ar-SA" dirty="0" smtClean="0"/>
              <a:t>القيود المفروضة على العلاقات </a:t>
            </a:r>
            <a:r>
              <a:rPr lang="en-US" dirty="0" smtClean="0"/>
              <a:t/>
            </a:r>
            <a:br>
              <a:rPr lang="en-US" dirty="0" smtClean="0"/>
            </a:br>
            <a:r>
              <a:rPr lang="en-US" dirty="0" smtClean="0"/>
              <a:t> </a:t>
            </a:r>
            <a:r>
              <a:rPr lang="ar-SA" dirty="0" smtClean="0"/>
              <a:t>(</a:t>
            </a:r>
            <a:r>
              <a:rPr lang="en-US" dirty="0" smtClean="0"/>
              <a:t>Constraints</a:t>
            </a:r>
            <a:r>
              <a:rPr lang="ar-SA" dirty="0" smtClean="0"/>
              <a:t>)</a:t>
            </a:r>
            <a:endParaRPr lang="en-US" dirty="0"/>
          </a:p>
        </p:txBody>
      </p:sp>
      <p:sp>
        <p:nvSpPr>
          <p:cNvPr id="3" name="Footer Placeholder 2"/>
          <p:cNvSpPr>
            <a:spLocks noGrp="1"/>
          </p:cNvSpPr>
          <p:nvPr>
            <p:ph type="ftr" sz="quarter" idx="11"/>
          </p:nvPr>
        </p:nvSpPr>
        <p:spPr/>
        <p:txBody>
          <a:bodyPr/>
          <a:lstStyle/>
          <a:p>
            <a:r>
              <a:rPr lang="en-US" smtClean="0"/>
              <a:t>T. Eman Alsqour</a:t>
            </a:r>
            <a:endParaRPr lang="ar-SA"/>
          </a:p>
        </p:txBody>
      </p:sp>
      <p:sp>
        <p:nvSpPr>
          <p:cNvPr id="4" name="Slide Number Placeholder 3"/>
          <p:cNvSpPr>
            <a:spLocks noGrp="1"/>
          </p:cNvSpPr>
          <p:nvPr>
            <p:ph type="sldNum" sz="quarter" idx="12"/>
          </p:nvPr>
        </p:nvSpPr>
        <p:spPr/>
        <p:txBody>
          <a:bodyPr/>
          <a:lstStyle/>
          <a:p>
            <a:fld id="{84119A0D-B5F6-4E20-B726-42375557DB2C}" type="slidenum">
              <a:rPr lang="ar-SA" smtClean="0"/>
              <a:pPr/>
              <a:t>21</a:t>
            </a:fld>
            <a:endParaRPr lang="ar-SA"/>
          </a:p>
        </p:txBody>
      </p:sp>
      <p:sp>
        <p:nvSpPr>
          <p:cNvPr id="5" name="Content Placeholder 4"/>
          <p:cNvSpPr>
            <a:spLocks noGrp="1"/>
          </p:cNvSpPr>
          <p:nvPr>
            <p:ph sz="quarter" idx="1"/>
          </p:nvPr>
        </p:nvSpPr>
        <p:spPr>
          <a:xfrm>
            <a:off x="467544" y="1556792"/>
            <a:ext cx="8229600" cy="4937760"/>
          </a:xfrm>
        </p:spPr>
        <p:txBody>
          <a:bodyPr/>
          <a:lstStyle/>
          <a:p>
            <a:pPr algn="r" rtl="1">
              <a:buNone/>
            </a:pPr>
            <a:r>
              <a:rPr lang="ar-SA" dirty="0" smtClean="0"/>
              <a:t>هناك نوعان من القيود على العلاقة:</a:t>
            </a:r>
          </a:p>
          <a:p>
            <a:pPr marL="514350" indent="-514350" algn="r" rtl="1">
              <a:buFont typeface="+mj-lt"/>
              <a:buAutoNum type="arabicPeriod"/>
            </a:pPr>
            <a:r>
              <a:rPr lang="ar-SA" dirty="0" smtClean="0"/>
              <a:t>نسبة المشاركة</a:t>
            </a:r>
            <a:r>
              <a:rPr lang="en-US" dirty="0" smtClean="0"/>
              <a:t> Cardinality ratio </a:t>
            </a:r>
            <a:r>
              <a:rPr lang="ar-SA" dirty="0" smtClean="0"/>
              <a:t>.</a:t>
            </a:r>
            <a:endParaRPr lang="en-US" dirty="0" smtClean="0"/>
          </a:p>
          <a:p>
            <a:pPr marL="514350" indent="-514350" algn="r" rtl="1">
              <a:buFont typeface="+mj-lt"/>
              <a:buAutoNum type="arabicPeriod"/>
            </a:pPr>
            <a:r>
              <a:rPr lang="en-US" dirty="0" smtClean="0"/>
              <a:t> </a:t>
            </a:r>
            <a:r>
              <a:rPr lang="ar-SA" dirty="0" smtClean="0"/>
              <a:t>نوع الاشتراك </a:t>
            </a:r>
            <a:r>
              <a:rPr lang="en-US" dirty="0" smtClean="0"/>
              <a:t>Participation</a:t>
            </a:r>
            <a:r>
              <a:rPr lang="ar-SA" dirty="0" smtClean="0"/>
              <a:t>.</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9144000" cy="952128"/>
          </a:xfrm>
        </p:spPr>
        <p:txBody>
          <a:bodyPr>
            <a:noAutofit/>
          </a:bodyPr>
          <a:lstStyle/>
          <a:p>
            <a:pPr algn="ctr" rtl="1"/>
            <a:r>
              <a:rPr lang="ar-SA" sz="3600" dirty="0" smtClean="0">
                <a:solidFill>
                  <a:schemeClr val="accent5">
                    <a:lumMod val="50000"/>
                  </a:schemeClr>
                </a:solidFill>
              </a:rPr>
              <a:t>نسب المشاركة </a:t>
            </a:r>
            <a:r>
              <a:rPr lang="en-US" sz="3600" dirty="0" smtClean="0">
                <a:solidFill>
                  <a:schemeClr val="accent5">
                    <a:lumMod val="50000"/>
                  </a:schemeClr>
                </a:solidFill>
              </a:rPr>
              <a:t>Cardinality</a:t>
            </a:r>
            <a:endParaRPr lang="ar-SA" sz="3600" dirty="0">
              <a:solidFill>
                <a:schemeClr val="accent5">
                  <a:lumMod val="50000"/>
                </a:schemeClr>
              </a:solidFill>
            </a:endParaRPr>
          </a:p>
        </p:txBody>
      </p:sp>
      <p:sp>
        <p:nvSpPr>
          <p:cNvPr id="4" name="Footer Placeholder 3"/>
          <p:cNvSpPr>
            <a:spLocks noGrp="1"/>
          </p:cNvSpPr>
          <p:nvPr>
            <p:ph type="ftr" sz="quarter" idx="11"/>
          </p:nvPr>
        </p:nvSpPr>
        <p:spPr/>
        <p:txBody>
          <a:bodyPr/>
          <a:lstStyle/>
          <a:p>
            <a:r>
              <a:rPr lang="en-US" smtClean="0"/>
              <a:t>T. Eman Alsqour</a:t>
            </a:r>
            <a:endParaRPr lang="ar-SA"/>
          </a:p>
        </p:txBody>
      </p:sp>
      <p:sp>
        <p:nvSpPr>
          <p:cNvPr id="3" name="Content Placeholder 2"/>
          <p:cNvSpPr>
            <a:spLocks noGrp="1"/>
          </p:cNvSpPr>
          <p:nvPr>
            <p:ph sz="quarter" idx="1"/>
          </p:nvPr>
        </p:nvSpPr>
        <p:spPr>
          <a:xfrm>
            <a:off x="971600" y="1556792"/>
            <a:ext cx="7543800" cy="4534272"/>
          </a:xfrm>
        </p:spPr>
        <p:txBody>
          <a:bodyPr>
            <a:normAutofit/>
          </a:bodyPr>
          <a:lstStyle/>
          <a:p>
            <a:pPr algn="r" rtl="1">
              <a:buFont typeface="Wingdings" pitchFamily="2" charset="2"/>
              <a:buNone/>
            </a:pPr>
            <a:r>
              <a:rPr lang="ar-SA" b="1" dirty="0" smtClean="0"/>
              <a:t>هي عدد الوحدات </a:t>
            </a:r>
            <a:r>
              <a:rPr lang="en-US" b="1" dirty="0" smtClean="0"/>
              <a:t>(Instances)</a:t>
            </a:r>
            <a:r>
              <a:rPr lang="ar-SA" b="1" dirty="0" smtClean="0"/>
              <a:t> في العلاقة التي يمكن أن يشترك فيها الكيان وهي عبارة عن الأنواع الآتية:</a:t>
            </a:r>
          </a:p>
          <a:p>
            <a:pPr algn="r" rtl="1">
              <a:buFont typeface="Wingdings" pitchFamily="2" charset="2"/>
              <a:buNone/>
            </a:pPr>
            <a:endParaRPr lang="en-US" b="1" dirty="0" smtClean="0"/>
          </a:p>
          <a:p>
            <a:pPr algn="r" rtl="1">
              <a:buFont typeface="Wingdings" pitchFamily="2" charset="2"/>
              <a:buChar char="v"/>
            </a:pPr>
            <a:r>
              <a:rPr lang="ar-SA" b="1" dirty="0" smtClean="0"/>
              <a:t>1:1   علاقة واحد-الى-واحد </a:t>
            </a:r>
            <a:r>
              <a:rPr lang="en-US" b="1" dirty="0" smtClean="0"/>
              <a:t>(one-to-one)</a:t>
            </a:r>
          </a:p>
          <a:p>
            <a:pPr algn="r" rtl="1">
              <a:buFont typeface="Wingdings" pitchFamily="2" charset="2"/>
              <a:buChar char="v"/>
            </a:pPr>
            <a:r>
              <a:rPr lang="en-US" b="1" dirty="0" smtClean="0"/>
              <a:t>1:M</a:t>
            </a:r>
            <a:r>
              <a:rPr lang="ar-SA" b="1" dirty="0" smtClean="0"/>
              <a:t>  علاقة واحد-الى-كثير </a:t>
            </a:r>
            <a:r>
              <a:rPr lang="en-US" b="1" dirty="0" smtClean="0"/>
              <a:t>(one-to-many)</a:t>
            </a:r>
            <a:r>
              <a:rPr lang="ar-SA" b="1" dirty="0" smtClean="0"/>
              <a:t> </a:t>
            </a:r>
            <a:endParaRPr lang="en-US" b="1" dirty="0" smtClean="0"/>
          </a:p>
          <a:p>
            <a:pPr algn="r" rtl="1">
              <a:buFont typeface="Wingdings" pitchFamily="2" charset="2"/>
              <a:buChar char="v"/>
            </a:pPr>
            <a:r>
              <a:rPr lang="en-US" b="1" dirty="0" smtClean="0"/>
              <a:t>M:N</a:t>
            </a:r>
            <a:r>
              <a:rPr lang="ar-SA" b="1" dirty="0" smtClean="0"/>
              <a:t> علاقة كثير-الى-كثير </a:t>
            </a:r>
            <a:r>
              <a:rPr lang="en-US" b="1" dirty="0" smtClean="0"/>
              <a:t>(many-to-many)</a:t>
            </a:r>
            <a:r>
              <a:rPr lang="ar-SA" b="1" dirty="0" smtClean="0"/>
              <a:t>  </a:t>
            </a:r>
            <a:endParaRPr lang="en-US" b="1" dirty="0" smtClean="0"/>
          </a:p>
          <a:p>
            <a:pPr algn="r" rtl="1"/>
            <a:endParaRPr lang="ar-SA" dirty="0" smtClean="0">
              <a:solidFill>
                <a:schemeClr val="tx1">
                  <a:lumMod val="95000"/>
                  <a:lumOff val="5000"/>
                </a:schemeClr>
              </a:solidFill>
            </a:endParaRPr>
          </a:p>
        </p:txBody>
      </p:sp>
      <p:sp>
        <p:nvSpPr>
          <p:cNvPr id="5" name="Slide Number Placeholder 4"/>
          <p:cNvSpPr>
            <a:spLocks noGrp="1"/>
          </p:cNvSpPr>
          <p:nvPr>
            <p:ph type="sldNum" sz="quarter" idx="12"/>
          </p:nvPr>
        </p:nvSpPr>
        <p:spPr/>
        <p:txBody>
          <a:bodyPr/>
          <a:lstStyle/>
          <a:p>
            <a:fld id="{84119A0D-B5F6-4E20-B726-42375557DB2C}" type="slidenum">
              <a:rPr lang="ar-SA" smtClean="0"/>
              <a:pPr/>
              <a:t>22</a:t>
            </a:fld>
            <a:endParaRPr lang="ar-SA"/>
          </a:p>
        </p:txBody>
      </p:sp>
    </p:spTree>
    <p:extLst>
      <p:ext uri="{BB962C8B-B14F-4D97-AF65-F5344CB8AC3E}">
        <p14:creationId xmlns:p14="http://schemas.microsoft.com/office/powerpoint/2010/main" xmlns="" val="305155971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a:xfrm>
            <a:off x="685800" y="266700"/>
            <a:ext cx="7772400" cy="666750"/>
          </a:xfrm>
        </p:spPr>
        <p:txBody>
          <a:bodyPr rtlCol="1">
            <a:normAutofit/>
          </a:bodyPr>
          <a:lstStyle/>
          <a:p>
            <a:pPr algn="ctr" fontAlgn="auto">
              <a:spcAft>
                <a:spcPts val="0"/>
              </a:spcAft>
              <a:defRPr/>
            </a:pPr>
            <a:r>
              <a:rPr lang="ar-SA" dirty="0" smtClean="0"/>
              <a:t>مثال لأنواع العلاقات</a:t>
            </a:r>
            <a:endParaRPr lang="en-US" dirty="0" smtClean="0"/>
          </a:p>
        </p:txBody>
      </p:sp>
      <p:sp>
        <p:nvSpPr>
          <p:cNvPr id="9219" name="Rectangle 3"/>
          <p:cNvSpPr>
            <a:spLocks noGrp="1" noChangeArrowheads="1"/>
          </p:cNvSpPr>
          <p:nvPr>
            <p:ph idx="1"/>
          </p:nvPr>
        </p:nvSpPr>
        <p:spPr>
          <a:xfrm>
            <a:off x="533400" y="1123950"/>
            <a:ext cx="8058150" cy="4972050"/>
          </a:xfrm>
        </p:spPr>
        <p:txBody>
          <a:bodyPr/>
          <a:lstStyle/>
          <a:p>
            <a:pPr algn="r" rtl="1">
              <a:lnSpc>
                <a:spcPct val="90000"/>
              </a:lnSpc>
              <a:buFont typeface="Wingdings" pitchFamily="2" charset="2"/>
              <a:buNone/>
            </a:pPr>
            <a:r>
              <a:rPr lang="ar-SA" b="1" dirty="0" smtClean="0">
                <a:solidFill>
                  <a:schemeClr val="accent2">
                    <a:lumMod val="75000"/>
                  </a:schemeClr>
                </a:solidFill>
              </a:rPr>
              <a:t> علاقة</a:t>
            </a:r>
            <a:r>
              <a:rPr lang="en-US" b="1" dirty="0" smtClean="0">
                <a:solidFill>
                  <a:schemeClr val="accent2">
                    <a:lumMod val="75000"/>
                  </a:schemeClr>
                </a:solidFill>
              </a:rPr>
              <a:t> </a:t>
            </a:r>
            <a:r>
              <a:rPr lang="ar-SA" b="1" dirty="0" smtClean="0">
                <a:solidFill>
                  <a:schemeClr val="accent2">
                    <a:lumMod val="75000"/>
                  </a:schemeClr>
                </a:solidFill>
              </a:rPr>
              <a:t>1:1 </a:t>
            </a:r>
            <a:r>
              <a:rPr lang="en-US" b="1" dirty="0" smtClean="0">
                <a:solidFill>
                  <a:schemeClr val="accent2">
                    <a:lumMod val="75000"/>
                  </a:schemeClr>
                </a:solidFill>
              </a:rPr>
              <a:t> }</a:t>
            </a:r>
            <a:r>
              <a:rPr lang="ar-SA" b="1" dirty="0" smtClean="0">
                <a:solidFill>
                  <a:schemeClr val="accent2">
                    <a:lumMod val="75000"/>
                  </a:schemeClr>
                </a:solidFill>
              </a:rPr>
              <a:t>واحد-الى-واحد </a:t>
            </a:r>
            <a:r>
              <a:rPr lang="en-US" b="1" dirty="0" smtClean="0">
                <a:solidFill>
                  <a:schemeClr val="accent2">
                    <a:lumMod val="75000"/>
                  </a:schemeClr>
                </a:solidFill>
              </a:rPr>
              <a:t>{(one-to-one)</a:t>
            </a:r>
          </a:p>
          <a:p>
            <a:pPr algn="r" rtl="1">
              <a:lnSpc>
                <a:spcPct val="90000"/>
              </a:lnSpc>
              <a:buFont typeface="Wingdings" pitchFamily="2" charset="2"/>
              <a:buNone/>
            </a:pPr>
            <a:endParaRPr lang="en-US" dirty="0" smtClean="0"/>
          </a:p>
          <a:p>
            <a:pPr algn="r" rtl="1">
              <a:lnSpc>
                <a:spcPct val="90000"/>
              </a:lnSpc>
              <a:buFont typeface="Wingdings" pitchFamily="2" charset="2"/>
              <a:buNone/>
            </a:pPr>
            <a:endParaRPr lang="en-US" dirty="0" smtClean="0"/>
          </a:p>
          <a:p>
            <a:pPr algn="r" rtl="1">
              <a:lnSpc>
                <a:spcPct val="90000"/>
              </a:lnSpc>
              <a:buFont typeface="Wingdings" pitchFamily="2" charset="2"/>
              <a:buNone/>
            </a:pPr>
            <a:endParaRPr lang="en-US" dirty="0" smtClean="0"/>
          </a:p>
          <a:p>
            <a:pPr algn="r" rtl="1">
              <a:lnSpc>
                <a:spcPct val="90000"/>
              </a:lnSpc>
              <a:buFont typeface="Wingdings" pitchFamily="2" charset="2"/>
              <a:buNone/>
            </a:pPr>
            <a:endParaRPr lang="en-US" dirty="0" smtClean="0"/>
          </a:p>
          <a:p>
            <a:pPr algn="r" rtl="1">
              <a:lnSpc>
                <a:spcPct val="90000"/>
              </a:lnSpc>
              <a:buFont typeface="Wingdings" pitchFamily="2" charset="2"/>
              <a:buNone/>
            </a:pPr>
            <a:endParaRPr lang="en-US" dirty="0" smtClean="0"/>
          </a:p>
          <a:p>
            <a:pPr algn="r" rtl="1">
              <a:lnSpc>
                <a:spcPct val="90000"/>
              </a:lnSpc>
              <a:buFont typeface="Wingdings" pitchFamily="2" charset="2"/>
              <a:buNone/>
            </a:pPr>
            <a:r>
              <a:rPr lang="ar-SA" b="1" u="sng" dirty="0" smtClean="0"/>
              <a:t>إيضاح:</a:t>
            </a:r>
          </a:p>
          <a:p>
            <a:pPr algn="r" rtl="1">
              <a:lnSpc>
                <a:spcPct val="90000"/>
              </a:lnSpc>
            </a:pPr>
            <a:r>
              <a:rPr lang="ar-SA" sz="2800" dirty="0" smtClean="0"/>
              <a:t>لكل طالب سجل طبي </a:t>
            </a:r>
            <a:r>
              <a:rPr lang="ar-SA" sz="2800" b="1" dirty="0" smtClean="0"/>
              <a:t>واحد</a:t>
            </a:r>
            <a:r>
              <a:rPr lang="ar-SA" sz="2800" dirty="0" smtClean="0"/>
              <a:t> </a:t>
            </a:r>
            <a:r>
              <a:rPr lang="ar-SA" sz="2800" b="1" dirty="0" smtClean="0"/>
              <a:t>فقط</a:t>
            </a:r>
            <a:r>
              <a:rPr lang="ar-SA" sz="2800" dirty="0" smtClean="0"/>
              <a:t>,والسجل الطبي الواحد يكون لطالب </a:t>
            </a:r>
            <a:r>
              <a:rPr lang="ar-SA" sz="2800" b="1" dirty="0" smtClean="0"/>
              <a:t>واحد فقط</a:t>
            </a:r>
            <a:r>
              <a:rPr lang="ar-SA" sz="2800" dirty="0" smtClean="0"/>
              <a:t>. </a:t>
            </a:r>
            <a:endParaRPr lang="en-US" sz="2800" dirty="0" smtClean="0"/>
          </a:p>
        </p:txBody>
      </p:sp>
      <p:sp>
        <p:nvSpPr>
          <p:cNvPr id="24" name="Slide Number Placeholder 3"/>
          <p:cNvSpPr>
            <a:spLocks noGrp="1"/>
          </p:cNvSpPr>
          <p:nvPr>
            <p:ph type="sldNum" sz="quarter" idx="12"/>
          </p:nvPr>
        </p:nvSpPr>
        <p:spPr/>
        <p:txBody>
          <a:bodyPr/>
          <a:lstStyle/>
          <a:p>
            <a:pPr>
              <a:defRPr/>
            </a:pPr>
            <a:fld id="{35CD10AC-02EC-43BB-A213-BB5920C37B0C}" type="slidenum">
              <a:rPr lang="en-US"/>
              <a:pPr>
                <a:defRPr/>
              </a:pPr>
              <a:t>23</a:t>
            </a:fld>
            <a:endParaRPr lang="en-US"/>
          </a:p>
        </p:txBody>
      </p:sp>
      <p:grpSp>
        <p:nvGrpSpPr>
          <p:cNvPr id="2" name="Group 4"/>
          <p:cNvGrpSpPr>
            <a:grpSpLocks/>
          </p:cNvGrpSpPr>
          <p:nvPr/>
        </p:nvGrpSpPr>
        <p:grpSpPr bwMode="auto">
          <a:xfrm>
            <a:off x="933450" y="1809750"/>
            <a:ext cx="7086600" cy="1828800"/>
            <a:chOff x="576" y="720"/>
            <a:chExt cx="4464" cy="1152"/>
          </a:xfrm>
        </p:grpSpPr>
        <p:sp>
          <p:nvSpPr>
            <p:cNvPr id="9222" name="AutoShape 5"/>
            <p:cNvSpPr>
              <a:spLocks noChangeArrowheads="1"/>
            </p:cNvSpPr>
            <p:nvPr/>
          </p:nvSpPr>
          <p:spPr bwMode="auto">
            <a:xfrm>
              <a:off x="2304" y="1104"/>
              <a:ext cx="960" cy="384"/>
            </a:xfrm>
            <a:prstGeom prst="flowChartDecision">
              <a:avLst/>
            </a:prstGeom>
            <a:solidFill>
              <a:schemeClr val="bg1">
                <a:alpha val="50195"/>
              </a:schemeClr>
            </a:solidFill>
            <a:ln w="38100">
              <a:solidFill>
                <a:schemeClr val="tx1"/>
              </a:solidFill>
              <a:miter lim="800000"/>
              <a:headEnd/>
              <a:tailEnd/>
            </a:ln>
          </p:spPr>
          <p:txBody>
            <a:bodyPr wrap="none" anchor="ctr"/>
            <a:lstStyle/>
            <a:p>
              <a:pPr algn="ctr" rtl="1"/>
              <a:r>
                <a:rPr lang="ar-SA" b="1">
                  <a:solidFill>
                    <a:schemeClr val="tx2"/>
                  </a:solidFill>
                  <a:latin typeface="Times New Roman" pitchFamily="18" charset="0"/>
                  <a:cs typeface="Times New Roman" pitchFamily="18" charset="0"/>
                </a:rPr>
                <a:t>عنده</a:t>
              </a:r>
              <a:endParaRPr lang="en-US" b="1">
                <a:solidFill>
                  <a:schemeClr val="tx2"/>
                </a:solidFill>
                <a:latin typeface="Times New Roman" pitchFamily="18" charset="0"/>
                <a:cs typeface="Times New Roman" pitchFamily="18" charset="0"/>
              </a:endParaRPr>
            </a:p>
          </p:txBody>
        </p:sp>
        <p:sp>
          <p:nvSpPr>
            <p:cNvPr id="9223" name="Rectangle 6"/>
            <p:cNvSpPr>
              <a:spLocks noChangeArrowheads="1"/>
            </p:cNvSpPr>
            <p:nvPr/>
          </p:nvSpPr>
          <p:spPr bwMode="auto">
            <a:xfrm>
              <a:off x="1440" y="1104"/>
              <a:ext cx="624" cy="336"/>
            </a:xfrm>
            <a:prstGeom prst="rect">
              <a:avLst/>
            </a:prstGeom>
            <a:solidFill>
              <a:schemeClr val="bg1">
                <a:alpha val="50195"/>
              </a:schemeClr>
            </a:solidFill>
            <a:ln w="38100">
              <a:solidFill>
                <a:schemeClr val="tx1"/>
              </a:solidFill>
              <a:miter lim="800000"/>
              <a:headEnd/>
              <a:tailEnd/>
            </a:ln>
          </p:spPr>
          <p:txBody>
            <a:bodyPr wrap="none" anchor="ctr"/>
            <a:lstStyle/>
            <a:p>
              <a:pPr algn="ctr"/>
              <a:r>
                <a:rPr lang="ar-SA" b="1">
                  <a:solidFill>
                    <a:schemeClr val="tx2"/>
                  </a:solidFill>
                  <a:latin typeface="Times New Roman" pitchFamily="18" charset="0"/>
                  <a:cs typeface="Times New Roman" pitchFamily="18" charset="0"/>
                </a:rPr>
                <a:t>سجل طبي</a:t>
              </a:r>
              <a:endParaRPr lang="en-US" b="1">
                <a:solidFill>
                  <a:schemeClr val="tx2"/>
                </a:solidFill>
                <a:latin typeface="Times New Roman" pitchFamily="18" charset="0"/>
                <a:cs typeface="Times New Roman" pitchFamily="18" charset="0"/>
              </a:endParaRPr>
            </a:p>
          </p:txBody>
        </p:sp>
        <p:sp>
          <p:nvSpPr>
            <p:cNvPr id="9224" name="Rectangle 7"/>
            <p:cNvSpPr>
              <a:spLocks noChangeArrowheads="1"/>
            </p:cNvSpPr>
            <p:nvPr/>
          </p:nvSpPr>
          <p:spPr bwMode="auto">
            <a:xfrm>
              <a:off x="3504" y="1104"/>
              <a:ext cx="624" cy="336"/>
            </a:xfrm>
            <a:prstGeom prst="rect">
              <a:avLst/>
            </a:prstGeom>
            <a:solidFill>
              <a:schemeClr val="bg1">
                <a:alpha val="50195"/>
              </a:schemeClr>
            </a:solidFill>
            <a:ln w="38100">
              <a:solidFill>
                <a:schemeClr val="tx1"/>
              </a:solidFill>
              <a:miter lim="800000"/>
              <a:headEnd/>
              <a:tailEnd/>
            </a:ln>
          </p:spPr>
          <p:txBody>
            <a:bodyPr wrap="none" anchor="ctr"/>
            <a:lstStyle/>
            <a:p>
              <a:pPr algn="ctr"/>
              <a:r>
                <a:rPr lang="ar-SA" b="1">
                  <a:solidFill>
                    <a:schemeClr val="tx2"/>
                  </a:solidFill>
                  <a:latin typeface="Times New Roman" pitchFamily="18" charset="0"/>
                  <a:cs typeface="Times New Roman" pitchFamily="18" charset="0"/>
                </a:rPr>
                <a:t>طالب</a:t>
              </a:r>
              <a:endParaRPr lang="en-US" b="1">
                <a:solidFill>
                  <a:schemeClr val="tx2"/>
                </a:solidFill>
                <a:latin typeface="Times New Roman" pitchFamily="18" charset="0"/>
                <a:cs typeface="Times New Roman" pitchFamily="18" charset="0"/>
              </a:endParaRPr>
            </a:p>
          </p:txBody>
        </p:sp>
        <p:sp>
          <p:nvSpPr>
            <p:cNvPr id="9225" name="Line 8"/>
            <p:cNvSpPr>
              <a:spLocks noChangeShapeType="1"/>
            </p:cNvSpPr>
            <p:nvPr/>
          </p:nvSpPr>
          <p:spPr bwMode="auto">
            <a:xfrm flipH="1">
              <a:off x="2064" y="1296"/>
              <a:ext cx="240" cy="0"/>
            </a:xfrm>
            <a:prstGeom prst="line">
              <a:avLst/>
            </a:prstGeom>
            <a:noFill/>
            <a:ln w="38100" cmpd="dbl">
              <a:solidFill>
                <a:schemeClr val="tx1"/>
              </a:solidFill>
              <a:round/>
              <a:headEnd/>
              <a:tailEnd/>
            </a:ln>
          </p:spPr>
          <p:txBody>
            <a:bodyPr wrap="none" anchor="ctr"/>
            <a:lstStyle/>
            <a:p>
              <a:endParaRPr lang="en-US"/>
            </a:p>
          </p:txBody>
        </p:sp>
        <p:sp>
          <p:nvSpPr>
            <p:cNvPr id="9226" name="Line 9"/>
            <p:cNvSpPr>
              <a:spLocks noChangeShapeType="1"/>
            </p:cNvSpPr>
            <p:nvPr/>
          </p:nvSpPr>
          <p:spPr bwMode="auto">
            <a:xfrm>
              <a:off x="3264" y="1296"/>
              <a:ext cx="240" cy="0"/>
            </a:xfrm>
            <a:prstGeom prst="line">
              <a:avLst/>
            </a:prstGeom>
            <a:noFill/>
            <a:ln w="28575">
              <a:solidFill>
                <a:schemeClr val="tx1"/>
              </a:solidFill>
              <a:round/>
              <a:headEnd/>
              <a:tailEnd/>
            </a:ln>
          </p:spPr>
          <p:txBody>
            <a:bodyPr wrap="none" anchor="ctr"/>
            <a:lstStyle/>
            <a:p>
              <a:endParaRPr lang="en-US"/>
            </a:p>
          </p:txBody>
        </p:sp>
        <p:sp>
          <p:nvSpPr>
            <p:cNvPr id="9227" name="Oval 10"/>
            <p:cNvSpPr>
              <a:spLocks noChangeArrowheads="1"/>
            </p:cNvSpPr>
            <p:nvPr/>
          </p:nvSpPr>
          <p:spPr bwMode="auto">
            <a:xfrm>
              <a:off x="4608" y="1104"/>
              <a:ext cx="432" cy="288"/>
            </a:xfrm>
            <a:prstGeom prst="ellipse">
              <a:avLst/>
            </a:prstGeom>
            <a:solidFill>
              <a:schemeClr val="bg1">
                <a:alpha val="50195"/>
              </a:schemeClr>
            </a:solidFill>
            <a:ln w="38100">
              <a:solidFill>
                <a:schemeClr val="tx1"/>
              </a:solidFill>
              <a:round/>
              <a:headEnd/>
              <a:tailEnd/>
            </a:ln>
          </p:spPr>
          <p:txBody>
            <a:bodyPr wrap="none" anchor="ctr"/>
            <a:lstStyle/>
            <a:p>
              <a:pPr algn="ctr"/>
              <a:r>
                <a:rPr lang="ar-SA" b="1" u="sng">
                  <a:solidFill>
                    <a:schemeClr val="tx2"/>
                  </a:solidFill>
                  <a:latin typeface="Times New Roman" pitchFamily="18" charset="0"/>
                  <a:cs typeface="Times New Roman" pitchFamily="18" charset="0"/>
                </a:rPr>
                <a:t>رقم</a:t>
              </a:r>
              <a:endParaRPr lang="en-US" b="1" u="sng">
                <a:solidFill>
                  <a:schemeClr val="tx2"/>
                </a:solidFill>
                <a:latin typeface="Times New Roman" pitchFamily="18" charset="0"/>
                <a:cs typeface="Times New Roman" pitchFamily="18" charset="0"/>
              </a:endParaRPr>
            </a:p>
          </p:txBody>
        </p:sp>
        <p:sp>
          <p:nvSpPr>
            <p:cNvPr id="9228" name="Oval 11"/>
            <p:cNvSpPr>
              <a:spLocks noChangeArrowheads="1"/>
            </p:cNvSpPr>
            <p:nvPr/>
          </p:nvSpPr>
          <p:spPr bwMode="auto">
            <a:xfrm>
              <a:off x="4416" y="1488"/>
              <a:ext cx="432" cy="288"/>
            </a:xfrm>
            <a:prstGeom prst="ellipse">
              <a:avLst/>
            </a:prstGeom>
            <a:solidFill>
              <a:schemeClr val="bg1">
                <a:alpha val="50195"/>
              </a:schemeClr>
            </a:solidFill>
            <a:ln w="38100">
              <a:solidFill>
                <a:schemeClr val="tx1"/>
              </a:solidFill>
              <a:round/>
              <a:headEnd/>
              <a:tailEnd/>
            </a:ln>
          </p:spPr>
          <p:txBody>
            <a:bodyPr wrap="none" anchor="ctr"/>
            <a:lstStyle/>
            <a:p>
              <a:pPr algn="ctr"/>
              <a:r>
                <a:rPr lang="ar-SA" b="1">
                  <a:solidFill>
                    <a:schemeClr val="tx2"/>
                  </a:solidFill>
                  <a:latin typeface="Times New Roman" pitchFamily="18" charset="0"/>
                  <a:cs typeface="Times New Roman" pitchFamily="18" charset="0"/>
                </a:rPr>
                <a:t>الاسم</a:t>
              </a:r>
              <a:endParaRPr lang="en-US" b="1">
                <a:solidFill>
                  <a:schemeClr val="tx2"/>
                </a:solidFill>
                <a:latin typeface="Times New Roman" pitchFamily="18" charset="0"/>
                <a:cs typeface="Times New Roman" pitchFamily="18" charset="0"/>
              </a:endParaRPr>
            </a:p>
          </p:txBody>
        </p:sp>
        <p:sp>
          <p:nvSpPr>
            <p:cNvPr id="9229" name="Oval 12"/>
            <p:cNvSpPr>
              <a:spLocks noChangeArrowheads="1"/>
            </p:cNvSpPr>
            <p:nvPr/>
          </p:nvSpPr>
          <p:spPr bwMode="auto">
            <a:xfrm>
              <a:off x="4368" y="720"/>
              <a:ext cx="432" cy="288"/>
            </a:xfrm>
            <a:prstGeom prst="ellipse">
              <a:avLst/>
            </a:prstGeom>
            <a:solidFill>
              <a:schemeClr val="bg1">
                <a:alpha val="50195"/>
              </a:schemeClr>
            </a:solidFill>
            <a:ln w="38100">
              <a:solidFill>
                <a:schemeClr val="tx1"/>
              </a:solidFill>
              <a:round/>
              <a:headEnd/>
              <a:tailEnd/>
            </a:ln>
          </p:spPr>
          <p:txBody>
            <a:bodyPr wrap="none" anchor="ctr"/>
            <a:lstStyle/>
            <a:p>
              <a:pPr algn="ctr"/>
              <a:r>
                <a:rPr lang="ar-SA" b="1">
                  <a:solidFill>
                    <a:schemeClr val="tx2"/>
                  </a:solidFill>
                  <a:latin typeface="Times New Roman" pitchFamily="18" charset="0"/>
                  <a:cs typeface="Times New Roman" pitchFamily="18" charset="0"/>
                </a:rPr>
                <a:t>العنوان</a:t>
              </a:r>
              <a:endParaRPr lang="en-US" b="1">
                <a:solidFill>
                  <a:schemeClr val="tx2"/>
                </a:solidFill>
                <a:latin typeface="Times New Roman" pitchFamily="18" charset="0"/>
                <a:cs typeface="Times New Roman" pitchFamily="18" charset="0"/>
              </a:endParaRPr>
            </a:p>
          </p:txBody>
        </p:sp>
        <p:sp>
          <p:nvSpPr>
            <p:cNvPr id="9230" name="Oval 13"/>
            <p:cNvSpPr>
              <a:spLocks noChangeArrowheads="1"/>
            </p:cNvSpPr>
            <p:nvPr/>
          </p:nvSpPr>
          <p:spPr bwMode="auto">
            <a:xfrm flipH="1">
              <a:off x="576" y="1104"/>
              <a:ext cx="432" cy="288"/>
            </a:xfrm>
            <a:prstGeom prst="ellipse">
              <a:avLst/>
            </a:prstGeom>
            <a:solidFill>
              <a:schemeClr val="bg1">
                <a:alpha val="50195"/>
              </a:schemeClr>
            </a:solidFill>
            <a:ln w="38100">
              <a:solidFill>
                <a:schemeClr val="tx1"/>
              </a:solidFill>
              <a:round/>
              <a:headEnd/>
              <a:tailEnd/>
            </a:ln>
          </p:spPr>
          <p:txBody>
            <a:bodyPr wrap="none" anchor="ctr"/>
            <a:lstStyle/>
            <a:p>
              <a:pPr algn="ctr"/>
              <a:r>
                <a:rPr lang="ar-SA" b="1">
                  <a:solidFill>
                    <a:schemeClr val="tx2"/>
                  </a:solidFill>
                  <a:latin typeface="Times New Roman" pitchFamily="18" charset="0"/>
                  <a:cs typeface="Times New Roman" pitchFamily="18" charset="0"/>
                </a:rPr>
                <a:t>التاريخ</a:t>
              </a:r>
              <a:endParaRPr lang="en-US" b="1">
                <a:solidFill>
                  <a:schemeClr val="tx2"/>
                </a:solidFill>
                <a:latin typeface="Times New Roman" pitchFamily="18" charset="0"/>
                <a:cs typeface="Times New Roman" pitchFamily="18" charset="0"/>
              </a:endParaRPr>
            </a:p>
          </p:txBody>
        </p:sp>
        <p:sp>
          <p:nvSpPr>
            <p:cNvPr id="9231" name="Oval 14"/>
            <p:cNvSpPr>
              <a:spLocks noChangeArrowheads="1"/>
            </p:cNvSpPr>
            <p:nvPr/>
          </p:nvSpPr>
          <p:spPr bwMode="auto">
            <a:xfrm flipH="1">
              <a:off x="672" y="1488"/>
              <a:ext cx="528" cy="384"/>
            </a:xfrm>
            <a:prstGeom prst="ellipse">
              <a:avLst/>
            </a:prstGeom>
            <a:solidFill>
              <a:schemeClr val="bg1">
                <a:alpha val="50195"/>
              </a:schemeClr>
            </a:solidFill>
            <a:ln w="38100">
              <a:solidFill>
                <a:schemeClr val="tx1"/>
              </a:solidFill>
              <a:round/>
              <a:headEnd/>
              <a:tailEnd/>
            </a:ln>
          </p:spPr>
          <p:txBody>
            <a:bodyPr wrap="none" anchor="ctr"/>
            <a:lstStyle/>
            <a:p>
              <a:pPr algn="ctr"/>
              <a:r>
                <a:rPr lang="ar-SA" b="1">
                  <a:solidFill>
                    <a:schemeClr val="tx2"/>
                  </a:solidFill>
                  <a:latin typeface="Times New Roman" pitchFamily="18" charset="0"/>
                  <a:cs typeface="Times New Roman" pitchFamily="18" charset="0"/>
                </a:rPr>
                <a:t>المستشفي</a:t>
              </a:r>
              <a:endParaRPr lang="en-US" b="1">
                <a:solidFill>
                  <a:schemeClr val="tx2"/>
                </a:solidFill>
                <a:latin typeface="Times New Roman" pitchFamily="18" charset="0"/>
                <a:cs typeface="Times New Roman" pitchFamily="18" charset="0"/>
              </a:endParaRPr>
            </a:p>
          </p:txBody>
        </p:sp>
        <p:sp>
          <p:nvSpPr>
            <p:cNvPr id="9232" name="Oval 15"/>
            <p:cNvSpPr>
              <a:spLocks noChangeArrowheads="1"/>
            </p:cNvSpPr>
            <p:nvPr/>
          </p:nvSpPr>
          <p:spPr bwMode="auto">
            <a:xfrm flipH="1">
              <a:off x="816" y="720"/>
              <a:ext cx="432" cy="288"/>
            </a:xfrm>
            <a:prstGeom prst="ellipse">
              <a:avLst/>
            </a:prstGeom>
            <a:solidFill>
              <a:schemeClr val="bg1">
                <a:alpha val="50195"/>
              </a:schemeClr>
            </a:solidFill>
            <a:ln w="38100">
              <a:solidFill>
                <a:schemeClr val="tx1"/>
              </a:solidFill>
              <a:round/>
              <a:headEnd/>
              <a:tailEnd/>
            </a:ln>
          </p:spPr>
          <p:txBody>
            <a:bodyPr wrap="none" anchor="ctr"/>
            <a:lstStyle/>
            <a:p>
              <a:pPr algn="ctr"/>
              <a:r>
                <a:rPr lang="ar-SA" b="1" u="sng">
                  <a:solidFill>
                    <a:schemeClr val="tx2"/>
                  </a:solidFill>
                  <a:latin typeface="Times New Roman" pitchFamily="18" charset="0"/>
                  <a:cs typeface="Times New Roman" pitchFamily="18" charset="0"/>
                </a:rPr>
                <a:t>رقم</a:t>
              </a:r>
              <a:endParaRPr lang="en-US" b="1" u="sng">
                <a:solidFill>
                  <a:schemeClr val="tx2"/>
                </a:solidFill>
                <a:latin typeface="Times New Roman" pitchFamily="18" charset="0"/>
                <a:cs typeface="Times New Roman" pitchFamily="18" charset="0"/>
              </a:endParaRPr>
            </a:p>
          </p:txBody>
        </p:sp>
        <p:sp>
          <p:nvSpPr>
            <p:cNvPr id="9233" name="Line 16"/>
            <p:cNvSpPr>
              <a:spLocks noChangeShapeType="1"/>
            </p:cNvSpPr>
            <p:nvPr/>
          </p:nvSpPr>
          <p:spPr bwMode="auto">
            <a:xfrm>
              <a:off x="1248" y="912"/>
              <a:ext cx="336" cy="192"/>
            </a:xfrm>
            <a:prstGeom prst="line">
              <a:avLst/>
            </a:prstGeom>
            <a:noFill/>
            <a:ln w="38100">
              <a:solidFill>
                <a:schemeClr val="tx1"/>
              </a:solidFill>
              <a:round/>
              <a:headEnd/>
              <a:tailEnd/>
            </a:ln>
          </p:spPr>
          <p:txBody>
            <a:bodyPr wrap="none" anchor="ctr"/>
            <a:lstStyle/>
            <a:p>
              <a:endParaRPr lang="en-US"/>
            </a:p>
          </p:txBody>
        </p:sp>
        <p:sp>
          <p:nvSpPr>
            <p:cNvPr id="9234" name="Line 17"/>
            <p:cNvSpPr>
              <a:spLocks noChangeShapeType="1"/>
            </p:cNvSpPr>
            <p:nvPr/>
          </p:nvSpPr>
          <p:spPr bwMode="auto">
            <a:xfrm>
              <a:off x="1008" y="1248"/>
              <a:ext cx="432" cy="0"/>
            </a:xfrm>
            <a:prstGeom prst="line">
              <a:avLst/>
            </a:prstGeom>
            <a:noFill/>
            <a:ln w="38100">
              <a:solidFill>
                <a:schemeClr val="tx1"/>
              </a:solidFill>
              <a:round/>
              <a:headEnd/>
              <a:tailEnd/>
            </a:ln>
          </p:spPr>
          <p:txBody>
            <a:bodyPr wrap="none" anchor="ctr"/>
            <a:lstStyle/>
            <a:p>
              <a:endParaRPr lang="en-US"/>
            </a:p>
          </p:txBody>
        </p:sp>
        <p:sp>
          <p:nvSpPr>
            <p:cNvPr id="9235" name="Line 18"/>
            <p:cNvSpPr>
              <a:spLocks noChangeShapeType="1"/>
            </p:cNvSpPr>
            <p:nvPr/>
          </p:nvSpPr>
          <p:spPr bwMode="auto">
            <a:xfrm flipV="1">
              <a:off x="1200" y="1440"/>
              <a:ext cx="384" cy="192"/>
            </a:xfrm>
            <a:prstGeom prst="line">
              <a:avLst/>
            </a:prstGeom>
            <a:noFill/>
            <a:ln w="38100">
              <a:solidFill>
                <a:schemeClr val="tx1"/>
              </a:solidFill>
              <a:round/>
              <a:headEnd/>
              <a:tailEnd/>
            </a:ln>
          </p:spPr>
          <p:txBody>
            <a:bodyPr wrap="none" anchor="ctr"/>
            <a:lstStyle/>
            <a:p>
              <a:endParaRPr lang="en-US"/>
            </a:p>
          </p:txBody>
        </p:sp>
        <p:sp>
          <p:nvSpPr>
            <p:cNvPr id="9236" name="Line 19"/>
            <p:cNvSpPr>
              <a:spLocks noChangeShapeType="1"/>
            </p:cNvSpPr>
            <p:nvPr/>
          </p:nvSpPr>
          <p:spPr bwMode="auto">
            <a:xfrm flipH="1">
              <a:off x="4128" y="1248"/>
              <a:ext cx="480" cy="0"/>
            </a:xfrm>
            <a:prstGeom prst="line">
              <a:avLst/>
            </a:prstGeom>
            <a:noFill/>
            <a:ln w="38100">
              <a:solidFill>
                <a:schemeClr val="tx1"/>
              </a:solidFill>
              <a:round/>
              <a:headEnd/>
              <a:tailEnd/>
            </a:ln>
          </p:spPr>
          <p:txBody>
            <a:bodyPr wrap="none" anchor="ctr"/>
            <a:lstStyle/>
            <a:p>
              <a:endParaRPr lang="en-US"/>
            </a:p>
          </p:txBody>
        </p:sp>
        <p:sp>
          <p:nvSpPr>
            <p:cNvPr id="9237" name="Line 20"/>
            <p:cNvSpPr>
              <a:spLocks noChangeShapeType="1"/>
            </p:cNvSpPr>
            <p:nvPr/>
          </p:nvSpPr>
          <p:spPr bwMode="auto">
            <a:xfrm flipH="1">
              <a:off x="3984" y="864"/>
              <a:ext cx="384" cy="240"/>
            </a:xfrm>
            <a:prstGeom prst="line">
              <a:avLst/>
            </a:prstGeom>
            <a:noFill/>
            <a:ln w="38100">
              <a:solidFill>
                <a:schemeClr val="tx1"/>
              </a:solidFill>
              <a:round/>
              <a:headEnd/>
              <a:tailEnd/>
            </a:ln>
          </p:spPr>
          <p:txBody>
            <a:bodyPr wrap="none" anchor="ctr"/>
            <a:lstStyle/>
            <a:p>
              <a:endParaRPr lang="en-US"/>
            </a:p>
          </p:txBody>
        </p:sp>
        <p:sp>
          <p:nvSpPr>
            <p:cNvPr id="9238" name="Line 21"/>
            <p:cNvSpPr>
              <a:spLocks noChangeShapeType="1"/>
            </p:cNvSpPr>
            <p:nvPr/>
          </p:nvSpPr>
          <p:spPr bwMode="auto">
            <a:xfrm flipH="1" flipV="1">
              <a:off x="3984" y="1440"/>
              <a:ext cx="432" cy="192"/>
            </a:xfrm>
            <a:prstGeom prst="line">
              <a:avLst/>
            </a:prstGeom>
            <a:noFill/>
            <a:ln w="38100">
              <a:solidFill>
                <a:schemeClr val="tx1"/>
              </a:solidFill>
              <a:round/>
              <a:headEnd/>
              <a:tailEnd/>
            </a:ln>
          </p:spPr>
          <p:txBody>
            <a:bodyPr wrap="none" anchor="ctr"/>
            <a:lstStyle/>
            <a:p>
              <a:endParaRPr lang="en-US"/>
            </a:p>
          </p:txBody>
        </p:sp>
        <p:sp>
          <p:nvSpPr>
            <p:cNvPr id="9239" name="Text Box 22"/>
            <p:cNvSpPr txBox="1">
              <a:spLocks noChangeArrowheads="1"/>
            </p:cNvSpPr>
            <p:nvPr/>
          </p:nvSpPr>
          <p:spPr bwMode="auto">
            <a:xfrm>
              <a:off x="3288" y="1104"/>
              <a:ext cx="188" cy="231"/>
            </a:xfrm>
            <a:prstGeom prst="rect">
              <a:avLst/>
            </a:prstGeom>
            <a:noFill/>
            <a:ln w="38100">
              <a:noFill/>
              <a:miter lim="800000"/>
              <a:headEnd/>
              <a:tailEnd/>
            </a:ln>
          </p:spPr>
          <p:txBody>
            <a:bodyPr wrap="none">
              <a:spAutoFit/>
            </a:bodyPr>
            <a:lstStyle/>
            <a:p>
              <a:pPr algn="ctr"/>
              <a:r>
                <a:rPr lang="ar-SA" b="1">
                  <a:solidFill>
                    <a:schemeClr val="tx2"/>
                  </a:solidFill>
                  <a:latin typeface="Times New Roman" pitchFamily="18" charset="0"/>
                  <a:cs typeface="Times New Roman" pitchFamily="18" charset="0"/>
                </a:rPr>
                <a:t>1</a:t>
              </a:r>
              <a:endParaRPr lang="en-US" b="1">
                <a:solidFill>
                  <a:schemeClr val="tx2"/>
                </a:solidFill>
                <a:latin typeface="Times New Roman" pitchFamily="18" charset="0"/>
                <a:cs typeface="Times New Roman" pitchFamily="18" charset="0"/>
              </a:endParaRPr>
            </a:p>
          </p:txBody>
        </p:sp>
        <p:sp>
          <p:nvSpPr>
            <p:cNvPr id="9240" name="Text Box 23"/>
            <p:cNvSpPr txBox="1">
              <a:spLocks noChangeArrowheads="1"/>
            </p:cNvSpPr>
            <p:nvPr/>
          </p:nvSpPr>
          <p:spPr bwMode="auto">
            <a:xfrm>
              <a:off x="2088" y="1104"/>
              <a:ext cx="188" cy="231"/>
            </a:xfrm>
            <a:prstGeom prst="rect">
              <a:avLst/>
            </a:prstGeom>
            <a:noFill/>
            <a:ln w="38100">
              <a:noFill/>
              <a:miter lim="800000"/>
              <a:headEnd/>
              <a:tailEnd/>
            </a:ln>
          </p:spPr>
          <p:txBody>
            <a:bodyPr wrap="none">
              <a:spAutoFit/>
            </a:bodyPr>
            <a:lstStyle/>
            <a:p>
              <a:pPr algn="ctr"/>
              <a:r>
                <a:rPr lang="ar-SA" b="1" dirty="0">
                  <a:solidFill>
                    <a:schemeClr val="tx2"/>
                  </a:solidFill>
                  <a:latin typeface="Times New Roman" pitchFamily="18" charset="0"/>
                  <a:cs typeface="Times New Roman" pitchFamily="18" charset="0"/>
                </a:rPr>
                <a:t>1</a:t>
              </a:r>
              <a:endParaRPr lang="en-US" b="1" dirty="0">
                <a:solidFill>
                  <a:schemeClr val="tx2"/>
                </a:solidFill>
                <a:latin typeface="Times New Roman" pitchFamily="18" charset="0"/>
                <a:cs typeface="Times New Roman" pitchFamily="18" charset="0"/>
              </a:endParaRPr>
            </a:p>
          </p:txBody>
        </p:sp>
      </p:grpSp>
      <p:sp>
        <p:nvSpPr>
          <p:cNvPr id="25" name="Footer Placeholder 24"/>
          <p:cNvSpPr>
            <a:spLocks noGrp="1"/>
          </p:cNvSpPr>
          <p:nvPr>
            <p:ph type="ftr" sz="quarter" idx="11"/>
          </p:nvPr>
        </p:nvSpPr>
        <p:spPr/>
        <p:txBody>
          <a:bodyPr/>
          <a:lstStyle/>
          <a:p>
            <a:r>
              <a:rPr lang="en-US" smtClean="0"/>
              <a:t>T. Eman Alsqour</a:t>
            </a:r>
            <a:endParaRPr lang="ar-SA"/>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685800" y="171450"/>
            <a:ext cx="7772400" cy="723900"/>
          </a:xfrm>
        </p:spPr>
        <p:txBody>
          <a:bodyPr rtlCol="1">
            <a:normAutofit/>
          </a:bodyPr>
          <a:lstStyle/>
          <a:p>
            <a:pPr algn="ctr" fontAlgn="auto">
              <a:spcAft>
                <a:spcPts val="0"/>
              </a:spcAft>
              <a:defRPr/>
            </a:pPr>
            <a:r>
              <a:rPr lang="ar-SA" dirty="0" smtClean="0"/>
              <a:t>مثال لأنواع العلاقات</a:t>
            </a:r>
            <a:endParaRPr lang="en-US" dirty="0" smtClean="0"/>
          </a:p>
        </p:txBody>
      </p:sp>
      <p:sp>
        <p:nvSpPr>
          <p:cNvPr id="10243" name="Rectangle 3"/>
          <p:cNvSpPr>
            <a:spLocks noGrp="1" noChangeArrowheads="1"/>
          </p:cNvSpPr>
          <p:nvPr>
            <p:ph idx="1"/>
          </p:nvPr>
        </p:nvSpPr>
        <p:spPr>
          <a:xfrm>
            <a:off x="514350" y="1276350"/>
            <a:ext cx="8210550" cy="4819650"/>
          </a:xfrm>
        </p:spPr>
        <p:txBody>
          <a:bodyPr/>
          <a:lstStyle/>
          <a:p>
            <a:pPr algn="r" rtl="1">
              <a:buFont typeface="Wingdings" pitchFamily="2" charset="2"/>
              <a:buNone/>
            </a:pPr>
            <a:r>
              <a:rPr lang="ar-SA" b="1" dirty="0" smtClean="0">
                <a:solidFill>
                  <a:schemeClr val="accent2">
                    <a:lumMod val="75000"/>
                  </a:schemeClr>
                </a:solidFill>
              </a:rPr>
              <a:t> علاقة</a:t>
            </a:r>
            <a:r>
              <a:rPr lang="en-US" b="1" dirty="0" smtClean="0">
                <a:solidFill>
                  <a:schemeClr val="accent2">
                    <a:lumMod val="75000"/>
                  </a:schemeClr>
                </a:solidFill>
              </a:rPr>
              <a:t>M</a:t>
            </a:r>
            <a:r>
              <a:rPr lang="ar-SA" b="1" dirty="0" smtClean="0">
                <a:solidFill>
                  <a:schemeClr val="accent2">
                    <a:lumMod val="75000"/>
                  </a:schemeClr>
                </a:solidFill>
              </a:rPr>
              <a:t>:</a:t>
            </a:r>
            <a:r>
              <a:rPr lang="en-US" b="1" dirty="0" smtClean="0">
                <a:solidFill>
                  <a:schemeClr val="accent2">
                    <a:lumMod val="75000"/>
                  </a:schemeClr>
                </a:solidFill>
              </a:rPr>
              <a:t>1</a:t>
            </a:r>
            <a:r>
              <a:rPr lang="ar-SA" b="1" dirty="0" smtClean="0">
                <a:solidFill>
                  <a:schemeClr val="accent2">
                    <a:lumMod val="75000"/>
                  </a:schemeClr>
                </a:solidFill>
              </a:rPr>
              <a:t> </a:t>
            </a:r>
            <a:r>
              <a:rPr lang="en-US" b="1" dirty="0" smtClean="0">
                <a:solidFill>
                  <a:schemeClr val="accent2">
                    <a:lumMod val="75000"/>
                  </a:schemeClr>
                </a:solidFill>
              </a:rPr>
              <a:t>}</a:t>
            </a:r>
            <a:r>
              <a:rPr lang="ar-SA" b="1" dirty="0" smtClean="0">
                <a:solidFill>
                  <a:schemeClr val="accent2">
                    <a:lumMod val="75000"/>
                  </a:schemeClr>
                </a:solidFill>
              </a:rPr>
              <a:t>واحد-الى-كثير </a:t>
            </a:r>
            <a:r>
              <a:rPr lang="en-US" b="1" dirty="0" smtClean="0">
                <a:solidFill>
                  <a:schemeClr val="accent2">
                    <a:lumMod val="75000"/>
                  </a:schemeClr>
                </a:solidFill>
              </a:rPr>
              <a:t>(one-to-many)</a:t>
            </a:r>
            <a:r>
              <a:rPr lang="ar-SA" b="1" dirty="0" smtClean="0">
                <a:solidFill>
                  <a:schemeClr val="accent2">
                    <a:lumMod val="75000"/>
                  </a:schemeClr>
                </a:solidFill>
              </a:rPr>
              <a:t> </a:t>
            </a:r>
            <a:r>
              <a:rPr lang="en-US" b="1" dirty="0" smtClean="0">
                <a:solidFill>
                  <a:schemeClr val="accent2">
                    <a:lumMod val="75000"/>
                  </a:schemeClr>
                </a:solidFill>
              </a:rPr>
              <a:t>{</a:t>
            </a:r>
            <a:endParaRPr lang="ar-SA" b="1" dirty="0" smtClean="0">
              <a:solidFill>
                <a:schemeClr val="accent2">
                  <a:lumMod val="75000"/>
                </a:schemeClr>
              </a:solidFill>
            </a:endParaRPr>
          </a:p>
          <a:p>
            <a:pPr algn="r" rtl="1">
              <a:buFont typeface="Wingdings" pitchFamily="2" charset="2"/>
              <a:buNone/>
            </a:pPr>
            <a:endParaRPr lang="ar-SA" dirty="0" smtClean="0"/>
          </a:p>
          <a:p>
            <a:pPr algn="r" rtl="1">
              <a:buFont typeface="Wingdings" pitchFamily="2" charset="2"/>
              <a:buNone/>
            </a:pPr>
            <a:endParaRPr lang="ar-SA" dirty="0" smtClean="0"/>
          </a:p>
          <a:p>
            <a:pPr algn="r" rtl="1">
              <a:buFont typeface="Wingdings" pitchFamily="2" charset="2"/>
              <a:buNone/>
            </a:pPr>
            <a:endParaRPr lang="ar-SA" dirty="0" smtClean="0"/>
          </a:p>
          <a:p>
            <a:pPr algn="r" rtl="1">
              <a:buFont typeface="Wingdings" pitchFamily="2" charset="2"/>
              <a:buNone/>
            </a:pPr>
            <a:endParaRPr lang="ar-SA" dirty="0" smtClean="0"/>
          </a:p>
          <a:p>
            <a:pPr algn="r" rtl="1">
              <a:buFont typeface="Wingdings" pitchFamily="2" charset="2"/>
              <a:buNone/>
            </a:pPr>
            <a:endParaRPr lang="en-US" b="1" u="sng" dirty="0" smtClean="0"/>
          </a:p>
          <a:p>
            <a:pPr algn="r" rtl="1">
              <a:buFont typeface="Wingdings" pitchFamily="2" charset="2"/>
              <a:buNone/>
            </a:pPr>
            <a:r>
              <a:rPr lang="ar-SA" b="1" u="sng" dirty="0" smtClean="0"/>
              <a:t>إيضاح:</a:t>
            </a:r>
          </a:p>
          <a:p>
            <a:pPr algn="r" rtl="1"/>
            <a:r>
              <a:rPr lang="ar-SA" dirty="0" smtClean="0"/>
              <a:t>الموظف الواحد قد يكون له </a:t>
            </a:r>
            <a:r>
              <a:rPr lang="ar-SA" b="1" dirty="0" smtClean="0"/>
              <a:t>عدة(</a:t>
            </a:r>
            <a:r>
              <a:rPr lang="en-US" b="1" dirty="0" smtClean="0"/>
              <a:t>M</a:t>
            </a:r>
            <a:r>
              <a:rPr lang="ar-SA" b="1" dirty="0" smtClean="0"/>
              <a:t>)</a:t>
            </a:r>
            <a:r>
              <a:rPr lang="ar-SA" dirty="0" smtClean="0"/>
              <a:t> ابناء, والأبن الواحد يكون له أب </a:t>
            </a:r>
            <a:r>
              <a:rPr lang="ar-SA" b="1" dirty="0" smtClean="0"/>
              <a:t>واحد فقط (1)</a:t>
            </a:r>
            <a:r>
              <a:rPr lang="ar-SA" dirty="0" smtClean="0"/>
              <a:t>من الموظفين.</a:t>
            </a:r>
          </a:p>
        </p:txBody>
      </p:sp>
      <p:sp>
        <p:nvSpPr>
          <p:cNvPr id="25" name="Slide Number Placeholder 3"/>
          <p:cNvSpPr>
            <a:spLocks noGrp="1"/>
          </p:cNvSpPr>
          <p:nvPr>
            <p:ph type="sldNum" sz="quarter" idx="12"/>
          </p:nvPr>
        </p:nvSpPr>
        <p:spPr/>
        <p:txBody>
          <a:bodyPr/>
          <a:lstStyle/>
          <a:p>
            <a:pPr>
              <a:defRPr/>
            </a:pPr>
            <a:fld id="{D7B1A36B-AE25-47D8-88BE-653B3A80A5AF}" type="slidenum">
              <a:rPr lang="en-US"/>
              <a:pPr>
                <a:defRPr/>
              </a:pPr>
              <a:t>24</a:t>
            </a:fld>
            <a:endParaRPr lang="en-US"/>
          </a:p>
        </p:txBody>
      </p:sp>
      <p:grpSp>
        <p:nvGrpSpPr>
          <p:cNvPr id="2" name="Group 4"/>
          <p:cNvGrpSpPr>
            <a:grpSpLocks/>
          </p:cNvGrpSpPr>
          <p:nvPr/>
        </p:nvGrpSpPr>
        <p:grpSpPr bwMode="auto">
          <a:xfrm>
            <a:off x="1066800" y="2095500"/>
            <a:ext cx="7086600" cy="1676400"/>
            <a:chOff x="672" y="816"/>
            <a:chExt cx="4464" cy="1056"/>
          </a:xfrm>
        </p:grpSpPr>
        <p:sp>
          <p:nvSpPr>
            <p:cNvPr id="10247" name="AutoShape 5"/>
            <p:cNvSpPr>
              <a:spLocks noChangeArrowheads="1"/>
            </p:cNvSpPr>
            <p:nvPr/>
          </p:nvSpPr>
          <p:spPr bwMode="auto">
            <a:xfrm>
              <a:off x="2400" y="1200"/>
              <a:ext cx="960" cy="384"/>
            </a:xfrm>
            <a:prstGeom prst="flowChartDecision">
              <a:avLst/>
            </a:prstGeom>
            <a:solidFill>
              <a:schemeClr val="bg1">
                <a:alpha val="50195"/>
              </a:schemeClr>
            </a:solidFill>
            <a:ln w="38100" cmpd="dbl">
              <a:solidFill>
                <a:schemeClr val="tx1"/>
              </a:solidFill>
              <a:miter lim="800000"/>
              <a:headEnd/>
              <a:tailEnd/>
            </a:ln>
          </p:spPr>
          <p:txBody>
            <a:bodyPr wrap="none" anchor="ctr"/>
            <a:lstStyle/>
            <a:p>
              <a:pPr algn="ctr" rtl="1"/>
              <a:r>
                <a:rPr lang="ar-SA" b="1">
                  <a:solidFill>
                    <a:schemeClr val="tx2"/>
                  </a:solidFill>
                  <a:latin typeface="Times New Roman" pitchFamily="18" charset="0"/>
                  <a:cs typeface="Times New Roman" pitchFamily="18" charset="0"/>
                </a:rPr>
                <a:t>يعول</a:t>
              </a:r>
              <a:endParaRPr lang="en-US" b="1">
                <a:solidFill>
                  <a:schemeClr val="tx2"/>
                </a:solidFill>
                <a:latin typeface="Times New Roman" pitchFamily="18" charset="0"/>
                <a:cs typeface="Times New Roman" pitchFamily="18" charset="0"/>
              </a:endParaRPr>
            </a:p>
          </p:txBody>
        </p:sp>
        <p:sp>
          <p:nvSpPr>
            <p:cNvPr id="10248" name="Rectangle 6"/>
            <p:cNvSpPr>
              <a:spLocks noChangeArrowheads="1"/>
            </p:cNvSpPr>
            <p:nvPr/>
          </p:nvSpPr>
          <p:spPr bwMode="auto">
            <a:xfrm>
              <a:off x="1536" y="1200"/>
              <a:ext cx="624" cy="336"/>
            </a:xfrm>
            <a:prstGeom prst="rect">
              <a:avLst/>
            </a:prstGeom>
            <a:solidFill>
              <a:schemeClr val="bg1">
                <a:alpha val="50195"/>
              </a:schemeClr>
            </a:solidFill>
            <a:ln w="38100" cmpd="dbl">
              <a:solidFill>
                <a:schemeClr val="tx1"/>
              </a:solidFill>
              <a:miter lim="800000"/>
              <a:headEnd/>
              <a:tailEnd/>
            </a:ln>
          </p:spPr>
          <p:txBody>
            <a:bodyPr wrap="none" anchor="ctr"/>
            <a:lstStyle/>
            <a:p>
              <a:pPr algn="ctr" rtl="1"/>
              <a:r>
                <a:rPr lang="ar-SA" b="1">
                  <a:solidFill>
                    <a:schemeClr val="tx2"/>
                  </a:solidFill>
                  <a:latin typeface="Times New Roman" pitchFamily="18" charset="0"/>
                  <a:cs typeface="Times New Roman" pitchFamily="18" charset="0"/>
                </a:rPr>
                <a:t>ابن</a:t>
              </a:r>
              <a:endParaRPr lang="en-US" b="1">
                <a:solidFill>
                  <a:schemeClr val="tx2"/>
                </a:solidFill>
                <a:latin typeface="Times New Roman" pitchFamily="18" charset="0"/>
                <a:cs typeface="Times New Roman" pitchFamily="18" charset="0"/>
              </a:endParaRPr>
            </a:p>
          </p:txBody>
        </p:sp>
        <p:sp>
          <p:nvSpPr>
            <p:cNvPr id="10249" name="Rectangle 7"/>
            <p:cNvSpPr>
              <a:spLocks noChangeArrowheads="1"/>
            </p:cNvSpPr>
            <p:nvPr/>
          </p:nvSpPr>
          <p:spPr bwMode="auto">
            <a:xfrm>
              <a:off x="3600" y="1200"/>
              <a:ext cx="624" cy="336"/>
            </a:xfrm>
            <a:prstGeom prst="rect">
              <a:avLst/>
            </a:prstGeom>
            <a:solidFill>
              <a:schemeClr val="bg1">
                <a:alpha val="50195"/>
              </a:schemeClr>
            </a:solidFill>
            <a:ln w="38100">
              <a:solidFill>
                <a:schemeClr val="tx1"/>
              </a:solidFill>
              <a:miter lim="800000"/>
              <a:headEnd/>
              <a:tailEnd/>
            </a:ln>
          </p:spPr>
          <p:txBody>
            <a:bodyPr wrap="none" anchor="ctr"/>
            <a:lstStyle/>
            <a:p>
              <a:pPr algn="ctr"/>
              <a:r>
                <a:rPr lang="ar-SA" b="1">
                  <a:solidFill>
                    <a:schemeClr val="tx2"/>
                  </a:solidFill>
                  <a:latin typeface="Times New Roman" pitchFamily="18" charset="0"/>
                  <a:cs typeface="Times New Roman" pitchFamily="18" charset="0"/>
                </a:rPr>
                <a:t>موظف</a:t>
              </a:r>
              <a:endParaRPr lang="en-US" b="1">
                <a:solidFill>
                  <a:schemeClr val="tx2"/>
                </a:solidFill>
                <a:latin typeface="Times New Roman" pitchFamily="18" charset="0"/>
                <a:cs typeface="Times New Roman" pitchFamily="18" charset="0"/>
              </a:endParaRPr>
            </a:p>
          </p:txBody>
        </p:sp>
        <p:sp>
          <p:nvSpPr>
            <p:cNvPr id="10250" name="Line 8"/>
            <p:cNvSpPr>
              <a:spLocks noChangeShapeType="1"/>
            </p:cNvSpPr>
            <p:nvPr/>
          </p:nvSpPr>
          <p:spPr bwMode="auto">
            <a:xfrm flipH="1">
              <a:off x="2160" y="1392"/>
              <a:ext cx="240" cy="0"/>
            </a:xfrm>
            <a:prstGeom prst="line">
              <a:avLst/>
            </a:prstGeom>
            <a:noFill/>
            <a:ln w="38100" cmpd="dbl">
              <a:solidFill>
                <a:schemeClr val="tx1"/>
              </a:solidFill>
              <a:round/>
              <a:headEnd/>
              <a:tailEnd/>
            </a:ln>
          </p:spPr>
          <p:txBody>
            <a:bodyPr wrap="none" anchor="ctr"/>
            <a:lstStyle/>
            <a:p>
              <a:endParaRPr lang="en-US"/>
            </a:p>
          </p:txBody>
        </p:sp>
        <p:sp>
          <p:nvSpPr>
            <p:cNvPr id="10251" name="Line 9"/>
            <p:cNvSpPr>
              <a:spLocks noChangeShapeType="1"/>
            </p:cNvSpPr>
            <p:nvPr/>
          </p:nvSpPr>
          <p:spPr bwMode="auto">
            <a:xfrm>
              <a:off x="3360" y="1392"/>
              <a:ext cx="240" cy="0"/>
            </a:xfrm>
            <a:prstGeom prst="line">
              <a:avLst/>
            </a:prstGeom>
            <a:noFill/>
            <a:ln w="38100">
              <a:solidFill>
                <a:schemeClr val="tx1"/>
              </a:solidFill>
              <a:round/>
              <a:headEnd/>
              <a:tailEnd/>
            </a:ln>
          </p:spPr>
          <p:txBody>
            <a:bodyPr wrap="none" anchor="ctr"/>
            <a:lstStyle/>
            <a:p>
              <a:endParaRPr lang="en-US"/>
            </a:p>
          </p:txBody>
        </p:sp>
        <p:sp>
          <p:nvSpPr>
            <p:cNvPr id="10252" name="Oval 10"/>
            <p:cNvSpPr>
              <a:spLocks noChangeArrowheads="1"/>
            </p:cNvSpPr>
            <p:nvPr/>
          </p:nvSpPr>
          <p:spPr bwMode="auto">
            <a:xfrm>
              <a:off x="4704" y="1200"/>
              <a:ext cx="432" cy="288"/>
            </a:xfrm>
            <a:prstGeom prst="ellipse">
              <a:avLst/>
            </a:prstGeom>
            <a:solidFill>
              <a:schemeClr val="bg1">
                <a:alpha val="50195"/>
              </a:schemeClr>
            </a:solidFill>
            <a:ln w="38100">
              <a:solidFill>
                <a:schemeClr val="tx1"/>
              </a:solidFill>
              <a:round/>
              <a:headEnd/>
              <a:tailEnd/>
            </a:ln>
          </p:spPr>
          <p:txBody>
            <a:bodyPr wrap="none" anchor="ctr"/>
            <a:lstStyle/>
            <a:p>
              <a:pPr algn="ctr"/>
              <a:r>
                <a:rPr lang="ar-SA" b="1" u="sng">
                  <a:solidFill>
                    <a:schemeClr val="tx2"/>
                  </a:solidFill>
                  <a:latin typeface="Times New Roman" pitchFamily="18" charset="0"/>
                  <a:cs typeface="Times New Roman" pitchFamily="18" charset="0"/>
                </a:rPr>
                <a:t>رقم</a:t>
              </a:r>
              <a:endParaRPr lang="en-US" b="1" u="sng">
                <a:solidFill>
                  <a:schemeClr val="tx2"/>
                </a:solidFill>
                <a:latin typeface="Times New Roman" pitchFamily="18" charset="0"/>
                <a:cs typeface="Times New Roman" pitchFamily="18" charset="0"/>
              </a:endParaRPr>
            </a:p>
          </p:txBody>
        </p:sp>
        <p:sp>
          <p:nvSpPr>
            <p:cNvPr id="10253" name="Oval 11"/>
            <p:cNvSpPr>
              <a:spLocks noChangeArrowheads="1"/>
            </p:cNvSpPr>
            <p:nvPr/>
          </p:nvSpPr>
          <p:spPr bwMode="auto">
            <a:xfrm>
              <a:off x="4512" y="1584"/>
              <a:ext cx="432" cy="288"/>
            </a:xfrm>
            <a:prstGeom prst="ellipse">
              <a:avLst/>
            </a:prstGeom>
            <a:solidFill>
              <a:schemeClr val="bg1">
                <a:alpha val="50195"/>
              </a:schemeClr>
            </a:solidFill>
            <a:ln w="38100">
              <a:solidFill>
                <a:schemeClr val="tx1"/>
              </a:solidFill>
              <a:round/>
              <a:headEnd/>
              <a:tailEnd/>
            </a:ln>
          </p:spPr>
          <p:txBody>
            <a:bodyPr wrap="none" anchor="ctr"/>
            <a:lstStyle/>
            <a:p>
              <a:pPr algn="ctr"/>
              <a:r>
                <a:rPr lang="ar-SA" b="1">
                  <a:solidFill>
                    <a:schemeClr val="tx2"/>
                  </a:solidFill>
                  <a:latin typeface="Times New Roman" pitchFamily="18" charset="0"/>
                  <a:cs typeface="Times New Roman" pitchFamily="18" charset="0"/>
                </a:rPr>
                <a:t>الاسم</a:t>
              </a:r>
              <a:endParaRPr lang="en-US" b="1">
                <a:solidFill>
                  <a:schemeClr val="tx2"/>
                </a:solidFill>
                <a:latin typeface="Times New Roman" pitchFamily="18" charset="0"/>
                <a:cs typeface="Times New Roman" pitchFamily="18" charset="0"/>
              </a:endParaRPr>
            </a:p>
          </p:txBody>
        </p:sp>
        <p:sp>
          <p:nvSpPr>
            <p:cNvPr id="10254" name="Oval 12"/>
            <p:cNvSpPr>
              <a:spLocks noChangeArrowheads="1"/>
            </p:cNvSpPr>
            <p:nvPr/>
          </p:nvSpPr>
          <p:spPr bwMode="auto">
            <a:xfrm>
              <a:off x="4464" y="816"/>
              <a:ext cx="432" cy="288"/>
            </a:xfrm>
            <a:prstGeom prst="ellipse">
              <a:avLst/>
            </a:prstGeom>
            <a:solidFill>
              <a:schemeClr val="bg1">
                <a:alpha val="50195"/>
              </a:schemeClr>
            </a:solidFill>
            <a:ln w="38100">
              <a:solidFill>
                <a:schemeClr val="tx1"/>
              </a:solidFill>
              <a:round/>
              <a:headEnd/>
              <a:tailEnd/>
            </a:ln>
          </p:spPr>
          <p:txBody>
            <a:bodyPr wrap="none" anchor="ctr"/>
            <a:lstStyle/>
            <a:p>
              <a:pPr algn="ctr"/>
              <a:r>
                <a:rPr lang="ar-SA" b="1">
                  <a:solidFill>
                    <a:schemeClr val="tx2"/>
                  </a:solidFill>
                  <a:latin typeface="Times New Roman" pitchFamily="18" charset="0"/>
                  <a:cs typeface="Times New Roman" pitchFamily="18" charset="0"/>
                </a:rPr>
                <a:t>العنوان</a:t>
              </a:r>
              <a:endParaRPr lang="en-US" b="1">
                <a:solidFill>
                  <a:schemeClr val="tx2"/>
                </a:solidFill>
                <a:latin typeface="Times New Roman" pitchFamily="18" charset="0"/>
                <a:cs typeface="Times New Roman" pitchFamily="18" charset="0"/>
              </a:endParaRPr>
            </a:p>
          </p:txBody>
        </p:sp>
        <p:sp>
          <p:nvSpPr>
            <p:cNvPr id="10255" name="Oval 13"/>
            <p:cNvSpPr>
              <a:spLocks noChangeArrowheads="1"/>
            </p:cNvSpPr>
            <p:nvPr/>
          </p:nvSpPr>
          <p:spPr bwMode="auto">
            <a:xfrm flipH="1">
              <a:off x="672" y="1200"/>
              <a:ext cx="432" cy="288"/>
            </a:xfrm>
            <a:prstGeom prst="ellipse">
              <a:avLst/>
            </a:prstGeom>
            <a:solidFill>
              <a:schemeClr val="bg1">
                <a:alpha val="50195"/>
              </a:schemeClr>
            </a:solidFill>
            <a:ln w="38100">
              <a:solidFill>
                <a:schemeClr val="tx1"/>
              </a:solidFill>
              <a:round/>
              <a:headEnd/>
              <a:tailEnd/>
            </a:ln>
          </p:spPr>
          <p:txBody>
            <a:bodyPr wrap="none" anchor="ctr"/>
            <a:lstStyle/>
            <a:p>
              <a:pPr algn="ctr" rtl="1"/>
              <a:r>
                <a:rPr lang="ar-SA" b="1">
                  <a:solidFill>
                    <a:schemeClr val="tx2"/>
                  </a:solidFill>
                  <a:latin typeface="Times New Roman" pitchFamily="18" charset="0"/>
                  <a:cs typeface="Times New Roman" pitchFamily="18" charset="0"/>
                </a:rPr>
                <a:t>الجنس</a:t>
              </a:r>
              <a:endParaRPr lang="en-US" b="1">
                <a:solidFill>
                  <a:schemeClr val="tx2"/>
                </a:solidFill>
                <a:latin typeface="Times New Roman" pitchFamily="18" charset="0"/>
                <a:cs typeface="Times New Roman" pitchFamily="18" charset="0"/>
              </a:endParaRPr>
            </a:p>
          </p:txBody>
        </p:sp>
        <p:sp>
          <p:nvSpPr>
            <p:cNvPr id="10256" name="Oval 14"/>
            <p:cNvSpPr>
              <a:spLocks noChangeArrowheads="1"/>
            </p:cNvSpPr>
            <p:nvPr/>
          </p:nvSpPr>
          <p:spPr bwMode="auto">
            <a:xfrm flipH="1">
              <a:off x="864" y="1584"/>
              <a:ext cx="432" cy="288"/>
            </a:xfrm>
            <a:prstGeom prst="ellipse">
              <a:avLst/>
            </a:prstGeom>
            <a:solidFill>
              <a:schemeClr val="bg1">
                <a:alpha val="50195"/>
              </a:schemeClr>
            </a:solidFill>
            <a:ln w="38100">
              <a:solidFill>
                <a:schemeClr val="tx1"/>
              </a:solidFill>
              <a:round/>
              <a:headEnd/>
              <a:tailEnd/>
            </a:ln>
          </p:spPr>
          <p:txBody>
            <a:bodyPr wrap="none" anchor="ctr"/>
            <a:lstStyle/>
            <a:p>
              <a:pPr algn="ctr" rtl="1"/>
              <a:r>
                <a:rPr lang="ar-SA" b="1">
                  <a:solidFill>
                    <a:schemeClr val="tx2"/>
                  </a:solidFill>
                  <a:latin typeface="Times New Roman" pitchFamily="18" charset="0"/>
                  <a:cs typeface="Times New Roman" pitchFamily="18" charset="0"/>
                </a:rPr>
                <a:t>السن</a:t>
              </a:r>
              <a:endParaRPr lang="en-US" b="1">
                <a:solidFill>
                  <a:schemeClr val="tx2"/>
                </a:solidFill>
                <a:latin typeface="Times New Roman" pitchFamily="18" charset="0"/>
                <a:cs typeface="Times New Roman" pitchFamily="18" charset="0"/>
              </a:endParaRPr>
            </a:p>
          </p:txBody>
        </p:sp>
        <p:sp>
          <p:nvSpPr>
            <p:cNvPr id="10257" name="Oval 15"/>
            <p:cNvSpPr>
              <a:spLocks noChangeArrowheads="1"/>
            </p:cNvSpPr>
            <p:nvPr/>
          </p:nvSpPr>
          <p:spPr bwMode="auto">
            <a:xfrm flipH="1">
              <a:off x="912" y="816"/>
              <a:ext cx="432" cy="288"/>
            </a:xfrm>
            <a:prstGeom prst="ellipse">
              <a:avLst/>
            </a:prstGeom>
            <a:solidFill>
              <a:schemeClr val="bg1">
                <a:alpha val="50195"/>
              </a:schemeClr>
            </a:solidFill>
            <a:ln w="38100">
              <a:solidFill>
                <a:schemeClr val="tx1"/>
              </a:solidFill>
              <a:round/>
              <a:headEnd/>
              <a:tailEnd/>
            </a:ln>
          </p:spPr>
          <p:txBody>
            <a:bodyPr wrap="none" anchor="ctr"/>
            <a:lstStyle/>
            <a:p>
              <a:pPr algn="ctr" rtl="1"/>
              <a:r>
                <a:rPr lang="ar-SA" b="1">
                  <a:solidFill>
                    <a:schemeClr val="tx2"/>
                  </a:solidFill>
                  <a:latin typeface="Times New Roman" pitchFamily="18" charset="0"/>
                  <a:cs typeface="Times New Roman" pitchFamily="18" charset="0"/>
                </a:rPr>
                <a:t>الاسم</a:t>
              </a:r>
              <a:endParaRPr lang="en-US" b="1">
                <a:solidFill>
                  <a:schemeClr val="tx2"/>
                </a:solidFill>
                <a:latin typeface="Times New Roman" pitchFamily="18" charset="0"/>
                <a:cs typeface="Times New Roman" pitchFamily="18" charset="0"/>
              </a:endParaRPr>
            </a:p>
          </p:txBody>
        </p:sp>
        <p:sp>
          <p:nvSpPr>
            <p:cNvPr id="10258" name="Line 16"/>
            <p:cNvSpPr>
              <a:spLocks noChangeShapeType="1"/>
            </p:cNvSpPr>
            <p:nvPr/>
          </p:nvSpPr>
          <p:spPr bwMode="auto">
            <a:xfrm>
              <a:off x="1344" y="1008"/>
              <a:ext cx="336" cy="192"/>
            </a:xfrm>
            <a:prstGeom prst="line">
              <a:avLst/>
            </a:prstGeom>
            <a:noFill/>
            <a:ln w="38100">
              <a:solidFill>
                <a:schemeClr val="tx1"/>
              </a:solidFill>
              <a:round/>
              <a:headEnd/>
              <a:tailEnd/>
            </a:ln>
          </p:spPr>
          <p:txBody>
            <a:bodyPr wrap="none" anchor="ctr"/>
            <a:lstStyle/>
            <a:p>
              <a:endParaRPr lang="en-US"/>
            </a:p>
          </p:txBody>
        </p:sp>
        <p:sp>
          <p:nvSpPr>
            <p:cNvPr id="10259" name="Line 17"/>
            <p:cNvSpPr>
              <a:spLocks noChangeShapeType="1"/>
            </p:cNvSpPr>
            <p:nvPr/>
          </p:nvSpPr>
          <p:spPr bwMode="auto">
            <a:xfrm>
              <a:off x="1104" y="1344"/>
              <a:ext cx="432" cy="0"/>
            </a:xfrm>
            <a:prstGeom prst="line">
              <a:avLst/>
            </a:prstGeom>
            <a:noFill/>
            <a:ln w="38100">
              <a:solidFill>
                <a:schemeClr val="tx1"/>
              </a:solidFill>
              <a:round/>
              <a:headEnd/>
              <a:tailEnd/>
            </a:ln>
          </p:spPr>
          <p:txBody>
            <a:bodyPr wrap="none" anchor="ctr"/>
            <a:lstStyle/>
            <a:p>
              <a:endParaRPr lang="en-US"/>
            </a:p>
          </p:txBody>
        </p:sp>
        <p:sp>
          <p:nvSpPr>
            <p:cNvPr id="10260" name="Line 18"/>
            <p:cNvSpPr>
              <a:spLocks noChangeShapeType="1"/>
            </p:cNvSpPr>
            <p:nvPr/>
          </p:nvSpPr>
          <p:spPr bwMode="auto">
            <a:xfrm flipV="1">
              <a:off x="1296" y="1536"/>
              <a:ext cx="384" cy="192"/>
            </a:xfrm>
            <a:prstGeom prst="line">
              <a:avLst/>
            </a:prstGeom>
            <a:noFill/>
            <a:ln w="38100">
              <a:solidFill>
                <a:schemeClr val="tx1"/>
              </a:solidFill>
              <a:round/>
              <a:headEnd/>
              <a:tailEnd/>
            </a:ln>
          </p:spPr>
          <p:txBody>
            <a:bodyPr wrap="none" anchor="ctr"/>
            <a:lstStyle/>
            <a:p>
              <a:endParaRPr lang="en-US"/>
            </a:p>
          </p:txBody>
        </p:sp>
        <p:sp>
          <p:nvSpPr>
            <p:cNvPr id="10261" name="Line 19"/>
            <p:cNvSpPr>
              <a:spLocks noChangeShapeType="1"/>
            </p:cNvSpPr>
            <p:nvPr/>
          </p:nvSpPr>
          <p:spPr bwMode="auto">
            <a:xfrm flipH="1">
              <a:off x="4224" y="1344"/>
              <a:ext cx="480" cy="0"/>
            </a:xfrm>
            <a:prstGeom prst="line">
              <a:avLst/>
            </a:prstGeom>
            <a:noFill/>
            <a:ln w="38100">
              <a:solidFill>
                <a:schemeClr val="tx1"/>
              </a:solidFill>
              <a:round/>
              <a:headEnd/>
              <a:tailEnd/>
            </a:ln>
          </p:spPr>
          <p:txBody>
            <a:bodyPr wrap="none" anchor="ctr"/>
            <a:lstStyle/>
            <a:p>
              <a:endParaRPr lang="en-US"/>
            </a:p>
          </p:txBody>
        </p:sp>
        <p:sp>
          <p:nvSpPr>
            <p:cNvPr id="10262" name="Line 20"/>
            <p:cNvSpPr>
              <a:spLocks noChangeShapeType="1"/>
            </p:cNvSpPr>
            <p:nvPr/>
          </p:nvSpPr>
          <p:spPr bwMode="auto">
            <a:xfrm flipH="1">
              <a:off x="4080" y="960"/>
              <a:ext cx="384" cy="240"/>
            </a:xfrm>
            <a:prstGeom prst="line">
              <a:avLst/>
            </a:prstGeom>
            <a:noFill/>
            <a:ln w="38100">
              <a:solidFill>
                <a:schemeClr val="tx1"/>
              </a:solidFill>
              <a:round/>
              <a:headEnd/>
              <a:tailEnd/>
            </a:ln>
          </p:spPr>
          <p:txBody>
            <a:bodyPr wrap="none" anchor="ctr"/>
            <a:lstStyle/>
            <a:p>
              <a:endParaRPr lang="en-US"/>
            </a:p>
          </p:txBody>
        </p:sp>
        <p:sp>
          <p:nvSpPr>
            <p:cNvPr id="10263" name="Line 21"/>
            <p:cNvSpPr>
              <a:spLocks noChangeShapeType="1"/>
            </p:cNvSpPr>
            <p:nvPr/>
          </p:nvSpPr>
          <p:spPr bwMode="auto">
            <a:xfrm flipH="1" flipV="1">
              <a:off x="4080" y="1536"/>
              <a:ext cx="432" cy="192"/>
            </a:xfrm>
            <a:prstGeom prst="line">
              <a:avLst/>
            </a:prstGeom>
            <a:noFill/>
            <a:ln w="38100">
              <a:solidFill>
                <a:schemeClr val="tx1"/>
              </a:solidFill>
              <a:round/>
              <a:headEnd/>
              <a:tailEnd/>
            </a:ln>
          </p:spPr>
          <p:txBody>
            <a:bodyPr wrap="none" anchor="ctr"/>
            <a:lstStyle/>
            <a:p>
              <a:endParaRPr lang="en-US"/>
            </a:p>
          </p:txBody>
        </p:sp>
        <p:sp>
          <p:nvSpPr>
            <p:cNvPr id="10264" name="Text Box 22"/>
            <p:cNvSpPr txBox="1">
              <a:spLocks noChangeArrowheads="1"/>
            </p:cNvSpPr>
            <p:nvPr/>
          </p:nvSpPr>
          <p:spPr bwMode="auto">
            <a:xfrm>
              <a:off x="3384" y="1200"/>
              <a:ext cx="188" cy="231"/>
            </a:xfrm>
            <a:prstGeom prst="rect">
              <a:avLst/>
            </a:prstGeom>
            <a:noFill/>
            <a:ln w="38100">
              <a:noFill/>
              <a:miter lim="800000"/>
              <a:headEnd/>
              <a:tailEnd/>
            </a:ln>
          </p:spPr>
          <p:txBody>
            <a:bodyPr wrap="none">
              <a:spAutoFit/>
            </a:bodyPr>
            <a:lstStyle/>
            <a:p>
              <a:pPr algn="ctr" rtl="1"/>
              <a:r>
                <a:rPr lang="en-US" b="1" dirty="0">
                  <a:solidFill>
                    <a:schemeClr val="tx2"/>
                  </a:solidFill>
                  <a:latin typeface="Times New Roman" pitchFamily="18" charset="0"/>
                  <a:cs typeface="Times New Roman" pitchFamily="18" charset="0"/>
                </a:rPr>
                <a:t>1</a:t>
              </a:r>
            </a:p>
          </p:txBody>
        </p:sp>
        <p:sp>
          <p:nvSpPr>
            <p:cNvPr id="10265" name="Text Box 23"/>
            <p:cNvSpPr txBox="1">
              <a:spLocks noChangeArrowheads="1"/>
            </p:cNvSpPr>
            <p:nvPr/>
          </p:nvSpPr>
          <p:spPr bwMode="auto">
            <a:xfrm>
              <a:off x="2168" y="1200"/>
              <a:ext cx="220" cy="231"/>
            </a:xfrm>
            <a:prstGeom prst="rect">
              <a:avLst/>
            </a:prstGeom>
            <a:noFill/>
            <a:ln w="38100">
              <a:noFill/>
              <a:miter lim="800000"/>
              <a:headEnd/>
              <a:tailEnd/>
            </a:ln>
          </p:spPr>
          <p:txBody>
            <a:bodyPr wrap="none">
              <a:spAutoFit/>
            </a:bodyPr>
            <a:lstStyle/>
            <a:p>
              <a:pPr algn="ctr"/>
              <a:r>
                <a:rPr lang="en-US" b="1">
                  <a:solidFill>
                    <a:schemeClr val="tx2"/>
                  </a:solidFill>
                  <a:latin typeface="Times New Roman" pitchFamily="18" charset="0"/>
                  <a:cs typeface="Times New Roman" pitchFamily="18" charset="0"/>
                </a:rPr>
                <a:t>N</a:t>
              </a:r>
            </a:p>
          </p:txBody>
        </p:sp>
      </p:grpSp>
      <p:sp>
        <p:nvSpPr>
          <p:cNvPr id="10246" name="Line 48"/>
          <p:cNvSpPr>
            <a:spLocks noChangeShapeType="1"/>
          </p:cNvSpPr>
          <p:nvPr/>
        </p:nvSpPr>
        <p:spPr bwMode="auto">
          <a:xfrm flipH="1">
            <a:off x="1562100" y="2466975"/>
            <a:ext cx="428625" cy="0"/>
          </a:xfrm>
          <a:prstGeom prst="line">
            <a:avLst/>
          </a:prstGeom>
          <a:noFill/>
          <a:ln w="38100">
            <a:solidFill>
              <a:schemeClr val="tx1"/>
            </a:solidFill>
            <a:prstDash val="dash"/>
            <a:round/>
            <a:headEnd/>
            <a:tailEnd/>
          </a:ln>
        </p:spPr>
        <p:txBody>
          <a:bodyPr>
            <a:spAutoFit/>
          </a:bodyPr>
          <a:lstStyle/>
          <a:p>
            <a:endParaRPr lang="en-US"/>
          </a:p>
        </p:txBody>
      </p:sp>
      <p:sp>
        <p:nvSpPr>
          <p:cNvPr id="26" name="Footer Placeholder 25"/>
          <p:cNvSpPr>
            <a:spLocks noGrp="1"/>
          </p:cNvSpPr>
          <p:nvPr>
            <p:ph type="ftr" sz="quarter" idx="11"/>
          </p:nvPr>
        </p:nvSpPr>
        <p:spPr/>
        <p:txBody>
          <a:bodyPr/>
          <a:lstStyle/>
          <a:p>
            <a:r>
              <a:rPr lang="en-US" smtClean="0"/>
              <a:t>T. Eman Alsqour</a:t>
            </a:r>
            <a:endParaRPr lang="ar-SA"/>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a:xfrm>
            <a:off x="685800" y="171450"/>
            <a:ext cx="7772400" cy="723900"/>
          </a:xfrm>
        </p:spPr>
        <p:txBody>
          <a:bodyPr rtlCol="1">
            <a:normAutofit/>
          </a:bodyPr>
          <a:lstStyle/>
          <a:p>
            <a:pPr algn="ctr" fontAlgn="auto">
              <a:spcAft>
                <a:spcPts val="0"/>
              </a:spcAft>
              <a:defRPr/>
            </a:pPr>
            <a:r>
              <a:rPr lang="ar-SA" dirty="0" smtClean="0"/>
              <a:t>مثال لأنواع العلاقات</a:t>
            </a:r>
            <a:endParaRPr lang="en-US" dirty="0" smtClean="0"/>
          </a:p>
        </p:txBody>
      </p:sp>
      <p:sp>
        <p:nvSpPr>
          <p:cNvPr id="11267" name="Rectangle 3"/>
          <p:cNvSpPr>
            <a:spLocks noGrp="1" noChangeArrowheads="1"/>
          </p:cNvSpPr>
          <p:nvPr>
            <p:ph idx="1"/>
          </p:nvPr>
        </p:nvSpPr>
        <p:spPr>
          <a:xfrm>
            <a:off x="685800" y="1276350"/>
            <a:ext cx="7772400" cy="4819650"/>
          </a:xfrm>
        </p:spPr>
        <p:txBody>
          <a:bodyPr/>
          <a:lstStyle/>
          <a:p>
            <a:pPr algn="r" rtl="1">
              <a:buFont typeface="Wingdings" pitchFamily="2" charset="2"/>
              <a:buNone/>
            </a:pPr>
            <a:r>
              <a:rPr lang="ar-SA" b="1" dirty="0" smtClean="0"/>
              <a:t> </a:t>
            </a:r>
            <a:r>
              <a:rPr lang="ar-SA" b="1" dirty="0" smtClean="0">
                <a:solidFill>
                  <a:schemeClr val="accent2">
                    <a:lumMod val="75000"/>
                  </a:schemeClr>
                </a:solidFill>
              </a:rPr>
              <a:t>علاقة</a:t>
            </a:r>
            <a:r>
              <a:rPr lang="en-US" b="1" dirty="0" smtClean="0">
                <a:solidFill>
                  <a:schemeClr val="accent2">
                    <a:lumMod val="75000"/>
                  </a:schemeClr>
                </a:solidFill>
              </a:rPr>
              <a:t> 1:N  </a:t>
            </a:r>
            <a:r>
              <a:rPr lang="ar-SA" b="1" dirty="0" smtClean="0">
                <a:solidFill>
                  <a:schemeClr val="accent2">
                    <a:lumMod val="75000"/>
                  </a:schemeClr>
                </a:solidFill>
              </a:rPr>
              <a:t> </a:t>
            </a:r>
            <a:r>
              <a:rPr lang="en-US" b="1" dirty="0" smtClean="0">
                <a:solidFill>
                  <a:schemeClr val="accent2">
                    <a:lumMod val="75000"/>
                  </a:schemeClr>
                </a:solidFill>
              </a:rPr>
              <a:t>}</a:t>
            </a:r>
            <a:r>
              <a:rPr lang="ar-SA" b="1" dirty="0" smtClean="0">
                <a:solidFill>
                  <a:schemeClr val="accent2">
                    <a:lumMod val="75000"/>
                  </a:schemeClr>
                </a:solidFill>
              </a:rPr>
              <a:t>واحد-الى-كثير </a:t>
            </a:r>
            <a:r>
              <a:rPr lang="en-US" b="1" dirty="0" smtClean="0">
                <a:solidFill>
                  <a:schemeClr val="accent2">
                    <a:lumMod val="75000"/>
                  </a:schemeClr>
                </a:solidFill>
              </a:rPr>
              <a:t>(one-to-many)</a:t>
            </a:r>
            <a:r>
              <a:rPr lang="ar-SA" b="1" dirty="0" smtClean="0">
                <a:solidFill>
                  <a:schemeClr val="accent2">
                    <a:lumMod val="75000"/>
                  </a:schemeClr>
                </a:solidFill>
              </a:rPr>
              <a:t> </a:t>
            </a:r>
            <a:r>
              <a:rPr lang="en-US" b="1" dirty="0" smtClean="0">
                <a:solidFill>
                  <a:schemeClr val="accent2">
                    <a:lumMod val="75000"/>
                  </a:schemeClr>
                </a:solidFill>
              </a:rPr>
              <a:t>{</a:t>
            </a:r>
            <a:endParaRPr lang="ar-SA" b="1" dirty="0" smtClean="0">
              <a:solidFill>
                <a:schemeClr val="accent2">
                  <a:lumMod val="75000"/>
                </a:schemeClr>
              </a:solidFill>
            </a:endParaRPr>
          </a:p>
          <a:p>
            <a:pPr algn="r" rtl="1">
              <a:buFont typeface="Wingdings" pitchFamily="2" charset="2"/>
              <a:buNone/>
            </a:pPr>
            <a:endParaRPr lang="en-US" dirty="0" smtClean="0"/>
          </a:p>
          <a:p>
            <a:pPr algn="r" rtl="1">
              <a:buFont typeface="Wingdings" pitchFamily="2" charset="2"/>
              <a:buNone/>
            </a:pPr>
            <a:endParaRPr lang="en-US" dirty="0" smtClean="0"/>
          </a:p>
          <a:p>
            <a:pPr algn="r" rtl="1">
              <a:buFont typeface="Wingdings" pitchFamily="2" charset="2"/>
              <a:buNone/>
            </a:pPr>
            <a:endParaRPr lang="en-US" dirty="0" smtClean="0"/>
          </a:p>
          <a:p>
            <a:pPr algn="r" rtl="1">
              <a:buFont typeface="Wingdings" pitchFamily="2" charset="2"/>
              <a:buNone/>
            </a:pPr>
            <a:endParaRPr lang="en-US" dirty="0" smtClean="0"/>
          </a:p>
          <a:p>
            <a:pPr algn="r" rtl="1">
              <a:buFont typeface="Wingdings" pitchFamily="2" charset="2"/>
              <a:buNone/>
            </a:pPr>
            <a:endParaRPr lang="en-US" b="1" u="sng" dirty="0" smtClean="0"/>
          </a:p>
          <a:p>
            <a:pPr algn="r" rtl="1">
              <a:buFont typeface="Wingdings" pitchFamily="2" charset="2"/>
              <a:buNone/>
            </a:pPr>
            <a:r>
              <a:rPr lang="ar-SA" b="1" u="sng" dirty="0" smtClean="0"/>
              <a:t>إيضاح:</a:t>
            </a:r>
          </a:p>
          <a:p>
            <a:pPr algn="r" rtl="1"/>
            <a:r>
              <a:rPr lang="ar-SA" dirty="0" smtClean="0"/>
              <a:t>كل موظف يعمل في </a:t>
            </a:r>
            <a:r>
              <a:rPr lang="ar-SA" b="1" dirty="0" smtClean="0"/>
              <a:t>قسم واحد(1) </a:t>
            </a:r>
            <a:r>
              <a:rPr lang="ar-SA" dirty="0" smtClean="0"/>
              <a:t>فقط,والقسم الواحد يكون فيه </a:t>
            </a:r>
            <a:r>
              <a:rPr lang="ar-SA" b="1" dirty="0" smtClean="0"/>
              <a:t>عدة(</a:t>
            </a:r>
            <a:r>
              <a:rPr lang="en-US" b="1" dirty="0" smtClean="0"/>
              <a:t>M</a:t>
            </a:r>
            <a:r>
              <a:rPr lang="ar-SA" b="1" dirty="0" smtClean="0"/>
              <a:t>)</a:t>
            </a:r>
            <a:r>
              <a:rPr lang="ar-SA" dirty="0" smtClean="0"/>
              <a:t> موظفون.</a:t>
            </a:r>
          </a:p>
        </p:txBody>
      </p:sp>
      <p:sp>
        <p:nvSpPr>
          <p:cNvPr id="28" name="Slide Number Placeholder 3"/>
          <p:cNvSpPr>
            <a:spLocks noGrp="1"/>
          </p:cNvSpPr>
          <p:nvPr>
            <p:ph type="sldNum" sz="quarter" idx="12"/>
          </p:nvPr>
        </p:nvSpPr>
        <p:spPr/>
        <p:txBody>
          <a:bodyPr/>
          <a:lstStyle/>
          <a:p>
            <a:pPr>
              <a:defRPr/>
            </a:pPr>
            <a:fld id="{4814745F-051B-41BF-9FDF-1CBDE3FA03FF}" type="slidenum">
              <a:rPr lang="en-US"/>
              <a:pPr>
                <a:defRPr/>
              </a:pPr>
              <a:t>25</a:t>
            </a:fld>
            <a:endParaRPr lang="en-US"/>
          </a:p>
        </p:txBody>
      </p:sp>
      <p:grpSp>
        <p:nvGrpSpPr>
          <p:cNvPr id="2" name="Group 24"/>
          <p:cNvGrpSpPr>
            <a:grpSpLocks/>
          </p:cNvGrpSpPr>
          <p:nvPr/>
        </p:nvGrpSpPr>
        <p:grpSpPr bwMode="auto">
          <a:xfrm>
            <a:off x="1066800" y="2038350"/>
            <a:ext cx="7086600" cy="1905000"/>
            <a:chOff x="576" y="2160"/>
            <a:chExt cx="4464" cy="1200"/>
          </a:xfrm>
        </p:grpSpPr>
        <p:sp>
          <p:nvSpPr>
            <p:cNvPr id="11270" name="AutoShape 25"/>
            <p:cNvSpPr>
              <a:spLocks noChangeArrowheads="1"/>
            </p:cNvSpPr>
            <p:nvPr/>
          </p:nvSpPr>
          <p:spPr bwMode="auto">
            <a:xfrm>
              <a:off x="2304" y="2688"/>
              <a:ext cx="960" cy="384"/>
            </a:xfrm>
            <a:prstGeom prst="flowChartDecision">
              <a:avLst/>
            </a:prstGeom>
            <a:solidFill>
              <a:schemeClr val="bg1">
                <a:alpha val="50195"/>
              </a:schemeClr>
            </a:solidFill>
            <a:ln w="38100">
              <a:solidFill>
                <a:schemeClr val="tx1"/>
              </a:solidFill>
              <a:miter lim="800000"/>
              <a:headEnd/>
              <a:tailEnd/>
            </a:ln>
          </p:spPr>
          <p:txBody>
            <a:bodyPr wrap="none" anchor="ctr"/>
            <a:lstStyle/>
            <a:p>
              <a:pPr algn="ctr"/>
              <a:r>
                <a:rPr lang="ar-SA" b="1">
                  <a:solidFill>
                    <a:schemeClr val="tx2"/>
                  </a:solidFill>
                  <a:latin typeface="Times New Roman" pitchFamily="18" charset="0"/>
                  <a:cs typeface="Times New Roman" pitchFamily="18" charset="0"/>
                </a:rPr>
                <a:t>يعمل</a:t>
              </a:r>
              <a:endParaRPr lang="en-US" b="1">
                <a:solidFill>
                  <a:schemeClr val="tx2"/>
                </a:solidFill>
                <a:latin typeface="Times New Roman" pitchFamily="18" charset="0"/>
                <a:cs typeface="Times New Roman" pitchFamily="18" charset="0"/>
              </a:endParaRPr>
            </a:p>
          </p:txBody>
        </p:sp>
        <p:sp>
          <p:nvSpPr>
            <p:cNvPr id="11271" name="Rectangle 26"/>
            <p:cNvSpPr>
              <a:spLocks noChangeArrowheads="1"/>
            </p:cNvSpPr>
            <p:nvPr/>
          </p:nvSpPr>
          <p:spPr bwMode="auto">
            <a:xfrm>
              <a:off x="1440" y="2688"/>
              <a:ext cx="624" cy="336"/>
            </a:xfrm>
            <a:prstGeom prst="rect">
              <a:avLst/>
            </a:prstGeom>
            <a:solidFill>
              <a:schemeClr val="bg1">
                <a:alpha val="50195"/>
              </a:schemeClr>
            </a:solidFill>
            <a:ln w="38100">
              <a:solidFill>
                <a:schemeClr val="tx1"/>
              </a:solidFill>
              <a:miter lim="800000"/>
              <a:headEnd/>
              <a:tailEnd/>
            </a:ln>
          </p:spPr>
          <p:txBody>
            <a:bodyPr wrap="none" anchor="ctr"/>
            <a:lstStyle/>
            <a:p>
              <a:pPr algn="ctr"/>
              <a:r>
                <a:rPr lang="ar-SA" b="1">
                  <a:solidFill>
                    <a:schemeClr val="tx2"/>
                  </a:solidFill>
                  <a:latin typeface="Times New Roman" pitchFamily="18" charset="0"/>
                  <a:cs typeface="Times New Roman" pitchFamily="18" charset="0"/>
                </a:rPr>
                <a:t>قسم</a:t>
              </a:r>
              <a:endParaRPr lang="en-US" b="1">
                <a:solidFill>
                  <a:schemeClr val="tx2"/>
                </a:solidFill>
                <a:latin typeface="Times New Roman" pitchFamily="18" charset="0"/>
                <a:cs typeface="Times New Roman" pitchFamily="18" charset="0"/>
              </a:endParaRPr>
            </a:p>
          </p:txBody>
        </p:sp>
        <p:sp>
          <p:nvSpPr>
            <p:cNvPr id="11272" name="Rectangle 27"/>
            <p:cNvSpPr>
              <a:spLocks noChangeArrowheads="1"/>
            </p:cNvSpPr>
            <p:nvPr/>
          </p:nvSpPr>
          <p:spPr bwMode="auto">
            <a:xfrm>
              <a:off x="3504" y="2688"/>
              <a:ext cx="624" cy="336"/>
            </a:xfrm>
            <a:prstGeom prst="rect">
              <a:avLst/>
            </a:prstGeom>
            <a:solidFill>
              <a:schemeClr val="bg1">
                <a:alpha val="50195"/>
              </a:schemeClr>
            </a:solidFill>
            <a:ln w="38100">
              <a:solidFill>
                <a:schemeClr val="tx1"/>
              </a:solidFill>
              <a:miter lim="800000"/>
              <a:headEnd/>
              <a:tailEnd/>
            </a:ln>
          </p:spPr>
          <p:txBody>
            <a:bodyPr wrap="none" anchor="ctr"/>
            <a:lstStyle/>
            <a:p>
              <a:pPr algn="ctr"/>
              <a:r>
                <a:rPr lang="ar-SA" b="1">
                  <a:solidFill>
                    <a:schemeClr val="tx2"/>
                  </a:solidFill>
                  <a:latin typeface="Times New Roman" pitchFamily="18" charset="0"/>
                  <a:cs typeface="Times New Roman" pitchFamily="18" charset="0"/>
                </a:rPr>
                <a:t>موظف</a:t>
              </a:r>
              <a:endParaRPr lang="en-US" b="1">
                <a:solidFill>
                  <a:schemeClr val="tx2"/>
                </a:solidFill>
                <a:latin typeface="Times New Roman" pitchFamily="18" charset="0"/>
                <a:cs typeface="Times New Roman" pitchFamily="18" charset="0"/>
              </a:endParaRPr>
            </a:p>
          </p:txBody>
        </p:sp>
        <p:sp>
          <p:nvSpPr>
            <p:cNvPr id="11273" name="Line 28"/>
            <p:cNvSpPr>
              <a:spLocks noChangeShapeType="1"/>
            </p:cNvSpPr>
            <p:nvPr/>
          </p:nvSpPr>
          <p:spPr bwMode="auto">
            <a:xfrm flipH="1">
              <a:off x="2064" y="2880"/>
              <a:ext cx="240" cy="0"/>
            </a:xfrm>
            <a:prstGeom prst="line">
              <a:avLst/>
            </a:prstGeom>
            <a:noFill/>
            <a:ln w="38100">
              <a:solidFill>
                <a:schemeClr val="tx1"/>
              </a:solidFill>
              <a:round/>
              <a:headEnd/>
              <a:tailEnd/>
            </a:ln>
          </p:spPr>
          <p:txBody>
            <a:bodyPr wrap="none" anchor="ctr"/>
            <a:lstStyle/>
            <a:p>
              <a:endParaRPr lang="en-US"/>
            </a:p>
          </p:txBody>
        </p:sp>
        <p:sp>
          <p:nvSpPr>
            <p:cNvPr id="11274" name="Line 29"/>
            <p:cNvSpPr>
              <a:spLocks noChangeShapeType="1"/>
            </p:cNvSpPr>
            <p:nvPr/>
          </p:nvSpPr>
          <p:spPr bwMode="auto">
            <a:xfrm>
              <a:off x="3264" y="2880"/>
              <a:ext cx="240" cy="0"/>
            </a:xfrm>
            <a:prstGeom prst="line">
              <a:avLst/>
            </a:prstGeom>
            <a:noFill/>
            <a:ln w="38100">
              <a:solidFill>
                <a:schemeClr val="tx1"/>
              </a:solidFill>
              <a:round/>
              <a:headEnd/>
              <a:tailEnd/>
            </a:ln>
          </p:spPr>
          <p:txBody>
            <a:bodyPr wrap="none" anchor="ctr"/>
            <a:lstStyle/>
            <a:p>
              <a:endParaRPr lang="en-US"/>
            </a:p>
          </p:txBody>
        </p:sp>
        <p:sp>
          <p:nvSpPr>
            <p:cNvPr id="11275" name="Oval 30"/>
            <p:cNvSpPr>
              <a:spLocks noChangeArrowheads="1"/>
            </p:cNvSpPr>
            <p:nvPr/>
          </p:nvSpPr>
          <p:spPr bwMode="auto">
            <a:xfrm>
              <a:off x="4608" y="2688"/>
              <a:ext cx="432" cy="288"/>
            </a:xfrm>
            <a:prstGeom prst="ellipse">
              <a:avLst/>
            </a:prstGeom>
            <a:solidFill>
              <a:schemeClr val="bg1">
                <a:alpha val="50195"/>
              </a:schemeClr>
            </a:solidFill>
            <a:ln w="38100">
              <a:solidFill>
                <a:schemeClr val="tx1"/>
              </a:solidFill>
              <a:round/>
              <a:headEnd/>
              <a:tailEnd/>
            </a:ln>
          </p:spPr>
          <p:txBody>
            <a:bodyPr wrap="none" anchor="ctr"/>
            <a:lstStyle/>
            <a:p>
              <a:pPr algn="ctr"/>
              <a:r>
                <a:rPr lang="ar-SA" b="1" u="sng">
                  <a:solidFill>
                    <a:schemeClr val="tx2"/>
                  </a:solidFill>
                  <a:latin typeface="Times New Roman" pitchFamily="18" charset="0"/>
                  <a:cs typeface="Times New Roman" pitchFamily="18" charset="0"/>
                </a:rPr>
                <a:t>رقم</a:t>
              </a:r>
              <a:endParaRPr lang="en-US" b="1" u="sng">
                <a:solidFill>
                  <a:schemeClr val="tx2"/>
                </a:solidFill>
                <a:latin typeface="Times New Roman" pitchFamily="18" charset="0"/>
                <a:cs typeface="Times New Roman" pitchFamily="18" charset="0"/>
              </a:endParaRPr>
            </a:p>
          </p:txBody>
        </p:sp>
        <p:sp>
          <p:nvSpPr>
            <p:cNvPr id="11276" name="Oval 31"/>
            <p:cNvSpPr>
              <a:spLocks noChangeArrowheads="1"/>
            </p:cNvSpPr>
            <p:nvPr/>
          </p:nvSpPr>
          <p:spPr bwMode="auto">
            <a:xfrm>
              <a:off x="4416" y="3072"/>
              <a:ext cx="432" cy="288"/>
            </a:xfrm>
            <a:prstGeom prst="ellipse">
              <a:avLst/>
            </a:prstGeom>
            <a:solidFill>
              <a:schemeClr val="bg1">
                <a:alpha val="50195"/>
              </a:schemeClr>
            </a:solidFill>
            <a:ln w="38100">
              <a:solidFill>
                <a:schemeClr val="tx1"/>
              </a:solidFill>
              <a:round/>
              <a:headEnd/>
              <a:tailEnd/>
            </a:ln>
          </p:spPr>
          <p:txBody>
            <a:bodyPr wrap="none" anchor="ctr"/>
            <a:lstStyle/>
            <a:p>
              <a:pPr algn="ctr"/>
              <a:r>
                <a:rPr lang="ar-SA" b="1">
                  <a:solidFill>
                    <a:schemeClr val="tx2"/>
                  </a:solidFill>
                  <a:latin typeface="Times New Roman" pitchFamily="18" charset="0"/>
                  <a:cs typeface="Times New Roman" pitchFamily="18" charset="0"/>
                </a:rPr>
                <a:t>الاسم</a:t>
              </a:r>
              <a:endParaRPr lang="en-US" b="1">
                <a:solidFill>
                  <a:schemeClr val="tx2"/>
                </a:solidFill>
                <a:latin typeface="Times New Roman" pitchFamily="18" charset="0"/>
                <a:cs typeface="Times New Roman" pitchFamily="18" charset="0"/>
              </a:endParaRPr>
            </a:p>
          </p:txBody>
        </p:sp>
        <p:sp>
          <p:nvSpPr>
            <p:cNvPr id="11277" name="Oval 32"/>
            <p:cNvSpPr>
              <a:spLocks noChangeArrowheads="1"/>
            </p:cNvSpPr>
            <p:nvPr/>
          </p:nvSpPr>
          <p:spPr bwMode="auto">
            <a:xfrm>
              <a:off x="4368" y="2304"/>
              <a:ext cx="432" cy="288"/>
            </a:xfrm>
            <a:prstGeom prst="ellipse">
              <a:avLst/>
            </a:prstGeom>
            <a:solidFill>
              <a:schemeClr val="bg1">
                <a:alpha val="50195"/>
              </a:schemeClr>
            </a:solidFill>
            <a:ln w="38100">
              <a:solidFill>
                <a:schemeClr val="tx1"/>
              </a:solidFill>
              <a:round/>
              <a:headEnd/>
              <a:tailEnd/>
            </a:ln>
          </p:spPr>
          <p:txBody>
            <a:bodyPr wrap="none" anchor="ctr"/>
            <a:lstStyle/>
            <a:p>
              <a:pPr algn="ctr"/>
              <a:r>
                <a:rPr lang="ar-SA" b="1">
                  <a:solidFill>
                    <a:schemeClr val="tx2"/>
                  </a:solidFill>
                  <a:latin typeface="Times New Roman" pitchFamily="18" charset="0"/>
                  <a:cs typeface="Times New Roman" pitchFamily="18" charset="0"/>
                </a:rPr>
                <a:t>العنوان</a:t>
              </a:r>
              <a:endParaRPr lang="en-US" b="1">
                <a:solidFill>
                  <a:schemeClr val="tx2"/>
                </a:solidFill>
                <a:latin typeface="Times New Roman" pitchFamily="18" charset="0"/>
                <a:cs typeface="Times New Roman" pitchFamily="18" charset="0"/>
              </a:endParaRPr>
            </a:p>
          </p:txBody>
        </p:sp>
        <p:sp>
          <p:nvSpPr>
            <p:cNvPr id="11278" name="Oval 33"/>
            <p:cNvSpPr>
              <a:spLocks noChangeArrowheads="1"/>
            </p:cNvSpPr>
            <p:nvPr/>
          </p:nvSpPr>
          <p:spPr bwMode="auto">
            <a:xfrm flipH="1">
              <a:off x="576" y="2688"/>
              <a:ext cx="432" cy="288"/>
            </a:xfrm>
            <a:prstGeom prst="ellipse">
              <a:avLst/>
            </a:prstGeom>
            <a:solidFill>
              <a:schemeClr val="bg1">
                <a:alpha val="50195"/>
              </a:schemeClr>
            </a:solidFill>
            <a:ln w="38100">
              <a:solidFill>
                <a:schemeClr val="tx1"/>
              </a:solidFill>
              <a:round/>
              <a:headEnd/>
              <a:tailEnd/>
            </a:ln>
          </p:spPr>
          <p:txBody>
            <a:bodyPr wrap="none" anchor="ctr"/>
            <a:lstStyle/>
            <a:p>
              <a:pPr algn="ctr"/>
              <a:r>
                <a:rPr lang="ar-SA" b="1">
                  <a:solidFill>
                    <a:schemeClr val="tx2"/>
                  </a:solidFill>
                  <a:latin typeface="Times New Roman" pitchFamily="18" charset="0"/>
                  <a:cs typeface="Times New Roman" pitchFamily="18" charset="0"/>
                </a:rPr>
                <a:t>الهاتف</a:t>
              </a:r>
              <a:endParaRPr lang="en-US" b="1">
                <a:solidFill>
                  <a:schemeClr val="tx2"/>
                </a:solidFill>
                <a:latin typeface="Times New Roman" pitchFamily="18" charset="0"/>
                <a:cs typeface="Times New Roman" pitchFamily="18" charset="0"/>
              </a:endParaRPr>
            </a:p>
          </p:txBody>
        </p:sp>
        <p:sp>
          <p:nvSpPr>
            <p:cNvPr id="11279" name="Oval 34"/>
            <p:cNvSpPr>
              <a:spLocks noChangeArrowheads="1"/>
            </p:cNvSpPr>
            <p:nvPr/>
          </p:nvSpPr>
          <p:spPr bwMode="auto">
            <a:xfrm flipH="1">
              <a:off x="768" y="3072"/>
              <a:ext cx="432" cy="288"/>
            </a:xfrm>
            <a:prstGeom prst="ellipse">
              <a:avLst/>
            </a:prstGeom>
            <a:solidFill>
              <a:schemeClr val="bg1">
                <a:alpha val="50195"/>
              </a:schemeClr>
            </a:solidFill>
            <a:ln w="38100">
              <a:solidFill>
                <a:schemeClr val="tx1"/>
              </a:solidFill>
              <a:round/>
              <a:headEnd/>
              <a:tailEnd/>
            </a:ln>
          </p:spPr>
          <p:txBody>
            <a:bodyPr wrap="none" anchor="ctr"/>
            <a:lstStyle/>
            <a:p>
              <a:pPr algn="ctr"/>
              <a:r>
                <a:rPr lang="ar-SA" b="1">
                  <a:solidFill>
                    <a:schemeClr val="tx2"/>
                  </a:solidFill>
                  <a:latin typeface="Times New Roman" pitchFamily="18" charset="0"/>
                  <a:cs typeface="Times New Roman" pitchFamily="18" charset="0"/>
                </a:rPr>
                <a:t>الاسم</a:t>
              </a:r>
              <a:endParaRPr lang="en-US" b="1">
                <a:solidFill>
                  <a:schemeClr val="tx2"/>
                </a:solidFill>
                <a:latin typeface="Times New Roman" pitchFamily="18" charset="0"/>
                <a:cs typeface="Times New Roman" pitchFamily="18" charset="0"/>
              </a:endParaRPr>
            </a:p>
          </p:txBody>
        </p:sp>
        <p:sp>
          <p:nvSpPr>
            <p:cNvPr id="11280" name="Oval 35"/>
            <p:cNvSpPr>
              <a:spLocks noChangeArrowheads="1"/>
            </p:cNvSpPr>
            <p:nvPr/>
          </p:nvSpPr>
          <p:spPr bwMode="auto">
            <a:xfrm flipH="1">
              <a:off x="816" y="2304"/>
              <a:ext cx="432" cy="288"/>
            </a:xfrm>
            <a:prstGeom prst="ellipse">
              <a:avLst/>
            </a:prstGeom>
            <a:solidFill>
              <a:schemeClr val="bg1">
                <a:alpha val="50195"/>
              </a:schemeClr>
            </a:solidFill>
            <a:ln w="38100">
              <a:solidFill>
                <a:schemeClr val="tx1"/>
              </a:solidFill>
              <a:round/>
              <a:headEnd/>
              <a:tailEnd/>
            </a:ln>
          </p:spPr>
          <p:txBody>
            <a:bodyPr wrap="none" anchor="ctr"/>
            <a:lstStyle/>
            <a:p>
              <a:pPr algn="ctr"/>
              <a:r>
                <a:rPr lang="ar-SA" b="1" u="sng">
                  <a:solidFill>
                    <a:schemeClr val="tx2"/>
                  </a:solidFill>
                  <a:latin typeface="Times New Roman" pitchFamily="18" charset="0"/>
                  <a:cs typeface="Times New Roman" pitchFamily="18" charset="0"/>
                </a:rPr>
                <a:t>رقم</a:t>
              </a:r>
              <a:endParaRPr lang="en-US" b="1" u="sng">
                <a:solidFill>
                  <a:schemeClr val="tx2"/>
                </a:solidFill>
                <a:latin typeface="Times New Roman" pitchFamily="18" charset="0"/>
                <a:cs typeface="Times New Roman" pitchFamily="18" charset="0"/>
              </a:endParaRPr>
            </a:p>
          </p:txBody>
        </p:sp>
        <p:sp>
          <p:nvSpPr>
            <p:cNvPr id="11281" name="Line 36"/>
            <p:cNvSpPr>
              <a:spLocks noChangeShapeType="1"/>
            </p:cNvSpPr>
            <p:nvPr/>
          </p:nvSpPr>
          <p:spPr bwMode="auto">
            <a:xfrm>
              <a:off x="1248" y="2496"/>
              <a:ext cx="336" cy="192"/>
            </a:xfrm>
            <a:prstGeom prst="line">
              <a:avLst/>
            </a:prstGeom>
            <a:noFill/>
            <a:ln w="38100">
              <a:solidFill>
                <a:schemeClr val="tx1"/>
              </a:solidFill>
              <a:round/>
              <a:headEnd/>
              <a:tailEnd/>
            </a:ln>
          </p:spPr>
          <p:txBody>
            <a:bodyPr wrap="none" anchor="ctr"/>
            <a:lstStyle/>
            <a:p>
              <a:endParaRPr lang="en-US"/>
            </a:p>
          </p:txBody>
        </p:sp>
        <p:sp>
          <p:nvSpPr>
            <p:cNvPr id="11282" name="Line 37"/>
            <p:cNvSpPr>
              <a:spLocks noChangeShapeType="1"/>
            </p:cNvSpPr>
            <p:nvPr/>
          </p:nvSpPr>
          <p:spPr bwMode="auto">
            <a:xfrm>
              <a:off x="1008" y="2832"/>
              <a:ext cx="432" cy="0"/>
            </a:xfrm>
            <a:prstGeom prst="line">
              <a:avLst/>
            </a:prstGeom>
            <a:noFill/>
            <a:ln w="38100">
              <a:solidFill>
                <a:schemeClr val="tx1"/>
              </a:solidFill>
              <a:round/>
              <a:headEnd/>
              <a:tailEnd/>
            </a:ln>
          </p:spPr>
          <p:txBody>
            <a:bodyPr wrap="none" anchor="ctr"/>
            <a:lstStyle/>
            <a:p>
              <a:endParaRPr lang="en-US"/>
            </a:p>
          </p:txBody>
        </p:sp>
        <p:sp>
          <p:nvSpPr>
            <p:cNvPr id="11283" name="Line 38"/>
            <p:cNvSpPr>
              <a:spLocks noChangeShapeType="1"/>
            </p:cNvSpPr>
            <p:nvPr/>
          </p:nvSpPr>
          <p:spPr bwMode="auto">
            <a:xfrm flipV="1">
              <a:off x="1200" y="3024"/>
              <a:ext cx="384" cy="192"/>
            </a:xfrm>
            <a:prstGeom prst="line">
              <a:avLst/>
            </a:prstGeom>
            <a:noFill/>
            <a:ln w="38100">
              <a:solidFill>
                <a:schemeClr val="tx1"/>
              </a:solidFill>
              <a:round/>
              <a:headEnd/>
              <a:tailEnd/>
            </a:ln>
          </p:spPr>
          <p:txBody>
            <a:bodyPr wrap="none" anchor="ctr"/>
            <a:lstStyle/>
            <a:p>
              <a:endParaRPr lang="en-US"/>
            </a:p>
          </p:txBody>
        </p:sp>
        <p:sp>
          <p:nvSpPr>
            <p:cNvPr id="11284" name="Line 39"/>
            <p:cNvSpPr>
              <a:spLocks noChangeShapeType="1"/>
            </p:cNvSpPr>
            <p:nvPr/>
          </p:nvSpPr>
          <p:spPr bwMode="auto">
            <a:xfrm flipH="1">
              <a:off x="4128" y="2832"/>
              <a:ext cx="480" cy="0"/>
            </a:xfrm>
            <a:prstGeom prst="line">
              <a:avLst/>
            </a:prstGeom>
            <a:noFill/>
            <a:ln w="38100">
              <a:solidFill>
                <a:schemeClr val="tx1"/>
              </a:solidFill>
              <a:round/>
              <a:headEnd/>
              <a:tailEnd/>
            </a:ln>
          </p:spPr>
          <p:txBody>
            <a:bodyPr wrap="none" anchor="ctr"/>
            <a:lstStyle/>
            <a:p>
              <a:endParaRPr lang="en-US"/>
            </a:p>
          </p:txBody>
        </p:sp>
        <p:sp>
          <p:nvSpPr>
            <p:cNvPr id="11285" name="Line 40"/>
            <p:cNvSpPr>
              <a:spLocks noChangeShapeType="1"/>
            </p:cNvSpPr>
            <p:nvPr/>
          </p:nvSpPr>
          <p:spPr bwMode="auto">
            <a:xfrm flipH="1">
              <a:off x="3984" y="2448"/>
              <a:ext cx="384" cy="240"/>
            </a:xfrm>
            <a:prstGeom prst="line">
              <a:avLst/>
            </a:prstGeom>
            <a:noFill/>
            <a:ln w="38100">
              <a:solidFill>
                <a:schemeClr val="tx1"/>
              </a:solidFill>
              <a:round/>
              <a:headEnd/>
              <a:tailEnd/>
            </a:ln>
          </p:spPr>
          <p:txBody>
            <a:bodyPr wrap="none" anchor="ctr"/>
            <a:lstStyle/>
            <a:p>
              <a:endParaRPr lang="en-US"/>
            </a:p>
          </p:txBody>
        </p:sp>
        <p:sp>
          <p:nvSpPr>
            <p:cNvPr id="11286" name="Line 41"/>
            <p:cNvSpPr>
              <a:spLocks noChangeShapeType="1"/>
            </p:cNvSpPr>
            <p:nvPr/>
          </p:nvSpPr>
          <p:spPr bwMode="auto">
            <a:xfrm flipH="1" flipV="1">
              <a:off x="3984" y="3024"/>
              <a:ext cx="432" cy="192"/>
            </a:xfrm>
            <a:prstGeom prst="line">
              <a:avLst/>
            </a:prstGeom>
            <a:noFill/>
            <a:ln w="38100">
              <a:solidFill>
                <a:schemeClr val="tx1"/>
              </a:solidFill>
              <a:round/>
              <a:headEnd/>
              <a:tailEnd/>
            </a:ln>
          </p:spPr>
          <p:txBody>
            <a:bodyPr wrap="none" anchor="ctr"/>
            <a:lstStyle/>
            <a:p>
              <a:endParaRPr lang="en-US"/>
            </a:p>
          </p:txBody>
        </p:sp>
        <p:sp>
          <p:nvSpPr>
            <p:cNvPr id="11287" name="Text Box 42"/>
            <p:cNvSpPr txBox="1">
              <a:spLocks noChangeArrowheads="1"/>
            </p:cNvSpPr>
            <p:nvPr/>
          </p:nvSpPr>
          <p:spPr bwMode="auto">
            <a:xfrm>
              <a:off x="3272" y="2688"/>
              <a:ext cx="220" cy="231"/>
            </a:xfrm>
            <a:prstGeom prst="rect">
              <a:avLst/>
            </a:prstGeom>
            <a:noFill/>
            <a:ln w="38100">
              <a:noFill/>
              <a:miter lim="800000"/>
              <a:headEnd/>
              <a:tailEnd/>
            </a:ln>
          </p:spPr>
          <p:txBody>
            <a:bodyPr wrap="none">
              <a:spAutoFit/>
            </a:bodyPr>
            <a:lstStyle/>
            <a:p>
              <a:pPr algn="ctr"/>
              <a:r>
                <a:rPr lang="en-US" b="1">
                  <a:solidFill>
                    <a:schemeClr val="tx2"/>
                  </a:solidFill>
                  <a:latin typeface="Times New Roman" pitchFamily="18" charset="0"/>
                  <a:cs typeface="Times New Roman" pitchFamily="18" charset="0"/>
                </a:rPr>
                <a:t>N</a:t>
              </a:r>
            </a:p>
          </p:txBody>
        </p:sp>
        <p:sp>
          <p:nvSpPr>
            <p:cNvPr id="11288" name="Text Box 43"/>
            <p:cNvSpPr txBox="1">
              <a:spLocks noChangeArrowheads="1"/>
            </p:cNvSpPr>
            <p:nvPr/>
          </p:nvSpPr>
          <p:spPr bwMode="auto">
            <a:xfrm>
              <a:off x="2088" y="2688"/>
              <a:ext cx="188" cy="231"/>
            </a:xfrm>
            <a:prstGeom prst="rect">
              <a:avLst/>
            </a:prstGeom>
            <a:noFill/>
            <a:ln w="38100">
              <a:noFill/>
              <a:miter lim="800000"/>
              <a:headEnd/>
              <a:tailEnd/>
            </a:ln>
          </p:spPr>
          <p:txBody>
            <a:bodyPr wrap="none">
              <a:spAutoFit/>
            </a:bodyPr>
            <a:lstStyle/>
            <a:p>
              <a:pPr algn="ctr"/>
              <a:r>
                <a:rPr lang="en-US" b="1">
                  <a:solidFill>
                    <a:schemeClr val="tx2"/>
                  </a:solidFill>
                  <a:latin typeface="Times New Roman" pitchFamily="18" charset="0"/>
                  <a:cs typeface="Times New Roman" pitchFamily="18" charset="0"/>
                </a:rPr>
                <a:t>1</a:t>
              </a:r>
            </a:p>
          </p:txBody>
        </p:sp>
        <p:sp>
          <p:nvSpPr>
            <p:cNvPr id="11289" name="Oval 44"/>
            <p:cNvSpPr>
              <a:spLocks noChangeArrowheads="1"/>
            </p:cNvSpPr>
            <p:nvPr/>
          </p:nvSpPr>
          <p:spPr bwMode="auto">
            <a:xfrm flipH="1">
              <a:off x="2496" y="2160"/>
              <a:ext cx="528" cy="336"/>
            </a:xfrm>
            <a:prstGeom prst="ellipse">
              <a:avLst/>
            </a:prstGeom>
            <a:solidFill>
              <a:schemeClr val="bg1">
                <a:alpha val="50195"/>
              </a:schemeClr>
            </a:solidFill>
            <a:ln w="38100">
              <a:solidFill>
                <a:schemeClr val="tx1"/>
              </a:solidFill>
              <a:round/>
              <a:headEnd/>
              <a:tailEnd/>
            </a:ln>
          </p:spPr>
          <p:txBody>
            <a:bodyPr wrap="none" anchor="ctr"/>
            <a:lstStyle/>
            <a:p>
              <a:pPr algn="ctr"/>
              <a:r>
                <a:rPr lang="ar-SA" b="1">
                  <a:solidFill>
                    <a:schemeClr val="tx2"/>
                  </a:solidFill>
                  <a:latin typeface="Times New Roman" pitchFamily="18" charset="0"/>
                  <a:cs typeface="Times New Roman" pitchFamily="18" charset="0"/>
                </a:rPr>
                <a:t>تاريخ</a:t>
              </a:r>
            </a:p>
            <a:p>
              <a:pPr algn="ctr"/>
              <a:r>
                <a:rPr lang="ar-SA" b="1">
                  <a:solidFill>
                    <a:schemeClr val="tx2"/>
                  </a:solidFill>
                  <a:latin typeface="Times New Roman" pitchFamily="18" charset="0"/>
                  <a:cs typeface="Times New Roman" pitchFamily="18" charset="0"/>
                </a:rPr>
                <a:t>العمل</a:t>
              </a:r>
              <a:endParaRPr lang="en-US" b="1">
                <a:solidFill>
                  <a:schemeClr val="tx2"/>
                </a:solidFill>
                <a:latin typeface="Times New Roman" pitchFamily="18" charset="0"/>
                <a:cs typeface="Times New Roman" pitchFamily="18" charset="0"/>
              </a:endParaRPr>
            </a:p>
          </p:txBody>
        </p:sp>
        <p:sp>
          <p:nvSpPr>
            <p:cNvPr id="11290" name="Line 45"/>
            <p:cNvSpPr>
              <a:spLocks noChangeShapeType="1"/>
            </p:cNvSpPr>
            <p:nvPr/>
          </p:nvSpPr>
          <p:spPr bwMode="auto">
            <a:xfrm>
              <a:off x="2784" y="2496"/>
              <a:ext cx="0" cy="192"/>
            </a:xfrm>
            <a:prstGeom prst="line">
              <a:avLst/>
            </a:prstGeom>
            <a:noFill/>
            <a:ln w="38100">
              <a:solidFill>
                <a:schemeClr val="tx1"/>
              </a:solidFill>
              <a:round/>
              <a:headEnd/>
              <a:tailEnd/>
            </a:ln>
          </p:spPr>
          <p:txBody>
            <a:bodyPr wrap="none" anchor="ctr"/>
            <a:lstStyle/>
            <a:p>
              <a:endParaRPr lang="en-US"/>
            </a:p>
          </p:txBody>
        </p:sp>
        <p:sp>
          <p:nvSpPr>
            <p:cNvPr id="11291" name="Oval 46"/>
            <p:cNvSpPr>
              <a:spLocks noChangeArrowheads="1"/>
            </p:cNvSpPr>
            <p:nvPr/>
          </p:nvSpPr>
          <p:spPr bwMode="auto">
            <a:xfrm>
              <a:off x="3600" y="2208"/>
              <a:ext cx="432" cy="288"/>
            </a:xfrm>
            <a:prstGeom prst="ellipse">
              <a:avLst/>
            </a:prstGeom>
            <a:solidFill>
              <a:schemeClr val="bg1">
                <a:alpha val="50195"/>
              </a:schemeClr>
            </a:solidFill>
            <a:ln w="38100">
              <a:solidFill>
                <a:schemeClr val="tx1"/>
              </a:solidFill>
              <a:round/>
              <a:headEnd/>
              <a:tailEnd/>
            </a:ln>
          </p:spPr>
          <p:txBody>
            <a:bodyPr wrap="none" anchor="ctr"/>
            <a:lstStyle/>
            <a:p>
              <a:pPr algn="ctr"/>
              <a:r>
                <a:rPr lang="ar-SA" b="1">
                  <a:solidFill>
                    <a:schemeClr val="tx2"/>
                  </a:solidFill>
                  <a:latin typeface="Times New Roman" pitchFamily="18" charset="0"/>
                  <a:cs typeface="Times New Roman" pitchFamily="18" charset="0"/>
                </a:rPr>
                <a:t>الراتب</a:t>
              </a:r>
              <a:endParaRPr lang="en-US" b="1">
                <a:solidFill>
                  <a:schemeClr val="tx2"/>
                </a:solidFill>
                <a:latin typeface="Times New Roman" pitchFamily="18" charset="0"/>
                <a:cs typeface="Times New Roman" pitchFamily="18" charset="0"/>
              </a:endParaRPr>
            </a:p>
          </p:txBody>
        </p:sp>
        <p:sp>
          <p:nvSpPr>
            <p:cNvPr id="11292" name="Line 47"/>
            <p:cNvSpPr>
              <a:spLocks noChangeShapeType="1"/>
            </p:cNvSpPr>
            <p:nvPr/>
          </p:nvSpPr>
          <p:spPr bwMode="auto">
            <a:xfrm flipH="1">
              <a:off x="3840" y="2496"/>
              <a:ext cx="0" cy="192"/>
            </a:xfrm>
            <a:prstGeom prst="line">
              <a:avLst/>
            </a:prstGeom>
            <a:noFill/>
            <a:ln w="38100">
              <a:solidFill>
                <a:schemeClr val="tx1"/>
              </a:solidFill>
              <a:round/>
              <a:headEnd/>
              <a:tailEnd/>
            </a:ln>
          </p:spPr>
          <p:txBody>
            <a:bodyPr wrap="none" anchor="ctr"/>
            <a:lstStyle/>
            <a:p>
              <a:endParaRPr lang="en-US"/>
            </a:p>
          </p:txBody>
        </p:sp>
      </p:grpSp>
      <p:sp>
        <p:nvSpPr>
          <p:cNvPr id="29" name="Footer Placeholder 28"/>
          <p:cNvSpPr>
            <a:spLocks noGrp="1"/>
          </p:cNvSpPr>
          <p:nvPr>
            <p:ph type="ftr" sz="quarter" idx="11"/>
          </p:nvPr>
        </p:nvSpPr>
        <p:spPr/>
        <p:txBody>
          <a:bodyPr/>
          <a:lstStyle/>
          <a:p>
            <a:r>
              <a:rPr lang="en-US" smtClean="0"/>
              <a:t>T. Eman Alsqour</a:t>
            </a:r>
            <a:endParaRPr lang="ar-SA"/>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a:xfrm>
            <a:off x="685800" y="152400"/>
            <a:ext cx="7772400" cy="647700"/>
          </a:xfrm>
        </p:spPr>
        <p:txBody>
          <a:bodyPr rtlCol="1">
            <a:normAutofit/>
          </a:bodyPr>
          <a:lstStyle/>
          <a:p>
            <a:pPr algn="ctr" fontAlgn="auto">
              <a:spcAft>
                <a:spcPts val="0"/>
              </a:spcAft>
              <a:defRPr/>
            </a:pPr>
            <a:r>
              <a:rPr lang="ar-SA" dirty="0" smtClean="0"/>
              <a:t>مثال لأنواع العلاقات</a:t>
            </a:r>
            <a:endParaRPr lang="en-US" dirty="0" smtClean="0"/>
          </a:p>
        </p:txBody>
      </p:sp>
      <p:sp>
        <p:nvSpPr>
          <p:cNvPr id="12291" name="Rectangle 3"/>
          <p:cNvSpPr>
            <a:spLocks noGrp="1" noChangeArrowheads="1"/>
          </p:cNvSpPr>
          <p:nvPr>
            <p:ph idx="1"/>
          </p:nvPr>
        </p:nvSpPr>
        <p:spPr>
          <a:xfrm>
            <a:off x="685800" y="1238250"/>
            <a:ext cx="7772400" cy="4857750"/>
          </a:xfrm>
        </p:spPr>
        <p:txBody>
          <a:bodyPr/>
          <a:lstStyle/>
          <a:p>
            <a:pPr algn="r" rtl="1">
              <a:buFont typeface="Wingdings" pitchFamily="2" charset="2"/>
              <a:buNone/>
            </a:pPr>
            <a:r>
              <a:rPr lang="ar-SA" b="1" dirty="0" smtClean="0">
                <a:solidFill>
                  <a:schemeClr val="accent2">
                    <a:lumMod val="75000"/>
                  </a:schemeClr>
                </a:solidFill>
              </a:rPr>
              <a:t> علاقة  </a:t>
            </a:r>
            <a:r>
              <a:rPr lang="en-US" b="1" dirty="0" smtClean="0">
                <a:solidFill>
                  <a:schemeClr val="accent2">
                    <a:lumMod val="75000"/>
                  </a:schemeClr>
                </a:solidFill>
              </a:rPr>
              <a:t> M:N</a:t>
            </a:r>
            <a:r>
              <a:rPr lang="ar-SA" b="1" dirty="0" smtClean="0">
                <a:solidFill>
                  <a:schemeClr val="accent2">
                    <a:lumMod val="75000"/>
                  </a:schemeClr>
                </a:solidFill>
              </a:rPr>
              <a:t> </a:t>
            </a:r>
            <a:r>
              <a:rPr lang="en-US" b="1" dirty="0" smtClean="0">
                <a:solidFill>
                  <a:schemeClr val="accent2">
                    <a:lumMod val="75000"/>
                  </a:schemeClr>
                </a:solidFill>
              </a:rPr>
              <a:t> }</a:t>
            </a:r>
            <a:r>
              <a:rPr lang="ar-SA" b="1" dirty="0" smtClean="0">
                <a:solidFill>
                  <a:schemeClr val="accent2">
                    <a:lumMod val="75000"/>
                  </a:schemeClr>
                </a:solidFill>
              </a:rPr>
              <a:t>كثير-الى-كثير </a:t>
            </a:r>
            <a:r>
              <a:rPr lang="en-US" b="1" dirty="0" smtClean="0">
                <a:solidFill>
                  <a:schemeClr val="accent2">
                    <a:lumMod val="75000"/>
                  </a:schemeClr>
                </a:solidFill>
              </a:rPr>
              <a:t>(many-to-many)</a:t>
            </a:r>
            <a:r>
              <a:rPr lang="ar-SA" b="1" dirty="0" smtClean="0">
                <a:solidFill>
                  <a:schemeClr val="accent2">
                    <a:lumMod val="75000"/>
                  </a:schemeClr>
                </a:solidFill>
              </a:rPr>
              <a:t> </a:t>
            </a:r>
            <a:r>
              <a:rPr lang="en-US" b="1" dirty="0" smtClean="0">
                <a:solidFill>
                  <a:schemeClr val="accent2">
                    <a:lumMod val="75000"/>
                  </a:schemeClr>
                </a:solidFill>
              </a:rPr>
              <a:t>{</a:t>
            </a:r>
            <a:r>
              <a:rPr lang="ar-SA" b="1" dirty="0" smtClean="0">
                <a:solidFill>
                  <a:schemeClr val="accent2">
                    <a:lumMod val="75000"/>
                  </a:schemeClr>
                </a:solidFill>
              </a:rPr>
              <a:t> </a:t>
            </a:r>
            <a:endParaRPr lang="en-US" b="1" dirty="0" smtClean="0">
              <a:solidFill>
                <a:schemeClr val="accent2">
                  <a:lumMod val="75000"/>
                </a:schemeClr>
              </a:solidFill>
            </a:endParaRPr>
          </a:p>
          <a:p>
            <a:pPr algn="r" rtl="1">
              <a:buFont typeface="Wingdings" pitchFamily="2" charset="2"/>
              <a:buNone/>
            </a:pPr>
            <a:endParaRPr lang="ar-SA" dirty="0" smtClean="0"/>
          </a:p>
          <a:p>
            <a:pPr algn="r" rtl="1">
              <a:buFont typeface="Wingdings" pitchFamily="2" charset="2"/>
              <a:buNone/>
            </a:pPr>
            <a:endParaRPr lang="ar-SA" dirty="0" smtClean="0"/>
          </a:p>
          <a:p>
            <a:pPr algn="r" rtl="1">
              <a:buFont typeface="Wingdings" pitchFamily="2" charset="2"/>
              <a:buNone/>
            </a:pPr>
            <a:endParaRPr lang="ar-SA" dirty="0" smtClean="0"/>
          </a:p>
          <a:p>
            <a:pPr algn="r" rtl="1">
              <a:buFont typeface="Wingdings" pitchFamily="2" charset="2"/>
              <a:buNone/>
            </a:pPr>
            <a:endParaRPr lang="ar-SA" dirty="0" smtClean="0"/>
          </a:p>
          <a:p>
            <a:pPr algn="r" rtl="1">
              <a:buFont typeface="Wingdings" pitchFamily="2" charset="2"/>
              <a:buNone/>
            </a:pPr>
            <a:endParaRPr lang="en-US" b="1" u="sng" dirty="0" smtClean="0"/>
          </a:p>
          <a:p>
            <a:pPr algn="r" rtl="1">
              <a:buFont typeface="Wingdings" pitchFamily="2" charset="2"/>
              <a:buNone/>
            </a:pPr>
            <a:r>
              <a:rPr lang="ar-SA" b="1" u="sng" dirty="0" smtClean="0"/>
              <a:t>إيضاح:</a:t>
            </a:r>
          </a:p>
          <a:p>
            <a:pPr algn="r" rtl="1">
              <a:buNone/>
            </a:pPr>
            <a:r>
              <a:rPr lang="ar-SA" dirty="0" smtClean="0"/>
              <a:t>الطالب من الممكن أن يكون لديه </a:t>
            </a:r>
            <a:r>
              <a:rPr lang="ar-SA" b="1" dirty="0" smtClean="0"/>
              <a:t>عدة</a:t>
            </a:r>
            <a:r>
              <a:rPr lang="ar-SA" dirty="0" smtClean="0"/>
              <a:t> </a:t>
            </a:r>
            <a:r>
              <a:rPr lang="ar-SA" b="1" dirty="0" smtClean="0"/>
              <a:t>(</a:t>
            </a:r>
            <a:r>
              <a:rPr lang="en-US" b="1" dirty="0" smtClean="0"/>
              <a:t>M</a:t>
            </a:r>
            <a:r>
              <a:rPr lang="ar-SA" b="1" dirty="0" smtClean="0"/>
              <a:t>)</a:t>
            </a:r>
            <a:r>
              <a:rPr lang="en-US" b="1" dirty="0" smtClean="0"/>
              <a:t> </a:t>
            </a:r>
            <a:r>
              <a:rPr lang="ar-SA" dirty="0" smtClean="0"/>
              <a:t>مقررات , والمقرر الواحد من الممكن أن يسجل فيه </a:t>
            </a:r>
            <a:r>
              <a:rPr lang="ar-SA" b="1" dirty="0" smtClean="0"/>
              <a:t>عدة </a:t>
            </a:r>
            <a:r>
              <a:rPr lang="en-US" b="1" dirty="0" smtClean="0"/>
              <a:t>(N)</a:t>
            </a:r>
            <a:r>
              <a:rPr lang="ar-SA" dirty="0" smtClean="0"/>
              <a:t>طلبة.</a:t>
            </a:r>
            <a:endParaRPr lang="en-US" dirty="0" smtClean="0"/>
          </a:p>
        </p:txBody>
      </p:sp>
      <p:sp>
        <p:nvSpPr>
          <p:cNvPr id="28" name="Slide Number Placeholder 3"/>
          <p:cNvSpPr>
            <a:spLocks noGrp="1"/>
          </p:cNvSpPr>
          <p:nvPr>
            <p:ph type="sldNum" sz="quarter" idx="12"/>
          </p:nvPr>
        </p:nvSpPr>
        <p:spPr/>
        <p:txBody>
          <a:bodyPr/>
          <a:lstStyle/>
          <a:p>
            <a:pPr>
              <a:defRPr/>
            </a:pPr>
            <a:fld id="{25F6DAF1-D087-4A6A-97C7-A07BB63824CC}" type="slidenum">
              <a:rPr lang="en-US"/>
              <a:pPr>
                <a:defRPr/>
              </a:pPr>
              <a:t>26</a:t>
            </a:fld>
            <a:endParaRPr lang="en-US"/>
          </a:p>
        </p:txBody>
      </p:sp>
      <p:grpSp>
        <p:nvGrpSpPr>
          <p:cNvPr id="2" name="Group 4"/>
          <p:cNvGrpSpPr>
            <a:grpSpLocks/>
          </p:cNvGrpSpPr>
          <p:nvPr/>
        </p:nvGrpSpPr>
        <p:grpSpPr bwMode="auto">
          <a:xfrm>
            <a:off x="914400" y="1847850"/>
            <a:ext cx="7086600" cy="2057400"/>
            <a:chOff x="576" y="2208"/>
            <a:chExt cx="4464" cy="1296"/>
          </a:xfrm>
        </p:grpSpPr>
        <p:sp>
          <p:nvSpPr>
            <p:cNvPr id="12294" name="AutoShape 5"/>
            <p:cNvSpPr>
              <a:spLocks noChangeArrowheads="1"/>
            </p:cNvSpPr>
            <p:nvPr/>
          </p:nvSpPr>
          <p:spPr bwMode="auto">
            <a:xfrm>
              <a:off x="2304" y="2688"/>
              <a:ext cx="960" cy="384"/>
            </a:xfrm>
            <a:prstGeom prst="flowChartDecision">
              <a:avLst/>
            </a:prstGeom>
            <a:solidFill>
              <a:schemeClr val="bg1">
                <a:alpha val="50195"/>
              </a:schemeClr>
            </a:solidFill>
            <a:ln w="38100">
              <a:solidFill>
                <a:schemeClr val="tx1"/>
              </a:solidFill>
              <a:miter lim="800000"/>
              <a:headEnd/>
              <a:tailEnd/>
            </a:ln>
          </p:spPr>
          <p:txBody>
            <a:bodyPr wrap="none" anchor="ctr"/>
            <a:lstStyle/>
            <a:p>
              <a:pPr algn="ctr"/>
              <a:r>
                <a:rPr lang="ar-SA" b="1">
                  <a:solidFill>
                    <a:schemeClr val="tx2"/>
                  </a:solidFill>
                  <a:latin typeface="Times New Roman" pitchFamily="18" charset="0"/>
                  <a:cs typeface="Times New Roman" pitchFamily="18" charset="0"/>
                </a:rPr>
                <a:t>التسجيل</a:t>
              </a:r>
              <a:endParaRPr lang="en-US" b="1">
                <a:solidFill>
                  <a:schemeClr val="tx2"/>
                </a:solidFill>
                <a:latin typeface="Times New Roman" pitchFamily="18" charset="0"/>
                <a:cs typeface="Times New Roman" pitchFamily="18" charset="0"/>
              </a:endParaRPr>
            </a:p>
          </p:txBody>
        </p:sp>
        <p:sp>
          <p:nvSpPr>
            <p:cNvPr id="12295" name="Rectangle 6"/>
            <p:cNvSpPr>
              <a:spLocks noChangeArrowheads="1"/>
            </p:cNvSpPr>
            <p:nvPr/>
          </p:nvSpPr>
          <p:spPr bwMode="auto">
            <a:xfrm>
              <a:off x="1440" y="2688"/>
              <a:ext cx="624" cy="336"/>
            </a:xfrm>
            <a:prstGeom prst="rect">
              <a:avLst/>
            </a:prstGeom>
            <a:solidFill>
              <a:schemeClr val="bg1">
                <a:alpha val="50195"/>
              </a:schemeClr>
            </a:solidFill>
            <a:ln w="38100">
              <a:solidFill>
                <a:schemeClr val="tx1"/>
              </a:solidFill>
              <a:miter lim="800000"/>
              <a:headEnd/>
              <a:tailEnd/>
            </a:ln>
          </p:spPr>
          <p:txBody>
            <a:bodyPr wrap="none" anchor="ctr"/>
            <a:lstStyle/>
            <a:p>
              <a:pPr algn="ctr"/>
              <a:r>
                <a:rPr lang="ar-SA" b="1">
                  <a:solidFill>
                    <a:schemeClr val="tx2"/>
                  </a:solidFill>
                  <a:latin typeface="Times New Roman" pitchFamily="18" charset="0"/>
                  <a:cs typeface="Times New Roman" pitchFamily="18" charset="0"/>
                </a:rPr>
                <a:t>مقرر</a:t>
              </a:r>
              <a:endParaRPr lang="en-US" b="1">
                <a:solidFill>
                  <a:schemeClr val="tx2"/>
                </a:solidFill>
                <a:latin typeface="Times New Roman" pitchFamily="18" charset="0"/>
                <a:cs typeface="Times New Roman" pitchFamily="18" charset="0"/>
              </a:endParaRPr>
            </a:p>
          </p:txBody>
        </p:sp>
        <p:sp>
          <p:nvSpPr>
            <p:cNvPr id="12296" name="Rectangle 7"/>
            <p:cNvSpPr>
              <a:spLocks noChangeArrowheads="1"/>
            </p:cNvSpPr>
            <p:nvPr/>
          </p:nvSpPr>
          <p:spPr bwMode="auto">
            <a:xfrm>
              <a:off x="3504" y="2688"/>
              <a:ext cx="624" cy="336"/>
            </a:xfrm>
            <a:prstGeom prst="rect">
              <a:avLst/>
            </a:prstGeom>
            <a:solidFill>
              <a:schemeClr val="bg1">
                <a:alpha val="50195"/>
              </a:schemeClr>
            </a:solidFill>
            <a:ln w="38100">
              <a:solidFill>
                <a:schemeClr val="tx1"/>
              </a:solidFill>
              <a:miter lim="800000"/>
              <a:headEnd/>
              <a:tailEnd/>
            </a:ln>
          </p:spPr>
          <p:txBody>
            <a:bodyPr wrap="none" anchor="ctr"/>
            <a:lstStyle/>
            <a:p>
              <a:pPr algn="ctr"/>
              <a:r>
                <a:rPr lang="ar-SA" b="1">
                  <a:solidFill>
                    <a:schemeClr val="tx2"/>
                  </a:solidFill>
                  <a:latin typeface="Times New Roman" pitchFamily="18" charset="0"/>
                  <a:cs typeface="Times New Roman" pitchFamily="18" charset="0"/>
                </a:rPr>
                <a:t>طالب</a:t>
              </a:r>
              <a:endParaRPr lang="en-US" b="1">
                <a:solidFill>
                  <a:schemeClr val="tx2"/>
                </a:solidFill>
                <a:latin typeface="Times New Roman" pitchFamily="18" charset="0"/>
                <a:cs typeface="Times New Roman" pitchFamily="18" charset="0"/>
              </a:endParaRPr>
            </a:p>
          </p:txBody>
        </p:sp>
        <p:sp>
          <p:nvSpPr>
            <p:cNvPr id="12297" name="Line 8"/>
            <p:cNvSpPr>
              <a:spLocks noChangeShapeType="1"/>
            </p:cNvSpPr>
            <p:nvPr/>
          </p:nvSpPr>
          <p:spPr bwMode="auto">
            <a:xfrm flipH="1">
              <a:off x="2064" y="2880"/>
              <a:ext cx="240" cy="0"/>
            </a:xfrm>
            <a:prstGeom prst="line">
              <a:avLst/>
            </a:prstGeom>
            <a:noFill/>
            <a:ln w="38100">
              <a:solidFill>
                <a:schemeClr val="tx1"/>
              </a:solidFill>
              <a:round/>
              <a:headEnd/>
              <a:tailEnd/>
            </a:ln>
          </p:spPr>
          <p:txBody>
            <a:bodyPr wrap="none" anchor="ctr"/>
            <a:lstStyle/>
            <a:p>
              <a:endParaRPr lang="en-US"/>
            </a:p>
          </p:txBody>
        </p:sp>
        <p:sp>
          <p:nvSpPr>
            <p:cNvPr id="12298" name="Line 9"/>
            <p:cNvSpPr>
              <a:spLocks noChangeShapeType="1"/>
            </p:cNvSpPr>
            <p:nvPr/>
          </p:nvSpPr>
          <p:spPr bwMode="auto">
            <a:xfrm>
              <a:off x="3264" y="2880"/>
              <a:ext cx="240" cy="0"/>
            </a:xfrm>
            <a:prstGeom prst="line">
              <a:avLst/>
            </a:prstGeom>
            <a:noFill/>
            <a:ln w="38100">
              <a:solidFill>
                <a:schemeClr val="tx1"/>
              </a:solidFill>
              <a:round/>
              <a:headEnd/>
              <a:tailEnd/>
            </a:ln>
          </p:spPr>
          <p:txBody>
            <a:bodyPr wrap="none" anchor="ctr"/>
            <a:lstStyle/>
            <a:p>
              <a:endParaRPr lang="en-US"/>
            </a:p>
          </p:txBody>
        </p:sp>
        <p:sp>
          <p:nvSpPr>
            <p:cNvPr id="12299" name="Oval 10"/>
            <p:cNvSpPr>
              <a:spLocks noChangeArrowheads="1"/>
            </p:cNvSpPr>
            <p:nvPr/>
          </p:nvSpPr>
          <p:spPr bwMode="auto">
            <a:xfrm>
              <a:off x="4608" y="2688"/>
              <a:ext cx="432" cy="288"/>
            </a:xfrm>
            <a:prstGeom prst="ellipse">
              <a:avLst/>
            </a:prstGeom>
            <a:solidFill>
              <a:schemeClr val="bg1">
                <a:alpha val="50195"/>
              </a:schemeClr>
            </a:solidFill>
            <a:ln w="38100">
              <a:solidFill>
                <a:schemeClr val="tx1"/>
              </a:solidFill>
              <a:round/>
              <a:headEnd/>
              <a:tailEnd/>
            </a:ln>
          </p:spPr>
          <p:txBody>
            <a:bodyPr wrap="none" anchor="ctr"/>
            <a:lstStyle/>
            <a:p>
              <a:pPr algn="ctr"/>
              <a:r>
                <a:rPr lang="ar-SA" b="1" u="sng">
                  <a:solidFill>
                    <a:schemeClr val="tx2"/>
                  </a:solidFill>
                  <a:latin typeface="Times New Roman" pitchFamily="18" charset="0"/>
                  <a:cs typeface="Times New Roman" pitchFamily="18" charset="0"/>
                </a:rPr>
                <a:t>رقم</a:t>
              </a:r>
              <a:endParaRPr lang="en-US" b="1" u="sng">
                <a:solidFill>
                  <a:schemeClr val="tx2"/>
                </a:solidFill>
                <a:latin typeface="Times New Roman" pitchFamily="18" charset="0"/>
                <a:cs typeface="Times New Roman" pitchFamily="18" charset="0"/>
              </a:endParaRPr>
            </a:p>
          </p:txBody>
        </p:sp>
        <p:sp>
          <p:nvSpPr>
            <p:cNvPr id="12300" name="Oval 11"/>
            <p:cNvSpPr>
              <a:spLocks noChangeArrowheads="1"/>
            </p:cNvSpPr>
            <p:nvPr/>
          </p:nvSpPr>
          <p:spPr bwMode="auto">
            <a:xfrm>
              <a:off x="4416" y="3072"/>
              <a:ext cx="432" cy="288"/>
            </a:xfrm>
            <a:prstGeom prst="ellipse">
              <a:avLst/>
            </a:prstGeom>
            <a:solidFill>
              <a:schemeClr val="bg1">
                <a:alpha val="50195"/>
              </a:schemeClr>
            </a:solidFill>
            <a:ln w="38100">
              <a:solidFill>
                <a:schemeClr val="tx1"/>
              </a:solidFill>
              <a:round/>
              <a:headEnd/>
              <a:tailEnd/>
            </a:ln>
          </p:spPr>
          <p:txBody>
            <a:bodyPr wrap="none" anchor="ctr"/>
            <a:lstStyle/>
            <a:p>
              <a:pPr algn="ctr"/>
              <a:r>
                <a:rPr lang="ar-SA" b="1">
                  <a:solidFill>
                    <a:schemeClr val="tx2"/>
                  </a:solidFill>
                  <a:latin typeface="Times New Roman" pitchFamily="18" charset="0"/>
                  <a:cs typeface="Times New Roman" pitchFamily="18" charset="0"/>
                </a:rPr>
                <a:t>الاسم</a:t>
              </a:r>
              <a:endParaRPr lang="en-US" b="1">
                <a:solidFill>
                  <a:schemeClr val="tx2"/>
                </a:solidFill>
                <a:latin typeface="Times New Roman" pitchFamily="18" charset="0"/>
                <a:cs typeface="Times New Roman" pitchFamily="18" charset="0"/>
              </a:endParaRPr>
            </a:p>
          </p:txBody>
        </p:sp>
        <p:sp>
          <p:nvSpPr>
            <p:cNvPr id="12301" name="Oval 12"/>
            <p:cNvSpPr>
              <a:spLocks noChangeArrowheads="1"/>
            </p:cNvSpPr>
            <p:nvPr/>
          </p:nvSpPr>
          <p:spPr bwMode="auto">
            <a:xfrm>
              <a:off x="4368" y="2304"/>
              <a:ext cx="432" cy="288"/>
            </a:xfrm>
            <a:prstGeom prst="ellipse">
              <a:avLst/>
            </a:prstGeom>
            <a:solidFill>
              <a:schemeClr val="bg1">
                <a:alpha val="50195"/>
              </a:schemeClr>
            </a:solidFill>
            <a:ln w="38100">
              <a:solidFill>
                <a:schemeClr val="tx1"/>
              </a:solidFill>
              <a:round/>
              <a:headEnd/>
              <a:tailEnd/>
            </a:ln>
          </p:spPr>
          <p:txBody>
            <a:bodyPr wrap="none" anchor="ctr"/>
            <a:lstStyle/>
            <a:p>
              <a:pPr algn="ctr"/>
              <a:r>
                <a:rPr lang="ar-SA" b="1">
                  <a:solidFill>
                    <a:schemeClr val="tx2"/>
                  </a:solidFill>
                  <a:latin typeface="Times New Roman" pitchFamily="18" charset="0"/>
                  <a:cs typeface="Times New Roman" pitchFamily="18" charset="0"/>
                </a:rPr>
                <a:t>العنوان</a:t>
              </a:r>
              <a:endParaRPr lang="en-US" b="1">
                <a:solidFill>
                  <a:schemeClr val="tx2"/>
                </a:solidFill>
                <a:latin typeface="Times New Roman" pitchFamily="18" charset="0"/>
                <a:cs typeface="Times New Roman" pitchFamily="18" charset="0"/>
              </a:endParaRPr>
            </a:p>
          </p:txBody>
        </p:sp>
        <p:sp>
          <p:nvSpPr>
            <p:cNvPr id="12302" name="Oval 13"/>
            <p:cNvSpPr>
              <a:spLocks noChangeArrowheads="1"/>
            </p:cNvSpPr>
            <p:nvPr/>
          </p:nvSpPr>
          <p:spPr bwMode="auto">
            <a:xfrm flipH="1">
              <a:off x="576" y="2688"/>
              <a:ext cx="432" cy="288"/>
            </a:xfrm>
            <a:prstGeom prst="ellipse">
              <a:avLst/>
            </a:prstGeom>
            <a:solidFill>
              <a:schemeClr val="bg1">
                <a:alpha val="50195"/>
              </a:schemeClr>
            </a:solidFill>
            <a:ln w="38100">
              <a:solidFill>
                <a:schemeClr val="tx1"/>
              </a:solidFill>
              <a:round/>
              <a:headEnd/>
              <a:tailEnd/>
            </a:ln>
          </p:spPr>
          <p:txBody>
            <a:bodyPr wrap="none" anchor="ctr"/>
            <a:lstStyle/>
            <a:p>
              <a:pPr algn="ctr"/>
              <a:r>
                <a:rPr lang="ar-SA" b="1">
                  <a:solidFill>
                    <a:schemeClr val="tx2"/>
                  </a:solidFill>
                  <a:latin typeface="Times New Roman" pitchFamily="18" charset="0"/>
                  <a:cs typeface="Times New Roman" pitchFamily="18" charset="0"/>
                </a:rPr>
                <a:t>الساعات</a:t>
              </a:r>
              <a:endParaRPr lang="en-US" b="1">
                <a:solidFill>
                  <a:schemeClr val="tx2"/>
                </a:solidFill>
                <a:latin typeface="Times New Roman" pitchFamily="18" charset="0"/>
                <a:cs typeface="Times New Roman" pitchFamily="18" charset="0"/>
              </a:endParaRPr>
            </a:p>
          </p:txBody>
        </p:sp>
        <p:sp>
          <p:nvSpPr>
            <p:cNvPr id="12303" name="Oval 14"/>
            <p:cNvSpPr>
              <a:spLocks noChangeArrowheads="1"/>
            </p:cNvSpPr>
            <p:nvPr/>
          </p:nvSpPr>
          <p:spPr bwMode="auto">
            <a:xfrm flipH="1">
              <a:off x="768" y="3072"/>
              <a:ext cx="432" cy="288"/>
            </a:xfrm>
            <a:prstGeom prst="ellipse">
              <a:avLst/>
            </a:prstGeom>
            <a:solidFill>
              <a:schemeClr val="bg1">
                <a:alpha val="50195"/>
              </a:schemeClr>
            </a:solidFill>
            <a:ln w="38100">
              <a:solidFill>
                <a:schemeClr val="tx1"/>
              </a:solidFill>
              <a:round/>
              <a:headEnd/>
              <a:tailEnd/>
            </a:ln>
          </p:spPr>
          <p:txBody>
            <a:bodyPr wrap="none" anchor="ctr"/>
            <a:lstStyle/>
            <a:p>
              <a:pPr algn="ctr"/>
              <a:r>
                <a:rPr lang="ar-SA" b="1">
                  <a:solidFill>
                    <a:schemeClr val="tx2"/>
                  </a:solidFill>
                  <a:latin typeface="Times New Roman" pitchFamily="18" charset="0"/>
                  <a:cs typeface="Times New Roman" pitchFamily="18" charset="0"/>
                </a:rPr>
                <a:t>الاسم</a:t>
              </a:r>
              <a:endParaRPr lang="en-US" b="1">
                <a:solidFill>
                  <a:schemeClr val="tx2"/>
                </a:solidFill>
                <a:latin typeface="Times New Roman" pitchFamily="18" charset="0"/>
                <a:cs typeface="Times New Roman" pitchFamily="18" charset="0"/>
              </a:endParaRPr>
            </a:p>
          </p:txBody>
        </p:sp>
        <p:sp>
          <p:nvSpPr>
            <p:cNvPr id="12304" name="Oval 15"/>
            <p:cNvSpPr>
              <a:spLocks noChangeArrowheads="1"/>
            </p:cNvSpPr>
            <p:nvPr/>
          </p:nvSpPr>
          <p:spPr bwMode="auto">
            <a:xfrm flipH="1">
              <a:off x="816" y="2304"/>
              <a:ext cx="432" cy="288"/>
            </a:xfrm>
            <a:prstGeom prst="ellipse">
              <a:avLst/>
            </a:prstGeom>
            <a:solidFill>
              <a:schemeClr val="bg1">
                <a:alpha val="50195"/>
              </a:schemeClr>
            </a:solidFill>
            <a:ln w="38100">
              <a:solidFill>
                <a:schemeClr val="tx1"/>
              </a:solidFill>
              <a:round/>
              <a:headEnd/>
              <a:tailEnd/>
            </a:ln>
          </p:spPr>
          <p:txBody>
            <a:bodyPr wrap="none" anchor="ctr"/>
            <a:lstStyle/>
            <a:p>
              <a:pPr algn="ctr"/>
              <a:r>
                <a:rPr lang="ar-SA" b="1" u="sng">
                  <a:solidFill>
                    <a:schemeClr val="tx2"/>
                  </a:solidFill>
                  <a:latin typeface="Times New Roman" pitchFamily="18" charset="0"/>
                  <a:cs typeface="Times New Roman" pitchFamily="18" charset="0"/>
                </a:rPr>
                <a:t>رقم</a:t>
              </a:r>
              <a:endParaRPr lang="en-US" b="1" u="sng">
                <a:solidFill>
                  <a:schemeClr val="tx2"/>
                </a:solidFill>
                <a:latin typeface="Times New Roman" pitchFamily="18" charset="0"/>
                <a:cs typeface="Times New Roman" pitchFamily="18" charset="0"/>
              </a:endParaRPr>
            </a:p>
          </p:txBody>
        </p:sp>
        <p:sp>
          <p:nvSpPr>
            <p:cNvPr id="12305" name="Line 16"/>
            <p:cNvSpPr>
              <a:spLocks noChangeShapeType="1"/>
            </p:cNvSpPr>
            <p:nvPr/>
          </p:nvSpPr>
          <p:spPr bwMode="auto">
            <a:xfrm>
              <a:off x="1248" y="2496"/>
              <a:ext cx="336" cy="192"/>
            </a:xfrm>
            <a:prstGeom prst="line">
              <a:avLst/>
            </a:prstGeom>
            <a:noFill/>
            <a:ln w="38100">
              <a:solidFill>
                <a:schemeClr val="tx1"/>
              </a:solidFill>
              <a:round/>
              <a:headEnd/>
              <a:tailEnd/>
            </a:ln>
          </p:spPr>
          <p:txBody>
            <a:bodyPr wrap="none" anchor="ctr"/>
            <a:lstStyle/>
            <a:p>
              <a:endParaRPr lang="en-US"/>
            </a:p>
          </p:txBody>
        </p:sp>
        <p:sp>
          <p:nvSpPr>
            <p:cNvPr id="12306" name="Line 17"/>
            <p:cNvSpPr>
              <a:spLocks noChangeShapeType="1"/>
            </p:cNvSpPr>
            <p:nvPr/>
          </p:nvSpPr>
          <p:spPr bwMode="auto">
            <a:xfrm>
              <a:off x="1008" y="2832"/>
              <a:ext cx="432" cy="0"/>
            </a:xfrm>
            <a:prstGeom prst="line">
              <a:avLst/>
            </a:prstGeom>
            <a:noFill/>
            <a:ln w="38100">
              <a:solidFill>
                <a:schemeClr val="tx1"/>
              </a:solidFill>
              <a:round/>
              <a:headEnd/>
              <a:tailEnd/>
            </a:ln>
          </p:spPr>
          <p:txBody>
            <a:bodyPr wrap="none" anchor="ctr"/>
            <a:lstStyle/>
            <a:p>
              <a:endParaRPr lang="en-US"/>
            </a:p>
          </p:txBody>
        </p:sp>
        <p:sp>
          <p:nvSpPr>
            <p:cNvPr id="12307" name="Line 18"/>
            <p:cNvSpPr>
              <a:spLocks noChangeShapeType="1"/>
            </p:cNvSpPr>
            <p:nvPr/>
          </p:nvSpPr>
          <p:spPr bwMode="auto">
            <a:xfrm flipV="1">
              <a:off x="1200" y="3024"/>
              <a:ext cx="384" cy="192"/>
            </a:xfrm>
            <a:prstGeom prst="line">
              <a:avLst/>
            </a:prstGeom>
            <a:noFill/>
            <a:ln w="38100">
              <a:solidFill>
                <a:schemeClr val="tx1"/>
              </a:solidFill>
              <a:round/>
              <a:headEnd/>
              <a:tailEnd/>
            </a:ln>
          </p:spPr>
          <p:txBody>
            <a:bodyPr wrap="none" anchor="ctr"/>
            <a:lstStyle/>
            <a:p>
              <a:endParaRPr lang="en-US"/>
            </a:p>
          </p:txBody>
        </p:sp>
        <p:sp>
          <p:nvSpPr>
            <p:cNvPr id="12308" name="Line 19"/>
            <p:cNvSpPr>
              <a:spLocks noChangeShapeType="1"/>
            </p:cNvSpPr>
            <p:nvPr/>
          </p:nvSpPr>
          <p:spPr bwMode="auto">
            <a:xfrm flipH="1">
              <a:off x="4128" y="2832"/>
              <a:ext cx="480" cy="0"/>
            </a:xfrm>
            <a:prstGeom prst="line">
              <a:avLst/>
            </a:prstGeom>
            <a:noFill/>
            <a:ln w="38100">
              <a:solidFill>
                <a:schemeClr val="tx1"/>
              </a:solidFill>
              <a:round/>
              <a:headEnd/>
              <a:tailEnd/>
            </a:ln>
          </p:spPr>
          <p:txBody>
            <a:bodyPr wrap="none" anchor="ctr"/>
            <a:lstStyle/>
            <a:p>
              <a:endParaRPr lang="en-US"/>
            </a:p>
          </p:txBody>
        </p:sp>
        <p:sp>
          <p:nvSpPr>
            <p:cNvPr id="12309" name="Line 20"/>
            <p:cNvSpPr>
              <a:spLocks noChangeShapeType="1"/>
            </p:cNvSpPr>
            <p:nvPr/>
          </p:nvSpPr>
          <p:spPr bwMode="auto">
            <a:xfrm flipH="1">
              <a:off x="3984" y="2448"/>
              <a:ext cx="384" cy="240"/>
            </a:xfrm>
            <a:prstGeom prst="line">
              <a:avLst/>
            </a:prstGeom>
            <a:noFill/>
            <a:ln w="38100">
              <a:solidFill>
                <a:schemeClr val="tx1"/>
              </a:solidFill>
              <a:round/>
              <a:headEnd/>
              <a:tailEnd/>
            </a:ln>
          </p:spPr>
          <p:txBody>
            <a:bodyPr wrap="none" anchor="ctr"/>
            <a:lstStyle/>
            <a:p>
              <a:endParaRPr lang="en-US"/>
            </a:p>
          </p:txBody>
        </p:sp>
        <p:sp>
          <p:nvSpPr>
            <p:cNvPr id="12310" name="Line 21"/>
            <p:cNvSpPr>
              <a:spLocks noChangeShapeType="1"/>
            </p:cNvSpPr>
            <p:nvPr/>
          </p:nvSpPr>
          <p:spPr bwMode="auto">
            <a:xfrm flipH="1" flipV="1">
              <a:off x="3984" y="3024"/>
              <a:ext cx="432" cy="192"/>
            </a:xfrm>
            <a:prstGeom prst="line">
              <a:avLst/>
            </a:prstGeom>
            <a:noFill/>
            <a:ln w="38100">
              <a:solidFill>
                <a:schemeClr val="tx1"/>
              </a:solidFill>
              <a:round/>
              <a:headEnd/>
              <a:tailEnd/>
            </a:ln>
          </p:spPr>
          <p:txBody>
            <a:bodyPr wrap="none" anchor="ctr"/>
            <a:lstStyle/>
            <a:p>
              <a:endParaRPr lang="en-US"/>
            </a:p>
          </p:txBody>
        </p:sp>
        <p:sp>
          <p:nvSpPr>
            <p:cNvPr id="12311" name="Text Box 22"/>
            <p:cNvSpPr txBox="1">
              <a:spLocks noChangeArrowheads="1"/>
            </p:cNvSpPr>
            <p:nvPr/>
          </p:nvSpPr>
          <p:spPr bwMode="auto">
            <a:xfrm>
              <a:off x="3255" y="2688"/>
              <a:ext cx="254" cy="233"/>
            </a:xfrm>
            <a:prstGeom prst="rect">
              <a:avLst/>
            </a:prstGeom>
            <a:noFill/>
            <a:ln w="38100">
              <a:noFill/>
              <a:miter lim="800000"/>
              <a:headEnd/>
              <a:tailEnd/>
            </a:ln>
          </p:spPr>
          <p:txBody>
            <a:bodyPr wrap="none">
              <a:spAutoFit/>
            </a:bodyPr>
            <a:lstStyle/>
            <a:p>
              <a:pPr algn="ctr"/>
              <a:r>
                <a:rPr lang="en-US" b="1" dirty="0" smtClean="0">
                  <a:solidFill>
                    <a:schemeClr val="tx2"/>
                  </a:solidFill>
                  <a:latin typeface="Times New Roman" pitchFamily="18" charset="0"/>
                  <a:cs typeface="Times New Roman" pitchFamily="18" charset="0"/>
                </a:rPr>
                <a:t>M</a:t>
              </a:r>
              <a:endParaRPr lang="en-US" b="1" dirty="0">
                <a:solidFill>
                  <a:schemeClr val="tx2"/>
                </a:solidFill>
                <a:latin typeface="Times New Roman" pitchFamily="18" charset="0"/>
                <a:cs typeface="Times New Roman" pitchFamily="18" charset="0"/>
              </a:endParaRPr>
            </a:p>
          </p:txBody>
        </p:sp>
        <p:sp>
          <p:nvSpPr>
            <p:cNvPr id="12312" name="Text Box 23"/>
            <p:cNvSpPr txBox="1">
              <a:spLocks noChangeArrowheads="1"/>
            </p:cNvSpPr>
            <p:nvPr/>
          </p:nvSpPr>
          <p:spPr bwMode="auto">
            <a:xfrm>
              <a:off x="2071" y="2688"/>
              <a:ext cx="221" cy="233"/>
            </a:xfrm>
            <a:prstGeom prst="rect">
              <a:avLst/>
            </a:prstGeom>
            <a:noFill/>
            <a:ln w="38100">
              <a:noFill/>
              <a:miter lim="800000"/>
              <a:headEnd/>
              <a:tailEnd/>
            </a:ln>
          </p:spPr>
          <p:txBody>
            <a:bodyPr wrap="none">
              <a:spAutoFit/>
            </a:bodyPr>
            <a:lstStyle/>
            <a:p>
              <a:pPr algn="ctr"/>
              <a:r>
                <a:rPr lang="en-US" b="1" dirty="0" smtClean="0">
                  <a:solidFill>
                    <a:schemeClr val="tx2"/>
                  </a:solidFill>
                  <a:latin typeface="Times New Roman" pitchFamily="18" charset="0"/>
                  <a:cs typeface="Times New Roman" pitchFamily="18" charset="0"/>
                </a:rPr>
                <a:t>N</a:t>
              </a:r>
              <a:endParaRPr lang="en-US" b="1" dirty="0">
                <a:solidFill>
                  <a:schemeClr val="tx2"/>
                </a:solidFill>
                <a:latin typeface="Times New Roman" pitchFamily="18" charset="0"/>
                <a:cs typeface="Times New Roman" pitchFamily="18" charset="0"/>
              </a:endParaRPr>
            </a:p>
          </p:txBody>
        </p:sp>
        <p:sp>
          <p:nvSpPr>
            <p:cNvPr id="12313" name="Oval 24"/>
            <p:cNvSpPr>
              <a:spLocks noChangeArrowheads="1"/>
            </p:cNvSpPr>
            <p:nvPr/>
          </p:nvSpPr>
          <p:spPr bwMode="auto">
            <a:xfrm flipH="1">
              <a:off x="2784" y="2208"/>
              <a:ext cx="432" cy="288"/>
            </a:xfrm>
            <a:prstGeom prst="ellipse">
              <a:avLst/>
            </a:prstGeom>
            <a:solidFill>
              <a:schemeClr val="bg1">
                <a:alpha val="50195"/>
              </a:schemeClr>
            </a:solidFill>
            <a:ln w="38100">
              <a:solidFill>
                <a:schemeClr val="tx1"/>
              </a:solidFill>
              <a:round/>
              <a:headEnd/>
              <a:tailEnd/>
            </a:ln>
          </p:spPr>
          <p:txBody>
            <a:bodyPr wrap="none" anchor="ctr"/>
            <a:lstStyle/>
            <a:p>
              <a:pPr algn="ctr"/>
              <a:r>
                <a:rPr lang="ar-SA" b="1">
                  <a:solidFill>
                    <a:schemeClr val="tx2"/>
                  </a:solidFill>
                  <a:latin typeface="Times New Roman" pitchFamily="18" charset="0"/>
                  <a:cs typeface="Times New Roman" pitchFamily="18" charset="0"/>
                </a:rPr>
                <a:t>العام</a:t>
              </a:r>
              <a:endParaRPr lang="en-US" b="1">
                <a:solidFill>
                  <a:schemeClr val="tx2"/>
                </a:solidFill>
                <a:latin typeface="Times New Roman" pitchFamily="18" charset="0"/>
                <a:cs typeface="Times New Roman" pitchFamily="18" charset="0"/>
              </a:endParaRPr>
            </a:p>
          </p:txBody>
        </p:sp>
        <p:sp>
          <p:nvSpPr>
            <p:cNvPr id="12314" name="Oval 25"/>
            <p:cNvSpPr>
              <a:spLocks noChangeArrowheads="1"/>
            </p:cNvSpPr>
            <p:nvPr/>
          </p:nvSpPr>
          <p:spPr bwMode="auto">
            <a:xfrm flipH="1">
              <a:off x="2256" y="3216"/>
              <a:ext cx="432" cy="288"/>
            </a:xfrm>
            <a:prstGeom prst="ellipse">
              <a:avLst/>
            </a:prstGeom>
            <a:solidFill>
              <a:schemeClr val="bg1">
                <a:alpha val="50195"/>
              </a:schemeClr>
            </a:solidFill>
            <a:ln w="38100">
              <a:solidFill>
                <a:schemeClr val="tx1"/>
              </a:solidFill>
              <a:round/>
              <a:headEnd/>
              <a:tailEnd/>
            </a:ln>
          </p:spPr>
          <p:txBody>
            <a:bodyPr wrap="none" anchor="ctr"/>
            <a:lstStyle/>
            <a:p>
              <a:pPr algn="ctr"/>
              <a:r>
                <a:rPr lang="ar-SA" b="1">
                  <a:solidFill>
                    <a:schemeClr val="tx2"/>
                  </a:solidFill>
                  <a:latin typeface="Times New Roman" pitchFamily="18" charset="0"/>
                  <a:cs typeface="Times New Roman" pitchFamily="18" charset="0"/>
                </a:rPr>
                <a:t>الشعبة</a:t>
              </a:r>
              <a:endParaRPr lang="en-US" b="1">
                <a:solidFill>
                  <a:schemeClr val="tx2"/>
                </a:solidFill>
                <a:latin typeface="Times New Roman" pitchFamily="18" charset="0"/>
                <a:cs typeface="Times New Roman" pitchFamily="18" charset="0"/>
              </a:endParaRPr>
            </a:p>
          </p:txBody>
        </p:sp>
        <p:sp>
          <p:nvSpPr>
            <p:cNvPr id="12315" name="Line 26"/>
            <p:cNvSpPr>
              <a:spLocks noChangeShapeType="1"/>
            </p:cNvSpPr>
            <p:nvPr/>
          </p:nvSpPr>
          <p:spPr bwMode="auto">
            <a:xfrm flipV="1">
              <a:off x="2448" y="2976"/>
              <a:ext cx="96" cy="240"/>
            </a:xfrm>
            <a:prstGeom prst="line">
              <a:avLst/>
            </a:prstGeom>
            <a:noFill/>
            <a:ln w="38100">
              <a:solidFill>
                <a:schemeClr val="tx1"/>
              </a:solidFill>
              <a:round/>
              <a:headEnd/>
              <a:tailEnd/>
            </a:ln>
          </p:spPr>
          <p:txBody>
            <a:bodyPr wrap="none" anchor="ctr"/>
            <a:lstStyle/>
            <a:p>
              <a:endParaRPr lang="en-US"/>
            </a:p>
          </p:txBody>
        </p:sp>
        <p:sp>
          <p:nvSpPr>
            <p:cNvPr id="12316" name="Line 27"/>
            <p:cNvSpPr>
              <a:spLocks noChangeShapeType="1"/>
            </p:cNvSpPr>
            <p:nvPr/>
          </p:nvSpPr>
          <p:spPr bwMode="auto">
            <a:xfrm flipH="1">
              <a:off x="2928" y="2496"/>
              <a:ext cx="108" cy="240"/>
            </a:xfrm>
            <a:prstGeom prst="line">
              <a:avLst/>
            </a:prstGeom>
            <a:noFill/>
            <a:ln w="38100">
              <a:solidFill>
                <a:schemeClr val="tx1"/>
              </a:solidFill>
              <a:round/>
              <a:headEnd/>
              <a:tailEnd/>
            </a:ln>
          </p:spPr>
          <p:txBody>
            <a:bodyPr wrap="none" anchor="ctr"/>
            <a:lstStyle/>
            <a:p>
              <a:endParaRPr lang="en-US"/>
            </a:p>
          </p:txBody>
        </p:sp>
      </p:grpSp>
      <p:sp>
        <p:nvSpPr>
          <p:cNvPr id="29" name="Footer Placeholder 28"/>
          <p:cNvSpPr>
            <a:spLocks noGrp="1"/>
          </p:cNvSpPr>
          <p:nvPr>
            <p:ph type="ftr" sz="quarter" idx="11"/>
          </p:nvPr>
        </p:nvSpPr>
        <p:spPr/>
        <p:txBody>
          <a:bodyPr/>
          <a:lstStyle/>
          <a:p>
            <a:r>
              <a:rPr lang="en-US" smtClean="0"/>
              <a:t>T. Eman Alsqour</a:t>
            </a:r>
            <a:endParaRPr lang="ar-SA"/>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60648"/>
            <a:ext cx="9144000" cy="792088"/>
          </a:xfrm>
        </p:spPr>
        <p:txBody>
          <a:bodyPr>
            <a:noAutofit/>
          </a:bodyPr>
          <a:lstStyle/>
          <a:p>
            <a:pPr algn="ctr" rtl="1"/>
            <a:r>
              <a:rPr lang="ar-SA" sz="3600" dirty="0" smtClean="0"/>
              <a:t>نوع المشاركة </a:t>
            </a:r>
            <a:r>
              <a:rPr lang="en-US" sz="3600" dirty="0" smtClean="0"/>
              <a:t>Participation</a:t>
            </a:r>
            <a:endParaRPr lang="ar-SA" sz="3600" dirty="0">
              <a:solidFill>
                <a:srgbClr val="C00000"/>
              </a:solidFill>
            </a:endParaRPr>
          </a:p>
        </p:txBody>
      </p:sp>
      <p:sp>
        <p:nvSpPr>
          <p:cNvPr id="4" name="Footer Placeholder 3"/>
          <p:cNvSpPr>
            <a:spLocks noGrp="1"/>
          </p:cNvSpPr>
          <p:nvPr>
            <p:ph type="ftr" sz="quarter" idx="11"/>
          </p:nvPr>
        </p:nvSpPr>
        <p:spPr/>
        <p:txBody>
          <a:bodyPr/>
          <a:lstStyle/>
          <a:p>
            <a:r>
              <a:rPr lang="en-US" smtClean="0"/>
              <a:t>T. Eman Alsqour</a:t>
            </a:r>
            <a:endParaRPr lang="ar-SA"/>
          </a:p>
        </p:txBody>
      </p:sp>
      <p:sp>
        <p:nvSpPr>
          <p:cNvPr id="3" name="Content Placeholder 2"/>
          <p:cNvSpPr>
            <a:spLocks noGrp="1"/>
          </p:cNvSpPr>
          <p:nvPr>
            <p:ph sz="quarter" idx="1"/>
          </p:nvPr>
        </p:nvSpPr>
        <p:spPr>
          <a:xfrm>
            <a:off x="755576" y="1559024"/>
            <a:ext cx="7543800" cy="4534272"/>
          </a:xfrm>
        </p:spPr>
        <p:txBody>
          <a:bodyPr>
            <a:normAutofit/>
          </a:bodyPr>
          <a:lstStyle/>
          <a:p>
            <a:pPr marL="609600" indent="-609600" algn="r" rtl="1">
              <a:buNone/>
            </a:pPr>
            <a:r>
              <a:rPr lang="ar-SA" b="1" u="sng" dirty="0" smtClean="0"/>
              <a:t>نوع الاشتراك </a:t>
            </a:r>
            <a:r>
              <a:rPr lang="en-US" b="1" u="sng" dirty="0" smtClean="0"/>
              <a:t>(Participation Constraint)</a:t>
            </a:r>
            <a:r>
              <a:rPr lang="ar-SA" b="1" u="sng" dirty="0" smtClean="0"/>
              <a:t>:</a:t>
            </a:r>
          </a:p>
          <a:p>
            <a:pPr marL="609600" indent="-609600" algn="r" rtl="1">
              <a:buFont typeface="Wingdings" pitchFamily="2" charset="2"/>
              <a:buNone/>
            </a:pPr>
            <a:r>
              <a:rPr lang="ar-SA" b="1" dirty="0" smtClean="0"/>
              <a:t>هو يحدد ما إذا كان وجود الكيان يعتمد على كونه مرتبط بكيان آخرعن طريق العلاقة.</a:t>
            </a:r>
            <a:endParaRPr lang="en-US" b="1" dirty="0" smtClean="0"/>
          </a:p>
          <a:p>
            <a:pPr marL="609600" indent="-609600" algn="r" rtl="1">
              <a:buFont typeface="Wingdings" pitchFamily="2" charset="2"/>
              <a:buNone/>
            </a:pPr>
            <a:r>
              <a:rPr lang="ar-SA" sz="2800" b="1" u="sng" dirty="0" smtClean="0"/>
              <a:t>أنواع قيود الاشتراك </a:t>
            </a:r>
            <a:r>
              <a:rPr lang="en-US" sz="2800" b="1" u="sng" dirty="0" smtClean="0"/>
              <a:t>(Participation constraints)</a:t>
            </a:r>
            <a:r>
              <a:rPr lang="ar-SA" sz="2800" b="1" u="sng" dirty="0" smtClean="0"/>
              <a:t>:</a:t>
            </a:r>
          </a:p>
          <a:p>
            <a:pPr marL="990600" lvl="1" indent="-533400" algn="r" rtl="1">
              <a:buFontTx/>
              <a:buAutoNum type="arabicPeriod"/>
            </a:pPr>
            <a:r>
              <a:rPr lang="ar-SA" b="1" dirty="0" smtClean="0"/>
              <a:t>إشتراك إلزامي </a:t>
            </a:r>
            <a:r>
              <a:rPr lang="en-US" b="1" dirty="0" smtClean="0"/>
              <a:t>(Mandatory participation)</a:t>
            </a:r>
            <a:r>
              <a:rPr lang="ar-SA" b="1" dirty="0" smtClean="0"/>
              <a:t>.</a:t>
            </a:r>
          </a:p>
          <a:p>
            <a:pPr marL="990600" lvl="1" indent="-533400" algn="r" rtl="1">
              <a:buFontTx/>
              <a:buAutoNum type="arabicPeriod"/>
            </a:pPr>
            <a:r>
              <a:rPr lang="ar-SA" b="1" dirty="0" smtClean="0"/>
              <a:t>إشتراك اختياري </a:t>
            </a:r>
            <a:r>
              <a:rPr lang="en-US" b="1" dirty="0" smtClean="0"/>
              <a:t>(Optional participation)</a:t>
            </a:r>
            <a:r>
              <a:rPr lang="ar-SA" b="1" dirty="0" smtClean="0"/>
              <a:t>.</a:t>
            </a:r>
            <a:endParaRPr lang="en-US" b="1" dirty="0" smtClean="0"/>
          </a:p>
          <a:p>
            <a:pPr algn="r" rtl="1"/>
            <a:endParaRPr lang="ar-SA" dirty="0" smtClean="0">
              <a:solidFill>
                <a:schemeClr val="tx1">
                  <a:lumMod val="95000"/>
                  <a:lumOff val="5000"/>
                </a:schemeClr>
              </a:solidFill>
            </a:endParaRPr>
          </a:p>
        </p:txBody>
      </p:sp>
      <p:sp>
        <p:nvSpPr>
          <p:cNvPr id="5" name="Slide Number Placeholder 4"/>
          <p:cNvSpPr>
            <a:spLocks noGrp="1"/>
          </p:cNvSpPr>
          <p:nvPr>
            <p:ph type="sldNum" sz="quarter" idx="12"/>
          </p:nvPr>
        </p:nvSpPr>
        <p:spPr/>
        <p:txBody>
          <a:bodyPr/>
          <a:lstStyle/>
          <a:p>
            <a:fld id="{84119A0D-B5F6-4E20-B726-42375557DB2C}" type="slidenum">
              <a:rPr lang="ar-SA" smtClean="0"/>
              <a:pPr/>
              <a:t>27</a:t>
            </a:fld>
            <a:endParaRPr lang="ar-SA"/>
          </a:p>
        </p:txBody>
      </p:sp>
    </p:spTree>
    <p:extLst>
      <p:ext uri="{BB962C8B-B14F-4D97-AF65-F5344CB8AC3E}">
        <p14:creationId xmlns:p14="http://schemas.microsoft.com/office/powerpoint/2010/main" xmlns="" val="84731842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a:xfrm>
            <a:off x="457200" y="228600"/>
            <a:ext cx="8001000" cy="647700"/>
          </a:xfrm>
        </p:spPr>
        <p:txBody>
          <a:bodyPr rtlCol="1">
            <a:normAutofit/>
          </a:bodyPr>
          <a:lstStyle/>
          <a:p>
            <a:pPr algn="ctr" fontAlgn="auto">
              <a:spcAft>
                <a:spcPts val="0"/>
              </a:spcAft>
              <a:defRPr/>
            </a:pPr>
            <a:r>
              <a:rPr lang="ar-SA" dirty="0" smtClean="0"/>
              <a:t>أنواع القيود على العلاقات</a:t>
            </a:r>
            <a:endParaRPr lang="en-US" dirty="0" smtClean="0"/>
          </a:p>
        </p:txBody>
      </p:sp>
      <p:sp>
        <p:nvSpPr>
          <p:cNvPr id="14339" name="Rectangle 3"/>
          <p:cNvSpPr>
            <a:spLocks noGrp="1" noChangeArrowheads="1"/>
          </p:cNvSpPr>
          <p:nvPr>
            <p:ph idx="1"/>
          </p:nvPr>
        </p:nvSpPr>
        <p:spPr>
          <a:xfrm>
            <a:off x="514350" y="1295400"/>
            <a:ext cx="8001000" cy="4800600"/>
          </a:xfrm>
        </p:spPr>
        <p:txBody>
          <a:bodyPr/>
          <a:lstStyle/>
          <a:p>
            <a:pPr marL="609600" indent="-609600" algn="r" rtl="1">
              <a:lnSpc>
                <a:spcPct val="90000"/>
              </a:lnSpc>
              <a:buNone/>
            </a:pPr>
            <a:r>
              <a:rPr lang="ar-SA" sz="2800" b="1" u="sng" dirty="0" smtClean="0"/>
              <a:t>أنواع قيود الاشتراك </a:t>
            </a:r>
            <a:r>
              <a:rPr lang="en-US" sz="2800" b="1" u="sng" dirty="0" smtClean="0"/>
              <a:t>(Participation constraints)</a:t>
            </a:r>
            <a:r>
              <a:rPr lang="ar-SA" sz="2800" b="1" u="sng" dirty="0" smtClean="0"/>
              <a:t>:</a:t>
            </a:r>
          </a:p>
          <a:p>
            <a:pPr marL="990600" lvl="1" indent="-533400" algn="r" rtl="1">
              <a:buFontTx/>
              <a:buAutoNum type="arabicPeriod"/>
            </a:pPr>
            <a:r>
              <a:rPr lang="ar-SA" sz="2400" b="1" dirty="0" smtClean="0"/>
              <a:t>إشتراك إلزامي </a:t>
            </a:r>
            <a:r>
              <a:rPr lang="en-US" sz="2400" b="1" dirty="0" smtClean="0"/>
              <a:t>(Mandatory participation)</a:t>
            </a:r>
            <a:r>
              <a:rPr lang="ar-SA" sz="2400" b="1" dirty="0" smtClean="0"/>
              <a:t>:</a:t>
            </a:r>
          </a:p>
          <a:p>
            <a:pPr marL="1371600" lvl="2" indent="-457200" algn="r" rtl="1">
              <a:lnSpc>
                <a:spcPct val="90000"/>
              </a:lnSpc>
            </a:pPr>
            <a:r>
              <a:rPr lang="ar-SA" sz="2000" b="1" dirty="0" smtClean="0"/>
              <a:t>كل كيان يجب أن يرتبط بوحدة </a:t>
            </a:r>
            <a:r>
              <a:rPr lang="en-US" sz="2000" b="1" dirty="0" smtClean="0"/>
              <a:t>(Instance)</a:t>
            </a:r>
            <a:r>
              <a:rPr lang="ar-SA" sz="2000" b="1" dirty="0" smtClean="0"/>
              <a:t> في العلاقة.</a:t>
            </a:r>
          </a:p>
          <a:p>
            <a:pPr marL="1371600" lvl="2" indent="-457200" algn="r" rtl="1">
              <a:lnSpc>
                <a:spcPct val="90000"/>
              </a:lnSpc>
            </a:pPr>
            <a:r>
              <a:rPr lang="ar-SA" sz="2000" b="1" dirty="0" smtClean="0"/>
              <a:t>يتم تمثيل قيد الاشتراك الالزامي برسم خط مزدوج يربط الكيانات المرتبطة بهذه العلاقة مثل:</a:t>
            </a:r>
          </a:p>
          <a:p>
            <a:pPr marL="1371600" lvl="2" indent="-457200" algn="r" rtl="1">
              <a:lnSpc>
                <a:spcPct val="90000"/>
              </a:lnSpc>
            </a:pPr>
            <a:endParaRPr lang="ar-SA" sz="2000" b="1" dirty="0" smtClean="0"/>
          </a:p>
          <a:p>
            <a:pPr marL="1371600" lvl="2" indent="-457200" algn="r" rtl="1">
              <a:lnSpc>
                <a:spcPct val="90000"/>
              </a:lnSpc>
            </a:pPr>
            <a:endParaRPr lang="ar-SA" sz="2000" b="1" dirty="0" smtClean="0"/>
          </a:p>
          <a:p>
            <a:pPr marL="1371600" lvl="2" indent="-457200" algn="r" rtl="1">
              <a:lnSpc>
                <a:spcPct val="90000"/>
              </a:lnSpc>
            </a:pPr>
            <a:r>
              <a:rPr lang="ar-SA" sz="2000" b="1" dirty="0" smtClean="0"/>
              <a:t>يسمي هذا القيد بقيد ”ارتباط الوجود“</a:t>
            </a:r>
            <a:r>
              <a:rPr lang="en-US" sz="2000" b="1" dirty="0" smtClean="0"/>
              <a:t>  </a:t>
            </a:r>
            <a:r>
              <a:rPr lang="ar-SA" sz="2000" b="1" dirty="0" smtClean="0"/>
              <a:t> </a:t>
            </a:r>
            <a:r>
              <a:rPr lang="en-US" sz="2000" b="1" dirty="0" smtClean="0"/>
              <a:t>(Existence Dependency)</a:t>
            </a:r>
            <a:r>
              <a:rPr lang="ar-SA" sz="2000" b="1" dirty="0" smtClean="0"/>
              <a:t>.</a:t>
            </a:r>
            <a:endParaRPr lang="en-US" sz="2000" b="1" dirty="0" smtClean="0"/>
          </a:p>
          <a:p>
            <a:pPr marL="990600" lvl="1" indent="-533400" algn="r" rtl="1">
              <a:buFontTx/>
              <a:buAutoNum type="arabicPeriod"/>
            </a:pPr>
            <a:r>
              <a:rPr lang="ar-SA" sz="2400" b="1" dirty="0" smtClean="0"/>
              <a:t>إشتراك اختياري </a:t>
            </a:r>
            <a:r>
              <a:rPr lang="en-US" sz="2400" b="1" dirty="0" smtClean="0"/>
              <a:t>(Optional participation)</a:t>
            </a:r>
            <a:r>
              <a:rPr lang="ar-SA" sz="2400" b="1" dirty="0" smtClean="0"/>
              <a:t>:</a:t>
            </a:r>
            <a:endParaRPr lang="en-US" sz="2400" b="1" dirty="0" smtClean="0"/>
          </a:p>
          <a:p>
            <a:pPr marL="1371600" lvl="2" indent="-457200" algn="r" rtl="1">
              <a:lnSpc>
                <a:spcPct val="90000"/>
              </a:lnSpc>
              <a:buClr>
                <a:schemeClr val="tx1"/>
              </a:buClr>
            </a:pPr>
            <a:r>
              <a:rPr lang="ar-SA" sz="2000" b="1" dirty="0" smtClean="0"/>
              <a:t>بعض الكيانات ترتبط ببعض الوحدات </a:t>
            </a:r>
            <a:r>
              <a:rPr lang="en-US" sz="2000" b="1" dirty="0" smtClean="0"/>
              <a:t>(Instances)</a:t>
            </a:r>
            <a:r>
              <a:rPr lang="ar-SA" sz="2000" b="1" dirty="0" smtClean="0"/>
              <a:t> في العلاقة.</a:t>
            </a:r>
          </a:p>
          <a:p>
            <a:pPr marL="1371600" lvl="2" indent="-457200" algn="r" rtl="1">
              <a:lnSpc>
                <a:spcPct val="90000"/>
              </a:lnSpc>
            </a:pPr>
            <a:r>
              <a:rPr lang="ar-SA" sz="2000" b="1" dirty="0" smtClean="0"/>
              <a:t>يتم تمثيل قيد الاشتراك الاختياري برسم خط مفرد يربط الكيانات المرتبطة بهذه العلاقة مثل:</a:t>
            </a:r>
            <a:endParaRPr lang="en-US" sz="2000" b="1" dirty="0" smtClean="0"/>
          </a:p>
          <a:p>
            <a:pPr marL="1371600" lvl="2" indent="-457200" algn="r" rtl="1">
              <a:lnSpc>
                <a:spcPct val="90000"/>
              </a:lnSpc>
              <a:buClr>
                <a:schemeClr val="tx1"/>
              </a:buClr>
              <a:buFont typeface="Wingdings" pitchFamily="2" charset="2"/>
              <a:buNone/>
            </a:pPr>
            <a:endParaRPr lang="en-US" sz="2000" b="1" dirty="0" smtClean="0"/>
          </a:p>
        </p:txBody>
      </p:sp>
      <p:sp>
        <p:nvSpPr>
          <p:cNvPr id="10" name="Slide Number Placeholder 3"/>
          <p:cNvSpPr>
            <a:spLocks noGrp="1"/>
          </p:cNvSpPr>
          <p:nvPr>
            <p:ph type="sldNum" sz="quarter" idx="12"/>
          </p:nvPr>
        </p:nvSpPr>
        <p:spPr/>
        <p:txBody>
          <a:bodyPr/>
          <a:lstStyle/>
          <a:p>
            <a:pPr>
              <a:defRPr/>
            </a:pPr>
            <a:fld id="{0117A49B-CD15-4676-ADFD-71F6AE90B7EC}" type="slidenum">
              <a:rPr lang="en-US"/>
              <a:pPr>
                <a:defRPr/>
              </a:pPr>
              <a:t>28</a:t>
            </a:fld>
            <a:endParaRPr lang="en-US"/>
          </a:p>
        </p:txBody>
      </p:sp>
      <p:grpSp>
        <p:nvGrpSpPr>
          <p:cNvPr id="2" name="Group 8"/>
          <p:cNvGrpSpPr>
            <a:grpSpLocks/>
          </p:cNvGrpSpPr>
          <p:nvPr/>
        </p:nvGrpSpPr>
        <p:grpSpPr bwMode="auto">
          <a:xfrm>
            <a:off x="3086100" y="3009900"/>
            <a:ext cx="1981200" cy="609600"/>
            <a:chOff x="1944" y="1896"/>
            <a:chExt cx="1248" cy="384"/>
          </a:xfrm>
        </p:grpSpPr>
        <p:sp>
          <p:nvSpPr>
            <p:cNvPr id="14345" name="AutoShape 4"/>
            <p:cNvSpPr>
              <a:spLocks noChangeArrowheads="1"/>
            </p:cNvSpPr>
            <p:nvPr/>
          </p:nvSpPr>
          <p:spPr bwMode="auto">
            <a:xfrm>
              <a:off x="2424" y="1896"/>
              <a:ext cx="768" cy="384"/>
            </a:xfrm>
            <a:prstGeom prst="flowChartDecision">
              <a:avLst/>
            </a:prstGeom>
            <a:solidFill>
              <a:schemeClr val="bg1">
                <a:alpha val="50195"/>
              </a:schemeClr>
            </a:solidFill>
            <a:ln w="38100">
              <a:solidFill>
                <a:schemeClr val="tx1"/>
              </a:solidFill>
              <a:miter lim="800000"/>
              <a:headEnd/>
              <a:tailEnd/>
            </a:ln>
          </p:spPr>
          <p:txBody>
            <a:bodyPr wrap="none" anchor="ctr"/>
            <a:lstStyle/>
            <a:p>
              <a:endParaRPr lang="ar-EG"/>
            </a:p>
          </p:txBody>
        </p:sp>
        <p:sp>
          <p:nvSpPr>
            <p:cNvPr id="14346" name="Line 5"/>
            <p:cNvSpPr>
              <a:spLocks noChangeShapeType="1"/>
            </p:cNvSpPr>
            <p:nvPr/>
          </p:nvSpPr>
          <p:spPr bwMode="auto">
            <a:xfrm flipH="1">
              <a:off x="1944" y="2088"/>
              <a:ext cx="480" cy="0"/>
            </a:xfrm>
            <a:prstGeom prst="line">
              <a:avLst/>
            </a:prstGeom>
            <a:noFill/>
            <a:ln w="38100" cmpd="dbl">
              <a:solidFill>
                <a:schemeClr val="tx1"/>
              </a:solidFill>
              <a:round/>
              <a:headEnd/>
              <a:tailEnd/>
            </a:ln>
          </p:spPr>
          <p:txBody>
            <a:bodyPr wrap="none" anchor="ctr"/>
            <a:lstStyle/>
            <a:p>
              <a:endParaRPr lang="en-US"/>
            </a:p>
          </p:txBody>
        </p:sp>
      </p:grpSp>
      <p:grpSp>
        <p:nvGrpSpPr>
          <p:cNvPr id="3" name="Group 9"/>
          <p:cNvGrpSpPr>
            <a:grpSpLocks/>
          </p:cNvGrpSpPr>
          <p:nvPr/>
        </p:nvGrpSpPr>
        <p:grpSpPr bwMode="auto">
          <a:xfrm>
            <a:off x="3086100" y="5543550"/>
            <a:ext cx="1981200" cy="609600"/>
            <a:chOff x="1944" y="3492"/>
            <a:chExt cx="1248" cy="384"/>
          </a:xfrm>
        </p:grpSpPr>
        <p:sp>
          <p:nvSpPr>
            <p:cNvPr id="14343" name="AutoShape 6"/>
            <p:cNvSpPr>
              <a:spLocks noChangeArrowheads="1"/>
            </p:cNvSpPr>
            <p:nvPr/>
          </p:nvSpPr>
          <p:spPr bwMode="auto">
            <a:xfrm>
              <a:off x="2424" y="3492"/>
              <a:ext cx="768" cy="384"/>
            </a:xfrm>
            <a:prstGeom prst="flowChartDecision">
              <a:avLst/>
            </a:prstGeom>
            <a:solidFill>
              <a:schemeClr val="bg1">
                <a:alpha val="50195"/>
              </a:schemeClr>
            </a:solidFill>
            <a:ln w="38100">
              <a:solidFill>
                <a:schemeClr val="tx1"/>
              </a:solidFill>
              <a:miter lim="800000"/>
              <a:headEnd/>
              <a:tailEnd/>
            </a:ln>
          </p:spPr>
          <p:txBody>
            <a:bodyPr wrap="none" anchor="ctr"/>
            <a:lstStyle/>
            <a:p>
              <a:endParaRPr lang="ar-EG"/>
            </a:p>
          </p:txBody>
        </p:sp>
        <p:sp>
          <p:nvSpPr>
            <p:cNvPr id="14344" name="Line 7"/>
            <p:cNvSpPr>
              <a:spLocks noChangeShapeType="1"/>
            </p:cNvSpPr>
            <p:nvPr/>
          </p:nvSpPr>
          <p:spPr bwMode="auto">
            <a:xfrm flipH="1">
              <a:off x="1944" y="3684"/>
              <a:ext cx="480" cy="0"/>
            </a:xfrm>
            <a:prstGeom prst="line">
              <a:avLst/>
            </a:prstGeom>
            <a:noFill/>
            <a:ln w="28575">
              <a:solidFill>
                <a:schemeClr val="tx1"/>
              </a:solidFill>
              <a:round/>
              <a:headEnd/>
              <a:tailEnd/>
            </a:ln>
          </p:spPr>
          <p:txBody>
            <a:bodyPr wrap="none" anchor="ctr"/>
            <a:lstStyle/>
            <a:p>
              <a:endParaRPr lang="en-US"/>
            </a:p>
          </p:txBody>
        </p:sp>
      </p:grpSp>
      <p:sp>
        <p:nvSpPr>
          <p:cNvPr id="11" name="Footer Placeholder 10"/>
          <p:cNvSpPr>
            <a:spLocks noGrp="1"/>
          </p:cNvSpPr>
          <p:nvPr>
            <p:ph type="ftr" sz="quarter" idx="11"/>
          </p:nvPr>
        </p:nvSpPr>
        <p:spPr/>
        <p:txBody>
          <a:bodyPr/>
          <a:lstStyle/>
          <a:p>
            <a:r>
              <a:rPr lang="en-US" smtClean="0"/>
              <a:t>T. Eman Alsqour</a:t>
            </a:r>
            <a:endParaRPr lang="ar-SA"/>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a:xfrm>
            <a:off x="685800" y="266700"/>
            <a:ext cx="7772400" cy="666750"/>
          </a:xfrm>
        </p:spPr>
        <p:txBody>
          <a:bodyPr rtlCol="1">
            <a:normAutofit/>
          </a:bodyPr>
          <a:lstStyle/>
          <a:p>
            <a:pPr algn="ctr" fontAlgn="auto">
              <a:spcAft>
                <a:spcPts val="0"/>
              </a:spcAft>
              <a:defRPr/>
            </a:pPr>
            <a:r>
              <a:rPr lang="ar-SA" dirty="0" smtClean="0"/>
              <a:t>مثال على أنواع الارتباط</a:t>
            </a:r>
            <a:endParaRPr lang="en-US" dirty="0" smtClean="0"/>
          </a:p>
        </p:txBody>
      </p:sp>
      <p:sp>
        <p:nvSpPr>
          <p:cNvPr id="15363" name="Rectangle 3"/>
          <p:cNvSpPr>
            <a:spLocks noGrp="1" noChangeArrowheads="1"/>
          </p:cNvSpPr>
          <p:nvPr>
            <p:ph idx="1"/>
          </p:nvPr>
        </p:nvSpPr>
        <p:spPr>
          <a:xfrm>
            <a:off x="400050" y="1196752"/>
            <a:ext cx="8058150" cy="4899248"/>
          </a:xfrm>
        </p:spPr>
        <p:txBody>
          <a:bodyPr/>
          <a:lstStyle/>
          <a:p>
            <a:pPr algn="r" rtl="1">
              <a:buFont typeface="Wingdings" pitchFamily="2" charset="2"/>
              <a:buNone/>
            </a:pPr>
            <a:endParaRPr lang="en-US" dirty="0" smtClean="0"/>
          </a:p>
          <a:p>
            <a:pPr algn="r" rtl="1">
              <a:buFont typeface="Wingdings" pitchFamily="2" charset="2"/>
              <a:buNone/>
            </a:pPr>
            <a:endParaRPr lang="en-US" dirty="0" smtClean="0"/>
          </a:p>
          <a:p>
            <a:pPr algn="r" rtl="1">
              <a:buFont typeface="Wingdings" pitchFamily="2" charset="2"/>
              <a:buNone/>
            </a:pPr>
            <a:endParaRPr lang="ar-SA" dirty="0" smtClean="0"/>
          </a:p>
          <a:p>
            <a:pPr algn="r" rtl="1">
              <a:buFont typeface="Wingdings" pitchFamily="2" charset="2"/>
              <a:buNone/>
            </a:pPr>
            <a:endParaRPr lang="en-US" dirty="0" smtClean="0"/>
          </a:p>
          <a:p>
            <a:pPr algn="r" rtl="1">
              <a:buFont typeface="Wingdings" pitchFamily="2" charset="2"/>
              <a:buNone/>
            </a:pPr>
            <a:r>
              <a:rPr lang="ar-SA" u="sng" dirty="0" smtClean="0"/>
              <a:t>ملاحظات:</a:t>
            </a:r>
          </a:p>
          <a:p>
            <a:pPr algn="r" rtl="1"/>
            <a:r>
              <a:rPr lang="ar-SA" sz="2800" dirty="0" smtClean="0"/>
              <a:t>لكل طالب سجل واحد (نوع العلاقة 1).</a:t>
            </a:r>
          </a:p>
          <a:p>
            <a:pPr algn="r" rtl="1"/>
            <a:r>
              <a:rPr lang="ar-SA" sz="2800" dirty="0" smtClean="0"/>
              <a:t>السجل يكون لطالب واحد (نوع العلاقة 1).</a:t>
            </a:r>
          </a:p>
          <a:p>
            <a:pPr algn="r" rtl="1"/>
            <a:r>
              <a:rPr lang="ar-SA" sz="2800" dirty="0" smtClean="0"/>
              <a:t>يمكن أن يكون بعض الطلبة ليس لديهم سجلات (اشتراك اختياري).</a:t>
            </a:r>
          </a:p>
          <a:p>
            <a:pPr algn="r" rtl="1"/>
            <a:r>
              <a:rPr lang="ar-SA" sz="2800" dirty="0" smtClean="0"/>
              <a:t>كل سجل لابد وأن يكون يتبع طالب معين (اشتراك إلزامي).</a:t>
            </a:r>
            <a:endParaRPr lang="en-US" sz="2800" dirty="0" smtClean="0"/>
          </a:p>
        </p:txBody>
      </p:sp>
      <p:sp>
        <p:nvSpPr>
          <p:cNvPr id="24" name="Slide Number Placeholder 3"/>
          <p:cNvSpPr>
            <a:spLocks noGrp="1"/>
          </p:cNvSpPr>
          <p:nvPr>
            <p:ph type="sldNum" sz="quarter" idx="12"/>
          </p:nvPr>
        </p:nvSpPr>
        <p:spPr/>
        <p:txBody>
          <a:bodyPr/>
          <a:lstStyle/>
          <a:p>
            <a:pPr>
              <a:defRPr/>
            </a:pPr>
            <a:fld id="{EBE19EFE-FF56-470F-BF24-CC6165E07858}" type="slidenum">
              <a:rPr lang="en-US"/>
              <a:pPr>
                <a:defRPr/>
              </a:pPr>
              <a:t>29</a:t>
            </a:fld>
            <a:endParaRPr lang="en-US"/>
          </a:p>
        </p:txBody>
      </p:sp>
      <p:grpSp>
        <p:nvGrpSpPr>
          <p:cNvPr id="2" name="Group 4"/>
          <p:cNvGrpSpPr>
            <a:grpSpLocks/>
          </p:cNvGrpSpPr>
          <p:nvPr/>
        </p:nvGrpSpPr>
        <p:grpSpPr bwMode="auto">
          <a:xfrm>
            <a:off x="971600" y="1268760"/>
            <a:ext cx="7086600" cy="1828800"/>
            <a:chOff x="576" y="720"/>
            <a:chExt cx="4464" cy="1152"/>
          </a:xfrm>
        </p:grpSpPr>
        <p:sp>
          <p:nvSpPr>
            <p:cNvPr id="15366" name="AutoShape 5"/>
            <p:cNvSpPr>
              <a:spLocks noChangeArrowheads="1"/>
            </p:cNvSpPr>
            <p:nvPr/>
          </p:nvSpPr>
          <p:spPr bwMode="auto">
            <a:xfrm>
              <a:off x="2304" y="1104"/>
              <a:ext cx="960" cy="384"/>
            </a:xfrm>
            <a:prstGeom prst="flowChartDecision">
              <a:avLst/>
            </a:prstGeom>
            <a:solidFill>
              <a:schemeClr val="bg1">
                <a:alpha val="50195"/>
              </a:schemeClr>
            </a:solidFill>
            <a:ln w="38100">
              <a:solidFill>
                <a:schemeClr val="tx1"/>
              </a:solidFill>
              <a:miter lim="800000"/>
              <a:headEnd/>
              <a:tailEnd/>
            </a:ln>
          </p:spPr>
          <p:txBody>
            <a:bodyPr wrap="none" anchor="ctr"/>
            <a:lstStyle/>
            <a:p>
              <a:pPr algn="ctr" rtl="1"/>
              <a:r>
                <a:rPr lang="ar-SA" b="1" dirty="0">
                  <a:solidFill>
                    <a:schemeClr val="tx2"/>
                  </a:solidFill>
                  <a:latin typeface="Times New Roman" pitchFamily="18" charset="0"/>
                  <a:cs typeface="Times New Roman" pitchFamily="18" charset="0"/>
                </a:rPr>
                <a:t>عنده</a:t>
              </a:r>
              <a:endParaRPr lang="en-US" b="1" dirty="0">
                <a:solidFill>
                  <a:schemeClr val="tx2"/>
                </a:solidFill>
                <a:latin typeface="Times New Roman" pitchFamily="18" charset="0"/>
                <a:cs typeface="Times New Roman" pitchFamily="18" charset="0"/>
              </a:endParaRPr>
            </a:p>
          </p:txBody>
        </p:sp>
        <p:sp>
          <p:nvSpPr>
            <p:cNvPr id="15367" name="Rectangle 6"/>
            <p:cNvSpPr>
              <a:spLocks noChangeArrowheads="1"/>
            </p:cNvSpPr>
            <p:nvPr/>
          </p:nvSpPr>
          <p:spPr bwMode="auto">
            <a:xfrm>
              <a:off x="1440" y="1104"/>
              <a:ext cx="624" cy="336"/>
            </a:xfrm>
            <a:prstGeom prst="rect">
              <a:avLst/>
            </a:prstGeom>
            <a:solidFill>
              <a:schemeClr val="bg1">
                <a:alpha val="50195"/>
              </a:schemeClr>
            </a:solidFill>
            <a:ln w="38100">
              <a:solidFill>
                <a:schemeClr val="tx1"/>
              </a:solidFill>
              <a:miter lim="800000"/>
              <a:headEnd/>
              <a:tailEnd/>
            </a:ln>
          </p:spPr>
          <p:txBody>
            <a:bodyPr wrap="none" anchor="ctr"/>
            <a:lstStyle/>
            <a:p>
              <a:pPr algn="ctr"/>
              <a:r>
                <a:rPr lang="ar-SA" b="1">
                  <a:solidFill>
                    <a:schemeClr val="tx2"/>
                  </a:solidFill>
                  <a:latin typeface="Times New Roman" pitchFamily="18" charset="0"/>
                  <a:cs typeface="Times New Roman" pitchFamily="18" charset="0"/>
                </a:rPr>
                <a:t>سجل طبي</a:t>
              </a:r>
              <a:endParaRPr lang="en-US" b="1">
                <a:solidFill>
                  <a:schemeClr val="tx2"/>
                </a:solidFill>
                <a:latin typeface="Times New Roman" pitchFamily="18" charset="0"/>
                <a:cs typeface="Times New Roman" pitchFamily="18" charset="0"/>
              </a:endParaRPr>
            </a:p>
          </p:txBody>
        </p:sp>
        <p:sp>
          <p:nvSpPr>
            <p:cNvPr id="15368" name="Rectangle 7"/>
            <p:cNvSpPr>
              <a:spLocks noChangeArrowheads="1"/>
            </p:cNvSpPr>
            <p:nvPr/>
          </p:nvSpPr>
          <p:spPr bwMode="auto">
            <a:xfrm>
              <a:off x="3504" y="1104"/>
              <a:ext cx="624" cy="336"/>
            </a:xfrm>
            <a:prstGeom prst="rect">
              <a:avLst/>
            </a:prstGeom>
            <a:solidFill>
              <a:schemeClr val="bg1">
                <a:alpha val="50195"/>
              </a:schemeClr>
            </a:solidFill>
            <a:ln w="38100">
              <a:solidFill>
                <a:schemeClr val="tx1"/>
              </a:solidFill>
              <a:miter lim="800000"/>
              <a:headEnd/>
              <a:tailEnd/>
            </a:ln>
          </p:spPr>
          <p:txBody>
            <a:bodyPr wrap="none" anchor="ctr"/>
            <a:lstStyle/>
            <a:p>
              <a:pPr algn="ctr"/>
              <a:r>
                <a:rPr lang="ar-SA" b="1">
                  <a:solidFill>
                    <a:schemeClr val="tx2"/>
                  </a:solidFill>
                  <a:latin typeface="Times New Roman" pitchFamily="18" charset="0"/>
                  <a:cs typeface="Times New Roman" pitchFamily="18" charset="0"/>
                </a:rPr>
                <a:t>طالب</a:t>
              </a:r>
              <a:endParaRPr lang="en-US" b="1">
                <a:solidFill>
                  <a:schemeClr val="tx2"/>
                </a:solidFill>
                <a:latin typeface="Times New Roman" pitchFamily="18" charset="0"/>
                <a:cs typeface="Times New Roman" pitchFamily="18" charset="0"/>
              </a:endParaRPr>
            </a:p>
          </p:txBody>
        </p:sp>
        <p:sp>
          <p:nvSpPr>
            <p:cNvPr id="15369" name="Line 8"/>
            <p:cNvSpPr>
              <a:spLocks noChangeShapeType="1"/>
            </p:cNvSpPr>
            <p:nvPr/>
          </p:nvSpPr>
          <p:spPr bwMode="auto">
            <a:xfrm flipH="1">
              <a:off x="2064" y="1296"/>
              <a:ext cx="240" cy="0"/>
            </a:xfrm>
            <a:prstGeom prst="line">
              <a:avLst/>
            </a:prstGeom>
            <a:noFill/>
            <a:ln w="38100" cmpd="dbl">
              <a:solidFill>
                <a:schemeClr val="tx1"/>
              </a:solidFill>
              <a:round/>
              <a:headEnd/>
              <a:tailEnd/>
            </a:ln>
          </p:spPr>
          <p:txBody>
            <a:bodyPr wrap="none" anchor="ctr"/>
            <a:lstStyle/>
            <a:p>
              <a:endParaRPr lang="en-US"/>
            </a:p>
          </p:txBody>
        </p:sp>
        <p:sp>
          <p:nvSpPr>
            <p:cNvPr id="15370" name="Line 9"/>
            <p:cNvSpPr>
              <a:spLocks noChangeShapeType="1"/>
            </p:cNvSpPr>
            <p:nvPr/>
          </p:nvSpPr>
          <p:spPr bwMode="auto">
            <a:xfrm>
              <a:off x="3264" y="1296"/>
              <a:ext cx="240" cy="0"/>
            </a:xfrm>
            <a:prstGeom prst="line">
              <a:avLst/>
            </a:prstGeom>
            <a:noFill/>
            <a:ln w="28575">
              <a:solidFill>
                <a:schemeClr val="tx1"/>
              </a:solidFill>
              <a:round/>
              <a:headEnd/>
              <a:tailEnd/>
            </a:ln>
          </p:spPr>
          <p:txBody>
            <a:bodyPr wrap="none" anchor="ctr"/>
            <a:lstStyle/>
            <a:p>
              <a:endParaRPr lang="en-US"/>
            </a:p>
          </p:txBody>
        </p:sp>
        <p:sp>
          <p:nvSpPr>
            <p:cNvPr id="15371" name="Oval 10"/>
            <p:cNvSpPr>
              <a:spLocks noChangeArrowheads="1"/>
            </p:cNvSpPr>
            <p:nvPr/>
          </p:nvSpPr>
          <p:spPr bwMode="auto">
            <a:xfrm>
              <a:off x="4608" y="1104"/>
              <a:ext cx="432" cy="288"/>
            </a:xfrm>
            <a:prstGeom prst="ellipse">
              <a:avLst/>
            </a:prstGeom>
            <a:solidFill>
              <a:schemeClr val="bg1">
                <a:alpha val="50195"/>
              </a:schemeClr>
            </a:solidFill>
            <a:ln w="38100">
              <a:solidFill>
                <a:schemeClr val="tx1"/>
              </a:solidFill>
              <a:round/>
              <a:headEnd/>
              <a:tailEnd/>
            </a:ln>
          </p:spPr>
          <p:txBody>
            <a:bodyPr wrap="none" anchor="ctr"/>
            <a:lstStyle/>
            <a:p>
              <a:pPr algn="ctr"/>
              <a:r>
                <a:rPr lang="ar-SA" b="1" u="sng">
                  <a:solidFill>
                    <a:schemeClr val="tx2"/>
                  </a:solidFill>
                  <a:latin typeface="Times New Roman" pitchFamily="18" charset="0"/>
                  <a:cs typeface="Times New Roman" pitchFamily="18" charset="0"/>
                </a:rPr>
                <a:t>رقم</a:t>
              </a:r>
              <a:endParaRPr lang="en-US" b="1" u="sng">
                <a:solidFill>
                  <a:schemeClr val="tx2"/>
                </a:solidFill>
                <a:latin typeface="Times New Roman" pitchFamily="18" charset="0"/>
                <a:cs typeface="Times New Roman" pitchFamily="18" charset="0"/>
              </a:endParaRPr>
            </a:p>
          </p:txBody>
        </p:sp>
        <p:sp>
          <p:nvSpPr>
            <p:cNvPr id="15372" name="Oval 11"/>
            <p:cNvSpPr>
              <a:spLocks noChangeArrowheads="1"/>
            </p:cNvSpPr>
            <p:nvPr/>
          </p:nvSpPr>
          <p:spPr bwMode="auto">
            <a:xfrm>
              <a:off x="4416" y="1488"/>
              <a:ext cx="432" cy="288"/>
            </a:xfrm>
            <a:prstGeom prst="ellipse">
              <a:avLst/>
            </a:prstGeom>
            <a:solidFill>
              <a:schemeClr val="bg1">
                <a:alpha val="50195"/>
              </a:schemeClr>
            </a:solidFill>
            <a:ln w="38100">
              <a:solidFill>
                <a:schemeClr val="tx1"/>
              </a:solidFill>
              <a:round/>
              <a:headEnd/>
              <a:tailEnd/>
            </a:ln>
          </p:spPr>
          <p:txBody>
            <a:bodyPr wrap="none" anchor="ctr"/>
            <a:lstStyle/>
            <a:p>
              <a:pPr algn="ctr"/>
              <a:r>
                <a:rPr lang="ar-SA" b="1">
                  <a:solidFill>
                    <a:schemeClr val="tx2"/>
                  </a:solidFill>
                  <a:latin typeface="Times New Roman" pitchFamily="18" charset="0"/>
                  <a:cs typeface="Times New Roman" pitchFamily="18" charset="0"/>
                </a:rPr>
                <a:t>الاسم</a:t>
              </a:r>
              <a:endParaRPr lang="en-US" b="1">
                <a:solidFill>
                  <a:schemeClr val="tx2"/>
                </a:solidFill>
                <a:latin typeface="Times New Roman" pitchFamily="18" charset="0"/>
                <a:cs typeface="Times New Roman" pitchFamily="18" charset="0"/>
              </a:endParaRPr>
            </a:p>
          </p:txBody>
        </p:sp>
        <p:sp>
          <p:nvSpPr>
            <p:cNvPr id="15373" name="Oval 12"/>
            <p:cNvSpPr>
              <a:spLocks noChangeArrowheads="1"/>
            </p:cNvSpPr>
            <p:nvPr/>
          </p:nvSpPr>
          <p:spPr bwMode="auto">
            <a:xfrm>
              <a:off x="4368" y="720"/>
              <a:ext cx="432" cy="288"/>
            </a:xfrm>
            <a:prstGeom prst="ellipse">
              <a:avLst/>
            </a:prstGeom>
            <a:solidFill>
              <a:schemeClr val="bg1">
                <a:alpha val="50195"/>
              </a:schemeClr>
            </a:solidFill>
            <a:ln w="38100">
              <a:solidFill>
                <a:schemeClr val="tx1"/>
              </a:solidFill>
              <a:round/>
              <a:headEnd/>
              <a:tailEnd/>
            </a:ln>
          </p:spPr>
          <p:txBody>
            <a:bodyPr wrap="none" anchor="ctr"/>
            <a:lstStyle/>
            <a:p>
              <a:pPr algn="ctr"/>
              <a:r>
                <a:rPr lang="ar-SA" b="1">
                  <a:solidFill>
                    <a:schemeClr val="tx2"/>
                  </a:solidFill>
                  <a:latin typeface="Times New Roman" pitchFamily="18" charset="0"/>
                  <a:cs typeface="Times New Roman" pitchFamily="18" charset="0"/>
                </a:rPr>
                <a:t>العنوان</a:t>
              </a:r>
              <a:endParaRPr lang="en-US" b="1">
                <a:solidFill>
                  <a:schemeClr val="tx2"/>
                </a:solidFill>
                <a:latin typeface="Times New Roman" pitchFamily="18" charset="0"/>
                <a:cs typeface="Times New Roman" pitchFamily="18" charset="0"/>
              </a:endParaRPr>
            </a:p>
          </p:txBody>
        </p:sp>
        <p:sp>
          <p:nvSpPr>
            <p:cNvPr id="15374" name="Oval 13"/>
            <p:cNvSpPr>
              <a:spLocks noChangeArrowheads="1"/>
            </p:cNvSpPr>
            <p:nvPr/>
          </p:nvSpPr>
          <p:spPr bwMode="auto">
            <a:xfrm flipH="1">
              <a:off x="576" y="1104"/>
              <a:ext cx="432" cy="288"/>
            </a:xfrm>
            <a:prstGeom prst="ellipse">
              <a:avLst/>
            </a:prstGeom>
            <a:solidFill>
              <a:schemeClr val="bg1">
                <a:alpha val="50195"/>
              </a:schemeClr>
            </a:solidFill>
            <a:ln w="38100">
              <a:solidFill>
                <a:schemeClr val="tx1"/>
              </a:solidFill>
              <a:round/>
              <a:headEnd/>
              <a:tailEnd/>
            </a:ln>
          </p:spPr>
          <p:txBody>
            <a:bodyPr wrap="none" anchor="ctr"/>
            <a:lstStyle/>
            <a:p>
              <a:pPr algn="ctr"/>
              <a:r>
                <a:rPr lang="ar-SA" b="1">
                  <a:solidFill>
                    <a:schemeClr val="tx2"/>
                  </a:solidFill>
                  <a:latin typeface="Times New Roman" pitchFamily="18" charset="0"/>
                  <a:cs typeface="Times New Roman" pitchFamily="18" charset="0"/>
                </a:rPr>
                <a:t>التاريخ</a:t>
              </a:r>
              <a:endParaRPr lang="en-US" b="1">
                <a:solidFill>
                  <a:schemeClr val="tx2"/>
                </a:solidFill>
                <a:latin typeface="Times New Roman" pitchFamily="18" charset="0"/>
                <a:cs typeface="Times New Roman" pitchFamily="18" charset="0"/>
              </a:endParaRPr>
            </a:p>
          </p:txBody>
        </p:sp>
        <p:sp>
          <p:nvSpPr>
            <p:cNvPr id="15375" name="Oval 14"/>
            <p:cNvSpPr>
              <a:spLocks noChangeArrowheads="1"/>
            </p:cNvSpPr>
            <p:nvPr/>
          </p:nvSpPr>
          <p:spPr bwMode="auto">
            <a:xfrm flipH="1">
              <a:off x="672" y="1488"/>
              <a:ext cx="528" cy="384"/>
            </a:xfrm>
            <a:prstGeom prst="ellipse">
              <a:avLst/>
            </a:prstGeom>
            <a:solidFill>
              <a:schemeClr val="bg1">
                <a:alpha val="50195"/>
              </a:schemeClr>
            </a:solidFill>
            <a:ln w="38100">
              <a:solidFill>
                <a:schemeClr val="tx1"/>
              </a:solidFill>
              <a:round/>
              <a:headEnd/>
              <a:tailEnd/>
            </a:ln>
          </p:spPr>
          <p:txBody>
            <a:bodyPr wrap="none" anchor="ctr"/>
            <a:lstStyle/>
            <a:p>
              <a:pPr algn="ctr"/>
              <a:r>
                <a:rPr lang="ar-SA" b="1">
                  <a:solidFill>
                    <a:schemeClr val="tx2"/>
                  </a:solidFill>
                  <a:latin typeface="Times New Roman" pitchFamily="18" charset="0"/>
                  <a:cs typeface="Times New Roman" pitchFamily="18" charset="0"/>
                </a:rPr>
                <a:t>المستشفي</a:t>
              </a:r>
              <a:endParaRPr lang="en-US" b="1">
                <a:solidFill>
                  <a:schemeClr val="tx2"/>
                </a:solidFill>
                <a:latin typeface="Times New Roman" pitchFamily="18" charset="0"/>
                <a:cs typeface="Times New Roman" pitchFamily="18" charset="0"/>
              </a:endParaRPr>
            </a:p>
          </p:txBody>
        </p:sp>
        <p:sp>
          <p:nvSpPr>
            <p:cNvPr id="15376" name="Oval 15"/>
            <p:cNvSpPr>
              <a:spLocks noChangeArrowheads="1"/>
            </p:cNvSpPr>
            <p:nvPr/>
          </p:nvSpPr>
          <p:spPr bwMode="auto">
            <a:xfrm flipH="1">
              <a:off x="816" y="720"/>
              <a:ext cx="432" cy="288"/>
            </a:xfrm>
            <a:prstGeom prst="ellipse">
              <a:avLst/>
            </a:prstGeom>
            <a:solidFill>
              <a:schemeClr val="bg1">
                <a:alpha val="50195"/>
              </a:schemeClr>
            </a:solidFill>
            <a:ln w="38100">
              <a:solidFill>
                <a:schemeClr val="tx1"/>
              </a:solidFill>
              <a:round/>
              <a:headEnd/>
              <a:tailEnd/>
            </a:ln>
          </p:spPr>
          <p:txBody>
            <a:bodyPr wrap="none" anchor="ctr"/>
            <a:lstStyle/>
            <a:p>
              <a:pPr algn="ctr"/>
              <a:r>
                <a:rPr lang="ar-SA" b="1" u="sng">
                  <a:solidFill>
                    <a:schemeClr val="tx2"/>
                  </a:solidFill>
                  <a:latin typeface="Times New Roman" pitchFamily="18" charset="0"/>
                  <a:cs typeface="Times New Roman" pitchFamily="18" charset="0"/>
                </a:rPr>
                <a:t>رقم</a:t>
              </a:r>
              <a:endParaRPr lang="en-US" b="1" u="sng">
                <a:solidFill>
                  <a:schemeClr val="tx2"/>
                </a:solidFill>
                <a:latin typeface="Times New Roman" pitchFamily="18" charset="0"/>
                <a:cs typeface="Times New Roman" pitchFamily="18" charset="0"/>
              </a:endParaRPr>
            </a:p>
          </p:txBody>
        </p:sp>
        <p:sp>
          <p:nvSpPr>
            <p:cNvPr id="15377" name="Line 16"/>
            <p:cNvSpPr>
              <a:spLocks noChangeShapeType="1"/>
            </p:cNvSpPr>
            <p:nvPr/>
          </p:nvSpPr>
          <p:spPr bwMode="auto">
            <a:xfrm>
              <a:off x="1248" y="912"/>
              <a:ext cx="336" cy="192"/>
            </a:xfrm>
            <a:prstGeom prst="line">
              <a:avLst/>
            </a:prstGeom>
            <a:noFill/>
            <a:ln w="38100">
              <a:solidFill>
                <a:schemeClr val="tx1"/>
              </a:solidFill>
              <a:round/>
              <a:headEnd/>
              <a:tailEnd/>
            </a:ln>
          </p:spPr>
          <p:txBody>
            <a:bodyPr wrap="none" anchor="ctr"/>
            <a:lstStyle/>
            <a:p>
              <a:endParaRPr lang="en-US"/>
            </a:p>
          </p:txBody>
        </p:sp>
        <p:sp>
          <p:nvSpPr>
            <p:cNvPr id="15378" name="Line 17"/>
            <p:cNvSpPr>
              <a:spLocks noChangeShapeType="1"/>
            </p:cNvSpPr>
            <p:nvPr/>
          </p:nvSpPr>
          <p:spPr bwMode="auto">
            <a:xfrm>
              <a:off x="1008" y="1248"/>
              <a:ext cx="432" cy="0"/>
            </a:xfrm>
            <a:prstGeom prst="line">
              <a:avLst/>
            </a:prstGeom>
            <a:noFill/>
            <a:ln w="38100">
              <a:solidFill>
                <a:schemeClr val="tx1"/>
              </a:solidFill>
              <a:round/>
              <a:headEnd/>
              <a:tailEnd/>
            </a:ln>
          </p:spPr>
          <p:txBody>
            <a:bodyPr wrap="none" anchor="ctr"/>
            <a:lstStyle/>
            <a:p>
              <a:endParaRPr lang="en-US"/>
            </a:p>
          </p:txBody>
        </p:sp>
        <p:sp>
          <p:nvSpPr>
            <p:cNvPr id="15379" name="Line 18"/>
            <p:cNvSpPr>
              <a:spLocks noChangeShapeType="1"/>
            </p:cNvSpPr>
            <p:nvPr/>
          </p:nvSpPr>
          <p:spPr bwMode="auto">
            <a:xfrm flipV="1">
              <a:off x="1200" y="1440"/>
              <a:ext cx="384" cy="192"/>
            </a:xfrm>
            <a:prstGeom prst="line">
              <a:avLst/>
            </a:prstGeom>
            <a:noFill/>
            <a:ln w="38100">
              <a:solidFill>
                <a:schemeClr val="tx1"/>
              </a:solidFill>
              <a:round/>
              <a:headEnd/>
              <a:tailEnd/>
            </a:ln>
          </p:spPr>
          <p:txBody>
            <a:bodyPr wrap="none" anchor="ctr"/>
            <a:lstStyle/>
            <a:p>
              <a:endParaRPr lang="en-US"/>
            </a:p>
          </p:txBody>
        </p:sp>
        <p:sp>
          <p:nvSpPr>
            <p:cNvPr id="15380" name="Line 19"/>
            <p:cNvSpPr>
              <a:spLocks noChangeShapeType="1"/>
            </p:cNvSpPr>
            <p:nvPr/>
          </p:nvSpPr>
          <p:spPr bwMode="auto">
            <a:xfrm flipH="1">
              <a:off x="4128" y="1248"/>
              <a:ext cx="480" cy="0"/>
            </a:xfrm>
            <a:prstGeom prst="line">
              <a:avLst/>
            </a:prstGeom>
            <a:noFill/>
            <a:ln w="38100">
              <a:solidFill>
                <a:schemeClr val="tx1"/>
              </a:solidFill>
              <a:round/>
              <a:headEnd/>
              <a:tailEnd/>
            </a:ln>
          </p:spPr>
          <p:txBody>
            <a:bodyPr wrap="none" anchor="ctr"/>
            <a:lstStyle/>
            <a:p>
              <a:endParaRPr lang="en-US"/>
            </a:p>
          </p:txBody>
        </p:sp>
        <p:sp>
          <p:nvSpPr>
            <p:cNvPr id="15381" name="Line 20"/>
            <p:cNvSpPr>
              <a:spLocks noChangeShapeType="1"/>
            </p:cNvSpPr>
            <p:nvPr/>
          </p:nvSpPr>
          <p:spPr bwMode="auto">
            <a:xfrm flipH="1">
              <a:off x="3984" y="864"/>
              <a:ext cx="384" cy="240"/>
            </a:xfrm>
            <a:prstGeom prst="line">
              <a:avLst/>
            </a:prstGeom>
            <a:noFill/>
            <a:ln w="38100">
              <a:solidFill>
                <a:schemeClr val="tx1"/>
              </a:solidFill>
              <a:round/>
              <a:headEnd/>
              <a:tailEnd/>
            </a:ln>
          </p:spPr>
          <p:txBody>
            <a:bodyPr wrap="none" anchor="ctr"/>
            <a:lstStyle/>
            <a:p>
              <a:endParaRPr lang="en-US"/>
            </a:p>
          </p:txBody>
        </p:sp>
        <p:sp>
          <p:nvSpPr>
            <p:cNvPr id="15382" name="Line 21"/>
            <p:cNvSpPr>
              <a:spLocks noChangeShapeType="1"/>
            </p:cNvSpPr>
            <p:nvPr/>
          </p:nvSpPr>
          <p:spPr bwMode="auto">
            <a:xfrm flipH="1" flipV="1">
              <a:off x="3984" y="1440"/>
              <a:ext cx="432" cy="192"/>
            </a:xfrm>
            <a:prstGeom prst="line">
              <a:avLst/>
            </a:prstGeom>
            <a:noFill/>
            <a:ln w="38100">
              <a:solidFill>
                <a:schemeClr val="tx1"/>
              </a:solidFill>
              <a:round/>
              <a:headEnd/>
              <a:tailEnd/>
            </a:ln>
          </p:spPr>
          <p:txBody>
            <a:bodyPr wrap="none" anchor="ctr"/>
            <a:lstStyle/>
            <a:p>
              <a:endParaRPr lang="en-US"/>
            </a:p>
          </p:txBody>
        </p:sp>
        <p:sp>
          <p:nvSpPr>
            <p:cNvPr id="15383" name="Text Box 22"/>
            <p:cNvSpPr txBox="1">
              <a:spLocks noChangeArrowheads="1"/>
            </p:cNvSpPr>
            <p:nvPr/>
          </p:nvSpPr>
          <p:spPr bwMode="auto">
            <a:xfrm>
              <a:off x="3288" y="1104"/>
              <a:ext cx="188" cy="231"/>
            </a:xfrm>
            <a:prstGeom prst="rect">
              <a:avLst/>
            </a:prstGeom>
            <a:noFill/>
            <a:ln w="38100">
              <a:noFill/>
              <a:miter lim="800000"/>
              <a:headEnd/>
              <a:tailEnd/>
            </a:ln>
          </p:spPr>
          <p:txBody>
            <a:bodyPr wrap="none">
              <a:spAutoFit/>
            </a:bodyPr>
            <a:lstStyle/>
            <a:p>
              <a:pPr algn="ctr"/>
              <a:r>
                <a:rPr lang="ar-SA" b="1">
                  <a:solidFill>
                    <a:schemeClr val="tx2"/>
                  </a:solidFill>
                  <a:latin typeface="Times New Roman" pitchFamily="18" charset="0"/>
                  <a:cs typeface="Times New Roman" pitchFamily="18" charset="0"/>
                </a:rPr>
                <a:t>1</a:t>
              </a:r>
              <a:endParaRPr lang="en-US" b="1">
                <a:solidFill>
                  <a:schemeClr val="tx2"/>
                </a:solidFill>
                <a:latin typeface="Times New Roman" pitchFamily="18" charset="0"/>
                <a:cs typeface="Times New Roman" pitchFamily="18" charset="0"/>
              </a:endParaRPr>
            </a:p>
          </p:txBody>
        </p:sp>
        <p:sp>
          <p:nvSpPr>
            <p:cNvPr id="15384" name="Text Box 23"/>
            <p:cNvSpPr txBox="1">
              <a:spLocks noChangeArrowheads="1"/>
            </p:cNvSpPr>
            <p:nvPr/>
          </p:nvSpPr>
          <p:spPr bwMode="auto">
            <a:xfrm>
              <a:off x="2088" y="1104"/>
              <a:ext cx="188" cy="231"/>
            </a:xfrm>
            <a:prstGeom prst="rect">
              <a:avLst/>
            </a:prstGeom>
            <a:noFill/>
            <a:ln w="38100">
              <a:noFill/>
              <a:miter lim="800000"/>
              <a:headEnd/>
              <a:tailEnd/>
            </a:ln>
          </p:spPr>
          <p:txBody>
            <a:bodyPr wrap="none">
              <a:spAutoFit/>
            </a:bodyPr>
            <a:lstStyle/>
            <a:p>
              <a:pPr algn="ctr"/>
              <a:r>
                <a:rPr lang="ar-SA" b="1">
                  <a:solidFill>
                    <a:schemeClr val="tx2"/>
                  </a:solidFill>
                  <a:latin typeface="Times New Roman" pitchFamily="18" charset="0"/>
                  <a:cs typeface="Times New Roman" pitchFamily="18" charset="0"/>
                </a:rPr>
                <a:t>1</a:t>
              </a:r>
              <a:endParaRPr lang="en-US" b="1">
                <a:solidFill>
                  <a:schemeClr val="tx2"/>
                </a:solidFill>
                <a:latin typeface="Times New Roman" pitchFamily="18" charset="0"/>
                <a:cs typeface="Times New Roman" pitchFamily="18" charset="0"/>
              </a:endParaRPr>
            </a:p>
          </p:txBody>
        </p:sp>
      </p:grpSp>
      <p:sp>
        <p:nvSpPr>
          <p:cNvPr id="25" name="Footer Placeholder 24"/>
          <p:cNvSpPr>
            <a:spLocks noGrp="1"/>
          </p:cNvSpPr>
          <p:nvPr>
            <p:ph type="ftr" sz="quarter" idx="11"/>
          </p:nvPr>
        </p:nvSpPr>
        <p:spPr/>
        <p:txBody>
          <a:bodyPr/>
          <a:lstStyle/>
          <a:p>
            <a:r>
              <a:rPr lang="en-US" smtClean="0"/>
              <a:t>T. Eman Alsqour</a:t>
            </a:r>
            <a:endParaRPr lang="ar-SA"/>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cstate="print"/>
          <a:srcRect/>
          <a:stretch>
            <a:fillRect/>
          </a:stretch>
        </p:blipFill>
        <p:spPr bwMode="auto">
          <a:xfrm>
            <a:off x="-396552" y="1196752"/>
            <a:ext cx="8886825" cy="4524375"/>
          </a:xfrm>
          <a:prstGeom prst="rect">
            <a:avLst/>
          </a:prstGeom>
          <a:noFill/>
          <a:ln w="9525">
            <a:noFill/>
            <a:miter lim="800000"/>
            <a:headEnd/>
            <a:tailEnd/>
          </a:ln>
        </p:spPr>
      </p:pic>
      <p:sp>
        <p:nvSpPr>
          <p:cNvPr id="2" name="Title 1"/>
          <p:cNvSpPr>
            <a:spLocks noGrp="1"/>
          </p:cNvSpPr>
          <p:nvPr>
            <p:ph type="title"/>
          </p:nvPr>
        </p:nvSpPr>
        <p:spPr/>
        <p:txBody>
          <a:bodyPr>
            <a:normAutofit/>
          </a:bodyPr>
          <a:lstStyle/>
          <a:p>
            <a:pPr algn="ctr"/>
            <a:r>
              <a:rPr lang="ar-SA" sz="3600" dirty="0" smtClean="0"/>
              <a:t>قواعد البيانات العلائقية </a:t>
            </a:r>
            <a:endParaRPr lang="en-US" sz="3600" dirty="0"/>
          </a:p>
        </p:txBody>
      </p:sp>
      <p:sp>
        <p:nvSpPr>
          <p:cNvPr id="3" name="Footer Placeholder 2"/>
          <p:cNvSpPr>
            <a:spLocks noGrp="1"/>
          </p:cNvSpPr>
          <p:nvPr>
            <p:ph type="ftr" sz="quarter" idx="11"/>
          </p:nvPr>
        </p:nvSpPr>
        <p:spPr/>
        <p:txBody>
          <a:bodyPr/>
          <a:lstStyle/>
          <a:p>
            <a:r>
              <a:rPr lang="en-US" smtClean="0"/>
              <a:t>T. Eman Alsqour</a:t>
            </a:r>
            <a:endParaRPr lang="ar-SA"/>
          </a:p>
        </p:txBody>
      </p:sp>
      <p:sp>
        <p:nvSpPr>
          <p:cNvPr id="4" name="Slide Number Placeholder 3"/>
          <p:cNvSpPr>
            <a:spLocks noGrp="1"/>
          </p:cNvSpPr>
          <p:nvPr>
            <p:ph type="sldNum" sz="quarter" idx="12"/>
          </p:nvPr>
        </p:nvSpPr>
        <p:spPr/>
        <p:txBody>
          <a:bodyPr/>
          <a:lstStyle/>
          <a:p>
            <a:fld id="{84119A0D-B5F6-4E20-B726-42375557DB2C}" type="slidenum">
              <a:rPr lang="ar-SA" smtClean="0"/>
              <a:pPr/>
              <a:t>3</a:t>
            </a:fld>
            <a:endParaRPr lang="ar-SA"/>
          </a:p>
        </p:txBody>
      </p:sp>
      <p:sp>
        <p:nvSpPr>
          <p:cNvPr id="5" name="Content Placeholder 4"/>
          <p:cNvSpPr>
            <a:spLocks noGrp="1"/>
          </p:cNvSpPr>
          <p:nvPr>
            <p:ph sz="quarter" idx="1"/>
          </p:nvPr>
        </p:nvSpPr>
        <p:spPr>
          <a:xfrm>
            <a:off x="914400" y="1196752"/>
            <a:ext cx="8229600" cy="4937760"/>
          </a:xfrm>
        </p:spPr>
        <p:txBody>
          <a:bodyPr/>
          <a:lstStyle/>
          <a:p>
            <a:endParaRPr lang="en-US" dirty="0"/>
          </a:p>
        </p:txBody>
      </p:sp>
      <p:pic>
        <p:nvPicPr>
          <p:cNvPr id="1026" name="Picture 2"/>
          <p:cNvPicPr>
            <a:picLocks noChangeAspect="1" noChangeArrowheads="1"/>
          </p:cNvPicPr>
          <p:nvPr/>
        </p:nvPicPr>
        <p:blipFill>
          <a:blip r:embed="rId3" cstate="print"/>
          <a:srcRect/>
          <a:stretch>
            <a:fillRect/>
          </a:stretch>
        </p:blipFill>
        <p:spPr bwMode="auto">
          <a:xfrm>
            <a:off x="6732240" y="1628800"/>
            <a:ext cx="1880617" cy="3600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تمرين</a:t>
            </a:r>
            <a:endParaRPr lang="ar-SA" dirty="0"/>
          </a:p>
        </p:txBody>
      </p:sp>
      <p:sp>
        <p:nvSpPr>
          <p:cNvPr id="3" name="Footer Placeholder 2"/>
          <p:cNvSpPr>
            <a:spLocks noGrp="1"/>
          </p:cNvSpPr>
          <p:nvPr>
            <p:ph type="ftr" sz="quarter" idx="11"/>
          </p:nvPr>
        </p:nvSpPr>
        <p:spPr/>
        <p:txBody>
          <a:bodyPr/>
          <a:lstStyle/>
          <a:p>
            <a:r>
              <a:rPr lang="en-US" smtClean="0"/>
              <a:t>T. Eman Alsqour</a:t>
            </a:r>
            <a:endParaRPr lang="ar-SA"/>
          </a:p>
        </p:txBody>
      </p:sp>
      <p:sp>
        <p:nvSpPr>
          <p:cNvPr id="4" name="Slide Number Placeholder 3"/>
          <p:cNvSpPr>
            <a:spLocks noGrp="1"/>
          </p:cNvSpPr>
          <p:nvPr>
            <p:ph type="sldNum" sz="quarter" idx="12"/>
          </p:nvPr>
        </p:nvSpPr>
        <p:spPr/>
        <p:txBody>
          <a:bodyPr/>
          <a:lstStyle/>
          <a:p>
            <a:fld id="{84119A0D-B5F6-4E20-B726-42375557DB2C}" type="slidenum">
              <a:rPr lang="ar-SA" smtClean="0"/>
              <a:pPr/>
              <a:t>30</a:t>
            </a:fld>
            <a:endParaRPr lang="ar-SA"/>
          </a:p>
        </p:txBody>
      </p:sp>
      <p:sp>
        <p:nvSpPr>
          <p:cNvPr id="5" name="Content Placeholder 4"/>
          <p:cNvSpPr>
            <a:spLocks noGrp="1"/>
          </p:cNvSpPr>
          <p:nvPr>
            <p:ph sz="quarter" idx="1"/>
          </p:nvPr>
        </p:nvSpPr>
        <p:spPr/>
        <p:txBody>
          <a:bodyPr/>
          <a:lstStyle/>
          <a:p>
            <a:pPr algn="r">
              <a:buNone/>
            </a:pPr>
            <a:r>
              <a:rPr lang="ar-SA" b="1" dirty="0" smtClean="0"/>
              <a:t>ارسمي نموذج العلاقات و الكيانات لكل مما يلي: </a:t>
            </a:r>
            <a:endParaRPr lang="en-US" dirty="0" smtClean="0"/>
          </a:p>
          <a:p>
            <a:pPr lvl="0" algn="r">
              <a:buNone/>
            </a:pPr>
            <a:r>
              <a:rPr lang="ar-SA" dirty="0" smtClean="0"/>
              <a:t>في قاعدة بيانات لمكتبة المؤلف يمكن أن يؤلف أكثر من كتاب و الكتاب يمكن أن يشترك في تأليفه أكثر من مؤلف.</a:t>
            </a:r>
            <a:endParaRPr lang="en-US" dirty="0" smtClean="0"/>
          </a:p>
          <a:p>
            <a:endParaRPr lang="ar-SA"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9552" y="2708920"/>
            <a:ext cx="8229600" cy="990600"/>
          </a:xfrm>
        </p:spPr>
        <p:txBody>
          <a:bodyPr>
            <a:normAutofit/>
          </a:bodyPr>
          <a:lstStyle/>
          <a:p>
            <a:pPr algn="ctr"/>
            <a:r>
              <a:rPr lang="ar-SA" smtClean="0">
                <a:solidFill>
                  <a:schemeClr val="tx1"/>
                </a:solidFill>
              </a:rPr>
              <a:t>تم بحمدالله</a:t>
            </a:r>
            <a:endParaRPr lang="en-US" dirty="0">
              <a:solidFill>
                <a:schemeClr val="tx1"/>
              </a:solidFill>
            </a:endParaRPr>
          </a:p>
        </p:txBody>
      </p:sp>
      <p:sp>
        <p:nvSpPr>
          <p:cNvPr id="2" name="Footer Placeholder 1"/>
          <p:cNvSpPr>
            <a:spLocks noGrp="1"/>
          </p:cNvSpPr>
          <p:nvPr>
            <p:ph type="ftr" sz="quarter" idx="11"/>
          </p:nvPr>
        </p:nvSpPr>
        <p:spPr/>
        <p:txBody>
          <a:bodyPr/>
          <a:lstStyle/>
          <a:p>
            <a:r>
              <a:rPr lang="en-US" smtClean="0"/>
              <a:t>T. Eman Alsqour</a:t>
            </a:r>
            <a:endParaRPr lang="ar-SA"/>
          </a:p>
        </p:txBody>
      </p:sp>
      <p:sp>
        <p:nvSpPr>
          <p:cNvPr id="3" name="Slide Number Placeholder 2"/>
          <p:cNvSpPr>
            <a:spLocks noGrp="1"/>
          </p:cNvSpPr>
          <p:nvPr>
            <p:ph type="sldNum" sz="quarter" idx="12"/>
          </p:nvPr>
        </p:nvSpPr>
        <p:spPr/>
        <p:txBody>
          <a:bodyPr/>
          <a:lstStyle/>
          <a:p>
            <a:fld id="{84119A0D-B5F6-4E20-B726-42375557DB2C}" type="slidenum">
              <a:rPr lang="ar-SA" smtClean="0"/>
              <a:pPr/>
              <a:t>31</a:t>
            </a:fld>
            <a:endParaRPr lang="ar-SA"/>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p:cNvGraphicFramePr>
          <p:nvPr/>
        </p:nvGraphicFramePr>
        <p:xfrm>
          <a:off x="539552" y="1484784"/>
          <a:ext cx="3957389" cy="1737360"/>
        </p:xfrm>
        <a:graphic>
          <a:graphicData uri="http://schemas.openxmlformats.org/drawingml/2006/table">
            <a:tbl>
              <a:tblPr rtl="1" firstRow="1" bandRow="1">
                <a:tableStyleId>{5C22544A-7EE6-4342-B048-85BDC9FD1C3A}</a:tableStyleId>
              </a:tblPr>
              <a:tblGrid>
                <a:gridCol w="962079"/>
                <a:gridCol w="718013"/>
                <a:gridCol w="683763"/>
                <a:gridCol w="762518"/>
                <a:gridCol w="831016"/>
              </a:tblGrid>
              <a:tr h="374344">
                <a:tc>
                  <a:txBody>
                    <a:bodyPr/>
                    <a:lstStyle/>
                    <a:p>
                      <a:pPr algn="ctr" rtl="1"/>
                      <a:r>
                        <a:rPr lang="ar-SA" sz="1400" dirty="0" smtClean="0"/>
                        <a:t>الطبيب</a:t>
                      </a:r>
                      <a:endParaRPr lang="ar-SA" sz="1400" dirty="0"/>
                    </a:p>
                  </a:txBody>
                  <a:tcPr anchor="ctr"/>
                </a:tc>
                <a:tc>
                  <a:txBody>
                    <a:bodyPr/>
                    <a:lstStyle/>
                    <a:p>
                      <a:pPr algn="ctr" rtl="1"/>
                      <a:r>
                        <a:rPr lang="ar-SA" sz="1400" dirty="0" smtClean="0"/>
                        <a:t>رقم الغرفة</a:t>
                      </a:r>
                      <a:endParaRPr lang="ar-SA" sz="1400" dirty="0"/>
                    </a:p>
                  </a:txBody>
                  <a:tcPr anchor="ctr"/>
                </a:tc>
                <a:tc>
                  <a:txBody>
                    <a:bodyPr/>
                    <a:lstStyle/>
                    <a:p>
                      <a:pPr algn="ctr" rtl="1"/>
                      <a:r>
                        <a:rPr lang="ar-SA" sz="1400" dirty="0" smtClean="0"/>
                        <a:t>الجنس</a:t>
                      </a:r>
                      <a:endParaRPr lang="ar-SA" sz="1400" dirty="0"/>
                    </a:p>
                  </a:txBody>
                  <a:tcPr anchor="ctr"/>
                </a:tc>
                <a:tc>
                  <a:txBody>
                    <a:bodyPr/>
                    <a:lstStyle/>
                    <a:p>
                      <a:pPr algn="ctr" rtl="1"/>
                      <a:r>
                        <a:rPr lang="ar-SA" sz="1400" dirty="0" smtClean="0"/>
                        <a:t>الاسم </a:t>
                      </a:r>
                      <a:endParaRPr lang="ar-SA" sz="1400" dirty="0"/>
                    </a:p>
                  </a:txBody>
                  <a:tcPr anchor="ctr"/>
                </a:tc>
                <a:tc>
                  <a:txBody>
                    <a:bodyPr/>
                    <a:lstStyle/>
                    <a:p>
                      <a:pPr algn="ctr" rtl="1"/>
                      <a:r>
                        <a:rPr lang="ar-SA" sz="1400" dirty="0" smtClean="0"/>
                        <a:t>رقم المريض</a:t>
                      </a:r>
                      <a:endParaRPr lang="ar-SA" sz="1400" dirty="0"/>
                    </a:p>
                  </a:txBody>
                  <a:tcPr anchor="ctr"/>
                </a:tc>
              </a:tr>
              <a:tr h="267913">
                <a:tc>
                  <a:txBody>
                    <a:bodyPr/>
                    <a:lstStyle/>
                    <a:p>
                      <a:pPr algn="ctr" rtl="1"/>
                      <a:r>
                        <a:rPr lang="ar-SA" sz="1400" dirty="0" smtClean="0"/>
                        <a:t>سيف</a:t>
                      </a:r>
                      <a:endParaRPr lang="ar-SA" sz="1400" dirty="0"/>
                    </a:p>
                  </a:txBody>
                  <a:tcPr anchor="ctr"/>
                </a:tc>
                <a:tc>
                  <a:txBody>
                    <a:bodyPr/>
                    <a:lstStyle/>
                    <a:p>
                      <a:pPr algn="ctr" rtl="1"/>
                      <a:r>
                        <a:rPr lang="ar-SA" sz="1400" dirty="0" smtClean="0"/>
                        <a:t>100</a:t>
                      </a:r>
                      <a:endParaRPr lang="ar-SA" sz="1400" dirty="0"/>
                    </a:p>
                  </a:txBody>
                  <a:tcPr anchor="ctr"/>
                </a:tc>
                <a:tc>
                  <a:txBody>
                    <a:bodyPr/>
                    <a:lstStyle/>
                    <a:p>
                      <a:pPr algn="ctr" rtl="1"/>
                      <a:r>
                        <a:rPr lang="ar-SA" sz="1400" dirty="0" smtClean="0"/>
                        <a:t>1</a:t>
                      </a:r>
                      <a:endParaRPr lang="ar-SA" sz="1400" dirty="0"/>
                    </a:p>
                  </a:txBody>
                  <a:tcPr anchor="ctr"/>
                </a:tc>
                <a:tc>
                  <a:txBody>
                    <a:bodyPr/>
                    <a:lstStyle/>
                    <a:p>
                      <a:pPr algn="ctr" rtl="1"/>
                      <a:r>
                        <a:rPr lang="ar-SA" sz="1400" dirty="0" smtClean="0"/>
                        <a:t>محمد</a:t>
                      </a:r>
                      <a:endParaRPr lang="ar-SA" sz="1400" dirty="0"/>
                    </a:p>
                  </a:txBody>
                  <a:tcPr anchor="ctr"/>
                </a:tc>
                <a:tc>
                  <a:txBody>
                    <a:bodyPr/>
                    <a:lstStyle/>
                    <a:p>
                      <a:pPr algn="ctr" rtl="1"/>
                      <a:r>
                        <a:rPr lang="ar-SA" sz="1400" dirty="0" smtClean="0"/>
                        <a:t>313</a:t>
                      </a:r>
                      <a:endParaRPr lang="ar-SA" sz="1400" dirty="0"/>
                    </a:p>
                  </a:txBody>
                  <a:tcPr anchor="ctr"/>
                </a:tc>
              </a:tr>
              <a:tr h="267913">
                <a:tc>
                  <a:txBody>
                    <a:bodyPr/>
                    <a:lstStyle/>
                    <a:p>
                      <a:pPr algn="ctr" rtl="1"/>
                      <a:r>
                        <a:rPr lang="ar-SA" sz="1400" dirty="0" smtClean="0"/>
                        <a:t>محمد</a:t>
                      </a:r>
                      <a:endParaRPr lang="ar-SA" sz="1400" dirty="0"/>
                    </a:p>
                  </a:txBody>
                  <a:tcPr anchor="ctr"/>
                </a:tc>
                <a:tc>
                  <a:txBody>
                    <a:bodyPr/>
                    <a:lstStyle/>
                    <a:p>
                      <a:pPr algn="ctr" rtl="1"/>
                      <a:r>
                        <a:rPr lang="ar-SA" sz="1400" dirty="0" smtClean="0"/>
                        <a:t>300</a:t>
                      </a:r>
                      <a:endParaRPr lang="ar-SA" sz="1400" dirty="0"/>
                    </a:p>
                  </a:txBody>
                  <a:tcPr anchor="ctr"/>
                </a:tc>
                <a:tc>
                  <a:txBody>
                    <a:bodyPr/>
                    <a:lstStyle/>
                    <a:p>
                      <a:pPr algn="ctr" rtl="1"/>
                      <a:r>
                        <a:rPr lang="ar-SA" sz="1400" dirty="0" smtClean="0"/>
                        <a:t>2</a:t>
                      </a:r>
                      <a:endParaRPr lang="ar-SA" sz="1400" dirty="0"/>
                    </a:p>
                  </a:txBody>
                  <a:tcPr anchor="ctr"/>
                </a:tc>
                <a:tc>
                  <a:txBody>
                    <a:bodyPr/>
                    <a:lstStyle/>
                    <a:p>
                      <a:pPr algn="ctr" rtl="1"/>
                      <a:r>
                        <a:rPr lang="ar-SA" sz="1400" dirty="0" smtClean="0"/>
                        <a:t>حنان</a:t>
                      </a:r>
                      <a:endParaRPr lang="ar-SA" sz="1400" dirty="0"/>
                    </a:p>
                  </a:txBody>
                  <a:tcPr anchor="ctr"/>
                </a:tc>
                <a:tc>
                  <a:txBody>
                    <a:bodyPr/>
                    <a:lstStyle/>
                    <a:p>
                      <a:pPr algn="ctr" rtl="1"/>
                      <a:r>
                        <a:rPr lang="ar-SA" sz="1400" dirty="0" smtClean="0"/>
                        <a:t>345</a:t>
                      </a:r>
                      <a:endParaRPr lang="ar-SA" sz="1400" dirty="0"/>
                    </a:p>
                  </a:txBody>
                  <a:tcPr anchor="ctr"/>
                </a:tc>
              </a:tr>
              <a:tr h="267913">
                <a:tc>
                  <a:txBody>
                    <a:bodyPr/>
                    <a:lstStyle/>
                    <a:p>
                      <a:pPr algn="ctr" rtl="1"/>
                      <a:r>
                        <a:rPr lang="ar-SA" sz="1400" dirty="0" smtClean="0"/>
                        <a:t>دعاء</a:t>
                      </a:r>
                      <a:endParaRPr lang="ar-SA" sz="1400" dirty="0"/>
                    </a:p>
                  </a:txBody>
                  <a:tcPr anchor="ctr"/>
                </a:tc>
                <a:tc>
                  <a:txBody>
                    <a:bodyPr/>
                    <a:lstStyle/>
                    <a:p>
                      <a:pPr algn="ctr" rtl="1"/>
                      <a:r>
                        <a:rPr lang="ar-SA" sz="1400" dirty="0" smtClean="0"/>
                        <a:t>100</a:t>
                      </a:r>
                      <a:endParaRPr lang="ar-SA" sz="1400" dirty="0"/>
                    </a:p>
                  </a:txBody>
                  <a:tcPr anchor="ctr"/>
                </a:tc>
                <a:tc>
                  <a:txBody>
                    <a:bodyPr/>
                    <a:lstStyle/>
                    <a:p>
                      <a:pPr algn="ctr" rtl="1"/>
                      <a:r>
                        <a:rPr lang="ar-SA" sz="1400" dirty="0" smtClean="0"/>
                        <a:t>1</a:t>
                      </a:r>
                      <a:endParaRPr lang="ar-SA" sz="1400" dirty="0"/>
                    </a:p>
                  </a:txBody>
                  <a:tcPr anchor="ctr"/>
                </a:tc>
                <a:tc>
                  <a:txBody>
                    <a:bodyPr/>
                    <a:lstStyle/>
                    <a:p>
                      <a:pPr algn="ctr" rtl="1"/>
                      <a:r>
                        <a:rPr lang="ar-SA" sz="1400" dirty="0" smtClean="0"/>
                        <a:t>خالد</a:t>
                      </a:r>
                      <a:endParaRPr lang="ar-SA" sz="1400" dirty="0"/>
                    </a:p>
                  </a:txBody>
                  <a:tcPr anchor="ctr"/>
                </a:tc>
                <a:tc>
                  <a:txBody>
                    <a:bodyPr/>
                    <a:lstStyle/>
                    <a:p>
                      <a:pPr algn="ctr" rtl="1"/>
                      <a:r>
                        <a:rPr lang="ar-SA" sz="1400" dirty="0" smtClean="0"/>
                        <a:t>988</a:t>
                      </a:r>
                      <a:endParaRPr lang="ar-SA" sz="1400" dirty="0"/>
                    </a:p>
                  </a:txBody>
                  <a:tcPr anchor="ctr"/>
                </a:tc>
              </a:tr>
              <a:tr h="267913">
                <a:tc>
                  <a:txBody>
                    <a:bodyPr/>
                    <a:lstStyle/>
                    <a:p>
                      <a:pPr algn="ctr" rtl="1"/>
                      <a:r>
                        <a:rPr lang="ar-SA" sz="1400" dirty="0" smtClean="0"/>
                        <a:t>عزة</a:t>
                      </a:r>
                      <a:endParaRPr lang="ar-SA" sz="1400" dirty="0"/>
                    </a:p>
                  </a:txBody>
                  <a:tcPr anchor="ctr"/>
                </a:tc>
                <a:tc>
                  <a:txBody>
                    <a:bodyPr/>
                    <a:lstStyle/>
                    <a:p>
                      <a:pPr algn="ctr" rtl="1"/>
                      <a:r>
                        <a:rPr lang="ar-SA" sz="1400" dirty="0" smtClean="0"/>
                        <a:t>200</a:t>
                      </a:r>
                      <a:endParaRPr lang="ar-SA" sz="1400" dirty="0"/>
                    </a:p>
                  </a:txBody>
                  <a:tcPr anchor="ctr"/>
                </a:tc>
                <a:tc>
                  <a:txBody>
                    <a:bodyPr/>
                    <a:lstStyle/>
                    <a:p>
                      <a:pPr algn="ctr" rtl="1"/>
                      <a:r>
                        <a:rPr lang="ar-SA" sz="1400" dirty="0" smtClean="0"/>
                        <a:t>2</a:t>
                      </a:r>
                      <a:endParaRPr lang="ar-SA" sz="1400" dirty="0"/>
                    </a:p>
                  </a:txBody>
                  <a:tcPr anchor="ctr"/>
                </a:tc>
                <a:tc>
                  <a:txBody>
                    <a:bodyPr/>
                    <a:lstStyle/>
                    <a:p>
                      <a:pPr algn="ctr" rtl="1"/>
                      <a:r>
                        <a:rPr lang="ar-SA" sz="1400" dirty="0" smtClean="0"/>
                        <a:t>منى</a:t>
                      </a:r>
                      <a:endParaRPr lang="ar-SA" sz="1400" dirty="0"/>
                    </a:p>
                  </a:txBody>
                  <a:tcPr anchor="ctr"/>
                </a:tc>
                <a:tc>
                  <a:txBody>
                    <a:bodyPr/>
                    <a:lstStyle/>
                    <a:p>
                      <a:pPr algn="ctr" rtl="1"/>
                      <a:r>
                        <a:rPr lang="ar-SA" sz="1400" dirty="0" smtClean="0"/>
                        <a:t>456</a:t>
                      </a:r>
                      <a:endParaRPr lang="ar-SA" sz="1400" dirty="0"/>
                    </a:p>
                  </a:txBody>
                  <a:tcPr anchor="ctr"/>
                </a:tc>
              </a:tr>
            </a:tbl>
          </a:graphicData>
        </a:graphic>
      </p:graphicFrame>
      <p:sp>
        <p:nvSpPr>
          <p:cNvPr id="16423" name="TextBox 4"/>
          <p:cNvSpPr txBox="1">
            <a:spLocks noChangeArrowheads="1"/>
          </p:cNvSpPr>
          <p:nvPr/>
        </p:nvSpPr>
        <p:spPr bwMode="auto">
          <a:xfrm>
            <a:off x="539552" y="1124744"/>
            <a:ext cx="928687" cy="369887"/>
          </a:xfrm>
          <a:prstGeom prst="rect">
            <a:avLst/>
          </a:prstGeom>
          <a:noFill/>
          <a:ln w="9525">
            <a:noFill/>
            <a:miter lim="800000"/>
            <a:headEnd/>
            <a:tailEnd/>
          </a:ln>
        </p:spPr>
        <p:txBody>
          <a:bodyPr>
            <a:spAutoFit/>
          </a:bodyPr>
          <a:lstStyle/>
          <a:p>
            <a:pPr algn="ctr" rtl="1"/>
            <a:r>
              <a:rPr lang="ar-SA" b="1" u="sng" dirty="0">
                <a:latin typeface="Georgia" pitchFamily="18" charset="0"/>
              </a:rPr>
              <a:t>المريض</a:t>
            </a:r>
          </a:p>
        </p:txBody>
      </p:sp>
      <p:graphicFrame>
        <p:nvGraphicFramePr>
          <p:cNvPr id="6" name="Table 5"/>
          <p:cNvGraphicFramePr>
            <a:graphicFrameLocks noGrp="1"/>
          </p:cNvGraphicFramePr>
          <p:nvPr/>
        </p:nvGraphicFramePr>
        <p:xfrm>
          <a:off x="5364088" y="1484784"/>
          <a:ext cx="3095328" cy="1699384"/>
        </p:xfrm>
        <a:graphic>
          <a:graphicData uri="http://schemas.openxmlformats.org/drawingml/2006/table">
            <a:tbl>
              <a:tblPr rtl="1" firstRow="1" bandRow="1">
                <a:tableStyleId>{5C22544A-7EE6-4342-B048-85BDC9FD1C3A}</a:tableStyleId>
              </a:tblPr>
              <a:tblGrid>
                <a:gridCol w="1206235"/>
                <a:gridCol w="1057223"/>
                <a:gridCol w="831870"/>
              </a:tblGrid>
              <a:tr h="424846">
                <a:tc>
                  <a:txBody>
                    <a:bodyPr/>
                    <a:lstStyle/>
                    <a:p>
                      <a:pPr algn="ctr" rtl="1"/>
                      <a:r>
                        <a:rPr lang="ar-SA" sz="1400" dirty="0" smtClean="0"/>
                        <a:t>عدد الأسرة</a:t>
                      </a:r>
                      <a:endParaRPr lang="ar-SA" sz="1400" dirty="0"/>
                    </a:p>
                  </a:txBody>
                  <a:tcPr anchor="ctr"/>
                </a:tc>
                <a:tc>
                  <a:txBody>
                    <a:bodyPr/>
                    <a:lstStyle/>
                    <a:p>
                      <a:pPr algn="ctr" rtl="1"/>
                      <a:r>
                        <a:rPr lang="ar-SA" sz="1400" dirty="0" smtClean="0"/>
                        <a:t>رقم التحويلة</a:t>
                      </a:r>
                      <a:endParaRPr lang="ar-SA" sz="1400" dirty="0"/>
                    </a:p>
                  </a:txBody>
                  <a:tcPr anchor="ctr"/>
                </a:tc>
                <a:tc>
                  <a:txBody>
                    <a:bodyPr/>
                    <a:lstStyle/>
                    <a:p>
                      <a:pPr algn="ctr" rtl="1"/>
                      <a:r>
                        <a:rPr lang="ar-SA" sz="1400" dirty="0" smtClean="0"/>
                        <a:t>رقم الغرفة</a:t>
                      </a:r>
                      <a:endParaRPr lang="ar-SA" sz="1400" dirty="0"/>
                    </a:p>
                  </a:txBody>
                  <a:tcPr anchor="ctr"/>
                </a:tc>
              </a:tr>
              <a:tr h="424846">
                <a:tc>
                  <a:txBody>
                    <a:bodyPr/>
                    <a:lstStyle/>
                    <a:p>
                      <a:pPr algn="ctr" rtl="1"/>
                      <a:r>
                        <a:rPr lang="ar-SA" sz="1400" dirty="0" smtClean="0"/>
                        <a:t>3</a:t>
                      </a:r>
                      <a:endParaRPr lang="ar-SA" sz="1400" dirty="0"/>
                    </a:p>
                  </a:txBody>
                  <a:tcPr anchor="ctr"/>
                </a:tc>
                <a:tc>
                  <a:txBody>
                    <a:bodyPr/>
                    <a:lstStyle/>
                    <a:p>
                      <a:pPr algn="ctr" rtl="1"/>
                      <a:r>
                        <a:rPr lang="ar-SA" sz="1400" dirty="0" smtClean="0"/>
                        <a:t>435</a:t>
                      </a:r>
                      <a:endParaRPr lang="ar-SA" sz="1400" dirty="0"/>
                    </a:p>
                  </a:txBody>
                  <a:tcPr anchor="ctr"/>
                </a:tc>
                <a:tc>
                  <a:txBody>
                    <a:bodyPr/>
                    <a:lstStyle/>
                    <a:p>
                      <a:pPr algn="ctr" rtl="1"/>
                      <a:r>
                        <a:rPr lang="ar-SA" sz="1400" dirty="0" smtClean="0"/>
                        <a:t>100</a:t>
                      </a:r>
                      <a:endParaRPr lang="ar-SA" sz="1400" dirty="0"/>
                    </a:p>
                  </a:txBody>
                  <a:tcPr anchor="ctr"/>
                </a:tc>
              </a:tr>
              <a:tr h="424846">
                <a:tc>
                  <a:txBody>
                    <a:bodyPr/>
                    <a:lstStyle/>
                    <a:p>
                      <a:pPr algn="ctr" rtl="1"/>
                      <a:r>
                        <a:rPr lang="ar-SA" sz="1400" dirty="0" smtClean="0"/>
                        <a:t>2</a:t>
                      </a:r>
                      <a:endParaRPr lang="ar-SA" sz="1400" dirty="0"/>
                    </a:p>
                  </a:txBody>
                  <a:tcPr anchor="ctr"/>
                </a:tc>
                <a:tc>
                  <a:txBody>
                    <a:bodyPr/>
                    <a:lstStyle/>
                    <a:p>
                      <a:pPr algn="ctr" rtl="1"/>
                      <a:r>
                        <a:rPr lang="ar-SA" sz="1400" dirty="0" smtClean="0"/>
                        <a:t>342</a:t>
                      </a:r>
                      <a:endParaRPr lang="ar-SA" sz="1400" dirty="0"/>
                    </a:p>
                  </a:txBody>
                  <a:tcPr anchor="ctr"/>
                </a:tc>
                <a:tc>
                  <a:txBody>
                    <a:bodyPr/>
                    <a:lstStyle/>
                    <a:p>
                      <a:pPr algn="ctr" rtl="1"/>
                      <a:r>
                        <a:rPr lang="ar-SA" sz="1400" dirty="0" smtClean="0"/>
                        <a:t>200</a:t>
                      </a:r>
                      <a:endParaRPr lang="ar-SA" sz="1400" dirty="0"/>
                    </a:p>
                  </a:txBody>
                  <a:tcPr anchor="ctr"/>
                </a:tc>
              </a:tr>
              <a:tr h="424846">
                <a:tc>
                  <a:txBody>
                    <a:bodyPr/>
                    <a:lstStyle/>
                    <a:p>
                      <a:pPr algn="ctr" rtl="1"/>
                      <a:r>
                        <a:rPr lang="ar-SA" sz="1400" dirty="0" smtClean="0"/>
                        <a:t>1</a:t>
                      </a:r>
                      <a:endParaRPr lang="ar-SA" sz="1400" dirty="0"/>
                    </a:p>
                  </a:txBody>
                  <a:tcPr anchor="ctr"/>
                </a:tc>
                <a:tc>
                  <a:txBody>
                    <a:bodyPr/>
                    <a:lstStyle/>
                    <a:p>
                      <a:pPr algn="ctr" rtl="1"/>
                      <a:r>
                        <a:rPr lang="ar-SA" sz="1400" dirty="0" smtClean="0"/>
                        <a:t>676</a:t>
                      </a:r>
                      <a:endParaRPr lang="ar-SA" sz="1400" dirty="0"/>
                    </a:p>
                  </a:txBody>
                  <a:tcPr anchor="ctr"/>
                </a:tc>
                <a:tc>
                  <a:txBody>
                    <a:bodyPr/>
                    <a:lstStyle/>
                    <a:p>
                      <a:pPr algn="ctr" rtl="1"/>
                      <a:r>
                        <a:rPr lang="ar-SA" sz="1400" dirty="0" smtClean="0"/>
                        <a:t>300</a:t>
                      </a:r>
                      <a:endParaRPr lang="ar-SA" sz="1400" dirty="0"/>
                    </a:p>
                  </a:txBody>
                  <a:tcPr anchor="ctr"/>
                </a:tc>
              </a:tr>
            </a:tbl>
          </a:graphicData>
        </a:graphic>
      </p:graphicFrame>
      <p:sp>
        <p:nvSpPr>
          <p:cNvPr id="16446" name="TextBox 6"/>
          <p:cNvSpPr txBox="1">
            <a:spLocks noChangeArrowheads="1"/>
          </p:cNvSpPr>
          <p:nvPr/>
        </p:nvSpPr>
        <p:spPr bwMode="auto">
          <a:xfrm>
            <a:off x="5076056" y="1124744"/>
            <a:ext cx="928687" cy="369888"/>
          </a:xfrm>
          <a:prstGeom prst="rect">
            <a:avLst/>
          </a:prstGeom>
          <a:noFill/>
          <a:ln w="9525">
            <a:noFill/>
            <a:miter lim="800000"/>
            <a:headEnd/>
            <a:tailEnd/>
          </a:ln>
        </p:spPr>
        <p:txBody>
          <a:bodyPr>
            <a:spAutoFit/>
          </a:bodyPr>
          <a:lstStyle/>
          <a:p>
            <a:pPr algn="ctr" rtl="1"/>
            <a:r>
              <a:rPr lang="ar-SA" b="1" u="sng" dirty="0">
                <a:latin typeface="Georgia" pitchFamily="18" charset="0"/>
              </a:rPr>
              <a:t>الغرفة</a:t>
            </a:r>
          </a:p>
        </p:txBody>
      </p:sp>
      <p:graphicFrame>
        <p:nvGraphicFramePr>
          <p:cNvPr id="8" name="Table 7"/>
          <p:cNvGraphicFramePr>
            <a:graphicFrameLocks noGrp="1"/>
          </p:cNvGraphicFramePr>
          <p:nvPr/>
        </p:nvGraphicFramePr>
        <p:xfrm>
          <a:off x="539551" y="3929063"/>
          <a:ext cx="4104457" cy="1483360"/>
        </p:xfrm>
        <a:graphic>
          <a:graphicData uri="http://schemas.openxmlformats.org/drawingml/2006/table">
            <a:tbl>
              <a:tblPr rtl="1" firstRow="1" bandRow="1">
                <a:tableStyleId>{5C22544A-7EE6-4342-B048-85BDC9FD1C3A}</a:tableStyleId>
              </a:tblPr>
              <a:tblGrid>
                <a:gridCol w="1472357"/>
                <a:gridCol w="1529026"/>
                <a:gridCol w="1103074"/>
              </a:tblGrid>
              <a:tr h="370840">
                <a:tc>
                  <a:txBody>
                    <a:bodyPr/>
                    <a:lstStyle/>
                    <a:p>
                      <a:pPr algn="ctr" rtl="1"/>
                      <a:r>
                        <a:rPr lang="ar-SA" sz="1400" dirty="0" smtClean="0"/>
                        <a:t>المصنع</a:t>
                      </a:r>
                      <a:endParaRPr lang="ar-SA" sz="1400" dirty="0"/>
                    </a:p>
                  </a:txBody>
                  <a:tcPr anchor="ctr"/>
                </a:tc>
                <a:tc>
                  <a:txBody>
                    <a:bodyPr/>
                    <a:lstStyle/>
                    <a:p>
                      <a:pPr algn="ctr" rtl="1"/>
                      <a:r>
                        <a:rPr lang="ar-SA" sz="1400" dirty="0" smtClean="0"/>
                        <a:t>اسم الدواء</a:t>
                      </a:r>
                      <a:endParaRPr lang="ar-SA" sz="1400" dirty="0"/>
                    </a:p>
                  </a:txBody>
                  <a:tcPr anchor="ctr"/>
                </a:tc>
                <a:tc>
                  <a:txBody>
                    <a:bodyPr/>
                    <a:lstStyle/>
                    <a:p>
                      <a:pPr algn="ctr" rtl="1"/>
                      <a:r>
                        <a:rPr lang="ar-SA" sz="1400" dirty="0" smtClean="0"/>
                        <a:t>رقم الدواء</a:t>
                      </a:r>
                      <a:endParaRPr lang="ar-SA" sz="1400" dirty="0"/>
                    </a:p>
                  </a:txBody>
                  <a:tcPr anchor="ctr"/>
                </a:tc>
              </a:tr>
              <a:tr h="370840">
                <a:tc>
                  <a:txBody>
                    <a:bodyPr/>
                    <a:lstStyle/>
                    <a:p>
                      <a:pPr algn="ctr" rtl="1"/>
                      <a:r>
                        <a:rPr lang="en-US" sz="1400" dirty="0" smtClean="0"/>
                        <a:t>HG</a:t>
                      </a:r>
                      <a:endParaRPr lang="ar-SA" sz="1400" dirty="0"/>
                    </a:p>
                  </a:txBody>
                  <a:tcPr anchor="ctr"/>
                </a:tc>
                <a:tc>
                  <a:txBody>
                    <a:bodyPr/>
                    <a:lstStyle/>
                    <a:p>
                      <a:pPr algn="ctr" rtl="1"/>
                      <a:r>
                        <a:rPr lang="en-US" sz="1400" dirty="0" smtClean="0"/>
                        <a:t>FDG</a:t>
                      </a:r>
                      <a:endParaRPr lang="ar-SA" sz="1400" dirty="0"/>
                    </a:p>
                  </a:txBody>
                  <a:tcPr anchor="ctr"/>
                </a:tc>
                <a:tc>
                  <a:txBody>
                    <a:bodyPr/>
                    <a:lstStyle/>
                    <a:p>
                      <a:pPr algn="ctr" rtl="1"/>
                      <a:r>
                        <a:rPr lang="en-US" sz="1400" dirty="0" smtClean="0"/>
                        <a:t>s123</a:t>
                      </a:r>
                      <a:endParaRPr lang="ar-SA" sz="1400" dirty="0"/>
                    </a:p>
                  </a:txBody>
                  <a:tcPr anchor="ctr"/>
                </a:tc>
              </a:tr>
              <a:tr h="370840">
                <a:tc>
                  <a:txBody>
                    <a:bodyPr/>
                    <a:lstStyle/>
                    <a:p>
                      <a:pPr algn="ctr" rtl="1"/>
                      <a:r>
                        <a:rPr lang="en-US" sz="1400" dirty="0" smtClean="0"/>
                        <a:t>AB</a:t>
                      </a:r>
                      <a:endParaRPr lang="ar-SA" sz="1400" dirty="0"/>
                    </a:p>
                  </a:txBody>
                  <a:tcPr anchor="ctr"/>
                </a:tc>
                <a:tc>
                  <a:txBody>
                    <a:bodyPr/>
                    <a:lstStyle/>
                    <a:p>
                      <a:pPr algn="ctr" rtl="1"/>
                      <a:r>
                        <a:rPr lang="en-US" sz="1400" dirty="0" smtClean="0"/>
                        <a:t>PANADOL</a:t>
                      </a:r>
                      <a:endParaRPr lang="ar-SA" sz="1400" dirty="0"/>
                    </a:p>
                  </a:txBody>
                  <a:tcPr anchor="ctr"/>
                </a:tc>
                <a:tc>
                  <a:txBody>
                    <a:bodyPr/>
                    <a:lstStyle/>
                    <a:p>
                      <a:pPr algn="ctr" rtl="1"/>
                      <a:r>
                        <a:rPr lang="en-US" sz="1400" dirty="0" smtClean="0"/>
                        <a:t>s153</a:t>
                      </a:r>
                      <a:endParaRPr lang="ar-SA" sz="1400" dirty="0"/>
                    </a:p>
                  </a:txBody>
                  <a:tcPr anchor="ctr"/>
                </a:tc>
              </a:tr>
              <a:tr h="370840">
                <a:tc>
                  <a:txBody>
                    <a:bodyPr/>
                    <a:lstStyle/>
                    <a:p>
                      <a:pPr algn="ctr" rtl="1"/>
                      <a:r>
                        <a:rPr lang="en-US" sz="1400" dirty="0" smtClean="0"/>
                        <a:t>AB</a:t>
                      </a:r>
                      <a:endParaRPr lang="ar-SA" sz="1400" dirty="0"/>
                    </a:p>
                  </a:txBody>
                  <a:tcPr anchor="ctr"/>
                </a:tc>
                <a:tc>
                  <a:txBody>
                    <a:bodyPr/>
                    <a:lstStyle/>
                    <a:p>
                      <a:pPr algn="ctr" rtl="1"/>
                      <a:r>
                        <a:rPr lang="en-US" sz="1400" dirty="0" smtClean="0"/>
                        <a:t>FIFA</a:t>
                      </a:r>
                      <a:endParaRPr lang="ar-SA" sz="1400" dirty="0"/>
                    </a:p>
                  </a:txBody>
                  <a:tcPr anchor="ctr"/>
                </a:tc>
                <a:tc>
                  <a:txBody>
                    <a:bodyPr/>
                    <a:lstStyle/>
                    <a:p>
                      <a:pPr algn="ctr" rtl="1"/>
                      <a:r>
                        <a:rPr lang="en-US" sz="1400" dirty="0" smtClean="0"/>
                        <a:t>s173</a:t>
                      </a:r>
                      <a:endParaRPr lang="ar-SA" sz="1400" dirty="0"/>
                    </a:p>
                  </a:txBody>
                  <a:tcPr anchor="ctr"/>
                </a:tc>
              </a:tr>
            </a:tbl>
          </a:graphicData>
        </a:graphic>
      </p:graphicFrame>
      <p:graphicFrame>
        <p:nvGraphicFramePr>
          <p:cNvPr id="9" name="Table 8"/>
          <p:cNvGraphicFramePr>
            <a:graphicFrameLocks noGrp="1"/>
          </p:cNvGraphicFramePr>
          <p:nvPr/>
        </p:nvGraphicFramePr>
        <p:xfrm>
          <a:off x="5292080" y="3933056"/>
          <a:ext cx="3167336" cy="1555368"/>
        </p:xfrm>
        <a:graphic>
          <a:graphicData uri="http://schemas.openxmlformats.org/drawingml/2006/table">
            <a:tbl>
              <a:tblPr rtl="1" firstRow="1" bandRow="1">
                <a:tableStyleId>{5C22544A-7EE6-4342-B048-85BDC9FD1C3A}</a:tableStyleId>
              </a:tblPr>
              <a:tblGrid>
                <a:gridCol w="1136192"/>
                <a:gridCol w="1179922"/>
                <a:gridCol w="851222"/>
              </a:tblGrid>
              <a:tr h="388842">
                <a:tc>
                  <a:txBody>
                    <a:bodyPr/>
                    <a:lstStyle/>
                    <a:p>
                      <a:pPr algn="ctr" rtl="1"/>
                      <a:r>
                        <a:rPr lang="ar-SA" sz="1400" dirty="0" smtClean="0"/>
                        <a:t>الكمية</a:t>
                      </a:r>
                      <a:endParaRPr lang="ar-SA" sz="1400" dirty="0"/>
                    </a:p>
                  </a:txBody>
                  <a:tcPr anchor="ctr"/>
                </a:tc>
                <a:tc>
                  <a:txBody>
                    <a:bodyPr/>
                    <a:lstStyle/>
                    <a:p>
                      <a:pPr algn="ctr" rtl="1"/>
                      <a:r>
                        <a:rPr lang="ar-SA" sz="1400" dirty="0" smtClean="0"/>
                        <a:t>رقم</a:t>
                      </a:r>
                      <a:r>
                        <a:rPr lang="ar-SA" sz="1400" baseline="0" dirty="0" smtClean="0"/>
                        <a:t> المريض</a:t>
                      </a:r>
                      <a:endParaRPr lang="ar-SA" sz="1400" dirty="0"/>
                    </a:p>
                  </a:txBody>
                  <a:tcPr anchor="ctr"/>
                </a:tc>
                <a:tc>
                  <a:txBody>
                    <a:bodyPr/>
                    <a:lstStyle/>
                    <a:p>
                      <a:pPr algn="ctr" rtl="1"/>
                      <a:r>
                        <a:rPr lang="ar-SA" sz="1400" dirty="0" smtClean="0"/>
                        <a:t>رقم الدواء</a:t>
                      </a:r>
                      <a:endParaRPr lang="ar-SA" sz="1400" dirty="0"/>
                    </a:p>
                  </a:txBody>
                  <a:tcPr anchor="ctr"/>
                </a:tc>
              </a:tr>
              <a:tr h="388842">
                <a:tc>
                  <a:txBody>
                    <a:bodyPr/>
                    <a:lstStyle/>
                    <a:p>
                      <a:pPr algn="ctr" rtl="1"/>
                      <a:r>
                        <a:rPr lang="en-US" sz="1400" dirty="0" smtClean="0"/>
                        <a:t>3</a:t>
                      </a:r>
                      <a:endParaRPr lang="ar-SA" sz="1400" dirty="0"/>
                    </a:p>
                  </a:txBody>
                  <a:tcPr anchor="ctr"/>
                </a:tc>
                <a:tc>
                  <a:txBody>
                    <a:bodyPr/>
                    <a:lstStyle/>
                    <a:p>
                      <a:pPr algn="ctr" rtl="1"/>
                      <a:r>
                        <a:rPr lang="en-US" sz="1400" dirty="0" smtClean="0"/>
                        <a:t>313</a:t>
                      </a:r>
                      <a:endParaRPr lang="ar-SA" sz="1400" dirty="0"/>
                    </a:p>
                  </a:txBody>
                  <a:tcPr anchor="ctr"/>
                </a:tc>
                <a:tc>
                  <a:txBody>
                    <a:bodyPr/>
                    <a:lstStyle/>
                    <a:p>
                      <a:pPr algn="ctr" rtl="1"/>
                      <a:r>
                        <a:rPr lang="en-US" sz="1400" dirty="0" smtClean="0"/>
                        <a:t>s123</a:t>
                      </a:r>
                      <a:endParaRPr lang="ar-SA" sz="1400" dirty="0"/>
                    </a:p>
                  </a:txBody>
                  <a:tcPr anchor="ctr"/>
                </a:tc>
              </a:tr>
              <a:tr h="388842">
                <a:tc>
                  <a:txBody>
                    <a:bodyPr/>
                    <a:lstStyle/>
                    <a:p>
                      <a:pPr algn="ctr" rtl="1"/>
                      <a:r>
                        <a:rPr lang="ar-SA" sz="1400" dirty="0" smtClean="0"/>
                        <a:t>2</a:t>
                      </a:r>
                      <a:endParaRPr lang="ar-SA" sz="1400" dirty="0"/>
                    </a:p>
                  </a:txBody>
                  <a:tcPr anchor="ctr"/>
                </a:tc>
                <a:tc>
                  <a:txBody>
                    <a:bodyPr/>
                    <a:lstStyle/>
                    <a:p>
                      <a:pPr algn="ctr" rtl="0"/>
                      <a:r>
                        <a:rPr lang="en-US" sz="1400" dirty="0" smtClean="0"/>
                        <a:t>345</a:t>
                      </a:r>
                      <a:endParaRPr lang="ar-SA" sz="1400" dirty="0"/>
                    </a:p>
                  </a:txBody>
                  <a:tcPr anchor="ctr"/>
                </a:tc>
                <a:tc>
                  <a:txBody>
                    <a:bodyPr/>
                    <a:lstStyle/>
                    <a:p>
                      <a:pPr algn="ctr" rtl="1"/>
                      <a:r>
                        <a:rPr lang="en-US" sz="1400" dirty="0" smtClean="0"/>
                        <a:t>s153</a:t>
                      </a:r>
                      <a:endParaRPr lang="ar-SA" sz="1400" dirty="0"/>
                    </a:p>
                  </a:txBody>
                  <a:tcPr anchor="ctr"/>
                </a:tc>
              </a:tr>
              <a:tr h="388842">
                <a:tc>
                  <a:txBody>
                    <a:bodyPr/>
                    <a:lstStyle/>
                    <a:p>
                      <a:pPr algn="ctr" rtl="1"/>
                      <a:r>
                        <a:rPr lang="en-US" sz="1400" dirty="0" smtClean="0"/>
                        <a:t>1</a:t>
                      </a:r>
                      <a:endParaRPr lang="ar-SA" sz="1400" dirty="0"/>
                    </a:p>
                  </a:txBody>
                  <a:tcPr anchor="ctr"/>
                </a:tc>
                <a:tc>
                  <a:txBody>
                    <a:bodyPr/>
                    <a:lstStyle/>
                    <a:p>
                      <a:pPr algn="ctr" rtl="1"/>
                      <a:r>
                        <a:rPr lang="en-US" sz="1400" dirty="0" smtClean="0"/>
                        <a:t>988</a:t>
                      </a:r>
                      <a:endParaRPr lang="ar-SA" sz="1400" dirty="0"/>
                    </a:p>
                  </a:txBody>
                  <a:tcPr anchor="ctr"/>
                </a:tc>
                <a:tc>
                  <a:txBody>
                    <a:bodyPr/>
                    <a:lstStyle/>
                    <a:p>
                      <a:pPr algn="ctr" rtl="1"/>
                      <a:r>
                        <a:rPr lang="en-US" sz="1400" dirty="0" smtClean="0"/>
                        <a:t>s173</a:t>
                      </a:r>
                      <a:endParaRPr lang="ar-SA" sz="1400" dirty="0"/>
                    </a:p>
                  </a:txBody>
                  <a:tcPr anchor="ctr"/>
                </a:tc>
              </a:tr>
            </a:tbl>
          </a:graphicData>
        </a:graphic>
      </p:graphicFrame>
      <p:sp>
        <p:nvSpPr>
          <p:cNvPr id="16491" name="TextBox 9"/>
          <p:cNvSpPr txBox="1">
            <a:spLocks noChangeArrowheads="1"/>
          </p:cNvSpPr>
          <p:nvPr/>
        </p:nvSpPr>
        <p:spPr bwMode="auto">
          <a:xfrm>
            <a:off x="714375" y="3429000"/>
            <a:ext cx="928688" cy="369888"/>
          </a:xfrm>
          <a:prstGeom prst="rect">
            <a:avLst/>
          </a:prstGeom>
          <a:noFill/>
          <a:ln w="9525">
            <a:noFill/>
            <a:miter lim="800000"/>
            <a:headEnd/>
            <a:tailEnd/>
          </a:ln>
        </p:spPr>
        <p:txBody>
          <a:bodyPr>
            <a:spAutoFit/>
          </a:bodyPr>
          <a:lstStyle/>
          <a:p>
            <a:pPr algn="ctr" rtl="1"/>
            <a:r>
              <a:rPr lang="ar-SA" b="1" u="sng">
                <a:latin typeface="Georgia" pitchFamily="18" charset="0"/>
              </a:rPr>
              <a:t>الدواء</a:t>
            </a:r>
          </a:p>
        </p:txBody>
      </p:sp>
      <p:sp>
        <p:nvSpPr>
          <p:cNvPr id="16492" name="TextBox 10"/>
          <p:cNvSpPr txBox="1">
            <a:spLocks noChangeArrowheads="1"/>
          </p:cNvSpPr>
          <p:nvPr/>
        </p:nvSpPr>
        <p:spPr bwMode="auto">
          <a:xfrm>
            <a:off x="4786313" y="3429000"/>
            <a:ext cx="1643062" cy="369888"/>
          </a:xfrm>
          <a:prstGeom prst="rect">
            <a:avLst/>
          </a:prstGeom>
          <a:noFill/>
          <a:ln w="9525">
            <a:noFill/>
            <a:miter lim="800000"/>
            <a:headEnd/>
            <a:tailEnd/>
          </a:ln>
        </p:spPr>
        <p:txBody>
          <a:bodyPr>
            <a:spAutoFit/>
          </a:bodyPr>
          <a:lstStyle/>
          <a:p>
            <a:pPr algn="ctr" rtl="1"/>
            <a:r>
              <a:rPr lang="ar-SA" b="1" u="sng" dirty="0">
                <a:latin typeface="Georgia" pitchFamily="18" charset="0"/>
              </a:rPr>
              <a:t>يعالج بواسطة</a:t>
            </a:r>
          </a:p>
        </p:txBody>
      </p:sp>
      <p:sp>
        <p:nvSpPr>
          <p:cNvPr id="12" name="TextBox 11"/>
          <p:cNvSpPr txBox="1"/>
          <p:nvPr/>
        </p:nvSpPr>
        <p:spPr>
          <a:xfrm>
            <a:off x="1403648" y="260648"/>
            <a:ext cx="6192688" cy="954107"/>
          </a:xfrm>
          <a:prstGeom prst="rect">
            <a:avLst/>
          </a:prstGeom>
          <a:noFill/>
        </p:spPr>
        <p:txBody>
          <a:bodyPr wrap="square" rtlCol="0">
            <a:spAutoFit/>
          </a:bodyPr>
          <a:lstStyle/>
          <a:p>
            <a:pPr algn="ctr" fontAlgn="auto">
              <a:spcAft>
                <a:spcPts val="0"/>
              </a:spcAft>
              <a:buNone/>
              <a:defRPr/>
            </a:pPr>
            <a:r>
              <a:rPr lang="ar-SA" sz="2800" b="1" dirty="0" smtClean="0">
                <a:solidFill>
                  <a:schemeClr val="accent2">
                    <a:lumMod val="75000"/>
                  </a:schemeClr>
                </a:solidFill>
              </a:rPr>
              <a:t>نموذج قاعدة بيانات بسيطة</a:t>
            </a:r>
            <a:br>
              <a:rPr lang="ar-SA" sz="2800" b="1" dirty="0" smtClean="0">
                <a:solidFill>
                  <a:schemeClr val="accent2">
                    <a:lumMod val="75000"/>
                  </a:schemeClr>
                </a:solidFill>
              </a:rPr>
            </a:br>
            <a:r>
              <a:rPr lang="ar-SA" sz="2800" b="1" dirty="0" smtClean="0">
                <a:solidFill>
                  <a:schemeClr val="accent2">
                    <a:lumMod val="75000"/>
                  </a:schemeClr>
                </a:solidFill>
              </a:rPr>
              <a:t>(قاعدة بيانات مستشفى)</a:t>
            </a:r>
            <a:endParaRPr lang="ar-SA" sz="2800" b="1" dirty="0">
              <a:solidFill>
                <a:schemeClr val="accent2">
                  <a:lumMod val="75000"/>
                </a:schemeClr>
              </a:solidFill>
            </a:endParaRPr>
          </a:p>
        </p:txBody>
      </p:sp>
      <p:sp>
        <p:nvSpPr>
          <p:cNvPr id="11" name="Slide Number Placeholder 10"/>
          <p:cNvSpPr>
            <a:spLocks noGrp="1"/>
          </p:cNvSpPr>
          <p:nvPr>
            <p:ph type="sldNum" sz="quarter" idx="12"/>
          </p:nvPr>
        </p:nvSpPr>
        <p:spPr/>
        <p:txBody>
          <a:bodyPr/>
          <a:lstStyle/>
          <a:p>
            <a:fld id="{84119A0D-B5F6-4E20-B726-42375557DB2C}" type="slidenum">
              <a:rPr lang="ar-SA" smtClean="0"/>
              <a:pPr/>
              <a:t>4</a:t>
            </a:fld>
            <a:endParaRPr lang="ar-SA"/>
          </a:p>
        </p:txBody>
      </p:sp>
      <p:sp>
        <p:nvSpPr>
          <p:cNvPr id="13" name="Footer Placeholder 12"/>
          <p:cNvSpPr>
            <a:spLocks noGrp="1"/>
          </p:cNvSpPr>
          <p:nvPr>
            <p:ph type="ftr" sz="quarter" idx="11"/>
          </p:nvPr>
        </p:nvSpPr>
        <p:spPr/>
        <p:txBody>
          <a:bodyPr/>
          <a:lstStyle/>
          <a:p>
            <a:r>
              <a:rPr lang="en-US" smtClean="0"/>
              <a:t>T. Eman Alsqour</a:t>
            </a:r>
            <a:endParaRPr lang="ar-SA"/>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259632" y="764703"/>
            <a:ext cx="6429375" cy="5544252"/>
            <a:chOff x="2385" y="5881"/>
            <a:chExt cx="7155" cy="4821"/>
          </a:xfrm>
        </p:grpSpPr>
        <p:grpSp>
          <p:nvGrpSpPr>
            <p:cNvPr id="3" name="Group 3"/>
            <p:cNvGrpSpPr>
              <a:grpSpLocks/>
            </p:cNvGrpSpPr>
            <p:nvPr/>
          </p:nvGrpSpPr>
          <p:grpSpPr bwMode="auto">
            <a:xfrm>
              <a:off x="2385" y="5881"/>
              <a:ext cx="6729" cy="4821"/>
              <a:chOff x="2385" y="10212"/>
              <a:chExt cx="7798" cy="4821"/>
            </a:xfrm>
          </p:grpSpPr>
          <p:sp>
            <p:nvSpPr>
              <p:cNvPr id="18446" name="Text Box 4"/>
              <p:cNvSpPr txBox="1">
                <a:spLocks noChangeArrowheads="1"/>
              </p:cNvSpPr>
              <p:nvPr/>
            </p:nvSpPr>
            <p:spPr bwMode="auto">
              <a:xfrm>
                <a:off x="4320" y="10212"/>
                <a:ext cx="4053" cy="1001"/>
              </a:xfrm>
              <a:prstGeom prst="rect">
                <a:avLst/>
              </a:prstGeom>
              <a:solidFill>
                <a:srgbClr val="FFFFFF"/>
              </a:solidFill>
              <a:ln w="9525">
                <a:solidFill>
                  <a:srgbClr val="000000"/>
                </a:solidFill>
                <a:miter lim="800000"/>
                <a:headEnd/>
                <a:tailEnd/>
              </a:ln>
            </p:spPr>
            <p:txBody>
              <a:bodyPr/>
              <a:lstStyle/>
              <a:p>
                <a:pPr algn="ctr" rtl="1">
                  <a:spcAft>
                    <a:spcPts val="1000"/>
                  </a:spcAft>
                </a:pPr>
                <a:r>
                  <a:rPr lang="ar-SA" sz="1600" b="1" dirty="0"/>
                  <a:t>تصميم قاعدة البيانات</a:t>
                </a:r>
              </a:p>
              <a:p>
                <a:pPr algn="ctr" rtl="1">
                  <a:spcAft>
                    <a:spcPts val="1000"/>
                  </a:spcAft>
                </a:pPr>
                <a:r>
                  <a:rPr lang="ar-SA" sz="1600" b="1" dirty="0"/>
                  <a:t>(رسم نموذج الكيان والعلاقة الرابطة)</a:t>
                </a:r>
              </a:p>
              <a:p>
                <a:pPr algn="ctr" rtl="1">
                  <a:spcAft>
                    <a:spcPts val="1000"/>
                  </a:spcAft>
                </a:pPr>
                <a:r>
                  <a:rPr lang="ar-SA" sz="1600" b="1" dirty="0"/>
                  <a:t> </a:t>
                </a:r>
                <a:r>
                  <a:rPr lang="en-US" sz="1600" b="1" dirty="0"/>
                  <a:t>ERD</a:t>
                </a:r>
                <a:endParaRPr lang="ar-SA" dirty="0"/>
              </a:p>
            </p:txBody>
          </p:sp>
          <p:sp>
            <p:nvSpPr>
              <p:cNvPr id="18447" name="Text Box 6"/>
              <p:cNvSpPr txBox="1">
                <a:spLocks noChangeArrowheads="1"/>
              </p:cNvSpPr>
              <p:nvPr/>
            </p:nvSpPr>
            <p:spPr bwMode="auto">
              <a:xfrm>
                <a:off x="4596" y="12660"/>
                <a:ext cx="3240" cy="720"/>
              </a:xfrm>
              <a:prstGeom prst="rect">
                <a:avLst/>
              </a:prstGeom>
              <a:solidFill>
                <a:srgbClr val="FFFFFF"/>
              </a:solidFill>
              <a:ln w="9525">
                <a:solidFill>
                  <a:srgbClr val="000000"/>
                </a:solidFill>
                <a:miter lim="800000"/>
                <a:headEnd/>
                <a:tailEnd/>
              </a:ln>
            </p:spPr>
            <p:txBody>
              <a:bodyPr/>
              <a:lstStyle/>
              <a:p>
                <a:pPr algn="ctr" rtl="1">
                  <a:spcAft>
                    <a:spcPts val="1000"/>
                  </a:spcAft>
                </a:pPr>
                <a:r>
                  <a:rPr lang="ar-SA" sz="1600" b="1"/>
                  <a:t>تخزين قاعدة البيانات في الحاسب عن طريق برنامج معين </a:t>
                </a:r>
                <a:endParaRPr lang="ar-SA" sz="1600"/>
              </a:p>
            </p:txBody>
          </p:sp>
          <p:sp>
            <p:nvSpPr>
              <p:cNvPr id="18448" name="Text Box 9"/>
              <p:cNvSpPr txBox="1">
                <a:spLocks noChangeArrowheads="1"/>
              </p:cNvSpPr>
              <p:nvPr/>
            </p:nvSpPr>
            <p:spPr bwMode="auto">
              <a:xfrm>
                <a:off x="5040" y="14147"/>
                <a:ext cx="2340" cy="886"/>
              </a:xfrm>
              <a:prstGeom prst="rect">
                <a:avLst/>
              </a:prstGeom>
              <a:solidFill>
                <a:srgbClr val="FFFFFF"/>
              </a:solidFill>
              <a:ln w="9525">
                <a:solidFill>
                  <a:srgbClr val="000000"/>
                </a:solidFill>
                <a:miter lim="800000"/>
                <a:headEnd/>
                <a:tailEnd/>
              </a:ln>
            </p:spPr>
            <p:txBody>
              <a:bodyPr/>
              <a:lstStyle/>
              <a:p>
                <a:pPr algn="ctr" rtl="1">
                  <a:spcAft>
                    <a:spcPts val="1000"/>
                  </a:spcAft>
                </a:pPr>
                <a:r>
                  <a:rPr lang="ar-SA" sz="1600" b="1" dirty="0"/>
                  <a:t>تحديث البيانات</a:t>
                </a:r>
              </a:p>
              <a:p>
                <a:pPr algn="ctr" rtl="1">
                  <a:spcAft>
                    <a:spcPts val="1000"/>
                  </a:spcAft>
                </a:pPr>
                <a:r>
                  <a:rPr lang="ar-SA" sz="1600" b="1" dirty="0"/>
                  <a:t>إضافة - حذف - تعديل</a:t>
                </a:r>
                <a:endParaRPr lang="ar-SA" sz="1600" dirty="0"/>
              </a:p>
            </p:txBody>
          </p:sp>
          <p:sp>
            <p:nvSpPr>
              <p:cNvPr id="18449" name="Text Box 10"/>
              <p:cNvSpPr txBox="1">
                <a:spLocks noChangeArrowheads="1"/>
              </p:cNvSpPr>
              <p:nvPr/>
            </p:nvSpPr>
            <p:spPr bwMode="auto">
              <a:xfrm>
                <a:off x="2385" y="14094"/>
                <a:ext cx="2340" cy="918"/>
              </a:xfrm>
              <a:prstGeom prst="rect">
                <a:avLst/>
              </a:prstGeom>
              <a:solidFill>
                <a:srgbClr val="FFFFFF"/>
              </a:solidFill>
              <a:ln w="9525">
                <a:solidFill>
                  <a:srgbClr val="000000"/>
                </a:solidFill>
                <a:miter lim="800000"/>
                <a:headEnd/>
                <a:tailEnd/>
              </a:ln>
            </p:spPr>
            <p:txBody>
              <a:bodyPr/>
              <a:lstStyle/>
              <a:p>
                <a:pPr algn="ctr" rtl="1">
                  <a:spcAft>
                    <a:spcPts val="1000"/>
                  </a:spcAft>
                </a:pPr>
                <a:r>
                  <a:rPr lang="ar-SA" sz="1600" b="1" dirty="0"/>
                  <a:t>تقــــــاريـــر</a:t>
                </a:r>
              </a:p>
              <a:p>
                <a:pPr algn="ctr" rtl="1">
                  <a:spcAft>
                    <a:spcPts val="1000"/>
                  </a:spcAft>
                </a:pPr>
                <a:r>
                  <a:rPr lang="ar-SA" sz="1600" b="1" dirty="0"/>
                  <a:t>مثل طباعة تقرير عن أرباح الشركة لعام </a:t>
                </a:r>
                <a:r>
                  <a:rPr lang="ar-SA" sz="1600" b="1" dirty="0" smtClean="0"/>
                  <a:t>2014</a:t>
                </a:r>
                <a:endParaRPr lang="ar-SA" sz="1600" dirty="0"/>
              </a:p>
            </p:txBody>
          </p:sp>
          <p:sp>
            <p:nvSpPr>
              <p:cNvPr id="18450" name="Text Box 11"/>
              <p:cNvSpPr txBox="1">
                <a:spLocks noChangeArrowheads="1"/>
              </p:cNvSpPr>
              <p:nvPr/>
            </p:nvSpPr>
            <p:spPr bwMode="auto">
              <a:xfrm>
                <a:off x="7678" y="14094"/>
                <a:ext cx="2505" cy="932"/>
              </a:xfrm>
              <a:prstGeom prst="rect">
                <a:avLst/>
              </a:prstGeom>
              <a:solidFill>
                <a:srgbClr val="FFFFFF"/>
              </a:solidFill>
              <a:ln w="9525">
                <a:solidFill>
                  <a:srgbClr val="000000"/>
                </a:solidFill>
                <a:miter lim="800000"/>
                <a:headEnd/>
                <a:tailEnd/>
              </a:ln>
            </p:spPr>
            <p:txBody>
              <a:bodyPr/>
              <a:lstStyle/>
              <a:p>
                <a:pPr algn="ctr" rtl="1">
                  <a:spcAft>
                    <a:spcPts val="1000"/>
                  </a:spcAft>
                </a:pPr>
                <a:r>
                  <a:rPr lang="ar-SA" sz="1400" b="1" dirty="0"/>
                  <a:t>استعـــــــــلام</a:t>
                </a:r>
              </a:p>
              <a:p>
                <a:pPr algn="ctr" rtl="1">
                  <a:spcAft>
                    <a:spcPts val="1000"/>
                  </a:spcAft>
                </a:pPr>
                <a:r>
                  <a:rPr lang="ar-SA" sz="1400" b="1" dirty="0"/>
                  <a:t>مثال الاستعلام عن معلومات المريض بإدخال رقم هذا المريض</a:t>
                </a:r>
                <a:endParaRPr lang="ar-SA" sz="1400" dirty="0"/>
              </a:p>
            </p:txBody>
          </p:sp>
        </p:grpSp>
        <p:sp>
          <p:nvSpPr>
            <p:cNvPr id="18444" name="WordArt 15"/>
            <p:cNvSpPr>
              <a:spLocks noChangeArrowheads="1" noChangeShapeType="1" noTextEdit="1"/>
            </p:cNvSpPr>
            <p:nvPr/>
          </p:nvSpPr>
          <p:spPr bwMode="auto">
            <a:xfrm>
              <a:off x="8100" y="6240"/>
              <a:ext cx="1440" cy="360"/>
            </a:xfrm>
            <a:prstGeom prst="rect">
              <a:avLst/>
            </a:prstGeom>
          </p:spPr>
          <p:txBody>
            <a:bodyPr wrap="none" fromWordArt="1">
              <a:prstTxWarp prst="textPlain">
                <a:avLst>
                  <a:gd name="adj" fmla="val 50000"/>
                </a:avLst>
              </a:prstTxWarp>
            </a:bodyPr>
            <a:lstStyle/>
            <a:p>
              <a:pPr algn="ctr" rtl="1"/>
              <a:r>
                <a:rPr lang="ar-SA" sz="3600" kern="10" dirty="0">
                  <a:ln w="9525">
                    <a:solidFill>
                      <a:srgbClr val="000000"/>
                    </a:solidFill>
                    <a:round/>
                    <a:headEnd/>
                    <a:tailEnd/>
                  </a:ln>
                  <a:solidFill>
                    <a:srgbClr val="000000"/>
                  </a:solidFill>
                  <a:latin typeface="+mn-cs"/>
                  <a:ea typeface="+mn-cs"/>
                  <a:cs typeface="+mn-cs"/>
                </a:rPr>
                <a:t>المرحلة الأولى</a:t>
              </a:r>
              <a:endParaRPr lang="en-US" sz="3600" kern="10" dirty="0">
                <a:ln w="9525">
                  <a:solidFill>
                    <a:srgbClr val="000000"/>
                  </a:solidFill>
                  <a:round/>
                  <a:headEnd/>
                  <a:tailEnd/>
                </a:ln>
                <a:solidFill>
                  <a:srgbClr val="000000"/>
                </a:solidFill>
                <a:latin typeface="+mn-cs"/>
                <a:ea typeface="+mn-cs"/>
                <a:cs typeface="+mn-cs"/>
              </a:endParaRPr>
            </a:p>
          </p:txBody>
        </p:sp>
        <p:sp>
          <p:nvSpPr>
            <p:cNvPr id="18445" name="WordArt 16"/>
            <p:cNvSpPr>
              <a:spLocks noChangeArrowheads="1" noChangeShapeType="1" noTextEdit="1"/>
            </p:cNvSpPr>
            <p:nvPr/>
          </p:nvSpPr>
          <p:spPr bwMode="auto">
            <a:xfrm>
              <a:off x="8100" y="7470"/>
              <a:ext cx="1440" cy="360"/>
            </a:xfrm>
            <a:prstGeom prst="rect">
              <a:avLst/>
            </a:prstGeom>
          </p:spPr>
          <p:txBody>
            <a:bodyPr wrap="none" fromWordArt="1">
              <a:prstTxWarp prst="textPlain">
                <a:avLst>
                  <a:gd name="adj" fmla="val 50000"/>
                </a:avLst>
              </a:prstTxWarp>
            </a:bodyPr>
            <a:lstStyle/>
            <a:p>
              <a:pPr algn="ctr" rtl="1"/>
              <a:r>
                <a:rPr lang="ar-SA" sz="3600" kern="10" dirty="0">
                  <a:ln w="9525">
                    <a:solidFill>
                      <a:srgbClr val="000000"/>
                    </a:solidFill>
                    <a:round/>
                    <a:headEnd/>
                    <a:tailEnd/>
                  </a:ln>
                  <a:solidFill>
                    <a:srgbClr val="000000"/>
                  </a:solidFill>
                  <a:latin typeface="+mn-cs"/>
                  <a:ea typeface="+mn-cs"/>
                  <a:cs typeface="+mn-cs"/>
                </a:rPr>
                <a:t>المرحلة الثانية</a:t>
              </a:r>
              <a:endParaRPr lang="en-US" sz="3600" kern="10" dirty="0">
                <a:ln w="9525">
                  <a:solidFill>
                    <a:srgbClr val="000000"/>
                  </a:solidFill>
                  <a:round/>
                  <a:headEnd/>
                  <a:tailEnd/>
                </a:ln>
                <a:solidFill>
                  <a:srgbClr val="000000"/>
                </a:solidFill>
                <a:latin typeface="+mn-cs"/>
                <a:ea typeface="+mn-cs"/>
                <a:cs typeface="+mn-cs"/>
              </a:endParaRPr>
            </a:p>
          </p:txBody>
        </p:sp>
      </p:grpSp>
      <p:sp>
        <p:nvSpPr>
          <p:cNvPr id="18434" name="TextBox 16"/>
          <p:cNvSpPr txBox="1">
            <a:spLocks noChangeArrowheads="1"/>
          </p:cNvSpPr>
          <p:nvPr/>
        </p:nvSpPr>
        <p:spPr bwMode="auto">
          <a:xfrm>
            <a:off x="1115616" y="260648"/>
            <a:ext cx="6970713" cy="584775"/>
          </a:xfrm>
          <a:prstGeom prst="rect">
            <a:avLst/>
          </a:prstGeom>
          <a:noFill/>
          <a:ln w="9525">
            <a:noFill/>
            <a:miter lim="800000"/>
            <a:headEnd/>
            <a:tailEnd/>
          </a:ln>
        </p:spPr>
        <p:txBody>
          <a:bodyPr>
            <a:spAutoFit/>
          </a:bodyPr>
          <a:lstStyle/>
          <a:p>
            <a:pPr algn="ctr" rtl="1"/>
            <a:r>
              <a:rPr lang="ar-SA" sz="3200" dirty="0">
                <a:solidFill>
                  <a:srgbClr val="002060"/>
                </a:solidFill>
                <a:latin typeface="Georgia" pitchFamily="18" charset="0"/>
              </a:rPr>
              <a:t>لإنشاء قاعدة بيانات </a:t>
            </a:r>
            <a:r>
              <a:rPr lang="ar-SA" sz="3200" dirty="0" smtClean="0">
                <a:solidFill>
                  <a:srgbClr val="002060"/>
                </a:solidFill>
                <a:latin typeface="Georgia" pitchFamily="18" charset="0"/>
              </a:rPr>
              <a:t>نمر بالمراحل </a:t>
            </a:r>
            <a:r>
              <a:rPr lang="ar-SA" sz="3200" dirty="0">
                <a:solidFill>
                  <a:srgbClr val="002060"/>
                </a:solidFill>
                <a:latin typeface="Georgia" pitchFamily="18" charset="0"/>
              </a:rPr>
              <a:t>التالية</a:t>
            </a:r>
            <a:r>
              <a:rPr lang="ar-SA" dirty="0">
                <a:solidFill>
                  <a:srgbClr val="002060"/>
                </a:solidFill>
                <a:latin typeface="Georgia" pitchFamily="18" charset="0"/>
              </a:rPr>
              <a:t>:</a:t>
            </a:r>
          </a:p>
        </p:txBody>
      </p:sp>
      <p:cxnSp>
        <p:nvCxnSpPr>
          <p:cNvPr id="19" name="Straight Arrow Connector 18"/>
          <p:cNvCxnSpPr/>
          <p:nvPr/>
        </p:nvCxnSpPr>
        <p:spPr>
          <a:xfrm rot="5400000">
            <a:off x="6086673" y="5010671"/>
            <a:ext cx="428625" cy="158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4139952" y="4797152"/>
            <a:ext cx="1" cy="35490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2195736" y="4797152"/>
            <a:ext cx="0" cy="4320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2195736" y="4797152"/>
            <a:ext cx="410445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439" name="Text Box 6"/>
          <p:cNvSpPr txBox="1">
            <a:spLocks noChangeArrowheads="1"/>
          </p:cNvSpPr>
          <p:nvPr/>
        </p:nvSpPr>
        <p:spPr bwMode="auto">
          <a:xfrm>
            <a:off x="2987824" y="2348880"/>
            <a:ext cx="2513012" cy="828675"/>
          </a:xfrm>
          <a:prstGeom prst="rect">
            <a:avLst/>
          </a:prstGeom>
          <a:solidFill>
            <a:srgbClr val="FFFFFF"/>
          </a:solidFill>
          <a:ln w="9525">
            <a:solidFill>
              <a:srgbClr val="000000"/>
            </a:solidFill>
            <a:miter lim="800000"/>
            <a:headEnd/>
            <a:tailEnd/>
          </a:ln>
        </p:spPr>
        <p:txBody>
          <a:bodyPr/>
          <a:lstStyle/>
          <a:p>
            <a:pPr algn="ctr" rtl="1">
              <a:spcAft>
                <a:spcPts val="1000"/>
              </a:spcAft>
            </a:pPr>
            <a:r>
              <a:rPr lang="ar-SA" sz="1600" b="1" dirty="0"/>
              <a:t>تحويل نموذج الكيان والعلاقة الرابطة إلى جداول</a:t>
            </a:r>
            <a:endParaRPr lang="ar-SA" sz="1600" dirty="0"/>
          </a:p>
        </p:txBody>
      </p:sp>
      <p:cxnSp>
        <p:nvCxnSpPr>
          <p:cNvPr id="31" name="Straight Arrow Connector 30"/>
          <p:cNvCxnSpPr/>
          <p:nvPr/>
        </p:nvCxnSpPr>
        <p:spPr>
          <a:xfrm>
            <a:off x="4283968" y="1988840"/>
            <a:ext cx="0" cy="36004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4211960" y="3284984"/>
            <a:ext cx="0" cy="28575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442" name="WordArt 16"/>
          <p:cNvSpPr>
            <a:spLocks noChangeArrowheads="1" noChangeShapeType="1" noTextEdit="1"/>
          </p:cNvSpPr>
          <p:nvPr/>
        </p:nvSpPr>
        <p:spPr bwMode="auto">
          <a:xfrm>
            <a:off x="6357938" y="4000500"/>
            <a:ext cx="1222375" cy="414338"/>
          </a:xfrm>
          <a:prstGeom prst="rect">
            <a:avLst/>
          </a:prstGeom>
        </p:spPr>
        <p:txBody>
          <a:bodyPr wrap="none" fromWordArt="1">
            <a:prstTxWarp prst="textPlain">
              <a:avLst>
                <a:gd name="adj" fmla="val 50000"/>
              </a:avLst>
            </a:prstTxWarp>
          </a:bodyPr>
          <a:lstStyle/>
          <a:p>
            <a:pPr algn="ctr" rtl="1"/>
            <a:r>
              <a:rPr lang="ar-SA" sz="3600" kern="10">
                <a:ln w="9525">
                  <a:solidFill>
                    <a:srgbClr val="000000"/>
                  </a:solidFill>
                  <a:round/>
                  <a:headEnd/>
                  <a:tailEnd/>
                </a:ln>
                <a:solidFill>
                  <a:srgbClr val="000000"/>
                </a:solidFill>
                <a:latin typeface="+mn-cs"/>
                <a:ea typeface="+mn-cs"/>
                <a:cs typeface="+mn-cs"/>
              </a:rPr>
              <a:t>المرحلة الثالثة</a:t>
            </a:r>
            <a:endParaRPr lang="en-US" sz="3600" kern="10">
              <a:ln w="9525">
                <a:solidFill>
                  <a:srgbClr val="000000"/>
                </a:solidFill>
                <a:round/>
                <a:headEnd/>
                <a:tailEnd/>
              </a:ln>
              <a:solidFill>
                <a:srgbClr val="000000"/>
              </a:solidFill>
              <a:latin typeface="+mn-cs"/>
              <a:ea typeface="+mn-cs"/>
              <a:cs typeface="+mn-cs"/>
            </a:endParaRPr>
          </a:p>
        </p:txBody>
      </p:sp>
      <p:cxnSp>
        <p:nvCxnSpPr>
          <p:cNvPr id="24" name="Straight Arrow Connector 23"/>
          <p:cNvCxnSpPr/>
          <p:nvPr/>
        </p:nvCxnSpPr>
        <p:spPr>
          <a:xfrm rot="5400000">
            <a:off x="3997871" y="4579193"/>
            <a:ext cx="28575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Footer Placeholder 24"/>
          <p:cNvSpPr>
            <a:spLocks noGrp="1"/>
          </p:cNvSpPr>
          <p:nvPr>
            <p:ph type="ftr" sz="quarter" idx="11"/>
          </p:nvPr>
        </p:nvSpPr>
        <p:spPr/>
        <p:txBody>
          <a:bodyPr/>
          <a:lstStyle/>
          <a:p>
            <a:r>
              <a:rPr lang="en-US" smtClean="0"/>
              <a:t>T. Eman Alsqour</a:t>
            </a:r>
            <a:endParaRPr lang="ar-SA"/>
          </a:p>
        </p:txBody>
      </p:sp>
      <p:sp>
        <p:nvSpPr>
          <p:cNvPr id="22" name="Slide Number Placeholder 21"/>
          <p:cNvSpPr>
            <a:spLocks noGrp="1"/>
          </p:cNvSpPr>
          <p:nvPr>
            <p:ph type="sldNum" sz="quarter" idx="12"/>
          </p:nvPr>
        </p:nvSpPr>
        <p:spPr/>
        <p:txBody>
          <a:bodyPr/>
          <a:lstStyle/>
          <a:p>
            <a:fld id="{84119A0D-B5F6-4E20-B726-42375557DB2C}" type="slidenum">
              <a:rPr lang="ar-SA" smtClean="0"/>
              <a:pPr/>
              <a:t>5</a:t>
            </a:fld>
            <a:endParaRPr lang="ar-SA"/>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60648"/>
            <a:ext cx="8229600" cy="720080"/>
          </a:xfrm>
        </p:spPr>
        <p:txBody>
          <a:bodyPr>
            <a:normAutofit fontScale="90000"/>
          </a:bodyPr>
          <a:lstStyle/>
          <a:p>
            <a:pPr algn="ctr" rtl="1"/>
            <a:r>
              <a:rPr lang="ar-SA" dirty="0" smtClean="0"/>
              <a:t>نموذج الكيان والعلاقة الرابطة</a:t>
            </a:r>
            <a:br>
              <a:rPr lang="ar-SA" dirty="0" smtClean="0"/>
            </a:br>
            <a:r>
              <a:rPr lang="en-US" dirty="0" smtClean="0"/>
              <a:t>Entity-Relationship Diagram (ERD)</a:t>
            </a:r>
            <a:endParaRPr lang="en-US" dirty="0"/>
          </a:p>
        </p:txBody>
      </p:sp>
      <p:sp>
        <p:nvSpPr>
          <p:cNvPr id="2" name="Footer Placeholder 1"/>
          <p:cNvSpPr>
            <a:spLocks noGrp="1"/>
          </p:cNvSpPr>
          <p:nvPr>
            <p:ph type="ftr" sz="quarter" idx="11"/>
          </p:nvPr>
        </p:nvSpPr>
        <p:spPr/>
        <p:txBody>
          <a:bodyPr/>
          <a:lstStyle/>
          <a:p>
            <a:r>
              <a:rPr lang="en-US" smtClean="0"/>
              <a:t>T. Eman Alsqour</a:t>
            </a:r>
            <a:endParaRPr lang="ar-SA"/>
          </a:p>
        </p:txBody>
      </p:sp>
      <p:sp>
        <p:nvSpPr>
          <p:cNvPr id="3" name="Slide Number Placeholder 2"/>
          <p:cNvSpPr>
            <a:spLocks noGrp="1"/>
          </p:cNvSpPr>
          <p:nvPr>
            <p:ph type="sldNum" sz="quarter" idx="12"/>
          </p:nvPr>
        </p:nvSpPr>
        <p:spPr/>
        <p:txBody>
          <a:bodyPr/>
          <a:lstStyle/>
          <a:p>
            <a:fld id="{84119A0D-B5F6-4E20-B726-42375557DB2C}" type="slidenum">
              <a:rPr lang="ar-SA" smtClean="0"/>
              <a:pPr/>
              <a:t>6</a:t>
            </a:fld>
            <a:endParaRPr lang="ar-SA"/>
          </a:p>
        </p:txBody>
      </p:sp>
      <p:sp>
        <p:nvSpPr>
          <p:cNvPr id="5" name="Content Placeholder 4"/>
          <p:cNvSpPr>
            <a:spLocks noGrp="1"/>
          </p:cNvSpPr>
          <p:nvPr>
            <p:ph sz="quarter" idx="1"/>
          </p:nvPr>
        </p:nvSpPr>
        <p:spPr>
          <a:xfrm>
            <a:off x="467544" y="1484784"/>
            <a:ext cx="8229600" cy="4937760"/>
          </a:xfrm>
        </p:spPr>
        <p:txBody>
          <a:bodyPr>
            <a:normAutofit fontScale="92500" lnSpcReduction="10000"/>
          </a:bodyPr>
          <a:lstStyle/>
          <a:p>
            <a:pPr algn="r" rtl="1">
              <a:lnSpc>
                <a:spcPct val="150000"/>
              </a:lnSpc>
              <a:buNone/>
            </a:pPr>
            <a:r>
              <a:rPr lang="en-US" sz="2400" dirty="0" smtClean="0"/>
              <a:t>-</a:t>
            </a:r>
            <a:r>
              <a:rPr lang="ar-SA" sz="2400" dirty="0" smtClean="0"/>
              <a:t> نموذج الكيان والعلاقة الرابطة </a:t>
            </a:r>
            <a:r>
              <a:rPr lang="en-US" sz="2400" dirty="0" smtClean="0"/>
              <a:t>(ERD)</a:t>
            </a:r>
            <a:r>
              <a:rPr lang="ar-SA" sz="2400" dirty="0" smtClean="0"/>
              <a:t> هو نموذج عالي المستوي</a:t>
            </a:r>
            <a:r>
              <a:rPr lang="en-US" sz="2400" dirty="0" smtClean="0"/>
              <a:t> </a:t>
            </a:r>
            <a:r>
              <a:rPr lang="ar-SA" sz="2400" dirty="0" smtClean="0"/>
              <a:t>يقوم بعرض بناء البيانات.</a:t>
            </a:r>
          </a:p>
          <a:p>
            <a:pPr algn="r" rtl="1">
              <a:lnSpc>
                <a:spcPct val="150000"/>
              </a:lnSpc>
              <a:buNone/>
            </a:pPr>
            <a:r>
              <a:rPr lang="ar-SA" sz="2400" dirty="0" smtClean="0"/>
              <a:t>- يتم استخدام هذا النموذج في مرحلة تصميم المفاهيم.</a:t>
            </a:r>
          </a:p>
          <a:p>
            <a:pPr algn="r" rtl="1">
              <a:lnSpc>
                <a:spcPct val="150000"/>
              </a:lnSpc>
              <a:buNone/>
            </a:pPr>
            <a:r>
              <a:rPr lang="ar-SA" sz="2400" dirty="0" smtClean="0"/>
              <a:t>- الناتج من استخدام هذا النموذج هو مخطط البيانات.</a:t>
            </a:r>
          </a:p>
          <a:p>
            <a:pPr algn="r" rtl="1">
              <a:lnSpc>
                <a:spcPct val="150000"/>
              </a:lnSpc>
              <a:buNone/>
            </a:pPr>
            <a:r>
              <a:rPr lang="ar-SA" sz="2400" dirty="0" smtClean="0"/>
              <a:t>- يتم تمثيل بناء البيانات والقيود المطلوبة عليها باستخدام اشكال رسومية سهلة ومحددة.</a:t>
            </a:r>
          </a:p>
          <a:p>
            <a:pPr algn="r" rtl="1">
              <a:lnSpc>
                <a:spcPct val="150000"/>
              </a:lnSpc>
              <a:buNone/>
            </a:pPr>
            <a:r>
              <a:rPr lang="ar-SA" sz="2400" dirty="0" smtClean="0">
                <a:solidFill>
                  <a:schemeClr val="accent2">
                    <a:lumMod val="50000"/>
                  </a:schemeClr>
                </a:solidFill>
              </a:rPr>
              <a:t>- يمثل</a:t>
            </a:r>
            <a:r>
              <a:rPr lang="en-US" sz="2400" dirty="0" smtClean="0">
                <a:solidFill>
                  <a:schemeClr val="accent2">
                    <a:lumMod val="50000"/>
                  </a:schemeClr>
                </a:solidFill>
              </a:rPr>
              <a:t>ERD </a:t>
            </a:r>
            <a:r>
              <a:rPr lang="ar-SA" sz="2400" dirty="0" smtClean="0">
                <a:solidFill>
                  <a:schemeClr val="accent2">
                    <a:lumMod val="50000"/>
                  </a:schemeClr>
                </a:solidFill>
              </a:rPr>
              <a:t>  قاعدة البيانات باستخدام ثلاثة أنواع من العناصر:</a:t>
            </a:r>
          </a:p>
          <a:p>
            <a:pPr algn="r" rtl="1">
              <a:lnSpc>
                <a:spcPct val="150000"/>
              </a:lnSpc>
            </a:pPr>
            <a:r>
              <a:rPr lang="ar-SA" sz="2400" dirty="0" smtClean="0"/>
              <a:t>الكيانات(</a:t>
            </a:r>
            <a:r>
              <a:rPr lang="en-US" sz="2400" dirty="0" smtClean="0"/>
              <a:t>Entities</a:t>
            </a:r>
            <a:r>
              <a:rPr lang="ar-SA" sz="2400" dirty="0" smtClean="0"/>
              <a:t>).</a:t>
            </a:r>
          </a:p>
          <a:p>
            <a:pPr algn="r" rtl="1">
              <a:lnSpc>
                <a:spcPct val="150000"/>
              </a:lnSpc>
            </a:pPr>
            <a:r>
              <a:rPr lang="ar-SA" sz="2400" dirty="0" smtClean="0"/>
              <a:t>الصفات(</a:t>
            </a:r>
            <a:r>
              <a:rPr lang="en-US" sz="2400" dirty="0" smtClean="0"/>
              <a:t>Attributes</a:t>
            </a:r>
            <a:r>
              <a:rPr lang="ar-SA" sz="2400" dirty="0" smtClean="0"/>
              <a:t>).</a:t>
            </a:r>
          </a:p>
          <a:p>
            <a:pPr algn="r" rtl="1">
              <a:lnSpc>
                <a:spcPct val="150000"/>
              </a:lnSpc>
            </a:pPr>
            <a:r>
              <a:rPr lang="ar-SA" sz="2400" dirty="0" smtClean="0"/>
              <a:t>العلاقات(</a:t>
            </a:r>
            <a:r>
              <a:rPr lang="en-US" sz="2400" dirty="0" smtClean="0"/>
              <a:t>Relationships</a:t>
            </a:r>
            <a:r>
              <a:rPr lang="ar-SA" sz="2400" dirty="0" smtClean="0"/>
              <a:t>).</a:t>
            </a:r>
          </a:p>
          <a:p>
            <a:pPr algn="r" rtl="1">
              <a:lnSpc>
                <a:spcPct val="150000"/>
              </a:lnSpc>
              <a:buNone/>
            </a:pPr>
            <a:endParaRPr lang="en-US"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dirty="0" smtClean="0"/>
              <a:t>مثال</a:t>
            </a:r>
            <a:r>
              <a:rPr lang="en-US" dirty="0" smtClean="0"/>
              <a:t>: 1</a:t>
            </a:r>
            <a:r>
              <a:rPr lang="ar-SA" dirty="0" smtClean="0"/>
              <a:t> نموذج الكيان والعلاقة الرابطة (</a:t>
            </a:r>
            <a:r>
              <a:rPr lang="en-US" dirty="0" smtClean="0"/>
              <a:t>ERD</a:t>
            </a:r>
            <a:r>
              <a:rPr lang="ar-SA" dirty="0" smtClean="0"/>
              <a:t>)</a:t>
            </a:r>
            <a:endParaRPr lang="en-US" dirty="0"/>
          </a:p>
        </p:txBody>
      </p:sp>
      <p:sp>
        <p:nvSpPr>
          <p:cNvPr id="3" name="Footer Placeholder 2"/>
          <p:cNvSpPr>
            <a:spLocks noGrp="1"/>
          </p:cNvSpPr>
          <p:nvPr>
            <p:ph type="ftr" sz="quarter" idx="11"/>
          </p:nvPr>
        </p:nvSpPr>
        <p:spPr/>
        <p:txBody>
          <a:bodyPr/>
          <a:lstStyle/>
          <a:p>
            <a:r>
              <a:rPr lang="en-US" smtClean="0"/>
              <a:t>T. Eman Alsqour</a:t>
            </a:r>
            <a:endParaRPr lang="ar-SA"/>
          </a:p>
        </p:txBody>
      </p:sp>
      <p:sp>
        <p:nvSpPr>
          <p:cNvPr id="4" name="Slide Number Placeholder 3"/>
          <p:cNvSpPr>
            <a:spLocks noGrp="1"/>
          </p:cNvSpPr>
          <p:nvPr>
            <p:ph type="sldNum" sz="quarter" idx="12"/>
          </p:nvPr>
        </p:nvSpPr>
        <p:spPr/>
        <p:txBody>
          <a:bodyPr/>
          <a:lstStyle/>
          <a:p>
            <a:fld id="{84119A0D-B5F6-4E20-B726-42375557DB2C}" type="slidenum">
              <a:rPr lang="ar-SA" smtClean="0"/>
              <a:pPr/>
              <a:t>7</a:t>
            </a:fld>
            <a:endParaRPr lang="ar-SA"/>
          </a:p>
        </p:txBody>
      </p:sp>
      <p:sp>
        <p:nvSpPr>
          <p:cNvPr id="5" name="Content Placeholder 4"/>
          <p:cNvSpPr>
            <a:spLocks noGrp="1"/>
          </p:cNvSpPr>
          <p:nvPr>
            <p:ph sz="quarter" idx="1"/>
          </p:nvPr>
        </p:nvSpPr>
        <p:spPr/>
        <p:txBody>
          <a:bodyPr/>
          <a:lstStyle/>
          <a:p>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755576" y="1268760"/>
            <a:ext cx="7776863" cy="504056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T. Eman Alsqour</a:t>
            </a:r>
            <a:endParaRPr lang="ar-SA"/>
          </a:p>
        </p:txBody>
      </p:sp>
      <p:sp>
        <p:nvSpPr>
          <p:cNvPr id="4" name="Slide Number Placeholder 3"/>
          <p:cNvSpPr>
            <a:spLocks noGrp="1"/>
          </p:cNvSpPr>
          <p:nvPr>
            <p:ph type="sldNum" sz="quarter" idx="12"/>
          </p:nvPr>
        </p:nvSpPr>
        <p:spPr/>
        <p:txBody>
          <a:bodyPr/>
          <a:lstStyle/>
          <a:p>
            <a:fld id="{84119A0D-B5F6-4E20-B726-42375557DB2C}" type="slidenum">
              <a:rPr lang="ar-SA" smtClean="0"/>
              <a:pPr/>
              <a:t>8</a:t>
            </a:fld>
            <a:endParaRPr lang="ar-SA"/>
          </a:p>
        </p:txBody>
      </p:sp>
      <p:sp>
        <p:nvSpPr>
          <p:cNvPr id="7" name="Title 1"/>
          <p:cNvSpPr>
            <a:spLocks noGrp="1"/>
          </p:cNvSpPr>
          <p:nvPr>
            <p:ph type="title"/>
          </p:nvPr>
        </p:nvSpPr>
        <p:spPr>
          <a:xfrm>
            <a:off x="457200" y="152400"/>
            <a:ext cx="8229600" cy="990600"/>
          </a:xfrm>
        </p:spPr>
        <p:txBody>
          <a:bodyPr/>
          <a:lstStyle/>
          <a:p>
            <a:pPr algn="ctr" rtl="1"/>
            <a:r>
              <a:rPr lang="ar-SA" dirty="0" smtClean="0"/>
              <a:t>مثال 2: نموذج الكيان والعلاقة الرابطة (</a:t>
            </a:r>
            <a:r>
              <a:rPr lang="en-US" dirty="0" smtClean="0"/>
              <a:t>ERD</a:t>
            </a:r>
            <a:r>
              <a:rPr lang="ar-SA" dirty="0" smtClean="0"/>
              <a:t>)</a:t>
            </a:r>
            <a:endParaRPr lang="en-US" dirty="0"/>
          </a:p>
        </p:txBody>
      </p:sp>
      <p:sp>
        <p:nvSpPr>
          <p:cNvPr id="8" name="Content Placeholder 7"/>
          <p:cNvSpPr>
            <a:spLocks noGrp="1"/>
          </p:cNvSpPr>
          <p:nvPr>
            <p:ph sz="quarter" idx="1"/>
          </p:nvPr>
        </p:nvSpPr>
        <p:spPr/>
        <p:txBody>
          <a:bodyPr/>
          <a:lstStyle/>
          <a:p>
            <a:endParaRPr lang="ar-SA"/>
          </a:p>
        </p:txBody>
      </p:sp>
      <p:pic>
        <p:nvPicPr>
          <p:cNvPr id="1026" name="Picture 2"/>
          <p:cNvPicPr>
            <a:picLocks noChangeAspect="1" noChangeArrowheads="1"/>
          </p:cNvPicPr>
          <p:nvPr/>
        </p:nvPicPr>
        <p:blipFill>
          <a:blip r:embed="rId2" cstate="print"/>
          <a:srcRect/>
          <a:stretch>
            <a:fillRect/>
          </a:stretch>
        </p:blipFill>
        <p:spPr bwMode="auto">
          <a:xfrm>
            <a:off x="683568" y="1556792"/>
            <a:ext cx="7772400" cy="4572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1556792"/>
            <a:ext cx="7645896" cy="331440"/>
          </a:xfrm>
        </p:spPr>
        <p:txBody>
          <a:bodyPr>
            <a:noAutofit/>
          </a:bodyPr>
          <a:lstStyle/>
          <a:p>
            <a:pPr algn="ctr" rtl="1"/>
            <a:r>
              <a:rPr lang="ar-SA" sz="4000" dirty="0" smtClean="0"/>
              <a:t>الكيانات</a:t>
            </a:r>
            <a:r>
              <a:rPr lang="en-US" sz="4000" dirty="0" smtClean="0"/>
              <a:t> </a:t>
            </a:r>
            <a:r>
              <a:rPr lang="ar-SA" sz="4000" dirty="0" smtClean="0"/>
              <a:t>و الصفات</a:t>
            </a:r>
            <a:r>
              <a:rPr lang="en-US" sz="4000" dirty="0" smtClean="0"/>
              <a:t/>
            </a:r>
            <a:br>
              <a:rPr lang="en-US" sz="4000" dirty="0" smtClean="0"/>
            </a:br>
            <a:r>
              <a:rPr lang="ar-SA" sz="4000" dirty="0" smtClean="0"/>
              <a:t>(</a:t>
            </a:r>
            <a:r>
              <a:rPr lang="en-US" sz="4000" dirty="0" smtClean="0"/>
              <a:t>Entities &amp; Attributes</a:t>
            </a:r>
            <a:r>
              <a:rPr lang="ar-SA" sz="4000" dirty="0" smtClean="0"/>
              <a:t>) </a:t>
            </a:r>
            <a:br>
              <a:rPr lang="ar-SA" sz="4000" dirty="0" smtClean="0"/>
            </a:br>
            <a:endParaRPr lang="ar-SA" sz="4000" dirty="0">
              <a:solidFill>
                <a:srgbClr val="C00000"/>
              </a:solidFill>
            </a:endParaRPr>
          </a:p>
        </p:txBody>
      </p:sp>
      <p:sp>
        <p:nvSpPr>
          <p:cNvPr id="4" name="Footer Placeholder 3"/>
          <p:cNvSpPr>
            <a:spLocks noGrp="1"/>
          </p:cNvSpPr>
          <p:nvPr>
            <p:ph type="ftr" sz="quarter" idx="11"/>
          </p:nvPr>
        </p:nvSpPr>
        <p:spPr/>
        <p:txBody>
          <a:bodyPr/>
          <a:lstStyle/>
          <a:p>
            <a:r>
              <a:rPr lang="en-US" smtClean="0"/>
              <a:t>T. Eman Alsqour</a:t>
            </a:r>
            <a:endParaRPr lang="ar-SA"/>
          </a:p>
        </p:txBody>
      </p:sp>
      <p:sp>
        <p:nvSpPr>
          <p:cNvPr id="3" name="Content Placeholder 2"/>
          <p:cNvSpPr>
            <a:spLocks noGrp="1"/>
          </p:cNvSpPr>
          <p:nvPr>
            <p:ph sz="quarter" idx="1"/>
          </p:nvPr>
        </p:nvSpPr>
        <p:spPr>
          <a:xfrm>
            <a:off x="1115616" y="1196752"/>
            <a:ext cx="7543800" cy="4534272"/>
          </a:xfrm>
        </p:spPr>
        <p:txBody>
          <a:bodyPr>
            <a:normAutofit lnSpcReduction="10000"/>
          </a:bodyPr>
          <a:lstStyle/>
          <a:p>
            <a:pPr algn="r" rtl="1">
              <a:buNone/>
            </a:pPr>
            <a:r>
              <a:rPr lang="ar-SA" sz="2400" dirty="0" smtClean="0">
                <a:solidFill>
                  <a:schemeClr val="accent2">
                    <a:lumMod val="50000"/>
                  </a:schemeClr>
                </a:solidFill>
                <a:latin typeface="Georgia" pitchFamily="18" charset="0"/>
              </a:rPr>
              <a:t>الكيان (</a:t>
            </a:r>
            <a:r>
              <a:rPr lang="en-US" sz="2400" dirty="0" smtClean="0">
                <a:solidFill>
                  <a:schemeClr val="accent2">
                    <a:lumMod val="50000"/>
                  </a:schemeClr>
                </a:solidFill>
                <a:latin typeface="Georgia" pitchFamily="18" charset="0"/>
              </a:rPr>
              <a:t>Entity </a:t>
            </a:r>
            <a:r>
              <a:rPr lang="ar-SA" sz="2400" dirty="0" smtClean="0">
                <a:solidFill>
                  <a:schemeClr val="accent2">
                    <a:lumMod val="50000"/>
                  </a:schemeClr>
                </a:solidFill>
                <a:latin typeface="Georgia" pitchFamily="18" charset="0"/>
              </a:rPr>
              <a:t>) : </a:t>
            </a:r>
          </a:p>
          <a:p>
            <a:pPr algn="r" rtl="1">
              <a:lnSpc>
                <a:spcPct val="90000"/>
              </a:lnSpc>
              <a:buNone/>
            </a:pPr>
            <a:r>
              <a:rPr lang="ar-SA" sz="2400" dirty="0" smtClean="0"/>
              <a:t>	هو الوحدة (الشىء) الأساسية التي يتم تمثيلها بنموذج الكينونة/العلاقة </a:t>
            </a:r>
            <a:r>
              <a:rPr lang="en-US" sz="2400" dirty="0" smtClean="0"/>
              <a:t>(ER)</a:t>
            </a:r>
            <a:r>
              <a:rPr lang="ar-SA" sz="2400" dirty="0" smtClean="0"/>
              <a:t> ويشير هذا الكيان إلي ”شىء“ حقيقي في الحياة سواء كان له وجود فعلي مثل (طالب – موظف – سيارة - ... الخ) أو وجود منطقي مثل (شركة – وظيفة – مقرر - ... الخ)</a:t>
            </a:r>
          </a:p>
          <a:p>
            <a:pPr algn="r" rtl="1">
              <a:lnSpc>
                <a:spcPct val="90000"/>
              </a:lnSpc>
              <a:buNone/>
            </a:pPr>
            <a:endParaRPr lang="ar-SA" sz="2400" b="1" u="sng" dirty="0" smtClean="0"/>
          </a:p>
          <a:p>
            <a:pPr algn="r" rtl="1">
              <a:lnSpc>
                <a:spcPct val="90000"/>
              </a:lnSpc>
            </a:pPr>
            <a:r>
              <a:rPr lang="ar-SA" sz="2400" dirty="0" smtClean="0"/>
              <a:t>لكل </a:t>
            </a:r>
            <a:r>
              <a:rPr lang="ar-SA" sz="2400" b="1" dirty="0" smtClean="0"/>
              <a:t>كيان مفتاح </a:t>
            </a:r>
            <a:r>
              <a:rPr lang="ar-SA" sz="2400" dirty="0" smtClean="0"/>
              <a:t>عبارة عن صفة أو صفات تعرف الكيان بطريقة وحيدة. </a:t>
            </a:r>
            <a:endParaRPr lang="en-US" sz="2400" dirty="0" smtClean="0"/>
          </a:p>
          <a:p>
            <a:pPr algn="r" rtl="1"/>
            <a:r>
              <a:rPr lang="ar-SA" sz="2300" dirty="0" smtClean="0">
                <a:latin typeface="Georgia" pitchFamily="18" charset="0"/>
              </a:rPr>
              <a:t>لكل كيان صفات (</a:t>
            </a:r>
            <a:r>
              <a:rPr lang="en-US" sz="2300" dirty="0" smtClean="0"/>
              <a:t>Attributes</a:t>
            </a:r>
            <a:r>
              <a:rPr lang="ar-SA" sz="2300" dirty="0" smtClean="0">
                <a:latin typeface="Georgia" pitchFamily="18" charset="0"/>
              </a:rPr>
              <a:t>)</a:t>
            </a:r>
          </a:p>
          <a:p>
            <a:pPr algn="r" rtl="1">
              <a:buNone/>
            </a:pPr>
            <a:r>
              <a:rPr lang="ar-SA" sz="2300" dirty="0" smtClean="0">
                <a:solidFill>
                  <a:schemeClr val="accent2">
                    <a:lumMod val="50000"/>
                  </a:schemeClr>
                </a:solidFill>
                <a:latin typeface="Georgia" pitchFamily="18" charset="0"/>
              </a:rPr>
              <a:t>الصفات (</a:t>
            </a:r>
            <a:r>
              <a:rPr lang="en-US" sz="2300" dirty="0" smtClean="0">
                <a:solidFill>
                  <a:schemeClr val="accent2">
                    <a:lumMod val="50000"/>
                  </a:schemeClr>
                </a:solidFill>
              </a:rPr>
              <a:t>Attributes</a:t>
            </a:r>
            <a:r>
              <a:rPr lang="ar-SA" sz="2300" dirty="0" smtClean="0">
                <a:solidFill>
                  <a:schemeClr val="accent2">
                    <a:lumMod val="50000"/>
                  </a:schemeClr>
                </a:solidFill>
                <a:latin typeface="Georgia" pitchFamily="18" charset="0"/>
              </a:rPr>
              <a:t>):</a:t>
            </a:r>
            <a:endParaRPr lang="en-US" sz="2300" dirty="0" smtClean="0">
              <a:solidFill>
                <a:schemeClr val="accent2">
                  <a:lumMod val="50000"/>
                </a:schemeClr>
              </a:solidFill>
              <a:latin typeface="Georgia" pitchFamily="18" charset="0"/>
            </a:endParaRPr>
          </a:p>
          <a:p>
            <a:pPr algn="r" rtl="1">
              <a:buNone/>
            </a:pPr>
            <a:r>
              <a:rPr lang="ar-SA" sz="2300" dirty="0" smtClean="0">
                <a:solidFill>
                  <a:schemeClr val="tx1">
                    <a:lumMod val="95000"/>
                    <a:lumOff val="5000"/>
                  </a:schemeClr>
                </a:solidFill>
              </a:rPr>
              <a:t>هي صفة معينة تصف كيان معين وتكون تابعة له في مخطط</a:t>
            </a:r>
            <a:r>
              <a:rPr lang="en-US" sz="2300" dirty="0" smtClean="0">
                <a:solidFill>
                  <a:schemeClr val="tx1">
                    <a:lumMod val="95000"/>
                    <a:lumOff val="5000"/>
                  </a:schemeClr>
                </a:solidFill>
              </a:rPr>
              <a:t>ERD </a:t>
            </a:r>
            <a:r>
              <a:rPr lang="ar-SA" sz="2300" dirty="0" smtClean="0">
                <a:solidFill>
                  <a:schemeClr val="tx1">
                    <a:lumMod val="95000"/>
                    <a:lumOff val="5000"/>
                  </a:schemeClr>
                </a:solidFill>
              </a:rPr>
              <a:t>  .</a:t>
            </a:r>
          </a:p>
          <a:p>
            <a:pPr algn="r" rtl="1"/>
            <a:r>
              <a:rPr lang="ar-SA" sz="2400" dirty="0" smtClean="0">
                <a:solidFill>
                  <a:schemeClr val="tx1">
                    <a:lumMod val="95000"/>
                    <a:lumOff val="5000"/>
                  </a:schemeClr>
                </a:solidFill>
              </a:rPr>
              <a:t>يوضع خط تحت اسم الصفة أو الصفات التي تمثل مفتاح الكيان</a:t>
            </a:r>
            <a:r>
              <a:rPr lang="en-US" sz="2400" dirty="0" smtClean="0">
                <a:solidFill>
                  <a:schemeClr val="tx1">
                    <a:lumMod val="95000"/>
                    <a:lumOff val="5000"/>
                  </a:schemeClr>
                </a:solidFill>
              </a:rPr>
              <a:t>. </a:t>
            </a:r>
            <a:endParaRPr lang="ar-SA" sz="2300" dirty="0" smtClean="0">
              <a:solidFill>
                <a:schemeClr val="tx1">
                  <a:lumMod val="95000"/>
                  <a:lumOff val="5000"/>
                </a:schemeClr>
              </a:solidFill>
            </a:endParaRPr>
          </a:p>
          <a:p>
            <a:pPr algn="r" rtl="1"/>
            <a:r>
              <a:rPr lang="ar-SA" sz="2300" dirty="0" smtClean="0">
                <a:solidFill>
                  <a:srgbClr val="C00000"/>
                </a:solidFill>
              </a:rPr>
              <a:t>مثل: </a:t>
            </a:r>
            <a:r>
              <a:rPr lang="ar-SA" sz="2300" dirty="0" smtClean="0">
                <a:solidFill>
                  <a:schemeClr val="tx1">
                    <a:lumMod val="95000"/>
                    <a:lumOff val="5000"/>
                  </a:schemeClr>
                </a:solidFill>
              </a:rPr>
              <a:t>رقم الطالب </a:t>
            </a:r>
            <a:r>
              <a:rPr lang="en-US" sz="2300" dirty="0" smtClean="0">
                <a:solidFill>
                  <a:schemeClr val="tx1">
                    <a:lumMod val="95000"/>
                    <a:lumOff val="5000"/>
                  </a:schemeClr>
                </a:solidFill>
              </a:rPr>
              <a:t> </a:t>
            </a:r>
            <a:r>
              <a:rPr lang="ar-SA" sz="2300" dirty="0" smtClean="0">
                <a:solidFill>
                  <a:schemeClr val="tx1">
                    <a:lumMod val="95000"/>
                    <a:lumOff val="5000"/>
                  </a:schemeClr>
                </a:solidFill>
              </a:rPr>
              <a:t>أو</a:t>
            </a:r>
            <a:r>
              <a:rPr lang="en-US" sz="2300" dirty="0" smtClean="0">
                <a:solidFill>
                  <a:schemeClr val="tx1">
                    <a:lumMod val="95000"/>
                    <a:lumOff val="5000"/>
                  </a:schemeClr>
                </a:solidFill>
              </a:rPr>
              <a:t> </a:t>
            </a:r>
            <a:r>
              <a:rPr lang="ar-SA" sz="2300" dirty="0" smtClean="0">
                <a:solidFill>
                  <a:schemeClr val="tx1">
                    <a:lumMod val="95000"/>
                    <a:lumOff val="5000"/>
                  </a:schemeClr>
                </a:solidFill>
              </a:rPr>
              <a:t>اسم الطالب</a:t>
            </a:r>
            <a:endParaRPr lang="en-US" sz="2300" dirty="0" smtClean="0">
              <a:solidFill>
                <a:schemeClr val="tx1">
                  <a:lumMod val="95000"/>
                  <a:lumOff val="5000"/>
                </a:schemeClr>
              </a:solidFill>
            </a:endParaRPr>
          </a:p>
          <a:p>
            <a:pPr algn="r" rtl="1">
              <a:buNone/>
            </a:pPr>
            <a:endParaRPr lang="ar-SA" sz="2400" dirty="0" smtClean="0">
              <a:solidFill>
                <a:schemeClr val="accent2">
                  <a:lumMod val="50000"/>
                </a:schemeClr>
              </a:solidFill>
              <a:latin typeface="Georgia" pitchFamily="18" charset="0"/>
            </a:endParaRPr>
          </a:p>
        </p:txBody>
      </p:sp>
      <p:sp>
        <p:nvSpPr>
          <p:cNvPr id="6" name="Slide Number Placeholder 5"/>
          <p:cNvSpPr>
            <a:spLocks noGrp="1"/>
          </p:cNvSpPr>
          <p:nvPr>
            <p:ph type="sldNum" sz="quarter" idx="12"/>
          </p:nvPr>
        </p:nvSpPr>
        <p:spPr/>
        <p:txBody>
          <a:bodyPr/>
          <a:lstStyle/>
          <a:p>
            <a:fld id="{84119A0D-B5F6-4E20-B726-42375557DB2C}" type="slidenum">
              <a:rPr lang="ar-SA" smtClean="0"/>
              <a:pPr/>
              <a:t>9</a:t>
            </a:fld>
            <a:endParaRPr lang="ar-SA"/>
          </a:p>
        </p:txBody>
      </p:sp>
      <p:sp>
        <p:nvSpPr>
          <p:cNvPr id="7" name="Rectangle 6"/>
          <p:cNvSpPr/>
          <p:nvPr/>
        </p:nvSpPr>
        <p:spPr>
          <a:xfrm>
            <a:off x="683568" y="2564904"/>
            <a:ext cx="1800200" cy="576064"/>
          </a:xfrm>
          <a:prstGeom prst="rect">
            <a:avLst/>
          </a:prstGeom>
          <a:solidFill>
            <a:schemeClr val="accent1">
              <a:alpha val="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400" dirty="0" smtClean="0">
                <a:solidFill>
                  <a:schemeClr val="tx1">
                    <a:lumMod val="85000"/>
                    <a:lumOff val="15000"/>
                  </a:schemeClr>
                </a:solidFill>
              </a:rPr>
              <a:t>الطالب</a:t>
            </a:r>
            <a:endParaRPr lang="en-US" sz="2400" dirty="0">
              <a:solidFill>
                <a:schemeClr val="tx1">
                  <a:lumMod val="85000"/>
                  <a:lumOff val="15000"/>
                </a:schemeClr>
              </a:solidFill>
            </a:endParaRPr>
          </a:p>
        </p:txBody>
      </p:sp>
      <p:sp>
        <p:nvSpPr>
          <p:cNvPr id="8" name="Oval 7"/>
          <p:cNvSpPr/>
          <p:nvPr/>
        </p:nvSpPr>
        <p:spPr>
          <a:xfrm>
            <a:off x="1547664" y="5157192"/>
            <a:ext cx="1440160" cy="504056"/>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solidFill>
                  <a:schemeClr val="tx1"/>
                </a:solidFill>
              </a:rPr>
              <a:t>أسم الطالب</a:t>
            </a:r>
            <a:endParaRPr lang="en-US" dirty="0">
              <a:solidFill>
                <a:schemeClr val="tx1"/>
              </a:solidFill>
            </a:endParaRPr>
          </a:p>
        </p:txBody>
      </p:sp>
      <p:cxnSp>
        <p:nvCxnSpPr>
          <p:cNvPr id="17" name="Straight Connector 16"/>
          <p:cNvCxnSpPr>
            <a:endCxn id="18" idx="0"/>
          </p:cNvCxnSpPr>
          <p:nvPr/>
        </p:nvCxnSpPr>
        <p:spPr>
          <a:xfrm>
            <a:off x="1043608" y="5517232"/>
            <a:ext cx="108012" cy="28803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251520" y="5805264"/>
            <a:ext cx="1800200" cy="576064"/>
          </a:xfrm>
          <a:prstGeom prst="rect">
            <a:avLst/>
          </a:prstGeom>
          <a:solidFill>
            <a:schemeClr val="accent1">
              <a:alpha val="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400" dirty="0" smtClean="0">
                <a:solidFill>
                  <a:schemeClr val="tx1">
                    <a:lumMod val="85000"/>
                    <a:lumOff val="15000"/>
                  </a:schemeClr>
                </a:solidFill>
              </a:rPr>
              <a:t>الطالب</a:t>
            </a:r>
            <a:endParaRPr lang="en-US" sz="2400" dirty="0">
              <a:solidFill>
                <a:schemeClr val="tx1">
                  <a:lumMod val="85000"/>
                  <a:lumOff val="15000"/>
                </a:schemeClr>
              </a:solidFill>
            </a:endParaRPr>
          </a:p>
        </p:txBody>
      </p:sp>
      <p:sp>
        <p:nvSpPr>
          <p:cNvPr id="20" name="Oval 19"/>
          <p:cNvSpPr/>
          <p:nvPr/>
        </p:nvSpPr>
        <p:spPr>
          <a:xfrm>
            <a:off x="0" y="5085184"/>
            <a:ext cx="1440160" cy="504056"/>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u="sng" dirty="0" smtClean="0">
                <a:solidFill>
                  <a:schemeClr val="tx1"/>
                </a:solidFill>
              </a:rPr>
              <a:t>رقم الطالب</a:t>
            </a:r>
            <a:endParaRPr lang="en-US" u="sng" dirty="0">
              <a:solidFill>
                <a:schemeClr val="tx1"/>
              </a:solidFill>
            </a:endParaRPr>
          </a:p>
        </p:txBody>
      </p:sp>
      <p:cxnSp>
        <p:nvCxnSpPr>
          <p:cNvPr id="22" name="Straight Connector 21"/>
          <p:cNvCxnSpPr/>
          <p:nvPr/>
        </p:nvCxnSpPr>
        <p:spPr>
          <a:xfrm flipV="1">
            <a:off x="1835696" y="5661248"/>
            <a:ext cx="144016" cy="14401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71284301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2340</TotalTime>
  <Words>1272</Words>
  <Application>Microsoft Office PowerPoint</Application>
  <PresentationFormat>On-screen Show (4:3)</PresentationFormat>
  <Paragraphs>405</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Origin</vt:lpstr>
      <vt:lpstr>قواعد البيانات العلائقية</vt:lpstr>
      <vt:lpstr>نماذج قواعد البيانات</vt:lpstr>
      <vt:lpstr>قواعد البيانات العلائقية </vt:lpstr>
      <vt:lpstr>Slide 4</vt:lpstr>
      <vt:lpstr>Slide 5</vt:lpstr>
      <vt:lpstr>نموذج الكيان والعلاقة الرابطة Entity-Relationship Diagram (ERD)</vt:lpstr>
      <vt:lpstr>مثال: 1 نموذج الكيان والعلاقة الرابطة (ERD)</vt:lpstr>
      <vt:lpstr>مثال 2: نموذج الكيان والعلاقة الرابطة (ERD)</vt:lpstr>
      <vt:lpstr>الكيانات و الصفات (Entities &amp; Attributes)  </vt:lpstr>
      <vt:lpstr>أنواع الصفات </vt:lpstr>
      <vt:lpstr>أنواع الصفات</vt:lpstr>
      <vt:lpstr>أنواع الصفات</vt:lpstr>
      <vt:lpstr>مفاتيح الكيانات</vt:lpstr>
      <vt:lpstr>طالب (Student)</vt:lpstr>
      <vt:lpstr>Slide 15</vt:lpstr>
      <vt:lpstr>مفاتيح الجداول</vt:lpstr>
      <vt:lpstr>Slide 17</vt:lpstr>
      <vt:lpstr>العلاقات Relationship</vt:lpstr>
      <vt:lpstr>صفات العلاقة</vt:lpstr>
      <vt:lpstr>درجة العلاقة</vt:lpstr>
      <vt:lpstr>القيود المفروضة على العلاقات   (Constraints)</vt:lpstr>
      <vt:lpstr>نسب المشاركة Cardinality</vt:lpstr>
      <vt:lpstr>مثال لأنواع العلاقات</vt:lpstr>
      <vt:lpstr>مثال لأنواع العلاقات</vt:lpstr>
      <vt:lpstr>مثال لأنواع العلاقات</vt:lpstr>
      <vt:lpstr>مثال لأنواع العلاقات</vt:lpstr>
      <vt:lpstr>نوع المشاركة Participation</vt:lpstr>
      <vt:lpstr>أنواع القيود على العلاقات</vt:lpstr>
      <vt:lpstr>مثال على أنواع الارتباط</vt:lpstr>
      <vt:lpstr>تمرين</vt:lpstr>
      <vt:lpstr>تم بحمدالله</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Hp</cp:lastModifiedBy>
  <cp:revision>507</cp:revision>
  <dcterms:created xsi:type="dcterms:W3CDTF">2012-08-31T00:02:55Z</dcterms:created>
  <dcterms:modified xsi:type="dcterms:W3CDTF">2016-01-30T08:46:53Z</dcterms:modified>
</cp:coreProperties>
</file>