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1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2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3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4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3" r:id="rId17"/>
    <p:sldId id="274" r:id="rId18"/>
    <p:sldId id="275" r:id="rId19"/>
    <p:sldId id="276" r:id="rId20"/>
    <p:sldId id="277" r:id="rId21"/>
    <p:sldId id="312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72" r:id="rId31"/>
    <p:sldId id="270" r:id="rId32"/>
    <p:sldId id="286" r:id="rId33"/>
    <p:sldId id="287" r:id="rId34"/>
    <p:sldId id="288" r:id="rId35"/>
    <p:sldId id="289" r:id="rId36"/>
    <p:sldId id="290" r:id="rId37"/>
    <p:sldId id="292" r:id="rId38"/>
    <p:sldId id="291" r:id="rId39"/>
    <p:sldId id="293" r:id="rId40"/>
    <p:sldId id="294" r:id="rId41"/>
    <p:sldId id="295" r:id="rId42"/>
    <p:sldId id="296" r:id="rId43"/>
    <p:sldId id="297" r:id="rId44"/>
    <p:sldId id="298" r:id="rId45"/>
    <p:sldId id="301" r:id="rId46"/>
    <p:sldId id="302" r:id="rId47"/>
    <p:sldId id="303" r:id="rId48"/>
    <p:sldId id="300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04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59A979-F0B5-47B8-B932-673F9A91B16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6BDE078-F1F8-4F1A-888D-E3BB5A9DA671}">
      <dgm:prSet phldrT="[Text]"/>
      <dgm:spPr/>
      <dgm:t>
        <a:bodyPr/>
        <a:lstStyle/>
        <a:p>
          <a:r>
            <a:rPr lang="ar-AE" dirty="0" smtClean="0"/>
            <a:t>خريطة مفهوم </a:t>
          </a:r>
          <a:endParaRPr lang="en-GB" dirty="0"/>
        </a:p>
      </dgm:t>
    </dgm:pt>
    <dgm:pt modelId="{990232D4-6938-4901-9F89-1E9385B5526C}" type="parTrans" cxnId="{E6C80096-2420-4C24-8F74-5CCCD6C44C72}">
      <dgm:prSet/>
      <dgm:spPr/>
      <dgm:t>
        <a:bodyPr/>
        <a:lstStyle/>
        <a:p>
          <a:endParaRPr lang="en-GB"/>
        </a:p>
      </dgm:t>
    </dgm:pt>
    <dgm:pt modelId="{421908AF-2056-4020-B848-A9C50E18B00D}" type="sibTrans" cxnId="{E6C80096-2420-4C24-8F74-5CCCD6C44C72}">
      <dgm:prSet/>
      <dgm:spPr/>
      <dgm:t>
        <a:bodyPr/>
        <a:lstStyle/>
        <a:p>
          <a:endParaRPr lang="en-GB"/>
        </a:p>
      </dgm:t>
    </dgm:pt>
    <dgm:pt modelId="{7669853F-9507-466D-B8F0-FD60D598929B}">
      <dgm:prSet phldrT="[Text]"/>
      <dgm:spPr/>
      <dgm:t>
        <a:bodyPr/>
        <a:lstStyle/>
        <a:p>
          <a:r>
            <a:rPr lang="ar-AE" dirty="0" smtClean="0"/>
            <a:t>الحركة الدوائية للعقار </a:t>
          </a:r>
          <a:endParaRPr lang="en-GB" dirty="0"/>
        </a:p>
      </dgm:t>
    </dgm:pt>
    <dgm:pt modelId="{4419A429-2024-4EAA-9BE4-E7898DBC63A3}" type="parTrans" cxnId="{5FECDA84-2262-4B2E-B528-A9FDE948E617}">
      <dgm:prSet/>
      <dgm:spPr/>
      <dgm:t>
        <a:bodyPr/>
        <a:lstStyle/>
        <a:p>
          <a:endParaRPr lang="en-GB"/>
        </a:p>
      </dgm:t>
    </dgm:pt>
    <dgm:pt modelId="{4DA42A00-E941-4BCA-91F8-6B5B85C7EE8D}" type="sibTrans" cxnId="{5FECDA84-2262-4B2E-B528-A9FDE948E617}">
      <dgm:prSet/>
      <dgm:spPr/>
      <dgm:t>
        <a:bodyPr/>
        <a:lstStyle/>
        <a:p>
          <a:endParaRPr lang="en-GB"/>
        </a:p>
      </dgm:t>
    </dgm:pt>
    <dgm:pt modelId="{20775A58-D4D1-4ACD-A3D9-35D9B4338659}">
      <dgm:prSet phldrT="[Text]"/>
      <dgm:spPr/>
      <dgm:t>
        <a:bodyPr/>
        <a:lstStyle/>
        <a:p>
          <a:r>
            <a:rPr lang="ar-AE" dirty="0" smtClean="0"/>
            <a:t>الامتصاص</a:t>
          </a:r>
          <a:endParaRPr lang="en-GB" dirty="0"/>
        </a:p>
      </dgm:t>
    </dgm:pt>
    <dgm:pt modelId="{C2A9EFDD-B2A8-40D9-B9DD-A57C2E8B0DCF}" type="parTrans" cxnId="{BC5E0B14-3BDA-4219-BBEB-AE928E0122F6}">
      <dgm:prSet/>
      <dgm:spPr/>
      <dgm:t>
        <a:bodyPr/>
        <a:lstStyle/>
        <a:p>
          <a:endParaRPr lang="en-GB"/>
        </a:p>
      </dgm:t>
    </dgm:pt>
    <dgm:pt modelId="{A6C3D25F-7170-4450-B424-BC692AB3823F}" type="sibTrans" cxnId="{BC5E0B14-3BDA-4219-BBEB-AE928E0122F6}">
      <dgm:prSet/>
      <dgm:spPr/>
      <dgm:t>
        <a:bodyPr/>
        <a:lstStyle/>
        <a:p>
          <a:endParaRPr lang="en-GB"/>
        </a:p>
      </dgm:t>
    </dgm:pt>
    <dgm:pt modelId="{E61D9388-7E80-4DB8-93F5-FE857A1ED33F}">
      <dgm:prSet/>
      <dgm:spPr/>
      <dgm:t>
        <a:bodyPr/>
        <a:lstStyle/>
        <a:p>
          <a:r>
            <a:rPr lang="ar-AE" dirty="0" smtClean="0"/>
            <a:t>التوزيع على أنسجة الجسم  </a:t>
          </a:r>
          <a:endParaRPr lang="en-GB" dirty="0"/>
        </a:p>
      </dgm:t>
    </dgm:pt>
    <dgm:pt modelId="{939BF282-AEDF-4921-9090-13333417DA1C}" type="parTrans" cxnId="{02552D47-5C83-4E90-828E-1FAE775E4403}">
      <dgm:prSet/>
      <dgm:spPr/>
      <dgm:t>
        <a:bodyPr/>
        <a:lstStyle/>
        <a:p>
          <a:endParaRPr lang="en-GB"/>
        </a:p>
      </dgm:t>
    </dgm:pt>
    <dgm:pt modelId="{F3EB5044-A568-4156-A880-485CB0BE7823}" type="sibTrans" cxnId="{02552D47-5C83-4E90-828E-1FAE775E4403}">
      <dgm:prSet/>
      <dgm:spPr/>
      <dgm:t>
        <a:bodyPr/>
        <a:lstStyle/>
        <a:p>
          <a:endParaRPr lang="en-GB"/>
        </a:p>
      </dgm:t>
    </dgm:pt>
    <dgm:pt modelId="{2254EF77-2480-452D-A1C6-34E4DE4A40E9}">
      <dgm:prSet/>
      <dgm:spPr/>
      <dgm:t>
        <a:bodyPr/>
        <a:lstStyle/>
        <a:p>
          <a:r>
            <a:rPr lang="ar-AE" dirty="0" smtClean="0"/>
            <a:t>التحول اليبولوجي  </a:t>
          </a:r>
          <a:endParaRPr lang="en-GB" dirty="0"/>
        </a:p>
      </dgm:t>
    </dgm:pt>
    <dgm:pt modelId="{32DBA273-3A9E-477B-9B51-5336BF357B82}" type="parTrans" cxnId="{A5FB3FA5-32ED-4F63-9F7C-C091CBFCA310}">
      <dgm:prSet/>
      <dgm:spPr/>
      <dgm:t>
        <a:bodyPr/>
        <a:lstStyle/>
        <a:p>
          <a:endParaRPr lang="en-GB"/>
        </a:p>
      </dgm:t>
    </dgm:pt>
    <dgm:pt modelId="{839ECCCC-4F06-442E-8B54-E145B55BB022}" type="sibTrans" cxnId="{A5FB3FA5-32ED-4F63-9F7C-C091CBFCA310}">
      <dgm:prSet/>
      <dgm:spPr/>
      <dgm:t>
        <a:bodyPr/>
        <a:lstStyle/>
        <a:p>
          <a:endParaRPr lang="en-GB"/>
        </a:p>
      </dgm:t>
    </dgm:pt>
    <dgm:pt modelId="{DB7E5C5F-E0F6-4B78-85B3-B88FB308AE3B}">
      <dgm:prSet/>
      <dgm:spPr/>
      <dgm:t>
        <a:bodyPr/>
        <a:lstStyle/>
        <a:p>
          <a:r>
            <a:rPr lang="ar-AE" dirty="0" smtClean="0"/>
            <a:t>الإخراج خارج الجسم  </a:t>
          </a:r>
          <a:endParaRPr lang="en-GB" dirty="0"/>
        </a:p>
      </dgm:t>
    </dgm:pt>
    <dgm:pt modelId="{BCB14A12-7095-4DB5-B849-0B3FA8F31B8F}" type="parTrans" cxnId="{ECD3FF7E-C0D3-4D87-AA30-6AD1E32003D2}">
      <dgm:prSet/>
      <dgm:spPr/>
      <dgm:t>
        <a:bodyPr/>
        <a:lstStyle/>
        <a:p>
          <a:endParaRPr lang="en-GB"/>
        </a:p>
      </dgm:t>
    </dgm:pt>
    <dgm:pt modelId="{C7C913D6-A827-4E83-BF4B-CBF794C3A518}" type="sibTrans" cxnId="{ECD3FF7E-C0D3-4D87-AA30-6AD1E32003D2}">
      <dgm:prSet/>
      <dgm:spPr/>
      <dgm:t>
        <a:bodyPr/>
        <a:lstStyle/>
        <a:p>
          <a:endParaRPr lang="en-GB"/>
        </a:p>
      </dgm:t>
    </dgm:pt>
    <dgm:pt modelId="{5455D19E-7B6F-4199-A191-2D491B0F0642}" type="pres">
      <dgm:prSet presAssocID="{F659A979-F0B5-47B8-B932-673F9A91B16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6B816887-9C77-42C4-8B40-1916056816DF}" type="pres">
      <dgm:prSet presAssocID="{76BDE078-F1F8-4F1A-888D-E3BB5A9DA671}" presName="hierRoot1" presStyleCnt="0"/>
      <dgm:spPr/>
    </dgm:pt>
    <dgm:pt modelId="{A0AAD917-B4DA-4B9C-98A5-506F6D344A01}" type="pres">
      <dgm:prSet presAssocID="{76BDE078-F1F8-4F1A-888D-E3BB5A9DA671}" presName="composite" presStyleCnt="0"/>
      <dgm:spPr/>
    </dgm:pt>
    <dgm:pt modelId="{832B8C05-F120-43A3-817B-16E57D5A3253}" type="pres">
      <dgm:prSet presAssocID="{76BDE078-F1F8-4F1A-888D-E3BB5A9DA671}" presName="background" presStyleLbl="node0" presStyleIdx="0" presStyleCnt="1"/>
      <dgm:spPr/>
    </dgm:pt>
    <dgm:pt modelId="{CE9C8C86-814E-404F-9A9F-2FD913F6A960}" type="pres">
      <dgm:prSet presAssocID="{76BDE078-F1F8-4F1A-888D-E3BB5A9DA671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A061760-F45B-4BA1-BAAF-6AAAE5D669B7}" type="pres">
      <dgm:prSet presAssocID="{76BDE078-F1F8-4F1A-888D-E3BB5A9DA671}" presName="hierChild2" presStyleCnt="0"/>
      <dgm:spPr/>
    </dgm:pt>
    <dgm:pt modelId="{035CF591-216C-4738-9EB6-849733301AA2}" type="pres">
      <dgm:prSet presAssocID="{4419A429-2024-4EAA-9BE4-E7898DBC63A3}" presName="Name10" presStyleLbl="parChTrans1D2" presStyleIdx="0" presStyleCnt="1"/>
      <dgm:spPr/>
      <dgm:t>
        <a:bodyPr/>
        <a:lstStyle/>
        <a:p>
          <a:endParaRPr lang="en-GB"/>
        </a:p>
      </dgm:t>
    </dgm:pt>
    <dgm:pt modelId="{FAD1D13A-F610-4D6E-80DD-D9B8049FDF04}" type="pres">
      <dgm:prSet presAssocID="{7669853F-9507-466D-B8F0-FD60D598929B}" presName="hierRoot2" presStyleCnt="0"/>
      <dgm:spPr/>
    </dgm:pt>
    <dgm:pt modelId="{9F7A7B4F-329F-4602-B7BA-9D1CA3F42BE8}" type="pres">
      <dgm:prSet presAssocID="{7669853F-9507-466D-B8F0-FD60D598929B}" presName="composite2" presStyleCnt="0"/>
      <dgm:spPr/>
    </dgm:pt>
    <dgm:pt modelId="{69D1CE1C-3B29-4645-A7D8-BA8B22F68DB6}" type="pres">
      <dgm:prSet presAssocID="{7669853F-9507-466D-B8F0-FD60D598929B}" presName="background2" presStyleLbl="node2" presStyleIdx="0" presStyleCnt="1"/>
      <dgm:spPr/>
    </dgm:pt>
    <dgm:pt modelId="{6740B4CB-A145-4DCF-AF7C-9A4F4D3BFD4E}" type="pres">
      <dgm:prSet presAssocID="{7669853F-9507-466D-B8F0-FD60D598929B}" presName="text2" presStyleLbl="fgAcc2" presStyleIdx="0" presStyleCnt="1" custScaleX="34869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906302F-0182-4153-A69A-B7FF4FC60FAA}" type="pres">
      <dgm:prSet presAssocID="{7669853F-9507-466D-B8F0-FD60D598929B}" presName="hierChild3" presStyleCnt="0"/>
      <dgm:spPr/>
    </dgm:pt>
    <dgm:pt modelId="{71A544ED-6F0D-4E78-B0B4-98DE9EBA18D0}" type="pres">
      <dgm:prSet presAssocID="{BCB14A12-7095-4DB5-B849-0B3FA8F31B8F}" presName="Name17" presStyleLbl="parChTrans1D3" presStyleIdx="0" presStyleCnt="4"/>
      <dgm:spPr/>
      <dgm:t>
        <a:bodyPr/>
        <a:lstStyle/>
        <a:p>
          <a:endParaRPr lang="en-GB"/>
        </a:p>
      </dgm:t>
    </dgm:pt>
    <dgm:pt modelId="{A1434E01-E872-4EDB-A667-18D6B11455E4}" type="pres">
      <dgm:prSet presAssocID="{DB7E5C5F-E0F6-4B78-85B3-B88FB308AE3B}" presName="hierRoot3" presStyleCnt="0"/>
      <dgm:spPr/>
    </dgm:pt>
    <dgm:pt modelId="{308A8CEC-61BF-4197-A697-86B429CEF562}" type="pres">
      <dgm:prSet presAssocID="{DB7E5C5F-E0F6-4B78-85B3-B88FB308AE3B}" presName="composite3" presStyleCnt="0"/>
      <dgm:spPr/>
    </dgm:pt>
    <dgm:pt modelId="{3C568014-502A-427C-A0A9-96698EE28512}" type="pres">
      <dgm:prSet presAssocID="{DB7E5C5F-E0F6-4B78-85B3-B88FB308AE3B}" presName="background3" presStyleLbl="node3" presStyleIdx="0" presStyleCnt="4"/>
      <dgm:spPr/>
    </dgm:pt>
    <dgm:pt modelId="{E3E9F1A3-A9DC-4D08-8605-B814F16D601C}" type="pres">
      <dgm:prSet presAssocID="{DB7E5C5F-E0F6-4B78-85B3-B88FB308AE3B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6B5FBAB-230E-481E-8CD2-BA1036C399C6}" type="pres">
      <dgm:prSet presAssocID="{DB7E5C5F-E0F6-4B78-85B3-B88FB308AE3B}" presName="hierChild4" presStyleCnt="0"/>
      <dgm:spPr/>
    </dgm:pt>
    <dgm:pt modelId="{AFC2128F-AD5C-42AA-A34C-DEAE89E12937}" type="pres">
      <dgm:prSet presAssocID="{32DBA273-3A9E-477B-9B51-5336BF357B82}" presName="Name17" presStyleLbl="parChTrans1D3" presStyleIdx="1" presStyleCnt="4"/>
      <dgm:spPr/>
      <dgm:t>
        <a:bodyPr/>
        <a:lstStyle/>
        <a:p>
          <a:endParaRPr lang="en-GB"/>
        </a:p>
      </dgm:t>
    </dgm:pt>
    <dgm:pt modelId="{D1585284-D96B-4DEF-8B33-04C5938AE304}" type="pres">
      <dgm:prSet presAssocID="{2254EF77-2480-452D-A1C6-34E4DE4A40E9}" presName="hierRoot3" presStyleCnt="0"/>
      <dgm:spPr/>
    </dgm:pt>
    <dgm:pt modelId="{0D8DAA99-CEE8-4837-A948-6A4545C69E63}" type="pres">
      <dgm:prSet presAssocID="{2254EF77-2480-452D-A1C6-34E4DE4A40E9}" presName="composite3" presStyleCnt="0"/>
      <dgm:spPr/>
    </dgm:pt>
    <dgm:pt modelId="{D3A49E13-2B5B-412C-9811-D4EDDC6D7B8A}" type="pres">
      <dgm:prSet presAssocID="{2254EF77-2480-452D-A1C6-34E4DE4A40E9}" presName="background3" presStyleLbl="node3" presStyleIdx="1" presStyleCnt="4"/>
      <dgm:spPr/>
    </dgm:pt>
    <dgm:pt modelId="{105C973B-5D1C-494D-AD2C-79F0CA6795E6}" type="pres">
      <dgm:prSet presAssocID="{2254EF77-2480-452D-A1C6-34E4DE4A40E9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65865CE-2F93-41C4-88B0-010CE73C1ED1}" type="pres">
      <dgm:prSet presAssocID="{2254EF77-2480-452D-A1C6-34E4DE4A40E9}" presName="hierChild4" presStyleCnt="0"/>
      <dgm:spPr/>
    </dgm:pt>
    <dgm:pt modelId="{5252843C-4D64-46DF-ACD6-41B7CB85B1B1}" type="pres">
      <dgm:prSet presAssocID="{939BF282-AEDF-4921-9090-13333417DA1C}" presName="Name17" presStyleLbl="parChTrans1D3" presStyleIdx="2" presStyleCnt="4"/>
      <dgm:spPr/>
      <dgm:t>
        <a:bodyPr/>
        <a:lstStyle/>
        <a:p>
          <a:endParaRPr lang="en-GB"/>
        </a:p>
      </dgm:t>
    </dgm:pt>
    <dgm:pt modelId="{73D05DE5-D121-4AF3-BCED-D28B56BFCAB7}" type="pres">
      <dgm:prSet presAssocID="{E61D9388-7E80-4DB8-93F5-FE857A1ED33F}" presName="hierRoot3" presStyleCnt="0"/>
      <dgm:spPr/>
    </dgm:pt>
    <dgm:pt modelId="{D0AEB1D3-8EB0-4A5A-930A-BAFAEE83D590}" type="pres">
      <dgm:prSet presAssocID="{E61D9388-7E80-4DB8-93F5-FE857A1ED33F}" presName="composite3" presStyleCnt="0"/>
      <dgm:spPr/>
    </dgm:pt>
    <dgm:pt modelId="{737FB426-66E9-4F64-B6E6-DAAA95B4D905}" type="pres">
      <dgm:prSet presAssocID="{E61D9388-7E80-4DB8-93F5-FE857A1ED33F}" presName="background3" presStyleLbl="node3" presStyleIdx="2" presStyleCnt="4"/>
      <dgm:spPr/>
    </dgm:pt>
    <dgm:pt modelId="{55080FB2-8875-4588-A12B-6DA4043D3FD2}" type="pres">
      <dgm:prSet presAssocID="{E61D9388-7E80-4DB8-93F5-FE857A1ED33F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60A4473-8A64-4CB5-A712-F9A0F462FEBB}" type="pres">
      <dgm:prSet presAssocID="{E61D9388-7E80-4DB8-93F5-FE857A1ED33F}" presName="hierChild4" presStyleCnt="0"/>
      <dgm:spPr/>
    </dgm:pt>
    <dgm:pt modelId="{2185DB25-D8A8-4CF9-9D95-77E2A91214C4}" type="pres">
      <dgm:prSet presAssocID="{C2A9EFDD-B2A8-40D9-B9DD-A57C2E8B0DCF}" presName="Name17" presStyleLbl="parChTrans1D3" presStyleIdx="3" presStyleCnt="4"/>
      <dgm:spPr/>
      <dgm:t>
        <a:bodyPr/>
        <a:lstStyle/>
        <a:p>
          <a:endParaRPr lang="en-GB"/>
        </a:p>
      </dgm:t>
    </dgm:pt>
    <dgm:pt modelId="{8DCC779F-2506-4FE4-8309-059D99E86367}" type="pres">
      <dgm:prSet presAssocID="{20775A58-D4D1-4ACD-A3D9-35D9B4338659}" presName="hierRoot3" presStyleCnt="0"/>
      <dgm:spPr/>
    </dgm:pt>
    <dgm:pt modelId="{A75224CD-DE2B-4CF4-801F-CF0D2909C1FF}" type="pres">
      <dgm:prSet presAssocID="{20775A58-D4D1-4ACD-A3D9-35D9B4338659}" presName="composite3" presStyleCnt="0"/>
      <dgm:spPr/>
    </dgm:pt>
    <dgm:pt modelId="{2747F237-F642-473E-AC58-951F2F19FEE9}" type="pres">
      <dgm:prSet presAssocID="{20775A58-D4D1-4ACD-A3D9-35D9B4338659}" presName="background3" presStyleLbl="node3" presStyleIdx="3" presStyleCnt="4"/>
      <dgm:spPr/>
    </dgm:pt>
    <dgm:pt modelId="{71111486-0C08-4DF8-89C0-F628DEE69C0E}" type="pres">
      <dgm:prSet presAssocID="{20775A58-D4D1-4ACD-A3D9-35D9B4338659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BB7CB95-4E80-4369-AC7D-0CB0DD05C0AF}" type="pres">
      <dgm:prSet presAssocID="{20775A58-D4D1-4ACD-A3D9-35D9B4338659}" presName="hierChild4" presStyleCnt="0"/>
      <dgm:spPr/>
    </dgm:pt>
  </dgm:ptLst>
  <dgm:cxnLst>
    <dgm:cxn modelId="{A31EF790-522B-416C-83A1-1CAF4A1C8C5F}" type="presOf" srcId="{939BF282-AEDF-4921-9090-13333417DA1C}" destId="{5252843C-4D64-46DF-ACD6-41B7CB85B1B1}" srcOrd="0" destOrd="0" presId="urn:microsoft.com/office/officeart/2005/8/layout/hierarchy1"/>
    <dgm:cxn modelId="{97DF2F88-1E99-4AA5-9D9D-291E6E6F3035}" type="presOf" srcId="{20775A58-D4D1-4ACD-A3D9-35D9B4338659}" destId="{71111486-0C08-4DF8-89C0-F628DEE69C0E}" srcOrd="0" destOrd="0" presId="urn:microsoft.com/office/officeart/2005/8/layout/hierarchy1"/>
    <dgm:cxn modelId="{2BCBBC75-CCE8-4643-98E7-8C5C1DEB1399}" type="presOf" srcId="{F659A979-F0B5-47B8-B932-673F9A91B168}" destId="{5455D19E-7B6F-4199-A191-2D491B0F0642}" srcOrd="0" destOrd="0" presId="urn:microsoft.com/office/officeart/2005/8/layout/hierarchy1"/>
    <dgm:cxn modelId="{613D4F2F-0B1B-4BF7-9B3E-04941A6E8C72}" type="presOf" srcId="{76BDE078-F1F8-4F1A-888D-E3BB5A9DA671}" destId="{CE9C8C86-814E-404F-9A9F-2FD913F6A960}" srcOrd="0" destOrd="0" presId="urn:microsoft.com/office/officeart/2005/8/layout/hierarchy1"/>
    <dgm:cxn modelId="{AB151D58-67F1-4990-9D55-2C33E389D634}" type="presOf" srcId="{2254EF77-2480-452D-A1C6-34E4DE4A40E9}" destId="{105C973B-5D1C-494D-AD2C-79F0CA6795E6}" srcOrd="0" destOrd="0" presId="urn:microsoft.com/office/officeart/2005/8/layout/hierarchy1"/>
    <dgm:cxn modelId="{EBBE53E0-1DA7-4D2E-A9E8-7C8D4706CC7C}" type="presOf" srcId="{E61D9388-7E80-4DB8-93F5-FE857A1ED33F}" destId="{55080FB2-8875-4588-A12B-6DA4043D3FD2}" srcOrd="0" destOrd="0" presId="urn:microsoft.com/office/officeart/2005/8/layout/hierarchy1"/>
    <dgm:cxn modelId="{87FE8C73-CCDE-4304-924B-1F41C17A0BB4}" type="presOf" srcId="{32DBA273-3A9E-477B-9B51-5336BF357B82}" destId="{AFC2128F-AD5C-42AA-A34C-DEAE89E12937}" srcOrd="0" destOrd="0" presId="urn:microsoft.com/office/officeart/2005/8/layout/hierarchy1"/>
    <dgm:cxn modelId="{E6C80096-2420-4C24-8F74-5CCCD6C44C72}" srcId="{F659A979-F0B5-47B8-B932-673F9A91B168}" destId="{76BDE078-F1F8-4F1A-888D-E3BB5A9DA671}" srcOrd="0" destOrd="0" parTransId="{990232D4-6938-4901-9F89-1E9385B5526C}" sibTransId="{421908AF-2056-4020-B848-A9C50E18B00D}"/>
    <dgm:cxn modelId="{5FECDA84-2262-4B2E-B528-A9FDE948E617}" srcId="{76BDE078-F1F8-4F1A-888D-E3BB5A9DA671}" destId="{7669853F-9507-466D-B8F0-FD60D598929B}" srcOrd="0" destOrd="0" parTransId="{4419A429-2024-4EAA-9BE4-E7898DBC63A3}" sibTransId="{4DA42A00-E941-4BCA-91F8-6B5B85C7EE8D}"/>
    <dgm:cxn modelId="{02552D47-5C83-4E90-828E-1FAE775E4403}" srcId="{7669853F-9507-466D-B8F0-FD60D598929B}" destId="{E61D9388-7E80-4DB8-93F5-FE857A1ED33F}" srcOrd="2" destOrd="0" parTransId="{939BF282-AEDF-4921-9090-13333417DA1C}" sibTransId="{F3EB5044-A568-4156-A880-485CB0BE7823}"/>
    <dgm:cxn modelId="{BC5E0B14-3BDA-4219-BBEB-AE928E0122F6}" srcId="{7669853F-9507-466D-B8F0-FD60D598929B}" destId="{20775A58-D4D1-4ACD-A3D9-35D9B4338659}" srcOrd="3" destOrd="0" parTransId="{C2A9EFDD-B2A8-40D9-B9DD-A57C2E8B0DCF}" sibTransId="{A6C3D25F-7170-4450-B424-BC692AB3823F}"/>
    <dgm:cxn modelId="{DFCDEE72-8045-4A77-A972-AD83EA6D21C4}" type="presOf" srcId="{7669853F-9507-466D-B8F0-FD60D598929B}" destId="{6740B4CB-A145-4DCF-AF7C-9A4F4D3BFD4E}" srcOrd="0" destOrd="0" presId="urn:microsoft.com/office/officeart/2005/8/layout/hierarchy1"/>
    <dgm:cxn modelId="{FD539865-06BF-4981-A18B-CF3180A4F4D1}" type="presOf" srcId="{BCB14A12-7095-4DB5-B849-0B3FA8F31B8F}" destId="{71A544ED-6F0D-4E78-B0B4-98DE9EBA18D0}" srcOrd="0" destOrd="0" presId="urn:microsoft.com/office/officeart/2005/8/layout/hierarchy1"/>
    <dgm:cxn modelId="{0BCB03F5-0C86-4584-B3E7-AFE84B97F49D}" type="presOf" srcId="{4419A429-2024-4EAA-9BE4-E7898DBC63A3}" destId="{035CF591-216C-4738-9EB6-849733301AA2}" srcOrd="0" destOrd="0" presId="urn:microsoft.com/office/officeart/2005/8/layout/hierarchy1"/>
    <dgm:cxn modelId="{6AB74C22-647D-4490-B254-3940B66888E8}" type="presOf" srcId="{C2A9EFDD-B2A8-40D9-B9DD-A57C2E8B0DCF}" destId="{2185DB25-D8A8-4CF9-9D95-77E2A91214C4}" srcOrd="0" destOrd="0" presId="urn:microsoft.com/office/officeart/2005/8/layout/hierarchy1"/>
    <dgm:cxn modelId="{A5FB3FA5-32ED-4F63-9F7C-C091CBFCA310}" srcId="{7669853F-9507-466D-B8F0-FD60D598929B}" destId="{2254EF77-2480-452D-A1C6-34E4DE4A40E9}" srcOrd="1" destOrd="0" parTransId="{32DBA273-3A9E-477B-9B51-5336BF357B82}" sibTransId="{839ECCCC-4F06-442E-8B54-E145B55BB022}"/>
    <dgm:cxn modelId="{ECD3FF7E-C0D3-4D87-AA30-6AD1E32003D2}" srcId="{7669853F-9507-466D-B8F0-FD60D598929B}" destId="{DB7E5C5F-E0F6-4B78-85B3-B88FB308AE3B}" srcOrd="0" destOrd="0" parTransId="{BCB14A12-7095-4DB5-B849-0B3FA8F31B8F}" sibTransId="{C7C913D6-A827-4E83-BF4B-CBF794C3A518}"/>
    <dgm:cxn modelId="{BEEADCFF-BB60-42A1-A739-21E6704ECD37}" type="presOf" srcId="{DB7E5C5F-E0F6-4B78-85B3-B88FB308AE3B}" destId="{E3E9F1A3-A9DC-4D08-8605-B814F16D601C}" srcOrd="0" destOrd="0" presId="urn:microsoft.com/office/officeart/2005/8/layout/hierarchy1"/>
    <dgm:cxn modelId="{8D7DDFAF-B080-4621-8676-BB84D76F289E}" type="presParOf" srcId="{5455D19E-7B6F-4199-A191-2D491B0F0642}" destId="{6B816887-9C77-42C4-8B40-1916056816DF}" srcOrd="0" destOrd="0" presId="urn:microsoft.com/office/officeart/2005/8/layout/hierarchy1"/>
    <dgm:cxn modelId="{117441A0-56DD-44D7-BB45-47D08F04D3D2}" type="presParOf" srcId="{6B816887-9C77-42C4-8B40-1916056816DF}" destId="{A0AAD917-B4DA-4B9C-98A5-506F6D344A01}" srcOrd="0" destOrd="0" presId="urn:microsoft.com/office/officeart/2005/8/layout/hierarchy1"/>
    <dgm:cxn modelId="{2A057B0C-FF24-4345-A5B3-5AB0FE3EC2BD}" type="presParOf" srcId="{A0AAD917-B4DA-4B9C-98A5-506F6D344A01}" destId="{832B8C05-F120-43A3-817B-16E57D5A3253}" srcOrd="0" destOrd="0" presId="urn:microsoft.com/office/officeart/2005/8/layout/hierarchy1"/>
    <dgm:cxn modelId="{AB987991-64CA-487E-966D-60BB1F7F520B}" type="presParOf" srcId="{A0AAD917-B4DA-4B9C-98A5-506F6D344A01}" destId="{CE9C8C86-814E-404F-9A9F-2FD913F6A960}" srcOrd="1" destOrd="0" presId="urn:microsoft.com/office/officeart/2005/8/layout/hierarchy1"/>
    <dgm:cxn modelId="{5FFA4892-4C89-4B97-814B-40B8460DB3CB}" type="presParOf" srcId="{6B816887-9C77-42C4-8B40-1916056816DF}" destId="{6A061760-F45B-4BA1-BAAF-6AAAE5D669B7}" srcOrd="1" destOrd="0" presId="urn:microsoft.com/office/officeart/2005/8/layout/hierarchy1"/>
    <dgm:cxn modelId="{511E978C-D3F3-4011-BE92-641DDCDFF2BE}" type="presParOf" srcId="{6A061760-F45B-4BA1-BAAF-6AAAE5D669B7}" destId="{035CF591-216C-4738-9EB6-849733301AA2}" srcOrd="0" destOrd="0" presId="urn:microsoft.com/office/officeart/2005/8/layout/hierarchy1"/>
    <dgm:cxn modelId="{E1F5B7A3-D3F7-458C-9C3B-2313A218450A}" type="presParOf" srcId="{6A061760-F45B-4BA1-BAAF-6AAAE5D669B7}" destId="{FAD1D13A-F610-4D6E-80DD-D9B8049FDF04}" srcOrd="1" destOrd="0" presId="urn:microsoft.com/office/officeart/2005/8/layout/hierarchy1"/>
    <dgm:cxn modelId="{3AAA5EA8-1F75-4FCD-AA44-E73D9D91E584}" type="presParOf" srcId="{FAD1D13A-F610-4D6E-80DD-D9B8049FDF04}" destId="{9F7A7B4F-329F-4602-B7BA-9D1CA3F42BE8}" srcOrd="0" destOrd="0" presId="urn:microsoft.com/office/officeart/2005/8/layout/hierarchy1"/>
    <dgm:cxn modelId="{A24C2FF0-7847-4266-96D2-0B5051407DF5}" type="presParOf" srcId="{9F7A7B4F-329F-4602-B7BA-9D1CA3F42BE8}" destId="{69D1CE1C-3B29-4645-A7D8-BA8B22F68DB6}" srcOrd="0" destOrd="0" presId="urn:microsoft.com/office/officeart/2005/8/layout/hierarchy1"/>
    <dgm:cxn modelId="{35B08539-91B3-4DA9-83F8-D652F5FC5697}" type="presParOf" srcId="{9F7A7B4F-329F-4602-B7BA-9D1CA3F42BE8}" destId="{6740B4CB-A145-4DCF-AF7C-9A4F4D3BFD4E}" srcOrd="1" destOrd="0" presId="urn:microsoft.com/office/officeart/2005/8/layout/hierarchy1"/>
    <dgm:cxn modelId="{C90C68A6-762B-45C8-8539-227354C6556C}" type="presParOf" srcId="{FAD1D13A-F610-4D6E-80DD-D9B8049FDF04}" destId="{7906302F-0182-4153-A69A-B7FF4FC60FAA}" srcOrd="1" destOrd="0" presId="urn:microsoft.com/office/officeart/2005/8/layout/hierarchy1"/>
    <dgm:cxn modelId="{407A6606-0F58-4B8F-AD2C-3EE1D130514F}" type="presParOf" srcId="{7906302F-0182-4153-A69A-B7FF4FC60FAA}" destId="{71A544ED-6F0D-4E78-B0B4-98DE9EBA18D0}" srcOrd="0" destOrd="0" presId="urn:microsoft.com/office/officeart/2005/8/layout/hierarchy1"/>
    <dgm:cxn modelId="{099F85CA-6ED4-4E19-B134-6C81C10B3F34}" type="presParOf" srcId="{7906302F-0182-4153-A69A-B7FF4FC60FAA}" destId="{A1434E01-E872-4EDB-A667-18D6B11455E4}" srcOrd="1" destOrd="0" presId="urn:microsoft.com/office/officeart/2005/8/layout/hierarchy1"/>
    <dgm:cxn modelId="{CD016AF2-B87D-4608-8D98-FB0EBD5D88E5}" type="presParOf" srcId="{A1434E01-E872-4EDB-A667-18D6B11455E4}" destId="{308A8CEC-61BF-4197-A697-86B429CEF562}" srcOrd="0" destOrd="0" presId="urn:microsoft.com/office/officeart/2005/8/layout/hierarchy1"/>
    <dgm:cxn modelId="{094CF197-760E-47FF-9233-6E36031990A0}" type="presParOf" srcId="{308A8CEC-61BF-4197-A697-86B429CEF562}" destId="{3C568014-502A-427C-A0A9-96698EE28512}" srcOrd="0" destOrd="0" presId="urn:microsoft.com/office/officeart/2005/8/layout/hierarchy1"/>
    <dgm:cxn modelId="{3E3F1603-1D2D-4463-BC32-E2ACF42BF013}" type="presParOf" srcId="{308A8CEC-61BF-4197-A697-86B429CEF562}" destId="{E3E9F1A3-A9DC-4D08-8605-B814F16D601C}" srcOrd="1" destOrd="0" presId="urn:microsoft.com/office/officeart/2005/8/layout/hierarchy1"/>
    <dgm:cxn modelId="{A48D5EB3-AFE5-4814-BE7F-458FB5BC57B7}" type="presParOf" srcId="{A1434E01-E872-4EDB-A667-18D6B11455E4}" destId="{36B5FBAB-230E-481E-8CD2-BA1036C399C6}" srcOrd="1" destOrd="0" presId="urn:microsoft.com/office/officeart/2005/8/layout/hierarchy1"/>
    <dgm:cxn modelId="{B992B8B5-9404-4A97-975E-42E32EEF3871}" type="presParOf" srcId="{7906302F-0182-4153-A69A-B7FF4FC60FAA}" destId="{AFC2128F-AD5C-42AA-A34C-DEAE89E12937}" srcOrd="2" destOrd="0" presId="urn:microsoft.com/office/officeart/2005/8/layout/hierarchy1"/>
    <dgm:cxn modelId="{711390C8-1533-4587-8DEF-887B54E56AB1}" type="presParOf" srcId="{7906302F-0182-4153-A69A-B7FF4FC60FAA}" destId="{D1585284-D96B-4DEF-8B33-04C5938AE304}" srcOrd="3" destOrd="0" presId="urn:microsoft.com/office/officeart/2005/8/layout/hierarchy1"/>
    <dgm:cxn modelId="{9908D2FC-D748-403B-AA4E-23EE5D0F4E50}" type="presParOf" srcId="{D1585284-D96B-4DEF-8B33-04C5938AE304}" destId="{0D8DAA99-CEE8-4837-A948-6A4545C69E63}" srcOrd="0" destOrd="0" presId="urn:microsoft.com/office/officeart/2005/8/layout/hierarchy1"/>
    <dgm:cxn modelId="{6C30D25E-29AD-4F96-9682-4980EC1179D2}" type="presParOf" srcId="{0D8DAA99-CEE8-4837-A948-6A4545C69E63}" destId="{D3A49E13-2B5B-412C-9811-D4EDDC6D7B8A}" srcOrd="0" destOrd="0" presId="urn:microsoft.com/office/officeart/2005/8/layout/hierarchy1"/>
    <dgm:cxn modelId="{96B057A1-2FCF-4648-B80D-0DF95C1E817B}" type="presParOf" srcId="{0D8DAA99-CEE8-4837-A948-6A4545C69E63}" destId="{105C973B-5D1C-494D-AD2C-79F0CA6795E6}" srcOrd="1" destOrd="0" presId="urn:microsoft.com/office/officeart/2005/8/layout/hierarchy1"/>
    <dgm:cxn modelId="{D452F846-2576-447F-97A9-C57189D13DD0}" type="presParOf" srcId="{D1585284-D96B-4DEF-8B33-04C5938AE304}" destId="{165865CE-2F93-41C4-88B0-010CE73C1ED1}" srcOrd="1" destOrd="0" presId="urn:microsoft.com/office/officeart/2005/8/layout/hierarchy1"/>
    <dgm:cxn modelId="{7A7A1972-6A71-419F-978A-D2BA494C18D0}" type="presParOf" srcId="{7906302F-0182-4153-A69A-B7FF4FC60FAA}" destId="{5252843C-4D64-46DF-ACD6-41B7CB85B1B1}" srcOrd="4" destOrd="0" presId="urn:microsoft.com/office/officeart/2005/8/layout/hierarchy1"/>
    <dgm:cxn modelId="{434752AD-4A4A-44FB-AE45-C21183A4E316}" type="presParOf" srcId="{7906302F-0182-4153-A69A-B7FF4FC60FAA}" destId="{73D05DE5-D121-4AF3-BCED-D28B56BFCAB7}" srcOrd="5" destOrd="0" presId="urn:microsoft.com/office/officeart/2005/8/layout/hierarchy1"/>
    <dgm:cxn modelId="{15CAA84D-ABDE-4DD0-8329-78BFCF040826}" type="presParOf" srcId="{73D05DE5-D121-4AF3-BCED-D28B56BFCAB7}" destId="{D0AEB1D3-8EB0-4A5A-930A-BAFAEE83D590}" srcOrd="0" destOrd="0" presId="urn:microsoft.com/office/officeart/2005/8/layout/hierarchy1"/>
    <dgm:cxn modelId="{B14164B1-AD06-438B-A9CF-228E39E7CF3E}" type="presParOf" srcId="{D0AEB1D3-8EB0-4A5A-930A-BAFAEE83D590}" destId="{737FB426-66E9-4F64-B6E6-DAAA95B4D905}" srcOrd="0" destOrd="0" presId="urn:microsoft.com/office/officeart/2005/8/layout/hierarchy1"/>
    <dgm:cxn modelId="{C5A5702E-4933-4921-8C5C-67D2261483E2}" type="presParOf" srcId="{D0AEB1D3-8EB0-4A5A-930A-BAFAEE83D590}" destId="{55080FB2-8875-4588-A12B-6DA4043D3FD2}" srcOrd="1" destOrd="0" presId="urn:microsoft.com/office/officeart/2005/8/layout/hierarchy1"/>
    <dgm:cxn modelId="{4E941DAF-0EFC-4E98-814C-C9472133E228}" type="presParOf" srcId="{73D05DE5-D121-4AF3-BCED-D28B56BFCAB7}" destId="{160A4473-8A64-4CB5-A712-F9A0F462FEBB}" srcOrd="1" destOrd="0" presId="urn:microsoft.com/office/officeart/2005/8/layout/hierarchy1"/>
    <dgm:cxn modelId="{B177DA24-F50C-48CE-AF49-D6F3F5C15C55}" type="presParOf" srcId="{7906302F-0182-4153-A69A-B7FF4FC60FAA}" destId="{2185DB25-D8A8-4CF9-9D95-77E2A91214C4}" srcOrd="6" destOrd="0" presId="urn:microsoft.com/office/officeart/2005/8/layout/hierarchy1"/>
    <dgm:cxn modelId="{0247F6FA-A678-4721-BE72-1E3214A9E693}" type="presParOf" srcId="{7906302F-0182-4153-A69A-B7FF4FC60FAA}" destId="{8DCC779F-2506-4FE4-8309-059D99E86367}" srcOrd="7" destOrd="0" presId="urn:microsoft.com/office/officeart/2005/8/layout/hierarchy1"/>
    <dgm:cxn modelId="{E6E10F04-33FA-4AEF-B0ED-35FCDF0ED1EE}" type="presParOf" srcId="{8DCC779F-2506-4FE4-8309-059D99E86367}" destId="{A75224CD-DE2B-4CF4-801F-CF0D2909C1FF}" srcOrd="0" destOrd="0" presId="urn:microsoft.com/office/officeart/2005/8/layout/hierarchy1"/>
    <dgm:cxn modelId="{244244D5-9428-4AD6-8281-0F3C11DE0346}" type="presParOf" srcId="{A75224CD-DE2B-4CF4-801F-CF0D2909C1FF}" destId="{2747F237-F642-473E-AC58-951F2F19FEE9}" srcOrd="0" destOrd="0" presId="urn:microsoft.com/office/officeart/2005/8/layout/hierarchy1"/>
    <dgm:cxn modelId="{BB99252D-9732-4120-8C77-01DE1A006EE3}" type="presParOf" srcId="{A75224CD-DE2B-4CF4-801F-CF0D2909C1FF}" destId="{71111486-0C08-4DF8-89C0-F628DEE69C0E}" srcOrd="1" destOrd="0" presId="urn:microsoft.com/office/officeart/2005/8/layout/hierarchy1"/>
    <dgm:cxn modelId="{F28909C1-609D-4888-B179-7C7BF8B4EAA8}" type="presParOf" srcId="{8DCC779F-2506-4FE4-8309-059D99E86367}" destId="{FBB7CB95-4E80-4369-AC7D-0CB0DD05C0A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659A979-F0B5-47B8-B932-673F9A91B16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455D19E-7B6F-4199-A191-2D491B0F0642}" type="pres">
      <dgm:prSet presAssocID="{F659A979-F0B5-47B8-B932-673F9A91B16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</dgm:ptLst>
  <dgm:cxnLst>
    <dgm:cxn modelId="{2611648C-742C-4852-BD47-CF7C3053EE19}" type="presOf" srcId="{F659A979-F0B5-47B8-B932-673F9A91B168}" destId="{5455D19E-7B6F-4199-A191-2D491B0F0642}" srcOrd="0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659A979-F0B5-47B8-B932-673F9A91B16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455D19E-7B6F-4199-A191-2D491B0F0642}" type="pres">
      <dgm:prSet presAssocID="{F659A979-F0B5-47B8-B932-673F9A91B16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</dgm:ptLst>
  <dgm:cxnLst>
    <dgm:cxn modelId="{CD99A024-9BB6-4EEB-A167-A89A145697DE}" type="presOf" srcId="{F659A979-F0B5-47B8-B932-673F9A91B168}" destId="{5455D19E-7B6F-4199-A191-2D491B0F0642}" srcOrd="0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8966140-5BC9-474A-929A-9008B47D096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E022DA3-5AAB-4760-9C50-E6EDA6DF09C9}">
      <dgm:prSet phldrT="[Text]"/>
      <dgm:spPr/>
      <dgm:t>
        <a:bodyPr/>
        <a:lstStyle/>
        <a:p>
          <a:r>
            <a:rPr lang="ar-AE" dirty="0" smtClean="0"/>
            <a:t>الدواء يوجد في الجسم بصورتين </a:t>
          </a:r>
          <a:endParaRPr lang="en-GB" dirty="0"/>
        </a:p>
      </dgm:t>
    </dgm:pt>
    <dgm:pt modelId="{AB9BC62E-B847-4AD1-BE84-5658E083A101}" type="parTrans" cxnId="{9C50C3C4-A094-4121-9333-6BE5DEEAC448}">
      <dgm:prSet/>
      <dgm:spPr/>
      <dgm:t>
        <a:bodyPr/>
        <a:lstStyle/>
        <a:p>
          <a:endParaRPr lang="en-GB"/>
        </a:p>
      </dgm:t>
    </dgm:pt>
    <dgm:pt modelId="{005F8868-9731-41B1-ACFD-13DA296F9541}" type="sibTrans" cxnId="{9C50C3C4-A094-4121-9333-6BE5DEEAC448}">
      <dgm:prSet/>
      <dgm:spPr/>
      <dgm:t>
        <a:bodyPr/>
        <a:lstStyle/>
        <a:p>
          <a:endParaRPr lang="en-GB"/>
        </a:p>
      </dgm:t>
    </dgm:pt>
    <dgm:pt modelId="{3FA576BE-FC9A-4176-BDA0-39F2C9E5FEB5}">
      <dgm:prSet phldrT="[Text]"/>
      <dgm:spPr/>
      <dgm:t>
        <a:bodyPr/>
        <a:lstStyle/>
        <a:p>
          <a:r>
            <a:rPr lang="ar-AE" dirty="0" smtClean="0"/>
            <a:t>صورة حرة نشطة  </a:t>
          </a:r>
          <a:endParaRPr lang="en-GB" dirty="0"/>
        </a:p>
      </dgm:t>
    </dgm:pt>
    <dgm:pt modelId="{AFA4FA62-9BB9-4448-AB3A-C23BFDCA291E}" type="parTrans" cxnId="{787C22FA-59B6-45AF-9733-BE828C62E4A5}">
      <dgm:prSet/>
      <dgm:spPr/>
      <dgm:t>
        <a:bodyPr/>
        <a:lstStyle/>
        <a:p>
          <a:endParaRPr lang="en-GB"/>
        </a:p>
      </dgm:t>
    </dgm:pt>
    <dgm:pt modelId="{B3991EC5-E5EB-4908-A95C-2E5EEF4EA3F9}" type="sibTrans" cxnId="{787C22FA-59B6-45AF-9733-BE828C62E4A5}">
      <dgm:prSet/>
      <dgm:spPr/>
      <dgm:t>
        <a:bodyPr/>
        <a:lstStyle/>
        <a:p>
          <a:endParaRPr lang="en-GB"/>
        </a:p>
      </dgm:t>
    </dgm:pt>
    <dgm:pt modelId="{C9E85F9A-E187-4C1D-ACFB-74EBF04463F1}">
      <dgm:prSet/>
      <dgm:spPr/>
      <dgm:t>
        <a:bodyPr/>
        <a:lstStyle/>
        <a:p>
          <a:pPr algn="ctr"/>
          <a:r>
            <a:rPr lang="ar-AE" dirty="0" smtClean="0"/>
            <a:t>صورة مرتبطة ببروتين البلازما</a:t>
          </a:r>
          <a:endParaRPr lang="en-GB" dirty="0"/>
        </a:p>
      </dgm:t>
    </dgm:pt>
    <dgm:pt modelId="{E458C1DC-FA8C-4181-BAAB-64495B235D05}" type="parTrans" cxnId="{D4E1AB9B-F093-4B5C-A3B2-DD1E9A19F76D}">
      <dgm:prSet/>
      <dgm:spPr/>
      <dgm:t>
        <a:bodyPr/>
        <a:lstStyle/>
        <a:p>
          <a:endParaRPr lang="en-GB"/>
        </a:p>
      </dgm:t>
    </dgm:pt>
    <dgm:pt modelId="{100F0684-3F26-49D7-801D-9DBA82E7EA4F}" type="sibTrans" cxnId="{D4E1AB9B-F093-4B5C-A3B2-DD1E9A19F76D}">
      <dgm:prSet/>
      <dgm:spPr/>
      <dgm:t>
        <a:bodyPr/>
        <a:lstStyle/>
        <a:p>
          <a:endParaRPr lang="en-GB"/>
        </a:p>
      </dgm:t>
    </dgm:pt>
    <dgm:pt modelId="{EF472BE1-92D5-4B27-ADE7-6094D65908E8}" type="pres">
      <dgm:prSet presAssocID="{58966140-5BC9-474A-929A-9008B47D096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27708498-0F7E-4EF1-9300-A5201D79A252}" type="pres">
      <dgm:prSet presAssocID="{BE022DA3-5AAB-4760-9C50-E6EDA6DF09C9}" presName="hierRoot1" presStyleCnt="0"/>
      <dgm:spPr/>
    </dgm:pt>
    <dgm:pt modelId="{960D9E11-74C4-416C-8819-88ECEF54F8A4}" type="pres">
      <dgm:prSet presAssocID="{BE022DA3-5AAB-4760-9C50-E6EDA6DF09C9}" presName="composite" presStyleCnt="0"/>
      <dgm:spPr/>
    </dgm:pt>
    <dgm:pt modelId="{03CCBC21-9A40-4550-8DE6-0A8C5F5ACEA0}" type="pres">
      <dgm:prSet presAssocID="{BE022DA3-5AAB-4760-9C50-E6EDA6DF09C9}" presName="background" presStyleLbl="node0" presStyleIdx="0" presStyleCnt="1"/>
      <dgm:spPr/>
      <dgm:t>
        <a:bodyPr/>
        <a:lstStyle/>
        <a:p>
          <a:endParaRPr lang="en-GB"/>
        </a:p>
      </dgm:t>
    </dgm:pt>
    <dgm:pt modelId="{EEF4E167-C660-4890-B559-ACAA7CACFE99}" type="pres">
      <dgm:prSet presAssocID="{BE022DA3-5AAB-4760-9C50-E6EDA6DF09C9}" presName="text" presStyleLbl="fgAcc0" presStyleIdx="0" presStyleCnt="1" custScaleX="15722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2983478-7E15-44A0-8B70-45FC234010DC}" type="pres">
      <dgm:prSet presAssocID="{BE022DA3-5AAB-4760-9C50-E6EDA6DF09C9}" presName="hierChild2" presStyleCnt="0"/>
      <dgm:spPr/>
    </dgm:pt>
    <dgm:pt modelId="{AB8D55EE-9FF2-46F3-B3D0-BCB8D44E04C8}" type="pres">
      <dgm:prSet presAssocID="{E458C1DC-FA8C-4181-BAAB-64495B235D05}" presName="Name10" presStyleLbl="parChTrans1D2" presStyleIdx="0" presStyleCnt="2"/>
      <dgm:spPr/>
      <dgm:t>
        <a:bodyPr/>
        <a:lstStyle/>
        <a:p>
          <a:endParaRPr lang="en-GB"/>
        </a:p>
      </dgm:t>
    </dgm:pt>
    <dgm:pt modelId="{10233FB5-5C80-4FB1-A45D-CF3710984722}" type="pres">
      <dgm:prSet presAssocID="{C9E85F9A-E187-4C1D-ACFB-74EBF04463F1}" presName="hierRoot2" presStyleCnt="0"/>
      <dgm:spPr/>
    </dgm:pt>
    <dgm:pt modelId="{CDDAEE2B-6B83-4C9F-B409-1CE3E03E6CE1}" type="pres">
      <dgm:prSet presAssocID="{C9E85F9A-E187-4C1D-ACFB-74EBF04463F1}" presName="composite2" presStyleCnt="0"/>
      <dgm:spPr/>
    </dgm:pt>
    <dgm:pt modelId="{092D4CA6-68B9-4EB9-8006-4D481608A904}" type="pres">
      <dgm:prSet presAssocID="{C9E85F9A-E187-4C1D-ACFB-74EBF04463F1}" presName="background2" presStyleLbl="node2" presStyleIdx="0" presStyleCnt="2"/>
      <dgm:spPr/>
    </dgm:pt>
    <dgm:pt modelId="{04DC4B44-ADAD-48A2-B40F-3F05387A5883}" type="pres">
      <dgm:prSet presAssocID="{C9E85F9A-E187-4C1D-ACFB-74EBF04463F1}" presName="text2" presStyleLbl="fgAcc2" presStyleIdx="0" presStyleCnt="2" custScaleX="14161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F043271-3E96-4C69-A43D-15583FFEC7AC}" type="pres">
      <dgm:prSet presAssocID="{C9E85F9A-E187-4C1D-ACFB-74EBF04463F1}" presName="hierChild3" presStyleCnt="0"/>
      <dgm:spPr/>
    </dgm:pt>
    <dgm:pt modelId="{1C918691-A166-4184-8F7E-F19CC8752A63}" type="pres">
      <dgm:prSet presAssocID="{AFA4FA62-9BB9-4448-AB3A-C23BFDCA291E}" presName="Name10" presStyleLbl="parChTrans1D2" presStyleIdx="1" presStyleCnt="2"/>
      <dgm:spPr/>
      <dgm:t>
        <a:bodyPr/>
        <a:lstStyle/>
        <a:p>
          <a:endParaRPr lang="en-GB"/>
        </a:p>
      </dgm:t>
    </dgm:pt>
    <dgm:pt modelId="{28AD5B67-875E-496D-86D2-0B896231B2EA}" type="pres">
      <dgm:prSet presAssocID="{3FA576BE-FC9A-4176-BDA0-39F2C9E5FEB5}" presName="hierRoot2" presStyleCnt="0"/>
      <dgm:spPr/>
    </dgm:pt>
    <dgm:pt modelId="{17C0BBEE-E920-41D5-BAC8-E5317E59DE48}" type="pres">
      <dgm:prSet presAssocID="{3FA576BE-FC9A-4176-BDA0-39F2C9E5FEB5}" presName="composite2" presStyleCnt="0"/>
      <dgm:spPr/>
    </dgm:pt>
    <dgm:pt modelId="{603AFDA8-602B-4920-BB36-58D3A6EB9041}" type="pres">
      <dgm:prSet presAssocID="{3FA576BE-FC9A-4176-BDA0-39F2C9E5FEB5}" presName="background2" presStyleLbl="node2" presStyleIdx="1" presStyleCnt="2"/>
      <dgm:spPr/>
    </dgm:pt>
    <dgm:pt modelId="{C8FBFF3F-87EB-4C17-9F6B-176B817EE21D}" type="pres">
      <dgm:prSet presAssocID="{3FA576BE-FC9A-4176-BDA0-39F2C9E5FEB5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29DA538-061C-4C40-80E7-284039A7E790}" type="pres">
      <dgm:prSet presAssocID="{3FA576BE-FC9A-4176-BDA0-39F2C9E5FEB5}" presName="hierChild3" presStyleCnt="0"/>
      <dgm:spPr/>
    </dgm:pt>
  </dgm:ptLst>
  <dgm:cxnLst>
    <dgm:cxn modelId="{9C50C3C4-A094-4121-9333-6BE5DEEAC448}" srcId="{58966140-5BC9-474A-929A-9008B47D096B}" destId="{BE022DA3-5AAB-4760-9C50-E6EDA6DF09C9}" srcOrd="0" destOrd="0" parTransId="{AB9BC62E-B847-4AD1-BE84-5658E083A101}" sibTransId="{005F8868-9731-41B1-ACFD-13DA296F9541}"/>
    <dgm:cxn modelId="{3EF25D06-EFE0-4349-A824-B2E7C08C612B}" type="presOf" srcId="{3FA576BE-FC9A-4176-BDA0-39F2C9E5FEB5}" destId="{C8FBFF3F-87EB-4C17-9F6B-176B817EE21D}" srcOrd="0" destOrd="0" presId="urn:microsoft.com/office/officeart/2005/8/layout/hierarchy1"/>
    <dgm:cxn modelId="{86A825D7-4218-4428-9D1D-647646617C3F}" type="presOf" srcId="{C9E85F9A-E187-4C1D-ACFB-74EBF04463F1}" destId="{04DC4B44-ADAD-48A2-B40F-3F05387A5883}" srcOrd="0" destOrd="0" presId="urn:microsoft.com/office/officeart/2005/8/layout/hierarchy1"/>
    <dgm:cxn modelId="{6D9C0367-A2AA-4ACB-844D-1FE3D9DDD2E8}" type="presOf" srcId="{58966140-5BC9-474A-929A-9008B47D096B}" destId="{EF472BE1-92D5-4B27-ADE7-6094D65908E8}" srcOrd="0" destOrd="0" presId="urn:microsoft.com/office/officeart/2005/8/layout/hierarchy1"/>
    <dgm:cxn modelId="{79DC6F1F-1041-4F94-BAD6-94B22164BF20}" type="presOf" srcId="{E458C1DC-FA8C-4181-BAAB-64495B235D05}" destId="{AB8D55EE-9FF2-46F3-B3D0-BCB8D44E04C8}" srcOrd="0" destOrd="0" presId="urn:microsoft.com/office/officeart/2005/8/layout/hierarchy1"/>
    <dgm:cxn modelId="{8728E472-5B44-48D0-827D-D2FF27A985A7}" type="presOf" srcId="{BE022DA3-5AAB-4760-9C50-E6EDA6DF09C9}" destId="{EEF4E167-C660-4890-B559-ACAA7CACFE99}" srcOrd="0" destOrd="0" presId="urn:microsoft.com/office/officeart/2005/8/layout/hierarchy1"/>
    <dgm:cxn modelId="{D4E1AB9B-F093-4B5C-A3B2-DD1E9A19F76D}" srcId="{BE022DA3-5AAB-4760-9C50-E6EDA6DF09C9}" destId="{C9E85F9A-E187-4C1D-ACFB-74EBF04463F1}" srcOrd="0" destOrd="0" parTransId="{E458C1DC-FA8C-4181-BAAB-64495B235D05}" sibTransId="{100F0684-3F26-49D7-801D-9DBA82E7EA4F}"/>
    <dgm:cxn modelId="{787C22FA-59B6-45AF-9733-BE828C62E4A5}" srcId="{BE022DA3-5AAB-4760-9C50-E6EDA6DF09C9}" destId="{3FA576BE-FC9A-4176-BDA0-39F2C9E5FEB5}" srcOrd="1" destOrd="0" parTransId="{AFA4FA62-9BB9-4448-AB3A-C23BFDCA291E}" sibTransId="{B3991EC5-E5EB-4908-A95C-2E5EEF4EA3F9}"/>
    <dgm:cxn modelId="{88B5A5D1-E57F-482C-9BCF-667811FAD5ED}" type="presOf" srcId="{AFA4FA62-9BB9-4448-AB3A-C23BFDCA291E}" destId="{1C918691-A166-4184-8F7E-F19CC8752A63}" srcOrd="0" destOrd="0" presId="urn:microsoft.com/office/officeart/2005/8/layout/hierarchy1"/>
    <dgm:cxn modelId="{66CD2845-9ACE-49FE-B41C-4B390259E8E8}" type="presParOf" srcId="{EF472BE1-92D5-4B27-ADE7-6094D65908E8}" destId="{27708498-0F7E-4EF1-9300-A5201D79A252}" srcOrd="0" destOrd="0" presId="urn:microsoft.com/office/officeart/2005/8/layout/hierarchy1"/>
    <dgm:cxn modelId="{733332CD-922E-4AB9-B946-58BC58D50064}" type="presParOf" srcId="{27708498-0F7E-4EF1-9300-A5201D79A252}" destId="{960D9E11-74C4-416C-8819-88ECEF54F8A4}" srcOrd="0" destOrd="0" presId="urn:microsoft.com/office/officeart/2005/8/layout/hierarchy1"/>
    <dgm:cxn modelId="{94005A57-EF02-42A9-8BCF-DDC23F84DB76}" type="presParOf" srcId="{960D9E11-74C4-416C-8819-88ECEF54F8A4}" destId="{03CCBC21-9A40-4550-8DE6-0A8C5F5ACEA0}" srcOrd="0" destOrd="0" presId="urn:microsoft.com/office/officeart/2005/8/layout/hierarchy1"/>
    <dgm:cxn modelId="{7A29BCE8-6620-46F2-9BC9-9B60BD50D34F}" type="presParOf" srcId="{960D9E11-74C4-416C-8819-88ECEF54F8A4}" destId="{EEF4E167-C660-4890-B559-ACAA7CACFE99}" srcOrd="1" destOrd="0" presId="urn:microsoft.com/office/officeart/2005/8/layout/hierarchy1"/>
    <dgm:cxn modelId="{C00262F3-B284-48CE-8CAE-3C48FB0EF783}" type="presParOf" srcId="{27708498-0F7E-4EF1-9300-A5201D79A252}" destId="{B2983478-7E15-44A0-8B70-45FC234010DC}" srcOrd="1" destOrd="0" presId="urn:microsoft.com/office/officeart/2005/8/layout/hierarchy1"/>
    <dgm:cxn modelId="{A53010FB-6FC7-4D26-8F0F-AE1616FBF15D}" type="presParOf" srcId="{B2983478-7E15-44A0-8B70-45FC234010DC}" destId="{AB8D55EE-9FF2-46F3-B3D0-BCB8D44E04C8}" srcOrd="0" destOrd="0" presId="urn:microsoft.com/office/officeart/2005/8/layout/hierarchy1"/>
    <dgm:cxn modelId="{81AAC735-34E2-4F27-9716-F8FF365C03AF}" type="presParOf" srcId="{B2983478-7E15-44A0-8B70-45FC234010DC}" destId="{10233FB5-5C80-4FB1-A45D-CF3710984722}" srcOrd="1" destOrd="0" presId="urn:microsoft.com/office/officeart/2005/8/layout/hierarchy1"/>
    <dgm:cxn modelId="{ACEE72B0-86A2-4D33-A15A-64C1A37F2A8E}" type="presParOf" srcId="{10233FB5-5C80-4FB1-A45D-CF3710984722}" destId="{CDDAEE2B-6B83-4C9F-B409-1CE3E03E6CE1}" srcOrd="0" destOrd="0" presId="urn:microsoft.com/office/officeart/2005/8/layout/hierarchy1"/>
    <dgm:cxn modelId="{C0EE8145-0FE6-48A6-B06B-BCFB4FEE5829}" type="presParOf" srcId="{CDDAEE2B-6B83-4C9F-B409-1CE3E03E6CE1}" destId="{092D4CA6-68B9-4EB9-8006-4D481608A904}" srcOrd="0" destOrd="0" presId="urn:microsoft.com/office/officeart/2005/8/layout/hierarchy1"/>
    <dgm:cxn modelId="{E516F5D7-F62C-4B7E-9585-61DC564A145B}" type="presParOf" srcId="{CDDAEE2B-6B83-4C9F-B409-1CE3E03E6CE1}" destId="{04DC4B44-ADAD-48A2-B40F-3F05387A5883}" srcOrd="1" destOrd="0" presId="urn:microsoft.com/office/officeart/2005/8/layout/hierarchy1"/>
    <dgm:cxn modelId="{B2084181-74C3-4968-9E79-B458BFB44F08}" type="presParOf" srcId="{10233FB5-5C80-4FB1-A45D-CF3710984722}" destId="{BF043271-3E96-4C69-A43D-15583FFEC7AC}" srcOrd="1" destOrd="0" presId="urn:microsoft.com/office/officeart/2005/8/layout/hierarchy1"/>
    <dgm:cxn modelId="{D49C1B1B-B161-4FED-9C34-CB941A17E250}" type="presParOf" srcId="{B2983478-7E15-44A0-8B70-45FC234010DC}" destId="{1C918691-A166-4184-8F7E-F19CC8752A63}" srcOrd="2" destOrd="0" presId="urn:microsoft.com/office/officeart/2005/8/layout/hierarchy1"/>
    <dgm:cxn modelId="{A2D35150-79F5-4BD9-BDB3-15E51A4195F6}" type="presParOf" srcId="{B2983478-7E15-44A0-8B70-45FC234010DC}" destId="{28AD5B67-875E-496D-86D2-0B896231B2EA}" srcOrd="3" destOrd="0" presId="urn:microsoft.com/office/officeart/2005/8/layout/hierarchy1"/>
    <dgm:cxn modelId="{DBA778DA-9332-4D54-8CF2-AF49EF9C23FA}" type="presParOf" srcId="{28AD5B67-875E-496D-86D2-0B896231B2EA}" destId="{17C0BBEE-E920-41D5-BAC8-E5317E59DE48}" srcOrd="0" destOrd="0" presId="urn:microsoft.com/office/officeart/2005/8/layout/hierarchy1"/>
    <dgm:cxn modelId="{034DC124-4D15-4C54-A62F-19E9485481D9}" type="presParOf" srcId="{17C0BBEE-E920-41D5-BAC8-E5317E59DE48}" destId="{603AFDA8-602B-4920-BB36-58D3A6EB9041}" srcOrd="0" destOrd="0" presId="urn:microsoft.com/office/officeart/2005/8/layout/hierarchy1"/>
    <dgm:cxn modelId="{192A342F-9820-4832-97A5-531C6791E403}" type="presParOf" srcId="{17C0BBEE-E920-41D5-BAC8-E5317E59DE48}" destId="{C8FBFF3F-87EB-4C17-9F6B-176B817EE21D}" srcOrd="1" destOrd="0" presId="urn:microsoft.com/office/officeart/2005/8/layout/hierarchy1"/>
    <dgm:cxn modelId="{E35246CD-C863-4763-B3A9-ADEFB45AA73C}" type="presParOf" srcId="{28AD5B67-875E-496D-86D2-0B896231B2EA}" destId="{B29DA538-061C-4C40-80E7-284039A7E79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8966140-5BC9-474A-929A-9008B47D096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E022DA3-5AAB-4760-9C50-E6EDA6DF09C9}">
      <dgm:prSet phldrT="[Text]"/>
      <dgm:spPr/>
      <dgm:t>
        <a:bodyPr/>
        <a:lstStyle/>
        <a:p>
          <a:r>
            <a:rPr lang="ar-AE" dirty="0" smtClean="0"/>
            <a:t>هناك نوعان من الارتباط </a:t>
          </a:r>
          <a:endParaRPr lang="en-GB" dirty="0"/>
        </a:p>
      </dgm:t>
    </dgm:pt>
    <dgm:pt modelId="{AB9BC62E-B847-4AD1-BE84-5658E083A101}" type="parTrans" cxnId="{9C50C3C4-A094-4121-9333-6BE5DEEAC448}">
      <dgm:prSet/>
      <dgm:spPr/>
      <dgm:t>
        <a:bodyPr/>
        <a:lstStyle/>
        <a:p>
          <a:endParaRPr lang="en-GB"/>
        </a:p>
      </dgm:t>
    </dgm:pt>
    <dgm:pt modelId="{005F8868-9731-41B1-ACFD-13DA296F9541}" type="sibTrans" cxnId="{9C50C3C4-A094-4121-9333-6BE5DEEAC448}">
      <dgm:prSet/>
      <dgm:spPr/>
      <dgm:t>
        <a:bodyPr/>
        <a:lstStyle/>
        <a:p>
          <a:endParaRPr lang="en-GB"/>
        </a:p>
      </dgm:t>
    </dgm:pt>
    <dgm:pt modelId="{3FA576BE-FC9A-4176-BDA0-39F2C9E5FEB5}">
      <dgm:prSet phldrT="[Text]"/>
      <dgm:spPr/>
      <dgm:t>
        <a:bodyPr/>
        <a:lstStyle/>
        <a:p>
          <a:r>
            <a:rPr lang="ar-AE" dirty="0" smtClean="0"/>
            <a:t>أدوية ترتبط بكافة أنسجة الجسم </a:t>
          </a:r>
        </a:p>
        <a:p>
          <a:r>
            <a:rPr lang="ar-AE" dirty="0" smtClean="0"/>
            <a:t>مثل: الكحوليات </a:t>
          </a:r>
          <a:endParaRPr lang="en-GB" dirty="0"/>
        </a:p>
      </dgm:t>
    </dgm:pt>
    <dgm:pt modelId="{AFA4FA62-9BB9-4448-AB3A-C23BFDCA291E}" type="parTrans" cxnId="{787C22FA-59B6-45AF-9733-BE828C62E4A5}">
      <dgm:prSet/>
      <dgm:spPr/>
      <dgm:t>
        <a:bodyPr/>
        <a:lstStyle/>
        <a:p>
          <a:endParaRPr lang="en-GB"/>
        </a:p>
      </dgm:t>
    </dgm:pt>
    <dgm:pt modelId="{B3991EC5-E5EB-4908-A95C-2E5EEF4EA3F9}" type="sibTrans" cxnId="{787C22FA-59B6-45AF-9733-BE828C62E4A5}">
      <dgm:prSet/>
      <dgm:spPr/>
      <dgm:t>
        <a:bodyPr/>
        <a:lstStyle/>
        <a:p>
          <a:endParaRPr lang="en-GB"/>
        </a:p>
      </dgm:t>
    </dgm:pt>
    <dgm:pt modelId="{C9E85F9A-E187-4C1D-ACFB-74EBF04463F1}">
      <dgm:prSet/>
      <dgm:spPr/>
      <dgm:t>
        <a:bodyPr/>
        <a:lstStyle/>
        <a:p>
          <a:r>
            <a:rPr lang="ar-AE" dirty="0" smtClean="0"/>
            <a:t>أدوية ترتبط بأنسجة معينة من الجسم </a:t>
          </a:r>
          <a:endParaRPr lang="en-GB" dirty="0"/>
        </a:p>
      </dgm:t>
    </dgm:pt>
    <dgm:pt modelId="{E458C1DC-FA8C-4181-BAAB-64495B235D05}" type="parTrans" cxnId="{D4E1AB9B-F093-4B5C-A3B2-DD1E9A19F76D}">
      <dgm:prSet/>
      <dgm:spPr/>
      <dgm:t>
        <a:bodyPr/>
        <a:lstStyle/>
        <a:p>
          <a:endParaRPr lang="en-GB"/>
        </a:p>
      </dgm:t>
    </dgm:pt>
    <dgm:pt modelId="{100F0684-3F26-49D7-801D-9DBA82E7EA4F}" type="sibTrans" cxnId="{D4E1AB9B-F093-4B5C-A3B2-DD1E9A19F76D}">
      <dgm:prSet/>
      <dgm:spPr/>
      <dgm:t>
        <a:bodyPr/>
        <a:lstStyle/>
        <a:p>
          <a:endParaRPr lang="en-GB"/>
        </a:p>
      </dgm:t>
    </dgm:pt>
    <dgm:pt modelId="{EF472BE1-92D5-4B27-ADE7-6094D65908E8}" type="pres">
      <dgm:prSet presAssocID="{58966140-5BC9-474A-929A-9008B47D096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27708498-0F7E-4EF1-9300-A5201D79A252}" type="pres">
      <dgm:prSet presAssocID="{BE022DA3-5AAB-4760-9C50-E6EDA6DF09C9}" presName="hierRoot1" presStyleCnt="0"/>
      <dgm:spPr/>
    </dgm:pt>
    <dgm:pt modelId="{960D9E11-74C4-416C-8819-88ECEF54F8A4}" type="pres">
      <dgm:prSet presAssocID="{BE022DA3-5AAB-4760-9C50-E6EDA6DF09C9}" presName="composite" presStyleCnt="0"/>
      <dgm:spPr/>
    </dgm:pt>
    <dgm:pt modelId="{03CCBC21-9A40-4550-8DE6-0A8C5F5ACEA0}" type="pres">
      <dgm:prSet presAssocID="{BE022DA3-5AAB-4760-9C50-E6EDA6DF09C9}" presName="background" presStyleLbl="node0" presStyleIdx="0" presStyleCnt="1"/>
      <dgm:spPr/>
      <dgm:t>
        <a:bodyPr/>
        <a:lstStyle/>
        <a:p>
          <a:endParaRPr lang="en-GB"/>
        </a:p>
      </dgm:t>
    </dgm:pt>
    <dgm:pt modelId="{EEF4E167-C660-4890-B559-ACAA7CACFE99}" type="pres">
      <dgm:prSet presAssocID="{BE022DA3-5AAB-4760-9C50-E6EDA6DF09C9}" presName="text" presStyleLbl="fgAcc0" presStyleIdx="0" presStyleCnt="1" custScaleX="157002" custScaleY="6115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2983478-7E15-44A0-8B70-45FC234010DC}" type="pres">
      <dgm:prSet presAssocID="{BE022DA3-5AAB-4760-9C50-E6EDA6DF09C9}" presName="hierChild2" presStyleCnt="0"/>
      <dgm:spPr/>
    </dgm:pt>
    <dgm:pt modelId="{AB8D55EE-9FF2-46F3-B3D0-BCB8D44E04C8}" type="pres">
      <dgm:prSet presAssocID="{E458C1DC-FA8C-4181-BAAB-64495B235D05}" presName="Name10" presStyleLbl="parChTrans1D2" presStyleIdx="0" presStyleCnt="2"/>
      <dgm:spPr/>
      <dgm:t>
        <a:bodyPr/>
        <a:lstStyle/>
        <a:p>
          <a:endParaRPr lang="en-GB"/>
        </a:p>
      </dgm:t>
    </dgm:pt>
    <dgm:pt modelId="{10233FB5-5C80-4FB1-A45D-CF3710984722}" type="pres">
      <dgm:prSet presAssocID="{C9E85F9A-E187-4C1D-ACFB-74EBF04463F1}" presName="hierRoot2" presStyleCnt="0"/>
      <dgm:spPr/>
    </dgm:pt>
    <dgm:pt modelId="{CDDAEE2B-6B83-4C9F-B409-1CE3E03E6CE1}" type="pres">
      <dgm:prSet presAssocID="{C9E85F9A-E187-4C1D-ACFB-74EBF04463F1}" presName="composite2" presStyleCnt="0"/>
      <dgm:spPr/>
    </dgm:pt>
    <dgm:pt modelId="{092D4CA6-68B9-4EB9-8006-4D481608A904}" type="pres">
      <dgm:prSet presAssocID="{C9E85F9A-E187-4C1D-ACFB-74EBF04463F1}" presName="background2" presStyleLbl="node2" presStyleIdx="0" presStyleCnt="2"/>
      <dgm:spPr/>
    </dgm:pt>
    <dgm:pt modelId="{04DC4B44-ADAD-48A2-B40F-3F05387A5883}" type="pres">
      <dgm:prSet presAssocID="{C9E85F9A-E187-4C1D-ACFB-74EBF04463F1}" presName="text2" presStyleLbl="fgAcc2" presStyleIdx="0" presStyleCnt="2" custScaleX="14161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F043271-3E96-4C69-A43D-15583FFEC7AC}" type="pres">
      <dgm:prSet presAssocID="{C9E85F9A-E187-4C1D-ACFB-74EBF04463F1}" presName="hierChild3" presStyleCnt="0"/>
      <dgm:spPr/>
    </dgm:pt>
    <dgm:pt modelId="{1C918691-A166-4184-8F7E-F19CC8752A63}" type="pres">
      <dgm:prSet presAssocID="{AFA4FA62-9BB9-4448-AB3A-C23BFDCA291E}" presName="Name10" presStyleLbl="parChTrans1D2" presStyleIdx="1" presStyleCnt="2"/>
      <dgm:spPr/>
      <dgm:t>
        <a:bodyPr/>
        <a:lstStyle/>
        <a:p>
          <a:endParaRPr lang="en-GB"/>
        </a:p>
      </dgm:t>
    </dgm:pt>
    <dgm:pt modelId="{28AD5B67-875E-496D-86D2-0B896231B2EA}" type="pres">
      <dgm:prSet presAssocID="{3FA576BE-FC9A-4176-BDA0-39F2C9E5FEB5}" presName="hierRoot2" presStyleCnt="0"/>
      <dgm:spPr/>
    </dgm:pt>
    <dgm:pt modelId="{17C0BBEE-E920-41D5-BAC8-E5317E59DE48}" type="pres">
      <dgm:prSet presAssocID="{3FA576BE-FC9A-4176-BDA0-39F2C9E5FEB5}" presName="composite2" presStyleCnt="0"/>
      <dgm:spPr/>
    </dgm:pt>
    <dgm:pt modelId="{603AFDA8-602B-4920-BB36-58D3A6EB9041}" type="pres">
      <dgm:prSet presAssocID="{3FA576BE-FC9A-4176-BDA0-39F2C9E5FEB5}" presName="background2" presStyleLbl="node2" presStyleIdx="1" presStyleCnt="2"/>
      <dgm:spPr/>
    </dgm:pt>
    <dgm:pt modelId="{C8FBFF3F-87EB-4C17-9F6B-176B817EE21D}" type="pres">
      <dgm:prSet presAssocID="{3FA576BE-FC9A-4176-BDA0-39F2C9E5FEB5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29DA538-061C-4C40-80E7-284039A7E790}" type="pres">
      <dgm:prSet presAssocID="{3FA576BE-FC9A-4176-BDA0-39F2C9E5FEB5}" presName="hierChild3" presStyleCnt="0"/>
      <dgm:spPr/>
    </dgm:pt>
  </dgm:ptLst>
  <dgm:cxnLst>
    <dgm:cxn modelId="{D4E1AB9B-F093-4B5C-A3B2-DD1E9A19F76D}" srcId="{BE022DA3-5AAB-4760-9C50-E6EDA6DF09C9}" destId="{C9E85F9A-E187-4C1D-ACFB-74EBF04463F1}" srcOrd="0" destOrd="0" parTransId="{E458C1DC-FA8C-4181-BAAB-64495B235D05}" sibTransId="{100F0684-3F26-49D7-801D-9DBA82E7EA4F}"/>
    <dgm:cxn modelId="{5E84F96A-0DD6-4447-9784-7CB296C3F5A6}" type="presOf" srcId="{AFA4FA62-9BB9-4448-AB3A-C23BFDCA291E}" destId="{1C918691-A166-4184-8F7E-F19CC8752A63}" srcOrd="0" destOrd="0" presId="urn:microsoft.com/office/officeart/2005/8/layout/hierarchy1"/>
    <dgm:cxn modelId="{E3B224C0-51E8-407F-A29A-629E95FB4F47}" type="presOf" srcId="{E458C1DC-FA8C-4181-BAAB-64495B235D05}" destId="{AB8D55EE-9FF2-46F3-B3D0-BCB8D44E04C8}" srcOrd="0" destOrd="0" presId="urn:microsoft.com/office/officeart/2005/8/layout/hierarchy1"/>
    <dgm:cxn modelId="{787C22FA-59B6-45AF-9733-BE828C62E4A5}" srcId="{BE022DA3-5AAB-4760-9C50-E6EDA6DF09C9}" destId="{3FA576BE-FC9A-4176-BDA0-39F2C9E5FEB5}" srcOrd="1" destOrd="0" parTransId="{AFA4FA62-9BB9-4448-AB3A-C23BFDCA291E}" sibTransId="{B3991EC5-E5EB-4908-A95C-2E5EEF4EA3F9}"/>
    <dgm:cxn modelId="{CA44D117-DE83-40EE-9827-EBBDE6DE2D56}" type="presOf" srcId="{3FA576BE-FC9A-4176-BDA0-39F2C9E5FEB5}" destId="{C8FBFF3F-87EB-4C17-9F6B-176B817EE21D}" srcOrd="0" destOrd="0" presId="urn:microsoft.com/office/officeart/2005/8/layout/hierarchy1"/>
    <dgm:cxn modelId="{9C50C3C4-A094-4121-9333-6BE5DEEAC448}" srcId="{58966140-5BC9-474A-929A-9008B47D096B}" destId="{BE022DA3-5AAB-4760-9C50-E6EDA6DF09C9}" srcOrd="0" destOrd="0" parTransId="{AB9BC62E-B847-4AD1-BE84-5658E083A101}" sibTransId="{005F8868-9731-41B1-ACFD-13DA296F9541}"/>
    <dgm:cxn modelId="{7D062BE6-0CC6-4752-98AE-8D6C9A2B978E}" type="presOf" srcId="{BE022DA3-5AAB-4760-9C50-E6EDA6DF09C9}" destId="{EEF4E167-C660-4890-B559-ACAA7CACFE99}" srcOrd="0" destOrd="0" presId="urn:microsoft.com/office/officeart/2005/8/layout/hierarchy1"/>
    <dgm:cxn modelId="{FB56F676-D364-4A61-9EC0-5B8910F9813D}" type="presOf" srcId="{58966140-5BC9-474A-929A-9008B47D096B}" destId="{EF472BE1-92D5-4B27-ADE7-6094D65908E8}" srcOrd="0" destOrd="0" presId="urn:microsoft.com/office/officeart/2005/8/layout/hierarchy1"/>
    <dgm:cxn modelId="{CC2D620A-F719-4F59-A6C1-B061D7F806B9}" type="presOf" srcId="{C9E85F9A-E187-4C1D-ACFB-74EBF04463F1}" destId="{04DC4B44-ADAD-48A2-B40F-3F05387A5883}" srcOrd="0" destOrd="0" presId="urn:microsoft.com/office/officeart/2005/8/layout/hierarchy1"/>
    <dgm:cxn modelId="{236E55BB-8B50-4093-84A6-A5422C5F8329}" type="presParOf" srcId="{EF472BE1-92D5-4B27-ADE7-6094D65908E8}" destId="{27708498-0F7E-4EF1-9300-A5201D79A252}" srcOrd="0" destOrd="0" presId="urn:microsoft.com/office/officeart/2005/8/layout/hierarchy1"/>
    <dgm:cxn modelId="{3FA7780D-9EBE-40B7-9D87-9878DFD77A72}" type="presParOf" srcId="{27708498-0F7E-4EF1-9300-A5201D79A252}" destId="{960D9E11-74C4-416C-8819-88ECEF54F8A4}" srcOrd="0" destOrd="0" presId="urn:microsoft.com/office/officeart/2005/8/layout/hierarchy1"/>
    <dgm:cxn modelId="{92D2AB2D-C410-4BAD-A8DE-6AC61B3493CB}" type="presParOf" srcId="{960D9E11-74C4-416C-8819-88ECEF54F8A4}" destId="{03CCBC21-9A40-4550-8DE6-0A8C5F5ACEA0}" srcOrd="0" destOrd="0" presId="urn:microsoft.com/office/officeart/2005/8/layout/hierarchy1"/>
    <dgm:cxn modelId="{A8C1F11E-41C4-49BD-9838-D908031E7B22}" type="presParOf" srcId="{960D9E11-74C4-416C-8819-88ECEF54F8A4}" destId="{EEF4E167-C660-4890-B559-ACAA7CACFE99}" srcOrd="1" destOrd="0" presId="urn:microsoft.com/office/officeart/2005/8/layout/hierarchy1"/>
    <dgm:cxn modelId="{9CC9389B-E046-44E4-90D8-3F8761C3104D}" type="presParOf" srcId="{27708498-0F7E-4EF1-9300-A5201D79A252}" destId="{B2983478-7E15-44A0-8B70-45FC234010DC}" srcOrd="1" destOrd="0" presId="urn:microsoft.com/office/officeart/2005/8/layout/hierarchy1"/>
    <dgm:cxn modelId="{BF180FB6-76E3-4544-95A6-C77BAF94F051}" type="presParOf" srcId="{B2983478-7E15-44A0-8B70-45FC234010DC}" destId="{AB8D55EE-9FF2-46F3-B3D0-BCB8D44E04C8}" srcOrd="0" destOrd="0" presId="urn:microsoft.com/office/officeart/2005/8/layout/hierarchy1"/>
    <dgm:cxn modelId="{78A0ECC0-1206-4F36-B019-090D58D7C499}" type="presParOf" srcId="{B2983478-7E15-44A0-8B70-45FC234010DC}" destId="{10233FB5-5C80-4FB1-A45D-CF3710984722}" srcOrd="1" destOrd="0" presId="urn:microsoft.com/office/officeart/2005/8/layout/hierarchy1"/>
    <dgm:cxn modelId="{34AD15DE-D413-495C-A1DA-247E8011418C}" type="presParOf" srcId="{10233FB5-5C80-4FB1-A45D-CF3710984722}" destId="{CDDAEE2B-6B83-4C9F-B409-1CE3E03E6CE1}" srcOrd="0" destOrd="0" presId="urn:microsoft.com/office/officeart/2005/8/layout/hierarchy1"/>
    <dgm:cxn modelId="{BF4A59C1-EB64-46DA-8AFC-F069ED26C0CA}" type="presParOf" srcId="{CDDAEE2B-6B83-4C9F-B409-1CE3E03E6CE1}" destId="{092D4CA6-68B9-4EB9-8006-4D481608A904}" srcOrd="0" destOrd="0" presId="urn:microsoft.com/office/officeart/2005/8/layout/hierarchy1"/>
    <dgm:cxn modelId="{251F5373-E10D-4393-B69D-D92FAFCC739D}" type="presParOf" srcId="{CDDAEE2B-6B83-4C9F-B409-1CE3E03E6CE1}" destId="{04DC4B44-ADAD-48A2-B40F-3F05387A5883}" srcOrd="1" destOrd="0" presId="urn:microsoft.com/office/officeart/2005/8/layout/hierarchy1"/>
    <dgm:cxn modelId="{DAA1E173-0D21-431E-AA00-445E231B2095}" type="presParOf" srcId="{10233FB5-5C80-4FB1-A45D-CF3710984722}" destId="{BF043271-3E96-4C69-A43D-15583FFEC7AC}" srcOrd="1" destOrd="0" presId="urn:microsoft.com/office/officeart/2005/8/layout/hierarchy1"/>
    <dgm:cxn modelId="{D4AB4947-B801-49EE-8EB9-68E34A701B73}" type="presParOf" srcId="{B2983478-7E15-44A0-8B70-45FC234010DC}" destId="{1C918691-A166-4184-8F7E-F19CC8752A63}" srcOrd="2" destOrd="0" presId="urn:microsoft.com/office/officeart/2005/8/layout/hierarchy1"/>
    <dgm:cxn modelId="{F85876E2-C06B-46D7-B06A-2D77B15469FB}" type="presParOf" srcId="{B2983478-7E15-44A0-8B70-45FC234010DC}" destId="{28AD5B67-875E-496D-86D2-0B896231B2EA}" srcOrd="3" destOrd="0" presId="urn:microsoft.com/office/officeart/2005/8/layout/hierarchy1"/>
    <dgm:cxn modelId="{3AC7CD01-FD51-4E8D-857D-08F70445B8B6}" type="presParOf" srcId="{28AD5B67-875E-496D-86D2-0B896231B2EA}" destId="{17C0BBEE-E920-41D5-BAC8-E5317E59DE48}" srcOrd="0" destOrd="0" presId="urn:microsoft.com/office/officeart/2005/8/layout/hierarchy1"/>
    <dgm:cxn modelId="{F91DB3D5-8345-4A5B-B2A0-4EDCA9155BD1}" type="presParOf" srcId="{17C0BBEE-E920-41D5-BAC8-E5317E59DE48}" destId="{603AFDA8-602B-4920-BB36-58D3A6EB9041}" srcOrd="0" destOrd="0" presId="urn:microsoft.com/office/officeart/2005/8/layout/hierarchy1"/>
    <dgm:cxn modelId="{1D9B67A6-A3A1-4353-B2A3-3BF91661D0B7}" type="presParOf" srcId="{17C0BBEE-E920-41D5-BAC8-E5317E59DE48}" destId="{C8FBFF3F-87EB-4C17-9F6B-176B817EE21D}" srcOrd="1" destOrd="0" presId="urn:microsoft.com/office/officeart/2005/8/layout/hierarchy1"/>
    <dgm:cxn modelId="{72CEBD36-963F-4796-B869-33DE07A857AC}" type="presParOf" srcId="{28AD5B67-875E-496D-86D2-0B896231B2EA}" destId="{B29DA538-061C-4C40-80E7-284039A7E79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8966140-5BC9-474A-929A-9008B47D096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E022DA3-5AAB-4760-9C50-E6EDA6DF09C9}">
      <dgm:prSet phldrT="[Text]"/>
      <dgm:spPr/>
      <dgm:t>
        <a:bodyPr/>
        <a:lstStyle/>
        <a:p>
          <a:r>
            <a:rPr lang="ar-AE" dirty="0" smtClean="0"/>
            <a:t>هناك ثلاث طرق للإخراج عن طريق الكلى </a:t>
          </a:r>
          <a:endParaRPr lang="en-GB" dirty="0"/>
        </a:p>
      </dgm:t>
    </dgm:pt>
    <dgm:pt modelId="{AB9BC62E-B847-4AD1-BE84-5658E083A101}" type="parTrans" cxnId="{9C50C3C4-A094-4121-9333-6BE5DEEAC448}">
      <dgm:prSet/>
      <dgm:spPr/>
      <dgm:t>
        <a:bodyPr/>
        <a:lstStyle/>
        <a:p>
          <a:endParaRPr lang="en-GB"/>
        </a:p>
      </dgm:t>
    </dgm:pt>
    <dgm:pt modelId="{005F8868-9731-41B1-ACFD-13DA296F9541}" type="sibTrans" cxnId="{9C50C3C4-A094-4121-9333-6BE5DEEAC448}">
      <dgm:prSet/>
      <dgm:spPr/>
      <dgm:t>
        <a:bodyPr/>
        <a:lstStyle/>
        <a:p>
          <a:endParaRPr lang="en-GB"/>
        </a:p>
      </dgm:t>
    </dgm:pt>
    <dgm:pt modelId="{3FA576BE-FC9A-4176-BDA0-39F2C9E5FEB5}">
      <dgm:prSet phldrT="[Text]"/>
      <dgm:spPr/>
      <dgm:t>
        <a:bodyPr/>
        <a:lstStyle/>
        <a:p>
          <a:r>
            <a:rPr lang="ar-AE" dirty="0" smtClean="0"/>
            <a:t>الارتشاح </a:t>
          </a:r>
          <a:endParaRPr lang="en-GB" dirty="0"/>
        </a:p>
      </dgm:t>
    </dgm:pt>
    <dgm:pt modelId="{AFA4FA62-9BB9-4448-AB3A-C23BFDCA291E}" type="parTrans" cxnId="{787C22FA-59B6-45AF-9733-BE828C62E4A5}">
      <dgm:prSet/>
      <dgm:spPr/>
      <dgm:t>
        <a:bodyPr/>
        <a:lstStyle/>
        <a:p>
          <a:endParaRPr lang="en-GB"/>
        </a:p>
      </dgm:t>
    </dgm:pt>
    <dgm:pt modelId="{B3991EC5-E5EB-4908-A95C-2E5EEF4EA3F9}" type="sibTrans" cxnId="{787C22FA-59B6-45AF-9733-BE828C62E4A5}">
      <dgm:prSet/>
      <dgm:spPr/>
      <dgm:t>
        <a:bodyPr/>
        <a:lstStyle/>
        <a:p>
          <a:endParaRPr lang="en-GB"/>
        </a:p>
      </dgm:t>
    </dgm:pt>
    <dgm:pt modelId="{C9E85F9A-E187-4C1D-ACFB-74EBF04463F1}">
      <dgm:prSet/>
      <dgm:spPr/>
      <dgm:t>
        <a:bodyPr/>
        <a:lstStyle/>
        <a:p>
          <a:r>
            <a:rPr lang="ar-AE" dirty="0" smtClean="0"/>
            <a:t>إعادة الامتصاص الأنبوبي </a:t>
          </a:r>
          <a:endParaRPr lang="en-GB" dirty="0"/>
        </a:p>
      </dgm:t>
    </dgm:pt>
    <dgm:pt modelId="{E458C1DC-FA8C-4181-BAAB-64495B235D05}" type="parTrans" cxnId="{D4E1AB9B-F093-4B5C-A3B2-DD1E9A19F76D}">
      <dgm:prSet/>
      <dgm:spPr/>
      <dgm:t>
        <a:bodyPr/>
        <a:lstStyle/>
        <a:p>
          <a:endParaRPr lang="en-GB"/>
        </a:p>
      </dgm:t>
    </dgm:pt>
    <dgm:pt modelId="{100F0684-3F26-49D7-801D-9DBA82E7EA4F}" type="sibTrans" cxnId="{D4E1AB9B-F093-4B5C-A3B2-DD1E9A19F76D}">
      <dgm:prSet/>
      <dgm:spPr/>
      <dgm:t>
        <a:bodyPr/>
        <a:lstStyle/>
        <a:p>
          <a:endParaRPr lang="en-GB"/>
        </a:p>
      </dgm:t>
    </dgm:pt>
    <dgm:pt modelId="{BEE39FD8-33DA-40B1-8893-72E88ED35B73}">
      <dgm:prSet/>
      <dgm:spPr/>
      <dgm:t>
        <a:bodyPr/>
        <a:lstStyle/>
        <a:p>
          <a:r>
            <a:rPr lang="ar-AE" dirty="0" smtClean="0"/>
            <a:t>الإفراز الأنبوبي النشط </a:t>
          </a:r>
          <a:endParaRPr lang="en-GB" dirty="0"/>
        </a:p>
      </dgm:t>
    </dgm:pt>
    <dgm:pt modelId="{22EA55AB-0288-4F36-B895-32353960CA39}" type="parTrans" cxnId="{75750CA1-D642-4F3E-B8DE-15CB935BB2C9}">
      <dgm:prSet/>
      <dgm:spPr/>
      <dgm:t>
        <a:bodyPr/>
        <a:lstStyle/>
        <a:p>
          <a:endParaRPr lang="en-GB"/>
        </a:p>
      </dgm:t>
    </dgm:pt>
    <dgm:pt modelId="{52919C13-D053-483F-8229-0C1B17B9277B}" type="sibTrans" cxnId="{75750CA1-D642-4F3E-B8DE-15CB935BB2C9}">
      <dgm:prSet/>
      <dgm:spPr/>
      <dgm:t>
        <a:bodyPr/>
        <a:lstStyle/>
        <a:p>
          <a:endParaRPr lang="en-GB"/>
        </a:p>
      </dgm:t>
    </dgm:pt>
    <dgm:pt modelId="{EF472BE1-92D5-4B27-ADE7-6094D65908E8}" type="pres">
      <dgm:prSet presAssocID="{58966140-5BC9-474A-929A-9008B47D096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27708498-0F7E-4EF1-9300-A5201D79A252}" type="pres">
      <dgm:prSet presAssocID="{BE022DA3-5AAB-4760-9C50-E6EDA6DF09C9}" presName="hierRoot1" presStyleCnt="0"/>
      <dgm:spPr/>
    </dgm:pt>
    <dgm:pt modelId="{960D9E11-74C4-416C-8819-88ECEF54F8A4}" type="pres">
      <dgm:prSet presAssocID="{BE022DA3-5AAB-4760-9C50-E6EDA6DF09C9}" presName="composite" presStyleCnt="0"/>
      <dgm:spPr/>
    </dgm:pt>
    <dgm:pt modelId="{03CCBC21-9A40-4550-8DE6-0A8C5F5ACEA0}" type="pres">
      <dgm:prSet presAssocID="{BE022DA3-5AAB-4760-9C50-E6EDA6DF09C9}" presName="background" presStyleLbl="node0" presStyleIdx="0" presStyleCnt="1"/>
      <dgm:spPr/>
      <dgm:t>
        <a:bodyPr/>
        <a:lstStyle/>
        <a:p>
          <a:endParaRPr lang="en-GB"/>
        </a:p>
      </dgm:t>
    </dgm:pt>
    <dgm:pt modelId="{EEF4E167-C660-4890-B559-ACAA7CACFE99}" type="pres">
      <dgm:prSet presAssocID="{BE022DA3-5AAB-4760-9C50-E6EDA6DF09C9}" presName="text" presStyleLbl="fgAcc0" presStyleIdx="0" presStyleCnt="1" custScaleX="157002" custScaleY="6115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2983478-7E15-44A0-8B70-45FC234010DC}" type="pres">
      <dgm:prSet presAssocID="{BE022DA3-5AAB-4760-9C50-E6EDA6DF09C9}" presName="hierChild2" presStyleCnt="0"/>
      <dgm:spPr/>
    </dgm:pt>
    <dgm:pt modelId="{AB8D55EE-9FF2-46F3-B3D0-BCB8D44E04C8}" type="pres">
      <dgm:prSet presAssocID="{E458C1DC-FA8C-4181-BAAB-64495B235D05}" presName="Name10" presStyleLbl="parChTrans1D2" presStyleIdx="0" presStyleCnt="3"/>
      <dgm:spPr/>
      <dgm:t>
        <a:bodyPr/>
        <a:lstStyle/>
        <a:p>
          <a:endParaRPr lang="en-GB"/>
        </a:p>
      </dgm:t>
    </dgm:pt>
    <dgm:pt modelId="{10233FB5-5C80-4FB1-A45D-CF3710984722}" type="pres">
      <dgm:prSet presAssocID="{C9E85F9A-E187-4C1D-ACFB-74EBF04463F1}" presName="hierRoot2" presStyleCnt="0"/>
      <dgm:spPr/>
    </dgm:pt>
    <dgm:pt modelId="{CDDAEE2B-6B83-4C9F-B409-1CE3E03E6CE1}" type="pres">
      <dgm:prSet presAssocID="{C9E85F9A-E187-4C1D-ACFB-74EBF04463F1}" presName="composite2" presStyleCnt="0"/>
      <dgm:spPr/>
    </dgm:pt>
    <dgm:pt modelId="{092D4CA6-68B9-4EB9-8006-4D481608A904}" type="pres">
      <dgm:prSet presAssocID="{C9E85F9A-E187-4C1D-ACFB-74EBF04463F1}" presName="background2" presStyleLbl="node2" presStyleIdx="0" presStyleCnt="3"/>
      <dgm:spPr/>
    </dgm:pt>
    <dgm:pt modelId="{04DC4B44-ADAD-48A2-B40F-3F05387A5883}" type="pres">
      <dgm:prSet presAssocID="{C9E85F9A-E187-4C1D-ACFB-74EBF04463F1}" presName="text2" presStyleLbl="fgAcc2" presStyleIdx="0" presStyleCnt="3" custScaleX="14161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F043271-3E96-4C69-A43D-15583FFEC7AC}" type="pres">
      <dgm:prSet presAssocID="{C9E85F9A-E187-4C1D-ACFB-74EBF04463F1}" presName="hierChild3" presStyleCnt="0"/>
      <dgm:spPr/>
    </dgm:pt>
    <dgm:pt modelId="{1C523D77-787E-4A62-8B6F-36F7C928A4F4}" type="pres">
      <dgm:prSet presAssocID="{22EA55AB-0288-4F36-B895-32353960CA39}" presName="Name10" presStyleLbl="parChTrans1D2" presStyleIdx="1" presStyleCnt="3"/>
      <dgm:spPr/>
      <dgm:t>
        <a:bodyPr/>
        <a:lstStyle/>
        <a:p>
          <a:endParaRPr lang="en-GB"/>
        </a:p>
      </dgm:t>
    </dgm:pt>
    <dgm:pt modelId="{C689424D-BF05-43D7-A4CA-65CB968B1A22}" type="pres">
      <dgm:prSet presAssocID="{BEE39FD8-33DA-40B1-8893-72E88ED35B73}" presName="hierRoot2" presStyleCnt="0"/>
      <dgm:spPr/>
    </dgm:pt>
    <dgm:pt modelId="{CC9A27AB-2607-4276-9647-920A5B1F8E98}" type="pres">
      <dgm:prSet presAssocID="{BEE39FD8-33DA-40B1-8893-72E88ED35B73}" presName="composite2" presStyleCnt="0"/>
      <dgm:spPr/>
    </dgm:pt>
    <dgm:pt modelId="{335AC61D-6639-4009-95AE-34702224EBD7}" type="pres">
      <dgm:prSet presAssocID="{BEE39FD8-33DA-40B1-8893-72E88ED35B73}" presName="background2" presStyleLbl="node2" presStyleIdx="1" presStyleCnt="3"/>
      <dgm:spPr/>
    </dgm:pt>
    <dgm:pt modelId="{78CB87E1-5F9D-4E02-9948-1580A874D66B}" type="pres">
      <dgm:prSet presAssocID="{BEE39FD8-33DA-40B1-8893-72E88ED35B73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DD0228B-4CFE-4A3D-AA17-01C6328E7E6F}" type="pres">
      <dgm:prSet presAssocID="{BEE39FD8-33DA-40B1-8893-72E88ED35B73}" presName="hierChild3" presStyleCnt="0"/>
      <dgm:spPr/>
    </dgm:pt>
    <dgm:pt modelId="{1C918691-A166-4184-8F7E-F19CC8752A63}" type="pres">
      <dgm:prSet presAssocID="{AFA4FA62-9BB9-4448-AB3A-C23BFDCA291E}" presName="Name10" presStyleLbl="parChTrans1D2" presStyleIdx="2" presStyleCnt="3"/>
      <dgm:spPr/>
      <dgm:t>
        <a:bodyPr/>
        <a:lstStyle/>
        <a:p>
          <a:endParaRPr lang="en-GB"/>
        </a:p>
      </dgm:t>
    </dgm:pt>
    <dgm:pt modelId="{28AD5B67-875E-496D-86D2-0B896231B2EA}" type="pres">
      <dgm:prSet presAssocID="{3FA576BE-FC9A-4176-BDA0-39F2C9E5FEB5}" presName="hierRoot2" presStyleCnt="0"/>
      <dgm:spPr/>
    </dgm:pt>
    <dgm:pt modelId="{17C0BBEE-E920-41D5-BAC8-E5317E59DE48}" type="pres">
      <dgm:prSet presAssocID="{3FA576BE-FC9A-4176-BDA0-39F2C9E5FEB5}" presName="composite2" presStyleCnt="0"/>
      <dgm:spPr/>
    </dgm:pt>
    <dgm:pt modelId="{603AFDA8-602B-4920-BB36-58D3A6EB9041}" type="pres">
      <dgm:prSet presAssocID="{3FA576BE-FC9A-4176-BDA0-39F2C9E5FEB5}" presName="background2" presStyleLbl="node2" presStyleIdx="2" presStyleCnt="3"/>
      <dgm:spPr/>
    </dgm:pt>
    <dgm:pt modelId="{C8FBFF3F-87EB-4C17-9F6B-176B817EE21D}" type="pres">
      <dgm:prSet presAssocID="{3FA576BE-FC9A-4176-BDA0-39F2C9E5FEB5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29DA538-061C-4C40-80E7-284039A7E790}" type="pres">
      <dgm:prSet presAssocID="{3FA576BE-FC9A-4176-BDA0-39F2C9E5FEB5}" presName="hierChild3" presStyleCnt="0"/>
      <dgm:spPr/>
    </dgm:pt>
  </dgm:ptLst>
  <dgm:cxnLst>
    <dgm:cxn modelId="{D4E1AB9B-F093-4B5C-A3B2-DD1E9A19F76D}" srcId="{BE022DA3-5AAB-4760-9C50-E6EDA6DF09C9}" destId="{C9E85F9A-E187-4C1D-ACFB-74EBF04463F1}" srcOrd="0" destOrd="0" parTransId="{E458C1DC-FA8C-4181-BAAB-64495B235D05}" sibTransId="{100F0684-3F26-49D7-801D-9DBA82E7EA4F}"/>
    <dgm:cxn modelId="{3DC2CBA9-6F36-481E-AC83-7A0ED984C553}" type="presOf" srcId="{E458C1DC-FA8C-4181-BAAB-64495B235D05}" destId="{AB8D55EE-9FF2-46F3-B3D0-BCB8D44E04C8}" srcOrd="0" destOrd="0" presId="urn:microsoft.com/office/officeart/2005/8/layout/hierarchy1"/>
    <dgm:cxn modelId="{B064ACF6-CF6D-4743-840B-CAB7FB595761}" type="presOf" srcId="{AFA4FA62-9BB9-4448-AB3A-C23BFDCA291E}" destId="{1C918691-A166-4184-8F7E-F19CC8752A63}" srcOrd="0" destOrd="0" presId="urn:microsoft.com/office/officeart/2005/8/layout/hierarchy1"/>
    <dgm:cxn modelId="{75750CA1-D642-4F3E-B8DE-15CB935BB2C9}" srcId="{BE022DA3-5AAB-4760-9C50-E6EDA6DF09C9}" destId="{BEE39FD8-33DA-40B1-8893-72E88ED35B73}" srcOrd="1" destOrd="0" parTransId="{22EA55AB-0288-4F36-B895-32353960CA39}" sibTransId="{52919C13-D053-483F-8229-0C1B17B9277B}"/>
    <dgm:cxn modelId="{787C22FA-59B6-45AF-9733-BE828C62E4A5}" srcId="{BE022DA3-5AAB-4760-9C50-E6EDA6DF09C9}" destId="{3FA576BE-FC9A-4176-BDA0-39F2C9E5FEB5}" srcOrd="2" destOrd="0" parTransId="{AFA4FA62-9BB9-4448-AB3A-C23BFDCA291E}" sibTransId="{B3991EC5-E5EB-4908-A95C-2E5EEF4EA3F9}"/>
    <dgm:cxn modelId="{5756845A-90A9-4383-A59B-4D39C8819AEA}" type="presOf" srcId="{BE022DA3-5AAB-4760-9C50-E6EDA6DF09C9}" destId="{EEF4E167-C660-4890-B559-ACAA7CACFE99}" srcOrd="0" destOrd="0" presId="urn:microsoft.com/office/officeart/2005/8/layout/hierarchy1"/>
    <dgm:cxn modelId="{736FCAE5-8DDF-40ED-9D04-3F7E359CDF80}" type="presOf" srcId="{C9E85F9A-E187-4C1D-ACFB-74EBF04463F1}" destId="{04DC4B44-ADAD-48A2-B40F-3F05387A5883}" srcOrd="0" destOrd="0" presId="urn:microsoft.com/office/officeart/2005/8/layout/hierarchy1"/>
    <dgm:cxn modelId="{AD9C602B-DAC5-4F49-80B9-2EC0D2BFFAA2}" type="presOf" srcId="{BEE39FD8-33DA-40B1-8893-72E88ED35B73}" destId="{78CB87E1-5F9D-4E02-9948-1580A874D66B}" srcOrd="0" destOrd="0" presId="urn:microsoft.com/office/officeart/2005/8/layout/hierarchy1"/>
    <dgm:cxn modelId="{85013CBA-36A2-479C-9C3B-F2A24BB7F204}" type="presOf" srcId="{3FA576BE-FC9A-4176-BDA0-39F2C9E5FEB5}" destId="{C8FBFF3F-87EB-4C17-9F6B-176B817EE21D}" srcOrd="0" destOrd="0" presId="urn:microsoft.com/office/officeart/2005/8/layout/hierarchy1"/>
    <dgm:cxn modelId="{9C50C3C4-A094-4121-9333-6BE5DEEAC448}" srcId="{58966140-5BC9-474A-929A-9008B47D096B}" destId="{BE022DA3-5AAB-4760-9C50-E6EDA6DF09C9}" srcOrd="0" destOrd="0" parTransId="{AB9BC62E-B847-4AD1-BE84-5658E083A101}" sibTransId="{005F8868-9731-41B1-ACFD-13DA296F9541}"/>
    <dgm:cxn modelId="{8088E5A2-23BD-487B-B5DA-23589E38C6F6}" type="presOf" srcId="{22EA55AB-0288-4F36-B895-32353960CA39}" destId="{1C523D77-787E-4A62-8B6F-36F7C928A4F4}" srcOrd="0" destOrd="0" presId="urn:microsoft.com/office/officeart/2005/8/layout/hierarchy1"/>
    <dgm:cxn modelId="{071D0018-5373-4B7F-9BF4-187EB486E365}" type="presOf" srcId="{58966140-5BC9-474A-929A-9008B47D096B}" destId="{EF472BE1-92D5-4B27-ADE7-6094D65908E8}" srcOrd="0" destOrd="0" presId="urn:microsoft.com/office/officeart/2005/8/layout/hierarchy1"/>
    <dgm:cxn modelId="{1E8DFFD5-672F-468F-9954-3D3963680FAE}" type="presParOf" srcId="{EF472BE1-92D5-4B27-ADE7-6094D65908E8}" destId="{27708498-0F7E-4EF1-9300-A5201D79A252}" srcOrd="0" destOrd="0" presId="urn:microsoft.com/office/officeart/2005/8/layout/hierarchy1"/>
    <dgm:cxn modelId="{3EBD3BCD-4C58-4EB9-9307-248952BD55D8}" type="presParOf" srcId="{27708498-0F7E-4EF1-9300-A5201D79A252}" destId="{960D9E11-74C4-416C-8819-88ECEF54F8A4}" srcOrd="0" destOrd="0" presId="urn:microsoft.com/office/officeart/2005/8/layout/hierarchy1"/>
    <dgm:cxn modelId="{8489E6C2-CBBD-4826-92A2-C67D4AD15C33}" type="presParOf" srcId="{960D9E11-74C4-416C-8819-88ECEF54F8A4}" destId="{03CCBC21-9A40-4550-8DE6-0A8C5F5ACEA0}" srcOrd="0" destOrd="0" presId="urn:microsoft.com/office/officeart/2005/8/layout/hierarchy1"/>
    <dgm:cxn modelId="{EFE005D5-9DE7-481E-9194-9B8DB52A7ADB}" type="presParOf" srcId="{960D9E11-74C4-416C-8819-88ECEF54F8A4}" destId="{EEF4E167-C660-4890-B559-ACAA7CACFE99}" srcOrd="1" destOrd="0" presId="urn:microsoft.com/office/officeart/2005/8/layout/hierarchy1"/>
    <dgm:cxn modelId="{7597366C-4440-4B1B-ADEA-BBB8A90F71FC}" type="presParOf" srcId="{27708498-0F7E-4EF1-9300-A5201D79A252}" destId="{B2983478-7E15-44A0-8B70-45FC234010DC}" srcOrd="1" destOrd="0" presId="urn:microsoft.com/office/officeart/2005/8/layout/hierarchy1"/>
    <dgm:cxn modelId="{468A3F4E-10AF-411F-A46E-4D242DDA9767}" type="presParOf" srcId="{B2983478-7E15-44A0-8B70-45FC234010DC}" destId="{AB8D55EE-9FF2-46F3-B3D0-BCB8D44E04C8}" srcOrd="0" destOrd="0" presId="urn:microsoft.com/office/officeart/2005/8/layout/hierarchy1"/>
    <dgm:cxn modelId="{B8047EED-15C0-4E1D-BBE5-643207E8FA43}" type="presParOf" srcId="{B2983478-7E15-44A0-8B70-45FC234010DC}" destId="{10233FB5-5C80-4FB1-A45D-CF3710984722}" srcOrd="1" destOrd="0" presId="urn:microsoft.com/office/officeart/2005/8/layout/hierarchy1"/>
    <dgm:cxn modelId="{3DFE27E6-C57B-4D61-B07B-B5E813361A7A}" type="presParOf" srcId="{10233FB5-5C80-4FB1-A45D-CF3710984722}" destId="{CDDAEE2B-6B83-4C9F-B409-1CE3E03E6CE1}" srcOrd="0" destOrd="0" presId="urn:microsoft.com/office/officeart/2005/8/layout/hierarchy1"/>
    <dgm:cxn modelId="{06EF5A6F-34D1-44E9-A451-38EAD8D1D3C2}" type="presParOf" srcId="{CDDAEE2B-6B83-4C9F-B409-1CE3E03E6CE1}" destId="{092D4CA6-68B9-4EB9-8006-4D481608A904}" srcOrd="0" destOrd="0" presId="urn:microsoft.com/office/officeart/2005/8/layout/hierarchy1"/>
    <dgm:cxn modelId="{41DE301B-3719-416E-8C03-563B0C6F5CF5}" type="presParOf" srcId="{CDDAEE2B-6B83-4C9F-B409-1CE3E03E6CE1}" destId="{04DC4B44-ADAD-48A2-B40F-3F05387A5883}" srcOrd="1" destOrd="0" presId="urn:microsoft.com/office/officeart/2005/8/layout/hierarchy1"/>
    <dgm:cxn modelId="{B296E866-A3AA-4861-8629-533B188A79FD}" type="presParOf" srcId="{10233FB5-5C80-4FB1-A45D-CF3710984722}" destId="{BF043271-3E96-4C69-A43D-15583FFEC7AC}" srcOrd="1" destOrd="0" presId="urn:microsoft.com/office/officeart/2005/8/layout/hierarchy1"/>
    <dgm:cxn modelId="{90BDD7F4-E78A-4207-AAD9-9A3908885462}" type="presParOf" srcId="{B2983478-7E15-44A0-8B70-45FC234010DC}" destId="{1C523D77-787E-4A62-8B6F-36F7C928A4F4}" srcOrd="2" destOrd="0" presId="urn:microsoft.com/office/officeart/2005/8/layout/hierarchy1"/>
    <dgm:cxn modelId="{10C7869E-0EAC-4F45-8116-17A688B2ECD6}" type="presParOf" srcId="{B2983478-7E15-44A0-8B70-45FC234010DC}" destId="{C689424D-BF05-43D7-A4CA-65CB968B1A22}" srcOrd="3" destOrd="0" presId="urn:microsoft.com/office/officeart/2005/8/layout/hierarchy1"/>
    <dgm:cxn modelId="{B073FD67-1669-42BA-BF9B-F987E91CA85D}" type="presParOf" srcId="{C689424D-BF05-43D7-A4CA-65CB968B1A22}" destId="{CC9A27AB-2607-4276-9647-920A5B1F8E98}" srcOrd="0" destOrd="0" presId="urn:microsoft.com/office/officeart/2005/8/layout/hierarchy1"/>
    <dgm:cxn modelId="{952C3EAF-35B9-41B5-94CB-29E4FF11A7A4}" type="presParOf" srcId="{CC9A27AB-2607-4276-9647-920A5B1F8E98}" destId="{335AC61D-6639-4009-95AE-34702224EBD7}" srcOrd="0" destOrd="0" presId="urn:microsoft.com/office/officeart/2005/8/layout/hierarchy1"/>
    <dgm:cxn modelId="{C035884B-9A86-46D1-8520-B40B69CADF61}" type="presParOf" srcId="{CC9A27AB-2607-4276-9647-920A5B1F8E98}" destId="{78CB87E1-5F9D-4E02-9948-1580A874D66B}" srcOrd="1" destOrd="0" presId="urn:microsoft.com/office/officeart/2005/8/layout/hierarchy1"/>
    <dgm:cxn modelId="{B84E103B-4355-4C94-AF56-95BFE2D2158E}" type="presParOf" srcId="{C689424D-BF05-43D7-A4CA-65CB968B1A22}" destId="{EDD0228B-4CFE-4A3D-AA17-01C6328E7E6F}" srcOrd="1" destOrd="0" presId="urn:microsoft.com/office/officeart/2005/8/layout/hierarchy1"/>
    <dgm:cxn modelId="{02F60DFA-BAB0-491F-B42D-8C043278B3CA}" type="presParOf" srcId="{B2983478-7E15-44A0-8B70-45FC234010DC}" destId="{1C918691-A166-4184-8F7E-F19CC8752A63}" srcOrd="4" destOrd="0" presId="urn:microsoft.com/office/officeart/2005/8/layout/hierarchy1"/>
    <dgm:cxn modelId="{249318DE-7C46-4C2A-9964-4441567245AF}" type="presParOf" srcId="{B2983478-7E15-44A0-8B70-45FC234010DC}" destId="{28AD5B67-875E-496D-86D2-0B896231B2EA}" srcOrd="5" destOrd="0" presId="urn:microsoft.com/office/officeart/2005/8/layout/hierarchy1"/>
    <dgm:cxn modelId="{392C4594-DD4C-4D44-B807-48CDC4A83EBD}" type="presParOf" srcId="{28AD5B67-875E-496D-86D2-0B896231B2EA}" destId="{17C0BBEE-E920-41D5-BAC8-E5317E59DE48}" srcOrd="0" destOrd="0" presId="urn:microsoft.com/office/officeart/2005/8/layout/hierarchy1"/>
    <dgm:cxn modelId="{345A8210-1AE1-4727-9EA2-9327EDCCBE4D}" type="presParOf" srcId="{17C0BBEE-E920-41D5-BAC8-E5317E59DE48}" destId="{603AFDA8-602B-4920-BB36-58D3A6EB9041}" srcOrd="0" destOrd="0" presId="urn:microsoft.com/office/officeart/2005/8/layout/hierarchy1"/>
    <dgm:cxn modelId="{C2B454A0-F828-49BC-A713-5D1FE1DF6B0E}" type="presParOf" srcId="{17C0BBEE-E920-41D5-BAC8-E5317E59DE48}" destId="{C8FBFF3F-87EB-4C17-9F6B-176B817EE21D}" srcOrd="1" destOrd="0" presId="urn:microsoft.com/office/officeart/2005/8/layout/hierarchy1"/>
    <dgm:cxn modelId="{10AD49CE-5184-460A-B211-826F8E30A721}" type="presParOf" srcId="{28AD5B67-875E-496D-86D2-0B896231B2EA}" destId="{B29DA538-061C-4C40-80E7-284039A7E79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59A979-F0B5-47B8-B932-673F9A91B16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455D19E-7B6F-4199-A191-2D491B0F0642}" type="pres">
      <dgm:prSet presAssocID="{F659A979-F0B5-47B8-B932-673F9A91B16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</dgm:ptLst>
  <dgm:cxnLst>
    <dgm:cxn modelId="{D4582D87-31C5-40FF-B499-F38AB9EF16BA}" type="presOf" srcId="{F659A979-F0B5-47B8-B932-673F9A91B168}" destId="{5455D19E-7B6F-4199-A191-2D491B0F0642}" srcOrd="0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59A979-F0B5-47B8-B932-673F9A91B16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455D19E-7B6F-4199-A191-2D491B0F0642}" type="pres">
      <dgm:prSet presAssocID="{F659A979-F0B5-47B8-B932-673F9A91B16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</dgm:ptLst>
  <dgm:cxnLst>
    <dgm:cxn modelId="{DE1501F2-B4B4-4439-8C7C-73A53B1AB000}" type="presOf" srcId="{F659A979-F0B5-47B8-B932-673F9A91B168}" destId="{5455D19E-7B6F-4199-A191-2D491B0F0642}" srcOrd="0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659A979-F0B5-47B8-B932-673F9A91B16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455D19E-7B6F-4199-A191-2D491B0F0642}" type="pres">
      <dgm:prSet presAssocID="{F659A979-F0B5-47B8-B932-673F9A91B16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</dgm:ptLst>
  <dgm:cxnLst>
    <dgm:cxn modelId="{A5104F23-91BE-4DD8-BC95-2A9AF359409E}" type="presOf" srcId="{F659A979-F0B5-47B8-B932-673F9A91B168}" destId="{5455D19E-7B6F-4199-A191-2D491B0F0642}" srcOrd="0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659A979-F0B5-47B8-B932-673F9A91B16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455D19E-7B6F-4199-A191-2D491B0F0642}" type="pres">
      <dgm:prSet presAssocID="{F659A979-F0B5-47B8-B932-673F9A91B16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</dgm:ptLst>
  <dgm:cxnLst>
    <dgm:cxn modelId="{397D69F7-2033-4171-A6DA-84F245907E09}" type="presOf" srcId="{F659A979-F0B5-47B8-B932-673F9A91B168}" destId="{5455D19E-7B6F-4199-A191-2D491B0F0642}" srcOrd="0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659A979-F0B5-47B8-B932-673F9A91B16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455D19E-7B6F-4199-A191-2D491B0F0642}" type="pres">
      <dgm:prSet presAssocID="{F659A979-F0B5-47B8-B932-673F9A91B16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</dgm:ptLst>
  <dgm:cxnLst>
    <dgm:cxn modelId="{5BA1F885-FB44-4710-9317-F2051DCADFCC}" type="presOf" srcId="{F659A979-F0B5-47B8-B932-673F9A91B168}" destId="{5455D19E-7B6F-4199-A191-2D491B0F0642}" srcOrd="0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659A979-F0B5-47B8-B932-673F9A91B16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455D19E-7B6F-4199-A191-2D491B0F0642}" type="pres">
      <dgm:prSet presAssocID="{F659A979-F0B5-47B8-B932-673F9A91B16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</dgm:ptLst>
  <dgm:cxnLst>
    <dgm:cxn modelId="{2BA882BE-714D-482B-B5A0-36D40783C2E9}" type="presOf" srcId="{F659A979-F0B5-47B8-B932-673F9A91B168}" destId="{5455D19E-7B6F-4199-A191-2D491B0F0642}" srcOrd="0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659A979-F0B5-47B8-B932-673F9A91B16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455D19E-7B6F-4199-A191-2D491B0F0642}" type="pres">
      <dgm:prSet presAssocID="{F659A979-F0B5-47B8-B932-673F9A91B16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</dgm:ptLst>
  <dgm:cxnLst>
    <dgm:cxn modelId="{7AC2BD9E-28B0-41D9-B48F-49845ADA414A}" type="presOf" srcId="{F659A979-F0B5-47B8-B932-673F9A91B168}" destId="{5455D19E-7B6F-4199-A191-2D491B0F0642}" srcOrd="0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659A979-F0B5-47B8-B932-673F9A91B16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455D19E-7B6F-4199-A191-2D491B0F0642}" type="pres">
      <dgm:prSet presAssocID="{F659A979-F0B5-47B8-B932-673F9A91B16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</dgm:ptLst>
  <dgm:cxnLst>
    <dgm:cxn modelId="{F5722A2A-BF23-478B-AC80-BF3F8695427C}" type="presOf" srcId="{F659A979-F0B5-47B8-B932-673F9A91B168}" destId="{5455D19E-7B6F-4199-A191-2D491B0F0642}" srcOrd="0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85DB25-D8A8-4CF9-9D95-77E2A91214C4}">
      <dsp:nvSpPr>
        <dsp:cNvPr id="0" name=""/>
        <dsp:cNvSpPr/>
      </dsp:nvSpPr>
      <dsp:spPr>
        <a:xfrm>
          <a:off x="2977157" y="2369563"/>
          <a:ext cx="2337792" cy="370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729"/>
              </a:lnTo>
              <a:lnTo>
                <a:pt x="2337792" y="252729"/>
              </a:lnTo>
              <a:lnTo>
                <a:pt x="2337792" y="3708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52843C-4D64-46DF-ACD6-41B7CB85B1B1}">
      <dsp:nvSpPr>
        <dsp:cNvPr id="0" name=""/>
        <dsp:cNvSpPr/>
      </dsp:nvSpPr>
      <dsp:spPr>
        <a:xfrm>
          <a:off x="2977157" y="2369563"/>
          <a:ext cx="779264" cy="370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729"/>
              </a:lnTo>
              <a:lnTo>
                <a:pt x="779264" y="252729"/>
              </a:lnTo>
              <a:lnTo>
                <a:pt x="779264" y="3708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C2128F-AD5C-42AA-A34C-DEAE89E12937}">
      <dsp:nvSpPr>
        <dsp:cNvPr id="0" name=""/>
        <dsp:cNvSpPr/>
      </dsp:nvSpPr>
      <dsp:spPr>
        <a:xfrm>
          <a:off x="2197893" y="2369563"/>
          <a:ext cx="779264" cy="370858"/>
        </a:xfrm>
        <a:custGeom>
          <a:avLst/>
          <a:gdLst/>
          <a:ahLst/>
          <a:cxnLst/>
          <a:rect l="0" t="0" r="0" b="0"/>
          <a:pathLst>
            <a:path>
              <a:moveTo>
                <a:pt x="779264" y="0"/>
              </a:moveTo>
              <a:lnTo>
                <a:pt x="779264" y="252729"/>
              </a:lnTo>
              <a:lnTo>
                <a:pt x="0" y="252729"/>
              </a:lnTo>
              <a:lnTo>
                <a:pt x="0" y="3708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A544ED-6F0D-4E78-B0B4-98DE9EBA18D0}">
      <dsp:nvSpPr>
        <dsp:cNvPr id="0" name=""/>
        <dsp:cNvSpPr/>
      </dsp:nvSpPr>
      <dsp:spPr>
        <a:xfrm>
          <a:off x="639365" y="2369563"/>
          <a:ext cx="2337792" cy="370858"/>
        </a:xfrm>
        <a:custGeom>
          <a:avLst/>
          <a:gdLst/>
          <a:ahLst/>
          <a:cxnLst/>
          <a:rect l="0" t="0" r="0" b="0"/>
          <a:pathLst>
            <a:path>
              <a:moveTo>
                <a:pt x="2337792" y="0"/>
              </a:moveTo>
              <a:lnTo>
                <a:pt x="2337792" y="252729"/>
              </a:lnTo>
              <a:lnTo>
                <a:pt x="0" y="252729"/>
              </a:lnTo>
              <a:lnTo>
                <a:pt x="0" y="3708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5CF591-216C-4738-9EB6-849733301AA2}">
      <dsp:nvSpPr>
        <dsp:cNvPr id="0" name=""/>
        <dsp:cNvSpPr/>
      </dsp:nvSpPr>
      <dsp:spPr>
        <a:xfrm>
          <a:off x="2931437" y="1188977"/>
          <a:ext cx="91440" cy="3708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08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2B8C05-F120-43A3-817B-16E57D5A3253}">
      <dsp:nvSpPr>
        <dsp:cNvPr id="0" name=""/>
        <dsp:cNvSpPr/>
      </dsp:nvSpPr>
      <dsp:spPr>
        <a:xfrm>
          <a:off x="2339578" y="379251"/>
          <a:ext cx="1275159" cy="809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9C8C86-814E-404F-9A9F-2FD913F6A960}">
      <dsp:nvSpPr>
        <dsp:cNvPr id="0" name=""/>
        <dsp:cNvSpPr/>
      </dsp:nvSpPr>
      <dsp:spPr>
        <a:xfrm>
          <a:off x="2481262" y="513851"/>
          <a:ext cx="1275159" cy="80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800" kern="1200" dirty="0" smtClean="0"/>
            <a:t>خريطة مفهوم </a:t>
          </a:r>
          <a:endParaRPr lang="en-GB" sz="1800" kern="1200" dirty="0"/>
        </a:p>
      </dsp:txBody>
      <dsp:txXfrm>
        <a:off x="2504978" y="537567"/>
        <a:ext cx="1227727" cy="762294"/>
      </dsp:txXfrm>
    </dsp:sp>
    <dsp:sp modelId="{69D1CE1C-3B29-4645-A7D8-BA8B22F68DB6}">
      <dsp:nvSpPr>
        <dsp:cNvPr id="0" name=""/>
        <dsp:cNvSpPr/>
      </dsp:nvSpPr>
      <dsp:spPr>
        <a:xfrm>
          <a:off x="753923" y="1559836"/>
          <a:ext cx="4446467" cy="809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40B4CB-A145-4DCF-AF7C-9A4F4D3BFD4E}">
      <dsp:nvSpPr>
        <dsp:cNvPr id="0" name=""/>
        <dsp:cNvSpPr/>
      </dsp:nvSpPr>
      <dsp:spPr>
        <a:xfrm>
          <a:off x="895608" y="1694436"/>
          <a:ext cx="4446467" cy="80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800" kern="1200" dirty="0" smtClean="0"/>
            <a:t>الحركة الدوائية للعقار </a:t>
          </a:r>
          <a:endParaRPr lang="en-GB" sz="1800" kern="1200" dirty="0"/>
        </a:p>
      </dsp:txBody>
      <dsp:txXfrm>
        <a:off x="919324" y="1718152"/>
        <a:ext cx="4399035" cy="762294"/>
      </dsp:txXfrm>
    </dsp:sp>
    <dsp:sp modelId="{3C568014-502A-427C-A0A9-96698EE28512}">
      <dsp:nvSpPr>
        <dsp:cNvPr id="0" name=""/>
        <dsp:cNvSpPr/>
      </dsp:nvSpPr>
      <dsp:spPr>
        <a:xfrm>
          <a:off x="1785" y="2740421"/>
          <a:ext cx="1275159" cy="809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E9F1A3-A9DC-4D08-8605-B814F16D601C}">
      <dsp:nvSpPr>
        <dsp:cNvPr id="0" name=""/>
        <dsp:cNvSpPr/>
      </dsp:nvSpPr>
      <dsp:spPr>
        <a:xfrm>
          <a:off x="143470" y="2875022"/>
          <a:ext cx="1275159" cy="80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800" kern="1200" dirty="0" smtClean="0"/>
            <a:t>الإخراج خارج الجسم  </a:t>
          </a:r>
          <a:endParaRPr lang="en-GB" sz="1800" kern="1200" dirty="0"/>
        </a:p>
      </dsp:txBody>
      <dsp:txXfrm>
        <a:off x="167186" y="2898738"/>
        <a:ext cx="1227727" cy="762294"/>
      </dsp:txXfrm>
    </dsp:sp>
    <dsp:sp modelId="{D3A49E13-2B5B-412C-9811-D4EDDC6D7B8A}">
      <dsp:nvSpPr>
        <dsp:cNvPr id="0" name=""/>
        <dsp:cNvSpPr/>
      </dsp:nvSpPr>
      <dsp:spPr>
        <a:xfrm>
          <a:off x="1560314" y="2740421"/>
          <a:ext cx="1275159" cy="809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5C973B-5D1C-494D-AD2C-79F0CA6795E6}">
      <dsp:nvSpPr>
        <dsp:cNvPr id="0" name=""/>
        <dsp:cNvSpPr/>
      </dsp:nvSpPr>
      <dsp:spPr>
        <a:xfrm>
          <a:off x="1701998" y="2875022"/>
          <a:ext cx="1275159" cy="80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800" kern="1200" dirty="0" smtClean="0"/>
            <a:t>التحول اليبولوجي  </a:t>
          </a:r>
          <a:endParaRPr lang="en-GB" sz="1800" kern="1200" dirty="0"/>
        </a:p>
      </dsp:txBody>
      <dsp:txXfrm>
        <a:off x="1725714" y="2898738"/>
        <a:ext cx="1227727" cy="762294"/>
      </dsp:txXfrm>
    </dsp:sp>
    <dsp:sp modelId="{737FB426-66E9-4F64-B6E6-DAAA95B4D905}">
      <dsp:nvSpPr>
        <dsp:cNvPr id="0" name=""/>
        <dsp:cNvSpPr/>
      </dsp:nvSpPr>
      <dsp:spPr>
        <a:xfrm>
          <a:off x="3118842" y="2740421"/>
          <a:ext cx="1275159" cy="809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080FB2-8875-4588-A12B-6DA4043D3FD2}">
      <dsp:nvSpPr>
        <dsp:cNvPr id="0" name=""/>
        <dsp:cNvSpPr/>
      </dsp:nvSpPr>
      <dsp:spPr>
        <a:xfrm>
          <a:off x="3260526" y="2875022"/>
          <a:ext cx="1275159" cy="80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800" kern="1200" dirty="0" smtClean="0"/>
            <a:t>التوزيع على أنسجة الجسم  </a:t>
          </a:r>
          <a:endParaRPr lang="en-GB" sz="1800" kern="1200" dirty="0"/>
        </a:p>
      </dsp:txBody>
      <dsp:txXfrm>
        <a:off x="3284242" y="2898738"/>
        <a:ext cx="1227727" cy="762294"/>
      </dsp:txXfrm>
    </dsp:sp>
    <dsp:sp modelId="{2747F237-F642-473E-AC58-951F2F19FEE9}">
      <dsp:nvSpPr>
        <dsp:cNvPr id="0" name=""/>
        <dsp:cNvSpPr/>
      </dsp:nvSpPr>
      <dsp:spPr>
        <a:xfrm>
          <a:off x="4677370" y="2740421"/>
          <a:ext cx="1275159" cy="809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111486-0C08-4DF8-89C0-F628DEE69C0E}">
      <dsp:nvSpPr>
        <dsp:cNvPr id="0" name=""/>
        <dsp:cNvSpPr/>
      </dsp:nvSpPr>
      <dsp:spPr>
        <a:xfrm>
          <a:off x="4819054" y="2875022"/>
          <a:ext cx="1275159" cy="80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800" kern="1200" dirty="0" smtClean="0"/>
            <a:t>الامتصاص</a:t>
          </a:r>
          <a:endParaRPr lang="en-GB" sz="1800" kern="1200" dirty="0"/>
        </a:p>
      </dsp:txBody>
      <dsp:txXfrm>
        <a:off x="4842770" y="2898738"/>
        <a:ext cx="1227727" cy="76229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918691-A166-4184-8F7E-F19CC8752A63}">
      <dsp:nvSpPr>
        <dsp:cNvPr id="0" name=""/>
        <dsp:cNvSpPr/>
      </dsp:nvSpPr>
      <dsp:spPr>
        <a:xfrm>
          <a:off x="3963910" y="1724683"/>
          <a:ext cx="2224903" cy="789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8297"/>
              </a:lnTo>
              <a:lnTo>
                <a:pt x="2224903" y="538297"/>
              </a:lnTo>
              <a:lnTo>
                <a:pt x="2224903" y="7899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8D55EE-9FF2-46F3-B3D0-BCB8D44E04C8}">
      <dsp:nvSpPr>
        <dsp:cNvPr id="0" name=""/>
        <dsp:cNvSpPr/>
      </dsp:nvSpPr>
      <dsp:spPr>
        <a:xfrm>
          <a:off x="2304127" y="1724683"/>
          <a:ext cx="1659783" cy="789905"/>
        </a:xfrm>
        <a:custGeom>
          <a:avLst/>
          <a:gdLst/>
          <a:ahLst/>
          <a:cxnLst/>
          <a:rect l="0" t="0" r="0" b="0"/>
          <a:pathLst>
            <a:path>
              <a:moveTo>
                <a:pt x="1659783" y="0"/>
              </a:moveTo>
              <a:lnTo>
                <a:pt x="1659783" y="538297"/>
              </a:lnTo>
              <a:lnTo>
                <a:pt x="0" y="538297"/>
              </a:lnTo>
              <a:lnTo>
                <a:pt x="0" y="7899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CCBC21-9A40-4550-8DE6-0A8C5F5ACEA0}">
      <dsp:nvSpPr>
        <dsp:cNvPr id="0" name=""/>
        <dsp:cNvSpPr/>
      </dsp:nvSpPr>
      <dsp:spPr>
        <a:xfrm>
          <a:off x="1828801" y="17"/>
          <a:ext cx="4270218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F4E167-C660-4890-B559-ACAA7CACFE99}">
      <dsp:nvSpPr>
        <dsp:cNvPr id="0" name=""/>
        <dsp:cNvSpPr/>
      </dsp:nvSpPr>
      <dsp:spPr>
        <a:xfrm>
          <a:off x="2130580" y="286707"/>
          <a:ext cx="4270218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4600" kern="1200" dirty="0" smtClean="0"/>
            <a:t>الدواء يوجد في الجسم بصورتين </a:t>
          </a:r>
          <a:endParaRPr lang="en-GB" sz="4600" kern="1200" dirty="0"/>
        </a:p>
      </dsp:txBody>
      <dsp:txXfrm>
        <a:off x="2181094" y="337221"/>
        <a:ext cx="4169190" cy="1623637"/>
      </dsp:txXfrm>
    </dsp:sp>
    <dsp:sp modelId="{092D4CA6-68B9-4EB9-8006-4D481608A904}">
      <dsp:nvSpPr>
        <dsp:cNvPr id="0" name=""/>
        <dsp:cNvSpPr/>
      </dsp:nvSpPr>
      <dsp:spPr>
        <a:xfrm>
          <a:off x="381002" y="2514589"/>
          <a:ext cx="384624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DC4B44-ADAD-48A2-B40F-3F05387A5883}">
      <dsp:nvSpPr>
        <dsp:cNvPr id="0" name=""/>
        <dsp:cNvSpPr/>
      </dsp:nvSpPr>
      <dsp:spPr>
        <a:xfrm>
          <a:off x="682781" y="2801279"/>
          <a:ext cx="384624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4600" kern="1200" dirty="0" smtClean="0"/>
            <a:t>صورة مرتبطة ببروتين البلازما</a:t>
          </a:r>
          <a:endParaRPr lang="en-GB" sz="4600" kern="1200" dirty="0"/>
        </a:p>
      </dsp:txBody>
      <dsp:txXfrm>
        <a:off x="733295" y="2851793"/>
        <a:ext cx="3745221" cy="1623637"/>
      </dsp:txXfrm>
    </dsp:sp>
    <dsp:sp modelId="{603AFDA8-602B-4920-BB36-58D3A6EB9041}">
      <dsp:nvSpPr>
        <dsp:cNvPr id="0" name=""/>
        <dsp:cNvSpPr/>
      </dsp:nvSpPr>
      <dsp:spPr>
        <a:xfrm>
          <a:off x="4830809" y="2514589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FBFF3F-87EB-4C17-9F6B-176B817EE21D}">
      <dsp:nvSpPr>
        <dsp:cNvPr id="0" name=""/>
        <dsp:cNvSpPr/>
      </dsp:nvSpPr>
      <dsp:spPr>
        <a:xfrm>
          <a:off x="5132588" y="2801279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4600" kern="1200" dirty="0" smtClean="0"/>
            <a:t>صورة حرة نشطة  </a:t>
          </a:r>
          <a:endParaRPr lang="en-GB" sz="4600" kern="1200" dirty="0"/>
        </a:p>
      </dsp:txBody>
      <dsp:txXfrm>
        <a:off x="5183102" y="2851793"/>
        <a:ext cx="2614981" cy="162363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918691-A166-4184-8F7E-F19CC8752A63}">
      <dsp:nvSpPr>
        <dsp:cNvPr id="0" name=""/>
        <dsp:cNvSpPr/>
      </dsp:nvSpPr>
      <dsp:spPr>
        <a:xfrm>
          <a:off x="3948640" y="1301336"/>
          <a:ext cx="2450060" cy="8698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2772"/>
              </a:lnTo>
              <a:lnTo>
                <a:pt x="2450060" y="592772"/>
              </a:lnTo>
              <a:lnTo>
                <a:pt x="2450060" y="8698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8D55EE-9FF2-46F3-B3D0-BCB8D44E04C8}">
      <dsp:nvSpPr>
        <dsp:cNvPr id="0" name=""/>
        <dsp:cNvSpPr/>
      </dsp:nvSpPr>
      <dsp:spPr>
        <a:xfrm>
          <a:off x="2120890" y="1301336"/>
          <a:ext cx="1827750" cy="869843"/>
        </a:xfrm>
        <a:custGeom>
          <a:avLst/>
          <a:gdLst/>
          <a:ahLst/>
          <a:cxnLst/>
          <a:rect l="0" t="0" r="0" b="0"/>
          <a:pathLst>
            <a:path>
              <a:moveTo>
                <a:pt x="1827750" y="0"/>
              </a:moveTo>
              <a:lnTo>
                <a:pt x="1827750" y="592772"/>
              </a:lnTo>
              <a:lnTo>
                <a:pt x="0" y="592772"/>
              </a:lnTo>
              <a:lnTo>
                <a:pt x="0" y="8698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CCBC21-9A40-4550-8DE6-0A8C5F5ACEA0}">
      <dsp:nvSpPr>
        <dsp:cNvPr id="0" name=""/>
        <dsp:cNvSpPr/>
      </dsp:nvSpPr>
      <dsp:spPr>
        <a:xfrm>
          <a:off x="1600781" y="139881"/>
          <a:ext cx="4695717" cy="11614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F4E167-C660-4890-B559-ACAA7CACFE99}">
      <dsp:nvSpPr>
        <dsp:cNvPr id="0" name=""/>
        <dsp:cNvSpPr/>
      </dsp:nvSpPr>
      <dsp:spPr>
        <a:xfrm>
          <a:off x="1933100" y="455583"/>
          <a:ext cx="4695717" cy="1161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3300" kern="1200" dirty="0" smtClean="0"/>
            <a:t>هناك نوعان من الارتباط </a:t>
          </a:r>
          <a:endParaRPr lang="en-GB" sz="3300" kern="1200" dirty="0"/>
        </a:p>
      </dsp:txBody>
      <dsp:txXfrm>
        <a:off x="1967118" y="489601"/>
        <a:ext cx="4627681" cy="1093419"/>
      </dsp:txXfrm>
    </dsp:sp>
    <dsp:sp modelId="{092D4CA6-68B9-4EB9-8006-4D481608A904}">
      <dsp:nvSpPr>
        <dsp:cNvPr id="0" name=""/>
        <dsp:cNvSpPr/>
      </dsp:nvSpPr>
      <dsp:spPr>
        <a:xfrm>
          <a:off x="3148" y="2171179"/>
          <a:ext cx="4235483" cy="18991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DC4B44-ADAD-48A2-B40F-3F05387A5883}">
      <dsp:nvSpPr>
        <dsp:cNvPr id="0" name=""/>
        <dsp:cNvSpPr/>
      </dsp:nvSpPr>
      <dsp:spPr>
        <a:xfrm>
          <a:off x="335466" y="2486882"/>
          <a:ext cx="4235483" cy="18991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3300" kern="1200" dirty="0" smtClean="0"/>
            <a:t>أدوية ترتبط بأنسجة معينة من الجسم </a:t>
          </a:r>
          <a:endParaRPr lang="en-GB" sz="3300" kern="1200" dirty="0"/>
        </a:p>
      </dsp:txBody>
      <dsp:txXfrm>
        <a:off x="391092" y="2542508"/>
        <a:ext cx="4124231" cy="1787947"/>
      </dsp:txXfrm>
    </dsp:sp>
    <dsp:sp modelId="{603AFDA8-602B-4920-BB36-58D3A6EB9041}">
      <dsp:nvSpPr>
        <dsp:cNvPr id="0" name=""/>
        <dsp:cNvSpPr/>
      </dsp:nvSpPr>
      <dsp:spPr>
        <a:xfrm>
          <a:off x="4903268" y="2171179"/>
          <a:ext cx="2990864" cy="18991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FBFF3F-87EB-4C17-9F6B-176B817EE21D}">
      <dsp:nvSpPr>
        <dsp:cNvPr id="0" name=""/>
        <dsp:cNvSpPr/>
      </dsp:nvSpPr>
      <dsp:spPr>
        <a:xfrm>
          <a:off x="5235586" y="2486882"/>
          <a:ext cx="2990864" cy="18991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3300" kern="1200" dirty="0" smtClean="0"/>
            <a:t>أدوية ترتبط بكافة أنسجة الجسم </a:t>
          </a: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3300" kern="1200" dirty="0" smtClean="0"/>
            <a:t>مثل: الكحوليات </a:t>
          </a:r>
          <a:endParaRPr lang="en-GB" sz="3300" kern="1200" dirty="0"/>
        </a:p>
      </dsp:txBody>
      <dsp:txXfrm>
        <a:off x="5291212" y="2542508"/>
        <a:ext cx="2879612" cy="1787947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918691-A166-4184-8F7E-F19CC8752A63}">
      <dsp:nvSpPr>
        <dsp:cNvPr id="0" name=""/>
        <dsp:cNvSpPr/>
      </dsp:nvSpPr>
      <dsp:spPr>
        <a:xfrm>
          <a:off x="3999874" y="1597853"/>
          <a:ext cx="2958776" cy="6016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9995"/>
              </a:lnTo>
              <a:lnTo>
                <a:pt x="2958776" y="409995"/>
              </a:lnTo>
              <a:lnTo>
                <a:pt x="2958776" y="6016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523D77-787E-4A62-8B6F-36F7C928A4F4}">
      <dsp:nvSpPr>
        <dsp:cNvPr id="0" name=""/>
        <dsp:cNvSpPr/>
      </dsp:nvSpPr>
      <dsp:spPr>
        <a:xfrm>
          <a:off x="3999874" y="1597853"/>
          <a:ext cx="430424" cy="6016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9995"/>
              </a:lnTo>
              <a:lnTo>
                <a:pt x="430424" y="409995"/>
              </a:lnTo>
              <a:lnTo>
                <a:pt x="430424" y="6016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8D55EE-9FF2-46F3-B3D0-BCB8D44E04C8}">
      <dsp:nvSpPr>
        <dsp:cNvPr id="0" name=""/>
        <dsp:cNvSpPr/>
      </dsp:nvSpPr>
      <dsp:spPr>
        <a:xfrm>
          <a:off x="1471523" y="1597853"/>
          <a:ext cx="2528351" cy="601632"/>
        </a:xfrm>
        <a:custGeom>
          <a:avLst/>
          <a:gdLst/>
          <a:ahLst/>
          <a:cxnLst/>
          <a:rect l="0" t="0" r="0" b="0"/>
          <a:pathLst>
            <a:path>
              <a:moveTo>
                <a:pt x="2528351" y="0"/>
              </a:moveTo>
              <a:lnTo>
                <a:pt x="2528351" y="409995"/>
              </a:lnTo>
              <a:lnTo>
                <a:pt x="0" y="409995"/>
              </a:lnTo>
              <a:lnTo>
                <a:pt x="0" y="6016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CCBC21-9A40-4550-8DE6-0A8C5F5ACEA0}">
      <dsp:nvSpPr>
        <dsp:cNvPr id="0" name=""/>
        <dsp:cNvSpPr/>
      </dsp:nvSpPr>
      <dsp:spPr>
        <a:xfrm>
          <a:off x="2375962" y="794525"/>
          <a:ext cx="3247824" cy="8033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F4E167-C660-4890-B559-ACAA7CACFE99}">
      <dsp:nvSpPr>
        <dsp:cNvPr id="0" name=""/>
        <dsp:cNvSpPr/>
      </dsp:nvSpPr>
      <dsp:spPr>
        <a:xfrm>
          <a:off x="2605813" y="1012883"/>
          <a:ext cx="3247824" cy="8033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100" kern="1200" dirty="0" smtClean="0"/>
            <a:t>هناك ثلاث طرق للإخراج عن طريق الكلى </a:t>
          </a:r>
          <a:endParaRPr lang="en-GB" sz="2100" kern="1200" dirty="0"/>
        </a:p>
      </dsp:txBody>
      <dsp:txXfrm>
        <a:off x="2629342" y="1036412"/>
        <a:ext cx="3200766" cy="756270"/>
      </dsp:txXfrm>
    </dsp:sp>
    <dsp:sp modelId="{092D4CA6-68B9-4EB9-8006-4D481608A904}">
      <dsp:nvSpPr>
        <dsp:cNvPr id="0" name=""/>
        <dsp:cNvSpPr/>
      </dsp:nvSpPr>
      <dsp:spPr>
        <a:xfrm>
          <a:off x="6773" y="2199486"/>
          <a:ext cx="2929500" cy="13135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DC4B44-ADAD-48A2-B40F-3F05387A5883}">
      <dsp:nvSpPr>
        <dsp:cNvPr id="0" name=""/>
        <dsp:cNvSpPr/>
      </dsp:nvSpPr>
      <dsp:spPr>
        <a:xfrm>
          <a:off x="236623" y="2417843"/>
          <a:ext cx="2929500" cy="13135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100" kern="1200" dirty="0" smtClean="0"/>
            <a:t>إعادة الامتصاص الأنبوبي </a:t>
          </a:r>
          <a:endParaRPr lang="en-GB" sz="2100" kern="1200" dirty="0"/>
        </a:p>
      </dsp:txBody>
      <dsp:txXfrm>
        <a:off x="275097" y="2456317"/>
        <a:ext cx="2852552" cy="1236645"/>
      </dsp:txXfrm>
    </dsp:sp>
    <dsp:sp modelId="{335AC61D-6639-4009-95AE-34702224EBD7}">
      <dsp:nvSpPr>
        <dsp:cNvPr id="0" name=""/>
        <dsp:cNvSpPr/>
      </dsp:nvSpPr>
      <dsp:spPr>
        <a:xfrm>
          <a:off x="3395973" y="2199486"/>
          <a:ext cx="2068651" cy="13135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CB87E1-5F9D-4E02-9948-1580A874D66B}">
      <dsp:nvSpPr>
        <dsp:cNvPr id="0" name=""/>
        <dsp:cNvSpPr/>
      </dsp:nvSpPr>
      <dsp:spPr>
        <a:xfrm>
          <a:off x="3625823" y="2417843"/>
          <a:ext cx="2068651" cy="13135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100" kern="1200" dirty="0" smtClean="0"/>
            <a:t>الإفراز الأنبوبي النشط </a:t>
          </a:r>
          <a:endParaRPr lang="en-GB" sz="2100" kern="1200" dirty="0"/>
        </a:p>
      </dsp:txBody>
      <dsp:txXfrm>
        <a:off x="3664297" y="2456317"/>
        <a:ext cx="1991703" cy="1236645"/>
      </dsp:txXfrm>
    </dsp:sp>
    <dsp:sp modelId="{603AFDA8-602B-4920-BB36-58D3A6EB9041}">
      <dsp:nvSpPr>
        <dsp:cNvPr id="0" name=""/>
        <dsp:cNvSpPr/>
      </dsp:nvSpPr>
      <dsp:spPr>
        <a:xfrm>
          <a:off x="5924325" y="2199486"/>
          <a:ext cx="2068651" cy="13135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FBFF3F-87EB-4C17-9F6B-176B817EE21D}">
      <dsp:nvSpPr>
        <dsp:cNvPr id="0" name=""/>
        <dsp:cNvSpPr/>
      </dsp:nvSpPr>
      <dsp:spPr>
        <a:xfrm>
          <a:off x="6154175" y="2417843"/>
          <a:ext cx="2068651" cy="13135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100" kern="1200" dirty="0" smtClean="0"/>
            <a:t>الارتشاح </a:t>
          </a:r>
          <a:endParaRPr lang="en-GB" sz="2100" kern="1200" dirty="0"/>
        </a:p>
      </dsp:txBody>
      <dsp:txXfrm>
        <a:off x="6192649" y="2456317"/>
        <a:ext cx="1991703" cy="12366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BB031C-8F7D-4E44-8DAF-2116CCD97E6D}" type="datetimeFigureOut">
              <a:rPr lang="en-GB" smtClean="0"/>
              <a:t>11/03/2014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AED3A-21F2-476F-8B4D-FE8D7EC0F4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497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AED3A-21F2-476F-8B4D-FE8D7EC0F4A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8973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AED3A-21F2-476F-8B4D-FE8D7EC0F4A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0286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AED3A-21F2-476F-8B4D-FE8D7EC0F4A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0286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AED3A-21F2-476F-8B4D-FE8D7EC0F4A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0286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AED3A-21F2-476F-8B4D-FE8D7EC0F4A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0286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AED3A-21F2-476F-8B4D-FE8D7EC0F4A2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028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AED3A-21F2-476F-8B4D-FE8D7EC0F4A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796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AED3A-21F2-476F-8B4D-FE8D7EC0F4A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370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AED3A-21F2-476F-8B4D-FE8D7EC0F4A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148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AED3A-21F2-476F-8B4D-FE8D7EC0F4A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5495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AED3A-21F2-476F-8B4D-FE8D7EC0F4A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028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AED3A-21F2-476F-8B4D-FE8D7EC0F4A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6738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AED3A-21F2-476F-8B4D-FE8D7EC0F4A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1478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AED3A-21F2-476F-8B4D-FE8D7EC0F4A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028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4">
              <a:alpha val="40000"/>
            </a:schemeClr>
          </a:solidFill>
        </p:spPr>
        <p:txBody>
          <a:bodyPr/>
          <a:lstStyle/>
          <a:p>
            <a:r>
              <a:rPr lang="ar-AE" dirty="0" smtClean="0"/>
              <a:t>المحاضرة الثالثة</a:t>
            </a:r>
            <a:br>
              <a:rPr lang="ar-AE" dirty="0" smtClean="0"/>
            </a:br>
            <a:r>
              <a:rPr lang="ar-AE" dirty="0" smtClean="0"/>
              <a:t>المراحل التي يمر بها العقار 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AE" dirty="0" smtClean="0"/>
              <a:t>علم النفس الدوائي (نفس 279)</a:t>
            </a:r>
          </a:p>
          <a:p>
            <a:endParaRPr lang="ar-AE" dirty="0"/>
          </a:p>
          <a:p>
            <a:r>
              <a:rPr lang="ar-AE" dirty="0" smtClean="0"/>
              <a:t>د.سمية النجاشي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268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ar-AE" dirty="0" smtClean="0">
                <a:solidFill>
                  <a:schemeClr val="accent4"/>
                </a:solidFill>
              </a:rPr>
              <a:t>الامتصاص </a:t>
            </a:r>
            <a:br>
              <a:rPr lang="ar-AE" dirty="0" smtClean="0">
                <a:solidFill>
                  <a:schemeClr val="accent4"/>
                </a:solidFill>
              </a:rPr>
            </a:br>
            <a:r>
              <a:rPr lang="en-GB" dirty="0" smtClean="0">
                <a:solidFill>
                  <a:schemeClr val="accent4"/>
                </a:solidFill>
              </a:rPr>
              <a:t>Absorption </a:t>
            </a:r>
            <a:endParaRPr lang="en-GB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120650">
            <a:solidFill>
              <a:schemeClr val="accent4"/>
            </a:solidFill>
          </a:ln>
        </p:spPr>
        <p:txBody>
          <a:bodyPr/>
          <a:lstStyle/>
          <a:p>
            <a:pPr algn="r" rtl="1"/>
            <a:endParaRPr lang="ar-AE" dirty="0"/>
          </a:p>
          <a:p>
            <a:pPr algn="r" rtl="1"/>
            <a:r>
              <a:rPr lang="ar-AE" dirty="0" smtClean="0"/>
              <a:t>يتم الامتصاص من خلال إحدى طريقتين :</a:t>
            </a:r>
          </a:p>
          <a:p>
            <a:pPr lvl="1" algn="r" rtl="1"/>
            <a:r>
              <a:rPr lang="ar-AE" dirty="0" smtClean="0"/>
              <a:t>الانتقال السلبي أو الانتشار البسيط </a:t>
            </a:r>
          </a:p>
          <a:p>
            <a:pPr lvl="1" algn="r" rtl="1"/>
            <a:r>
              <a:rPr lang="ar-AE" dirty="0" smtClean="0"/>
              <a:t>الفلترة من خلال الفتحات الموجودة في غشاء الخلية (مثل نفرونات الكلية )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9607046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4947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ar-AE" dirty="0" smtClean="0">
                <a:solidFill>
                  <a:schemeClr val="accent4"/>
                </a:solidFill>
              </a:rPr>
              <a:t>الامتصاص </a:t>
            </a:r>
            <a:br>
              <a:rPr lang="ar-AE" dirty="0" smtClean="0">
                <a:solidFill>
                  <a:schemeClr val="accent4"/>
                </a:solidFill>
              </a:rPr>
            </a:br>
            <a:r>
              <a:rPr lang="en-GB" dirty="0" smtClean="0">
                <a:solidFill>
                  <a:schemeClr val="accent4"/>
                </a:solidFill>
              </a:rPr>
              <a:t>Absorption </a:t>
            </a:r>
            <a:endParaRPr lang="en-GB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120650">
            <a:solidFill>
              <a:schemeClr val="accent4"/>
            </a:solidFill>
          </a:ln>
        </p:spPr>
        <p:txBody>
          <a:bodyPr/>
          <a:lstStyle/>
          <a:p>
            <a:pPr marL="0" lvl="0" indent="0" algn="just" rtl="1">
              <a:buNone/>
            </a:pPr>
            <a:r>
              <a:rPr lang="ar-SA" b="1" u="sng" dirty="0"/>
              <a:t>** تتوقف درجة الإمتصاص للعقار على ما يلى :</a:t>
            </a:r>
            <a:endParaRPr lang="en-GB" dirty="0"/>
          </a:p>
          <a:p>
            <a:pPr lvl="0" algn="just" rtl="1"/>
            <a:r>
              <a:rPr lang="ar-SA" b="1" dirty="0"/>
              <a:t>1- صورة العقار ( شراب أو أقراص ...الخ).</a:t>
            </a:r>
            <a:endParaRPr lang="en-GB" dirty="0"/>
          </a:p>
          <a:p>
            <a:pPr lvl="0" algn="just" rtl="1"/>
            <a:r>
              <a:rPr lang="ar-SA" b="1" dirty="0"/>
              <a:t>2- كمية الطعام الموجودة فى المعدة  ونوعيته .</a:t>
            </a:r>
            <a:endParaRPr lang="en-GB" dirty="0"/>
          </a:p>
          <a:p>
            <a:pPr lvl="0" algn="just" rtl="1"/>
            <a:r>
              <a:rPr lang="ar-SA" b="1" dirty="0"/>
              <a:t>3 – وجود أدوية أخرى مع العقار فى المعدة . </a:t>
            </a:r>
            <a:endParaRPr lang="en-GB" dirty="0"/>
          </a:p>
          <a:p>
            <a:pPr lvl="0" algn="just" rtl="1"/>
            <a:r>
              <a:rPr lang="ar-SA" b="1" dirty="0"/>
              <a:t>4- درجة الحامضية أو مايسمى ب </a:t>
            </a:r>
            <a:r>
              <a:rPr lang="en-US" b="1" dirty="0"/>
              <a:t>PH</a:t>
            </a:r>
            <a:r>
              <a:rPr lang="ar-SA" b="1" dirty="0"/>
              <a:t> .</a:t>
            </a:r>
            <a:endParaRPr lang="en-GB" dirty="0"/>
          </a:p>
          <a:p>
            <a:pPr algn="just" rtl="1"/>
            <a:endParaRPr lang="ar-AE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9607046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4947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ar-AE" dirty="0" smtClean="0">
                <a:solidFill>
                  <a:schemeClr val="accent4"/>
                </a:solidFill>
              </a:rPr>
              <a:t>الامتصاص </a:t>
            </a:r>
            <a:br>
              <a:rPr lang="ar-AE" dirty="0" smtClean="0">
                <a:solidFill>
                  <a:schemeClr val="accent4"/>
                </a:solidFill>
              </a:rPr>
            </a:br>
            <a:r>
              <a:rPr lang="en-GB" dirty="0" smtClean="0">
                <a:solidFill>
                  <a:schemeClr val="accent4"/>
                </a:solidFill>
              </a:rPr>
              <a:t>Absorption </a:t>
            </a:r>
            <a:endParaRPr lang="en-GB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120650">
            <a:solidFill>
              <a:schemeClr val="accent4"/>
            </a:solidFill>
          </a:ln>
        </p:spPr>
        <p:txBody>
          <a:bodyPr/>
          <a:lstStyle/>
          <a:p>
            <a:pPr marL="0" lvl="0" indent="0" algn="just" rtl="1">
              <a:buNone/>
            </a:pPr>
            <a:endParaRPr lang="ar-AE" b="1" u="sng" dirty="0"/>
          </a:p>
          <a:p>
            <a:pPr marL="0" lvl="0" indent="0" algn="just" rtl="1">
              <a:buNone/>
            </a:pPr>
            <a:r>
              <a:rPr lang="ar-AE" b="1" u="sng" dirty="0" smtClean="0"/>
              <a:t>عللي يمتص الأسبرين من المعدة ويمتص الكيتين من الأمعاء الدقيقة ؟</a:t>
            </a:r>
          </a:p>
          <a:p>
            <a:pPr marL="0" lvl="0" indent="0" algn="just" rtl="1">
              <a:buNone/>
            </a:pPr>
            <a:endParaRPr lang="ar-AE" b="1" u="sng" dirty="0"/>
          </a:p>
          <a:p>
            <a:pPr marL="0" lvl="0" indent="0" algn="just" rtl="1">
              <a:buNone/>
            </a:pPr>
            <a:r>
              <a:rPr lang="ar-AE" b="1" dirty="0" smtClean="0"/>
              <a:t>الأسبرين حمضي لذلك يمتص من المعدة لأن معظم المواد الحمضية تمتص من المعدة .</a:t>
            </a:r>
          </a:p>
          <a:p>
            <a:pPr marL="0" lvl="0" indent="0" algn="just" rtl="1">
              <a:buNone/>
            </a:pPr>
            <a:r>
              <a:rPr lang="ar-AE" b="1" dirty="0" smtClean="0"/>
              <a:t>والكيتين قاعدي لذلك يمتص من الأمعاء لأن معظم القواعد تمتص من الأمعاء .</a:t>
            </a:r>
            <a:endParaRPr lang="ar-SA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6544522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54802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ar-AE" dirty="0" smtClean="0">
                <a:solidFill>
                  <a:schemeClr val="accent4"/>
                </a:solidFill>
              </a:rPr>
              <a:t>الامتصاص </a:t>
            </a:r>
            <a:br>
              <a:rPr lang="ar-AE" dirty="0" smtClean="0">
                <a:solidFill>
                  <a:schemeClr val="accent4"/>
                </a:solidFill>
              </a:rPr>
            </a:br>
            <a:r>
              <a:rPr lang="en-GB" dirty="0" smtClean="0">
                <a:solidFill>
                  <a:schemeClr val="accent4"/>
                </a:solidFill>
              </a:rPr>
              <a:t>Absorption </a:t>
            </a:r>
            <a:endParaRPr lang="en-GB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120650">
            <a:solidFill>
              <a:schemeClr val="accent4"/>
            </a:solidFill>
          </a:ln>
        </p:spPr>
        <p:txBody>
          <a:bodyPr/>
          <a:lstStyle/>
          <a:p>
            <a:pPr marL="0" lvl="0" indent="0" algn="just" rtl="1">
              <a:buNone/>
            </a:pPr>
            <a:r>
              <a:rPr lang="ar-AE" b="1" u="sng" dirty="0" smtClean="0"/>
              <a:t>أنواع الامتصاص حسب حاجتها للطاقة :</a:t>
            </a:r>
          </a:p>
          <a:p>
            <a:pPr marL="0" lvl="0" indent="0" algn="just" rtl="1">
              <a:buNone/>
            </a:pPr>
            <a:r>
              <a:rPr lang="ar-AE" b="1" dirty="0"/>
              <a:t>	</a:t>
            </a:r>
            <a:r>
              <a:rPr lang="ar-AE" b="1" dirty="0" smtClean="0"/>
              <a:t>امتصاص نشط يحتاج إلى طاقة .</a:t>
            </a:r>
          </a:p>
          <a:p>
            <a:pPr marL="0" lvl="0" indent="0" algn="just" rtl="1">
              <a:buNone/>
            </a:pPr>
            <a:r>
              <a:rPr lang="ar-AE" b="1" dirty="0"/>
              <a:t>	</a:t>
            </a:r>
            <a:r>
              <a:rPr lang="ar-AE" b="1" dirty="0" smtClean="0"/>
              <a:t>امتصاص خلوي لا يحتاج إلى طاقة </a:t>
            </a:r>
            <a:endParaRPr lang="ar-SA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1133525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3515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ar-AE" dirty="0" smtClean="0">
                <a:solidFill>
                  <a:schemeClr val="accent4"/>
                </a:solidFill>
              </a:rPr>
              <a:t>الامتصاص </a:t>
            </a:r>
            <a:br>
              <a:rPr lang="ar-AE" dirty="0" smtClean="0">
                <a:solidFill>
                  <a:schemeClr val="accent4"/>
                </a:solidFill>
              </a:rPr>
            </a:br>
            <a:r>
              <a:rPr lang="en-GB" dirty="0" smtClean="0">
                <a:solidFill>
                  <a:schemeClr val="accent4"/>
                </a:solidFill>
              </a:rPr>
              <a:t>Absorption </a:t>
            </a:r>
            <a:endParaRPr lang="en-GB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120650">
            <a:solidFill>
              <a:schemeClr val="accent4"/>
            </a:solidFill>
          </a:ln>
        </p:spPr>
        <p:txBody>
          <a:bodyPr/>
          <a:lstStyle/>
          <a:p>
            <a:pPr lvl="0" algn="just" rtl="1"/>
            <a:r>
              <a:rPr lang="ar-SA" b="1" u="sng" dirty="0"/>
              <a:t>للعقار تأثيران ما هما ؟</a:t>
            </a:r>
            <a:endParaRPr lang="en-GB" dirty="0"/>
          </a:p>
          <a:p>
            <a:pPr lvl="0" algn="just" rtl="1"/>
            <a:r>
              <a:rPr lang="ar-SA" b="1" dirty="0"/>
              <a:t>1- تاثير موضعى يحدُث دون امتصاص للعقار .</a:t>
            </a:r>
            <a:endParaRPr lang="en-GB" dirty="0"/>
          </a:p>
          <a:p>
            <a:pPr lvl="0" algn="just" rtl="1"/>
            <a:r>
              <a:rPr lang="ar-SA" b="1" dirty="0"/>
              <a:t>2- تأثير عام يحدُث بعد الإمتصاص فقط </a:t>
            </a:r>
            <a:r>
              <a:rPr lang="ar-SA" b="1" dirty="0" smtClean="0"/>
              <a:t>.</a:t>
            </a:r>
            <a:endParaRPr lang="ar-SA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7681682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2316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ln w="82550">
            <a:solidFill>
              <a:schemeClr val="accent1"/>
            </a:solidFill>
          </a:ln>
        </p:spPr>
        <p:txBody>
          <a:bodyPr/>
          <a:lstStyle/>
          <a:p>
            <a:r>
              <a:rPr lang="ar-AE" dirty="0" smtClean="0"/>
              <a:t>عملية التحول الحيوي (التأيض)</a:t>
            </a:r>
            <a:br>
              <a:rPr lang="ar-AE" dirty="0" smtClean="0"/>
            </a:br>
            <a:r>
              <a:rPr lang="fr-FR" dirty="0" smtClean="0"/>
              <a:t>Biotransformation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1444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 cmpd="dbl">
            <a:solidFill>
              <a:schemeClr val="accent4"/>
            </a:solidFill>
          </a:ln>
        </p:spPr>
        <p:txBody>
          <a:bodyPr>
            <a:normAutofit fontScale="92500" lnSpcReduction="20000"/>
          </a:bodyPr>
          <a:lstStyle/>
          <a:p>
            <a:pPr lvl="0" algn="r" rtl="1"/>
            <a:r>
              <a:rPr lang="ar-SA" b="1" dirty="0"/>
              <a:t>هى التحولات التى تحدث للدواء بعد امتصاصه حتى إخراجه</a:t>
            </a:r>
            <a:r>
              <a:rPr lang="ar-SA" b="1" dirty="0" smtClean="0"/>
              <a:t>.</a:t>
            </a:r>
            <a:endParaRPr lang="en-GB" b="1" dirty="0" smtClean="0"/>
          </a:p>
          <a:p>
            <a:pPr lvl="0" algn="r" rtl="1"/>
            <a:endParaRPr lang="en-GB" b="1" dirty="0"/>
          </a:p>
          <a:p>
            <a:pPr marL="0" indent="0" algn="r" rtl="1">
              <a:buNone/>
            </a:pPr>
            <a:r>
              <a:rPr lang="ar-SA" b="1" u="sng" dirty="0"/>
              <a:t>تتم معظم عمليات الأيض </a:t>
            </a:r>
            <a:endParaRPr lang="en-GB" b="1" u="sng" dirty="0" smtClean="0"/>
          </a:p>
          <a:p>
            <a:pPr algn="r" rtl="1"/>
            <a:r>
              <a:rPr lang="ar-SA" dirty="0" smtClean="0"/>
              <a:t>الكبد</a:t>
            </a:r>
            <a:endParaRPr lang="en-GB" dirty="0" smtClean="0"/>
          </a:p>
          <a:p>
            <a:pPr algn="r" rtl="1"/>
            <a:r>
              <a:rPr lang="ar-SA" dirty="0" smtClean="0"/>
              <a:t>جدران </a:t>
            </a:r>
            <a:r>
              <a:rPr lang="ar-SA" dirty="0"/>
              <a:t>الأمعاء </a:t>
            </a:r>
            <a:endParaRPr lang="en-GB" dirty="0" smtClean="0"/>
          </a:p>
          <a:p>
            <a:pPr algn="r" rtl="1"/>
            <a:r>
              <a:rPr lang="ar-SA" dirty="0" smtClean="0"/>
              <a:t>الرئتين</a:t>
            </a:r>
            <a:endParaRPr lang="en-GB" dirty="0" smtClean="0"/>
          </a:p>
          <a:p>
            <a:pPr algn="r" rtl="1"/>
            <a:r>
              <a:rPr lang="ar-SA" dirty="0" smtClean="0"/>
              <a:t>البلازما </a:t>
            </a:r>
            <a:endParaRPr lang="en-GB" dirty="0" smtClean="0"/>
          </a:p>
          <a:p>
            <a:pPr algn="r" rtl="1"/>
            <a:r>
              <a:rPr lang="ar-SA" dirty="0" smtClean="0"/>
              <a:t>الجلد </a:t>
            </a:r>
            <a:endParaRPr lang="en-GB" dirty="0" smtClean="0"/>
          </a:p>
          <a:p>
            <a:pPr algn="r" rtl="1"/>
            <a:r>
              <a:rPr lang="ar-SA" dirty="0" smtClean="0"/>
              <a:t>الكلى</a:t>
            </a:r>
            <a:r>
              <a:rPr lang="ar-SA" dirty="0"/>
              <a:t>. </a:t>
            </a:r>
            <a:endParaRPr lang="en-GB" dirty="0"/>
          </a:p>
          <a:p>
            <a:pPr lvl="0" algn="r" rtl="1"/>
            <a:endParaRPr lang="en-GB" dirty="0"/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05767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عمليات التحول الحيوي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 cmpd="dbl"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pPr lvl="0" algn="just" rtl="1"/>
            <a:r>
              <a:rPr lang="ar-SA" b="1" u="sng" dirty="0"/>
              <a:t>وتؤدى عمليات الأيض إلى : </a:t>
            </a:r>
            <a:endParaRPr lang="en-GB" dirty="0"/>
          </a:p>
          <a:p>
            <a:pPr lvl="0" algn="just" rtl="1"/>
            <a:r>
              <a:rPr lang="ar-SA" b="1" dirty="0"/>
              <a:t>1) تحويل الدواء من الصورة النشطة إلى الصورة الخاملة وهذا يحدث فى أغلب الأدوية.</a:t>
            </a:r>
            <a:r>
              <a:rPr lang="en-US" b="1" dirty="0"/>
              <a:t> </a:t>
            </a:r>
            <a:endParaRPr lang="en-GB" dirty="0"/>
          </a:p>
          <a:p>
            <a:pPr lvl="0" algn="just" rtl="1"/>
            <a:r>
              <a:rPr lang="ar-SA" b="1" dirty="0"/>
              <a:t>2) زيادة فاعلية ونشاط الدواء.</a:t>
            </a:r>
            <a:r>
              <a:rPr lang="en-US" b="1" dirty="0"/>
              <a:t> </a:t>
            </a:r>
            <a:endParaRPr lang="en-GB" dirty="0"/>
          </a:p>
          <a:p>
            <a:pPr lvl="0" algn="just" rtl="1"/>
            <a:r>
              <a:rPr lang="ar-SA" b="1" dirty="0"/>
              <a:t>3) تحويل الدواء النشط إلى مركب آخر نشط مثال تحول الكوربين إلى المورفين.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49637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عمليات التحول الحيوي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 cmpd="dbl"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pPr lvl="0" algn="just" rtl="1"/>
            <a:endParaRPr lang="ar-AE" b="1" u="sng" dirty="0" smtClean="0"/>
          </a:p>
          <a:p>
            <a:pPr lvl="0" algn="just" rtl="1"/>
            <a:r>
              <a:rPr lang="ar-SA" b="1" u="sng" dirty="0" smtClean="0"/>
              <a:t>تنقسم </a:t>
            </a:r>
            <a:r>
              <a:rPr lang="ar-SA" b="1" u="sng" dirty="0"/>
              <a:t>تفاعلات التحول الحيوى إلى نوعين رئيسيين : </a:t>
            </a:r>
            <a:endParaRPr lang="en-GB" dirty="0"/>
          </a:p>
          <a:p>
            <a:pPr marL="0" lvl="0" indent="0" algn="just" rtl="1">
              <a:buNone/>
            </a:pPr>
            <a:r>
              <a:rPr lang="ar-SA" dirty="0"/>
              <a:t>( أ )تفاعلات غير تخليقية </a:t>
            </a:r>
            <a:r>
              <a:rPr lang="en-US" dirty="0"/>
              <a:t>“Non synthetic” </a:t>
            </a:r>
            <a:endParaRPr lang="ar-AE" dirty="0" smtClean="0"/>
          </a:p>
          <a:p>
            <a:pPr marL="0" indent="0" algn="just" rtl="1">
              <a:buNone/>
            </a:pPr>
            <a:r>
              <a:rPr lang="en-GB" dirty="0" smtClean="0"/>
              <a:t>)</a:t>
            </a:r>
            <a:r>
              <a:rPr lang="ar-SA" dirty="0" smtClean="0"/>
              <a:t>ب </a:t>
            </a:r>
            <a:r>
              <a:rPr lang="ar-SA" dirty="0"/>
              <a:t>)	تفاعلات تخليقية : </a:t>
            </a:r>
            <a:endParaRPr lang="en-GB" dirty="0"/>
          </a:p>
          <a:p>
            <a:pPr lvl="0" algn="just" rtl="1"/>
            <a:endParaRPr lang="en-GB" dirty="0"/>
          </a:p>
          <a:p>
            <a:pPr marL="0" indent="0" algn="just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36111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التفاعلات غير التخليقية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 cmpd="dbl"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pPr algn="r" rtl="1"/>
            <a:endParaRPr lang="ar-AE" dirty="0" smtClean="0"/>
          </a:p>
          <a:p>
            <a:pPr lvl="0" algn="r" rtl="1"/>
            <a:r>
              <a:rPr lang="ar-SA" b="1" dirty="0"/>
              <a:t> تهدف إلى تحويل الدواء الأصلى إلى مركب أكثر تأيناً وقابلية للذوبان فى الماء وتشمل هذه التفاعلات الأكسدة والاختزال والتحلل المائى.</a:t>
            </a:r>
            <a:r>
              <a:rPr lang="en-US" b="1" dirty="0"/>
              <a:t> </a:t>
            </a:r>
            <a:endParaRPr lang="en-GB" dirty="0"/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361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alpha val="50000"/>
            </a:schemeClr>
          </a:solidFill>
        </p:spPr>
        <p:txBody>
          <a:bodyPr/>
          <a:lstStyle/>
          <a:p>
            <a:r>
              <a:rPr lang="ar-AE" dirty="0" smtClean="0"/>
              <a:t>أهداف المحاضرة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120650">
            <a:solidFill>
              <a:schemeClr val="accent4"/>
            </a:solidFill>
          </a:ln>
        </p:spPr>
        <p:txBody>
          <a:bodyPr/>
          <a:lstStyle/>
          <a:p>
            <a:pPr algn="r" rtl="1"/>
            <a:endParaRPr lang="ar-AE" dirty="0" smtClean="0"/>
          </a:p>
          <a:p>
            <a:pPr algn="r" rtl="1"/>
            <a:endParaRPr lang="ar-AE" dirty="0"/>
          </a:p>
          <a:p>
            <a:pPr algn="r" rtl="1"/>
            <a:r>
              <a:rPr lang="ar-AE" dirty="0"/>
              <a:t>التعريف على دينامية الدواء داخل الجسم </a:t>
            </a:r>
          </a:p>
          <a:p>
            <a:pPr algn="r" rtl="1"/>
            <a:r>
              <a:rPr lang="ar-AE" dirty="0"/>
              <a:t>التعرف على كيفية امتصاص العقار في الجسم </a:t>
            </a:r>
          </a:p>
          <a:p>
            <a:pPr algn="r" rtl="1"/>
            <a:r>
              <a:rPr lang="ar-AE" dirty="0"/>
              <a:t>التعرف على كيفية توزيع العقار في الجسم </a:t>
            </a:r>
            <a:endParaRPr lang="ar-AE" dirty="0" smtClean="0"/>
          </a:p>
          <a:p>
            <a:pPr algn="r" rtl="1"/>
            <a:r>
              <a:rPr lang="ar-AE" dirty="0" smtClean="0"/>
              <a:t>التعرف على التحول الحيوي للعقار </a:t>
            </a:r>
          </a:p>
          <a:p>
            <a:pPr algn="r" rtl="1"/>
            <a:r>
              <a:rPr lang="ar-AE" dirty="0" smtClean="0"/>
              <a:t>التعرف على عملية إخراج العقار </a:t>
            </a:r>
            <a:endParaRPr lang="en-GB" dirty="0"/>
          </a:p>
          <a:p>
            <a:pPr marL="0" indent="0" algn="r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156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التفاعلات التخليقية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 cmpd="dbl"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pPr lvl="0" algn="just" rtl="1"/>
            <a:endParaRPr lang="ar-AE" b="1" dirty="0"/>
          </a:p>
          <a:p>
            <a:pPr lvl="0" algn="just" rtl="1"/>
            <a:r>
              <a:rPr lang="ar-SA" b="1" dirty="0" smtClean="0"/>
              <a:t>وهى </a:t>
            </a:r>
            <a:r>
              <a:rPr lang="ar-SA" b="1" dirty="0"/>
              <a:t>تحدث بعد التفاعلات غير التخليقية .</a:t>
            </a:r>
            <a:endParaRPr lang="en-GB" dirty="0"/>
          </a:p>
          <a:p>
            <a:pPr lvl="0" algn="just" rtl="1"/>
            <a:r>
              <a:rPr lang="ar-SA" b="1" dirty="0"/>
              <a:t>وفيها يضيف الجسم أحد محتوياته( مركباته ) للدواء عن طريق الترابط </a:t>
            </a:r>
            <a:r>
              <a:rPr lang="en-US" b="1" dirty="0"/>
              <a:t>“</a:t>
            </a:r>
            <a:r>
              <a:rPr lang="en-US" b="1" dirty="0" err="1"/>
              <a:t>conjucation</a:t>
            </a:r>
            <a:r>
              <a:rPr lang="en-US" b="1" dirty="0"/>
              <a:t>”</a:t>
            </a:r>
            <a:r>
              <a:rPr lang="ar-SA" b="1" dirty="0"/>
              <a:t> لتكوين مركب أكثر تأيناً يذوب فى الماء و يمكن إخراجه بسهولة من الجسم.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361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مقارنة بين التفاعلات التخليقية وغير التخليقية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8159931"/>
              </p:ext>
            </p:extLst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التفاعلات التخليقية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التفاعلات غير التخليقية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من حيث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وقت حدوثها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عملية التفاعلا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المواد الناتجة 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79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ar-SA" b="1" u="sng" dirty="0"/>
              <a:t>تأيض المرور الأول </a:t>
            </a:r>
            <a:r>
              <a:rPr lang="en-US" b="1" u="sng" dirty="0"/>
              <a:t>(First pass metabolism)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 cmpd="dbl"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pPr lvl="0" algn="just" rtl="1"/>
            <a:r>
              <a:rPr lang="ar-SA" b="1" dirty="0" smtClean="0"/>
              <a:t>يحدث </a:t>
            </a:r>
            <a:r>
              <a:rPr lang="ar-SA" b="1" dirty="0"/>
              <a:t>هذا للأدوية التى يتم تناولها عن </a:t>
            </a:r>
            <a:r>
              <a:rPr lang="ar-SA" b="1" u="sng" dirty="0"/>
              <a:t>طريق </a:t>
            </a:r>
            <a:r>
              <a:rPr lang="ar-SA" b="1" u="sng" dirty="0" smtClean="0"/>
              <a:t>الفم.</a:t>
            </a:r>
            <a:endParaRPr lang="ar-AE" dirty="0"/>
          </a:p>
          <a:p>
            <a:pPr lvl="0" algn="just" rtl="1"/>
            <a:r>
              <a:rPr lang="ar-AE" b="1" dirty="0" smtClean="0"/>
              <a:t>لا يحدث للأدوية التي يتم تناولها:</a:t>
            </a:r>
          </a:p>
          <a:p>
            <a:pPr lvl="2" algn="just" rtl="1"/>
            <a:r>
              <a:rPr lang="ar-AE" b="1" dirty="0" smtClean="0"/>
              <a:t> </a:t>
            </a:r>
            <a:r>
              <a:rPr lang="ar-SA" b="1" dirty="0" smtClean="0"/>
              <a:t>تحت </a:t>
            </a:r>
            <a:r>
              <a:rPr lang="ar-SA" b="1" dirty="0"/>
              <a:t>اللسان </a:t>
            </a:r>
            <a:endParaRPr lang="ar-AE" b="1" dirty="0"/>
          </a:p>
          <a:p>
            <a:pPr lvl="2" algn="just" rtl="1"/>
            <a:r>
              <a:rPr lang="ar-SA" b="1" dirty="0" smtClean="0"/>
              <a:t> </a:t>
            </a:r>
            <a:r>
              <a:rPr lang="ar-SA" b="1" dirty="0"/>
              <a:t>بالحقن </a:t>
            </a:r>
            <a:endParaRPr lang="ar-AE" b="1" dirty="0" smtClean="0"/>
          </a:p>
          <a:p>
            <a:pPr lvl="2" algn="just" rtl="1"/>
            <a:r>
              <a:rPr lang="ar-SA" b="1" dirty="0" smtClean="0"/>
              <a:t>الاستنشاق</a:t>
            </a:r>
            <a:endParaRPr lang="en-GB" dirty="0"/>
          </a:p>
          <a:p>
            <a:pPr lvl="0" algn="just" rtl="1"/>
            <a:endParaRPr lang="ar-AE" b="1" dirty="0" smtClean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361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ar-SA" b="1" u="sng" dirty="0"/>
              <a:t>تأيض المرور الأول </a:t>
            </a:r>
            <a:r>
              <a:rPr lang="en-US" b="1" u="sng" dirty="0"/>
              <a:t>(First pass metabolism)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 cmpd="dbl"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pPr algn="just" rtl="1"/>
            <a:endParaRPr lang="ar-AE" dirty="0" smtClean="0"/>
          </a:p>
          <a:p>
            <a:pPr algn="just" rtl="1"/>
            <a:r>
              <a:rPr lang="ar-AE" dirty="0" smtClean="0"/>
              <a:t>أين يحدث تأيض المرور الأول؟</a:t>
            </a:r>
          </a:p>
          <a:p>
            <a:pPr lvl="1" algn="just" rtl="1"/>
            <a:r>
              <a:rPr lang="ar-AE" dirty="0" smtClean="0"/>
              <a:t>الكبد.</a:t>
            </a:r>
          </a:p>
          <a:p>
            <a:pPr lvl="1" algn="just" rtl="1"/>
            <a:endParaRPr lang="ar-AE" dirty="0"/>
          </a:p>
          <a:p>
            <a:pPr algn="just" rtl="1"/>
            <a:r>
              <a:rPr lang="ar-AE" dirty="0" smtClean="0"/>
              <a:t>لماذا يؤخد الدواء عن طريق الفم بكميات كبيرة ؟</a:t>
            </a:r>
            <a:endParaRPr lang="ar-AE" dirty="0"/>
          </a:p>
          <a:p>
            <a:pPr lvl="1" algn="just" rtl="1"/>
            <a:r>
              <a:rPr lang="ar-AE" dirty="0" smtClean="0"/>
              <a:t>لأن تأيض المرور الأول في الكبد يقلل تركيز الدواء ،فيصل للدورة الدموية وهو أقل تركيزا .</a:t>
            </a:r>
            <a:endParaRPr lang="en-GB" dirty="0"/>
          </a:p>
          <a:p>
            <a:pPr lvl="1"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613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ar-AE" dirty="0"/>
              <a:t>التحول الحيوي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 cmpd="dbl"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pPr lvl="0" algn="just" rtl="1"/>
            <a:r>
              <a:rPr lang="ar-SA" b="1" u="sng" dirty="0"/>
              <a:t>العوامل التى تؤثر على التحول الحيوى: </a:t>
            </a:r>
            <a:endParaRPr lang="en-GB" dirty="0"/>
          </a:p>
          <a:p>
            <a:pPr lvl="1" algn="just" rtl="1"/>
            <a:r>
              <a:rPr lang="ar-AE" dirty="0" smtClean="0"/>
              <a:t>الاختلاف الخلقي </a:t>
            </a:r>
          </a:p>
          <a:p>
            <a:pPr lvl="1" algn="just" rtl="1"/>
            <a:r>
              <a:rPr lang="ar-AE" dirty="0" smtClean="0"/>
              <a:t>السن </a:t>
            </a:r>
          </a:p>
          <a:p>
            <a:pPr lvl="1" algn="just" rtl="1"/>
            <a:r>
              <a:rPr lang="ar-AE" dirty="0" smtClean="0"/>
              <a:t>الجنس </a:t>
            </a:r>
          </a:p>
          <a:p>
            <a:pPr lvl="1" algn="just" rtl="1"/>
            <a:r>
              <a:rPr lang="ar-AE" dirty="0" smtClean="0"/>
              <a:t>العوامل المرضية </a:t>
            </a:r>
          </a:p>
          <a:p>
            <a:pPr lvl="1" algn="just" rtl="1"/>
            <a:r>
              <a:rPr lang="ar-AE" dirty="0" smtClean="0"/>
              <a:t>التلوث البيئي </a:t>
            </a:r>
          </a:p>
          <a:p>
            <a:pPr lvl="1" algn="just" rtl="1"/>
            <a:r>
              <a:rPr lang="ar-AE" dirty="0" smtClean="0"/>
              <a:t>الأدوية المثبطة والمنشطة </a:t>
            </a:r>
          </a:p>
          <a:p>
            <a:pPr lvl="1" algn="just" rtl="1"/>
            <a:endParaRPr lang="ar-AE" dirty="0" smtClean="0"/>
          </a:p>
          <a:p>
            <a:pPr lvl="1"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613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ar-AE" dirty="0"/>
              <a:t>التحول الحيوي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 cmpd="dbl"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pPr lvl="0" algn="just" rtl="1"/>
            <a:r>
              <a:rPr lang="ar-AE" b="1" dirty="0" smtClean="0"/>
              <a:t>عللي : </a:t>
            </a:r>
            <a:r>
              <a:rPr lang="ar-SA" b="1" dirty="0" smtClean="0"/>
              <a:t>الأطفال </a:t>
            </a:r>
            <a:r>
              <a:rPr lang="ar-SA" b="1" dirty="0"/>
              <a:t>حديثى الولادة </a:t>
            </a:r>
            <a:r>
              <a:rPr lang="ar-SA" b="1" dirty="0" smtClean="0"/>
              <a:t>والرضع </a:t>
            </a:r>
            <a:r>
              <a:rPr lang="ar-SA" b="1" dirty="0"/>
              <a:t>هم أكثر عرضة لتأثير </a:t>
            </a:r>
            <a:r>
              <a:rPr lang="ar-SA" b="1" dirty="0" smtClean="0"/>
              <a:t>الدواء</a:t>
            </a:r>
            <a:r>
              <a:rPr lang="ar-AE" b="1" dirty="0" smtClean="0"/>
              <a:t>؟</a:t>
            </a:r>
          </a:p>
          <a:p>
            <a:pPr lvl="0" algn="just" rtl="1"/>
            <a:r>
              <a:rPr lang="ar-SA" b="1" dirty="0" smtClean="0"/>
              <a:t> </a:t>
            </a:r>
            <a:r>
              <a:rPr lang="ar-SA" b="1" dirty="0"/>
              <a:t>نظراً </a:t>
            </a:r>
            <a:r>
              <a:rPr lang="ar-SA" b="1" dirty="0" smtClean="0"/>
              <a:t>لب</a:t>
            </a:r>
            <a:r>
              <a:rPr lang="ar-AE" b="1" dirty="0" smtClean="0"/>
              <a:t>طء</a:t>
            </a:r>
            <a:r>
              <a:rPr lang="ar-SA" b="1" dirty="0" smtClean="0"/>
              <a:t> </a:t>
            </a:r>
            <a:r>
              <a:rPr lang="ar-SA" b="1" dirty="0"/>
              <a:t>عمليات الأيض والإخراج لديهم بسبب عدم اكتمال تكوين </a:t>
            </a:r>
            <a:r>
              <a:rPr lang="ar-SA" b="1" dirty="0" smtClean="0"/>
              <a:t>الانزيمات</a:t>
            </a:r>
            <a:endParaRPr lang="ar-AE" b="1" dirty="0" smtClean="0"/>
          </a:p>
          <a:p>
            <a:pPr lvl="0" algn="just" rtl="1"/>
            <a:endParaRPr lang="ar-AE" b="1" dirty="0" smtClean="0"/>
          </a:p>
          <a:p>
            <a:pPr lvl="0"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613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ar-AE" dirty="0" smtClean="0"/>
              <a:t>التحول الحيوي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 cmpd="dbl"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pPr lvl="0" algn="just" rtl="1"/>
            <a:r>
              <a:rPr lang="ar-AE" b="1" dirty="0" smtClean="0"/>
              <a:t>ما أثر الشيخوخة على تأيض الدواء ؟</a:t>
            </a:r>
          </a:p>
          <a:p>
            <a:pPr lvl="1" algn="just" rtl="1"/>
            <a:r>
              <a:rPr lang="ar-AE" b="1" dirty="0" smtClean="0"/>
              <a:t>يكون التأيض بطيئا نسبيا بسبب ضعف الإنزيمات .</a:t>
            </a:r>
          </a:p>
          <a:p>
            <a:pPr lvl="1" algn="just" rtl="1"/>
            <a:r>
              <a:rPr lang="ar-AE" b="1" dirty="0" smtClean="0"/>
              <a:t>ضعف ارتباط الدواء ببروتينات البلازما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306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ar-AE" dirty="0"/>
              <a:t>التحول الحيوي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 cmpd="dbl"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pPr lvl="0" algn="just" rtl="1"/>
            <a:endParaRPr lang="ar-AE" b="1" dirty="0" smtClean="0"/>
          </a:p>
          <a:p>
            <a:pPr lvl="0" algn="just" rtl="1"/>
            <a:r>
              <a:rPr lang="ar-SA" b="1" dirty="0" smtClean="0"/>
              <a:t>هرمونات </a:t>
            </a:r>
            <a:r>
              <a:rPr lang="ar-SA" b="1" dirty="0"/>
              <a:t>الأنوثة الاستروجين مثبطة للأنزيمات </a:t>
            </a:r>
            <a:endParaRPr lang="ar-AE" b="1" dirty="0" smtClean="0"/>
          </a:p>
          <a:p>
            <a:pPr lvl="0" algn="just" rtl="1"/>
            <a:r>
              <a:rPr lang="ar-SA" b="1" dirty="0" smtClean="0"/>
              <a:t>هرمونات </a:t>
            </a:r>
            <a:r>
              <a:rPr lang="ar-SA" b="1" dirty="0"/>
              <a:t>الذكورة منشطة </a:t>
            </a:r>
            <a:r>
              <a:rPr lang="ar-SA" b="1" dirty="0" smtClean="0"/>
              <a:t>لها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306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ar-AE" dirty="0"/>
              <a:t>التحول الحيوي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 cmpd="dbl"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pPr lvl="0" algn="just" rtl="1"/>
            <a:r>
              <a:rPr lang="ar-AE" dirty="0" smtClean="0"/>
              <a:t>العوامل المرضية :</a:t>
            </a:r>
          </a:p>
          <a:p>
            <a:pPr lvl="1" algn="just" rtl="1"/>
            <a:r>
              <a:rPr lang="ar-AE" dirty="0" smtClean="0"/>
              <a:t>أمراض الكبد تؤثر على التأيض .</a:t>
            </a:r>
          </a:p>
          <a:p>
            <a:pPr lvl="1" algn="just" rtl="1"/>
            <a:r>
              <a:rPr lang="ar-AE" dirty="0" smtClean="0"/>
              <a:t>-الصدمات وهبوط القلب تؤثر على تدفق الدم وبالتالي على التأيض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759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ar-AE" dirty="0"/>
              <a:t>التحول الحيوي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 cmpd="dbl"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pPr lvl="0" algn="just" rtl="1"/>
            <a:r>
              <a:rPr lang="ar-AE" b="1" dirty="0" smtClean="0"/>
              <a:t>التلوث البيئي :</a:t>
            </a:r>
          </a:p>
          <a:p>
            <a:pPr lvl="1" algn="just" rtl="1"/>
            <a:r>
              <a:rPr lang="ar-AE" b="1" dirty="0" smtClean="0"/>
              <a:t>التدخين </a:t>
            </a:r>
          </a:p>
          <a:p>
            <a:pPr lvl="1" algn="just" rtl="1"/>
            <a:r>
              <a:rPr lang="ar-AE" b="1" dirty="0" smtClean="0"/>
              <a:t>المبيدات الحشرية </a:t>
            </a:r>
            <a:endParaRPr lang="ar-AE" b="1" dirty="0"/>
          </a:p>
          <a:p>
            <a:pPr lvl="0" algn="just" rtl="1"/>
            <a:endParaRPr lang="ar-AE" dirty="0" smtClean="0"/>
          </a:p>
          <a:p>
            <a:pPr lvl="0" algn="just" rtl="1"/>
            <a:r>
              <a:rPr lang="ar-AE" dirty="0" smtClean="0"/>
              <a:t>الأدوية المثبطة والمنشطة :</a:t>
            </a:r>
          </a:p>
          <a:p>
            <a:pPr marL="0" lvl="0" indent="0" algn="just" rtl="1">
              <a:buNone/>
            </a:pPr>
            <a:r>
              <a:rPr lang="ar-AE" b="1" u="sng" dirty="0" smtClean="0"/>
              <a:t>مثال :</a:t>
            </a:r>
          </a:p>
          <a:p>
            <a:pPr lvl="0" algn="just" rtl="1"/>
            <a:r>
              <a:rPr lang="ar-AE" dirty="0" smtClean="0"/>
              <a:t>الباربيتيورات التي تنشط الأنزيمات وبالتالي تؤثر على أي دواء آخر يتعامل مع تلك الأنزيمات .</a:t>
            </a:r>
          </a:p>
        </p:txBody>
      </p:sp>
    </p:spTree>
    <p:extLst>
      <p:ext uri="{BB962C8B-B14F-4D97-AF65-F5344CB8AC3E}">
        <p14:creationId xmlns:p14="http://schemas.microsoft.com/office/powerpoint/2010/main" val="248759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ar-AE" dirty="0" smtClean="0">
                <a:solidFill>
                  <a:schemeClr val="accent4"/>
                </a:solidFill>
              </a:rPr>
              <a:t>الحركة الدوائية للعقار </a:t>
            </a:r>
            <a:br>
              <a:rPr lang="ar-AE" dirty="0" smtClean="0">
                <a:solidFill>
                  <a:schemeClr val="accent4"/>
                </a:solidFill>
              </a:rPr>
            </a:br>
            <a:r>
              <a:rPr lang="en-US" b="1" dirty="0" smtClean="0">
                <a:solidFill>
                  <a:schemeClr val="accent4"/>
                </a:solidFill>
              </a:rPr>
              <a:t>Pharmacokinetics</a:t>
            </a:r>
            <a:endParaRPr lang="en-GB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120650">
            <a:solidFill>
              <a:schemeClr val="accent4"/>
            </a:solidFill>
          </a:ln>
        </p:spPr>
        <p:txBody>
          <a:bodyPr/>
          <a:lstStyle/>
          <a:p>
            <a:pPr algn="r" rtl="1"/>
            <a:endParaRPr lang="ar-AE" dirty="0" smtClean="0"/>
          </a:p>
          <a:p>
            <a:pPr algn="r" rtl="1"/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7006426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0896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ln w="82550">
            <a:solidFill>
              <a:schemeClr val="accent1"/>
            </a:solidFill>
          </a:ln>
        </p:spPr>
        <p:txBody>
          <a:bodyPr/>
          <a:lstStyle/>
          <a:p>
            <a:r>
              <a:rPr lang="ar-AE" dirty="0" smtClean="0"/>
              <a:t>عملية توزيع العقار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06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/>
              <a:t>التوزيع </a:t>
            </a:r>
            <a:r>
              <a:rPr lang="fr-FR" dirty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Distribution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 cmpd="dbl">
            <a:solidFill>
              <a:schemeClr val="accent4"/>
            </a:solidFill>
          </a:ln>
        </p:spPr>
        <p:txBody>
          <a:bodyPr/>
          <a:lstStyle/>
          <a:p>
            <a:pPr marL="0" lvl="0" indent="0" algn="just" rtl="1">
              <a:buNone/>
            </a:pPr>
            <a:endParaRPr lang="ar-AE" b="1" u="sng" dirty="0" smtClean="0"/>
          </a:p>
          <a:p>
            <a:pPr lvl="0" algn="just" rtl="1"/>
            <a:r>
              <a:rPr lang="ar-SA" b="1" dirty="0" smtClean="0"/>
              <a:t>يصل </a:t>
            </a:r>
            <a:r>
              <a:rPr lang="ar-SA" b="1" dirty="0"/>
              <a:t>الدواء إلى الدم بعد الامتصاص ويتوزع على سوائل الجسم المختلفة </a:t>
            </a:r>
            <a:r>
              <a:rPr lang="en-GB" b="1" dirty="0"/>
              <a:t>.</a:t>
            </a:r>
            <a:endParaRPr lang="en-GB" b="1" dirty="0" smtClean="0"/>
          </a:p>
          <a:p>
            <a:pPr lvl="0" algn="just" rtl="1"/>
            <a:r>
              <a:rPr lang="ar-AE" b="1" dirty="0" smtClean="0"/>
              <a:t>أهم أنواع </a:t>
            </a:r>
            <a:r>
              <a:rPr lang="ar-SA" b="1" dirty="0" smtClean="0"/>
              <a:t>البلازما </a:t>
            </a:r>
            <a:r>
              <a:rPr lang="ar-AE" b="1" dirty="0" smtClean="0"/>
              <a:t>: </a:t>
            </a:r>
            <a:r>
              <a:rPr lang="ar-SA" b="1" dirty="0" smtClean="0"/>
              <a:t>الألبومين </a:t>
            </a:r>
            <a:r>
              <a:rPr lang="ar-SA" b="1" dirty="0"/>
              <a:t>ِ</a:t>
            </a:r>
            <a:r>
              <a:rPr lang="en-US" b="1" dirty="0" err="1"/>
              <a:t>Albumine</a:t>
            </a:r>
            <a:r>
              <a:rPr lang="ar-SA" b="1" dirty="0"/>
              <a:t>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840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/>
              <a:t>التوزيع </a:t>
            </a:r>
            <a:r>
              <a:rPr lang="fr-FR" dirty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Distribution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172136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718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/>
              <a:t>التوزيع </a:t>
            </a:r>
            <a:r>
              <a:rPr lang="fr-FR" dirty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Distribution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 cmpd="dbl"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pPr marL="0" lvl="0" indent="0" algn="just" rtl="1">
              <a:buNone/>
            </a:pPr>
            <a:r>
              <a:rPr lang="ar-SA" b="1" u="sng" dirty="0"/>
              <a:t>وتتضح أهمية الارتباط بالبروتينات من الحقائق التالية : </a:t>
            </a:r>
            <a:endParaRPr lang="en-GB" dirty="0"/>
          </a:p>
          <a:p>
            <a:pPr marL="0" lvl="0" indent="0" algn="just" rtl="1">
              <a:buNone/>
            </a:pPr>
            <a:r>
              <a:rPr lang="ar-SA" b="1" dirty="0" smtClean="0"/>
              <a:t>هناك </a:t>
            </a:r>
            <a:r>
              <a:rPr lang="ar-SA" b="1" dirty="0"/>
              <a:t>تنافس بين الأدوية المختلفة على الارتباط ببروتينات البلازما، ومن ثم فإن الأدوية ذات القابلية الأشد للارتباط تزيح الأدوية الأخرى ذات القابلية الأقل – مما يتسبب فى دخول كميات كبيرة من الدواء فى سوائل الجسم فى صورتها النشطة، مما يترتب عليه زيادة فى تأثير الدواء.</a:t>
            </a:r>
            <a:r>
              <a:rPr lang="en-US" b="1" dirty="0"/>
              <a:t> </a:t>
            </a:r>
            <a:endParaRPr lang="en-GB" dirty="0"/>
          </a:p>
          <a:p>
            <a:pPr marL="0" indent="0" algn="just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718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/>
              <a:t>التوزيع </a:t>
            </a:r>
            <a:r>
              <a:rPr lang="fr-FR" dirty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Distribution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 cmpd="dbl">
            <a:solidFill>
              <a:schemeClr val="accent4"/>
            </a:solidFill>
          </a:ln>
        </p:spPr>
        <p:txBody>
          <a:bodyPr/>
          <a:lstStyle/>
          <a:p>
            <a:pPr marL="0" lvl="0" indent="0" algn="just" rtl="1">
              <a:buNone/>
            </a:pPr>
            <a:r>
              <a:rPr lang="ar-SA" b="1" dirty="0"/>
              <a:t>تعد بروتينات البلازما مستودعاً للأدوية، حيث أن هناك حالة اتزان بين الجزء الحر والجزء المرتبط.</a:t>
            </a:r>
            <a:r>
              <a:rPr lang="en-US" b="1" dirty="0"/>
              <a:t> </a:t>
            </a:r>
            <a:endParaRPr lang="ar-AE" b="1" dirty="0" smtClean="0"/>
          </a:p>
          <a:p>
            <a:pPr marL="0" lvl="0" indent="0" algn="just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718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/>
              <a:t>التوزيع </a:t>
            </a:r>
            <a:r>
              <a:rPr lang="fr-FR" dirty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Distribution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 cmpd="dbl">
            <a:solidFill>
              <a:schemeClr val="accent4"/>
            </a:solidFill>
          </a:ln>
        </p:spPr>
        <p:txBody>
          <a:bodyPr/>
          <a:lstStyle/>
          <a:p>
            <a:pPr marL="0" lvl="0" indent="0" algn="just" rtl="1">
              <a:buNone/>
            </a:pPr>
            <a:r>
              <a:rPr lang="ar-SA" b="1" dirty="0"/>
              <a:t>الارتباط ببروتينات البلازما يطيل من فترة نصف عمر الدواء – فتزداد مدة تأثيره.</a:t>
            </a:r>
            <a:r>
              <a:rPr lang="en-US" b="1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435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/>
              <a:t>التوزيع </a:t>
            </a:r>
            <a:r>
              <a:rPr lang="fr-FR" dirty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Distribution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 cmpd="dbl">
            <a:solidFill>
              <a:schemeClr val="accent4"/>
            </a:solidFill>
          </a:ln>
        </p:spPr>
        <p:txBody>
          <a:bodyPr/>
          <a:lstStyle/>
          <a:p>
            <a:pPr marL="0" lvl="0" indent="0" algn="just" rtl="1">
              <a:buNone/>
            </a:pPr>
            <a:r>
              <a:rPr lang="ar-SA" b="1" dirty="0"/>
              <a:t> الارتباط بروتينات البلازما يسهل عملية امتصاص الدواء، نظراً لنقص تركيز الجزء الحر منه فى البلازما.</a:t>
            </a:r>
            <a:r>
              <a:rPr lang="en-US" b="1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435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dirty="0"/>
              <a:t>ِارتباط الدواء بأنسجة الجسم المختلفة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327616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177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dirty="0"/>
              <a:t>ِارتباط الدواء بأنسجة الجسم المختلفة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 cmpd="dbl">
            <a:solidFill>
              <a:schemeClr val="accent4"/>
            </a:solidFill>
          </a:ln>
        </p:spPr>
        <p:txBody>
          <a:bodyPr/>
          <a:lstStyle/>
          <a:p>
            <a:pPr marL="0" lvl="0" indent="0" algn="just" rtl="1">
              <a:buNone/>
            </a:pPr>
            <a:r>
              <a:rPr lang="ar-SA" b="1" dirty="0"/>
              <a:t>1- عقار الكلوروكوين الذى يتركز بنسبة كبيرة فى الكبد.</a:t>
            </a:r>
            <a:r>
              <a:rPr lang="en-US" b="1" dirty="0"/>
              <a:t> </a:t>
            </a:r>
            <a:endParaRPr lang="en-GB" dirty="0"/>
          </a:p>
          <a:p>
            <a:pPr marL="0" lvl="0" indent="0" algn="just" rtl="1">
              <a:buNone/>
            </a:pPr>
            <a:r>
              <a:rPr lang="ar-SA" b="1" dirty="0"/>
              <a:t>2- عقار الزرنيخ يتركز بنسبة عالية فى الشعر.</a:t>
            </a:r>
            <a:r>
              <a:rPr lang="en-US" b="1" dirty="0"/>
              <a:t> </a:t>
            </a:r>
            <a:endParaRPr lang="en-GB" dirty="0"/>
          </a:p>
          <a:p>
            <a:pPr marL="0" lvl="0" indent="0" algn="just" rtl="1">
              <a:buNone/>
            </a:pPr>
            <a:r>
              <a:rPr lang="ar-SA" b="1" dirty="0"/>
              <a:t>3- الكالسيوم والتتراسيكلين يتركزان فى العظام.</a:t>
            </a:r>
            <a:r>
              <a:rPr lang="en-US" b="1" dirty="0"/>
              <a:t> </a:t>
            </a:r>
            <a:endParaRPr lang="en-GB" dirty="0"/>
          </a:p>
          <a:p>
            <a:pPr marL="0" lvl="0" indent="0" algn="just" rtl="1">
              <a:buNone/>
            </a:pPr>
            <a:r>
              <a:rPr lang="ar-SA" b="1" dirty="0"/>
              <a:t>4- اليود يتركز فى الغدة الدرقية واللعابية.</a:t>
            </a:r>
            <a:r>
              <a:rPr lang="en-US" b="1" dirty="0"/>
              <a:t> </a:t>
            </a:r>
            <a:endParaRPr lang="en-GB" dirty="0"/>
          </a:p>
          <a:p>
            <a:pPr marL="0" indent="0" algn="just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435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AE" b="1" dirty="0" smtClean="0"/>
              <a:t>مرور الأدوية إلى الدماغ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 cmpd="dbl">
            <a:solidFill>
              <a:schemeClr val="accent4"/>
            </a:solidFill>
          </a:ln>
        </p:spPr>
        <p:txBody>
          <a:bodyPr/>
          <a:lstStyle/>
          <a:p>
            <a:pPr marL="0" indent="0" algn="just" rtl="1">
              <a:buNone/>
            </a:pPr>
            <a:r>
              <a:rPr lang="ar-AE" dirty="0" smtClean="0"/>
              <a:t>الحاجز الدموي الدماغي لا يسمح إلا بمرور نوعين من الأدوية:</a:t>
            </a:r>
          </a:p>
          <a:p>
            <a:pPr marL="0" indent="0" algn="just" rtl="1">
              <a:buNone/>
            </a:pPr>
            <a:r>
              <a:rPr lang="ar-AE" dirty="0"/>
              <a:t>	</a:t>
            </a:r>
            <a:r>
              <a:rPr lang="ar-AE" dirty="0" smtClean="0"/>
              <a:t>-الأدوية ذات الجزيئات الصغيرة </a:t>
            </a:r>
          </a:p>
          <a:p>
            <a:pPr marL="0" indent="0" algn="just" rtl="1">
              <a:buNone/>
            </a:pPr>
            <a:r>
              <a:rPr lang="ar-AE" dirty="0" smtClean="0"/>
              <a:t>	-الأدوية التي تذوب في الدهون </a:t>
            </a:r>
          </a:p>
        </p:txBody>
      </p:sp>
    </p:spTree>
    <p:extLst>
      <p:ext uri="{BB962C8B-B14F-4D97-AF65-F5344CB8AC3E}">
        <p14:creationId xmlns:p14="http://schemas.microsoft.com/office/powerpoint/2010/main" val="86203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ar-AE" dirty="0" smtClean="0">
                <a:solidFill>
                  <a:schemeClr val="accent4"/>
                </a:solidFill>
              </a:rPr>
              <a:t>الامتصاص </a:t>
            </a:r>
            <a:br>
              <a:rPr lang="ar-AE" dirty="0" smtClean="0">
                <a:solidFill>
                  <a:schemeClr val="accent4"/>
                </a:solidFill>
              </a:rPr>
            </a:br>
            <a:r>
              <a:rPr lang="en-GB" dirty="0" smtClean="0">
                <a:solidFill>
                  <a:schemeClr val="accent4"/>
                </a:solidFill>
              </a:rPr>
              <a:t>Absorption </a:t>
            </a:r>
            <a:endParaRPr lang="en-GB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120650">
            <a:solidFill>
              <a:schemeClr val="accent4"/>
            </a:solidFill>
          </a:ln>
        </p:spPr>
        <p:txBody>
          <a:bodyPr/>
          <a:lstStyle/>
          <a:p>
            <a:pPr algn="r" rtl="1"/>
            <a:endParaRPr lang="en-GB" dirty="0" smtClean="0"/>
          </a:p>
          <a:p>
            <a:pPr algn="r" rtl="1"/>
            <a:r>
              <a:rPr lang="ar-AE" dirty="0" smtClean="0"/>
              <a:t>الامتصاص هو عملية مرور العقار عبر غشاء الخلية .</a:t>
            </a:r>
          </a:p>
          <a:p>
            <a:pPr algn="r" rtl="1"/>
            <a:r>
              <a:rPr lang="ar-AE" dirty="0" smtClean="0"/>
              <a:t>تكوين غشاء الخلية :</a:t>
            </a:r>
          </a:p>
          <a:p>
            <a:pPr lvl="1" algn="r" rtl="1"/>
            <a:r>
              <a:rPr lang="ar-AE" dirty="0" smtClean="0"/>
              <a:t>طبقتين من الدهون </a:t>
            </a:r>
          </a:p>
          <a:p>
            <a:pPr lvl="1" algn="r" rtl="1"/>
            <a:r>
              <a:rPr lang="ar-AE" dirty="0" smtClean="0"/>
              <a:t>تحتوي على الفوسفور </a:t>
            </a:r>
          </a:p>
          <a:p>
            <a:pPr lvl="1" algn="r" rtl="1"/>
            <a:r>
              <a:rPr lang="ar-AE" dirty="0" smtClean="0"/>
              <a:t>جزيئات من البروتينات </a:t>
            </a:r>
            <a:endParaRPr lang="ar-AE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3496305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9018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AE" b="1" dirty="0" smtClean="0"/>
              <a:t>تركيب الحاجز الدموي الدماغي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 cmpd="dbl">
            <a:solidFill>
              <a:schemeClr val="accent4"/>
            </a:solidFill>
          </a:ln>
        </p:spPr>
        <p:txBody>
          <a:bodyPr/>
          <a:lstStyle/>
          <a:p>
            <a:pPr marL="0" indent="0" algn="just" rtl="1">
              <a:buNone/>
            </a:pPr>
            <a:r>
              <a:rPr lang="ar-SA" b="1" dirty="0"/>
              <a:t>يتركب من أوعية دموية مترابطة فيما بينها، وهى محاطة بطبقة من الخلايا هى خلايا جلايل </a:t>
            </a:r>
            <a:r>
              <a:rPr lang="en-US" b="1" dirty="0"/>
              <a:t>Glial cells</a:t>
            </a:r>
            <a:r>
              <a:rPr lang="ar-SA" b="1" dirty="0"/>
              <a:t>، وهى تزيد من أحكام هذا الحاجز فتعزل المخ والسائل الدماغى الشوكى </a:t>
            </a:r>
            <a:r>
              <a:rPr lang="en-US" b="1" dirty="0" err="1"/>
              <a:t>cerebro</a:t>
            </a:r>
            <a:r>
              <a:rPr lang="en-US" b="1" dirty="0"/>
              <a:t> spinal fluid (CSF)</a:t>
            </a:r>
            <a:r>
              <a:rPr lang="ar-SA" b="1" dirty="0"/>
              <a:t> عن الدورة الدموية العامة.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203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AE" b="1" dirty="0" smtClean="0"/>
              <a:t>مرور الأدوية إلى الجنين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 cmpd="dbl">
            <a:solidFill>
              <a:schemeClr val="accent4"/>
            </a:solidFill>
          </a:ln>
        </p:spPr>
        <p:txBody>
          <a:bodyPr/>
          <a:lstStyle/>
          <a:p>
            <a:pPr marL="0" lvl="0" indent="0" algn="just" rtl="1">
              <a:buNone/>
            </a:pPr>
            <a:endParaRPr lang="ar-AE" b="1" dirty="0" smtClean="0"/>
          </a:p>
          <a:p>
            <a:pPr marL="0" lvl="0" indent="0" algn="just" rtl="1">
              <a:buNone/>
            </a:pPr>
            <a:r>
              <a:rPr lang="ar-SA" b="1" dirty="0" smtClean="0"/>
              <a:t>تستطيع </a:t>
            </a:r>
            <a:r>
              <a:rPr lang="ar-SA" b="1" dirty="0"/>
              <a:t>كثير من الأدوية المرور عبر حاجز المشيمة</a:t>
            </a:r>
            <a:r>
              <a:rPr lang="en-US" b="1" dirty="0"/>
              <a:t>placenta </a:t>
            </a:r>
            <a:r>
              <a:rPr lang="ar-SA" b="1" dirty="0"/>
              <a:t>  إلى الجنين، وذلك اعتماداً على درجة تأينها وعلى ذوبانها فى الدهون.</a:t>
            </a:r>
            <a:endParaRPr lang="en-GB" dirty="0"/>
          </a:p>
          <a:p>
            <a:pPr marL="0" indent="0" algn="just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203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AE" b="1" dirty="0" smtClean="0"/>
              <a:t>مرور الأدوية إلى الجنين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7150" cmpd="dbl">
            <a:solidFill>
              <a:schemeClr val="accent4"/>
            </a:solidFill>
          </a:ln>
        </p:spPr>
        <p:txBody>
          <a:bodyPr/>
          <a:lstStyle/>
          <a:p>
            <a:pPr marL="0" lvl="0" indent="0" algn="just" rtl="1">
              <a:buNone/>
            </a:pPr>
            <a:endParaRPr lang="ar-AE" b="1" dirty="0" smtClean="0"/>
          </a:p>
          <a:p>
            <a:pPr marL="0" lvl="0" indent="0" algn="just" rtl="1">
              <a:buNone/>
            </a:pPr>
            <a:r>
              <a:rPr lang="ar-AE" b="1" dirty="0" smtClean="0"/>
              <a:t>قد تؤثر الأدوية على الجنين :</a:t>
            </a:r>
          </a:p>
          <a:p>
            <a:pPr marL="0" lvl="0" indent="0" algn="just" rtl="1">
              <a:buNone/>
            </a:pPr>
            <a:r>
              <a:rPr lang="ar-AE" b="1" dirty="0"/>
              <a:t>	</a:t>
            </a:r>
            <a:r>
              <a:rPr lang="ar-AE" b="1" dirty="0" smtClean="0"/>
              <a:t>- المورفين يؤدي إلى هبوط التنفس .</a:t>
            </a:r>
          </a:p>
          <a:p>
            <a:pPr marL="0" lvl="0" indent="0" algn="just" rtl="1">
              <a:buNone/>
            </a:pPr>
            <a:r>
              <a:rPr lang="ar-AE" b="1" dirty="0"/>
              <a:t>	</a:t>
            </a:r>
            <a:r>
              <a:rPr lang="ar-AE" b="1" dirty="0" smtClean="0"/>
              <a:t>- تناول بعض الأدوية في الأشهر للحمل يسبب تشوها للجنين.</a:t>
            </a:r>
          </a:p>
          <a:p>
            <a:pPr marL="0" lvl="0" indent="0" algn="just" rtl="1">
              <a:buNone/>
            </a:pPr>
            <a:r>
              <a:rPr lang="ar-AE" b="1" dirty="0"/>
              <a:t>	</a:t>
            </a:r>
            <a:r>
              <a:rPr lang="ar-AE" b="1" dirty="0" smtClean="0"/>
              <a:t>- قد تؤدي للإجهاض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494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ln w="66675" cmpd="thickThin">
            <a:solidFill>
              <a:schemeClr val="accent3"/>
            </a:solidFill>
          </a:ln>
        </p:spPr>
        <p:txBody>
          <a:bodyPr>
            <a:normAutofit fontScale="90000"/>
          </a:bodyPr>
          <a:lstStyle/>
          <a:p>
            <a:pPr lvl="0"/>
            <a:r>
              <a:rPr lang="ar-AE" b="1" dirty="0" smtClean="0"/>
              <a:t/>
            </a:r>
            <a:br>
              <a:rPr lang="ar-AE" b="1" dirty="0" smtClean="0"/>
            </a:br>
            <a:r>
              <a:rPr lang="ar-SA" b="1" dirty="0" smtClean="0"/>
              <a:t>إخراج </a:t>
            </a:r>
            <a:r>
              <a:rPr lang="ar-SA" b="1" dirty="0"/>
              <a:t>العقار </a:t>
            </a:r>
            <a:r>
              <a:rPr lang="ar-AE" b="1" dirty="0" smtClean="0"/>
              <a:t/>
            </a:r>
            <a:br>
              <a:rPr lang="ar-AE" b="1" dirty="0" smtClean="0"/>
            </a:br>
            <a:r>
              <a:rPr lang="en-US" b="1" dirty="0" smtClean="0"/>
              <a:t>Excretion </a:t>
            </a: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752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إخراج العقار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 cmpd="dbl">
            <a:solidFill>
              <a:schemeClr val="accent3"/>
            </a:solidFill>
          </a:ln>
        </p:spPr>
        <p:txBody>
          <a:bodyPr/>
          <a:lstStyle/>
          <a:p>
            <a:pPr algn="r" rtl="1"/>
            <a:endParaRPr lang="ar-AE" dirty="0" smtClean="0"/>
          </a:p>
          <a:p>
            <a:pPr algn="r" rtl="1"/>
            <a:r>
              <a:rPr lang="ar-AE" dirty="0" smtClean="0"/>
              <a:t>عللي : يتم إخراج العقار في صورته المتأينة ؟</a:t>
            </a:r>
          </a:p>
          <a:p>
            <a:pPr lvl="1" algn="r" rtl="1"/>
            <a:r>
              <a:rPr lang="ar-AE" dirty="0" smtClean="0"/>
              <a:t>حتى يسهل ذوبانه في الماء مما يسهل عملية إخراجه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65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800" y="316230"/>
            <a:ext cx="4000500" cy="1219200"/>
          </a:xfrm>
          <a:prstGeom prst="rect">
            <a:avLst/>
          </a:prstGeom>
          <a:noFill/>
          <a:ln w="130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800" dirty="0" smtClean="0">
                <a:solidFill>
                  <a:schemeClr val="tx1"/>
                </a:solidFill>
              </a:rPr>
              <a:t>2- الرئتين 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1828800"/>
            <a:ext cx="4000500" cy="1219200"/>
          </a:xfrm>
          <a:prstGeom prst="rect">
            <a:avLst/>
          </a:prstGeom>
          <a:noFill/>
          <a:ln w="130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800" dirty="0" smtClean="0">
                <a:solidFill>
                  <a:schemeClr val="tx1"/>
                </a:solidFill>
              </a:rPr>
              <a:t>4-اللعاب 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60570" y="1828800"/>
            <a:ext cx="3989070" cy="1219200"/>
          </a:xfrm>
          <a:prstGeom prst="rect">
            <a:avLst/>
          </a:prstGeom>
          <a:noFill/>
          <a:ln w="130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800" dirty="0" smtClean="0">
                <a:solidFill>
                  <a:schemeClr val="tx1"/>
                </a:solidFill>
              </a:rPr>
              <a:t>3-اللبن 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3352800"/>
            <a:ext cx="4000500" cy="1219200"/>
          </a:xfrm>
          <a:prstGeom prst="rect">
            <a:avLst/>
          </a:prstGeom>
          <a:noFill/>
          <a:ln w="130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800" dirty="0" smtClean="0">
                <a:solidFill>
                  <a:schemeClr val="tx1"/>
                </a:solidFill>
              </a:rPr>
              <a:t>6-العصارات الهاضمة 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94860" y="3352800"/>
            <a:ext cx="3954780" cy="1310640"/>
          </a:xfrm>
          <a:prstGeom prst="rect">
            <a:avLst/>
          </a:prstGeom>
          <a:noFill/>
          <a:ln w="130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800" dirty="0" smtClean="0">
                <a:solidFill>
                  <a:schemeClr val="tx1"/>
                </a:solidFill>
              </a:rPr>
              <a:t>5-المعدة 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49140" y="381000"/>
            <a:ext cx="4000500" cy="1219200"/>
          </a:xfrm>
          <a:prstGeom prst="rect">
            <a:avLst/>
          </a:prstGeom>
          <a:noFill/>
          <a:ln w="130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800" dirty="0" smtClean="0">
                <a:solidFill>
                  <a:schemeClr val="tx1"/>
                </a:solidFill>
              </a:rPr>
              <a:t>1- الكلى 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38400" y="4968240"/>
            <a:ext cx="4000500" cy="1219200"/>
          </a:xfrm>
          <a:prstGeom prst="rect">
            <a:avLst/>
          </a:prstGeom>
          <a:noFill/>
          <a:ln w="130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800" dirty="0" smtClean="0">
                <a:solidFill>
                  <a:schemeClr val="tx1"/>
                </a:solidFill>
              </a:rPr>
              <a:t>7-القولون 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85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dirty="0"/>
              <a:t>ِارتباط الدواء بأنسجة الجسم المختلفة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556036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802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إخراج العقار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9410773"/>
              </p:ext>
            </p:extLst>
          </p:nvPr>
        </p:nvGraphicFramePr>
        <p:xfrm>
          <a:off x="457200" y="1600200"/>
          <a:ext cx="8229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إعادة الامتصاص الأنبوبي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إفراز الأنابيب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الارتشاح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من حيث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الجزء المسؤول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الشروط الواجب توافرها 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773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إخراج العقار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4912987"/>
              </p:ext>
            </p:extLst>
          </p:nvPr>
        </p:nvGraphicFramePr>
        <p:xfrm>
          <a:off x="457200" y="1600200"/>
          <a:ext cx="8229600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إعادة الامتصاص الأنبوبي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إفراز الأنابيب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الارتشاح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من حيث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خلال </a:t>
                      </a:r>
                      <a:r>
                        <a:rPr lang="ar-AE" dirty="0" smtClean="0"/>
                        <a:t>الأنابيب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خلايا الأنابيب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النفرونات (وحدة الإخراج)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الجزء المسؤول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AE" dirty="0" smtClean="0"/>
                        <a:t>أن يكون العقار</a:t>
                      </a:r>
                      <a:r>
                        <a:rPr lang="ar-AE" baseline="0" dirty="0" smtClean="0"/>
                        <a:t> حمضا والبول قاعدة (والعكس)</a:t>
                      </a:r>
                    </a:p>
                    <a:p>
                      <a:r>
                        <a:rPr lang="ar-AE" baseline="0" dirty="0" smtClean="0"/>
                        <a:t>أي تعتمد على الأس الهيدروجيني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أن توجد طاقة</a:t>
                      </a:r>
                      <a:r>
                        <a:rPr lang="ar-AE" baseline="0" dirty="0" smtClean="0"/>
                        <a:t> حتى يتم الإفراز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أن تكون جزيئات العقار صغيرة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الشروط الواجب توافرها 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925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2-الرئتين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 cmpd="dbl">
            <a:solidFill>
              <a:schemeClr val="accent3"/>
            </a:solidFill>
          </a:ln>
        </p:spPr>
        <p:txBody>
          <a:bodyPr/>
          <a:lstStyle/>
          <a:p>
            <a:pPr algn="r" rtl="1"/>
            <a:endParaRPr lang="ar-AE" dirty="0" smtClean="0"/>
          </a:p>
          <a:p>
            <a:pPr algn="r" rtl="1"/>
            <a:endParaRPr lang="ar-AE" dirty="0"/>
          </a:p>
          <a:p>
            <a:pPr algn="r" rtl="1"/>
            <a:r>
              <a:rPr lang="ar-AE" dirty="0" smtClean="0"/>
              <a:t>يتم من خلالها إخراج المواد الطيارة مثل :</a:t>
            </a:r>
          </a:p>
          <a:p>
            <a:pPr lvl="1" algn="r" rtl="1"/>
            <a:r>
              <a:rPr lang="ar-AE" dirty="0" smtClean="0"/>
              <a:t>المخدرات الطيارة </a:t>
            </a:r>
          </a:p>
          <a:p>
            <a:pPr lvl="1" algn="r" rtl="1"/>
            <a:r>
              <a:rPr lang="ar-AE" dirty="0" smtClean="0"/>
              <a:t>الكحول </a:t>
            </a:r>
          </a:p>
        </p:txBody>
      </p:sp>
    </p:spTree>
    <p:extLst>
      <p:ext uri="{BB962C8B-B14F-4D97-AF65-F5344CB8AC3E}">
        <p14:creationId xmlns:p14="http://schemas.microsoft.com/office/powerpoint/2010/main" val="94836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ar-AE" dirty="0" smtClean="0">
                <a:solidFill>
                  <a:schemeClr val="accent4"/>
                </a:solidFill>
              </a:rPr>
              <a:t>الامتصاص </a:t>
            </a:r>
            <a:br>
              <a:rPr lang="ar-AE" dirty="0" smtClean="0">
                <a:solidFill>
                  <a:schemeClr val="accent4"/>
                </a:solidFill>
              </a:rPr>
            </a:br>
            <a:r>
              <a:rPr lang="en-GB" dirty="0" smtClean="0">
                <a:solidFill>
                  <a:schemeClr val="accent4"/>
                </a:solidFill>
              </a:rPr>
              <a:t>Absorption </a:t>
            </a:r>
            <a:endParaRPr lang="en-GB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120650">
            <a:solidFill>
              <a:schemeClr val="accent4"/>
            </a:solidFill>
          </a:ln>
        </p:spPr>
        <p:txBody>
          <a:bodyPr/>
          <a:lstStyle/>
          <a:p>
            <a:pPr algn="r" rtl="1"/>
            <a:r>
              <a:rPr lang="ar-AE" dirty="0" smtClean="0"/>
              <a:t>يتميز غشاء الخلية بخاصية شبه النفاذية . </a:t>
            </a:r>
          </a:p>
          <a:p>
            <a:pPr algn="r" rtl="1"/>
            <a:r>
              <a:rPr lang="ar-AE" dirty="0" smtClean="0"/>
              <a:t>ما فائدة هذه الخاصية بالنسبة لامتصاص الدواء ؟</a:t>
            </a:r>
          </a:p>
          <a:p>
            <a:pPr lvl="1" algn="r" rtl="1"/>
            <a:r>
              <a:rPr lang="ar-AE" dirty="0" smtClean="0"/>
              <a:t>يسمح بمرور بعض المواد ويمنع المواد الأخرى .</a:t>
            </a:r>
            <a:endParaRPr lang="ar-AE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1679974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62369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3-اللبن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 cmpd="dbl">
            <a:solidFill>
              <a:schemeClr val="accent3"/>
            </a:solidFill>
          </a:ln>
        </p:spPr>
        <p:txBody>
          <a:bodyPr/>
          <a:lstStyle/>
          <a:p>
            <a:pPr lvl="0" algn="just" rtl="1"/>
            <a:r>
              <a:rPr lang="ar-AE" b="1" dirty="0" smtClean="0"/>
              <a:t>تصل الأدوية إلى اللبن عن طريق الانتشار البسيط .</a:t>
            </a:r>
            <a:endParaRPr lang="en-GB" dirty="0"/>
          </a:p>
          <a:p>
            <a:pPr lvl="0" algn="just" rtl="1"/>
            <a:r>
              <a:rPr lang="ar-SA" b="1" dirty="0"/>
              <a:t> ونظراً لاحتواء اللبن على نسبة من الدهون فإن الأدوية القابلة للذوبان فى الدهون تظل محتجزة فى اللبن.</a:t>
            </a:r>
            <a:r>
              <a:rPr lang="en-US" b="1" dirty="0"/>
              <a:t> </a:t>
            </a:r>
            <a:endParaRPr lang="en-GB" dirty="0"/>
          </a:p>
          <a:p>
            <a:pPr lvl="0" algn="just" rtl="1"/>
            <a:r>
              <a:rPr lang="ar-SA" b="1" dirty="0"/>
              <a:t>والأدوية التى يجب أن تتجنبها المرضع هى الأدوية المضادة للسرطان واليود المشع ومركبات  </a:t>
            </a:r>
            <a:r>
              <a:rPr lang="ar-SA" b="1" dirty="0" smtClean="0"/>
              <a:t>الأرجوت</a:t>
            </a:r>
            <a:r>
              <a:rPr lang="en-GB" b="1" smtClean="0"/>
              <a:t>X</a:t>
            </a:r>
            <a:r>
              <a:rPr lang="ar-SA" b="1" smtClean="0"/>
              <a:t> </a:t>
            </a:r>
            <a:r>
              <a:rPr lang="ar-SA" b="1" dirty="0" smtClean="0"/>
              <a:t>والكلورامفنيكول</a:t>
            </a:r>
            <a:r>
              <a:rPr lang="en-GB" b="1" dirty="0"/>
              <a:t>X</a:t>
            </a:r>
            <a:r>
              <a:rPr lang="ar-SA" b="1" dirty="0" smtClean="0"/>
              <a:t> </a:t>
            </a:r>
            <a:r>
              <a:rPr lang="ar-SA" b="1" dirty="0"/>
              <a:t>والليثيوم </a:t>
            </a:r>
            <a:r>
              <a:rPr lang="ar-SA" b="1" dirty="0" smtClean="0"/>
              <a:t>والمخدرات</a:t>
            </a:r>
            <a:r>
              <a:rPr lang="en-GB" b="1" dirty="0" smtClean="0"/>
              <a:t>X</a:t>
            </a:r>
            <a:r>
              <a:rPr lang="ar-SA" b="1" dirty="0" smtClean="0"/>
              <a:t> </a:t>
            </a:r>
            <a:r>
              <a:rPr lang="ar-SA" b="1" dirty="0"/>
              <a:t>والنيكوتين </a:t>
            </a:r>
            <a:r>
              <a:rPr lang="ar-SA" b="1" dirty="0" smtClean="0"/>
              <a:t>والكاربيمازول</a:t>
            </a:r>
            <a:r>
              <a:rPr lang="en-GB" b="1" dirty="0" smtClean="0"/>
              <a:t>X</a:t>
            </a:r>
            <a:r>
              <a:rPr lang="ar-SA" b="1" dirty="0" smtClean="0"/>
              <a:t> </a:t>
            </a:r>
            <a:r>
              <a:rPr lang="ar-SA" b="1" dirty="0"/>
              <a:t>والكورتيزونات.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836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4-اللعاب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 cmpd="dbl">
            <a:solidFill>
              <a:schemeClr val="accent3"/>
            </a:solidFill>
          </a:ln>
        </p:spPr>
        <p:txBody>
          <a:bodyPr/>
          <a:lstStyle/>
          <a:p>
            <a:pPr marL="0" indent="0" algn="r" rtl="1">
              <a:buNone/>
            </a:pPr>
            <a:endParaRPr lang="ar-AE" dirty="0"/>
          </a:p>
          <a:p>
            <a:pPr marL="0" lvl="0" indent="0" algn="r" rtl="1">
              <a:buNone/>
            </a:pPr>
            <a:r>
              <a:rPr lang="ar-SA" b="1" dirty="0"/>
              <a:t> حيث يتم إخراج اليود والزئبق والسيانيد.</a:t>
            </a:r>
            <a:r>
              <a:rPr lang="en-US" b="1" dirty="0"/>
              <a:t> </a:t>
            </a:r>
            <a:endParaRPr lang="en-GB" dirty="0"/>
          </a:p>
          <a:p>
            <a:pPr marL="0" indent="0" algn="r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836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5-المعدة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 cmpd="dbl">
            <a:solidFill>
              <a:schemeClr val="accent3"/>
            </a:solidFill>
          </a:ln>
        </p:spPr>
        <p:txBody>
          <a:bodyPr/>
          <a:lstStyle/>
          <a:p>
            <a:pPr marL="0" indent="0" algn="r" rtl="1">
              <a:buNone/>
            </a:pPr>
            <a:endParaRPr lang="ar-AE" dirty="0" smtClean="0"/>
          </a:p>
          <a:p>
            <a:pPr marL="0" lvl="0" indent="0" algn="r" rtl="1">
              <a:buNone/>
            </a:pPr>
            <a:r>
              <a:rPr lang="ar-SA" b="1" dirty="0"/>
              <a:t> حيث يتم إخراج المورفين والمعادن الثقيلة. </a:t>
            </a:r>
            <a:endParaRPr lang="en-GB" dirty="0"/>
          </a:p>
          <a:p>
            <a:pPr marL="0" indent="0" algn="r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836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6-العصارات الهاضمة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 cmpd="dbl">
            <a:solidFill>
              <a:schemeClr val="accent3"/>
            </a:solidFill>
          </a:ln>
        </p:spPr>
        <p:txBody>
          <a:bodyPr/>
          <a:lstStyle/>
          <a:p>
            <a:pPr algn="r" rtl="1"/>
            <a:endParaRPr lang="ar-AE" dirty="0" smtClean="0"/>
          </a:p>
          <a:p>
            <a:pPr lvl="0" algn="r" rtl="1"/>
            <a:r>
              <a:rPr lang="ar-SA" b="1" dirty="0"/>
              <a:t>حيث يتم إخراج المورفين.</a:t>
            </a:r>
            <a:r>
              <a:rPr lang="en-US" b="1" dirty="0"/>
              <a:t> </a:t>
            </a:r>
            <a:endParaRPr lang="en-GB" dirty="0"/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836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7-القولون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 cmpd="dbl">
            <a:solidFill>
              <a:schemeClr val="accent3"/>
            </a:solidFill>
          </a:ln>
        </p:spPr>
        <p:txBody>
          <a:bodyPr/>
          <a:lstStyle/>
          <a:p>
            <a:pPr lvl="0" algn="just" rtl="1"/>
            <a:r>
              <a:rPr lang="ar-SA" b="1" dirty="0"/>
              <a:t>حيث يتم إخراج المعادن الثقيلة والمسهلات مثل الكاسكارا والسفا.</a:t>
            </a:r>
            <a:r>
              <a:rPr lang="en-US" b="1" dirty="0"/>
              <a:t> </a:t>
            </a:r>
            <a:endParaRPr lang="en-GB" dirty="0"/>
          </a:p>
          <a:p>
            <a:pPr lvl="0" algn="just" rtl="1"/>
            <a:r>
              <a:rPr lang="ar-SA" b="1" dirty="0"/>
              <a:t>وكما نرى فإن الأدوية يمكن تقسيمها إلى ثلاثة مجموعات حسب استخلاصها وإخراجها فهنال أدوية يتم استخلاصها غالباً بواسطة الكلية.</a:t>
            </a:r>
            <a:endParaRPr lang="en-GB" dirty="0"/>
          </a:p>
          <a:p>
            <a:pPr lvl="0" algn="just" rtl="1"/>
            <a:r>
              <a:rPr lang="ar-SA" b="1" dirty="0"/>
              <a:t> وهناك أدوية يتم استخلاصها غالباً خارج الكلى وهناك أدوية يتم اخراجها بواسطة الكلى وغيرها من أعضاء الإخراج.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836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معدل إخراج العقار من الجسم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 cmpd="dbl">
            <a:solidFill>
              <a:schemeClr val="accent3"/>
            </a:solidFill>
          </a:ln>
        </p:spPr>
        <p:txBody>
          <a:bodyPr>
            <a:normAutofit fontScale="85000" lnSpcReduction="20000"/>
          </a:bodyPr>
          <a:lstStyle/>
          <a:p>
            <a:pPr algn="just" rtl="1"/>
            <a:r>
              <a:rPr lang="ar-AE" dirty="0" smtClean="0"/>
              <a:t>الكلية :</a:t>
            </a:r>
          </a:p>
          <a:p>
            <a:pPr lvl="0" algn="just" rtl="1"/>
            <a:r>
              <a:rPr lang="ar-SA" dirty="0"/>
              <a:t>** لتحديد عدد مرات تناول الدواء: </a:t>
            </a:r>
            <a:endParaRPr lang="en-GB" dirty="0"/>
          </a:p>
          <a:p>
            <a:pPr lvl="0" algn="just" rtl="1"/>
            <a:r>
              <a:rPr lang="ar-SA" dirty="0"/>
              <a:t>*1- بعض الأدوية يظل موجودا فى الجسم لفترة طويلة ، فلا تحتاج لتناولها مرات عديدة ،بل تؤخذ مرة أومرتين على مدار اليوم . </a:t>
            </a:r>
            <a:endParaRPr lang="en-GB" dirty="0"/>
          </a:p>
          <a:p>
            <a:pPr lvl="0" algn="just" rtl="1"/>
            <a:r>
              <a:rPr lang="ar-SA" dirty="0"/>
              <a:t>2- وبعضها يوجد بصورة مختزنة </a:t>
            </a:r>
            <a:r>
              <a:rPr lang="en-US" dirty="0"/>
              <a:t>Depot preparations</a:t>
            </a:r>
            <a:r>
              <a:rPr lang="ar-SA" dirty="0"/>
              <a:t> لايطلب تناولها أكثر من مرة كل أسبوعان أو أكثر.</a:t>
            </a:r>
            <a:endParaRPr lang="en-GB" dirty="0"/>
          </a:p>
          <a:p>
            <a:pPr lvl="0" algn="just" rtl="1"/>
            <a:r>
              <a:rPr lang="ar-SA" dirty="0"/>
              <a:t>**3- أما الأدوية سريعة الخروج من الجسم فإنها تتطلب تناولها عدة مرات فى اليوم للحصول على تأثيراتها المطلوبة على مدار اليوم .</a:t>
            </a:r>
            <a:endParaRPr lang="en-GB" dirty="0"/>
          </a:p>
          <a:p>
            <a:pPr lvl="0" algn="just" rtl="1"/>
            <a:r>
              <a:rPr lang="ar-SA" dirty="0"/>
              <a:t>ولمعرفة هذه الحقيقة أهمية خاصة، حيث يراعى هذا الأمر فى علاج مرضى الفشل الكلوى فيجب أن تتناسب الجرعة مع قدرة الكلى على إخراجها. 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836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ln w="174625">
            <a:solidFill>
              <a:schemeClr val="accent2"/>
            </a:solidFill>
          </a:ln>
        </p:spPr>
        <p:txBody>
          <a:bodyPr/>
          <a:lstStyle/>
          <a:p>
            <a:r>
              <a:rPr lang="ar-AE" smtClean="0"/>
              <a:t>انتهت المحاضرة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66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/>
              <a:t>امتصاص الدواء اليذي يدخل الجسم عن طريق الفم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9" name="Oval 8"/>
          <p:cNvSpPr/>
          <p:nvPr/>
        </p:nvSpPr>
        <p:spPr>
          <a:xfrm>
            <a:off x="2667000" y="2667000"/>
            <a:ext cx="19812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3200" dirty="0" smtClean="0"/>
              <a:t>المعدة </a:t>
            </a:r>
            <a:endParaRPr lang="en-GB" sz="3200" dirty="0"/>
          </a:p>
        </p:txBody>
      </p:sp>
      <p:sp>
        <p:nvSpPr>
          <p:cNvPr id="10" name="Oval 9"/>
          <p:cNvSpPr/>
          <p:nvPr/>
        </p:nvSpPr>
        <p:spPr>
          <a:xfrm>
            <a:off x="2663328" y="4152900"/>
            <a:ext cx="19812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3200" dirty="0" smtClean="0"/>
              <a:t>الأمعاء الدقيقة </a:t>
            </a:r>
            <a:endParaRPr lang="en-GB" sz="3200" dirty="0"/>
          </a:p>
        </p:txBody>
      </p:sp>
      <p:sp>
        <p:nvSpPr>
          <p:cNvPr id="11" name="Oval 10"/>
          <p:cNvSpPr/>
          <p:nvPr/>
        </p:nvSpPr>
        <p:spPr>
          <a:xfrm>
            <a:off x="2684443" y="1371600"/>
            <a:ext cx="19812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3200" dirty="0" smtClean="0"/>
              <a:t>الفم </a:t>
            </a:r>
            <a:endParaRPr lang="en-GB" sz="3200" dirty="0"/>
          </a:p>
        </p:txBody>
      </p:sp>
      <p:sp>
        <p:nvSpPr>
          <p:cNvPr id="12" name="Oval 11"/>
          <p:cNvSpPr/>
          <p:nvPr/>
        </p:nvSpPr>
        <p:spPr>
          <a:xfrm>
            <a:off x="5791200" y="3554776"/>
            <a:ext cx="1981200" cy="1143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3200" dirty="0" smtClean="0">
                <a:solidFill>
                  <a:schemeClr val="tx1"/>
                </a:solidFill>
              </a:rPr>
              <a:t>الكبد</a:t>
            </a:r>
            <a:endParaRPr lang="en-GB" sz="32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665643" y="3429000"/>
            <a:ext cx="1430357" cy="228600"/>
          </a:xfrm>
          <a:prstGeom prst="straightConnector1">
            <a:avLst/>
          </a:prstGeom>
          <a:ln w="793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818042" y="1943100"/>
            <a:ext cx="2649558" cy="190500"/>
          </a:xfrm>
          <a:prstGeom prst="straightConnector1">
            <a:avLst/>
          </a:prstGeom>
          <a:ln w="793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7467600" y="2667000"/>
            <a:ext cx="914400" cy="853348"/>
          </a:xfrm>
          <a:prstGeom prst="straightConnector1">
            <a:avLst/>
          </a:prstGeom>
          <a:ln w="793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818043" y="4850176"/>
            <a:ext cx="1398225" cy="255224"/>
          </a:xfrm>
          <a:prstGeom prst="straightConnector1">
            <a:avLst/>
          </a:prstGeom>
          <a:ln w="793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467600" y="1143000"/>
            <a:ext cx="1524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3200" dirty="0" smtClean="0">
                <a:solidFill>
                  <a:schemeClr val="tx1"/>
                </a:solidFill>
              </a:rPr>
              <a:t>الدورة </a:t>
            </a:r>
          </a:p>
          <a:p>
            <a:pPr algn="ctr"/>
            <a:r>
              <a:rPr lang="ar-AE" sz="3200" dirty="0" smtClean="0">
                <a:solidFill>
                  <a:schemeClr val="tx1"/>
                </a:solidFill>
              </a:rPr>
              <a:t>الدموية </a:t>
            </a:r>
            <a:endParaRPr lang="en-GB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41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ar-AE" dirty="0" smtClean="0">
                <a:solidFill>
                  <a:schemeClr val="accent4"/>
                </a:solidFill>
              </a:rPr>
              <a:t>الامتصاص </a:t>
            </a:r>
            <a:br>
              <a:rPr lang="ar-AE" dirty="0" smtClean="0">
                <a:solidFill>
                  <a:schemeClr val="accent4"/>
                </a:solidFill>
              </a:rPr>
            </a:br>
            <a:r>
              <a:rPr lang="en-GB" dirty="0" smtClean="0">
                <a:solidFill>
                  <a:schemeClr val="accent4"/>
                </a:solidFill>
              </a:rPr>
              <a:t>Absorption </a:t>
            </a:r>
            <a:endParaRPr lang="en-GB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120650">
            <a:solidFill>
              <a:schemeClr val="accent4"/>
            </a:solidFill>
          </a:ln>
        </p:spPr>
        <p:txBody>
          <a:bodyPr/>
          <a:lstStyle/>
          <a:p>
            <a:pPr lvl="0" algn="ctr" rtl="1"/>
            <a:endParaRPr lang="ar-AE" dirty="0" smtClean="0"/>
          </a:p>
          <a:p>
            <a:pPr lvl="0" algn="ctr" rtl="1"/>
            <a:r>
              <a:rPr lang="ar-AE" dirty="0" smtClean="0"/>
              <a:t>ما اسم الوريد الذي ينقل الدواء إلى الكبد ؟</a:t>
            </a:r>
          </a:p>
          <a:p>
            <a:pPr lvl="0" algn="ctr" rtl="1"/>
            <a:r>
              <a:rPr lang="ar-AE" dirty="0" smtClean="0"/>
              <a:t>الوريد البابي </a:t>
            </a:r>
          </a:p>
          <a:p>
            <a:pPr lvl="0" algn="ctr" rtl="1"/>
            <a:endParaRPr lang="ar-AE" dirty="0"/>
          </a:p>
          <a:p>
            <a:pPr lvl="0" algn="ctr" rtl="1"/>
            <a:r>
              <a:rPr lang="ar-AE" dirty="0" smtClean="0"/>
              <a:t>هل تمتص معظم الأدوية التي تدخل القناة الهضمية من خلال المعدة أو الأمعاء ؟</a:t>
            </a:r>
          </a:p>
          <a:p>
            <a:pPr marL="0" lvl="0" indent="0" algn="ctr" rtl="1">
              <a:buNone/>
            </a:pPr>
            <a:r>
              <a:rPr lang="ar-AE" dirty="0" smtClean="0"/>
              <a:t>الأمعاء الدقيقة </a:t>
            </a:r>
            <a:endParaRPr lang="ar-AE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1679974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62369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ar-AE" dirty="0" smtClean="0">
                <a:solidFill>
                  <a:schemeClr val="accent4"/>
                </a:solidFill>
              </a:rPr>
              <a:t>الامتصاص </a:t>
            </a:r>
            <a:br>
              <a:rPr lang="ar-AE" dirty="0" smtClean="0">
                <a:solidFill>
                  <a:schemeClr val="accent4"/>
                </a:solidFill>
              </a:rPr>
            </a:br>
            <a:r>
              <a:rPr lang="en-GB" dirty="0" smtClean="0">
                <a:solidFill>
                  <a:schemeClr val="accent4"/>
                </a:solidFill>
              </a:rPr>
              <a:t>Absorption </a:t>
            </a:r>
            <a:endParaRPr lang="en-GB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120650">
            <a:solidFill>
              <a:schemeClr val="accent4"/>
            </a:solidFill>
          </a:ln>
        </p:spPr>
        <p:txBody>
          <a:bodyPr/>
          <a:lstStyle/>
          <a:p>
            <a:pPr algn="r" rtl="1"/>
            <a:r>
              <a:rPr lang="ar-AE" dirty="0" smtClean="0"/>
              <a:t>بعض الأدوية تصل إلى الدم مباشرة دون المرور بالكبد ويتم ذلك للأدوية التي يتم تناولها عن طريق :</a:t>
            </a:r>
          </a:p>
          <a:p>
            <a:pPr algn="r" rtl="1"/>
            <a:endParaRPr lang="ar-AE" dirty="0"/>
          </a:p>
          <a:p>
            <a:pPr algn="r" rtl="1"/>
            <a:r>
              <a:rPr lang="ar-AE" dirty="0" smtClean="0"/>
              <a:t>-تحت اللسان </a:t>
            </a:r>
          </a:p>
          <a:p>
            <a:pPr algn="r" rtl="1"/>
            <a:r>
              <a:rPr lang="ar-AE" dirty="0" smtClean="0"/>
              <a:t>الحقن في العضل والوريد </a:t>
            </a:r>
          </a:p>
          <a:p>
            <a:pPr algn="r" rtl="1"/>
            <a:r>
              <a:rPr lang="ar-AE" dirty="0" smtClean="0"/>
              <a:t>الستنشاق .</a:t>
            </a:r>
            <a:endParaRPr lang="ar-AE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1679974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6236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ar-AE" dirty="0" smtClean="0">
                <a:solidFill>
                  <a:schemeClr val="accent4"/>
                </a:solidFill>
              </a:rPr>
              <a:t>الامتصاص </a:t>
            </a:r>
            <a:br>
              <a:rPr lang="ar-AE" dirty="0" smtClean="0">
                <a:solidFill>
                  <a:schemeClr val="accent4"/>
                </a:solidFill>
              </a:rPr>
            </a:br>
            <a:r>
              <a:rPr lang="en-GB" dirty="0" smtClean="0">
                <a:solidFill>
                  <a:schemeClr val="accent4"/>
                </a:solidFill>
              </a:rPr>
              <a:t>Absorption </a:t>
            </a:r>
            <a:endParaRPr lang="en-GB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120650">
            <a:solidFill>
              <a:schemeClr val="accent4"/>
            </a:solidFill>
          </a:ln>
        </p:spPr>
        <p:txBody>
          <a:bodyPr/>
          <a:lstStyle/>
          <a:p>
            <a:pPr algn="r" rtl="1"/>
            <a:endParaRPr lang="ar-AE" dirty="0" smtClean="0"/>
          </a:p>
          <a:p>
            <a:pPr algn="r" rtl="1"/>
            <a:r>
              <a:rPr lang="ar-AE" dirty="0" smtClean="0"/>
              <a:t>كيف يتم امتصاص الأدوية التي تؤخذ تحت اللسان ؟</a:t>
            </a:r>
          </a:p>
          <a:p>
            <a:pPr algn="r" rtl="1"/>
            <a:r>
              <a:rPr lang="ar-AE" dirty="0" smtClean="0"/>
              <a:t>عن طريق الأغشية المخاطية .</a:t>
            </a:r>
          </a:p>
          <a:p>
            <a:pPr algn="r" rtl="1"/>
            <a:endParaRPr lang="ar-AE" dirty="0"/>
          </a:p>
          <a:p>
            <a:pPr algn="r" rtl="1"/>
            <a:r>
              <a:rPr lang="ar-AE" dirty="0" smtClean="0"/>
              <a:t>كيف يتم امتصاص الأدوية المستنشقة ؟</a:t>
            </a:r>
          </a:p>
          <a:p>
            <a:pPr algn="r" rtl="1"/>
            <a:r>
              <a:rPr lang="ar-AE" dirty="0" smtClean="0"/>
              <a:t>تمتص من أنسجة الرئة إلى الدم .</a:t>
            </a:r>
            <a:endParaRPr lang="ar-AE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8883109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1160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1412</Words>
  <Application>Microsoft Office PowerPoint</Application>
  <PresentationFormat>On-screen Show (4:3)</PresentationFormat>
  <Paragraphs>286</Paragraphs>
  <Slides>56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Office Theme</vt:lpstr>
      <vt:lpstr>المحاضرة الثالثة المراحل التي يمر بها العقار  </vt:lpstr>
      <vt:lpstr>أهداف المحاضرة </vt:lpstr>
      <vt:lpstr>الحركة الدوائية للعقار  Pharmacokinetics</vt:lpstr>
      <vt:lpstr>الامتصاص  Absorption </vt:lpstr>
      <vt:lpstr>الامتصاص  Absorption </vt:lpstr>
      <vt:lpstr>امتصاص الدواء اليذي يدخل الجسم عن طريق الفم </vt:lpstr>
      <vt:lpstr>الامتصاص  Absorption </vt:lpstr>
      <vt:lpstr>الامتصاص  Absorption </vt:lpstr>
      <vt:lpstr>الامتصاص  Absorption </vt:lpstr>
      <vt:lpstr>الامتصاص  Absorption </vt:lpstr>
      <vt:lpstr>الامتصاص  Absorption </vt:lpstr>
      <vt:lpstr>الامتصاص  Absorption </vt:lpstr>
      <vt:lpstr>الامتصاص  Absorption </vt:lpstr>
      <vt:lpstr>الامتصاص  Absorption </vt:lpstr>
      <vt:lpstr>عملية التحول الحيوي (التأيض) Biotransformation</vt:lpstr>
      <vt:lpstr>PowerPoint Presentation</vt:lpstr>
      <vt:lpstr>عمليات التحول الحيوي </vt:lpstr>
      <vt:lpstr>عمليات التحول الحيوي </vt:lpstr>
      <vt:lpstr>التفاعلات غير التخليقية </vt:lpstr>
      <vt:lpstr>التفاعلات التخليقية </vt:lpstr>
      <vt:lpstr>مقارنة بين التفاعلات التخليقية وغير التخليقية </vt:lpstr>
      <vt:lpstr>تأيض المرور الأول (First pass metabolism) </vt:lpstr>
      <vt:lpstr>تأيض المرور الأول (First pass metabolism) </vt:lpstr>
      <vt:lpstr>التحول الحيوي </vt:lpstr>
      <vt:lpstr>التحول الحيوي </vt:lpstr>
      <vt:lpstr>التحول الحيوي </vt:lpstr>
      <vt:lpstr>التحول الحيوي </vt:lpstr>
      <vt:lpstr>التحول الحيوي </vt:lpstr>
      <vt:lpstr>التحول الحيوي </vt:lpstr>
      <vt:lpstr>عملية توزيع العقار </vt:lpstr>
      <vt:lpstr>التوزيع   Distribution</vt:lpstr>
      <vt:lpstr>التوزيع   Distribution</vt:lpstr>
      <vt:lpstr>التوزيع   Distribution</vt:lpstr>
      <vt:lpstr>التوزيع   Distribution</vt:lpstr>
      <vt:lpstr>التوزيع   Distribution</vt:lpstr>
      <vt:lpstr>التوزيع   Distribution</vt:lpstr>
      <vt:lpstr>ِارتباط الدواء بأنسجة الجسم المختلفة </vt:lpstr>
      <vt:lpstr>ِارتباط الدواء بأنسجة الجسم المختلفة </vt:lpstr>
      <vt:lpstr>مرور الأدوية إلى الدماغ </vt:lpstr>
      <vt:lpstr>تركيب الحاجز الدموي الدماغي </vt:lpstr>
      <vt:lpstr>مرور الأدوية إلى الجنين </vt:lpstr>
      <vt:lpstr>مرور الأدوية إلى الجنين </vt:lpstr>
      <vt:lpstr> إخراج العقار  Excretion </vt:lpstr>
      <vt:lpstr>إخراج العقار </vt:lpstr>
      <vt:lpstr>PowerPoint Presentation</vt:lpstr>
      <vt:lpstr>ِارتباط الدواء بأنسجة الجسم المختلفة </vt:lpstr>
      <vt:lpstr>إخراج العقار </vt:lpstr>
      <vt:lpstr>إخراج العقار </vt:lpstr>
      <vt:lpstr>2-الرئتين </vt:lpstr>
      <vt:lpstr>3-اللبن </vt:lpstr>
      <vt:lpstr>4-اللعاب </vt:lpstr>
      <vt:lpstr>5-المعدة </vt:lpstr>
      <vt:lpstr>6-العصارات الهاضمة </vt:lpstr>
      <vt:lpstr>7-القولون </vt:lpstr>
      <vt:lpstr>معدل إخراج العقار من الجسم </vt:lpstr>
      <vt:lpstr>انتهت المحاضرة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الثالثة </dc:title>
  <dc:creator>Sumyah</dc:creator>
  <cp:lastModifiedBy>Sumyah</cp:lastModifiedBy>
  <cp:revision>102</cp:revision>
  <dcterms:created xsi:type="dcterms:W3CDTF">2006-08-16T00:00:00Z</dcterms:created>
  <dcterms:modified xsi:type="dcterms:W3CDTF">2014-03-11T09:12:29Z</dcterms:modified>
</cp:coreProperties>
</file>