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29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  <p:sldId id="278" r:id="rId25"/>
    <p:sldId id="279" r:id="rId26"/>
    <p:sldId id="288" r:id="rId27"/>
    <p:sldId id="280" r:id="rId28"/>
    <p:sldId id="281" r:id="rId29"/>
    <p:sldId id="282" r:id="rId30"/>
    <p:sldId id="289" r:id="rId31"/>
    <p:sldId id="283" r:id="rId32"/>
    <p:sldId id="284" r:id="rId33"/>
    <p:sldId id="285" r:id="rId34"/>
    <p:sldId id="290" r:id="rId35"/>
    <p:sldId id="294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C43D3-23B5-4C7E-9F38-61E1BC92BEF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B9FF30-E866-4FCF-BA19-1F0A2382B75E}">
      <dgm:prSet phldrT="[Text]"/>
      <dgm:spPr/>
      <dgm:t>
        <a:bodyPr/>
        <a:lstStyle/>
        <a:p>
          <a:r>
            <a:rPr lang="ar-AE" dirty="0" smtClean="0"/>
            <a:t>صور العقار </a:t>
          </a:r>
          <a:endParaRPr lang="en-GB" dirty="0"/>
        </a:p>
      </dgm:t>
    </dgm:pt>
    <dgm:pt modelId="{32422A4A-02AC-40CF-8AD9-B126213595BD}" type="parTrans" cxnId="{94E2947C-F560-48DF-ACEE-52F55AE77BF5}">
      <dgm:prSet/>
      <dgm:spPr/>
      <dgm:t>
        <a:bodyPr/>
        <a:lstStyle/>
        <a:p>
          <a:endParaRPr lang="en-GB"/>
        </a:p>
      </dgm:t>
    </dgm:pt>
    <dgm:pt modelId="{C6FF53D6-6624-4B78-8E82-66CADB31816C}" type="sibTrans" cxnId="{94E2947C-F560-48DF-ACEE-52F55AE77BF5}">
      <dgm:prSet/>
      <dgm:spPr/>
      <dgm:t>
        <a:bodyPr/>
        <a:lstStyle/>
        <a:p>
          <a:endParaRPr lang="en-GB"/>
        </a:p>
      </dgm:t>
    </dgm:pt>
    <dgm:pt modelId="{3D39F7CE-1477-48A5-8B8C-3D7C0E8DF41F}">
      <dgm:prSet phldrT="[Text]"/>
      <dgm:spPr/>
      <dgm:t>
        <a:bodyPr/>
        <a:lstStyle/>
        <a:p>
          <a:r>
            <a:rPr lang="ar-AE" dirty="0" smtClean="0"/>
            <a:t>مستنشقة </a:t>
          </a:r>
          <a:endParaRPr lang="en-GB" dirty="0"/>
        </a:p>
      </dgm:t>
    </dgm:pt>
    <dgm:pt modelId="{E1EB72AC-E4B6-4D48-B854-A76245E91420}" type="parTrans" cxnId="{ED6C0E90-96F1-43E3-9DD0-F24B837617D4}">
      <dgm:prSet/>
      <dgm:spPr/>
      <dgm:t>
        <a:bodyPr/>
        <a:lstStyle/>
        <a:p>
          <a:endParaRPr lang="en-GB"/>
        </a:p>
      </dgm:t>
    </dgm:pt>
    <dgm:pt modelId="{F2E457B1-A8ED-42BC-B7B2-48218846A3A6}" type="sibTrans" cxnId="{ED6C0E90-96F1-43E3-9DD0-F24B837617D4}">
      <dgm:prSet/>
      <dgm:spPr/>
      <dgm:t>
        <a:bodyPr/>
        <a:lstStyle/>
        <a:p>
          <a:endParaRPr lang="en-GB"/>
        </a:p>
      </dgm:t>
    </dgm:pt>
    <dgm:pt modelId="{78EAECE3-A892-41E6-ADBF-00C73EB9DB2C}">
      <dgm:prSet phldrT="[Text]" custT="1"/>
      <dgm:spPr/>
      <dgm:t>
        <a:bodyPr/>
        <a:lstStyle/>
        <a:p>
          <a:r>
            <a:rPr lang="ar-AE" sz="2000" baseline="0" dirty="0" smtClean="0"/>
            <a:t>1-مستنشقة </a:t>
          </a:r>
        </a:p>
        <a:p>
          <a:r>
            <a:rPr lang="ar-AE" sz="2000" baseline="0" dirty="0" smtClean="0"/>
            <a:t>2-بخاخات </a:t>
          </a:r>
        </a:p>
        <a:p>
          <a:r>
            <a:rPr lang="ar-AE" sz="2000" baseline="0" dirty="0" smtClean="0"/>
            <a:t>3-دخان </a:t>
          </a:r>
          <a:endParaRPr lang="en-GB" sz="2000" baseline="0" dirty="0"/>
        </a:p>
      </dgm:t>
    </dgm:pt>
    <dgm:pt modelId="{9F110039-9C0C-4704-B2B4-BD90CF894341}" type="parTrans" cxnId="{0619EF1C-6B12-4B81-9C13-BD8AE6238041}">
      <dgm:prSet/>
      <dgm:spPr/>
      <dgm:t>
        <a:bodyPr/>
        <a:lstStyle/>
        <a:p>
          <a:endParaRPr lang="en-GB"/>
        </a:p>
      </dgm:t>
    </dgm:pt>
    <dgm:pt modelId="{BA98BD00-CA2B-47B0-A021-ADEE7048210E}" type="sibTrans" cxnId="{0619EF1C-6B12-4B81-9C13-BD8AE6238041}">
      <dgm:prSet/>
      <dgm:spPr/>
      <dgm:t>
        <a:bodyPr/>
        <a:lstStyle/>
        <a:p>
          <a:endParaRPr lang="en-GB"/>
        </a:p>
      </dgm:t>
    </dgm:pt>
    <dgm:pt modelId="{3DF9E10B-449A-4C4D-BA32-FF198C833E7A}">
      <dgm:prSet phldrT="[Text]"/>
      <dgm:spPr/>
      <dgm:t>
        <a:bodyPr/>
        <a:lstStyle/>
        <a:p>
          <a:r>
            <a:rPr lang="ar-AE" dirty="0" smtClean="0"/>
            <a:t>سائلة </a:t>
          </a:r>
          <a:endParaRPr lang="en-GB" dirty="0"/>
        </a:p>
      </dgm:t>
    </dgm:pt>
    <dgm:pt modelId="{06973080-025C-48BB-88E7-FFC2633D5431}" type="parTrans" cxnId="{2ADF2DAA-2CCA-49CC-A73D-C6907F410E68}">
      <dgm:prSet/>
      <dgm:spPr/>
      <dgm:t>
        <a:bodyPr/>
        <a:lstStyle/>
        <a:p>
          <a:endParaRPr lang="en-GB"/>
        </a:p>
      </dgm:t>
    </dgm:pt>
    <dgm:pt modelId="{7525F3B8-CCDF-454C-AF37-76F05FE3E892}" type="sibTrans" cxnId="{2ADF2DAA-2CCA-49CC-A73D-C6907F410E68}">
      <dgm:prSet/>
      <dgm:spPr/>
      <dgm:t>
        <a:bodyPr/>
        <a:lstStyle/>
        <a:p>
          <a:endParaRPr lang="en-GB"/>
        </a:p>
      </dgm:t>
    </dgm:pt>
    <dgm:pt modelId="{C1F26C95-B200-459E-A3CE-EEF5F7476EF2}">
      <dgm:prSet/>
      <dgm:spPr/>
      <dgm:t>
        <a:bodyPr/>
        <a:lstStyle/>
        <a:p>
          <a:r>
            <a:rPr lang="ar-AE" dirty="0" smtClean="0"/>
            <a:t>صلبة </a:t>
          </a:r>
          <a:endParaRPr lang="en-GB" dirty="0"/>
        </a:p>
      </dgm:t>
    </dgm:pt>
    <dgm:pt modelId="{BA6CC13E-7E94-4AD9-9FF8-3DE2A667E5D9}" type="parTrans" cxnId="{18D888DF-E52D-4CC9-8455-6189669EDCA4}">
      <dgm:prSet/>
      <dgm:spPr/>
      <dgm:t>
        <a:bodyPr/>
        <a:lstStyle/>
        <a:p>
          <a:endParaRPr lang="en-GB"/>
        </a:p>
      </dgm:t>
    </dgm:pt>
    <dgm:pt modelId="{5FD8AD4B-6570-41ED-81DD-CC35231B9D72}" type="sibTrans" cxnId="{18D888DF-E52D-4CC9-8455-6189669EDCA4}">
      <dgm:prSet/>
      <dgm:spPr/>
      <dgm:t>
        <a:bodyPr/>
        <a:lstStyle/>
        <a:p>
          <a:endParaRPr lang="en-GB"/>
        </a:p>
      </dgm:t>
    </dgm:pt>
    <dgm:pt modelId="{EF436795-F70E-4592-97E4-1DCD3F98C64B}">
      <dgm:prSet custT="1"/>
      <dgm:spPr/>
      <dgm:t>
        <a:bodyPr/>
        <a:lstStyle/>
        <a:p>
          <a:r>
            <a:rPr lang="ar-AE" sz="2000" baseline="0" dirty="0" smtClean="0"/>
            <a:t>1-شراب </a:t>
          </a:r>
        </a:p>
        <a:p>
          <a:r>
            <a:rPr lang="ar-AE" sz="2000" baseline="0" dirty="0" smtClean="0"/>
            <a:t>2-المزيج</a:t>
          </a:r>
          <a:endParaRPr lang="ar-AE" sz="2000" baseline="0" dirty="0" smtClean="0"/>
        </a:p>
        <a:p>
          <a:r>
            <a:rPr lang="ar-AE" sz="2000" baseline="0" dirty="0" smtClean="0"/>
            <a:t>3-المعلق </a:t>
          </a:r>
        </a:p>
        <a:p>
          <a:r>
            <a:rPr lang="ar-AE" sz="2000" baseline="0" dirty="0" smtClean="0"/>
            <a:t>4-حقن </a:t>
          </a:r>
        </a:p>
        <a:p>
          <a:r>
            <a:rPr lang="ar-AE" sz="2000" baseline="0" dirty="0" smtClean="0"/>
            <a:t>5-تقطير </a:t>
          </a:r>
        </a:p>
      </dgm:t>
    </dgm:pt>
    <dgm:pt modelId="{E16C2F50-7581-435B-8522-D36C3361C5C7}" type="parTrans" cxnId="{E003E4C3-D6FE-4DD0-A9BD-0C149E7E8FA1}">
      <dgm:prSet/>
      <dgm:spPr/>
      <dgm:t>
        <a:bodyPr/>
        <a:lstStyle/>
        <a:p>
          <a:endParaRPr lang="en-GB"/>
        </a:p>
      </dgm:t>
    </dgm:pt>
    <dgm:pt modelId="{8E5CC48F-B882-4F69-AF9F-11843330271D}" type="sibTrans" cxnId="{E003E4C3-D6FE-4DD0-A9BD-0C149E7E8FA1}">
      <dgm:prSet/>
      <dgm:spPr/>
      <dgm:t>
        <a:bodyPr/>
        <a:lstStyle/>
        <a:p>
          <a:endParaRPr lang="en-GB"/>
        </a:p>
      </dgm:t>
    </dgm:pt>
    <dgm:pt modelId="{D3B2A346-9A9D-4722-92BD-24AE495C7683}">
      <dgm:prSet custT="1"/>
      <dgm:spPr/>
      <dgm:t>
        <a:bodyPr/>
        <a:lstStyle/>
        <a:p>
          <a:r>
            <a:rPr lang="ar-AE" sz="2000" baseline="0" dirty="0" smtClean="0">
              <a:latin typeface=""/>
            </a:rPr>
            <a:t>1-الأقراص </a:t>
          </a:r>
        </a:p>
        <a:p>
          <a:r>
            <a:rPr lang="ar-AE" sz="2000" baseline="0" dirty="0" smtClean="0">
              <a:latin typeface=""/>
            </a:rPr>
            <a:t>2-الكبسولات </a:t>
          </a:r>
        </a:p>
        <a:p>
          <a:r>
            <a:rPr lang="ar-AE" sz="2000" baseline="0" dirty="0" smtClean="0">
              <a:latin typeface=""/>
            </a:rPr>
            <a:t>3-المساحيق </a:t>
          </a:r>
        </a:p>
        <a:p>
          <a:r>
            <a:rPr lang="ar-AE" sz="2000" baseline="0" dirty="0" smtClean="0">
              <a:latin typeface=""/>
            </a:rPr>
            <a:t>4-الأقماع </a:t>
          </a:r>
          <a:endParaRPr lang="en-GB" sz="2000" baseline="0" dirty="0">
            <a:latin typeface=""/>
          </a:endParaRPr>
        </a:p>
      </dgm:t>
    </dgm:pt>
    <dgm:pt modelId="{ECD29C12-CA5E-49EC-99A9-CC4C0E539899}" type="parTrans" cxnId="{515D5370-0252-4E19-9DC8-1C253BFA51EC}">
      <dgm:prSet/>
      <dgm:spPr/>
      <dgm:t>
        <a:bodyPr/>
        <a:lstStyle/>
        <a:p>
          <a:endParaRPr lang="en-GB"/>
        </a:p>
      </dgm:t>
    </dgm:pt>
    <dgm:pt modelId="{612AD579-4FD7-4FB0-A930-6AF78459F2C0}" type="sibTrans" cxnId="{515D5370-0252-4E19-9DC8-1C253BFA51EC}">
      <dgm:prSet/>
      <dgm:spPr/>
      <dgm:t>
        <a:bodyPr/>
        <a:lstStyle/>
        <a:p>
          <a:endParaRPr lang="en-GB"/>
        </a:p>
      </dgm:t>
    </dgm:pt>
    <dgm:pt modelId="{DD69DD0D-0E35-40EE-9F80-314695C049C4}" type="pres">
      <dgm:prSet presAssocID="{5ADC43D3-23B5-4C7E-9F38-61E1BC92BE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CAB1FFA-7A34-4CB4-B6E4-0BBE7BE739D9}" type="pres">
      <dgm:prSet presAssocID="{A1B9FF30-E866-4FCF-BA19-1F0A2382B75E}" presName="hierRoot1" presStyleCnt="0"/>
      <dgm:spPr/>
    </dgm:pt>
    <dgm:pt modelId="{AF6E2D6B-2708-45B9-8A7C-382E58B93C1F}" type="pres">
      <dgm:prSet presAssocID="{A1B9FF30-E866-4FCF-BA19-1F0A2382B75E}" presName="composite" presStyleCnt="0"/>
      <dgm:spPr/>
    </dgm:pt>
    <dgm:pt modelId="{8A0F6EF9-39D9-4957-9D72-44E944CE74AA}" type="pres">
      <dgm:prSet presAssocID="{A1B9FF30-E866-4FCF-BA19-1F0A2382B75E}" presName="background" presStyleLbl="node0" presStyleIdx="0" presStyleCnt="1"/>
      <dgm:spPr/>
      <dgm:t>
        <a:bodyPr/>
        <a:lstStyle/>
        <a:p>
          <a:endParaRPr lang="en-GB"/>
        </a:p>
      </dgm:t>
    </dgm:pt>
    <dgm:pt modelId="{71A30384-22F4-4D17-8C24-03A4E4449673}" type="pres">
      <dgm:prSet presAssocID="{A1B9FF30-E866-4FCF-BA19-1F0A2382B75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316C32-A4AA-43CA-843F-8CD194495738}" type="pres">
      <dgm:prSet presAssocID="{A1B9FF30-E866-4FCF-BA19-1F0A2382B75E}" presName="hierChild2" presStyleCnt="0"/>
      <dgm:spPr/>
    </dgm:pt>
    <dgm:pt modelId="{609F08C3-DA5E-4CE9-8E48-7DD17102901E}" type="pres">
      <dgm:prSet presAssocID="{E1EB72AC-E4B6-4D48-B854-A76245E91420}" presName="Name10" presStyleLbl="parChTrans1D2" presStyleIdx="0" presStyleCnt="3"/>
      <dgm:spPr/>
      <dgm:t>
        <a:bodyPr/>
        <a:lstStyle/>
        <a:p>
          <a:endParaRPr lang="en-GB"/>
        </a:p>
      </dgm:t>
    </dgm:pt>
    <dgm:pt modelId="{5C2A41DA-4323-4754-9C2C-780DEB1A9CDC}" type="pres">
      <dgm:prSet presAssocID="{3D39F7CE-1477-48A5-8B8C-3D7C0E8DF41F}" presName="hierRoot2" presStyleCnt="0"/>
      <dgm:spPr/>
    </dgm:pt>
    <dgm:pt modelId="{60AB5E21-0EE8-4119-8FBC-C727D2059B93}" type="pres">
      <dgm:prSet presAssocID="{3D39F7CE-1477-48A5-8B8C-3D7C0E8DF41F}" presName="composite2" presStyleCnt="0"/>
      <dgm:spPr/>
    </dgm:pt>
    <dgm:pt modelId="{F174F48C-0C88-4DE2-A87D-E25E3E4CCD93}" type="pres">
      <dgm:prSet presAssocID="{3D39F7CE-1477-48A5-8B8C-3D7C0E8DF41F}" presName="background2" presStyleLbl="node2" presStyleIdx="0" presStyleCnt="3"/>
      <dgm:spPr/>
    </dgm:pt>
    <dgm:pt modelId="{1EED6E31-D5C2-4092-94F9-048AF6C2AC8F}" type="pres">
      <dgm:prSet presAssocID="{3D39F7CE-1477-48A5-8B8C-3D7C0E8DF41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C5639B-725D-457F-9957-068F8DAE5B49}" type="pres">
      <dgm:prSet presAssocID="{3D39F7CE-1477-48A5-8B8C-3D7C0E8DF41F}" presName="hierChild3" presStyleCnt="0"/>
      <dgm:spPr/>
    </dgm:pt>
    <dgm:pt modelId="{2FE1AF3C-733F-495B-A642-776D84B02F96}" type="pres">
      <dgm:prSet presAssocID="{9F110039-9C0C-4704-B2B4-BD90CF894341}" presName="Name17" presStyleLbl="parChTrans1D3" presStyleIdx="0" presStyleCnt="3"/>
      <dgm:spPr/>
      <dgm:t>
        <a:bodyPr/>
        <a:lstStyle/>
        <a:p>
          <a:endParaRPr lang="en-GB"/>
        </a:p>
      </dgm:t>
    </dgm:pt>
    <dgm:pt modelId="{D9468958-04D1-4F80-9E26-B0C6E5ED97C1}" type="pres">
      <dgm:prSet presAssocID="{78EAECE3-A892-41E6-ADBF-00C73EB9DB2C}" presName="hierRoot3" presStyleCnt="0"/>
      <dgm:spPr/>
    </dgm:pt>
    <dgm:pt modelId="{CF91AAF3-DD0F-4030-BBEC-3CEF89C39991}" type="pres">
      <dgm:prSet presAssocID="{78EAECE3-A892-41E6-ADBF-00C73EB9DB2C}" presName="composite3" presStyleCnt="0"/>
      <dgm:spPr/>
    </dgm:pt>
    <dgm:pt modelId="{CD15ACE2-5BD7-4286-AF68-4B28135FA7F5}" type="pres">
      <dgm:prSet presAssocID="{78EAECE3-A892-41E6-ADBF-00C73EB9DB2C}" presName="background3" presStyleLbl="node3" presStyleIdx="0" presStyleCnt="3"/>
      <dgm:spPr/>
    </dgm:pt>
    <dgm:pt modelId="{4BF060CE-A335-407F-96E7-5DE5A73A919F}" type="pres">
      <dgm:prSet presAssocID="{78EAECE3-A892-41E6-ADBF-00C73EB9DB2C}" presName="text3" presStyleLbl="fgAcc3" presStyleIdx="0" presStyleCnt="3" custScaleY="1624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FFE8AA-1EC5-4B44-9064-8C89A3DBE675}" type="pres">
      <dgm:prSet presAssocID="{78EAECE3-A892-41E6-ADBF-00C73EB9DB2C}" presName="hierChild4" presStyleCnt="0"/>
      <dgm:spPr/>
    </dgm:pt>
    <dgm:pt modelId="{BA1BE3A3-ABBB-4294-9883-52C6DE18839C}" type="pres">
      <dgm:prSet presAssocID="{06973080-025C-48BB-88E7-FFC2633D5431}" presName="Name10" presStyleLbl="parChTrans1D2" presStyleIdx="1" presStyleCnt="3"/>
      <dgm:spPr/>
      <dgm:t>
        <a:bodyPr/>
        <a:lstStyle/>
        <a:p>
          <a:endParaRPr lang="en-GB"/>
        </a:p>
      </dgm:t>
    </dgm:pt>
    <dgm:pt modelId="{9FD9B7BE-6326-415F-8170-3090172F88E8}" type="pres">
      <dgm:prSet presAssocID="{3DF9E10B-449A-4C4D-BA32-FF198C833E7A}" presName="hierRoot2" presStyleCnt="0"/>
      <dgm:spPr/>
    </dgm:pt>
    <dgm:pt modelId="{D5583A8A-327D-422F-8C28-F2EC27F9EE1A}" type="pres">
      <dgm:prSet presAssocID="{3DF9E10B-449A-4C4D-BA32-FF198C833E7A}" presName="composite2" presStyleCnt="0"/>
      <dgm:spPr/>
    </dgm:pt>
    <dgm:pt modelId="{953EA049-BEAA-4DBC-8580-0733EAC3464D}" type="pres">
      <dgm:prSet presAssocID="{3DF9E10B-449A-4C4D-BA32-FF198C833E7A}" presName="background2" presStyleLbl="node2" presStyleIdx="1" presStyleCnt="3"/>
      <dgm:spPr/>
    </dgm:pt>
    <dgm:pt modelId="{38D70C71-1F70-4290-9C67-E7B22E783097}" type="pres">
      <dgm:prSet presAssocID="{3DF9E10B-449A-4C4D-BA32-FF198C833E7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D158D0-5097-404E-88C5-0E3BD0A0BEC8}" type="pres">
      <dgm:prSet presAssocID="{3DF9E10B-449A-4C4D-BA32-FF198C833E7A}" presName="hierChild3" presStyleCnt="0"/>
      <dgm:spPr/>
    </dgm:pt>
    <dgm:pt modelId="{580867C7-5B9C-43A8-9398-27C79460EA67}" type="pres">
      <dgm:prSet presAssocID="{E16C2F50-7581-435B-8522-D36C3361C5C7}" presName="Name17" presStyleLbl="parChTrans1D3" presStyleIdx="1" presStyleCnt="3"/>
      <dgm:spPr/>
      <dgm:t>
        <a:bodyPr/>
        <a:lstStyle/>
        <a:p>
          <a:endParaRPr lang="en-GB"/>
        </a:p>
      </dgm:t>
    </dgm:pt>
    <dgm:pt modelId="{C63D5EE3-7579-4320-93D9-93EC90FEF8CD}" type="pres">
      <dgm:prSet presAssocID="{EF436795-F70E-4592-97E4-1DCD3F98C64B}" presName="hierRoot3" presStyleCnt="0"/>
      <dgm:spPr/>
    </dgm:pt>
    <dgm:pt modelId="{0CBC1543-4DE0-410B-A5AC-CA533C2BF054}" type="pres">
      <dgm:prSet presAssocID="{EF436795-F70E-4592-97E4-1DCD3F98C64B}" presName="composite3" presStyleCnt="0"/>
      <dgm:spPr/>
    </dgm:pt>
    <dgm:pt modelId="{0311BB92-77A7-4A0E-91AB-E98C02B22A8F}" type="pres">
      <dgm:prSet presAssocID="{EF436795-F70E-4592-97E4-1DCD3F98C64B}" presName="background3" presStyleLbl="node3" presStyleIdx="1" presStyleCnt="3"/>
      <dgm:spPr/>
    </dgm:pt>
    <dgm:pt modelId="{54888C85-76AC-44DE-879D-9543D088CAF6}" type="pres">
      <dgm:prSet presAssocID="{EF436795-F70E-4592-97E4-1DCD3F98C64B}" presName="text3" presStyleLbl="fgAcc3" presStyleIdx="1" presStyleCnt="3" custScaleX="98923" custScaleY="2206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97B505-8EFA-4DF8-B31F-5D7329781692}" type="pres">
      <dgm:prSet presAssocID="{EF436795-F70E-4592-97E4-1DCD3F98C64B}" presName="hierChild4" presStyleCnt="0"/>
      <dgm:spPr/>
    </dgm:pt>
    <dgm:pt modelId="{FA764F3F-958E-41B1-BEFE-BEE79DD9FAED}" type="pres">
      <dgm:prSet presAssocID="{BA6CC13E-7E94-4AD9-9FF8-3DE2A667E5D9}" presName="Name10" presStyleLbl="parChTrans1D2" presStyleIdx="2" presStyleCnt="3"/>
      <dgm:spPr/>
      <dgm:t>
        <a:bodyPr/>
        <a:lstStyle/>
        <a:p>
          <a:endParaRPr lang="en-GB"/>
        </a:p>
      </dgm:t>
    </dgm:pt>
    <dgm:pt modelId="{FB81D5D6-FFE3-4259-BE79-54DD13FE3EB2}" type="pres">
      <dgm:prSet presAssocID="{C1F26C95-B200-459E-A3CE-EEF5F7476EF2}" presName="hierRoot2" presStyleCnt="0"/>
      <dgm:spPr/>
    </dgm:pt>
    <dgm:pt modelId="{E26F2BD4-D67A-496C-9E48-3A59290BE26A}" type="pres">
      <dgm:prSet presAssocID="{C1F26C95-B200-459E-A3CE-EEF5F7476EF2}" presName="composite2" presStyleCnt="0"/>
      <dgm:spPr/>
    </dgm:pt>
    <dgm:pt modelId="{DD07D205-66F0-405E-A758-94A8673CF624}" type="pres">
      <dgm:prSet presAssocID="{C1F26C95-B200-459E-A3CE-EEF5F7476EF2}" presName="background2" presStyleLbl="node2" presStyleIdx="2" presStyleCnt="3"/>
      <dgm:spPr/>
    </dgm:pt>
    <dgm:pt modelId="{8CC4727B-7AAE-45A9-A5C0-D9A613853A8E}" type="pres">
      <dgm:prSet presAssocID="{C1F26C95-B200-459E-A3CE-EEF5F7476EF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79B35D-3101-40A3-92AC-2BC75BBAF9D9}" type="pres">
      <dgm:prSet presAssocID="{C1F26C95-B200-459E-A3CE-EEF5F7476EF2}" presName="hierChild3" presStyleCnt="0"/>
      <dgm:spPr/>
    </dgm:pt>
    <dgm:pt modelId="{7635AAD3-4A09-49FD-A9DA-AAE0EEFD31FB}" type="pres">
      <dgm:prSet presAssocID="{ECD29C12-CA5E-49EC-99A9-CC4C0E539899}" presName="Name17" presStyleLbl="parChTrans1D3" presStyleIdx="2" presStyleCnt="3"/>
      <dgm:spPr/>
      <dgm:t>
        <a:bodyPr/>
        <a:lstStyle/>
        <a:p>
          <a:endParaRPr lang="en-GB"/>
        </a:p>
      </dgm:t>
    </dgm:pt>
    <dgm:pt modelId="{13FE3C65-7B1C-42E0-BBB5-124F52C9B71F}" type="pres">
      <dgm:prSet presAssocID="{D3B2A346-9A9D-4722-92BD-24AE495C7683}" presName="hierRoot3" presStyleCnt="0"/>
      <dgm:spPr/>
    </dgm:pt>
    <dgm:pt modelId="{9BBCDFD7-7F90-4E8F-9363-64F256844BF1}" type="pres">
      <dgm:prSet presAssocID="{D3B2A346-9A9D-4722-92BD-24AE495C7683}" presName="composite3" presStyleCnt="0"/>
      <dgm:spPr/>
    </dgm:pt>
    <dgm:pt modelId="{7794BBC0-D4AA-4129-9522-177A6A841F10}" type="pres">
      <dgm:prSet presAssocID="{D3B2A346-9A9D-4722-92BD-24AE495C7683}" presName="background3" presStyleLbl="node3" presStyleIdx="2" presStyleCnt="3"/>
      <dgm:spPr/>
    </dgm:pt>
    <dgm:pt modelId="{5AB48E58-A239-4F26-8967-643EF3D411B8}" type="pres">
      <dgm:prSet presAssocID="{D3B2A346-9A9D-4722-92BD-24AE495C7683}" presName="text3" presStyleLbl="fgAcc3" presStyleIdx="2" presStyleCnt="3" custScaleX="107951" custScaleY="2631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6DD5CA-FFB5-473E-A8E5-E9400BBDBBE4}" type="pres">
      <dgm:prSet presAssocID="{D3B2A346-9A9D-4722-92BD-24AE495C7683}" presName="hierChild4" presStyleCnt="0"/>
      <dgm:spPr/>
    </dgm:pt>
  </dgm:ptLst>
  <dgm:cxnLst>
    <dgm:cxn modelId="{69D391FB-40F2-412F-86C8-BF187994EC1C}" type="presOf" srcId="{ECD29C12-CA5E-49EC-99A9-CC4C0E539899}" destId="{7635AAD3-4A09-49FD-A9DA-AAE0EEFD31FB}" srcOrd="0" destOrd="0" presId="urn:microsoft.com/office/officeart/2005/8/layout/hierarchy1"/>
    <dgm:cxn modelId="{0619EF1C-6B12-4B81-9C13-BD8AE6238041}" srcId="{3D39F7CE-1477-48A5-8B8C-3D7C0E8DF41F}" destId="{78EAECE3-A892-41E6-ADBF-00C73EB9DB2C}" srcOrd="0" destOrd="0" parTransId="{9F110039-9C0C-4704-B2B4-BD90CF894341}" sibTransId="{BA98BD00-CA2B-47B0-A021-ADEE7048210E}"/>
    <dgm:cxn modelId="{BE2D4AE3-ACE2-45F3-852A-54CBEEE8D900}" type="presOf" srcId="{3DF9E10B-449A-4C4D-BA32-FF198C833E7A}" destId="{38D70C71-1F70-4290-9C67-E7B22E783097}" srcOrd="0" destOrd="0" presId="urn:microsoft.com/office/officeart/2005/8/layout/hierarchy1"/>
    <dgm:cxn modelId="{2C88E10D-579D-41DE-A292-C2398919E2EE}" type="presOf" srcId="{C1F26C95-B200-459E-A3CE-EEF5F7476EF2}" destId="{8CC4727B-7AAE-45A9-A5C0-D9A613853A8E}" srcOrd="0" destOrd="0" presId="urn:microsoft.com/office/officeart/2005/8/layout/hierarchy1"/>
    <dgm:cxn modelId="{5A4AE4AB-5ACB-4DFB-AED8-E65F969B75CB}" type="presOf" srcId="{EF436795-F70E-4592-97E4-1DCD3F98C64B}" destId="{54888C85-76AC-44DE-879D-9543D088CAF6}" srcOrd="0" destOrd="0" presId="urn:microsoft.com/office/officeart/2005/8/layout/hierarchy1"/>
    <dgm:cxn modelId="{3C1EB7DA-461B-46FA-82FD-75140E17C98A}" type="presOf" srcId="{9F110039-9C0C-4704-B2B4-BD90CF894341}" destId="{2FE1AF3C-733F-495B-A642-776D84B02F96}" srcOrd="0" destOrd="0" presId="urn:microsoft.com/office/officeart/2005/8/layout/hierarchy1"/>
    <dgm:cxn modelId="{18D888DF-E52D-4CC9-8455-6189669EDCA4}" srcId="{A1B9FF30-E866-4FCF-BA19-1F0A2382B75E}" destId="{C1F26C95-B200-459E-A3CE-EEF5F7476EF2}" srcOrd="2" destOrd="0" parTransId="{BA6CC13E-7E94-4AD9-9FF8-3DE2A667E5D9}" sibTransId="{5FD8AD4B-6570-41ED-81DD-CC35231B9D72}"/>
    <dgm:cxn modelId="{FC53100F-FE9A-49AC-A8B5-73F39A435722}" type="presOf" srcId="{A1B9FF30-E866-4FCF-BA19-1F0A2382B75E}" destId="{71A30384-22F4-4D17-8C24-03A4E4449673}" srcOrd="0" destOrd="0" presId="urn:microsoft.com/office/officeart/2005/8/layout/hierarchy1"/>
    <dgm:cxn modelId="{3E61E230-CAF5-4712-A29A-B5A164EEAF3E}" type="presOf" srcId="{E16C2F50-7581-435B-8522-D36C3361C5C7}" destId="{580867C7-5B9C-43A8-9398-27C79460EA67}" srcOrd="0" destOrd="0" presId="urn:microsoft.com/office/officeart/2005/8/layout/hierarchy1"/>
    <dgm:cxn modelId="{A2C52A58-D044-4EBF-95A6-C25BC7EACA2B}" type="presOf" srcId="{BA6CC13E-7E94-4AD9-9FF8-3DE2A667E5D9}" destId="{FA764F3F-958E-41B1-BEFE-BEE79DD9FAED}" srcOrd="0" destOrd="0" presId="urn:microsoft.com/office/officeart/2005/8/layout/hierarchy1"/>
    <dgm:cxn modelId="{2ADF2DAA-2CCA-49CC-A73D-C6907F410E68}" srcId="{A1B9FF30-E866-4FCF-BA19-1F0A2382B75E}" destId="{3DF9E10B-449A-4C4D-BA32-FF198C833E7A}" srcOrd="1" destOrd="0" parTransId="{06973080-025C-48BB-88E7-FFC2633D5431}" sibTransId="{7525F3B8-CCDF-454C-AF37-76F05FE3E892}"/>
    <dgm:cxn modelId="{1EA02FBD-235F-45B4-9CBB-E1F82C0564FF}" type="presOf" srcId="{D3B2A346-9A9D-4722-92BD-24AE495C7683}" destId="{5AB48E58-A239-4F26-8967-643EF3D411B8}" srcOrd="0" destOrd="0" presId="urn:microsoft.com/office/officeart/2005/8/layout/hierarchy1"/>
    <dgm:cxn modelId="{4BD41907-4B2A-4471-830E-1B6C66E4003B}" type="presOf" srcId="{06973080-025C-48BB-88E7-FFC2633D5431}" destId="{BA1BE3A3-ABBB-4294-9883-52C6DE18839C}" srcOrd="0" destOrd="0" presId="urn:microsoft.com/office/officeart/2005/8/layout/hierarchy1"/>
    <dgm:cxn modelId="{2B81EFE1-0738-4D9B-9C50-F3FB6EE8C192}" type="presOf" srcId="{78EAECE3-A892-41E6-ADBF-00C73EB9DB2C}" destId="{4BF060CE-A335-407F-96E7-5DE5A73A919F}" srcOrd="0" destOrd="0" presId="urn:microsoft.com/office/officeart/2005/8/layout/hierarchy1"/>
    <dgm:cxn modelId="{1AF3599D-4DA2-4A4E-8A90-7D5F9DF751D4}" type="presOf" srcId="{5ADC43D3-23B5-4C7E-9F38-61E1BC92BEF8}" destId="{DD69DD0D-0E35-40EE-9F80-314695C049C4}" srcOrd="0" destOrd="0" presId="urn:microsoft.com/office/officeart/2005/8/layout/hierarchy1"/>
    <dgm:cxn modelId="{ED6C0E90-96F1-43E3-9DD0-F24B837617D4}" srcId="{A1B9FF30-E866-4FCF-BA19-1F0A2382B75E}" destId="{3D39F7CE-1477-48A5-8B8C-3D7C0E8DF41F}" srcOrd="0" destOrd="0" parTransId="{E1EB72AC-E4B6-4D48-B854-A76245E91420}" sibTransId="{F2E457B1-A8ED-42BC-B7B2-48218846A3A6}"/>
    <dgm:cxn modelId="{94E2947C-F560-48DF-ACEE-52F55AE77BF5}" srcId="{5ADC43D3-23B5-4C7E-9F38-61E1BC92BEF8}" destId="{A1B9FF30-E866-4FCF-BA19-1F0A2382B75E}" srcOrd="0" destOrd="0" parTransId="{32422A4A-02AC-40CF-8AD9-B126213595BD}" sibTransId="{C6FF53D6-6624-4B78-8E82-66CADB31816C}"/>
    <dgm:cxn modelId="{25C3E652-4A3E-4C15-B7CB-10113FFEBE8A}" type="presOf" srcId="{E1EB72AC-E4B6-4D48-B854-A76245E91420}" destId="{609F08C3-DA5E-4CE9-8E48-7DD17102901E}" srcOrd="0" destOrd="0" presId="urn:microsoft.com/office/officeart/2005/8/layout/hierarchy1"/>
    <dgm:cxn modelId="{515D5370-0252-4E19-9DC8-1C253BFA51EC}" srcId="{C1F26C95-B200-459E-A3CE-EEF5F7476EF2}" destId="{D3B2A346-9A9D-4722-92BD-24AE495C7683}" srcOrd="0" destOrd="0" parTransId="{ECD29C12-CA5E-49EC-99A9-CC4C0E539899}" sibTransId="{612AD579-4FD7-4FB0-A930-6AF78459F2C0}"/>
    <dgm:cxn modelId="{E2E1A614-FAAA-4C04-AA9B-D4256B7815A1}" type="presOf" srcId="{3D39F7CE-1477-48A5-8B8C-3D7C0E8DF41F}" destId="{1EED6E31-D5C2-4092-94F9-048AF6C2AC8F}" srcOrd="0" destOrd="0" presId="urn:microsoft.com/office/officeart/2005/8/layout/hierarchy1"/>
    <dgm:cxn modelId="{E003E4C3-D6FE-4DD0-A9BD-0C149E7E8FA1}" srcId="{3DF9E10B-449A-4C4D-BA32-FF198C833E7A}" destId="{EF436795-F70E-4592-97E4-1DCD3F98C64B}" srcOrd="0" destOrd="0" parTransId="{E16C2F50-7581-435B-8522-D36C3361C5C7}" sibTransId="{8E5CC48F-B882-4F69-AF9F-11843330271D}"/>
    <dgm:cxn modelId="{3F7EB342-68CB-4A8A-B3BE-670E00A29F23}" type="presParOf" srcId="{DD69DD0D-0E35-40EE-9F80-314695C049C4}" destId="{3CAB1FFA-7A34-4CB4-B6E4-0BBE7BE739D9}" srcOrd="0" destOrd="0" presId="urn:microsoft.com/office/officeart/2005/8/layout/hierarchy1"/>
    <dgm:cxn modelId="{BD0C9366-8BD9-494F-80B1-6A665625EF38}" type="presParOf" srcId="{3CAB1FFA-7A34-4CB4-B6E4-0BBE7BE739D9}" destId="{AF6E2D6B-2708-45B9-8A7C-382E58B93C1F}" srcOrd="0" destOrd="0" presId="urn:microsoft.com/office/officeart/2005/8/layout/hierarchy1"/>
    <dgm:cxn modelId="{6C4DD52A-9F3E-4BFB-8F59-81E754525DA1}" type="presParOf" srcId="{AF6E2D6B-2708-45B9-8A7C-382E58B93C1F}" destId="{8A0F6EF9-39D9-4957-9D72-44E944CE74AA}" srcOrd="0" destOrd="0" presId="urn:microsoft.com/office/officeart/2005/8/layout/hierarchy1"/>
    <dgm:cxn modelId="{0A0FE786-2585-4E8C-A702-8DAAFB71C8AE}" type="presParOf" srcId="{AF6E2D6B-2708-45B9-8A7C-382E58B93C1F}" destId="{71A30384-22F4-4D17-8C24-03A4E4449673}" srcOrd="1" destOrd="0" presId="urn:microsoft.com/office/officeart/2005/8/layout/hierarchy1"/>
    <dgm:cxn modelId="{0B27F635-B786-4154-A1E3-A64F7C73E150}" type="presParOf" srcId="{3CAB1FFA-7A34-4CB4-B6E4-0BBE7BE739D9}" destId="{B5316C32-A4AA-43CA-843F-8CD194495738}" srcOrd="1" destOrd="0" presId="urn:microsoft.com/office/officeart/2005/8/layout/hierarchy1"/>
    <dgm:cxn modelId="{5A809DA5-19DB-4557-AA89-8DF76EE53C59}" type="presParOf" srcId="{B5316C32-A4AA-43CA-843F-8CD194495738}" destId="{609F08C3-DA5E-4CE9-8E48-7DD17102901E}" srcOrd="0" destOrd="0" presId="urn:microsoft.com/office/officeart/2005/8/layout/hierarchy1"/>
    <dgm:cxn modelId="{E3E47535-0B7B-4145-8968-8FF769C035AB}" type="presParOf" srcId="{B5316C32-A4AA-43CA-843F-8CD194495738}" destId="{5C2A41DA-4323-4754-9C2C-780DEB1A9CDC}" srcOrd="1" destOrd="0" presId="urn:microsoft.com/office/officeart/2005/8/layout/hierarchy1"/>
    <dgm:cxn modelId="{E2F5223F-1943-4EBB-BEDD-AC8FE3E47E7C}" type="presParOf" srcId="{5C2A41DA-4323-4754-9C2C-780DEB1A9CDC}" destId="{60AB5E21-0EE8-4119-8FBC-C727D2059B93}" srcOrd="0" destOrd="0" presId="urn:microsoft.com/office/officeart/2005/8/layout/hierarchy1"/>
    <dgm:cxn modelId="{C8F7155E-6E51-4DF7-81A8-23B02DCA1543}" type="presParOf" srcId="{60AB5E21-0EE8-4119-8FBC-C727D2059B93}" destId="{F174F48C-0C88-4DE2-A87D-E25E3E4CCD93}" srcOrd="0" destOrd="0" presId="urn:microsoft.com/office/officeart/2005/8/layout/hierarchy1"/>
    <dgm:cxn modelId="{7F4A9A01-3600-49A0-9C49-21520A5A44F8}" type="presParOf" srcId="{60AB5E21-0EE8-4119-8FBC-C727D2059B93}" destId="{1EED6E31-D5C2-4092-94F9-048AF6C2AC8F}" srcOrd="1" destOrd="0" presId="urn:microsoft.com/office/officeart/2005/8/layout/hierarchy1"/>
    <dgm:cxn modelId="{332979C4-F50A-46A5-A865-C5595E62A92B}" type="presParOf" srcId="{5C2A41DA-4323-4754-9C2C-780DEB1A9CDC}" destId="{41C5639B-725D-457F-9957-068F8DAE5B49}" srcOrd="1" destOrd="0" presId="urn:microsoft.com/office/officeart/2005/8/layout/hierarchy1"/>
    <dgm:cxn modelId="{8DE69676-50CB-41A7-B218-7ECAD4BEB24B}" type="presParOf" srcId="{41C5639B-725D-457F-9957-068F8DAE5B49}" destId="{2FE1AF3C-733F-495B-A642-776D84B02F96}" srcOrd="0" destOrd="0" presId="urn:microsoft.com/office/officeart/2005/8/layout/hierarchy1"/>
    <dgm:cxn modelId="{5A65BAEA-57CE-4A82-89F6-7880189F8E59}" type="presParOf" srcId="{41C5639B-725D-457F-9957-068F8DAE5B49}" destId="{D9468958-04D1-4F80-9E26-B0C6E5ED97C1}" srcOrd="1" destOrd="0" presId="urn:microsoft.com/office/officeart/2005/8/layout/hierarchy1"/>
    <dgm:cxn modelId="{465E54D0-8D2E-4812-806C-ADC48C4D36C2}" type="presParOf" srcId="{D9468958-04D1-4F80-9E26-B0C6E5ED97C1}" destId="{CF91AAF3-DD0F-4030-BBEC-3CEF89C39991}" srcOrd="0" destOrd="0" presId="urn:microsoft.com/office/officeart/2005/8/layout/hierarchy1"/>
    <dgm:cxn modelId="{DF4408C5-13D2-4855-9ACD-CB2681B8ADB4}" type="presParOf" srcId="{CF91AAF3-DD0F-4030-BBEC-3CEF89C39991}" destId="{CD15ACE2-5BD7-4286-AF68-4B28135FA7F5}" srcOrd="0" destOrd="0" presId="urn:microsoft.com/office/officeart/2005/8/layout/hierarchy1"/>
    <dgm:cxn modelId="{0268267B-C6A1-498C-A6F9-DE12F89EE7F0}" type="presParOf" srcId="{CF91AAF3-DD0F-4030-BBEC-3CEF89C39991}" destId="{4BF060CE-A335-407F-96E7-5DE5A73A919F}" srcOrd="1" destOrd="0" presId="urn:microsoft.com/office/officeart/2005/8/layout/hierarchy1"/>
    <dgm:cxn modelId="{A0A8DC8D-8E2A-4B60-9822-37BBF445B292}" type="presParOf" srcId="{D9468958-04D1-4F80-9E26-B0C6E5ED97C1}" destId="{F4FFE8AA-1EC5-4B44-9064-8C89A3DBE675}" srcOrd="1" destOrd="0" presId="urn:microsoft.com/office/officeart/2005/8/layout/hierarchy1"/>
    <dgm:cxn modelId="{8342F5A0-4C8F-4F15-976D-91BDB6DCE0B2}" type="presParOf" srcId="{B5316C32-A4AA-43CA-843F-8CD194495738}" destId="{BA1BE3A3-ABBB-4294-9883-52C6DE18839C}" srcOrd="2" destOrd="0" presId="urn:microsoft.com/office/officeart/2005/8/layout/hierarchy1"/>
    <dgm:cxn modelId="{FAB4E7BA-E608-47CC-B5D7-0A0246319CCE}" type="presParOf" srcId="{B5316C32-A4AA-43CA-843F-8CD194495738}" destId="{9FD9B7BE-6326-415F-8170-3090172F88E8}" srcOrd="3" destOrd="0" presId="urn:microsoft.com/office/officeart/2005/8/layout/hierarchy1"/>
    <dgm:cxn modelId="{05D52F81-AA0E-4BA2-A16A-5D5BD282C627}" type="presParOf" srcId="{9FD9B7BE-6326-415F-8170-3090172F88E8}" destId="{D5583A8A-327D-422F-8C28-F2EC27F9EE1A}" srcOrd="0" destOrd="0" presId="urn:microsoft.com/office/officeart/2005/8/layout/hierarchy1"/>
    <dgm:cxn modelId="{D85ED606-9ECD-4C61-B035-15492491C933}" type="presParOf" srcId="{D5583A8A-327D-422F-8C28-F2EC27F9EE1A}" destId="{953EA049-BEAA-4DBC-8580-0733EAC3464D}" srcOrd="0" destOrd="0" presId="urn:microsoft.com/office/officeart/2005/8/layout/hierarchy1"/>
    <dgm:cxn modelId="{6B4B964B-616A-4630-B924-7276B79CFBF1}" type="presParOf" srcId="{D5583A8A-327D-422F-8C28-F2EC27F9EE1A}" destId="{38D70C71-1F70-4290-9C67-E7B22E783097}" srcOrd="1" destOrd="0" presId="urn:microsoft.com/office/officeart/2005/8/layout/hierarchy1"/>
    <dgm:cxn modelId="{1D6132DB-8DE8-4829-A05B-36E60A57926F}" type="presParOf" srcId="{9FD9B7BE-6326-415F-8170-3090172F88E8}" destId="{42D158D0-5097-404E-88C5-0E3BD0A0BEC8}" srcOrd="1" destOrd="0" presId="urn:microsoft.com/office/officeart/2005/8/layout/hierarchy1"/>
    <dgm:cxn modelId="{62154AB4-2A8E-414F-9027-2A47661321E7}" type="presParOf" srcId="{42D158D0-5097-404E-88C5-0E3BD0A0BEC8}" destId="{580867C7-5B9C-43A8-9398-27C79460EA67}" srcOrd="0" destOrd="0" presId="urn:microsoft.com/office/officeart/2005/8/layout/hierarchy1"/>
    <dgm:cxn modelId="{817023F1-9DFF-4ADC-8E50-E650D6E7EA8A}" type="presParOf" srcId="{42D158D0-5097-404E-88C5-0E3BD0A0BEC8}" destId="{C63D5EE3-7579-4320-93D9-93EC90FEF8CD}" srcOrd="1" destOrd="0" presId="urn:microsoft.com/office/officeart/2005/8/layout/hierarchy1"/>
    <dgm:cxn modelId="{58B14CD2-AEAC-4480-8D2A-DB719195B440}" type="presParOf" srcId="{C63D5EE3-7579-4320-93D9-93EC90FEF8CD}" destId="{0CBC1543-4DE0-410B-A5AC-CA533C2BF054}" srcOrd="0" destOrd="0" presId="urn:microsoft.com/office/officeart/2005/8/layout/hierarchy1"/>
    <dgm:cxn modelId="{44605897-880C-4495-93EF-AB4AC9149E24}" type="presParOf" srcId="{0CBC1543-4DE0-410B-A5AC-CA533C2BF054}" destId="{0311BB92-77A7-4A0E-91AB-E98C02B22A8F}" srcOrd="0" destOrd="0" presId="urn:microsoft.com/office/officeart/2005/8/layout/hierarchy1"/>
    <dgm:cxn modelId="{83514A17-0177-4839-965A-56344D3943C3}" type="presParOf" srcId="{0CBC1543-4DE0-410B-A5AC-CA533C2BF054}" destId="{54888C85-76AC-44DE-879D-9543D088CAF6}" srcOrd="1" destOrd="0" presId="urn:microsoft.com/office/officeart/2005/8/layout/hierarchy1"/>
    <dgm:cxn modelId="{B694F059-1754-4478-877E-415F8077FF38}" type="presParOf" srcId="{C63D5EE3-7579-4320-93D9-93EC90FEF8CD}" destId="{D297B505-8EFA-4DF8-B31F-5D7329781692}" srcOrd="1" destOrd="0" presId="urn:microsoft.com/office/officeart/2005/8/layout/hierarchy1"/>
    <dgm:cxn modelId="{781E9149-4376-42D2-9477-857D9733293D}" type="presParOf" srcId="{B5316C32-A4AA-43CA-843F-8CD194495738}" destId="{FA764F3F-958E-41B1-BEFE-BEE79DD9FAED}" srcOrd="4" destOrd="0" presId="urn:microsoft.com/office/officeart/2005/8/layout/hierarchy1"/>
    <dgm:cxn modelId="{894680F6-C1DD-45FB-9DBC-351958A2464A}" type="presParOf" srcId="{B5316C32-A4AA-43CA-843F-8CD194495738}" destId="{FB81D5D6-FFE3-4259-BE79-54DD13FE3EB2}" srcOrd="5" destOrd="0" presId="urn:microsoft.com/office/officeart/2005/8/layout/hierarchy1"/>
    <dgm:cxn modelId="{7A1FACA7-3988-49E0-B42D-4E039E7DB5D1}" type="presParOf" srcId="{FB81D5D6-FFE3-4259-BE79-54DD13FE3EB2}" destId="{E26F2BD4-D67A-496C-9E48-3A59290BE26A}" srcOrd="0" destOrd="0" presId="urn:microsoft.com/office/officeart/2005/8/layout/hierarchy1"/>
    <dgm:cxn modelId="{256EEF56-A666-4148-9A23-508AC61153BE}" type="presParOf" srcId="{E26F2BD4-D67A-496C-9E48-3A59290BE26A}" destId="{DD07D205-66F0-405E-A758-94A8673CF624}" srcOrd="0" destOrd="0" presId="urn:microsoft.com/office/officeart/2005/8/layout/hierarchy1"/>
    <dgm:cxn modelId="{BEE543E0-E041-44EB-8995-E87E4C4778B6}" type="presParOf" srcId="{E26F2BD4-D67A-496C-9E48-3A59290BE26A}" destId="{8CC4727B-7AAE-45A9-A5C0-D9A613853A8E}" srcOrd="1" destOrd="0" presId="urn:microsoft.com/office/officeart/2005/8/layout/hierarchy1"/>
    <dgm:cxn modelId="{271AC279-28EB-4092-8453-12E5A85C4476}" type="presParOf" srcId="{FB81D5D6-FFE3-4259-BE79-54DD13FE3EB2}" destId="{6579B35D-3101-40A3-92AC-2BC75BBAF9D9}" srcOrd="1" destOrd="0" presId="urn:microsoft.com/office/officeart/2005/8/layout/hierarchy1"/>
    <dgm:cxn modelId="{3A2ED784-4202-4FEB-8E5D-1ADCBD4582B7}" type="presParOf" srcId="{6579B35D-3101-40A3-92AC-2BC75BBAF9D9}" destId="{7635AAD3-4A09-49FD-A9DA-AAE0EEFD31FB}" srcOrd="0" destOrd="0" presId="urn:microsoft.com/office/officeart/2005/8/layout/hierarchy1"/>
    <dgm:cxn modelId="{8809E92C-B562-4661-A3F7-E48C83491CF6}" type="presParOf" srcId="{6579B35D-3101-40A3-92AC-2BC75BBAF9D9}" destId="{13FE3C65-7B1C-42E0-BBB5-124F52C9B71F}" srcOrd="1" destOrd="0" presId="urn:microsoft.com/office/officeart/2005/8/layout/hierarchy1"/>
    <dgm:cxn modelId="{15852A0F-B587-4A32-85FD-7DF86F8B41EA}" type="presParOf" srcId="{13FE3C65-7B1C-42E0-BBB5-124F52C9B71F}" destId="{9BBCDFD7-7F90-4E8F-9363-64F256844BF1}" srcOrd="0" destOrd="0" presId="urn:microsoft.com/office/officeart/2005/8/layout/hierarchy1"/>
    <dgm:cxn modelId="{B3251296-8912-4A0A-82B6-5A93FEC33768}" type="presParOf" srcId="{9BBCDFD7-7F90-4E8F-9363-64F256844BF1}" destId="{7794BBC0-D4AA-4129-9522-177A6A841F10}" srcOrd="0" destOrd="0" presId="urn:microsoft.com/office/officeart/2005/8/layout/hierarchy1"/>
    <dgm:cxn modelId="{34201DD9-C92A-4C68-8BDE-01E95B13D141}" type="presParOf" srcId="{9BBCDFD7-7F90-4E8F-9363-64F256844BF1}" destId="{5AB48E58-A239-4F26-8967-643EF3D411B8}" srcOrd="1" destOrd="0" presId="urn:microsoft.com/office/officeart/2005/8/layout/hierarchy1"/>
    <dgm:cxn modelId="{220FE38B-D83D-43D4-9711-864D6E882149}" type="presParOf" srcId="{13FE3C65-7B1C-42E0-BBB5-124F52C9B71F}" destId="{046DD5CA-FFB5-473E-A8E5-E9400BBDBB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5AAD3-4A09-49FD-A9DA-AAE0EEFD31FB}">
      <dsp:nvSpPr>
        <dsp:cNvPr id="0" name=""/>
        <dsp:cNvSpPr/>
      </dsp:nvSpPr>
      <dsp:spPr>
        <a:xfrm>
          <a:off x="5519266" y="1947565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64F3F-958E-41B1-BEFE-BEE79DD9FAED}">
      <dsp:nvSpPr>
        <dsp:cNvPr id="0" name=""/>
        <dsp:cNvSpPr/>
      </dsp:nvSpPr>
      <dsp:spPr>
        <a:xfrm>
          <a:off x="4020818" y="794076"/>
          <a:ext cx="1544167" cy="362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28"/>
              </a:lnTo>
              <a:lnTo>
                <a:pt x="1544167" y="246928"/>
              </a:lnTo>
              <a:lnTo>
                <a:pt x="1544167" y="362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867C7-5B9C-43A8-9398-27C79460EA67}">
      <dsp:nvSpPr>
        <dsp:cNvPr id="0" name=""/>
        <dsp:cNvSpPr/>
      </dsp:nvSpPr>
      <dsp:spPr>
        <a:xfrm>
          <a:off x="3953687" y="1947565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BE3A3-ABBB-4294-9883-52C6DE18839C}">
      <dsp:nvSpPr>
        <dsp:cNvPr id="0" name=""/>
        <dsp:cNvSpPr/>
      </dsp:nvSpPr>
      <dsp:spPr>
        <a:xfrm>
          <a:off x="3953687" y="794076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67130" y="0"/>
              </a:moveTo>
              <a:lnTo>
                <a:pt x="67130" y="246928"/>
              </a:lnTo>
              <a:lnTo>
                <a:pt x="45720" y="246928"/>
              </a:ln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1AF3C-733F-495B-A642-776D84B02F96}">
      <dsp:nvSpPr>
        <dsp:cNvPr id="0" name=""/>
        <dsp:cNvSpPr/>
      </dsp:nvSpPr>
      <dsp:spPr>
        <a:xfrm>
          <a:off x="2430930" y="1947565"/>
          <a:ext cx="91440" cy="362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F08C3-DA5E-4CE9-8E48-7DD17102901E}">
      <dsp:nvSpPr>
        <dsp:cNvPr id="0" name=""/>
        <dsp:cNvSpPr/>
      </dsp:nvSpPr>
      <dsp:spPr>
        <a:xfrm>
          <a:off x="2476650" y="794076"/>
          <a:ext cx="1544167" cy="362347"/>
        </a:xfrm>
        <a:custGeom>
          <a:avLst/>
          <a:gdLst/>
          <a:ahLst/>
          <a:cxnLst/>
          <a:rect l="0" t="0" r="0" b="0"/>
          <a:pathLst>
            <a:path>
              <a:moveTo>
                <a:pt x="1544167" y="0"/>
              </a:moveTo>
              <a:lnTo>
                <a:pt x="1544167" y="246928"/>
              </a:lnTo>
              <a:lnTo>
                <a:pt x="0" y="246928"/>
              </a:lnTo>
              <a:lnTo>
                <a:pt x="0" y="362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F6EF9-39D9-4957-9D72-44E944CE74AA}">
      <dsp:nvSpPr>
        <dsp:cNvPr id="0" name=""/>
        <dsp:cNvSpPr/>
      </dsp:nvSpPr>
      <dsp:spPr>
        <a:xfrm>
          <a:off x="3397872" y="2935"/>
          <a:ext cx="124589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30384-22F4-4D17-8C24-03A4E4449673}">
      <dsp:nvSpPr>
        <dsp:cNvPr id="0" name=""/>
        <dsp:cNvSpPr/>
      </dsp:nvSpPr>
      <dsp:spPr>
        <a:xfrm>
          <a:off x="3536304" y="134446"/>
          <a:ext cx="124589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صور العقار </a:t>
          </a:r>
          <a:endParaRPr lang="en-GB" sz="2100" kern="1200" dirty="0"/>
        </a:p>
      </dsp:txBody>
      <dsp:txXfrm>
        <a:off x="3559476" y="157618"/>
        <a:ext cx="1199548" cy="744797"/>
      </dsp:txXfrm>
    </dsp:sp>
    <dsp:sp modelId="{F174F48C-0C88-4DE2-A87D-E25E3E4CCD93}">
      <dsp:nvSpPr>
        <dsp:cNvPr id="0" name=""/>
        <dsp:cNvSpPr/>
      </dsp:nvSpPr>
      <dsp:spPr>
        <a:xfrm>
          <a:off x="1853704" y="1156423"/>
          <a:ext cx="124589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D6E31-D5C2-4092-94F9-048AF6C2AC8F}">
      <dsp:nvSpPr>
        <dsp:cNvPr id="0" name=""/>
        <dsp:cNvSpPr/>
      </dsp:nvSpPr>
      <dsp:spPr>
        <a:xfrm>
          <a:off x="1992136" y="1287934"/>
          <a:ext cx="124589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مستنشقة </a:t>
          </a:r>
          <a:endParaRPr lang="en-GB" sz="2100" kern="1200" dirty="0"/>
        </a:p>
      </dsp:txBody>
      <dsp:txXfrm>
        <a:off x="2015308" y="1311106"/>
        <a:ext cx="1199548" cy="744797"/>
      </dsp:txXfrm>
    </dsp:sp>
    <dsp:sp modelId="{CD15ACE2-5BD7-4286-AF68-4B28135FA7F5}">
      <dsp:nvSpPr>
        <dsp:cNvPr id="0" name=""/>
        <dsp:cNvSpPr/>
      </dsp:nvSpPr>
      <dsp:spPr>
        <a:xfrm>
          <a:off x="1853704" y="2309912"/>
          <a:ext cx="1245892" cy="1285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060CE-A335-407F-96E7-5DE5A73A919F}">
      <dsp:nvSpPr>
        <dsp:cNvPr id="0" name=""/>
        <dsp:cNvSpPr/>
      </dsp:nvSpPr>
      <dsp:spPr>
        <a:xfrm>
          <a:off x="1992136" y="2441423"/>
          <a:ext cx="1245892" cy="1285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1-مستنشقة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2-بخاخات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3-دخان </a:t>
          </a:r>
          <a:endParaRPr lang="en-GB" sz="2000" kern="1200" baseline="0" dirty="0"/>
        </a:p>
      </dsp:txBody>
      <dsp:txXfrm>
        <a:off x="2028627" y="2477914"/>
        <a:ext cx="1172910" cy="1212195"/>
      </dsp:txXfrm>
    </dsp:sp>
    <dsp:sp modelId="{953EA049-BEAA-4DBC-8580-0733EAC3464D}">
      <dsp:nvSpPr>
        <dsp:cNvPr id="0" name=""/>
        <dsp:cNvSpPr/>
      </dsp:nvSpPr>
      <dsp:spPr>
        <a:xfrm>
          <a:off x="3376461" y="1156423"/>
          <a:ext cx="124589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70C71-1F70-4290-9C67-E7B22E783097}">
      <dsp:nvSpPr>
        <dsp:cNvPr id="0" name=""/>
        <dsp:cNvSpPr/>
      </dsp:nvSpPr>
      <dsp:spPr>
        <a:xfrm>
          <a:off x="3514894" y="1287934"/>
          <a:ext cx="124589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سائلة </a:t>
          </a:r>
          <a:endParaRPr lang="en-GB" sz="2100" kern="1200" dirty="0"/>
        </a:p>
      </dsp:txBody>
      <dsp:txXfrm>
        <a:off x="3538066" y="1311106"/>
        <a:ext cx="1199548" cy="744797"/>
      </dsp:txXfrm>
    </dsp:sp>
    <dsp:sp modelId="{0311BB92-77A7-4A0E-91AB-E98C02B22A8F}">
      <dsp:nvSpPr>
        <dsp:cNvPr id="0" name=""/>
        <dsp:cNvSpPr/>
      </dsp:nvSpPr>
      <dsp:spPr>
        <a:xfrm>
          <a:off x="3383170" y="2309912"/>
          <a:ext cx="1232474" cy="1745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88C85-76AC-44DE-879D-9543D088CAF6}">
      <dsp:nvSpPr>
        <dsp:cNvPr id="0" name=""/>
        <dsp:cNvSpPr/>
      </dsp:nvSpPr>
      <dsp:spPr>
        <a:xfrm>
          <a:off x="3521603" y="2441423"/>
          <a:ext cx="1232474" cy="1745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1-شراب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2-المزيج</a:t>
          </a:r>
          <a:endParaRPr lang="ar-AE" sz="2000" kern="1200" baseline="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3-المعلق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4-حقن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/>
            <a:t>5-تقطير </a:t>
          </a:r>
        </a:p>
      </dsp:txBody>
      <dsp:txXfrm>
        <a:off x="3557701" y="2477521"/>
        <a:ext cx="1160278" cy="1673141"/>
      </dsp:txXfrm>
    </dsp:sp>
    <dsp:sp modelId="{DD07D205-66F0-405E-A758-94A8673CF624}">
      <dsp:nvSpPr>
        <dsp:cNvPr id="0" name=""/>
        <dsp:cNvSpPr/>
      </dsp:nvSpPr>
      <dsp:spPr>
        <a:xfrm>
          <a:off x="4942040" y="1156423"/>
          <a:ext cx="1245892" cy="791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4727B-7AAE-45A9-A5C0-D9A613853A8E}">
      <dsp:nvSpPr>
        <dsp:cNvPr id="0" name=""/>
        <dsp:cNvSpPr/>
      </dsp:nvSpPr>
      <dsp:spPr>
        <a:xfrm>
          <a:off x="5080472" y="1287934"/>
          <a:ext cx="1245892" cy="791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صلبة </a:t>
          </a:r>
          <a:endParaRPr lang="en-GB" sz="2100" kern="1200" dirty="0"/>
        </a:p>
      </dsp:txBody>
      <dsp:txXfrm>
        <a:off x="5103644" y="1311106"/>
        <a:ext cx="1199548" cy="744797"/>
      </dsp:txXfrm>
    </dsp:sp>
    <dsp:sp modelId="{7794BBC0-D4AA-4129-9522-177A6A841F10}">
      <dsp:nvSpPr>
        <dsp:cNvPr id="0" name=""/>
        <dsp:cNvSpPr/>
      </dsp:nvSpPr>
      <dsp:spPr>
        <a:xfrm>
          <a:off x="4892509" y="2309912"/>
          <a:ext cx="1344953" cy="2081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48E58-A239-4F26-8967-643EF3D411B8}">
      <dsp:nvSpPr>
        <dsp:cNvPr id="0" name=""/>
        <dsp:cNvSpPr/>
      </dsp:nvSpPr>
      <dsp:spPr>
        <a:xfrm>
          <a:off x="5030942" y="2441423"/>
          <a:ext cx="1344953" cy="2081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latin typeface=""/>
            </a:rPr>
            <a:t>1-الأقراص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latin typeface=""/>
            </a:rPr>
            <a:t>2-الكبسولات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latin typeface=""/>
            </a:rPr>
            <a:t>3-المساحيق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latin typeface=""/>
            </a:rPr>
            <a:t>4-الأقماع </a:t>
          </a:r>
          <a:endParaRPr lang="en-GB" sz="2000" kern="1200" baseline="0" dirty="0">
            <a:latin typeface=""/>
          </a:endParaRPr>
        </a:p>
      </dsp:txBody>
      <dsp:txXfrm>
        <a:off x="5070334" y="2480815"/>
        <a:ext cx="1266169" cy="2002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E7347-8C7D-4FD9-AE81-CBC462A6F497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7755C-761F-4449-BC09-9E58FAE07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9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83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36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61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73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98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93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73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63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6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62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79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07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361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77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819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778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5821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69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778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2285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701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0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1-</a:t>
            </a:r>
            <a:r>
              <a:rPr lang="ar-SA" b="1" dirty="0" smtClean="0"/>
              <a:t>مادة منومه ومهدئه2-علاج الأرق و القلق 3-علاج اضطراب السلوك لدى الأطفال4-</a:t>
            </a:r>
            <a:r>
              <a:rPr lang="ar-SA" b="1" baseline="0" dirty="0" smtClean="0"/>
              <a:t> علاج الفصام</a:t>
            </a:r>
          </a:p>
          <a:p>
            <a:r>
              <a:rPr lang="ar-SA" b="1" baseline="0" dirty="0" smtClean="0"/>
              <a:t>5- الفصام</a:t>
            </a:r>
          </a:p>
          <a:p>
            <a:r>
              <a:rPr lang="en-US" b="1" baseline="0" dirty="0" smtClean="0"/>
              <a:t>1-Anxiety2- Insomnia3- mania 4-pschosis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A5559-7C6F-4324-9781-8E62B1DF13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778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182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28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655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A5559-7C6F-4324-9781-8E62B1DF130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75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8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4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5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50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34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755C-761F-4449-BC09-9E58FAE071B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hantedlearning.com/labe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وصف الأدوية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الدوائي (نفس 279)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4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صور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 smtClean="0"/>
              <a:t>ج-المساحيق </a:t>
            </a:r>
            <a:r>
              <a:rPr lang="ar-SA" b="1" u="sng" dirty="0"/>
              <a:t>:</a:t>
            </a:r>
            <a:r>
              <a:rPr lang="en-US" b="1" u="sng" dirty="0"/>
              <a:t>Powder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 smtClean="0"/>
              <a:t>وهى </a:t>
            </a:r>
            <a:r>
              <a:rPr lang="ar-SA" b="1" dirty="0"/>
              <a:t>مواد قابلة للذوبان فى الماء  او أى مذيبات اخرى وقد يشتمل المسحوق على مادة أو أكثر.</a:t>
            </a:r>
            <a:r>
              <a:rPr lang="en-US" b="1" dirty="0"/>
              <a:t> 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صور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AE" b="1" u="sng" dirty="0" smtClean="0"/>
              <a:t>د</a:t>
            </a:r>
            <a:r>
              <a:rPr lang="ar-SA" b="1" u="sng" dirty="0" smtClean="0"/>
              <a:t>ـ-</a:t>
            </a:r>
            <a:r>
              <a:rPr lang="ar-SA" b="1" u="sng" dirty="0"/>
              <a:t>	الأقماع : </a:t>
            </a:r>
            <a:r>
              <a:rPr lang="en-US" b="1" u="sng" dirty="0"/>
              <a:t>suppositories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وتسمى اللبوسات وتأخذ أشكال قمعية  تحتوى على المادة الفعالة وتستخدم عن طريق فتحتى الشرج و المهبل.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صور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SA" b="1" u="sng" dirty="0"/>
              <a:t>ثانياً </a:t>
            </a:r>
            <a:r>
              <a:rPr lang="ar-SA" b="1" u="sng" dirty="0" smtClean="0"/>
              <a:t>:</a:t>
            </a:r>
            <a:r>
              <a:rPr lang="ar-AE" b="1" u="sng" dirty="0" smtClean="0"/>
              <a:t> </a:t>
            </a:r>
            <a:r>
              <a:rPr lang="ar-SA" b="1" u="sng" dirty="0" smtClean="0"/>
              <a:t>الصورة </a:t>
            </a:r>
            <a:r>
              <a:rPr lang="ar-SA" b="1" u="sng" dirty="0"/>
              <a:t>السائلة : </a:t>
            </a:r>
            <a:endParaRPr lang="ar-AE" b="1" u="sng" dirty="0" smtClean="0"/>
          </a:p>
          <a:p>
            <a:pPr lvl="1" algn="r" rtl="1"/>
            <a:r>
              <a:rPr lang="ar-SA" b="1" dirty="0"/>
              <a:t>1- الشرب </a:t>
            </a:r>
            <a:r>
              <a:rPr lang="en-US" b="1" dirty="0" smtClean="0"/>
              <a:t>Syrup</a:t>
            </a:r>
            <a:endParaRPr lang="ar-AE" b="1" dirty="0" smtClean="0"/>
          </a:p>
          <a:p>
            <a:pPr lvl="1" algn="r" rtl="1"/>
            <a:r>
              <a:rPr lang="ar-SA" b="1" dirty="0"/>
              <a:t>2- المزيج</a:t>
            </a:r>
            <a:r>
              <a:rPr lang="en-US" b="1" dirty="0"/>
              <a:t>      Mixture </a:t>
            </a:r>
            <a:endParaRPr lang="ar-AE" b="1" dirty="0" smtClean="0"/>
          </a:p>
          <a:p>
            <a:pPr lvl="1" algn="r" rtl="1"/>
            <a:r>
              <a:rPr lang="ar-AE" b="1" dirty="0" smtClean="0"/>
              <a:t>3</a:t>
            </a:r>
            <a:r>
              <a:rPr lang="ar-SA" b="1" dirty="0" smtClean="0"/>
              <a:t>- </a:t>
            </a:r>
            <a:r>
              <a:rPr lang="ar-SA" b="1" dirty="0"/>
              <a:t>المعلق</a:t>
            </a:r>
            <a:r>
              <a:rPr lang="en-US" b="1" dirty="0"/>
              <a:t>  Suspension </a:t>
            </a:r>
            <a:endParaRPr lang="ar-AE" b="1" dirty="0" smtClean="0"/>
          </a:p>
          <a:p>
            <a:pPr lvl="1" algn="r" rtl="1"/>
            <a:r>
              <a:rPr lang="ar-SA" b="1" dirty="0"/>
              <a:t>4- الحقن </a:t>
            </a:r>
            <a:r>
              <a:rPr lang="en-US" b="1" dirty="0" smtClean="0"/>
              <a:t>Ampoules</a:t>
            </a:r>
            <a:endParaRPr lang="ar-AE" b="1" dirty="0" smtClean="0"/>
          </a:p>
          <a:p>
            <a:pPr lvl="1" algn="r" rtl="1"/>
            <a:r>
              <a:rPr lang="ar-SA" b="1" dirty="0"/>
              <a:t>5- النقط </a:t>
            </a:r>
            <a:r>
              <a:rPr lang="en-US" b="1" dirty="0"/>
              <a:t>Drops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المحاشرة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lvl="0" indent="0" algn="r" rtl="1">
              <a:buNone/>
            </a:pPr>
            <a:r>
              <a:rPr lang="ar-SA" b="1" u="sng" dirty="0"/>
              <a:t>ثالثاً :	الصورة المستنشقة : </a:t>
            </a:r>
            <a:endParaRPr lang="ar-AE" b="1" u="sng" dirty="0"/>
          </a:p>
          <a:p>
            <a:pPr marL="0" lvl="0" indent="0" algn="r" rtl="1">
              <a:buNone/>
            </a:pPr>
            <a:r>
              <a:rPr lang="en-GB" b="1" dirty="0" smtClean="0"/>
              <a:t>	-</a:t>
            </a:r>
            <a:r>
              <a:rPr lang="ar-SA" b="1" dirty="0" smtClean="0"/>
              <a:t>أدوية </a:t>
            </a:r>
            <a:r>
              <a:rPr lang="ar-SA" b="1" dirty="0"/>
              <a:t>الاستنشاق </a:t>
            </a:r>
            <a:r>
              <a:rPr lang="en-US" b="1" dirty="0" err="1"/>
              <a:t>Inhallers</a:t>
            </a:r>
            <a:r>
              <a:rPr lang="en-US" b="1" dirty="0"/>
              <a:t> </a:t>
            </a:r>
            <a:endParaRPr lang="ar-AE" b="1" dirty="0" smtClean="0"/>
          </a:p>
          <a:p>
            <a:pPr marL="0" lvl="0" indent="0" algn="r" rtl="1">
              <a:buNone/>
            </a:pPr>
            <a:r>
              <a:rPr lang="en-GB" b="1" dirty="0" smtClean="0"/>
              <a:t>	-</a:t>
            </a:r>
            <a:r>
              <a:rPr lang="ar-SA" b="1" dirty="0" smtClean="0"/>
              <a:t>البخاخات</a:t>
            </a:r>
            <a:r>
              <a:rPr lang="en-US" b="1" dirty="0"/>
              <a:t>Sprays </a:t>
            </a:r>
            <a:r>
              <a:rPr lang="ar-SA" b="1" dirty="0"/>
              <a:t>    والدخان </a:t>
            </a:r>
            <a:endParaRPr lang="ar-AE" b="1" dirty="0" smtClean="0"/>
          </a:p>
          <a:p>
            <a:pPr marL="0" lvl="0" indent="0" algn="r" rtl="1">
              <a:buNone/>
            </a:pPr>
            <a:r>
              <a:rPr lang="en-GB" b="1" dirty="0" smtClean="0"/>
              <a:t>	-</a:t>
            </a:r>
            <a:r>
              <a:rPr lang="ar-AE" b="1" dirty="0" smtClean="0"/>
              <a:t>البخار </a:t>
            </a:r>
            <a:r>
              <a:rPr lang="fr-FR" b="1" dirty="0" err="1" smtClean="0"/>
              <a:t>Steam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صور العقار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889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29200" y="6934200"/>
            <a:ext cx="1370662" cy="87037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5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وصف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من يحق له وصف الدواء ؟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ما دور الصيدلي في عملية وصف الدواء ؟</a:t>
            </a:r>
          </a:p>
          <a:p>
            <a:pPr lvl="1" algn="r" rtl="1"/>
            <a:r>
              <a:rPr lang="ar-AE" dirty="0" smtClean="0"/>
              <a:t>صرف الدواء كما حدده الطبيب </a:t>
            </a:r>
          </a:p>
          <a:p>
            <a:pPr lvl="1" algn="r" rtl="1"/>
            <a:r>
              <a:rPr lang="ar-AE" dirty="0" smtClean="0"/>
              <a:t>مراجعة الطبيب إن وجد خطأ في الوصفة </a:t>
            </a:r>
          </a:p>
          <a:p>
            <a:pPr lvl="1" algn="r" rtl="1"/>
            <a:r>
              <a:rPr lang="ar-AE" dirty="0" smtClean="0"/>
              <a:t>تغيير الجرعة إلى جرعة أخرى إذا احتاج الأمر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وصف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AE" dirty="0" smtClean="0"/>
              <a:t>ما هي المعلومات التي تكتب في وصفة الدواء ؟</a:t>
            </a:r>
          </a:p>
          <a:p>
            <a:pPr algn="r" rtl="1">
              <a:buFontTx/>
              <a:buChar char="-"/>
            </a:pPr>
            <a:r>
              <a:rPr lang="ar-AE" dirty="0" smtClean="0"/>
              <a:t>اسم المريض </a:t>
            </a:r>
          </a:p>
          <a:p>
            <a:pPr algn="r" rtl="1">
              <a:buFontTx/>
              <a:buChar char="-"/>
            </a:pPr>
            <a:r>
              <a:rPr lang="ar-AE" dirty="0" smtClean="0"/>
              <a:t>عمر المريض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التشخيص </a:t>
            </a:r>
          </a:p>
          <a:p>
            <a:pPr algn="r" rtl="1">
              <a:buFontTx/>
              <a:buChar char="-"/>
            </a:pPr>
            <a:r>
              <a:rPr lang="ar-AE" dirty="0" smtClean="0"/>
              <a:t>اسم الطبيب المعالج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الجرعة ومدة العلاج </a:t>
            </a:r>
          </a:p>
          <a:p>
            <a:pPr algn="r" rtl="1">
              <a:buFontTx/>
              <a:buChar char="-"/>
            </a:pPr>
            <a:r>
              <a:rPr lang="ar-AE" smtClean="0"/>
              <a:t>طريقة تناوله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التاريخ </a:t>
            </a:r>
            <a:endParaRPr lang="ar-AE" dirty="0" smtClean="0"/>
          </a:p>
          <a:p>
            <a:pPr algn="r" rtl="1">
              <a:buFontTx/>
              <a:buChar char="-"/>
            </a:pPr>
            <a:r>
              <a:rPr lang="ar-AE" dirty="0" smtClean="0"/>
              <a:t>توقيع </a:t>
            </a:r>
            <a:r>
              <a:rPr lang="ar-AE" dirty="0" smtClean="0"/>
              <a:t>الطبيب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ما هي طرق تناول الدواء ؟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الفم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الشرج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الحقن </a:t>
            </a:r>
          </a:p>
          <a:p>
            <a:pPr algn="r" rtl="1">
              <a:buFontTx/>
              <a:buChar char="-"/>
            </a:pPr>
            <a:r>
              <a:rPr lang="ar-AE" dirty="0" smtClean="0"/>
              <a:t>تحت اللسان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الأنف </a:t>
            </a:r>
          </a:p>
          <a:p>
            <a:pPr algn="r" rtl="1">
              <a:buFontTx/>
              <a:buChar char="-"/>
            </a:pPr>
            <a:r>
              <a:rPr lang="ar-AE" dirty="0" smtClean="0"/>
              <a:t>الجلد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b="1" u="sng" dirty="0"/>
              <a:t>أولاً : طريق الفم</a:t>
            </a:r>
            <a:r>
              <a:rPr lang="en-US" b="1" u="sng" dirty="0"/>
              <a:t>oral administration </a:t>
            </a:r>
            <a:endParaRPr lang="en-GB" dirty="0"/>
          </a:p>
        </p:txBody>
      </p:sp>
      <p:pic>
        <p:nvPicPr>
          <p:cNvPr id="4" name="Picture 3" descr="digestive system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590800"/>
            <a:ext cx="3771900" cy="3495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مزايا وعيوب تناول الدواء عن طريق الفم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879475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400" b="1" u="sng" dirty="0" smtClean="0"/>
                        <a:t>عيوب</a:t>
                      </a:r>
                      <a:r>
                        <a:rPr lang="ar-AE" sz="2400" b="1" u="sng" baseline="0" dirty="0" smtClean="0"/>
                        <a:t>ه </a:t>
                      </a:r>
                      <a:endParaRPr lang="en-GB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b="1" u="sng" dirty="0" smtClean="0"/>
                        <a:t>مزاياه</a:t>
                      </a:r>
                      <a:r>
                        <a:rPr lang="ar-AE" sz="2400" b="1" u="sng" baseline="0" dirty="0" smtClean="0"/>
                        <a:t> </a:t>
                      </a:r>
                      <a:endParaRPr lang="en-GB" sz="24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لا يستطيع المريض تناوله إذا كان طعمه سيء جدا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يمكن</a:t>
                      </a:r>
                      <a:r>
                        <a:rPr lang="ar-AE" sz="2400" baseline="0" dirty="0" smtClean="0"/>
                        <a:t> الطبيب من منع التسمم والحساسية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لا يصلح في حالات الطوارئ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سهولة تناوله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لا يصلح في حالات الغيبوبة</a:t>
                      </a:r>
                      <a:r>
                        <a:rPr lang="ar-AE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لا يصلح استخدام المواد التي تؤثر على اللسان أو الفم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لا يصلح للأدوية المكونة من مواد تتأثر بعصارات المعدة 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/>
              <a:t>مراجعة المحاضرة السابقة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5672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r" rtl="1"/>
            <a:r>
              <a:rPr lang="ar-AE" dirty="0" smtClean="0"/>
              <a:t>لماذا يعتبر تناول العقار عن طريق الفم </a:t>
            </a:r>
            <a:r>
              <a:rPr lang="ar-AE" dirty="0" smtClean="0"/>
              <a:t>هو </a:t>
            </a:r>
            <a:r>
              <a:rPr lang="ar-AE" dirty="0" smtClean="0"/>
              <a:t>الأمثل ؟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لماذا لا يصلح الدواء </a:t>
            </a:r>
            <a:r>
              <a:rPr lang="ar-AE" dirty="0" smtClean="0"/>
              <a:t>عن طريق الفم في </a:t>
            </a:r>
            <a:r>
              <a:rPr lang="ar-AE" dirty="0" smtClean="0"/>
              <a:t>بعض حالات الطوارئ ؟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ما أجزاء الجهاز الهضمي التي قد تتأثر سلبا </a:t>
            </a:r>
            <a:r>
              <a:rPr lang="ar-AE" dirty="0" smtClean="0"/>
              <a:t> بالدواء </a:t>
            </a:r>
            <a:r>
              <a:rPr lang="ar-AE" dirty="0" smtClean="0"/>
              <a:t>؟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ما أجزاء الجهاز الهضمي التي تؤثر سلبا في الدواء ؟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ما الحالات التي لا يمكن فيها أخذ الدواء عن طريق الفم ؟</a:t>
            </a:r>
          </a:p>
          <a:p>
            <a:pPr algn="r" rtl="1"/>
            <a:endParaRPr lang="ar-AE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امتصاص الدواء عن طريق الفم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ثم ينزل إلى الأمعاء الدقيقة 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86000" y="16764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/>
              <a:t>ثم ينزل إلى المعدة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419600" y="1717713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/>
              <a:t>ثم يبتلع عن طريق البلعوم 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477000" y="1717713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ثمر العقار في الفم </a:t>
            </a:r>
            <a:endParaRPr lang="en-GB" sz="26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3505200"/>
            <a:ext cx="1905000" cy="1371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الأمعاء تحتوي على شعيرات تنقل </a:t>
            </a:r>
            <a:r>
              <a:rPr lang="ar-AE" b="1" u="sng" dirty="0" smtClean="0">
                <a:solidFill>
                  <a:schemeClr val="tx1"/>
                </a:solidFill>
              </a:rPr>
              <a:t>بعض محتوياتها </a:t>
            </a:r>
            <a:r>
              <a:rPr lang="ar-AE" dirty="0" smtClean="0">
                <a:solidFill>
                  <a:schemeClr val="tx1"/>
                </a:solidFill>
              </a:rPr>
              <a:t>للدم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306" y="5207306"/>
            <a:ext cx="1905000" cy="149829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الدواء لن يصل الدم إلا متأخرا لذلك لن يصلح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لحالات الطوارئ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ولن تصل كل مكوناته لذلك يمكن منع التسمم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3505200"/>
            <a:ext cx="1905000" cy="1371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المعدة تحتوي على العصارات الهاضمة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46224" y="3524480"/>
            <a:ext cx="1878376" cy="135232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عضلات البلعوم عضلات إرادية يتحكم فيها الإنسان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3524480"/>
            <a:ext cx="1905000" cy="135232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يحتوي الفم على الغدد اللعابية </a:t>
            </a:r>
            <a:r>
              <a:rPr lang="ar-AE" sz="2400" dirty="0" smtClean="0">
                <a:solidFill>
                  <a:schemeClr val="tx1"/>
                </a:solidFill>
              </a:rPr>
              <a:t>وحلمات </a:t>
            </a:r>
            <a:r>
              <a:rPr lang="ar-AE" sz="2400" dirty="0" smtClean="0">
                <a:solidFill>
                  <a:schemeClr val="tx1"/>
                </a:solidFill>
              </a:rPr>
              <a:t>التذوق في اللسان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يجب ألا يتأثر الدواء سلبا بعصارات المعدة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5257800"/>
            <a:ext cx="1931624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يجب أن يكون الإنسان واعيا حتى يتحكم بعملية البلع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9824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يجب ألا يؤذي الدواء الغدد اللعابية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وأن يكون طعمه مقبولا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b="1" u="sng" dirty="0"/>
              <a:t>ثانياً : طريق الشرج : </a:t>
            </a:r>
            <a:r>
              <a:rPr lang="en-US" b="1" u="sng" dirty="0"/>
              <a:t>Rectal administration </a:t>
            </a:r>
            <a:endParaRPr lang="en-GB" dirty="0"/>
          </a:p>
          <a:p>
            <a:pPr lvl="0" algn="just" rtl="1"/>
            <a:r>
              <a:rPr lang="ar-SA" b="1" dirty="0"/>
              <a:t>للشرج </a:t>
            </a:r>
            <a:r>
              <a:rPr lang="en-US" b="1" dirty="0"/>
              <a:t>Rectum</a:t>
            </a:r>
            <a:r>
              <a:rPr lang="ar-SA" b="1" dirty="0"/>
              <a:t> قدرة على الامتصاص.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w="41275" cap="rnd" cmpd="thickThin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dirty="0">
                <a:solidFill>
                  <a:schemeClr val="tx2"/>
                </a:solidFill>
              </a:rPr>
              <a:t>يتفادى تناول العقار عن طريق الشرج عيوب تناول العقار عن طريق الفم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960" y="2495320"/>
            <a:ext cx="1912345" cy="169568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الدواء لن يصل الدم إلا متأخرا لذلك لن يصلح </a:t>
            </a:r>
          </a:p>
          <a:p>
            <a:pPr algn="ctr"/>
            <a:r>
              <a:rPr lang="ar-AE" dirty="0">
                <a:solidFill>
                  <a:schemeClr val="tx1"/>
                </a:solidFill>
              </a:rPr>
              <a:t>لحالات الطوارئ</a:t>
            </a:r>
          </a:p>
          <a:p>
            <a:pPr algn="ctr"/>
            <a:r>
              <a:rPr lang="ar-AE" dirty="0">
                <a:solidFill>
                  <a:schemeClr val="tx1"/>
                </a:solidFill>
              </a:rPr>
              <a:t>ولن تصل كل مكوناته لذلك يمكن منع التسمم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306" y="5207306"/>
            <a:ext cx="1905000" cy="149829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هو أسرع امتصاصا من الدواء عن طريق الفم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2495320"/>
            <a:ext cx="1905000" cy="169568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يجب ألا يتأثر الدواء سلبا بعصارات المعدة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57241" y="2514600"/>
            <a:ext cx="1878376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يجب أن يكون الإنسان واعيا حتى يتحكم بعملية البلع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79824" y="2514600"/>
            <a:ext cx="1905000" cy="1676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>
                <a:solidFill>
                  <a:schemeClr val="tx1"/>
                </a:solidFill>
              </a:rPr>
              <a:t>يجب ألا يؤذي الدواء الغدد اللعابية </a:t>
            </a:r>
            <a:r>
              <a:rPr lang="ar-AE" sz="2400" dirty="0" smtClean="0">
                <a:solidFill>
                  <a:schemeClr val="tx1"/>
                </a:solidFill>
              </a:rPr>
              <a:t>و ذا طعم مقبول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يصلح في الحالات التي يتفاعل فيها الدواء مع عصارات المعدة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5257800"/>
            <a:ext cx="1931624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يصلح في حالات الغيبوبو أو الأطفال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9824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يصلح في الحالات التي يكون فيها الدواء سيء الطعم أو يؤثر على الفم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465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dirty="0">
                <a:solidFill>
                  <a:schemeClr val="tx2"/>
                </a:solidFill>
              </a:rPr>
              <a:t>عيوب تناول العقار عن طريق الفم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AE" sz="2800" dirty="0" smtClean="0">
                <a:solidFill>
                  <a:srgbClr val="1F497D"/>
                </a:solidFill>
              </a:rPr>
              <a:t>مزايا تناول </a:t>
            </a:r>
            <a:r>
              <a:rPr lang="ar-AE" sz="2800" dirty="0">
                <a:solidFill>
                  <a:srgbClr val="1F497D"/>
                </a:solidFill>
              </a:rPr>
              <a:t>العقار عن طريق </a:t>
            </a:r>
            <a:r>
              <a:rPr lang="ar-AE" sz="2800" dirty="0" smtClean="0">
                <a:solidFill>
                  <a:srgbClr val="1F497D"/>
                </a:solidFill>
              </a:rPr>
              <a:t>الشرج</a:t>
            </a:r>
            <a:endParaRPr lang="en-GB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0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lvl="0" algn="r" rtl="1"/>
            <a:r>
              <a:rPr lang="ar-SA" b="1" u="sng" dirty="0"/>
              <a:t>ثالثاً : طريق الحقن </a:t>
            </a:r>
            <a:r>
              <a:rPr lang="en-US" b="1" u="sng" dirty="0"/>
              <a:t>Parenteral administration </a:t>
            </a:r>
            <a:endParaRPr lang="en-GB" dirty="0"/>
          </a:p>
          <a:p>
            <a:pPr lvl="1" algn="r" rtl="1"/>
            <a:r>
              <a:rPr lang="ar-AE" dirty="0" smtClean="0"/>
              <a:t>عن طريق الوريد </a:t>
            </a:r>
          </a:p>
          <a:p>
            <a:pPr lvl="1" algn="r" rtl="1"/>
            <a:r>
              <a:rPr lang="ar-AE" dirty="0" smtClean="0"/>
              <a:t>عن طريق العضل </a:t>
            </a:r>
          </a:p>
          <a:p>
            <a:pPr lvl="1" algn="r" rtl="1"/>
            <a:r>
              <a:rPr lang="ar-AE" dirty="0" smtClean="0"/>
              <a:t>تحت الجلد </a:t>
            </a:r>
          </a:p>
          <a:p>
            <a:pPr lvl="1" algn="r" rtl="1"/>
            <a:r>
              <a:rPr lang="ar-AE" dirty="0" smtClean="0"/>
              <a:t>في الجلد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lvl="0" algn="r" rtl="1"/>
            <a:r>
              <a:rPr lang="ar-SA" b="1" u="sng" dirty="0"/>
              <a:t>ثالثاً : طريق الحقن </a:t>
            </a:r>
            <a:r>
              <a:rPr lang="en-US" b="1" u="sng" dirty="0"/>
              <a:t>Parenteral administration </a:t>
            </a:r>
            <a:endParaRPr lang="en-GB" dirty="0"/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ما الإجراءات التي يحتاجها تناول حقنة البنسولين ؟</a:t>
            </a:r>
          </a:p>
          <a:p>
            <a:pPr lvl="1" algn="r" rtl="1"/>
            <a:r>
              <a:rPr lang="ar-AE" dirty="0" smtClean="0"/>
              <a:t>أن يسبق تناولها اختبار للحساسية </a:t>
            </a:r>
          </a:p>
          <a:p>
            <a:pPr lvl="1" algn="r" rtl="1"/>
            <a:r>
              <a:rPr lang="ar-AE" dirty="0" smtClean="0"/>
              <a:t>أن يقتصر تداولها على الأماكن المجهزة لمواجهة حالات فرط الحساسية والصدمة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مزايا وعيوب تناول العقار عن طريق الحقن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لا يمر امتصاصه بالأمعاء 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86000" y="16764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/>
              <a:t>لا يمر بالمعدة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419600" y="1717713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/>
              <a:t>لا يمر عبر البلعوم 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477000" y="1717713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b="1" dirty="0" smtClean="0"/>
              <a:t>لا يمر بالفم </a:t>
            </a:r>
            <a:endParaRPr lang="en-GB" sz="26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3505200"/>
            <a:ext cx="1905000" cy="1371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الأمعاء تحتوي على شعيرات تنقل </a:t>
            </a:r>
            <a:r>
              <a:rPr lang="ar-AE" b="1" u="sng" dirty="0" smtClean="0">
                <a:solidFill>
                  <a:schemeClr val="tx1"/>
                </a:solidFill>
              </a:rPr>
              <a:t>بعض محتوياتها </a:t>
            </a:r>
            <a:r>
              <a:rPr lang="ar-AE" dirty="0" smtClean="0">
                <a:solidFill>
                  <a:schemeClr val="tx1"/>
                </a:solidFill>
              </a:rPr>
              <a:t>للدم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306" y="5207306"/>
            <a:ext cx="1905000" cy="149829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 للدم مباشرة : لذلك قد يصلح في حالات الطوارئ لكنه قد يؤدي للحساسية أو التسمم 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3505200"/>
            <a:ext cx="1905000" cy="1371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المعدة تحتوي على العصارات الهاضمة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46224" y="3524480"/>
            <a:ext cx="1878376" cy="135232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عضلات البلعوم عضلات إرادية يتحكم فيها الإنسان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3524480"/>
            <a:ext cx="1905000" cy="135232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يحتوي الفم على الغدد اللعابية واحلمات التذوق في اللسان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يصلح في الأدوية التي تتأثر بعصارات المعدة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وفي حالات القيء المستمر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5257800"/>
            <a:ext cx="1931624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يصلح في حالات الغيبوبة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9824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يصلح للأدوية سيئة الطعم والأدوية التي تؤثر على الفم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9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تناول العقار عن طريق الحقن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هاتي مثالا على الأدوية التي تتأثر بالعصارات الهاضمة ؟</a:t>
            </a:r>
          </a:p>
          <a:p>
            <a:pPr lvl="1" algn="r" rtl="1"/>
            <a:r>
              <a:rPr lang="ar-AE" dirty="0" smtClean="0"/>
              <a:t>الهرمونات </a:t>
            </a:r>
          </a:p>
          <a:p>
            <a:pPr lvl="1" algn="r" rtl="1"/>
            <a:endParaRPr lang="ar-AE" dirty="0" smtClean="0"/>
          </a:p>
          <a:p>
            <a:pPr lvl="1" algn="r" rtl="1"/>
            <a:endParaRPr lang="ar-AE" dirty="0"/>
          </a:p>
          <a:p>
            <a:pPr marL="457200" lvl="1" indent="0" algn="r" rtl="1">
              <a:buNone/>
            </a:pPr>
            <a:r>
              <a:rPr lang="ar-AE" dirty="0" smtClean="0"/>
              <a:t>*يصعب تناول العقار عن طريق الحقن لأنه يحتاج لتجهيزات خاصة.</a:t>
            </a:r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مناقشة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r" rtl="1"/>
            <a:r>
              <a:rPr lang="ar-AE" dirty="0" smtClean="0"/>
              <a:t>أي الطرق أنسب لتناول العقار في الحالات التالية :</a:t>
            </a:r>
          </a:p>
          <a:p>
            <a:pPr algn="r" rtl="1"/>
            <a:endParaRPr lang="ar-AE" dirty="0"/>
          </a:p>
          <a:p>
            <a:pPr lvl="1" algn="r" rtl="1"/>
            <a:r>
              <a:rPr lang="ar-AE" dirty="0" smtClean="0"/>
              <a:t>الغيبوبة </a:t>
            </a:r>
          </a:p>
          <a:p>
            <a:pPr lvl="1" algn="r" rtl="1"/>
            <a:endParaRPr lang="ar-AE" dirty="0"/>
          </a:p>
          <a:p>
            <a:pPr lvl="1" algn="r" rtl="1"/>
            <a:r>
              <a:rPr lang="ar-AE" dirty="0" smtClean="0"/>
              <a:t>الأطفال </a:t>
            </a:r>
          </a:p>
          <a:p>
            <a:pPr lvl="1" algn="r" rtl="1"/>
            <a:endParaRPr lang="ar-AE" dirty="0"/>
          </a:p>
          <a:p>
            <a:pPr lvl="1" algn="r" rtl="1"/>
            <a:r>
              <a:rPr lang="ar-AE" dirty="0" smtClean="0"/>
              <a:t>الشك في وجود حساسية من الدواء </a:t>
            </a:r>
          </a:p>
          <a:p>
            <a:pPr lvl="1" algn="r" rtl="1"/>
            <a:endParaRPr lang="ar-AE" dirty="0"/>
          </a:p>
          <a:p>
            <a:pPr lvl="1" algn="r" rtl="1"/>
            <a:r>
              <a:rPr lang="ar-AE" dirty="0" smtClean="0"/>
              <a:t>حالات الطوارئ </a:t>
            </a:r>
          </a:p>
          <a:p>
            <a:pPr lvl="1" algn="r" rtl="1"/>
            <a:endParaRPr lang="ar-AE" dirty="0"/>
          </a:p>
          <a:p>
            <a:pPr lvl="1" algn="r" rtl="1"/>
            <a:r>
              <a:rPr lang="ar-AE" dirty="0" smtClean="0"/>
              <a:t>حالات الغثيان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تناول العقار عن طريق الحقن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قارني بين طرق الحقن الأربعة (العضل – الوريد – في الجلد – تحت الجلد) من حيث سرعة توزيع العقار في الجسم 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SA" b="1" u="sng" dirty="0" smtClean="0"/>
              <a:t>ما تأثير كل من المواد التالية:</a:t>
            </a:r>
            <a:endParaRPr lang="ar-AE" b="1" u="sng" dirty="0"/>
          </a:p>
          <a:p>
            <a:pPr marL="0" indent="0" algn="r" rtl="1">
              <a:buNone/>
            </a:pPr>
            <a:r>
              <a:rPr lang="ar-AE" b="1" dirty="0" smtClean="0"/>
              <a:t>1-</a:t>
            </a:r>
            <a:r>
              <a:rPr lang="ar-SA" b="1" dirty="0" smtClean="0"/>
              <a:t>الكلورال هيدرات:..........................</a:t>
            </a:r>
            <a:endParaRPr lang="en-US" b="1" dirty="0" smtClean="0"/>
          </a:p>
          <a:p>
            <a:pPr marL="0" indent="0" algn="r" rtl="1">
              <a:buNone/>
            </a:pPr>
            <a:r>
              <a:rPr lang="ar-SA" b="1" dirty="0" smtClean="0"/>
              <a:t>2-مادة ال باربيتيورات: .........................</a:t>
            </a:r>
            <a:endParaRPr lang="en-US" b="1" dirty="0" smtClean="0"/>
          </a:p>
          <a:p>
            <a:pPr marL="0" indent="0" algn="r" rtl="1">
              <a:buNone/>
            </a:pPr>
            <a:r>
              <a:rPr lang="ar-SA" b="1" dirty="0" smtClean="0"/>
              <a:t>3-أمفيتامين: ..............................</a:t>
            </a:r>
            <a:endParaRPr lang="en-US" b="1" dirty="0" smtClean="0"/>
          </a:p>
          <a:p>
            <a:pPr marL="0" indent="0" algn="r" rtl="1">
              <a:buNone/>
            </a:pPr>
            <a:r>
              <a:rPr lang="ar-SA" b="1" dirty="0" smtClean="0"/>
              <a:t>4-كلوروربرمازين: ...........................</a:t>
            </a:r>
            <a:endParaRPr lang="en-US" b="1" dirty="0" smtClean="0"/>
          </a:p>
          <a:p>
            <a:pPr marL="0" indent="0" algn="r" rtl="1">
              <a:buNone/>
            </a:pPr>
            <a:r>
              <a:rPr lang="ar-SA" b="1" dirty="0" smtClean="0"/>
              <a:t>5- رزربين ............</a:t>
            </a:r>
          </a:p>
          <a:p>
            <a:pPr marL="0" indent="0" algn="r" rtl="1">
              <a:buNone/>
            </a:pPr>
            <a:r>
              <a:rPr lang="ar-SA" b="1" dirty="0" smtClean="0"/>
              <a:t>6- اليثيوم ............</a:t>
            </a:r>
          </a:p>
          <a:p>
            <a:pPr marL="0" indent="0" algn="r" rtl="1">
              <a:buNone/>
            </a:pPr>
            <a:endParaRPr lang="en-US" b="1" dirty="0" smtClean="0"/>
          </a:p>
          <a:p>
            <a:pPr marL="0" indent="0" algn="r" rt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104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تناول العقار عن طريق الحقن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تحت الجلد 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86000" y="16764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في الجلد </a:t>
            </a:r>
            <a:endParaRPr lang="en-GB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419600" y="1717713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الوريد</a:t>
            </a:r>
            <a:endParaRPr lang="en-GB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477000" y="1717713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العضل </a:t>
            </a:r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3505200"/>
            <a:ext cx="1905000" cy="1371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توجد عدة أنسجة بين طبقات الجلد وأحشاء الجسم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306" y="5207306"/>
            <a:ext cx="1905000" cy="149829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1-سرعة امتصاص الدواء بطيئة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3505200"/>
            <a:ext cx="1905000" cy="13716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الجلد رقيق وتقع عدة طبقات بينها وبين الأحشاء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46224" y="3524480"/>
            <a:ext cx="1878376" cy="135232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الدم يجري في الوريد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2971800"/>
            <a:ext cx="1905000" cy="2057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1-حجم العضل كبير </a:t>
            </a:r>
          </a:p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2-لا يتهيج </a:t>
            </a:r>
          </a:p>
          <a:p>
            <a:pPr algn="ctr"/>
            <a:r>
              <a:rPr lang="ar-AE" sz="2400" dirty="0" smtClean="0">
                <a:solidFill>
                  <a:schemeClr val="tx1"/>
                </a:solidFill>
              </a:rPr>
              <a:t>3-تمر الأوعية الدموية العميقة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1-العقار بكميات قليلة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2-لا يصل الجسم بسرعة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5257800"/>
            <a:ext cx="1931624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1-يتم توزيعه في الجسم مباشرة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2-قد يسبب التسمم أو الحساسية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2-فقط لحالات الطوارئ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9824" y="5257800"/>
            <a:ext cx="1905000" cy="14478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1-إعطاء كميات كبيرة.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2-إعطاء أدوية مهيجة </a:t>
            </a:r>
          </a:p>
          <a:p>
            <a:pPr algn="ctr"/>
            <a:r>
              <a:rPr lang="ar-AE" dirty="0" smtClean="0">
                <a:solidFill>
                  <a:schemeClr val="tx1"/>
                </a:solidFill>
              </a:rPr>
              <a:t>3-قد يحدث خطأ فيدخل العقار للأوعية الدموية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3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أمثلة على طرق تناول العقار عن طريق الحقن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just" rtl="1"/>
            <a:r>
              <a:rPr lang="ar-AE" dirty="0" smtClean="0"/>
              <a:t>تناول الأنسولين .............</a:t>
            </a:r>
          </a:p>
          <a:p>
            <a:pPr algn="just" rtl="1"/>
            <a:r>
              <a:rPr lang="ar-AE" dirty="0" smtClean="0"/>
              <a:t>اختبار الحساسية ..............</a:t>
            </a:r>
          </a:p>
          <a:p>
            <a:pPr algn="just" rtl="1"/>
            <a:r>
              <a:rPr lang="ar-AE" dirty="0" smtClean="0"/>
              <a:t>تطعيم الدرن </a:t>
            </a:r>
            <a:r>
              <a:rPr lang="ar-AE" dirty="0"/>
              <a:t>..............</a:t>
            </a:r>
            <a:endParaRPr lang="ar-AE" dirty="0" smtClean="0"/>
          </a:p>
          <a:p>
            <a:pPr algn="just" rtl="1"/>
            <a:r>
              <a:rPr lang="ar-AE" dirty="0" smtClean="0"/>
              <a:t>الأدوية المهيجة </a:t>
            </a:r>
            <a:r>
              <a:rPr lang="ar-AE" dirty="0"/>
              <a:t>..............</a:t>
            </a:r>
            <a:endParaRPr lang="ar-AE" dirty="0" smtClean="0"/>
          </a:p>
          <a:p>
            <a:pPr algn="just" rtl="1"/>
            <a:r>
              <a:rPr lang="ar-AE" dirty="0" smtClean="0"/>
              <a:t>حالات الطوارئ </a:t>
            </a:r>
            <a:r>
              <a:rPr lang="ar-AE" dirty="0"/>
              <a:t>..............</a:t>
            </a:r>
            <a:endParaRPr lang="ar-AE" dirty="0" smtClean="0"/>
          </a:p>
          <a:p>
            <a:pPr algn="just" rtl="1"/>
            <a:r>
              <a:rPr lang="ar-AE" dirty="0" smtClean="0"/>
              <a:t>كميات </a:t>
            </a:r>
            <a:r>
              <a:rPr lang="ar-AE" dirty="0" smtClean="0"/>
              <a:t>كبيرة من الدواء </a:t>
            </a:r>
            <a:r>
              <a:rPr lang="ar-AE" dirty="0"/>
              <a:t>..............</a:t>
            </a:r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0" algn="just" rtl="1"/>
            <a:r>
              <a:rPr lang="ar-SA" b="1" u="sng" dirty="0"/>
              <a:t>رابعاً : اللصقات </a:t>
            </a:r>
            <a:r>
              <a:rPr lang="ar-SA" b="1" u="sng" dirty="0" smtClean="0"/>
              <a:t>الطبية</a:t>
            </a:r>
            <a:r>
              <a:rPr lang="en-GB" b="1" u="sng" dirty="0" smtClean="0"/>
              <a:t>: </a:t>
            </a:r>
            <a:endParaRPr lang="ar-AE" b="1" u="sng" dirty="0" smtClean="0"/>
          </a:p>
          <a:p>
            <a:pPr lvl="0" algn="just" rtl="1"/>
            <a:r>
              <a:rPr lang="ar-AE" b="1" u="sng" dirty="0" smtClean="0"/>
              <a:t>تعريف :</a:t>
            </a:r>
          </a:p>
          <a:p>
            <a:pPr lvl="0" algn="just" rtl="1"/>
            <a:r>
              <a:rPr lang="ar-SA" b="1" dirty="0"/>
              <a:t>بلصق الدواء فى صورة تستطيع المرور خلال الجلد بمعدل </a:t>
            </a:r>
            <a:r>
              <a:rPr lang="ar-SA" b="1" dirty="0" smtClean="0"/>
              <a:t>ثابت</a:t>
            </a:r>
            <a:r>
              <a:rPr lang="ar-AE" b="1" dirty="0" smtClean="0"/>
              <a:t>.</a:t>
            </a:r>
          </a:p>
          <a:p>
            <a:pPr lvl="0" algn="just" rtl="1"/>
            <a:endParaRPr lang="ar-AE" b="1" dirty="0"/>
          </a:p>
          <a:p>
            <a:pPr lvl="0" algn="just" rtl="1"/>
            <a:r>
              <a:rPr lang="ar-AE" b="1" u="sng" dirty="0" smtClean="0"/>
              <a:t>أمثلة </a:t>
            </a:r>
            <a:r>
              <a:rPr lang="ar-AE" dirty="0" smtClean="0"/>
              <a:t>:</a:t>
            </a:r>
          </a:p>
          <a:p>
            <a:pPr lvl="0" algn="just" rtl="1"/>
            <a:r>
              <a:rPr lang="ar-AE" dirty="0" smtClean="0"/>
              <a:t>توسيع </a:t>
            </a:r>
            <a:r>
              <a:rPr lang="ar-AE" dirty="0" smtClean="0"/>
              <a:t>الشريان التاجي </a:t>
            </a:r>
          </a:p>
          <a:p>
            <a:pPr lvl="0" algn="just" rtl="1"/>
            <a:r>
              <a:rPr lang="ar-AE" dirty="0" smtClean="0"/>
              <a:t>إيقاف الاعتماد على النيكوتين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طرق تناول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lvl="0" algn="r" rtl="1"/>
            <a:r>
              <a:rPr lang="ar-SA" b="1" u="sng" dirty="0"/>
              <a:t>خامساً : الأدوية الموضعية </a:t>
            </a:r>
            <a:endParaRPr lang="ar-AE" dirty="0" smtClean="0"/>
          </a:p>
          <a:p>
            <a:pPr lvl="0" algn="r" rtl="1"/>
            <a:r>
              <a:rPr lang="ar-AE" dirty="0" smtClean="0"/>
              <a:t>مراهم </a:t>
            </a:r>
          </a:p>
          <a:p>
            <a:pPr lvl="0" algn="r" rtl="1"/>
            <a:r>
              <a:rPr lang="ar-AE" dirty="0" smtClean="0"/>
              <a:t>محاليل </a:t>
            </a:r>
          </a:p>
          <a:p>
            <a:pPr lvl="0" algn="r" rtl="1"/>
            <a:r>
              <a:rPr lang="ar-AE" dirty="0" smtClean="0"/>
              <a:t>مطهرات </a:t>
            </a:r>
          </a:p>
          <a:p>
            <a:pPr lvl="0" algn="r" rtl="1"/>
            <a:r>
              <a:rPr lang="ar-AE" dirty="0" smtClean="0"/>
              <a:t>قطرة العين </a:t>
            </a:r>
          </a:p>
          <a:p>
            <a:pPr lvl="0" algn="r" rtl="1"/>
            <a:r>
              <a:rPr lang="ar-AE" dirty="0" smtClean="0"/>
              <a:t>قطرة الأنف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  <a:solidFill>
            <a:schemeClr val="bg2"/>
          </a:solidFill>
          <a:ln w="53975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/>
              <a:t>تقييم مخرجات التعلم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7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599"/>
          </a:xfrm>
          <a:ln>
            <a:solidFill>
              <a:srgbClr val="A5002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SA" sz="2000" u="sng" dirty="0" smtClean="0">
                <a:solidFill>
                  <a:srgbClr val="FF0000"/>
                </a:solidFill>
              </a:rPr>
              <a:t>أجيبي بكلمة صح أمام الإجابة الصحيحة وكلمة خطأ أمام الكلمة الخاطئة فيما يأتي مع تصحيح الخطأ :</a:t>
            </a:r>
            <a:endParaRPr lang="en-US" sz="2000" u="sng" dirty="0" smtClean="0">
              <a:solidFill>
                <a:srgbClr val="FF0000"/>
              </a:solidFill>
            </a:endParaRPr>
          </a:p>
          <a:p>
            <a:pPr algn="r" rtl="1"/>
            <a:r>
              <a:rPr lang="ar-SA" sz="2000" dirty="0" smtClean="0"/>
              <a:t> </a:t>
            </a:r>
            <a:endParaRPr lang="en-US" sz="2000" dirty="0" smtClean="0"/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1/ (     )الأقراص تذوب بفعل العصارات الهاضمة من المعدة أو الأمعاء لتعطي التأثير المطلوب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2/(     )المادة المستنشقة تكون إما غازية أو على شكل </a:t>
            </a:r>
            <a:r>
              <a:rPr lang="ar-SA" sz="2000" b="1" dirty="0" smtClean="0">
                <a:solidFill>
                  <a:srgbClr val="000099"/>
                </a:solidFill>
              </a:rPr>
              <a:t>رذاذ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3/(     )يحق للصيدلي تعديل جرعة الدواء بناء على البيانات الموجودة في الوصفة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4/(     )تناول الدواء عن طريق الفم يصلح في حالات </a:t>
            </a:r>
            <a:r>
              <a:rPr lang="ar-SA" sz="2000" b="1" dirty="0" smtClean="0">
                <a:solidFill>
                  <a:srgbClr val="000099"/>
                </a:solidFill>
              </a:rPr>
              <a:t>الطوارئ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5/(     )الدواء الذي يتأثر بالعصارات الهاضمة يأخذ عن طريق الفم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6/(     )في حالة الغيبوبة يأخذ الدواء عن طريق </a:t>
            </a:r>
            <a:r>
              <a:rPr lang="ar-SA" sz="2000" b="1" dirty="0" smtClean="0">
                <a:solidFill>
                  <a:srgbClr val="000099"/>
                </a:solidFill>
              </a:rPr>
              <a:t>الحقن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dirty="0" smtClean="0">
                <a:solidFill>
                  <a:srgbClr val="000099"/>
                </a:solidFill>
              </a:rPr>
              <a:t>7/(     )طريقة اللصقات الطبية تحتاج لشخص متمرن عليها.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 rtl="1"/>
            <a:r>
              <a:rPr lang="ar-SA" sz="2000" b="1" u="sng" dirty="0" smtClean="0">
                <a:solidFill>
                  <a:srgbClr val="FF0000"/>
                </a:solidFill>
              </a:rPr>
              <a:t> الاجابه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pPr algn="r" rtl="1"/>
            <a:r>
              <a:rPr lang="ar-SA" sz="2000" dirty="0" smtClean="0"/>
              <a:t>1- خطأ الكبسولات     2- صح    3- صح    4- خطأ لا    5- خطأ –الحقن  6- صح   7-خطأ </a:t>
            </a:r>
            <a:r>
              <a:rPr lang="ar-SA" sz="2000" dirty="0" smtClean="0"/>
              <a:t>الحقن</a:t>
            </a:r>
            <a:endParaRPr lang="ar-SA" sz="2000" dirty="0" smtClean="0"/>
          </a:p>
          <a:p>
            <a:pPr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477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انتهت المحاضرة </a:t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8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التعريف بصور العقار </a:t>
            </a:r>
          </a:p>
          <a:p>
            <a:pPr algn="just" rtl="1"/>
            <a:r>
              <a:rPr lang="ar-AE" dirty="0" smtClean="0"/>
              <a:t>التعريف المسؤولين عن وصف العقار </a:t>
            </a:r>
          </a:p>
          <a:p>
            <a:pPr algn="just" rtl="1"/>
            <a:r>
              <a:rPr lang="ar-AE" dirty="0" smtClean="0"/>
              <a:t>التعريف بصور امتصاص العقار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2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وصف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معنى</a:t>
            </a:r>
            <a:r>
              <a:rPr lang="fr-FR" dirty="0" smtClean="0"/>
              <a:t>  </a:t>
            </a:r>
            <a:r>
              <a:rPr lang="ar-AE" dirty="0" smtClean="0"/>
              <a:t> العقار بالإنجليزية هو </a:t>
            </a:r>
            <a:r>
              <a:rPr lang="fr-FR" dirty="0" smtClean="0"/>
              <a:t>Drug </a:t>
            </a:r>
            <a:r>
              <a:rPr lang="ar-AE" dirty="0" smtClean="0"/>
              <a:t> وأصل هذه الكلمة هي «العشب الجاف»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معنى علم الأدوية </a:t>
            </a:r>
            <a:r>
              <a:rPr lang="fr-FR" b="1" u="sng" dirty="0" smtClean="0"/>
              <a:t>pharmaco</a:t>
            </a:r>
            <a:r>
              <a:rPr lang="fr-FR" dirty="0" smtClean="0"/>
              <a:t>  </a:t>
            </a:r>
            <a:r>
              <a:rPr lang="fr-FR" b="1" u="sng" dirty="0" err="1" smtClean="0"/>
              <a:t>logy</a:t>
            </a:r>
            <a:r>
              <a:rPr lang="fr-FR" dirty="0" smtClean="0"/>
              <a:t> </a:t>
            </a:r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تطور علم الأدوية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تطور علم الأدوية نتيجة تطور : </a:t>
            </a:r>
          </a:p>
          <a:p>
            <a:pPr lvl="1" algn="r" rtl="1"/>
            <a:r>
              <a:rPr lang="ar-AE" dirty="0" smtClean="0"/>
              <a:t>علوم الهندسة الوراثية </a:t>
            </a:r>
          </a:p>
          <a:p>
            <a:pPr lvl="1" algn="r" rtl="1"/>
            <a:r>
              <a:rPr lang="ar-AE" dirty="0" smtClean="0"/>
              <a:t>استخدام الجاماكاميرا في تصوير التفاعلات </a:t>
            </a:r>
            <a:r>
              <a:rPr lang="ar-AE" dirty="0" smtClean="0"/>
              <a:t>الكيميائية </a:t>
            </a:r>
            <a:endParaRPr lang="ar-AE" dirty="0" smtClean="0"/>
          </a:p>
          <a:p>
            <a:pPr lvl="1" algn="r" rtl="1"/>
            <a:r>
              <a:rPr lang="ar-AE" dirty="0" smtClean="0"/>
              <a:t>ظهور الفيمتو ثانية .</a:t>
            </a:r>
          </a:p>
          <a:p>
            <a:pPr lvl="1" algn="r" rtl="1"/>
            <a:r>
              <a:rPr lang="ar-AE" dirty="0" smtClean="0"/>
              <a:t>تفعيل النانو تكنولوجي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صور العقاقير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b="1" u="sng" dirty="0"/>
              <a:t>أولاً : الصورة الصلبة: </a:t>
            </a:r>
            <a:endParaRPr lang="ar-AE" b="1" u="sng" dirty="0" smtClean="0"/>
          </a:p>
          <a:p>
            <a:pPr lvl="1" algn="just" rtl="1"/>
            <a:r>
              <a:rPr lang="ar-SA" b="1" u="sng" dirty="0" smtClean="0"/>
              <a:t>أ</a:t>
            </a:r>
            <a:r>
              <a:rPr lang="ar-SA" b="1" dirty="0" smtClean="0"/>
              <a:t> </a:t>
            </a:r>
            <a:r>
              <a:rPr lang="ar-SA" b="1" dirty="0"/>
              <a:t>– الأقراص </a:t>
            </a:r>
            <a:r>
              <a:rPr lang="en-US" b="1" dirty="0"/>
              <a:t>Tablets</a:t>
            </a:r>
            <a:r>
              <a:rPr lang="ar-SA" b="1" dirty="0" smtClean="0"/>
              <a:t>.</a:t>
            </a:r>
            <a:endParaRPr lang="ar-AE" b="1" dirty="0" smtClean="0"/>
          </a:p>
          <a:p>
            <a:pPr lvl="1" algn="just" rtl="1"/>
            <a:r>
              <a:rPr lang="ar-SA" b="1" dirty="0"/>
              <a:t>ب- </a:t>
            </a:r>
            <a:r>
              <a:rPr lang="ar-AE" b="1" dirty="0" smtClean="0"/>
              <a:t>- </a:t>
            </a:r>
            <a:r>
              <a:rPr lang="ar-SA" b="1" dirty="0" smtClean="0"/>
              <a:t>الكبسولات </a:t>
            </a:r>
            <a:endParaRPr lang="en-GB" dirty="0"/>
          </a:p>
          <a:p>
            <a:pPr lvl="1" algn="just" rtl="1"/>
            <a:r>
              <a:rPr lang="ar-SA" b="1" dirty="0" smtClean="0"/>
              <a:t>ج-المساحيق </a:t>
            </a:r>
            <a:r>
              <a:rPr lang="ar-SA" b="1" dirty="0"/>
              <a:t>:</a:t>
            </a:r>
            <a:r>
              <a:rPr lang="en-US" b="1" dirty="0" smtClean="0"/>
              <a:t>Powder</a:t>
            </a:r>
            <a:endParaRPr lang="ar-AE" dirty="0"/>
          </a:p>
          <a:p>
            <a:pPr lvl="1" algn="just" rtl="1"/>
            <a:r>
              <a:rPr lang="ar-AE" b="1" dirty="0" smtClean="0"/>
              <a:t>د</a:t>
            </a:r>
            <a:r>
              <a:rPr lang="ar-SA" b="1" dirty="0" smtClean="0"/>
              <a:t>-الأقماع </a:t>
            </a:r>
            <a:r>
              <a:rPr lang="ar-SA" b="1" dirty="0"/>
              <a:t>: </a:t>
            </a:r>
            <a:r>
              <a:rPr lang="en-US" b="1" dirty="0"/>
              <a:t>suppositories 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  <a:p>
            <a:pPr lvl="0" algn="just" rt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صور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/>
              <a:t>أ – الأقراص </a:t>
            </a:r>
            <a:r>
              <a:rPr lang="en-US" b="1" u="sng" dirty="0"/>
              <a:t>Tablets</a:t>
            </a:r>
            <a:r>
              <a:rPr lang="ar-SA" b="1" u="sng" dirty="0"/>
              <a:t>.</a:t>
            </a:r>
            <a:endParaRPr lang="en-GB" dirty="0"/>
          </a:p>
          <a:p>
            <a:pPr algn="just" rtl="1"/>
            <a:r>
              <a:rPr lang="ar-SA" b="1" dirty="0" smtClean="0"/>
              <a:t>هى </a:t>
            </a:r>
            <a:r>
              <a:rPr lang="ar-SA" b="1" dirty="0"/>
              <a:t>أقراص صغيرة تحتوي على المادة الطبية ( المادة الخام للعقار أو مضافا إليها بعض الإضافات الأخرى ) فى صورة مضغوطة 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 cap="rnd" cmpd="thickThin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صور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cmpd="thickThin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/>
              <a:t>ب- الكبسولات : </a:t>
            </a:r>
            <a:endParaRPr lang="en-GB" dirty="0"/>
          </a:p>
          <a:p>
            <a:pPr lvl="0" algn="just" rtl="1"/>
            <a:r>
              <a:rPr lang="ar-SA" b="1" dirty="0" smtClean="0"/>
              <a:t>وهى </a:t>
            </a:r>
            <a:r>
              <a:rPr lang="ar-SA" b="1" dirty="0"/>
              <a:t>عبارة عن وعاء جيلاتينى يحتوى على الدواء سواء كان فى صورة سائلة أو على شكل مسحوق. وهذه الكبسولات تذوب بفعل العصارات الهاضمة من المعدة أو الأمعاء لتعطى التأثير المطلوب.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1130</Words>
  <Application>Microsoft Office PowerPoint</Application>
  <PresentationFormat>On-screen Show (4:3)</PresentationFormat>
  <Paragraphs>294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وصف الأدوية </vt:lpstr>
      <vt:lpstr>مراجعة المحاضرة السابقة </vt:lpstr>
      <vt:lpstr>PowerPoint Presentation</vt:lpstr>
      <vt:lpstr>أهداف المحاضرة </vt:lpstr>
      <vt:lpstr>وصف العقار </vt:lpstr>
      <vt:lpstr>تطور علم الأدوية </vt:lpstr>
      <vt:lpstr>صور العقاقير </vt:lpstr>
      <vt:lpstr>صور العقار </vt:lpstr>
      <vt:lpstr>صور العقار </vt:lpstr>
      <vt:lpstr>صور العقار </vt:lpstr>
      <vt:lpstr>صور العقار </vt:lpstr>
      <vt:lpstr>صور العقار </vt:lpstr>
      <vt:lpstr>أهداف المحاشرة </vt:lpstr>
      <vt:lpstr>صور العقار </vt:lpstr>
      <vt:lpstr>وصف العقار </vt:lpstr>
      <vt:lpstr>وصف الدواء </vt:lpstr>
      <vt:lpstr>طرق تناول العقار </vt:lpstr>
      <vt:lpstr>طرق تناول العقار </vt:lpstr>
      <vt:lpstr>مزايا وعيوب تناول الدواء عن طريق الفم </vt:lpstr>
      <vt:lpstr>طرق تناول العقار </vt:lpstr>
      <vt:lpstr>امتصاص الدواء عن طريق الفم </vt:lpstr>
      <vt:lpstr>طرق تناول العقار </vt:lpstr>
      <vt:lpstr>يتفادى تناول العقار عن طريق الشرج عيوب تناول العقار عن طريق الفم </vt:lpstr>
      <vt:lpstr>طرق تناول العقار </vt:lpstr>
      <vt:lpstr>طرق تناول العقار </vt:lpstr>
      <vt:lpstr>مزايا وعيوب تناول العقار عن طريق الحقن </vt:lpstr>
      <vt:lpstr>تناول العقار عن طريق الحقن </vt:lpstr>
      <vt:lpstr>مناقشة </vt:lpstr>
      <vt:lpstr>تناول العقار عن طريق الحقن </vt:lpstr>
      <vt:lpstr>تناول العقار عن طريق الحقن </vt:lpstr>
      <vt:lpstr>أمثلة على طرق تناول العقار عن طريق الحقن </vt:lpstr>
      <vt:lpstr>طرق تناول العقار </vt:lpstr>
      <vt:lpstr>طرق تناول العقار </vt:lpstr>
      <vt:lpstr>تقييم مخرجات التعلم </vt:lpstr>
      <vt:lpstr>PowerPoint Presentation</vt:lpstr>
      <vt:lpstr>          انتهت المحاضرة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وصف الأدوية </dc:title>
  <dc:creator>Sumyah</dc:creator>
  <cp:lastModifiedBy>Sumyah</cp:lastModifiedBy>
  <cp:revision>71</cp:revision>
  <dcterms:created xsi:type="dcterms:W3CDTF">2006-08-16T00:00:00Z</dcterms:created>
  <dcterms:modified xsi:type="dcterms:W3CDTF">2014-02-18T09:28:18Z</dcterms:modified>
</cp:coreProperties>
</file>