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1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91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87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82764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F90A6A5-4BBC-4C8D-9850-BB817983DE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10185208" y="6504904"/>
            <a:ext cx="1092392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FFEBD985-36F6-4903-B7A4-4C7378439FF4}" type="datetime1">
              <a:rPr lang="en-US" smtClean="0"/>
              <a:t>2/17/2024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6"/>
            <a:ext cx="1482811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998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87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4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83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34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73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5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5E83-E0EB-4FA4-9801-45B824CC83EB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CA27-AB21-4632-B73B-187C749F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0606" y="285305"/>
            <a:ext cx="8686800" cy="609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مقطع التربة</a:t>
            </a: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 </a:t>
            </a:r>
            <a:r>
              <a:rPr lang="en-US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Soil Profile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معظم الأراضي تتكون من حبيبات تختلف في</a:t>
            </a:r>
            <a:r>
              <a:rPr lang="ar-S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أحجامها وأشكالها وتركيبها الكيميائي وقابليتها للذوبان.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لدراسة الطبقات المتعاقبة في التربة يقتضي الأمر عمل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مقطع أو حفرة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في هذه</a:t>
            </a:r>
            <a:r>
              <a:rPr lang="ar-S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الأرض طولها حوالي المترين وتتسع لشخص واحد على الأقل بإجراء عملية الحفر</a:t>
            </a:r>
            <a:r>
              <a:rPr lang="ar-S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وإجراء الدراسة المطلوبة ويختلف عمق هذه الحفرة حسب طبيعة الأرض وحسب</a:t>
            </a:r>
            <a:r>
              <a:rPr lang="ar-S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هدف الدراسة.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بناء على ما قام بن الكثيرون من الدراسة في عمل مقاطع التربة؛ تمييز مناطق مختلفة تسمى بآفاق التربة</a:t>
            </a:r>
            <a:endParaRPr lang="ar-SA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أولاً: منطقة الاتصال أو الاستخلاص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Zone of Extraction 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ثانياً: الأفق الثاني ويطلق عليه منطقة التركيز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Zone of Concentration </a:t>
            </a:r>
            <a:endParaRPr lang="en-US" sz="1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ثالثاً: الأفق الثالث أو (ج)</a:t>
            </a:r>
            <a:endParaRPr lang="en-US" sz="1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8D98-CAF0-45AC-A59F-1FCC11215EF1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1835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761" y="641032"/>
            <a:ext cx="8542278" cy="2257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ar-SA" sz="28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  <a:p>
            <a:pPr algn="r">
              <a:lnSpc>
                <a:spcPct val="115000"/>
              </a:lnSpc>
            </a:pPr>
            <a:endParaRPr lang="ar-SA" sz="28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  <a:p>
            <a:pPr algn="r" rtl="1">
              <a:lnSpc>
                <a:spcPct val="115000"/>
              </a:lnSpc>
            </a:pPr>
            <a:r>
              <a:rPr lang="ar-SA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النظام الدولي </a:t>
            </a:r>
            <a:r>
              <a:rPr lang="en-US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International system</a:t>
            </a:r>
            <a:r>
              <a:rPr lang="ar-SA" alt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لتحديد قوام التربة والذي يعتمد على تحديد قطر الحبيبات كما يلي:</a:t>
            </a:r>
          </a:p>
          <a:p>
            <a:pPr algn="l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4" name="Group 31"/>
          <p:cNvGraphicFramePr>
            <a:graphicFrameLocks/>
          </p:cNvGraphicFramePr>
          <p:nvPr>
            <p:extLst/>
          </p:nvPr>
        </p:nvGraphicFramePr>
        <p:xfrm>
          <a:off x="3453926" y="2898700"/>
          <a:ext cx="5802717" cy="3540564"/>
        </p:xfrm>
        <a:graphic>
          <a:graphicData uri="http://schemas.openxmlformats.org/drawingml/2006/table">
            <a:tbl>
              <a:tblPr rtl="1"/>
              <a:tblGrid>
                <a:gridCol w="2982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المجموعة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قطر الحبيبات (مم)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الحصى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أكثر من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الرمل الخشن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من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2 – 0.2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الرمل الناعم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من 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0.2 – 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السلت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من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0.02 – 0.002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الطين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أقل من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cs typeface="Arial" panose="020B0604020202020204" pitchFamily="34" charset="0"/>
                        </a:rPr>
                        <a:t> 0.002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11854" y="-271761"/>
            <a:ext cx="8534400" cy="1977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Soil Texture </a:t>
            </a:r>
            <a:r>
              <a:rPr lang="ar-SA" sz="40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قوام التربة</a:t>
            </a:r>
          </a:p>
          <a:p>
            <a:pPr algn="r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وتتصف الأجسام المختلفة الرئيسية من حبيبات التربة حسب أحجامها  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Clay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والطين 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Silt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والطمي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Sand</a:t>
            </a:r>
            <a:r>
              <a:rPr lang="ar-SA" sz="280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en-US" sz="280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إلى الرمل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C2CF-274F-482A-BBC0-A5664ED934D5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5748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1453-9F3D-48E7-9387-63F53E6DCE82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graphicFrame>
        <p:nvGraphicFramePr>
          <p:cNvPr id="54363" name="Group 91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4005263" y="1588637"/>
          <a:ext cx="4038600" cy="448068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4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طول قطر الحبيبة بالملليمتر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اسم المجموعة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2 - 1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رمل خشن جداً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– 0.5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رمل خشن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 – 0.25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رمل متوسط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0.25 – 0.1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رمل ناعم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 – 0.05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رمل ناعم جداً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0.05 – 0.02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سلت خشن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0.02 – 0.002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سلت ناعم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اقل من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0.002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abic Transparent" pitchFamily="2" charset="0"/>
                        <a:cs typeface="Arabic Transparent" pitchFamily="2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طين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4317932" y="566530"/>
            <a:ext cx="2952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en-US" sz="40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التقسيم الأمريكي</a:t>
            </a:r>
            <a:endParaRPr lang="en-US" altLang="en-US" sz="4000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1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264D-965B-4DD2-88D9-494C662C5013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53E95F-C221-4C23-B07D-AED7E6777B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02" t="22621" r="27723" b="74094"/>
          <a:stretch/>
        </p:blipFill>
        <p:spPr bwMode="auto">
          <a:xfrm rot="544038">
            <a:off x="7950200" y="2654300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64EC5C-32A2-4D1A-AA68-67416E1DE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3" t="26454" r="33828" b="71356"/>
          <a:stretch/>
        </p:blipFill>
        <p:spPr bwMode="auto">
          <a:xfrm>
            <a:off x="4662204" y="2670164"/>
            <a:ext cx="3261292" cy="15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FE2218-4851-4AB1-8FCD-B6E881D2F3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3" t="26454" r="33828" b="71356"/>
          <a:stretch/>
        </p:blipFill>
        <p:spPr bwMode="auto">
          <a:xfrm rot="3028681">
            <a:off x="4572252" y="2722520"/>
            <a:ext cx="159621" cy="4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5D6C7A-2C01-4B4B-B3EA-A7255FE622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3" t="26454" r="33828" b="71356"/>
          <a:stretch/>
        </p:blipFill>
        <p:spPr bwMode="auto">
          <a:xfrm>
            <a:off x="4587308" y="3793499"/>
            <a:ext cx="3475888" cy="16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CA5F94-8067-4315-A256-DC9A4C19AB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02" t="22621" r="27723" b="74094"/>
          <a:stretch/>
        </p:blipFill>
        <p:spPr bwMode="auto">
          <a:xfrm rot="2940008">
            <a:off x="8041687" y="3828568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9EC317-B3B0-47B1-BEA0-231999477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3" t="26454" r="33828" b="71356"/>
          <a:stretch/>
        </p:blipFill>
        <p:spPr bwMode="auto">
          <a:xfrm rot="3028681">
            <a:off x="4737352" y="3014620"/>
            <a:ext cx="159621" cy="4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1F14556-3DBE-47E4-9E80-B057F8B2A5AF}"/>
              </a:ext>
            </a:extLst>
          </p:cNvPr>
          <p:cNvSpPr/>
          <p:nvPr/>
        </p:nvSpPr>
        <p:spPr>
          <a:xfrm>
            <a:off x="8136937" y="2076854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49D31E-A232-4631-9BE0-3835122AC80E}"/>
              </a:ext>
            </a:extLst>
          </p:cNvPr>
          <p:cNvSpPr/>
          <p:nvPr/>
        </p:nvSpPr>
        <p:spPr>
          <a:xfrm>
            <a:off x="8327999" y="2452803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80A3E5-2F44-49ED-B638-D040B3D77BB5}"/>
              </a:ext>
            </a:extLst>
          </p:cNvPr>
          <p:cNvSpPr/>
          <p:nvPr/>
        </p:nvSpPr>
        <p:spPr>
          <a:xfrm>
            <a:off x="8192804" y="3770811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B2984D-3100-483D-9263-47EE59C334DC}"/>
              </a:ext>
            </a:extLst>
          </p:cNvPr>
          <p:cNvSpPr/>
          <p:nvPr/>
        </p:nvSpPr>
        <p:spPr>
          <a:xfrm>
            <a:off x="8237742" y="1106749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4D8B7E-33D6-4A10-97A1-FAE731B2A50A}"/>
              </a:ext>
            </a:extLst>
          </p:cNvPr>
          <p:cNvSpPr/>
          <p:nvPr/>
        </p:nvSpPr>
        <p:spPr>
          <a:xfrm>
            <a:off x="6858652" y="696721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E97E49-87AC-4850-BFAB-81876C87BCAC}"/>
              </a:ext>
            </a:extLst>
          </p:cNvPr>
          <p:cNvSpPr/>
          <p:nvPr/>
        </p:nvSpPr>
        <p:spPr>
          <a:xfrm rot="1384467">
            <a:off x="5703604" y="721030"/>
            <a:ext cx="2209800" cy="751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109664"/>
            <a:ext cx="76962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497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8991-84B8-4137-A887-4713C9CBA8D0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65376" y="1219200"/>
            <a:ext cx="8382000" cy="4827917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1- تحدد قدرة التربة على تشرب الماء أو الاحتفاظ به 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2- يحدد مدى سهولة عمليات الخدمة </a:t>
            </a:r>
          </a:p>
          <a:p>
            <a:pPr algn="r" rtl="1">
              <a:buNone/>
            </a:pP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3- يحدد خصوبة الترب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ة</a:t>
            </a:r>
          </a:p>
          <a:p>
            <a:pPr algn="r" rtl="1">
              <a:buNone/>
            </a:pP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EG" alt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ar-EG" alt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قوام التربة: </a:t>
            </a:r>
            <a:endParaRPr lang="ar-SA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تسمية للقوام بناء على درجة تواجد نسب مجاميع التربة الثلاثة 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(الرمل – السلت – الطين) 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نسبة عالية من الرمل (</a:t>
            </a:r>
            <a:r>
              <a:rPr lang="ar-SA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أرض</a:t>
            </a:r>
            <a:r>
              <a:rPr lang="ar-EG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رمليه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ar-SA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نسبه عالية من السلت (</a:t>
            </a:r>
            <a:r>
              <a:rPr lang="ar-SA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أرض</a:t>
            </a:r>
            <a:r>
              <a:rPr lang="ar-EG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سلتيه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ar-SA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نسبه عالية من الطين (</a:t>
            </a:r>
            <a:r>
              <a:rPr lang="ar-EG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طينيه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0054" y="102108"/>
            <a:ext cx="8229600" cy="1143000"/>
          </a:xfrm>
        </p:spPr>
        <p:txBody>
          <a:bodyPr/>
          <a:lstStyle/>
          <a:p>
            <a:pPr algn="ctr" rtl="1" eaLnBrk="1" hangingPunct="1"/>
            <a:r>
              <a:rPr lang="ar-SA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 panose="02020603050405020304" pitchFamily="18" charset="-78"/>
              </a:rPr>
              <a:t>أهمية قوام </a:t>
            </a:r>
            <a:r>
              <a:rPr lang="ar-EG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 panose="02020603050405020304" pitchFamily="18" charset="-78"/>
              </a:rPr>
              <a:t>التربة</a:t>
            </a:r>
            <a:endParaRPr lang="en-US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095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5559-5C9A-4C7A-8FA4-4E6C6E78320D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2017776" y="1033401"/>
            <a:ext cx="8229600" cy="4873625"/>
          </a:xfrm>
        </p:spPr>
        <p:txBody>
          <a:bodyPr>
            <a:noAutofit/>
          </a:bodyPr>
          <a:lstStyle/>
          <a:p>
            <a:pPr algn="r" rtl="1" eaLnBrk="1" hangingPunct="1"/>
            <a:r>
              <a:rPr lang="ar-EG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التربة الرملية: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r" rtl="1">
              <a:buNone/>
            </a:pP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 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سهلة الخدم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ة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درجة التهوية جيدة 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 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سريعة الابتلال 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r" rtl="1">
              <a:buNone/>
            </a:pP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سريعة الجفاف 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سريعة فقد العناصر مع الماء </a:t>
            </a:r>
          </a:p>
          <a:p>
            <a:pPr algn="r" rtl="1" eaLnBrk="1" hangingPunct="1"/>
            <a:r>
              <a:rPr lang="ar-EG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</a:t>
            </a:r>
            <a:r>
              <a:rPr lang="ar-SA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</a:t>
            </a:r>
            <a:r>
              <a:rPr lang="ar-EG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راضى الطينية: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(&gt; 30% طين): 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r" rtl="1">
              <a:buNone/>
            </a:pP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لها القدرة على الاحتفاظ بالعناصر</a:t>
            </a:r>
            <a:endParaRPr lang="ar-S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r" rtl="1">
              <a:buNone/>
            </a:pP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 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صعبة الخدمة 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 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ضعيفة التهوية </a:t>
            </a:r>
            <a:r>
              <a:rPr lang="ar-S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</a:t>
            </a:r>
            <a:r>
              <a:rPr lang="ar-EG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صعبة الابتلال – ضعيفة الصرف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2974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53097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Soil texture determines: </a:t>
            </a:r>
            <a:endParaRPr lang="ar-SA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just"/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Permeability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(ease water moves through the soil column)،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Water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storage، Ease of tilling، Aeration، Fertility and Root penetration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791150"/>
            <a:ext cx="8487897" cy="4565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F0D-651A-4EA8-8064-0F0ECE916B30}" type="datetime1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29984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48D8-364D-4059-A4A8-DA9C5B81FD44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79002" y="611388"/>
            <a:ext cx="8788998" cy="4724400"/>
          </a:xfrm>
        </p:spPr>
        <p:txBody>
          <a:bodyPr>
            <a:noAutofit/>
          </a:bodyPr>
          <a:lstStyle/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تحديد القوام يكون على أساس تحليل الجزء المعدنى من التربة ال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قل من 2مم 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مجموع نسب الرمل + السلت + الطين = 100% 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لا تدخل نسب المادة العضويه في تحديد القوام 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يمكن تحديد القوام بمعرفة نسبة مكونين من الثلاثة 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جزاء المعدنية التي اقطارها اكبر من 2 مم (الحصى 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الزلط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) تؤخذ في الحسبان عند تقدير القوام اذا كانت نسبتها لا يمكن تجاهلها وتسبق تسمية القوام مثل طميي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ة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رملي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ة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حصوية 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gravelly sandy loam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( أكثر 20% حصى)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تتراوح 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حجام الحصى (2مم - 3 بوصه) – الزلط (3 – 10 بوصه ) – ال</a:t>
            </a:r>
            <a:r>
              <a:rPr lang="ar-SA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</a:t>
            </a: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حجار (&gt; 10 بوصه ) </a:t>
            </a:r>
          </a:p>
          <a:p>
            <a:pPr algn="just" rtl="1">
              <a:spcAft>
                <a:spcPts val="600"/>
              </a:spcAft>
            </a:pPr>
            <a:r>
              <a:rPr lang="ar-EG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يحدد القوام باستخدام مثلث القوام بعد تقدير نسب المجاميع الثلاثة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>
          <a:xfrm>
            <a:off x="2539746" y="0"/>
            <a:ext cx="7467600" cy="762000"/>
          </a:xfrm>
        </p:spPr>
        <p:txBody>
          <a:bodyPr/>
          <a:lstStyle/>
          <a:p>
            <a:pPr algn="ctr" eaLnBrk="1" hangingPunct="1"/>
            <a:r>
              <a:rPr lang="ar-SA" altLang="en-US" sz="4000" b="1" dirty="0">
                <a:solidFill>
                  <a:srgbClr val="C00000"/>
                </a:solidFill>
                <a:latin typeface="Arial Rounded MT Bold" panose="020F0704030504030204" pitchFamily="34" charset="0"/>
                <a:cs typeface="Simplified Arabic" panose="02020603050405020304" pitchFamily="18" charset="-78"/>
              </a:rPr>
              <a:t>تحديد قوام </a:t>
            </a:r>
            <a:r>
              <a:rPr lang="ar-EG" altLang="en-US" sz="4000" b="1" dirty="0">
                <a:solidFill>
                  <a:srgbClr val="C00000"/>
                </a:solidFill>
                <a:latin typeface="Arial Rounded MT Bold" panose="020F0704030504030204" pitchFamily="34" charset="0"/>
                <a:cs typeface="Simplified Arabic" panose="02020603050405020304" pitchFamily="18" charset="-78"/>
              </a:rPr>
              <a:t>التربة</a:t>
            </a:r>
            <a:endParaRPr lang="en-US" altLang="en-US" sz="4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00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oneplan.org/Images/soilMst/SoilTriang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626" y="43495"/>
            <a:ext cx="7644574" cy="679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88D6-F903-41F0-8773-5DDF33E1A872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7963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1275" y="475086"/>
            <a:ext cx="8455512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Times New Roman"/>
              </a:rPr>
              <a:t> 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تعتبر حبيبات الرمل أخشن الحبيبات، فقد يزيد قطرها على ٢ مم، بينما السلت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تكون حبيباته وسطا في أحجامها بين الرمل والطين.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الطين يمتاز بأن حبيباته أصغر الحبيبات وأدقها حجمًا حبيبات الطين على عكس حبيبات الرمل، تمتص الماء بوفرة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ولها عمل كيميائي، وسعة مائية كبيرة وقابلية للتشكل عالية، ومن خصائصها أيضا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أنها تنتفخ عند ابتلالها وتنكمش وتتقلص عند جفافه، وفي العادة يصاحب الانكماش</a:t>
            </a:r>
            <a:r>
              <a:rPr lang="ar-SA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 Rounded MT Bold"/>
              </a:rPr>
              <a:t>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تشقق التربة وتعد هذه الخصائص خصائص غروية. </a:t>
            </a: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وتتكون حبيبات الطين عادة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تحت تأثير عوامل مختلفة كالتعرية الجزئية لبعض مواد الصخور.</a:t>
            </a: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أما التربة </a:t>
            </a:r>
            <a:r>
              <a:rPr lang="ar-SA" sz="28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الغرينية</a:t>
            </a: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loam</a:t>
            </a: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فهي تتكون من أحجام متساوية تقريبًا من الرمل والطين والطمي وتكون ناعمة الملمس أحيانًا، وتمتاز بلدونتها.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9861-820A-4496-88C4-C18D4F7320B6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1649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5206" y="195208"/>
            <a:ext cx="8712200" cy="5883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رداءة التهوية والصرف</a:t>
            </a:r>
            <a:r>
              <a:rPr lang="ar-SA" sz="10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هي أكبر عيوب التربة الطينية ذات الحبيبات المتفرقة ويرتبط التركيب الميكانيكي</a:t>
            </a:r>
            <a:r>
              <a:rPr lang="ar-SA" sz="10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للتربة بخصائصها ويتمثل في:</a:t>
            </a:r>
          </a:p>
          <a:p>
            <a:pPr algn="r">
              <a:lnSpc>
                <a:spcPct val="115000"/>
              </a:lnSpc>
            </a:pPr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١- ارتباطه بقدرة التربة على حمل الماء وهذا يطلق عليه اسم (السعة المائية للتربة)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Soil water capacity</a:t>
            </a:r>
            <a:endParaRPr lang="ar-SA" sz="24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٢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ارتباطه بإنفاذ الماء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Permeability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فالماء ينفذ بسهولة عظيمة في التربة الخشنة ذات الحبيبات الكبيرة وبطيء نسبيًا في التربة الدقيقة.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٣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المقاومة الميكانيكية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Mechanical resistance</a:t>
            </a:r>
          </a:p>
          <a:p>
            <a:pPr marL="228600" algn="just" rtl="1"/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٤- العلاقة التي تربط تركيب التربة الميكانيكي التربة بخصائص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الإنتاجية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Soil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fertility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والتي تتمثل في خصوبة التربة.</a:t>
            </a:r>
          </a:p>
          <a:p>
            <a:pPr marL="228600" algn="just" rtl="1"/>
            <a:endParaRPr lang="ar-SA" sz="10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228600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٥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أما التهوية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Aeration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تكون أفضل في التربة ذات الحبيبات الكبيرة وكذلك في التربة ذات الحبيبات المركبة.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7D49-CB91-40B1-93B3-9F0E6E1C8C5C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285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-7993"/>
            <a:ext cx="9067800" cy="6445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أولاً: منطقة الاتصال أو الاستخلاص</a:t>
            </a: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Zone of Extraction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يطلق على هذه المنطقة اسم الأفق وهذه هي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الطبقة الأولى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المقطع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وتمتاز بأنها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خشنة الحبيبات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بسبب انتقال الحبيبات الدقيقة أو الغروية إلى أسفل تحت</a:t>
            </a:r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تأثير سقوط الأمطار وتعد هذه الطبقة من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أفقر طبقات القطاع في الأملاح القابلة</a:t>
            </a:r>
            <a:r>
              <a:rPr lang="en-US" sz="11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للذوبان.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1-الأفق أ</a:t>
            </a:r>
            <a:r>
              <a:rPr lang="ar-SA" sz="32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1-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Horizon A</a:t>
            </a:r>
            <a:r>
              <a:rPr lang="en-US" sz="20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1</a:t>
            </a:r>
            <a:endParaRPr lang="en-US" sz="2000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صفاته أنه ذو لون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داكن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لوجود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الدبال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فيه بنسبة كبيرة.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2</a:t>
            </a: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-الأفق أ</a:t>
            </a:r>
            <a:r>
              <a:rPr lang="en-US" sz="32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2</a:t>
            </a:r>
            <a:r>
              <a:rPr lang="ar-SA" sz="32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Horizon A</a:t>
            </a:r>
            <a:r>
              <a:rPr lang="en-US" sz="20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2</a:t>
            </a:r>
            <a:endParaRPr lang="en-US" sz="2000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صفاته أنه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أنصل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لونًا من الطبقة العليا وهذا الأفق يقع مباشرة تحت الأفق الأول مباشرة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ويتميزان باختراق الجذور لهما وبغزارة الدبال والحبيبات المركبة </a:t>
            </a:r>
            <a:endParaRPr lang="en-US" sz="11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0BD2-E794-4FC1-99C8-56A59111152C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100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11CD-9D72-47B9-BEE6-1FAEB30695AC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942976"/>
            <a:ext cx="8305800" cy="1020763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ar-EG" alt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+mn-ea"/>
                <a:cs typeface="Arial"/>
              </a:rPr>
              <a:t>العوامل التي تؤثر على</a:t>
            </a:r>
            <a:r>
              <a:rPr lang="en-US" alt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+mn-ea"/>
                <a:cs typeface="Arial"/>
              </a:rPr>
              <a:t> </a:t>
            </a:r>
            <a:r>
              <a:rPr lang="ar-EG" alt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+mn-ea"/>
                <a:cs typeface="Arial"/>
              </a:rPr>
              <a:t>الكثافة </a:t>
            </a:r>
            <a:r>
              <a:rPr lang="ar-SA" alt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+mn-ea"/>
                <a:cs typeface="Arial"/>
              </a:rPr>
              <a:t>و</a:t>
            </a:r>
            <a:r>
              <a:rPr lang="ar-EG" alt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+mn-ea"/>
                <a:cs typeface="Arial"/>
              </a:rPr>
              <a:t>المسامية</a:t>
            </a:r>
            <a:endParaRPr lang="en-US" altLang="en-US" sz="32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+mn-ea"/>
              <a:cs typeface="Arial"/>
            </a:endParaRP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981200"/>
            <a:ext cx="8229600" cy="3962400"/>
          </a:xfrm>
        </p:spPr>
        <p:txBody>
          <a:bodyPr>
            <a:normAutofit/>
          </a:bodyPr>
          <a:lstStyle/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المادة العضوية 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نوع معدن الطين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العمليات الزراعية</a:t>
            </a:r>
          </a:p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الانضغاط للتربة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القوام 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09600" indent="-609600" algn="r" rtl="1"/>
            <a:r>
              <a:rPr lang="ar-EG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البناء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058663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0606" y="423328"/>
            <a:ext cx="8686800" cy="474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 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ثانياً: الأفق الثاني ويطلق عليه منطقة التركيز</a:t>
            </a: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Zone of Concentration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b="1" dirty="0">
                <a:solidFill>
                  <a:srgbClr val="008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 Rounded MT Bold"/>
              </a:rPr>
              <a:t>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وهو ما يسمى </a:t>
            </a: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بالأفق (ب)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ويقع أسفل المنطقة الأولى (منطقة الاستخلاص)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يمتاز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بتجميع الأملاح الذائبة والحبيبات الدقيقة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التي تحمل بواسطة الماء من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الطبقات.</a:t>
            </a: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Calibri"/>
                <a:cs typeface="Simplified Arabic"/>
              </a:rPr>
              <a:t>يقل اختراق الجذور لهذه المنطقة.</a:t>
            </a:r>
            <a:endParaRPr lang="en-US" sz="11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D9F8-C72E-4A00-B532-44448ED60286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066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3011" y="699374"/>
            <a:ext cx="8991600" cy="3684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Times New Roman"/>
              </a:rPr>
              <a:t> 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ثالثاً: </a:t>
            </a: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الأفق الثالث أو (ج):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لا يحدث أي اختراق بواسطة الجذور.</a:t>
            </a: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يتركب عادة من الصخور الأصلية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Parent rocks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التي تكونت منها التربة وقد تكون هذه الصخور إلى حد ما في</a:t>
            </a:r>
            <a:r>
              <a:rPr 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حالة تآكل وفي هذا الأفق </a:t>
            </a:r>
            <a:r>
              <a:rPr lang="ar-S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لا يحدث استخلاص ولا ترسيب.</a:t>
            </a:r>
            <a:endParaRPr lang="en-US" sz="11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251A-ADE4-4043-83BF-55A783394128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015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2800" y="838201"/>
            <a:ext cx="6553200" cy="2552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يمكن التمييز بين آفاق التربة بعاملي: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Soil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colour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أ- لون التربة</a:t>
            </a:r>
            <a:endParaRPr lang="en-US" sz="11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Soil texture </a:t>
            </a:r>
            <a:r>
              <a:rPr lang="ar-SA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ب- قوام التربة</a:t>
            </a:r>
            <a:endParaRPr lang="en-US" sz="11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BA74-5445-4C93-9758-FEB3938B2D05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95976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EG" alt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الصفات الطبيعية للتربة</a:t>
            </a:r>
            <a:r>
              <a:rPr lang="en-US" altLang="en-US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SA" sz="54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5812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C685-B749-4E4A-99AA-63EBCB6E31C9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14514" y="228600"/>
            <a:ext cx="853075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EG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الصفات الطبيعية للتربة</a:t>
            </a:r>
            <a:r>
              <a:rPr lang="en-US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7202" y="1043797"/>
            <a:ext cx="6021692" cy="4648200"/>
          </a:xfrm>
        </p:spPr>
        <p:txBody>
          <a:bodyPr>
            <a:noAutofit/>
          </a:bodyPr>
          <a:lstStyle/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1- القوام 	</a:t>
            </a:r>
            <a:endParaRPr lang="en-US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2- البناء 	</a:t>
            </a:r>
            <a:endParaRPr lang="en-US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3- الكثافة</a:t>
            </a: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4- المسامية</a:t>
            </a:r>
            <a:endParaRPr lang="en-US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5- المحتوى المائى</a:t>
            </a: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6- درجة الحرارة 		</a:t>
            </a:r>
            <a:endParaRPr lang="en-US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182563" indent="982663" algn="r" rtl="1">
              <a:lnSpc>
                <a:spcPct val="100000"/>
              </a:lnSpc>
              <a:spcBef>
                <a:spcPts val="0"/>
              </a:spcBef>
              <a:buNone/>
              <a:tabLst>
                <a:tab pos="801688" algn="l"/>
              </a:tabLst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7- لون التربة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SA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هذه الخواص تحدد </a:t>
            </a:r>
            <a:endParaRPr lang="en-US" altLang="en-US"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628650" indent="-182563" algn="r" rtl="1">
              <a:spcBef>
                <a:spcPts val="0"/>
              </a:spcBef>
            </a:pPr>
            <a:r>
              <a:rPr lang="ar-SA" alt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مدى تيسر الهواء في التربة</a:t>
            </a: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628650" indent="-182563" algn="r" rtl="1">
              <a:spcBef>
                <a:spcPts val="0"/>
              </a:spcBef>
            </a:pPr>
            <a:r>
              <a:rPr lang="ar-SA" alt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حركة الماء خلال التربة </a:t>
            </a: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628650" indent="-182563" algn="r" rtl="1">
              <a:spcBef>
                <a:spcPts val="0"/>
              </a:spcBef>
            </a:pPr>
            <a:r>
              <a:rPr lang="ar-SA" alt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سهولة اختراق الجذور للتربة </a:t>
            </a: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1331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-7993"/>
            <a:ext cx="9067800" cy="24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Soil </a:t>
            </a:r>
            <a:r>
              <a:rPr lang="en-US" sz="3200" dirty="0" err="1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colour</a:t>
            </a: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36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لون التربة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هي عامل أساسي في المساعدة على دراسة الآفاق الرئيسية للتربة فمن حيث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اللون نلاحظ أن المادة العضوية تكون هي العامل المؤثر في لون التربة السطحية.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0" y="2286000"/>
            <a:ext cx="80010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8175" indent="-293688" algn="just" rtl="1">
              <a:buSzPct val="89000"/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لون الأرض غالبا ما يكون نتيجة اختلاط عديد من ال</a:t>
            </a:r>
            <a:r>
              <a:rPr lang="ar-SA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</a:t>
            </a: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لوان</a:t>
            </a:r>
            <a:r>
              <a:rPr lang="ar-SA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ويعتبر </a:t>
            </a: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</a:t>
            </a:r>
            <a:r>
              <a:rPr lang="ar-SA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</a:t>
            </a: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هم صفات التربة الطبيعية </a:t>
            </a:r>
            <a:endParaRPr lang="ar-SA" altLang="en-US" sz="28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38175" indent="-293688" algn="just" rtl="1">
              <a:buSzPct val="89000"/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يعطى دليل لبعض الخواص الطبيعية والكيماوية للتربة </a:t>
            </a:r>
            <a:endParaRPr lang="ar-SA" altLang="en-US" sz="28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38175" indent="-293688" algn="just" rtl="1">
              <a:buSzPct val="89000"/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يميز نوع الأرض </a:t>
            </a:r>
            <a:endParaRPr lang="ar-SA" altLang="en-US" sz="28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638175" indent="-293688" algn="r" rtl="1">
              <a:buSzPct val="89000"/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يرجع لون التربة إلى:</a:t>
            </a:r>
          </a:p>
          <a:p>
            <a:pPr marL="1535113" indent="-457200" algn="r" rtl="1"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الدبال</a:t>
            </a:r>
          </a:p>
          <a:p>
            <a:pPr marL="1535113" indent="-457200" algn="r" rtl="1">
              <a:buFont typeface="Arial" panose="020B0604020202020204" pitchFamily="34" charset="0"/>
              <a:buChar char="•"/>
            </a:pPr>
            <a:r>
              <a:rPr lang="ar-EG" altLang="en-US" sz="2800" b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مركبات الحديد </a:t>
            </a:r>
            <a:endParaRPr lang="ar-SA" altLang="en-US" sz="2800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535113" indent="-457200" algn="r" rtl="1">
              <a:buFont typeface="Arial" panose="020B0604020202020204" pitchFamily="34" charset="0"/>
              <a:buChar char="•"/>
            </a:pPr>
            <a:r>
              <a:rPr lang="ar-SA" altLang="en-US" sz="2800" b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مركبات أخرى</a:t>
            </a:r>
            <a:endParaRPr lang="en-US" altLang="en-US" sz="2800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A6B9-9362-4F51-9DA2-83CD989D9341}" type="datetime1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747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ACC3-32FB-4E86-B201-B8EAE0135D52}" type="datetime1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1"/>
            <a:ext cx="8229600" cy="7159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Simplified Arabic"/>
              </a:rPr>
              <a:t>Soil Texture </a:t>
            </a:r>
            <a:r>
              <a:rPr lang="ar-SA" sz="40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Simplified Arabic"/>
              </a:rPr>
              <a:t>قوام التربة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1638" y="458593"/>
            <a:ext cx="8708016" cy="4419600"/>
          </a:xfrm>
        </p:spPr>
        <p:txBody>
          <a:bodyPr>
            <a:noAutofit/>
          </a:bodyPr>
          <a:lstStyle/>
          <a:p>
            <a:pPr marL="0" indent="-609600" algn="r" rtl="1">
              <a:lnSpc>
                <a:spcPct val="100000"/>
              </a:lnSpc>
            </a:pPr>
            <a:r>
              <a:rPr lang="ar-EG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القوام: </a:t>
            </a:r>
          </a:p>
          <a:p>
            <a:pPr marL="0" indent="-609600" algn="r" rtl="1">
              <a:lnSpc>
                <a:spcPct val="100000"/>
              </a:lnSpc>
              <a:buNone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هو درجة نعومة أو خشونة الحبيبات </a:t>
            </a:r>
          </a:p>
          <a:p>
            <a:pPr marL="0" indent="-609600" algn="r" rtl="1">
              <a:lnSpc>
                <a:spcPct val="100000"/>
              </a:lnSpc>
              <a:buNone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هو نسب مجاميع احجام حبيبات التربة (التوزيع النسبى</a:t>
            </a:r>
            <a:r>
              <a:rPr lang="ar-SA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)</a:t>
            </a:r>
            <a:endParaRPr lang="ar-EG" alt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0" indent="-609600" algn="r" rtl="1">
              <a:lnSpc>
                <a:spcPct val="100000"/>
              </a:lnSpc>
              <a:buNone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- هو نسبة مجاميع الرمل إلى السلت إلى الطين 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SA" alt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حبيبات التربة تختلف في </a:t>
            </a:r>
            <a:r>
              <a:rPr lang="ar-SA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أ</a:t>
            </a: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حجامها </a:t>
            </a:r>
            <a:r>
              <a:rPr lang="ar-SA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حيث</a:t>
            </a: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قسمت إلى مجاميع </a:t>
            </a:r>
            <a:r>
              <a:rPr lang="en-US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Soil separates</a:t>
            </a: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- كل مجموعة لها مدى معين من ال</a:t>
            </a:r>
            <a:r>
              <a:rPr lang="ar-SA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أ</a:t>
            </a: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قطار </a:t>
            </a:r>
            <a:endParaRPr lang="ar-SA" alt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EG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هناك تقسيمان لتحديد قوام التربة وهما:</a:t>
            </a:r>
          </a:p>
          <a:p>
            <a:pPr marL="0" indent="-609600" algn="r" rtl="1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التقسيم الدولي</a:t>
            </a:r>
          </a:p>
          <a:p>
            <a:pPr marL="0" indent="-609600" algn="r" rtl="1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ar-EG" altLang="en-US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التقسيم الامريكي</a:t>
            </a:r>
            <a:endParaRPr lang="en-US" alt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9005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947</Words>
  <Application>Microsoft Office PowerPoint</Application>
  <PresentationFormat>Widescreen</PresentationFormat>
  <Paragraphs>206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Arabic Transparent</vt:lpstr>
      <vt:lpstr>Arial</vt:lpstr>
      <vt:lpstr>Arial Rounded MT Bold</vt:lpstr>
      <vt:lpstr>Brush Script MT</vt:lpstr>
      <vt:lpstr>Calibri</vt:lpstr>
      <vt:lpstr>Calibri Light</vt:lpstr>
      <vt:lpstr>Simplified Arabic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الصفات الطبيعية للتربة </vt:lpstr>
      <vt:lpstr>الصفات الطبيعية للتربة </vt:lpstr>
      <vt:lpstr>PowerPoint Presentation</vt:lpstr>
      <vt:lpstr>Soil Texture قوام التربة</vt:lpstr>
      <vt:lpstr>PowerPoint Presentation</vt:lpstr>
      <vt:lpstr>PowerPoint Presentation</vt:lpstr>
      <vt:lpstr>PowerPoint Presentation</vt:lpstr>
      <vt:lpstr>أهمية قوام التربة</vt:lpstr>
      <vt:lpstr>PowerPoint Presentation</vt:lpstr>
      <vt:lpstr>PowerPoint Presentation</vt:lpstr>
      <vt:lpstr>تحديد قوام التربة</vt:lpstr>
      <vt:lpstr>PowerPoint Presentation</vt:lpstr>
      <vt:lpstr>PowerPoint Presentation</vt:lpstr>
      <vt:lpstr>PowerPoint Presentation</vt:lpstr>
      <vt:lpstr>العوامل التي تؤثر على الكثافة والمسامية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abanomai</dc:creator>
  <cp:lastModifiedBy>maha abanomai</cp:lastModifiedBy>
  <cp:revision>3</cp:revision>
  <dcterms:created xsi:type="dcterms:W3CDTF">2024-02-17T19:41:29Z</dcterms:created>
  <dcterms:modified xsi:type="dcterms:W3CDTF">2024-02-17T19:30:26Z</dcterms:modified>
</cp:coreProperties>
</file>