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2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7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67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48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82764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AF90A6A5-4BBC-4C8D-9850-BB817983DE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10185208" y="6504904"/>
            <a:ext cx="1092392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FFEBD985-36F6-4903-B7A4-4C7378439FF4}" type="datetime1">
              <a:rPr lang="en-US" smtClean="0"/>
              <a:t>1/26/2024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6"/>
            <a:ext cx="1482811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1413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99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25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3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0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7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5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58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E13D-E7F2-4745-93CA-2BFD17938A01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CE38D-A515-4F56-91D5-43BDB213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-7993"/>
            <a:ext cx="90678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endParaRPr lang="ar-SA" sz="32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rial"/>
            </a:endParaRPr>
          </a:p>
          <a:p>
            <a:pPr algn="ctr">
              <a:lnSpc>
                <a:spcPct val="115000"/>
              </a:lnSpc>
            </a:pPr>
            <a:endParaRPr lang="ar-SA" sz="32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1524000" y="2293690"/>
            <a:ext cx="906780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44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التأثير في عوامل الوسط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A381-86EE-41AA-8297-E38E0117749D}" type="datetime1">
              <a:rPr lang="en-US" smtClean="0"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Saud </a:t>
            </a:r>
            <a:r>
              <a:rPr lang="en-US" dirty="0" err="1"/>
              <a:t>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1397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7360" y="0"/>
            <a:ext cx="9466217" cy="6304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التنافس بين الأنواع المختلفة: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يكون التنافس أشد بين الأنواع ذات الصور المتشابهة، كالنباتات النجيلية، أو الأشجار منه بين الأنواع غير المتشابهة</a:t>
            </a:r>
          </a:p>
          <a:p>
            <a:pPr algn="just" rtl="1">
              <a:lnSpc>
                <a:spcPct val="115000"/>
              </a:lnSpc>
            </a:pPr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يكون التنافس أكبر في المجتمعات النباتية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المستقرة المغلقة على الماء والمواد الغذائية والضوء.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ar-SA" sz="10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أهم الخواص التي تميز النباتات ذات القدرة العالية على المنافسة: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قامة عالية.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صورة نمو.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سرعة النمو.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قدرة كبيرة على ترسيب البقايا النباتية 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Litter</a:t>
            </a:r>
            <a:r>
              <a:rPr lang="ar-SA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فوق سطح التربة. </a:t>
            </a:r>
            <a:endParaRPr 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r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7DCC-2405-487B-9825-1FFB5B819E34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62588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7964" y="929414"/>
            <a:ext cx="8492836" cy="4251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SA" sz="3200" b="1" dirty="0">
                <a:solidFill>
                  <a:srgbClr val="008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 Rounded MT Bold"/>
              </a:rPr>
              <a:t>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التفاعل بين الإنسان والبيئة قديم قدم ظهور الجنس البشري على سطح الكرة الأرضية.</a:t>
            </a: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للإنسان تأثير بالغ على الغطاء النباتي، ويزداد هذا التأثير عامًا بعد آخر مع تقدم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العلم وتطوره. </a:t>
            </a:r>
          </a:p>
          <a:p>
            <a:pPr algn="just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تأثير الإنسان على النباتات يمكن أن يكون مباشرًا أو غير مباشر.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286001" y="527989"/>
            <a:ext cx="4645025" cy="287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5000"/>
              </a:lnSpc>
            </a:pPr>
            <a:endParaRPr lang="en-US" sz="11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19400" y="457200"/>
            <a:ext cx="5867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Effect of Man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 </a:t>
            </a:r>
            <a:r>
              <a:rPr lang="ar-SA" sz="36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تأثير الإنسان </a:t>
            </a:r>
            <a:endParaRPr lang="en-US" sz="12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3622-B33D-4B59-9202-FAECF9C18A77}" type="datetime1">
              <a:rPr lang="en-US" smtClean="0"/>
              <a:t>1/26/2024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2132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1855" y="-7993"/>
            <a:ext cx="8418945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5000"/>
              </a:lnSpc>
            </a:pPr>
            <a:r>
              <a:rPr lang="ar-SA" sz="3200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تأثير الإنسان على النباتات </a:t>
            </a:r>
          </a:p>
          <a:p>
            <a:pPr lvl="0"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١) تغيير المجتمعات النباتية عن طريق الاحتطاب أو قطع الأشجار وتحويلها إلى</a:t>
            </a:r>
            <a:r>
              <a:rPr lang="ar-SA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أراض زراعية.</a:t>
            </a:r>
            <a:endParaRPr lang="en-US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</a:pPr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0"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٢) قام ويقوم الإنسان وخاصة في المناطق الجافة باستصلاح الأراضي واستنباط</a:t>
            </a:r>
            <a:r>
              <a:rPr lang="ar-SA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أصناف جديدة.</a:t>
            </a:r>
            <a:endParaRPr lang="en-US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</a:pPr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0"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٣) نقل البذور والثمار أو النبات كاملا من مكان إلى آخر حيث يزداد تأثير الإنسان</a:t>
            </a:r>
            <a:r>
              <a:rPr lang="ar-SA" sz="3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في نشر النباتات منذ لحظة وجوده على سطح الأرض وحتى الآن.</a:t>
            </a:r>
            <a:endParaRPr lang="en-US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</a:pPr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0"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٤) تأثير الإنسان على النباتات عن طريق تغيير عوامل الوسط المحيط.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FD71-47D3-43C1-8BE4-1CB15A57C4CE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7803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pic>
        <p:nvPicPr>
          <p:cNvPr id="2050" name="Picture 2" descr="http://socialumiere.net/wp-content/uploads/2013/08/Plant-aTre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2" y="2605042"/>
            <a:ext cx="3051656" cy="152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fao.org/typo3temp/pics/378cb987c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072" y="2648497"/>
            <a:ext cx="2630414" cy="14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teara.govt.nz/files/p-12543-do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414" y="2605042"/>
            <a:ext cx="2737186" cy="152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376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55091" y="371851"/>
            <a:ext cx="828963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التأثير في عوامل الوسط: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يؤثر الوسط المحيط في النباتات تأثيرًا بالغًا وهو مصدر الضوء والحرارة والماء والمواد المغذية اللازمة لنموها وتكاثرها.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مثال: النباتات التي تنمو في أي مجتمع نباتي تكون ذات ارتفاعات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مختلفة، فالنباتات الطويلة تحجب جزءًا من الضوء على النباتات الأقصر منها.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EA42-4958-4235-BD12-F71D558D74E3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46" y="4602203"/>
            <a:ext cx="1875245" cy="140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نتيجة بحث الصور عن ‪Allelopathy‬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348" y="4602203"/>
            <a:ext cx="2097274" cy="140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07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11928" y="448157"/>
            <a:ext cx="8430491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يغير أي نوع من الأنواع النباتية أثناء حياته وأثناء قيامه بالعمليات الحيوية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المختلفة من الوسط المحيط.</a:t>
            </a:r>
          </a:p>
          <a:p>
            <a:pPr algn="just" rtl="1">
              <a:lnSpc>
                <a:spcPct val="115000"/>
              </a:lnSpc>
            </a:pPr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تظهر هذه التغيرات عن طريق: </a:t>
            </a: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امتصاص الماء</a:t>
            </a:r>
            <a:r>
              <a:rPr lang="ar-SA" sz="1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والمواد المعدنية </a:t>
            </a: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تلقى الضوء</a:t>
            </a: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إفراز مركبات كيميائية مختلفة في الوسط المحيط </a:t>
            </a:r>
          </a:p>
          <a:p>
            <a:pPr marL="457200" indent="-457200" algn="just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ترسب بقايا النباتات على سطح التربة وفي داخلها</a:t>
            </a:r>
          </a:p>
          <a:p>
            <a:pPr algn="just" rtl="1">
              <a:lnSpc>
                <a:spcPct val="115000"/>
              </a:lnSpc>
            </a:pPr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يؤثر النبات بشكل غير مباشر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خلال هذه التغيرات التي يحدثها في الوسط المحيط به على النباتات الأخرى.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E168-C6FA-4670-B233-DCF8CD5A0738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8754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8945" y="1386291"/>
            <a:ext cx="8218055" cy="4251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15000"/>
              </a:lnSpc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يمكن تمييز نوعين من التأثيرات غير المباشرة وهي: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١- تأثير نبات على آخر من خلال التنافس على الماء والضوء والمواد المعدنية وغيرها.</a:t>
            </a:r>
            <a:endParaRPr lang="en-US" sz="11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٢- تأثير نبات على آخر من خلال إفراز مركبات كيميائية متعددة أو من خلال المواد الناتجة عن تحلل أجزاء النبات الميتة وهو ما يسمى بظاهرة الأليلوباثي </a:t>
            </a:r>
            <a:r>
              <a:rPr lang="en-US" sz="2800" dirty="0" err="1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Allelopathy</a:t>
            </a: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r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Calibri"/>
              <a:cs typeface="Simplified Arabic"/>
            </a:endParaRPr>
          </a:p>
          <a:p>
            <a:pPr algn="r">
              <a:lnSpc>
                <a:spcPct val="115000"/>
              </a:lnSpc>
            </a:pPr>
            <a:endParaRPr lang="en-US" sz="11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996-E1FF-4027-AB59-D2AEB35163D9}" type="datetime1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08673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1" y="647505"/>
            <a:ext cx="10631002" cy="494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 </a:t>
            </a:r>
            <a:r>
              <a:rPr lang="en-US" sz="28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Allelopathy 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إفراز المواد المختلفة ( الأليلوباثي )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</a:pP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(تضاد بيوكيميائي)</a:t>
            </a:r>
          </a:p>
          <a:p>
            <a:pPr algn="r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تأثير نبات على نبات آخر ينموان معًا في نفس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المجتمع النباتي من خلال تغيير الوسط نتيجة لإفراز مواد مخلفة في هذا الوسط ناتجة عن نشاط النبات التمثيلي. </a:t>
            </a:r>
          </a:p>
          <a:p>
            <a:pPr algn="just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ظاهرة 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الأليلوباثي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تعرف بأنها التأثيرات الضارة والنافعة المتبادلة بين النباتات بما فيها الكائنات الدقيقة والناتجة عن إفراز النباتات لمواد كيميائية.</a:t>
            </a:r>
          </a:p>
          <a:p>
            <a:pPr algn="r">
              <a:lnSpc>
                <a:spcPct val="115000"/>
              </a:lnSpc>
            </a:pPr>
            <a:endParaRPr lang="ar-SA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Calibri"/>
              <a:cs typeface="Simplified Arab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B205-C09E-4470-BB29-EB6B1F712AB6}" type="datetime1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416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0241" y="440047"/>
            <a:ext cx="9676873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Allelopathy</a:t>
            </a:r>
            <a:r>
              <a:rPr lang="ar-SA" alt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تعتبر آلية لتدخل النباتات الحيه أو بقاياها الميته أو إطلاق النباتات المركبات الأليلوكيميائية </a:t>
            </a:r>
            <a:r>
              <a:rPr lang="en-US" altLang="en-US" sz="2400" dirty="0" err="1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Allelochemical</a:t>
            </a:r>
            <a:r>
              <a:rPr lang="ar-SA" alt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ولها تأثير سالب في الغالب على النباتات الأخرى. وتلعب دور هام في النظم البيئية الطبيعيه وإدارتها.</a:t>
            </a:r>
          </a:p>
          <a:p>
            <a:pPr lvl="0" algn="just" rtl="1" fontAlgn="base">
              <a:spcBef>
                <a:spcPct val="20000"/>
              </a:spcBef>
              <a:spcAft>
                <a:spcPct val="0"/>
              </a:spcAft>
            </a:pPr>
            <a:endParaRPr lang="ar-SA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0" algn="just" rtl="1" fontAlgn="base">
              <a:spcBef>
                <a:spcPct val="20000"/>
              </a:spcBef>
              <a:spcAft>
                <a:spcPct val="0"/>
              </a:spcAft>
            </a:pP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قد توجد في جزء من النبات ويمكن أن تكون موجوده في </a:t>
            </a: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التربة </a:t>
            </a: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في منطقه الرايسوسفير، وهي مزيج من </a:t>
            </a:r>
            <a:r>
              <a:rPr lang="en-US" altLang="en-US" sz="2800" dirty="0" err="1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Allelochemical</a:t>
            </a:r>
            <a:r>
              <a:rPr lang="ar-SA" alt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التي تنتج من العديد من العمليات الفسيولوجيه في النباتات أو الكائنات الحية. </a:t>
            </a:r>
          </a:p>
          <a:p>
            <a:pPr lvl="0" algn="just" rtl="1" fontAlgn="base">
              <a:spcBef>
                <a:spcPct val="20000"/>
              </a:spcBef>
              <a:spcAft>
                <a:spcPct val="0"/>
              </a:spcAft>
            </a:pPr>
            <a:endParaRPr lang="ar-SA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ACF7-5DD2-4A50-B0E7-C24BCC07F66F}" type="datetime1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63359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891" y="359230"/>
            <a:ext cx="10752909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قد تفرز المواد الكيميائية من المجموعة الجذري أو الخضري أو من كليهما كما قد تفرزها البذور والثمار، وتكون هذه الإفرازات في صورة سائلة أو صلبة أو غازية.</a:t>
            </a:r>
          </a:p>
          <a:p>
            <a:pPr algn="just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المواد المفرزة عبارة عن مواد كيميائية تتكون من </a:t>
            </a: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مركبات فينولية و ألدهيدات و كومارينات و جلوكسيدات و تربينات.</a:t>
            </a:r>
          </a:p>
          <a:p>
            <a:pPr algn="just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ومن أشهــر هـذه المركبـات الأحمـاض الفينوليـة والتي لها تطبيق أليلوباثي معروف، </a:t>
            </a:r>
            <a:r>
              <a:rPr lang="ar-SA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أحماض السيناميك </a:t>
            </a: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acids</a:t>
            </a:r>
            <a:r>
              <a:rPr lang="ar-SA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</a:t>
            </a:r>
            <a:r>
              <a:rPr lang="en-US" sz="2800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Cinnamic</a:t>
            </a:r>
            <a:endParaRPr lang="en-US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59CE-7943-4364-8DFE-F407E1E4DC66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0029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199" y="-7993"/>
            <a:ext cx="11416937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r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يعرف</a:t>
            </a:r>
            <a:r>
              <a:rPr lang="ar-SA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التنافس </a:t>
            </a: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بأنه الوضع الذي ينشأ عندما تنمو النباتات في مكان واحد يكون فيه عامل أو أكثر من العوامل الضرورية لحياة النبات غير كاف لسد احتياجات جميع الأنواع منه. </a:t>
            </a:r>
          </a:p>
          <a:p>
            <a:pPr algn="just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أي أن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التنافس يحدث عندما يجتمع أفراد من نوع أو أنواع كثيرة من النباتات تكون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احتياجاتها من الضوء أو الماء أو المواد المغذية أكثر مما يتوافر ويعتبر التنافس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صفة عامة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لجميع المجتمعات النباتية.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317240" y="228600"/>
            <a:ext cx="3639138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Competition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التنافس </a:t>
            </a:r>
            <a:endParaRPr lang="en-US" sz="11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3792-E7C8-4171-BFF0-535953E29198}" type="datetime1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54167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3955" y="-7993"/>
            <a:ext cx="11129554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التنافس بين أفراد النوع الواحد: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تتنافس أفراد النوع الواحد فيما بينها خاصة وأنها تتشابه في احتياجاتها الغذائية والمائية ومتطلباتها من الضوء.</a:t>
            </a:r>
          </a:p>
          <a:p>
            <a:pPr algn="just" rtl="1">
              <a:lnSpc>
                <a:spcPct val="115000"/>
              </a:lnSpc>
            </a:pPr>
            <a:endParaRPr lang="ar-SA" sz="3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يحدث التنافس عندما تكون كثافة أفراد النوع عالية.</a:t>
            </a:r>
          </a:p>
          <a:p>
            <a:pPr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تكون الاختلافات بينها من حيث الارتفاع وامتداد الأوراق وتغلغل الجذور وانتشارها ضئيلة وهي مازالت صغيرة. </a:t>
            </a:r>
          </a:p>
          <a:p>
            <a:pPr algn="just" rtl="1">
              <a:lnSpc>
                <a:spcPct val="115000"/>
              </a:lnSpc>
            </a:pPr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لكن الاختلاف في جميع هذه العوامل وكذلك في القدرة على إنتاج البذور والثمار تزداد مع الوقت جراء التنافس بينها. </a:t>
            </a:r>
          </a:p>
          <a:p>
            <a:pPr algn="just" rtl="1">
              <a:lnSpc>
                <a:spcPct val="115000"/>
              </a:lnSpc>
            </a:pPr>
            <a:endParaRPr lang="ar-SA" sz="16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0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يزداد التنافس بين أفراد النوع كلما كانت أكثر كثافة؛ أي كلما كان عدد الأفراد في وحدة المساحة أكبر.</a:t>
            </a:r>
            <a:endParaRPr lang="en-US" sz="3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r">
              <a:lnSpc>
                <a:spcPct val="115000"/>
              </a:lnSpc>
            </a:pPr>
            <a:endParaRPr 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0D09-E8A9-46C2-90D7-96B59E31940C}" type="datetime1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2576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784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Brush Script MT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abanomai</dc:creator>
  <cp:lastModifiedBy>maha abanomai</cp:lastModifiedBy>
  <cp:revision>3</cp:revision>
  <dcterms:created xsi:type="dcterms:W3CDTF">2024-01-26T08:03:34Z</dcterms:created>
  <dcterms:modified xsi:type="dcterms:W3CDTF">2024-01-26T08:11:00Z</dcterms:modified>
</cp:coreProperties>
</file>