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70" r:id="rId8"/>
    <p:sldId id="264" r:id="rId9"/>
    <p:sldId id="271" r:id="rId10"/>
    <p:sldId id="272" r:id="rId11"/>
    <p:sldId id="273" r:id="rId12"/>
    <p:sldId id="275" r:id="rId13"/>
    <p:sldId id="276" r:id="rId14"/>
    <p:sldId id="280" r:id="rId15"/>
    <p:sldId id="284" r:id="rId16"/>
    <p:sldId id="285" r:id="rId17"/>
    <p:sldId id="286" r:id="rId18"/>
    <p:sldId id="287" r:id="rId19"/>
    <p:sldId id="2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2C2391-59A1-4DDD-9511-F7FE151C83C8}"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B5361-E8DF-4F5E-9231-FB6F6A5D2CBE}" type="slidenum">
              <a:rPr lang="en-US" smtClean="0"/>
              <a:t>‹#›</a:t>
            </a:fld>
            <a:endParaRPr lang="en-US"/>
          </a:p>
        </p:txBody>
      </p:sp>
    </p:spTree>
    <p:extLst>
      <p:ext uri="{BB962C8B-B14F-4D97-AF65-F5344CB8AC3E}">
        <p14:creationId xmlns:p14="http://schemas.microsoft.com/office/powerpoint/2010/main" val="828212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C2391-59A1-4DDD-9511-F7FE151C83C8}"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B5361-E8DF-4F5E-9231-FB6F6A5D2CBE}" type="slidenum">
              <a:rPr lang="en-US" smtClean="0"/>
              <a:t>‹#›</a:t>
            </a:fld>
            <a:endParaRPr lang="en-US"/>
          </a:p>
        </p:txBody>
      </p:sp>
    </p:spTree>
    <p:extLst>
      <p:ext uri="{BB962C8B-B14F-4D97-AF65-F5344CB8AC3E}">
        <p14:creationId xmlns:p14="http://schemas.microsoft.com/office/powerpoint/2010/main" val="3255625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C2391-59A1-4DDD-9511-F7FE151C83C8}"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B5361-E8DF-4F5E-9231-FB6F6A5D2CBE}" type="slidenum">
              <a:rPr lang="en-US" smtClean="0"/>
              <a:t>‹#›</a:t>
            </a:fld>
            <a:endParaRPr lang="en-US"/>
          </a:p>
        </p:txBody>
      </p:sp>
    </p:spTree>
    <p:extLst>
      <p:ext uri="{BB962C8B-B14F-4D97-AF65-F5344CB8AC3E}">
        <p14:creationId xmlns:p14="http://schemas.microsoft.com/office/powerpoint/2010/main" val="1188057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920835" y="1346948"/>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5" y="4282764"/>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5"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9646373" y="4107023"/>
            <a:ext cx="12192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4400" b="1" cap="none" baseline="0">
                <a:solidFill>
                  <a:schemeClr val="accent2">
                    <a:lumMod val="50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a:xfrm>
            <a:off x="9659041" y="4227195"/>
            <a:ext cx="1193868" cy="640080"/>
          </a:xfrm>
        </p:spPr>
        <p:txBody>
          <a:bodyPr/>
          <a:lstStyle>
            <a:lvl1pPr>
              <a:defRPr sz="2800" b="1"/>
            </a:lvl1pPr>
          </a:lstStyle>
          <a:p>
            <a:fld id="{AF90A6A5-4BBC-4C8D-9850-BB817983DEE0}" type="slidenum">
              <a:rPr lang="en-US" smtClean="0"/>
              <a:t>‹#›</a:t>
            </a:fld>
            <a:endParaRPr lang="en-US"/>
          </a:p>
        </p:txBody>
      </p:sp>
      <p:sp>
        <p:nvSpPr>
          <p:cNvPr id="13" name="Date Placeholder 6"/>
          <p:cNvSpPr>
            <a:spLocks noGrp="1"/>
          </p:cNvSpPr>
          <p:nvPr>
            <p:ph type="dt" sz="half" idx="10"/>
          </p:nvPr>
        </p:nvSpPr>
        <p:spPr>
          <a:xfrm>
            <a:off x="10185208" y="6504904"/>
            <a:ext cx="1092392" cy="365125"/>
          </a:xfrm>
        </p:spPr>
        <p:txBody>
          <a:bodyPr/>
          <a:lstStyle>
            <a:lvl1pPr>
              <a:defRPr sz="1200">
                <a:solidFill>
                  <a:schemeClr val="accent1">
                    <a:lumMod val="75000"/>
                  </a:schemeClr>
                </a:solidFill>
                <a:latin typeface="Brush Script MT" panose="03060802040406070304" pitchFamily="66" charset="0"/>
              </a:defRPr>
            </a:lvl1pPr>
          </a:lstStyle>
          <a:p>
            <a:fld id="{FFEBD985-36F6-4903-B7A4-4C7378439FF4}" type="datetime1">
              <a:rPr lang="en-US" smtClean="0"/>
              <a:t>1/26/2024</a:t>
            </a:fld>
            <a:endParaRPr lang="en-US"/>
          </a:p>
        </p:txBody>
      </p:sp>
      <p:sp>
        <p:nvSpPr>
          <p:cNvPr id="14" name="Footer Placeholder 7"/>
          <p:cNvSpPr>
            <a:spLocks noGrp="1"/>
          </p:cNvSpPr>
          <p:nvPr>
            <p:ph type="ftr" sz="quarter" idx="11"/>
          </p:nvPr>
        </p:nvSpPr>
        <p:spPr>
          <a:xfrm>
            <a:off x="0" y="6492876"/>
            <a:ext cx="1482811" cy="365125"/>
          </a:xfrm>
        </p:spPr>
        <p:txBody>
          <a:bodyPr/>
          <a:lstStyle>
            <a:lvl1pPr>
              <a:defRPr sz="1200">
                <a:solidFill>
                  <a:schemeClr val="accent1">
                    <a:lumMod val="75000"/>
                  </a:schemeClr>
                </a:solidFill>
                <a:latin typeface="Brush Script MT" panose="03060802040406070304" pitchFamily="66" charset="0"/>
              </a:defRPr>
            </a:lvl1pPr>
          </a:lstStyle>
          <a:p>
            <a:r>
              <a:rPr lang="en-US"/>
              <a:t>Dr. Saud Alamri</a:t>
            </a:r>
            <a:endParaRPr lang="ar-SA" dirty="0"/>
          </a:p>
        </p:txBody>
      </p:sp>
    </p:spTree>
    <p:extLst>
      <p:ext uri="{BB962C8B-B14F-4D97-AF65-F5344CB8AC3E}">
        <p14:creationId xmlns:p14="http://schemas.microsoft.com/office/powerpoint/2010/main" val="1490265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C2391-59A1-4DDD-9511-F7FE151C83C8}"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B5361-E8DF-4F5E-9231-FB6F6A5D2CBE}" type="slidenum">
              <a:rPr lang="en-US" smtClean="0"/>
              <a:t>‹#›</a:t>
            </a:fld>
            <a:endParaRPr lang="en-US"/>
          </a:p>
        </p:txBody>
      </p:sp>
    </p:spTree>
    <p:extLst>
      <p:ext uri="{BB962C8B-B14F-4D97-AF65-F5344CB8AC3E}">
        <p14:creationId xmlns:p14="http://schemas.microsoft.com/office/powerpoint/2010/main" val="4086315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2C2391-59A1-4DDD-9511-F7FE151C83C8}"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B5361-E8DF-4F5E-9231-FB6F6A5D2CBE}" type="slidenum">
              <a:rPr lang="en-US" smtClean="0"/>
              <a:t>‹#›</a:t>
            </a:fld>
            <a:endParaRPr lang="en-US"/>
          </a:p>
        </p:txBody>
      </p:sp>
    </p:spTree>
    <p:extLst>
      <p:ext uri="{BB962C8B-B14F-4D97-AF65-F5344CB8AC3E}">
        <p14:creationId xmlns:p14="http://schemas.microsoft.com/office/powerpoint/2010/main" val="1303390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2C2391-59A1-4DDD-9511-F7FE151C83C8}"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B5361-E8DF-4F5E-9231-FB6F6A5D2CBE}" type="slidenum">
              <a:rPr lang="en-US" smtClean="0"/>
              <a:t>‹#›</a:t>
            </a:fld>
            <a:endParaRPr lang="en-US"/>
          </a:p>
        </p:txBody>
      </p:sp>
    </p:spTree>
    <p:extLst>
      <p:ext uri="{BB962C8B-B14F-4D97-AF65-F5344CB8AC3E}">
        <p14:creationId xmlns:p14="http://schemas.microsoft.com/office/powerpoint/2010/main" val="3374197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2C2391-59A1-4DDD-9511-F7FE151C83C8}"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B5361-E8DF-4F5E-9231-FB6F6A5D2CBE}" type="slidenum">
              <a:rPr lang="en-US" smtClean="0"/>
              <a:t>‹#›</a:t>
            </a:fld>
            <a:endParaRPr lang="en-US"/>
          </a:p>
        </p:txBody>
      </p:sp>
    </p:spTree>
    <p:extLst>
      <p:ext uri="{BB962C8B-B14F-4D97-AF65-F5344CB8AC3E}">
        <p14:creationId xmlns:p14="http://schemas.microsoft.com/office/powerpoint/2010/main" val="1882030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2C2391-59A1-4DDD-9511-F7FE151C83C8}"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B5361-E8DF-4F5E-9231-FB6F6A5D2CBE}" type="slidenum">
              <a:rPr lang="en-US" smtClean="0"/>
              <a:t>‹#›</a:t>
            </a:fld>
            <a:endParaRPr lang="en-US"/>
          </a:p>
        </p:txBody>
      </p:sp>
    </p:spTree>
    <p:extLst>
      <p:ext uri="{BB962C8B-B14F-4D97-AF65-F5344CB8AC3E}">
        <p14:creationId xmlns:p14="http://schemas.microsoft.com/office/powerpoint/2010/main" val="3455174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C2391-59A1-4DDD-9511-F7FE151C83C8}"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B5361-E8DF-4F5E-9231-FB6F6A5D2CBE}" type="slidenum">
              <a:rPr lang="en-US" smtClean="0"/>
              <a:t>‹#›</a:t>
            </a:fld>
            <a:endParaRPr lang="en-US"/>
          </a:p>
        </p:txBody>
      </p:sp>
    </p:spTree>
    <p:extLst>
      <p:ext uri="{BB962C8B-B14F-4D97-AF65-F5344CB8AC3E}">
        <p14:creationId xmlns:p14="http://schemas.microsoft.com/office/powerpoint/2010/main" val="330560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2C2391-59A1-4DDD-9511-F7FE151C83C8}"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B5361-E8DF-4F5E-9231-FB6F6A5D2CBE}" type="slidenum">
              <a:rPr lang="en-US" smtClean="0"/>
              <a:t>‹#›</a:t>
            </a:fld>
            <a:endParaRPr lang="en-US"/>
          </a:p>
        </p:txBody>
      </p:sp>
    </p:spTree>
    <p:extLst>
      <p:ext uri="{BB962C8B-B14F-4D97-AF65-F5344CB8AC3E}">
        <p14:creationId xmlns:p14="http://schemas.microsoft.com/office/powerpoint/2010/main" val="1972641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2C2391-59A1-4DDD-9511-F7FE151C83C8}"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B5361-E8DF-4F5E-9231-FB6F6A5D2CBE}" type="slidenum">
              <a:rPr lang="en-US" smtClean="0"/>
              <a:t>‹#›</a:t>
            </a:fld>
            <a:endParaRPr lang="en-US"/>
          </a:p>
        </p:txBody>
      </p:sp>
    </p:spTree>
    <p:extLst>
      <p:ext uri="{BB962C8B-B14F-4D97-AF65-F5344CB8AC3E}">
        <p14:creationId xmlns:p14="http://schemas.microsoft.com/office/powerpoint/2010/main" val="1914310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C2391-59A1-4DDD-9511-F7FE151C83C8}" type="datetimeFigureOut">
              <a:rPr lang="en-US" smtClean="0"/>
              <a:t>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B5361-E8DF-4F5E-9231-FB6F6A5D2CBE}" type="slidenum">
              <a:rPr lang="en-US" smtClean="0"/>
              <a:t>‹#›</a:t>
            </a:fld>
            <a:endParaRPr lang="en-US"/>
          </a:p>
        </p:txBody>
      </p:sp>
    </p:spTree>
    <p:extLst>
      <p:ext uri="{BB962C8B-B14F-4D97-AF65-F5344CB8AC3E}">
        <p14:creationId xmlns:p14="http://schemas.microsoft.com/office/powerpoint/2010/main" val="124733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4720" y="2122615"/>
            <a:ext cx="3373446" cy="871008"/>
          </a:xfrm>
          <a:prstGeom prst="rect">
            <a:avLst/>
          </a:prstGeom>
        </p:spPr>
        <p:txBody>
          <a:bodyPr wrap="square">
            <a:spAutoFit/>
          </a:bodyPr>
          <a:lstStyle/>
          <a:p>
            <a:pPr>
              <a:lnSpc>
                <a:spcPct val="115000"/>
              </a:lnSpc>
            </a:pPr>
            <a:r>
              <a:rPr lang="ar-SA" sz="4400" b="1" dirty="0">
                <a:solidFill>
                  <a:schemeClr val="accent2">
                    <a:lumMod val="50000"/>
                  </a:schemeClr>
                </a:solidFill>
                <a:effectLst>
                  <a:outerShdw blurRad="38100" dist="38100" dir="2700000" algn="tl">
                    <a:srgbClr val="000000">
                      <a:alpha val="43137"/>
                    </a:srgbClr>
                  </a:outerShdw>
                </a:effectLst>
                <a:latin typeface="+mj-lt"/>
                <a:ea typeface="+mj-ea"/>
                <a:cs typeface="+mj-cs"/>
              </a:rPr>
              <a:t>العوامل الأحيائية</a:t>
            </a:r>
            <a:endParaRPr lang="en-US" sz="4400" b="1" dirty="0">
              <a:solidFill>
                <a:schemeClr val="accent2">
                  <a:lumMod val="50000"/>
                </a:schemeClr>
              </a:solidFill>
              <a:effectLst>
                <a:outerShdw blurRad="38100" dist="38100" dir="2700000" algn="tl">
                  <a:srgbClr val="000000">
                    <a:alpha val="43137"/>
                  </a:srgbClr>
                </a:outerShdw>
              </a:effectLst>
              <a:latin typeface="+mj-lt"/>
              <a:ea typeface="+mj-ea"/>
              <a:cs typeface="+mj-cs"/>
            </a:endParaRPr>
          </a:p>
        </p:txBody>
      </p:sp>
      <p:cxnSp>
        <p:nvCxnSpPr>
          <p:cNvPr id="4" name="رابط مستقيم 3"/>
          <p:cNvCxnSpPr/>
          <p:nvPr/>
        </p:nvCxnSpPr>
        <p:spPr>
          <a:xfrm flipH="1">
            <a:off x="3989564" y="3851564"/>
            <a:ext cx="4029580" cy="0"/>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sp>
        <p:nvSpPr>
          <p:cNvPr id="6" name="مستطيل 5"/>
          <p:cNvSpPr/>
          <p:nvPr/>
        </p:nvSpPr>
        <p:spPr>
          <a:xfrm>
            <a:off x="4051069" y="2890180"/>
            <a:ext cx="4505498" cy="769441"/>
          </a:xfrm>
          <a:prstGeom prst="rect">
            <a:avLst/>
          </a:prstGeom>
        </p:spPr>
        <p:txBody>
          <a:bodyPr wrap="square">
            <a:spAutoFit/>
          </a:bodyPr>
          <a:lstStyle/>
          <a:p>
            <a:r>
              <a:rPr lang="en-US" sz="4400" b="1" dirty="0">
                <a:solidFill>
                  <a:schemeClr val="accent2">
                    <a:lumMod val="50000"/>
                  </a:schemeClr>
                </a:solidFill>
                <a:effectLst>
                  <a:outerShdw blurRad="38100" dist="38100" dir="2700000" algn="tl">
                    <a:srgbClr val="000000">
                      <a:alpha val="43137"/>
                    </a:srgbClr>
                  </a:outerShdw>
                </a:effectLst>
                <a:latin typeface="+mj-lt"/>
                <a:ea typeface="+mj-ea"/>
                <a:cs typeface="+mj-cs"/>
              </a:rPr>
              <a:t>Biotic factors </a:t>
            </a:r>
            <a:endParaRPr lang="ar-SA" sz="4400" b="1" dirty="0">
              <a:solidFill>
                <a:schemeClr val="accent2">
                  <a:lumMod val="50000"/>
                </a:schemeClr>
              </a:solidFill>
              <a:effectLst>
                <a:outerShdw blurRad="38100" dist="38100" dir="2700000" algn="tl">
                  <a:srgbClr val="000000">
                    <a:alpha val="43137"/>
                  </a:srgbClr>
                </a:outerShdw>
              </a:effectLst>
              <a:latin typeface="+mj-lt"/>
              <a:ea typeface="+mj-ea"/>
              <a:cs typeface="+mj-cs"/>
            </a:endParaRPr>
          </a:p>
        </p:txBody>
      </p:sp>
      <p:sp>
        <p:nvSpPr>
          <p:cNvPr id="9" name="Slide Number Placeholder 8"/>
          <p:cNvSpPr>
            <a:spLocks noGrp="1"/>
          </p:cNvSpPr>
          <p:nvPr>
            <p:ph type="sldNum" sz="quarter" idx="12"/>
          </p:nvPr>
        </p:nvSpPr>
        <p:spPr/>
        <p:txBody>
          <a:bodyPr/>
          <a:lstStyle/>
          <a:p>
            <a:fld id="{AF90A6A5-4BBC-4C8D-9850-BB817983DEE0}" type="slidenum">
              <a:rPr lang="en-US" smtClean="0"/>
              <a:t>1</a:t>
            </a:fld>
            <a:endParaRPr lang="en-US"/>
          </a:p>
        </p:txBody>
      </p:sp>
      <p:sp>
        <p:nvSpPr>
          <p:cNvPr id="3" name="Date Placeholder 2"/>
          <p:cNvSpPr>
            <a:spLocks noGrp="1"/>
          </p:cNvSpPr>
          <p:nvPr>
            <p:ph type="dt" sz="half" idx="10"/>
          </p:nvPr>
        </p:nvSpPr>
        <p:spPr/>
        <p:txBody>
          <a:bodyPr/>
          <a:lstStyle/>
          <a:p>
            <a:fld id="{EFC2DE10-C3F5-4F53-83C2-ADD39BF9CF7D}" type="datetime1">
              <a:rPr lang="en-US" smtClean="0"/>
              <a:t>1/26/2024</a:t>
            </a:fld>
            <a:endParaRPr lang="en-US"/>
          </a:p>
        </p:txBody>
      </p:sp>
      <p:sp>
        <p:nvSpPr>
          <p:cNvPr id="8" name="Footer Placeholder 7"/>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2291586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0310" y="733724"/>
            <a:ext cx="8546690" cy="2923877"/>
          </a:xfrm>
          <a:prstGeom prst="rect">
            <a:avLst/>
          </a:prstGeom>
        </p:spPr>
        <p:txBody>
          <a:bodyPr wrap="square">
            <a:spAutoFit/>
          </a:bodyPr>
          <a:lstStyle/>
          <a:p>
            <a:pPr lvl="0" algn="just" rtl="1">
              <a:lnSpc>
                <a:spcPct val="115000"/>
              </a:lnSpc>
            </a:pPr>
            <a:endParaRPr lang="ar-SA" sz="3200" dirty="0">
              <a:solidFill>
                <a:srgbClr val="C00000"/>
              </a:solidFill>
              <a:effectLst>
                <a:outerShdw blurRad="38100" dist="38100" dir="2700000" algn="tl">
                  <a:srgbClr val="000000">
                    <a:alpha val="43137"/>
                  </a:srgbClr>
                </a:outerShdw>
              </a:effectLst>
              <a:latin typeface="Arial Rounded MT Bold"/>
              <a:cs typeface="+mj-cs"/>
            </a:endParaRPr>
          </a:p>
          <a:p>
            <a:pPr lvl="0" algn="just" rtl="1">
              <a:lnSpc>
                <a:spcPct val="115000"/>
              </a:lnSpc>
            </a:pPr>
            <a:r>
              <a:rPr lang="ar-SA" sz="3200" dirty="0">
                <a:solidFill>
                  <a:schemeClr val="tx1">
                    <a:lumMod val="95000"/>
                    <a:lumOff val="5000"/>
                  </a:schemeClr>
                </a:solidFill>
                <a:effectLst>
                  <a:outerShdw blurRad="38100" dist="38100" dir="2700000" algn="tl">
                    <a:srgbClr val="000000">
                      <a:alpha val="43137"/>
                    </a:srgbClr>
                  </a:outerShdw>
                </a:effectLst>
                <a:latin typeface="Arial Rounded MT Bold"/>
                <a:cs typeface="+mj-cs"/>
              </a:rPr>
              <a:t> </a:t>
            </a:r>
            <a:r>
              <a:rPr lang="ar-SA" sz="3200" u="sng" dirty="0">
                <a:solidFill>
                  <a:schemeClr val="tx1">
                    <a:lumMod val="95000"/>
                    <a:lumOff val="5000"/>
                  </a:schemeClr>
                </a:solidFill>
                <a:effectLst>
                  <a:outerShdw blurRad="38100" dist="38100" dir="2700000" algn="tl">
                    <a:srgbClr val="000000">
                      <a:alpha val="43137"/>
                    </a:srgbClr>
                  </a:outerShdw>
                </a:effectLst>
                <a:latin typeface="Arial Rounded MT Bold"/>
                <a:cs typeface="+mj-cs"/>
              </a:rPr>
              <a:t>البقايا العضوية:</a:t>
            </a:r>
            <a:endParaRPr lang="en-US" sz="3200" u="sng" dirty="0">
              <a:solidFill>
                <a:schemeClr val="tx1">
                  <a:lumMod val="95000"/>
                  <a:lumOff val="5000"/>
                </a:schemeClr>
              </a:solidFill>
              <a:effectLst>
                <a:outerShdw blurRad="38100" dist="38100" dir="2700000" algn="tl">
                  <a:srgbClr val="000000">
                    <a:alpha val="43137"/>
                  </a:srgbClr>
                </a:outerShdw>
              </a:effectLst>
              <a:latin typeface="Arial Rounded MT Bold"/>
              <a:cs typeface="+mj-cs"/>
            </a:endParaRPr>
          </a:p>
          <a:p>
            <a:pPr lvl="0"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تلقي الحيوانات كميات كبيرة من البقايا العضوية على سطح التربة أو في داخلها، وهذه البقايا تتميز بكونها </a:t>
            </a:r>
            <a:r>
              <a:rPr lang="ar-SA" sz="3200" dirty="0">
                <a:solidFill>
                  <a:schemeClr val="accent5">
                    <a:lumMod val="75000"/>
                  </a:schemeClr>
                </a:solidFill>
                <a:effectLst>
                  <a:outerShdw blurRad="38100" dist="38100" dir="2700000" algn="tl">
                    <a:srgbClr val="000000">
                      <a:alpha val="43137"/>
                    </a:srgbClr>
                  </a:outerShdw>
                </a:effectLst>
                <a:latin typeface="Arial Rounded MT Bold"/>
                <a:cs typeface="+mj-cs"/>
              </a:rPr>
              <a:t>أغنى بالنيتروجين </a:t>
            </a:r>
            <a:r>
              <a:rPr lang="ar-SA" sz="3200" dirty="0">
                <a:solidFill>
                  <a:srgbClr val="17365D"/>
                </a:solidFill>
                <a:effectLst>
                  <a:outerShdw blurRad="38100" dist="38100" dir="2700000" algn="tl">
                    <a:srgbClr val="000000">
                      <a:alpha val="43137"/>
                    </a:srgbClr>
                  </a:outerShdw>
                </a:effectLst>
                <a:latin typeface="Arial Rounded MT Bold"/>
                <a:cs typeface="+mj-cs"/>
              </a:rPr>
              <a:t>من البقايا النباتية الميتة.</a:t>
            </a:r>
            <a:endParaRPr lang="en-US" sz="3200" dirty="0">
              <a:solidFill>
                <a:srgbClr val="17365D"/>
              </a:solidFill>
              <a:effectLst>
                <a:outerShdw blurRad="38100" dist="38100" dir="2700000" algn="tl">
                  <a:srgbClr val="000000">
                    <a:alpha val="43137"/>
                  </a:srgbClr>
                </a:outerShdw>
              </a:effectLst>
              <a:latin typeface="Arial Rounded MT Bold"/>
              <a:cs typeface="+mj-cs"/>
            </a:endParaRPr>
          </a:p>
        </p:txBody>
      </p:sp>
      <p:sp>
        <p:nvSpPr>
          <p:cNvPr id="7" name="Slide Number Placeholder 6"/>
          <p:cNvSpPr>
            <a:spLocks noGrp="1"/>
          </p:cNvSpPr>
          <p:nvPr>
            <p:ph type="sldNum" sz="quarter" idx="12"/>
          </p:nvPr>
        </p:nvSpPr>
        <p:spPr/>
        <p:txBody>
          <a:bodyPr/>
          <a:lstStyle/>
          <a:p>
            <a:fld id="{AF90A6A5-4BBC-4C8D-9850-BB817983DEE0}" type="slidenum">
              <a:rPr lang="en-US" smtClean="0"/>
              <a:t>10</a:t>
            </a:fld>
            <a:endParaRPr lang="en-US"/>
          </a:p>
        </p:txBody>
      </p:sp>
      <p:sp>
        <p:nvSpPr>
          <p:cNvPr id="2" name="Date Placeholder 1"/>
          <p:cNvSpPr>
            <a:spLocks noGrp="1"/>
          </p:cNvSpPr>
          <p:nvPr>
            <p:ph type="dt" sz="half" idx="10"/>
          </p:nvPr>
        </p:nvSpPr>
        <p:spPr/>
        <p:txBody>
          <a:bodyPr/>
          <a:lstStyle/>
          <a:p>
            <a:fld id="{9D03A301-F324-4AD0-8AFB-41CE66EFB0D0}" type="datetime1">
              <a:rPr lang="en-US" smtClean="0"/>
              <a:t>1/26/2024</a:t>
            </a:fld>
            <a:endParaRPr lang="en-US"/>
          </a:p>
        </p:txBody>
      </p:sp>
      <p:sp>
        <p:nvSpPr>
          <p:cNvPr id="6" name="Footer Placeholder 5"/>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2499928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36955" y="25397"/>
            <a:ext cx="8350045" cy="6888039"/>
          </a:xfrm>
          <a:prstGeom prst="rect">
            <a:avLst/>
          </a:prstGeom>
        </p:spPr>
        <p:txBody>
          <a:bodyPr wrap="square">
            <a:spAutoFit/>
          </a:bodyPr>
          <a:lstStyle/>
          <a:p>
            <a:pPr lvl="0" algn="ctr"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عملية التلقيح </a:t>
            </a:r>
            <a:r>
              <a:rPr lang="en-US" sz="2800" dirty="0">
                <a:solidFill>
                  <a:srgbClr val="810000"/>
                </a:solidFill>
                <a:effectLst>
                  <a:outerShdw blurRad="38100" dist="38100" dir="2700000" algn="tl">
                    <a:srgbClr val="000000">
                      <a:alpha val="43137"/>
                    </a:srgbClr>
                  </a:outerShdw>
                </a:effectLst>
                <a:cs typeface="+mj-cs"/>
              </a:rPr>
              <a:t>Pollination</a:t>
            </a:r>
            <a:endParaRPr lang="ar-SA" sz="3200" dirty="0">
              <a:solidFill>
                <a:srgbClr val="810000"/>
              </a:solidFill>
              <a:effectLst>
                <a:outerShdw blurRad="38100" dist="38100" dir="2700000" algn="tl">
                  <a:srgbClr val="000000">
                    <a:alpha val="43137"/>
                  </a:srgbClr>
                </a:outerShdw>
              </a:effectLst>
              <a:latin typeface="Arial Rounded MT Bold"/>
              <a:cs typeface="+mj-cs"/>
            </a:endParaRPr>
          </a:p>
          <a:p>
            <a:pPr lvl="0" algn="just" rtl="1">
              <a:lnSpc>
                <a:spcPct val="115000"/>
              </a:lnSpc>
            </a:pPr>
            <a:r>
              <a:rPr lang="ar-SA" sz="3200" dirty="0">
                <a:solidFill>
                  <a:schemeClr val="accent5">
                    <a:lumMod val="75000"/>
                  </a:schemeClr>
                </a:solidFill>
                <a:effectLst>
                  <a:outerShdw blurRad="38100" dist="38100" dir="2700000" algn="tl">
                    <a:srgbClr val="000000">
                      <a:alpha val="43137"/>
                    </a:srgbClr>
                  </a:outerShdw>
                </a:effectLst>
                <a:latin typeface="Arial Rounded MT Bold"/>
                <a:cs typeface="+mj-cs"/>
              </a:rPr>
              <a:t>عملية التلقيح هي نقل حبوب اللقاح من المتك إلى الميسم أحد التأثيرات المتبادلة النافعة بين الحيوانات والنباتات.</a:t>
            </a:r>
            <a:endParaRPr lang="en-US" sz="3200" dirty="0">
              <a:solidFill>
                <a:schemeClr val="accent5">
                  <a:lumMod val="75000"/>
                </a:schemeClr>
              </a:solidFill>
              <a:effectLst>
                <a:outerShdw blurRad="38100" dist="38100" dir="2700000" algn="tl">
                  <a:srgbClr val="000000">
                    <a:alpha val="43137"/>
                  </a:srgbClr>
                </a:outerShdw>
              </a:effectLst>
              <a:latin typeface="Arial Rounded MT Bold"/>
              <a:cs typeface="+mj-cs"/>
            </a:endParaRPr>
          </a:p>
          <a:p>
            <a:pPr lvl="0" algn="just" rtl="1">
              <a:lnSpc>
                <a:spcPct val="115000"/>
              </a:lnSpc>
            </a:pPr>
            <a:endParaRPr lang="ar-SA" sz="900" dirty="0">
              <a:solidFill>
                <a:srgbClr val="17365D"/>
              </a:solidFill>
              <a:effectLst>
                <a:outerShdw blurRad="38100" dist="38100" dir="2700000" algn="tl">
                  <a:srgbClr val="000000">
                    <a:alpha val="43137"/>
                  </a:srgbClr>
                </a:outerShdw>
              </a:effectLst>
              <a:latin typeface="Arial Rounded MT Bold"/>
              <a:cs typeface="+mj-cs"/>
            </a:endParaRPr>
          </a:p>
          <a:p>
            <a:pPr lvl="0"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تعتبر الحشرات من بين الحيوانات الرئيسية التي تقوم بعملية التلقيح، كما تلعب الطيور الطنانة أيضا دورًا مهمًا يماثل دور الحشرات، وأهم الحشرات التي تقوم بعملية التلقيح هي: نحل العسل والنحل الطنان والفراش والدبابير.</a:t>
            </a:r>
          </a:p>
          <a:p>
            <a:pPr lvl="0" algn="just" rtl="1">
              <a:lnSpc>
                <a:spcPct val="115000"/>
              </a:lnSpc>
            </a:pPr>
            <a:endParaRPr lang="ar-SA" sz="900" dirty="0">
              <a:solidFill>
                <a:srgbClr val="17365D"/>
              </a:solidFill>
              <a:effectLst>
                <a:outerShdw blurRad="38100" dist="38100" dir="2700000" algn="tl">
                  <a:srgbClr val="000000">
                    <a:alpha val="43137"/>
                  </a:srgbClr>
                </a:outerShdw>
              </a:effectLst>
              <a:latin typeface="Arial Rounded MT Bold"/>
              <a:ea typeface="Calibri"/>
              <a:cs typeface="+mj-cs"/>
            </a:endParaRPr>
          </a:p>
          <a:p>
            <a:pPr lvl="0"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ea typeface="Calibri"/>
                <a:cs typeface="+mj-cs"/>
              </a:rPr>
              <a:t>هناك ارتباط في بعض الأحيان بين انتشار النباتات وبين الحشرات التي تقوم بعملية التلقيح؛ مثال: بعض أنواع فصيلة 	حنك السبع </a:t>
            </a:r>
            <a:r>
              <a:rPr lang="en-US" sz="2400" dirty="0" err="1">
                <a:solidFill>
                  <a:srgbClr val="17365D"/>
                </a:solidFill>
                <a:effectLst>
                  <a:outerShdw blurRad="38100" dist="38100" dir="2700000" algn="tl">
                    <a:srgbClr val="000000">
                      <a:alpha val="43137"/>
                    </a:srgbClr>
                  </a:outerShdw>
                </a:effectLst>
                <a:ea typeface="Calibri"/>
                <a:cs typeface="+mj-cs"/>
              </a:rPr>
              <a:t>Scrophulariaceae</a:t>
            </a:r>
            <a:endParaRPr lang="ar-SA" sz="3200" dirty="0">
              <a:solidFill>
                <a:srgbClr val="17365D"/>
              </a:solidFill>
              <a:effectLst>
                <a:outerShdw blurRad="38100" dist="38100" dir="2700000" algn="tl">
                  <a:srgbClr val="000000">
                    <a:alpha val="43137"/>
                  </a:srgbClr>
                </a:outerShdw>
              </a:effectLst>
              <a:latin typeface="Arial Rounded MT Bold"/>
              <a:ea typeface="Calibri"/>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ea typeface="Calibri"/>
                <a:cs typeface="+mj-cs"/>
              </a:rPr>
              <a:t>	ونبات النفل</a:t>
            </a:r>
            <a:r>
              <a:rPr lang="en-US" sz="3200" dirty="0">
                <a:solidFill>
                  <a:srgbClr val="17365D"/>
                </a:solidFill>
                <a:effectLst>
                  <a:outerShdw blurRad="38100" dist="38100" dir="2700000" algn="tl">
                    <a:srgbClr val="000000">
                      <a:alpha val="43137"/>
                    </a:srgbClr>
                  </a:outerShdw>
                </a:effectLst>
                <a:latin typeface="Arial Rounded MT Bold"/>
                <a:ea typeface="Calibri"/>
                <a:cs typeface="+mj-cs"/>
              </a:rPr>
              <a:t> </a:t>
            </a:r>
            <a:r>
              <a:rPr lang="en-US" sz="2400" i="1" dirty="0" err="1">
                <a:solidFill>
                  <a:srgbClr val="17365D"/>
                </a:solidFill>
                <a:effectLst>
                  <a:outerShdw blurRad="38100" dist="38100" dir="2700000" algn="tl">
                    <a:srgbClr val="000000">
                      <a:alpha val="43137"/>
                    </a:srgbClr>
                  </a:outerShdw>
                </a:effectLst>
                <a:ea typeface="Calibri"/>
                <a:cs typeface="+mj-cs"/>
              </a:rPr>
              <a:t>Trifolium</a:t>
            </a:r>
            <a:r>
              <a:rPr lang="en-US" sz="2400" dirty="0">
                <a:solidFill>
                  <a:srgbClr val="17365D"/>
                </a:solidFill>
                <a:effectLst>
                  <a:outerShdw blurRad="38100" dist="38100" dir="2700000" algn="tl">
                    <a:srgbClr val="000000">
                      <a:alpha val="43137"/>
                    </a:srgbClr>
                  </a:outerShdw>
                </a:effectLst>
                <a:ea typeface="Calibri"/>
                <a:cs typeface="+mj-cs"/>
              </a:rPr>
              <a:t> </a:t>
            </a:r>
            <a:r>
              <a:rPr lang="en-US" sz="2400" i="1" dirty="0" err="1">
                <a:solidFill>
                  <a:srgbClr val="17365D"/>
                </a:solidFill>
                <a:effectLst>
                  <a:outerShdw blurRad="38100" dist="38100" dir="2700000" algn="tl">
                    <a:srgbClr val="000000">
                      <a:alpha val="43137"/>
                    </a:srgbClr>
                  </a:outerShdw>
                </a:effectLst>
                <a:ea typeface="Calibri"/>
                <a:cs typeface="+mj-cs"/>
              </a:rPr>
              <a:t>pratense</a:t>
            </a:r>
            <a:r>
              <a:rPr lang="en-US" sz="2400" dirty="0">
                <a:solidFill>
                  <a:srgbClr val="17365D"/>
                </a:solidFill>
                <a:effectLst>
                  <a:outerShdw blurRad="38100" dist="38100" dir="2700000" algn="tl">
                    <a:srgbClr val="000000">
                      <a:alpha val="43137"/>
                    </a:srgbClr>
                  </a:outerShdw>
                </a:effectLst>
                <a:ea typeface="Calibri"/>
                <a:cs typeface="+mj-cs"/>
              </a:rPr>
              <a:t> </a:t>
            </a:r>
            <a:endParaRPr lang="en-US" sz="2400" dirty="0">
              <a:solidFill>
                <a:srgbClr val="17365D"/>
              </a:solidFill>
              <a:effectLst>
                <a:outerShdw blurRad="38100" dist="38100" dir="2700000" algn="tl">
                  <a:srgbClr val="000000">
                    <a:alpha val="43137"/>
                  </a:srgbClr>
                </a:outerShdw>
              </a:effectLst>
              <a:latin typeface="Arial Rounded MT Bold"/>
              <a:ea typeface="Calibri"/>
              <a:cs typeface="+mj-cs"/>
            </a:endParaRPr>
          </a:p>
        </p:txBody>
      </p:sp>
      <p:sp>
        <p:nvSpPr>
          <p:cNvPr id="6" name="Slide Number Placeholder 5"/>
          <p:cNvSpPr>
            <a:spLocks noGrp="1"/>
          </p:cNvSpPr>
          <p:nvPr>
            <p:ph type="sldNum" sz="quarter" idx="12"/>
          </p:nvPr>
        </p:nvSpPr>
        <p:spPr/>
        <p:txBody>
          <a:bodyPr/>
          <a:lstStyle/>
          <a:p>
            <a:fld id="{AF90A6A5-4BBC-4C8D-9850-BB817983DEE0}" type="slidenum">
              <a:rPr lang="en-US" smtClean="0"/>
              <a:t>11</a:t>
            </a:fld>
            <a:endParaRPr lang="en-US" dirty="0"/>
          </a:p>
        </p:txBody>
      </p:sp>
      <p:sp>
        <p:nvSpPr>
          <p:cNvPr id="2" name="Date Placeholder 1"/>
          <p:cNvSpPr>
            <a:spLocks noGrp="1"/>
          </p:cNvSpPr>
          <p:nvPr>
            <p:ph type="dt" sz="half" idx="10"/>
          </p:nvPr>
        </p:nvSpPr>
        <p:spPr/>
        <p:txBody>
          <a:bodyPr/>
          <a:lstStyle/>
          <a:p>
            <a:fld id="{FA04BEEB-C49C-4F7A-B045-09AF7F78366A}"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958959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4772" y="167079"/>
            <a:ext cx="8082455" cy="3676006"/>
          </a:xfrm>
          <a:prstGeom prst="rect">
            <a:avLst/>
          </a:prstGeom>
        </p:spPr>
        <p:txBody>
          <a:bodyPr wrap="square">
            <a:spAutoFit/>
          </a:bodyPr>
          <a:lstStyle/>
          <a:p>
            <a:pPr algn="ctr"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عملية الانتشار </a:t>
            </a:r>
            <a:r>
              <a:rPr lang="en-US" sz="2800" dirty="0">
                <a:solidFill>
                  <a:srgbClr val="810000"/>
                </a:solidFill>
                <a:effectLst>
                  <a:outerShdw blurRad="38100" dist="38100" dir="2700000" algn="tl">
                    <a:srgbClr val="000000">
                      <a:alpha val="43137"/>
                    </a:srgbClr>
                  </a:outerShdw>
                </a:effectLst>
                <a:latin typeface="Arial Rounded MT Bold"/>
                <a:cs typeface="+mj-cs"/>
              </a:rPr>
              <a:t>Dispersal</a:t>
            </a:r>
            <a:endParaRPr lang="en-US" sz="3200" dirty="0">
              <a:solidFill>
                <a:srgbClr val="810000"/>
              </a:solidFill>
              <a:effectLst>
                <a:outerShdw blurRad="38100" dist="38100" dir="2700000" algn="tl">
                  <a:srgbClr val="000000">
                    <a:alpha val="43137"/>
                  </a:srgbClr>
                </a:outerShdw>
              </a:effectLst>
              <a:latin typeface="Arial Rounded MT Bold"/>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يعتبر الانتشار مرحلة حساسة في حياة النباتات حيث تنتهج معظم النباتات أساليب مختلفة في طرقة نثر بذورها وتوزيعها بما يكفل استقرارها في أماكن ملاائمة لإنباتها، ومن ثم نمو بوادرها وثبات النباتات المتكونة من تلك البوادر بما يحقق احتياجات الضرورية من البيئة التي تعيش فيها.</a:t>
            </a:r>
          </a:p>
          <a:p>
            <a:pPr algn="just" rtl="1">
              <a:lnSpc>
                <a:spcPct val="115000"/>
              </a:lnSpc>
            </a:pPr>
            <a:endParaRPr lang="en-US" sz="1050" dirty="0">
              <a:effectLst>
                <a:outerShdw blurRad="38100" dist="38100" dir="2700000" algn="tl">
                  <a:srgbClr val="000000">
                    <a:alpha val="43137"/>
                  </a:srgbClr>
                </a:outerShdw>
              </a:effectLst>
              <a:latin typeface="Calibri"/>
              <a:ea typeface="Calibri"/>
              <a:cs typeface="+mj-cs"/>
            </a:endParaRPr>
          </a:p>
        </p:txBody>
      </p:sp>
      <p:sp>
        <p:nvSpPr>
          <p:cNvPr id="6" name="Slide Number Placeholder 5"/>
          <p:cNvSpPr>
            <a:spLocks noGrp="1"/>
          </p:cNvSpPr>
          <p:nvPr>
            <p:ph type="sldNum" sz="quarter" idx="12"/>
          </p:nvPr>
        </p:nvSpPr>
        <p:spPr/>
        <p:txBody>
          <a:bodyPr/>
          <a:lstStyle/>
          <a:p>
            <a:fld id="{AF90A6A5-4BBC-4C8D-9850-BB817983DEE0}" type="slidenum">
              <a:rPr lang="en-US" smtClean="0"/>
              <a:t>12</a:t>
            </a:fld>
            <a:endParaRPr lang="en-US"/>
          </a:p>
        </p:txBody>
      </p:sp>
      <p:sp>
        <p:nvSpPr>
          <p:cNvPr id="2" name="Date Placeholder 1"/>
          <p:cNvSpPr>
            <a:spLocks noGrp="1"/>
          </p:cNvSpPr>
          <p:nvPr>
            <p:ph type="dt" sz="half" idx="10"/>
          </p:nvPr>
        </p:nvSpPr>
        <p:spPr/>
        <p:txBody>
          <a:bodyPr/>
          <a:lstStyle/>
          <a:p>
            <a:fld id="{6A1D439D-1529-433E-ABBB-63E9E804D7ED}"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pic>
        <p:nvPicPr>
          <p:cNvPr id="7" name="Picture 6"/>
          <p:cNvPicPr>
            <a:picLocks noChangeAspect="1"/>
          </p:cNvPicPr>
          <p:nvPr/>
        </p:nvPicPr>
        <p:blipFill>
          <a:blip r:embed="rId2"/>
          <a:stretch>
            <a:fillRect/>
          </a:stretch>
        </p:blipFill>
        <p:spPr>
          <a:xfrm>
            <a:off x="8472162" y="4069374"/>
            <a:ext cx="2474513" cy="2060687"/>
          </a:xfrm>
          <a:prstGeom prst="rect">
            <a:avLst/>
          </a:prstGeom>
        </p:spPr>
      </p:pic>
      <p:sp>
        <p:nvSpPr>
          <p:cNvPr id="8" name="Rectangle 7"/>
          <p:cNvSpPr/>
          <p:nvPr/>
        </p:nvSpPr>
        <p:spPr>
          <a:xfrm>
            <a:off x="6677297" y="4314887"/>
            <a:ext cx="623889" cy="1569660"/>
          </a:xfrm>
          <a:prstGeom prst="rect">
            <a:avLst/>
          </a:prstGeom>
        </p:spPr>
        <p:txBody>
          <a:bodyPr wrap="none">
            <a:spAutoFit/>
          </a:bodyPr>
          <a:lstStyle/>
          <a:p>
            <a:r>
              <a:rPr lang="ar-SA" sz="9600" dirty="0" smtClean="0">
                <a:solidFill>
                  <a:srgbClr val="FF0000"/>
                </a:solidFill>
              </a:rPr>
              <a:t>؟</a:t>
            </a:r>
            <a:endParaRPr lang="en-US" sz="9600" dirty="0">
              <a:solidFill>
                <a:srgbClr val="FF0000"/>
              </a:solidFill>
            </a:endParaRPr>
          </a:p>
        </p:txBody>
      </p:sp>
    </p:spTree>
    <p:extLst>
      <p:ext uri="{BB962C8B-B14F-4D97-AF65-F5344CB8AC3E}">
        <p14:creationId xmlns:p14="http://schemas.microsoft.com/office/powerpoint/2010/main" val="48213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4A7FFF-54D5-403C-9DAB-FF14653A0CE1}"/>
              </a:ext>
            </a:extLst>
          </p:cNvPr>
          <p:cNvSpPr>
            <a:spLocks noGrp="1"/>
          </p:cNvSpPr>
          <p:nvPr>
            <p:ph type="sldNum" sz="quarter" idx="12"/>
          </p:nvPr>
        </p:nvSpPr>
        <p:spPr/>
        <p:txBody>
          <a:bodyPr/>
          <a:lstStyle/>
          <a:p>
            <a:fld id="{AF90A6A5-4BBC-4C8D-9850-BB817983DEE0}" type="slidenum">
              <a:rPr lang="en-US" smtClean="0"/>
              <a:t>13</a:t>
            </a:fld>
            <a:endParaRPr lang="en-US"/>
          </a:p>
        </p:txBody>
      </p:sp>
      <p:sp>
        <p:nvSpPr>
          <p:cNvPr id="3" name="Date Placeholder 2">
            <a:extLst>
              <a:ext uri="{FF2B5EF4-FFF2-40B4-BE49-F238E27FC236}">
                <a16:creationId xmlns:a16="http://schemas.microsoft.com/office/drawing/2014/main" id="{5E1CFFDA-9571-4435-8F5F-CF5C67E2F82F}"/>
              </a:ext>
            </a:extLst>
          </p:cNvPr>
          <p:cNvSpPr>
            <a:spLocks noGrp="1"/>
          </p:cNvSpPr>
          <p:nvPr>
            <p:ph type="dt" sz="half" idx="10"/>
          </p:nvPr>
        </p:nvSpPr>
        <p:spPr/>
        <p:txBody>
          <a:bodyPr/>
          <a:lstStyle/>
          <a:p>
            <a:fld id="{AB6DBE43-C370-49E5-97EC-3E7717359667}" type="datetime1">
              <a:rPr lang="en-US" smtClean="0"/>
              <a:t>1/26/2024</a:t>
            </a:fld>
            <a:endParaRPr lang="en-US"/>
          </a:p>
        </p:txBody>
      </p:sp>
      <p:sp>
        <p:nvSpPr>
          <p:cNvPr id="4" name="Footer Placeholder 3">
            <a:extLst>
              <a:ext uri="{FF2B5EF4-FFF2-40B4-BE49-F238E27FC236}">
                <a16:creationId xmlns:a16="http://schemas.microsoft.com/office/drawing/2014/main" id="{D062D1F1-5D0A-4601-B817-0BFB3998A311}"/>
              </a:ext>
            </a:extLst>
          </p:cNvPr>
          <p:cNvSpPr>
            <a:spLocks noGrp="1"/>
          </p:cNvSpPr>
          <p:nvPr>
            <p:ph type="ftr" sz="quarter" idx="11"/>
          </p:nvPr>
        </p:nvSpPr>
        <p:spPr/>
        <p:txBody>
          <a:bodyPr/>
          <a:lstStyle/>
          <a:p>
            <a:r>
              <a:rPr lang="en-US"/>
              <a:t>Dr. Saud Alamri</a:t>
            </a:r>
            <a:endParaRPr lang="ar-SA" dirty="0"/>
          </a:p>
        </p:txBody>
      </p:sp>
      <p:pic>
        <p:nvPicPr>
          <p:cNvPr id="1026" name="Picture 2" descr="نتيجة بحث الصور عن ‪seed dispersal sheep‬‏">
            <a:extLst>
              <a:ext uri="{FF2B5EF4-FFF2-40B4-BE49-F238E27FC236}">
                <a16:creationId xmlns:a16="http://schemas.microsoft.com/office/drawing/2014/main" id="{63D976EC-8CA6-4AA4-AA73-6AF40476FB4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807" r="4218"/>
          <a:stretch/>
        </p:blipFill>
        <p:spPr bwMode="auto">
          <a:xfrm>
            <a:off x="5041374" y="823937"/>
            <a:ext cx="1879033" cy="1647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صورة ذات صلة">
            <a:extLst>
              <a:ext uri="{FF2B5EF4-FFF2-40B4-BE49-F238E27FC236}">
                <a16:creationId xmlns:a16="http://schemas.microsoft.com/office/drawing/2014/main" id="{1276B6B4-491C-4F71-B894-F718C3169D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10" r="16783"/>
          <a:stretch/>
        </p:blipFill>
        <p:spPr bwMode="auto">
          <a:xfrm>
            <a:off x="7698709" y="823937"/>
            <a:ext cx="2313547" cy="16472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نتيجة بحث الصور عن ‪seed dispersal squerl‬‏">
            <a:extLst>
              <a:ext uri="{FF2B5EF4-FFF2-40B4-BE49-F238E27FC236}">
                <a16:creationId xmlns:a16="http://schemas.microsoft.com/office/drawing/2014/main" id="{60D762A9-0426-42C9-83AE-36CD841DC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374" y="3010331"/>
            <a:ext cx="2035951" cy="13548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نتيجة بحث الصور عن ‪seed dispersal birds‬‏">
            <a:extLst>
              <a:ext uri="{FF2B5EF4-FFF2-40B4-BE49-F238E27FC236}">
                <a16:creationId xmlns:a16="http://schemas.microsoft.com/office/drawing/2014/main" id="{424D671C-893C-4A9D-BF05-A56C721023D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407"/>
          <a:stretch/>
        </p:blipFill>
        <p:spPr bwMode="auto">
          <a:xfrm>
            <a:off x="7698708" y="3010331"/>
            <a:ext cx="2445751" cy="13036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isonia grand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0687" y="823937"/>
            <a:ext cx="2149759" cy="16472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urrs sticking to huma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3090" y="2973886"/>
            <a:ext cx="1866901" cy="14266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burrs attached to the head of a cow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7428" y="4904324"/>
            <a:ext cx="2599897" cy="123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339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6105" y="748753"/>
            <a:ext cx="8421329" cy="4531625"/>
          </a:xfrm>
          <a:prstGeom prst="rect">
            <a:avLst/>
          </a:prstGeom>
        </p:spPr>
        <p:txBody>
          <a:bodyPr wrap="square">
            <a:spAutoFit/>
          </a:bodyPr>
          <a:lstStyle/>
          <a:p>
            <a:pPr algn="just" rtl="1">
              <a:lnSpc>
                <a:spcPct val="115000"/>
              </a:lnSpc>
            </a:pPr>
            <a:endParaRPr lang="en-US" sz="1050"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تأثير الحيوانات على انتشار النباتات:</a:t>
            </a:r>
            <a:endParaRPr lang="en-US" sz="1100"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 تعتبر عملية انتشار بذور وثمار النباتات عن طريق الحيوانات واحدة من</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التأثيرات النافعة من قبل الحيوانات. </a:t>
            </a:r>
          </a:p>
          <a:p>
            <a:pPr algn="just" rtl="1">
              <a:lnSpc>
                <a:spcPct val="115000"/>
              </a:lnSpc>
            </a:pPr>
            <a:endParaRPr lang="ar-SA" sz="3200" dirty="0">
              <a:solidFill>
                <a:srgbClr val="17365D"/>
              </a:solidFill>
              <a:effectLst>
                <a:outerShdw blurRad="38100" dist="38100" dir="2700000" algn="tl">
                  <a:srgbClr val="000000">
                    <a:alpha val="43137"/>
                  </a:srgbClr>
                </a:outerShdw>
              </a:effectLst>
              <a:latin typeface="Arial Rounded MT Bold"/>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يتم انتشار النباتات بواسطة الحيوانات عن</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طريق:</a:t>
            </a:r>
            <a:endParaRPr lang="en-US" sz="1100" dirty="0">
              <a:effectLst>
                <a:outerShdw blurRad="38100" dist="38100" dir="2700000" algn="tl">
                  <a:srgbClr val="000000">
                    <a:alpha val="43137"/>
                  </a:srgbClr>
                </a:outerShdw>
              </a:effectLst>
              <a:latin typeface="Calibri"/>
              <a:ea typeface="Calibri"/>
              <a:cs typeface="+mj-cs"/>
            </a:endParaRPr>
          </a:p>
          <a:p>
            <a:pPr lvl="1" algn="just" rtl="1">
              <a:lnSpc>
                <a:spcPct val="115000"/>
              </a:lnSpc>
            </a:pPr>
            <a:r>
              <a:rPr lang="ar-SA" sz="2800" dirty="0">
                <a:solidFill>
                  <a:srgbClr val="008000"/>
                </a:solidFill>
                <a:effectLst>
                  <a:outerShdw blurRad="38100" dist="38100" dir="2700000" algn="tl">
                    <a:srgbClr val="000000">
                      <a:alpha val="43137"/>
                    </a:srgbClr>
                  </a:outerShdw>
                </a:effectLst>
                <a:latin typeface="Arial Rounded MT Bold"/>
                <a:cs typeface="+mj-cs"/>
              </a:rPr>
              <a:t>١) الانتقال داخل الجهاز الهضمي للحيوانات </a:t>
            </a:r>
            <a:endParaRPr lang="en-US" sz="1050" dirty="0">
              <a:solidFill>
                <a:srgbClr val="008000"/>
              </a:solidFill>
              <a:effectLst>
                <a:outerShdw blurRad="38100" dist="38100" dir="2700000" algn="tl">
                  <a:srgbClr val="000000">
                    <a:alpha val="43137"/>
                  </a:srgbClr>
                </a:outerShdw>
              </a:effectLst>
              <a:latin typeface="Calibri"/>
              <a:ea typeface="Calibri"/>
              <a:cs typeface="+mj-cs"/>
            </a:endParaRPr>
          </a:p>
          <a:p>
            <a:pPr lvl="1" algn="just" rtl="1">
              <a:lnSpc>
                <a:spcPct val="115000"/>
              </a:lnSpc>
            </a:pPr>
            <a:r>
              <a:rPr lang="ar-SA" sz="2800" dirty="0">
                <a:solidFill>
                  <a:srgbClr val="008000"/>
                </a:solidFill>
                <a:effectLst>
                  <a:outerShdw blurRad="38100" dist="38100" dir="2700000" algn="tl">
                    <a:srgbClr val="000000">
                      <a:alpha val="43137"/>
                    </a:srgbClr>
                  </a:outerShdw>
                </a:effectLst>
                <a:latin typeface="Arial Rounded MT Bold"/>
                <a:cs typeface="+mj-cs"/>
              </a:rPr>
              <a:t>٢) الالتصاق بجسم الحيوانات </a:t>
            </a:r>
            <a:endParaRPr lang="en-US" sz="1050" dirty="0">
              <a:solidFill>
                <a:srgbClr val="008000"/>
              </a:solidFill>
              <a:effectLst>
                <a:outerShdw blurRad="38100" dist="38100" dir="2700000" algn="tl">
                  <a:srgbClr val="000000">
                    <a:alpha val="43137"/>
                  </a:srgbClr>
                </a:outerShdw>
              </a:effectLst>
              <a:latin typeface="Calibri"/>
              <a:ea typeface="Calibri"/>
              <a:cs typeface="+mj-cs"/>
            </a:endParaRPr>
          </a:p>
          <a:p>
            <a:pPr lvl="1" algn="just" rtl="1"/>
            <a:r>
              <a:rPr lang="ar-SA" sz="2800" dirty="0">
                <a:solidFill>
                  <a:srgbClr val="008000"/>
                </a:solidFill>
                <a:effectLst>
                  <a:outerShdw blurRad="38100" dist="38100" dir="2700000" algn="tl">
                    <a:srgbClr val="000000">
                      <a:alpha val="43137"/>
                    </a:srgbClr>
                  </a:outerShdw>
                </a:effectLst>
                <a:latin typeface="Arial Rounded MT Bold"/>
                <a:cs typeface="+mj-cs"/>
              </a:rPr>
              <a:t>٣) ادخار المواد الغذائية وبناء الأعشاش</a:t>
            </a:r>
            <a:endParaRPr lang="en-US" sz="1050" dirty="0">
              <a:solidFill>
                <a:srgbClr val="008000"/>
              </a:solidFill>
              <a:effectLst>
                <a:outerShdw blurRad="38100" dist="38100" dir="2700000" algn="tl">
                  <a:srgbClr val="000000">
                    <a:alpha val="43137"/>
                  </a:srgbClr>
                </a:outerShdw>
              </a:effectLst>
              <a:latin typeface="Calibri"/>
              <a:ea typeface="Calibri"/>
              <a:cs typeface="+mj-cs"/>
            </a:endParaRPr>
          </a:p>
        </p:txBody>
      </p:sp>
      <p:sp>
        <p:nvSpPr>
          <p:cNvPr id="6" name="Slide Number Placeholder 5"/>
          <p:cNvSpPr>
            <a:spLocks noGrp="1"/>
          </p:cNvSpPr>
          <p:nvPr>
            <p:ph type="sldNum" sz="quarter" idx="12"/>
          </p:nvPr>
        </p:nvSpPr>
        <p:spPr/>
        <p:txBody>
          <a:bodyPr/>
          <a:lstStyle/>
          <a:p>
            <a:fld id="{AF90A6A5-4BBC-4C8D-9850-BB817983DEE0}" type="slidenum">
              <a:rPr lang="en-US" smtClean="0"/>
              <a:t>14</a:t>
            </a:fld>
            <a:endParaRPr lang="en-US"/>
          </a:p>
        </p:txBody>
      </p:sp>
      <p:sp>
        <p:nvSpPr>
          <p:cNvPr id="2" name="Date Placeholder 1"/>
          <p:cNvSpPr>
            <a:spLocks noGrp="1"/>
          </p:cNvSpPr>
          <p:nvPr>
            <p:ph type="dt" sz="half" idx="10"/>
          </p:nvPr>
        </p:nvSpPr>
        <p:spPr/>
        <p:txBody>
          <a:bodyPr/>
          <a:lstStyle/>
          <a:p>
            <a:fld id="{6A1D439D-1529-433E-ABBB-63E9E804D7ED}"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pic>
        <p:nvPicPr>
          <p:cNvPr id="7" name="Picture 2" descr="squirrel with acorns in mou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 y="2596815"/>
            <a:ext cx="1590825" cy="11931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corns left by squirrel in a secret hiding pl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443" y="2583677"/>
            <a:ext cx="1745352" cy="12062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larks nutcracker with pine seed in mouth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 y="3957528"/>
            <a:ext cx="1590825" cy="1215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corn Woodpecker with gran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0442" y="3979854"/>
            <a:ext cx="1745353" cy="11034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arvester ants disperse seeds and take them into holes in 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2155" y="5329326"/>
            <a:ext cx="1370234" cy="102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05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85393" y="331543"/>
            <a:ext cx="8468032" cy="5941242"/>
          </a:xfrm>
          <a:prstGeom prst="rect">
            <a:avLst/>
          </a:prstGeom>
        </p:spPr>
        <p:txBody>
          <a:bodyPr wrap="square">
            <a:spAutoFit/>
          </a:bodyPr>
          <a:lstStyle/>
          <a:p>
            <a:pPr algn="ctr"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الرعي </a:t>
            </a:r>
            <a:r>
              <a:rPr lang="en-US" sz="2400" dirty="0">
                <a:solidFill>
                  <a:srgbClr val="810000"/>
                </a:solidFill>
                <a:effectLst>
                  <a:outerShdw blurRad="38100" dist="38100" dir="2700000" algn="tl">
                    <a:srgbClr val="000000">
                      <a:alpha val="43137"/>
                    </a:srgbClr>
                  </a:outerShdw>
                </a:effectLst>
                <a:latin typeface="Arial Rounded MT Bold"/>
                <a:cs typeface="+mj-cs"/>
              </a:rPr>
              <a:t>Grazing</a:t>
            </a:r>
            <a:endParaRPr lang="en-US" sz="3200" dirty="0">
              <a:solidFill>
                <a:srgbClr val="810000"/>
              </a:solidFill>
              <a:effectLst>
                <a:outerShdw blurRad="38100" dist="38100" dir="2700000" algn="tl">
                  <a:srgbClr val="000000">
                    <a:alpha val="43137"/>
                  </a:srgbClr>
                </a:outerShdw>
              </a:effectLst>
              <a:latin typeface="Arial Rounded MT Bold"/>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الاستغلال السليم للمراعي المبني على أساس عملية كفيل بالإبقاء على الغطاء</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النباتي للمراعي في حالة جيدة. </a:t>
            </a:r>
          </a:p>
          <a:p>
            <a:pPr algn="just" rtl="1">
              <a:lnSpc>
                <a:spcPct val="115000"/>
              </a:lnSpc>
            </a:pPr>
            <a:endParaRPr lang="ar-SA" sz="3200" dirty="0">
              <a:solidFill>
                <a:srgbClr val="17365D"/>
              </a:solidFill>
              <a:effectLst>
                <a:outerShdw blurRad="38100" dist="38100" dir="2700000" algn="tl">
                  <a:srgbClr val="000000">
                    <a:alpha val="43137"/>
                  </a:srgbClr>
                </a:outerShdw>
              </a:effectLst>
              <a:latin typeface="Arial Rounded MT Bold"/>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القاعدة الأساسية في فاعلية الرعي </a:t>
            </a: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	</a:t>
            </a:r>
            <a:r>
              <a:rPr lang="ar-SA" sz="3200" dirty="0">
                <a:solidFill>
                  <a:schemeClr val="accent5">
                    <a:lumMod val="75000"/>
                  </a:schemeClr>
                </a:solidFill>
                <a:effectLst>
                  <a:outerShdw blurRad="38100" dist="38100" dir="2700000" algn="tl">
                    <a:srgbClr val="000000">
                      <a:alpha val="43137"/>
                    </a:srgbClr>
                  </a:outerShdw>
                </a:effectLst>
                <a:latin typeface="Arial Rounded MT Bold"/>
                <a:cs typeface="+mj-cs"/>
              </a:rPr>
              <a:t>- أن تكون ذات فائدة للحيوان </a:t>
            </a:r>
          </a:p>
          <a:p>
            <a:pPr algn="just" rtl="1">
              <a:lnSpc>
                <a:spcPct val="115000"/>
              </a:lnSpc>
            </a:pPr>
            <a:r>
              <a:rPr lang="ar-SA" sz="3200" dirty="0">
                <a:solidFill>
                  <a:schemeClr val="accent5">
                    <a:lumMod val="75000"/>
                  </a:schemeClr>
                </a:solidFill>
                <a:effectLst>
                  <a:outerShdw blurRad="38100" dist="38100" dir="2700000" algn="tl">
                    <a:srgbClr val="000000">
                      <a:alpha val="43137"/>
                    </a:srgbClr>
                  </a:outerShdw>
                </a:effectLst>
                <a:latin typeface="Arial Rounded MT Bold"/>
                <a:cs typeface="+mj-cs"/>
              </a:rPr>
              <a:t>	- وغير ضارة للنبات</a:t>
            </a:r>
            <a:endParaRPr lang="ar-SA" sz="3200" dirty="0">
              <a:solidFill>
                <a:srgbClr val="17365D"/>
              </a:solidFill>
              <a:effectLst>
                <a:outerShdw blurRad="38100" dist="38100" dir="2700000" algn="tl">
                  <a:srgbClr val="000000">
                    <a:alpha val="43137"/>
                  </a:srgbClr>
                </a:outerShdw>
              </a:effectLst>
              <a:latin typeface="Arial Rounded MT Bold"/>
              <a:cs typeface="+mj-cs"/>
            </a:endParaRPr>
          </a:p>
          <a:p>
            <a:pPr algn="just" rtl="1">
              <a:lnSpc>
                <a:spcPct val="115000"/>
              </a:lnSpc>
            </a:pPr>
            <a:endParaRPr lang="ar-SA" sz="3200" dirty="0">
              <a:solidFill>
                <a:srgbClr val="17365D"/>
              </a:solidFill>
              <a:effectLst>
                <a:outerShdw blurRad="38100" dist="38100" dir="2700000" algn="tl">
                  <a:srgbClr val="000000">
                    <a:alpha val="43137"/>
                  </a:srgbClr>
                </a:outerShdw>
              </a:effectLst>
              <a:latin typeface="Arial Rounded MT Bold"/>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يستثنى من ذلك النباتات السامة والنباتات</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الشوكية وذوات السفا الضار كالنجيليات الإبرية وغيرها.</a:t>
            </a:r>
          </a:p>
          <a:p>
            <a:pPr algn="just" rtl="1">
              <a:lnSpc>
                <a:spcPct val="115000"/>
              </a:lnSpc>
            </a:pPr>
            <a:endParaRPr lang="en-US" sz="1050" dirty="0">
              <a:effectLst>
                <a:outerShdw blurRad="38100" dist="38100" dir="2700000" algn="tl">
                  <a:srgbClr val="000000">
                    <a:alpha val="43137"/>
                  </a:srgbClr>
                </a:outerShdw>
              </a:effectLst>
              <a:latin typeface="Calibri"/>
              <a:ea typeface="Calibri"/>
              <a:cs typeface="+mj-cs"/>
            </a:endParaRPr>
          </a:p>
        </p:txBody>
      </p:sp>
      <p:sp>
        <p:nvSpPr>
          <p:cNvPr id="6" name="Slide Number Placeholder 5"/>
          <p:cNvSpPr>
            <a:spLocks noGrp="1"/>
          </p:cNvSpPr>
          <p:nvPr>
            <p:ph type="sldNum" sz="quarter" idx="12"/>
          </p:nvPr>
        </p:nvSpPr>
        <p:spPr/>
        <p:txBody>
          <a:bodyPr/>
          <a:lstStyle/>
          <a:p>
            <a:fld id="{AF90A6A5-4BBC-4C8D-9850-BB817983DEE0}" type="slidenum">
              <a:rPr lang="en-US" smtClean="0"/>
              <a:t>15</a:t>
            </a:fld>
            <a:endParaRPr lang="en-US"/>
          </a:p>
        </p:txBody>
      </p:sp>
      <p:sp>
        <p:nvSpPr>
          <p:cNvPr id="2" name="Date Placeholder 1"/>
          <p:cNvSpPr>
            <a:spLocks noGrp="1"/>
          </p:cNvSpPr>
          <p:nvPr>
            <p:ph type="dt" sz="half" idx="10"/>
          </p:nvPr>
        </p:nvSpPr>
        <p:spPr/>
        <p:txBody>
          <a:bodyPr/>
          <a:lstStyle/>
          <a:p>
            <a:fld id="{CA7AAF17-3BBB-4875-8DCA-28F5791A5EED}"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1800808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61010" y="1053552"/>
            <a:ext cx="8468032" cy="4436984"/>
          </a:xfrm>
          <a:prstGeom prst="rect">
            <a:avLst/>
          </a:prstGeom>
        </p:spPr>
        <p:txBody>
          <a:bodyPr wrap="square">
            <a:spAutoFit/>
          </a:bodyPr>
          <a:lstStyle/>
          <a:p>
            <a:pPr algn="just" rtl="1">
              <a:lnSpc>
                <a:spcPct val="115000"/>
              </a:lnSpc>
            </a:pPr>
            <a:endParaRPr lang="en-US" sz="1050"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3200" dirty="0">
                <a:solidFill>
                  <a:srgbClr val="008000"/>
                </a:solidFill>
                <a:effectLst>
                  <a:outerShdw blurRad="38100" dist="38100" dir="2700000" algn="tl">
                    <a:srgbClr val="000000">
                      <a:alpha val="43137"/>
                    </a:srgbClr>
                  </a:outerShdw>
                </a:effectLst>
                <a:latin typeface="Arial Rounded MT Bold"/>
                <a:cs typeface="+mj-cs"/>
              </a:rPr>
              <a:t>من أهم أسس الاستخدام السليم للمراعي </a:t>
            </a:r>
            <a:r>
              <a:rPr lang="ar-SA" sz="3200" dirty="0">
                <a:solidFill>
                  <a:srgbClr val="C00000"/>
                </a:solidFill>
                <a:effectLst>
                  <a:outerShdw blurRad="38100" dist="38100" dir="2700000" algn="tl">
                    <a:srgbClr val="000000">
                      <a:alpha val="43137"/>
                    </a:srgbClr>
                  </a:outerShdw>
                </a:effectLst>
                <a:latin typeface="Arial Rounded MT Bold"/>
                <a:cs typeface="+mj-cs"/>
              </a:rPr>
              <a:t>تحديد الطاقة (الحمولة) </a:t>
            </a:r>
            <a:r>
              <a:rPr lang="ar-SA" sz="3200" dirty="0">
                <a:solidFill>
                  <a:srgbClr val="008000"/>
                </a:solidFill>
                <a:effectLst>
                  <a:outerShdw blurRad="38100" dist="38100" dir="2700000" algn="tl">
                    <a:srgbClr val="000000">
                      <a:alpha val="43137"/>
                    </a:srgbClr>
                  </a:outerShdw>
                </a:effectLst>
                <a:latin typeface="Arial Rounded MT Bold"/>
                <a:cs typeface="+mj-cs"/>
              </a:rPr>
              <a:t>الحيوانية</a:t>
            </a:r>
            <a:r>
              <a:rPr lang="ar-SA" sz="1100" dirty="0">
                <a:solidFill>
                  <a:srgbClr val="008000"/>
                </a:solidFill>
                <a:effectLst>
                  <a:outerShdw blurRad="38100" dist="38100" dir="2700000" algn="tl">
                    <a:srgbClr val="000000">
                      <a:alpha val="43137"/>
                    </a:srgbClr>
                  </a:outerShdw>
                </a:effectLst>
                <a:latin typeface="Calibri"/>
                <a:cs typeface="+mj-cs"/>
              </a:rPr>
              <a:t> </a:t>
            </a:r>
            <a:r>
              <a:rPr lang="ar-SA" sz="3200" dirty="0">
                <a:solidFill>
                  <a:srgbClr val="008000"/>
                </a:solidFill>
                <a:effectLst>
                  <a:outerShdw blurRad="38100" dist="38100" dir="2700000" algn="tl">
                    <a:srgbClr val="000000">
                      <a:alpha val="43137"/>
                    </a:srgbClr>
                  </a:outerShdw>
                </a:effectLst>
                <a:latin typeface="Arial Rounded MT Bold"/>
                <a:cs typeface="+mj-cs"/>
              </a:rPr>
              <a:t>للمراعي بحيث يمكن تجنب </a:t>
            </a:r>
            <a:r>
              <a:rPr lang="ar-SA" sz="3200" dirty="0">
                <a:effectLst>
                  <a:outerShdw blurRad="38100" dist="38100" dir="2700000" algn="tl">
                    <a:srgbClr val="000000">
                      <a:alpha val="43137"/>
                    </a:srgbClr>
                  </a:outerShdw>
                </a:effectLst>
                <a:latin typeface="Arial Rounded MT Bold"/>
                <a:cs typeface="+mj-cs"/>
              </a:rPr>
              <a:t>الرعي الجائر </a:t>
            </a:r>
            <a:r>
              <a:rPr lang="ar-SA" sz="3200" dirty="0">
                <a:solidFill>
                  <a:srgbClr val="008000"/>
                </a:solidFill>
                <a:effectLst>
                  <a:outerShdw blurRad="38100" dist="38100" dir="2700000" algn="tl">
                    <a:srgbClr val="000000">
                      <a:alpha val="43137"/>
                    </a:srgbClr>
                  </a:outerShdw>
                </a:effectLst>
                <a:latin typeface="Arial Rounded MT Bold"/>
                <a:cs typeface="+mj-cs"/>
              </a:rPr>
              <a:t>وتحديد أنسب الأوقات لاستغلال المراعي</a:t>
            </a:r>
            <a:r>
              <a:rPr lang="ar-SA" sz="1100" dirty="0">
                <a:solidFill>
                  <a:srgbClr val="008000"/>
                </a:solidFill>
                <a:effectLst>
                  <a:outerShdw blurRad="38100" dist="38100" dir="2700000" algn="tl">
                    <a:srgbClr val="000000">
                      <a:alpha val="43137"/>
                    </a:srgbClr>
                  </a:outerShdw>
                </a:effectLst>
                <a:latin typeface="Calibri"/>
                <a:cs typeface="+mj-cs"/>
              </a:rPr>
              <a:t> </a:t>
            </a:r>
            <a:r>
              <a:rPr lang="ar-SA" sz="3200" dirty="0">
                <a:solidFill>
                  <a:srgbClr val="008000"/>
                </a:solidFill>
                <a:effectLst>
                  <a:outerShdw blurRad="38100" dist="38100" dir="2700000" algn="tl">
                    <a:srgbClr val="000000">
                      <a:alpha val="43137"/>
                    </a:srgbClr>
                  </a:outerShdw>
                </a:effectLst>
                <a:latin typeface="Arial Rounded MT Bold"/>
                <a:cs typeface="+mj-cs"/>
              </a:rPr>
              <a:t>بحيث لا يضر بتجدد النباتات وتجنب الرعي المبكر والمتأخر.</a:t>
            </a:r>
          </a:p>
          <a:p>
            <a:pPr algn="just" rtl="1">
              <a:lnSpc>
                <a:spcPct val="115000"/>
              </a:lnSpc>
            </a:pPr>
            <a:endParaRPr lang="en-US" sz="1100"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تحميل المراعي أكثر من طاقتها من الحيوانات الرعوية يؤدي إلى تخريب</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الغطاء النباتي وتغيير تركيبه بحيث ينخفض عدد الأنواع النباتية المرغوبة وذات</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القيمة الغذائية العالية.</a:t>
            </a:r>
            <a:endParaRPr lang="en-US" sz="1100" dirty="0">
              <a:effectLst>
                <a:outerShdw blurRad="38100" dist="38100" dir="2700000" algn="tl">
                  <a:srgbClr val="000000">
                    <a:alpha val="43137"/>
                  </a:srgbClr>
                </a:outerShdw>
              </a:effectLst>
              <a:latin typeface="Calibri"/>
              <a:ea typeface="Calibri"/>
              <a:cs typeface="+mj-cs"/>
            </a:endParaRPr>
          </a:p>
        </p:txBody>
      </p:sp>
      <p:sp>
        <p:nvSpPr>
          <p:cNvPr id="6" name="Slide Number Placeholder 5"/>
          <p:cNvSpPr>
            <a:spLocks noGrp="1"/>
          </p:cNvSpPr>
          <p:nvPr>
            <p:ph type="sldNum" sz="quarter" idx="12"/>
          </p:nvPr>
        </p:nvSpPr>
        <p:spPr/>
        <p:txBody>
          <a:bodyPr/>
          <a:lstStyle/>
          <a:p>
            <a:fld id="{AF90A6A5-4BBC-4C8D-9850-BB817983DEE0}" type="slidenum">
              <a:rPr lang="en-US" smtClean="0"/>
              <a:t>16</a:t>
            </a:fld>
            <a:endParaRPr lang="en-US"/>
          </a:p>
        </p:txBody>
      </p:sp>
      <p:sp>
        <p:nvSpPr>
          <p:cNvPr id="2" name="Date Placeholder 1"/>
          <p:cNvSpPr>
            <a:spLocks noGrp="1"/>
          </p:cNvSpPr>
          <p:nvPr>
            <p:ph type="dt" sz="half" idx="10"/>
          </p:nvPr>
        </p:nvSpPr>
        <p:spPr/>
        <p:txBody>
          <a:bodyPr/>
          <a:lstStyle/>
          <a:p>
            <a:fld id="{CA7AAF17-3BBB-4875-8DCA-28F5791A5EED}"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396480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8463" y="115895"/>
            <a:ext cx="8507361" cy="6186309"/>
          </a:xfrm>
          <a:prstGeom prst="rect">
            <a:avLst/>
          </a:prstGeom>
        </p:spPr>
        <p:txBody>
          <a:bodyPr wrap="square">
            <a:spAutoFit/>
          </a:bodyPr>
          <a:lstStyle/>
          <a:p>
            <a:pPr algn="just"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أثر الرعي على إنتاجية النباتات:</a:t>
            </a:r>
            <a:endParaRPr lang="en-US" sz="1100"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١) الأعشاب والشجيرات ذوات الفلقتين:</a:t>
            </a:r>
            <a:endParaRPr lang="en-US" sz="1100"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2800" dirty="0">
                <a:solidFill>
                  <a:srgbClr val="17365D"/>
                </a:solidFill>
                <a:effectLst>
                  <a:outerShdw blurRad="38100" dist="38100" dir="2700000" algn="tl">
                    <a:srgbClr val="000000">
                      <a:alpha val="43137"/>
                    </a:srgbClr>
                  </a:outerShdw>
                </a:effectLst>
                <a:latin typeface="Arial Rounded MT Bold"/>
                <a:cs typeface="+mj-cs"/>
              </a:rPr>
              <a:t>تتميز هذه النباتات بوجود برعم طرفي نشط.</a:t>
            </a:r>
          </a:p>
          <a:p>
            <a:pPr algn="just" rtl="1">
              <a:lnSpc>
                <a:spcPct val="115000"/>
              </a:lnSpc>
            </a:pPr>
            <a:r>
              <a:rPr lang="ar-SA" sz="2800" dirty="0">
                <a:solidFill>
                  <a:srgbClr val="17365D"/>
                </a:solidFill>
                <a:effectLst>
                  <a:outerShdw blurRad="38100" dist="38100" dir="2700000" algn="tl">
                    <a:srgbClr val="000000">
                      <a:alpha val="43137"/>
                    </a:srgbClr>
                  </a:outerShdw>
                </a:effectLst>
                <a:latin typeface="Arial Rounded MT Bold"/>
                <a:cs typeface="+mj-cs"/>
              </a:rPr>
              <a:t>أما البراعم الإبطية (الموجودة</a:t>
            </a:r>
            <a:r>
              <a:rPr lang="ar-SA" sz="1050" dirty="0">
                <a:effectLst>
                  <a:outerShdw blurRad="38100" dist="38100" dir="2700000" algn="tl">
                    <a:srgbClr val="000000">
                      <a:alpha val="43137"/>
                    </a:srgbClr>
                  </a:outerShdw>
                </a:effectLst>
                <a:latin typeface="Calibri"/>
                <a:cs typeface="+mj-cs"/>
              </a:rPr>
              <a:t> </a:t>
            </a:r>
            <a:r>
              <a:rPr lang="ar-SA" sz="2800" dirty="0">
                <a:solidFill>
                  <a:srgbClr val="17365D"/>
                </a:solidFill>
                <a:effectLst>
                  <a:outerShdw blurRad="38100" dist="38100" dir="2700000" algn="tl">
                    <a:srgbClr val="000000">
                      <a:alpha val="43137"/>
                    </a:srgbClr>
                  </a:outerShdw>
                </a:effectLst>
                <a:latin typeface="Arial Rounded MT Bold"/>
                <a:cs typeface="+mj-cs"/>
              </a:rPr>
              <a:t>في آباط الأوراق) فلا تنشط إلا بعد إزالة البرعم الطرفي بالرعي حيث تعطي</a:t>
            </a:r>
            <a:r>
              <a:rPr lang="ar-SA" sz="1050" dirty="0">
                <a:effectLst>
                  <a:outerShdw blurRad="38100" dist="38100" dir="2700000" algn="tl">
                    <a:srgbClr val="000000">
                      <a:alpha val="43137"/>
                    </a:srgbClr>
                  </a:outerShdw>
                </a:effectLst>
                <a:latin typeface="Calibri"/>
                <a:cs typeface="+mj-cs"/>
              </a:rPr>
              <a:t> </a:t>
            </a:r>
            <a:r>
              <a:rPr lang="ar-SA" sz="2800" dirty="0">
                <a:solidFill>
                  <a:srgbClr val="17365D"/>
                </a:solidFill>
                <a:effectLst>
                  <a:outerShdw blurRad="38100" dist="38100" dir="2700000" algn="tl">
                    <a:srgbClr val="000000">
                      <a:alpha val="43137"/>
                    </a:srgbClr>
                  </a:outerShdw>
                </a:effectLst>
                <a:latin typeface="Arial Rounded MT Bold"/>
                <a:cs typeface="+mj-cs"/>
              </a:rPr>
              <a:t>فروعًا جانبية </a:t>
            </a:r>
          </a:p>
          <a:p>
            <a:pPr algn="just" rtl="1">
              <a:lnSpc>
                <a:spcPct val="115000"/>
              </a:lnSpc>
            </a:pPr>
            <a:r>
              <a:rPr lang="ar-SA" sz="2800" u="sng" dirty="0">
                <a:solidFill>
                  <a:srgbClr val="17365D"/>
                </a:solidFill>
                <a:effectLst>
                  <a:outerShdw blurRad="38100" dist="38100" dir="2700000" algn="tl">
                    <a:srgbClr val="000000">
                      <a:alpha val="43137"/>
                    </a:srgbClr>
                  </a:outerShdw>
                </a:effectLst>
                <a:latin typeface="Arial Rounded MT Bold"/>
                <a:cs typeface="+mj-cs"/>
              </a:rPr>
              <a:t>أي أن رعي هذه النباتات يؤدي إلى </a:t>
            </a:r>
            <a:r>
              <a:rPr lang="ar-SA" sz="2800" u="sng" dirty="0">
                <a:solidFill>
                  <a:schemeClr val="accent5">
                    <a:lumMod val="75000"/>
                  </a:schemeClr>
                </a:solidFill>
                <a:effectLst>
                  <a:outerShdw blurRad="38100" dist="38100" dir="2700000" algn="tl">
                    <a:srgbClr val="000000">
                      <a:alpha val="43137"/>
                    </a:srgbClr>
                  </a:outerShdw>
                </a:effectLst>
                <a:latin typeface="Arial Rounded MT Bold"/>
                <a:cs typeface="+mj-cs"/>
              </a:rPr>
              <a:t>زيادة التفرعات</a:t>
            </a:r>
            <a:r>
              <a:rPr lang="ar-SA" sz="2800" u="sng" dirty="0">
                <a:solidFill>
                  <a:srgbClr val="17365D"/>
                </a:solidFill>
                <a:effectLst>
                  <a:outerShdw blurRad="38100" dist="38100" dir="2700000" algn="tl">
                    <a:srgbClr val="000000">
                      <a:alpha val="43137"/>
                    </a:srgbClr>
                  </a:outerShdw>
                </a:effectLst>
                <a:latin typeface="Arial Rounded MT Bold"/>
                <a:cs typeface="+mj-cs"/>
              </a:rPr>
              <a:t>.</a:t>
            </a:r>
            <a:endParaRPr lang="en-US" sz="1050" u="sng"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٢) النجيليات:</a:t>
            </a:r>
            <a:endParaRPr lang="en-US" sz="1100"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2800" dirty="0">
                <a:solidFill>
                  <a:srgbClr val="17365D"/>
                </a:solidFill>
                <a:effectLst>
                  <a:outerShdw blurRad="38100" dist="38100" dir="2700000" algn="tl">
                    <a:srgbClr val="000000">
                      <a:alpha val="43137"/>
                    </a:srgbClr>
                  </a:outerShdw>
                </a:effectLst>
                <a:latin typeface="Arial Rounded MT Bold"/>
                <a:cs typeface="+mj-cs"/>
              </a:rPr>
              <a:t>تختلف النجيليات عن الأعشاب والشجيرات من ذوات الفلقتين في ميزتين</a:t>
            </a:r>
            <a:r>
              <a:rPr lang="ar-SA" sz="1050" dirty="0">
                <a:effectLst>
                  <a:outerShdw blurRad="38100" dist="38100" dir="2700000" algn="tl">
                    <a:srgbClr val="000000">
                      <a:alpha val="43137"/>
                    </a:srgbClr>
                  </a:outerShdw>
                </a:effectLst>
                <a:latin typeface="Calibri"/>
                <a:cs typeface="+mj-cs"/>
              </a:rPr>
              <a:t> </a:t>
            </a:r>
            <a:r>
              <a:rPr lang="ar-SA" sz="2800" dirty="0">
                <a:solidFill>
                  <a:srgbClr val="17365D"/>
                </a:solidFill>
                <a:effectLst>
                  <a:outerShdw blurRad="38100" dist="38100" dir="2700000" algn="tl">
                    <a:srgbClr val="000000">
                      <a:alpha val="43137"/>
                    </a:srgbClr>
                  </a:outerShdw>
                </a:effectLst>
                <a:latin typeface="Arial Rounded MT Bold"/>
                <a:cs typeface="+mj-cs"/>
              </a:rPr>
              <a:t>رئيسيتين:</a:t>
            </a:r>
            <a:endParaRPr lang="en-US" sz="1050"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2800" dirty="0">
                <a:solidFill>
                  <a:srgbClr val="008000"/>
                </a:solidFill>
                <a:effectLst>
                  <a:outerShdw blurRad="38100" dist="38100" dir="2700000" algn="tl">
                    <a:srgbClr val="000000">
                      <a:alpha val="43137"/>
                    </a:srgbClr>
                  </a:outerShdw>
                </a:effectLst>
                <a:latin typeface="Arial Rounded MT Bold"/>
                <a:cs typeface="+mj-cs"/>
              </a:rPr>
              <a:t>١- وجود مناطق </a:t>
            </a:r>
            <a:r>
              <a:rPr lang="ar-SA" sz="2800" dirty="0" err="1">
                <a:solidFill>
                  <a:srgbClr val="008000"/>
                </a:solidFill>
                <a:effectLst>
                  <a:outerShdw blurRad="38100" dist="38100" dir="2700000" algn="tl">
                    <a:srgbClr val="000000">
                      <a:alpha val="43137"/>
                    </a:srgbClr>
                  </a:outerShdw>
                </a:effectLst>
                <a:latin typeface="Arial Rounded MT Bold"/>
                <a:cs typeface="+mj-cs"/>
              </a:rPr>
              <a:t>ميرستيمية</a:t>
            </a:r>
            <a:r>
              <a:rPr lang="ar-SA" sz="2800" dirty="0">
                <a:solidFill>
                  <a:srgbClr val="008000"/>
                </a:solidFill>
                <a:effectLst>
                  <a:outerShdw blurRad="38100" dist="38100" dir="2700000" algn="tl">
                    <a:srgbClr val="000000">
                      <a:alpha val="43137"/>
                    </a:srgbClr>
                  </a:outerShdw>
                </a:effectLst>
                <a:latin typeface="Arial Rounded MT Bold"/>
                <a:cs typeface="+mj-cs"/>
              </a:rPr>
              <a:t> نشطة في قاعدة نصل الورقة وقواعد السلاميات التي</a:t>
            </a:r>
            <a:r>
              <a:rPr lang="ar-SA" sz="1050" dirty="0">
                <a:solidFill>
                  <a:srgbClr val="008000"/>
                </a:solidFill>
                <a:effectLst>
                  <a:outerShdw blurRad="38100" dist="38100" dir="2700000" algn="tl">
                    <a:srgbClr val="000000">
                      <a:alpha val="43137"/>
                    </a:srgbClr>
                  </a:outerShdw>
                </a:effectLst>
                <a:latin typeface="Calibri"/>
                <a:cs typeface="+mj-cs"/>
              </a:rPr>
              <a:t> </a:t>
            </a:r>
            <a:r>
              <a:rPr lang="ar-SA" sz="2800" dirty="0">
                <a:solidFill>
                  <a:srgbClr val="008000"/>
                </a:solidFill>
                <a:effectLst>
                  <a:outerShdw blurRad="38100" dist="38100" dir="2700000" algn="tl">
                    <a:srgbClr val="000000">
                      <a:alpha val="43137"/>
                    </a:srgbClr>
                  </a:outerShdw>
                </a:effectLst>
                <a:latin typeface="Arial Rounded MT Bold"/>
                <a:cs typeface="+mj-cs"/>
              </a:rPr>
              <a:t>تتكون منها الساق.</a:t>
            </a:r>
            <a:endParaRPr lang="en-US" sz="1050" dirty="0">
              <a:solidFill>
                <a:srgbClr val="008000"/>
              </a:solidFill>
              <a:effectLst>
                <a:outerShdw blurRad="38100" dist="38100" dir="2700000" algn="tl">
                  <a:srgbClr val="000000">
                    <a:alpha val="43137"/>
                  </a:srgbClr>
                </a:outerShdw>
              </a:effectLst>
              <a:latin typeface="Calibri"/>
              <a:ea typeface="Calibri"/>
              <a:cs typeface="+mj-cs"/>
            </a:endParaRPr>
          </a:p>
          <a:p>
            <a:pPr algn="just" rtl="1"/>
            <a:r>
              <a:rPr lang="ar-SA" sz="2800" dirty="0">
                <a:solidFill>
                  <a:srgbClr val="008000"/>
                </a:solidFill>
                <a:effectLst>
                  <a:outerShdw blurRad="38100" dist="38100" dir="2700000" algn="tl">
                    <a:srgbClr val="000000">
                      <a:alpha val="43137"/>
                    </a:srgbClr>
                  </a:outerShdw>
                </a:effectLst>
                <a:latin typeface="Arial Rounded MT Bold"/>
                <a:cs typeface="+mj-cs"/>
              </a:rPr>
              <a:t>٢- وجود براعم قاعدية نشطة على عقد الساق القريبة من سطح التربة لتنمو</a:t>
            </a:r>
            <a:endParaRPr lang="en-US" sz="1050" dirty="0">
              <a:solidFill>
                <a:srgbClr val="008000"/>
              </a:solidFill>
              <a:effectLst>
                <a:outerShdw blurRad="38100" dist="38100" dir="2700000" algn="tl">
                  <a:srgbClr val="000000">
                    <a:alpha val="43137"/>
                  </a:srgbClr>
                </a:outerShdw>
              </a:effectLst>
              <a:latin typeface="Calibri"/>
              <a:ea typeface="Calibri"/>
              <a:cs typeface="+mj-cs"/>
            </a:endParaRPr>
          </a:p>
        </p:txBody>
      </p:sp>
      <p:sp>
        <p:nvSpPr>
          <p:cNvPr id="6" name="Slide Number Placeholder 5"/>
          <p:cNvSpPr>
            <a:spLocks noGrp="1"/>
          </p:cNvSpPr>
          <p:nvPr>
            <p:ph type="sldNum" sz="quarter" idx="12"/>
          </p:nvPr>
        </p:nvSpPr>
        <p:spPr/>
        <p:txBody>
          <a:bodyPr/>
          <a:lstStyle/>
          <a:p>
            <a:fld id="{AF90A6A5-4BBC-4C8D-9850-BB817983DEE0}" type="slidenum">
              <a:rPr lang="en-US" smtClean="0"/>
              <a:t>17</a:t>
            </a:fld>
            <a:endParaRPr lang="en-US"/>
          </a:p>
        </p:txBody>
      </p:sp>
      <p:sp>
        <p:nvSpPr>
          <p:cNvPr id="2" name="Date Placeholder 1"/>
          <p:cNvSpPr>
            <a:spLocks noGrp="1"/>
          </p:cNvSpPr>
          <p:nvPr>
            <p:ph type="dt" sz="half" idx="10"/>
          </p:nvPr>
        </p:nvSpPr>
        <p:spPr/>
        <p:txBody>
          <a:bodyPr/>
          <a:lstStyle/>
          <a:p>
            <a:fld id="{D07C1888-A473-4C99-A3D2-2581A0729A40}" type="datetime1">
              <a:rPr lang="en-US" smtClean="0"/>
              <a:t>1/26/2024</a:t>
            </a:fld>
            <a:endParaRPr lang="en-US"/>
          </a:p>
        </p:txBody>
      </p:sp>
      <p:sp>
        <p:nvSpPr>
          <p:cNvPr id="4" name="Footer Placeholder 3"/>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960859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9302" y="60831"/>
            <a:ext cx="8470490" cy="5631542"/>
          </a:xfrm>
          <a:prstGeom prst="rect">
            <a:avLst/>
          </a:prstGeom>
        </p:spPr>
        <p:txBody>
          <a:bodyPr wrap="square">
            <a:spAutoFit/>
          </a:bodyPr>
          <a:lstStyle/>
          <a:p>
            <a:pPr algn="just"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أثر الرعي على نمو الجذور:</a:t>
            </a:r>
            <a:r>
              <a:rPr lang="ar-SA" sz="3200" b="1" dirty="0">
                <a:solidFill>
                  <a:srgbClr val="008100"/>
                </a:solidFill>
                <a:effectLst>
                  <a:outerShdw blurRad="38100" dist="38100" dir="2700000" algn="tl">
                    <a:srgbClr val="000000">
                      <a:alpha val="43137"/>
                    </a:srgbClr>
                  </a:outerShdw>
                </a:effectLst>
                <a:latin typeface="Calibri"/>
                <a:cs typeface="+mj-cs"/>
              </a:rPr>
              <a:t> </a:t>
            </a:r>
            <a:endParaRPr lang="en-US" sz="1100"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يرتبط بنمو المجموع الجذري في النبات بمقدار ما يتوافر له من غذاء ينتقل</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إليه من الأجزاء الخضرية، وعليه نتوقع تأثيرًا </a:t>
            </a:r>
            <a:r>
              <a:rPr lang="ar-SA" sz="3200" dirty="0">
                <a:solidFill>
                  <a:schemeClr val="accent5">
                    <a:lumMod val="75000"/>
                  </a:schemeClr>
                </a:solidFill>
                <a:effectLst>
                  <a:outerShdw blurRad="38100" dist="38100" dir="2700000" algn="tl">
                    <a:srgbClr val="000000">
                      <a:alpha val="43137"/>
                    </a:srgbClr>
                  </a:outerShdw>
                </a:effectLst>
                <a:latin typeface="Arial Rounded MT Bold"/>
                <a:cs typeface="+mj-cs"/>
              </a:rPr>
              <a:t>مباشرًا</a:t>
            </a:r>
            <a:r>
              <a:rPr lang="ar-SA" sz="3200" dirty="0">
                <a:solidFill>
                  <a:srgbClr val="17365D"/>
                </a:solidFill>
                <a:effectLst>
                  <a:outerShdw blurRad="38100" dist="38100" dir="2700000" algn="tl">
                    <a:srgbClr val="000000">
                      <a:alpha val="43137"/>
                    </a:srgbClr>
                  </a:outerShdw>
                </a:effectLst>
                <a:latin typeface="Arial Rounded MT Bold"/>
                <a:cs typeface="+mj-cs"/>
              </a:rPr>
              <a:t> لإزالة بعض أو كل</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المجموع الخضري للنبات على درجة نمو المجموع الجذري.</a:t>
            </a:r>
          </a:p>
          <a:p>
            <a:pPr algn="just" rtl="1">
              <a:lnSpc>
                <a:spcPct val="115000"/>
              </a:lnSpc>
            </a:pPr>
            <a:endParaRPr lang="ar-SA" sz="1400" dirty="0">
              <a:solidFill>
                <a:srgbClr val="17365D"/>
              </a:solidFill>
              <a:effectLst>
                <a:outerShdw blurRad="38100" dist="38100" dir="2700000" algn="tl">
                  <a:srgbClr val="000000">
                    <a:alpha val="43137"/>
                  </a:srgbClr>
                </a:outerShdw>
              </a:effectLst>
              <a:latin typeface="Arial Rounded MT Bold"/>
              <a:ea typeface="Calibri"/>
              <a:cs typeface="+mj-cs"/>
            </a:endParaRPr>
          </a:p>
          <a:p>
            <a:pPr algn="just" rtl="1">
              <a:lnSpc>
                <a:spcPct val="115000"/>
              </a:lnSpc>
            </a:pPr>
            <a:endParaRPr lang="en-US" sz="1100"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أثر الرعي على تكاثر النباتات:</a:t>
            </a:r>
            <a:endParaRPr lang="en-US" sz="1100"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يتأثر ما تنتجه النباتات الرعوية من البذور كثيرًا بسبب الرعي، ويتحدد</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مدى تأثر </a:t>
            </a:r>
            <a:r>
              <a:rPr lang="ar-SA" sz="3200" dirty="0">
                <a:solidFill>
                  <a:schemeClr val="accent5">
                    <a:lumMod val="75000"/>
                  </a:schemeClr>
                </a:solidFill>
                <a:effectLst>
                  <a:outerShdw blurRad="38100" dist="38100" dir="2700000" algn="tl">
                    <a:srgbClr val="000000">
                      <a:alpha val="43137"/>
                    </a:srgbClr>
                  </a:outerShdw>
                </a:effectLst>
                <a:latin typeface="Arial Rounded MT Bold"/>
                <a:cs typeface="+mj-cs"/>
              </a:rPr>
              <a:t>إنتاج البذور </a:t>
            </a:r>
            <a:r>
              <a:rPr lang="ar-SA" sz="3200" dirty="0">
                <a:solidFill>
                  <a:srgbClr val="17365D"/>
                </a:solidFill>
                <a:effectLst>
                  <a:outerShdw blurRad="38100" dist="38100" dir="2700000" algn="tl">
                    <a:srgbClr val="000000">
                      <a:alpha val="43137"/>
                    </a:srgbClr>
                  </a:outerShdw>
                </a:effectLst>
                <a:latin typeface="Arial Rounded MT Bold"/>
                <a:cs typeface="+mj-cs"/>
              </a:rPr>
              <a:t>في نباتات المراعي بعملية الرعي لإعتبارات </a:t>
            </a:r>
            <a:r>
              <a:rPr lang="ar-SA" sz="3200" dirty="0">
                <a:solidFill>
                  <a:srgbClr val="00B0F0"/>
                </a:solidFill>
                <a:effectLst>
                  <a:outerShdw blurRad="38100" dist="38100" dir="2700000" algn="tl">
                    <a:srgbClr val="000000">
                      <a:alpha val="43137"/>
                    </a:srgbClr>
                  </a:outerShdw>
                </a:effectLst>
                <a:latin typeface="Arial Rounded MT Bold"/>
                <a:cs typeface="+mj-cs"/>
              </a:rPr>
              <a:t>وقت الرعي ومدى الوعي</a:t>
            </a:r>
            <a:r>
              <a:rPr lang="ar-SA" sz="3200" dirty="0">
                <a:solidFill>
                  <a:srgbClr val="17365D"/>
                </a:solidFill>
                <a:effectLst>
                  <a:outerShdw blurRad="38100" dist="38100" dir="2700000" algn="tl">
                    <a:srgbClr val="000000">
                      <a:alpha val="43137"/>
                    </a:srgbClr>
                  </a:outerShdw>
                </a:effectLst>
                <a:latin typeface="Arial Rounded MT Bold"/>
                <a:cs typeface="+mj-cs"/>
              </a:rPr>
              <a:t>.</a:t>
            </a:r>
            <a:endParaRPr lang="en-US" sz="1100" dirty="0">
              <a:effectLst>
                <a:outerShdw blurRad="38100" dist="38100" dir="2700000" algn="tl">
                  <a:srgbClr val="000000">
                    <a:alpha val="43137"/>
                  </a:srgbClr>
                </a:outerShdw>
              </a:effectLst>
              <a:latin typeface="Calibri"/>
              <a:ea typeface="Calibri"/>
              <a:cs typeface="+mj-cs"/>
            </a:endParaRPr>
          </a:p>
        </p:txBody>
      </p:sp>
      <p:sp>
        <p:nvSpPr>
          <p:cNvPr id="6" name="Slide Number Placeholder 5"/>
          <p:cNvSpPr>
            <a:spLocks noGrp="1"/>
          </p:cNvSpPr>
          <p:nvPr>
            <p:ph type="sldNum" sz="quarter" idx="12"/>
          </p:nvPr>
        </p:nvSpPr>
        <p:spPr/>
        <p:txBody>
          <a:bodyPr/>
          <a:lstStyle/>
          <a:p>
            <a:fld id="{AF90A6A5-4BBC-4C8D-9850-BB817983DEE0}" type="slidenum">
              <a:rPr lang="en-US" smtClean="0"/>
              <a:t>18</a:t>
            </a:fld>
            <a:endParaRPr lang="en-US"/>
          </a:p>
        </p:txBody>
      </p:sp>
      <p:sp>
        <p:nvSpPr>
          <p:cNvPr id="2" name="Date Placeholder 1"/>
          <p:cNvSpPr>
            <a:spLocks noGrp="1"/>
          </p:cNvSpPr>
          <p:nvPr>
            <p:ph type="dt" sz="half" idx="10"/>
          </p:nvPr>
        </p:nvSpPr>
        <p:spPr/>
        <p:txBody>
          <a:bodyPr/>
          <a:lstStyle/>
          <a:p>
            <a:fld id="{7EB9596C-B696-456B-93AD-55EB232C3DCC}" type="datetime1">
              <a:rPr lang="en-US" smtClean="0"/>
              <a:t>1/26/2024</a:t>
            </a:fld>
            <a:endParaRPr lang="en-US"/>
          </a:p>
        </p:txBody>
      </p:sp>
      <p:sp>
        <p:nvSpPr>
          <p:cNvPr id="4" name="Footer Placeholder 3"/>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2192996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95948" y="188652"/>
            <a:ext cx="8291052" cy="5737725"/>
          </a:xfrm>
          <a:prstGeom prst="rect">
            <a:avLst/>
          </a:prstGeom>
        </p:spPr>
        <p:txBody>
          <a:bodyPr wrap="square">
            <a:spAutoFit/>
          </a:bodyPr>
          <a:lstStyle/>
          <a:p>
            <a:pPr lvl="0" algn="just"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أثر الرعي على تركيب الغطاء النباتي:</a:t>
            </a:r>
            <a:endParaRPr lang="en-US" sz="1100" dirty="0">
              <a:solidFill>
                <a:prstClr val="black"/>
              </a:solidFill>
              <a:effectLst>
                <a:outerShdw blurRad="38100" dist="38100" dir="2700000" algn="tl">
                  <a:srgbClr val="000000">
                    <a:alpha val="43137"/>
                  </a:srgbClr>
                </a:outerShdw>
              </a:effectLst>
              <a:latin typeface="Calibri"/>
              <a:ea typeface="Calibri"/>
              <a:cs typeface="+mj-cs"/>
            </a:endParaRPr>
          </a:p>
          <a:p>
            <a:pPr lvl="0"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تركيب الغطاء النباتي هو تعبير عن الأنواع النباتية التي يتكون منها ذلك</a:t>
            </a:r>
            <a:r>
              <a:rPr lang="ar-SA" sz="1100" dirty="0">
                <a:solidFill>
                  <a:prstClr val="black"/>
                </a:solidFill>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الغطاء ونسبة كل منها</a:t>
            </a:r>
          </a:p>
          <a:p>
            <a:pPr lvl="0" algn="just" rtl="1">
              <a:lnSpc>
                <a:spcPct val="115000"/>
              </a:lnSpc>
            </a:pPr>
            <a:endParaRPr lang="ar-SA" sz="2000" dirty="0">
              <a:solidFill>
                <a:srgbClr val="17365D"/>
              </a:solidFill>
              <a:effectLst>
                <a:outerShdw blurRad="38100" dist="38100" dir="2700000" algn="tl">
                  <a:srgbClr val="000000">
                    <a:alpha val="43137"/>
                  </a:srgbClr>
                </a:outerShdw>
              </a:effectLst>
              <a:latin typeface="Arial Rounded MT Bold"/>
              <a:cs typeface="+mj-cs"/>
            </a:endParaRPr>
          </a:p>
          <a:p>
            <a:pPr lvl="0"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 في غياب الرعي فإن تركيب الغطاء النباتي يحدده</a:t>
            </a:r>
            <a:r>
              <a:rPr lang="ar-SA" sz="1100" dirty="0">
                <a:solidFill>
                  <a:prstClr val="black"/>
                </a:solidFill>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تفاعل الظروف المناخية وظروف التربة. </a:t>
            </a:r>
          </a:p>
          <a:p>
            <a:pPr lvl="0"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الغطاء النباتي </a:t>
            </a:r>
            <a:r>
              <a:rPr lang="ar-SA" sz="3200" dirty="0">
                <a:solidFill>
                  <a:srgbClr val="17365D"/>
                </a:solidFill>
                <a:effectLst>
                  <a:outerShdw blurRad="38100" dist="38100" dir="2700000" algn="tl">
                    <a:srgbClr val="000000">
                      <a:alpha val="43137"/>
                    </a:srgbClr>
                  </a:outerShdw>
                </a:effectLst>
                <a:cs typeface="+mj-cs"/>
              </a:rPr>
              <a:t>يكون متوازنًا </a:t>
            </a:r>
            <a:r>
              <a:rPr lang="ar-SA" sz="3200" dirty="0">
                <a:solidFill>
                  <a:srgbClr val="17365D"/>
                </a:solidFill>
                <a:effectLst>
                  <a:outerShdw blurRad="38100" dist="38100" dir="2700000" algn="tl">
                    <a:srgbClr val="000000">
                      <a:alpha val="43137"/>
                    </a:srgbClr>
                  </a:outerShdw>
                </a:effectLst>
                <a:latin typeface="Arial Rounded MT Bold"/>
                <a:cs typeface="+mj-cs"/>
              </a:rPr>
              <a:t>مع</a:t>
            </a:r>
            <a:r>
              <a:rPr lang="ar-SA" sz="1100" dirty="0">
                <a:solidFill>
                  <a:prstClr val="black"/>
                </a:solidFill>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الظروف البيئية السائدة.</a:t>
            </a:r>
          </a:p>
          <a:p>
            <a:pPr lvl="0" algn="just" rtl="1">
              <a:lnSpc>
                <a:spcPct val="115000"/>
              </a:lnSpc>
            </a:pPr>
            <a:endParaRPr lang="en-US" sz="1100" dirty="0">
              <a:solidFill>
                <a:prstClr val="black"/>
              </a:solidFill>
              <a:effectLst>
                <a:outerShdw blurRad="38100" dist="38100" dir="2700000" algn="tl">
                  <a:srgbClr val="000000">
                    <a:alpha val="43137"/>
                  </a:srgbClr>
                </a:outerShdw>
              </a:effectLst>
              <a:latin typeface="Calibri"/>
              <a:ea typeface="Calibri"/>
              <a:cs typeface="+mj-cs"/>
            </a:endParaRPr>
          </a:p>
          <a:p>
            <a:pPr lvl="0"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والرعي باعتباره عاملا ًبيئيًا خارجيًا يؤدي إلى </a:t>
            </a:r>
            <a:r>
              <a:rPr lang="ar-SA" sz="3200" dirty="0">
                <a:solidFill>
                  <a:srgbClr val="C00000"/>
                </a:solidFill>
                <a:effectLst>
                  <a:outerShdw blurRad="38100" dist="38100" dir="2700000" algn="tl">
                    <a:srgbClr val="000000">
                      <a:alpha val="43137"/>
                    </a:srgbClr>
                  </a:outerShdw>
                </a:effectLst>
                <a:latin typeface="Arial Rounded MT Bold"/>
                <a:cs typeface="+mj-cs"/>
              </a:rPr>
              <a:t>الإخلال بتوازن </a:t>
            </a:r>
            <a:r>
              <a:rPr lang="ar-SA" sz="3200" dirty="0">
                <a:solidFill>
                  <a:srgbClr val="17365D"/>
                </a:solidFill>
                <a:effectLst>
                  <a:outerShdw blurRad="38100" dist="38100" dir="2700000" algn="tl">
                    <a:srgbClr val="000000">
                      <a:alpha val="43137"/>
                    </a:srgbClr>
                  </a:outerShdw>
                </a:effectLst>
                <a:latin typeface="Arial Rounded MT Bold"/>
                <a:cs typeface="+mj-cs"/>
              </a:rPr>
              <a:t>الغطاء</a:t>
            </a:r>
            <a:r>
              <a:rPr lang="ar-SA" sz="1100" dirty="0">
                <a:solidFill>
                  <a:prstClr val="black"/>
                </a:solidFill>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النباتي؛ فقد يؤدي إلى زيادة أعداد نوع نباتي غير مستساغ للرعي على حساب نوع آخر. </a:t>
            </a:r>
            <a:endParaRPr lang="en-US" sz="1100" dirty="0">
              <a:solidFill>
                <a:prstClr val="black"/>
              </a:solidFill>
              <a:effectLst>
                <a:outerShdw blurRad="38100" dist="38100" dir="2700000" algn="tl">
                  <a:srgbClr val="000000">
                    <a:alpha val="43137"/>
                  </a:srgbClr>
                </a:outerShdw>
              </a:effectLst>
              <a:latin typeface="Calibri"/>
              <a:ea typeface="Calibri"/>
              <a:cs typeface="+mj-cs"/>
            </a:endParaRPr>
          </a:p>
        </p:txBody>
      </p:sp>
      <p:sp>
        <p:nvSpPr>
          <p:cNvPr id="6" name="Slide Number Placeholder 5"/>
          <p:cNvSpPr>
            <a:spLocks noGrp="1"/>
          </p:cNvSpPr>
          <p:nvPr>
            <p:ph type="sldNum" sz="quarter" idx="12"/>
          </p:nvPr>
        </p:nvSpPr>
        <p:spPr/>
        <p:txBody>
          <a:bodyPr/>
          <a:lstStyle/>
          <a:p>
            <a:fld id="{AF90A6A5-4BBC-4C8D-9850-BB817983DEE0}" type="slidenum">
              <a:rPr lang="en-US" smtClean="0"/>
              <a:t>19</a:t>
            </a:fld>
            <a:endParaRPr lang="en-US"/>
          </a:p>
        </p:txBody>
      </p:sp>
      <p:sp>
        <p:nvSpPr>
          <p:cNvPr id="2" name="Date Placeholder 1"/>
          <p:cNvSpPr>
            <a:spLocks noGrp="1"/>
          </p:cNvSpPr>
          <p:nvPr>
            <p:ph type="dt" sz="half" idx="10"/>
          </p:nvPr>
        </p:nvSpPr>
        <p:spPr/>
        <p:txBody>
          <a:bodyPr/>
          <a:lstStyle/>
          <a:p>
            <a:fld id="{07C4CEE7-9E54-4E4B-B03E-F42A2EF07F31}" type="datetime1">
              <a:rPr lang="en-US" smtClean="0"/>
              <a:t>1/26/2024</a:t>
            </a:fld>
            <a:endParaRPr lang="en-US"/>
          </a:p>
        </p:txBody>
      </p:sp>
      <p:sp>
        <p:nvSpPr>
          <p:cNvPr id="4" name="Footer Placeholder 3"/>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1260445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1" y="982608"/>
            <a:ext cx="6062749" cy="800219"/>
          </a:xfrm>
          <a:prstGeom prst="rect">
            <a:avLst/>
          </a:prstGeom>
        </p:spPr>
        <p:txBody>
          <a:bodyPr wrap="square">
            <a:spAutoFit/>
          </a:bodyPr>
          <a:lstStyle/>
          <a:p>
            <a:pPr algn="r">
              <a:lnSpc>
                <a:spcPct val="115000"/>
              </a:lnSpc>
            </a:pPr>
            <a:r>
              <a:rPr lang="ar-SA" sz="4000" dirty="0">
                <a:solidFill>
                  <a:srgbClr val="002060"/>
                </a:solidFill>
                <a:effectLst>
                  <a:outerShdw blurRad="38100" dist="38100" dir="2700000" algn="tl">
                    <a:srgbClr val="000000">
                      <a:alpha val="43137"/>
                    </a:srgbClr>
                  </a:outerShdw>
                </a:effectLst>
                <a:latin typeface="Arial Rounded MT Bold"/>
                <a:cs typeface="+mj-cs"/>
              </a:rPr>
              <a:t>العوامل الأحيائية</a:t>
            </a:r>
            <a:endParaRPr lang="en-US" sz="1400" dirty="0">
              <a:solidFill>
                <a:srgbClr val="002060"/>
              </a:solidFill>
              <a:effectLst>
                <a:outerShdw blurRad="38100" dist="38100" dir="2700000" algn="tl">
                  <a:srgbClr val="000000">
                    <a:alpha val="43137"/>
                  </a:srgbClr>
                </a:outerShdw>
              </a:effectLst>
              <a:latin typeface="Calibri"/>
              <a:ea typeface="Calibri"/>
              <a:cs typeface="+mj-cs"/>
            </a:endParaRPr>
          </a:p>
        </p:txBody>
      </p:sp>
      <p:sp>
        <p:nvSpPr>
          <p:cNvPr id="2" name="مستطيل 1"/>
          <p:cNvSpPr/>
          <p:nvPr/>
        </p:nvSpPr>
        <p:spPr>
          <a:xfrm>
            <a:off x="1621138" y="2538132"/>
            <a:ext cx="6090142" cy="2900794"/>
          </a:xfrm>
          <a:prstGeom prst="rect">
            <a:avLst/>
          </a:prstGeom>
        </p:spPr>
        <p:txBody>
          <a:bodyPr wrap="square">
            <a:spAutoFit/>
          </a:bodyPr>
          <a:lstStyle/>
          <a:p>
            <a:pPr lvl="0" algn="r">
              <a:lnSpc>
                <a:spcPct val="115000"/>
              </a:lnSpc>
            </a:pPr>
            <a:r>
              <a:rPr lang="ar-SA" sz="4000" dirty="0">
                <a:solidFill>
                  <a:srgbClr val="002060"/>
                </a:solidFill>
                <a:effectLst>
                  <a:outerShdw blurRad="38100" dist="38100" dir="2700000" algn="tl">
                    <a:srgbClr val="000000">
                      <a:alpha val="43137"/>
                    </a:srgbClr>
                  </a:outerShdw>
                </a:effectLst>
                <a:latin typeface="Arial Rounded MT Bold"/>
                <a:cs typeface="+mj-cs"/>
              </a:rPr>
              <a:t>- تأثير الحيوانات على النباتات</a:t>
            </a:r>
          </a:p>
          <a:p>
            <a:pPr lvl="0" algn="r">
              <a:lnSpc>
                <a:spcPct val="115000"/>
              </a:lnSpc>
            </a:pPr>
            <a:r>
              <a:rPr lang="ar-SA" sz="4000" dirty="0">
                <a:solidFill>
                  <a:srgbClr val="002060"/>
                </a:solidFill>
                <a:effectLst>
                  <a:outerShdw blurRad="38100" dist="38100" dir="2700000" algn="tl">
                    <a:srgbClr val="000000">
                      <a:alpha val="43137"/>
                    </a:srgbClr>
                  </a:outerShdw>
                </a:effectLst>
                <a:latin typeface="Arial Rounded MT Bold"/>
                <a:ea typeface="Calibri"/>
                <a:cs typeface="+mj-cs"/>
              </a:rPr>
              <a:t>- تأثير النباتات على بعضها البعض</a:t>
            </a:r>
          </a:p>
          <a:p>
            <a:pPr lvl="0" algn="r">
              <a:lnSpc>
                <a:spcPct val="115000"/>
              </a:lnSpc>
            </a:pPr>
            <a:r>
              <a:rPr lang="ar-SA" sz="4000" dirty="0">
                <a:solidFill>
                  <a:srgbClr val="002060"/>
                </a:solidFill>
                <a:effectLst>
                  <a:outerShdw blurRad="38100" dist="38100" dir="2700000" algn="tl">
                    <a:srgbClr val="000000">
                      <a:alpha val="43137"/>
                    </a:srgbClr>
                  </a:outerShdw>
                </a:effectLst>
                <a:latin typeface="Arial Rounded MT Bold"/>
                <a:ea typeface="Calibri"/>
                <a:cs typeface="+mj-cs"/>
              </a:rPr>
              <a:t>- التنافس </a:t>
            </a:r>
          </a:p>
          <a:p>
            <a:pPr lvl="0" algn="r">
              <a:lnSpc>
                <a:spcPct val="115000"/>
              </a:lnSpc>
            </a:pPr>
            <a:r>
              <a:rPr lang="ar-SA" sz="4000" dirty="0">
                <a:solidFill>
                  <a:srgbClr val="002060"/>
                </a:solidFill>
                <a:effectLst>
                  <a:outerShdw blurRad="38100" dist="38100" dir="2700000" algn="tl">
                    <a:srgbClr val="000000">
                      <a:alpha val="43137"/>
                    </a:srgbClr>
                  </a:outerShdw>
                </a:effectLst>
                <a:latin typeface="Arial Rounded MT Bold"/>
                <a:ea typeface="Calibri"/>
                <a:cs typeface="+mj-cs"/>
              </a:rPr>
              <a:t>- تأثير الإنسان</a:t>
            </a:r>
            <a:endParaRPr lang="en-US" sz="1600" dirty="0">
              <a:solidFill>
                <a:srgbClr val="002060"/>
              </a:solidFill>
              <a:effectLst>
                <a:outerShdw blurRad="38100" dist="38100" dir="2700000" algn="tl">
                  <a:srgbClr val="000000">
                    <a:alpha val="43137"/>
                  </a:srgbClr>
                </a:outerShdw>
              </a:effectLst>
              <a:latin typeface="Calibri"/>
              <a:ea typeface="Calibri"/>
              <a:cs typeface="+mj-cs"/>
            </a:endParaRPr>
          </a:p>
        </p:txBody>
      </p:sp>
      <p:cxnSp>
        <p:nvCxnSpPr>
          <p:cNvPr id="4" name="رابط مستقيم 3"/>
          <p:cNvCxnSpPr/>
          <p:nvPr/>
        </p:nvCxnSpPr>
        <p:spPr>
          <a:xfrm flipH="1">
            <a:off x="2177143" y="1981200"/>
            <a:ext cx="7848600" cy="0"/>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sp>
        <p:nvSpPr>
          <p:cNvPr id="6" name="مستطيل 5"/>
          <p:cNvSpPr/>
          <p:nvPr/>
        </p:nvSpPr>
        <p:spPr>
          <a:xfrm>
            <a:off x="1798321" y="1090329"/>
            <a:ext cx="3499547" cy="584775"/>
          </a:xfrm>
          <a:prstGeom prst="rect">
            <a:avLst/>
          </a:prstGeom>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Arial Rounded MT Bold"/>
                <a:cs typeface="Simplified Arabic"/>
              </a:rPr>
              <a:t>Biotic factors </a:t>
            </a:r>
            <a:endParaRPr lang="ar-SA" dirty="0">
              <a:solidFill>
                <a:srgbClr val="002060"/>
              </a:solidFill>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AF90A6A5-4BBC-4C8D-9850-BB817983DEE0}" type="slidenum">
              <a:rPr lang="en-US" smtClean="0"/>
              <a:t>2</a:t>
            </a:fld>
            <a:endParaRPr lang="en-US"/>
          </a:p>
        </p:txBody>
      </p:sp>
      <p:sp>
        <p:nvSpPr>
          <p:cNvPr id="3" name="Date Placeholder 2"/>
          <p:cNvSpPr>
            <a:spLocks noGrp="1"/>
          </p:cNvSpPr>
          <p:nvPr>
            <p:ph type="dt" sz="half" idx="10"/>
          </p:nvPr>
        </p:nvSpPr>
        <p:spPr/>
        <p:txBody>
          <a:bodyPr/>
          <a:lstStyle/>
          <a:p>
            <a:fld id="{EFC2DE10-C3F5-4F53-83C2-ADD39BF9CF7D}" type="datetime1">
              <a:rPr lang="en-US" smtClean="0"/>
              <a:t>1/26/2024</a:t>
            </a:fld>
            <a:endParaRPr lang="en-US"/>
          </a:p>
        </p:txBody>
      </p:sp>
      <p:sp>
        <p:nvSpPr>
          <p:cNvPr id="8" name="Footer Placeholder 7"/>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2857218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8838" y="228601"/>
            <a:ext cx="8228162" cy="6463051"/>
          </a:xfrm>
          <a:prstGeom prst="rect">
            <a:avLst/>
          </a:prstGeom>
        </p:spPr>
        <p:txBody>
          <a:bodyPr wrap="square">
            <a:spAutoFit/>
          </a:bodyPr>
          <a:lstStyle/>
          <a:p>
            <a:pPr algn="just" rtl="1">
              <a:lnSpc>
                <a:spcPct val="115000"/>
              </a:lnSpc>
              <a:spcAft>
                <a:spcPts val="1000"/>
              </a:spcAft>
            </a:pPr>
            <a:r>
              <a:rPr lang="ar-SA" sz="3200" dirty="0">
                <a:solidFill>
                  <a:srgbClr val="17365D"/>
                </a:solidFill>
                <a:effectLst>
                  <a:outerShdw blurRad="38100" dist="38100" dir="2700000" algn="tl">
                    <a:srgbClr val="000000">
                      <a:alpha val="43137"/>
                    </a:srgbClr>
                  </a:outerShdw>
                </a:effectLst>
                <a:latin typeface="Arial Rounded MT Bold"/>
                <a:cs typeface="+mj-cs"/>
              </a:rPr>
              <a:t>لا تتأثر النباتات بعوامل البيئة المناخية والتربة فقط وإنما تتأثر أيضًا </a:t>
            </a:r>
            <a:r>
              <a:rPr lang="ar-SA" sz="3200" dirty="0">
                <a:solidFill>
                  <a:srgbClr val="C00000"/>
                </a:solidFill>
                <a:effectLst>
                  <a:outerShdw blurRad="38100" dist="38100" dir="2700000" algn="tl">
                    <a:srgbClr val="000000">
                      <a:alpha val="43137"/>
                    </a:srgbClr>
                  </a:outerShdw>
                </a:effectLst>
                <a:latin typeface="Arial Rounded MT Bold"/>
                <a:cs typeface="+mj-cs"/>
              </a:rPr>
              <a:t>بالوسط الحيوي </a:t>
            </a:r>
            <a:r>
              <a:rPr lang="ar-SA" sz="3200" dirty="0">
                <a:solidFill>
                  <a:srgbClr val="17365D"/>
                </a:solidFill>
                <a:effectLst>
                  <a:outerShdw blurRad="38100" dist="38100" dir="2700000" algn="tl">
                    <a:srgbClr val="000000">
                      <a:alpha val="43137"/>
                    </a:srgbClr>
                  </a:outerShdw>
                </a:effectLst>
                <a:latin typeface="Arial Rounded MT Bold"/>
                <a:cs typeface="+mj-cs"/>
              </a:rPr>
              <a:t>الذي يحيط بها </a:t>
            </a:r>
            <a:endParaRPr lang="en-US" sz="3200" dirty="0">
              <a:solidFill>
                <a:srgbClr val="17365D"/>
              </a:solidFill>
              <a:effectLst>
                <a:outerShdw blurRad="38100" dist="38100" dir="2700000" algn="tl">
                  <a:srgbClr val="000000">
                    <a:alpha val="43137"/>
                  </a:srgbClr>
                </a:outerShdw>
              </a:effectLst>
              <a:latin typeface="Arial Rounded MT Bold"/>
              <a:cs typeface="+mj-cs"/>
            </a:endParaRPr>
          </a:p>
          <a:p>
            <a:pPr algn="just" rtl="1">
              <a:lnSpc>
                <a:spcPct val="115000"/>
              </a:lnSpc>
              <a:spcAft>
                <a:spcPts val="1000"/>
              </a:spcAft>
            </a:pPr>
            <a:r>
              <a:rPr lang="ar-SA" sz="3200" dirty="0">
                <a:solidFill>
                  <a:srgbClr val="17365D"/>
                </a:solidFill>
                <a:effectLst>
                  <a:outerShdw blurRad="38100" dist="38100" dir="2700000" algn="tl">
                    <a:srgbClr val="000000">
                      <a:alpha val="43137"/>
                    </a:srgbClr>
                  </a:outerShdw>
                </a:effectLst>
                <a:latin typeface="Arial Rounded MT Bold"/>
                <a:cs typeface="+mj-cs"/>
              </a:rPr>
              <a:t>النباتات سواء كانت تعيش في مجتمع نباتي أرضي</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أو مائي تتفاعل </a:t>
            </a:r>
            <a:r>
              <a:rPr lang="ar-SA" sz="3200" dirty="0">
                <a:solidFill>
                  <a:schemeClr val="accent5">
                    <a:lumMod val="50000"/>
                  </a:schemeClr>
                </a:solidFill>
                <a:effectLst>
                  <a:outerShdw blurRad="38100" dist="38100" dir="2700000" algn="tl">
                    <a:srgbClr val="000000">
                      <a:alpha val="43137"/>
                    </a:srgbClr>
                  </a:outerShdw>
                </a:effectLst>
                <a:latin typeface="Arial Rounded MT Bold"/>
                <a:cs typeface="+mj-cs"/>
              </a:rPr>
              <a:t>باستمرار</a:t>
            </a:r>
            <a:r>
              <a:rPr lang="ar-SA" sz="3200" dirty="0">
                <a:solidFill>
                  <a:srgbClr val="17365D"/>
                </a:solidFill>
                <a:effectLst>
                  <a:outerShdw blurRad="38100" dist="38100" dir="2700000" algn="tl">
                    <a:srgbClr val="000000">
                      <a:alpha val="43137"/>
                    </a:srgbClr>
                  </a:outerShdw>
                </a:effectLst>
                <a:latin typeface="Arial Rounded MT Bold"/>
                <a:cs typeface="+mj-cs"/>
              </a:rPr>
              <a:t> </a:t>
            </a:r>
            <a:r>
              <a:rPr lang="ar-SA" sz="3200" dirty="0">
                <a:solidFill>
                  <a:srgbClr val="C00000"/>
                </a:solidFill>
                <a:effectLst>
                  <a:outerShdw blurRad="38100" dist="38100" dir="2700000" algn="tl">
                    <a:srgbClr val="000000">
                      <a:alpha val="43137"/>
                    </a:srgbClr>
                  </a:outerShdw>
                </a:effectLst>
                <a:latin typeface="Arial Rounded MT Bold"/>
                <a:cs typeface="+mj-cs"/>
              </a:rPr>
              <a:t>مع بعضها البعض </a:t>
            </a:r>
            <a:r>
              <a:rPr lang="ar-SA" sz="3200" dirty="0">
                <a:solidFill>
                  <a:srgbClr val="17365D"/>
                </a:solidFill>
                <a:effectLst>
                  <a:outerShdw blurRad="38100" dist="38100" dir="2700000" algn="tl">
                    <a:srgbClr val="000000">
                      <a:alpha val="43137"/>
                    </a:srgbClr>
                  </a:outerShdw>
                </a:effectLst>
                <a:latin typeface="Arial Rounded MT Bold"/>
                <a:cs typeface="+mj-cs"/>
              </a:rPr>
              <a:t>من جهة </a:t>
            </a:r>
            <a:r>
              <a:rPr lang="ar-SA" sz="3200" dirty="0">
                <a:solidFill>
                  <a:srgbClr val="C00000"/>
                </a:solidFill>
                <a:effectLst>
                  <a:outerShdw blurRad="38100" dist="38100" dir="2700000" algn="tl">
                    <a:srgbClr val="000000">
                      <a:alpha val="43137"/>
                    </a:srgbClr>
                  </a:outerShdw>
                </a:effectLst>
                <a:latin typeface="Arial Rounded MT Bold"/>
                <a:cs typeface="+mj-cs"/>
              </a:rPr>
              <a:t>ومع الكائنات الحيوانية و الكائنات الدقيقة ومكونات البيئة غير الحية </a:t>
            </a:r>
            <a:r>
              <a:rPr lang="ar-SA" sz="3200" dirty="0">
                <a:solidFill>
                  <a:srgbClr val="17365D"/>
                </a:solidFill>
                <a:effectLst>
                  <a:outerShdw blurRad="38100" dist="38100" dir="2700000" algn="tl">
                    <a:srgbClr val="000000">
                      <a:alpha val="43137"/>
                    </a:srgbClr>
                  </a:outerShdw>
                </a:effectLst>
                <a:latin typeface="Arial Rounded MT Bold"/>
                <a:cs typeface="+mj-cs"/>
              </a:rPr>
              <a:t>من جهة ثانية. </a:t>
            </a:r>
          </a:p>
          <a:p>
            <a:pPr algn="just" rtl="1">
              <a:lnSpc>
                <a:spcPct val="115000"/>
              </a:lnSpc>
              <a:spcAft>
                <a:spcPts val="1000"/>
              </a:spcAft>
            </a:pPr>
            <a:endParaRPr lang="en-US" sz="3200" dirty="0">
              <a:solidFill>
                <a:srgbClr val="17365D"/>
              </a:solidFill>
              <a:effectLst>
                <a:outerShdw blurRad="38100" dist="38100" dir="2700000" algn="tl">
                  <a:srgbClr val="000000">
                    <a:alpha val="43137"/>
                  </a:srgbClr>
                </a:outerShdw>
              </a:effectLst>
              <a:latin typeface="Arial Rounded MT Bold"/>
              <a:cs typeface="+mj-cs"/>
            </a:endParaRPr>
          </a:p>
          <a:p>
            <a:pPr algn="just" rtl="1">
              <a:lnSpc>
                <a:spcPct val="115000"/>
              </a:lnSpc>
              <a:spcAft>
                <a:spcPts val="1000"/>
              </a:spcAft>
            </a:pPr>
            <a:r>
              <a:rPr lang="ar-SA" sz="3200" dirty="0">
                <a:solidFill>
                  <a:schemeClr val="tx1">
                    <a:lumMod val="85000"/>
                    <a:lumOff val="15000"/>
                  </a:schemeClr>
                </a:solidFill>
                <a:effectLst>
                  <a:outerShdw blurRad="38100" dist="38100" dir="2700000" algn="tl">
                    <a:srgbClr val="000000">
                      <a:alpha val="43137"/>
                    </a:srgbClr>
                  </a:outerShdw>
                </a:effectLst>
                <a:latin typeface="Arial Rounded MT Bold"/>
                <a:cs typeface="+mj-cs"/>
              </a:rPr>
              <a:t>ويطلق على مجمل التأثيرات المتبادلة بين الكائنات الحية المختلفة اسم العوامل الأحيائية </a:t>
            </a:r>
            <a:r>
              <a:rPr lang="en-US" sz="2800" dirty="0">
                <a:solidFill>
                  <a:srgbClr val="C00000"/>
                </a:solidFill>
                <a:effectLst>
                  <a:outerShdw blurRad="38100" dist="38100" dir="2700000" algn="tl">
                    <a:srgbClr val="000000">
                      <a:alpha val="43137"/>
                    </a:srgbClr>
                  </a:outerShdw>
                </a:effectLst>
                <a:latin typeface="Arial Rounded MT Bold"/>
                <a:cs typeface="+mj-cs"/>
              </a:rPr>
              <a:t>Biotic factors</a:t>
            </a:r>
            <a:r>
              <a:rPr lang="ar-SA" sz="3200" dirty="0">
                <a:solidFill>
                  <a:schemeClr val="tx1">
                    <a:lumMod val="85000"/>
                    <a:lumOff val="15000"/>
                  </a:schemeClr>
                </a:solidFill>
                <a:effectLst>
                  <a:outerShdw blurRad="38100" dist="38100" dir="2700000" algn="tl">
                    <a:srgbClr val="000000">
                      <a:alpha val="43137"/>
                    </a:srgbClr>
                  </a:outerShdw>
                </a:effectLst>
                <a:latin typeface="Arial Rounded MT Bold"/>
                <a:cs typeface="+mj-cs"/>
              </a:rPr>
              <a:t>.</a:t>
            </a:r>
            <a:endParaRPr lang="en-US" sz="3200" dirty="0">
              <a:solidFill>
                <a:schemeClr val="tx1">
                  <a:lumMod val="85000"/>
                  <a:lumOff val="15000"/>
                </a:schemeClr>
              </a:solidFill>
              <a:effectLst>
                <a:outerShdw blurRad="38100" dist="38100" dir="2700000" algn="tl">
                  <a:srgbClr val="000000">
                    <a:alpha val="43137"/>
                  </a:srgbClr>
                </a:outerShdw>
              </a:effectLst>
              <a:latin typeface="Arial Rounded MT Bold"/>
              <a:cs typeface="+mj-cs"/>
            </a:endParaRPr>
          </a:p>
          <a:p>
            <a:pPr algn="just">
              <a:lnSpc>
                <a:spcPct val="115000"/>
              </a:lnSpc>
            </a:pPr>
            <a:endParaRPr lang="en-US" sz="3200" dirty="0">
              <a:solidFill>
                <a:srgbClr val="17365D"/>
              </a:solidFill>
              <a:effectLst>
                <a:outerShdw blurRad="38100" dist="38100" dir="2700000" algn="tl">
                  <a:srgbClr val="000000">
                    <a:alpha val="43137"/>
                  </a:srgbClr>
                </a:outerShdw>
              </a:effectLst>
              <a:latin typeface="Arial Rounded MT Bold"/>
              <a:cs typeface="+mj-cs"/>
            </a:endParaRPr>
          </a:p>
          <a:p>
            <a:pPr algn="just">
              <a:lnSpc>
                <a:spcPct val="115000"/>
              </a:lnSpc>
            </a:pPr>
            <a:endParaRPr lang="en-US" sz="1100" dirty="0">
              <a:solidFill>
                <a:srgbClr val="008000"/>
              </a:solidFill>
              <a:effectLst>
                <a:outerShdw blurRad="38100" dist="38100" dir="2700000" algn="tl">
                  <a:srgbClr val="000000">
                    <a:alpha val="43137"/>
                  </a:srgbClr>
                </a:outerShdw>
              </a:effectLst>
              <a:latin typeface="Calibri"/>
              <a:ea typeface="Calibri"/>
              <a:cs typeface="+mj-cs"/>
            </a:endParaRPr>
          </a:p>
        </p:txBody>
      </p:sp>
      <p:sp>
        <p:nvSpPr>
          <p:cNvPr id="6" name="Slide Number Placeholder 5"/>
          <p:cNvSpPr>
            <a:spLocks noGrp="1"/>
          </p:cNvSpPr>
          <p:nvPr>
            <p:ph type="sldNum" sz="quarter" idx="12"/>
          </p:nvPr>
        </p:nvSpPr>
        <p:spPr/>
        <p:txBody>
          <a:bodyPr/>
          <a:lstStyle/>
          <a:p>
            <a:fld id="{AF90A6A5-4BBC-4C8D-9850-BB817983DEE0}" type="slidenum">
              <a:rPr lang="en-US" smtClean="0"/>
              <a:t>3</a:t>
            </a:fld>
            <a:endParaRPr lang="en-US"/>
          </a:p>
        </p:txBody>
      </p:sp>
      <p:sp>
        <p:nvSpPr>
          <p:cNvPr id="2" name="Date Placeholder 1"/>
          <p:cNvSpPr>
            <a:spLocks noGrp="1"/>
          </p:cNvSpPr>
          <p:nvPr>
            <p:ph type="dt" sz="half" idx="10"/>
          </p:nvPr>
        </p:nvSpPr>
        <p:spPr/>
        <p:txBody>
          <a:bodyPr/>
          <a:lstStyle/>
          <a:p>
            <a:fld id="{FA522FC1-1F3A-4770-A556-FDBD86900B10}"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2039802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9949061" y="13077"/>
            <a:ext cx="298479" cy="658642"/>
          </a:xfrm>
          <a:prstGeom prst="rect">
            <a:avLst/>
          </a:prstGeom>
        </p:spPr>
        <p:txBody>
          <a:bodyPr wrap="none">
            <a:spAutoFit/>
          </a:bodyPr>
          <a:lstStyle/>
          <a:p>
            <a:pPr lvl="0" algn="r">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Arial"/>
              </a:rPr>
              <a:t> </a:t>
            </a:r>
            <a:endParaRPr lang="en-US" sz="1100" dirty="0">
              <a:solidFill>
                <a:prstClr val="black"/>
              </a:solidFill>
              <a:effectLst>
                <a:outerShdw blurRad="38100" dist="38100" dir="2700000" algn="tl">
                  <a:srgbClr val="000000">
                    <a:alpha val="43137"/>
                  </a:srgbClr>
                </a:outerShdw>
              </a:effectLst>
              <a:latin typeface="Calibri"/>
              <a:ea typeface="Calibri"/>
              <a:cs typeface="Arial"/>
            </a:endParaRPr>
          </a:p>
        </p:txBody>
      </p:sp>
      <p:cxnSp>
        <p:nvCxnSpPr>
          <p:cNvPr id="11" name="رابط مستقيم 10"/>
          <p:cNvCxnSpPr/>
          <p:nvPr/>
        </p:nvCxnSpPr>
        <p:spPr>
          <a:xfrm flipH="1">
            <a:off x="1755882" y="547914"/>
            <a:ext cx="8756436" cy="0"/>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sp>
        <p:nvSpPr>
          <p:cNvPr id="12" name="مستطيل 11"/>
          <p:cNvSpPr/>
          <p:nvPr/>
        </p:nvSpPr>
        <p:spPr>
          <a:xfrm>
            <a:off x="1600200" y="44227"/>
            <a:ext cx="8912118" cy="658642"/>
          </a:xfrm>
          <a:prstGeom prst="rect">
            <a:avLst/>
          </a:prstGeom>
        </p:spPr>
        <p:txBody>
          <a:bodyPr wrap="square">
            <a:spAutoFit/>
          </a:bodyPr>
          <a:lstStyle/>
          <a:p>
            <a:pPr algn="ctr" rtl="1">
              <a:lnSpc>
                <a:spcPct val="115000"/>
              </a:lnSpc>
            </a:pPr>
            <a:r>
              <a:rPr lang="ar-SA" sz="3200" dirty="0">
                <a:solidFill>
                  <a:srgbClr val="810000"/>
                </a:solidFill>
                <a:effectLst>
                  <a:outerShdw blurRad="38100" dist="38100" dir="2700000" algn="tl">
                    <a:srgbClr val="000000">
                      <a:alpha val="43137"/>
                    </a:srgbClr>
                  </a:outerShdw>
                </a:effectLst>
                <a:cs typeface="Arial"/>
              </a:rPr>
              <a:t>تأثير الحيوانات على النباتات</a:t>
            </a:r>
            <a:r>
              <a:rPr lang="ar-SA" sz="1100" dirty="0">
                <a:solidFill>
                  <a:prstClr val="black"/>
                </a:solidFill>
                <a:effectLst>
                  <a:outerShdw blurRad="38100" dist="38100" dir="2700000" algn="tl">
                    <a:srgbClr val="000000">
                      <a:alpha val="43137"/>
                    </a:srgbClr>
                  </a:outerShdw>
                </a:effectLst>
                <a:latin typeface="Calibri"/>
                <a:cs typeface="Arial"/>
              </a:rPr>
              <a:t> </a:t>
            </a:r>
            <a:r>
              <a:rPr lang="en-US" sz="2400" dirty="0">
                <a:solidFill>
                  <a:srgbClr val="810000"/>
                </a:solidFill>
                <a:effectLst>
                  <a:outerShdw blurRad="38100" dist="38100" dir="2700000" algn="tl">
                    <a:srgbClr val="000000">
                      <a:alpha val="43137"/>
                    </a:srgbClr>
                  </a:outerShdw>
                </a:effectLst>
                <a:latin typeface="Arial Rounded MT Bold"/>
                <a:cs typeface="Simplified Arabic"/>
              </a:rPr>
              <a:t>Effect of Animals on Plants</a:t>
            </a:r>
            <a:endParaRPr lang="en-US" sz="1050" dirty="0">
              <a:solidFill>
                <a:prstClr val="black"/>
              </a:solidFill>
              <a:effectLst>
                <a:outerShdw blurRad="38100" dist="38100" dir="2700000" algn="tl">
                  <a:srgbClr val="000000">
                    <a:alpha val="43137"/>
                  </a:srgbClr>
                </a:outerShdw>
              </a:effectLst>
              <a:latin typeface="Calibri"/>
              <a:ea typeface="Calibri"/>
              <a:cs typeface="Arial"/>
            </a:endParaRPr>
          </a:p>
        </p:txBody>
      </p:sp>
      <p:sp>
        <p:nvSpPr>
          <p:cNvPr id="7" name="مستطيل 6"/>
          <p:cNvSpPr/>
          <p:nvPr/>
        </p:nvSpPr>
        <p:spPr>
          <a:xfrm>
            <a:off x="4788310" y="990600"/>
            <a:ext cx="3288891" cy="3277820"/>
          </a:xfrm>
          <a:prstGeom prst="rect">
            <a:avLst/>
          </a:prstGeom>
        </p:spPr>
        <p:txBody>
          <a:bodyPr wrap="square">
            <a:spAutoFit/>
          </a:bodyPr>
          <a:lstStyle/>
          <a:p>
            <a:pPr lvl="0" algn="r">
              <a:lnSpc>
                <a:spcPct val="115000"/>
              </a:lnSpc>
            </a:pPr>
            <a:r>
              <a:rPr lang="ar-SA" sz="3600" dirty="0">
                <a:solidFill>
                  <a:srgbClr val="002060"/>
                </a:solidFill>
                <a:effectLst>
                  <a:outerShdw blurRad="38100" dist="38100" dir="2700000" algn="tl">
                    <a:srgbClr val="000000">
                      <a:alpha val="43137"/>
                    </a:srgbClr>
                  </a:outerShdw>
                </a:effectLst>
                <a:latin typeface="Arial Rounded MT Bold"/>
                <a:cs typeface="+mj-cs"/>
              </a:rPr>
              <a:t>- العلاقات الغذائية</a:t>
            </a:r>
          </a:p>
          <a:p>
            <a:pPr lvl="0" algn="r">
              <a:lnSpc>
                <a:spcPct val="115000"/>
              </a:lnSpc>
            </a:pPr>
            <a:r>
              <a:rPr lang="ar-SA" sz="3600" dirty="0">
                <a:solidFill>
                  <a:srgbClr val="002060"/>
                </a:solidFill>
                <a:effectLst>
                  <a:outerShdw blurRad="38100" dist="38100" dir="2700000" algn="tl">
                    <a:srgbClr val="000000">
                      <a:alpha val="43137"/>
                    </a:srgbClr>
                  </a:outerShdw>
                </a:effectLst>
                <a:latin typeface="Arial Rounded MT Bold"/>
                <a:cs typeface="+mj-cs"/>
              </a:rPr>
              <a:t>- التأثير الميكانيكي</a:t>
            </a:r>
          </a:p>
          <a:p>
            <a:pPr lvl="0" algn="r">
              <a:lnSpc>
                <a:spcPct val="115000"/>
              </a:lnSpc>
            </a:pPr>
            <a:r>
              <a:rPr lang="ar-SA" sz="3600" dirty="0">
                <a:solidFill>
                  <a:srgbClr val="002060"/>
                </a:solidFill>
                <a:effectLst>
                  <a:outerShdw blurRad="38100" dist="38100" dir="2700000" algn="tl">
                    <a:srgbClr val="000000">
                      <a:alpha val="43137"/>
                    </a:srgbClr>
                  </a:outerShdw>
                </a:effectLst>
                <a:latin typeface="Arial Rounded MT Bold"/>
                <a:cs typeface="+mj-cs"/>
              </a:rPr>
              <a:t>- التلقيح</a:t>
            </a:r>
          </a:p>
          <a:p>
            <a:pPr lvl="0" algn="r">
              <a:lnSpc>
                <a:spcPct val="115000"/>
              </a:lnSpc>
            </a:pPr>
            <a:r>
              <a:rPr lang="ar-SA" sz="3600" dirty="0">
                <a:solidFill>
                  <a:srgbClr val="002060"/>
                </a:solidFill>
                <a:effectLst>
                  <a:outerShdw blurRad="38100" dist="38100" dir="2700000" algn="tl">
                    <a:srgbClr val="000000">
                      <a:alpha val="43137"/>
                    </a:srgbClr>
                  </a:outerShdw>
                </a:effectLst>
                <a:latin typeface="Arial Rounded MT Bold"/>
                <a:cs typeface="+mj-cs"/>
              </a:rPr>
              <a:t>- الانتشار</a:t>
            </a:r>
          </a:p>
          <a:p>
            <a:pPr lvl="0" algn="r">
              <a:lnSpc>
                <a:spcPct val="115000"/>
              </a:lnSpc>
            </a:pPr>
            <a:r>
              <a:rPr lang="ar-SA" sz="3600" dirty="0">
                <a:solidFill>
                  <a:srgbClr val="002060"/>
                </a:solidFill>
                <a:effectLst>
                  <a:outerShdw blurRad="38100" dist="38100" dir="2700000" algn="tl">
                    <a:srgbClr val="000000">
                      <a:alpha val="43137"/>
                    </a:srgbClr>
                  </a:outerShdw>
                </a:effectLst>
                <a:latin typeface="Arial Rounded MT Bold"/>
                <a:cs typeface="+mj-cs"/>
              </a:rPr>
              <a:t>- الرعي</a:t>
            </a:r>
          </a:p>
        </p:txBody>
      </p:sp>
      <p:sp>
        <p:nvSpPr>
          <p:cNvPr id="4" name="Slide Number Placeholder 3"/>
          <p:cNvSpPr>
            <a:spLocks noGrp="1"/>
          </p:cNvSpPr>
          <p:nvPr>
            <p:ph type="sldNum" sz="quarter" idx="12"/>
          </p:nvPr>
        </p:nvSpPr>
        <p:spPr/>
        <p:txBody>
          <a:bodyPr/>
          <a:lstStyle/>
          <a:p>
            <a:fld id="{AF90A6A5-4BBC-4C8D-9850-BB817983DEE0}" type="slidenum">
              <a:rPr lang="en-US" smtClean="0"/>
              <a:t>4</a:t>
            </a:fld>
            <a:endParaRPr lang="en-US"/>
          </a:p>
        </p:txBody>
      </p:sp>
      <p:sp>
        <p:nvSpPr>
          <p:cNvPr id="2" name="Date Placeholder 1"/>
          <p:cNvSpPr>
            <a:spLocks noGrp="1"/>
          </p:cNvSpPr>
          <p:nvPr>
            <p:ph type="dt" sz="half" idx="10"/>
          </p:nvPr>
        </p:nvSpPr>
        <p:spPr/>
        <p:txBody>
          <a:bodyPr/>
          <a:lstStyle/>
          <a:p>
            <a:fld id="{6D3B9952-FA6A-4CB2-9E9D-75EFDC57AB98}"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3044587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7627" y="1368980"/>
            <a:ext cx="8349913" cy="5383782"/>
          </a:xfrm>
          <a:prstGeom prst="rect">
            <a:avLst/>
          </a:prstGeom>
        </p:spPr>
        <p:txBody>
          <a:bodyPr wrap="square">
            <a:spAutoFit/>
          </a:bodyPr>
          <a:lstStyle/>
          <a:p>
            <a:pPr algn="just" rtl="1">
              <a:lnSpc>
                <a:spcPct val="115000"/>
              </a:lnSpc>
            </a:pPr>
            <a:endParaRPr lang="ar-SA" sz="3200" dirty="0">
              <a:solidFill>
                <a:srgbClr val="17365D"/>
              </a:solidFill>
              <a:effectLst>
                <a:outerShdw blurRad="38100" dist="38100" dir="2700000" algn="tl">
                  <a:srgbClr val="000000">
                    <a:alpha val="43137"/>
                  </a:srgbClr>
                </a:outerShdw>
              </a:effectLst>
              <a:latin typeface="Arial Rounded MT Bold"/>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تبين النظرية الشمولية للكائنات الحية أنها تقع في مجموعتين رئيسيتين من</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حيث وسيلة الحصول على الغذاء الأولى، وهي التي تصنع الغذاء في عملية البناء</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الضوئي وتعرف </a:t>
            </a:r>
          </a:p>
          <a:p>
            <a:pPr lvl="1" algn="just" rtl="1">
              <a:lnSpc>
                <a:spcPct val="115000"/>
              </a:lnSpc>
            </a:pPr>
            <a:r>
              <a:rPr lang="ar-SA" sz="3200" dirty="0">
                <a:solidFill>
                  <a:srgbClr val="008000"/>
                </a:solidFill>
                <a:effectLst>
                  <a:outerShdw blurRad="38100" dist="38100" dir="2700000" algn="tl">
                    <a:srgbClr val="000000">
                      <a:alpha val="43137"/>
                    </a:srgbClr>
                  </a:outerShdw>
                </a:effectLst>
                <a:latin typeface="Arial Rounded MT Bold"/>
                <a:cs typeface="+mj-cs"/>
              </a:rPr>
              <a:t>-</a:t>
            </a:r>
            <a:r>
              <a:rPr lang="en-US" sz="3200" dirty="0">
                <a:solidFill>
                  <a:srgbClr val="008000"/>
                </a:solidFill>
                <a:effectLst>
                  <a:outerShdw blurRad="38100" dist="38100" dir="2700000" algn="tl">
                    <a:srgbClr val="000000">
                      <a:alpha val="43137"/>
                    </a:srgbClr>
                  </a:outerShdw>
                </a:effectLst>
                <a:latin typeface="Arial Rounded MT Bold"/>
                <a:cs typeface="+mj-cs"/>
              </a:rPr>
              <a:t> </a:t>
            </a:r>
            <a:r>
              <a:rPr lang="ar-SA" sz="3200" dirty="0">
                <a:solidFill>
                  <a:srgbClr val="008000"/>
                </a:solidFill>
                <a:effectLst>
                  <a:outerShdw blurRad="38100" dist="38100" dir="2700000" algn="tl">
                    <a:srgbClr val="000000">
                      <a:alpha val="43137"/>
                    </a:srgbClr>
                  </a:outerShdw>
                </a:effectLst>
                <a:latin typeface="Arial Rounded MT Bold"/>
                <a:cs typeface="+mj-cs"/>
              </a:rPr>
              <a:t>بالمنتجات (وهي النباتات الخضراء) </a:t>
            </a:r>
            <a:r>
              <a:rPr lang="en-US" sz="2400" dirty="0">
                <a:solidFill>
                  <a:srgbClr val="C00000"/>
                </a:solidFill>
                <a:effectLst>
                  <a:outerShdw blurRad="38100" dist="38100" dir="2700000" algn="tl">
                    <a:srgbClr val="000000">
                      <a:alpha val="43137"/>
                    </a:srgbClr>
                  </a:outerShdw>
                </a:effectLst>
                <a:cs typeface="Simplified Arabic"/>
              </a:rPr>
              <a:t>Producers</a:t>
            </a:r>
            <a:endParaRPr lang="ar-SA" sz="3200" dirty="0">
              <a:solidFill>
                <a:srgbClr val="008000"/>
              </a:solidFill>
              <a:effectLst>
                <a:outerShdw blurRad="38100" dist="38100" dir="2700000" algn="tl">
                  <a:srgbClr val="000000">
                    <a:alpha val="43137"/>
                  </a:srgbClr>
                </a:outerShdw>
              </a:effectLst>
              <a:latin typeface="Arial Rounded MT Bold"/>
              <a:cs typeface="+mj-cs"/>
            </a:endParaRPr>
          </a:p>
          <a:p>
            <a:pPr lvl="1" algn="just" rtl="1">
              <a:lnSpc>
                <a:spcPct val="115000"/>
              </a:lnSpc>
            </a:pPr>
            <a:endParaRPr lang="en-US" sz="1100" dirty="0">
              <a:solidFill>
                <a:srgbClr val="008000"/>
              </a:solidFill>
              <a:effectLst>
                <a:outerShdw blurRad="38100" dist="38100" dir="2700000" algn="tl">
                  <a:srgbClr val="000000">
                    <a:alpha val="43137"/>
                  </a:srgbClr>
                </a:outerShdw>
              </a:effectLst>
              <a:latin typeface="Calibri"/>
              <a:ea typeface="Calibri"/>
              <a:cs typeface="+mj-cs"/>
            </a:endParaRPr>
          </a:p>
          <a:p>
            <a:pPr lvl="1" algn="just" rtl="1">
              <a:lnSpc>
                <a:spcPct val="115000"/>
              </a:lnSpc>
            </a:pPr>
            <a:r>
              <a:rPr lang="ar-SA" sz="3200" dirty="0">
                <a:solidFill>
                  <a:srgbClr val="008000"/>
                </a:solidFill>
                <a:effectLst>
                  <a:outerShdw blurRad="38100" dist="38100" dir="2700000" algn="tl">
                    <a:srgbClr val="000000">
                      <a:alpha val="43137"/>
                    </a:srgbClr>
                  </a:outerShdw>
                </a:effectLst>
                <a:latin typeface="Arial Rounded MT Bold"/>
                <a:cs typeface="+mj-cs"/>
              </a:rPr>
              <a:t>-</a:t>
            </a:r>
            <a:r>
              <a:rPr lang="en-US" sz="3200" dirty="0">
                <a:solidFill>
                  <a:srgbClr val="008000"/>
                </a:solidFill>
                <a:effectLst>
                  <a:outerShdw blurRad="38100" dist="38100" dir="2700000" algn="tl">
                    <a:srgbClr val="000000">
                      <a:alpha val="43137"/>
                    </a:srgbClr>
                  </a:outerShdw>
                </a:effectLst>
                <a:latin typeface="Arial Rounded MT Bold"/>
                <a:cs typeface="+mj-cs"/>
              </a:rPr>
              <a:t> </a:t>
            </a:r>
            <a:r>
              <a:rPr lang="ar-SA" sz="3200" dirty="0">
                <a:solidFill>
                  <a:srgbClr val="008000"/>
                </a:solidFill>
                <a:effectLst>
                  <a:outerShdw blurRad="38100" dist="38100" dir="2700000" algn="tl">
                    <a:srgbClr val="000000">
                      <a:alpha val="43137"/>
                    </a:srgbClr>
                  </a:outerShdw>
                </a:effectLst>
                <a:latin typeface="Arial Rounded MT Bold"/>
                <a:cs typeface="+mj-cs"/>
              </a:rPr>
              <a:t>والمجموعة الثانية وهي المستهلكة </a:t>
            </a:r>
            <a:r>
              <a:rPr lang="en-US" sz="2400" dirty="0">
                <a:solidFill>
                  <a:srgbClr val="C00000"/>
                </a:solidFill>
                <a:effectLst>
                  <a:outerShdw blurRad="38100" dist="38100" dir="2700000" algn="tl">
                    <a:srgbClr val="000000">
                      <a:alpha val="43137"/>
                    </a:srgbClr>
                  </a:outerShdw>
                </a:effectLst>
                <a:cs typeface="Simplified Arabic"/>
              </a:rPr>
              <a:t>Consumers</a:t>
            </a:r>
            <a:endParaRPr lang="ar-SA" sz="3200" dirty="0">
              <a:solidFill>
                <a:srgbClr val="008000"/>
              </a:solidFill>
              <a:effectLst>
                <a:outerShdw blurRad="38100" dist="38100" dir="2700000" algn="tl">
                  <a:srgbClr val="000000">
                    <a:alpha val="43137"/>
                  </a:srgbClr>
                </a:outerShdw>
              </a:effectLst>
              <a:latin typeface="Arial Rounded MT Bold"/>
              <a:cs typeface="+mj-cs"/>
            </a:endParaRPr>
          </a:p>
          <a:p>
            <a:pPr lvl="3"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 - والتي قد تكون آكلة للأعشاب </a:t>
            </a:r>
            <a:r>
              <a:rPr lang="en-US" sz="2400" dirty="0">
                <a:solidFill>
                  <a:srgbClr val="002060"/>
                </a:solidFill>
                <a:effectLst>
                  <a:outerShdw blurRad="38100" dist="38100" dir="2700000" algn="tl">
                    <a:srgbClr val="000000">
                      <a:alpha val="43137"/>
                    </a:srgbClr>
                  </a:outerShdw>
                </a:effectLst>
                <a:cs typeface="Simplified Arabic"/>
              </a:rPr>
              <a:t>Herbivores</a:t>
            </a:r>
            <a:r>
              <a:rPr lang="ar-SA" sz="3200" b="1" dirty="0">
                <a:solidFill>
                  <a:srgbClr val="008100"/>
                </a:solidFill>
                <a:effectLst>
                  <a:outerShdw blurRad="38100" dist="38100" dir="2700000" algn="tl">
                    <a:srgbClr val="000000">
                      <a:alpha val="43137"/>
                    </a:srgbClr>
                  </a:outerShdw>
                </a:effectLst>
                <a:latin typeface="Calibri"/>
                <a:cs typeface="+mj-cs"/>
              </a:rPr>
              <a:t> </a:t>
            </a:r>
            <a:endParaRPr lang="en-US" sz="1100" dirty="0">
              <a:effectLst>
                <a:outerShdw blurRad="38100" dist="38100" dir="2700000" algn="tl">
                  <a:srgbClr val="000000">
                    <a:alpha val="43137"/>
                  </a:srgbClr>
                </a:outerShdw>
              </a:effectLst>
              <a:latin typeface="Calibri"/>
              <a:ea typeface="Calibri"/>
              <a:cs typeface="+mj-cs"/>
            </a:endParaRPr>
          </a:p>
          <a:p>
            <a:pPr lvl="3"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 - أو لاحمة </a:t>
            </a:r>
            <a:r>
              <a:rPr lang="en-US" sz="2400" dirty="0">
                <a:solidFill>
                  <a:srgbClr val="002060"/>
                </a:solidFill>
                <a:effectLst>
                  <a:outerShdw blurRad="38100" dist="38100" dir="2700000" algn="tl">
                    <a:srgbClr val="000000">
                      <a:alpha val="43137"/>
                    </a:srgbClr>
                  </a:outerShdw>
                </a:effectLst>
                <a:cs typeface="Simplified Arabic"/>
              </a:rPr>
              <a:t>Carnivores</a:t>
            </a:r>
            <a:r>
              <a:rPr lang="ar-SA" sz="3200" dirty="0">
                <a:solidFill>
                  <a:srgbClr val="17365D"/>
                </a:solidFill>
                <a:effectLst>
                  <a:outerShdw blurRad="38100" dist="38100" dir="2700000" algn="tl">
                    <a:srgbClr val="000000">
                      <a:alpha val="43137"/>
                    </a:srgbClr>
                  </a:outerShdw>
                </a:effectLst>
                <a:latin typeface="Arial Rounded MT Bold"/>
                <a:cs typeface="+mj-cs"/>
              </a:rPr>
              <a:t> </a:t>
            </a:r>
          </a:p>
          <a:p>
            <a:pPr lvl="3" algn="just" rtl="1">
              <a:lnSpc>
                <a:spcPct val="115000"/>
              </a:lnSpc>
            </a:pPr>
            <a:r>
              <a:rPr lang="ar-SA" sz="3200" dirty="0">
                <a:solidFill>
                  <a:srgbClr val="17365D"/>
                </a:solidFill>
                <a:effectLst>
                  <a:outerShdw blurRad="38100" dist="38100" dir="2700000" algn="tl">
                    <a:srgbClr val="000000">
                      <a:alpha val="43137"/>
                    </a:srgbClr>
                  </a:outerShdw>
                </a:effectLst>
              </a:rPr>
              <a:t> - أو محللة </a:t>
            </a:r>
            <a:r>
              <a:rPr lang="en-US" sz="2400" dirty="0">
                <a:solidFill>
                  <a:srgbClr val="002060"/>
                </a:solidFill>
                <a:effectLst>
                  <a:outerShdw blurRad="38100" dist="38100" dir="2700000" algn="tl">
                    <a:srgbClr val="000000">
                      <a:alpha val="43137"/>
                    </a:srgbClr>
                  </a:outerShdw>
                </a:effectLst>
                <a:cs typeface="Simplified Arabic"/>
              </a:rPr>
              <a:t>Decomposers</a:t>
            </a:r>
            <a:r>
              <a:rPr lang="ar-SA" sz="3200" dirty="0">
                <a:solidFill>
                  <a:srgbClr val="17365D"/>
                </a:solidFill>
                <a:effectLst>
                  <a:outerShdw blurRad="38100" dist="38100" dir="2700000" algn="tl">
                    <a:srgbClr val="000000">
                      <a:alpha val="43137"/>
                    </a:srgbClr>
                  </a:outerShdw>
                </a:effectLst>
              </a:rPr>
              <a:t> </a:t>
            </a:r>
            <a:endParaRPr lang="ar-SA" sz="3200" dirty="0">
              <a:solidFill>
                <a:srgbClr val="17365D"/>
              </a:solidFill>
              <a:effectLst>
                <a:outerShdw blurRad="38100" dist="38100" dir="2700000" algn="tl">
                  <a:srgbClr val="000000">
                    <a:alpha val="43137"/>
                  </a:srgbClr>
                </a:outerShdw>
              </a:effectLst>
              <a:latin typeface="Arial Rounded MT Bold"/>
              <a:cs typeface="+mj-cs"/>
            </a:endParaRPr>
          </a:p>
        </p:txBody>
      </p:sp>
      <p:cxnSp>
        <p:nvCxnSpPr>
          <p:cNvPr id="11" name="رابط مستقيم 10"/>
          <p:cNvCxnSpPr/>
          <p:nvPr/>
        </p:nvCxnSpPr>
        <p:spPr>
          <a:xfrm flipH="1">
            <a:off x="1755882" y="547914"/>
            <a:ext cx="8756436" cy="0"/>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sp>
        <p:nvSpPr>
          <p:cNvPr id="8" name="مستطيل 7"/>
          <p:cNvSpPr/>
          <p:nvPr/>
        </p:nvSpPr>
        <p:spPr>
          <a:xfrm>
            <a:off x="2133600" y="759381"/>
            <a:ext cx="7772400" cy="1224951"/>
          </a:xfrm>
          <a:prstGeom prst="rect">
            <a:avLst/>
          </a:prstGeom>
        </p:spPr>
        <p:txBody>
          <a:bodyPr wrap="square">
            <a:spAutoFit/>
          </a:bodyPr>
          <a:lstStyle/>
          <a:p>
            <a:pPr lvl="0" algn="r">
              <a:lnSpc>
                <a:spcPct val="115000"/>
              </a:lnSpc>
            </a:pPr>
            <a:r>
              <a:rPr lang="ar-SA" sz="1100" dirty="0">
                <a:solidFill>
                  <a:schemeClr val="tx1">
                    <a:lumMod val="95000"/>
                    <a:lumOff val="5000"/>
                  </a:schemeClr>
                </a:solidFill>
                <a:effectLst>
                  <a:outerShdw blurRad="38100" dist="38100" dir="2700000" algn="tl">
                    <a:srgbClr val="000000">
                      <a:alpha val="43137"/>
                    </a:srgbClr>
                  </a:outerShdw>
                </a:effectLst>
                <a:latin typeface="Calibri"/>
                <a:cs typeface="+mj-cs"/>
              </a:rPr>
              <a:t> </a:t>
            </a:r>
            <a:r>
              <a:rPr lang="ar-SA" sz="3200" dirty="0">
                <a:solidFill>
                  <a:schemeClr val="tx1">
                    <a:lumMod val="95000"/>
                    <a:lumOff val="5000"/>
                  </a:schemeClr>
                </a:solidFill>
                <a:effectLst>
                  <a:outerShdw blurRad="38100" dist="38100" dir="2700000" algn="tl">
                    <a:srgbClr val="000000">
                      <a:alpha val="43137"/>
                    </a:srgbClr>
                  </a:outerShdw>
                </a:effectLst>
                <a:latin typeface="Arial Rounded MT Bold"/>
                <a:cs typeface="+mj-cs"/>
              </a:rPr>
              <a:t>العلاقات بين الكائنات آكلة النباتات والنباتات المنتجة للغذاء هي في أساسها علاقات غذائية. </a:t>
            </a:r>
            <a:endParaRPr lang="en-US" sz="1100" dirty="0">
              <a:solidFill>
                <a:schemeClr val="tx1">
                  <a:lumMod val="95000"/>
                  <a:lumOff val="5000"/>
                </a:schemeClr>
              </a:solidFill>
              <a:effectLst>
                <a:outerShdw blurRad="38100" dist="38100" dir="2700000" algn="tl">
                  <a:srgbClr val="000000">
                    <a:alpha val="43137"/>
                  </a:srgbClr>
                </a:outerShdw>
              </a:effectLst>
              <a:latin typeface="Calibri"/>
              <a:ea typeface="Calibri"/>
              <a:cs typeface="+mj-cs"/>
            </a:endParaRPr>
          </a:p>
        </p:txBody>
      </p:sp>
      <p:sp>
        <p:nvSpPr>
          <p:cNvPr id="14" name="Slide Number Placeholder 13"/>
          <p:cNvSpPr>
            <a:spLocks noGrp="1"/>
          </p:cNvSpPr>
          <p:nvPr>
            <p:ph type="sldNum" sz="quarter" idx="12"/>
          </p:nvPr>
        </p:nvSpPr>
        <p:spPr/>
        <p:txBody>
          <a:bodyPr/>
          <a:lstStyle/>
          <a:p>
            <a:fld id="{AF90A6A5-4BBC-4C8D-9850-BB817983DEE0}" type="slidenum">
              <a:rPr lang="en-US" smtClean="0"/>
              <a:t>5</a:t>
            </a:fld>
            <a:endParaRPr lang="en-US"/>
          </a:p>
        </p:txBody>
      </p:sp>
      <p:sp>
        <p:nvSpPr>
          <p:cNvPr id="7" name="Date Placeholder 6"/>
          <p:cNvSpPr>
            <a:spLocks noGrp="1"/>
          </p:cNvSpPr>
          <p:nvPr>
            <p:ph type="dt" sz="half" idx="10"/>
          </p:nvPr>
        </p:nvSpPr>
        <p:spPr/>
        <p:txBody>
          <a:bodyPr/>
          <a:lstStyle/>
          <a:p>
            <a:fld id="{D655FD93-FD57-4BFC-AC2F-A9545A6AC2A3}" type="datetime1">
              <a:rPr lang="en-US" smtClean="0"/>
              <a:t>1/26/2024</a:t>
            </a:fld>
            <a:endParaRPr lang="en-US"/>
          </a:p>
        </p:txBody>
      </p:sp>
      <p:sp>
        <p:nvSpPr>
          <p:cNvPr id="13" name="Footer Placeholder 12"/>
          <p:cNvSpPr>
            <a:spLocks noGrp="1"/>
          </p:cNvSpPr>
          <p:nvPr>
            <p:ph type="ftr" sz="quarter" idx="11"/>
          </p:nvPr>
        </p:nvSpPr>
        <p:spPr/>
        <p:txBody>
          <a:bodyPr/>
          <a:lstStyle/>
          <a:p>
            <a:r>
              <a:rPr lang="en-US"/>
              <a:t>Dr. Saud Alamri</a:t>
            </a:r>
            <a:endParaRPr lang="ar-SA" dirty="0"/>
          </a:p>
        </p:txBody>
      </p:sp>
      <p:sp>
        <p:nvSpPr>
          <p:cNvPr id="10" name="مستطيل 11"/>
          <p:cNvSpPr/>
          <p:nvPr/>
        </p:nvSpPr>
        <p:spPr>
          <a:xfrm>
            <a:off x="1600200" y="44227"/>
            <a:ext cx="8912118" cy="658642"/>
          </a:xfrm>
          <a:prstGeom prst="rect">
            <a:avLst/>
          </a:prstGeom>
        </p:spPr>
        <p:txBody>
          <a:bodyPr wrap="square">
            <a:spAutoFit/>
          </a:bodyPr>
          <a:lstStyle/>
          <a:p>
            <a:pPr algn="ctr" rtl="1">
              <a:lnSpc>
                <a:spcPct val="115000"/>
              </a:lnSpc>
            </a:pPr>
            <a:r>
              <a:rPr lang="ar-SA" sz="3200" dirty="0">
                <a:solidFill>
                  <a:srgbClr val="810000"/>
                </a:solidFill>
                <a:effectLst>
                  <a:outerShdw blurRad="38100" dist="38100" dir="2700000" algn="tl">
                    <a:srgbClr val="000000">
                      <a:alpha val="43137"/>
                    </a:srgbClr>
                  </a:outerShdw>
                </a:effectLst>
                <a:cs typeface="Arial"/>
              </a:rPr>
              <a:t>تأثير الحيوانات على النباتات</a:t>
            </a:r>
            <a:r>
              <a:rPr lang="ar-SA" sz="1100" dirty="0">
                <a:solidFill>
                  <a:prstClr val="black"/>
                </a:solidFill>
                <a:effectLst>
                  <a:outerShdw blurRad="38100" dist="38100" dir="2700000" algn="tl">
                    <a:srgbClr val="000000">
                      <a:alpha val="43137"/>
                    </a:srgbClr>
                  </a:outerShdw>
                </a:effectLst>
                <a:latin typeface="Calibri"/>
                <a:cs typeface="Arial"/>
              </a:rPr>
              <a:t> </a:t>
            </a:r>
            <a:r>
              <a:rPr lang="en-US" sz="2400" dirty="0">
                <a:solidFill>
                  <a:srgbClr val="810000"/>
                </a:solidFill>
                <a:effectLst>
                  <a:outerShdw blurRad="38100" dist="38100" dir="2700000" algn="tl">
                    <a:srgbClr val="000000">
                      <a:alpha val="43137"/>
                    </a:srgbClr>
                  </a:outerShdw>
                </a:effectLst>
                <a:latin typeface="Arial Rounded MT Bold"/>
                <a:cs typeface="Simplified Arabic"/>
              </a:rPr>
              <a:t>Effect of Animals on Plants</a:t>
            </a:r>
            <a:endParaRPr lang="en-US" sz="1050" dirty="0">
              <a:solidFill>
                <a:prstClr val="black"/>
              </a:solidFill>
              <a:effectLst>
                <a:outerShdw blurRad="38100" dist="38100" dir="2700000" algn="tl">
                  <a:srgbClr val="000000">
                    <a:alpha val="43137"/>
                  </a:srgbClr>
                </a:outerShdw>
              </a:effectLst>
              <a:latin typeface="Calibri"/>
              <a:ea typeface="Calibri"/>
              <a:cs typeface="Arial"/>
            </a:endParaRPr>
          </a:p>
        </p:txBody>
      </p:sp>
    </p:spTree>
    <p:extLst>
      <p:ext uri="{BB962C8B-B14F-4D97-AF65-F5344CB8AC3E}">
        <p14:creationId xmlns:p14="http://schemas.microsoft.com/office/powerpoint/2010/main" val="1387476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56619" y="904590"/>
            <a:ext cx="8330381" cy="5189113"/>
          </a:xfrm>
          <a:prstGeom prst="rect">
            <a:avLst/>
          </a:prstGeom>
        </p:spPr>
        <p:txBody>
          <a:bodyPr wrap="square">
            <a:spAutoFit/>
          </a:bodyPr>
          <a:lstStyle/>
          <a:p>
            <a:pPr algn="ctr">
              <a:lnSpc>
                <a:spcPct val="115000"/>
              </a:lnSpc>
            </a:pPr>
            <a:endParaRPr lang="ar-SA" sz="3200" dirty="0">
              <a:solidFill>
                <a:srgbClr val="810000"/>
              </a:solidFill>
              <a:effectLst>
                <a:outerShdw blurRad="38100" dist="38100" dir="2700000" algn="tl">
                  <a:srgbClr val="000000">
                    <a:alpha val="43137"/>
                  </a:srgbClr>
                </a:outerShdw>
              </a:effectLst>
              <a:latin typeface="Arial Rounded MT Bold"/>
              <a:cs typeface="+mj-cs"/>
            </a:endParaRPr>
          </a:p>
          <a:p>
            <a:pPr algn="r">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تؤثر الحيوانات تأثيرًا ميكانيكًا </a:t>
            </a:r>
            <a:r>
              <a:rPr lang="ar-SA" sz="3200" dirty="0">
                <a:solidFill>
                  <a:srgbClr val="C00000"/>
                </a:solidFill>
                <a:effectLst>
                  <a:outerShdw blurRad="38100" dist="38100" dir="2700000" algn="tl">
                    <a:srgbClr val="000000">
                      <a:alpha val="43137"/>
                    </a:srgbClr>
                  </a:outerShdw>
                </a:effectLst>
                <a:latin typeface="Arial Rounded MT Bold"/>
                <a:cs typeface="+mj-cs"/>
              </a:rPr>
              <a:t>مباشرًا</a:t>
            </a:r>
            <a:r>
              <a:rPr lang="ar-SA" sz="3200" dirty="0">
                <a:solidFill>
                  <a:srgbClr val="17365D"/>
                </a:solidFill>
                <a:effectLst>
                  <a:outerShdw blurRad="38100" dist="38100" dir="2700000" algn="tl">
                    <a:srgbClr val="000000">
                      <a:alpha val="43137"/>
                    </a:srgbClr>
                  </a:outerShdw>
                </a:effectLst>
                <a:latin typeface="Arial Rounded MT Bold"/>
                <a:cs typeface="+mj-cs"/>
              </a:rPr>
              <a:t> على النباتات </a:t>
            </a:r>
          </a:p>
          <a:p>
            <a:pPr lvl="2" algn="r" rtl="1">
              <a:lnSpc>
                <a:spcPct val="115000"/>
              </a:lnSpc>
            </a:pPr>
            <a:r>
              <a:rPr lang="ar-SA" sz="3200" dirty="0">
                <a:solidFill>
                  <a:srgbClr val="0070C0"/>
                </a:solidFill>
                <a:effectLst>
                  <a:outerShdw blurRad="38100" dist="38100" dir="2700000" algn="tl">
                    <a:srgbClr val="000000">
                      <a:alpha val="43137"/>
                    </a:srgbClr>
                  </a:outerShdw>
                </a:effectLst>
                <a:latin typeface="Arial Rounded MT Bold"/>
                <a:cs typeface="+mj-cs"/>
              </a:rPr>
              <a:t>- أثناء تغذيتها على النباتات </a:t>
            </a:r>
          </a:p>
          <a:p>
            <a:pPr lvl="2" algn="r" rtl="1">
              <a:lnSpc>
                <a:spcPct val="115000"/>
              </a:lnSpc>
            </a:pPr>
            <a:r>
              <a:rPr lang="ar-SA" sz="3200" dirty="0">
                <a:solidFill>
                  <a:srgbClr val="0070C0"/>
                </a:solidFill>
                <a:effectLst>
                  <a:outerShdw blurRad="38100" dist="38100" dir="2700000" algn="tl">
                    <a:srgbClr val="000000">
                      <a:alpha val="43137"/>
                    </a:srgbClr>
                  </a:outerShdw>
                </a:effectLst>
                <a:latin typeface="Arial Rounded MT Bold"/>
                <a:cs typeface="+mj-cs"/>
              </a:rPr>
              <a:t>- أثناء سيرها على الأرض</a:t>
            </a:r>
            <a:r>
              <a:rPr lang="ar-SA" sz="1100" dirty="0">
                <a:solidFill>
                  <a:srgbClr val="0070C0"/>
                </a:solidFill>
                <a:effectLst>
                  <a:outerShdw blurRad="38100" dist="38100" dir="2700000" algn="tl">
                    <a:srgbClr val="000000">
                      <a:alpha val="43137"/>
                    </a:srgbClr>
                  </a:outerShdw>
                </a:effectLst>
                <a:latin typeface="Calibri"/>
                <a:cs typeface="+mj-cs"/>
              </a:rPr>
              <a:t> </a:t>
            </a:r>
            <a:endParaRPr lang="ar-SA" sz="3200" dirty="0">
              <a:solidFill>
                <a:srgbClr val="0070C0"/>
              </a:solidFill>
              <a:effectLst>
                <a:outerShdw blurRad="38100" dist="38100" dir="2700000" algn="tl">
                  <a:srgbClr val="000000">
                    <a:alpha val="43137"/>
                  </a:srgbClr>
                </a:outerShdw>
              </a:effectLst>
              <a:latin typeface="Arial Rounded MT Bold"/>
              <a:cs typeface="+mj-cs"/>
            </a:endParaRPr>
          </a:p>
          <a:p>
            <a:pPr lvl="2" algn="r" rtl="1">
              <a:lnSpc>
                <a:spcPct val="115000"/>
              </a:lnSpc>
            </a:pPr>
            <a:r>
              <a:rPr lang="ar-SA" sz="3200" dirty="0">
                <a:solidFill>
                  <a:srgbClr val="0070C0"/>
                </a:solidFill>
                <a:effectLst>
                  <a:outerShdw blurRad="38100" dist="38100" dir="2700000" algn="tl">
                    <a:srgbClr val="000000">
                      <a:alpha val="43137"/>
                    </a:srgbClr>
                  </a:outerShdw>
                </a:effectLst>
                <a:latin typeface="Arial Rounded MT Bold"/>
                <a:cs typeface="+mj-cs"/>
              </a:rPr>
              <a:t>- عند حفر جحورها</a:t>
            </a:r>
          </a:p>
          <a:p>
            <a:pPr algn="r">
              <a:lnSpc>
                <a:spcPct val="115000"/>
              </a:lnSpc>
            </a:pPr>
            <a:endParaRPr lang="ar-SA" sz="3200" dirty="0">
              <a:solidFill>
                <a:srgbClr val="17365D"/>
              </a:solidFill>
              <a:effectLst>
                <a:outerShdw blurRad="38100" dist="38100" dir="2700000" algn="tl">
                  <a:srgbClr val="000000">
                    <a:alpha val="43137"/>
                  </a:srgbClr>
                </a:outerShdw>
              </a:effectLst>
              <a:latin typeface="Arial Rounded MT Bold"/>
              <a:cs typeface="+mj-cs"/>
            </a:endParaRPr>
          </a:p>
          <a:p>
            <a:pPr algn="r">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أيضاً تؤثر تأثيرًا </a:t>
            </a:r>
            <a:r>
              <a:rPr lang="ar-SA" sz="3200" dirty="0">
                <a:solidFill>
                  <a:srgbClr val="C00000"/>
                </a:solidFill>
                <a:effectLst>
                  <a:outerShdw blurRad="38100" dist="38100" dir="2700000" algn="tl">
                    <a:srgbClr val="000000">
                      <a:alpha val="43137"/>
                    </a:srgbClr>
                  </a:outerShdw>
                </a:effectLst>
                <a:latin typeface="Arial Rounded MT Bold"/>
                <a:cs typeface="+mj-cs"/>
              </a:rPr>
              <a:t>غير</a:t>
            </a:r>
            <a:r>
              <a:rPr lang="ar-SA" sz="1100" dirty="0">
                <a:solidFill>
                  <a:srgbClr val="C00000"/>
                </a:solidFill>
                <a:effectLst>
                  <a:outerShdw blurRad="38100" dist="38100" dir="2700000" algn="tl">
                    <a:srgbClr val="000000">
                      <a:alpha val="43137"/>
                    </a:srgbClr>
                  </a:outerShdw>
                </a:effectLst>
                <a:latin typeface="Calibri"/>
                <a:cs typeface="+mj-cs"/>
              </a:rPr>
              <a:t> </a:t>
            </a:r>
            <a:r>
              <a:rPr lang="ar-SA" sz="3200" dirty="0">
                <a:solidFill>
                  <a:srgbClr val="C00000"/>
                </a:solidFill>
                <a:effectLst>
                  <a:outerShdw blurRad="38100" dist="38100" dir="2700000" algn="tl">
                    <a:srgbClr val="000000">
                      <a:alpha val="43137"/>
                    </a:srgbClr>
                  </a:outerShdw>
                </a:effectLst>
                <a:latin typeface="Arial Rounded MT Bold"/>
                <a:cs typeface="+mj-cs"/>
              </a:rPr>
              <a:t>مباشر </a:t>
            </a:r>
          </a:p>
          <a:p>
            <a:pPr lvl="2" algn="r" rtl="1">
              <a:lnSpc>
                <a:spcPct val="115000"/>
              </a:lnSpc>
            </a:pPr>
            <a:r>
              <a:rPr lang="ar-SA" sz="3200" dirty="0">
                <a:solidFill>
                  <a:srgbClr val="0070C0"/>
                </a:solidFill>
                <a:effectLst>
                  <a:outerShdw blurRad="38100" dist="38100" dir="2700000" algn="tl">
                    <a:srgbClr val="000000">
                      <a:alpha val="43137"/>
                    </a:srgbClr>
                  </a:outerShdw>
                </a:effectLst>
                <a:latin typeface="Arial Rounded MT Bold"/>
                <a:cs typeface="+mj-cs"/>
              </a:rPr>
              <a:t>عن طريق تأثيرها على التربة - بالوطء أو - بإثرائها بالمادة العضوية</a:t>
            </a:r>
            <a:endParaRPr lang="en-US" sz="1100" dirty="0">
              <a:solidFill>
                <a:srgbClr val="0070C0"/>
              </a:solidFill>
              <a:effectLst>
                <a:outerShdw blurRad="38100" dist="38100" dir="2700000" algn="tl">
                  <a:srgbClr val="000000">
                    <a:alpha val="43137"/>
                  </a:srgbClr>
                </a:outerShdw>
              </a:effectLst>
              <a:latin typeface="Calibri"/>
              <a:ea typeface="Calibri"/>
              <a:cs typeface="+mj-cs"/>
            </a:endParaRPr>
          </a:p>
        </p:txBody>
      </p:sp>
      <p:sp>
        <p:nvSpPr>
          <p:cNvPr id="4" name="Rectangle 4"/>
          <p:cNvSpPr/>
          <p:nvPr/>
        </p:nvSpPr>
        <p:spPr>
          <a:xfrm>
            <a:off x="1956619" y="380112"/>
            <a:ext cx="8330381" cy="658642"/>
          </a:xfrm>
          <a:prstGeom prst="rect">
            <a:avLst/>
          </a:prstGeom>
        </p:spPr>
        <p:txBody>
          <a:bodyPr wrap="square">
            <a:spAutoFit/>
          </a:bodyPr>
          <a:lstStyle/>
          <a:p>
            <a:pPr algn="ctr">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التأثير الميكانيكي</a:t>
            </a:r>
          </a:p>
        </p:txBody>
      </p:sp>
      <p:sp>
        <p:nvSpPr>
          <p:cNvPr id="7" name="Slide Number Placeholder 6"/>
          <p:cNvSpPr>
            <a:spLocks noGrp="1"/>
          </p:cNvSpPr>
          <p:nvPr>
            <p:ph type="sldNum" sz="quarter" idx="12"/>
          </p:nvPr>
        </p:nvSpPr>
        <p:spPr/>
        <p:txBody>
          <a:bodyPr/>
          <a:lstStyle/>
          <a:p>
            <a:fld id="{AF90A6A5-4BBC-4C8D-9850-BB817983DEE0}" type="slidenum">
              <a:rPr lang="en-US" smtClean="0"/>
              <a:t>6</a:t>
            </a:fld>
            <a:endParaRPr lang="en-US"/>
          </a:p>
        </p:txBody>
      </p:sp>
      <p:sp>
        <p:nvSpPr>
          <p:cNvPr id="2" name="Date Placeholder 1"/>
          <p:cNvSpPr>
            <a:spLocks noGrp="1"/>
          </p:cNvSpPr>
          <p:nvPr>
            <p:ph type="dt" sz="half" idx="10"/>
          </p:nvPr>
        </p:nvSpPr>
        <p:spPr/>
        <p:txBody>
          <a:bodyPr/>
          <a:lstStyle/>
          <a:p>
            <a:fld id="{3736FFA1-DA63-468E-92E5-7831B3FD5DD3}" type="datetime1">
              <a:rPr lang="en-US" smtClean="0"/>
              <a:t>1/26/2024</a:t>
            </a:fld>
            <a:endParaRPr lang="en-US"/>
          </a:p>
        </p:txBody>
      </p:sp>
      <p:sp>
        <p:nvSpPr>
          <p:cNvPr id="6" name="Footer Placeholder 5"/>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963077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9008" y="1118166"/>
            <a:ext cx="8448368" cy="4056495"/>
          </a:xfrm>
          <a:prstGeom prst="rect">
            <a:avLst/>
          </a:prstGeom>
        </p:spPr>
        <p:txBody>
          <a:bodyPr wrap="square">
            <a:spAutoFit/>
          </a:bodyPr>
          <a:lstStyle/>
          <a:p>
            <a:pPr algn="ctr" rtl="1">
              <a:lnSpc>
                <a:spcPct val="115000"/>
              </a:lnSpc>
            </a:pPr>
            <a:r>
              <a:rPr lang="ar-SA" sz="3200" u="sng" dirty="0">
                <a:solidFill>
                  <a:schemeClr val="tx1">
                    <a:lumMod val="95000"/>
                    <a:lumOff val="5000"/>
                  </a:schemeClr>
                </a:solidFill>
                <a:effectLst>
                  <a:outerShdw blurRad="38100" dist="38100" dir="2700000" algn="tl">
                    <a:srgbClr val="000000">
                      <a:alpha val="43137"/>
                    </a:srgbClr>
                  </a:outerShdw>
                </a:effectLst>
                <a:latin typeface="Arial Rounded MT Bold"/>
                <a:cs typeface="+mj-cs"/>
              </a:rPr>
              <a:t>الوطء:</a:t>
            </a:r>
            <a:endParaRPr lang="en-US" sz="1100" u="sng" dirty="0">
              <a:solidFill>
                <a:schemeClr val="tx1">
                  <a:lumMod val="95000"/>
                  <a:lumOff val="5000"/>
                </a:schemeClr>
              </a:solidFill>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يلعب وطء الحيوانات دورًا بالغًا في بعض أنماط المجتمعات النباتية </a:t>
            </a:r>
            <a:r>
              <a:rPr lang="ar-SA" sz="3200" dirty="0">
                <a:solidFill>
                  <a:srgbClr val="C00000"/>
                </a:solidFill>
                <a:effectLst>
                  <a:outerShdw blurRad="38100" dist="38100" dir="2700000" algn="tl">
                    <a:srgbClr val="000000">
                      <a:alpha val="43137"/>
                    </a:srgbClr>
                  </a:outerShdw>
                </a:effectLst>
                <a:latin typeface="Arial Rounded MT Bold"/>
                <a:cs typeface="+mj-cs"/>
              </a:rPr>
              <a:t>كالمروج والسهوب والسافانا وأنصاف الصحاري والصحاري. </a:t>
            </a:r>
          </a:p>
          <a:p>
            <a:pPr algn="just" rtl="1">
              <a:lnSpc>
                <a:spcPct val="115000"/>
              </a:lnSpc>
            </a:pPr>
            <a:endParaRPr lang="ar-SA" sz="3200" dirty="0">
              <a:solidFill>
                <a:srgbClr val="17365D"/>
              </a:solidFill>
              <a:effectLst>
                <a:outerShdw blurRad="38100" dist="38100" dir="2700000" algn="tl">
                  <a:srgbClr val="000000">
                    <a:alpha val="43137"/>
                  </a:srgbClr>
                </a:outerShdw>
              </a:effectLst>
              <a:latin typeface="Arial Rounded MT Bold"/>
              <a:cs typeface="+mj-cs"/>
            </a:endParaRPr>
          </a:p>
          <a:p>
            <a:pPr algn="just" rtl="1">
              <a:lnSpc>
                <a:spcPct val="115000"/>
              </a:lnSpc>
            </a:pPr>
            <a:r>
              <a:rPr lang="ar-SA" sz="3200" dirty="0">
                <a:solidFill>
                  <a:srgbClr val="0070C0"/>
                </a:solidFill>
                <a:effectLst>
                  <a:outerShdw blurRad="38100" dist="38100" dir="2700000" algn="tl">
                    <a:srgbClr val="000000">
                      <a:alpha val="43137"/>
                    </a:srgbClr>
                  </a:outerShdw>
                </a:effectLst>
                <a:latin typeface="Arial Rounded MT Bold"/>
                <a:cs typeface="+mj-cs"/>
              </a:rPr>
              <a:t>يتوقف التأثير على عدد الحيوانات وشدة الوعي. </a:t>
            </a:r>
          </a:p>
          <a:p>
            <a:pPr algn="just" rtl="1">
              <a:lnSpc>
                <a:spcPct val="115000"/>
              </a:lnSpc>
            </a:pPr>
            <a:endParaRPr lang="ar-SA" sz="3200" dirty="0">
              <a:solidFill>
                <a:srgbClr val="17365D"/>
              </a:solidFill>
              <a:effectLst>
                <a:outerShdw blurRad="38100" dist="38100" dir="2700000" algn="tl">
                  <a:srgbClr val="000000">
                    <a:alpha val="43137"/>
                  </a:srgbClr>
                </a:outerShdw>
              </a:effectLst>
              <a:latin typeface="Arial Rounded MT Bold"/>
              <a:cs typeface="+mj-cs"/>
            </a:endParaRPr>
          </a:p>
        </p:txBody>
      </p:sp>
      <p:sp>
        <p:nvSpPr>
          <p:cNvPr id="7" name="Slide Number Placeholder 6"/>
          <p:cNvSpPr>
            <a:spLocks noGrp="1"/>
          </p:cNvSpPr>
          <p:nvPr>
            <p:ph type="sldNum" sz="quarter" idx="12"/>
          </p:nvPr>
        </p:nvSpPr>
        <p:spPr/>
        <p:txBody>
          <a:bodyPr/>
          <a:lstStyle/>
          <a:p>
            <a:fld id="{AF90A6A5-4BBC-4C8D-9850-BB817983DEE0}" type="slidenum">
              <a:rPr lang="en-US" smtClean="0"/>
              <a:t>7</a:t>
            </a:fld>
            <a:endParaRPr lang="en-US"/>
          </a:p>
        </p:txBody>
      </p:sp>
      <p:sp>
        <p:nvSpPr>
          <p:cNvPr id="2" name="Date Placeholder 1"/>
          <p:cNvSpPr>
            <a:spLocks noGrp="1"/>
          </p:cNvSpPr>
          <p:nvPr>
            <p:ph type="dt" sz="half" idx="10"/>
          </p:nvPr>
        </p:nvSpPr>
        <p:spPr/>
        <p:txBody>
          <a:bodyPr/>
          <a:lstStyle/>
          <a:p>
            <a:fld id="{161A5D7D-77BD-47D4-914B-E62739121A74}" type="datetime1">
              <a:rPr lang="en-US" smtClean="0"/>
              <a:t>1/26/2024</a:t>
            </a:fld>
            <a:endParaRPr lang="en-US"/>
          </a:p>
        </p:txBody>
      </p:sp>
      <p:sp>
        <p:nvSpPr>
          <p:cNvPr id="6" name="Footer Placeholder 5"/>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3866614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8632" y="203765"/>
            <a:ext cx="8448368" cy="658642"/>
          </a:xfrm>
          <a:prstGeom prst="rect">
            <a:avLst/>
          </a:prstGeom>
        </p:spPr>
        <p:txBody>
          <a:bodyPr wrap="square">
            <a:spAutoFit/>
          </a:bodyPr>
          <a:lstStyle/>
          <a:p>
            <a:pPr algn="ctr" rtl="1">
              <a:lnSpc>
                <a:spcPct val="115000"/>
              </a:lnSpc>
            </a:pPr>
            <a:r>
              <a:rPr lang="ar-SA" sz="3200" u="sng" dirty="0">
                <a:solidFill>
                  <a:schemeClr val="tx1">
                    <a:lumMod val="95000"/>
                    <a:lumOff val="5000"/>
                  </a:schemeClr>
                </a:solidFill>
                <a:effectLst>
                  <a:outerShdw blurRad="38100" dist="38100" dir="2700000" algn="tl">
                    <a:srgbClr val="000000">
                      <a:alpha val="43137"/>
                    </a:srgbClr>
                  </a:outerShdw>
                </a:effectLst>
                <a:latin typeface="Arial Rounded MT Bold"/>
                <a:cs typeface="+mj-cs"/>
              </a:rPr>
              <a:t>الوطء:</a:t>
            </a:r>
            <a:endParaRPr lang="en-US" sz="1100" u="sng" dirty="0">
              <a:solidFill>
                <a:schemeClr val="tx1">
                  <a:lumMod val="95000"/>
                  <a:lumOff val="5000"/>
                </a:schemeClr>
              </a:solidFill>
              <a:effectLst>
                <a:outerShdw blurRad="38100" dist="38100" dir="2700000" algn="tl">
                  <a:srgbClr val="000000">
                    <a:alpha val="43137"/>
                  </a:srgbClr>
                </a:outerShdw>
              </a:effectLst>
              <a:latin typeface="Calibri"/>
              <a:ea typeface="Calibri"/>
              <a:cs typeface="+mj-cs"/>
            </a:endParaRPr>
          </a:p>
        </p:txBody>
      </p:sp>
      <p:sp>
        <p:nvSpPr>
          <p:cNvPr id="7" name="Slide Number Placeholder 6"/>
          <p:cNvSpPr>
            <a:spLocks noGrp="1"/>
          </p:cNvSpPr>
          <p:nvPr>
            <p:ph type="sldNum" sz="quarter" idx="12"/>
          </p:nvPr>
        </p:nvSpPr>
        <p:spPr/>
        <p:txBody>
          <a:bodyPr/>
          <a:lstStyle/>
          <a:p>
            <a:fld id="{AF90A6A5-4BBC-4C8D-9850-BB817983DEE0}" type="slidenum">
              <a:rPr lang="en-US" smtClean="0"/>
              <a:t>8</a:t>
            </a:fld>
            <a:endParaRPr lang="en-US"/>
          </a:p>
        </p:txBody>
      </p:sp>
      <p:sp>
        <p:nvSpPr>
          <p:cNvPr id="2" name="Date Placeholder 1"/>
          <p:cNvSpPr>
            <a:spLocks noGrp="1"/>
          </p:cNvSpPr>
          <p:nvPr>
            <p:ph type="dt" sz="half" idx="10"/>
          </p:nvPr>
        </p:nvSpPr>
        <p:spPr/>
        <p:txBody>
          <a:bodyPr/>
          <a:lstStyle/>
          <a:p>
            <a:fld id="{161A5D7D-77BD-47D4-914B-E62739121A74}" type="datetime1">
              <a:rPr lang="en-US" smtClean="0"/>
              <a:t>1/26/2024</a:t>
            </a:fld>
            <a:endParaRPr lang="en-US"/>
          </a:p>
        </p:txBody>
      </p:sp>
      <p:sp>
        <p:nvSpPr>
          <p:cNvPr id="6" name="Footer Placeholder 5"/>
          <p:cNvSpPr>
            <a:spLocks noGrp="1"/>
          </p:cNvSpPr>
          <p:nvPr>
            <p:ph type="ftr" sz="quarter" idx="11"/>
          </p:nvPr>
        </p:nvSpPr>
        <p:spPr/>
        <p:txBody>
          <a:bodyPr/>
          <a:lstStyle/>
          <a:p>
            <a:r>
              <a:rPr lang="en-US"/>
              <a:t>Dr. Saud Alamri</a:t>
            </a:r>
            <a:endParaRPr lang="ar-SA" dirty="0"/>
          </a:p>
        </p:txBody>
      </p:sp>
      <p:pic>
        <p:nvPicPr>
          <p:cNvPr id="1026" name="Picture 2" descr="صورة ذات صل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7983" y="950710"/>
            <a:ext cx="2048691" cy="1428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نتيجة بحث الصور عن ‪pugging soil da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5508" y="951800"/>
            <a:ext cx="2390503" cy="1349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نتيجة بحث الصور عن ‪pugging soil da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0414" y="964330"/>
            <a:ext cx="2437815" cy="12405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4 Days Masai Mara, Wildebeest Migration Safar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8611" y="2934308"/>
            <a:ext cx="2155371" cy="14333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نتيجة بحث الصور عن ‪pugging soil da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5508" y="3095897"/>
            <a:ext cx="2416620" cy="13018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نتيجة بحث الصور عن ‪pugging soil da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2700" y="2895401"/>
            <a:ext cx="2913539" cy="138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46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0891" y="517363"/>
            <a:ext cx="9775899" cy="5189113"/>
          </a:xfrm>
          <a:prstGeom prst="rect">
            <a:avLst/>
          </a:prstGeom>
        </p:spPr>
        <p:txBody>
          <a:bodyPr wrap="square">
            <a:spAutoFit/>
          </a:bodyPr>
          <a:lstStyle/>
          <a:p>
            <a:pPr algn="just" rtl="1">
              <a:lnSpc>
                <a:spcPct val="115000"/>
              </a:lnSpc>
            </a:pPr>
            <a:r>
              <a:rPr lang="ar-SA" sz="3200" dirty="0">
                <a:solidFill>
                  <a:srgbClr val="C00000"/>
                </a:solidFill>
                <a:effectLst>
                  <a:outerShdw blurRad="38100" dist="38100" dir="2700000" algn="tl">
                    <a:srgbClr val="000000">
                      <a:alpha val="43137"/>
                    </a:srgbClr>
                  </a:outerShdw>
                </a:effectLst>
              </a:rPr>
              <a:t>الوطء المعتدل </a:t>
            </a:r>
            <a:r>
              <a:rPr lang="ar-SA" sz="3200" dirty="0">
                <a:solidFill>
                  <a:srgbClr val="17365D"/>
                </a:solidFill>
                <a:effectLst>
                  <a:outerShdw blurRad="38100" dist="38100" dir="2700000" algn="tl">
                    <a:srgbClr val="000000">
                      <a:alpha val="43137"/>
                    </a:srgbClr>
                  </a:outerShdw>
                </a:effectLst>
              </a:rPr>
              <a:t>يمكن أن يؤثر تأثيرًا إيجابيًا، حيث قد </a:t>
            </a:r>
            <a:r>
              <a:rPr lang="ar-SA" sz="3200" dirty="0">
                <a:solidFill>
                  <a:schemeClr val="accent5">
                    <a:lumMod val="75000"/>
                  </a:schemeClr>
                </a:solidFill>
                <a:effectLst>
                  <a:outerShdw blurRad="38100" dist="38100" dir="2700000" algn="tl">
                    <a:srgbClr val="000000">
                      <a:alpha val="43137"/>
                    </a:srgbClr>
                  </a:outerShdw>
                </a:effectLst>
              </a:rPr>
              <a:t>يؤدي إلى زيادة فائدة البقايا النباتية عن طريق تقطيعها عند وطئها وطمرها في الطبقة السطحية للتربة. </a:t>
            </a:r>
            <a:endParaRPr lang="en-US" sz="1100" dirty="0">
              <a:solidFill>
                <a:schemeClr val="accent5">
                  <a:lumMod val="75000"/>
                </a:schemeClr>
              </a:solidFill>
              <a:effectLst>
                <a:outerShdw blurRad="38100" dist="38100" dir="2700000" algn="tl">
                  <a:srgbClr val="000000">
                    <a:alpha val="43137"/>
                  </a:srgbClr>
                </a:outerShdw>
              </a:effectLst>
              <a:latin typeface="Calibri"/>
              <a:ea typeface="Calibri"/>
            </a:endParaRPr>
          </a:p>
          <a:p>
            <a:pPr lvl="0" algn="just" rtl="1">
              <a:lnSpc>
                <a:spcPct val="115000"/>
              </a:lnSpc>
            </a:pPr>
            <a:endParaRPr lang="en-US" sz="3200" dirty="0">
              <a:solidFill>
                <a:schemeClr val="accent5">
                  <a:lumMod val="75000"/>
                </a:schemeClr>
              </a:solidFill>
              <a:effectLst>
                <a:outerShdw blurRad="38100" dist="38100" dir="2700000" algn="tl">
                  <a:srgbClr val="000000">
                    <a:alpha val="43137"/>
                  </a:srgbClr>
                </a:outerShdw>
              </a:effectLst>
              <a:latin typeface="Arial Rounded MT Bold"/>
              <a:cs typeface="+mj-cs"/>
            </a:endParaRPr>
          </a:p>
          <a:p>
            <a:pPr lvl="0" algn="just" rtl="1">
              <a:lnSpc>
                <a:spcPct val="115000"/>
              </a:lnSpc>
            </a:pPr>
            <a:r>
              <a:rPr lang="ar-SA" sz="3200" dirty="0">
                <a:solidFill>
                  <a:schemeClr val="accent5">
                    <a:lumMod val="75000"/>
                  </a:schemeClr>
                </a:solidFill>
                <a:effectLst>
                  <a:outerShdw blurRad="38100" dist="38100" dir="2700000" algn="tl">
                    <a:srgbClr val="000000">
                      <a:alpha val="43137"/>
                    </a:srgbClr>
                  </a:outerShdw>
                </a:effectLst>
                <a:latin typeface="Arial Rounded MT Bold"/>
                <a:cs typeface="+mj-cs"/>
              </a:rPr>
              <a:t>كما يزيد من إنبات البذور، </a:t>
            </a:r>
            <a:r>
              <a:rPr lang="ar-SA" sz="3200" dirty="0">
                <a:solidFill>
                  <a:srgbClr val="17365D"/>
                </a:solidFill>
                <a:effectLst>
                  <a:outerShdw blurRad="38100" dist="38100" dir="2700000" algn="tl">
                    <a:srgbClr val="000000">
                      <a:alpha val="43137"/>
                    </a:srgbClr>
                  </a:outerShdw>
                </a:effectLst>
                <a:latin typeface="Arial Rounded MT Bold"/>
                <a:cs typeface="+mj-cs"/>
              </a:rPr>
              <a:t>ذلك أن الوطء المعتدل يغطي البذور بطبقة رقيقة من التربة تحميها من تأثيرات العوامل الخارجية.</a:t>
            </a:r>
            <a:endParaRPr lang="en-US" sz="3200" dirty="0">
              <a:solidFill>
                <a:srgbClr val="17365D"/>
              </a:solidFill>
              <a:effectLst>
                <a:outerShdw blurRad="38100" dist="38100" dir="2700000" algn="tl">
                  <a:srgbClr val="000000">
                    <a:alpha val="43137"/>
                  </a:srgbClr>
                </a:outerShdw>
              </a:effectLst>
              <a:latin typeface="Arial Rounded MT Bold"/>
              <a:cs typeface="+mj-cs"/>
            </a:endParaRPr>
          </a:p>
          <a:p>
            <a:pPr lvl="0" algn="just" rtl="1">
              <a:lnSpc>
                <a:spcPct val="115000"/>
              </a:lnSpc>
            </a:pPr>
            <a:endParaRPr lang="ar-SA" sz="3200" dirty="0">
              <a:solidFill>
                <a:srgbClr val="17365D"/>
              </a:solidFill>
              <a:effectLst>
                <a:outerShdw blurRad="38100" dist="38100" dir="2700000" algn="tl">
                  <a:srgbClr val="000000">
                    <a:alpha val="43137"/>
                  </a:srgbClr>
                </a:outerShdw>
              </a:effectLst>
              <a:latin typeface="Arial Rounded MT Bold"/>
              <a:cs typeface="+mj-cs"/>
            </a:endParaRPr>
          </a:p>
          <a:p>
            <a:pPr lvl="0"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أما </a:t>
            </a:r>
            <a:r>
              <a:rPr lang="ar-SA" sz="3200" dirty="0">
                <a:solidFill>
                  <a:srgbClr val="C00000"/>
                </a:solidFill>
                <a:effectLst>
                  <a:outerShdw blurRad="38100" dist="38100" dir="2700000" algn="tl">
                    <a:srgbClr val="000000">
                      <a:alpha val="43137"/>
                    </a:srgbClr>
                  </a:outerShdw>
                </a:effectLst>
                <a:latin typeface="Arial Rounded MT Bold"/>
                <a:cs typeface="+mj-cs"/>
              </a:rPr>
              <a:t>الوطء الشديد </a:t>
            </a:r>
            <a:r>
              <a:rPr lang="ar-SA" sz="3200" dirty="0">
                <a:solidFill>
                  <a:srgbClr val="17365D"/>
                </a:solidFill>
                <a:effectLst>
                  <a:outerShdw blurRad="38100" dist="38100" dir="2700000" algn="tl">
                    <a:srgbClr val="000000">
                      <a:alpha val="43137"/>
                    </a:srgbClr>
                  </a:outerShdw>
                </a:effectLst>
                <a:latin typeface="Arial Rounded MT Bold"/>
                <a:cs typeface="+mj-cs"/>
              </a:rPr>
              <a:t>فقد يسبب </a:t>
            </a:r>
            <a:r>
              <a:rPr lang="ar-SA" sz="3200" dirty="0">
                <a:solidFill>
                  <a:schemeClr val="tx1">
                    <a:lumMod val="95000"/>
                    <a:lumOff val="5000"/>
                  </a:schemeClr>
                </a:solidFill>
                <a:effectLst>
                  <a:outerShdw blurRad="38100" dist="38100" dir="2700000" algn="tl">
                    <a:srgbClr val="000000">
                      <a:alpha val="43137"/>
                    </a:srgbClr>
                  </a:outerShdw>
                </a:effectLst>
                <a:latin typeface="Arial Rounded MT Bold"/>
                <a:cs typeface="+mj-cs"/>
              </a:rPr>
              <a:t>انخفاض كثافة الغطاء النباتي ويسبب أيضا إما </a:t>
            </a:r>
            <a:r>
              <a:rPr lang="ar-SA" sz="3200" dirty="0">
                <a:solidFill>
                  <a:schemeClr val="accent5">
                    <a:lumMod val="75000"/>
                  </a:schemeClr>
                </a:solidFill>
                <a:effectLst>
                  <a:outerShdw blurRad="38100" dist="38100" dir="2700000" algn="tl">
                    <a:srgbClr val="000000">
                      <a:alpha val="43137"/>
                    </a:srgbClr>
                  </a:outerShdw>
                </a:effectLst>
                <a:latin typeface="Arial Rounded MT Bold"/>
                <a:cs typeface="+mj-cs"/>
              </a:rPr>
              <a:t>زيادة تراص التربة أو زيادة تخلخلها </a:t>
            </a:r>
            <a:r>
              <a:rPr lang="ar-SA" sz="3200" dirty="0">
                <a:solidFill>
                  <a:schemeClr val="tx1">
                    <a:lumMod val="95000"/>
                    <a:lumOff val="5000"/>
                  </a:schemeClr>
                </a:solidFill>
                <a:effectLst>
                  <a:outerShdw blurRad="38100" dist="38100" dir="2700000" algn="tl">
                    <a:srgbClr val="000000">
                      <a:alpha val="43137"/>
                    </a:srgbClr>
                  </a:outerShdw>
                </a:effectLst>
                <a:latin typeface="Arial Rounded MT Bold"/>
                <a:cs typeface="+mj-cs"/>
              </a:rPr>
              <a:t>(كما في حالة التربة الرملية).</a:t>
            </a:r>
            <a:endParaRPr lang="en-US" sz="3200" dirty="0">
              <a:solidFill>
                <a:schemeClr val="tx1">
                  <a:lumMod val="95000"/>
                  <a:lumOff val="5000"/>
                </a:schemeClr>
              </a:solidFill>
              <a:effectLst>
                <a:outerShdw blurRad="38100" dist="38100" dir="2700000" algn="tl">
                  <a:srgbClr val="000000">
                    <a:alpha val="43137"/>
                  </a:srgbClr>
                </a:outerShdw>
              </a:effectLst>
              <a:latin typeface="Arial Rounded MT Bold"/>
              <a:cs typeface="+mj-cs"/>
            </a:endParaRPr>
          </a:p>
        </p:txBody>
      </p:sp>
      <p:sp>
        <p:nvSpPr>
          <p:cNvPr id="6" name="Slide Number Placeholder 5"/>
          <p:cNvSpPr>
            <a:spLocks noGrp="1"/>
          </p:cNvSpPr>
          <p:nvPr>
            <p:ph type="sldNum" sz="quarter" idx="12"/>
          </p:nvPr>
        </p:nvSpPr>
        <p:spPr/>
        <p:txBody>
          <a:bodyPr/>
          <a:lstStyle/>
          <a:p>
            <a:fld id="{AF90A6A5-4BBC-4C8D-9850-BB817983DEE0}" type="slidenum">
              <a:rPr lang="en-US" smtClean="0"/>
              <a:t>9</a:t>
            </a:fld>
            <a:endParaRPr lang="en-US"/>
          </a:p>
        </p:txBody>
      </p:sp>
      <p:sp>
        <p:nvSpPr>
          <p:cNvPr id="2" name="Date Placeholder 1"/>
          <p:cNvSpPr>
            <a:spLocks noGrp="1"/>
          </p:cNvSpPr>
          <p:nvPr>
            <p:ph type="dt" sz="half" idx="10"/>
          </p:nvPr>
        </p:nvSpPr>
        <p:spPr/>
        <p:txBody>
          <a:bodyPr/>
          <a:lstStyle/>
          <a:p>
            <a:fld id="{20B37F98-3209-4D12-A297-477AFC8D23E0}" type="datetime1">
              <a:rPr lang="en-US" smtClean="0"/>
              <a:t>1/26/2024</a:t>
            </a:fld>
            <a:endParaRPr lang="en-US"/>
          </a:p>
        </p:txBody>
      </p:sp>
      <p:sp>
        <p:nvSpPr>
          <p:cNvPr id="4" name="Footer Placeholder 3"/>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2944116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984</Words>
  <Application>Microsoft Office PowerPoint</Application>
  <PresentationFormat>Widescreen</PresentationFormat>
  <Paragraphs>160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Rounded MT Bold</vt:lpstr>
      <vt:lpstr>Brush Script MT</vt:lpstr>
      <vt:lpstr>Calibri</vt:lpstr>
      <vt:lpstr>Calibri Light</vt:lpstr>
      <vt:lpstr>Simplified Arabic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 abanomai</dc:creator>
  <cp:lastModifiedBy>maha abanomai</cp:lastModifiedBy>
  <cp:revision>7</cp:revision>
  <dcterms:created xsi:type="dcterms:W3CDTF">2024-01-26T08:13:08Z</dcterms:created>
  <dcterms:modified xsi:type="dcterms:W3CDTF">2024-01-26T08:26:25Z</dcterms:modified>
</cp:coreProperties>
</file>