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BA84-6924-4E80-BF6D-9ACA9C608FE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93F-656F-49D0-8578-4E08658C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74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BA84-6924-4E80-BF6D-9ACA9C608FE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93F-656F-49D0-8578-4E08658C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15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BA84-6924-4E80-BF6D-9ACA9C608FE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93F-656F-49D0-8578-4E08658C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28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BA84-6924-4E80-BF6D-9ACA9C608FE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93F-656F-49D0-8578-4E08658C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00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BA84-6924-4E80-BF6D-9ACA9C608FE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93F-656F-49D0-8578-4E08658C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07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BA84-6924-4E80-BF6D-9ACA9C608FE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93F-656F-49D0-8578-4E08658C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82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BA84-6924-4E80-BF6D-9ACA9C608FE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93F-656F-49D0-8578-4E08658C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93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BA84-6924-4E80-BF6D-9ACA9C608FE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93F-656F-49D0-8578-4E08658C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82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BA84-6924-4E80-BF6D-9ACA9C608FE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93F-656F-49D0-8578-4E08658C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62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BA84-6924-4E80-BF6D-9ACA9C608FE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93F-656F-49D0-8578-4E08658C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42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BA84-6924-4E80-BF6D-9ACA9C608FE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93F-656F-49D0-8578-4E08658C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55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BA84-6924-4E80-BF6D-9ACA9C608FE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8093F-656F-49D0-8578-4E08658C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1524000" y="896505"/>
            <a:ext cx="87630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endParaRPr lang="ar-SA" sz="32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"/>
            </a:endParaRP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/>
              </a:rPr>
              <a:t>تقسيم النباتات حسب علاقتها المائية</a:t>
            </a:r>
          </a:p>
          <a:p>
            <a:pPr algn="r">
              <a:lnSpc>
                <a:spcPct val="115000"/>
              </a:lnSpc>
            </a:pPr>
            <a:r>
              <a:rPr lang="en-US" sz="3200" cap="small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Hydrophytes </a:t>
            </a:r>
            <a:r>
              <a:rPr lang="ar-SA" sz="3200" cap="small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نباتات مائية </a:t>
            </a:r>
            <a:endParaRPr lang="ar-SA" sz="32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"/>
            </a:endParaRPr>
          </a:p>
          <a:p>
            <a:pPr algn="r">
              <a:lnSpc>
                <a:spcPct val="115000"/>
              </a:lnSpc>
            </a:pPr>
            <a:r>
              <a:rPr lang="en-US" sz="32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Xerophytes </a:t>
            </a:r>
            <a:r>
              <a:rPr lang="ar-SA" sz="32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نباتات جفافية</a:t>
            </a:r>
            <a:endParaRPr lang="en-US" sz="32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"/>
            </a:endParaRPr>
          </a:p>
          <a:p>
            <a:pPr algn="r">
              <a:lnSpc>
                <a:spcPct val="115000"/>
              </a:lnSpc>
            </a:pPr>
            <a:r>
              <a:rPr lang="en-US" sz="3200" cap="small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Mesophytes </a:t>
            </a:r>
            <a:r>
              <a:rPr lang="ar-SA" sz="3200" cap="small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نباتات وسطية </a:t>
            </a: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B1EE-DACB-4825-A142-872F39BF388D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Saud </a:t>
            </a:r>
            <a:r>
              <a:rPr lang="en-US" dirty="0" err="1"/>
              <a:t>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57673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38068" y="923661"/>
            <a:ext cx="8348932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  <a:cs typeface="Arial"/>
              </a:rPr>
              <a:t>تكيفات النباتات الجفافية القاسية:</a:t>
            </a:r>
          </a:p>
          <a:p>
            <a:pPr marL="457200" indent="-457200" algn="r" rtl="1">
              <a:lnSpc>
                <a:spcPct val="115000"/>
              </a:lnSpc>
              <a:buFontTx/>
              <a:buChar char="-"/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زيادة القدرة على الحصول على الماء وكفاءة توصيله إلى السطح الناتح:</a:t>
            </a:r>
            <a:endParaRPr lang="ar-SA" sz="11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  <a:p>
            <a:pPr marL="1428750" lvl="2" indent="-514350" algn="r" rtl="1">
              <a:lnSpc>
                <a:spcPct val="115000"/>
              </a:lnSpc>
              <a:buFont typeface="+mj-lt"/>
              <a:buAutoNum type="arabicPeriod"/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إنتاج مجموع جذري غزير يستطيع أن يشغل أكبر حجم ممكن من التربة للحصول منه على الماء.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marL="1428750" lvl="2" indent="-514350" algn="r" rtl="1">
              <a:lnSpc>
                <a:spcPct val="115000"/>
              </a:lnSpc>
              <a:buFont typeface="+mj-lt"/>
              <a:buAutoNum type="arabicPeriod"/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إنتاج جذور عميقة تصل إلى مستوى الماء الأرضي.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marL="1428750" lvl="2" indent="-514350" algn="r" rtl="1">
              <a:lnSpc>
                <a:spcPct val="115000"/>
              </a:lnSpc>
              <a:buFont typeface="+mj-lt"/>
              <a:buAutoNum type="arabicPeriod"/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قدرة عالية لامتصاص الماء من التربة.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FE0-D90F-460C-BB2D-91127E9A6A48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38535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4551" y="0"/>
            <a:ext cx="8575032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- القدرة على تقليل فقد الماء:</a:t>
            </a:r>
            <a:endParaRPr lang="en-US" sz="11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تمتلك صفات مظهرية تقلل من مساحة السطح </a:t>
            </a:r>
            <a:r>
              <a:rPr lang="ar-SA" sz="3200" dirty="0" err="1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الناتح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منها:</a:t>
            </a:r>
            <a:endParaRPr lang="en-US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marL="514350" indent="-514350" algn="just" rtl="1">
              <a:lnSpc>
                <a:spcPct val="115000"/>
              </a:lnSpc>
              <a:buFont typeface="+mj-lt"/>
              <a:buAutoNum type="arabicPeriod"/>
            </a:pP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تتميز بعض النباتات بتحورات في شكل أوراقها أو أذيناتها.</a:t>
            </a:r>
          </a:p>
          <a:p>
            <a:pPr marL="1087438" lvl="1" indent="-268288" algn="just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/>
              </a:rPr>
              <a:t>تتحور الأفرع إلى أشواك كما في نبات العاقول والسلة.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marL="1087438" lvl="1" indent="-268288" algn="just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/>
              </a:rPr>
              <a:t>تتحور الأذينات إلى أشواك كما في نبات الأكاشيا.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marL="514350" indent="-514350" algn="just" rtl="1">
              <a:lnSpc>
                <a:spcPct val="115000"/>
              </a:lnSpc>
              <a:buFont typeface="+mj-lt"/>
              <a:buAutoNum type="arabicPeriod" startAt="2"/>
            </a:pP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ظهور مجموعة من الأوراق الصغيرة الحجم في موسم الجفاف.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marL="1087438" lvl="1" indent="-268288" algn="just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قد تحمل النباتات أوراقًا صغيرة في الموسم المطير ولكنها تسقطها في فصل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 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الجفاف.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marL="1087438" lvl="1" indent="-268288" algn="just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نباتات أخرى لا تحمل أوراقًا البتة وتعرف بالنباتات اللاورقية.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marL="1087438" lvl="1" indent="-268288" algn="just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تجف النجيليات المعمرة وتفقد جميع أجزائها الخضراء الناتجة التي فوق الأرض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 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في فصل الصيف.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2F2C-CC4C-4278-A896-629BF56438F8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62380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1419" y="112143"/>
            <a:ext cx="8495581" cy="6551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- تخفيض النتح الثغري والأدمي:</a:t>
            </a:r>
          </a:p>
          <a:p>
            <a:pPr lvl="0" algn="just" rtl="1">
              <a:lnSpc>
                <a:spcPct val="115000"/>
              </a:lnSpc>
            </a:pPr>
            <a:r>
              <a:rPr lang="ar-S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Calibri"/>
              </a:rPr>
              <a:t>تتميز بعض النباتات بمقاومتها للجفاف من خلال مقدرتها الفائقة على </a:t>
            </a:r>
            <a:r>
              <a:rPr lang="ar-SA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Calibri"/>
              </a:rPr>
              <a:t>غلق الثغور </a:t>
            </a:r>
            <a:r>
              <a:rPr lang="ar-S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Calibri"/>
              </a:rPr>
              <a:t>في فترات الحر الشديد أو عندما تجف التربة وبالتالي خفض النتح </a:t>
            </a:r>
            <a:r>
              <a:rPr lang="ar-SA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Calibri"/>
              </a:rPr>
              <a:t>الثغري</a:t>
            </a:r>
            <a:r>
              <a:rPr lang="ar-S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Calibri"/>
              </a:rPr>
              <a:t>.</a:t>
            </a:r>
          </a:p>
          <a:p>
            <a:pPr lvl="0" algn="just" rtl="1">
              <a:lnSpc>
                <a:spcPct val="115000"/>
              </a:lnSpc>
            </a:pPr>
            <a:endParaRPr lang="ar-SA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ea typeface="Calibri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Calibri"/>
              </a:rPr>
              <a:t>في بعض النباتات </a:t>
            </a:r>
            <a:r>
              <a:rPr lang="ar-SA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Calibri"/>
              </a:rPr>
              <a:t>توجد الثغور في السطح الداخلي للورقة وفي مستوى منخفض تحت سطح البشرة </a:t>
            </a:r>
            <a:r>
              <a:rPr lang="ar-S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Calibri"/>
              </a:rPr>
              <a:t>وبالتالي تكون بعيده عن التعرض المباشر لتيارات الهواء الحار والجاف.</a:t>
            </a:r>
          </a:p>
          <a:p>
            <a:pPr lvl="0" algn="just" rtl="1">
              <a:lnSpc>
                <a:spcPct val="115000"/>
              </a:lnSpc>
            </a:pPr>
            <a:endParaRPr lang="ar-SA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ea typeface="Calibri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Calibri"/>
              </a:rPr>
              <a:t>بعض الثغور تحتوي على </a:t>
            </a:r>
            <a:r>
              <a:rPr lang="ar-SA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Calibri"/>
              </a:rPr>
              <a:t>شعيرات كثيفة </a:t>
            </a:r>
            <a:r>
              <a:rPr lang="ar-S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Calibri"/>
              </a:rPr>
              <a:t>تعكس الإشعاعات الشمسية وتقلل التعرض لتيارات الهواء المباشرة.</a:t>
            </a:r>
          </a:p>
          <a:p>
            <a:pPr lvl="0" algn="just" rtl="1">
              <a:lnSpc>
                <a:spcPct val="115000"/>
              </a:lnSpc>
            </a:pPr>
            <a:endParaRPr lang="ar-SA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ea typeface="Calibri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Calibri"/>
              </a:rPr>
              <a:t>ومن طرق خفض النتح الأدمي في النباتات الجفافية هو وجود </a:t>
            </a:r>
            <a:r>
              <a:rPr lang="ar-SA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Calibri"/>
              </a:rPr>
              <a:t>أدمة سميكة </a:t>
            </a:r>
            <a:r>
              <a:rPr lang="ar-S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Calibri"/>
              </a:rPr>
              <a:t>وقد تكون مغطاه بمادة دهنية أو شمعية مما يقلل نسبة النتح الأدمي.</a:t>
            </a:r>
            <a:r>
              <a:rPr lang="ar-SA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Calibri"/>
              </a:rPr>
              <a:t> </a:t>
            </a:r>
          </a:p>
          <a:p>
            <a:pPr lvl="0" algn="just" rtl="1">
              <a:lnSpc>
                <a:spcPct val="115000"/>
              </a:lnSpc>
            </a:pPr>
            <a:endParaRPr lang="en-US" sz="11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4A0-FB28-443F-A068-B188D97CE23F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81735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3562" y="397036"/>
            <a:ext cx="8383438" cy="600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إنبات البذور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 germination </a:t>
            </a:r>
            <a:endParaRPr lang="en-US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rtl="1">
              <a:lnSpc>
                <a:spcPct val="115000"/>
              </a:lnSpc>
            </a:pPr>
            <a:r>
              <a:rPr lang="ar-SA" sz="30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يمثل شروع البذور في الإنبات مرحلة ينتقل فيها الجنين من طور الأمان</a:t>
            </a:r>
            <a:r>
              <a:rPr lang="ar-SA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ar-SA" sz="30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الذي يكون فيه في حالة </a:t>
            </a:r>
            <a:r>
              <a:rPr lang="ar-SA" sz="3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كمون</a:t>
            </a:r>
            <a:r>
              <a:rPr lang="ar-SA" sz="30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 </a:t>
            </a:r>
            <a:r>
              <a:rPr lang="en-US" sz="30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Dormancy</a:t>
            </a:r>
            <a:r>
              <a:rPr lang="ar-SA" sz="30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0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داخل القصرة إلى طور البادرة المفعمة بالنشاط</a:t>
            </a:r>
            <a:r>
              <a:rPr lang="ar-SA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ar-SA" sz="30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الحيوي والتي تكون أكثر اعتمادا على الظروف البيئية المحيطة بها وأكثر حساسية وتأثرا بها.</a:t>
            </a:r>
          </a:p>
          <a:p>
            <a:pPr lvl="0" algn="just" rtl="1">
              <a:lnSpc>
                <a:spcPct val="115000"/>
              </a:lnSpc>
            </a:pPr>
            <a:endParaRPr lang="ar-SA" sz="3000" dirty="0">
              <a:solidFill>
                <a:srgbClr val="173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30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تحت الظروف الصحراوية والمحفوفة بالمخاطر يعتبر </a:t>
            </a:r>
            <a:r>
              <a:rPr lang="ar-SA" sz="3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توقيت عملية الإنبات</a:t>
            </a:r>
            <a:r>
              <a:rPr lang="ar-SA" sz="30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 مع الموسم الذي تتهيأ فيه أفضل الظروف التي تمكن البادرة من أن تنمو وتتوطن أمرًا مهما وحاسمًا إذا أريد للبادرة أن تنمو وتصل إلى طور النضج.</a:t>
            </a:r>
          </a:p>
          <a:p>
            <a:pPr lvl="0" algn="just" rtl="1">
              <a:lnSpc>
                <a:spcPct val="115000"/>
              </a:lnSpc>
            </a:pP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3862-EE78-4DA7-A552-47D31908891B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63711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1197797"/>
            <a:ext cx="8534400" cy="4239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الآليات التي تنظم عملية الإنبات تعتبر من بين </a:t>
            </a:r>
            <a:r>
              <a:rPr lang="ar-SA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التحورات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 المهمة التي تمكن النبات من المعيشة في البيئة الصحراوية.</a:t>
            </a:r>
          </a:p>
          <a:p>
            <a:pPr lvl="0" algn="r">
              <a:lnSpc>
                <a:spcPct val="115000"/>
              </a:lnSpc>
            </a:pPr>
            <a:endParaRPr lang="ar-SA" sz="3200" dirty="0">
              <a:solidFill>
                <a:srgbClr val="173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يعتمد بقاء النباتات في هذه البيئة على ما تملكه من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خصائص وراثية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تمكنها من الاستجابة لمؤثرات ومؤشرات البيئة الخارجية بحيث لا يتم الإنبات إلا في المكان والزمان المناسبين حيث تتوافر أفضل الظروف البيئية للنمو والتكاثر.</a:t>
            </a:r>
            <a:endParaRPr lang="ar-SA" sz="32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MT"/>
            </a:endParaRPr>
          </a:p>
          <a:p>
            <a:pPr lvl="0" algn="r">
              <a:lnSpc>
                <a:spcPct val="115000"/>
              </a:lnSpc>
            </a:pPr>
            <a:endParaRPr lang="en-US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2500-D193-4A04-8D5F-C0EB441040A1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7354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1524000" y="896505"/>
            <a:ext cx="87630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endParaRPr lang="ar-SA" sz="32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"/>
            </a:endParaRP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تقسيم النباتات حسب علاقتها المائية</a:t>
            </a:r>
          </a:p>
          <a:p>
            <a:pPr algn="r">
              <a:lnSpc>
                <a:spcPct val="115000"/>
              </a:lnSpc>
            </a:pPr>
            <a:r>
              <a:rPr lang="en-US" sz="3200" cap="small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Hydrophytes </a:t>
            </a:r>
            <a:r>
              <a:rPr lang="ar-SA" sz="3200" cap="small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نباتات مائية </a:t>
            </a:r>
          </a:p>
          <a:p>
            <a:pPr algn="r">
              <a:lnSpc>
                <a:spcPct val="115000"/>
              </a:lnSpc>
            </a:pPr>
            <a:r>
              <a:rPr lang="en-US" sz="3200" cap="small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Xerophytes </a:t>
            </a:r>
            <a:r>
              <a:rPr lang="ar-SA" sz="3200" cap="small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نباتات جفافية</a:t>
            </a:r>
            <a:endParaRPr lang="en-US" sz="3200" cap="small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"/>
            </a:endParaRPr>
          </a:p>
          <a:p>
            <a:pPr algn="r">
              <a:lnSpc>
                <a:spcPct val="115000"/>
              </a:lnSpc>
            </a:pPr>
            <a:r>
              <a:rPr lang="en-US" sz="3200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Mesophytes</a:t>
            </a:r>
            <a:r>
              <a:rPr lang="en-US" sz="32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 </a:t>
            </a:r>
            <a:r>
              <a:rPr lang="ar-SA" sz="32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نباتات وسطية </a:t>
            </a: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B1EE-DACB-4825-A142-872F39BF388D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96682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4406" y="438509"/>
            <a:ext cx="8763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Mesophytes</a:t>
            </a:r>
            <a:r>
              <a:rPr lang="en-US" sz="32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ar-SA" sz="32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نباتات وسطية </a:t>
            </a: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هي النباتات التي تعيش في بيئة لا يزيد فيها ماء التربة عادة فيصل إلى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حد التشبع ولا ينقص إلى حد الجفاف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.</a:t>
            </a:r>
          </a:p>
          <a:p>
            <a:pPr algn="just" rtl="1">
              <a:lnSpc>
                <a:spcPct val="115000"/>
              </a:lnSpc>
            </a:pPr>
            <a:endParaRPr lang="en-US" sz="3200" dirty="0">
              <a:solidFill>
                <a:srgbClr val="173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لا تعيش هذه النباتات في الماء ولا في التربة المشبعة به، ولا ينقص فيها الماء</a:t>
            </a:r>
            <a:r>
              <a:rPr lang="ar-SA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إلى حد الجفاف.</a:t>
            </a:r>
          </a:p>
          <a:p>
            <a:pPr algn="just" rtl="1">
              <a:lnSpc>
                <a:spcPct val="115000"/>
              </a:lnSpc>
            </a:pPr>
            <a:endParaRPr lang="ar-SA" sz="3200" dirty="0">
              <a:solidFill>
                <a:srgbClr val="173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ونظرًا لأن هذه المجموعة تحتل مكانًا وسطًا بين النباتات الجفافية</a:t>
            </a:r>
            <a:r>
              <a:rPr lang="ar-SA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والمائية فإنها تتدرج من ناحية نمو نباتات التربة الجافة ومن ناحية أخرى نحو</a:t>
            </a:r>
            <a:r>
              <a:rPr lang="ar-SA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النباتات البرمائية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71C4-1911-40BC-BAC3-6F6F025BB437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08680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3562" y="990600"/>
            <a:ext cx="8383438" cy="4251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تتميز جذور هذه المجموعة من النباتات بأنها واسعة الامتداد وغزيرة التفرع ويساوى طول الجذور عادة مع ارتفاع المجموع الخضري باستثناء الأشجار.</a:t>
            </a:r>
          </a:p>
          <a:p>
            <a:pPr algn="just" rtl="1">
              <a:lnSpc>
                <a:spcPct val="115000"/>
              </a:lnSpc>
            </a:pPr>
            <a:endParaRPr lang="ar-SA" sz="3200" dirty="0">
              <a:solidFill>
                <a:srgbClr val="173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تنمو الشعيرات الجذرية بغزارة و ترتبط غالباً بالبكتيريا أو الفطريات المتوافرة فتكون العقد البكتيرية </a:t>
            </a:r>
            <a:r>
              <a:rPr lang="en-US" sz="28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Root nodules</a:t>
            </a: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أو المايكورايزا </a:t>
            </a:r>
            <a:r>
              <a:rPr lang="en-US" sz="28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Mycorrhiza</a:t>
            </a:r>
            <a:endParaRPr lang="ar-SA" sz="3200" dirty="0">
              <a:solidFill>
                <a:srgbClr val="173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</a:endParaRPr>
          </a:p>
          <a:p>
            <a:pPr algn="just" rtl="1">
              <a:lnSpc>
                <a:spcPct val="115000"/>
              </a:lnSpc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357138" y="4971143"/>
            <a:ext cx="298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449E-0E19-4699-86D9-34DA042CB9AC}" type="datetime1">
              <a:rPr lang="en-US" smtClean="0"/>
              <a:t>1/26/2024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32459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1" y="-7993"/>
            <a:ext cx="7762461" cy="5879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en-US" sz="3200" b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Ecological Factors </a:t>
            </a:r>
            <a:r>
              <a:rPr lang="ar-SA" sz="4000" b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العوامل البيئية</a:t>
            </a:r>
            <a:r>
              <a:rPr lang="ar-SA" sz="1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</a:endParaRPr>
          </a:p>
          <a:p>
            <a:pPr>
              <a:lnSpc>
                <a:spcPct val="115000"/>
              </a:lnSpc>
            </a:pPr>
            <a:endParaRPr lang="ar-S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3" algn="r">
              <a:lnSpc>
                <a:spcPct val="115000"/>
              </a:lnSpc>
            </a:pPr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 </a:t>
            </a:r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</a:rPr>
              <a:t>(</a:t>
            </a:r>
            <a:r>
              <a:rPr lang="ar-SA" sz="27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</a:rPr>
              <a:t>1-مجموعة العوامل المناخية (الجوية</a:t>
            </a:r>
            <a:endParaRPr lang="en-US" sz="27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MT"/>
            </a:endParaRPr>
          </a:p>
          <a:p>
            <a:pPr lvl="3">
              <a:lnSpc>
                <a:spcPct val="115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	Climatic (atmospheric) factors</a:t>
            </a:r>
          </a:p>
          <a:p>
            <a:pPr lvl="3">
              <a:lnSpc>
                <a:spcPct val="115000"/>
              </a:lnSpc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3" algn="r">
              <a:lnSpc>
                <a:spcPct val="115000"/>
              </a:lnSpc>
            </a:pPr>
            <a:r>
              <a:rPr lang="ar-SA" sz="27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2-</a:t>
            </a:r>
            <a:r>
              <a:rPr lang="ar-SA" sz="27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</a:rPr>
              <a:t>مجموعة عوامل التربة</a:t>
            </a:r>
          </a:p>
          <a:p>
            <a:pPr lvl="3">
              <a:lnSpc>
                <a:spcPct val="115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	Edaphic (soil) factors </a:t>
            </a:r>
          </a:p>
          <a:p>
            <a:pPr lvl="3">
              <a:lnSpc>
                <a:spcPct val="115000"/>
              </a:lnSpc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3" algn="r">
              <a:lnSpc>
                <a:spcPct val="115000"/>
              </a:lnSpc>
            </a:pPr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</a:rPr>
              <a:t>(</a:t>
            </a:r>
            <a:r>
              <a:rPr lang="ar-SA" sz="27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</a:rPr>
              <a:t>3-مجموعة عوامل الموقع (العوامل الطبوغرافية</a:t>
            </a:r>
            <a:endParaRPr lang="en-US" sz="27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  <a:p>
            <a:pPr lvl="3">
              <a:lnSpc>
                <a:spcPct val="115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	Orographic (topographic) factors</a:t>
            </a:r>
          </a:p>
          <a:p>
            <a:pPr lvl="3">
              <a:lnSpc>
                <a:spcPct val="115000"/>
              </a:lnSpc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3" algn="r">
              <a:lnSpc>
                <a:spcPct val="115000"/>
              </a:lnSpc>
            </a:pPr>
            <a:r>
              <a:rPr lang="ar-SA" sz="27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</a:rPr>
              <a:t>4-مجموعة العوامل الأحيائية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  <a:p>
            <a:pPr lvl="2">
              <a:lnSpc>
                <a:spcPct val="115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	Biotic factors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AE5-2C63-41C6-9674-542B6F807C3B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77890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-7993"/>
            <a:ext cx="8763000" cy="5366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Xerophytes </a:t>
            </a:r>
            <a:r>
              <a:rPr lang="ar-SA" sz="32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نباتات جفافية</a:t>
            </a:r>
          </a:p>
          <a:p>
            <a:pPr algn="r">
              <a:lnSpc>
                <a:spcPct val="115000"/>
              </a:lnSpc>
            </a:pPr>
            <a:endParaRPr lang="ar-SA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algn="r">
              <a:lnSpc>
                <a:spcPct val="115000"/>
              </a:lnSpc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هي نباتات لديها صفات مورفولوجية أو فسيولوجية تساعدها على تحاشي أو تحمل الجفاف.</a:t>
            </a:r>
          </a:p>
          <a:p>
            <a:pPr algn="r">
              <a:lnSpc>
                <a:spcPct val="115000"/>
              </a:lnSpc>
            </a:pPr>
            <a:endParaRPr lang="ar-SA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algn="r">
              <a:lnSpc>
                <a:spcPct val="115000"/>
              </a:lnSpc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Ephemeral annuals </a:t>
            </a:r>
            <a:r>
              <a:rPr lang="ar-S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1) النباتات الحولية الموسمية </a:t>
            </a:r>
          </a:p>
          <a:p>
            <a:pPr algn="r">
              <a:lnSpc>
                <a:spcPct val="115000"/>
              </a:lnSpc>
            </a:pPr>
            <a:r>
              <a:rPr lang="ar-S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Ephemeroids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r>
              <a:rPr lang="ar-S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r>
              <a:rPr lang="ar-S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2) النباتات شبة الموسمية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algn="r">
              <a:lnSpc>
                <a:spcPct val="115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Perennial succulents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3) النباتات المعمرة العصارية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algn="r">
              <a:lnSpc>
                <a:spcPct val="115000"/>
              </a:lnSpc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Sclerophytes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4) النباتات الجفافية القاسية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algn="r">
              <a:lnSpc>
                <a:spcPct val="115000"/>
              </a:lnSpc>
            </a:pPr>
            <a:endParaRPr lang="ar-SA" sz="2800" b="1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algn="r">
              <a:lnSpc>
                <a:spcPct val="115000"/>
              </a:lnSpc>
            </a:pPr>
            <a:endParaRPr lang="ar-S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r">
              <a:lnSpc>
                <a:spcPct val="115000"/>
              </a:lnSpc>
            </a:pP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E3C5-AC5E-4628-964A-3815E43E090B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77732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8287" y="-7993"/>
            <a:ext cx="8739119" cy="625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endParaRPr lang="ar-SA" sz="3200" b="1" u="sng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"/>
            </a:endParaRPr>
          </a:p>
          <a:p>
            <a:pPr algn="just" rtl="1">
              <a:lnSpc>
                <a:spcPct val="115000"/>
              </a:lnSpc>
            </a:pPr>
            <a:r>
              <a:rPr lang="ar-SA" sz="2800" b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1) النباتات الحولية الموسمية </a:t>
            </a:r>
            <a:r>
              <a:rPr lang="en-US" b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/>
              </a:rPr>
              <a:t>Ephemeral annuals 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تتمكن هذه النباتات من إكمال دورة حياتها في فترة قصيرة تكون في المتوسط بين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٦ و ٨ أسابيع،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ويقتصر نشاطها الخضري على فترة الأمطار القصيرة وتقضي فترة</a:t>
            </a:r>
            <a:r>
              <a:rPr lang="en-US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r>
              <a:rPr lang="ar-SA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الجفاف التي قد تمتد إلى عدة سنوات على شكل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بذور كامنة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Times New Roman"/>
              </a:rPr>
              <a:t> </a:t>
            </a:r>
            <a:endParaRPr lang="en-US" sz="11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ومن أهم المميزات المورفولوجية</a:t>
            </a:r>
            <a:r>
              <a:rPr lang="en-US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:</a:t>
            </a:r>
            <a:endParaRPr lang="ar-SA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marL="457200" indent="-457200" algn="just" rtl="1">
              <a:lnSpc>
                <a:spcPct val="115000"/>
              </a:lnSpc>
              <a:buFontTx/>
              <a:buChar char="-"/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صغيرة الحجم.</a:t>
            </a:r>
          </a:p>
          <a:p>
            <a:pPr marL="457200" indent="-457200" algn="just" rtl="1">
              <a:lnSpc>
                <a:spcPct val="115000"/>
              </a:lnSpc>
              <a:buFontTx/>
              <a:buChar char="-"/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مجموعها الجذري</a:t>
            </a: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 </a:t>
            </a: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ضحل قليل العمق ولكنه ينتشر أفقيا ليغطي مساحة كبيرة من التربة.</a:t>
            </a:r>
            <a:endParaRPr lang="en-US" sz="11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C88E-0B35-46D1-88ED-8EA9C05EE787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92562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8287" y="224287"/>
            <a:ext cx="884351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يعتمد بقاء النباتات الحولية الهاربة من الجفاف في البيئة الصحراوية كليًا</a:t>
            </a:r>
            <a:r>
              <a:rPr lang="ar-SA" sz="1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على قدرتها في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إنتاج البذور،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لذا فإنها بالإضافة إلى سرعة نموها وقدرتها على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الإزهار والإثمار المبكر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تتميز بقدرة فائقة على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تنظيم حجمها تبعا لظروف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النمو</a:t>
            </a:r>
            <a:r>
              <a:rPr lang="ar-SA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المتاحة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في البيئة التي تعمرها.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6495694" y="3810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Zygophyllum</a:t>
            </a:r>
            <a:r>
              <a:rPr 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simplex</a:t>
            </a:r>
          </a:p>
        </p:txBody>
      </p:sp>
      <p:pic>
        <p:nvPicPr>
          <p:cNvPr id="2052" name="Picture 4" descr="http://www.southernafricanplants.net/photocollection/batch001/medium/Z/Zygophyllum_simplex_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3" t="15953" r="18517" b="25074"/>
          <a:stretch/>
        </p:blipFill>
        <p:spPr bwMode="auto">
          <a:xfrm>
            <a:off x="3686555" y="3014590"/>
            <a:ext cx="2483488" cy="168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/>
          <p:nvPr/>
        </p:nvSpPr>
        <p:spPr>
          <a:xfrm>
            <a:off x="5792638" y="2956690"/>
            <a:ext cx="2743200" cy="853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endParaRPr lang="ar-SA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نبات </a:t>
            </a:r>
            <a:r>
              <a:rPr lang="ar-SA" sz="3200" dirty="0" err="1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القرمل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endParaRPr lang="en-US" sz="3200" dirty="0">
              <a:solidFill>
                <a:srgbClr val="173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7EE6-C3A6-48EF-9358-06C564D87BDD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82187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-7993"/>
            <a:ext cx="8610600" cy="341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endParaRPr lang="ar-SA" sz="3200" dirty="0">
              <a:solidFill>
                <a:srgbClr val="17365D"/>
              </a:solidFill>
              <a:latin typeface="Arial Rounded MT Bold"/>
              <a:cs typeface="Simplified Arabic"/>
            </a:endParaRPr>
          </a:p>
          <a:p>
            <a:pPr algn="just" rtl="1">
              <a:lnSpc>
                <a:spcPct val="115000"/>
              </a:lnSpc>
            </a:pPr>
            <a:r>
              <a:rPr lang="ar-SA" sz="2800" b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2) النباتات شبة الموسمية</a:t>
            </a:r>
            <a:r>
              <a:rPr lang="en-US" sz="2400" b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/>
              </a:rPr>
              <a:t>(</a:t>
            </a:r>
            <a:r>
              <a:rPr lang="en-US" sz="2400" b="1" dirty="0" err="1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/>
              </a:rPr>
              <a:t>Ephemeroids</a:t>
            </a:r>
            <a:r>
              <a:rPr lang="en-US" sz="2400" b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/>
              </a:rPr>
              <a:t>) 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تشبه هذه النباتات المعمرة النباتات الموسمية سريعة الزوال في أنها تمارس</a:t>
            </a:r>
            <a:r>
              <a:rPr lang="ar-SA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نشاطها الخضري في الموسم المطري. </a:t>
            </a: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تتميز بفترة نمو قصيرة حيث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تتكمن من إكمال دورة حياتها خلال 1-3 أشهر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فتعطي بذورًا جديدة.</a:t>
            </a:r>
          </a:p>
        </p:txBody>
      </p:sp>
      <p:pic>
        <p:nvPicPr>
          <p:cNvPr id="3074" name="Picture 2" descr="http://upload.wikimedia.org/wikipedia/commons/7/77/Poa_ann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69" y="3411405"/>
            <a:ext cx="2700835" cy="202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867449" y="3411405"/>
            <a:ext cx="4042930" cy="2976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مع بداية فصل الجفاف</a:t>
            </a:r>
            <a:r>
              <a:rPr lang="ar-SA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 </a:t>
            </a: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يجف المجموع الخضري الذي فوق التربة ويموت وتبقى أجزاؤها المطمورة في التربة.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ea typeface="Calibri"/>
              <a:cs typeface="Simplified Arabic"/>
            </a:endParaRPr>
          </a:p>
          <a:p>
            <a:pPr lvl="0" algn="just" rtl="1">
              <a:lnSpc>
                <a:spcPct val="115000"/>
              </a:lnSpc>
            </a:pPr>
            <a:endParaRPr lang="en-US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lvl="0" rtl="1">
              <a:lnSpc>
                <a:spcPct val="115000"/>
              </a:lnSpc>
            </a:pPr>
            <a:r>
              <a:rPr lang="ar-SA" sz="2400" i="1" dirty="0" smtClean="0">
                <a:solidFill>
                  <a:srgbClr val="810000"/>
                </a:solidFill>
                <a:latin typeface="Arial Rounded MT Bold"/>
                <a:cs typeface="Simplified Arabic"/>
              </a:rPr>
              <a:t>  </a:t>
            </a:r>
            <a:endParaRPr lang="en-US" sz="2400" i="1" dirty="0">
              <a:solidFill>
                <a:srgbClr val="810000"/>
              </a:solidFill>
              <a:latin typeface="Arial Rounded MT Bold"/>
              <a:cs typeface="Simplified Arab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87AB-4556-4FA5-AC49-CB7A7FF1C56A}" type="datetime1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3164235" y="5527587"/>
            <a:ext cx="1467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810000"/>
                </a:solidFill>
                <a:latin typeface="Arial Rounded MT Bold"/>
                <a:cs typeface="Simplified Arabic"/>
              </a:rPr>
              <a:t>Poa </a:t>
            </a:r>
            <a:r>
              <a:rPr lang="en-US" i="1" dirty="0" err="1">
                <a:solidFill>
                  <a:srgbClr val="810000"/>
                </a:solidFill>
                <a:latin typeface="Arial Rounded MT Bold"/>
                <a:cs typeface="Simplified Arabic"/>
              </a:rPr>
              <a:t>sinaica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26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-7993"/>
            <a:ext cx="8382000" cy="3614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sz="2400" b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Perennial succulents </a:t>
            </a:r>
            <a:r>
              <a:rPr lang="ar-SA" sz="2800" b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3) النباتات المعمرة العصارية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تتميز النباتات العصارية المعمرة بوفرة </a:t>
            </a:r>
            <a:r>
              <a:rPr lang="ar-SA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الأنسجة البرنشيمية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الرخوة التي</a:t>
            </a:r>
            <a:r>
              <a:rPr lang="ar-SA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تختزل فيها الفراغات بين الخلوية بينما تتضخم فيها الفجوات الخلوية وتتسع كثيرًا مما يمكن النبات من </a:t>
            </a:r>
            <a:r>
              <a:rPr lang="ar-SA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خزن أكبر قدر من الماء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الذي يجمعه خلال موسم الأمطار</a:t>
            </a:r>
            <a:r>
              <a:rPr lang="ar-SA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ليستعمله خلال فصل الجفاف</a:t>
            </a:r>
          </a:p>
          <a:p>
            <a:pPr algn="r">
              <a:lnSpc>
                <a:spcPct val="115000"/>
              </a:lnSpc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791201" y="4224200"/>
            <a:ext cx="15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Aloe </a:t>
            </a:r>
            <a:r>
              <a:rPr lang="en-US" sz="2400" i="1" dirty="0" err="1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vera</a:t>
            </a:r>
            <a:endParaRPr lang="ar-SA" sz="2400" i="1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791201" y="5765657"/>
            <a:ext cx="3333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Caralluma</a:t>
            </a:r>
            <a:r>
              <a:rPr lang="en-US" sz="2400" i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r>
              <a:rPr lang="en-US" sz="2400" i="1" dirty="0" err="1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penicillata</a:t>
            </a:r>
            <a:endParaRPr lang="ar-SA" sz="2400" i="1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</p:txBody>
      </p:sp>
      <p:pic>
        <p:nvPicPr>
          <p:cNvPr id="4098" name="Picture 2" descr="http://eattoheal.com/wp-content/uploads/2010/05/CIMG58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8" b="4854"/>
          <a:stretch/>
        </p:blipFill>
        <p:spPr bwMode="auto">
          <a:xfrm>
            <a:off x="3427643" y="3056709"/>
            <a:ext cx="2172140" cy="113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homala.com/vb/imgcache/67ca9868f19c10d01664e16a750e4975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33334" r="22208" b="29022"/>
          <a:stretch/>
        </p:blipFill>
        <p:spPr bwMode="auto">
          <a:xfrm>
            <a:off x="3519837" y="5112873"/>
            <a:ext cx="2070975" cy="112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13E-E720-4294-97CB-6DAFDEF08BC2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CB8F88-3A9F-420C-B66F-4850E1CE3EA2}"/>
              </a:ext>
            </a:extLst>
          </p:cNvPr>
          <p:cNvSpPr/>
          <p:nvPr/>
        </p:nvSpPr>
        <p:spPr>
          <a:xfrm>
            <a:off x="5899397" y="3202930"/>
            <a:ext cx="432545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يخزن النبات الماء في الأوراق</a:t>
            </a:r>
          </a:p>
          <a:p>
            <a:pPr algn="r">
              <a:lnSpc>
                <a:spcPct val="115000"/>
              </a:lnSpc>
            </a:pPr>
            <a:r>
              <a:rPr lang="ar-SA" sz="16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endParaRPr lang="en-US" sz="1600" dirty="0">
              <a:solidFill>
                <a:srgbClr val="173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كما في نبات الصبار</a:t>
            </a:r>
          </a:p>
          <a:p>
            <a:pPr algn="r">
              <a:lnSpc>
                <a:spcPct val="115000"/>
              </a:lnSpc>
            </a:pPr>
            <a:endParaRPr lang="en-US" sz="3200" dirty="0">
              <a:solidFill>
                <a:srgbClr val="173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أو في الجذور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/>
              </a:rPr>
              <a:t>كما في نبات </a:t>
            </a:r>
            <a:endParaRPr lang="en-US" sz="3200" dirty="0">
              <a:solidFill>
                <a:srgbClr val="173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3634423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3177" y="52389"/>
            <a:ext cx="8443823" cy="625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sz="2400" b="1" dirty="0" err="1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Sclerophytes</a:t>
            </a:r>
            <a:r>
              <a:rPr lang="en-US" sz="2800" b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r>
              <a:rPr lang="ar-SA" sz="2800" b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4) النباتات الجفافية القاسية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وتضم هذه معظم النباتات الصحراوية المعمرة التي تنتمي إلى أنماط مورفولوجية مختلفة من أعشاب متخشبة وحشائش وشجيرات وأشجار. </a:t>
            </a:r>
          </a:p>
          <a:p>
            <a:pPr algn="just" rtl="1">
              <a:lnSpc>
                <a:spcPct val="115000"/>
              </a:lnSpc>
            </a:pP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وتمتلك هذه</a:t>
            </a: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 </a:t>
            </a: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النباتات تكيفات مختلفة تمكنها من مقاومة أو تحمل الجفاف.</a:t>
            </a: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تواجه ظروف شح</a:t>
            </a: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الموارد المائية المتاحة وشدة عوامل التبخر التي تزيد من فقد الماء بالنتح ولذلك لا</a:t>
            </a: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بد لها من أن تزيد مواردها المائية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بزيادة امتصاص الماء والحصول عليه ونقله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بكفاءة وسرعة إلى الأجزاء </a:t>
            </a:r>
            <a:r>
              <a:rPr lang="ar-SA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الناتحة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وأن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تقلل من فقده بالنتح حتى تستطيع أن تحفظ توازنها المائي في حالة تسمح باستمرار حياتها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.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62D2-4F91-46D2-98AC-4ACBB3973C64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88902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quran-m.com/firas/ar_photo/1189477314350px-root-system.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713" y="1029014"/>
            <a:ext cx="4412887" cy="48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/>
          <p:nvPr/>
        </p:nvSpPr>
        <p:spPr>
          <a:xfrm>
            <a:off x="1524000" y="-7993"/>
            <a:ext cx="8763000" cy="853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  <a:cs typeface="Arial"/>
              </a:rPr>
              <a:t>تكيفات النباتات الجفافية القاسية:</a:t>
            </a:r>
          </a:p>
          <a:p>
            <a:pPr algn="r">
              <a:lnSpc>
                <a:spcPct val="115000"/>
              </a:lnSpc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AEE3-9CF9-49E5-85C9-78E90722A24B}" type="datetime1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59032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1419" y="1061682"/>
            <a:ext cx="87630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  <a:cs typeface="Arial"/>
              </a:rPr>
              <a:t>تكيفات النباتات الجفافية القاسية:</a:t>
            </a:r>
          </a:p>
          <a:p>
            <a:pPr algn="r" rtl="1">
              <a:lnSpc>
                <a:spcPct val="115000"/>
              </a:lnSpc>
            </a:pPr>
            <a:endParaRPr lang="ar-SA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"/>
            </a:endParaRPr>
          </a:p>
          <a:p>
            <a:pPr marL="1497013" indent="-514350" algn="r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زيادة القدرة على الحصول على الماء وكفاءة توصيله</a:t>
            </a:r>
          </a:p>
          <a:p>
            <a:pPr marL="1497013" indent="-514350" algn="r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القدرة على تقليل فقد الماء</a:t>
            </a:r>
            <a:endParaRPr lang="en-US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"/>
            </a:endParaRPr>
          </a:p>
          <a:p>
            <a:pPr marL="1497013" indent="-514350" algn="r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تخفيض النتح الثغري والأدمي</a:t>
            </a:r>
          </a:p>
          <a:p>
            <a:pPr marL="1497013" indent="-514350" algn="r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آليات إنبات </a:t>
            </a: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البذور</a:t>
            </a:r>
            <a:endParaRPr lang="en-US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0B05-4B08-4FC3-88F3-B6E3E0220C90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19278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1024</Words>
  <Application>Microsoft Office PowerPoint</Application>
  <PresentationFormat>Widescreen</PresentationFormat>
  <Paragraphs>167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Rounded MT Bold</vt:lpstr>
      <vt:lpstr>ArialMT</vt:lpstr>
      <vt:lpstr>Calibri</vt:lpstr>
      <vt:lpstr>Calibri Light</vt:lpstr>
      <vt:lpstr>Simplified Arabic</vt:lpstr>
      <vt:lpstr>Times New Roman</vt:lpstr>
      <vt:lpstr>TimesNewRomanPSMT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 abanomai</dc:creator>
  <cp:lastModifiedBy>maha abanomai</cp:lastModifiedBy>
  <cp:revision>3</cp:revision>
  <dcterms:created xsi:type="dcterms:W3CDTF">2024-01-26T08:51:36Z</dcterms:created>
  <dcterms:modified xsi:type="dcterms:W3CDTF">2024-01-26T07:55:47Z</dcterms:modified>
</cp:coreProperties>
</file>