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8ED5B-29BC-4B49-8184-030BB5A1D1D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6D566-8BDE-4B19-9262-9123F9192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52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DB5C3-16CF-447A-A33D-0438354326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41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C79E-E858-465F-9BD0-49A58632299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16B3-7B78-486F-A283-5427686FE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274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C79E-E858-465F-9BD0-49A58632299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16B3-7B78-486F-A283-5427686FE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161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C79E-E858-465F-9BD0-49A58632299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16B3-7B78-486F-A283-5427686FE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297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5" y="1346948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5" y="4282764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5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9646373" y="4107023"/>
            <a:ext cx="12192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4400" b="1" cap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59041" y="4227195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AF90A6A5-4BBC-4C8D-9850-BB817983DEE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>
          <a:xfrm>
            <a:off x="10185208" y="6504904"/>
            <a:ext cx="1092392" cy="365125"/>
          </a:xfrm>
        </p:spPr>
        <p:txBody>
          <a:bodyPr/>
          <a:lstStyle>
            <a:lvl1pPr>
              <a:defRPr sz="1200">
                <a:solidFill>
                  <a:schemeClr val="accent1">
                    <a:lumMod val="75000"/>
                  </a:schemeClr>
                </a:solidFill>
                <a:latin typeface="Brush Script MT" panose="03060802040406070304" pitchFamily="66" charset="0"/>
              </a:defRPr>
            </a:lvl1pPr>
          </a:lstStyle>
          <a:p>
            <a:fld id="{FFEBD985-36F6-4903-B7A4-4C7378439FF4}" type="datetime1">
              <a:rPr lang="en-US" smtClean="0"/>
              <a:t>1/16/2024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2876"/>
            <a:ext cx="1482811" cy="365125"/>
          </a:xfrm>
        </p:spPr>
        <p:txBody>
          <a:bodyPr/>
          <a:lstStyle>
            <a:lvl1pPr>
              <a:defRPr sz="1200">
                <a:solidFill>
                  <a:schemeClr val="accent1">
                    <a:lumMod val="75000"/>
                  </a:schemeClr>
                </a:solidFill>
                <a:latin typeface="Brush Script MT" panose="03060802040406070304" pitchFamily="66" charset="0"/>
              </a:defRPr>
            </a:lvl1pPr>
          </a:lstStyle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078980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5" y="1346948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5" y="4282764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5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9646373" y="4107023"/>
            <a:ext cx="12192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4400" b="1" cap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59041" y="4227195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AF90A6A5-4BBC-4C8D-9850-BB817983DEE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0"/>
          </p:nvPr>
        </p:nvSpPr>
        <p:spPr>
          <a:xfrm>
            <a:off x="10185208" y="6504904"/>
            <a:ext cx="1092392" cy="365125"/>
          </a:xfrm>
        </p:spPr>
        <p:txBody>
          <a:bodyPr/>
          <a:lstStyle>
            <a:lvl1pPr>
              <a:defRPr sz="1200">
                <a:solidFill>
                  <a:schemeClr val="accent1">
                    <a:lumMod val="75000"/>
                  </a:schemeClr>
                </a:solidFill>
                <a:latin typeface="Brush Script MT" panose="03060802040406070304" pitchFamily="66" charset="0"/>
              </a:defRPr>
            </a:lvl1pPr>
          </a:lstStyle>
          <a:p>
            <a:fld id="{FFEBD985-36F6-4903-B7A4-4C7378439FF4}" type="datetime1">
              <a:rPr lang="en-US" smtClean="0"/>
              <a:t>1/16/2024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2876"/>
            <a:ext cx="1482811" cy="365125"/>
          </a:xfrm>
        </p:spPr>
        <p:txBody>
          <a:bodyPr/>
          <a:lstStyle>
            <a:lvl1pPr>
              <a:defRPr sz="1200">
                <a:solidFill>
                  <a:schemeClr val="accent1">
                    <a:lumMod val="75000"/>
                  </a:schemeClr>
                </a:solidFill>
                <a:latin typeface="Brush Script MT" panose="03060802040406070304" pitchFamily="66" charset="0"/>
              </a:defRPr>
            </a:lvl1pPr>
          </a:lstStyle>
          <a:p>
            <a:r>
              <a:rPr lang="en-US"/>
              <a:t>Dr. Saud Alamri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56167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C79E-E858-465F-9BD0-49A58632299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16B3-7B78-486F-A283-5427686FE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189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C79E-E858-465F-9BD0-49A58632299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16B3-7B78-486F-A283-5427686FE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379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C79E-E858-465F-9BD0-49A58632299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16B3-7B78-486F-A283-5427686FE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991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C79E-E858-465F-9BD0-49A58632299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16B3-7B78-486F-A283-5427686FE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152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C79E-E858-465F-9BD0-49A58632299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16B3-7B78-486F-A283-5427686FE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436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C79E-E858-465F-9BD0-49A58632299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16B3-7B78-486F-A283-5427686FE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665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C79E-E858-465F-9BD0-49A58632299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16B3-7B78-486F-A283-5427686FE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119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6C79E-E858-465F-9BD0-49A58632299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16B3-7B78-486F-A283-5427686FE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759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6C79E-E858-465F-9BD0-49A586322998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E16B3-7B78-486F-A283-5427686FE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1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/>
          <p:nvPr/>
        </p:nvSpPr>
        <p:spPr>
          <a:xfrm>
            <a:off x="2218320" y="3862215"/>
            <a:ext cx="7848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dirty="0">
              <a:solidFill>
                <a:srgbClr val="1737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cs typeface="Simplified Arabic"/>
            </a:endParaRPr>
          </a:p>
          <a:p>
            <a:pPr algn="ctr"/>
            <a:r>
              <a:rPr lang="ar-SA" sz="3200" b="1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Simplified Arabic"/>
              </a:rPr>
              <a:t>د. سعود العمري</a:t>
            </a:r>
          </a:p>
          <a:p>
            <a:pPr algn="ctr"/>
            <a:r>
              <a:rPr lang="ar-SA" sz="2400" b="1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Simplified Arabic"/>
              </a:rPr>
              <a:t>أستاذ مشارك – بيئة فسيولوجية نباتية </a:t>
            </a:r>
            <a:endParaRPr lang="en-US" sz="2400" b="1" dirty="0">
              <a:solidFill>
                <a:srgbClr val="1737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cs typeface="Simplified Arabic"/>
            </a:endParaRPr>
          </a:p>
          <a:p>
            <a:pPr algn="ctr"/>
            <a:r>
              <a:rPr lang="ar-SA" sz="2400" b="1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Simplified Arabic"/>
              </a:rPr>
              <a:t>قسم النبات والأحياء الدقيقة</a:t>
            </a:r>
            <a:endParaRPr lang="en-US" sz="2400" b="1" dirty="0">
              <a:solidFill>
                <a:srgbClr val="1737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cs typeface="Simplified Arabic"/>
            </a:endParaRPr>
          </a:p>
          <a:p>
            <a:pPr algn="ctr"/>
            <a:r>
              <a:rPr lang="en-US" sz="2000" b="1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Simplified Arabic"/>
              </a:rPr>
              <a:t>http://fac.ksu.edu.sa/saualamri</a:t>
            </a:r>
            <a:endParaRPr lang="ar-SA" sz="2000" b="1" dirty="0">
              <a:solidFill>
                <a:srgbClr val="1737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cs typeface="Simplified Arabic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84212-93EB-4F01-B688-DF50FE20FFE7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Saud </a:t>
            </a:r>
            <a:r>
              <a:rPr lang="en-US" dirty="0" err="1"/>
              <a:t>Alamri</a:t>
            </a:r>
            <a:endParaRPr lang="ar-SA" dirty="0"/>
          </a:p>
        </p:txBody>
      </p:sp>
      <p:sp>
        <p:nvSpPr>
          <p:cNvPr id="9" name="Rectangle 8"/>
          <p:cNvSpPr/>
          <p:nvPr/>
        </p:nvSpPr>
        <p:spPr>
          <a:xfrm>
            <a:off x="1819102" y="1283281"/>
            <a:ext cx="7924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SA" sz="4400" b="1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Simplified Arabic"/>
              </a:rPr>
              <a:t>عوامل البيئة النباتية</a:t>
            </a:r>
          </a:p>
          <a:p>
            <a:pPr lvl="0" algn="ctr"/>
            <a:r>
              <a:rPr lang="ar-SA" sz="4400" b="1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Simplified Arabic"/>
              </a:rPr>
              <a:t>241 نبت</a:t>
            </a:r>
          </a:p>
          <a:p>
            <a:pPr lvl="0" algn="ctr"/>
            <a:r>
              <a:rPr lang="en-US" sz="4400" b="1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Simplified Arabic"/>
              </a:rPr>
              <a:t>Plant Ecological Factors </a:t>
            </a:r>
          </a:p>
          <a:p>
            <a:pPr lvl="0" algn="ctr"/>
            <a:r>
              <a:rPr lang="en-US" sz="4400" b="1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Simplified Arabic"/>
              </a:rPr>
              <a:t>BOT 241</a:t>
            </a:r>
          </a:p>
        </p:txBody>
      </p:sp>
      <p:pic>
        <p:nvPicPr>
          <p:cNvPr id="11" name="Picture 2" descr="http://www.i2clipart.com/cliparts/2/2/e/f/clipart-ecology-512x512-22ef.png">
            <a:extLst>
              <a:ext uri="{FF2B5EF4-FFF2-40B4-BE49-F238E27FC236}">
                <a16:creationId xmlns:a16="http://schemas.microsoft.com/office/drawing/2014/main" id="{CDFF0BAF-38EE-407A-8217-D51D4B9BA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526" y="3632775"/>
            <a:ext cx="2268760" cy="182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9947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60670" y="70269"/>
            <a:ext cx="862673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/>
            <a:r>
              <a:rPr lang="ar-SA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MT"/>
              </a:rPr>
              <a:t>ما هو علم البيئة ؟</a:t>
            </a:r>
            <a:endParaRPr 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MT"/>
            </a:endParaRPr>
          </a:p>
          <a:p>
            <a:pPr lvl="0" algn="just" rtl="1"/>
            <a:endParaRPr lang="ar-SA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MT"/>
            </a:endParaRPr>
          </a:p>
          <a:p>
            <a:pPr algn="just" rtl="1"/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“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Ecology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PSMT"/>
              </a:rPr>
              <a:t>” </a:t>
            </a:r>
            <a:r>
              <a:rPr lang="ar-SA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إيكولوجيا</a:t>
            </a:r>
            <a:r>
              <a:rPr lang="ar-SA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PSMT"/>
              </a:rPr>
              <a:t> </a:t>
            </a:r>
            <a:r>
              <a:rPr lang="ar-SA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ومعناها في العربية "علم البيئة" مشتقة من الجذر 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PSMT"/>
              </a:rPr>
              <a:t>“</a:t>
            </a:r>
            <a:r>
              <a:rPr lang="en-US" sz="32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Oikos</a:t>
            </a:r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PSMT"/>
              </a:rPr>
              <a:t>”</a:t>
            </a:r>
            <a:r>
              <a:rPr lang="ar-SA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PSMT"/>
              </a:rPr>
              <a:t> </a:t>
            </a:r>
            <a:r>
              <a:rPr lang="ar-SA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ويقصد بها "الموطن" ويقصد به موطن الكائنات الحية التي تعيش فيه</a:t>
            </a:r>
            <a:r>
              <a:rPr lang="ar-SA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 "</a:t>
            </a:r>
            <a:r>
              <a:rPr lang="en-ZW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Logos</a:t>
            </a:r>
            <a:r>
              <a:rPr lang="ar-SA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</a:t>
            </a:r>
            <a:r>
              <a:rPr lang="ar-SA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وتعني</a:t>
            </a:r>
            <a:r>
              <a:rPr lang="ar-SA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"العلم".</a:t>
            </a:r>
          </a:p>
          <a:p>
            <a:pPr algn="just" rtl="1"/>
            <a:endParaRPr lang="ar-SA" sz="32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/>
            </a:endParaRPr>
          </a:p>
          <a:p>
            <a:pPr algn="just" rtl="1"/>
            <a:r>
              <a:rPr lang="ar-SA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علم البيئة: هو دراسة الكائنات الحية والوسط الذي تعيش فيه وجميع العلاقات المتبادلة بين الكائنات والوسط الخارجي. </a:t>
            </a: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/>
            </a:endParaRPr>
          </a:p>
          <a:p>
            <a:pPr algn="just" rtl="1"/>
            <a:endParaRPr lang="ar-SA" sz="32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/>
            </a:endParaRPr>
          </a:p>
          <a:p>
            <a:pPr lvl="0" algn="just" rtl="1"/>
            <a:r>
              <a:rPr lang="ar-SA" sz="32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للبيئة التي تعيش فيها النباتات، ولأنواع النباتات والمجتمعات النباتية التي تستوطن تلك البيئة، ارتباطًا وثيقًا بحياة الإنسان وأنواع الحيوان التي تستوطن نفس البيئة.</a:t>
            </a:r>
          </a:p>
          <a:p>
            <a:pPr algn="just" rtl="1"/>
            <a:endParaRPr lang="ar-SA" sz="32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BC78-47A5-486B-80CB-6E7CCE0D3068}" type="datetime1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60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BE43-C370-49E5-97EC-3E7717359667}" type="datetime1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11</a:t>
            </a:fld>
            <a:endParaRPr lang="en-US"/>
          </a:p>
        </p:txBody>
      </p:sp>
      <p:pic>
        <p:nvPicPr>
          <p:cNvPr id="5" name="عنصر نائب للمحتوى 4" descr="1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724" y="455808"/>
            <a:ext cx="7377830" cy="5635625"/>
          </a:xfrm>
          <a:prstGeom prst="rect">
            <a:avLst/>
          </a:prstGeom>
          <a:ln w="38100" cap="sq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مستطيل 5"/>
          <p:cNvSpPr/>
          <p:nvPr/>
        </p:nvSpPr>
        <p:spPr>
          <a:xfrm>
            <a:off x="3418274" y="6319802"/>
            <a:ext cx="4697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الطيف البيولوجي </a:t>
            </a:r>
            <a:r>
              <a:rPr lang="en-ZW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(Biological spectrum) </a:t>
            </a:r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0881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BE43-C370-49E5-97EC-3E7717359667}" type="datetime1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29349" y="615961"/>
            <a:ext cx="25163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Low" rtl="1" fontAlgn="base">
              <a:spcBef>
                <a:spcPct val="0"/>
              </a:spcBef>
              <a:spcAft>
                <a:spcPct val="0"/>
              </a:spcAft>
            </a:pPr>
            <a:r>
              <a:rPr lang="ar-SA" sz="36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</a:rPr>
              <a:t>علم البيئة</a:t>
            </a:r>
            <a:endParaRPr lang="ar-SA" sz="3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316240" y="2059763"/>
            <a:ext cx="4171167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457056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علم البيئة الذاتية 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Autecology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ويتناول دراسة العلاقة بين أنواع نباتية منفردة والعوامل البيئة المختلفة التي تحيط بها وكيفية استجابتها لهذه العوامل المختلفة ومدى تفاعلها معها.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938104" y="2059763"/>
            <a:ext cx="413786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457056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rtl="1"/>
            <a:r>
              <a:rPr lang="ar-SA" sz="3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علم البيئة الاجتماعية</a:t>
            </a:r>
          </a:p>
          <a:p>
            <a:pPr lvl="0" algn="ctr" rtl="1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Synecology</a:t>
            </a:r>
            <a:endParaRPr lang="en-US" sz="3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</a:endParaRPr>
          </a:p>
          <a:p>
            <a:pPr algn="just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ويهتم بدراسة المجتمعات النباتية </a:t>
            </a: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 Communities</a:t>
            </a:r>
            <a:r>
              <a:rPr lang="ar-S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</a:t>
            </a:r>
            <a:r>
              <a:rPr lang="ar-SA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لمعرفة تركيبها ونشأتها والعوامل البيئية التي تؤثر في توزيعها. 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0" name="Freeform 62"/>
          <p:cNvSpPr>
            <a:spLocks/>
          </p:cNvSpPr>
          <p:nvPr/>
        </p:nvSpPr>
        <p:spPr bwMode="gray">
          <a:xfrm rot="7966097" flipV="1">
            <a:off x="4737794" y="1326700"/>
            <a:ext cx="1048309" cy="481347"/>
          </a:xfrm>
          <a:custGeom>
            <a:avLst/>
            <a:gdLst>
              <a:gd name="T0" fmla="*/ 0 w 982"/>
              <a:gd name="T1" fmla="*/ 2147483647 h 774"/>
              <a:gd name="T2" fmla="*/ 2147483647 w 982"/>
              <a:gd name="T3" fmla="*/ 2147483647 h 774"/>
              <a:gd name="T4" fmla="*/ 2147483647 w 982"/>
              <a:gd name="T5" fmla="*/ 2147483647 h 774"/>
              <a:gd name="T6" fmla="*/ 2147483647 w 982"/>
              <a:gd name="T7" fmla="*/ 2147483647 h 774"/>
              <a:gd name="T8" fmla="*/ 2147483647 w 982"/>
              <a:gd name="T9" fmla="*/ 2147483647 h 774"/>
              <a:gd name="T10" fmla="*/ 2147483647 w 982"/>
              <a:gd name="T11" fmla="*/ 2147483647 h 774"/>
              <a:gd name="T12" fmla="*/ 2147483647 w 982"/>
              <a:gd name="T13" fmla="*/ 2147483647 h 774"/>
              <a:gd name="T14" fmla="*/ 2147483647 w 982"/>
              <a:gd name="T15" fmla="*/ 2147483647 h 774"/>
              <a:gd name="T16" fmla="*/ 2147483647 w 982"/>
              <a:gd name="T17" fmla="*/ 2147483647 h 774"/>
              <a:gd name="T18" fmla="*/ 2147483647 w 982"/>
              <a:gd name="T19" fmla="*/ 2147483647 h 774"/>
              <a:gd name="T20" fmla="*/ 2147483647 w 982"/>
              <a:gd name="T21" fmla="*/ 2147483647 h 774"/>
              <a:gd name="T22" fmla="*/ 2147483647 w 982"/>
              <a:gd name="T23" fmla="*/ 2147483647 h 774"/>
              <a:gd name="T24" fmla="*/ 2147483647 w 982"/>
              <a:gd name="T25" fmla="*/ 2147483647 h 774"/>
              <a:gd name="T26" fmla="*/ 2147483647 w 982"/>
              <a:gd name="T27" fmla="*/ 2147483647 h 774"/>
              <a:gd name="T28" fmla="*/ 2147483647 w 982"/>
              <a:gd name="T29" fmla="*/ 2147483647 h 774"/>
              <a:gd name="T30" fmla="*/ 2147483647 w 982"/>
              <a:gd name="T31" fmla="*/ 2147483647 h 774"/>
              <a:gd name="T32" fmla="*/ 2147483647 w 982"/>
              <a:gd name="T33" fmla="*/ 2147483647 h 774"/>
              <a:gd name="T34" fmla="*/ 2147483647 w 982"/>
              <a:gd name="T35" fmla="*/ 2147483647 h 774"/>
              <a:gd name="T36" fmla="*/ 2147483647 w 982"/>
              <a:gd name="T37" fmla="*/ 2147483647 h 774"/>
              <a:gd name="T38" fmla="*/ 2147483647 w 982"/>
              <a:gd name="T39" fmla="*/ 2147483647 h 774"/>
              <a:gd name="T40" fmla="*/ 2147483647 w 982"/>
              <a:gd name="T41" fmla="*/ 2147483647 h 774"/>
              <a:gd name="T42" fmla="*/ 2147483647 w 982"/>
              <a:gd name="T43" fmla="*/ 2147483647 h 774"/>
              <a:gd name="T44" fmla="*/ 2147483647 w 982"/>
              <a:gd name="T45" fmla="*/ 2147483647 h 774"/>
              <a:gd name="T46" fmla="*/ 2147483647 w 982"/>
              <a:gd name="T47" fmla="*/ 2147483647 h 774"/>
              <a:gd name="T48" fmla="*/ 2147483647 w 982"/>
              <a:gd name="T49" fmla="*/ 2147483647 h 774"/>
              <a:gd name="T50" fmla="*/ 2147483647 w 982"/>
              <a:gd name="T51" fmla="*/ 2147483647 h 774"/>
              <a:gd name="T52" fmla="*/ 2147483647 w 982"/>
              <a:gd name="T53" fmla="*/ 0 h 774"/>
              <a:gd name="T54" fmla="*/ 2147483647 w 982"/>
              <a:gd name="T55" fmla="*/ 2147483647 h 774"/>
              <a:gd name="T56" fmla="*/ 2147483647 w 982"/>
              <a:gd name="T57" fmla="*/ 2147483647 h 774"/>
              <a:gd name="T58" fmla="*/ 2147483647 w 982"/>
              <a:gd name="T59" fmla="*/ 2147483647 h 774"/>
              <a:gd name="T60" fmla="*/ 2147483647 w 982"/>
              <a:gd name="T61" fmla="*/ 2147483647 h 774"/>
              <a:gd name="T62" fmla="*/ 2147483647 w 982"/>
              <a:gd name="T63" fmla="*/ 2147483647 h 774"/>
              <a:gd name="T64" fmla="*/ 2147483647 w 982"/>
              <a:gd name="T65" fmla="*/ 2147483647 h 774"/>
              <a:gd name="T66" fmla="*/ 2147483647 w 982"/>
              <a:gd name="T67" fmla="*/ 2147483647 h 774"/>
              <a:gd name="T68" fmla="*/ 2147483647 w 982"/>
              <a:gd name="T69" fmla="*/ 2147483647 h 774"/>
              <a:gd name="T70" fmla="*/ 2147483647 w 982"/>
              <a:gd name="T71" fmla="*/ 2147483647 h 774"/>
              <a:gd name="T72" fmla="*/ 2147483647 w 982"/>
              <a:gd name="T73" fmla="*/ 2147483647 h 774"/>
              <a:gd name="T74" fmla="*/ 2147483647 w 982"/>
              <a:gd name="T75" fmla="*/ 2147483647 h 774"/>
              <a:gd name="T76" fmla="*/ 2147483647 w 982"/>
              <a:gd name="T77" fmla="*/ 2147483647 h 774"/>
              <a:gd name="T78" fmla="*/ 2147483647 w 982"/>
              <a:gd name="T79" fmla="*/ 2147483647 h 774"/>
              <a:gd name="T80" fmla="*/ 2147483647 w 982"/>
              <a:gd name="T81" fmla="*/ 2147483647 h 774"/>
              <a:gd name="T82" fmla="*/ 2147483647 w 982"/>
              <a:gd name="T83" fmla="*/ 2147483647 h 774"/>
              <a:gd name="T84" fmla="*/ 2147483647 w 982"/>
              <a:gd name="T85" fmla="*/ 2147483647 h 774"/>
              <a:gd name="T86" fmla="*/ 2147483647 w 982"/>
              <a:gd name="T87" fmla="*/ 2147483647 h 774"/>
              <a:gd name="T88" fmla="*/ 2147483647 w 982"/>
              <a:gd name="T89" fmla="*/ 2147483647 h 774"/>
              <a:gd name="T90" fmla="*/ 2147483647 w 982"/>
              <a:gd name="T91" fmla="*/ 2147483647 h 774"/>
              <a:gd name="T92" fmla="*/ 2147483647 w 982"/>
              <a:gd name="T93" fmla="*/ 2147483647 h 774"/>
              <a:gd name="T94" fmla="*/ 2147483647 w 982"/>
              <a:gd name="T95" fmla="*/ 2147483647 h 774"/>
              <a:gd name="T96" fmla="*/ 2147483647 w 982"/>
              <a:gd name="T97" fmla="*/ 2147483647 h 774"/>
              <a:gd name="T98" fmla="*/ 2147483647 w 982"/>
              <a:gd name="T99" fmla="*/ 2147483647 h 774"/>
              <a:gd name="T100" fmla="*/ 2147483647 w 982"/>
              <a:gd name="T101" fmla="*/ 2147483647 h 774"/>
              <a:gd name="T102" fmla="*/ 2147483647 w 982"/>
              <a:gd name="T103" fmla="*/ 2147483647 h 774"/>
              <a:gd name="T104" fmla="*/ 0 w 982"/>
              <a:gd name="T105" fmla="*/ 2147483647 h 774"/>
              <a:gd name="T106" fmla="*/ 0 w 982"/>
              <a:gd name="T107" fmla="*/ 2147483647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solidFill>
            <a:schemeClr val="tx2"/>
          </a:solidFill>
          <a:ln w="12700">
            <a:noFill/>
            <a:prstDash val="solid"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Freeform 62"/>
          <p:cNvSpPr>
            <a:spLocks/>
          </p:cNvSpPr>
          <p:nvPr/>
        </p:nvSpPr>
        <p:spPr bwMode="gray">
          <a:xfrm rot="2973883">
            <a:off x="6139772" y="1383441"/>
            <a:ext cx="1048309" cy="441189"/>
          </a:xfrm>
          <a:custGeom>
            <a:avLst/>
            <a:gdLst>
              <a:gd name="T0" fmla="*/ 0 w 982"/>
              <a:gd name="T1" fmla="*/ 2147483647 h 774"/>
              <a:gd name="T2" fmla="*/ 2147483647 w 982"/>
              <a:gd name="T3" fmla="*/ 2147483647 h 774"/>
              <a:gd name="T4" fmla="*/ 2147483647 w 982"/>
              <a:gd name="T5" fmla="*/ 2147483647 h 774"/>
              <a:gd name="T6" fmla="*/ 2147483647 w 982"/>
              <a:gd name="T7" fmla="*/ 2147483647 h 774"/>
              <a:gd name="T8" fmla="*/ 2147483647 w 982"/>
              <a:gd name="T9" fmla="*/ 2147483647 h 774"/>
              <a:gd name="T10" fmla="*/ 2147483647 w 982"/>
              <a:gd name="T11" fmla="*/ 2147483647 h 774"/>
              <a:gd name="T12" fmla="*/ 2147483647 w 982"/>
              <a:gd name="T13" fmla="*/ 2147483647 h 774"/>
              <a:gd name="T14" fmla="*/ 2147483647 w 982"/>
              <a:gd name="T15" fmla="*/ 2147483647 h 774"/>
              <a:gd name="T16" fmla="*/ 2147483647 w 982"/>
              <a:gd name="T17" fmla="*/ 2147483647 h 774"/>
              <a:gd name="T18" fmla="*/ 2147483647 w 982"/>
              <a:gd name="T19" fmla="*/ 2147483647 h 774"/>
              <a:gd name="T20" fmla="*/ 2147483647 w 982"/>
              <a:gd name="T21" fmla="*/ 2147483647 h 774"/>
              <a:gd name="T22" fmla="*/ 2147483647 w 982"/>
              <a:gd name="T23" fmla="*/ 2147483647 h 774"/>
              <a:gd name="T24" fmla="*/ 2147483647 w 982"/>
              <a:gd name="T25" fmla="*/ 2147483647 h 774"/>
              <a:gd name="T26" fmla="*/ 2147483647 w 982"/>
              <a:gd name="T27" fmla="*/ 2147483647 h 774"/>
              <a:gd name="T28" fmla="*/ 2147483647 w 982"/>
              <a:gd name="T29" fmla="*/ 2147483647 h 774"/>
              <a:gd name="T30" fmla="*/ 2147483647 w 982"/>
              <a:gd name="T31" fmla="*/ 2147483647 h 774"/>
              <a:gd name="T32" fmla="*/ 2147483647 w 982"/>
              <a:gd name="T33" fmla="*/ 2147483647 h 774"/>
              <a:gd name="T34" fmla="*/ 2147483647 w 982"/>
              <a:gd name="T35" fmla="*/ 2147483647 h 774"/>
              <a:gd name="T36" fmla="*/ 2147483647 w 982"/>
              <a:gd name="T37" fmla="*/ 2147483647 h 774"/>
              <a:gd name="T38" fmla="*/ 2147483647 w 982"/>
              <a:gd name="T39" fmla="*/ 2147483647 h 774"/>
              <a:gd name="T40" fmla="*/ 2147483647 w 982"/>
              <a:gd name="T41" fmla="*/ 2147483647 h 774"/>
              <a:gd name="T42" fmla="*/ 2147483647 w 982"/>
              <a:gd name="T43" fmla="*/ 2147483647 h 774"/>
              <a:gd name="T44" fmla="*/ 2147483647 w 982"/>
              <a:gd name="T45" fmla="*/ 2147483647 h 774"/>
              <a:gd name="T46" fmla="*/ 2147483647 w 982"/>
              <a:gd name="T47" fmla="*/ 2147483647 h 774"/>
              <a:gd name="T48" fmla="*/ 2147483647 w 982"/>
              <a:gd name="T49" fmla="*/ 2147483647 h 774"/>
              <a:gd name="T50" fmla="*/ 2147483647 w 982"/>
              <a:gd name="T51" fmla="*/ 2147483647 h 774"/>
              <a:gd name="T52" fmla="*/ 2147483647 w 982"/>
              <a:gd name="T53" fmla="*/ 0 h 774"/>
              <a:gd name="T54" fmla="*/ 2147483647 w 982"/>
              <a:gd name="T55" fmla="*/ 2147483647 h 774"/>
              <a:gd name="T56" fmla="*/ 2147483647 w 982"/>
              <a:gd name="T57" fmla="*/ 2147483647 h 774"/>
              <a:gd name="T58" fmla="*/ 2147483647 w 982"/>
              <a:gd name="T59" fmla="*/ 2147483647 h 774"/>
              <a:gd name="T60" fmla="*/ 2147483647 w 982"/>
              <a:gd name="T61" fmla="*/ 2147483647 h 774"/>
              <a:gd name="T62" fmla="*/ 2147483647 w 982"/>
              <a:gd name="T63" fmla="*/ 2147483647 h 774"/>
              <a:gd name="T64" fmla="*/ 2147483647 w 982"/>
              <a:gd name="T65" fmla="*/ 2147483647 h 774"/>
              <a:gd name="T66" fmla="*/ 2147483647 w 982"/>
              <a:gd name="T67" fmla="*/ 2147483647 h 774"/>
              <a:gd name="T68" fmla="*/ 2147483647 w 982"/>
              <a:gd name="T69" fmla="*/ 2147483647 h 774"/>
              <a:gd name="T70" fmla="*/ 2147483647 w 982"/>
              <a:gd name="T71" fmla="*/ 2147483647 h 774"/>
              <a:gd name="T72" fmla="*/ 2147483647 w 982"/>
              <a:gd name="T73" fmla="*/ 2147483647 h 774"/>
              <a:gd name="T74" fmla="*/ 2147483647 w 982"/>
              <a:gd name="T75" fmla="*/ 2147483647 h 774"/>
              <a:gd name="T76" fmla="*/ 2147483647 w 982"/>
              <a:gd name="T77" fmla="*/ 2147483647 h 774"/>
              <a:gd name="T78" fmla="*/ 2147483647 w 982"/>
              <a:gd name="T79" fmla="*/ 2147483647 h 774"/>
              <a:gd name="T80" fmla="*/ 2147483647 w 982"/>
              <a:gd name="T81" fmla="*/ 2147483647 h 774"/>
              <a:gd name="T82" fmla="*/ 2147483647 w 982"/>
              <a:gd name="T83" fmla="*/ 2147483647 h 774"/>
              <a:gd name="T84" fmla="*/ 2147483647 w 982"/>
              <a:gd name="T85" fmla="*/ 2147483647 h 774"/>
              <a:gd name="T86" fmla="*/ 2147483647 w 982"/>
              <a:gd name="T87" fmla="*/ 2147483647 h 774"/>
              <a:gd name="T88" fmla="*/ 2147483647 w 982"/>
              <a:gd name="T89" fmla="*/ 2147483647 h 774"/>
              <a:gd name="T90" fmla="*/ 2147483647 w 982"/>
              <a:gd name="T91" fmla="*/ 2147483647 h 774"/>
              <a:gd name="T92" fmla="*/ 2147483647 w 982"/>
              <a:gd name="T93" fmla="*/ 2147483647 h 774"/>
              <a:gd name="T94" fmla="*/ 2147483647 w 982"/>
              <a:gd name="T95" fmla="*/ 2147483647 h 774"/>
              <a:gd name="T96" fmla="*/ 2147483647 w 982"/>
              <a:gd name="T97" fmla="*/ 2147483647 h 774"/>
              <a:gd name="T98" fmla="*/ 2147483647 w 982"/>
              <a:gd name="T99" fmla="*/ 2147483647 h 774"/>
              <a:gd name="T100" fmla="*/ 2147483647 w 982"/>
              <a:gd name="T101" fmla="*/ 2147483647 h 774"/>
              <a:gd name="T102" fmla="*/ 2147483647 w 982"/>
              <a:gd name="T103" fmla="*/ 2147483647 h 774"/>
              <a:gd name="T104" fmla="*/ 0 w 982"/>
              <a:gd name="T105" fmla="*/ 2147483647 h 774"/>
              <a:gd name="T106" fmla="*/ 0 w 982"/>
              <a:gd name="T107" fmla="*/ 2147483647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solidFill>
            <a:schemeClr val="tx2"/>
          </a:solidFill>
          <a:ln w="12700">
            <a:noFill/>
            <a:prstDash val="solid"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43865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BE43-C370-49E5-97EC-3E7717359667}" type="datetime1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80054" y="4026017"/>
            <a:ext cx="84896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IQ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علاقة علم البيئة بالعوامل الأخرى :- 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/>
            </a:endParaRPr>
          </a:p>
          <a:p>
            <a:pPr algn="just" rtl="1"/>
            <a:r>
              <a:rPr lang="ar-IQ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   لا يمكن اعتبار علم البيئة النباتية فرعا مستقلا </a:t>
            </a:r>
            <a:r>
              <a:rPr lang="ar-SA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ع</a:t>
            </a:r>
            <a:r>
              <a:rPr lang="ar-IQ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ن </a:t>
            </a:r>
            <a:r>
              <a:rPr lang="ar-SA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ف</a:t>
            </a:r>
            <a:r>
              <a:rPr lang="ar-IQ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روع علم النبات لأنه وثيق الاتصال بجميع فروع علم النبات وبغيره من العلوم الأخرى أيضا وإنما هو في الحقيقة تجميع لمختلف فروع المعرفة والتي يمكن </a:t>
            </a:r>
            <a:r>
              <a:rPr lang="ar-SA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أ</a:t>
            </a:r>
            <a:r>
              <a:rPr lang="ar-IQ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ن تلقي ضوءا على أحوال النباتات و مجتمعاتها الطبيعية .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17116" y="140337"/>
            <a:ext cx="8670290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spcBef>
                <a:spcPts val="600"/>
              </a:spcBef>
              <a:spcAft>
                <a:spcPts val="600"/>
              </a:spcAft>
            </a:pPr>
            <a:r>
              <a:rPr lang="ar-IQ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تقسيم علم البيئة حسب مستوى الدراسات :-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/>
            </a:endParaRPr>
          </a:p>
          <a:p>
            <a:pPr indent="228600" algn="justLow" rtl="1">
              <a:spcBef>
                <a:spcPts val="600"/>
              </a:spcBef>
              <a:spcAft>
                <a:spcPts val="600"/>
              </a:spcAft>
            </a:pPr>
            <a:r>
              <a:rPr lang="ar-IQ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على الرغم من </a:t>
            </a:r>
            <a:r>
              <a:rPr lang="ar-SA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أ</a:t>
            </a:r>
            <a:r>
              <a:rPr lang="ar-IQ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ن علم البيئة يقسم إلى علم البيئة الذاتي أو البيئة الجماعي إلا </a:t>
            </a:r>
            <a:r>
              <a:rPr lang="ar-SA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أ</a:t>
            </a:r>
            <a:r>
              <a:rPr lang="ar-IQ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ن التقسيم الحديث لعلم البيئة</a:t>
            </a:r>
            <a:r>
              <a:rPr lang="ar-SA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 يندرج تحت </a:t>
            </a:r>
            <a:r>
              <a:rPr lang="ar-IQ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أربع أقسام أو مستويات:-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/>
            </a:endParaRPr>
          </a:p>
          <a:p>
            <a:pPr marL="342900" indent="-342900" algn="justLow" rtl="1">
              <a:buFont typeface="+mj-lt"/>
              <a:buAutoNum type="arabicPeriod"/>
              <a:tabLst>
                <a:tab pos="685800" algn="l"/>
              </a:tabLst>
            </a:pPr>
            <a:r>
              <a:rPr lang="ar-IQ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الإفراد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Individuals )  </a:t>
            </a:r>
            <a:r>
              <a:rPr lang="ar-IQ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/>
            </a:endParaRPr>
          </a:p>
          <a:p>
            <a:pPr marL="342900" indent="-342900" algn="justLow" rtl="1">
              <a:buFont typeface="+mj-lt"/>
              <a:buAutoNum type="arabicPeriod"/>
              <a:tabLst>
                <a:tab pos="685800" algn="l"/>
              </a:tabLst>
            </a:pPr>
            <a:r>
              <a:rPr lang="ar-IQ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المجموعات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( Populations ) </a:t>
            </a:r>
          </a:p>
          <a:p>
            <a:pPr marL="342900" indent="-342900" algn="justLow" rtl="1">
              <a:buFont typeface="+mj-lt"/>
              <a:buAutoNum type="arabicPeriod"/>
              <a:tabLst>
                <a:tab pos="685800" algn="l"/>
              </a:tabLst>
            </a:pPr>
            <a:r>
              <a:rPr lang="ar-IQ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المجتمعات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Communities ) </a:t>
            </a:r>
            <a:r>
              <a:rPr lang="ar-IQ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/>
            </a:endParaRPr>
          </a:p>
          <a:p>
            <a:pPr marL="342900" indent="-342900" algn="justLow" rtl="1">
              <a:buFont typeface="+mj-lt"/>
              <a:buAutoNum type="arabicPeriod"/>
              <a:tabLst>
                <a:tab pos="685800" algn="l"/>
              </a:tabLst>
            </a:pPr>
            <a:r>
              <a:rPr lang="ar-IQ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النظام البيئي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Ecosystems ) </a:t>
            </a:r>
            <a:r>
              <a:rPr lang="ar-IQ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)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10006643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-7993"/>
            <a:ext cx="9067800" cy="6516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n-US" sz="32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Ecological Factors </a:t>
            </a:r>
            <a:r>
              <a:rPr lang="ar-SA" sz="40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العوامل البيئية</a:t>
            </a:r>
            <a:r>
              <a:rPr lang="ar-SA" sz="11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endParaRPr lang="en-US" sz="1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Calibri"/>
            </a:endParaRPr>
          </a:p>
          <a:p>
            <a:pPr>
              <a:lnSpc>
                <a:spcPct val="115000"/>
              </a:lnSpc>
            </a:pPr>
            <a:endParaRPr lang="ar-SA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r">
              <a:lnSpc>
                <a:spcPct val="115000"/>
              </a:lnSpc>
            </a:pPr>
            <a:r>
              <a:rPr lang="ar-SA" sz="27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العوامل البيئية المؤثرة هي التي تحدد طرز المجتمعات التي يمكن أن توجد</a:t>
            </a:r>
            <a:r>
              <a:rPr lang="ar-SA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ar-SA" sz="27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في مكان بعينه.</a:t>
            </a:r>
            <a:r>
              <a:rPr lang="ar-SA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</a:p>
          <a:p>
            <a:pPr algn="r">
              <a:lnSpc>
                <a:spcPct val="115000"/>
              </a:lnSpc>
            </a:pPr>
            <a:r>
              <a:rPr lang="ar-SA" sz="27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تقسم العوامل البيئية ذات التأثير الفعال على توزيع المجتمعات والأنواع النباتية في </a:t>
            </a:r>
            <a:r>
              <a:rPr lang="ar-SA" sz="24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أ</a:t>
            </a:r>
            <a:r>
              <a:rPr lang="ar-SA" sz="27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ربع مجموعات هي:</a:t>
            </a:r>
            <a:endParaRPr lang="en-US" sz="27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</a:endParaRPr>
          </a:p>
          <a:p>
            <a:pPr algn="r">
              <a:lnSpc>
                <a:spcPct val="115000"/>
              </a:lnSpc>
            </a:pPr>
            <a:r>
              <a:rPr lang="en-US" sz="27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NewRomanPSMT"/>
              </a:rPr>
              <a:t> </a:t>
            </a:r>
            <a:r>
              <a:rPr lang="en-US" sz="27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(</a:t>
            </a:r>
            <a:r>
              <a:rPr lang="ar-SA" sz="27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1-مجموعة العوامل المناخية (الجوية</a:t>
            </a:r>
            <a:endParaRPr lang="en-US" sz="27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NewRomanPSMT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Climatic (atmospheric) factors</a:t>
            </a:r>
          </a:p>
          <a:p>
            <a:pPr algn="r">
              <a:lnSpc>
                <a:spcPct val="115000"/>
              </a:lnSpc>
            </a:pPr>
            <a:r>
              <a:rPr lang="ar-SA" sz="27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2-</a:t>
            </a:r>
            <a:r>
              <a:rPr lang="ar-SA" sz="27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مجموعة عوامل التربة</a:t>
            </a:r>
          </a:p>
          <a:p>
            <a:pPr lvl="0">
              <a:lnSpc>
                <a:spcPct val="115000"/>
              </a:lnSpc>
            </a:pPr>
            <a:r>
              <a:rPr lang="en-US" sz="24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Edaphic (soil) factors </a:t>
            </a:r>
          </a:p>
          <a:p>
            <a:pPr algn="r">
              <a:lnSpc>
                <a:spcPct val="115000"/>
              </a:lnSpc>
            </a:pPr>
            <a:r>
              <a:rPr lang="en-US" sz="27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(</a:t>
            </a:r>
            <a:r>
              <a:rPr lang="ar-SA" sz="27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3-مجموعة عوامل الموقع (العوامل الطبوغرافية</a:t>
            </a: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Orographic (topographic) factors</a:t>
            </a:r>
          </a:p>
          <a:p>
            <a:pPr lvl="0" algn="r">
              <a:lnSpc>
                <a:spcPct val="115000"/>
              </a:lnSpc>
            </a:pPr>
            <a:r>
              <a:rPr lang="ar-SA" sz="27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4-مجموعة العوامل الأحيائية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Biotic factors</a:t>
            </a:r>
            <a:endParaRPr lang="ar-SA" sz="2400" dirty="0">
              <a:solidFill>
                <a:srgbClr val="81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AE5-2C63-41C6-9674-542B6F807C3B}" type="datetime1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735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-7993"/>
            <a:ext cx="9067800" cy="6030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endParaRPr lang="en-U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</a:endParaRPr>
          </a:p>
          <a:p>
            <a:pPr algn="r">
              <a:lnSpc>
                <a:spcPct val="115000"/>
              </a:lnSpc>
            </a:pPr>
            <a:r>
              <a:rPr lang="ar-SA" sz="2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تقسم العوامل البيئية (عوامل الموطن) حسب نوع التأثير إلى ثلاث مجموعات:</a:t>
            </a:r>
          </a:p>
          <a:p>
            <a:pPr algn="r">
              <a:lnSpc>
                <a:spcPct val="115000"/>
              </a:lnSpc>
            </a:pPr>
            <a:r>
              <a:rPr lang="ar-SA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1-مجموعة العوامل ذات التأثير المباشر على نشاط النبات:</a:t>
            </a:r>
            <a:endParaRPr lang="en-US" sz="105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</a:endParaRPr>
          </a:p>
          <a:p>
            <a:pPr algn="r">
              <a:lnSpc>
                <a:spcPct val="115000"/>
              </a:lnSpc>
            </a:pPr>
            <a:r>
              <a:rPr lang="ar-SA" sz="28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المحتوى المائي والرطوبة</a:t>
            </a:r>
            <a:r>
              <a:rPr lang="ar-SA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ar-SA" sz="28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والضوء ودرجة الحرارة والذائبات وهواء التربة.</a:t>
            </a:r>
          </a:p>
          <a:p>
            <a:pPr algn="r">
              <a:lnSpc>
                <a:spcPct val="115000"/>
              </a:lnSpc>
            </a:pPr>
            <a:endParaRPr lang="en-US" sz="2800" dirty="0">
              <a:solidFill>
                <a:srgbClr val="1737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r">
              <a:lnSpc>
                <a:spcPct val="115000"/>
              </a:lnSpc>
            </a:pPr>
            <a:r>
              <a:rPr lang="ar-SA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2-مجموعة العوامل ذات التأثير غير المباشر:</a:t>
            </a:r>
          </a:p>
          <a:p>
            <a:pPr algn="r">
              <a:lnSpc>
                <a:spcPct val="115000"/>
              </a:lnSpc>
            </a:pPr>
            <a:r>
              <a:rPr lang="ar-SA" sz="28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الأمطار ومكونات التربة والرياح والضغط الجوي.</a:t>
            </a:r>
          </a:p>
          <a:p>
            <a:pPr algn="r">
              <a:lnSpc>
                <a:spcPct val="115000"/>
              </a:lnSpc>
            </a:pPr>
            <a:endParaRPr lang="ar-SA" sz="2800" dirty="0">
              <a:solidFill>
                <a:srgbClr val="1737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r">
              <a:lnSpc>
                <a:spcPct val="115000"/>
              </a:lnSpc>
            </a:pPr>
            <a:r>
              <a:rPr lang="ar-SA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3- العوامل التي يظهر أثرها من بعيد فقط وغالبًا ما يكون سببها أحد العوامل غير</a:t>
            </a:r>
            <a:r>
              <a:rPr lang="ar-SA" sz="105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ar-SA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المباشرة:</a:t>
            </a:r>
            <a:endParaRPr lang="en-US" sz="28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r"/>
            <a:r>
              <a:rPr lang="ar-SA" sz="28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العوامل </a:t>
            </a:r>
            <a:r>
              <a:rPr lang="ar-SA" sz="28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النائية منها الارتفاع والانحدار والتعرض والسطح.</a:t>
            </a:r>
          </a:p>
          <a:p>
            <a:pPr algn="r"/>
            <a:endParaRPr lang="ar-SA" sz="2800" dirty="0">
              <a:solidFill>
                <a:srgbClr val="1737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(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Weaver &amp;Clements 1938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)</a:t>
            </a:r>
            <a:r>
              <a:rPr lang="ar-S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ويفر و كلمنتس </a:t>
            </a:r>
            <a:endParaRPr lang="en-U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ADED-2633-405F-86A4-1F57BBF7C3BE}" type="datetime1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455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BE43-C370-49E5-97EC-3E7717359667}" type="datetime1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Saud Alamri</a:t>
            </a:r>
            <a:endParaRPr lang="ar-S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-7993"/>
            <a:ext cx="9067800" cy="6738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endParaRPr lang="en-U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</a:endParaRPr>
          </a:p>
          <a:p>
            <a:pPr algn="r" rtl="1">
              <a:lnSpc>
                <a:spcPct val="115000"/>
              </a:lnSpc>
            </a:pPr>
            <a:r>
              <a:rPr lang="ar-SA" sz="2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يرى </a:t>
            </a:r>
            <a:r>
              <a:rPr lang="ar-SA" sz="2800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دوبنمير</a:t>
            </a:r>
            <a:r>
              <a:rPr lang="ar-SA" sz="2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(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Daubenmire</a:t>
            </a:r>
            <a:r>
              <a:rPr lang="ar-SA" sz="2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) ان المحيط الذي يعيش فيه الفرد او المجتمع يمكن تحليله الى عدد من العوامل مثل التربة والرطوبة والرياح ودرجة الحرارة ... الخ:</a:t>
            </a:r>
          </a:p>
          <a:p>
            <a:pPr algn="r" rtl="1">
              <a:lnSpc>
                <a:spcPct val="115000"/>
              </a:lnSpc>
            </a:pPr>
            <a:r>
              <a:rPr lang="ar-SA" sz="2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وعلى أساس ذلك يقسم العوامل البيئية إلى ثلاث اقسام :</a:t>
            </a:r>
          </a:p>
          <a:p>
            <a:pPr algn="r">
              <a:lnSpc>
                <a:spcPct val="115000"/>
              </a:lnSpc>
            </a:pPr>
            <a:r>
              <a:rPr lang="ar-SA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1-مجموعة عوامل الهواء:</a:t>
            </a:r>
            <a:endParaRPr lang="en-US" sz="105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</a:endParaRPr>
          </a:p>
          <a:p>
            <a:pPr algn="r">
              <a:lnSpc>
                <a:spcPct val="115000"/>
              </a:lnSpc>
            </a:pPr>
            <a:r>
              <a:rPr lang="ar-SA" sz="28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- المطر ودرجة الحرارة.</a:t>
            </a:r>
          </a:p>
          <a:p>
            <a:pPr algn="r">
              <a:lnSpc>
                <a:spcPct val="115000"/>
              </a:lnSpc>
            </a:pPr>
            <a:endParaRPr lang="en-US" sz="1600" dirty="0">
              <a:solidFill>
                <a:srgbClr val="1737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r">
              <a:lnSpc>
                <a:spcPct val="115000"/>
              </a:lnSpc>
            </a:pPr>
            <a:r>
              <a:rPr lang="ar-SA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2-مجموعة عوامل التربة:</a:t>
            </a:r>
          </a:p>
          <a:p>
            <a:pPr algn="r">
              <a:lnSpc>
                <a:spcPct val="115000"/>
              </a:lnSpc>
            </a:pPr>
            <a:r>
              <a:rPr lang="ar-SA" sz="28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- المحتوى المائي للتربة ودرجة حرارتها.</a:t>
            </a:r>
          </a:p>
          <a:p>
            <a:pPr algn="r">
              <a:lnSpc>
                <a:spcPct val="115000"/>
              </a:lnSpc>
            </a:pPr>
            <a:endParaRPr lang="ar-SA" sz="1200" dirty="0">
              <a:solidFill>
                <a:srgbClr val="1737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r">
              <a:lnSpc>
                <a:spcPct val="115000"/>
              </a:lnSpc>
            </a:pPr>
            <a:r>
              <a:rPr lang="ar-SA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3- عوامل احيائية:</a:t>
            </a:r>
            <a:endParaRPr lang="en-US" sz="28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r"/>
            <a:r>
              <a:rPr lang="ar-SA" sz="28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- التطفل والرعي</a:t>
            </a:r>
            <a:r>
              <a:rPr lang="ar-SA" sz="28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r"/>
            <a:endParaRPr lang="ar-SA" sz="2800" dirty="0">
              <a:solidFill>
                <a:srgbClr val="1737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(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Daubenmire</a:t>
            </a:r>
            <a:r>
              <a:rPr lang="ar-S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1974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)</a:t>
            </a:r>
            <a:r>
              <a:rPr lang="ar-S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endParaRPr lang="en-U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4970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49252" y="-122560"/>
            <a:ext cx="7998125" cy="6304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endParaRPr lang="ar-SA" sz="3600" dirty="0">
              <a:solidFill>
                <a:srgbClr val="1737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r">
              <a:lnSpc>
                <a:spcPct val="115000"/>
              </a:lnSpc>
            </a:pP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</a:endParaRPr>
          </a:p>
          <a:p>
            <a:pPr algn="r">
              <a:lnSpc>
                <a:spcPct val="115000"/>
              </a:lnSpc>
            </a:pPr>
            <a:r>
              <a:rPr lang="ar-SA" sz="32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وتصنف العوامل البيئية حسب مصدر التأثير إلى:</a:t>
            </a:r>
          </a:p>
          <a:p>
            <a:pPr marL="1077913" algn="r" rtl="1">
              <a:lnSpc>
                <a:spcPct val="115000"/>
              </a:lnSpc>
            </a:pPr>
            <a:r>
              <a:rPr lang="ar-SA" sz="32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١) التربة </a:t>
            </a:r>
          </a:p>
          <a:p>
            <a:pPr marL="1077913" algn="r" rtl="1">
              <a:lnSpc>
                <a:spcPct val="115000"/>
              </a:lnSpc>
            </a:pPr>
            <a:r>
              <a:rPr lang="ar-SA" sz="32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2) الماء </a:t>
            </a:r>
          </a:p>
          <a:p>
            <a:pPr marL="1077913" algn="r" rtl="1">
              <a:lnSpc>
                <a:spcPct val="115000"/>
              </a:lnSpc>
            </a:pPr>
            <a:r>
              <a:rPr lang="ar-SA" sz="32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٣) درجة الحرارة</a:t>
            </a:r>
          </a:p>
          <a:p>
            <a:pPr marL="1077913" algn="r" rtl="1">
              <a:lnSpc>
                <a:spcPct val="115000"/>
              </a:lnSpc>
            </a:pPr>
            <a:r>
              <a:rPr lang="ar-SA" sz="32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4) الضوء </a:t>
            </a:r>
          </a:p>
          <a:p>
            <a:pPr marL="1077913" algn="r" rtl="1">
              <a:lnSpc>
                <a:spcPct val="115000"/>
              </a:lnSpc>
            </a:pPr>
            <a:r>
              <a:rPr lang="ar-SA" sz="32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5) الجو </a:t>
            </a:r>
          </a:p>
          <a:p>
            <a:pPr marL="1077913" algn="r" rtl="1">
              <a:lnSpc>
                <a:spcPct val="115000"/>
              </a:lnSpc>
            </a:pPr>
            <a:r>
              <a:rPr lang="ar-SA" sz="32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٦) الحريق</a:t>
            </a:r>
          </a:p>
          <a:p>
            <a:pPr marL="1077913" algn="r" rtl="1">
              <a:lnSpc>
                <a:spcPct val="115000"/>
              </a:lnSpc>
            </a:pPr>
            <a:r>
              <a:rPr lang="ar-SA" sz="32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7) العامل الأحيائي</a:t>
            </a:r>
          </a:p>
          <a:p>
            <a:pPr algn="r">
              <a:lnSpc>
                <a:spcPct val="115000"/>
              </a:lnSpc>
            </a:pPr>
            <a:endParaRPr lang="ar-SA" sz="36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lnSpc>
                <a:spcPct val="115000"/>
              </a:lnSpc>
            </a:pP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6248313" y="5355022"/>
            <a:ext cx="349717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دوبنمير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Simplified Arabic"/>
              </a:rPr>
              <a:t>Daubenmire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cs typeface="Simplified Arabic"/>
            </a:endParaRPr>
          </a:p>
          <a:p>
            <a:pPr algn="r" rtl="1"/>
            <a:r>
              <a:rPr lang="ar-SA" sz="3200" dirty="0">
                <a:solidFill>
                  <a:prstClr val="black">
                    <a:lumMod val="95000"/>
                    <a:lumOff val="5000"/>
                  </a:prstClr>
                </a:solidFill>
                <a:cs typeface="Simplified Arabic"/>
              </a:rPr>
              <a:t>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49EF-198F-4FE6-B589-028BCDB343DE}" type="datetime1">
              <a:rPr lang="en-US" smtClean="0"/>
              <a:t>1/16/2024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58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0200" y="949891"/>
            <a:ext cx="90678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</a:pPr>
            <a:r>
              <a:rPr lang="ar-SA" sz="40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MT"/>
              </a:rPr>
              <a:t>تشابك العوامل البيئية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أي عامل من العوامل البيئية التي تؤثر بطريق مباشرة أو غير مباشر في</a:t>
            </a:r>
            <a:r>
              <a:rPr lang="ar-SA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ar-SA" sz="32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حياة النبات كوجوده أو عدم وجوده في موطن ما، وفي شكله أو تركيبه الداخلي أو وظائفه الحيوية – يعتبر أحد عوامل الموطن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</a:endParaRPr>
          </a:p>
          <a:p>
            <a:pPr algn="just" rtl="1">
              <a:lnSpc>
                <a:spcPct val="115000"/>
              </a:lnSpc>
            </a:pP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Habitat or environmental factor </a:t>
            </a:r>
            <a:endParaRPr lang="ar-SA" sz="3200" dirty="0">
              <a:solidFill>
                <a:srgbClr val="1737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rtl="1">
              <a:lnSpc>
                <a:spcPct val="115000"/>
              </a:lnSpc>
            </a:pPr>
            <a:r>
              <a:rPr lang="ar-SA" sz="32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(أي الوسط الذي يعيش فيه النبات). 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C6F86-B359-4181-81AB-C59C820886B9}" type="datetime1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468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D2A5-3175-4A1F-9CD9-75BF88CD6C1B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19</a:t>
            </a:fld>
            <a:endParaRPr lang="en-US"/>
          </a:p>
        </p:txBody>
      </p:sp>
      <p:pic>
        <p:nvPicPr>
          <p:cNvPr id="26626" name="Picture 2" descr="http://1.bp.blogspot.com/-RjGCM4n9Kak/U9BAGIa9OKI/AAAAAAAACk4/B64q2ScPMOM/s1600/Atmospher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300" y="962031"/>
            <a:ext cx="7218350" cy="5155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2006346" y="209551"/>
            <a:ext cx="8001000" cy="707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fontAlgn="base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ar-SA" sz="2800" b="1" dirty="0"/>
              <a:t> </a:t>
            </a:r>
            <a:r>
              <a:rPr lang="ar-SA" altLang="ar-SA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</a:rPr>
              <a:t>أغلفة الأرض </a:t>
            </a:r>
            <a:r>
              <a:rPr lang="en-US" altLang="ar-SA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</a:rPr>
              <a:t>Earth spheres</a:t>
            </a:r>
          </a:p>
        </p:txBody>
      </p:sp>
    </p:spTree>
    <p:extLst>
      <p:ext uri="{BB962C8B-B14F-4D97-AF65-F5344CB8AC3E}">
        <p14:creationId xmlns:p14="http://schemas.microsoft.com/office/powerpoint/2010/main" val="18370156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/>
          </p:nvPr>
        </p:nvGraphicFramePr>
        <p:xfrm>
          <a:off x="1676401" y="361949"/>
          <a:ext cx="8791575" cy="5060588"/>
        </p:xfrm>
        <a:graphic>
          <a:graphicData uri="http://schemas.openxmlformats.org/drawingml/2006/table">
            <a:tbl>
              <a:tblPr rtl="1"/>
              <a:tblGrid>
                <a:gridCol w="3691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0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551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مستوى المقرر </a:t>
                      </a:r>
                      <a:endParaRPr lang="en-US" sz="3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41507" marR="41507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الرابع</a:t>
                      </a:r>
                      <a:endParaRPr lang="en-US" sz="3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41507" marR="41507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551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3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عدد وحدات المقرر</a:t>
                      </a:r>
                      <a:endParaRPr lang="en-US" sz="3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41507" marR="41507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3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3ساعات (</a:t>
                      </a:r>
                      <a:r>
                        <a:rPr lang="ar-SA" sz="3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 2 + 1)</a:t>
                      </a:r>
                      <a:endParaRPr lang="en-US" sz="3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41507" marR="41507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757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3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تعريف موجز بالمقرر</a:t>
                      </a:r>
                      <a:endParaRPr lang="en-US" sz="3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(محتويات مختصرة)</a:t>
                      </a:r>
                      <a:endParaRPr lang="en-US" sz="3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41507" marR="41507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3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- مقدمة عن البيئة والعوامل البيئية.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 - </a:t>
                      </a:r>
                      <a:r>
                        <a:rPr lang="ar-EG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العوامل </a:t>
                      </a:r>
                      <a:r>
                        <a:rPr lang="ar-SA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غير</a:t>
                      </a:r>
                      <a:r>
                        <a:rPr lang="ar-SA" sz="32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 ال</a:t>
                      </a:r>
                      <a:r>
                        <a:rPr lang="ar-EG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أحيائية</a:t>
                      </a:r>
                      <a:r>
                        <a:rPr lang="ar-SA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.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 - </a:t>
                      </a:r>
                      <a:r>
                        <a:rPr lang="ar-EG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العوامل الأحيائية</a:t>
                      </a:r>
                      <a:r>
                        <a:rPr lang="ar-SA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.</a:t>
                      </a:r>
                    </a:p>
                  </a:txBody>
                  <a:tcPr marL="41507" marR="41507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2110957" y="1355725"/>
            <a:ext cx="8305051" cy="2"/>
          </a:xfrm>
          <a:prstGeom prst="line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098257" y="2422525"/>
            <a:ext cx="8305051" cy="2"/>
          </a:xfrm>
          <a:prstGeom prst="line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32F4-CEC0-41F5-A93F-BBEA8C8D67E6}" type="datetime1">
              <a:rPr lang="en-US" smtClean="0"/>
              <a:t>1/16/2024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75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D7E2-8B4C-4ABF-BDEC-C2235B7A11DF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20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0" y="-7993"/>
            <a:ext cx="90678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3600" b="1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+mj-cs"/>
              </a:rPr>
              <a:t>(Biosphere)</a:t>
            </a:r>
            <a:r>
              <a:rPr lang="en-US" sz="3600" b="1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cs typeface="+mj-cs"/>
              </a:rPr>
              <a:t> </a:t>
            </a:r>
            <a:r>
              <a:rPr lang="ar-SA" sz="3600" b="1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MT"/>
                <a:cs typeface="+mj-cs"/>
              </a:rPr>
              <a:t>المحيط الحيوي</a:t>
            </a:r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+mj-cs"/>
            </a:endParaRP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3048000" y="1499165"/>
            <a:ext cx="6019800" cy="4191000"/>
            <a:chOff x="912" y="1080"/>
            <a:chExt cx="3696" cy="2628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2" y="1080"/>
              <a:ext cx="3696" cy="2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2064" y="1536"/>
              <a:ext cx="1392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anose="020F0704030504030204" pitchFamily="34" charset="0"/>
                </a:rPr>
                <a:t>Atmosphere</a:t>
              </a:r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3072" y="3216"/>
              <a:ext cx="1392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anose="020F0704030504030204" pitchFamily="34" charset="0"/>
                </a:rPr>
                <a:t>Lithosphere</a:t>
              </a:r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1152" y="3216"/>
              <a:ext cx="1392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Rounded MT Bold" panose="020F0704030504030204" pitchFamily="34" charset="0"/>
                </a:rPr>
                <a:t>Hydrosphere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98572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1D43-5DB5-45D4-8DBF-E2A91561BB90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21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2006346" y="209551"/>
            <a:ext cx="8001000" cy="707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fontAlgn="base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ar-SA" sz="2800" b="1" dirty="0"/>
              <a:t> </a:t>
            </a:r>
            <a:r>
              <a:rPr lang="ar-SA" altLang="ar-SA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</a:rPr>
              <a:t>أغلفة الأرض </a:t>
            </a:r>
            <a:r>
              <a:rPr lang="en-US" altLang="ar-SA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</a:rPr>
              <a:t>Earth spheres</a:t>
            </a:r>
          </a:p>
        </p:txBody>
      </p:sp>
      <p:sp>
        <p:nvSpPr>
          <p:cNvPr id="9" name="Rectangle 8"/>
          <p:cNvSpPr>
            <a:spLocks noGrp="1" noChangeArrowheads="1"/>
          </p:cNvSpPr>
          <p:nvPr/>
        </p:nvSpPr>
        <p:spPr bwMode="auto">
          <a:xfrm>
            <a:off x="2378456" y="1182619"/>
            <a:ext cx="8108950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4925" indent="-395288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93863" indent="-38735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939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ar-SA" altLang="ar-SA" sz="32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1. الغلاف الصخري أو الأرضي</a:t>
            </a:r>
            <a:r>
              <a:rPr lang="en-US" altLang="ar-SA" sz="32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Lithosphere </a:t>
            </a:r>
            <a:endParaRPr lang="ar-SA" altLang="ar-SA" sz="32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Times New Roman"/>
              <a:cs typeface="+mj-cs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ar-SA" alt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 ويشمل القشرة الأرضية المحيطة بباطن الأرض</a:t>
            </a:r>
            <a:endParaRPr lang="en-US" altLang="ar-SA" sz="3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Times New Roman"/>
              <a:cs typeface="+mj-cs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ar-SA" altLang="ar-SA" sz="32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2. الغلاف المائي </a:t>
            </a:r>
            <a:r>
              <a:rPr lang="en-US" altLang="ar-SA" sz="32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Hydrosphere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ar-SA" alt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ويشمل البحار والمحيطات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ar-SA" altLang="ar-SA" sz="32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3. الغلاف الغازي </a:t>
            </a:r>
            <a:r>
              <a:rPr lang="en-US" altLang="ar-SA" sz="32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Atmosphere </a:t>
            </a:r>
          </a:p>
          <a:p>
            <a:pPr marL="0">
              <a:lnSpc>
                <a:spcPct val="90000"/>
              </a:lnSpc>
              <a:buNone/>
            </a:pPr>
            <a:r>
              <a:rPr lang="ar-SA" alt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عبارة عن خليط من الغازات ويتكون عدة أغلفة متحدة تتميز عن بعضها البعض بنظامها الحراري ومكوناتها.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ar-SA" altLang="ar-SA" sz="32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4. الغلاف الحيوي (المحيط الحيوي) </a:t>
            </a:r>
            <a:r>
              <a:rPr lang="en-US" altLang="ar-SA" sz="32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Biosphere </a:t>
            </a:r>
            <a:endParaRPr lang="ar-SA" altLang="ar-SA" sz="32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Times New Roman"/>
              <a:cs typeface="+mj-cs"/>
            </a:endParaRPr>
          </a:p>
          <a:p>
            <a:pPr>
              <a:lnSpc>
                <a:spcPct val="90000"/>
              </a:lnSpc>
              <a:buNone/>
            </a:pPr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الغلاف الذي توجد فيه الحياة.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ar-SA" altLang="ar-SA" sz="32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Times New Roman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5123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31034" y="-7993"/>
            <a:ext cx="8686800" cy="639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36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(Biosphere)</a:t>
            </a:r>
            <a:r>
              <a:rPr lang="en-US" sz="36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</a:rPr>
              <a:t> </a:t>
            </a:r>
            <a:r>
              <a:rPr lang="ar-SA" sz="3600" dirty="0">
                <a:solidFill>
                  <a:srgbClr val="81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MT"/>
              </a:rPr>
              <a:t>المحيط الحيوي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</a:endParaRPr>
          </a:p>
          <a:p>
            <a:pPr algn="r">
              <a:lnSpc>
                <a:spcPct val="115000"/>
              </a:lnSpc>
            </a:pPr>
            <a:endParaRPr lang="ar-SA" sz="3200" dirty="0">
              <a:solidFill>
                <a:srgbClr val="1737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r">
              <a:lnSpc>
                <a:spcPct val="115000"/>
              </a:lnSpc>
            </a:pPr>
            <a:r>
              <a:rPr lang="ar-SA" sz="32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هو الغلاف الذي توجد فيه الحياة (فيرنادسكي ). </a:t>
            </a:r>
          </a:p>
          <a:p>
            <a:pPr algn="r">
              <a:lnSpc>
                <a:spcPct val="115000"/>
              </a:lnSpc>
            </a:pPr>
            <a:endParaRPr lang="ar-SA" sz="3200" dirty="0">
              <a:solidFill>
                <a:srgbClr val="1737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r">
              <a:lnSpc>
                <a:spcPct val="115000"/>
              </a:lnSpc>
            </a:pPr>
            <a:r>
              <a:rPr lang="ar-SA" sz="32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وتمتد حدوده من 30-50م فوق سطح التربة و من 10-12م في باطنها كما يشمل كامل عمق البحيرات وإلى عمق 35-400م في البحار والمحيطات.</a:t>
            </a:r>
          </a:p>
          <a:p>
            <a:pPr algn="r">
              <a:lnSpc>
                <a:spcPct val="115000"/>
              </a:lnSpc>
            </a:pPr>
            <a:r>
              <a:rPr lang="ar-SA" sz="32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endParaRPr lang="ar-SA" sz="3200" dirty="0">
              <a:solidFill>
                <a:srgbClr val="1737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r">
              <a:lnSpc>
                <a:spcPct val="115000"/>
              </a:lnSpc>
            </a:pPr>
            <a:r>
              <a:rPr lang="en-US" sz="32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Ecosystems</a:t>
            </a:r>
            <a:r>
              <a:rPr lang="en-US" sz="32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ar-SA" sz="3200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المحيط الحيوي يتألف من مجموع النظم البيئية الموجودة في العالم، وتجري فيه التغيرات الأساسية الفيزيائية والكيميائية التي تطرأ على المواد غير الحية. </a:t>
            </a:r>
            <a:endParaRPr lang="en-US" sz="3200" dirty="0">
              <a:solidFill>
                <a:srgbClr val="1737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A9E8-E0B5-453E-A28D-02AE03E4B2DB}" type="datetime1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60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625B-42AA-4213-B7AC-099BD6895518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57400" y="-7993"/>
            <a:ext cx="82741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SA" sz="32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النظام البيئي </a:t>
            </a:r>
            <a:r>
              <a:rPr lang="en-US" sz="32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Ecosystem</a:t>
            </a:r>
            <a:r>
              <a:rPr lang="ar-SA" sz="3200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 rtl="1">
              <a:defRPr/>
            </a:pPr>
            <a:endParaRPr lang="ar-SA" sz="28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algn="just" rtl="1">
              <a:defRPr/>
            </a:pPr>
            <a:r>
              <a:rPr lang="ar-SA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النظام البيئي عبارة عن مجتمع من الكائنات الحية المختلفة (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community</a:t>
            </a:r>
            <a:r>
              <a:rPr lang="ar-SA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) من نباتات وحيوانات تعيش وتتفاعل مع بعضها في مكان معين مثل الغابات والبحيرات.</a:t>
            </a:r>
          </a:p>
          <a:p>
            <a:pPr algn="r" rtl="1">
              <a:defRPr/>
            </a:pPr>
            <a:endParaRPr lang="en-US" sz="3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r" rtl="1">
              <a:defRPr/>
            </a:pPr>
            <a:r>
              <a:rPr lang="ar-SA" sz="32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و يعرف بأنه:</a:t>
            </a:r>
            <a:r>
              <a:rPr lang="ar-SA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 هو أية مساحة من الطبيعة وما تحتويه من كائنات حية ومواد غير حية.</a:t>
            </a:r>
          </a:p>
          <a:p>
            <a:pPr algn="r" rtl="1">
              <a:defRPr/>
            </a:pPr>
            <a:r>
              <a:rPr lang="ar-SA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92084" y="4393213"/>
            <a:ext cx="65556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ar-S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مكونات النظام البيئي: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r" rtl="1">
              <a:defRPr/>
            </a:pPr>
            <a:r>
              <a:rPr lang="ar-SA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1- مكونات حية (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Biotic components</a:t>
            </a:r>
            <a:r>
              <a:rPr lang="ar-SA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)</a:t>
            </a:r>
          </a:p>
          <a:p>
            <a:pPr algn="r" rtl="1">
              <a:defRPr/>
            </a:pPr>
            <a:r>
              <a:rPr lang="ar-SA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2- مكونات غير حية (</a:t>
            </a:r>
            <a:r>
              <a:rPr lang="en-US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Abiotic components</a:t>
            </a:r>
            <a:r>
              <a:rPr lang="ar-SA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5958423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FBCA-50B9-4485-810A-71368CD1574B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24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73428" y="4373297"/>
            <a:ext cx="3525541" cy="211537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DECOMPOSERS / MICROCONSUMERS (saprotrophs)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bacteria and fungi.</a:t>
            </a:r>
          </a:p>
        </p:txBody>
      </p:sp>
      <p:sp>
        <p:nvSpPr>
          <p:cNvPr id="7" name="Right Arrow 6"/>
          <p:cNvSpPr/>
          <p:nvPr/>
        </p:nvSpPr>
        <p:spPr>
          <a:xfrm rot="8253602">
            <a:off x="3882167" y="3573744"/>
            <a:ext cx="1524000" cy="866775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Oval 7"/>
          <p:cNvSpPr/>
          <p:nvPr/>
        </p:nvSpPr>
        <p:spPr>
          <a:xfrm>
            <a:off x="7663462" y="4237125"/>
            <a:ext cx="2596601" cy="208698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CONSUMERS:</a:t>
            </a:r>
          </a:p>
          <a:p>
            <a:pPr algn="ctr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(heterotrophs)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Herbivores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Carnivores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Omnivores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Scavengers</a:t>
            </a:r>
          </a:p>
        </p:txBody>
      </p:sp>
      <p:sp>
        <p:nvSpPr>
          <p:cNvPr id="9" name="Oval 8"/>
          <p:cNvSpPr/>
          <p:nvPr/>
        </p:nvSpPr>
        <p:spPr>
          <a:xfrm>
            <a:off x="4488033" y="167504"/>
            <a:ext cx="3080004" cy="197429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altLang="ar-S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PRODUCERS:</a:t>
            </a:r>
            <a:r>
              <a:rPr lang="en-US" alt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alt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Autotrophs، Chemoautotrophs</a:t>
            </a:r>
          </a:p>
        </p:txBody>
      </p:sp>
      <p:sp>
        <p:nvSpPr>
          <p:cNvPr id="10" name="Right Arrow 9"/>
          <p:cNvSpPr/>
          <p:nvPr/>
        </p:nvSpPr>
        <p:spPr>
          <a:xfrm rot="16200000">
            <a:off x="5305404" y="2062161"/>
            <a:ext cx="1524000" cy="866775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Right Arrow 10"/>
          <p:cNvSpPr/>
          <p:nvPr/>
        </p:nvSpPr>
        <p:spPr>
          <a:xfrm rot="2366516">
            <a:off x="6806037" y="3642949"/>
            <a:ext cx="1524000" cy="866775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Oval 11"/>
          <p:cNvSpPr/>
          <p:nvPr/>
        </p:nvSpPr>
        <p:spPr>
          <a:xfrm>
            <a:off x="4287754" y="2562247"/>
            <a:ext cx="3559303" cy="139060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BIOTIC COMPONENTS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1623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C2CE-4F46-4F0B-8157-FA083FE5ED08}" type="datetime1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44770" y="-7993"/>
            <a:ext cx="8842636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defRPr/>
            </a:pPr>
            <a:endParaRPr lang="ar-SA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algn="ctr" rtl="1">
              <a:defRPr/>
            </a:pPr>
            <a:r>
              <a:rPr lang="ar-S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المكونات الحية (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Biotic Components</a:t>
            </a:r>
            <a:r>
              <a:rPr lang="ar-S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)</a:t>
            </a:r>
            <a:endParaRPr lang="ar-SA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algn="r" rtl="1">
              <a:defRPr/>
            </a:pPr>
            <a:r>
              <a:rPr lang="ar-SA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تشمل المكونات الحية جميع الكائنات الموجودة ضمن النظام البيئي (من حيوان ونبات وكائنات حية دقيقة) وتنقسم إلى:</a:t>
            </a:r>
            <a:endParaRPr lang="en-US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 algn="r" rtl="1">
              <a:defRPr/>
            </a:pPr>
            <a:r>
              <a:rPr lang="ar-SA" sz="28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المنتجات (</a:t>
            </a:r>
            <a:r>
              <a:rPr lang="en-US" sz="24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Producers</a:t>
            </a:r>
            <a:r>
              <a:rPr lang="ar-SA" sz="28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) </a:t>
            </a:r>
          </a:p>
          <a:p>
            <a:pPr lvl="1" algn="r" rtl="1">
              <a:defRPr/>
            </a:pPr>
            <a:r>
              <a:rPr lang="ar-SA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تحتاج هذه الكائنات الماء – ثاني أكسيد الكربون – الأملاح المعدنية ومصدر للطاقة الضوئية وبعض المعادن لتبقى حية (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Autotrophs</a:t>
            </a:r>
            <a:r>
              <a:rPr lang="ar-SA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) </a:t>
            </a:r>
            <a:endParaRPr lang="en-US" sz="2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 algn="r" rtl="1">
              <a:defRPr/>
            </a:pPr>
            <a:r>
              <a:rPr lang="ar-SA" sz="28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المستهلكات (</a:t>
            </a:r>
            <a:r>
              <a:rPr lang="en-US" sz="24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Consumers</a:t>
            </a:r>
            <a:r>
              <a:rPr lang="ar-SA" sz="28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) </a:t>
            </a:r>
          </a:p>
          <a:p>
            <a:pPr lvl="1" algn="r" rtl="1">
              <a:defRPr/>
            </a:pPr>
            <a:r>
              <a:rPr lang="ar-SA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وهي التي تستعمل المواد العضوية المنتجة من قبل الكائنات ذاتية التغذية سواءً بصورة مباشرة أو غير مباشرة وبذلك تعتبر هذه الكائنات الحية غير ذاتية التغذية (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Heterotrophs</a:t>
            </a:r>
            <a:r>
              <a:rPr lang="ar-SA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) مثال؛ أكلات الأعشاب واللحوم. </a:t>
            </a:r>
            <a:endParaRPr lang="en-US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 algn="r" rtl="1">
              <a:defRPr/>
            </a:pPr>
            <a:r>
              <a:rPr lang="ar-SA" sz="28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المحللات (</a:t>
            </a:r>
            <a:r>
              <a:rPr lang="en-US" sz="24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Decomposers</a:t>
            </a:r>
            <a:r>
              <a:rPr lang="ar-SA" sz="2800" b="1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) </a:t>
            </a:r>
          </a:p>
          <a:p>
            <a:pPr lvl="1" algn="r" rtl="1">
              <a:defRPr/>
            </a:pPr>
            <a:r>
              <a:rPr 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</a:t>
            </a:r>
            <a:r>
              <a:rPr lang="ar-SA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Times New Roman" panose="02020603050405020304" pitchFamily="18" charset="0"/>
              </a:rPr>
              <a:t>وهي كائنات حية غير ذاتية التغذية تعتمد في غذائها على تفكيك جثث وبقايا الكائنات الحية النباتة والحيوانية، ومن ثم تحويلها إلى مركبات بسيطة، ومن أمثلتها البكتيريا والفطريات.</a:t>
            </a:r>
          </a:p>
          <a:p>
            <a:pPr lvl="1" algn="r" rtl="1">
              <a:defRPr/>
            </a:pPr>
            <a:endParaRPr lang="en-US" sz="2800" b="1" u="sng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r" rtl="1">
              <a:defRPr/>
            </a:pPr>
            <a:endParaRPr lang="en-US" sz="2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1242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998535" y="2833545"/>
            <a:ext cx="2381250" cy="182665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CLIMATIC FACTORS;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e.g. light، temp، rain، humidity، etc.</a:t>
            </a:r>
          </a:p>
        </p:txBody>
      </p:sp>
      <p:sp>
        <p:nvSpPr>
          <p:cNvPr id="9" name="Right Arrow 8"/>
          <p:cNvSpPr/>
          <p:nvPr/>
        </p:nvSpPr>
        <p:spPr>
          <a:xfrm rot="8253602">
            <a:off x="3572996" y="2082227"/>
            <a:ext cx="1524000" cy="866775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3B7C-005C-4D2A-A8A8-4C38CBDBFBD4}" type="datetime1">
              <a:rPr lang="en-US" smtClean="0"/>
              <a:t>1/16/2024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26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804130" y="2665993"/>
            <a:ext cx="2596601" cy="208698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ORGANIC COMPOUNDS;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e.g. proteins، carbohydrates، lipids، nucleic acids etc.</a:t>
            </a:r>
          </a:p>
        </p:txBody>
      </p:sp>
      <p:sp>
        <p:nvSpPr>
          <p:cNvPr id="8" name="Oval 7"/>
          <p:cNvSpPr/>
          <p:nvPr/>
        </p:nvSpPr>
        <p:spPr>
          <a:xfrm>
            <a:off x="4768597" y="3321604"/>
            <a:ext cx="2899029" cy="197429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altLang="ar-S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INORGANIC SUBSTANCES;</a:t>
            </a:r>
          </a:p>
          <a:p>
            <a:pPr algn="ctr"/>
            <a:r>
              <a:rPr lang="en-US" altLang="ar-SA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altLang="ar-S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e.g. sulfur، boron، tend to cycle through ecosystems.</a:t>
            </a:r>
          </a:p>
        </p:txBody>
      </p:sp>
      <p:sp>
        <p:nvSpPr>
          <p:cNvPr id="10" name="Right Arrow 9"/>
          <p:cNvSpPr/>
          <p:nvPr/>
        </p:nvSpPr>
        <p:spPr>
          <a:xfrm rot="5400000">
            <a:off x="5344660" y="2232607"/>
            <a:ext cx="1524000" cy="866775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Right Arrow 10"/>
          <p:cNvSpPr/>
          <p:nvPr/>
        </p:nvSpPr>
        <p:spPr>
          <a:xfrm rot="2366516">
            <a:off x="7042129" y="1960602"/>
            <a:ext cx="1524000" cy="866775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Oval 1"/>
          <p:cNvSpPr/>
          <p:nvPr/>
        </p:nvSpPr>
        <p:spPr>
          <a:xfrm>
            <a:off x="4252721" y="807076"/>
            <a:ext cx="3559303" cy="139060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ABIOTIC COMPONENTS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9031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24D60-3C1E-4D5B-A122-5885913F6D87}" type="datetime1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69057" y="1524000"/>
            <a:ext cx="847113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S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  <a:cs typeface="Times New Roman" panose="02020603050405020304" pitchFamily="18" charset="0"/>
              </a:rPr>
              <a:t>المكونات غير الحية (</a:t>
            </a: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</a:rPr>
              <a:t>Abiotic components</a:t>
            </a:r>
            <a:r>
              <a:rPr lang="ar-S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  <a:cs typeface="Times New Roman" panose="02020603050405020304" pitchFamily="18" charset="0"/>
              </a:rPr>
              <a:t>)</a:t>
            </a:r>
          </a:p>
          <a:p>
            <a:pPr algn="r" rtl="1">
              <a:defRPr/>
            </a:pPr>
            <a:r>
              <a:rPr lang="ar-SA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  <a:cs typeface="Times New Roman" panose="02020603050405020304" pitchFamily="18" charset="0"/>
              </a:rPr>
              <a:t> </a:t>
            </a:r>
            <a:r>
              <a:rPr lang="ar-SA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  <a:cs typeface="Times New Roman" panose="02020603050405020304" pitchFamily="18" charset="0"/>
              </a:rPr>
              <a:t>وتشمل:</a:t>
            </a:r>
            <a:endParaRPr lang="en-US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/>
            </a:endParaRPr>
          </a:p>
          <a:p>
            <a:pPr lvl="1" algn="r" rtl="1">
              <a:defRPr/>
            </a:pPr>
            <a:r>
              <a:rPr lang="ar-SA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  <a:cs typeface="Times New Roman" panose="02020603050405020304" pitchFamily="18" charset="0"/>
              </a:rPr>
              <a:t>المواد الغير عضوية مثل الكربون والأكسجين والنيتروجين </a:t>
            </a:r>
            <a:endParaRPr lang="en-US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/>
            </a:endParaRPr>
          </a:p>
          <a:p>
            <a:pPr lvl="1" algn="r" rtl="1">
              <a:defRPr/>
            </a:pPr>
            <a:r>
              <a:rPr lang="ar-SA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  <a:cs typeface="Times New Roman" panose="02020603050405020304" pitchFamily="18" charset="0"/>
              </a:rPr>
              <a:t>المواد العضوية مثل البروتينات والكربوهيدرات والدهون </a:t>
            </a:r>
            <a:endParaRPr lang="en-US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/>
            </a:endParaRPr>
          </a:p>
          <a:p>
            <a:pPr lvl="1" algn="r" rtl="1">
              <a:defRPr/>
            </a:pPr>
            <a:r>
              <a:rPr lang="ar-SA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  <a:cs typeface="Times New Roman" panose="02020603050405020304" pitchFamily="18" charset="0"/>
              </a:rPr>
              <a:t>عناصر المناخ مثل الحرارة والرطوبة والرياح والضوء</a:t>
            </a:r>
            <a:endParaRPr lang="en-US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/>
            </a:endParaRPr>
          </a:p>
          <a:p>
            <a:pPr lvl="1" algn="r" rtl="1">
              <a:defRPr/>
            </a:pPr>
            <a:r>
              <a:rPr lang="ar-SA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/>
                <a:cs typeface="Times New Roman" panose="02020603050405020304" pitchFamily="18" charset="0"/>
              </a:rPr>
              <a:t>عناصر فيزيائية مثل الجاذبية و الإشعاع </a:t>
            </a:r>
            <a:endParaRPr lang="en-US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4111719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195539"/>
              </p:ext>
            </p:extLst>
          </p:nvPr>
        </p:nvGraphicFramePr>
        <p:xfrm>
          <a:off x="2098256" y="66676"/>
          <a:ext cx="8493544" cy="5228308"/>
        </p:xfrm>
        <a:graphic>
          <a:graphicData uri="http://schemas.openxmlformats.org/drawingml/2006/table">
            <a:tbl>
              <a:tblPr rtl="1"/>
              <a:tblGrid>
                <a:gridCol w="3315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3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5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78502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3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أهداف المقرر</a:t>
                      </a:r>
                      <a:endParaRPr lang="en-US" sz="3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41507" marR="4150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تزويد الطالب بالمفاهيم الأساسية عن البيئة النباتية والعوامل المؤثرة على البيئات المختلفة ونتائج تلك التأثيرات.</a:t>
                      </a:r>
                    </a:p>
                  </a:txBody>
                  <a:tcPr marL="41507" marR="4150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882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3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طرق تدريس المقرر</a:t>
                      </a:r>
                      <a:endParaRPr lang="en-US" sz="3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41507" marR="4150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محاضرات نظرية، مناقشة، تقارير، دروس وتطبيقات عملية</a:t>
                      </a:r>
                      <a:endParaRPr lang="ar-SA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EG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41507" marR="4150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882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3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نظام تقويم المقرر</a:t>
                      </a:r>
                      <a:endParaRPr lang="en-US" sz="3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41507" marR="4150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إختبارات فصلية</a:t>
                      </a:r>
                      <a:r>
                        <a:rPr lang="ar-SA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، عملية</a:t>
                      </a:r>
                      <a:r>
                        <a:rPr lang="ar-SA" sz="2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، </a:t>
                      </a:r>
                      <a:r>
                        <a:rPr lang="ar-SA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مهام</a:t>
                      </a:r>
                      <a:r>
                        <a:rPr lang="ar-SA" sz="2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 بحثية</a:t>
                      </a:r>
                      <a:endParaRPr lang="en-US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41507" marR="4150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882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3200" b="1" dirty="0" err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الإختبار</a:t>
                      </a:r>
                      <a:r>
                        <a:rPr lang="en-US" sz="3200" b="1" baseline="0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 </a:t>
                      </a:r>
                      <a:r>
                        <a:rPr lang="ar-SA" sz="32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الفصلي</a:t>
                      </a:r>
                      <a:endParaRPr lang="en-US" sz="3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41507" marR="4150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ال</a:t>
                      </a:r>
                      <a:r>
                        <a:rPr lang="ar-SA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أ</a:t>
                      </a:r>
                      <a:r>
                        <a:rPr lang="ar-EG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سبوع</a:t>
                      </a:r>
                      <a:r>
                        <a:rPr lang="ar-EG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:</a:t>
                      </a:r>
                      <a:endParaRPr lang="en-US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41507" marR="4150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41507" marR="4150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9882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32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توزيع درجات المقرر</a:t>
                      </a:r>
                      <a:endParaRPr lang="en-US" sz="32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41507" marR="4150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أعمال فصلية: </a:t>
                      </a:r>
                      <a:r>
                        <a:rPr lang="ar-SA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6</a:t>
                      </a:r>
                      <a:r>
                        <a:rPr lang="ar-EG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0</a:t>
                      </a:r>
                      <a:endParaRPr lang="en-US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41507" marR="4150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إختبار نهائى: </a:t>
                      </a:r>
                      <a:r>
                        <a:rPr lang="ar-SA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4</a:t>
                      </a:r>
                      <a:r>
                        <a:rPr lang="ar-EG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+mj-cs"/>
                        </a:rPr>
                        <a:t>0</a:t>
                      </a:r>
                      <a:endParaRPr lang="en-US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41507" marR="41507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2192503" y="1740175"/>
            <a:ext cx="8305051" cy="2"/>
          </a:xfrm>
          <a:prstGeom prst="line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304950" y="3026307"/>
            <a:ext cx="8305051" cy="2"/>
          </a:xfrm>
          <a:prstGeom prst="line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192503" y="4409744"/>
            <a:ext cx="8305051" cy="2"/>
          </a:xfrm>
          <a:prstGeom prst="line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080055" y="3666464"/>
            <a:ext cx="8305051" cy="2"/>
          </a:xfrm>
          <a:prstGeom prst="line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10957" y="5153025"/>
            <a:ext cx="8305051" cy="2"/>
          </a:xfrm>
          <a:prstGeom prst="line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6EF03-7977-455C-93A9-5F6A777B3634}" type="datetime1">
              <a:rPr lang="en-US" smtClean="0"/>
              <a:t>1/16/2024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439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49197" y="81520"/>
            <a:ext cx="28039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محتويات المقرر</a:t>
            </a:r>
          </a:p>
        </p:txBody>
      </p:sp>
      <p:sp>
        <p:nvSpPr>
          <p:cNvPr id="6" name="Rectangle 5"/>
          <p:cNvSpPr/>
          <p:nvPr/>
        </p:nvSpPr>
        <p:spPr>
          <a:xfrm>
            <a:off x="1645521" y="843260"/>
            <a:ext cx="843436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2800" indent="-723900" algn="r" rtl="1"/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- </a:t>
            </a:r>
            <a:r>
              <a:rPr lang="ar-SA" sz="3200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المدخل يشمل: 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</a:rPr>
              <a:t>التعريف بالبيئة وعلم البيئة </a:t>
            </a:r>
          </a:p>
          <a:p>
            <a:pPr marL="812800" indent="-723900" algn="r" rtl="1"/>
            <a:endParaRPr lang="ar-SA" sz="32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Times New Roman"/>
              <a:cs typeface="+mj-cs"/>
            </a:endParaRPr>
          </a:p>
          <a:p>
            <a:pPr marL="546100" indent="-457200" algn="r" rtl="1">
              <a:buFontTx/>
              <a:buChar char="-"/>
            </a:pPr>
            <a:r>
              <a:rPr lang="ar-SA" sz="3200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عوامل البيئة:</a:t>
            </a:r>
          </a:p>
          <a:p>
            <a:pPr marL="88900" algn="r" rtl="1"/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	1- مجموعة العوامل المناخية (الجوية)</a:t>
            </a:r>
          </a:p>
          <a:p>
            <a:pPr marL="88900" algn="r" rtl="1"/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		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- الغلاف الجوي</a:t>
            </a:r>
          </a:p>
          <a:p>
            <a:pPr marL="88900" algn="r" rtl="1"/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		- الضوء</a:t>
            </a:r>
          </a:p>
          <a:p>
            <a:pPr marL="88900" algn="r" rtl="1"/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		- درجة الحرارة</a:t>
            </a:r>
          </a:p>
          <a:p>
            <a:pPr marL="88900" algn="r" rtl="1"/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		- الهواء</a:t>
            </a:r>
          </a:p>
          <a:p>
            <a:pPr marL="88900" algn="r" rtl="1"/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		- الماء</a:t>
            </a:r>
          </a:p>
          <a:p>
            <a:pPr marL="88900" algn="r" rtl="1"/>
            <a:endParaRPr lang="ar-SA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Times New Roman"/>
              <a:cs typeface="+mj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3E047-7D7F-41C9-BC26-6A9E5BA3ADE2}" type="datetime1">
              <a:rPr lang="en-US" smtClean="0"/>
              <a:t>1/16/2024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550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49197" y="81520"/>
            <a:ext cx="28039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محتويات المقرر</a:t>
            </a:r>
          </a:p>
        </p:txBody>
      </p:sp>
      <p:sp>
        <p:nvSpPr>
          <p:cNvPr id="6" name="Rectangle 5"/>
          <p:cNvSpPr/>
          <p:nvPr/>
        </p:nvSpPr>
        <p:spPr>
          <a:xfrm>
            <a:off x="1645521" y="843261"/>
            <a:ext cx="84343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2800" indent="-723900" algn="r" rtl="1"/>
            <a:endParaRPr lang="ar-SA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Times New Roman"/>
              <a:cs typeface="+mj-cs"/>
            </a:endParaRPr>
          </a:p>
          <a:p>
            <a:pPr marL="812800" indent="-723900" algn="r" rtl="1"/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2- مجموعة عوامل الموقع (العوامل الطبوغرافية)</a:t>
            </a:r>
          </a:p>
          <a:p>
            <a:pPr marL="812800" indent="-723900" algn="r" rtl="1"/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	الأقاليم النباتية</a:t>
            </a:r>
          </a:p>
          <a:p>
            <a:pPr marL="88900" algn="r" rtl="1"/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	</a:t>
            </a:r>
          </a:p>
          <a:p>
            <a:pPr marL="88900" algn="r" rtl="1"/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3- العوامل الأحيائية</a:t>
            </a:r>
          </a:p>
          <a:p>
            <a:pPr marL="88900" algn="r" rtl="1"/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</a:rPr>
              <a:t>		- تأثير الحيوانات على النباتات</a:t>
            </a:r>
          </a:p>
          <a:p>
            <a:pPr marL="88900" algn="r" rtl="1"/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</a:rPr>
              <a:t>		- تأثير النباتات على بعضها البعض</a:t>
            </a:r>
          </a:p>
          <a:p>
            <a:pPr marL="88900" algn="r" rtl="1"/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</a:rPr>
              <a:t>		- التنافس </a:t>
            </a:r>
          </a:p>
          <a:p>
            <a:pPr marL="88900" algn="r" rtl="1"/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</a:rPr>
              <a:t>		- تأثير الإنسان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3E047-7D7F-41C9-BC26-6A9E5BA3ADE2}" type="datetime1">
              <a:rPr lang="en-US" smtClean="0"/>
              <a:t>1/16/2024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821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49197" y="81520"/>
            <a:ext cx="28039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محتويات المقرر</a:t>
            </a:r>
          </a:p>
        </p:txBody>
      </p:sp>
      <p:sp>
        <p:nvSpPr>
          <p:cNvPr id="6" name="Rectangle 5"/>
          <p:cNvSpPr/>
          <p:nvPr/>
        </p:nvSpPr>
        <p:spPr>
          <a:xfrm>
            <a:off x="1645521" y="843261"/>
            <a:ext cx="84343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2800" indent="-723900" algn="r" rtl="1"/>
            <a:endParaRPr lang="ar-SA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Times New Roman"/>
              <a:cs typeface="+mj-cs"/>
            </a:endParaRPr>
          </a:p>
          <a:p>
            <a:pPr marL="812800" indent="-723900" algn="r" rtl="1"/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4-مجموعة عوامل التربة</a:t>
            </a:r>
          </a:p>
          <a:p>
            <a:pPr marL="812800" indent="-723900" algn="r" rtl="1"/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	- مكونات التربة</a:t>
            </a:r>
          </a:p>
          <a:p>
            <a:pPr marL="812800" indent="-723900" algn="r" rtl="1"/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	- تركيب التربة</a:t>
            </a:r>
          </a:p>
          <a:p>
            <a:pPr marL="812800" indent="-723900" algn="r" rtl="1"/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	- مقطع التربة </a:t>
            </a:r>
          </a:p>
          <a:p>
            <a:pPr marL="812800" indent="-723900" algn="r" rtl="1"/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	- الصفات الطبيعية للتربة </a:t>
            </a:r>
          </a:p>
          <a:p>
            <a:pPr marL="812800" indent="-723900" algn="r" rtl="1"/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	- قوام التربة</a:t>
            </a:r>
          </a:p>
          <a:p>
            <a:pPr marL="812800" indent="-723900" algn="r" rtl="1"/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	- رطوبة التربة</a:t>
            </a:r>
          </a:p>
          <a:p>
            <a:pPr marL="812800" indent="-723900" algn="r" rtl="1"/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	- التركيب الكيميائي للتربة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3E047-7D7F-41C9-BC26-6A9E5BA3ADE2}" type="datetime1">
              <a:rPr lang="en-US" smtClean="0"/>
              <a:t>1/16/2024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896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1752602" y="914411"/>
            <a:ext cx="8115299" cy="4800601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ar-S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جدول التقييم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					%</a:t>
            </a: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 - الحضور والفعالية 			</a:t>
            </a:r>
            <a:r>
              <a:rPr lang="ar-SA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          10  </a:t>
            </a:r>
            <a:endParaRPr lang="ar-SA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Times New Roman"/>
              <a:cs typeface="+mj-cs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ar-SA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- </a:t>
            </a:r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العملي					30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Times New Roman"/>
              <a:cs typeface="+mj-cs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 - </a:t>
            </a:r>
            <a:r>
              <a:rPr lang="ar-SA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الامتحانات النصفيه </a:t>
            </a:r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	 		        	20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Times New Roman"/>
              <a:cs typeface="+mj-cs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ar-SA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 - الامتحان النهائي				40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Times New Roman"/>
              <a:cs typeface="+mj-cs"/>
            </a:endParaRPr>
          </a:p>
          <a:p>
            <a:pPr marL="0" indent="0" algn="r" rtl="1">
              <a:lnSpc>
                <a:spcPct val="107000"/>
              </a:lnSpc>
              <a:spcAft>
                <a:spcPts val="800"/>
              </a:spcAft>
              <a:buNone/>
            </a:pPr>
            <a:r>
              <a:rPr lang="ar-S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Times New Roman"/>
                <a:cs typeface="+mj-cs"/>
              </a:rPr>
              <a:t>المجموع 					100%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ea typeface="Times New Roman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DD67-5469-4353-B78A-5D5A2B276953}" type="datetime1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883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جدول 2"/>
          <p:cNvGraphicFramePr>
            <a:graphicFrameLocks noGrp="1"/>
          </p:cNvGraphicFramePr>
          <p:nvPr>
            <p:extLst/>
          </p:nvPr>
        </p:nvGraphicFramePr>
        <p:xfrm>
          <a:off x="1879601" y="1438277"/>
          <a:ext cx="8788400" cy="4693920"/>
        </p:xfrm>
        <a:graphic>
          <a:graphicData uri="http://schemas.openxmlformats.org/drawingml/2006/table">
            <a:tbl>
              <a:tblPr rtl="1"/>
              <a:tblGrid>
                <a:gridCol w="878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2444">
                <a:tc>
                  <a:txBody>
                    <a:bodyPr/>
                    <a:lstStyle/>
                    <a:p>
                      <a:pPr marL="812800" marR="0" indent="-72390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ea typeface="Times New Roman"/>
                          <a:cs typeface="+mj-cs"/>
                        </a:rPr>
                        <a:t>الكتاب المقرر</a:t>
                      </a:r>
                    </a:p>
                    <a:p>
                      <a:pPr marL="812800" marR="0" indent="-72390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ea typeface="Times New Roman"/>
                          <a:cs typeface="+mj-cs"/>
                        </a:rPr>
                        <a:t>-</a:t>
                      </a:r>
                      <a:r>
                        <a:rPr lang="ar-SA" sz="2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ea typeface="Times New Roman"/>
                          <a:cs typeface="+mj-cs"/>
                        </a:rPr>
                        <a:t>أحمد</a:t>
                      </a:r>
                      <a:r>
                        <a:rPr lang="ar-SA" sz="2800" b="1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ea typeface="Times New Roman"/>
                          <a:cs typeface="+mj-cs"/>
                        </a:rPr>
                        <a:t> </a:t>
                      </a:r>
                      <a:r>
                        <a:rPr lang="ar-SA" sz="2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ea typeface="Times New Roman"/>
                          <a:cs typeface="+mj-cs"/>
                        </a:rPr>
                        <a:t>مجاهد، </a:t>
                      </a:r>
                      <a:r>
                        <a:rPr lang="ar-EG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ea typeface="Times New Roman"/>
                          <a:cs typeface="+mj-cs"/>
                        </a:rPr>
                        <a:t>محمد عبدوالعودات</a:t>
                      </a:r>
                      <a:r>
                        <a:rPr lang="ar-SA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ea typeface="Times New Roman"/>
                          <a:cs typeface="+mj-cs"/>
                        </a:rPr>
                        <a:t>، عبدالسلام عبدالله، عبدالله الشيخ</a:t>
                      </a:r>
                      <a:r>
                        <a:rPr lang="ar-EG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ea typeface="Times New Roman"/>
                          <a:cs typeface="+mj-cs"/>
                        </a:rPr>
                        <a:t> وعبدالله باصهي</a:t>
                      </a:r>
                      <a:r>
                        <a:rPr lang="ar-SA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ea typeface="Times New Roman"/>
                          <a:cs typeface="+mj-cs"/>
                        </a:rPr>
                        <a:t> (2007</a:t>
                      </a:r>
                      <a:r>
                        <a:rPr lang="ar-EG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ea typeface="Times New Roman"/>
                          <a:cs typeface="+mj-cs"/>
                        </a:rPr>
                        <a:t>م</a:t>
                      </a:r>
                      <a:r>
                        <a:rPr lang="ar-SA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ea typeface="Times New Roman"/>
                          <a:cs typeface="+mj-cs"/>
                        </a:rPr>
                        <a:t>).</a:t>
                      </a:r>
                      <a:r>
                        <a:rPr lang="ar-EG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ea typeface="Times New Roman"/>
                          <a:cs typeface="+mj-cs"/>
                        </a:rPr>
                        <a:t> </a:t>
                      </a:r>
                      <a:r>
                        <a:rPr lang="ar-SA" sz="2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ea typeface="Times New Roman"/>
                          <a:cs typeface="+mn-cs"/>
                        </a:rPr>
                        <a:t>علم البيئة النباتية</a:t>
                      </a:r>
                      <a:r>
                        <a:rPr lang="ar-EG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ea typeface="Times New Roman"/>
                          <a:cs typeface="+mj-cs"/>
                        </a:rPr>
                        <a:t>، جامعة الملك سعود، الرياض</a:t>
                      </a:r>
                      <a:r>
                        <a:rPr lang="ar-SA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ea typeface="Times New Roman"/>
                          <a:cs typeface="+mj-cs"/>
                        </a:rPr>
                        <a:t>، </a:t>
                      </a:r>
                      <a:r>
                        <a:rPr lang="ar-EG" sz="2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ea typeface="Times New Roman"/>
                          <a:cs typeface="+mj-cs"/>
                        </a:rPr>
                        <a:t>عمادة شؤون المكتبات</a:t>
                      </a:r>
                      <a:r>
                        <a:rPr lang="ar-SA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ea typeface="Times New Roman"/>
                          <a:cs typeface="+mj-cs"/>
                        </a:rPr>
                        <a:t>.</a:t>
                      </a:r>
                    </a:p>
                    <a:p>
                      <a:pPr marL="812800" marR="0" indent="-72390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Times New Roman"/>
                        <a:cs typeface="+mj-cs"/>
                      </a:endParaRPr>
                    </a:p>
                    <a:p>
                      <a:pPr marL="812800" marR="0" indent="-723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ea typeface="Times New Roman"/>
                          <a:cs typeface="+mj-cs"/>
                        </a:rPr>
                        <a:t>المراجع الرئيسية</a:t>
                      </a:r>
                    </a:p>
                    <a:p>
                      <a:pPr marL="812800" marR="0" indent="-72390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ea typeface="Times New Roman"/>
                          <a:cs typeface="+mj-cs"/>
                        </a:rPr>
                        <a:t>زهران، محمود عبد القوي ( 1998م). أساسيات علم البيئة النباتية وتطبيقاتها. الطبعة الثانية. دار النشر للجامعات المصرية. مكتبة الوفاء. القاهرة.</a:t>
                      </a:r>
                    </a:p>
                  </a:txBody>
                  <a:tcPr marL="41507" marR="41507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629">
                <a:tc>
                  <a:txBody>
                    <a:bodyPr/>
                    <a:lstStyle/>
                    <a:p>
                      <a:pPr marL="723900" marR="0" indent="-72390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ea typeface="Times New Roman"/>
                          <a:cs typeface="+mj-cs"/>
                        </a:rPr>
                        <a:t>-Introductions to Ecology. E. MacDonald &amp; Evans (1982).</a:t>
                      </a:r>
                    </a:p>
                  </a:txBody>
                  <a:tcPr marL="41507" marR="41507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جدول 2"/>
          <p:cNvGraphicFramePr>
            <a:graphicFrameLocks noGrp="1"/>
          </p:cNvGraphicFramePr>
          <p:nvPr>
            <p:extLst/>
          </p:nvPr>
        </p:nvGraphicFramePr>
        <p:xfrm>
          <a:off x="6769101" y="117477"/>
          <a:ext cx="3670300" cy="1158240"/>
        </p:xfrm>
        <a:graphic>
          <a:graphicData uri="http://schemas.openxmlformats.org/drawingml/2006/table">
            <a:tbl>
              <a:tblPr rtl="1"/>
              <a:tblGrid>
                <a:gridCol w="367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802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36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Rounded MT Bold" panose="020F0704030504030204" pitchFamily="34" charset="0"/>
                          <a:ea typeface="Times New Roman"/>
                          <a:cs typeface="+mj-cs"/>
                        </a:rPr>
                        <a:t>المراجع الرئيسية</a:t>
                      </a:r>
                      <a:endParaRPr lang="en-US" sz="3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anose="020F0704030504030204" pitchFamily="34" charset="0"/>
                        <a:ea typeface="Times New Roman"/>
                        <a:cs typeface="+mj-cs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41507" marR="41507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D3AD-C97A-4D32-BC5C-C429E91214D3}" type="datetime1">
              <a:rPr lang="en-US" smtClean="0"/>
              <a:t>1/16/2024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010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6295" y="1748395"/>
            <a:ext cx="73997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5400" b="1" dirty="0">
                <a:blipFill dpi="0" rotWithShape="1">
                  <a:blip r:embed="rId2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مقدمة عن البيئة والعوامل البيئية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A6A5-4BBC-4C8D-9850-BB817983DEE0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7EBCB-B80A-45B1-9999-A44FCA63B73D}" type="datetime1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Saud Alamri</a:t>
            </a:r>
            <a:endParaRPr lang="ar-SA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709004" y="2813111"/>
            <a:ext cx="7154995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www.i2clipart.com/cliparts/2/2/e/f/clipart-ecology-512x512-22e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997" y="2954498"/>
            <a:ext cx="4497186" cy="3625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7515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1373</Words>
  <Application>Microsoft Office PowerPoint</Application>
  <PresentationFormat>Widescreen</PresentationFormat>
  <Paragraphs>298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Arial</vt:lpstr>
      <vt:lpstr>Arial Rounded MT Bold</vt:lpstr>
      <vt:lpstr>ArialMT</vt:lpstr>
      <vt:lpstr>Brush Script MT</vt:lpstr>
      <vt:lpstr>Calibri</vt:lpstr>
      <vt:lpstr>Calibri Light</vt:lpstr>
      <vt:lpstr>Century Schoolbook</vt:lpstr>
      <vt:lpstr>Simplified Arabic</vt:lpstr>
      <vt:lpstr>Times New Roman</vt:lpstr>
      <vt:lpstr>TimesNewRomanPSMT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abanomai</dc:creator>
  <cp:lastModifiedBy>maha abanomai</cp:lastModifiedBy>
  <cp:revision>3</cp:revision>
  <dcterms:created xsi:type="dcterms:W3CDTF">2024-01-16T14:53:37Z</dcterms:created>
  <dcterms:modified xsi:type="dcterms:W3CDTF">2024-01-16T15:42:26Z</dcterms:modified>
</cp:coreProperties>
</file>