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5" Type="http://schemas.microsoft.com/office/2007/relationships/hdphoto" Target="../media/hdphoto2.wdp"/><Relationship Id="rId4"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5" Type="http://schemas.microsoft.com/office/2007/relationships/hdphoto" Target="../media/hdphoto2.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1C888A-90ED-4773-939E-95075217AF2A}"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3397D-B024-40DC-B838-0CEDE91F691E}" type="slidenum">
              <a:rPr lang="en-US" smtClean="0"/>
              <a:t>‹#›</a:t>
            </a:fld>
            <a:endParaRPr lang="en-US"/>
          </a:p>
        </p:txBody>
      </p:sp>
    </p:spTree>
    <p:extLst>
      <p:ext uri="{BB962C8B-B14F-4D97-AF65-F5344CB8AC3E}">
        <p14:creationId xmlns:p14="http://schemas.microsoft.com/office/powerpoint/2010/main" val="34469589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C888A-90ED-4773-939E-95075217AF2A}"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3397D-B024-40DC-B838-0CEDE91F691E}" type="slidenum">
              <a:rPr lang="en-US" smtClean="0"/>
              <a:t>‹#›</a:t>
            </a:fld>
            <a:endParaRPr lang="en-US"/>
          </a:p>
        </p:txBody>
      </p:sp>
    </p:spTree>
    <p:extLst>
      <p:ext uri="{BB962C8B-B14F-4D97-AF65-F5344CB8AC3E}">
        <p14:creationId xmlns:p14="http://schemas.microsoft.com/office/powerpoint/2010/main" val="4042070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C888A-90ED-4773-939E-95075217AF2A}"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3397D-B024-40DC-B838-0CEDE91F691E}" type="slidenum">
              <a:rPr lang="en-US" smtClean="0"/>
              <a:t>‹#›</a:t>
            </a:fld>
            <a:endParaRPr lang="en-US"/>
          </a:p>
        </p:txBody>
      </p:sp>
    </p:spTree>
    <p:extLst>
      <p:ext uri="{BB962C8B-B14F-4D97-AF65-F5344CB8AC3E}">
        <p14:creationId xmlns:p14="http://schemas.microsoft.com/office/powerpoint/2010/main" val="15372782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7" name="Rectangle 6"/>
          <p:cNvSpPr/>
          <p:nvPr/>
        </p:nvSpPr>
        <p:spPr>
          <a:xfrm>
            <a:off x="920835" y="1346948"/>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5" y="4282764"/>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5"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9646373" y="4107023"/>
            <a:ext cx="12192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4400" b="1" cap="none" baseline="0">
                <a:solidFill>
                  <a:schemeClr val="accent2">
                    <a:lumMod val="50000"/>
                  </a:schemeClr>
                </a:solidFill>
              </a:defRPr>
            </a:lvl1pPr>
          </a:lstStyle>
          <a:p>
            <a:r>
              <a:rPr lang="en-US" dirty="0"/>
              <a:t>Click to edit Master title style</a:t>
            </a:r>
          </a:p>
        </p:txBody>
      </p:sp>
      <p:sp>
        <p:nvSpPr>
          <p:cNvPr id="6" name="Slide Number Placeholder 5"/>
          <p:cNvSpPr>
            <a:spLocks noGrp="1"/>
          </p:cNvSpPr>
          <p:nvPr>
            <p:ph type="sldNum" sz="quarter" idx="12"/>
          </p:nvPr>
        </p:nvSpPr>
        <p:spPr>
          <a:xfrm>
            <a:off x="9659041" y="4227195"/>
            <a:ext cx="1193868" cy="640080"/>
          </a:xfrm>
        </p:spPr>
        <p:txBody>
          <a:bodyPr/>
          <a:lstStyle>
            <a:lvl1pPr>
              <a:defRPr sz="2800" b="1"/>
            </a:lvl1pPr>
          </a:lstStyle>
          <a:p>
            <a:fld id="{AF90A6A5-4BBC-4C8D-9850-BB817983DEE0}" type="slidenum">
              <a:rPr lang="en-US" smtClean="0"/>
              <a:t>‹#›</a:t>
            </a:fld>
            <a:endParaRPr lang="en-US"/>
          </a:p>
        </p:txBody>
      </p:sp>
      <p:sp>
        <p:nvSpPr>
          <p:cNvPr id="13" name="Date Placeholder 6"/>
          <p:cNvSpPr>
            <a:spLocks noGrp="1"/>
          </p:cNvSpPr>
          <p:nvPr>
            <p:ph type="dt" sz="half" idx="10"/>
          </p:nvPr>
        </p:nvSpPr>
        <p:spPr>
          <a:xfrm>
            <a:off x="10185208" y="6504904"/>
            <a:ext cx="1092392" cy="365125"/>
          </a:xfrm>
        </p:spPr>
        <p:txBody>
          <a:bodyPr/>
          <a:lstStyle>
            <a:lvl1pPr>
              <a:defRPr sz="1200">
                <a:solidFill>
                  <a:schemeClr val="accent1">
                    <a:lumMod val="75000"/>
                  </a:schemeClr>
                </a:solidFill>
                <a:latin typeface="Brush Script MT" panose="03060802040406070304" pitchFamily="66" charset="0"/>
              </a:defRPr>
            </a:lvl1pPr>
          </a:lstStyle>
          <a:p>
            <a:fld id="{FFEBD985-36F6-4903-B7A4-4C7378439FF4}" type="datetime1">
              <a:rPr lang="en-US" smtClean="0"/>
              <a:t>1/19/2024</a:t>
            </a:fld>
            <a:endParaRPr lang="en-US"/>
          </a:p>
        </p:txBody>
      </p:sp>
      <p:sp>
        <p:nvSpPr>
          <p:cNvPr id="14" name="Footer Placeholder 7"/>
          <p:cNvSpPr>
            <a:spLocks noGrp="1"/>
          </p:cNvSpPr>
          <p:nvPr>
            <p:ph type="ftr" sz="quarter" idx="11"/>
          </p:nvPr>
        </p:nvSpPr>
        <p:spPr>
          <a:xfrm>
            <a:off x="0" y="6492876"/>
            <a:ext cx="1482811" cy="365125"/>
          </a:xfrm>
        </p:spPr>
        <p:txBody>
          <a:bodyPr/>
          <a:lstStyle>
            <a:lvl1pPr>
              <a:defRPr sz="1200">
                <a:solidFill>
                  <a:schemeClr val="accent1">
                    <a:lumMod val="75000"/>
                  </a:schemeClr>
                </a:solidFill>
                <a:latin typeface="Brush Script MT" panose="03060802040406070304" pitchFamily="66" charset="0"/>
              </a:defRPr>
            </a:lvl1pPr>
          </a:lstStyle>
          <a:p>
            <a:r>
              <a:rPr lang="en-US"/>
              <a:t>Dr. Saud Alamri</a:t>
            </a:r>
            <a:endParaRPr lang="ar-SA" dirty="0"/>
          </a:p>
        </p:txBody>
      </p:sp>
    </p:spTree>
    <p:extLst>
      <p:ext uri="{BB962C8B-B14F-4D97-AF65-F5344CB8AC3E}">
        <p14:creationId xmlns:p14="http://schemas.microsoft.com/office/powerpoint/2010/main" val="30200757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4800" b="1"/>
            </a:lvl1pPr>
          </a:lstStyle>
          <a:p>
            <a:r>
              <a:rPr lang="en-US" dirty="0"/>
              <a:t>Click to edit Master title style</a:t>
            </a:r>
          </a:p>
        </p:txBody>
      </p:sp>
      <p:grpSp>
        <p:nvGrpSpPr>
          <p:cNvPr id="8" name="Group 7"/>
          <p:cNvGrpSpPr>
            <a:grpSpLocks noChangeAspect="1"/>
          </p:cNvGrpSpPr>
          <p:nvPr/>
        </p:nvGrpSpPr>
        <p:grpSpPr>
          <a:xfrm>
            <a:off x="845149" y="2430623"/>
            <a:ext cx="12192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60600" y="2508607"/>
            <a:ext cx="1188299" cy="720332"/>
          </a:xfrm>
        </p:spPr>
        <p:txBody>
          <a:bodyPr/>
          <a:lstStyle>
            <a:lvl1pPr>
              <a:defRPr sz="2800"/>
            </a:lvl1pPr>
          </a:lstStyle>
          <a:p>
            <a:fld id="{AF90A6A5-4BBC-4C8D-9850-BB817983DEE0}" type="slidenum">
              <a:rPr lang="en-US" smtClean="0"/>
              <a:t>‹#›</a:t>
            </a:fld>
            <a:endParaRPr lang="en-US"/>
          </a:p>
        </p:txBody>
      </p:sp>
      <p:sp>
        <p:nvSpPr>
          <p:cNvPr id="11" name="Date Placeholder 6"/>
          <p:cNvSpPr>
            <a:spLocks noGrp="1"/>
          </p:cNvSpPr>
          <p:nvPr>
            <p:ph type="dt" sz="half" idx="10"/>
          </p:nvPr>
        </p:nvSpPr>
        <p:spPr>
          <a:xfrm>
            <a:off x="10185208" y="6504904"/>
            <a:ext cx="1092392" cy="365125"/>
          </a:xfrm>
        </p:spPr>
        <p:txBody>
          <a:bodyPr/>
          <a:lstStyle>
            <a:lvl1pPr>
              <a:defRPr sz="1200">
                <a:solidFill>
                  <a:schemeClr val="accent1">
                    <a:lumMod val="75000"/>
                  </a:schemeClr>
                </a:solidFill>
                <a:latin typeface="Brush Script MT" panose="03060802040406070304" pitchFamily="66" charset="0"/>
              </a:defRPr>
            </a:lvl1pPr>
          </a:lstStyle>
          <a:p>
            <a:fld id="{6C700E68-53FA-459C-B4F8-E393121FC5A1}" type="datetime1">
              <a:rPr lang="en-US" smtClean="0"/>
              <a:t>1/19/2024</a:t>
            </a:fld>
            <a:endParaRPr lang="en-US"/>
          </a:p>
        </p:txBody>
      </p:sp>
      <p:sp>
        <p:nvSpPr>
          <p:cNvPr id="12" name="Footer Placeholder 7"/>
          <p:cNvSpPr>
            <a:spLocks noGrp="1"/>
          </p:cNvSpPr>
          <p:nvPr>
            <p:ph type="ftr" sz="quarter" idx="11"/>
          </p:nvPr>
        </p:nvSpPr>
        <p:spPr>
          <a:xfrm>
            <a:off x="0" y="6492876"/>
            <a:ext cx="1482811" cy="365125"/>
          </a:xfrm>
        </p:spPr>
        <p:txBody>
          <a:bodyPr/>
          <a:lstStyle>
            <a:lvl1pPr>
              <a:defRPr sz="1200">
                <a:solidFill>
                  <a:schemeClr val="accent1">
                    <a:lumMod val="75000"/>
                  </a:schemeClr>
                </a:solidFill>
                <a:latin typeface="Brush Script MT" panose="03060802040406070304" pitchFamily="66" charset="0"/>
              </a:defRPr>
            </a:lvl1pPr>
          </a:lstStyle>
          <a:p>
            <a:r>
              <a:rPr lang="en-US"/>
              <a:t>Dr. Saud Alamri</a:t>
            </a:r>
            <a:endParaRPr lang="ar-SA" dirty="0"/>
          </a:p>
        </p:txBody>
      </p:sp>
    </p:spTree>
    <p:extLst>
      <p:ext uri="{BB962C8B-B14F-4D97-AF65-F5344CB8AC3E}">
        <p14:creationId xmlns:p14="http://schemas.microsoft.com/office/powerpoint/2010/main" val="29163909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C888A-90ED-4773-939E-95075217AF2A}"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3397D-B024-40DC-B838-0CEDE91F691E}" type="slidenum">
              <a:rPr lang="en-US" smtClean="0"/>
              <a:t>‹#›</a:t>
            </a:fld>
            <a:endParaRPr lang="en-US"/>
          </a:p>
        </p:txBody>
      </p:sp>
    </p:spTree>
    <p:extLst>
      <p:ext uri="{BB962C8B-B14F-4D97-AF65-F5344CB8AC3E}">
        <p14:creationId xmlns:p14="http://schemas.microsoft.com/office/powerpoint/2010/main" val="25612546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1C888A-90ED-4773-939E-95075217AF2A}"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3397D-B024-40DC-B838-0CEDE91F691E}" type="slidenum">
              <a:rPr lang="en-US" smtClean="0"/>
              <a:t>‹#›</a:t>
            </a:fld>
            <a:endParaRPr lang="en-US"/>
          </a:p>
        </p:txBody>
      </p:sp>
    </p:spTree>
    <p:extLst>
      <p:ext uri="{BB962C8B-B14F-4D97-AF65-F5344CB8AC3E}">
        <p14:creationId xmlns:p14="http://schemas.microsoft.com/office/powerpoint/2010/main" val="4215523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1C888A-90ED-4773-939E-95075217AF2A}" type="datetimeFigureOut">
              <a:rPr lang="en-US" smtClean="0"/>
              <a:t>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3397D-B024-40DC-B838-0CEDE91F691E}" type="slidenum">
              <a:rPr lang="en-US" smtClean="0"/>
              <a:t>‹#›</a:t>
            </a:fld>
            <a:endParaRPr lang="en-US"/>
          </a:p>
        </p:txBody>
      </p:sp>
    </p:spTree>
    <p:extLst>
      <p:ext uri="{BB962C8B-B14F-4D97-AF65-F5344CB8AC3E}">
        <p14:creationId xmlns:p14="http://schemas.microsoft.com/office/powerpoint/2010/main" val="18037496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1C888A-90ED-4773-939E-95075217AF2A}" type="datetimeFigureOut">
              <a:rPr lang="en-US" smtClean="0"/>
              <a:t>1/19/2024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93397D-B024-40DC-B838-0CEDE91F691E}" type="slidenum">
              <a:rPr lang="en-US" smtClean="0"/>
              <a:t>‹#›</a:t>
            </a:fld>
            <a:endParaRPr lang="en-US"/>
          </a:p>
        </p:txBody>
      </p:sp>
    </p:spTree>
    <p:extLst>
      <p:ext uri="{BB962C8B-B14F-4D97-AF65-F5344CB8AC3E}">
        <p14:creationId xmlns:p14="http://schemas.microsoft.com/office/powerpoint/2010/main" val="22092524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1C888A-90ED-4773-939E-95075217AF2A}" type="datetimeFigureOut">
              <a:rPr lang="en-US" smtClean="0"/>
              <a:t>1/19/2024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93397D-B024-40DC-B838-0CEDE91F691E}" type="slidenum">
              <a:rPr lang="en-US" smtClean="0"/>
              <a:t>‹#›</a:t>
            </a:fld>
            <a:endParaRPr lang="en-US"/>
          </a:p>
        </p:txBody>
      </p:sp>
    </p:spTree>
    <p:extLst>
      <p:ext uri="{BB962C8B-B14F-4D97-AF65-F5344CB8AC3E}">
        <p14:creationId xmlns:p14="http://schemas.microsoft.com/office/powerpoint/2010/main" val="31912488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C888A-90ED-4773-939E-95075217AF2A}" type="datetimeFigureOut">
              <a:rPr lang="en-US" smtClean="0"/>
              <a:t>1/19/2024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93397D-B024-40DC-B838-0CEDE91F691E}" type="slidenum">
              <a:rPr lang="en-US" smtClean="0"/>
              <a:t>‹#›</a:t>
            </a:fld>
            <a:endParaRPr lang="en-US"/>
          </a:p>
        </p:txBody>
      </p:sp>
    </p:spTree>
    <p:extLst>
      <p:ext uri="{BB962C8B-B14F-4D97-AF65-F5344CB8AC3E}">
        <p14:creationId xmlns:p14="http://schemas.microsoft.com/office/powerpoint/2010/main" val="37973403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F1C888A-90ED-4773-939E-95075217AF2A}" type="datetimeFigureOut">
              <a:rPr lang="en-US" smtClean="0"/>
              <a:t>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3397D-B024-40DC-B838-0CEDE91F691E}" type="slidenum">
              <a:rPr lang="en-US" smtClean="0"/>
              <a:t>‹#›</a:t>
            </a:fld>
            <a:endParaRPr lang="en-US"/>
          </a:p>
        </p:txBody>
      </p:sp>
    </p:spTree>
    <p:extLst>
      <p:ext uri="{BB962C8B-B14F-4D97-AF65-F5344CB8AC3E}">
        <p14:creationId xmlns:p14="http://schemas.microsoft.com/office/powerpoint/2010/main" val="19017913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F1C888A-90ED-4773-939E-95075217AF2A}" type="datetimeFigureOut">
              <a:rPr lang="en-US" smtClean="0"/>
              <a:t>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3397D-B024-40DC-B838-0CEDE91F691E}" type="slidenum">
              <a:rPr lang="en-US" smtClean="0"/>
              <a:t>‹#›</a:t>
            </a:fld>
            <a:endParaRPr lang="en-US"/>
          </a:p>
        </p:txBody>
      </p:sp>
    </p:spTree>
    <p:extLst>
      <p:ext uri="{BB962C8B-B14F-4D97-AF65-F5344CB8AC3E}">
        <p14:creationId xmlns:p14="http://schemas.microsoft.com/office/powerpoint/2010/main" val="34285859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1C888A-90ED-4773-939E-95075217AF2A}" type="datetimeFigureOut">
              <a:rPr lang="en-US" smtClean="0"/>
              <a:t>1/19/2024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93397D-B024-40DC-B838-0CEDE91F691E}" type="slidenum">
              <a:rPr lang="en-US" smtClean="0"/>
              <a:t>‹#›</a:t>
            </a:fld>
            <a:endParaRPr lang="en-US"/>
          </a:p>
        </p:txBody>
      </p:sp>
    </p:spTree>
    <p:extLst>
      <p:ext uri="{BB962C8B-B14F-4D97-AF65-F5344CB8AC3E}">
        <p14:creationId xmlns:p14="http://schemas.microsoft.com/office/powerpoint/2010/main" val="3441301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65810" y="1563112"/>
            <a:ext cx="9067800" cy="1649682"/>
          </a:xfrm>
          <a:prstGeom prst="rect">
            <a:avLst/>
          </a:prstGeom>
        </p:spPr>
        <p:txBody>
          <a:bodyPr wrap="square">
            <a:spAutoFit/>
          </a:bodyPr>
          <a:lstStyle/>
          <a:p>
            <a:pPr algn="ctr" rtl="1">
              <a:lnSpc>
                <a:spcPct val="115000"/>
              </a:lnSpc>
            </a:pPr>
            <a:r>
              <a:rPr lang="ar-SA" sz="4400" b="1" dirty="0">
                <a:solidFill>
                  <a:schemeClr val="accent2">
                    <a:lumMod val="50000"/>
                  </a:schemeClr>
                </a:solidFill>
                <a:effectLst>
                  <a:outerShdw blurRad="38100" dist="38100" dir="2700000" algn="tl">
                    <a:srgbClr val="000000">
                      <a:alpha val="43137"/>
                    </a:srgbClr>
                  </a:outerShdw>
                </a:effectLst>
                <a:latin typeface="+mj-lt"/>
                <a:ea typeface="+mj-ea"/>
                <a:cs typeface="+mj-cs"/>
              </a:rPr>
              <a:t>الهواء كعامل بيئي</a:t>
            </a:r>
            <a:endParaRPr lang="en-US" sz="4400" b="1" dirty="0">
              <a:solidFill>
                <a:schemeClr val="accent2">
                  <a:lumMod val="50000"/>
                </a:schemeClr>
              </a:solidFill>
              <a:effectLst>
                <a:outerShdw blurRad="38100" dist="38100" dir="2700000" algn="tl">
                  <a:srgbClr val="000000">
                    <a:alpha val="43137"/>
                  </a:srgbClr>
                </a:outerShdw>
              </a:effectLst>
              <a:latin typeface="+mj-lt"/>
              <a:ea typeface="+mj-ea"/>
              <a:cs typeface="+mj-cs"/>
            </a:endParaRPr>
          </a:p>
          <a:p>
            <a:pPr algn="ctr">
              <a:lnSpc>
                <a:spcPct val="115000"/>
              </a:lnSpc>
            </a:pPr>
            <a:r>
              <a:rPr lang="en-US" sz="4400" b="1" dirty="0">
                <a:solidFill>
                  <a:schemeClr val="accent2">
                    <a:lumMod val="50000"/>
                  </a:schemeClr>
                </a:solidFill>
                <a:effectLst>
                  <a:outerShdw blurRad="38100" dist="38100" dir="2700000" algn="tl">
                    <a:srgbClr val="000000">
                      <a:alpha val="43137"/>
                    </a:srgbClr>
                  </a:outerShdw>
                </a:effectLst>
                <a:latin typeface="+mj-lt"/>
                <a:ea typeface="+mj-ea"/>
                <a:cs typeface="+mj-cs"/>
              </a:rPr>
              <a:t>Air as an Ecological Factor</a:t>
            </a:r>
          </a:p>
        </p:txBody>
      </p:sp>
      <p:sp>
        <p:nvSpPr>
          <p:cNvPr id="6" name="Slide Number Placeholder 5"/>
          <p:cNvSpPr>
            <a:spLocks noGrp="1"/>
          </p:cNvSpPr>
          <p:nvPr>
            <p:ph type="sldNum" sz="quarter" idx="12"/>
          </p:nvPr>
        </p:nvSpPr>
        <p:spPr/>
        <p:txBody>
          <a:bodyPr/>
          <a:lstStyle/>
          <a:p>
            <a:fld id="{AF90A6A5-4BBC-4C8D-9850-BB817983DEE0}" type="slidenum">
              <a:rPr lang="en-US" smtClean="0"/>
              <a:t>1</a:t>
            </a:fld>
            <a:endParaRPr lang="en-US"/>
          </a:p>
        </p:txBody>
      </p:sp>
      <p:sp>
        <p:nvSpPr>
          <p:cNvPr id="2" name="Date Placeholder 1"/>
          <p:cNvSpPr>
            <a:spLocks noGrp="1"/>
          </p:cNvSpPr>
          <p:nvPr>
            <p:ph type="dt" sz="half" idx="10"/>
          </p:nvPr>
        </p:nvSpPr>
        <p:spPr/>
        <p:txBody>
          <a:bodyPr/>
          <a:lstStyle/>
          <a:p>
            <a:fld id="{0088782C-1245-4E21-9209-24330427DAD8}" type="datetime1">
              <a:rPr lang="en-US" smtClean="0"/>
              <a:t>1/19/2024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35505022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80558" y="238664"/>
            <a:ext cx="8458200" cy="6146298"/>
          </a:xfrm>
          <a:prstGeom prst="rect">
            <a:avLst/>
          </a:prstGeom>
        </p:spPr>
        <p:txBody>
          <a:bodyPr wrap="square">
            <a:spAutoFit/>
          </a:bodyPr>
          <a:lstStyle/>
          <a:p>
            <a:pPr algn="just" rtl="1">
              <a:lnSpc>
                <a:spcPct val="115000"/>
              </a:lnSpc>
            </a:pPr>
            <a:r>
              <a:rPr lang="ar-SA" sz="3600" dirty="0">
                <a:solidFill>
                  <a:srgbClr val="810000"/>
                </a:solidFill>
                <a:effectLst>
                  <a:outerShdw blurRad="38100" dist="38100" dir="2700000" algn="tl">
                    <a:srgbClr val="000000">
                      <a:alpha val="43137"/>
                    </a:srgbClr>
                  </a:outerShdw>
                </a:effectLst>
                <a:latin typeface="Arial Rounded MT Bold"/>
              </a:rPr>
              <a:t>تأثير الرياح على النباتات</a:t>
            </a:r>
            <a:endParaRPr lang="en-US" sz="1200" dirty="0">
              <a:effectLst>
                <a:outerShdw blurRad="38100" dist="38100" dir="2700000" algn="tl">
                  <a:srgbClr val="000000">
                    <a:alpha val="43137"/>
                  </a:srgbClr>
                </a:outerShdw>
              </a:effectLst>
              <a:latin typeface="Calibri"/>
              <a:ea typeface="Calibri"/>
            </a:endParaRPr>
          </a:p>
          <a:p>
            <a:pPr algn="just" rtl="1"/>
            <a:r>
              <a:rPr lang="ar-SA" altLang="en-US" sz="3200" dirty="0">
                <a:solidFill>
                  <a:srgbClr val="00B0F0"/>
                </a:solidFill>
                <a:effectLst>
                  <a:outerShdw blurRad="38100" dist="38100" dir="2700000" algn="tl">
                    <a:srgbClr val="000000">
                      <a:alpha val="43137"/>
                    </a:srgbClr>
                  </a:outerShdw>
                </a:effectLst>
                <a:latin typeface="Arial Rounded MT Bold"/>
              </a:rPr>
              <a:t>تأثيرات سلبية للرياح:</a:t>
            </a:r>
          </a:p>
          <a:p>
            <a:pPr algn="just" rtl="1"/>
            <a:r>
              <a:rPr lang="ar-SA" altLang="en-US" sz="3200" dirty="0">
                <a:solidFill>
                  <a:srgbClr val="17375E"/>
                </a:solidFill>
                <a:effectLst>
                  <a:outerShdw blurRad="38100" dist="38100" dir="2700000" algn="tl">
                    <a:srgbClr val="000000">
                      <a:alpha val="43137"/>
                    </a:srgbClr>
                  </a:outerShdw>
                </a:effectLst>
                <a:latin typeface="Arial Rounded MT Bold"/>
              </a:rPr>
              <a:t>- </a:t>
            </a:r>
            <a:r>
              <a:rPr lang="ar-SA" altLang="en-US" sz="3200" dirty="0">
                <a:solidFill>
                  <a:srgbClr val="C00000"/>
                </a:solidFill>
                <a:effectLst>
                  <a:outerShdw blurRad="38100" dist="38100" dir="2700000" algn="tl">
                    <a:srgbClr val="000000">
                      <a:alpha val="43137"/>
                    </a:srgbClr>
                  </a:outerShdw>
                </a:effectLst>
                <a:latin typeface="Arial Rounded MT Bold"/>
              </a:rPr>
              <a:t>التأثير الميكانيكي </a:t>
            </a:r>
            <a:r>
              <a:rPr lang="ar-SA" altLang="en-US" sz="3200" dirty="0">
                <a:solidFill>
                  <a:srgbClr val="17375E"/>
                </a:solidFill>
                <a:effectLst>
                  <a:outerShdw blurRad="38100" dist="38100" dir="2700000" algn="tl">
                    <a:srgbClr val="000000">
                      <a:alpha val="43137"/>
                    </a:srgbClr>
                  </a:outerShdw>
                </a:effectLst>
                <a:latin typeface="Arial Rounded MT Bold"/>
              </a:rPr>
              <a:t>تتسبب الرياح الشديدة في كسر الأفرع وسقوط الأوراق والبراعم الزهرية والأزهار والثمار الصغيرة ويمكن أن تؤدي ألي اقتلاع الأشجار.</a:t>
            </a:r>
          </a:p>
          <a:p>
            <a:pPr algn="just" rtl="1"/>
            <a:endParaRPr lang="ar-SA" altLang="en-US" sz="3200" dirty="0">
              <a:solidFill>
                <a:srgbClr val="17375E"/>
              </a:solidFill>
              <a:effectLst>
                <a:outerShdw blurRad="38100" dist="38100" dir="2700000" algn="tl">
                  <a:srgbClr val="000000">
                    <a:alpha val="43137"/>
                  </a:srgbClr>
                </a:outerShdw>
              </a:effectLst>
              <a:latin typeface="Arial Rounded MT Bold"/>
            </a:endParaRPr>
          </a:p>
          <a:p>
            <a:pPr algn="just" rtl="1"/>
            <a:r>
              <a:rPr lang="ar-SA" altLang="en-US" sz="3200" dirty="0">
                <a:solidFill>
                  <a:srgbClr val="17375E"/>
                </a:solidFill>
                <a:effectLst>
                  <a:outerShdw blurRad="38100" dist="38100" dir="2700000" algn="tl">
                    <a:srgbClr val="000000">
                      <a:alpha val="43137"/>
                    </a:srgbClr>
                  </a:outerShdw>
                </a:effectLst>
                <a:latin typeface="Arial Rounded MT Bold"/>
              </a:rPr>
              <a:t>-</a:t>
            </a:r>
            <a:r>
              <a:rPr lang="ar-SA" altLang="en-US" sz="3200" dirty="0">
                <a:solidFill>
                  <a:srgbClr val="C00000"/>
                </a:solidFill>
                <a:effectLst>
                  <a:outerShdw blurRad="38100" dist="38100" dir="2700000" algn="tl">
                    <a:srgbClr val="000000">
                      <a:alpha val="43137"/>
                    </a:srgbClr>
                  </a:outerShdw>
                </a:effectLst>
                <a:latin typeface="Arial Rounded MT Bold"/>
              </a:rPr>
              <a:t>التأثير الفسيولوجي </a:t>
            </a:r>
            <a:r>
              <a:rPr lang="ar-SA" altLang="en-US" sz="3200" dirty="0">
                <a:solidFill>
                  <a:srgbClr val="17375E"/>
                </a:solidFill>
                <a:effectLst>
                  <a:outerShdw blurRad="38100" dist="38100" dir="2700000" algn="tl">
                    <a:srgbClr val="000000">
                      <a:alpha val="43137"/>
                    </a:srgbClr>
                  </a:outerShdw>
                </a:effectLst>
                <a:latin typeface="Arial Rounded MT Bold"/>
              </a:rPr>
              <a:t>تعمل الرياح الشديدة على زيادة معدلات النتح وخاصة إذا كانت الرياح ساخنة وجافة مما يؤدي إلى اختلال التوازن المائي للنباتات. </a:t>
            </a:r>
          </a:p>
          <a:p>
            <a:pPr algn="just" rtl="1"/>
            <a:r>
              <a:rPr lang="ar-SA" altLang="en-US" sz="3200" dirty="0">
                <a:solidFill>
                  <a:srgbClr val="17375E"/>
                </a:solidFill>
                <a:effectLst>
                  <a:outerShdw blurRad="38100" dist="38100" dir="2700000" algn="tl">
                    <a:srgbClr val="000000">
                      <a:alpha val="43137"/>
                    </a:srgbClr>
                  </a:outerShdw>
                </a:effectLst>
                <a:latin typeface="Arial Rounded MT Bold"/>
              </a:rPr>
              <a:t>وكذلك تعمل الرياح على جفاف العصير الميسمي للأزهار ويؤدي هذا إلى فشل إنبات حبوب اللقاح وبالتالي فشل عملية التلقيح وقلة في تكوين الثمار. </a:t>
            </a:r>
          </a:p>
        </p:txBody>
      </p:sp>
      <p:sp>
        <p:nvSpPr>
          <p:cNvPr id="6" name="Slide Number Placeholder 5"/>
          <p:cNvSpPr>
            <a:spLocks noGrp="1"/>
          </p:cNvSpPr>
          <p:nvPr>
            <p:ph type="sldNum" sz="quarter" idx="12"/>
          </p:nvPr>
        </p:nvSpPr>
        <p:spPr/>
        <p:txBody>
          <a:bodyPr/>
          <a:lstStyle/>
          <a:p>
            <a:fld id="{AF90A6A5-4BBC-4C8D-9850-BB817983DEE0}" type="slidenum">
              <a:rPr lang="en-US" smtClean="0"/>
              <a:t>10</a:t>
            </a:fld>
            <a:endParaRPr lang="en-US"/>
          </a:p>
        </p:txBody>
      </p:sp>
      <p:sp>
        <p:nvSpPr>
          <p:cNvPr id="2" name="Date Placeholder 1"/>
          <p:cNvSpPr>
            <a:spLocks noGrp="1"/>
          </p:cNvSpPr>
          <p:nvPr>
            <p:ph type="dt" sz="half" idx="10"/>
          </p:nvPr>
        </p:nvSpPr>
        <p:spPr/>
        <p:txBody>
          <a:bodyPr/>
          <a:lstStyle/>
          <a:p>
            <a:fld id="{CC1866D8-1738-4B99-85FA-60C11D67FBCF}" type="datetime1">
              <a:rPr lang="en-US" smtClean="0"/>
              <a:t>1/19/2024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19546417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4874F4D-FC19-4D29-B840-AA755243FD65}"/>
              </a:ext>
            </a:extLst>
          </p:cNvPr>
          <p:cNvSpPr/>
          <p:nvPr/>
        </p:nvSpPr>
        <p:spPr>
          <a:xfrm>
            <a:off x="3595587" y="435352"/>
            <a:ext cx="3325172" cy="4093428"/>
          </a:xfrm>
          <a:prstGeom prst="rect">
            <a:avLst/>
          </a:prstGeom>
        </p:spPr>
        <p:txBody>
          <a:bodyPr wrap="square">
            <a:spAutoFit/>
          </a:bodyPr>
          <a:lstStyle/>
          <a:p>
            <a:pPr rtl="1"/>
            <a:r>
              <a:rPr lang="en-US" sz="3600" b="1" dirty="0">
                <a:solidFill>
                  <a:srgbClr val="C00000"/>
                </a:solidFill>
                <a:effectLst>
                  <a:outerShdw blurRad="38100" dist="38100" dir="2700000" algn="tl">
                    <a:srgbClr val="000000">
                      <a:alpha val="43137"/>
                    </a:srgbClr>
                  </a:outerShdw>
                </a:effectLst>
              </a:rPr>
              <a:t> </a:t>
            </a:r>
          </a:p>
          <a:p>
            <a:pPr rtl="1"/>
            <a:r>
              <a:rPr lang="en-US" sz="3200" dirty="0">
                <a:solidFill>
                  <a:srgbClr val="002060"/>
                </a:solidFill>
                <a:effectLst>
                  <a:outerShdw blurRad="38100" dist="38100" dir="2700000" algn="tl">
                    <a:srgbClr val="000000">
                      <a:alpha val="43137"/>
                    </a:srgbClr>
                  </a:outerShdw>
                </a:effectLst>
              </a:rPr>
              <a:t>Desiccation </a:t>
            </a:r>
          </a:p>
          <a:p>
            <a:pPr rtl="1"/>
            <a:r>
              <a:rPr lang="en-US" sz="3200" dirty="0">
                <a:solidFill>
                  <a:srgbClr val="002060"/>
                </a:solidFill>
                <a:effectLst>
                  <a:outerShdw blurRad="38100" dist="38100" dir="2700000" algn="tl">
                    <a:srgbClr val="000000">
                      <a:alpha val="43137"/>
                    </a:srgbClr>
                  </a:outerShdw>
                </a:effectLst>
              </a:rPr>
              <a:t>Dwarfing </a:t>
            </a:r>
          </a:p>
          <a:p>
            <a:pPr rtl="1"/>
            <a:r>
              <a:rPr lang="en-US" sz="3200" dirty="0">
                <a:solidFill>
                  <a:srgbClr val="002060"/>
                </a:solidFill>
                <a:effectLst>
                  <a:outerShdw blurRad="38100" dist="38100" dir="2700000" algn="tl">
                    <a:srgbClr val="000000">
                      <a:alpha val="43137"/>
                    </a:srgbClr>
                  </a:outerShdw>
                </a:effectLst>
              </a:rPr>
              <a:t>Deformation </a:t>
            </a:r>
          </a:p>
          <a:p>
            <a:pPr rtl="1"/>
            <a:r>
              <a:rPr lang="en-US" sz="3200" dirty="0">
                <a:solidFill>
                  <a:srgbClr val="002060"/>
                </a:solidFill>
                <a:effectLst>
                  <a:outerShdw blurRad="38100" dist="38100" dir="2700000" algn="tl">
                    <a:srgbClr val="000000">
                      <a:alpha val="43137"/>
                    </a:srgbClr>
                  </a:outerShdw>
                </a:effectLst>
              </a:rPr>
              <a:t>Breakage</a:t>
            </a:r>
          </a:p>
          <a:p>
            <a:pPr rtl="1"/>
            <a:r>
              <a:rPr lang="en-US" sz="3200" dirty="0">
                <a:solidFill>
                  <a:srgbClr val="002060"/>
                </a:solidFill>
                <a:effectLst>
                  <a:outerShdw blurRad="38100" dist="38100" dir="2700000" algn="tl">
                    <a:srgbClr val="000000">
                      <a:alpha val="43137"/>
                    </a:srgbClr>
                  </a:outerShdw>
                </a:effectLst>
              </a:rPr>
              <a:t>Abrasions </a:t>
            </a:r>
          </a:p>
          <a:p>
            <a:pPr rtl="1"/>
            <a:r>
              <a:rPr lang="en-US" sz="3200" dirty="0">
                <a:solidFill>
                  <a:srgbClr val="002060"/>
                </a:solidFill>
                <a:effectLst>
                  <a:outerShdw blurRad="38100" dist="38100" dir="2700000" algn="tl">
                    <a:srgbClr val="000000">
                      <a:alpha val="43137"/>
                    </a:srgbClr>
                  </a:outerShdw>
                </a:effectLst>
              </a:rPr>
              <a:t>Salt Spray </a:t>
            </a:r>
          </a:p>
          <a:p>
            <a:pPr rtl="1"/>
            <a:r>
              <a:rPr lang="en-US" sz="3200" dirty="0">
                <a:solidFill>
                  <a:srgbClr val="002060"/>
                </a:solidFill>
                <a:effectLst>
                  <a:outerShdw blurRad="38100" dist="38100" dir="2700000" algn="tl">
                    <a:srgbClr val="000000">
                      <a:alpha val="43137"/>
                    </a:srgbClr>
                  </a:outerShdw>
                </a:effectLst>
              </a:rPr>
              <a:t>Erosion</a:t>
            </a:r>
          </a:p>
        </p:txBody>
      </p:sp>
      <p:sp>
        <p:nvSpPr>
          <p:cNvPr id="5" name="Rectangle 4"/>
          <p:cNvSpPr/>
          <p:nvPr/>
        </p:nvSpPr>
        <p:spPr>
          <a:xfrm>
            <a:off x="2280496" y="435352"/>
            <a:ext cx="7076289" cy="4093428"/>
          </a:xfrm>
          <a:prstGeom prst="rect">
            <a:avLst/>
          </a:prstGeom>
        </p:spPr>
        <p:txBody>
          <a:bodyPr wrap="square">
            <a:spAutoFit/>
          </a:bodyPr>
          <a:lstStyle/>
          <a:p>
            <a:pPr algn="r" rtl="1"/>
            <a:r>
              <a:rPr lang="ar-SA" sz="3600" b="1" dirty="0">
                <a:solidFill>
                  <a:srgbClr val="C00000"/>
                </a:solidFill>
                <a:effectLst>
                  <a:outerShdw blurRad="38100" dist="38100" dir="2700000" algn="tl">
                    <a:srgbClr val="000000">
                      <a:alpha val="43137"/>
                    </a:srgbClr>
                  </a:outerShdw>
                </a:effectLst>
              </a:rPr>
              <a:t>الأضرار المباشرة للرياح:- </a:t>
            </a:r>
            <a:endParaRPr lang="en-US" sz="3600" b="1" dirty="0">
              <a:solidFill>
                <a:srgbClr val="C00000"/>
              </a:solidFill>
              <a:effectLst>
                <a:outerShdw blurRad="38100" dist="38100" dir="2700000" algn="tl">
                  <a:srgbClr val="000000">
                    <a:alpha val="43137"/>
                  </a:srgbClr>
                </a:outerShdw>
              </a:effectLst>
            </a:endParaRPr>
          </a:p>
          <a:p>
            <a:pPr algn="r" rtl="1"/>
            <a:r>
              <a:rPr lang="ar-SA" sz="3200" dirty="0">
                <a:solidFill>
                  <a:srgbClr val="002060"/>
                </a:solidFill>
                <a:effectLst>
                  <a:outerShdw blurRad="38100" dist="38100" dir="2700000" algn="tl">
                    <a:srgbClr val="000000">
                      <a:alpha val="43137"/>
                    </a:srgbClr>
                  </a:outerShdw>
                </a:effectLst>
              </a:rPr>
              <a:t>1- التجفيف:-</a:t>
            </a:r>
            <a:endParaRPr lang="en-US" sz="3200" dirty="0">
              <a:solidFill>
                <a:srgbClr val="002060"/>
              </a:solidFill>
              <a:effectLst>
                <a:outerShdw blurRad="38100" dist="38100" dir="2700000" algn="tl">
                  <a:srgbClr val="000000">
                    <a:alpha val="43137"/>
                  </a:srgbClr>
                </a:outerShdw>
              </a:effectLst>
            </a:endParaRPr>
          </a:p>
          <a:p>
            <a:pPr algn="r" rtl="1"/>
            <a:r>
              <a:rPr lang="ar-SA" sz="3200" dirty="0">
                <a:solidFill>
                  <a:srgbClr val="002060"/>
                </a:solidFill>
                <a:effectLst>
                  <a:outerShdw blurRad="38100" dist="38100" dir="2700000" algn="tl">
                    <a:srgbClr val="000000">
                      <a:alpha val="43137"/>
                    </a:srgbClr>
                  </a:outerShdw>
                </a:effectLst>
              </a:rPr>
              <a:t>2- التقزم:-</a:t>
            </a:r>
            <a:endParaRPr lang="en-US" sz="3200" dirty="0">
              <a:solidFill>
                <a:srgbClr val="002060"/>
              </a:solidFill>
              <a:effectLst>
                <a:outerShdw blurRad="38100" dist="38100" dir="2700000" algn="tl">
                  <a:srgbClr val="000000">
                    <a:alpha val="43137"/>
                  </a:srgbClr>
                </a:outerShdw>
              </a:effectLst>
            </a:endParaRPr>
          </a:p>
          <a:p>
            <a:pPr algn="r" rtl="1"/>
            <a:r>
              <a:rPr lang="ar-SA" sz="3200" dirty="0">
                <a:solidFill>
                  <a:srgbClr val="002060"/>
                </a:solidFill>
                <a:effectLst>
                  <a:outerShdw blurRad="38100" dist="38100" dir="2700000" algn="tl">
                    <a:srgbClr val="000000">
                      <a:alpha val="43137"/>
                    </a:srgbClr>
                  </a:outerShdw>
                </a:effectLst>
              </a:rPr>
              <a:t>3- التشويه:-</a:t>
            </a:r>
            <a:endParaRPr lang="en-US" sz="3200" dirty="0">
              <a:solidFill>
                <a:srgbClr val="002060"/>
              </a:solidFill>
              <a:effectLst>
                <a:outerShdw blurRad="38100" dist="38100" dir="2700000" algn="tl">
                  <a:srgbClr val="000000">
                    <a:alpha val="43137"/>
                  </a:srgbClr>
                </a:outerShdw>
              </a:effectLst>
            </a:endParaRPr>
          </a:p>
          <a:p>
            <a:pPr algn="r" rtl="1"/>
            <a:r>
              <a:rPr lang="ar-SA" sz="3200" dirty="0">
                <a:solidFill>
                  <a:srgbClr val="002060"/>
                </a:solidFill>
                <a:effectLst>
                  <a:outerShdw blurRad="38100" dist="38100" dir="2700000" algn="tl">
                    <a:srgbClr val="000000">
                      <a:alpha val="43137"/>
                    </a:srgbClr>
                  </a:outerShdw>
                </a:effectLst>
              </a:rPr>
              <a:t>4- التكسر:-</a:t>
            </a:r>
            <a:endParaRPr lang="en-US" sz="3200" dirty="0">
              <a:solidFill>
                <a:srgbClr val="002060"/>
              </a:solidFill>
              <a:effectLst>
                <a:outerShdw blurRad="38100" dist="38100" dir="2700000" algn="tl">
                  <a:srgbClr val="000000">
                    <a:alpha val="43137"/>
                  </a:srgbClr>
                </a:outerShdw>
              </a:effectLst>
            </a:endParaRPr>
          </a:p>
          <a:p>
            <a:pPr algn="r" rtl="1"/>
            <a:r>
              <a:rPr lang="ar-SA" sz="3200" dirty="0">
                <a:solidFill>
                  <a:srgbClr val="002060"/>
                </a:solidFill>
                <a:effectLst>
                  <a:outerShdw blurRad="38100" dist="38100" dir="2700000" algn="tl">
                    <a:srgbClr val="000000">
                      <a:alpha val="43137"/>
                    </a:srgbClr>
                  </a:outerShdw>
                </a:effectLst>
              </a:rPr>
              <a:t>5-</a:t>
            </a:r>
            <a:r>
              <a:rPr lang="en-US" sz="3200" dirty="0">
                <a:solidFill>
                  <a:srgbClr val="002060"/>
                </a:solidFill>
                <a:effectLst>
                  <a:outerShdw blurRad="38100" dist="38100" dir="2700000" algn="tl">
                    <a:srgbClr val="000000">
                      <a:alpha val="43137"/>
                    </a:srgbClr>
                  </a:outerShdw>
                </a:effectLst>
              </a:rPr>
              <a:t> </a:t>
            </a:r>
            <a:r>
              <a:rPr lang="ar-SA" sz="3200" dirty="0">
                <a:solidFill>
                  <a:srgbClr val="002060"/>
                </a:solidFill>
                <a:effectLst>
                  <a:outerShdw blurRad="38100" dist="38100" dir="2700000" algn="tl">
                    <a:srgbClr val="000000">
                      <a:alpha val="43137"/>
                    </a:srgbClr>
                  </a:outerShdw>
                </a:effectLst>
              </a:rPr>
              <a:t>الكشط (الحك):-</a:t>
            </a:r>
            <a:endParaRPr lang="en-US" sz="3200" dirty="0">
              <a:solidFill>
                <a:srgbClr val="002060"/>
              </a:solidFill>
              <a:effectLst>
                <a:outerShdw blurRad="38100" dist="38100" dir="2700000" algn="tl">
                  <a:srgbClr val="000000">
                    <a:alpha val="43137"/>
                  </a:srgbClr>
                </a:outerShdw>
              </a:effectLst>
            </a:endParaRPr>
          </a:p>
          <a:p>
            <a:pPr algn="r" rtl="1"/>
            <a:r>
              <a:rPr lang="ar-SA" sz="3200" dirty="0">
                <a:solidFill>
                  <a:srgbClr val="002060"/>
                </a:solidFill>
                <a:effectLst>
                  <a:outerShdw blurRad="38100" dist="38100" dir="2700000" algn="tl">
                    <a:srgbClr val="000000">
                      <a:alpha val="43137"/>
                    </a:srgbClr>
                  </a:outerShdw>
                </a:effectLst>
              </a:rPr>
              <a:t>7- الرذاذ الملحي:-</a:t>
            </a:r>
            <a:endParaRPr lang="en-US" sz="3200" dirty="0">
              <a:solidFill>
                <a:srgbClr val="002060"/>
              </a:solidFill>
              <a:effectLst>
                <a:outerShdw blurRad="38100" dist="38100" dir="2700000" algn="tl">
                  <a:srgbClr val="000000">
                    <a:alpha val="43137"/>
                  </a:srgbClr>
                </a:outerShdw>
              </a:effectLst>
            </a:endParaRPr>
          </a:p>
          <a:p>
            <a:pPr algn="r" rtl="1"/>
            <a:r>
              <a:rPr lang="ar-SA" sz="3200" dirty="0">
                <a:solidFill>
                  <a:srgbClr val="002060"/>
                </a:solidFill>
                <a:effectLst>
                  <a:outerShdw blurRad="38100" dist="38100" dir="2700000" algn="tl">
                    <a:srgbClr val="000000">
                      <a:alpha val="43137"/>
                    </a:srgbClr>
                  </a:outerShdw>
                </a:effectLst>
              </a:rPr>
              <a:t>6- التآكل:-</a:t>
            </a:r>
            <a:endParaRPr lang="en-US" sz="3200" dirty="0">
              <a:solidFill>
                <a:srgbClr val="002060"/>
              </a:solidFill>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p:txBody>
          <a:bodyPr/>
          <a:lstStyle/>
          <a:p>
            <a:fld id="{AF90A6A5-4BBC-4C8D-9850-BB817983DEE0}" type="slidenum">
              <a:rPr lang="en-US" smtClean="0"/>
              <a:t>11</a:t>
            </a:fld>
            <a:endParaRPr lang="en-US"/>
          </a:p>
        </p:txBody>
      </p:sp>
      <p:sp>
        <p:nvSpPr>
          <p:cNvPr id="2" name="Date Placeholder 1"/>
          <p:cNvSpPr>
            <a:spLocks noGrp="1"/>
          </p:cNvSpPr>
          <p:nvPr>
            <p:ph type="dt" sz="half" idx="10"/>
          </p:nvPr>
        </p:nvSpPr>
        <p:spPr/>
        <p:txBody>
          <a:bodyPr/>
          <a:lstStyle/>
          <a:p>
            <a:fld id="{05230836-33EE-4279-8442-8C3493F9AE9E}" type="datetime1">
              <a:rPr lang="en-US" smtClean="0"/>
              <a:t>1/19/2024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10683809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70921" y="304801"/>
            <a:ext cx="8416079" cy="6494085"/>
          </a:xfrm>
          <a:prstGeom prst="rect">
            <a:avLst/>
          </a:prstGeom>
        </p:spPr>
        <p:txBody>
          <a:bodyPr wrap="square">
            <a:spAutoFit/>
          </a:bodyPr>
          <a:lstStyle/>
          <a:p>
            <a:pPr algn="just" rtl="1"/>
            <a:r>
              <a:rPr lang="ar-SA" sz="3600" dirty="0">
                <a:solidFill>
                  <a:srgbClr val="C00000"/>
                </a:solidFill>
                <a:effectLst>
                  <a:outerShdw blurRad="38100" dist="38100" dir="2700000" algn="tl">
                    <a:srgbClr val="000000">
                      <a:alpha val="43137"/>
                    </a:srgbClr>
                  </a:outerShdw>
                </a:effectLst>
              </a:rPr>
              <a:t>1- التجفيف:- </a:t>
            </a:r>
            <a:r>
              <a:rPr lang="en-US" sz="3600" dirty="0">
                <a:solidFill>
                  <a:srgbClr val="C00000"/>
                </a:solidFill>
                <a:effectLst>
                  <a:outerShdw blurRad="38100" dist="38100" dir="2700000" algn="tl">
                    <a:srgbClr val="000000">
                      <a:alpha val="43137"/>
                    </a:srgbClr>
                  </a:outerShdw>
                </a:effectLst>
              </a:rPr>
              <a:t>Desiccation </a:t>
            </a:r>
          </a:p>
          <a:p>
            <a:pPr algn="just" rtl="1"/>
            <a:r>
              <a:rPr lang="ar-SA" sz="3200" dirty="0">
                <a:solidFill>
                  <a:schemeClr val="bg1">
                    <a:lumMod val="75000"/>
                  </a:schemeClr>
                </a:solidFill>
                <a:effectLst>
                  <a:outerShdw blurRad="38100" dist="38100" dir="2700000" algn="tl">
                    <a:srgbClr val="000000">
                      <a:alpha val="43137"/>
                    </a:srgbClr>
                  </a:outerShdw>
                </a:effectLst>
              </a:rPr>
              <a:t>تعمل الرياح على زيادة معدلات التبخر لإزاحتها كتل الهواء المحملة ببخار يحل محلها كتل هواء جافة، كذلك تثني الرياح الأوراق مسببة تقلصا وانقباضا متعاقبين في الفراغات البينية تؤدي إلى طرد الهواء المشبع بالماء خارج الأوراق ليحل محله هواء جاف.  </a:t>
            </a:r>
          </a:p>
          <a:p>
            <a:pPr algn="just" rtl="1"/>
            <a:endParaRPr lang="ar-SA" sz="1400" dirty="0">
              <a:solidFill>
                <a:srgbClr val="002060"/>
              </a:solidFill>
              <a:effectLst>
                <a:outerShdw blurRad="38100" dist="38100" dir="2700000" algn="tl">
                  <a:srgbClr val="000000">
                    <a:alpha val="43137"/>
                  </a:srgbClr>
                </a:outerShdw>
              </a:effectLst>
            </a:endParaRPr>
          </a:p>
          <a:p>
            <a:pPr algn="just" rtl="1"/>
            <a:r>
              <a:rPr lang="ar-SA" sz="3200" dirty="0">
                <a:solidFill>
                  <a:srgbClr val="002060"/>
                </a:solidFill>
                <a:effectLst>
                  <a:outerShdw blurRad="38100" dist="38100" dir="2700000" algn="tl">
                    <a:srgbClr val="000000">
                      <a:alpha val="43137"/>
                    </a:srgbClr>
                  </a:outerShdw>
                </a:effectLst>
              </a:rPr>
              <a:t>الأدمة عامل بالغ الأهمية في تحديد مقاومة النبات للجفاف عندما تشتد الرياح وذلك لأن الثغور تنغلق عندما تزداد شدة الرياح وبذلك يصبح النتح كله عن طريق الأدمة. </a:t>
            </a:r>
          </a:p>
          <a:p>
            <a:pPr algn="just" rtl="1"/>
            <a:endParaRPr lang="ar-SA" sz="1400" dirty="0">
              <a:solidFill>
                <a:srgbClr val="002060"/>
              </a:solidFill>
              <a:effectLst>
                <a:outerShdw blurRad="38100" dist="38100" dir="2700000" algn="tl">
                  <a:srgbClr val="000000">
                    <a:alpha val="43137"/>
                  </a:srgbClr>
                </a:outerShdw>
              </a:effectLst>
            </a:endParaRPr>
          </a:p>
          <a:p>
            <a:pPr algn="just" rtl="1"/>
            <a:r>
              <a:rPr lang="ar-SA" sz="3200" dirty="0">
                <a:solidFill>
                  <a:srgbClr val="002060"/>
                </a:solidFill>
                <a:effectLst>
                  <a:outerShdw blurRad="38100" dist="38100" dir="2700000" algn="tl">
                    <a:srgbClr val="000000">
                      <a:alpha val="43137"/>
                    </a:srgbClr>
                  </a:outerShdw>
                </a:effectLst>
              </a:rPr>
              <a:t>يؤدي هبوب رياح جافة حارة إلى قتل جميع الأوراق والسيقان الحديثة في مدى ساعات قليلة بسبب زيادة النتح على الامتصاص.</a:t>
            </a:r>
            <a:endParaRPr lang="en-US" sz="3200" dirty="0">
              <a:solidFill>
                <a:srgbClr val="002060"/>
              </a:solidFill>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p:txBody>
          <a:bodyPr/>
          <a:lstStyle/>
          <a:p>
            <a:fld id="{AF90A6A5-4BBC-4C8D-9850-BB817983DEE0}" type="slidenum">
              <a:rPr lang="en-US" smtClean="0"/>
              <a:t>12</a:t>
            </a:fld>
            <a:endParaRPr lang="en-US"/>
          </a:p>
        </p:txBody>
      </p:sp>
      <p:sp>
        <p:nvSpPr>
          <p:cNvPr id="2" name="Date Placeholder 1"/>
          <p:cNvSpPr>
            <a:spLocks noGrp="1"/>
          </p:cNvSpPr>
          <p:nvPr>
            <p:ph type="dt" sz="half" idx="10"/>
          </p:nvPr>
        </p:nvSpPr>
        <p:spPr/>
        <p:txBody>
          <a:bodyPr/>
          <a:lstStyle/>
          <a:p>
            <a:fld id="{66663C0B-21F7-4C84-8D93-730E67AE77A0}" type="datetime1">
              <a:rPr lang="en-US" smtClean="0"/>
              <a:t>1/19/2024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3834172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70921" y="304801"/>
            <a:ext cx="8416079" cy="2616101"/>
          </a:xfrm>
          <a:prstGeom prst="rect">
            <a:avLst/>
          </a:prstGeom>
        </p:spPr>
        <p:txBody>
          <a:bodyPr wrap="square">
            <a:spAutoFit/>
          </a:bodyPr>
          <a:lstStyle/>
          <a:p>
            <a:pPr algn="r" rtl="1"/>
            <a:r>
              <a:rPr lang="ar-SA" sz="3600" dirty="0">
                <a:solidFill>
                  <a:srgbClr val="C00000"/>
                </a:solidFill>
                <a:effectLst>
                  <a:outerShdw blurRad="38100" dist="38100" dir="2700000" algn="tl">
                    <a:srgbClr val="000000">
                      <a:alpha val="43137"/>
                    </a:srgbClr>
                  </a:outerShdw>
                </a:effectLst>
              </a:rPr>
              <a:t>2- التقزم:- </a:t>
            </a:r>
            <a:r>
              <a:rPr lang="en-US" sz="3600" dirty="0">
                <a:solidFill>
                  <a:srgbClr val="C00000"/>
                </a:solidFill>
                <a:effectLst>
                  <a:outerShdw blurRad="38100" dist="38100" dir="2700000" algn="tl">
                    <a:srgbClr val="000000">
                      <a:alpha val="43137"/>
                    </a:srgbClr>
                  </a:outerShdw>
                </a:effectLst>
              </a:rPr>
              <a:t>Dwarfing</a:t>
            </a:r>
          </a:p>
          <a:p>
            <a:pPr algn="r" rtl="1"/>
            <a:r>
              <a:rPr lang="ar-SA" sz="3200" dirty="0">
                <a:solidFill>
                  <a:srgbClr val="002060"/>
                </a:solidFill>
                <a:effectLst>
                  <a:outerShdw blurRad="38100" dist="38100" dir="2700000" algn="tl">
                    <a:srgbClr val="000000">
                      <a:alpha val="43137"/>
                    </a:srgbClr>
                  </a:outerShdw>
                </a:effectLst>
              </a:rPr>
              <a:t>لا تبلغ النباتات التي تنمو تحت تأثير رياح مجففه درجة من </a:t>
            </a:r>
            <a:r>
              <a:rPr lang="ar-SA" sz="3200" dirty="0" err="1">
                <a:solidFill>
                  <a:srgbClr val="002060"/>
                </a:solidFill>
                <a:effectLst>
                  <a:outerShdw blurRad="38100" dist="38100" dir="2700000" algn="tl">
                    <a:srgbClr val="000000">
                      <a:alpha val="43137"/>
                    </a:srgbClr>
                  </a:outerShdw>
                </a:effectLst>
              </a:rPr>
              <a:t>التميؤ</a:t>
            </a:r>
            <a:r>
              <a:rPr lang="ar-SA" sz="3200" dirty="0">
                <a:solidFill>
                  <a:srgbClr val="002060"/>
                </a:solidFill>
                <a:effectLst>
                  <a:outerShdw blurRad="38100" dist="38100" dir="2700000" algn="tl">
                    <a:srgbClr val="000000">
                      <a:alpha val="43137"/>
                    </a:srgbClr>
                  </a:outerShdw>
                </a:effectLst>
              </a:rPr>
              <a:t> ( أي الارتواء بالماء </a:t>
            </a:r>
            <a:r>
              <a:rPr lang="en-US" sz="3200" dirty="0">
                <a:solidFill>
                  <a:srgbClr val="002060"/>
                </a:solidFill>
                <a:effectLst>
                  <a:outerShdw blurRad="38100" dist="38100" dir="2700000" algn="tl">
                    <a:srgbClr val="000000">
                      <a:alpha val="43137"/>
                    </a:srgbClr>
                  </a:outerShdw>
                </a:effectLst>
              </a:rPr>
              <a:t>Hydration</a:t>
            </a:r>
            <a:r>
              <a:rPr lang="ar-SA" sz="3200" dirty="0">
                <a:solidFill>
                  <a:srgbClr val="002060"/>
                </a:solidFill>
                <a:effectLst>
                  <a:outerShdw blurRad="38100" dist="38100" dir="2700000" algn="tl">
                    <a:srgbClr val="000000">
                      <a:alpha val="43137"/>
                    </a:srgbClr>
                  </a:outerShdw>
                </a:effectLst>
              </a:rPr>
              <a:t> ) تمكنها من توسيع خلاياها في طور البلوغ إلى الحجم الطبيعي ويترتب على ذلك ضعف في تكوين جميع الأعضاء.</a:t>
            </a:r>
          </a:p>
        </p:txBody>
      </p:sp>
      <p:pic>
        <p:nvPicPr>
          <p:cNvPr id="5122" name="Picture 2" descr="http://www.oloommagazine.com/images/Articles/14/SCI98b14N6-7_H02_00794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8556" y="2864964"/>
            <a:ext cx="3306288" cy="3383437"/>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AF90A6A5-4BBC-4C8D-9850-BB817983DEE0}" type="slidenum">
              <a:rPr lang="en-US" smtClean="0"/>
              <a:t>13</a:t>
            </a:fld>
            <a:endParaRPr lang="en-US"/>
          </a:p>
        </p:txBody>
      </p:sp>
      <p:sp>
        <p:nvSpPr>
          <p:cNvPr id="2" name="Date Placeholder 1"/>
          <p:cNvSpPr>
            <a:spLocks noGrp="1"/>
          </p:cNvSpPr>
          <p:nvPr>
            <p:ph type="dt" sz="half" idx="10"/>
          </p:nvPr>
        </p:nvSpPr>
        <p:spPr/>
        <p:txBody>
          <a:bodyPr/>
          <a:lstStyle/>
          <a:p>
            <a:fld id="{0F747DB0-1D26-4304-998A-4E1EC22E6531}" type="datetime1">
              <a:rPr lang="en-US" smtClean="0"/>
              <a:t>1/19/2024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10592909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70921" y="304801"/>
            <a:ext cx="8416079" cy="4585871"/>
          </a:xfrm>
          <a:prstGeom prst="rect">
            <a:avLst/>
          </a:prstGeom>
        </p:spPr>
        <p:txBody>
          <a:bodyPr wrap="square">
            <a:spAutoFit/>
          </a:bodyPr>
          <a:lstStyle/>
          <a:p>
            <a:pPr algn="r" rtl="1"/>
            <a:r>
              <a:rPr lang="ar-SA" sz="3600" dirty="0">
                <a:solidFill>
                  <a:srgbClr val="C00000"/>
                </a:solidFill>
                <a:effectLst>
                  <a:outerShdw blurRad="38100" dist="38100" dir="2700000" algn="tl">
                    <a:srgbClr val="000000">
                      <a:alpha val="43137"/>
                    </a:srgbClr>
                  </a:outerShdw>
                </a:effectLst>
              </a:rPr>
              <a:t>2- التقزم:- </a:t>
            </a:r>
            <a:r>
              <a:rPr lang="en-US" sz="3600" dirty="0">
                <a:solidFill>
                  <a:srgbClr val="C00000"/>
                </a:solidFill>
                <a:effectLst>
                  <a:outerShdw blurRad="38100" dist="38100" dir="2700000" algn="tl">
                    <a:srgbClr val="000000">
                      <a:alpha val="43137"/>
                    </a:srgbClr>
                  </a:outerShdw>
                </a:effectLst>
              </a:rPr>
              <a:t>Dwarfing</a:t>
            </a:r>
          </a:p>
          <a:p>
            <a:pPr algn="r" rtl="1"/>
            <a:r>
              <a:rPr lang="ar-SA" sz="3200" dirty="0">
                <a:solidFill>
                  <a:schemeClr val="bg1">
                    <a:lumMod val="75000"/>
                  </a:schemeClr>
                </a:solidFill>
                <a:effectLst>
                  <a:outerShdw blurRad="38100" dist="38100" dir="2700000" algn="tl">
                    <a:srgbClr val="000000">
                      <a:alpha val="43137"/>
                    </a:srgbClr>
                  </a:outerShdw>
                </a:effectLst>
              </a:rPr>
              <a:t>لا تبلغ النباتات التي تنمو تحت تأثير رياح مجففه درجة من </a:t>
            </a:r>
            <a:r>
              <a:rPr lang="ar-SA" sz="3200" dirty="0" err="1">
                <a:solidFill>
                  <a:schemeClr val="bg1">
                    <a:lumMod val="75000"/>
                  </a:schemeClr>
                </a:solidFill>
                <a:effectLst>
                  <a:outerShdw blurRad="38100" dist="38100" dir="2700000" algn="tl">
                    <a:srgbClr val="000000">
                      <a:alpha val="43137"/>
                    </a:srgbClr>
                  </a:outerShdw>
                </a:effectLst>
              </a:rPr>
              <a:t>التميؤ</a:t>
            </a:r>
            <a:r>
              <a:rPr lang="ar-SA" sz="3200" dirty="0">
                <a:solidFill>
                  <a:schemeClr val="bg1">
                    <a:lumMod val="75000"/>
                  </a:schemeClr>
                </a:solidFill>
                <a:effectLst>
                  <a:outerShdw blurRad="38100" dist="38100" dir="2700000" algn="tl">
                    <a:srgbClr val="000000">
                      <a:alpha val="43137"/>
                    </a:srgbClr>
                  </a:outerShdw>
                </a:effectLst>
              </a:rPr>
              <a:t> ( أي الارتواء بالماء </a:t>
            </a:r>
            <a:r>
              <a:rPr lang="en-US" sz="3200" dirty="0">
                <a:solidFill>
                  <a:schemeClr val="bg1">
                    <a:lumMod val="75000"/>
                  </a:schemeClr>
                </a:solidFill>
                <a:effectLst>
                  <a:outerShdw blurRad="38100" dist="38100" dir="2700000" algn="tl">
                    <a:srgbClr val="000000">
                      <a:alpha val="43137"/>
                    </a:srgbClr>
                  </a:outerShdw>
                </a:effectLst>
              </a:rPr>
              <a:t>Hydration</a:t>
            </a:r>
            <a:r>
              <a:rPr lang="ar-SA" sz="3200" dirty="0">
                <a:solidFill>
                  <a:schemeClr val="bg1">
                    <a:lumMod val="75000"/>
                  </a:schemeClr>
                </a:solidFill>
                <a:effectLst>
                  <a:outerShdw blurRad="38100" dist="38100" dir="2700000" algn="tl">
                    <a:srgbClr val="000000">
                      <a:alpha val="43137"/>
                    </a:srgbClr>
                  </a:outerShdw>
                </a:effectLst>
              </a:rPr>
              <a:t> ) تمكنها من توسيع خلاياها في طور البلوغ إلى الحجم الطبيعي ويترتب على ذلك ضعف في تكوين جميع الأعضاء.</a:t>
            </a:r>
          </a:p>
          <a:p>
            <a:pPr algn="r" rtl="1"/>
            <a:endParaRPr lang="en-US" sz="3200" dirty="0">
              <a:solidFill>
                <a:srgbClr val="002060"/>
              </a:solidFill>
              <a:effectLst>
                <a:outerShdw blurRad="38100" dist="38100" dir="2700000" algn="tl">
                  <a:srgbClr val="000000">
                    <a:alpha val="43137"/>
                  </a:srgbClr>
                </a:outerShdw>
              </a:effectLst>
            </a:endParaRPr>
          </a:p>
          <a:p>
            <a:pPr algn="r"/>
            <a:r>
              <a:rPr lang="ar-SA" sz="3200" dirty="0">
                <a:solidFill>
                  <a:srgbClr val="002060"/>
                </a:solidFill>
                <a:effectLst>
                  <a:outerShdw blurRad="38100" dist="38100" dir="2700000" algn="tl">
                    <a:srgbClr val="000000">
                      <a:alpha val="43137"/>
                    </a:srgbClr>
                  </a:outerShdw>
                </a:effectLst>
              </a:rPr>
              <a:t>لا يحدث التقزم إلا بفعل الرياح التي تهب خلال الفترة التي تكبر فيها الخلايا وتجتاز طور البلوغ وينشأ عنه اختلال في التوازن المائي الداخلي.</a:t>
            </a:r>
            <a:endParaRPr lang="en-US" sz="3200" dirty="0">
              <a:solidFill>
                <a:srgbClr val="002060"/>
              </a:solidFill>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p:txBody>
          <a:bodyPr/>
          <a:lstStyle/>
          <a:p>
            <a:fld id="{AF90A6A5-4BBC-4C8D-9850-BB817983DEE0}" type="slidenum">
              <a:rPr lang="en-US" smtClean="0"/>
              <a:t>14</a:t>
            </a:fld>
            <a:endParaRPr lang="en-US"/>
          </a:p>
        </p:txBody>
      </p:sp>
      <p:sp>
        <p:nvSpPr>
          <p:cNvPr id="2" name="Date Placeholder 1"/>
          <p:cNvSpPr>
            <a:spLocks noGrp="1"/>
          </p:cNvSpPr>
          <p:nvPr>
            <p:ph type="dt" sz="half" idx="10"/>
          </p:nvPr>
        </p:nvSpPr>
        <p:spPr/>
        <p:txBody>
          <a:bodyPr/>
          <a:lstStyle/>
          <a:p>
            <a:fld id="{DC0A9FC9-82E7-4C4C-959D-4038ECA7773E}" type="datetime1">
              <a:rPr lang="en-US" smtClean="0"/>
              <a:t>1/19/2024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15086077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70921" y="304801"/>
            <a:ext cx="8416079" cy="3170099"/>
          </a:xfrm>
          <a:prstGeom prst="rect">
            <a:avLst/>
          </a:prstGeom>
        </p:spPr>
        <p:txBody>
          <a:bodyPr wrap="square">
            <a:spAutoFit/>
          </a:bodyPr>
          <a:lstStyle/>
          <a:p>
            <a:pPr algn="just" rtl="1"/>
            <a:r>
              <a:rPr lang="ar-SA" sz="3600" dirty="0"/>
              <a:t> </a:t>
            </a:r>
            <a:r>
              <a:rPr lang="ar-SA" sz="3600" dirty="0">
                <a:solidFill>
                  <a:srgbClr val="C00000"/>
                </a:solidFill>
                <a:effectLst>
                  <a:outerShdw blurRad="38100" dist="38100" dir="2700000" algn="tl">
                    <a:srgbClr val="000000">
                      <a:alpha val="43137"/>
                    </a:srgbClr>
                  </a:outerShdw>
                </a:effectLst>
              </a:rPr>
              <a:t>3- التشويه:- </a:t>
            </a:r>
            <a:r>
              <a:rPr lang="en-US" sz="3600" dirty="0">
                <a:solidFill>
                  <a:srgbClr val="C00000"/>
                </a:solidFill>
                <a:effectLst>
                  <a:outerShdw blurRad="38100" dist="38100" dir="2700000" algn="tl">
                    <a:srgbClr val="000000">
                      <a:alpha val="43137"/>
                    </a:srgbClr>
                  </a:outerShdw>
                </a:effectLst>
              </a:rPr>
              <a:t>Deformation </a:t>
            </a:r>
          </a:p>
          <a:p>
            <a:pPr algn="just" rtl="1"/>
            <a:r>
              <a:rPr lang="ar-SA" sz="3200" dirty="0">
                <a:solidFill>
                  <a:srgbClr val="002060"/>
                </a:solidFill>
                <a:effectLst>
                  <a:outerShdw blurRad="38100" dist="38100" dir="2700000" algn="tl">
                    <a:srgbClr val="000000">
                      <a:alpha val="43137"/>
                    </a:srgbClr>
                  </a:outerShdw>
                </a:effectLst>
              </a:rPr>
              <a:t>عندما</a:t>
            </a:r>
            <a:r>
              <a:rPr lang="ar-SA" sz="3600" dirty="0"/>
              <a:t> </a:t>
            </a:r>
            <a:r>
              <a:rPr lang="ar-SA" sz="3200" dirty="0">
                <a:solidFill>
                  <a:srgbClr val="002060"/>
                </a:solidFill>
                <a:effectLst>
                  <a:outerShdw blurRad="38100" dist="38100" dir="2700000" algn="tl">
                    <a:srgbClr val="000000">
                      <a:alpha val="43137"/>
                    </a:srgbClr>
                  </a:outerShdw>
                </a:effectLst>
              </a:rPr>
              <a:t>تتعرض الأعضاء الخضرية النامية لرياح شديدة تهب من اتجاه ثابت فإن شكل الأعضاء و وضعها قد يتغير تغيرا مستديما ويسمى ذلك بالتشويه ولا يكون التشويه دائما مصحوبا بالتقزم وذلك لأن الرياح الرطبة يمكن أن تغير شكل المجموع الخضري دون أن تختزل حجمه اختزالا يذكر </a:t>
            </a:r>
          </a:p>
        </p:txBody>
      </p:sp>
      <p:pic>
        <p:nvPicPr>
          <p:cNvPr id="6146" name="Picture 2" descr="http://www.mywindpowersystem.com/wp-content/uploads/2012/03/tree-wind-deformation-1.jpg"/>
          <p:cNvPicPr>
            <a:picLocks noChangeAspect="1" noChangeArrowheads="1"/>
          </p:cNvPicPr>
          <p:nvPr/>
        </p:nvPicPr>
        <p:blipFill rotWithShape="1">
          <a:blip r:embed="rId2">
            <a:extLst>
              <a:ext uri="{28A0092B-C50C-407E-A947-70E740481C1C}">
                <a14:useLocalDpi xmlns:a14="http://schemas.microsoft.com/office/drawing/2010/main" val="0"/>
              </a:ext>
            </a:extLst>
          </a:blip>
          <a:srcRect l="21591" t="1596" b="-1"/>
          <a:stretch/>
        </p:blipFill>
        <p:spPr bwMode="auto">
          <a:xfrm>
            <a:off x="1870921" y="3306573"/>
            <a:ext cx="3286125" cy="283065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p:cNvSpPr/>
          <p:nvPr/>
        </p:nvSpPr>
        <p:spPr>
          <a:xfrm>
            <a:off x="5181600" y="3805298"/>
            <a:ext cx="5105400" cy="2062103"/>
          </a:xfrm>
          <a:prstGeom prst="rect">
            <a:avLst/>
          </a:prstGeom>
        </p:spPr>
        <p:txBody>
          <a:bodyPr wrap="square">
            <a:spAutoFit/>
          </a:bodyPr>
          <a:lstStyle/>
          <a:p>
            <a:pPr algn="just" rtl="1"/>
            <a:r>
              <a:rPr lang="ar-SA" sz="3200" dirty="0">
                <a:solidFill>
                  <a:srgbClr val="002060"/>
                </a:solidFill>
                <a:effectLst>
                  <a:outerShdw blurRad="38100" dist="38100" dir="2700000" algn="tl">
                    <a:srgbClr val="000000">
                      <a:alpha val="43137"/>
                    </a:srgbClr>
                  </a:outerShdw>
                </a:effectLst>
              </a:rPr>
              <a:t>كثيرا ما نشاهد جذوع مائلة على الهضاب وشواطئ البحار حيث الرياح الشديدة والمستمرة تؤدي إلى تحديد نمو الأشجار باتجاه الرياح السائدة.</a:t>
            </a:r>
            <a:endParaRPr lang="en-US" sz="3200" dirty="0">
              <a:solidFill>
                <a:srgbClr val="002060"/>
              </a:solidFill>
              <a:effectLst>
                <a:outerShdw blurRad="38100" dist="38100" dir="2700000" algn="tl">
                  <a:srgbClr val="000000">
                    <a:alpha val="43137"/>
                  </a:srgbClr>
                </a:outerShdw>
              </a:effectLst>
            </a:endParaRPr>
          </a:p>
        </p:txBody>
      </p:sp>
      <p:sp>
        <p:nvSpPr>
          <p:cNvPr id="7" name="Slide Number Placeholder 6"/>
          <p:cNvSpPr>
            <a:spLocks noGrp="1"/>
          </p:cNvSpPr>
          <p:nvPr>
            <p:ph type="sldNum" sz="quarter" idx="12"/>
          </p:nvPr>
        </p:nvSpPr>
        <p:spPr/>
        <p:txBody>
          <a:bodyPr/>
          <a:lstStyle/>
          <a:p>
            <a:fld id="{AF90A6A5-4BBC-4C8D-9850-BB817983DEE0}" type="slidenum">
              <a:rPr lang="en-US" smtClean="0"/>
              <a:t>15</a:t>
            </a:fld>
            <a:endParaRPr lang="en-US"/>
          </a:p>
        </p:txBody>
      </p:sp>
      <p:sp>
        <p:nvSpPr>
          <p:cNvPr id="2" name="Date Placeholder 1"/>
          <p:cNvSpPr>
            <a:spLocks noGrp="1"/>
          </p:cNvSpPr>
          <p:nvPr>
            <p:ph type="dt" sz="half" idx="10"/>
          </p:nvPr>
        </p:nvSpPr>
        <p:spPr/>
        <p:txBody>
          <a:bodyPr/>
          <a:lstStyle/>
          <a:p>
            <a:fld id="{904DFDC6-4BD9-4152-AAE8-F72C4289F929}" type="datetime1">
              <a:rPr lang="en-US" smtClean="0"/>
              <a:t>1/19/2024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7344864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70921" y="304801"/>
            <a:ext cx="8416079" cy="646331"/>
          </a:xfrm>
          <a:prstGeom prst="rect">
            <a:avLst/>
          </a:prstGeom>
        </p:spPr>
        <p:txBody>
          <a:bodyPr wrap="square">
            <a:spAutoFit/>
          </a:bodyPr>
          <a:lstStyle/>
          <a:p>
            <a:pPr algn="r" rtl="1"/>
            <a:r>
              <a:rPr lang="ar-SA" sz="3600" dirty="0"/>
              <a:t> </a:t>
            </a:r>
            <a:r>
              <a:rPr lang="ar-SA" sz="3600" dirty="0">
                <a:solidFill>
                  <a:srgbClr val="C00000"/>
                </a:solidFill>
                <a:effectLst>
                  <a:outerShdw blurRad="38100" dist="38100" dir="2700000" algn="tl">
                    <a:srgbClr val="000000">
                      <a:alpha val="43137"/>
                    </a:srgbClr>
                  </a:outerShdw>
                </a:effectLst>
              </a:rPr>
              <a:t>3- التشويه:- </a:t>
            </a:r>
            <a:r>
              <a:rPr lang="en-US" sz="3600" dirty="0">
                <a:solidFill>
                  <a:srgbClr val="C00000"/>
                </a:solidFill>
                <a:effectLst>
                  <a:outerShdw blurRad="38100" dist="38100" dir="2700000" algn="tl">
                    <a:srgbClr val="000000">
                      <a:alpha val="43137"/>
                    </a:srgbClr>
                  </a:outerShdw>
                </a:effectLst>
              </a:rPr>
              <a:t>Deformation </a:t>
            </a:r>
          </a:p>
        </p:txBody>
      </p:sp>
      <p:sp>
        <p:nvSpPr>
          <p:cNvPr id="6" name="Rectangle 4"/>
          <p:cNvSpPr/>
          <p:nvPr/>
        </p:nvSpPr>
        <p:spPr>
          <a:xfrm>
            <a:off x="1870921" y="838201"/>
            <a:ext cx="8416079" cy="4524315"/>
          </a:xfrm>
          <a:prstGeom prst="rect">
            <a:avLst/>
          </a:prstGeom>
        </p:spPr>
        <p:txBody>
          <a:bodyPr wrap="square">
            <a:spAutoFit/>
          </a:bodyPr>
          <a:lstStyle/>
          <a:p>
            <a:pPr algn="just" rtl="1"/>
            <a:r>
              <a:rPr lang="ar-SA" sz="3200" dirty="0">
                <a:solidFill>
                  <a:srgbClr val="002060"/>
                </a:solidFill>
                <a:effectLst>
                  <a:outerShdw blurRad="38100" dist="38100" dir="2700000" algn="tl">
                    <a:srgbClr val="000000">
                      <a:alpha val="43137"/>
                    </a:srgbClr>
                  </a:outerShdw>
                </a:effectLst>
              </a:rPr>
              <a:t>إن تأثير الرياح يختلف باختلاف أنواع الأشجار فبعضها يتفلطح وتمتد أفقيا فوق سطح الأرض بينما تظل أشجارا أخرى في وضع قائم وفي بعض الحالات تنمو فروع الأشجار وتمتد في الجانب البعيد عن الريح وحده أما الجانب المواجه للريح فيخلو تماما من الفروع وينشأ هذا التفرع غير المنتظم نتيجة ضغط الرياح. </a:t>
            </a:r>
          </a:p>
          <a:p>
            <a:pPr algn="just" rtl="1"/>
            <a:endParaRPr lang="ar-SA" sz="3200" dirty="0">
              <a:solidFill>
                <a:srgbClr val="002060"/>
              </a:solidFill>
              <a:effectLst>
                <a:outerShdw blurRad="38100" dist="38100" dir="2700000" algn="tl">
                  <a:srgbClr val="000000">
                    <a:alpha val="43137"/>
                  </a:srgbClr>
                </a:outerShdw>
              </a:effectLst>
            </a:endParaRPr>
          </a:p>
          <a:p>
            <a:pPr algn="just" rtl="1"/>
            <a:r>
              <a:rPr lang="ar-SA" sz="3200" dirty="0">
                <a:solidFill>
                  <a:srgbClr val="002060"/>
                </a:solidFill>
                <a:effectLst>
                  <a:outerShdw blurRad="38100" dist="38100" dir="2700000" algn="tl">
                    <a:srgbClr val="000000">
                      <a:alpha val="43137"/>
                    </a:srgbClr>
                  </a:outerShdw>
                </a:effectLst>
              </a:rPr>
              <a:t>تؤدي الرياح كذلك في نباتات المحاصيل كالقمح والشعير وقصب السكر تسبب تفلطحها واضطجاعها على سطح الأرض ويحدث أضرار جسيمه </a:t>
            </a:r>
            <a:endParaRPr lang="en-US" sz="3200" dirty="0">
              <a:solidFill>
                <a:srgbClr val="002060"/>
              </a:solidFill>
              <a:effectLst>
                <a:outerShdw blurRad="38100" dist="38100" dir="2700000" algn="tl">
                  <a:srgbClr val="000000">
                    <a:alpha val="43137"/>
                  </a:srgbClr>
                </a:outerShdw>
              </a:effectLst>
            </a:endParaRPr>
          </a:p>
        </p:txBody>
      </p:sp>
      <p:sp>
        <p:nvSpPr>
          <p:cNvPr id="7" name="Slide Number Placeholder 6"/>
          <p:cNvSpPr>
            <a:spLocks noGrp="1"/>
          </p:cNvSpPr>
          <p:nvPr>
            <p:ph type="sldNum" sz="quarter" idx="12"/>
          </p:nvPr>
        </p:nvSpPr>
        <p:spPr/>
        <p:txBody>
          <a:bodyPr/>
          <a:lstStyle/>
          <a:p>
            <a:fld id="{AF90A6A5-4BBC-4C8D-9850-BB817983DEE0}" type="slidenum">
              <a:rPr lang="en-US" smtClean="0"/>
              <a:t>16</a:t>
            </a:fld>
            <a:endParaRPr lang="en-US"/>
          </a:p>
        </p:txBody>
      </p:sp>
      <p:sp>
        <p:nvSpPr>
          <p:cNvPr id="2" name="Date Placeholder 1"/>
          <p:cNvSpPr>
            <a:spLocks noGrp="1"/>
          </p:cNvSpPr>
          <p:nvPr>
            <p:ph type="dt" sz="half" idx="10"/>
          </p:nvPr>
        </p:nvSpPr>
        <p:spPr/>
        <p:txBody>
          <a:bodyPr/>
          <a:lstStyle/>
          <a:p>
            <a:fld id="{D8CB453A-EDCE-48F1-AF4D-1FDF1995AE22}" type="datetime1">
              <a:rPr lang="en-US" smtClean="0"/>
              <a:t>1/19/2024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6566456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70921" y="304801"/>
            <a:ext cx="8416079" cy="646331"/>
          </a:xfrm>
          <a:prstGeom prst="rect">
            <a:avLst/>
          </a:prstGeom>
        </p:spPr>
        <p:txBody>
          <a:bodyPr wrap="square">
            <a:spAutoFit/>
          </a:bodyPr>
          <a:lstStyle/>
          <a:p>
            <a:pPr algn="r" rtl="1"/>
            <a:r>
              <a:rPr lang="ar-SA" sz="3600" dirty="0"/>
              <a:t> </a:t>
            </a:r>
            <a:r>
              <a:rPr lang="ar-SA" sz="3600" dirty="0">
                <a:solidFill>
                  <a:srgbClr val="C00000"/>
                </a:solidFill>
                <a:effectLst>
                  <a:outerShdw blurRad="38100" dist="38100" dir="2700000" algn="tl">
                    <a:srgbClr val="000000">
                      <a:alpha val="43137"/>
                    </a:srgbClr>
                  </a:outerShdw>
                </a:effectLst>
              </a:rPr>
              <a:t>4- التكسر:- </a:t>
            </a:r>
            <a:r>
              <a:rPr lang="en-US" sz="3600" dirty="0">
                <a:solidFill>
                  <a:srgbClr val="C00000"/>
                </a:solidFill>
                <a:effectLst>
                  <a:outerShdw blurRad="38100" dist="38100" dir="2700000" algn="tl">
                    <a:srgbClr val="000000">
                      <a:alpha val="43137"/>
                    </a:srgbClr>
                  </a:outerShdw>
                </a:effectLst>
              </a:rPr>
              <a:t>Breakage</a:t>
            </a:r>
          </a:p>
        </p:txBody>
      </p:sp>
      <p:sp>
        <p:nvSpPr>
          <p:cNvPr id="6" name="Rectangle 4"/>
          <p:cNvSpPr/>
          <p:nvPr/>
        </p:nvSpPr>
        <p:spPr>
          <a:xfrm>
            <a:off x="1676401" y="838200"/>
            <a:ext cx="8610599" cy="4832092"/>
          </a:xfrm>
          <a:prstGeom prst="rect">
            <a:avLst/>
          </a:prstGeom>
        </p:spPr>
        <p:txBody>
          <a:bodyPr wrap="square">
            <a:spAutoFit/>
          </a:bodyPr>
          <a:lstStyle/>
          <a:p>
            <a:pPr algn="r" rtl="1"/>
            <a:r>
              <a:rPr lang="ar-SA" sz="2800" dirty="0">
                <a:solidFill>
                  <a:srgbClr val="002060"/>
                </a:solidFill>
                <a:effectLst>
                  <a:outerShdw blurRad="38100" dist="38100" dir="2700000" algn="tl">
                    <a:srgbClr val="000000">
                      <a:alpha val="43137"/>
                    </a:srgbClr>
                  </a:outerShdw>
                </a:effectLst>
              </a:rPr>
              <a:t>تتوقف قابلية النبات للكسر تحت وطأة الرياح على تركيبها التشريحي، ومن مواصفات النباتات القابلة للكسر بفعل الرياح:</a:t>
            </a:r>
          </a:p>
          <a:p>
            <a:pPr algn="r" rtl="1"/>
            <a:r>
              <a:rPr lang="ar-SA" sz="2800" dirty="0">
                <a:solidFill>
                  <a:srgbClr val="006600"/>
                </a:solidFill>
                <a:effectLst>
                  <a:outerShdw blurRad="38100" dist="38100" dir="2700000" algn="tl">
                    <a:srgbClr val="000000">
                      <a:alpha val="43137"/>
                    </a:srgbClr>
                  </a:outerShdw>
                </a:effectLst>
              </a:rPr>
              <a:t>- يكون الخشب هش قليل التغلظ.</a:t>
            </a:r>
          </a:p>
          <a:p>
            <a:pPr algn="r" rtl="1"/>
            <a:r>
              <a:rPr lang="ar-SA" sz="2800" dirty="0">
                <a:solidFill>
                  <a:srgbClr val="006600"/>
                </a:solidFill>
                <a:effectLst>
                  <a:outerShdw blurRad="38100" dist="38100" dir="2700000" algn="tl">
                    <a:srgbClr val="000000">
                      <a:alpha val="43137"/>
                    </a:srgbClr>
                  </a:outerShdw>
                </a:effectLst>
              </a:rPr>
              <a:t>- لا يوجد انسجة مغلظة بوفرة ( انسجة سكلرتشيمية ).</a:t>
            </a:r>
          </a:p>
          <a:p>
            <a:pPr algn="r" rtl="1"/>
            <a:r>
              <a:rPr lang="ar-SA" sz="2800" dirty="0">
                <a:solidFill>
                  <a:srgbClr val="006600"/>
                </a:solidFill>
                <a:effectLst>
                  <a:outerShdw blurRad="38100" dist="38100" dir="2700000" algn="tl">
                    <a:srgbClr val="000000">
                      <a:alpha val="43137"/>
                    </a:srgbClr>
                  </a:outerShdw>
                </a:effectLst>
              </a:rPr>
              <a:t>- تكون نباتات مصابة بأمراض حشرية أو فطرية أو غيرها من الكائنات الممرضة.</a:t>
            </a:r>
          </a:p>
          <a:p>
            <a:pPr marL="457200" indent="-457200" algn="r" rtl="1">
              <a:buFontTx/>
              <a:buChar char="-"/>
            </a:pPr>
            <a:r>
              <a:rPr lang="ar-SA" sz="2800" dirty="0">
                <a:solidFill>
                  <a:srgbClr val="006600"/>
                </a:solidFill>
                <a:effectLst>
                  <a:outerShdw blurRad="38100" dist="38100" dir="2700000" algn="tl">
                    <a:srgbClr val="000000">
                      <a:alpha val="43137"/>
                    </a:srgbClr>
                  </a:outerShdw>
                </a:effectLst>
              </a:rPr>
              <a:t>تكون نباتات سبق تعرضها الحرائق.</a:t>
            </a:r>
          </a:p>
          <a:p>
            <a:pPr algn="r" rtl="1"/>
            <a:endParaRPr lang="ar-SA" sz="2800" dirty="0">
              <a:solidFill>
                <a:srgbClr val="002060"/>
              </a:solidFill>
              <a:effectLst>
                <a:outerShdw blurRad="38100" dist="38100" dir="2700000" algn="tl">
                  <a:srgbClr val="000000">
                    <a:alpha val="43137"/>
                  </a:srgbClr>
                </a:outerShdw>
              </a:effectLst>
            </a:endParaRPr>
          </a:p>
          <a:p>
            <a:pPr algn="just" rtl="1"/>
            <a:r>
              <a:rPr lang="ar-SA" sz="2800" dirty="0">
                <a:solidFill>
                  <a:srgbClr val="002060"/>
                </a:solidFill>
                <a:effectLst>
                  <a:outerShdw blurRad="38100" dist="38100" dir="2700000" algn="tl">
                    <a:srgbClr val="000000">
                      <a:alpha val="43137"/>
                    </a:srgbClr>
                  </a:outerShdw>
                </a:effectLst>
              </a:rPr>
              <a:t>هذا وقد تكون الرياح عاتية فتقلع النباتات من التربة خصوصاً تلك ذات الجذور الضحلة والانسجة الميكانيكية الضئيلة، خصوصاً اذا كانت نامية في تربة مفككة أو في بيئة صحراوية مكشوفة.</a:t>
            </a:r>
          </a:p>
        </p:txBody>
      </p:sp>
      <p:sp>
        <p:nvSpPr>
          <p:cNvPr id="7" name="Slide Number Placeholder 6"/>
          <p:cNvSpPr>
            <a:spLocks noGrp="1"/>
          </p:cNvSpPr>
          <p:nvPr>
            <p:ph type="sldNum" sz="quarter" idx="12"/>
          </p:nvPr>
        </p:nvSpPr>
        <p:spPr/>
        <p:txBody>
          <a:bodyPr/>
          <a:lstStyle/>
          <a:p>
            <a:fld id="{AF90A6A5-4BBC-4C8D-9850-BB817983DEE0}" type="slidenum">
              <a:rPr lang="en-US" smtClean="0"/>
              <a:t>17</a:t>
            </a:fld>
            <a:endParaRPr lang="en-US"/>
          </a:p>
        </p:txBody>
      </p:sp>
      <p:sp>
        <p:nvSpPr>
          <p:cNvPr id="2" name="Date Placeholder 1"/>
          <p:cNvSpPr>
            <a:spLocks noGrp="1"/>
          </p:cNvSpPr>
          <p:nvPr>
            <p:ph type="dt" sz="half" idx="10"/>
          </p:nvPr>
        </p:nvSpPr>
        <p:spPr/>
        <p:txBody>
          <a:bodyPr/>
          <a:lstStyle/>
          <a:p>
            <a:fld id="{E4E9BA5E-ED67-44B3-B777-28B921AB37A6}" type="datetime1">
              <a:rPr lang="en-US" smtClean="0"/>
              <a:t>1/19/2024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31649758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70921" y="304801"/>
            <a:ext cx="8416079" cy="1200329"/>
          </a:xfrm>
          <a:prstGeom prst="rect">
            <a:avLst/>
          </a:prstGeom>
        </p:spPr>
        <p:txBody>
          <a:bodyPr wrap="square">
            <a:spAutoFit/>
          </a:bodyPr>
          <a:lstStyle/>
          <a:p>
            <a:pPr algn="r" rtl="1"/>
            <a:r>
              <a:rPr lang="ar-SA" sz="3600" dirty="0"/>
              <a:t> </a:t>
            </a:r>
            <a:r>
              <a:rPr lang="ar-SA" sz="3600" dirty="0">
                <a:solidFill>
                  <a:srgbClr val="C00000"/>
                </a:solidFill>
                <a:effectLst>
                  <a:outerShdw blurRad="38100" dist="38100" dir="2700000" algn="tl">
                    <a:srgbClr val="000000">
                      <a:alpha val="43137"/>
                    </a:srgbClr>
                  </a:outerShdw>
                </a:effectLst>
              </a:rPr>
              <a:t>5- الكشط (الحك):- </a:t>
            </a:r>
            <a:r>
              <a:rPr lang="en-US" sz="3600" dirty="0">
                <a:solidFill>
                  <a:srgbClr val="C00000"/>
                </a:solidFill>
                <a:effectLst>
                  <a:outerShdw blurRad="38100" dist="38100" dir="2700000" algn="tl">
                    <a:srgbClr val="000000">
                      <a:alpha val="43137"/>
                    </a:srgbClr>
                  </a:outerShdw>
                </a:effectLst>
              </a:rPr>
              <a:t>Abrasions </a:t>
            </a:r>
          </a:p>
          <a:p>
            <a:pPr algn="r" rtl="1"/>
            <a:endParaRPr lang="en-US" sz="3600" dirty="0">
              <a:solidFill>
                <a:srgbClr val="C00000"/>
              </a:solidFill>
              <a:effectLst>
                <a:outerShdw blurRad="38100" dist="38100" dir="2700000" algn="tl">
                  <a:srgbClr val="000000">
                    <a:alpha val="43137"/>
                  </a:srgbClr>
                </a:outerShdw>
              </a:effectLst>
            </a:endParaRPr>
          </a:p>
        </p:txBody>
      </p:sp>
      <p:sp>
        <p:nvSpPr>
          <p:cNvPr id="6" name="Rectangle 4"/>
          <p:cNvSpPr/>
          <p:nvPr/>
        </p:nvSpPr>
        <p:spPr>
          <a:xfrm>
            <a:off x="1676401" y="1818145"/>
            <a:ext cx="8610599" cy="3108543"/>
          </a:xfrm>
          <a:prstGeom prst="rect">
            <a:avLst/>
          </a:prstGeom>
        </p:spPr>
        <p:txBody>
          <a:bodyPr wrap="square">
            <a:spAutoFit/>
          </a:bodyPr>
          <a:lstStyle/>
          <a:p>
            <a:pPr algn="r" rtl="1"/>
            <a:r>
              <a:rPr lang="ar-SA" sz="2800" dirty="0">
                <a:solidFill>
                  <a:srgbClr val="002060"/>
                </a:solidFill>
                <a:effectLst>
                  <a:outerShdw blurRad="38100" dist="38100" dir="2700000" algn="tl">
                    <a:srgbClr val="000000">
                      <a:alpha val="43137"/>
                    </a:srgbClr>
                  </a:outerShdw>
                </a:effectLst>
              </a:rPr>
              <a:t>يحدث هذا الأثر عن حمل الرياح لحبيبات التربة وقذفها بشده فوق النباتات مسببه تآكلها وتعاني طائفة كبيرة من النباتات الصحراوية ونباتات المناطق الساحلية الشيء الكثير من هذا الضرر فحبيبات الرمل تحدث ثقوبا بأوراق النباتات. </a:t>
            </a:r>
          </a:p>
          <a:p>
            <a:pPr algn="r" rtl="1"/>
            <a:endParaRPr lang="ar-SA" sz="2800" dirty="0">
              <a:solidFill>
                <a:srgbClr val="002060"/>
              </a:solidFill>
              <a:effectLst>
                <a:outerShdw blurRad="38100" dist="38100" dir="2700000" algn="tl">
                  <a:srgbClr val="000000">
                    <a:alpha val="43137"/>
                  </a:srgbClr>
                </a:outerShdw>
              </a:effectLst>
            </a:endParaRPr>
          </a:p>
          <a:p>
            <a:pPr algn="r" rtl="1"/>
            <a:r>
              <a:rPr lang="ar-SA" sz="2800" dirty="0">
                <a:solidFill>
                  <a:srgbClr val="002060"/>
                </a:solidFill>
                <a:effectLst>
                  <a:outerShdw blurRad="38100" dist="38100" dir="2700000" algn="tl">
                    <a:srgbClr val="000000">
                      <a:alpha val="43137"/>
                    </a:srgbClr>
                  </a:outerShdw>
                </a:effectLst>
              </a:rPr>
              <a:t>كما أن حبيبات الرمال الدقيقة تستقر أحيانا في ثقوب الثغور وتبقيها مفتوحة باستمرار وفي الأشجار الخشبية يتآكل القلف في الناحية المواجهة للرياح. </a:t>
            </a:r>
          </a:p>
        </p:txBody>
      </p:sp>
      <p:sp>
        <p:nvSpPr>
          <p:cNvPr id="7" name="Slide Number Placeholder 6"/>
          <p:cNvSpPr>
            <a:spLocks noGrp="1"/>
          </p:cNvSpPr>
          <p:nvPr>
            <p:ph type="sldNum" sz="quarter" idx="12"/>
          </p:nvPr>
        </p:nvSpPr>
        <p:spPr/>
        <p:txBody>
          <a:bodyPr/>
          <a:lstStyle/>
          <a:p>
            <a:fld id="{AF90A6A5-4BBC-4C8D-9850-BB817983DEE0}" type="slidenum">
              <a:rPr lang="en-US" smtClean="0"/>
              <a:t>18</a:t>
            </a:fld>
            <a:endParaRPr lang="en-US"/>
          </a:p>
        </p:txBody>
      </p:sp>
      <p:sp>
        <p:nvSpPr>
          <p:cNvPr id="2" name="Date Placeholder 1"/>
          <p:cNvSpPr>
            <a:spLocks noGrp="1"/>
          </p:cNvSpPr>
          <p:nvPr>
            <p:ph type="dt" sz="half" idx="10"/>
          </p:nvPr>
        </p:nvSpPr>
        <p:spPr/>
        <p:txBody>
          <a:bodyPr/>
          <a:lstStyle/>
          <a:p>
            <a:fld id="{4C817242-FD6A-47EC-9B72-ADD531350795}" type="datetime1">
              <a:rPr lang="en-US" smtClean="0"/>
              <a:t>1/19/2024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6976370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70921" y="304801"/>
            <a:ext cx="8416079" cy="646331"/>
          </a:xfrm>
          <a:prstGeom prst="rect">
            <a:avLst/>
          </a:prstGeom>
        </p:spPr>
        <p:txBody>
          <a:bodyPr wrap="square">
            <a:spAutoFit/>
          </a:bodyPr>
          <a:lstStyle/>
          <a:p>
            <a:pPr algn="r" rtl="1"/>
            <a:r>
              <a:rPr lang="ar-SA" sz="3600" dirty="0"/>
              <a:t> </a:t>
            </a:r>
            <a:r>
              <a:rPr lang="ar-SA" sz="3600" dirty="0">
                <a:solidFill>
                  <a:srgbClr val="C00000"/>
                </a:solidFill>
                <a:effectLst>
                  <a:outerShdw blurRad="38100" dist="38100" dir="2700000" algn="tl">
                    <a:srgbClr val="000000">
                      <a:alpha val="43137"/>
                    </a:srgbClr>
                  </a:outerShdw>
                </a:effectLst>
              </a:rPr>
              <a:t>6- التآكل:- </a:t>
            </a:r>
            <a:r>
              <a:rPr lang="en-US" sz="3600" dirty="0">
                <a:solidFill>
                  <a:srgbClr val="C00000"/>
                </a:solidFill>
                <a:effectLst>
                  <a:outerShdw blurRad="38100" dist="38100" dir="2700000" algn="tl">
                    <a:srgbClr val="000000">
                      <a:alpha val="43137"/>
                    </a:srgbClr>
                  </a:outerShdw>
                </a:effectLst>
              </a:rPr>
              <a:t>Erosion</a:t>
            </a:r>
          </a:p>
        </p:txBody>
      </p:sp>
      <p:sp>
        <p:nvSpPr>
          <p:cNvPr id="6" name="Rectangle 4"/>
          <p:cNvSpPr/>
          <p:nvPr/>
        </p:nvSpPr>
        <p:spPr>
          <a:xfrm>
            <a:off x="1685926" y="1143000"/>
            <a:ext cx="8610599" cy="3539430"/>
          </a:xfrm>
          <a:prstGeom prst="rect">
            <a:avLst/>
          </a:prstGeom>
        </p:spPr>
        <p:txBody>
          <a:bodyPr wrap="square">
            <a:spAutoFit/>
          </a:bodyPr>
          <a:lstStyle/>
          <a:p>
            <a:pPr algn="just" rtl="1"/>
            <a:r>
              <a:rPr lang="ar-SA" sz="2800" dirty="0">
                <a:solidFill>
                  <a:srgbClr val="002060"/>
                </a:solidFill>
                <a:effectLst>
                  <a:outerShdw blurRad="38100" dist="38100" dir="2700000" algn="tl">
                    <a:srgbClr val="000000">
                      <a:alpha val="43137"/>
                    </a:srgbClr>
                  </a:outerShdw>
                </a:effectLst>
              </a:rPr>
              <a:t>يمنع الكساء الخضري المستديم تآكل التربة وتحركها وانتقالها بفعل الرياح ولكن عندما يخفف الكساء أو يزال ولو في مواضع محددة فإن الرياح تحدث تآكل وحفرا في التربة وتؤدي إلى تعرية جذور النباتات القريبة منها.</a:t>
            </a:r>
          </a:p>
          <a:p>
            <a:pPr algn="just" rtl="1"/>
            <a:endParaRPr lang="ar-SA" sz="2800" dirty="0">
              <a:solidFill>
                <a:srgbClr val="002060"/>
              </a:solidFill>
              <a:effectLst>
                <a:outerShdw blurRad="38100" dist="38100" dir="2700000" algn="tl">
                  <a:srgbClr val="000000">
                    <a:alpha val="43137"/>
                  </a:srgbClr>
                </a:outerShdw>
              </a:effectLst>
            </a:endParaRPr>
          </a:p>
          <a:p>
            <a:pPr algn="just" rtl="1"/>
            <a:r>
              <a:rPr lang="ar-SA" sz="2800" dirty="0">
                <a:solidFill>
                  <a:srgbClr val="002060"/>
                </a:solidFill>
                <a:effectLst>
                  <a:outerShdw blurRad="38100" dist="38100" dir="2700000" algn="tl">
                    <a:srgbClr val="000000">
                      <a:alpha val="43137"/>
                    </a:srgbClr>
                  </a:outerShdw>
                </a:effectLst>
              </a:rPr>
              <a:t>قد تؤدي إلى موتها فتزداد الرقعة العارية وتنتقل التربة المتآكل إلى أماكن أخرى حيث تتجمع حول النباتات وأحيانا تستطيع النباتات التغلب على التربة المتجمعة فوقها ومن حولها وذلك بإنتاج أجزاء خضرية في مستوى يعلو على الرمال المترسبة باستمرار ولكن بعضها لا يستطيع ذلك. </a:t>
            </a:r>
          </a:p>
        </p:txBody>
      </p:sp>
      <p:sp>
        <p:nvSpPr>
          <p:cNvPr id="7" name="Slide Number Placeholder 6"/>
          <p:cNvSpPr>
            <a:spLocks noGrp="1"/>
          </p:cNvSpPr>
          <p:nvPr>
            <p:ph type="sldNum" sz="quarter" idx="12"/>
          </p:nvPr>
        </p:nvSpPr>
        <p:spPr/>
        <p:txBody>
          <a:bodyPr/>
          <a:lstStyle/>
          <a:p>
            <a:fld id="{AF90A6A5-4BBC-4C8D-9850-BB817983DEE0}" type="slidenum">
              <a:rPr lang="en-US" smtClean="0"/>
              <a:t>19</a:t>
            </a:fld>
            <a:endParaRPr lang="en-US"/>
          </a:p>
        </p:txBody>
      </p:sp>
      <p:sp>
        <p:nvSpPr>
          <p:cNvPr id="2" name="Date Placeholder 1"/>
          <p:cNvSpPr>
            <a:spLocks noGrp="1"/>
          </p:cNvSpPr>
          <p:nvPr>
            <p:ph type="dt" sz="half" idx="10"/>
          </p:nvPr>
        </p:nvSpPr>
        <p:spPr/>
        <p:txBody>
          <a:bodyPr/>
          <a:lstStyle/>
          <a:p>
            <a:fld id="{8B2AFA6E-7F4D-4D24-BA2E-167A0439DCAF}" type="datetime1">
              <a:rPr lang="en-US" smtClean="0"/>
              <a:t>1/19/2024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6298653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80754" y="914054"/>
            <a:ext cx="9067800" cy="1224951"/>
          </a:xfrm>
          <a:prstGeom prst="rect">
            <a:avLst/>
          </a:prstGeom>
        </p:spPr>
        <p:txBody>
          <a:bodyPr wrap="square">
            <a:spAutoFit/>
          </a:bodyPr>
          <a:lstStyle/>
          <a:p>
            <a:pPr algn="r">
              <a:lnSpc>
                <a:spcPct val="115000"/>
              </a:lnSpc>
            </a:pPr>
            <a:r>
              <a:rPr lang="ar-SA" sz="3200" dirty="0">
                <a:solidFill>
                  <a:srgbClr val="17375E"/>
                </a:solidFill>
                <a:effectLst>
                  <a:outerShdw blurRad="38100" dist="38100" dir="2700000" algn="tl">
                    <a:srgbClr val="000000">
                      <a:alpha val="43137"/>
                    </a:srgbClr>
                  </a:outerShdw>
                </a:effectLst>
                <a:latin typeface="Arial Rounded MT Bold"/>
                <a:cs typeface="Simplified Arabic"/>
              </a:rPr>
              <a:t>يتميز تركيب الهواء الجوي بثبات كبير، والهواء عبارة عن مزيج من غازات يشكل النيتروجين ٧٨% منها والأكسجين ٢١% </a:t>
            </a:r>
            <a:r>
              <a:rPr lang="ar-SA" sz="3200" dirty="0">
                <a:solidFill>
                  <a:srgbClr val="17375E"/>
                </a:solidFill>
                <a:effectLst>
                  <a:outerShdw blurRad="38100" dist="38100" dir="2700000" algn="tl">
                    <a:srgbClr val="000000">
                      <a:alpha val="43137"/>
                    </a:srgbClr>
                  </a:outerShdw>
                </a:effectLst>
                <a:cs typeface="Simplified Arabic"/>
              </a:rPr>
              <a:t>والأرجون١%</a:t>
            </a:r>
            <a:endParaRPr lang="en-US" sz="3200" dirty="0">
              <a:solidFill>
                <a:srgbClr val="008000"/>
              </a:solidFill>
              <a:effectLst>
                <a:outerShdw blurRad="38100" dist="38100" dir="2700000" algn="tl">
                  <a:srgbClr val="000000">
                    <a:alpha val="43137"/>
                  </a:srgbClr>
                </a:outerShdw>
              </a:effectLst>
              <a:latin typeface="Arial Rounded MT Bold"/>
              <a:cs typeface="Simplified Arabic"/>
            </a:endParaRPr>
          </a:p>
        </p:txBody>
      </p:sp>
      <p:sp>
        <p:nvSpPr>
          <p:cNvPr id="6" name="Rectangle 4"/>
          <p:cNvSpPr/>
          <p:nvPr/>
        </p:nvSpPr>
        <p:spPr>
          <a:xfrm>
            <a:off x="1524000" y="-7993"/>
            <a:ext cx="9067800" cy="1083374"/>
          </a:xfrm>
          <a:prstGeom prst="rect">
            <a:avLst/>
          </a:prstGeom>
        </p:spPr>
        <p:txBody>
          <a:bodyPr wrap="square">
            <a:spAutoFit/>
          </a:bodyPr>
          <a:lstStyle/>
          <a:p>
            <a:pPr algn="ctr" rtl="1">
              <a:lnSpc>
                <a:spcPct val="115000"/>
              </a:lnSpc>
            </a:pPr>
            <a:r>
              <a:rPr lang="ar-SA" sz="3200" b="1" dirty="0">
                <a:solidFill>
                  <a:srgbClr val="810000"/>
                </a:solidFill>
                <a:effectLst>
                  <a:outerShdw blurRad="38100" dist="38100" dir="2700000" algn="tl">
                    <a:srgbClr val="000000">
                      <a:alpha val="43137"/>
                    </a:srgbClr>
                  </a:outerShdw>
                </a:effectLst>
                <a:latin typeface="Arial Rounded MT Bold"/>
                <a:cs typeface="Arial"/>
              </a:rPr>
              <a:t>الهواء كعامل بيئي</a:t>
            </a:r>
            <a:endParaRPr lang="en-US" sz="1100" b="1" dirty="0">
              <a:effectLst>
                <a:outerShdw blurRad="38100" dist="38100" dir="2700000" algn="tl">
                  <a:srgbClr val="000000">
                    <a:alpha val="43137"/>
                  </a:srgbClr>
                </a:outerShdw>
              </a:effectLst>
              <a:latin typeface="Calibri"/>
              <a:ea typeface="Calibri"/>
              <a:cs typeface="Arial"/>
            </a:endParaRPr>
          </a:p>
          <a:p>
            <a:pPr algn="ctr">
              <a:lnSpc>
                <a:spcPct val="115000"/>
              </a:lnSpc>
            </a:pPr>
            <a:r>
              <a:rPr lang="en-US" sz="2400" b="1" dirty="0">
                <a:solidFill>
                  <a:srgbClr val="810000"/>
                </a:solidFill>
                <a:effectLst>
                  <a:outerShdw blurRad="38100" dist="38100" dir="2700000" algn="tl">
                    <a:srgbClr val="000000">
                      <a:alpha val="43137"/>
                    </a:srgbClr>
                  </a:outerShdw>
                </a:effectLst>
                <a:latin typeface="Arial Rounded MT Bold"/>
                <a:cs typeface="Simplified Arabic"/>
              </a:rPr>
              <a:t>Air as an Ecological Factor</a:t>
            </a:r>
            <a:endParaRPr lang="en-US" sz="1050" b="1" dirty="0">
              <a:effectLst>
                <a:outerShdw blurRad="38100" dist="38100" dir="2700000" algn="tl">
                  <a:srgbClr val="000000">
                    <a:alpha val="43137"/>
                  </a:srgbClr>
                </a:outerShdw>
              </a:effectLst>
              <a:latin typeface="Calibri"/>
              <a:ea typeface="Calibri"/>
              <a:cs typeface="Arial"/>
            </a:endParaRPr>
          </a:p>
        </p:txBody>
      </p:sp>
      <p:pic>
        <p:nvPicPr>
          <p:cNvPr id="1026" name="Picture 2" descr="https://upload.wikimedia.org/wikipedia/commons/thumb/c/c9/Atmosphere3.svg/2000px-Atmosphere3.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46791" y="2231722"/>
            <a:ext cx="7476287" cy="4037193"/>
          </a:xfrm>
          <a:prstGeom prst="rect">
            <a:avLst/>
          </a:prstGeom>
          <a:noFill/>
          <a:extLst>
            <a:ext uri="{909E8E84-426E-40DD-AFC4-6F175D3DCCD1}">
              <a14:hiddenFill xmlns:a14="http://schemas.microsoft.com/office/drawing/2010/main">
                <a:solidFill>
                  <a:srgbClr val="FFFFFF"/>
                </a:solidFill>
              </a14:hiddenFill>
            </a:ext>
          </a:extLst>
        </p:spPr>
      </p:pic>
      <p:sp>
        <p:nvSpPr>
          <p:cNvPr id="9" name="Slide Number Placeholder 8"/>
          <p:cNvSpPr>
            <a:spLocks noGrp="1"/>
          </p:cNvSpPr>
          <p:nvPr>
            <p:ph type="sldNum" sz="quarter" idx="12"/>
          </p:nvPr>
        </p:nvSpPr>
        <p:spPr/>
        <p:txBody>
          <a:bodyPr/>
          <a:lstStyle/>
          <a:p>
            <a:fld id="{AF90A6A5-4BBC-4C8D-9850-BB817983DEE0}" type="slidenum">
              <a:rPr lang="en-US" smtClean="0"/>
              <a:t>2</a:t>
            </a:fld>
            <a:endParaRPr lang="en-US"/>
          </a:p>
        </p:txBody>
      </p:sp>
      <p:sp>
        <p:nvSpPr>
          <p:cNvPr id="2" name="Date Placeholder 1"/>
          <p:cNvSpPr>
            <a:spLocks noGrp="1"/>
          </p:cNvSpPr>
          <p:nvPr>
            <p:ph type="dt" sz="half" idx="10"/>
          </p:nvPr>
        </p:nvSpPr>
        <p:spPr/>
        <p:txBody>
          <a:bodyPr/>
          <a:lstStyle/>
          <a:p>
            <a:fld id="{12ADBDF0-ABAA-46F3-BD1A-A6E081A3D643}" type="datetime1">
              <a:rPr lang="en-US" smtClean="0"/>
              <a:t>1/19/2024</a:t>
            </a:fld>
            <a:endParaRPr lang="en-US"/>
          </a:p>
        </p:txBody>
      </p:sp>
      <p:sp>
        <p:nvSpPr>
          <p:cNvPr id="3" name="Footer Placeholder 2"/>
          <p:cNvSpPr>
            <a:spLocks noGrp="1"/>
          </p:cNvSpPr>
          <p:nvPr>
            <p:ph type="ftr" sz="quarter" idx="11"/>
          </p:nvPr>
        </p:nvSpPr>
        <p:spPr/>
        <p:txBody>
          <a:bodyPr/>
          <a:lstStyle/>
          <a:p>
            <a:r>
              <a:rPr lang="en-US"/>
              <a:t>Dr. Saud Alamri</a:t>
            </a:r>
            <a:endParaRPr lang="ar-SA" dirty="0"/>
          </a:p>
        </p:txBody>
      </p:sp>
      <p:sp>
        <p:nvSpPr>
          <p:cNvPr id="10" name="مستطيل مستدير الزوايا 1"/>
          <p:cNvSpPr/>
          <p:nvPr/>
        </p:nvSpPr>
        <p:spPr>
          <a:xfrm>
            <a:off x="8001000" y="5105400"/>
            <a:ext cx="1905000" cy="6096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مستطيل مستدير الزوايا 7"/>
          <p:cNvSpPr/>
          <p:nvPr/>
        </p:nvSpPr>
        <p:spPr>
          <a:xfrm>
            <a:off x="4419600" y="3124200"/>
            <a:ext cx="1371600" cy="6096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2856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animBg="1"/>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70921" y="304801"/>
            <a:ext cx="8416079" cy="646331"/>
          </a:xfrm>
          <a:prstGeom prst="rect">
            <a:avLst/>
          </a:prstGeom>
        </p:spPr>
        <p:txBody>
          <a:bodyPr wrap="square">
            <a:spAutoFit/>
          </a:bodyPr>
          <a:lstStyle/>
          <a:p>
            <a:pPr algn="r" rtl="1"/>
            <a:r>
              <a:rPr lang="ar-SA" sz="3600" dirty="0"/>
              <a:t> </a:t>
            </a:r>
            <a:r>
              <a:rPr lang="ar-SA" sz="3600" dirty="0">
                <a:solidFill>
                  <a:srgbClr val="C00000"/>
                </a:solidFill>
                <a:effectLst>
                  <a:outerShdw blurRad="38100" dist="38100" dir="2700000" algn="tl">
                    <a:srgbClr val="000000">
                      <a:alpha val="43137"/>
                    </a:srgbClr>
                  </a:outerShdw>
                </a:effectLst>
              </a:rPr>
              <a:t>7- الرذاذ الملحي:- </a:t>
            </a:r>
            <a:r>
              <a:rPr lang="en-US" sz="3600" dirty="0">
                <a:solidFill>
                  <a:srgbClr val="C00000"/>
                </a:solidFill>
                <a:effectLst>
                  <a:outerShdw blurRad="38100" dist="38100" dir="2700000" algn="tl">
                    <a:srgbClr val="000000">
                      <a:alpha val="43137"/>
                    </a:srgbClr>
                  </a:outerShdw>
                </a:effectLst>
              </a:rPr>
              <a:t>Salt Spray </a:t>
            </a:r>
          </a:p>
        </p:txBody>
      </p:sp>
      <p:sp>
        <p:nvSpPr>
          <p:cNvPr id="6" name="Rectangle 4"/>
          <p:cNvSpPr/>
          <p:nvPr/>
        </p:nvSpPr>
        <p:spPr>
          <a:xfrm>
            <a:off x="1705804" y="1143001"/>
            <a:ext cx="8610599" cy="4401205"/>
          </a:xfrm>
          <a:prstGeom prst="rect">
            <a:avLst/>
          </a:prstGeom>
        </p:spPr>
        <p:txBody>
          <a:bodyPr wrap="square">
            <a:spAutoFit/>
          </a:bodyPr>
          <a:lstStyle/>
          <a:p>
            <a:pPr algn="just" rtl="1"/>
            <a:r>
              <a:rPr lang="ar-SA" sz="2800" dirty="0">
                <a:solidFill>
                  <a:srgbClr val="002060"/>
                </a:solidFill>
                <a:effectLst>
                  <a:outerShdw blurRad="38100" dist="38100" dir="2700000" algn="tl">
                    <a:srgbClr val="000000">
                      <a:alpha val="43137"/>
                    </a:srgbClr>
                  </a:outerShdw>
                </a:effectLst>
              </a:rPr>
              <a:t>تشاهد هذه الظاهرة على شواطئ البحار والمحيطات حيث تحمل الرياح الرذاذ المتناثر من الأمواج التي ترتطم بالساحل بعيدا فتلقيه على النباتات التي تعيش على مقربة من البحر ولما كان هذا الرذاذ محملا بالأملاح فانه يسبب أضرارا بالغة للنباتات الحساسة للأملاح. </a:t>
            </a:r>
          </a:p>
          <a:p>
            <a:pPr algn="just" rtl="1"/>
            <a:endParaRPr lang="ar-SA" sz="2800" dirty="0">
              <a:solidFill>
                <a:srgbClr val="002060"/>
              </a:solidFill>
              <a:effectLst>
                <a:outerShdw blurRad="38100" dist="38100" dir="2700000" algn="tl">
                  <a:srgbClr val="000000">
                    <a:alpha val="43137"/>
                  </a:srgbClr>
                </a:outerShdw>
              </a:effectLst>
            </a:endParaRPr>
          </a:p>
          <a:p>
            <a:pPr algn="just" rtl="1"/>
            <a:r>
              <a:rPr lang="ar-SA" sz="2800" dirty="0">
                <a:solidFill>
                  <a:srgbClr val="002060"/>
                </a:solidFill>
                <a:effectLst>
                  <a:outerShdw blurRad="38100" dist="38100" dir="2700000" algn="tl">
                    <a:srgbClr val="000000">
                      <a:alpha val="43137"/>
                    </a:srgbClr>
                  </a:outerShdw>
                </a:effectLst>
              </a:rPr>
              <a:t>تقل كمية الملح التي يحملها الهواء كلما زاد البعد عن الساحل لذلك فالنباتات الحساسة لا تستطيع النمو قريبا من البحر إلا إذا كانت دورة حياتها قصيرة. </a:t>
            </a:r>
          </a:p>
          <a:p>
            <a:pPr algn="just" rtl="1"/>
            <a:endParaRPr lang="ar-SA" sz="2800" dirty="0">
              <a:solidFill>
                <a:srgbClr val="002060"/>
              </a:solidFill>
              <a:effectLst>
                <a:outerShdw blurRad="38100" dist="38100" dir="2700000" algn="tl">
                  <a:srgbClr val="000000">
                    <a:alpha val="43137"/>
                  </a:srgbClr>
                </a:outerShdw>
              </a:effectLst>
            </a:endParaRPr>
          </a:p>
          <a:p>
            <a:pPr algn="just" rtl="1"/>
            <a:r>
              <a:rPr lang="ar-SA" sz="2800" dirty="0">
                <a:solidFill>
                  <a:srgbClr val="002060"/>
                </a:solidFill>
                <a:effectLst>
                  <a:outerShdw blurRad="38100" dist="38100" dir="2700000" algn="tl">
                    <a:srgbClr val="000000">
                      <a:alpha val="43137"/>
                    </a:srgbClr>
                  </a:outerShdw>
                </a:effectLst>
              </a:rPr>
              <a:t>في حالة المحاصيل في الرذاذ الملحي تقام مصدات رياح وذلك بغرس نباتات تتحمل الملوحة على ساحل البحر. </a:t>
            </a:r>
          </a:p>
        </p:txBody>
      </p:sp>
      <p:sp>
        <p:nvSpPr>
          <p:cNvPr id="7" name="Slide Number Placeholder 6"/>
          <p:cNvSpPr>
            <a:spLocks noGrp="1"/>
          </p:cNvSpPr>
          <p:nvPr>
            <p:ph type="sldNum" sz="quarter" idx="12"/>
          </p:nvPr>
        </p:nvSpPr>
        <p:spPr/>
        <p:txBody>
          <a:bodyPr/>
          <a:lstStyle/>
          <a:p>
            <a:fld id="{AF90A6A5-4BBC-4C8D-9850-BB817983DEE0}" type="slidenum">
              <a:rPr lang="en-US" smtClean="0"/>
              <a:t>20</a:t>
            </a:fld>
            <a:endParaRPr lang="en-US"/>
          </a:p>
        </p:txBody>
      </p:sp>
      <p:sp>
        <p:nvSpPr>
          <p:cNvPr id="2" name="Date Placeholder 1"/>
          <p:cNvSpPr>
            <a:spLocks noGrp="1"/>
          </p:cNvSpPr>
          <p:nvPr>
            <p:ph type="dt" sz="half" idx="10"/>
          </p:nvPr>
        </p:nvSpPr>
        <p:spPr/>
        <p:txBody>
          <a:bodyPr/>
          <a:lstStyle/>
          <a:p>
            <a:fld id="{224E47CC-DD15-42BA-9698-5B7ED97D0336}" type="datetime1">
              <a:rPr lang="en-US" smtClean="0"/>
              <a:t>1/19/2024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30446841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7993"/>
            <a:ext cx="8763000" cy="3684855"/>
          </a:xfrm>
          <a:prstGeom prst="rect">
            <a:avLst/>
          </a:prstGeom>
        </p:spPr>
        <p:txBody>
          <a:bodyPr wrap="square">
            <a:spAutoFit/>
          </a:bodyPr>
          <a:lstStyle/>
          <a:p>
            <a:pPr algn="r">
              <a:lnSpc>
                <a:spcPct val="115000"/>
              </a:lnSpc>
            </a:pPr>
            <a:r>
              <a:rPr lang="ar-SA" sz="3200" dirty="0">
                <a:solidFill>
                  <a:srgbClr val="810000"/>
                </a:solidFill>
                <a:effectLst>
                  <a:outerShdw blurRad="38100" dist="38100" dir="2700000" algn="tl">
                    <a:srgbClr val="000000">
                      <a:alpha val="43137"/>
                    </a:srgbClr>
                  </a:outerShdw>
                </a:effectLst>
                <a:latin typeface="Arial Rounded MT Bold"/>
                <a:cs typeface="Arial"/>
              </a:rPr>
              <a:t>الأهمية البيئية للغازات المكونة للهواء:</a:t>
            </a:r>
            <a:endParaRPr lang="en-US" sz="1100" dirty="0">
              <a:effectLst>
                <a:outerShdw blurRad="38100" dist="38100" dir="2700000" algn="tl">
                  <a:srgbClr val="000000">
                    <a:alpha val="43137"/>
                  </a:srgbClr>
                </a:outerShdw>
              </a:effectLst>
              <a:latin typeface="Calibri"/>
              <a:ea typeface="Calibri"/>
              <a:cs typeface="Arial"/>
            </a:endParaRPr>
          </a:p>
          <a:p>
            <a:pPr algn="r">
              <a:lnSpc>
                <a:spcPct val="115000"/>
              </a:lnSpc>
            </a:pPr>
            <a:endParaRPr lang="en-US" sz="1100" dirty="0">
              <a:effectLst>
                <a:outerShdw blurRad="38100" dist="38100" dir="2700000" algn="tl">
                  <a:srgbClr val="000000">
                    <a:alpha val="43137"/>
                  </a:srgbClr>
                </a:outerShdw>
              </a:effectLst>
              <a:latin typeface="Calibri"/>
              <a:ea typeface="Calibri"/>
              <a:cs typeface="Arial"/>
            </a:endParaRPr>
          </a:p>
          <a:p>
            <a:pPr algn="r">
              <a:lnSpc>
                <a:spcPct val="115000"/>
              </a:lnSpc>
            </a:pPr>
            <a:r>
              <a:rPr lang="ar-SA" sz="3200" dirty="0">
                <a:solidFill>
                  <a:srgbClr val="17375E"/>
                </a:solidFill>
                <a:effectLst>
                  <a:outerShdw blurRad="38100" dist="38100" dir="2700000" algn="tl">
                    <a:srgbClr val="000000">
                      <a:alpha val="43137"/>
                    </a:srgbClr>
                  </a:outerShdw>
                </a:effectLst>
                <a:latin typeface="Calibri"/>
                <a:cs typeface="Simplified Arabic"/>
              </a:rPr>
              <a:t>أهم غازات الهواء ذات التأثير البيئي على النباتات هي الأكسجين وثاني أكسيد الكربون.</a:t>
            </a:r>
          </a:p>
          <a:p>
            <a:pPr algn="r">
              <a:lnSpc>
                <a:spcPct val="115000"/>
              </a:lnSpc>
            </a:pPr>
            <a:r>
              <a:rPr lang="ar-SA" sz="3200" dirty="0">
                <a:solidFill>
                  <a:srgbClr val="008000"/>
                </a:solidFill>
                <a:effectLst>
                  <a:outerShdw blurRad="38100" dist="38100" dir="2700000" algn="tl">
                    <a:srgbClr val="000000">
                      <a:alpha val="43137"/>
                    </a:srgbClr>
                  </a:outerShdw>
                </a:effectLst>
                <a:latin typeface="Arial Rounded MT Bold"/>
                <a:cs typeface="Simplified Arabic"/>
              </a:rPr>
              <a:t>الأكسجين ضروري لعملية التنفس وثاني أكسيد الكربون ضروري للبناء الضوئي أما بالنسبة لغاز ثاني أكسيد الكربون فإن أي تغير في كميته يؤثر تأثيرًا بالغًا في معدل البناء الضوئي.</a:t>
            </a:r>
            <a:endParaRPr lang="en-US" sz="3200" dirty="0">
              <a:solidFill>
                <a:srgbClr val="008000"/>
              </a:solidFill>
              <a:effectLst>
                <a:outerShdw blurRad="38100" dist="38100" dir="2700000" algn="tl">
                  <a:srgbClr val="000000">
                    <a:alpha val="43137"/>
                  </a:srgbClr>
                </a:outerShdw>
              </a:effectLst>
              <a:latin typeface="Arial Rounded MT Bold"/>
              <a:cs typeface="Simplified Arabic"/>
            </a:endParaRPr>
          </a:p>
        </p:txBody>
      </p:sp>
      <p:sp>
        <p:nvSpPr>
          <p:cNvPr id="6" name="Slide Number Placeholder 5"/>
          <p:cNvSpPr>
            <a:spLocks noGrp="1"/>
          </p:cNvSpPr>
          <p:nvPr>
            <p:ph type="sldNum" sz="quarter" idx="12"/>
          </p:nvPr>
        </p:nvSpPr>
        <p:spPr/>
        <p:txBody>
          <a:bodyPr/>
          <a:lstStyle/>
          <a:p>
            <a:fld id="{AF90A6A5-4BBC-4C8D-9850-BB817983DEE0}" type="slidenum">
              <a:rPr lang="en-US" smtClean="0"/>
              <a:t>3</a:t>
            </a:fld>
            <a:endParaRPr lang="en-US"/>
          </a:p>
        </p:txBody>
      </p:sp>
      <p:sp>
        <p:nvSpPr>
          <p:cNvPr id="2" name="Date Placeholder 1"/>
          <p:cNvSpPr>
            <a:spLocks noGrp="1"/>
          </p:cNvSpPr>
          <p:nvPr>
            <p:ph type="dt" sz="half" idx="10"/>
          </p:nvPr>
        </p:nvSpPr>
        <p:spPr/>
        <p:txBody>
          <a:bodyPr/>
          <a:lstStyle/>
          <a:p>
            <a:fld id="{E41BCA80-4157-4D3E-85CF-190F5E1E8CF8}" type="datetime1">
              <a:rPr lang="en-US" smtClean="0"/>
              <a:t>1/19/2024</a:t>
            </a:fld>
            <a:endParaRPr lang="en-US" dirty="0"/>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7" name="مستطيل 1"/>
          <p:cNvSpPr/>
          <p:nvPr/>
        </p:nvSpPr>
        <p:spPr>
          <a:xfrm>
            <a:off x="1905000" y="3733800"/>
            <a:ext cx="8382000" cy="2357568"/>
          </a:xfrm>
          <a:prstGeom prst="rect">
            <a:avLst/>
          </a:prstGeom>
        </p:spPr>
        <p:txBody>
          <a:bodyPr wrap="square">
            <a:spAutoFit/>
          </a:bodyPr>
          <a:lstStyle/>
          <a:p>
            <a:pPr algn="just" rtl="1">
              <a:lnSpc>
                <a:spcPct val="115000"/>
              </a:lnSpc>
            </a:pPr>
            <a:r>
              <a:rPr lang="ar-SA" sz="3200" dirty="0">
                <a:solidFill>
                  <a:srgbClr val="17375E"/>
                </a:solidFill>
                <a:effectLst>
                  <a:outerShdw blurRad="38100" dist="38100" dir="2700000" algn="tl">
                    <a:srgbClr val="000000">
                      <a:alpha val="43137"/>
                    </a:srgbClr>
                  </a:outerShdw>
                </a:effectLst>
                <a:latin typeface="Calibri"/>
                <a:cs typeface="Simplified Arabic"/>
              </a:rPr>
              <a:t>غاز النيتروجين يعتبر وسطًا خاملا بالنسبة للنباتات الخضراء، فلا توجد بعد الأدلة التي تثبت قدرة النباتات الخضراء على استخدام النيتروجين الجوي في تخليق المركبات العضوية التي تحتوي على النيتروجين.</a:t>
            </a:r>
          </a:p>
        </p:txBody>
      </p:sp>
    </p:spTree>
    <p:extLst>
      <p:ext uri="{BB962C8B-B14F-4D97-AF65-F5344CB8AC3E}">
        <p14:creationId xmlns:p14="http://schemas.microsoft.com/office/powerpoint/2010/main" val="33542719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31571" y="2432852"/>
            <a:ext cx="8150629" cy="941796"/>
          </a:xfrm>
          <a:prstGeom prst="rect">
            <a:avLst/>
          </a:prstGeom>
        </p:spPr>
        <p:txBody>
          <a:bodyPr wrap="square">
            <a:spAutoFit/>
          </a:bodyPr>
          <a:lstStyle/>
          <a:p>
            <a:pPr algn="ctr">
              <a:lnSpc>
                <a:spcPct val="115000"/>
              </a:lnSpc>
            </a:pPr>
            <a:r>
              <a:rPr lang="en-US" sz="4800" b="1" dirty="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rPr>
              <a:t>Wind </a:t>
            </a:r>
            <a:r>
              <a:rPr lang="ar-SA" sz="4800" b="1" dirty="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rPr>
              <a:t>الرياح</a:t>
            </a:r>
            <a:endParaRPr lang="en-US" sz="4800" b="1" dirty="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endParaRPr>
          </a:p>
        </p:txBody>
      </p:sp>
      <p:sp>
        <p:nvSpPr>
          <p:cNvPr id="6" name="Slide Number Placeholder 5"/>
          <p:cNvSpPr>
            <a:spLocks noGrp="1"/>
          </p:cNvSpPr>
          <p:nvPr>
            <p:ph type="sldNum" sz="quarter" idx="12"/>
          </p:nvPr>
        </p:nvSpPr>
        <p:spPr/>
        <p:txBody>
          <a:bodyPr/>
          <a:lstStyle/>
          <a:p>
            <a:fld id="{AF90A6A5-4BBC-4C8D-9850-BB817983DEE0}" type="slidenum">
              <a:rPr lang="en-US" smtClean="0"/>
              <a:t>4</a:t>
            </a:fld>
            <a:endParaRPr lang="en-US"/>
          </a:p>
        </p:txBody>
      </p:sp>
      <p:sp>
        <p:nvSpPr>
          <p:cNvPr id="2" name="Date Placeholder 1"/>
          <p:cNvSpPr>
            <a:spLocks noGrp="1"/>
          </p:cNvSpPr>
          <p:nvPr>
            <p:ph type="dt" sz="half" idx="10"/>
          </p:nvPr>
        </p:nvSpPr>
        <p:spPr/>
        <p:txBody>
          <a:bodyPr/>
          <a:lstStyle/>
          <a:p>
            <a:fld id="{40F31C51-1F9D-489C-9C3C-4C116E2B47B8}" type="datetime1">
              <a:rPr lang="en-US" smtClean="0"/>
              <a:t>1/19/2024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26128074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12841" y="1235747"/>
            <a:ext cx="8763000" cy="4560864"/>
          </a:xfrm>
          <a:prstGeom prst="rect">
            <a:avLst/>
          </a:prstGeom>
        </p:spPr>
        <p:txBody>
          <a:bodyPr wrap="square">
            <a:spAutoFit/>
          </a:bodyPr>
          <a:lstStyle/>
          <a:p>
            <a:pPr algn="ctr">
              <a:lnSpc>
                <a:spcPct val="115000"/>
              </a:lnSpc>
            </a:pPr>
            <a:r>
              <a:rPr lang="ar-SA" sz="3200" dirty="0">
                <a:solidFill>
                  <a:srgbClr val="17375E"/>
                </a:solidFill>
                <a:effectLst>
                  <a:outerShdw blurRad="38100" dist="38100" dir="2700000" algn="tl">
                    <a:srgbClr val="000000">
                      <a:alpha val="43137"/>
                    </a:srgbClr>
                  </a:outerShdw>
                </a:effectLst>
                <a:latin typeface="Arial Rounded MT Bold"/>
              </a:rPr>
              <a:t>تتكون الرياح نتيجة لحركة الهواء الجوي والتي تعود بدورها إلى اختلاف</a:t>
            </a:r>
            <a:r>
              <a:rPr lang="ar-SA" sz="1100" dirty="0">
                <a:effectLst>
                  <a:outerShdw blurRad="38100" dist="38100" dir="2700000" algn="tl">
                    <a:srgbClr val="000000">
                      <a:alpha val="43137"/>
                    </a:srgbClr>
                  </a:outerShdw>
                </a:effectLst>
                <a:latin typeface="Calibri"/>
              </a:rPr>
              <a:t> </a:t>
            </a:r>
            <a:r>
              <a:rPr lang="ar-SA" sz="3200" dirty="0">
                <a:solidFill>
                  <a:srgbClr val="17375E"/>
                </a:solidFill>
                <a:effectLst>
                  <a:outerShdw blurRad="38100" dist="38100" dir="2700000" algn="tl">
                    <a:srgbClr val="000000">
                      <a:alpha val="43137"/>
                    </a:srgbClr>
                  </a:outerShdw>
                </a:effectLst>
                <a:latin typeface="Arial Rounded MT Bold"/>
              </a:rPr>
              <a:t>درجة حرارة اليابسة والمحيطات.</a:t>
            </a:r>
            <a:endParaRPr lang="en-US" sz="1100" dirty="0">
              <a:effectLst>
                <a:outerShdw blurRad="38100" dist="38100" dir="2700000" algn="tl">
                  <a:srgbClr val="000000">
                    <a:alpha val="43137"/>
                  </a:srgbClr>
                </a:outerShdw>
              </a:effectLst>
              <a:latin typeface="Calibri"/>
              <a:ea typeface="Calibri"/>
            </a:endParaRPr>
          </a:p>
          <a:p>
            <a:pPr algn="ctr">
              <a:lnSpc>
                <a:spcPct val="115000"/>
              </a:lnSpc>
            </a:pPr>
            <a:endParaRPr lang="en-US" altLang="en-US" sz="1200" dirty="0">
              <a:solidFill>
                <a:srgbClr val="17375E"/>
              </a:solidFill>
              <a:effectLst>
                <a:outerShdw blurRad="38100" dist="38100" dir="2700000" algn="tl">
                  <a:srgbClr val="000000">
                    <a:alpha val="43137"/>
                  </a:srgbClr>
                </a:outerShdw>
              </a:effectLst>
              <a:latin typeface="Arial Rounded MT Bold"/>
            </a:endParaRPr>
          </a:p>
          <a:p>
            <a:pPr algn="ctr">
              <a:lnSpc>
                <a:spcPct val="115000"/>
              </a:lnSpc>
            </a:pPr>
            <a:r>
              <a:rPr lang="ar-SA" altLang="en-US" sz="3200" dirty="0">
                <a:solidFill>
                  <a:srgbClr val="17375E"/>
                </a:solidFill>
                <a:effectLst>
                  <a:outerShdw blurRad="38100" dist="38100" dir="2700000" algn="tl">
                    <a:srgbClr val="000000">
                      <a:alpha val="43137"/>
                    </a:srgbClr>
                  </a:outerShdw>
                </a:effectLst>
                <a:latin typeface="Arial Rounded MT Bold"/>
              </a:rPr>
              <a:t>وهى عامل بيئي هام يؤثر على الكائنات النباتية والحيوانية بما لها من أثر على العوامل البيئية الاخرى.</a:t>
            </a:r>
            <a:endParaRPr lang="ar-SA" sz="1200" dirty="0">
              <a:solidFill>
                <a:srgbClr val="17375E"/>
              </a:solidFill>
              <a:effectLst>
                <a:outerShdw blurRad="38100" dist="38100" dir="2700000" algn="tl">
                  <a:srgbClr val="000000">
                    <a:alpha val="43137"/>
                  </a:srgbClr>
                </a:outerShdw>
              </a:effectLst>
              <a:latin typeface="Arial Rounded MT Bold"/>
            </a:endParaRPr>
          </a:p>
          <a:p>
            <a:pPr algn="ctr">
              <a:lnSpc>
                <a:spcPct val="115000"/>
              </a:lnSpc>
            </a:pPr>
            <a:endParaRPr lang="ar-SA" sz="600" dirty="0">
              <a:solidFill>
                <a:srgbClr val="17375E"/>
              </a:solidFill>
              <a:effectLst>
                <a:outerShdw blurRad="38100" dist="38100" dir="2700000" algn="tl">
                  <a:srgbClr val="000000">
                    <a:alpha val="43137"/>
                  </a:srgbClr>
                </a:outerShdw>
              </a:effectLst>
              <a:latin typeface="Arial Rounded MT Bold"/>
            </a:endParaRPr>
          </a:p>
          <a:p>
            <a:pPr algn="ctr">
              <a:lnSpc>
                <a:spcPct val="115000"/>
              </a:lnSpc>
            </a:pPr>
            <a:r>
              <a:rPr lang="ar-SA" altLang="en-US" sz="3200" dirty="0">
                <a:solidFill>
                  <a:srgbClr val="17375E"/>
                </a:solidFill>
                <a:effectLst>
                  <a:outerShdw blurRad="38100" dist="38100" dir="2700000" algn="tl">
                    <a:srgbClr val="000000">
                      <a:alpha val="43137"/>
                    </a:srgbClr>
                  </a:outerShdw>
                </a:effectLst>
                <a:latin typeface="Arial Rounded MT Bold"/>
              </a:rPr>
              <a:t>ويتوقف أثر الرياح كعامل بيئي على العوامل الطبوغرافية، والبعد عن ساحل البحر والارتفاع عن سطح الأرض.</a:t>
            </a:r>
            <a:endParaRPr lang="ar-SA" sz="3200" dirty="0">
              <a:solidFill>
                <a:srgbClr val="17375E"/>
              </a:solidFill>
              <a:effectLst>
                <a:outerShdw blurRad="38100" dist="38100" dir="2700000" algn="tl">
                  <a:srgbClr val="000000">
                    <a:alpha val="43137"/>
                  </a:srgbClr>
                </a:outerShdw>
              </a:effectLst>
              <a:latin typeface="Arial Rounded MT Bold"/>
            </a:endParaRPr>
          </a:p>
          <a:p>
            <a:pPr algn="ctr">
              <a:lnSpc>
                <a:spcPct val="115000"/>
              </a:lnSpc>
            </a:pPr>
            <a:endParaRPr lang="ar-SA" sz="1050" dirty="0">
              <a:solidFill>
                <a:srgbClr val="17375E"/>
              </a:solidFill>
              <a:effectLst>
                <a:outerShdw blurRad="38100" dist="38100" dir="2700000" algn="tl">
                  <a:srgbClr val="000000">
                    <a:alpha val="43137"/>
                  </a:srgbClr>
                </a:outerShdw>
              </a:effectLst>
              <a:latin typeface="Arial Rounded MT Bold"/>
            </a:endParaRPr>
          </a:p>
          <a:p>
            <a:pPr algn="ctr">
              <a:lnSpc>
                <a:spcPct val="115000"/>
              </a:lnSpc>
            </a:pPr>
            <a:r>
              <a:rPr lang="ar-SA" sz="3200" dirty="0">
                <a:solidFill>
                  <a:srgbClr val="17375E"/>
                </a:solidFill>
                <a:effectLst>
                  <a:outerShdw blurRad="38100" dist="38100" dir="2700000" algn="tl">
                    <a:srgbClr val="000000">
                      <a:alpha val="43137"/>
                    </a:srgbClr>
                  </a:outerShdw>
                </a:effectLst>
                <a:latin typeface="Arial Rounded MT Bold"/>
              </a:rPr>
              <a:t>تزداد سرعة الرياح كلما ارتفعنا فوق سطح التربة.</a:t>
            </a:r>
          </a:p>
        </p:txBody>
      </p:sp>
      <p:sp>
        <p:nvSpPr>
          <p:cNvPr id="4" name="Rectangle 4"/>
          <p:cNvSpPr/>
          <p:nvPr/>
        </p:nvSpPr>
        <p:spPr>
          <a:xfrm>
            <a:off x="1524000" y="533401"/>
            <a:ext cx="8763000" cy="800219"/>
          </a:xfrm>
          <a:prstGeom prst="rect">
            <a:avLst/>
          </a:prstGeom>
        </p:spPr>
        <p:txBody>
          <a:bodyPr wrap="square">
            <a:spAutoFit/>
          </a:bodyPr>
          <a:lstStyle/>
          <a:p>
            <a:pPr algn="ctr">
              <a:lnSpc>
                <a:spcPct val="115000"/>
              </a:lnSpc>
            </a:pPr>
            <a:r>
              <a:rPr lang="en-US" sz="3200" dirty="0">
                <a:solidFill>
                  <a:srgbClr val="810000"/>
                </a:solidFill>
                <a:effectLst>
                  <a:outerShdw blurRad="38100" dist="38100" dir="2700000" algn="tl">
                    <a:srgbClr val="000000">
                      <a:alpha val="43137"/>
                    </a:srgbClr>
                  </a:outerShdw>
                </a:effectLst>
                <a:latin typeface="Arial Rounded MT Bold"/>
                <a:cs typeface="Simplified Arabic"/>
              </a:rPr>
              <a:t>Wind </a:t>
            </a:r>
            <a:r>
              <a:rPr lang="ar-SA" sz="4000" dirty="0">
                <a:solidFill>
                  <a:srgbClr val="810000"/>
                </a:solidFill>
                <a:effectLst>
                  <a:outerShdw blurRad="38100" dist="38100" dir="2700000" algn="tl">
                    <a:srgbClr val="000000">
                      <a:alpha val="43137"/>
                    </a:srgbClr>
                  </a:outerShdw>
                </a:effectLst>
                <a:latin typeface="Arial Rounded MT Bold"/>
                <a:cs typeface="Simplified Arabic"/>
              </a:rPr>
              <a:t>الرياح</a:t>
            </a:r>
            <a:endParaRPr lang="en-US" sz="1200" dirty="0">
              <a:effectLst>
                <a:outerShdw blurRad="38100" dist="38100" dir="2700000" algn="tl">
                  <a:srgbClr val="000000">
                    <a:alpha val="43137"/>
                  </a:srgbClr>
                </a:outerShdw>
              </a:effectLst>
              <a:latin typeface="Calibri"/>
              <a:ea typeface="Calibri"/>
              <a:cs typeface="Arial"/>
            </a:endParaRPr>
          </a:p>
        </p:txBody>
      </p:sp>
      <p:sp>
        <p:nvSpPr>
          <p:cNvPr id="7" name="Slide Number Placeholder 6"/>
          <p:cNvSpPr>
            <a:spLocks noGrp="1"/>
          </p:cNvSpPr>
          <p:nvPr>
            <p:ph type="sldNum" sz="quarter" idx="12"/>
          </p:nvPr>
        </p:nvSpPr>
        <p:spPr/>
        <p:txBody>
          <a:bodyPr/>
          <a:lstStyle/>
          <a:p>
            <a:fld id="{AF90A6A5-4BBC-4C8D-9850-BB817983DEE0}" type="slidenum">
              <a:rPr lang="en-US" smtClean="0"/>
              <a:t>5</a:t>
            </a:fld>
            <a:endParaRPr lang="en-US"/>
          </a:p>
        </p:txBody>
      </p:sp>
      <p:sp>
        <p:nvSpPr>
          <p:cNvPr id="2" name="Date Placeholder 1"/>
          <p:cNvSpPr>
            <a:spLocks noGrp="1"/>
          </p:cNvSpPr>
          <p:nvPr>
            <p:ph type="dt" sz="half" idx="10"/>
          </p:nvPr>
        </p:nvSpPr>
        <p:spPr/>
        <p:txBody>
          <a:bodyPr/>
          <a:lstStyle/>
          <a:p>
            <a:fld id="{58C264F1-687A-4C79-9611-42F6C6E5CC22}" type="datetime1">
              <a:rPr lang="en-US" smtClean="0"/>
              <a:t>1/19/2024</a:t>
            </a:fld>
            <a:endParaRPr lang="en-US"/>
          </a:p>
        </p:txBody>
      </p:sp>
      <p:sp>
        <p:nvSpPr>
          <p:cNvPr id="6" name="Footer Placeholder 5"/>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23271825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63146" y="581085"/>
            <a:ext cx="8763000" cy="5509200"/>
          </a:xfrm>
          <a:prstGeom prst="rect">
            <a:avLst/>
          </a:prstGeom>
        </p:spPr>
        <p:txBody>
          <a:bodyPr wrap="square">
            <a:spAutoFit/>
          </a:bodyPr>
          <a:lstStyle/>
          <a:p>
            <a:pPr algn="r" rtl="1"/>
            <a:r>
              <a:rPr lang="ar-SA" sz="3200" dirty="0">
                <a:solidFill>
                  <a:srgbClr val="002060"/>
                </a:solidFill>
                <a:effectLst>
                  <a:outerShdw blurRad="38100" dist="38100" dir="2700000" algn="tl">
                    <a:srgbClr val="000000">
                      <a:alpha val="43137"/>
                    </a:srgbClr>
                  </a:outerShdw>
                </a:effectLst>
                <a:latin typeface="Simplified Arabic" panose="02020603050405020304" pitchFamily="18" charset="-78"/>
              </a:rPr>
              <a:t>تقاس الرياح بمتوسط السرعة خلال فترة زمنية </a:t>
            </a:r>
          </a:p>
          <a:p>
            <a:pPr algn="r" rtl="1"/>
            <a:r>
              <a:rPr lang="ar-SA" sz="3200" dirty="0">
                <a:solidFill>
                  <a:srgbClr val="002060"/>
                </a:solidFill>
                <a:effectLst>
                  <a:outerShdw blurRad="38100" dist="38100" dir="2700000" algn="tl">
                    <a:srgbClr val="000000">
                      <a:alpha val="43137"/>
                    </a:srgbClr>
                  </a:outerShdw>
                </a:effectLst>
                <a:latin typeface="Simplified Arabic" panose="02020603050405020304" pitchFamily="18" charset="-78"/>
              </a:rPr>
              <a:t>كم / ساعة، ميل / ساعة، كم / يوم </a:t>
            </a:r>
          </a:p>
          <a:p>
            <a:pPr algn="r" rtl="1"/>
            <a:endParaRPr lang="ar-SA" sz="3200" dirty="0">
              <a:solidFill>
                <a:srgbClr val="002060"/>
              </a:solidFill>
              <a:effectLst>
                <a:outerShdw blurRad="38100" dist="38100" dir="2700000" algn="tl">
                  <a:srgbClr val="000000">
                    <a:alpha val="43137"/>
                  </a:srgbClr>
                </a:outerShdw>
              </a:effectLst>
              <a:latin typeface="Simplified Arabic" panose="02020603050405020304" pitchFamily="18" charset="-78"/>
            </a:endParaRPr>
          </a:p>
          <a:p>
            <a:pPr algn="just" rtl="1"/>
            <a:r>
              <a:rPr lang="ar-SA" sz="3200" dirty="0">
                <a:solidFill>
                  <a:srgbClr val="002060"/>
                </a:solidFill>
                <a:effectLst>
                  <a:outerShdw blurRad="38100" dist="38100" dir="2700000" algn="tl">
                    <a:srgbClr val="000000">
                      <a:alpha val="43137"/>
                    </a:srgbClr>
                  </a:outerShdw>
                </a:effectLst>
                <a:latin typeface="Simplified Arabic" panose="02020603050405020304" pitchFamily="18" charset="-78"/>
              </a:rPr>
              <a:t>المتوسطات لفترة طويلة تكون في الغالب مضللة وذلك لشدة تغيرات الرياح وكثرة تقلباتها فقد تهب رياح عاصفة لمدة دقائق محدودة فتحدث بذلك ابلغ الأضرار ثم تنقضي سريعا ويسكن بعدها الهواء ولا يظهر اثر ذلك في المتوسطات.</a:t>
            </a:r>
          </a:p>
          <a:p>
            <a:pPr algn="r" rtl="1"/>
            <a:endParaRPr lang="ar-SA" sz="3200" dirty="0">
              <a:solidFill>
                <a:srgbClr val="002060"/>
              </a:solidFill>
              <a:effectLst>
                <a:outerShdw blurRad="38100" dist="38100" dir="2700000" algn="tl">
                  <a:srgbClr val="000000">
                    <a:alpha val="43137"/>
                  </a:srgbClr>
                </a:outerShdw>
              </a:effectLst>
              <a:latin typeface="Simplified Arabic" panose="02020603050405020304" pitchFamily="18" charset="-78"/>
            </a:endParaRPr>
          </a:p>
          <a:p>
            <a:pPr algn="r" rtl="1"/>
            <a:r>
              <a:rPr lang="ar-SA" sz="3200" dirty="0">
                <a:solidFill>
                  <a:srgbClr val="C00000"/>
                </a:solidFill>
                <a:effectLst>
                  <a:outerShdw blurRad="38100" dist="38100" dir="2700000" algn="tl">
                    <a:srgbClr val="000000">
                      <a:alpha val="43137"/>
                    </a:srgbClr>
                  </a:outerShdw>
                </a:effectLst>
                <a:latin typeface="Simplified Arabic" panose="02020603050405020304" pitchFamily="18" charset="-78"/>
              </a:rPr>
              <a:t> وتتوقف سرعة الرياح على عدة عوامل منها:- </a:t>
            </a:r>
            <a:endParaRPr lang="en-US" sz="3200" dirty="0">
              <a:solidFill>
                <a:srgbClr val="C00000"/>
              </a:solidFill>
              <a:effectLst>
                <a:outerShdw blurRad="38100" dist="38100" dir="2700000" algn="tl">
                  <a:srgbClr val="000000">
                    <a:alpha val="43137"/>
                  </a:srgbClr>
                </a:outerShdw>
              </a:effectLst>
              <a:latin typeface="Simplified Arabic" panose="02020603050405020304" pitchFamily="18" charset="-78"/>
            </a:endParaRPr>
          </a:p>
          <a:p>
            <a:pPr algn="r" rtl="1"/>
            <a:r>
              <a:rPr lang="ar-SA" sz="3200" dirty="0">
                <a:solidFill>
                  <a:srgbClr val="002060"/>
                </a:solidFill>
                <a:effectLst>
                  <a:outerShdw blurRad="38100" dist="38100" dir="2700000" algn="tl">
                    <a:srgbClr val="000000">
                      <a:alpha val="43137"/>
                    </a:srgbClr>
                  </a:outerShdw>
                </a:effectLst>
                <a:latin typeface="Simplified Arabic" panose="02020603050405020304" pitchFamily="18" charset="-78"/>
              </a:rPr>
              <a:t>1- العوامل الطبوغرافية.</a:t>
            </a:r>
            <a:endParaRPr lang="en-US" sz="3200" dirty="0">
              <a:solidFill>
                <a:srgbClr val="002060"/>
              </a:solidFill>
              <a:effectLst>
                <a:outerShdw blurRad="38100" dist="38100" dir="2700000" algn="tl">
                  <a:srgbClr val="000000">
                    <a:alpha val="43137"/>
                  </a:srgbClr>
                </a:outerShdw>
              </a:effectLst>
              <a:latin typeface="Simplified Arabic" panose="02020603050405020304" pitchFamily="18" charset="-78"/>
            </a:endParaRPr>
          </a:p>
          <a:p>
            <a:pPr algn="r" rtl="1"/>
            <a:r>
              <a:rPr lang="ar-SA" sz="3200" dirty="0">
                <a:solidFill>
                  <a:srgbClr val="002060"/>
                </a:solidFill>
                <a:effectLst>
                  <a:outerShdw blurRad="38100" dist="38100" dir="2700000" algn="tl">
                    <a:srgbClr val="000000">
                      <a:alpha val="43137"/>
                    </a:srgbClr>
                  </a:outerShdw>
                </a:effectLst>
                <a:latin typeface="Simplified Arabic" panose="02020603050405020304" pitchFamily="18" charset="-78"/>
              </a:rPr>
              <a:t>2- القرب والبعد عن ساحل البحر. </a:t>
            </a:r>
            <a:endParaRPr lang="en-US" sz="3200" dirty="0">
              <a:solidFill>
                <a:srgbClr val="002060"/>
              </a:solidFill>
              <a:effectLst>
                <a:outerShdw blurRad="38100" dist="38100" dir="2700000" algn="tl">
                  <a:srgbClr val="000000">
                    <a:alpha val="43137"/>
                  </a:srgbClr>
                </a:outerShdw>
              </a:effectLst>
              <a:latin typeface="Simplified Arabic" panose="02020603050405020304" pitchFamily="18" charset="-78"/>
            </a:endParaRPr>
          </a:p>
        </p:txBody>
      </p:sp>
      <p:sp>
        <p:nvSpPr>
          <p:cNvPr id="6" name="Slide Number Placeholder 5"/>
          <p:cNvSpPr>
            <a:spLocks noGrp="1"/>
          </p:cNvSpPr>
          <p:nvPr>
            <p:ph type="sldNum" sz="quarter" idx="12"/>
          </p:nvPr>
        </p:nvSpPr>
        <p:spPr/>
        <p:txBody>
          <a:bodyPr/>
          <a:lstStyle/>
          <a:p>
            <a:fld id="{AF90A6A5-4BBC-4C8D-9850-BB817983DEE0}" type="slidenum">
              <a:rPr lang="en-US" smtClean="0"/>
              <a:t>6</a:t>
            </a:fld>
            <a:endParaRPr lang="en-US"/>
          </a:p>
        </p:txBody>
      </p:sp>
      <p:sp>
        <p:nvSpPr>
          <p:cNvPr id="2" name="Date Placeholder 1"/>
          <p:cNvSpPr>
            <a:spLocks noGrp="1"/>
          </p:cNvSpPr>
          <p:nvPr>
            <p:ph type="dt" sz="half" idx="10"/>
          </p:nvPr>
        </p:nvSpPr>
        <p:spPr/>
        <p:txBody>
          <a:bodyPr/>
          <a:lstStyle/>
          <a:p>
            <a:fld id="{0940A33A-77BB-4B46-8F32-1E3B222BE815}" type="datetime1">
              <a:rPr lang="en-US" smtClean="0"/>
              <a:t>1/19/2024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27279033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500"/>
                                        <p:tgtEl>
                                          <p:spTgt spid="5">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5" end="5"/>
                                            </p:txEl>
                                          </p:spTgt>
                                        </p:tgtEl>
                                        <p:attrNameLst>
                                          <p:attrName>style.visibility</p:attrName>
                                        </p:attrNameLst>
                                      </p:cBhvr>
                                      <p:to>
                                        <p:strVal val="visible"/>
                                      </p:to>
                                    </p:set>
                                    <p:animEffect transition="in" filter="fade">
                                      <p:cBhvr>
                                        <p:cTn id="20" dur="500"/>
                                        <p:tgtEl>
                                          <p:spTgt spid="5">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fade">
                                      <p:cBhvr>
                                        <p:cTn id="23" dur="500"/>
                                        <p:tgtEl>
                                          <p:spTgt spid="5">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xEl>
                                              <p:pRg st="7" end="7"/>
                                            </p:txEl>
                                          </p:spTgt>
                                        </p:tgtEl>
                                        <p:attrNameLst>
                                          <p:attrName>style.visibility</p:attrName>
                                        </p:attrNameLst>
                                      </p:cBhvr>
                                      <p:to>
                                        <p:strVal val="visible"/>
                                      </p:to>
                                    </p:set>
                                    <p:animEffect transition="in" filter="fade">
                                      <p:cBhvr>
                                        <p:cTn id="26"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20815" y="609601"/>
            <a:ext cx="8366185" cy="5653855"/>
          </a:xfrm>
          <a:prstGeom prst="rect">
            <a:avLst/>
          </a:prstGeom>
        </p:spPr>
        <p:txBody>
          <a:bodyPr wrap="square">
            <a:spAutoFit/>
          </a:bodyPr>
          <a:lstStyle/>
          <a:p>
            <a:pPr algn="ctr">
              <a:lnSpc>
                <a:spcPct val="115000"/>
              </a:lnSpc>
            </a:pPr>
            <a:r>
              <a:rPr lang="ar-SA" sz="3600" dirty="0">
                <a:solidFill>
                  <a:srgbClr val="810000"/>
                </a:solidFill>
                <a:effectLst>
                  <a:outerShdw blurRad="38100" dist="38100" dir="2700000" algn="tl">
                    <a:srgbClr val="000000">
                      <a:alpha val="43137"/>
                    </a:srgbClr>
                  </a:outerShdw>
                </a:effectLst>
                <a:latin typeface="Arial Rounded MT Bold"/>
              </a:rPr>
              <a:t>تأثير الرياح على النباتات</a:t>
            </a:r>
            <a:endParaRPr lang="en-US" sz="1200" dirty="0">
              <a:effectLst>
                <a:outerShdw blurRad="38100" dist="38100" dir="2700000" algn="tl">
                  <a:srgbClr val="000000">
                    <a:alpha val="43137"/>
                  </a:srgbClr>
                </a:outerShdw>
              </a:effectLst>
              <a:latin typeface="Calibri"/>
              <a:ea typeface="Calibri"/>
            </a:endParaRPr>
          </a:p>
          <a:p>
            <a:pPr algn="just" rtl="1"/>
            <a:r>
              <a:rPr lang="ar-SA" altLang="en-US" sz="3200" dirty="0">
                <a:solidFill>
                  <a:srgbClr val="17375E"/>
                </a:solidFill>
                <a:effectLst>
                  <a:outerShdw blurRad="38100" dist="38100" dir="2700000" algn="tl">
                    <a:srgbClr val="000000">
                      <a:alpha val="43137"/>
                    </a:srgbClr>
                  </a:outerShdw>
                </a:effectLst>
                <a:latin typeface="Arial Rounded MT Bold"/>
              </a:rPr>
              <a:t>التأثير الأكبر للرياح يكون على النباتات النامية في السهول المستوية، وتلك النامية بالقرب من شواطئ البحار، وفي أعالي الجبال.</a:t>
            </a:r>
          </a:p>
          <a:p>
            <a:pPr algn="r"/>
            <a:endParaRPr lang="ar-SA" altLang="en-US" sz="3200" dirty="0">
              <a:solidFill>
                <a:srgbClr val="17375E"/>
              </a:solidFill>
              <a:effectLst>
                <a:outerShdw blurRad="38100" dist="38100" dir="2700000" algn="tl">
                  <a:srgbClr val="000000">
                    <a:alpha val="43137"/>
                  </a:srgbClr>
                </a:outerShdw>
              </a:effectLst>
              <a:latin typeface="Arial Rounded MT Bold"/>
            </a:endParaRPr>
          </a:p>
          <a:p>
            <a:pPr algn="r"/>
            <a:endParaRPr lang="ar-SA" altLang="en-US" sz="3200" dirty="0">
              <a:solidFill>
                <a:srgbClr val="17375E"/>
              </a:solidFill>
              <a:effectLst>
                <a:outerShdw blurRad="38100" dist="38100" dir="2700000" algn="tl">
                  <a:srgbClr val="000000">
                    <a:alpha val="43137"/>
                  </a:srgbClr>
                </a:outerShdw>
              </a:effectLst>
              <a:latin typeface="Arial Rounded MT Bold"/>
            </a:endParaRPr>
          </a:p>
          <a:p>
            <a:pPr algn="r"/>
            <a:r>
              <a:rPr lang="ar-SA" altLang="en-US" sz="3200" i="1" dirty="0">
                <a:solidFill>
                  <a:srgbClr val="C00000"/>
                </a:solidFill>
                <a:effectLst>
                  <a:outerShdw blurRad="38100" dist="38100" dir="2700000" algn="tl">
                    <a:srgbClr val="000000">
                      <a:alpha val="43137"/>
                    </a:srgbClr>
                  </a:outerShdw>
                </a:effectLst>
              </a:rPr>
              <a:t>- هل للرياح آثار إيجابية على النباتات ؟</a:t>
            </a:r>
          </a:p>
          <a:p>
            <a:pPr algn="r"/>
            <a:endParaRPr lang="ar-SA" altLang="en-US" sz="3200" dirty="0">
              <a:solidFill>
                <a:srgbClr val="17375E"/>
              </a:solidFill>
              <a:effectLst>
                <a:outerShdw blurRad="38100" dist="38100" dir="2700000" algn="tl">
                  <a:srgbClr val="000000">
                    <a:alpha val="43137"/>
                  </a:srgbClr>
                </a:outerShdw>
              </a:effectLst>
              <a:latin typeface="Arial Rounded MT Bold"/>
            </a:endParaRPr>
          </a:p>
          <a:p>
            <a:pPr algn="r"/>
            <a:r>
              <a:rPr lang="ar-SA" altLang="en-US" sz="3200" i="1" dirty="0">
                <a:solidFill>
                  <a:srgbClr val="C00000"/>
                </a:solidFill>
                <a:effectLst>
                  <a:outerShdw blurRad="38100" dist="38100" dir="2700000" algn="tl">
                    <a:srgbClr val="000000">
                      <a:alpha val="43137"/>
                    </a:srgbClr>
                  </a:outerShdw>
                </a:effectLst>
                <a:latin typeface="Arial Rounded MT Bold"/>
              </a:rPr>
              <a:t>- هل تأثير الرياح على النباتات مباشر أم غير مباشر؟</a:t>
            </a:r>
          </a:p>
          <a:p>
            <a:pPr algn="r"/>
            <a:endParaRPr lang="ar-SA" altLang="en-US" sz="3200" i="1" dirty="0">
              <a:solidFill>
                <a:srgbClr val="C00000"/>
              </a:solidFill>
              <a:effectLst>
                <a:outerShdw blurRad="38100" dist="38100" dir="2700000" algn="tl">
                  <a:srgbClr val="000000">
                    <a:alpha val="43137"/>
                  </a:srgbClr>
                </a:outerShdw>
              </a:effectLst>
              <a:latin typeface="Arial Rounded MT Bold"/>
            </a:endParaRPr>
          </a:p>
          <a:p>
            <a:pPr algn="r"/>
            <a:endParaRPr lang="ar-SA" altLang="en-US" sz="3200" i="1" dirty="0">
              <a:solidFill>
                <a:srgbClr val="C00000"/>
              </a:solidFill>
              <a:effectLst>
                <a:outerShdw blurRad="38100" dist="38100" dir="2700000" algn="tl">
                  <a:srgbClr val="000000">
                    <a:alpha val="43137"/>
                  </a:srgbClr>
                </a:outerShdw>
              </a:effectLst>
              <a:latin typeface="Arial Rounded MT Bold"/>
            </a:endParaRPr>
          </a:p>
        </p:txBody>
      </p:sp>
      <p:sp>
        <p:nvSpPr>
          <p:cNvPr id="6" name="Slide Number Placeholder 5"/>
          <p:cNvSpPr>
            <a:spLocks noGrp="1"/>
          </p:cNvSpPr>
          <p:nvPr>
            <p:ph type="sldNum" sz="quarter" idx="12"/>
          </p:nvPr>
        </p:nvSpPr>
        <p:spPr/>
        <p:txBody>
          <a:bodyPr/>
          <a:lstStyle/>
          <a:p>
            <a:fld id="{AF90A6A5-4BBC-4C8D-9850-BB817983DEE0}" type="slidenum">
              <a:rPr lang="en-US" smtClean="0"/>
              <a:t>7</a:t>
            </a:fld>
            <a:endParaRPr lang="en-US"/>
          </a:p>
        </p:txBody>
      </p:sp>
      <p:sp>
        <p:nvSpPr>
          <p:cNvPr id="2" name="Date Placeholder 1"/>
          <p:cNvSpPr>
            <a:spLocks noGrp="1"/>
          </p:cNvSpPr>
          <p:nvPr>
            <p:ph type="dt" sz="half" idx="10"/>
          </p:nvPr>
        </p:nvSpPr>
        <p:spPr/>
        <p:txBody>
          <a:bodyPr/>
          <a:lstStyle/>
          <a:p>
            <a:fld id="{CAE9C338-5E64-43F5-8070-FA9C351CA1F4}" type="datetime1">
              <a:rPr lang="en-US" smtClean="0"/>
              <a:t>1/19/2024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6233360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1219201"/>
            <a:ext cx="8763000" cy="1714315"/>
          </a:xfrm>
          <a:prstGeom prst="rect">
            <a:avLst/>
          </a:prstGeom>
        </p:spPr>
        <p:txBody>
          <a:bodyPr wrap="square">
            <a:spAutoFit/>
          </a:bodyPr>
          <a:lstStyle/>
          <a:p>
            <a:pPr algn="ctr">
              <a:lnSpc>
                <a:spcPct val="115000"/>
              </a:lnSpc>
            </a:pPr>
            <a:r>
              <a:rPr lang="ar-SA" sz="3600" dirty="0">
                <a:solidFill>
                  <a:srgbClr val="810000"/>
                </a:solidFill>
                <a:effectLst>
                  <a:outerShdw blurRad="38100" dist="38100" dir="2700000" algn="tl">
                    <a:srgbClr val="000000">
                      <a:alpha val="43137"/>
                    </a:srgbClr>
                  </a:outerShdw>
                </a:effectLst>
                <a:latin typeface="Arial Rounded MT Bold"/>
                <a:cs typeface="Arial"/>
              </a:rPr>
              <a:t>تأثير الرياح على النباتات</a:t>
            </a:r>
            <a:endParaRPr lang="en-US" sz="1200" dirty="0">
              <a:effectLst>
                <a:outerShdw blurRad="38100" dist="38100" dir="2700000" algn="tl">
                  <a:srgbClr val="000000">
                    <a:alpha val="43137"/>
                  </a:srgbClr>
                </a:outerShdw>
              </a:effectLst>
              <a:latin typeface="Calibri"/>
              <a:ea typeface="Calibri"/>
              <a:cs typeface="Arial"/>
            </a:endParaRPr>
          </a:p>
          <a:p>
            <a:pPr algn="r" rtl="1"/>
            <a:endParaRPr lang="ar-SA" sz="3200" dirty="0">
              <a:solidFill>
                <a:schemeClr val="bg1">
                  <a:lumMod val="85000"/>
                </a:schemeClr>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a:p>
            <a:pPr algn="ctr" rtl="1"/>
            <a:r>
              <a:rPr lang="ar-SA" sz="3200" dirty="0">
                <a:solidFill>
                  <a:srgbClr val="FF000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هل للرياح آثار إيجابية على النباتات ؟</a:t>
            </a:r>
            <a:endParaRPr lang="en-US" sz="3200" dirty="0">
              <a:solidFill>
                <a:srgbClr val="FF000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p:txBody>
      </p:sp>
      <p:sp>
        <p:nvSpPr>
          <p:cNvPr id="2" name="مستطيل 1"/>
          <p:cNvSpPr/>
          <p:nvPr/>
        </p:nvSpPr>
        <p:spPr>
          <a:xfrm>
            <a:off x="2209800" y="3276600"/>
            <a:ext cx="7772400" cy="1083374"/>
          </a:xfrm>
          <a:prstGeom prst="rect">
            <a:avLst/>
          </a:prstGeom>
        </p:spPr>
        <p:txBody>
          <a:bodyPr wrap="square">
            <a:spAutoFit/>
          </a:bodyPr>
          <a:lstStyle/>
          <a:p>
            <a:pPr algn="r">
              <a:lnSpc>
                <a:spcPct val="115000"/>
              </a:lnSpc>
            </a:pPr>
            <a:r>
              <a:rPr lang="ar-SA" sz="2800" dirty="0">
                <a:solidFill>
                  <a:srgbClr val="006600"/>
                </a:solidFill>
                <a:effectLst>
                  <a:outerShdw blurRad="38100" dist="38100" dir="2700000" algn="tl">
                    <a:srgbClr val="000000">
                      <a:alpha val="43137"/>
                    </a:srgbClr>
                  </a:outerShdw>
                </a:effectLst>
                <a:latin typeface="Arial Rounded MT Bold"/>
                <a:cs typeface="Simplified Arabic"/>
              </a:rPr>
              <a:t>الرياح لها أهمية في نقل حبوب اللقاح من زهرة إلى أخرى في 10% من النباتات الزهرية ويسمى التلقيح الهوائي</a:t>
            </a:r>
            <a:endParaRPr lang="en-US" sz="2800" dirty="0">
              <a:solidFill>
                <a:srgbClr val="006600"/>
              </a:solidFill>
              <a:effectLst>
                <a:outerShdw blurRad="38100" dist="38100" dir="2700000" algn="tl">
                  <a:srgbClr val="000000">
                    <a:alpha val="43137"/>
                  </a:srgbClr>
                </a:outerShdw>
              </a:effectLst>
              <a:latin typeface="Arial Rounded MT Bold"/>
              <a:cs typeface="Simplified Arabic"/>
            </a:endParaRPr>
          </a:p>
        </p:txBody>
      </p:sp>
      <p:sp>
        <p:nvSpPr>
          <p:cNvPr id="6" name="مستطيل 5"/>
          <p:cNvSpPr/>
          <p:nvPr/>
        </p:nvSpPr>
        <p:spPr>
          <a:xfrm>
            <a:off x="1681601" y="3912514"/>
            <a:ext cx="3704219" cy="430887"/>
          </a:xfrm>
          <a:prstGeom prst="rect">
            <a:avLst/>
          </a:prstGeom>
        </p:spPr>
        <p:txBody>
          <a:bodyPr wrap="none">
            <a:spAutoFit/>
          </a:bodyPr>
          <a:lstStyle/>
          <a:p>
            <a:r>
              <a:rPr lang="en-US" sz="2200" dirty="0" err="1">
                <a:solidFill>
                  <a:srgbClr val="006600"/>
                </a:solidFill>
                <a:effectLst>
                  <a:outerShdw blurRad="38100" dist="38100" dir="2700000" algn="tl">
                    <a:srgbClr val="000000">
                      <a:alpha val="43137"/>
                    </a:srgbClr>
                  </a:outerShdw>
                </a:effectLst>
                <a:latin typeface="Arial Rounded MT Bold"/>
                <a:cs typeface="Simplified Arabic"/>
              </a:rPr>
              <a:t>Anemophilous</a:t>
            </a:r>
            <a:r>
              <a:rPr lang="en-US" sz="2200" dirty="0">
                <a:solidFill>
                  <a:srgbClr val="006600"/>
                </a:solidFill>
                <a:effectLst>
                  <a:outerShdw blurRad="38100" dist="38100" dir="2700000" algn="tl">
                    <a:srgbClr val="000000">
                      <a:alpha val="43137"/>
                    </a:srgbClr>
                  </a:outerShdw>
                </a:effectLst>
                <a:latin typeface="Arial Rounded MT Bold"/>
                <a:cs typeface="Simplified Arabic"/>
              </a:rPr>
              <a:t> pollination </a:t>
            </a:r>
            <a:endParaRPr lang="ar-SA" sz="2200" dirty="0">
              <a:solidFill>
                <a:srgbClr val="006600"/>
              </a:solidFill>
              <a:effectLst>
                <a:outerShdw blurRad="38100" dist="38100" dir="2700000" algn="tl">
                  <a:srgbClr val="000000">
                    <a:alpha val="43137"/>
                  </a:srgbClr>
                </a:outerShdw>
              </a:effectLst>
            </a:endParaRPr>
          </a:p>
        </p:txBody>
      </p:sp>
      <p:sp>
        <p:nvSpPr>
          <p:cNvPr id="8" name="Slide Number Placeholder 7"/>
          <p:cNvSpPr>
            <a:spLocks noGrp="1"/>
          </p:cNvSpPr>
          <p:nvPr>
            <p:ph type="sldNum" sz="quarter" idx="12"/>
          </p:nvPr>
        </p:nvSpPr>
        <p:spPr/>
        <p:txBody>
          <a:bodyPr/>
          <a:lstStyle/>
          <a:p>
            <a:fld id="{AF90A6A5-4BBC-4C8D-9850-BB817983DEE0}" type="slidenum">
              <a:rPr lang="en-US" smtClean="0"/>
              <a:t>8</a:t>
            </a:fld>
            <a:endParaRPr lang="en-US"/>
          </a:p>
        </p:txBody>
      </p:sp>
      <p:sp>
        <p:nvSpPr>
          <p:cNvPr id="4" name="Date Placeholder 3"/>
          <p:cNvSpPr>
            <a:spLocks noGrp="1"/>
          </p:cNvSpPr>
          <p:nvPr>
            <p:ph type="dt" sz="half" idx="10"/>
          </p:nvPr>
        </p:nvSpPr>
        <p:spPr/>
        <p:txBody>
          <a:bodyPr/>
          <a:lstStyle/>
          <a:p>
            <a:fld id="{BBF90641-DFE9-4C92-917C-2776BBE8898D}" type="datetime1">
              <a:rPr lang="en-US" smtClean="0"/>
              <a:t>1/19/2024</a:t>
            </a:fld>
            <a:endParaRPr lang="en-US"/>
          </a:p>
        </p:txBody>
      </p:sp>
      <p:sp>
        <p:nvSpPr>
          <p:cNvPr id="7" name="Footer Placeholder 6"/>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12277145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609601"/>
            <a:ext cx="8763000" cy="5161413"/>
          </a:xfrm>
          <a:prstGeom prst="rect">
            <a:avLst/>
          </a:prstGeom>
        </p:spPr>
        <p:txBody>
          <a:bodyPr wrap="square">
            <a:spAutoFit/>
          </a:bodyPr>
          <a:lstStyle/>
          <a:p>
            <a:pPr algn="ctr">
              <a:lnSpc>
                <a:spcPct val="115000"/>
              </a:lnSpc>
            </a:pPr>
            <a:r>
              <a:rPr lang="ar-SA" sz="3600" dirty="0">
                <a:solidFill>
                  <a:srgbClr val="810000"/>
                </a:solidFill>
                <a:effectLst>
                  <a:outerShdw blurRad="38100" dist="38100" dir="2700000" algn="tl">
                    <a:srgbClr val="000000">
                      <a:alpha val="43137"/>
                    </a:srgbClr>
                  </a:outerShdw>
                </a:effectLst>
                <a:latin typeface="Arial Rounded MT Bold"/>
              </a:rPr>
              <a:t>تأثير الرياح على النباتات</a:t>
            </a:r>
            <a:endParaRPr lang="en-US" sz="1200" dirty="0">
              <a:effectLst>
                <a:outerShdw blurRad="38100" dist="38100" dir="2700000" algn="tl">
                  <a:srgbClr val="000000">
                    <a:alpha val="43137"/>
                  </a:srgbClr>
                </a:outerShdw>
              </a:effectLst>
              <a:latin typeface="Calibri"/>
              <a:ea typeface="Calibri"/>
            </a:endParaRPr>
          </a:p>
          <a:p>
            <a:pPr algn="r"/>
            <a:r>
              <a:rPr lang="ar-SA" altLang="en-US" sz="3200" dirty="0">
                <a:solidFill>
                  <a:srgbClr val="00B0F0"/>
                </a:solidFill>
                <a:effectLst>
                  <a:outerShdw blurRad="38100" dist="38100" dir="2700000" algn="tl">
                    <a:srgbClr val="000000">
                      <a:alpha val="43137"/>
                    </a:srgbClr>
                  </a:outerShdw>
                </a:effectLst>
                <a:latin typeface="Arial Rounded MT Bold"/>
              </a:rPr>
              <a:t>تأثيرات إيجابية للرياح:</a:t>
            </a:r>
          </a:p>
          <a:p>
            <a:pPr algn="r"/>
            <a:r>
              <a:rPr lang="ar-SA" altLang="en-US" sz="3200" dirty="0">
                <a:solidFill>
                  <a:srgbClr val="17375E"/>
                </a:solidFill>
                <a:effectLst>
                  <a:outerShdw blurRad="38100" dist="38100" dir="2700000" algn="tl">
                    <a:srgbClr val="000000">
                      <a:alpha val="43137"/>
                    </a:srgbClr>
                  </a:outerShdw>
                </a:effectLst>
                <a:latin typeface="Arial Rounded MT Bold"/>
              </a:rPr>
              <a:t>- المساهمة في تلقيح بعض النباتات.</a:t>
            </a:r>
          </a:p>
          <a:p>
            <a:pPr algn="r"/>
            <a:r>
              <a:rPr lang="ar-SA" altLang="en-US" sz="3200" dirty="0">
                <a:solidFill>
                  <a:srgbClr val="17375E"/>
                </a:solidFill>
                <a:effectLst>
                  <a:outerShdw blurRad="38100" dist="38100" dir="2700000" algn="tl">
                    <a:srgbClr val="000000">
                      <a:alpha val="43137"/>
                    </a:srgbClr>
                  </a:outerShdw>
                </a:effectLst>
                <a:latin typeface="Arial Rounded MT Bold"/>
              </a:rPr>
              <a:t>- المساعدة في نشر البذور والجراثيم.</a:t>
            </a:r>
          </a:p>
          <a:p>
            <a:pPr algn="r"/>
            <a:r>
              <a:rPr lang="ar-SA" altLang="en-US" sz="3200" dirty="0">
                <a:solidFill>
                  <a:srgbClr val="17375E"/>
                </a:solidFill>
                <a:effectLst>
                  <a:outerShdw blurRad="38100" dist="38100" dir="2700000" algn="tl">
                    <a:srgbClr val="000000">
                      <a:alpha val="43137"/>
                    </a:srgbClr>
                  </a:outerShdw>
                </a:effectLst>
                <a:latin typeface="Arial Rounded MT Bold"/>
              </a:rPr>
              <a:t>- نقل التربة قد يساعد في زيادة خصوبة التربة.</a:t>
            </a:r>
          </a:p>
          <a:p>
            <a:pPr algn="r"/>
            <a:r>
              <a:rPr lang="ar-SA" altLang="en-US" sz="3200" dirty="0">
                <a:solidFill>
                  <a:srgbClr val="17375E"/>
                </a:solidFill>
                <a:effectLst>
                  <a:outerShdw blurRad="38100" dist="38100" dir="2700000" algn="tl">
                    <a:srgbClr val="000000">
                      <a:alpha val="43137"/>
                    </a:srgbClr>
                  </a:outerShdw>
                </a:effectLst>
                <a:latin typeface="Arial Rounded MT Bold"/>
              </a:rPr>
              <a:t>- نقل الكتل السحابية.</a:t>
            </a:r>
          </a:p>
          <a:p>
            <a:pPr algn="r"/>
            <a:r>
              <a:rPr lang="ar-SA" altLang="en-US" sz="3200" dirty="0">
                <a:solidFill>
                  <a:srgbClr val="17375E"/>
                </a:solidFill>
                <a:effectLst>
                  <a:outerShdw blurRad="38100" dist="38100" dir="2700000" algn="tl">
                    <a:srgbClr val="000000">
                      <a:alpha val="43137"/>
                    </a:srgbClr>
                  </a:outerShdw>
                </a:effectLst>
                <a:latin typeface="Arial Rounded MT Bold"/>
              </a:rPr>
              <a:t>- تحريك قمم الأشجار في الغابات والسماح للضوء بالنفاذ.</a:t>
            </a:r>
          </a:p>
          <a:p>
            <a:pPr algn="r"/>
            <a:r>
              <a:rPr lang="ar-SA" altLang="en-US" sz="3200" dirty="0">
                <a:solidFill>
                  <a:srgbClr val="17375E"/>
                </a:solidFill>
                <a:effectLst>
                  <a:outerShdw blurRad="38100" dist="38100" dir="2700000" algn="tl">
                    <a:srgbClr val="000000">
                      <a:alpha val="43137"/>
                    </a:srgbClr>
                  </a:outerShdw>
                </a:effectLst>
                <a:latin typeface="Arial Rounded MT Bold"/>
              </a:rPr>
              <a:t>- تساعد الرياح الخفيفة على التوزيع المتعادل لدرجات الحرارة في الجو المحيط بالنباتات.</a:t>
            </a:r>
          </a:p>
          <a:p>
            <a:pPr algn="r"/>
            <a:endParaRPr lang="ar-SA" altLang="en-US" sz="3200" dirty="0">
              <a:solidFill>
                <a:srgbClr val="17375E"/>
              </a:solidFill>
              <a:effectLst>
                <a:outerShdw blurRad="38100" dist="38100" dir="2700000" algn="tl">
                  <a:srgbClr val="000000">
                    <a:alpha val="43137"/>
                  </a:srgbClr>
                </a:outerShdw>
              </a:effectLst>
              <a:latin typeface="Arial Rounded MT Bold"/>
            </a:endParaRPr>
          </a:p>
        </p:txBody>
      </p:sp>
      <p:sp>
        <p:nvSpPr>
          <p:cNvPr id="6" name="Slide Number Placeholder 5"/>
          <p:cNvSpPr>
            <a:spLocks noGrp="1"/>
          </p:cNvSpPr>
          <p:nvPr>
            <p:ph type="sldNum" sz="quarter" idx="12"/>
          </p:nvPr>
        </p:nvSpPr>
        <p:spPr/>
        <p:txBody>
          <a:bodyPr/>
          <a:lstStyle/>
          <a:p>
            <a:fld id="{AF90A6A5-4BBC-4C8D-9850-BB817983DEE0}" type="slidenum">
              <a:rPr lang="en-US" smtClean="0"/>
              <a:t>9</a:t>
            </a:fld>
            <a:endParaRPr lang="en-US"/>
          </a:p>
        </p:txBody>
      </p:sp>
      <p:sp>
        <p:nvSpPr>
          <p:cNvPr id="2" name="Date Placeholder 1"/>
          <p:cNvSpPr>
            <a:spLocks noGrp="1"/>
          </p:cNvSpPr>
          <p:nvPr>
            <p:ph type="dt" sz="half" idx="10"/>
          </p:nvPr>
        </p:nvSpPr>
        <p:spPr/>
        <p:txBody>
          <a:bodyPr/>
          <a:lstStyle/>
          <a:p>
            <a:fld id="{F5650002-172A-43C2-9D26-E16912C734EB}" type="datetime1">
              <a:rPr lang="en-US" smtClean="0"/>
              <a:t>1/19/2024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23882645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1179</Words>
  <Application>Microsoft Office PowerPoint</Application>
  <PresentationFormat>Widescreen</PresentationFormat>
  <Paragraphs>170</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Arial Rounded MT Bold</vt:lpstr>
      <vt:lpstr>Brush Script MT</vt:lpstr>
      <vt:lpstr>Calibri</vt:lpstr>
      <vt:lpstr>Calibri Light</vt:lpstr>
      <vt:lpstr>Simplified Arabic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maha abanomai</dc:creator>
  <cp:lastModifiedBy>maha abanomai</cp:lastModifiedBy>
  <cp:revision>3</cp:revision>
  <dcterms:created xsi:type="dcterms:W3CDTF">2024-01-19T11:27:01Z</dcterms:created>
  <dcterms:modified xsi:type="dcterms:W3CDTF">2024-01-19T11:30:55Z</dcterms:modified>
</cp:coreProperties>
</file>