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60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5" r:id="rId23"/>
    <p:sldId id="293" r:id="rId24"/>
    <p:sldId id="294" r:id="rId25"/>
    <p:sldId id="295" r:id="rId26"/>
    <p:sldId id="286" r:id="rId27"/>
    <p:sldId id="287" r:id="rId28"/>
    <p:sldId id="288" r:id="rId29"/>
    <p:sldId id="289" r:id="rId30"/>
    <p:sldId id="290" r:id="rId31"/>
    <p:sldId id="291" r:id="rId32"/>
    <p:sldId id="297" r:id="rId33"/>
    <p:sldId id="292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615695-B641-43D2-8C67-4D12924BD31B}" type="datetimeFigureOut">
              <a:rPr lang="ar-SA" smtClean="0"/>
              <a:t>10/02/1440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3C10EB5-F6A5-493A-AAD7-A4B3D39559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829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F14F-6AB4-4A5B-8D3D-BCBC75CA3C8A}" type="datetime1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14F7-ACAE-4E2A-835F-514CFFECBF57}" type="datetime1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FDE-EC1F-4530-8467-76ED8C25F1F1}" type="datetime1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7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690B-0421-4A9B-9837-A5ED6549A6DD}" type="datetime1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2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2B62-8822-420A-AB28-EDA23EDCE7CF}" type="datetime1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7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52AF-8353-4CA2-AECC-98D58A7CDA65}" type="datetime1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1DD-1D5E-4380-9D01-F862E8B488BB}" type="datetime1">
              <a:rPr lang="en-US" smtClean="0"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8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2EB6-8970-45E2-ABD0-EF9AEFE38AE1}" type="datetime1">
              <a:rPr lang="en-US" smtClean="0"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0588-4BB1-4A41-ABBC-55D7C2588CD8}" type="datetime1">
              <a:rPr lang="en-US" smtClean="0"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85EF-C949-4FBC-A514-6D756CCFE094}" type="datetime1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7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CCC-707C-40E6-BAC1-D8F2776E1AB2}" type="datetime1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107E-3579-4437-9269-0BF2C261D037}" type="datetime1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microsoft.com/office/2007/relationships/hdphoto" Target="../media/hdphoto2.wdp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wmf"/><Relationship Id="rId4" Type="http://schemas.openxmlformats.org/officeDocument/2006/relationships/image" Target="../media/image33.jpe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microsoft.com/office/2007/relationships/hdphoto" Target="../media/hdphoto5.wdp"/><Relationship Id="rId4" Type="http://schemas.openxmlformats.org/officeDocument/2006/relationships/image" Target="../media/image72.png"/><Relationship Id="rId9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microsoft.com/office/2007/relationships/hdphoto" Target="../media/hdphoto9.wdp"/><Relationship Id="rId4" Type="http://schemas.openxmlformats.org/officeDocument/2006/relationships/image" Target="../media/image76.png"/><Relationship Id="rId9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88365" y="3124200"/>
            <a:ext cx="74612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Compounds</a:t>
            </a:r>
            <a:endParaRPr lang="ar-SA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23542" y="5517232"/>
            <a:ext cx="238430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6</a:t>
            </a:r>
            <a:endParaRPr lang="ar-S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4"/>
          <p:cNvSpPr/>
          <p:nvPr/>
        </p:nvSpPr>
        <p:spPr>
          <a:xfrm>
            <a:off x="3322168" y="1371600"/>
            <a:ext cx="2393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3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talassi\Pictures\Pic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370011" cy="1692000"/>
          </a:xfrm>
          <a:prstGeom prst="rect">
            <a:avLst/>
          </a:prstGeom>
          <a:noFill/>
        </p:spPr>
      </p:pic>
      <p:pic>
        <p:nvPicPr>
          <p:cNvPr id="1027" name="Picture 3" descr="C:\Users\haltalassi\Pictur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5548253" cy="1620000"/>
          </a:xfrm>
          <a:prstGeom prst="rect">
            <a:avLst/>
          </a:prstGeom>
          <a:noFill/>
        </p:spPr>
      </p:pic>
      <p:pic>
        <p:nvPicPr>
          <p:cNvPr id="1028" name="Picture 4" descr="C:\Users\haltalassi\Pictures\Picture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929066"/>
            <a:ext cx="6497800" cy="2304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VIP\Pictures\صورة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0604"/>
            <a:ext cx="61206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14-021.jpg                                                    000E08E9Macintosh HD                   B74677A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" y="836712"/>
            <a:ext cx="1760715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14-022.jpg                                                    000E08E9Macintosh HD                   B74677AA: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02"/>
          <a:stretch/>
        </p:blipFill>
        <p:spPr bwMode="auto">
          <a:xfrm>
            <a:off x="179512" y="2204864"/>
            <a:ext cx="1591653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14-020.jpg                                                    000E08E9Macintosh HD                   B74677AA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16859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/>
          <p:nvPr/>
        </p:nvSpPr>
        <p:spPr>
          <a:xfrm>
            <a:off x="1259632" y="16895"/>
            <a:ext cx="6683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Aromatic compounds </a:t>
            </a:r>
            <a:endParaRPr lang="ar-SA" dirty="0"/>
          </a:p>
        </p:txBody>
      </p:sp>
      <p:pic>
        <p:nvPicPr>
          <p:cNvPr id="3" name="Picture 8" descr="0006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6"/>
          <a:stretch/>
        </p:blipFill>
        <p:spPr bwMode="auto">
          <a:xfrm>
            <a:off x="6144779" y="3027218"/>
            <a:ext cx="1302616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5"/>
          <p:cNvSpPr/>
          <p:nvPr/>
        </p:nvSpPr>
        <p:spPr>
          <a:xfrm>
            <a:off x="611560" y="838200"/>
            <a:ext cx="7594564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a benzene ring is a substituent, the term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phenyl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used (for C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kern="0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 rtl="0" fontAlgn="base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SzPct val="75000"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You may also see “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or “</a:t>
            </a:r>
            <a:r>
              <a:rPr lang="el-GR" sz="2400" dirty="0">
                <a:latin typeface="Symbol" pitchFamily="1" charset="0"/>
                <a:cs typeface="Arial" charset="0"/>
              </a:rPr>
              <a:t>f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in place of “C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Benzyl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refers to “C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-”</a:t>
            </a:r>
          </a:p>
        </p:txBody>
      </p:sp>
      <p:pic>
        <p:nvPicPr>
          <p:cNvPr id="7" name="Picture 8" descr="0006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0"/>
          <a:stretch/>
        </p:blipFill>
        <p:spPr bwMode="auto">
          <a:xfrm>
            <a:off x="990600" y="3048000"/>
            <a:ext cx="2882034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927194" y="4822332"/>
            <a:ext cx="2519291" cy="1188720"/>
            <a:chOff x="223909" y="4825315"/>
            <a:chExt cx="2519291" cy="1188720"/>
          </a:xfrm>
        </p:grpSpPr>
        <p:pic>
          <p:nvPicPr>
            <p:cNvPr id="1028" name="Picture 4" descr="C:\Users\haltalassi\Pictures\Picture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r="16774" b="50000"/>
            <a:stretch/>
          </p:blipFill>
          <p:spPr bwMode="auto">
            <a:xfrm>
              <a:off x="1119747" y="5434916"/>
              <a:ext cx="162345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223909" y="4825315"/>
              <a:ext cx="1105018" cy="1188720"/>
              <a:chOff x="457200" y="5677493"/>
              <a:chExt cx="999731" cy="1075458"/>
            </a:xfrm>
          </p:grpSpPr>
          <p:pic>
            <p:nvPicPr>
              <p:cNvPr id="17" name="Picture 4" descr="C:\Users\haltalassi\Pictures\Picture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66"/>
              <a:stretch/>
            </p:blipFill>
            <p:spPr bwMode="auto">
              <a:xfrm>
                <a:off x="457200" y="5677493"/>
                <a:ext cx="864778" cy="1075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32958" y="5677494"/>
                <a:ext cx="723973" cy="33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805848" y="4833670"/>
            <a:ext cx="2633639" cy="1188720"/>
            <a:chOff x="4127812" y="4617720"/>
            <a:chExt cx="2633639" cy="118872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2" t="42653" r="52985" b="18836"/>
            <a:stretch/>
          </p:blipFill>
          <p:spPr bwMode="auto">
            <a:xfrm>
              <a:off x="5068034" y="5259112"/>
              <a:ext cx="1693417" cy="422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784"/>
            <a:stretch/>
          </p:blipFill>
          <p:spPr bwMode="auto">
            <a:xfrm>
              <a:off x="4127812" y="4617720"/>
              <a:ext cx="969494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-677985" y="-16078"/>
            <a:ext cx="972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Benzene is the parent name for some </a:t>
            </a:r>
            <a:r>
              <a:rPr lang="en-US" alt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monosubstituted</a:t>
            </a:r>
            <a:r>
              <a:rPr lang="en-US" alt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benzenes; the substituent name is added as a prefix.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-566483" y="2662465"/>
            <a:ext cx="9847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-646610" y="2743200"/>
            <a:ext cx="961256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1000"/>
              <a:buFont typeface="Arial" pitchFamily="34" charset="0"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group is called phenyl when it is a substituent</a:t>
            </a:r>
          </a:p>
          <a:p>
            <a:pPr marL="17145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hydrocarbon with a saturated chain and a benzene ring is named by choosing the larger structural unit as the parent</a:t>
            </a:r>
          </a:p>
          <a:p>
            <a:pPr marL="17145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the chain is unsaturated then it must be the parent and the benzene is then a phenyl substituent </a:t>
            </a:r>
          </a:p>
        </p:txBody>
      </p:sp>
      <p:grpSp>
        <p:nvGrpSpPr>
          <p:cNvPr id="30" name="مجموعة 29"/>
          <p:cNvGrpSpPr/>
          <p:nvPr/>
        </p:nvGrpSpPr>
        <p:grpSpPr>
          <a:xfrm>
            <a:off x="5049984" y="5243279"/>
            <a:ext cx="3946386" cy="1309921"/>
            <a:chOff x="4716016" y="4665399"/>
            <a:chExt cx="3946386" cy="1309921"/>
          </a:xfrm>
        </p:grpSpPr>
        <p:pic>
          <p:nvPicPr>
            <p:cNvPr id="31" name="Picture 3" descr="C14-P0626-1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0" t="-222" r="-3898" b="39370"/>
            <a:stretch/>
          </p:blipFill>
          <p:spPr bwMode="auto">
            <a:xfrm>
              <a:off x="6747013" y="4665399"/>
              <a:ext cx="1915389" cy="1309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 descr="C14-P0626-1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8" t="60958" r="22548"/>
            <a:stretch/>
          </p:blipFill>
          <p:spPr bwMode="auto">
            <a:xfrm>
              <a:off x="4716016" y="5011518"/>
              <a:ext cx="2003613" cy="840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14981"/>
          <a:stretch/>
        </p:blipFill>
        <p:spPr bwMode="auto">
          <a:xfrm>
            <a:off x="158845" y="761988"/>
            <a:ext cx="6553200" cy="17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39774"/>
            <a:ext cx="1333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15629"/>
            <a:ext cx="1438275" cy="159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150"/>
            <a:ext cx="15240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14" y="4829175"/>
            <a:ext cx="15811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C14-P0626-1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9641"/>
          <a:stretch/>
        </p:blipFill>
        <p:spPr bwMode="auto">
          <a:xfrm>
            <a:off x="1674908" y="5101478"/>
            <a:ext cx="1760537" cy="129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1090663" y="1553114"/>
            <a:ext cx="7017107" cy="3217333"/>
            <a:chOff x="1342488" y="3524035"/>
            <a:chExt cx="7017107" cy="3217333"/>
          </a:xfrm>
        </p:grpSpPr>
        <p:grpSp>
          <p:nvGrpSpPr>
            <p:cNvPr id="3" name="مجموعة 2"/>
            <p:cNvGrpSpPr/>
            <p:nvPr/>
          </p:nvGrpSpPr>
          <p:grpSpPr>
            <a:xfrm>
              <a:off x="1342488" y="3524035"/>
              <a:ext cx="6636793" cy="3217333"/>
              <a:chOff x="1475656" y="872881"/>
              <a:chExt cx="6636793" cy="3333965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58"/>
              <a:stretch/>
            </p:blipFill>
            <p:spPr bwMode="auto">
              <a:xfrm>
                <a:off x="1475656" y="2730846"/>
                <a:ext cx="4635138" cy="14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5" descr="C14-P0624-3.jpg                                                000E08EAMacintosh HD                   B74677AA: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839" b="12276"/>
              <a:stretch/>
            </p:blipFill>
            <p:spPr bwMode="auto">
              <a:xfrm>
                <a:off x="6305436" y="2490623"/>
                <a:ext cx="1807013" cy="1357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 descr="C14-P0624-2.jpg                                                000E08EAMacintosh HD                   B74677AA: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769" b="12264"/>
              <a:stretch/>
            </p:blipFill>
            <p:spPr bwMode="auto">
              <a:xfrm>
                <a:off x="1979712" y="872881"/>
                <a:ext cx="800696" cy="129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877"/>
              <a:stretch/>
            </p:blipFill>
            <p:spPr bwMode="auto">
              <a:xfrm>
                <a:off x="3275856" y="908720"/>
                <a:ext cx="1385029" cy="151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840"/>
              <a:stretch/>
            </p:blipFill>
            <p:spPr bwMode="auto">
              <a:xfrm>
                <a:off x="5076056" y="944720"/>
                <a:ext cx="1085364" cy="14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78" r="66590"/>
              <a:stretch/>
            </p:blipFill>
            <p:spPr bwMode="auto">
              <a:xfrm>
                <a:off x="6405990" y="944720"/>
                <a:ext cx="1262354" cy="14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Picture 5" descr="C14-P0624-3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57" r="68839"/>
            <a:stretch/>
          </p:blipFill>
          <p:spPr bwMode="auto">
            <a:xfrm>
              <a:off x="6073416" y="6345360"/>
              <a:ext cx="2286179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C14-P0624-2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29" r="74769"/>
            <a:stretch/>
          </p:blipFill>
          <p:spPr bwMode="auto">
            <a:xfrm>
              <a:off x="1735682" y="4765726"/>
              <a:ext cx="102241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مستطيل 12"/>
          <p:cNvSpPr/>
          <p:nvPr/>
        </p:nvSpPr>
        <p:spPr>
          <a:xfrm>
            <a:off x="-491860" y="228600"/>
            <a:ext cx="889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other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monosubstituted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benzenes, the presence of the substituent results in a new parent name.</a:t>
            </a: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021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828600" y="18455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alt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substituents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present their position may be indicated by the prefixes </a:t>
            </a:r>
            <a:r>
              <a:rPr lang="en-US" altLang="en-US" sz="2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ortho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meta,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2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or by the corresponding numerical positions.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15" b="8446"/>
          <a:stretch/>
        </p:blipFill>
        <p:spPr bwMode="auto">
          <a:xfrm>
            <a:off x="3476273" y="1502250"/>
            <a:ext cx="2078462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519060" y="3392560"/>
            <a:ext cx="799288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the two groups on the benzene ring are different, alphabetize the names of the substituents preceding the word benzene.</a:t>
            </a: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one substituent is part of a common root, name the molecule as a derivative of that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monosubstituted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benzene.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83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14-P0625-2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25546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14-P0624-4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58" y="50609"/>
            <a:ext cx="4398673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763688" y="4535677"/>
            <a:ext cx="2366352" cy="1840887"/>
            <a:chOff x="1907704" y="570075"/>
            <a:chExt cx="2366352" cy="1840887"/>
          </a:xfrm>
        </p:grpSpPr>
        <p:pic>
          <p:nvPicPr>
            <p:cNvPr id="7" name="Picture 6" descr="0005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86" r="86448" b="22519"/>
            <a:stretch/>
          </p:blipFill>
          <p:spPr bwMode="auto">
            <a:xfrm>
              <a:off x="2549469" y="570075"/>
              <a:ext cx="1115271" cy="142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مربع نص 7"/>
            <p:cNvSpPr txBox="1"/>
            <p:nvPr/>
          </p:nvSpPr>
          <p:spPr>
            <a:xfrm>
              <a:off x="1907704" y="1826187"/>
              <a:ext cx="2366352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1-Bromo-2-chlorobenzene</a:t>
              </a:r>
            </a:p>
            <a:p>
              <a:pPr algn="ctr"/>
              <a:r>
                <a:rPr lang="en-U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Bromochlorobenzene</a:t>
              </a:r>
              <a:endParaRPr lang="ar-S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4788024" y="4451039"/>
            <a:ext cx="2656944" cy="1949761"/>
            <a:chOff x="4644008" y="551891"/>
            <a:chExt cx="2656944" cy="1949761"/>
          </a:xfrm>
        </p:grpSpPr>
        <p:sp>
          <p:nvSpPr>
            <p:cNvPr id="10" name="مستطيل 9"/>
            <p:cNvSpPr/>
            <p:nvPr/>
          </p:nvSpPr>
          <p:spPr>
            <a:xfrm>
              <a:off x="4644008" y="1916877"/>
              <a:ext cx="22076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1-Fluoro-3-nitrobenzene</a:t>
              </a:r>
            </a:p>
            <a:p>
              <a:pPr algn="ctr"/>
              <a:r>
                <a:rPr lang="en-U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Fluoronitrobenzene</a:t>
              </a:r>
              <a:endParaRPr lang="ar-S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6" descr="0005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15686" r="50000" b="22519"/>
            <a:stretch/>
          </p:blipFill>
          <p:spPr bwMode="auto">
            <a:xfrm>
              <a:off x="5243552" y="551891"/>
              <a:ext cx="2057400" cy="142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840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000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4" t="13602" b="6529"/>
          <a:stretch/>
        </p:blipFill>
        <p:spPr bwMode="auto">
          <a:xfrm>
            <a:off x="2267744" y="260648"/>
            <a:ext cx="3859306" cy="184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14-P0625-1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3"/>
          <a:stretch/>
        </p:blipFill>
        <p:spPr bwMode="auto">
          <a:xfrm>
            <a:off x="1907704" y="2931214"/>
            <a:ext cx="5014450" cy="19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470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5189" y="404664"/>
            <a:ext cx="871296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three or more substituents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 a benzene ring:</a:t>
            </a:r>
          </a:p>
          <a:p>
            <a:pPr marL="800100" lvl="1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Number to give the lowest possible numbers around the ring.</a:t>
            </a:r>
          </a:p>
          <a:p>
            <a:pPr marL="800100" lvl="1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Alphabetize the substituent names.</a:t>
            </a:r>
          </a:p>
          <a:p>
            <a:pPr marL="800100" lvl="1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When substituents are part of common roots, name the molecule as a derivative of that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monosubstituted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benzene. The substituent that comprises the common root is located at C1.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5368898" y="3654900"/>
            <a:ext cx="1707776" cy="1991245"/>
            <a:chOff x="5273444" y="3093903"/>
            <a:chExt cx="1707776" cy="1991245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12" t="7582" r="14978" b="44182"/>
            <a:stretch/>
          </p:blipFill>
          <p:spPr bwMode="auto">
            <a:xfrm>
              <a:off x="5273444" y="3093903"/>
              <a:ext cx="1707776" cy="1653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83" t="86405" r="16910" b="3399"/>
            <a:stretch/>
          </p:blipFill>
          <p:spPr bwMode="auto">
            <a:xfrm>
              <a:off x="5327232" y="4735523"/>
              <a:ext cx="1653988" cy="34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مجموعة 7"/>
          <p:cNvGrpSpPr/>
          <p:nvPr/>
        </p:nvGrpSpPr>
        <p:grpSpPr>
          <a:xfrm>
            <a:off x="1037816" y="3949116"/>
            <a:ext cx="2893769" cy="1640542"/>
            <a:chOff x="1191487" y="3140968"/>
            <a:chExt cx="2893769" cy="1640542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1" t="16601" r="60651" b="45752"/>
            <a:stretch/>
          </p:blipFill>
          <p:spPr bwMode="auto">
            <a:xfrm>
              <a:off x="1691680" y="3140968"/>
              <a:ext cx="2393576" cy="1290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" t="86797" r="59246" b="3007"/>
            <a:stretch/>
          </p:blipFill>
          <p:spPr bwMode="auto">
            <a:xfrm>
              <a:off x="1191487" y="4431886"/>
              <a:ext cx="2823884" cy="349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9674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4-P0625-3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45661" y="141476"/>
            <a:ext cx="2314771" cy="200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14-P0625-3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1"/>
          <a:stretch/>
        </p:blipFill>
        <p:spPr bwMode="auto">
          <a:xfrm>
            <a:off x="3491880" y="325890"/>
            <a:ext cx="2142409" cy="20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14-P0625-4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64"/>
          <a:stretch/>
        </p:blipFill>
        <p:spPr bwMode="auto">
          <a:xfrm>
            <a:off x="6417350" y="2474800"/>
            <a:ext cx="213578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14-P0625-4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9"/>
          <a:stretch/>
        </p:blipFill>
        <p:spPr bwMode="auto">
          <a:xfrm>
            <a:off x="3073363" y="2492904"/>
            <a:ext cx="2818677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3"/>
          <a:stretch/>
        </p:blipFill>
        <p:spPr bwMode="auto">
          <a:xfrm>
            <a:off x="292431" y="2309179"/>
            <a:ext cx="2395993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r="35787"/>
          <a:stretch/>
        </p:blipFill>
        <p:spPr bwMode="auto">
          <a:xfrm>
            <a:off x="3359871" y="4654550"/>
            <a:ext cx="2245659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7" r="64162" b="5292"/>
          <a:stretch/>
        </p:blipFill>
        <p:spPr bwMode="auto">
          <a:xfrm>
            <a:off x="292431" y="301202"/>
            <a:ext cx="2780931" cy="18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70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"/>
          <p:cNvSpPr txBox="1"/>
          <p:nvPr/>
        </p:nvSpPr>
        <p:spPr>
          <a:xfrm>
            <a:off x="-13855" y="6615"/>
            <a:ext cx="798468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expressing 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aromatic compounds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came to mean 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benzene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and derivatives of  benzene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مربع نص 4"/>
          <p:cNvSpPr txBox="1"/>
          <p:nvPr/>
        </p:nvSpPr>
        <p:spPr>
          <a:xfrm>
            <a:off x="586279" y="1219200"/>
            <a:ext cx="766588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Structure of Benzene: Resonance Description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مجموعة 14"/>
          <p:cNvGrpSpPr/>
          <p:nvPr/>
        </p:nvGrpSpPr>
        <p:grpSpPr>
          <a:xfrm>
            <a:off x="3523464" y="2256175"/>
            <a:ext cx="1897972" cy="851066"/>
            <a:chOff x="1525543" y="3921276"/>
            <a:chExt cx="1897972" cy="851066"/>
          </a:xfrm>
        </p:grpSpPr>
        <p:sp>
          <p:nvSpPr>
            <p:cNvPr id="5" name="مربع نص 8"/>
            <p:cNvSpPr txBox="1"/>
            <p:nvPr/>
          </p:nvSpPr>
          <p:spPr>
            <a:xfrm>
              <a:off x="2605663" y="4115976"/>
              <a:ext cx="817852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ar-SA" sz="24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8" descr="0002b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5" t="22945" r="56757" b="36715"/>
            <a:stretch/>
          </p:blipFill>
          <p:spPr bwMode="auto">
            <a:xfrm>
              <a:off x="1525543" y="3921276"/>
              <a:ext cx="764546" cy="85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مستطيل 13"/>
          <p:cNvSpPr/>
          <p:nvPr/>
        </p:nvSpPr>
        <p:spPr>
          <a:xfrm>
            <a:off x="586279" y="3962400"/>
            <a:ext cx="730202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contains a six-membered ring and three additional degrees of unsaturation.</a:t>
            </a:r>
          </a:p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planar.</a:t>
            </a:r>
          </a:p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C—C bond lengths are equal.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24149"/>
            <a:ext cx="5125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SzPct val="90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Polynuclear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Aromatic Hydrocarbons:</a:t>
            </a:r>
            <a:endParaRPr lang="ar-SA" dirty="0">
              <a:solidFill>
                <a:srgbClr val="C00000"/>
              </a:solidFill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1251576" y="533400"/>
            <a:ext cx="6480720" cy="4632597"/>
            <a:chOff x="827584" y="884403"/>
            <a:chExt cx="6480720" cy="4632597"/>
          </a:xfrm>
        </p:grpSpPr>
        <p:pic>
          <p:nvPicPr>
            <p:cNvPr id="5" name="Picture 3" descr="F14-014.jpg                                                    000E08E9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403"/>
            <a:stretch/>
          </p:blipFill>
          <p:spPr bwMode="auto">
            <a:xfrm>
              <a:off x="827584" y="884403"/>
              <a:ext cx="6048672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مجموعة 9"/>
            <p:cNvGrpSpPr/>
            <p:nvPr/>
          </p:nvGrpSpPr>
          <p:grpSpPr>
            <a:xfrm>
              <a:off x="1043608" y="3429000"/>
              <a:ext cx="6264696" cy="2088000"/>
              <a:chOff x="1043608" y="3429000"/>
              <a:chExt cx="6264696" cy="2088000"/>
            </a:xfrm>
          </p:grpSpPr>
          <p:pic>
            <p:nvPicPr>
              <p:cNvPr id="7" name="Picture 3" descr="F14-014.jpg                                                    000E08E9Macintosh HD                   B74677AA: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70860"/>
              <a:stretch/>
            </p:blipFill>
            <p:spPr bwMode="auto">
              <a:xfrm>
                <a:off x="1043608" y="3429000"/>
                <a:ext cx="1840390" cy="20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37" t="56829" r="54586" b="7677"/>
              <a:stretch/>
            </p:blipFill>
            <p:spPr bwMode="auto">
              <a:xfrm>
                <a:off x="3240567" y="3771000"/>
                <a:ext cx="1926674" cy="14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35" b="62880"/>
              <a:stretch/>
            </p:blipFill>
            <p:spPr bwMode="auto">
              <a:xfrm>
                <a:off x="5372053" y="3717192"/>
                <a:ext cx="1936251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20</a:t>
            </a:fld>
            <a:endParaRPr lang="ar-SA"/>
          </a:p>
        </p:txBody>
      </p:sp>
      <p:grpSp>
        <p:nvGrpSpPr>
          <p:cNvPr id="13" name="Group 12"/>
          <p:cNvGrpSpPr/>
          <p:nvPr/>
        </p:nvGrpSpPr>
        <p:grpSpPr>
          <a:xfrm>
            <a:off x="4648200" y="5191780"/>
            <a:ext cx="1818692" cy="1513820"/>
            <a:chOff x="4724400" y="4953000"/>
            <a:chExt cx="1818692" cy="15138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97" r="1" b="25496"/>
            <a:stretch/>
          </p:blipFill>
          <p:spPr bwMode="auto">
            <a:xfrm>
              <a:off x="4815649" y="4953000"/>
              <a:ext cx="1727443" cy="1090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24400" y="5943600"/>
              <a:ext cx="16802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2-Nitronaohthalene</a:t>
              </a:r>
            </a:p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β-</a:t>
              </a:r>
              <a:r>
                <a:rPr lang="en-US" sz="1400" b="1" dirty="0" err="1">
                  <a:latin typeface="Times New Roman" pitchFamily="18" charset="0"/>
                  <a:cs typeface="Times New Roman" pitchFamily="18" charset="0"/>
                </a:rPr>
                <a:t>Nitronaohthalene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57400" y="5145971"/>
            <a:ext cx="1680204" cy="1566623"/>
            <a:chOff x="609600" y="4823997"/>
            <a:chExt cx="1680204" cy="1566623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" r="74214" b="25997"/>
            <a:stretch/>
          </p:blipFill>
          <p:spPr bwMode="auto">
            <a:xfrm>
              <a:off x="819331" y="4823997"/>
              <a:ext cx="1296537" cy="1105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09600" y="5867400"/>
              <a:ext cx="16802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1-Nitronaohthalene</a:t>
              </a:r>
            </a:p>
            <a:p>
              <a:r>
                <a:rPr lang="el-GR" sz="1400" b="1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400" b="1" dirty="0" err="1">
                  <a:latin typeface="Times New Roman" pitchFamily="18" charset="0"/>
                  <a:cs typeface="Times New Roman" pitchFamily="18" charset="0"/>
                </a:rPr>
                <a:t>Nitronaohthalene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227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21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1619672" y="-727"/>
            <a:ext cx="6012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Electrophilic Aromatic Substitution</a:t>
            </a:r>
            <a:endParaRPr lang="ar-SA" dirty="0"/>
          </a:p>
        </p:txBody>
      </p:sp>
      <p:sp>
        <p:nvSpPr>
          <p:cNvPr id="4" name="مستطيل 5"/>
          <p:cNvSpPr/>
          <p:nvPr/>
        </p:nvSpPr>
        <p:spPr>
          <a:xfrm>
            <a:off x="309609" y="1412776"/>
            <a:ext cx="838842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41" charset="-128"/>
                <a:cs typeface="Times New Roman" pitchFamily="18" charset="0"/>
              </a:rPr>
              <a:t>Benzene does not undergo addition reactions like other unsaturated hydrocarbons, because addition would yield a product that is not aromatic. </a:t>
            </a: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41" charset="-128"/>
                <a:cs typeface="Times New Roman" pitchFamily="18" charset="0"/>
              </a:rPr>
              <a:t>Substitution of a hydrogen keeps the aromatic ring intact. </a:t>
            </a:r>
          </a:p>
        </p:txBody>
      </p:sp>
      <p:pic>
        <p:nvPicPr>
          <p:cNvPr id="5" name="Picture 7" descr="00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1" y="3284984"/>
            <a:ext cx="80010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9"/>
          <p:cNvSpPr/>
          <p:nvPr/>
        </p:nvSpPr>
        <p:spPr>
          <a:xfrm>
            <a:off x="773324" y="587727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Halogenation, Alkylation, Nitration,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Sulfonation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the typical electrophilic aromatic substitution reactions.</a:t>
            </a:r>
            <a:endParaRPr lang="ar-SA" dirty="0"/>
          </a:p>
        </p:txBody>
      </p:sp>
      <p:sp>
        <p:nvSpPr>
          <p:cNvPr id="7" name="مربع نص 3"/>
          <p:cNvSpPr txBox="1"/>
          <p:nvPr/>
        </p:nvSpPr>
        <p:spPr>
          <a:xfrm>
            <a:off x="160900" y="775977"/>
            <a:ext cx="72433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Specific Electrophilic Aromatic Substitution Reactions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9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0"/>
          <a:stretch/>
        </p:blipFill>
        <p:spPr bwMode="auto">
          <a:xfrm>
            <a:off x="683568" y="16972"/>
            <a:ext cx="8136903" cy="68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155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8" descr="general_mechanism_e_c_la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 r="46832" b="55141"/>
          <a:stretch/>
        </p:blipFill>
        <p:spPr bwMode="auto">
          <a:xfrm>
            <a:off x="1066800" y="838200"/>
            <a:ext cx="6888876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eneral_mechanism_e_c_la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5" r="58139" b="21015"/>
          <a:stretch/>
        </p:blipFill>
        <p:spPr bwMode="auto">
          <a:xfrm>
            <a:off x="1524000" y="3352800"/>
            <a:ext cx="5119957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28" y="56865"/>
            <a:ext cx="738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Mechanism-Electrophilic Aromatic Substitution  </a:t>
            </a:r>
          </a:p>
        </p:txBody>
      </p:sp>
    </p:spTree>
    <p:extLst>
      <p:ext uri="{BB962C8B-B14F-4D97-AF65-F5344CB8AC3E}">
        <p14:creationId xmlns:p14="http://schemas.microsoft.com/office/powerpoint/2010/main" val="2354184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8" descr="bromination_of_benz_c_la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r="55708" b="64867"/>
          <a:stretch/>
        </p:blipFill>
        <p:spPr bwMode="auto">
          <a:xfrm>
            <a:off x="1643983" y="459745"/>
            <a:ext cx="4355602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37398" r="13625" b="11840"/>
          <a:stretch/>
        </p:blipFill>
        <p:spPr bwMode="auto">
          <a:xfrm>
            <a:off x="512928" y="1978921"/>
            <a:ext cx="709473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41449" r="19363" b="13435"/>
          <a:stretch/>
        </p:blipFill>
        <p:spPr bwMode="auto">
          <a:xfrm>
            <a:off x="512928" y="3733800"/>
            <a:ext cx="5871992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2510" y="45493"/>
            <a:ext cx="44743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for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Bromination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3185816"/>
            <a:ext cx="50674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SO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Sulfonation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2400" y="1404844"/>
            <a:ext cx="469551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NO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Nitration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4634615"/>
            <a:ext cx="54682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in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Friedel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-Crafts Acylation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2487" r="13270" b="11204"/>
          <a:stretch/>
        </p:blipFill>
        <p:spPr bwMode="auto">
          <a:xfrm>
            <a:off x="512928" y="4966416"/>
            <a:ext cx="7040661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20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8" descr="formation_of_electr_c_la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23462" r="7623" b="6270"/>
          <a:stretch/>
        </p:blipFill>
        <p:spPr bwMode="auto">
          <a:xfrm>
            <a:off x="707409" y="528556"/>
            <a:ext cx="7083188" cy="26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20730" b="10068"/>
          <a:stretch/>
        </p:blipFill>
        <p:spPr bwMode="auto">
          <a:xfrm>
            <a:off x="152400" y="3962400"/>
            <a:ext cx="841805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0" y="152400"/>
            <a:ext cx="55451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in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Friedel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-Crafts Alkylation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3213755"/>
            <a:ext cx="62056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Friedel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-Crafts Alkylation involving Carbocation rearrangement   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06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36" y="836712"/>
            <a:ext cx="51816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00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6"/>
          <a:stretch/>
        </p:blipFill>
        <p:spPr bwMode="auto">
          <a:xfrm>
            <a:off x="1779748" y="4005064"/>
            <a:ext cx="5169804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8178" y="116632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6548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06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36219" r="9496"/>
          <a:stretch/>
        </p:blipFill>
        <p:spPr bwMode="auto">
          <a:xfrm>
            <a:off x="2514599" y="208630"/>
            <a:ext cx="4678492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0006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2" t="57066" r="2196"/>
          <a:stretch/>
        </p:blipFill>
        <p:spPr bwMode="auto">
          <a:xfrm>
            <a:off x="2100404" y="5159001"/>
            <a:ext cx="6666222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27</a:t>
            </a:fld>
            <a:endParaRPr lang="ar-SA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6" r="29702" b="73921"/>
          <a:stretch/>
        </p:blipFill>
        <p:spPr bwMode="auto">
          <a:xfrm>
            <a:off x="152411" y="188158"/>
            <a:ext cx="1860621" cy="83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6" r="72730" b="14599"/>
          <a:stretch/>
        </p:blipFill>
        <p:spPr bwMode="auto">
          <a:xfrm>
            <a:off x="278629" y="5159001"/>
            <a:ext cx="1708245" cy="8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00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/>
          <a:stretch/>
        </p:blipFill>
        <p:spPr bwMode="auto">
          <a:xfrm>
            <a:off x="2438400" y="2235092"/>
            <a:ext cx="599023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73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1520" y="107921"/>
            <a:ext cx="633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Side-Chain Reactions of  Aromatic Compounds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15616" y="692696"/>
            <a:ext cx="51642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Halogenation of an Alkyl Side-Chain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00" y="1556968"/>
            <a:ext cx="4340570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"/>
          <a:stretch/>
        </p:blipFill>
        <p:spPr bwMode="auto">
          <a:xfrm>
            <a:off x="1115616" y="3897208"/>
            <a:ext cx="6987939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0065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85800" y="0"/>
            <a:ext cx="468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Oxidation of an Alkyl Side-Chain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29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39157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5064231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0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17630" y="2814027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lang="en-US" alt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Kekule</a:t>
            </a: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structure suggests alternating double and single carbon-carbon bonds.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0" y="13447"/>
            <a:ext cx="990059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Structure for Benzene</a:t>
            </a:r>
          </a:p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was the first to formulate a reasonable representation </a:t>
            </a:r>
          </a:p>
          <a:p>
            <a:pPr lvl="2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benzene:</a:t>
            </a:r>
          </a:p>
        </p:txBody>
      </p:sp>
      <p:pic>
        <p:nvPicPr>
          <p:cNvPr id="11" name="Picture 3" descr="C14-P0627-2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02" y="908720"/>
            <a:ext cx="3096344" cy="174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-614877" y="3825933"/>
            <a:ext cx="975887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Based on the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structure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one would expect there to be </a:t>
            </a:r>
          </a:p>
          <a:p>
            <a:pPr lvl="3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two different 1,2-dibromobenzenes but there is only one.</a:t>
            </a:r>
          </a:p>
        </p:txBody>
      </p:sp>
      <p:pic>
        <p:nvPicPr>
          <p:cNvPr id="17" name="Picture 4" descr="C14-P0627-3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07" y="5229200"/>
            <a:ext cx="347109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76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322941" y="0"/>
            <a:ext cx="61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Disubstituted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Benzenes: Orientation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41" y="908720"/>
            <a:ext cx="677745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مستطيل 36"/>
          <p:cNvSpPr/>
          <p:nvPr/>
        </p:nvSpPr>
        <p:spPr>
          <a:xfrm>
            <a:off x="3091486" y="5661248"/>
            <a:ext cx="3240360" cy="897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Product ratio conclusion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40% </a:t>
            </a:r>
            <a:r>
              <a:rPr lang="en-US" dirty="0" err="1">
                <a:solidFill>
                  <a:schemeClr val="tx1"/>
                </a:solidFill>
              </a:rPr>
              <a:t>ortho</a:t>
            </a:r>
            <a:r>
              <a:rPr lang="en-US" dirty="0">
                <a:solidFill>
                  <a:schemeClr val="tx1"/>
                </a:solidFill>
              </a:rPr>
              <a:t>, 40% meta, 20% </a:t>
            </a:r>
            <a:r>
              <a:rPr lang="en-US" dirty="0" err="1">
                <a:solidFill>
                  <a:schemeClr val="tx1"/>
                </a:solidFill>
              </a:rPr>
              <a:t>para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519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/>
          <p:cNvSpPr txBox="1"/>
          <p:nvPr/>
        </p:nvSpPr>
        <p:spPr>
          <a:xfrm>
            <a:off x="76200" y="73343"/>
            <a:ext cx="9067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Reactivity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Effects of Substitutions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Electrophilic Aromatic Substitution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31</a:t>
            </a:fld>
            <a:endParaRPr lang="ar-S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b="5633"/>
          <a:stretch/>
        </p:blipFill>
        <p:spPr bwMode="auto">
          <a:xfrm>
            <a:off x="1086823" y="1524000"/>
            <a:ext cx="6574365" cy="373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661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6950934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61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33</a:t>
            </a:fld>
            <a:endParaRPr lang="ar-S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67" y="3615047"/>
            <a:ext cx="3304746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1600200" y="2136772"/>
            <a:ext cx="2859341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1730718" y="409390"/>
            <a:ext cx="3603282" cy="1569535"/>
            <a:chOff x="1730718" y="409390"/>
            <a:chExt cx="3603282" cy="156953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19" b="12827"/>
            <a:stretch/>
          </p:blipFill>
          <p:spPr bwMode="auto">
            <a:xfrm>
              <a:off x="4014410" y="409800"/>
              <a:ext cx="1319590" cy="156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09" b="12804"/>
            <a:stretch/>
          </p:blipFill>
          <p:spPr bwMode="auto">
            <a:xfrm>
              <a:off x="1730718" y="409390"/>
              <a:ext cx="2222600" cy="156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مجموعة 4"/>
          <p:cNvGrpSpPr/>
          <p:nvPr/>
        </p:nvGrpSpPr>
        <p:grpSpPr>
          <a:xfrm>
            <a:off x="1628207" y="5181600"/>
            <a:ext cx="4086793" cy="1550953"/>
            <a:chOff x="1461022" y="5122802"/>
            <a:chExt cx="4086793" cy="155095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11" b="10246"/>
            <a:stretch/>
          </p:blipFill>
          <p:spPr bwMode="auto">
            <a:xfrm>
              <a:off x="4114800" y="5122802"/>
              <a:ext cx="1433015" cy="155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86" b="10662"/>
            <a:stretch/>
          </p:blipFill>
          <p:spPr bwMode="auto">
            <a:xfrm>
              <a:off x="1461022" y="5130000"/>
              <a:ext cx="2674250" cy="154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5047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34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89" y="2946060"/>
            <a:ext cx="438187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89" y="1421944"/>
            <a:ext cx="4225218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74" y="4909782"/>
            <a:ext cx="4358647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19" y="0"/>
            <a:ext cx="375496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77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27584" y="19325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SzPct val="90000"/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Kekule</a:t>
            </a:r>
            <a:r>
              <a:rPr 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structures satisfy the first two criteria but not the third, because having three alternating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bonds means that benzene should have three short double bonds alternating with three longer single bonds.</a:t>
            </a:r>
            <a:endParaRPr lang="ar-SA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0002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3"/>
          <a:stretch/>
        </p:blipFill>
        <p:spPr bwMode="auto">
          <a:xfrm>
            <a:off x="2494901" y="1844824"/>
            <a:ext cx="4129046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10952" y="342900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true structure of benzene is a resonance hybrid of the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Lewis structures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with the dashed lines of the hybrid indicating the position of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bonds.</a:t>
            </a:r>
          </a:p>
        </p:txBody>
      </p:sp>
      <p:pic>
        <p:nvPicPr>
          <p:cNvPr id="7" name="Picture 8" descr="0002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5"/>
          <a:stretch/>
        </p:blipFill>
        <p:spPr bwMode="auto">
          <a:xfrm>
            <a:off x="1043608" y="4615596"/>
            <a:ext cx="240187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3694507" y="4610107"/>
            <a:ext cx="4184122" cy="2109788"/>
            <a:chOff x="3361075" y="4598552"/>
            <a:chExt cx="4184122" cy="2109788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1" t="38105" r="31935" b="36718"/>
            <a:stretch/>
          </p:blipFill>
          <p:spPr bwMode="auto">
            <a:xfrm>
              <a:off x="6537085" y="5075058"/>
              <a:ext cx="1008112" cy="810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0002b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0"/>
            <a:stretch/>
          </p:blipFill>
          <p:spPr bwMode="auto">
            <a:xfrm>
              <a:off x="3361075" y="4598552"/>
              <a:ext cx="3141930" cy="210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5786568" y="5295669"/>
              <a:ext cx="41710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Or</a:t>
              </a:r>
              <a:endParaRPr lang="ar-SA" dirty="0"/>
            </a:p>
          </p:txBody>
        </p:sp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0002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1"/>
          <a:stretch/>
        </p:blipFill>
        <p:spPr bwMode="auto">
          <a:xfrm>
            <a:off x="2227357" y="1143000"/>
            <a:ext cx="4739589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32656" y="18864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benzene, the actual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bond length (1.39 Å)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intermediate between the carbon—carbon single bond (1.53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Å) and the carbon—carbon double bond (1.34 Å).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7721" y="2276770"/>
            <a:ext cx="5152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Benzene-Molecular Orbital Description: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01" y="2738435"/>
            <a:ext cx="4578203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مجموعة 9"/>
          <p:cNvGrpSpPr>
            <a:grpSpLocks noChangeAspect="1"/>
          </p:cNvGrpSpPr>
          <p:nvPr/>
        </p:nvGrpSpPr>
        <p:grpSpPr>
          <a:xfrm>
            <a:off x="2041615" y="5061077"/>
            <a:ext cx="5111072" cy="1584000"/>
            <a:chOff x="914328" y="908720"/>
            <a:chExt cx="7427851" cy="2302004"/>
          </a:xfrm>
        </p:grpSpPr>
        <p:pic>
          <p:nvPicPr>
            <p:cNvPr id="12" name="Picture 8" descr="0004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43"/>
            <a:stretch/>
          </p:blipFill>
          <p:spPr bwMode="auto">
            <a:xfrm>
              <a:off x="914328" y="908720"/>
              <a:ext cx="4792915" cy="230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210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4030"/>
            <a:stretch/>
          </p:blipFill>
          <p:spPr bwMode="auto">
            <a:xfrm>
              <a:off x="6012160" y="1100190"/>
              <a:ext cx="2330019" cy="1919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4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0"/>
            <a:ext cx="277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Stability of Benzene: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4" y="3657302"/>
            <a:ext cx="7804150" cy="235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VIP\Pictures\صورة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42" y="447810"/>
            <a:ext cx="5876925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034" y="620502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energy difference ( 36 kcal/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) is the stabilization of benzene. It is commonly referred as the resonance stabilization of benzene.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248129"/>
            <a:ext cx="8424936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low heat of hydrogenation of benzene means that benzene is especially stable even more so than conjugated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polyenes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This unusual stability is characteristic of aromatic compounds.</a:t>
            </a: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Benzene’s unusual behavior is not limited to hydrogenation. Benzene does not undergo addition reactions typical of other highly unsaturated compounds, including conjugated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dienes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VIP\Pictures\صورة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87" y="3212976"/>
            <a:ext cx="50577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451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17222" y="502004"/>
            <a:ext cx="540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Character: The (4n + 2 ) </a:t>
            </a:r>
            <a:r>
              <a:rPr lang="el-G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Rule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084168" y="1196752"/>
            <a:ext cx="1952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Hückel’s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Rule</a:t>
            </a:r>
            <a:endParaRPr kumimoji="0" lang="ar-SA" sz="240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19" y="2060848"/>
            <a:ext cx="834202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cyclic.</a:t>
            </a:r>
          </a:p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planar.</a:t>
            </a:r>
          </a:p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completely conjugated.</a:t>
            </a:r>
          </a:p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satisfy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Hückel’s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rule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and contain a particular </a:t>
            </a:r>
          </a:p>
          <a:p>
            <a:pPr algn="l" rtl="0">
              <a:spcBef>
                <a:spcPct val="20000"/>
              </a:spcBef>
              <a:buSzPct val="80000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number of  electrons. </a:t>
            </a:r>
          </a:p>
          <a:p>
            <a:pPr algn="l" rtl="0">
              <a:spcBef>
                <a:spcPct val="20000"/>
              </a:spcBef>
              <a:buSzPct val="80000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4n+2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electrons ( n= 0, 1, 2, 3, ….= 2, 6, 10, 14, ….)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738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2844" y="0"/>
            <a:ext cx="1481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7290" y="142852"/>
            <a:ext cx="2286016" cy="2052000"/>
            <a:chOff x="1214414" y="1000108"/>
            <a:chExt cx="2500330" cy="2357454"/>
          </a:xfrm>
        </p:grpSpPr>
        <p:pic>
          <p:nvPicPr>
            <p:cNvPr id="512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5573" t="5519" r="73530" b="69365"/>
            <a:stretch>
              <a:fillRect/>
            </a:stretch>
          </p:blipFill>
          <p:spPr bwMode="auto">
            <a:xfrm>
              <a:off x="1714480" y="1000108"/>
              <a:ext cx="1428760" cy="142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39704" t="7535" r="23726" b="74884"/>
            <a:stretch>
              <a:fillRect/>
            </a:stretch>
          </p:blipFill>
          <p:spPr bwMode="auto">
            <a:xfrm>
              <a:off x="1214414" y="2357430"/>
              <a:ext cx="2500330" cy="1000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000628" y="214290"/>
            <a:ext cx="2214578" cy="1944000"/>
            <a:chOff x="1214414" y="2428868"/>
            <a:chExt cx="2500330" cy="2214578"/>
          </a:xfrm>
        </p:grpSpPr>
        <p:pic>
          <p:nvPicPr>
            <p:cNvPr id="7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5573" t="30635" r="68306" b="44249"/>
            <a:stretch>
              <a:fillRect/>
            </a:stretch>
          </p:blipFill>
          <p:spPr bwMode="auto">
            <a:xfrm>
              <a:off x="1714480" y="2428868"/>
              <a:ext cx="1785950" cy="142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40749" t="35658" r="22682" b="48016"/>
            <a:stretch>
              <a:fillRect/>
            </a:stretch>
          </p:blipFill>
          <p:spPr bwMode="auto">
            <a:xfrm>
              <a:off x="1214414" y="3714752"/>
              <a:ext cx="2500330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000100" y="2500306"/>
            <a:ext cx="2952000" cy="1944000"/>
            <a:chOff x="1428728" y="1643050"/>
            <a:chExt cx="3357586" cy="2071702"/>
          </a:xfrm>
        </p:grpSpPr>
        <p:pic>
          <p:nvPicPr>
            <p:cNvPr id="10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40749" t="60774" r="10143" b="22901"/>
            <a:stretch>
              <a:fillRect/>
            </a:stretch>
          </p:blipFill>
          <p:spPr bwMode="auto">
            <a:xfrm>
              <a:off x="1428728" y="2786058"/>
              <a:ext cx="3357586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6269" t="54495" r="68655" b="24156"/>
            <a:stretch>
              <a:fillRect/>
            </a:stretch>
          </p:blipFill>
          <p:spPr bwMode="auto">
            <a:xfrm>
              <a:off x="2285984" y="1643050"/>
              <a:ext cx="1714512" cy="1214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929190" y="2571744"/>
            <a:ext cx="2376000" cy="1836000"/>
            <a:chOff x="2285984" y="714356"/>
            <a:chExt cx="2571768" cy="2000264"/>
          </a:xfrm>
        </p:grpSpPr>
        <p:pic>
          <p:nvPicPr>
            <p:cNvPr id="13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42143" t="79611" r="20243" b="4063"/>
            <a:stretch>
              <a:fillRect/>
            </a:stretch>
          </p:blipFill>
          <p:spPr bwMode="auto">
            <a:xfrm>
              <a:off x="2285984" y="1785926"/>
              <a:ext cx="2571768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7314" t="79611" r="70744"/>
            <a:stretch>
              <a:fillRect/>
            </a:stretch>
          </p:blipFill>
          <p:spPr bwMode="auto">
            <a:xfrm>
              <a:off x="2928926" y="714356"/>
              <a:ext cx="1500198" cy="115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6" descr="00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643446"/>
            <a:ext cx="5599008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840</Words>
  <Application>Microsoft Office PowerPoint</Application>
  <PresentationFormat>On-screen Show (4:3)</PresentationFormat>
  <Paragraphs>117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Hessa H Altalassi</dc:creator>
  <cp:lastModifiedBy>Seham Alterary</cp:lastModifiedBy>
  <cp:revision>31</cp:revision>
  <dcterms:created xsi:type="dcterms:W3CDTF">2015-12-01T05:14:31Z</dcterms:created>
  <dcterms:modified xsi:type="dcterms:W3CDTF">2018-10-20T17:52:47Z</dcterms:modified>
</cp:coreProperties>
</file>