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7" autoAdjust="0"/>
    <p:restoredTop sz="94660"/>
  </p:normalViewPr>
  <p:slideViewPr>
    <p:cSldViewPr>
      <p:cViewPr>
        <p:scale>
          <a:sx n="40" d="100"/>
          <a:sy n="40" d="100"/>
        </p:scale>
        <p:origin x="-2616" y="-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C0C22E-1719-4C9F-B3EE-DEE6A6B4D5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C98D6B-CE68-45E1-9150-CBD432043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72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534F-D4A8-4292-80D2-6C21FC0CCC26}" type="datetime1">
              <a:rPr lang="ar-SA" smtClean="0"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764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14D1-D1C0-4EE6-8556-F5A357C25593}" type="datetime1">
              <a:rPr lang="ar-SA" smtClean="0"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885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F9B4-0BF4-4364-A330-E73CC787DD1F}" type="datetime1">
              <a:rPr lang="ar-SA" smtClean="0"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563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A3E1-52EF-4E25-9FF1-2D674E9D1C6B}" type="datetime1">
              <a:rPr lang="ar-SA" smtClean="0"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91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C901-C96D-4C71-A47A-43FC920D0F60}" type="datetime1">
              <a:rPr lang="ar-SA" smtClean="0"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229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A2F7-8735-4906-B5B1-ECD884926859}" type="datetime1">
              <a:rPr lang="ar-SA" smtClean="0"/>
              <a:t>24/12/1439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58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DC25-6A2D-44A9-A908-7C40AF39796A}" type="datetime1">
              <a:rPr lang="ar-SA" smtClean="0"/>
              <a:t>24/12/1439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775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F46A-92FE-49FD-8FDD-267ADD82AFB0}" type="datetime1">
              <a:rPr lang="ar-SA" smtClean="0"/>
              <a:t>24/12/1439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219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9C23-0C23-4A1A-81CF-53955761D13C}" type="datetime1">
              <a:rPr lang="ar-SA" smtClean="0"/>
              <a:t>24/12/1439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241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AEA5-C937-43EB-9B5E-74937684A821}" type="datetime1">
              <a:rPr lang="ar-SA" smtClean="0"/>
              <a:t>24/12/1439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27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F25D-7787-4CC2-AC1C-0D4E1A42C727}" type="datetime1">
              <a:rPr lang="ar-SA" smtClean="0"/>
              <a:t>24/12/1439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7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250A-AC05-42D5-9948-A9BE98A6B1EB}" type="datetime1">
              <a:rPr lang="ar-SA" smtClean="0"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196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57460" y="2435496"/>
            <a:ext cx="95814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Unsaturated Hydrocarbons II:</a:t>
            </a:r>
          </a:p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Alkynes</a:t>
            </a:r>
            <a:endParaRPr lang="ar-SA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12934" y="1265944"/>
            <a:ext cx="2393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41120" y="4900831"/>
            <a:ext cx="238430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ar-S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16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10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092" y="-13854"/>
            <a:ext cx="5152950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Dehalogenation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Tetrahalides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pic>
        <p:nvPicPr>
          <p:cNvPr id="2050" name="Picture 2" descr="C:\Users\haltalassi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14413"/>
            <a:ext cx="8064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22"/>
          <p:cNvSpPr/>
          <p:nvPr/>
        </p:nvSpPr>
        <p:spPr>
          <a:xfrm>
            <a:off x="179512" y="3645024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15" y="4437112"/>
            <a:ext cx="693457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11</a:t>
            </a:fld>
            <a:endParaRPr lang="ar-SA"/>
          </a:p>
        </p:txBody>
      </p:sp>
      <p:sp>
        <p:nvSpPr>
          <p:cNvPr id="3" name="مستطيل 4"/>
          <p:cNvSpPr/>
          <p:nvPr/>
        </p:nvSpPr>
        <p:spPr>
          <a:xfrm>
            <a:off x="-490939" y="42866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Reaction of Sodium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Acetylide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with Primary Alkyl Halides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مجموعة 11"/>
          <p:cNvGrpSpPr/>
          <p:nvPr/>
        </p:nvGrpSpPr>
        <p:grpSpPr>
          <a:xfrm>
            <a:off x="520757" y="566086"/>
            <a:ext cx="7723651" cy="2963257"/>
            <a:chOff x="180808" y="1196752"/>
            <a:chExt cx="8785225" cy="3522265"/>
          </a:xfrm>
        </p:grpSpPr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3"/>
            <a:stretch>
              <a:fillRect/>
            </a:stretch>
          </p:blipFill>
          <p:spPr>
            <a:xfrm>
              <a:off x="180808" y="1196752"/>
              <a:ext cx="8785225" cy="222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" name="مجموعة 10"/>
            <p:cNvGrpSpPr/>
            <p:nvPr/>
          </p:nvGrpSpPr>
          <p:grpSpPr>
            <a:xfrm>
              <a:off x="683568" y="3563317"/>
              <a:ext cx="7741920" cy="1155700"/>
              <a:chOff x="683568" y="3563317"/>
              <a:chExt cx="7741920" cy="1155700"/>
            </a:xfrm>
          </p:grpSpPr>
          <p:grpSp>
            <p:nvGrpSpPr>
              <p:cNvPr id="7" name="مجموعة 8"/>
              <p:cNvGrpSpPr/>
              <p:nvPr/>
            </p:nvGrpSpPr>
            <p:grpSpPr>
              <a:xfrm>
                <a:off x="683568" y="3563317"/>
                <a:ext cx="7741920" cy="1155700"/>
                <a:chOff x="683568" y="3563317"/>
                <a:chExt cx="7741920" cy="1155700"/>
              </a:xfrm>
            </p:grpSpPr>
            <p:pic>
              <p:nvPicPr>
                <p:cNvPr id="9" name="Picture 1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21351" y="3563317"/>
                  <a:ext cx="7704137" cy="11557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15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829" t="66688" r="17711"/>
                <a:stretch/>
              </p:blipFill>
              <p:spPr>
                <a:xfrm>
                  <a:off x="683568" y="3789040"/>
                  <a:ext cx="2067339" cy="741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مستطيل 9"/>
              <p:cNvSpPr/>
              <p:nvPr/>
            </p:nvSpPr>
            <p:spPr>
              <a:xfrm>
                <a:off x="4355976" y="3573016"/>
                <a:ext cx="576064" cy="36973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11" name="مستطيل 13"/>
          <p:cNvSpPr/>
          <p:nvPr/>
        </p:nvSpPr>
        <p:spPr>
          <a:xfrm>
            <a:off x="506986" y="3699383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haltalassi\Pictures\Pictur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14818"/>
            <a:ext cx="7359340" cy="23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3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722872" y="341243"/>
            <a:ext cx="3698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Reactions of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34"/>
          <p:cNvPicPr>
            <a:picLocks noChangeAspect="1" noChangeArrowheads="1"/>
          </p:cNvPicPr>
          <p:nvPr/>
        </p:nvPicPr>
        <p:blipFill rotWithShape="1">
          <a:blip r:embed="rId2"/>
          <a:srcRect l="22124"/>
          <a:stretch/>
        </p:blipFill>
        <p:spPr bwMode="auto">
          <a:xfrm>
            <a:off x="899592" y="2780928"/>
            <a:ext cx="6923157" cy="207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755574" y="1746754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Reaction</a:t>
            </a:r>
            <a:endParaRPr lang="ar-SA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82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17309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Addition of Hydrogen (Reduction)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/>
          <a:stretch>
            <a:fillRect/>
          </a:stretch>
        </p:blipFill>
        <p:spPr>
          <a:xfrm>
            <a:off x="683568" y="540529"/>
            <a:ext cx="7453313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79512" y="1027246"/>
            <a:ext cx="51007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51520" y="2156233"/>
            <a:ext cx="49244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51519" y="5221878"/>
            <a:ext cx="5773001" cy="1517883"/>
            <a:chOff x="1407644" y="4949823"/>
            <a:chExt cx="5773001" cy="1517883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07644" y="4949823"/>
              <a:ext cx="5773001" cy="1517883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793" y="4949823"/>
              <a:ext cx="1103313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342" y="5390120"/>
              <a:ext cx="938213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15" name="مستطيل 3"/>
          <p:cNvSpPr/>
          <p:nvPr/>
        </p:nvSpPr>
        <p:spPr>
          <a:xfrm>
            <a:off x="1079612" y="4342518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Metal-Ammonia Reduction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154" y="2168277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Lindlar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Catalyst (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Lindlar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1030" y="2758342"/>
            <a:ext cx="6136942" cy="1584176"/>
            <a:chOff x="850979" y="2989174"/>
            <a:chExt cx="6136942" cy="1584176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0979" y="2989174"/>
              <a:ext cx="6136942" cy="158417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331871" y="3284984"/>
              <a:ext cx="837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+  H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54132" y="3100318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Pd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/ CaCO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43106" y="3501008"/>
              <a:ext cx="1488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Lead acetate, </a:t>
              </a:r>
            </a:p>
            <a:p>
              <a:pPr algn="l"/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quinoline</a:t>
              </a:r>
              <a:endPara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4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31294" y="116632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1763688" y="4653136"/>
            <a:ext cx="1120820" cy="381449"/>
            <a:chOff x="1979712" y="5805264"/>
            <a:chExt cx="1120820" cy="381449"/>
          </a:xfrm>
        </p:grpSpPr>
        <p:sp>
          <p:nvSpPr>
            <p:cNvPr id="6" name="مستطيل 5"/>
            <p:cNvSpPr/>
            <p:nvPr/>
          </p:nvSpPr>
          <p:spPr>
            <a:xfrm>
              <a:off x="1979712" y="5817381"/>
              <a:ext cx="1120820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2915801" y="580526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ar-SA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99505" y="476672"/>
            <a:ext cx="7610474" cy="5076825"/>
            <a:chOff x="399505" y="476672"/>
            <a:chExt cx="7610474" cy="507682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505" y="476672"/>
              <a:ext cx="7610474" cy="507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4149380"/>
              <a:ext cx="1103313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477" y="4603062"/>
              <a:ext cx="938213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06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0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</a:t>
            </a:r>
            <a:endParaRPr lang="ar-SA" sz="2800" dirty="0">
              <a:solidFill>
                <a:srgbClr val="00B050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839072"/>
            <a:ext cx="4917639" cy="1441255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67543" y="2333466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3213873"/>
            <a:ext cx="6301206" cy="1255202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23623" r="17599" b="49710"/>
          <a:stretch/>
        </p:blipFill>
        <p:spPr bwMode="auto">
          <a:xfrm>
            <a:off x="7524328" y="1916832"/>
            <a:ext cx="1391479" cy="4068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قوس متوسط مزدوج 4"/>
          <p:cNvSpPr/>
          <p:nvPr/>
        </p:nvSpPr>
        <p:spPr>
          <a:xfrm>
            <a:off x="4067944" y="839072"/>
            <a:ext cx="936104" cy="1077760"/>
          </a:xfrm>
          <a:prstGeom prst="bracketPair">
            <a:avLst/>
          </a:prstGeom>
          <a:ln w="19050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57271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57271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27" y="4128006"/>
            <a:ext cx="416836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75" y="4128006"/>
            <a:ext cx="416836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قوس متوسط مزدوج 15"/>
          <p:cNvSpPr/>
          <p:nvPr/>
        </p:nvSpPr>
        <p:spPr>
          <a:xfrm>
            <a:off x="3851920" y="3356992"/>
            <a:ext cx="1656184" cy="1040075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73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092" y="0"/>
            <a:ext cx="7750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Hydrogen Halide: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Hydrohalogenation</a:t>
            </a:r>
            <a:endParaRPr lang="ar-SA" sz="2800" dirty="0">
              <a:solidFill>
                <a:srgbClr val="00B050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 rotWithShape="1">
          <a:blip r:embed="rId2"/>
          <a:srcRect l="21364"/>
          <a:stretch/>
        </p:blipFill>
        <p:spPr bwMode="auto">
          <a:xfrm>
            <a:off x="1043608" y="764704"/>
            <a:ext cx="72728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1"/>
          <p:cNvGrpSpPr/>
          <p:nvPr/>
        </p:nvGrpSpPr>
        <p:grpSpPr>
          <a:xfrm>
            <a:off x="6408204" y="2314127"/>
            <a:ext cx="2700300" cy="636206"/>
            <a:chOff x="6408204" y="2314127"/>
            <a:chExt cx="2700300" cy="636206"/>
          </a:xfrm>
        </p:grpSpPr>
        <p:sp>
          <p:nvSpPr>
            <p:cNvPr id="7" name="مستطيل 6"/>
            <p:cNvSpPr/>
            <p:nvPr/>
          </p:nvSpPr>
          <p:spPr>
            <a:xfrm>
              <a:off x="6408204" y="2314127"/>
              <a:ext cx="2448272" cy="616713"/>
            </a:xfrm>
            <a:prstGeom prst="rect">
              <a:avLst/>
            </a:prstGeom>
            <a:solidFill>
              <a:srgbClr val="FCE4D0"/>
            </a:solidFill>
            <a:ln>
              <a:solidFill>
                <a:srgbClr val="B4886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6408204" y="2423009"/>
              <a:ext cx="2700300" cy="527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50000"/>
                </a:lnSpc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HX = HI,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HBr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HCl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algn="l" rtl="0">
                <a:lnSpc>
                  <a:spcPct val="50000"/>
                </a:lnSpc>
                <a:spcBef>
                  <a:spcPct val="50000"/>
                </a:spcBef>
              </a:pP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Markovnikov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addition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C:\Users\VIP\Pictures\صورة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6"/>
          <a:stretch/>
        </p:blipFill>
        <p:spPr bwMode="auto">
          <a:xfrm>
            <a:off x="827584" y="3512060"/>
            <a:ext cx="7488832" cy="17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179512" y="3183359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96889" y="31981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16</a:t>
            </a:fld>
            <a:endParaRPr lang="ar-S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5286035"/>
            <a:ext cx="6838313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17</a:t>
            </a:fld>
            <a:endParaRPr lang="ar-SA"/>
          </a:p>
        </p:txBody>
      </p:sp>
      <p:pic>
        <p:nvPicPr>
          <p:cNvPr id="5" name="Picture 2" descr="C:\Users\VIP\Pictures\صورة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9"/>
          <a:stretch/>
        </p:blipFill>
        <p:spPr bwMode="auto">
          <a:xfrm>
            <a:off x="611560" y="599267"/>
            <a:ext cx="7488832" cy="11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616132" y="2687499"/>
            <a:ext cx="7977737" cy="1317565"/>
            <a:chOff x="616132" y="2687499"/>
            <a:chExt cx="7977737" cy="1317565"/>
          </a:xfrm>
        </p:grpSpPr>
        <p:grpSp>
          <p:nvGrpSpPr>
            <p:cNvPr id="10" name="مجموعة 9"/>
            <p:cNvGrpSpPr/>
            <p:nvPr/>
          </p:nvGrpSpPr>
          <p:grpSpPr>
            <a:xfrm>
              <a:off x="616132" y="2687499"/>
              <a:ext cx="7977737" cy="1194970"/>
              <a:chOff x="688140" y="1772816"/>
              <a:chExt cx="7977737" cy="119497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140" y="1772816"/>
                <a:ext cx="4347007" cy="1194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مجموعة 6"/>
              <p:cNvGrpSpPr/>
              <p:nvPr/>
            </p:nvGrpSpPr>
            <p:grpSpPr>
              <a:xfrm>
                <a:off x="5884346" y="2013790"/>
                <a:ext cx="2781531" cy="707270"/>
                <a:chOff x="5552768" y="2069774"/>
                <a:chExt cx="2781531" cy="707270"/>
              </a:xfrm>
            </p:grpSpPr>
            <p:sp>
              <p:nvSpPr>
                <p:cNvPr id="9" name="Rectangle 6"/>
                <p:cNvSpPr/>
                <p:nvPr/>
              </p:nvSpPr>
              <p:spPr>
                <a:xfrm>
                  <a:off x="5884346" y="2069774"/>
                  <a:ext cx="21225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ar-SA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Free-radical</a:t>
                  </a:r>
                  <a:r>
                    <a:rPr lang="en-US" altLang="ar-SA" sz="16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Addition </a:t>
                  </a:r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" name="مستطيل 5"/>
                <p:cNvSpPr/>
                <p:nvPr/>
              </p:nvSpPr>
              <p:spPr>
                <a:xfrm>
                  <a:off x="5552768" y="2407712"/>
                  <a:ext cx="27815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Anti </a:t>
                  </a:r>
                  <a:r>
                    <a:rPr lang="en-US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Markovnikov addition</a:t>
                  </a: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ar-SA" dirty="0"/>
                </a:p>
              </p:txBody>
            </p:sp>
          </p:grpSp>
        </p:grpSp>
        <p:cxnSp>
          <p:nvCxnSpPr>
            <p:cNvPr id="14" name="رابط كسهم مستقيم 13"/>
            <p:cNvCxnSpPr/>
            <p:nvPr/>
          </p:nvCxnSpPr>
          <p:spPr>
            <a:xfrm>
              <a:off x="2267744" y="3356992"/>
              <a:ext cx="93610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مربع نص 14"/>
            <p:cNvSpPr txBox="1"/>
            <p:nvPr/>
          </p:nvSpPr>
          <p:spPr>
            <a:xfrm>
              <a:off x="2270644" y="3358733"/>
              <a:ext cx="100521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dirty="0" smtClean="0">
                  <a:solidFill>
                    <a:srgbClr val="C00000"/>
                  </a:solidFill>
                </a:rPr>
                <a:t>h</a:t>
              </a:r>
              <a:r>
                <a:rPr lang="el-GR" dirty="0" smtClean="0">
                  <a:solidFill>
                    <a:srgbClr val="C00000"/>
                  </a:solidFill>
                </a:rPr>
                <a:t>ν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smtClean="0"/>
                <a:t>or</a:t>
              </a:r>
            </a:p>
            <a:p>
              <a:pPr algn="l" rtl="0"/>
              <a:r>
                <a:rPr lang="en-US" dirty="0" smtClean="0">
                  <a:solidFill>
                    <a:srgbClr val="C00000"/>
                  </a:solidFill>
                </a:rPr>
                <a:t>peroxide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3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99592" y="4286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Water : Hydration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/>
          <a:srcRect l="16590"/>
          <a:stretch/>
        </p:blipFill>
        <p:spPr bwMode="auto">
          <a:xfrm>
            <a:off x="957064" y="1184514"/>
            <a:ext cx="7245626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t="5752" r="2594"/>
          <a:stretch/>
        </p:blipFill>
        <p:spPr>
          <a:xfrm>
            <a:off x="2665284" y="4365104"/>
            <a:ext cx="38164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2699792" y="2636952"/>
            <a:ext cx="2700300" cy="360000"/>
            <a:chOff x="5166065" y="3068960"/>
            <a:chExt cx="2700300" cy="360000"/>
          </a:xfrm>
        </p:grpSpPr>
        <p:sp>
          <p:nvSpPr>
            <p:cNvPr id="10" name="مستطيل 9"/>
            <p:cNvSpPr/>
            <p:nvPr/>
          </p:nvSpPr>
          <p:spPr>
            <a:xfrm>
              <a:off x="5186481" y="3068960"/>
              <a:ext cx="2196000" cy="360000"/>
            </a:xfrm>
            <a:prstGeom prst="rect">
              <a:avLst/>
            </a:prstGeom>
            <a:solidFill>
              <a:srgbClr val="FCE4D0"/>
            </a:solidFill>
            <a:ln>
              <a:solidFill>
                <a:srgbClr val="B4886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5166065" y="3165605"/>
              <a:ext cx="2700300" cy="250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50000"/>
                </a:lnSpc>
                <a:spcBef>
                  <a:spcPct val="50000"/>
                </a:spcBef>
              </a:pP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Markovnikov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addition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مجموعة 38"/>
          <p:cNvGrpSpPr/>
          <p:nvPr/>
        </p:nvGrpSpPr>
        <p:grpSpPr>
          <a:xfrm>
            <a:off x="5004119" y="4628704"/>
            <a:ext cx="521054" cy="504056"/>
            <a:chOff x="5004119" y="4628704"/>
            <a:chExt cx="521054" cy="504056"/>
          </a:xfrm>
        </p:grpSpPr>
        <p:sp>
          <p:nvSpPr>
            <p:cNvPr id="22" name="قوس 21"/>
            <p:cNvSpPr/>
            <p:nvPr/>
          </p:nvSpPr>
          <p:spPr>
            <a:xfrm rot="5785071">
              <a:off x="5004119" y="4628704"/>
              <a:ext cx="504056" cy="504056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24" name="رابط كسهم مستقيم 23"/>
            <p:cNvCxnSpPr/>
            <p:nvPr/>
          </p:nvCxnSpPr>
          <p:spPr>
            <a:xfrm rot="732122" flipH="1" flipV="1">
              <a:off x="5404931" y="4816242"/>
              <a:ext cx="120242" cy="7200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مجموعة 37"/>
          <p:cNvGrpSpPr/>
          <p:nvPr/>
        </p:nvGrpSpPr>
        <p:grpSpPr>
          <a:xfrm>
            <a:off x="4802889" y="4549634"/>
            <a:ext cx="983887" cy="997305"/>
            <a:chOff x="4802889" y="4549634"/>
            <a:chExt cx="983887" cy="997305"/>
          </a:xfrm>
        </p:grpSpPr>
        <p:sp>
          <p:nvSpPr>
            <p:cNvPr id="36" name="قوس 35"/>
            <p:cNvSpPr/>
            <p:nvPr/>
          </p:nvSpPr>
          <p:spPr>
            <a:xfrm rot="4516238">
              <a:off x="4912735" y="4439788"/>
              <a:ext cx="764196" cy="983887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50800">
              <a:off x="5150259" y="5232614"/>
              <a:ext cx="3175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23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 bwMode="auto">
          <a:xfrm>
            <a:off x="1291572" y="4365104"/>
            <a:ext cx="6638925" cy="17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0011b"/>
          <p:cNvPicPr>
            <a:picLocks noChangeAspect="1" noChangeArrowheads="1"/>
          </p:cNvPicPr>
          <p:nvPr/>
        </p:nvPicPr>
        <p:blipFill rotWithShape="1">
          <a:blip r:embed="rId3"/>
          <a:srcRect t="11981" r="14180" b="20258"/>
          <a:stretch/>
        </p:blipFill>
        <p:spPr bwMode="auto">
          <a:xfrm>
            <a:off x="1550694" y="1268760"/>
            <a:ext cx="6120680" cy="280831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96932" y="355711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77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795185" y="27530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Alkynes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868084" y="726577"/>
            <a:ext cx="1244251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hu-HU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hu-HU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2n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-2</a:t>
            </a:r>
            <a:endParaRPr lang="hu-HU" sz="28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8408" y="964498"/>
            <a:ext cx="3446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Crabon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-carbon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endParaRPr lang="ar-S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5981" y="1700808"/>
            <a:ext cx="442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Hybridization in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Alkynes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23" y="2285583"/>
            <a:ext cx="6198354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10"/>
          <p:cNvGrpSpPr/>
          <p:nvPr/>
        </p:nvGrpSpPr>
        <p:grpSpPr>
          <a:xfrm>
            <a:off x="1643042" y="4929198"/>
            <a:ext cx="5572164" cy="1714512"/>
            <a:chOff x="1500166" y="4786322"/>
            <a:chExt cx="5572164" cy="171451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5" r="3708" b="43469"/>
            <a:stretch>
              <a:fillRect/>
            </a:stretch>
          </p:blipFill>
          <p:spPr bwMode="auto">
            <a:xfrm>
              <a:off x="5000628" y="4786322"/>
              <a:ext cx="2071702" cy="1714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 descr="0001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0166" y="5286388"/>
              <a:ext cx="3429000" cy="1131888"/>
            </a:xfrm>
            <a:prstGeom prst="rect">
              <a:avLst/>
            </a:prstGeom>
            <a:noFill/>
          </p:spPr>
        </p:pic>
        <p:sp>
          <p:nvSpPr>
            <p:cNvPr id="12" name="TextBox 9"/>
            <p:cNvSpPr txBox="1"/>
            <p:nvPr/>
          </p:nvSpPr>
          <p:spPr>
            <a:xfrm>
              <a:off x="4929190" y="557214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=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Picture 12" descr="0001a"/>
          <p:cNvPicPr>
            <a:picLocks noChangeAspect="1" noChangeArrowheads="1"/>
          </p:cNvPicPr>
          <p:nvPr/>
        </p:nvPicPr>
        <p:blipFill rotWithShape="1">
          <a:blip r:embed="rId5"/>
          <a:srcRect t="34358" r="84366"/>
          <a:stretch/>
        </p:blipFill>
        <p:spPr bwMode="auto">
          <a:xfrm>
            <a:off x="4572000" y="964498"/>
            <a:ext cx="1119809" cy="960783"/>
          </a:xfrm>
          <a:prstGeom prst="rect">
            <a:avLst/>
          </a:prstGeom>
          <a:noFill/>
        </p:spPr>
      </p:pic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1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20</a:t>
            </a:fld>
            <a:endParaRPr lang="ar-SA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6074"/>
            <a:ext cx="7242048" cy="77724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Addition of  Born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Hydried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4146"/>
            <a:ext cx="7397460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مجموعة 23"/>
          <p:cNvGrpSpPr/>
          <p:nvPr/>
        </p:nvGrpSpPr>
        <p:grpSpPr>
          <a:xfrm>
            <a:off x="1319227" y="3178985"/>
            <a:ext cx="6363852" cy="1139042"/>
            <a:chOff x="971600" y="2693977"/>
            <a:chExt cx="6363852" cy="1139042"/>
          </a:xfrm>
        </p:grpSpPr>
        <p:sp>
          <p:nvSpPr>
            <p:cNvPr id="4" name="مربع نص 3"/>
            <p:cNvSpPr txBox="1"/>
            <p:nvPr/>
          </p:nvSpPr>
          <p:spPr>
            <a:xfrm>
              <a:off x="6352491" y="2976545"/>
              <a:ext cx="982961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Aldehyde</a:t>
              </a:r>
              <a:endParaRPr lang="ar-S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مجموعة 10"/>
            <p:cNvGrpSpPr/>
            <p:nvPr/>
          </p:nvGrpSpPr>
          <p:grpSpPr>
            <a:xfrm>
              <a:off x="971600" y="2693977"/>
              <a:ext cx="5435418" cy="1139042"/>
              <a:chOff x="1495519" y="4135993"/>
              <a:chExt cx="5435418" cy="1139042"/>
            </a:xfrm>
          </p:grpSpPr>
          <p:pic>
            <p:nvPicPr>
              <p:cNvPr id="16" name="Picture 103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35" t="50000" r="14674"/>
              <a:stretch/>
            </p:blipFill>
            <p:spPr bwMode="auto">
              <a:xfrm>
                <a:off x="2831176" y="4135993"/>
                <a:ext cx="4099761" cy="1139042"/>
              </a:xfrm>
              <a:prstGeom prst="rect">
                <a:avLst/>
              </a:prstGeom>
              <a:noFill/>
            </p:spPr>
          </p:pic>
          <p:pic>
            <p:nvPicPr>
              <p:cNvPr id="5" name="Picture 103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891" r="80340" b="19554"/>
              <a:stretch/>
            </p:blipFill>
            <p:spPr bwMode="auto">
              <a:xfrm>
                <a:off x="1495519" y="4365104"/>
                <a:ext cx="1315045" cy="445469"/>
              </a:xfrm>
              <a:prstGeom prst="rect">
                <a:avLst/>
              </a:prstGeom>
              <a:noFill/>
            </p:spPr>
          </p:pic>
        </p:grpSp>
        <p:sp>
          <p:nvSpPr>
            <p:cNvPr id="23" name="قوس متوسط مزدوج 22"/>
            <p:cNvSpPr/>
            <p:nvPr/>
          </p:nvSpPr>
          <p:spPr>
            <a:xfrm>
              <a:off x="3347864" y="2780928"/>
              <a:ext cx="1224136" cy="936104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1319227" y="4817220"/>
            <a:ext cx="6322394" cy="1139041"/>
            <a:chOff x="971600" y="4939149"/>
            <a:chExt cx="6322394" cy="1139041"/>
          </a:xfrm>
        </p:grpSpPr>
        <p:sp>
          <p:nvSpPr>
            <p:cNvPr id="7" name="مربع نص 6"/>
            <p:cNvSpPr txBox="1"/>
            <p:nvPr/>
          </p:nvSpPr>
          <p:spPr>
            <a:xfrm>
              <a:off x="6516216" y="5217464"/>
              <a:ext cx="777778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Ketone</a:t>
              </a:r>
              <a:endParaRPr lang="ar-S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مجموعة 18"/>
            <p:cNvGrpSpPr/>
            <p:nvPr/>
          </p:nvGrpSpPr>
          <p:grpSpPr>
            <a:xfrm>
              <a:off x="971600" y="4939149"/>
              <a:ext cx="5460578" cy="1139041"/>
              <a:chOff x="1403648" y="2996952"/>
              <a:chExt cx="5460578" cy="1139041"/>
            </a:xfrm>
          </p:grpSpPr>
          <p:pic>
            <p:nvPicPr>
              <p:cNvPr id="21" name="Picture 103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35" r="14674" b="50000"/>
              <a:stretch/>
            </p:blipFill>
            <p:spPr bwMode="auto">
              <a:xfrm>
                <a:off x="2764465" y="2996952"/>
                <a:ext cx="4099761" cy="1139041"/>
              </a:xfrm>
              <a:prstGeom prst="rect">
                <a:avLst/>
              </a:prstGeom>
              <a:noFill/>
            </p:spPr>
          </p:pic>
          <p:pic>
            <p:nvPicPr>
              <p:cNvPr id="22" name="Picture 103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54" r="78658" b="68515"/>
              <a:stretch/>
            </p:blipFill>
            <p:spPr bwMode="auto">
              <a:xfrm>
                <a:off x="1403648" y="3212976"/>
                <a:ext cx="1427528" cy="463137"/>
              </a:xfrm>
              <a:prstGeom prst="rect">
                <a:avLst/>
              </a:prstGeom>
              <a:noFill/>
            </p:spPr>
          </p:pic>
        </p:grpSp>
        <p:sp>
          <p:nvSpPr>
            <p:cNvPr id="29" name="قوس متوسط مزدوج 28"/>
            <p:cNvSpPr/>
            <p:nvPr/>
          </p:nvSpPr>
          <p:spPr>
            <a:xfrm>
              <a:off x="3347864" y="4939149"/>
              <a:ext cx="1296144" cy="1139041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2" name="مستطيل 31"/>
          <p:cNvSpPr/>
          <p:nvPr/>
        </p:nvSpPr>
        <p:spPr>
          <a:xfrm>
            <a:off x="230852" y="2717320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21</a:t>
            </a:fld>
            <a:endParaRPr lang="ar-S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46074"/>
            <a:ext cx="7242048" cy="77724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Oxidation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alkynes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0" y="1196752"/>
            <a:ext cx="8651645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351077" y="2717320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3" y="4005064"/>
            <a:ext cx="9076470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8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22</a:t>
            </a:fld>
            <a:endParaRPr lang="ar-S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46074"/>
            <a:ext cx="7242048" cy="77724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Ozonolysis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alkynes</a:t>
            </a:r>
          </a:p>
          <a:p>
            <a:pPr>
              <a:defRPr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1147818" y="933528"/>
            <a:ext cx="6218376" cy="1328713"/>
            <a:chOff x="1148725" y="1124744"/>
            <a:chExt cx="6218376" cy="1328713"/>
          </a:xfrm>
        </p:grpSpPr>
        <p:pic>
          <p:nvPicPr>
            <p:cNvPr id="11" name="صورة 10" descr="Chapt09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86" t="49074" r="50215" b="41998"/>
            <a:stretch/>
          </p:blipFill>
          <p:spPr>
            <a:xfrm>
              <a:off x="1148725" y="1544204"/>
              <a:ext cx="1844113" cy="826475"/>
            </a:xfrm>
            <a:prstGeom prst="rect">
              <a:avLst/>
            </a:prstGeom>
          </p:spPr>
        </p:pic>
        <p:pic>
          <p:nvPicPr>
            <p:cNvPr id="12" name="صورة 11" descr="Chapt09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42" t="44002" r="27013" b="41998"/>
            <a:stretch/>
          </p:blipFill>
          <p:spPr>
            <a:xfrm>
              <a:off x="4499992" y="1124744"/>
              <a:ext cx="2867109" cy="1296000"/>
            </a:xfrm>
            <a:prstGeom prst="rect">
              <a:avLst/>
            </a:prstGeom>
          </p:spPr>
        </p:pic>
        <p:grpSp>
          <p:nvGrpSpPr>
            <p:cNvPr id="16" name="Group 11"/>
            <p:cNvGrpSpPr/>
            <p:nvPr/>
          </p:nvGrpSpPr>
          <p:grpSpPr>
            <a:xfrm>
              <a:off x="2987824" y="1340768"/>
              <a:ext cx="1440160" cy="1112689"/>
              <a:chOff x="3491879" y="5430084"/>
              <a:chExt cx="1440160" cy="1112689"/>
            </a:xfrm>
          </p:grpSpPr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28" r="48986"/>
              <a:stretch/>
            </p:blipFill>
            <p:spPr bwMode="auto">
              <a:xfrm>
                <a:off x="3491879" y="5430084"/>
                <a:ext cx="1375699" cy="1112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9"/>
              <p:cNvSpPr txBox="1"/>
              <p:nvPr/>
            </p:nvSpPr>
            <p:spPr>
              <a:xfrm>
                <a:off x="3610258" y="5574100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1) O</a:t>
                </a:r>
                <a:r>
                  <a:rPr lang="en-US" sz="2000" b="1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20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0"/>
              <p:cNvSpPr txBox="1"/>
              <p:nvPr/>
            </p:nvSpPr>
            <p:spPr>
              <a:xfrm>
                <a:off x="3556341" y="6038086"/>
                <a:ext cx="13756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sz="20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O, Zn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مستطيل 20"/>
          <p:cNvSpPr/>
          <p:nvPr/>
        </p:nvSpPr>
        <p:spPr>
          <a:xfrm>
            <a:off x="230852" y="2717320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مجموعة 29"/>
          <p:cNvGrpSpPr/>
          <p:nvPr/>
        </p:nvGrpSpPr>
        <p:grpSpPr>
          <a:xfrm>
            <a:off x="1213273" y="3747187"/>
            <a:ext cx="7175151" cy="1458007"/>
            <a:chOff x="710618" y="3429000"/>
            <a:chExt cx="7175151" cy="1458007"/>
          </a:xfrm>
        </p:grpSpPr>
        <p:pic>
          <p:nvPicPr>
            <p:cNvPr id="8" name="Picture 6" descr="0016d"/>
            <p:cNvPicPr>
              <a:picLocks noChangeAspect="1" noChangeArrowheads="1"/>
            </p:cNvPicPr>
            <p:nvPr/>
          </p:nvPicPr>
          <p:blipFill rotWithShape="1">
            <a:blip r:embed="rId4"/>
            <a:srcRect l="65093" b="50000"/>
            <a:stretch/>
          </p:blipFill>
          <p:spPr bwMode="auto">
            <a:xfrm>
              <a:off x="4685990" y="3501007"/>
              <a:ext cx="3199779" cy="1368000"/>
            </a:xfrm>
            <a:prstGeom prst="rect">
              <a:avLst/>
            </a:prstGeom>
            <a:noFill/>
          </p:spPr>
        </p:pic>
        <p:pic>
          <p:nvPicPr>
            <p:cNvPr id="22" name="Picture 6" descr="0016d"/>
            <p:cNvPicPr>
              <a:picLocks noChangeAspect="1" noChangeArrowheads="1"/>
            </p:cNvPicPr>
            <p:nvPr/>
          </p:nvPicPr>
          <p:blipFill rotWithShape="1">
            <a:blip r:embed="rId4"/>
            <a:srcRect l="18446" r="51848" b="50000"/>
            <a:stretch/>
          </p:blipFill>
          <p:spPr bwMode="auto">
            <a:xfrm>
              <a:off x="710618" y="3483007"/>
              <a:ext cx="2794685" cy="1404000"/>
            </a:xfrm>
            <a:prstGeom prst="rect">
              <a:avLst/>
            </a:prstGeom>
            <a:noFill/>
          </p:spPr>
        </p:pic>
        <p:grpSp>
          <p:nvGrpSpPr>
            <p:cNvPr id="24" name="Group 19"/>
            <p:cNvGrpSpPr/>
            <p:nvPr/>
          </p:nvGrpSpPr>
          <p:grpSpPr>
            <a:xfrm>
              <a:off x="3340318" y="3429000"/>
              <a:ext cx="1375698" cy="1296144"/>
              <a:chOff x="3268310" y="494318"/>
              <a:chExt cx="1375698" cy="1296144"/>
            </a:xfrm>
          </p:grpSpPr>
          <p:pic>
            <p:nvPicPr>
              <p:cNvPr id="25" name="Picture 3" descr="C:\Users\VIP\Pictures\صورة3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09" r="52340"/>
              <a:stretch/>
            </p:blipFill>
            <p:spPr bwMode="auto">
              <a:xfrm>
                <a:off x="3268311" y="494318"/>
                <a:ext cx="1088320" cy="1296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Group 7"/>
              <p:cNvGrpSpPr/>
              <p:nvPr/>
            </p:nvGrpSpPr>
            <p:grpSpPr>
              <a:xfrm>
                <a:off x="3268310" y="494318"/>
                <a:ext cx="1375698" cy="1112689"/>
                <a:chOff x="3491880" y="5430084"/>
                <a:chExt cx="1375698" cy="1112689"/>
              </a:xfrm>
            </p:grpSpPr>
            <p:pic>
              <p:nvPicPr>
                <p:cNvPr id="27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428" r="48986"/>
                <a:stretch/>
              </p:blipFill>
              <p:spPr bwMode="auto">
                <a:xfrm>
                  <a:off x="3491880" y="5430084"/>
                  <a:ext cx="1375698" cy="11126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" name="TextBox 9"/>
                <p:cNvSpPr txBox="1"/>
                <p:nvPr/>
              </p:nvSpPr>
              <p:spPr>
                <a:xfrm>
                  <a:off x="3551075" y="5621178"/>
                  <a:ext cx="7328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1) O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20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10"/>
                <p:cNvSpPr txBox="1"/>
                <p:nvPr/>
              </p:nvSpPr>
              <p:spPr>
                <a:xfrm>
                  <a:off x="3491880" y="5986429"/>
                  <a:ext cx="13756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2) H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O, Zn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41" name="مجموعة 40"/>
          <p:cNvGrpSpPr/>
          <p:nvPr/>
        </p:nvGrpSpPr>
        <p:grpSpPr>
          <a:xfrm>
            <a:off x="546882" y="5157192"/>
            <a:ext cx="7892358" cy="1440160"/>
            <a:chOff x="447525" y="3356992"/>
            <a:chExt cx="7892358" cy="1440160"/>
          </a:xfrm>
        </p:grpSpPr>
        <p:pic>
          <p:nvPicPr>
            <p:cNvPr id="3" name="Picture 6" descr="0016d"/>
            <p:cNvPicPr>
              <a:picLocks noChangeAspect="1" noChangeArrowheads="1"/>
            </p:cNvPicPr>
            <p:nvPr/>
          </p:nvPicPr>
          <p:blipFill rotWithShape="1">
            <a:blip r:embed="rId4"/>
            <a:srcRect l="65679" t="58365"/>
            <a:stretch/>
          </p:blipFill>
          <p:spPr bwMode="auto">
            <a:xfrm>
              <a:off x="4860032" y="3356992"/>
              <a:ext cx="3479851" cy="1260000"/>
            </a:xfrm>
            <a:prstGeom prst="rect">
              <a:avLst/>
            </a:prstGeom>
            <a:noFill/>
          </p:spPr>
        </p:pic>
        <p:pic>
          <p:nvPicPr>
            <p:cNvPr id="23" name="Picture 6" descr="0016d"/>
            <p:cNvPicPr>
              <a:picLocks noChangeAspect="1" noChangeArrowheads="1"/>
            </p:cNvPicPr>
            <p:nvPr/>
          </p:nvPicPr>
          <p:blipFill rotWithShape="1">
            <a:blip r:embed="rId4"/>
            <a:srcRect l="18446" t="58365" r="52791"/>
            <a:stretch/>
          </p:blipFill>
          <p:spPr bwMode="auto">
            <a:xfrm>
              <a:off x="447525" y="3393144"/>
              <a:ext cx="3083015" cy="1332000"/>
            </a:xfrm>
            <a:prstGeom prst="rect">
              <a:avLst/>
            </a:prstGeom>
            <a:noFill/>
          </p:spPr>
        </p:pic>
        <p:grpSp>
          <p:nvGrpSpPr>
            <p:cNvPr id="35" name="Group 19"/>
            <p:cNvGrpSpPr/>
            <p:nvPr/>
          </p:nvGrpSpPr>
          <p:grpSpPr>
            <a:xfrm>
              <a:off x="3463935" y="3501008"/>
              <a:ext cx="1375698" cy="1296144"/>
              <a:chOff x="3268310" y="494318"/>
              <a:chExt cx="1375698" cy="1296144"/>
            </a:xfrm>
          </p:grpSpPr>
          <p:pic>
            <p:nvPicPr>
              <p:cNvPr id="36" name="Picture 3" descr="C:\Users\VIP\Pictures\صورة3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09" r="52340"/>
              <a:stretch/>
            </p:blipFill>
            <p:spPr bwMode="auto">
              <a:xfrm>
                <a:off x="3268311" y="494318"/>
                <a:ext cx="1088320" cy="1296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7" name="Group 7"/>
              <p:cNvGrpSpPr/>
              <p:nvPr/>
            </p:nvGrpSpPr>
            <p:grpSpPr>
              <a:xfrm>
                <a:off x="3268310" y="494318"/>
                <a:ext cx="1375698" cy="1112689"/>
                <a:chOff x="3491880" y="5430084"/>
                <a:chExt cx="1375698" cy="1112689"/>
              </a:xfrm>
            </p:grpSpPr>
            <p:pic>
              <p:nvPicPr>
                <p:cNvPr id="38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428" r="48986"/>
                <a:stretch/>
              </p:blipFill>
              <p:spPr bwMode="auto">
                <a:xfrm>
                  <a:off x="3491880" y="5430084"/>
                  <a:ext cx="1375698" cy="11126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" name="TextBox 9"/>
                <p:cNvSpPr txBox="1"/>
                <p:nvPr/>
              </p:nvSpPr>
              <p:spPr>
                <a:xfrm>
                  <a:off x="3551075" y="5621178"/>
                  <a:ext cx="7328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1) O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20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10"/>
                <p:cNvSpPr txBox="1"/>
                <p:nvPr/>
              </p:nvSpPr>
              <p:spPr>
                <a:xfrm>
                  <a:off x="3491880" y="5986429"/>
                  <a:ext cx="13756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2) H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O, Zn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169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07704" y="62068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pSp>
        <p:nvGrpSpPr>
          <p:cNvPr id="3" name="مجموعة 2"/>
          <p:cNvGrpSpPr/>
          <p:nvPr/>
        </p:nvGrpSpPr>
        <p:grpSpPr>
          <a:xfrm>
            <a:off x="343597" y="1862123"/>
            <a:ext cx="8382000" cy="3382296"/>
            <a:chOff x="428596" y="1196752"/>
            <a:chExt cx="8382000" cy="3382296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428596" y="1196752"/>
              <a:ext cx="8382000" cy="3382296"/>
              <a:chOff x="428596" y="1196752"/>
              <a:chExt cx="8382000" cy="3382296"/>
            </a:xfrm>
          </p:grpSpPr>
          <p:pic>
            <p:nvPicPr>
              <p:cNvPr id="11" name="Picture 48" descr="FG09_00-11UN-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96" y="1196752"/>
                <a:ext cx="8382000" cy="259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مجموعة 11"/>
              <p:cNvGrpSpPr/>
              <p:nvPr/>
            </p:nvGrpSpPr>
            <p:grpSpPr>
              <a:xfrm>
                <a:off x="4723904" y="2348880"/>
                <a:ext cx="561372" cy="709627"/>
                <a:chOff x="4723904" y="2348880"/>
                <a:chExt cx="561372" cy="709627"/>
              </a:xfrm>
            </p:grpSpPr>
            <p:cxnSp>
              <p:nvCxnSpPr>
                <p:cNvPr id="22" name="رابط مستقيم 21"/>
                <p:cNvCxnSpPr/>
                <p:nvPr/>
              </p:nvCxnSpPr>
              <p:spPr>
                <a:xfrm>
                  <a:off x="4788024" y="2348880"/>
                  <a:ext cx="216024" cy="3600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مربع نص 22"/>
                <p:cNvSpPr txBox="1"/>
                <p:nvPr/>
              </p:nvSpPr>
              <p:spPr>
                <a:xfrm>
                  <a:off x="4723904" y="2596842"/>
                  <a:ext cx="561372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sp</a:t>
                  </a:r>
                  <a:r>
                    <a:rPr lang="en-US" sz="2400" baseline="3000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ar-SA" sz="2400" baseline="30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مجموعة 12"/>
              <p:cNvGrpSpPr/>
              <p:nvPr/>
            </p:nvGrpSpPr>
            <p:grpSpPr>
              <a:xfrm>
                <a:off x="7812360" y="2301225"/>
                <a:ext cx="497252" cy="709627"/>
                <a:chOff x="4788024" y="2348880"/>
                <a:chExt cx="497252" cy="709627"/>
              </a:xfrm>
            </p:grpSpPr>
            <p:cxnSp>
              <p:nvCxnSpPr>
                <p:cNvPr id="20" name="رابط مستقيم 19"/>
                <p:cNvCxnSpPr/>
                <p:nvPr/>
              </p:nvCxnSpPr>
              <p:spPr>
                <a:xfrm>
                  <a:off x="4788024" y="2348880"/>
                  <a:ext cx="216024" cy="3600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مربع نص 20"/>
                <p:cNvSpPr txBox="1"/>
                <p:nvPr/>
              </p:nvSpPr>
              <p:spPr>
                <a:xfrm>
                  <a:off x="4826496" y="2596842"/>
                  <a:ext cx="458780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2400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sp</a:t>
                  </a:r>
                  <a:endParaRPr lang="ar-SA" sz="2400" baseline="30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مجموعة 13"/>
              <p:cNvGrpSpPr/>
              <p:nvPr/>
            </p:nvGrpSpPr>
            <p:grpSpPr>
              <a:xfrm>
                <a:off x="1267520" y="2269345"/>
                <a:ext cx="561372" cy="709627"/>
                <a:chOff x="4723904" y="2348880"/>
                <a:chExt cx="561372" cy="709627"/>
              </a:xfrm>
            </p:grpSpPr>
            <p:cxnSp>
              <p:nvCxnSpPr>
                <p:cNvPr id="18" name="رابط مستقيم 17"/>
                <p:cNvCxnSpPr/>
                <p:nvPr/>
              </p:nvCxnSpPr>
              <p:spPr>
                <a:xfrm>
                  <a:off x="4788024" y="2348880"/>
                  <a:ext cx="216024" cy="3600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مربع نص 18"/>
                <p:cNvSpPr txBox="1"/>
                <p:nvPr/>
              </p:nvSpPr>
              <p:spPr>
                <a:xfrm>
                  <a:off x="4723904" y="2596842"/>
                  <a:ext cx="561372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sp</a:t>
                  </a:r>
                  <a:r>
                    <a:rPr lang="en-US" sz="2400" baseline="3000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ar-SA" sz="2400" baseline="30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مربع نص 14"/>
              <p:cNvSpPr txBox="1"/>
              <p:nvPr/>
            </p:nvSpPr>
            <p:spPr>
              <a:xfrm>
                <a:off x="650333" y="3840384"/>
                <a:ext cx="1578638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Tetrahedral</a:t>
                </a:r>
                <a:endParaRPr lang="ar-SA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مربع نص 15"/>
              <p:cNvSpPr txBox="1"/>
              <p:nvPr/>
            </p:nvSpPr>
            <p:spPr>
              <a:xfrm>
                <a:off x="3439254" y="3840384"/>
                <a:ext cx="2076659" cy="7386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lvl="0"/>
                <a:r>
                  <a:rPr lang="en-US" sz="2400" dirty="0" err="1" smtClean="0">
                    <a:solidFill>
                      <a:srgbClr val="C0504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Trigonal</a:t>
                </a:r>
                <a:r>
                  <a:rPr lang="en-US" sz="2400" dirty="0" smtClean="0">
                    <a:solidFill>
                      <a:srgbClr val="C0504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planar</a:t>
                </a:r>
                <a:endParaRPr lang="ar-SA" sz="2400" dirty="0">
                  <a:solidFill>
                    <a:srgbClr val="C0504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ar-SA" dirty="0"/>
              </a:p>
            </p:txBody>
          </p:sp>
          <p:sp>
            <p:nvSpPr>
              <p:cNvPr id="17" name="مربع نص 16"/>
              <p:cNvSpPr txBox="1"/>
              <p:nvPr/>
            </p:nvSpPr>
            <p:spPr>
              <a:xfrm>
                <a:off x="6916561" y="3840384"/>
                <a:ext cx="986232" cy="7386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srgbClr val="C0504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Linear</a:t>
                </a:r>
                <a:endParaRPr lang="ar-SA" sz="2400" dirty="0">
                  <a:solidFill>
                    <a:srgbClr val="C0504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ar-SA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قوس 4"/>
            <p:cNvSpPr/>
            <p:nvPr/>
          </p:nvSpPr>
          <p:spPr>
            <a:xfrm rot="18939233">
              <a:off x="6674533" y="1942803"/>
              <a:ext cx="838081" cy="79454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6774848" y="1596862"/>
              <a:ext cx="67197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180°</a:t>
              </a:r>
              <a:endParaRPr lang="ar-S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مستطيل 6"/>
            <p:cNvSpPr/>
            <p:nvPr/>
          </p:nvSpPr>
          <p:spPr>
            <a:xfrm>
              <a:off x="4417530" y="1563013"/>
              <a:ext cx="6719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°</a:t>
              </a:r>
              <a:endParaRPr lang="ar-S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قوس 7"/>
            <p:cNvSpPr/>
            <p:nvPr/>
          </p:nvSpPr>
          <p:spPr>
            <a:xfrm rot="18243877">
              <a:off x="4381229" y="1903953"/>
              <a:ext cx="838081" cy="79454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قوس 8"/>
            <p:cNvSpPr/>
            <p:nvPr/>
          </p:nvSpPr>
          <p:spPr>
            <a:xfrm rot="18040430">
              <a:off x="1468061" y="1892585"/>
              <a:ext cx="838081" cy="79454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1454931" y="1531510"/>
              <a:ext cx="8643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109.5°</a:t>
              </a:r>
              <a:endParaRPr lang="ar-S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مربع نص 23"/>
          <p:cNvSpPr txBox="1"/>
          <p:nvPr/>
        </p:nvSpPr>
        <p:spPr>
          <a:xfrm>
            <a:off x="54788" y="282134"/>
            <a:ext cx="777809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comparative between alkane, alkene and alkyne:</a:t>
            </a:r>
            <a:endParaRPr lang="ar-SA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عنصر نائب لرقم الشريحة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275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0"/>
            <a:ext cx="4483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Alkynes </a:t>
            </a:r>
            <a:endParaRPr lang="ar-SA" dirty="0">
              <a:solidFill>
                <a:prstClr val="black"/>
              </a:solidFill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3275589" y="836713"/>
            <a:ext cx="1953057" cy="463490"/>
            <a:chOff x="3813551" y="3284983"/>
            <a:chExt cx="1953057" cy="463490"/>
          </a:xfrm>
        </p:grpSpPr>
        <p:sp>
          <p:nvSpPr>
            <p:cNvPr id="4" name="مربع نص 3"/>
            <p:cNvSpPr txBox="1"/>
            <p:nvPr/>
          </p:nvSpPr>
          <p:spPr>
            <a:xfrm>
              <a:off x="3813551" y="3284983"/>
              <a:ext cx="68800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ane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ar-S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5137910" y="3286808"/>
              <a:ext cx="62869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yne</a:t>
              </a:r>
              <a:endParaRPr lang="ar-S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رابط كسهم مستقيم 5"/>
            <p:cNvCxnSpPr/>
            <p:nvPr/>
          </p:nvCxnSpPr>
          <p:spPr>
            <a:xfrm flipV="1">
              <a:off x="4501560" y="3573015"/>
              <a:ext cx="63635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مستطيل 6"/>
          <p:cNvSpPr/>
          <p:nvPr/>
        </p:nvSpPr>
        <p:spPr>
          <a:xfrm>
            <a:off x="216998" y="1349953"/>
            <a:ext cx="9179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simplest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alkyne:</a:t>
            </a:r>
          </a:p>
        </p:txBody>
      </p:sp>
      <p:grpSp>
        <p:nvGrpSpPr>
          <p:cNvPr id="8" name="مجموعة 7"/>
          <p:cNvGrpSpPr/>
          <p:nvPr/>
        </p:nvGrpSpPr>
        <p:grpSpPr>
          <a:xfrm>
            <a:off x="2123728" y="1298378"/>
            <a:ext cx="5993013" cy="2724150"/>
            <a:chOff x="1907704" y="0"/>
            <a:chExt cx="5993013" cy="2724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69662"/>
            <a:stretch/>
          </p:blipFill>
          <p:spPr bwMode="auto">
            <a:xfrm>
              <a:off x="1907704" y="1342467"/>
              <a:ext cx="1881187" cy="13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0"/>
            <a:stretch/>
          </p:blipFill>
          <p:spPr bwMode="auto">
            <a:xfrm>
              <a:off x="3563888" y="0"/>
              <a:ext cx="4336829" cy="272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مستطيل 10"/>
          <p:cNvSpPr/>
          <p:nvPr/>
        </p:nvSpPr>
        <p:spPr>
          <a:xfrm>
            <a:off x="219094" y="4413107"/>
            <a:ext cx="6712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 Names: Named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substituted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acetylene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728425" y="5222888"/>
            <a:ext cx="2335896" cy="1009709"/>
            <a:chOff x="728425" y="5103958"/>
            <a:chExt cx="2335896" cy="100970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103958"/>
              <a:ext cx="2062648" cy="6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728425" y="5652002"/>
              <a:ext cx="233589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1" dirty="0" err="1" smtClean="0">
                  <a:solidFill>
                    <a:srgbClr val="1D1DFF"/>
                  </a:solidFill>
                  <a:latin typeface="Times New Roman" pitchFamily="18" charset="0"/>
                </a:rPr>
                <a:t>Methylacetylene</a:t>
              </a:r>
              <a:endParaRPr lang="en-US" b="1" dirty="0">
                <a:solidFill>
                  <a:srgbClr val="1D1D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3945208" y="4762869"/>
            <a:ext cx="4495800" cy="1844803"/>
            <a:chOff x="3945208" y="4762869"/>
            <a:chExt cx="4495800" cy="1844803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208" y="4762869"/>
              <a:ext cx="4495800" cy="1008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4342663" y="5796508"/>
              <a:ext cx="3700762" cy="811164"/>
              <a:chOff x="2235" y="3193"/>
              <a:chExt cx="3972" cy="892"/>
            </a:xfrm>
          </p:grpSpPr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2235" y="3193"/>
                <a:ext cx="3972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US" b="1" dirty="0" err="1" smtClean="0">
                    <a:solidFill>
                      <a:srgbClr val="1D1DFF"/>
                    </a:solidFill>
                    <a:latin typeface="Times New Roman" pitchFamily="18" charset="0"/>
                  </a:rPr>
                  <a:t>Isobutylisopropylacetylene</a:t>
                </a:r>
                <a:endParaRPr lang="en-US" sz="3200" dirty="0">
                  <a:solidFill>
                    <a:srgbClr val="1D1DFF"/>
                  </a:solidFill>
                </a:endParaRP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5302" y="3577"/>
                <a:ext cx="198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/>
                <a:endParaRPr lang="en-US" dirty="0"/>
              </a:p>
            </p:txBody>
          </p:sp>
        </p:grp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763768" y="5301208"/>
            <a:ext cx="720000" cy="3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300192" y="5273865"/>
            <a:ext cx="684000" cy="3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514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46"/>
          <a:stretch/>
        </p:blipFill>
        <p:spPr bwMode="auto">
          <a:xfrm>
            <a:off x="821091" y="697029"/>
            <a:ext cx="2286369" cy="1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5"/>
          <a:stretch/>
        </p:blipFill>
        <p:spPr bwMode="auto">
          <a:xfrm>
            <a:off x="5182355" y="2278119"/>
            <a:ext cx="2550766" cy="166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3" r="26605"/>
          <a:stretch/>
        </p:blipFill>
        <p:spPr bwMode="auto">
          <a:xfrm>
            <a:off x="760545" y="2378646"/>
            <a:ext cx="2335285" cy="141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54996"/>
          <a:stretch/>
        </p:blipFill>
        <p:spPr bwMode="auto">
          <a:xfrm>
            <a:off x="3459423" y="5124093"/>
            <a:ext cx="1976673" cy="151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51315" y="429309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two-carbon alkyl group derived from acetylene is called an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ethynyl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group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32454" y="188640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4797274" y="872028"/>
            <a:ext cx="3106778" cy="1177169"/>
            <a:chOff x="4492487" y="1340768"/>
            <a:chExt cx="3106778" cy="1177169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487" y="1340768"/>
              <a:ext cx="3106778" cy="79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741381" y="2117827"/>
              <a:ext cx="268695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4-methyl-1-hexen-5-yne</a:t>
              </a:r>
            </a:p>
          </p:txBody>
        </p:sp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32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6</a:t>
            </a:fld>
            <a:endParaRPr lang="ar-SA"/>
          </a:p>
        </p:txBody>
      </p:sp>
      <p:pic>
        <p:nvPicPr>
          <p:cNvPr id="3" name="Picture 12" descr="0001a"/>
          <p:cNvPicPr>
            <a:picLocks noChangeAspect="1" noChangeArrowheads="1"/>
          </p:cNvPicPr>
          <p:nvPr/>
        </p:nvPicPr>
        <p:blipFill rotWithShape="1">
          <a:blip r:embed="rId2"/>
          <a:srcRect l="20585"/>
          <a:stretch/>
        </p:blipFill>
        <p:spPr bwMode="auto">
          <a:xfrm>
            <a:off x="1360767" y="292387"/>
            <a:ext cx="5398340" cy="155448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718712" y="0"/>
            <a:ext cx="506920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Terminal and Internal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2025" y="2834332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Physical Properties</a:t>
            </a:r>
          </a:p>
        </p:txBody>
      </p:sp>
      <p:grpSp>
        <p:nvGrpSpPr>
          <p:cNvPr id="6" name="مجموعة 5"/>
          <p:cNvGrpSpPr/>
          <p:nvPr/>
        </p:nvGrpSpPr>
        <p:grpSpPr>
          <a:xfrm>
            <a:off x="866857" y="3699049"/>
            <a:ext cx="6356919" cy="1770162"/>
            <a:chOff x="655649" y="1601078"/>
            <a:chExt cx="6356919" cy="1770162"/>
          </a:xfrm>
        </p:grpSpPr>
        <p:sp>
          <p:nvSpPr>
            <p:cNvPr id="7" name="Tartalom helye 2"/>
            <p:cNvSpPr txBox="1">
              <a:spLocks/>
            </p:cNvSpPr>
            <p:nvPr/>
          </p:nvSpPr>
          <p:spPr bwMode="auto">
            <a:xfrm>
              <a:off x="716187" y="1601078"/>
              <a:ext cx="10177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" name="Tartalom helye 2"/>
            <p:cNvSpPr txBox="1">
              <a:spLocks/>
            </p:cNvSpPr>
            <p:nvPr/>
          </p:nvSpPr>
          <p:spPr bwMode="auto">
            <a:xfrm>
              <a:off x="2318826" y="1609713"/>
              <a:ext cx="2357454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gases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" name="Tartalom helye 2"/>
            <p:cNvSpPr txBox="1">
              <a:spLocks/>
            </p:cNvSpPr>
            <p:nvPr/>
          </p:nvSpPr>
          <p:spPr bwMode="auto">
            <a:xfrm>
              <a:off x="683568" y="2249078"/>
              <a:ext cx="125953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5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18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Tartalom helye 2"/>
            <p:cNvSpPr txBox="1">
              <a:spLocks/>
            </p:cNvSpPr>
            <p:nvPr/>
          </p:nvSpPr>
          <p:spPr bwMode="auto">
            <a:xfrm>
              <a:off x="2778566" y="2257713"/>
              <a:ext cx="4234002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liquids</a:t>
              </a:r>
              <a:endParaRPr lang="ar-SA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" name="Tartalom helye 2"/>
            <p:cNvSpPr txBox="1">
              <a:spLocks/>
            </p:cNvSpPr>
            <p:nvPr/>
          </p:nvSpPr>
          <p:spPr bwMode="auto">
            <a:xfrm>
              <a:off x="655649" y="2878306"/>
              <a:ext cx="2156507" cy="49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More than 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18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" name="Tartalom helye 2"/>
            <p:cNvSpPr txBox="1">
              <a:spLocks/>
            </p:cNvSpPr>
            <p:nvPr/>
          </p:nvSpPr>
          <p:spPr bwMode="auto">
            <a:xfrm>
              <a:off x="2777146" y="2852816"/>
              <a:ext cx="4104456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solids</a:t>
              </a:r>
              <a:endParaRPr lang="ar-SA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190751" y="5420447"/>
            <a:ext cx="9177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Alkynes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nonpolar compounds. Thus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alkynes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soluble in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nonpolar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solvents</a:t>
            </a:r>
          </a:p>
          <a:p>
            <a:pPr lvl="0" algn="just" rtl="0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such as carbon tetrachloride (CCl</a:t>
            </a:r>
            <a:r>
              <a:rPr lang="en-US" sz="2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benzene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algn="just" rtl="0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are insoluble in polar solvents such as water.</a:t>
            </a:r>
            <a:r>
              <a:rPr lang="en-US" sz="2000" dirty="0">
                <a:solidFill>
                  <a:prstClr val="black"/>
                </a:solidFill>
              </a:rPr>
              <a:t>   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51" y="1605201"/>
            <a:ext cx="6556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Terminal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alkynes are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more acidic than other hydrocarbons.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62643" r="4803"/>
          <a:stretch/>
        </p:blipFill>
        <p:spPr>
          <a:xfrm>
            <a:off x="755576" y="2080940"/>
            <a:ext cx="7316947" cy="6999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7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-324544" y="11663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Preparation of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8015" y="983672"/>
            <a:ext cx="1949637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Industrial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780773" y="2000869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Calcium carbide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42821" y="3212976"/>
            <a:ext cx="5389419" cy="2177364"/>
            <a:chOff x="974125" y="3212976"/>
            <a:chExt cx="5389419" cy="2177364"/>
          </a:xfrm>
        </p:grpSpPr>
        <p:pic>
          <p:nvPicPr>
            <p:cNvPr id="13" name="Picture 12" descr="Chapt09.pdf (SECURED)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6" t="77216" r="23182" b="7111"/>
            <a:stretch/>
          </p:blipFill>
          <p:spPr>
            <a:xfrm>
              <a:off x="1187624" y="4365103"/>
              <a:ext cx="4502728" cy="1025237"/>
            </a:xfrm>
            <a:prstGeom prst="rect">
              <a:avLst/>
            </a:prstGeom>
          </p:spPr>
        </p:pic>
        <p:pic>
          <p:nvPicPr>
            <p:cNvPr id="14" name="Picture 13" descr="Chapt09.pdf (SECURED)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9" t="27868" r="23182" b="59848"/>
            <a:stretch/>
          </p:blipFill>
          <p:spPr>
            <a:xfrm>
              <a:off x="974125" y="3212976"/>
              <a:ext cx="5389419" cy="803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82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8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6423041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Dehydrohalogenation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Alkyl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Dihalides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4"/>
          <a:stretch/>
        </p:blipFill>
        <p:spPr bwMode="auto">
          <a:xfrm>
            <a:off x="1276078" y="4562380"/>
            <a:ext cx="64474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47036" y="4100715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/>
          <a:stretch>
            <a:fillRect/>
          </a:stretch>
        </p:blipFill>
        <p:spPr>
          <a:xfrm>
            <a:off x="467544" y="646508"/>
            <a:ext cx="8064500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9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9</a:t>
            </a:fld>
            <a:endParaRPr lang="ar-SA"/>
          </a:p>
        </p:txBody>
      </p:sp>
      <p:grpSp>
        <p:nvGrpSpPr>
          <p:cNvPr id="3" name="مجموعة 24"/>
          <p:cNvGrpSpPr/>
          <p:nvPr/>
        </p:nvGrpSpPr>
        <p:grpSpPr>
          <a:xfrm>
            <a:off x="846896" y="866753"/>
            <a:ext cx="6979920" cy="1143000"/>
            <a:chOff x="1181100" y="540296"/>
            <a:chExt cx="6979920" cy="1143000"/>
          </a:xfrm>
        </p:grpSpPr>
        <p:sp>
          <p:nvSpPr>
            <p:cNvPr id="4" name="Rectangle 3"/>
            <p:cNvSpPr>
              <a:spLocks noChangeAspect="1" noChangeArrowheads="1"/>
            </p:cNvSpPr>
            <p:nvPr/>
          </p:nvSpPr>
          <p:spPr bwMode="auto">
            <a:xfrm>
              <a:off x="1181100" y="692696"/>
              <a:ext cx="1028700" cy="822960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alkene</a:t>
              </a:r>
            </a:p>
          </p:txBody>
        </p:sp>
        <p:sp>
          <p:nvSpPr>
            <p:cNvPr id="5" name="Rectangle 4"/>
            <p:cNvSpPr>
              <a:spLocks noChangeAspect="1" noChangeArrowheads="1"/>
            </p:cNvSpPr>
            <p:nvPr/>
          </p:nvSpPr>
          <p:spPr bwMode="auto">
            <a:xfrm>
              <a:off x="3573076" y="692696"/>
              <a:ext cx="1981200" cy="914400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Vicinal </a:t>
              </a:r>
              <a:r>
                <a:rPr lang="en-US" dirty="0" err="1" smtClean="0"/>
                <a:t>dihalide</a:t>
              </a:r>
              <a:endParaRPr lang="en-US" dirty="0"/>
            </a:p>
          </p:txBody>
        </p:sp>
        <p:sp>
          <p:nvSpPr>
            <p:cNvPr id="6" name="Rectangle 5"/>
            <p:cNvSpPr>
              <a:spLocks noChangeAspect="1" noChangeArrowheads="1"/>
            </p:cNvSpPr>
            <p:nvPr/>
          </p:nvSpPr>
          <p:spPr bwMode="auto">
            <a:xfrm>
              <a:off x="7200900" y="692696"/>
              <a:ext cx="960120" cy="822960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alkyne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324100" y="1149896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ar-SA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5690652" y="1149896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ar-SA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628900" y="540296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600700" y="616496"/>
              <a:ext cx="1219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1. KOH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5600700" y="1226096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2. NaNH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grpSp>
        <p:nvGrpSpPr>
          <p:cNvPr id="12" name="مجموعة 23"/>
          <p:cNvGrpSpPr/>
          <p:nvPr/>
        </p:nvGrpSpPr>
        <p:grpSpPr>
          <a:xfrm>
            <a:off x="1403648" y="3593327"/>
            <a:ext cx="6441335" cy="1440160"/>
            <a:chOff x="1403648" y="3356992"/>
            <a:chExt cx="5901613" cy="1440160"/>
          </a:xfrm>
        </p:grpSpPr>
        <p:pic>
          <p:nvPicPr>
            <p:cNvPr id="13" name="صورة 15" descr="alkynes [وضع التوافق] - Microsoft PowerPoint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3" t="53405" r="14493" b="28434"/>
            <a:stretch/>
          </p:blipFill>
          <p:spPr>
            <a:xfrm>
              <a:off x="1403648" y="3356992"/>
              <a:ext cx="5901613" cy="1440160"/>
            </a:xfrm>
            <a:prstGeom prst="rect">
              <a:avLst/>
            </a:prstGeom>
          </p:spPr>
        </p:pic>
        <p:cxnSp>
          <p:nvCxnSpPr>
            <p:cNvPr id="14" name="رابط مستقيم 17"/>
            <p:cNvCxnSpPr/>
            <p:nvPr/>
          </p:nvCxnSpPr>
          <p:spPr>
            <a:xfrm>
              <a:off x="4499992" y="4149080"/>
              <a:ext cx="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رابط مستقيم 20"/>
            <p:cNvCxnSpPr/>
            <p:nvPr/>
          </p:nvCxnSpPr>
          <p:spPr>
            <a:xfrm>
              <a:off x="4139952" y="4149080"/>
              <a:ext cx="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مستطيل 22"/>
          <p:cNvSpPr/>
          <p:nvPr/>
        </p:nvSpPr>
        <p:spPr>
          <a:xfrm>
            <a:off x="96920" y="2700892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166423" y="2073815"/>
            <a:ext cx="1905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2 NaNH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337</Words>
  <Application>Microsoft Office PowerPoint</Application>
  <PresentationFormat>On-screen Show (4:3)</PresentationFormat>
  <Paragraphs>120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hessa</dc:creator>
  <cp:lastModifiedBy>Kholoud Ahmed Dahloos</cp:lastModifiedBy>
  <cp:revision>33</cp:revision>
  <dcterms:created xsi:type="dcterms:W3CDTF">2015-11-06T18:41:59Z</dcterms:created>
  <dcterms:modified xsi:type="dcterms:W3CDTF">2018-09-04T06:08:53Z</dcterms:modified>
</cp:coreProperties>
</file>