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1" r:id="rId3"/>
    <p:sldId id="282" r:id="rId4"/>
    <p:sldId id="283" r:id="rId5"/>
    <p:sldId id="284" r:id="rId6"/>
    <p:sldId id="292" r:id="rId7"/>
    <p:sldId id="293" r:id="rId8"/>
    <p:sldId id="294" r:id="rId9"/>
    <p:sldId id="295" r:id="rId10"/>
    <p:sldId id="296" r:id="rId11"/>
    <p:sldId id="297" r:id="rId12"/>
    <p:sldId id="258" r:id="rId13"/>
    <p:sldId id="259" r:id="rId14"/>
    <p:sldId id="285" r:id="rId15"/>
    <p:sldId id="260" r:id="rId16"/>
    <p:sldId id="266" r:id="rId17"/>
    <p:sldId id="265" r:id="rId18"/>
    <p:sldId id="261" r:id="rId19"/>
    <p:sldId id="262" r:id="rId20"/>
    <p:sldId id="263" r:id="rId21"/>
    <p:sldId id="290" r:id="rId22"/>
    <p:sldId id="291" r:id="rId23"/>
    <p:sldId id="298" r:id="rId24"/>
    <p:sldId id="299" r:id="rId25"/>
    <p:sldId id="300" r:id="rId26"/>
    <p:sldId id="28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777777"/>
    <a:srgbClr val="FF9900"/>
    <a:srgbClr val="FFFFCC"/>
    <a:srgbClr val="7B46D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31C494B-E3C1-470B-AB7C-DC1A05FC684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0067C3-393D-4D7F-BE2F-0C65CF8A871A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06C19B-77CC-44CB-9292-752EDAEBC3D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عنوان وأربعة من 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8E99-10F5-4970-9CC7-5C22407681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45AF82-7E87-4300-8E97-F08B2C90333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ACAC54-2797-4B8F-95A9-741365A2B961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204085-155F-4357-8F13-A4F89FCC7D41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421326-1ADA-445C-BD1C-A037D181408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5A2E77-F457-42E9-B2DD-D54365DF2BC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612503-2E30-4E11-8769-182381CEFAA0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5C1D8E-293D-41A6-9A5B-42864315AEC8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59BAFA-9E81-42D5-847F-3208654B49E6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fld id="{768A025E-5643-4997-BE42-CA376592491C}" type="slidenum">
              <a:rPr lang="ar-SA"/>
              <a:pPr/>
              <a:t>‹#›</a:t>
            </a:fld>
            <a:endParaRPr lang="en-U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4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cover dir="l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training.org/mts/gram.as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/>
              <a:t>PHT 226</a:t>
            </a:r>
            <a:br>
              <a:rPr lang="en-US" sz="5400"/>
            </a:br>
            <a:r>
              <a:rPr lang="en-US" sz="5400"/>
              <a:t>Lab # 3</a:t>
            </a:r>
            <a:br>
              <a:rPr lang="en-US" sz="5400"/>
            </a:br>
            <a:endParaRPr lang="en-US" sz="540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743200"/>
          </a:xfrm>
        </p:spPr>
        <p:txBody>
          <a:bodyPr/>
          <a:lstStyle/>
          <a:p>
            <a:r>
              <a:rPr lang="en-US" b="1" dirty="0">
                <a:solidFill>
                  <a:srgbClr val="FF9900"/>
                </a:solidFill>
              </a:rPr>
              <a:t>Gram’s stain </a:t>
            </a:r>
          </a:p>
          <a:p>
            <a:r>
              <a:rPr lang="en-US" b="1" dirty="0">
                <a:solidFill>
                  <a:srgbClr val="FF5050"/>
                </a:solidFill>
              </a:rPr>
              <a:t>Acid fast stain </a:t>
            </a:r>
          </a:p>
          <a:p>
            <a:r>
              <a:rPr lang="en-US" b="1" dirty="0">
                <a:solidFill>
                  <a:srgbClr val="FF5050"/>
                </a:solidFill>
              </a:rPr>
              <a:t>Spore </a:t>
            </a:r>
            <a:r>
              <a:rPr lang="en-US" b="1" dirty="0" smtClean="0">
                <a:solidFill>
                  <a:srgbClr val="FF5050"/>
                </a:solidFill>
              </a:rPr>
              <a:t>stain</a:t>
            </a:r>
          </a:p>
          <a:p>
            <a:r>
              <a:rPr lang="en-US" b="1" dirty="0" smtClean="0">
                <a:solidFill>
                  <a:srgbClr val="FF5050"/>
                </a:solidFill>
              </a:rPr>
              <a:t>Hanging drop technique</a:t>
            </a:r>
            <a:endParaRPr lang="en-US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1C1AA-F3AA-4D9D-A6FF-CDE240D32170}" type="slidenum">
              <a:rPr lang="ar-SA"/>
              <a:pPr>
                <a:defRPr/>
              </a:pPr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762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Results:</a:t>
            </a:r>
          </a:p>
        </p:txBody>
      </p:sp>
      <p:pic>
        <p:nvPicPr>
          <p:cNvPr id="30725" name="Picture 5" descr="PHOTO7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562600" y="685800"/>
            <a:ext cx="3200400" cy="3054350"/>
          </a:xfrm>
          <a:noFill/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6019800" cy="323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Shape: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Bacilli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Arrangement: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Chains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Colour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Violet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Gram’s reaction: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Gram +</a:t>
            </a:r>
            <a:r>
              <a:rPr lang="en-US" sz="2400" dirty="0" err="1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ve</a:t>
            </a:r>
            <a:endParaRPr lang="en-US" sz="2400" dirty="0">
              <a:solidFill>
                <a:srgbClr val="75349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Name of microorganism: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Bacillus</a:t>
            </a:r>
            <a:r>
              <a:rPr lang="en-US" sz="2400" u="sng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endParaRPr lang="en-US" sz="2400" dirty="0">
              <a:solidFill>
                <a:srgbClr val="75349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0271D-E6A9-4ECF-8C34-3523669748B0}" type="slidenum">
              <a:rPr lang="ar-SA"/>
              <a:pPr>
                <a:defRPr/>
              </a:pPr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762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Results:</a:t>
            </a:r>
          </a:p>
        </p:txBody>
      </p:sp>
      <p:pic>
        <p:nvPicPr>
          <p:cNvPr id="43012" name="Picture 3" descr="E_coli_2000_P720117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1066800"/>
            <a:ext cx="3429000" cy="2565400"/>
          </a:xfrm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6172200" cy="323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Shape: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Rods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Arrangement: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Single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Colour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red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Gram’s reaction: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Gram -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ve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Name of microorganism: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Gram –</a:t>
            </a:r>
            <a:r>
              <a:rPr lang="en-US" sz="24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ve</a:t>
            </a:r>
            <a:r>
              <a:rPr 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bacteria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Acid Fast Stain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>
                <a:solidFill>
                  <a:srgbClr val="FF5050"/>
                </a:solidFill>
              </a:rPr>
              <a:t>Acid fast bacteria</a:t>
            </a:r>
            <a:r>
              <a:rPr lang="en-US" b="1" dirty="0"/>
              <a:t> </a:t>
            </a:r>
            <a:r>
              <a:rPr lang="en-US" b="1" dirty="0">
                <a:solidFill>
                  <a:srgbClr val="FF9900"/>
                </a:solidFill>
              </a:rPr>
              <a:t>(ex; </a:t>
            </a:r>
            <a:r>
              <a:rPr lang="en-US" b="1" dirty="0" err="1">
                <a:solidFill>
                  <a:srgbClr val="FF9900"/>
                </a:solidFill>
              </a:rPr>
              <a:t>Mycobacteria</a:t>
            </a:r>
            <a:r>
              <a:rPr lang="en-US" b="1" dirty="0">
                <a:solidFill>
                  <a:srgbClr val="FF9900"/>
                </a:solidFill>
              </a:rPr>
              <a:t>)</a:t>
            </a:r>
            <a:r>
              <a:rPr lang="en-US" b="1" dirty="0"/>
              <a:t> are difficult to be stained by simple or Gram’s stain, because they have a high </a:t>
            </a:r>
            <a:r>
              <a:rPr lang="en-US" b="1" dirty="0" smtClean="0"/>
              <a:t>lipid (waxy) </a:t>
            </a:r>
            <a:r>
              <a:rPr lang="en-US" b="1" dirty="0"/>
              <a:t>content in their cell walls which prevent the penetration of ordinary aniline dyes.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777777"/>
                </a:solidFill>
              </a:rPr>
              <a:t>Once these </a:t>
            </a:r>
            <a:r>
              <a:rPr lang="en-US" b="1" dirty="0" smtClean="0">
                <a:solidFill>
                  <a:srgbClr val="777777"/>
                </a:solidFill>
              </a:rPr>
              <a:t>organisms </a:t>
            </a:r>
            <a:r>
              <a:rPr lang="en-US" b="1" dirty="0">
                <a:solidFill>
                  <a:srgbClr val="777777"/>
                </a:solidFill>
              </a:rPr>
              <a:t>are stained, they resist </a:t>
            </a:r>
            <a:r>
              <a:rPr lang="en-US" b="1" dirty="0" err="1">
                <a:solidFill>
                  <a:srgbClr val="777777"/>
                </a:solidFill>
              </a:rPr>
              <a:t>decolorization</a:t>
            </a:r>
            <a:r>
              <a:rPr lang="en-US" b="1" dirty="0">
                <a:solidFill>
                  <a:srgbClr val="777777"/>
                </a:solidFill>
              </a:rPr>
              <a:t> even with a very strong decolorizing agent such as acid-alcohol.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Acid Fast Stain</a:t>
            </a:r>
            <a:br>
              <a:rPr lang="en-US" sz="4000"/>
            </a:br>
            <a:r>
              <a:rPr lang="en-US" sz="4000" b="0">
                <a:solidFill>
                  <a:srgbClr val="FF5050"/>
                </a:solidFill>
              </a:rPr>
              <a:t>e.g., Ziehl-Neelsen Stain</a:t>
            </a:r>
            <a:r>
              <a:rPr lang="en-US" sz="4000" b="0">
                <a:solidFill>
                  <a:schemeClr val="accent2"/>
                </a:solidFill>
              </a:rPr>
              <a:t/>
            </a:r>
            <a:br>
              <a:rPr lang="en-US" sz="4000" b="0">
                <a:solidFill>
                  <a:schemeClr val="accent2"/>
                </a:solidFill>
              </a:rPr>
            </a:br>
            <a:endParaRPr lang="en-US" sz="4000" b="0">
              <a:solidFill>
                <a:schemeClr val="accent2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b="1">
                <a:solidFill>
                  <a:srgbClr val="7B46D0"/>
                </a:solidFill>
              </a:rPr>
              <a:t>AFS is an important diagnostic value in identifying pathogenic members of genus Mycobacterium such as </a:t>
            </a:r>
            <a:r>
              <a:rPr lang="en-US" b="1" i="1">
                <a:solidFill>
                  <a:srgbClr val="7B46D0"/>
                </a:solidFill>
              </a:rPr>
              <a:t>M.</a:t>
            </a:r>
            <a:r>
              <a:rPr lang="en-US" b="1">
                <a:solidFill>
                  <a:srgbClr val="7B46D0"/>
                </a:solidFill>
              </a:rPr>
              <a:t> </a:t>
            </a:r>
            <a:r>
              <a:rPr lang="en-US" b="1" i="1">
                <a:solidFill>
                  <a:srgbClr val="7B46D0"/>
                </a:solidFill>
              </a:rPr>
              <a:t>tuberculosis</a:t>
            </a:r>
            <a:r>
              <a:rPr lang="en-US" b="1">
                <a:solidFill>
                  <a:srgbClr val="7B46D0"/>
                </a:solidFill>
              </a:rPr>
              <a:t>   and </a:t>
            </a:r>
            <a:r>
              <a:rPr lang="en-US" b="1" i="1">
                <a:solidFill>
                  <a:srgbClr val="7B46D0"/>
                </a:solidFill>
              </a:rPr>
              <a:t>M. leprea.</a:t>
            </a:r>
          </a:p>
          <a:p>
            <a:r>
              <a:rPr lang="en-US" b="1" i="1" u="sng">
                <a:solidFill>
                  <a:srgbClr val="FF5050"/>
                </a:solidFill>
              </a:rPr>
              <a:t>Materials:- </a:t>
            </a:r>
          </a:p>
          <a:p>
            <a:pPr lvl="1"/>
            <a:r>
              <a:rPr lang="en-US" b="1"/>
              <a:t>Culture of </a:t>
            </a:r>
            <a:r>
              <a:rPr lang="en-US" b="1" i="1"/>
              <a:t>M. phelei </a:t>
            </a:r>
          </a:p>
          <a:p>
            <a:pPr lvl="1"/>
            <a:r>
              <a:rPr lang="en-US" b="1"/>
              <a:t>Conc. carbol fuchsin (primary dye)</a:t>
            </a:r>
          </a:p>
          <a:p>
            <a:pPr lvl="1"/>
            <a:r>
              <a:rPr lang="en-US" b="1"/>
              <a:t>Acid-alcohol (decolorizing agent)</a:t>
            </a:r>
          </a:p>
          <a:p>
            <a:pPr lvl="1"/>
            <a:r>
              <a:rPr lang="en-US" b="1"/>
              <a:t>Methylene blue (counter stain)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43250" y="5214938"/>
            <a:ext cx="6000750" cy="1643062"/>
          </a:xfrm>
        </p:spPr>
        <p:txBody>
          <a:bodyPr/>
          <a:lstStyle/>
          <a:p>
            <a:r>
              <a:rPr lang="en-US" sz="5400" b="0">
                <a:solidFill>
                  <a:schemeClr val="accent2"/>
                </a:solidFill>
              </a:rPr>
              <a:t>Ziehl-Neelsen Stain</a:t>
            </a:r>
            <a:br>
              <a:rPr lang="en-US" sz="5400" b="0">
                <a:solidFill>
                  <a:schemeClr val="accent2"/>
                </a:solidFill>
              </a:rPr>
            </a:br>
            <a:endParaRPr lang="en-US" sz="2400" b="0">
              <a:solidFill>
                <a:srgbClr val="C00000"/>
              </a:solidFill>
            </a:endParaRPr>
          </a:p>
        </p:txBody>
      </p:sp>
      <p:sp>
        <p:nvSpPr>
          <p:cNvPr id="44035" name="Rectangle 1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0063" y="2500313"/>
            <a:ext cx="7991475" cy="5000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        </a:t>
            </a:r>
            <a:r>
              <a:rPr lang="en-US" b="1">
                <a:solidFill>
                  <a:srgbClr val="CC3300"/>
                </a:solidFill>
              </a:rPr>
              <a:t>4                        5                          6</a:t>
            </a:r>
            <a:r>
              <a:rPr lang="en-US" sz="2800"/>
              <a:t>  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CC3300"/>
                </a:solidFill>
              </a:rPr>
              <a:t>        7</a:t>
            </a:r>
            <a:r>
              <a:rPr lang="en-US" sz="2800"/>
              <a:t>               </a:t>
            </a:r>
          </a:p>
        </p:txBody>
      </p:sp>
      <p:sp>
        <p:nvSpPr>
          <p:cNvPr id="44036" name="Rectangle 17"/>
          <p:cNvSpPr>
            <a:spLocks noGrp="1" noChangeArrowheads="1"/>
          </p:cNvSpPr>
          <p:nvPr>
            <p:ph sz="quarter" idx="4294967295"/>
          </p:nvPr>
        </p:nvSpPr>
        <p:spPr>
          <a:xfrm>
            <a:off x="468313" y="0"/>
            <a:ext cx="8351837" cy="571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CC3300"/>
                </a:solidFill>
              </a:rPr>
              <a:t>       1                      2                          3</a:t>
            </a:r>
          </a:p>
        </p:txBody>
      </p:sp>
      <p:pic>
        <p:nvPicPr>
          <p:cNvPr id="44037" name="Picture 4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38" y="549275"/>
            <a:ext cx="28575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5" descr="2735815950_78c47fe8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549275"/>
            <a:ext cx="28289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6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549275"/>
            <a:ext cx="2678112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7" descr="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38" y="2941638"/>
            <a:ext cx="2857500" cy="16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8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2997200"/>
            <a:ext cx="30257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2" name="Picture 9" descr="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7763" y="2997200"/>
            <a:ext cx="28575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3" name="Picture 12" descr="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5" y="5143500"/>
            <a:ext cx="2857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Acid Fast Stain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438400" cy="533400"/>
          </a:xfrm>
        </p:spPr>
        <p:txBody>
          <a:bodyPr/>
          <a:lstStyle/>
          <a:p>
            <a:r>
              <a:rPr lang="en-US" sz="2800" b="1" i="1">
                <a:solidFill>
                  <a:srgbClr val="FF5050"/>
                </a:solidFill>
              </a:rPr>
              <a:t>Procedure:-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406775" y="3665538"/>
            <a:ext cx="18510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003675" y="3975100"/>
            <a:ext cx="482600" cy="2667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4" name="Group 16"/>
          <p:cNvGrpSpPr>
            <a:grpSpLocks/>
          </p:cNvGrpSpPr>
          <p:nvPr/>
        </p:nvGrpSpPr>
        <p:grpSpPr bwMode="auto">
          <a:xfrm>
            <a:off x="3810000" y="4808538"/>
            <a:ext cx="1081088" cy="2125662"/>
            <a:chOff x="2496" y="2736"/>
            <a:chExt cx="681" cy="1339"/>
          </a:xfrm>
        </p:grpSpPr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2496" y="3803"/>
              <a:ext cx="681" cy="27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2769" y="3008"/>
              <a:ext cx="91" cy="816"/>
            </a:xfrm>
            <a:prstGeom prst="flowChartMagneticDisk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 rot="12641397">
              <a:off x="2723" y="2736"/>
              <a:ext cx="214" cy="39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11" name="Group 23"/>
          <p:cNvGrpSpPr>
            <a:grpSpLocks/>
          </p:cNvGrpSpPr>
          <p:nvPr/>
        </p:nvGrpSpPr>
        <p:grpSpPr bwMode="auto">
          <a:xfrm>
            <a:off x="3886200" y="1600200"/>
            <a:ext cx="903288" cy="1752600"/>
            <a:chOff x="3552" y="1008"/>
            <a:chExt cx="569" cy="1104"/>
          </a:xfrm>
        </p:grpSpPr>
        <p:grpSp>
          <p:nvGrpSpPr>
            <p:cNvPr id="12303" name="Group 15"/>
            <p:cNvGrpSpPr>
              <a:grpSpLocks/>
            </p:cNvGrpSpPr>
            <p:nvPr/>
          </p:nvGrpSpPr>
          <p:grpSpPr bwMode="auto">
            <a:xfrm>
              <a:off x="3552" y="1008"/>
              <a:ext cx="528" cy="1104"/>
              <a:chOff x="336" y="2784"/>
              <a:chExt cx="528" cy="1104"/>
            </a:xfrm>
          </p:grpSpPr>
          <p:cxnSp>
            <p:nvCxnSpPr>
              <p:cNvPr id="12297" name="AutoShape 9"/>
              <p:cNvCxnSpPr>
                <a:cxnSpLocks noChangeShapeType="1"/>
              </p:cNvCxnSpPr>
              <p:nvPr/>
            </p:nvCxnSpPr>
            <p:spPr bwMode="auto">
              <a:xfrm rot="16200000" flipH="1">
                <a:off x="648" y="3000"/>
                <a:ext cx="288" cy="144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298" name="AutoShape 10"/>
              <p:cNvCxnSpPr>
                <a:cxnSpLocks noChangeShapeType="1"/>
              </p:cNvCxnSpPr>
              <p:nvPr/>
            </p:nvCxnSpPr>
            <p:spPr bwMode="auto">
              <a:xfrm rot="16200000">
                <a:off x="288" y="2976"/>
                <a:ext cx="240" cy="144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299" name="AutoShape 11"/>
              <p:cNvSpPr>
                <a:spLocks/>
              </p:cNvSpPr>
              <p:nvPr/>
            </p:nvSpPr>
            <p:spPr bwMode="auto">
              <a:xfrm rot="5400000">
                <a:off x="240" y="3264"/>
                <a:ext cx="720" cy="528"/>
              </a:xfrm>
              <a:prstGeom prst="rightBracket">
                <a:avLst>
                  <a:gd name="adj" fmla="val 833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480" y="2784"/>
                <a:ext cx="240" cy="144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2" name="AutoShape 14"/>
              <p:cNvSpPr>
                <a:spLocks/>
              </p:cNvSpPr>
              <p:nvPr/>
            </p:nvSpPr>
            <p:spPr bwMode="auto">
              <a:xfrm rot="5400000">
                <a:off x="312" y="3336"/>
                <a:ext cx="576" cy="528"/>
              </a:xfrm>
              <a:prstGeom prst="rightBracket">
                <a:avLst>
                  <a:gd name="adj" fmla="val 8333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3552" y="1632"/>
              <a:ext cx="56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Carbol </a:t>
              </a:r>
            </a:p>
            <a:p>
              <a:r>
                <a:rPr lang="en-US">
                  <a:solidFill>
                    <a:schemeClr val="bg2"/>
                  </a:solidFill>
                </a:rPr>
                <a:t>fuchsin</a:t>
              </a:r>
            </a:p>
          </p:txBody>
        </p:sp>
      </p:grp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3810000" y="3665538"/>
            <a:ext cx="914400" cy="9144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3429000" y="1912938"/>
            <a:ext cx="1416050" cy="1447800"/>
            <a:chOff x="576" y="3168"/>
            <a:chExt cx="892" cy="912"/>
          </a:xfrm>
        </p:grpSpPr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576" y="3600"/>
              <a:ext cx="8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\\\\</a:t>
              </a:r>
            </a:p>
          </p:txBody>
        </p:sp>
        <p:sp>
          <p:nvSpPr>
            <p:cNvPr id="12316" name="AutoShape 28"/>
            <p:cNvSpPr>
              <a:spLocks noChangeArrowheads="1"/>
            </p:cNvSpPr>
            <p:nvPr/>
          </p:nvSpPr>
          <p:spPr bwMode="auto">
            <a:xfrm>
              <a:off x="720" y="3168"/>
              <a:ext cx="720" cy="384"/>
            </a:xfrm>
            <a:prstGeom prst="cloudCallout">
              <a:avLst>
                <a:gd name="adj1" fmla="val -45000"/>
                <a:gd name="adj2" fmla="val 7005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5 min</a:t>
              </a:r>
              <a:r>
                <a:rPr lang="en-US"/>
                <a:t> </a:t>
              </a:r>
            </a:p>
          </p:txBody>
        </p:sp>
      </p:grpSp>
      <p:grpSp>
        <p:nvGrpSpPr>
          <p:cNvPr id="12318" name="Group 30"/>
          <p:cNvGrpSpPr>
            <a:grpSpLocks/>
          </p:cNvGrpSpPr>
          <p:nvPr/>
        </p:nvGrpSpPr>
        <p:grpSpPr bwMode="auto">
          <a:xfrm>
            <a:off x="2895600" y="2065338"/>
            <a:ext cx="1143000" cy="1219200"/>
            <a:chOff x="240" y="1584"/>
            <a:chExt cx="720" cy="768"/>
          </a:xfrm>
        </p:grpSpPr>
        <p:sp>
          <p:nvSpPr>
            <p:cNvPr id="12319" name="AutoShape 31"/>
            <p:cNvSpPr>
              <a:spLocks noChangeArrowheads="1"/>
            </p:cNvSpPr>
            <p:nvPr/>
          </p:nvSpPr>
          <p:spPr bwMode="auto">
            <a:xfrm>
              <a:off x="432" y="1584"/>
              <a:ext cx="336" cy="624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80808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AutoShape 32"/>
            <p:cNvSpPr>
              <a:spLocks noChangeArrowheads="1"/>
            </p:cNvSpPr>
            <p:nvPr/>
          </p:nvSpPr>
          <p:spPr bwMode="auto">
            <a:xfrm rot="2592429">
              <a:off x="432" y="1824"/>
              <a:ext cx="528" cy="336"/>
            </a:xfrm>
            <a:prstGeom prst="lightningBolt">
              <a:avLst/>
            </a:prstGeom>
            <a:solidFill>
              <a:srgbClr val="99CC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AutoShape 33"/>
            <p:cNvSpPr>
              <a:spLocks noChangeArrowheads="1"/>
            </p:cNvSpPr>
            <p:nvPr/>
          </p:nvSpPr>
          <p:spPr bwMode="auto">
            <a:xfrm rot="16200000">
              <a:off x="408" y="2040"/>
              <a:ext cx="144" cy="480"/>
            </a:xfrm>
            <a:prstGeom prst="flowChartDelay">
              <a:avLst/>
            </a:prstGeom>
            <a:solidFill>
              <a:srgbClr val="80808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33" name="Group 45"/>
          <p:cNvGrpSpPr>
            <a:grpSpLocks/>
          </p:cNvGrpSpPr>
          <p:nvPr/>
        </p:nvGrpSpPr>
        <p:grpSpPr bwMode="auto">
          <a:xfrm>
            <a:off x="4038600" y="1981200"/>
            <a:ext cx="584200" cy="1231900"/>
            <a:chOff x="4464" y="2304"/>
            <a:chExt cx="368" cy="771"/>
          </a:xfrm>
        </p:grpSpPr>
        <p:grpSp>
          <p:nvGrpSpPr>
            <p:cNvPr id="12324" name="Group 36"/>
            <p:cNvGrpSpPr>
              <a:grpSpLocks/>
            </p:cNvGrpSpPr>
            <p:nvPr/>
          </p:nvGrpSpPr>
          <p:grpSpPr bwMode="auto">
            <a:xfrm>
              <a:off x="4529" y="2304"/>
              <a:ext cx="273" cy="771"/>
              <a:chOff x="611" y="1616"/>
              <a:chExt cx="273" cy="771"/>
            </a:xfrm>
          </p:grpSpPr>
          <p:sp>
            <p:nvSpPr>
              <p:cNvPr id="12325" name="Arc 37"/>
              <p:cNvSpPr>
                <a:spLocks/>
              </p:cNvSpPr>
              <p:nvPr/>
            </p:nvSpPr>
            <p:spPr bwMode="auto">
              <a:xfrm rot="-5763123">
                <a:off x="613" y="1734"/>
                <a:ext cx="214" cy="21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7930"/>
                  <a:gd name="T1" fmla="*/ 0 h 21600"/>
                  <a:gd name="T2" fmla="*/ 17930 w 17930"/>
                  <a:gd name="T3" fmla="*/ 9556 h 21600"/>
                  <a:gd name="T4" fmla="*/ 0 w 1793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930" h="21600" fill="none" extrusionOk="0">
                    <a:moveTo>
                      <a:pt x="-1" y="0"/>
                    </a:moveTo>
                    <a:cubicBezTo>
                      <a:pt x="7195" y="0"/>
                      <a:pt x="13918" y="3582"/>
                      <a:pt x="17930" y="9555"/>
                    </a:cubicBezTo>
                  </a:path>
                  <a:path w="17930" h="21600" stroke="0" extrusionOk="0">
                    <a:moveTo>
                      <a:pt x="-1" y="0"/>
                    </a:moveTo>
                    <a:cubicBezTo>
                      <a:pt x="7195" y="0"/>
                      <a:pt x="13918" y="3582"/>
                      <a:pt x="17930" y="955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6" name="Arc 38"/>
              <p:cNvSpPr>
                <a:spLocks/>
              </p:cNvSpPr>
              <p:nvPr/>
            </p:nvSpPr>
            <p:spPr bwMode="auto">
              <a:xfrm rot="-19081637">
                <a:off x="720" y="1792"/>
                <a:ext cx="161" cy="252"/>
              </a:xfrm>
              <a:custGeom>
                <a:avLst/>
                <a:gdLst>
                  <a:gd name="G0" fmla="+- 1167 0 0"/>
                  <a:gd name="G1" fmla="+- 21600 0 0"/>
                  <a:gd name="G2" fmla="+- 21600 0 0"/>
                  <a:gd name="T0" fmla="*/ 0 w 19305"/>
                  <a:gd name="T1" fmla="*/ 32 h 21600"/>
                  <a:gd name="T2" fmla="*/ 19305 w 19305"/>
                  <a:gd name="T3" fmla="*/ 9870 h 21600"/>
                  <a:gd name="T4" fmla="*/ 1167 w 1930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05" h="21600" fill="none" extrusionOk="0">
                    <a:moveTo>
                      <a:pt x="-1" y="31"/>
                    </a:moveTo>
                    <a:cubicBezTo>
                      <a:pt x="388" y="10"/>
                      <a:pt x="777" y="-1"/>
                      <a:pt x="1167" y="0"/>
                    </a:cubicBezTo>
                    <a:cubicBezTo>
                      <a:pt x="8495" y="0"/>
                      <a:pt x="15324" y="3716"/>
                      <a:pt x="19304" y="9870"/>
                    </a:cubicBezTo>
                  </a:path>
                  <a:path w="19305" h="21600" stroke="0" extrusionOk="0">
                    <a:moveTo>
                      <a:pt x="-1" y="31"/>
                    </a:moveTo>
                    <a:cubicBezTo>
                      <a:pt x="388" y="10"/>
                      <a:pt x="777" y="-1"/>
                      <a:pt x="1167" y="0"/>
                    </a:cubicBezTo>
                    <a:cubicBezTo>
                      <a:pt x="8495" y="0"/>
                      <a:pt x="15324" y="3716"/>
                      <a:pt x="19304" y="9870"/>
                    </a:cubicBezTo>
                    <a:lnTo>
                      <a:pt x="1167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7" name="Rectangle 39"/>
              <p:cNvSpPr>
                <a:spLocks noChangeArrowheads="1"/>
              </p:cNvSpPr>
              <p:nvPr/>
            </p:nvSpPr>
            <p:spPr bwMode="auto">
              <a:xfrm>
                <a:off x="682" y="1616"/>
                <a:ext cx="144" cy="144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8" name="Line 40"/>
              <p:cNvSpPr>
                <a:spLocks noChangeShapeType="1"/>
              </p:cNvSpPr>
              <p:nvPr/>
            </p:nvSpPr>
            <p:spPr bwMode="auto">
              <a:xfrm>
                <a:off x="884" y="1933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9" name="Line 41"/>
              <p:cNvSpPr>
                <a:spLocks noChangeShapeType="1"/>
              </p:cNvSpPr>
              <p:nvPr/>
            </p:nvSpPr>
            <p:spPr bwMode="auto">
              <a:xfrm>
                <a:off x="612" y="1933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0" name="Line 42"/>
              <p:cNvSpPr>
                <a:spLocks noChangeShapeType="1"/>
              </p:cNvSpPr>
              <p:nvPr/>
            </p:nvSpPr>
            <p:spPr bwMode="auto">
              <a:xfrm>
                <a:off x="612" y="2387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31" name="Rectangle 43"/>
            <p:cNvSpPr>
              <a:spLocks noChangeArrowheads="1"/>
            </p:cNvSpPr>
            <p:nvPr/>
          </p:nvSpPr>
          <p:spPr bwMode="auto">
            <a:xfrm>
              <a:off x="4530" y="2621"/>
              <a:ext cx="272" cy="44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Text Box 44"/>
            <p:cNvSpPr txBox="1">
              <a:spLocks noChangeArrowheads="1"/>
            </p:cNvSpPr>
            <p:nvPr/>
          </p:nvSpPr>
          <p:spPr bwMode="auto">
            <a:xfrm>
              <a:off x="4464" y="2720"/>
              <a:ext cx="36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rtl="1"/>
              <a:r>
                <a:rPr lang="en-US" sz="900" i="0">
                  <a:solidFill>
                    <a:schemeClr val="bg2"/>
                  </a:solidFill>
                  <a:latin typeface="Arial" charset="0"/>
                </a:rPr>
                <a:t>alcohol</a:t>
              </a:r>
            </a:p>
          </p:txBody>
        </p:sp>
      </p:grp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5334000" y="397033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hlink"/>
                </a:solidFill>
              </a:rPr>
              <a:t>30-60 sec</a:t>
            </a:r>
          </a:p>
        </p:txBody>
      </p:sp>
      <p:grpSp>
        <p:nvGrpSpPr>
          <p:cNvPr id="12335" name="Group 47"/>
          <p:cNvGrpSpPr>
            <a:grpSpLocks/>
          </p:cNvGrpSpPr>
          <p:nvPr/>
        </p:nvGrpSpPr>
        <p:grpSpPr bwMode="auto">
          <a:xfrm>
            <a:off x="2895600" y="2065338"/>
            <a:ext cx="1143000" cy="1219200"/>
            <a:chOff x="240" y="1584"/>
            <a:chExt cx="720" cy="768"/>
          </a:xfrm>
        </p:grpSpPr>
        <p:sp>
          <p:nvSpPr>
            <p:cNvPr id="12336" name="AutoShape 48"/>
            <p:cNvSpPr>
              <a:spLocks noChangeArrowheads="1"/>
            </p:cNvSpPr>
            <p:nvPr/>
          </p:nvSpPr>
          <p:spPr bwMode="auto">
            <a:xfrm>
              <a:off x="432" y="1584"/>
              <a:ext cx="336" cy="624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80808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AutoShape 49"/>
            <p:cNvSpPr>
              <a:spLocks noChangeArrowheads="1"/>
            </p:cNvSpPr>
            <p:nvPr/>
          </p:nvSpPr>
          <p:spPr bwMode="auto">
            <a:xfrm rot="2592429">
              <a:off x="432" y="1824"/>
              <a:ext cx="528" cy="336"/>
            </a:xfrm>
            <a:prstGeom prst="lightningBolt">
              <a:avLst/>
            </a:prstGeom>
            <a:solidFill>
              <a:srgbClr val="99CC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AutoShape 50"/>
            <p:cNvSpPr>
              <a:spLocks noChangeArrowheads="1"/>
            </p:cNvSpPr>
            <p:nvPr/>
          </p:nvSpPr>
          <p:spPr bwMode="auto">
            <a:xfrm rot="16200000">
              <a:off x="408" y="2040"/>
              <a:ext cx="144" cy="480"/>
            </a:xfrm>
            <a:prstGeom prst="flowChartDelay">
              <a:avLst/>
            </a:prstGeom>
            <a:solidFill>
              <a:srgbClr val="80808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72" name="Group 84"/>
          <p:cNvGrpSpPr>
            <a:grpSpLocks/>
          </p:cNvGrpSpPr>
          <p:nvPr/>
        </p:nvGrpSpPr>
        <p:grpSpPr bwMode="auto">
          <a:xfrm>
            <a:off x="4038600" y="2057400"/>
            <a:ext cx="614363" cy="1411288"/>
            <a:chOff x="3501" y="2392"/>
            <a:chExt cx="387" cy="889"/>
          </a:xfrm>
        </p:grpSpPr>
        <p:grpSp>
          <p:nvGrpSpPr>
            <p:cNvPr id="12355" name="Group 67"/>
            <p:cNvGrpSpPr>
              <a:grpSpLocks/>
            </p:cNvGrpSpPr>
            <p:nvPr/>
          </p:nvGrpSpPr>
          <p:grpSpPr bwMode="auto">
            <a:xfrm>
              <a:off x="3501" y="2392"/>
              <a:ext cx="382" cy="889"/>
              <a:chOff x="3405" y="2296"/>
              <a:chExt cx="382" cy="889"/>
            </a:xfrm>
          </p:grpSpPr>
          <p:sp>
            <p:nvSpPr>
              <p:cNvPr id="12356" name="AutoShape 68"/>
              <p:cNvSpPr>
                <a:spLocks noChangeAspect="1" noChangeArrowheads="1" noTextEdit="1"/>
              </p:cNvSpPr>
              <p:nvPr/>
            </p:nvSpPr>
            <p:spPr bwMode="auto">
              <a:xfrm>
                <a:off x="3405" y="2296"/>
                <a:ext cx="382" cy="8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7" name="Freeform 69"/>
              <p:cNvSpPr>
                <a:spLocks noEditPoints="1"/>
              </p:cNvSpPr>
              <p:nvPr/>
            </p:nvSpPr>
            <p:spPr bwMode="auto">
              <a:xfrm>
                <a:off x="3414" y="2304"/>
                <a:ext cx="364" cy="873"/>
              </a:xfrm>
              <a:custGeom>
                <a:avLst/>
                <a:gdLst/>
                <a:ahLst/>
                <a:cxnLst>
                  <a:cxn ang="0">
                    <a:pos x="146" y="6105"/>
                  </a:cxn>
                  <a:cxn ang="0">
                    <a:pos x="117" y="6101"/>
                  </a:cxn>
                  <a:cxn ang="0">
                    <a:pos x="89" y="6094"/>
                  </a:cxn>
                  <a:cxn ang="0">
                    <a:pos x="65" y="6080"/>
                  </a:cxn>
                  <a:cxn ang="0">
                    <a:pos x="44" y="6062"/>
                  </a:cxn>
                  <a:cxn ang="0">
                    <a:pos x="25" y="6040"/>
                  </a:cxn>
                  <a:cxn ang="0">
                    <a:pos x="11" y="6016"/>
                  </a:cxn>
                  <a:cxn ang="0">
                    <a:pos x="4" y="5988"/>
                  </a:cxn>
                  <a:cxn ang="0">
                    <a:pos x="0" y="5959"/>
                  </a:cxn>
                  <a:cxn ang="0">
                    <a:pos x="0" y="3351"/>
                  </a:cxn>
                  <a:cxn ang="0">
                    <a:pos x="1080" y="3351"/>
                  </a:cxn>
                  <a:cxn ang="0">
                    <a:pos x="1080" y="1819"/>
                  </a:cxn>
                  <a:cxn ang="0">
                    <a:pos x="1473" y="1819"/>
                  </a:cxn>
                  <a:cxn ang="0">
                    <a:pos x="1473" y="3351"/>
                  </a:cxn>
                  <a:cxn ang="0">
                    <a:pos x="2553" y="3351"/>
                  </a:cxn>
                  <a:cxn ang="0">
                    <a:pos x="2553" y="5959"/>
                  </a:cxn>
                  <a:cxn ang="0">
                    <a:pos x="2549" y="5988"/>
                  </a:cxn>
                  <a:cxn ang="0">
                    <a:pos x="2542" y="6016"/>
                  </a:cxn>
                  <a:cxn ang="0">
                    <a:pos x="2528" y="6040"/>
                  </a:cxn>
                  <a:cxn ang="0">
                    <a:pos x="2510" y="6062"/>
                  </a:cxn>
                  <a:cxn ang="0">
                    <a:pos x="2488" y="6080"/>
                  </a:cxn>
                  <a:cxn ang="0">
                    <a:pos x="2463" y="6094"/>
                  </a:cxn>
                  <a:cxn ang="0">
                    <a:pos x="2436" y="6101"/>
                  </a:cxn>
                  <a:cxn ang="0">
                    <a:pos x="2407" y="6105"/>
                  </a:cxn>
                  <a:cxn ang="0">
                    <a:pos x="146" y="6105"/>
                  </a:cxn>
                  <a:cxn ang="0">
                    <a:pos x="1080" y="1704"/>
                  </a:cxn>
                  <a:cxn ang="0">
                    <a:pos x="1080" y="1573"/>
                  </a:cxn>
                  <a:cxn ang="0">
                    <a:pos x="525" y="1573"/>
                  </a:cxn>
                  <a:cxn ang="0">
                    <a:pos x="525" y="1037"/>
                  </a:cxn>
                  <a:cxn ang="0">
                    <a:pos x="924" y="1037"/>
                  </a:cxn>
                  <a:cxn ang="0">
                    <a:pos x="995" y="257"/>
                  </a:cxn>
                  <a:cxn ang="0">
                    <a:pos x="1005" y="204"/>
                  </a:cxn>
                  <a:cxn ang="0">
                    <a:pos x="1024" y="155"/>
                  </a:cxn>
                  <a:cxn ang="0">
                    <a:pos x="1051" y="112"/>
                  </a:cxn>
                  <a:cxn ang="0">
                    <a:pos x="1085" y="74"/>
                  </a:cxn>
                  <a:cxn ang="0">
                    <a:pos x="1126" y="43"/>
                  </a:cxn>
                  <a:cxn ang="0">
                    <a:pos x="1172" y="20"/>
                  </a:cxn>
                  <a:cxn ang="0">
                    <a:pos x="1223" y="6"/>
                  </a:cxn>
                  <a:cxn ang="0">
                    <a:pos x="1277" y="0"/>
                  </a:cxn>
                  <a:cxn ang="0">
                    <a:pos x="1331" y="6"/>
                  </a:cxn>
                  <a:cxn ang="0">
                    <a:pos x="1382" y="20"/>
                  </a:cxn>
                  <a:cxn ang="0">
                    <a:pos x="1428" y="44"/>
                  </a:cxn>
                  <a:cxn ang="0">
                    <a:pos x="1469" y="75"/>
                  </a:cxn>
                  <a:cxn ang="0">
                    <a:pos x="1502" y="113"/>
                  </a:cxn>
                  <a:cxn ang="0">
                    <a:pos x="1530" y="156"/>
                  </a:cxn>
                  <a:cxn ang="0">
                    <a:pos x="1549" y="204"/>
                  </a:cxn>
                  <a:cxn ang="0">
                    <a:pos x="1559" y="257"/>
                  </a:cxn>
                  <a:cxn ang="0">
                    <a:pos x="1629" y="1037"/>
                  </a:cxn>
                  <a:cxn ang="0">
                    <a:pos x="2029" y="1037"/>
                  </a:cxn>
                  <a:cxn ang="0">
                    <a:pos x="2029" y="1573"/>
                  </a:cxn>
                  <a:cxn ang="0">
                    <a:pos x="1473" y="1573"/>
                  </a:cxn>
                  <a:cxn ang="0">
                    <a:pos x="1473" y="1704"/>
                  </a:cxn>
                  <a:cxn ang="0">
                    <a:pos x="1080" y="1704"/>
                  </a:cxn>
                </a:cxnLst>
                <a:rect l="0" t="0" r="r" b="b"/>
                <a:pathLst>
                  <a:path w="2553" h="6105">
                    <a:moveTo>
                      <a:pt x="146" y="6105"/>
                    </a:moveTo>
                    <a:lnTo>
                      <a:pt x="117" y="6101"/>
                    </a:lnTo>
                    <a:lnTo>
                      <a:pt x="89" y="6094"/>
                    </a:lnTo>
                    <a:lnTo>
                      <a:pt x="65" y="6080"/>
                    </a:lnTo>
                    <a:lnTo>
                      <a:pt x="44" y="6062"/>
                    </a:lnTo>
                    <a:lnTo>
                      <a:pt x="25" y="6040"/>
                    </a:lnTo>
                    <a:lnTo>
                      <a:pt x="11" y="6016"/>
                    </a:lnTo>
                    <a:lnTo>
                      <a:pt x="4" y="5988"/>
                    </a:lnTo>
                    <a:lnTo>
                      <a:pt x="0" y="5959"/>
                    </a:lnTo>
                    <a:lnTo>
                      <a:pt x="0" y="3351"/>
                    </a:lnTo>
                    <a:lnTo>
                      <a:pt x="1080" y="3351"/>
                    </a:lnTo>
                    <a:lnTo>
                      <a:pt x="1080" y="1819"/>
                    </a:lnTo>
                    <a:lnTo>
                      <a:pt x="1473" y="1819"/>
                    </a:lnTo>
                    <a:lnTo>
                      <a:pt x="1473" y="3351"/>
                    </a:lnTo>
                    <a:lnTo>
                      <a:pt x="2553" y="3351"/>
                    </a:lnTo>
                    <a:lnTo>
                      <a:pt x="2553" y="5959"/>
                    </a:lnTo>
                    <a:lnTo>
                      <a:pt x="2549" y="5988"/>
                    </a:lnTo>
                    <a:lnTo>
                      <a:pt x="2542" y="6016"/>
                    </a:lnTo>
                    <a:lnTo>
                      <a:pt x="2528" y="6040"/>
                    </a:lnTo>
                    <a:lnTo>
                      <a:pt x="2510" y="6062"/>
                    </a:lnTo>
                    <a:lnTo>
                      <a:pt x="2488" y="6080"/>
                    </a:lnTo>
                    <a:lnTo>
                      <a:pt x="2463" y="6094"/>
                    </a:lnTo>
                    <a:lnTo>
                      <a:pt x="2436" y="6101"/>
                    </a:lnTo>
                    <a:lnTo>
                      <a:pt x="2407" y="6105"/>
                    </a:lnTo>
                    <a:lnTo>
                      <a:pt x="146" y="6105"/>
                    </a:lnTo>
                    <a:close/>
                    <a:moveTo>
                      <a:pt x="1080" y="1704"/>
                    </a:moveTo>
                    <a:lnTo>
                      <a:pt x="1080" y="1573"/>
                    </a:lnTo>
                    <a:lnTo>
                      <a:pt x="525" y="1573"/>
                    </a:lnTo>
                    <a:lnTo>
                      <a:pt x="525" y="1037"/>
                    </a:lnTo>
                    <a:lnTo>
                      <a:pt x="924" y="1037"/>
                    </a:lnTo>
                    <a:lnTo>
                      <a:pt x="995" y="257"/>
                    </a:lnTo>
                    <a:lnTo>
                      <a:pt x="1005" y="204"/>
                    </a:lnTo>
                    <a:lnTo>
                      <a:pt x="1024" y="155"/>
                    </a:lnTo>
                    <a:lnTo>
                      <a:pt x="1051" y="112"/>
                    </a:lnTo>
                    <a:lnTo>
                      <a:pt x="1085" y="74"/>
                    </a:lnTo>
                    <a:lnTo>
                      <a:pt x="1126" y="43"/>
                    </a:lnTo>
                    <a:lnTo>
                      <a:pt x="1172" y="20"/>
                    </a:lnTo>
                    <a:lnTo>
                      <a:pt x="1223" y="6"/>
                    </a:lnTo>
                    <a:lnTo>
                      <a:pt x="1277" y="0"/>
                    </a:lnTo>
                    <a:lnTo>
                      <a:pt x="1331" y="6"/>
                    </a:lnTo>
                    <a:lnTo>
                      <a:pt x="1382" y="20"/>
                    </a:lnTo>
                    <a:lnTo>
                      <a:pt x="1428" y="44"/>
                    </a:lnTo>
                    <a:lnTo>
                      <a:pt x="1469" y="75"/>
                    </a:lnTo>
                    <a:lnTo>
                      <a:pt x="1502" y="113"/>
                    </a:lnTo>
                    <a:lnTo>
                      <a:pt x="1530" y="156"/>
                    </a:lnTo>
                    <a:lnTo>
                      <a:pt x="1549" y="204"/>
                    </a:lnTo>
                    <a:lnTo>
                      <a:pt x="1559" y="257"/>
                    </a:lnTo>
                    <a:lnTo>
                      <a:pt x="1629" y="1037"/>
                    </a:lnTo>
                    <a:lnTo>
                      <a:pt x="2029" y="1037"/>
                    </a:lnTo>
                    <a:lnTo>
                      <a:pt x="2029" y="1573"/>
                    </a:lnTo>
                    <a:lnTo>
                      <a:pt x="1473" y="1573"/>
                    </a:lnTo>
                    <a:lnTo>
                      <a:pt x="1473" y="1704"/>
                    </a:lnTo>
                    <a:lnTo>
                      <a:pt x="1080" y="1704"/>
                    </a:lnTo>
                    <a:close/>
                  </a:path>
                </a:pathLst>
              </a:custGeom>
              <a:solidFill>
                <a:srgbClr val="33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8" name="Freeform 70"/>
              <p:cNvSpPr>
                <a:spLocks/>
              </p:cNvSpPr>
              <p:nvPr/>
            </p:nvSpPr>
            <p:spPr bwMode="auto">
              <a:xfrm>
                <a:off x="3414" y="2564"/>
                <a:ext cx="364" cy="613"/>
              </a:xfrm>
              <a:custGeom>
                <a:avLst/>
                <a:gdLst/>
                <a:ahLst/>
                <a:cxnLst>
                  <a:cxn ang="0">
                    <a:pos x="146" y="4286"/>
                  </a:cxn>
                  <a:cxn ang="0">
                    <a:pos x="117" y="4282"/>
                  </a:cxn>
                  <a:cxn ang="0">
                    <a:pos x="89" y="4275"/>
                  </a:cxn>
                  <a:cxn ang="0">
                    <a:pos x="65" y="4261"/>
                  </a:cxn>
                  <a:cxn ang="0">
                    <a:pos x="44" y="4243"/>
                  </a:cxn>
                  <a:cxn ang="0">
                    <a:pos x="25" y="4221"/>
                  </a:cxn>
                  <a:cxn ang="0">
                    <a:pos x="11" y="4197"/>
                  </a:cxn>
                  <a:cxn ang="0">
                    <a:pos x="4" y="4169"/>
                  </a:cxn>
                  <a:cxn ang="0">
                    <a:pos x="0" y="4140"/>
                  </a:cxn>
                  <a:cxn ang="0">
                    <a:pos x="0" y="1532"/>
                  </a:cxn>
                  <a:cxn ang="0">
                    <a:pos x="1080" y="1532"/>
                  </a:cxn>
                  <a:cxn ang="0">
                    <a:pos x="1080" y="0"/>
                  </a:cxn>
                  <a:cxn ang="0">
                    <a:pos x="1473" y="0"/>
                  </a:cxn>
                  <a:cxn ang="0">
                    <a:pos x="1473" y="1532"/>
                  </a:cxn>
                  <a:cxn ang="0">
                    <a:pos x="2553" y="1532"/>
                  </a:cxn>
                  <a:cxn ang="0">
                    <a:pos x="2553" y="4140"/>
                  </a:cxn>
                  <a:cxn ang="0">
                    <a:pos x="2549" y="4169"/>
                  </a:cxn>
                  <a:cxn ang="0">
                    <a:pos x="2542" y="4197"/>
                  </a:cxn>
                  <a:cxn ang="0">
                    <a:pos x="2528" y="4221"/>
                  </a:cxn>
                  <a:cxn ang="0">
                    <a:pos x="2510" y="4243"/>
                  </a:cxn>
                  <a:cxn ang="0">
                    <a:pos x="2488" y="4261"/>
                  </a:cxn>
                  <a:cxn ang="0">
                    <a:pos x="2463" y="4275"/>
                  </a:cxn>
                  <a:cxn ang="0">
                    <a:pos x="2436" y="4282"/>
                  </a:cxn>
                  <a:cxn ang="0">
                    <a:pos x="2407" y="4286"/>
                  </a:cxn>
                  <a:cxn ang="0">
                    <a:pos x="146" y="4286"/>
                  </a:cxn>
                </a:cxnLst>
                <a:rect l="0" t="0" r="r" b="b"/>
                <a:pathLst>
                  <a:path w="2553" h="4286">
                    <a:moveTo>
                      <a:pt x="146" y="4286"/>
                    </a:moveTo>
                    <a:lnTo>
                      <a:pt x="117" y="4282"/>
                    </a:lnTo>
                    <a:lnTo>
                      <a:pt x="89" y="4275"/>
                    </a:lnTo>
                    <a:lnTo>
                      <a:pt x="65" y="4261"/>
                    </a:lnTo>
                    <a:lnTo>
                      <a:pt x="44" y="4243"/>
                    </a:lnTo>
                    <a:lnTo>
                      <a:pt x="25" y="4221"/>
                    </a:lnTo>
                    <a:lnTo>
                      <a:pt x="11" y="4197"/>
                    </a:lnTo>
                    <a:lnTo>
                      <a:pt x="4" y="4169"/>
                    </a:lnTo>
                    <a:lnTo>
                      <a:pt x="0" y="4140"/>
                    </a:lnTo>
                    <a:lnTo>
                      <a:pt x="0" y="1532"/>
                    </a:lnTo>
                    <a:lnTo>
                      <a:pt x="1080" y="1532"/>
                    </a:lnTo>
                    <a:lnTo>
                      <a:pt x="1080" y="0"/>
                    </a:lnTo>
                    <a:lnTo>
                      <a:pt x="1473" y="0"/>
                    </a:lnTo>
                    <a:lnTo>
                      <a:pt x="1473" y="1532"/>
                    </a:lnTo>
                    <a:lnTo>
                      <a:pt x="2553" y="1532"/>
                    </a:lnTo>
                    <a:lnTo>
                      <a:pt x="2553" y="4140"/>
                    </a:lnTo>
                    <a:lnTo>
                      <a:pt x="2549" y="4169"/>
                    </a:lnTo>
                    <a:lnTo>
                      <a:pt x="2542" y="4197"/>
                    </a:lnTo>
                    <a:lnTo>
                      <a:pt x="2528" y="4221"/>
                    </a:lnTo>
                    <a:lnTo>
                      <a:pt x="2510" y="4243"/>
                    </a:lnTo>
                    <a:lnTo>
                      <a:pt x="2488" y="4261"/>
                    </a:lnTo>
                    <a:lnTo>
                      <a:pt x="2463" y="4275"/>
                    </a:lnTo>
                    <a:lnTo>
                      <a:pt x="2436" y="4282"/>
                    </a:lnTo>
                    <a:lnTo>
                      <a:pt x="2407" y="4286"/>
                    </a:lnTo>
                    <a:lnTo>
                      <a:pt x="146" y="4286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9" name="Freeform 71"/>
              <p:cNvSpPr>
                <a:spLocks/>
              </p:cNvSpPr>
              <p:nvPr/>
            </p:nvSpPr>
            <p:spPr bwMode="auto">
              <a:xfrm>
                <a:off x="3489" y="2304"/>
                <a:ext cx="214" cy="244"/>
              </a:xfrm>
              <a:custGeom>
                <a:avLst/>
                <a:gdLst/>
                <a:ahLst/>
                <a:cxnLst>
                  <a:cxn ang="0">
                    <a:pos x="555" y="1704"/>
                  </a:cxn>
                  <a:cxn ang="0">
                    <a:pos x="555" y="1573"/>
                  </a:cxn>
                  <a:cxn ang="0">
                    <a:pos x="0" y="1573"/>
                  </a:cxn>
                  <a:cxn ang="0">
                    <a:pos x="0" y="1037"/>
                  </a:cxn>
                  <a:cxn ang="0">
                    <a:pos x="399" y="1037"/>
                  </a:cxn>
                  <a:cxn ang="0">
                    <a:pos x="470" y="257"/>
                  </a:cxn>
                  <a:cxn ang="0">
                    <a:pos x="480" y="204"/>
                  </a:cxn>
                  <a:cxn ang="0">
                    <a:pos x="499" y="155"/>
                  </a:cxn>
                  <a:cxn ang="0">
                    <a:pos x="526" y="112"/>
                  </a:cxn>
                  <a:cxn ang="0">
                    <a:pos x="560" y="74"/>
                  </a:cxn>
                  <a:cxn ang="0">
                    <a:pos x="601" y="43"/>
                  </a:cxn>
                  <a:cxn ang="0">
                    <a:pos x="647" y="20"/>
                  </a:cxn>
                  <a:cxn ang="0">
                    <a:pos x="698" y="6"/>
                  </a:cxn>
                  <a:cxn ang="0">
                    <a:pos x="752" y="0"/>
                  </a:cxn>
                  <a:cxn ang="0">
                    <a:pos x="806" y="6"/>
                  </a:cxn>
                  <a:cxn ang="0">
                    <a:pos x="857" y="20"/>
                  </a:cxn>
                  <a:cxn ang="0">
                    <a:pos x="903" y="44"/>
                  </a:cxn>
                  <a:cxn ang="0">
                    <a:pos x="944" y="75"/>
                  </a:cxn>
                  <a:cxn ang="0">
                    <a:pos x="977" y="113"/>
                  </a:cxn>
                  <a:cxn ang="0">
                    <a:pos x="1005" y="156"/>
                  </a:cxn>
                  <a:cxn ang="0">
                    <a:pos x="1024" y="204"/>
                  </a:cxn>
                  <a:cxn ang="0">
                    <a:pos x="1034" y="257"/>
                  </a:cxn>
                  <a:cxn ang="0">
                    <a:pos x="1104" y="1037"/>
                  </a:cxn>
                  <a:cxn ang="0">
                    <a:pos x="1504" y="1037"/>
                  </a:cxn>
                  <a:cxn ang="0">
                    <a:pos x="1504" y="1573"/>
                  </a:cxn>
                  <a:cxn ang="0">
                    <a:pos x="948" y="1573"/>
                  </a:cxn>
                  <a:cxn ang="0">
                    <a:pos x="948" y="1704"/>
                  </a:cxn>
                  <a:cxn ang="0">
                    <a:pos x="555" y="1704"/>
                  </a:cxn>
                </a:cxnLst>
                <a:rect l="0" t="0" r="r" b="b"/>
                <a:pathLst>
                  <a:path w="1504" h="1704">
                    <a:moveTo>
                      <a:pt x="555" y="1704"/>
                    </a:moveTo>
                    <a:lnTo>
                      <a:pt x="555" y="1573"/>
                    </a:lnTo>
                    <a:lnTo>
                      <a:pt x="0" y="1573"/>
                    </a:lnTo>
                    <a:lnTo>
                      <a:pt x="0" y="1037"/>
                    </a:lnTo>
                    <a:lnTo>
                      <a:pt x="399" y="1037"/>
                    </a:lnTo>
                    <a:lnTo>
                      <a:pt x="470" y="257"/>
                    </a:lnTo>
                    <a:lnTo>
                      <a:pt x="480" y="204"/>
                    </a:lnTo>
                    <a:lnTo>
                      <a:pt x="499" y="155"/>
                    </a:lnTo>
                    <a:lnTo>
                      <a:pt x="526" y="112"/>
                    </a:lnTo>
                    <a:lnTo>
                      <a:pt x="560" y="74"/>
                    </a:lnTo>
                    <a:lnTo>
                      <a:pt x="601" y="43"/>
                    </a:lnTo>
                    <a:lnTo>
                      <a:pt x="647" y="20"/>
                    </a:lnTo>
                    <a:lnTo>
                      <a:pt x="698" y="6"/>
                    </a:lnTo>
                    <a:lnTo>
                      <a:pt x="752" y="0"/>
                    </a:lnTo>
                    <a:lnTo>
                      <a:pt x="806" y="6"/>
                    </a:lnTo>
                    <a:lnTo>
                      <a:pt x="857" y="20"/>
                    </a:lnTo>
                    <a:lnTo>
                      <a:pt x="903" y="44"/>
                    </a:lnTo>
                    <a:lnTo>
                      <a:pt x="944" y="75"/>
                    </a:lnTo>
                    <a:lnTo>
                      <a:pt x="977" y="113"/>
                    </a:lnTo>
                    <a:lnTo>
                      <a:pt x="1005" y="156"/>
                    </a:lnTo>
                    <a:lnTo>
                      <a:pt x="1024" y="204"/>
                    </a:lnTo>
                    <a:lnTo>
                      <a:pt x="1034" y="257"/>
                    </a:lnTo>
                    <a:lnTo>
                      <a:pt x="1104" y="1037"/>
                    </a:lnTo>
                    <a:lnTo>
                      <a:pt x="1504" y="1037"/>
                    </a:lnTo>
                    <a:lnTo>
                      <a:pt x="1504" y="1573"/>
                    </a:lnTo>
                    <a:lnTo>
                      <a:pt x="948" y="1573"/>
                    </a:lnTo>
                    <a:lnTo>
                      <a:pt x="948" y="1704"/>
                    </a:lnTo>
                    <a:lnTo>
                      <a:pt x="555" y="1704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0" name="Line 72"/>
              <p:cNvSpPr>
                <a:spLocks noChangeShapeType="1"/>
              </p:cNvSpPr>
              <p:nvPr/>
            </p:nvSpPr>
            <p:spPr bwMode="auto">
              <a:xfrm flipH="1">
                <a:off x="3546" y="2453"/>
                <a:ext cx="10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1" name="Freeform 73"/>
              <p:cNvSpPr>
                <a:spLocks/>
              </p:cNvSpPr>
              <p:nvPr/>
            </p:nvSpPr>
            <p:spPr bwMode="auto">
              <a:xfrm>
                <a:off x="3489" y="2548"/>
                <a:ext cx="79" cy="16"/>
              </a:xfrm>
              <a:custGeom>
                <a:avLst/>
                <a:gdLst/>
                <a:ahLst/>
                <a:cxnLst>
                  <a:cxn ang="0">
                    <a:pos x="555" y="115"/>
                  </a:cxn>
                  <a:cxn ang="0">
                    <a:pos x="55" y="110"/>
                  </a:cxn>
                  <a:cxn ang="0">
                    <a:pos x="34" y="106"/>
                  </a:cxn>
                  <a:cxn ang="0">
                    <a:pos x="16" y="95"/>
                  </a:cxn>
                  <a:cxn ang="0">
                    <a:pos x="5" y="77"/>
                  </a:cxn>
                  <a:cxn ang="0">
                    <a:pos x="0" y="56"/>
                  </a:cxn>
                  <a:cxn ang="0">
                    <a:pos x="5" y="33"/>
                  </a:cxn>
                  <a:cxn ang="0">
                    <a:pos x="16" y="17"/>
                  </a:cxn>
                  <a:cxn ang="0">
                    <a:pos x="34" y="4"/>
                  </a:cxn>
                  <a:cxn ang="0">
                    <a:pos x="55" y="0"/>
                  </a:cxn>
                  <a:cxn ang="0">
                    <a:pos x="555" y="0"/>
                  </a:cxn>
                </a:cxnLst>
                <a:rect l="0" t="0" r="r" b="b"/>
                <a:pathLst>
                  <a:path w="555" h="115">
                    <a:moveTo>
                      <a:pt x="555" y="115"/>
                    </a:moveTo>
                    <a:lnTo>
                      <a:pt x="55" y="110"/>
                    </a:lnTo>
                    <a:lnTo>
                      <a:pt x="34" y="106"/>
                    </a:lnTo>
                    <a:lnTo>
                      <a:pt x="16" y="95"/>
                    </a:lnTo>
                    <a:lnTo>
                      <a:pt x="5" y="77"/>
                    </a:lnTo>
                    <a:lnTo>
                      <a:pt x="0" y="56"/>
                    </a:lnTo>
                    <a:lnTo>
                      <a:pt x="5" y="33"/>
                    </a:lnTo>
                    <a:lnTo>
                      <a:pt x="16" y="17"/>
                    </a:lnTo>
                    <a:lnTo>
                      <a:pt x="34" y="4"/>
                    </a:lnTo>
                    <a:lnTo>
                      <a:pt x="55" y="0"/>
                    </a:lnTo>
                    <a:lnTo>
                      <a:pt x="55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2" name="Line 74"/>
              <p:cNvSpPr>
                <a:spLocks noChangeShapeType="1"/>
              </p:cNvSpPr>
              <p:nvPr/>
            </p:nvSpPr>
            <p:spPr bwMode="auto">
              <a:xfrm>
                <a:off x="3568" y="2529"/>
                <a:ext cx="5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3" name="Freeform 75"/>
              <p:cNvSpPr>
                <a:spLocks/>
              </p:cNvSpPr>
              <p:nvPr/>
            </p:nvSpPr>
            <p:spPr bwMode="auto">
              <a:xfrm>
                <a:off x="3624" y="2548"/>
                <a:ext cx="79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0" y="0"/>
                  </a:cxn>
                  <a:cxn ang="0">
                    <a:pos x="522" y="4"/>
                  </a:cxn>
                  <a:cxn ang="0">
                    <a:pos x="540" y="17"/>
                  </a:cxn>
                  <a:cxn ang="0">
                    <a:pos x="551" y="33"/>
                  </a:cxn>
                  <a:cxn ang="0">
                    <a:pos x="556" y="56"/>
                  </a:cxn>
                  <a:cxn ang="0">
                    <a:pos x="551" y="77"/>
                  </a:cxn>
                  <a:cxn ang="0">
                    <a:pos x="540" y="95"/>
                  </a:cxn>
                  <a:cxn ang="0">
                    <a:pos x="522" y="106"/>
                  </a:cxn>
                  <a:cxn ang="0">
                    <a:pos x="500" y="110"/>
                  </a:cxn>
                  <a:cxn ang="0">
                    <a:pos x="0" y="115"/>
                  </a:cxn>
                </a:cxnLst>
                <a:rect l="0" t="0" r="r" b="b"/>
                <a:pathLst>
                  <a:path w="556" h="115">
                    <a:moveTo>
                      <a:pt x="0" y="0"/>
                    </a:moveTo>
                    <a:lnTo>
                      <a:pt x="500" y="0"/>
                    </a:lnTo>
                    <a:lnTo>
                      <a:pt x="522" y="4"/>
                    </a:lnTo>
                    <a:lnTo>
                      <a:pt x="540" y="17"/>
                    </a:lnTo>
                    <a:lnTo>
                      <a:pt x="551" y="33"/>
                    </a:lnTo>
                    <a:lnTo>
                      <a:pt x="556" y="56"/>
                    </a:lnTo>
                    <a:lnTo>
                      <a:pt x="551" y="77"/>
                    </a:lnTo>
                    <a:lnTo>
                      <a:pt x="540" y="95"/>
                    </a:lnTo>
                    <a:lnTo>
                      <a:pt x="522" y="106"/>
                    </a:lnTo>
                    <a:lnTo>
                      <a:pt x="500" y="110"/>
                    </a:lnTo>
                    <a:lnTo>
                      <a:pt x="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4" name="Line 76"/>
              <p:cNvSpPr>
                <a:spLocks noChangeShapeType="1"/>
              </p:cNvSpPr>
              <p:nvPr/>
            </p:nvSpPr>
            <p:spPr bwMode="auto">
              <a:xfrm>
                <a:off x="3688" y="2529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5" name="Freeform 77"/>
              <p:cNvSpPr>
                <a:spLocks/>
              </p:cNvSpPr>
              <p:nvPr/>
            </p:nvSpPr>
            <p:spPr bwMode="auto">
              <a:xfrm>
                <a:off x="3685" y="2564"/>
                <a:ext cx="93" cy="2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51"/>
                  </a:cxn>
                  <a:cxn ang="0">
                    <a:pos x="17" y="96"/>
                  </a:cxn>
                  <a:cxn ang="0">
                    <a:pos x="43" y="178"/>
                  </a:cxn>
                  <a:cxn ang="0">
                    <a:pos x="61" y="215"/>
                  </a:cxn>
                  <a:cxn ang="0">
                    <a:pos x="80" y="248"/>
                  </a:cxn>
                  <a:cxn ang="0">
                    <a:pos x="125" y="309"/>
                  </a:cxn>
                  <a:cxn ang="0">
                    <a:pos x="176" y="364"/>
                  </a:cxn>
                  <a:cxn ang="0">
                    <a:pos x="231" y="418"/>
                  </a:cxn>
                  <a:cxn ang="0">
                    <a:pos x="348" y="531"/>
                  </a:cxn>
                  <a:cxn ang="0">
                    <a:pos x="406" y="597"/>
                  </a:cxn>
                  <a:cxn ang="0">
                    <a:pos x="463" y="674"/>
                  </a:cxn>
                  <a:cxn ang="0">
                    <a:pos x="514" y="764"/>
                  </a:cxn>
                  <a:cxn ang="0">
                    <a:pos x="539" y="815"/>
                  </a:cxn>
                  <a:cxn ang="0">
                    <a:pos x="561" y="871"/>
                  </a:cxn>
                  <a:cxn ang="0">
                    <a:pos x="581" y="933"/>
                  </a:cxn>
                  <a:cxn ang="0">
                    <a:pos x="600" y="1000"/>
                  </a:cxn>
                  <a:cxn ang="0">
                    <a:pos x="616" y="1072"/>
                  </a:cxn>
                  <a:cxn ang="0">
                    <a:pos x="630" y="1150"/>
                  </a:cxn>
                  <a:cxn ang="0">
                    <a:pos x="641" y="1236"/>
                  </a:cxn>
                  <a:cxn ang="0">
                    <a:pos x="649" y="1329"/>
                  </a:cxn>
                  <a:cxn ang="0">
                    <a:pos x="653" y="1428"/>
                  </a:cxn>
                  <a:cxn ang="0">
                    <a:pos x="656" y="1537"/>
                  </a:cxn>
                </a:cxnLst>
                <a:rect l="0" t="0" r="r" b="b"/>
                <a:pathLst>
                  <a:path w="656" h="1537">
                    <a:moveTo>
                      <a:pt x="0" y="0"/>
                    </a:moveTo>
                    <a:lnTo>
                      <a:pt x="7" y="51"/>
                    </a:lnTo>
                    <a:lnTo>
                      <a:pt x="17" y="96"/>
                    </a:lnTo>
                    <a:lnTo>
                      <a:pt x="43" y="178"/>
                    </a:lnTo>
                    <a:lnTo>
                      <a:pt x="61" y="215"/>
                    </a:lnTo>
                    <a:lnTo>
                      <a:pt x="80" y="248"/>
                    </a:lnTo>
                    <a:lnTo>
                      <a:pt x="125" y="309"/>
                    </a:lnTo>
                    <a:lnTo>
                      <a:pt x="176" y="364"/>
                    </a:lnTo>
                    <a:lnTo>
                      <a:pt x="231" y="418"/>
                    </a:lnTo>
                    <a:lnTo>
                      <a:pt x="348" y="531"/>
                    </a:lnTo>
                    <a:lnTo>
                      <a:pt x="406" y="597"/>
                    </a:lnTo>
                    <a:lnTo>
                      <a:pt x="463" y="674"/>
                    </a:lnTo>
                    <a:lnTo>
                      <a:pt x="514" y="764"/>
                    </a:lnTo>
                    <a:lnTo>
                      <a:pt x="539" y="815"/>
                    </a:lnTo>
                    <a:lnTo>
                      <a:pt x="561" y="871"/>
                    </a:lnTo>
                    <a:lnTo>
                      <a:pt x="581" y="933"/>
                    </a:lnTo>
                    <a:lnTo>
                      <a:pt x="600" y="1000"/>
                    </a:lnTo>
                    <a:lnTo>
                      <a:pt x="616" y="1072"/>
                    </a:lnTo>
                    <a:lnTo>
                      <a:pt x="630" y="1150"/>
                    </a:lnTo>
                    <a:lnTo>
                      <a:pt x="641" y="1236"/>
                    </a:lnTo>
                    <a:lnTo>
                      <a:pt x="649" y="1329"/>
                    </a:lnTo>
                    <a:lnTo>
                      <a:pt x="653" y="1428"/>
                    </a:lnTo>
                    <a:lnTo>
                      <a:pt x="656" y="153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6" name="Freeform 78"/>
              <p:cNvSpPr>
                <a:spLocks/>
              </p:cNvSpPr>
              <p:nvPr/>
            </p:nvSpPr>
            <p:spPr bwMode="auto">
              <a:xfrm>
                <a:off x="3568" y="2783"/>
                <a:ext cx="56" cy="341"/>
              </a:xfrm>
              <a:custGeom>
                <a:avLst/>
                <a:gdLst/>
                <a:ahLst/>
                <a:cxnLst>
                  <a:cxn ang="0">
                    <a:pos x="393" y="0"/>
                  </a:cxn>
                  <a:cxn ang="0">
                    <a:pos x="393" y="1487"/>
                  </a:cxn>
                  <a:cxn ang="0">
                    <a:pos x="277" y="2388"/>
                  </a:cxn>
                  <a:cxn ang="0">
                    <a:pos x="116" y="2388"/>
                  </a:cxn>
                  <a:cxn ang="0">
                    <a:pos x="0" y="1487"/>
                  </a:cxn>
                  <a:cxn ang="0">
                    <a:pos x="1" y="1490"/>
                  </a:cxn>
                  <a:cxn ang="0">
                    <a:pos x="1" y="1488"/>
                  </a:cxn>
                  <a:cxn ang="0">
                    <a:pos x="0" y="1487"/>
                  </a:cxn>
                  <a:cxn ang="0">
                    <a:pos x="0" y="0"/>
                  </a:cxn>
                </a:cxnLst>
                <a:rect l="0" t="0" r="r" b="b"/>
                <a:pathLst>
                  <a:path w="393" h="2388">
                    <a:moveTo>
                      <a:pt x="393" y="0"/>
                    </a:moveTo>
                    <a:lnTo>
                      <a:pt x="393" y="1487"/>
                    </a:lnTo>
                    <a:lnTo>
                      <a:pt x="277" y="2388"/>
                    </a:lnTo>
                    <a:lnTo>
                      <a:pt x="116" y="2388"/>
                    </a:lnTo>
                    <a:lnTo>
                      <a:pt x="0" y="1487"/>
                    </a:lnTo>
                    <a:lnTo>
                      <a:pt x="1" y="1490"/>
                    </a:lnTo>
                    <a:lnTo>
                      <a:pt x="1" y="1488"/>
                    </a:lnTo>
                    <a:lnTo>
                      <a:pt x="0" y="1487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7" name="Line 79"/>
              <p:cNvSpPr>
                <a:spLocks noChangeShapeType="1"/>
              </p:cNvSpPr>
              <p:nvPr/>
            </p:nvSpPr>
            <p:spPr bwMode="auto">
              <a:xfrm>
                <a:off x="3568" y="2996"/>
                <a:ext cx="5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8" name="Line 80"/>
              <p:cNvSpPr>
                <a:spLocks noChangeShapeType="1"/>
              </p:cNvSpPr>
              <p:nvPr/>
            </p:nvSpPr>
            <p:spPr bwMode="auto">
              <a:xfrm flipH="1">
                <a:off x="3568" y="2783"/>
                <a:ext cx="5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9" name="Freeform 81"/>
              <p:cNvSpPr>
                <a:spLocks/>
              </p:cNvSpPr>
              <p:nvPr/>
            </p:nvSpPr>
            <p:spPr bwMode="auto">
              <a:xfrm>
                <a:off x="3414" y="2564"/>
                <a:ext cx="93" cy="219"/>
              </a:xfrm>
              <a:custGeom>
                <a:avLst/>
                <a:gdLst/>
                <a:ahLst/>
                <a:cxnLst>
                  <a:cxn ang="0">
                    <a:pos x="0" y="1537"/>
                  </a:cxn>
                  <a:cxn ang="0">
                    <a:pos x="2" y="1428"/>
                  </a:cxn>
                  <a:cxn ang="0">
                    <a:pos x="7" y="1329"/>
                  </a:cxn>
                  <a:cxn ang="0">
                    <a:pos x="15" y="1236"/>
                  </a:cxn>
                  <a:cxn ang="0">
                    <a:pos x="26" y="1150"/>
                  </a:cxn>
                  <a:cxn ang="0">
                    <a:pos x="40" y="1072"/>
                  </a:cxn>
                  <a:cxn ang="0">
                    <a:pos x="56" y="1000"/>
                  </a:cxn>
                  <a:cxn ang="0">
                    <a:pos x="75" y="933"/>
                  </a:cxn>
                  <a:cxn ang="0">
                    <a:pos x="95" y="871"/>
                  </a:cxn>
                  <a:cxn ang="0">
                    <a:pos x="142" y="764"/>
                  </a:cxn>
                  <a:cxn ang="0">
                    <a:pos x="194" y="674"/>
                  </a:cxn>
                  <a:cxn ang="0">
                    <a:pos x="250" y="597"/>
                  </a:cxn>
                  <a:cxn ang="0">
                    <a:pos x="308" y="531"/>
                  </a:cxn>
                  <a:cxn ang="0">
                    <a:pos x="367" y="473"/>
                  </a:cxn>
                  <a:cxn ang="0">
                    <a:pos x="425" y="418"/>
                  </a:cxn>
                  <a:cxn ang="0">
                    <a:pos x="481" y="364"/>
                  </a:cxn>
                  <a:cxn ang="0">
                    <a:pos x="531" y="309"/>
                  </a:cxn>
                  <a:cxn ang="0">
                    <a:pos x="576" y="248"/>
                  </a:cxn>
                  <a:cxn ang="0">
                    <a:pos x="612" y="178"/>
                  </a:cxn>
                  <a:cxn ang="0">
                    <a:pos x="628" y="139"/>
                  </a:cxn>
                  <a:cxn ang="0">
                    <a:pos x="640" y="96"/>
                  </a:cxn>
                  <a:cxn ang="0">
                    <a:pos x="649" y="51"/>
                  </a:cxn>
                  <a:cxn ang="0">
                    <a:pos x="656" y="0"/>
                  </a:cxn>
                </a:cxnLst>
                <a:rect l="0" t="0" r="r" b="b"/>
                <a:pathLst>
                  <a:path w="656" h="1537">
                    <a:moveTo>
                      <a:pt x="0" y="1537"/>
                    </a:moveTo>
                    <a:lnTo>
                      <a:pt x="2" y="1428"/>
                    </a:lnTo>
                    <a:lnTo>
                      <a:pt x="7" y="1329"/>
                    </a:lnTo>
                    <a:lnTo>
                      <a:pt x="15" y="1236"/>
                    </a:lnTo>
                    <a:lnTo>
                      <a:pt x="26" y="1150"/>
                    </a:lnTo>
                    <a:lnTo>
                      <a:pt x="40" y="1072"/>
                    </a:lnTo>
                    <a:lnTo>
                      <a:pt x="56" y="1000"/>
                    </a:lnTo>
                    <a:lnTo>
                      <a:pt x="75" y="933"/>
                    </a:lnTo>
                    <a:lnTo>
                      <a:pt x="95" y="871"/>
                    </a:lnTo>
                    <a:lnTo>
                      <a:pt x="142" y="764"/>
                    </a:lnTo>
                    <a:lnTo>
                      <a:pt x="194" y="674"/>
                    </a:lnTo>
                    <a:lnTo>
                      <a:pt x="250" y="597"/>
                    </a:lnTo>
                    <a:lnTo>
                      <a:pt x="308" y="531"/>
                    </a:lnTo>
                    <a:lnTo>
                      <a:pt x="367" y="473"/>
                    </a:lnTo>
                    <a:lnTo>
                      <a:pt x="425" y="418"/>
                    </a:lnTo>
                    <a:lnTo>
                      <a:pt x="481" y="364"/>
                    </a:lnTo>
                    <a:lnTo>
                      <a:pt x="531" y="309"/>
                    </a:lnTo>
                    <a:lnTo>
                      <a:pt x="576" y="248"/>
                    </a:lnTo>
                    <a:lnTo>
                      <a:pt x="612" y="178"/>
                    </a:lnTo>
                    <a:lnTo>
                      <a:pt x="628" y="139"/>
                    </a:lnTo>
                    <a:lnTo>
                      <a:pt x="640" y="96"/>
                    </a:lnTo>
                    <a:lnTo>
                      <a:pt x="649" y="51"/>
                    </a:lnTo>
                    <a:lnTo>
                      <a:pt x="65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Line 82"/>
              <p:cNvSpPr>
                <a:spLocks noChangeShapeType="1"/>
              </p:cNvSpPr>
              <p:nvPr/>
            </p:nvSpPr>
            <p:spPr bwMode="auto">
              <a:xfrm flipV="1">
                <a:off x="3507" y="2529"/>
                <a:ext cx="1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71" name="Text Box 83"/>
            <p:cNvSpPr txBox="1">
              <a:spLocks noChangeArrowheads="1"/>
            </p:cNvSpPr>
            <p:nvPr/>
          </p:nvSpPr>
          <p:spPr bwMode="auto">
            <a:xfrm>
              <a:off x="3542" y="2889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hlink"/>
                  </a:solidFill>
                </a:rPr>
                <a:t>MB</a:t>
              </a:r>
            </a:p>
          </p:txBody>
        </p:sp>
      </p:grpSp>
      <p:sp>
        <p:nvSpPr>
          <p:cNvPr id="12373" name="Oval 85"/>
          <p:cNvSpPr>
            <a:spLocks noChangeArrowheads="1"/>
          </p:cNvSpPr>
          <p:nvPr/>
        </p:nvSpPr>
        <p:spPr bwMode="auto">
          <a:xfrm>
            <a:off x="3962400" y="3886200"/>
            <a:ext cx="685800" cy="381000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74" name="Group 86"/>
          <p:cNvGrpSpPr>
            <a:grpSpLocks/>
          </p:cNvGrpSpPr>
          <p:nvPr/>
        </p:nvGrpSpPr>
        <p:grpSpPr bwMode="auto">
          <a:xfrm>
            <a:off x="2895600" y="2065338"/>
            <a:ext cx="1143000" cy="1219200"/>
            <a:chOff x="240" y="1584"/>
            <a:chExt cx="720" cy="768"/>
          </a:xfrm>
        </p:grpSpPr>
        <p:sp>
          <p:nvSpPr>
            <p:cNvPr id="12375" name="AutoShape 87"/>
            <p:cNvSpPr>
              <a:spLocks noChangeArrowheads="1"/>
            </p:cNvSpPr>
            <p:nvPr/>
          </p:nvSpPr>
          <p:spPr bwMode="auto">
            <a:xfrm>
              <a:off x="432" y="1584"/>
              <a:ext cx="336" cy="624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80808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AutoShape 88"/>
            <p:cNvSpPr>
              <a:spLocks noChangeArrowheads="1"/>
            </p:cNvSpPr>
            <p:nvPr/>
          </p:nvSpPr>
          <p:spPr bwMode="auto">
            <a:xfrm rot="2592429">
              <a:off x="432" y="1824"/>
              <a:ext cx="528" cy="336"/>
            </a:xfrm>
            <a:prstGeom prst="lightningBolt">
              <a:avLst/>
            </a:prstGeom>
            <a:solidFill>
              <a:srgbClr val="99CC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AutoShape 89"/>
            <p:cNvSpPr>
              <a:spLocks noChangeArrowheads="1"/>
            </p:cNvSpPr>
            <p:nvPr/>
          </p:nvSpPr>
          <p:spPr bwMode="auto">
            <a:xfrm rot="16200000">
              <a:off x="408" y="2040"/>
              <a:ext cx="144" cy="480"/>
            </a:xfrm>
            <a:prstGeom prst="flowChartDelay">
              <a:avLst/>
            </a:prstGeom>
            <a:solidFill>
              <a:srgbClr val="80808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5486400" y="4046538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5050"/>
                </a:solidFill>
              </a:rPr>
              <a:t>1 min</a:t>
            </a:r>
          </a:p>
        </p:txBody>
      </p:sp>
      <p:sp>
        <p:nvSpPr>
          <p:cNvPr id="12379" name="AutoShape 91"/>
          <p:cNvSpPr>
            <a:spLocks noChangeArrowheads="1"/>
          </p:cNvSpPr>
          <p:nvPr/>
        </p:nvSpPr>
        <p:spPr bwMode="auto">
          <a:xfrm>
            <a:off x="3810000" y="3733800"/>
            <a:ext cx="914400" cy="914400"/>
          </a:xfrm>
          <a:prstGeom prst="irregularSeal1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0" name="Oval 92"/>
          <p:cNvSpPr>
            <a:spLocks noChangeArrowheads="1"/>
          </p:cNvSpPr>
          <p:nvPr/>
        </p:nvSpPr>
        <p:spPr bwMode="auto">
          <a:xfrm>
            <a:off x="3124200" y="838200"/>
            <a:ext cx="2362200" cy="2590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1" name="AutoShape 93"/>
          <p:cNvSpPr>
            <a:spLocks noChangeArrowheads="1"/>
          </p:cNvSpPr>
          <p:nvPr/>
        </p:nvSpPr>
        <p:spPr bwMode="auto">
          <a:xfrm rot="16200000">
            <a:off x="3829050" y="2876550"/>
            <a:ext cx="1104900" cy="2362200"/>
          </a:xfrm>
          <a:prstGeom prst="flowChartDelay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12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312" grpId="0" animBg="1"/>
      <p:bldP spid="12312" grpId="1" animBg="1"/>
      <p:bldP spid="12334" grpId="0" build="allAtOnce"/>
      <p:bldP spid="12373" grpId="0" animBg="1"/>
      <p:bldP spid="12373" grpId="1" animBg="1"/>
      <p:bldP spid="12378" grpId="0" build="allAtOnce"/>
      <p:bldP spid="12379" grpId="0" animBg="1"/>
      <p:bldP spid="12379" grpId="1" animBg="1"/>
      <p:bldP spid="12380" grpId="0" animBg="1"/>
      <p:bldP spid="12380" grpId="1" animBg="1"/>
      <p:bldP spid="12381" grpId="0" animBg="1"/>
      <p:bldP spid="1238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533400" y="2057400"/>
            <a:ext cx="7696200" cy="165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Role of Methylene blue?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pic>
        <p:nvPicPr>
          <p:cNvPr id="18436" name="Picture 4" descr="04-21_AcidFastStain_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98950" y="3224213"/>
            <a:ext cx="4845050" cy="3633787"/>
          </a:xfrm>
          <a:noFill/>
          <a:ln/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81000" y="1600200"/>
            <a:ext cx="4419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 dirty="0">
                <a:solidFill>
                  <a:srgbClr val="FF5050"/>
                </a:solidFill>
              </a:rPr>
              <a:t>Name of Stain:</a:t>
            </a:r>
            <a:r>
              <a:rPr lang="en-US" sz="2400" i="0" dirty="0"/>
              <a:t> Acid fast stain</a:t>
            </a:r>
          </a:p>
          <a:p>
            <a:pPr>
              <a:spcBef>
                <a:spcPct val="50000"/>
              </a:spcBef>
            </a:pPr>
            <a:r>
              <a:rPr lang="en-US" sz="2400" i="0" dirty="0">
                <a:solidFill>
                  <a:srgbClr val="FF5050"/>
                </a:solidFill>
              </a:rPr>
              <a:t>Shape:</a:t>
            </a:r>
            <a:r>
              <a:rPr lang="en-US" sz="2400" i="0" dirty="0"/>
              <a:t> </a:t>
            </a:r>
            <a:r>
              <a:rPr lang="en-US" sz="2400" i="0" dirty="0" smtClean="0"/>
              <a:t>branched beaded </a:t>
            </a:r>
            <a:r>
              <a:rPr lang="en-US" sz="2400" i="0" dirty="0"/>
              <a:t>bacilli</a:t>
            </a:r>
          </a:p>
          <a:p>
            <a:pPr>
              <a:spcBef>
                <a:spcPct val="50000"/>
              </a:spcBef>
            </a:pPr>
            <a:r>
              <a:rPr lang="en-US" sz="2400" i="0" dirty="0">
                <a:solidFill>
                  <a:srgbClr val="FF5050"/>
                </a:solidFill>
              </a:rPr>
              <a:t>Arrangement:</a:t>
            </a:r>
            <a:r>
              <a:rPr lang="en-US" sz="2400" i="0" dirty="0"/>
              <a:t> Tree shaped</a:t>
            </a:r>
          </a:p>
          <a:p>
            <a:pPr>
              <a:spcBef>
                <a:spcPct val="50000"/>
              </a:spcBef>
            </a:pPr>
            <a:r>
              <a:rPr lang="en-US" sz="2400" i="0" dirty="0" err="1">
                <a:solidFill>
                  <a:srgbClr val="FF5050"/>
                </a:solidFill>
              </a:rPr>
              <a:t>Colour</a:t>
            </a:r>
            <a:r>
              <a:rPr lang="en-US" sz="2400" i="0" dirty="0">
                <a:solidFill>
                  <a:srgbClr val="FF5050"/>
                </a:solidFill>
              </a:rPr>
              <a:t>:</a:t>
            </a:r>
            <a:r>
              <a:rPr lang="en-US" sz="2400" i="0" dirty="0"/>
              <a:t> red</a:t>
            </a:r>
          </a:p>
          <a:p>
            <a:pPr>
              <a:spcBef>
                <a:spcPct val="50000"/>
              </a:spcBef>
            </a:pPr>
            <a:r>
              <a:rPr lang="en-US" sz="2400" i="0" dirty="0">
                <a:solidFill>
                  <a:srgbClr val="FF5050"/>
                </a:solidFill>
              </a:rPr>
              <a:t>Name of microorganism:</a:t>
            </a:r>
            <a:r>
              <a:rPr lang="en-US" sz="2400" i="0" dirty="0"/>
              <a:t> </a:t>
            </a:r>
            <a:r>
              <a:rPr lang="en-US" sz="2400" dirty="0" err="1"/>
              <a:t>M.phelei</a:t>
            </a:r>
            <a:endParaRPr lang="en-US" sz="2400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Spore Stain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7B46D0"/>
                </a:solidFill>
              </a:rPr>
              <a:t>Some bacteria form resistant bodies in the cell known as endospores.</a:t>
            </a:r>
          </a:p>
          <a:p>
            <a:pPr>
              <a:lnSpc>
                <a:spcPct val="90000"/>
              </a:lnSpc>
            </a:pPr>
            <a:r>
              <a:rPr lang="en-US" b="1"/>
              <a:t>Bacterial spores are highly resistant to physical &amp; chemical agents &amp; are not easily stained by routine staining.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777777"/>
                </a:solidFill>
              </a:rPr>
              <a:t>Heat is required in spore staining to promote the penetration of the dye into the spore.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FF9900"/>
                </a:solidFill>
              </a:rPr>
              <a:t>Once the spores stained they resist the decolorization.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Spore Stain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>
                <a:solidFill>
                  <a:srgbClr val="FF5050"/>
                </a:solidFill>
              </a:rPr>
              <a:t>Materials :-</a:t>
            </a:r>
          </a:p>
          <a:p>
            <a:pPr lvl="2"/>
            <a:r>
              <a:rPr lang="en-US" sz="3200" b="1"/>
              <a:t>Culture of B. subtilis</a:t>
            </a:r>
          </a:p>
          <a:p>
            <a:pPr lvl="2"/>
            <a:r>
              <a:rPr lang="en-US" sz="3200" b="1"/>
              <a:t>Malachite green (primary stain)</a:t>
            </a:r>
          </a:p>
          <a:p>
            <a:pPr lvl="2"/>
            <a:r>
              <a:rPr lang="en-US" sz="3200" b="1"/>
              <a:t>Safranine (counter stain</a:t>
            </a:r>
            <a:r>
              <a:rPr lang="en-US" b="1"/>
              <a:t>)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solidFill>
                  <a:srgbClr val="FF0000"/>
                </a:solidFill>
              </a:rPr>
              <a:t>Staining of Bacteria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>
                <a:solidFill>
                  <a:srgbClr val="FFFF99"/>
                </a:solidFill>
              </a:rPr>
              <a:t>Types of staining technique:-</a:t>
            </a:r>
          </a:p>
          <a:p>
            <a:pPr>
              <a:buFont typeface="Wingdings" pitchFamily="2" charset="2"/>
              <a:buNone/>
            </a:pPr>
            <a:endParaRPr lang="en-US" sz="3600" b="1">
              <a:solidFill>
                <a:srgbClr val="FFFF99"/>
              </a:solidFill>
            </a:endParaRPr>
          </a:p>
        </p:txBody>
      </p:sp>
      <p:sp>
        <p:nvSpPr>
          <p:cNvPr id="39940" name="AutoShape 4"/>
          <p:cNvSpPr>
            <a:spLocks/>
          </p:cNvSpPr>
          <p:nvPr/>
        </p:nvSpPr>
        <p:spPr bwMode="auto">
          <a:xfrm rot="5400000">
            <a:off x="4287044" y="665956"/>
            <a:ext cx="719138" cy="4416425"/>
          </a:xfrm>
          <a:prstGeom prst="leftBrace">
            <a:avLst>
              <a:gd name="adj1" fmla="val 51177"/>
              <a:gd name="adj2" fmla="val 50968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88950" y="2995613"/>
            <a:ext cx="3381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Simple staining</a:t>
            </a:r>
          </a:p>
          <a:p>
            <a:pPr algn="ctr"/>
            <a:r>
              <a:rPr lang="en-US" sz="2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(use of a single stain)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643438" y="3068638"/>
            <a:ext cx="4514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Differential staining</a:t>
            </a:r>
          </a:p>
          <a:p>
            <a:pPr algn="ctr"/>
            <a:r>
              <a:rPr lang="en-US" sz="2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(use of two contrasting stain)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1763713" y="3860800"/>
            <a:ext cx="0" cy="360363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4925" y="4219575"/>
            <a:ext cx="3671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i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visualization of morphological</a:t>
            </a:r>
          </a:p>
          <a:p>
            <a:pPr algn="ctr"/>
            <a:r>
              <a:rPr lang="en-US" sz="2400" i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shape &amp; arrangement.</a:t>
            </a:r>
          </a:p>
        </p:txBody>
      </p:sp>
      <p:sp>
        <p:nvSpPr>
          <p:cNvPr id="39945" name="AutoShape 9"/>
          <p:cNvSpPr>
            <a:spLocks/>
          </p:cNvSpPr>
          <p:nvPr/>
        </p:nvSpPr>
        <p:spPr bwMode="auto">
          <a:xfrm rot="16200000">
            <a:off x="6466681" y="3118644"/>
            <a:ext cx="446088" cy="2362200"/>
          </a:xfrm>
          <a:prstGeom prst="rightBrace">
            <a:avLst>
              <a:gd name="adj1" fmla="val 44128"/>
              <a:gd name="adj2" fmla="val 50000"/>
            </a:avLst>
          </a:prstGeom>
          <a:noFill/>
          <a:ln w="28575">
            <a:solidFill>
              <a:srgbClr val="33CC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500563" y="4508500"/>
            <a:ext cx="2078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Identification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948488" y="4508500"/>
            <a:ext cx="2128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Visualization </a:t>
            </a:r>
          </a:p>
          <a:p>
            <a:r>
              <a:rPr lang="en-US" sz="2400" i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structure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851275" y="5300663"/>
            <a:ext cx="1065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Gram </a:t>
            </a:r>
          </a:p>
          <a:p>
            <a:r>
              <a:rPr lang="en-US" sz="2400" i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stain</a:t>
            </a:r>
          </a:p>
        </p:txBody>
      </p:sp>
      <p:sp>
        <p:nvSpPr>
          <p:cNvPr id="39949" name="AutoShape 13"/>
          <p:cNvSpPr>
            <a:spLocks/>
          </p:cNvSpPr>
          <p:nvPr/>
        </p:nvSpPr>
        <p:spPr bwMode="auto">
          <a:xfrm rot="16200000">
            <a:off x="7473157" y="4775993"/>
            <a:ext cx="368300" cy="1274763"/>
          </a:xfrm>
          <a:prstGeom prst="rightBrace">
            <a:avLst>
              <a:gd name="adj1" fmla="val 28843"/>
              <a:gd name="adj2" fmla="val 50000"/>
            </a:avLst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076825" y="5372100"/>
            <a:ext cx="1471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Acid fast</a:t>
            </a:r>
          </a:p>
          <a:p>
            <a:pPr algn="ctr"/>
            <a:r>
              <a:rPr lang="en-US" sz="2400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stain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516688" y="5588000"/>
            <a:ext cx="1131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Spore </a:t>
            </a:r>
          </a:p>
          <a:p>
            <a:pPr algn="ctr"/>
            <a:r>
              <a:rPr lang="en-US" sz="2400" i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stain</a:t>
            </a:r>
          </a:p>
        </p:txBody>
      </p:sp>
      <p:sp>
        <p:nvSpPr>
          <p:cNvPr id="39952" name="AutoShape 16"/>
          <p:cNvSpPr>
            <a:spLocks/>
          </p:cNvSpPr>
          <p:nvPr/>
        </p:nvSpPr>
        <p:spPr bwMode="auto">
          <a:xfrm rot="16200000">
            <a:off x="4880769" y="4488657"/>
            <a:ext cx="368300" cy="1274762"/>
          </a:xfrm>
          <a:prstGeom prst="rightBrace">
            <a:avLst>
              <a:gd name="adj1" fmla="val 28843"/>
              <a:gd name="adj2" fmla="val 50000"/>
            </a:avLst>
          </a:prstGeom>
          <a:noFill/>
          <a:ln w="317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7740650" y="5588000"/>
            <a:ext cx="145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0">
                <a:solidFill>
                  <a:srgbClr val="E9E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Capsule</a:t>
            </a:r>
            <a:r>
              <a:rPr lang="en-US" sz="2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/>
            <a:r>
              <a:rPr lang="en-US" sz="2400" i="0">
                <a:solidFill>
                  <a:srgbClr val="E9E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stain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Rectangle 1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Spore Stain of</a:t>
            </a:r>
            <a:br>
              <a:rPr lang="en-US" sz="4000"/>
            </a:br>
            <a:r>
              <a:rPr lang="en-US" sz="4000" i="1"/>
              <a:t>Bacillus subtilis</a:t>
            </a:r>
          </a:p>
        </p:txBody>
      </p:sp>
      <p:pic>
        <p:nvPicPr>
          <p:cNvPr id="15372" name="Picture 12" descr="04-22_EndosporeStain_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4150" y="2767013"/>
            <a:ext cx="5149850" cy="3862387"/>
          </a:xfrm>
          <a:noFill/>
          <a:ln/>
        </p:spPr>
      </p:pic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6200" y="1600200"/>
            <a:ext cx="4419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>
                <a:solidFill>
                  <a:srgbClr val="FF5050"/>
                </a:solidFill>
              </a:rPr>
              <a:t>Name of Stain:</a:t>
            </a:r>
            <a:r>
              <a:rPr lang="en-US" sz="2400" i="0"/>
              <a:t> Spore stain</a:t>
            </a:r>
          </a:p>
          <a:p>
            <a:pPr>
              <a:spcBef>
                <a:spcPct val="50000"/>
              </a:spcBef>
            </a:pPr>
            <a:r>
              <a:rPr lang="en-US" sz="2400" i="0">
                <a:solidFill>
                  <a:srgbClr val="FF5050"/>
                </a:solidFill>
              </a:rPr>
              <a:t>Shape:</a:t>
            </a:r>
            <a:r>
              <a:rPr lang="en-US" sz="2400" i="0"/>
              <a:t> bacilli</a:t>
            </a:r>
          </a:p>
          <a:p>
            <a:pPr>
              <a:spcBef>
                <a:spcPct val="50000"/>
              </a:spcBef>
            </a:pPr>
            <a:r>
              <a:rPr lang="en-US" sz="2400" i="0">
                <a:solidFill>
                  <a:srgbClr val="FF5050"/>
                </a:solidFill>
              </a:rPr>
              <a:t>Arrangement:</a:t>
            </a:r>
            <a:r>
              <a:rPr lang="en-US" sz="2400" i="0"/>
              <a:t> Chains</a:t>
            </a:r>
          </a:p>
          <a:p>
            <a:pPr>
              <a:spcBef>
                <a:spcPct val="50000"/>
              </a:spcBef>
            </a:pPr>
            <a:r>
              <a:rPr lang="en-US" sz="2400" i="0">
                <a:solidFill>
                  <a:srgbClr val="FF5050"/>
                </a:solidFill>
              </a:rPr>
              <a:t>Colour of spores:</a:t>
            </a:r>
            <a:r>
              <a:rPr lang="en-US" sz="2400" i="0"/>
              <a:t> green</a:t>
            </a:r>
          </a:p>
          <a:p>
            <a:pPr>
              <a:spcBef>
                <a:spcPct val="50000"/>
              </a:spcBef>
            </a:pPr>
            <a:r>
              <a:rPr lang="en-US" sz="2400" i="0">
                <a:solidFill>
                  <a:srgbClr val="FF5050"/>
                </a:solidFill>
              </a:rPr>
              <a:t>Colour of vegetative cells:</a:t>
            </a:r>
            <a:r>
              <a:rPr lang="en-US" i="0">
                <a:solidFill>
                  <a:srgbClr val="FF5050"/>
                </a:solidFill>
              </a:rPr>
              <a:t> </a:t>
            </a:r>
            <a:r>
              <a:rPr lang="en-US" sz="2400" i="0"/>
              <a:t>red</a:t>
            </a:r>
          </a:p>
          <a:p>
            <a:pPr>
              <a:spcBef>
                <a:spcPct val="50000"/>
              </a:spcBef>
            </a:pPr>
            <a:r>
              <a:rPr lang="en-US" sz="2400" i="0">
                <a:solidFill>
                  <a:srgbClr val="FF5050"/>
                </a:solidFill>
              </a:rPr>
              <a:t>Name of microorganism:</a:t>
            </a:r>
            <a:r>
              <a:rPr lang="en-US" sz="2400" i="0"/>
              <a:t> </a:t>
            </a:r>
          </a:p>
          <a:p>
            <a:pPr>
              <a:spcBef>
                <a:spcPct val="50000"/>
              </a:spcBef>
            </a:pPr>
            <a:r>
              <a:rPr lang="en-US" sz="2400"/>
              <a:t>B. subtilis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73166-F537-421C-845A-D08DF48391C6}" type="slidenum">
              <a:rPr lang="ar-SA"/>
              <a:pPr>
                <a:defRPr/>
              </a:pPr>
              <a:t>21</a:t>
            </a:fld>
            <a:endParaRPr 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457200" y="16002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20000"/>
              <a:buFont typeface="Wingdings" pitchFamily="2" charset="2"/>
              <a:buChar char="q"/>
              <a:defRPr/>
            </a:pPr>
            <a:r>
              <a:rPr 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Microscopical</a:t>
            </a:r>
            <a:r>
              <a:rPr 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Examination: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Examination of wet mount preparation.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Examination of stained preparation.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457200" y="228600"/>
            <a:ext cx="8229600" cy="11398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Identification of Bacteria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33400" y="3962400"/>
            <a:ext cx="8169275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Macroscopical</a:t>
            </a:r>
            <a:r>
              <a:rPr 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Examination: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Tx/>
              <a:buChar char="•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Characters of colonies.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Tx/>
              <a:buChar char="•"/>
              <a:defRPr/>
            </a:pPr>
            <a:r>
              <a:rPr lang="en-US" sz="3200" b="0" i="0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Hemolysis</a:t>
            </a: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on blood agar.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Tx/>
              <a:buChar char="•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Pigment production.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Tx/>
              <a:buChar char="•"/>
              <a:defRPr/>
            </a:pPr>
            <a:endParaRPr lang="en-US" sz="3200" b="0" dirty="0"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4DD63-E10F-4E62-9566-1972D45D7AB7}" type="slidenum">
              <a:rPr lang="ar-SA"/>
              <a:pPr>
                <a:defRPr/>
              </a:pPr>
              <a:t>22</a:t>
            </a:fld>
            <a:endParaRPr 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457200" y="1905000"/>
            <a:ext cx="8229600" cy="2209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20000"/>
              <a:buFont typeface="Wingdings" pitchFamily="2" charset="2"/>
              <a:buChar char="q"/>
              <a:defRPr/>
            </a:pPr>
            <a:r>
              <a:rPr 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Biochemical Tests.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457200" y="228600"/>
            <a:ext cx="8229600" cy="11398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Identification of Bacteria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85800" y="4343400"/>
            <a:ext cx="6873875" cy="1720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Additional Tests: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Tx/>
              <a:buChar char="•"/>
              <a:defRPr/>
            </a:pPr>
            <a:r>
              <a:rPr lang="en-US" sz="3200" b="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such as serological tests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90A-EE51-4C08-AE78-7FE59270C282}" type="slidenum">
              <a:rPr lang="ar-SA"/>
              <a:pPr/>
              <a:t>23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7800"/>
            <a:ext cx="8686800" cy="1384300"/>
          </a:xfrm>
        </p:spPr>
        <p:txBody>
          <a:bodyPr/>
          <a:lstStyle/>
          <a:p>
            <a:pPr>
              <a:defRPr/>
            </a:pPr>
            <a:r>
              <a:rPr lang="en-US" sz="2800" b="1">
                <a:solidFill>
                  <a:srgbClr val="FF9900"/>
                </a:solidFill>
              </a:rPr>
              <a:t>Examination of living bacteria for motility </a:t>
            </a:r>
            <a:br>
              <a:rPr lang="en-US" sz="2800" b="1">
                <a:solidFill>
                  <a:srgbClr val="FF9900"/>
                </a:solidFill>
              </a:rPr>
            </a:br>
            <a:r>
              <a:rPr lang="en-US" sz="2800" b="1">
                <a:solidFill>
                  <a:srgbClr val="FF9900"/>
                </a:solidFill>
              </a:rPr>
              <a:t>(Hanging drop technique)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329613" cy="3810000"/>
          </a:xfrm>
        </p:spPr>
        <p:txBody>
          <a:bodyPr/>
          <a:lstStyle/>
          <a:p>
            <a:r>
              <a:rPr lang="en-US" smtClean="0">
                <a:solidFill>
                  <a:srgbClr val="FFFF99"/>
                </a:solidFill>
                <a:effectLst/>
              </a:rPr>
              <a:t>In stained slide preparation the cells are heat-killed prior to staining. Thus the motility in not observable .</a:t>
            </a:r>
          </a:p>
          <a:p>
            <a:r>
              <a:rPr lang="en-US" smtClean="0">
                <a:solidFill>
                  <a:srgbClr val="FFFF99"/>
                </a:solidFill>
                <a:effectLst/>
              </a:rPr>
              <a:t> Direct observation of a drop from a liquid containing bacteria is an excellent method of studying motility as in hanging drop preparations 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838200" y="228600"/>
            <a:ext cx="7112000" cy="1433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lang="en-US" sz="4000">
                <a:solidFill>
                  <a:srgbClr val="FF0000"/>
                </a:solidFill>
              </a:rPr>
              <a:t>Examination of wet mount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</a:pPr>
            <a:r>
              <a:rPr lang="en-US" sz="4000">
                <a:solidFill>
                  <a:srgbClr val="FF0000"/>
                </a:solidFill>
              </a:rPr>
              <a:t>preparation</a:t>
            </a:r>
            <a:r>
              <a:rPr lang="en-US" sz="4000">
                <a:solidFill>
                  <a:srgbClr val="FFCCFF"/>
                </a:solidFill>
              </a:rPr>
              <a:t>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5322-D0FD-4475-ACF5-828F84555A46}" type="slidenum">
              <a:rPr lang="ar-SA"/>
              <a:pPr/>
              <a:t>24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(Hanging drop technique)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i="1" u="sng">
                <a:solidFill>
                  <a:srgbClr val="FF0066"/>
                </a:solidFill>
              </a:rPr>
              <a:t>True motility:-</a:t>
            </a:r>
            <a:r>
              <a:rPr lang="en-US"/>
              <a:t> </a:t>
            </a:r>
            <a:r>
              <a:rPr lang="en-US" b="1"/>
              <a:t>it is the active movement of the organism from place to place.</a:t>
            </a:r>
          </a:p>
          <a:p>
            <a:pPr>
              <a:lnSpc>
                <a:spcPct val="90000"/>
              </a:lnSpc>
              <a:defRPr/>
            </a:pPr>
            <a:endParaRPr lang="en-US" b="1"/>
          </a:p>
          <a:p>
            <a:pPr>
              <a:lnSpc>
                <a:spcPct val="90000"/>
              </a:lnSpc>
              <a:defRPr/>
            </a:pPr>
            <a:r>
              <a:rPr lang="en-US" b="1" i="1" u="sng">
                <a:solidFill>
                  <a:srgbClr val="FF9900"/>
                </a:solidFill>
              </a:rPr>
              <a:t>Brownian movement:-</a:t>
            </a:r>
            <a:r>
              <a:rPr lang="en-US"/>
              <a:t> </a:t>
            </a:r>
            <a:r>
              <a:rPr lang="en-US" b="1"/>
              <a:t>is a vibratory movement of the cells due to their bombardment by water molecules in the suspension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7A68-B0A2-4DC3-938A-5DE6A4FDC056}" type="slidenum">
              <a:rPr lang="ar-SA"/>
              <a:pPr/>
              <a:t>25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(Hanging drop technique)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solidFill>
                  <a:schemeClr val="hlink"/>
                </a:solidFill>
              </a:rPr>
              <a:t>Materials</a:t>
            </a:r>
            <a:r>
              <a:rPr lang="en-US" b="1" i="1" u="sng" dirty="0" smtClean="0">
                <a:solidFill>
                  <a:schemeClr val="hlink"/>
                </a:solidFill>
              </a:rPr>
              <a:t>:-</a:t>
            </a:r>
          </a:p>
          <a:p>
            <a:pPr>
              <a:buFont typeface="Wingdings" pitchFamily="2" charset="2"/>
              <a:buNone/>
              <a:defRPr/>
            </a:pPr>
            <a:endParaRPr lang="en-US" b="1" i="1" u="sng" dirty="0">
              <a:solidFill>
                <a:schemeClr val="hlink"/>
              </a:solidFill>
            </a:endParaRPr>
          </a:p>
          <a:p>
            <a:pPr lvl="3">
              <a:defRPr/>
            </a:pPr>
            <a:r>
              <a:rPr lang="en-US" sz="2800" b="1" dirty="0"/>
              <a:t>Culture of Proteus </a:t>
            </a:r>
            <a:r>
              <a:rPr lang="en-US" sz="2800" b="1" dirty="0" err="1"/>
              <a:t>vulgaris</a:t>
            </a:r>
            <a:endParaRPr lang="en-US" sz="2800" b="1" dirty="0"/>
          </a:p>
          <a:p>
            <a:pPr lvl="3">
              <a:defRPr/>
            </a:pPr>
            <a:r>
              <a:rPr lang="en-US" sz="2800" b="1" dirty="0" err="1"/>
              <a:t>Plasticine</a:t>
            </a:r>
            <a:r>
              <a:rPr lang="en-US" sz="2800" b="1" dirty="0"/>
              <a:t>, slide, cover slip</a:t>
            </a:r>
          </a:p>
          <a:p>
            <a:pPr>
              <a:defRPr/>
            </a:pPr>
            <a:endParaRPr lang="en-US" b="1" dirty="0"/>
          </a:p>
          <a:p>
            <a:pPr>
              <a:buFontTx/>
              <a:buNone/>
              <a:defRPr/>
            </a:pPr>
            <a:endParaRPr lang="en-US" b="1" dirty="0">
              <a:solidFill>
                <a:srgbClr val="FF0066"/>
              </a:solidFill>
            </a:endParaRPr>
          </a:p>
          <a:p>
            <a:pPr>
              <a:defRPr/>
            </a:pPr>
            <a:endParaRPr lang="en-US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5059" name="Picture 4" descr="b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0" y="5286375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0" i="0">
                <a:solidFill>
                  <a:srgbClr val="FFFF00"/>
                </a:solidFill>
                <a:latin typeface="Forte" pitchFamily="66" charset="0"/>
                <a:cs typeface="Aharoni" pitchFamily="2" charset="-79"/>
              </a:rPr>
              <a:t>Thank You</a:t>
            </a:r>
            <a:endParaRPr lang="ar-EG" sz="8000" b="0" i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013325"/>
            <a:ext cx="8229600" cy="1143000"/>
          </a:xfrm>
        </p:spPr>
        <p:txBody>
          <a:bodyPr/>
          <a:lstStyle/>
          <a:p>
            <a:r>
              <a:rPr lang="en-US" b="0"/>
              <a:t>Smearing out of the sample</a:t>
            </a:r>
          </a:p>
        </p:txBody>
      </p:sp>
      <p:pic>
        <p:nvPicPr>
          <p:cNvPr id="40963" name="Picture 4" descr="image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3" y="981075"/>
            <a:ext cx="707707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0"/>
              <a:t>Smear Fixation</a:t>
            </a:r>
            <a:endParaRPr lang="ar-EG" b="0"/>
          </a:p>
        </p:txBody>
      </p:sp>
      <p:pic>
        <p:nvPicPr>
          <p:cNvPr id="41987" name="Picture 3" descr="D:\Eman\Micro photos\handling culture\plating out\Bunsen fl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1357313"/>
            <a:ext cx="1357313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444500"/>
            <a:ext cx="8572500" cy="57927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b="1" u="sng">
                <a:solidFill>
                  <a:srgbClr val="CC3300"/>
                </a:solidFill>
              </a:rPr>
              <a:t>Principle of Differential Stains</a:t>
            </a:r>
            <a:endParaRPr lang="ar-SA" sz="4000" b="1" u="sng">
              <a:solidFill>
                <a:srgbClr val="CC3300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sz="3600" b="1">
              <a:solidFill>
                <a:schemeClr val="hlink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>
                <a:solidFill>
                  <a:schemeClr val="hlink"/>
                </a:solidFill>
              </a:rPr>
              <a:t>* Application of the primary stain.</a:t>
            </a:r>
          </a:p>
          <a:p>
            <a:pPr algn="ctr">
              <a:buFont typeface="Wingdings" pitchFamily="2" charset="2"/>
              <a:buNone/>
            </a:pPr>
            <a:endParaRPr lang="en-US" sz="3600" b="1">
              <a:solidFill>
                <a:schemeClr val="hlink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>
                <a:solidFill>
                  <a:srgbClr val="FF99CC"/>
                </a:solidFill>
              </a:rPr>
              <a:t>* Decolourization.</a:t>
            </a:r>
          </a:p>
          <a:p>
            <a:pPr algn="ctr">
              <a:buFont typeface="Wingdings" pitchFamily="2" charset="2"/>
              <a:buNone/>
            </a:pPr>
            <a:endParaRPr lang="en-US" sz="4000" b="1">
              <a:solidFill>
                <a:schemeClr val="bg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>
                <a:solidFill>
                  <a:schemeClr val="hlink"/>
                </a:solidFill>
              </a:rPr>
              <a:t>*Application of the counter-stain.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C4F46-7840-49EA-B81D-36554E884C31}" type="slidenum">
              <a:rPr lang="ar-SA"/>
              <a:pPr>
                <a:defRPr/>
              </a:pPr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smtClean="0">
                <a:solidFill>
                  <a:srgbClr val="FFFF99"/>
                </a:solidFill>
              </a:rPr>
              <a:t>Gram Stain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u="sng" dirty="0" smtClean="0">
                <a:solidFill>
                  <a:srgbClr val="FF0066"/>
                </a:solidFill>
              </a:rPr>
              <a:t>Materials:-</a:t>
            </a:r>
            <a:r>
              <a:rPr lang="en-US" b="1" dirty="0" smtClean="0"/>
              <a:t> </a:t>
            </a:r>
          </a:p>
          <a:p>
            <a:pPr lvl="2" eaLnBrk="1" hangingPunct="1">
              <a:defRPr/>
            </a:pPr>
            <a:r>
              <a:rPr lang="en-US" b="1" dirty="0" smtClean="0"/>
              <a:t>Cultures of </a:t>
            </a:r>
            <a:r>
              <a:rPr lang="en-US" b="1" i="1" dirty="0" smtClean="0"/>
              <a:t>Staphylococci, Candida, Bacillus, </a:t>
            </a:r>
            <a:r>
              <a:rPr lang="en-US" b="1" dirty="0" smtClean="0"/>
              <a:t>gram –</a:t>
            </a:r>
            <a:r>
              <a:rPr lang="en-US" b="1" dirty="0" err="1" smtClean="0"/>
              <a:t>ve</a:t>
            </a:r>
            <a:r>
              <a:rPr lang="en-US" b="1" dirty="0" smtClean="0"/>
              <a:t> bacteria</a:t>
            </a:r>
          </a:p>
          <a:p>
            <a:pPr lvl="2" eaLnBrk="1" hangingPunct="1">
              <a:defRPr/>
            </a:pPr>
            <a:r>
              <a:rPr lang="en-US" b="1" dirty="0" smtClean="0"/>
              <a:t>Crystal violet (primary stain)</a:t>
            </a:r>
          </a:p>
          <a:p>
            <a:pPr lvl="2" eaLnBrk="1" hangingPunct="1">
              <a:defRPr/>
            </a:pPr>
            <a:r>
              <a:rPr lang="en-US" b="1" dirty="0" smtClean="0"/>
              <a:t>Gram’s iodine (mordant)</a:t>
            </a:r>
          </a:p>
          <a:p>
            <a:pPr lvl="2" eaLnBrk="1" hangingPunct="1">
              <a:defRPr/>
            </a:pPr>
            <a:r>
              <a:rPr lang="en-US" b="1" dirty="0" smtClean="0"/>
              <a:t>Acetone-alcohol (decolorizing agent)</a:t>
            </a:r>
          </a:p>
          <a:p>
            <a:pPr lvl="2" eaLnBrk="1" hangingPunct="1">
              <a:defRPr/>
            </a:pPr>
            <a:r>
              <a:rPr lang="en-US" b="1" dirty="0" err="1" smtClean="0"/>
              <a:t>Safranin</a:t>
            </a:r>
            <a:r>
              <a:rPr lang="en-US" b="1" dirty="0" smtClean="0"/>
              <a:t> (counter stain)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743074" y="2738437"/>
            <a:ext cx="4876800" cy="771525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Arial" pitchFamily="34" charset="0"/>
              </a:rPr>
              <a:t>Gram Staining</a:t>
            </a:r>
          </a:p>
        </p:txBody>
      </p:sp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71500"/>
            <a:ext cx="3886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196" name="Picture 4" descr="sample_gra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981200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752600" y="395288"/>
            <a:ext cx="2819400" cy="5905500"/>
          </a:xfrm>
          <a:prstGeom prst="wedgeRoundRectCallout">
            <a:avLst>
              <a:gd name="adj1" fmla="val 147959"/>
              <a:gd name="adj2" fmla="val 1563"/>
              <a:gd name="adj3" fmla="val 16667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“One of the most common mistakes is to decolorize a smear for too long a time period. Even Gram-positive cells can lose the crystal violet-iodine complex during prolonged </a:t>
            </a:r>
            <a:r>
              <a:rPr lang="en-US" sz="2400" dirty="0" err="1">
                <a:solidFill>
                  <a:srgbClr val="000000"/>
                </a:solidFill>
                <a:cs typeface="Arial" pitchFamily="34" charset="0"/>
              </a:rPr>
              <a:t>decolorization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nimBg="1"/>
      <p:bldP spid="1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29925-0790-4C35-9CDA-E88589335ABE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762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Results:</a:t>
            </a:r>
          </a:p>
        </p:txBody>
      </p:sp>
      <p:pic>
        <p:nvPicPr>
          <p:cNvPr id="15368" name="Picture 8" descr="11-06e_Staph_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10200" y="1181100"/>
            <a:ext cx="3733800" cy="2800350"/>
          </a:xfrm>
          <a:noFill/>
        </p:spPr>
      </p:pic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57200" y="1600200"/>
            <a:ext cx="6019800" cy="3046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Shape: </a:t>
            </a:r>
            <a:r>
              <a:rPr lang="en-US" sz="2400" dirty="0" err="1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Cocci</a:t>
            </a:r>
            <a:endParaRPr lang="en-US" sz="2400" dirty="0">
              <a:solidFill>
                <a:srgbClr val="75349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Arrangement: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clusters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Colour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Violet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Gram’s reaction: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Gram’s</a:t>
            </a:r>
            <a:r>
              <a:rPr lang="en-US" sz="2400" dirty="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+</a:t>
            </a:r>
            <a:r>
              <a:rPr lang="en-US" sz="2400" dirty="0" err="1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ve</a:t>
            </a:r>
            <a:endParaRPr lang="en-US" sz="2400" dirty="0">
              <a:solidFill>
                <a:srgbClr val="75349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Name of microorganism: </a:t>
            </a:r>
            <a:r>
              <a:rPr lang="en-US" sz="2400" i="1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Staphylococc</a:t>
            </a:r>
            <a:r>
              <a:rPr lang="en-US" sz="2400" u="sng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</a:t>
            </a:r>
            <a:endParaRPr lang="en-US" sz="2400" dirty="0">
              <a:solidFill>
                <a:srgbClr val="75349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CF1A8-1354-4F70-AC45-412F4C032D40}" type="slidenum">
              <a:rPr lang="ar-SA"/>
              <a:pPr>
                <a:defRPr/>
              </a:pPr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762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Results:</a:t>
            </a:r>
          </a:p>
        </p:txBody>
      </p:sp>
      <p:pic>
        <p:nvPicPr>
          <p:cNvPr id="40964" name="Picture 6" descr="CANDID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895350"/>
            <a:ext cx="3733800" cy="2800350"/>
          </a:xfrm>
          <a:noFill/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6019800" cy="323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Shape: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Oval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Arrangement: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Single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Colour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Violet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Gram’s reaction: </a:t>
            </a:r>
            <a:r>
              <a:rPr lang="en-US" sz="2400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Gram’s +</a:t>
            </a:r>
            <a:r>
              <a:rPr lang="en-US" sz="2400" dirty="0" err="1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ve</a:t>
            </a:r>
            <a:endParaRPr lang="en-US" sz="2400" dirty="0">
              <a:solidFill>
                <a:srgbClr val="75349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Name of microorganism: 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rgbClr val="75349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Candida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338</TotalTime>
  <Words>713</Words>
  <Application>Microsoft Office PowerPoint</Application>
  <PresentationFormat>On-screen Show (4:3)</PresentationFormat>
  <Paragraphs>160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Stream</vt:lpstr>
      <vt:lpstr>PHT 226 Lab # 3 </vt:lpstr>
      <vt:lpstr>Staining of Bacteria</vt:lpstr>
      <vt:lpstr>Smearing out of the sample</vt:lpstr>
      <vt:lpstr>Smear Fixation</vt:lpstr>
      <vt:lpstr>Slide 5</vt:lpstr>
      <vt:lpstr>Gram Stain</vt:lpstr>
      <vt:lpstr>Gram Staining</vt:lpstr>
      <vt:lpstr>Results:</vt:lpstr>
      <vt:lpstr>Results:</vt:lpstr>
      <vt:lpstr>Results:</vt:lpstr>
      <vt:lpstr>Results:</vt:lpstr>
      <vt:lpstr>Acid Fast Stain</vt:lpstr>
      <vt:lpstr>Acid Fast Stain e.g., Ziehl-Neelsen Stain </vt:lpstr>
      <vt:lpstr>Ziehl-Neelsen Stain </vt:lpstr>
      <vt:lpstr>Acid Fast Stain</vt:lpstr>
      <vt:lpstr>Slide 16</vt:lpstr>
      <vt:lpstr>Results</vt:lpstr>
      <vt:lpstr>The Spore Stain </vt:lpstr>
      <vt:lpstr>The Spore Stain</vt:lpstr>
      <vt:lpstr>Spore Stain of Bacillus subtilis</vt:lpstr>
      <vt:lpstr>Slide 21</vt:lpstr>
      <vt:lpstr>Slide 22</vt:lpstr>
      <vt:lpstr>Examination of living bacteria for motility  (Hanging drop technique)</vt:lpstr>
      <vt:lpstr>(Hanging drop technique)</vt:lpstr>
      <vt:lpstr>(Hanging drop technique)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PHT 381 Lab # 3</dc:title>
  <dc:creator>Customer</dc:creator>
  <cp:lastModifiedBy>mine</cp:lastModifiedBy>
  <cp:revision>26</cp:revision>
  <dcterms:created xsi:type="dcterms:W3CDTF">2004-08-23T08:22:08Z</dcterms:created>
  <dcterms:modified xsi:type="dcterms:W3CDTF">2014-02-23T19:02:39Z</dcterms:modified>
</cp:coreProperties>
</file>