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35" r:id="rId2"/>
    <p:sldId id="292" r:id="rId3"/>
    <p:sldId id="293" r:id="rId4"/>
    <p:sldId id="317" r:id="rId5"/>
    <p:sldId id="318" r:id="rId6"/>
    <p:sldId id="319" r:id="rId7"/>
    <p:sldId id="343" r:id="rId8"/>
    <p:sldId id="320" r:id="rId9"/>
    <p:sldId id="334" r:id="rId10"/>
    <p:sldId id="337" r:id="rId11"/>
    <p:sldId id="321" r:id="rId12"/>
    <p:sldId id="322" r:id="rId13"/>
    <p:sldId id="323" r:id="rId14"/>
    <p:sldId id="324" r:id="rId15"/>
    <p:sldId id="325" r:id="rId16"/>
    <p:sldId id="342" r:id="rId17"/>
    <p:sldId id="326" r:id="rId18"/>
    <p:sldId id="327" r:id="rId19"/>
    <p:sldId id="328" r:id="rId20"/>
    <p:sldId id="329" r:id="rId21"/>
    <p:sldId id="344" r:id="rId22"/>
    <p:sldId id="345" r:id="rId23"/>
    <p:sldId id="346" r:id="rId24"/>
    <p:sldId id="312" r:id="rId25"/>
    <p:sldId id="257" r:id="rId26"/>
    <p:sldId id="348" r:id="rId27"/>
    <p:sldId id="349" r:id="rId28"/>
    <p:sldId id="350" r:id="rId29"/>
    <p:sldId id="338" r:id="rId30"/>
    <p:sldId id="266" r:id="rId31"/>
    <p:sldId id="267" r:id="rId32"/>
    <p:sldId id="258" r:id="rId33"/>
    <p:sldId id="314" r:id="rId34"/>
    <p:sldId id="269" r:id="rId35"/>
    <p:sldId id="274" r:id="rId36"/>
    <p:sldId id="265" r:id="rId37"/>
    <p:sldId id="271" r:id="rId38"/>
    <p:sldId id="272" r:id="rId39"/>
    <p:sldId id="273" r:id="rId40"/>
    <p:sldId id="34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99FF"/>
    <a:srgbClr val="FF9900"/>
    <a:srgbClr val="753492"/>
    <a:srgbClr val="9966FF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94660" autoAdjust="0"/>
  </p:normalViewPr>
  <p:slideViewPr>
    <p:cSldViewPr>
      <p:cViewPr>
        <p:scale>
          <a:sx n="64" d="100"/>
          <a:sy n="64" d="100"/>
        </p:scale>
        <p:origin x="-26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48F836-89B6-4747-B582-BD03B8332F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7F64BC-CE64-4A40-AB56-C7A9EE3628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0C1BB-69D9-46DC-81F8-D878B2E0F711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172200" cy="4114800"/>
          </a:xfrm>
          <a:noFill/>
          <a:ln/>
        </p:spPr>
        <p:txBody>
          <a:bodyPr/>
          <a:lstStyle/>
          <a:p>
            <a:endParaRPr lang="ar-SA" sz="9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A024-88FC-4361-8F4E-7A957A0562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93C3-DC69-4F2E-8738-7D1E28EA5F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6190-F154-4FF3-AF7F-5F74136567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CFEA-4B53-4EC8-B4A5-645049B440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302D-DE65-401B-A552-61B718845A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CAD7-6499-4AC2-9C97-4A3776834E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44AC-C2D1-400B-B581-4593A6B19B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E261-8FEA-46C1-AD74-1DFD7137AF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7D97-B618-4F58-8119-4D7A5957FC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8F31-3D20-4B65-AC9A-B9BE1E16A4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ED37-3C4F-465B-8F63-523FC47E74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0DB0-A5AF-4080-8AE2-976FE25A0D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8873-3B56-4D6F-B955-3BF770F5A0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1B91-F8DF-485A-8888-13E9D9E0FF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2FBC-8316-4294-AF30-E40217F8C0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6C8DBA-058B-4975-AAE9-4FAF1765A2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ransition>
    <p:zoom dir="in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e.edu/~cbwilso/250graphics00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raining.org/mts/gram.as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_1_clip0.mpg" TargetMode="Externa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itchsponge">
            <a:hlinkClick r:id="rId3" tooltip="Source of Pathogens: Kitchen Sponge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063" y="1904713"/>
            <a:ext cx="6786474" cy="30469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effectLst/>
                <a:latin typeface="Arial" charset="0"/>
              </a:rPr>
              <a:t>226 PHT</a:t>
            </a:r>
            <a:br>
              <a:rPr lang="en-US" sz="540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5400" dirty="0" smtClean="0">
                <a:solidFill>
                  <a:srgbClr val="000000"/>
                </a:solidFill>
                <a:effectLst/>
                <a:latin typeface="Arial" charset="0"/>
              </a:rPr>
              <a:t>Lab#2</a:t>
            </a:r>
            <a:br>
              <a:rPr lang="en-US" sz="540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5400" dirty="0" smtClean="0">
                <a:solidFill>
                  <a:srgbClr val="000000"/>
                </a:solidFill>
                <a:effectLst/>
                <a:latin typeface="Arial" charset="0"/>
              </a:rPr>
              <a:t> Staining techniques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2. Prepare the smear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</a:b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>
          <a:xfrm>
            <a:off x="304800" y="990600"/>
            <a:ext cx="5105400" cy="5562600"/>
          </a:xfrm>
        </p:spPr>
        <p:txBody>
          <a:bodyPr/>
          <a:lstStyle/>
          <a:p>
            <a:pPr marL="914400" lvl="1" indent="-457200">
              <a:defRPr/>
            </a:pPr>
            <a:r>
              <a:rPr lang="en-US" sz="2400" u="sng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a. With solid culture  </a:t>
            </a:r>
          </a:p>
          <a:p>
            <a:pPr marL="457200" indent="-457200"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   (agar colony), place a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small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drop of distilled water on a clean slide. Drag the sterile inoculating needle tip through 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edge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of an isolated colony. Gently spread the mixture into a circle the size of a quarter. </a:t>
            </a:r>
          </a:p>
          <a:p>
            <a:pPr>
              <a:defRPr/>
            </a:pPr>
            <a:r>
              <a:rPr lang="en-US" sz="2400" u="sng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b. With liquid culture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(A loop of liquid culture can be placed directly on the slide and spread out.)</a:t>
            </a:r>
          </a:p>
          <a:p>
            <a:pPr marL="457200" indent="-457200">
              <a:defRPr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endParaRPr lang="ar-SA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E7CEA-83F3-4D08-88FC-DA4937EE4770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93" name="Picture 11" descr="fig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533400"/>
            <a:ext cx="3352800" cy="5867400"/>
          </a:xfrm>
          <a:noFill/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28600" y="533400"/>
            <a:ext cx="8686800" cy="586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2" descr="C:\Users\acer\Pictures\Import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762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81000" y="43434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3. Let the smear air dry completely. Do not apply heat while drying because this can lyse the cells</a:t>
            </a:r>
            <a:endParaRPr lang="ar-SA" sz="28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CA7AD-D307-4D1E-913C-125225FF2D31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Smear preparation</a:t>
            </a:r>
          </a:p>
        </p:txBody>
      </p:sp>
      <p:sp>
        <p:nvSpPr>
          <p:cNvPr id="41988" name="AutoShape 1028"/>
          <p:cNvSpPr>
            <a:spLocks noChangeArrowheads="1"/>
          </p:cNvSpPr>
          <p:nvPr/>
        </p:nvSpPr>
        <p:spPr bwMode="auto">
          <a:xfrm rot="19922266" flipH="1">
            <a:off x="2555875" y="2636838"/>
            <a:ext cx="285750" cy="2873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989" name="AutoShape 1029"/>
          <p:cNvSpPr>
            <a:spLocks noChangeArrowheads="1"/>
          </p:cNvSpPr>
          <p:nvPr/>
        </p:nvSpPr>
        <p:spPr bwMode="auto">
          <a:xfrm rot="-2588926">
            <a:off x="3060700" y="1844675"/>
            <a:ext cx="1152525" cy="144463"/>
          </a:xfrm>
          <a:prstGeom prst="flowChartTerminator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990" name="Line 1030"/>
          <p:cNvSpPr>
            <a:spLocks noChangeShapeType="1"/>
          </p:cNvSpPr>
          <p:nvPr/>
        </p:nvSpPr>
        <p:spPr bwMode="auto">
          <a:xfrm rot="18900000" flipV="1">
            <a:off x="2664619" y="2528094"/>
            <a:ext cx="6477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2051050" y="2671763"/>
            <a:ext cx="1081088" cy="2125662"/>
            <a:chOff x="1292" y="1683"/>
            <a:chExt cx="681" cy="1339"/>
          </a:xfrm>
        </p:grpSpPr>
        <p:sp>
          <p:nvSpPr>
            <p:cNvPr id="41991" name="AutoShape 1031"/>
            <p:cNvSpPr>
              <a:spLocks noChangeArrowheads="1"/>
            </p:cNvSpPr>
            <p:nvPr/>
          </p:nvSpPr>
          <p:spPr bwMode="auto">
            <a:xfrm>
              <a:off x="1292" y="2750"/>
              <a:ext cx="681" cy="2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1992" name="AutoShape 1032"/>
            <p:cNvSpPr>
              <a:spLocks noChangeArrowheads="1"/>
            </p:cNvSpPr>
            <p:nvPr/>
          </p:nvSpPr>
          <p:spPr bwMode="auto">
            <a:xfrm>
              <a:off x="1565" y="1955"/>
              <a:ext cx="91" cy="816"/>
            </a:xfrm>
            <a:prstGeom prst="flowChartMagneticDisk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1993" name="AutoShape 1033"/>
            <p:cNvSpPr>
              <a:spLocks noChangeArrowheads="1"/>
            </p:cNvSpPr>
            <p:nvPr/>
          </p:nvSpPr>
          <p:spPr bwMode="auto">
            <a:xfrm rot="12641397">
              <a:off x="1519" y="1683"/>
              <a:ext cx="214" cy="394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" name="Group 1050"/>
          <p:cNvGrpSpPr>
            <a:grpSpLocks/>
          </p:cNvGrpSpPr>
          <p:nvPr/>
        </p:nvGrpSpPr>
        <p:grpSpPr bwMode="auto">
          <a:xfrm>
            <a:off x="2268538" y="3213100"/>
            <a:ext cx="574675" cy="990600"/>
            <a:chOff x="1429" y="3214"/>
            <a:chExt cx="362" cy="624"/>
          </a:xfrm>
        </p:grpSpPr>
        <p:sp>
          <p:nvSpPr>
            <p:cNvPr id="41994" name="Rectangle 1034"/>
            <p:cNvSpPr>
              <a:spLocks noChangeArrowheads="1"/>
            </p:cNvSpPr>
            <p:nvPr/>
          </p:nvSpPr>
          <p:spPr bwMode="auto">
            <a:xfrm>
              <a:off x="1474" y="3486"/>
              <a:ext cx="240" cy="288"/>
            </a:xfrm>
            <a:prstGeom prst="rect">
              <a:avLst/>
            </a:prstGeom>
            <a:solidFill>
              <a:srgbClr val="FFE5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pic>
          <p:nvPicPr>
            <p:cNvPr id="13334" name="Picture 1035" descr="SPECIM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9" y="3214"/>
              <a:ext cx="36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 Box 1036"/>
            <p:cNvSpPr txBox="1">
              <a:spLocks noChangeArrowheads="1"/>
            </p:cNvSpPr>
            <p:nvPr/>
          </p:nvSpPr>
          <p:spPr bwMode="auto">
            <a:xfrm>
              <a:off x="1461" y="3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</a:p>
          </p:txBody>
        </p:sp>
      </p:grpSp>
      <p:sp>
        <p:nvSpPr>
          <p:cNvPr id="41997" name="AutoShape 1037"/>
          <p:cNvSpPr>
            <a:spLocks noChangeArrowheads="1"/>
          </p:cNvSpPr>
          <p:nvPr/>
        </p:nvSpPr>
        <p:spPr bwMode="auto">
          <a:xfrm rot="19922266" flipH="1">
            <a:off x="4930775" y="2924175"/>
            <a:ext cx="285750" cy="2873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998" name="AutoShape 1038"/>
          <p:cNvSpPr>
            <a:spLocks noChangeArrowheads="1"/>
          </p:cNvSpPr>
          <p:nvPr/>
        </p:nvSpPr>
        <p:spPr bwMode="auto">
          <a:xfrm rot="-2588926">
            <a:off x="5435600" y="2060575"/>
            <a:ext cx="1152525" cy="144463"/>
          </a:xfrm>
          <a:prstGeom prst="flowChartTerminator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999" name="Line 1039"/>
          <p:cNvSpPr>
            <a:spLocks noChangeShapeType="1"/>
          </p:cNvSpPr>
          <p:nvPr/>
        </p:nvSpPr>
        <p:spPr bwMode="auto">
          <a:xfrm rot="18900000" flipV="1">
            <a:off x="5039519" y="2743994"/>
            <a:ext cx="6477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000" name="Rectangle 1040"/>
          <p:cNvSpPr>
            <a:spLocks noChangeArrowheads="1"/>
          </p:cNvSpPr>
          <p:nvPr/>
        </p:nvSpPr>
        <p:spPr bwMode="auto">
          <a:xfrm>
            <a:off x="3781425" y="3429000"/>
            <a:ext cx="23034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001" name="Oval 1041"/>
          <p:cNvSpPr>
            <a:spLocks noChangeArrowheads="1"/>
          </p:cNvSpPr>
          <p:nvPr/>
        </p:nvSpPr>
        <p:spPr bwMode="auto">
          <a:xfrm>
            <a:off x="4789488" y="3789363"/>
            <a:ext cx="215900" cy="288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002" name="AutoShape 1042"/>
          <p:cNvSpPr>
            <a:spLocks noChangeArrowheads="1"/>
          </p:cNvSpPr>
          <p:nvPr/>
        </p:nvSpPr>
        <p:spPr bwMode="auto">
          <a:xfrm>
            <a:off x="4646613" y="3789363"/>
            <a:ext cx="482600" cy="2667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" name="Group 1049"/>
          <p:cNvGrpSpPr>
            <a:grpSpLocks/>
          </p:cNvGrpSpPr>
          <p:nvPr/>
        </p:nvGrpSpPr>
        <p:grpSpPr bwMode="auto">
          <a:xfrm>
            <a:off x="4356100" y="4327525"/>
            <a:ext cx="1081088" cy="2125663"/>
            <a:chOff x="2744" y="2726"/>
            <a:chExt cx="681" cy="1339"/>
          </a:xfrm>
        </p:grpSpPr>
        <p:sp>
          <p:nvSpPr>
            <p:cNvPr id="42005" name="AutoShape 1045"/>
            <p:cNvSpPr>
              <a:spLocks noChangeArrowheads="1"/>
            </p:cNvSpPr>
            <p:nvPr/>
          </p:nvSpPr>
          <p:spPr bwMode="auto">
            <a:xfrm>
              <a:off x="2744" y="3793"/>
              <a:ext cx="681" cy="2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2006" name="AutoShape 1046"/>
            <p:cNvSpPr>
              <a:spLocks noChangeArrowheads="1"/>
            </p:cNvSpPr>
            <p:nvPr/>
          </p:nvSpPr>
          <p:spPr bwMode="auto">
            <a:xfrm>
              <a:off x="3017" y="2998"/>
              <a:ext cx="91" cy="816"/>
            </a:xfrm>
            <a:prstGeom prst="flowChartMagneticDisk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2007" name="AutoShape 1047"/>
            <p:cNvSpPr>
              <a:spLocks noChangeArrowheads="1"/>
            </p:cNvSpPr>
            <p:nvPr/>
          </p:nvSpPr>
          <p:spPr bwMode="auto">
            <a:xfrm rot="12641397">
              <a:off x="2971" y="2726"/>
              <a:ext cx="214" cy="394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2008" name="AutoShape 1048"/>
          <p:cNvSpPr>
            <a:spLocks noChangeArrowheads="1"/>
          </p:cNvSpPr>
          <p:nvPr/>
        </p:nvSpPr>
        <p:spPr bwMode="auto">
          <a:xfrm rot="12641397">
            <a:off x="4787900" y="3573463"/>
            <a:ext cx="339725" cy="625475"/>
          </a:xfrm>
          <a:prstGeom prst="lightningBol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014" name="Text Box 1054"/>
          <p:cNvSpPr txBox="1">
            <a:spLocks noChangeArrowheads="1"/>
          </p:cNvSpPr>
          <p:nvPr/>
        </p:nvSpPr>
        <p:spPr bwMode="auto">
          <a:xfrm>
            <a:off x="6659563" y="371633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Fixation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8" grpId="1" animBg="1"/>
      <p:bldP spid="41989" grpId="0" animBg="1"/>
      <p:bldP spid="41989" grpId="1" animBg="1"/>
      <p:bldP spid="41997" grpId="0" animBg="1"/>
      <p:bldP spid="41997" grpId="1" animBg="1"/>
      <p:bldP spid="41998" grpId="0" animBg="1"/>
      <p:bldP spid="41998" grpId="1" animBg="1"/>
      <p:bldP spid="42000" grpId="0" animBg="1"/>
      <p:bldP spid="42000" grpId="1" animBg="1"/>
      <p:bldP spid="42000" grpId="2" animBg="1"/>
      <p:bldP spid="42001" grpId="0" animBg="1"/>
      <p:bldP spid="42001" grpId="1" animBg="1"/>
      <p:bldP spid="42001" grpId="2" animBg="1"/>
      <p:bldP spid="42002" grpId="0" animBg="1"/>
      <p:bldP spid="42002" grpId="1" animBg="1"/>
      <p:bldP spid="42002" grpId="2" animBg="1"/>
      <p:bldP spid="42008" grpId="0" animBg="1"/>
      <p:bldP spid="42008" grpId="1" animBg="1"/>
      <p:bldP spid="420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1DC5B-592D-469B-B65A-D3343296B3F6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E9E400"/>
                </a:solidFill>
              </a:rPr>
              <a:t>Simple Staining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rgbClr val="993366"/>
                </a:solidFill>
              </a:rPr>
              <a:t>Objective:-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To show the morphological shapes and arrangement of bacterial cells.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b="1" u="sng" dirty="0" smtClean="0">
                <a:solidFill>
                  <a:schemeClr val="folHlink"/>
                </a:solidFill>
              </a:rPr>
              <a:t>Direct staining with basic dye:</a:t>
            </a:r>
          </a:p>
          <a:p>
            <a:pPr marL="609600" indent="-609600" eaLnBrk="1" hangingPunct="1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Materials:-</a:t>
            </a:r>
            <a:r>
              <a:rPr lang="en-US" b="1" dirty="0" smtClean="0"/>
              <a:t> </a:t>
            </a:r>
          </a:p>
          <a:p>
            <a:pPr marL="1371600" lvl="2" indent="-457200" eaLnBrk="1" hangingPunct="1">
              <a:buFont typeface="Wingdings" pitchFamily="2" charset="2"/>
              <a:buChar char="ü"/>
              <a:defRPr/>
            </a:pPr>
            <a:r>
              <a:rPr lang="en-US" b="1" dirty="0" smtClean="0"/>
              <a:t>Cultures of </a:t>
            </a:r>
            <a:r>
              <a:rPr lang="en-US" b="1" i="1" dirty="0" smtClean="0"/>
              <a:t>Staphylococci, Bacillus</a:t>
            </a:r>
          </a:p>
          <a:p>
            <a:pPr marL="1371600" lvl="2" indent="-457200" eaLnBrk="1" hangingPunct="1">
              <a:buFont typeface="Wingdings" pitchFamily="2" charset="2"/>
              <a:buChar char="ü"/>
              <a:defRPr/>
            </a:pPr>
            <a:r>
              <a:rPr lang="en-US" b="1" dirty="0" err="1" smtClean="0"/>
              <a:t>Methylene</a:t>
            </a:r>
            <a:r>
              <a:rPr lang="en-US" b="1" dirty="0" smtClean="0"/>
              <a:t> blue stain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A360D-355C-402B-B4EA-FED3BAF036EF}" type="slidenum">
              <a:rPr lang="ar-SA"/>
              <a:pPr>
                <a:defRPr/>
              </a:pPr>
              <a:t>13</a:t>
            </a:fld>
            <a:endParaRPr lang="en-US"/>
          </a:p>
        </p:txBody>
      </p:sp>
      <p:pic>
        <p:nvPicPr>
          <p:cNvPr id="40969" name="Picture 9" descr="BD15168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553099">
            <a:off x="3140075" y="3806825"/>
            <a:ext cx="200025" cy="200025"/>
          </a:xfrm>
        </p:spPr>
      </p:pic>
      <p:pic>
        <p:nvPicPr>
          <p:cNvPr id="40970" name="Picture 10" descr="BD15168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35068">
            <a:off x="2916238" y="3789363"/>
            <a:ext cx="215900" cy="215900"/>
          </a:xfr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E9E400"/>
                </a:solidFill>
              </a:rPr>
              <a:t>Simple Staining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7258050" cy="388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808000"/>
                </a:solidFill>
              </a:rPr>
              <a:t>Procedure:-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68538" y="4221163"/>
            <a:ext cx="1851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865438" y="4530725"/>
            <a:ext cx="482600" cy="2667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966" name="Picture 6" descr="EYEDRO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05050"/>
            <a:ext cx="60642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989263" y="31686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MB</a:t>
            </a:r>
          </a:p>
        </p:txBody>
      </p:sp>
      <p:pic>
        <p:nvPicPr>
          <p:cNvPr id="40976" name="Picture 16" descr="BD15168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 rot="2594919">
            <a:off x="3351213" y="3816350"/>
            <a:ext cx="215900" cy="215900"/>
          </a:xfrm>
          <a:noFill/>
        </p:spPr>
      </p:pic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651125" y="5367338"/>
            <a:ext cx="984250" cy="366712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1-2 min</a:t>
            </a: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4500563" y="2349500"/>
            <a:ext cx="2643187" cy="2735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4881563" y="3789363"/>
            <a:ext cx="1851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5478463" y="4098925"/>
            <a:ext cx="482600" cy="2667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 rot="5400000">
            <a:off x="5164932" y="3123406"/>
            <a:ext cx="1314450" cy="2357437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5580063" y="1844675"/>
            <a:ext cx="376237" cy="1152525"/>
            <a:chOff x="2970" y="2296"/>
            <a:chExt cx="382" cy="889"/>
          </a:xfrm>
        </p:grpSpPr>
        <p:sp>
          <p:nvSpPr>
            <p:cNvPr id="4098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970" y="2296"/>
              <a:ext cx="38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87" name="Freeform 27"/>
            <p:cNvSpPr>
              <a:spLocks noEditPoints="1"/>
            </p:cNvSpPr>
            <p:nvPr/>
          </p:nvSpPr>
          <p:spPr bwMode="auto">
            <a:xfrm>
              <a:off x="2980" y="2305"/>
              <a:ext cx="363" cy="872"/>
            </a:xfrm>
            <a:custGeom>
              <a:avLst/>
              <a:gdLst/>
              <a:ahLst/>
              <a:cxnLst>
                <a:cxn ang="0">
                  <a:pos x="146" y="6105"/>
                </a:cxn>
                <a:cxn ang="0">
                  <a:pos x="117" y="6101"/>
                </a:cxn>
                <a:cxn ang="0">
                  <a:pos x="89" y="6094"/>
                </a:cxn>
                <a:cxn ang="0">
                  <a:pos x="65" y="6080"/>
                </a:cxn>
                <a:cxn ang="0">
                  <a:pos x="44" y="6062"/>
                </a:cxn>
                <a:cxn ang="0">
                  <a:pos x="25" y="6040"/>
                </a:cxn>
                <a:cxn ang="0">
                  <a:pos x="11" y="6016"/>
                </a:cxn>
                <a:cxn ang="0">
                  <a:pos x="4" y="5988"/>
                </a:cxn>
                <a:cxn ang="0">
                  <a:pos x="0" y="5959"/>
                </a:cxn>
                <a:cxn ang="0">
                  <a:pos x="0" y="3351"/>
                </a:cxn>
                <a:cxn ang="0">
                  <a:pos x="1080" y="3351"/>
                </a:cxn>
                <a:cxn ang="0">
                  <a:pos x="1080" y="1819"/>
                </a:cxn>
                <a:cxn ang="0">
                  <a:pos x="1473" y="1819"/>
                </a:cxn>
                <a:cxn ang="0">
                  <a:pos x="1473" y="3351"/>
                </a:cxn>
                <a:cxn ang="0">
                  <a:pos x="2553" y="3351"/>
                </a:cxn>
                <a:cxn ang="0">
                  <a:pos x="2553" y="5959"/>
                </a:cxn>
                <a:cxn ang="0">
                  <a:pos x="2549" y="5988"/>
                </a:cxn>
                <a:cxn ang="0">
                  <a:pos x="2542" y="6016"/>
                </a:cxn>
                <a:cxn ang="0">
                  <a:pos x="2528" y="6040"/>
                </a:cxn>
                <a:cxn ang="0">
                  <a:pos x="2510" y="6062"/>
                </a:cxn>
                <a:cxn ang="0">
                  <a:pos x="2488" y="6080"/>
                </a:cxn>
                <a:cxn ang="0">
                  <a:pos x="2463" y="6094"/>
                </a:cxn>
                <a:cxn ang="0">
                  <a:pos x="2436" y="6101"/>
                </a:cxn>
                <a:cxn ang="0">
                  <a:pos x="2407" y="6105"/>
                </a:cxn>
                <a:cxn ang="0">
                  <a:pos x="146" y="6105"/>
                </a:cxn>
                <a:cxn ang="0">
                  <a:pos x="1080" y="1704"/>
                </a:cxn>
                <a:cxn ang="0">
                  <a:pos x="1080" y="1573"/>
                </a:cxn>
                <a:cxn ang="0">
                  <a:pos x="525" y="1573"/>
                </a:cxn>
                <a:cxn ang="0">
                  <a:pos x="525" y="1037"/>
                </a:cxn>
                <a:cxn ang="0">
                  <a:pos x="924" y="1037"/>
                </a:cxn>
                <a:cxn ang="0">
                  <a:pos x="995" y="257"/>
                </a:cxn>
                <a:cxn ang="0">
                  <a:pos x="1005" y="204"/>
                </a:cxn>
                <a:cxn ang="0">
                  <a:pos x="1024" y="155"/>
                </a:cxn>
                <a:cxn ang="0">
                  <a:pos x="1051" y="112"/>
                </a:cxn>
                <a:cxn ang="0">
                  <a:pos x="1085" y="74"/>
                </a:cxn>
                <a:cxn ang="0">
                  <a:pos x="1126" y="43"/>
                </a:cxn>
                <a:cxn ang="0">
                  <a:pos x="1172" y="20"/>
                </a:cxn>
                <a:cxn ang="0">
                  <a:pos x="1223" y="6"/>
                </a:cxn>
                <a:cxn ang="0">
                  <a:pos x="1277" y="0"/>
                </a:cxn>
                <a:cxn ang="0">
                  <a:pos x="1331" y="6"/>
                </a:cxn>
                <a:cxn ang="0">
                  <a:pos x="1382" y="20"/>
                </a:cxn>
                <a:cxn ang="0">
                  <a:pos x="1428" y="44"/>
                </a:cxn>
                <a:cxn ang="0">
                  <a:pos x="1469" y="75"/>
                </a:cxn>
                <a:cxn ang="0">
                  <a:pos x="1502" y="113"/>
                </a:cxn>
                <a:cxn ang="0">
                  <a:pos x="1530" y="156"/>
                </a:cxn>
                <a:cxn ang="0">
                  <a:pos x="1549" y="204"/>
                </a:cxn>
                <a:cxn ang="0">
                  <a:pos x="1559" y="257"/>
                </a:cxn>
                <a:cxn ang="0">
                  <a:pos x="1629" y="1037"/>
                </a:cxn>
                <a:cxn ang="0">
                  <a:pos x="2029" y="1037"/>
                </a:cxn>
                <a:cxn ang="0">
                  <a:pos x="2029" y="1573"/>
                </a:cxn>
                <a:cxn ang="0">
                  <a:pos x="1473" y="1573"/>
                </a:cxn>
                <a:cxn ang="0">
                  <a:pos x="1473" y="1704"/>
                </a:cxn>
                <a:cxn ang="0">
                  <a:pos x="1080" y="1704"/>
                </a:cxn>
              </a:cxnLst>
              <a:rect l="0" t="0" r="r" b="b"/>
              <a:pathLst>
                <a:path w="2553" h="6105">
                  <a:moveTo>
                    <a:pt x="146" y="6105"/>
                  </a:moveTo>
                  <a:lnTo>
                    <a:pt x="117" y="6101"/>
                  </a:lnTo>
                  <a:lnTo>
                    <a:pt x="89" y="6094"/>
                  </a:lnTo>
                  <a:lnTo>
                    <a:pt x="65" y="6080"/>
                  </a:lnTo>
                  <a:lnTo>
                    <a:pt x="44" y="6062"/>
                  </a:lnTo>
                  <a:lnTo>
                    <a:pt x="25" y="6040"/>
                  </a:lnTo>
                  <a:lnTo>
                    <a:pt x="11" y="6016"/>
                  </a:lnTo>
                  <a:lnTo>
                    <a:pt x="4" y="5988"/>
                  </a:lnTo>
                  <a:lnTo>
                    <a:pt x="0" y="5959"/>
                  </a:lnTo>
                  <a:lnTo>
                    <a:pt x="0" y="3351"/>
                  </a:lnTo>
                  <a:lnTo>
                    <a:pt x="1080" y="3351"/>
                  </a:lnTo>
                  <a:lnTo>
                    <a:pt x="1080" y="1819"/>
                  </a:lnTo>
                  <a:lnTo>
                    <a:pt x="1473" y="1819"/>
                  </a:lnTo>
                  <a:lnTo>
                    <a:pt x="1473" y="3351"/>
                  </a:lnTo>
                  <a:lnTo>
                    <a:pt x="2553" y="3351"/>
                  </a:lnTo>
                  <a:lnTo>
                    <a:pt x="2553" y="5959"/>
                  </a:lnTo>
                  <a:lnTo>
                    <a:pt x="2549" y="5988"/>
                  </a:lnTo>
                  <a:lnTo>
                    <a:pt x="2542" y="6016"/>
                  </a:lnTo>
                  <a:lnTo>
                    <a:pt x="2528" y="6040"/>
                  </a:lnTo>
                  <a:lnTo>
                    <a:pt x="2510" y="6062"/>
                  </a:lnTo>
                  <a:lnTo>
                    <a:pt x="2488" y="6080"/>
                  </a:lnTo>
                  <a:lnTo>
                    <a:pt x="2463" y="6094"/>
                  </a:lnTo>
                  <a:lnTo>
                    <a:pt x="2436" y="6101"/>
                  </a:lnTo>
                  <a:lnTo>
                    <a:pt x="2407" y="6105"/>
                  </a:lnTo>
                  <a:lnTo>
                    <a:pt x="146" y="6105"/>
                  </a:lnTo>
                  <a:close/>
                  <a:moveTo>
                    <a:pt x="1080" y="1704"/>
                  </a:moveTo>
                  <a:lnTo>
                    <a:pt x="1080" y="1573"/>
                  </a:lnTo>
                  <a:lnTo>
                    <a:pt x="525" y="1573"/>
                  </a:lnTo>
                  <a:lnTo>
                    <a:pt x="525" y="1037"/>
                  </a:lnTo>
                  <a:lnTo>
                    <a:pt x="924" y="1037"/>
                  </a:lnTo>
                  <a:lnTo>
                    <a:pt x="995" y="257"/>
                  </a:lnTo>
                  <a:lnTo>
                    <a:pt x="1005" y="204"/>
                  </a:lnTo>
                  <a:lnTo>
                    <a:pt x="1024" y="155"/>
                  </a:lnTo>
                  <a:lnTo>
                    <a:pt x="1051" y="112"/>
                  </a:lnTo>
                  <a:lnTo>
                    <a:pt x="1085" y="74"/>
                  </a:lnTo>
                  <a:lnTo>
                    <a:pt x="1126" y="43"/>
                  </a:lnTo>
                  <a:lnTo>
                    <a:pt x="1172" y="20"/>
                  </a:lnTo>
                  <a:lnTo>
                    <a:pt x="1223" y="6"/>
                  </a:lnTo>
                  <a:lnTo>
                    <a:pt x="1277" y="0"/>
                  </a:lnTo>
                  <a:lnTo>
                    <a:pt x="1331" y="6"/>
                  </a:lnTo>
                  <a:lnTo>
                    <a:pt x="1382" y="20"/>
                  </a:lnTo>
                  <a:lnTo>
                    <a:pt x="1428" y="44"/>
                  </a:lnTo>
                  <a:lnTo>
                    <a:pt x="1469" y="75"/>
                  </a:lnTo>
                  <a:lnTo>
                    <a:pt x="1502" y="113"/>
                  </a:lnTo>
                  <a:lnTo>
                    <a:pt x="1530" y="156"/>
                  </a:lnTo>
                  <a:lnTo>
                    <a:pt x="1549" y="204"/>
                  </a:lnTo>
                  <a:lnTo>
                    <a:pt x="1559" y="257"/>
                  </a:lnTo>
                  <a:lnTo>
                    <a:pt x="1629" y="1037"/>
                  </a:lnTo>
                  <a:lnTo>
                    <a:pt x="2029" y="1037"/>
                  </a:lnTo>
                  <a:lnTo>
                    <a:pt x="2029" y="1573"/>
                  </a:lnTo>
                  <a:lnTo>
                    <a:pt x="1473" y="1573"/>
                  </a:lnTo>
                  <a:lnTo>
                    <a:pt x="1473" y="1704"/>
                  </a:lnTo>
                  <a:lnTo>
                    <a:pt x="1080" y="170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2980" y="2564"/>
              <a:ext cx="363" cy="612"/>
            </a:xfrm>
            <a:custGeom>
              <a:avLst/>
              <a:gdLst/>
              <a:ahLst/>
              <a:cxnLst>
                <a:cxn ang="0">
                  <a:pos x="146" y="4286"/>
                </a:cxn>
                <a:cxn ang="0">
                  <a:pos x="117" y="4282"/>
                </a:cxn>
                <a:cxn ang="0">
                  <a:pos x="89" y="4275"/>
                </a:cxn>
                <a:cxn ang="0">
                  <a:pos x="65" y="4261"/>
                </a:cxn>
                <a:cxn ang="0">
                  <a:pos x="44" y="4243"/>
                </a:cxn>
                <a:cxn ang="0">
                  <a:pos x="25" y="4221"/>
                </a:cxn>
                <a:cxn ang="0">
                  <a:pos x="11" y="4197"/>
                </a:cxn>
                <a:cxn ang="0">
                  <a:pos x="4" y="4169"/>
                </a:cxn>
                <a:cxn ang="0">
                  <a:pos x="0" y="4140"/>
                </a:cxn>
                <a:cxn ang="0">
                  <a:pos x="0" y="1532"/>
                </a:cxn>
                <a:cxn ang="0">
                  <a:pos x="1080" y="1532"/>
                </a:cxn>
                <a:cxn ang="0">
                  <a:pos x="1080" y="0"/>
                </a:cxn>
                <a:cxn ang="0">
                  <a:pos x="1473" y="0"/>
                </a:cxn>
                <a:cxn ang="0">
                  <a:pos x="1473" y="1532"/>
                </a:cxn>
                <a:cxn ang="0">
                  <a:pos x="2553" y="1532"/>
                </a:cxn>
                <a:cxn ang="0">
                  <a:pos x="2553" y="4140"/>
                </a:cxn>
                <a:cxn ang="0">
                  <a:pos x="2549" y="4169"/>
                </a:cxn>
                <a:cxn ang="0">
                  <a:pos x="2542" y="4197"/>
                </a:cxn>
                <a:cxn ang="0">
                  <a:pos x="2528" y="4221"/>
                </a:cxn>
                <a:cxn ang="0">
                  <a:pos x="2510" y="4243"/>
                </a:cxn>
                <a:cxn ang="0">
                  <a:pos x="2488" y="4261"/>
                </a:cxn>
                <a:cxn ang="0">
                  <a:pos x="2463" y="4275"/>
                </a:cxn>
                <a:cxn ang="0">
                  <a:pos x="2436" y="4282"/>
                </a:cxn>
                <a:cxn ang="0">
                  <a:pos x="2407" y="4286"/>
                </a:cxn>
                <a:cxn ang="0">
                  <a:pos x="146" y="4286"/>
                </a:cxn>
              </a:cxnLst>
              <a:rect l="0" t="0" r="r" b="b"/>
              <a:pathLst>
                <a:path w="2553" h="4286">
                  <a:moveTo>
                    <a:pt x="146" y="4286"/>
                  </a:moveTo>
                  <a:lnTo>
                    <a:pt x="117" y="4282"/>
                  </a:lnTo>
                  <a:lnTo>
                    <a:pt x="89" y="4275"/>
                  </a:lnTo>
                  <a:lnTo>
                    <a:pt x="65" y="4261"/>
                  </a:lnTo>
                  <a:lnTo>
                    <a:pt x="44" y="4243"/>
                  </a:lnTo>
                  <a:lnTo>
                    <a:pt x="25" y="4221"/>
                  </a:lnTo>
                  <a:lnTo>
                    <a:pt x="11" y="4197"/>
                  </a:lnTo>
                  <a:lnTo>
                    <a:pt x="4" y="4169"/>
                  </a:lnTo>
                  <a:lnTo>
                    <a:pt x="0" y="4140"/>
                  </a:lnTo>
                  <a:lnTo>
                    <a:pt x="0" y="1532"/>
                  </a:lnTo>
                  <a:lnTo>
                    <a:pt x="1080" y="1532"/>
                  </a:lnTo>
                  <a:lnTo>
                    <a:pt x="1080" y="0"/>
                  </a:lnTo>
                  <a:lnTo>
                    <a:pt x="1473" y="0"/>
                  </a:lnTo>
                  <a:lnTo>
                    <a:pt x="1473" y="1532"/>
                  </a:lnTo>
                  <a:lnTo>
                    <a:pt x="2553" y="1532"/>
                  </a:lnTo>
                  <a:lnTo>
                    <a:pt x="2553" y="4140"/>
                  </a:lnTo>
                  <a:lnTo>
                    <a:pt x="2549" y="4169"/>
                  </a:lnTo>
                  <a:lnTo>
                    <a:pt x="2542" y="4197"/>
                  </a:lnTo>
                  <a:lnTo>
                    <a:pt x="2528" y="4221"/>
                  </a:lnTo>
                  <a:lnTo>
                    <a:pt x="2510" y="4243"/>
                  </a:lnTo>
                  <a:lnTo>
                    <a:pt x="2488" y="4261"/>
                  </a:lnTo>
                  <a:lnTo>
                    <a:pt x="2463" y="4275"/>
                  </a:lnTo>
                  <a:lnTo>
                    <a:pt x="2436" y="4282"/>
                  </a:lnTo>
                  <a:lnTo>
                    <a:pt x="2407" y="4286"/>
                  </a:lnTo>
                  <a:lnTo>
                    <a:pt x="146" y="428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3054" y="2305"/>
              <a:ext cx="214" cy="245"/>
            </a:xfrm>
            <a:custGeom>
              <a:avLst/>
              <a:gdLst/>
              <a:ahLst/>
              <a:cxnLst>
                <a:cxn ang="0">
                  <a:pos x="555" y="1704"/>
                </a:cxn>
                <a:cxn ang="0">
                  <a:pos x="555" y="1573"/>
                </a:cxn>
                <a:cxn ang="0">
                  <a:pos x="0" y="1573"/>
                </a:cxn>
                <a:cxn ang="0">
                  <a:pos x="0" y="1037"/>
                </a:cxn>
                <a:cxn ang="0">
                  <a:pos x="399" y="1037"/>
                </a:cxn>
                <a:cxn ang="0">
                  <a:pos x="470" y="257"/>
                </a:cxn>
                <a:cxn ang="0">
                  <a:pos x="480" y="204"/>
                </a:cxn>
                <a:cxn ang="0">
                  <a:pos x="499" y="155"/>
                </a:cxn>
                <a:cxn ang="0">
                  <a:pos x="526" y="112"/>
                </a:cxn>
                <a:cxn ang="0">
                  <a:pos x="560" y="74"/>
                </a:cxn>
                <a:cxn ang="0">
                  <a:pos x="601" y="43"/>
                </a:cxn>
                <a:cxn ang="0">
                  <a:pos x="647" y="20"/>
                </a:cxn>
                <a:cxn ang="0">
                  <a:pos x="698" y="6"/>
                </a:cxn>
                <a:cxn ang="0">
                  <a:pos x="752" y="0"/>
                </a:cxn>
                <a:cxn ang="0">
                  <a:pos x="806" y="6"/>
                </a:cxn>
                <a:cxn ang="0">
                  <a:pos x="857" y="20"/>
                </a:cxn>
                <a:cxn ang="0">
                  <a:pos x="903" y="44"/>
                </a:cxn>
                <a:cxn ang="0">
                  <a:pos x="944" y="75"/>
                </a:cxn>
                <a:cxn ang="0">
                  <a:pos x="977" y="113"/>
                </a:cxn>
                <a:cxn ang="0">
                  <a:pos x="1005" y="156"/>
                </a:cxn>
                <a:cxn ang="0">
                  <a:pos x="1024" y="204"/>
                </a:cxn>
                <a:cxn ang="0">
                  <a:pos x="1034" y="257"/>
                </a:cxn>
                <a:cxn ang="0">
                  <a:pos x="1104" y="1037"/>
                </a:cxn>
                <a:cxn ang="0">
                  <a:pos x="1504" y="1037"/>
                </a:cxn>
                <a:cxn ang="0">
                  <a:pos x="1504" y="1573"/>
                </a:cxn>
                <a:cxn ang="0">
                  <a:pos x="948" y="1573"/>
                </a:cxn>
                <a:cxn ang="0">
                  <a:pos x="948" y="1704"/>
                </a:cxn>
                <a:cxn ang="0">
                  <a:pos x="555" y="1704"/>
                </a:cxn>
              </a:cxnLst>
              <a:rect l="0" t="0" r="r" b="b"/>
              <a:pathLst>
                <a:path w="1504" h="1704">
                  <a:moveTo>
                    <a:pt x="555" y="1704"/>
                  </a:moveTo>
                  <a:lnTo>
                    <a:pt x="555" y="1573"/>
                  </a:lnTo>
                  <a:lnTo>
                    <a:pt x="0" y="1573"/>
                  </a:lnTo>
                  <a:lnTo>
                    <a:pt x="0" y="1037"/>
                  </a:lnTo>
                  <a:lnTo>
                    <a:pt x="399" y="1037"/>
                  </a:lnTo>
                  <a:lnTo>
                    <a:pt x="470" y="257"/>
                  </a:lnTo>
                  <a:lnTo>
                    <a:pt x="480" y="204"/>
                  </a:lnTo>
                  <a:lnTo>
                    <a:pt x="499" y="155"/>
                  </a:lnTo>
                  <a:lnTo>
                    <a:pt x="526" y="112"/>
                  </a:lnTo>
                  <a:lnTo>
                    <a:pt x="560" y="74"/>
                  </a:lnTo>
                  <a:lnTo>
                    <a:pt x="601" y="43"/>
                  </a:lnTo>
                  <a:lnTo>
                    <a:pt x="647" y="20"/>
                  </a:lnTo>
                  <a:lnTo>
                    <a:pt x="698" y="6"/>
                  </a:lnTo>
                  <a:lnTo>
                    <a:pt x="752" y="0"/>
                  </a:lnTo>
                  <a:lnTo>
                    <a:pt x="806" y="6"/>
                  </a:lnTo>
                  <a:lnTo>
                    <a:pt x="857" y="20"/>
                  </a:lnTo>
                  <a:lnTo>
                    <a:pt x="903" y="44"/>
                  </a:lnTo>
                  <a:lnTo>
                    <a:pt x="944" y="75"/>
                  </a:lnTo>
                  <a:lnTo>
                    <a:pt x="977" y="113"/>
                  </a:lnTo>
                  <a:lnTo>
                    <a:pt x="1005" y="156"/>
                  </a:lnTo>
                  <a:lnTo>
                    <a:pt x="1024" y="204"/>
                  </a:lnTo>
                  <a:lnTo>
                    <a:pt x="1034" y="257"/>
                  </a:lnTo>
                  <a:lnTo>
                    <a:pt x="1104" y="1037"/>
                  </a:lnTo>
                  <a:lnTo>
                    <a:pt x="1504" y="1037"/>
                  </a:lnTo>
                  <a:lnTo>
                    <a:pt x="1504" y="1573"/>
                  </a:lnTo>
                  <a:lnTo>
                    <a:pt x="948" y="1573"/>
                  </a:lnTo>
                  <a:lnTo>
                    <a:pt x="948" y="1704"/>
                  </a:lnTo>
                  <a:lnTo>
                    <a:pt x="555" y="17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H="1">
              <a:off x="3110" y="2453"/>
              <a:ext cx="1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3054" y="2548"/>
              <a:ext cx="79" cy="16"/>
            </a:xfrm>
            <a:custGeom>
              <a:avLst/>
              <a:gdLst/>
              <a:ahLst/>
              <a:cxnLst>
                <a:cxn ang="0">
                  <a:pos x="555" y="115"/>
                </a:cxn>
                <a:cxn ang="0">
                  <a:pos x="55" y="110"/>
                </a:cxn>
                <a:cxn ang="0">
                  <a:pos x="34" y="106"/>
                </a:cxn>
                <a:cxn ang="0">
                  <a:pos x="16" y="95"/>
                </a:cxn>
                <a:cxn ang="0">
                  <a:pos x="5" y="77"/>
                </a:cxn>
                <a:cxn ang="0">
                  <a:pos x="0" y="56"/>
                </a:cxn>
                <a:cxn ang="0">
                  <a:pos x="5" y="33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5" y="0"/>
                </a:cxn>
                <a:cxn ang="0">
                  <a:pos x="555" y="0"/>
                </a:cxn>
              </a:cxnLst>
              <a:rect l="0" t="0" r="r" b="b"/>
              <a:pathLst>
                <a:path w="555" h="115">
                  <a:moveTo>
                    <a:pt x="555" y="115"/>
                  </a:moveTo>
                  <a:lnTo>
                    <a:pt x="55" y="110"/>
                  </a:lnTo>
                  <a:lnTo>
                    <a:pt x="34" y="106"/>
                  </a:lnTo>
                  <a:lnTo>
                    <a:pt x="16" y="95"/>
                  </a:lnTo>
                  <a:lnTo>
                    <a:pt x="5" y="77"/>
                  </a:lnTo>
                  <a:lnTo>
                    <a:pt x="0" y="56"/>
                  </a:lnTo>
                  <a:lnTo>
                    <a:pt x="5" y="33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5" y="0"/>
                  </a:lnTo>
                  <a:lnTo>
                    <a:pt x="5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3133" y="2529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3" name="Freeform 33"/>
            <p:cNvSpPr>
              <a:spLocks/>
            </p:cNvSpPr>
            <p:nvPr/>
          </p:nvSpPr>
          <p:spPr bwMode="auto">
            <a:xfrm>
              <a:off x="3189" y="2548"/>
              <a:ext cx="79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0" y="0"/>
                </a:cxn>
                <a:cxn ang="0">
                  <a:pos x="522" y="4"/>
                </a:cxn>
                <a:cxn ang="0">
                  <a:pos x="540" y="17"/>
                </a:cxn>
                <a:cxn ang="0">
                  <a:pos x="551" y="33"/>
                </a:cxn>
                <a:cxn ang="0">
                  <a:pos x="556" y="56"/>
                </a:cxn>
                <a:cxn ang="0">
                  <a:pos x="551" y="77"/>
                </a:cxn>
                <a:cxn ang="0">
                  <a:pos x="540" y="95"/>
                </a:cxn>
                <a:cxn ang="0">
                  <a:pos x="522" y="106"/>
                </a:cxn>
                <a:cxn ang="0">
                  <a:pos x="500" y="110"/>
                </a:cxn>
                <a:cxn ang="0">
                  <a:pos x="0" y="115"/>
                </a:cxn>
              </a:cxnLst>
              <a:rect l="0" t="0" r="r" b="b"/>
              <a:pathLst>
                <a:path w="556" h="115">
                  <a:moveTo>
                    <a:pt x="0" y="0"/>
                  </a:moveTo>
                  <a:lnTo>
                    <a:pt x="500" y="0"/>
                  </a:lnTo>
                  <a:lnTo>
                    <a:pt x="522" y="4"/>
                  </a:lnTo>
                  <a:lnTo>
                    <a:pt x="540" y="17"/>
                  </a:lnTo>
                  <a:lnTo>
                    <a:pt x="551" y="33"/>
                  </a:lnTo>
                  <a:lnTo>
                    <a:pt x="556" y="56"/>
                  </a:lnTo>
                  <a:lnTo>
                    <a:pt x="551" y="77"/>
                  </a:lnTo>
                  <a:lnTo>
                    <a:pt x="540" y="95"/>
                  </a:lnTo>
                  <a:lnTo>
                    <a:pt x="522" y="106"/>
                  </a:lnTo>
                  <a:lnTo>
                    <a:pt x="500" y="110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3254" y="2529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5" name="Freeform 35"/>
            <p:cNvSpPr>
              <a:spLocks/>
            </p:cNvSpPr>
            <p:nvPr/>
          </p:nvSpPr>
          <p:spPr bwMode="auto">
            <a:xfrm>
              <a:off x="3250" y="2564"/>
              <a:ext cx="92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1"/>
                </a:cxn>
                <a:cxn ang="0">
                  <a:pos x="17" y="96"/>
                </a:cxn>
                <a:cxn ang="0">
                  <a:pos x="43" y="178"/>
                </a:cxn>
                <a:cxn ang="0">
                  <a:pos x="61" y="215"/>
                </a:cxn>
                <a:cxn ang="0">
                  <a:pos x="80" y="248"/>
                </a:cxn>
                <a:cxn ang="0">
                  <a:pos x="125" y="309"/>
                </a:cxn>
                <a:cxn ang="0">
                  <a:pos x="176" y="364"/>
                </a:cxn>
                <a:cxn ang="0">
                  <a:pos x="231" y="418"/>
                </a:cxn>
                <a:cxn ang="0">
                  <a:pos x="348" y="531"/>
                </a:cxn>
                <a:cxn ang="0">
                  <a:pos x="406" y="597"/>
                </a:cxn>
                <a:cxn ang="0">
                  <a:pos x="463" y="674"/>
                </a:cxn>
                <a:cxn ang="0">
                  <a:pos x="514" y="764"/>
                </a:cxn>
                <a:cxn ang="0">
                  <a:pos x="539" y="815"/>
                </a:cxn>
                <a:cxn ang="0">
                  <a:pos x="561" y="871"/>
                </a:cxn>
                <a:cxn ang="0">
                  <a:pos x="581" y="933"/>
                </a:cxn>
                <a:cxn ang="0">
                  <a:pos x="600" y="1000"/>
                </a:cxn>
                <a:cxn ang="0">
                  <a:pos x="616" y="1072"/>
                </a:cxn>
                <a:cxn ang="0">
                  <a:pos x="630" y="1150"/>
                </a:cxn>
                <a:cxn ang="0">
                  <a:pos x="641" y="1236"/>
                </a:cxn>
                <a:cxn ang="0">
                  <a:pos x="649" y="1329"/>
                </a:cxn>
                <a:cxn ang="0">
                  <a:pos x="653" y="1428"/>
                </a:cxn>
                <a:cxn ang="0">
                  <a:pos x="656" y="1537"/>
                </a:cxn>
              </a:cxnLst>
              <a:rect l="0" t="0" r="r" b="b"/>
              <a:pathLst>
                <a:path w="656" h="1537">
                  <a:moveTo>
                    <a:pt x="0" y="0"/>
                  </a:moveTo>
                  <a:lnTo>
                    <a:pt x="7" y="51"/>
                  </a:lnTo>
                  <a:lnTo>
                    <a:pt x="17" y="96"/>
                  </a:lnTo>
                  <a:lnTo>
                    <a:pt x="43" y="178"/>
                  </a:lnTo>
                  <a:lnTo>
                    <a:pt x="61" y="215"/>
                  </a:lnTo>
                  <a:lnTo>
                    <a:pt x="80" y="248"/>
                  </a:lnTo>
                  <a:lnTo>
                    <a:pt x="125" y="309"/>
                  </a:lnTo>
                  <a:lnTo>
                    <a:pt x="176" y="364"/>
                  </a:lnTo>
                  <a:lnTo>
                    <a:pt x="231" y="418"/>
                  </a:lnTo>
                  <a:lnTo>
                    <a:pt x="348" y="531"/>
                  </a:lnTo>
                  <a:lnTo>
                    <a:pt x="406" y="597"/>
                  </a:lnTo>
                  <a:lnTo>
                    <a:pt x="463" y="674"/>
                  </a:lnTo>
                  <a:lnTo>
                    <a:pt x="514" y="764"/>
                  </a:lnTo>
                  <a:lnTo>
                    <a:pt x="539" y="815"/>
                  </a:lnTo>
                  <a:lnTo>
                    <a:pt x="561" y="871"/>
                  </a:lnTo>
                  <a:lnTo>
                    <a:pt x="581" y="933"/>
                  </a:lnTo>
                  <a:lnTo>
                    <a:pt x="600" y="1000"/>
                  </a:lnTo>
                  <a:lnTo>
                    <a:pt x="616" y="1072"/>
                  </a:lnTo>
                  <a:lnTo>
                    <a:pt x="630" y="1150"/>
                  </a:lnTo>
                  <a:lnTo>
                    <a:pt x="641" y="1236"/>
                  </a:lnTo>
                  <a:lnTo>
                    <a:pt x="649" y="1329"/>
                  </a:lnTo>
                  <a:lnTo>
                    <a:pt x="653" y="1428"/>
                  </a:lnTo>
                  <a:lnTo>
                    <a:pt x="656" y="15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6" name="Freeform 36"/>
            <p:cNvSpPr>
              <a:spLocks/>
            </p:cNvSpPr>
            <p:nvPr/>
          </p:nvSpPr>
          <p:spPr bwMode="auto">
            <a:xfrm>
              <a:off x="3133" y="2783"/>
              <a:ext cx="56" cy="339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1487"/>
                </a:cxn>
                <a:cxn ang="0">
                  <a:pos x="277" y="2388"/>
                </a:cxn>
                <a:cxn ang="0">
                  <a:pos x="116" y="2388"/>
                </a:cxn>
                <a:cxn ang="0">
                  <a:pos x="0" y="1487"/>
                </a:cxn>
                <a:cxn ang="0">
                  <a:pos x="1" y="1490"/>
                </a:cxn>
                <a:cxn ang="0">
                  <a:pos x="1" y="1488"/>
                </a:cxn>
                <a:cxn ang="0">
                  <a:pos x="0" y="1487"/>
                </a:cxn>
                <a:cxn ang="0">
                  <a:pos x="0" y="0"/>
                </a:cxn>
              </a:cxnLst>
              <a:rect l="0" t="0" r="r" b="b"/>
              <a:pathLst>
                <a:path w="393" h="2388">
                  <a:moveTo>
                    <a:pt x="393" y="0"/>
                  </a:moveTo>
                  <a:lnTo>
                    <a:pt x="393" y="1487"/>
                  </a:lnTo>
                  <a:lnTo>
                    <a:pt x="277" y="2388"/>
                  </a:lnTo>
                  <a:lnTo>
                    <a:pt x="116" y="2388"/>
                  </a:lnTo>
                  <a:lnTo>
                    <a:pt x="0" y="1487"/>
                  </a:lnTo>
                  <a:lnTo>
                    <a:pt x="1" y="1490"/>
                  </a:lnTo>
                  <a:lnTo>
                    <a:pt x="1" y="1488"/>
                  </a:lnTo>
                  <a:lnTo>
                    <a:pt x="0" y="14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3133" y="2996"/>
              <a:ext cx="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>
              <a:off x="3133" y="2783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2980" y="2564"/>
              <a:ext cx="92" cy="219"/>
            </a:xfrm>
            <a:custGeom>
              <a:avLst/>
              <a:gdLst/>
              <a:ahLst/>
              <a:cxnLst>
                <a:cxn ang="0">
                  <a:pos x="0" y="1537"/>
                </a:cxn>
                <a:cxn ang="0">
                  <a:pos x="2" y="1428"/>
                </a:cxn>
                <a:cxn ang="0">
                  <a:pos x="7" y="1329"/>
                </a:cxn>
                <a:cxn ang="0">
                  <a:pos x="15" y="1236"/>
                </a:cxn>
                <a:cxn ang="0">
                  <a:pos x="26" y="1150"/>
                </a:cxn>
                <a:cxn ang="0">
                  <a:pos x="40" y="1072"/>
                </a:cxn>
                <a:cxn ang="0">
                  <a:pos x="56" y="1000"/>
                </a:cxn>
                <a:cxn ang="0">
                  <a:pos x="75" y="933"/>
                </a:cxn>
                <a:cxn ang="0">
                  <a:pos x="95" y="871"/>
                </a:cxn>
                <a:cxn ang="0">
                  <a:pos x="142" y="764"/>
                </a:cxn>
                <a:cxn ang="0">
                  <a:pos x="194" y="674"/>
                </a:cxn>
                <a:cxn ang="0">
                  <a:pos x="250" y="597"/>
                </a:cxn>
                <a:cxn ang="0">
                  <a:pos x="308" y="531"/>
                </a:cxn>
                <a:cxn ang="0">
                  <a:pos x="367" y="473"/>
                </a:cxn>
                <a:cxn ang="0">
                  <a:pos x="425" y="418"/>
                </a:cxn>
                <a:cxn ang="0">
                  <a:pos x="481" y="364"/>
                </a:cxn>
                <a:cxn ang="0">
                  <a:pos x="531" y="309"/>
                </a:cxn>
                <a:cxn ang="0">
                  <a:pos x="576" y="248"/>
                </a:cxn>
                <a:cxn ang="0">
                  <a:pos x="612" y="178"/>
                </a:cxn>
                <a:cxn ang="0">
                  <a:pos x="628" y="139"/>
                </a:cxn>
                <a:cxn ang="0">
                  <a:pos x="640" y="96"/>
                </a:cxn>
                <a:cxn ang="0">
                  <a:pos x="649" y="51"/>
                </a:cxn>
                <a:cxn ang="0">
                  <a:pos x="656" y="0"/>
                </a:cxn>
              </a:cxnLst>
              <a:rect l="0" t="0" r="r" b="b"/>
              <a:pathLst>
                <a:path w="656" h="1537">
                  <a:moveTo>
                    <a:pt x="0" y="1537"/>
                  </a:moveTo>
                  <a:lnTo>
                    <a:pt x="2" y="1428"/>
                  </a:lnTo>
                  <a:lnTo>
                    <a:pt x="7" y="1329"/>
                  </a:lnTo>
                  <a:lnTo>
                    <a:pt x="15" y="1236"/>
                  </a:lnTo>
                  <a:lnTo>
                    <a:pt x="26" y="1150"/>
                  </a:lnTo>
                  <a:lnTo>
                    <a:pt x="40" y="1072"/>
                  </a:lnTo>
                  <a:lnTo>
                    <a:pt x="56" y="1000"/>
                  </a:lnTo>
                  <a:lnTo>
                    <a:pt x="75" y="933"/>
                  </a:lnTo>
                  <a:lnTo>
                    <a:pt x="95" y="871"/>
                  </a:lnTo>
                  <a:lnTo>
                    <a:pt x="142" y="764"/>
                  </a:lnTo>
                  <a:lnTo>
                    <a:pt x="194" y="674"/>
                  </a:lnTo>
                  <a:lnTo>
                    <a:pt x="250" y="597"/>
                  </a:lnTo>
                  <a:lnTo>
                    <a:pt x="308" y="531"/>
                  </a:lnTo>
                  <a:lnTo>
                    <a:pt x="367" y="473"/>
                  </a:lnTo>
                  <a:lnTo>
                    <a:pt x="425" y="418"/>
                  </a:lnTo>
                  <a:lnTo>
                    <a:pt x="481" y="364"/>
                  </a:lnTo>
                  <a:lnTo>
                    <a:pt x="531" y="309"/>
                  </a:lnTo>
                  <a:lnTo>
                    <a:pt x="576" y="248"/>
                  </a:lnTo>
                  <a:lnTo>
                    <a:pt x="612" y="178"/>
                  </a:lnTo>
                  <a:lnTo>
                    <a:pt x="628" y="139"/>
                  </a:lnTo>
                  <a:lnTo>
                    <a:pt x="640" y="96"/>
                  </a:lnTo>
                  <a:lnTo>
                    <a:pt x="649" y="51"/>
                  </a:lnTo>
                  <a:lnTo>
                    <a:pt x="6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flipV="1">
              <a:off x="3072" y="2529"/>
              <a:ext cx="3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4" grpId="1" animBg="1"/>
      <p:bldP spid="40965" grpId="0" animBg="1"/>
      <p:bldP spid="40965" grpId="1" animBg="1"/>
      <p:bldP spid="40967" grpId="0"/>
      <p:bldP spid="40967" grpId="1"/>
      <p:bldP spid="40980" grpId="0" animBg="1"/>
      <p:bldP spid="40980" grpId="1" animBg="1"/>
      <p:bldP spid="40981" grpId="0" animBg="1"/>
      <p:bldP spid="40981" grpId="1" animBg="1"/>
      <p:bldP spid="40982" grpId="0" animBg="1"/>
      <p:bldP spid="40983" grpId="0" animBg="1"/>
      <p:bldP spid="40984" grpId="0" animBg="1"/>
      <p:bldP spid="409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80625-1E62-4FEA-B159-B69652E5574F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E9E400"/>
                </a:solidFill>
              </a:rPr>
              <a:t>Basic Shapes of Bacteria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330325" y="523557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Cocci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076825" y="522922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Bacilli</a:t>
            </a:r>
          </a:p>
        </p:txBody>
      </p:sp>
      <p:pic>
        <p:nvPicPr>
          <p:cNvPr id="82951" name="Picture 7" descr="PHOTO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41525"/>
            <a:ext cx="309721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11-06e_Staph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A5A54-AE2F-4F7B-8AAF-88DB3A9BB132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E9E400"/>
                </a:solidFill>
              </a:rPr>
              <a:t>Arrangements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419475" y="1628775"/>
            <a:ext cx="2016125" cy="863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Cocci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27088" y="3141663"/>
            <a:ext cx="2016125" cy="7921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Irregular Clusters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156325" y="3141663"/>
            <a:ext cx="2016125" cy="7921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Chains or Pairs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492500" y="3141663"/>
            <a:ext cx="2016125" cy="7921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Tetrads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755650" y="6067425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Staphylococci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924300" y="6088063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Micrococci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443663" y="6088063"/>
            <a:ext cx="172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Streptococci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35150" y="2708275"/>
            <a:ext cx="5400675" cy="288925"/>
            <a:chOff x="1156" y="1706"/>
            <a:chExt cx="3402" cy="182"/>
          </a:xfrm>
        </p:grpSpPr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1156" y="1706"/>
              <a:ext cx="34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>
              <a:off x="1156" y="170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>
              <a:off x="2880" y="170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>
              <a:off x="4558" y="170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85008" name="Picture 16" descr="11-06e_Staph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767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9" name="Picture 17" descr="11-06c_Tetra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76700"/>
            <a:ext cx="25193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0" name="Picture 18" descr="11-06b_Stre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14972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50F06-4B3D-4F29-82CB-49B4D3DBCEDB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587375"/>
            <a:ext cx="5286375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u="sng" smtClean="0">
                <a:solidFill>
                  <a:srgbClr val="CC3300"/>
                </a:solidFill>
              </a:rPr>
              <a:t>Bacterial </a:t>
            </a:r>
          </a:p>
          <a:p>
            <a:pPr eaLnBrk="1" hangingPunct="1">
              <a:buFontTx/>
              <a:buNone/>
              <a:defRPr/>
            </a:pPr>
            <a:r>
              <a:rPr lang="en-US" sz="4000" b="1" u="sng" smtClean="0">
                <a:solidFill>
                  <a:srgbClr val="CC3300"/>
                </a:solidFill>
              </a:rPr>
              <a:t>Arrangement</a:t>
            </a:r>
          </a:p>
          <a:p>
            <a:pPr eaLnBrk="1" hangingPunct="1">
              <a:buFontTx/>
              <a:buChar char="-"/>
              <a:defRPr/>
            </a:pPr>
            <a:endParaRPr lang="en-US" sz="2000" b="1" u="sng" smtClean="0"/>
          </a:p>
          <a:p>
            <a:pPr eaLnBrk="1" hangingPunct="1">
              <a:buFontTx/>
              <a:buChar char="-"/>
              <a:defRPr/>
            </a:pPr>
            <a:r>
              <a:rPr lang="en-US" b="1" u="sng" smtClean="0"/>
              <a:t>Clusters (group).</a:t>
            </a:r>
          </a:p>
          <a:p>
            <a:pPr eaLnBrk="1" hangingPunct="1">
              <a:buFontTx/>
              <a:buNone/>
              <a:defRPr/>
            </a:pPr>
            <a:endParaRPr lang="en-US" b="1" u="sng" smtClean="0"/>
          </a:p>
          <a:p>
            <a:pPr eaLnBrk="1" hangingPunct="1">
              <a:buFontTx/>
              <a:buChar char="-"/>
              <a:defRPr/>
            </a:pPr>
            <a:r>
              <a:rPr lang="en-US" b="1" u="sng" smtClean="0"/>
              <a:t>Chains.</a:t>
            </a:r>
          </a:p>
          <a:p>
            <a:pPr eaLnBrk="1" hangingPunct="1">
              <a:buFontTx/>
              <a:buNone/>
              <a:defRPr/>
            </a:pPr>
            <a:endParaRPr lang="en-US" b="1" u="sng" smtClean="0"/>
          </a:p>
          <a:p>
            <a:pPr eaLnBrk="1" hangingPunct="1">
              <a:buFontTx/>
              <a:buChar char="-"/>
              <a:defRPr/>
            </a:pPr>
            <a:r>
              <a:rPr lang="en-US" b="1" u="sng" smtClean="0"/>
              <a:t>Pairs (diploids). </a:t>
            </a:r>
          </a:p>
          <a:p>
            <a:pPr eaLnBrk="1" hangingPunct="1">
              <a:buFontTx/>
              <a:buNone/>
              <a:defRPr/>
            </a:pPr>
            <a:endParaRPr lang="ar-SA" b="1" u="sng" smtClean="0"/>
          </a:p>
          <a:p>
            <a:pPr eaLnBrk="1" hangingPunct="1">
              <a:buFontTx/>
              <a:buChar char="-"/>
              <a:defRPr/>
            </a:pPr>
            <a:r>
              <a:rPr lang="en-US" b="1" u="sng" smtClean="0"/>
              <a:t>No special arrangement.    </a:t>
            </a:r>
            <a:endParaRPr lang="ar-SA" b="1" u="sng" smtClean="0"/>
          </a:p>
        </p:txBody>
      </p:sp>
      <p:pic>
        <p:nvPicPr>
          <p:cNvPr id="29700" name="Picture 4" descr="Bacterial_morphology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0"/>
            <a:ext cx="3786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D7895-F535-4BDB-8AB6-94E880C98296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55650" y="1628775"/>
            <a:ext cx="68516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staining technique: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Name of dye: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Shape of cells: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Arrangement of cells: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Color: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m.o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046CF-C2A5-4FE6-9F7C-356210978699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Simple Staining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11388"/>
            <a:ext cx="49069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Name of 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stain. tech.:-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dirty="0" smtClean="0">
                <a:effectLst/>
              </a:rPr>
              <a:t>Simple Stain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Name of dye:-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dirty="0" err="1" smtClean="0">
                <a:effectLst/>
              </a:rPr>
              <a:t>Methylene</a:t>
            </a:r>
            <a:r>
              <a:rPr lang="en-US" sz="2800" b="1" dirty="0" smtClean="0">
                <a:effectLst/>
              </a:rPr>
              <a:t> blue</a:t>
            </a:r>
            <a:endParaRPr lang="en-US" sz="2800" b="1" dirty="0" smtClean="0">
              <a:solidFill>
                <a:srgbClr val="993366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Shape of cells:-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dirty="0" smtClean="0">
                <a:effectLst/>
              </a:rPr>
              <a:t>bacilli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Arrangement of cells:-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dirty="0" smtClean="0">
                <a:effectLst/>
              </a:rPr>
              <a:t>Chinese letter  </a:t>
            </a:r>
            <a:endParaRPr lang="en-US" sz="2800" b="1" dirty="0" smtClean="0">
              <a:solidFill>
                <a:srgbClr val="993366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Color:-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dirty="0" smtClean="0">
                <a:effectLst/>
              </a:rPr>
              <a:t>Blue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Name of </a:t>
            </a:r>
            <a:r>
              <a:rPr lang="en-US" sz="2800" b="1" dirty="0" err="1" smtClean="0">
                <a:solidFill>
                  <a:srgbClr val="FF0000"/>
                </a:solidFill>
                <a:effectLst/>
              </a:rPr>
              <a:t>m.o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:-</a:t>
            </a:r>
            <a:r>
              <a:rPr lang="en-US" sz="2800" b="1" dirty="0" smtClean="0">
                <a:solidFill>
                  <a:srgbClr val="993366"/>
                </a:solidFill>
                <a:effectLst/>
              </a:rPr>
              <a:t> </a:t>
            </a:r>
            <a:r>
              <a:rPr lang="en-US" sz="2800" b="1" i="1" dirty="0" err="1" smtClean="0">
                <a:effectLst/>
              </a:rPr>
              <a:t>Coryebacteria</a:t>
            </a:r>
            <a:endParaRPr lang="en-US" sz="2800" b="1" i="1" dirty="0" smtClean="0">
              <a:solidFill>
                <a:srgbClr val="993366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pic>
        <p:nvPicPr>
          <p:cNvPr id="19461" name="Picture 4" descr="bsg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7013" y="2205038"/>
            <a:ext cx="3657600" cy="3032125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B6A8F-5E74-4FF1-955D-18D7D04EBD96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Simple Staining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495800" y="2276474"/>
            <a:ext cx="457676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24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stain. tech. 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stain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stain:-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Methylene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</a:t>
            </a:r>
            <a:endParaRPr lang="en-US" sz="28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Shape of cells:-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cocci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Arrangement of cells:-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clusters</a:t>
            </a:r>
            <a:endParaRPr lang="en-US" sz="24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Color:-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Blue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24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m.o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:-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Staphylococci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485" name="Picture 5" descr="ststa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D5263-4BBB-435E-B929-3B077ADFD17E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Microscopical Examination: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Examination of wet mount preparation.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Examination of stained preparation.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39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Identification of Bacteria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33400" y="3962400"/>
            <a:ext cx="8169275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Macroscopical Examination: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Characters of colonies.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Hemolysis on blood agar.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Pigment production.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  <a:defRPr/>
            </a:pP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E6483-D083-4684-A8DC-DAED5D442242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Simple Staining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932363" y="2276475"/>
            <a:ext cx="414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24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stain. tech. 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stain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stain:-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Crystal violet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Shape of cells:-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cocci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Arrangement of cells:-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clusters</a:t>
            </a:r>
            <a:endParaRPr lang="en-US" sz="24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Color:-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purple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Name of </a:t>
            </a:r>
            <a:r>
              <a:rPr lang="en-US" sz="24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m.o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:-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Staphylococci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5553" name="Picture 17" descr="11-06e_Staph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4A6B2-32F9-43F3-977A-D78913F218D4}" type="slidenum">
              <a:rPr lang="ar-SA"/>
              <a:pPr>
                <a:defRPr/>
              </a:pPr>
              <a:t>21</a:t>
            </a:fld>
            <a:endParaRPr lang="en-US"/>
          </a:p>
        </p:txBody>
      </p:sp>
      <p:pic>
        <p:nvPicPr>
          <p:cNvPr id="23555" name="Picture 2" descr="candi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Negative staining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48000" y="5257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Candida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5D6A-9A18-4CF4-B9F7-CB449CE36AEF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Negative staining</a:t>
            </a:r>
          </a:p>
        </p:txBody>
      </p:sp>
      <p:pic>
        <p:nvPicPr>
          <p:cNvPr id="24580" name="Picture 7" descr="stap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505200" y="495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Staphylococci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B525A-A8CE-4A54-A89E-74E733692895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Negative staining</a:t>
            </a:r>
          </a:p>
        </p:txBody>
      </p:sp>
      <p:pic>
        <p:nvPicPr>
          <p:cNvPr id="25604" name="Picture 6" descr="bac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429000" y="487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Bacillus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E12E1-67F4-4B0B-9459-31C49D2A56C0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444500"/>
            <a:ext cx="8572500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u="sng" smtClean="0">
                <a:solidFill>
                  <a:srgbClr val="CC3300"/>
                </a:solidFill>
              </a:rPr>
              <a:t>Principle of Differential Stains</a:t>
            </a:r>
            <a:endParaRPr lang="ar-SA" sz="4000" b="1" u="sng" smtClean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smtClean="0">
                <a:solidFill>
                  <a:schemeClr val="hlink"/>
                </a:solidFill>
              </a:rPr>
              <a:t>* Application of the primary stain.</a:t>
            </a:r>
          </a:p>
          <a:p>
            <a:pPr algn="ctr" eaLnBrk="1" hangingPunct="1">
              <a:buFontTx/>
              <a:buNone/>
              <a:defRPr/>
            </a:pPr>
            <a:endParaRPr lang="en-US" sz="3600" b="1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smtClean="0">
                <a:solidFill>
                  <a:srgbClr val="FF99CC"/>
                </a:solidFill>
              </a:rPr>
              <a:t>* Decolourization.</a:t>
            </a:r>
          </a:p>
          <a:p>
            <a:pPr algn="ctr" eaLnBrk="1" hangingPunct="1">
              <a:buFontTx/>
              <a:buNone/>
              <a:defRPr/>
            </a:pPr>
            <a:endParaRPr lang="en-US" sz="4000" b="1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smtClean="0">
                <a:solidFill>
                  <a:schemeClr val="hlink"/>
                </a:solidFill>
              </a:rPr>
              <a:t>*Application of the counter-stain.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D9EEC-C23F-4291-A5E6-9B0D13A3024A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99"/>
                </a:solidFill>
              </a:rPr>
              <a:t>Gram Stain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/>
              <a:t>It is the most important differential stain used in bacteriology because it classified bacteria into two major groups:</a:t>
            </a: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rot="16200000">
            <a:off x="4152900" y="2155825"/>
            <a:ext cx="685800" cy="3962400"/>
          </a:xfrm>
          <a:prstGeom prst="rightBrace">
            <a:avLst>
              <a:gd name="adj1" fmla="val 4814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3733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3200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Gram positive:</a:t>
            </a:r>
            <a:r>
              <a:rPr lang="en-US" sz="2000" b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marL="342900" indent="-342900" algn="ctr">
              <a:defRPr/>
            </a:pPr>
            <a:r>
              <a:rPr lang="en-US">
                <a:cs typeface="Arial" pitchFamily="34" charset="0"/>
              </a:rPr>
              <a:t> </a:t>
            </a:r>
          </a:p>
          <a:p>
            <a:pPr marL="342900" indent="-342900" algn="ctr">
              <a:defRPr/>
            </a:pPr>
            <a:r>
              <a:rPr lang="en-US" sz="2400">
                <a:cs typeface="Arial" pitchFamily="34" charset="0"/>
              </a:rPr>
              <a:t>Appears </a:t>
            </a:r>
            <a:r>
              <a:rPr lang="en-US" sz="2400">
                <a:solidFill>
                  <a:srgbClr val="CC99FF"/>
                </a:solidFill>
                <a:cs typeface="Arial" pitchFamily="34" charset="0"/>
              </a:rPr>
              <a:t>violet</a:t>
            </a:r>
            <a:r>
              <a:rPr lang="en-US" sz="2400">
                <a:cs typeface="Arial" pitchFamily="34" charset="0"/>
              </a:rPr>
              <a:t> after Gram’s stain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76800" y="441960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b)</a:t>
            </a: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3200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negative:</a:t>
            </a:r>
            <a:r>
              <a:rPr lang="en-US" b="0"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400">
              <a:cs typeface="Arial" pitchFamily="34" charset="0"/>
            </a:endParaRPr>
          </a:p>
          <a:p>
            <a:pPr algn="ctr">
              <a:defRPr/>
            </a:pPr>
            <a:r>
              <a:rPr lang="en-US" sz="2400">
                <a:cs typeface="Arial" pitchFamily="34" charset="0"/>
              </a:rPr>
              <a:t>Appears </a:t>
            </a:r>
            <a:r>
              <a:rPr lang="en-US" sz="240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2400">
                <a:cs typeface="Arial" pitchFamily="34" charset="0"/>
              </a:rPr>
              <a:t> after Gram’s stain</a:t>
            </a:r>
            <a:endParaRPr lang="en-US" sz="2400" b="0">
              <a:cs typeface="Arial" pitchFamily="34" charset="0"/>
            </a:endParaRPr>
          </a:p>
          <a:p>
            <a:pPr>
              <a:defRPr/>
            </a:pPr>
            <a:endParaRPr lang="en-US" sz="2800">
              <a:solidFill>
                <a:srgbClr val="FF9900"/>
              </a:solidFill>
              <a:cs typeface="Arial" pitchFamily="34" charset="0"/>
            </a:endParaRPr>
          </a:p>
          <a:p>
            <a:pPr>
              <a:defRPr/>
            </a:pPr>
            <a:endParaRPr lang="en-US" sz="2800">
              <a:solidFill>
                <a:srgbClr val="FF9900"/>
              </a:solidFill>
              <a:cs typeface="Arial" pitchFamily="34" charset="0"/>
            </a:endParaRPr>
          </a:p>
        </p:txBody>
      </p:sp>
      <p:pic>
        <p:nvPicPr>
          <p:cNvPr id="44040" name="Picture 7" descr="01-18_GramStain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57200"/>
            <a:ext cx="4038600" cy="302895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78088-47D1-4BCF-BCFA-693776DD2C06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Flaming of Loop</a:t>
            </a:r>
            <a:endParaRPr lang="ar-EG" b="1" smtClean="0"/>
          </a:p>
        </p:txBody>
      </p:sp>
      <p:pic>
        <p:nvPicPr>
          <p:cNvPr id="35844" name="Picture 3" descr="LoopFl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428875"/>
            <a:ext cx="4071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laming a 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000250"/>
            <a:ext cx="32861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6372-C021-46F7-964A-388BFE85BCCA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33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Smearing out of the sample</a:t>
            </a:r>
          </a:p>
        </p:txBody>
      </p:sp>
      <p:pic>
        <p:nvPicPr>
          <p:cNvPr id="38916" name="Picture 4" descr="imag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81075"/>
            <a:ext cx="70770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06153-6FFE-4839-AFFD-6637FE1D507D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Smear Fixation</a:t>
            </a:r>
            <a:endParaRPr lang="ar-EG" b="1" smtClean="0"/>
          </a:p>
        </p:txBody>
      </p:sp>
      <p:pic>
        <p:nvPicPr>
          <p:cNvPr id="39940" name="Picture 3" descr="D:\Eman\Micro photos\handling culture\plating out\Bunsen fl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357313"/>
            <a:ext cx="13573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743074" y="2738437"/>
            <a:ext cx="4876800" cy="77152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Gram Staining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71500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4" descr="sample_gr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8120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752600" y="395288"/>
            <a:ext cx="2819400" cy="5905500"/>
          </a:xfrm>
          <a:prstGeom prst="wedgeRoundRectCallout">
            <a:avLst>
              <a:gd name="adj1" fmla="val 147959"/>
              <a:gd name="adj2" fmla="val 1563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“One of the most common mistakes is to decolorize a smear for too long a time period. Even Gram-positive cells can lose the crystal violet-iodine complex during prolonged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decolorization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BBB8D-9B2F-4CCC-8D4B-2BC046295BFD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57200" y="1905000"/>
            <a:ext cx="82296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Biochemical Tests.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1139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Identification of Bacteria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6873875" cy="172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Additional Tests: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such as serological tests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4C62F-6B9C-4A48-B53B-44C3737889A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FF0000"/>
                </a:solidFill>
                <a:effectLst/>
              </a:rPr>
              <a:t>Gram-positive bacteria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Have a thick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peptidoglycan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layer surrounds the cell.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The stain gets trapped into this layer and the bacteria turned </a:t>
            </a:r>
            <a:r>
              <a:rPr lang="en-US" sz="2400" b="1" u="sng" dirty="0" smtClean="0">
                <a:solidFill>
                  <a:srgbClr val="FFCCFF"/>
                </a:solidFill>
                <a:effectLst/>
              </a:rPr>
              <a:t>violet.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Retain the color of the primary stain (crystal violet) after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decolorization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with alcohol </a:t>
            </a:r>
            <a:endParaRPr lang="en-US" sz="2400" b="1" u="sng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FFFF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C0000"/>
                </a:solidFill>
                <a:effectLst/>
              </a:rPr>
              <a:t>Gram-negative bacteria</a:t>
            </a:r>
            <a:r>
              <a:rPr lang="en-US" sz="2400" b="1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have a thin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peptidoglycan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layer that does not retain crystal violet stain.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Instead, it has a 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thick lipid layer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which dissolved easily upon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decoulorization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with Acetone-Alcohol.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Therefore, cells will be counterstained with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safranin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and turned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u="sng" dirty="0" smtClean="0">
                <a:solidFill>
                  <a:srgbClr val="CC0000"/>
                </a:solidFill>
                <a:effectLst/>
              </a:rPr>
              <a:t>red</a:t>
            </a:r>
            <a:r>
              <a:rPr lang="en-US" sz="2400" b="1" dirty="0" smtClean="0">
                <a:effectLst/>
              </a:rPr>
              <a:t>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524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Stain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9D57E-C203-476B-93AA-C6B131C328F8}" type="slidenum">
              <a:rPr lang="ar-SA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3" imgW="7621064" imgH="5714286" progId="MSPhotoEd.3">
                  <p:embed/>
                </p:oleObj>
              </mc:Choice>
              <mc:Fallback>
                <p:oleObj name="Photo Editor Photo" r:id="rId3" imgW="7621064" imgH="57142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5" imgW="7621064" imgH="5714286" progId="MSPhotoEd.3">
                  <p:embed/>
                </p:oleObj>
              </mc:Choice>
              <mc:Fallback>
                <p:oleObj name="Photo Editor Photo" r:id="rId5" imgW="7621064" imgH="57142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3810000"/>
            <a:ext cx="15240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181600" y="3886200"/>
            <a:ext cx="15240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838200" y="5257800"/>
            <a:ext cx="3048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753492"/>
                </a:solidFill>
              </a:rPr>
              <a:t>Gram’s +ve Bacteria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181600" y="5241925"/>
            <a:ext cx="3048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Gram’s -ve Bacteria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C27D8-DE21-409D-8058-8B766166597E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solidFill>
                  <a:srgbClr val="FFFF99"/>
                </a:solidFill>
              </a:rPr>
              <a:t>Gram Stain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66"/>
                </a:solidFill>
              </a:rPr>
              <a:t>Materials:-</a:t>
            </a:r>
            <a:r>
              <a:rPr lang="en-US" b="1" dirty="0" smtClean="0"/>
              <a:t> </a:t>
            </a:r>
          </a:p>
          <a:p>
            <a:pPr lvl="2" eaLnBrk="1" hangingPunct="1">
              <a:defRPr/>
            </a:pPr>
            <a:r>
              <a:rPr lang="en-US" b="1" dirty="0" smtClean="0"/>
              <a:t>Cultures of </a:t>
            </a:r>
            <a:r>
              <a:rPr lang="en-US" b="1" i="1" dirty="0" smtClean="0"/>
              <a:t>Staphylococci, Candida, Bacillus, </a:t>
            </a:r>
            <a:r>
              <a:rPr lang="en-US" b="1" dirty="0" smtClean="0"/>
              <a:t>gram –</a:t>
            </a:r>
            <a:r>
              <a:rPr lang="en-US" b="1" dirty="0" err="1" smtClean="0"/>
              <a:t>ve</a:t>
            </a:r>
            <a:r>
              <a:rPr lang="en-US" b="1" dirty="0" smtClean="0"/>
              <a:t> bacteria</a:t>
            </a:r>
          </a:p>
          <a:p>
            <a:pPr lvl="2" eaLnBrk="1" hangingPunct="1">
              <a:defRPr/>
            </a:pPr>
            <a:r>
              <a:rPr lang="en-US" b="1" dirty="0" smtClean="0"/>
              <a:t>Crystal violet (primary stain)</a:t>
            </a:r>
          </a:p>
          <a:p>
            <a:pPr lvl="2" eaLnBrk="1" hangingPunct="1">
              <a:defRPr/>
            </a:pPr>
            <a:r>
              <a:rPr lang="en-US" b="1" dirty="0" smtClean="0"/>
              <a:t>Gram’s iodine (mordant)</a:t>
            </a:r>
          </a:p>
          <a:p>
            <a:pPr lvl="2" eaLnBrk="1" hangingPunct="1">
              <a:defRPr/>
            </a:pPr>
            <a:r>
              <a:rPr lang="en-US" b="1" dirty="0" smtClean="0"/>
              <a:t>Acetone-alcohol (decolorizing agent)</a:t>
            </a:r>
          </a:p>
          <a:p>
            <a:pPr lvl="2" eaLnBrk="1" hangingPunct="1">
              <a:defRPr/>
            </a:pPr>
            <a:r>
              <a:rPr lang="en-US" b="1" dirty="0" err="1" smtClean="0"/>
              <a:t>Safranin</a:t>
            </a:r>
            <a:r>
              <a:rPr lang="en-US" b="1" dirty="0" smtClean="0"/>
              <a:t> (counter stain)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EDCD3-3921-4EC4-8A2C-E3E37710AD65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429250"/>
            <a:ext cx="8158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Gram Staining Technique</a:t>
            </a:r>
            <a:r>
              <a:rPr lang="en-US" sz="4000" smtClean="0"/>
              <a:t> </a:t>
            </a:r>
          </a:p>
        </p:txBody>
      </p:sp>
      <p:pic>
        <p:nvPicPr>
          <p:cNvPr id="48132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0835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9C910-BB17-4164-8435-32C7539E07C3}" type="slidenum">
              <a:rPr lang="ar-SA"/>
              <a:pPr>
                <a:defRPr/>
              </a:pPr>
              <a:t>34</a:t>
            </a:fld>
            <a:endParaRPr lang="en-US"/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3397250" y="1447800"/>
            <a:ext cx="720725" cy="863600"/>
            <a:chOff x="1882" y="2614"/>
            <a:chExt cx="454" cy="544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197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206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2154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1927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2018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2109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2200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1927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>
              <a:off x="2018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2109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2200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1882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>
              <a:off x="1973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>
              <a:off x="206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>
              <a:off x="215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245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0" name="Group 19"/>
          <p:cNvGrpSpPr>
            <a:grpSpLocks/>
          </p:cNvGrpSpPr>
          <p:nvPr/>
        </p:nvGrpSpPr>
        <p:grpSpPr bwMode="auto">
          <a:xfrm>
            <a:off x="6400800" y="1519238"/>
            <a:ext cx="2087563" cy="431800"/>
            <a:chOff x="3878" y="2115"/>
            <a:chExt cx="1315" cy="272"/>
          </a:xfrm>
        </p:grpSpPr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3878" y="2160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auto">
            <a:xfrm>
              <a:off x="4150" y="2296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2" name="AutoShape 22"/>
            <p:cNvSpPr>
              <a:spLocks noChangeArrowheads="1"/>
            </p:cNvSpPr>
            <p:nvPr/>
          </p:nvSpPr>
          <p:spPr bwMode="auto">
            <a:xfrm>
              <a:off x="4286" y="2115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3" name="AutoShape 23"/>
            <p:cNvSpPr>
              <a:spLocks noChangeArrowheads="1"/>
            </p:cNvSpPr>
            <p:nvPr/>
          </p:nvSpPr>
          <p:spPr bwMode="auto">
            <a:xfrm>
              <a:off x="4558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4" name="AutoShape 24"/>
            <p:cNvSpPr>
              <a:spLocks noChangeArrowheads="1"/>
            </p:cNvSpPr>
            <p:nvPr/>
          </p:nvSpPr>
          <p:spPr bwMode="auto">
            <a:xfrm>
              <a:off x="4921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1" name="Group 25"/>
          <p:cNvGrpSpPr>
            <a:grpSpLocks/>
          </p:cNvGrpSpPr>
          <p:nvPr/>
        </p:nvGrpSpPr>
        <p:grpSpPr bwMode="auto">
          <a:xfrm>
            <a:off x="6473825" y="2895600"/>
            <a:ext cx="2087563" cy="431800"/>
            <a:chOff x="3878" y="2115"/>
            <a:chExt cx="1315" cy="272"/>
          </a:xfrm>
        </p:grpSpPr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>
              <a:off x="3878" y="2160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7" name="AutoShape 27"/>
            <p:cNvSpPr>
              <a:spLocks noChangeArrowheads="1"/>
            </p:cNvSpPr>
            <p:nvPr/>
          </p:nvSpPr>
          <p:spPr bwMode="auto">
            <a:xfrm>
              <a:off x="4150" y="2296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8" name="AutoShape 28"/>
            <p:cNvSpPr>
              <a:spLocks noChangeArrowheads="1"/>
            </p:cNvSpPr>
            <p:nvPr/>
          </p:nvSpPr>
          <p:spPr bwMode="auto">
            <a:xfrm>
              <a:off x="4286" y="2115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09" name="AutoShape 29"/>
            <p:cNvSpPr>
              <a:spLocks noChangeArrowheads="1"/>
            </p:cNvSpPr>
            <p:nvPr/>
          </p:nvSpPr>
          <p:spPr bwMode="auto">
            <a:xfrm>
              <a:off x="4558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0" name="AutoShape 30"/>
            <p:cNvSpPr>
              <a:spLocks noChangeArrowheads="1"/>
            </p:cNvSpPr>
            <p:nvPr/>
          </p:nvSpPr>
          <p:spPr bwMode="auto">
            <a:xfrm>
              <a:off x="4921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2" name="Group 31"/>
          <p:cNvGrpSpPr>
            <a:grpSpLocks/>
          </p:cNvGrpSpPr>
          <p:nvPr/>
        </p:nvGrpSpPr>
        <p:grpSpPr bwMode="auto">
          <a:xfrm>
            <a:off x="6545263" y="4410075"/>
            <a:ext cx="2087562" cy="431800"/>
            <a:chOff x="3878" y="2115"/>
            <a:chExt cx="1315" cy="272"/>
          </a:xfrm>
        </p:grpSpPr>
        <p:sp>
          <p:nvSpPr>
            <p:cNvPr id="20512" name="AutoShape 32"/>
            <p:cNvSpPr>
              <a:spLocks noChangeArrowheads="1"/>
            </p:cNvSpPr>
            <p:nvPr/>
          </p:nvSpPr>
          <p:spPr bwMode="auto">
            <a:xfrm>
              <a:off x="3878" y="2160"/>
              <a:ext cx="272" cy="9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>
              <a:off x="4150" y="2296"/>
              <a:ext cx="272" cy="9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4" name="AutoShape 34"/>
            <p:cNvSpPr>
              <a:spLocks noChangeArrowheads="1"/>
            </p:cNvSpPr>
            <p:nvPr/>
          </p:nvSpPr>
          <p:spPr bwMode="auto">
            <a:xfrm>
              <a:off x="4286" y="2115"/>
              <a:ext cx="272" cy="9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5" name="AutoShape 35"/>
            <p:cNvSpPr>
              <a:spLocks noChangeArrowheads="1"/>
            </p:cNvSpPr>
            <p:nvPr/>
          </p:nvSpPr>
          <p:spPr bwMode="auto">
            <a:xfrm>
              <a:off x="4558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6" name="AutoShape 36"/>
            <p:cNvSpPr>
              <a:spLocks noChangeArrowheads="1"/>
            </p:cNvSpPr>
            <p:nvPr/>
          </p:nvSpPr>
          <p:spPr bwMode="auto">
            <a:xfrm>
              <a:off x="4921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3" name="Group 37"/>
          <p:cNvGrpSpPr>
            <a:grpSpLocks/>
          </p:cNvGrpSpPr>
          <p:nvPr/>
        </p:nvGrpSpPr>
        <p:grpSpPr bwMode="auto">
          <a:xfrm>
            <a:off x="6616700" y="5734050"/>
            <a:ext cx="2087563" cy="431800"/>
            <a:chOff x="3878" y="2115"/>
            <a:chExt cx="1315" cy="272"/>
          </a:xfrm>
        </p:grpSpPr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878" y="2160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19" name="AutoShape 39"/>
            <p:cNvSpPr>
              <a:spLocks noChangeArrowheads="1"/>
            </p:cNvSpPr>
            <p:nvPr/>
          </p:nvSpPr>
          <p:spPr bwMode="auto">
            <a:xfrm>
              <a:off x="4150" y="2296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0" name="AutoShape 40"/>
            <p:cNvSpPr>
              <a:spLocks noChangeArrowheads="1"/>
            </p:cNvSpPr>
            <p:nvPr/>
          </p:nvSpPr>
          <p:spPr bwMode="auto">
            <a:xfrm>
              <a:off x="4286" y="2115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1" name="AutoShape 41"/>
            <p:cNvSpPr>
              <a:spLocks noChangeArrowheads="1"/>
            </p:cNvSpPr>
            <p:nvPr/>
          </p:nvSpPr>
          <p:spPr bwMode="auto">
            <a:xfrm>
              <a:off x="4558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2" name="AutoShape 42"/>
            <p:cNvSpPr>
              <a:spLocks noChangeArrowheads="1"/>
            </p:cNvSpPr>
            <p:nvPr/>
          </p:nvSpPr>
          <p:spPr bwMode="auto">
            <a:xfrm>
              <a:off x="4921" y="2251"/>
              <a:ext cx="272" cy="91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4" name="Group 43"/>
          <p:cNvGrpSpPr>
            <a:grpSpLocks/>
          </p:cNvGrpSpPr>
          <p:nvPr/>
        </p:nvGrpSpPr>
        <p:grpSpPr bwMode="auto">
          <a:xfrm>
            <a:off x="3397250" y="2895600"/>
            <a:ext cx="720725" cy="863600"/>
            <a:chOff x="1882" y="2614"/>
            <a:chExt cx="454" cy="544"/>
          </a:xfrm>
        </p:grpSpPr>
        <p:sp>
          <p:nvSpPr>
            <p:cNvPr id="20524" name="AutoShape 44"/>
            <p:cNvSpPr>
              <a:spLocks noChangeArrowheads="1"/>
            </p:cNvSpPr>
            <p:nvPr/>
          </p:nvSpPr>
          <p:spPr bwMode="auto">
            <a:xfrm>
              <a:off x="197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5" name="AutoShape 45"/>
            <p:cNvSpPr>
              <a:spLocks noChangeArrowheads="1"/>
            </p:cNvSpPr>
            <p:nvPr/>
          </p:nvSpPr>
          <p:spPr bwMode="auto">
            <a:xfrm>
              <a:off x="206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6" name="AutoShape 46"/>
            <p:cNvSpPr>
              <a:spLocks noChangeArrowheads="1"/>
            </p:cNvSpPr>
            <p:nvPr/>
          </p:nvSpPr>
          <p:spPr bwMode="auto">
            <a:xfrm>
              <a:off x="2154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7" name="AutoShape 47"/>
            <p:cNvSpPr>
              <a:spLocks noChangeArrowheads="1"/>
            </p:cNvSpPr>
            <p:nvPr/>
          </p:nvSpPr>
          <p:spPr bwMode="auto">
            <a:xfrm>
              <a:off x="1927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8" name="AutoShape 48"/>
            <p:cNvSpPr>
              <a:spLocks noChangeArrowheads="1"/>
            </p:cNvSpPr>
            <p:nvPr/>
          </p:nvSpPr>
          <p:spPr bwMode="auto">
            <a:xfrm>
              <a:off x="2018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29" name="AutoShape 49"/>
            <p:cNvSpPr>
              <a:spLocks noChangeArrowheads="1"/>
            </p:cNvSpPr>
            <p:nvPr/>
          </p:nvSpPr>
          <p:spPr bwMode="auto">
            <a:xfrm>
              <a:off x="2109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0" name="AutoShape 50"/>
            <p:cNvSpPr>
              <a:spLocks noChangeArrowheads="1"/>
            </p:cNvSpPr>
            <p:nvPr/>
          </p:nvSpPr>
          <p:spPr bwMode="auto">
            <a:xfrm>
              <a:off x="2200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1" name="AutoShape 51"/>
            <p:cNvSpPr>
              <a:spLocks noChangeArrowheads="1"/>
            </p:cNvSpPr>
            <p:nvPr/>
          </p:nvSpPr>
          <p:spPr bwMode="auto">
            <a:xfrm>
              <a:off x="1927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2" name="AutoShape 52"/>
            <p:cNvSpPr>
              <a:spLocks noChangeArrowheads="1"/>
            </p:cNvSpPr>
            <p:nvPr/>
          </p:nvSpPr>
          <p:spPr bwMode="auto">
            <a:xfrm>
              <a:off x="2018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3" name="AutoShape 53"/>
            <p:cNvSpPr>
              <a:spLocks noChangeArrowheads="1"/>
            </p:cNvSpPr>
            <p:nvPr/>
          </p:nvSpPr>
          <p:spPr bwMode="auto">
            <a:xfrm>
              <a:off x="2109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4" name="AutoShape 54"/>
            <p:cNvSpPr>
              <a:spLocks noChangeArrowheads="1"/>
            </p:cNvSpPr>
            <p:nvPr/>
          </p:nvSpPr>
          <p:spPr bwMode="auto">
            <a:xfrm>
              <a:off x="2200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5" name="AutoShape 55"/>
            <p:cNvSpPr>
              <a:spLocks noChangeArrowheads="1"/>
            </p:cNvSpPr>
            <p:nvPr/>
          </p:nvSpPr>
          <p:spPr bwMode="auto">
            <a:xfrm>
              <a:off x="1882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6" name="AutoShape 56"/>
            <p:cNvSpPr>
              <a:spLocks noChangeArrowheads="1"/>
            </p:cNvSpPr>
            <p:nvPr/>
          </p:nvSpPr>
          <p:spPr bwMode="auto">
            <a:xfrm>
              <a:off x="1973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7" name="AutoShape 57"/>
            <p:cNvSpPr>
              <a:spLocks noChangeArrowheads="1"/>
            </p:cNvSpPr>
            <p:nvPr/>
          </p:nvSpPr>
          <p:spPr bwMode="auto">
            <a:xfrm>
              <a:off x="206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8" name="AutoShape 58"/>
            <p:cNvSpPr>
              <a:spLocks noChangeArrowheads="1"/>
            </p:cNvSpPr>
            <p:nvPr/>
          </p:nvSpPr>
          <p:spPr bwMode="auto">
            <a:xfrm>
              <a:off x="215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39" name="AutoShape 59"/>
            <p:cNvSpPr>
              <a:spLocks noChangeArrowheads="1"/>
            </p:cNvSpPr>
            <p:nvPr/>
          </p:nvSpPr>
          <p:spPr bwMode="auto">
            <a:xfrm>
              <a:off x="2245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5" name="Group 60"/>
          <p:cNvGrpSpPr>
            <a:grpSpLocks/>
          </p:cNvGrpSpPr>
          <p:nvPr/>
        </p:nvGrpSpPr>
        <p:grpSpPr bwMode="auto">
          <a:xfrm>
            <a:off x="3397250" y="4267200"/>
            <a:ext cx="720725" cy="863600"/>
            <a:chOff x="1882" y="2614"/>
            <a:chExt cx="454" cy="544"/>
          </a:xfrm>
        </p:grpSpPr>
        <p:sp>
          <p:nvSpPr>
            <p:cNvPr id="20541" name="AutoShape 61"/>
            <p:cNvSpPr>
              <a:spLocks noChangeArrowheads="1"/>
            </p:cNvSpPr>
            <p:nvPr/>
          </p:nvSpPr>
          <p:spPr bwMode="auto">
            <a:xfrm>
              <a:off x="197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2" name="AutoShape 62"/>
            <p:cNvSpPr>
              <a:spLocks noChangeArrowheads="1"/>
            </p:cNvSpPr>
            <p:nvPr/>
          </p:nvSpPr>
          <p:spPr bwMode="auto">
            <a:xfrm>
              <a:off x="206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3" name="AutoShape 63"/>
            <p:cNvSpPr>
              <a:spLocks noChangeArrowheads="1"/>
            </p:cNvSpPr>
            <p:nvPr/>
          </p:nvSpPr>
          <p:spPr bwMode="auto">
            <a:xfrm>
              <a:off x="2154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4" name="AutoShape 64"/>
            <p:cNvSpPr>
              <a:spLocks noChangeArrowheads="1"/>
            </p:cNvSpPr>
            <p:nvPr/>
          </p:nvSpPr>
          <p:spPr bwMode="auto">
            <a:xfrm>
              <a:off x="1927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5" name="AutoShape 65"/>
            <p:cNvSpPr>
              <a:spLocks noChangeArrowheads="1"/>
            </p:cNvSpPr>
            <p:nvPr/>
          </p:nvSpPr>
          <p:spPr bwMode="auto">
            <a:xfrm>
              <a:off x="2018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6" name="AutoShape 66"/>
            <p:cNvSpPr>
              <a:spLocks noChangeArrowheads="1"/>
            </p:cNvSpPr>
            <p:nvPr/>
          </p:nvSpPr>
          <p:spPr bwMode="auto">
            <a:xfrm>
              <a:off x="2109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7" name="AutoShape 67"/>
            <p:cNvSpPr>
              <a:spLocks noChangeArrowheads="1"/>
            </p:cNvSpPr>
            <p:nvPr/>
          </p:nvSpPr>
          <p:spPr bwMode="auto">
            <a:xfrm>
              <a:off x="2200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8" name="AutoShape 68"/>
            <p:cNvSpPr>
              <a:spLocks noChangeArrowheads="1"/>
            </p:cNvSpPr>
            <p:nvPr/>
          </p:nvSpPr>
          <p:spPr bwMode="auto">
            <a:xfrm>
              <a:off x="1927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49" name="AutoShape 69"/>
            <p:cNvSpPr>
              <a:spLocks noChangeArrowheads="1"/>
            </p:cNvSpPr>
            <p:nvPr/>
          </p:nvSpPr>
          <p:spPr bwMode="auto">
            <a:xfrm>
              <a:off x="2018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0" name="AutoShape 70"/>
            <p:cNvSpPr>
              <a:spLocks noChangeArrowheads="1"/>
            </p:cNvSpPr>
            <p:nvPr/>
          </p:nvSpPr>
          <p:spPr bwMode="auto">
            <a:xfrm>
              <a:off x="2109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1" name="AutoShape 71"/>
            <p:cNvSpPr>
              <a:spLocks noChangeArrowheads="1"/>
            </p:cNvSpPr>
            <p:nvPr/>
          </p:nvSpPr>
          <p:spPr bwMode="auto">
            <a:xfrm>
              <a:off x="2200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2" name="AutoShape 72"/>
            <p:cNvSpPr>
              <a:spLocks noChangeArrowheads="1"/>
            </p:cNvSpPr>
            <p:nvPr/>
          </p:nvSpPr>
          <p:spPr bwMode="auto">
            <a:xfrm>
              <a:off x="1882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3" name="AutoShape 73"/>
            <p:cNvSpPr>
              <a:spLocks noChangeArrowheads="1"/>
            </p:cNvSpPr>
            <p:nvPr/>
          </p:nvSpPr>
          <p:spPr bwMode="auto">
            <a:xfrm>
              <a:off x="1973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4" name="AutoShape 74"/>
            <p:cNvSpPr>
              <a:spLocks noChangeArrowheads="1"/>
            </p:cNvSpPr>
            <p:nvPr/>
          </p:nvSpPr>
          <p:spPr bwMode="auto">
            <a:xfrm>
              <a:off x="206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5" name="AutoShape 75"/>
            <p:cNvSpPr>
              <a:spLocks noChangeArrowheads="1"/>
            </p:cNvSpPr>
            <p:nvPr/>
          </p:nvSpPr>
          <p:spPr bwMode="auto">
            <a:xfrm>
              <a:off x="215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6" name="AutoShape 76"/>
            <p:cNvSpPr>
              <a:spLocks noChangeArrowheads="1"/>
            </p:cNvSpPr>
            <p:nvPr/>
          </p:nvSpPr>
          <p:spPr bwMode="auto">
            <a:xfrm>
              <a:off x="2245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0186" name="Group 77"/>
          <p:cNvGrpSpPr>
            <a:grpSpLocks/>
          </p:cNvGrpSpPr>
          <p:nvPr/>
        </p:nvGrpSpPr>
        <p:grpSpPr bwMode="auto">
          <a:xfrm>
            <a:off x="3470275" y="5661025"/>
            <a:ext cx="720725" cy="863600"/>
            <a:chOff x="1882" y="2614"/>
            <a:chExt cx="454" cy="544"/>
          </a:xfrm>
        </p:grpSpPr>
        <p:sp>
          <p:nvSpPr>
            <p:cNvPr id="20558" name="AutoShape 78"/>
            <p:cNvSpPr>
              <a:spLocks noChangeArrowheads="1"/>
            </p:cNvSpPr>
            <p:nvPr/>
          </p:nvSpPr>
          <p:spPr bwMode="auto">
            <a:xfrm>
              <a:off x="197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9" name="AutoShape 79"/>
            <p:cNvSpPr>
              <a:spLocks noChangeArrowheads="1"/>
            </p:cNvSpPr>
            <p:nvPr/>
          </p:nvSpPr>
          <p:spPr bwMode="auto">
            <a:xfrm>
              <a:off x="2063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0" name="AutoShape 80"/>
            <p:cNvSpPr>
              <a:spLocks noChangeArrowheads="1"/>
            </p:cNvSpPr>
            <p:nvPr/>
          </p:nvSpPr>
          <p:spPr bwMode="auto">
            <a:xfrm>
              <a:off x="2154" y="2614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1" name="AutoShape 81"/>
            <p:cNvSpPr>
              <a:spLocks noChangeArrowheads="1"/>
            </p:cNvSpPr>
            <p:nvPr/>
          </p:nvSpPr>
          <p:spPr bwMode="auto">
            <a:xfrm>
              <a:off x="1927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2" name="AutoShape 82"/>
            <p:cNvSpPr>
              <a:spLocks noChangeArrowheads="1"/>
            </p:cNvSpPr>
            <p:nvPr/>
          </p:nvSpPr>
          <p:spPr bwMode="auto">
            <a:xfrm>
              <a:off x="2018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3" name="AutoShape 83"/>
            <p:cNvSpPr>
              <a:spLocks noChangeArrowheads="1"/>
            </p:cNvSpPr>
            <p:nvPr/>
          </p:nvSpPr>
          <p:spPr bwMode="auto">
            <a:xfrm>
              <a:off x="2109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4" name="AutoShape 84"/>
            <p:cNvSpPr>
              <a:spLocks noChangeArrowheads="1"/>
            </p:cNvSpPr>
            <p:nvPr/>
          </p:nvSpPr>
          <p:spPr bwMode="auto">
            <a:xfrm>
              <a:off x="2200" y="2750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5" name="AutoShape 85"/>
            <p:cNvSpPr>
              <a:spLocks noChangeArrowheads="1"/>
            </p:cNvSpPr>
            <p:nvPr/>
          </p:nvSpPr>
          <p:spPr bwMode="auto">
            <a:xfrm>
              <a:off x="1927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6" name="AutoShape 86"/>
            <p:cNvSpPr>
              <a:spLocks noChangeArrowheads="1"/>
            </p:cNvSpPr>
            <p:nvPr/>
          </p:nvSpPr>
          <p:spPr bwMode="auto">
            <a:xfrm>
              <a:off x="2018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7" name="AutoShape 87"/>
            <p:cNvSpPr>
              <a:spLocks noChangeArrowheads="1"/>
            </p:cNvSpPr>
            <p:nvPr/>
          </p:nvSpPr>
          <p:spPr bwMode="auto">
            <a:xfrm>
              <a:off x="2109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8" name="AutoShape 88"/>
            <p:cNvSpPr>
              <a:spLocks noChangeArrowheads="1"/>
            </p:cNvSpPr>
            <p:nvPr/>
          </p:nvSpPr>
          <p:spPr bwMode="auto">
            <a:xfrm>
              <a:off x="2200" y="3022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69" name="AutoShape 89"/>
            <p:cNvSpPr>
              <a:spLocks noChangeArrowheads="1"/>
            </p:cNvSpPr>
            <p:nvPr/>
          </p:nvSpPr>
          <p:spPr bwMode="auto">
            <a:xfrm>
              <a:off x="1882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70" name="AutoShape 90"/>
            <p:cNvSpPr>
              <a:spLocks noChangeArrowheads="1"/>
            </p:cNvSpPr>
            <p:nvPr/>
          </p:nvSpPr>
          <p:spPr bwMode="auto">
            <a:xfrm>
              <a:off x="1973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71" name="AutoShape 91"/>
            <p:cNvSpPr>
              <a:spLocks noChangeArrowheads="1"/>
            </p:cNvSpPr>
            <p:nvPr/>
          </p:nvSpPr>
          <p:spPr bwMode="auto">
            <a:xfrm>
              <a:off x="206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72" name="AutoShape 92"/>
            <p:cNvSpPr>
              <a:spLocks noChangeArrowheads="1"/>
            </p:cNvSpPr>
            <p:nvPr/>
          </p:nvSpPr>
          <p:spPr bwMode="auto">
            <a:xfrm>
              <a:off x="2154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73" name="AutoShape 93"/>
            <p:cNvSpPr>
              <a:spLocks noChangeArrowheads="1"/>
            </p:cNvSpPr>
            <p:nvPr/>
          </p:nvSpPr>
          <p:spPr bwMode="auto">
            <a:xfrm>
              <a:off x="2245" y="2886"/>
              <a:ext cx="91" cy="136"/>
            </a:xfrm>
            <a:prstGeom prst="flowChartConnector">
              <a:avLst/>
            </a:prstGeom>
            <a:solidFill>
              <a:srgbClr val="800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0574" name="Line 94"/>
          <p:cNvSpPr>
            <a:spLocks noChangeShapeType="1"/>
          </p:cNvSpPr>
          <p:nvPr/>
        </p:nvSpPr>
        <p:spPr bwMode="auto">
          <a:xfrm>
            <a:off x="5435600" y="1412875"/>
            <a:ext cx="0" cy="5184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75" name="Text Box 95"/>
          <p:cNvSpPr txBox="1">
            <a:spLocks noChangeArrowheads="1"/>
          </p:cNvSpPr>
          <p:nvPr/>
        </p:nvSpPr>
        <p:spPr bwMode="auto">
          <a:xfrm>
            <a:off x="3035300" y="452438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Gram +</a:t>
            </a:r>
            <a:r>
              <a:rPr lang="en-US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Staphylococci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6934200" y="381000"/>
            <a:ext cx="1261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Gram –</a:t>
            </a:r>
            <a:r>
              <a:rPr lang="en-US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bacteria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77" name="Text Box 97"/>
          <p:cNvSpPr txBox="1">
            <a:spLocks noChangeArrowheads="1"/>
          </p:cNvSpPr>
          <p:nvPr/>
        </p:nvSpPr>
        <p:spPr bwMode="auto">
          <a:xfrm>
            <a:off x="196850" y="1808163"/>
            <a:ext cx="24701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1: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753492"/>
                </a:solidFill>
                <a:latin typeface="Arial" pitchFamily="34" charset="0"/>
                <a:cs typeface="Arial" pitchFamily="34" charset="0"/>
              </a:rPr>
              <a:t>Crystal Violet</a:t>
            </a:r>
          </a:p>
        </p:txBody>
      </p:sp>
      <p:sp>
        <p:nvSpPr>
          <p:cNvPr id="20578" name="Text Box 98"/>
          <p:cNvSpPr txBox="1">
            <a:spLocks noChangeArrowheads="1"/>
          </p:cNvSpPr>
          <p:nvPr/>
        </p:nvSpPr>
        <p:spPr bwMode="auto">
          <a:xfrm>
            <a:off x="133350" y="3111500"/>
            <a:ext cx="25336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2: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Gram’s Iodine</a:t>
            </a:r>
          </a:p>
        </p:txBody>
      </p: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95250" y="4476750"/>
            <a:ext cx="2724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Step 3: Decolorization 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(Aceton-Alcohol)</a:t>
            </a:r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171450" y="5799138"/>
            <a:ext cx="2419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4: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Safranin Red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455F1-786C-456B-ABEE-B204C7881D15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40033" name="Text Box 97"/>
          <p:cNvSpPr txBox="1">
            <a:spLocks noChangeArrowheads="1"/>
          </p:cNvSpPr>
          <p:nvPr/>
        </p:nvSpPr>
        <p:spPr bwMode="auto">
          <a:xfrm>
            <a:off x="0" y="1808163"/>
            <a:ext cx="24701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1: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753492"/>
                </a:solidFill>
                <a:latin typeface="Arial" pitchFamily="34" charset="0"/>
                <a:cs typeface="Arial" pitchFamily="34" charset="0"/>
              </a:rPr>
              <a:t>Crystal Violet</a:t>
            </a:r>
          </a:p>
        </p:txBody>
      </p:sp>
      <p:sp>
        <p:nvSpPr>
          <p:cNvPr id="40034" name="Text Box 98"/>
          <p:cNvSpPr txBox="1">
            <a:spLocks noChangeArrowheads="1"/>
          </p:cNvSpPr>
          <p:nvPr/>
        </p:nvSpPr>
        <p:spPr bwMode="auto">
          <a:xfrm>
            <a:off x="-76200" y="31115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2: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Gram’s Iodine</a:t>
            </a:r>
          </a:p>
        </p:txBody>
      </p:sp>
      <p:sp>
        <p:nvSpPr>
          <p:cNvPr id="40035" name="Text Box 99"/>
          <p:cNvSpPr txBox="1">
            <a:spLocks noChangeArrowheads="1"/>
          </p:cNvSpPr>
          <p:nvPr/>
        </p:nvSpPr>
        <p:spPr bwMode="auto">
          <a:xfrm>
            <a:off x="-76200" y="4476750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3: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Decolorization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(Aceton-Alcohol)</a:t>
            </a:r>
          </a:p>
        </p:txBody>
      </p:sp>
      <p:sp>
        <p:nvSpPr>
          <p:cNvPr id="40036" name="Text Box 100"/>
          <p:cNvSpPr txBox="1">
            <a:spLocks noChangeArrowheads="1"/>
          </p:cNvSpPr>
          <p:nvPr/>
        </p:nvSpPr>
        <p:spPr bwMode="auto">
          <a:xfrm>
            <a:off x="-76200" y="5799138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Step 4: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Safranin Red</a:t>
            </a:r>
          </a:p>
        </p:txBody>
      </p:sp>
      <p:pic>
        <p:nvPicPr>
          <p:cNvPr id="51207" name="Picture 101" descr="04-19a_GramCrystal_N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-685800"/>
            <a:ext cx="4089400" cy="3067050"/>
          </a:xfrm>
          <a:noFill/>
        </p:spPr>
      </p:pic>
      <p:pic>
        <p:nvPicPr>
          <p:cNvPr id="51208" name="Picture 102" descr="04-19b_GramIodine_N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28800" y="4495800"/>
            <a:ext cx="4267200" cy="3200400"/>
          </a:xfrm>
          <a:noFill/>
        </p:spPr>
      </p:pic>
      <p:pic>
        <p:nvPicPr>
          <p:cNvPr id="51209" name="Picture 103" descr="04-19c_GramAlcoIod_N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2819400"/>
            <a:ext cx="4038600" cy="3028950"/>
          </a:xfrm>
          <a:noFill/>
        </p:spPr>
      </p:pic>
      <p:pic>
        <p:nvPicPr>
          <p:cNvPr id="51210" name="Picture 104" descr="04-19d_GramSafranin_N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1066800"/>
            <a:ext cx="4038600" cy="302895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88CCF-A7CA-4365-BAE8-D438349981A3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pic>
        <p:nvPicPr>
          <p:cNvPr id="15368" name="Picture 8" descr="11-06e_Staph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10200" y="1181100"/>
            <a:ext cx="3733800" cy="2800350"/>
          </a:xfrm>
          <a:noFill/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57200" y="1600200"/>
            <a:ext cx="60198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Shape: </a:t>
            </a:r>
            <a:r>
              <a:rPr lang="en-US" sz="2400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Cocci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Arrangement: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clusters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Colour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Violet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 reaction: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</a:t>
            </a:r>
            <a:r>
              <a:rPr lang="en-US" sz="2400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+</a:t>
            </a:r>
            <a:r>
              <a:rPr lang="en-US" sz="2400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Name of microorganism: </a:t>
            </a:r>
            <a:r>
              <a:rPr lang="en-US" sz="2400" i="1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Staphylococc</a:t>
            </a:r>
            <a:r>
              <a:rPr lang="en-US" sz="2400" u="sng" dirty="0" smtClean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EC921-89D4-41DF-9950-617A1715C2F1}" type="slidenum">
              <a:rPr lang="ar-SA"/>
              <a:pPr>
                <a:defRPr/>
              </a:pPr>
              <a:t>37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pic>
        <p:nvPicPr>
          <p:cNvPr id="53252" name="Picture 6" descr="CANDID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895350"/>
            <a:ext cx="3733800" cy="2800350"/>
          </a:xfr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601980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Shape: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Oval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Arrangement: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Single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Colour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Violet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 reaction: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 +</a:t>
            </a:r>
            <a:r>
              <a:rPr lang="en-US" sz="2400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Name of microorganism: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Candida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68D3D-E1C0-4DBF-A9E2-CF74B19AF96A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pic>
        <p:nvPicPr>
          <p:cNvPr id="30725" name="Picture 5" descr="PHOTO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62600" y="685800"/>
            <a:ext cx="3200400" cy="3054350"/>
          </a:xfr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601980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Shape: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Bacilli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Arrangement: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Chains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Colour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Violet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 reaction: </a:t>
            </a:r>
            <a:r>
              <a:rPr lang="en-US" sz="2400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+</a:t>
            </a:r>
            <a:r>
              <a:rPr lang="en-US" sz="2400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Name of microorganism: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Bacillus</a:t>
            </a:r>
            <a:r>
              <a:rPr lang="en-US" sz="2400" u="sng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US" sz="2400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1A3E3-AD05-45EF-A2DF-9497D1CFB14F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pic>
        <p:nvPicPr>
          <p:cNvPr id="55300" name="Picture 3" descr="E_coli_2000_P72011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066800"/>
            <a:ext cx="3429000" cy="2565400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617220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Shape: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Rods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Arrangement: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Single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Colour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red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Gram’s reaction: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-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Name of microorganism: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–</a:t>
            </a:r>
            <a:r>
              <a:rPr lang="en-US" sz="2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bacteria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9BAC-3464-4CBC-8478-6E66616D59A5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Staining of Bacteria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993366"/>
                </a:solidFill>
              </a:rPr>
              <a:t>Bacteria cells are almost colorless</a:t>
            </a:r>
            <a:r>
              <a:rPr lang="en-US" smtClean="0"/>
              <a:t>, and for this reason </a:t>
            </a:r>
            <a:r>
              <a:rPr lang="en-US" b="1" smtClean="0">
                <a:solidFill>
                  <a:srgbClr val="FF7C80"/>
                </a:solidFill>
              </a:rPr>
              <a:t>a staining technique</a:t>
            </a:r>
            <a:r>
              <a:rPr lang="en-US" smtClean="0"/>
              <a:t> is often applied to the cells to color them so that their shape and size can be easily determined under the microscope.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video_1_clip0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رقم الشريحة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DB73B1A-2A41-4D7F-B960-D4F606B31DAF}" type="slidenum">
              <a:rPr lang="ar-SA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 algn="r">
                <a:defRPr/>
              </a:pPr>
              <a:t>40</a:t>
            </a:fld>
            <a:endParaRPr lang="en-US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pic>
        <p:nvPicPr>
          <p:cNvPr id="77829" name="Picture 4" descr="p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72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2815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5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8DBDC-9B4A-45D9-A11B-FAF1EB8C7F94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Staining of Bacteria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5F5F5F"/>
                </a:solidFill>
              </a:rPr>
              <a:t>Types of staining technique:-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>
              <a:solidFill>
                <a:srgbClr val="5F5F5F"/>
              </a:solidFill>
            </a:endParaRP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 rot="5400000">
            <a:off x="4260057" y="427831"/>
            <a:ext cx="719138" cy="4416425"/>
          </a:xfrm>
          <a:prstGeom prst="leftBrace">
            <a:avLst>
              <a:gd name="adj1" fmla="val 51177"/>
              <a:gd name="adj2" fmla="val 5096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8950" y="2995613"/>
            <a:ext cx="338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Simple staining</a:t>
            </a:r>
          </a:p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(use of a single stain)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43438" y="3068638"/>
            <a:ext cx="4514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Differential staining</a:t>
            </a:r>
          </a:p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(use of two contrasting stain)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763713" y="3860800"/>
            <a:ext cx="0" cy="3603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4925" y="4219575"/>
            <a:ext cx="3671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For visualization of morphological</a:t>
            </a:r>
          </a:p>
          <a:p>
            <a:pPr algn="ctr">
              <a:defRPr/>
            </a:pPr>
            <a:r>
              <a:rPr lang="en-US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shape &amp; arrangement.</a:t>
            </a:r>
          </a:p>
        </p:txBody>
      </p:sp>
      <p:sp>
        <p:nvSpPr>
          <p:cNvPr id="35850" name="AutoShape 10"/>
          <p:cNvSpPr>
            <a:spLocks/>
          </p:cNvSpPr>
          <p:nvPr/>
        </p:nvSpPr>
        <p:spPr bwMode="auto">
          <a:xfrm rot="16200000">
            <a:off x="6466681" y="3118644"/>
            <a:ext cx="446088" cy="2362200"/>
          </a:xfrm>
          <a:prstGeom prst="rightBrace">
            <a:avLst>
              <a:gd name="adj1" fmla="val 44128"/>
              <a:gd name="adj2" fmla="val 50000"/>
            </a:avLst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500563" y="45085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Identification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948488" y="4508500"/>
            <a:ext cx="2128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Visualization </a:t>
            </a:r>
          </a:p>
          <a:p>
            <a:pPr>
              <a:defRPr/>
            </a:pPr>
            <a:r>
              <a:rPr lang="en-US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of structure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851275" y="5300663"/>
            <a:ext cx="1065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BB6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Gram </a:t>
            </a:r>
          </a:p>
          <a:p>
            <a:pPr>
              <a:defRPr/>
            </a:pPr>
            <a:r>
              <a:rPr lang="en-US" sz="2400">
                <a:solidFill>
                  <a:srgbClr val="CBB6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stain</a:t>
            </a:r>
          </a:p>
        </p:txBody>
      </p:sp>
      <p:sp>
        <p:nvSpPr>
          <p:cNvPr id="35854" name="AutoShape 14"/>
          <p:cNvSpPr>
            <a:spLocks/>
          </p:cNvSpPr>
          <p:nvPr/>
        </p:nvSpPr>
        <p:spPr bwMode="auto">
          <a:xfrm rot="16200000">
            <a:off x="7473157" y="4775993"/>
            <a:ext cx="368300" cy="1274763"/>
          </a:xfrm>
          <a:prstGeom prst="rightBrace">
            <a:avLst>
              <a:gd name="adj1" fmla="val 28843"/>
              <a:gd name="adj2" fmla="val 50000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076825" y="5372100"/>
            <a:ext cx="147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Acid fast</a:t>
            </a:r>
          </a:p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stain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516688" y="5588000"/>
            <a:ext cx="113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Spore </a:t>
            </a:r>
          </a:p>
          <a:p>
            <a:pPr algn="ctr"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stain</a:t>
            </a:r>
          </a:p>
        </p:txBody>
      </p:sp>
      <p:sp>
        <p:nvSpPr>
          <p:cNvPr id="35857" name="AutoShape 17"/>
          <p:cNvSpPr>
            <a:spLocks/>
          </p:cNvSpPr>
          <p:nvPr/>
        </p:nvSpPr>
        <p:spPr bwMode="auto">
          <a:xfrm rot="16200000">
            <a:off x="4880769" y="4488657"/>
            <a:ext cx="368300" cy="1274762"/>
          </a:xfrm>
          <a:prstGeom prst="rightBrace">
            <a:avLst>
              <a:gd name="adj1" fmla="val 28843"/>
              <a:gd name="adj2" fmla="val 50000"/>
            </a:avLst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740650" y="5588000"/>
            <a:ext cx="145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E9E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Capsule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400">
                <a:solidFill>
                  <a:srgbClr val="E9E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stain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EAB97-4329-46F8-B812-E6240B19ECFE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Staining</a:t>
            </a:r>
            <a:r>
              <a:rPr lang="en-US" smtClean="0"/>
              <a:t> </a:t>
            </a:r>
            <a:r>
              <a:rPr lang="en-US" b="1" smtClean="0"/>
              <a:t>of</a:t>
            </a:r>
            <a:r>
              <a:rPr lang="en-US" smtClean="0"/>
              <a:t> </a:t>
            </a:r>
            <a:r>
              <a:rPr lang="en-US" b="1" smtClean="0"/>
              <a:t>Bacteria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7C80"/>
                </a:solidFill>
              </a:rPr>
              <a:t>Principle of staining:-</a:t>
            </a:r>
            <a:r>
              <a:rPr lang="en-US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smtClean="0"/>
              <a:t>Dye are generally salts in which one of the ions is colored.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smtClean="0"/>
              <a:t>Example: methylene blue (simple dye) is the salt of methylene blue chloride (MBC)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                  </a:t>
            </a:r>
            <a:r>
              <a:rPr lang="en-US" b="1" smtClean="0">
                <a:solidFill>
                  <a:srgbClr val="993366"/>
                </a:solidFill>
              </a:rPr>
              <a:t>MBC                    MB   +  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smtClean="0">
                <a:solidFill>
                  <a:srgbClr val="808000"/>
                </a:solidFill>
              </a:rPr>
              <a:t>Dyes may be either: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smtClean="0"/>
              <a:t>Acidic dyes [ -ve]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smtClean="0"/>
              <a:t>Basic dyes [ +ve]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779838" y="4797425"/>
            <a:ext cx="14414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27763" y="42926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380288" y="42926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A15BD-CF4C-49BC-AD4E-17F117E3285A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Indirect staining with acidic dye (Negative staining)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The negative stain technique does not stain the bacteria but stain the background.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bacteria will appear clear against a dark background.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No heat fixation or strong chemicals are used, so the bacteria less distorted than in other staining procedure.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Example: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Nigrosine</a:t>
            </a:r>
            <a:r>
              <a:rPr lang="en-US" sz="2800" b="1" dirty="0" smtClean="0"/>
              <a:t> are acidic stain  (negatively charged), so the –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stain doesn’t stain the bacteria </a:t>
            </a:r>
            <a:r>
              <a:rPr lang="en-US" sz="2800" b="1" dirty="0" smtClean="0"/>
              <a:t>due to </a:t>
            </a:r>
            <a:r>
              <a:rPr lang="en-US" sz="2800" b="1" dirty="0" smtClean="0"/>
              <a:t>ionic repulsion of bacterial cell wall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4C60-52D1-4B1B-BF3A-06505678283D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8002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Preparation and Fixation of Bacteria for Staining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E9E400"/>
                </a:solidFill>
              </a:rPr>
              <a:t>(Preparation of Smear)</a:t>
            </a:r>
            <a:r>
              <a:rPr lang="en-US" sz="4000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13100"/>
            <a:ext cx="8229600" cy="337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7C80"/>
                </a:solidFill>
              </a:rPr>
              <a:t>Objective:-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To kill the microorganism &amp;fix them to the slide to prevent them from being washed out during the process of staining.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728663" y="471488"/>
            <a:ext cx="8251825" cy="4646612"/>
            <a:chOff x="459" y="297"/>
            <a:chExt cx="5198" cy="2927"/>
          </a:xfrm>
        </p:grpSpPr>
        <p:sp>
          <p:nvSpPr>
            <p:cNvPr id="1028" name="Text Box 6"/>
            <p:cNvSpPr txBox="1">
              <a:spLocks noChangeArrowheads="1"/>
            </p:cNvSpPr>
            <p:nvPr/>
          </p:nvSpPr>
          <p:spPr bwMode="auto">
            <a:xfrm>
              <a:off x="778" y="297"/>
              <a:ext cx="449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Preparing a smear for staining.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(The following procedure is used for all of our staining)</a:t>
              </a:r>
            </a:p>
          </p:txBody>
        </p:sp>
        <p:sp>
          <p:nvSpPr>
            <p:cNvPr id="1029" name="Text Box 7"/>
            <p:cNvSpPr txBox="1">
              <a:spLocks noChangeArrowheads="1"/>
            </p:cNvSpPr>
            <p:nvPr/>
          </p:nvSpPr>
          <p:spPr bwMode="auto">
            <a:xfrm>
              <a:off x="459" y="1267"/>
              <a:ext cx="1986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1. Flame (sterilize) your inoculating loop/needle before </a:t>
              </a:r>
              <a:r>
                <a:rPr lang="en-US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and</a:t>
              </a: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after use. Heat from base to tip.  Be sure to get the entire wire red hot.</a:t>
              </a:r>
            </a:p>
          </p:txBody>
        </p:sp>
        <p:grpSp>
          <p:nvGrpSpPr>
            <p:cNvPr id="1030" name="Group 8"/>
            <p:cNvGrpSpPr>
              <a:grpSpLocks/>
            </p:cNvGrpSpPr>
            <p:nvPr/>
          </p:nvGrpSpPr>
          <p:grpSpPr bwMode="auto">
            <a:xfrm>
              <a:off x="2507" y="1057"/>
              <a:ext cx="3150" cy="2167"/>
              <a:chOff x="3504" y="2784"/>
              <a:chExt cx="2258" cy="1380"/>
            </a:xfrm>
          </p:grpSpPr>
          <p:graphicFrame>
            <p:nvGraphicFramePr>
              <p:cNvPr id="1026" name="Object 9"/>
              <p:cNvGraphicFramePr>
                <a:graphicFrameLocks noChangeAspect="1"/>
              </p:cNvGraphicFramePr>
              <p:nvPr/>
            </p:nvGraphicFramePr>
            <p:xfrm>
              <a:off x="3504" y="2784"/>
              <a:ext cx="1019" cy="13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Bitmap Image" r:id="rId3" imgW="2448267" imgH="3315163" progId="Paint.Picture">
                      <p:embed/>
                    </p:oleObj>
                  </mc:Choice>
                  <mc:Fallback>
                    <p:oleObj name="Bitmap Image" r:id="rId3" imgW="2448267" imgH="3315163" progId="Paint.Picture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2784"/>
                            <a:ext cx="1019" cy="13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1" name="AutoShape 10"/>
              <p:cNvSpPr>
                <a:spLocks noChangeArrowheads="1"/>
              </p:cNvSpPr>
              <p:nvPr/>
            </p:nvSpPr>
            <p:spPr bwMode="auto">
              <a:xfrm>
                <a:off x="4322" y="2936"/>
                <a:ext cx="1440" cy="825"/>
              </a:xfrm>
              <a:prstGeom prst="cloudCallout">
                <a:avLst>
                  <a:gd name="adj1" fmla="val -21944"/>
                  <a:gd name="adj2" fmla="val 6375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 sure that you are collecting your hair</a:t>
                </a:r>
              </a:p>
            </p:txBody>
          </p:sp>
        </p:grp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803</TotalTime>
  <Words>1109</Words>
  <Application>Microsoft Office PowerPoint</Application>
  <PresentationFormat>On-screen Show (4:3)</PresentationFormat>
  <Paragraphs>252</Paragraphs>
  <Slides>40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Ocean</vt:lpstr>
      <vt:lpstr>Bitmap Image</vt:lpstr>
      <vt:lpstr>Photo Editor Photo</vt:lpstr>
      <vt:lpstr>226 PHT Lab#2  Staining techniques</vt:lpstr>
      <vt:lpstr>PowerPoint Presentation</vt:lpstr>
      <vt:lpstr>PowerPoint Presentation</vt:lpstr>
      <vt:lpstr>Staining of Bacteria</vt:lpstr>
      <vt:lpstr>Staining of Bacteria</vt:lpstr>
      <vt:lpstr>Staining of Bacteria</vt:lpstr>
      <vt:lpstr>Indirect staining with acidic dye (Negative staining)</vt:lpstr>
      <vt:lpstr>Preparation and Fixation of Bacteria for Staining (Preparation of Smear) </vt:lpstr>
      <vt:lpstr>PowerPoint Presentation</vt:lpstr>
      <vt:lpstr>2. Prepare the smear </vt:lpstr>
      <vt:lpstr>Smear preparation</vt:lpstr>
      <vt:lpstr>Simple Staining</vt:lpstr>
      <vt:lpstr>Simple Staining</vt:lpstr>
      <vt:lpstr>Basic Shapes of Bacteria </vt:lpstr>
      <vt:lpstr>Arrangements</vt:lpstr>
      <vt:lpstr>PowerPoint Presentation</vt:lpstr>
      <vt:lpstr>Results</vt:lpstr>
      <vt:lpstr>Simple Staining</vt:lpstr>
      <vt:lpstr>PowerPoint Presentation</vt:lpstr>
      <vt:lpstr>Simple Staining</vt:lpstr>
      <vt:lpstr>PowerPoint Presentation</vt:lpstr>
      <vt:lpstr>Negative staining</vt:lpstr>
      <vt:lpstr>PowerPoint Presentation</vt:lpstr>
      <vt:lpstr>PowerPoint Presentation</vt:lpstr>
      <vt:lpstr>Gram Stain</vt:lpstr>
      <vt:lpstr>Flaming of Loop</vt:lpstr>
      <vt:lpstr>Smearing out of the sample</vt:lpstr>
      <vt:lpstr>Smear Fixation</vt:lpstr>
      <vt:lpstr>Gram Staining</vt:lpstr>
      <vt:lpstr>PowerPoint Presentation</vt:lpstr>
      <vt:lpstr>PowerPoint Presentation</vt:lpstr>
      <vt:lpstr>Gram Stain</vt:lpstr>
      <vt:lpstr>Gram Staining Technique </vt:lpstr>
      <vt:lpstr>PowerPoint Presentation</vt:lpstr>
      <vt:lpstr>PowerPoint Presentation</vt:lpstr>
      <vt:lpstr>Results:</vt:lpstr>
      <vt:lpstr>Results:</vt:lpstr>
      <vt:lpstr>Results:</vt:lpstr>
      <vt:lpstr>Results: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stain</dc:title>
  <dc:creator>Customer</dc:creator>
  <cp:lastModifiedBy>rihaf</cp:lastModifiedBy>
  <cp:revision>86</cp:revision>
  <dcterms:created xsi:type="dcterms:W3CDTF">2004-08-21T19:55:41Z</dcterms:created>
  <dcterms:modified xsi:type="dcterms:W3CDTF">2014-02-17T08:37:37Z</dcterms:modified>
</cp:coreProperties>
</file>