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87" r:id="rId9"/>
    <p:sldId id="301" r:id="rId10"/>
    <p:sldId id="302" r:id="rId11"/>
    <p:sldId id="262" r:id="rId12"/>
    <p:sldId id="316" r:id="rId13"/>
    <p:sldId id="263" r:id="rId14"/>
    <p:sldId id="318" r:id="rId15"/>
    <p:sldId id="317" r:id="rId16"/>
    <p:sldId id="293" r:id="rId17"/>
    <p:sldId id="294" r:id="rId18"/>
    <p:sldId id="292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15B5"/>
    <a:srgbClr val="88D5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5" autoAdjust="0"/>
    <p:restoredTop sz="94660"/>
  </p:normalViewPr>
  <p:slideViewPr>
    <p:cSldViewPr>
      <p:cViewPr varScale="1">
        <p:scale>
          <a:sx n="69" d="100"/>
          <a:sy n="69" d="100"/>
        </p:scale>
        <p:origin x="144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7A29B3-2959-4BB1-A973-F369CD1BCB1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B0D580D2-FE56-4D99-962F-EC6EDF530D4C}">
      <dgm:prSet phldrT="[نص]"/>
      <dgm:spPr/>
      <dgm:t>
        <a:bodyPr/>
        <a:lstStyle/>
        <a:p>
          <a:pPr rtl="1"/>
          <a:r>
            <a:rPr lang="ar-SA" b="1" dirty="0"/>
            <a:t>علمي </a:t>
          </a:r>
        </a:p>
      </dgm:t>
    </dgm:pt>
    <dgm:pt modelId="{8B0AE1A7-F3C0-44E9-9F0E-281AA40DA67E}" type="parTrans" cxnId="{56A4112C-1564-4A74-83BB-B8EE816AC614}">
      <dgm:prSet/>
      <dgm:spPr/>
      <dgm:t>
        <a:bodyPr/>
        <a:lstStyle/>
        <a:p>
          <a:pPr rtl="1"/>
          <a:endParaRPr lang="ar-SA"/>
        </a:p>
      </dgm:t>
    </dgm:pt>
    <dgm:pt modelId="{A035FE3E-DBE3-4D55-8FA0-91CF5DF184B2}" type="sibTrans" cxnId="{56A4112C-1564-4A74-83BB-B8EE816AC614}">
      <dgm:prSet/>
      <dgm:spPr/>
      <dgm:t>
        <a:bodyPr/>
        <a:lstStyle/>
        <a:p>
          <a:pPr rtl="1"/>
          <a:endParaRPr lang="ar-SA"/>
        </a:p>
      </dgm:t>
    </dgm:pt>
    <dgm:pt modelId="{39C4AA33-7D12-4451-8D69-E92C6CE1128E}">
      <dgm:prSet phldrT="[نص]"/>
      <dgm:spPr/>
      <dgm:t>
        <a:bodyPr/>
        <a:lstStyle/>
        <a:p>
          <a:pPr rtl="1"/>
          <a:r>
            <a:rPr lang="ar-SA" b="1" dirty="0"/>
            <a:t>موحدة عالميا </a:t>
          </a:r>
        </a:p>
      </dgm:t>
    </dgm:pt>
    <dgm:pt modelId="{7C0E3F59-D308-48AB-ADC1-1BE83381ABC1}" type="parTrans" cxnId="{696AFB55-2B83-424F-9FA2-5909E6092BC2}">
      <dgm:prSet/>
      <dgm:spPr/>
      <dgm:t>
        <a:bodyPr/>
        <a:lstStyle/>
        <a:p>
          <a:pPr rtl="1"/>
          <a:endParaRPr lang="ar-SA" b="1"/>
        </a:p>
      </dgm:t>
    </dgm:pt>
    <dgm:pt modelId="{763DB903-D492-4FD1-80B8-60D2BE564E6B}" type="sibTrans" cxnId="{696AFB55-2B83-424F-9FA2-5909E6092BC2}">
      <dgm:prSet/>
      <dgm:spPr/>
      <dgm:t>
        <a:bodyPr/>
        <a:lstStyle/>
        <a:p>
          <a:pPr rtl="1"/>
          <a:endParaRPr lang="ar-SA"/>
        </a:p>
      </dgm:t>
    </dgm:pt>
    <dgm:pt modelId="{20B1108D-2BE4-410D-AB28-1DF65899599E}">
      <dgm:prSet phldrT="[نص]"/>
      <dgm:spPr/>
      <dgm:t>
        <a:bodyPr/>
        <a:lstStyle/>
        <a:p>
          <a:pPr rtl="1"/>
          <a:r>
            <a:rPr lang="ar-SA" b="1" dirty="0"/>
            <a:t>لها </a:t>
          </a:r>
          <a:r>
            <a:rPr lang="ar-SA" b="1" dirty="0" err="1"/>
            <a:t>اسس</a:t>
          </a:r>
          <a:r>
            <a:rPr lang="ar-SA" b="1" dirty="0"/>
            <a:t> علمية ثابتة</a:t>
          </a:r>
        </a:p>
      </dgm:t>
    </dgm:pt>
    <dgm:pt modelId="{8CBD540C-F3A8-44D6-B880-2931DC6948BB}" type="parTrans" cxnId="{4673DD81-7B9B-454C-89ED-BF4404E473F3}">
      <dgm:prSet/>
      <dgm:spPr/>
      <dgm:t>
        <a:bodyPr/>
        <a:lstStyle/>
        <a:p>
          <a:pPr rtl="1"/>
          <a:endParaRPr lang="ar-SA" b="1"/>
        </a:p>
      </dgm:t>
    </dgm:pt>
    <dgm:pt modelId="{FB54029F-0B75-4C2A-B17E-6BA4BB216193}" type="sibTrans" cxnId="{4673DD81-7B9B-454C-89ED-BF4404E473F3}">
      <dgm:prSet/>
      <dgm:spPr/>
      <dgm:t>
        <a:bodyPr/>
        <a:lstStyle/>
        <a:p>
          <a:pPr rtl="1"/>
          <a:endParaRPr lang="ar-SA"/>
        </a:p>
      </dgm:t>
    </dgm:pt>
    <dgm:pt modelId="{1B35D935-3947-4FF2-B625-4D5CD04AAF9A}">
      <dgm:prSet phldrT="[نص]"/>
      <dgm:spPr/>
      <dgm:t>
        <a:bodyPr/>
        <a:lstStyle/>
        <a:p>
          <a:pPr rtl="1"/>
          <a:r>
            <a:rPr lang="ar-SA" b="1" dirty="0"/>
            <a:t>شائع</a:t>
          </a:r>
        </a:p>
      </dgm:t>
    </dgm:pt>
    <dgm:pt modelId="{5D3ED35B-1507-4FEA-B46A-68EE0F97FEFB}" type="parTrans" cxnId="{DA6309C6-5B0E-43F0-879B-12770633ACE5}">
      <dgm:prSet/>
      <dgm:spPr/>
      <dgm:t>
        <a:bodyPr/>
        <a:lstStyle/>
        <a:p>
          <a:pPr rtl="1"/>
          <a:endParaRPr lang="ar-SA"/>
        </a:p>
      </dgm:t>
    </dgm:pt>
    <dgm:pt modelId="{8660CC32-98A4-4DAA-8E27-EF67668F8C99}" type="sibTrans" cxnId="{DA6309C6-5B0E-43F0-879B-12770633ACE5}">
      <dgm:prSet/>
      <dgm:spPr/>
      <dgm:t>
        <a:bodyPr/>
        <a:lstStyle/>
        <a:p>
          <a:pPr rtl="1"/>
          <a:endParaRPr lang="ar-SA"/>
        </a:p>
      </dgm:t>
    </dgm:pt>
    <dgm:pt modelId="{72615F18-052E-4F9F-A941-3CAFEA19BC3C}">
      <dgm:prSet phldrT="[نص]"/>
      <dgm:spPr/>
      <dgm:t>
        <a:bodyPr/>
        <a:lstStyle/>
        <a:p>
          <a:pPr rtl="1"/>
          <a:r>
            <a:rPr lang="ar-SA" b="1" dirty="0"/>
            <a:t>تختلف حسب المناطق </a:t>
          </a:r>
        </a:p>
      </dgm:t>
    </dgm:pt>
    <dgm:pt modelId="{2554AD02-1652-4BDD-AD90-F0111A33A32A}" type="parTrans" cxnId="{044D60C2-BACA-4C97-991B-3210D97DF059}">
      <dgm:prSet/>
      <dgm:spPr/>
      <dgm:t>
        <a:bodyPr/>
        <a:lstStyle/>
        <a:p>
          <a:pPr rtl="1"/>
          <a:endParaRPr lang="ar-SA" b="1"/>
        </a:p>
      </dgm:t>
    </dgm:pt>
    <dgm:pt modelId="{94B73534-9CBC-42BD-A72F-540AA4FFC6BB}" type="sibTrans" cxnId="{044D60C2-BACA-4C97-991B-3210D97DF059}">
      <dgm:prSet/>
      <dgm:spPr/>
      <dgm:t>
        <a:bodyPr/>
        <a:lstStyle/>
        <a:p>
          <a:pPr rtl="1"/>
          <a:endParaRPr lang="ar-SA"/>
        </a:p>
      </dgm:t>
    </dgm:pt>
    <dgm:pt modelId="{5242F4C6-C176-4A67-9BBB-91ECA2BF6219}">
      <dgm:prSet phldrT="[نص]"/>
      <dgm:spPr/>
      <dgm:t>
        <a:bodyPr/>
        <a:lstStyle/>
        <a:p>
          <a:pPr rtl="1"/>
          <a:r>
            <a:rPr lang="ar-SA" b="1" dirty="0"/>
            <a:t>حسب المحيط الذي </a:t>
          </a:r>
          <a:r>
            <a:rPr lang="ar-SA" b="1" dirty="0" err="1"/>
            <a:t>تتواجدة</a:t>
          </a:r>
          <a:r>
            <a:rPr lang="ar-SA" b="1" dirty="0"/>
            <a:t> به</a:t>
          </a:r>
        </a:p>
      </dgm:t>
    </dgm:pt>
    <dgm:pt modelId="{A737D0C3-20A9-4374-AC95-45550598DDFB}" type="parTrans" cxnId="{18AF6E2F-92AC-4ACD-88FE-B338D2E37E0A}">
      <dgm:prSet/>
      <dgm:spPr/>
      <dgm:t>
        <a:bodyPr/>
        <a:lstStyle/>
        <a:p>
          <a:pPr rtl="1"/>
          <a:endParaRPr lang="ar-SA" b="1"/>
        </a:p>
      </dgm:t>
    </dgm:pt>
    <dgm:pt modelId="{047E888E-0608-466D-B7CF-C838E840059A}" type="sibTrans" cxnId="{18AF6E2F-92AC-4ACD-88FE-B338D2E37E0A}">
      <dgm:prSet/>
      <dgm:spPr/>
      <dgm:t>
        <a:bodyPr/>
        <a:lstStyle/>
        <a:p>
          <a:pPr rtl="1"/>
          <a:endParaRPr lang="ar-SA"/>
        </a:p>
      </dgm:t>
    </dgm:pt>
    <dgm:pt modelId="{77934A9F-9355-4BAC-BE28-A905C56AAEB2}">
      <dgm:prSet phldrT="[نص]" custT="1"/>
      <dgm:spPr/>
      <dgm:t>
        <a:bodyPr/>
        <a:lstStyle/>
        <a:p>
          <a:pPr rtl="1"/>
          <a:r>
            <a:rPr lang="ar-SA" sz="2000" b="1" dirty="0">
              <a:solidFill>
                <a:srgbClr val="FF0000"/>
              </a:solidFill>
            </a:rPr>
            <a:t> مثل </a:t>
          </a:r>
        </a:p>
        <a:p>
          <a:pPr rtl="1"/>
          <a:r>
            <a:rPr lang="ar-SA" sz="2000" b="1" dirty="0">
              <a:solidFill>
                <a:srgbClr val="FF0000"/>
              </a:solidFill>
            </a:rPr>
            <a:t>الفول البلدي </a:t>
          </a:r>
        </a:p>
      </dgm:t>
    </dgm:pt>
    <dgm:pt modelId="{EF995CE2-2261-4148-8173-D5CADC046FDC}" type="parTrans" cxnId="{0BA06920-3C2C-4D54-B98A-4A2D9DD03FDC}">
      <dgm:prSet/>
      <dgm:spPr/>
      <dgm:t>
        <a:bodyPr/>
        <a:lstStyle/>
        <a:p>
          <a:pPr rtl="1"/>
          <a:endParaRPr lang="ar-SA" b="1"/>
        </a:p>
      </dgm:t>
    </dgm:pt>
    <dgm:pt modelId="{168EEA7F-442A-4B29-A9C6-2F9371174130}" type="sibTrans" cxnId="{0BA06920-3C2C-4D54-B98A-4A2D9DD03FDC}">
      <dgm:prSet/>
      <dgm:spPr/>
      <dgm:t>
        <a:bodyPr/>
        <a:lstStyle/>
        <a:p>
          <a:pPr rtl="1"/>
          <a:endParaRPr lang="ar-SA"/>
        </a:p>
      </dgm:t>
    </dgm:pt>
    <dgm:pt modelId="{C8795200-967A-4E1D-910C-7A87973F3B08}">
      <dgm:prSet phldrT="[نص]" custT="1"/>
      <dgm:spPr/>
      <dgm:t>
        <a:bodyPr/>
        <a:lstStyle/>
        <a:p>
          <a:pPr rtl="1"/>
          <a:r>
            <a:rPr lang="ar-SA" sz="1800" b="1" dirty="0"/>
            <a:t>متال</a:t>
          </a:r>
        </a:p>
        <a:p>
          <a:pPr rtl="1"/>
          <a:r>
            <a:rPr lang="ar-SA" sz="1800" b="1" i="1" dirty="0" smtClean="0">
              <a:solidFill>
                <a:srgbClr val="FF0000"/>
              </a:solidFill>
            </a:rPr>
            <a:t>فيشيا فابا</a:t>
          </a:r>
        </a:p>
        <a:p>
          <a:pPr rtl="1"/>
          <a:r>
            <a:rPr lang="en-US" sz="2400" b="1" i="1" dirty="0" smtClean="0">
              <a:solidFill>
                <a:srgbClr val="FF0000"/>
              </a:solidFill>
            </a:rPr>
            <a:t>V</a:t>
          </a:r>
          <a:r>
            <a:rPr lang="en-US" sz="2400" b="1" i="1" dirty="0" smtClean="0"/>
            <a:t>icia </a:t>
          </a:r>
          <a:r>
            <a:rPr lang="en-US" sz="2400" b="1" i="1" dirty="0" err="1"/>
            <a:t>faba</a:t>
          </a:r>
          <a:r>
            <a:rPr lang="en-US" sz="2400" b="1" i="1" dirty="0"/>
            <a:t>  </a:t>
          </a:r>
          <a:r>
            <a:rPr lang="en-US" sz="2400" b="1" i="0" dirty="0"/>
            <a:t>L.</a:t>
          </a:r>
          <a:endParaRPr lang="ar-SA" sz="2400" b="1" i="0" dirty="0"/>
        </a:p>
        <a:p>
          <a:pPr rtl="1"/>
          <a:endParaRPr lang="ar-SA" sz="2400" b="1" dirty="0"/>
        </a:p>
      </dgm:t>
    </dgm:pt>
    <dgm:pt modelId="{9E13D92B-17BB-4A3E-8AE3-17E95A5590AE}" type="parTrans" cxnId="{22DFF21A-02DA-4C02-AAF7-164CAADCB7EC}">
      <dgm:prSet/>
      <dgm:spPr/>
      <dgm:t>
        <a:bodyPr/>
        <a:lstStyle/>
        <a:p>
          <a:pPr rtl="1"/>
          <a:endParaRPr lang="ar-SA" b="1"/>
        </a:p>
      </dgm:t>
    </dgm:pt>
    <dgm:pt modelId="{D7C4BC78-0D43-4CC6-832C-97C77724CEFF}" type="sibTrans" cxnId="{22DFF21A-02DA-4C02-AAF7-164CAADCB7EC}">
      <dgm:prSet/>
      <dgm:spPr/>
      <dgm:t>
        <a:bodyPr/>
        <a:lstStyle/>
        <a:p>
          <a:pPr rtl="1"/>
          <a:endParaRPr lang="ar-SA"/>
        </a:p>
      </dgm:t>
    </dgm:pt>
    <dgm:pt modelId="{43F0F0CF-29FD-46C5-AB77-2E17CF4F5C87}" type="pres">
      <dgm:prSet presAssocID="{D87A29B3-2959-4BB1-A973-F369CD1BCB1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9D5FDF6-B6B6-4B15-AF24-A2CDFCEA39FB}" type="pres">
      <dgm:prSet presAssocID="{B0D580D2-FE56-4D99-962F-EC6EDF530D4C}" presName="root" presStyleCnt="0"/>
      <dgm:spPr/>
    </dgm:pt>
    <dgm:pt modelId="{90AFC903-552C-43F4-859D-A21A64D6A355}" type="pres">
      <dgm:prSet presAssocID="{B0D580D2-FE56-4D99-962F-EC6EDF530D4C}" presName="rootComposite" presStyleCnt="0"/>
      <dgm:spPr/>
    </dgm:pt>
    <dgm:pt modelId="{1CF3DD55-5990-4F96-A68D-C03E62F8076F}" type="pres">
      <dgm:prSet presAssocID="{B0D580D2-FE56-4D99-962F-EC6EDF530D4C}" presName="rootText" presStyleLbl="node1" presStyleIdx="0" presStyleCnt="2"/>
      <dgm:spPr/>
      <dgm:t>
        <a:bodyPr/>
        <a:lstStyle/>
        <a:p>
          <a:endParaRPr lang="en-US"/>
        </a:p>
      </dgm:t>
    </dgm:pt>
    <dgm:pt modelId="{18F72F06-3894-4AD0-B0AA-9187E241965A}" type="pres">
      <dgm:prSet presAssocID="{B0D580D2-FE56-4D99-962F-EC6EDF530D4C}" presName="rootConnector" presStyleLbl="node1" presStyleIdx="0" presStyleCnt="2"/>
      <dgm:spPr/>
      <dgm:t>
        <a:bodyPr/>
        <a:lstStyle/>
        <a:p>
          <a:endParaRPr lang="en-US"/>
        </a:p>
      </dgm:t>
    </dgm:pt>
    <dgm:pt modelId="{2A9E3847-45F5-4E58-92A2-D8A52EFFE6BA}" type="pres">
      <dgm:prSet presAssocID="{B0D580D2-FE56-4D99-962F-EC6EDF530D4C}" presName="childShape" presStyleCnt="0"/>
      <dgm:spPr/>
    </dgm:pt>
    <dgm:pt modelId="{73153495-0135-4E13-9708-838D0EE2CC97}" type="pres">
      <dgm:prSet presAssocID="{7C0E3F59-D308-48AB-ADC1-1BE83381ABC1}" presName="Name13" presStyleLbl="parChTrans1D2" presStyleIdx="0" presStyleCnt="6"/>
      <dgm:spPr/>
      <dgm:t>
        <a:bodyPr/>
        <a:lstStyle/>
        <a:p>
          <a:endParaRPr lang="en-US"/>
        </a:p>
      </dgm:t>
    </dgm:pt>
    <dgm:pt modelId="{6D4C35AC-511E-4B17-BFF8-C4F41D1B68C7}" type="pres">
      <dgm:prSet presAssocID="{39C4AA33-7D12-4451-8D69-E92C6CE1128E}" presName="childTex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AA2D39-1DB2-451E-A07D-A93B578BEB90}" type="pres">
      <dgm:prSet presAssocID="{8CBD540C-F3A8-44D6-B880-2931DC6948BB}" presName="Name13" presStyleLbl="parChTrans1D2" presStyleIdx="1" presStyleCnt="6"/>
      <dgm:spPr/>
      <dgm:t>
        <a:bodyPr/>
        <a:lstStyle/>
        <a:p>
          <a:endParaRPr lang="en-US"/>
        </a:p>
      </dgm:t>
    </dgm:pt>
    <dgm:pt modelId="{FAF2559E-DDC5-4B77-AE3C-DAC0322F9386}" type="pres">
      <dgm:prSet presAssocID="{20B1108D-2BE4-410D-AB28-1DF65899599E}" presName="childTex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E5513C-0801-4521-84E1-76401C2C9863}" type="pres">
      <dgm:prSet presAssocID="{9E13D92B-17BB-4A3E-8AE3-17E95A5590AE}" presName="Name13" presStyleLbl="parChTrans1D2" presStyleIdx="2" presStyleCnt="6"/>
      <dgm:spPr/>
      <dgm:t>
        <a:bodyPr/>
        <a:lstStyle/>
        <a:p>
          <a:endParaRPr lang="en-US"/>
        </a:p>
      </dgm:t>
    </dgm:pt>
    <dgm:pt modelId="{A0C8FFD2-5EF5-49D2-914A-FB897E4A4C4C}" type="pres">
      <dgm:prSet presAssocID="{C8795200-967A-4E1D-910C-7A87973F3B08}" presName="childText" presStyleLbl="bgAcc1" presStyleIdx="2" presStyleCnt="6" custScaleX="190542" custScaleY="2150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782EF6-3F10-4B30-9939-D0E9448DC94E}" type="pres">
      <dgm:prSet presAssocID="{1B35D935-3947-4FF2-B625-4D5CD04AAF9A}" presName="root" presStyleCnt="0"/>
      <dgm:spPr/>
    </dgm:pt>
    <dgm:pt modelId="{32C483E7-1676-4CC3-89EE-1333B0138AD7}" type="pres">
      <dgm:prSet presAssocID="{1B35D935-3947-4FF2-B625-4D5CD04AAF9A}" presName="rootComposite" presStyleCnt="0"/>
      <dgm:spPr/>
    </dgm:pt>
    <dgm:pt modelId="{19B23F0C-BC05-448F-9EA6-EDB5CB7D139B}" type="pres">
      <dgm:prSet presAssocID="{1B35D935-3947-4FF2-B625-4D5CD04AAF9A}" presName="rootText" presStyleLbl="node1" presStyleIdx="1" presStyleCnt="2"/>
      <dgm:spPr/>
      <dgm:t>
        <a:bodyPr/>
        <a:lstStyle/>
        <a:p>
          <a:endParaRPr lang="en-US"/>
        </a:p>
      </dgm:t>
    </dgm:pt>
    <dgm:pt modelId="{FA7A187A-9B1C-4DDB-86E4-17E414E450CB}" type="pres">
      <dgm:prSet presAssocID="{1B35D935-3947-4FF2-B625-4D5CD04AAF9A}" presName="rootConnector" presStyleLbl="node1" presStyleIdx="1" presStyleCnt="2"/>
      <dgm:spPr/>
      <dgm:t>
        <a:bodyPr/>
        <a:lstStyle/>
        <a:p>
          <a:endParaRPr lang="en-US"/>
        </a:p>
      </dgm:t>
    </dgm:pt>
    <dgm:pt modelId="{B0828C8B-B312-4875-A09C-C010C2D6C976}" type="pres">
      <dgm:prSet presAssocID="{1B35D935-3947-4FF2-B625-4D5CD04AAF9A}" presName="childShape" presStyleCnt="0"/>
      <dgm:spPr/>
    </dgm:pt>
    <dgm:pt modelId="{2937A40E-D26D-4574-96E6-44854F998984}" type="pres">
      <dgm:prSet presAssocID="{2554AD02-1652-4BDD-AD90-F0111A33A32A}" presName="Name13" presStyleLbl="parChTrans1D2" presStyleIdx="3" presStyleCnt="6"/>
      <dgm:spPr/>
      <dgm:t>
        <a:bodyPr/>
        <a:lstStyle/>
        <a:p>
          <a:endParaRPr lang="en-US"/>
        </a:p>
      </dgm:t>
    </dgm:pt>
    <dgm:pt modelId="{EA792F19-C8E2-458E-A8B3-423A10E58A1E}" type="pres">
      <dgm:prSet presAssocID="{72615F18-052E-4F9F-A941-3CAFEA19BC3C}" presName="childTex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C193DB-F04C-4804-A59E-D77C71341721}" type="pres">
      <dgm:prSet presAssocID="{A737D0C3-20A9-4374-AC95-45550598DDFB}" presName="Name13" presStyleLbl="parChTrans1D2" presStyleIdx="4" presStyleCnt="6"/>
      <dgm:spPr/>
      <dgm:t>
        <a:bodyPr/>
        <a:lstStyle/>
        <a:p>
          <a:endParaRPr lang="en-US"/>
        </a:p>
      </dgm:t>
    </dgm:pt>
    <dgm:pt modelId="{39852364-8340-4952-A5DE-5219201A91E2}" type="pres">
      <dgm:prSet presAssocID="{5242F4C6-C176-4A67-9BBB-91ECA2BF6219}" presName="childTex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945D38-70B7-4781-BCD2-492589B27EA1}" type="pres">
      <dgm:prSet presAssocID="{EF995CE2-2261-4148-8173-D5CADC046FDC}" presName="Name13" presStyleLbl="parChTrans1D2" presStyleIdx="5" presStyleCnt="6"/>
      <dgm:spPr/>
      <dgm:t>
        <a:bodyPr/>
        <a:lstStyle/>
        <a:p>
          <a:endParaRPr lang="en-US"/>
        </a:p>
      </dgm:t>
    </dgm:pt>
    <dgm:pt modelId="{4C7054F3-45EB-414F-802E-240D6698A43B}" type="pres">
      <dgm:prSet presAssocID="{77934A9F-9355-4BAC-BE28-A905C56AAEB2}" presName="childText" presStyleLbl="bgAcc1" presStyleIdx="5" presStyleCnt="6" custScaleX="210888" custScaleY="1794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FE9FB91-655D-4B4E-A70E-EBC3D3AE6A64}" type="presOf" srcId="{77934A9F-9355-4BAC-BE28-A905C56AAEB2}" destId="{4C7054F3-45EB-414F-802E-240D6698A43B}" srcOrd="0" destOrd="0" presId="urn:microsoft.com/office/officeart/2005/8/layout/hierarchy3"/>
    <dgm:cxn modelId="{4C2FF2F3-1693-4ECB-83FC-1E8A01D742C9}" type="presOf" srcId="{C8795200-967A-4E1D-910C-7A87973F3B08}" destId="{A0C8FFD2-5EF5-49D2-914A-FB897E4A4C4C}" srcOrd="0" destOrd="0" presId="urn:microsoft.com/office/officeart/2005/8/layout/hierarchy3"/>
    <dgm:cxn modelId="{39B249C7-8498-438B-9EA9-8B314A3B19D0}" type="presOf" srcId="{1B35D935-3947-4FF2-B625-4D5CD04AAF9A}" destId="{19B23F0C-BC05-448F-9EA6-EDB5CB7D139B}" srcOrd="0" destOrd="0" presId="urn:microsoft.com/office/officeart/2005/8/layout/hierarchy3"/>
    <dgm:cxn modelId="{56A4112C-1564-4A74-83BB-B8EE816AC614}" srcId="{D87A29B3-2959-4BB1-A973-F369CD1BCB15}" destId="{B0D580D2-FE56-4D99-962F-EC6EDF530D4C}" srcOrd="0" destOrd="0" parTransId="{8B0AE1A7-F3C0-44E9-9F0E-281AA40DA67E}" sibTransId="{A035FE3E-DBE3-4D55-8FA0-91CF5DF184B2}"/>
    <dgm:cxn modelId="{22DFF21A-02DA-4C02-AAF7-164CAADCB7EC}" srcId="{B0D580D2-FE56-4D99-962F-EC6EDF530D4C}" destId="{C8795200-967A-4E1D-910C-7A87973F3B08}" srcOrd="2" destOrd="0" parTransId="{9E13D92B-17BB-4A3E-8AE3-17E95A5590AE}" sibTransId="{D7C4BC78-0D43-4CC6-832C-97C77724CEFF}"/>
    <dgm:cxn modelId="{28564DE3-F09F-4379-A0DC-2A881D89F979}" type="presOf" srcId="{8CBD540C-F3A8-44D6-B880-2931DC6948BB}" destId="{39AA2D39-1DB2-451E-A07D-A93B578BEB90}" srcOrd="0" destOrd="0" presId="urn:microsoft.com/office/officeart/2005/8/layout/hierarchy3"/>
    <dgm:cxn modelId="{572A312C-A87B-4543-AE37-3532687614C8}" type="presOf" srcId="{A737D0C3-20A9-4374-AC95-45550598DDFB}" destId="{4CC193DB-F04C-4804-A59E-D77C71341721}" srcOrd="0" destOrd="0" presId="urn:microsoft.com/office/officeart/2005/8/layout/hierarchy3"/>
    <dgm:cxn modelId="{014A3E77-19F2-4D71-8DEE-B2B32E364F06}" type="presOf" srcId="{39C4AA33-7D12-4451-8D69-E92C6CE1128E}" destId="{6D4C35AC-511E-4B17-BFF8-C4F41D1B68C7}" srcOrd="0" destOrd="0" presId="urn:microsoft.com/office/officeart/2005/8/layout/hierarchy3"/>
    <dgm:cxn modelId="{F5CBAFF9-8795-4DA0-B17B-AA028848A071}" type="presOf" srcId="{D87A29B3-2959-4BB1-A973-F369CD1BCB15}" destId="{43F0F0CF-29FD-46C5-AB77-2E17CF4F5C87}" srcOrd="0" destOrd="0" presId="urn:microsoft.com/office/officeart/2005/8/layout/hierarchy3"/>
    <dgm:cxn modelId="{18AF6E2F-92AC-4ACD-88FE-B338D2E37E0A}" srcId="{1B35D935-3947-4FF2-B625-4D5CD04AAF9A}" destId="{5242F4C6-C176-4A67-9BBB-91ECA2BF6219}" srcOrd="1" destOrd="0" parTransId="{A737D0C3-20A9-4374-AC95-45550598DDFB}" sibTransId="{047E888E-0608-466D-B7CF-C838E840059A}"/>
    <dgm:cxn modelId="{A6F5FF8A-E70E-45B0-9189-E7D758151A8A}" type="presOf" srcId="{1B35D935-3947-4FF2-B625-4D5CD04AAF9A}" destId="{FA7A187A-9B1C-4DDB-86E4-17E414E450CB}" srcOrd="1" destOrd="0" presId="urn:microsoft.com/office/officeart/2005/8/layout/hierarchy3"/>
    <dgm:cxn modelId="{E6541939-5C79-42B8-B9BC-742A5399F9B0}" type="presOf" srcId="{72615F18-052E-4F9F-A941-3CAFEA19BC3C}" destId="{EA792F19-C8E2-458E-A8B3-423A10E58A1E}" srcOrd="0" destOrd="0" presId="urn:microsoft.com/office/officeart/2005/8/layout/hierarchy3"/>
    <dgm:cxn modelId="{6E4509E0-C985-4414-A7A8-5B425415642E}" type="presOf" srcId="{20B1108D-2BE4-410D-AB28-1DF65899599E}" destId="{FAF2559E-DDC5-4B77-AE3C-DAC0322F9386}" srcOrd="0" destOrd="0" presId="urn:microsoft.com/office/officeart/2005/8/layout/hierarchy3"/>
    <dgm:cxn modelId="{044D60C2-BACA-4C97-991B-3210D97DF059}" srcId="{1B35D935-3947-4FF2-B625-4D5CD04AAF9A}" destId="{72615F18-052E-4F9F-A941-3CAFEA19BC3C}" srcOrd="0" destOrd="0" parTransId="{2554AD02-1652-4BDD-AD90-F0111A33A32A}" sibTransId="{94B73534-9CBC-42BD-A72F-540AA4FFC6BB}"/>
    <dgm:cxn modelId="{30FAD574-C5CC-457B-89CB-60B8578BF14B}" type="presOf" srcId="{B0D580D2-FE56-4D99-962F-EC6EDF530D4C}" destId="{18F72F06-3894-4AD0-B0AA-9187E241965A}" srcOrd="1" destOrd="0" presId="urn:microsoft.com/office/officeart/2005/8/layout/hierarchy3"/>
    <dgm:cxn modelId="{696AFB55-2B83-424F-9FA2-5909E6092BC2}" srcId="{B0D580D2-FE56-4D99-962F-EC6EDF530D4C}" destId="{39C4AA33-7D12-4451-8D69-E92C6CE1128E}" srcOrd="0" destOrd="0" parTransId="{7C0E3F59-D308-48AB-ADC1-1BE83381ABC1}" sibTransId="{763DB903-D492-4FD1-80B8-60D2BE564E6B}"/>
    <dgm:cxn modelId="{DA6309C6-5B0E-43F0-879B-12770633ACE5}" srcId="{D87A29B3-2959-4BB1-A973-F369CD1BCB15}" destId="{1B35D935-3947-4FF2-B625-4D5CD04AAF9A}" srcOrd="1" destOrd="0" parTransId="{5D3ED35B-1507-4FEA-B46A-68EE0F97FEFB}" sibTransId="{8660CC32-98A4-4DAA-8E27-EF67668F8C99}"/>
    <dgm:cxn modelId="{47DDD554-A0A1-4BD5-B1EE-29DBB6DD1E4E}" type="presOf" srcId="{5242F4C6-C176-4A67-9BBB-91ECA2BF6219}" destId="{39852364-8340-4952-A5DE-5219201A91E2}" srcOrd="0" destOrd="0" presId="urn:microsoft.com/office/officeart/2005/8/layout/hierarchy3"/>
    <dgm:cxn modelId="{D7017EFD-6742-45A3-B180-91676C51C249}" type="presOf" srcId="{2554AD02-1652-4BDD-AD90-F0111A33A32A}" destId="{2937A40E-D26D-4574-96E6-44854F998984}" srcOrd="0" destOrd="0" presId="urn:microsoft.com/office/officeart/2005/8/layout/hierarchy3"/>
    <dgm:cxn modelId="{48488980-73E7-4FA5-89EF-5E5A4B1F706F}" type="presOf" srcId="{EF995CE2-2261-4148-8173-D5CADC046FDC}" destId="{8F945D38-70B7-4781-BCD2-492589B27EA1}" srcOrd="0" destOrd="0" presId="urn:microsoft.com/office/officeart/2005/8/layout/hierarchy3"/>
    <dgm:cxn modelId="{4673DD81-7B9B-454C-89ED-BF4404E473F3}" srcId="{B0D580D2-FE56-4D99-962F-EC6EDF530D4C}" destId="{20B1108D-2BE4-410D-AB28-1DF65899599E}" srcOrd="1" destOrd="0" parTransId="{8CBD540C-F3A8-44D6-B880-2931DC6948BB}" sibTransId="{FB54029F-0B75-4C2A-B17E-6BA4BB216193}"/>
    <dgm:cxn modelId="{2EABA42B-8CC7-4749-AF42-8CF007E1785B}" type="presOf" srcId="{B0D580D2-FE56-4D99-962F-EC6EDF530D4C}" destId="{1CF3DD55-5990-4F96-A68D-C03E62F8076F}" srcOrd="0" destOrd="0" presId="urn:microsoft.com/office/officeart/2005/8/layout/hierarchy3"/>
    <dgm:cxn modelId="{1981B487-CCC6-4396-87BC-9A76B32E527A}" type="presOf" srcId="{9E13D92B-17BB-4A3E-8AE3-17E95A5590AE}" destId="{CEE5513C-0801-4521-84E1-76401C2C9863}" srcOrd="0" destOrd="0" presId="urn:microsoft.com/office/officeart/2005/8/layout/hierarchy3"/>
    <dgm:cxn modelId="{0BA06920-3C2C-4D54-B98A-4A2D9DD03FDC}" srcId="{1B35D935-3947-4FF2-B625-4D5CD04AAF9A}" destId="{77934A9F-9355-4BAC-BE28-A905C56AAEB2}" srcOrd="2" destOrd="0" parTransId="{EF995CE2-2261-4148-8173-D5CADC046FDC}" sibTransId="{168EEA7F-442A-4B29-A9C6-2F9371174130}"/>
    <dgm:cxn modelId="{5B2EB352-8AAC-4935-A436-15A0BBC399D4}" type="presOf" srcId="{7C0E3F59-D308-48AB-ADC1-1BE83381ABC1}" destId="{73153495-0135-4E13-9708-838D0EE2CC97}" srcOrd="0" destOrd="0" presId="urn:microsoft.com/office/officeart/2005/8/layout/hierarchy3"/>
    <dgm:cxn modelId="{6C0B2A7F-617E-41CA-A5A2-68CF280455AE}" type="presParOf" srcId="{43F0F0CF-29FD-46C5-AB77-2E17CF4F5C87}" destId="{89D5FDF6-B6B6-4B15-AF24-A2CDFCEA39FB}" srcOrd="0" destOrd="0" presId="urn:microsoft.com/office/officeart/2005/8/layout/hierarchy3"/>
    <dgm:cxn modelId="{BB7532B4-59AB-4826-B76E-033B55E3E069}" type="presParOf" srcId="{89D5FDF6-B6B6-4B15-AF24-A2CDFCEA39FB}" destId="{90AFC903-552C-43F4-859D-A21A64D6A355}" srcOrd="0" destOrd="0" presId="urn:microsoft.com/office/officeart/2005/8/layout/hierarchy3"/>
    <dgm:cxn modelId="{36B93DF3-02B6-4C52-960D-15A61E7C6D72}" type="presParOf" srcId="{90AFC903-552C-43F4-859D-A21A64D6A355}" destId="{1CF3DD55-5990-4F96-A68D-C03E62F8076F}" srcOrd="0" destOrd="0" presId="urn:microsoft.com/office/officeart/2005/8/layout/hierarchy3"/>
    <dgm:cxn modelId="{C16CD5ED-7533-4075-A464-895C974B9DB0}" type="presParOf" srcId="{90AFC903-552C-43F4-859D-A21A64D6A355}" destId="{18F72F06-3894-4AD0-B0AA-9187E241965A}" srcOrd="1" destOrd="0" presId="urn:microsoft.com/office/officeart/2005/8/layout/hierarchy3"/>
    <dgm:cxn modelId="{178E577D-0E59-4859-BA52-29893FAC3FD5}" type="presParOf" srcId="{89D5FDF6-B6B6-4B15-AF24-A2CDFCEA39FB}" destId="{2A9E3847-45F5-4E58-92A2-D8A52EFFE6BA}" srcOrd="1" destOrd="0" presId="urn:microsoft.com/office/officeart/2005/8/layout/hierarchy3"/>
    <dgm:cxn modelId="{BDF30E52-4CD3-4D1F-918F-989A5A13B9F4}" type="presParOf" srcId="{2A9E3847-45F5-4E58-92A2-D8A52EFFE6BA}" destId="{73153495-0135-4E13-9708-838D0EE2CC97}" srcOrd="0" destOrd="0" presId="urn:microsoft.com/office/officeart/2005/8/layout/hierarchy3"/>
    <dgm:cxn modelId="{533DA9E1-7768-495C-9E8F-1B3ABAB60802}" type="presParOf" srcId="{2A9E3847-45F5-4E58-92A2-D8A52EFFE6BA}" destId="{6D4C35AC-511E-4B17-BFF8-C4F41D1B68C7}" srcOrd="1" destOrd="0" presId="urn:microsoft.com/office/officeart/2005/8/layout/hierarchy3"/>
    <dgm:cxn modelId="{FBAAB739-B2C5-4443-A9E6-23646AAC3201}" type="presParOf" srcId="{2A9E3847-45F5-4E58-92A2-D8A52EFFE6BA}" destId="{39AA2D39-1DB2-451E-A07D-A93B578BEB90}" srcOrd="2" destOrd="0" presId="urn:microsoft.com/office/officeart/2005/8/layout/hierarchy3"/>
    <dgm:cxn modelId="{58583C37-AD6A-4530-89C8-904BA365D114}" type="presParOf" srcId="{2A9E3847-45F5-4E58-92A2-D8A52EFFE6BA}" destId="{FAF2559E-DDC5-4B77-AE3C-DAC0322F9386}" srcOrd="3" destOrd="0" presId="urn:microsoft.com/office/officeart/2005/8/layout/hierarchy3"/>
    <dgm:cxn modelId="{FE2CE20C-7D5A-4172-BB19-54CD8148F8D4}" type="presParOf" srcId="{2A9E3847-45F5-4E58-92A2-D8A52EFFE6BA}" destId="{CEE5513C-0801-4521-84E1-76401C2C9863}" srcOrd="4" destOrd="0" presId="urn:microsoft.com/office/officeart/2005/8/layout/hierarchy3"/>
    <dgm:cxn modelId="{0787B2F0-E24E-4A54-B89B-5E39C010BCF2}" type="presParOf" srcId="{2A9E3847-45F5-4E58-92A2-D8A52EFFE6BA}" destId="{A0C8FFD2-5EF5-49D2-914A-FB897E4A4C4C}" srcOrd="5" destOrd="0" presId="urn:microsoft.com/office/officeart/2005/8/layout/hierarchy3"/>
    <dgm:cxn modelId="{3B724F94-708D-4A1E-A5F0-9A07612305F2}" type="presParOf" srcId="{43F0F0CF-29FD-46C5-AB77-2E17CF4F5C87}" destId="{5B782EF6-3F10-4B30-9939-D0E9448DC94E}" srcOrd="1" destOrd="0" presId="urn:microsoft.com/office/officeart/2005/8/layout/hierarchy3"/>
    <dgm:cxn modelId="{9C9DCC6D-89B5-45BF-B404-F399B7C7277C}" type="presParOf" srcId="{5B782EF6-3F10-4B30-9939-D0E9448DC94E}" destId="{32C483E7-1676-4CC3-89EE-1333B0138AD7}" srcOrd="0" destOrd="0" presId="urn:microsoft.com/office/officeart/2005/8/layout/hierarchy3"/>
    <dgm:cxn modelId="{797D458E-28C3-4A17-9E2E-291811B38E3F}" type="presParOf" srcId="{32C483E7-1676-4CC3-89EE-1333B0138AD7}" destId="{19B23F0C-BC05-448F-9EA6-EDB5CB7D139B}" srcOrd="0" destOrd="0" presId="urn:microsoft.com/office/officeart/2005/8/layout/hierarchy3"/>
    <dgm:cxn modelId="{16FE13EF-9211-4239-89B3-C35211C1FEB6}" type="presParOf" srcId="{32C483E7-1676-4CC3-89EE-1333B0138AD7}" destId="{FA7A187A-9B1C-4DDB-86E4-17E414E450CB}" srcOrd="1" destOrd="0" presId="urn:microsoft.com/office/officeart/2005/8/layout/hierarchy3"/>
    <dgm:cxn modelId="{6A6308A0-8B74-46F7-A93C-6D8446E7AB7E}" type="presParOf" srcId="{5B782EF6-3F10-4B30-9939-D0E9448DC94E}" destId="{B0828C8B-B312-4875-A09C-C010C2D6C976}" srcOrd="1" destOrd="0" presId="urn:microsoft.com/office/officeart/2005/8/layout/hierarchy3"/>
    <dgm:cxn modelId="{2CC227F2-E54D-4938-BA34-2E5BE7E574EF}" type="presParOf" srcId="{B0828C8B-B312-4875-A09C-C010C2D6C976}" destId="{2937A40E-D26D-4574-96E6-44854F998984}" srcOrd="0" destOrd="0" presId="urn:microsoft.com/office/officeart/2005/8/layout/hierarchy3"/>
    <dgm:cxn modelId="{EB166199-D476-489E-91DF-36D195E72EE5}" type="presParOf" srcId="{B0828C8B-B312-4875-A09C-C010C2D6C976}" destId="{EA792F19-C8E2-458E-A8B3-423A10E58A1E}" srcOrd="1" destOrd="0" presId="urn:microsoft.com/office/officeart/2005/8/layout/hierarchy3"/>
    <dgm:cxn modelId="{A8820CCA-56DA-416A-97F1-A18E9268097E}" type="presParOf" srcId="{B0828C8B-B312-4875-A09C-C010C2D6C976}" destId="{4CC193DB-F04C-4804-A59E-D77C71341721}" srcOrd="2" destOrd="0" presId="urn:microsoft.com/office/officeart/2005/8/layout/hierarchy3"/>
    <dgm:cxn modelId="{A760487C-A28B-4A58-BB42-9FD8E5DC5EF2}" type="presParOf" srcId="{B0828C8B-B312-4875-A09C-C010C2D6C976}" destId="{39852364-8340-4952-A5DE-5219201A91E2}" srcOrd="3" destOrd="0" presId="urn:microsoft.com/office/officeart/2005/8/layout/hierarchy3"/>
    <dgm:cxn modelId="{EDF5BE92-1FF1-4897-91AC-4F8CE30ECBF8}" type="presParOf" srcId="{B0828C8B-B312-4875-A09C-C010C2D6C976}" destId="{8F945D38-70B7-4781-BCD2-492589B27EA1}" srcOrd="4" destOrd="0" presId="urn:microsoft.com/office/officeart/2005/8/layout/hierarchy3"/>
    <dgm:cxn modelId="{66F13AB7-796D-43DC-A431-6D103C6EE878}" type="presParOf" srcId="{B0828C8B-B312-4875-A09C-C010C2D6C976}" destId="{4C7054F3-45EB-414F-802E-240D6698A43B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F3DD55-5990-4F96-A68D-C03E62F8076F}">
      <dsp:nvSpPr>
        <dsp:cNvPr id="0" name=""/>
        <dsp:cNvSpPr/>
      </dsp:nvSpPr>
      <dsp:spPr>
        <a:xfrm>
          <a:off x="759976" y="421"/>
          <a:ext cx="1689199" cy="844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63500" rIns="95250" bIns="63500" numCol="1" spcCol="1270" anchor="ctr" anchorCtr="0">
          <a:noAutofit/>
        </a:bodyPr>
        <a:lstStyle/>
        <a:p>
          <a:pPr lvl="0" algn="ctr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000" b="1" kern="1200" dirty="0"/>
            <a:t>علمي </a:t>
          </a:r>
        </a:p>
      </dsp:txBody>
      <dsp:txXfrm>
        <a:off x="784713" y="25158"/>
        <a:ext cx="1639725" cy="795125"/>
      </dsp:txXfrm>
    </dsp:sp>
    <dsp:sp modelId="{73153495-0135-4E13-9708-838D0EE2CC97}">
      <dsp:nvSpPr>
        <dsp:cNvPr id="0" name=""/>
        <dsp:cNvSpPr/>
      </dsp:nvSpPr>
      <dsp:spPr>
        <a:xfrm>
          <a:off x="928896" y="845021"/>
          <a:ext cx="168919" cy="6334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3449"/>
              </a:lnTo>
              <a:lnTo>
                <a:pt x="168919" y="6334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4C35AC-511E-4B17-BFF8-C4F41D1B68C7}">
      <dsp:nvSpPr>
        <dsp:cNvPr id="0" name=""/>
        <dsp:cNvSpPr/>
      </dsp:nvSpPr>
      <dsp:spPr>
        <a:xfrm>
          <a:off x="1097816" y="1056171"/>
          <a:ext cx="1351359" cy="8445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/>
            <a:t>موحدة عالميا </a:t>
          </a:r>
        </a:p>
      </dsp:txBody>
      <dsp:txXfrm>
        <a:off x="1122553" y="1080908"/>
        <a:ext cx="1301885" cy="795125"/>
      </dsp:txXfrm>
    </dsp:sp>
    <dsp:sp modelId="{39AA2D39-1DB2-451E-A07D-A93B578BEB90}">
      <dsp:nvSpPr>
        <dsp:cNvPr id="0" name=""/>
        <dsp:cNvSpPr/>
      </dsp:nvSpPr>
      <dsp:spPr>
        <a:xfrm>
          <a:off x="928896" y="845021"/>
          <a:ext cx="168919" cy="16891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9199"/>
              </a:lnTo>
              <a:lnTo>
                <a:pt x="168919" y="16891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F2559E-DDC5-4B77-AE3C-DAC0322F9386}">
      <dsp:nvSpPr>
        <dsp:cNvPr id="0" name=""/>
        <dsp:cNvSpPr/>
      </dsp:nvSpPr>
      <dsp:spPr>
        <a:xfrm>
          <a:off x="1097816" y="2111920"/>
          <a:ext cx="1351359" cy="8445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/>
            <a:t>لها </a:t>
          </a:r>
          <a:r>
            <a:rPr lang="ar-SA" sz="1800" b="1" kern="1200" dirty="0" err="1"/>
            <a:t>اسس</a:t>
          </a:r>
          <a:r>
            <a:rPr lang="ar-SA" sz="1800" b="1" kern="1200" dirty="0"/>
            <a:t> علمية ثابتة</a:t>
          </a:r>
        </a:p>
      </dsp:txBody>
      <dsp:txXfrm>
        <a:off x="1122553" y="2136657"/>
        <a:ext cx="1301885" cy="795125"/>
      </dsp:txXfrm>
    </dsp:sp>
    <dsp:sp modelId="{CEE5513C-0801-4521-84E1-76401C2C9863}">
      <dsp:nvSpPr>
        <dsp:cNvPr id="0" name=""/>
        <dsp:cNvSpPr/>
      </dsp:nvSpPr>
      <dsp:spPr>
        <a:xfrm>
          <a:off x="928896" y="845021"/>
          <a:ext cx="168919" cy="3230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30766"/>
              </a:lnTo>
              <a:lnTo>
                <a:pt x="168919" y="32307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C8FFD2-5EF5-49D2-914A-FB897E4A4C4C}">
      <dsp:nvSpPr>
        <dsp:cNvPr id="0" name=""/>
        <dsp:cNvSpPr/>
      </dsp:nvSpPr>
      <dsp:spPr>
        <a:xfrm>
          <a:off x="1097816" y="3167670"/>
          <a:ext cx="2574907" cy="18162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/>
            <a:t>متال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i="1" kern="1200" dirty="0" smtClean="0">
              <a:solidFill>
                <a:srgbClr val="FF0000"/>
              </a:solidFill>
            </a:rPr>
            <a:t>فيشيا فابا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1" kern="1200" dirty="0" smtClean="0">
              <a:solidFill>
                <a:srgbClr val="FF0000"/>
              </a:solidFill>
            </a:rPr>
            <a:t>V</a:t>
          </a:r>
          <a:r>
            <a:rPr lang="en-US" sz="2400" b="1" i="1" kern="1200" dirty="0" smtClean="0"/>
            <a:t>icia </a:t>
          </a:r>
          <a:r>
            <a:rPr lang="en-US" sz="2400" b="1" i="1" kern="1200" dirty="0" err="1"/>
            <a:t>faba</a:t>
          </a:r>
          <a:r>
            <a:rPr lang="en-US" sz="2400" b="1" i="1" kern="1200" dirty="0"/>
            <a:t>  </a:t>
          </a:r>
          <a:r>
            <a:rPr lang="en-US" sz="2400" b="1" i="0" kern="1200" dirty="0"/>
            <a:t>L.</a:t>
          </a:r>
          <a:endParaRPr lang="ar-SA" sz="2400" b="1" i="0" kern="1200" dirty="0"/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/>
        </a:p>
      </dsp:txBody>
      <dsp:txXfrm>
        <a:off x="1151012" y="3220866"/>
        <a:ext cx="2468515" cy="1709843"/>
      </dsp:txXfrm>
    </dsp:sp>
    <dsp:sp modelId="{19B23F0C-BC05-448F-9EA6-EDB5CB7D139B}">
      <dsp:nvSpPr>
        <dsp:cNvPr id="0" name=""/>
        <dsp:cNvSpPr/>
      </dsp:nvSpPr>
      <dsp:spPr>
        <a:xfrm>
          <a:off x="3757184" y="421"/>
          <a:ext cx="1689199" cy="844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63500" rIns="95250" bIns="63500" numCol="1" spcCol="1270" anchor="ctr" anchorCtr="0">
          <a:noAutofit/>
        </a:bodyPr>
        <a:lstStyle/>
        <a:p>
          <a:pPr lvl="0" algn="ctr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000" b="1" kern="1200" dirty="0"/>
            <a:t>شائع</a:t>
          </a:r>
        </a:p>
      </dsp:txBody>
      <dsp:txXfrm>
        <a:off x="3781921" y="25158"/>
        <a:ext cx="1639725" cy="795125"/>
      </dsp:txXfrm>
    </dsp:sp>
    <dsp:sp modelId="{2937A40E-D26D-4574-96E6-44854F998984}">
      <dsp:nvSpPr>
        <dsp:cNvPr id="0" name=""/>
        <dsp:cNvSpPr/>
      </dsp:nvSpPr>
      <dsp:spPr>
        <a:xfrm>
          <a:off x="3926104" y="845021"/>
          <a:ext cx="168919" cy="6334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3449"/>
              </a:lnTo>
              <a:lnTo>
                <a:pt x="168919" y="6334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92F19-C8E2-458E-A8B3-423A10E58A1E}">
      <dsp:nvSpPr>
        <dsp:cNvPr id="0" name=""/>
        <dsp:cNvSpPr/>
      </dsp:nvSpPr>
      <dsp:spPr>
        <a:xfrm>
          <a:off x="4095024" y="1056171"/>
          <a:ext cx="1351359" cy="8445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/>
            <a:t>تختلف حسب المناطق </a:t>
          </a:r>
        </a:p>
      </dsp:txBody>
      <dsp:txXfrm>
        <a:off x="4119761" y="1080908"/>
        <a:ext cx="1301885" cy="795125"/>
      </dsp:txXfrm>
    </dsp:sp>
    <dsp:sp modelId="{4CC193DB-F04C-4804-A59E-D77C71341721}">
      <dsp:nvSpPr>
        <dsp:cNvPr id="0" name=""/>
        <dsp:cNvSpPr/>
      </dsp:nvSpPr>
      <dsp:spPr>
        <a:xfrm>
          <a:off x="3926104" y="845021"/>
          <a:ext cx="168919" cy="16891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9199"/>
              </a:lnTo>
              <a:lnTo>
                <a:pt x="168919" y="16891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852364-8340-4952-A5DE-5219201A91E2}">
      <dsp:nvSpPr>
        <dsp:cNvPr id="0" name=""/>
        <dsp:cNvSpPr/>
      </dsp:nvSpPr>
      <dsp:spPr>
        <a:xfrm>
          <a:off x="4095024" y="2111920"/>
          <a:ext cx="1351359" cy="8445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/>
            <a:t>حسب المحيط الذي </a:t>
          </a:r>
          <a:r>
            <a:rPr lang="ar-SA" sz="1800" b="1" kern="1200" dirty="0" err="1"/>
            <a:t>تتواجدة</a:t>
          </a:r>
          <a:r>
            <a:rPr lang="ar-SA" sz="1800" b="1" kern="1200" dirty="0"/>
            <a:t> به</a:t>
          </a:r>
        </a:p>
      </dsp:txBody>
      <dsp:txXfrm>
        <a:off x="4119761" y="2136657"/>
        <a:ext cx="1301885" cy="795125"/>
      </dsp:txXfrm>
    </dsp:sp>
    <dsp:sp modelId="{8F945D38-70B7-4781-BCD2-492589B27EA1}">
      <dsp:nvSpPr>
        <dsp:cNvPr id="0" name=""/>
        <dsp:cNvSpPr/>
      </dsp:nvSpPr>
      <dsp:spPr>
        <a:xfrm>
          <a:off x="3926104" y="845021"/>
          <a:ext cx="168919" cy="30803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0314"/>
              </a:lnTo>
              <a:lnTo>
                <a:pt x="168919" y="30803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7054F3-45EB-414F-802E-240D6698A43B}">
      <dsp:nvSpPr>
        <dsp:cNvPr id="0" name=""/>
        <dsp:cNvSpPr/>
      </dsp:nvSpPr>
      <dsp:spPr>
        <a:xfrm>
          <a:off x="4095024" y="3167670"/>
          <a:ext cx="2849855" cy="15153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>
              <a:solidFill>
                <a:srgbClr val="FF0000"/>
              </a:solidFill>
            </a:rPr>
            <a:t> مثل </a:t>
          </a:r>
        </a:p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>
              <a:solidFill>
                <a:srgbClr val="FF0000"/>
              </a:solidFill>
            </a:rPr>
            <a:t>الفول البلدي </a:t>
          </a:r>
        </a:p>
      </dsp:txBody>
      <dsp:txXfrm>
        <a:off x="4139407" y="3212053"/>
        <a:ext cx="2761089" cy="1426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D8FC7B6-9AB5-48DA-8E75-49C9A4866DA7}" type="datetimeFigureOut">
              <a:rPr lang="ar-SA" smtClean="0"/>
              <a:pPr/>
              <a:t>15/03/48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787E205-701B-4524-873B-44F2840BE04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0315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gy·noe·ci·um</a:t>
            </a:r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[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-see-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uh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endParaRPr lang="ar-S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an·droe·ci·um</a:t>
            </a:r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[an-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dree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shee-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uh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7E205-701B-4524-873B-44F2840BE04B}" type="slidenum">
              <a:rPr lang="ar-SA" smtClean="0"/>
              <a:pPr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4285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C6B2-754C-46F9-95A7-2C4FB00A65E2}" type="datetimeFigureOut">
              <a:rPr lang="ar-SA" smtClean="0"/>
              <a:pPr/>
              <a:t>15/03/48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D10-C0D9-4884-B601-2A4879B4127F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0356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C6B2-754C-46F9-95A7-2C4FB00A65E2}" type="datetimeFigureOut">
              <a:rPr lang="ar-SA" smtClean="0"/>
              <a:pPr/>
              <a:t>15/03/48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D10-C0D9-4884-B601-2A4879B4127F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740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C6B2-754C-46F9-95A7-2C4FB00A65E2}" type="datetimeFigureOut">
              <a:rPr lang="ar-SA" smtClean="0"/>
              <a:pPr/>
              <a:t>15/03/48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D10-C0D9-4884-B601-2A4879B4127F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9309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7CC1-D2BA-49AA-AD2A-144D683DCBD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15/03/48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0CA1-FD72-477A-8690-03041DFB35C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4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7CC1-D2BA-49AA-AD2A-144D683DCBD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15/03/48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0CA1-FD72-477A-8690-03041DFB35C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12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7CC1-D2BA-49AA-AD2A-144D683DCBD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15/03/48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0CA1-FD72-477A-8690-03041DFB35C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94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7CC1-D2BA-49AA-AD2A-144D683DCBD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15/03/48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0CA1-FD72-477A-8690-03041DFB35C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41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7CC1-D2BA-49AA-AD2A-144D683DCBD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15/03/48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0CA1-FD72-477A-8690-03041DFB35C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2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7CC1-D2BA-49AA-AD2A-144D683DCBD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15/03/48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0CA1-FD72-477A-8690-03041DFB35C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1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7CC1-D2BA-49AA-AD2A-144D683DCBD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15/03/48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0CA1-FD72-477A-8690-03041DFB35C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3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7CC1-D2BA-49AA-AD2A-144D683DCBD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15/03/48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0CA1-FD72-477A-8690-03041DFB35C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66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C6B2-754C-46F9-95A7-2C4FB00A65E2}" type="datetimeFigureOut">
              <a:rPr lang="ar-SA" smtClean="0"/>
              <a:pPr/>
              <a:t>15/03/48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D10-C0D9-4884-B601-2A4879B4127F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082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7CC1-D2BA-49AA-AD2A-144D683DCBD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15/03/48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0CA1-FD72-477A-8690-03041DFB35C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82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7CC1-D2BA-49AA-AD2A-144D683DCBD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15/03/48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0CA1-FD72-477A-8690-03041DFB35C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01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27CC1-D2BA-49AA-AD2A-144D683DCBD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15/03/48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E0CA1-FD72-477A-8690-03041DFB35C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62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C6B2-754C-46F9-95A7-2C4FB00A65E2}" type="datetimeFigureOut">
              <a:rPr lang="ar-SA" smtClean="0"/>
              <a:pPr/>
              <a:t>15/03/48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D10-C0D9-4884-B601-2A4879B4127F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987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C6B2-754C-46F9-95A7-2C4FB00A65E2}" type="datetimeFigureOut">
              <a:rPr lang="ar-SA" smtClean="0"/>
              <a:pPr/>
              <a:t>15/03/48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D10-C0D9-4884-B601-2A4879B4127F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840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C6B2-754C-46F9-95A7-2C4FB00A65E2}" type="datetimeFigureOut">
              <a:rPr lang="ar-SA" smtClean="0"/>
              <a:pPr/>
              <a:t>15/03/48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D10-C0D9-4884-B601-2A4879B4127F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966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C6B2-754C-46F9-95A7-2C4FB00A65E2}" type="datetimeFigureOut">
              <a:rPr lang="ar-SA" smtClean="0"/>
              <a:pPr/>
              <a:t>15/03/48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D10-C0D9-4884-B601-2A4879B4127F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372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C6B2-754C-46F9-95A7-2C4FB00A65E2}" type="datetimeFigureOut">
              <a:rPr lang="ar-SA" smtClean="0"/>
              <a:pPr/>
              <a:t>15/03/48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D10-C0D9-4884-B601-2A4879B4127F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45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C6B2-754C-46F9-95A7-2C4FB00A65E2}" type="datetimeFigureOut">
              <a:rPr lang="ar-SA" smtClean="0"/>
              <a:pPr/>
              <a:t>15/03/48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D10-C0D9-4884-B601-2A4879B4127F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735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C6B2-754C-46F9-95A7-2C4FB00A65E2}" type="datetimeFigureOut">
              <a:rPr lang="ar-SA" smtClean="0"/>
              <a:pPr/>
              <a:t>15/03/48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D10-C0D9-4884-B601-2A4879B4127F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8466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DC6B2-754C-46F9-95A7-2C4FB00A65E2}" type="datetimeFigureOut">
              <a:rPr lang="ar-SA" smtClean="0"/>
              <a:pPr/>
              <a:t>15/03/48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86D10-C0D9-4884-B601-2A4879B4127F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166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27CC1-D2BA-49AA-AD2A-144D683DCBD2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15/03/48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E0CA1-FD72-477A-8690-03041DFB35C1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656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plants.usda.gov/java/ClassificationServlet?source=display&amp;classid=Fabales" TargetMode="External"/><Relationship Id="rId13" Type="http://schemas.openxmlformats.org/officeDocument/2006/relationships/hyperlink" Target="https://plants.usda.gov/java/profile?symbol=VIFA" TargetMode="External"/><Relationship Id="rId3" Type="http://schemas.openxmlformats.org/officeDocument/2006/relationships/hyperlink" Target="https://plants.usda.gov/java/ClassificationServlet?source=display&amp;classid=Tracheobionta" TargetMode="External"/><Relationship Id="rId7" Type="http://schemas.openxmlformats.org/officeDocument/2006/relationships/hyperlink" Target="https://plants.usda.gov/java/ClassificationServlet?source=display&amp;classid=Rosidae" TargetMode="External"/><Relationship Id="rId12" Type="http://schemas.openxmlformats.org/officeDocument/2006/relationships/hyperlink" Target="https://plants.usda.gov/java/ClassificationServlet?source=display&amp;classid=VIFA" TargetMode="External"/><Relationship Id="rId2" Type="http://schemas.openxmlformats.org/officeDocument/2006/relationships/hyperlink" Target="https://plants.usda.gov/java/ClassificationServlet?source=display&amp;classid=Planta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lants.usda.gov/java/ClassificationServlet?source=display&amp;classid=Magnoliopsida" TargetMode="External"/><Relationship Id="rId11" Type="http://schemas.openxmlformats.org/officeDocument/2006/relationships/hyperlink" Target="https://plants.usda.gov/java/profile?symbol=VICIA" TargetMode="External"/><Relationship Id="rId5" Type="http://schemas.openxmlformats.org/officeDocument/2006/relationships/hyperlink" Target="https://plants.usda.gov/java/ClassificationServlet?source=display&amp;classid=Magnoliophyta" TargetMode="External"/><Relationship Id="rId10" Type="http://schemas.openxmlformats.org/officeDocument/2006/relationships/hyperlink" Target="https://plants.usda.gov/java/ClassificationServlet?source=display&amp;classid=VICIA" TargetMode="External"/><Relationship Id="rId4" Type="http://schemas.openxmlformats.org/officeDocument/2006/relationships/hyperlink" Target="https://plants.usda.gov/java/ClassificationServlet?source=display&amp;classid=Spermatophyta" TargetMode="External"/><Relationship Id="rId9" Type="http://schemas.openxmlformats.org/officeDocument/2006/relationships/hyperlink" Target="https://plants.usda.gov/java/ClassificationServlet?source=display&amp;classid=Fabaceae" TargetMode="External"/><Relationship Id="rId1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220072" y="764704"/>
            <a:ext cx="3065046" cy="1518606"/>
          </a:xfrm>
        </p:spPr>
        <p:txBody>
          <a:bodyPr/>
          <a:lstStyle/>
          <a:p>
            <a:r>
              <a:rPr lang="en-US" b="1" dirty="0">
                <a:latin typeface="+mn-lt"/>
              </a:rPr>
              <a:t>222 bot 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1 lab</a:t>
            </a:r>
            <a:endParaRPr lang="ar-SA" b="1" dirty="0">
              <a:latin typeface="+mn-lt"/>
            </a:endParaRPr>
          </a:p>
        </p:txBody>
      </p:sp>
      <p:sp>
        <p:nvSpPr>
          <p:cNvPr id="4" name="AutoShape 2" descr="https://encrypted-tbn2.gstatic.com/images?q=tbn:ANd9GcSCfhp4UFRpj5938njLNPgOWR25CLyvX9uuv9Hbpgu78vvDLEbcOA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5" name="AutoShape 5" descr="https://encrypted-tbn2.gstatic.com/images?q=tbn:ANd9GcSCfhp4UFRpj5938njLNPgOWR25CLyvX9uuv9Hbpgu78vvDLEbcOA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9" name="صورة 1" descr="28_02"/>
          <p:cNvPicPr/>
          <p:nvPr/>
        </p:nvPicPr>
        <p:blipFill>
          <a:blip r:embed="rId2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467544" y="620688"/>
            <a:ext cx="424847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9" descr="العائلة الزيتونية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149080"/>
            <a:ext cx="4896544" cy="2323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230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11560" y="260648"/>
            <a:ext cx="784887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400" b="1" u="sng" dirty="0" smtClean="0">
                <a:solidFill>
                  <a:srgbClr val="DB15B5"/>
                </a:solidFill>
                <a:cs typeface="+mj-cs"/>
              </a:rPr>
              <a:t>1-الزهرة</a:t>
            </a:r>
            <a:r>
              <a:rPr lang="ar-SA" sz="4400" b="1" dirty="0" smtClean="0">
                <a:solidFill>
                  <a:srgbClr val="DB15B5"/>
                </a:solidFill>
                <a:cs typeface="+mj-cs"/>
              </a:rPr>
              <a:t> </a:t>
            </a:r>
            <a:r>
              <a:rPr lang="en-US" sz="4400" b="1" dirty="0" smtClean="0">
                <a:solidFill>
                  <a:srgbClr val="DB15B5"/>
                </a:solidFill>
                <a:cs typeface="+mj-cs"/>
              </a:rPr>
              <a:t>flower</a:t>
            </a:r>
            <a:endParaRPr lang="ar-SA" sz="4400" b="1" dirty="0" smtClean="0">
              <a:solidFill>
                <a:srgbClr val="DB15B5"/>
              </a:solidFill>
              <a:cs typeface="+mj-cs"/>
            </a:endParaRPr>
          </a:p>
          <a:p>
            <a:pPr algn="ctr"/>
            <a:endParaRPr lang="ar-SA" sz="4400" b="1" dirty="0">
              <a:solidFill>
                <a:srgbClr val="DB15B5"/>
              </a:solidFill>
              <a:cs typeface="+mj-cs"/>
            </a:endParaRPr>
          </a:p>
          <a:p>
            <a:pPr algn="ctr"/>
            <a:r>
              <a:rPr lang="ar-SA" sz="2000" b="1" dirty="0">
                <a:solidFill>
                  <a:schemeClr val="tx2"/>
                </a:solidFill>
              </a:rPr>
              <a:t>الزهرة هي المحور الأساسي الذي يحمل الأعضاء  التكاثرية في النباتات المزهرة .</a:t>
            </a:r>
            <a:endParaRPr lang="en-US" sz="2000" b="1" dirty="0">
              <a:solidFill>
                <a:srgbClr val="DB15B5"/>
              </a:solidFill>
              <a:cs typeface="+mj-cs"/>
            </a:endParaRPr>
          </a:p>
          <a:p>
            <a:pPr algn="ctr"/>
            <a:endParaRPr lang="ar-SA" sz="2800" b="1" dirty="0">
              <a:solidFill>
                <a:srgbClr val="00B0F0"/>
              </a:solidFill>
            </a:endParaRPr>
          </a:p>
        </p:txBody>
      </p:sp>
      <p:pic>
        <p:nvPicPr>
          <p:cNvPr id="3074" name="Picture 2" descr="http://upload.wikimedia.org/wikipedia/commons/thumb/a/a5/Flower_poster_2.jpg/330px-Flower_poster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23551"/>
            <a:ext cx="4284476" cy="310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ile:Mature flower diagram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920236"/>
            <a:ext cx="3695413" cy="324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62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20688"/>
            <a:ext cx="8407846" cy="5484267"/>
          </a:xfrm>
        </p:spPr>
        <p:txBody>
          <a:bodyPr>
            <a:normAutofit fontScale="70000" lnSpcReduction="20000"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ar-SA" sz="2800" b="1" dirty="0"/>
              <a:t>تتألف الزهرة من </a:t>
            </a:r>
            <a:r>
              <a:rPr lang="ar-SA" sz="2800" b="1" dirty="0" smtClean="0"/>
              <a:t>قسمين: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ar-SA" sz="2800" dirty="0" smtClean="0"/>
              <a:t> </a:t>
            </a:r>
            <a:r>
              <a:rPr lang="ar-SA" sz="2800" dirty="0"/>
              <a:t>محور زهري </a:t>
            </a:r>
            <a:r>
              <a:rPr lang="ar-JO" sz="2800" dirty="0"/>
              <a:t>تق</a:t>
            </a:r>
            <a:r>
              <a:rPr lang="ar-SA" sz="2800" dirty="0"/>
              <a:t>اربت فيه العقد وينتهي بجزء منتفخ يسمى </a:t>
            </a:r>
            <a:r>
              <a:rPr lang="ar-SA" sz="2800" b="1" dirty="0">
                <a:solidFill>
                  <a:srgbClr val="00B050"/>
                </a:solidFill>
              </a:rPr>
              <a:t>الكرسي (التخت) </a:t>
            </a:r>
            <a:r>
              <a:rPr lang="ar-SA" sz="2800" dirty="0"/>
              <a:t>و يحمل هذا الأخير </a:t>
            </a:r>
            <a:r>
              <a:rPr lang="ar-SA" sz="2800" dirty="0">
                <a:solidFill>
                  <a:srgbClr val="00B050"/>
                </a:solidFill>
              </a:rPr>
              <a:t>الأوراق الزهرية </a:t>
            </a:r>
            <a:r>
              <a:rPr lang="ar-SA" sz="2800" dirty="0"/>
              <a:t>التي توضع إما في </a:t>
            </a:r>
            <a:r>
              <a:rPr lang="ar-SA" sz="2800" dirty="0">
                <a:solidFill>
                  <a:srgbClr val="00B050"/>
                </a:solidFill>
              </a:rPr>
              <a:t>محيطات أو في ترتيب حلزوني </a:t>
            </a:r>
            <a:r>
              <a:rPr lang="ar-SA" sz="2800" dirty="0"/>
              <a:t>ويمكن </a:t>
            </a:r>
            <a:r>
              <a:rPr lang="ar-JO" sz="2800" dirty="0"/>
              <a:t>تقسيم </a:t>
            </a:r>
            <a:r>
              <a:rPr lang="ar-SA" sz="2800" dirty="0"/>
              <a:t>المحيطات الزهرية </a:t>
            </a:r>
            <a:r>
              <a:rPr lang="ar-SA" sz="2800" dirty="0" smtClean="0"/>
              <a:t>إلى: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ar-SA" sz="2800" dirty="0" smtClean="0"/>
              <a:t>( </a:t>
            </a:r>
            <a:r>
              <a:rPr lang="ar-SA" sz="2800" dirty="0">
                <a:solidFill>
                  <a:srgbClr val="FF0000"/>
                </a:solidFill>
              </a:rPr>
              <a:t>محيطات غير </a:t>
            </a:r>
            <a:r>
              <a:rPr lang="ar-SA" sz="2800" dirty="0" smtClean="0">
                <a:solidFill>
                  <a:srgbClr val="FF0000"/>
                </a:solidFill>
              </a:rPr>
              <a:t>أساسية) </a:t>
            </a:r>
            <a:r>
              <a:rPr lang="ar-SA" sz="2800" dirty="0"/>
              <a:t>و هي </a:t>
            </a:r>
            <a:r>
              <a:rPr lang="ar-SA" sz="2800" b="1" dirty="0"/>
              <a:t>الكأس والتويج</a:t>
            </a:r>
            <a:r>
              <a:rPr lang="ar-SA" sz="2800" dirty="0"/>
              <a:t> </a:t>
            </a:r>
            <a:endParaRPr lang="ar-SA" sz="2800" dirty="0" smtClean="0"/>
          </a:p>
          <a:p>
            <a:pPr marL="0" indent="0" algn="just" rtl="1">
              <a:lnSpc>
                <a:spcPct val="150000"/>
              </a:lnSpc>
              <a:buNone/>
            </a:pPr>
            <a:r>
              <a:rPr lang="ar-SA" sz="2800" dirty="0" smtClean="0"/>
              <a:t>و</a:t>
            </a:r>
            <a:r>
              <a:rPr lang="ar-SA" sz="2800" dirty="0" smtClean="0">
                <a:solidFill>
                  <a:srgbClr val="FF0000"/>
                </a:solidFill>
              </a:rPr>
              <a:t>( </a:t>
            </a:r>
            <a:r>
              <a:rPr lang="ar-SA" sz="2800" dirty="0">
                <a:solidFill>
                  <a:srgbClr val="FF0000"/>
                </a:solidFill>
              </a:rPr>
              <a:t>محيطات أساسي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)</a:t>
            </a:r>
            <a:r>
              <a:rPr lang="ar-JO" sz="2800" dirty="0" smtClean="0">
                <a:solidFill>
                  <a:srgbClr val="FF0000"/>
                </a:solidFill>
              </a:rPr>
              <a:t> </a:t>
            </a:r>
            <a:r>
              <a:rPr lang="ar-SA" sz="2800" b="1" dirty="0"/>
              <a:t>هي الطلع والمتاع.</a:t>
            </a:r>
            <a:endParaRPr lang="en-US" sz="2800" b="1" dirty="0"/>
          </a:p>
          <a:p>
            <a:pPr marL="0" indent="0" algn="just" rtl="1">
              <a:lnSpc>
                <a:spcPct val="150000"/>
              </a:lnSpc>
              <a:buNone/>
            </a:pPr>
            <a:r>
              <a:rPr lang="ar-SA" sz="2800" b="1" dirty="0" smtClean="0">
                <a:solidFill>
                  <a:srgbClr val="00B050"/>
                </a:solidFill>
              </a:rPr>
              <a:t>تعتبر </a:t>
            </a:r>
            <a:r>
              <a:rPr lang="ar-SA" sz="2800" b="1" dirty="0">
                <a:solidFill>
                  <a:srgbClr val="00B050"/>
                </a:solidFill>
              </a:rPr>
              <a:t>عملية تشريح الزهرة وسيلة عملية تعليمية يتعرف من خلالها الطالب على </a:t>
            </a:r>
            <a:r>
              <a:rPr lang="ar-SA" sz="2800" b="1" dirty="0" smtClean="0">
                <a:solidFill>
                  <a:srgbClr val="00B050"/>
                </a:solidFill>
              </a:rPr>
              <a:t>:</a:t>
            </a:r>
          </a:p>
          <a:p>
            <a:pPr algn="just" rtl="1">
              <a:lnSpc>
                <a:spcPct val="150000"/>
              </a:lnSpc>
            </a:pPr>
            <a:r>
              <a:rPr lang="ar-SA" sz="2800" dirty="0" smtClean="0"/>
              <a:t>المحيطات </a:t>
            </a:r>
            <a:r>
              <a:rPr lang="ar-SA" sz="2800" dirty="0"/>
              <a:t>الزهرية الأساسية و غير </a:t>
            </a:r>
            <a:r>
              <a:rPr lang="ar-SA" sz="2800" dirty="0" smtClean="0"/>
              <a:t>الأساسية</a:t>
            </a:r>
          </a:p>
          <a:p>
            <a:pPr algn="just" rtl="1">
              <a:lnSpc>
                <a:spcPct val="150000"/>
              </a:lnSpc>
            </a:pPr>
            <a:r>
              <a:rPr lang="ar-SA" sz="2800" dirty="0" smtClean="0"/>
              <a:t>وحدات </a:t>
            </a:r>
            <a:r>
              <a:rPr lang="ar-SA" sz="2800" dirty="0"/>
              <a:t>تركيبها </a:t>
            </a:r>
            <a:endParaRPr lang="ar-SA" sz="2800" dirty="0" smtClean="0"/>
          </a:p>
          <a:p>
            <a:pPr algn="just" rtl="1">
              <a:lnSpc>
                <a:spcPct val="150000"/>
              </a:lnSpc>
            </a:pPr>
            <a:r>
              <a:rPr lang="ar-SA" sz="2800" dirty="0" smtClean="0"/>
              <a:t>الزهرة </a:t>
            </a:r>
            <a:r>
              <a:rPr lang="ar-SA" sz="2800" dirty="0"/>
              <a:t>الكاملة و الناقصة </a:t>
            </a:r>
            <a:endParaRPr lang="ar-SA" sz="2800" dirty="0" smtClean="0"/>
          </a:p>
          <a:p>
            <a:pPr marL="0" indent="0" algn="just" rtl="1">
              <a:lnSpc>
                <a:spcPct val="150000"/>
              </a:lnSpc>
              <a:buNone/>
            </a:pPr>
            <a:r>
              <a:rPr lang="ar-SA" sz="2800" b="1" dirty="0" smtClean="0"/>
              <a:t>و </a:t>
            </a:r>
            <a:r>
              <a:rPr lang="ar-SA" sz="2800" b="1" dirty="0"/>
              <a:t>من خلال ذلك يستطيع أن يحدد جنس الزهرة ويكتب </a:t>
            </a:r>
            <a:r>
              <a:rPr lang="ar-SA" sz="2800" b="1" dirty="0">
                <a:solidFill>
                  <a:srgbClr val="00B050"/>
                </a:solidFill>
              </a:rPr>
              <a:t>القانون الزهري ويرسم المسقط الزهري </a:t>
            </a:r>
            <a:r>
              <a:rPr lang="ar-SA" sz="2800" b="1" dirty="0"/>
              <a:t>. </a:t>
            </a:r>
            <a:endParaRPr lang="en-US" sz="2800" b="1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1692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677" y="60882"/>
            <a:ext cx="2335213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ربع نص 5"/>
          <p:cNvSpPr txBox="1"/>
          <p:nvPr/>
        </p:nvSpPr>
        <p:spPr>
          <a:xfrm>
            <a:off x="545281" y="642881"/>
            <a:ext cx="2685311" cy="461665"/>
          </a:xfrm>
          <a:prstGeom prst="rect">
            <a:avLst/>
          </a:prstGeom>
          <a:solidFill>
            <a:srgbClr val="88D52B">
              <a:alpha val="98824"/>
            </a:srgbClr>
          </a:solidFill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chemeClr val="tx1">
                    <a:lumMod val="95000"/>
                  </a:schemeClr>
                </a:solidFill>
              </a:rPr>
              <a:t>محيطات غير  </a:t>
            </a:r>
            <a:r>
              <a:rPr lang="ar-SA" sz="2400" b="1" dirty="0" err="1">
                <a:solidFill>
                  <a:schemeClr val="tx1">
                    <a:lumMod val="95000"/>
                  </a:schemeClr>
                </a:solidFill>
              </a:rPr>
              <a:t>اساسية</a:t>
            </a:r>
            <a:r>
              <a:rPr lang="ar-SA" sz="2400" b="1" dirty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5742890" y="628072"/>
            <a:ext cx="2250588" cy="476474"/>
          </a:xfrm>
          <a:prstGeom prst="rect">
            <a:avLst/>
          </a:prstGeom>
          <a:solidFill>
            <a:srgbClr val="FFC000">
              <a:alpha val="99000"/>
            </a:srgbClr>
          </a:solidFill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chemeClr val="tx1">
                    <a:lumMod val="95000"/>
                  </a:schemeClr>
                </a:solidFill>
              </a:rPr>
              <a:t>محيطات </a:t>
            </a:r>
            <a:r>
              <a:rPr lang="ar-SA" sz="2400" b="1" dirty="0" err="1">
                <a:solidFill>
                  <a:schemeClr val="tx1">
                    <a:lumMod val="95000"/>
                  </a:schemeClr>
                </a:solidFill>
              </a:rPr>
              <a:t>اساسية</a:t>
            </a:r>
            <a:r>
              <a:rPr lang="ar-SA" sz="2400" b="1" dirty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6584605" y="1351764"/>
            <a:ext cx="2435246" cy="113877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 rtl="0"/>
            <a:r>
              <a:rPr lang="ar-SA" sz="2400" b="1" dirty="0"/>
              <a:t>الطلع  </a:t>
            </a:r>
            <a:endParaRPr lang="ar-SA" sz="2400" b="1" dirty="0"/>
          </a:p>
          <a:p>
            <a:pPr algn="ctr" rtl="0"/>
            <a:r>
              <a:rPr lang="ar-SA" sz="2400" b="1" dirty="0" smtClean="0"/>
              <a:t>.</a:t>
            </a:r>
            <a:r>
              <a:rPr lang="en-US" sz="2000" b="1" dirty="0" smtClean="0"/>
              <a:t>Androecium</a:t>
            </a:r>
            <a:r>
              <a:rPr lang="ar-SA" sz="1400" b="1" dirty="0" smtClean="0"/>
              <a:t>اندريسيوم</a:t>
            </a:r>
          </a:p>
          <a:p>
            <a:pPr algn="ctr" rtl="0"/>
            <a:r>
              <a:rPr lang="en-US" sz="2000" b="1" dirty="0" smtClean="0"/>
              <a:t>.Stamen</a:t>
            </a:r>
            <a:r>
              <a:rPr lang="ar-SA" sz="2000" b="1" dirty="0" smtClean="0"/>
              <a:t> السداه </a:t>
            </a:r>
            <a:endParaRPr lang="en-US" sz="2000" b="1" dirty="0"/>
          </a:p>
        </p:txBody>
      </p:sp>
      <p:sp>
        <p:nvSpPr>
          <p:cNvPr id="9" name="مستطيل 8"/>
          <p:cNvSpPr/>
          <p:nvPr/>
        </p:nvSpPr>
        <p:spPr>
          <a:xfrm>
            <a:off x="3965846" y="1336442"/>
            <a:ext cx="2526776" cy="138499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ar-SA" sz="2400" b="1" dirty="0"/>
              <a:t>المتاع</a:t>
            </a:r>
            <a:endParaRPr lang="ar-SA" sz="2000" b="1" dirty="0"/>
          </a:p>
          <a:p>
            <a:pPr algn="l" rtl="0"/>
            <a:r>
              <a:rPr lang="en-US" sz="2000" b="1" dirty="0"/>
              <a:t>*</a:t>
            </a:r>
            <a:r>
              <a:rPr lang="en-US" sz="2000" b="1" dirty="0" smtClean="0"/>
              <a:t>Gynoecium</a:t>
            </a:r>
            <a:r>
              <a:rPr lang="ar-SA" sz="2000" b="1" dirty="0" smtClean="0"/>
              <a:t> متاع </a:t>
            </a:r>
            <a:endParaRPr lang="en-US" sz="2000" b="1" dirty="0"/>
          </a:p>
          <a:p>
            <a:pPr algn="l" rtl="0"/>
            <a:r>
              <a:rPr lang="en-US" sz="2000" b="1" dirty="0"/>
              <a:t>*carpel </a:t>
            </a:r>
            <a:r>
              <a:rPr lang="ar-SA" sz="2000" b="1" dirty="0" smtClean="0"/>
              <a:t>كربله      </a:t>
            </a:r>
            <a:endParaRPr lang="en-US" sz="2000" b="1" dirty="0"/>
          </a:p>
          <a:p>
            <a:pPr algn="l" rtl="0"/>
            <a:r>
              <a:rPr lang="en-US" sz="2000" b="1" dirty="0" smtClean="0"/>
              <a:t>Pistil</a:t>
            </a:r>
            <a:r>
              <a:rPr lang="ar-SA" sz="2000" b="1" dirty="0" smtClean="0"/>
              <a:t> مدقه           </a:t>
            </a:r>
            <a:r>
              <a:rPr lang="en-US" sz="2000" b="1" dirty="0" smtClean="0"/>
              <a:t> </a:t>
            </a:r>
            <a:endParaRPr lang="ar-SA" sz="2000" b="1" dirty="0"/>
          </a:p>
        </p:txBody>
      </p:sp>
      <p:sp>
        <p:nvSpPr>
          <p:cNvPr id="10" name="مستطيل 9"/>
          <p:cNvSpPr/>
          <p:nvPr/>
        </p:nvSpPr>
        <p:spPr>
          <a:xfrm>
            <a:off x="6599885" y="3102059"/>
            <a:ext cx="2475853" cy="8309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400" b="1" dirty="0"/>
              <a:t>1</a:t>
            </a:r>
            <a:r>
              <a:rPr lang="en-US" sz="2400" b="1" dirty="0" smtClean="0"/>
              <a:t>. filament</a:t>
            </a:r>
            <a:r>
              <a:rPr lang="en-US" sz="2000" b="1" dirty="0" smtClean="0"/>
              <a:t>  </a:t>
            </a:r>
            <a:r>
              <a:rPr lang="ar-SA" sz="2000" b="1" dirty="0" smtClean="0"/>
              <a:t> خيط</a:t>
            </a:r>
            <a:r>
              <a:rPr lang="ar-SA" sz="2400" b="1" dirty="0" smtClean="0"/>
              <a:t> </a:t>
            </a:r>
            <a:r>
              <a:rPr lang="en-US" sz="2400" b="1" dirty="0" smtClean="0"/>
              <a:t>2.anther</a:t>
            </a:r>
            <a:r>
              <a:rPr lang="ar-SA" sz="2400" b="1" dirty="0" smtClean="0"/>
              <a:t> </a:t>
            </a:r>
            <a:r>
              <a:rPr lang="en-US" sz="2400" b="1" dirty="0" smtClean="0"/>
              <a:t>     </a:t>
            </a:r>
            <a:r>
              <a:rPr lang="ar-SA" sz="2400" b="1" dirty="0" smtClean="0"/>
              <a:t>متك</a:t>
            </a:r>
            <a:r>
              <a:rPr lang="en-US" sz="2400" b="1" dirty="0" smtClean="0"/>
              <a:t> </a:t>
            </a:r>
            <a:r>
              <a:rPr lang="ar-SA" sz="2400" b="1" dirty="0" smtClean="0"/>
              <a:t> </a:t>
            </a:r>
            <a:endParaRPr lang="en-US" sz="2400" b="1" dirty="0"/>
          </a:p>
        </p:txBody>
      </p:sp>
      <p:sp>
        <p:nvSpPr>
          <p:cNvPr id="11" name="مستطيل 10"/>
          <p:cNvSpPr/>
          <p:nvPr/>
        </p:nvSpPr>
        <p:spPr>
          <a:xfrm>
            <a:off x="3955439" y="3102059"/>
            <a:ext cx="2434933" cy="132343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000" b="1" dirty="0" smtClean="0"/>
              <a:t>1.Stigma    </a:t>
            </a:r>
            <a:r>
              <a:rPr lang="ar-SA" sz="2000" b="1" dirty="0" smtClean="0"/>
              <a:t>    ميسم</a:t>
            </a:r>
            <a:endParaRPr lang="en-US" sz="2000" b="1" dirty="0"/>
          </a:p>
          <a:p>
            <a:pPr algn="l" rtl="0"/>
            <a:r>
              <a:rPr lang="en-US" sz="2000" b="1" dirty="0" smtClean="0"/>
              <a:t>2.Style         </a:t>
            </a:r>
            <a:r>
              <a:rPr lang="ar-SA" sz="2000" b="1" dirty="0"/>
              <a:t>قلم</a:t>
            </a:r>
            <a:endParaRPr lang="en-US" sz="2000" b="1" dirty="0"/>
          </a:p>
          <a:p>
            <a:pPr algn="l" rtl="0"/>
            <a:r>
              <a:rPr lang="en-US" sz="2000" b="1" dirty="0" smtClean="0"/>
              <a:t>3.Ovary    </a:t>
            </a:r>
            <a:r>
              <a:rPr lang="ar-SA" sz="2000" b="1" dirty="0" smtClean="0"/>
              <a:t>مبيض</a:t>
            </a:r>
            <a:r>
              <a:rPr lang="en-US" sz="2000" b="1" dirty="0" smtClean="0"/>
              <a:t>     </a:t>
            </a:r>
            <a:endParaRPr lang="en-US" sz="2000" b="1" dirty="0"/>
          </a:p>
          <a:p>
            <a:pPr algn="l" rtl="0"/>
            <a:r>
              <a:rPr lang="en-US" sz="2000" b="1" dirty="0"/>
              <a:t>Ovule </a:t>
            </a:r>
            <a:r>
              <a:rPr lang="ar-SA" sz="2000" b="1" dirty="0" smtClean="0"/>
              <a:t>البويضه </a:t>
            </a:r>
            <a:r>
              <a:rPr lang="ar-SA" sz="1200" b="1" dirty="0" smtClean="0"/>
              <a:t>اوفيو</a:t>
            </a:r>
            <a:r>
              <a:rPr lang="ar-SA" sz="1400" b="1" dirty="0" smtClean="0"/>
              <a:t>     </a:t>
            </a:r>
            <a:endParaRPr lang="en-US" sz="1400" b="1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337446" y="1331537"/>
            <a:ext cx="2815408" cy="830997"/>
          </a:xfrm>
          <a:prstGeom prst="rect">
            <a:avLst/>
          </a:prstGeom>
          <a:solidFill>
            <a:srgbClr val="88D52B">
              <a:alpha val="98824"/>
            </a:srgbClr>
          </a:solidFill>
        </p:spPr>
        <p:txBody>
          <a:bodyPr wrap="square" rtlCol="1">
            <a:spAutoFit/>
          </a:bodyPr>
          <a:lstStyle/>
          <a:p>
            <a:pPr algn="l"/>
            <a:r>
              <a:rPr lang="ar-SA" sz="2400" b="1" dirty="0">
                <a:solidFill>
                  <a:schemeClr val="tx1">
                    <a:lumMod val="95000"/>
                  </a:schemeClr>
                </a:solidFill>
              </a:rPr>
              <a:t> الكأس </a:t>
            </a:r>
            <a:r>
              <a:rPr lang="ar-SA" sz="2400" b="1" dirty="0" smtClean="0">
                <a:solidFill>
                  <a:schemeClr val="tx1">
                    <a:lumMod val="95000"/>
                  </a:schemeClr>
                </a:solidFill>
              </a:rPr>
              <a:t>         </a:t>
            </a:r>
            <a:r>
              <a:rPr lang="en-US" sz="2400" b="1" dirty="0">
                <a:solidFill>
                  <a:schemeClr val="tx1">
                    <a:lumMod val="95000"/>
                  </a:schemeClr>
                </a:solidFill>
              </a:rPr>
              <a:t>Calyx</a:t>
            </a:r>
            <a:r>
              <a:rPr lang="ar-SA" sz="2400" b="1" dirty="0">
                <a:solidFill>
                  <a:schemeClr val="tx1">
                    <a:lumMod val="95000"/>
                  </a:schemeClr>
                </a:solidFill>
              </a:rPr>
              <a:t>  </a:t>
            </a:r>
          </a:p>
          <a:p>
            <a:pPr algn="l" rtl="0"/>
            <a:r>
              <a:rPr lang="ar-SA" sz="2400" b="1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tx1">
                    <a:lumMod val="95000"/>
                  </a:schemeClr>
                </a:solidFill>
              </a:rPr>
              <a:t>sepals</a:t>
            </a:r>
            <a:r>
              <a:rPr lang="ar-SA" sz="2400" b="1" dirty="0">
                <a:solidFill>
                  <a:schemeClr val="tx1">
                    <a:lumMod val="95000"/>
                  </a:schemeClr>
                </a:solidFill>
              </a:rPr>
              <a:t> سبله </a:t>
            </a:r>
            <a:r>
              <a:rPr lang="ar-SA" sz="2400" b="1" dirty="0" smtClean="0">
                <a:solidFill>
                  <a:schemeClr val="tx1">
                    <a:lumMod val="95000"/>
                  </a:schemeClr>
                </a:solidFill>
              </a:rPr>
              <a:t>       </a:t>
            </a:r>
            <a:r>
              <a:rPr lang="en-US" sz="2400" b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endParaRPr lang="ar-SA" sz="24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467544" y="2475182"/>
            <a:ext cx="2685310" cy="830997"/>
          </a:xfrm>
          <a:prstGeom prst="rect">
            <a:avLst/>
          </a:prstGeom>
          <a:solidFill>
            <a:srgbClr val="88D52B">
              <a:alpha val="98824"/>
            </a:srgbClr>
          </a:solidFill>
        </p:spPr>
        <p:txBody>
          <a:bodyPr wrap="square" rtlCol="1">
            <a:spAutoFit/>
          </a:bodyPr>
          <a:lstStyle/>
          <a:p>
            <a:pPr algn="l"/>
            <a:r>
              <a:rPr lang="ar-SA" sz="2400" b="1" dirty="0">
                <a:solidFill>
                  <a:schemeClr val="tx1">
                    <a:lumMod val="95000"/>
                  </a:schemeClr>
                </a:solidFill>
              </a:rPr>
              <a:t> التويج </a:t>
            </a:r>
            <a:r>
              <a:rPr lang="ar-SA" sz="2400" b="1" dirty="0" smtClean="0">
                <a:solidFill>
                  <a:schemeClr val="tx1">
                    <a:lumMod val="95000"/>
                  </a:schemeClr>
                </a:solidFill>
              </a:rPr>
              <a:t>     </a:t>
            </a:r>
            <a:r>
              <a:rPr lang="en-US" sz="2400" b="1" dirty="0">
                <a:solidFill>
                  <a:schemeClr val="tx1">
                    <a:lumMod val="95000"/>
                  </a:schemeClr>
                </a:solidFill>
              </a:rPr>
              <a:t>Corolla</a:t>
            </a:r>
            <a:r>
              <a:rPr lang="ar-SA" sz="2400" b="1" dirty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pPr algn="l"/>
            <a:r>
              <a:rPr lang="ar-SA" sz="2400" b="1" dirty="0" smtClean="0">
                <a:solidFill>
                  <a:schemeClr val="tx1">
                    <a:lumMod val="95000"/>
                  </a:schemeClr>
                </a:solidFill>
              </a:rPr>
              <a:t>    بتله        </a:t>
            </a:r>
            <a:r>
              <a:rPr lang="en-US" sz="2400" b="1" dirty="0">
                <a:solidFill>
                  <a:schemeClr val="tx1">
                    <a:lumMod val="95000"/>
                  </a:schemeClr>
                </a:solidFill>
              </a:rPr>
              <a:t>petals</a:t>
            </a:r>
            <a:endParaRPr lang="ar-SA" sz="24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2" name="AutoShape 9" descr="data:image/jpeg;base64,/9j/4AAQSkZJRgABAQAAAQABAAD/2wCEAAkGBhQSERUUExQSFRUVFBUVFRUUFxYUFhUWFxQWGBYVFRQXHCYeFxkjGhQUHy8gIycpLCwsFR4xNTAqNSYrLCkBCQoKDgwOGg8PGiklHxwsLSwpKSwsLCwpLCksLCwsKS4pKSksKSwqKSksKSkwKiwpLCwwKSksNSkpKSwsLCksKf/AABEIAKABEAMBIgACEQEDEQH/xAAbAAACAwEBAQAAAAAAAAAAAAAEBQIDBgEHAP/EAEQQAAIBAgQDBgMFAwoFBQAAAAECEQADBBIhMQVBUQYTImFxgTJCkRQjobHBUmJyByRDU4KT0dPh8BUWksLSFzNjg/H/xAAZAQADAQEBAAAAAAAAAAAAAAABAwQCAAX/xAAwEQACAgICAAQFAwIHAAAAAAAAAQIRAyESMQQTQVEiMmGB8HGR4bHRFCMzQmKhwf/aAAwDAQACEQMRAD8A8xdapNde7VeelDSwNXJqvNX1ccWCrM9VLXYrjrLA9dFVCmfA8FbuFu8YgACIYWwSzRBulHC84BHi2BEVmTpWwAUVMU9/5cRbOZnYXIdshKhgExTYcq1oKxB8BJfvMoPhgwGN2K7OW1ukDvsiXMTbfO1u233DWgHL5SLSt9oURkcyB+1KJ8+HX5oxLZmGuVWz1q8Z2ft2z3VwkC1exYLCLZIVMHlW5dKN3ag3G8RUidIBfRJb4SPtT2mzhUF5z8IfLas3LsZhKgkJGaCBmmDtWo5YyV/c2lQtFSK0/wAbhbdnCNkDZrtzDkMxRiLdzDi8EnIJIaJdSuaNhqKq/wCEITZtqL7O4w7MVyMkX0VwoUhcjDMFBLkMVJ8O1csqDQlC1ImtPf4JatIcxPd3Rg7mYMjsiPdxKMVvFEDAi2HzZVEEAzEkXD9m1a+bDO+dLdt7jIAy5muqGRVMH4L1tRm/pAVghgQFng7OM8xqpmq/D2TddUQauwCgsN2PhBYwOY1Me2kOb/8AJ/jljNYidpe0P+6tzywh8zSOM+K6afDsHjhr9naOspH1zUPd7J4lfiRB63bQ/N6ys+N9SX7k8k7EbmqpmnLdmb3S1/fWP/Ovh2XvdLX99Y/8635kfc1GIoRda0HBu0V2xoplDvbbVSP09q5hOx+IuNlUWcx2HfWdY6Q9XYjsZi7Ji5bCH9+5aWfTM2tZeSHVoOSNmlweKtYjWye7uRrbMb/udesUyw2OIOS6CDpqfz8q5wf+TeLa3mKXLNy2CSWFu7YefiRwSjQZ1Dail+Pu3cGwt4oG9hzAW786dJPPrrU0M2PLfB9E0sbiNuJcNS/bKMNDORuak8wedeacVwDWbjW3HiEe45NW+w/EIAKvntHZhuvTMvKq+0PCFxVoFQO9QeCNmXmp61TGXudinxdHmb11FmrcRhypII1Gh8jUEphU0uz0rsFYjCA/tXGP4x+lO+JHS7qNEf28Jpf2OtAYOzpvJ+rGiO0V2LF8ztbb39a86W8oh9ni5tfpVbW6Oy6fSolK9NMpqwpkqBSr5qBoGimpA13u64UrjjoojC4YuwUbnrQ4FMOHvlYGtRps5D3hvYgvmzuRljReYPME8qF4jwe7hTnsvcHxKWRmVo6ZlIJBrV9m+0qm/bW8vhbwOQdDJgSvKJG3SmvajgtpGRbbllGZcp1gjQgPsSskEHWuyZIRyrBJP4lafoPcE0eV4bGuq5M7ZMwfu8zZCw5lJidAJ30onF8XuvdN3O4aWKkO4yBixKIZlV8bCAdiepqrieH7u869Dp0MidPwoVnpbxpPojfzUXJxC6rBhcuBlJKsHYMpICkqwMqSAASNwAOVDi8wbOGYMGzBgSGDAyGDAzmnWa4XqOau4oamdxGIdySzuxZs7FmLFm1GZiTq0EiTrXWx1wqqF3KISUQsxVCTJKrMKSZMgc64YqBAo8UCy65xB2abjPdBILK7uc8MzQxmd3czMy7GZJNRxXEXuXHckg3HDsFlRmE5TA6SY6SetURXwUV3FXZ1ks0kkySZJJ1JJ3k86c8O7U3bS5GYvb/ZLQV/hYzp5EMPKkoFX4fBvcICKzE9KzPHGSqSDZoRdW74rdtLvMrbnDYlfPLb8Fz1VT6Ch04kDpbxmLsn9m8zso8u8tn80FKrPDLkmIBTU6wVMwNtZ9KeW8Ibw/nAVzkzC6ml70I2u9TOscxSHi4/p+fYxJNkSccRKv369U7u/wDVSpYe4oF+NXJhksMf3rFoH3hRRVzsrdQd5aK3EkDOhhknbOh1T12867ZxOLaVZTfAVmIuoL0Ks5mzHxBdN5oRiq0k/wDphSfqAf8AGgCD9nw0gyCqshB6gqwr0f8A9UMIbCWHtm+cgV2dctueYAbM5A89TWJtcMt3oBsXLTMFINls6wxABNu5sJP7Yq6x2Cdmi3cRocoymbbyu4GYZSfQkUrLhw5GnO1X1YWpVodccxmHxagPcvWgoGQWzntCNBFowBy2qnhnEyFNi8yYmyZCttcX2Pxjy3ppg+xTkjMmUALJY78pkaETWrwPZm3bA0HiJkhQBmH6Vq8cY1Gq9ARxT/3Hm2J7MPZYvhn8J3QyQR08vQ0bw3EtMZch+a3yn9q35dRXpGMwKrpAIjWBoP0rJcZwaatoGUgwDqxnkBS/Pd0zp+HTQg7VdnBdQ37QGYDxqNJA+YDrXnxEfjXqlviGU6oSRroYkdRyJ6isZ2k4QuY3bJlXklCIZCeXQjeqsc70xUE1pm97Nplw1gdEWfpP60J2rvRg7/8ACB9T1prhFhEHRF/BQNKTdtTGDug6aoI5gzzqSG8gv1PLmqzB2s7qvU1W1O+yuHlmePhXfzNekx8pcYi6omqDdqS3Jomy9TUoqpTRODwjXHCqNT+A61pRb6ClZALRFqma8AA1JYxEwIrmK4SBqh84/wBac/DzSsZ5cqsrs359RTvgnHMjMl5ibd2Sz7sjnTvRz/iHMeYFZM3CrenKjFxggVtJZI8ZdhjL0C+1VplxDIxlVYlRusOAZU81OhBpK1onYH6VtcDhhftJaeM4X7hjvuT3DE8juvQmOegTWyvhcEEadP8AqHlWceBybUntflneTbsybWz0+tVGtnaw+YaifxOnrS7H8JUg/KeXn60yfhWlaYZYaVmbL1zPOlH2+FOdCANcokxJOxHl50xtcLCjxqAORciCdhAXU1JQlRYksYK45hUJ0J9hv6024f2fY5GZS4JZWQMEcMFkSDrB/SKZWXCEFVZoG5JtgGY0G8EEmKITHXIhWRATlCoCOZ0zHU+ZrMr9Bih7g1rgORy7ratg5vu3YkhShC+EQSQTPtUzaAQKLZkaZiSsggZYQ6CN5nWaYWcPcZnZLUG4zAliV+UaISZHWOdGXODMyhnYeKENuMsMgAXQakEDc0pzS7HxgqM8LbSGLEEcpDHQxoB5gnep4DEG1lYDKpOhY6N9T1pzfwtu28qDtlBtkZrNwAHRPmVpYGhH4UUOU5zbZjp8ZXqQJ0jQz5UeVo1wSIcVdkK3LTLaOUapIDgsJ1n0HtTzs9xo4hSbhNu4ZUtbUgOCIBdANjpqNPI0Fw5Qw7s2bgT4VZiGJIPiA/ZBJkeopvwbAtadgxEaZBIJygGSfTaOUVLkpr2YeKWwy9wjIBEkv4TlMgwRppprppV2GwzQRlAKltYyxIynX2FF2boTmADEyN+fwnQjzoHG9r8LOQ3ES4QdGnKQDoC2yGQd/wAKTBz9dgeRIaYSyVb4zrOkk6CPar7/AGstoMio1yN2MKJ8tN6y7dtQt4p3d+RbzeESSgQszKNmWBuCdKEw3a3A3SCRcBKk5SNjtlMHfWY6VnJ4eOXbXW9fwT5JN9MYY3iNy6Tmcx0nQeWm9BYm2cugP0P5kU5THWlTMBkUfMy5BPQTqfWs9xXtKHlbbEjmeRNGEZSekI5cFbZHEcSw6Nku3AHIEiC0abaVdhbVq5YNy2C6HSdiCDuRyrAY/BMHJ1IJ3p72J4w1i4bZ1S6IM/KwiCKrnhajcQLJa0bm22ntWd7cH+Ztz8afpWhB8R9IrO9t7ZOFA5d4v5VLh+ZE6ezzVlrZcBwWSys7uSfYbVnsLgczAdSBW1trDKOSjL9K9KTDnfSPPLlmuW7VERUglbKGTw2GLsqjckATy863HDuELaUBRrPxHdqR9lMHmdm0lYAnq2/4A1t7VxYAM+1eh4fGkuRbghqxc1rMWHUazzpXcslTlIOX8ulPri7iSB1oDHX8omRqu2+oqwooR8Q4SGE7+m4pZc4Q6gxrEUZieLtHIUMONkRJ222qfJGF2TzhHs7geKahG0YbE8+k+dazMMShaPvlXx9birtc/iGzdd+tY7Fr30MBEakrv9aPw3FDbYMjQVIIPMHr/vrSnb2ntdf2BF12M7Ox8jHvXLlovlUDVjA8yTAFSxWKDp31sAKzRdQf0Vw/9jRKn1HIULbxoDLHUH6GqI5OcG49+31KE00Wmz3bsj/dN8LHKM0A7GfhqbXEUgKkuwGVic7kQw9F0rSdtOL2cUM9u2CVbIboJDbSMwjxKRMTqCppLwe2rSmoYidIEkTrMT7CvLxyllxrI48X6oRWiqzgLl0QWAG7DR3EncdBAH1poeBHwEugUKwGVBJ2PjYaknpRDXktOFYyTMjXPtPiTkPWqMP3l0nuwCVc5TpkCDZW5Zp6TSJW+jki9rCASx8OxkeIMIAJB5Ec6lYXvECwFt5tHYmd425DzplwnhttYvYglidPH4QIj5RoekmhsZxpdbVhRdgkDTWCZjzAnfypDW9fwMQRg8LaRFuXE0LFSZjKQd4GkTQt6699xaswchdGvMAQA2un7Wpj3q3Bdn7l1f5y7dyjZxaEb7eO50O8UxuYpLea1YUFyBkUDwpzEnmd/pWegimzg0wqr8T3YzENqSdpP7IFC8cuL4Lkah5dkBOu5EjYdfemOIsm2GMh7za3Lh2QEfCBtyNYniWM+7IGhZi4IjTUzBHIiioctmMkuMbKO0PbZmuDuGYd2SAflOszkPORoeQrJYnFtcYs5LMSSSeZJkn6maqxJ8RHnUYqpRS6Irb7Np2A7XJhH+8tXrxk92quuRMwgkIw0Y7SCJB1rWY3C4TBs2KW2w72e7stBIZtSEgwEnX61k+xa4fDWmxeIhmUlbFoHV2jUkToBO9U8R4y+Kud7cCqYgBZjrrJOu30qJ4IvM5q9971+xnk+gnGcdfEE978J2VdFTXSOtAuCjRy5VDPrRE5hlJ9D+lWcVHonyR3ZckOINUW7eR1PQg/jVVlypimTJmHnRe0JhPizZYVswE9BSrteJw39tTR/CnJVT1ihu1C/wA1udcy+3irzI6yDI1ZlOFYUd4vlLH2p3hknWlfBDJc9Fgf2qcWRpzr0JmMjuR54DU1ahw1TWmlrZsuyJ+7YiJ7zfedBpW04Xw5r8gBCwEwWyn1E71j+xdubDeVw6/2RWowrG3cDKSCNQf97ivRam8H+W6daPSxfJonxHhjWmCkAGNswb8qzHGVaCMvvWxxGOFxma4shjpGjL5AxqPI0j47gTkLW2LhRqBOcD95Nx67UcOSailn1L1a6GL6nnmOkDX/AApJfumYM+UVpcSM0k+VKL+EB8jWMqdkuWLsr4T2hvYcnuz8QghhNNW4tfxJytkjfaIPrQmDhVKtBXQwRpI5iNZ5b014TwRsQQLUxmmFMeu3L1pFtdk6TvZRw3ipsXdVBDDJctna4h3HvGh5EAjajMdY7tlZGLWrgm0533go/IOuxHvzrQ4jgltsKlm+oL2lItXlMXFXNOV9PGAZrP2LBwwa3elsNdOrj4rTxAvBeR5Ec19KV5jhLnH7r3+v6oZGTixrwfFAkhj4HGRxzjkwHVTB9j1r7E4JrRPJlMSDv5jyI1HrSvC4drN7I8GCCCNVdTqrqeakEGfOtNjCLtqY8VuAfO3sp/snw+61cpRdTXUu/wDxlaqSs+4ClnKz3jlhlkcm5jX5idtTTvG9pTITC2pmcsrAXnK2wZ1PM0s7M9nvtCFySozMohQzGI+EkQoidRJrWoLOFAygLyndm0PzFpY+dedmj8ehX0Ql/wCVr1xkGLfKS0kE5iBv8AOUdIM70wtJh8PbIQAhWhiRGYk6F2GremgFC3eIPeP3FskCJJkxrGYk+u1WLwwW1zYhi10jS3IyjkNOmk60hr3/AGNI42Nu34VSUtHRnAADLyCqNyYnyirsOvd/c4dZuyMzzmyrzd/PlFVXsW98i3Y0CnW4AQiDpbHXQ60m7Q9qbeCtd1YI7xpzEGYM+JjyL6DTypcr0gykorZztpxVMOpw1sy7KGuMD4oMTm6kkbchWCxN4x+g29qo+0m45dtSdeup+Iyepk+9dxd3SnQjxIJ5OTEt4yxq23aqs71aj0wU5BVq3NHgQKowiaTVPEsZkFcthQRZeWph3elZjAcR8VaC1jQRXM1RcfGJ+Zd/MVLDX6DW6Q0jlRVxfnG3MdDWeiPJCmbTgd37tfXbzPP8Ku43ZmxdX90/hSvs5flI5gin+OSVYdVb6xXmz1lDExPBRCtHMj8BTa02h5GYpTwjS2fUj6U3wyArM65vh9t69CW0LfbPNVq0NTC/wQqJFJ79yKaVxkpdGv7F44B2tndoYaxMaED6itsmJB2B06bivGrOIPIwRqI3kbV6v2e4kt60HU5joHHzBgNZH416Xh8muLPRwZNUxmwMT1oPF24Egww2InMPSNqPQzEAHz5RVFxhPh6fX/CqP1KjMX7S3ge9Qq39bbAn/wCxBAb2g+tJcbwN1GcQ6crieJfQ81PkwFbLF5RIOgA1/HSlljFhGlMwMEQvMdGB0I8jU8sbXyP7GJJMylvh3MiZr0XgPFVOHSzYRVcCIjw+bnqRSgNacHMq2HI31NsnzUaofqPIVm+KC7Yb5lzahlOjD9xl0YelTycX8L0xEqRr+N8Ww9hspfvLp+MAxB5knYDTalGICXEl2GRh8I5zsesisdZu+KTETOusk/nT7hN0u3htl8uxYyNuvKkSgkhXZbwK5nP2W4YZCfs1xtNCZ7l+itOnRvI0fhsWyPqCSCVdDpKmQ6mdtPoRPSh/sRuYhk0ZzlQgGArZZO+4CiJp+/CxdUM4Vr1tfECSTcRRo+nxOBv1AncGu5eVH/jLv6MZB0gu3fuIBatuy21AKsPhZG1DFuZJO3WRTHh+AtGWusWYEbkxBjWeUdPOk2CxqtaNtZd0BdABlBSZdB6fEPeqrt25fGY+FCSpAIVYG2dzvp9YpFt6fp6mzTcQ7UpZ0tHOFBQZSIE+fMzpSvCO+JdmvQqBpaAUG+mZjyjcg0gftRhcJAgX7gzSAT3QJBiW3Mb6cxWI4/2tv4me8cx+wpIWJ6c/egl7C3NI3Han+UO2B3OCYBV8LNBAcbHJ09awJu5jud/WkwumjsDck1tQUdks5OT2O7KwtAY7EVddxEClD3CxooFHLl6rsIZNVFKuw5iiBpIeW3AFIuKMWNGte0oDECgtATTARpReHxxB3oZqgaZ2a6NXg72Yb0bh8WEPUHcVksLjyulM8PfLGlOJzqSo3vZ9QCQNQdRWse2So9PzFYLsrjfvVUnSvQEH3Y35x7HnXmZ1U0ybjTowtm3lkR87/nRlgxMzsYqrGrDt/GT71aEOUkA6LJ9CYq67ihHqxFxjFqiwN6x2IBNFXMSW1Joa7cFORXCPFEbaRR+ExbIQVYqeqkg/hSpsRXFxJpltDLaPTeA9tFYKl05XAjOfhfzJ5GKaY3tCiAZSskxpqZ8o3ryq1cnenXZ5gLu0nKY8j18tJqrFmbfFlOPO3o1gutc3kSeeh9TOtX9wFEiZG8ciZ3oPMYkz76mp4zFdCIjlp9au6K7F/EMTpAAG4nrSxMe6AhSGQkZrbjMjeeU8/MQaJv6maANsnapssFPTQiSsa8F7PWMZdCoxsifGjGZG8Wbp5k6Q0HzNbPiXc4C0zEKioBktCMztGnrruawGCRlMjkdNOdfXuNNcbJcUXrc6LcmVPW2/xIfw8qinhlGqdr29TLVItwNxjLEkOxLMQeZ3E0dZ40lpg7NcLqQQAdoMiKnY4SCo7gloGttoF0fTS4P4dfKleNsgmSIMQZ602bi4aMy+FWaDF9rFW39ow9pYVx3q87bEgggf1bax0Mr0rL9rOLNcYOhb7PdGa0pPwCYNto0LIQRPMEHnVmCvdy+ZQGBBV0b4biN8SN5H8CARqKKvcAUqbSEtavE3MKx3W8o8Vl+jEeE9SEPOvL/05b/F/H9Bbm5GNu3yxk0M70c+DqDYKq00YARTTBW4FDJhYNHJtXN2CinF3DVCLRTYearaxWQkQtWJbrltDVwFcYmz4LVV+yYmKKtJJArUYbgvegLl0O0gn3gV0pKKtio3dJGBNmnuC7AYq7aF1VXKdpYA+uXlW/4d/Jutpc7akQ0uRpP7K8vemGINrDaK7lyJKpso3lqml4qvlLv8PJqzya92QxKHW3MdCDRGEwLrplafQ16Nf4w0AlLbAiVaT4h1qeGvW7ih11O7IDLLrGsjT61h+KfqhbwZIbaMVgrFy24bKwHWPOvQ8LjptTyjeq8RYVl21pJ3DAFVdoEyCOc8j/jSZzWVfoTSTkyGP1dttwfrpUnMWp11OU+2sUNiCC0rMEczzH+s1LE4gBEGuhJJjTYAR1NVLcUidqmzzhwap7knnR4E10IKpTor0LTYNXW8NR4siuskV3IDBltxWu7M8Myr3hiWGk/KvPSsmX1redn7YezbObdRIHUHUVX4aNy2UYFbL212k+ew9qFxCzptTXEWuQ0oC9b6bDn1NegXNC65b/KKvweAUKWbrt7Vb3envAqkXGaUHMyfL3oNUZ6KHuhEIHxMDHkCd6BwGEgzRlzCDNI9z1jpV1pIpdW7Yp7Z3XzneZiI5zyig8R2mW6YvIXUaC6CBeEbnNs48m18xQvabGlLQRTBubxvkH5SaQ4d5FReKaloVkneh9iMI2U3LTC9bGpKgh0H/wAls6r66jzorgXGFE27k905GaPiRh8N1OjKZ9RIpLh3ZGDIzKw2ZTBHoRTK3jbd0/fL3b/11pdD53bQ0P8AEsHyO1efNOqe0LoP7WcIKuLukXPiK/CX3LL+64hx6sOVI7dqa2fCkzWjhr5U2rmmHxCnMlu7uqlvlBPytBGY8iazzYM23ZHXKysVYHcEGCKXgyP5H6f0OAGwdDtZim164AKCxFsjKSIzrmU9VzMs+mZGH9k1RYuU6KVWKgwq27YZURzGVy4XUfJGaRy+IevtVOainYOZ0IKkLc1Z9lY2zclQoYLqYLNoSqjmQCCfI1XhzXJoEthXDsGXvW0A+JwumlenWuM4bCAoJa8uhESJFebYbGNZuLdTLmQyMwkUdg0uYli65cxZWbWBNy8ltQCf3rqexNT5oKb+J6Gwy+VG4rZo+I8dvXyxdmKk5YSFWNwI3BHXWg7YdZRbRltCLgJadDpOqnnVHBsGt1yL15LSpGbMYZuRC/rTXiXFMLZZWtsblyCpJzMeUHOdJED6Ulwp1EZHxDkrkXpgmAUXFVSgAATQx+8Rz1roBHhUaDYAabzS3g/FDfaCbjmCNpHkS1X8U46mDUoPHdYCQDKrHKfU0twd0KkpTXxS+w0a6FTMfx00pEt/NMECT6yPWsvjOM3rx8bmOi6D08xT3h6HKCRGgjlpTvJ4LZO04rRZfseflHrQPeFCZEqdIO3TTpTTFfENPLpyqjiVmXOkAQNNgQP/ANpsOhD9zCrU1oVcRUvtFUFGwsPXzGaHW5Uw1cHiznda1q+yOOhWtk6jxIDsZ+Oso1Ss4sqR1G1OxZHF2MxycXZ6SbkyAQSdCx5czQ4ta6TA1Ejc8z9aC4XxVbo00gCV57anz1p1hyCRMwB/rp6b160WpK0enF89gN+0BEg5Q2sGCQN4JBg1pGxWBGDcWUKXGUFg5AuMvzBbpVln0A50mZg6wP2iJ8qVYy6NANgAPeo/FeFWem5NcXenS+/uCaLu+sf1d3+9X/KqnFcRwyL/AO3ezcl75fqfuqW4vGhQY1PKktxyTJknrSsrUdKTJ5TroMxJwzsWa1iCx5m+n+TUbYwo/ocR/fp/k0HV1pKhcfqxIatzDf1OI/v0/wAmu99hf6q//fp/k0KUqJSs8PqzQ5wPFLNoyiYgSII75CrDoymzDDyNM7PHlxPEMNcCG2Q1tW8QfNl0DfCoJgAa9BWTZKij0t+Hi7fr/cDNZg+0ttGlnZm7qypvML65yly8zKe6IuGUuWkysch7mDoENCWu0KF7LG7cGTDvbAHep3bfaLjhQbZDKptMoHdsIKqpOSaQXD0qnLRXh4qxVM1r8fs98WttkXvMWQSt1Mq3bltrcNZIuWyQhBKSflPhdiEeFx6Ji3uBmVW78JcIGdC6Otu4RbGhVmVvAJEaCaAZtKoLSa1HDGKo6rH/ABrjQu2e7V3aLyu05grlcLZttdgnVnuJdbXxHOSYJNXWuMoGw5N1zbQWR3GUkWmSwLb3BPhBa4Dc8E5s0tDACkCAVW7UfJjVA3ZsTx9QsF2umcILrkEm+ttsQ12TcGYyt20nigkAg+HSr8Nx+2GGe690goTcIckgY2xeCTcGY5Ldt99NgN6xtnFVdYvjN5Glvw0TMm6NWeK2jhWt5nLGCqnMQrd+rFgJ7sSkgNGc+MEgQCBw3h9u6/3txLdtRLFiQSOiDm1LVaDVpNbx4lCLSfZPz3bHvE+0wVe5wi93aHzfM3mx3mss9qTJ1PMmrbjxVL39K1GPEuilVldxgK0nDLpGWG2URHptrWLxOK1itfwIyqzzUfkaGVfCJytpWhligARO5jlqD0EUNj7+WyDsXvn/AKVG5o3FOQQyjUCQDrypX2iIAtJOqpmb1cz+VKxvVE9cjzooaiDTV8OIoR8PrVllpFTUku61clkmqbtgigEIF0VWVqhZoi3aNAy0EYe4UMqSD5U/wvbLL8amYiV/Mis+UihLiEmnQyyj0zUZSj0bD/mq3kygXN/L/c0Jf4kG+Hn15Vm1QiicO1GXiJsLySfYxY1DJUQa+76pzFtH2WrkqnODUlNA2mWFq4XioE1WTXBsIFyqXOtcDVHNrRAdIqJfWrVaqrhFE4tbWg5qzvaGuvXAJ3MRG1Ud/NVM9StGjRqicmibF3UVDJNfBIoCJD0NMHrVtw0HhXlB5USDIriaSA8cTINDuDFHX9R6UvvXhXFEJfCLrqGa9C4FZAsWyJzBSGBPOdCKx+AwneXFHn+FbfDWStyCN1BG21Ky9HTlqgnEqfDp0H1rNdpr2a+4nQEKPYAfpWnxQjKddCp/35VjeIvNxz+8fzpWExhVn//Z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433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718538"/>
            <a:ext cx="8950990" cy="390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altLang="en-US" sz="2000" b="1" dirty="0">
                <a:latin typeface="Arial" panose="020B0604020202020204" pitchFamily="34" charset="0"/>
              </a:rPr>
              <a:t>الكربلة</a:t>
            </a:r>
            <a:r>
              <a:rPr lang="ar-SA" altLang="en-US" sz="2000" b="1" dirty="0" smtClean="0">
                <a:latin typeface="Arial" panose="020B0604020202020204" pitchFamily="34" charset="0"/>
              </a:rPr>
              <a:t>: </a:t>
            </a:r>
            <a:r>
              <a:rPr lang="ar-SA" altLang="en-US" dirty="0">
                <a:latin typeface="Arial" panose="020B0604020202020204" pitchFamily="34" charset="0"/>
              </a:rPr>
              <a:t>هي الوحدة البنائية التطورية الأساسية (ورقة بوغية كبيرة معدلة)</a:t>
            </a:r>
            <a:r>
              <a:rPr kumimoji="0" lang="en-US" altLang="en-US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ar-SA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ar-SA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المدقه  :</a:t>
            </a:r>
            <a:r>
              <a:rPr lang="ar-SA" dirty="0" smtClean="0"/>
              <a:t>هي </a:t>
            </a:r>
            <a:r>
              <a:rPr lang="ar-SA" dirty="0"/>
              <a:t>الهيكل أو الوحدة الوظيفية الظاهرة التي قد تتكون من كربلة واحدة (مدقة بسيطة) أو عدة كربلات متحدة </a:t>
            </a:r>
            <a:r>
              <a:rPr lang="ar-SA" dirty="0" smtClean="0"/>
              <a:t>معاً</a:t>
            </a:r>
          </a:p>
          <a:p>
            <a:pPr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dirty="0" smtClean="0"/>
              <a:t>)</a:t>
            </a:r>
            <a:r>
              <a:rPr lang="en-US" b="1" dirty="0" smtClean="0"/>
              <a:t>Pistil</a:t>
            </a:r>
            <a:r>
              <a:rPr lang="ar-SA" dirty="0" smtClean="0"/>
              <a:t> </a:t>
            </a:r>
            <a:r>
              <a:rPr lang="ar-SA" dirty="0"/>
              <a:t>مدقه مركبه</a:t>
            </a:r>
            <a:r>
              <a:rPr lang="ar-SA" dirty="0" smtClean="0"/>
              <a:t>.(</a:t>
            </a:r>
            <a:r>
              <a:rPr lang="en-US" dirty="0" smtClean="0"/>
              <a:t> </a:t>
            </a:r>
            <a:endParaRPr lang="ar-SA" dirty="0" smtClean="0"/>
          </a:p>
          <a:p>
            <a:pPr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Stigma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en-US" dirty="0" smtClean="0">
                <a:latin typeface="Arial" panose="020B0604020202020204" pitchFamily="34" charset="0"/>
              </a:rPr>
              <a:t> </a:t>
            </a:r>
            <a:r>
              <a:rPr lang="ar-SA" altLang="en-US" b="1" dirty="0" smtClean="0">
                <a:latin typeface="Arial" panose="020B0604020202020204" pitchFamily="34" charset="0"/>
              </a:rPr>
              <a:t>1- الميسم </a:t>
            </a:r>
            <a:r>
              <a:rPr lang="ar-SA" altLang="en-US" dirty="0">
                <a:latin typeface="Arial" panose="020B0604020202020204" pitchFamily="34" charset="0"/>
              </a:rPr>
              <a:t>: لسطح العلوي للمدقة (غالباً لزج أو خشن) المخصص لاستقبال حبوب اللقاح وتحفيز إنباتها </a:t>
            </a:r>
            <a:r>
              <a:rPr lang="en-US" altLang="en-US" dirty="0">
                <a:latin typeface="Arial" panose="020B06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(Style)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ar-SA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2- القلم </a:t>
            </a:r>
            <a:r>
              <a:rPr kumimoji="0" lang="ar-SA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ar-SA" alt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أنبوب رفيع يصل الميسم بالمبيض، وتنمو من خلاله أنبوب اللقاح ليصل إلى البويضات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(Ovary)</a:t>
            </a:r>
            <a:r>
              <a:rPr kumimoji="0" lang="ar-SA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البويضات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ar-SA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3- المبيض </a:t>
            </a:r>
            <a:r>
              <a:rPr kumimoji="0" lang="ar-SA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 </a:t>
            </a:r>
            <a:r>
              <a:rPr kumimoji="0" lang="ar-SA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الجزء السفلي المنتفخ الذي يحتوي بداخله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قاعدة سريعة: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ar-SA" alt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en-US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إذا كانت الزهرة تحتوي على عدة كربلات منفصلة، فإن كل كربلة تمثل مدقة مستقلة بذاتها. أما إذا التحمت هذه الكربلات معاً في مبيض واحد، فتُشكل معاً "مدقة مركبة" واحدة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754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2"/>
          <p:cNvGrpSpPr/>
          <p:nvPr/>
        </p:nvGrpSpPr>
        <p:grpSpPr>
          <a:xfrm>
            <a:off x="5724128" y="315276"/>
            <a:ext cx="3168581" cy="4140864"/>
            <a:chOff x="4283739" y="1147476"/>
            <a:chExt cx="4896773" cy="4140864"/>
          </a:xfrm>
        </p:grpSpPr>
        <p:pic>
          <p:nvPicPr>
            <p:cNvPr id="3" name="Picture 7" descr="http://upload.wikimedia.org/wikipedia/commons/thumb/7/78/Petal-sepal.jpg/195px-Petal-sepal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3739" y="1260088"/>
              <a:ext cx="2529679" cy="40282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3418" y="1147476"/>
              <a:ext cx="2367094" cy="2632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" name="Picture 5" descr="File:Lillium Stamen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5276"/>
            <a:ext cx="5112568" cy="433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 7"/>
          <p:cNvSpPr/>
          <p:nvPr/>
        </p:nvSpPr>
        <p:spPr>
          <a:xfrm>
            <a:off x="179512" y="5229200"/>
            <a:ext cx="83224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rgbClr val="7030A0"/>
                </a:solidFill>
              </a:rPr>
              <a:t>Christmas Lily (</a:t>
            </a:r>
            <a:r>
              <a:rPr lang="en-US" b="1" dirty="0" err="1">
                <a:solidFill>
                  <a:srgbClr val="7030A0"/>
                </a:solidFill>
              </a:rPr>
              <a:t>Lilium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longiflorum</a:t>
            </a:r>
            <a:r>
              <a:rPr lang="en-US" b="1" dirty="0" smtClean="0">
                <a:solidFill>
                  <a:srgbClr val="7030A0"/>
                </a:solidFill>
              </a:rPr>
              <a:t>).</a:t>
            </a:r>
            <a:r>
              <a:rPr lang="ar-SA" b="1" dirty="0" smtClean="0">
                <a:solidFill>
                  <a:srgbClr val="7030A0"/>
                </a:solidFill>
              </a:rPr>
              <a:t>زهره مذكره                                         </a:t>
            </a:r>
            <a:endParaRPr lang="en-US" b="1" dirty="0">
              <a:solidFill>
                <a:srgbClr val="7030A0"/>
              </a:solidFill>
            </a:endParaRPr>
          </a:p>
          <a:p>
            <a:pPr algn="l" rtl="0"/>
            <a:r>
              <a:rPr lang="en-US" b="1" dirty="0"/>
              <a:t> 1. </a:t>
            </a:r>
            <a:r>
              <a:rPr lang="ar-SA" b="1" dirty="0"/>
              <a:t>الميسم</a:t>
            </a:r>
            <a:r>
              <a:rPr lang="en-US" b="1" dirty="0"/>
              <a:t>Stigma, 2. </a:t>
            </a:r>
            <a:r>
              <a:rPr lang="ar-SA" b="1" dirty="0"/>
              <a:t> القلم</a:t>
            </a:r>
            <a:r>
              <a:rPr lang="en-US" b="1" dirty="0"/>
              <a:t>Style, 3. Stamens</a:t>
            </a:r>
            <a:r>
              <a:rPr lang="ar-SA" b="1" dirty="0"/>
              <a:t> المتك </a:t>
            </a:r>
            <a:r>
              <a:rPr lang="en-US" b="1" dirty="0"/>
              <a:t>, 4. Filament</a:t>
            </a:r>
            <a:r>
              <a:rPr lang="ar-SA" b="1" dirty="0"/>
              <a:t> </a:t>
            </a:r>
            <a:r>
              <a:rPr lang="ar-SA" b="1" dirty="0" smtClean="0"/>
              <a:t>الخيط </a:t>
            </a:r>
            <a:r>
              <a:rPr lang="en-US" b="1" dirty="0"/>
              <a:t>, 5. Petal</a:t>
            </a:r>
            <a:r>
              <a:rPr lang="ar-SA" b="1" dirty="0"/>
              <a:t> البتلات </a:t>
            </a:r>
          </a:p>
        </p:txBody>
      </p:sp>
    </p:spTree>
    <p:extLst>
      <p:ext uri="{BB962C8B-B14F-4D97-AF65-F5344CB8AC3E}">
        <p14:creationId xmlns:p14="http://schemas.microsoft.com/office/powerpoint/2010/main" val="265797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ÙØªÙØ¬Ø© Ø¨Ø­Ø« Ø§ÙØµÙØ± Ø¹Ù ØªØ±ÙÙØ¨ Ø§ÙØ²ÙØ±Ø©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" t="11670" r="5624" b="17501"/>
          <a:stretch/>
        </p:blipFill>
        <p:spPr bwMode="auto">
          <a:xfrm>
            <a:off x="251520" y="332656"/>
            <a:ext cx="8568952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36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60648"/>
            <a:ext cx="396044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تشريح الزهرة - anatomie et biologie en flash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9" t="1500" r="22033"/>
          <a:stretch/>
        </p:blipFill>
        <p:spPr bwMode="auto">
          <a:xfrm>
            <a:off x="9793" y="404664"/>
            <a:ext cx="4994255" cy="472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7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627784" y="1772816"/>
            <a:ext cx="48245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/>
              <a:t>هل هناك أي استفسار؟</a:t>
            </a:r>
          </a:p>
        </p:txBody>
      </p:sp>
      <p:sp>
        <p:nvSpPr>
          <p:cNvPr id="3" name="Rectangle 2"/>
          <p:cNvSpPr/>
          <p:nvPr/>
        </p:nvSpPr>
        <p:spPr>
          <a:xfrm>
            <a:off x="1115616" y="5157192"/>
            <a:ext cx="3002632" cy="9361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b="1" dirty="0" smtClean="0"/>
              <a:t>انتهى المعمل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3475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23528" y="764704"/>
            <a:ext cx="867645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rgbClr val="00B0F0"/>
                </a:solidFill>
                <a:cs typeface="+mj-cs"/>
              </a:rPr>
              <a:t>علم تصنيف النبات </a:t>
            </a:r>
          </a:p>
          <a:p>
            <a:pPr algn="ctr"/>
            <a:r>
              <a:rPr lang="ar-SA" sz="3200" b="1" dirty="0">
                <a:solidFill>
                  <a:srgbClr val="00B0F0"/>
                </a:solidFill>
                <a:cs typeface="+mj-cs"/>
              </a:rPr>
              <a:t> </a:t>
            </a:r>
            <a:r>
              <a:rPr lang="en-US" sz="3200" b="1" dirty="0">
                <a:solidFill>
                  <a:srgbClr val="00B0F0"/>
                </a:solidFill>
                <a:cs typeface="+mj-cs"/>
              </a:rPr>
              <a:t>Plant taxonomy</a:t>
            </a:r>
          </a:p>
          <a:p>
            <a:pPr algn="ctr"/>
            <a:r>
              <a:rPr lang="en-US" sz="3200" b="1" dirty="0" smtClean="0">
                <a:solidFill>
                  <a:srgbClr val="00B0F0"/>
                </a:solidFill>
                <a:cs typeface="+mj-cs"/>
              </a:rPr>
              <a:t>- Classification</a:t>
            </a:r>
            <a:r>
              <a:rPr lang="ar-SA" sz="3200" b="1" dirty="0" smtClean="0">
                <a:solidFill>
                  <a:srgbClr val="00B0F0"/>
                </a:solidFill>
                <a:cs typeface="+mj-cs"/>
              </a:rPr>
              <a:t> </a:t>
            </a:r>
            <a:r>
              <a:rPr lang="en-US" sz="3200" b="1" dirty="0">
                <a:solidFill>
                  <a:srgbClr val="00B0F0"/>
                </a:solidFill>
                <a:cs typeface="+mj-cs"/>
              </a:rPr>
              <a:t>Systematic </a:t>
            </a:r>
            <a:r>
              <a:rPr lang="en-US" sz="3200" b="1" dirty="0" smtClean="0">
                <a:solidFill>
                  <a:srgbClr val="00B0F0"/>
                </a:solidFill>
                <a:cs typeface="+mj-cs"/>
              </a:rPr>
              <a:t>botany</a:t>
            </a:r>
          </a:p>
          <a:p>
            <a:pPr algn="ctr"/>
            <a:endParaRPr lang="ar-SA" sz="3200" b="1" dirty="0">
              <a:solidFill>
                <a:srgbClr val="00B0F0"/>
              </a:solidFill>
              <a:cs typeface="+mj-cs"/>
            </a:endParaRPr>
          </a:p>
          <a:p>
            <a:pPr>
              <a:lnSpc>
                <a:spcPct val="150000"/>
              </a:lnSpc>
            </a:pPr>
            <a:r>
              <a:rPr lang="ar-SA" sz="2800" dirty="0">
                <a:cs typeface="+mj-cs"/>
              </a:rPr>
              <a:t>هو علم تسمية وتصنيف النباتات. يقوم علم التصنيف بتقسيم النباتات تبعًا لعلاقاتها بعضها ببعض، ويهتم أيضًا بدراسة بقايا النباتات، أو الأحافير. تأسس علم التصنيف على يد العالم السويدي </a:t>
            </a:r>
            <a:r>
              <a:rPr lang="ar-SA" sz="2800" b="1" dirty="0">
                <a:solidFill>
                  <a:srgbClr val="FF0000"/>
                </a:solidFill>
                <a:cs typeface="+mj-cs"/>
              </a:rPr>
              <a:t>كارولوس لينيوس</a:t>
            </a:r>
            <a:r>
              <a:rPr lang="ar-SA" sz="2800" dirty="0">
                <a:cs typeface="+mj-cs"/>
              </a:rPr>
              <a:t>. </a:t>
            </a:r>
            <a:endParaRPr lang="ar-SA" sz="2800" dirty="0" smtClean="0">
              <a:cs typeface="+mj-cs"/>
            </a:endParaRPr>
          </a:p>
          <a:p>
            <a:pPr>
              <a:lnSpc>
                <a:spcPct val="150000"/>
              </a:lnSpc>
            </a:pPr>
            <a:r>
              <a:rPr lang="ar-SA" sz="2800" dirty="0" smtClean="0">
                <a:cs typeface="+mj-cs"/>
              </a:rPr>
              <a:t>استعمل </a:t>
            </a:r>
            <a:r>
              <a:rPr lang="ar-SA" sz="2800" dirty="0">
                <a:cs typeface="+mj-cs"/>
              </a:rPr>
              <a:t>التصنيف نظام التسمية الثنائية المكونة من الجنس والنوع للدلالة على النبات</a:t>
            </a:r>
            <a:r>
              <a:rPr lang="ar-SA" sz="2800" dirty="0" smtClean="0">
                <a:cs typeface="+mj-cs"/>
              </a:rPr>
              <a:t>.</a:t>
            </a:r>
            <a:endParaRPr lang="ar-SA" sz="28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5447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62258" y="312738"/>
            <a:ext cx="853244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600" b="1" dirty="0">
                <a:solidFill>
                  <a:srgbClr val="00B0F0"/>
                </a:solidFill>
              </a:rPr>
              <a:t>أھداف علم </a:t>
            </a:r>
            <a:r>
              <a:rPr lang="ar-SA" sz="3600" b="1" dirty="0" smtClean="0">
                <a:solidFill>
                  <a:srgbClr val="00B0F0"/>
                </a:solidFill>
              </a:rPr>
              <a:t>التصنیف</a:t>
            </a:r>
            <a:endParaRPr lang="en-US" sz="3600" b="1" dirty="0" smtClean="0">
              <a:solidFill>
                <a:srgbClr val="00B0F0"/>
              </a:solidFill>
            </a:endParaRPr>
          </a:p>
          <a:p>
            <a:endParaRPr lang="ar-SA" sz="3200" dirty="0"/>
          </a:p>
          <a:p>
            <a:pPr>
              <a:lnSpc>
                <a:spcPct val="150000"/>
              </a:lnSpc>
            </a:pPr>
            <a:r>
              <a:rPr lang="ar-SA" sz="2400" b="1" dirty="0">
                <a:cs typeface="+mj-cs"/>
              </a:rPr>
              <a:t>١- تسمیة جمیع النباتات </a:t>
            </a:r>
            <a:r>
              <a:rPr lang="ar-SA" sz="2400" b="1" dirty="0" smtClean="0">
                <a:cs typeface="+mj-cs"/>
              </a:rPr>
              <a:t>الموجودة</a:t>
            </a:r>
            <a:r>
              <a:rPr lang="en-US" sz="2400" b="1" dirty="0" smtClean="0">
                <a:cs typeface="+mj-cs"/>
              </a:rPr>
              <a:t> </a:t>
            </a:r>
            <a:r>
              <a:rPr lang="ar-SA" sz="2400" b="1" dirty="0" smtClean="0">
                <a:cs typeface="+mj-cs"/>
              </a:rPr>
              <a:t>في </a:t>
            </a:r>
            <a:r>
              <a:rPr lang="ar-SA" sz="2400" b="1" dirty="0">
                <a:cs typeface="+mj-cs"/>
              </a:rPr>
              <a:t>العالم باسماء لاتينيه .</a:t>
            </a:r>
          </a:p>
          <a:p>
            <a:pPr>
              <a:lnSpc>
                <a:spcPct val="150000"/>
              </a:lnSpc>
            </a:pPr>
            <a:r>
              <a:rPr lang="ar-SA" sz="2400" b="1" dirty="0">
                <a:cs typeface="+mj-cs"/>
              </a:rPr>
              <a:t>٢- معرفة الحقائق التي تؤدي إلى </a:t>
            </a:r>
            <a:r>
              <a:rPr lang="ar-SA" sz="2400" b="1" dirty="0" smtClean="0">
                <a:cs typeface="+mj-cs"/>
              </a:rPr>
              <a:t>فھم </a:t>
            </a:r>
            <a:r>
              <a:rPr lang="ar-SA" sz="2400" b="1" dirty="0">
                <a:cs typeface="+mj-cs"/>
              </a:rPr>
              <a:t>العلاقات التي تربط </a:t>
            </a:r>
            <a:r>
              <a:rPr lang="ar-SA" sz="2400" b="1" dirty="0" smtClean="0">
                <a:cs typeface="+mj-cs"/>
              </a:rPr>
              <a:t>النباتات</a:t>
            </a:r>
            <a:r>
              <a:rPr lang="en-US" sz="2400" b="1" dirty="0" smtClean="0">
                <a:cs typeface="+mj-cs"/>
              </a:rPr>
              <a:t> </a:t>
            </a:r>
            <a:r>
              <a:rPr lang="ar-SA" sz="2400" b="1" dirty="0" smtClean="0">
                <a:cs typeface="+mj-cs"/>
              </a:rPr>
              <a:t>بعضھا </a:t>
            </a:r>
            <a:r>
              <a:rPr lang="ar-SA" sz="2400" b="1" dirty="0">
                <a:cs typeface="+mj-cs"/>
              </a:rPr>
              <a:t>ببعض وإمكانية جمعها في </a:t>
            </a:r>
            <a:r>
              <a:rPr lang="ar-SA" sz="2400" b="1" dirty="0" smtClean="0">
                <a:cs typeface="+mj-cs"/>
              </a:rPr>
              <a:t>مجموعات </a:t>
            </a:r>
            <a:r>
              <a:rPr lang="ar-SA" sz="2400" b="1" dirty="0">
                <a:cs typeface="+mj-cs"/>
              </a:rPr>
              <a:t>متشابهة.</a:t>
            </a:r>
          </a:p>
        </p:txBody>
      </p:sp>
      <p:sp>
        <p:nvSpPr>
          <p:cNvPr id="4" name="AutoShape 2" descr="https://encrypted-tbn3.gstatic.com/images?q=tbn:ANd9GcRSTVUWx7Qe2B0Fn3AWtDI3-Rz2QMGR27OwoCNQEV88ge2JRXnt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5" name="AutoShape 5" descr="https://encrypted-tbn3.gstatic.com/images?q=tbn:ANd9GcRqQkzAsBSoSHs8JnitGVs-JcppsedMjM1TYNZndVBpKOjR0saIHg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501008"/>
            <a:ext cx="3315460" cy="31003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501008"/>
            <a:ext cx="3096344" cy="310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8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95536" y="24388"/>
            <a:ext cx="8424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sz="3600" b="1" dirty="0">
                <a:solidFill>
                  <a:srgbClr val="00B0F0"/>
                </a:solidFill>
              </a:rPr>
              <a:t>وحدات ومراتب </a:t>
            </a:r>
            <a:r>
              <a:rPr lang="ar-SA" sz="3600" b="1" dirty="0" smtClean="0">
                <a:solidFill>
                  <a:srgbClr val="00B0F0"/>
                </a:solidFill>
              </a:rPr>
              <a:t>التصنیف</a:t>
            </a:r>
          </a:p>
          <a:p>
            <a:pPr algn="just"/>
            <a:endParaRPr lang="ar-SA" sz="3600" b="1" dirty="0">
              <a:solidFill>
                <a:srgbClr val="00B0F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ar-SA" sz="2400" dirty="0">
                <a:cs typeface="+mj-cs"/>
              </a:rPr>
              <a:t>النوع </a:t>
            </a:r>
            <a:r>
              <a:rPr lang="ar-SA" sz="2400" dirty="0" err="1">
                <a:cs typeface="+mj-cs"/>
              </a:rPr>
              <a:t>ھو</a:t>
            </a:r>
            <a:r>
              <a:rPr lang="ar-SA" sz="2400" dirty="0">
                <a:cs typeface="+mj-cs"/>
              </a:rPr>
              <a:t> وحدة </a:t>
            </a:r>
            <a:r>
              <a:rPr lang="ar-SA" sz="2400" dirty="0" err="1">
                <a:cs typeface="+mj-cs"/>
              </a:rPr>
              <a:t>التصنیف</a:t>
            </a:r>
            <a:r>
              <a:rPr lang="ar-SA" sz="2400" dirty="0">
                <a:cs typeface="+mj-cs"/>
              </a:rPr>
              <a:t> </a:t>
            </a:r>
            <a:r>
              <a:rPr lang="ar-SA" sz="2400" dirty="0" err="1">
                <a:cs typeface="+mj-cs"/>
              </a:rPr>
              <a:t>الأساسیة</a:t>
            </a:r>
            <a:r>
              <a:rPr lang="ar-SA" sz="2400" dirty="0">
                <a:cs typeface="+mj-cs"/>
              </a:rPr>
              <a:t> </a:t>
            </a:r>
            <a:r>
              <a:rPr lang="ar-SA" sz="2400" dirty="0" err="1">
                <a:cs typeface="+mj-cs"/>
              </a:rPr>
              <a:t>ویتكون</a:t>
            </a:r>
            <a:r>
              <a:rPr lang="ar-SA" sz="2400" dirty="0">
                <a:cs typeface="+mj-cs"/>
              </a:rPr>
              <a:t> من عدد من الأنواع </a:t>
            </a:r>
            <a:r>
              <a:rPr lang="ar-SA" sz="2400" dirty="0" err="1">
                <a:cs typeface="+mj-cs"/>
              </a:rPr>
              <a:t>وثیقة</a:t>
            </a:r>
            <a:r>
              <a:rPr lang="ar-SA" sz="2400" dirty="0">
                <a:cs typeface="+mj-cs"/>
              </a:rPr>
              <a:t> الصلة </a:t>
            </a:r>
            <a:r>
              <a:rPr lang="ar-SA" sz="2400" dirty="0" err="1">
                <a:cs typeface="+mj-cs"/>
              </a:rPr>
              <a:t>ببعضھا</a:t>
            </a:r>
            <a:r>
              <a:rPr lang="ar-SA" sz="2400" dirty="0">
                <a:cs typeface="+mj-cs"/>
              </a:rPr>
              <a:t> ، وتوضع الأنواع مع </a:t>
            </a:r>
            <a:r>
              <a:rPr lang="ar-SA" sz="2400" dirty="0" err="1">
                <a:cs typeface="+mj-cs"/>
              </a:rPr>
              <a:t>بعضھا</a:t>
            </a:r>
            <a:r>
              <a:rPr lang="ar-SA" sz="2400" dirty="0">
                <a:cs typeface="+mj-cs"/>
              </a:rPr>
              <a:t> في </a:t>
            </a:r>
            <a:r>
              <a:rPr lang="ar-SA" sz="2400" dirty="0">
                <a:solidFill>
                  <a:srgbClr val="00B050"/>
                </a:solidFill>
                <a:cs typeface="+mj-cs"/>
              </a:rPr>
              <a:t>جنس واحد </a:t>
            </a:r>
            <a:r>
              <a:rPr lang="ar-SA" sz="2400" dirty="0">
                <a:cs typeface="+mj-cs"/>
              </a:rPr>
              <a:t>وتوضع الأجناس في </a:t>
            </a:r>
            <a:r>
              <a:rPr lang="ar-SA" sz="2400" dirty="0" err="1">
                <a:solidFill>
                  <a:srgbClr val="00B050"/>
                </a:solidFill>
                <a:cs typeface="+mj-cs"/>
              </a:rPr>
              <a:t>فصیلة</a:t>
            </a:r>
            <a:r>
              <a:rPr lang="ar-SA" sz="2400" dirty="0">
                <a:solidFill>
                  <a:srgbClr val="00B050"/>
                </a:solidFill>
                <a:cs typeface="+mj-cs"/>
              </a:rPr>
              <a:t> </a:t>
            </a:r>
            <a:r>
              <a:rPr lang="ar-SA" sz="2400" dirty="0">
                <a:cs typeface="+mj-cs"/>
              </a:rPr>
              <a:t>والفصائل في </a:t>
            </a:r>
            <a:r>
              <a:rPr lang="ar-SA" sz="2400" dirty="0">
                <a:solidFill>
                  <a:srgbClr val="00B050"/>
                </a:solidFill>
                <a:cs typeface="+mj-cs"/>
              </a:rPr>
              <a:t>رتب </a:t>
            </a:r>
            <a:r>
              <a:rPr lang="ar-SA" sz="2400" dirty="0">
                <a:cs typeface="+mj-cs"/>
              </a:rPr>
              <a:t>والرتب في </a:t>
            </a:r>
            <a:r>
              <a:rPr lang="ar-SA" sz="2400" dirty="0">
                <a:solidFill>
                  <a:srgbClr val="00B050"/>
                </a:solidFill>
                <a:cs typeface="+mj-cs"/>
              </a:rPr>
              <a:t>طوائف</a:t>
            </a:r>
            <a:r>
              <a:rPr lang="ar-SA" sz="2400" dirty="0">
                <a:cs typeface="+mj-cs"/>
              </a:rPr>
              <a:t> والطوائف في</a:t>
            </a:r>
            <a:r>
              <a:rPr lang="ar-SA" sz="2400" dirty="0">
                <a:solidFill>
                  <a:srgbClr val="00B050"/>
                </a:solidFill>
                <a:cs typeface="+mj-cs"/>
              </a:rPr>
              <a:t> قسم </a:t>
            </a:r>
            <a:r>
              <a:rPr lang="ar-SA" sz="2400" dirty="0">
                <a:cs typeface="+mj-cs"/>
              </a:rPr>
              <a:t>والقسم في </a:t>
            </a:r>
            <a:r>
              <a:rPr lang="ar-SA" sz="2400" dirty="0">
                <a:solidFill>
                  <a:srgbClr val="00B050"/>
                </a:solidFill>
                <a:cs typeface="+mj-cs"/>
              </a:rPr>
              <a:t>مملكة.</a:t>
            </a:r>
          </a:p>
        </p:txBody>
      </p:sp>
      <p:graphicFrame>
        <p:nvGraphicFramePr>
          <p:cNvPr id="4" name="Group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106840"/>
              </p:ext>
            </p:extLst>
          </p:nvPr>
        </p:nvGraphicFramePr>
        <p:xfrm>
          <a:off x="1259632" y="3573016"/>
          <a:ext cx="6840538" cy="3108960"/>
        </p:xfrm>
        <a:graphic>
          <a:graphicData uri="http://schemas.openxmlformats.org/drawingml/2006/table">
            <a:tbl>
              <a:tblPr rtl="1"/>
              <a:tblGrid>
                <a:gridCol w="3094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51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Ending</a:t>
                      </a:r>
                      <a:r>
                        <a:rPr kumimoji="0" lang="ar-SA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النھایة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Category</a:t>
                      </a:r>
                      <a:r>
                        <a:rPr kumimoji="0" lang="ar-SA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المرتبة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بلانتي</a:t>
                      </a:r>
                      <a:r>
                        <a:rPr kumimoji="0" lang="ar-SA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Plantae</a:t>
                      </a:r>
                      <a:r>
                        <a:rPr kumimoji="0" lang="ar-SA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Kingdom</a:t>
                      </a: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NewRoman" charset="-78"/>
                          <a:cs typeface="Arial" pitchFamily="34" charset="0"/>
                        </a:rPr>
                        <a:t>المملكة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NewRoman" charset="-7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فايتا</a:t>
                      </a:r>
                      <a:r>
                        <a:rPr kumimoji="0" lang="ar-SA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phyta</a:t>
                      </a:r>
                      <a:r>
                        <a:rPr kumimoji="0" lang="ar-SA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------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Division</a:t>
                      </a: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القسم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اوبسيدا</a:t>
                      </a:r>
                      <a:r>
                        <a:rPr kumimoji="0" lang="ar-SA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opsida</a:t>
                      </a:r>
                      <a:r>
                        <a:rPr kumimoji="0" lang="ar-SA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------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Class</a:t>
                      </a: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الطائفة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51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ar-S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ايدي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idea</a:t>
                      </a:r>
                      <a:r>
                        <a:rPr kumimoji="0" lang="ar-SA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------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Subclass</a:t>
                      </a: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تحت الطائفة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ايلس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ales</a:t>
                      </a:r>
                      <a:r>
                        <a:rPr kumimoji="0" lang="ar-SA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------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Order</a:t>
                      </a:r>
                      <a:r>
                        <a:rPr kumimoji="0" lang="ar-SA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الرتبة 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900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810228"/>
              </p:ext>
            </p:extLst>
          </p:nvPr>
        </p:nvGraphicFramePr>
        <p:xfrm>
          <a:off x="1117600" y="476250"/>
          <a:ext cx="6838950" cy="5761042"/>
        </p:xfrm>
        <a:graphic>
          <a:graphicData uri="http://schemas.openxmlformats.org/drawingml/2006/table">
            <a:tbl>
              <a:tblPr rtl="1"/>
              <a:tblGrid>
                <a:gridCol w="3092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26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+mn-cs"/>
                        </a:rPr>
                        <a:t>ايني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Ineae</a:t>
                      </a:r>
                      <a:r>
                        <a:rPr kumimoji="0" lang="ar-SA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------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Suborder</a:t>
                      </a: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تحت الرتبة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ايسي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aceae</a:t>
                      </a:r>
                      <a:r>
                        <a:rPr kumimoji="0" lang="ar-SA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------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Family</a:t>
                      </a: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الفصیل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اويديا</a:t>
                      </a:r>
                      <a:r>
                        <a:rPr kumimoji="0" lang="ar-SA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oideae</a:t>
                      </a:r>
                      <a:r>
                        <a:rPr kumimoji="0" lang="ar-SA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Subfamily</a:t>
                      </a: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تحت الفصیلة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eae</a:t>
                      </a:r>
                      <a:r>
                        <a:rPr kumimoji="0" lang="ar-SA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------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Tribe</a:t>
                      </a: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القبيلة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ar-S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Genus</a:t>
                      </a: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الجنس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Subgenus</a:t>
                      </a: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تحت الجنس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Species</a:t>
                      </a: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النوع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Subspecies</a:t>
                      </a:r>
                      <a:r>
                        <a:rPr kumimoji="0" lang="ar-SA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تحت النوع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Variety</a:t>
                      </a:r>
                      <a:r>
                        <a:rPr kumimoji="0" lang="ar-SA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الصنف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Form</a:t>
                      </a:r>
                      <a:r>
                        <a:rPr kumimoji="0" lang="ar-SA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 السلالة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899592" y="6329352"/>
            <a:ext cx="629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b="1" dirty="0">
                <a:solidFill>
                  <a:srgbClr val="00B050"/>
                </a:solidFill>
              </a:rPr>
              <a:t>botanical names with "-oideae       -zoological names with "-</a:t>
            </a:r>
            <a:r>
              <a:rPr lang="en-US" b="1" dirty="0" err="1">
                <a:solidFill>
                  <a:srgbClr val="00B050"/>
                </a:solidFill>
              </a:rPr>
              <a:t>inae</a:t>
            </a:r>
            <a:endParaRPr lang="ar-SA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66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166507" y="260648"/>
            <a:ext cx="681098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ar-SA" sz="3600" b="1" u="sng" dirty="0">
                <a:solidFill>
                  <a:srgbClr val="C00000"/>
                </a:solidFill>
              </a:rPr>
              <a:t>طرق تسمية النباتات </a:t>
            </a:r>
          </a:p>
        </p:txBody>
      </p:sp>
      <p:graphicFrame>
        <p:nvGraphicFramePr>
          <p:cNvPr id="3" name="رسم تخطيطي 2"/>
          <p:cNvGraphicFramePr/>
          <p:nvPr>
            <p:extLst>
              <p:ext uri="{D42A27DB-BD31-4B8C-83A1-F6EECF244321}">
                <p14:modId xmlns:p14="http://schemas.microsoft.com/office/powerpoint/2010/main" val="3842453446"/>
              </p:ext>
            </p:extLst>
          </p:nvPr>
        </p:nvGraphicFramePr>
        <p:xfrm>
          <a:off x="755576" y="1397000"/>
          <a:ext cx="7704856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599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571963"/>
              </p:ext>
            </p:extLst>
          </p:nvPr>
        </p:nvGraphicFramePr>
        <p:xfrm>
          <a:off x="251520" y="332656"/>
          <a:ext cx="5112568" cy="5947950"/>
        </p:xfrm>
        <a:graphic>
          <a:graphicData uri="http://schemas.openxmlformats.org/drawingml/2006/table">
            <a:tbl>
              <a:tblPr/>
              <a:tblGrid>
                <a:gridCol w="5112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4795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Kingdom  </a:t>
                      </a:r>
                      <a:r>
                        <a:rPr lang="en-US" sz="2000" b="1" u="none" strike="noStrike" dirty="0" err="1">
                          <a:solidFill>
                            <a:schemeClr val="tx2"/>
                          </a:solidFill>
                          <a:latin typeface="+mn-lt"/>
                          <a:hlinkClick r:id="rId2"/>
                        </a:rPr>
                        <a:t>Plantae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 – Plants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795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2"/>
                          </a:solidFill>
                          <a:latin typeface="+mn-lt"/>
                        </a:rPr>
                        <a:t>Subkingdom  </a:t>
                      </a:r>
                      <a:r>
                        <a:rPr lang="en-US" sz="2000" b="1" u="none" strike="noStrike" dirty="0" smtClean="0">
                          <a:solidFill>
                            <a:schemeClr val="tx2"/>
                          </a:solidFill>
                          <a:latin typeface="+mn-lt"/>
                          <a:hlinkClick r:id="rId3"/>
                        </a:rPr>
                        <a:t>Tracheobionta</a:t>
                      </a:r>
                      <a:r>
                        <a:rPr lang="en-US" sz="2000" b="1" dirty="0" smtClean="0">
                          <a:solidFill>
                            <a:schemeClr val="tx2"/>
                          </a:solidFill>
                          <a:latin typeface="+mn-lt"/>
                        </a:rPr>
                        <a:t> – Vascular plants</a:t>
                      </a:r>
                      <a:r>
                        <a:rPr lang="ar-SA" sz="2000" b="1" dirty="0" smtClean="0">
                          <a:solidFill>
                            <a:schemeClr val="tx2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marL="952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795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>
                          <a:solidFill>
                            <a:schemeClr val="tx2"/>
                          </a:solidFill>
                          <a:latin typeface="+mn-lt"/>
                        </a:rPr>
                        <a:t>Superdivision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  </a:t>
                      </a:r>
                      <a:r>
                        <a:rPr lang="en-US" sz="2000" b="1" u="none" strike="noStrike" dirty="0" err="1" smtClean="0">
                          <a:solidFill>
                            <a:schemeClr val="tx2"/>
                          </a:solidFill>
                          <a:latin typeface="+mn-lt"/>
                          <a:hlinkClick r:id="rId4"/>
                        </a:rPr>
                        <a:t>Spermato</a:t>
                      </a:r>
                      <a:r>
                        <a:rPr lang="ar-SA" sz="2000" b="1" u="none" strike="noStrike" dirty="0" smtClean="0">
                          <a:solidFill>
                            <a:schemeClr val="tx2"/>
                          </a:solidFill>
                          <a:latin typeface="+mn-lt"/>
                          <a:hlinkClick r:id="rId4"/>
                        </a:rPr>
                        <a:t> </a:t>
                      </a:r>
                      <a:r>
                        <a:rPr lang="en-US" sz="2000" b="1" u="none" strike="noStrike" dirty="0" err="1" smtClean="0">
                          <a:solidFill>
                            <a:schemeClr val="tx2"/>
                          </a:solidFill>
                          <a:latin typeface="+mn-lt"/>
                          <a:hlinkClick r:id="rId4"/>
                        </a:rPr>
                        <a:t>phyta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 – Seed plants</a:t>
                      </a:r>
                    </a:p>
                  </a:txBody>
                  <a:tcPr marL="19050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795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Division  </a:t>
                      </a:r>
                      <a:r>
                        <a:rPr lang="en-US" sz="2000" b="1" u="none" strike="noStrike" dirty="0" smtClean="0">
                          <a:solidFill>
                            <a:schemeClr val="tx2"/>
                          </a:solidFill>
                          <a:latin typeface="+mn-lt"/>
                          <a:hlinkClick r:id="rId5"/>
                        </a:rPr>
                        <a:t>Magnolio</a:t>
                      </a:r>
                      <a:r>
                        <a:rPr lang="ar-SA" sz="2000" b="1" u="none" strike="noStrike" dirty="0" smtClean="0">
                          <a:solidFill>
                            <a:schemeClr val="tx2"/>
                          </a:solidFill>
                          <a:latin typeface="+mn-lt"/>
                          <a:hlinkClick r:id="rId5"/>
                        </a:rPr>
                        <a:t> </a:t>
                      </a:r>
                      <a:r>
                        <a:rPr lang="en-US" sz="2000" b="1" u="none" strike="noStrike" dirty="0" err="1" smtClean="0">
                          <a:solidFill>
                            <a:schemeClr val="tx2"/>
                          </a:solidFill>
                          <a:latin typeface="+mn-lt"/>
                          <a:hlinkClick r:id="rId5"/>
                        </a:rPr>
                        <a:t>phyta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 – Flowering plants</a:t>
                      </a:r>
                    </a:p>
                  </a:txBody>
                  <a:tcPr marL="2857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4795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Class  </a:t>
                      </a:r>
                      <a:r>
                        <a:rPr lang="en-US" sz="2000" b="1" u="none" strike="noStrike" dirty="0" smtClean="0">
                          <a:solidFill>
                            <a:schemeClr val="tx2"/>
                          </a:solidFill>
                          <a:latin typeface="+mn-lt"/>
                          <a:hlinkClick r:id="rId6"/>
                        </a:rPr>
                        <a:t>Magnolio</a:t>
                      </a:r>
                      <a:r>
                        <a:rPr lang="ar-SA" sz="2000" b="1" u="none" strike="noStrike" dirty="0" smtClean="0">
                          <a:solidFill>
                            <a:schemeClr val="tx2"/>
                          </a:solidFill>
                          <a:latin typeface="+mn-lt"/>
                          <a:hlinkClick r:id="rId6"/>
                        </a:rPr>
                        <a:t> </a:t>
                      </a:r>
                      <a:r>
                        <a:rPr lang="en-US" sz="2000" b="1" u="none" strike="noStrike" dirty="0" err="1" smtClean="0">
                          <a:solidFill>
                            <a:schemeClr val="tx2"/>
                          </a:solidFill>
                          <a:latin typeface="+mn-lt"/>
                          <a:hlinkClick r:id="rId6"/>
                        </a:rPr>
                        <a:t>psida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 – </a:t>
                      </a:r>
                      <a:r>
                        <a:rPr lang="en-US" sz="2000" b="1" dirty="0" err="1">
                          <a:solidFill>
                            <a:schemeClr val="tx2"/>
                          </a:solidFill>
                          <a:latin typeface="+mn-lt"/>
                        </a:rPr>
                        <a:t>Dicotyledons</a:t>
                      </a:r>
                      <a:endParaRPr lang="en-US" sz="2000" b="1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marL="38100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795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Subclass  </a:t>
                      </a:r>
                      <a:r>
                        <a:rPr lang="en-US" sz="2000" b="1" u="none" strike="noStrike" dirty="0" smtClean="0">
                          <a:solidFill>
                            <a:schemeClr val="tx2"/>
                          </a:solidFill>
                          <a:latin typeface="+mn-lt"/>
                          <a:hlinkClick r:id="rId7"/>
                        </a:rPr>
                        <a:t>Ros</a:t>
                      </a:r>
                      <a:r>
                        <a:rPr lang="ar-SA" sz="2000" b="1" u="none" strike="noStrike" dirty="0" smtClean="0">
                          <a:solidFill>
                            <a:schemeClr val="tx2"/>
                          </a:solidFill>
                          <a:latin typeface="+mn-lt"/>
                          <a:hlinkClick r:id="rId7"/>
                        </a:rPr>
                        <a:t> </a:t>
                      </a:r>
                      <a:r>
                        <a:rPr lang="en-US" sz="2000" b="1" u="none" strike="noStrike" dirty="0" err="1" smtClean="0">
                          <a:solidFill>
                            <a:schemeClr val="tx2"/>
                          </a:solidFill>
                          <a:latin typeface="+mn-lt"/>
                          <a:hlinkClick r:id="rId7"/>
                        </a:rPr>
                        <a:t>idae</a:t>
                      </a:r>
                      <a:endParaRPr lang="en-US" sz="2000" b="1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marL="4762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4795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Order  </a:t>
                      </a:r>
                      <a:r>
                        <a:rPr lang="en-US" sz="2000" b="1" u="none" strike="noStrike" dirty="0" smtClean="0">
                          <a:solidFill>
                            <a:schemeClr val="tx2"/>
                          </a:solidFill>
                          <a:latin typeface="+mn-lt"/>
                          <a:hlinkClick r:id="rId8"/>
                        </a:rPr>
                        <a:t>Fab</a:t>
                      </a:r>
                      <a:r>
                        <a:rPr lang="ar-SA" sz="2000" b="1" u="none" strike="noStrike" dirty="0" smtClean="0">
                          <a:solidFill>
                            <a:schemeClr val="tx2"/>
                          </a:solidFill>
                          <a:latin typeface="+mn-lt"/>
                          <a:hlinkClick r:id="rId8"/>
                        </a:rPr>
                        <a:t> </a:t>
                      </a:r>
                      <a:r>
                        <a:rPr lang="en-US" sz="2000" b="1" u="none" strike="noStrike" dirty="0" smtClean="0">
                          <a:solidFill>
                            <a:schemeClr val="tx2"/>
                          </a:solidFill>
                          <a:latin typeface="+mn-lt"/>
                          <a:hlinkClick r:id="rId8"/>
                        </a:rPr>
                        <a:t>ales</a:t>
                      </a:r>
                      <a:endParaRPr lang="en-US" sz="2000" b="1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marL="57150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4795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Family  </a:t>
                      </a:r>
                      <a:r>
                        <a:rPr lang="en-US" sz="2000" b="1" u="none" strike="noStrike" dirty="0" smtClean="0">
                          <a:solidFill>
                            <a:schemeClr val="tx2"/>
                          </a:solidFill>
                          <a:latin typeface="+mn-lt"/>
                          <a:hlinkClick r:id="rId9"/>
                        </a:rPr>
                        <a:t>Fab</a:t>
                      </a:r>
                      <a:r>
                        <a:rPr lang="ar-SA" sz="2000" b="1" u="none" strike="noStrike" dirty="0" smtClean="0">
                          <a:solidFill>
                            <a:schemeClr val="tx2"/>
                          </a:solidFill>
                          <a:latin typeface="+mn-lt"/>
                          <a:hlinkClick r:id="rId9"/>
                        </a:rPr>
                        <a:t> </a:t>
                      </a:r>
                      <a:r>
                        <a:rPr lang="en-US" sz="2000" b="1" u="none" strike="noStrike" dirty="0" err="1" smtClean="0">
                          <a:solidFill>
                            <a:schemeClr val="tx2"/>
                          </a:solidFill>
                          <a:latin typeface="+mn-lt"/>
                          <a:hlinkClick r:id="rId9"/>
                        </a:rPr>
                        <a:t>aceae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 – Pea family</a:t>
                      </a:r>
                    </a:p>
                  </a:txBody>
                  <a:tcPr marL="6667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4795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Genus  </a:t>
                      </a:r>
                      <a:r>
                        <a:rPr lang="en-US" sz="2000" b="1" i="1" u="none" strike="noStrike" dirty="0">
                          <a:solidFill>
                            <a:schemeClr val="tx2"/>
                          </a:solidFill>
                          <a:latin typeface="+mn-lt"/>
                          <a:hlinkClick r:id="rId10"/>
                        </a:rPr>
                        <a:t>Vicia</a:t>
                      </a:r>
                      <a:r>
                        <a:rPr lang="en-US" sz="2000" b="1" u="none" strike="noStrike" dirty="0">
                          <a:solidFill>
                            <a:schemeClr val="tx2"/>
                          </a:solidFill>
                          <a:latin typeface="+mn-lt"/>
                          <a:hlinkClick r:id="rId10"/>
                        </a:rPr>
                        <a:t> L.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 – vetch</a:t>
                      </a:r>
                      <a:r>
                        <a:rPr lang="en-US" sz="2000" b="1" u="none" strike="noStrike" dirty="0">
                          <a:solidFill>
                            <a:schemeClr val="tx2"/>
                          </a:solidFill>
                          <a:latin typeface="+mn-lt"/>
                          <a:hlinkClick r:id="rId11" tooltip="View the Profile Page for Vicia"/>
                        </a:rPr>
                        <a:t> P</a:t>
                      </a:r>
                      <a:endParaRPr lang="en-US" sz="2000" b="1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marL="76200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94795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Species  </a:t>
                      </a:r>
                      <a:r>
                        <a:rPr lang="en-US" sz="2000" b="1" i="1" u="none" strike="noStrike" dirty="0">
                          <a:solidFill>
                            <a:schemeClr val="tx2"/>
                          </a:solidFill>
                          <a:latin typeface="+mn-lt"/>
                          <a:hlinkClick r:id="rId12"/>
                        </a:rPr>
                        <a:t>Vicia</a:t>
                      </a:r>
                      <a:r>
                        <a:rPr lang="en-US" sz="2000" b="1" u="none" strike="noStrike" dirty="0">
                          <a:solidFill>
                            <a:schemeClr val="tx2"/>
                          </a:solidFill>
                          <a:latin typeface="+mn-lt"/>
                          <a:hlinkClick r:id="rId12"/>
                        </a:rPr>
                        <a:t> </a:t>
                      </a:r>
                      <a:r>
                        <a:rPr lang="en-US" sz="2000" b="1" i="1" u="none" strike="noStrike" dirty="0" err="1">
                          <a:solidFill>
                            <a:schemeClr val="tx2"/>
                          </a:solidFill>
                          <a:latin typeface="+mn-lt"/>
                          <a:hlinkClick r:id="rId12"/>
                        </a:rPr>
                        <a:t>faba</a:t>
                      </a:r>
                      <a:r>
                        <a:rPr lang="en-US" sz="2000" b="1" u="none" strike="noStrike" dirty="0">
                          <a:solidFill>
                            <a:schemeClr val="tx2"/>
                          </a:solidFill>
                          <a:latin typeface="+mn-lt"/>
                          <a:hlinkClick r:id="rId12"/>
                        </a:rPr>
                        <a:t> L.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 – </a:t>
                      </a:r>
                      <a:r>
                        <a:rPr lang="en-US" sz="2000" b="1" dirty="0" err="1">
                          <a:solidFill>
                            <a:schemeClr val="tx2"/>
                          </a:solidFill>
                          <a:latin typeface="+mn-lt"/>
                        </a:rPr>
                        <a:t>fava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+mn-lt"/>
                        </a:rPr>
                        <a:t> bean</a:t>
                      </a:r>
                      <a:r>
                        <a:rPr lang="en-US" sz="2000" b="1" u="none" strike="noStrike" dirty="0">
                          <a:solidFill>
                            <a:schemeClr val="tx2"/>
                          </a:solidFill>
                          <a:latin typeface="+mn-lt"/>
                          <a:hlinkClick r:id="rId13" tooltip="View the Profile Page for Vicia faba"/>
                        </a:rPr>
                        <a:t> P</a:t>
                      </a:r>
                      <a:endParaRPr lang="en-US" sz="2000" b="1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marL="8572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1026" name="Picture 2" descr="صورة معبرة عن فول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561055" y="2276872"/>
            <a:ext cx="2214578" cy="371477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883922" y="263530"/>
            <a:ext cx="2630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2800" b="1" dirty="0" smtClean="0">
                <a:solidFill>
                  <a:srgbClr val="00B050"/>
                </a:solidFill>
              </a:rPr>
              <a:t>تصنيف الفول البلدي 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64088" y="1052736"/>
            <a:ext cx="958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b="1" dirty="0" smtClean="0">
                <a:solidFill>
                  <a:schemeClr val="tx2"/>
                </a:solidFill>
              </a:rPr>
              <a:t>تريكيابونتا </a:t>
            </a:r>
            <a:endParaRPr lang="ar-SA" b="1" dirty="0">
              <a:solidFill>
                <a:schemeClr val="tx2"/>
              </a:solidFill>
            </a:endParaRPr>
          </a:p>
          <a:p>
            <a:r>
              <a:rPr lang="ar-SA" b="1" dirty="0">
                <a:solidFill>
                  <a:schemeClr val="tx2"/>
                </a:solidFill>
              </a:rPr>
              <a:t> 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64088" y="2234481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 smtClean="0"/>
              <a:t>ماجنوليو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164917" y="2919431"/>
            <a:ext cx="123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 smtClean="0"/>
              <a:t>ماجنوليو بسيدا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222266" y="3450953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 smtClean="0"/>
              <a:t>روزايدي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14262" y="5416577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dirty="0" smtClean="0"/>
              <a:t>فيشيافابا 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</p:spPr>
        <p:txBody>
          <a:bodyPr>
            <a:noAutofit/>
          </a:bodyPr>
          <a:lstStyle/>
          <a:p>
            <a:pPr algn="ctr"/>
            <a:r>
              <a:rPr lang="ar-SA" sz="3200" b="1" dirty="0" smtClean="0">
                <a:solidFill>
                  <a:srgbClr val="C00000"/>
                </a:solidFill>
              </a:rPr>
              <a:t>الصفات </a:t>
            </a:r>
            <a:r>
              <a:rPr lang="ar-SA" sz="3200" b="1" dirty="0" err="1" smtClean="0">
                <a:solidFill>
                  <a:srgbClr val="C00000"/>
                </a:solidFill>
              </a:rPr>
              <a:t>المستخدمه</a:t>
            </a:r>
            <a:r>
              <a:rPr lang="ar-SA" sz="3200" b="1" dirty="0" smtClean="0">
                <a:solidFill>
                  <a:srgbClr val="C00000"/>
                </a:solidFill>
              </a:rPr>
              <a:t> في علم التصنيف </a:t>
            </a:r>
            <a:br>
              <a:rPr lang="ar-SA" sz="3200" b="1" dirty="0" smtClean="0">
                <a:solidFill>
                  <a:srgbClr val="C00000"/>
                </a:solidFill>
              </a:rPr>
            </a:br>
            <a:r>
              <a:rPr lang="en-US" sz="3200" b="1" dirty="0" smtClean="0">
                <a:solidFill>
                  <a:srgbClr val="C00000"/>
                </a:solidFill>
              </a:rPr>
              <a:t>The characters of systematic botany</a:t>
            </a:r>
            <a:endParaRPr lang="ar-SA" sz="3200" b="1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1484784"/>
            <a:ext cx="8496944" cy="4896544"/>
          </a:xfrm>
        </p:spPr>
        <p:txBody>
          <a:bodyPr>
            <a:normAutofit/>
          </a:bodyPr>
          <a:lstStyle/>
          <a:p>
            <a:r>
              <a:rPr lang="ar-SA" sz="2800" b="1" u="sng" dirty="0" smtClean="0">
                <a:solidFill>
                  <a:srgbClr val="00B050"/>
                </a:solidFill>
              </a:rPr>
              <a:t>الصفات الخضرية </a:t>
            </a:r>
            <a:r>
              <a:rPr lang="en-US" sz="2800" b="1" u="sng" dirty="0" smtClean="0">
                <a:solidFill>
                  <a:srgbClr val="00B050"/>
                </a:solidFill>
              </a:rPr>
              <a:t>(</a:t>
            </a:r>
            <a:r>
              <a:rPr lang="en-US" sz="2800" b="1" dirty="0">
                <a:solidFill>
                  <a:srgbClr val="00B050"/>
                </a:solidFill>
              </a:rPr>
              <a:t>Vegetative</a:t>
            </a:r>
            <a:r>
              <a:rPr lang="en-US" sz="2800" b="1" u="sng" dirty="0" smtClean="0">
                <a:solidFill>
                  <a:srgbClr val="00B050"/>
                </a:solidFill>
              </a:rPr>
              <a:t> characteristics)</a:t>
            </a:r>
            <a:endParaRPr lang="ar-SA" sz="2800" b="1" u="sng" dirty="0" smtClean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SA" sz="2800" b="1" dirty="0" smtClean="0"/>
              <a:t>الأوراق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SA" sz="2800" b="1" dirty="0" smtClean="0"/>
              <a:t>الساق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SA" sz="2800" b="1" dirty="0" smtClean="0"/>
              <a:t>النمو الخضري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SA" sz="2800" b="1" u="sng" dirty="0" smtClean="0">
                <a:solidFill>
                  <a:srgbClr val="00B050"/>
                </a:solidFill>
              </a:rPr>
              <a:t>الصفات الزهرية </a:t>
            </a:r>
            <a:r>
              <a:rPr lang="en-US" sz="2800" b="1" dirty="0">
                <a:solidFill>
                  <a:srgbClr val="00B050"/>
                </a:solidFill>
              </a:rPr>
              <a:t>Floral characteristics: </a:t>
            </a:r>
            <a:endParaRPr lang="ar-SA" sz="2800" b="1" dirty="0" smtClean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b="1" dirty="0" smtClean="0"/>
              <a:t>Flower </a:t>
            </a:r>
            <a:r>
              <a:rPr lang="en-US" sz="2800" b="1" dirty="0"/>
              <a:t>and inflorescence </a:t>
            </a:r>
            <a:r>
              <a:rPr lang="ar-SA" sz="2800" b="1" dirty="0" smtClean="0"/>
              <a:t>    </a:t>
            </a:r>
            <a:r>
              <a:rPr lang="ar-SA" sz="2800" b="1" u="sng" dirty="0" smtClean="0"/>
              <a:t>الزهرة والنوره</a:t>
            </a:r>
            <a:endParaRPr lang="ar-SA" sz="2800" b="1" u="sng" dirty="0"/>
          </a:p>
        </p:txBody>
      </p:sp>
    </p:spTree>
    <p:extLst>
      <p:ext uri="{BB962C8B-B14F-4D97-AF65-F5344CB8AC3E}">
        <p14:creationId xmlns:p14="http://schemas.microsoft.com/office/powerpoint/2010/main" val="382917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ar-SA" dirty="0"/>
          </a:p>
        </p:txBody>
      </p:sp>
      <p:pic>
        <p:nvPicPr>
          <p:cNvPr id="1026" name="Picture 2" descr="C:\Users\user\Pictures\blad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009" y="1071735"/>
            <a:ext cx="2941271" cy="2276129"/>
          </a:xfrm>
          <a:prstGeom prst="rect">
            <a:avLst/>
          </a:prstGeom>
          <a:noFill/>
        </p:spPr>
      </p:pic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4355976" y="764704"/>
            <a:ext cx="4552032" cy="2583160"/>
            <a:chOff x="576" y="1488"/>
            <a:chExt cx="4951" cy="2448"/>
          </a:xfrm>
        </p:grpSpPr>
        <p:pic>
          <p:nvPicPr>
            <p:cNvPr id="6" name="Picture 5" descr="compound_leaves.GIF (6530 bytes)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6" y="1488"/>
              <a:ext cx="2558" cy="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6" descr="b700_04"/>
            <p:cNvPicPr>
              <a:picLocks noChangeAspect="1" noChangeArrowheads="1"/>
            </p:cNvPicPr>
            <p:nvPr/>
          </p:nvPicPr>
          <p:blipFill>
            <a:blip r:embed="rId4"/>
            <a:srcRect l="37114" t="28967" b="38446"/>
            <a:stretch>
              <a:fillRect/>
            </a:stretch>
          </p:blipFill>
          <p:spPr bwMode="auto">
            <a:xfrm>
              <a:off x="3312" y="1632"/>
              <a:ext cx="2215" cy="2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مستطيل 1"/>
          <p:cNvSpPr/>
          <p:nvPr/>
        </p:nvSpPr>
        <p:spPr>
          <a:xfrm>
            <a:off x="4151952" y="247511"/>
            <a:ext cx="4121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dirty="0" smtClean="0"/>
              <a:t> ورقه مركبه </a:t>
            </a:r>
            <a:r>
              <a:rPr lang="en-US" dirty="0" smtClean="0"/>
              <a:t>Leaf </a:t>
            </a:r>
            <a:r>
              <a:rPr lang="en-US" dirty="0"/>
              <a:t>Arrangement – </a:t>
            </a:r>
            <a:r>
              <a:rPr lang="en-US" b="1" dirty="0">
                <a:solidFill>
                  <a:srgbClr val="00B050"/>
                </a:solidFill>
              </a:rPr>
              <a:t>Compound</a:t>
            </a:r>
            <a:endParaRPr lang="ar-SA" b="1" dirty="0">
              <a:solidFill>
                <a:srgbClr val="00B050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66998" y="308516"/>
            <a:ext cx="3717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Leaf Arrangement </a:t>
            </a:r>
            <a:r>
              <a:rPr lang="en-US" b="1" dirty="0">
                <a:solidFill>
                  <a:srgbClr val="00B050"/>
                </a:solidFill>
              </a:rPr>
              <a:t>– </a:t>
            </a:r>
            <a:r>
              <a:rPr lang="en-US" b="1" dirty="0" smtClean="0">
                <a:solidFill>
                  <a:srgbClr val="00B050"/>
                </a:solidFill>
              </a:rPr>
              <a:t>simple</a:t>
            </a:r>
            <a:r>
              <a:rPr lang="ar-SA" b="1" dirty="0" smtClean="0">
                <a:solidFill>
                  <a:srgbClr val="00B050"/>
                </a:solidFill>
              </a:rPr>
              <a:t> </a:t>
            </a:r>
            <a:r>
              <a:rPr lang="ar-SA" dirty="0" smtClean="0"/>
              <a:t>ورقه بسيطه </a:t>
            </a:r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5577726" y="3617683"/>
            <a:ext cx="2304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dirty="0" smtClean="0"/>
              <a:t> اوراق جالسه  </a:t>
            </a:r>
            <a:r>
              <a:rPr lang="en-US" b="1" dirty="0" smtClean="0">
                <a:solidFill>
                  <a:srgbClr val="00B050"/>
                </a:solidFill>
              </a:rPr>
              <a:t>Leaves </a:t>
            </a:r>
            <a:r>
              <a:rPr lang="en-US" b="1" dirty="0">
                <a:solidFill>
                  <a:srgbClr val="00B050"/>
                </a:solidFill>
              </a:rPr>
              <a:t>sits</a:t>
            </a:r>
            <a:endParaRPr lang="ar-SA" b="1" dirty="0">
              <a:solidFill>
                <a:srgbClr val="00B050"/>
              </a:solidFill>
            </a:endParaRPr>
          </a:p>
        </p:txBody>
      </p:sp>
      <p:pic>
        <p:nvPicPr>
          <p:cNvPr id="11" name="عنصر نائب للمحتوى 3" descr="C:\Users\AL-khulood\Pictures\arrange.gif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6217" y="4275962"/>
            <a:ext cx="2297291" cy="2221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74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842</TotalTime>
  <Words>651</Words>
  <Application>Microsoft Office PowerPoint</Application>
  <PresentationFormat>On-screen Show (4:3)</PresentationFormat>
  <Paragraphs>134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TimesNewRoman</vt:lpstr>
      <vt:lpstr>Wingdings</vt:lpstr>
      <vt:lpstr>Office Theme</vt:lpstr>
      <vt:lpstr>نسق Office</vt:lpstr>
      <vt:lpstr>222 bot  1 lab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الصفات المستخدمه في علم التصنيف  The characters of systematic botany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222 bot  1 lab</dc:title>
  <dc:creator>yasmeen</dc:creator>
  <cp:lastModifiedBy>maha abanomai</cp:lastModifiedBy>
  <cp:revision>120</cp:revision>
  <dcterms:created xsi:type="dcterms:W3CDTF">2014-02-03T04:28:40Z</dcterms:created>
  <dcterms:modified xsi:type="dcterms:W3CDTF">2026-08-28T07:09:39Z</dcterms:modified>
</cp:coreProperties>
</file>