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6" r:id="rId1"/>
  </p:sldMasterIdLst>
  <p:sldIdLst>
    <p:sldId id="256" r:id="rId2"/>
    <p:sldId id="265" r:id="rId3"/>
    <p:sldId id="266" r:id="rId4"/>
    <p:sldId id="267" r:id="rId5"/>
    <p:sldId id="258" r:id="rId6"/>
    <p:sldId id="259" r:id="rId7"/>
    <p:sldId id="260" r:id="rId8"/>
    <p:sldId id="261" r:id="rId9"/>
    <p:sldId id="268" r:id="rId10"/>
    <p:sldId id="269" r:id="rId11"/>
    <p:sldId id="270" r:id="rId12"/>
    <p:sldId id="272" r:id="rId13"/>
    <p:sldId id="273" r:id="rId14"/>
    <p:sldId id="262" r:id="rId15"/>
    <p:sldId id="263" r:id="rId16"/>
    <p:sldId id="26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8" d="100"/>
          <a:sy n="78" d="100"/>
        </p:scale>
        <p:origin x="60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772C21-EE04-4B11-BBCB-9A2E2F036EDF}" type="doc">
      <dgm:prSet loTypeId="urn:microsoft.com/office/officeart/2005/8/layout/hProcess9" loCatId="process" qsTypeId="urn:microsoft.com/office/officeart/2005/8/quickstyle/3d2" qsCatId="3D" csTypeId="urn:microsoft.com/office/officeart/2005/8/colors/accent1_2" csCatId="accent1" phldr="1"/>
      <dgm:spPr/>
    </dgm:pt>
    <dgm:pt modelId="{85070831-39D7-47FD-8044-A1B325D4695D}">
      <dgm:prSet phldrT="[نص]"/>
      <dgm:spPr/>
      <dgm:t>
        <a:bodyPr/>
        <a:lstStyle/>
        <a:p>
          <a:pPr rtl="1"/>
          <a:r>
            <a:rPr lang="ar-SA" dirty="0" smtClean="0"/>
            <a:t>ارتفاع السعر</a:t>
          </a:r>
          <a:endParaRPr lang="ar-SA" dirty="0"/>
        </a:p>
      </dgm:t>
    </dgm:pt>
    <dgm:pt modelId="{F64ED3E5-0AC0-4A5E-ABDE-2CA342CC33CF}" type="parTrans" cxnId="{3002FF31-8113-4396-81CF-376FC32EB31B}">
      <dgm:prSet/>
      <dgm:spPr/>
      <dgm:t>
        <a:bodyPr/>
        <a:lstStyle/>
        <a:p>
          <a:pPr rtl="1"/>
          <a:endParaRPr lang="ar-SA"/>
        </a:p>
      </dgm:t>
    </dgm:pt>
    <dgm:pt modelId="{85F43905-4AD5-4E0D-A917-1B42BE709645}" type="sibTrans" cxnId="{3002FF31-8113-4396-81CF-376FC32EB31B}">
      <dgm:prSet/>
      <dgm:spPr/>
      <dgm:t>
        <a:bodyPr/>
        <a:lstStyle/>
        <a:p>
          <a:pPr rtl="1"/>
          <a:endParaRPr lang="ar-SA"/>
        </a:p>
      </dgm:t>
    </dgm:pt>
    <dgm:pt modelId="{B2EC7E71-9609-46A3-91C8-20A40EE8A337}">
      <dgm:prSet phldrT="[نص]"/>
      <dgm:spPr/>
      <dgm:t>
        <a:bodyPr/>
        <a:lstStyle/>
        <a:p>
          <a:pPr rtl="1"/>
          <a:r>
            <a:rPr lang="ar-SA" dirty="0" smtClean="0"/>
            <a:t>تنافس المنتجين على البيع</a:t>
          </a:r>
          <a:endParaRPr lang="ar-SA" dirty="0"/>
        </a:p>
      </dgm:t>
    </dgm:pt>
    <dgm:pt modelId="{B604226E-3E44-4BD8-A0DA-EA784C1FBDD5}" type="parTrans" cxnId="{D06B37EA-C470-402B-9E4C-BFC47EF3C245}">
      <dgm:prSet/>
      <dgm:spPr/>
      <dgm:t>
        <a:bodyPr/>
        <a:lstStyle/>
        <a:p>
          <a:pPr rtl="1"/>
          <a:endParaRPr lang="ar-SA"/>
        </a:p>
      </dgm:t>
    </dgm:pt>
    <dgm:pt modelId="{71F25560-E7A9-40C5-AA27-DF1D046A9D5D}" type="sibTrans" cxnId="{D06B37EA-C470-402B-9E4C-BFC47EF3C245}">
      <dgm:prSet/>
      <dgm:spPr/>
      <dgm:t>
        <a:bodyPr/>
        <a:lstStyle/>
        <a:p>
          <a:pPr rtl="1"/>
          <a:endParaRPr lang="ar-SA"/>
        </a:p>
      </dgm:t>
    </dgm:pt>
    <dgm:pt modelId="{20542404-0CDE-4A3A-A8A9-71DF6796F9AB}">
      <dgm:prSet phldrT="[نص]"/>
      <dgm:spPr/>
      <dgm:t>
        <a:bodyPr/>
        <a:lstStyle/>
        <a:p>
          <a:pPr rtl="1"/>
          <a:r>
            <a:rPr lang="ar-SA" dirty="0" smtClean="0"/>
            <a:t>انخفاض السعر</a:t>
          </a:r>
          <a:endParaRPr lang="ar-SA" dirty="0"/>
        </a:p>
      </dgm:t>
    </dgm:pt>
    <dgm:pt modelId="{B398EB97-7E36-4509-830A-D3421AEE461B}" type="parTrans" cxnId="{FC57CD29-75D1-42F5-944F-897CB2ECF4C0}">
      <dgm:prSet/>
      <dgm:spPr/>
      <dgm:t>
        <a:bodyPr/>
        <a:lstStyle/>
        <a:p>
          <a:pPr rtl="1"/>
          <a:endParaRPr lang="ar-SA"/>
        </a:p>
      </dgm:t>
    </dgm:pt>
    <dgm:pt modelId="{1E5A5D9C-6933-4938-AC1E-827513EE3A09}" type="sibTrans" cxnId="{FC57CD29-75D1-42F5-944F-897CB2ECF4C0}">
      <dgm:prSet/>
      <dgm:spPr/>
      <dgm:t>
        <a:bodyPr/>
        <a:lstStyle/>
        <a:p>
          <a:pPr rtl="1"/>
          <a:endParaRPr lang="ar-SA"/>
        </a:p>
      </dgm:t>
    </dgm:pt>
    <dgm:pt modelId="{594EEDC6-4C32-448E-A238-E350293DBA3A}">
      <dgm:prSet/>
      <dgm:spPr/>
      <dgm:t>
        <a:bodyPr/>
        <a:lstStyle/>
        <a:p>
          <a:pPr rtl="1"/>
          <a:r>
            <a:rPr lang="ar-SA" dirty="0" smtClean="0"/>
            <a:t>العودة للتوازن</a:t>
          </a:r>
          <a:endParaRPr lang="ar-SA" dirty="0"/>
        </a:p>
      </dgm:t>
    </dgm:pt>
    <dgm:pt modelId="{1A606C29-E167-434C-B42B-93DA4D6E76FC}" type="parTrans" cxnId="{6D8C4DCC-F302-4295-88FA-E17EC912B104}">
      <dgm:prSet/>
      <dgm:spPr/>
      <dgm:t>
        <a:bodyPr/>
        <a:lstStyle/>
        <a:p>
          <a:pPr rtl="1"/>
          <a:endParaRPr lang="ar-SA"/>
        </a:p>
      </dgm:t>
    </dgm:pt>
    <dgm:pt modelId="{B24FC97C-6917-46BF-A9A5-636E21B168CE}" type="sibTrans" cxnId="{6D8C4DCC-F302-4295-88FA-E17EC912B104}">
      <dgm:prSet/>
      <dgm:spPr/>
      <dgm:t>
        <a:bodyPr/>
        <a:lstStyle/>
        <a:p>
          <a:pPr rtl="1"/>
          <a:endParaRPr lang="ar-SA"/>
        </a:p>
      </dgm:t>
    </dgm:pt>
    <dgm:pt modelId="{484C63D5-DC81-405D-BD3F-536A9C1DFA77}" type="pres">
      <dgm:prSet presAssocID="{4E772C21-EE04-4B11-BBCB-9A2E2F036EDF}" presName="CompostProcess" presStyleCnt="0">
        <dgm:presLayoutVars>
          <dgm:dir/>
          <dgm:resizeHandles val="exact"/>
        </dgm:presLayoutVars>
      </dgm:prSet>
      <dgm:spPr/>
    </dgm:pt>
    <dgm:pt modelId="{38E0F2E0-345D-4217-87BB-B75CA36EE5F1}" type="pres">
      <dgm:prSet presAssocID="{4E772C21-EE04-4B11-BBCB-9A2E2F036EDF}" presName="arrow" presStyleLbl="bgShp" presStyleIdx="0" presStyleCnt="1"/>
      <dgm:spPr/>
    </dgm:pt>
    <dgm:pt modelId="{7BE6B870-A28C-4B88-A59E-5098D44B6EA9}" type="pres">
      <dgm:prSet presAssocID="{4E772C21-EE04-4B11-BBCB-9A2E2F036EDF}" presName="linearProcess" presStyleCnt="0"/>
      <dgm:spPr/>
    </dgm:pt>
    <dgm:pt modelId="{8A8C81E1-138F-4BA0-9E87-C4EE9A8F5141}" type="pres">
      <dgm:prSet presAssocID="{85070831-39D7-47FD-8044-A1B325D4695D}" presName="textNode" presStyleLbl="node1" presStyleIdx="0" presStyleCnt="4">
        <dgm:presLayoutVars>
          <dgm:bulletEnabled val="1"/>
        </dgm:presLayoutVars>
      </dgm:prSet>
      <dgm:spPr/>
      <dgm:t>
        <a:bodyPr/>
        <a:lstStyle/>
        <a:p>
          <a:pPr rtl="1"/>
          <a:endParaRPr lang="ar-SA"/>
        </a:p>
      </dgm:t>
    </dgm:pt>
    <dgm:pt modelId="{D09A0601-9DD2-4FF3-B976-691F2ECE0D63}" type="pres">
      <dgm:prSet presAssocID="{85F43905-4AD5-4E0D-A917-1B42BE709645}" presName="sibTrans" presStyleCnt="0"/>
      <dgm:spPr/>
    </dgm:pt>
    <dgm:pt modelId="{087BE822-1431-499B-B01F-2B202A680703}" type="pres">
      <dgm:prSet presAssocID="{B2EC7E71-9609-46A3-91C8-20A40EE8A337}" presName="textNode" presStyleLbl="node1" presStyleIdx="1" presStyleCnt="4">
        <dgm:presLayoutVars>
          <dgm:bulletEnabled val="1"/>
        </dgm:presLayoutVars>
      </dgm:prSet>
      <dgm:spPr/>
      <dgm:t>
        <a:bodyPr/>
        <a:lstStyle/>
        <a:p>
          <a:pPr rtl="1"/>
          <a:endParaRPr lang="ar-SA"/>
        </a:p>
      </dgm:t>
    </dgm:pt>
    <dgm:pt modelId="{DE215F3C-37CF-4F5C-89CE-CE7CD0DA9001}" type="pres">
      <dgm:prSet presAssocID="{71F25560-E7A9-40C5-AA27-DF1D046A9D5D}" presName="sibTrans" presStyleCnt="0"/>
      <dgm:spPr/>
    </dgm:pt>
    <dgm:pt modelId="{094D3C6F-96B1-415E-B0B3-388F672DAA53}" type="pres">
      <dgm:prSet presAssocID="{20542404-0CDE-4A3A-A8A9-71DF6796F9AB}" presName="textNode" presStyleLbl="node1" presStyleIdx="2" presStyleCnt="4">
        <dgm:presLayoutVars>
          <dgm:bulletEnabled val="1"/>
        </dgm:presLayoutVars>
      </dgm:prSet>
      <dgm:spPr/>
      <dgm:t>
        <a:bodyPr/>
        <a:lstStyle/>
        <a:p>
          <a:pPr rtl="1"/>
          <a:endParaRPr lang="ar-SA"/>
        </a:p>
      </dgm:t>
    </dgm:pt>
    <dgm:pt modelId="{2082760B-DE8C-459E-A3F0-B99A86EF6989}" type="pres">
      <dgm:prSet presAssocID="{1E5A5D9C-6933-4938-AC1E-827513EE3A09}" presName="sibTrans" presStyleCnt="0"/>
      <dgm:spPr/>
    </dgm:pt>
    <dgm:pt modelId="{C76EA343-7410-4EE1-B2B0-CDFF22E7BD46}" type="pres">
      <dgm:prSet presAssocID="{594EEDC6-4C32-448E-A238-E350293DBA3A}" presName="textNode" presStyleLbl="node1" presStyleIdx="3" presStyleCnt="4">
        <dgm:presLayoutVars>
          <dgm:bulletEnabled val="1"/>
        </dgm:presLayoutVars>
      </dgm:prSet>
      <dgm:spPr/>
      <dgm:t>
        <a:bodyPr/>
        <a:lstStyle/>
        <a:p>
          <a:pPr rtl="1"/>
          <a:endParaRPr lang="ar-SA"/>
        </a:p>
      </dgm:t>
    </dgm:pt>
  </dgm:ptLst>
  <dgm:cxnLst>
    <dgm:cxn modelId="{D768B376-54BB-48DB-B78B-FE48298794F2}" type="presOf" srcId="{20542404-0CDE-4A3A-A8A9-71DF6796F9AB}" destId="{094D3C6F-96B1-415E-B0B3-388F672DAA53}" srcOrd="0" destOrd="0" presId="urn:microsoft.com/office/officeart/2005/8/layout/hProcess9"/>
    <dgm:cxn modelId="{96173C9D-AD2F-471A-BAED-12B3CE1D5F65}" type="presOf" srcId="{4E772C21-EE04-4B11-BBCB-9A2E2F036EDF}" destId="{484C63D5-DC81-405D-BD3F-536A9C1DFA77}" srcOrd="0" destOrd="0" presId="urn:microsoft.com/office/officeart/2005/8/layout/hProcess9"/>
    <dgm:cxn modelId="{D06B37EA-C470-402B-9E4C-BFC47EF3C245}" srcId="{4E772C21-EE04-4B11-BBCB-9A2E2F036EDF}" destId="{B2EC7E71-9609-46A3-91C8-20A40EE8A337}" srcOrd="1" destOrd="0" parTransId="{B604226E-3E44-4BD8-A0DA-EA784C1FBDD5}" sibTransId="{71F25560-E7A9-40C5-AA27-DF1D046A9D5D}"/>
    <dgm:cxn modelId="{3002FF31-8113-4396-81CF-376FC32EB31B}" srcId="{4E772C21-EE04-4B11-BBCB-9A2E2F036EDF}" destId="{85070831-39D7-47FD-8044-A1B325D4695D}" srcOrd="0" destOrd="0" parTransId="{F64ED3E5-0AC0-4A5E-ABDE-2CA342CC33CF}" sibTransId="{85F43905-4AD5-4E0D-A917-1B42BE709645}"/>
    <dgm:cxn modelId="{A7B31BB7-310B-4FCD-B1AC-82801A4F230F}" type="presOf" srcId="{85070831-39D7-47FD-8044-A1B325D4695D}" destId="{8A8C81E1-138F-4BA0-9E87-C4EE9A8F5141}" srcOrd="0" destOrd="0" presId="urn:microsoft.com/office/officeart/2005/8/layout/hProcess9"/>
    <dgm:cxn modelId="{A0EB0E87-2C1E-4C16-8EB7-EBF6AF626D78}" type="presOf" srcId="{594EEDC6-4C32-448E-A238-E350293DBA3A}" destId="{C76EA343-7410-4EE1-B2B0-CDFF22E7BD46}" srcOrd="0" destOrd="0" presId="urn:microsoft.com/office/officeart/2005/8/layout/hProcess9"/>
    <dgm:cxn modelId="{FC57CD29-75D1-42F5-944F-897CB2ECF4C0}" srcId="{4E772C21-EE04-4B11-BBCB-9A2E2F036EDF}" destId="{20542404-0CDE-4A3A-A8A9-71DF6796F9AB}" srcOrd="2" destOrd="0" parTransId="{B398EB97-7E36-4509-830A-D3421AEE461B}" sibTransId="{1E5A5D9C-6933-4938-AC1E-827513EE3A09}"/>
    <dgm:cxn modelId="{D3D75A8B-B1EA-4BAB-93F5-B22A45846CDB}" type="presOf" srcId="{B2EC7E71-9609-46A3-91C8-20A40EE8A337}" destId="{087BE822-1431-499B-B01F-2B202A680703}" srcOrd="0" destOrd="0" presId="urn:microsoft.com/office/officeart/2005/8/layout/hProcess9"/>
    <dgm:cxn modelId="{6D8C4DCC-F302-4295-88FA-E17EC912B104}" srcId="{4E772C21-EE04-4B11-BBCB-9A2E2F036EDF}" destId="{594EEDC6-4C32-448E-A238-E350293DBA3A}" srcOrd="3" destOrd="0" parTransId="{1A606C29-E167-434C-B42B-93DA4D6E76FC}" sibTransId="{B24FC97C-6917-46BF-A9A5-636E21B168CE}"/>
    <dgm:cxn modelId="{C0361228-16EE-4A79-A7A7-5D190F3CFF15}" type="presParOf" srcId="{484C63D5-DC81-405D-BD3F-536A9C1DFA77}" destId="{38E0F2E0-345D-4217-87BB-B75CA36EE5F1}" srcOrd="0" destOrd="0" presId="urn:microsoft.com/office/officeart/2005/8/layout/hProcess9"/>
    <dgm:cxn modelId="{7631B356-0A86-4A45-8E9D-0A96A6AFBFDE}" type="presParOf" srcId="{484C63D5-DC81-405D-BD3F-536A9C1DFA77}" destId="{7BE6B870-A28C-4B88-A59E-5098D44B6EA9}" srcOrd="1" destOrd="0" presId="urn:microsoft.com/office/officeart/2005/8/layout/hProcess9"/>
    <dgm:cxn modelId="{7B60381B-807D-49A2-A452-A63FFB414C62}" type="presParOf" srcId="{7BE6B870-A28C-4B88-A59E-5098D44B6EA9}" destId="{8A8C81E1-138F-4BA0-9E87-C4EE9A8F5141}" srcOrd="0" destOrd="0" presId="urn:microsoft.com/office/officeart/2005/8/layout/hProcess9"/>
    <dgm:cxn modelId="{A6EA715B-2899-4D04-A833-F9BF550954A4}" type="presParOf" srcId="{7BE6B870-A28C-4B88-A59E-5098D44B6EA9}" destId="{D09A0601-9DD2-4FF3-B976-691F2ECE0D63}" srcOrd="1" destOrd="0" presId="urn:microsoft.com/office/officeart/2005/8/layout/hProcess9"/>
    <dgm:cxn modelId="{B7613374-1479-4C20-9378-7FCA9F6EE778}" type="presParOf" srcId="{7BE6B870-A28C-4B88-A59E-5098D44B6EA9}" destId="{087BE822-1431-499B-B01F-2B202A680703}" srcOrd="2" destOrd="0" presId="urn:microsoft.com/office/officeart/2005/8/layout/hProcess9"/>
    <dgm:cxn modelId="{68B8F2E3-B38D-4B49-99F0-820A11E526D3}" type="presParOf" srcId="{7BE6B870-A28C-4B88-A59E-5098D44B6EA9}" destId="{DE215F3C-37CF-4F5C-89CE-CE7CD0DA9001}" srcOrd="3" destOrd="0" presId="urn:microsoft.com/office/officeart/2005/8/layout/hProcess9"/>
    <dgm:cxn modelId="{52DF58CF-1BA4-4919-87F8-D09CB554466F}" type="presParOf" srcId="{7BE6B870-A28C-4B88-A59E-5098D44B6EA9}" destId="{094D3C6F-96B1-415E-B0B3-388F672DAA53}" srcOrd="4" destOrd="0" presId="urn:microsoft.com/office/officeart/2005/8/layout/hProcess9"/>
    <dgm:cxn modelId="{99EF12DB-A389-40FC-8618-4CFBD4DE1647}" type="presParOf" srcId="{7BE6B870-A28C-4B88-A59E-5098D44B6EA9}" destId="{2082760B-DE8C-459E-A3F0-B99A86EF6989}" srcOrd="5" destOrd="0" presId="urn:microsoft.com/office/officeart/2005/8/layout/hProcess9"/>
    <dgm:cxn modelId="{17F5F2B4-09A2-478D-A26B-F6833FFAF93B}" type="presParOf" srcId="{7BE6B870-A28C-4B88-A59E-5098D44B6EA9}" destId="{C76EA343-7410-4EE1-B2B0-CDFF22E7BD46}"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904BBB-1995-468C-9155-6188C12F6AD0}" type="doc">
      <dgm:prSet loTypeId="urn:microsoft.com/office/officeart/2005/8/layout/hProcess9" loCatId="process" qsTypeId="urn:microsoft.com/office/officeart/2005/8/quickstyle/3d2" qsCatId="3D" csTypeId="urn:microsoft.com/office/officeart/2005/8/colors/accent1_2" csCatId="accent1" phldr="1"/>
      <dgm:spPr/>
    </dgm:pt>
    <dgm:pt modelId="{D0D05DC9-61E4-41B0-93B1-43711DE00FA8}">
      <dgm:prSet phldrT="[نص]"/>
      <dgm:spPr/>
      <dgm:t>
        <a:bodyPr/>
        <a:lstStyle/>
        <a:p>
          <a:pPr rtl="1"/>
          <a:r>
            <a:rPr lang="ar-SA" dirty="0" smtClean="0"/>
            <a:t>انخفاض السعر</a:t>
          </a:r>
          <a:endParaRPr lang="ar-SA" dirty="0"/>
        </a:p>
      </dgm:t>
    </dgm:pt>
    <dgm:pt modelId="{2E44F6AE-C0C1-4A3D-BF6A-4B71DDA9470F}" type="parTrans" cxnId="{1058850C-C4D1-4496-8C8A-CE0636ED3762}">
      <dgm:prSet/>
      <dgm:spPr/>
      <dgm:t>
        <a:bodyPr/>
        <a:lstStyle/>
        <a:p>
          <a:pPr rtl="1"/>
          <a:endParaRPr lang="ar-SA"/>
        </a:p>
      </dgm:t>
    </dgm:pt>
    <dgm:pt modelId="{1B7D78F0-E517-48E2-B4E5-733C89CFED7B}" type="sibTrans" cxnId="{1058850C-C4D1-4496-8C8A-CE0636ED3762}">
      <dgm:prSet/>
      <dgm:spPr/>
      <dgm:t>
        <a:bodyPr/>
        <a:lstStyle/>
        <a:p>
          <a:pPr rtl="1"/>
          <a:endParaRPr lang="ar-SA"/>
        </a:p>
      </dgm:t>
    </dgm:pt>
    <dgm:pt modelId="{8481C438-26BF-4A36-A750-858FBA72EC24}">
      <dgm:prSet phldrT="[نص]"/>
      <dgm:spPr/>
      <dgm:t>
        <a:bodyPr/>
        <a:lstStyle/>
        <a:p>
          <a:pPr rtl="1"/>
          <a:r>
            <a:rPr lang="ar-SA" dirty="0" smtClean="0"/>
            <a:t>تنافس المشترين على الشراء</a:t>
          </a:r>
          <a:endParaRPr lang="ar-SA" dirty="0"/>
        </a:p>
      </dgm:t>
    </dgm:pt>
    <dgm:pt modelId="{536D4A70-F3C8-4168-9F1D-2691E8E985A0}" type="parTrans" cxnId="{7B880D0E-9929-406B-B423-9669C4D5FD61}">
      <dgm:prSet/>
      <dgm:spPr/>
      <dgm:t>
        <a:bodyPr/>
        <a:lstStyle/>
        <a:p>
          <a:pPr rtl="1"/>
          <a:endParaRPr lang="ar-SA"/>
        </a:p>
      </dgm:t>
    </dgm:pt>
    <dgm:pt modelId="{892320D1-A56A-4967-B6D8-70882221F0A8}" type="sibTrans" cxnId="{7B880D0E-9929-406B-B423-9669C4D5FD61}">
      <dgm:prSet/>
      <dgm:spPr/>
      <dgm:t>
        <a:bodyPr/>
        <a:lstStyle/>
        <a:p>
          <a:pPr rtl="1"/>
          <a:endParaRPr lang="ar-SA"/>
        </a:p>
      </dgm:t>
    </dgm:pt>
    <dgm:pt modelId="{E4198E04-2B63-4140-BDE0-E27A40D452C6}">
      <dgm:prSet phldrT="[نص]"/>
      <dgm:spPr/>
      <dgm:t>
        <a:bodyPr/>
        <a:lstStyle/>
        <a:p>
          <a:pPr rtl="1"/>
          <a:r>
            <a:rPr lang="ar-SA" dirty="0" smtClean="0"/>
            <a:t>ارتفاع </a:t>
          </a:r>
          <a:r>
            <a:rPr lang="ar-SA" dirty="0" err="1" smtClean="0"/>
            <a:t>االسعر</a:t>
          </a:r>
          <a:endParaRPr lang="ar-SA" dirty="0"/>
        </a:p>
      </dgm:t>
    </dgm:pt>
    <dgm:pt modelId="{E1221873-7506-4304-A01A-83FDA86F6C24}" type="parTrans" cxnId="{01D543A1-7053-4873-8307-D4A21129CB6F}">
      <dgm:prSet/>
      <dgm:spPr/>
      <dgm:t>
        <a:bodyPr/>
        <a:lstStyle/>
        <a:p>
          <a:pPr rtl="1"/>
          <a:endParaRPr lang="ar-SA"/>
        </a:p>
      </dgm:t>
    </dgm:pt>
    <dgm:pt modelId="{F1EFD034-9A24-43D0-B48C-2F8AD8C6AA76}" type="sibTrans" cxnId="{01D543A1-7053-4873-8307-D4A21129CB6F}">
      <dgm:prSet/>
      <dgm:spPr/>
      <dgm:t>
        <a:bodyPr/>
        <a:lstStyle/>
        <a:p>
          <a:pPr rtl="1"/>
          <a:endParaRPr lang="ar-SA"/>
        </a:p>
      </dgm:t>
    </dgm:pt>
    <dgm:pt modelId="{10305A5A-152B-4F50-991B-BED512C498FE}">
      <dgm:prSet/>
      <dgm:spPr/>
      <dgm:t>
        <a:bodyPr/>
        <a:lstStyle/>
        <a:p>
          <a:pPr rtl="1"/>
          <a:r>
            <a:rPr lang="ar-SA" dirty="0" smtClean="0"/>
            <a:t>العودة للتوازن</a:t>
          </a:r>
          <a:endParaRPr lang="ar-SA" dirty="0"/>
        </a:p>
      </dgm:t>
    </dgm:pt>
    <dgm:pt modelId="{778AE990-895C-40FB-8966-E920F371DCCA}" type="parTrans" cxnId="{0D6C81C6-2B41-4571-811A-EDA7B37DB755}">
      <dgm:prSet/>
      <dgm:spPr/>
      <dgm:t>
        <a:bodyPr/>
        <a:lstStyle/>
        <a:p>
          <a:pPr rtl="1"/>
          <a:endParaRPr lang="ar-SA"/>
        </a:p>
      </dgm:t>
    </dgm:pt>
    <dgm:pt modelId="{B37F0673-A0A9-4FC3-8E37-AE24091E4FE2}" type="sibTrans" cxnId="{0D6C81C6-2B41-4571-811A-EDA7B37DB755}">
      <dgm:prSet/>
      <dgm:spPr/>
      <dgm:t>
        <a:bodyPr/>
        <a:lstStyle/>
        <a:p>
          <a:pPr rtl="1"/>
          <a:endParaRPr lang="ar-SA"/>
        </a:p>
      </dgm:t>
    </dgm:pt>
    <dgm:pt modelId="{48871D15-A13D-4C25-9D37-66CD5B44AC07}" type="pres">
      <dgm:prSet presAssocID="{BA904BBB-1995-468C-9155-6188C12F6AD0}" presName="CompostProcess" presStyleCnt="0">
        <dgm:presLayoutVars>
          <dgm:dir/>
          <dgm:resizeHandles val="exact"/>
        </dgm:presLayoutVars>
      </dgm:prSet>
      <dgm:spPr/>
    </dgm:pt>
    <dgm:pt modelId="{FA58346E-26C0-4564-87F4-36292909C8D7}" type="pres">
      <dgm:prSet presAssocID="{BA904BBB-1995-468C-9155-6188C12F6AD0}" presName="arrow" presStyleLbl="bgShp" presStyleIdx="0" presStyleCnt="1"/>
      <dgm:spPr/>
    </dgm:pt>
    <dgm:pt modelId="{D7B023D7-2A08-4F72-B839-133EB99FBCF2}" type="pres">
      <dgm:prSet presAssocID="{BA904BBB-1995-468C-9155-6188C12F6AD0}" presName="linearProcess" presStyleCnt="0"/>
      <dgm:spPr/>
    </dgm:pt>
    <dgm:pt modelId="{55CFB3FB-9097-4E88-B45E-49986D736333}" type="pres">
      <dgm:prSet presAssocID="{D0D05DC9-61E4-41B0-93B1-43711DE00FA8}" presName="textNode" presStyleLbl="node1" presStyleIdx="0" presStyleCnt="4">
        <dgm:presLayoutVars>
          <dgm:bulletEnabled val="1"/>
        </dgm:presLayoutVars>
      </dgm:prSet>
      <dgm:spPr/>
      <dgm:t>
        <a:bodyPr/>
        <a:lstStyle/>
        <a:p>
          <a:pPr rtl="1"/>
          <a:endParaRPr lang="ar-SA"/>
        </a:p>
      </dgm:t>
    </dgm:pt>
    <dgm:pt modelId="{89471E64-48C3-4C9A-9CA8-871FBD9C1172}" type="pres">
      <dgm:prSet presAssocID="{1B7D78F0-E517-48E2-B4E5-733C89CFED7B}" presName="sibTrans" presStyleCnt="0"/>
      <dgm:spPr/>
    </dgm:pt>
    <dgm:pt modelId="{B342C961-51B2-4B66-8C8E-BEE26A30F107}" type="pres">
      <dgm:prSet presAssocID="{8481C438-26BF-4A36-A750-858FBA72EC24}" presName="textNode" presStyleLbl="node1" presStyleIdx="1" presStyleCnt="4">
        <dgm:presLayoutVars>
          <dgm:bulletEnabled val="1"/>
        </dgm:presLayoutVars>
      </dgm:prSet>
      <dgm:spPr/>
      <dgm:t>
        <a:bodyPr/>
        <a:lstStyle/>
        <a:p>
          <a:pPr rtl="1"/>
          <a:endParaRPr lang="ar-SA"/>
        </a:p>
      </dgm:t>
    </dgm:pt>
    <dgm:pt modelId="{3EC3FE36-E553-4C7C-BC64-1FE3D58D5BD1}" type="pres">
      <dgm:prSet presAssocID="{892320D1-A56A-4967-B6D8-70882221F0A8}" presName="sibTrans" presStyleCnt="0"/>
      <dgm:spPr/>
    </dgm:pt>
    <dgm:pt modelId="{D6077E69-D26A-4CCB-8AA6-40ECF6E08EB4}" type="pres">
      <dgm:prSet presAssocID="{E4198E04-2B63-4140-BDE0-E27A40D452C6}" presName="textNode" presStyleLbl="node1" presStyleIdx="2" presStyleCnt="4">
        <dgm:presLayoutVars>
          <dgm:bulletEnabled val="1"/>
        </dgm:presLayoutVars>
      </dgm:prSet>
      <dgm:spPr/>
      <dgm:t>
        <a:bodyPr/>
        <a:lstStyle/>
        <a:p>
          <a:pPr rtl="1"/>
          <a:endParaRPr lang="ar-SA"/>
        </a:p>
      </dgm:t>
    </dgm:pt>
    <dgm:pt modelId="{66B93AA4-D3F3-41F1-87BF-7BC526BAC67F}" type="pres">
      <dgm:prSet presAssocID="{F1EFD034-9A24-43D0-B48C-2F8AD8C6AA76}" presName="sibTrans" presStyleCnt="0"/>
      <dgm:spPr/>
    </dgm:pt>
    <dgm:pt modelId="{95CCBE25-3FEF-4B87-A0B4-E1E63BC93AFD}" type="pres">
      <dgm:prSet presAssocID="{10305A5A-152B-4F50-991B-BED512C498FE}" presName="textNode" presStyleLbl="node1" presStyleIdx="3" presStyleCnt="4">
        <dgm:presLayoutVars>
          <dgm:bulletEnabled val="1"/>
        </dgm:presLayoutVars>
      </dgm:prSet>
      <dgm:spPr/>
      <dgm:t>
        <a:bodyPr/>
        <a:lstStyle/>
        <a:p>
          <a:pPr rtl="1"/>
          <a:endParaRPr lang="ar-SA"/>
        </a:p>
      </dgm:t>
    </dgm:pt>
  </dgm:ptLst>
  <dgm:cxnLst>
    <dgm:cxn modelId="{60D455FD-4BD0-42CC-8993-1CFC02BD6FA4}" type="presOf" srcId="{8481C438-26BF-4A36-A750-858FBA72EC24}" destId="{B342C961-51B2-4B66-8C8E-BEE26A30F107}" srcOrd="0" destOrd="0" presId="urn:microsoft.com/office/officeart/2005/8/layout/hProcess9"/>
    <dgm:cxn modelId="{B78D72AE-555F-41B9-A570-FF0FBEF6A917}" type="presOf" srcId="{D0D05DC9-61E4-41B0-93B1-43711DE00FA8}" destId="{55CFB3FB-9097-4E88-B45E-49986D736333}" srcOrd="0" destOrd="0" presId="urn:microsoft.com/office/officeart/2005/8/layout/hProcess9"/>
    <dgm:cxn modelId="{01D543A1-7053-4873-8307-D4A21129CB6F}" srcId="{BA904BBB-1995-468C-9155-6188C12F6AD0}" destId="{E4198E04-2B63-4140-BDE0-E27A40D452C6}" srcOrd="2" destOrd="0" parTransId="{E1221873-7506-4304-A01A-83FDA86F6C24}" sibTransId="{F1EFD034-9A24-43D0-B48C-2F8AD8C6AA76}"/>
    <dgm:cxn modelId="{7B880D0E-9929-406B-B423-9669C4D5FD61}" srcId="{BA904BBB-1995-468C-9155-6188C12F6AD0}" destId="{8481C438-26BF-4A36-A750-858FBA72EC24}" srcOrd="1" destOrd="0" parTransId="{536D4A70-F3C8-4168-9F1D-2691E8E985A0}" sibTransId="{892320D1-A56A-4967-B6D8-70882221F0A8}"/>
    <dgm:cxn modelId="{1058850C-C4D1-4496-8C8A-CE0636ED3762}" srcId="{BA904BBB-1995-468C-9155-6188C12F6AD0}" destId="{D0D05DC9-61E4-41B0-93B1-43711DE00FA8}" srcOrd="0" destOrd="0" parTransId="{2E44F6AE-C0C1-4A3D-BF6A-4B71DDA9470F}" sibTransId="{1B7D78F0-E517-48E2-B4E5-733C89CFED7B}"/>
    <dgm:cxn modelId="{A6F9C2E4-3575-4C8B-8A06-F6E71CED1A53}" type="presOf" srcId="{E4198E04-2B63-4140-BDE0-E27A40D452C6}" destId="{D6077E69-D26A-4CCB-8AA6-40ECF6E08EB4}" srcOrd="0" destOrd="0" presId="urn:microsoft.com/office/officeart/2005/8/layout/hProcess9"/>
    <dgm:cxn modelId="{E711BDD2-2541-4C2E-BF9A-04565001774D}" type="presOf" srcId="{10305A5A-152B-4F50-991B-BED512C498FE}" destId="{95CCBE25-3FEF-4B87-A0B4-E1E63BC93AFD}" srcOrd="0" destOrd="0" presId="urn:microsoft.com/office/officeart/2005/8/layout/hProcess9"/>
    <dgm:cxn modelId="{0D6C81C6-2B41-4571-811A-EDA7B37DB755}" srcId="{BA904BBB-1995-468C-9155-6188C12F6AD0}" destId="{10305A5A-152B-4F50-991B-BED512C498FE}" srcOrd="3" destOrd="0" parTransId="{778AE990-895C-40FB-8966-E920F371DCCA}" sibTransId="{B37F0673-A0A9-4FC3-8E37-AE24091E4FE2}"/>
    <dgm:cxn modelId="{F84FA8A5-42C7-4559-A67B-B83DDF2C6060}" type="presOf" srcId="{BA904BBB-1995-468C-9155-6188C12F6AD0}" destId="{48871D15-A13D-4C25-9D37-66CD5B44AC07}" srcOrd="0" destOrd="0" presId="urn:microsoft.com/office/officeart/2005/8/layout/hProcess9"/>
    <dgm:cxn modelId="{40BFAC7D-54A8-4E75-81F4-47B72F4D7601}" type="presParOf" srcId="{48871D15-A13D-4C25-9D37-66CD5B44AC07}" destId="{FA58346E-26C0-4564-87F4-36292909C8D7}" srcOrd="0" destOrd="0" presId="urn:microsoft.com/office/officeart/2005/8/layout/hProcess9"/>
    <dgm:cxn modelId="{7CEDA31E-D882-4A11-A82C-C5442F92346D}" type="presParOf" srcId="{48871D15-A13D-4C25-9D37-66CD5B44AC07}" destId="{D7B023D7-2A08-4F72-B839-133EB99FBCF2}" srcOrd="1" destOrd="0" presId="urn:microsoft.com/office/officeart/2005/8/layout/hProcess9"/>
    <dgm:cxn modelId="{A84A21F3-CDB3-4EC9-AA79-62FD2D0AD54B}" type="presParOf" srcId="{D7B023D7-2A08-4F72-B839-133EB99FBCF2}" destId="{55CFB3FB-9097-4E88-B45E-49986D736333}" srcOrd="0" destOrd="0" presId="urn:microsoft.com/office/officeart/2005/8/layout/hProcess9"/>
    <dgm:cxn modelId="{BAFCD354-A81E-4D41-B16B-E1AB1F705736}" type="presParOf" srcId="{D7B023D7-2A08-4F72-B839-133EB99FBCF2}" destId="{89471E64-48C3-4C9A-9CA8-871FBD9C1172}" srcOrd="1" destOrd="0" presId="urn:microsoft.com/office/officeart/2005/8/layout/hProcess9"/>
    <dgm:cxn modelId="{7770F490-931A-4189-9BA1-199E9165F0CA}" type="presParOf" srcId="{D7B023D7-2A08-4F72-B839-133EB99FBCF2}" destId="{B342C961-51B2-4B66-8C8E-BEE26A30F107}" srcOrd="2" destOrd="0" presId="urn:microsoft.com/office/officeart/2005/8/layout/hProcess9"/>
    <dgm:cxn modelId="{6393223D-B1DB-4087-9734-746400FBEA05}" type="presParOf" srcId="{D7B023D7-2A08-4F72-B839-133EB99FBCF2}" destId="{3EC3FE36-E553-4C7C-BC64-1FE3D58D5BD1}" srcOrd="3" destOrd="0" presId="urn:microsoft.com/office/officeart/2005/8/layout/hProcess9"/>
    <dgm:cxn modelId="{01F50FA0-131B-4B24-9222-2598E765620D}" type="presParOf" srcId="{D7B023D7-2A08-4F72-B839-133EB99FBCF2}" destId="{D6077E69-D26A-4CCB-8AA6-40ECF6E08EB4}" srcOrd="4" destOrd="0" presId="urn:microsoft.com/office/officeart/2005/8/layout/hProcess9"/>
    <dgm:cxn modelId="{DF1E55A2-7175-4BEA-88D3-471B23E4B4FA}" type="presParOf" srcId="{D7B023D7-2A08-4F72-B839-133EB99FBCF2}" destId="{66B93AA4-D3F3-41F1-87BF-7BC526BAC67F}" srcOrd="5" destOrd="0" presId="urn:microsoft.com/office/officeart/2005/8/layout/hProcess9"/>
    <dgm:cxn modelId="{120B946A-D072-427F-A23A-2393ED491E75}" type="presParOf" srcId="{D7B023D7-2A08-4F72-B839-133EB99FBCF2}" destId="{95CCBE25-3FEF-4B87-A0B4-E1E63BC93AFD}" srcOrd="6" destOrd="0" presId="urn:microsoft.com/office/officeart/2005/8/layout/hProcess9"/>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E0F2E0-345D-4217-87BB-B75CA36EE5F1}">
      <dsp:nvSpPr>
        <dsp:cNvPr id="0" name=""/>
        <dsp:cNvSpPr/>
      </dsp:nvSpPr>
      <dsp:spPr>
        <a:xfrm>
          <a:off x="365759" y="0"/>
          <a:ext cx="4145280" cy="1563687"/>
        </a:xfrm>
        <a:prstGeom prst="rightArrow">
          <a:avLst/>
        </a:prstGeom>
        <a:gradFill rotWithShape="0">
          <a:gsLst>
            <a:gs pos="0">
              <a:schemeClr val="accent1">
                <a:tint val="40000"/>
                <a:hueOff val="0"/>
                <a:satOff val="0"/>
                <a:lumOff val="0"/>
                <a:alphaOff val="0"/>
                <a:shade val="85000"/>
                <a:satMod val="130000"/>
              </a:schemeClr>
            </a:gs>
            <a:gs pos="34000">
              <a:schemeClr val="accent1">
                <a:tint val="40000"/>
                <a:hueOff val="0"/>
                <a:satOff val="0"/>
                <a:lumOff val="0"/>
                <a:alphaOff val="0"/>
                <a:shade val="87000"/>
                <a:satMod val="125000"/>
              </a:schemeClr>
            </a:gs>
            <a:gs pos="70000">
              <a:schemeClr val="accent1">
                <a:tint val="40000"/>
                <a:hueOff val="0"/>
                <a:satOff val="0"/>
                <a:lumOff val="0"/>
                <a:alphaOff val="0"/>
                <a:tint val="100000"/>
                <a:shade val="90000"/>
                <a:satMod val="130000"/>
              </a:schemeClr>
            </a:gs>
            <a:gs pos="100000">
              <a:schemeClr val="accent1">
                <a:tint val="40000"/>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8A8C81E1-138F-4BA0-9E87-C4EE9A8F5141}">
      <dsp:nvSpPr>
        <dsp:cNvPr id="0" name=""/>
        <dsp:cNvSpPr/>
      </dsp:nvSpPr>
      <dsp:spPr>
        <a:xfrm>
          <a:off x="2559" y="469106"/>
          <a:ext cx="1164967" cy="625474"/>
        </a:xfrm>
        <a:prstGeom prst="round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kern="1200" dirty="0" smtClean="0"/>
            <a:t>ارتفاع السعر</a:t>
          </a:r>
          <a:endParaRPr lang="ar-SA" sz="1600" kern="1200" dirty="0"/>
        </a:p>
      </dsp:txBody>
      <dsp:txXfrm>
        <a:off x="33092" y="499639"/>
        <a:ext cx="1103901" cy="564408"/>
      </dsp:txXfrm>
    </dsp:sp>
    <dsp:sp modelId="{087BE822-1431-499B-B01F-2B202A680703}">
      <dsp:nvSpPr>
        <dsp:cNvPr id="0" name=""/>
        <dsp:cNvSpPr/>
      </dsp:nvSpPr>
      <dsp:spPr>
        <a:xfrm>
          <a:off x="1238130" y="469106"/>
          <a:ext cx="1164967" cy="625474"/>
        </a:xfrm>
        <a:prstGeom prst="round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kern="1200" dirty="0" smtClean="0"/>
            <a:t>تنافس المنتجين على البيع</a:t>
          </a:r>
          <a:endParaRPr lang="ar-SA" sz="1600" kern="1200" dirty="0"/>
        </a:p>
      </dsp:txBody>
      <dsp:txXfrm>
        <a:off x="1268663" y="499639"/>
        <a:ext cx="1103901" cy="564408"/>
      </dsp:txXfrm>
    </dsp:sp>
    <dsp:sp modelId="{094D3C6F-96B1-415E-B0B3-388F672DAA53}">
      <dsp:nvSpPr>
        <dsp:cNvPr id="0" name=""/>
        <dsp:cNvSpPr/>
      </dsp:nvSpPr>
      <dsp:spPr>
        <a:xfrm>
          <a:off x="2473702" y="469106"/>
          <a:ext cx="1164967" cy="625474"/>
        </a:xfrm>
        <a:prstGeom prst="round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kern="1200" dirty="0" smtClean="0"/>
            <a:t>انخفاض السعر</a:t>
          </a:r>
          <a:endParaRPr lang="ar-SA" sz="1600" kern="1200" dirty="0"/>
        </a:p>
      </dsp:txBody>
      <dsp:txXfrm>
        <a:off x="2504235" y="499639"/>
        <a:ext cx="1103901" cy="564408"/>
      </dsp:txXfrm>
    </dsp:sp>
    <dsp:sp modelId="{C76EA343-7410-4EE1-B2B0-CDFF22E7BD46}">
      <dsp:nvSpPr>
        <dsp:cNvPr id="0" name=""/>
        <dsp:cNvSpPr/>
      </dsp:nvSpPr>
      <dsp:spPr>
        <a:xfrm>
          <a:off x="3709273" y="469106"/>
          <a:ext cx="1164967" cy="625474"/>
        </a:xfrm>
        <a:prstGeom prst="round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kern="1200" dirty="0" smtClean="0"/>
            <a:t>العودة للتوازن</a:t>
          </a:r>
          <a:endParaRPr lang="ar-SA" sz="1600" kern="1200" dirty="0"/>
        </a:p>
      </dsp:txBody>
      <dsp:txXfrm>
        <a:off x="3739806" y="499639"/>
        <a:ext cx="1103901" cy="5644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58346E-26C0-4564-87F4-36292909C8D7}">
      <dsp:nvSpPr>
        <dsp:cNvPr id="0" name=""/>
        <dsp:cNvSpPr/>
      </dsp:nvSpPr>
      <dsp:spPr>
        <a:xfrm>
          <a:off x="355758" y="0"/>
          <a:ext cx="4031932" cy="1709207"/>
        </a:xfrm>
        <a:prstGeom prst="rightArrow">
          <a:avLst/>
        </a:prstGeom>
        <a:gradFill rotWithShape="0">
          <a:gsLst>
            <a:gs pos="0">
              <a:schemeClr val="accent1">
                <a:tint val="40000"/>
                <a:hueOff val="0"/>
                <a:satOff val="0"/>
                <a:lumOff val="0"/>
                <a:alphaOff val="0"/>
                <a:shade val="85000"/>
                <a:satMod val="130000"/>
              </a:schemeClr>
            </a:gs>
            <a:gs pos="34000">
              <a:schemeClr val="accent1">
                <a:tint val="40000"/>
                <a:hueOff val="0"/>
                <a:satOff val="0"/>
                <a:lumOff val="0"/>
                <a:alphaOff val="0"/>
                <a:shade val="87000"/>
                <a:satMod val="125000"/>
              </a:schemeClr>
            </a:gs>
            <a:gs pos="70000">
              <a:schemeClr val="accent1">
                <a:tint val="40000"/>
                <a:hueOff val="0"/>
                <a:satOff val="0"/>
                <a:lumOff val="0"/>
                <a:alphaOff val="0"/>
                <a:tint val="100000"/>
                <a:shade val="90000"/>
                <a:satMod val="130000"/>
              </a:schemeClr>
            </a:gs>
            <a:gs pos="100000">
              <a:schemeClr val="accent1">
                <a:tint val="40000"/>
                <a:hueOff val="0"/>
                <a:satOff val="0"/>
                <a:lumOff val="0"/>
                <a:alphaOff val="0"/>
                <a:tint val="100000"/>
                <a:shade val="100000"/>
                <a:satMod val="110000"/>
              </a:schemeClr>
            </a:gs>
          </a:gsLst>
          <a:path path="circle">
            <a:fillToRect l="100000" t="100000" r="100000" b="100000"/>
          </a:path>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55CFB3FB-9097-4E88-B45E-49986D736333}">
      <dsp:nvSpPr>
        <dsp:cNvPr id="0" name=""/>
        <dsp:cNvSpPr/>
      </dsp:nvSpPr>
      <dsp:spPr>
        <a:xfrm>
          <a:off x="3676" y="512762"/>
          <a:ext cx="1138338" cy="683682"/>
        </a:xfrm>
        <a:prstGeom prst="round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1">
            <a:lnSpc>
              <a:spcPct val="90000"/>
            </a:lnSpc>
            <a:spcBef>
              <a:spcPct val="0"/>
            </a:spcBef>
            <a:spcAft>
              <a:spcPct val="35000"/>
            </a:spcAft>
          </a:pPr>
          <a:r>
            <a:rPr lang="ar-SA" sz="1500" kern="1200" dirty="0" smtClean="0"/>
            <a:t>انخفاض السعر</a:t>
          </a:r>
          <a:endParaRPr lang="ar-SA" sz="1500" kern="1200" dirty="0"/>
        </a:p>
      </dsp:txBody>
      <dsp:txXfrm>
        <a:off x="37051" y="546137"/>
        <a:ext cx="1071588" cy="616932"/>
      </dsp:txXfrm>
    </dsp:sp>
    <dsp:sp modelId="{B342C961-51B2-4B66-8C8E-BEE26A30F107}">
      <dsp:nvSpPr>
        <dsp:cNvPr id="0" name=""/>
        <dsp:cNvSpPr/>
      </dsp:nvSpPr>
      <dsp:spPr>
        <a:xfrm>
          <a:off x="1202929" y="512762"/>
          <a:ext cx="1138338" cy="683682"/>
        </a:xfrm>
        <a:prstGeom prst="round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1">
            <a:lnSpc>
              <a:spcPct val="90000"/>
            </a:lnSpc>
            <a:spcBef>
              <a:spcPct val="0"/>
            </a:spcBef>
            <a:spcAft>
              <a:spcPct val="35000"/>
            </a:spcAft>
          </a:pPr>
          <a:r>
            <a:rPr lang="ar-SA" sz="1500" kern="1200" dirty="0" smtClean="0"/>
            <a:t>تنافس المشترين على الشراء</a:t>
          </a:r>
          <a:endParaRPr lang="ar-SA" sz="1500" kern="1200" dirty="0"/>
        </a:p>
      </dsp:txBody>
      <dsp:txXfrm>
        <a:off x="1236304" y="546137"/>
        <a:ext cx="1071588" cy="616932"/>
      </dsp:txXfrm>
    </dsp:sp>
    <dsp:sp modelId="{D6077E69-D26A-4CCB-8AA6-40ECF6E08EB4}">
      <dsp:nvSpPr>
        <dsp:cNvPr id="0" name=""/>
        <dsp:cNvSpPr/>
      </dsp:nvSpPr>
      <dsp:spPr>
        <a:xfrm>
          <a:off x="2402182" y="512762"/>
          <a:ext cx="1138338" cy="683682"/>
        </a:xfrm>
        <a:prstGeom prst="round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1">
            <a:lnSpc>
              <a:spcPct val="90000"/>
            </a:lnSpc>
            <a:spcBef>
              <a:spcPct val="0"/>
            </a:spcBef>
            <a:spcAft>
              <a:spcPct val="35000"/>
            </a:spcAft>
          </a:pPr>
          <a:r>
            <a:rPr lang="ar-SA" sz="1500" kern="1200" dirty="0" smtClean="0"/>
            <a:t>ارتفاع </a:t>
          </a:r>
          <a:r>
            <a:rPr lang="ar-SA" sz="1500" kern="1200" dirty="0" err="1" smtClean="0"/>
            <a:t>االسعر</a:t>
          </a:r>
          <a:endParaRPr lang="ar-SA" sz="1500" kern="1200" dirty="0"/>
        </a:p>
      </dsp:txBody>
      <dsp:txXfrm>
        <a:off x="2435557" y="546137"/>
        <a:ext cx="1071588" cy="616932"/>
      </dsp:txXfrm>
    </dsp:sp>
    <dsp:sp modelId="{95CCBE25-3FEF-4B87-A0B4-E1E63BC93AFD}">
      <dsp:nvSpPr>
        <dsp:cNvPr id="0" name=""/>
        <dsp:cNvSpPr/>
      </dsp:nvSpPr>
      <dsp:spPr>
        <a:xfrm>
          <a:off x="3601434" y="512762"/>
          <a:ext cx="1138338" cy="683682"/>
        </a:xfrm>
        <a:prstGeom prst="round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1">
            <a:lnSpc>
              <a:spcPct val="90000"/>
            </a:lnSpc>
            <a:spcBef>
              <a:spcPct val="0"/>
            </a:spcBef>
            <a:spcAft>
              <a:spcPct val="35000"/>
            </a:spcAft>
          </a:pPr>
          <a:r>
            <a:rPr lang="ar-SA" sz="1500" kern="1200" dirty="0" smtClean="0"/>
            <a:t>العودة للتوازن</a:t>
          </a:r>
          <a:endParaRPr lang="ar-SA" sz="1500" kern="1200" dirty="0"/>
        </a:p>
      </dsp:txBody>
      <dsp:txXfrm>
        <a:off x="3634809" y="546137"/>
        <a:ext cx="1071588" cy="61693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DDA51639-B2D6-4652-B8C3-1B4C224A7BAF}" type="datetimeFigureOut">
              <a:rPr lang="en-US" smtClean="0"/>
              <a:t>10/1/2014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7538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smtClean="0"/>
              <a:t>10/1/2014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61431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smtClean="0"/>
              <a:t>10/1/2014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76554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2FF5DD9-2C52-442D-92E2-8072C0C3D7CD}" type="datetimeFigureOut">
              <a:rPr lang="en-US" smtClean="0"/>
              <a:t>10/1/2014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8269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C44961B7-6B89-48AB-966F-622E2788EECC}" type="datetimeFigureOut">
              <a:rPr lang="en-US" smtClean="0"/>
              <a:t>10/1/2014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5365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smtClean="0"/>
              <a:t>10/1/2014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66196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97280" y="2582334"/>
            <a:ext cx="4937760" cy="3378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217920" y="2582334"/>
            <a:ext cx="4937760" cy="3378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smtClean="0"/>
              <a:t>10/1/2014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96005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smtClean="0"/>
              <a:t>10/1/2014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29060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57002E4-6836-46D1-9DBB-3C27C0DD3A89}" type="datetimeFigureOut">
              <a:rPr lang="en-US" smtClean="0"/>
              <a:t>10/1/2014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5753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CF131DD-A141-4471-BCF9-C6073EDD7E20}" type="datetimeFigureOut">
              <a:rPr lang="en-US" smtClean="0"/>
              <a:t>10/1/2014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97156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AB334A90-EB03-42F3-8859-2C2B2724C058}" type="datetimeFigureOut">
              <a:rPr lang="en-US" smtClean="0"/>
              <a:t>10/1/2014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92766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BC48EC7-AF6A-48D3-8284-14BACBEBDD84}" type="datetimeFigureOut">
              <a:rPr lang="en-US" smtClean="0"/>
              <a:t>10/1/2014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554385"/>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hf sldNum="0" hdr="0" ftr="0" dt="0"/>
  <p:txStyles>
    <p:titleStyle>
      <a:lvl1pPr algn="l" defTabSz="914400" rtl="1"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تحليل اقتصادي جزئي</a:t>
            </a:r>
            <a:endParaRPr lang="ar-SA" dirty="0"/>
          </a:p>
        </p:txBody>
      </p:sp>
      <p:sp>
        <p:nvSpPr>
          <p:cNvPr id="3" name="عنوان فرعي 2"/>
          <p:cNvSpPr>
            <a:spLocks noGrp="1"/>
          </p:cNvSpPr>
          <p:nvPr>
            <p:ph type="subTitle" idx="1"/>
          </p:nvPr>
        </p:nvSpPr>
        <p:spPr/>
        <p:txBody>
          <a:bodyPr/>
          <a:lstStyle/>
          <a:p>
            <a:r>
              <a:rPr lang="ar-SA" dirty="0" smtClean="0"/>
              <a:t>العرض والطلب والتوازن</a:t>
            </a:r>
            <a:endParaRPr lang="ar-SA" dirty="0"/>
          </a:p>
        </p:txBody>
      </p:sp>
    </p:spTree>
    <p:extLst>
      <p:ext uri="{BB962C8B-B14F-4D97-AF65-F5344CB8AC3E}">
        <p14:creationId xmlns:p14="http://schemas.microsoft.com/office/powerpoint/2010/main" val="3395653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أثر فرض الضرائب بيانيا:</a:t>
            </a:r>
          </a:p>
        </p:txBody>
      </p:sp>
      <p:pic>
        <p:nvPicPr>
          <p:cNvPr id="5" name="عنصر نائب للمحتوى 4"/>
          <p:cNvPicPr>
            <a:picLocks noGrp="1" noChangeAspect="1"/>
          </p:cNvPicPr>
          <p:nvPr>
            <p:ph sz="half" idx="1"/>
          </p:nvPr>
        </p:nvPicPr>
        <p:blipFill>
          <a:blip r:embed="rId2"/>
          <a:stretch>
            <a:fillRect/>
          </a:stretch>
        </p:blipFill>
        <p:spPr>
          <a:xfrm>
            <a:off x="1097280" y="1845735"/>
            <a:ext cx="2511770" cy="2310584"/>
          </a:xfrm>
          <a:prstGeom prst="rect">
            <a:avLst/>
          </a:prstGeom>
        </p:spPr>
      </p:pic>
      <p:sp>
        <p:nvSpPr>
          <p:cNvPr id="6" name="مستطيل مستدير الزوايا 5"/>
          <p:cNvSpPr/>
          <p:nvPr/>
        </p:nvSpPr>
        <p:spPr>
          <a:xfrm>
            <a:off x="3842951" y="4460789"/>
            <a:ext cx="7312729" cy="1161535"/>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a:solidFill>
                  <a:schemeClr val="bg2">
                    <a:lumMod val="25000"/>
                  </a:schemeClr>
                </a:solidFill>
              </a:rPr>
              <a:t>يتوزع العبء الضريبي بين المنتج والمستهلك حسب مرونتي الطلب و العرض ، حيث أن العبء الضريبي على المستهلك يتناسب عكسيا مع مرونة الطلب السعرية، أما عبئها على المنتج فيتناسب عكسيا مع مرونة العرض السعرية</a:t>
            </a:r>
            <a:endParaRPr lang="ar-SA"/>
          </a:p>
        </p:txBody>
      </p:sp>
      <p:sp>
        <p:nvSpPr>
          <p:cNvPr id="4" name="عنصر نائب للمحتوى 3"/>
          <p:cNvSpPr>
            <a:spLocks noGrp="1"/>
          </p:cNvSpPr>
          <p:nvPr>
            <p:ph sz="half" idx="2"/>
          </p:nvPr>
        </p:nvSpPr>
        <p:spPr>
          <a:xfrm>
            <a:off x="3929449" y="1845735"/>
            <a:ext cx="7226231" cy="2528557"/>
          </a:xfrm>
        </p:spPr>
        <p:txBody>
          <a:bodyPr>
            <a:normAutofit lnSpcReduction="10000"/>
          </a:bodyPr>
          <a:lstStyle/>
          <a:p>
            <a:r>
              <a:rPr lang="ar-SA" dirty="0"/>
              <a:t>يتحدد سعر المشتري من منحنى الطلب، أما سعر البائع فيتحدد من منحنى العرض .</a:t>
            </a:r>
          </a:p>
          <a:p>
            <a:r>
              <a:rPr lang="ar-SA" dirty="0"/>
              <a:t>• انخفاض كمية التوازن من </a:t>
            </a:r>
            <a:r>
              <a:rPr lang="en-US" dirty="0"/>
              <a:t>Q0 </a:t>
            </a:r>
            <a:r>
              <a:rPr lang="ar-SA" dirty="0"/>
              <a:t>إلى </a:t>
            </a:r>
            <a:r>
              <a:rPr lang="en-US" dirty="0"/>
              <a:t>Q1. </a:t>
            </a:r>
            <a:r>
              <a:rPr lang="ar-SA" dirty="0"/>
              <a:t>كما أن مقدار الضريبة هو المسافة بين منحنى العرض الأصلي و منحنى العرض الجديد.</a:t>
            </a:r>
          </a:p>
          <a:p>
            <a:r>
              <a:rPr lang="ar-SA" dirty="0"/>
              <a:t>• يتحدد عبء الضريبة على المستهلك بالمقدار الذي ارتفع به السعر عما كان يدفعه قبل فرض الضريبة أي </a:t>
            </a:r>
            <a:r>
              <a:rPr lang="en-US" b="1" dirty="0" err="1"/>
              <a:t>tb</a:t>
            </a:r>
            <a:r>
              <a:rPr lang="en-US" b="1" dirty="0"/>
              <a:t>=pB-p0</a:t>
            </a:r>
            <a:endParaRPr lang="en-US" dirty="0"/>
          </a:p>
          <a:p>
            <a:r>
              <a:rPr lang="en-US" dirty="0"/>
              <a:t>• </a:t>
            </a:r>
            <a:r>
              <a:rPr lang="ar-SA" dirty="0"/>
              <a:t>يتحدد عبئها على المنتج بالمقدار الذي انخفض به السعر الذي كان يحصل عليه قبل فرض الضريبة أي </a:t>
            </a:r>
            <a:r>
              <a:rPr lang="en-US" b="1" dirty="0" err="1"/>
              <a:t>ts</a:t>
            </a:r>
            <a:r>
              <a:rPr lang="en-US" b="1" dirty="0"/>
              <a:t>= P0-PS</a:t>
            </a:r>
            <a:endParaRPr lang="en-US" dirty="0"/>
          </a:p>
          <a:p>
            <a:endParaRPr lang="ar-SA" dirty="0">
              <a:solidFill>
                <a:schemeClr val="bg2">
                  <a:lumMod val="25000"/>
                </a:schemeClr>
              </a:solidFill>
            </a:endParaRPr>
          </a:p>
          <a:p>
            <a:endParaRPr lang="ar-SA" dirty="0">
              <a:solidFill>
                <a:schemeClr val="bg2">
                  <a:lumMod val="25000"/>
                </a:schemeClr>
              </a:solidFill>
            </a:endParaRPr>
          </a:p>
        </p:txBody>
      </p:sp>
    </p:spTree>
    <p:extLst>
      <p:ext uri="{BB962C8B-B14F-4D97-AF65-F5344CB8AC3E}">
        <p14:creationId xmlns:p14="http://schemas.microsoft.com/office/powerpoint/2010/main" val="34545254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أثر فرض الضرائب رياضيا:</a:t>
            </a:r>
            <a:endParaRPr lang="ar-SA" dirty="0"/>
          </a:p>
        </p:txBody>
      </p:sp>
      <p:sp>
        <p:nvSpPr>
          <p:cNvPr id="4" name="عنصر نائب للمحتوى 3"/>
          <p:cNvSpPr>
            <a:spLocks noGrp="1"/>
          </p:cNvSpPr>
          <p:nvPr>
            <p:ph sz="half" idx="1"/>
          </p:nvPr>
        </p:nvSpPr>
        <p:spPr>
          <a:xfrm>
            <a:off x="815546" y="1845734"/>
            <a:ext cx="5219493" cy="4023359"/>
          </a:xfrm>
        </p:spPr>
        <p:txBody>
          <a:bodyPr>
            <a:normAutofit fontScale="55000" lnSpcReduction="20000"/>
          </a:bodyPr>
          <a:lstStyle/>
          <a:p>
            <a:r>
              <a:rPr lang="ar-SA" dirty="0" smtClean="0">
                <a:solidFill>
                  <a:srgbClr val="92D050"/>
                </a:solidFill>
              </a:rPr>
              <a:t>الحل</a:t>
            </a:r>
            <a:r>
              <a:rPr lang="ar-SA" dirty="0" smtClean="0"/>
              <a:t>:</a:t>
            </a:r>
          </a:p>
          <a:p>
            <a:r>
              <a:rPr lang="ar-SA" b="1" dirty="0"/>
              <a:t>ـ حساب سعر وكمية التوازن.</a:t>
            </a:r>
            <a:endParaRPr lang="ar-SA" dirty="0"/>
          </a:p>
          <a:p>
            <a:r>
              <a:rPr lang="ar-SA" dirty="0"/>
              <a:t>لدينا دالة العرض السوقي: </a:t>
            </a:r>
            <a:r>
              <a:rPr lang="en-US" dirty="0"/>
              <a:t>QS(x) = 2P -5 ... 1</a:t>
            </a:r>
          </a:p>
          <a:p>
            <a:r>
              <a:rPr lang="ar-SA" dirty="0"/>
              <a:t>ودالة الطلب السوقي: </a:t>
            </a:r>
            <a:r>
              <a:rPr lang="en-US" dirty="0"/>
              <a:t>QD(x) = 10 - P ... 2</a:t>
            </a:r>
          </a:p>
          <a:p>
            <a:r>
              <a:rPr lang="ar-SA" dirty="0"/>
              <a:t>وشرط التوازن: </a:t>
            </a:r>
            <a:r>
              <a:rPr lang="en-US" dirty="0"/>
              <a:t>QS(x) = QD(x) ... 3</a:t>
            </a:r>
          </a:p>
          <a:p>
            <a:r>
              <a:rPr lang="ar-SA" dirty="0"/>
              <a:t>بحل هذه المعادلات الثلاثة نجد :</a:t>
            </a:r>
          </a:p>
          <a:p>
            <a:r>
              <a:rPr lang="ar-SA" dirty="0"/>
              <a:t>2</a:t>
            </a:r>
            <a:r>
              <a:rPr lang="en-US" dirty="0"/>
              <a:t>P - 5 = 10 – P</a:t>
            </a:r>
          </a:p>
          <a:p>
            <a:r>
              <a:rPr lang="en-US" dirty="0"/>
              <a:t>3P = 15</a:t>
            </a:r>
          </a:p>
          <a:p>
            <a:r>
              <a:rPr lang="en-US" b="1" dirty="0"/>
              <a:t>P0 = 5</a:t>
            </a:r>
            <a:endParaRPr lang="en-US" dirty="0"/>
          </a:p>
          <a:p>
            <a:r>
              <a:rPr lang="ar-SA" dirty="0"/>
              <a:t>عوض قيمة </a:t>
            </a:r>
            <a:r>
              <a:rPr lang="en-US" dirty="0"/>
              <a:t>Po </a:t>
            </a:r>
            <a:r>
              <a:rPr lang="ar-SA" dirty="0"/>
              <a:t>في دالة العرض السوقي نجد :</a:t>
            </a:r>
          </a:p>
          <a:p>
            <a:r>
              <a:rPr lang="en-US" dirty="0"/>
              <a:t>QS(x) = 2P -5</a:t>
            </a:r>
          </a:p>
          <a:p>
            <a:r>
              <a:rPr lang="en-US" dirty="0"/>
              <a:t>QS(x) = 2 (5) - 5</a:t>
            </a:r>
          </a:p>
          <a:p>
            <a:r>
              <a:rPr lang="en-US" b="1" dirty="0"/>
              <a:t>Q0 = 5</a:t>
            </a:r>
            <a:r>
              <a:rPr lang="en-US" dirty="0"/>
              <a:t> </a:t>
            </a:r>
          </a:p>
          <a:p>
            <a:endParaRPr lang="ar-SA" dirty="0"/>
          </a:p>
        </p:txBody>
      </p:sp>
      <p:sp>
        <p:nvSpPr>
          <p:cNvPr id="5" name="عنصر نائب للمحتوى 4"/>
          <p:cNvSpPr>
            <a:spLocks noGrp="1"/>
          </p:cNvSpPr>
          <p:nvPr>
            <p:ph sz="half" idx="2"/>
          </p:nvPr>
        </p:nvSpPr>
        <p:spPr/>
        <p:txBody>
          <a:bodyPr>
            <a:normAutofit fontScale="55000" lnSpcReduction="20000"/>
          </a:bodyPr>
          <a:lstStyle/>
          <a:p>
            <a:r>
              <a:rPr lang="ar-SA" dirty="0" smtClean="0"/>
              <a:t>مثال:</a:t>
            </a:r>
            <a:endParaRPr lang="ar-SA" dirty="0"/>
          </a:p>
        </p:txBody>
      </p:sp>
      <p:sp>
        <p:nvSpPr>
          <p:cNvPr id="6" name="وسيلة شرح مستطيلة مستديرة الزوايا 5"/>
          <p:cNvSpPr/>
          <p:nvPr/>
        </p:nvSpPr>
        <p:spPr>
          <a:xfrm>
            <a:off x="6217920" y="2273642"/>
            <a:ext cx="4937759" cy="3595451"/>
          </a:xfrm>
          <a:prstGeom prst="wedgeRoundRectCallout">
            <a:avLst>
              <a:gd name="adj1" fmla="val 38700"/>
              <a:gd name="adj2" fmla="val -55166"/>
              <a:gd name="adj3" fmla="val 16667"/>
            </a:avLst>
          </a:prstGeom>
        </p:spPr>
        <p:style>
          <a:lnRef idx="1">
            <a:schemeClr val="accent2"/>
          </a:lnRef>
          <a:fillRef idx="2">
            <a:schemeClr val="accent2"/>
          </a:fillRef>
          <a:effectRef idx="1">
            <a:schemeClr val="accent2"/>
          </a:effectRef>
          <a:fontRef idx="minor">
            <a:schemeClr val="dk1"/>
          </a:fontRef>
        </p:style>
        <p:txBody>
          <a:bodyPr rtlCol="1" anchor="ctr"/>
          <a:lstStyle/>
          <a:p>
            <a:pPr algn="r"/>
            <a:r>
              <a:rPr lang="ar-SA"/>
              <a:t>لدينا دالة العرض السوقي:</a:t>
            </a:r>
          </a:p>
          <a:p>
            <a:pPr algn="r"/>
            <a:r>
              <a:rPr lang="en-US"/>
              <a:t>QS(x) = 2P - 5</a:t>
            </a:r>
          </a:p>
          <a:p>
            <a:pPr algn="r"/>
            <a:r>
              <a:rPr lang="ar-SA"/>
              <a:t>ودالة الطلب السوقي:</a:t>
            </a:r>
          </a:p>
          <a:p>
            <a:pPr algn="r"/>
            <a:r>
              <a:rPr lang="en-US"/>
              <a:t>QD(x) = 10- P</a:t>
            </a:r>
          </a:p>
          <a:p>
            <a:pPr algn="r"/>
            <a:r>
              <a:rPr lang="ar-SA" b="1"/>
              <a:t>المطلوب</a:t>
            </a:r>
            <a:endParaRPr lang="ar-SA"/>
          </a:p>
          <a:p>
            <a:pPr algn="r"/>
            <a:r>
              <a:rPr lang="ar-SA"/>
              <a:t>1ـ أحسب سعر وكمية توازن السوق ؟</a:t>
            </a:r>
          </a:p>
          <a:p>
            <a:pPr algn="r"/>
            <a:r>
              <a:rPr lang="ar-SA"/>
              <a:t>2ـ تفرض ضريبة بمقدار 3 ون على كل وحدة منتجة، أحسب سعر وكمية التوازن الجديدين؟ وما هو مقدار العبء الضريبي الذي يتحمله كل من المنتج والمستهلك؟</a:t>
            </a:r>
          </a:p>
        </p:txBody>
      </p:sp>
    </p:spTree>
    <p:extLst>
      <p:ext uri="{BB962C8B-B14F-4D97-AF65-F5344CB8AC3E}">
        <p14:creationId xmlns:p14="http://schemas.microsoft.com/office/powerpoint/2010/main" val="337761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وسيلة شرح مستطيلة مستديرة الزوايا 1"/>
          <p:cNvSpPr/>
          <p:nvPr/>
        </p:nvSpPr>
        <p:spPr>
          <a:xfrm>
            <a:off x="259491" y="518984"/>
            <a:ext cx="11677136" cy="5696465"/>
          </a:xfrm>
          <a:prstGeom prst="wedgeRoundRectCallout">
            <a:avLst>
              <a:gd name="adj1" fmla="val 35569"/>
              <a:gd name="adj2" fmla="val -55505"/>
              <a:gd name="adj3" fmla="val 16667"/>
            </a:avLst>
          </a:prstGeom>
        </p:spPr>
        <p:style>
          <a:lnRef idx="2">
            <a:schemeClr val="accent2"/>
          </a:lnRef>
          <a:fillRef idx="1">
            <a:schemeClr val="lt1"/>
          </a:fillRef>
          <a:effectRef idx="0">
            <a:schemeClr val="accent2"/>
          </a:effectRef>
          <a:fontRef idx="minor">
            <a:schemeClr val="dk1"/>
          </a:fontRef>
        </p:style>
        <p:txBody>
          <a:bodyPr rtlCol="1" anchor="ctr"/>
          <a:lstStyle/>
          <a:p>
            <a:pPr algn="r" rtl="1"/>
            <a:r>
              <a:rPr lang="ar-SA" dirty="0">
                <a:solidFill>
                  <a:schemeClr val="accent2">
                    <a:lumMod val="75000"/>
                  </a:schemeClr>
                </a:solidFill>
              </a:rPr>
              <a:t>2</a:t>
            </a:r>
            <a:r>
              <a:rPr lang="ar-SA" b="1" dirty="0">
                <a:solidFill>
                  <a:schemeClr val="accent2">
                    <a:lumMod val="75000"/>
                  </a:schemeClr>
                </a:solidFill>
              </a:rPr>
              <a:t>ـ إيجاد كمية التوازن الجديد بعد فرض الضريبة وسعر البائع وسعر المشتري</a:t>
            </a:r>
            <a:endParaRPr lang="ar-SA" dirty="0">
              <a:solidFill>
                <a:schemeClr val="accent2">
                  <a:lumMod val="75000"/>
                </a:schemeClr>
              </a:solidFill>
            </a:endParaRPr>
          </a:p>
          <a:p>
            <a:pPr algn="r" rtl="1"/>
            <a:r>
              <a:rPr lang="ar-SA" dirty="0">
                <a:solidFill>
                  <a:schemeClr val="accent2">
                    <a:lumMod val="75000"/>
                  </a:schemeClr>
                </a:solidFill>
              </a:rPr>
              <a:t>لدينا :</a:t>
            </a:r>
          </a:p>
          <a:p>
            <a:pPr algn="r" rtl="1"/>
            <a:r>
              <a:rPr lang="en-US" dirty="0"/>
              <a:t>Ps = ( Q + 5) / 2 ... (1)</a:t>
            </a:r>
          </a:p>
          <a:p>
            <a:pPr algn="r" rtl="1"/>
            <a:r>
              <a:rPr lang="en-US" dirty="0"/>
              <a:t>PB = 10 - Q ... (2)</a:t>
            </a:r>
          </a:p>
          <a:p>
            <a:pPr algn="r" rtl="1"/>
            <a:r>
              <a:rPr lang="en-US" dirty="0"/>
              <a:t>PB - Ps= T...(3)</a:t>
            </a:r>
          </a:p>
          <a:p>
            <a:pPr algn="r" rtl="1"/>
            <a:r>
              <a:rPr lang="ar-SA" dirty="0">
                <a:solidFill>
                  <a:schemeClr val="accent2">
                    <a:lumMod val="75000"/>
                  </a:schemeClr>
                </a:solidFill>
              </a:rPr>
              <a:t>بحل المعادلات الثلاثة نجد:</a:t>
            </a:r>
          </a:p>
          <a:p>
            <a:pPr algn="r" rtl="1"/>
            <a:r>
              <a:rPr lang="en-US" dirty="0"/>
              <a:t>PB - Ps = 3</a:t>
            </a:r>
          </a:p>
          <a:p>
            <a:pPr algn="r" rtl="1"/>
            <a:r>
              <a:rPr lang="en-US" dirty="0"/>
              <a:t>(10 - Q) - (Q+5) / 2) = 3</a:t>
            </a:r>
          </a:p>
          <a:p>
            <a:pPr algn="r" rtl="1"/>
            <a:r>
              <a:rPr lang="en-US" dirty="0"/>
              <a:t>20 - 2Q -(Q -5) / 2 = 3</a:t>
            </a:r>
          </a:p>
          <a:p>
            <a:pPr algn="r" rtl="1"/>
            <a:r>
              <a:rPr lang="en-US" dirty="0"/>
              <a:t>15 - 3Q = 6</a:t>
            </a:r>
          </a:p>
          <a:p>
            <a:pPr algn="r" rtl="1"/>
            <a:r>
              <a:rPr lang="ar-SA" dirty="0" smtClean="0"/>
              <a:t> </a:t>
            </a:r>
            <a:r>
              <a:rPr lang="ar-SA" dirty="0" smtClean="0">
                <a:solidFill>
                  <a:schemeClr val="accent2">
                    <a:lumMod val="75000"/>
                  </a:schemeClr>
                </a:solidFill>
              </a:rPr>
              <a:t>كمية </a:t>
            </a:r>
            <a:r>
              <a:rPr lang="ar-SA" dirty="0">
                <a:solidFill>
                  <a:schemeClr val="accent2">
                    <a:lumMod val="75000"/>
                  </a:schemeClr>
                </a:solidFill>
              </a:rPr>
              <a:t>التوازن بعد فرض الضريبة</a:t>
            </a:r>
            <a:r>
              <a:rPr lang="ar-SA" b="1" dirty="0">
                <a:solidFill>
                  <a:schemeClr val="accent2">
                    <a:lumMod val="75000"/>
                  </a:schemeClr>
                </a:solidFill>
              </a:rPr>
              <a:t> </a:t>
            </a:r>
            <a:r>
              <a:rPr lang="ar-SA" b="1" dirty="0" smtClean="0">
                <a:solidFill>
                  <a:schemeClr val="accent2">
                    <a:lumMod val="75000"/>
                  </a:schemeClr>
                </a:solidFill>
              </a:rPr>
              <a:t> </a:t>
            </a:r>
            <a:r>
              <a:rPr lang="en-US" b="1" dirty="0" smtClean="0">
                <a:solidFill>
                  <a:schemeClr val="tx2">
                    <a:lumMod val="50000"/>
                  </a:schemeClr>
                </a:solidFill>
              </a:rPr>
              <a:t>Q1 </a:t>
            </a:r>
            <a:r>
              <a:rPr lang="en-US" b="1" dirty="0">
                <a:solidFill>
                  <a:schemeClr val="tx2">
                    <a:lumMod val="50000"/>
                  </a:schemeClr>
                </a:solidFill>
              </a:rPr>
              <a:t>= 9/3</a:t>
            </a:r>
            <a:endParaRPr lang="en-US" dirty="0">
              <a:solidFill>
                <a:schemeClr val="tx2">
                  <a:lumMod val="50000"/>
                </a:schemeClr>
              </a:solidFill>
            </a:endParaRPr>
          </a:p>
          <a:p>
            <a:pPr algn="r" rtl="1"/>
            <a:r>
              <a:rPr lang="ar-SA" dirty="0"/>
              <a:t>نعوض قيمة </a:t>
            </a:r>
            <a:r>
              <a:rPr lang="en-US" dirty="0" smtClean="0"/>
              <a:t> Q1 </a:t>
            </a:r>
            <a:r>
              <a:rPr lang="ar-SA" dirty="0"/>
              <a:t>في المعادلة رقم (1) .</a:t>
            </a:r>
          </a:p>
          <a:p>
            <a:pPr algn="r" rtl="1"/>
            <a:r>
              <a:rPr lang="en-US" dirty="0"/>
              <a:t>Ps =( 3+ 5)/2 = 8 / 2</a:t>
            </a:r>
          </a:p>
          <a:p>
            <a:pPr algn="r" rtl="1"/>
            <a:r>
              <a:rPr lang="ar-SA" dirty="0" smtClean="0"/>
              <a:t> </a:t>
            </a:r>
            <a:r>
              <a:rPr lang="ar-SA" dirty="0" smtClean="0">
                <a:solidFill>
                  <a:schemeClr val="accent2">
                    <a:lumMod val="75000"/>
                  </a:schemeClr>
                </a:solidFill>
              </a:rPr>
              <a:t>السعر </a:t>
            </a:r>
            <a:r>
              <a:rPr lang="ar-SA" dirty="0">
                <a:solidFill>
                  <a:schemeClr val="accent2">
                    <a:lumMod val="75000"/>
                  </a:schemeClr>
                </a:solidFill>
              </a:rPr>
              <a:t>الذي يستلمه البائع بعد فرض الضريبة </a:t>
            </a:r>
            <a:r>
              <a:rPr lang="en-US" dirty="0">
                <a:solidFill>
                  <a:schemeClr val="tx2">
                    <a:lumMod val="75000"/>
                  </a:schemeClr>
                </a:solidFill>
              </a:rPr>
              <a:t>Ps = 4</a:t>
            </a:r>
          </a:p>
          <a:p>
            <a:pPr algn="r" rtl="1"/>
            <a:r>
              <a:rPr lang="ar-SA" dirty="0"/>
              <a:t>نعوض قيمة </a:t>
            </a:r>
            <a:r>
              <a:rPr lang="en-US" dirty="0"/>
              <a:t>Ps </a:t>
            </a:r>
            <a:r>
              <a:rPr lang="ar-SA" dirty="0"/>
              <a:t>في المعادلة (3) :</a:t>
            </a:r>
          </a:p>
          <a:p>
            <a:pPr algn="r" rtl="1"/>
            <a:r>
              <a:rPr lang="en-US" dirty="0"/>
              <a:t>PB = 3+Ps</a:t>
            </a:r>
          </a:p>
          <a:p>
            <a:pPr algn="r" rtl="1"/>
            <a:r>
              <a:rPr lang="en-US" dirty="0"/>
              <a:t>PB = 3 + 4</a:t>
            </a:r>
          </a:p>
          <a:p>
            <a:pPr algn="r" rtl="1"/>
            <a:r>
              <a:rPr lang="ar-SA" dirty="0" smtClean="0">
                <a:solidFill>
                  <a:schemeClr val="accent2">
                    <a:lumMod val="75000"/>
                  </a:schemeClr>
                </a:solidFill>
              </a:rPr>
              <a:t> السعر الذي يدفعه المستهلك (المشتري</a:t>
            </a:r>
            <a:r>
              <a:rPr lang="ar-SA" dirty="0" smtClean="0"/>
              <a:t>) </a:t>
            </a:r>
            <a:r>
              <a:rPr lang="en-US" b="1" dirty="0" smtClean="0">
                <a:solidFill>
                  <a:schemeClr val="tx2">
                    <a:lumMod val="75000"/>
                  </a:schemeClr>
                </a:solidFill>
              </a:rPr>
              <a:t>PB </a:t>
            </a:r>
            <a:r>
              <a:rPr lang="en-US" b="1" dirty="0">
                <a:solidFill>
                  <a:schemeClr val="tx2">
                    <a:lumMod val="75000"/>
                  </a:schemeClr>
                </a:solidFill>
              </a:rPr>
              <a:t>= 7</a:t>
            </a:r>
            <a:endParaRPr lang="en-US" dirty="0">
              <a:solidFill>
                <a:schemeClr val="tx2">
                  <a:lumMod val="75000"/>
                </a:schemeClr>
              </a:solidFill>
            </a:endParaRPr>
          </a:p>
        </p:txBody>
      </p:sp>
      <p:sp>
        <p:nvSpPr>
          <p:cNvPr id="4" name="سهم إلى اليسار 3"/>
          <p:cNvSpPr/>
          <p:nvPr/>
        </p:nvSpPr>
        <p:spPr>
          <a:xfrm>
            <a:off x="10379676" y="0"/>
            <a:ext cx="1421027" cy="568411"/>
          </a:xfrm>
          <a:prstGeom prst="leftArrow">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ar-SA" dirty="0" smtClean="0"/>
              <a:t>الحل</a:t>
            </a:r>
            <a:endParaRPr lang="ar-SA" dirty="0"/>
          </a:p>
        </p:txBody>
      </p:sp>
      <p:sp>
        <p:nvSpPr>
          <p:cNvPr id="5" name="سهم إلى اليسار 4"/>
          <p:cNvSpPr/>
          <p:nvPr/>
        </p:nvSpPr>
        <p:spPr>
          <a:xfrm>
            <a:off x="893806" y="5502876"/>
            <a:ext cx="1421027" cy="568411"/>
          </a:xfrm>
          <a:prstGeom prst="leftArrow">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ar-SA" dirty="0" smtClean="0"/>
              <a:t>الحل</a:t>
            </a:r>
            <a:endParaRPr lang="ar-SA" dirty="0"/>
          </a:p>
        </p:txBody>
      </p:sp>
    </p:spTree>
    <p:extLst>
      <p:ext uri="{BB962C8B-B14F-4D97-AF65-F5344CB8AC3E}">
        <p14:creationId xmlns:p14="http://schemas.microsoft.com/office/powerpoint/2010/main" val="104469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وسيلة شرح مستطيلة مستديرة الزوايا 1"/>
          <p:cNvSpPr/>
          <p:nvPr/>
        </p:nvSpPr>
        <p:spPr>
          <a:xfrm>
            <a:off x="469556" y="778477"/>
            <a:ext cx="10861589" cy="5313405"/>
          </a:xfrm>
          <a:prstGeom prst="wedgeRoundRectCallout">
            <a:avLst>
              <a:gd name="adj1" fmla="val 36391"/>
              <a:gd name="adj2" fmla="val -60988"/>
              <a:gd name="adj3" fmla="val 16667"/>
            </a:avLst>
          </a:prstGeom>
        </p:spPr>
        <p:style>
          <a:lnRef idx="2">
            <a:schemeClr val="accent2"/>
          </a:lnRef>
          <a:fillRef idx="1">
            <a:schemeClr val="lt1"/>
          </a:fillRef>
          <a:effectRef idx="0">
            <a:schemeClr val="accent2"/>
          </a:effectRef>
          <a:fontRef idx="minor">
            <a:schemeClr val="dk1"/>
          </a:fontRef>
        </p:style>
        <p:txBody>
          <a:bodyPr rtlCol="1" anchor="ctr"/>
          <a:lstStyle/>
          <a:p>
            <a:pPr algn="r" rtl="1"/>
            <a:r>
              <a:rPr lang="ar-SA" b="1" dirty="0">
                <a:solidFill>
                  <a:schemeClr val="accent2">
                    <a:lumMod val="75000"/>
                  </a:schemeClr>
                </a:solidFill>
              </a:rPr>
              <a:t>أـ بالنسبة للمستهلك :</a:t>
            </a:r>
            <a:endParaRPr lang="ar-SA" dirty="0">
              <a:solidFill>
                <a:schemeClr val="accent2">
                  <a:lumMod val="75000"/>
                </a:schemeClr>
              </a:solidFill>
            </a:endParaRPr>
          </a:p>
          <a:p>
            <a:pPr algn="r" rtl="1"/>
            <a:r>
              <a:rPr lang="en-US" dirty="0" err="1"/>
              <a:t>tB</a:t>
            </a:r>
            <a:r>
              <a:rPr lang="en-US" dirty="0"/>
              <a:t> = PB – Po</a:t>
            </a:r>
          </a:p>
          <a:p>
            <a:pPr algn="r" rtl="1"/>
            <a:r>
              <a:rPr lang="en-US" dirty="0" err="1"/>
              <a:t>tB</a:t>
            </a:r>
            <a:r>
              <a:rPr lang="en-US" dirty="0"/>
              <a:t>=7-5</a:t>
            </a:r>
          </a:p>
          <a:p>
            <a:pPr algn="r" rtl="1"/>
            <a:r>
              <a:rPr lang="en-US" b="1" dirty="0" err="1">
                <a:solidFill>
                  <a:schemeClr val="tx2">
                    <a:lumMod val="75000"/>
                  </a:schemeClr>
                </a:solidFill>
              </a:rPr>
              <a:t>tB</a:t>
            </a:r>
            <a:r>
              <a:rPr lang="en-US" b="1" dirty="0">
                <a:solidFill>
                  <a:schemeClr val="tx2">
                    <a:lumMod val="75000"/>
                  </a:schemeClr>
                </a:solidFill>
              </a:rPr>
              <a:t> = 2</a:t>
            </a:r>
          </a:p>
          <a:p>
            <a:pPr algn="r" rtl="1"/>
            <a:r>
              <a:rPr lang="ar-SA" b="1" dirty="0">
                <a:solidFill>
                  <a:schemeClr val="accent2">
                    <a:lumMod val="75000"/>
                  </a:schemeClr>
                </a:solidFill>
              </a:rPr>
              <a:t>ب ـ بالنسبة للمنتج</a:t>
            </a:r>
            <a:r>
              <a:rPr lang="ar-SA" dirty="0">
                <a:solidFill>
                  <a:schemeClr val="accent2">
                    <a:lumMod val="75000"/>
                  </a:schemeClr>
                </a:solidFill>
              </a:rPr>
              <a:t> :</a:t>
            </a:r>
          </a:p>
          <a:p>
            <a:pPr algn="r" rtl="1"/>
            <a:r>
              <a:rPr lang="en-US" dirty="0" err="1"/>
              <a:t>ts</a:t>
            </a:r>
            <a:r>
              <a:rPr lang="en-US" dirty="0"/>
              <a:t> = Po – Ps</a:t>
            </a:r>
          </a:p>
          <a:p>
            <a:pPr algn="r" rtl="1"/>
            <a:r>
              <a:rPr lang="en-US" dirty="0" err="1"/>
              <a:t>ts</a:t>
            </a:r>
            <a:r>
              <a:rPr lang="en-US" dirty="0"/>
              <a:t> = 5- 4</a:t>
            </a:r>
          </a:p>
          <a:p>
            <a:pPr algn="r" rtl="1"/>
            <a:r>
              <a:rPr lang="en-US" b="1" dirty="0" err="1">
                <a:solidFill>
                  <a:schemeClr val="tx2">
                    <a:lumMod val="75000"/>
                  </a:schemeClr>
                </a:solidFill>
              </a:rPr>
              <a:t>ts</a:t>
            </a:r>
            <a:r>
              <a:rPr lang="en-US" b="1" dirty="0">
                <a:solidFill>
                  <a:schemeClr val="tx2">
                    <a:lumMod val="75000"/>
                  </a:schemeClr>
                </a:solidFill>
              </a:rPr>
              <a:t> = 1</a:t>
            </a:r>
            <a:endParaRPr lang="en-US" dirty="0">
              <a:solidFill>
                <a:schemeClr val="tx2">
                  <a:lumMod val="75000"/>
                </a:schemeClr>
              </a:solidFill>
            </a:endParaRPr>
          </a:p>
          <a:p>
            <a:pPr algn="r" rtl="1"/>
            <a:r>
              <a:rPr lang="en-US" dirty="0"/>
              <a:t>(Q +5) /2 - ( 10 -Q ) = 3</a:t>
            </a:r>
          </a:p>
          <a:p>
            <a:pPr algn="r" rtl="1"/>
            <a:r>
              <a:rPr lang="en-US" dirty="0"/>
              <a:t>Q + 5 -20 + 2Q = 6</a:t>
            </a:r>
          </a:p>
          <a:p>
            <a:pPr algn="r" rtl="1"/>
            <a:r>
              <a:rPr lang="en-US" dirty="0"/>
              <a:t>3Q = 21</a:t>
            </a:r>
          </a:p>
          <a:p>
            <a:pPr algn="r" rtl="1"/>
            <a:r>
              <a:rPr lang="en-US" b="1" dirty="0">
                <a:solidFill>
                  <a:schemeClr val="tx2">
                    <a:lumMod val="75000"/>
                  </a:schemeClr>
                </a:solidFill>
              </a:rPr>
              <a:t>Q2 =7</a:t>
            </a:r>
          </a:p>
        </p:txBody>
      </p:sp>
      <p:sp>
        <p:nvSpPr>
          <p:cNvPr id="3" name="سهم إلى اليسار 2"/>
          <p:cNvSpPr/>
          <p:nvPr/>
        </p:nvSpPr>
        <p:spPr>
          <a:xfrm>
            <a:off x="10379676" y="0"/>
            <a:ext cx="1421027" cy="568411"/>
          </a:xfrm>
          <a:prstGeom prst="leftArrow">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ar-SA" dirty="0" smtClean="0"/>
              <a:t>الحل</a:t>
            </a:r>
            <a:endParaRPr lang="ar-SA" dirty="0"/>
          </a:p>
        </p:txBody>
      </p:sp>
    </p:spTree>
    <p:extLst>
      <p:ext uri="{BB962C8B-B14F-4D97-AF65-F5344CB8AC3E}">
        <p14:creationId xmlns:p14="http://schemas.microsoft.com/office/powerpoint/2010/main" val="31793293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وسيلة شرح على شكل سحابة 4"/>
          <p:cNvSpPr/>
          <p:nvPr/>
        </p:nvSpPr>
        <p:spPr>
          <a:xfrm>
            <a:off x="584886" y="642594"/>
            <a:ext cx="2537255" cy="1523957"/>
          </a:xfrm>
          <a:prstGeom prst="cloudCallout">
            <a:avLst>
              <a:gd name="adj1" fmla="val 65855"/>
              <a:gd name="adj2" fmla="val 48986"/>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عنوان 1"/>
          <p:cNvSpPr>
            <a:spLocks noGrp="1"/>
          </p:cNvSpPr>
          <p:nvPr>
            <p:ph type="title"/>
          </p:nvPr>
        </p:nvSpPr>
        <p:spPr/>
        <p:txBody>
          <a:bodyPr/>
          <a:lstStyle/>
          <a:p>
            <a:r>
              <a:rPr lang="ar-SA" dirty="0" smtClean="0"/>
              <a:t>مثال :</a:t>
            </a:r>
            <a:endParaRPr lang="ar-SA" dirty="0"/>
          </a:p>
        </p:txBody>
      </p:sp>
      <p:sp>
        <p:nvSpPr>
          <p:cNvPr id="3" name="عنصر نائب للمحتوى 2"/>
          <p:cNvSpPr>
            <a:spLocks noGrp="1"/>
          </p:cNvSpPr>
          <p:nvPr>
            <p:ph sz="half" idx="1"/>
          </p:nvPr>
        </p:nvSpPr>
        <p:spPr>
          <a:xfrm>
            <a:off x="1066799" y="2103120"/>
            <a:ext cx="7912443" cy="3749040"/>
          </a:xfrm>
        </p:spPr>
        <p:txBody>
          <a:bodyPr>
            <a:normAutofit fontScale="70000" lnSpcReduction="20000"/>
          </a:bodyPr>
          <a:lstStyle/>
          <a:p>
            <a:r>
              <a:rPr lang="en-US" dirty="0" smtClean="0"/>
              <a:t>Small group work</a:t>
            </a:r>
          </a:p>
          <a:p>
            <a:r>
              <a:rPr lang="ar-SA" dirty="0" smtClean="0"/>
              <a:t>خلال 5 دقائق  يجب على الطالبات في المجموعات :</a:t>
            </a:r>
          </a:p>
          <a:p>
            <a:r>
              <a:rPr lang="ar-SA" dirty="0" smtClean="0"/>
              <a:t>1- تحديد العوامل المؤثرة على سوق </a:t>
            </a:r>
            <a:r>
              <a:rPr lang="ar-SA" dirty="0" err="1" smtClean="0"/>
              <a:t>العقار.وتحليلها</a:t>
            </a:r>
            <a:r>
              <a:rPr lang="ar-SA" dirty="0" smtClean="0"/>
              <a:t> بيانيا. (عاملين فقط لكل مجموعة)</a:t>
            </a:r>
          </a:p>
          <a:p>
            <a:r>
              <a:rPr lang="ar-SA" dirty="0" smtClean="0"/>
              <a:t>2- بحث أثر فرض رسوم على </a:t>
            </a:r>
            <a:r>
              <a:rPr lang="ar-SA" dirty="0" err="1" smtClean="0"/>
              <a:t>الآراضي</a:t>
            </a:r>
            <a:r>
              <a:rPr lang="ar-SA" dirty="0" smtClean="0"/>
              <a:t> البيضاء.</a:t>
            </a:r>
          </a:p>
          <a:p>
            <a:endParaRPr lang="ar-SA" dirty="0" smtClean="0"/>
          </a:p>
        </p:txBody>
      </p:sp>
      <p:sp>
        <p:nvSpPr>
          <p:cNvPr id="4" name="عنصر نائب للمحتوى 3"/>
          <p:cNvSpPr>
            <a:spLocks noGrp="1"/>
          </p:cNvSpPr>
          <p:nvPr>
            <p:ph sz="half" idx="2"/>
          </p:nvPr>
        </p:nvSpPr>
        <p:spPr>
          <a:xfrm>
            <a:off x="9176950" y="2103120"/>
            <a:ext cx="1948249" cy="3749040"/>
          </a:xfrm>
        </p:spPr>
        <p:txBody>
          <a:bodyPr>
            <a:normAutofit fontScale="70000" lnSpcReduction="20000"/>
          </a:bodyPr>
          <a:lstStyle/>
          <a:p>
            <a:r>
              <a:rPr lang="ar-SA" dirty="0"/>
              <a:t>أهداف المحاضرة:</a:t>
            </a:r>
          </a:p>
          <a:p>
            <a:r>
              <a:rPr lang="ar-SA" dirty="0"/>
              <a:t>أمثلة على كيفية التدخل الحكومي في السوق.</a:t>
            </a:r>
          </a:p>
          <a:p>
            <a:r>
              <a:rPr lang="ar-SA" dirty="0"/>
              <a:t>مفهوم تحديد حد أدنى لسعر السلعة (الدعم السعري)</a:t>
            </a:r>
          </a:p>
          <a:p>
            <a:r>
              <a:rPr lang="ar-SA" dirty="0"/>
              <a:t>آثار الدعم السعري.</a:t>
            </a:r>
          </a:p>
          <a:p>
            <a:r>
              <a:rPr lang="ar-SA" dirty="0"/>
              <a:t>مفهوم تحديد حد أقصى لسعر السلعة.</a:t>
            </a:r>
          </a:p>
          <a:p>
            <a:r>
              <a:rPr lang="ar-SA" dirty="0"/>
              <a:t>آثار تحديد حد أقصى لسعر السلعة.</a:t>
            </a:r>
          </a:p>
          <a:p>
            <a:r>
              <a:rPr lang="ar-SA" dirty="0"/>
              <a:t>السوق السوداء.</a:t>
            </a:r>
          </a:p>
          <a:p>
            <a:r>
              <a:rPr lang="ar-SA" dirty="0"/>
              <a:t>مفهوم الضرائب وأنواعها.</a:t>
            </a:r>
          </a:p>
          <a:p>
            <a:r>
              <a:rPr lang="ar-SA" dirty="0"/>
              <a:t>آثار فرض الضريبة على السلعة</a:t>
            </a:r>
            <a:r>
              <a:rPr lang="ar-SA" dirty="0" smtClean="0"/>
              <a:t>.</a:t>
            </a:r>
            <a:endParaRPr lang="ar-SA" dirty="0"/>
          </a:p>
          <a:p>
            <a:endParaRPr lang="ar-SA" dirty="0"/>
          </a:p>
        </p:txBody>
      </p:sp>
    </p:spTree>
    <p:extLst>
      <p:ext uri="{BB962C8B-B14F-4D97-AF65-F5344CB8AC3E}">
        <p14:creationId xmlns:p14="http://schemas.microsoft.com/office/powerpoint/2010/main" val="22403643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مراجعة:</a:t>
            </a:r>
            <a:endParaRPr lang="ar-SA" dirty="0"/>
          </a:p>
        </p:txBody>
      </p:sp>
      <p:sp>
        <p:nvSpPr>
          <p:cNvPr id="3" name="عنصر نائب للمحتوى 2"/>
          <p:cNvSpPr>
            <a:spLocks noGrp="1"/>
          </p:cNvSpPr>
          <p:nvPr>
            <p:ph sz="half" idx="1"/>
          </p:nvPr>
        </p:nvSpPr>
        <p:spPr>
          <a:xfrm>
            <a:off x="1066799" y="2103120"/>
            <a:ext cx="7615881" cy="3749040"/>
          </a:xfrm>
        </p:spPr>
        <p:txBody>
          <a:bodyPr>
            <a:normAutofit fontScale="70000" lnSpcReduction="20000"/>
          </a:bodyPr>
          <a:lstStyle/>
          <a:p>
            <a:pPr marL="0" indent="0">
              <a:buNone/>
            </a:pPr>
            <a:r>
              <a:rPr lang="ar-SA" dirty="0"/>
              <a:t>أمثلة على كيفية التدخل الحكومي في السوق.</a:t>
            </a:r>
          </a:p>
          <a:p>
            <a:pPr marL="0" indent="0">
              <a:buNone/>
            </a:pPr>
            <a:r>
              <a:rPr lang="ar-SA" dirty="0"/>
              <a:t>مفهوم تحديد حد أدنى لسعر السلعة (الدعم السعري)</a:t>
            </a:r>
          </a:p>
          <a:p>
            <a:pPr marL="0" indent="0">
              <a:buNone/>
            </a:pPr>
            <a:r>
              <a:rPr lang="ar-SA" dirty="0"/>
              <a:t>آثار الدعم السعري.</a:t>
            </a:r>
          </a:p>
          <a:p>
            <a:pPr marL="0" indent="0">
              <a:buNone/>
            </a:pPr>
            <a:r>
              <a:rPr lang="ar-SA" dirty="0"/>
              <a:t>مفهوم تحديد حد أقصى لسعر السلعة.</a:t>
            </a:r>
          </a:p>
          <a:p>
            <a:pPr marL="0" indent="0">
              <a:buNone/>
            </a:pPr>
            <a:r>
              <a:rPr lang="ar-SA" dirty="0"/>
              <a:t>آثار تحديد حد أقصى لسعر السلعة.</a:t>
            </a:r>
          </a:p>
          <a:p>
            <a:pPr marL="0" indent="0">
              <a:buNone/>
            </a:pPr>
            <a:r>
              <a:rPr lang="ar-SA" dirty="0"/>
              <a:t>السوق السوداء.</a:t>
            </a:r>
          </a:p>
          <a:p>
            <a:pPr marL="0" indent="0">
              <a:buNone/>
            </a:pPr>
            <a:r>
              <a:rPr lang="ar-SA" dirty="0"/>
              <a:t>مفهوم الضرائب وأنواعها.</a:t>
            </a:r>
          </a:p>
          <a:p>
            <a:pPr marL="0" indent="0">
              <a:buNone/>
            </a:pPr>
            <a:r>
              <a:rPr lang="ar-SA" dirty="0"/>
              <a:t>آثار فرض الضريبة على السلعة.</a:t>
            </a:r>
          </a:p>
          <a:p>
            <a:pPr marL="0" indent="0">
              <a:buNone/>
            </a:pPr>
            <a:endParaRPr lang="ar-SA" dirty="0"/>
          </a:p>
        </p:txBody>
      </p:sp>
      <p:sp>
        <p:nvSpPr>
          <p:cNvPr id="4" name="عنصر نائب للمحتوى 3"/>
          <p:cNvSpPr>
            <a:spLocks noGrp="1"/>
          </p:cNvSpPr>
          <p:nvPr>
            <p:ph sz="half" idx="2"/>
          </p:nvPr>
        </p:nvSpPr>
        <p:spPr>
          <a:xfrm>
            <a:off x="9086334" y="2103120"/>
            <a:ext cx="2038865" cy="3749040"/>
          </a:xfrm>
        </p:spPr>
        <p:txBody>
          <a:bodyPr>
            <a:normAutofit fontScale="70000" lnSpcReduction="20000"/>
          </a:bodyPr>
          <a:lstStyle/>
          <a:p>
            <a:r>
              <a:rPr lang="ar-SA" dirty="0"/>
              <a:t>أهداف المحاضرة:</a:t>
            </a:r>
          </a:p>
          <a:p>
            <a:r>
              <a:rPr lang="ar-SA" dirty="0"/>
              <a:t>أمثلة على كيفية التدخل الحكومي في السوق.</a:t>
            </a:r>
          </a:p>
          <a:p>
            <a:r>
              <a:rPr lang="ar-SA" dirty="0"/>
              <a:t>مفهوم تحديد حد أدنى لسعر السلعة (الدعم السعري)</a:t>
            </a:r>
          </a:p>
          <a:p>
            <a:r>
              <a:rPr lang="ar-SA" dirty="0"/>
              <a:t>آثار الدعم السعري.</a:t>
            </a:r>
          </a:p>
          <a:p>
            <a:r>
              <a:rPr lang="ar-SA" dirty="0"/>
              <a:t>مفهوم تحديد حد أقصى لسعر السلعة.</a:t>
            </a:r>
          </a:p>
          <a:p>
            <a:r>
              <a:rPr lang="ar-SA" dirty="0"/>
              <a:t>آثار تحديد حد أقصى لسعر السلعة.</a:t>
            </a:r>
          </a:p>
          <a:p>
            <a:r>
              <a:rPr lang="ar-SA" dirty="0"/>
              <a:t>السوق السوداء.</a:t>
            </a:r>
          </a:p>
          <a:p>
            <a:r>
              <a:rPr lang="ar-SA" dirty="0"/>
              <a:t>مفهوم الضرائب وأنواعها.</a:t>
            </a:r>
          </a:p>
          <a:p>
            <a:r>
              <a:rPr lang="ar-SA" dirty="0"/>
              <a:t>آثار فرض الضريبة على السلعة.</a:t>
            </a:r>
          </a:p>
          <a:p>
            <a:endParaRPr lang="ar-SA" dirty="0"/>
          </a:p>
        </p:txBody>
      </p:sp>
    </p:spTree>
    <p:extLst>
      <p:ext uri="{BB962C8B-B14F-4D97-AF65-F5344CB8AC3E}">
        <p14:creationId xmlns:p14="http://schemas.microsoft.com/office/powerpoint/2010/main" val="32596910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حل تمارين:</a:t>
            </a:r>
            <a:br>
              <a:rPr lang="ar-SA" dirty="0" smtClean="0"/>
            </a:br>
            <a:endParaRPr lang="ar-SA" dirty="0"/>
          </a:p>
        </p:txBody>
      </p:sp>
      <p:sp>
        <p:nvSpPr>
          <p:cNvPr id="5" name="عنصر نائب للمحتوى 4"/>
          <p:cNvSpPr>
            <a:spLocks noGrp="1"/>
          </p:cNvSpPr>
          <p:nvPr>
            <p:ph idx="1"/>
          </p:nvPr>
        </p:nvSpPr>
        <p:spPr/>
        <p:txBody>
          <a:bodyPr/>
          <a:lstStyle/>
          <a:p>
            <a:r>
              <a:rPr lang="en-US" dirty="0" smtClean="0"/>
              <a:t>Small group work</a:t>
            </a:r>
          </a:p>
          <a:p>
            <a:pPr marL="0" indent="0">
              <a:buNone/>
            </a:pPr>
            <a:r>
              <a:rPr lang="ar-SA" dirty="0" smtClean="0"/>
              <a:t>1- مناقشة التمارين بين الطالبات خلال 5دقائق.</a:t>
            </a:r>
          </a:p>
          <a:p>
            <a:pPr marL="0" indent="0">
              <a:buNone/>
            </a:pPr>
            <a:r>
              <a:rPr lang="ar-SA" dirty="0" smtClean="0"/>
              <a:t>2- السؤال عن الأمور الغير واضحة 5 دقائق.</a:t>
            </a:r>
          </a:p>
          <a:p>
            <a:pPr marL="0" indent="0">
              <a:buNone/>
            </a:pPr>
            <a:r>
              <a:rPr lang="ar-SA" dirty="0" smtClean="0"/>
              <a:t>3- استمرار الحل 5 دقائق.</a:t>
            </a:r>
          </a:p>
          <a:p>
            <a:pPr marL="0" indent="0">
              <a:buNone/>
            </a:pPr>
            <a:r>
              <a:rPr lang="ar-SA" dirty="0" smtClean="0"/>
              <a:t>4- استعراض النتائج النهائية 3 دقائق.</a:t>
            </a:r>
          </a:p>
          <a:p>
            <a:pPr marL="0" indent="0">
              <a:buNone/>
            </a:pPr>
            <a:endParaRPr lang="ar-SA" dirty="0" smtClean="0"/>
          </a:p>
          <a:p>
            <a:pPr marL="0" indent="0">
              <a:buNone/>
            </a:pPr>
            <a:endParaRPr lang="ar-SA" dirty="0" smtClean="0"/>
          </a:p>
        </p:txBody>
      </p:sp>
    </p:spTree>
    <p:extLst>
      <p:ext uri="{BB962C8B-B14F-4D97-AF65-F5344CB8AC3E}">
        <p14:creationId xmlns:p14="http://schemas.microsoft.com/office/powerpoint/2010/main" val="29382532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توازن السوق</a:t>
            </a:r>
            <a:br>
              <a:rPr lang="ar-SA" dirty="0" smtClean="0"/>
            </a:br>
            <a:r>
              <a:rPr lang="ar-SA" dirty="0" smtClean="0"/>
              <a:t>الفصل الثالث</a:t>
            </a:r>
            <a:endParaRPr lang="ar-SA" dirty="0"/>
          </a:p>
        </p:txBody>
      </p:sp>
      <p:sp>
        <p:nvSpPr>
          <p:cNvPr id="3" name="عنصر نائب للمحتوى 2"/>
          <p:cNvSpPr>
            <a:spLocks noGrp="1"/>
          </p:cNvSpPr>
          <p:nvPr>
            <p:ph sz="half" idx="1"/>
          </p:nvPr>
        </p:nvSpPr>
        <p:spPr/>
        <p:txBody>
          <a:bodyPr/>
          <a:lstStyle/>
          <a:p>
            <a:r>
              <a:rPr lang="ar-SA" dirty="0"/>
              <a:t>المنافسة الكاملة:</a:t>
            </a:r>
          </a:p>
          <a:p>
            <a:r>
              <a:rPr lang="ar-SA" dirty="0"/>
              <a:t>الوضع في السوق حيث يوجد عدد كبير من البائعين والمشترين بحيث لا يستطيع أي منهم أن يؤثر على سعر السلعة أو الخدمة التي تتميز بكونها متجانسة، وفي ذلك السوق تتوافر المعلومات الكافية للطرفين بظروف وأحوال السوق الذي يجب أن يتصف بالحرية </a:t>
            </a:r>
            <a:r>
              <a:rPr lang="ar-SA" dirty="0" smtClean="0"/>
              <a:t>التامة</a:t>
            </a:r>
          </a:p>
        </p:txBody>
      </p:sp>
      <p:sp>
        <p:nvSpPr>
          <p:cNvPr id="4" name="عنصر نائب للمحتوى 3"/>
          <p:cNvSpPr>
            <a:spLocks noGrp="1"/>
          </p:cNvSpPr>
          <p:nvPr>
            <p:ph sz="half" idx="2"/>
          </p:nvPr>
        </p:nvSpPr>
        <p:spPr/>
        <p:txBody>
          <a:bodyPr/>
          <a:lstStyle/>
          <a:p>
            <a:r>
              <a:rPr lang="ar-SA" dirty="0" smtClean="0"/>
              <a:t>السوق:</a:t>
            </a:r>
          </a:p>
          <a:p>
            <a:r>
              <a:rPr lang="ar-SA" dirty="0" smtClean="0"/>
              <a:t>هو الاطار او الوضع الذي يتم فيه التبادل لسلعة أو خدمة معينة بين البائعين والمشترين.</a:t>
            </a:r>
          </a:p>
          <a:p>
            <a:endParaRPr lang="ar-SA" dirty="0" smtClean="0"/>
          </a:p>
        </p:txBody>
      </p:sp>
    </p:spTree>
    <p:extLst>
      <p:ext uri="{BB962C8B-B14F-4D97-AF65-F5344CB8AC3E}">
        <p14:creationId xmlns:p14="http://schemas.microsoft.com/office/powerpoint/2010/main" val="3209784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توازن السوق</a:t>
            </a:r>
            <a:endParaRPr lang="ar-SA" dirty="0"/>
          </a:p>
        </p:txBody>
      </p:sp>
      <p:graphicFrame>
        <p:nvGraphicFramePr>
          <p:cNvPr id="5" name="عنصر نائب للمحتوى 4"/>
          <p:cNvGraphicFramePr>
            <a:graphicFrameLocks noGrp="1"/>
          </p:cNvGraphicFramePr>
          <p:nvPr>
            <p:ph sz="half" idx="1"/>
            <p:extLst>
              <p:ext uri="{D42A27DB-BD31-4B8C-83A1-F6EECF244321}">
                <p14:modId xmlns:p14="http://schemas.microsoft.com/office/powerpoint/2010/main" val="2715570336"/>
              </p:ext>
            </p:extLst>
          </p:nvPr>
        </p:nvGraphicFramePr>
        <p:xfrm>
          <a:off x="1066800" y="2103438"/>
          <a:ext cx="4876800" cy="1563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عنصر نائب للمحتوى 3"/>
          <p:cNvSpPr>
            <a:spLocks noGrp="1"/>
          </p:cNvSpPr>
          <p:nvPr>
            <p:ph sz="half" idx="2"/>
          </p:nvPr>
        </p:nvSpPr>
        <p:spPr/>
        <p:txBody>
          <a:bodyPr/>
          <a:lstStyle/>
          <a:p>
            <a:r>
              <a:rPr lang="ar-SA" dirty="0" smtClean="0"/>
              <a:t>هو الوضع الذي لا يكون عنده أي اتجاه او رغبة في التغيير سواء من قبل المنتجين او المستهلكين، بافتراض أن العوامل الأخرى المؤثرة ثابتة.</a:t>
            </a:r>
          </a:p>
          <a:p>
            <a:endParaRPr lang="ar-SA" dirty="0"/>
          </a:p>
        </p:txBody>
      </p:sp>
      <p:graphicFrame>
        <p:nvGraphicFramePr>
          <p:cNvPr id="6" name="رسم تخطيطي 5"/>
          <p:cNvGraphicFramePr/>
          <p:nvPr>
            <p:extLst>
              <p:ext uri="{D42A27DB-BD31-4B8C-83A1-F6EECF244321}">
                <p14:modId xmlns:p14="http://schemas.microsoft.com/office/powerpoint/2010/main" val="77911604"/>
              </p:ext>
            </p:extLst>
          </p:nvPr>
        </p:nvGraphicFramePr>
        <p:xfrm>
          <a:off x="1257300" y="4362450"/>
          <a:ext cx="4743450" cy="170920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784534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أثر التغيرات في العرض والطلب:</a:t>
            </a:r>
            <a:endParaRPr lang="ar-SA" dirty="0"/>
          </a:p>
        </p:txBody>
      </p:sp>
      <p:sp>
        <p:nvSpPr>
          <p:cNvPr id="3" name="عنصر نائب للمحتوى 2"/>
          <p:cNvSpPr>
            <a:spLocks noGrp="1"/>
          </p:cNvSpPr>
          <p:nvPr>
            <p:ph idx="1"/>
          </p:nvPr>
        </p:nvSpPr>
        <p:spPr/>
        <p:txBody>
          <a:bodyPr/>
          <a:lstStyle/>
          <a:p>
            <a:r>
              <a:rPr lang="ar-SA" dirty="0" smtClean="0"/>
              <a:t> التغير في الطلب مع ثبات العرض.</a:t>
            </a:r>
          </a:p>
          <a:p>
            <a:r>
              <a:rPr lang="ar-SA" dirty="0" smtClean="0"/>
              <a:t>التغير في العرض مع ثبات الطلب.</a:t>
            </a:r>
          </a:p>
          <a:p>
            <a:r>
              <a:rPr lang="ar-SA" dirty="0" smtClean="0"/>
              <a:t>التغير في الطلب والعرض معا.</a:t>
            </a:r>
          </a:p>
          <a:p>
            <a:endParaRPr lang="ar-SA" dirty="0" smtClean="0"/>
          </a:p>
          <a:p>
            <a:endParaRPr lang="ar-SA" dirty="0"/>
          </a:p>
        </p:txBody>
      </p:sp>
    </p:spTree>
    <p:extLst>
      <p:ext uri="{BB962C8B-B14F-4D97-AF65-F5344CB8AC3E}">
        <p14:creationId xmlns:p14="http://schemas.microsoft.com/office/powerpoint/2010/main" val="2859082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تطبيقات على توازن السوق.</a:t>
            </a:r>
            <a:endParaRPr lang="ar-SA" dirty="0"/>
          </a:p>
        </p:txBody>
      </p:sp>
      <p:sp>
        <p:nvSpPr>
          <p:cNvPr id="4" name="عنصر نائب للمحتوى 3"/>
          <p:cNvSpPr>
            <a:spLocks noGrp="1"/>
          </p:cNvSpPr>
          <p:nvPr>
            <p:ph idx="1"/>
          </p:nvPr>
        </p:nvSpPr>
        <p:spPr/>
        <p:txBody>
          <a:bodyPr>
            <a:normAutofit/>
          </a:bodyPr>
          <a:lstStyle/>
          <a:p>
            <a:r>
              <a:rPr lang="ar-SA" dirty="0" smtClean="0"/>
              <a:t> </a:t>
            </a:r>
            <a:r>
              <a:rPr lang="ar-SA" sz="3600" dirty="0" smtClean="0"/>
              <a:t>التدخل الحكومي:</a:t>
            </a:r>
          </a:p>
          <a:p>
            <a:r>
              <a:rPr lang="ar-SA" sz="3600" dirty="0" smtClean="0"/>
              <a:t>1- الدعم السعري.</a:t>
            </a:r>
          </a:p>
          <a:p>
            <a:r>
              <a:rPr lang="ar-SA" sz="3600" dirty="0" smtClean="0"/>
              <a:t>2- تحديد حد أقصى لسعر السلعة.</a:t>
            </a:r>
          </a:p>
          <a:p>
            <a:r>
              <a:rPr lang="ar-SA" sz="3600" dirty="0" smtClean="0"/>
              <a:t>3- الضرائب.</a:t>
            </a:r>
          </a:p>
          <a:p>
            <a:endParaRPr lang="ar-SA" dirty="0" smtClean="0"/>
          </a:p>
        </p:txBody>
      </p:sp>
    </p:spTree>
    <p:extLst>
      <p:ext uri="{BB962C8B-B14F-4D97-AF65-F5344CB8AC3E}">
        <p14:creationId xmlns:p14="http://schemas.microsoft.com/office/powerpoint/2010/main" val="1207118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تحديد حد أدنى لسعر السلعة (الدعم السعري)</a:t>
            </a:r>
            <a:endParaRPr lang="ar-SA" dirty="0"/>
          </a:p>
        </p:txBody>
      </p:sp>
      <p:sp>
        <p:nvSpPr>
          <p:cNvPr id="3" name="عنصر نائب للمحتوى 2"/>
          <p:cNvSpPr>
            <a:spLocks noGrp="1"/>
          </p:cNvSpPr>
          <p:nvPr>
            <p:ph sz="half" idx="1"/>
          </p:nvPr>
        </p:nvSpPr>
        <p:spPr>
          <a:xfrm>
            <a:off x="1066799" y="2103120"/>
            <a:ext cx="8620897" cy="3749040"/>
          </a:xfrm>
        </p:spPr>
        <p:txBody>
          <a:bodyPr>
            <a:normAutofit fontScale="92500" lnSpcReduction="10000"/>
          </a:bodyPr>
          <a:lstStyle/>
          <a:p>
            <a:r>
              <a:rPr lang="ar-SA" dirty="0" smtClean="0"/>
              <a:t>هو قيام الحكومة بتحديد حد أدنى لسعر السلعة أو الخدمة ويكون عادة فوق سعر السوق, ولو كان أقل من سعر السوق لفقد تأثيره.</a:t>
            </a:r>
          </a:p>
          <a:p>
            <a:r>
              <a:rPr lang="ar-SA" dirty="0" smtClean="0"/>
              <a:t>أمثلة:</a:t>
            </a:r>
          </a:p>
          <a:p>
            <a:r>
              <a:rPr lang="ar-SA" dirty="0" smtClean="0"/>
              <a:t>تحديد حد أدنى لأسعر بعض </a:t>
            </a:r>
            <a:r>
              <a:rPr lang="ar-SA" dirty="0" err="1" smtClean="0"/>
              <a:t>المنوجات</a:t>
            </a:r>
            <a:r>
              <a:rPr lang="ar-SA" dirty="0" smtClean="0"/>
              <a:t> الزراعية.</a:t>
            </a:r>
          </a:p>
          <a:p>
            <a:r>
              <a:rPr lang="ar-SA" dirty="0" smtClean="0"/>
              <a:t>تحديد حد أدنى لأجور العمالة.</a:t>
            </a:r>
          </a:p>
          <a:p>
            <a:r>
              <a:rPr lang="ar-SA" dirty="0" smtClean="0"/>
              <a:t>تأثيره:</a:t>
            </a:r>
          </a:p>
          <a:p>
            <a:r>
              <a:rPr lang="ar-SA" dirty="0" smtClean="0"/>
              <a:t>1- فائض في عرض السلعة.</a:t>
            </a:r>
            <a:endParaRPr lang="ar-SA" dirty="0"/>
          </a:p>
        </p:txBody>
      </p:sp>
      <p:cxnSp>
        <p:nvCxnSpPr>
          <p:cNvPr id="6" name="رابط كسهم مستقيم 5"/>
          <p:cNvCxnSpPr/>
          <p:nvPr/>
        </p:nvCxnSpPr>
        <p:spPr>
          <a:xfrm>
            <a:off x="1729946" y="3962400"/>
            <a:ext cx="1804086" cy="49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رابط كسهم مستقيم 8"/>
          <p:cNvCxnSpPr/>
          <p:nvPr/>
        </p:nvCxnSpPr>
        <p:spPr>
          <a:xfrm flipV="1">
            <a:off x="1779373" y="2512541"/>
            <a:ext cx="16476" cy="14498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flipH="1">
            <a:off x="2067697" y="2784389"/>
            <a:ext cx="1005017"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a:off x="2141838" y="2842054"/>
            <a:ext cx="864973" cy="774357"/>
          </a:xfrm>
          <a:prstGeom prst="line">
            <a:avLst/>
          </a:prstGeom>
        </p:spPr>
        <p:style>
          <a:lnRef idx="1">
            <a:schemeClr val="accent1"/>
          </a:lnRef>
          <a:fillRef idx="0">
            <a:schemeClr val="accent1"/>
          </a:fillRef>
          <a:effectRef idx="0">
            <a:schemeClr val="accent1"/>
          </a:effectRef>
          <a:fontRef idx="minor">
            <a:schemeClr val="tx1"/>
          </a:fontRef>
        </p:style>
      </p:cxnSp>
      <p:sp>
        <p:nvSpPr>
          <p:cNvPr id="14" name="مستطيل مستدير الزوايا 13"/>
          <p:cNvSpPr/>
          <p:nvPr/>
        </p:nvSpPr>
        <p:spPr>
          <a:xfrm>
            <a:off x="3072714" y="2710249"/>
            <a:ext cx="271848" cy="2718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a:t>S</a:t>
            </a:r>
            <a:endParaRPr lang="ar-SA" dirty="0"/>
          </a:p>
        </p:txBody>
      </p:sp>
      <p:sp>
        <p:nvSpPr>
          <p:cNvPr id="15" name="مستطيل مستدير الزوايا 14"/>
          <p:cNvSpPr/>
          <p:nvPr/>
        </p:nvSpPr>
        <p:spPr>
          <a:xfrm>
            <a:off x="3006811" y="3476368"/>
            <a:ext cx="255373" cy="2965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D</a:t>
            </a:r>
            <a:endParaRPr lang="ar-SA" dirty="0"/>
          </a:p>
        </p:txBody>
      </p:sp>
      <p:sp>
        <p:nvSpPr>
          <p:cNvPr id="16" name="مستطيل مستدير الزوايا 15"/>
          <p:cNvSpPr/>
          <p:nvPr/>
        </p:nvSpPr>
        <p:spPr>
          <a:xfrm>
            <a:off x="1425146" y="2364259"/>
            <a:ext cx="354227" cy="4201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P</a:t>
            </a:r>
            <a:endParaRPr lang="ar-SA" dirty="0"/>
          </a:p>
        </p:txBody>
      </p:sp>
      <p:sp>
        <p:nvSpPr>
          <p:cNvPr id="17" name="مستطيل مستدير الزوايا 16"/>
          <p:cNvSpPr/>
          <p:nvPr/>
        </p:nvSpPr>
        <p:spPr>
          <a:xfrm>
            <a:off x="3344562" y="4011827"/>
            <a:ext cx="354227" cy="2883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Q</a:t>
            </a:r>
            <a:endParaRPr lang="ar-SA" dirty="0"/>
          </a:p>
        </p:txBody>
      </p:sp>
      <p:sp>
        <p:nvSpPr>
          <p:cNvPr id="5" name="عنصر نائب للمحتوى 4"/>
          <p:cNvSpPr>
            <a:spLocks noGrp="1"/>
          </p:cNvSpPr>
          <p:nvPr>
            <p:ph sz="half" idx="2"/>
          </p:nvPr>
        </p:nvSpPr>
        <p:spPr/>
        <p:txBody>
          <a:bodyPr/>
          <a:lstStyle/>
          <a:p>
            <a:endParaRPr lang="ar-SA"/>
          </a:p>
        </p:txBody>
      </p:sp>
    </p:spTree>
    <p:extLst>
      <p:ext uri="{BB962C8B-B14F-4D97-AF65-F5344CB8AC3E}">
        <p14:creationId xmlns:p14="http://schemas.microsoft.com/office/powerpoint/2010/main" val="715008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09675" y="519396"/>
            <a:ext cx="10058400" cy="1371600"/>
          </a:xfrm>
        </p:spPr>
        <p:txBody>
          <a:bodyPr/>
          <a:lstStyle/>
          <a:p>
            <a:r>
              <a:rPr lang="ar-SA" dirty="0" smtClean="0"/>
              <a:t>تحديد حد أقصى لسعر السلعة:</a:t>
            </a:r>
            <a:endParaRPr lang="ar-SA" dirty="0"/>
          </a:p>
        </p:txBody>
      </p:sp>
      <p:sp>
        <p:nvSpPr>
          <p:cNvPr id="3" name="عنصر نائب للمحتوى 2"/>
          <p:cNvSpPr>
            <a:spLocks noGrp="1"/>
          </p:cNvSpPr>
          <p:nvPr>
            <p:ph sz="half" idx="1"/>
          </p:nvPr>
        </p:nvSpPr>
        <p:spPr>
          <a:xfrm>
            <a:off x="1066799" y="2103120"/>
            <a:ext cx="8653849" cy="3749040"/>
          </a:xfrm>
        </p:spPr>
        <p:txBody>
          <a:bodyPr>
            <a:normAutofit fontScale="47500" lnSpcReduction="20000"/>
          </a:bodyPr>
          <a:lstStyle/>
          <a:p>
            <a:r>
              <a:rPr lang="ar-SA" dirty="0" smtClean="0"/>
              <a:t>تقوم الحكومة بتحديد حد أعلى لسعر السلعة أو الخدمة ويكون عادة تحت سعر التوازن </a:t>
            </a:r>
            <a:r>
              <a:rPr lang="ar-SA" dirty="0" err="1" smtClean="0"/>
              <a:t>ولايسمح</a:t>
            </a:r>
            <a:r>
              <a:rPr lang="ar-SA" dirty="0" smtClean="0"/>
              <a:t> ان تباع بأقل من ذلك السعر.</a:t>
            </a:r>
          </a:p>
          <a:p>
            <a:r>
              <a:rPr lang="ar-SA" dirty="0" smtClean="0"/>
              <a:t>أمثلة :</a:t>
            </a:r>
          </a:p>
          <a:p>
            <a:r>
              <a:rPr lang="ar-SA" dirty="0" smtClean="0"/>
              <a:t>تحديد أقصى لأسعار بعض السلع أوقات الحرب, وتحديد حد أقصى لبعض السلع الضرورية.</a:t>
            </a:r>
          </a:p>
          <a:p>
            <a:pPr marL="0" indent="0">
              <a:buNone/>
            </a:pPr>
            <a:endParaRPr lang="ar-SA" dirty="0" smtClean="0"/>
          </a:p>
          <a:p>
            <a:r>
              <a:rPr lang="ar-SA" dirty="0" err="1" smtClean="0"/>
              <a:t>آثارة</a:t>
            </a:r>
            <a:r>
              <a:rPr lang="ar-SA" dirty="0" smtClean="0"/>
              <a:t> :</a:t>
            </a:r>
          </a:p>
          <a:p>
            <a:r>
              <a:rPr lang="ar-SA" dirty="0" smtClean="0"/>
              <a:t>1- وجود فائض طلب عند ذلك السعر المنخفض.</a:t>
            </a:r>
          </a:p>
          <a:p>
            <a:endParaRPr lang="ar-SA" dirty="0"/>
          </a:p>
          <a:p>
            <a:r>
              <a:rPr lang="ar-SA" dirty="0" smtClean="0"/>
              <a:t>كيف يتم توزيع الكمية </a:t>
            </a:r>
            <a:r>
              <a:rPr lang="ar-SA" dirty="0" err="1" smtClean="0"/>
              <a:t>المعروضه</a:t>
            </a:r>
            <a:r>
              <a:rPr lang="ar-SA" dirty="0" smtClean="0"/>
              <a:t> للبيع:</a:t>
            </a:r>
          </a:p>
          <a:p>
            <a:r>
              <a:rPr lang="ar-SA" dirty="0" smtClean="0"/>
              <a:t>1- من يأتي أولا يأخذ أولا.              تزاحم المستهلكين والانتظار.</a:t>
            </a:r>
          </a:p>
          <a:p>
            <a:r>
              <a:rPr lang="ar-SA" dirty="0" smtClean="0"/>
              <a:t>2- تمييز البائعين بين المستهلكين على أساس تفضيلات معينة.</a:t>
            </a:r>
          </a:p>
          <a:p>
            <a:r>
              <a:rPr lang="ar-SA" dirty="0" smtClean="0"/>
              <a:t>3- معايير يتم التوزيع على أساسها تضعها الحكومة مثل أفراد الاسرة والحالة الاجتماعية.</a:t>
            </a:r>
          </a:p>
          <a:p>
            <a:endParaRPr lang="ar-SA" dirty="0" smtClean="0"/>
          </a:p>
          <a:p>
            <a:r>
              <a:rPr lang="ar-SA" dirty="0" smtClean="0"/>
              <a:t>3- ظهور </a:t>
            </a:r>
            <a:r>
              <a:rPr lang="ar-SA" dirty="0" err="1" smtClean="0"/>
              <a:t>مايعرف</a:t>
            </a:r>
            <a:r>
              <a:rPr lang="ar-SA" dirty="0" smtClean="0"/>
              <a:t> بالسوق السوداء: وهي السوق التي يتم فيها تبادل السلع والخدمات بسعر أعلى من المحدد لها قانونا.</a:t>
            </a:r>
          </a:p>
          <a:p>
            <a:pPr marL="0" indent="0">
              <a:buNone/>
            </a:pPr>
            <a:endParaRPr lang="ar-SA" dirty="0"/>
          </a:p>
        </p:txBody>
      </p:sp>
      <p:cxnSp>
        <p:nvCxnSpPr>
          <p:cNvPr id="6" name="رابط كسهم مستقيم 5"/>
          <p:cNvCxnSpPr/>
          <p:nvPr/>
        </p:nvCxnSpPr>
        <p:spPr>
          <a:xfrm flipV="1">
            <a:off x="1795849" y="3665838"/>
            <a:ext cx="1935892" cy="82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رابط كسهم مستقيم 7"/>
          <p:cNvCxnSpPr/>
          <p:nvPr/>
        </p:nvCxnSpPr>
        <p:spPr>
          <a:xfrm flipV="1">
            <a:off x="1820562" y="2257168"/>
            <a:ext cx="16476" cy="14169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رابط مستقيم 9"/>
          <p:cNvCxnSpPr/>
          <p:nvPr/>
        </p:nvCxnSpPr>
        <p:spPr>
          <a:xfrm flipH="1">
            <a:off x="2026508" y="2446638"/>
            <a:ext cx="1103870" cy="1062681"/>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رابط مستقيم 11"/>
          <p:cNvCxnSpPr/>
          <p:nvPr/>
        </p:nvCxnSpPr>
        <p:spPr>
          <a:xfrm>
            <a:off x="2125362" y="2471351"/>
            <a:ext cx="1013254" cy="972065"/>
          </a:xfrm>
          <a:prstGeom prst="line">
            <a:avLst/>
          </a:prstGeom>
        </p:spPr>
        <p:style>
          <a:lnRef idx="1">
            <a:schemeClr val="accent1"/>
          </a:lnRef>
          <a:fillRef idx="0">
            <a:schemeClr val="accent1"/>
          </a:fillRef>
          <a:effectRef idx="0">
            <a:schemeClr val="accent1"/>
          </a:effectRef>
          <a:fontRef idx="minor">
            <a:schemeClr val="tx1"/>
          </a:fontRef>
        </p:style>
      </p:cxnSp>
      <p:sp>
        <p:nvSpPr>
          <p:cNvPr id="13" name="مستطيل مستدير الزوايا 12"/>
          <p:cNvSpPr/>
          <p:nvPr/>
        </p:nvSpPr>
        <p:spPr>
          <a:xfrm>
            <a:off x="3130378" y="2446638"/>
            <a:ext cx="378941" cy="3212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s</a:t>
            </a:r>
            <a:endParaRPr lang="ar-SA" dirty="0"/>
          </a:p>
        </p:txBody>
      </p:sp>
      <p:sp>
        <p:nvSpPr>
          <p:cNvPr id="14" name="مستطيل مستدير الزوايا 13"/>
          <p:cNvSpPr/>
          <p:nvPr/>
        </p:nvSpPr>
        <p:spPr>
          <a:xfrm>
            <a:off x="3130378" y="3344562"/>
            <a:ext cx="189470" cy="2553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D</a:t>
            </a:r>
            <a:endParaRPr lang="ar-SA" dirty="0"/>
          </a:p>
        </p:txBody>
      </p:sp>
      <p:sp>
        <p:nvSpPr>
          <p:cNvPr id="15" name="مستطيل مستدير الزوايا 14"/>
          <p:cNvSpPr/>
          <p:nvPr/>
        </p:nvSpPr>
        <p:spPr>
          <a:xfrm>
            <a:off x="1309816" y="2103120"/>
            <a:ext cx="444843" cy="3435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P</a:t>
            </a:r>
            <a:endParaRPr lang="ar-SA" dirty="0"/>
          </a:p>
        </p:txBody>
      </p:sp>
      <p:sp>
        <p:nvSpPr>
          <p:cNvPr id="16" name="مستطيل مستدير الزوايا 15"/>
          <p:cNvSpPr/>
          <p:nvPr/>
        </p:nvSpPr>
        <p:spPr>
          <a:xfrm>
            <a:off x="3509319" y="3674076"/>
            <a:ext cx="387178" cy="2224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Q</a:t>
            </a:r>
            <a:endParaRPr lang="ar-SA" dirty="0"/>
          </a:p>
        </p:txBody>
      </p:sp>
      <p:cxnSp>
        <p:nvCxnSpPr>
          <p:cNvPr id="18" name="رابط كسهم مستقيم 17"/>
          <p:cNvCxnSpPr/>
          <p:nvPr/>
        </p:nvCxnSpPr>
        <p:spPr>
          <a:xfrm flipH="1" flipV="1">
            <a:off x="8003060" y="4489621"/>
            <a:ext cx="518984" cy="82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9490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فرض الضرائب على السلع:</a:t>
            </a:r>
            <a:endParaRPr lang="ar-SA" dirty="0"/>
          </a:p>
        </p:txBody>
      </p:sp>
      <p:sp>
        <p:nvSpPr>
          <p:cNvPr id="3" name="عنصر نائب للمحتوى 2"/>
          <p:cNvSpPr>
            <a:spLocks noGrp="1"/>
          </p:cNvSpPr>
          <p:nvPr>
            <p:ph sz="half" idx="1"/>
          </p:nvPr>
        </p:nvSpPr>
        <p:spPr>
          <a:xfrm>
            <a:off x="1066799" y="2103120"/>
            <a:ext cx="8233719" cy="3749040"/>
          </a:xfrm>
        </p:spPr>
        <p:txBody>
          <a:bodyPr>
            <a:normAutofit fontScale="70000" lnSpcReduction="20000"/>
          </a:bodyPr>
          <a:lstStyle/>
          <a:p>
            <a:r>
              <a:rPr lang="ar-SA" dirty="0" smtClean="0"/>
              <a:t>الضريبة هو مبلغ تقوم الحكومة </a:t>
            </a:r>
            <a:r>
              <a:rPr lang="ar-SA" dirty="0" err="1" smtClean="0"/>
              <a:t>بتحصيلة</a:t>
            </a:r>
            <a:r>
              <a:rPr lang="ar-SA" dirty="0" smtClean="0"/>
              <a:t> من أشخاص معينين بناء على معايير معينة.</a:t>
            </a:r>
          </a:p>
          <a:p>
            <a:r>
              <a:rPr lang="ar-SA" dirty="0" smtClean="0"/>
              <a:t>أنواع الضرائب:</a:t>
            </a:r>
          </a:p>
          <a:p>
            <a:r>
              <a:rPr lang="ar-SA" dirty="0" smtClean="0"/>
              <a:t>1- ضريبة الوحدة: وتفرض على كل وحدة </a:t>
            </a:r>
            <a:r>
              <a:rPr lang="ar-SA" dirty="0" err="1" smtClean="0"/>
              <a:t>مبيعة</a:t>
            </a:r>
            <a:r>
              <a:rPr lang="ar-SA" dirty="0" smtClean="0"/>
              <a:t> من السلعة.</a:t>
            </a:r>
          </a:p>
          <a:p>
            <a:r>
              <a:rPr lang="ar-SA" dirty="0" smtClean="0"/>
              <a:t>2- الضريبة السعرية أوو ضريبة القيمة : وهي عبارة عن ضريبة تمثل نسبة مئوية من سعر السلعة .</a:t>
            </a:r>
          </a:p>
          <a:p>
            <a:endParaRPr lang="ar-SA" dirty="0"/>
          </a:p>
          <a:p>
            <a:r>
              <a:rPr lang="ar-SA" dirty="0" smtClean="0"/>
              <a:t>أثر ضريبة الوحدة:</a:t>
            </a:r>
          </a:p>
          <a:p>
            <a:r>
              <a:rPr lang="ar-SA" dirty="0" smtClean="0"/>
              <a:t>1- تمثل تكلفة على المنتج.</a:t>
            </a:r>
          </a:p>
          <a:p>
            <a:r>
              <a:rPr lang="ar-SA" dirty="0" smtClean="0"/>
              <a:t>2- انتقال منحنى العرض لليسار.</a:t>
            </a:r>
          </a:p>
          <a:p>
            <a:r>
              <a:rPr lang="ar-SA" dirty="0" smtClean="0"/>
              <a:t>3- زيادة السعر.</a:t>
            </a:r>
          </a:p>
          <a:p>
            <a:r>
              <a:rPr lang="ar-SA" dirty="0" smtClean="0"/>
              <a:t>4- انخفاض الكمية </a:t>
            </a:r>
            <a:r>
              <a:rPr lang="ar-SA" dirty="0" err="1" smtClean="0"/>
              <a:t>التوازنية</a:t>
            </a:r>
            <a:r>
              <a:rPr lang="ar-SA" dirty="0" smtClean="0"/>
              <a:t>.</a:t>
            </a:r>
          </a:p>
          <a:p>
            <a:endParaRPr lang="ar-SA" dirty="0"/>
          </a:p>
        </p:txBody>
      </p:sp>
      <p:sp>
        <p:nvSpPr>
          <p:cNvPr id="4" name="عنصر نائب للمحتوى 3"/>
          <p:cNvSpPr>
            <a:spLocks noGrp="1"/>
          </p:cNvSpPr>
          <p:nvPr>
            <p:ph sz="half" idx="2"/>
          </p:nvPr>
        </p:nvSpPr>
        <p:spPr>
          <a:xfrm>
            <a:off x="9358184" y="2103120"/>
            <a:ext cx="1767016" cy="3749040"/>
          </a:xfrm>
        </p:spPr>
        <p:txBody>
          <a:bodyPr>
            <a:normAutofit fontScale="70000" lnSpcReduction="20000"/>
          </a:bodyPr>
          <a:lstStyle/>
          <a:p>
            <a:r>
              <a:rPr lang="ar-SA" dirty="0"/>
              <a:t>أهداف المحاضرة:</a:t>
            </a:r>
          </a:p>
          <a:p>
            <a:r>
              <a:rPr lang="ar-SA" dirty="0"/>
              <a:t>أمثلة على كيفية التدخل الحكومي في السوق.</a:t>
            </a:r>
          </a:p>
          <a:p>
            <a:r>
              <a:rPr lang="ar-SA" dirty="0"/>
              <a:t>مفهوم تحديد حد أدنى لسعر السلعة (الدعم السعري)</a:t>
            </a:r>
          </a:p>
          <a:p>
            <a:r>
              <a:rPr lang="ar-SA" dirty="0"/>
              <a:t>آثار الدعم السعري.</a:t>
            </a:r>
          </a:p>
          <a:p>
            <a:r>
              <a:rPr lang="ar-SA" dirty="0"/>
              <a:t>مفهوم تحديد حد أقصى لسعر السلعة.</a:t>
            </a:r>
          </a:p>
          <a:p>
            <a:r>
              <a:rPr lang="ar-SA" dirty="0"/>
              <a:t>آثار تحديد حد أقصى لسعر السلعة.</a:t>
            </a:r>
          </a:p>
          <a:p>
            <a:r>
              <a:rPr lang="ar-SA" dirty="0"/>
              <a:t>السوق السوداء.</a:t>
            </a:r>
          </a:p>
          <a:p>
            <a:r>
              <a:rPr lang="ar-SA" dirty="0"/>
              <a:t>مفهوم الضرائب وأنواعها.</a:t>
            </a:r>
          </a:p>
          <a:p>
            <a:r>
              <a:rPr lang="ar-SA" dirty="0"/>
              <a:t>آثار فرض الضريبة على السلعة.</a:t>
            </a:r>
          </a:p>
          <a:p>
            <a:endParaRPr lang="ar-SA" dirty="0"/>
          </a:p>
        </p:txBody>
      </p:sp>
      <p:cxnSp>
        <p:nvCxnSpPr>
          <p:cNvPr id="6" name="رابط كسهم مستقيم 5"/>
          <p:cNvCxnSpPr/>
          <p:nvPr/>
        </p:nvCxnSpPr>
        <p:spPr>
          <a:xfrm>
            <a:off x="1787611" y="5000368"/>
            <a:ext cx="292443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رابط كسهم مستقيم 7"/>
          <p:cNvCxnSpPr/>
          <p:nvPr/>
        </p:nvCxnSpPr>
        <p:spPr>
          <a:xfrm flipV="1">
            <a:off x="1804086" y="2603157"/>
            <a:ext cx="8238" cy="24054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رابط مستقيم 9"/>
          <p:cNvCxnSpPr/>
          <p:nvPr/>
        </p:nvCxnSpPr>
        <p:spPr>
          <a:xfrm>
            <a:off x="2224216" y="3048000"/>
            <a:ext cx="1598141" cy="15816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رابط مستقيم 11"/>
          <p:cNvCxnSpPr/>
          <p:nvPr/>
        </p:nvCxnSpPr>
        <p:spPr>
          <a:xfrm flipH="1">
            <a:off x="2364259" y="3048000"/>
            <a:ext cx="1351006" cy="1548714"/>
          </a:xfrm>
          <a:prstGeom prst="line">
            <a:avLst/>
          </a:prstGeom>
        </p:spPr>
        <p:style>
          <a:lnRef idx="1">
            <a:schemeClr val="accent1"/>
          </a:lnRef>
          <a:fillRef idx="0">
            <a:schemeClr val="accent1"/>
          </a:fillRef>
          <a:effectRef idx="0">
            <a:schemeClr val="accent1"/>
          </a:effectRef>
          <a:fontRef idx="minor">
            <a:schemeClr val="tx1"/>
          </a:fontRef>
        </p:style>
      </p:cxnSp>
      <p:sp>
        <p:nvSpPr>
          <p:cNvPr id="13" name="مستطيل مستدير الزوايا 12"/>
          <p:cNvSpPr/>
          <p:nvPr/>
        </p:nvSpPr>
        <p:spPr>
          <a:xfrm>
            <a:off x="3715264" y="3048000"/>
            <a:ext cx="255373" cy="3295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s</a:t>
            </a:r>
            <a:endParaRPr lang="ar-SA" dirty="0"/>
          </a:p>
        </p:txBody>
      </p:sp>
      <p:sp>
        <p:nvSpPr>
          <p:cNvPr id="14" name="مستطيل مستدير الزوايا 13"/>
          <p:cNvSpPr/>
          <p:nvPr/>
        </p:nvSpPr>
        <p:spPr>
          <a:xfrm>
            <a:off x="2034746" y="2677297"/>
            <a:ext cx="271847" cy="37070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a:t>D</a:t>
            </a:r>
            <a:endParaRPr lang="ar-SA" dirty="0"/>
          </a:p>
        </p:txBody>
      </p:sp>
      <p:sp>
        <p:nvSpPr>
          <p:cNvPr id="15" name="مستطيل مستدير الزوايا 14"/>
          <p:cNvSpPr/>
          <p:nvPr/>
        </p:nvSpPr>
        <p:spPr>
          <a:xfrm>
            <a:off x="4572000" y="5000368"/>
            <a:ext cx="395416" cy="3707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Q</a:t>
            </a:r>
            <a:endParaRPr lang="ar-SA" dirty="0"/>
          </a:p>
        </p:txBody>
      </p:sp>
      <p:sp>
        <p:nvSpPr>
          <p:cNvPr id="16" name="مستطيل مستدير الزوايا 15"/>
          <p:cNvSpPr/>
          <p:nvPr/>
        </p:nvSpPr>
        <p:spPr>
          <a:xfrm>
            <a:off x="1392194" y="2384897"/>
            <a:ext cx="411892" cy="4406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P</a:t>
            </a:r>
            <a:endParaRPr lang="ar-SA" dirty="0"/>
          </a:p>
        </p:txBody>
      </p:sp>
    </p:spTree>
    <p:extLst>
      <p:ext uri="{BB962C8B-B14F-4D97-AF65-F5344CB8AC3E}">
        <p14:creationId xmlns:p14="http://schemas.microsoft.com/office/powerpoint/2010/main" val="2826912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p:txBody>
          <a:bodyPr/>
          <a:lstStyle/>
          <a:p>
            <a:r>
              <a:rPr lang="ar-SA" dirty="0" smtClean="0"/>
              <a:t>أثر فرض الضرائب بيانيا:</a:t>
            </a:r>
            <a:endParaRPr lang="ar-SA" dirty="0"/>
          </a:p>
        </p:txBody>
      </p:sp>
      <p:pic>
        <p:nvPicPr>
          <p:cNvPr id="2" name="عنصر نائب للمحتوى 1"/>
          <p:cNvPicPr>
            <a:picLocks noGrp="1" noChangeAspect="1"/>
          </p:cNvPicPr>
          <p:nvPr>
            <p:ph sz="half" idx="1"/>
          </p:nvPr>
        </p:nvPicPr>
        <p:blipFill>
          <a:blip r:embed="rId2"/>
          <a:stretch>
            <a:fillRect/>
          </a:stretch>
        </p:blipFill>
        <p:spPr>
          <a:xfrm>
            <a:off x="1309640" y="2097144"/>
            <a:ext cx="2511563" cy="2310000"/>
          </a:xfrm>
          <a:prstGeom prst="rect">
            <a:avLst/>
          </a:prstGeom>
        </p:spPr>
      </p:pic>
      <p:sp>
        <p:nvSpPr>
          <p:cNvPr id="3" name="عنصر نائب للمحتوى 2"/>
          <p:cNvSpPr>
            <a:spLocks noGrp="1"/>
          </p:cNvSpPr>
          <p:nvPr>
            <p:ph sz="half" idx="2"/>
          </p:nvPr>
        </p:nvSpPr>
        <p:spPr>
          <a:xfrm>
            <a:off x="4337222" y="1845735"/>
            <a:ext cx="6818458" cy="2561409"/>
          </a:xfrm>
        </p:spPr>
        <p:txBody>
          <a:bodyPr/>
          <a:lstStyle/>
          <a:p>
            <a:r>
              <a:rPr lang="ar-SA" dirty="0" smtClean="0"/>
              <a:t>فرض الضريبة أدى الى انتقال </a:t>
            </a:r>
            <a:r>
              <a:rPr lang="ar-SA" dirty="0"/>
              <a:t>منحنى العرض نحو الأعلى لذلك يظهر و ضع توازني جديد عند النقطة </a:t>
            </a:r>
            <a:r>
              <a:rPr lang="en-US" dirty="0"/>
              <a:t>E1 </a:t>
            </a:r>
            <a:r>
              <a:rPr lang="ar-SA" dirty="0"/>
              <a:t>وهي النقطة التي يتقاطع فيها منحنى العرض المنزاح مع منحنى الطلب الأصلي</a:t>
            </a:r>
          </a:p>
          <a:p>
            <a:r>
              <a:rPr lang="ar-SA" dirty="0"/>
              <a:t>• ظهور سعرين هما:</a:t>
            </a:r>
          </a:p>
          <a:p>
            <a:r>
              <a:rPr lang="ar-SA" b="1" dirty="0"/>
              <a:t>سعر المشتري</a:t>
            </a:r>
            <a:r>
              <a:rPr lang="en-US" b="1" dirty="0"/>
              <a:t>PB</a:t>
            </a:r>
            <a:r>
              <a:rPr lang="en-US" dirty="0"/>
              <a:t>: </a:t>
            </a:r>
            <a:r>
              <a:rPr lang="ar-SA" dirty="0"/>
              <a:t>وهو السعر الذي يقبل هذا الأخير بدفعه للحصول على السلعة.</a:t>
            </a:r>
          </a:p>
          <a:p>
            <a:r>
              <a:rPr lang="ar-SA" b="1" dirty="0"/>
              <a:t>سعر البائع </a:t>
            </a:r>
            <a:r>
              <a:rPr lang="en-US" b="1" dirty="0"/>
              <a:t>PS:</a:t>
            </a:r>
            <a:r>
              <a:rPr lang="en-US" dirty="0"/>
              <a:t> </a:t>
            </a:r>
            <a:r>
              <a:rPr lang="ar-SA" dirty="0"/>
              <a:t>و هو السعر الذي يستلمه هذا الأخير بعد دفع الضريبة.</a:t>
            </a:r>
          </a:p>
          <a:p>
            <a:endParaRPr lang="ar-SA" dirty="0"/>
          </a:p>
        </p:txBody>
      </p:sp>
    </p:spTree>
    <p:extLst>
      <p:ext uri="{BB962C8B-B14F-4D97-AF65-F5344CB8AC3E}">
        <p14:creationId xmlns:p14="http://schemas.microsoft.com/office/powerpoint/2010/main" val="3283277068"/>
      </p:ext>
    </p:extLst>
  </p:cSld>
  <p:clrMapOvr>
    <a:masterClrMapping/>
  </p:clrMapOvr>
</p:sld>
</file>

<file path=ppt/theme/theme1.xml><?xml version="1.0" encoding="utf-8"?>
<a:theme xmlns:a="http://schemas.openxmlformats.org/drawingml/2006/main" name="أثر رجعي">
  <a:themeElements>
    <a:clrScheme name="أثر رجعي">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أثر رجعي">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ثر رجعي">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427</TotalTime>
  <Words>1277</Words>
  <Application>Microsoft Office PowerPoint</Application>
  <PresentationFormat>ملء الشاشة</PresentationFormat>
  <Paragraphs>183</Paragraphs>
  <Slides>16</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16</vt:i4>
      </vt:variant>
    </vt:vector>
  </HeadingPairs>
  <TitlesOfParts>
    <vt:vector size="21" baseType="lpstr">
      <vt:lpstr>Arial</vt:lpstr>
      <vt:lpstr>Calibri</vt:lpstr>
      <vt:lpstr>Calibri Light</vt:lpstr>
      <vt:lpstr>Times New Roman</vt:lpstr>
      <vt:lpstr>أثر رجعي</vt:lpstr>
      <vt:lpstr>تحليل اقتصادي جزئي</vt:lpstr>
      <vt:lpstr>توازن السوق الفصل الثالث</vt:lpstr>
      <vt:lpstr>توازن السوق</vt:lpstr>
      <vt:lpstr>أثر التغيرات في العرض والطلب:</vt:lpstr>
      <vt:lpstr>تطبيقات على توازن السوق.</vt:lpstr>
      <vt:lpstr>تحديد حد أدنى لسعر السلعة (الدعم السعري)</vt:lpstr>
      <vt:lpstr>تحديد حد أقصى لسعر السلعة:</vt:lpstr>
      <vt:lpstr>فرض الضرائب على السلع:</vt:lpstr>
      <vt:lpstr>أثر فرض الضرائب بيانيا:</vt:lpstr>
      <vt:lpstr>أثر فرض الضرائب بيانيا:</vt:lpstr>
      <vt:lpstr>أثر فرض الضرائب رياضيا:</vt:lpstr>
      <vt:lpstr>عرض تقديمي في PowerPoint</vt:lpstr>
      <vt:lpstr>عرض تقديمي في PowerPoint</vt:lpstr>
      <vt:lpstr>مثال :</vt:lpstr>
      <vt:lpstr>مراجعة:</vt:lpstr>
      <vt:lpstr>حل تمارين: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تحليل اقتصادي جزئي</dc:title>
  <dc:creator>meshael fahad</dc:creator>
  <cp:lastModifiedBy>meshael fahad</cp:lastModifiedBy>
  <cp:revision>20</cp:revision>
  <dcterms:created xsi:type="dcterms:W3CDTF">2014-02-06T01:21:42Z</dcterms:created>
  <dcterms:modified xsi:type="dcterms:W3CDTF">2014-10-01T17:43:26Z</dcterms:modified>
</cp:coreProperties>
</file>