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7" r:id="rId2"/>
    <p:sldId id="258" r:id="rId3"/>
    <p:sldId id="259" r:id="rId4"/>
    <p:sldId id="260" r:id="rId5"/>
    <p:sldId id="261" r:id="rId6"/>
    <p:sldId id="262" r:id="rId7"/>
    <p:sldId id="264" r:id="rId8"/>
    <p:sldId id="266" r:id="rId9"/>
    <p:sldId id="268" r:id="rId10"/>
    <p:sldId id="269" r:id="rId11"/>
    <p:sldId id="270" r:id="rId12"/>
    <p:sldId id="271" r:id="rId13"/>
    <p:sldId id="273" r:id="rId14"/>
    <p:sldId id="274" r:id="rId15"/>
    <p:sldId id="275" r:id="rId16"/>
    <p:sldId id="276" r:id="rId17"/>
    <p:sldId id="277" r:id="rId18"/>
    <p:sldId id="278" r:id="rId19"/>
    <p:sldId id="279"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78" d="100"/>
          <a:sy n="78" d="100"/>
        </p:scale>
        <p:origin x="-198" y="-8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xmlns=""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3CBC1C18-307B-4F68-A007-B5B542270E8D}" type="datetimeFigureOut">
              <a:rPr lang="en-US" smtClean="0"/>
              <a:pPr/>
              <a:t>3/14/2024</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r>
              <a:rPr lang="en-US"/>
              <a:t>
              </a:t>
            </a:r>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451366465"/>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ar-SA"/>
              <a:t>انقر فوق الأيقونة لإضافة صورة</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3CBC1C18-307B-4F68-A007-B5B542270E8D}" type="datetimeFigureOut">
              <a:rPr lang="en-US" smtClean="0"/>
              <a:pPr/>
              <a:t>3/14/2024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39476618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3CBC1C18-307B-4F68-A007-B5B542270E8D}" type="datetimeFigureOut">
              <a:rPr lang="en-US" smtClean="0"/>
              <a:pPr/>
              <a:t>3/14/2024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17718648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ar-SA"/>
              <a:t>انقر لتحرير نمط عنوان الشكل الرئيسي</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3CBC1C18-307B-4F68-A007-B5B542270E8D}" type="datetimeFigureOut">
              <a:rPr lang="en-US" smtClean="0"/>
              <a:pPr/>
              <a:t>3/14/2024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xmlns="" val="241354012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3CBC1C18-307B-4F68-A007-B5B542270E8D}" type="datetimeFigureOut">
              <a:rPr lang="en-US" smtClean="0"/>
              <a:pPr/>
              <a:t>3/14/2024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441580933"/>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ar-SA"/>
              <a:t>انقر لتحرير نمط عنوان الشكل الرئيسي</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3" name="Date Placeholder 2"/>
          <p:cNvSpPr>
            <a:spLocks noGrp="1"/>
          </p:cNvSpPr>
          <p:nvPr>
            <p:ph type="dt" sz="half" idx="10"/>
          </p:nvPr>
        </p:nvSpPr>
        <p:spPr/>
        <p:txBody>
          <a:bodyPr/>
          <a:lstStyle/>
          <a:p>
            <a:fld id="{3CBC1C18-307B-4F68-A007-B5B542270E8D}" type="datetimeFigureOut">
              <a:rPr lang="en-US" smtClean="0"/>
              <a:pPr/>
              <a:t>3/14/2024</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68425083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ar-SA"/>
              <a:t>انقر لتحرير نمط عنوان الشكل الرئيسي</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ar-SA"/>
              <a:t>انقر فوق الأيقونة لإضافة صورة</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ar-SA"/>
              <a:t>انقر فوق الأيقونة لإضافة صورة</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ar-SA"/>
              <a:t>انقر فوق الأيقونة لإضافة صورة</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3" name="Date Placeholder 2"/>
          <p:cNvSpPr>
            <a:spLocks noGrp="1"/>
          </p:cNvSpPr>
          <p:nvPr>
            <p:ph type="dt" sz="half" idx="10"/>
          </p:nvPr>
        </p:nvSpPr>
        <p:spPr/>
        <p:txBody>
          <a:bodyPr/>
          <a:lstStyle/>
          <a:p>
            <a:fld id="{3CBC1C18-307B-4F68-A007-B5B542270E8D}" type="datetimeFigureOut">
              <a:rPr lang="en-US" smtClean="0"/>
              <a:pPr/>
              <a:t>3/14/2024</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305690316"/>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3CBC1C18-307B-4F68-A007-B5B542270E8D}" type="datetimeFigureOut">
              <a:rPr lang="en-US" smtClean="0"/>
              <a:pPr/>
              <a:t>3/14/2024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856893869"/>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3CBC1C18-307B-4F68-A007-B5B542270E8D}" type="datetimeFigureOut">
              <a:rPr lang="en-US" smtClean="0"/>
              <a:pPr/>
              <a:t>3/14/2024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970281490"/>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3CBC1C18-307B-4F68-A007-B5B542270E8D}" type="datetimeFigureOut">
              <a:rPr lang="en-US" smtClean="0"/>
              <a:pPr/>
              <a:t>3/14/2024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4107234062"/>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3CBC1C18-307B-4F68-A007-B5B542270E8D}" type="datetimeFigureOut">
              <a:rPr lang="en-US" smtClean="0"/>
              <a:pPr/>
              <a:t>3/14/2024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553887881"/>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3CBC1C18-307B-4F68-A007-B5B542270E8D}" type="datetimeFigureOut">
              <a:rPr lang="en-US" smtClean="0"/>
              <a:pPr/>
              <a:t>3/14/2024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259256347"/>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1141410" y="3073397"/>
            <a:ext cx="4878391" cy="2717801"/>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6172200" y="3073397"/>
            <a:ext cx="4875210" cy="2717801"/>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3CBC1C18-307B-4F68-A007-B5B542270E8D}" type="datetimeFigureOut">
              <a:rPr lang="en-US" smtClean="0"/>
              <a:pPr/>
              <a:t>3/14/2024</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923215048"/>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3CBC1C18-307B-4F68-A007-B5B542270E8D}" type="datetimeFigureOut">
              <a:rPr lang="en-US" smtClean="0"/>
              <a:pPr/>
              <a:t>3/14/2024</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047391746"/>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BC1C18-307B-4F68-A007-B5B542270E8D}" type="datetimeFigureOut">
              <a:rPr lang="en-US" smtClean="0"/>
              <a:pPr/>
              <a:t>3/14/2024</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206446036"/>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3CBC1C18-307B-4F68-A007-B5B542270E8D}" type="datetimeFigureOut">
              <a:rPr lang="en-US" smtClean="0"/>
              <a:pPr/>
              <a:t>3/14/2024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87328415"/>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3CBC1C18-307B-4F68-A007-B5B542270E8D}" type="datetimeFigureOut">
              <a:rPr lang="en-US" smtClean="0"/>
              <a:pPr/>
              <a:t>3/14/2024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80947110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xmlns=""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CBC1C18-307B-4F68-A007-B5B542270E8D}" type="datetimeFigureOut">
              <a:rPr lang="en-US" smtClean="0"/>
              <a:pPr/>
              <a:t>3/14/2024</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24178726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ftr="0" dt="0"/>
  <p:txStyles>
    <p:titleStyle>
      <a:lvl1pPr algn="l" defTabSz="914400" rtl="1"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r" defTabSz="914400" rtl="1"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r" defTabSz="914400" rtl="1"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68D467-264B-5421-4FE4-CE2EDBFCBE0C}"/>
              </a:ext>
            </a:extLst>
          </p:cNvPr>
          <p:cNvSpPr>
            <a:spLocks noGrp="1"/>
          </p:cNvSpPr>
          <p:nvPr>
            <p:ph type="title"/>
          </p:nvPr>
        </p:nvSpPr>
        <p:spPr>
          <a:xfrm>
            <a:off x="3706160" y="286746"/>
            <a:ext cx="5585287" cy="1291202"/>
          </a:xfrm>
        </p:spPr>
        <p:txBody>
          <a:bodyPr/>
          <a:lstStyle/>
          <a:p>
            <a:pPr algn="ctr"/>
            <a:r>
              <a:rPr lang="en-US" dirty="0"/>
              <a:t> Mycotoxin </a:t>
            </a:r>
            <a:r>
              <a:rPr lang="ar-SA" dirty="0"/>
              <a:t>السموم الفطرية </a:t>
            </a:r>
            <a:endParaRPr lang="en-US" dirty="0"/>
          </a:p>
        </p:txBody>
      </p:sp>
      <p:sp>
        <p:nvSpPr>
          <p:cNvPr id="3" name="Content Placeholder 2">
            <a:extLst>
              <a:ext uri="{FF2B5EF4-FFF2-40B4-BE49-F238E27FC236}">
                <a16:creationId xmlns:a16="http://schemas.microsoft.com/office/drawing/2014/main" xmlns="" id="{664B38D9-4D91-51DE-E91B-E082B5D6E1B2}"/>
              </a:ext>
            </a:extLst>
          </p:cNvPr>
          <p:cNvSpPr>
            <a:spLocks noGrp="1"/>
          </p:cNvSpPr>
          <p:nvPr>
            <p:ph idx="1"/>
          </p:nvPr>
        </p:nvSpPr>
        <p:spPr>
          <a:xfrm>
            <a:off x="5923369" y="2249487"/>
            <a:ext cx="5124041" cy="3541714"/>
          </a:xfrm>
        </p:spPr>
        <p:txBody>
          <a:bodyPr>
            <a:normAutofit/>
          </a:bodyPr>
          <a:lstStyle/>
          <a:p>
            <a:pPr algn="r"/>
            <a:r>
              <a:rPr lang="ar-SA" sz="2800" dirty="0"/>
              <a:t>تعرف السموم الفطرية بانها نواتج تمثيل ثانوي ناتجة من نشاط الفطريات على المواد الغذائية ولها اثارها الضارة على الانسان و الحيوان .</a:t>
            </a:r>
          </a:p>
          <a:p>
            <a:pPr algn="r"/>
            <a:endParaRPr lang="ar-SA" sz="2800" dirty="0"/>
          </a:p>
          <a:p>
            <a:pPr algn="r"/>
            <a:endParaRPr lang="ar-SA" sz="2800" dirty="0"/>
          </a:p>
          <a:p>
            <a:pPr algn="r"/>
            <a:endParaRPr lang="ar-SA" sz="2800" dirty="0"/>
          </a:p>
          <a:p>
            <a:pPr algn="r"/>
            <a:endParaRPr lang="ar-SA" sz="2800" dirty="0"/>
          </a:p>
          <a:p>
            <a:pPr algn="r"/>
            <a:endParaRPr lang="en-US" sz="2800" dirty="0"/>
          </a:p>
        </p:txBody>
      </p:sp>
      <p:pic>
        <p:nvPicPr>
          <p:cNvPr id="5" name="Picture 4">
            <a:extLst>
              <a:ext uri="{FF2B5EF4-FFF2-40B4-BE49-F238E27FC236}">
                <a16:creationId xmlns:a16="http://schemas.microsoft.com/office/drawing/2014/main" xmlns="" id="{FB11C72F-F33F-D722-FBF5-2D87BD04718F}"/>
              </a:ext>
            </a:extLst>
          </p:cNvPr>
          <p:cNvPicPr>
            <a:picLocks noChangeAspect="1"/>
          </p:cNvPicPr>
          <p:nvPr/>
        </p:nvPicPr>
        <p:blipFill>
          <a:blip r:embed="rId2"/>
          <a:stretch>
            <a:fillRect/>
          </a:stretch>
        </p:blipFill>
        <p:spPr>
          <a:xfrm>
            <a:off x="1011299" y="1736795"/>
            <a:ext cx="4816052" cy="3612039"/>
          </a:xfrm>
          <a:prstGeom prst="rect">
            <a:avLst/>
          </a:prstGeom>
        </p:spPr>
      </p:pic>
    </p:spTree>
    <p:extLst>
      <p:ext uri="{BB962C8B-B14F-4D97-AF65-F5344CB8AC3E}">
        <p14:creationId xmlns:p14="http://schemas.microsoft.com/office/powerpoint/2010/main" xmlns="" val="3274514543"/>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31"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style.rotation</p:attrName>
                                        </p:attrNameLst>
                                      </p:cBhvr>
                                      <p:tavLst>
                                        <p:tav tm="0">
                                          <p:val>
                                            <p:fltVal val="90"/>
                                          </p:val>
                                        </p:tav>
                                        <p:tav tm="100000">
                                          <p:val>
                                            <p:fltVal val="0"/>
                                          </p:val>
                                        </p:tav>
                                      </p:tavLst>
                                    </p:anim>
                                    <p:animEffect transition="in" filter="fade">
                                      <p:cBhvr>
                                        <p:cTn id="16" dur="1000"/>
                                        <p:tgtEl>
                                          <p:spTgt spid="5"/>
                                        </p:tgtEl>
                                      </p:cBhvr>
                                    </p:animEffect>
                                  </p:childTnLst>
                                </p:cTn>
                              </p:par>
                            </p:childTnLst>
                          </p:cTn>
                        </p:par>
                        <p:par>
                          <p:cTn id="17" fill="hold">
                            <p:stCondLst>
                              <p:cond delay="1500"/>
                            </p:stCondLst>
                            <p:childTnLst>
                              <p:par>
                                <p:cTn id="18" presetID="53" presetClass="entr" presetSubtype="16" fill="hold" grpId="0" nodeType="after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 calcmode="lin" valueType="num">
                                      <p:cBhvr>
                                        <p:cTn id="20"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03266F-F809-594F-13B2-DB04EE46A621}"/>
              </a:ext>
            </a:extLst>
          </p:cNvPr>
          <p:cNvSpPr>
            <a:spLocks noGrp="1"/>
          </p:cNvSpPr>
          <p:nvPr>
            <p:ph type="title"/>
          </p:nvPr>
        </p:nvSpPr>
        <p:spPr>
          <a:xfrm>
            <a:off x="4766209" y="254378"/>
            <a:ext cx="6281202" cy="1105086"/>
          </a:xfrm>
        </p:spPr>
        <p:txBody>
          <a:bodyPr/>
          <a:lstStyle/>
          <a:p>
            <a:pPr algn="r"/>
            <a:r>
              <a:rPr lang="ar-SA" dirty="0"/>
              <a:t>المصادر الغير مباشرة</a:t>
            </a:r>
            <a:endParaRPr lang="en-US" dirty="0"/>
          </a:p>
        </p:txBody>
      </p:sp>
      <p:sp>
        <p:nvSpPr>
          <p:cNvPr id="3" name="Content Placeholder 2">
            <a:extLst>
              <a:ext uri="{FF2B5EF4-FFF2-40B4-BE49-F238E27FC236}">
                <a16:creationId xmlns:a16="http://schemas.microsoft.com/office/drawing/2014/main" xmlns="" id="{5D5C78EE-7D12-2251-8212-869E3644F598}"/>
              </a:ext>
            </a:extLst>
          </p:cNvPr>
          <p:cNvSpPr>
            <a:spLocks noGrp="1"/>
          </p:cNvSpPr>
          <p:nvPr>
            <p:ph idx="1"/>
          </p:nvPr>
        </p:nvSpPr>
        <p:spPr>
          <a:xfrm>
            <a:off x="1141412" y="1359464"/>
            <a:ext cx="9905999" cy="4431737"/>
          </a:xfrm>
        </p:spPr>
        <p:txBody>
          <a:bodyPr>
            <a:normAutofit/>
          </a:bodyPr>
          <a:lstStyle/>
          <a:p>
            <a:pPr algn="r"/>
            <a:r>
              <a:rPr lang="ar-SA" dirty="0"/>
              <a:t>1- الاغذية التي تستخدم الفطريات في انضاجها كبعض انواع الجبن ومنتجات اللحوم المتخمرة والحبوب المتخمرة ومنتجات الاسماك المتخمرة .</a:t>
            </a:r>
          </a:p>
          <a:p>
            <a:pPr algn="r"/>
            <a:r>
              <a:rPr lang="ar-SA" dirty="0"/>
              <a:t>2- متبقيات السموم في الانسجة والمنتجات الحيوانيه ( لبن – منتجات الالبان – لحوم – مصنعات لحوم ) الناتجة من حيوانات تم تغذيتها على علائق ملوثة بالسموم الفطرية .</a:t>
            </a:r>
          </a:p>
          <a:p>
            <a:pPr algn="r"/>
            <a:r>
              <a:rPr lang="ar-SA" dirty="0"/>
              <a:t>و تتواجد السموم الفطرية في مواد العلف والاغذية في شكلين : </a:t>
            </a:r>
          </a:p>
          <a:p>
            <a:pPr algn="r"/>
            <a:r>
              <a:rPr lang="ar-SA" dirty="0"/>
              <a:t>1- سموم داخلية مخزونة في الميسلسوم الجراثيم الفطرية .</a:t>
            </a:r>
          </a:p>
          <a:p>
            <a:pPr algn="r"/>
            <a:r>
              <a:rPr lang="ar-SA" dirty="0"/>
              <a:t>2- سموم خارجية ( ناتجة عن الفطريات ) </a:t>
            </a:r>
            <a:endParaRPr lang="en-US" dirty="0"/>
          </a:p>
        </p:txBody>
      </p:sp>
    </p:spTree>
    <p:extLst>
      <p:ext uri="{BB962C8B-B14F-4D97-AF65-F5344CB8AC3E}">
        <p14:creationId xmlns:p14="http://schemas.microsoft.com/office/powerpoint/2010/main" xmlns="" val="4223680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3">
                                            <p:txEl>
                                              <p:pRg st="2" end="2"/>
                                            </p:txEl>
                                          </p:spTgt>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3" dur="500"/>
                                        <p:tgtEl>
                                          <p:spTgt spid="3">
                                            <p:txEl>
                                              <p:pRg st="3" end="3"/>
                                            </p:txEl>
                                          </p:spTgt>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85D98B-85C9-B9BD-0AE0-F273EE1DF211}"/>
              </a:ext>
            </a:extLst>
          </p:cNvPr>
          <p:cNvSpPr>
            <a:spLocks noGrp="1"/>
          </p:cNvSpPr>
          <p:nvPr>
            <p:ph type="title"/>
          </p:nvPr>
        </p:nvSpPr>
        <p:spPr>
          <a:xfrm>
            <a:off x="3250869" y="197734"/>
            <a:ext cx="7796541" cy="1064625"/>
          </a:xfrm>
        </p:spPr>
        <p:txBody>
          <a:bodyPr/>
          <a:lstStyle/>
          <a:p>
            <a:pPr algn="r"/>
            <a:r>
              <a:rPr lang="ar-SA" dirty="0"/>
              <a:t>طرق مقاومة التلوث بالسموم الفطرية </a:t>
            </a:r>
            <a:endParaRPr lang="en-US" dirty="0"/>
          </a:p>
        </p:txBody>
      </p:sp>
      <p:sp>
        <p:nvSpPr>
          <p:cNvPr id="3" name="Content Placeholder 2">
            <a:extLst>
              <a:ext uri="{FF2B5EF4-FFF2-40B4-BE49-F238E27FC236}">
                <a16:creationId xmlns:a16="http://schemas.microsoft.com/office/drawing/2014/main" xmlns="" id="{F2B55577-2C47-C8FE-F4B2-1B801872146C}"/>
              </a:ext>
            </a:extLst>
          </p:cNvPr>
          <p:cNvSpPr>
            <a:spLocks noGrp="1"/>
          </p:cNvSpPr>
          <p:nvPr>
            <p:ph idx="1"/>
          </p:nvPr>
        </p:nvSpPr>
        <p:spPr>
          <a:xfrm>
            <a:off x="2120114" y="1262359"/>
            <a:ext cx="8747490" cy="5051813"/>
          </a:xfrm>
        </p:spPr>
        <p:txBody>
          <a:bodyPr>
            <a:normAutofit/>
          </a:bodyPr>
          <a:lstStyle/>
          <a:p>
            <a:pPr algn="r"/>
            <a:r>
              <a:rPr lang="ar-SA" dirty="0"/>
              <a:t>لا علاج لحالات التسمم الفطري ولكن قد يفيد لحد ما بعض وسائل الرعاية الغذائية </a:t>
            </a:r>
          </a:p>
          <a:p>
            <a:pPr algn="r"/>
            <a:r>
              <a:rPr lang="ar-SA" dirty="0"/>
              <a:t>1- منع العدوى بالفطريات فترة نمو المحصول </a:t>
            </a:r>
          </a:p>
          <a:p>
            <a:pPr algn="r"/>
            <a:r>
              <a:rPr lang="ar-SA" dirty="0"/>
              <a:t>تختلف الحبوب والبذور من حيث درجة نضجها ونسبة الرطوبة وتعرضها للتلف الفطري كما تختلف البيئة اثناء نمو المحصول وموعد تجفيفه وتخزينه.</a:t>
            </a:r>
          </a:p>
          <a:p>
            <a:pPr algn="r"/>
            <a:r>
              <a:rPr lang="ar-SA" dirty="0"/>
              <a:t>ولا توجد طريقة من الناحية الاقتصادية تمنع هذه الظروف المناسبة والعوامل الملائمة لحدوث لعدوى وإفراز السموم ولاكن يمكن اتباع الاتي : </a:t>
            </a:r>
          </a:p>
          <a:p>
            <a:pPr algn="r"/>
            <a:r>
              <a:rPr lang="ar-SA" dirty="0"/>
              <a:t>إتباع دورة زراعية مناسبة.</a:t>
            </a:r>
          </a:p>
          <a:p>
            <a:pPr algn="r"/>
            <a:r>
              <a:rPr lang="ar-SA" dirty="0"/>
              <a:t>خفض كثافة النباتات في الحقل .</a:t>
            </a:r>
          </a:p>
          <a:p>
            <a:pPr algn="r"/>
            <a:r>
              <a:rPr lang="ar-SA" dirty="0"/>
              <a:t>اعتدال مقررات التسميد واتزانه.</a:t>
            </a:r>
            <a:endParaRPr lang="en-US" dirty="0"/>
          </a:p>
        </p:txBody>
      </p:sp>
    </p:spTree>
    <p:extLst>
      <p:ext uri="{BB962C8B-B14F-4D97-AF65-F5344CB8AC3E}">
        <p14:creationId xmlns:p14="http://schemas.microsoft.com/office/powerpoint/2010/main" xmlns="" val="2406617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3">
                                            <p:txEl>
                                              <p:pRg st="2" end="2"/>
                                            </p:txEl>
                                          </p:spTgt>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3" dur="500"/>
                                        <p:tgtEl>
                                          <p:spTgt spid="3">
                                            <p:txEl>
                                              <p:pRg st="3" end="3"/>
                                            </p:txEl>
                                          </p:spTgt>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9" dur="500"/>
                                        <p:tgtEl>
                                          <p:spTgt spid="3">
                                            <p:txEl>
                                              <p:pRg st="4" end="4"/>
                                            </p:txEl>
                                          </p:spTgt>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p:cTn id="43"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5" dur="500"/>
                                        <p:tgtEl>
                                          <p:spTgt spid="3">
                                            <p:txEl>
                                              <p:pRg st="5" end="5"/>
                                            </p:txEl>
                                          </p:spTgt>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8A781A-642B-57AC-4021-CB200268DCB7}"/>
              </a:ext>
            </a:extLst>
          </p:cNvPr>
          <p:cNvSpPr>
            <a:spLocks noGrp="1"/>
          </p:cNvSpPr>
          <p:nvPr>
            <p:ph type="title"/>
          </p:nvPr>
        </p:nvSpPr>
        <p:spPr>
          <a:xfrm>
            <a:off x="1408449" y="278654"/>
            <a:ext cx="9905998" cy="1096994"/>
          </a:xfrm>
        </p:spPr>
        <p:txBody>
          <a:bodyPr>
            <a:normAutofit/>
          </a:bodyPr>
          <a:lstStyle/>
          <a:p>
            <a:pPr algn="r"/>
            <a:r>
              <a:rPr lang="ar-SA" dirty="0"/>
              <a:t>2- السيطرة على الإصابة في فترة ما قبل الحصاد </a:t>
            </a:r>
            <a:endParaRPr lang="en-US" dirty="0"/>
          </a:p>
        </p:txBody>
      </p:sp>
      <p:sp>
        <p:nvSpPr>
          <p:cNvPr id="3" name="Content Placeholder 2">
            <a:extLst>
              <a:ext uri="{FF2B5EF4-FFF2-40B4-BE49-F238E27FC236}">
                <a16:creationId xmlns:a16="http://schemas.microsoft.com/office/drawing/2014/main" xmlns="" id="{1BA469CB-3341-3B85-255F-F4D2C40EDF2D}"/>
              </a:ext>
            </a:extLst>
          </p:cNvPr>
          <p:cNvSpPr>
            <a:spLocks noGrp="1"/>
          </p:cNvSpPr>
          <p:nvPr>
            <p:ph idx="1"/>
          </p:nvPr>
        </p:nvSpPr>
        <p:spPr>
          <a:xfrm>
            <a:off x="1141412" y="1229895"/>
            <a:ext cx="9905999" cy="2104028"/>
          </a:xfrm>
        </p:spPr>
        <p:txBody>
          <a:bodyPr>
            <a:normAutofit/>
          </a:bodyPr>
          <a:lstStyle/>
          <a:p>
            <a:pPr algn="r"/>
            <a:r>
              <a:rPr lang="ar-SA" sz="2800" dirty="0"/>
              <a:t>يجب تقليل الري أُثناء تكوين البذور ويجب مقامة الحشرات والحشائش كما ان ذات الاغلفة السميكه المقفلة جيدا ذات مقاومة عالية للفطر .</a:t>
            </a:r>
          </a:p>
          <a:p>
            <a:pPr algn="r"/>
            <a:r>
              <a:rPr lang="ar-SA" sz="2800" dirty="0"/>
              <a:t>استخدام المبيدات الفطرية في الحقل بمقررات وفي مواعيد مضبوطة.</a:t>
            </a:r>
            <a:endParaRPr lang="en-US" sz="2800" dirty="0"/>
          </a:p>
        </p:txBody>
      </p:sp>
      <p:sp>
        <p:nvSpPr>
          <p:cNvPr id="4" name="Title 1">
            <a:extLst>
              <a:ext uri="{FF2B5EF4-FFF2-40B4-BE49-F238E27FC236}">
                <a16:creationId xmlns:a16="http://schemas.microsoft.com/office/drawing/2014/main" xmlns="" id="{80DBA14E-B717-F22C-5515-242B6C6CB1E1}"/>
              </a:ext>
            </a:extLst>
          </p:cNvPr>
          <p:cNvSpPr txBox="1">
            <a:spLocks/>
          </p:cNvSpPr>
          <p:nvPr/>
        </p:nvSpPr>
        <p:spPr>
          <a:xfrm>
            <a:off x="1465093" y="3102762"/>
            <a:ext cx="9905998" cy="943255"/>
          </a:xfrm>
          <a:prstGeom prst="rect">
            <a:avLst/>
          </a:prstGeom>
        </p:spPr>
        <p:txBody>
          <a:bodyPr vert="horz" lIns="91440" tIns="45720" rIns="91440" bIns="45720" rtlCol="0" anchor="ctr">
            <a:normAutofit/>
          </a:bodyPr>
          <a:lstStyle>
            <a:lvl1pPr algn="l" defTabSz="914400" rtl="1" eaLnBrk="1" latinLnBrk="0" hangingPunct="1">
              <a:lnSpc>
                <a:spcPct val="90000"/>
              </a:lnSpc>
              <a:spcBef>
                <a:spcPct val="0"/>
              </a:spcBef>
              <a:buNone/>
              <a:defRPr sz="3600" kern="1200" cap="all" baseline="0">
                <a:solidFill>
                  <a:schemeClr val="tx1"/>
                </a:solidFill>
                <a:latin typeface="+mj-lt"/>
                <a:ea typeface="+mj-ea"/>
                <a:cs typeface="+mj-cs"/>
              </a:defRPr>
            </a:lvl1pPr>
          </a:lstStyle>
          <a:p>
            <a:pPr algn="r"/>
            <a:r>
              <a:rPr lang="ar-SA" dirty="0"/>
              <a:t>3- السيطرة في مرحلة الحصاد والتجفيف</a:t>
            </a:r>
            <a:endParaRPr lang="en-US" dirty="0"/>
          </a:p>
        </p:txBody>
      </p:sp>
      <p:sp>
        <p:nvSpPr>
          <p:cNvPr id="5" name="Content Placeholder 2">
            <a:extLst>
              <a:ext uri="{FF2B5EF4-FFF2-40B4-BE49-F238E27FC236}">
                <a16:creationId xmlns:a16="http://schemas.microsoft.com/office/drawing/2014/main" xmlns="" id="{6CA90F17-AD7B-AE16-8EA9-88499D2448A9}"/>
              </a:ext>
            </a:extLst>
          </p:cNvPr>
          <p:cNvSpPr txBox="1">
            <a:spLocks/>
          </p:cNvSpPr>
          <p:nvPr/>
        </p:nvSpPr>
        <p:spPr>
          <a:xfrm>
            <a:off x="1141412" y="4175495"/>
            <a:ext cx="9905999" cy="1715501"/>
          </a:xfrm>
          <a:prstGeom prst="rect">
            <a:avLst/>
          </a:prstGeom>
        </p:spPr>
        <p:txBody>
          <a:bodyPr vert="horz" lIns="91440" tIns="45720" rIns="91440" bIns="45720" rtlCol="0">
            <a:normAutofit/>
          </a:bodyPr>
          <a:lstStyle>
            <a:lvl1pPr marL="228600" indent="-228600" algn="r" defTabSz="914400" rtl="1"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r" defTabSz="914400" rtl="1"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r>
              <a:rPr lang="ar-SA" sz="2800" dirty="0"/>
              <a:t>إذا كان هناك احتمال ثلوث المحصول قبل الحصاد بالفطر فيجب التبكير في الحصاد والتجفيف الى درجة رطوبة منخفضة لتقليل فرص التلوث .</a:t>
            </a:r>
            <a:endParaRPr lang="en-US" sz="2800" dirty="0"/>
          </a:p>
        </p:txBody>
      </p:sp>
    </p:spTree>
    <p:extLst>
      <p:ext uri="{BB962C8B-B14F-4D97-AF65-F5344CB8AC3E}">
        <p14:creationId xmlns:p14="http://schemas.microsoft.com/office/powerpoint/2010/main" xmlns="" val="83386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ppt_w</p:attrName>
                                        </p:attrNameLst>
                                      </p:cBhvr>
                                      <p:tavLst>
                                        <p:tav tm="0">
                                          <p:val>
                                            <p:fltVal val="0"/>
                                          </p:val>
                                        </p:tav>
                                        <p:tav tm="100000">
                                          <p:val>
                                            <p:strVal val="#ppt_w"/>
                                          </p:val>
                                        </p:tav>
                                      </p:tavLst>
                                    </p:anim>
                                    <p:anim calcmode="lin" valueType="num">
                                      <p:cBhvr>
                                        <p:cTn id="26" dur="500" fill="hold"/>
                                        <p:tgtEl>
                                          <p:spTgt spid="4"/>
                                        </p:tgtEl>
                                        <p:attrNameLst>
                                          <p:attrName>ppt_h</p:attrName>
                                        </p:attrNameLst>
                                      </p:cBhvr>
                                      <p:tavLst>
                                        <p:tav tm="0">
                                          <p:val>
                                            <p:fltVal val="0"/>
                                          </p:val>
                                        </p:tav>
                                        <p:tav tm="100000">
                                          <p:val>
                                            <p:strVal val="#ppt_h"/>
                                          </p:val>
                                        </p:tav>
                                      </p:tavLst>
                                    </p:anim>
                                    <p:animEffect transition="in" filter="fade">
                                      <p:cBhvr>
                                        <p:cTn id="27" dur="500"/>
                                        <p:tgtEl>
                                          <p:spTgt spid="4"/>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p:cTn id="31" dur="500" fill="hold"/>
                                        <p:tgtEl>
                                          <p:spTgt spid="5"/>
                                        </p:tgtEl>
                                        <p:attrNameLst>
                                          <p:attrName>ppt_w</p:attrName>
                                        </p:attrNameLst>
                                      </p:cBhvr>
                                      <p:tavLst>
                                        <p:tav tm="0">
                                          <p:val>
                                            <p:fltVal val="0"/>
                                          </p:val>
                                        </p:tav>
                                        <p:tav tm="100000">
                                          <p:val>
                                            <p:strVal val="#ppt_w"/>
                                          </p:val>
                                        </p:tav>
                                      </p:tavLst>
                                    </p:anim>
                                    <p:anim calcmode="lin" valueType="num">
                                      <p:cBhvr>
                                        <p:cTn id="32" dur="500" fill="hold"/>
                                        <p:tgtEl>
                                          <p:spTgt spid="5"/>
                                        </p:tgtEl>
                                        <p:attrNameLst>
                                          <p:attrName>ppt_h</p:attrName>
                                        </p:attrNameLst>
                                      </p:cBhvr>
                                      <p:tavLst>
                                        <p:tav tm="0">
                                          <p:val>
                                            <p:fltVal val="0"/>
                                          </p:val>
                                        </p:tav>
                                        <p:tav tm="100000">
                                          <p:val>
                                            <p:strVal val="#ppt_h"/>
                                          </p:val>
                                        </p:tav>
                                      </p:tavLst>
                                    </p:anim>
                                    <p:animEffect transition="in" filter="fade">
                                      <p:cBhvr>
                                        <p:cTn id="3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F1217B-49F8-1C65-E0F0-E62C65871EAE}"/>
              </a:ext>
            </a:extLst>
          </p:cNvPr>
          <p:cNvSpPr>
            <a:spLocks noGrp="1"/>
          </p:cNvSpPr>
          <p:nvPr>
            <p:ph type="title"/>
          </p:nvPr>
        </p:nvSpPr>
        <p:spPr/>
        <p:txBody>
          <a:bodyPr/>
          <a:lstStyle/>
          <a:p>
            <a:pPr algn="r"/>
            <a:r>
              <a:rPr lang="ar-SA" dirty="0"/>
              <a:t>4- السيطرة في مرحلة التداول والتخزين </a:t>
            </a:r>
            <a:endParaRPr lang="en-US" dirty="0"/>
          </a:p>
        </p:txBody>
      </p:sp>
      <p:sp>
        <p:nvSpPr>
          <p:cNvPr id="3" name="Content Placeholder 2">
            <a:extLst>
              <a:ext uri="{FF2B5EF4-FFF2-40B4-BE49-F238E27FC236}">
                <a16:creationId xmlns:a16="http://schemas.microsoft.com/office/drawing/2014/main" xmlns="" id="{3FE82311-2929-09C7-E70A-8F28AFCD95A7}"/>
              </a:ext>
            </a:extLst>
          </p:cNvPr>
          <p:cNvSpPr>
            <a:spLocks noGrp="1"/>
          </p:cNvSpPr>
          <p:nvPr>
            <p:ph idx="1"/>
          </p:nvPr>
        </p:nvSpPr>
        <p:spPr>
          <a:xfrm>
            <a:off x="1141412" y="2152383"/>
            <a:ext cx="9905999" cy="3541714"/>
          </a:xfrm>
        </p:spPr>
        <p:txBody>
          <a:bodyPr>
            <a:normAutofit/>
          </a:bodyPr>
          <a:lstStyle/>
          <a:p>
            <a:pPr algn="r"/>
            <a:r>
              <a:rPr lang="ar-SA" sz="2800" dirty="0"/>
              <a:t>يعتبر نظافة التخزين وإتباع الإرشادات و الشروط الصحية للمخزن من العوامل التي تمنع نمو الفطريات.</a:t>
            </a:r>
          </a:p>
          <a:p>
            <a:pPr algn="r"/>
            <a:r>
              <a:rPr lang="ar-SA" sz="2800" dirty="0"/>
              <a:t>يؤدي استخدام المبيدات الفطرية في المخازن ومقاومة القوارض والحشرات الى منع نمو الفطريات.</a:t>
            </a:r>
          </a:p>
          <a:p>
            <a:pPr algn="r"/>
            <a:r>
              <a:rPr lang="ar-SA" sz="2800" dirty="0"/>
              <a:t>عدم اطالة فترات التخزين والعرض تقلل من فرص التعرض للإصابة بالفطريات.</a:t>
            </a:r>
          </a:p>
        </p:txBody>
      </p:sp>
    </p:spTree>
    <p:extLst>
      <p:ext uri="{BB962C8B-B14F-4D97-AF65-F5344CB8AC3E}">
        <p14:creationId xmlns:p14="http://schemas.microsoft.com/office/powerpoint/2010/main" xmlns="" val="2598613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E2072B-5747-4B0D-1CB6-4AA6851351F5}"/>
              </a:ext>
            </a:extLst>
          </p:cNvPr>
          <p:cNvSpPr>
            <a:spLocks noGrp="1"/>
          </p:cNvSpPr>
          <p:nvPr>
            <p:ph type="title"/>
          </p:nvPr>
        </p:nvSpPr>
        <p:spPr>
          <a:xfrm>
            <a:off x="1440382" y="451922"/>
            <a:ext cx="9129757" cy="1251750"/>
          </a:xfrm>
        </p:spPr>
        <p:txBody>
          <a:bodyPr>
            <a:normAutofit fontScale="90000"/>
          </a:bodyPr>
          <a:lstStyle/>
          <a:p>
            <a:pPr algn="ctr"/>
            <a:r>
              <a:rPr lang="ar-SA" dirty="0"/>
              <a:t>تثبيط السموم الفطرية </a:t>
            </a:r>
            <a:br>
              <a:rPr lang="ar-SA" dirty="0"/>
            </a:br>
            <a:r>
              <a:rPr lang="ar-SA" dirty="0"/>
              <a:t/>
            </a:r>
            <a:br>
              <a:rPr lang="ar-SA" dirty="0"/>
            </a:br>
            <a:r>
              <a:rPr lang="ar-SA" dirty="0"/>
              <a:t>يمكن إزالة السموم الفطرية أو هدمها او تثبيطها بطرق مختلفة</a:t>
            </a:r>
            <a:br>
              <a:rPr lang="ar-SA" dirty="0"/>
            </a:br>
            <a:endParaRPr lang="en-US" dirty="0"/>
          </a:p>
        </p:txBody>
      </p:sp>
      <p:sp>
        <p:nvSpPr>
          <p:cNvPr id="3" name="Content Placeholder 2">
            <a:extLst>
              <a:ext uri="{FF2B5EF4-FFF2-40B4-BE49-F238E27FC236}">
                <a16:creationId xmlns:a16="http://schemas.microsoft.com/office/drawing/2014/main" xmlns="" id="{7337B687-73F2-0A10-096D-9C479C5AD01C}"/>
              </a:ext>
            </a:extLst>
          </p:cNvPr>
          <p:cNvSpPr>
            <a:spLocks noGrp="1"/>
          </p:cNvSpPr>
          <p:nvPr>
            <p:ph idx="1"/>
          </p:nvPr>
        </p:nvSpPr>
        <p:spPr>
          <a:xfrm>
            <a:off x="1440382" y="1772156"/>
            <a:ext cx="9129757" cy="4566545"/>
          </a:xfrm>
        </p:spPr>
        <p:txBody>
          <a:bodyPr>
            <a:normAutofit/>
          </a:bodyPr>
          <a:lstStyle/>
          <a:p>
            <a:pPr algn="r"/>
            <a:r>
              <a:rPr lang="ar-SA" dirty="0"/>
              <a:t>1-التثبيط الطبيعي </a:t>
            </a:r>
          </a:p>
          <a:p>
            <a:pPr algn="r"/>
            <a:r>
              <a:rPr lang="ar-SA" dirty="0"/>
              <a:t>أ- يؤدي الطبخ والتحميص في الفول السوداني إلى تخفيض تركيز المادة السامة ولكنهما لا يقضيان عليهما تماما </a:t>
            </a:r>
          </a:p>
          <a:p>
            <a:pPr algn="r"/>
            <a:r>
              <a:rPr lang="ar-SA" dirty="0"/>
              <a:t>ب- إزالة الحبوب ذات الوزن الجزئي المنخفض والمواد الغريبة </a:t>
            </a:r>
          </a:p>
          <a:p>
            <a:pPr algn="r"/>
            <a:r>
              <a:rPr lang="ar-SA" dirty="0"/>
              <a:t>ج- فرز الكتروني لاستبعاد الحبوب ذات الالوان المتغيرة عن اللون المميز</a:t>
            </a:r>
            <a:endParaRPr lang="en-US" dirty="0"/>
          </a:p>
        </p:txBody>
      </p:sp>
    </p:spTree>
    <p:extLst>
      <p:ext uri="{BB962C8B-B14F-4D97-AF65-F5344CB8AC3E}">
        <p14:creationId xmlns:p14="http://schemas.microsoft.com/office/powerpoint/2010/main" xmlns="" val="1721008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3">
                                            <p:txEl>
                                              <p:pRg st="2" end="2"/>
                                            </p:txEl>
                                          </p:spTgt>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ADE8BC-2C5C-B2C9-80F0-D63F3820E4B3}"/>
              </a:ext>
            </a:extLst>
          </p:cNvPr>
          <p:cNvSpPr>
            <a:spLocks noGrp="1"/>
          </p:cNvSpPr>
          <p:nvPr>
            <p:ph type="title"/>
          </p:nvPr>
        </p:nvSpPr>
        <p:spPr>
          <a:xfrm>
            <a:off x="1141413" y="618518"/>
            <a:ext cx="9905998" cy="991797"/>
          </a:xfrm>
        </p:spPr>
        <p:txBody>
          <a:bodyPr/>
          <a:lstStyle/>
          <a:p>
            <a:pPr algn="r"/>
            <a:r>
              <a:rPr lang="ar-SA" dirty="0"/>
              <a:t>2- التثبيط الكيميائي </a:t>
            </a:r>
            <a:endParaRPr lang="en-US" dirty="0"/>
          </a:p>
        </p:txBody>
      </p:sp>
      <p:sp>
        <p:nvSpPr>
          <p:cNvPr id="3" name="Content Placeholder 2">
            <a:extLst>
              <a:ext uri="{FF2B5EF4-FFF2-40B4-BE49-F238E27FC236}">
                <a16:creationId xmlns:a16="http://schemas.microsoft.com/office/drawing/2014/main" xmlns="" id="{3849431E-CA00-E644-E50C-A5141E05C487}"/>
              </a:ext>
            </a:extLst>
          </p:cNvPr>
          <p:cNvSpPr>
            <a:spLocks noGrp="1"/>
          </p:cNvSpPr>
          <p:nvPr>
            <p:ph idx="1"/>
          </p:nvPr>
        </p:nvSpPr>
        <p:spPr>
          <a:xfrm>
            <a:off x="1141412" y="1699327"/>
            <a:ext cx="9905999" cy="4418252"/>
          </a:xfrm>
        </p:spPr>
        <p:txBody>
          <a:bodyPr>
            <a:normAutofit/>
          </a:bodyPr>
          <a:lstStyle/>
          <a:p>
            <a:pPr algn="r"/>
            <a:r>
              <a:rPr lang="ar-SA" dirty="0"/>
              <a:t>أ- المعاملة بالامونيا </a:t>
            </a:r>
          </a:p>
          <a:p>
            <a:pPr algn="r"/>
            <a:r>
              <a:rPr lang="ar-SA" dirty="0"/>
              <a:t>لقد استعمل غاز النشادر بنجاح بالمعامل على حبوب الذرة التي لم تجف جفافا تاما بعد الحصاد وتمنع هذه المعامله من زيادة تركيز السموم الفطرية اي انها تمنع الفطر من افراز مزيد من السموم </a:t>
            </a:r>
          </a:p>
          <a:p>
            <a:pPr algn="r"/>
            <a:r>
              <a:rPr lang="ar-SA" dirty="0"/>
              <a:t>ب- المعاملة بخليط من الجير واحادي </a:t>
            </a:r>
            <a:r>
              <a:rPr lang="ar-SA"/>
              <a:t>ميثيل أمين.</a:t>
            </a:r>
            <a:endParaRPr lang="ar-SA" dirty="0"/>
          </a:p>
        </p:txBody>
      </p:sp>
    </p:spTree>
    <p:extLst>
      <p:ext uri="{BB962C8B-B14F-4D97-AF65-F5344CB8AC3E}">
        <p14:creationId xmlns:p14="http://schemas.microsoft.com/office/powerpoint/2010/main" xmlns="" val="3327606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0D8571-40D2-6D75-C91E-3A08FAA05246}"/>
              </a:ext>
            </a:extLst>
          </p:cNvPr>
          <p:cNvSpPr>
            <a:spLocks noGrp="1"/>
          </p:cNvSpPr>
          <p:nvPr>
            <p:ph type="title"/>
          </p:nvPr>
        </p:nvSpPr>
        <p:spPr>
          <a:xfrm>
            <a:off x="1141413" y="618518"/>
            <a:ext cx="9905998" cy="1072717"/>
          </a:xfrm>
        </p:spPr>
        <p:txBody>
          <a:bodyPr/>
          <a:lstStyle/>
          <a:p>
            <a:pPr algn="r"/>
            <a:r>
              <a:rPr lang="ar-SA" dirty="0"/>
              <a:t>3- التثبيط الحيوي </a:t>
            </a:r>
            <a:endParaRPr lang="en-US" dirty="0"/>
          </a:p>
        </p:txBody>
      </p:sp>
      <p:sp>
        <p:nvSpPr>
          <p:cNvPr id="3" name="Content Placeholder 2">
            <a:extLst>
              <a:ext uri="{FF2B5EF4-FFF2-40B4-BE49-F238E27FC236}">
                <a16:creationId xmlns:a16="http://schemas.microsoft.com/office/drawing/2014/main" xmlns="" id="{78ABEB10-35A8-582B-EED2-5D6365F4B9A8}"/>
              </a:ext>
            </a:extLst>
          </p:cNvPr>
          <p:cNvSpPr>
            <a:spLocks noGrp="1"/>
          </p:cNvSpPr>
          <p:nvPr>
            <p:ph idx="1"/>
          </p:nvPr>
        </p:nvSpPr>
        <p:spPr>
          <a:xfrm>
            <a:off x="1141412" y="1780248"/>
            <a:ext cx="9905999" cy="4337331"/>
          </a:xfrm>
        </p:spPr>
        <p:txBody>
          <a:bodyPr>
            <a:normAutofit/>
          </a:bodyPr>
          <a:lstStyle/>
          <a:p>
            <a:pPr algn="r"/>
            <a:r>
              <a:rPr lang="ar-SA" sz="2800" dirty="0"/>
              <a:t>أ- تستعمل الميكروبات في مهاجمة او تغير تركيب المواد السامة ولكن لم تبشر الطرق بالنجاح </a:t>
            </a:r>
          </a:p>
          <a:p>
            <a:pPr algn="r"/>
            <a:r>
              <a:rPr lang="ar-SA" sz="2800" dirty="0"/>
              <a:t>ب- بعض انواع السموم الفطرية يتلف أثناء التصنيع الغذائي فبعض انواع الأفلاتوكسين تختفي من البيرة وعصير التفاح بعد تخميرها.</a:t>
            </a:r>
          </a:p>
          <a:p>
            <a:pPr algn="r"/>
            <a:r>
              <a:rPr lang="ar-SA" sz="2800" dirty="0"/>
              <a:t>ج- وجد ان سم البنسليم روكفورد غير ثابت في الجبنة الزرقاء ( الروكفورد ) وربما كانت الاحماض الامينية هي المسئولة عن تحطيمه اثناء التسوية .</a:t>
            </a:r>
            <a:endParaRPr lang="en-US" sz="2800" dirty="0"/>
          </a:p>
        </p:txBody>
      </p:sp>
    </p:spTree>
    <p:extLst>
      <p:ext uri="{BB962C8B-B14F-4D97-AF65-F5344CB8AC3E}">
        <p14:creationId xmlns:p14="http://schemas.microsoft.com/office/powerpoint/2010/main" xmlns="" val="1242215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4E90B5-B5CC-4176-AD6D-EBE8D162300F}"/>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xmlns="" id="{F340AFB1-AE94-A57B-C9F4-0CD4A8D99F4F}"/>
              </a:ext>
            </a:extLst>
          </p:cNvPr>
          <p:cNvPicPr>
            <a:picLocks noGrp="1" noChangeAspect="1"/>
          </p:cNvPicPr>
          <p:nvPr>
            <p:ph idx="1"/>
          </p:nvPr>
        </p:nvPicPr>
        <p:blipFill>
          <a:blip r:embed="rId2"/>
          <a:stretch>
            <a:fillRect/>
          </a:stretch>
        </p:blipFill>
        <p:spPr>
          <a:xfrm>
            <a:off x="1857675" y="435543"/>
            <a:ext cx="8912993" cy="5986914"/>
          </a:xfrm>
        </p:spPr>
      </p:pic>
    </p:spTree>
    <p:extLst>
      <p:ext uri="{BB962C8B-B14F-4D97-AF65-F5344CB8AC3E}">
        <p14:creationId xmlns:p14="http://schemas.microsoft.com/office/powerpoint/2010/main" xmlns="" val="1688551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25CB64-4CF1-0F06-CF06-DF0BDF219C33}"/>
              </a:ext>
            </a:extLst>
          </p:cNvPr>
          <p:cNvSpPr>
            <a:spLocks noGrp="1"/>
          </p:cNvSpPr>
          <p:nvPr>
            <p:ph type="title"/>
          </p:nvPr>
        </p:nvSpPr>
        <p:spPr>
          <a:xfrm>
            <a:off x="1141413" y="618518"/>
            <a:ext cx="9905998" cy="910877"/>
          </a:xfrm>
        </p:spPr>
        <p:txBody>
          <a:bodyPr/>
          <a:lstStyle/>
          <a:p>
            <a:pPr algn="r"/>
            <a:r>
              <a:rPr lang="ar-SA" dirty="0"/>
              <a:t>التحكم في السموم الفطرية </a:t>
            </a:r>
            <a:endParaRPr lang="en-US" dirty="0"/>
          </a:p>
        </p:txBody>
      </p:sp>
      <p:sp>
        <p:nvSpPr>
          <p:cNvPr id="3" name="Content Placeholder 2">
            <a:extLst>
              <a:ext uri="{FF2B5EF4-FFF2-40B4-BE49-F238E27FC236}">
                <a16:creationId xmlns:a16="http://schemas.microsoft.com/office/drawing/2014/main" xmlns="" id="{5C2740A9-42DE-4D75-7749-06923C3F56EB}"/>
              </a:ext>
            </a:extLst>
          </p:cNvPr>
          <p:cNvSpPr>
            <a:spLocks noGrp="1"/>
          </p:cNvSpPr>
          <p:nvPr>
            <p:ph idx="1"/>
          </p:nvPr>
        </p:nvSpPr>
        <p:spPr>
          <a:xfrm>
            <a:off x="1141412" y="1666959"/>
            <a:ext cx="9905999" cy="4442528"/>
          </a:xfrm>
        </p:spPr>
        <p:txBody>
          <a:bodyPr>
            <a:normAutofit/>
          </a:bodyPr>
          <a:lstStyle/>
          <a:p>
            <a:pPr algn="r"/>
            <a:r>
              <a:rPr lang="ar-SA" sz="2800" dirty="0"/>
              <a:t>الحرارة: حيث يوجد لكل نوع من الفطريات درجة معينه ينتج عندها السم .</a:t>
            </a:r>
          </a:p>
          <a:p>
            <a:pPr algn="r"/>
            <a:r>
              <a:rPr lang="ar-SA" sz="2800" dirty="0"/>
              <a:t>الرطوبة: من الضروري توفير بيئة رطبة ملائمة .</a:t>
            </a:r>
          </a:p>
          <a:p>
            <a:pPr algn="r"/>
            <a:r>
              <a:rPr lang="ar-SA" sz="2800" dirty="0"/>
              <a:t>نوع المادة الغذائية : إذا كان محتوى المواد الدهنية والبروتينيه عاليا في الغذاء زاد بذلك فرصة انتاج السموم الفطرية.</a:t>
            </a:r>
          </a:p>
          <a:p>
            <a:pPr algn="r"/>
            <a:r>
              <a:rPr lang="ar-SA" sz="2800" dirty="0"/>
              <a:t>لهذا كلما كانت الظروف سيئة مثل زيادة الرطوبة والحرارة العالية عند تخزين المحاصيل الزراعية كلما زاد تلوث تلك المحاصيل بالأفلاتوكسين.</a:t>
            </a:r>
            <a:endParaRPr lang="en-US" sz="2800" dirty="0"/>
          </a:p>
        </p:txBody>
      </p:sp>
    </p:spTree>
    <p:extLst>
      <p:ext uri="{BB962C8B-B14F-4D97-AF65-F5344CB8AC3E}">
        <p14:creationId xmlns:p14="http://schemas.microsoft.com/office/powerpoint/2010/main" xmlns="" val="1978140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3">
                                            <p:txEl>
                                              <p:pRg st="2" end="2"/>
                                            </p:txEl>
                                          </p:spTgt>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488339-8359-953B-F4BC-91613256EED5}"/>
              </a:ext>
            </a:extLst>
          </p:cNvPr>
          <p:cNvSpPr>
            <a:spLocks noGrp="1"/>
          </p:cNvSpPr>
          <p:nvPr>
            <p:ph type="title"/>
          </p:nvPr>
        </p:nvSpPr>
        <p:spPr/>
        <p:txBody>
          <a:bodyPr/>
          <a:lstStyle/>
          <a:p>
            <a:r>
              <a:rPr lang="en-US" dirty="0"/>
              <a:t> </a:t>
            </a:r>
          </a:p>
        </p:txBody>
      </p:sp>
      <p:pic>
        <p:nvPicPr>
          <p:cNvPr id="5" name="Content Placeholder 4">
            <a:extLst>
              <a:ext uri="{FF2B5EF4-FFF2-40B4-BE49-F238E27FC236}">
                <a16:creationId xmlns:a16="http://schemas.microsoft.com/office/drawing/2014/main" xmlns="" id="{7CACF90A-5C3B-005B-695B-E3E725A2E4D7}"/>
              </a:ext>
            </a:extLst>
          </p:cNvPr>
          <p:cNvPicPr>
            <a:picLocks noGrp="1" noChangeAspect="1"/>
          </p:cNvPicPr>
          <p:nvPr>
            <p:ph idx="1"/>
          </p:nvPr>
        </p:nvPicPr>
        <p:blipFill>
          <a:blip r:embed="rId2"/>
          <a:stretch>
            <a:fillRect/>
          </a:stretch>
        </p:blipFill>
        <p:spPr>
          <a:xfrm>
            <a:off x="1610567" y="618518"/>
            <a:ext cx="9436844" cy="5894073"/>
          </a:xfrm>
        </p:spPr>
      </p:pic>
    </p:spTree>
    <p:extLst>
      <p:ext uri="{BB962C8B-B14F-4D97-AF65-F5344CB8AC3E}">
        <p14:creationId xmlns:p14="http://schemas.microsoft.com/office/powerpoint/2010/main" xmlns="" val="2457309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DB76C46-C636-EB04-0F7C-6D6C010F63C6}"/>
              </a:ext>
            </a:extLst>
          </p:cNvPr>
          <p:cNvSpPr>
            <a:spLocks noGrp="1"/>
          </p:cNvSpPr>
          <p:nvPr>
            <p:ph idx="1"/>
          </p:nvPr>
        </p:nvSpPr>
        <p:spPr>
          <a:xfrm>
            <a:off x="6028566" y="1561667"/>
            <a:ext cx="5018845" cy="3541714"/>
          </a:xfrm>
        </p:spPr>
        <p:txBody>
          <a:bodyPr>
            <a:normAutofit/>
          </a:bodyPr>
          <a:lstStyle/>
          <a:p>
            <a:pPr algn="r"/>
            <a:r>
              <a:rPr lang="ar-SA" sz="2800" dirty="0"/>
              <a:t>لقد بدأت قصة السموم الفطرية بمرض الارجوتيزم الذي تسببه سموم فطر الكلافيسبس الذي يصيب الحبوب وأدت إلى موت الاف المواطنين في اوروبا في القرن السابع عشر . </a:t>
            </a:r>
          </a:p>
          <a:p>
            <a:pPr algn="r"/>
            <a:endParaRPr lang="ar-SA" sz="2800" dirty="0"/>
          </a:p>
          <a:p>
            <a:pPr algn="r"/>
            <a:endParaRPr lang="ar-SA" sz="2800" dirty="0"/>
          </a:p>
          <a:p>
            <a:pPr algn="r"/>
            <a:endParaRPr lang="ar-SA" sz="2800" dirty="0"/>
          </a:p>
          <a:p>
            <a:pPr algn="r"/>
            <a:endParaRPr lang="ar-SA" sz="2800" dirty="0"/>
          </a:p>
          <a:p>
            <a:pPr algn="r"/>
            <a:endParaRPr lang="en-US" sz="2800" dirty="0"/>
          </a:p>
        </p:txBody>
      </p:sp>
      <p:pic>
        <p:nvPicPr>
          <p:cNvPr id="5" name="Picture 4">
            <a:extLst>
              <a:ext uri="{FF2B5EF4-FFF2-40B4-BE49-F238E27FC236}">
                <a16:creationId xmlns:a16="http://schemas.microsoft.com/office/drawing/2014/main" xmlns="" id="{9EA88EEB-7121-D01F-0996-7949E9C26E72}"/>
              </a:ext>
            </a:extLst>
          </p:cNvPr>
          <p:cNvPicPr>
            <a:picLocks noChangeAspect="1"/>
          </p:cNvPicPr>
          <p:nvPr/>
        </p:nvPicPr>
        <p:blipFill>
          <a:blip r:embed="rId2"/>
          <a:stretch>
            <a:fillRect/>
          </a:stretch>
        </p:blipFill>
        <p:spPr>
          <a:xfrm>
            <a:off x="982593" y="1590304"/>
            <a:ext cx="4913260" cy="4114581"/>
          </a:xfrm>
          <a:prstGeom prst="rect">
            <a:avLst/>
          </a:prstGeom>
        </p:spPr>
      </p:pic>
    </p:spTree>
    <p:extLst>
      <p:ext uri="{BB962C8B-B14F-4D97-AF65-F5344CB8AC3E}">
        <p14:creationId xmlns:p14="http://schemas.microsoft.com/office/powerpoint/2010/main" xmlns="" val="2750214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par>
                          <p:cTn id="10" fill="hold">
                            <p:stCondLst>
                              <p:cond delay="500"/>
                            </p:stCondLst>
                            <p:childTnLst>
                              <p:par>
                                <p:cTn id="11" presetID="45"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2000"/>
                                        <p:tgtEl>
                                          <p:spTgt spid="5"/>
                                        </p:tgtEl>
                                      </p:cBhvr>
                                    </p:animEffect>
                                    <p:anim calcmode="lin" valueType="num">
                                      <p:cBhvr>
                                        <p:cTn id="14" dur="2000" fill="hold"/>
                                        <p:tgtEl>
                                          <p:spTgt spid="5"/>
                                        </p:tgtEl>
                                        <p:attrNameLst>
                                          <p:attrName>ppt_w</p:attrName>
                                        </p:attrNameLst>
                                      </p:cBhvr>
                                      <p:tavLst>
                                        <p:tav tm="0" fmla="#ppt_w*sin(2.5*pi*$)">
                                          <p:val>
                                            <p:fltVal val="0"/>
                                          </p:val>
                                        </p:tav>
                                        <p:tav tm="100000">
                                          <p:val>
                                            <p:fltVal val="1"/>
                                          </p:val>
                                        </p:tav>
                                      </p:tavLst>
                                    </p:anim>
                                    <p:anim calcmode="lin" valueType="num">
                                      <p:cBhvr>
                                        <p:cTn id="15"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65C44F-F2F0-743A-D3B1-8E41CE5AD576}"/>
              </a:ext>
            </a:extLst>
          </p:cNvPr>
          <p:cNvSpPr>
            <a:spLocks noGrp="1"/>
          </p:cNvSpPr>
          <p:nvPr>
            <p:ph type="title"/>
          </p:nvPr>
        </p:nvSpPr>
        <p:spPr>
          <a:xfrm>
            <a:off x="3131618" y="500049"/>
            <a:ext cx="7438521" cy="1492380"/>
          </a:xfrm>
        </p:spPr>
        <p:txBody>
          <a:bodyPr>
            <a:normAutofit/>
          </a:bodyPr>
          <a:lstStyle/>
          <a:p>
            <a:pPr algn="r"/>
            <a:r>
              <a:rPr lang="ar-SA" dirty="0"/>
              <a:t>العوامل البيئية المسئولة عن تكوين السموم الفطرية</a:t>
            </a:r>
            <a:endParaRPr lang="en-US" dirty="0"/>
          </a:p>
        </p:txBody>
      </p:sp>
      <p:sp>
        <p:nvSpPr>
          <p:cNvPr id="3" name="Content Placeholder 2">
            <a:extLst>
              <a:ext uri="{FF2B5EF4-FFF2-40B4-BE49-F238E27FC236}">
                <a16:creationId xmlns:a16="http://schemas.microsoft.com/office/drawing/2014/main" xmlns="" id="{76DC84C5-D7CB-B4F1-38CD-B1DB362D98A0}"/>
              </a:ext>
            </a:extLst>
          </p:cNvPr>
          <p:cNvSpPr>
            <a:spLocks noGrp="1"/>
          </p:cNvSpPr>
          <p:nvPr>
            <p:ph idx="1"/>
          </p:nvPr>
        </p:nvSpPr>
        <p:spPr>
          <a:xfrm>
            <a:off x="2257678" y="3115438"/>
            <a:ext cx="8312461" cy="1914914"/>
          </a:xfrm>
        </p:spPr>
        <p:txBody>
          <a:bodyPr>
            <a:normAutofit/>
          </a:bodyPr>
          <a:lstStyle/>
          <a:p>
            <a:pPr algn="r"/>
            <a:r>
              <a:rPr lang="ar-SA" sz="2800" dirty="0"/>
              <a:t>قد يحدث أن تكون سلالة قادرة على إفراز السموم الفطرية بينما لا تستطيع سلالة أخرى إنتاج هذه السموم رغم توفر الظروف المناسبة .</a:t>
            </a:r>
          </a:p>
          <a:p>
            <a:pPr marL="0" indent="0" algn="r">
              <a:buNone/>
            </a:pPr>
            <a:endParaRPr lang="ar-SA" sz="2800" dirty="0"/>
          </a:p>
          <a:p>
            <a:pPr marL="0" indent="0" algn="r">
              <a:buNone/>
            </a:pPr>
            <a:endParaRPr lang="ar-SA" sz="2800" dirty="0"/>
          </a:p>
          <a:p>
            <a:pPr marL="0" indent="0" algn="r">
              <a:buNone/>
            </a:pPr>
            <a:endParaRPr lang="en-US" sz="2800" dirty="0"/>
          </a:p>
        </p:txBody>
      </p:sp>
      <p:sp>
        <p:nvSpPr>
          <p:cNvPr id="4" name="Title 1">
            <a:extLst>
              <a:ext uri="{FF2B5EF4-FFF2-40B4-BE49-F238E27FC236}">
                <a16:creationId xmlns:a16="http://schemas.microsoft.com/office/drawing/2014/main" xmlns="" id="{24A981CA-5825-0DB8-F22F-DB9B92D71745}"/>
              </a:ext>
            </a:extLst>
          </p:cNvPr>
          <p:cNvSpPr txBox="1">
            <a:spLocks/>
          </p:cNvSpPr>
          <p:nvPr/>
        </p:nvSpPr>
        <p:spPr>
          <a:xfrm>
            <a:off x="3801908" y="2076641"/>
            <a:ext cx="6920631" cy="804124"/>
          </a:xfrm>
          <a:prstGeom prst="rect">
            <a:avLst/>
          </a:prstGeom>
        </p:spPr>
        <p:txBody>
          <a:bodyPr vert="horz" lIns="91440" tIns="45720" rIns="91440" bIns="45720" rtlCol="0" anchor="ctr">
            <a:normAutofit fontScale="97500"/>
          </a:bodyPr>
          <a:lstStyle>
            <a:lvl1pPr algn="l" defTabSz="914400" rtl="1" eaLnBrk="1" latinLnBrk="0" hangingPunct="1">
              <a:lnSpc>
                <a:spcPct val="90000"/>
              </a:lnSpc>
              <a:spcBef>
                <a:spcPct val="0"/>
              </a:spcBef>
              <a:buNone/>
              <a:defRPr sz="3600" kern="1200" cap="all" baseline="0">
                <a:solidFill>
                  <a:schemeClr val="tx1"/>
                </a:solidFill>
                <a:latin typeface="+mj-lt"/>
                <a:ea typeface="+mj-ea"/>
                <a:cs typeface="+mj-cs"/>
              </a:defRPr>
            </a:lvl1pPr>
          </a:lstStyle>
          <a:p>
            <a:pPr algn="r"/>
            <a:r>
              <a:rPr lang="ar-SA" dirty="0"/>
              <a:t>أولاً - السلالة الفطرية   </a:t>
            </a:r>
            <a:r>
              <a:rPr lang="en-US" dirty="0"/>
              <a:t> </a:t>
            </a:r>
          </a:p>
        </p:txBody>
      </p:sp>
    </p:spTree>
    <p:extLst>
      <p:ext uri="{BB962C8B-B14F-4D97-AF65-F5344CB8AC3E}">
        <p14:creationId xmlns:p14="http://schemas.microsoft.com/office/powerpoint/2010/main" xmlns="" val="3074276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7B7265-BD79-106B-58F7-7CAEE0607413}"/>
              </a:ext>
            </a:extLst>
          </p:cNvPr>
          <p:cNvSpPr>
            <a:spLocks noGrp="1"/>
          </p:cNvSpPr>
          <p:nvPr>
            <p:ph type="title"/>
          </p:nvPr>
        </p:nvSpPr>
        <p:spPr>
          <a:xfrm>
            <a:off x="1141413" y="618518"/>
            <a:ext cx="9442969" cy="1478570"/>
          </a:xfrm>
        </p:spPr>
        <p:txBody>
          <a:bodyPr/>
          <a:lstStyle/>
          <a:p>
            <a:pPr algn="r"/>
            <a:r>
              <a:rPr lang="ar-SA" dirty="0"/>
              <a:t>ثانيا : المواد الغذائية </a:t>
            </a:r>
            <a:endParaRPr lang="en-US" dirty="0"/>
          </a:p>
        </p:txBody>
      </p:sp>
      <p:sp>
        <p:nvSpPr>
          <p:cNvPr id="3" name="Content Placeholder 2">
            <a:extLst>
              <a:ext uri="{FF2B5EF4-FFF2-40B4-BE49-F238E27FC236}">
                <a16:creationId xmlns:a16="http://schemas.microsoft.com/office/drawing/2014/main" xmlns="" id="{6B55E351-846D-E971-AAD3-9F482B0C0A5C}"/>
              </a:ext>
            </a:extLst>
          </p:cNvPr>
          <p:cNvSpPr>
            <a:spLocks noGrp="1"/>
          </p:cNvSpPr>
          <p:nvPr>
            <p:ph idx="1"/>
          </p:nvPr>
        </p:nvSpPr>
        <p:spPr>
          <a:xfrm>
            <a:off x="6764942" y="2249487"/>
            <a:ext cx="4282469" cy="2630010"/>
          </a:xfrm>
        </p:spPr>
        <p:txBody>
          <a:bodyPr>
            <a:normAutofit/>
          </a:bodyPr>
          <a:lstStyle/>
          <a:p>
            <a:pPr algn="r"/>
            <a:r>
              <a:rPr lang="ar-SA" sz="2800" dirty="0"/>
              <a:t>تعتبر المادة الغذائية التي ينمو عليها الفطر هي السبب الرئيسي في كمية السموم الفطرية الناتجة .</a:t>
            </a:r>
            <a:endParaRPr lang="en-US" sz="2800" dirty="0"/>
          </a:p>
          <a:p>
            <a:pPr algn="r"/>
            <a:endParaRPr lang="en-US" sz="2800" dirty="0"/>
          </a:p>
          <a:p>
            <a:pPr algn="r"/>
            <a:endParaRPr lang="ar-SA" sz="2800" dirty="0"/>
          </a:p>
          <a:p>
            <a:pPr algn="r"/>
            <a:endParaRPr lang="ar-SA" sz="2800" dirty="0"/>
          </a:p>
          <a:p>
            <a:pPr algn="r"/>
            <a:endParaRPr lang="ar-SA" sz="2800" dirty="0"/>
          </a:p>
          <a:p>
            <a:pPr algn="r"/>
            <a:endParaRPr lang="ar-SA" sz="2800" dirty="0"/>
          </a:p>
          <a:p>
            <a:pPr algn="r"/>
            <a:endParaRPr lang="ar-SA" sz="2800" dirty="0"/>
          </a:p>
        </p:txBody>
      </p:sp>
      <p:pic>
        <p:nvPicPr>
          <p:cNvPr id="5" name="Picture 4">
            <a:extLst>
              <a:ext uri="{FF2B5EF4-FFF2-40B4-BE49-F238E27FC236}">
                <a16:creationId xmlns:a16="http://schemas.microsoft.com/office/drawing/2014/main" xmlns="" id="{B5B29C55-812E-3318-8D21-1D18BAF1ABDC}"/>
              </a:ext>
            </a:extLst>
          </p:cNvPr>
          <p:cNvPicPr>
            <a:picLocks noChangeAspect="1"/>
          </p:cNvPicPr>
          <p:nvPr/>
        </p:nvPicPr>
        <p:blipFill>
          <a:blip r:embed="rId2"/>
          <a:stretch>
            <a:fillRect/>
          </a:stretch>
        </p:blipFill>
        <p:spPr>
          <a:xfrm>
            <a:off x="948989" y="1788342"/>
            <a:ext cx="5650052" cy="3678168"/>
          </a:xfrm>
          <a:prstGeom prst="rect">
            <a:avLst/>
          </a:prstGeom>
        </p:spPr>
      </p:pic>
    </p:spTree>
    <p:extLst>
      <p:ext uri="{BB962C8B-B14F-4D97-AF65-F5344CB8AC3E}">
        <p14:creationId xmlns:p14="http://schemas.microsoft.com/office/powerpoint/2010/main" xmlns="" val="2018533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31" presetClass="entr"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par>
                          <p:cTn id="18" fill="hold">
                            <p:stCondLst>
                              <p:cond delay="2000"/>
                            </p:stCondLst>
                            <p:childTnLst>
                              <p:par>
                                <p:cTn id="19" presetID="45" presetClass="entr" presetSubtype="0"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2000"/>
                                        <p:tgtEl>
                                          <p:spTgt spid="5"/>
                                        </p:tgtEl>
                                      </p:cBhvr>
                                    </p:animEffect>
                                    <p:anim calcmode="lin" valueType="num">
                                      <p:cBhvr>
                                        <p:cTn id="22" dur="2000" fill="hold"/>
                                        <p:tgtEl>
                                          <p:spTgt spid="5"/>
                                        </p:tgtEl>
                                        <p:attrNameLst>
                                          <p:attrName>ppt_w</p:attrName>
                                        </p:attrNameLst>
                                      </p:cBhvr>
                                      <p:tavLst>
                                        <p:tav tm="0" fmla="#ppt_w*sin(2.5*pi*$)">
                                          <p:val>
                                            <p:fltVal val="0"/>
                                          </p:val>
                                        </p:tav>
                                        <p:tav tm="100000">
                                          <p:val>
                                            <p:fltVal val="1"/>
                                          </p:val>
                                        </p:tav>
                                      </p:tavLst>
                                    </p:anim>
                                    <p:anim calcmode="lin" valueType="num">
                                      <p:cBhvr>
                                        <p:cTn id="23"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D19577-48F9-A306-D5EB-D361B4FFEA98}"/>
              </a:ext>
            </a:extLst>
          </p:cNvPr>
          <p:cNvSpPr>
            <a:spLocks noGrp="1"/>
          </p:cNvSpPr>
          <p:nvPr>
            <p:ph type="title"/>
          </p:nvPr>
        </p:nvSpPr>
        <p:spPr>
          <a:xfrm>
            <a:off x="1141413" y="618518"/>
            <a:ext cx="9905998" cy="1169822"/>
          </a:xfrm>
        </p:spPr>
        <p:txBody>
          <a:bodyPr/>
          <a:lstStyle/>
          <a:p>
            <a:pPr algn="r"/>
            <a:r>
              <a:rPr lang="ar-SA" dirty="0"/>
              <a:t>ثالثا : المحتوى الرطوبي والرطوبة النسبية </a:t>
            </a:r>
            <a:endParaRPr lang="en-US" dirty="0"/>
          </a:p>
        </p:txBody>
      </p:sp>
      <p:sp>
        <p:nvSpPr>
          <p:cNvPr id="3" name="Content Placeholder 2">
            <a:extLst>
              <a:ext uri="{FF2B5EF4-FFF2-40B4-BE49-F238E27FC236}">
                <a16:creationId xmlns:a16="http://schemas.microsoft.com/office/drawing/2014/main" xmlns="" id="{5A655C17-53BC-3C43-7B08-88C255C2CCE6}"/>
              </a:ext>
            </a:extLst>
          </p:cNvPr>
          <p:cNvSpPr>
            <a:spLocks noGrp="1"/>
          </p:cNvSpPr>
          <p:nvPr>
            <p:ph idx="1"/>
          </p:nvPr>
        </p:nvSpPr>
        <p:spPr>
          <a:xfrm>
            <a:off x="882032" y="1861071"/>
            <a:ext cx="10165379" cy="3541714"/>
          </a:xfrm>
        </p:spPr>
        <p:txBody>
          <a:bodyPr>
            <a:normAutofit/>
          </a:bodyPr>
          <a:lstStyle/>
          <a:p>
            <a:pPr algn="r"/>
            <a:r>
              <a:rPr lang="ar-SA" sz="2800" dirty="0"/>
              <a:t>يعتبر المحتوى الرطوبي والرطوبة النسبية من اهم العوامل البيئية التي تحيط بالمواد الغذائية ويمكن تقسيم الفطريات حسب احتياجها من الرطوبة الى ثلاث مجموعات </a:t>
            </a:r>
          </a:p>
          <a:p>
            <a:pPr algn="r"/>
            <a:r>
              <a:rPr lang="ar-SA" sz="2800" dirty="0"/>
              <a:t>1- مجموعة فطريات الحقل : وتتراوح احتياجاتها من الرطوبة من 22 – 25 %</a:t>
            </a:r>
          </a:p>
          <a:p>
            <a:pPr algn="r"/>
            <a:r>
              <a:rPr lang="ar-SA" sz="2800" dirty="0"/>
              <a:t>2- مجموعة فطريات التخزين : وتتراوح احتياجاتها من الرطوبة من 13 – 18 % </a:t>
            </a:r>
          </a:p>
          <a:p>
            <a:pPr algn="r"/>
            <a:r>
              <a:rPr lang="ar-SA" sz="2800" dirty="0"/>
              <a:t>3- فطريات التحلل المتقدم : وتتجاوز احتياجاتها من الرطوبة 8 % </a:t>
            </a:r>
            <a:endParaRPr lang="en-US" sz="2800" dirty="0"/>
          </a:p>
        </p:txBody>
      </p:sp>
    </p:spTree>
    <p:extLst>
      <p:ext uri="{BB962C8B-B14F-4D97-AF65-F5344CB8AC3E}">
        <p14:creationId xmlns:p14="http://schemas.microsoft.com/office/powerpoint/2010/main" xmlns="" val="1233030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6" dur="500"/>
                                        <p:tgtEl>
                                          <p:spTgt spid="3">
                                            <p:txEl>
                                              <p:pRg st="0" end="0"/>
                                            </p:txEl>
                                          </p:spTgt>
                                        </p:tgtEl>
                                      </p:cBhvr>
                                    </p:animEffect>
                                  </p:childTnLst>
                                </p:cTn>
                              </p:par>
                            </p:childTnLst>
                          </p:cTn>
                        </p:par>
                        <p:par>
                          <p:cTn id="27" fill="hold">
                            <p:stCondLst>
                              <p:cond delay="2500"/>
                            </p:stCondLst>
                            <p:childTnLst>
                              <p:par>
                                <p:cTn id="28" presetID="53" presetClass="entr" presetSubtype="16" fill="hold" grpId="0" nodeType="after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 calcmode="lin" valueType="num">
                                      <p:cBhvr>
                                        <p:cTn id="3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32" dur="500"/>
                                        <p:tgtEl>
                                          <p:spTgt spid="3">
                                            <p:txEl>
                                              <p:pRg st="1" end="1"/>
                                            </p:txEl>
                                          </p:spTgt>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 calcmode="lin" valueType="num">
                                      <p:cBhvr>
                                        <p:cTn id="3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8" dur="500"/>
                                        <p:tgtEl>
                                          <p:spTgt spid="3">
                                            <p:txEl>
                                              <p:pRg st="2" end="2"/>
                                            </p:txEl>
                                          </p:spTgt>
                                        </p:tgtEl>
                                      </p:cBhvr>
                                    </p:animEffect>
                                  </p:childTnLst>
                                </p:cTn>
                              </p:par>
                            </p:childTnLst>
                          </p:cTn>
                        </p:par>
                        <p:par>
                          <p:cTn id="39" fill="hold">
                            <p:stCondLst>
                              <p:cond delay="3500"/>
                            </p:stCondLst>
                            <p:childTnLst>
                              <p:par>
                                <p:cTn id="40" presetID="53" presetClass="entr" presetSubtype="16" fill="hold" grpId="0" nodeType="after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 calcmode="lin" valueType="num">
                                      <p:cBhvr>
                                        <p:cTn id="4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4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1D5934-FC27-A0CC-5B33-2DBAFC844F8A}"/>
              </a:ext>
            </a:extLst>
          </p:cNvPr>
          <p:cNvSpPr>
            <a:spLocks noGrp="1"/>
          </p:cNvSpPr>
          <p:nvPr>
            <p:ph type="title"/>
          </p:nvPr>
        </p:nvSpPr>
        <p:spPr>
          <a:xfrm>
            <a:off x="1141413" y="351482"/>
            <a:ext cx="9905998" cy="1177914"/>
          </a:xfrm>
        </p:spPr>
        <p:txBody>
          <a:bodyPr/>
          <a:lstStyle/>
          <a:p>
            <a:pPr algn="r"/>
            <a:r>
              <a:rPr lang="ar-SA" dirty="0"/>
              <a:t>رابعا : درجة الحرارة</a:t>
            </a:r>
            <a:endParaRPr lang="en-US" dirty="0"/>
          </a:p>
        </p:txBody>
      </p:sp>
      <p:sp>
        <p:nvSpPr>
          <p:cNvPr id="3" name="Content Placeholder 2">
            <a:extLst>
              <a:ext uri="{FF2B5EF4-FFF2-40B4-BE49-F238E27FC236}">
                <a16:creationId xmlns:a16="http://schemas.microsoft.com/office/drawing/2014/main" xmlns="" id="{1DB94AEF-3A6E-D1E7-E167-B4312F7F2046}"/>
              </a:ext>
            </a:extLst>
          </p:cNvPr>
          <p:cNvSpPr>
            <a:spLocks noGrp="1"/>
          </p:cNvSpPr>
          <p:nvPr>
            <p:ph idx="1"/>
          </p:nvPr>
        </p:nvSpPr>
        <p:spPr>
          <a:xfrm>
            <a:off x="1141412" y="1339291"/>
            <a:ext cx="9905999" cy="1942187"/>
          </a:xfrm>
        </p:spPr>
        <p:txBody>
          <a:bodyPr>
            <a:normAutofit/>
          </a:bodyPr>
          <a:lstStyle/>
          <a:p>
            <a:pPr algn="r"/>
            <a:r>
              <a:rPr lang="ar-SA" sz="2800" dirty="0"/>
              <a:t>تستطيع معظم الفطريات ذات المقدرة على انتاج السموم الفطرية النمو وتكوين سمومها على مدى واسع من درجات الحرارة من 5 – 50 م ان درجات الحرارة متباينة عند انتاج سم الى اخر . </a:t>
            </a:r>
            <a:endParaRPr lang="en-US" sz="2800" dirty="0"/>
          </a:p>
        </p:txBody>
      </p:sp>
      <p:sp>
        <p:nvSpPr>
          <p:cNvPr id="4" name="Title 1">
            <a:extLst>
              <a:ext uri="{FF2B5EF4-FFF2-40B4-BE49-F238E27FC236}">
                <a16:creationId xmlns:a16="http://schemas.microsoft.com/office/drawing/2014/main" xmlns="" id="{03FDCBFE-D283-AC8F-A308-14B6DBD0B71F}"/>
              </a:ext>
            </a:extLst>
          </p:cNvPr>
          <p:cNvSpPr txBox="1">
            <a:spLocks/>
          </p:cNvSpPr>
          <p:nvPr/>
        </p:nvSpPr>
        <p:spPr>
          <a:xfrm>
            <a:off x="4313056" y="3135130"/>
            <a:ext cx="6734356" cy="1258834"/>
          </a:xfrm>
          <a:prstGeom prst="rect">
            <a:avLst/>
          </a:prstGeom>
        </p:spPr>
        <p:txBody>
          <a:bodyPr vert="horz" lIns="91440" tIns="45720" rIns="91440" bIns="45720" rtlCol="0" anchor="ctr">
            <a:normAutofit/>
          </a:bodyPr>
          <a:lstStyle>
            <a:lvl1pPr algn="l" defTabSz="914400" rtl="1" eaLnBrk="1" latinLnBrk="0" hangingPunct="1">
              <a:lnSpc>
                <a:spcPct val="90000"/>
              </a:lnSpc>
              <a:spcBef>
                <a:spcPct val="0"/>
              </a:spcBef>
              <a:buNone/>
              <a:defRPr sz="3600" kern="1200" cap="all" baseline="0">
                <a:solidFill>
                  <a:schemeClr val="tx1"/>
                </a:solidFill>
                <a:latin typeface="+mj-lt"/>
                <a:ea typeface="+mj-ea"/>
                <a:cs typeface="+mj-cs"/>
              </a:defRPr>
            </a:lvl1pPr>
          </a:lstStyle>
          <a:p>
            <a:pPr algn="r"/>
            <a:r>
              <a:rPr lang="ar-SA" dirty="0"/>
              <a:t>خامسا : مدة التخزين ( الوقت ) </a:t>
            </a:r>
            <a:endParaRPr lang="en-US" dirty="0"/>
          </a:p>
        </p:txBody>
      </p:sp>
      <p:sp>
        <p:nvSpPr>
          <p:cNvPr id="5" name="Content Placeholder 2">
            <a:extLst>
              <a:ext uri="{FF2B5EF4-FFF2-40B4-BE49-F238E27FC236}">
                <a16:creationId xmlns:a16="http://schemas.microsoft.com/office/drawing/2014/main" xmlns="" id="{37D7CC14-A90D-16BE-8246-51CC0DE9B553}"/>
              </a:ext>
            </a:extLst>
          </p:cNvPr>
          <p:cNvSpPr txBox="1">
            <a:spLocks/>
          </p:cNvSpPr>
          <p:nvPr/>
        </p:nvSpPr>
        <p:spPr>
          <a:xfrm>
            <a:off x="1683144" y="4272487"/>
            <a:ext cx="9364268" cy="1836991"/>
          </a:xfrm>
          <a:prstGeom prst="rect">
            <a:avLst/>
          </a:prstGeom>
        </p:spPr>
        <p:txBody>
          <a:bodyPr vert="horz" lIns="91440" tIns="45720" rIns="91440" bIns="45720" rtlCol="0">
            <a:normAutofit/>
          </a:bodyPr>
          <a:lstStyle>
            <a:lvl1pPr marL="228600" indent="-228600" algn="r" defTabSz="914400" rtl="1"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r" defTabSz="914400" rtl="1"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r>
              <a:rPr lang="ar-SA" sz="2800" dirty="0"/>
              <a:t>يرى بعض الباحثين أن أعلى كميات من السموم الفطرية يمكن الحصول عليها من بعد 15 – 20 يوم من تعرض المواد الغذائية للفطريات القادرة على تكوين السموم .</a:t>
            </a:r>
            <a:endParaRPr lang="en-US" sz="2800" dirty="0"/>
          </a:p>
        </p:txBody>
      </p:sp>
    </p:spTree>
    <p:extLst>
      <p:ext uri="{BB962C8B-B14F-4D97-AF65-F5344CB8AC3E}">
        <p14:creationId xmlns:p14="http://schemas.microsoft.com/office/powerpoint/2010/main" xmlns="" val="2653918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53" presetClass="entr" presetSubtype="16"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p:cTn id="25"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2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DA3F67-F90C-4339-081F-4EB93E89B542}"/>
              </a:ext>
            </a:extLst>
          </p:cNvPr>
          <p:cNvSpPr>
            <a:spLocks noGrp="1"/>
          </p:cNvSpPr>
          <p:nvPr>
            <p:ph type="title"/>
          </p:nvPr>
        </p:nvSpPr>
        <p:spPr>
          <a:xfrm>
            <a:off x="1141413" y="306875"/>
            <a:ext cx="9905998" cy="789496"/>
          </a:xfrm>
        </p:spPr>
        <p:txBody>
          <a:bodyPr>
            <a:normAutofit/>
          </a:bodyPr>
          <a:lstStyle/>
          <a:p>
            <a:pPr algn="r"/>
            <a:r>
              <a:rPr lang="ar-SA" sz="2800" dirty="0"/>
              <a:t>سادسا : التهوية</a:t>
            </a:r>
            <a:endParaRPr lang="en-US" sz="2800" dirty="0"/>
          </a:p>
        </p:txBody>
      </p:sp>
      <p:sp>
        <p:nvSpPr>
          <p:cNvPr id="3" name="Content Placeholder 2">
            <a:extLst>
              <a:ext uri="{FF2B5EF4-FFF2-40B4-BE49-F238E27FC236}">
                <a16:creationId xmlns:a16="http://schemas.microsoft.com/office/drawing/2014/main" xmlns="" id="{0A4DB6E7-D687-AFF7-2D91-830FAFC70C8E}"/>
              </a:ext>
            </a:extLst>
          </p:cNvPr>
          <p:cNvSpPr>
            <a:spLocks noGrp="1"/>
          </p:cNvSpPr>
          <p:nvPr>
            <p:ph idx="1"/>
          </p:nvPr>
        </p:nvSpPr>
        <p:spPr>
          <a:xfrm>
            <a:off x="1141412" y="962859"/>
            <a:ext cx="9905999" cy="1045119"/>
          </a:xfrm>
        </p:spPr>
        <p:txBody>
          <a:bodyPr>
            <a:normAutofit/>
          </a:bodyPr>
          <a:lstStyle/>
          <a:p>
            <a:pPr algn="r"/>
            <a:r>
              <a:rPr lang="ar-SA" sz="2000" dirty="0"/>
              <a:t>تقع الفطريات ضمن </a:t>
            </a:r>
            <a:r>
              <a:rPr lang="ar-SA" dirty="0"/>
              <a:t>الكائنات</a:t>
            </a:r>
            <a:r>
              <a:rPr lang="ar-SA" sz="2000" dirty="0"/>
              <a:t> الاجبارية التهوية ولها احتياجات عالية من الاكسجين ويتأثر انتشار الفطريات بمستوى تركيز ثاني اكسيد الكربون .</a:t>
            </a:r>
            <a:endParaRPr lang="en-US" sz="2000" dirty="0"/>
          </a:p>
        </p:txBody>
      </p:sp>
      <p:sp>
        <p:nvSpPr>
          <p:cNvPr id="4" name="Title 1">
            <a:extLst>
              <a:ext uri="{FF2B5EF4-FFF2-40B4-BE49-F238E27FC236}">
                <a16:creationId xmlns:a16="http://schemas.microsoft.com/office/drawing/2014/main" xmlns="" id="{D3CCA341-76A8-34F0-35AE-84F78CD371C1}"/>
              </a:ext>
            </a:extLst>
          </p:cNvPr>
          <p:cNvSpPr txBox="1">
            <a:spLocks/>
          </p:cNvSpPr>
          <p:nvPr/>
        </p:nvSpPr>
        <p:spPr>
          <a:xfrm>
            <a:off x="1084333" y="1820710"/>
            <a:ext cx="9963078" cy="1045118"/>
          </a:xfrm>
          <a:prstGeom prst="rect">
            <a:avLst/>
          </a:prstGeom>
        </p:spPr>
        <p:txBody>
          <a:bodyPr vert="horz" lIns="91440" tIns="45720" rIns="91440" bIns="45720" rtlCol="0" anchor="ctr">
            <a:normAutofit/>
          </a:bodyPr>
          <a:lstStyle>
            <a:lvl1pPr algn="l" defTabSz="914400" rtl="1" eaLnBrk="1" latinLnBrk="0" hangingPunct="1">
              <a:lnSpc>
                <a:spcPct val="90000"/>
              </a:lnSpc>
              <a:spcBef>
                <a:spcPct val="0"/>
              </a:spcBef>
              <a:buNone/>
              <a:defRPr sz="3600" kern="1200" cap="all" baseline="0">
                <a:solidFill>
                  <a:schemeClr val="tx1"/>
                </a:solidFill>
                <a:latin typeface="+mj-lt"/>
                <a:ea typeface="+mj-ea"/>
                <a:cs typeface="+mj-cs"/>
              </a:defRPr>
            </a:lvl1pPr>
          </a:lstStyle>
          <a:p>
            <a:pPr algn="r"/>
            <a:r>
              <a:rPr lang="ar-SA" sz="2800" dirty="0"/>
              <a:t>سابعا : النضج و الفساد أو التلف </a:t>
            </a:r>
            <a:endParaRPr lang="en-US" sz="2800" dirty="0"/>
          </a:p>
        </p:txBody>
      </p:sp>
      <p:sp>
        <p:nvSpPr>
          <p:cNvPr id="5" name="Content Placeholder 2">
            <a:extLst>
              <a:ext uri="{FF2B5EF4-FFF2-40B4-BE49-F238E27FC236}">
                <a16:creationId xmlns:a16="http://schemas.microsoft.com/office/drawing/2014/main" xmlns="" id="{FE519D52-8D76-9897-8B7B-066B0C1CF9C2}"/>
              </a:ext>
            </a:extLst>
          </p:cNvPr>
          <p:cNvSpPr txBox="1">
            <a:spLocks/>
          </p:cNvSpPr>
          <p:nvPr/>
        </p:nvSpPr>
        <p:spPr>
          <a:xfrm>
            <a:off x="797065" y="2697045"/>
            <a:ext cx="10537614" cy="3695664"/>
          </a:xfrm>
          <a:prstGeom prst="rect">
            <a:avLst/>
          </a:prstGeom>
        </p:spPr>
        <p:txBody>
          <a:bodyPr vert="horz" lIns="91440" tIns="45720" rIns="91440" bIns="45720" rtlCol="0">
            <a:normAutofit/>
          </a:bodyPr>
          <a:lstStyle>
            <a:lvl1pPr marL="228600" indent="-228600" algn="r" defTabSz="914400" rtl="1"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r" defTabSz="914400" rtl="1"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buFont typeface="Arial" panose="020B0604020202020204" pitchFamily="34" charset="0"/>
              <a:buNone/>
            </a:pPr>
            <a:r>
              <a:rPr lang="ar-SA" dirty="0"/>
              <a:t>تؤكد التقارير العلمية ان المواد الغذائية المعرضة للفساد و التلف أكثر تعرضا لنمو الفطريات وتكون السموم الفطرية حيث ثبت أن : </a:t>
            </a:r>
          </a:p>
          <a:p>
            <a:pPr marL="0" indent="0">
              <a:buFont typeface="Arial" panose="020B0604020202020204" pitchFamily="34" charset="0"/>
              <a:buNone/>
            </a:pPr>
            <a:r>
              <a:rPr lang="ar-SA" dirty="0"/>
              <a:t>1- يعطى طول فترة التخزين لحبوب أو بذور ناضجة فرصة أكبر لتكوين السموم الفطرية . </a:t>
            </a:r>
          </a:p>
          <a:p>
            <a:pPr marL="0" indent="0">
              <a:buFont typeface="Arial" panose="020B0604020202020204" pitchFamily="34" charset="0"/>
              <a:buNone/>
            </a:pPr>
            <a:r>
              <a:rPr lang="ar-SA" dirty="0"/>
              <a:t>2- الإصابة بحشرات المخازن تؤدي الى :</a:t>
            </a:r>
          </a:p>
          <a:p>
            <a:pPr marL="457200" indent="-457200">
              <a:buFont typeface="Arial" panose="020B0604020202020204" pitchFamily="34" charset="0"/>
              <a:buAutoNum type="arabic1Minus"/>
            </a:pPr>
            <a:r>
              <a:rPr lang="ar-SA" dirty="0"/>
              <a:t>أ- مهاجمة طبقة القشرة التي تحمي المكونات الداخلية للغذاء </a:t>
            </a:r>
          </a:p>
          <a:p>
            <a:pPr marL="457200" indent="-457200">
              <a:buFont typeface="Arial" panose="020B0604020202020204" pitchFamily="34" charset="0"/>
              <a:buAutoNum type="arabic1Minus"/>
            </a:pPr>
            <a:r>
              <a:rPr lang="ar-SA" dirty="0"/>
              <a:t>ب- رفع درجة الرطوبة النسبية و بالتالي تتوفر الظروف المناسبة لنشاط الفطريات وتكوين السموم الفطرية .</a:t>
            </a:r>
            <a:endParaRPr lang="en-US" dirty="0"/>
          </a:p>
        </p:txBody>
      </p:sp>
    </p:spTree>
    <p:extLst>
      <p:ext uri="{BB962C8B-B14F-4D97-AF65-F5344CB8AC3E}">
        <p14:creationId xmlns:p14="http://schemas.microsoft.com/office/powerpoint/2010/main" xmlns="" val="1227254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ppt_x"/>
                                          </p:val>
                                        </p:tav>
                                        <p:tav tm="100000">
                                          <p:val>
                                            <p:strVal val="#ppt_x"/>
                                          </p:val>
                                        </p:tav>
                                      </p:tavLst>
                                    </p:anim>
                                    <p:anim calcmode="lin" valueType="num">
                                      <p:cBhvr additive="base">
                                        <p:cTn id="2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1C18AD71-805C-D70E-5937-78B1E45B75CB}"/>
              </a:ext>
            </a:extLst>
          </p:cNvPr>
          <p:cNvSpPr txBox="1">
            <a:spLocks/>
          </p:cNvSpPr>
          <p:nvPr/>
        </p:nvSpPr>
        <p:spPr>
          <a:xfrm>
            <a:off x="1293813" y="871081"/>
            <a:ext cx="9905998" cy="920329"/>
          </a:xfrm>
          <a:prstGeom prst="rect">
            <a:avLst/>
          </a:prstGeom>
        </p:spPr>
        <p:txBody>
          <a:bodyPr vert="horz" lIns="91440" tIns="45720" rIns="91440" bIns="45720" rtlCol="0" anchor="ctr">
            <a:normAutofit/>
          </a:bodyPr>
          <a:lstStyle>
            <a:lvl1pPr algn="l" defTabSz="914400" rtl="1" eaLnBrk="1" latinLnBrk="0" hangingPunct="1">
              <a:lnSpc>
                <a:spcPct val="90000"/>
              </a:lnSpc>
              <a:spcBef>
                <a:spcPct val="0"/>
              </a:spcBef>
              <a:buNone/>
              <a:defRPr sz="3600" kern="1200" cap="all" baseline="0">
                <a:solidFill>
                  <a:schemeClr val="tx1"/>
                </a:solidFill>
                <a:latin typeface="+mj-lt"/>
                <a:ea typeface="+mj-ea"/>
                <a:cs typeface="+mj-cs"/>
              </a:defRPr>
            </a:lvl1pPr>
          </a:lstStyle>
          <a:p>
            <a:pPr algn="r"/>
            <a:r>
              <a:rPr lang="ar-SA" dirty="0"/>
              <a:t>ثامنا : تركيز أيون </a:t>
            </a:r>
            <a:r>
              <a:rPr lang="ar-SA" dirty="0" err="1"/>
              <a:t>الأيدرجين</a:t>
            </a:r>
            <a:r>
              <a:rPr lang="ar-SA" dirty="0"/>
              <a:t> </a:t>
            </a:r>
            <a:endParaRPr lang="en-US" dirty="0"/>
          </a:p>
        </p:txBody>
      </p:sp>
      <p:sp>
        <p:nvSpPr>
          <p:cNvPr id="5" name="Content Placeholder 2">
            <a:extLst>
              <a:ext uri="{FF2B5EF4-FFF2-40B4-BE49-F238E27FC236}">
                <a16:creationId xmlns:a16="http://schemas.microsoft.com/office/drawing/2014/main" xmlns="" id="{4759B773-34F6-381E-A4E2-EA6FDC1A9BBA}"/>
              </a:ext>
            </a:extLst>
          </p:cNvPr>
          <p:cNvSpPr txBox="1">
            <a:spLocks/>
          </p:cNvSpPr>
          <p:nvPr/>
        </p:nvSpPr>
        <p:spPr>
          <a:xfrm>
            <a:off x="1293812" y="2035782"/>
            <a:ext cx="9905999" cy="1919266"/>
          </a:xfrm>
          <a:prstGeom prst="rect">
            <a:avLst/>
          </a:prstGeom>
        </p:spPr>
        <p:txBody>
          <a:bodyPr vert="horz" lIns="91440" tIns="45720" rIns="91440" bIns="45720" rtlCol="0">
            <a:normAutofit/>
          </a:bodyPr>
          <a:lstStyle>
            <a:lvl1pPr marL="228600" indent="-228600" algn="r" defTabSz="914400" rtl="1"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r" defTabSz="914400" rtl="1"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r>
              <a:rPr lang="ar-SA" dirty="0"/>
              <a:t>تحتاج الفطريات المكونة للسموم الفطرية الى درجة </a:t>
            </a:r>
            <a:r>
              <a:rPr lang="en-GB" dirty="0"/>
              <a:t>PH</a:t>
            </a:r>
            <a:r>
              <a:rPr lang="ar-SA" dirty="0"/>
              <a:t> مناسبة لنموها وبالتالي تكوين السموم الفطرية ويحدد </a:t>
            </a:r>
            <a:r>
              <a:rPr lang="en-GB" dirty="0"/>
              <a:t>PH</a:t>
            </a:r>
            <a:r>
              <a:rPr lang="ar-SA" dirty="0"/>
              <a:t> من انتاج السم على المواد </a:t>
            </a:r>
            <a:r>
              <a:rPr lang="ar-SA" sz="2800" dirty="0"/>
              <a:t>المختلفة</a:t>
            </a:r>
            <a:r>
              <a:rPr lang="ar-SA" dirty="0"/>
              <a:t> </a:t>
            </a:r>
            <a:r>
              <a:rPr lang="ar-SA" dirty="0" err="1"/>
              <a:t>فالأفلاتوكسين</a:t>
            </a:r>
            <a:r>
              <a:rPr lang="ar-SA" dirty="0"/>
              <a:t> يحتاج الى مادة حموضتها اقل من </a:t>
            </a:r>
            <a:r>
              <a:rPr lang="en-GB" dirty="0"/>
              <a:t>{PH 4}</a:t>
            </a:r>
            <a:r>
              <a:rPr lang="ar-SA" dirty="0"/>
              <a:t> والحدود </a:t>
            </a:r>
            <a:r>
              <a:rPr lang="ar-SA" dirty="0" err="1"/>
              <a:t>الادنا</a:t>
            </a:r>
            <a:r>
              <a:rPr lang="ar-SA" dirty="0"/>
              <a:t> للسماح بإنتاج </a:t>
            </a:r>
            <a:r>
              <a:rPr lang="ar-SA" dirty="0" err="1"/>
              <a:t>الأفلاتوكسين</a:t>
            </a:r>
            <a:r>
              <a:rPr lang="ar-SA" dirty="0"/>
              <a:t> </a:t>
            </a:r>
            <a:r>
              <a:rPr lang="ar-SA" dirty="0" err="1"/>
              <a:t>هى</a:t>
            </a:r>
            <a:r>
              <a:rPr lang="ar-SA" dirty="0"/>
              <a:t> </a:t>
            </a:r>
            <a:r>
              <a:rPr lang="en-GB" dirty="0"/>
              <a:t>PH 1</a:t>
            </a:r>
            <a:endParaRPr lang="en-US" dirty="0"/>
          </a:p>
        </p:txBody>
      </p:sp>
    </p:spTree>
    <p:extLst>
      <p:ext uri="{BB962C8B-B14F-4D97-AF65-F5344CB8AC3E}">
        <p14:creationId xmlns:p14="http://schemas.microsoft.com/office/powerpoint/2010/main" xmlns="" val="41961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2388F4-E48F-6577-6F98-C7466FB39B51}"/>
              </a:ext>
            </a:extLst>
          </p:cNvPr>
          <p:cNvSpPr>
            <a:spLocks noGrp="1"/>
          </p:cNvSpPr>
          <p:nvPr>
            <p:ph type="title"/>
          </p:nvPr>
        </p:nvSpPr>
        <p:spPr>
          <a:xfrm>
            <a:off x="2611808" y="394426"/>
            <a:ext cx="7958331" cy="1244060"/>
          </a:xfrm>
        </p:spPr>
        <p:txBody>
          <a:bodyPr>
            <a:normAutofit/>
          </a:bodyPr>
          <a:lstStyle/>
          <a:p>
            <a:pPr algn="r"/>
            <a:r>
              <a:rPr lang="ar-SA" dirty="0"/>
              <a:t>مصادر الثلوث بالسموم الفطرية</a:t>
            </a:r>
            <a:endParaRPr lang="en-US" dirty="0"/>
          </a:p>
        </p:txBody>
      </p:sp>
      <p:sp>
        <p:nvSpPr>
          <p:cNvPr id="3" name="Content Placeholder 2">
            <a:extLst>
              <a:ext uri="{FF2B5EF4-FFF2-40B4-BE49-F238E27FC236}">
                <a16:creationId xmlns:a16="http://schemas.microsoft.com/office/drawing/2014/main" xmlns="" id="{4A53C97D-C1D9-CAE1-A04C-7517CEC7B63A}"/>
              </a:ext>
            </a:extLst>
          </p:cNvPr>
          <p:cNvSpPr>
            <a:spLocks noGrp="1"/>
          </p:cNvSpPr>
          <p:nvPr>
            <p:ph idx="1"/>
          </p:nvPr>
        </p:nvSpPr>
        <p:spPr>
          <a:xfrm>
            <a:off x="2476163" y="3099330"/>
            <a:ext cx="8093976" cy="1674967"/>
          </a:xfrm>
        </p:spPr>
        <p:txBody>
          <a:bodyPr>
            <a:normAutofit/>
          </a:bodyPr>
          <a:lstStyle/>
          <a:p>
            <a:pPr marL="0" indent="0" algn="r">
              <a:buNone/>
            </a:pPr>
            <a:r>
              <a:rPr lang="ar-SA" sz="2800" dirty="0"/>
              <a:t>تشمل الاعلاف والاغذية المصابة بالفطريات المنتجه لهذه السموم  ولا توجد مادة علف او سلعة غذائية لاتصيبها الفطريات . </a:t>
            </a:r>
          </a:p>
          <a:p>
            <a:pPr marL="0" indent="0" algn="r">
              <a:buNone/>
            </a:pPr>
            <a:endParaRPr lang="ar-SA" sz="2800" dirty="0"/>
          </a:p>
          <a:p>
            <a:pPr marL="0" indent="0" algn="r">
              <a:buNone/>
            </a:pPr>
            <a:endParaRPr lang="ar-SA" sz="2800" dirty="0"/>
          </a:p>
          <a:p>
            <a:pPr marL="0" indent="0" algn="r">
              <a:buNone/>
            </a:pPr>
            <a:endParaRPr lang="ar-SA" sz="2800" dirty="0"/>
          </a:p>
          <a:p>
            <a:pPr marL="0" indent="0" algn="r">
              <a:buNone/>
            </a:pPr>
            <a:endParaRPr lang="ar-SA" sz="2800" dirty="0"/>
          </a:p>
          <a:p>
            <a:pPr marL="0" indent="0" algn="r">
              <a:buNone/>
            </a:pPr>
            <a:endParaRPr lang="en-US" sz="2800" dirty="0"/>
          </a:p>
        </p:txBody>
      </p:sp>
      <p:sp>
        <p:nvSpPr>
          <p:cNvPr id="4" name="Title 1">
            <a:extLst>
              <a:ext uri="{FF2B5EF4-FFF2-40B4-BE49-F238E27FC236}">
                <a16:creationId xmlns:a16="http://schemas.microsoft.com/office/drawing/2014/main" xmlns="" id="{33E75A39-EB2A-9510-4BD2-EC8C68A58C94}"/>
              </a:ext>
            </a:extLst>
          </p:cNvPr>
          <p:cNvSpPr txBox="1">
            <a:spLocks/>
          </p:cNvSpPr>
          <p:nvPr/>
        </p:nvSpPr>
        <p:spPr>
          <a:xfrm>
            <a:off x="2764208" y="1582602"/>
            <a:ext cx="7958331" cy="1244060"/>
          </a:xfrm>
          <a:prstGeom prst="rect">
            <a:avLst/>
          </a:prstGeom>
        </p:spPr>
        <p:txBody>
          <a:bodyPr vert="horz" lIns="91440" tIns="45720" rIns="91440" bIns="45720" rtlCol="0" anchor="ctr">
            <a:normAutofit fontScale="90000" lnSpcReduction="20000"/>
          </a:bodyPr>
          <a:lstStyle>
            <a:lvl1pPr algn="l" defTabSz="914400" rtl="1" eaLnBrk="1" latinLnBrk="0" hangingPunct="1">
              <a:lnSpc>
                <a:spcPct val="90000"/>
              </a:lnSpc>
              <a:spcBef>
                <a:spcPct val="0"/>
              </a:spcBef>
              <a:buNone/>
              <a:defRPr sz="3600" kern="1200" cap="all" baseline="0">
                <a:solidFill>
                  <a:schemeClr val="tx1"/>
                </a:solidFill>
                <a:latin typeface="+mj-lt"/>
                <a:ea typeface="+mj-ea"/>
                <a:cs typeface="+mj-cs"/>
              </a:defRPr>
            </a:lvl1pPr>
          </a:lstStyle>
          <a:p>
            <a:pPr algn="r"/>
            <a:r>
              <a:rPr lang="ar-SA" dirty="0"/>
              <a:t/>
            </a:r>
            <a:br>
              <a:rPr lang="ar-SA" dirty="0"/>
            </a:br>
            <a:r>
              <a:rPr lang="ar-SA" dirty="0"/>
              <a:t>1- المصادر المباشرة لهذه السموم الفطرية</a:t>
            </a:r>
            <a:br>
              <a:rPr lang="ar-SA" dirty="0"/>
            </a:br>
            <a:endParaRPr lang="en-US" dirty="0"/>
          </a:p>
        </p:txBody>
      </p:sp>
    </p:spTree>
    <p:extLst>
      <p:ext uri="{BB962C8B-B14F-4D97-AF65-F5344CB8AC3E}">
        <p14:creationId xmlns:p14="http://schemas.microsoft.com/office/powerpoint/2010/main" xmlns="" val="2979612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دارة">
  <a:themeElements>
    <a:clrScheme name="دارة">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دارة">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ارة">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xmlns=""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TM04033919[[fn=دارة]]</Template>
  <TotalTime>1758</TotalTime>
  <Words>916</Words>
  <Application>Microsoft Office PowerPoint</Application>
  <PresentationFormat>مخصص</PresentationFormat>
  <Paragraphs>86</Paragraphs>
  <Slides>19</Slides>
  <Notes>0</Notes>
  <HiddenSlides>0</HiddenSlides>
  <MMClips>0</MMClips>
  <ScaleCrop>false</ScaleCrop>
  <HeadingPairs>
    <vt:vector size="4" baseType="variant">
      <vt:variant>
        <vt:lpstr>سمة</vt:lpstr>
      </vt:variant>
      <vt:variant>
        <vt:i4>1</vt:i4>
      </vt:variant>
      <vt:variant>
        <vt:lpstr>عناوين الشرائح</vt:lpstr>
      </vt:variant>
      <vt:variant>
        <vt:i4>19</vt:i4>
      </vt:variant>
    </vt:vector>
  </HeadingPairs>
  <TitlesOfParts>
    <vt:vector size="20" baseType="lpstr">
      <vt:lpstr>دارة</vt:lpstr>
      <vt:lpstr> Mycotoxin السموم الفطرية </vt:lpstr>
      <vt:lpstr>الشريحة 2</vt:lpstr>
      <vt:lpstr>العوامل البيئية المسئولة عن تكوين السموم الفطرية</vt:lpstr>
      <vt:lpstr>ثانيا : المواد الغذائية </vt:lpstr>
      <vt:lpstr>ثالثا : المحتوى الرطوبي والرطوبة النسبية </vt:lpstr>
      <vt:lpstr>رابعا : درجة الحرارة</vt:lpstr>
      <vt:lpstr>سادسا : التهوية</vt:lpstr>
      <vt:lpstr>الشريحة 8</vt:lpstr>
      <vt:lpstr>مصادر الثلوث بالسموم الفطرية</vt:lpstr>
      <vt:lpstr>المصادر الغير مباشرة</vt:lpstr>
      <vt:lpstr>طرق مقاومة التلوث بالسموم الفطرية </vt:lpstr>
      <vt:lpstr>2- السيطرة على الإصابة في فترة ما قبل الحصاد </vt:lpstr>
      <vt:lpstr>4- السيطرة في مرحلة التداول والتخزين </vt:lpstr>
      <vt:lpstr>تثبيط السموم الفطرية   يمكن إزالة السموم الفطرية أو هدمها او تثبيطها بطرق مختلفة </vt:lpstr>
      <vt:lpstr>2- التثبيط الكيميائي </vt:lpstr>
      <vt:lpstr>3- التثبيط الحيوي </vt:lpstr>
      <vt:lpstr>الشريحة 17</vt:lpstr>
      <vt:lpstr>التحكم في السموم الفطرية </vt:lpstr>
      <vt:lpstr>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azooz alj</dc:creator>
  <cp:lastModifiedBy>COMPAQ</cp:lastModifiedBy>
  <cp:revision>52</cp:revision>
  <dcterms:created xsi:type="dcterms:W3CDTF">2022-12-13T10:27:02Z</dcterms:created>
  <dcterms:modified xsi:type="dcterms:W3CDTF">2024-03-14T14:19:11Z</dcterms:modified>
</cp:coreProperties>
</file>