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8" r:id="rId4"/>
  </p:sldMasterIdLst>
  <p:notesMasterIdLst>
    <p:notesMasterId r:id="rId22"/>
  </p:notesMasterIdLst>
  <p:handoutMasterIdLst>
    <p:handoutMasterId r:id="rId23"/>
  </p:handoutMasterIdLst>
  <p:sldIdLst>
    <p:sldId id="560" r:id="rId5"/>
    <p:sldId id="571" r:id="rId6"/>
    <p:sldId id="573" r:id="rId7"/>
    <p:sldId id="437" r:id="rId8"/>
    <p:sldId id="568" r:id="rId9"/>
    <p:sldId id="438" r:id="rId10"/>
    <p:sldId id="569" r:id="rId11"/>
    <p:sldId id="439" r:id="rId12"/>
    <p:sldId id="440" r:id="rId13"/>
    <p:sldId id="441" r:id="rId14"/>
    <p:sldId id="565" r:id="rId15"/>
    <p:sldId id="574" r:id="rId16"/>
    <p:sldId id="566" r:id="rId17"/>
    <p:sldId id="562" r:id="rId18"/>
    <p:sldId id="563" r:id="rId19"/>
    <p:sldId id="564" r:id="rId20"/>
    <p:sldId id="567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9900"/>
    <a:srgbClr val="DFDB25"/>
    <a:srgbClr val="EDE5AB"/>
    <a:srgbClr val="00E874"/>
    <a:srgbClr val="0033CC"/>
    <a:srgbClr val="00FF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636CC6-50D9-4247-8006-E0E51B683F40}" v="12" dt="2020-11-05T08:37:10.260"/>
    <p1510:client id="{BAF5A130-18E1-4CD8-9F20-D4F7B82DCB46}" v="39" dt="2020-11-05T07:44:14.0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75" d="100"/>
          <a:sy n="75" d="100"/>
        </p:scale>
        <p:origin x="102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Shoqeer Alotaibi" userId="S::alosarah@ksu.edu.sa::012f9b2e-5b69-42ed-9d9d-af879b4ac849" providerId="AD" clId="Web-{BAF5A130-18E1-4CD8-9F20-D4F7B82DCB46}"/>
    <pc:docChg chg="modSld">
      <pc:chgData name="Sarah Shoqeer Alotaibi" userId="S::alosarah@ksu.edu.sa::012f9b2e-5b69-42ed-9d9d-af879b4ac849" providerId="AD" clId="Web-{BAF5A130-18E1-4CD8-9F20-D4F7B82DCB46}" dt="2020-11-05T07:44:10.435" v="37" actId="20577"/>
      <pc:docMkLst>
        <pc:docMk/>
      </pc:docMkLst>
      <pc:sldChg chg="modSp">
        <pc:chgData name="Sarah Shoqeer Alotaibi" userId="S::alosarah@ksu.edu.sa::012f9b2e-5b69-42ed-9d9d-af879b4ac849" providerId="AD" clId="Web-{BAF5A130-18E1-4CD8-9F20-D4F7B82DCB46}" dt="2020-11-05T07:44:10.435" v="37" actId="20577"/>
        <pc:sldMkLst>
          <pc:docMk/>
          <pc:sldMk cId="1333687453" sldId="564"/>
        </pc:sldMkLst>
        <pc:spChg chg="mod">
          <ac:chgData name="Sarah Shoqeer Alotaibi" userId="S::alosarah@ksu.edu.sa::012f9b2e-5b69-42ed-9d9d-af879b4ac849" providerId="AD" clId="Web-{BAF5A130-18E1-4CD8-9F20-D4F7B82DCB46}" dt="2020-11-05T07:44:10.435" v="37" actId="20577"/>
          <ac:spMkLst>
            <pc:docMk/>
            <pc:sldMk cId="1333687453" sldId="564"/>
            <ac:spMk id="20" creationId="{00000000-0000-0000-0000-000000000000}"/>
          </ac:spMkLst>
        </pc:spChg>
      </pc:sldChg>
    </pc:docChg>
  </pc:docChgLst>
  <pc:docChgLst>
    <pc:chgData name="Sarah Shoqeer Alotaibi" userId="S::alosarah@ksu.edu.sa::012f9b2e-5b69-42ed-9d9d-af879b4ac849" providerId="AD" clId="Web-{9A636CC6-50D9-4247-8006-E0E51B683F40}"/>
    <pc:docChg chg="modSld">
      <pc:chgData name="Sarah Shoqeer Alotaibi" userId="S::alosarah@ksu.edu.sa::012f9b2e-5b69-42ed-9d9d-af879b4ac849" providerId="AD" clId="Web-{9A636CC6-50D9-4247-8006-E0E51B683F40}" dt="2020-11-05T08:37:07.073" v="10"/>
      <pc:docMkLst>
        <pc:docMk/>
      </pc:docMkLst>
      <pc:sldChg chg="addSp delSp modSp">
        <pc:chgData name="Sarah Shoqeer Alotaibi" userId="S::alosarah@ksu.edu.sa::012f9b2e-5b69-42ed-9d9d-af879b4ac849" providerId="AD" clId="Web-{9A636CC6-50D9-4247-8006-E0E51B683F40}" dt="2020-11-05T08:37:07.073" v="10"/>
        <pc:sldMkLst>
          <pc:docMk/>
          <pc:sldMk cId="3958980433" sldId="563"/>
        </pc:sldMkLst>
        <pc:spChg chg="add del mod">
          <ac:chgData name="Sarah Shoqeer Alotaibi" userId="S::alosarah@ksu.edu.sa::012f9b2e-5b69-42ed-9d9d-af879b4ac849" providerId="AD" clId="Web-{9A636CC6-50D9-4247-8006-E0E51B683F40}" dt="2020-11-05T08:37:07.073" v="10"/>
          <ac:spMkLst>
            <pc:docMk/>
            <pc:sldMk cId="3958980433" sldId="563"/>
            <ac:spMk id="2" creationId="{B78C39CB-D0FC-4CED-98D5-1D891CE49F99}"/>
          </ac:spMkLst>
        </pc:spChg>
        <pc:spChg chg="mod">
          <ac:chgData name="Sarah Shoqeer Alotaibi" userId="S::alosarah@ksu.edu.sa::012f9b2e-5b69-42ed-9d9d-af879b4ac849" providerId="AD" clId="Web-{9A636CC6-50D9-4247-8006-E0E51B683F40}" dt="2020-11-05T08:37:00.932" v="6" actId="20577"/>
          <ac:spMkLst>
            <pc:docMk/>
            <pc:sldMk cId="3958980433" sldId="563"/>
            <ac:spMk id="21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CECEC0-D87C-485A-B3B0-D9986C3A8F0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12EB15-C8EF-48DD-ADB8-5C8F27DEF59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byte </a:t>
          </a:r>
        </a:p>
      </dgm:t>
    </dgm:pt>
    <dgm:pt modelId="{CF138E1D-90B6-427B-8DCE-DCC475FEA763}" type="parTrans" cxnId="{52526028-A6C9-44EC-A786-29D88420C8E2}">
      <dgm:prSet/>
      <dgm:spPr/>
      <dgm:t>
        <a:bodyPr/>
        <a:lstStyle/>
        <a:p>
          <a:endParaRPr lang="en-US"/>
        </a:p>
      </dgm:t>
    </dgm:pt>
    <dgm:pt modelId="{DDC0844A-8A6D-4DA1-97DC-BE774B978D09}" type="sibTrans" cxnId="{52526028-A6C9-44EC-A786-29D88420C8E2}">
      <dgm:prSet/>
      <dgm:spPr/>
      <dgm:t>
        <a:bodyPr/>
        <a:lstStyle/>
        <a:p>
          <a:endParaRPr lang="en-US"/>
        </a:p>
      </dgm:t>
    </dgm:pt>
    <dgm:pt modelId="{F5540FC4-3E39-4F97-8530-18650C5FE58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short </a:t>
          </a:r>
        </a:p>
      </dgm:t>
    </dgm:pt>
    <dgm:pt modelId="{6DC1A6E1-C13C-4423-B183-3A21DD300D43}" type="parTrans" cxnId="{A2A75370-EDC5-4DF1-9CD1-0D16DA871541}">
      <dgm:prSet/>
      <dgm:spPr/>
      <dgm:t>
        <a:bodyPr/>
        <a:lstStyle/>
        <a:p>
          <a:endParaRPr lang="en-US"/>
        </a:p>
      </dgm:t>
    </dgm:pt>
    <dgm:pt modelId="{5EDE1F42-034D-4AF4-944E-AE20FE5799B9}" type="sibTrans" cxnId="{A2A75370-EDC5-4DF1-9CD1-0D16DA871541}">
      <dgm:prSet/>
      <dgm:spPr/>
      <dgm:t>
        <a:bodyPr/>
        <a:lstStyle/>
        <a:p>
          <a:endParaRPr lang="en-US"/>
        </a:p>
      </dgm:t>
    </dgm:pt>
    <dgm:pt modelId="{22AC20DB-14CE-4236-A487-BD323AE2D6D1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int </a:t>
          </a:r>
        </a:p>
      </dgm:t>
    </dgm:pt>
    <dgm:pt modelId="{9E1EE7C2-699F-4C0C-A994-1D99C176670F}" type="parTrans" cxnId="{897E0440-35D9-4E88-B08D-DA783BDC1754}">
      <dgm:prSet/>
      <dgm:spPr/>
      <dgm:t>
        <a:bodyPr/>
        <a:lstStyle/>
        <a:p>
          <a:endParaRPr lang="en-US"/>
        </a:p>
      </dgm:t>
    </dgm:pt>
    <dgm:pt modelId="{CA293851-EE18-46B6-BE7E-D43CC6229429}" type="sibTrans" cxnId="{897E0440-35D9-4E88-B08D-DA783BDC1754}">
      <dgm:prSet/>
      <dgm:spPr/>
      <dgm:t>
        <a:bodyPr/>
        <a:lstStyle/>
        <a:p>
          <a:endParaRPr lang="en-US"/>
        </a:p>
      </dgm:t>
    </dgm:pt>
    <dgm:pt modelId="{9EAB0E56-5A15-4C2E-8E0C-E4803CCFB3DE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long </a:t>
          </a:r>
        </a:p>
      </dgm:t>
    </dgm:pt>
    <dgm:pt modelId="{80B56E9D-E84A-4A41-B420-B16726F406CA}" type="parTrans" cxnId="{7D540C16-F303-407D-AB91-75BA458791E6}">
      <dgm:prSet/>
      <dgm:spPr/>
      <dgm:t>
        <a:bodyPr/>
        <a:lstStyle/>
        <a:p>
          <a:endParaRPr lang="en-US"/>
        </a:p>
      </dgm:t>
    </dgm:pt>
    <dgm:pt modelId="{81A2F876-8A1B-4E1E-A2D6-60BB02D839B6}" type="sibTrans" cxnId="{7D540C16-F303-407D-AB91-75BA458791E6}">
      <dgm:prSet/>
      <dgm:spPr/>
      <dgm:t>
        <a:bodyPr/>
        <a:lstStyle/>
        <a:p>
          <a:endParaRPr lang="en-US"/>
        </a:p>
      </dgm:t>
    </dgm:pt>
    <dgm:pt modelId="{B021DE09-03CC-4AEC-8E2F-133142CCABCE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float </a:t>
          </a:r>
        </a:p>
      </dgm:t>
    </dgm:pt>
    <dgm:pt modelId="{016DA545-0B18-4537-8A98-D6C98CD2CC48}" type="parTrans" cxnId="{B45D6DD1-B905-466F-8439-B54B33A5BCA6}">
      <dgm:prSet/>
      <dgm:spPr/>
      <dgm:t>
        <a:bodyPr/>
        <a:lstStyle/>
        <a:p>
          <a:endParaRPr lang="en-US"/>
        </a:p>
      </dgm:t>
    </dgm:pt>
    <dgm:pt modelId="{EAE5EC5B-5CA9-4CCF-902D-12A38C9E41E9}" type="sibTrans" cxnId="{B45D6DD1-B905-466F-8439-B54B33A5BCA6}">
      <dgm:prSet/>
      <dgm:spPr/>
      <dgm:t>
        <a:bodyPr/>
        <a:lstStyle/>
        <a:p>
          <a:endParaRPr lang="en-US"/>
        </a:p>
      </dgm:t>
    </dgm:pt>
    <dgm:pt modelId="{764D4B9F-18F3-4A8A-9251-47BF17DE534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en-US" sz="1800" b="1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double</a:t>
          </a:r>
        </a:p>
      </dgm:t>
    </dgm:pt>
    <dgm:pt modelId="{F03C092E-FE24-463F-8135-AB4F614BDB40}" type="parTrans" cxnId="{15BBDF74-C7B4-4D5B-9909-C00875FC375C}">
      <dgm:prSet/>
      <dgm:spPr/>
      <dgm:t>
        <a:bodyPr/>
        <a:lstStyle/>
        <a:p>
          <a:endParaRPr lang="en-US"/>
        </a:p>
      </dgm:t>
    </dgm:pt>
    <dgm:pt modelId="{310BDBA0-2CBB-4871-9743-A413C903BCFB}" type="sibTrans" cxnId="{15BBDF74-C7B4-4D5B-9909-C00875FC375C}">
      <dgm:prSet/>
      <dgm:spPr/>
      <dgm:t>
        <a:bodyPr/>
        <a:lstStyle/>
        <a:p>
          <a:endParaRPr lang="en-US"/>
        </a:p>
      </dgm:t>
    </dgm:pt>
    <dgm:pt modelId="{16C2CEC5-C1A6-4F5E-84B8-B899B555589F}" type="pres">
      <dgm:prSet presAssocID="{7BCECEC0-D87C-485A-B3B0-D9986C3A8F00}" presName="Name0" presStyleCnt="0">
        <dgm:presLayoutVars>
          <dgm:dir/>
          <dgm:resizeHandles val="exact"/>
        </dgm:presLayoutVars>
      </dgm:prSet>
      <dgm:spPr/>
    </dgm:pt>
    <dgm:pt modelId="{B3B54A5C-EEB7-4C82-9206-949FE55F539B}" type="pres">
      <dgm:prSet presAssocID="{1712EB15-C8EF-48DD-ADB8-5C8F27DEF597}" presName="node" presStyleLbl="node1" presStyleIdx="0" presStyleCnt="6">
        <dgm:presLayoutVars>
          <dgm:bulletEnabled val="1"/>
        </dgm:presLayoutVars>
      </dgm:prSet>
      <dgm:spPr/>
    </dgm:pt>
    <dgm:pt modelId="{E932BD4F-4F49-43A2-8EB8-A227BB553B69}" type="pres">
      <dgm:prSet presAssocID="{DDC0844A-8A6D-4DA1-97DC-BE774B978D09}" presName="sibTrans" presStyleLbl="sibTrans2D1" presStyleIdx="0" presStyleCnt="5"/>
      <dgm:spPr/>
    </dgm:pt>
    <dgm:pt modelId="{5F51C130-C788-4995-ABFF-AE38309CDEA7}" type="pres">
      <dgm:prSet presAssocID="{DDC0844A-8A6D-4DA1-97DC-BE774B978D09}" presName="connectorText" presStyleLbl="sibTrans2D1" presStyleIdx="0" presStyleCnt="5"/>
      <dgm:spPr/>
    </dgm:pt>
    <dgm:pt modelId="{87A9538A-AF08-4FCE-BBAD-DD09ADD44041}" type="pres">
      <dgm:prSet presAssocID="{F5540FC4-3E39-4F97-8530-18650C5FE587}" presName="node" presStyleLbl="node1" presStyleIdx="1" presStyleCnt="6">
        <dgm:presLayoutVars>
          <dgm:bulletEnabled val="1"/>
        </dgm:presLayoutVars>
      </dgm:prSet>
      <dgm:spPr/>
    </dgm:pt>
    <dgm:pt modelId="{A7911058-C5CD-4748-95B9-38D3C0B6AC7A}" type="pres">
      <dgm:prSet presAssocID="{5EDE1F42-034D-4AF4-944E-AE20FE5799B9}" presName="sibTrans" presStyleLbl="sibTrans2D1" presStyleIdx="1" presStyleCnt="5"/>
      <dgm:spPr/>
    </dgm:pt>
    <dgm:pt modelId="{65A0C94D-B128-401E-9416-E49032F25175}" type="pres">
      <dgm:prSet presAssocID="{5EDE1F42-034D-4AF4-944E-AE20FE5799B9}" presName="connectorText" presStyleLbl="sibTrans2D1" presStyleIdx="1" presStyleCnt="5"/>
      <dgm:spPr/>
    </dgm:pt>
    <dgm:pt modelId="{FA014C74-2537-4E96-9309-4CFAD85AEFA9}" type="pres">
      <dgm:prSet presAssocID="{22AC20DB-14CE-4236-A487-BD323AE2D6D1}" presName="node" presStyleLbl="node1" presStyleIdx="2" presStyleCnt="6">
        <dgm:presLayoutVars>
          <dgm:bulletEnabled val="1"/>
        </dgm:presLayoutVars>
      </dgm:prSet>
      <dgm:spPr/>
    </dgm:pt>
    <dgm:pt modelId="{85756B87-5E3E-4A9A-B134-405630E3C0D8}" type="pres">
      <dgm:prSet presAssocID="{CA293851-EE18-46B6-BE7E-D43CC6229429}" presName="sibTrans" presStyleLbl="sibTrans2D1" presStyleIdx="2" presStyleCnt="5"/>
      <dgm:spPr/>
    </dgm:pt>
    <dgm:pt modelId="{52598EB8-5AF2-41A8-8D72-CFFEDC43607A}" type="pres">
      <dgm:prSet presAssocID="{CA293851-EE18-46B6-BE7E-D43CC6229429}" presName="connectorText" presStyleLbl="sibTrans2D1" presStyleIdx="2" presStyleCnt="5"/>
      <dgm:spPr/>
    </dgm:pt>
    <dgm:pt modelId="{E0C12CDB-3BA8-4398-9544-4A174E72E9C9}" type="pres">
      <dgm:prSet presAssocID="{9EAB0E56-5A15-4C2E-8E0C-E4803CCFB3DE}" presName="node" presStyleLbl="node1" presStyleIdx="3" presStyleCnt="6">
        <dgm:presLayoutVars>
          <dgm:bulletEnabled val="1"/>
        </dgm:presLayoutVars>
      </dgm:prSet>
      <dgm:spPr/>
    </dgm:pt>
    <dgm:pt modelId="{2486E82F-3867-4017-AB93-A353238E08EE}" type="pres">
      <dgm:prSet presAssocID="{81A2F876-8A1B-4E1E-A2D6-60BB02D839B6}" presName="sibTrans" presStyleLbl="sibTrans2D1" presStyleIdx="3" presStyleCnt="5"/>
      <dgm:spPr/>
    </dgm:pt>
    <dgm:pt modelId="{7C28028F-7089-4DFF-8D38-3EF584F615CB}" type="pres">
      <dgm:prSet presAssocID="{81A2F876-8A1B-4E1E-A2D6-60BB02D839B6}" presName="connectorText" presStyleLbl="sibTrans2D1" presStyleIdx="3" presStyleCnt="5"/>
      <dgm:spPr/>
    </dgm:pt>
    <dgm:pt modelId="{C030BD08-7DD2-4A42-827D-48E409CB5908}" type="pres">
      <dgm:prSet presAssocID="{B021DE09-03CC-4AEC-8E2F-133142CCABCE}" presName="node" presStyleLbl="node1" presStyleIdx="4" presStyleCnt="6">
        <dgm:presLayoutVars>
          <dgm:bulletEnabled val="1"/>
        </dgm:presLayoutVars>
      </dgm:prSet>
      <dgm:spPr/>
    </dgm:pt>
    <dgm:pt modelId="{E1CAA60B-20E5-4CC7-959E-4215AFA240F0}" type="pres">
      <dgm:prSet presAssocID="{EAE5EC5B-5CA9-4CCF-902D-12A38C9E41E9}" presName="sibTrans" presStyleLbl="sibTrans2D1" presStyleIdx="4" presStyleCnt="5"/>
      <dgm:spPr/>
    </dgm:pt>
    <dgm:pt modelId="{9EC2F24E-9D6B-419C-980C-ED72FB82AC16}" type="pres">
      <dgm:prSet presAssocID="{EAE5EC5B-5CA9-4CCF-902D-12A38C9E41E9}" presName="connectorText" presStyleLbl="sibTrans2D1" presStyleIdx="4" presStyleCnt="5"/>
      <dgm:spPr/>
    </dgm:pt>
    <dgm:pt modelId="{4AED909F-80B1-4151-9546-47AE0FD46572}" type="pres">
      <dgm:prSet presAssocID="{764D4B9F-18F3-4A8A-9251-47BF17DE5347}" presName="node" presStyleLbl="node1" presStyleIdx="5" presStyleCnt="6">
        <dgm:presLayoutVars>
          <dgm:bulletEnabled val="1"/>
        </dgm:presLayoutVars>
      </dgm:prSet>
      <dgm:spPr/>
    </dgm:pt>
  </dgm:ptLst>
  <dgm:cxnLst>
    <dgm:cxn modelId="{C35FED04-58A4-4163-B5DD-7463F7AD88CD}" type="presOf" srcId="{EAE5EC5B-5CA9-4CCF-902D-12A38C9E41E9}" destId="{E1CAA60B-20E5-4CC7-959E-4215AFA240F0}" srcOrd="0" destOrd="0" presId="urn:microsoft.com/office/officeart/2005/8/layout/process1"/>
    <dgm:cxn modelId="{7D540C16-F303-407D-AB91-75BA458791E6}" srcId="{7BCECEC0-D87C-485A-B3B0-D9986C3A8F00}" destId="{9EAB0E56-5A15-4C2E-8E0C-E4803CCFB3DE}" srcOrd="3" destOrd="0" parTransId="{80B56E9D-E84A-4A41-B420-B16726F406CA}" sibTransId="{81A2F876-8A1B-4E1E-A2D6-60BB02D839B6}"/>
    <dgm:cxn modelId="{834FAA24-F74F-41CE-A2DE-A0F941C6E84A}" type="presOf" srcId="{5EDE1F42-034D-4AF4-944E-AE20FE5799B9}" destId="{A7911058-C5CD-4748-95B9-38D3C0B6AC7A}" srcOrd="0" destOrd="0" presId="urn:microsoft.com/office/officeart/2005/8/layout/process1"/>
    <dgm:cxn modelId="{52526028-A6C9-44EC-A786-29D88420C8E2}" srcId="{7BCECEC0-D87C-485A-B3B0-D9986C3A8F00}" destId="{1712EB15-C8EF-48DD-ADB8-5C8F27DEF597}" srcOrd="0" destOrd="0" parTransId="{CF138E1D-90B6-427B-8DCE-DCC475FEA763}" sibTransId="{DDC0844A-8A6D-4DA1-97DC-BE774B978D09}"/>
    <dgm:cxn modelId="{096A5E2E-4107-447F-BE76-339257956C97}" type="presOf" srcId="{22AC20DB-14CE-4236-A487-BD323AE2D6D1}" destId="{FA014C74-2537-4E96-9309-4CFAD85AEFA9}" srcOrd="0" destOrd="0" presId="urn:microsoft.com/office/officeart/2005/8/layout/process1"/>
    <dgm:cxn modelId="{03EB3233-22BF-48C5-91B7-4581A4AFE736}" type="presOf" srcId="{EAE5EC5B-5CA9-4CCF-902D-12A38C9E41E9}" destId="{9EC2F24E-9D6B-419C-980C-ED72FB82AC16}" srcOrd="1" destOrd="0" presId="urn:microsoft.com/office/officeart/2005/8/layout/process1"/>
    <dgm:cxn modelId="{5292923B-3EF1-4000-B936-15B98521B5A5}" type="presOf" srcId="{CA293851-EE18-46B6-BE7E-D43CC6229429}" destId="{85756B87-5E3E-4A9A-B134-405630E3C0D8}" srcOrd="0" destOrd="0" presId="urn:microsoft.com/office/officeart/2005/8/layout/process1"/>
    <dgm:cxn modelId="{897E0440-35D9-4E88-B08D-DA783BDC1754}" srcId="{7BCECEC0-D87C-485A-B3B0-D9986C3A8F00}" destId="{22AC20DB-14CE-4236-A487-BD323AE2D6D1}" srcOrd="2" destOrd="0" parTransId="{9E1EE7C2-699F-4C0C-A994-1D99C176670F}" sibTransId="{CA293851-EE18-46B6-BE7E-D43CC6229429}"/>
    <dgm:cxn modelId="{4B6A5360-7D88-4A4B-ABE5-7415F07BC797}" type="presOf" srcId="{CA293851-EE18-46B6-BE7E-D43CC6229429}" destId="{52598EB8-5AF2-41A8-8D72-CFFEDC43607A}" srcOrd="1" destOrd="0" presId="urn:microsoft.com/office/officeart/2005/8/layout/process1"/>
    <dgm:cxn modelId="{9EE19B68-E706-4245-8F61-9F66B3CD2BE7}" type="presOf" srcId="{7BCECEC0-D87C-485A-B3B0-D9986C3A8F00}" destId="{16C2CEC5-C1A6-4F5E-84B8-B899B555589F}" srcOrd="0" destOrd="0" presId="urn:microsoft.com/office/officeart/2005/8/layout/process1"/>
    <dgm:cxn modelId="{160EF06E-D59F-4833-A03B-86F5F921D923}" type="presOf" srcId="{DDC0844A-8A6D-4DA1-97DC-BE774B978D09}" destId="{5F51C130-C788-4995-ABFF-AE38309CDEA7}" srcOrd="1" destOrd="0" presId="urn:microsoft.com/office/officeart/2005/8/layout/process1"/>
    <dgm:cxn modelId="{A2A75370-EDC5-4DF1-9CD1-0D16DA871541}" srcId="{7BCECEC0-D87C-485A-B3B0-D9986C3A8F00}" destId="{F5540FC4-3E39-4F97-8530-18650C5FE587}" srcOrd="1" destOrd="0" parTransId="{6DC1A6E1-C13C-4423-B183-3A21DD300D43}" sibTransId="{5EDE1F42-034D-4AF4-944E-AE20FE5799B9}"/>
    <dgm:cxn modelId="{CD861851-1CB6-4421-9A47-107BFFE2EB08}" type="presOf" srcId="{DDC0844A-8A6D-4DA1-97DC-BE774B978D09}" destId="{E932BD4F-4F49-43A2-8EB8-A227BB553B69}" srcOrd="0" destOrd="0" presId="urn:microsoft.com/office/officeart/2005/8/layout/process1"/>
    <dgm:cxn modelId="{15BBDF74-C7B4-4D5B-9909-C00875FC375C}" srcId="{7BCECEC0-D87C-485A-B3B0-D9986C3A8F00}" destId="{764D4B9F-18F3-4A8A-9251-47BF17DE5347}" srcOrd="5" destOrd="0" parTransId="{F03C092E-FE24-463F-8135-AB4F614BDB40}" sibTransId="{310BDBA0-2CBB-4871-9743-A413C903BCFB}"/>
    <dgm:cxn modelId="{48892375-8124-4108-8A2E-687985FE44E0}" type="presOf" srcId="{764D4B9F-18F3-4A8A-9251-47BF17DE5347}" destId="{4AED909F-80B1-4151-9546-47AE0FD46572}" srcOrd="0" destOrd="0" presId="urn:microsoft.com/office/officeart/2005/8/layout/process1"/>
    <dgm:cxn modelId="{DB464A9A-F04B-46E4-AEF3-7C809AB9551E}" type="presOf" srcId="{1712EB15-C8EF-48DD-ADB8-5C8F27DEF597}" destId="{B3B54A5C-EEB7-4C82-9206-949FE55F539B}" srcOrd="0" destOrd="0" presId="urn:microsoft.com/office/officeart/2005/8/layout/process1"/>
    <dgm:cxn modelId="{561FDC9E-48B6-49C6-B032-B4212774735C}" type="presOf" srcId="{B021DE09-03CC-4AEC-8E2F-133142CCABCE}" destId="{C030BD08-7DD2-4A42-827D-48E409CB5908}" srcOrd="0" destOrd="0" presId="urn:microsoft.com/office/officeart/2005/8/layout/process1"/>
    <dgm:cxn modelId="{415717BB-B4FD-499F-9C2F-B65EA36DD803}" type="presOf" srcId="{F5540FC4-3E39-4F97-8530-18650C5FE587}" destId="{87A9538A-AF08-4FCE-BBAD-DD09ADD44041}" srcOrd="0" destOrd="0" presId="urn:microsoft.com/office/officeart/2005/8/layout/process1"/>
    <dgm:cxn modelId="{8BBF18D1-3794-4236-A3E9-F55F6EE0FC71}" type="presOf" srcId="{9EAB0E56-5A15-4C2E-8E0C-E4803CCFB3DE}" destId="{E0C12CDB-3BA8-4398-9544-4A174E72E9C9}" srcOrd="0" destOrd="0" presId="urn:microsoft.com/office/officeart/2005/8/layout/process1"/>
    <dgm:cxn modelId="{B45D6DD1-B905-466F-8439-B54B33A5BCA6}" srcId="{7BCECEC0-D87C-485A-B3B0-D9986C3A8F00}" destId="{B021DE09-03CC-4AEC-8E2F-133142CCABCE}" srcOrd="4" destOrd="0" parTransId="{016DA545-0B18-4537-8A98-D6C98CD2CC48}" sibTransId="{EAE5EC5B-5CA9-4CCF-902D-12A38C9E41E9}"/>
    <dgm:cxn modelId="{9D5163DF-B706-49E6-9199-53E5CE3B0BC0}" type="presOf" srcId="{81A2F876-8A1B-4E1E-A2D6-60BB02D839B6}" destId="{2486E82F-3867-4017-AB93-A353238E08EE}" srcOrd="0" destOrd="0" presId="urn:microsoft.com/office/officeart/2005/8/layout/process1"/>
    <dgm:cxn modelId="{B73713F3-CDA0-4AC3-B076-ED5DF9A66E72}" type="presOf" srcId="{5EDE1F42-034D-4AF4-944E-AE20FE5799B9}" destId="{65A0C94D-B128-401E-9416-E49032F25175}" srcOrd="1" destOrd="0" presId="urn:microsoft.com/office/officeart/2005/8/layout/process1"/>
    <dgm:cxn modelId="{CBF59FFF-9F3D-4C70-9B7C-4C387F4521D2}" type="presOf" srcId="{81A2F876-8A1B-4E1E-A2D6-60BB02D839B6}" destId="{7C28028F-7089-4DFF-8D38-3EF584F615CB}" srcOrd="1" destOrd="0" presId="urn:microsoft.com/office/officeart/2005/8/layout/process1"/>
    <dgm:cxn modelId="{B329ECCB-FEC6-4F49-9896-8F38CC3641E7}" type="presParOf" srcId="{16C2CEC5-C1A6-4F5E-84B8-B899B555589F}" destId="{B3B54A5C-EEB7-4C82-9206-949FE55F539B}" srcOrd="0" destOrd="0" presId="urn:microsoft.com/office/officeart/2005/8/layout/process1"/>
    <dgm:cxn modelId="{4B639108-31EF-4CD5-95E9-16F942C08ACD}" type="presParOf" srcId="{16C2CEC5-C1A6-4F5E-84B8-B899B555589F}" destId="{E932BD4F-4F49-43A2-8EB8-A227BB553B69}" srcOrd="1" destOrd="0" presId="urn:microsoft.com/office/officeart/2005/8/layout/process1"/>
    <dgm:cxn modelId="{F518B91C-29E6-4F5B-9DC0-D6E9A0BF706F}" type="presParOf" srcId="{E932BD4F-4F49-43A2-8EB8-A227BB553B69}" destId="{5F51C130-C788-4995-ABFF-AE38309CDEA7}" srcOrd="0" destOrd="0" presId="urn:microsoft.com/office/officeart/2005/8/layout/process1"/>
    <dgm:cxn modelId="{39DB493C-5D91-4DD8-92BF-FC5251B32F0D}" type="presParOf" srcId="{16C2CEC5-C1A6-4F5E-84B8-B899B555589F}" destId="{87A9538A-AF08-4FCE-BBAD-DD09ADD44041}" srcOrd="2" destOrd="0" presId="urn:microsoft.com/office/officeart/2005/8/layout/process1"/>
    <dgm:cxn modelId="{264713C7-F28C-4A8A-A4A3-00753B6D1D60}" type="presParOf" srcId="{16C2CEC5-C1A6-4F5E-84B8-B899B555589F}" destId="{A7911058-C5CD-4748-95B9-38D3C0B6AC7A}" srcOrd="3" destOrd="0" presId="urn:microsoft.com/office/officeart/2005/8/layout/process1"/>
    <dgm:cxn modelId="{9F3E87B2-B9A2-4420-A0C3-CF5175197626}" type="presParOf" srcId="{A7911058-C5CD-4748-95B9-38D3C0B6AC7A}" destId="{65A0C94D-B128-401E-9416-E49032F25175}" srcOrd="0" destOrd="0" presId="urn:microsoft.com/office/officeart/2005/8/layout/process1"/>
    <dgm:cxn modelId="{6DA92838-255C-4392-977A-464F15AAB130}" type="presParOf" srcId="{16C2CEC5-C1A6-4F5E-84B8-B899B555589F}" destId="{FA014C74-2537-4E96-9309-4CFAD85AEFA9}" srcOrd="4" destOrd="0" presId="urn:microsoft.com/office/officeart/2005/8/layout/process1"/>
    <dgm:cxn modelId="{EA99351A-601A-479D-BE0E-9C9FDBA1CB3E}" type="presParOf" srcId="{16C2CEC5-C1A6-4F5E-84B8-B899B555589F}" destId="{85756B87-5E3E-4A9A-B134-405630E3C0D8}" srcOrd="5" destOrd="0" presId="urn:microsoft.com/office/officeart/2005/8/layout/process1"/>
    <dgm:cxn modelId="{7B903094-F458-4308-B5C2-CC242ED2A925}" type="presParOf" srcId="{85756B87-5E3E-4A9A-B134-405630E3C0D8}" destId="{52598EB8-5AF2-41A8-8D72-CFFEDC43607A}" srcOrd="0" destOrd="0" presId="urn:microsoft.com/office/officeart/2005/8/layout/process1"/>
    <dgm:cxn modelId="{0CDAD482-589C-493B-A5C8-BBDE8CC9F14F}" type="presParOf" srcId="{16C2CEC5-C1A6-4F5E-84B8-B899B555589F}" destId="{E0C12CDB-3BA8-4398-9544-4A174E72E9C9}" srcOrd="6" destOrd="0" presId="urn:microsoft.com/office/officeart/2005/8/layout/process1"/>
    <dgm:cxn modelId="{53828BA3-FDF5-4EA3-BF5C-B52A02F0619A}" type="presParOf" srcId="{16C2CEC5-C1A6-4F5E-84B8-B899B555589F}" destId="{2486E82F-3867-4017-AB93-A353238E08EE}" srcOrd="7" destOrd="0" presId="urn:microsoft.com/office/officeart/2005/8/layout/process1"/>
    <dgm:cxn modelId="{583B074A-DDAB-4B14-9A0E-F8AA7BD1FCFE}" type="presParOf" srcId="{2486E82F-3867-4017-AB93-A353238E08EE}" destId="{7C28028F-7089-4DFF-8D38-3EF584F615CB}" srcOrd="0" destOrd="0" presId="urn:microsoft.com/office/officeart/2005/8/layout/process1"/>
    <dgm:cxn modelId="{8CD1EB1B-9A43-49B6-83E7-560F4F98AEAD}" type="presParOf" srcId="{16C2CEC5-C1A6-4F5E-84B8-B899B555589F}" destId="{C030BD08-7DD2-4A42-827D-48E409CB5908}" srcOrd="8" destOrd="0" presId="urn:microsoft.com/office/officeart/2005/8/layout/process1"/>
    <dgm:cxn modelId="{66F094FC-55AA-4ECD-9877-19189E3497D5}" type="presParOf" srcId="{16C2CEC5-C1A6-4F5E-84B8-B899B555589F}" destId="{E1CAA60B-20E5-4CC7-959E-4215AFA240F0}" srcOrd="9" destOrd="0" presId="urn:microsoft.com/office/officeart/2005/8/layout/process1"/>
    <dgm:cxn modelId="{4F741632-8E9F-4FC6-9195-0B6657B4505B}" type="presParOf" srcId="{E1CAA60B-20E5-4CC7-959E-4215AFA240F0}" destId="{9EC2F24E-9D6B-419C-980C-ED72FB82AC16}" srcOrd="0" destOrd="0" presId="urn:microsoft.com/office/officeart/2005/8/layout/process1"/>
    <dgm:cxn modelId="{A3DC86E8-5334-4C1C-87A3-9DE079F23C7D}" type="presParOf" srcId="{16C2CEC5-C1A6-4F5E-84B8-B899B555589F}" destId="{4AED909F-80B1-4151-9546-47AE0FD46572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54A5C-EEB7-4C82-9206-949FE55F539B}">
      <dsp:nvSpPr>
        <dsp:cNvPr id="0" name=""/>
        <dsp:cNvSpPr/>
      </dsp:nvSpPr>
      <dsp:spPr>
        <a:xfrm>
          <a:off x="0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byte </a:t>
          </a:r>
        </a:p>
      </dsp:txBody>
      <dsp:txXfrm>
        <a:off x="18078" y="143808"/>
        <a:ext cx="992543" cy="581064"/>
      </dsp:txXfrm>
    </dsp:sp>
    <dsp:sp modelId="{E932BD4F-4F49-43A2-8EB8-A227BB553B69}">
      <dsp:nvSpPr>
        <dsp:cNvPr id="0" name=""/>
        <dsp:cNvSpPr/>
      </dsp:nvSpPr>
      <dsp:spPr>
        <a:xfrm>
          <a:off x="113157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1131570" y="357804"/>
        <a:ext cx="152659" cy="153071"/>
      </dsp:txXfrm>
    </dsp:sp>
    <dsp:sp modelId="{87A9538A-AF08-4FCE-BBAD-DD09ADD44041}">
      <dsp:nvSpPr>
        <dsp:cNvPr id="0" name=""/>
        <dsp:cNvSpPr/>
      </dsp:nvSpPr>
      <dsp:spPr>
        <a:xfrm>
          <a:off x="1440180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short </a:t>
          </a:r>
        </a:p>
      </dsp:txBody>
      <dsp:txXfrm>
        <a:off x="1458258" y="143808"/>
        <a:ext cx="992543" cy="581064"/>
      </dsp:txXfrm>
    </dsp:sp>
    <dsp:sp modelId="{A7911058-C5CD-4748-95B9-38D3C0B6AC7A}">
      <dsp:nvSpPr>
        <dsp:cNvPr id="0" name=""/>
        <dsp:cNvSpPr/>
      </dsp:nvSpPr>
      <dsp:spPr>
        <a:xfrm>
          <a:off x="257175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2571750" y="357804"/>
        <a:ext cx="152659" cy="153071"/>
      </dsp:txXfrm>
    </dsp:sp>
    <dsp:sp modelId="{FA014C74-2537-4E96-9309-4CFAD85AEFA9}">
      <dsp:nvSpPr>
        <dsp:cNvPr id="0" name=""/>
        <dsp:cNvSpPr/>
      </dsp:nvSpPr>
      <dsp:spPr>
        <a:xfrm>
          <a:off x="2880360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int </a:t>
          </a:r>
        </a:p>
      </dsp:txBody>
      <dsp:txXfrm>
        <a:off x="2898438" y="143808"/>
        <a:ext cx="992543" cy="581064"/>
      </dsp:txXfrm>
    </dsp:sp>
    <dsp:sp modelId="{85756B87-5E3E-4A9A-B134-405630E3C0D8}">
      <dsp:nvSpPr>
        <dsp:cNvPr id="0" name=""/>
        <dsp:cNvSpPr/>
      </dsp:nvSpPr>
      <dsp:spPr>
        <a:xfrm>
          <a:off x="401193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4011930" y="357804"/>
        <a:ext cx="152659" cy="153071"/>
      </dsp:txXfrm>
    </dsp:sp>
    <dsp:sp modelId="{E0C12CDB-3BA8-4398-9544-4A174E72E9C9}">
      <dsp:nvSpPr>
        <dsp:cNvPr id="0" name=""/>
        <dsp:cNvSpPr/>
      </dsp:nvSpPr>
      <dsp:spPr>
        <a:xfrm>
          <a:off x="4320540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long </a:t>
          </a:r>
        </a:p>
      </dsp:txBody>
      <dsp:txXfrm>
        <a:off x="4338618" y="143808"/>
        <a:ext cx="992543" cy="581064"/>
      </dsp:txXfrm>
    </dsp:sp>
    <dsp:sp modelId="{2486E82F-3867-4017-AB93-A353238E08EE}">
      <dsp:nvSpPr>
        <dsp:cNvPr id="0" name=""/>
        <dsp:cNvSpPr/>
      </dsp:nvSpPr>
      <dsp:spPr>
        <a:xfrm>
          <a:off x="5452110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5452110" y="357804"/>
        <a:ext cx="152659" cy="153071"/>
      </dsp:txXfrm>
    </dsp:sp>
    <dsp:sp modelId="{C030BD08-7DD2-4A42-827D-48E409CB5908}">
      <dsp:nvSpPr>
        <dsp:cNvPr id="0" name=""/>
        <dsp:cNvSpPr/>
      </dsp:nvSpPr>
      <dsp:spPr>
        <a:xfrm>
          <a:off x="5760719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float </a:t>
          </a:r>
        </a:p>
      </dsp:txBody>
      <dsp:txXfrm>
        <a:off x="5778797" y="143808"/>
        <a:ext cx="992543" cy="581064"/>
      </dsp:txXfrm>
    </dsp:sp>
    <dsp:sp modelId="{E1CAA60B-20E5-4CC7-959E-4215AFA240F0}">
      <dsp:nvSpPr>
        <dsp:cNvPr id="0" name=""/>
        <dsp:cNvSpPr/>
      </dsp:nvSpPr>
      <dsp:spPr>
        <a:xfrm>
          <a:off x="6892289" y="306781"/>
          <a:ext cx="218084" cy="255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6892289" y="357804"/>
        <a:ext cx="152659" cy="153071"/>
      </dsp:txXfrm>
    </dsp:sp>
    <dsp:sp modelId="{4AED909F-80B1-4151-9546-47AE0FD46572}">
      <dsp:nvSpPr>
        <dsp:cNvPr id="0" name=""/>
        <dsp:cNvSpPr/>
      </dsp:nvSpPr>
      <dsp:spPr>
        <a:xfrm>
          <a:off x="7200899" y="125730"/>
          <a:ext cx="1028699" cy="61722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double</a:t>
          </a:r>
        </a:p>
      </dsp:txBody>
      <dsp:txXfrm>
        <a:off x="7218977" y="143808"/>
        <a:ext cx="992543" cy="581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75845242-B7F9-5D4F-A61A-A5FE49649C6A}" type="datetime1">
              <a:rPr lang="en-US"/>
              <a:pPr>
                <a:defRPr/>
              </a:pPr>
              <a:t>11/5/2020</a:t>
            </a:fld>
            <a:endParaRPr lang="en-US"/>
          </a:p>
        </p:txBody>
      </p:sp>
      <p:sp>
        <p:nvSpPr>
          <p:cNvPr id="76804" name="Rectangle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A27A4C85-2CE6-A44C-9CAE-62F392436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69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6009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26009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26009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0101" name="Notes Placeholder 26010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5782" name="Rectangle 26010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0103" name="Slide Number Placeholder 26010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0D7A715-5791-5E42-8F97-4F0663214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50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Variable</a:t>
            </a:r>
            <a:r>
              <a:rPr lang="en-US" baseline="0" dirty="0"/>
              <a:t> length parameter list, will NOT be explained in this course.</a:t>
            </a: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D7A715-5791-5E42-8F97-4F06632143E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21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2339975" y="2420938"/>
            <a:ext cx="6477000" cy="14684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cap="all" baseline="0"/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80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2636912"/>
            <a:ext cx="6477000" cy="3230488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cap="all" baseline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800"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0" y="404813"/>
            <a:ext cx="5867400" cy="412750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336919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C0DDFE17-8A8B-8748-B89D-FCB1F7F7E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63025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24E3C-DF08-2D43-BFAC-866B9527B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17916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37138-6252-814C-8701-C2B50B30C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22344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102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5" name="Slide Number Placeholder 102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D17AC-6A6E-5447-88EE-974C578FC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0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64A12-A135-F749-B181-BFE0BD3C0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0691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EE581-6B36-5244-9D2A-41EB9DD5F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6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843FF8F-FB68-524B-A787-D575C647C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242687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A2FA77C-5DC1-4248-9ADF-43B650D72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3071945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A82EFBC-0BE0-EB47-9DD0-732CBCF31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389927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F927D-07FD-DA4B-A372-DAE7B3CF2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6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21DAC1-5975-1349-8527-F0E66D2A4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30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" y="1994134"/>
            <a:ext cx="1615307" cy="1211480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C6BADA5-4A37-A346-A163-6E6B68157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80049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4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Java Programming: From Problem Analysis to Program Design, 4e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E6088A0-DE7B-8E44-9C37-315B15224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3" r:id="rId2"/>
    <p:sldLayoutId id="2147483834" r:id="rId3"/>
    <p:sldLayoutId id="2147483838" r:id="rId4"/>
    <p:sldLayoutId id="2147483839" r:id="rId5"/>
    <p:sldLayoutId id="2147483840" r:id="rId6"/>
    <p:sldLayoutId id="2147483835" r:id="rId7"/>
    <p:sldLayoutId id="2147483841" r:id="rId8"/>
    <p:sldLayoutId id="2147483842" r:id="rId9"/>
    <p:sldLayoutId id="2147483843" r:id="rId10"/>
    <p:sldLayoutId id="2147483836" r:id="rId11"/>
    <p:sldLayoutId id="2147483844" r:id="rId12"/>
    <p:sldLayoutId id="2147483847" r:id="rId13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800" kern="1200">
          <a:solidFill>
            <a:srgbClr val="215D77"/>
          </a:solidFill>
          <a:latin typeface="+mj-lt"/>
          <a:ea typeface="ＭＳ Ｐゴシック" charset="0"/>
          <a:cs typeface="ＭＳ Ｐゴシック" charset="0"/>
        </a:defRPr>
      </a:lvl1pPr>
      <a:lvl2pPr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>
          <a:solidFill>
            <a:srgbClr val="215D77"/>
          </a:solidFill>
          <a:latin typeface="Tw Cen MT" charset="0"/>
          <a:ea typeface="ＭＳ Ｐゴシック" charset="0"/>
          <a:cs typeface="ＭＳ Ｐゴシック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"/>
        <a:defRPr sz="3200" kern="1200">
          <a:solidFill>
            <a:srgbClr val="07192C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0"/>
        <a:buChar char=""/>
        <a:defRPr sz="26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"/>
        <a:defRPr sz="23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E2751D"/>
        </a:buClr>
        <a:buSzPct val="75000"/>
        <a:buFont typeface="Wingdings" charset="0"/>
        <a:buChar char=""/>
        <a:defRPr sz="20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FFB400"/>
        </a:buClr>
        <a:buSzPct val="65000"/>
        <a:buFont typeface="Wingdings" charset="0"/>
        <a:buChar char=""/>
        <a:defRPr sz="2000" kern="1200">
          <a:solidFill>
            <a:srgbClr val="1B3742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Overloading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43FF8F-FB68-524B-A787-D575C647C0D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Java Programming: From Problem Analysis to Program Design, 4e</a:t>
            </a:r>
          </a:p>
        </p:txBody>
      </p:sp>
    </p:spTree>
    <p:extLst>
      <p:ext uri="{BB962C8B-B14F-4D97-AF65-F5344CB8AC3E}">
        <p14:creationId xmlns:p14="http://schemas.microsoft.com/office/powerpoint/2010/main" val="3877872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Shape 2324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Overloading (continued)</a:t>
            </a:r>
          </a:p>
        </p:txBody>
      </p:sp>
      <p:sp>
        <p:nvSpPr>
          <p:cNvPr id="95234" name="Shape 23245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methodABC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</a:t>
            </a:r>
            <a:r>
              <a:rPr lang="en-US" sz="2000" dirty="0" err="1">
                <a:solidFill>
                  <a:schemeClr val="accent2"/>
                </a:solidFill>
                <a:latin typeface="Courier New" charset="0"/>
                <a:ea typeface="MS PGothic" charset="0"/>
                <a:cs typeface="MS PGothic" charset="0"/>
              </a:rPr>
              <a:t>t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x,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 double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y)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methodABC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x,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y)</a:t>
            </a:r>
          </a:p>
          <a:p>
            <a:pPr marL="0" indent="0">
              <a:buNone/>
            </a:pPr>
            <a:r>
              <a:rPr lang="en-US" sz="2800" dirty="0"/>
              <a:t>   </a:t>
            </a:r>
          </a:p>
          <a:p>
            <a:r>
              <a:rPr lang="en-US" sz="2800" dirty="0"/>
              <a:t>Both these method headings have the same name and same formal parameter list </a:t>
            </a:r>
          </a:p>
          <a:p>
            <a:r>
              <a:rPr lang="en-US" sz="2800" dirty="0"/>
              <a:t>These method headings are </a:t>
            </a:r>
            <a:r>
              <a:rPr lang="en-US" sz="2800" b="1" dirty="0">
                <a:solidFill>
                  <a:srgbClr val="FF0000"/>
                </a:solidFill>
              </a:rPr>
              <a:t>incorrect</a:t>
            </a:r>
            <a:r>
              <a:rPr lang="en-US" sz="2800" dirty="0"/>
              <a:t> for the purpose of overloading the method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methodABC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dirty="0"/>
              <a:t>The compiler will generate a syntax error</a:t>
            </a:r>
          </a:p>
          <a:p>
            <a:pPr lvl="1"/>
            <a:r>
              <a:rPr lang="en-US" sz="2400" dirty="0"/>
              <a:t>Notice that the return types of these method headings are different</a:t>
            </a:r>
          </a:p>
        </p:txBody>
      </p:sp>
      <p:sp>
        <p:nvSpPr>
          <p:cNvPr id="93186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9542AAD0-EDE9-C340-B921-D9529EBF439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/>
              <a:t>Overloading and Type Conversion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Remember the compiler attempts to overload </a:t>
            </a:r>
            <a:r>
              <a:rPr lang="en-US" altLang="en-US" sz="2800" b="1" dirty="0"/>
              <a:t>before</a:t>
            </a:r>
            <a:r>
              <a:rPr lang="en-US" altLang="en-US" sz="2800" dirty="0"/>
              <a:t> it does type conversion</a:t>
            </a:r>
          </a:p>
          <a:p>
            <a:pPr lvl="1"/>
            <a:r>
              <a:rPr lang="en-US" altLang="en-US" sz="2200" dirty="0"/>
              <a:t>for example: if you have </a:t>
            </a:r>
          </a:p>
          <a:p>
            <a:pPr lvl="2">
              <a:buNone/>
            </a:pP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 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over(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x)</a:t>
            </a:r>
            <a:endParaRPr lang="en-US" altLang="en-US" sz="1800" dirty="0"/>
          </a:p>
          <a:p>
            <a:pPr lvl="2">
              <a:buNone/>
            </a:pP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 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over(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byte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x)</a:t>
            </a:r>
            <a:endParaRPr lang="en-US" sz="1800" dirty="0">
              <a:solidFill>
                <a:srgbClr val="0033CC"/>
              </a:solidFill>
              <a:latin typeface="Courier New" charset="0"/>
              <a:ea typeface="MS PGothic" charset="0"/>
              <a:cs typeface="MS PGothic" charset="0"/>
            </a:endParaRPr>
          </a:p>
          <a:p>
            <a:pPr lvl="2">
              <a:buFontTx/>
              <a:buNone/>
            </a:pP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 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over(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long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y) </a:t>
            </a:r>
          </a:p>
          <a:p>
            <a:pPr lvl="1"/>
            <a:r>
              <a:rPr lang="en-US" altLang="en-US" sz="2200" dirty="0"/>
              <a:t>calling:</a:t>
            </a:r>
          </a:p>
          <a:p>
            <a:pPr lvl="2">
              <a:buFontTx/>
              <a:buNone/>
            </a:pP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over(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3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) </a:t>
            </a:r>
          </a:p>
          <a:p>
            <a:pPr lvl="1"/>
            <a:r>
              <a:rPr lang="en-US" altLang="en-US" sz="2200" dirty="0"/>
              <a:t>will have the complier </a:t>
            </a:r>
            <a:r>
              <a:rPr lang="en-US" altLang="en-US" sz="2200" b="1" dirty="0"/>
              <a:t>first</a:t>
            </a:r>
            <a:r>
              <a:rPr lang="en-US" altLang="en-US" sz="2200" dirty="0"/>
              <a:t> look for an overloaded method over that takes an </a:t>
            </a:r>
            <a:r>
              <a:rPr lang="en-US" altLang="en-US" sz="2200" b="1" dirty="0"/>
              <a:t>integer</a:t>
            </a:r>
            <a:r>
              <a:rPr lang="en-US" altLang="en-US" sz="2200" dirty="0"/>
              <a:t>, if it does not find it, it will try to do conversion, here it converts to </a:t>
            </a:r>
            <a:r>
              <a:rPr lang="en-US" altLang="en-US" sz="2200" b="1" dirty="0"/>
              <a:t>long</a:t>
            </a:r>
          </a:p>
          <a:p>
            <a:pPr marL="0" indent="0" eaLnBrk="1" hangingPunct="1">
              <a:buNone/>
            </a:pPr>
            <a:endParaRPr lang="en-US" altLang="en-US" sz="2800" dirty="0"/>
          </a:p>
        </p:txBody>
      </p:sp>
      <p:graphicFrame>
        <p:nvGraphicFramePr>
          <p:cNvPr id="4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6455096"/>
              </p:ext>
            </p:extLst>
          </p:nvPr>
        </p:nvGraphicFramePr>
        <p:xfrm>
          <a:off x="590872" y="5877272"/>
          <a:ext cx="8229600" cy="86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8574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/>
              <a:t>Overloading and Type Conversion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Overloading and automatic type conversion can conflict</a:t>
            </a:r>
          </a:p>
          <a:p>
            <a:pPr lvl="1"/>
            <a:r>
              <a:rPr lang="en-US" altLang="en-US" sz="2200" dirty="0"/>
              <a:t>for example: if you have </a:t>
            </a:r>
          </a:p>
          <a:p>
            <a:pPr lvl="2">
              <a:buNone/>
            </a:pP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 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over(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x, 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y)	// d </a:t>
            </a:r>
            <a:r>
              <a:rPr lang="en-US" sz="1800" dirty="0" err="1">
                <a:latin typeface="Courier New" charset="0"/>
                <a:ea typeface="MS PGothic" charset="0"/>
                <a:cs typeface="MS PGothic" charset="0"/>
              </a:rPr>
              <a:t>d</a:t>
            </a:r>
            <a:endParaRPr lang="en-US" altLang="en-US" sz="1800" dirty="0"/>
          </a:p>
          <a:p>
            <a:pPr lvl="2">
              <a:buNone/>
            </a:pP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 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over(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x, </a:t>
            </a:r>
            <a:r>
              <a:rPr lang="en-US" sz="18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y)		// d </a:t>
            </a:r>
            <a:r>
              <a:rPr lang="en-US" sz="1800" dirty="0" err="1">
                <a:latin typeface="Courier New" charset="0"/>
                <a:ea typeface="MS PGothic" charset="0"/>
                <a:cs typeface="MS PGothic" charset="0"/>
              </a:rPr>
              <a:t>int</a:t>
            </a:r>
            <a:endParaRPr lang="en-US" sz="1800" dirty="0">
              <a:latin typeface="Courier New" charset="0"/>
              <a:ea typeface="MS PGothic" charset="0"/>
              <a:cs typeface="MS PGothic" charset="0"/>
            </a:endParaRPr>
          </a:p>
          <a:p>
            <a:pPr lvl="2">
              <a:buNone/>
            </a:pP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 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over(</a:t>
            </a:r>
            <a:r>
              <a:rPr lang="en-US" sz="18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x, 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y)		// </a:t>
            </a:r>
            <a:r>
              <a:rPr lang="en-US" sz="1800" dirty="0" err="1"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 d</a:t>
            </a:r>
            <a:endParaRPr lang="en-US" sz="1800" dirty="0">
              <a:solidFill>
                <a:srgbClr val="0033CC"/>
              </a:solidFill>
              <a:latin typeface="Courier New" charset="0"/>
              <a:ea typeface="MS PGothic" charset="0"/>
              <a:cs typeface="MS PGothic" charset="0"/>
            </a:endParaRPr>
          </a:p>
          <a:p>
            <a:pPr lvl="1"/>
            <a:r>
              <a:rPr lang="en-US" altLang="en-US" sz="2200" dirty="0"/>
              <a:t>calling:</a:t>
            </a:r>
          </a:p>
          <a:p>
            <a:pPr lvl="2">
              <a:buFontTx/>
              <a:buNone/>
            </a:pP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over(</a:t>
            </a:r>
            <a:r>
              <a:rPr lang="en-US" sz="18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3,3</a:t>
            </a:r>
            <a:r>
              <a:rPr lang="en-US" sz="1800" dirty="0">
                <a:latin typeface="Courier New" charset="0"/>
                <a:ea typeface="MS PGothic" charset="0"/>
                <a:cs typeface="MS PGothic" charset="0"/>
              </a:rPr>
              <a:t>); </a:t>
            </a:r>
          </a:p>
          <a:p>
            <a:pPr lvl="1"/>
            <a:r>
              <a:rPr lang="en-US" altLang="en-US" sz="2200" dirty="0"/>
              <a:t>will have the complier </a:t>
            </a:r>
            <a:r>
              <a:rPr lang="en-US" altLang="en-US" sz="2200" b="1" dirty="0"/>
              <a:t>first</a:t>
            </a:r>
            <a:r>
              <a:rPr lang="en-US" altLang="en-US" sz="2200" dirty="0"/>
              <a:t> look for an overloaded method over that takes two integers, if it does not find it, it will try to do conversion</a:t>
            </a:r>
          </a:p>
          <a:p>
            <a:pPr lvl="1"/>
            <a:r>
              <a:rPr lang="en-US" altLang="en-US" sz="2200" dirty="0"/>
              <a:t>here it gets confusing </a:t>
            </a:r>
            <a:r>
              <a:rPr lang="en-US" altLang="en-US" sz="2200" dirty="0">
                <a:sym typeface="Wingdings" panose="05000000000000000000" pitchFamily="2" charset="2"/>
              </a:rPr>
              <a:t> ambiguous  causes an error</a:t>
            </a:r>
          </a:p>
          <a:p>
            <a:pPr marL="366713" lvl="1" indent="0">
              <a:buNone/>
            </a:pPr>
            <a:r>
              <a:rPr lang="en-US" altLang="en-US" sz="2200" dirty="0">
                <a:sym typeface="Wingdings" panose="05000000000000000000" pitchFamily="2" charset="2"/>
              </a:rPr>
              <a:t>    because the 2</a:t>
            </a:r>
            <a:r>
              <a:rPr lang="en-US" altLang="en-US" sz="2200" baseline="30000" dirty="0">
                <a:sym typeface="Wingdings" panose="05000000000000000000" pitchFamily="2" charset="2"/>
              </a:rPr>
              <a:t>nd</a:t>
            </a:r>
            <a:r>
              <a:rPr lang="en-US" altLang="en-US" sz="2200" dirty="0">
                <a:sym typeface="Wingdings" panose="05000000000000000000" pitchFamily="2" charset="2"/>
              </a:rPr>
              <a:t> and the 3</a:t>
            </a:r>
            <a:r>
              <a:rPr lang="en-US" altLang="en-US" sz="2200" baseline="30000" dirty="0">
                <a:sym typeface="Wingdings" panose="05000000000000000000" pitchFamily="2" charset="2"/>
              </a:rPr>
              <a:t>rd</a:t>
            </a:r>
            <a:r>
              <a:rPr lang="en-US" altLang="en-US" sz="2200" dirty="0">
                <a:sym typeface="Wingdings" panose="05000000000000000000" pitchFamily="2" charset="2"/>
              </a:rPr>
              <a:t> version could be matched.</a:t>
            </a:r>
            <a:endParaRPr lang="en-US" altLang="en-US" sz="2200" dirty="0"/>
          </a:p>
          <a:p>
            <a:pPr marL="0" indent="0" eaLnBrk="1" hangingPunct="1"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6581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Overloading and Return Type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You must not overload a method where the </a:t>
            </a:r>
            <a:r>
              <a:rPr lang="en-US" altLang="en-US" b="1" dirty="0"/>
              <a:t>only</a:t>
            </a:r>
            <a:r>
              <a:rPr lang="en-US" altLang="en-US" dirty="0"/>
              <a:t> difference is the type of value returned</a:t>
            </a:r>
          </a:p>
          <a:p>
            <a:r>
              <a:rPr lang="en-US" altLang="en-US" dirty="0"/>
              <a:t>return value is NOT part of the signature</a:t>
            </a:r>
          </a:p>
          <a:p>
            <a:pPr eaLnBrk="1" hangingPunct="1"/>
            <a:endParaRPr lang="en-US" altLang="en-US" dirty="0"/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3234" y="4221088"/>
            <a:ext cx="4124325" cy="20859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5" name="&quot;No&quot; Symbol 4"/>
          <p:cNvSpPr/>
          <p:nvPr/>
        </p:nvSpPr>
        <p:spPr>
          <a:xfrm>
            <a:off x="3350997" y="4273475"/>
            <a:ext cx="2008187" cy="2008188"/>
          </a:xfrm>
          <a:prstGeom prst="noSmoking">
            <a:avLst/>
          </a:prstGeom>
          <a:solidFill>
            <a:srgbClr val="FF0000">
              <a:alpha val="37000"/>
            </a:srgbClr>
          </a:solidFill>
          <a:ln w="12700" algn="ctr">
            <a:noFill/>
            <a:miter lim="800000"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50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664575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 EXAMPLES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1520" y="142028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Recall the pre-defined method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520" y="1724615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fact, it is written four times with different formal parameter lists: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520" y="2060848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 static </a:t>
            </a:r>
            <a:r>
              <a:rPr lang="en-US" sz="2000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000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x)</a:t>
            </a:r>
          </a:p>
          <a:p>
            <a:pPr marL="800100" lvl="1" indent="-34290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 static long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long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x)</a:t>
            </a:r>
          </a:p>
          <a:p>
            <a:pPr marL="800100" lvl="1" indent="-34290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 static double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double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x)</a:t>
            </a:r>
          </a:p>
          <a:p>
            <a:pPr marL="800100" lvl="1" indent="-342900" algn="just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 static float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float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x)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3573016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other words, </a:t>
            </a:r>
            <a:r>
              <a:rPr lang="en-US" sz="20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overloaded.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5.1        </a:t>
            </a:r>
            <a:r>
              <a:rPr lang="en-US" b="1" dirty="0" err="1"/>
              <a:t>int</a:t>
            </a:r>
            <a:r>
              <a:rPr lang="en-US" b="1" dirty="0"/>
              <a:t>/long/double/float    abs(</a:t>
            </a:r>
            <a:r>
              <a:rPr lang="en-US" b="1" dirty="0" err="1"/>
              <a:t>int</a:t>
            </a:r>
            <a:r>
              <a:rPr lang="en-US" b="1" dirty="0"/>
              <a:t>/long/double/float    x)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107504" y="4161855"/>
            <a:ext cx="8784976" cy="1200330"/>
            <a:chOff x="323529" y="1236822"/>
            <a:chExt cx="7848872" cy="824388"/>
          </a:xfrm>
        </p:grpSpPr>
        <p:sp>
          <p:nvSpPr>
            <p:cNvPr id="22" name="TextBox 21"/>
            <p:cNvSpPr txBox="1"/>
            <p:nvPr/>
          </p:nvSpPr>
          <p:spPr>
            <a:xfrm>
              <a:off x="788528" y="1236822"/>
              <a:ext cx="7383873" cy="824387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 = -10;	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num2 = 50.23; </a:t>
              </a:r>
              <a:endParaRPr lang="en-US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 =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abs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(num1); 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//The first method is called (</a:t>
              </a:r>
              <a:r>
                <a:rPr lang="en-US" sz="1800" dirty="0" err="1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 =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abs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(num2); 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//The third method is called (double)</a:t>
              </a:r>
              <a:endPara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23529" y="1236822"/>
              <a:ext cx="386010" cy="824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51520" y="5877272"/>
            <a:ext cx="8640960" cy="707886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>
              <a:buClr>
                <a:srgbClr val="FF0000"/>
              </a:buClr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a method name is overloaded, then the formal parameter list determines which method to execute when called.</a:t>
            </a:r>
          </a:p>
        </p:txBody>
      </p:sp>
    </p:spTree>
    <p:extLst>
      <p:ext uri="{BB962C8B-B14F-4D97-AF65-F5344CB8AC3E}">
        <p14:creationId xmlns:p14="http://schemas.microsoft.com/office/powerpoint/2010/main" val="347854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664575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EXAMPLES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" y="1165829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FF0000"/>
              </a:buClr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method larger is overloaded with different parameter lists.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107504" y="1556792"/>
            <a:ext cx="8784976" cy="4247316"/>
            <a:chOff x="323529" y="1236822"/>
            <a:chExt cx="7848872" cy="2255848"/>
          </a:xfrm>
        </p:grpSpPr>
        <p:sp>
          <p:nvSpPr>
            <p:cNvPr id="20" name="TextBox 19"/>
            <p:cNvSpPr txBox="1"/>
            <p:nvPr/>
          </p:nvSpPr>
          <p:spPr>
            <a:xfrm>
              <a:off x="788528" y="1236822"/>
              <a:ext cx="7383873" cy="2255848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public class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overloading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{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public static void main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String[] </a:t>
              </a:r>
              <a:r>
                <a:rPr lang="en-US" sz="1800" dirty="0" err="1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args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{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 err="1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resultInt2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resultInt3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char </a:t>
              </a:r>
              <a:r>
                <a:rPr lang="en-US" sz="1800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resultChar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double </a:t>
              </a:r>
              <a:r>
                <a:rPr lang="en-US" sz="1800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resultDouble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resultInt2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=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larger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(5, 9); 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calls line 17</a:t>
              </a:r>
            </a:p>
            <a:p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resultInt3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=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larger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(40, -20, 3); 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calls line 31        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resultChar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=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larger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(‘A’, ‘Z’);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calls line 21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resultDouble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=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larger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(55.5, 30.2);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//calls line 25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System.out.printf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(“resultInt2 = %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d%n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”,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resultInt2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System.out.printf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(“resultInt3 = %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d%n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”,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resultInt3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System.out.printf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(“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resultChar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%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c%n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”, </a:t>
              </a:r>
              <a:r>
                <a:rPr lang="en-US" sz="1800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resultChar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System.out.printf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(“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resultDouble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%</a:t>
              </a:r>
              <a:r>
                <a:rPr lang="en-US" sz="18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f%n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”, </a:t>
              </a:r>
            </a:p>
            <a:p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				        </a:t>
              </a:r>
              <a:r>
                <a:rPr lang="en-US" sz="1800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resultDouble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}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//end main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23529" y="1236822"/>
              <a:ext cx="464999" cy="2255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7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9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10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11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12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13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14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15</a:t>
              </a:r>
            </a:p>
          </p:txBody>
        </p:sp>
      </p:grpSp>
      <p:sp>
        <p:nvSpPr>
          <p:cNvPr id="29" name="Rectangle 28"/>
          <p:cNvSpPr/>
          <p:nvPr/>
        </p:nvSpPr>
        <p:spPr>
          <a:xfrm>
            <a:off x="635258" y="3284984"/>
            <a:ext cx="8280919" cy="22618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11560" y="3562856"/>
            <a:ext cx="8280919" cy="22618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27872" y="3850888"/>
            <a:ext cx="8280919" cy="22618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27962" y="2996952"/>
            <a:ext cx="8280919" cy="226184"/>
          </a:xfrm>
          <a:prstGeom prst="rect">
            <a:avLst/>
          </a:prstGeom>
          <a:solidFill>
            <a:schemeClr val="accent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rgbClr val="0000FF"/>
              </a:solidFill>
              <a:latin typeface="Courier New"/>
              <a:cs typeface="Courier New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98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664575" cy="598488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5. EXAMPLES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107504" y="1393825"/>
            <a:ext cx="8784976" cy="4524315"/>
            <a:chOff x="323529" y="1236822"/>
            <a:chExt cx="7848872" cy="2402968"/>
          </a:xfrm>
        </p:grpSpPr>
        <p:sp>
          <p:nvSpPr>
            <p:cNvPr id="20" name="TextBox 19"/>
            <p:cNvSpPr txBox="1"/>
            <p:nvPr/>
          </p:nvSpPr>
          <p:spPr>
            <a:xfrm>
              <a:off x="788528" y="1236822"/>
              <a:ext cx="7383873" cy="2402968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public static int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larger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 {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if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return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return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 }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end of larger (int, int)</a:t>
              </a:r>
            </a:p>
            <a:p>
              <a:endParaRPr lang="en-US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public static char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larger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char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ch1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char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 {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if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ch1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&gt;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return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ch1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return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 }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end of larger (</a:t>
              </a:r>
              <a:r>
                <a:rPr lang="en-US" sz="1800" dirty="0" err="1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800" dirty="0" err="1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endParaRPr lang="en-US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public static double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larger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double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double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{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if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&gt;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return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return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}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end of larger (double, double)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23529" y="1236822"/>
              <a:ext cx="464999" cy="2402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17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18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19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20</a:t>
              </a:r>
            </a:p>
            <a:p>
              <a:pPr algn="r"/>
              <a:endPara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21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22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23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24</a:t>
              </a:r>
            </a:p>
            <a:p>
              <a:pPr algn="r"/>
              <a:endPara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25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26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27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28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29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30</a:t>
              </a:r>
            </a:p>
          </p:txBody>
        </p:sp>
      </p:grpSp>
      <p:sp>
        <p:nvSpPr>
          <p:cNvPr id="10" name="Rectangle 9"/>
          <p:cNvSpPr/>
          <p:nvPr/>
        </p:nvSpPr>
        <p:spPr>
          <a:xfrm>
            <a:off x="611561" y="1474624"/>
            <a:ext cx="8280919" cy="226184"/>
          </a:xfrm>
          <a:prstGeom prst="rect">
            <a:avLst/>
          </a:prstGeom>
          <a:solidFill>
            <a:schemeClr val="accent1">
              <a:lumMod val="60000"/>
              <a:lumOff val="4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29562" y="2842776"/>
            <a:ext cx="8280919" cy="226184"/>
          </a:xfrm>
          <a:prstGeom prst="rect">
            <a:avLst/>
          </a:prstGeom>
          <a:solidFill>
            <a:schemeClr val="accent1">
              <a:lumMod val="60000"/>
              <a:lumOff val="4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11561" y="4210928"/>
            <a:ext cx="8280919" cy="226184"/>
          </a:xfrm>
          <a:prstGeom prst="rect">
            <a:avLst/>
          </a:prstGeom>
          <a:solidFill>
            <a:schemeClr val="accent1">
              <a:lumMod val="60000"/>
              <a:lumOff val="4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8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664575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5. EXAMPLES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179513" y="1628800"/>
            <a:ext cx="8784976" cy="2585323"/>
            <a:chOff x="323529" y="1236822"/>
            <a:chExt cx="7848872" cy="1373125"/>
          </a:xfrm>
        </p:grpSpPr>
        <p:sp>
          <p:nvSpPr>
            <p:cNvPr id="20" name="TextBox 19"/>
            <p:cNvSpPr txBox="1"/>
            <p:nvPr/>
          </p:nvSpPr>
          <p:spPr>
            <a:xfrm>
              <a:off x="788528" y="1236822"/>
              <a:ext cx="7383873" cy="1373125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public static </a:t>
              </a:r>
              <a:r>
                <a:rPr lang="en-US" sz="1800" dirty="0" err="1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larger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 err="1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800" dirty="0" err="1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800" dirty="0" err="1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num3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 {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 err="1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max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=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num1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if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&gt;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max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max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=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num2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if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num3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&gt;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max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max 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=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num3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8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 </a:t>
              </a:r>
              <a:r>
                <a:rPr lang="en-US" sz="18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max</a:t>
              </a:r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  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}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end of larger (</a:t>
              </a:r>
              <a:r>
                <a:rPr lang="en-US" sz="1800" dirty="0" err="1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num1, </a:t>
              </a:r>
              <a:r>
                <a:rPr lang="en-US" sz="1800" dirty="0" err="1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num2, </a:t>
              </a:r>
              <a:r>
                <a:rPr lang="en-US" sz="1800" dirty="0" err="1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num3)</a:t>
              </a:r>
            </a:p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} </a:t>
              </a:r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//end class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23529" y="1236822"/>
              <a:ext cx="464999" cy="12260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31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32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32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33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34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35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36</a:t>
              </a:r>
            </a:p>
            <a:p>
              <a:pPr algn="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37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51520" y="119675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can even define more methods with three or more parameters: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1520" y="4581128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Similarly, more parameters may be defined with more overloaded methods.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1520" y="5235297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However, a method should be defined for every different formal parameter list (different type and/or different number).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1520" y="5961474"/>
            <a:ext cx="8640960" cy="707886"/>
          </a:xfrm>
          <a:prstGeom prst="rect">
            <a:avLst/>
          </a:prstGeom>
          <a:solidFill>
            <a:schemeClr val="bg2"/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Java provides the concept of </a:t>
            </a: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variable length parameter list 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simplify rewriting the method multiple times in the above example…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83568" y="1700808"/>
            <a:ext cx="8280919" cy="226184"/>
          </a:xfrm>
          <a:prstGeom prst="rect">
            <a:avLst/>
          </a:prstGeom>
          <a:solidFill>
            <a:schemeClr val="accent1">
              <a:lumMod val="60000"/>
              <a:lumOff val="4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216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Overloading Basics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altLang="en-US" sz="2400" dirty="0">
                <a:solidFill>
                  <a:schemeClr val="tx1"/>
                </a:solidFill>
              </a:rPr>
              <a:t>A method’s </a:t>
            </a:r>
            <a:r>
              <a:rPr lang="en-US" altLang="en-US" sz="2400" b="1" dirty="0">
                <a:solidFill>
                  <a:schemeClr val="accent6"/>
                </a:solidFill>
              </a:rPr>
              <a:t>formal parameter list </a:t>
            </a:r>
            <a:r>
              <a:rPr lang="en-US" altLang="en-US" sz="2400" dirty="0">
                <a:solidFill>
                  <a:schemeClr val="tx1"/>
                </a:solidFill>
              </a:rPr>
              <a:t>is the number and types of its parameters</a:t>
            </a:r>
          </a:p>
          <a:p>
            <a:r>
              <a:rPr lang="en-US" altLang="en-US" sz="2400" dirty="0">
                <a:solidFill>
                  <a:schemeClr val="tx1"/>
                </a:solidFill>
              </a:rPr>
              <a:t>A method's name </a:t>
            </a:r>
            <a:r>
              <a:rPr lang="en-US" altLang="en-US" sz="2400" b="1" dirty="0">
                <a:solidFill>
                  <a:schemeClr val="tx1"/>
                </a:solidFill>
              </a:rPr>
              <a:t>and</a:t>
            </a:r>
            <a:r>
              <a:rPr lang="en-US" altLang="en-US" sz="2400" dirty="0">
                <a:solidFill>
                  <a:schemeClr val="tx1"/>
                </a:solidFill>
              </a:rPr>
              <a:t> formal parameter list is called the method’s </a:t>
            </a:r>
            <a:r>
              <a:rPr lang="en-US" altLang="en-US" sz="2400" b="1" dirty="0">
                <a:solidFill>
                  <a:schemeClr val="accent6"/>
                </a:solidFill>
              </a:rPr>
              <a:t>signature</a:t>
            </a:r>
            <a:endParaRPr lang="en-US" altLang="en-US" sz="2400" dirty="0">
              <a:solidFill>
                <a:schemeClr val="accent6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Two methods are said to have </a:t>
            </a:r>
            <a:r>
              <a:rPr lang="en-US" sz="2400" b="1" dirty="0">
                <a:solidFill>
                  <a:schemeClr val="tx1"/>
                </a:solidFill>
              </a:rPr>
              <a:t>different</a:t>
            </a:r>
            <a:r>
              <a:rPr lang="en-US" sz="2400" dirty="0">
                <a:solidFill>
                  <a:schemeClr val="tx1"/>
                </a:solidFill>
              </a:rPr>
              <a:t> formal parameter lists if they have:</a:t>
            </a:r>
          </a:p>
          <a:p>
            <a:pPr lvl="1"/>
            <a:r>
              <a:rPr lang="en-US" sz="2000" dirty="0"/>
              <a:t>a different number of parameters, </a:t>
            </a:r>
          </a:p>
          <a:p>
            <a:pPr marL="366713" lvl="1" indent="0">
              <a:buNone/>
            </a:pPr>
            <a:r>
              <a:rPr lang="en-US" sz="2000" dirty="0"/>
              <a:t>   OR</a:t>
            </a:r>
          </a:p>
          <a:p>
            <a:pPr lvl="1"/>
            <a:r>
              <a:rPr lang="en-US" sz="2000" dirty="0"/>
              <a:t>the data type of the formal parameters, in the order listed, differ in at least one position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A53834-CBA7-4025-A175-4F775F185F1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23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Overloading Basics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When two or more methods have </a:t>
            </a:r>
            <a:r>
              <a:rPr lang="en-US" altLang="en-US" sz="2800" b="1" dirty="0"/>
              <a:t>same name </a:t>
            </a:r>
            <a:r>
              <a:rPr lang="en-US" altLang="en-US" sz="2800" dirty="0"/>
              <a:t>within the </a:t>
            </a:r>
            <a:r>
              <a:rPr lang="en-US" altLang="en-US" sz="2800" b="1" dirty="0"/>
              <a:t>same class </a:t>
            </a:r>
            <a:r>
              <a:rPr lang="en-US" altLang="en-US" sz="2800" dirty="0"/>
              <a:t>they are said to be </a:t>
            </a:r>
            <a:r>
              <a:rPr lang="en-US" altLang="en-US" sz="2800" b="1" dirty="0">
                <a:solidFill>
                  <a:schemeClr val="accent6"/>
                </a:solidFill>
              </a:rPr>
              <a:t>overloaded</a:t>
            </a:r>
            <a:r>
              <a:rPr lang="en-US" altLang="en-US" sz="2800" dirty="0"/>
              <a:t>:</a:t>
            </a:r>
          </a:p>
          <a:p>
            <a:pPr lvl="1"/>
            <a:r>
              <a:rPr lang="en-US" altLang="en-US" sz="2000" dirty="0"/>
              <a:t>they </a:t>
            </a:r>
            <a:r>
              <a:rPr lang="en-US" altLang="en-US" sz="2000" b="1" dirty="0"/>
              <a:t>must</a:t>
            </a:r>
            <a:r>
              <a:rPr lang="en-US" altLang="en-US" sz="2000" dirty="0"/>
              <a:t> have different signatures though, </a:t>
            </a:r>
          </a:p>
          <a:p>
            <a:pPr lvl="1"/>
            <a:r>
              <a:rPr lang="en-US" altLang="en-US" sz="2000" dirty="0"/>
              <a:t>since the name is the same it means the formal parameter list </a:t>
            </a:r>
            <a:r>
              <a:rPr lang="en-US" altLang="en-US" sz="2000" b="1" dirty="0"/>
              <a:t>must</a:t>
            </a:r>
            <a:r>
              <a:rPr lang="en-US" altLang="en-US" sz="2000" dirty="0"/>
              <a:t> be different.</a:t>
            </a:r>
          </a:p>
          <a:p>
            <a:pPr marL="366713" lvl="1" indent="0">
              <a:buNone/>
            </a:pPr>
            <a:endParaRPr lang="en-US" altLang="en-US" sz="1400" dirty="0"/>
          </a:p>
          <a:p>
            <a:pPr eaLnBrk="1" hangingPunct="1"/>
            <a:r>
              <a:rPr lang="en-US" altLang="en-US" sz="2800" dirty="0"/>
              <a:t>Java distinguishes these methods by number and types of parameters</a:t>
            </a:r>
          </a:p>
          <a:p>
            <a:pPr lvl="1" eaLnBrk="1" hangingPunct="1"/>
            <a:r>
              <a:rPr lang="en-US" altLang="en-US" sz="2000" dirty="0"/>
              <a:t>If it cannot match a call with a definition, it attempts to do type conversions</a:t>
            </a:r>
          </a:p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AA53834-CBA7-4025-A175-4F775F185F1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3528" y="6064546"/>
            <a:ext cx="8640960" cy="707886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>
              <a:buClr>
                <a:srgbClr val="FF0000"/>
              </a:buClr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a method name is overloaded, then the formal parameter list determines which method to execute when called.</a:t>
            </a:r>
          </a:p>
        </p:txBody>
      </p:sp>
    </p:spTree>
    <p:extLst>
      <p:ext uri="{BB962C8B-B14F-4D97-AF65-F5344CB8AC3E}">
        <p14:creationId xmlns:p14="http://schemas.microsoft.com/office/powerpoint/2010/main" val="339254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hape 2273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Formal Parameter List</a:t>
            </a:r>
          </a:p>
        </p:txBody>
      </p:sp>
      <p:sp>
        <p:nvSpPr>
          <p:cNvPr id="89093" name="Shape 2273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methodOne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x)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methodTwo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x,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y)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methodThree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(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x,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y)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methodFour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(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ch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,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x,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y)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methodFive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(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ch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,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x,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String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name)</a:t>
            </a:r>
          </a:p>
          <a:p>
            <a:r>
              <a:rPr lang="en-US" dirty="0"/>
              <a:t>These methods all have different formal parameter lists</a:t>
            </a:r>
          </a:p>
        </p:txBody>
      </p:sp>
      <p:sp>
        <p:nvSpPr>
          <p:cNvPr id="89090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6EB93955-3F17-EC4D-81E2-5EA53433E4A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hape 2273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Formal Parameter List</a:t>
            </a:r>
          </a:p>
        </p:txBody>
      </p:sp>
      <p:sp>
        <p:nvSpPr>
          <p:cNvPr id="89093" name="Shape 2273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methodOne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methodTwo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methodThree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(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,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methodFour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(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,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methodFive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(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,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String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)</a:t>
            </a:r>
          </a:p>
          <a:p>
            <a:r>
              <a:rPr lang="en-US" dirty="0"/>
              <a:t>These methods all have </a:t>
            </a:r>
            <a:r>
              <a:rPr lang="en-US" b="1" dirty="0"/>
              <a:t>different</a:t>
            </a:r>
            <a:r>
              <a:rPr lang="en-US" dirty="0"/>
              <a:t> formal parameter lists</a:t>
            </a:r>
          </a:p>
          <a:p>
            <a:r>
              <a:rPr lang="en-US" dirty="0"/>
              <a:t>The names of the parameters are irrelevant, only the type is relevant</a:t>
            </a:r>
          </a:p>
        </p:txBody>
      </p:sp>
      <p:sp>
        <p:nvSpPr>
          <p:cNvPr id="89090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6EB93955-3F17-EC4D-81E2-5EA53433E4A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9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Shape 22835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Formal Parameter List</a:t>
            </a:r>
          </a:p>
        </p:txBody>
      </p:sp>
      <p:sp>
        <p:nvSpPr>
          <p:cNvPr id="90117" name="Shape 228354"/>
          <p:cNvSpPr>
            <a:spLocks noGrp="1" noChangeArrowheads="1"/>
          </p:cNvSpPr>
          <p:nvPr>
            <p:ph type="body" idx="1"/>
          </p:nvPr>
        </p:nvSpPr>
        <p:spPr>
          <a:xfrm>
            <a:off x="323528" y="1600200"/>
            <a:ext cx="8783762" cy="4525963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methodSix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x,  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y,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ch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methodSeven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one,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u,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firstCh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)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The methods </a:t>
            </a:r>
            <a:r>
              <a:rPr lang="en-US" sz="2800" dirty="0" err="1"/>
              <a:t>methodSix</a:t>
            </a:r>
            <a:r>
              <a:rPr lang="en-US" sz="2800" dirty="0"/>
              <a:t> and </a:t>
            </a:r>
            <a:r>
              <a:rPr lang="en-US" sz="2800" dirty="0" err="1"/>
              <a:t>methodSeven</a:t>
            </a:r>
            <a:r>
              <a:rPr lang="en-US" sz="2800" dirty="0"/>
              <a:t> both have three formal parameters and the data type of the corresponding parameters is the same </a:t>
            </a:r>
          </a:p>
          <a:p>
            <a:r>
              <a:rPr lang="en-US" sz="2800" dirty="0"/>
              <a:t>These methods all have the </a:t>
            </a:r>
            <a:r>
              <a:rPr lang="en-US" sz="2800" b="1" dirty="0"/>
              <a:t>same</a:t>
            </a:r>
            <a:r>
              <a:rPr lang="en-US" sz="2800" dirty="0"/>
              <a:t> formal parameter lists</a:t>
            </a:r>
          </a:p>
        </p:txBody>
      </p:sp>
      <p:sp>
        <p:nvSpPr>
          <p:cNvPr id="90114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F7EFD346-C610-3548-B8DD-0CE724A706C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Shape 22835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Formal Parameter List</a:t>
            </a:r>
          </a:p>
        </p:txBody>
      </p:sp>
      <p:sp>
        <p:nvSpPr>
          <p:cNvPr id="90117" name="Shape 228354"/>
          <p:cNvSpPr>
            <a:spLocks noGrp="1" noChangeArrowheads="1"/>
          </p:cNvSpPr>
          <p:nvPr>
            <p:ph type="body" idx="1"/>
          </p:nvPr>
        </p:nvSpPr>
        <p:spPr>
          <a:xfrm>
            <a:off x="323528" y="1600200"/>
            <a:ext cx="8783762" cy="4525963"/>
          </a:xfrm>
        </p:spPr>
        <p:txBody>
          <a:bodyPr/>
          <a:lstStyle/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methodSix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,  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)</a:t>
            </a:r>
          </a:p>
          <a:p>
            <a:pPr marL="320040" indent="-320040" fontAlgn="auto">
              <a:spcAft>
                <a:spcPts val="0"/>
              </a:spcAft>
              <a:buFontTx/>
              <a:buNone/>
              <a:defRPr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public void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methodSeven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</a:rPr>
              <a:t>int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double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</a:rPr>
              <a:t>char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ourier New" charset="0"/>
                <a:ea typeface="MS PGothic" charset="0"/>
              </a:rPr>
              <a:t>        )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The methods </a:t>
            </a:r>
            <a:r>
              <a:rPr lang="en-US" sz="2800" dirty="0" err="1"/>
              <a:t>methodSix</a:t>
            </a:r>
            <a:r>
              <a:rPr lang="en-US" sz="2800" dirty="0"/>
              <a:t> and </a:t>
            </a:r>
            <a:r>
              <a:rPr lang="en-US" sz="2800" dirty="0" err="1"/>
              <a:t>methodSeven</a:t>
            </a:r>
            <a:r>
              <a:rPr lang="en-US" sz="2800" dirty="0"/>
              <a:t> both have three formal parameters and the data type of the corresponding parameters is the same </a:t>
            </a:r>
          </a:p>
          <a:p>
            <a:r>
              <a:rPr lang="en-US" sz="2800" dirty="0"/>
              <a:t>These methods all have the </a:t>
            </a:r>
            <a:r>
              <a:rPr lang="en-US" sz="2800" b="1" dirty="0"/>
              <a:t>same</a:t>
            </a:r>
            <a:r>
              <a:rPr lang="en-US" sz="2800" dirty="0"/>
              <a:t> formal parameter lists</a:t>
            </a:r>
          </a:p>
          <a:p>
            <a:r>
              <a:rPr lang="en-US" sz="2800" dirty="0"/>
              <a:t>Remember: parameter name is irrelevant</a:t>
            </a:r>
          </a:p>
        </p:txBody>
      </p:sp>
      <p:sp>
        <p:nvSpPr>
          <p:cNvPr id="90114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F7EFD346-C610-3548-B8DD-0CE724A706C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014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Shape 22937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Overloading</a:t>
            </a:r>
          </a:p>
        </p:txBody>
      </p:sp>
      <p:sp>
        <p:nvSpPr>
          <p:cNvPr id="59397" name="Shape 22937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dirty="0"/>
              <a:t>Method overloading</a:t>
            </a:r>
            <a:r>
              <a:rPr lang="en-US" sz="2800" dirty="0"/>
              <a:t>: creating one or more methods with </a:t>
            </a:r>
            <a:r>
              <a:rPr lang="en-US" sz="2800" b="1" dirty="0"/>
              <a:t>the same </a:t>
            </a:r>
            <a:r>
              <a:rPr lang="en-US" sz="2800" dirty="0"/>
              <a:t>name and </a:t>
            </a:r>
            <a:r>
              <a:rPr lang="en-US" sz="2800" b="1" dirty="0"/>
              <a:t>different formal parameter lists</a:t>
            </a:r>
            <a:r>
              <a:rPr lang="en-US" sz="2800" dirty="0"/>
              <a:t> within a </a:t>
            </a:r>
            <a:r>
              <a:rPr lang="en-US" sz="2800" b="1" dirty="0">
                <a:solidFill>
                  <a:srgbClr val="0099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2800" dirty="0"/>
              <a:t>, </a:t>
            </a:r>
          </a:p>
          <a:p>
            <a:r>
              <a:rPr lang="en-US" sz="2800" dirty="0"/>
              <a:t>The </a:t>
            </a:r>
            <a:r>
              <a:rPr lang="en-US" sz="2800" b="1" dirty="0"/>
              <a:t>signature of a method</a:t>
            </a:r>
            <a:r>
              <a:rPr lang="en-US" sz="2800" dirty="0"/>
              <a:t>:</a:t>
            </a:r>
          </a:p>
          <a:p>
            <a:pPr lvl="1"/>
            <a:r>
              <a:rPr lang="en-US" sz="2200" dirty="0"/>
              <a:t>Consists of the method name and its formal parameter list</a:t>
            </a:r>
          </a:p>
          <a:p>
            <a:pPr lvl="1"/>
            <a:r>
              <a:rPr lang="en-US" sz="2200" dirty="0"/>
              <a:t>It does </a:t>
            </a:r>
            <a:r>
              <a:rPr lang="en-US" sz="2200" b="1" dirty="0"/>
              <a:t>not</a:t>
            </a:r>
            <a:r>
              <a:rPr lang="en-US" sz="2200" dirty="0"/>
              <a:t> include the return type of the method</a:t>
            </a:r>
          </a:p>
          <a:p>
            <a:r>
              <a:rPr lang="en-US" sz="2800" dirty="0"/>
              <a:t>Two methods have </a:t>
            </a:r>
            <a:r>
              <a:rPr lang="en-US" sz="2800" b="1" dirty="0"/>
              <a:t>different signatures </a:t>
            </a:r>
            <a:r>
              <a:rPr lang="en-US" sz="2800" dirty="0"/>
              <a:t>if they have:</a:t>
            </a:r>
          </a:p>
          <a:p>
            <a:pPr lvl="1"/>
            <a:r>
              <a:rPr lang="en-US" sz="2200" dirty="0"/>
              <a:t>either different names or different formal parameter lists</a:t>
            </a:r>
          </a:p>
        </p:txBody>
      </p:sp>
      <p:sp>
        <p:nvSpPr>
          <p:cNvPr id="91138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F0D39F49-60AC-FB4D-A496-654A7256703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Rounded Rectangular Callout 1"/>
          <p:cNvSpPr/>
          <p:nvPr/>
        </p:nvSpPr>
        <p:spPr>
          <a:xfrm>
            <a:off x="4427984" y="5805264"/>
            <a:ext cx="3456384" cy="936104"/>
          </a:xfrm>
          <a:prstGeom prst="wedgeRoundRectCallout">
            <a:avLst>
              <a:gd name="adj1" fmla="val -84013"/>
              <a:gd name="adj2" fmla="val -58439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365760" lvl="1" fontAlgn="auto">
              <a:spcAft>
                <a:spcPts val="0"/>
              </a:spcAft>
              <a:defRPr/>
            </a:pPr>
            <a:r>
              <a:rPr lang="en-US" i="1" dirty="0">
                <a:solidFill>
                  <a:schemeClr val="accent6">
                    <a:lumMod val="50000"/>
                  </a:schemeClr>
                </a:solidFill>
              </a:rPr>
              <a:t>the signature does NOT include the return 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Shape 2304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 Overloading (continued)</a:t>
            </a:r>
          </a:p>
        </p:txBody>
      </p:sp>
      <p:sp>
        <p:nvSpPr>
          <p:cNvPr id="94210" name="Shape 23040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following method headings </a:t>
            </a:r>
            <a:r>
              <a:rPr lang="en-US" dirty="0">
                <a:solidFill>
                  <a:srgbClr val="00B050"/>
                </a:solidFill>
              </a:rPr>
              <a:t>correctly</a:t>
            </a:r>
            <a:r>
              <a:rPr lang="en-US" dirty="0"/>
              <a:t> overload the method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methodXYZ</a:t>
            </a:r>
            <a:r>
              <a:rPr lang="en-US" dirty="0"/>
              <a:t>: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methodXYZ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()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methodXYZ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x,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y)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methodXYZ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one,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y)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void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methodXYZ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x,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y, </a:t>
            </a:r>
            <a:r>
              <a:rPr lang="en-US" sz="2000" dirty="0">
                <a:solidFill>
                  <a:schemeClr val="accent2"/>
                </a:solidFill>
                <a:latin typeface="Courier New" charset="0"/>
                <a:ea typeface="MS PGothic" charset="0"/>
                <a:cs typeface="MS PGothic" charset="0"/>
              </a:rPr>
              <a:t>char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ch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)</a:t>
            </a:r>
          </a:p>
          <a:p>
            <a:endParaRPr lang="en-US" sz="2000" dirty="0"/>
          </a:p>
          <a:p>
            <a:r>
              <a:rPr lang="en-US" dirty="0"/>
              <a:t>What about these? Why?</a:t>
            </a:r>
          </a:p>
          <a:p>
            <a:pPr>
              <a:buFontTx/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methodXYZ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xx,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yy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char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methodXYZ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double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one, </a:t>
            </a:r>
            <a:r>
              <a:rPr lang="en-US" sz="2000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y)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public char </a:t>
            </a:r>
            <a:r>
              <a:rPr lang="en-US" sz="2000" dirty="0" err="1">
                <a:latin typeface="Courier New" charset="0"/>
                <a:ea typeface="MS PGothic" charset="0"/>
                <a:cs typeface="MS PGothic" charset="0"/>
              </a:rPr>
              <a:t>methodXYZ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(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char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one, </a:t>
            </a:r>
            <a:r>
              <a:rPr lang="en-US" sz="2000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char</a:t>
            </a:r>
            <a:r>
              <a:rPr lang="en-US" sz="2000" dirty="0">
                <a:latin typeface="Courier New" charset="0"/>
                <a:ea typeface="MS PGothic" charset="0"/>
                <a:cs typeface="MS PGothic" charset="0"/>
              </a:rPr>
              <a:t> y)</a:t>
            </a:r>
          </a:p>
          <a:p>
            <a:endParaRPr lang="en-US" sz="2000" dirty="0"/>
          </a:p>
        </p:txBody>
      </p:sp>
      <p:sp>
        <p:nvSpPr>
          <p:cNvPr id="92162" name="Shap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47500" lnSpcReduction="20000"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fld id="{6AC26681-0F80-0548-9997-D1D6B7DF27C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Cross 1"/>
          <p:cNvSpPr/>
          <p:nvPr/>
        </p:nvSpPr>
        <p:spPr>
          <a:xfrm rot="2473966">
            <a:off x="6878265" y="5214128"/>
            <a:ext cx="360040" cy="360040"/>
          </a:xfrm>
          <a:prstGeom prst="plus">
            <a:avLst>
              <a:gd name="adj" fmla="val 3951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ross 5"/>
          <p:cNvSpPr/>
          <p:nvPr/>
        </p:nvSpPr>
        <p:spPr>
          <a:xfrm rot="2473966">
            <a:off x="6878266" y="5663257"/>
            <a:ext cx="360040" cy="360040"/>
          </a:xfrm>
          <a:prstGeom prst="plus">
            <a:avLst>
              <a:gd name="adj" fmla="val 3951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L-Shape 2"/>
          <p:cNvSpPr/>
          <p:nvPr/>
        </p:nvSpPr>
        <p:spPr>
          <a:xfrm rot="18947359">
            <a:off x="6900588" y="6116225"/>
            <a:ext cx="360040" cy="216024"/>
          </a:xfrm>
          <a:prstGeom prst="corne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a05f73-4014-4744-996d-b94e73dfc83a" xsi:nil="true"/>
    <lcf76f155ced4ddcb4097134ff3c332f xmlns="32d064c7-3ed7-4051-9d9c-e267f97a39a0">
      <Terms xmlns="http://schemas.microsoft.com/office/infopath/2007/PartnerControls"/>
    </lcf76f155ced4ddcb4097134ff3c332f>
    <comments xmlns="32d064c7-3ed7-4051-9d9c-e267f97a39a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0F259772545438AFC47D509E1C36E" ma:contentTypeVersion="17" ma:contentTypeDescription="Create a new document." ma:contentTypeScope="" ma:versionID="1c95a0e9f2067f3bcd75a718703f91ce">
  <xsd:schema xmlns:xsd="http://www.w3.org/2001/XMLSchema" xmlns:xs="http://www.w3.org/2001/XMLSchema" xmlns:p="http://schemas.microsoft.com/office/2006/metadata/properties" xmlns:ns2="32d064c7-3ed7-4051-9d9c-e267f97a39a0" xmlns:ns3="3da05f73-4014-4744-996d-b94e73dfc83a" targetNamespace="http://schemas.microsoft.com/office/2006/metadata/properties" ma:root="true" ma:fieldsID="1bca31d447172c41cc3b4e80f5e22f70" ns2:_="" ns3:_="">
    <xsd:import namespace="32d064c7-3ed7-4051-9d9c-e267f97a39a0"/>
    <xsd:import namespace="3da05f73-4014-4744-996d-b94e73dfc8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64c7-3ed7-4051-9d9c-e267f97a3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9f137a-b2ee-462a-b875-a540100c8c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5f73-4014-4744-996d-b94e73dfc83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5b5cfa5-6c17-4868-b491-9849b43e952e}" ma:internalName="TaxCatchAll" ma:showField="CatchAllData" ma:web="3da05f73-4014-4744-996d-b94e73df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5E17CC-A549-4A8C-B9B5-4B66D2A37E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8FCCD6-3E24-48D5-A6D7-A9EB205BFCB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38B770A-FF90-42D5-B215-17CBA39CBE2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9201</TotalTime>
  <Words>1281</Words>
  <Application>Microsoft Office PowerPoint</Application>
  <PresentationFormat>On-screen Show (4:3)</PresentationFormat>
  <Paragraphs>218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Theme</vt:lpstr>
      <vt:lpstr>Method Overloading</vt:lpstr>
      <vt:lpstr>Overloading Basics</vt:lpstr>
      <vt:lpstr>Overloading Basics</vt:lpstr>
      <vt:lpstr>Method Formal Parameter List</vt:lpstr>
      <vt:lpstr>Method Formal Parameter List</vt:lpstr>
      <vt:lpstr>Method Formal Parameter List</vt:lpstr>
      <vt:lpstr>Method Formal Parameter List</vt:lpstr>
      <vt:lpstr>Method Overloading</vt:lpstr>
      <vt:lpstr>Method Overloading (continued)</vt:lpstr>
      <vt:lpstr>Method Overloading (continued)</vt:lpstr>
      <vt:lpstr>Overloading and Type Conversion</vt:lpstr>
      <vt:lpstr>Overloading and Type Conversion</vt:lpstr>
      <vt:lpstr>Overloading and Return Type</vt:lpstr>
      <vt:lpstr> EXAMPLES</vt:lpstr>
      <vt:lpstr>EXAMPLES</vt:lpstr>
      <vt:lpstr>5. EXAMPLES</vt:lpstr>
      <vt:lpstr>5. EXAMPLES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Course Technology</dc:creator>
  <cp:lastModifiedBy>Nadia</cp:lastModifiedBy>
  <cp:revision>456</cp:revision>
  <dcterms:created xsi:type="dcterms:W3CDTF">2002-11-15T07:59:11Z</dcterms:created>
  <dcterms:modified xsi:type="dcterms:W3CDTF">2020-11-05T08:37:12Z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0x0101004E30F259772545438AFC47D509E1C36E</vt:lpwstr>
  </property>
</Properties>
</file>