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96"/>
  </p:notesMasterIdLst>
  <p:sldIdLst>
    <p:sldId id="257" r:id="rId3"/>
    <p:sldId id="655" r:id="rId4"/>
    <p:sldId id="656" r:id="rId5"/>
    <p:sldId id="658" r:id="rId6"/>
    <p:sldId id="657" r:id="rId7"/>
    <p:sldId id="659" r:id="rId8"/>
    <p:sldId id="660" r:id="rId9"/>
    <p:sldId id="662" r:id="rId10"/>
    <p:sldId id="661" r:id="rId11"/>
    <p:sldId id="259" r:id="rId12"/>
    <p:sldId id="260" r:id="rId13"/>
    <p:sldId id="261" r:id="rId14"/>
    <p:sldId id="262" r:id="rId15"/>
    <p:sldId id="560" r:id="rId16"/>
    <p:sldId id="561" r:id="rId17"/>
    <p:sldId id="562" r:id="rId18"/>
    <p:sldId id="563" r:id="rId19"/>
    <p:sldId id="571" r:id="rId20"/>
    <p:sldId id="564" r:id="rId21"/>
    <p:sldId id="565" r:id="rId22"/>
    <p:sldId id="566" r:id="rId23"/>
    <p:sldId id="264" r:id="rId24"/>
    <p:sldId id="551" r:id="rId25"/>
    <p:sldId id="552" r:id="rId26"/>
    <p:sldId id="553" r:id="rId27"/>
    <p:sldId id="554" r:id="rId28"/>
    <p:sldId id="555" r:id="rId29"/>
    <p:sldId id="556" r:id="rId30"/>
    <p:sldId id="557" r:id="rId31"/>
    <p:sldId id="558" r:id="rId32"/>
    <p:sldId id="567" r:id="rId33"/>
    <p:sldId id="568" r:id="rId34"/>
    <p:sldId id="569" r:id="rId35"/>
    <p:sldId id="278" r:id="rId36"/>
    <p:sldId id="578" r:id="rId37"/>
    <p:sldId id="579" r:id="rId38"/>
    <p:sldId id="624" r:id="rId39"/>
    <p:sldId id="574" r:id="rId40"/>
    <p:sldId id="575" r:id="rId41"/>
    <p:sldId id="576" r:id="rId42"/>
    <p:sldId id="577" r:id="rId43"/>
    <p:sldId id="623" r:id="rId44"/>
    <p:sldId id="281" r:id="rId45"/>
    <p:sldId id="282" r:id="rId46"/>
    <p:sldId id="283" r:id="rId47"/>
    <p:sldId id="284" r:id="rId48"/>
    <p:sldId id="285" r:id="rId49"/>
    <p:sldId id="604" r:id="rId50"/>
    <p:sldId id="605" r:id="rId51"/>
    <p:sldId id="606" r:id="rId52"/>
    <p:sldId id="607" r:id="rId53"/>
    <p:sldId id="608" r:id="rId54"/>
    <p:sldId id="609" r:id="rId55"/>
    <p:sldId id="610" r:id="rId56"/>
    <p:sldId id="611" r:id="rId57"/>
    <p:sldId id="612" r:id="rId58"/>
    <p:sldId id="613" r:id="rId59"/>
    <p:sldId id="614" r:id="rId60"/>
    <p:sldId id="615" r:id="rId61"/>
    <p:sldId id="616" r:id="rId62"/>
    <p:sldId id="617" r:id="rId63"/>
    <p:sldId id="618" r:id="rId64"/>
    <p:sldId id="619" r:id="rId65"/>
    <p:sldId id="620" r:id="rId66"/>
    <p:sldId id="621" r:id="rId67"/>
    <p:sldId id="622" r:id="rId68"/>
    <p:sldId id="314" r:id="rId69"/>
    <p:sldId id="332" r:id="rId70"/>
    <p:sldId id="315" r:id="rId71"/>
    <p:sldId id="316" r:id="rId72"/>
    <p:sldId id="318"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84" r:id="rId112"/>
    <p:sldId id="596" r:id="rId113"/>
    <p:sldId id="597" r:id="rId114"/>
    <p:sldId id="647" r:id="rId115"/>
    <p:sldId id="648" r:id="rId116"/>
    <p:sldId id="386" r:id="rId117"/>
    <p:sldId id="649" r:id="rId118"/>
    <p:sldId id="387" r:id="rId119"/>
    <p:sldId id="388" r:id="rId120"/>
    <p:sldId id="389" r:id="rId121"/>
    <p:sldId id="390" r:id="rId122"/>
    <p:sldId id="391" r:id="rId123"/>
    <p:sldId id="392" r:id="rId124"/>
    <p:sldId id="393" r:id="rId125"/>
    <p:sldId id="650" r:id="rId126"/>
    <p:sldId id="651" r:id="rId127"/>
    <p:sldId id="598" r:id="rId128"/>
    <p:sldId id="599" r:id="rId129"/>
    <p:sldId id="600" r:id="rId130"/>
    <p:sldId id="601" r:id="rId131"/>
    <p:sldId id="395" r:id="rId132"/>
    <p:sldId id="602" r:id="rId133"/>
    <p:sldId id="398" r:id="rId134"/>
    <p:sldId id="399" r:id="rId135"/>
    <p:sldId id="401" r:id="rId136"/>
    <p:sldId id="402" r:id="rId137"/>
    <p:sldId id="403" r:id="rId138"/>
    <p:sldId id="404" r:id="rId139"/>
    <p:sldId id="405" r:id="rId140"/>
    <p:sldId id="406" r:id="rId141"/>
    <p:sldId id="407" r:id="rId142"/>
    <p:sldId id="408" r:id="rId143"/>
    <p:sldId id="603" r:id="rId144"/>
    <p:sldId id="409" r:id="rId145"/>
    <p:sldId id="410" r:id="rId146"/>
    <p:sldId id="411" r:id="rId147"/>
    <p:sldId id="412" r:id="rId148"/>
    <p:sldId id="413" r:id="rId149"/>
    <p:sldId id="414" r:id="rId150"/>
    <p:sldId id="415" r:id="rId151"/>
    <p:sldId id="416" r:id="rId152"/>
    <p:sldId id="417" r:id="rId153"/>
    <p:sldId id="418" r:id="rId154"/>
    <p:sldId id="419" r:id="rId155"/>
    <p:sldId id="637" r:id="rId156"/>
    <p:sldId id="638" r:id="rId157"/>
    <p:sldId id="639" r:id="rId158"/>
    <p:sldId id="641" r:id="rId159"/>
    <p:sldId id="640" r:id="rId160"/>
    <p:sldId id="642" r:id="rId161"/>
    <p:sldId id="643" r:id="rId162"/>
    <p:sldId id="421" r:id="rId163"/>
    <p:sldId id="422" r:id="rId164"/>
    <p:sldId id="423" r:id="rId165"/>
    <p:sldId id="644" r:id="rId166"/>
    <p:sldId id="424" r:id="rId167"/>
    <p:sldId id="426" r:id="rId168"/>
    <p:sldId id="427" r:id="rId169"/>
    <p:sldId id="428" r:id="rId170"/>
    <p:sldId id="429" r:id="rId171"/>
    <p:sldId id="645" r:id="rId172"/>
    <p:sldId id="431" r:id="rId173"/>
    <p:sldId id="433" r:id="rId174"/>
    <p:sldId id="437" r:id="rId175"/>
    <p:sldId id="646" r:id="rId176"/>
    <p:sldId id="439" r:id="rId177"/>
    <p:sldId id="440" r:id="rId178"/>
    <p:sldId id="441" r:id="rId179"/>
    <p:sldId id="442" r:id="rId180"/>
    <p:sldId id="443" r:id="rId181"/>
    <p:sldId id="449" r:id="rId182"/>
    <p:sldId id="450" r:id="rId183"/>
    <p:sldId id="652" r:id="rId184"/>
    <p:sldId id="451" r:id="rId185"/>
    <p:sldId id="452" r:id="rId186"/>
    <p:sldId id="453" r:id="rId187"/>
    <p:sldId id="454" r:id="rId188"/>
    <p:sldId id="455" r:id="rId189"/>
    <p:sldId id="456" r:id="rId190"/>
    <p:sldId id="457" r:id="rId191"/>
    <p:sldId id="458" r:id="rId192"/>
    <p:sldId id="459" r:id="rId193"/>
    <p:sldId id="653" r:id="rId194"/>
    <p:sldId id="463" r:id="rId195"/>
    <p:sldId id="480" r:id="rId196"/>
    <p:sldId id="654" r:id="rId197"/>
    <p:sldId id="481" r:id="rId198"/>
    <p:sldId id="464" r:id="rId199"/>
    <p:sldId id="465" r:id="rId200"/>
    <p:sldId id="466" r:id="rId201"/>
    <p:sldId id="467" r:id="rId202"/>
    <p:sldId id="468" r:id="rId203"/>
    <p:sldId id="482" r:id="rId204"/>
    <p:sldId id="469" r:id="rId205"/>
    <p:sldId id="483" r:id="rId206"/>
    <p:sldId id="470" r:id="rId207"/>
    <p:sldId id="471" r:id="rId208"/>
    <p:sldId id="484" r:id="rId209"/>
    <p:sldId id="472" r:id="rId210"/>
    <p:sldId id="473" r:id="rId211"/>
    <p:sldId id="474" r:id="rId212"/>
    <p:sldId id="475" r:id="rId213"/>
    <p:sldId id="476" r:id="rId214"/>
    <p:sldId id="477" r:id="rId215"/>
    <p:sldId id="485" r:id="rId216"/>
    <p:sldId id="478" r:id="rId217"/>
    <p:sldId id="479" r:id="rId218"/>
    <p:sldId id="486" r:id="rId219"/>
    <p:sldId id="487" r:id="rId220"/>
    <p:sldId id="488" r:id="rId221"/>
    <p:sldId id="489" r:id="rId222"/>
    <p:sldId id="490" r:id="rId223"/>
    <p:sldId id="491" r:id="rId224"/>
    <p:sldId id="492" r:id="rId225"/>
    <p:sldId id="493" r:id="rId226"/>
    <p:sldId id="494" r:id="rId227"/>
    <p:sldId id="495" r:id="rId228"/>
    <p:sldId id="496" r:id="rId229"/>
    <p:sldId id="497" r:id="rId230"/>
    <p:sldId id="498" r:id="rId231"/>
    <p:sldId id="499" r:id="rId232"/>
    <p:sldId id="500" r:id="rId233"/>
    <p:sldId id="501" r:id="rId234"/>
    <p:sldId id="502" r:id="rId235"/>
    <p:sldId id="503" r:id="rId236"/>
    <p:sldId id="625" r:id="rId237"/>
    <p:sldId id="626" r:id="rId238"/>
    <p:sldId id="627" r:id="rId239"/>
    <p:sldId id="628" r:id="rId240"/>
    <p:sldId id="629" r:id="rId241"/>
    <p:sldId id="630" r:id="rId242"/>
    <p:sldId id="631" r:id="rId243"/>
    <p:sldId id="632" r:id="rId244"/>
    <p:sldId id="633" r:id="rId245"/>
    <p:sldId id="634" r:id="rId246"/>
    <p:sldId id="635" r:id="rId247"/>
    <p:sldId id="636" r:id="rId248"/>
    <p:sldId id="526" r:id="rId249"/>
    <p:sldId id="527" r:id="rId250"/>
    <p:sldId id="528" r:id="rId251"/>
    <p:sldId id="529" r:id="rId252"/>
    <p:sldId id="530" r:id="rId253"/>
    <p:sldId id="531" r:id="rId254"/>
    <p:sldId id="532" r:id="rId255"/>
    <p:sldId id="533" r:id="rId256"/>
    <p:sldId id="534" r:id="rId257"/>
    <p:sldId id="535" r:id="rId258"/>
    <p:sldId id="536" r:id="rId259"/>
    <p:sldId id="537" r:id="rId260"/>
    <p:sldId id="538" r:id="rId261"/>
    <p:sldId id="539" r:id="rId262"/>
    <p:sldId id="540" r:id="rId263"/>
    <p:sldId id="541" r:id="rId264"/>
    <p:sldId id="542" r:id="rId265"/>
    <p:sldId id="543" r:id="rId266"/>
    <p:sldId id="544" r:id="rId267"/>
    <p:sldId id="545" r:id="rId268"/>
    <p:sldId id="546" r:id="rId269"/>
    <p:sldId id="547" r:id="rId270"/>
    <p:sldId id="548" r:id="rId271"/>
    <p:sldId id="549" r:id="rId272"/>
    <p:sldId id="550" r:id="rId273"/>
    <p:sldId id="504" r:id="rId274"/>
    <p:sldId id="505" r:id="rId275"/>
    <p:sldId id="506" r:id="rId276"/>
    <p:sldId id="507" r:id="rId277"/>
    <p:sldId id="508" r:id="rId278"/>
    <p:sldId id="524" r:id="rId279"/>
    <p:sldId id="509" r:id="rId280"/>
    <p:sldId id="525" r:id="rId281"/>
    <p:sldId id="510" r:id="rId282"/>
    <p:sldId id="511" r:id="rId283"/>
    <p:sldId id="512" r:id="rId284"/>
    <p:sldId id="513" r:id="rId285"/>
    <p:sldId id="514" r:id="rId286"/>
    <p:sldId id="515" r:id="rId287"/>
    <p:sldId id="516" r:id="rId288"/>
    <p:sldId id="517" r:id="rId289"/>
    <p:sldId id="518" r:id="rId290"/>
    <p:sldId id="519" r:id="rId291"/>
    <p:sldId id="520" r:id="rId292"/>
    <p:sldId id="521" r:id="rId293"/>
    <p:sldId id="522" r:id="rId294"/>
    <p:sldId id="523" r:id="rId2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92" Type="http://schemas.openxmlformats.org/officeDocument/2006/relationships/slide" Target="slides/slide290.xml"/><Relationship Id="rId297" Type="http://schemas.openxmlformats.org/officeDocument/2006/relationships/presProps" Target="pres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slide" Target="slides/slide285.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viewProps" Target="view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notesMaster" Target="notesMasters/notesMaster1.xml"/><Relationship Id="rId300" Type="http://schemas.openxmlformats.org/officeDocument/2006/relationships/tableStyles" Target="tableStyles.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92D8-ACD1-40B2-A220-F362AF7BB762}" type="doc">
      <dgm:prSet loTypeId="urn:microsoft.com/office/officeart/2005/8/layout/pyramid2" loCatId="pyramid" qsTypeId="urn:microsoft.com/office/officeart/2005/8/quickstyle/simple1" qsCatId="simple" csTypeId="urn:microsoft.com/office/officeart/2005/8/colors/accent1_2" csCatId="accent1" phldr="1"/>
      <dgm:spPr/>
    </dgm:pt>
    <dgm:pt modelId="{CDD08CC8-C9EF-43C5-9490-73A6FD2DE8A5}">
      <dgm:prSet phldrT="[Text]" custT="1"/>
      <dgm:spPr/>
      <dgm:t>
        <a:bodyPr/>
        <a:lstStyle/>
        <a:p>
          <a:pPr algn="just" rtl="1"/>
          <a:r>
            <a:rPr lang="ar-SA" sz="1800" dirty="0" smtClean="0">
              <a:latin typeface="Times New Roman" pitchFamily="18" charset="0"/>
              <a:cs typeface="Times New Roman" pitchFamily="18" charset="0"/>
            </a:rPr>
            <a:t>الإدارة المزرعية تعد أحد مباحث علم الإقتصاد الزراعي الذي يتضمن تطبيق المعارف والنظريات الإقتصادية في مجال الإنتاج الزراعي.</a:t>
          </a:r>
          <a:endParaRPr lang="ar-SA" sz="1800" dirty="0"/>
        </a:p>
      </dgm:t>
    </dgm:pt>
    <dgm:pt modelId="{DAD97D08-EE73-45BE-90A1-5B4266DD3EEF}" type="parTrans" cxnId="{484C3939-ACBC-424B-9B79-0EC5434FEFB7}">
      <dgm:prSet/>
      <dgm:spPr/>
      <dgm:t>
        <a:bodyPr/>
        <a:lstStyle/>
        <a:p>
          <a:pPr rtl="1"/>
          <a:endParaRPr lang="ar-SA"/>
        </a:p>
      </dgm:t>
    </dgm:pt>
    <dgm:pt modelId="{63DEC06A-7AD0-46F5-8BF4-F87DCC0D2472}" type="sibTrans" cxnId="{484C3939-ACBC-424B-9B79-0EC5434FEFB7}">
      <dgm:prSet/>
      <dgm:spPr/>
      <dgm:t>
        <a:bodyPr/>
        <a:lstStyle/>
        <a:p>
          <a:pPr rtl="1"/>
          <a:endParaRPr lang="ar-SA"/>
        </a:p>
      </dgm:t>
    </dgm:pt>
    <dgm:pt modelId="{557B7F5A-F128-4DE9-928F-C07AAEBAFF7B}">
      <dgm:prSet custT="1"/>
      <dgm:spPr/>
      <dgm:t>
        <a:bodyPr/>
        <a:lstStyle/>
        <a:p>
          <a:pPr algn="just" rtl="1"/>
          <a:r>
            <a:rPr lang="ar-SA" sz="1600" dirty="0" smtClean="0">
              <a:latin typeface="Times New Roman" pitchFamily="18" charset="0"/>
              <a:cs typeface="Times New Roman" pitchFamily="18" charset="0"/>
            </a:rPr>
            <a:t>يشير مصطلح الإنتاج الزراعي </a:t>
          </a:r>
          <a:r>
            <a:rPr lang="en-US" sz="1600" i="1" dirty="0" smtClean="0">
              <a:latin typeface="Times New Roman" pitchFamily="18" charset="0"/>
              <a:cs typeface="Times New Roman" pitchFamily="18" charset="0"/>
            </a:rPr>
            <a:t>Agricultural</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Production</a:t>
          </a:r>
          <a:r>
            <a:rPr lang="en-US" sz="1600" dirty="0" smtClean="0">
              <a:latin typeface="Times New Roman" pitchFamily="18" charset="0"/>
              <a:cs typeface="Times New Roman" pitchFamily="18" charset="0"/>
            </a:rPr>
            <a:t> </a:t>
          </a:r>
          <a:r>
            <a:rPr lang="ar-SA" sz="1600" dirty="0" smtClean="0">
              <a:latin typeface="Times New Roman" pitchFamily="18" charset="0"/>
              <a:cs typeface="Times New Roman" pitchFamily="18" charset="0"/>
            </a:rPr>
            <a:t>إلى تلك العملية الإنتاجية التي يتم بموجبها تحويل مجموعة من العناصر الإنتاجية الزراعية المتاحة إلى سلع زراعية قابلة للإستهلاك المباشر من قبل المست</a:t>
          </a:r>
          <a:r>
            <a:rPr lang="ar-YE" sz="1600" dirty="0" smtClean="0">
              <a:latin typeface="Times New Roman" pitchFamily="18" charset="0"/>
              <a:cs typeface="Times New Roman" pitchFamily="18" charset="0"/>
            </a:rPr>
            <a:t>ه</a:t>
          </a:r>
          <a:r>
            <a:rPr lang="ar-SA" sz="1600" dirty="0" smtClean="0">
              <a:latin typeface="Times New Roman" pitchFamily="18" charset="0"/>
              <a:cs typeface="Times New Roman" pitchFamily="18" charset="0"/>
            </a:rPr>
            <a:t>لكين النهائيين لها والقيام بعمليات تحويلية أخرى للسلع المنتجة بإضافة عناصر إنتاجية جديدة لكي تصبح صالحة للإستهلاك.</a:t>
          </a:r>
        </a:p>
      </dgm:t>
    </dgm:pt>
    <dgm:pt modelId="{A387E952-EE66-4D6D-9E9F-081496A0E909}" type="parTrans" cxnId="{492CF44D-387E-468B-AD2E-96ABADDAE24A}">
      <dgm:prSet/>
      <dgm:spPr/>
      <dgm:t>
        <a:bodyPr/>
        <a:lstStyle/>
        <a:p>
          <a:pPr rtl="1"/>
          <a:endParaRPr lang="ar-SA"/>
        </a:p>
      </dgm:t>
    </dgm:pt>
    <dgm:pt modelId="{8FFD9FA9-4A28-4383-A600-B07D85A75AC1}" type="sibTrans" cxnId="{492CF44D-387E-468B-AD2E-96ABADDAE24A}">
      <dgm:prSet/>
      <dgm:spPr/>
      <dgm:t>
        <a:bodyPr/>
        <a:lstStyle/>
        <a:p>
          <a:pPr rtl="1"/>
          <a:endParaRPr lang="ar-SA"/>
        </a:p>
      </dgm:t>
    </dgm:pt>
    <dgm:pt modelId="{471230FB-568E-42BC-8AE9-A9633332CF5B}">
      <dgm:prSet custT="1"/>
      <dgm:spPr/>
      <dgm:t>
        <a:bodyPr/>
        <a:lstStyle/>
        <a:p>
          <a:pPr algn="just" rtl="1"/>
          <a:r>
            <a:rPr lang="ar-SA" sz="1600" dirty="0" smtClean="0">
              <a:latin typeface="Times New Roman" pitchFamily="18" charset="0"/>
              <a:cs typeface="Times New Roman" pitchFamily="18" charset="0"/>
            </a:rPr>
            <a:t>تعتبر المنشأة المزرعية </a:t>
          </a:r>
          <a:r>
            <a:rPr lang="en-US" sz="1600" dirty="0" smtClean="0">
              <a:latin typeface="Times New Roman" pitchFamily="18" charset="0"/>
              <a:cs typeface="Times New Roman" pitchFamily="18" charset="0"/>
            </a:rPr>
            <a:t>Farm Firm</a:t>
          </a:r>
          <a:r>
            <a:rPr lang="ar-SA" sz="1600" dirty="0" smtClean="0">
              <a:latin typeface="Times New Roman" pitchFamily="18" charset="0"/>
              <a:cs typeface="Times New Roman" pitchFamily="18" charset="0"/>
            </a:rPr>
            <a:t>(المزرعة) هي الوحدة الإنتاجية داخل البنيان الإقتصادي الزراعي التي تنتج مختلف السلع الزراعية حيوانية كانت أم نباتية، وذلك نتيجة القرارات التي تتخذ على مستوى هذه الوحدة والمتعلقة باستخدام الموارد المتاحة لإنتاج مختلف السلع الزراعية وذلك على سبيل المثال</a:t>
          </a:r>
          <a:r>
            <a:rPr lang="ar-YE" sz="1600" dirty="0" smtClean="0">
              <a:latin typeface="Times New Roman" pitchFamily="18" charset="0"/>
              <a:cs typeface="Times New Roman" pitchFamily="18" charset="0"/>
            </a:rPr>
            <a:t>:</a:t>
          </a:r>
          <a:endParaRPr lang="ar-YE" sz="1600" dirty="0">
            <a:latin typeface="Times New Roman" pitchFamily="18" charset="0"/>
            <a:cs typeface="Times New Roman" pitchFamily="18" charset="0"/>
          </a:endParaRPr>
        </a:p>
      </dgm:t>
    </dgm:pt>
    <dgm:pt modelId="{3F7E26F2-C526-4589-863F-97EA49434937}" type="parTrans" cxnId="{B2718DCE-7398-4607-9BF7-2EDA28465AA2}">
      <dgm:prSet/>
      <dgm:spPr/>
      <dgm:t>
        <a:bodyPr/>
        <a:lstStyle/>
        <a:p>
          <a:pPr rtl="1"/>
          <a:endParaRPr lang="ar-SA"/>
        </a:p>
      </dgm:t>
    </dgm:pt>
    <dgm:pt modelId="{5F17BE65-4B19-4794-BF77-6ADB87FBF47E}" type="sibTrans" cxnId="{B2718DCE-7398-4607-9BF7-2EDA28465AA2}">
      <dgm:prSet/>
      <dgm:spPr/>
      <dgm:t>
        <a:bodyPr/>
        <a:lstStyle/>
        <a:p>
          <a:pPr rtl="1"/>
          <a:endParaRPr lang="ar-SA"/>
        </a:p>
      </dgm:t>
    </dgm:pt>
    <dgm:pt modelId="{A5A98CC7-C8DB-4E6E-B96C-231D6EE82DB4}">
      <dgm:prSet custT="1"/>
      <dgm:spPr/>
      <dgm:t>
        <a:bodyPr/>
        <a:lstStyle/>
        <a:p>
          <a:pPr algn="just" rtl="1"/>
          <a:r>
            <a:rPr lang="ar-SA" sz="1600" dirty="0" smtClean="0">
              <a:latin typeface="Times New Roman" pitchFamily="18" charset="0"/>
              <a:cs typeface="Times New Roman" pitchFamily="18" charset="0"/>
            </a:rPr>
            <a:t>ماهي السلعة أو السلع الزراعية التي يمكن إنتاجها؟</a:t>
          </a:r>
          <a:endParaRPr lang="ar-YE" sz="1600" dirty="0">
            <a:latin typeface="Times New Roman" pitchFamily="18" charset="0"/>
            <a:cs typeface="Times New Roman" pitchFamily="18" charset="0"/>
          </a:endParaRPr>
        </a:p>
      </dgm:t>
    </dgm:pt>
    <dgm:pt modelId="{EAD6E1F5-C9C2-4D14-94D5-C0290AD3F54E}" type="parTrans" cxnId="{D4010537-5042-4234-B405-1A5EEED8D39E}">
      <dgm:prSet/>
      <dgm:spPr/>
      <dgm:t>
        <a:bodyPr/>
        <a:lstStyle/>
        <a:p>
          <a:pPr rtl="1"/>
          <a:endParaRPr lang="ar-SA"/>
        </a:p>
      </dgm:t>
    </dgm:pt>
    <dgm:pt modelId="{18222792-9C7A-479D-8519-633668AD5EDC}" type="sibTrans" cxnId="{D4010537-5042-4234-B405-1A5EEED8D39E}">
      <dgm:prSet/>
      <dgm:spPr/>
      <dgm:t>
        <a:bodyPr/>
        <a:lstStyle/>
        <a:p>
          <a:pPr rtl="1"/>
          <a:endParaRPr lang="ar-SA"/>
        </a:p>
      </dgm:t>
    </dgm:pt>
    <dgm:pt modelId="{A5950BF2-9209-4E43-B8E3-9D6CDEC53CBF}">
      <dgm:prSet custT="1"/>
      <dgm:spPr/>
      <dgm:t>
        <a:bodyPr/>
        <a:lstStyle/>
        <a:p>
          <a:pPr algn="just" rtl="1"/>
          <a:r>
            <a:rPr lang="ar-SA" sz="1600" dirty="0" smtClean="0">
              <a:latin typeface="Times New Roman" pitchFamily="18" charset="0"/>
              <a:cs typeface="Times New Roman" pitchFamily="18" charset="0"/>
            </a:rPr>
            <a:t>كم عدد الوحدات المنتجة ؟</a:t>
          </a:r>
          <a:endParaRPr lang="ar-YE" sz="1600" dirty="0">
            <a:latin typeface="Times New Roman" pitchFamily="18" charset="0"/>
            <a:cs typeface="Times New Roman" pitchFamily="18" charset="0"/>
          </a:endParaRPr>
        </a:p>
      </dgm:t>
    </dgm:pt>
    <dgm:pt modelId="{77025139-8B30-4F32-ADD6-962C5CF1503A}" type="parTrans" cxnId="{50E100FA-9696-44B5-9720-49CEA5B993B5}">
      <dgm:prSet/>
      <dgm:spPr/>
      <dgm:t>
        <a:bodyPr/>
        <a:lstStyle/>
        <a:p>
          <a:pPr rtl="1"/>
          <a:endParaRPr lang="ar-SA"/>
        </a:p>
      </dgm:t>
    </dgm:pt>
    <dgm:pt modelId="{6E3F1884-32F5-4B1C-8470-8033DAE8C673}" type="sibTrans" cxnId="{50E100FA-9696-44B5-9720-49CEA5B993B5}">
      <dgm:prSet/>
      <dgm:spPr/>
      <dgm:t>
        <a:bodyPr/>
        <a:lstStyle/>
        <a:p>
          <a:pPr rtl="1"/>
          <a:endParaRPr lang="ar-SA"/>
        </a:p>
      </dgm:t>
    </dgm:pt>
    <dgm:pt modelId="{452E4C29-A916-4260-A947-3D4EF626A4A2}">
      <dgm:prSet custT="1"/>
      <dgm:spPr/>
      <dgm:t>
        <a:bodyPr/>
        <a:lstStyle/>
        <a:p>
          <a:pPr algn="just" rtl="1"/>
          <a:r>
            <a:rPr lang="ar-SA" sz="1600" smtClean="0">
              <a:latin typeface="Times New Roman" pitchFamily="18" charset="0"/>
              <a:cs typeface="Times New Roman" pitchFamily="18" charset="0"/>
            </a:rPr>
            <a:t>ماهي طريقة الإنتاج التي يجب إتباعها ؟</a:t>
          </a:r>
          <a:endParaRPr lang="ar-YE" sz="1600" dirty="0">
            <a:latin typeface="Times New Roman" pitchFamily="18" charset="0"/>
            <a:cs typeface="Times New Roman" pitchFamily="18" charset="0"/>
          </a:endParaRPr>
        </a:p>
      </dgm:t>
    </dgm:pt>
    <dgm:pt modelId="{728CCFFD-F432-44B6-86D8-1D9B476EEC6F}" type="parTrans" cxnId="{9334A431-B336-44DF-ACEC-51A12234FAB2}">
      <dgm:prSet/>
      <dgm:spPr/>
      <dgm:t>
        <a:bodyPr/>
        <a:lstStyle/>
        <a:p>
          <a:pPr rtl="1"/>
          <a:endParaRPr lang="ar-SA"/>
        </a:p>
      </dgm:t>
    </dgm:pt>
    <dgm:pt modelId="{2A669B5D-DDE3-4E5E-99EE-E1362DE1951A}" type="sibTrans" cxnId="{9334A431-B336-44DF-ACEC-51A12234FAB2}">
      <dgm:prSet/>
      <dgm:spPr/>
      <dgm:t>
        <a:bodyPr/>
        <a:lstStyle/>
        <a:p>
          <a:pPr rtl="1"/>
          <a:endParaRPr lang="ar-SA"/>
        </a:p>
      </dgm:t>
    </dgm:pt>
    <dgm:pt modelId="{286FCB82-7316-48DE-A3F4-BB8132D1C0B5}">
      <dgm:prSet custT="1"/>
      <dgm:spPr/>
      <dgm:t>
        <a:bodyPr/>
        <a:lstStyle/>
        <a:p>
          <a:pPr algn="just" rtl="1"/>
          <a:r>
            <a:rPr lang="ar-SA" sz="1600" dirty="0" smtClean="0">
              <a:latin typeface="Times New Roman" pitchFamily="18" charset="0"/>
              <a:cs typeface="Times New Roman" pitchFamily="18" charset="0"/>
            </a:rPr>
            <a:t>ماهي أنواع وكميات عناصر الإنتاج اللازمة للعملية الإنتاجية؟ </a:t>
          </a:r>
          <a:endParaRPr lang="ar-YE" sz="1600" dirty="0">
            <a:latin typeface="Times New Roman" pitchFamily="18" charset="0"/>
            <a:cs typeface="Times New Roman" pitchFamily="18" charset="0"/>
          </a:endParaRPr>
        </a:p>
      </dgm:t>
    </dgm:pt>
    <dgm:pt modelId="{238BF664-DD1B-4F93-B673-306CCF21C030}" type="parTrans" cxnId="{CD376180-1D0D-4627-962B-61E5342C360C}">
      <dgm:prSet/>
      <dgm:spPr/>
      <dgm:t>
        <a:bodyPr/>
        <a:lstStyle/>
        <a:p>
          <a:pPr rtl="1"/>
          <a:endParaRPr lang="ar-SA"/>
        </a:p>
      </dgm:t>
    </dgm:pt>
    <dgm:pt modelId="{7F810CDF-E30E-4C90-BEE4-6D7F63A7D1B6}" type="sibTrans" cxnId="{CD376180-1D0D-4627-962B-61E5342C360C}">
      <dgm:prSet/>
      <dgm:spPr/>
      <dgm:t>
        <a:bodyPr/>
        <a:lstStyle/>
        <a:p>
          <a:pPr rtl="1"/>
          <a:endParaRPr lang="ar-SA"/>
        </a:p>
      </dgm:t>
    </dgm:pt>
    <dgm:pt modelId="{FE420582-95EE-4875-B581-542301209506}" type="pres">
      <dgm:prSet presAssocID="{D86992D8-ACD1-40B2-A220-F362AF7BB762}" presName="compositeShape" presStyleCnt="0">
        <dgm:presLayoutVars>
          <dgm:dir/>
          <dgm:resizeHandles/>
        </dgm:presLayoutVars>
      </dgm:prSet>
      <dgm:spPr/>
    </dgm:pt>
    <dgm:pt modelId="{5D920C45-00BD-4B98-9CB3-3360ABDDAA9F}" type="pres">
      <dgm:prSet presAssocID="{D86992D8-ACD1-40B2-A220-F362AF7BB762}" presName="pyramid" presStyleLbl="node1" presStyleIdx="0" presStyleCnt="1" custScaleX="72057" custLinFactNeighborX="-15629"/>
      <dgm:spPr/>
    </dgm:pt>
    <dgm:pt modelId="{084F843C-AB01-4236-8134-2EC87CF73E71}" type="pres">
      <dgm:prSet presAssocID="{D86992D8-ACD1-40B2-A220-F362AF7BB762}" presName="theList" presStyleCnt="0"/>
      <dgm:spPr/>
    </dgm:pt>
    <dgm:pt modelId="{EB279A29-8226-4092-B464-E90926EC8CEE}" type="pres">
      <dgm:prSet presAssocID="{557B7F5A-F128-4DE9-928F-C07AAEBAFF7B}" presName="aNode" presStyleLbl="fgAcc1" presStyleIdx="0" presStyleCnt="3" custScaleX="181864" custScaleY="139160" custLinFactNeighborX="12471" custLinFactNeighborY="70445">
        <dgm:presLayoutVars>
          <dgm:bulletEnabled val="1"/>
        </dgm:presLayoutVars>
      </dgm:prSet>
      <dgm:spPr/>
      <dgm:t>
        <a:bodyPr/>
        <a:lstStyle/>
        <a:p>
          <a:endParaRPr lang="en-US"/>
        </a:p>
      </dgm:t>
    </dgm:pt>
    <dgm:pt modelId="{BFCC8354-AFDC-4834-BE75-B27F6D2AA90F}" type="pres">
      <dgm:prSet presAssocID="{557B7F5A-F128-4DE9-928F-C07AAEBAFF7B}" presName="aSpace" presStyleCnt="0"/>
      <dgm:spPr/>
    </dgm:pt>
    <dgm:pt modelId="{376791AA-1C5F-46F1-B5B9-6FABAA5C2475}" type="pres">
      <dgm:prSet presAssocID="{471230FB-568E-42BC-8AE9-A9633332CF5B}" presName="aNode" presStyleLbl="fgAcc1" presStyleIdx="1" presStyleCnt="3" custScaleX="190328" custScaleY="338531" custLinFactNeighborX="12730" custLinFactNeighborY="5378">
        <dgm:presLayoutVars>
          <dgm:bulletEnabled val="1"/>
        </dgm:presLayoutVars>
      </dgm:prSet>
      <dgm:spPr/>
      <dgm:t>
        <a:bodyPr/>
        <a:lstStyle/>
        <a:p>
          <a:endParaRPr lang="en-US"/>
        </a:p>
      </dgm:t>
    </dgm:pt>
    <dgm:pt modelId="{B08229B0-AAEA-436F-B9E7-047A940C940E}" type="pres">
      <dgm:prSet presAssocID="{471230FB-568E-42BC-8AE9-A9633332CF5B}" presName="aSpace" presStyleCnt="0"/>
      <dgm:spPr/>
    </dgm:pt>
    <dgm:pt modelId="{8F90A04B-0399-4C16-B0D0-737135316B95}" type="pres">
      <dgm:prSet presAssocID="{CDD08CC8-C9EF-43C5-9490-73A6FD2DE8A5}" presName="aNode" presStyleLbl="fgAcc1" presStyleIdx="2" presStyleCnt="3" custScaleX="182894" custLinFactNeighborX="20983" custLinFactNeighborY="22057">
        <dgm:presLayoutVars>
          <dgm:bulletEnabled val="1"/>
        </dgm:presLayoutVars>
      </dgm:prSet>
      <dgm:spPr/>
      <dgm:t>
        <a:bodyPr/>
        <a:lstStyle/>
        <a:p>
          <a:pPr rtl="1"/>
          <a:endParaRPr lang="ar-SA"/>
        </a:p>
      </dgm:t>
    </dgm:pt>
    <dgm:pt modelId="{A6DA04F2-7A2A-4E56-B801-5798F32F3269}" type="pres">
      <dgm:prSet presAssocID="{CDD08CC8-C9EF-43C5-9490-73A6FD2DE8A5}" presName="aSpace" presStyleCnt="0"/>
      <dgm:spPr/>
    </dgm:pt>
  </dgm:ptLst>
  <dgm:cxnLst>
    <dgm:cxn modelId="{9334A431-B336-44DF-ACEC-51A12234FAB2}" srcId="{471230FB-568E-42BC-8AE9-A9633332CF5B}" destId="{452E4C29-A916-4260-A947-3D4EF626A4A2}" srcOrd="2" destOrd="0" parTransId="{728CCFFD-F432-44B6-86D8-1D9B476EEC6F}" sibTransId="{2A669B5D-DDE3-4E5E-99EE-E1362DE1951A}"/>
    <dgm:cxn modelId="{4DC77315-BF07-4153-90BF-D295976141E3}" type="presOf" srcId="{A5950BF2-9209-4E43-B8E3-9D6CDEC53CBF}" destId="{376791AA-1C5F-46F1-B5B9-6FABAA5C2475}" srcOrd="0" destOrd="2" presId="urn:microsoft.com/office/officeart/2005/8/layout/pyramid2"/>
    <dgm:cxn modelId="{484C3939-ACBC-424B-9B79-0EC5434FEFB7}" srcId="{D86992D8-ACD1-40B2-A220-F362AF7BB762}" destId="{CDD08CC8-C9EF-43C5-9490-73A6FD2DE8A5}" srcOrd="2" destOrd="0" parTransId="{DAD97D08-EE73-45BE-90A1-5B4266DD3EEF}" sibTransId="{63DEC06A-7AD0-46F5-8BF4-F87DCC0D2472}"/>
    <dgm:cxn modelId="{5F9317BF-9895-4D80-A319-7CA2854FE088}" type="presOf" srcId="{D86992D8-ACD1-40B2-A220-F362AF7BB762}" destId="{FE420582-95EE-4875-B581-542301209506}" srcOrd="0" destOrd="0" presId="urn:microsoft.com/office/officeart/2005/8/layout/pyramid2"/>
    <dgm:cxn modelId="{6311D4DB-A4F2-419F-B15F-256F511BA843}" type="presOf" srcId="{A5A98CC7-C8DB-4E6E-B96C-231D6EE82DB4}" destId="{376791AA-1C5F-46F1-B5B9-6FABAA5C2475}" srcOrd="0" destOrd="1" presId="urn:microsoft.com/office/officeart/2005/8/layout/pyramid2"/>
    <dgm:cxn modelId="{CD376180-1D0D-4627-962B-61E5342C360C}" srcId="{471230FB-568E-42BC-8AE9-A9633332CF5B}" destId="{286FCB82-7316-48DE-A3F4-BB8132D1C0B5}" srcOrd="3" destOrd="0" parTransId="{238BF664-DD1B-4F93-B673-306CCF21C030}" sibTransId="{7F810CDF-E30E-4C90-BEE4-6D7F63A7D1B6}"/>
    <dgm:cxn modelId="{958B7447-BAC2-462E-8ECA-95EEBB311298}" type="presOf" srcId="{471230FB-568E-42BC-8AE9-A9633332CF5B}" destId="{376791AA-1C5F-46F1-B5B9-6FABAA5C2475}" srcOrd="0" destOrd="0" presId="urn:microsoft.com/office/officeart/2005/8/layout/pyramid2"/>
    <dgm:cxn modelId="{C34A035B-DBEB-4B45-8E0C-AE78ACB6D2CB}" type="presOf" srcId="{557B7F5A-F128-4DE9-928F-C07AAEBAFF7B}" destId="{EB279A29-8226-4092-B464-E90926EC8CEE}" srcOrd="0" destOrd="0" presId="urn:microsoft.com/office/officeart/2005/8/layout/pyramid2"/>
    <dgm:cxn modelId="{EF493A2B-D91C-48BA-BF18-954872F5E76A}" type="presOf" srcId="{286FCB82-7316-48DE-A3F4-BB8132D1C0B5}" destId="{376791AA-1C5F-46F1-B5B9-6FABAA5C2475}" srcOrd="0" destOrd="4" presId="urn:microsoft.com/office/officeart/2005/8/layout/pyramid2"/>
    <dgm:cxn modelId="{B2718DCE-7398-4607-9BF7-2EDA28465AA2}" srcId="{D86992D8-ACD1-40B2-A220-F362AF7BB762}" destId="{471230FB-568E-42BC-8AE9-A9633332CF5B}" srcOrd="1" destOrd="0" parTransId="{3F7E26F2-C526-4589-863F-97EA49434937}" sibTransId="{5F17BE65-4B19-4794-BF77-6ADB87FBF47E}"/>
    <dgm:cxn modelId="{D4010537-5042-4234-B405-1A5EEED8D39E}" srcId="{471230FB-568E-42BC-8AE9-A9633332CF5B}" destId="{A5A98CC7-C8DB-4E6E-B96C-231D6EE82DB4}" srcOrd="0" destOrd="0" parTransId="{EAD6E1F5-C9C2-4D14-94D5-C0290AD3F54E}" sibTransId="{18222792-9C7A-479D-8519-633668AD5EDC}"/>
    <dgm:cxn modelId="{44BE6740-9BDC-498C-B9B6-35C2C6E726A5}" type="presOf" srcId="{452E4C29-A916-4260-A947-3D4EF626A4A2}" destId="{376791AA-1C5F-46F1-B5B9-6FABAA5C2475}" srcOrd="0" destOrd="3" presId="urn:microsoft.com/office/officeart/2005/8/layout/pyramid2"/>
    <dgm:cxn modelId="{50E100FA-9696-44B5-9720-49CEA5B993B5}" srcId="{471230FB-568E-42BC-8AE9-A9633332CF5B}" destId="{A5950BF2-9209-4E43-B8E3-9D6CDEC53CBF}" srcOrd="1" destOrd="0" parTransId="{77025139-8B30-4F32-ADD6-962C5CF1503A}" sibTransId="{6E3F1884-32F5-4B1C-8470-8033DAE8C673}"/>
    <dgm:cxn modelId="{4A185B1E-0AF8-4EF2-B30D-1C324C6D3A75}" type="presOf" srcId="{CDD08CC8-C9EF-43C5-9490-73A6FD2DE8A5}" destId="{8F90A04B-0399-4C16-B0D0-737135316B95}" srcOrd="0" destOrd="0" presId="urn:microsoft.com/office/officeart/2005/8/layout/pyramid2"/>
    <dgm:cxn modelId="{492CF44D-387E-468B-AD2E-96ABADDAE24A}" srcId="{D86992D8-ACD1-40B2-A220-F362AF7BB762}" destId="{557B7F5A-F128-4DE9-928F-C07AAEBAFF7B}" srcOrd="0" destOrd="0" parTransId="{A387E952-EE66-4D6D-9E9F-081496A0E909}" sibTransId="{8FFD9FA9-4A28-4383-A600-B07D85A75AC1}"/>
    <dgm:cxn modelId="{49FC9903-B0DA-40CB-9335-B182AD4DAED2}" type="presParOf" srcId="{FE420582-95EE-4875-B581-542301209506}" destId="{5D920C45-00BD-4B98-9CB3-3360ABDDAA9F}" srcOrd="0" destOrd="0" presId="urn:microsoft.com/office/officeart/2005/8/layout/pyramid2"/>
    <dgm:cxn modelId="{24B6C998-0FAF-4739-9CF1-4ED4E594ECEA}" type="presParOf" srcId="{FE420582-95EE-4875-B581-542301209506}" destId="{084F843C-AB01-4236-8134-2EC87CF73E71}" srcOrd="1" destOrd="0" presId="urn:microsoft.com/office/officeart/2005/8/layout/pyramid2"/>
    <dgm:cxn modelId="{AAC4608C-2BE9-476D-BA9A-AA7C01D4C763}" type="presParOf" srcId="{084F843C-AB01-4236-8134-2EC87CF73E71}" destId="{EB279A29-8226-4092-B464-E90926EC8CEE}" srcOrd="0" destOrd="0" presId="urn:microsoft.com/office/officeart/2005/8/layout/pyramid2"/>
    <dgm:cxn modelId="{74618F28-2BBD-44E1-8014-EBDA95E58F3D}" type="presParOf" srcId="{084F843C-AB01-4236-8134-2EC87CF73E71}" destId="{BFCC8354-AFDC-4834-BE75-B27F6D2AA90F}" srcOrd="1" destOrd="0" presId="urn:microsoft.com/office/officeart/2005/8/layout/pyramid2"/>
    <dgm:cxn modelId="{0E64F4DA-136D-4D0C-BF7C-012F8F55CA92}" type="presParOf" srcId="{084F843C-AB01-4236-8134-2EC87CF73E71}" destId="{376791AA-1C5F-46F1-B5B9-6FABAA5C2475}" srcOrd="2" destOrd="0" presId="urn:microsoft.com/office/officeart/2005/8/layout/pyramid2"/>
    <dgm:cxn modelId="{914D3EE4-63F7-483C-B725-7EAA9C0FD24D}" type="presParOf" srcId="{084F843C-AB01-4236-8134-2EC87CF73E71}" destId="{B08229B0-AAEA-436F-B9E7-047A940C940E}" srcOrd="3" destOrd="0" presId="urn:microsoft.com/office/officeart/2005/8/layout/pyramid2"/>
    <dgm:cxn modelId="{0CFE8246-2588-4128-AFE0-6E9E83B45ACB}" type="presParOf" srcId="{084F843C-AB01-4236-8134-2EC87CF73E71}" destId="{8F90A04B-0399-4C16-B0D0-737135316B95}" srcOrd="4" destOrd="0" presId="urn:microsoft.com/office/officeart/2005/8/layout/pyramid2"/>
    <dgm:cxn modelId="{CCA3371D-5D7F-4B10-995F-79F87899A50D}" type="presParOf" srcId="{084F843C-AB01-4236-8134-2EC87CF73E71}" destId="{A6DA04F2-7A2A-4E56-B801-5798F32F3269}"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C91C6A-01A8-4585-B2C1-23B992045CE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5F7F256D-BD9E-4B88-881D-4CD9FA975575}">
      <dgm:prSet phldrT="[Text]" custT="1"/>
      <dgm:spPr/>
      <dgm:t>
        <a:bodyPr/>
        <a:lstStyle/>
        <a:p>
          <a:pPr rtl="1"/>
          <a:r>
            <a:rPr lang="ar-SA" sz="1800" b="1" dirty="0" smtClean="0">
              <a:latin typeface="Times New Roman"/>
              <a:ea typeface="Times New Roman"/>
              <a:cs typeface="Sakkal Majalla"/>
            </a:rPr>
            <a:t>بعض الاشتراطات الصحية في المنشآت الزراعية</a:t>
          </a:r>
          <a:r>
            <a:rPr lang="en-US" sz="1800" b="1" dirty="0" smtClean="0">
              <a:latin typeface="Sakkal Majalla"/>
              <a:ea typeface="Times New Roman"/>
            </a:rPr>
            <a:t> :</a:t>
          </a:r>
          <a:endParaRPr lang="ar-SA" sz="1800" dirty="0"/>
        </a:p>
      </dgm:t>
    </dgm:pt>
    <dgm:pt modelId="{351498F5-2693-43C3-92EB-517079A449B7}" type="parTrans" cxnId="{D44873F9-FF20-4948-8C07-954F6B34EFDA}">
      <dgm:prSet/>
      <dgm:spPr/>
      <dgm:t>
        <a:bodyPr/>
        <a:lstStyle/>
        <a:p>
          <a:pPr rtl="1"/>
          <a:endParaRPr lang="ar-SA"/>
        </a:p>
      </dgm:t>
    </dgm:pt>
    <dgm:pt modelId="{70E1F9CA-37A7-475B-A539-370E56E4B510}" type="sibTrans" cxnId="{D44873F9-FF20-4948-8C07-954F6B34EFDA}">
      <dgm:prSet/>
      <dgm:spPr/>
      <dgm:t>
        <a:bodyPr/>
        <a:lstStyle/>
        <a:p>
          <a:pPr rtl="1"/>
          <a:endParaRPr lang="ar-SA"/>
        </a:p>
      </dgm:t>
    </dgm:pt>
    <dgm:pt modelId="{CB3E2481-3A5F-46EC-A872-94F345CA7335}">
      <dgm:prSet phldrT="[Text]" custT="1"/>
      <dgm:spPr/>
      <dgm:t>
        <a:bodyPr/>
        <a:lstStyle/>
        <a:p>
          <a:pPr rtl="1"/>
          <a:r>
            <a:rPr lang="ar-SA" sz="1600" b="1" dirty="0" smtClean="0">
              <a:latin typeface="Times New Roman"/>
              <a:ea typeface="Times New Roman"/>
              <a:cs typeface="Sakkal Majalla"/>
            </a:rPr>
            <a:t>أولاً : توفير مياه الشرب النقية</a:t>
          </a:r>
          <a:r>
            <a:rPr lang="en-US" sz="1600" b="1" dirty="0" smtClean="0">
              <a:latin typeface="Sakkal Majalla"/>
              <a:ea typeface="Times New Roman"/>
            </a:rPr>
            <a:t> :</a:t>
          </a:r>
          <a:endParaRPr lang="ar-SA" sz="1600" dirty="0"/>
        </a:p>
      </dgm:t>
    </dgm:pt>
    <dgm:pt modelId="{53C11496-D7C7-4E3A-95F1-09B8F0637CE0}" type="parTrans" cxnId="{262E0688-DBCE-4C63-9A82-31C3C3A26725}">
      <dgm:prSet/>
      <dgm:spPr/>
      <dgm:t>
        <a:bodyPr/>
        <a:lstStyle/>
        <a:p>
          <a:pPr rtl="1"/>
          <a:endParaRPr lang="ar-SA"/>
        </a:p>
      </dgm:t>
    </dgm:pt>
    <dgm:pt modelId="{C616ECE3-2B90-41E1-817E-0CA5E9607022}" type="sibTrans" cxnId="{262E0688-DBCE-4C63-9A82-31C3C3A26725}">
      <dgm:prSet/>
      <dgm:spPr/>
      <dgm:t>
        <a:bodyPr/>
        <a:lstStyle/>
        <a:p>
          <a:pPr rtl="1"/>
          <a:endParaRPr lang="ar-SA"/>
        </a:p>
      </dgm:t>
    </dgm:pt>
    <dgm:pt modelId="{E961C2D1-A0D1-472B-9B42-C3960F1E3189}">
      <dgm:prSet phldrT="[Text]" custT="1"/>
      <dgm:spPr/>
      <dgm:t>
        <a:bodyPr/>
        <a:lstStyle/>
        <a:p>
          <a:pPr algn="just" rtl="1"/>
          <a:r>
            <a:rPr lang="ar-SA" sz="1050" dirty="0" smtClean="0">
              <a:latin typeface="Times New Roman"/>
              <a:ea typeface="Times New Roman"/>
              <a:cs typeface="Sakkal Majalla"/>
            </a:rPr>
            <a:t>يمكن الحصول على المياه النقية عن طريق</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الأمطار</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الطلمبات والآبار من المياه الجوفية القريبة من سطح الأرض</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الآبار العميقة والعيون</a:t>
          </a:r>
          <a:r>
            <a:rPr lang="en-US" sz="1050" dirty="0" smtClean="0">
              <a:latin typeface="Sakkal Majalla"/>
              <a:ea typeface="Times New Roman"/>
            </a:rPr>
            <a:t> .</a:t>
          </a:r>
          <a:endParaRPr lang="en-US" sz="1050" dirty="0" smtClean="0">
            <a:latin typeface="Times New Roman"/>
            <a:ea typeface="Times New Roman"/>
          </a:endParaRPr>
        </a:p>
        <a:p>
          <a:pPr algn="just" rtl="1"/>
          <a:r>
            <a:rPr lang="ar-SA" sz="1050" dirty="0" smtClean="0">
              <a:latin typeface="Times New Roman"/>
              <a:ea typeface="Times New Roman"/>
              <a:cs typeface="Sakkal Majalla"/>
            </a:rPr>
            <a:t>مياه الأنهار</a:t>
          </a:r>
          <a:r>
            <a:rPr lang="en-US" sz="1050" dirty="0" smtClean="0">
              <a:latin typeface="Sakkal Majalla"/>
              <a:ea typeface="Times New Roman"/>
            </a:rPr>
            <a:t> .</a:t>
          </a:r>
          <a:endParaRPr lang="ar-SA" sz="1050" dirty="0"/>
        </a:p>
      </dgm:t>
    </dgm:pt>
    <dgm:pt modelId="{9F7C91F1-AC0D-40B9-ABDC-5C5E5DF19088}" type="parTrans" cxnId="{C21B762C-1529-4DDD-B0E7-0341104683B2}">
      <dgm:prSet/>
      <dgm:spPr/>
      <dgm:t>
        <a:bodyPr/>
        <a:lstStyle/>
        <a:p>
          <a:pPr rtl="1"/>
          <a:endParaRPr lang="ar-SA"/>
        </a:p>
      </dgm:t>
    </dgm:pt>
    <dgm:pt modelId="{89D97764-23F0-4136-8780-CF74E09D9C6A}" type="sibTrans" cxnId="{C21B762C-1529-4DDD-B0E7-0341104683B2}">
      <dgm:prSet/>
      <dgm:spPr/>
      <dgm:t>
        <a:bodyPr/>
        <a:lstStyle/>
        <a:p>
          <a:pPr rtl="1"/>
          <a:endParaRPr lang="ar-SA"/>
        </a:p>
      </dgm:t>
    </dgm:pt>
    <dgm:pt modelId="{4B22AD4F-0409-44A3-B643-141FAD754EE8}">
      <dgm:prSet phldrT="[Text]" custT="1"/>
      <dgm:spPr/>
      <dgm:t>
        <a:bodyPr/>
        <a:lstStyle/>
        <a:p>
          <a:pPr rtl="1"/>
          <a:r>
            <a:rPr lang="ar-SA" sz="1100" b="1" dirty="0" smtClean="0">
              <a:latin typeface="Times New Roman"/>
              <a:ea typeface="Times New Roman"/>
              <a:cs typeface="Sakkal Majalla"/>
            </a:rPr>
            <a:t>ويمكن تلخيص الاحتياجات اللازمة للمياه لعناصر المزرعة كالآتي</a:t>
          </a:r>
          <a:r>
            <a:rPr lang="en-US" sz="1100" b="1"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الإنسان 100-200لتر،وذلك للشرب والاستحمام والطبخ والغسل</a:t>
          </a:r>
          <a:endParaRPr lang="en-US" sz="1100" dirty="0" smtClean="0">
            <a:latin typeface="Times New Roman"/>
            <a:ea typeface="Times New Roman"/>
          </a:endParaRPr>
        </a:p>
        <a:p>
          <a:pPr rtl="1"/>
          <a:r>
            <a:rPr lang="ar-SA" sz="1100" dirty="0" smtClean="0">
              <a:latin typeface="Times New Roman"/>
              <a:ea typeface="Times New Roman"/>
              <a:cs typeface="Sakkal Majalla"/>
            </a:rPr>
            <a:t>البقرة أو الجاموسة الحلابة : 100-150 لتر وذلك للشرب والاستحمام وغسل الإسطبلات</a:t>
          </a:r>
          <a:r>
            <a:rPr lang="en-US" sz="1100"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حيوان اللحم , الحصان أو الثور : 50-60 لتر</a:t>
          </a:r>
          <a:r>
            <a:rPr lang="en-US" sz="1100"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الأغنام . الخروف : 6-7 لتر</a:t>
          </a:r>
          <a:r>
            <a:rPr lang="en-US" sz="1100" dirty="0" smtClean="0">
              <a:latin typeface="Sakkal Majalla"/>
              <a:ea typeface="Times New Roman"/>
            </a:rPr>
            <a:t> .</a:t>
          </a:r>
          <a:endParaRPr lang="en-US" sz="1100" dirty="0" smtClean="0">
            <a:latin typeface="Times New Roman"/>
            <a:ea typeface="Times New Roman"/>
          </a:endParaRPr>
        </a:p>
        <a:p>
          <a:pPr rtl="1"/>
          <a:r>
            <a:rPr lang="ar-SA" sz="1100" dirty="0" smtClean="0">
              <a:latin typeface="Times New Roman"/>
              <a:ea typeface="Times New Roman"/>
              <a:cs typeface="Sakkal Majalla"/>
            </a:rPr>
            <a:t>الدجاج : لكل مائة دجاجة 12-20 لتر</a:t>
          </a:r>
          <a:r>
            <a:rPr lang="en-US" sz="1100" dirty="0" smtClean="0">
              <a:latin typeface="Sakkal Majalla"/>
              <a:ea typeface="Times New Roman"/>
            </a:rPr>
            <a:t> .</a:t>
          </a:r>
          <a:endParaRPr lang="ar-SA" sz="1100" dirty="0"/>
        </a:p>
      </dgm:t>
    </dgm:pt>
    <dgm:pt modelId="{12B563B3-DFC7-4B6F-AD17-9E0419C7C135}" type="parTrans" cxnId="{F713E9FE-BAE8-453D-8B06-60CA19C83B40}">
      <dgm:prSet/>
      <dgm:spPr/>
      <dgm:t>
        <a:bodyPr/>
        <a:lstStyle/>
        <a:p>
          <a:pPr rtl="1"/>
          <a:endParaRPr lang="ar-SA"/>
        </a:p>
      </dgm:t>
    </dgm:pt>
    <dgm:pt modelId="{C7291F61-CDB4-4DB9-892D-959205820C68}" type="sibTrans" cxnId="{F713E9FE-BAE8-453D-8B06-60CA19C83B40}">
      <dgm:prSet/>
      <dgm:spPr/>
      <dgm:t>
        <a:bodyPr/>
        <a:lstStyle/>
        <a:p>
          <a:pPr rtl="1"/>
          <a:endParaRPr lang="ar-SA"/>
        </a:p>
      </dgm:t>
    </dgm:pt>
    <dgm:pt modelId="{7132A7D6-9206-4F06-A544-5C2B57B1E82F}">
      <dgm:prSet phldrT="[Text]" custT="1"/>
      <dgm:spPr/>
      <dgm:t>
        <a:bodyPr/>
        <a:lstStyle/>
        <a:p>
          <a:pPr rtl="1"/>
          <a:r>
            <a:rPr lang="ar-SA" sz="1400" b="1" dirty="0" smtClean="0">
              <a:latin typeface="Times New Roman"/>
              <a:ea typeface="Times New Roman"/>
              <a:cs typeface="Sakkal Majalla"/>
            </a:rPr>
            <a:t>ثانياً : التخلص الصحي من الفضلات</a:t>
          </a:r>
          <a:r>
            <a:rPr lang="en-US" sz="1400" b="1" dirty="0" smtClean="0">
              <a:latin typeface="Sakkal Majalla"/>
              <a:ea typeface="Times New Roman"/>
            </a:rPr>
            <a:t> :</a:t>
          </a:r>
          <a:r>
            <a:rPr lang="ar-SA" sz="1400" dirty="0" smtClean="0">
              <a:latin typeface="Times New Roman"/>
              <a:ea typeface="Times New Roman"/>
              <a:cs typeface="Sakkal Majalla"/>
            </a:rPr>
            <a:t>هناك طريقتين للتخلص من الفضلات</a:t>
          </a:r>
          <a:r>
            <a:rPr lang="en-US" sz="1400" dirty="0" smtClean="0">
              <a:latin typeface="Sakkal Majalla"/>
              <a:ea typeface="Times New Roman"/>
            </a:rPr>
            <a:t> :</a:t>
          </a:r>
          <a:endParaRPr lang="ar-SA" sz="1400" dirty="0"/>
        </a:p>
      </dgm:t>
    </dgm:pt>
    <dgm:pt modelId="{1EEF51C7-F0DB-4CC7-9847-54D6DAE4FD6E}" type="parTrans" cxnId="{5FD2F4AC-F11C-4F41-8E85-7335BD03E298}">
      <dgm:prSet/>
      <dgm:spPr/>
      <dgm:t>
        <a:bodyPr/>
        <a:lstStyle/>
        <a:p>
          <a:pPr rtl="1"/>
          <a:endParaRPr lang="ar-SA"/>
        </a:p>
      </dgm:t>
    </dgm:pt>
    <dgm:pt modelId="{FD04C594-E966-458D-83FC-7B4782F6E257}" type="sibTrans" cxnId="{5FD2F4AC-F11C-4F41-8E85-7335BD03E298}">
      <dgm:prSet/>
      <dgm:spPr/>
      <dgm:t>
        <a:bodyPr/>
        <a:lstStyle/>
        <a:p>
          <a:pPr rtl="1"/>
          <a:endParaRPr lang="ar-SA"/>
        </a:p>
      </dgm:t>
    </dgm:pt>
    <dgm:pt modelId="{BE151189-63A1-466A-B166-FB8E951FF567}">
      <dgm:prSet phldrT="[Text]" custT="1"/>
      <dgm:spPr/>
      <dgm:t>
        <a:bodyPr/>
        <a:lstStyle/>
        <a:p>
          <a:pPr rtl="1"/>
          <a:r>
            <a:rPr lang="ar-SA" sz="1400" b="1" dirty="0" smtClean="0">
              <a:latin typeface="Times New Roman"/>
              <a:ea typeface="Times New Roman"/>
              <a:cs typeface="Sakkal Majalla"/>
            </a:rPr>
            <a:t>الطريقة السائلة</a:t>
          </a:r>
          <a:r>
            <a:rPr lang="en-US" sz="1400" b="1" dirty="0" smtClean="0">
              <a:latin typeface="Times New Roman"/>
              <a:ea typeface="Times New Roman"/>
              <a:cs typeface="Sakkal Majalla"/>
            </a:rPr>
            <a:t> : </a:t>
          </a:r>
          <a:r>
            <a:rPr lang="ar-SA" sz="1400" dirty="0" smtClean="0">
              <a:latin typeface="Times New Roman"/>
              <a:ea typeface="Times New Roman"/>
              <a:cs typeface="Sakkal Majalla"/>
            </a:rPr>
            <a:t>وتستخدم في حالة مياه بالمنشآت الزراعية مع السباكة الصحية</a:t>
          </a:r>
          <a:r>
            <a:rPr lang="en-US" sz="1400" dirty="0" smtClean="0">
              <a:latin typeface="Times New Roman"/>
              <a:ea typeface="Times New Roman"/>
              <a:cs typeface="Sakkal Majalla"/>
            </a:rPr>
            <a:t> .</a:t>
          </a:r>
        </a:p>
        <a:p>
          <a:pPr rtl="1"/>
          <a:r>
            <a:rPr lang="ar-SA" sz="1400" dirty="0" smtClean="0">
              <a:latin typeface="Times New Roman"/>
              <a:ea typeface="Times New Roman"/>
              <a:cs typeface="Sakkal Majalla"/>
            </a:rPr>
            <a:t>الط</a:t>
          </a:r>
          <a:r>
            <a:rPr lang="ar-SA" sz="1400" b="1" dirty="0" smtClean="0">
              <a:latin typeface="Times New Roman"/>
              <a:ea typeface="Times New Roman"/>
              <a:cs typeface="Sakkal Majalla"/>
            </a:rPr>
            <a:t>ريقة الجافة</a:t>
          </a:r>
          <a:r>
            <a:rPr lang="en-US" sz="1400" b="1" dirty="0" smtClean="0">
              <a:latin typeface="Sakkal Majalla"/>
              <a:ea typeface="Times New Roman"/>
            </a:rPr>
            <a:t> </a:t>
          </a:r>
          <a:r>
            <a:rPr lang="en-US" sz="1400" dirty="0" smtClean="0">
              <a:latin typeface="Sakkal Majalla"/>
              <a:ea typeface="Times New Roman"/>
            </a:rPr>
            <a:t>:</a:t>
          </a:r>
          <a:r>
            <a:rPr lang="ar-SA" sz="1400" dirty="0" smtClean="0">
              <a:latin typeface="Times New Roman"/>
              <a:ea typeface="Times New Roman"/>
              <a:cs typeface="Sakkal Majalla"/>
            </a:rPr>
            <a:t>وتستخدم في حالة نقص المياه في المنشأ الزراعي , وهذه الطريقة لا تحتاج إلى سباكة صحية , ويطلق عليها عادة اصطلاح المراحيض القروية</a:t>
          </a:r>
          <a:endParaRPr lang="ar-SA" sz="1400" dirty="0"/>
        </a:p>
      </dgm:t>
    </dgm:pt>
    <dgm:pt modelId="{400CB58A-1D26-4DC2-9408-7240345E1C72}" type="parTrans" cxnId="{4F1CEC8A-56B1-47AB-B624-9E702EF65AB0}">
      <dgm:prSet/>
      <dgm:spPr/>
      <dgm:t>
        <a:bodyPr/>
        <a:lstStyle/>
        <a:p>
          <a:pPr rtl="1"/>
          <a:endParaRPr lang="ar-SA"/>
        </a:p>
      </dgm:t>
    </dgm:pt>
    <dgm:pt modelId="{383D7290-789E-4963-85DB-53011C70435C}" type="sibTrans" cxnId="{4F1CEC8A-56B1-47AB-B624-9E702EF65AB0}">
      <dgm:prSet/>
      <dgm:spPr/>
      <dgm:t>
        <a:bodyPr/>
        <a:lstStyle/>
        <a:p>
          <a:pPr rtl="1"/>
          <a:endParaRPr lang="ar-SA"/>
        </a:p>
      </dgm:t>
    </dgm:pt>
    <dgm:pt modelId="{CCAADD4D-4D40-48AD-8384-B7E8F53C17D9}" type="pres">
      <dgm:prSet presAssocID="{2BC91C6A-01A8-4585-B2C1-23B992045CEC}" presName="hierChild1" presStyleCnt="0">
        <dgm:presLayoutVars>
          <dgm:chPref val="1"/>
          <dgm:dir/>
          <dgm:animOne val="branch"/>
          <dgm:animLvl val="lvl"/>
          <dgm:resizeHandles/>
        </dgm:presLayoutVars>
      </dgm:prSet>
      <dgm:spPr/>
      <dgm:t>
        <a:bodyPr/>
        <a:lstStyle/>
        <a:p>
          <a:pPr rtl="1"/>
          <a:endParaRPr lang="ar-SA"/>
        </a:p>
      </dgm:t>
    </dgm:pt>
    <dgm:pt modelId="{8B5E6115-447F-4F32-A067-CEE81DDE73B4}" type="pres">
      <dgm:prSet presAssocID="{5F7F256D-BD9E-4B88-881D-4CD9FA975575}" presName="hierRoot1" presStyleCnt="0"/>
      <dgm:spPr/>
      <dgm:t>
        <a:bodyPr/>
        <a:lstStyle/>
        <a:p>
          <a:pPr rtl="1"/>
          <a:endParaRPr lang="ar-SA"/>
        </a:p>
      </dgm:t>
    </dgm:pt>
    <dgm:pt modelId="{D4C3461D-DA90-435C-893B-ECA533C8EE11}" type="pres">
      <dgm:prSet presAssocID="{5F7F256D-BD9E-4B88-881D-4CD9FA975575}" presName="composite" presStyleCnt="0"/>
      <dgm:spPr/>
      <dgm:t>
        <a:bodyPr/>
        <a:lstStyle/>
        <a:p>
          <a:pPr rtl="1"/>
          <a:endParaRPr lang="ar-SA"/>
        </a:p>
      </dgm:t>
    </dgm:pt>
    <dgm:pt modelId="{BAFE0343-5DF4-484F-8C45-941F11EF54B3}" type="pres">
      <dgm:prSet presAssocID="{5F7F256D-BD9E-4B88-881D-4CD9FA975575}" presName="background" presStyleLbl="node0" presStyleIdx="0" presStyleCnt="1"/>
      <dgm:spPr/>
      <dgm:t>
        <a:bodyPr/>
        <a:lstStyle/>
        <a:p>
          <a:pPr rtl="1"/>
          <a:endParaRPr lang="ar-SA"/>
        </a:p>
      </dgm:t>
    </dgm:pt>
    <dgm:pt modelId="{65FDD426-AC3F-49C2-9477-8280426D0137}" type="pres">
      <dgm:prSet presAssocID="{5F7F256D-BD9E-4B88-881D-4CD9FA975575}" presName="text" presStyleLbl="fgAcc0" presStyleIdx="0" presStyleCnt="1" custScaleX="169287" custScaleY="39831">
        <dgm:presLayoutVars>
          <dgm:chPref val="3"/>
        </dgm:presLayoutVars>
      </dgm:prSet>
      <dgm:spPr/>
      <dgm:t>
        <a:bodyPr/>
        <a:lstStyle/>
        <a:p>
          <a:pPr rtl="1"/>
          <a:endParaRPr lang="ar-SA"/>
        </a:p>
      </dgm:t>
    </dgm:pt>
    <dgm:pt modelId="{AA17AEF4-6871-4D6E-8501-A59E05E177B1}" type="pres">
      <dgm:prSet presAssocID="{5F7F256D-BD9E-4B88-881D-4CD9FA975575}" presName="hierChild2" presStyleCnt="0"/>
      <dgm:spPr/>
      <dgm:t>
        <a:bodyPr/>
        <a:lstStyle/>
        <a:p>
          <a:pPr rtl="1"/>
          <a:endParaRPr lang="ar-SA"/>
        </a:p>
      </dgm:t>
    </dgm:pt>
    <dgm:pt modelId="{1DC8AAA7-E7D9-4CD8-AF6E-336AECAD56D9}" type="pres">
      <dgm:prSet presAssocID="{53C11496-D7C7-4E3A-95F1-09B8F0637CE0}" presName="Name10" presStyleLbl="parChTrans1D2" presStyleIdx="0" presStyleCnt="2"/>
      <dgm:spPr/>
      <dgm:t>
        <a:bodyPr/>
        <a:lstStyle/>
        <a:p>
          <a:pPr rtl="1"/>
          <a:endParaRPr lang="ar-SA"/>
        </a:p>
      </dgm:t>
    </dgm:pt>
    <dgm:pt modelId="{5EF492F9-C366-4608-91DD-EC9C83D756D3}" type="pres">
      <dgm:prSet presAssocID="{CB3E2481-3A5F-46EC-A872-94F345CA7335}" presName="hierRoot2" presStyleCnt="0"/>
      <dgm:spPr/>
      <dgm:t>
        <a:bodyPr/>
        <a:lstStyle/>
        <a:p>
          <a:pPr rtl="1"/>
          <a:endParaRPr lang="ar-SA"/>
        </a:p>
      </dgm:t>
    </dgm:pt>
    <dgm:pt modelId="{E02F19E6-D977-4B83-BA32-E902D90A8A69}" type="pres">
      <dgm:prSet presAssocID="{CB3E2481-3A5F-46EC-A872-94F345CA7335}" presName="composite2" presStyleCnt="0"/>
      <dgm:spPr/>
      <dgm:t>
        <a:bodyPr/>
        <a:lstStyle/>
        <a:p>
          <a:pPr rtl="1"/>
          <a:endParaRPr lang="ar-SA"/>
        </a:p>
      </dgm:t>
    </dgm:pt>
    <dgm:pt modelId="{9F0967FD-6547-4391-8F03-63B3EF747BF3}" type="pres">
      <dgm:prSet presAssocID="{CB3E2481-3A5F-46EC-A872-94F345CA7335}" presName="background2" presStyleLbl="node2" presStyleIdx="0" presStyleCnt="2"/>
      <dgm:spPr/>
      <dgm:t>
        <a:bodyPr/>
        <a:lstStyle/>
        <a:p>
          <a:pPr rtl="1"/>
          <a:endParaRPr lang="ar-SA"/>
        </a:p>
      </dgm:t>
    </dgm:pt>
    <dgm:pt modelId="{D86CEDA4-326D-4C3D-8C83-6B880F4586C6}" type="pres">
      <dgm:prSet presAssocID="{CB3E2481-3A5F-46EC-A872-94F345CA7335}" presName="text2" presStyleLbl="fgAcc2" presStyleIdx="0" presStyleCnt="2" custScaleY="65275" custLinFactNeighborX="-7376" custLinFactNeighborY="-15086">
        <dgm:presLayoutVars>
          <dgm:chPref val="3"/>
        </dgm:presLayoutVars>
      </dgm:prSet>
      <dgm:spPr/>
      <dgm:t>
        <a:bodyPr/>
        <a:lstStyle/>
        <a:p>
          <a:pPr rtl="1"/>
          <a:endParaRPr lang="ar-SA"/>
        </a:p>
      </dgm:t>
    </dgm:pt>
    <dgm:pt modelId="{DAA6124F-A2A0-474D-9069-2AA35C433657}" type="pres">
      <dgm:prSet presAssocID="{CB3E2481-3A5F-46EC-A872-94F345CA7335}" presName="hierChild3" presStyleCnt="0"/>
      <dgm:spPr/>
      <dgm:t>
        <a:bodyPr/>
        <a:lstStyle/>
        <a:p>
          <a:pPr rtl="1"/>
          <a:endParaRPr lang="ar-SA"/>
        </a:p>
      </dgm:t>
    </dgm:pt>
    <dgm:pt modelId="{43200A52-133C-4057-BEBB-5F1C0E589CFC}" type="pres">
      <dgm:prSet presAssocID="{9F7C91F1-AC0D-40B9-ABDC-5C5E5DF19088}" presName="Name17" presStyleLbl="parChTrans1D3" presStyleIdx="0" presStyleCnt="3"/>
      <dgm:spPr/>
      <dgm:t>
        <a:bodyPr/>
        <a:lstStyle/>
        <a:p>
          <a:pPr rtl="1"/>
          <a:endParaRPr lang="ar-SA"/>
        </a:p>
      </dgm:t>
    </dgm:pt>
    <dgm:pt modelId="{F1819D83-9577-4445-988F-DF22D9CE503C}" type="pres">
      <dgm:prSet presAssocID="{E961C2D1-A0D1-472B-9B42-C3960F1E3189}" presName="hierRoot3" presStyleCnt="0"/>
      <dgm:spPr/>
      <dgm:t>
        <a:bodyPr/>
        <a:lstStyle/>
        <a:p>
          <a:pPr rtl="1"/>
          <a:endParaRPr lang="ar-SA"/>
        </a:p>
      </dgm:t>
    </dgm:pt>
    <dgm:pt modelId="{4E63ABA6-A347-4B11-8BA0-FFAEA25772C0}" type="pres">
      <dgm:prSet presAssocID="{E961C2D1-A0D1-472B-9B42-C3960F1E3189}" presName="composite3" presStyleCnt="0"/>
      <dgm:spPr/>
      <dgm:t>
        <a:bodyPr/>
        <a:lstStyle/>
        <a:p>
          <a:pPr rtl="1"/>
          <a:endParaRPr lang="ar-SA"/>
        </a:p>
      </dgm:t>
    </dgm:pt>
    <dgm:pt modelId="{F68E9EAF-9191-4A41-9084-0CD13554AC7F}" type="pres">
      <dgm:prSet presAssocID="{E961C2D1-A0D1-472B-9B42-C3960F1E3189}" presName="background3" presStyleLbl="node3" presStyleIdx="0" presStyleCnt="3"/>
      <dgm:spPr/>
      <dgm:t>
        <a:bodyPr/>
        <a:lstStyle/>
        <a:p>
          <a:pPr rtl="1"/>
          <a:endParaRPr lang="ar-SA"/>
        </a:p>
      </dgm:t>
    </dgm:pt>
    <dgm:pt modelId="{904FB879-C765-4E97-B5DF-CD29C6ED6C27}" type="pres">
      <dgm:prSet presAssocID="{E961C2D1-A0D1-472B-9B42-C3960F1E3189}" presName="text3" presStyleLbl="fgAcc3" presStyleIdx="0" presStyleCnt="3" custScaleX="96794">
        <dgm:presLayoutVars>
          <dgm:chPref val="3"/>
        </dgm:presLayoutVars>
      </dgm:prSet>
      <dgm:spPr/>
      <dgm:t>
        <a:bodyPr/>
        <a:lstStyle/>
        <a:p>
          <a:pPr rtl="1"/>
          <a:endParaRPr lang="ar-SA"/>
        </a:p>
      </dgm:t>
    </dgm:pt>
    <dgm:pt modelId="{153DF786-8D54-4FAE-BC14-3AF3EBDBDE2F}" type="pres">
      <dgm:prSet presAssocID="{E961C2D1-A0D1-472B-9B42-C3960F1E3189}" presName="hierChild4" presStyleCnt="0"/>
      <dgm:spPr/>
      <dgm:t>
        <a:bodyPr/>
        <a:lstStyle/>
        <a:p>
          <a:pPr rtl="1"/>
          <a:endParaRPr lang="ar-SA"/>
        </a:p>
      </dgm:t>
    </dgm:pt>
    <dgm:pt modelId="{7F1FBBAF-B8DC-487B-A1EF-028DCB874EE6}" type="pres">
      <dgm:prSet presAssocID="{12B563B3-DFC7-4B6F-AD17-9E0419C7C135}" presName="Name17" presStyleLbl="parChTrans1D3" presStyleIdx="1" presStyleCnt="3"/>
      <dgm:spPr/>
      <dgm:t>
        <a:bodyPr/>
        <a:lstStyle/>
        <a:p>
          <a:pPr rtl="1"/>
          <a:endParaRPr lang="ar-SA"/>
        </a:p>
      </dgm:t>
    </dgm:pt>
    <dgm:pt modelId="{4692D997-3C26-4321-A496-303A3CF60359}" type="pres">
      <dgm:prSet presAssocID="{4B22AD4F-0409-44A3-B643-141FAD754EE8}" presName="hierRoot3" presStyleCnt="0"/>
      <dgm:spPr/>
      <dgm:t>
        <a:bodyPr/>
        <a:lstStyle/>
        <a:p>
          <a:pPr rtl="1"/>
          <a:endParaRPr lang="ar-SA"/>
        </a:p>
      </dgm:t>
    </dgm:pt>
    <dgm:pt modelId="{9ECFF25F-B176-4809-B561-7A683AE2D449}" type="pres">
      <dgm:prSet presAssocID="{4B22AD4F-0409-44A3-B643-141FAD754EE8}" presName="composite3" presStyleCnt="0"/>
      <dgm:spPr/>
      <dgm:t>
        <a:bodyPr/>
        <a:lstStyle/>
        <a:p>
          <a:pPr rtl="1"/>
          <a:endParaRPr lang="ar-SA"/>
        </a:p>
      </dgm:t>
    </dgm:pt>
    <dgm:pt modelId="{E4616D8E-A1CE-41BE-AA90-8E3EEC703AD4}" type="pres">
      <dgm:prSet presAssocID="{4B22AD4F-0409-44A3-B643-141FAD754EE8}" presName="background3" presStyleLbl="node3" presStyleIdx="1" presStyleCnt="3"/>
      <dgm:spPr/>
      <dgm:t>
        <a:bodyPr/>
        <a:lstStyle/>
        <a:p>
          <a:pPr rtl="1"/>
          <a:endParaRPr lang="ar-SA"/>
        </a:p>
      </dgm:t>
    </dgm:pt>
    <dgm:pt modelId="{EDEECF07-5DD8-4248-8A1C-F38107D291A3}" type="pres">
      <dgm:prSet presAssocID="{4B22AD4F-0409-44A3-B643-141FAD754EE8}" presName="text3" presStyleLbl="fgAcc3" presStyleIdx="1" presStyleCnt="3" custScaleX="120009" custScaleY="138039" custLinFactNeighborX="-14125" custLinFactNeighborY="-17388">
        <dgm:presLayoutVars>
          <dgm:chPref val="3"/>
        </dgm:presLayoutVars>
      </dgm:prSet>
      <dgm:spPr/>
      <dgm:t>
        <a:bodyPr/>
        <a:lstStyle/>
        <a:p>
          <a:pPr rtl="1"/>
          <a:endParaRPr lang="ar-SA"/>
        </a:p>
      </dgm:t>
    </dgm:pt>
    <dgm:pt modelId="{9A853CEB-4729-47D6-9F2B-AFF15012FF68}" type="pres">
      <dgm:prSet presAssocID="{4B22AD4F-0409-44A3-B643-141FAD754EE8}" presName="hierChild4" presStyleCnt="0"/>
      <dgm:spPr/>
      <dgm:t>
        <a:bodyPr/>
        <a:lstStyle/>
        <a:p>
          <a:pPr rtl="1"/>
          <a:endParaRPr lang="ar-SA"/>
        </a:p>
      </dgm:t>
    </dgm:pt>
    <dgm:pt modelId="{DDAD12EB-9B20-450B-967A-9792D92AA847}" type="pres">
      <dgm:prSet presAssocID="{1EEF51C7-F0DB-4CC7-9847-54D6DAE4FD6E}" presName="Name10" presStyleLbl="parChTrans1D2" presStyleIdx="1" presStyleCnt="2"/>
      <dgm:spPr/>
      <dgm:t>
        <a:bodyPr/>
        <a:lstStyle/>
        <a:p>
          <a:pPr rtl="1"/>
          <a:endParaRPr lang="ar-SA"/>
        </a:p>
      </dgm:t>
    </dgm:pt>
    <dgm:pt modelId="{4D8F1463-73ED-49D1-9D5B-810F923109D2}" type="pres">
      <dgm:prSet presAssocID="{7132A7D6-9206-4F06-A544-5C2B57B1E82F}" presName="hierRoot2" presStyleCnt="0"/>
      <dgm:spPr/>
      <dgm:t>
        <a:bodyPr/>
        <a:lstStyle/>
        <a:p>
          <a:pPr rtl="1"/>
          <a:endParaRPr lang="ar-SA"/>
        </a:p>
      </dgm:t>
    </dgm:pt>
    <dgm:pt modelId="{4456437A-E99E-498E-B450-2CA36D8B603A}" type="pres">
      <dgm:prSet presAssocID="{7132A7D6-9206-4F06-A544-5C2B57B1E82F}" presName="composite2" presStyleCnt="0"/>
      <dgm:spPr/>
      <dgm:t>
        <a:bodyPr/>
        <a:lstStyle/>
        <a:p>
          <a:pPr rtl="1"/>
          <a:endParaRPr lang="ar-SA"/>
        </a:p>
      </dgm:t>
    </dgm:pt>
    <dgm:pt modelId="{3A2C0FFE-F29B-4E13-B0A8-0F03AC6F5820}" type="pres">
      <dgm:prSet presAssocID="{7132A7D6-9206-4F06-A544-5C2B57B1E82F}" presName="background2" presStyleLbl="node2" presStyleIdx="1" presStyleCnt="2"/>
      <dgm:spPr/>
      <dgm:t>
        <a:bodyPr/>
        <a:lstStyle/>
        <a:p>
          <a:pPr rtl="1"/>
          <a:endParaRPr lang="ar-SA"/>
        </a:p>
      </dgm:t>
    </dgm:pt>
    <dgm:pt modelId="{36B3C687-4024-4D8E-8E2C-1D2B7D9FB9D7}" type="pres">
      <dgm:prSet presAssocID="{7132A7D6-9206-4F06-A544-5C2B57B1E82F}" presName="text2" presStyleLbl="fgAcc2" presStyleIdx="1" presStyleCnt="2" custScaleX="105753">
        <dgm:presLayoutVars>
          <dgm:chPref val="3"/>
        </dgm:presLayoutVars>
      </dgm:prSet>
      <dgm:spPr/>
      <dgm:t>
        <a:bodyPr/>
        <a:lstStyle/>
        <a:p>
          <a:pPr rtl="1"/>
          <a:endParaRPr lang="ar-SA"/>
        </a:p>
      </dgm:t>
    </dgm:pt>
    <dgm:pt modelId="{7E7FE2AB-3843-45D1-A74F-AB7D3B161F90}" type="pres">
      <dgm:prSet presAssocID="{7132A7D6-9206-4F06-A544-5C2B57B1E82F}" presName="hierChild3" presStyleCnt="0"/>
      <dgm:spPr/>
      <dgm:t>
        <a:bodyPr/>
        <a:lstStyle/>
        <a:p>
          <a:pPr rtl="1"/>
          <a:endParaRPr lang="ar-SA"/>
        </a:p>
      </dgm:t>
    </dgm:pt>
    <dgm:pt modelId="{466CB2C1-F88A-4ABD-BF1D-BF6AA6A88A58}" type="pres">
      <dgm:prSet presAssocID="{400CB58A-1D26-4DC2-9408-7240345E1C72}" presName="Name17" presStyleLbl="parChTrans1D3" presStyleIdx="2" presStyleCnt="3"/>
      <dgm:spPr/>
      <dgm:t>
        <a:bodyPr/>
        <a:lstStyle/>
        <a:p>
          <a:pPr rtl="1"/>
          <a:endParaRPr lang="ar-SA"/>
        </a:p>
      </dgm:t>
    </dgm:pt>
    <dgm:pt modelId="{7D8043F6-17ED-4B1A-B4CC-1E879C5EB723}" type="pres">
      <dgm:prSet presAssocID="{BE151189-63A1-466A-B166-FB8E951FF567}" presName="hierRoot3" presStyleCnt="0"/>
      <dgm:spPr/>
      <dgm:t>
        <a:bodyPr/>
        <a:lstStyle/>
        <a:p>
          <a:pPr rtl="1"/>
          <a:endParaRPr lang="ar-SA"/>
        </a:p>
      </dgm:t>
    </dgm:pt>
    <dgm:pt modelId="{53F7DE14-3B9F-49D9-B0C1-E00922913F1F}" type="pres">
      <dgm:prSet presAssocID="{BE151189-63A1-466A-B166-FB8E951FF567}" presName="composite3" presStyleCnt="0"/>
      <dgm:spPr/>
      <dgm:t>
        <a:bodyPr/>
        <a:lstStyle/>
        <a:p>
          <a:pPr rtl="1"/>
          <a:endParaRPr lang="ar-SA"/>
        </a:p>
      </dgm:t>
    </dgm:pt>
    <dgm:pt modelId="{2B91C3DB-A3A2-441F-9653-198CFF8CDCDA}" type="pres">
      <dgm:prSet presAssocID="{BE151189-63A1-466A-B166-FB8E951FF567}" presName="background3" presStyleLbl="node3" presStyleIdx="2" presStyleCnt="3"/>
      <dgm:spPr/>
      <dgm:t>
        <a:bodyPr/>
        <a:lstStyle/>
        <a:p>
          <a:pPr rtl="1"/>
          <a:endParaRPr lang="ar-SA"/>
        </a:p>
      </dgm:t>
    </dgm:pt>
    <dgm:pt modelId="{009AE557-474A-4D28-869A-FC62E1EF6ECD}" type="pres">
      <dgm:prSet presAssocID="{BE151189-63A1-466A-B166-FB8E951FF567}" presName="text3" presStyleLbl="fgAcc3" presStyleIdx="2" presStyleCnt="3" custScaleX="110271" custScaleY="107050" custLinFactNeighborX="-10860" custLinFactNeighborY="-3525">
        <dgm:presLayoutVars>
          <dgm:chPref val="3"/>
        </dgm:presLayoutVars>
      </dgm:prSet>
      <dgm:spPr/>
      <dgm:t>
        <a:bodyPr/>
        <a:lstStyle/>
        <a:p>
          <a:pPr rtl="1"/>
          <a:endParaRPr lang="ar-SA"/>
        </a:p>
      </dgm:t>
    </dgm:pt>
    <dgm:pt modelId="{1FAF800D-065C-4AF5-8E89-12915074A2BD}" type="pres">
      <dgm:prSet presAssocID="{BE151189-63A1-466A-B166-FB8E951FF567}" presName="hierChild4" presStyleCnt="0"/>
      <dgm:spPr/>
      <dgm:t>
        <a:bodyPr/>
        <a:lstStyle/>
        <a:p>
          <a:pPr rtl="1"/>
          <a:endParaRPr lang="ar-SA"/>
        </a:p>
      </dgm:t>
    </dgm:pt>
  </dgm:ptLst>
  <dgm:cxnLst>
    <dgm:cxn modelId="{6E5A0448-7D2B-47BF-A06E-2E18ECAF9FCD}" type="presOf" srcId="{9F7C91F1-AC0D-40B9-ABDC-5C5E5DF19088}" destId="{43200A52-133C-4057-BEBB-5F1C0E589CFC}" srcOrd="0" destOrd="0" presId="urn:microsoft.com/office/officeart/2005/8/layout/hierarchy1"/>
    <dgm:cxn modelId="{FC9CD7FE-B296-4B0D-B540-1BDBF669CB27}" type="presOf" srcId="{12B563B3-DFC7-4B6F-AD17-9E0419C7C135}" destId="{7F1FBBAF-B8DC-487B-A1EF-028DCB874EE6}" srcOrd="0" destOrd="0" presId="urn:microsoft.com/office/officeart/2005/8/layout/hierarchy1"/>
    <dgm:cxn modelId="{9370EF77-14EA-47B5-926F-49ED54EB4EBC}" type="presOf" srcId="{CB3E2481-3A5F-46EC-A872-94F345CA7335}" destId="{D86CEDA4-326D-4C3D-8C83-6B880F4586C6}" srcOrd="0" destOrd="0" presId="urn:microsoft.com/office/officeart/2005/8/layout/hierarchy1"/>
    <dgm:cxn modelId="{F713E9FE-BAE8-453D-8B06-60CA19C83B40}" srcId="{CB3E2481-3A5F-46EC-A872-94F345CA7335}" destId="{4B22AD4F-0409-44A3-B643-141FAD754EE8}" srcOrd="1" destOrd="0" parTransId="{12B563B3-DFC7-4B6F-AD17-9E0419C7C135}" sibTransId="{C7291F61-CDB4-4DB9-892D-959205820C68}"/>
    <dgm:cxn modelId="{DF37C187-01BA-4123-840A-E6A49FF89309}" type="presOf" srcId="{BE151189-63A1-466A-B166-FB8E951FF567}" destId="{009AE557-474A-4D28-869A-FC62E1EF6ECD}" srcOrd="0" destOrd="0" presId="urn:microsoft.com/office/officeart/2005/8/layout/hierarchy1"/>
    <dgm:cxn modelId="{F0E799C9-4396-4C7B-8201-9480CEC67A8E}" type="presOf" srcId="{4B22AD4F-0409-44A3-B643-141FAD754EE8}" destId="{EDEECF07-5DD8-4248-8A1C-F38107D291A3}" srcOrd="0" destOrd="0" presId="urn:microsoft.com/office/officeart/2005/8/layout/hierarchy1"/>
    <dgm:cxn modelId="{1ED11C8F-CFBE-4886-BC5F-F2F5098DDF2C}" type="presOf" srcId="{7132A7D6-9206-4F06-A544-5C2B57B1E82F}" destId="{36B3C687-4024-4D8E-8E2C-1D2B7D9FB9D7}" srcOrd="0" destOrd="0" presId="urn:microsoft.com/office/officeart/2005/8/layout/hierarchy1"/>
    <dgm:cxn modelId="{D44873F9-FF20-4948-8C07-954F6B34EFDA}" srcId="{2BC91C6A-01A8-4585-B2C1-23B992045CEC}" destId="{5F7F256D-BD9E-4B88-881D-4CD9FA975575}" srcOrd="0" destOrd="0" parTransId="{351498F5-2693-43C3-92EB-517079A449B7}" sibTransId="{70E1F9CA-37A7-475B-A539-370E56E4B510}"/>
    <dgm:cxn modelId="{7D3BA966-5842-4581-8540-73B0D840819C}" type="presOf" srcId="{E961C2D1-A0D1-472B-9B42-C3960F1E3189}" destId="{904FB879-C765-4E97-B5DF-CD29C6ED6C27}" srcOrd="0" destOrd="0" presId="urn:microsoft.com/office/officeart/2005/8/layout/hierarchy1"/>
    <dgm:cxn modelId="{262E0688-DBCE-4C63-9A82-31C3C3A26725}" srcId="{5F7F256D-BD9E-4B88-881D-4CD9FA975575}" destId="{CB3E2481-3A5F-46EC-A872-94F345CA7335}" srcOrd="0" destOrd="0" parTransId="{53C11496-D7C7-4E3A-95F1-09B8F0637CE0}" sibTransId="{C616ECE3-2B90-41E1-817E-0CA5E9607022}"/>
    <dgm:cxn modelId="{4F1CEC8A-56B1-47AB-B624-9E702EF65AB0}" srcId="{7132A7D6-9206-4F06-A544-5C2B57B1E82F}" destId="{BE151189-63A1-466A-B166-FB8E951FF567}" srcOrd="0" destOrd="0" parTransId="{400CB58A-1D26-4DC2-9408-7240345E1C72}" sibTransId="{383D7290-789E-4963-85DB-53011C70435C}"/>
    <dgm:cxn modelId="{A29F4726-FF62-4D85-BA72-39064FB9558C}" type="presOf" srcId="{2BC91C6A-01A8-4585-B2C1-23B992045CEC}" destId="{CCAADD4D-4D40-48AD-8384-B7E8F53C17D9}" srcOrd="0" destOrd="0" presId="urn:microsoft.com/office/officeart/2005/8/layout/hierarchy1"/>
    <dgm:cxn modelId="{6E8D38D0-0A70-4AB4-9E16-758C2E36B8CD}" type="presOf" srcId="{400CB58A-1D26-4DC2-9408-7240345E1C72}" destId="{466CB2C1-F88A-4ABD-BF1D-BF6AA6A88A58}" srcOrd="0" destOrd="0" presId="urn:microsoft.com/office/officeart/2005/8/layout/hierarchy1"/>
    <dgm:cxn modelId="{5FD2F4AC-F11C-4F41-8E85-7335BD03E298}" srcId="{5F7F256D-BD9E-4B88-881D-4CD9FA975575}" destId="{7132A7D6-9206-4F06-A544-5C2B57B1E82F}" srcOrd="1" destOrd="0" parTransId="{1EEF51C7-F0DB-4CC7-9847-54D6DAE4FD6E}" sibTransId="{FD04C594-E966-458D-83FC-7B4782F6E257}"/>
    <dgm:cxn modelId="{C21B762C-1529-4DDD-B0E7-0341104683B2}" srcId="{CB3E2481-3A5F-46EC-A872-94F345CA7335}" destId="{E961C2D1-A0D1-472B-9B42-C3960F1E3189}" srcOrd="0" destOrd="0" parTransId="{9F7C91F1-AC0D-40B9-ABDC-5C5E5DF19088}" sibTransId="{89D97764-23F0-4136-8780-CF74E09D9C6A}"/>
    <dgm:cxn modelId="{31130118-0454-4377-89D0-5FA00BC0446D}" type="presOf" srcId="{53C11496-D7C7-4E3A-95F1-09B8F0637CE0}" destId="{1DC8AAA7-E7D9-4CD8-AF6E-336AECAD56D9}" srcOrd="0" destOrd="0" presId="urn:microsoft.com/office/officeart/2005/8/layout/hierarchy1"/>
    <dgm:cxn modelId="{E57F5922-00DA-4FBB-8F06-BC3B5B466474}" type="presOf" srcId="{5F7F256D-BD9E-4B88-881D-4CD9FA975575}" destId="{65FDD426-AC3F-49C2-9477-8280426D0137}" srcOrd="0" destOrd="0" presId="urn:microsoft.com/office/officeart/2005/8/layout/hierarchy1"/>
    <dgm:cxn modelId="{DD255B7C-A5AC-4E8F-95CB-7BC61C5B6E7A}" type="presOf" srcId="{1EEF51C7-F0DB-4CC7-9847-54D6DAE4FD6E}" destId="{DDAD12EB-9B20-450B-967A-9792D92AA847}" srcOrd="0" destOrd="0" presId="urn:microsoft.com/office/officeart/2005/8/layout/hierarchy1"/>
    <dgm:cxn modelId="{785E8DD3-A7DD-4138-8DBE-C1CE25C09F0E}" type="presParOf" srcId="{CCAADD4D-4D40-48AD-8384-B7E8F53C17D9}" destId="{8B5E6115-447F-4F32-A067-CEE81DDE73B4}" srcOrd="0" destOrd="0" presId="urn:microsoft.com/office/officeart/2005/8/layout/hierarchy1"/>
    <dgm:cxn modelId="{0FA1CC85-F670-4CE9-A673-AE31F1372449}" type="presParOf" srcId="{8B5E6115-447F-4F32-A067-CEE81DDE73B4}" destId="{D4C3461D-DA90-435C-893B-ECA533C8EE11}" srcOrd="0" destOrd="0" presId="urn:microsoft.com/office/officeart/2005/8/layout/hierarchy1"/>
    <dgm:cxn modelId="{8F6E4F0A-E56D-40CB-B90D-8443F7F235BD}" type="presParOf" srcId="{D4C3461D-DA90-435C-893B-ECA533C8EE11}" destId="{BAFE0343-5DF4-484F-8C45-941F11EF54B3}" srcOrd="0" destOrd="0" presId="urn:microsoft.com/office/officeart/2005/8/layout/hierarchy1"/>
    <dgm:cxn modelId="{8091C98B-3C95-48C3-88E1-2881479669FD}" type="presParOf" srcId="{D4C3461D-DA90-435C-893B-ECA533C8EE11}" destId="{65FDD426-AC3F-49C2-9477-8280426D0137}" srcOrd="1" destOrd="0" presId="urn:microsoft.com/office/officeart/2005/8/layout/hierarchy1"/>
    <dgm:cxn modelId="{5BB794D3-EF9B-4748-AF17-6B5959439AC1}" type="presParOf" srcId="{8B5E6115-447F-4F32-A067-CEE81DDE73B4}" destId="{AA17AEF4-6871-4D6E-8501-A59E05E177B1}" srcOrd="1" destOrd="0" presId="urn:microsoft.com/office/officeart/2005/8/layout/hierarchy1"/>
    <dgm:cxn modelId="{B70BF7BA-CBC8-485B-9ACE-051DE478C94B}" type="presParOf" srcId="{AA17AEF4-6871-4D6E-8501-A59E05E177B1}" destId="{1DC8AAA7-E7D9-4CD8-AF6E-336AECAD56D9}" srcOrd="0" destOrd="0" presId="urn:microsoft.com/office/officeart/2005/8/layout/hierarchy1"/>
    <dgm:cxn modelId="{B56F3863-6BC0-4412-9374-1284A8FAC93C}" type="presParOf" srcId="{AA17AEF4-6871-4D6E-8501-A59E05E177B1}" destId="{5EF492F9-C366-4608-91DD-EC9C83D756D3}" srcOrd="1" destOrd="0" presId="urn:microsoft.com/office/officeart/2005/8/layout/hierarchy1"/>
    <dgm:cxn modelId="{3D8CCE67-10F2-42B3-B39F-C2693FAE3640}" type="presParOf" srcId="{5EF492F9-C366-4608-91DD-EC9C83D756D3}" destId="{E02F19E6-D977-4B83-BA32-E902D90A8A69}" srcOrd="0" destOrd="0" presId="urn:microsoft.com/office/officeart/2005/8/layout/hierarchy1"/>
    <dgm:cxn modelId="{C1AD586E-1E04-4124-B172-FB35573CF45E}" type="presParOf" srcId="{E02F19E6-D977-4B83-BA32-E902D90A8A69}" destId="{9F0967FD-6547-4391-8F03-63B3EF747BF3}" srcOrd="0" destOrd="0" presId="urn:microsoft.com/office/officeart/2005/8/layout/hierarchy1"/>
    <dgm:cxn modelId="{8B2DB80E-449C-4E46-8D6B-533F95CC9BE9}" type="presParOf" srcId="{E02F19E6-D977-4B83-BA32-E902D90A8A69}" destId="{D86CEDA4-326D-4C3D-8C83-6B880F4586C6}" srcOrd="1" destOrd="0" presId="urn:microsoft.com/office/officeart/2005/8/layout/hierarchy1"/>
    <dgm:cxn modelId="{1252BE9E-2E60-4343-B694-BEB9B75ABFA2}" type="presParOf" srcId="{5EF492F9-C366-4608-91DD-EC9C83D756D3}" destId="{DAA6124F-A2A0-474D-9069-2AA35C433657}" srcOrd="1" destOrd="0" presId="urn:microsoft.com/office/officeart/2005/8/layout/hierarchy1"/>
    <dgm:cxn modelId="{1ADAA83D-5F92-42DF-A7E2-26EB4F301A12}" type="presParOf" srcId="{DAA6124F-A2A0-474D-9069-2AA35C433657}" destId="{43200A52-133C-4057-BEBB-5F1C0E589CFC}" srcOrd="0" destOrd="0" presId="urn:microsoft.com/office/officeart/2005/8/layout/hierarchy1"/>
    <dgm:cxn modelId="{C72E657C-1A4F-4485-AB0A-7FE34A53BE7B}" type="presParOf" srcId="{DAA6124F-A2A0-474D-9069-2AA35C433657}" destId="{F1819D83-9577-4445-988F-DF22D9CE503C}" srcOrd="1" destOrd="0" presId="urn:microsoft.com/office/officeart/2005/8/layout/hierarchy1"/>
    <dgm:cxn modelId="{40CEAFDD-DD0B-49EC-B74C-AD75A5CE2F29}" type="presParOf" srcId="{F1819D83-9577-4445-988F-DF22D9CE503C}" destId="{4E63ABA6-A347-4B11-8BA0-FFAEA25772C0}" srcOrd="0" destOrd="0" presId="urn:microsoft.com/office/officeart/2005/8/layout/hierarchy1"/>
    <dgm:cxn modelId="{AFBA6D1B-8834-4C2A-8986-BA3C7447C985}" type="presParOf" srcId="{4E63ABA6-A347-4B11-8BA0-FFAEA25772C0}" destId="{F68E9EAF-9191-4A41-9084-0CD13554AC7F}" srcOrd="0" destOrd="0" presId="urn:microsoft.com/office/officeart/2005/8/layout/hierarchy1"/>
    <dgm:cxn modelId="{33A5D61A-8C13-41FD-A4BE-9113C7041E83}" type="presParOf" srcId="{4E63ABA6-A347-4B11-8BA0-FFAEA25772C0}" destId="{904FB879-C765-4E97-B5DF-CD29C6ED6C27}" srcOrd="1" destOrd="0" presId="urn:microsoft.com/office/officeart/2005/8/layout/hierarchy1"/>
    <dgm:cxn modelId="{027667F1-1F49-4ED6-BB7B-1E09435F77ED}" type="presParOf" srcId="{F1819D83-9577-4445-988F-DF22D9CE503C}" destId="{153DF786-8D54-4FAE-BC14-3AF3EBDBDE2F}" srcOrd="1" destOrd="0" presId="urn:microsoft.com/office/officeart/2005/8/layout/hierarchy1"/>
    <dgm:cxn modelId="{CD3B8D50-BF90-4463-8B5E-5C54E03C5D6E}" type="presParOf" srcId="{DAA6124F-A2A0-474D-9069-2AA35C433657}" destId="{7F1FBBAF-B8DC-487B-A1EF-028DCB874EE6}" srcOrd="2" destOrd="0" presId="urn:microsoft.com/office/officeart/2005/8/layout/hierarchy1"/>
    <dgm:cxn modelId="{D7E9876F-1826-4B68-8B0D-3E6F2D5173A4}" type="presParOf" srcId="{DAA6124F-A2A0-474D-9069-2AA35C433657}" destId="{4692D997-3C26-4321-A496-303A3CF60359}" srcOrd="3" destOrd="0" presId="urn:microsoft.com/office/officeart/2005/8/layout/hierarchy1"/>
    <dgm:cxn modelId="{9482A713-E77F-4B7A-8995-BC530A3624C5}" type="presParOf" srcId="{4692D997-3C26-4321-A496-303A3CF60359}" destId="{9ECFF25F-B176-4809-B561-7A683AE2D449}" srcOrd="0" destOrd="0" presId="urn:microsoft.com/office/officeart/2005/8/layout/hierarchy1"/>
    <dgm:cxn modelId="{2666171A-3D41-4831-8AE6-B85E41C413DB}" type="presParOf" srcId="{9ECFF25F-B176-4809-B561-7A683AE2D449}" destId="{E4616D8E-A1CE-41BE-AA90-8E3EEC703AD4}" srcOrd="0" destOrd="0" presId="urn:microsoft.com/office/officeart/2005/8/layout/hierarchy1"/>
    <dgm:cxn modelId="{125087B5-7F2B-4075-B7F2-F0F1AF803E7C}" type="presParOf" srcId="{9ECFF25F-B176-4809-B561-7A683AE2D449}" destId="{EDEECF07-5DD8-4248-8A1C-F38107D291A3}" srcOrd="1" destOrd="0" presId="urn:microsoft.com/office/officeart/2005/8/layout/hierarchy1"/>
    <dgm:cxn modelId="{5574F4F6-1424-4559-8BBF-AAEAD4A1CEE4}" type="presParOf" srcId="{4692D997-3C26-4321-A496-303A3CF60359}" destId="{9A853CEB-4729-47D6-9F2B-AFF15012FF68}" srcOrd="1" destOrd="0" presId="urn:microsoft.com/office/officeart/2005/8/layout/hierarchy1"/>
    <dgm:cxn modelId="{5C896961-6433-4681-BD6A-0A0F77C99BA1}" type="presParOf" srcId="{AA17AEF4-6871-4D6E-8501-A59E05E177B1}" destId="{DDAD12EB-9B20-450B-967A-9792D92AA847}" srcOrd="2" destOrd="0" presId="urn:microsoft.com/office/officeart/2005/8/layout/hierarchy1"/>
    <dgm:cxn modelId="{0E6EE08A-40AD-45A6-AF22-94C942CDBF22}" type="presParOf" srcId="{AA17AEF4-6871-4D6E-8501-A59E05E177B1}" destId="{4D8F1463-73ED-49D1-9D5B-810F923109D2}" srcOrd="3" destOrd="0" presId="urn:microsoft.com/office/officeart/2005/8/layout/hierarchy1"/>
    <dgm:cxn modelId="{60D13DAE-71AF-4C64-8861-29D90303CA5E}" type="presParOf" srcId="{4D8F1463-73ED-49D1-9D5B-810F923109D2}" destId="{4456437A-E99E-498E-B450-2CA36D8B603A}" srcOrd="0" destOrd="0" presId="urn:microsoft.com/office/officeart/2005/8/layout/hierarchy1"/>
    <dgm:cxn modelId="{766212A2-30F5-4003-A826-074B7EE976E9}" type="presParOf" srcId="{4456437A-E99E-498E-B450-2CA36D8B603A}" destId="{3A2C0FFE-F29B-4E13-B0A8-0F03AC6F5820}" srcOrd="0" destOrd="0" presId="urn:microsoft.com/office/officeart/2005/8/layout/hierarchy1"/>
    <dgm:cxn modelId="{FDC7877B-CE8D-4C01-968F-6E708F2EB72E}" type="presParOf" srcId="{4456437A-E99E-498E-B450-2CA36D8B603A}" destId="{36B3C687-4024-4D8E-8E2C-1D2B7D9FB9D7}" srcOrd="1" destOrd="0" presId="urn:microsoft.com/office/officeart/2005/8/layout/hierarchy1"/>
    <dgm:cxn modelId="{91564201-7D5E-4F62-BE99-2E8596A74ACC}" type="presParOf" srcId="{4D8F1463-73ED-49D1-9D5B-810F923109D2}" destId="{7E7FE2AB-3843-45D1-A74F-AB7D3B161F90}" srcOrd="1" destOrd="0" presId="urn:microsoft.com/office/officeart/2005/8/layout/hierarchy1"/>
    <dgm:cxn modelId="{B42AAD15-5820-4C14-9332-C42C773C3A29}" type="presParOf" srcId="{7E7FE2AB-3843-45D1-A74F-AB7D3B161F90}" destId="{466CB2C1-F88A-4ABD-BF1D-BF6AA6A88A58}" srcOrd="0" destOrd="0" presId="urn:microsoft.com/office/officeart/2005/8/layout/hierarchy1"/>
    <dgm:cxn modelId="{377A12AB-2319-473E-9639-27C96CE00BEF}" type="presParOf" srcId="{7E7FE2AB-3843-45D1-A74F-AB7D3B161F90}" destId="{7D8043F6-17ED-4B1A-B4CC-1E879C5EB723}" srcOrd="1" destOrd="0" presId="urn:microsoft.com/office/officeart/2005/8/layout/hierarchy1"/>
    <dgm:cxn modelId="{F59E357E-27A0-420D-AD58-2B4502104CFC}" type="presParOf" srcId="{7D8043F6-17ED-4B1A-B4CC-1E879C5EB723}" destId="{53F7DE14-3B9F-49D9-B0C1-E00922913F1F}" srcOrd="0" destOrd="0" presId="urn:microsoft.com/office/officeart/2005/8/layout/hierarchy1"/>
    <dgm:cxn modelId="{397DE50A-38F0-42A3-9089-626BB9C09775}" type="presParOf" srcId="{53F7DE14-3B9F-49D9-B0C1-E00922913F1F}" destId="{2B91C3DB-A3A2-441F-9653-198CFF8CDCDA}" srcOrd="0" destOrd="0" presId="urn:microsoft.com/office/officeart/2005/8/layout/hierarchy1"/>
    <dgm:cxn modelId="{D5E5D8D9-19F1-4E72-A168-6FB507318225}" type="presParOf" srcId="{53F7DE14-3B9F-49D9-B0C1-E00922913F1F}" destId="{009AE557-474A-4D28-869A-FC62E1EF6ECD}" srcOrd="1" destOrd="0" presId="urn:microsoft.com/office/officeart/2005/8/layout/hierarchy1"/>
    <dgm:cxn modelId="{7E35F566-9A43-4032-B1EC-2530D94C5564}" type="presParOf" srcId="{7D8043F6-17ED-4B1A-B4CC-1E879C5EB723}" destId="{1FAF800D-065C-4AF5-8E89-12915074A2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578985-4932-4E70-A434-0548015E38BF}"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ar-SA"/>
        </a:p>
      </dgm:t>
    </dgm:pt>
    <dgm:pt modelId="{443074AF-80D1-44B1-987A-04FE92A5AE59}">
      <dgm:prSet custT="1"/>
      <dgm:spPr/>
      <dgm:t>
        <a:bodyPr/>
        <a:lstStyle/>
        <a:p>
          <a:pPr algn="ctr" rtl="1"/>
          <a:r>
            <a:rPr lang="ar-SA" sz="2800" b="1" dirty="0" smtClean="0"/>
            <a:t>دور الإدارة </a:t>
          </a:r>
          <a:r>
            <a:rPr lang="ar-SA" sz="2800" b="1" dirty="0" err="1" smtClean="0"/>
            <a:t>المزرعية</a:t>
          </a:r>
          <a:r>
            <a:rPr lang="ar-SA" sz="2800" b="1" dirty="0" smtClean="0"/>
            <a:t> تحت ظروف المخاطرة واللايقين</a:t>
          </a:r>
          <a:endParaRPr lang="en-US" sz="2800" b="1" dirty="0"/>
        </a:p>
      </dgm:t>
    </dgm:pt>
    <dgm:pt modelId="{038F27F1-7F05-47E6-9C26-59C7A14A0893}" type="parTrans" cxnId="{EA75A45B-0007-47B5-B057-A961F4199B43}">
      <dgm:prSet/>
      <dgm:spPr/>
      <dgm:t>
        <a:bodyPr/>
        <a:lstStyle/>
        <a:p>
          <a:pPr rtl="1"/>
          <a:endParaRPr lang="ar-SA"/>
        </a:p>
      </dgm:t>
    </dgm:pt>
    <dgm:pt modelId="{BC7B97C4-3AA6-4E14-A7FC-C2B65C5FD9AB}" type="sibTrans" cxnId="{EA75A45B-0007-47B5-B057-A961F4199B43}">
      <dgm:prSet/>
      <dgm:spPr/>
      <dgm:t>
        <a:bodyPr/>
        <a:lstStyle/>
        <a:p>
          <a:pPr rtl="1"/>
          <a:endParaRPr lang="ar-SA"/>
        </a:p>
      </dgm:t>
    </dgm:pt>
    <dgm:pt modelId="{771D63A0-17F4-4110-BA59-37DE9486562F}" type="pres">
      <dgm:prSet presAssocID="{36578985-4932-4E70-A434-0548015E38BF}" presName="linear" presStyleCnt="0">
        <dgm:presLayoutVars>
          <dgm:animLvl val="lvl"/>
          <dgm:resizeHandles val="exact"/>
        </dgm:presLayoutVars>
      </dgm:prSet>
      <dgm:spPr/>
      <dgm:t>
        <a:bodyPr/>
        <a:lstStyle/>
        <a:p>
          <a:pPr rtl="1"/>
          <a:endParaRPr lang="ar-SA"/>
        </a:p>
      </dgm:t>
    </dgm:pt>
    <dgm:pt modelId="{8E9F0F5D-8F84-4DCE-A348-F7CEE299F4F4}" type="pres">
      <dgm:prSet presAssocID="{443074AF-80D1-44B1-987A-04FE92A5AE59}" presName="parentText" presStyleLbl="node1" presStyleIdx="0" presStyleCnt="1">
        <dgm:presLayoutVars>
          <dgm:chMax val="0"/>
          <dgm:bulletEnabled val="1"/>
        </dgm:presLayoutVars>
      </dgm:prSet>
      <dgm:spPr/>
      <dgm:t>
        <a:bodyPr/>
        <a:lstStyle/>
        <a:p>
          <a:pPr rtl="1"/>
          <a:endParaRPr lang="ar-SA"/>
        </a:p>
      </dgm:t>
    </dgm:pt>
  </dgm:ptLst>
  <dgm:cxnLst>
    <dgm:cxn modelId="{9B8245E2-E3C9-4606-A3B7-09D84E15E738}" type="presOf" srcId="{36578985-4932-4E70-A434-0548015E38BF}" destId="{771D63A0-17F4-4110-BA59-37DE9486562F}" srcOrd="0" destOrd="0" presId="urn:microsoft.com/office/officeart/2005/8/layout/vList2"/>
    <dgm:cxn modelId="{CC0BFE3D-355A-4432-A906-59A9C3CBDD23}" type="presOf" srcId="{443074AF-80D1-44B1-987A-04FE92A5AE59}" destId="{8E9F0F5D-8F84-4DCE-A348-F7CEE299F4F4}" srcOrd="0" destOrd="0" presId="urn:microsoft.com/office/officeart/2005/8/layout/vList2"/>
    <dgm:cxn modelId="{EA75A45B-0007-47B5-B057-A961F4199B43}" srcId="{36578985-4932-4E70-A434-0548015E38BF}" destId="{443074AF-80D1-44B1-987A-04FE92A5AE59}" srcOrd="0" destOrd="0" parTransId="{038F27F1-7F05-47E6-9C26-59C7A14A0893}" sibTransId="{BC7B97C4-3AA6-4E14-A7FC-C2B65C5FD9AB}"/>
    <dgm:cxn modelId="{07B7550F-5431-4700-97B5-CAFA19306559}" type="presParOf" srcId="{771D63A0-17F4-4110-BA59-37DE9486562F}" destId="{8E9F0F5D-8F84-4DCE-A348-F7CEE299F4F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C62DD7-C3F1-44EA-A5D9-E429EBFD01B8}"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85F9908F-2E51-4022-A21B-5F9485C98FB4}">
      <dgm:prSet custT="1"/>
      <dgm:spPr/>
      <dgm:t>
        <a:bodyPr/>
        <a:lstStyle/>
        <a:p>
          <a:pPr algn="ctr" rtl="1"/>
          <a:r>
            <a:rPr lang="ar-SA" sz="2800" dirty="0" smtClean="0"/>
            <a:t>مجابـهة الآثار السـلبية للمخـاطرة واللايقين</a:t>
          </a:r>
          <a:endParaRPr lang="ar-SA" sz="2800" i="1" dirty="0"/>
        </a:p>
      </dgm:t>
    </dgm:pt>
    <dgm:pt modelId="{6C65E969-A626-4127-BA05-535FF76DBB56}" type="parTrans" cxnId="{FD96645F-BB24-414C-BAB0-D12AFB9788EC}">
      <dgm:prSet/>
      <dgm:spPr/>
      <dgm:t>
        <a:bodyPr/>
        <a:lstStyle/>
        <a:p>
          <a:pPr rtl="1"/>
          <a:endParaRPr lang="ar-SA"/>
        </a:p>
      </dgm:t>
    </dgm:pt>
    <dgm:pt modelId="{31B7DD9A-A31A-46FD-9C15-BADB4049DE8B}" type="sibTrans" cxnId="{FD96645F-BB24-414C-BAB0-D12AFB9788EC}">
      <dgm:prSet/>
      <dgm:spPr/>
      <dgm:t>
        <a:bodyPr/>
        <a:lstStyle/>
        <a:p>
          <a:pPr rtl="1"/>
          <a:endParaRPr lang="ar-SA"/>
        </a:p>
      </dgm:t>
    </dgm:pt>
    <dgm:pt modelId="{B3452009-AA81-4365-A647-80C8C0D313B3}" type="pres">
      <dgm:prSet presAssocID="{D9C62DD7-C3F1-44EA-A5D9-E429EBFD01B8}" presName="linear" presStyleCnt="0">
        <dgm:presLayoutVars>
          <dgm:animLvl val="lvl"/>
          <dgm:resizeHandles val="exact"/>
        </dgm:presLayoutVars>
      </dgm:prSet>
      <dgm:spPr/>
      <dgm:t>
        <a:bodyPr/>
        <a:lstStyle/>
        <a:p>
          <a:pPr rtl="1"/>
          <a:endParaRPr lang="ar-SA"/>
        </a:p>
      </dgm:t>
    </dgm:pt>
    <dgm:pt modelId="{145B2FDF-5D6E-4F60-8251-E82A639F1BA7}" type="pres">
      <dgm:prSet presAssocID="{85F9908F-2E51-4022-A21B-5F9485C98FB4}" presName="parentText" presStyleLbl="node1" presStyleIdx="0" presStyleCnt="1" custScaleY="192972" custLinFactNeighborX="8247" custLinFactNeighborY="-10281">
        <dgm:presLayoutVars>
          <dgm:chMax val="0"/>
          <dgm:bulletEnabled val="1"/>
        </dgm:presLayoutVars>
      </dgm:prSet>
      <dgm:spPr/>
      <dgm:t>
        <a:bodyPr/>
        <a:lstStyle/>
        <a:p>
          <a:pPr rtl="1"/>
          <a:endParaRPr lang="ar-SA"/>
        </a:p>
      </dgm:t>
    </dgm:pt>
  </dgm:ptLst>
  <dgm:cxnLst>
    <dgm:cxn modelId="{A5C8C49D-D899-45D9-9611-DAE14A0B5F25}" type="presOf" srcId="{D9C62DD7-C3F1-44EA-A5D9-E429EBFD01B8}" destId="{B3452009-AA81-4365-A647-80C8C0D313B3}" srcOrd="0" destOrd="0" presId="urn:microsoft.com/office/officeart/2005/8/layout/vList2"/>
    <dgm:cxn modelId="{FD96645F-BB24-414C-BAB0-D12AFB9788EC}" srcId="{D9C62DD7-C3F1-44EA-A5D9-E429EBFD01B8}" destId="{85F9908F-2E51-4022-A21B-5F9485C98FB4}" srcOrd="0" destOrd="0" parTransId="{6C65E969-A626-4127-BA05-535FF76DBB56}" sibTransId="{31B7DD9A-A31A-46FD-9C15-BADB4049DE8B}"/>
    <dgm:cxn modelId="{DF22197E-3FD5-4E41-A7D0-4AEEB5F3D903}" type="presOf" srcId="{85F9908F-2E51-4022-A21B-5F9485C98FB4}" destId="{145B2FDF-5D6E-4F60-8251-E82A639F1BA7}" srcOrd="0" destOrd="0" presId="urn:microsoft.com/office/officeart/2005/8/layout/vList2"/>
    <dgm:cxn modelId="{405D0F08-647A-47A5-B351-ADF2E60C2C58}" type="presParOf" srcId="{B3452009-AA81-4365-A647-80C8C0D313B3}" destId="{145B2FDF-5D6E-4F60-8251-E82A639F1B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8E1BA8-3B27-4D50-A48D-159E05B46638}" type="doc">
      <dgm:prSet loTypeId="urn:microsoft.com/office/officeart/2005/8/layout/vList2" loCatId="list" qsTypeId="urn:microsoft.com/office/officeart/2005/8/quickstyle/simple3" qsCatId="simple" csTypeId="urn:microsoft.com/office/officeart/2005/8/colors/accent1_2" csCatId="accent1" phldr="1"/>
      <dgm:spPr/>
      <dgm:t>
        <a:bodyPr/>
        <a:lstStyle/>
        <a:p>
          <a:pPr rtl="1"/>
          <a:endParaRPr lang="ar-SA"/>
        </a:p>
      </dgm:t>
    </dgm:pt>
    <dgm:pt modelId="{628CD867-4764-405F-9DC3-9FC0F577470E}">
      <dgm:prSet custT="1"/>
      <dgm:spPr>
        <a:solidFill>
          <a:schemeClr val="accent2"/>
        </a:solidFill>
      </dgm:spPr>
      <dgm:t>
        <a:bodyPr/>
        <a:lstStyle/>
        <a:p>
          <a:pPr algn="ctr" rtl="1"/>
          <a:r>
            <a:rPr lang="ar-SA" sz="2800" b="0" dirty="0" smtClean="0">
              <a:solidFill>
                <a:schemeClr val="bg1"/>
              </a:solidFill>
            </a:rPr>
            <a:t>السياسات غير المباشرة لمجابهة المخاطرة واللايقين</a:t>
          </a:r>
          <a:r>
            <a:rPr lang="en-US" sz="2800" b="0" dirty="0" smtClean="0">
              <a:solidFill>
                <a:schemeClr val="bg1"/>
              </a:solidFill>
            </a:rPr>
            <a:t> </a:t>
          </a:r>
          <a:endParaRPr lang="ar-SA" sz="2800" b="0" dirty="0">
            <a:solidFill>
              <a:schemeClr val="bg1"/>
            </a:solidFill>
          </a:endParaRPr>
        </a:p>
      </dgm:t>
    </dgm:pt>
    <dgm:pt modelId="{5412C24F-BF6A-45E7-B943-98FDD7654F23}" type="parTrans" cxnId="{856840AD-502E-4EE8-AA78-4E3042DEB428}">
      <dgm:prSet/>
      <dgm:spPr/>
      <dgm:t>
        <a:bodyPr/>
        <a:lstStyle/>
        <a:p>
          <a:pPr rtl="1"/>
          <a:endParaRPr lang="ar-SA"/>
        </a:p>
      </dgm:t>
    </dgm:pt>
    <dgm:pt modelId="{F8923C85-9772-4EAA-BF88-F0813CE599A2}" type="sibTrans" cxnId="{856840AD-502E-4EE8-AA78-4E3042DEB428}">
      <dgm:prSet/>
      <dgm:spPr/>
      <dgm:t>
        <a:bodyPr/>
        <a:lstStyle/>
        <a:p>
          <a:pPr rtl="1"/>
          <a:endParaRPr lang="ar-SA"/>
        </a:p>
      </dgm:t>
    </dgm:pt>
    <dgm:pt modelId="{4B6D26FE-9745-492E-AD93-499027C6D310}" type="pres">
      <dgm:prSet presAssocID="{B88E1BA8-3B27-4D50-A48D-159E05B46638}" presName="linear" presStyleCnt="0">
        <dgm:presLayoutVars>
          <dgm:animLvl val="lvl"/>
          <dgm:resizeHandles val="exact"/>
        </dgm:presLayoutVars>
      </dgm:prSet>
      <dgm:spPr/>
      <dgm:t>
        <a:bodyPr/>
        <a:lstStyle/>
        <a:p>
          <a:pPr rtl="1"/>
          <a:endParaRPr lang="ar-SA"/>
        </a:p>
      </dgm:t>
    </dgm:pt>
    <dgm:pt modelId="{B5CD2884-2BDB-49D9-B3CE-227223351BB6}" type="pres">
      <dgm:prSet presAssocID="{628CD867-4764-405F-9DC3-9FC0F577470E}" presName="parentText" presStyleLbl="node1" presStyleIdx="0" presStyleCnt="1">
        <dgm:presLayoutVars>
          <dgm:chMax val="0"/>
          <dgm:bulletEnabled val="1"/>
        </dgm:presLayoutVars>
      </dgm:prSet>
      <dgm:spPr/>
      <dgm:t>
        <a:bodyPr/>
        <a:lstStyle/>
        <a:p>
          <a:pPr rtl="1"/>
          <a:endParaRPr lang="ar-SA"/>
        </a:p>
      </dgm:t>
    </dgm:pt>
  </dgm:ptLst>
  <dgm:cxnLst>
    <dgm:cxn modelId="{856840AD-502E-4EE8-AA78-4E3042DEB428}" srcId="{B88E1BA8-3B27-4D50-A48D-159E05B46638}" destId="{628CD867-4764-405F-9DC3-9FC0F577470E}" srcOrd="0" destOrd="0" parTransId="{5412C24F-BF6A-45E7-B943-98FDD7654F23}" sibTransId="{F8923C85-9772-4EAA-BF88-F0813CE599A2}"/>
    <dgm:cxn modelId="{99968780-5E2C-4F58-B60C-7761E094A60B}" type="presOf" srcId="{B88E1BA8-3B27-4D50-A48D-159E05B46638}" destId="{4B6D26FE-9745-492E-AD93-499027C6D310}" srcOrd="0" destOrd="0" presId="urn:microsoft.com/office/officeart/2005/8/layout/vList2"/>
    <dgm:cxn modelId="{F5372926-4C75-4C92-94F2-E79B1073ADA4}" type="presOf" srcId="{628CD867-4764-405F-9DC3-9FC0F577470E}" destId="{B5CD2884-2BDB-49D9-B3CE-227223351BB6}" srcOrd="0" destOrd="0" presId="urn:microsoft.com/office/officeart/2005/8/layout/vList2"/>
    <dgm:cxn modelId="{FD0572BA-EA03-4BF9-BC5E-D83D8F6E35CC}" type="presParOf" srcId="{4B6D26FE-9745-492E-AD93-499027C6D310}" destId="{B5CD2884-2BDB-49D9-B3CE-227223351B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4BE538-D5D6-48F8-916D-D82DDFF98A5F}"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222D44A6-A6C4-4819-B056-386FEDC60428}">
      <dgm:prSet/>
      <dgm:spPr/>
      <dgm:t>
        <a:bodyPr/>
        <a:lstStyle/>
        <a:p>
          <a:pPr rtl="1"/>
          <a:r>
            <a:rPr lang="ar-SA" b="1" dirty="0" smtClean="0"/>
            <a:t>3. تنويع </a:t>
          </a:r>
          <a:r>
            <a:rPr lang="ar-SA" b="1" dirty="0" smtClean="0"/>
            <a:t>الإنتاج لمقابلة المخاطرة واللايقين</a:t>
          </a:r>
          <a:endParaRPr lang="en-US" b="1" dirty="0"/>
        </a:p>
      </dgm:t>
    </dgm:pt>
    <dgm:pt modelId="{D478D0B4-211E-4EDF-87F1-3BACDAAD343A}" type="parTrans" cxnId="{4304FBB2-F6E5-4A87-974B-892ECDD3D01E}">
      <dgm:prSet/>
      <dgm:spPr/>
      <dgm:t>
        <a:bodyPr/>
        <a:lstStyle/>
        <a:p>
          <a:pPr rtl="1"/>
          <a:endParaRPr lang="ar-SA"/>
        </a:p>
      </dgm:t>
    </dgm:pt>
    <dgm:pt modelId="{8FA06485-C6F0-47DC-945E-6FE4792AECE0}" type="sibTrans" cxnId="{4304FBB2-F6E5-4A87-974B-892ECDD3D01E}">
      <dgm:prSet/>
      <dgm:spPr/>
      <dgm:t>
        <a:bodyPr/>
        <a:lstStyle/>
        <a:p>
          <a:pPr rtl="1"/>
          <a:endParaRPr lang="ar-SA"/>
        </a:p>
      </dgm:t>
    </dgm:pt>
    <dgm:pt modelId="{3F7521FA-CE94-4F91-82FC-8A5B048A93AB}" type="pres">
      <dgm:prSet presAssocID="{E54BE538-D5D6-48F8-916D-D82DDFF98A5F}" presName="linear" presStyleCnt="0">
        <dgm:presLayoutVars>
          <dgm:animLvl val="lvl"/>
          <dgm:resizeHandles val="exact"/>
        </dgm:presLayoutVars>
      </dgm:prSet>
      <dgm:spPr/>
      <dgm:t>
        <a:bodyPr/>
        <a:lstStyle/>
        <a:p>
          <a:pPr rtl="1"/>
          <a:endParaRPr lang="ar-SA"/>
        </a:p>
      </dgm:t>
    </dgm:pt>
    <dgm:pt modelId="{8564D7AE-E51F-487A-8BE4-1F95B0E79B94}" type="pres">
      <dgm:prSet presAssocID="{222D44A6-A6C4-4819-B056-386FEDC60428}" presName="parentText" presStyleLbl="node1" presStyleIdx="0" presStyleCnt="1" custLinFactNeighborY="50000">
        <dgm:presLayoutVars>
          <dgm:chMax val="0"/>
          <dgm:bulletEnabled val="1"/>
        </dgm:presLayoutVars>
      </dgm:prSet>
      <dgm:spPr/>
      <dgm:t>
        <a:bodyPr/>
        <a:lstStyle/>
        <a:p>
          <a:pPr rtl="1"/>
          <a:endParaRPr lang="ar-SA"/>
        </a:p>
      </dgm:t>
    </dgm:pt>
  </dgm:ptLst>
  <dgm:cxnLst>
    <dgm:cxn modelId="{5611A5E0-262D-46EE-A37C-4CE929BEB4E3}" type="presOf" srcId="{E54BE538-D5D6-48F8-916D-D82DDFF98A5F}" destId="{3F7521FA-CE94-4F91-82FC-8A5B048A93AB}" srcOrd="0" destOrd="0" presId="urn:microsoft.com/office/officeart/2005/8/layout/vList2"/>
    <dgm:cxn modelId="{4304FBB2-F6E5-4A87-974B-892ECDD3D01E}" srcId="{E54BE538-D5D6-48F8-916D-D82DDFF98A5F}" destId="{222D44A6-A6C4-4819-B056-386FEDC60428}" srcOrd="0" destOrd="0" parTransId="{D478D0B4-211E-4EDF-87F1-3BACDAAD343A}" sibTransId="{8FA06485-C6F0-47DC-945E-6FE4792AECE0}"/>
    <dgm:cxn modelId="{6CEC8EA5-888A-4C40-A79C-75298305EBBF}" type="presOf" srcId="{222D44A6-A6C4-4819-B056-386FEDC60428}" destId="{8564D7AE-E51F-487A-8BE4-1F95B0E79B94}" srcOrd="0" destOrd="0" presId="urn:microsoft.com/office/officeart/2005/8/layout/vList2"/>
    <dgm:cxn modelId="{B83F65CA-E0F4-47A8-AAB8-2B082D138615}" type="presParOf" srcId="{3F7521FA-CE94-4F91-82FC-8A5B048A93AB}" destId="{8564D7AE-E51F-487A-8BE4-1F95B0E79B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119778-64E7-41A1-A1F6-9FB4625537D2}"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188332AB-CAAF-4903-9DBD-C6CFB352DBEF}">
      <dgm:prSet/>
      <dgm:spPr/>
      <dgm:t>
        <a:bodyPr/>
        <a:lstStyle/>
        <a:p>
          <a:pPr rtl="1"/>
          <a:r>
            <a:rPr lang="ar-SA" b="1" dirty="0" smtClean="0"/>
            <a:t>4. المرونـة </a:t>
          </a:r>
          <a:r>
            <a:rPr lang="ar-SA" b="1" dirty="0" smtClean="0"/>
            <a:t>فـي طـرق تنظـيم الإدارة والإنتاج لمـقابلة الـمخاطرة واللايقـين:</a:t>
          </a:r>
          <a:endParaRPr lang="ar-SA" dirty="0"/>
        </a:p>
      </dgm:t>
    </dgm:pt>
    <dgm:pt modelId="{E3954C53-C5AB-46F7-8BF0-90D23F9D5E79}" type="parTrans" cxnId="{9F9316D9-B807-48D8-93CA-2807CA69792C}">
      <dgm:prSet/>
      <dgm:spPr/>
      <dgm:t>
        <a:bodyPr/>
        <a:lstStyle/>
        <a:p>
          <a:pPr rtl="1"/>
          <a:endParaRPr lang="ar-SA"/>
        </a:p>
      </dgm:t>
    </dgm:pt>
    <dgm:pt modelId="{41C7E832-A27A-4682-8F52-96F4179FCFDB}" type="sibTrans" cxnId="{9F9316D9-B807-48D8-93CA-2807CA69792C}">
      <dgm:prSet/>
      <dgm:spPr/>
      <dgm:t>
        <a:bodyPr/>
        <a:lstStyle/>
        <a:p>
          <a:pPr rtl="1"/>
          <a:endParaRPr lang="ar-SA"/>
        </a:p>
      </dgm:t>
    </dgm:pt>
    <dgm:pt modelId="{E58211FD-AF66-45E1-9C1C-6B1D48E0275C}" type="pres">
      <dgm:prSet presAssocID="{D2119778-64E7-41A1-A1F6-9FB4625537D2}" presName="linear" presStyleCnt="0">
        <dgm:presLayoutVars>
          <dgm:animLvl val="lvl"/>
          <dgm:resizeHandles val="exact"/>
        </dgm:presLayoutVars>
      </dgm:prSet>
      <dgm:spPr/>
      <dgm:t>
        <a:bodyPr/>
        <a:lstStyle/>
        <a:p>
          <a:pPr rtl="1"/>
          <a:endParaRPr lang="ar-SA"/>
        </a:p>
      </dgm:t>
    </dgm:pt>
    <dgm:pt modelId="{218FC77F-4F23-4AFD-819A-4F39A477B229}" type="pres">
      <dgm:prSet presAssocID="{188332AB-CAAF-4903-9DBD-C6CFB352DBEF}" presName="parentText" presStyleLbl="node1" presStyleIdx="0" presStyleCnt="1">
        <dgm:presLayoutVars>
          <dgm:chMax val="0"/>
          <dgm:bulletEnabled val="1"/>
        </dgm:presLayoutVars>
      </dgm:prSet>
      <dgm:spPr/>
      <dgm:t>
        <a:bodyPr/>
        <a:lstStyle/>
        <a:p>
          <a:pPr rtl="1"/>
          <a:endParaRPr lang="ar-SA"/>
        </a:p>
      </dgm:t>
    </dgm:pt>
  </dgm:ptLst>
  <dgm:cxnLst>
    <dgm:cxn modelId="{13C34215-9D6E-4C1A-94D2-7FC1B2742067}" type="presOf" srcId="{D2119778-64E7-41A1-A1F6-9FB4625537D2}" destId="{E58211FD-AF66-45E1-9C1C-6B1D48E0275C}" srcOrd="0" destOrd="0" presId="urn:microsoft.com/office/officeart/2005/8/layout/vList2"/>
    <dgm:cxn modelId="{9F9316D9-B807-48D8-93CA-2807CA69792C}" srcId="{D2119778-64E7-41A1-A1F6-9FB4625537D2}" destId="{188332AB-CAAF-4903-9DBD-C6CFB352DBEF}" srcOrd="0" destOrd="0" parTransId="{E3954C53-C5AB-46F7-8BF0-90D23F9D5E79}" sibTransId="{41C7E832-A27A-4682-8F52-96F4179FCFDB}"/>
    <dgm:cxn modelId="{DAABDA60-CA35-4BA8-824F-A80C71DCCD86}" type="presOf" srcId="{188332AB-CAAF-4903-9DBD-C6CFB352DBEF}" destId="{218FC77F-4F23-4AFD-819A-4F39A477B229}" srcOrd="0" destOrd="0" presId="urn:microsoft.com/office/officeart/2005/8/layout/vList2"/>
    <dgm:cxn modelId="{32281F02-8E0E-47BF-8C46-E67299C96A8E}" type="presParOf" srcId="{E58211FD-AF66-45E1-9C1C-6B1D48E0275C}" destId="{218FC77F-4F23-4AFD-819A-4F39A477B2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7F3F5E-F039-4C68-89DA-B8D51B61090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FA390DE7-611F-4C0F-BFB1-9C54EA5AA20C}">
      <dgm:prSet/>
      <dgm:spPr/>
      <dgm:t>
        <a:bodyPr/>
        <a:lstStyle/>
        <a:p>
          <a:pPr rtl="1"/>
          <a:r>
            <a:rPr lang="ar-SA" dirty="0" smtClean="0"/>
            <a:t>5. الإنتاج </a:t>
          </a:r>
          <a:r>
            <a:rPr lang="ar-SA" dirty="0" smtClean="0"/>
            <a:t>بعقود لمجابهة المخاطرة واللايقـين</a:t>
          </a:r>
          <a:endParaRPr lang="en-US" dirty="0"/>
        </a:p>
      </dgm:t>
    </dgm:pt>
    <dgm:pt modelId="{3A7974B5-DF81-40CD-B4CE-654698417D61}" type="parTrans" cxnId="{97566CF7-CDA1-4165-A55C-0C9466BE6D44}">
      <dgm:prSet/>
      <dgm:spPr/>
      <dgm:t>
        <a:bodyPr/>
        <a:lstStyle/>
        <a:p>
          <a:pPr rtl="1"/>
          <a:endParaRPr lang="ar-SA"/>
        </a:p>
      </dgm:t>
    </dgm:pt>
    <dgm:pt modelId="{4EB1E6C7-1083-4FAA-B802-BAB98803B117}" type="sibTrans" cxnId="{97566CF7-CDA1-4165-A55C-0C9466BE6D44}">
      <dgm:prSet/>
      <dgm:spPr/>
      <dgm:t>
        <a:bodyPr/>
        <a:lstStyle/>
        <a:p>
          <a:pPr rtl="1"/>
          <a:endParaRPr lang="ar-SA"/>
        </a:p>
      </dgm:t>
    </dgm:pt>
    <dgm:pt modelId="{FFD94DF7-A217-4040-8C90-41A670957B42}" type="pres">
      <dgm:prSet presAssocID="{B97F3F5E-F039-4C68-89DA-B8D51B61090D}" presName="linear" presStyleCnt="0">
        <dgm:presLayoutVars>
          <dgm:animLvl val="lvl"/>
          <dgm:resizeHandles val="exact"/>
        </dgm:presLayoutVars>
      </dgm:prSet>
      <dgm:spPr/>
      <dgm:t>
        <a:bodyPr/>
        <a:lstStyle/>
        <a:p>
          <a:pPr rtl="1"/>
          <a:endParaRPr lang="ar-SA"/>
        </a:p>
      </dgm:t>
    </dgm:pt>
    <dgm:pt modelId="{240AD4F7-1432-4161-AE10-7E475D071335}" type="pres">
      <dgm:prSet presAssocID="{FA390DE7-611F-4C0F-BFB1-9C54EA5AA20C}" presName="parentText" presStyleLbl="node1" presStyleIdx="0" presStyleCnt="1" custLinFactNeighborX="935" custLinFactNeighborY="-23495">
        <dgm:presLayoutVars>
          <dgm:chMax val="0"/>
          <dgm:bulletEnabled val="1"/>
        </dgm:presLayoutVars>
      </dgm:prSet>
      <dgm:spPr/>
      <dgm:t>
        <a:bodyPr/>
        <a:lstStyle/>
        <a:p>
          <a:pPr rtl="1"/>
          <a:endParaRPr lang="ar-SA"/>
        </a:p>
      </dgm:t>
    </dgm:pt>
  </dgm:ptLst>
  <dgm:cxnLst>
    <dgm:cxn modelId="{97566CF7-CDA1-4165-A55C-0C9466BE6D44}" srcId="{B97F3F5E-F039-4C68-89DA-B8D51B61090D}" destId="{FA390DE7-611F-4C0F-BFB1-9C54EA5AA20C}" srcOrd="0" destOrd="0" parTransId="{3A7974B5-DF81-40CD-B4CE-654698417D61}" sibTransId="{4EB1E6C7-1083-4FAA-B802-BAB98803B117}"/>
    <dgm:cxn modelId="{966A4EA7-D854-4F13-AF28-3355E543AF7A}" type="presOf" srcId="{B97F3F5E-F039-4C68-89DA-B8D51B61090D}" destId="{FFD94DF7-A217-4040-8C90-41A670957B42}" srcOrd="0" destOrd="0" presId="urn:microsoft.com/office/officeart/2005/8/layout/vList2"/>
    <dgm:cxn modelId="{BB3BD61F-BB1F-43D6-AA3A-F38575FC37AA}" type="presOf" srcId="{FA390DE7-611F-4C0F-BFB1-9C54EA5AA20C}" destId="{240AD4F7-1432-4161-AE10-7E475D071335}" srcOrd="0" destOrd="0" presId="urn:microsoft.com/office/officeart/2005/8/layout/vList2"/>
    <dgm:cxn modelId="{A1E1BF56-D9B0-40F1-8B31-8DEEBFE0761B}" type="presParOf" srcId="{FFD94DF7-A217-4040-8C90-41A670957B42}" destId="{240AD4F7-1432-4161-AE10-7E475D07133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97080-D31C-4879-9EF7-0033E4EF029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pPr rtl="1"/>
          <a:endParaRPr lang="ar-SA"/>
        </a:p>
      </dgm:t>
    </dgm:pt>
    <dgm:pt modelId="{3F70D9A0-6863-41D8-84EA-5863959D84F7}">
      <dgm:prSet phldrT="[Text]"/>
      <dgm:spPr/>
      <dgm:t>
        <a:bodyPr/>
        <a:lstStyle/>
        <a:p>
          <a:pPr rtl="1"/>
          <a:r>
            <a:rPr lang="ar-SA" dirty="0" smtClean="0"/>
            <a:t>مفهوم علم الإدارة </a:t>
          </a:r>
          <a:endParaRPr lang="ar-SA" dirty="0"/>
        </a:p>
      </dgm:t>
    </dgm:pt>
    <dgm:pt modelId="{26899221-8B84-4979-9260-860D9B07C1B5}" type="parTrans" cxnId="{D432D38D-9B95-4146-82E2-86BF0420E0C1}">
      <dgm:prSet/>
      <dgm:spPr/>
      <dgm:t>
        <a:bodyPr/>
        <a:lstStyle/>
        <a:p>
          <a:pPr rtl="1"/>
          <a:endParaRPr lang="ar-SA"/>
        </a:p>
      </dgm:t>
    </dgm:pt>
    <dgm:pt modelId="{7ED9C64A-CE5D-4F0A-94E4-B9AC92B2C24C}" type="sibTrans" cxnId="{D432D38D-9B95-4146-82E2-86BF0420E0C1}">
      <dgm:prSet/>
      <dgm:spPr/>
      <dgm:t>
        <a:bodyPr/>
        <a:lstStyle/>
        <a:p>
          <a:pPr rtl="1"/>
          <a:endParaRPr lang="ar-SA"/>
        </a:p>
      </dgm:t>
    </dgm:pt>
    <dgm:pt modelId="{4B7EA5AE-3AEC-4FCA-ACDC-266749113622}">
      <dgm:prSet phldrT="[Text]"/>
      <dgm:spPr/>
      <dgm:t>
        <a:bodyPr/>
        <a:lstStyle/>
        <a:p>
          <a:pPr rtl="1"/>
          <a:endParaRPr lang="ar-SA" dirty="0"/>
        </a:p>
      </dgm:t>
    </dgm:pt>
    <dgm:pt modelId="{7F5AB3DE-E1BA-4C99-B436-7CA2AB93D45D}" type="parTrans" cxnId="{60591C22-849C-446A-8897-A8126F8DB8F0}">
      <dgm:prSet/>
      <dgm:spPr/>
      <dgm:t>
        <a:bodyPr/>
        <a:lstStyle/>
        <a:p>
          <a:pPr rtl="1"/>
          <a:endParaRPr lang="ar-SA"/>
        </a:p>
      </dgm:t>
    </dgm:pt>
    <dgm:pt modelId="{DEFED8A0-64CC-499D-BB16-BE5AB01722C6}" type="sibTrans" cxnId="{60591C22-849C-446A-8897-A8126F8DB8F0}">
      <dgm:prSet/>
      <dgm:spPr/>
      <dgm:t>
        <a:bodyPr/>
        <a:lstStyle/>
        <a:p>
          <a:pPr rtl="1"/>
          <a:endParaRPr lang="ar-SA"/>
        </a:p>
      </dgm:t>
    </dgm:pt>
    <dgm:pt modelId="{9CF04661-660A-4831-97F4-162D20B3A95E}">
      <dgm:prSet phldrT="[Text]"/>
      <dgm:spPr/>
      <dgm:t>
        <a:bodyPr/>
        <a:lstStyle/>
        <a:p>
          <a:pPr rtl="1"/>
          <a:r>
            <a:rPr lang="ar-SA" dirty="0" smtClean="0"/>
            <a:t>مفهوم علم الإدارة </a:t>
          </a:r>
          <a:endParaRPr lang="ar-SA" dirty="0"/>
        </a:p>
      </dgm:t>
    </dgm:pt>
    <dgm:pt modelId="{AFB0197D-5595-4EB1-8097-4CB4FD52F7E5}" type="parTrans" cxnId="{BAE6FD10-0662-47D2-8174-D3B72FF5D938}">
      <dgm:prSet/>
      <dgm:spPr/>
      <dgm:t>
        <a:bodyPr/>
        <a:lstStyle/>
        <a:p>
          <a:pPr rtl="1"/>
          <a:endParaRPr lang="ar-SA"/>
        </a:p>
      </dgm:t>
    </dgm:pt>
    <dgm:pt modelId="{851D2EE0-D142-4240-8EEE-7555FFF7A563}" type="sibTrans" cxnId="{BAE6FD10-0662-47D2-8174-D3B72FF5D938}">
      <dgm:prSet/>
      <dgm:spPr/>
      <dgm:t>
        <a:bodyPr/>
        <a:lstStyle/>
        <a:p>
          <a:pPr rtl="1"/>
          <a:endParaRPr lang="ar-SA"/>
        </a:p>
      </dgm:t>
    </dgm:pt>
    <dgm:pt modelId="{45893707-118C-4338-B061-064CA8E18748}">
      <dgm:prSet phldrT="[Text]"/>
      <dgm:spPr/>
      <dgm:t>
        <a:bodyPr/>
        <a:lstStyle/>
        <a:p>
          <a:pPr rtl="1"/>
          <a:r>
            <a:rPr lang="ar-SA" dirty="0" smtClean="0">
              <a:latin typeface="Times New Roman" pitchFamily="18" charset="0"/>
              <a:cs typeface="Times New Roman" pitchFamily="18" charset="0"/>
            </a:rPr>
            <a:t>شهد علم الإدارة تطوراً واضحا وملحوظا بعد التطور الإقتصادي والصناعي الذي اعقب الثورة الصناعية والذي أدى الى تحديد الكثير من المفاهيم الإدارية وتخصيص مجالات استخدامها في شتى مجالات حياتنا اليومية.</a:t>
          </a:r>
          <a:endParaRPr lang="ar-SA" dirty="0"/>
        </a:p>
      </dgm:t>
    </dgm:pt>
    <dgm:pt modelId="{A13F24E9-7D30-48BE-A103-80648FB27BBB}" type="parTrans" cxnId="{7A9D59EF-F5F2-4909-A928-968D03923F58}">
      <dgm:prSet/>
      <dgm:spPr/>
      <dgm:t>
        <a:bodyPr/>
        <a:lstStyle/>
        <a:p>
          <a:pPr rtl="1"/>
          <a:endParaRPr lang="ar-SA"/>
        </a:p>
      </dgm:t>
    </dgm:pt>
    <dgm:pt modelId="{66A4E35A-555B-49B9-AB7A-8E9893521E47}" type="sibTrans" cxnId="{7A9D59EF-F5F2-4909-A928-968D03923F58}">
      <dgm:prSet/>
      <dgm:spPr/>
      <dgm:t>
        <a:bodyPr/>
        <a:lstStyle/>
        <a:p>
          <a:pPr rtl="1"/>
          <a:endParaRPr lang="ar-SA"/>
        </a:p>
      </dgm:t>
    </dgm:pt>
    <dgm:pt modelId="{9FA6B864-5175-4F8C-9BF4-EDE66D205128}">
      <dgm:prSet phldrT="[Text]"/>
      <dgm:spPr/>
      <dgm:t>
        <a:bodyPr/>
        <a:lstStyle/>
        <a:p>
          <a:pPr rtl="1"/>
          <a:r>
            <a:rPr lang="ar-SA" dirty="0" smtClean="0"/>
            <a:t>مفهوم علم الإدارة </a:t>
          </a:r>
          <a:endParaRPr lang="ar-SA" dirty="0"/>
        </a:p>
      </dgm:t>
    </dgm:pt>
    <dgm:pt modelId="{0E8A838F-7FDD-4436-80D5-0A2C35C43C03}" type="parTrans" cxnId="{15D86D37-F0B1-4883-BF40-3BA6A1F20CFF}">
      <dgm:prSet/>
      <dgm:spPr/>
      <dgm:t>
        <a:bodyPr/>
        <a:lstStyle/>
        <a:p>
          <a:pPr rtl="1"/>
          <a:endParaRPr lang="ar-SA"/>
        </a:p>
      </dgm:t>
    </dgm:pt>
    <dgm:pt modelId="{EAD99548-F1C0-4348-88CA-66E46A37FEB4}" type="sibTrans" cxnId="{15D86D37-F0B1-4883-BF40-3BA6A1F20CFF}">
      <dgm:prSet/>
      <dgm:spPr/>
      <dgm:t>
        <a:bodyPr/>
        <a:lstStyle/>
        <a:p>
          <a:pPr rtl="1"/>
          <a:endParaRPr lang="ar-SA"/>
        </a:p>
      </dgm:t>
    </dgm:pt>
    <dgm:pt modelId="{C92ADA03-8DC2-4BE2-8F9D-39C61E2E3AA9}">
      <dgm:prSet phldrT="[Text]"/>
      <dgm:spPr/>
      <dgm:t>
        <a:bodyPr/>
        <a:lstStyle/>
        <a:p>
          <a:pPr rtl="1"/>
          <a:r>
            <a:rPr lang="ar-SA" dirty="0" smtClean="0">
              <a:latin typeface="Times New Roman" pitchFamily="18" charset="0"/>
              <a:cs typeface="Times New Roman" pitchFamily="18" charset="0"/>
            </a:rPr>
            <a:t>السمة الاساسية لعلم الإدارة والتي تميزه عن غيره من العلوم الاخرى هي الحاجة الماسة اليه في مختلف مجالات العمل الإنتاجي من زراعة وصناعة وبناء وغيرها بالاضافة للمجالات العلمية والخدمية والسياسية. </a:t>
          </a:r>
          <a:endParaRPr lang="ar-SA" dirty="0"/>
        </a:p>
      </dgm:t>
    </dgm:pt>
    <dgm:pt modelId="{134C3B82-E07D-4901-91D1-F7F3DB34DB5E}" type="parTrans" cxnId="{6E601F43-49F8-46AE-BA6A-F39398E19A90}">
      <dgm:prSet/>
      <dgm:spPr/>
      <dgm:t>
        <a:bodyPr/>
        <a:lstStyle/>
        <a:p>
          <a:pPr rtl="1"/>
          <a:endParaRPr lang="ar-SA"/>
        </a:p>
      </dgm:t>
    </dgm:pt>
    <dgm:pt modelId="{A2A1E90B-E6F4-460B-A45B-9E7189A0F5C6}" type="sibTrans" cxnId="{6E601F43-49F8-46AE-BA6A-F39398E19A90}">
      <dgm:prSet/>
      <dgm:spPr/>
      <dgm:t>
        <a:bodyPr/>
        <a:lstStyle/>
        <a:p>
          <a:pPr rtl="1"/>
          <a:endParaRPr lang="ar-SA"/>
        </a:p>
      </dgm:t>
    </dgm:pt>
    <dgm:pt modelId="{3C6B5E98-AA22-4B90-BE17-7668AC8E6CBE}">
      <dgm:prSet/>
      <dgm:spPr/>
      <dgm:t>
        <a:bodyPr/>
        <a:lstStyle/>
        <a:p>
          <a:pPr rtl="1"/>
          <a:r>
            <a:rPr lang="ar-SA" dirty="0" smtClean="0">
              <a:latin typeface="Times New Roman" pitchFamily="18" charset="0"/>
              <a:cs typeface="Times New Roman" pitchFamily="18" charset="0"/>
            </a:rPr>
            <a:t>ظهر علم الإدارة من بين مجموعة العلوم الإقتصادية ليمثل المحور الرئيسي والجوهر الأساسي الذي يمكن الإعتماد عليه في تنمية الموارد الطبيعية والبشرية. </a:t>
          </a:r>
        </a:p>
      </dgm:t>
    </dgm:pt>
    <dgm:pt modelId="{188FD4EA-CC76-42E3-BDAE-B8C57B16CA96}" type="parTrans" cxnId="{5A157223-CB82-43CE-A5DC-321B1B136252}">
      <dgm:prSet/>
      <dgm:spPr/>
      <dgm:t>
        <a:bodyPr/>
        <a:lstStyle/>
        <a:p>
          <a:pPr rtl="1"/>
          <a:endParaRPr lang="ar-SA"/>
        </a:p>
      </dgm:t>
    </dgm:pt>
    <dgm:pt modelId="{2F5BBCAD-22F9-4006-86BB-10C59018F10B}" type="sibTrans" cxnId="{5A157223-CB82-43CE-A5DC-321B1B136252}">
      <dgm:prSet/>
      <dgm:spPr/>
      <dgm:t>
        <a:bodyPr/>
        <a:lstStyle/>
        <a:p>
          <a:pPr rtl="1"/>
          <a:endParaRPr lang="ar-SA"/>
        </a:p>
      </dgm:t>
    </dgm:pt>
    <dgm:pt modelId="{45D3810A-F044-45A5-A246-62CD7D824062}">
      <dgm:prSet phldrT="[Text]"/>
      <dgm:spPr/>
      <dgm:t>
        <a:bodyPr/>
        <a:lstStyle/>
        <a:p>
          <a:pPr rtl="1"/>
          <a:endParaRPr lang="ar-SA" dirty="0"/>
        </a:p>
      </dgm:t>
    </dgm:pt>
    <dgm:pt modelId="{1E077A24-89B2-46B0-A7B1-C14068EF3A4D}" type="parTrans" cxnId="{EA301188-8820-41AC-8065-AC02479FB9AF}">
      <dgm:prSet/>
      <dgm:spPr/>
      <dgm:t>
        <a:bodyPr/>
        <a:lstStyle/>
        <a:p>
          <a:pPr rtl="1"/>
          <a:endParaRPr lang="ar-SA"/>
        </a:p>
      </dgm:t>
    </dgm:pt>
    <dgm:pt modelId="{F7EB1F71-5AF3-4536-911F-D2DDB3F9B053}" type="sibTrans" cxnId="{EA301188-8820-41AC-8065-AC02479FB9AF}">
      <dgm:prSet/>
      <dgm:spPr/>
      <dgm:t>
        <a:bodyPr/>
        <a:lstStyle/>
        <a:p>
          <a:pPr rtl="1"/>
          <a:endParaRPr lang="ar-SA"/>
        </a:p>
      </dgm:t>
    </dgm:pt>
    <dgm:pt modelId="{1AF658AB-BA8F-46BF-B8FB-0F9CEE634CED}" type="pres">
      <dgm:prSet presAssocID="{D7A97080-D31C-4879-9EF7-0033E4EF029B}" presName="Name0" presStyleCnt="0">
        <dgm:presLayoutVars>
          <dgm:chMax val="5"/>
          <dgm:chPref val="5"/>
          <dgm:dir/>
          <dgm:animLvl val="lvl"/>
        </dgm:presLayoutVars>
      </dgm:prSet>
      <dgm:spPr/>
      <dgm:t>
        <a:bodyPr/>
        <a:lstStyle/>
        <a:p>
          <a:endParaRPr lang="en-US"/>
        </a:p>
      </dgm:t>
    </dgm:pt>
    <dgm:pt modelId="{9ED1F59B-A900-4495-9D73-EF9E206C4820}" type="pres">
      <dgm:prSet presAssocID="{3F70D9A0-6863-41D8-84EA-5863959D84F7}" presName="parentText1" presStyleLbl="node1" presStyleIdx="0" presStyleCnt="3">
        <dgm:presLayoutVars>
          <dgm:chMax/>
          <dgm:chPref val="3"/>
          <dgm:bulletEnabled val="1"/>
        </dgm:presLayoutVars>
      </dgm:prSet>
      <dgm:spPr/>
      <dgm:t>
        <a:bodyPr/>
        <a:lstStyle/>
        <a:p>
          <a:pPr rtl="1"/>
          <a:endParaRPr lang="ar-SA"/>
        </a:p>
      </dgm:t>
    </dgm:pt>
    <dgm:pt modelId="{577CE018-6BAB-4F3B-915E-369732AA91B7}" type="pres">
      <dgm:prSet presAssocID="{3F70D9A0-6863-41D8-84EA-5863959D84F7}" presName="childText1" presStyleLbl="solidAlignAcc1" presStyleIdx="0" presStyleCnt="3">
        <dgm:presLayoutVars>
          <dgm:chMax val="0"/>
          <dgm:chPref val="0"/>
          <dgm:bulletEnabled val="1"/>
        </dgm:presLayoutVars>
      </dgm:prSet>
      <dgm:spPr/>
      <dgm:t>
        <a:bodyPr/>
        <a:lstStyle/>
        <a:p>
          <a:pPr rtl="1"/>
          <a:endParaRPr lang="ar-SA"/>
        </a:p>
      </dgm:t>
    </dgm:pt>
    <dgm:pt modelId="{E57A5246-C215-4644-9DAF-FDA678F9F15D}" type="pres">
      <dgm:prSet presAssocID="{9CF04661-660A-4831-97F4-162D20B3A95E}" presName="parentText2" presStyleLbl="node1" presStyleIdx="1" presStyleCnt="3">
        <dgm:presLayoutVars>
          <dgm:chMax/>
          <dgm:chPref val="3"/>
          <dgm:bulletEnabled val="1"/>
        </dgm:presLayoutVars>
      </dgm:prSet>
      <dgm:spPr/>
      <dgm:t>
        <a:bodyPr/>
        <a:lstStyle/>
        <a:p>
          <a:pPr rtl="1"/>
          <a:endParaRPr lang="ar-SA"/>
        </a:p>
      </dgm:t>
    </dgm:pt>
    <dgm:pt modelId="{3BC59915-B792-4E79-9A42-F52FF79BEB1C}" type="pres">
      <dgm:prSet presAssocID="{9CF04661-660A-4831-97F4-162D20B3A95E}" presName="childText2" presStyleLbl="solidAlignAcc1" presStyleIdx="1" presStyleCnt="3">
        <dgm:presLayoutVars>
          <dgm:chMax val="0"/>
          <dgm:chPref val="0"/>
          <dgm:bulletEnabled val="1"/>
        </dgm:presLayoutVars>
      </dgm:prSet>
      <dgm:spPr/>
      <dgm:t>
        <a:bodyPr/>
        <a:lstStyle/>
        <a:p>
          <a:pPr rtl="1"/>
          <a:endParaRPr lang="ar-SA"/>
        </a:p>
      </dgm:t>
    </dgm:pt>
    <dgm:pt modelId="{A441B698-3168-4F10-8476-5BEE5C780B1B}" type="pres">
      <dgm:prSet presAssocID="{9FA6B864-5175-4F8C-9BF4-EDE66D205128}" presName="parentText3" presStyleLbl="node1" presStyleIdx="2" presStyleCnt="3">
        <dgm:presLayoutVars>
          <dgm:chMax/>
          <dgm:chPref val="3"/>
          <dgm:bulletEnabled val="1"/>
        </dgm:presLayoutVars>
      </dgm:prSet>
      <dgm:spPr/>
      <dgm:t>
        <a:bodyPr/>
        <a:lstStyle/>
        <a:p>
          <a:pPr rtl="1"/>
          <a:endParaRPr lang="ar-SA"/>
        </a:p>
      </dgm:t>
    </dgm:pt>
    <dgm:pt modelId="{F6A6A8A7-F02F-4ED1-BC9A-84AC17C402DF}" type="pres">
      <dgm:prSet presAssocID="{9FA6B864-5175-4F8C-9BF4-EDE66D205128}" presName="childText3" presStyleLbl="solidAlignAcc1" presStyleIdx="2" presStyleCnt="3">
        <dgm:presLayoutVars>
          <dgm:chMax val="0"/>
          <dgm:chPref val="0"/>
          <dgm:bulletEnabled val="1"/>
        </dgm:presLayoutVars>
      </dgm:prSet>
      <dgm:spPr/>
      <dgm:t>
        <a:bodyPr/>
        <a:lstStyle/>
        <a:p>
          <a:pPr rtl="1"/>
          <a:endParaRPr lang="ar-SA"/>
        </a:p>
      </dgm:t>
    </dgm:pt>
  </dgm:ptLst>
  <dgm:cxnLst>
    <dgm:cxn modelId="{FE440F71-871E-4754-BEA7-91D492B6811E}" type="presOf" srcId="{D7A97080-D31C-4879-9EF7-0033E4EF029B}" destId="{1AF658AB-BA8F-46BF-B8FB-0F9CEE634CED}" srcOrd="0" destOrd="0" presId="urn:microsoft.com/office/officeart/2009/3/layout/IncreasingArrowsProcess"/>
    <dgm:cxn modelId="{6EE5F672-DA10-44FA-B8B5-E213770762B1}" type="presOf" srcId="{3C6B5E98-AA22-4B90-BE17-7668AC8E6CBE}" destId="{577CE018-6BAB-4F3B-915E-369732AA91B7}" srcOrd="0" destOrd="1" presId="urn:microsoft.com/office/officeart/2009/3/layout/IncreasingArrowsProcess"/>
    <dgm:cxn modelId="{9A5B0D28-DFEE-4DD2-914B-96D4385188EE}" type="presOf" srcId="{C92ADA03-8DC2-4BE2-8F9D-39C61E2E3AA9}" destId="{F6A6A8A7-F02F-4ED1-BC9A-84AC17C402DF}" srcOrd="0" destOrd="0" presId="urn:microsoft.com/office/officeart/2009/3/layout/IncreasingArrowsProcess"/>
    <dgm:cxn modelId="{3C4AD7C3-BCDD-4A61-9622-00635A0E1A7B}" type="presOf" srcId="{45D3810A-F044-45A5-A246-62CD7D824062}" destId="{577CE018-6BAB-4F3B-915E-369732AA91B7}" srcOrd="0" destOrd="2" presId="urn:microsoft.com/office/officeart/2009/3/layout/IncreasingArrowsProcess"/>
    <dgm:cxn modelId="{51DB6878-1606-469A-B2F0-70F945D25481}" type="presOf" srcId="{4B7EA5AE-3AEC-4FCA-ACDC-266749113622}" destId="{577CE018-6BAB-4F3B-915E-369732AA91B7}" srcOrd="0" destOrd="0" presId="urn:microsoft.com/office/officeart/2009/3/layout/IncreasingArrowsProcess"/>
    <dgm:cxn modelId="{EA301188-8820-41AC-8065-AC02479FB9AF}" srcId="{3F70D9A0-6863-41D8-84EA-5863959D84F7}" destId="{45D3810A-F044-45A5-A246-62CD7D824062}" srcOrd="2" destOrd="0" parTransId="{1E077A24-89B2-46B0-A7B1-C14068EF3A4D}" sibTransId="{F7EB1F71-5AF3-4536-911F-D2DDB3F9B053}"/>
    <dgm:cxn modelId="{7A9D59EF-F5F2-4909-A928-968D03923F58}" srcId="{9CF04661-660A-4831-97F4-162D20B3A95E}" destId="{45893707-118C-4338-B061-064CA8E18748}" srcOrd="0" destOrd="0" parTransId="{A13F24E9-7D30-48BE-A103-80648FB27BBB}" sibTransId="{66A4E35A-555B-49B9-AB7A-8E9893521E47}"/>
    <dgm:cxn modelId="{758C27D3-EDCA-49F6-8B7F-F203484C2F88}" type="presOf" srcId="{9CF04661-660A-4831-97F4-162D20B3A95E}" destId="{E57A5246-C215-4644-9DAF-FDA678F9F15D}" srcOrd="0" destOrd="0" presId="urn:microsoft.com/office/officeart/2009/3/layout/IncreasingArrowsProcess"/>
    <dgm:cxn modelId="{BAE6FD10-0662-47D2-8174-D3B72FF5D938}" srcId="{D7A97080-D31C-4879-9EF7-0033E4EF029B}" destId="{9CF04661-660A-4831-97F4-162D20B3A95E}" srcOrd="1" destOrd="0" parTransId="{AFB0197D-5595-4EB1-8097-4CB4FD52F7E5}" sibTransId="{851D2EE0-D142-4240-8EEE-7555FFF7A563}"/>
    <dgm:cxn modelId="{15D86D37-F0B1-4883-BF40-3BA6A1F20CFF}" srcId="{D7A97080-D31C-4879-9EF7-0033E4EF029B}" destId="{9FA6B864-5175-4F8C-9BF4-EDE66D205128}" srcOrd="2" destOrd="0" parTransId="{0E8A838F-7FDD-4436-80D5-0A2C35C43C03}" sibTransId="{EAD99548-F1C0-4348-88CA-66E46A37FEB4}"/>
    <dgm:cxn modelId="{F492036A-F3D0-4510-8435-C9EA380DDE09}" type="presOf" srcId="{3F70D9A0-6863-41D8-84EA-5863959D84F7}" destId="{9ED1F59B-A900-4495-9D73-EF9E206C4820}" srcOrd="0" destOrd="0" presId="urn:microsoft.com/office/officeart/2009/3/layout/IncreasingArrowsProcess"/>
    <dgm:cxn modelId="{DD0C113A-E49E-4267-AED4-7E479FAEEA30}" type="presOf" srcId="{9FA6B864-5175-4F8C-9BF4-EDE66D205128}" destId="{A441B698-3168-4F10-8476-5BEE5C780B1B}" srcOrd="0" destOrd="0" presId="urn:microsoft.com/office/officeart/2009/3/layout/IncreasingArrowsProcess"/>
    <dgm:cxn modelId="{6E601F43-49F8-46AE-BA6A-F39398E19A90}" srcId="{9FA6B864-5175-4F8C-9BF4-EDE66D205128}" destId="{C92ADA03-8DC2-4BE2-8F9D-39C61E2E3AA9}" srcOrd="0" destOrd="0" parTransId="{134C3B82-E07D-4901-91D1-F7F3DB34DB5E}" sibTransId="{A2A1E90B-E6F4-460B-A45B-9E7189A0F5C6}"/>
    <dgm:cxn modelId="{D432D38D-9B95-4146-82E2-86BF0420E0C1}" srcId="{D7A97080-D31C-4879-9EF7-0033E4EF029B}" destId="{3F70D9A0-6863-41D8-84EA-5863959D84F7}" srcOrd="0" destOrd="0" parTransId="{26899221-8B84-4979-9260-860D9B07C1B5}" sibTransId="{7ED9C64A-CE5D-4F0A-94E4-B9AC92B2C24C}"/>
    <dgm:cxn modelId="{5A157223-CB82-43CE-A5DC-321B1B136252}" srcId="{3F70D9A0-6863-41D8-84EA-5863959D84F7}" destId="{3C6B5E98-AA22-4B90-BE17-7668AC8E6CBE}" srcOrd="1" destOrd="0" parTransId="{188FD4EA-CC76-42E3-BDAE-B8C57B16CA96}" sibTransId="{2F5BBCAD-22F9-4006-86BB-10C59018F10B}"/>
    <dgm:cxn modelId="{A6DDB7F5-AC55-408E-A905-AAA39C04C3EA}" type="presOf" srcId="{45893707-118C-4338-B061-064CA8E18748}" destId="{3BC59915-B792-4E79-9A42-F52FF79BEB1C}" srcOrd="0" destOrd="0" presId="urn:microsoft.com/office/officeart/2009/3/layout/IncreasingArrowsProcess"/>
    <dgm:cxn modelId="{60591C22-849C-446A-8897-A8126F8DB8F0}" srcId="{3F70D9A0-6863-41D8-84EA-5863959D84F7}" destId="{4B7EA5AE-3AEC-4FCA-ACDC-266749113622}" srcOrd="0" destOrd="0" parTransId="{7F5AB3DE-E1BA-4C99-B436-7CA2AB93D45D}" sibTransId="{DEFED8A0-64CC-499D-BB16-BE5AB01722C6}"/>
    <dgm:cxn modelId="{4CEE2E20-2723-4E34-925B-9DA15F8C3A13}" type="presParOf" srcId="{1AF658AB-BA8F-46BF-B8FB-0F9CEE634CED}" destId="{9ED1F59B-A900-4495-9D73-EF9E206C4820}" srcOrd="0" destOrd="0" presId="urn:microsoft.com/office/officeart/2009/3/layout/IncreasingArrowsProcess"/>
    <dgm:cxn modelId="{AC827053-5B8A-47EB-8E17-DE7C13B4722C}" type="presParOf" srcId="{1AF658AB-BA8F-46BF-B8FB-0F9CEE634CED}" destId="{577CE018-6BAB-4F3B-915E-369732AA91B7}" srcOrd="1" destOrd="0" presId="urn:microsoft.com/office/officeart/2009/3/layout/IncreasingArrowsProcess"/>
    <dgm:cxn modelId="{DB83683C-65C4-4F52-86BC-6F073174E191}" type="presParOf" srcId="{1AF658AB-BA8F-46BF-B8FB-0F9CEE634CED}" destId="{E57A5246-C215-4644-9DAF-FDA678F9F15D}" srcOrd="2" destOrd="0" presId="urn:microsoft.com/office/officeart/2009/3/layout/IncreasingArrowsProcess"/>
    <dgm:cxn modelId="{8B0B2F7B-2F8E-468C-8572-98D094D24D12}" type="presParOf" srcId="{1AF658AB-BA8F-46BF-B8FB-0F9CEE634CED}" destId="{3BC59915-B792-4E79-9A42-F52FF79BEB1C}" srcOrd="3" destOrd="0" presId="urn:microsoft.com/office/officeart/2009/3/layout/IncreasingArrowsProcess"/>
    <dgm:cxn modelId="{31503C63-DF38-471E-A886-6D826EB8A1D9}" type="presParOf" srcId="{1AF658AB-BA8F-46BF-B8FB-0F9CEE634CED}" destId="{A441B698-3168-4F10-8476-5BEE5C780B1B}" srcOrd="4" destOrd="0" presId="urn:microsoft.com/office/officeart/2009/3/layout/IncreasingArrowsProcess"/>
    <dgm:cxn modelId="{A536E691-D21B-4835-B21E-B6789EBAC13D}" type="presParOf" srcId="{1AF658AB-BA8F-46BF-B8FB-0F9CEE634CED}" destId="{F6A6A8A7-F02F-4ED1-BC9A-84AC17C402DF}" srcOrd="5"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F22C5-037A-4296-BA91-DD38B99732F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SA"/>
        </a:p>
      </dgm:t>
    </dgm:pt>
    <dgm:pt modelId="{8E93D9D8-D381-4D3D-AD37-41D4F75DDCC0}">
      <dgm:prSet phldrT="[Text]">
        <dgm:style>
          <a:lnRef idx="1">
            <a:schemeClr val="accent3"/>
          </a:lnRef>
          <a:fillRef idx="2">
            <a:schemeClr val="accent3"/>
          </a:fillRef>
          <a:effectRef idx="1">
            <a:schemeClr val="accent3"/>
          </a:effectRef>
          <a:fontRef idx="minor">
            <a:schemeClr val="dk1"/>
          </a:fontRef>
        </dgm:style>
      </dgm:prSet>
      <dgm:spPr/>
      <dgm:t>
        <a:bodyPr/>
        <a:lstStyle/>
        <a:p>
          <a:pPr rtl="1"/>
          <a:r>
            <a:rPr lang="ar-SA" dirty="0" smtClean="0"/>
            <a:t>ويعد علم الإدارة فرعا من فروع العلوم الاقتصادية الذي يبحث في جميع اشكال النشاطات الاقتصادية وهو يشتمل على</a:t>
          </a:r>
          <a:endParaRPr lang="ar-SA" dirty="0"/>
        </a:p>
      </dgm:t>
    </dgm:pt>
    <dgm:pt modelId="{C8F17A69-30AC-43FA-AD1D-A646F0679561}" type="parTrans" cxnId="{826DB817-2826-4352-962A-31B5FCA8A42E}">
      <dgm:prSet/>
      <dgm:spPr/>
      <dgm:t>
        <a:bodyPr/>
        <a:lstStyle/>
        <a:p>
          <a:pPr rtl="1"/>
          <a:endParaRPr lang="ar-SA"/>
        </a:p>
      </dgm:t>
    </dgm:pt>
    <dgm:pt modelId="{0CF10516-7E1D-4DD3-BB90-1F880AE4BB98}" type="sibTrans" cxnId="{826DB817-2826-4352-962A-31B5FCA8A42E}">
      <dgm:prSet/>
      <dgm:spPr/>
      <dgm:t>
        <a:bodyPr/>
        <a:lstStyle/>
        <a:p>
          <a:pPr rtl="1"/>
          <a:endParaRPr lang="ar-SA"/>
        </a:p>
      </dgm:t>
    </dgm:pt>
    <dgm:pt modelId="{DE36D136-6D2C-4DCD-9DB1-4DE2F955D0C4}">
      <dgm:prSet phldrT="[Text]"/>
      <dgm:spPr/>
      <dgm:t>
        <a:bodyPr/>
        <a:lstStyle/>
        <a:p>
          <a:pPr rtl="1"/>
          <a:r>
            <a:rPr lang="ar-SA" dirty="0" smtClean="0"/>
            <a:t>إدارة الإنـتاج وإدارة الـمشاريع </a:t>
          </a:r>
          <a:endParaRPr lang="ar-SA" dirty="0"/>
        </a:p>
      </dgm:t>
    </dgm:pt>
    <dgm:pt modelId="{FDA46D0D-A3C2-42D4-99DC-9D9261995FA3}" type="parTrans" cxnId="{3741913A-CE0C-464C-A0E1-909AA90A682A}">
      <dgm:prSet/>
      <dgm:spPr/>
      <dgm:t>
        <a:bodyPr/>
        <a:lstStyle/>
        <a:p>
          <a:pPr rtl="1"/>
          <a:endParaRPr lang="ar-SA"/>
        </a:p>
      </dgm:t>
    </dgm:pt>
    <dgm:pt modelId="{7EC82867-33C3-42CD-8109-8660B644EE4C}" type="sibTrans" cxnId="{3741913A-CE0C-464C-A0E1-909AA90A682A}">
      <dgm:prSet/>
      <dgm:spPr/>
      <dgm:t>
        <a:bodyPr/>
        <a:lstStyle/>
        <a:p>
          <a:pPr rtl="1"/>
          <a:endParaRPr lang="ar-SA"/>
        </a:p>
      </dgm:t>
    </dgm:pt>
    <dgm:pt modelId="{7ADD7C3F-9512-463F-97A1-978D2470D6FE}">
      <dgm:prSet phldrT="[Text]"/>
      <dgm:spPr/>
      <dgm:t>
        <a:bodyPr/>
        <a:lstStyle/>
        <a:p>
          <a:pPr rtl="1"/>
          <a:r>
            <a:rPr lang="ar-SA" dirty="0" smtClean="0"/>
            <a:t>الإدارة المالية </a:t>
          </a:r>
          <a:endParaRPr lang="ar-SA" dirty="0"/>
        </a:p>
      </dgm:t>
    </dgm:pt>
    <dgm:pt modelId="{C984B48A-A6CD-4EFE-BBEA-06E8341FC766}" type="parTrans" cxnId="{8B8DF5A9-8F6E-4DFC-9EDF-6A9E899A4AF3}">
      <dgm:prSet/>
      <dgm:spPr/>
      <dgm:t>
        <a:bodyPr/>
        <a:lstStyle/>
        <a:p>
          <a:pPr rtl="1"/>
          <a:endParaRPr lang="ar-SA"/>
        </a:p>
      </dgm:t>
    </dgm:pt>
    <dgm:pt modelId="{DD161ADD-F61E-4C02-86D8-803620DDEA85}" type="sibTrans" cxnId="{8B8DF5A9-8F6E-4DFC-9EDF-6A9E899A4AF3}">
      <dgm:prSet/>
      <dgm:spPr/>
      <dgm:t>
        <a:bodyPr/>
        <a:lstStyle/>
        <a:p>
          <a:pPr rtl="1"/>
          <a:endParaRPr lang="ar-SA"/>
        </a:p>
      </dgm:t>
    </dgm:pt>
    <dgm:pt modelId="{64550468-87B8-44FC-9399-59B401FC1C6C}">
      <dgm:prSet phldrT="[Text]"/>
      <dgm:spPr/>
      <dgm:t>
        <a:bodyPr/>
        <a:lstStyle/>
        <a:p>
          <a:pPr rtl="1"/>
          <a:r>
            <a:rPr lang="ar-SA" dirty="0" smtClean="0"/>
            <a:t>إدارة الأفراد </a:t>
          </a:r>
          <a:endParaRPr lang="ar-SA" dirty="0"/>
        </a:p>
      </dgm:t>
    </dgm:pt>
    <dgm:pt modelId="{B5C592FF-0391-4A38-AA01-C2253FE390EE}" type="parTrans" cxnId="{9FF23112-DB72-4E4D-83D3-A175F418E021}">
      <dgm:prSet/>
      <dgm:spPr/>
      <dgm:t>
        <a:bodyPr/>
        <a:lstStyle/>
        <a:p>
          <a:pPr rtl="1"/>
          <a:endParaRPr lang="ar-SA"/>
        </a:p>
      </dgm:t>
    </dgm:pt>
    <dgm:pt modelId="{D5997690-9B8D-44B7-83C2-DAF3D1F52725}" type="sibTrans" cxnId="{9FF23112-DB72-4E4D-83D3-A175F418E021}">
      <dgm:prSet/>
      <dgm:spPr/>
      <dgm:t>
        <a:bodyPr/>
        <a:lstStyle/>
        <a:p>
          <a:pPr rtl="1"/>
          <a:endParaRPr lang="ar-SA"/>
        </a:p>
      </dgm:t>
    </dgm:pt>
    <dgm:pt modelId="{F748EB47-DCF6-4248-975E-0BC6140A66FC}">
      <dgm:prSet phldrT="[Text]"/>
      <dgm:spPr/>
      <dgm:t>
        <a:bodyPr/>
        <a:lstStyle/>
        <a:p>
          <a:pPr rtl="1"/>
          <a:r>
            <a:rPr lang="ar-SA" dirty="0" smtClean="0"/>
            <a:t>الإدارة التسويقية</a:t>
          </a:r>
          <a:endParaRPr lang="ar-SA" dirty="0"/>
        </a:p>
      </dgm:t>
    </dgm:pt>
    <dgm:pt modelId="{E4666A9F-087C-4500-A73D-FA7CB5B3CEDB}" type="parTrans" cxnId="{46882B6F-5182-494F-9A57-B8C3C56FB3CB}">
      <dgm:prSet/>
      <dgm:spPr/>
      <dgm:t>
        <a:bodyPr/>
        <a:lstStyle/>
        <a:p>
          <a:pPr rtl="1"/>
          <a:endParaRPr lang="ar-SA"/>
        </a:p>
      </dgm:t>
    </dgm:pt>
    <dgm:pt modelId="{F2E2B3D9-B40F-4150-8F07-8FD64D58FF5D}" type="sibTrans" cxnId="{46882B6F-5182-494F-9A57-B8C3C56FB3CB}">
      <dgm:prSet/>
      <dgm:spPr/>
      <dgm:t>
        <a:bodyPr/>
        <a:lstStyle/>
        <a:p>
          <a:pPr rtl="1"/>
          <a:endParaRPr lang="ar-SA"/>
        </a:p>
      </dgm:t>
    </dgm:pt>
    <dgm:pt modelId="{376952FA-238D-452E-9941-75D15BF98BD5}" type="pres">
      <dgm:prSet presAssocID="{79AF22C5-037A-4296-BA91-DD38B99732FA}" presName="diagram" presStyleCnt="0">
        <dgm:presLayoutVars>
          <dgm:chPref val="1"/>
          <dgm:dir/>
          <dgm:animOne val="branch"/>
          <dgm:animLvl val="lvl"/>
          <dgm:resizeHandles/>
        </dgm:presLayoutVars>
      </dgm:prSet>
      <dgm:spPr/>
      <dgm:t>
        <a:bodyPr/>
        <a:lstStyle/>
        <a:p>
          <a:endParaRPr lang="en-US"/>
        </a:p>
      </dgm:t>
    </dgm:pt>
    <dgm:pt modelId="{9E360382-FC26-49CE-8A13-EC2496A3A1E4}" type="pres">
      <dgm:prSet presAssocID="{8E93D9D8-D381-4D3D-AD37-41D4F75DDCC0}" presName="root" presStyleCnt="0"/>
      <dgm:spPr/>
    </dgm:pt>
    <dgm:pt modelId="{77E8EC89-E751-4D2D-9383-780B9E7FCE0B}" type="pres">
      <dgm:prSet presAssocID="{8E93D9D8-D381-4D3D-AD37-41D4F75DDCC0}" presName="rootComposite" presStyleCnt="0"/>
      <dgm:spPr/>
    </dgm:pt>
    <dgm:pt modelId="{F670FAFE-3D54-4FC3-ABC7-8431276ECE50}" type="pres">
      <dgm:prSet presAssocID="{8E93D9D8-D381-4D3D-AD37-41D4F75DDCC0}" presName="rootText" presStyleLbl="node1" presStyleIdx="0" presStyleCnt="1" custScaleX="387856"/>
      <dgm:spPr/>
      <dgm:t>
        <a:bodyPr/>
        <a:lstStyle/>
        <a:p>
          <a:endParaRPr lang="en-US"/>
        </a:p>
      </dgm:t>
    </dgm:pt>
    <dgm:pt modelId="{25821C91-36F0-4B24-AFBE-7971EC2D54C0}" type="pres">
      <dgm:prSet presAssocID="{8E93D9D8-D381-4D3D-AD37-41D4F75DDCC0}" presName="rootConnector" presStyleLbl="node1" presStyleIdx="0" presStyleCnt="1"/>
      <dgm:spPr/>
      <dgm:t>
        <a:bodyPr/>
        <a:lstStyle/>
        <a:p>
          <a:endParaRPr lang="en-US"/>
        </a:p>
      </dgm:t>
    </dgm:pt>
    <dgm:pt modelId="{40349734-65A0-431E-B63A-07A27EAD1BF7}" type="pres">
      <dgm:prSet presAssocID="{8E93D9D8-D381-4D3D-AD37-41D4F75DDCC0}" presName="childShape" presStyleCnt="0"/>
      <dgm:spPr/>
    </dgm:pt>
    <dgm:pt modelId="{ACB80C3A-674A-4958-B847-776D3B4223D4}" type="pres">
      <dgm:prSet presAssocID="{FDA46D0D-A3C2-42D4-99DC-9D9261995FA3}" presName="Name13" presStyleLbl="parChTrans1D2" presStyleIdx="0" presStyleCnt="4"/>
      <dgm:spPr/>
      <dgm:t>
        <a:bodyPr/>
        <a:lstStyle/>
        <a:p>
          <a:endParaRPr lang="en-US"/>
        </a:p>
      </dgm:t>
    </dgm:pt>
    <dgm:pt modelId="{171ABC96-7EA2-4C7D-A544-4AF3D462FC5D}" type="pres">
      <dgm:prSet presAssocID="{DE36D136-6D2C-4DCD-9DB1-4DE2F955D0C4}" presName="childText" presStyleLbl="bgAcc1" presStyleIdx="0" presStyleCnt="4" custScaleX="231679">
        <dgm:presLayoutVars>
          <dgm:bulletEnabled val="1"/>
        </dgm:presLayoutVars>
      </dgm:prSet>
      <dgm:spPr/>
      <dgm:t>
        <a:bodyPr/>
        <a:lstStyle/>
        <a:p>
          <a:pPr rtl="1"/>
          <a:endParaRPr lang="ar-SA"/>
        </a:p>
      </dgm:t>
    </dgm:pt>
    <dgm:pt modelId="{D7109E1B-268B-49D7-88E4-5E2C78754D7C}" type="pres">
      <dgm:prSet presAssocID="{C984B48A-A6CD-4EFE-BBEA-06E8341FC766}" presName="Name13" presStyleLbl="parChTrans1D2" presStyleIdx="1" presStyleCnt="4"/>
      <dgm:spPr/>
      <dgm:t>
        <a:bodyPr/>
        <a:lstStyle/>
        <a:p>
          <a:endParaRPr lang="en-US"/>
        </a:p>
      </dgm:t>
    </dgm:pt>
    <dgm:pt modelId="{ABD3E789-4F6A-4CAD-A582-E7AB1DB50568}" type="pres">
      <dgm:prSet presAssocID="{7ADD7C3F-9512-463F-97A1-978D2470D6FE}" presName="childText" presStyleLbl="bgAcc1" presStyleIdx="1" presStyleCnt="4" custScaleX="231679">
        <dgm:presLayoutVars>
          <dgm:bulletEnabled val="1"/>
        </dgm:presLayoutVars>
      </dgm:prSet>
      <dgm:spPr/>
      <dgm:t>
        <a:bodyPr/>
        <a:lstStyle/>
        <a:p>
          <a:pPr rtl="1"/>
          <a:endParaRPr lang="ar-SA"/>
        </a:p>
      </dgm:t>
    </dgm:pt>
    <dgm:pt modelId="{C6B2F9EC-27B8-4233-A1C6-9BF7129F4544}" type="pres">
      <dgm:prSet presAssocID="{B5C592FF-0391-4A38-AA01-C2253FE390EE}" presName="Name13" presStyleLbl="parChTrans1D2" presStyleIdx="2" presStyleCnt="4"/>
      <dgm:spPr/>
      <dgm:t>
        <a:bodyPr/>
        <a:lstStyle/>
        <a:p>
          <a:endParaRPr lang="en-US"/>
        </a:p>
      </dgm:t>
    </dgm:pt>
    <dgm:pt modelId="{8476B650-C912-477E-815F-E66B8C1FA267}" type="pres">
      <dgm:prSet presAssocID="{64550468-87B8-44FC-9399-59B401FC1C6C}" presName="childText" presStyleLbl="bgAcc1" presStyleIdx="2" presStyleCnt="4" custScaleX="231679">
        <dgm:presLayoutVars>
          <dgm:bulletEnabled val="1"/>
        </dgm:presLayoutVars>
      </dgm:prSet>
      <dgm:spPr/>
      <dgm:t>
        <a:bodyPr/>
        <a:lstStyle/>
        <a:p>
          <a:endParaRPr lang="en-US"/>
        </a:p>
      </dgm:t>
    </dgm:pt>
    <dgm:pt modelId="{99F47BE8-1875-405E-B808-E6621C112A55}" type="pres">
      <dgm:prSet presAssocID="{E4666A9F-087C-4500-A73D-FA7CB5B3CEDB}" presName="Name13" presStyleLbl="parChTrans1D2" presStyleIdx="3" presStyleCnt="4"/>
      <dgm:spPr/>
      <dgm:t>
        <a:bodyPr/>
        <a:lstStyle/>
        <a:p>
          <a:endParaRPr lang="en-US"/>
        </a:p>
      </dgm:t>
    </dgm:pt>
    <dgm:pt modelId="{43C01E2E-0D5C-4AB9-A24F-9F34399D3A36}" type="pres">
      <dgm:prSet presAssocID="{F748EB47-DCF6-4248-975E-0BC6140A66FC}" presName="childText" presStyleLbl="bgAcc1" presStyleIdx="3" presStyleCnt="4" custScaleX="243650">
        <dgm:presLayoutVars>
          <dgm:bulletEnabled val="1"/>
        </dgm:presLayoutVars>
      </dgm:prSet>
      <dgm:spPr/>
      <dgm:t>
        <a:bodyPr/>
        <a:lstStyle/>
        <a:p>
          <a:pPr rtl="1"/>
          <a:endParaRPr lang="ar-SA"/>
        </a:p>
      </dgm:t>
    </dgm:pt>
  </dgm:ptLst>
  <dgm:cxnLst>
    <dgm:cxn modelId="{9FF23112-DB72-4E4D-83D3-A175F418E021}" srcId="{8E93D9D8-D381-4D3D-AD37-41D4F75DDCC0}" destId="{64550468-87B8-44FC-9399-59B401FC1C6C}" srcOrd="2" destOrd="0" parTransId="{B5C592FF-0391-4A38-AA01-C2253FE390EE}" sibTransId="{D5997690-9B8D-44B7-83C2-DAF3D1F52725}"/>
    <dgm:cxn modelId="{AD6E3ED4-64CC-4BCB-A2DA-7A2D291E70DF}" type="presOf" srcId="{E4666A9F-087C-4500-A73D-FA7CB5B3CEDB}" destId="{99F47BE8-1875-405E-B808-E6621C112A55}" srcOrd="0" destOrd="0" presId="urn:microsoft.com/office/officeart/2005/8/layout/hierarchy3"/>
    <dgm:cxn modelId="{FF1E2A75-4D0E-4FCB-8BCA-2159F3927358}" type="presOf" srcId="{79AF22C5-037A-4296-BA91-DD38B99732FA}" destId="{376952FA-238D-452E-9941-75D15BF98BD5}" srcOrd="0" destOrd="0" presId="urn:microsoft.com/office/officeart/2005/8/layout/hierarchy3"/>
    <dgm:cxn modelId="{E0BAC1EB-F5D0-416A-BF3C-CB3A8995D8AB}" type="presOf" srcId="{B5C592FF-0391-4A38-AA01-C2253FE390EE}" destId="{C6B2F9EC-27B8-4233-A1C6-9BF7129F4544}" srcOrd="0" destOrd="0" presId="urn:microsoft.com/office/officeart/2005/8/layout/hierarchy3"/>
    <dgm:cxn modelId="{40CD7CA4-BD2E-4143-99ED-945DD5AB318C}" type="presOf" srcId="{FDA46D0D-A3C2-42D4-99DC-9D9261995FA3}" destId="{ACB80C3A-674A-4958-B847-776D3B4223D4}" srcOrd="0" destOrd="0" presId="urn:microsoft.com/office/officeart/2005/8/layout/hierarchy3"/>
    <dgm:cxn modelId="{46882B6F-5182-494F-9A57-B8C3C56FB3CB}" srcId="{8E93D9D8-D381-4D3D-AD37-41D4F75DDCC0}" destId="{F748EB47-DCF6-4248-975E-0BC6140A66FC}" srcOrd="3" destOrd="0" parTransId="{E4666A9F-087C-4500-A73D-FA7CB5B3CEDB}" sibTransId="{F2E2B3D9-B40F-4150-8F07-8FD64D58FF5D}"/>
    <dgm:cxn modelId="{3741913A-CE0C-464C-A0E1-909AA90A682A}" srcId="{8E93D9D8-D381-4D3D-AD37-41D4F75DDCC0}" destId="{DE36D136-6D2C-4DCD-9DB1-4DE2F955D0C4}" srcOrd="0" destOrd="0" parTransId="{FDA46D0D-A3C2-42D4-99DC-9D9261995FA3}" sibTransId="{7EC82867-33C3-42CD-8109-8660B644EE4C}"/>
    <dgm:cxn modelId="{A12323F8-4CA5-4A9E-A1CA-0BD0F0B61499}" type="presOf" srcId="{DE36D136-6D2C-4DCD-9DB1-4DE2F955D0C4}" destId="{171ABC96-7EA2-4C7D-A544-4AF3D462FC5D}" srcOrd="0" destOrd="0" presId="urn:microsoft.com/office/officeart/2005/8/layout/hierarchy3"/>
    <dgm:cxn modelId="{7B58F218-E18A-4C89-8E73-98B12F47C973}" type="presOf" srcId="{64550468-87B8-44FC-9399-59B401FC1C6C}" destId="{8476B650-C912-477E-815F-E66B8C1FA267}" srcOrd="0" destOrd="0" presId="urn:microsoft.com/office/officeart/2005/8/layout/hierarchy3"/>
    <dgm:cxn modelId="{5DEE4B8D-B122-4DC7-B940-A404F24C37D0}" type="presOf" srcId="{7ADD7C3F-9512-463F-97A1-978D2470D6FE}" destId="{ABD3E789-4F6A-4CAD-A582-E7AB1DB50568}" srcOrd="0" destOrd="0" presId="urn:microsoft.com/office/officeart/2005/8/layout/hierarchy3"/>
    <dgm:cxn modelId="{861EC024-446A-4B64-AD3A-54E6FA272B9B}" type="presOf" srcId="{C984B48A-A6CD-4EFE-BBEA-06E8341FC766}" destId="{D7109E1B-268B-49D7-88E4-5E2C78754D7C}" srcOrd="0" destOrd="0" presId="urn:microsoft.com/office/officeart/2005/8/layout/hierarchy3"/>
    <dgm:cxn modelId="{6F178EA7-5CB1-4F82-8205-FAB85DD10081}" type="presOf" srcId="{F748EB47-DCF6-4248-975E-0BC6140A66FC}" destId="{43C01E2E-0D5C-4AB9-A24F-9F34399D3A36}" srcOrd="0" destOrd="0" presId="urn:microsoft.com/office/officeart/2005/8/layout/hierarchy3"/>
    <dgm:cxn modelId="{8B8DF5A9-8F6E-4DFC-9EDF-6A9E899A4AF3}" srcId="{8E93D9D8-D381-4D3D-AD37-41D4F75DDCC0}" destId="{7ADD7C3F-9512-463F-97A1-978D2470D6FE}" srcOrd="1" destOrd="0" parTransId="{C984B48A-A6CD-4EFE-BBEA-06E8341FC766}" sibTransId="{DD161ADD-F61E-4C02-86D8-803620DDEA85}"/>
    <dgm:cxn modelId="{2EAD1CF3-55E9-46DA-B0B1-79EC3EA4B239}" type="presOf" srcId="{8E93D9D8-D381-4D3D-AD37-41D4F75DDCC0}" destId="{25821C91-36F0-4B24-AFBE-7971EC2D54C0}" srcOrd="1" destOrd="0" presId="urn:microsoft.com/office/officeart/2005/8/layout/hierarchy3"/>
    <dgm:cxn modelId="{39740DB9-AD9D-4513-A79C-712DBA5E7BE0}" type="presOf" srcId="{8E93D9D8-D381-4D3D-AD37-41D4F75DDCC0}" destId="{F670FAFE-3D54-4FC3-ABC7-8431276ECE50}" srcOrd="0" destOrd="0" presId="urn:microsoft.com/office/officeart/2005/8/layout/hierarchy3"/>
    <dgm:cxn modelId="{826DB817-2826-4352-962A-31B5FCA8A42E}" srcId="{79AF22C5-037A-4296-BA91-DD38B99732FA}" destId="{8E93D9D8-D381-4D3D-AD37-41D4F75DDCC0}" srcOrd="0" destOrd="0" parTransId="{C8F17A69-30AC-43FA-AD1D-A646F0679561}" sibTransId="{0CF10516-7E1D-4DD3-BB90-1F880AE4BB98}"/>
    <dgm:cxn modelId="{C08E1236-0FA3-4873-A614-13088985A6E2}" type="presParOf" srcId="{376952FA-238D-452E-9941-75D15BF98BD5}" destId="{9E360382-FC26-49CE-8A13-EC2496A3A1E4}" srcOrd="0" destOrd="0" presId="urn:microsoft.com/office/officeart/2005/8/layout/hierarchy3"/>
    <dgm:cxn modelId="{35171530-E9AA-4C32-B15B-0DD605438AC1}" type="presParOf" srcId="{9E360382-FC26-49CE-8A13-EC2496A3A1E4}" destId="{77E8EC89-E751-4D2D-9383-780B9E7FCE0B}" srcOrd="0" destOrd="0" presId="urn:microsoft.com/office/officeart/2005/8/layout/hierarchy3"/>
    <dgm:cxn modelId="{74779EBF-0584-4CAA-BD66-7A5DFD715371}" type="presParOf" srcId="{77E8EC89-E751-4D2D-9383-780B9E7FCE0B}" destId="{F670FAFE-3D54-4FC3-ABC7-8431276ECE50}" srcOrd="0" destOrd="0" presId="urn:microsoft.com/office/officeart/2005/8/layout/hierarchy3"/>
    <dgm:cxn modelId="{0E87E305-B3CD-4F4A-8C21-865A9523CA28}" type="presParOf" srcId="{77E8EC89-E751-4D2D-9383-780B9E7FCE0B}" destId="{25821C91-36F0-4B24-AFBE-7971EC2D54C0}" srcOrd="1" destOrd="0" presId="urn:microsoft.com/office/officeart/2005/8/layout/hierarchy3"/>
    <dgm:cxn modelId="{03BCB669-B1F3-44CF-8E33-B442894972B4}" type="presParOf" srcId="{9E360382-FC26-49CE-8A13-EC2496A3A1E4}" destId="{40349734-65A0-431E-B63A-07A27EAD1BF7}" srcOrd="1" destOrd="0" presId="urn:microsoft.com/office/officeart/2005/8/layout/hierarchy3"/>
    <dgm:cxn modelId="{DA7E5ACD-D5DF-40D2-9232-27186E124BEA}" type="presParOf" srcId="{40349734-65A0-431E-B63A-07A27EAD1BF7}" destId="{ACB80C3A-674A-4958-B847-776D3B4223D4}" srcOrd="0" destOrd="0" presId="urn:microsoft.com/office/officeart/2005/8/layout/hierarchy3"/>
    <dgm:cxn modelId="{DCB4ECA1-9F77-4389-B167-3528913B87DE}" type="presParOf" srcId="{40349734-65A0-431E-B63A-07A27EAD1BF7}" destId="{171ABC96-7EA2-4C7D-A544-4AF3D462FC5D}" srcOrd="1" destOrd="0" presId="urn:microsoft.com/office/officeart/2005/8/layout/hierarchy3"/>
    <dgm:cxn modelId="{54FE9E83-05EC-4961-B3F1-81B23E2BE786}" type="presParOf" srcId="{40349734-65A0-431E-B63A-07A27EAD1BF7}" destId="{D7109E1B-268B-49D7-88E4-5E2C78754D7C}" srcOrd="2" destOrd="0" presId="urn:microsoft.com/office/officeart/2005/8/layout/hierarchy3"/>
    <dgm:cxn modelId="{54B45FDE-DBD5-484F-BC14-9FEB53FE4F76}" type="presParOf" srcId="{40349734-65A0-431E-B63A-07A27EAD1BF7}" destId="{ABD3E789-4F6A-4CAD-A582-E7AB1DB50568}" srcOrd="3" destOrd="0" presId="urn:microsoft.com/office/officeart/2005/8/layout/hierarchy3"/>
    <dgm:cxn modelId="{C4C34F5C-7C0C-49EE-9371-A59AEF1CF731}" type="presParOf" srcId="{40349734-65A0-431E-B63A-07A27EAD1BF7}" destId="{C6B2F9EC-27B8-4233-A1C6-9BF7129F4544}" srcOrd="4" destOrd="0" presId="urn:microsoft.com/office/officeart/2005/8/layout/hierarchy3"/>
    <dgm:cxn modelId="{251E3298-176B-4FF3-9E56-0A8021F297F7}" type="presParOf" srcId="{40349734-65A0-431E-B63A-07A27EAD1BF7}" destId="{8476B650-C912-477E-815F-E66B8C1FA267}" srcOrd="5" destOrd="0" presId="urn:microsoft.com/office/officeart/2005/8/layout/hierarchy3"/>
    <dgm:cxn modelId="{B86A189C-C795-4735-B2E4-B1E4948B279B}" type="presParOf" srcId="{40349734-65A0-431E-B63A-07A27EAD1BF7}" destId="{99F47BE8-1875-405E-B808-E6621C112A55}" srcOrd="6" destOrd="0" presId="urn:microsoft.com/office/officeart/2005/8/layout/hierarchy3"/>
    <dgm:cxn modelId="{558F4920-5E3D-4979-BADE-F10589E35CC1}" type="presParOf" srcId="{40349734-65A0-431E-B63A-07A27EAD1BF7}" destId="{43C01E2E-0D5C-4AB9-A24F-9F34399D3A36}"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1A0022-8F05-42B9-ABD4-B5AE123550CD}" type="doc">
      <dgm:prSet loTypeId="urn:microsoft.com/office/officeart/2005/8/layout/hList1" loCatId="list" qsTypeId="urn:microsoft.com/office/officeart/2005/8/quickstyle/3d3" qsCatId="3D" csTypeId="urn:microsoft.com/office/officeart/2005/8/colors/accent3_5" csCatId="accent3" phldr="1"/>
      <dgm:spPr/>
      <dgm:t>
        <a:bodyPr/>
        <a:lstStyle/>
        <a:p>
          <a:pPr rtl="1"/>
          <a:endParaRPr lang="ar-SA"/>
        </a:p>
      </dgm:t>
    </dgm:pt>
    <dgm:pt modelId="{8B065AA7-F0D5-4A80-938D-B641F2EDD364}">
      <dgm:prSet phldrT="[Text]" custT="1"/>
      <dgm:spPr/>
      <dgm:t>
        <a:bodyPr/>
        <a:lstStyle/>
        <a:p>
          <a:pPr algn="just" rtl="1"/>
          <a:r>
            <a:rPr lang="ar-SA" sz="1800" smtClean="0">
              <a:latin typeface="Times New Roman" pitchFamily="18" charset="0"/>
              <a:cs typeface="Times New Roman" pitchFamily="18" charset="0"/>
            </a:rPr>
            <a:t>حسب مقياس شمولية القرار</a:t>
          </a:r>
          <a:endParaRPr lang="ar-SA" sz="1800" dirty="0"/>
        </a:p>
      </dgm:t>
    </dgm:pt>
    <dgm:pt modelId="{6BDC1DE1-2AE9-4002-9048-0109C726DFD7}" type="parTrans" cxnId="{1A478ACD-CC14-4D29-9A23-F60B77171FEA}">
      <dgm:prSet/>
      <dgm:spPr/>
      <dgm:t>
        <a:bodyPr/>
        <a:lstStyle/>
        <a:p>
          <a:pPr rtl="1"/>
          <a:endParaRPr lang="ar-SA"/>
        </a:p>
      </dgm:t>
    </dgm:pt>
    <dgm:pt modelId="{842BAE03-BDCE-499A-AE0D-104799BC8A48}" type="sibTrans" cxnId="{1A478ACD-CC14-4D29-9A23-F60B77171FEA}">
      <dgm:prSet/>
      <dgm:spPr/>
      <dgm:t>
        <a:bodyPr/>
        <a:lstStyle/>
        <a:p>
          <a:pPr rtl="1"/>
          <a:endParaRPr lang="ar-SA"/>
        </a:p>
      </dgm:t>
    </dgm:pt>
    <dgm:pt modelId="{55A2C10B-4D76-460C-83C0-EEEBE3580E17}">
      <dgm:prSet phldrT="[Text]" custT="1"/>
      <dgm:spPr/>
      <dgm:t>
        <a:bodyPr/>
        <a:lstStyle/>
        <a:p>
          <a:pPr rtl="1"/>
          <a:r>
            <a:rPr lang="ar-SA" sz="1300" b="1" dirty="0" smtClean="0">
              <a:latin typeface="Times New Roman" pitchFamily="18" charset="0"/>
              <a:cs typeface="Times New Roman" pitchFamily="18" charset="0"/>
            </a:rPr>
            <a:t>الـــقرارات الإداريـــة الــــعامة</a:t>
          </a:r>
          <a:r>
            <a:rPr lang="ar-SA" sz="1300" dirty="0" smtClean="0">
              <a:latin typeface="Times New Roman" pitchFamily="18" charset="0"/>
              <a:cs typeface="Times New Roman" pitchFamily="18" charset="0"/>
            </a:rPr>
            <a:t>: وهي تلك القرارات التي تظهر تاثيرا في أوجة النشاطات المختلفة في المزرعة وتضم تلك القرارات التي تهم المزرعة بشكل عام والأمثلة كثيرة على القرارات الإدارية العامة مثل:</a:t>
          </a:r>
          <a:endParaRPr lang="ar-SA" sz="1300" dirty="0"/>
        </a:p>
      </dgm:t>
    </dgm:pt>
    <dgm:pt modelId="{0581B114-F87A-49F3-A764-7976406F42BE}" type="parTrans" cxnId="{EBF97837-136A-4040-BC60-8174822BB020}">
      <dgm:prSet/>
      <dgm:spPr/>
      <dgm:t>
        <a:bodyPr/>
        <a:lstStyle/>
        <a:p>
          <a:pPr rtl="1"/>
          <a:endParaRPr lang="ar-SA"/>
        </a:p>
      </dgm:t>
    </dgm:pt>
    <dgm:pt modelId="{04128A0C-2B5E-4EE8-A063-E1E118E31266}" type="sibTrans" cxnId="{EBF97837-136A-4040-BC60-8174822BB020}">
      <dgm:prSet/>
      <dgm:spPr/>
      <dgm:t>
        <a:bodyPr/>
        <a:lstStyle/>
        <a:p>
          <a:pPr rtl="1"/>
          <a:endParaRPr lang="ar-SA"/>
        </a:p>
      </dgm:t>
    </dgm:pt>
    <dgm:pt modelId="{59C6C00F-5461-4676-B318-A58FC18310C6}">
      <dgm:prSet phldrT="[Text]" custT="1"/>
      <dgm:spPr/>
      <dgm:t>
        <a:bodyPr/>
        <a:lstStyle/>
        <a:p>
          <a:pPr rtl="1"/>
          <a:r>
            <a:rPr lang="ar-SA" sz="1600" smtClean="0">
              <a:latin typeface="Times New Roman" pitchFamily="18" charset="0"/>
              <a:cs typeface="Times New Roman" pitchFamily="18" charset="0"/>
            </a:rPr>
            <a:t>حـــــسـب الــــــمـؤشرات الــــــزمنية:</a:t>
          </a:r>
          <a:endParaRPr lang="ar-SA" sz="1600" dirty="0"/>
        </a:p>
      </dgm:t>
    </dgm:pt>
    <dgm:pt modelId="{A8F107C9-152A-40A5-9EEC-02E0614DAB63}" type="parTrans" cxnId="{E8936FE7-58D4-4B71-B3FA-5EC84BC44C53}">
      <dgm:prSet/>
      <dgm:spPr/>
      <dgm:t>
        <a:bodyPr/>
        <a:lstStyle/>
        <a:p>
          <a:pPr rtl="1"/>
          <a:endParaRPr lang="ar-SA"/>
        </a:p>
      </dgm:t>
    </dgm:pt>
    <dgm:pt modelId="{9EB98487-854B-4F03-AF0B-B1BAC4191002}" type="sibTrans" cxnId="{E8936FE7-58D4-4B71-B3FA-5EC84BC44C53}">
      <dgm:prSet/>
      <dgm:spPr/>
      <dgm:t>
        <a:bodyPr/>
        <a:lstStyle/>
        <a:p>
          <a:pPr rtl="1"/>
          <a:endParaRPr lang="ar-SA"/>
        </a:p>
      </dgm:t>
    </dgm:pt>
    <dgm:pt modelId="{A834136A-D630-4FA1-A271-C159CE064E42}">
      <dgm:prSet phldrT="[Text]" custT="1"/>
      <dgm:spPr/>
      <dgm:t>
        <a:bodyPr/>
        <a:lstStyle/>
        <a:p>
          <a:pPr rtl="1"/>
          <a:r>
            <a:rPr lang="ar-SA" sz="1200" b="1" dirty="0" smtClean="0">
              <a:latin typeface="Times New Roman" pitchFamily="18" charset="0"/>
              <a:cs typeface="Times New Roman" pitchFamily="18" charset="0"/>
            </a:rPr>
            <a:t>قــــرارات لــــفترات طـــــويلة مـن الــــــزمن أو الــــقرارات الــــــمـسـتـقـبـلـية:</a:t>
          </a:r>
          <a:endParaRPr lang="ar-SA" sz="1200" b="1" dirty="0"/>
        </a:p>
      </dgm:t>
    </dgm:pt>
    <dgm:pt modelId="{C433549A-D3C3-448A-BAC9-B0121768352A}" type="parTrans" cxnId="{B371ED29-3FD2-4CAE-86F0-8D0B79F2CC66}">
      <dgm:prSet/>
      <dgm:spPr/>
      <dgm:t>
        <a:bodyPr/>
        <a:lstStyle/>
        <a:p>
          <a:pPr rtl="1"/>
          <a:endParaRPr lang="ar-SA"/>
        </a:p>
      </dgm:t>
    </dgm:pt>
    <dgm:pt modelId="{5E07AC08-9205-4F67-B832-D39AE1566172}" type="sibTrans" cxnId="{B371ED29-3FD2-4CAE-86F0-8D0B79F2CC66}">
      <dgm:prSet/>
      <dgm:spPr/>
      <dgm:t>
        <a:bodyPr/>
        <a:lstStyle/>
        <a:p>
          <a:pPr rtl="1"/>
          <a:endParaRPr lang="ar-SA"/>
        </a:p>
      </dgm:t>
    </dgm:pt>
    <dgm:pt modelId="{04481584-496D-4070-A942-8680113B51AF}">
      <dgm:prSet phldrT="[Text]" custT="1"/>
      <dgm:spPr/>
      <dgm:t>
        <a:bodyPr/>
        <a:lstStyle/>
        <a:p>
          <a:pPr rtl="1"/>
          <a:r>
            <a:rPr lang="ar-SA" sz="1600" b="1" dirty="0" smtClean="0">
              <a:latin typeface="Times New Roman" pitchFamily="18" charset="0"/>
              <a:cs typeface="Times New Roman" pitchFamily="18" charset="0"/>
            </a:rPr>
            <a:t>حسب الطبيعة الوظيفية:</a:t>
          </a:r>
          <a:endParaRPr lang="ar-SA" sz="1600" dirty="0"/>
        </a:p>
      </dgm:t>
    </dgm:pt>
    <dgm:pt modelId="{E433D29B-DF3E-4A61-8AFC-AA3FED133552}" type="parTrans" cxnId="{90ABF4F5-F2EB-47DE-9D02-918B23396A42}">
      <dgm:prSet/>
      <dgm:spPr/>
      <dgm:t>
        <a:bodyPr/>
        <a:lstStyle/>
        <a:p>
          <a:pPr rtl="1"/>
          <a:endParaRPr lang="ar-SA"/>
        </a:p>
      </dgm:t>
    </dgm:pt>
    <dgm:pt modelId="{BC80333E-37AD-42D1-9862-C5348DA32E36}" type="sibTrans" cxnId="{90ABF4F5-F2EB-47DE-9D02-918B23396A42}">
      <dgm:prSet/>
      <dgm:spPr/>
      <dgm:t>
        <a:bodyPr/>
        <a:lstStyle/>
        <a:p>
          <a:pPr rtl="1"/>
          <a:endParaRPr lang="ar-SA"/>
        </a:p>
      </dgm:t>
    </dgm:pt>
    <dgm:pt modelId="{94B9C24B-E43E-4A89-AF6A-6386468C3344}">
      <dgm:prSet phldrT="[Text]" custT="1"/>
      <dgm:spPr/>
      <dgm:t>
        <a:bodyPr/>
        <a:lstStyle/>
        <a:p>
          <a:pPr rtl="1"/>
          <a:r>
            <a:rPr lang="ar-SA" sz="1400" smtClean="0">
              <a:latin typeface="Times New Roman" pitchFamily="18" charset="0"/>
              <a:cs typeface="Times New Roman" pitchFamily="18" charset="0"/>
            </a:rPr>
            <a:t>القرارات الإقتصادية والتخطيطية.</a:t>
          </a:r>
          <a:endParaRPr lang="ar-SA" sz="1400" dirty="0"/>
        </a:p>
      </dgm:t>
    </dgm:pt>
    <dgm:pt modelId="{CC69236D-6954-4442-8401-9CDED07122B3}" type="parTrans" cxnId="{6F06AAF9-8D15-4E74-BE3E-6676EE1D2972}">
      <dgm:prSet/>
      <dgm:spPr/>
      <dgm:t>
        <a:bodyPr/>
        <a:lstStyle/>
        <a:p>
          <a:pPr rtl="1"/>
          <a:endParaRPr lang="ar-SA"/>
        </a:p>
      </dgm:t>
    </dgm:pt>
    <dgm:pt modelId="{5A1D02A3-84AD-469A-8543-A561853952DF}" type="sibTrans" cxnId="{6F06AAF9-8D15-4E74-BE3E-6676EE1D2972}">
      <dgm:prSet/>
      <dgm:spPr/>
      <dgm:t>
        <a:bodyPr/>
        <a:lstStyle/>
        <a:p>
          <a:pPr rtl="1"/>
          <a:endParaRPr lang="ar-SA"/>
        </a:p>
      </dgm:t>
    </dgm:pt>
    <dgm:pt modelId="{46708661-EC2D-4DD4-BA2B-8EB1D912C3CA}">
      <dgm:prSet custT="1"/>
      <dgm:spPr/>
      <dgm:t>
        <a:bodyPr/>
        <a:lstStyle/>
        <a:p>
          <a:pPr rtl="1"/>
          <a:r>
            <a:rPr lang="ar-SA" sz="1300" dirty="0" smtClean="0">
              <a:latin typeface="Times New Roman" pitchFamily="18" charset="0"/>
              <a:cs typeface="Times New Roman" pitchFamily="18" charset="0"/>
            </a:rPr>
            <a:t>- القرار الإداري عن الاتجاه الإنتاجي في المزرعة وعن التخصصات فيها.</a:t>
          </a:r>
          <a:endParaRPr lang="en-US" sz="1300" dirty="0">
            <a:latin typeface="Times New Roman" pitchFamily="18" charset="0"/>
            <a:cs typeface="Times New Roman" pitchFamily="18" charset="0"/>
          </a:endParaRPr>
        </a:p>
      </dgm:t>
    </dgm:pt>
    <dgm:pt modelId="{3C63BF8A-778F-4092-A177-11821F228C1C}" type="parTrans" cxnId="{A5C22E31-ACD6-405C-80F5-9922134E2DC8}">
      <dgm:prSet/>
      <dgm:spPr/>
      <dgm:t>
        <a:bodyPr/>
        <a:lstStyle/>
        <a:p>
          <a:pPr rtl="1"/>
          <a:endParaRPr lang="ar-SA"/>
        </a:p>
      </dgm:t>
    </dgm:pt>
    <dgm:pt modelId="{7BBF115C-C2A7-4AE5-AFE2-98EDC7BEAE00}" type="sibTrans" cxnId="{A5C22E31-ACD6-405C-80F5-9922134E2DC8}">
      <dgm:prSet/>
      <dgm:spPr/>
      <dgm:t>
        <a:bodyPr/>
        <a:lstStyle/>
        <a:p>
          <a:pPr rtl="1"/>
          <a:endParaRPr lang="ar-SA"/>
        </a:p>
      </dgm:t>
    </dgm:pt>
    <dgm:pt modelId="{867E1D7C-8295-43A7-A2AD-015B0EB6DB04}">
      <dgm:prSet custT="1"/>
      <dgm:spPr/>
      <dgm:t>
        <a:bodyPr/>
        <a:lstStyle/>
        <a:p>
          <a:pPr rtl="1"/>
          <a:r>
            <a:rPr lang="ar-SA" sz="1300" dirty="0" smtClean="0">
              <a:latin typeface="Times New Roman" pitchFamily="18" charset="0"/>
              <a:cs typeface="Times New Roman" pitchFamily="18" charset="0"/>
            </a:rPr>
            <a:t>- القرار الإداري عن بناء التجمعات السكانية في المزرعة.</a:t>
          </a:r>
          <a:endParaRPr lang="en-US" sz="1300" dirty="0">
            <a:latin typeface="Times New Roman" pitchFamily="18" charset="0"/>
            <a:cs typeface="Times New Roman" pitchFamily="18" charset="0"/>
          </a:endParaRPr>
        </a:p>
      </dgm:t>
    </dgm:pt>
    <dgm:pt modelId="{16B209CD-2FC5-44BB-9E21-42684B90CBD4}" type="parTrans" cxnId="{57DAA680-DF4B-4F68-AFA5-62E6E975EA48}">
      <dgm:prSet/>
      <dgm:spPr/>
      <dgm:t>
        <a:bodyPr/>
        <a:lstStyle/>
        <a:p>
          <a:pPr rtl="1"/>
          <a:endParaRPr lang="ar-SA"/>
        </a:p>
      </dgm:t>
    </dgm:pt>
    <dgm:pt modelId="{F4DBB252-E3CC-40F2-850C-814467E52F13}" type="sibTrans" cxnId="{57DAA680-DF4B-4F68-AFA5-62E6E975EA48}">
      <dgm:prSet/>
      <dgm:spPr/>
      <dgm:t>
        <a:bodyPr/>
        <a:lstStyle/>
        <a:p>
          <a:pPr rtl="1"/>
          <a:endParaRPr lang="ar-SA"/>
        </a:p>
      </dgm:t>
    </dgm:pt>
    <dgm:pt modelId="{B25413D0-6E60-4826-A4F8-B93A3CC672B6}">
      <dgm:prSet custT="1"/>
      <dgm:spPr/>
      <dgm:t>
        <a:bodyPr/>
        <a:lstStyle/>
        <a:p>
          <a:pPr rtl="1"/>
          <a:r>
            <a:rPr lang="ar-SA" sz="1300" dirty="0" smtClean="0">
              <a:latin typeface="Times New Roman" pitchFamily="18" charset="0"/>
              <a:cs typeface="Times New Roman" pitchFamily="18" charset="0"/>
            </a:rPr>
            <a:t>القرار الإداري عن تغيير نظام العمل في المزرعة.</a:t>
          </a:r>
          <a:endParaRPr lang="ar-YE" sz="1300" dirty="0">
            <a:latin typeface="Times New Roman" pitchFamily="18" charset="0"/>
            <a:cs typeface="Times New Roman" pitchFamily="18" charset="0"/>
          </a:endParaRPr>
        </a:p>
      </dgm:t>
    </dgm:pt>
    <dgm:pt modelId="{54400E04-7849-4B5C-AA76-D8D2DC45D035}" type="parTrans" cxnId="{0DA4F1AC-1624-4914-ADCD-CBE10F1D19A2}">
      <dgm:prSet/>
      <dgm:spPr/>
      <dgm:t>
        <a:bodyPr/>
        <a:lstStyle/>
        <a:p>
          <a:pPr rtl="1"/>
          <a:endParaRPr lang="ar-SA"/>
        </a:p>
      </dgm:t>
    </dgm:pt>
    <dgm:pt modelId="{900B1276-FFB3-44E6-8CC7-13DC3855425E}" type="sibTrans" cxnId="{0DA4F1AC-1624-4914-ADCD-CBE10F1D19A2}">
      <dgm:prSet/>
      <dgm:spPr/>
      <dgm:t>
        <a:bodyPr/>
        <a:lstStyle/>
        <a:p>
          <a:pPr rtl="1"/>
          <a:endParaRPr lang="ar-SA"/>
        </a:p>
      </dgm:t>
    </dgm:pt>
    <dgm:pt modelId="{13423172-B4B6-4F5E-894B-F581F42F789A}">
      <dgm:prSet phldrT="[Text]" custT="1"/>
      <dgm:spPr/>
      <dgm:t>
        <a:bodyPr/>
        <a:lstStyle/>
        <a:p>
          <a:pPr rtl="1"/>
          <a:r>
            <a:rPr lang="ar-SA" sz="1300" b="1" dirty="0" smtClean="0">
              <a:latin typeface="Times New Roman" pitchFamily="18" charset="0"/>
              <a:cs typeface="Times New Roman" pitchFamily="18" charset="0"/>
            </a:rPr>
            <a:t>الـــقرارات الإداريـــــــة الــــــخاصة (الــــفردية): </a:t>
          </a:r>
          <a:r>
            <a:rPr lang="ar-SA" sz="1300" dirty="0" smtClean="0">
              <a:latin typeface="Times New Roman" pitchFamily="18" charset="0"/>
              <a:cs typeface="Times New Roman" pitchFamily="18" charset="0"/>
            </a:rPr>
            <a:t>وهي تلك القرارات الإدارية التي تتناول وجهة واحدة من أوجه النشاطات في المزرعة مثل:</a:t>
          </a:r>
          <a:endParaRPr lang="ar-SA" sz="1300" dirty="0"/>
        </a:p>
      </dgm:t>
    </dgm:pt>
    <dgm:pt modelId="{4682094A-2325-4604-B85F-50DCA446315F}" type="sibTrans" cxnId="{56A04FB6-760D-44CB-A831-EAAE846DCD93}">
      <dgm:prSet/>
      <dgm:spPr/>
      <dgm:t>
        <a:bodyPr/>
        <a:lstStyle/>
        <a:p>
          <a:pPr rtl="1"/>
          <a:endParaRPr lang="ar-SA"/>
        </a:p>
      </dgm:t>
    </dgm:pt>
    <dgm:pt modelId="{08B5F31F-CE52-42FD-9877-0B4886915AEE}" type="parTrans" cxnId="{56A04FB6-760D-44CB-A831-EAAE846DCD93}">
      <dgm:prSet/>
      <dgm:spPr/>
      <dgm:t>
        <a:bodyPr/>
        <a:lstStyle/>
        <a:p>
          <a:pPr rtl="1"/>
          <a:endParaRPr lang="ar-SA"/>
        </a:p>
      </dgm:t>
    </dgm:pt>
    <dgm:pt modelId="{8BC539E8-E6C6-471C-B319-3C69C2CFB5B0}">
      <dgm:prSet custT="1"/>
      <dgm:spPr/>
      <dgm:t>
        <a:bodyPr/>
        <a:lstStyle/>
        <a:p>
          <a:pPr rtl="1"/>
          <a:r>
            <a:rPr lang="ar-SA" sz="1300" dirty="0" smtClean="0">
              <a:latin typeface="Times New Roman" pitchFamily="18" charset="0"/>
              <a:cs typeface="Times New Roman" pitchFamily="18" charset="0"/>
            </a:rPr>
            <a:t>- تجهيز الحاصدة أو إعدادها للعمل.</a:t>
          </a:r>
          <a:endParaRPr lang="en-US" sz="1300" dirty="0">
            <a:latin typeface="Times New Roman" pitchFamily="18" charset="0"/>
            <a:cs typeface="Times New Roman" pitchFamily="18" charset="0"/>
          </a:endParaRPr>
        </a:p>
      </dgm:t>
    </dgm:pt>
    <dgm:pt modelId="{5C809103-183E-4A5B-8FA4-6131F972B516}" type="parTrans" cxnId="{E8718A62-FB02-46BE-89BC-45586B5CDE27}">
      <dgm:prSet/>
      <dgm:spPr/>
      <dgm:t>
        <a:bodyPr/>
        <a:lstStyle/>
        <a:p>
          <a:pPr rtl="1"/>
          <a:endParaRPr lang="ar-SA"/>
        </a:p>
      </dgm:t>
    </dgm:pt>
    <dgm:pt modelId="{43C62F6F-3430-41BC-9036-2E11E6C44625}" type="sibTrans" cxnId="{E8718A62-FB02-46BE-89BC-45586B5CDE27}">
      <dgm:prSet/>
      <dgm:spPr/>
      <dgm:t>
        <a:bodyPr/>
        <a:lstStyle/>
        <a:p>
          <a:pPr rtl="1"/>
          <a:endParaRPr lang="ar-SA"/>
        </a:p>
      </dgm:t>
    </dgm:pt>
    <dgm:pt modelId="{DC20EF30-558B-4AD2-BB87-A61C3BAF86FB}">
      <dgm:prSet custT="1"/>
      <dgm:spPr/>
      <dgm:t>
        <a:bodyPr/>
        <a:lstStyle/>
        <a:p>
          <a:pPr rtl="1"/>
          <a:r>
            <a:rPr lang="ar-SA" sz="1300" smtClean="0">
              <a:latin typeface="Times New Roman" pitchFamily="18" charset="0"/>
              <a:cs typeface="Times New Roman" pitchFamily="18" charset="0"/>
            </a:rPr>
            <a:t>- إصلاح الجرار الزراعي.</a:t>
          </a:r>
          <a:endParaRPr lang="en-US" sz="1300" dirty="0">
            <a:latin typeface="Times New Roman" pitchFamily="18" charset="0"/>
            <a:cs typeface="Times New Roman" pitchFamily="18" charset="0"/>
          </a:endParaRPr>
        </a:p>
      </dgm:t>
    </dgm:pt>
    <dgm:pt modelId="{E89108AE-AD39-4569-9C22-368BE0682EDB}" type="parTrans" cxnId="{8E899832-321B-419A-A1F9-332F17A981AA}">
      <dgm:prSet/>
      <dgm:spPr/>
      <dgm:t>
        <a:bodyPr/>
        <a:lstStyle/>
        <a:p>
          <a:pPr rtl="1"/>
          <a:endParaRPr lang="ar-SA"/>
        </a:p>
      </dgm:t>
    </dgm:pt>
    <dgm:pt modelId="{1B67739E-5905-419E-880F-204931FC9048}" type="sibTrans" cxnId="{8E899832-321B-419A-A1F9-332F17A981AA}">
      <dgm:prSet/>
      <dgm:spPr/>
      <dgm:t>
        <a:bodyPr/>
        <a:lstStyle/>
        <a:p>
          <a:pPr rtl="1"/>
          <a:endParaRPr lang="ar-SA"/>
        </a:p>
      </dgm:t>
    </dgm:pt>
    <dgm:pt modelId="{A1803FC4-FC17-4D4D-8F89-524B74EB6458}">
      <dgm:prSet custT="1"/>
      <dgm:spPr/>
      <dgm:t>
        <a:bodyPr/>
        <a:lstStyle/>
        <a:p>
          <a:pPr rtl="1"/>
          <a:r>
            <a:rPr lang="ar-SA" sz="1300" smtClean="0">
              <a:latin typeface="Times New Roman" pitchFamily="18" charset="0"/>
              <a:cs typeface="Times New Roman" pitchFamily="18" charset="0"/>
            </a:rPr>
            <a:t>- جني المحصول.</a:t>
          </a:r>
          <a:endParaRPr lang="en-US" sz="1300" dirty="0">
            <a:latin typeface="Times New Roman" pitchFamily="18" charset="0"/>
            <a:cs typeface="Times New Roman" pitchFamily="18" charset="0"/>
          </a:endParaRPr>
        </a:p>
      </dgm:t>
    </dgm:pt>
    <dgm:pt modelId="{8BE64F95-09E7-46C5-9A38-A54FECC4B3D3}" type="parTrans" cxnId="{C88F87A2-E5C7-4C59-A1F8-A1DA5164CC30}">
      <dgm:prSet/>
      <dgm:spPr/>
      <dgm:t>
        <a:bodyPr/>
        <a:lstStyle/>
        <a:p>
          <a:pPr rtl="1"/>
          <a:endParaRPr lang="ar-SA"/>
        </a:p>
      </dgm:t>
    </dgm:pt>
    <dgm:pt modelId="{554AA059-5B5C-41CF-A67F-BA5DD3C7380D}" type="sibTrans" cxnId="{C88F87A2-E5C7-4C59-A1F8-A1DA5164CC30}">
      <dgm:prSet/>
      <dgm:spPr/>
      <dgm:t>
        <a:bodyPr/>
        <a:lstStyle/>
        <a:p>
          <a:pPr rtl="1"/>
          <a:endParaRPr lang="ar-SA"/>
        </a:p>
      </dgm:t>
    </dgm:pt>
    <dgm:pt modelId="{18EF4303-0F22-4A4D-98F4-1721C73A8EC4}">
      <dgm:prSet custT="1"/>
      <dgm:spPr/>
      <dgm:t>
        <a:bodyPr/>
        <a:lstStyle/>
        <a:p>
          <a:pPr rtl="1"/>
          <a:r>
            <a:rPr lang="ar-SA" sz="1300" dirty="0" smtClean="0">
              <a:latin typeface="Times New Roman" pitchFamily="18" charset="0"/>
              <a:cs typeface="Times New Roman" pitchFamily="18" charset="0"/>
            </a:rPr>
            <a:t>- تنظيم العمل في حظيرة الأبقار.</a:t>
          </a:r>
          <a:endParaRPr lang="en-US" sz="1300" dirty="0">
            <a:latin typeface="Times New Roman" pitchFamily="18" charset="0"/>
            <a:cs typeface="Times New Roman" pitchFamily="18" charset="0"/>
          </a:endParaRPr>
        </a:p>
      </dgm:t>
    </dgm:pt>
    <dgm:pt modelId="{65775DFE-84C0-4108-83F7-42D036D718FF}" type="parTrans" cxnId="{860045C8-C82A-49C9-A765-56508006372A}">
      <dgm:prSet/>
      <dgm:spPr/>
      <dgm:t>
        <a:bodyPr/>
        <a:lstStyle/>
        <a:p>
          <a:pPr rtl="1"/>
          <a:endParaRPr lang="ar-SA"/>
        </a:p>
      </dgm:t>
    </dgm:pt>
    <dgm:pt modelId="{E2CCC2B1-46D2-41A0-8FC8-BEF0ADE61FEF}" type="sibTrans" cxnId="{860045C8-C82A-49C9-A765-56508006372A}">
      <dgm:prSet/>
      <dgm:spPr/>
      <dgm:t>
        <a:bodyPr/>
        <a:lstStyle/>
        <a:p>
          <a:pPr rtl="1"/>
          <a:endParaRPr lang="ar-SA"/>
        </a:p>
      </dgm:t>
    </dgm:pt>
    <dgm:pt modelId="{26E4A790-A89A-4511-9E87-296594EA67A7}">
      <dgm:prSet custT="1"/>
      <dgm:spPr/>
      <dgm:t>
        <a:bodyPr/>
        <a:lstStyle/>
        <a:p>
          <a:pPr rtl="1"/>
          <a:r>
            <a:rPr lang="ar-SA" sz="1200" dirty="0" smtClean="0">
              <a:latin typeface="Times New Roman" pitchFamily="18" charset="0"/>
              <a:cs typeface="Times New Roman" pitchFamily="18" charset="0"/>
            </a:rPr>
            <a:t>تتطلب القرارات المستقبلية فترة من الزمن تتراوح بين 3-5 سنوات مثل:</a:t>
          </a:r>
          <a:endParaRPr lang="en-US" sz="1200" dirty="0" smtClean="0">
            <a:latin typeface="Times New Roman" pitchFamily="18" charset="0"/>
            <a:cs typeface="Times New Roman" pitchFamily="18" charset="0"/>
          </a:endParaRPr>
        </a:p>
      </dgm:t>
    </dgm:pt>
    <dgm:pt modelId="{705D5816-6166-47D9-8B20-0B8D8F82E6ED}" type="parTrans" cxnId="{A46A7B84-80F5-4466-A4FF-C7E45F1461AC}">
      <dgm:prSet/>
      <dgm:spPr/>
      <dgm:t>
        <a:bodyPr/>
        <a:lstStyle/>
        <a:p>
          <a:pPr rtl="1"/>
          <a:endParaRPr lang="ar-SA"/>
        </a:p>
      </dgm:t>
    </dgm:pt>
    <dgm:pt modelId="{69CC669B-35C1-4041-9CE5-DAB4A9CA2B1B}" type="sibTrans" cxnId="{A46A7B84-80F5-4466-A4FF-C7E45F1461AC}">
      <dgm:prSet/>
      <dgm:spPr/>
      <dgm:t>
        <a:bodyPr/>
        <a:lstStyle/>
        <a:p>
          <a:pPr rtl="1"/>
          <a:endParaRPr lang="ar-SA"/>
        </a:p>
      </dgm:t>
    </dgm:pt>
    <dgm:pt modelId="{3FB86936-AFB3-4874-B0D0-4BF9AF2BF380}">
      <dgm:prSet custT="1"/>
      <dgm:spPr/>
      <dgm:t>
        <a:bodyPr/>
        <a:lstStyle/>
        <a:p>
          <a:pPr rtl="1"/>
          <a:r>
            <a:rPr lang="ar-SA" sz="1200" dirty="0" smtClean="0">
              <a:latin typeface="Times New Roman" pitchFamily="18" charset="0"/>
              <a:cs typeface="Times New Roman" pitchFamily="18" charset="0"/>
            </a:rPr>
            <a:t>قرارات البناء في المزرعة (إنشاء حظيرة للأبقار في المزرعة).</a:t>
          </a:r>
          <a:endParaRPr lang="en-US" sz="1200" dirty="0" smtClean="0">
            <a:latin typeface="Times New Roman" pitchFamily="18" charset="0"/>
            <a:cs typeface="Times New Roman" pitchFamily="18" charset="0"/>
          </a:endParaRPr>
        </a:p>
      </dgm:t>
    </dgm:pt>
    <dgm:pt modelId="{AB235E8D-62F3-4959-8592-B4FB0B72C6E0}" type="parTrans" cxnId="{04B6F8B8-6796-4E47-842A-04D80D9D02ED}">
      <dgm:prSet/>
      <dgm:spPr/>
      <dgm:t>
        <a:bodyPr/>
        <a:lstStyle/>
        <a:p>
          <a:pPr rtl="1"/>
          <a:endParaRPr lang="ar-SA"/>
        </a:p>
      </dgm:t>
    </dgm:pt>
    <dgm:pt modelId="{A28B6345-7D85-4AF3-B3DC-306829C907A8}" type="sibTrans" cxnId="{04B6F8B8-6796-4E47-842A-04D80D9D02ED}">
      <dgm:prSet/>
      <dgm:spPr/>
      <dgm:t>
        <a:bodyPr/>
        <a:lstStyle/>
        <a:p>
          <a:pPr rtl="1"/>
          <a:endParaRPr lang="ar-SA"/>
        </a:p>
      </dgm:t>
    </dgm:pt>
    <dgm:pt modelId="{C20850F3-7428-4C83-B735-9458CE9ED195}">
      <dgm:prSet custT="1"/>
      <dgm:spPr/>
      <dgm:t>
        <a:bodyPr/>
        <a:lstStyle/>
        <a:p>
          <a:pPr rtl="1"/>
          <a:r>
            <a:rPr lang="ar-SA" sz="1200" dirty="0" smtClean="0">
              <a:latin typeface="Times New Roman" pitchFamily="18" charset="0"/>
              <a:cs typeface="Times New Roman" pitchFamily="18" charset="0"/>
            </a:rPr>
            <a:t>تغيير </a:t>
          </a:r>
          <a:r>
            <a:rPr lang="ar-SA" sz="1400" dirty="0" smtClean="0">
              <a:latin typeface="Times New Roman" pitchFamily="18" charset="0"/>
              <a:cs typeface="Times New Roman" pitchFamily="18" charset="0"/>
            </a:rPr>
            <a:t>الإتجاه</a:t>
          </a:r>
          <a:r>
            <a:rPr lang="ar-SA" sz="1200" dirty="0" smtClean="0">
              <a:latin typeface="Times New Roman" pitchFamily="18" charset="0"/>
              <a:cs typeface="Times New Roman" pitchFamily="18" charset="0"/>
            </a:rPr>
            <a:t> الإنتاجي في المزرعة.</a:t>
          </a:r>
          <a:endParaRPr lang="en-US" sz="1200" dirty="0" smtClean="0">
            <a:latin typeface="Times New Roman" pitchFamily="18" charset="0"/>
            <a:cs typeface="Times New Roman" pitchFamily="18" charset="0"/>
          </a:endParaRPr>
        </a:p>
      </dgm:t>
    </dgm:pt>
    <dgm:pt modelId="{FACA2281-FAED-494B-A527-8B1144E3B4F8}" type="parTrans" cxnId="{661CF136-DD56-4FDD-BB7F-254C3DE9D701}">
      <dgm:prSet/>
      <dgm:spPr/>
      <dgm:t>
        <a:bodyPr/>
        <a:lstStyle/>
        <a:p>
          <a:pPr rtl="1"/>
          <a:endParaRPr lang="ar-SA"/>
        </a:p>
      </dgm:t>
    </dgm:pt>
    <dgm:pt modelId="{DA8BC59A-8C4E-4DAA-B530-75F4710C69FA}" type="sibTrans" cxnId="{661CF136-DD56-4FDD-BB7F-254C3DE9D701}">
      <dgm:prSet/>
      <dgm:spPr/>
      <dgm:t>
        <a:bodyPr/>
        <a:lstStyle/>
        <a:p>
          <a:pPr rtl="1"/>
          <a:endParaRPr lang="ar-SA"/>
        </a:p>
      </dgm:t>
    </dgm:pt>
    <dgm:pt modelId="{8F8537B2-66A9-4449-9EFD-3147640448DC}">
      <dgm:prSet custT="1"/>
      <dgm:spPr/>
      <dgm:t>
        <a:bodyPr/>
        <a:lstStyle/>
        <a:p>
          <a:pPr rtl="1"/>
          <a:r>
            <a:rPr lang="ar-SA" sz="1200" dirty="0" smtClean="0">
              <a:latin typeface="Times New Roman" pitchFamily="18" charset="0"/>
              <a:cs typeface="Times New Roman" pitchFamily="18" charset="0"/>
            </a:rPr>
            <a:t>إدخال دورة زراعية جديدة.</a:t>
          </a:r>
          <a:endParaRPr lang="en-US" sz="1200" dirty="0" smtClean="0">
            <a:latin typeface="Times New Roman" pitchFamily="18" charset="0"/>
            <a:cs typeface="Times New Roman" pitchFamily="18" charset="0"/>
          </a:endParaRPr>
        </a:p>
      </dgm:t>
    </dgm:pt>
    <dgm:pt modelId="{5F034795-F172-4283-B6E0-36462C8BBDF3}" type="parTrans" cxnId="{CC946B43-F058-444E-880B-BCD0160CB55F}">
      <dgm:prSet/>
      <dgm:spPr/>
      <dgm:t>
        <a:bodyPr/>
        <a:lstStyle/>
        <a:p>
          <a:pPr rtl="1"/>
          <a:endParaRPr lang="ar-SA"/>
        </a:p>
      </dgm:t>
    </dgm:pt>
    <dgm:pt modelId="{3E6788FB-7B79-4544-A234-48979419B0EC}" type="sibTrans" cxnId="{CC946B43-F058-444E-880B-BCD0160CB55F}">
      <dgm:prSet/>
      <dgm:spPr/>
      <dgm:t>
        <a:bodyPr/>
        <a:lstStyle/>
        <a:p>
          <a:pPr rtl="1"/>
          <a:endParaRPr lang="ar-SA"/>
        </a:p>
      </dgm:t>
    </dgm:pt>
    <dgm:pt modelId="{9B7FE5AC-6A26-42D2-BC92-348256A6D86E}">
      <dgm:prSet custT="1"/>
      <dgm:spPr/>
      <dgm:t>
        <a:bodyPr/>
        <a:lstStyle/>
        <a:p>
          <a:pPr rtl="1"/>
          <a:r>
            <a:rPr lang="ar-SA" sz="1200" b="1" dirty="0" smtClean="0">
              <a:latin typeface="Times New Roman" pitchFamily="18" charset="0"/>
              <a:cs typeface="Times New Roman" pitchFamily="18" charset="0"/>
            </a:rPr>
            <a:t>الـــقرارات مـــتوسطة الأمـــد (حالية):</a:t>
          </a:r>
          <a:endParaRPr lang="en-US" sz="1200" dirty="0">
            <a:latin typeface="Times New Roman" pitchFamily="18" charset="0"/>
            <a:cs typeface="Times New Roman" pitchFamily="18" charset="0"/>
          </a:endParaRPr>
        </a:p>
      </dgm:t>
    </dgm:pt>
    <dgm:pt modelId="{2AF5EF24-627F-43A2-B4CC-88C77C20B298}" type="parTrans" cxnId="{0205AF6F-50D0-4715-940B-4044AFCDE206}">
      <dgm:prSet/>
      <dgm:spPr/>
      <dgm:t>
        <a:bodyPr/>
        <a:lstStyle/>
        <a:p>
          <a:pPr rtl="1"/>
          <a:endParaRPr lang="ar-SA"/>
        </a:p>
      </dgm:t>
    </dgm:pt>
    <dgm:pt modelId="{ED9648FE-0F3B-4226-BFA2-2EEADA102F84}" type="sibTrans" cxnId="{0205AF6F-50D0-4715-940B-4044AFCDE206}">
      <dgm:prSet/>
      <dgm:spPr/>
      <dgm:t>
        <a:bodyPr/>
        <a:lstStyle/>
        <a:p>
          <a:pPr rtl="1"/>
          <a:endParaRPr lang="ar-SA"/>
        </a:p>
      </dgm:t>
    </dgm:pt>
    <dgm:pt modelId="{4114E467-5651-4836-8A61-96F499D04031}">
      <dgm:prSet custT="1"/>
      <dgm:spPr/>
      <dgm:t>
        <a:bodyPr/>
        <a:lstStyle/>
        <a:p>
          <a:pPr rtl="1"/>
          <a:r>
            <a:rPr lang="ar-SA" sz="1200" dirty="0" smtClean="0">
              <a:latin typeface="Times New Roman" pitchFamily="18" charset="0"/>
              <a:cs typeface="Times New Roman" pitchFamily="18" charset="0"/>
            </a:rPr>
            <a:t>تصاغ مثل هذه القرارات في المشاريع الزراعية لتغطي فترة زمنية تتراوح بين السنه والسنتين. تظهر مثل هذه القرارات في شراء بعض الآلات والمعدات، وفي إجراء تحليل التربة لمعرفة خصوبتها وفي شراء السماد ومواد البناء.</a:t>
          </a:r>
          <a:endParaRPr lang="ar-YE" sz="1200" dirty="0">
            <a:latin typeface="Times New Roman" pitchFamily="18" charset="0"/>
            <a:cs typeface="Times New Roman" pitchFamily="18" charset="0"/>
          </a:endParaRPr>
        </a:p>
      </dgm:t>
    </dgm:pt>
    <dgm:pt modelId="{5A9540D0-AF7C-4988-8385-59DF61C25B6B}" type="parTrans" cxnId="{7A4E95E0-A5D1-424E-AC9F-FFC6E78D9019}">
      <dgm:prSet/>
      <dgm:spPr/>
      <dgm:t>
        <a:bodyPr/>
        <a:lstStyle/>
        <a:p>
          <a:pPr rtl="1"/>
          <a:endParaRPr lang="ar-SA"/>
        </a:p>
      </dgm:t>
    </dgm:pt>
    <dgm:pt modelId="{F7DDCD36-9A5D-436C-8F35-5D16A438F2EE}" type="sibTrans" cxnId="{7A4E95E0-A5D1-424E-AC9F-FFC6E78D9019}">
      <dgm:prSet/>
      <dgm:spPr/>
      <dgm:t>
        <a:bodyPr/>
        <a:lstStyle/>
        <a:p>
          <a:pPr rtl="1"/>
          <a:endParaRPr lang="ar-SA"/>
        </a:p>
      </dgm:t>
    </dgm:pt>
    <dgm:pt modelId="{C27D66EB-8BDA-4476-9B77-989322087C21}">
      <dgm:prSet custT="1"/>
      <dgm:spPr/>
      <dgm:t>
        <a:bodyPr/>
        <a:lstStyle/>
        <a:p>
          <a:pPr rtl="1"/>
          <a:r>
            <a:rPr lang="ar-SA" sz="1200" b="1" smtClean="0">
              <a:latin typeface="Times New Roman" pitchFamily="18" charset="0"/>
              <a:cs typeface="Times New Roman" pitchFamily="18" charset="0"/>
            </a:rPr>
            <a:t>الــــقرارات قــــصـيرة الأمــــــد (الآنية):</a:t>
          </a:r>
          <a:endParaRPr lang="en-US" sz="1200" dirty="0">
            <a:latin typeface="Times New Roman" pitchFamily="18" charset="0"/>
            <a:cs typeface="Times New Roman" pitchFamily="18" charset="0"/>
          </a:endParaRPr>
        </a:p>
      </dgm:t>
    </dgm:pt>
    <dgm:pt modelId="{FEE264EE-66E2-4609-A402-61AE03179ED4}" type="parTrans" cxnId="{3B464F3B-8667-4507-8B61-4F35DFE8E78A}">
      <dgm:prSet/>
      <dgm:spPr/>
      <dgm:t>
        <a:bodyPr/>
        <a:lstStyle/>
        <a:p>
          <a:pPr rtl="1"/>
          <a:endParaRPr lang="ar-SA"/>
        </a:p>
      </dgm:t>
    </dgm:pt>
    <dgm:pt modelId="{EBC50C06-852A-4770-B0F6-2F972E1F7B19}" type="sibTrans" cxnId="{3B464F3B-8667-4507-8B61-4F35DFE8E78A}">
      <dgm:prSet/>
      <dgm:spPr/>
      <dgm:t>
        <a:bodyPr/>
        <a:lstStyle/>
        <a:p>
          <a:pPr rtl="1"/>
          <a:endParaRPr lang="ar-SA"/>
        </a:p>
      </dgm:t>
    </dgm:pt>
    <dgm:pt modelId="{C0491CD3-3841-4244-A5B0-3F075026D32C}">
      <dgm:prSet custT="1"/>
      <dgm:spPr/>
      <dgm:t>
        <a:bodyPr/>
        <a:lstStyle/>
        <a:p>
          <a:pPr rtl="1"/>
          <a:r>
            <a:rPr lang="ar-SA" sz="1200" dirty="0" smtClean="0">
              <a:latin typeface="Times New Roman" pitchFamily="18" charset="0"/>
              <a:cs typeface="Times New Roman" pitchFamily="18" charset="0"/>
            </a:rPr>
            <a:t>تنشط مثل هذه القرارات خلال فترة زمنية قصيرة (بضعة أيام – أسبوعا – شهرا) أن هذه الشكل من القرارات الإدارية يتوافق مع الأسس التنظيمية للوظائف التكنولوجية والنشاطات الإنتاجية مثال على ذلك: قرارات إنجاز الأعمال الحقلية، تجهيز الأعلاف، رش المبيدات، </a:t>
          </a:r>
          <a:endParaRPr lang="ar-SA" sz="1200" dirty="0"/>
        </a:p>
      </dgm:t>
    </dgm:pt>
    <dgm:pt modelId="{85269B02-8FF3-41FA-8A92-5F2ADEAA9B1C}" type="parTrans" cxnId="{18EE0F78-37EA-4BC9-A9CF-FEC713C207E3}">
      <dgm:prSet/>
      <dgm:spPr/>
      <dgm:t>
        <a:bodyPr/>
        <a:lstStyle/>
        <a:p>
          <a:pPr rtl="1"/>
          <a:endParaRPr lang="ar-SA"/>
        </a:p>
      </dgm:t>
    </dgm:pt>
    <dgm:pt modelId="{FFE30397-2F2C-4440-A664-0F285324F641}" type="sibTrans" cxnId="{18EE0F78-37EA-4BC9-A9CF-FEC713C207E3}">
      <dgm:prSet/>
      <dgm:spPr/>
      <dgm:t>
        <a:bodyPr/>
        <a:lstStyle/>
        <a:p>
          <a:pPr rtl="1"/>
          <a:endParaRPr lang="ar-SA"/>
        </a:p>
      </dgm:t>
    </dgm:pt>
    <dgm:pt modelId="{B6D6C19E-142E-49C9-97E0-6F20E0827E7D}">
      <dgm:prSet custT="1"/>
      <dgm:spPr/>
      <dgm:t>
        <a:bodyPr/>
        <a:lstStyle/>
        <a:p>
          <a:pPr rtl="1"/>
          <a:r>
            <a:rPr lang="ar-SA" sz="1600" dirty="0" smtClean="0"/>
            <a:t>حسب الجهة المتخذة للقرار:</a:t>
          </a:r>
          <a:endParaRPr lang="ar-SA" sz="1600" dirty="0"/>
        </a:p>
      </dgm:t>
    </dgm:pt>
    <dgm:pt modelId="{C510C44F-ED30-4B60-B71F-EF62266F2956}" type="parTrans" cxnId="{A8988A5F-A7A3-4AB3-9323-7C7B4B11890B}">
      <dgm:prSet/>
      <dgm:spPr/>
      <dgm:t>
        <a:bodyPr/>
        <a:lstStyle/>
        <a:p>
          <a:pPr rtl="1"/>
          <a:endParaRPr lang="ar-SA"/>
        </a:p>
      </dgm:t>
    </dgm:pt>
    <dgm:pt modelId="{61335F09-D183-44A7-97B1-84B88E2F59A2}" type="sibTrans" cxnId="{A8988A5F-A7A3-4AB3-9323-7C7B4B11890B}">
      <dgm:prSet/>
      <dgm:spPr/>
      <dgm:t>
        <a:bodyPr/>
        <a:lstStyle/>
        <a:p>
          <a:pPr rtl="1"/>
          <a:endParaRPr lang="ar-SA"/>
        </a:p>
      </dgm:t>
    </dgm:pt>
    <dgm:pt modelId="{EE9C2954-5C49-4CBF-B63D-1E8197DEB72A}">
      <dgm:prSet custT="1"/>
      <dgm:spPr/>
      <dgm:t>
        <a:bodyPr/>
        <a:lstStyle/>
        <a:p>
          <a:pPr rtl="1"/>
          <a:r>
            <a:rPr lang="ar-SA" sz="1400" b="1" dirty="0" smtClean="0">
              <a:latin typeface="Times New Roman" pitchFamily="18" charset="0"/>
              <a:cs typeface="Times New Roman" pitchFamily="18" charset="0"/>
            </a:rPr>
            <a:t>القرارات الخـارجية</a:t>
          </a:r>
          <a:r>
            <a:rPr lang="ar-SA" sz="1400" dirty="0" smtClean="0">
              <a:latin typeface="Times New Roman" pitchFamily="18" charset="0"/>
              <a:cs typeface="Times New Roman" pitchFamily="18" charset="0"/>
            </a:rPr>
            <a:t>: وتتخذ من قبل القيادات العليا في المزرعة أو من قبل مؤسسات أخرى وتحدد هذه القرارات العلاقة مع الهيئات الزراعية ذات العلاقة كعلاقة المزرعة مع مؤسسات تصنيع المنتجات الزراعية ومؤسسات التسويق</a:t>
          </a:r>
          <a:endParaRPr lang="ar-SA" sz="1400" dirty="0"/>
        </a:p>
      </dgm:t>
    </dgm:pt>
    <dgm:pt modelId="{522A982C-903C-4B35-84C4-2576D5D01CA5}" type="parTrans" cxnId="{5EA65110-C50A-436E-9C7D-48EA4227377A}">
      <dgm:prSet/>
      <dgm:spPr/>
      <dgm:t>
        <a:bodyPr/>
        <a:lstStyle/>
        <a:p>
          <a:pPr rtl="1"/>
          <a:endParaRPr lang="ar-SA"/>
        </a:p>
      </dgm:t>
    </dgm:pt>
    <dgm:pt modelId="{0C1BD151-790E-4647-91EA-4C094FACD04D}" type="sibTrans" cxnId="{5EA65110-C50A-436E-9C7D-48EA4227377A}">
      <dgm:prSet/>
      <dgm:spPr/>
      <dgm:t>
        <a:bodyPr/>
        <a:lstStyle/>
        <a:p>
          <a:pPr rtl="1"/>
          <a:endParaRPr lang="ar-SA"/>
        </a:p>
      </dgm:t>
    </dgm:pt>
    <dgm:pt modelId="{9348DA6B-42B2-4511-BBA8-DA5EC2A6966E}">
      <dgm:prSet custT="1"/>
      <dgm:spPr/>
      <dgm:t>
        <a:bodyPr/>
        <a:lstStyle/>
        <a:p>
          <a:pPr rtl="1"/>
          <a:r>
            <a:rPr lang="ar-SA" sz="1400" b="1" smtClean="0">
              <a:latin typeface="Times New Roman" pitchFamily="18" charset="0"/>
              <a:cs typeface="Times New Roman" pitchFamily="18" charset="0"/>
            </a:rPr>
            <a:t>القرارات الداخلية</a:t>
          </a:r>
          <a:r>
            <a:rPr lang="ar-SA" sz="1400" smtClean="0">
              <a:latin typeface="Times New Roman" pitchFamily="18" charset="0"/>
              <a:cs typeface="Times New Roman" pitchFamily="18" charset="0"/>
            </a:rPr>
            <a:t>: وهي القرارات التي تمس مختلف أوجه النشاطات اليومية في المزرعة،</a:t>
          </a:r>
          <a:endParaRPr lang="ar-SA" sz="1400" dirty="0"/>
        </a:p>
      </dgm:t>
    </dgm:pt>
    <dgm:pt modelId="{2BCFA0CA-07D7-4438-85B2-7F2E03EA71ED}" type="parTrans" cxnId="{62EB2D3F-50CF-4DD9-966F-8266F5D67CEC}">
      <dgm:prSet/>
      <dgm:spPr/>
      <dgm:t>
        <a:bodyPr/>
        <a:lstStyle/>
        <a:p>
          <a:pPr rtl="1"/>
          <a:endParaRPr lang="ar-SA"/>
        </a:p>
      </dgm:t>
    </dgm:pt>
    <dgm:pt modelId="{D74BF057-9483-4BE6-9975-8E5D67F6E34D}" type="sibTrans" cxnId="{62EB2D3F-50CF-4DD9-966F-8266F5D67CEC}">
      <dgm:prSet/>
      <dgm:spPr/>
      <dgm:t>
        <a:bodyPr/>
        <a:lstStyle/>
        <a:p>
          <a:pPr rtl="1"/>
          <a:endParaRPr lang="ar-SA"/>
        </a:p>
      </dgm:t>
    </dgm:pt>
    <dgm:pt modelId="{A1659D0B-43E3-4397-92F2-345D4CE957ED}">
      <dgm:prSet custT="1"/>
      <dgm:spPr/>
      <dgm:t>
        <a:bodyPr/>
        <a:lstStyle/>
        <a:p>
          <a:pPr rtl="1"/>
          <a:r>
            <a:rPr lang="ar-SA" sz="1400" smtClean="0">
              <a:latin typeface="Times New Roman" pitchFamily="18" charset="0"/>
              <a:cs typeface="Times New Roman" pitchFamily="18" charset="0"/>
            </a:rPr>
            <a:t>القرارات التكنولوجية.</a:t>
          </a:r>
          <a:endParaRPr lang="en-US" sz="1400" dirty="0">
            <a:latin typeface="Times New Roman" pitchFamily="18" charset="0"/>
            <a:cs typeface="Times New Roman" pitchFamily="18" charset="0"/>
          </a:endParaRPr>
        </a:p>
      </dgm:t>
    </dgm:pt>
    <dgm:pt modelId="{A87F4BBC-EBF7-4939-B5D5-4D8A3DECAB6A}" type="parTrans" cxnId="{2D44884D-D3B2-4B62-8365-EA08AAB4C435}">
      <dgm:prSet/>
      <dgm:spPr/>
      <dgm:t>
        <a:bodyPr/>
        <a:lstStyle/>
        <a:p>
          <a:pPr rtl="1"/>
          <a:endParaRPr lang="ar-SA"/>
        </a:p>
      </dgm:t>
    </dgm:pt>
    <dgm:pt modelId="{8D1E5E74-E723-4DA8-B9FB-5101FBF3678F}" type="sibTrans" cxnId="{2D44884D-D3B2-4B62-8365-EA08AAB4C435}">
      <dgm:prSet/>
      <dgm:spPr/>
      <dgm:t>
        <a:bodyPr/>
        <a:lstStyle/>
        <a:p>
          <a:pPr rtl="1"/>
          <a:endParaRPr lang="ar-SA"/>
        </a:p>
      </dgm:t>
    </dgm:pt>
    <dgm:pt modelId="{D42E8BD9-5C9B-4798-B935-F84347661F56}">
      <dgm:prSet custT="1"/>
      <dgm:spPr/>
      <dgm:t>
        <a:bodyPr/>
        <a:lstStyle/>
        <a:p>
          <a:pPr rtl="1"/>
          <a:r>
            <a:rPr lang="ar-SA" sz="1400" smtClean="0">
              <a:latin typeface="Times New Roman" pitchFamily="18" charset="0"/>
              <a:cs typeface="Times New Roman" pitchFamily="18" charset="0"/>
            </a:rPr>
            <a:t>القرارات المالية.</a:t>
          </a:r>
          <a:endParaRPr lang="en-US" sz="1400" dirty="0">
            <a:latin typeface="Times New Roman" pitchFamily="18" charset="0"/>
            <a:cs typeface="Times New Roman" pitchFamily="18" charset="0"/>
          </a:endParaRPr>
        </a:p>
      </dgm:t>
    </dgm:pt>
    <dgm:pt modelId="{A52E92D9-272E-4B49-B0F7-089B68918721}" type="parTrans" cxnId="{9D5F15FC-6793-43FD-A327-F715E90189E9}">
      <dgm:prSet/>
      <dgm:spPr/>
      <dgm:t>
        <a:bodyPr/>
        <a:lstStyle/>
        <a:p>
          <a:pPr rtl="1"/>
          <a:endParaRPr lang="ar-SA"/>
        </a:p>
      </dgm:t>
    </dgm:pt>
    <dgm:pt modelId="{95FE3EA4-A33A-49F2-A4ED-0534F9495945}" type="sibTrans" cxnId="{9D5F15FC-6793-43FD-A327-F715E90189E9}">
      <dgm:prSet/>
      <dgm:spPr/>
      <dgm:t>
        <a:bodyPr/>
        <a:lstStyle/>
        <a:p>
          <a:pPr rtl="1"/>
          <a:endParaRPr lang="ar-SA"/>
        </a:p>
      </dgm:t>
    </dgm:pt>
    <dgm:pt modelId="{67000317-7C38-4D8A-B7F4-819C407B78D2}">
      <dgm:prSet custT="1"/>
      <dgm:spPr/>
      <dgm:t>
        <a:bodyPr/>
        <a:lstStyle/>
        <a:p>
          <a:pPr rtl="1"/>
          <a:r>
            <a:rPr lang="ar-SA" sz="1400" smtClean="0">
              <a:latin typeface="Times New Roman" pitchFamily="18" charset="0"/>
              <a:cs typeface="Times New Roman" pitchFamily="18" charset="0"/>
            </a:rPr>
            <a:t>القرارات الإدارية المكتبية.</a:t>
          </a:r>
          <a:endParaRPr lang="en-US" sz="1400" dirty="0">
            <a:latin typeface="Times New Roman" pitchFamily="18" charset="0"/>
            <a:cs typeface="Times New Roman" pitchFamily="18" charset="0"/>
          </a:endParaRPr>
        </a:p>
      </dgm:t>
    </dgm:pt>
    <dgm:pt modelId="{3470C7A4-4675-43A7-A358-AAA9915BF4D4}" type="parTrans" cxnId="{801C754D-F933-4AE5-BB39-08B7375D8DDB}">
      <dgm:prSet/>
      <dgm:spPr/>
      <dgm:t>
        <a:bodyPr/>
        <a:lstStyle/>
        <a:p>
          <a:pPr rtl="1"/>
          <a:endParaRPr lang="ar-SA"/>
        </a:p>
      </dgm:t>
    </dgm:pt>
    <dgm:pt modelId="{C52DFA0D-16CA-49EC-8183-90ED95FAF921}" type="sibTrans" cxnId="{801C754D-F933-4AE5-BB39-08B7375D8DDB}">
      <dgm:prSet/>
      <dgm:spPr/>
      <dgm:t>
        <a:bodyPr/>
        <a:lstStyle/>
        <a:p>
          <a:pPr rtl="1"/>
          <a:endParaRPr lang="ar-SA"/>
        </a:p>
      </dgm:t>
    </dgm:pt>
    <dgm:pt modelId="{4BA0EB28-5092-41FB-BDF8-33C7447F54FF}" type="pres">
      <dgm:prSet presAssocID="{321A0022-8F05-42B9-ABD4-B5AE123550CD}" presName="Name0" presStyleCnt="0">
        <dgm:presLayoutVars>
          <dgm:dir/>
          <dgm:animLvl val="lvl"/>
          <dgm:resizeHandles val="exact"/>
        </dgm:presLayoutVars>
      </dgm:prSet>
      <dgm:spPr/>
      <dgm:t>
        <a:bodyPr/>
        <a:lstStyle/>
        <a:p>
          <a:pPr rtl="1"/>
          <a:endParaRPr lang="ar-SA"/>
        </a:p>
      </dgm:t>
    </dgm:pt>
    <dgm:pt modelId="{48A58D5E-6D16-4939-8AAE-B5CEF69DD747}" type="pres">
      <dgm:prSet presAssocID="{8B065AA7-F0D5-4A80-938D-B641F2EDD364}" presName="composite" presStyleCnt="0"/>
      <dgm:spPr/>
    </dgm:pt>
    <dgm:pt modelId="{E2F869EF-1CFE-4A69-953B-61475F317AF9}" type="pres">
      <dgm:prSet presAssocID="{8B065AA7-F0D5-4A80-938D-B641F2EDD364}" presName="parTx" presStyleLbl="alignNode1" presStyleIdx="0" presStyleCnt="4" custScaleX="164168" custScaleY="113477" custLinFactNeighborX="4312" custLinFactNeighborY="-53000">
        <dgm:presLayoutVars>
          <dgm:chMax val="0"/>
          <dgm:chPref val="0"/>
          <dgm:bulletEnabled val="1"/>
        </dgm:presLayoutVars>
      </dgm:prSet>
      <dgm:spPr/>
      <dgm:t>
        <a:bodyPr/>
        <a:lstStyle/>
        <a:p>
          <a:pPr rtl="1"/>
          <a:endParaRPr lang="ar-SA"/>
        </a:p>
      </dgm:t>
    </dgm:pt>
    <dgm:pt modelId="{907F5CD0-695C-4D7E-8EEC-2457F4C2DCBF}" type="pres">
      <dgm:prSet presAssocID="{8B065AA7-F0D5-4A80-938D-B641F2EDD364}" presName="desTx" presStyleLbl="alignAccFollowNode1" presStyleIdx="0" presStyleCnt="4" custScaleX="163984" custScaleY="96590" custLinFactNeighborX="7765" custLinFactNeighborY="175">
        <dgm:presLayoutVars>
          <dgm:bulletEnabled val="1"/>
        </dgm:presLayoutVars>
      </dgm:prSet>
      <dgm:spPr/>
      <dgm:t>
        <a:bodyPr/>
        <a:lstStyle/>
        <a:p>
          <a:pPr rtl="1"/>
          <a:endParaRPr lang="ar-SA"/>
        </a:p>
      </dgm:t>
    </dgm:pt>
    <dgm:pt modelId="{ABD0D0AB-2BA3-4F25-8DB4-FC1C4C84AABE}" type="pres">
      <dgm:prSet presAssocID="{842BAE03-BDCE-499A-AE0D-104799BC8A48}" presName="space" presStyleCnt="0"/>
      <dgm:spPr/>
    </dgm:pt>
    <dgm:pt modelId="{BC36E6F9-03D8-4DB4-BDCA-20A3B31165F7}" type="pres">
      <dgm:prSet presAssocID="{59C6C00F-5461-4676-B318-A58FC18310C6}" presName="composite" presStyleCnt="0"/>
      <dgm:spPr/>
    </dgm:pt>
    <dgm:pt modelId="{9AE853FE-4C77-4FC2-8545-E56B8AA7301E}" type="pres">
      <dgm:prSet presAssocID="{59C6C00F-5461-4676-B318-A58FC18310C6}" presName="parTx" presStyleLbl="alignNode1" presStyleIdx="1" presStyleCnt="4" custScaleX="164170" custLinFactNeighborX="243" custLinFactNeighborY="-19308">
        <dgm:presLayoutVars>
          <dgm:chMax val="0"/>
          <dgm:chPref val="0"/>
          <dgm:bulletEnabled val="1"/>
        </dgm:presLayoutVars>
      </dgm:prSet>
      <dgm:spPr/>
      <dgm:t>
        <a:bodyPr/>
        <a:lstStyle/>
        <a:p>
          <a:pPr rtl="1"/>
          <a:endParaRPr lang="ar-SA"/>
        </a:p>
      </dgm:t>
    </dgm:pt>
    <dgm:pt modelId="{68645498-C763-462A-B12D-4DB0EBB1E955}" type="pres">
      <dgm:prSet presAssocID="{59C6C00F-5461-4676-B318-A58FC18310C6}" presName="desTx" presStyleLbl="alignAccFollowNode1" presStyleIdx="1" presStyleCnt="4" custScaleX="159765" custLinFactNeighborX="1543" custLinFactNeighborY="-315">
        <dgm:presLayoutVars>
          <dgm:bulletEnabled val="1"/>
        </dgm:presLayoutVars>
      </dgm:prSet>
      <dgm:spPr/>
      <dgm:t>
        <a:bodyPr/>
        <a:lstStyle/>
        <a:p>
          <a:pPr rtl="1"/>
          <a:endParaRPr lang="ar-SA"/>
        </a:p>
      </dgm:t>
    </dgm:pt>
    <dgm:pt modelId="{77895D27-0860-435E-BE38-93B09A4241BF}" type="pres">
      <dgm:prSet presAssocID="{9EB98487-854B-4F03-AF0B-B1BAC4191002}" presName="space" presStyleCnt="0"/>
      <dgm:spPr/>
    </dgm:pt>
    <dgm:pt modelId="{1356CF9E-23BC-446D-A79C-6A8F6B772510}" type="pres">
      <dgm:prSet presAssocID="{B6D6C19E-142E-49C9-97E0-6F20E0827E7D}" presName="composite" presStyleCnt="0"/>
      <dgm:spPr/>
    </dgm:pt>
    <dgm:pt modelId="{7EFA6AA8-3153-4BCE-8ABB-619198F24AB6}" type="pres">
      <dgm:prSet presAssocID="{B6D6C19E-142E-49C9-97E0-6F20E0827E7D}" presName="parTx" presStyleLbl="alignNode1" presStyleIdx="2" presStyleCnt="4">
        <dgm:presLayoutVars>
          <dgm:chMax val="0"/>
          <dgm:chPref val="0"/>
          <dgm:bulletEnabled val="1"/>
        </dgm:presLayoutVars>
      </dgm:prSet>
      <dgm:spPr/>
      <dgm:t>
        <a:bodyPr/>
        <a:lstStyle/>
        <a:p>
          <a:pPr rtl="1"/>
          <a:endParaRPr lang="ar-SA"/>
        </a:p>
      </dgm:t>
    </dgm:pt>
    <dgm:pt modelId="{ECAFC2E6-2FDD-41EA-A24B-7CEF76B0F7D1}" type="pres">
      <dgm:prSet presAssocID="{B6D6C19E-142E-49C9-97E0-6F20E0827E7D}" presName="desTx" presStyleLbl="alignAccFollowNode1" presStyleIdx="2" presStyleCnt="4">
        <dgm:presLayoutVars>
          <dgm:bulletEnabled val="1"/>
        </dgm:presLayoutVars>
      </dgm:prSet>
      <dgm:spPr/>
      <dgm:t>
        <a:bodyPr/>
        <a:lstStyle/>
        <a:p>
          <a:pPr rtl="1"/>
          <a:endParaRPr lang="ar-SA"/>
        </a:p>
      </dgm:t>
    </dgm:pt>
    <dgm:pt modelId="{80F9CE67-1AC5-4668-B802-C81FBAABC09B}" type="pres">
      <dgm:prSet presAssocID="{61335F09-D183-44A7-97B1-84B88E2F59A2}" presName="space" presStyleCnt="0"/>
      <dgm:spPr/>
    </dgm:pt>
    <dgm:pt modelId="{326F5A46-71D7-465F-96CF-2059A9657269}" type="pres">
      <dgm:prSet presAssocID="{04481584-496D-4070-A942-8680113B51AF}" presName="composite" presStyleCnt="0"/>
      <dgm:spPr/>
    </dgm:pt>
    <dgm:pt modelId="{757F9E1B-90CF-4CD3-9BBA-BE431BC39D53}" type="pres">
      <dgm:prSet presAssocID="{04481584-496D-4070-A942-8680113B51AF}" presName="parTx" presStyleLbl="alignNode1" presStyleIdx="3" presStyleCnt="4">
        <dgm:presLayoutVars>
          <dgm:chMax val="0"/>
          <dgm:chPref val="0"/>
          <dgm:bulletEnabled val="1"/>
        </dgm:presLayoutVars>
      </dgm:prSet>
      <dgm:spPr/>
      <dgm:t>
        <a:bodyPr/>
        <a:lstStyle/>
        <a:p>
          <a:pPr rtl="1"/>
          <a:endParaRPr lang="ar-SA"/>
        </a:p>
      </dgm:t>
    </dgm:pt>
    <dgm:pt modelId="{EF3F352C-6A2C-48F7-BE20-55E59D841926}" type="pres">
      <dgm:prSet presAssocID="{04481584-496D-4070-A942-8680113B51AF}" presName="desTx" presStyleLbl="alignAccFollowNode1" presStyleIdx="3" presStyleCnt="4">
        <dgm:presLayoutVars>
          <dgm:bulletEnabled val="1"/>
        </dgm:presLayoutVars>
      </dgm:prSet>
      <dgm:spPr/>
      <dgm:t>
        <a:bodyPr/>
        <a:lstStyle/>
        <a:p>
          <a:pPr rtl="1"/>
          <a:endParaRPr lang="ar-SA"/>
        </a:p>
      </dgm:t>
    </dgm:pt>
  </dgm:ptLst>
  <dgm:cxnLst>
    <dgm:cxn modelId="{A8988A5F-A7A3-4AB3-9323-7C7B4B11890B}" srcId="{321A0022-8F05-42B9-ABD4-B5AE123550CD}" destId="{B6D6C19E-142E-49C9-97E0-6F20E0827E7D}" srcOrd="2" destOrd="0" parTransId="{C510C44F-ED30-4B60-B71F-EF62266F2956}" sibTransId="{61335F09-D183-44A7-97B1-84B88E2F59A2}"/>
    <dgm:cxn modelId="{25A43D12-B468-43A5-89F8-E1F7D69341F1}" type="presOf" srcId="{8BC539E8-E6C6-471C-B319-3C69C2CFB5B0}" destId="{907F5CD0-695C-4D7E-8EEC-2457F4C2DCBF}" srcOrd="0" destOrd="5" presId="urn:microsoft.com/office/officeart/2005/8/layout/hList1"/>
    <dgm:cxn modelId="{4B6389F7-2FDC-46CB-BFF1-2BF5F5DBD51F}" type="presOf" srcId="{A1659D0B-43E3-4397-92F2-345D4CE957ED}" destId="{EF3F352C-6A2C-48F7-BE20-55E59D841926}" srcOrd="0" destOrd="1" presId="urn:microsoft.com/office/officeart/2005/8/layout/hList1"/>
    <dgm:cxn modelId="{D02787A8-F92B-4C8D-ABB1-3EFD0BA99233}" type="presOf" srcId="{C20850F3-7428-4C83-B735-9458CE9ED195}" destId="{68645498-C763-462A-B12D-4DB0EBB1E955}" srcOrd="0" destOrd="3" presId="urn:microsoft.com/office/officeart/2005/8/layout/hList1"/>
    <dgm:cxn modelId="{860045C8-C82A-49C9-A765-56508006372A}" srcId="{8B065AA7-F0D5-4A80-938D-B641F2EDD364}" destId="{18EF4303-0F22-4A4D-98F4-1721C73A8EC4}" srcOrd="8" destOrd="0" parTransId="{65775DFE-84C0-4108-83F7-42D036D718FF}" sibTransId="{E2CCC2B1-46D2-41A0-8FC8-BEF0ADE61FEF}"/>
    <dgm:cxn modelId="{57DAA680-DF4B-4F68-AFA5-62E6E975EA48}" srcId="{8B065AA7-F0D5-4A80-938D-B641F2EDD364}" destId="{867E1D7C-8295-43A7-A2AD-015B0EB6DB04}" srcOrd="2" destOrd="0" parTransId="{16B209CD-2FC5-44BB-9E21-42684B90CBD4}" sibTransId="{F4DBB252-E3CC-40F2-850C-814467E52F13}"/>
    <dgm:cxn modelId="{729F3578-B249-44B5-9071-B335AE638940}" type="presOf" srcId="{A834136A-D630-4FA1-A271-C159CE064E42}" destId="{68645498-C763-462A-B12D-4DB0EBB1E955}" srcOrd="0" destOrd="0" presId="urn:microsoft.com/office/officeart/2005/8/layout/hList1"/>
    <dgm:cxn modelId="{5D484CDA-7EC7-4448-9192-CBD0CF88EB08}" type="presOf" srcId="{3FB86936-AFB3-4874-B0D0-4BF9AF2BF380}" destId="{68645498-C763-462A-B12D-4DB0EBB1E955}" srcOrd="0" destOrd="2" presId="urn:microsoft.com/office/officeart/2005/8/layout/hList1"/>
    <dgm:cxn modelId="{8E899832-321B-419A-A1F9-332F17A981AA}" srcId="{8B065AA7-F0D5-4A80-938D-B641F2EDD364}" destId="{DC20EF30-558B-4AD2-BB87-A61C3BAF86FB}" srcOrd="6" destOrd="0" parTransId="{E89108AE-AD39-4569-9C22-368BE0682EDB}" sibTransId="{1B67739E-5905-419E-880F-204931FC9048}"/>
    <dgm:cxn modelId="{04B6F8B8-6796-4E47-842A-04D80D9D02ED}" srcId="{59C6C00F-5461-4676-B318-A58FC18310C6}" destId="{3FB86936-AFB3-4874-B0D0-4BF9AF2BF380}" srcOrd="2" destOrd="0" parTransId="{AB235E8D-62F3-4959-8592-B4FB0B72C6E0}" sibTransId="{A28B6345-7D85-4AF3-B3DC-306829C907A8}"/>
    <dgm:cxn modelId="{E6B5C661-80ED-4461-A432-C81A95AAAF93}" type="presOf" srcId="{867E1D7C-8295-43A7-A2AD-015B0EB6DB04}" destId="{907F5CD0-695C-4D7E-8EEC-2457F4C2DCBF}" srcOrd="0" destOrd="2" presId="urn:microsoft.com/office/officeart/2005/8/layout/hList1"/>
    <dgm:cxn modelId="{A503F476-EC54-4C5D-A9FB-B88398484B0C}" type="presOf" srcId="{59C6C00F-5461-4676-B318-A58FC18310C6}" destId="{9AE853FE-4C77-4FC2-8545-E56B8AA7301E}" srcOrd="0" destOrd="0" presId="urn:microsoft.com/office/officeart/2005/8/layout/hList1"/>
    <dgm:cxn modelId="{73FF8980-940E-485B-BDB8-099BF9B72273}" type="presOf" srcId="{8F8537B2-66A9-4449-9EFD-3147640448DC}" destId="{68645498-C763-462A-B12D-4DB0EBB1E955}" srcOrd="0" destOrd="4" presId="urn:microsoft.com/office/officeart/2005/8/layout/hList1"/>
    <dgm:cxn modelId="{C88F87A2-E5C7-4C59-A1F8-A1DA5164CC30}" srcId="{8B065AA7-F0D5-4A80-938D-B641F2EDD364}" destId="{A1803FC4-FC17-4D4D-8F89-524B74EB6458}" srcOrd="7" destOrd="0" parTransId="{8BE64F95-09E7-46C5-9A38-A54FECC4B3D3}" sibTransId="{554AA059-5B5C-41CF-A67F-BA5DD3C7380D}"/>
    <dgm:cxn modelId="{5736B4A8-93DB-46A0-BA91-1CA217BD8DA4}" type="presOf" srcId="{8B065AA7-F0D5-4A80-938D-B641F2EDD364}" destId="{E2F869EF-1CFE-4A69-953B-61475F317AF9}" srcOrd="0" destOrd="0" presId="urn:microsoft.com/office/officeart/2005/8/layout/hList1"/>
    <dgm:cxn modelId="{0DA4F1AC-1624-4914-ADCD-CBE10F1D19A2}" srcId="{8B065AA7-F0D5-4A80-938D-B641F2EDD364}" destId="{B25413D0-6E60-4826-A4F8-B93A3CC672B6}" srcOrd="3" destOrd="0" parTransId="{54400E04-7849-4B5C-AA76-D8D2DC45D035}" sibTransId="{900B1276-FFB3-44E6-8CC7-13DC3855425E}"/>
    <dgm:cxn modelId="{32E506DC-7A8E-4876-BBD8-8EE5FC737634}" type="presOf" srcId="{13423172-B4B6-4F5E-894B-F581F42F789A}" destId="{907F5CD0-695C-4D7E-8EEC-2457F4C2DCBF}" srcOrd="0" destOrd="4" presId="urn:microsoft.com/office/officeart/2005/8/layout/hList1"/>
    <dgm:cxn modelId="{EBF97837-136A-4040-BC60-8174822BB020}" srcId="{8B065AA7-F0D5-4A80-938D-B641F2EDD364}" destId="{55A2C10B-4D76-460C-83C0-EEEBE3580E17}" srcOrd="0" destOrd="0" parTransId="{0581B114-F87A-49F3-A764-7976406F42BE}" sibTransId="{04128A0C-2B5E-4EE8-A063-E1E118E31266}"/>
    <dgm:cxn modelId="{5EA65110-C50A-436E-9C7D-48EA4227377A}" srcId="{B6D6C19E-142E-49C9-97E0-6F20E0827E7D}" destId="{EE9C2954-5C49-4CBF-B63D-1E8197DEB72A}" srcOrd="0" destOrd="0" parTransId="{522A982C-903C-4B35-84C4-2576D5D01CA5}" sibTransId="{0C1BD151-790E-4647-91EA-4C094FACD04D}"/>
    <dgm:cxn modelId="{E563AC34-0217-4914-A0D7-18EB7DEC858B}" type="presOf" srcId="{18EF4303-0F22-4A4D-98F4-1721C73A8EC4}" destId="{907F5CD0-695C-4D7E-8EEC-2457F4C2DCBF}" srcOrd="0" destOrd="8" presId="urn:microsoft.com/office/officeart/2005/8/layout/hList1"/>
    <dgm:cxn modelId="{1A478ACD-CC14-4D29-9A23-F60B77171FEA}" srcId="{321A0022-8F05-42B9-ABD4-B5AE123550CD}" destId="{8B065AA7-F0D5-4A80-938D-B641F2EDD364}" srcOrd="0" destOrd="0" parTransId="{6BDC1DE1-2AE9-4002-9048-0109C726DFD7}" sibTransId="{842BAE03-BDCE-499A-AE0D-104799BC8A48}"/>
    <dgm:cxn modelId="{A6ED1684-231E-4EA9-A2D1-6268C9084141}" type="presOf" srcId="{55A2C10B-4D76-460C-83C0-EEEBE3580E17}" destId="{907F5CD0-695C-4D7E-8EEC-2457F4C2DCBF}" srcOrd="0" destOrd="0" presId="urn:microsoft.com/office/officeart/2005/8/layout/hList1"/>
    <dgm:cxn modelId="{9D5F15FC-6793-43FD-A327-F715E90189E9}" srcId="{04481584-496D-4070-A942-8680113B51AF}" destId="{D42E8BD9-5C9B-4798-B935-F84347661F56}" srcOrd="2" destOrd="0" parTransId="{A52E92D9-272E-4B49-B0F7-089B68918721}" sibTransId="{95FE3EA4-A33A-49F2-A4ED-0534F9495945}"/>
    <dgm:cxn modelId="{1D78FC17-65A6-45D3-A675-063BFD4EB7F7}" type="presOf" srcId="{4114E467-5651-4836-8A61-96F499D04031}" destId="{68645498-C763-462A-B12D-4DB0EBB1E955}" srcOrd="0" destOrd="6" presId="urn:microsoft.com/office/officeart/2005/8/layout/hList1"/>
    <dgm:cxn modelId="{90ABF4F5-F2EB-47DE-9D02-918B23396A42}" srcId="{321A0022-8F05-42B9-ABD4-B5AE123550CD}" destId="{04481584-496D-4070-A942-8680113B51AF}" srcOrd="3" destOrd="0" parTransId="{E433D29B-DF3E-4A61-8AFC-AA3FED133552}" sibTransId="{BC80333E-37AD-42D1-9862-C5348DA32E36}"/>
    <dgm:cxn modelId="{E8718A62-FB02-46BE-89BC-45586B5CDE27}" srcId="{8B065AA7-F0D5-4A80-938D-B641F2EDD364}" destId="{8BC539E8-E6C6-471C-B319-3C69C2CFB5B0}" srcOrd="5" destOrd="0" parTransId="{5C809103-183E-4A5B-8FA4-6131F972B516}" sibTransId="{43C62F6F-3430-41BC-9036-2E11E6C44625}"/>
    <dgm:cxn modelId="{CC946B43-F058-444E-880B-BCD0160CB55F}" srcId="{59C6C00F-5461-4676-B318-A58FC18310C6}" destId="{8F8537B2-66A9-4449-9EFD-3147640448DC}" srcOrd="4" destOrd="0" parTransId="{5F034795-F172-4283-B6E0-36462C8BBDF3}" sibTransId="{3E6788FB-7B79-4544-A234-48979419B0EC}"/>
    <dgm:cxn modelId="{0BA26AAB-AA54-43D7-8246-00E974BE7084}" type="presOf" srcId="{A1803FC4-FC17-4D4D-8F89-524B74EB6458}" destId="{907F5CD0-695C-4D7E-8EEC-2457F4C2DCBF}" srcOrd="0" destOrd="7" presId="urn:microsoft.com/office/officeart/2005/8/layout/hList1"/>
    <dgm:cxn modelId="{F21BCED2-1BAD-4606-B73F-51669F99EF09}" type="presOf" srcId="{94B9C24B-E43E-4A89-AF6A-6386468C3344}" destId="{EF3F352C-6A2C-48F7-BE20-55E59D841926}" srcOrd="0" destOrd="0" presId="urn:microsoft.com/office/officeart/2005/8/layout/hList1"/>
    <dgm:cxn modelId="{581C718C-D0FB-437D-BE74-96AD3C2A4979}" type="presOf" srcId="{DC20EF30-558B-4AD2-BB87-A61C3BAF86FB}" destId="{907F5CD0-695C-4D7E-8EEC-2457F4C2DCBF}" srcOrd="0" destOrd="6" presId="urn:microsoft.com/office/officeart/2005/8/layout/hList1"/>
    <dgm:cxn modelId="{A46A7B84-80F5-4466-A4FF-C7E45F1461AC}" srcId="{59C6C00F-5461-4676-B318-A58FC18310C6}" destId="{26E4A790-A89A-4511-9E87-296594EA67A7}" srcOrd="1" destOrd="0" parTransId="{705D5816-6166-47D9-8B20-0B8D8F82E6ED}" sibTransId="{69CC669B-35C1-4041-9CE5-DAB4A9CA2B1B}"/>
    <dgm:cxn modelId="{5EFB6D77-B740-4EAD-9C3B-CC540A3A2F6E}" type="presOf" srcId="{B6D6C19E-142E-49C9-97E0-6F20E0827E7D}" destId="{7EFA6AA8-3153-4BCE-8ABB-619198F24AB6}" srcOrd="0" destOrd="0" presId="urn:microsoft.com/office/officeart/2005/8/layout/hList1"/>
    <dgm:cxn modelId="{0F3E9FC3-4ACD-4372-80A2-6FF74E7836B3}" type="presOf" srcId="{D42E8BD9-5C9B-4798-B935-F84347661F56}" destId="{EF3F352C-6A2C-48F7-BE20-55E59D841926}" srcOrd="0" destOrd="2" presId="urn:microsoft.com/office/officeart/2005/8/layout/hList1"/>
    <dgm:cxn modelId="{18EE0F78-37EA-4BC9-A9CF-FEC713C207E3}" srcId="{59C6C00F-5461-4676-B318-A58FC18310C6}" destId="{C0491CD3-3841-4244-A5B0-3F075026D32C}" srcOrd="8" destOrd="0" parTransId="{85269B02-8FF3-41FA-8A92-5F2ADEAA9B1C}" sibTransId="{FFE30397-2F2C-4440-A664-0F285324F641}"/>
    <dgm:cxn modelId="{E8936FE7-58D4-4B71-B3FA-5EC84BC44C53}" srcId="{321A0022-8F05-42B9-ABD4-B5AE123550CD}" destId="{59C6C00F-5461-4676-B318-A58FC18310C6}" srcOrd="1" destOrd="0" parTransId="{A8F107C9-152A-40A5-9EEC-02E0614DAB63}" sibTransId="{9EB98487-854B-4F03-AF0B-B1BAC4191002}"/>
    <dgm:cxn modelId="{2DC5CA73-7B00-4CDA-B6B8-A329B09AB797}" type="presOf" srcId="{9348DA6B-42B2-4511-BBA8-DA5EC2A6966E}" destId="{ECAFC2E6-2FDD-41EA-A24B-7CEF76B0F7D1}" srcOrd="0" destOrd="1" presId="urn:microsoft.com/office/officeart/2005/8/layout/hList1"/>
    <dgm:cxn modelId="{9F7493E6-DE11-4926-A11A-1080236612E7}" type="presOf" srcId="{26E4A790-A89A-4511-9E87-296594EA67A7}" destId="{68645498-C763-462A-B12D-4DB0EBB1E955}" srcOrd="0" destOrd="1" presId="urn:microsoft.com/office/officeart/2005/8/layout/hList1"/>
    <dgm:cxn modelId="{6F06AAF9-8D15-4E74-BE3E-6676EE1D2972}" srcId="{04481584-496D-4070-A942-8680113B51AF}" destId="{94B9C24B-E43E-4A89-AF6A-6386468C3344}" srcOrd="0" destOrd="0" parTransId="{CC69236D-6954-4442-8401-9CDED07122B3}" sibTransId="{5A1D02A3-84AD-469A-8543-A561853952DF}"/>
    <dgm:cxn modelId="{A5C22E31-ACD6-405C-80F5-9922134E2DC8}" srcId="{8B065AA7-F0D5-4A80-938D-B641F2EDD364}" destId="{46708661-EC2D-4DD4-BA2B-8EB1D912C3CA}" srcOrd="1" destOrd="0" parTransId="{3C63BF8A-778F-4092-A177-11821F228C1C}" sibTransId="{7BBF115C-C2A7-4AE5-AFE2-98EDC7BEAE00}"/>
    <dgm:cxn modelId="{2D44884D-D3B2-4B62-8365-EA08AAB4C435}" srcId="{04481584-496D-4070-A942-8680113B51AF}" destId="{A1659D0B-43E3-4397-92F2-345D4CE957ED}" srcOrd="1" destOrd="0" parTransId="{A87F4BBC-EBF7-4939-B5D5-4D8A3DECAB6A}" sibTransId="{8D1E5E74-E723-4DA8-B9FB-5101FBF3678F}"/>
    <dgm:cxn modelId="{7A4E95E0-A5D1-424E-AC9F-FFC6E78D9019}" srcId="{59C6C00F-5461-4676-B318-A58FC18310C6}" destId="{4114E467-5651-4836-8A61-96F499D04031}" srcOrd="6" destOrd="0" parTransId="{5A9540D0-AF7C-4988-8385-59DF61C25B6B}" sibTransId="{F7DDCD36-9A5D-436C-8F35-5D16A438F2EE}"/>
    <dgm:cxn modelId="{661CF136-DD56-4FDD-BB7F-254C3DE9D701}" srcId="{59C6C00F-5461-4676-B318-A58FC18310C6}" destId="{C20850F3-7428-4C83-B735-9458CE9ED195}" srcOrd="3" destOrd="0" parTransId="{FACA2281-FAED-494B-A527-8B1144E3B4F8}" sibTransId="{DA8BC59A-8C4E-4DAA-B530-75F4710C69FA}"/>
    <dgm:cxn modelId="{501A2909-3ECF-4F97-AEBA-D3D955E8970D}" type="presOf" srcId="{C0491CD3-3841-4244-A5B0-3F075026D32C}" destId="{68645498-C763-462A-B12D-4DB0EBB1E955}" srcOrd="0" destOrd="8" presId="urn:microsoft.com/office/officeart/2005/8/layout/hList1"/>
    <dgm:cxn modelId="{230DF771-0913-46F1-AF10-EE1E647FB2B8}" type="presOf" srcId="{B25413D0-6E60-4826-A4F8-B93A3CC672B6}" destId="{907F5CD0-695C-4D7E-8EEC-2457F4C2DCBF}" srcOrd="0" destOrd="3" presId="urn:microsoft.com/office/officeart/2005/8/layout/hList1"/>
    <dgm:cxn modelId="{8D61B611-6299-4D99-AFA1-EEF851ECEF07}" type="presOf" srcId="{C27D66EB-8BDA-4476-9B77-989322087C21}" destId="{68645498-C763-462A-B12D-4DB0EBB1E955}" srcOrd="0" destOrd="7" presId="urn:microsoft.com/office/officeart/2005/8/layout/hList1"/>
    <dgm:cxn modelId="{E5CF17D0-A9C6-4B35-9B9D-75743355069B}" type="presOf" srcId="{46708661-EC2D-4DD4-BA2B-8EB1D912C3CA}" destId="{907F5CD0-695C-4D7E-8EEC-2457F4C2DCBF}" srcOrd="0" destOrd="1" presId="urn:microsoft.com/office/officeart/2005/8/layout/hList1"/>
    <dgm:cxn modelId="{62EB2D3F-50CF-4DD9-966F-8266F5D67CEC}" srcId="{B6D6C19E-142E-49C9-97E0-6F20E0827E7D}" destId="{9348DA6B-42B2-4511-BBA8-DA5EC2A6966E}" srcOrd="1" destOrd="0" parTransId="{2BCFA0CA-07D7-4438-85B2-7F2E03EA71ED}" sibTransId="{D74BF057-9483-4BE6-9975-8E5D67F6E34D}"/>
    <dgm:cxn modelId="{954D7B55-6F97-4E63-9791-C9F92402B06F}" type="presOf" srcId="{04481584-496D-4070-A942-8680113B51AF}" destId="{757F9E1B-90CF-4CD3-9BBA-BE431BC39D53}" srcOrd="0" destOrd="0" presId="urn:microsoft.com/office/officeart/2005/8/layout/hList1"/>
    <dgm:cxn modelId="{C6BAC6F1-7EAC-4571-BFA6-60EC32DEB96D}" type="presOf" srcId="{EE9C2954-5C49-4CBF-B63D-1E8197DEB72A}" destId="{ECAFC2E6-2FDD-41EA-A24B-7CEF76B0F7D1}" srcOrd="0" destOrd="0" presId="urn:microsoft.com/office/officeart/2005/8/layout/hList1"/>
    <dgm:cxn modelId="{56A04FB6-760D-44CB-A831-EAAE846DCD93}" srcId="{8B065AA7-F0D5-4A80-938D-B641F2EDD364}" destId="{13423172-B4B6-4F5E-894B-F581F42F789A}" srcOrd="4" destOrd="0" parTransId="{08B5F31F-CE52-42FD-9877-0B4886915AEE}" sibTransId="{4682094A-2325-4604-B85F-50DCA446315F}"/>
    <dgm:cxn modelId="{3B464F3B-8667-4507-8B61-4F35DFE8E78A}" srcId="{59C6C00F-5461-4676-B318-A58FC18310C6}" destId="{C27D66EB-8BDA-4476-9B77-989322087C21}" srcOrd="7" destOrd="0" parTransId="{FEE264EE-66E2-4609-A402-61AE03179ED4}" sibTransId="{EBC50C06-852A-4770-B0F6-2F972E1F7B19}"/>
    <dgm:cxn modelId="{61E1881A-EF7A-4D14-8C77-7184680E4352}" type="presOf" srcId="{321A0022-8F05-42B9-ABD4-B5AE123550CD}" destId="{4BA0EB28-5092-41FB-BDF8-33C7447F54FF}" srcOrd="0" destOrd="0" presId="urn:microsoft.com/office/officeart/2005/8/layout/hList1"/>
    <dgm:cxn modelId="{E2A033E8-D68F-4404-A212-877948688B62}" type="presOf" srcId="{67000317-7C38-4D8A-B7F4-819C407B78D2}" destId="{EF3F352C-6A2C-48F7-BE20-55E59D841926}" srcOrd="0" destOrd="3" presId="urn:microsoft.com/office/officeart/2005/8/layout/hList1"/>
    <dgm:cxn modelId="{801C754D-F933-4AE5-BB39-08B7375D8DDB}" srcId="{04481584-496D-4070-A942-8680113B51AF}" destId="{67000317-7C38-4D8A-B7F4-819C407B78D2}" srcOrd="3" destOrd="0" parTransId="{3470C7A4-4675-43A7-A358-AAA9915BF4D4}" sibTransId="{C52DFA0D-16CA-49EC-8183-90ED95FAF921}"/>
    <dgm:cxn modelId="{CC8E64BB-B302-4CC8-A70B-1017EE84F72D}" type="presOf" srcId="{9B7FE5AC-6A26-42D2-BC92-348256A6D86E}" destId="{68645498-C763-462A-B12D-4DB0EBB1E955}" srcOrd="0" destOrd="5" presId="urn:microsoft.com/office/officeart/2005/8/layout/hList1"/>
    <dgm:cxn modelId="{B371ED29-3FD2-4CAE-86F0-8D0B79F2CC66}" srcId="{59C6C00F-5461-4676-B318-A58FC18310C6}" destId="{A834136A-D630-4FA1-A271-C159CE064E42}" srcOrd="0" destOrd="0" parTransId="{C433549A-D3C3-448A-BAC9-B0121768352A}" sibTransId="{5E07AC08-9205-4F67-B832-D39AE1566172}"/>
    <dgm:cxn modelId="{0205AF6F-50D0-4715-940B-4044AFCDE206}" srcId="{59C6C00F-5461-4676-B318-A58FC18310C6}" destId="{9B7FE5AC-6A26-42D2-BC92-348256A6D86E}" srcOrd="5" destOrd="0" parTransId="{2AF5EF24-627F-43A2-B4CC-88C77C20B298}" sibTransId="{ED9648FE-0F3B-4226-BFA2-2EEADA102F84}"/>
    <dgm:cxn modelId="{2366E5BF-A606-4CAC-B7CC-170EEFA4A4CD}" type="presParOf" srcId="{4BA0EB28-5092-41FB-BDF8-33C7447F54FF}" destId="{48A58D5E-6D16-4939-8AAE-B5CEF69DD747}" srcOrd="0" destOrd="0" presId="urn:microsoft.com/office/officeart/2005/8/layout/hList1"/>
    <dgm:cxn modelId="{39D8E8C3-9233-46C4-BA72-AB8B26461FED}" type="presParOf" srcId="{48A58D5E-6D16-4939-8AAE-B5CEF69DD747}" destId="{E2F869EF-1CFE-4A69-953B-61475F317AF9}" srcOrd="0" destOrd="0" presId="urn:microsoft.com/office/officeart/2005/8/layout/hList1"/>
    <dgm:cxn modelId="{80F0B3B2-4CD2-47A7-93C0-6A6136FA75FE}" type="presParOf" srcId="{48A58D5E-6D16-4939-8AAE-B5CEF69DD747}" destId="{907F5CD0-695C-4D7E-8EEC-2457F4C2DCBF}" srcOrd="1" destOrd="0" presId="urn:microsoft.com/office/officeart/2005/8/layout/hList1"/>
    <dgm:cxn modelId="{B291B37F-78B6-448E-9314-75797458246F}" type="presParOf" srcId="{4BA0EB28-5092-41FB-BDF8-33C7447F54FF}" destId="{ABD0D0AB-2BA3-4F25-8DB4-FC1C4C84AABE}" srcOrd="1" destOrd="0" presId="urn:microsoft.com/office/officeart/2005/8/layout/hList1"/>
    <dgm:cxn modelId="{5B3F6C03-198F-481D-BE70-9DB12DDA5BC5}" type="presParOf" srcId="{4BA0EB28-5092-41FB-BDF8-33C7447F54FF}" destId="{BC36E6F9-03D8-4DB4-BDCA-20A3B31165F7}" srcOrd="2" destOrd="0" presId="urn:microsoft.com/office/officeart/2005/8/layout/hList1"/>
    <dgm:cxn modelId="{F21A4E83-91EB-4230-ADB8-E6F113C69D7D}" type="presParOf" srcId="{BC36E6F9-03D8-4DB4-BDCA-20A3B31165F7}" destId="{9AE853FE-4C77-4FC2-8545-E56B8AA7301E}" srcOrd="0" destOrd="0" presId="urn:microsoft.com/office/officeart/2005/8/layout/hList1"/>
    <dgm:cxn modelId="{FC75D4B4-5670-4426-8F1A-0D045F52169D}" type="presParOf" srcId="{BC36E6F9-03D8-4DB4-BDCA-20A3B31165F7}" destId="{68645498-C763-462A-B12D-4DB0EBB1E955}" srcOrd="1" destOrd="0" presId="urn:microsoft.com/office/officeart/2005/8/layout/hList1"/>
    <dgm:cxn modelId="{1D9EF6C9-C665-4C28-9CA6-A9180FF1DD01}" type="presParOf" srcId="{4BA0EB28-5092-41FB-BDF8-33C7447F54FF}" destId="{77895D27-0860-435E-BE38-93B09A4241BF}" srcOrd="3" destOrd="0" presId="urn:microsoft.com/office/officeart/2005/8/layout/hList1"/>
    <dgm:cxn modelId="{1B3EC244-D03F-477F-9DD1-CF4705A54B4A}" type="presParOf" srcId="{4BA0EB28-5092-41FB-BDF8-33C7447F54FF}" destId="{1356CF9E-23BC-446D-A79C-6A8F6B772510}" srcOrd="4" destOrd="0" presId="urn:microsoft.com/office/officeart/2005/8/layout/hList1"/>
    <dgm:cxn modelId="{2435CC23-C5F3-4F64-AA3B-0700E2F739A8}" type="presParOf" srcId="{1356CF9E-23BC-446D-A79C-6A8F6B772510}" destId="{7EFA6AA8-3153-4BCE-8ABB-619198F24AB6}" srcOrd="0" destOrd="0" presId="urn:microsoft.com/office/officeart/2005/8/layout/hList1"/>
    <dgm:cxn modelId="{1F5F4541-67B3-4C50-AB9F-3799AB09D2DB}" type="presParOf" srcId="{1356CF9E-23BC-446D-A79C-6A8F6B772510}" destId="{ECAFC2E6-2FDD-41EA-A24B-7CEF76B0F7D1}" srcOrd="1" destOrd="0" presId="urn:microsoft.com/office/officeart/2005/8/layout/hList1"/>
    <dgm:cxn modelId="{C52D7458-034D-4397-B3CF-65BA48A452A5}" type="presParOf" srcId="{4BA0EB28-5092-41FB-BDF8-33C7447F54FF}" destId="{80F9CE67-1AC5-4668-B802-C81FBAABC09B}" srcOrd="5" destOrd="0" presId="urn:microsoft.com/office/officeart/2005/8/layout/hList1"/>
    <dgm:cxn modelId="{C4F14960-2E57-4ABF-BD91-323C3DA0CFDD}" type="presParOf" srcId="{4BA0EB28-5092-41FB-BDF8-33C7447F54FF}" destId="{326F5A46-71D7-465F-96CF-2059A9657269}" srcOrd="6" destOrd="0" presId="urn:microsoft.com/office/officeart/2005/8/layout/hList1"/>
    <dgm:cxn modelId="{C60E6A51-8944-4163-A7A8-5DEEA4991884}" type="presParOf" srcId="{326F5A46-71D7-465F-96CF-2059A9657269}" destId="{757F9E1B-90CF-4CD3-9BBA-BE431BC39D53}" srcOrd="0" destOrd="0" presId="urn:microsoft.com/office/officeart/2005/8/layout/hList1"/>
    <dgm:cxn modelId="{F1B0E572-E252-4A72-BA43-CB7D1CDA296B}" type="presParOf" srcId="{326F5A46-71D7-465F-96CF-2059A9657269}" destId="{EF3F352C-6A2C-48F7-BE20-55E59D84192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188FB-9965-41D2-AEB0-1917B4150750}"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pPr rtl="1"/>
          <a:endParaRPr lang="ar-SA"/>
        </a:p>
      </dgm:t>
    </dgm:pt>
    <dgm:pt modelId="{D428E2F5-1E39-4BA8-A104-E7F71CB8110B}">
      <dgm:prSet phldrT="[Text]" custT="1"/>
      <dgm:spPr/>
      <dgm:t>
        <a:bodyPr/>
        <a:lstStyle/>
        <a:p>
          <a:pPr rtl="1"/>
          <a:r>
            <a:rPr lang="ar-SA" sz="2000" b="1" dirty="0" smtClean="0">
              <a:latin typeface="Times New Roman"/>
              <a:ea typeface="Times New Roman"/>
              <a:cs typeface="Sakkal Majalla"/>
            </a:rPr>
            <a:t>بالنسبة لاختيار الموقع:</a:t>
          </a:r>
          <a:endParaRPr lang="ar-SA" sz="2000" dirty="0"/>
        </a:p>
      </dgm:t>
    </dgm:pt>
    <dgm:pt modelId="{792C8BC7-D8EF-44EF-B79E-CD504E0AD306}" type="parTrans" cxnId="{7C930736-83C9-4DA0-A66D-BA308BB2398C}">
      <dgm:prSet/>
      <dgm:spPr/>
      <dgm:t>
        <a:bodyPr/>
        <a:lstStyle/>
        <a:p>
          <a:pPr rtl="1"/>
          <a:endParaRPr lang="ar-SA"/>
        </a:p>
      </dgm:t>
    </dgm:pt>
    <dgm:pt modelId="{106B2F76-5ECB-45F9-A653-E849356E74B1}" type="sibTrans" cxnId="{7C930736-83C9-4DA0-A66D-BA308BB2398C}">
      <dgm:prSet/>
      <dgm:spPr/>
      <dgm:t>
        <a:bodyPr/>
        <a:lstStyle/>
        <a:p>
          <a:pPr rtl="1"/>
          <a:endParaRPr lang="ar-SA"/>
        </a:p>
      </dgm:t>
    </dgm:pt>
    <dgm:pt modelId="{D39AA6D1-9415-4A92-8869-2399589B2899}">
      <dgm:prSet phldrT="[Text]"/>
      <dgm:spPr/>
      <dgm:t>
        <a:bodyPr/>
        <a:lstStyle/>
        <a:p>
          <a:pPr rtl="1"/>
          <a:r>
            <a:rPr lang="ar-SA" smtClean="0">
              <a:latin typeface="Times New Roman"/>
              <a:ea typeface="Times New Roman"/>
              <a:cs typeface="Sakkal Majalla"/>
            </a:rPr>
            <a:t>أن تكون المزارع في مناطق بعيدة عن التجمعات السكنية</a:t>
          </a:r>
          <a:r>
            <a:rPr lang="en-US" smtClean="0">
              <a:latin typeface="Sakkal Majalla"/>
              <a:ea typeface="Times New Roman"/>
            </a:rPr>
            <a:t> .</a:t>
          </a:r>
          <a:endParaRPr lang="ar-SA" dirty="0"/>
        </a:p>
      </dgm:t>
    </dgm:pt>
    <dgm:pt modelId="{A4502E0F-4EB5-4FCA-BFA7-10FFBFFB10D2}" type="parTrans" cxnId="{9B30E4DE-B07C-4BFD-8114-181693CC259C}">
      <dgm:prSet/>
      <dgm:spPr/>
      <dgm:t>
        <a:bodyPr/>
        <a:lstStyle/>
        <a:p>
          <a:pPr rtl="1"/>
          <a:endParaRPr lang="ar-SA"/>
        </a:p>
      </dgm:t>
    </dgm:pt>
    <dgm:pt modelId="{31B2B7CD-4B67-48B2-B9CA-E1596AE89FB0}" type="sibTrans" cxnId="{9B30E4DE-B07C-4BFD-8114-181693CC259C}">
      <dgm:prSet/>
      <dgm:spPr/>
      <dgm:t>
        <a:bodyPr/>
        <a:lstStyle/>
        <a:p>
          <a:pPr rtl="1"/>
          <a:endParaRPr lang="ar-SA"/>
        </a:p>
      </dgm:t>
    </dgm:pt>
    <dgm:pt modelId="{4C1A976E-4701-46BD-BE5E-9CC1B51F68E7}">
      <dgm:prSet phldrT="[Text]" custT="1"/>
      <dgm:spPr/>
      <dgm:t>
        <a:bodyPr/>
        <a:lstStyle/>
        <a:p>
          <a:pPr rtl="1"/>
          <a:r>
            <a:rPr lang="ar-SA" sz="2000" b="1" dirty="0" smtClean="0">
              <a:latin typeface="Times New Roman"/>
              <a:ea typeface="Times New Roman"/>
              <a:cs typeface="Sakkal Majalla"/>
            </a:rPr>
            <a:t>بالنسبة لتوجيه المزرعة</a:t>
          </a:r>
          <a:r>
            <a:rPr lang="en-US" sz="2000" b="1" dirty="0" smtClean="0">
              <a:latin typeface="Sakkal Majalla"/>
              <a:ea typeface="Times New Roman"/>
            </a:rPr>
            <a:t> :</a:t>
          </a:r>
          <a:endParaRPr lang="ar-SA" sz="2000" dirty="0"/>
        </a:p>
      </dgm:t>
    </dgm:pt>
    <dgm:pt modelId="{804B3473-E9BB-47A8-8B41-F9283DC808D3}" type="parTrans" cxnId="{76796CB9-7934-4C5E-A983-119627BF0545}">
      <dgm:prSet/>
      <dgm:spPr/>
      <dgm:t>
        <a:bodyPr/>
        <a:lstStyle/>
        <a:p>
          <a:pPr rtl="1"/>
          <a:endParaRPr lang="ar-SA"/>
        </a:p>
      </dgm:t>
    </dgm:pt>
    <dgm:pt modelId="{C9D737BA-BA0E-4422-AA5F-6C59571C438B}" type="sibTrans" cxnId="{76796CB9-7934-4C5E-A983-119627BF0545}">
      <dgm:prSet/>
      <dgm:spPr/>
      <dgm:t>
        <a:bodyPr/>
        <a:lstStyle/>
        <a:p>
          <a:pPr rtl="1"/>
          <a:endParaRPr lang="ar-SA"/>
        </a:p>
      </dgm:t>
    </dgm:pt>
    <dgm:pt modelId="{B1EB047F-44B7-4641-BBFE-37EA674D0545}">
      <dgm:prSet phldrT="[Text]"/>
      <dgm:spPr/>
      <dgm:t>
        <a:bodyPr/>
        <a:lstStyle/>
        <a:p>
          <a:pPr rtl="1"/>
          <a:r>
            <a:rPr lang="ar-SA" dirty="0" smtClean="0">
              <a:latin typeface="Times New Roman"/>
              <a:ea typeface="Times New Roman"/>
              <a:cs typeface="Sakkal Majalla"/>
            </a:rPr>
            <a:t>يجب أن توجه المزرعة بحيث تحافظ على عدم وصول الروائح الكريهة منها إلى التجمعات السكنية</a:t>
          </a:r>
          <a:r>
            <a:rPr lang="en-US" dirty="0" smtClean="0">
              <a:latin typeface="Sakkal Majalla"/>
              <a:ea typeface="Times New Roman"/>
            </a:rPr>
            <a:t>. </a:t>
          </a:r>
          <a:r>
            <a:rPr lang="ar-SA" dirty="0" smtClean="0">
              <a:latin typeface="Times New Roman"/>
              <a:ea typeface="Times New Roman"/>
              <a:cs typeface="Sakkal Majalla"/>
            </a:rPr>
            <a:t>توجيه المزرعة مناسب الرياح تنتقل من المباني إلى المزرعة</a:t>
          </a:r>
          <a:r>
            <a:rPr lang="en-US" dirty="0" smtClean="0">
              <a:latin typeface="Times New Roman"/>
              <a:ea typeface="Times New Roman"/>
              <a:cs typeface="Sakkal Majalla"/>
            </a:rPr>
            <a:t>. </a:t>
          </a:r>
          <a:r>
            <a:rPr lang="ar-SA" dirty="0" smtClean="0">
              <a:latin typeface="Times New Roman"/>
              <a:ea typeface="Times New Roman"/>
              <a:cs typeface="Sakkal Majalla"/>
            </a:rPr>
            <a:t>التوجيه غير مناسب الرياح تنتقل من المزرعة إلى المباني</a:t>
          </a:r>
          <a:r>
            <a:rPr lang="en-US" dirty="0" smtClean="0">
              <a:latin typeface="Times New Roman"/>
              <a:ea typeface="Times New Roman"/>
              <a:cs typeface="Sakkal Majalla"/>
            </a:rPr>
            <a:t>.</a:t>
          </a:r>
          <a:endParaRPr lang="ar-SA" dirty="0"/>
        </a:p>
      </dgm:t>
    </dgm:pt>
    <dgm:pt modelId="{F4E6D8F2-F8CB-46B2-8F7F-2008E73F8CDC}" type="parTrans" cxnId="{DE36C5FD-A295-40B0-A0EB-7B0D3C8E266E}">
      <dgm:prSet/>
      <dgm:spPr/>
      <dgm:t>
        <a:bodyPr/>
        <a:lstStyle/>
        <a:p>
          <a:pPr rtl="1"/>
          <a:endParaRPr lang="ar-SA"/>
        </a:p>
      </dgm:t>
    </dgm:pt>
    <dgm:pt modelId="{8AA7E82B-92D5-499C-B3C3-E77462826EB5}" type="sibTrans" cxnId="{DE36C5FD-A295-40B0-A0EB-7B0D3C8E266E}">
      <dgm:prSet/>
      <dgm:spPr/>
      <dgm:t>
        <a:bodyPr/>
        <a:lstStyle/>
        <a:p>
          <a:pPr rtl="1"/>
          <a:endParaRPr lang="ar-SA"/>
        </a:p>
      </dgm:t>
    </dgm:pt>
    <dgm:pt modelId="{8F6969D6-90DE-472E-8B51-72DEFDC693DC}">
      <dgm:prSet/>
      <dgm:spPr/>
      <dgm:t>
        <a:bodyPr/>
        <a:lstStyle/>
        <a:p>
          <a:pPr rtl="1"/>
          <a:r>
            <a:rPr lang="ar-SA" smtClean="0">
              <a:latin typeface="Times New Roman"/>
              <a:ea typeface="Times New Roman"/>
              <a:cs typeface="Sakkal Majalla"/>
            </a:rPr>
            <a:t>سهولة وصول المواصلات إليها</a:t>
          </a:r>
          <a:r>
            <a:rPr lang="en-US" smtClean="0">
              <a:latin typeface="Sakkal Majalla"/>
              <a:ea typeface="Times New Roman"/>
            </a:rPr>
            <a:t>.</a:t>
          </a:r>
          <a:endParaRPr lang="en-US" dirty="0" smtClean="0">
            <a:latin typeface="Times New Roman"/>
            <a:ea typeface="Times New Roman"/>
          </a:endParaRPr>
        </a:p>
      </dgm:t>
    </dgm:pt>
    <dgm:pt modelId="{5681F24A-68F7-4C46-A813-5227799D55D7}" type="parTrans" cxnId="{E8E7AB9C-0339-444E-A01D-BCF3C5B2DB8B}">
      <dgm:prSet/>
      <dgm:spPr/>
      <dgm:t>
        <a:bodyPr/>
        <a:lstStyle/>
        <a:p>
          <a:pPr rtl="1"/>
          <a:endParaRPr lang="ar-SA"/>
        </a:p>
      </dgm:t>
    </dgm:pt>
    <dgm:pt modelId="{58D24D3F-645A-4BBE-9177-C3DDC673E36D}" type="sibTrans" cxnId="{E8E7AB9C-0339-444E-A01D-BCF3C5B2DB8B}">
      <dgm:prSet/>
      <dgm:spPr/>
      <dgm:t>
        <a:bodyPr/>
        <a:lstStyle/>
        <a:p>
          <a:pPr rtl="1"/>
          <a:endParaRPr lang="ar-SA"/>
        </a:p>
      </dgm:t>
    </dgm:pt>
    <dgm:pt modelId="{41596E98-1243-48D7-8E1D-95FB07333112}">
      <dgm:prSet/>
      <dgm:spPr/>
      <dgm:t>
        <a:bodyPr/>
        <a:lstStyle/>
        <a:p>
          <a:pPr rtl="1"/>
          <a:r>
            <a:rPr lang="ar-SA" smtClean="0">
              <a:latin typeface="Times New Roman"/>
              <a:ea typeface="Times New Roman"/>
              <a:cs typeface="Sakkal Majalla"/>
            </a:rPr>
            <a:t>توفر مصادر المياه اللازمة للمزارع</a:t>
          </a:r>
          <a:r>
            <a:rPr lang="en-US" smtClean="0">
              <a:latin typeface="Sakkal Majalla"/>
              <a:ea typeface="Times New Roman"/>
            </a:rPr>
            <a:t> .</a:t>
          </a:r>
          <a:endParaRPr lang="en-US" dirty="0" smtClean="0">
            <a:latin typeface="Times New Roman"/>
            <a:ea typeface="Times New Roman"/>
          </a:endParaRPr>
        </a:p>
      </dgm:t>
    </dgm:pt>
    <dgm:pt modelId="{3264865B-E2CD-4ECF-BC3A-1E122E61C113}" type="parTrans" cxnId="{AA12D3B9-FF71-49AE-8CDB-2526D556DF3C}">
      <dgm:prSet/>
      <dgm:spPr/>
      <dgm:t>
        <a:bodyPr/>
        <a:lstStyle/>
        <a:p>
          <a:pPr rtl="1"/>
          <a:endParaRPr lang="ar-SA"/>
        </a:p>
      </dgm:t>
    </dgm:pt>
    <dgm:pt modelId="{65B7812B-DEAB-4C8A-A61E-893A08A4F131}" type="sibTrans" cxnId="{AA12D3B9-FF71-49AE-8CDB-2526D556DF3C}">
      <dgm:prSet/>
      <dgm:spPr/>
      <dgm:t>
        <a:bodyPr/>
        <a:lstStyle/>
        <a:p>
          <a:pPr rtl="1"/>
          <a:endParaRPr lang="ar-SA"/>
        </a:p>
      </dgm:t>
    </dgm:pt>
    <dgm:pt modelId="{D16CEE87-4EB6-495B-9CAB-C7052CACDC8E}">
      <dgm:prSet/>
      <dgm:spPr/>
      <dgm:t>
        <a:bodyPr/>
        <a:lstStyle/>
        <a:p>
          <a:pPr rtl="1"/>
          <a:r>
            <a:rPr lang="ar-SA" smtClean="0">
              <a:latin typeface="Times New Roman"/>
              <a:ea typeface="Times New Roman"/>
              <a:cs typeface="Sakkal Majalla"/>
            </a:rPr>
            <a:t>ترك مسافات مناسبة بين العنابر للتهوية و التشميس بحيث لا تقل عن 20 متر</a:t>
          </a:r>
          <a:r>
            <a:rPr lang="en-US" smtClean="0">
              <a:latin typeface="Sakkal Majalla"/>
              <a:ea typeface="Times New Roman"/>
            </a:rPr>
            <a:t>.</a:t>
          </a:r>
          <a:endParaRPr lang="en-US" dirty="0" smtClean="0">
            <a:latin typeface="Times New Roman"/>
            <a:ea typeface="Times New Roman"/>
          </a:endParaRPr>
        </a:p>
      </dgm:t>
    </dgm:pt>
    <dgm:pt modelId="{FC98D0AA-5E3B-4FA7-9C77-712E0E36B475}" type="parTrans" cxnId="{91207C45-AD90-4900-9E03-D35A39B2E879}">
      <dgm:prSet/>
      <dgm:spPr/>
      <dgm:t>
        <a:bodyPr/>
        <a:lstStyle/>
        <a:p>
          <a:pPr rtl="1"/>
          <a:endParaRPr lang="ar-SA"/>
        </a:p>
      </dgm:t>
    </dgm:pt>
    <dgm:pt modelId="{86498E63-05A3-444A-9527-DA99946303E3}" type="sibTrans" cxnId="{91207C45-AD90-4900-9E03-D35A39B2E879}">
      <dgm:prSet/>
      <dgm:spPr/>
      <dgm:t>
        <a:bodyPr/>
        <a:lstStyle/>
        <a:p>
          <a:pPr rtl="1"/>
          <a:endParaRPr lang="ar-SA"/>
        </a:p>
      </dgm:t>
    </dgm:pt>
    <dgm:pt modelId="{0386FFE7-8A8A-41E6-8A28-D2081950E039}" type="pres">
      <dgm:prSet presAssocID="{1F9188FB-9965-41D2-AEB0-1917B4150750}" presName="linearFlow" presStyleCnt="0">
        <dgm:presLayoutVars>
          <dgm:dir/>
          <dgm:animLvl val="lvl"/>
          <dgm:resizeHandles val="exact"/>
        </dgm:presLayoutVars>
      </dgm:prSet>
      <dgm:spPr/>
      <dgm:t>
        <a:bodyPr/>
        <a:lstStyle/>
        <a:p>
          <a:pPr rtl="1"/>
          <a:endParaRPr lang="ar-SA"/>
        </a:p>
      </dgm:t>
    </dgm:pt>
    <dgm:pt modelId="{80F926C1-C27E-485C-850E-47C3E7DDA694}" type="pres">
      <dgm:prSet presAssocID="{D428E2F5-1E39-4BA8-A104-E7F71CB8110B}" presName="composite" presStyleCnt="0"/>
      <dgm:spPr/>
      <dgm:t>
        <a:bodyPr/>
        <a:lstStyle/>
        <a:p>
          <a:pPr rtl="1"/>
          <a:endParaRPr lang="ar-SA"/>
        </a:p>
      </dgm:t>
    </dgm:pt>
    <dgm:pt modelId="{445A8274-7B5C-4E01-9B7A-E10878B234F5}" type="pres">
      <dgm:prSet presAssocID="{D428E2F5-1E39-4BA8-A104-E7F71CB8110B}" presName="parTx" presStyleLbl="node1" presStyleIdx="0" presStyleCnt="2">
        <dgm:presLayoutVars>
          <dgm:chMax val="0"/>
          <dgm:chPref val="0"/>
          <dgm:bulletEnabled val="1"/>
        </dgm:presLayoutVars>
      </dgm:prSet>
      <dgm:spPr/>
      <dgm:t>
        <a:bodyPr/>
        <a:lstStyle/>
        <a:p>
          <a:pPr rtl="1"/>
          <a:endParaRPr lang="ar-SA"/>
        </a:p>
      </dgm:t>
    </dgm:pt>
    <dgm:pt modelId="{6B6C0FCF-0810-4879-AC05-8ED4EEAB5D0F}" type="pres">
      <dgm:prSet presAssocID="{D428E2F5-1E39-4BA8-A104-E7F71CB8110B}" presName="parSh" presStyleLbl="node1" presStyleIdx="0" presStyleCnt="2" custLinFactNeighborX="-220" custLinFactNeighborY="-29698"/>
      <dgm:spPr/>
      <dgm:t>
        <a:bodyPr/>
        <a:lstStyle/>
        <a:p>
          <a:pPr rtl="1"/>
          <a:endParaRPr lang="ar-SA"/>
        </a:p>
      </dgm:t>
    </dgm:pt>
    <dgm:pt modelId="{C0BE2F00-E618-4907-AE60-F9B1EEA72400}" type="pres">
      <dgm:prSet presAssocID="{D428E2F5-1E39-4BA8-A104-E7F71CB8110B}" presName="desTx" presStyleLbl="fgAcc1" presStyleIdx="0" presStyleCnt="2">
        <dgm:presLayoutVars>
          <dgm:bulletEnabled val="1"/>
        </dgm:presLayoutVars>
      </dgm:prSet>
      <dgm:spPr/>
      <dgm:t>
        <a:bodyPr/>
        <a:lstStyle/>
        <a:p>
          <a:pPr rtl="1"/>
          <a:endParaRPr lang="ar-SA"/>
        </a:p>
      </dgm:t>
    </dgm:pt>
    <dgm:pt modelId="{244F7CCD-706F-465E-8900-5F1DBB356C4F}" type="pres">
      <dgm:prSet presAssocID="{106B2F76-5ECB-45F9-A653-E849356E74B1}" presName="sibTrans" presStyleLbl="sibTrans2D1" presStyleIdx="0" presStyleCnt="1"/>
      <dgm:spPr/>
      <dgm:t>
        <a:bodyPr/>
        <a:lstStyle/>
        <a:p>
          <a:pPr rtl="1"/>
          <a:endParaRPr lang="ar-SA"/>
        </a:p>
      </dgm:t>
    </dgm:pt>
    <dgm:pt modelId="{D4A18C8C-7463-4E0A-A0A3-602C39939AED}" type="pres">
      <dgm:prSet presAssocID="{106B2F76-5ECB-45F9-A653-E849356E74B1}" presName="connTx" presStyleLbl="sibTrans2D1" presStyleIdx="0" presStyleCnt="1"/>
      <dgm:spPr/>
      <dgm:t>
        <a:bodyPr/>
        <a:lstStyle/>
        <a:p>
          <a:pPr rtl="1"/>
          <a:endParaRPr lang="ar-SA"/>
        </a:p>
      </dgm:t>
    </dgm:pt>
    <dgm:pt modelId="{1064F9BA-121B-4628-858D-B074C96B0253}" type="pres">
      <dgm:prSet presAssocID="{4C1A976E-4701-46BD-BE5E-9CC1B51F68E7}" presName="composite" presStyleCnt="0"/>
      <dgm:spPr/>
      <dgm:t>
        <a:bodyPr/>
        <a:lstStyle/>
        <a:p>
          <a:pPr rtl="1"/>
          <a:endParaRPr lang="ar-SA"/>
        </a:p>
      </dgm:t>
    </dgm:pt>
    <dgm:pt modelId="{058F8BF7-91E3-4348-9028-C33400854609}" type="pres">
      <dgm:prSet presAssocID="{4C1A976E-4701-46BD-BE5E-9CC1B51F68E7}" presName="parTx" presStyleLbl="node1" presStyleIdx="0" presStyleCnt="2">
        <dgm:presLayoutVars>
          <dgm:chMax val="0"/>
          <dgm:chPref val="0"/>
          <dgm:bulletEnabled val="1"/>
        </dgm:presLayoutVars>
      </dgm:prSet>
      <dgm:spPr/>
      <dgm:t>
        <a:bodyPr/>
        <a:lstStyle/>
        <a:p>
          <a:pPr rtl="1"/>
          <a:endParaRPr lang="ar-SA"/>
        </a:p>
      </dgm:t>
    </dgm:pt>
    <dgm:pt modelId="{21A005D5-903C-4183-8A33-37EED28124D2}" type="pres">
      <dgm:prSet presAssocID="{4C1A976E-4701-46BD-BE5E-9CC1B51F68E7}" presName="parSh" presStyleLbl="node1" presStyleIdx="1" presStyleCnt="2"/>
      <dgm:spPr/>
      <dgm:t>
        <a:bodyPr/>
        <a:lstStyle/>
        <a:p>
          <a:pPr rtl="1"/>
          <a:endParaRPr lang="ar-SA"/>
        </a:p>
      </dgm:t>
    </dgm:pt>
    <dgm:pt modelId="{AB5BE7E5-CCDD-47AC-BEF7-E1EDB5B86D55}" type="pres">
      <dgm:prSet presAssocID="{4C1A976E-4701-46BD-BE5E-9CC1B51F68E7}" presName="desTx" presStyleLbl="fgAcc1" presStyleIdx="1" presStyleCnt="2">
        <dgm:presLayoutVars>
          <dgm:bulletEnabled val="1"/>
        </dgm:presLayoutVars>
      </dgm:prSet>
      <dgm:spPr/>
      <dgm:t>
        <a:bodyPr/>
        <a:lstStyle/>
        <a:p>
          <a:pPr rtl="1"/>
          <a:endParaRPr lang="ar-SA"/>
        </a:p>
      </dgm:t>
    </dgm:pt>
  </dgm:ptLst>
  <dgm:cxnLst>
    <dgm:cxn modelId="{E8E7AB9C-0339-444E-A01D-BCF3C5B2DB8B}" srcId="{D428E2F5-1E39-4BA8-A104-E7F71CB8110B}" destId="{8F6969D6-90DE-472E-8B51-72DEFDC693DC}" srcOrd="1" destOrd="0" parTransId="{5681F24A-68F7-4C46-A813-5227799D55D7}" sibTransId="{58D24D3F-645A-4BBE-9177-C3DDC673E36D}"/>
    <dgm:cxn modelId="{3AD641AA-98FE-42BE-A458-F52C91E438D7}" type="presOf" srcId="{106B2F76-5ECB-45F9-A653-E849356E74B1}" destId="{D4A18C8C-7463-4E0A-A0A3-602C39939AED}" srcOrd="1" destOrd="0" presId="urn:microsoft.com/office/officeart/2005/8/layout/process3"/>
    <dgm:cxn modelId="{C7D21D7C-F6B0-4040-9012-49DC77FB3348}" type="presOf" srcId="{D39AA6D1-9415-4A92-8869-2399589B2899}" destId="{C0BE2F00-E618-4907-AE60-F9B1EEA72400}" srcOrd="0" destOrd="0" presId="urn:microsoft.com/office/officeart/2005/8/layout/process3"/>
    <dgm:cxn modelId="{D1BBC097-40A0-46A1-B69A-03BD6515CBC6}" type="presOf" srcId="{106B2F76-5ECB-45F9-A653-E849356E74B1}" destId="{244F7CCD-706F-465E-8900-5F1DBB356C4F}" srcOrd="0" destOrd="0" presId="urn:microsoft.com/office/officeart/2005/8/layout/process3"/>
    <dgm:cxn modelId="{36E332E7-7728-46C0-9EB1-6847B3FC4565}" type="presOf" srcId="{D428E2F5-1E39-4BA8-A104-E7F71CB8110B}" destId="{445A8274-7B5C-4E01-9B7A-E10878B234F5}" srcOrd="0" destOrd="0" presId="urn:microsoft.com/office/officeart/2005/8/layout/process3"/>
    <dgm:cxn modelId="{D5C64C26-FC3B-418E-808C-D4B3560C4858}" type="presOf" srcId="{B1EB047F-44B7-4641-BBFE-37EA674D0545}" destId="{AB5BE7E5-CCDD-47AC-BEF7-E1EDB5B86D55}" srcOrd="0" destOrd="0" presId="urn:microsoft.com/office/officeart/2005/8/layout/process3"/>
    <dgm:cxn modelId="{9B30E4DE-B07C-4BFD-8114-181693CC259C}" srcId="{D428E2F5-1E39-4BA8-A104-E7F71CB8110B}" destId="{D39AA6D1-9415-4A92-8869-2399589B2899}" srcOrd="0" destOrd="0" parTransId="{A4502E0F-4EB5-4FCA-BFA7-10FFBFFB10D2}" sibTransId="{31B2B7CD-4B67-48B2-B9CA-E1596AE89FB0}"/>
    <dgm:cxn modelId="{FD8C03E8-2B8E-43BC-941C-18BEC5A0766F}" type="presOf" srcId="{41596E98-1243-48D7-8E1D-95FB07333112}" destId="{C0BE2F00-E618-4907-AE60-F9B1EEA72400}" srcOrd="0" destOrd="2" presId="urn:microsoft.com/office/officeart/2005/8/layout/process3"/>
    <dgm:cxn modelId="{7A0AB91B-B6F6-47A5-8EF8-F43AFC0D7405}" type="presOf" srcId="{D428E2F5-1E39-4BA8-A104-E7F71CB8110B}" destId="{6B6C0FCF-0810-4879-AC05-8ED4EEAB5D0F}" srcOrd="1" destOrd="0" presId="urn:microsoft.com/office/officeart/2005/8/layout/process3"/>
    <dgm:cxn modelId="{C4F02F9E-D987-483B-B95D-7DE18A4AC422}" type="presOf" srcId="{8F6969D6-90DE-472E-8B51-72DEFDC693DC}" destId="{C0BE2F00-E618-4907-AE60-F9B1EEA72400}" srcOrd="0" destOrd="1" presId="urn:microsoft.com/office/officeart/2005/8/layout/process3"/>
    <dgm:cxn modelId="{32B89596-8FE3-4E22-BD72-C7A8156B3D9E}" type="presOf" srcId="{4C1A976E-4701-46BD-BE5E-9CC1B51F68E7}" destId="{21A005D5-903C-4183-8A33-37EED28124D2}" srcOrd="1" destOrd="0" presId="urn:microsoft.com/office/officeart/2005/8/layout/process3"/>
    <dgm:cxn modelId="{04542B8F-94EF-4BA9-A0A4-CEE307EA241C}" type="presOf" srcId="{4C1A976E-4701-46BD-BE5E-9CC1B51F68E7}" destId="{058F8BF7-91E3-4348-9028-C33400854609}" srcOrd="0" destOrd="0" presId="urn:microsoft.com/office/officeart/2005/8/layout/process3"/>
    <dgm:cxn modelId="{DE36C5FD-A295-40B0-A0EB-7B0D3C8E266E}" srcId="{4C1A976E-4701-46BD-BE5E-9CC1B51F68E7}" destId="{B1EB047F-44B7-4641-BBFE-37EA674D0545}" srcOrd="0" destOrd="0" parTransId="{F4E6D8F2-F8CB-46B2-8F7F-2008E73F8CDC}" sibTransId="{8AA7E82B-92D5-499C-B3C3-E77462826EB5}"/>
    <dgm:cxn modelId="{5FA1E624-640A-4E8D-808E-7E794122F0CE}" type="presOf" srcId="{1F9188FB-9965-41D2-AEB0-1917B4150750}" destId="{0386FFE7-8A8A-41E6-8A28-D2081950E039}" srcOrd="0" destOrd="0" presId="urn:microsoft.com/office/officeart/2005/8/layout/process3"/>
    <dgm:cxn modelId="{AA12D3B9-FF71-49AE-8CDB-2526D556DF3C}" srcId="{D428E2F5-1E39-4BA8-A104-E7F71CB8110B}" destId="{41596E98-1243-48D7-8E1D-95FB07333112}" srcOrd="2" destOrd="0" parTransId="{3264865B-E2CD-4ECF-BC3A-1E122E61C113}" sibTransId="{65B7812B-DEAB-4C8A-A61E-893A08A4F131}"/>
    <dgm:cxn modelId="{7C930736-83C9-4DA0-A66D-BA308BB2398C}" srcId="{1F9188FB-9965-41D2-AEB0-1917B4150750}" destId="{D428E2F5-1E39-4BA8-A104-E7F71CB8110B}" srcOrd="0" destOrd="0" parTransId="{792C8BC7-D8EF-44EF-B79E-CD504E0AD306}" sibTransId="{106B2F76-5ECB-45F9-A653-E849356E74B1}"/>
    <dgm:cxn modelId="{76796CB9-7934-4C5E-A983-119627BF0545}" srcId="{1F9188FB-9965-41D2-AEB0-1917B4150750}" destId="{4C1A976E-4701-46BD-BE5E-9CC1B51F68E7}" srcOrd="1" destOrd="0" parTransId="{804B3473-E9BB-47A8-8B41-F9283DC808D3}" sibTransId="{C9D737BA-BA0E-4422-AA5F-6C59571C438B}"/>
    <dgm:cxn modelId="{E9BFA3FE-2A8F-4032-80D1-41C27AB5B594}" type="presOf" srcId="{D16CEE87-4EB6-495B-9CAB-C7052CACDC8E}" destId="{C0BE2F00-E618-4907-AE60-F9B1EEA72400}" srcOrd="0" destOrd="3" presId="urn:microsoft.com/office/officeart/2005/8/layout/process3"/>
    <dgm:cxn modelId="{91207C45-AD90-4900-9E03-D35A39B2E879}" srcId="{D428E2F5-1E39-4BA8-A104-E7F71CB8110B}" destId="{D16CEE87-4EB6-495B-9CAB-C7052CACDC8E}" srcOrd="3" destOrd="0" parTransId="{FC98D0AA-5E3B-4FA7-9C77-712E0E36B475}" sibTransId="{86498E63-05A3-444A-9527-DA99946303E3}"/>
    <dgm:cxn modelId="{0A789342-B20C-42DA-AF53-73BE361B722F}" type="presParOf" srcId="{0386FFE7-8A8A-41E6-8A28-D2081950E039}" destId="{80F926C1-C27E-485C-850E-47C3E7DDA694}" srcOrd="0" destOrd="0" presId="urn:microsoft.com/office/officeart/2005/8/layout/process3"/>
    <dgm:cxn modelId="{BA372210-5930-40A1-B332-3FD60FAF4F5B}" type="presParOf" srcId="{80F926C1-C27E-485C-850E-47C3E7DDA694}" destId="{445A8274-7B5C-4E01-9B7A-E10878B234F5}" srcOrd="0" destOrd="0" presId="urn:microsoft.com/office/officeart/2005/8/layout/process3"/>
    <dgm:cxn modelId="{8918AC90-F957-4E99-A718-AC66E83408FD}" type="presParOf" srcId="{80F926C1-C27E-485C-850E-47C3E7DDA694}" destId="{6B6C0FCF-0810-4879-AC05-8ED4EEAB5D0F}" srcOrd="1" destOrd="0" presId="urn:microsoft.com/office/officeart/2005/8/layout/process3"/>
    <dgm:cxn modelId="{1362489A-F247-4820-89DD-588F4F73548C}" type="presParOf" srcId="{80F926C1-C27E-485C-850E-47C3E7DDA694}" destId="{C0BE2F00-E618-4907-AE60-F9B1EEA72400}" srcOrd="2" destOrd="0" presId="urn:microsoft.com/office/officeart/2005/8/layout/process3"/>
    <dgm:cxn modelId="{28810437-7484-447F-BDC0-C61A07F66A8F}" type="presParOf" srcId="{0386FFE7-8A8A-41E6-8A28-D2081950E039}" destId="{244F7CCD-706F-465E-8900-5F1DBB356C4F}" srcOrd="1" destOrd="0" presId="urn:microsoft.com/office/officeart/2005/8/layout/process3"/>
    <dgm:cxn modelId="{0D84725C-260B-408C-BC3A-058A312EBFB1}" type="presParOf" srcId="{244F7CCD-706F-465E-8900-5F1DBB356C4F}" destId="{D4A18C8C-7463-4E0A-A0A3-602C39939AED}" srcOrd="0" destOrd="0" presId="urn:microsoft.com/office/officeart/2005/8/layout/process3"/>
    <dgm:cxn modelId="{3F6D4473-3FF8-44EE-A620-AF6D2D5A0B51}" type="presParOf" srcId="{0386FFE7-8A8A-41E6-8A28-D2081950E039}" destId="{1064F9BA-121B-4628-858D-B074C96B0253}" srcOrd="2" destOrd="0" presId="urn:microsoft.com/office/officeart/2005/8/layout/process3"/>
    <dgm:cxn modelId="{3BC8C840-B1C6-4795-B56E-8EA1FDA43B63}" type="presParOf" srcId="{1064F9BA-121B-4628-858D-B074C96B0253}" destId="{058F8BF7-91E3-4348-9028-C33400854609}" srcOrd="0" destOrd="0" presId="urn:microsoft.com/office/officeart/2005/8/layout/process3"/>
    <dgm:cxn modelId="{64688E53-1E22-4727-8B43-E912536868A6}" type="presParOf" srcId="{1064F9BA-121B-4628-858D-B074C96B0253}" destId="{21A005D5-903C-4183-8A33-37EED28124D2}" srcOrd="1" destOrd="0" presId="urn:microsoft.com/office/officeart/2005/8/layout/process3"/>
    <dgm:cxn modelId="{C7DAF5BD-A276-4B08-B5F7-B36D55255B6B}" type="presParOf" srcId="{1064F9BA-121B-4628-858D-B074C96B0253}" destId="{AB5BE7E5-CCDD-47AC-BEF7-E1EDB5B86D5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076C3E-3325-49A5-A7CF-1B383FE6D90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pPr rtl="1"/>
          <a:endParaRPr lang="ar-SA"/>
        </a:p>
      </dgm:t>
    </dgm:pt>
    <dgm:pt modelId="{220F00BF-2D12-4574-85B2-7BBFC6DE37DD}">
      <dgm:prSet phldrT="[Text]"/>
      <dgm:spPr/>
      <dgm:t>
        <a:bodyPr/>
        <a:lstStyle/>
        <a:p>
          <a:pPr rtl="1"/>
          <a:r>
            <a:rPr lang="ar-SA" b="1" dirty="0" smtClean="0">
              <a:solidFill>
                <a:srgbClr val="1D2129"/>
              </a:solidFill>
              <a:latin typeface="Times New Roman"/>
              <a:ea typeface="Times New Roman"/>
              <a:cs typeface="Sakkal Majalla"/>
            </a:rPr>
            <a:t>العوامل التي تؤثر في تصميم المباني الزراعية</a:t>
          </a:r>
          <a:r>
            <a:rPr lang="en-US" b="1" dirty="0" smtClean="0">
              <a:solidFill>
                <a:srgbClr val="1D2129"/>
              </a:solidFill>
              <a:latin typeface="Sakkal Majalla"/>
              <a:ea typeface="Times New Roman"/>
            </a:rPr>
            <a:t> :</a:t>
          </a:r>
          <a:endParaRPr lang="ar-SA" dirty="0"/>
        </a:p>
      </dgm:t>
    </dgm:pt>
    <dgm:pt modelId="{EE8ED33D-2539-40BB-B0EB-C6C864F87DB3}" type="parTrans" cxnId="{F0AF5A84-6766-4A9C-9BED-79AA7E4A7F88}">
      <dgm:prSet/>
      <dgm:spPr/>
      <dgm:t>
        <a:bodyPr/>
        <a:lstStyle/>
        <a:p>
          <a:pPr rtl="1"/>
          <a:endParaRPr lang="ar-SA"/>
        </a:p>
      </dgm:t>
    </dgm:pt>
    <dgm:pt modelId="{509D6E35-93BB-4FA3-A870-56A6BD589935}" type="sibTrans" cxnId="{F0AF5A84-6766-4A9C-9BED-79AA7E4A7F88}">
      <dgm:prSet/>
      <dgm:spPr/>
      <dgm:t>
        <a:bodyPr/>
        <a:lstStyle/>
        <a:p>
          <a:pPr rtl="1"/>
          <a:endParaRPr lang="ar-SA"/>
        </a:p>
      </dgm:t>
    </dgm:pt>
    <dgm:pt modelId="{D0B59F64-78A2-4E70-B65D-35AB19EAA709}">
      <dgm:prSet phldrT="[Text]" custT="1"/>
      <dgm:spPr/>
      <dgm:t>
        <a:bodyPr/>
        <a:lstStyle/>
        <a:p>
          <a:pPr rtl="1"/>
          <a:r>
            <a:rPr lang="ar-SA" sz="1400" dirty="0" smtClean="0">
              <a:solidFill>
                <a:srgbClr val="1D2129"/>
              </a:solidFill>
              <a:latin typeface="Times New Roman"/>
              <a:ea typeface="Times New Roman"/>
              <a:cs typeface="Sakkal Majalla"/>
            </a:rPr>
            <a:t>العادات المنتشرة في المنطقة</a:t>
          </a:r>
          <a:r>
            <a:rPr lang="en-US" sz="1400" dirty="0" smtClean="0">
              <a:solidFill>
                <a:srgbClr val="1D2129"/>
              </a:solidFill>
              <a:latin typeface="Sakkal Majalla"/>
              <a:ea typeface="Times New Roman"/>
            </a:rPr>
            <a:t> .</a:t>
          </a:r>
          <a:endParaRPr lang="ar-SA" sz="1400" dirty="0"/>
        </a:p>
      </dgm:t>
    </dgm:pt>
    <dgm:pt modelId="{40E09F38-79DC-4825-BAF2-57F74F555309}" type="parTrans" cxnId="{7519454C-30FF-48B8-AC88-EC3B725CB892}">
      <dgm:prSet/>
      <dgm:spPr/>
      <dgm:t>
        <a:bodyPr/>
        <a:lstStyle/>
        <a:p>
          <a:pPr rtl="1"/>
          <a:endParaRPr lang="ar-SA"/>
        </a:p>
      </dgm:t>
    </dgm:pt>
    <dgm:pt modelId="{92EBABCB-27FA-4010-834C-7C1705FA5611}" type="sibTrans" cxnId="{7519454C-30FF-48B8-AC88-EC3B725CB892}">
      <dgm:prSet/>
      <dgm:spPr/>
      <dgm:t>
        <a:bodyPr/>
        <a:lstStyle/>
        <a:p>
          <a:pPr rtl="1"/>
          <a:endParaRPr lang="ar-SA"/>
        </a:p>
      </dgm:t>
    </dgm:pt>
    <dgm:pt modelId="{954C7E30-384A-4BA1-9215-B9175956449E}">
      <dgm:prSet phldrT="[Text]" custT="1"/>
      <dgm:spPr/>
      <dgm:t>
        <a:bodyPr/>
        <a:lstStyle/>
        <a:p>
          <a:pPr rtl="1"/>
          <a:r>
            <a:rPr lang="ar-SA" sz="1400" dirty="0" smtClean="0">
              <a:solidFill>
                <a:srgbClr val="1D2129"/>
              </a:solidFill>
              <a:latin typeface="Times New Roman"/>
              <a:ea typeface="Times New Roman"/>
              <a:cs typeface="Sakkal Majalla"/>
            </a:rPr>
            <a:t>العوامل الجوية</a:t>
          </a:r>
          <a:r>
            <a:rPr lang="en-US" sz="1400" dirty="0" smtClean="0">
              <a:solidFill>
                <a:srgbClr val="1D2129"/>
              </a:solidFill>
              <a:latin typeface="Sakkal Majalla"/>
              <a:ea typeface="Times New Roman"/>
            </a:rPr>
            <a:t> .</a:t>
          </a:r>
          <a:endParaRPr lang="en-US" sz="1400" dirty="0" smtClean="0">
            <a:latin typeface="Times New Roman"/>
            <a:ea typeface="Times New Roman"/>
          </a:endParaRPr>
        </a:p>
      </dgm:t>
    </dgm:pt>
    <dgm:pt modelId="{6082449D-8CEB-4ECB-A9F0-2022DD97A6D6}" type="parTrans" cxnId="{C03C91D2-F58C-4416-ACA0-D7F1D59C73EC}">
      <dgm:prSet/>
      <dgm:spPr/>
      <dgm:t>
        <a:bodyPr/>
        <a:lstStyle/>
        <a:p>
          <a:pPr rtl="1"/>
          <a:endParaRPr lang="ar-SA"/>
        </a:p>
      </dgm:t>
    </dgm:pt>
    <dgm:pt modelId="{68D02611-7D82-405D-AFB5-4161C30F1B68}" type="sibTrans" cxnId="{C03C91D2-F58C-4416-ACA0-D7F1D59C73EC}">
      <dgm:prSet/>
      <dgm:spPr/>
      <dgm:t>
        <a:bodyPr/>
        <a:lstStyle/>
        <a:p>
          <a:pPr rtl="1"/>
          <a:endParaRPr lang="ar-SA"/>
        </a:p>
      </dgm:t>
    </dgm:pt>
    <dgm:pt modelId="{44E7734D-3C2B-4FC0-86FF-F92670A5B3F3}">
      <dgm:prSet phldrT="[Text]" custT="1"/>
      <dgm:spPr/>
      <dgm:t>
        <a:bodyPr/>
        <a:lstStyle/>
        <a:p>
          <a:pPr rtl="1"/>
          <a:r>
            <a:rPr lang="ar-SA" sz="1600" dirty="0" smtClean="0">
              <a:solidFill>
                <a:srgbClr val="1D2129"/>
              </a:solidFill>
              <a:latin typeface="Times New Roman"/>
              <a:ea typeface="Times New Roman"/>
              <a:cs typeface="Sakkal Majalla"/>
            </a:rPr>
            <a:t>المحاصيل</a:t>
          </a:r>
          <a:endParaRPr lang="ar-SA" sz="1600" dirty="0"/>
        </a:p>
      </dgm:t>
    </dgm:pt>
    <dgm:pt modelId="{AB65DB17-01D5-4FC1-9016-A99F2B5E6518}" type="parTrans" cxnId="{A98772BB-DF71-4AC9-A829-52D51EB43899}">
      <dgm:prSet/>
      <dgm:spPr/>
      <dgm:t>
        <a:bodyPr/>
        <a:lstStyle/>
        <a:p>
          <a:pPr rtl="1"/>
          <a:endParaRPr lang="ar-SA"/>
        </a:p>
      </dgm:t>
    </dgm:pt>
    <dgm:pt modelId="{10266B03-A14F-4196-B7E2-721397AC684B}" type="sibTrans" cxnId="{A98772BB-DF71-4AC9-A829-52D51EB43899}">
      <dgm:prSet/>
      <dgm:spPr/>
      <dgm:t>
        <a:bodyPr/>
        <a:lstStyle/>
        <a:p>
          <a:pPr rtl="1"/>
          <a:endParaRPr lang="ar-SA"/>
        </a:p>
      </dgm:t>
    </dgm:pt>
    <dgm:pt modelId="{76A432F2-807C-4B1C-9536-E405F1D6940C}">
      <dgm:prSet phldrT="[Text]" custT="1"/>
      <dgm:spPr/>
      <dgm:t>
        <a:bodyPr/>
        <a:lstStyle/>
        <a:p>
          <a:pPr rtl="1"/>
          <a:r>
            <a:rPr lang="ar-SA" sz="1400" dirty="0" smtClean="0">
              <a:solidFill>
                <a:srgbClr val="1D2129"/>
              </a:solidFill>
              <a:latin typeface="Times New Roman"/>
              <a:ea typeface="Times New Roman"/>
              <a:cs typeface="Sakkal Majalla"/>
            </a:rPr>
            <a:t>الحالة الاجتماعية و الاقتصادية</a:t>
          </a:r>
          <a:r>
            <a:rPr lang="en-US" sz="1400" dirty="0" smtClean="0">
              <a:solidFill>
                <a:srgbClr val="1D2129"/>
              </a:solidFill>
              <a:latin typeface="Sakkal Majalla"/>
              <a:ea typeface="Times New Roman"/>
            </a:rPr>
            <a:t> .</a:t>
          </a:r>
          <a:endParaRPr lang="ar-SA" sz="1400" dirty="0"/>
        </a:p>
      </dgm:t>
    </dgm:pt>
    <dgm:pt modelId="{CA99AEDC-18C2-41B4-B5F6-14524356B5E2}" type="parTrans" cxnId="{87E35CB4-1434-4AD5-82A3-96468C946803}">
      <dgm:prSet/>
      <dgm:spPr/>
      <dgm:t>
        <a:bodyPr/>
        <a:lstStyle/>
        <a:p>
          <a:pPr rtl="1"/>
          <a:endParaRPr lang="ar-SA"/>
        </a:p>
      </dgm:t>
    </dgm:pt>
    <dgm:pt modelId="{2D0E5A56-3467-4EA4-BE5D-C0BC7F19FB46}" type="sibTrans" cxnId="{87E35CB4-1434-4AD5-82A3-96468C946803}">
      <dgm:prSet/>
      <dgm:spPr/>
      <dgm:t>
        <a:bodyPr/>
        <a:lstStyle/>
        <a:p>
          <a:pPr rtl="1"/>
          <a:endParaRPr lang="ar-SA"/>
        </a:p>
      </dgm:t>
    </dgm:pt>
    <dgm:pt modelId="{F67D7A1B-DD92-45FF-A7A8-152B9F03DDFA}">
      <dgm:prSet custT="1"/>
      <dgm:spPr/>
      <dgm:t>
        <a:bodyPr/>
        <a:lstStyle/>
        <a:p>
          <a:pPr rtl="1"/>
          <a:r>
            <a:rPr lang="ar-SA" sz="1600" dirty="0" smtClean="0">
              <a:solidFill>
                <a:srgbClr val="1D2129"/>
              </a:solidFill>
              <a:latin typeface="Times New Roman"/>
              <a:ea typeface="Times New Roman"/>
              <a:cs typeface="Sakkal Majalla"/>
            </a:rPr>
            <a:t>مواد البناء</a:t>
          </a:r>
          <a:r>
            <a:rPr lang="en-US" sz="1600" dirty="0" smtClean="0">
              <a:solidFill>
                <a:srgbClr val="1D2129"/>
              </a:solidFill>
              <a:latin typeface="Sakkal Majalla"/>
              <a:ea typeface="Times New Roman"/>
            </a:rPr>
            <a:t> .</a:t>
          </a:r>
          <a:endParaRPr lang="en-US" sz="1600" dirty="0" smtClean="0">
            <a:latin typeface="Times New Roman"/>
            <a:ea typeface="Times New Roman"/>
          </a:endParaRPr>
        </a:p>
      </dgm:t>
    </dgm:pt>
    <dgm:pt modelId="{58CD7E25-006B-46C7-B220-EA81FB69CA86}" type="parTrans" cxnId="{5824DA1F-C5D9-446F-A29C-1DA1105B5610}">
      <dgm:prSet/>
      <dgm:spPr/>
      <dgm:t>
        <a:bodyPr/>
        <a:lstStyle/>
        <a:p>
          <a:pPr rtl="1"/>
          <a:endParaRPr lang="ar-SA"/>
        </a:p>
      </dgm:t>
    </dgm:pt>
    <dgm:pt modelId="{586A3AF5-4BE0-4555-BCB9-80043D1CD12D}" type="sibTrans" cxnId="{5824DA1F-C5D9-446F-A29C-1DA1105B5610}">
      <dgm:prSet/>
      <dgm:spPr/>
      <dgm:t>
        <a:bodyPr/>
        <a:lstStyle/>
        <a:p>
          <a:pPr rtl="1"/>
          <a:endParaRPr lang="ar-SA"/>
        </a:p>
      </dgm:t>
    </dgm:pt>
    <dgm:pt modelId="{460541FD-2ECE-4276-911F-F94EBD43990F}">
      <dgm:prSet custT="1"/>
      <dgm:spPr/>
      <dgm:t>
        <a:bodyPr/>
        <a:lstStyle/>
        <a:p>
          <a:pPr rtl="1"/>
          <a:r>
            <a:rPr lang="ar-SA" sz="1400" dirty="0" smtClean="0"/>
            <a:t>الأسواق</a:t>
          </a:r>
          <a:endParaRPr lang="ar-SA" sz="1400" dirty="0"/>
        </a:p>
      </dgm:t>
    </dgm:pt>
    <dgm:pt modelId="{51A479DA-A43F-4F73-B46E-28AC66D1CBA8}" type="parTrans" cxnId="{F9F3E2FF-3226-4D69-8B9A-CB09BC2C90EE}">
      <dgm:prSet/>
      <dgm:spPr/>
      <dgm:t>
        <a:bodyPr/>
        <a:lstStyle/>
        <a:p>
          <a:pPr rtl="1"/>
          <a:endParaRPr lang="ar-SA"/>
        </a:p>
      </dgm:t>
    </dgm:pt>
    <dgm:pt modelId="{D0B88DF7-5E65-4914-9487-95BA0FC67C2E}" type="sibTrans" cxnId="{F9F3E2FF-3226-4D69-8B9A-CB09BC2C90EE}">
      <dgm:prSet/>
      <dgm:spPr/>
      <dgm:t>
        <a:bodyPr/>
        <a:lstStyle/>
        <a:p>
          <a:pPr rtl="1"/>
          <a:endParaRPr lang="ar-SA"/>
        </a:p>
      </dgm:t>
    </dgm:pt>
    <dgm:pt modelId="{7A3F2181-3842-456E-B444-5EA0D09D7DCD}" type="pres">
      <dgm:prSet presAssocID="{74076C3E-3325-49A5-A7CF-1B383FE6D908}" presName="composite" presStyleCnt="0">
        <dgm:presLayoutVars>
          <dgm:chMax val="1"/>
          <dgm:dir/>
          <dgm:resizeHandles val="exact"/>
        </dgm:presLayoutVars>
      </dgm:prSet>
      <dgm:spPr/>
      <dgm:t>
        <a:bodyPr/>
        <a:lstStyle/>
        <a:p>
          <a:pPr rtl="1"/>
          <a:endParaRPr lang="ar-SA"/>
        </a:p>
      </dgm:t>
    </dgm:pt>
    <dgm:pt modelId="{A5D0F1F0-258D-4B82-9F23-2804CE9C06C0}" type="pres">
      <dgm:prSet presAssocID="{74076C3E-3325-49A5-A7CF-1B383FE6D908}" presName="radial" presStyleCnt="0">
        <dgm:presLayoutVars>
          <dgm:animLvl val="ctr"/>
        </dgm:presLayoutVars>
      </dgm:prSet>
      <dgm:spPr/>
    </dgm:pt>
    <dgm:pt modelId="{4E1D10D0-1F7A-4872-A150-2AD76EA59A46}" type="pres">
      <dgm:prSet presAssocID="{220F00BF-2D12-4574-85B2-7BBFC6DE37DD}" presName="centerShape" presStyleLbl="vennNode1" presStyleIdx="0" presStyleCnt="7"/>
      <dgm:spPr/>
      <dgm:t>
        <a:bodyPr/>
        <a:lstStyle/>
        <a:p>
          <a:pPr rtl="1"/>
          <a:endParaRPr lang="ar-SA"/>
        </a:p>
      </dgm:t>
    </dgm:pt>
    <dgm:pt modelId="{9BD62E00-7F2F-42D5-A649-A73870629ADF}" type="pres">
      <dgm:prSet presAssocID="{460541FD-2ECE-4276-911F-F94EBD43990F}" presName="node" presStyleLbl="vennNode1" presStyleIdx="1" presStyleCnt="7" custScaleX="131891">
        <dgm:presLayoutVars>
          <dgm:bulletEnabled val="1"/>
        </dgm:presLayoutVars>
      </dgm:prSet>
      <dgm:spPr/>
      <dgm:t>
        <a:bodyPr/>
        <a:lstStyle/>
        <a:p>
          <a:pPr rtl="1"/>
          <a:endParaRPr lang="ar-SA"/>
        </a:p>
      </dgm:t>
    </dgm:pt>
    <dgm:pt modelId="{8A50121E-6591-4530-9F53-76D2892061EB}" type="pres">
      <dgm:prSet presAssocID="{D0B59F64-78A2-4E70-B65D-35AB19EAA709}" presName="node" presStyleLbl="vennNode1" presStyleIdx="2" presStyleCnt="7" custScaleX="206016" custRadScaleRad="129117" custRadScaleInc="9957">
        <dgm:presLayoutVars>
          <dgm:bulletEnabled val="1"/>
        </dgm:presLayoutVars>
      </dgm:prSet>
      <dgm:spPr/>
      <dgm:t>
        <a:bodyPr/>
        <a:lstStyle/>
        <a:p>
          <a:pPr rtl="1"/>
          <a:endParaRPr lang="ar-SA"/>
        </a:p>
      </dgm:t>
    </dgm:pt>
    <dgm:pt modelId="{1FB0FCC0-28E2-459B-A840-D3A62E497F26}" type="pres">
      <dgm:prSet presAssocID="{F67D7A1B-DD92-45FF-A7A8-152B9F03DDFA}" presName="node" presStyleLbl="vennNode1" presStyleIdx="3" presStyleCnt="7" custScaleX="200854" custRadScaleRad="132131" custRadScaleInc="-18848">
        <dgm:presLayoutVars>
          <dgm:bulletEnabled val="1"/>
        </dgm:presLayoutVars>
      </dgm:prSet>
      <dgm:spPr/>
      <dgm:t>
        <a:bodyPr/>
        <a:lstStyle/>
        <a:p>
          <a:pPr rtl="1"/>
          <a:endParaRPr lang="ar-SA"/>
        </a:p>
      </dgm:t>
    </dgm:pt>
    <dgm:pt modelId="{FAF7C462-5E98-4E54-92EA-2F380C407D54}" type="pres">
      <dgm:prSet presAssocID="{954C7E30-384A-4BA1-9215-B9175956449E}" presName="node" presStyleLbl="vennNode1" presStyleIdx="4" presStyleCnt="7" custScaleX="210817" custRadScaleRad="100468" custRadScaleInc="22425">
        <dgm:presLayoutVars>
          <dgm:bulletEnabled val="1"/>
        </dgm:presLayoutVars>
      </dgm:prSet>
      <dgm:spPr/>
      <dgm:t>
        <a:bodyPr/>
        <a:lstStyle/>
        <a:p>
          <a:pPr rtl="1"/>
          <a:endParaRPr lang="ar-SA"/>
        </a:p>
      </dgm:t>
    </dgm:pt>
    <dgm:pt modelId="{95510A44-6F50-4B74-A125-5D8CB49AFFCA}" type="pres">
      <dgm:prSet presAssocID="{44E7734D-3C2B-4FC0-86FF-F92670A5B3F3}" presName="node" presStyleLbl="vennNode1" presStyleIdx="5" presStyleCnt="7" custScaleX="182414" custRadScaleRad="131416" custRadScaleInc="36428">
        <dgm:presLayoutVars>
          <dgm:bulletEnabled val="1"/>
        </dgm:presLayoutVars>
      </dgm:prSet>
      <dgm:spPr/>
      <dgm:t>
        <a:bodyPr/>
        <a:lstStyle/>
        <a:p>
          <a:pPr rtl="1"/>
          <a:endParaRPr lang="ar-SA"/>
        </a:p>
      </dgm:t>
    </dgm:pt>
    <dgm:pt modelId="{93784582-6F6D-4802-88F5-F37B46A27932}" type="pres">
      <dgm:prSet presAssocID="{76A432F2-807C-4B1C-9536-E405F1D6940C}" presName="node" presStyleLbl="vennNode1" presStyleIdx="6" presStyleCnt="7" custScaleX="209685" custRadScaleRad="132548" custRadScaleInc="-4754">
        <dgm:presLayoutVars>
          <dgm:bulletEnabled val="1"/>
        </dgm:presLayoutVars>
      </dgm:prSet>
      <dgm:spPr/>
      <dgm:t>
        <a:bodyPr/>
        <a:lstStyle/>
        <a:p>
          <a:pPr rtl="1"/>
          <a:endParaRPr lang="ar-SA"/>
        </a:p>
      </dgm:t>
    </dgm:pt>
  </dgm:ptLst>
  <dgm:cxnLst>
    <dgm:cxn modelId="{C03C91D2-F58C-4416-ACA0-D7F1D59C73EC}" srcId="{220F00BF-2D12-4574-85B2-7BBFC6DE37DD}" destId="{954C7E30-384A-4BA1-9215-B9175956449E}" srcOrd="3" destOrd="0" parTransId="{6082449D-8CEB-4ECB-A9F0-2022DD97A6D6}" sibTransId="{68D02611-7D82-405D-AFB5-4161C30F1B68}"/>
    <dgm:cxn modelId="{2078B6B9-3B4F-44BB-9A20-6E0D47493416}" type="presOf" srcId="{F67D7A1B-DD92-45FF-A7A8-152B9F03DDFA}" destId="{1FB0FCC0-28E2-459B-A840-D3A62E497F26}" srcOrd="0" destOrd="0" presId="urn:microsoft.com/office/officeart/2005/8/layout/radial3"/>
    <dgm:cxn modelId="{9575BC47-3DA4-4255-8291-6968ABC49948}" type="presOf" srcId="{D0B59F64-78A2-4E70-B65D-35AB19EAA709}" destId="{8A50121E-6591-4530-9F53-76D2892061EB}" srcOrd="0" destOrd="0" presId="urn:microsoft.com/office/officeart/2005/8/layout/radial3"/>
    <dgm:cxn modelId="{7519454C-30FF-48B8-AC88-EC3B725CB892}" srcId="{220F00BF-2D12-4574-85B2-7BBFC6DE37DD}" destId="{D0B59F64-78A2-4E70-B65D-35AB19EAA709}" srcOrd="1" destOrd="0" parTransId="{40E09F38-79DC-4825-BAF2-57F74F555309}" sibTransId="{92EBABCB-27FA-4010-834C-7C1705FA5611}"/>
    <dgm:cxn modelId="{A98772BB-DF71-4AC9-A829-52D51EB43899}" srcId="{220F00BF-2D12-4574-85B2-7BBFC6DE37DD}" destId="{44E7734D-3C2B-4FC0-86FF-F92670A5B3F3}" srcOrd="4" destOrd="0" parTransId="{AB65DB17-01D5-4FC1-9016-A99F2B5E6518}" sibTransId="{10266B03-A14F-4196-B7E2-721397AC684B}"/>
    <dgm:cxn modelId="{827B5E8E-49C2-4070-88F0-BE7A2ECA904E}" type="presOf" srcId="{44E7734D-3C2B-4FC0-86FF-F92670A5B3F3}" destId="{95510A44-6F50-4B74-A125-5D8CB49AFFCA}" srcOrd="0" destOrd="0" presId="urn:microsoft.com/office/officeart/2005/8/layout/radial3"/>
    <dgm:cxn modelId="{EE1A3E2E-C322-4684-8AB1-AD3CB5432145}" type="presOf" srcId="{76A432F2-807C-4B1C-9536-E405F1D6940C}" destId="{93784582-6F6D-4802-88F5-F37B46A27932}" srcOrd="0" destOrd="0" presId="urn:microsoft.com/office/officeart/2005/8/layout/radial3"/>
    <dgm:cxn modelId="{F0AF5A84-6766-4A9C-9BED-79AA7E4A7F88}" srcId="{74076C3E-3325-49A5-A7CF-1B383FE6D908}" destId="{220F00BF-2D12-4574-85B2-7BBFC6DE37DD}" srcOrd="0" destOrd="0" parTransId="{EE8ED33D-2539-40BB-B0EB-C6C864F87DB3}" sibTransId="{509D6E35-93BB-4FA3-A870-56A6BD589935}"/>
    <dgm:cxn modelId="{8E0479E0-F04F-48E1-AC65-56BF85B7CD87}" type="presOf" srcId="{220F00BF-2D12-4574-85B2-7BBFC6DE37DD}" destId="{4E1D10D0-1F7A-4872-A150-2AD76EA59A46}" srcOrd="0" destOrd="0" presId="urn:microsoft.com/office/officeart/2005/8/layout/radial3"/>
    <dgm:cxn modelId="{5824DA1F-C5D9-446F-A29C-1DA1105B5610}" srcId="{220F00BF-2D12-4574-85B2-7BBFC6DE37DD}" destId="{F67D7A1B-DD92-45FF-A7A8-152B9F03DDFA}" srcOrd="2" destOrd="0" parTransId="{58CD7E25-006B-46C7-B220-EA81FB69CA86}" sibTransId="{586A3AF5-4BE0-4555-BCB9-80043D1CD12D}"/>
    <dgm:cxn modelId="{C4BF138B-3679-419B-BDB4-552D50FA55D6}" type="presOf" srcId="{74076C3E-3325-49A5-A7CF-1B383FE6D908}" destId="{7A3F2181-3842-456E-B444-5EA0D09D7DCD}" srcOrd="0" destOrd="0" presId="urn:microsoft.com/office/officeart/2005/8/layout/radial3"/>
    <dgm:cxn modelId="{F9F3E2FF-3226-4D69-8B9A-CB09BC2C90EE}" srcId="{220F00BF-2D12-4574-85B2-7BBFC6DE37DD}" destId="{460541FD-2ECE-4276-911F-F94EBD43990F}" srcOrd="0" destOrd="0" parTransId="{51A479DA-A43F-4F73-B46E-28AC66D1CBA8}" sibTransId="{D0B88DF7-5E65-4914-9487-95BA0FC67C2E}"/>
    <dgm:cxn modelId="{B3C7EB94-0223-4CFF-B68B-D2B9D6B373BB}" type="presOf" srcId="{954C7E30-384A-4BA1-9215-B9175956449E}" destId="{FAF7C462-5E98-4E54-92EA-2F380C407D54}" srcOrd="0" destOrd="0" presId="urn:microsoft.com/office/officeart/2005/8/layout/radial3"/>
    <dgm:cxn modelId="{87E35CB4-1434-4AD5-82A3-96468C946803}" srcId="{220F00BF-2D12-4574-85B2-7BBFC6DE37DD}" destId="{76A432F2-807C-4B1C-9536-E405F1D6940C}" srcOrd="5" destOrd="0" parTransId="{CA99AEDC-18C2-41B4-B5F6-14524356B5E2}" sibTransId="{2D0E5A56-3467-4EA4-BE5D-C0BC7F19FB46}"/>
    <dgm:cxn modelId="{F551888F-646C-4FC0-AFAB-26945D7906CA}" type="presOf" srcId="{460541FD-2ECE-4276-911F-F94EBD43990F}" destId="{9BD62E00-7F2F-42D5-A649-A73870629ADF}" srcOrd="0" destOrd="0" presId="urn:microsoft.com/office/officeart/2005/8/layout/radial3"/>
    <dgm:cxn modelId="{ED17A5F7-64BE-4035-B86C-2808687DE7A5}" type="presParOf" srcId="{7A3F2181-3842-456E-B444-5EA0D09D7DCD}" destId="{A5D0F1F0-258D-4B82-9F23-2804CE9C06C0}" srcOrd="0" destOrd="0" presId="urn:microsoft.com/office/officeart/2005/8/layout/radial3"/>
    <dgm:cxn modelId="{16D517DC-77D4-45F8-A609-DEC64E6E78B6}" type="presParOf" srcId="{A5D0F1F0-258D-4B82-9F23-2804CE9C06C0}" destId="{4E1D10D0-1F7A-4872-A150-2AD76EA59A46}" srcOrd="0" destOrd="0" presId="urn:microsoft.com/office/officeart/2005/8/layout/radial3"/>
    <dgm:cxn modelId="{B361A8B3-3A06-49E4-8443-CA0F27962D0C}" type="presParOf" srcId="{A5D0F1F0-258D-4B82-9F23-2804CE9C06C0}" destId="{9BD62E00-7F2F-42D5-A649-A73870629ADF}" srcOrd="1" destOrd="0" presId="urn:microsoft.com/office/officeart/2005/8/layout/radial3"/>
    <dgm:cxn modelId="{E604CB02-15C3-4005-8884-DB79E17DBE46}" type="presParOf" srcId="{A5D0F1F0-258D-4B82-9F23-2804CE9C06C0}" destId="{8A50121E-6591-4530-9F53-76D2892061EB}" srcOrd="2" destOrd="0" presId="urn:microsoft.com/office/officeart/2005/8/layout/radial3"/>
    <dgm:cxn modelId="{F6DB1056-89F9-43A1-98A8-971771CC7846}" type="presParOf" srcId="{A5D0F1F0-258D-4B82-9F23-2804CE9C06C0}" destId="{1FB0FCC0-28E2-459B-A840-D3A62E497F26}" srcOrd="3" destOrd="0" presId="urn:microsoft.com/office/officeart/2005/8/layout/radial3"/>
    <dgm:cxn modelId="{7560CACE-8CCC-4696-BDB6-7A17B7B67054}" type="presParOf" srcId="{A5D0F1F0-258D-4B82-9F23-2804CE9C06C0}" destId="{FAF7C462-5E98-4E54-92EA-2F380C407D54}" srcOrd="4" destOrd="0" presId="urn:microsoft.com/office/officeart/2005/8/layout/radial3"/>
    <dgm:cxn modelId="{95ABEDC2-D4C1-42A4-A5F1-4C5D834EC999}" type="presParOf" srcId="{A5D0F1F0-258D-4B82-9F23-2804CE9C06C0}" destId="{95510A44-6F50-4B74-A125-5D8CB49AFFCA}" srcOrd="5" destOrd="0" presId="urn:microsoft.com/office/officeart/2005/8/layout/radial3"/>
    <dgm:cxn modelId="{81C7D959-E150-4744-BC06-5EC4A7567EF7}" type="presParOf" srcId="{A5D0F1F0-258D-4B82-9F23-2804CE9C06C0}" destId="{93784582-6F6D-4802-88F5-F37B46A27932}" srcOrd="6"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11B8DA-6578-433B-BFFF-5FCAD39EE254}" type="doc">
      <dgm:prSet loTypeId="urn:microsoft.com/office/officeart/2005/8/layout/matrix1" loCatId="matrix" qsTypeId="urn:microsoft.com/office/officeart/2005/8/quickstyle/simple3" qsCatId="simple" csTypeId="urn:microsoft.com/office/officeart/2005/8/colors/accent5_4" csCatId="accent5" phldr="1"/>
      <dgm:spPr/>
      <dgm:t>
        <a:bodyPr/>
        <a:lstStyle/>
        <a:p>
          <a:pPr rtl="1"/>
          <a:endParaRPr lang="ar-SA"/>
        </a:p>
      </dgm:t>
    </dgm:pt>
    <dgm:pt modelId="{B6414650-193F-4E2B-9CBC-6FC3CF72D910}">
      <dgm:prSet phldrT="[Text]" custT="1"/>
      <dgm:spPr/>
      <dgm:t>
        <a:bodyPr/>
        <a:lstStyle/>
        <a:p>
          <a:pPr rtl="1"/>
          <a:r>
            <a:rPr lang="ar-SA" sz="2400" b="1" smtClean="0">
              <a:latin typeface="Times New Roman"/>
              <a:ea typeface="Times New Roman"/>
              <a:cs typeface="Sakkal Majalla"/>
            </a:rPr>
            <a:t>المطالب الرئيسية لكل مبنى زراعي</a:t>
          </a:r>
          <a:r>
            <a:rPr lang="en-US" sz="2400" b="1" smtClean="0">
              <a:latin typeface="Sakkal Majalla"/>
              <a:ea typeface="Times New Roman"/>
            </a:rPr>
            <a:t> :</a:t>
          </a:r>
          <a:endParaRPr lang="ar-SA" sz="2400" dirty="0"/>
        </a:p>
      </dgm:t>
    </dgm:pt>
    <dgm:pt modelId="{DD3907B7-3D58-493C-9620-8514FEDA2FD1}" type="parTrans" cxnId="{DAF362AA-CB89-49D1-A2BE-461E84CB3279}">
      <dgm:prSet/>
      <dgm:spPr/>
      <dgm:t>
        <a:bodyPr/>
        <a:lstStyle/>
        <a:p>
          <a:pPr rtl="1"/>
          <a:endParaRPr lang="ar-SA"/>
        </a:p>
      </dgm:t>
    </dgm:pt>
    <dgm:pt modelId="{ECDEC00F-ACD4-4D6D-97E6-225983A85D98}" type="sibTrans" cxnId="{DAF362AA-CB89-49D1-A2BE-461E84CB3279}">
      <dgm:prSet/>
      <dgm:spPr/>
      <dgm:t>
        <a:bodyPr/>
        <a:lstStyle/>
        <a:p>
          <a:pPr rtl="1"/>
          <a:endParaRPr lang="ar-SA"/>
        </a:p>
      </dgm:t>
    </dgm:pt>
    <dgm:pt modelId="{3FFACDDA-1EEE-45F0-9605-322516694616}">
      <dgm:prSet phldrT="[Text]" custT="1"/>
      <dgm:spPr/>
      <dgm:t>
        <a:bodyPr/>
        <a:lstStyle/>
        <a:p>
          <a:pPr rtl="1"/>
          <a:r>
            <a:rPr lang="ar-SA" sz="1800" b="1" dirty="0" smtClean="0">
              <a:latin typeface="Times New Roman"/>
              <a:ea typeface="Times New Roman"/>
              <a:cs typeface="Sakkal Majalla"/>
            </a:rPr>
            <a:t>اتجاه المبنى</a:t>
          </a:r>
          <a:r>
            <a:rPr lang="en-US" sz="1800" dirty="0" smtClean="0">
              <a:latin typeface="Sakkal Majalla"/>
              <a:ea typeface="Times New Roman"/>
            </a:rPr>
            <a:t> :</a:t>
          </a:r>
          <a:br>
            <a:rPr lang="en-US" sz="1800" dirty="0" smtClean="0">
              <a:latin typeface="Sakkal Majalla"/>
              <a:ea typeface="Times New Roman"/>
            </a:rPr>
          </a:br>
          <a:r>
            <a:rPr lang="ar-SA" sz="1800" dirty="0" smtClean="0">
              <a:latin typeface="Times New Roman"/>
              <a:ea typeface="Times New Roman"/>
              <a:cs typeface="Sakkal Majalla"/>
            </a:rPr>
            <a:t>يجب عند اختيار المبنى مراعاة الآتي</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دخول أشعة الشمس والهواء النقي بأكبر قدر ممكن</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عدم تعرض الحيوانات إلى التيارات الهوائية المباشرة</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ألا يكون إلى جهة نزول الأمطار وهي غالباً جهة مهب الريح</a:t>
          </a:r>
          <a:r>
            <a:rPr lang="en-US" sz="1800" dirty="0" smtClean="0">
              <a:latin typeface="Sakkal Majalla"/>
              <a:ea typeface="Times New Roman"/>
            </a:rPr>
            <a:t> .</a:t>
          </a:r>
          <a:endParaRPr lang="en-US" sz="1800" dirty="0" smtClean="0">
            <a:latin typeface="Times New Roman"/>
            <a:ea typeface="Times New Roman"/>
          </a:endParaRPr>
        </a:p>
        <a:p>
          <a:pPr rtl="1"/>
          <a:r>
            <a:rPr lang="ar-SA" sz="1800" dirty="0" smtClean="0">
              <a:latin typeface="Times New Roman"/>
              <a:ea typeface="Times New Roman"/>
              <a:cs typeface="Sakkal Majalla"/>
            </a:rPr>
            <a:t>أن يحقق أكبر قدر ممكن من الدفء شتاءاً والبرودة صيفاً</a:t>
          </a:r>
          <a:r>
            <a:rPr lang="en-US" sz="1800" dirty="0" smtClean="0">
              <a:latin typeface="Sakkal Majalla"/>
              <a:ea typeface="Times New Roman"/>
            </a:rPr>
            <a:t>.</a:t>
          </a:r>
          <a:endParaRPr lang="ar-SA" sz="1800" dirty="0"/>
        </a:p>
      </dgm:t>
    </dgm:pt>
    <dgm:pt modelId="{BDE2B3A7-B0B9-4BF5-A228-482D144E640A}" type="parTrans" cxnId="{496B2964-9D38-4BDA-A7B2-C1FF81BF80C1}">
      <dgm:prSet/>
      <dgm:spPr/>
      <dgm:t>
        <a:bodyPr/>
        <a:lstStyle/>
        <a:p>
          <a:pPr rtl="1"/>
          <a:endParaRPr lang="ar-SA"/>
        </a:p>
      </dgm:t>
    </dgm:pt>
    <dgm:pt modelId="{3BF73E05-9CCD-4F66-8DF7-C9A3B93175BA}" type="sibTrans" cxnId="{496B2964-9D38-4BDA-A7B2-C1FF81BF80C1}">
      <dgm:prSet/>
      <dgm:spPr/>
      <dgm:t>
        <a:bodyPr/>
        <a:lstStyle/>
        <a:p>
          <a:pPr rtl="1"/>
          <a:endParaRPr lang="ar-SA"/>
        </a:p>
      </dgm:t>
    </dgm:pt>
    <dgm:pt modelId="{0B158991-1241-496D-B39E-C37B96DB47AD}">
      <dgm:prSet phldrT="[Text]" custT="1"/>
      <dgm:spPr/>
      <dgm:t>
        <a:bodyPr/>
        <a:lstStyle/>
        <a:p>
          <a:pPr rtl="1"/>
          <a:r>
            <a:rPr lang="ar-SA" sz="2000" b="1" dirty="0" smtClean="0">
              <a:latin typeface="Times New Roman"/>
              <a:ea typeface="Times New Roman"/>
              <a:cs typeface="Sakkal Majalla"/>
            </a:rPr>
            <a:t>المطلب الفسيولوجي للمبنى</a:t>
          </a:r>
          <a:r>
            <a:rPr lang="ar-SA" sz="2000" dirty="0" smtClean="0">
              <a:latin typeface="Times New Roman"/>
              <a:ea typeface="Times New Roman"/>
              <a:cs typeface="Sakkal Majalla"/>
            </a:rPr>
            <a:t> </a:t>
          </a:r>
          <a:endParaRPr lang="ar-SA" sz="2000" dirty="0"/>
        </a:p>
      </dgm:t>
    </dgm:pt>
    <dgm:pt modelId="{2348963B-9279-4AD6-8A31-1D5D52EA65E0}" type="parTrans" cxnId="{0E442493-E6B1-471E-B5C3-C1815888DC2C}">
      <dgm:prSet/>
      <dgm:spPr/>
      <dgm:t>
        <a:bodyPr/>
        <a:lstStyle/>
        <a:p>
          <a:pPr rtl="1"/>
          <a:endParaRPr lang="ar-SA"/>
        </a:p>
      </dgm:t>
    </dgm:pt>
    <dgm:pt modelId="{4A938DB3-63E1-424C-B17C-217C2A2A4221}" type="sibTrans" cxnId="{0E442493-E6B1-471E-B5C3-C1815888DC2C}">
      <dgm:prSet/>
      <dgm:spPr/>
      <dgm:t>
        <a:bodyPr/>
        <a:lstStyle/>
        <a:p>
          <a:pPr rtl="1"/>
          <a:endParaRPr lang="ar-SA"/>
        </a:p>
      </dgm:t>
    </dgm:pt>
    <dgm:pt modelId="{8495943B-DB32-44B8-94E1-C8A8F0D83757}">
      <dgm:prSet phldrT="[Text]" custT="1"/>
      <dgm:spPr/>
      <dgm:t>
        <a:bodyPr/>
        <a:lstStyle/>
        <a:p>
          <a:pPr rtl="1"/>
          <a:r>
            <a:rPr lang="ar-SA" sz="2000" b="1" dirty="0" smtClean="0">
              <a:latin typeface="Times New Roman"/>
              <a:ea typeface="Times New Roman"/>
              <a:cs typeface="Sakkal Majalla"/>
            </a:rPr>
            <a:t>أن يكون المبنى مستوفياً الشروط الصحية</a:t>
          </a:r>
          <a:r>
            <a:rPr lang="ar-SA" sz="2000" dirty="0" smtClean="0">
              <a:latin typeface="Times New Roman"/>
              <a:ea typeface="Times New Roman"/>
              <a:cs typeface="Sakkal Majalla"/>
            </a:rPr>
            <a:t> </a:t>
          </a:r>
          <a:endParaRPr lang="ar-SA" sz="2000" dirty="0"/>
        </a:p>
      </dgm:t>
    </dgm:pt>
    <dgm:pt modelId="{A156D742-8DA7-40AD-A14A-07B3430ACEF7}" type="parTrans" cxnId="{F1757998-B4D8-4813-84B7-ABBCD5D22DF2}">
      <dgm:prSet/>
      <dgm:spPr/>
      <dgm:t>
        <a:bodyPr/>
        <a:lstStyle/>
        <a:p>
          <a:pPr rtl="1"/>
          <a:endParaRPr lang="ar-SA"/>
        </a:p>
      </dgm:t>
    </dgm:pt>
    <dgm:pt modelId="{76AD96C3-23FC-4D99-9CC1-85AFAE04226F}" type="sibTrans" cxnId="{F1757998-B4D8-4813-84B7-ABBCD5D22DF2}">
      <dgm:prSet/>
      <dgm:spPr/>
      <dgm:t>
        <a:bodyPr/>
        <a:lstStyle/>
        <a:p>
          <a:pPr rtl="1"/>
          <a:endParaRPr lang="ar-SA"/>
        </a:p>
      </dgm:t>
    </dgm:pt>
    <dgm:pt modelId="{4D73FD64-B03F-4F19-89BB-58345C808AF2}">
      <dgm:prSet phldrT="[Text]" phldr="1"/>
      <dgm:spPr/>
      <dgm:t>
        <a:bodyPr/>
        <a:lstStyle/>
        <a:p>
          <a:pPr rtl="1"/>
          <a:endParaRPr lang="ar-SA"/>
        </a:p>
      </dgm:t>
    </dgm:pt>
    <dgm:pt modelId="{E5585F20-C444-4996-B8B0-EF04263FF922}" type="parTrans" cxnId="{A14CBF07-8E3B-4F77-BD9B-C9533141EFDA}">
      <dgm:prSet/>
      <dgm:spPr/>
      <dgm:t>
        <a:bodyPr/>
        <a:lstStyle/>
        <a:p>
          <a:pPr rtl="1"/>
          <a:endParaRPr lang="ar-SA"/>
        </a:p>
      </dgm:t>
    </dgm:pt>
    <dgm:pt modelId="{F7749E70-F34B-4A34-A4E3-24C787B350B9}" type="sibTrans" cxnId="{A14CBF07-8E3B-4F77-BD9B-C9533141EFDA}">
      <dgm:prSet/>
      <dgm:spPr/>
      <dgm:t>
        <a:bodyPr/>
        <a:lstStyle/>
        <a:p>
          <a:pPr rtl="1"/>
          <a:endParaRPr lang="ar-SA"/>
        </a:p>
      </dgm:t>
    </dgm:pt>
    <dgm:pt modelId="{29B72616-F2C3-4E3A-9D9E-0A3C4B392A1D}">
      <dgm:prSet/>
      <dgm:spPr/>
      <dgm:t>
        <a:bodyPr/>
        <a:lstStyle/>
        <a:p>
          <a:pPr rtl="1"/>
          <a:endParaRPr lang="ar-SA"/>
        </a:p>
      </dgm:t>
    </dgm:pt>
    <dgm:pt modelId="{CEF205F7-111F-40DB-AFA7-102CE6DAF3F6}" type="parTrans" cxnId="{34DAFA5A-CB71-4CAD-8461-17A81F0D4E4F}">
      <dgm:prSet/>
      <dgm:spPr/>
      <dgm:t>
        <a:bodyPr/>
        <a:lstStyle/>
        <a:p>
          <a:pPr rtl="1"/>
          <a:endParaRPr lang="ar-SA"/>
        </a:p>
      </dgm:t>
    </dgm:pt>
    <dgm:pt modelId="{03311F51-8C9D-4AF9-9436-4B57B65CFC2A}" type="sibTrans" cxnId="{34DAFA5A-CB71-4CAD-8461-17A81F0D4E4F}">
      <dgm:prSet/>
      <dgm:spPr/>
      <dgm:t>
        <a:bodyPr/>
        <a:lstStyle/>
        <a:p>
          <a:pPr rtl="1"/>
          <a:endParaRPr lang="ar-SA"/>
        </a:p>
      </dgm:t>
    </dgm:pt>
    <dgm:pt modelId="{41D65B6E-4527-462D-9D97-D14215359CA3}">
      <dgm:prSet custT="1"/>
      <dgm:spPr/>
      <dgm:t>
        <a:bodyPr/>
        <a:lstStyle/>
        <a:p>
          <a:pPr rtl="1"/>
          <a:r>
            <a:rPr lang="ar-SA" sz="2000" b="1" dirty="0" smtClean="0">
              <a:latin typeface="Times New Roman"/>
              <a:ea typeface="Times New Roman"/>
              <a:cs typeface="Sakkal Majalla"/>
            </a:rPr>
            <a:t>الفراغ المناسب</a:t>
          </a:r>
          <a:r>
            <a:rPr lang="ar-SA" sz="2000" dirty="0" smtClean="0">
              <a:latin typeface="Times New Roman"/>
              <a:ea typeface="Times New Roman"/>
              <a:cs typeface="Sakkal Majalla"/>
            </a:rPr>
            <a:t> :</a:t>
          </a:r>
          <a:endParaRPr lang="ar-SA" sz="2000" dirty="0"/>
        </a:p>
      </dgm:t>
    </dgm:pt>
    <dgm:pt modelId="{5BE34934-CEEF-448E-A872-3A56B64D7E86}" type="parTrans" cxnId="{64352CDE-9DDC-40FE-AEE3-553673D93463}">
      <dgm:prSet/>
      <dgm:spPr/>
      <dgm:t>
        <a:bodyPr/>
        <a:lstStyle/>
        <a:p>
          <a:pPr rtl="1"/>
          <a:endParaRPr lang="ar-SA"/>
        </a:p>
      </dgm:t>
    </dgm:pt>
    <dgm:pt modelId="{2A7249A1-C3CD-4624-8C99-02D4276F332B}" type="sibTrans" cxnId="{64352CDE-9DDC-40FE-AEE3-553673D93463}">
      <dgm:prSet/>
      <dgm:spPr/>
      <dgm:t>
        <a:bodyPr/>
        <a:lstStyle/>
        <a:p>
          <a:pPr rtl="1"/>
          <a:endParaRPr lang="ar-SA"/>
        </a:p>
      </dgm:t>
    </dgm:pt>
    <dgm:pt modelId="{51342903-A6A8-4698-BD26-702742F7EF00}" type="pres">
      <dgm:prSet presAssocID="{CD11B8DA-6578-433B-BFFF-5FCAD39EE254}" presName="diagram" presStyleCnt="0">
        <dgm:presLayoutVars>
          <dgm:chMax val="1"/>
          <dgm:dir/>
          <dgm:animLvl val="ctr"/>
          <dgm:resizeHandles val="exact"/>
        </dgm:presLayoutVars>
      </dgm:prSet>
      <dgm:spPr/>
      <dgm:t>
        <a:bodyPr/>
        <a:lstStyle/>
        <a:p>
          <a:pPr rtl="1"/>
          <a:endParaRPr lang="ar-SA"/>
        </a:p>
      </dgm:t>
    </dgm:pt>
    <dgm:pt modelId="{1E7095D2-8C76-409A-971F-C6A9427588DB}" type="pres">
      <dgm:prSet presAssocID="{CD11B8DA-6578-433B-BFFF-5FCAD39EE254}" presName="matrix" presStyleCnt="0"/>
      <dgm:spPr/>
    </dgm:pt>
    <dgm:pt modelId="{2134C29E-1E90-4D5B-83D1-483BA22D1F53}" type="pres">
      <dgm:prSet presAssocID="{CD11B8DA-6578-433B-BFFF-5FCAD39EE254}" presName="tile1" presStyleLbl="node1" presStyleIdx="0" presStyleCnt="4" custScaleY="116666" custLinFactNeighborX="0" custLinFactNeighborY="9964"/>
      <dgm:spPr/>
      <dgm:t>
        <a:bodyPr/>
        <a:lstStyle/>
        <a:p>
          <a:pPr rtl="1"/>
          <a:endParaRPr lang="ar-SA"/>
        </a:p>
      </dgm:t>
    </dgm:pt>
    <dgm:pt modelId="{58936D60-74BB-4DF5-9379-0CAA8DCFC420}" type="pres">
      <dgm:prSet presAssocID="{CD11B8DA-6578-433B-BFFF-5FCAD39EE254}" presName="tile1text" presStyleLbl="node1" presStyleIdx="0" presStyleCnt="4">
        <dgm:presLayoutVars>
          <dgm:chMax val="0"/>
          <dgm:chPref val="0"/>
          <dgm:bulletEnabled val="1"/>
        </dgm:presLayoutVars>
      </dgm:prSet>
      <dgm:spPr/>
      <dgm:t>
        <a:bodyPr/>
        <a:lstStyle/>
        <a:p>
          <a:pPr rtl="1"/>
          <a:endParaRPr lang="ar-SA"/>
        </a:p>
      </dgm:t>
    </dgm:pt>
    <dgm:pt modelId="{FFED2221-7DF0-4C62-A96E-0DFDE2AD5D11}" type="pres">
      <dgm:prSet presAssocID="{CD11B8DA-6578-433B-BFFF-5FCAD39EE254}" presName="tile2" presStyleLbl="node1" presStyleIdx="1" presStyleCnt="4"/>
      <dgm:spPr/>
      <dgm:t>
        <a:bodyPr/>
        <a:lstStyle/>
        <a:p>
          <a:pPr rtl="1"/>
          <a:endParaRPr lang="ar-SA"/>
        </a:p>
      </dgm:t>
    </dgm:pt>
    <dgm:pt modelId="{AA071DF2-1ABD-43DB-80A7-B179E49D6DE7}" type="pres">
      <dgm:prSet presAssocID="{CD11B8DA-6578-433B-BFFF-5FCAD39EE254}" presName="tile2text" presStyleLbl="node1" presStyleIdx="1" presStyleCnt="4">
        <dgm:presLayoutVars>
          <dgm:chMax val="0"/>
          <dgm:chPref val="0"/>
          <dgm:bulletEnabled val="1"/>
        </dgm:presLayoutVars>
      </dgm:prSet>
      <dgm:spPr/>
      <dgm:t>
        <a:bodyPr/>
        <a:lstStyle/>
        <a:p>
          <a:pPr rtl="1"/>
          <a:endParaRPr lang="ar-SA"/>
        </a:p>
      </dgm:t>
    </dgm:pt>
    <dgm:pt modelId="{23A22BC9-C1D3-4621-A9C9-F7086C967DCF}" type="pres">
      <dgm:prSet presAssocID="{CD11B8DA-6578-433B-BFFF-5FCAD39EE254}" presName="tile3" presStyleLbl="node1" presStyleIdx="2" presStyleCnt="4"/>
      <dgm:spPr/>
      <dgm:t>
        <a:bodyPr/>
        <a:lstStyle/>
        <a:p>
          <a:pPr rtl="1"/>
          <a:endParaRPr lang="ar-SA"/>
        </a:p>
      </dgm:t>
    </dgm:pt>
    <dgm:pt modelId="{7475E874-1093-41A9-99CB-15AE1DFA2A2B}" type="pres">
      <dgm:prSet presAssocID="{CD11B8DA-6578-433B-BFFF-5FCAD39EE254}" presName="tile3text" presStyleLbl="node1" presStyleIdx="2" presStyleCnt="4">
        <dgm:presLayoutVars>
          <dgm:chMax val="0"/>
          <dgm:chPref val="0"/>
          <dgm:bulletEnabled val="1"/>
        </dgm:presLayoutVars>
      </dgm:prSet>
      <dgm:spPr/>
      <dgm:t>
        <a:bodyPr/>
        <a:lstStyle/>
        <a:p>
          <a:pPr rtl="1"/>
          <a:endParaRPr lang="ar-SA"/>
        </a:p>
      </dgm:t>
    </dgm:pt>
    <dgm:pt modelId="{5CB4A287-10AC-4768-BCED-B789E8653CB9}" type="pres">
      <dgm:prSet presAssocID="{CD11B8DA-6578-433B-BFFF-5FCAD39EE254}" presName="tile4" presStyleLbl="node1" presStyleIdx="3" presStyleCnt="4"/>
      <dgm:spPr/>
      <dgm:t>
        <a:bodyPr/>
        <a:lstStyle/>
        <a:p>
          <a:pPr rtl="1"/>
          <a:endParaRPr lang="ar-SA"/>
        </a:p>
      </dgm:t>
    </dgm:pt>
    <dgm:pt modelId="{7BBD50F6-9725-4CD3-BF54-15B71DC52817}" type="pres">
      <dgm:prSet presAssocID="{CD11B8DA-6578-433B-BFFF-5FCAD39EE254}" presName="tile4text" presStyleLbl="node1" presStyleIdx="3" presStyleCnt="4">
        <dgm:presLayoutVars>
          <dgm:chMax val="0"/>
          <dgm:chPref val="0"/>
          <dgm:bulletEnabled val="1"/>
        </dgm:presLayoutVars>
      </dgm:prSet>
      <dgm:spPr/>
      <dgm:t>
        <a:bodyPr/>
        <a:lstStyle/>
        <a:p>
          <a:pPr rtl="1"/>
          <a:endParaRPr lang="ar-SA"/>
        </a:p>
      </dgm:t>
    </dgm:pt>
    <dgm:pt modelId="{948BDF91-C0C4-4C18-BB69-4A303D7925A5}" type="pres">
      <dgm:prSet presAssocID="{CD11B8DA-6578-433B-BFFF-5FCAD39EE254}" presName="centerTile" presStyleLbl="fgShp" presStyleIdx="0" presStyleCnt="1" custLinFactNeighborX="12963" custLinFactNeighborY="41304">
        <dgm:presLayoutVars>
          <dgm:chMax val="0"/>
          <dgm:chPref val="0"/>
        </dgm:presLayoutVars>
      </dgm:prSet>
      <dgm:spPr/>
      <dgm:t>
        <a:bodyPr/>
        <a:lstStyle/>
        <a:p>
          <a:pPr rtl="1"/>
          <a:endParaRPr lang="ar-SA"/>
        </a:p>
      </dgm:t>
    </dgm:pt>
  </dgm:ptLst>
  <dgm:cxnLst>
    <dgm:cxn modelId="{13CB6A19-B39C-4D97-80FE-CB37B1EC3A46}" type="presOf" srcId="{8495943B-DB32-44B8-94E1-C8A8F0D83757}" destId="{7BBD50F6-9725-4CD3-BF54-15B71DC52817}" srcOrd="1" destOrd="0" presId="urn:microsoft.com/office/officeart/2005/8/layout/matrix1"/>
    <dgm:cxn modelId="{34DAFA5A-CB71-4CAD-8461-17A81F0D4E4F}" srcId="{CD11B8DA-6578-433B-BFFF-5FCAD39EE254}" destId="{29B72616-F2C3-4E3A-9D9E-0A3C4B392A1D}" srcOrd="1" destOrd="0" parTransId="{CEF205F7-111F-40DB-AFA7-102CE6DAF3F6}" sibTransId="{03311F51-8C9D-4AF9-9436-4B57B65CFC2A}"/>
    <dgm:cxn modelId="{28CC0DE3-8329-41D6-A988-00B6804B50C0}" type="presOf" srcId="{3FFACDDA-1EEE-45F0-9605-322516694616}" destId="{2134C29E-1E90-4D5B-83D1-483BA22D1F53}" srcOrd="0" destOrd="0" presId="urn:microsoft.com/office/officeart/2005/8/layout/matrix1"/>
    <dgm:cxn modelId="{30239FBB-DA6C-4056-8ABC-9E0BCCD51E9F}" type="presOf" srcId="{41D65B6E-4527-462D-9D97-D14215359CA3}" destId="{AA071DF2-1ABD-43DB-80A7-B179E49D6DE7}" srcOrd="1" destOrd="0" presId="urn:microsoft.com/office/officeart/2005/8/layout/matrix1"/>
    <dgm:cxn modelId="{4C49E2DF-9A6B-46D2-976B-405086342939}" type="presOf" srcId="{0B158991-1241-496D-B39E-C37B96DB47AD}" destId="{7475E874-1093-41A9-99CB-15AE1DFA2A2B}" srcOrd="1" destOrd="0" presId="urn:microsoft.com/office/officeart/2005/8/layout/matrix1"/>
    <dgm:cxn modelId="{CFE315CC-45A1-4CB6-9389-D98CDE7A1E8E}" type="presOf" srcId="{3FFACDDA-1EEE-45F0-9605-322516694616}" destId="{58936D60-74BB-4DF5-9379-0CAA8DCFC420}" srcOrd="1" destOrd="0" presId="urn:microsoft.com/office/officeart/2005/8/layout/matrix1"/>
    <dgm:cxn modelId="{7B2499AE-9F38-44AC-BC64-3C8DE980464C}" type="presOf" srcId="{41D65B6E-4527-462D-9D97-D14215359CA3}" destId="{FFED2221-7DF0-4C62-A96E-0DFDE2AD5D11}" srcOrd="0" destOrd="0" presId="urn:microsoft.com/office/officeart/2005/8/layout/matrix1"/>
    <dgm:cxn modelId="{A14CBF07-8E3B-4F77-BD9B-C9533141EFDA}" srcId="{B6414650-193F-4E2B-9CBC-6FC3CF72D910}" destId="{4D73FD64-B03F-4F19-89BB-58345C808AF2}" srcOrd="4" destOrd="0" parTransId="{E5585F20-C444-4996-B8B0-EF04263FF922}" sibTransId="{F7749E70-F34B-4A34-A4E3-24C787B350B9}"/>
    <dgm:cxn modelId="{64352CDE-9DDC-40FE-AEE3-553673D93463}" srcId="{B6414650-193F-4E2B-9CBC-6FC3CF72D910}" destId="{41D65B6E-4527-462D-9D97-D14215359CA3}" srcOrd="1" destOrd="0" parTransId="{5BE34934-CEEF-448E-A872-3A56B64D7E86}" sibTransId="{2A7249A1-C3CD-4624-8C99-02D4276F332B}"/>
    <dgm:cxn modelId="{DAF362AA-CB89-49D1-A2BE-461E84CB3279}" srcId="{CD11B8DA-6578-433B-BFFF-5FCAD39EE254}" destId="{B6414650-193F-4E2B-9CBC-6FC3CF72D910}" srcOrd="0" destOrd="0" parTransId="{DD3907B7-3D58-493C-9620-8514FEDA2FD1}" sibTransId="{ECDEC00F-ACD4-4D6D-97E6-225983A85D98}"/>
    <dgm:cxn modelId="{0E442493-E6B1-471E-B5C3-C1815888DC2C}" srcId="{B6414650-193F-4E2B-9CBC-6FC3CF72D910}" destId="{0B158991-1241-496D-B39E-C37B96DB47AD}" srcOrd="2" destOrd="0" parTransId="{2348963B-9279-4AD6-8A31-1D5D52EA65E0}" sibTransId="{4A938DB3-63E1-424C-B17C-217C2A2A4221}"/>
    <dgm:cxn modelId="{C27445D7-11EB-438C-9243-3562088A5A03}" type="presOf" srcId="{B6414650-193F-4E2B-9CBC-6FC3CF72D910}" destId="{948BDF91-C0C4-4C18-BB69-4A303D7925A5}" srcOrd="0" destOrd="0" presId="urn:microsoft.com/office/officeart/2005/8/layout/matrix1"/>
    <dgm:cxn modelId="{7819095A-7E81-4EB3-BBA6-6EDAF7AD43A7}" type="presOf" srcId="{CD11B8DA-6578-433B-BFFF-5FCAD39EE254}" destId="{51342903-A6A8-4698-BD26-702742F7EF00}" srcOrd="0" destOrd="0" presId="urn:microsoft.com/office/officeart/2005/8/layout/matrix1"/>
    <dgm:cxn modelId="{496B2964-9D38-4BDA-A7B2-C1FF81BF80C1}" srcId="{B6414650-193F-4E2B-9CBC-6FC3CF72D910}" destId="{3FFACDDA-1EEE-45F0-9605-322516694616}" srcOrd="0" destOrd="0" parTransId="{BDE2B3A7-B0B9-4BF5-A228-482D144E640A}" sibTransId="{3BF73E05-9CCD-4F66-8DF7-C9A3B93175BA}"/>
    <dgm:cxn modelId="{F1757998-B4D8-4813-84B7-ABBCD5D22DF2}" srcId="{B6414650-193F-4E2B-9CBC-6FC3CF72D910}" destId="{8495943B-DB32-44B8-94E1-C8A8F0D83757}" srcOrd="3" destOrd="0" parTransId="{A156D742-8DA7-40AD-A14A-07B3430ACEF7}" sibTransId="{76AD96C3-23FC-4D99-9CC1-85AFAE04226F}"/>
    <dgm:cxn modelId="{802CEEF7-15ED-4CA6-8585-7A7F7694890E}" type="presOf" srcId="{0B158991-1241-496D-B39E-C37B96DB47AD}" destId="{23A22BC9-C1D3-4621-A9C9-F7086C967DCF}" srcOrd="0" destOrd="0" presId="urn:microsoft.com/office/officeart/2005/8/layout/matrix1"/>
    <dgm:cxn modelId="{62768567-7B9D-405C-AB75-381C4D8F3D38}" type="presOf" srcId="{8495943B-DB32-44B8-94E1-C8A8F0D83757}" destId="{5CB4A287-10AC-4768-BCED-B789E8653CB9}" srcOrd="0" destOrd="0" presId="urn:microsoft.com/office/officeart/2005/8/layout/matrix1"/>
    <dgm:cxn modelId="{F8820AA3-3AA9-45F9-A92F-C77F24A9A57E}" type="presParOf" srcId="{51342903-A6A8-4698-BD26-702742F7EF00}" destId="{1E7095D2-8C76-409A-971F-C6A9427588DB}" srcOrd="0" destOrd="0" presId="urn:microsoft.com/office/officeart/2005/8/layout/matrix1"/>
    <dgm:cxn modelId="{472D07B9-105C-4EE0-AD54-76F2E9606AC3}" type="presParOf" srcId="{1E7095D2-8C76-409A-971F-C6A9427588DB}" destId="{2134C29E-1E90-4D5B-83D1-483BA22D1F53}" srcOrd="0" destOrd="0" presId="urn:microsoft.com/office/officeart/2005/8/layout/matrix1"/>
    <dgm:cxn modelId="{2956F158-ABBF-4E2F-ADD5-D2170FFC69B3}" type="presParOf" srcId="{1E7095D2-8C76-409A-971F-C6A9427588DB}" destId="{58936D60-74BB-4DF5-9379-0CAA8DCFC420}" srcOrd="1" destOrd="0" presId="urn:microsoft.com/office/officeart/2005/8/layout/matrix1"/>
    <dgm:cxn modelId="{EC20C5B5-0D12-4464-8A88-5DCAE1BC7E0F}" type="presParOf" srcId="{1E7095D2-8C76-409A-971F-C6A9427588DB}" destId="{FFED2221-7DF0-4C62-A96E-0DFDE2AD5D11}" srcOrd="2" destOrd="0" presId="urn:microsoft.com/office/officeart/2005/8/layout/matrix1"/>
    <dgm:cxn modelId="{3C95F50D-3312-4926-B846-D224018B5CDA}" type="presParOf" srcId="{1E7095D2-8C76-409A-971F-C6A9427588DB}" destId="{AA071DF2-1ABD-43DB-80A7-B179E49D6DE7}" srcOrd="3" destOrd="0" presId="urn:microsoft.com/office/officeart/2005/8/layout/matrix1"/>
    <dgm:cxn modelId="{1C43AC6F-5CA3-4073-9970-3CDA62F1CCCA}" type="presParOf" srcId="{1E7095D2-8C76-409A-971F-C6A9427588DB}" destId="{23A22BC9-C1D3-4621-A9C9-F7086C967DCF}" srcOrd="4" destOrd="0" presId="urn:microsoft.com/office/officeart/2005/8/layout/matrix1"/>
    <dgm:cxn modelId="{CA807FAB-8711-47CD-BEEC-05A06FB2007E}" type="presParOf" srcId="{1E7095D2-8C76-409A-971F-C6A9427588DB}" destId="{7475E874-1093-41A9-99CB-15AE1DFA2A2B}" srcOrd="5" destOrd="0" presId="urn:microsoft.com/office/officeart/2005/8/layout/matrix1"/>
    <dgm:cxn modelId="{4CAEAC23-40EC-4ECF-A3B7-60DF867E4DAC}" type="presParOf" srcId="{1E7095D2-8C76-409A-971F-C6A9427588DB}" destId="{5CB4A287-10AC-4768-BCED-B789E8653CB9}" srcOrd="6" destOrd="0" presId="urn:microsoft.com/office/officeart/2005/8/layout/matrix1"/>
    <dgm:cxn modelId="{F95DC5FD-FFAC-4426-87E2-04597A3F2DAA}" type="presParOf" srcId="{1E7095D2-8C76-409A-971F-C6A9427588DB}" destId="{7BBD50F6-9725-4CD3-BF54-15B71DC52817}" srcOrd="7" destOrd="0" presId="urn:microsoft.com/office/officeart/2005/8/layout/matrix1"/>
    <dgm:cxn modelId="{91355A26-95EE-41D1-8BDE-6B81D6BEC55A}" type="presParOf" srcId="{51342903-A6A8-4698-BD26-702742F7EF00}" destId="{948BDF91-C0C4-4C18-BB69-4A303D7925A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01616A-E4EB-4350-BF6D-E239BD5BB36E}" type="doc">
      <dgm:prSet loTypeId="urn:microsoft.com/office/officeart/2005/8/layout/hierarchy3" loCatId="list" qsTypeId="urn:microsoft.com/office/officeart/2005/8/quickstyle/3d4" qsCatId="3D" csTypeId="urn:microsoft.com/office/officeart/2005/8/colors/accent1_2" csCatId="accent1" phldr="1"/>
      <dgm:spPr/>
      <dgm:t>
        <a:bodyPr/>
        <a:lstStyle/>
        <a:p>
          <a:pPr rtl="1"/>
          <a:endParaRPr lang="ar-SA"/>
        </a:p>
      </dgm:t>
    </dgm:pt>
    <dgm:pt modelId="{40FAF362-7F93-40CB-BB0B-F66682AEC8FB}">
      <dgm:prSet phldrT="[Text]" custT="1"/>
      <dgm:spPr/>
      <dgm:t>
        <a:bodyPr/>
        <a:lstStyle/>
        <a:p>
          <a:pPr rtl="1">
            <a:lnSpc>
              <a:spcPct val="100000"/>
            </a:lnSpc>
            <a:spcAft>
              <a:spcPts val="0"/>
            </a:spcAft>
          </a:pPr>
          <a:r>
            <a:rPr lang="ar-SA" sz="2000" b="1" smtClean="0">
              <a:latin typeface="Times New Roman"/>
              <a:ea typeface="Times New Roman"/>
              <a:cs typeface="Sakkal Majalla"/>
            </a:rPr>
            <a:t>ثانياً :مزارع الأبقار</a:t>
          </a:r>
          <a:r>
            <a:rPr lang="en-US" sz="2000" b="1" smtClean="0">
              <a:latin typeface="Sakkal Majalla"/>
              <a:ea typeface="Times New Roman"/>
            </a:rPr>
            <a:t>:</a:t>
          </a:r>
          <a:endParaRPr lang="ar-SA" sz="2000" dirty="0"/>
        </a:p>
      </dgm:t>
    </dgm:pt>
    <dgm:pt modelId="{871DF038-D423-40CE-BAC1-289F16DE2F52}" type="parTrans" cxnId="{8CA59A7A-1BEA-42DB-B89F-CECBD74534ED}">
      <dgm:prSet/>
      <dgm:spPr/>
      <dgm:t>
        <a:bodyPr/>
        <a:lstStyle/>
        <a:p>
          <a:pPr rtl="1"/>
          <a:endParaRPr lang="ar-SA" sz="2000"/>
        </a:p>
      </dgm:t>
    </dgm:pt>
    <dgm:pt modelId="{9BB074F6-7225-4EB5-9166-35C76F19C195}" type="sibTrans" cxnId="{8CA59A7A-1BEA-42DB-B89F-CECBD74534ED}">
      <dgm:prSet/>
      <dgm:spPr/>
      <dgm:t>
        <a:bodyPr/>
        <a:lstStyle/>
        <a:p>
          <a:pPr rtl="1"/>
          <a:endParaRPr lang="ar-SA" sz="2000"/>
        </a:p>
      </dgm:t>
    </dgm:pt>
    <dgm:pt modelId="{DCDED8C5-FAE7-4D2A-8F7A-5DFB4DDEFDC0}">
      <dgm:prSet phldrT="[Text]" custT="1"/>
      <dgm:spPr/>
      <dgm:t>
        <a:bodyPr/>
        <a:lstStyle/>
        <a:p>
          <a:pPr rtl="1"/>
          <a:r>
            <a:rPr lang="ar-SA" sz="1200" b="1" smtClean="0">
              <a:latin typeface="Times New Roman"/>
              <a:ea typeface="Times New Roman"/>
              <a:cs typeface="Sakkal Majalla"/>
            </a:rPr>
            <a:t>أنواع حظائر الأبقار</a:t>
          </a:r>
          <a:r>
            <a:rPr lang="en-US" sz="1200" b="1" smtClean="0">
              <a:latin typeface="Sakkal Majalla"/>
              <a:ea typeface="Times New Roman"/>
            </a:rPr>
            <a:t> :</a:t>
          </a:r>
          <a:endParaRPr lang="en-US" sz="1200" b="1" smtClean="0">
            <a:latin typeface="Times New Roman"/>
            <a:ea typeface="Times New Roman"/>
          </a:endParaRPr>
        </a:p>
        <a:p>
          <a:pPr rtl="1"/>
          <a:r>
            <a:rPr lang="ar-SA" sz="1200" smtClean="0">
              <a:latin typeface="Times New Roman"/>
              <a:ea typeface="Times New Roman"/>
              <a:cs typeface="Sakkal Majalla"/>
            </a:rPr>
            <a:t>حظائر الأبقار الحلوب</a:t>
          </a:r>
          <a:r>
            <a:rPr lang="en-US" sz="1200" smtClean="0">
              <a:latin typeface="Sakkal Majalla"/>
              <a:ea typeface="Times New Roman"/>
            </a:rPr>
            <a:t> .</a:t>
          </a:r>
          <a:r>
            <a:rPr lang="ar-SA" sz="1200" smtClean="0">
              <a:latin typeface="Times New Roman"/>
              <a:ea typeface="Times New Roman"/>
              <a:cs typeface="Sakkal Majalla"/>
            </a:rPr>
            <a:t>حظائر العجول والعجلات الرضيعة.</a:t>
          </a:r>
          <a:r>
            <a:rPr lang="ar-SA" sz="1200" smtClean="0">
              <a:latin typeface="Times New Roman"/>
              <a:ea typeface="Times New Roman"/>
            </a:rPr>
            <a:t> </a:t>
          </a:r>
          <a:r>
            <a:rPr lang="ar-SA" sz="1200" smtClean="0">
              <a:latin typeface="Times New Roman"/>
              <a:ea typeface="Times New Roman"/>
              <a:cs typeface="Sakkal Majalla"/>
            </a:rPr>
            <a:t>حظائر العجول والعجلات المفطومة.</a:t>
          </a:r>
          <a:r>
            <a:rPr lang="ar-SA" sz="1200" smtClean="0">
              <a:latin typeface="Times New Roman"/>
              <a:ea typeface="Times New Roman"/>
            </a:rPr>
            <a:t> </a:t>
          </a:r>
          <a:r>
            <a:rPr lang="ar-SA" sz="1200" smtClean="0">
              <a:latin typeface="Times New Roman"/>
              <a:ea typeface="Times New Roman"/>
              <a:cs typeface="Sakkal Majalla"/>
            </a:rPr>
            <a:t>حظائر القطع النامي المؤنث والبكاكير</a:t>
          </a:r>
          <a:r>
            <a:rPr lang="en-US" sz="1200" smtClean="0">
              <a:latin typeface="Sakkal Majalla"/>
              <a:ea typeface="Times New Roman"/>
            </a:rPr>
            <a:t>.</a:t>
          </a:r>
          <a:endParaRPr lang="en-US" sz="1200" smtClean="0">
            <a:latin typeface="Times New Roman"/>
            <a:ea typeface="Times New Roman"/>
          </a:endParaRPr>
        </a:p>
        <a:p>
          <a:pPr rtl="1"/>
          <a:r>
            <a:rPr lang="ar-SA" sz="1200" smtClean="0">
              <a:latin typeface="Times New Roman"/>
              <a:ea typeface="Times New Roman"/>
              <a:cs typeface="Sakkal Majalla"/>
            </a:rPr>
            <a:t>حظائر ثيران التربية</a:t>
          </a:r>
          <a:r>
            <a:rPr lang="en-US" sz="1200" smtClean="0">
              <a:latin typeface="Sakkal Majalla"/>
              <a:ea typeface="Times New Roman"/>
            </a:rPr>
            <a:t> .</a:t>
          </a:r>
          <a:r>
            <a:rPr lang="en-US" sz="1200" smtClean="0">
              <a:latin typeface="Times New Roman"/>
              <a:ea typeface="Times New Roman"/>
            </a:rPr>
            <a:t> </a:t>
          </a:r>
          <a:r>
            <a:rPr lang="ar-SA" sz="1200" smtClean="0">
              <a:latin typeface="Times New Roman"/>
              <a:ea typeface="Times New Roman"/>
              <a:cs typeface="Sakkal Majalla"/>
            </a:rPr>
            <a:t>حظائر أبقار اللحم</a:t>
          </a:r>
          <a:r>
            <a:rPr lang="en-US" sz="1200" smtClean="0">
              <a:latin typeface="Sakkal Majalla"/>
              <a:ea typeface="Times New Roman"/>
            </a:rPr>
            <a:t> .</a:t>
          </a:r>
          <a:endParaRPr lang="ar-SA" sz="1200" dirty="0"/>
        </a:p>
      </dgm:t>
    </dgm:pt>
    <dgm:pt modelId="{62ADDAD1-82F3-46A1-ADDE-006467B407ED}" type="parTrans" cxnId="{2E31878E-5E87-4B81-B078-96AB9E657CDB}">
      <dgm:prSet/>
      <dgm:spPr/>
      <dgm:t>
        <a:bodyPr/>
        <a:lstStyle/>
        <a:p>
          <a:pPr rtl="1"/>
          <a:endParaRPr lang="ar-SA" sz="2000"/>
        </a:p>
      </dgm:t>
    </dgm:pt>
    <dgm:pt modelId="{9941FE7C-AFA2-4CAF-AE8E-93BD483A3633}" type="sibTrans" cxnId="{2E31878E-5E87-4B81-B078-96AB9E657CDB}">
      <dgm:prSet/>
      <dgm:spPr/>
      <dgm:t>
        <a:bodyPr/>
        <a:lstStyle/>
        <a:p>
          <a:pPr rtl="1"/>
          <a:endParaRPr lang="ar-SA" sz="2000"/>
        </a:p>
      </dgm:t>
    </dgm:pt>
    <dgm:pt modelId="{F1BFD876-73B0-4784-BEB8-4D75F8DA951C}">
      <dgm:prSet phldrT="[Text]" custT="1"/>
      <dgm:spPr/>
      <dgm:t>
        <a:bodyPr/>
        <a:lstStyle/>
        <a:p>
          <a:pPr rtl="1"/>
          <a:r>
            <a:rPr lang="ar-SA" sz="1200" b="1" smtClean="0">
              <a:latin typeface="Times New Roman"/>
              <a:ea typeface="Times New Roman"/>
              <a:cs typeface="Sakkal Majalla"/>
            </a:rPr>
            <a:t>أما العناصر التي تتكون منها حظائر الأبقار بصفة رئيسية فهي</a:t>
          </a:r>
          <a:r>
            <a:rPr lang="en-US" sz="1200" b="1" smtClean="0">
              <a:latin typeface="Sakkal Majalla"/>
              <a:ea typeface="Times New Roman"/>
            </a:rPr>
            <a:t> :</a:t>
          </a:r>
          <a:endParaRPr lang="en-US" sz="1200" b="1" smtClean="0">
            <a:latin typeface="Times New Roman"/>
            <a:ea typeface="Times New Roman"/>
          </a:endParaRPr>
        </a:p>
        <a:p>
          <a:pPr rtl="1"/>
          <a:r>
            <a:rPr lang="ar-SA" sz="1200" smtClean="0">
              <a:latin typeface="Times New Roman"/>
              <a:ea typeface="Times New Roman"/>
              <a:cs typeface="Sakkal Majalla"/>
            </a:rPr>
            <a:t>القسم الإنتاجي "حظائر الحيوانات</a:t>
          </a:r>
          <a:r>
            <a:rPr lang="en-US" sz="1200" smtClean="0">
              <a:latin typeface="Times New Roman"/>
              <a:ea typeface="Times New Roman"/>
              <a:cs typeface="Sakkal Majalla"/>
            </a:rPr>
            <a:t> ". </a:t>
          </a:r>
          <a:r>
            <a:rPr lang="ar-SA" sz="1200" smtClean="0">
              <a:latin typeface="Times New Roman"/>
              <a:ea typeface="Times New Roman"/>
              <a:cs typeface="Sakkal Majalla"/>
            </a:rPr>
            <a:t>المحلب وملحقاته،</a:t>
          </a:r>
          <a:r>
            <a:rPr lang="en-US" sz="1200" smtClean="0">
              <a:latin typeface="Sakkal Majalla"/>
              <a:ea typeface="Times New Roman"/>
            </a:rPr>
            <a:t> </a:t>
          </a:r>
          <a:r>
            <a:rPr lang="ar-SA" sz="1200" smtClean="0">
              <a:latin typeface="Times New Roman"/>
              <a:ea typeface="Times New Roman"/>
              <a:cs typeface="Sakkal Majalla"/>
            </a:rPr>
            <a:t>قسم الصحة البيطرية</a:t>
          </a:r>
          <a:r>
            <a:rPr lang="en-US" sz="1200" smtClean="0">
              <a:latin typeface="Sakkal Majalla"/>
              <a:ea typeface="Times New Roman"/>
            </a:rPr>
            <a:t> .</a:t>
          </a:r>
          <a:r>
            <a:rPr lang="ar-SA" sz="1200" smtClean="0">
              <a:latin typeface="Times New Roman"/>
              <a:ea typeface="Times New Roman"/>
            </a:rPr>
            <a:t>، </a:t>
          </a:r>
          <a:r>
            <a:rPr lang="ar-SA" sz="1200" smtClean="0">
              <a:latin typeface="Times New Roman"/>
              <a:ea typeface="Times New Roman"/>
              <a:cs typeface="Sakkal Majalla"/>
            </a:rPr>
            <a:t>مستودعات الأعلاف</a:t>
          </a:r>
          <a:r>
            <a:rPr lang="en-US" sz="1200" smtClean="0">
              <a:latin typeface="Sakkal Majalla"/>
              <a:ea typeface="Times New Roman"/>
            </a:rPr>
            <a:t> </a:t>
          </a:r>
          <a:r>
            <a:rPr lang="ar-SA" sz="1200" smtClean="0">
              <a:latin typeface="Sakkal Majalla"/>
              <a:ea typeface="Times New Roman"/>
            </a:rPr>
            <a:t>،</a:t>
          </a:r>
          <a:r>
            <a:rPr lang="en-US" sz="1200" smtClean="0">
              <a:latin typeface="Times New Roman"/>
              <a:ea typeface="Times New Roman"/>
            </a:rPr>
            <a:t> </a:t>
          </a:r>
          <a:r>
            <a:rPr lang="ar-SA" sz="1200" smtClean="0">
              <a:latin typeface="Times New Roman"/>
              <a:ea typeface="Times New Roman"/>
              <a:cs typeface="Sakkal Majalla"/>
            </a:rPr>
            <a:t>قسم الآليات</a:t>
          </a:r>
          <a:r>
            <a:rPr lang="en-US" sz="1200" smtClean="0">
              <a:latin typeface="Sakkal Majalla"/>
              <a:ea typeface="Times New Roman"/>
            </a:rPr>
            <a:t> .</a:t>
          </a:r>
          <a:r>
            <a:rPr lang="ar-SA" sz="1200" smtClean="0">
              <a:latin typeface="Times New Roman"/>
              <a:ea typeface="Times New Roman"/>
            </a:rPr>
            <a:t>،</a:t>
          </a:r>
          <a:r>
            <a:rPr lang="ar-SA" sz="1200" smtClean="0">
              <a:latin typeface="Times New Roman"/>
              <a:ea typeface="Times New Roman"/>
              <a:cs typeface="Sakkal Majalla"/>
            </a:rPr>
            <a:t>قسم الإدارة وأبنية الموظفين .</a:t>
          </a:r>
          <a:endParaRPr lang="ar-SA" sz="1200" dirty="0"/>
        </a:p>
      </dgm:t>
    </dgm:pt>
    <dgm:pt modelId="{51D8BFA0-AEFC-43C1-B249-960597A5D0F5}" type="parTrans" cxnId="{93578923-4ACF-4A8A-B812-DE662F5366E6}">
      <dgm:prSet/>
      <dgm:spPr/>
      <dgm:t>
        <a:bodyPr/>
        <a:lstStyle/>
        <a:p>
          <a:pPr rtl="1"/>
          <a:endParaRPr lang="ar-SA" sz="2000"/>
        </a:p>
      </dgm:t>
    </dgm:pt>
    <dgm:pt modelId="{3D5B637C-2F54-4263-A847-EB4C42131FFF}" type="sibTrans" cxnId="{93578923-4ACF-4A8A-B812-DE662F5366E6}">
      <dgm:prSet/>
      <dgm:spPr/>
      <dgm:t>
        <a:bodyPr/>
        <a:lstStyle/>
        <a:p>
          <a:pPr rtl="1"/>
          <a:endParaRPr lang="ar-SA" sz="2000"/>
        </a:p>
      </dgm:t>
    </dgm:pt>
    <dgm:pt modelId="{9B838DB8-81FC-46ED-AE43-6FB2A4C13F75}">
      <dgm:prSet phldrT="[Text]" custT="1"/>
      <dgm:spPr/>
      <dgm:t>
        <a:bodyPr/>
        <a:lstStyle/>
        <a:p>
          <a:pPr algn="r" rtl="1">
            <a:lnSpc>
              <a:spcPct val="100000"/>
            </a:lnSpc>
            <a:spcAft>
              <a:spcPts val="0"/>
            </a:spcAft>
          </a:pPr>
          <a:r>
            <a:rPr lang="ar-SA" sz="1800" b="1" dirty="0" smtClean="0">
              <a:latin typeface="Times New Roman"/>
              <a:ea typeface="Times New Roman"/>
              <a:cs typeface="Sakkal Majalla"/>
            </a:rPr>
            <a:t>أولاً : مزرعة الدواجن</a:t>
          </a:r>
          <a:r>
            <a:rPr lang="en-US" sz="1800" b="1" dirty="0" smtClean="0">
              <a:latin typeface="Sakkal Majalla"/>
              <a:ea typeface="Times New Roman"/>
            </a:rPr>
            <a:t>:</a:t>
          </a:r>
          <a:endParaRPr lang="en-US" sz="1800" dirty="0" smtClean="0">
            <a:latin typeface="Times New Roman"/>
            <a:ea typeface="Times New Roman"/>
          </a:endParaRPr>
        </a:p>
        <a:p>
          <a:pPr algn="r" rtl="1">
            <a:lnSpc>
              <a:spcPct val="100000"/>
            </a:lnSpc>
            <a:spcAft>
              <a:spcPts val="0"/>
            </a:spcAft>
          </a:pPr>
          <a:r>
            <a:rPr lang="ar-SA" sz="1800" dirty="0" smtClean="0">
              <a:latin typeface="Times New Roman"/>
              <a:ea typeface="Times New Roman"/>
              <a:cs typeface="Sakkal Majalla"/>
            </a:rPr>
            <a:t>و تنقسم إلى ثلاثة أقسام</a:t>
          </a:r>
          <a:endParaRPr lang="ar-SA" sz="1800" dirty="0"/>
        </a:p>
      </dgm:t>
    </dgm:pt>
    <dgm:pt modelId="{00C3DDEA-507A-411C-9B2E-CFE4C2DE2FA0}" type="parTrans" cxnId="{A1C594EE-F848-4555-867B-46E3601AA37E}">
      <dgm:prSet/>
      <dgm:spPr/>
      <dgm:t>
        <a:bodyPr/>
        <a:lstStyle/>
        <a:p>
          <a:pPr rtl="1"/>
          <a:endParaRPr lang="ar-SA" sz="2000"/>
        </a:p>
      </dgm:t>
    </dgm:pt>
    <dgm:pt modelId="{EF743D85-DEDD-44B0-BF82-3F4242EB09E8}" type="sibTrans" cxnId="{A1C594EE-F848-4555-867B-46E3601AA37E}">
      <dgm:prSet/>
      <dgm:spPr/>
      <dgm:t>
        <a:bodyPr/>
        <a:lstStyle/>
        <a:p>
          <a:pPr rtl="1"/>
          <a:endParaRPr lang="ar-SA" sz="2000"/>
        </a:p>
      </dgm:t>
    </dgm:pt>
    <dgm:pt modelId="{DD6E53A9-23BB-44EC-97F2-CBD7F83D7C4D}">
      <dgm:prSet phldrT="[Text]" custT="1"/>
      <dgm:spPr/>
      <dgm:t>
        <a:bodyPr/>
        <a:lstStyle/>
        <a:p>
          <a:pPr rtl="1"/>
          <a:r>
            <a:rPr lang="ar-SA" sz="1100" b="1" smtClean="0">
              <a:latin typeface="Times New Roman"/>
              <a:ea typeface="Times New Roman"/>
              <a:cs typeface="Sakkal Majalla"/>
            </a:rPr>
            <a:t>قسم الإدارة</a:t>
          </a:r>
          <a:r>
            <a:rPr lang="en-US" sz="1100" b="1" smtClean="0">
              <a:latin typeface="Sakkal Majalla"/>
              <a:ea typeface="Times New Roman"/>
            </a:rPr>
            <a:t>:</a:t>
          </a:r>
          <a:endParaRPr lang="en-US" sz="1100" smtClean="0">
            <a:latin typeface="Times New Roman"/>
            <a:ea typeface="Times New Roman"/>
          </a:endParaRPr>
        </a:p>
        <a:p>
          <a:pPr rtl="1"/>
          <a:r>
            <a:rPr lang="ar-SA" sz="1100" smtClean="0">
              <a:latin typeface="Times New Roman"/>
              <a:ea typeface="Times New Roman"/>
              <a:cs typeface="Sakkal Majalla"/>
            </a:rPr>
            <a:t>و يتكون من غرفة المديرة ، الفني ، الطبيب البيطري و المحاسب و الموظفين الآخرين المهتمين بتوفير العلف و المتطلبات الأخرى و أولئك الذين يتولون عملية تصدير المنتج و تسويقه</a:t>
          </a:r>
          <a:r>
            <a:rPr lang="en-US" sz="1100" smtClean="0">
              <a:latin typeface="Sakkal Majalla"/>
              <a:ea typeface="Times New Roman"/>
            </a:rPr>
            <a:t>.</a:t>
          </a:r>
          <a:endParaRPr lang="ar-SA" sz="1100" dirty="0"/>
        </a:p>
      </dgm:t>
    </dgm:pt>
    <dgm:pt modelId="{DD314DEF-6E27-418C-A0BC-74BD7ACB3365}" type="parTrans" cxnId="{B3518B15-CBDB-44F5-9EEF-E11B141ECBAB}">
      <dgm:prSet/>
      <dgm:spPr/>
      <dgm:t>
        <a:bodyPr/>
        <a:lstStyle/>
        <a:p>
          <a:pPr rtl="1"/>
          <a:endParaRPr lang="ar-SA" sz="2000"/>
        </a:p>
      </dgm:t>
    </dgm:pt>
    <dgm:pt modelId="{9CC0AC1A-A20B-4844-85BF-B401E7CB208D}" type="sibTrans" cxnId="{B3518B15-CBDB-44F5-9EEF-E11B141ECBAB}">
      <dgm:prSet/>
      <dgm:spPr/>
      <dgm:t>
        <a:bodyPr/>
        <a:lstStyle/>
        <a:p>
          <a:pPr rtl="1"/>
          <a:endParaRPr lang="ar-SA" sz="2000"/>
        </a:p>
      </dgm:t>
    </dgm:pt>
    <dgm:pt modelId="{0B6A853A-1E6A-4F86-AC56-3B50B470E0D1}">
      <dgm:prSet phldrT="[Text]" custT="1"/>
      <dgm:spPr/>
      <dgm:t>
        <a:bodyPr/>
        <a:lstStyle/>
        <a:p>
          <a:pPr algn="ctr" rtl="1">
            <a:lnSpc>
              <a:spcPct val="100000"/>
            </a:lnSpc>
            <a:spcAft>
              <a:spcPts val="0"/>
            </a:spcAft>
          </a:pPr>
          <a:endParaRPr lang="ar-SA" sz="1050" b="1" smtClean="0">
            <a:latin typeface="Times New Roman"/>
            <a:ea typeface="Times New Roman"/>
            <a:cs typeface="Sakkal Majalla"/>
          </a:endParaRPr>
        </a:p>
        <a:p>
          <a:pPr algn="ctr" rtl="1">
            <a:lnSpc>
              <a:spcPct val="100000"/>
            </a:lnSpc>
            <a:spcAft>
              <a:spcPts val="0"/>
            </a:spcAft>
          </a:pPr>
          <a:r>
            <a:rPr lang="ar-SA" sz="1050" b="1" smtClean="0">
              <a:latin typeface="Times New Roman"/>
              <a:ea typeface="Times New Roman"/>
              <a:cs typeface="Sakkal Majalla"/>
            </a:rPr>
            <a:t>قسم الإنتاج</a:t>
          </a:r>
          <a:r>
            <a:rPr lang="en-US" sz="1050" b="1" smtClean="0">
              <a:latin typeface="Sakkal Majalla"/>
              <a:ea typeface="Times New Roman"/>
            </a:rPr>
            <a:t>:</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يقع بعيداً داخل المزرعة دون وصول الزوار و المشترين إليه، و يتكون من</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حضانات لحضانة الأفراخ حيث توضع فيها الأفراخ من عمر يوم واحد و لحين إنهاء فترة الحضانة حيث تستطيع الأفراخ بمفردها من مقاومة الظروف المناخية</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عنابر الرعاية : تربى فيها الفواريخ منذ انتهاء فترة الحضانة و لحين ابتداء وضع البيض</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عنابر البياض : يربى فيها الدجاج البياض البالغ</a:t>
          </a:r>
          <a:r>
            <a:rPr lang="en-US" sz="1050" smtClean="0">
              <a:latin typeface="Sakkal Majalla"/>
              <a:ea typeface="Times New Roman"/>
            </a:rPr>
            <a:t> .</a:t>
          </a:r>
          <a:r>
            <a:rPr lang="en-US" sz="1050" smtClean="0">
              <a:latin typeface="Times New Roman"/>
              <a:ea typeface="Times New Roman"/>
            </a:rPr>
            <a:t> </a:t>
          </a:r>
          <a:r>
            <a:rPr lang="ar-SA" sz="1050" smtClean="0">
              <a:latin typeface="Times New Roman"/>
              <a:ea typeface="Times New Roman"/>
            </a:rPr>
            <a:t>   4. </a:t>
          </a:r>
          <a:r>
            <a:rPr lang="ar-SA" sz="1050" smtClean="0">
              <a:latin typeface="Times New Roman"/>
              <a:ea typeface="Times New Roman"/>
              <a:cs typeface="Sakkal Majalla"/>
            </a:rPr>
            <a:t>عنابر خاصة لتربية فروخ اللحم</a:t>
          </a:r>
          <a:r>
            <a:rPr lang="en-US" sz="1050" smtClean="0">
              <a:latin typeface="Sakkal Majalla"/>
              <a:ea typeface="Times New Roman"/>
            </a:rPr>
            <a:t> .</a:t>
          </a:r>
          <a:r>
            <a:rPr lang="en-US" sz="1050" smtClean="0">
              <a:latin typeface="Times New Roman"/>
              <a:ea typeface="Times New Roman"/>
            </a:rPr>
            <a:t> </a:t>
          </a:r>
          <a:r>
            <a:rPr lang="ar-SA" sz="1050" smtClean="0">
              <a:latin typeface="Times New Roman"/>
              <a:ea typeface="Times New Roman"/>
            </a:rPr>
            <a:t> 5- </a:t>
          </a:r>
          <a:r>
            <a:rPr lang="ar-SA" sz="1050" smtClean="0">
              <a:latin typeface="Times New Roman"/>
              <a:ea typeface="Times New Roman"/>
              <a:cs typeface="Sakkal Majalla"/>
            </a:rPr>
            <a:t>عنابر خاصة لتربية الرومي (إن وجد) و كذلك البط و الأوز</a:t>
          </a:r>
          <a:r>
            <a:rPr lang="en-US" sz="1050" smtClean="0">
              <a:latin typeface="Sakkal Majalla"/>
              <a:ea typeface="Times New Roman"/>
            </a:rPr>
            <a:t>.</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عنبر للعزل</a:t>
          </a:r>
          <a:r>
            <a:rPr lang="en-US" sz="1050" smtClean="0">
              <a:latin typeface="Sakkal Majalla"/>
              <a:ea typeface="Times New Roman"/>
            </a:rPr>
            <a:t> .</a:t>
          </a:r>
          <a:endParaRPr lang="en-US" sz="1050" smtClean="0">
            <a:latin typeface="Times New Roman"/>
            <a:ea typeface="Times New Roman"/>
          </a:endParaRPr>
        </a:p>
        <a:p>
          <a:pPr algn="ctr" rtl="1">
            <a:lnSpc>
              <a:spcPct val="100000"/>
            </a:lnSpc>
            <a:spcAft>
              <a:spcPts val="0"/>
            </a:spcAft>
          </a:pPr>
          <a:r>
            <a:rPr lang="ar-SA" sz="1050" smtClean="0">
              <a:latin typeface="Times New Roman"/>
              <a:ea typeface="Times New Roman"/>
              <a:cs typeface="Sakkal Majalla"/>
            </a:rPr>
            <a:t>محرقة صغيرة في إحدى زوايا المزرعة</a:t>
          </a:r>
          <a:r>
            <a:rPr lang="en-US" sz="1050" smtClean="0">
              <a:latin typeface="Sakkal Majalla"/>
              <a:ea typeface="Times New Roman"/>
            </a:rPr>
            <a:t> .</a:t>
          </a:r>
          <a:endParaRPr lang="ar-SA" sz="1050" dirty="0"/>
        </a:p>
      </dgm:t>
    </dgm:pt>
    <dgm:pt modelId="{CBDCF392-2044-4597-90F3-E62BCC6D19D6}" type="parTrans" cxnId="{ABF2233F-9DB7-4281-B0E2-6796B181B48F}">
      <dgm:prSet/>
      <dgm:spPr/>
      <dgm:t>
        <a:bodyPr/>
        <a:lstStyle/>
        <a:p>
          <a:pPr rtl="1"/>
          <a:endParaRPr lang="ar-SA" sz="2000"/>
        </a:p>
      </dgm:t>
    </dgm:pt>
    <dgm:pt modelId="{4756155E-62B1-4341-A297-06306B83139B}" type="sibTrans" cxnId="{ABF2233F-9DB7-4281-B0E2-6796B181B48F}">
      <dgm:prSet/>
      <dgm:spPr/>
      <dgm:t>
        <a:bodyPr/>
        <a:lstStyle/>
        <a:p>
          <a:pPr rtl="1"/>
          <a:endParaRPr lang="ar-SA" sz="2000"/>
        </a:p>
      </dgm:t>
    </dgm:pt>
    <dgm:pt modelId="{5E380DF8-8F3B-4A9F-BA19-0A1939035C6C}">
      <dgm:prSet custT="1"/>
      <dgm:spPr/>
      <dgm:t>
        <a:bodyPr/>
        <a:lstStyle/>
        <a:p>
          <a:pPr rtl="1"/>
          <a:r>
            <a:rPr lang="ar-SA" sz="1100" b="1" dirty="0" smtClean="0">
              <a:latin typeface="Times New Roman"/>
              <a:ea typeface="Times New Roman"/>
              <a:cs typeface="Sakkal Majalla"/>
            </a:rPr>
            <a:t>قسم الخدمات </a:t>
          </a:r>
          <a:br>
            <a:rPr lang="ar-SA" sz="1100" b="1" dirty="0" smtClean="0">
              <a:latin typeface="Times New Roman"/>
              <a:ea typeface="Times New Roman"/>
              <a:cs typeface="Sakkal Majalla"/>
            </a:rPr>
          </a:br>
          <a:r>
            <a:rPr lang="ar-SA" sz="1100" dirty="0" smtClean="0">
              <a:latin typeface="Times New Roman"/>
              <a:ea typeface="Times New Roman"/>
              <a:cs typeface="Sakkal Majalla"/>
            </a:rPr>
            <a:t>قع عادةً بجانب الإدارة و يشتمل على</a:t>
          </a:r>
          <a:r>
            <a:rPr lang="en-US" sz="1100" dirty="0" smtClean="0">
              <a:latin typeface="Sakkal Majalla"/>
              <a:ea typeface="Times New Roman"/>
            </a:rPr>
            <a:t> :</a:t>
          </a:r>
          <a:r>
            <a:rPr lang="ar-SA" sz="1100" dirty="0" smtClean="0">
              <a:latin typeface="Times New Roman"/>
              <a:ea typeface="Times New Roman"/>
              <a:cs typeface="Sakkal Majalla"/>
            </a:rPr>
            <a:t>مخزن لتسليم العلف و مخزن لجمع و حفظ البيض لغرض تسويقه أو تفقيسه ، إضافة ً إلى غرفة خاصة للتفقيس و مخزن للفرشة ، و مخازن أخرى لوضع الأدوات الاحتياطية و آخر للسماد.بالإضافة لمختبر للأبحاث مجهز بمختلف المعدات و الأجهزة و في مزارع الدواجن الكليات و المعاهد الزراعية يتعين وجود صف لتدريس الطلاب ملحق بمختبر لشرح الدروس العملية و مشاهدة وسائل الإيضاح قبل المباشرة بالممارسة العملية</a:t>
          </a:r>
          <a:r>
            <a:rPr lang="en-US" sz="1100" dirty="0" smtClean="0">
              <a:latin typeface="Sakkal Majalla"/>
              <a:ea typeface="Times New Roman"/>
            </a:rPr>
            <a:t>.</a:t>
          </a:r>
          <a:endParaRPr lang="en-US" sz="1100" dirty="0" smtClean="0">
            <a:latin typeface="Times New Roman"/>
            <a:ea typeface="Times New Roman"/>
          </a:endParaRPr>
        </a:p>
      </dgm:t>
    </dgm:pt>
    <dgm:pt modelId="{09EDE183-BBD1-4A19-9225-9D18E3C3AE56}" type="parTrans" cxnId="{4A64D757-830D-4F59-87BD-7FBA83885FEA}">
      <dgm:prSet/>
      <dgm:spPr/>
      <dgm:t>
        <a:bodyPr/>
        <a:lstStyle/>
        <a:p>
          <a:pPr rtl="1"/>
          <a:endParaRPr lang="ar-SA"/>
        </a:p>
      </dgm:t>
    </dgm:pt>
    <dgm:pt modelId="{4D7361A7-885A-4D79-904C-28F59E239E8D}" type="sibTrans" cxnId="{4A64D757-830D-4F59-87BD-7FBA83885FEA}">
      <dgm:prSet/>
      <dgm:spPr/>
      <dgm:t>
        <a:bodyPr/>
        <a:lstStyle/>
        <a:p>
          <a:pPr rtl="1"/>
          <a:endParaRPr lang="ar-SA"/>
        </a:p>
      </dgm:t>
    </dgm:pt>
    <dgm:pt modelId="{EC558C52-E3AC-40EB-AABC-7EBB40031CF5}">
      <dgm:prSet custT="1"/>
      <dgm:spPr/>
      <dgm:t>
        <a:bodyPr/>
        <a:lstStyle/>
        <a:p>
          <a:pPr rtl="1">
            <a:lnSpc>
              <a:spcPct val="100000"/>
            </a:lnSpc>
            <a:spcAft>
              <a:spcPts val="0"/>
            </a:spcAft>
          </a:pPr>
          <a:r>
            <a:rPr lang="ar-SA" sz="1200" b="1" dirty="0" smtClean="0">
              <a:latin typeface="Times New Roman"/>
              <a:ea typeface="Times New Roman"/>
              <a:cs typeface="Sakkal Majalla"/>
            </a:rPr>
            <a:t>القسم الإنتاجي في الحظيرة يجب أن يشمل عدة أمور</a:t>
          </a:r>
          <a:r>
            <a:rPr lang="en-US" sz="1200" b="1" dirty="0" smtClean="0">
              <a:latin typeface="Sakkal Majalla"/>
              <a:ea typeface="Times New Roman"/>
            </a:rPr>
            <a:t>:</a:t>
          </a:r>
          <a:endParaRPr lang="en-US" sz="1200" b="1"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المربط ومكان الاضجاع</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المعلف</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المنهل أو المشرب</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ممر توزيع العلف</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ممر الخدمة</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مجرى النفايات</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الممرات العرضية</a:t>
          </a:r>
          <a:r>
            <a:rPr lang="en-US" sz="1200" dirty="0" smtClean="0">
              <a:latin typeface="Sakkal Majalla"/>
              <a:ea typeface="Times New Roman"/>
            </a:rPr>
            <a:t> .</a:t>
          </a:r>
          <a:endParaRPr lang="en-US" sz="1200" dirty="0" smtClean="0">
            <a:latin typeface="Times New Roman"/>
            <a:ea typeface="Times New Roman"/>
          </a:endParaRPr>
        </a:p>
        <a:p>
          <a:pPr rtl="1">
            <a:lnSpc>
              <a:spcPct val="100000"/>
            </a:lnSpc>
            <a:spcAft>
              <a:spcPts val="0"/>
            </a:spcAft>
          </a:pPr>
          <a:r>
            <a:rPr lang="ar-SA" sz="1200" dirty="0" smtClean="0">
              <a:latin typeface="Times New Roman"/>
              <a:ea typeface="Times New Roman"/>
              <a:cs typeface="Sakkal Majalla"/>
            </a:rPr>
            <a:t>مكان الحلابة</a:t>
          </a:r>
          <a:r>
            <a:rPr lang="en-US" sz="1200" dirty="0" smtClean="0">
              <a:latin typeface="Sakkal Majalla"/>
              <a:ea typeface="Times New Roman"/>
            </a:rPr>
            <a:t> .</a:t>
          </a:r>
          <a:endParaRPr lang="ar-SA" sz="1200" dirty="0"/>
        </a:p>
      </dgm:t>
    </dgm:pt>
    <dgm:pt modelId="{2A938F31-AB6F-4E63-9C2E-F84531C193D4}" type="parTrans" cxnId="{56A62FD2-7644-4B75-8DE9-E3652C3D3062}">
      <dgm:prSet/>
      <dgm:spPr/>
      <dgm:t>
        <a:bodyPr/>
        <a:lstStyle/>
        <a:p>
          <a:pPr rtl="1"/>
          <a:endParaRPr lang="ar-SA"/>
        </a:p>
      </dgm:t>
    </dgm:pt>
    <dgm:pt modelId="{619CEA57-7D59-4649-B1BF-9B63DD4D6176}" type="sibTrans" cxnId="{56A62FD2-7644-4B75-8DE9-E3652C3D3062}">
      <dgm:prSet/>
      <dgm:spPr/>
      <dgm:t>
        <a:bodyPr/>
        <a:lstStyle/>
        <a:p>
          <a:pPr rtl="1"/>
          <a:endParaRPr lang="ar-SA"/>
        </a:p>
      </dgm:t>
    </dgm:pt>
    <dgm:pt modelId="{39B5CA6D-A420-4155-B366-E1EB9B692EA2}" type="pres">
      <dgm:prSet presAssocID="{D801616A-E4EB-4350-BF6D-E239BD5BB36E}" presName="diagram" presStyleCnt="0">
        <dgm:presLayoutVars>
          <dgm:chPref val="1"/>
          <dgm:dir/>
          <dgm:animOne val="branch"/>
          <dgm:animLvl val="lvl"/>
          <dgm:resizeHandles/>
        </dgm:presLayoutVars>
      </dgm:prSet>
      <dgm:spPr/>
      <dgm:t>
        <a:bodyPr/>
        <a:lstStyle/>
        <a:p>
          <a:pPr rtl="1"/>
          <a:endParaRPr lang="ar-SA"/>
        </a:p>
      </dgm:t>
    </dgm:pt>
    <dgm:pt modelId="{21D48D39-DF8C-4DF6-82DC-D8206AF7DF6D}" type="pres">
      <dgm:prSet presAssocID="{40FAF362-7F93-40CB-BB0B-F66682AEC8FB}" presName="root" presStyleCnt="0"/>
      <dgm:spPr/>
    </dgm:pt>
    <dgm:pt modelId="{FD003498-CE65-4218-BE60-46B82678F1B5}" type="pres">
      <dgm:prSet presAssocID="{40FAF362-7F93-40CB-BB0B-F66682AEC8FB}" presName="rootComposite" presStyleCnt="0"/>
      <dgm:spPr/>
    </dgm:pt>
    <dgm:pt modelId="{90F2ADBE-C359-4319-97E8-B5226F2E825D}" type="pres">
      <dgm:prSet presAssocID="{40FAF362-7F93-40CB-BB0B-F66682AEC8FB}" presName="rootText" presStyleLbl="node1" presStyleIdx="0" presStyleCnt="2" custScaleX="189254"/>
      <dgm:spPr/>
      <dgm:t>
        <a:bodyPr/>
        <a:lstStyle/>
        <a:p>
          <a:pPr rtl="1"/>
          <a:endParaRPr lang="ar-SA"/>
        </a:p>
      </dgm:t>
    </dgm:pt>
    <dgm:pt modelId="{79142CC6-BB58-4D00-BBFF-471255E7BDF7}" type="pres">
      <dgm:prSet presAssocID="{40FAF362-7F93-40CB-BB0B-F66682AEC8FB}" presName="rootConnector" presStyleLbl="node1" presStyleIdx="0" presStyleCnt="2"/>
      <dgm:spPr/>
      <dgm:t>
        <a:bodyPr/>
        <a:lstStyle/>
        <a:p>
          <a:pPr rtl="1"/>
          <a:endParaRPr lang="ar-SA"/>
        </a:p>
      </dgm:t>
    </dgm:pt>
    <dgm:pt modelId="{9D5F0266-B9A1-4E6E-B46D-BDB282C7F794}" type="pres">
      <dgm:prSet presAssocID="{40FAF362-7F93-40CB-BB0B-F66682AEC8FB}" presName="childShape" presStyleCnt="0"/>
      <dgm:spPr/>
    </dgm:pt>
    <dgm:pt modelId="{0176AE5F-3168-4A1D-99D1-A89351E2FCFC}" type="pres">
      <dgm:prSet presAssocID="{62ADDAD1-82F3-46A1-ADDE-006467B407ED}" presName="Name13" presStyleLbl="parChTrans1D2" presStyleIdx="0" presStyleCnt="6"/>
      <dgm:spPr/>
      <dgm:t>
        <a:bodyPr/>
        <a:lstStyle/>
        <a:p>
          <a:pPr rtl="1"/>
          <a:endParaRPr lang="ar-SA"/>
        </a:p>
      </dgm:t>
    </dgm:pt>
    <dgm:pt modelId="{5543E36A-4C10-4660-B341-C2EF9DA5FAB3}" type="pres">
      <dgm:prSet presAssocID="{DCDED8C5-FAE7-4D2A-8F7A-5DFB4DDEFDC0}" presName="childText" presStyleLbl="bgAcc1" presStyleIdx="0" presStyleCnt="6" custScaleX="467153" custScaleY="311873">
        <dgm:presLayoutVars>
          <dgm:bulletEnabled val="1"/>
        </dgm:presLayoutVars>
      </dgm:prSet>
      <dgm:spPr/>
      <dgm:t>
        <a:bodyPr/>
        <a:lstStyle/>
        <a:p>
          <a:pPr rtl="1"/>
          <a:endParaRPr lang="ar-SA"/>
        </a:p>
      </dgm:t>
    </dgm:pt>
    <dgm:pt modelId="{17EEC843-4597-429B-8673-8BF519F08D3B}" type="pres">
      <dgm:prSet presAssocID="{51D8BFA0-AEFC-43C1-B249-960597A5D0F5}" presName="Name13" presStyleLbl="parChTrans1D2" presStyleIdx="1" presStyleCnt="6"/>
      <dgm:spPr/>
      <dgm:t>
        <a:bodyPr/>
        <a:lstStyle/>
        <a:p>
          <a:pPr rtl="1"/>
          <a:endParaRPr lang="ar-SA"/>
        </a:p>
      </dgm:t>
    </dgm:pt>
    <dgm:pt modelId="{AF53429A-03A4-4DEE-A648-13E063A401EB}" type="pres">
      <dgm:prSet presAssocID="{F1BFD876-73B0-4784-BEB8-4D75F8DA951C}" presName="childText" presStyleLbl="bgAcc1" presStyleIdx="1" presStyleCnt="6" custScaleX="466387" custScaleY="244214" custLinFactNeighborX="8723" custLinFactNeighborY="1825">
        <dgm:presLayoutVars>
          <dgm:bulletEnabled val="1"/>
        </dgm:presLayoutVars>
      </dgm:prSet>
      <dgm:spPr/>
      <dgm:t>
        <a:bodyPr/>
        <a:lstStyle/>
        <a:p>
          <a:pPr rtl="1"/>
          <a:endParaRPr lang="ar-SA"/>
        </a:p>
      </dgm:t>
    </dgm:pt>
    <dgm:pt modelId="{22214928-ACFE-4DD2-A07D-5F38B6D179E1}" type="pres">
      <dgm:prSet presAssocID="{2A938F31-AB6F-4E63-9C2E-F84531C193D4}" presName="Name13" presStyleLbl="parChTrans1D2" presStyleIdx="2" presStyleCnt="6"/>
      <dgm:spPr/>
      <dgm:t>
        <a:bodyPr/>
        <a:lstStyle/>
        <a:p>
          <a:pPr rtl="1"/>
          <a:endParaRPr lang="ar-SA"/>
        </a:p>
      </dgm:t>
    </dgm:pt>
    <dgm:pt modelId="{871DCCC8-DD1E-4287-8CF7-D7C095AD896F}" type="pres">
      <dgm:prSet presAssocID="{EC558C52-E3AC-40EB-AABC-7EBB40031CF5}" presName="childText" presStyleLbl="bgAcc1" presStyleIdx="2" presStyleCnt="6" custScaleX="443224" custScaleY="523414" custLinFactNeighborX="-15458" custLinFactNeighborY="85204">
        <dgm:presLayoutVars>
          <dgm:bulletEnabled val="1"/>
        </dgm:presLayoutVars>
      </dgm:prSet>
      <dgm:spPr/>
      <dgm:t>
        <a:bodyPr/>
        <a:lstStyle/>
        <a:p>
          <a:pPr rtl="1"/>
          <a:endParaRPr lang="ar-SA"/>
        </a:p>
      </dgm:t>
    </dgm:pt>
    <dgm:pt modelId="{95786163-0A3C-4F1F-9E0E-53769CD3F054}" type="pres">
      <dgm:prSet presAssocID="{9B838DB8-81FC-46ED-AE43-6FB2A4C13F75}" presName="root" presStyleCnt="0"/>
      <dgm:spPr/>
    </dgm:pt>
    <dgm:pt modelId="{4C4AA28E-BA68-40EC-816D-6ECFC66220CB}" type="pres">
      <dgm:prSet presAssocID="{9B838DB8-81FC-46ED-AE43-6FB2A4C13F75}" presName="rootComposite" presStyleCnt="0"/>
      <dgm:spPr/>
    </dgm:pt>
    <dgm:pt modelId="{0BDD7F59-20E2-413B-A8C6-02D3720DFE7D}" type="pres">
      <dgm:prSet presAssocID="{9B838DB8-81FC-46ED-AE43-6FB2A4C13F75}" presName="rootText" presStyleLbl="node1" presStyleIdx="1" presStyleCnt="2" custScaleX="246171" custScaleY="160970" custLinFactNeighborX="27769" custLinFactNeighborY="-36655"/>
      <dgm:spPr/>
      <dgm:t>
        <a:bodyPr/>
        <a:lstStyle/>
        <a:p>
          <a:pPr rtl="1"/>
          <a:endParaRPr lang="ar-SA"/>
        </a:p>
      </dgm:t>
    </dgm:pt>
    <dgm:pt modelId="{8BE1F283-80D0-4466-9585-E25FF67A2AE0}" type="pres">
      <dgm:prSet presAssocID="{9B838DB8-81FC-46ED-AE43-6FB2A4C13F75}" presName="rootConnector" presStyleLbl="node1" presStyleIdx="1" presStyleCnt="2"/>
      <dgm:spPr/>
      <dgm:t>
        <a:bodyPr/>
        <a:lstStyle/>
        <a:p>
          <a:pPr rtl="1"/>
          <a:endParaRPr lang="ar-SA"/>
        </a:p>
      </dgm:t>
    </dgm:pt>
    <dgm:pt modelId="{55AD8675-DB07-4997-951C-C9FF4C2ACC88}" type="pres">
      <dgm:prSet presAssocID="{9B838DB8-81FC-46ED-AE43-6FB2A4C13F75}" presName="childShape" presStyleCnt="0"/>
      <dgm:spPr/>
    </dgm:pt>
    <dgm:pt modelId="{7640A80B-F787-436F-993D-A4F77E018B32}" type="pres">
      <dgm:prSet presAssocID="{DD314DEF-6E27-418C-A0BC-74BD7ACB3365}" presName="Name13" presStyleLbl="parChTrans1D2" presStyleIdx="3" presStyleCnt="6"/>
      <dgm:spPr/>
      <dgm:t>
        <a:bodyPr/>
        <a:lstStyle/>
        <a:p>
          <a:pPr rtl="1"/>
          <a:endParaRPr lang="ar-SA"/>
        </a:p>
      </dgm:t>
    </dgm:pt>
    <dgm:pt modelId="{5A028447-199B-461F-85C9-42B9A48C5CB1}" type="pres">
      <dgm:prSet presAssocID="{DD6E53A9-23BB-44EC-97F2-CBD7F83D7C4D}" presName="childText" presStyleLbl="bgAcc1" presStyleIdx="3" presStyleCnt="6" custScaleX="526974" custScaleY="194699" custLinFactNeighborX="73849" custLinFactNeighborY="-18186">
        <dgm:presLayoutVars>
          <dgm:bulletEnabled val="1"/>
        </dgm:presLayoutVars>
      </dgm:prSet>
      <dgm:spPr/>
      <dgm:t>
        <a:bodyPr/>
        <a:lstStyle/>
        <a:p>
          <a:pPr rtl="1"/>
          <a:endParaRPr lang="ar-SA"/>
        </a:p>
      </dgm:t>
    </dgm:pt>
    <dgm:pt modelId="{8C578AA9-E98D-4F92-94C2-73B6757298C2}" type="pres">
      <dgm:prSet presAssocID="{09EDE183-BBD1-4A19-9225-9D18E3C3AE56}" presName="Name13" presStyleLbl="parChTrans1D2" presStyleIdx="4" presStyleCnt="6"/>
      <dgm:spPr/>
      <dgm:t>
        <a:bodyPr/>
        <a:lstStyle/>
        <a:p>
          <a:pPr rtl="1"/>
          <a:endParaRPr lang="ar-SA"/>
        </a:p>
      </dgm:t>
    </dgm:pt>
    <dgm:pt modelId="{2E84ECD6-B8D7-4CF4-A67F-DC73C50F3358}" type="pres">
      <dgm:prSet presAssocID="{5E380DF8-8F3B-4A9F-BA19-0A1939035C6C}" presName="childText" presStyleLbl="bgAcc1" presStyleIdx="4" presStyleCnt="6" custScaleX="556677" custScaleY="320396" custLinFactNeighborX="38861" custLinFactNeighborY="-13964">
        <dgm:presLayoutVars>
          <dgm:bulletEnabled val="1"/>
        </dgm:presLayoutVars>
      </dgm:prSet>
      <dgm:spPr/>
      <dgm:t>
        <a:bodyPr/>
        <a:lstStyle/>
        <a:p>
          <a:pPr rtl="1"/>
          <a:endParaRPr lang="ar-SA"/>
        </a:p>
      </dgm:t>
    </dgm:pt>
    <dgm:pt modelId="{775947C7-0317-40F1-8F18-CC5C66047AA6}" type="pres">
      <dgm:prSet presAssocID="{CBDCF392-2044-4597-90F3-E62BCC6D19D6}" presName="Name13" presStyleLbl="parChTrans1D2" presStyleIdx="5" presStyleCnt="6"/>
      <dgm:spPr/>
      <dgm:t>
        <a:bodyPr/>
        <a:lstStyle/>
        <a:p>
          <a:pPr rtl="1"/>
          <a:endParaRPr lang="ar-SA"/>
        </a:p>
      </dgm:t>
    </dgm:pt>
    <dgm:pt modelId="{F54E801E-4B9E-440A-8CCF-E77C0AC81826}" type="pres">
      <dgm:prSet presAssocID="{0B6A853A-1E6A-4F86-AC56-3B50B470E0D1}" presName="childText" presStyleLbl="bgAcc1" presStyleIdx="5" presStyleCnt="6" custScaleX="485949" custScaleY="505195" custLinFactY="100000" custLinFactNeighborX="95187" custLinFactNeighborY="165561">
        <dgm:presLayoutVars>
          <dgm:bulletEnabled val="1"/>
        </dgm:presLayoutVars>
      </dgm:prSet>
      <dgm:spPr/>
      <dgm:t>
        <a:bodyPr/>
        <a:lstStyle/>
        <a:p>
          <a:pPr rtl="1"/>
          <a:endParaRPr lang="ar-SA"/>
        </a:p>
      </dgm:t>
    </dgm:pt>
  </dgm:ptLst>
  <dgm:cxnLst>
    <dgm:cxn modelId="{2E31878E-5E87-4B81-B078-96AB9E657CDB}" srcId="{40FAF362-7F93-40CB-BB0B-F66682AEC8FB}" destId="{DCDED8C5-FAE7-4D2A-8F7A-5DFB4DDEFDC0}" srcOrd="0" destOrd="0" parTransId="{62ADDAD1-82F3-46A1-ADDE-006467B407ED}" sibTransId="{9941FE7C-AFA2-4CAF-AE8E-93BD483A3633}"/>
    <dgm:cxn modelId="{6D48C19A-AE4E-42CA-A08F-105343CA5C56}" type="presOf" srcId="{EC558C52-E3AC-40EB-AABC-7EBB40031CF5}" destId="{871DCCC8-DD1E-4287-8CF7-D7C095AD896F}" srcOrd="0" destOrd="0" presId="urn:microsoft.com/office/officeart/2005/8/layout/hierarchy3"/>
    <dgm:cxn modelId="{B3518B15-CBDB-44F5-9EEF-E11B141ECBAB}" srcId="{9B838DB8-81FC-46ED-AE43-6FB2A4C13F75}" destId="{DD6E53A9-23BB-44EC-97F2-CBD7F83D7C4D}" srcOrd="0" destOrd="0" parTransId="{DD314DEF-6E27-418C-A0BC-74BD7ACB3365}" sibTransId="{9CC0AC1A-A20B-4844-85BF-B401E7CB208D}"/>
    <dgm:cxn modelId="{571A9F7A-BC7D-483F-98C7-3DACB278BEB2}" type="presOf" srcId="{DD314DEF-6E27-418C-A0BC-74BD7ACB3365}" destId="{7640A80B-F787-436F-993D-A4F77E018B32}" srcOrd="0" destOrd="0" presId="urn:microsoft.com/office/officeart/2005/8/layout/hierarchy3"/>
    <dgm:cxn modelId="{B2E5C1E8-E114-4348-9C0E-E238C269779F}" type="presOf" srcId="{40FAF362-7F93-40CB-BB0B-F66682AEC8FB}" destId="{79142CC6-BB58-4D00-BBFF-471255E7BDF7}" srcOrd="1" destOrd="0" presId="urn:microsoft.com/office/officeart/2005/8/layout/hierarchy3"/>
    <dgm:cxn modelId="{56A62FD2-7644-4B75-8DE9-E3652C3D3062}" srcId="{40FAF362-7F93-40CB-BB0B-F66682AEC8FB}" destId="{EC558C52-E3AC-40EB-AABC-7EBB40031CF5}" srcOrd="2" destOrd="0" parTransId="{2A938F31-AB6F-4E63-9C2E-F84531C193D4}" sibTransId="{619CEA57-7D59-4649-B1BF-9B63DD4D6176}"/>
    <dgm:cxn modelId="{C9C0541A-8DEE-414C-BBD7-B4C7057D06BE}" type="presOf" srcId="{CBDCF392-2044-4597-90F3-E62BCC6D19D6}" destId="{775947C7-0317-40F1-8F18-CC5C66047AA6}" srcOrd="0" destOrd="0" presId="urn:microsoft.com/office/officeart/2005/8/layout/hierarchy3"/>
    <dgm:cxn modelId="{3A5AA12E-20C9-4F40-B9EA-09AF545DD979}" type="presOf" srcId="{2A938F31-AB6F-4E63-9C2E-F84531C193D4}" destId="{22214928-ACFE-4DD2-A07D-5F38B6D179E1}" srcOrd="0" destOrd="0" presId="urn:microsoft.com/office/officeart/2005/8/layout/hierarchy3"/>
    <dgm:cxn modelId="{A1C594EE-F848-4555-867B-46E3601AA37E}" srcId="{D801616A-E4EB-4350-BF6D-E239BD5BB36E}" destId="{9B838DB8-81FC-46ED-AE43-6FB2A4C13F75}" srcOrd="1" destOrd="0" parTransId="{00C3DDEA-507A-411C-9B2E-CFE4C2DE2FA0}" sibTransId="{EF743D85-DEDD-44B0-BF82-3F4242EB09E8}"/>
    <dgm:cxn modelId="{0E2CEAC1-4383-4880-B7A2-1487F655F608}" type="presOf" srcId="{9B838DB8-81FC-46ED-AE43-6FB2A4C13F75}" destId="{0BDD7F59-20E2-413B-A8C6-02D3720DFE7D}" srcOrd="0" destOrd="0" presId="urn:microsoft.com/office/officeart/2005/8/layout/hierarchy3"/>
    <dgm:cxn modelId="{5B027B8B-41F2-4205-8CDC-FEBEC00FA778}" type="presOf" srcId="{F1BFD876-73B0-4784-BEB8-4D75F8DA951C}" destId="{AF53429A-03A4-4DEE-A648-13E063A401EB}" srcOrd="0" destOrd="0" presId="urn:microsoft.com/office/officeart/2005/8/layout/hierarchy3"/>
    <dgm:cxn modelId="{EED38349-66D7-43A2-890B-568E5E261F74}" type="presOf" srcId="{51D8BFA0-AEFC-43C1-B249-960597A5D0F5}" destId="{17EEC843-4597-429B-8673-8BF519F08D3B}" srcOrd="0" destOrd="0" presId="urn:microsoft.com/office/officeart/2005/8/layout/hierarchy3"/>
    <dgm:cxn modelId="{976E0E14-E191-4135-8FD6-250B995751D3}" type="presOf" srcId="{09EDE183-BBD1-4A19-9225-9D18E3C3AE56}" destId="{8C578AA9-E98D-4F92-94C2-73B6757298C2}" srcOrd="0" destOrd="0" presId="urn:microsoft.com/office/officeart/2005/8/layout/hierarchy3"/>
    <dgm:cxn modelId="{FBD46D56-C0A8-47BA-AE75-507DD401B77D}" type="presOf" srcId="{DD6E53A9-23BB-44EC-97F2-CBD7F83D7C4D}" destId="{5A028447-199B-461F-85C9-42B9A48C5CB1}" srcOrd="0" destOrd="0" presId="urn:microsoft.com/office/officeart/2005/8/layout/hierarchy3"/>
    <dgm:cxn modelId="{50869849-F5B3-4450-998B-9F9F0C277B88}" type="presOf" srcId="{DCDED8C5-FAE7-4D2A-8F7A-5DFB4DDEFDC0}" destId="{5543E36A-4C10-4660-B341-C2EF9DA5FAB3}" srcOrd="0" destOrd="0" presId="urn:microsoft.com/office/officeart/2005/8/layout/hierarchy3"/>
    <dgm:cxn modelId="{FEEAF484-B257-4643-8BC8-8705FE5FCE53}" type="presOf" srcId="{40FAF362-7F93-40CB-BB0B-F66682AEC8FB}" destId="{90F2ADBE-C359-4319-97E8-B5226F2E825D}" srcOrd="0" destOrd="0" presId="urn:microsoft.com/office/officeart/2005/8/layout/hierarchy3"/>
    <dgm:cxn modelId="{D312E135-C961-470E-AE7D-F67A004E3A54}" type="presOf" srcId="{62ADDAD1-82F3-46A1-ADDE-006467B407ED}" destId="{0176AE5F-3168-4A1D-99D1-A89351E2FCFC}" srcOrd="0" destOrd="0" presId="urn:microsoft.com/office/officeart/2005/8/layout/hierarchy3"/>
    <dgm:cxn modelId="{4A64D757-830D-4F59-87BD-7FBA83885FEA}" srcId="{9B838DB8-81FC-46ED-AE43-6FB2A4C13F75}" destId="{5E380DF8-8F3B-4A9F-BA19-0A1939035C6C}" srcOrd="1" destOrd="0" parTransId="{09EDE183-BBD1-4A19-9225-9D18E3C3AE56}" sibTransId="{4D7361A7-885A-4D79-904C-28F59E239E8D}"/>
    <dgm:cxn modelId="{ABF2233F-9DB7-4281-B0E2-6796B181B48F}" srcId="{9B838DB8-81FC-46ED-AE43-6FB2A4C13F75}" destId="{0B6A853A-1E6A-4F86-AC56-3B50B470E0D1}" srcOrd="2" destOrd="0" parTransId="{CBDCF392-2044-4597-90F3-E62BCC6D19D6}" sibTransId="{4756155E-62B1-4341-A297-06306B83139B}"/>
    <dgm:cxn modelId="{8CA59A7A-1BEA-42DB-B89F-CECBD74534ED}" srcId="{D801616A-E4EB-4350-BF6D-E239BD5BB36E}" destId="{40FAF362-7F93-40CB-BB0B-F66682AEC8FB}" srcOrd="0" destOrd="0" parTransId="{871DF038-D423-40CE-BAC1-289F16DE2F52}" sibTransId="{9BB074F6-7225-4EB5-9166-35C76F19C195}"/>
    <dgm:cxn modelId="{7E9FC50B-5CAD-4747-8237-2EDBD52E9AEF}" type="presOf" srcId="{D801616A-E4EB-4350-BF6D-E239BD5BB36E}" destId="{39B5CA6D-A420-4155-B366-E1EB9B692EA2}" srcOrd="0" destOrd="0" presId="urn:microsoft.com/office/officeart/2005/8/layout/hierarchy3"/>
    <dgm:cxn modelId="{B1210D60-5D42-4852-BFEE-B014A2BBC4CB}" type="presOf" srcId="{0B6A853A-1E6A-4F86-AC56-3B50B470E0D1}" destId="{F54E801E-4B9E-440A-8CCF-E77C0AC81826}" srcOrd="0" destOrd="0" presId="urn:microsoft.com/office/officeart/2005/8/layout/hierarchy3"/>
    <dgm:cxn modelId="{F5B14633-5CCC-4CE0-96A2-520A29155476}" type="presOf" srcId="{5E380DF8-8F3B-4A9F-BA19-0A1939035C6C}" destId="{2E84ECD6-B8D7-4CF4-A67F-DC73C50F3358}" srcOrd="0" destOrd="0" presId="urn:microsoft.com/office/officeart/2005/8/layout/hierarchy3"/>
    <dgm:cxn modelId="{93578923-4ACF-4A8A-B812-DE662F5366E6}" srcId="{40FAF362-7F93-40CB-BB0B-F66682AEC8FB}" destId="{F1BFD876-73B0-4784-BEB8-4D75F8DA951C}" srcOrd="1" destOrd="0" parTransId="{51D8BFA0-AEFC-43C1-B249-960597A5D0F5}" sibTransId="{3D5B637C-2F54-4263-A847-EB4C42131FFF}"/>
    <dgm:cxn modelId="{C3179C46-C2B8-4733-9379-CB1801B48D95}" type="presOf" srcId="{9B838DB8-81FC-46ED-AE43-6FB2A4C13F75}" destId="{8BE1F283-80D0-4466-9585-E25FF67A2AE0}" srcOrd="1" destOrd="0" presId="urn:microsoft.com/office/officeart/2005/8/layout/hierarchy3"/>
    <dgm:cxn modelId="{EA40D2F0-4B18-4712-A531-1D4520F96BF1}" type="presParOf" srcId="{39B5CA6D-A420-4155-B366-E1EB9B692EA2}" destId="{21D48D39-DF8C-4DF6-82DC-D8206AF7DF6D}" srcOrd="0" destOrd="0" presId="urn:microsoft.com/office/officeart/2005/8/layout/hierarchy3"/>
    <dgm:cxn modelId="{F5CA2E83-3AE8-41B5-87C6-80AB327D0D18}" type="presParOf" srcId="{21D48D39-DF8C-4DF6-82DC-D8206AF7DF6D}" destId="{FD003498-CE65-4218-BE60-46B82678F1B5}" srcOrd="0" destOrd="0" presId="urn:microsoft.com/office/officeart/2005/8/layout/hierarchy3"/>
    <dgm:cxn modelId="{5BF84798-ED3A-443A-A5FA-5918EC0AFB7C}" type="presParOf" srcId="{FD003498-CE65-4218-BE60-46B82678F1B5}" destId="{90F2ADBE-C359-4319-97E8-B5226F2E825D}" srcOrd="0" destOrd="0" presId="urn:microsoft.com/office/officeart/2005/8/layout/hierarchy3"/>
    <dgm:cxn modelId="{31EE1332-B55F-46C2-8894-F0C85B2CAB40}" type="presParOf" srcId="{FD003498-CE65-4218-BE60-46B82678F1B5}" destId="{79142CC6-BB58-4D00-BBFF-471255E7BDF7}" srcOrd="1" destOrd="0" presId="urn:microsoft.com/office/officeart/2005/8/layout/hierarchy3"/>
    <dgm:cxn modelId="{61E7215D-8D54-40A6-A576-0CC619D6EC93}" type="presParOf" srcId="{21D48D39-DF8C-4DF6-82DC-D8206AF7DF6D}" destId="{9D5F0266-B9A1-4E6E-B46D-BDB282C7F794}" srcOrd="1" destOrd="0" presId="urn:microsoft.com/office/officeart/2005/8/layout/hierarchy3"/>
    <dgm:cxn modelId="{9407A453-97E4-4BA2-900F-28156A1705AB}" type="presParOf" srcId="{9D5F0266-B9A1-4E6E-B46D-BDB282C7F794}" destId="{0176AE5F-3168-4A1D-99D1-A89351E2FCFC}" srcOrd="0" destOrd="0" presId="urn:microsoft.com/office/officeart/2005/8/layout/hierarchy3"/>
    <dgm:cxn modelId="{EAC85C0D-2BA0-4243-B690-44D7DB08B22E}" type="presParOf" srcId="{9D5F0266-B9A1-4E6E-B46D-BDB282C7F794}" destId="{5543E36A-4C10-4660-B341-C2EF9DA5FAB3}" srcOrd="1" destOrd="0" presId="urn:microsoft.com/office/officeart/2005/8/layout/hierarchy3"/>
    <dgm:cxn modelId="{B53FF9C6-B580-4CE1-9D29-8F91BABFEAFC}" type="presParOf" srcId="{9D5F0266-B9A1-4E6E-B46D-BDB282C7F794}" destId="{17EEC843-4597-429B-8673-8BF519F08D3B}" srcOrd="2" destOrd="0" presId="urn:microsoft.com/office/officeart/2005/8/layout/hierarchy3"/>
    <dgm:cxn modelId="{B8E7A3CF-356C-4724-BA2E-E56E1F1119EC}" type="presParOf" srcId="{9D5F0266-B9A1-4E6E-B46D-BDB282C7F794}" destId="{AF53429A-03A4-4DEE-A648-13E063A401EB}" srcOrd="3" destOrd="0" presId="urn:microsoft.com/office/officeart/2005/8/layout/hierarchy3"/>
    <dgm:cxn modelId="{E80DB2FD-AC57-41D4-B271-960848D82E38}" type="presParOf" srcId="{9D5F0266-B9A1-4E6E-B46D-BDB282C7F794}" destId="{22214928-ACFE-4DD2-A07D-5F38B6D179E1}" srcOrd="4" destOrd="0" presId="urn:microsoft.com/office/officeart/2005/8/layout/hierarchy3"/>
    <dgm:cxn modelId="{DFF91E9B-81CB-41C2-9C3B-D2A79DC9081C}" type="presParOf" srcId="{9D5F0266-B9A1-4E6E-B46D-BDB282C7F794}" destId="{871DCCC8-DD1E-4287-8CF7-D7C095AD896F}" srcOrd="5" destOrd="0" presId="urn:microsoft.com/office/officeart/2005/8/layout/hierarchy3"/>
    <dgm:cxn modelId="{092B4EA2-AE65-4956-816C-783B7FE0F5C0}" type="presParOf" srcId="{39B5CA6D-A420-4155-B366-E1EB9B692EA2}" destId="{95786163-0A3C-4F1F-9E0E-53769CD3F054}" srcOrd="1" destOrd="0" presId="urn:microsoft.com/office/officeart/2005/8/layout/hierarchy3"/>
    <dgm:cxn modelId="{43DF7BB1-E498-4887-9B93-F37D47010BCF}" type="presParOf" srcId="{95786163-0A3C-4F1F-9E0E-53769CD3F054}" destId="{4C4AA28E-BA68-40EC-816D-6ECFC66220CB}" srcOrd="0" destOrd="0" presId="urn:microsoft.com/office/officeart/2005/8/layout/hierarchy3"/>
    <dgm:cxn modelId="{AD815B6B-5899-4369-B09A-AD0F43ED0598}" type="presParOf" srcId="{4C4AA28E-BA68-40EC-816D-6ECFC66220CB}" destId="{0BDD7F59-20E2-413B-A8C6-02D3720DFE7D}" srcOrd="0" destOrd="0" presId="urn:microsoft.com/office/officeart/2005/8/layout/hierarchy3"/>
    <dgm:cxn modelId="{4BD5BF62-A0CC-49E4-92DB-E3916B461812}" type="presParOf" srcId="{4C4AA28E-BA68-40EC-816D-6ECFC66220CB}" destId="{8BE1F283-80D0-4466-9585-E25FF67A2AE0}" srcOrd="1" destOrd="0" presId="urn:microsoft.com/office/officeart/2005/8/layout/hierarchy3"/>
    <dgm:cxn modelId="{B32C6934-5DE3-4BCB-9FCE-D22D14ABBF01}" type="presParOf" srcId="{95786163-0A3C-4F1F-9E0E-53769CD3F054}" destId="{55AD8675-DB07-4997-951C-C9FF4C2ACC88}" srcOrd="1" destOrd="0" presId="urn:microsoft.com/office/officeart/2005/8/layout/hierarchy3"/>
    <dgm:cxn modelId="{C8E77A07-ED74-4E33-A9F5-073E981FCD2C}" type="presParOf" srcId="{55AD8675-DB07-4997-951C-C9FF4C2ACC88}" destId="{7640A80B-F787-436F-993D-A4F77E018B32}" srcOrd="0" destOrd="0" presId="urn:microsoft.com/office/officeart/2005/8/layout/hierarchy3"/>
    <dgm:cxn modelId="{77120BE1-CFBA-4BC2-B2FA-1650301F03D2}" type="presParOf" srcId="{55AD8675-DB07-4997-951C-C9FF4C2ACC88}" destId="{5A028447-199B-461F-85C9-42B9A48C5CB1}" srcOrd="1" destOrd="0" presId="urn:microsoft.com/office/officeart/2005/8/layout/hierarchy3"/>
    <dgm:cxn modelId="{D6ECC26A-5B17-486C-BB20-4CB1AAFB5F55}" type="presParOf" srcId="{55AD8675-DB07-4997-951C-C9FF4C2ACC88}" destId="{8C578AA9-E98D-4F92-94C2-73B6757298C2}" srcOrd="2" destOrd="0" presId="urn:microsoft.com/office/officeart/2005/8/layout/hierarchy3"/>
    <dgm:cxn modelId="{C610DECC-29DF-4DFB-8CE3-6DF374BF0732}" type="presParOf" srcId="{55AD8675-DB07-4997-951C-C9FF4C2ACC88}" destId="{2E84ECD6-B8D7-4CF4-A67F-DC73C50F3358}" srcOrd="3" destOrd="0" presId="urn:microsoft.com/office/officeart/2005/8/layout/hierarchy3"/>
    <dgm:cxn modelId="{7A38AFAA-457E-4769-AAF3-814D85EBE393}" type="presParOf" srcId="{55AD8675-DB07-4997-951C-C9FF4C2ACC88}" destId="{775947C7-0317-40F1-8F18-CC5C66047AA6}" srcOrd="4" destOrd="0" presId="urn:microsoft.com/office/officeart/2005/8/layout/hierarchy3"/>
    <dgm:cxn modelId="{29CE02B5-ABD7-420A-963B-D84756F392E0}" type="presParOf" srcId="{55AD8675-DB07-4997-951C-C9FF4C2ACC88}" destId="{F54E801E-4B9E-440A-8CCF-E77C0AC8182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25F560-D6F3-4967-9095-C8F882608757}" type="doc">
      <dgm:prSet loTypeId="urn:microsoft.com/office/officeart/2005/8/layout/radial5" loCatId="cycle" qsTypeId="urn:microsoft.com/office/officeart/2005/8/quickstyle/simple1" qsCatId="simple" csTypeId="urn:microsoft.com/office/officeart/2005/8/colors/accent3_1" csCatId="accent3" phldr="1"/>
      <dgm:spPr/>
      <dgm:t>
        <a:bodyPr/>
        <a:lstStyle/>
        <a:p>
          <a:pPr rtl="1"/>
          <a:endParaRPr lang="ar-SA"/>
        </a:p>
      </dgm:t>
    </dgm:pt>
    <dgm:pt modelId="{B861A043-7109-4F49-B53C-ECE2A6191948}">
      <dgm:prSet phldrT="[Text]" custT="1"/>
      <dgm:spPr/>
      <dgm:t>
        <a:bodyPr/>
        <a:lstStyle/>
        <a:p>
          <a:pPr rtl="1"/>
          <a:r>
            <a:rPr lang="ar-SA" sz="1600" b="1" dirty="0" smtClean="0">
              <a:latin typeface="Times New Roman"/>
              <a:ea typeface="Times New Roman"/>
              <a:cs typeface="Sakkal Majalla"/>
            </a:rPr>
            <a:t>المعايير التصميمية الواجب مراعاتها</a:t>
          </a:r>
          <a:r>
            <a:rPr lang="en-US" sz="1600" b="1" dirty="0" smtClean="0">
              <a:latin typeface="Sakkal Majalla"/>
              <a:ea typeface="Times New Roman"/>
            </a:rPr>
            <a:t> :</a:t>
          </a:r>
          <a:endParaRPr lang="ar-SA" sz="1600" dirty="0"/>
        </a:p>
      </dgm:t>
    </dgm:pt>
    <dgm:pt modelId="{BFE9C5A5-807C-453A-8FAF-5E258FEAF8BE}" type="parTrans" cxnId="{1AF67132-0A31-4727-9E67-16E2AB722813}">
      <dgm:prSet/>
      <dgm:spPr/>
      <dgm:t>
        <a:bodyPr/>
        <a:lstStyle/>
        <a:p>
          <a:pPr rtl="1"/>
          <a:endParaRPr lang="ar-SA"/>
        </a:p>
      </dgm:t>
    </dgm:pt>
    <dgm:pt modelId="{AA6C48B7-40ED-45FF-8F47-8AE337C29EC5}" type="sibTrans" cxnId="{1AF67132-0A31-4727-9E67-16E2AB722813}">
      <dgm:prSet/>
      <dgm:spPr/>
      <dgm:t>
        <a:bodyPr/>
        <a:lstStyle/>
        <a:p>
          <a:pPr rtl="1"/>
          <a:endParaRPr lang="ar-SA"/>
        </a:p>
      </dgm:t>
    </dgm:pt>
    <dgm:pt modelId="{A76BE69C-C079-4C81-A4AC-084FCE46AE08}">
      <dgm:prSet phldrT="[Text]" custT="1"/>
      <dgm:spPr/>
      <dgm:t>
        <a:bodyPr/>
        <a:lstStyle/>
        <a:p>
          <a:pPr rtl="1"/>
          <a:r>
            <a:rPr lang="ar-SA" sz="1200" dirty="0" smtClean="0">
              <a:latin typeface="Times New Roman"/>
              <a:ea typeface="Times New Roman"/>
              <a:cs typeface="Sakkal Majalla"/>
            </a:rPr>
            <a:t>مراعاة ارتفاع العنبر لما يوجد بداخله</a:t>
          </a:r>
          <a:r>
            <a:rPr lang="en-US" sz="1200" dirty="0" smtClean="0">
              <a:latin typeface="Sakkal Majalla"/>
              <a:ea typeface="Times New Roman"/>
            </a:rPr>
            <a:t> .</a:t>
          </a:r>
          <a:endParaRPr lang="ar-SA" sz="1200" dirty="0"/>
        </a:p>
      </dgm:t>
    </dgm:pt>
    <dgm:pt modelId="{469AE3DB-8F5F-45F6-A7D0-D1E92C4C8F31}" type="parTrans" cxnId="{4EED59DC-6621-4601-9B54-FED4877073E4}">
      <dgm:prSet/>
      <dgm:spPr/>
      <dgm:t>
        <a:bodyPr/>
        <a:lstStyle/>
        <a:p>
          <a:pPr rtl="1"/>
          <a:endParaRPr lang="ar-SA"/>
        </a:p>
      </dgm:t>
    </dgm:pt>
    <dgm:pt modelId="{22102802-8F7E-4D32-8124-D4958E82AA19}" type="sibTrans" cxnId="{4EED59DC-6621-4601-9B54-FED4877073E4}">
      <dgm:prSet/>
      <dgm:spPr/>
      <dgm:t>
        <a:bodyPr/>
        <a:lstStyle/>
        <a:p>
          <a:pPr rtl="1"/>
          <a:endParaRPr lang="ar-SA"/>
        </a:p>
      </dgm:t>
    </dgm:pt>
    <dgm:pt modelId="{1F80586E-9D46-4156-8DF1-DCF983A4B99E}">
      <dgm:prSet phldrT="[Text]" custT="1"/>
      <dgm:spPr/>
      <dgm:t>
        <a:bodyPr/>
        <a:lstStyle/>
        <a:p>
          <a:pPr rtl="1"/>
          <a:r>
            <a:rPr lang="ar-SA" sz="1400" dirty="0" smtClean="0">
              <a:latin typeface="Times New Roman"/>
              <a:ea typeface="Times New Roman"/>
              <a:cs typeface="Sakkal Majalla"/>
            </a:rPr>
            <a:t>ألا تقل مساحة الشبابيك عن 35% من مساحة العنبر</a:t>
          </a:r>
          <a:r>
            <a:rPr lang="en-US" sz="1400" dirty="0" smtClean="0">
              <a:latin typeface="Sakkal Majalla"/>
              <a:ea typeface="Times New Roman"/>
            </a:rPr>
            <a:t> .</a:t>
          </a:r>
          <a:endParaRPr lang="ar-SA" sz="1400" dirty="0"/>
        </a:p>
      </dgm:t>
    </dgm:pt>
    <dgm:pt modelId="{65373846-FB0D-4CC0-A8F9-6BBA78764E39}" type="parTrans" cxnId="{2CFEB5AB-3E68-415C-89EE-EB194B181608}">
      <dgm:prSet/>
      <dgm:spPr/>
      <dgm:t>
        <a:bodyPr/>
        <a:lstStyle/>
        <a:p>
          <a:pPr rtl="1"/>
          <a:endParaRPr lang="ar-SA"/>
        </a:p>
      </dgm:t>
    </dgm:pt>
    <dgm:pt modelId="{83C2AFE4-C3AD-404B-8CC6-D4784C9FF2D1}" type="sibTrans" cxnId="{2CFEB5AB-3E68-415C-89EE-EB194B181608}">
      <dgm:prSet/>
      <dgm:spPr/>
      <dgm:t>
        <a:bodyPr/>
        <a:lstStyle/>
        <a:p>
          <a:pPr rtl="1"/>
          <a:endParaRPr lang="ar-SA"/>
        </a:p>
      </dgm:t>
    </dgm:pt>
    <dgm:pt modelId="{310E1A84-0469-4836-A62C-E44D4F11BFE6}">
      <dgm:prSet phldrT="[Text]" custT="1"/>
      <dgm:spPr/>
      <dgm:t>
        <a:bodyPr/>
        <a:lstStyle/>
        <a:p>
          <a:pPr rtl="1"/>
          <a:r>
            <a:rPr lang="ar-SA" sz="1200" dirty="0" smtClean="0">
              <a:latin typeface="Times New Roman"/>
              <a:ea typeface="Times New Roman"/>
              <a:cs typeface="Sakkal Majalla"/>
            </a:rPr>
            <a:t>استخدام مواد البناء المتوفرة والتي تحافظ على الحيوانات والطيور سواء صيفاً أو شتاءا وأن تكون المساحة المخصصة للعمال بعيدة عن العنابر وفي اتجاه يضمن عدم وصول رائحة العنابر الكريهة لها</a:t>
          </a:r>
          <a:r>
            <a:rPr lang="en-US" sz="1200" dirty="0" smtClean="0">
              <a:latin typeface="Sakkal Majalla"/>
              <a:ea typeface="Times New Roman"/>
            </a:rPr>
            <a:t> .</a:t>
          </a:r>
          <a:endParaRPr lang="ar-SA" sz="1200" dirty="0"/>
        </a:p>
      </dgm:t>
    </dgm:pt>
    <dgm:pt modelId="{55DF78E0-370C-466A-A528-1A69E6BF2943}" type="parTrans" cxnId="{9CD0A454-7D69-4686-BEEB-90D45B468EBE}">
      <dgm:prSet/>
      <dgm:spPr/>
      <dgm:t>
        <a:bodyPr/>
        <a:lstStyle/>
        <a:p>
          <a:pPr rtl="1"/>
          <a:endParaRPr lang="ar-SA"/>
        </a:p>
      </dgm:t>
    </dgm:pt>
    <dgm:pt modelId="{5E80B658-EC5A-49CB-9E32-CD7D10C595E0}" type="sibTrans" cxnId="{9CD0A454-7D69-4686-BEEB-90D45B468EBE}">
      <dgm:prSet/>
      <dgm:spPr/>
      <dgm:t>
        <a:bodyPr/>
        <a:lstStyle/>
        <a:p>
          <a:pPr rtl="1"/>
          <a:endParaRPr lang="ar-SA"/>
        </a:p>
      </dgm:t>
    </dgm:pt>
    <dgm:pt modelId="{907841FD-C076-411B-AEB9-44BD411762C6}">
      <dgm:prSet/>
      <dgm:spPr/>
      <dgm:t>
        <a:bodyPr/>
        <a:lstStyle/>
        <a:p>
          <a:pPr rtl="1"/>
          <a:endParaRPr lang="ar-SA"/>
        </a:p>
      </dgm:t>
    </dgm:pt>
    <dgm:pt modelId="{2428034B-8E83-4A23-8F99-4B40BF243188}" type="parTrans" cxnId="{BF14BD6E-9380-47B3-AF18-90E6152AD497}">
      <dgm:prSet/>
      <dgm:spPr/>
      <dgm:t>
        <a:bodyPr/>
        <a:lstStyle/>
        <a:p>
          <a:pPr rtl="1"/>
          <a:endParaRPr lang="ar-SA"/>
        </a:p>
      </dgm:t>
    </dgm:pt>
    <dgm:pt modelId="{17954548-F288-444A-A10C-BE1A8434DD35}" type="sibTrans" cxnId="{BF14BD6E-9380-47B3-AF18-90E6152AD497}">
      <dgm:prSet/>
      <dgm:spPr/>
      <dgm:t>
        <a:bodyPr/>
        <a:lstStyle/>
        <a:p>
          <a:pPr rtl="1"/>
          <a:endParaRPr lang="ar-SA"/>
        </a:p>
      </dgm:t>
    </dgm:pt>
    <dgm:pt modelId="{D1349652-AED4-4E43-9D9C-059F72C91876}">
      <dgm:prSet custT="1"/>
      <dgm:spPr/>
      <dgm:t>
        <a:bodyPr/>
        <a:lstStyle/>
        <a:p>
          <a:pPr rtl="1"/>
          <a:r>
            <a:rPr lang="ar-SA" sz="1400" dirty="0" smtClean="0">
              <a:latin typeface="Times New Roman"/>
              <a:ea typeface="Times New Roman"/>
              <a:cs typeface="Sakkal Majalla"/>
            </a:rPr>
            <a:t>أن تكون المزرعة ذات مساحة واسعة وكافية لعدد العنابر وكذلك الأجهزة والمعدات اللازم توافرها في المزرعة</a:t>
          </a:r>
          <a:r>
            <a:rPr lang="en-US" sz="1400" dirty="0" smtClean="0">
              <a:latin typeface="Sakkal Majalla"/>
              <a:ea typeface="Times New Roman"/>
            </a:rPr>
            <a:t> .</a:t>
          </a:r>
          <a:endParaRPr lang="en-US" sz="1400" dirty="0" smtClean="0">
            <a:latin typeface="Times New Roman"/>
            <a:ea typeface="Times New Roman"/>
          </a:endParaRPr>
        </a:p>
      </dgm:t>
    </dgm:pt>
    <dgm:pt modelId="{042655C0-1D6B-425D-A42F-221ECA76D9BF}" type="parTrans" cxnId="{F3125BB3-D7AA-4B59-892C-92CFE871F280}">
      <dgm:prSet/>
      <dgm:spPr/>
      <dgm:t>
        <a:bodyPr/>
        <a:lstStyle/>
        <a:p>
          <a:pPr rtl="1"/>
          <a:endParaRPr lang="ar-SA"/>
        </a:p>
      </dgm:t>
    </dgm:pt>
    <dgm:pt modelId="{B97D4B09-357D-4DA1-A61D-A26904BE0241}" type="sibTrans" cxnId="{F3125BB3-D7AA-4B59-892C-92CFE871F280}">
      <dgm:prSet/>
      <dgm:spPr/>
      <dgm:t>
        <a:bodyPr/>
        <a:lstStyle/>
        <a:p>
          <a:pPr rtl="1"/>
          <a:endParaRPr lang="ar-SA"/>
        </a:p>
      </dgm:t>
    </dgm:pt>
    <dgm:pt modelId="{47B35A07-0F39-4FBA-A976-3328F3A7F698}">
      <dgm:prSet custT="1"/>
      <dgm:spPr/>
      <dgm:t>
        <a:bodyPr/>
        <a:lstStyle/>
        <a:p>
          <a:pPr rtl="1"/>
          <a:r>
            <a:rPr lang="ar-SA" sz="1400" dirty="0" smtClean="0">
              <a:latin typeface="Times New Roman"/>
              <a:ea typeface="Times New Roman"/>
              <a:cs typeface="Sakkal Majalla"/>
            </a:rPr>
            <a:t>وجود المسافة المناسبة بين كل عنبر والآخر وذلك للتهوية</a:t>
          </a:r>
          <a:r>
            <a:rPr lang="en-US" sz="1400" dirty="0" smtClean="0">
              <a:latin typeface="Sakkal Majalla"/>
              <a:ea typeface="Times New Roman"/>
            </a:rPr>
            <a:t> .</a:t>
          </a:r>
          <a:endParaRPr lang="en-US" sz="1400" dirty="0" smtClean="0">
            <a:latin typeface="Times New Roman"/>
            <a:ea typeface="Times New Roman"/>
          </a:endParaRPr>
        </a:p>
      </dgm:t>
    </dgm:pt>
    <dgm:pt modelId="{DEA437CE-300D-44D2-A49A-FC8176C7C548}" type="parTrans" cxnId="{03ACB53D-400B-49BC-B7AC-6C26D7E3079C}">
      <dgm:prSet/>
      <dgm:spPr/>
      <dgm:t>
        <a:bodyPr/>
        <a:lstStyle/>
        <a:p>
          <a:pPr rtl="1"/>
          <a:endParaRPr lang="ar-SA"/>
        </a:p>
      </dgm:t>
    </dgm:pt>
    <dgm:pt modelId="{9123DB11-560F-4F33-8438-C19972C95E4E}" type="sibTrans" cxnId="{03ACB53D-400B-49BC-B7AC-6C26D7E3079C}">
      <dgm:prSet/>
      <dgm:spPr/>
      <dgm:t>
        <a:bodyPr/>
        <a:lstStyle/>
        <a:p>
          <a:pPr rtl="1"/>
          <a:endParaRPr lang="ar-SA"/>
        </a:p>
      </dgm:t>
    </dgm:pt>
    <dgm:pt modelId="{D4BAF80A-9A1C-4FBC-9308-1C97D4DAFD42}">
      <dgm:prSet custT="1"/>
      <dgm:spPr/>
      <dgm:t>
        <a:bodyPr/>
        <a:lstStyle/>
        <a:p>
          <a:pPr rtl="1"/>
          <a:r>
            <a:rPr lang="ar-SA" sz="1400" dirty="0" smtClean="0">
              <a:latin typeface="Times New Roman"/>
              <a:ea typeface="Times New Roman"/>
              <a:cs typeface="Sakkal Majalla"/>
            </a:rPr>
            <a:t>يتناسب طول العنبر مع مساحة المزرعة أما العرض فيكون تابعاً للتصميم</a:t>
          </a:r>
          <a:r>
            <a:rPr lang="en-US" sz="1400" dirty="0" smtClean="0">
              <a:latin typeface="Sakkal Majalla"/>
              <a:ea typeface="Times New Roman"/>
            </a:rPr>
            <a:t> .</a:t>
          </a:r>
          <a:endParaRPr lang="en-US" sz="1400" dirty="0" smtClean="0">
            <a:latin typeface="Times New Roman"/>
            <a:ea typeface="Times New Roman"/>
          </a:endParaRPr>
        </a:p>
      </dgm:t>
    </dgm:pt>
    <dgm:pt modelId="{E584F9BA-7633-4013-AC30-89F837980F1E}" type="parTrans" cxnId="{A7CF1EA0-F4FC-4E43-A7A6-05932ED26879}">
      <dgm:prSet/>
      <dgm:spPr/>
      <dgm:t>
        <a:bodyPr/>
        <a:lstStyle/>
        <a:p>
          <a:pPr rtl="1"/>
          <a:endParaRPr lang="ar-SA"/>
        </a:p>
      </dgm:t>
    </dgm:pt>
    <dgm:pt modelId="{32B45552-C6B8-48E3-A939-6A2A6005678E}" type="sibTrans" cxnId="{A7CF1EA0-F4FC-4E43-A7A6-05932ED26879}">
      <dgm:prSet/>
      <dgm:spPr/>
      <dgm:t>
        <a:bodyPr/>
        <a:lstStyle/>
        <a:p>
          <a:pPr rtl="1"/>
          <a:endParaRPr lang="ar-SA"/>
        </a:p>
      </dgm:t>
    </dgm:pt>
    <dgm:pt modelId="{97DF2465-F15F-413A-B1E6-45630AC961A5}">
      <dgm:prSet custT="1"/>
      <dgm:spPr/>
      <dgm:t>
        <a:bodyPr/>
        <a:lstStyle/>
        <a:p>
          <a:pPr rtl="1"/>
          <a:r>
            <a:rPr lang="ar-SA" sz="1200" dirty="0" smtClean="0">
              <a:latin typeface="Times New Roman"/>
              <a:ea typeface="Times New Roman"/>
              <a:cs typeface="Sakkal Majalla"/>
            </a:rPr>
            <a:t>أن تكون المساحة للعنبر مناسبة لعدد الحيوانات أو الطيور داخلها</a:t>
          </a:r>
          <a:r>
            <a:rPr lang="en-US" sz="1200" dirty="0" smtClean="0">
              <a:latin typeface="Sakkal Majalla"/>
              <a:ea typeface="Times New Roman"/>
            </a:rPr>
            <a:t> .</a:t>
          </a:r>
          <a:endParaRPr lang="en-US" sz="1200" dirty="0" smtClean="0">
            <a:latin typeface="Times New Roman"/>
            <a:ea typeface="Times New Roman"/>
          </a:endParaRPr>
        </a:p>
      </dgm:t>
    </dgm:pt>
    <dgm:pt modelId="{52864D8A-32D1-4478-B966-0D0F6DE74580}" type="parTrans" cxnId="{23CEF411-22DD-4C01-922C-35C30ECCC443}">
      <dgm:prSet/>
      <dgm:spPr/>
      <dgm:t>
        <a:bodyPr/>
        <a:lstStyle/>
        <a:p>
          <a:pPr rtl="1"/>
          <a:endParaRPr lang="ar-SA"/>
        </a:p>
      </dgm:t>
    </dgm:pt>
    <dgm:pt modelId="{08CB5C81-388E-4BC7-8C8B-01CDF8A176A9}" type="sibTrans" cxnId="{23CEF411-22DD-4C01-922C-35C30ECCC443}">
      <dgm:prSet/>
      <dgm:spPr/>
      <dgm:t>
        <a:bodyPr/>
        <a:lstStyle/>
        <a:p>
          <a:pPr rtl="1"/>
          <a:endParaRPr lang="ar-SA"/>
        </a:p>
      </dgm:t>
    </dgm:pt>
    <dgm:pt modelId="{F3D4C75F-9CEF-4A60-9750-F4AD15F994C5}">
      <dgm:prSet custT="1"/>
      <dgm:spPr/>
      <dgm:t>
        <a:bodyPr/>
        <a:lstStyle/>
        <a:p>
          <a:pPr rtl="1"/>
          <a:r>
            <a:rPr lang="ar-SA" sz="1400" dirty="0" smtClean="0">
              <a:latin typeface="Times New Roman"/>
              <a:ea typeface="Times New Roman"/>
              <a:cs typeface="Sakkal Majalla"/>
            </a:rPr>
            <a:t>أن تتوفر أجهزة التهوية داخل العنابر وبالعدد لمناسب لمساحة العنبر .</a:t>
          </a:r>
          <a:endParaRPr lang="en-US" sz="1400" dirty="0" smtClean="0">
            <a:latin typeface="Times New Roman"/>
            <a:ea typeface="Times New Roman"/>
          </a:endParaRPr>
        </a:p>
      </dgm:t>
    </dgm:pt>
    <dgm:pt modelId="{1955D344-C9E7-44E7-A51F-6F851503472D}" type="parTrans" cxnId="{6F195C53-0E28-479C-8BE3-596E6AE142DB}">
      <dgm:prSet/>
      <dgm:spPr/>
      <dgm:t>
        <a:bodyPr/>
        <a:lstStyle/>
        <a:p>
          <a:pPr rtl="1"/>
          <a:endParaRPr lang="ar-SA"/>
        </a:p>
      </dgm:t>
    </dgm:pt>
    <dgm:pt modelId="{DB0D3649-3A87-4350-A46C-75C1183A6A5D}" type="sibTrans" cxnId="{6F195C53-0E28-479C-8BE3-596E6AE142DB}">
      <dgm:prSet/>
      <dgm:spPr/>
      <dgm:t>
        <a:bodyPr/>
        <a:lstStyle/>
        <a:p>
          <a:pPr rtl="1"/>
          <a:endParaRPr lang="ar-SA"/>
        </a:p>
      </dgm:t>
    </dgm:pt>
    <dgm:pt modelId="{0D43AB22-996E-41DD-ADE4-822E592810E1}">
      <dgm:prSet/>
      <dgm:spPr/>
      <dgm:t>
        <a:bodyPr/>
        <a:lstStyle/>
        <a:p>
          <a:pPr rtl="1"/>
          <a:r>
            <a:rPr lang="ar-SA" dirty="0" smtClean="0">
              <a:latin typeface="Times New Roman"/>
              <a:ea typeface="Times New Roman"/>
              <a:cs typeface="Sakkal Majalla"/>
            </a:rPr>
            <a:t>توفير المخازن والخدمات اللازمة لها</a:t>
          </a:r>
          <a:r>
            <a:rPr lang="en-US" dirty="0" smtClean="0">
              <a:latin typeface="Sakkal Majalla"/>
              <a:ea typeface="Times New Roman"/>
            </a:rPr>
            <a:t> .</a:t>
          </a:r>
          <a:endParaRPr lang="en-US" dirty="0" smtClean="0">
            <a:latin typeface="Times New Roman"/>
            <a:ea typeface="Times New Roman"/>
          </a:endParaRPr>
        </a:p>
      </dgm:t>
    </dgm:pt>
    <dgm:pt modelId="{EBE50810-730A-4737-AEE0-3EE1391FFB71}" type="parTrans" cxnId="{4EE1B4AC-A4CB-436B-9B4A-DE38B9DA57CE}">
      <dgm:prSet/>
      <dgm:spPr/>
      <dgm:t>
        <a:bodyPr/>
        <a:lstStyle/>
        <a:p>
          <a:pPr rtl="1"/>
          <a:endParaRPr lang="ar-SA"/>
        </a:p>
      </dgm:t>
    </dgm:pt>
    <dgm:pt modelId="{F13B788B-EF5D-49DC-A2B2-4735760612FE}" type="sibTrans" cxnId="{4EE1B4AC-A4CB-436B-9B4A-DE38B9DA57CE}">
      <dgm:prSet/>
      <dgm:spPr/>
      <dgm:t>
        <a:bodyPr/>
        <a:lstStyle/>
        <a:p>
          <a:pPr rtl="1"/>
          <a:endParaRPr lang="ar-SA"/>
        </a:p>
      </dgm:t>
    </dgm:pt>
    <dgm:pt modelId="{D38AC25B-D043-4A39-AEEB-00587EDF32AA}">
      <dgm:prSet custT="1"/>
      <dgm:spPr/>
      <dgm:t>
        <a:bodyPr/>
        <a:lstStyle/>
        <a:p>
          <a:pPr rtl="1"/>
          <a:r>
            <a:rPr lang="ar-SA" sz="1800" dirty="0" smtClean="0">
              <a:latin typeface="Times New Roman"/>
              <a:ea typeface="Times New Roman"/>
              <a:cs typeface="Sakkal Majalla"/>
            </a:rPr>
            <a:t>اختيار مواد البناء المناسبة </a:t>
          </a:r>
          <a:endParaRPr lang="en-US" sz="1800" dirty="0" smtClean="0">
            <a:latin typeface="Times New Roman"/>
            <a:ea typeface="Times New Roman"/>
          </a:endParaRPr>
        </a:p>
      </dgm:t>
    </dgm:pt>
    <dgm:pt modelId="{ACAD2B7D-9B50-434E-8B83-1E9D4942A267}" type="parTrans" cxnId="{8E205D8B-A0C3-4A5B-88B3-92235F1C44C2}">
      <dgm:prSet/>
      <dgm:spPr/>
      <dgm:t>
        <a:bodyPr/>
        <a:lstStyle/>
        <a:p>
          <a:pPr rtl="1"/>
          <a:endParaRPr lang="ar-SA"/>
        </a:p>
      </dgm:t>
    </dgm:pt>
    <dgm:pt modelId="{037CC72D-B14B-460D-A04D-C3C71CCF041A}" type="sibTrans" cxnId="{8E205D8B-A0C3-4A5B-88B3-92235F1C44C2}">
      <dgm:prSet/>
      <dgm:spPr/>
      <dgm:t>
        <a:bodyPr/>
        <a:lstStyle/>
        <a:p>
          <a:pPr rtl="1"/>
          <a:endParaRPr lang="ar-SA"/>
        </a:p>
      </dgm:t>
    </dgm:pt>
    <dgm:pt modelId="{F6BD89C2-DE57-4E56-8070-AA244B81D2C2}" type="pres">
      <dgm:prSet presAssocID="{0425F560-D6F3-4967-9095-C8F882608757}" presName="Name0" presStyleCnt="0">
        <dgm:presLayoutVars>
          <dgm:chMax val="1"/>
          <dgm:dir/>
          <dgm:animLvl val="ctr"/>
          <dgm:resizeHandles val="exact"/>
        </dgm:presLayoutVars>
      </dgm:prSet>
      <dgm:spPr/>
      <dgm:t>
        <a:bodyPr/>
        <a:lstStyle/>
        <a:p>
          <a:pPr rtl="1"/>
          <a:endParaRPr lang="ar-SA"/>
        </a:p>
      </dgm:t>
    </dgm:pt>
    <dgm:pt modelId="{99DEC5DB-B00F-4FE3-83B1-50439CE583A7}" type="pres">
      <dgm:prSet presAssocID="{B861A043-7109-4F49-B53C-ECE2A6191948}" presName="centerShape" presStyleLbl="node0" presStyleIdx="0" presStyleCnt="1" custScaleX="116327"/>
      <dgm:spPr/>
      <dgm:t>
        <a:bodyPr/>
        <a:lstStyle/>
        <a:p>
          <a:pPr rtl="1"/>
          <a:endParaRPr lang="ar-SA"/>
        </a:p>
      </dgm:t>
    </dgm:pt>
    <dgm:pt modelId="{9DF1B9B3-B009-4C62-9794-5B6B0804FD8D}" type="pres">
      <dgm:prSet presAssocID="{ACAD2B7D-9B50-434E-8B83-1E9D4942A267}" presName="parTrans" presStyleLbl="sibTrans2D1" presStyleIdx="0" presStyleCnt="10"/>
      <dgm:spPr/>
      <dgm:t>
        <a:bodyPr/>
        <a:lstStyle/>
        <a:p>
          <a:pPr rtl="1"/>
          <a:endParaRPr lang="ar-SA"/>
        </a:p>
      </dgm:t>
    </dgm:pt>
    <dgm:pt modelId="{2EFFD590-21B8-4982-9927-3C452810A08F}" type="pres">
      <dgm:prSet presAssocID="{ACAD2B7D-9B50-434E-8B83-1E9D4942A267}" presName="connectorText" presStyleLbl="sibTrans2D1" presStyleIdx="0" presStyleCnt="10"/>
      <dgm:spPr/>
      <dgm:t>
        <a:bodyPr/>
        <a:lstStyle/>
        <a:p>
          <a:pPr rtl="1"/>
          <a:endParaRPr lang="ar-SA"/>
        </a:p>
      </dgm:t>
    </dgm:pt>
    <dgm:pt modelId="{390F1221-CC7F-4BE0-8331-3CBC37B5436E}" type="pres">
      <dgm:prSet presAssocID="{D38AC25B-D043-4A39-AEEB-00587EDF32AA}" presName="node" presStyleLbl="node1" presStyleIdx="0" presStyleCnt="10" custScaleX="137138" custScaleY="149856" custRadScaleRad="91204" custRadScaleInc="10255">
        <dgm:presLayoutVars>
          <dgm:bulletEnabled val="1"/>
        </dgm:presLayoutVars>
      </dgm:prSet>
      <dgm:spPr/>
      <dgm:t>
        <a:bodyPr/>
        <a:lstStyle/>
        <a:p>
          <a:pPr rtl="1"/>
          <a:endParaRPr lang="ar-SA"/>
        </a:p>
      </dgm:t>
    </dgm:pt>
    <dgm:pt modelId="{D1FF8847-DFEB-4568-A307-60B3EE789558}" type="pres">
      <dgm:prSet presAssocID="{DEA437CE-300D-44D2-A49A-FC8176C7C548}" presName="parTrans" presStyleLbl="sibTrans2D1" presStyleIdx="1" presStyleCnt="10"/>
      <dgm:spPr/>
      <dgm:t>
        <a:bodyPr/>
        <a:lstStyle/>
        <a:p>
          <a:pPr rtl="1"/>
          <a:endParaRPr lang="ar-SA"/>
        </a:p>
      </dgm:t>
    </dgm:pt>
    <dgm:pt modelId="{A63CA99E-30F1-4095-8086-6B4E645309AA}" type="pres">
      <dgm:prSet presAssocID="{DEA437CE-300D-44D2-A49A-FC8176C7C548}" presName="connectorText" presStyleLbl="sibTrans2D1" presStyleIdx="1" presStyleCnt="10"/>
      <dgm:spPr/>
      <dgm:t>
        <a:bodyPr/>
        <a:lstStyle/>
        <a:p>
          <a:pPr rtl="1"/>
          <a:endParaRPr lang="ar-SA"/>
        </a:p>
      </dgm:t>
    </dgm:pt>
    <dgm:pt modelId="{2075589F-7910-4160-870B-A6960B9CBE3C}" type="pres">
      <dgm:prSet presAssocID="{47B35A07-0F39-4FBA-A976-3328F3A7F698}" presName="node" presStyleLbl="node1" presStyleIdx="1" presStyleCnt="10" custRadScaleRad="107222" custRadScaleInc="44393">
        <dgm:presLayoutVars>
          <dgm:bulletEnabled val="1"/>
        </dgm:presLayoutVars>
      </dgm:prSet>
      <dgm:spPr/>
      <dgm:t>
        <a:bodyPr/>
        <a:lstStyle/>
        <a:p>
          <a:pPr rtl="1"/>
          <a:endParaRPr lang="ar-SA"/>
        </a:p>
      </dgm:t>
    </dgm:pt>
    <dgm:pt modelId="{EDC21D88-49B2-4AD9-9714-ED16E1E8A5DD}" type="pres">
      <dgm:prSet presAssocID="{042655C0-1D6B-425D-A42F-221ECA76D9BF}" presName="parTrans" presStyleLbl="sibTrans2D1" presStyleIdx="2" presStyleCnt="10"/>
      <dgm:spPr/>
      <dgm:t>
        <a:bodyPr/>
        <a:lstStyle/>
        <a:p>
          <a:pPr rtl="1"/>
          <a:endParaRPr lang="ar-SA"/>
        </a:p>
      </dgm:t>
    </dgm:pt>
    <dgm:pt modelId="{BF9DC3CE-0A1F-45EE-8FC8-4B11B55102B3}" type="pres">
      <dgm:prSet presAssocID="{042655C0-1D6B-425D-A42F-221ECA76D9BF}" presName="connectorText" presStyleLbl="sibTrans2D1" presStyleIdx="2" presStyleCnt="10"/>
      <dgm:spPr/>
      <dgm:t>
        <a:bodyPr/>
        <a:lstStyle/>
        <a:p>
          <a:pPr rtl="1"/>
          <a:endParaRPr lang="ar-SA"/>
        </a:p>
      </dgm:t>
    </dgm:pt>
    <dgm:pt modelId="{36524D72-502D-4041-8D40-97EB3C5CE449}" type="pres">
      <dgm:prSet presAssocID="{D1349652-AED4-4E43-9D9C-059F72C91876}" presName="node" presStyleLbl="node1" presStyleIdx="2" presStyleCnt="10" custScaleX="146936" custScaleY="122309" custRadScaleRad="98268" custRadScaleInc="13850">
        <dgm:presLayoutVars>
          <dgm:bulletEnabled val="1"/>
        </dgm:presLayoutVars>
      </dgm:prSet>
      <dgm:spPr/>
      <dgm:t>
        <a:bodyPr/>
        <a:lstStyle/>
        <a:p>
          <a:pPr rtl="1"/>
          <a:endParaRPr lang="ar-SA"/>
        </a:p>
      </dgm:t>
    </dgm:pt>
    <dgm:pt modelId="{DE540F63-CC38-4B95-91D6-8DA78EADBC28}" type="pres">
      <dgm:prSet presAssocID="{E584F9BA-7633-4013-AC30-89F837980F1E}" presName="parTrans" presStyleLbl="sibTrans2D1" presStyleIdx="3" presStyleCnt="10"/>
      <dgm:spPr/>
      <dgm:t>
        <a:bodyPr/>
        <a:lstStyle/>
        <a:p>
          <a:pPr rtl="1"/>
          <a:endParaRPr lang="ar-SA"/>
        </a:p>
      </dgm:t>
    </dgm:pt>
    <dgm:pt modelId="{2B492443-0404-4BA4-B35B-C41E5B083720}" type="pres">
      <dgm:prSet presAssocID="{E584F9BA-7633-4013-AC30-89F837980F1E}" presName="connectorText" presStyleLbl="sibTrans2D1" presStyleIdx="3" presStyleCnt="10"/>
      <dgm:spPr/>
      <dgm:t>
        <a:bodyPr/>
        <a:lstStyle/>
        <a:p>
          <a:pPr rtl="1"/>
          <a:endParaRPr lang="ar-SA"/>
        </a:p>
      </dgm:t>
    </dgm:pt>
    <dgm:pt modelId="{867EE9E2-2BBF-4E2E-B0A4-EF896F845336}" type="pres">
      <dgm:prSet presAssocID="{D4BAF80A-9A1C-4FBC-9308-1C97D4DAFD42}" presName="node" presStyleLbl="node1" presStyleIdx="3" presStyleCnt="10" custScaleX="119973" custRadScaleRad="87092" custRadScaleInc="6770">
        <dgm:presLayoutVars>
          <dgm:bulletEnabled val="1"/>
        </dgm:presLayoutVars>
      </dgm:prSet>
      <dgm:spPr/>
      <dgm:t>
        <a:bodyPr/>
        <a:lstStyle/>
        <a:p>
          <a:pPr rtl="1"/>
          <a:endParaRPr lang="ar-SA"/>
        </a:p>
      </dgm:t>
    </dgm:pt>
    <dgm:pt modelId="{7FFBD281-9203-422B-AA23-3B05343E9692}" type="pres">
      <dgm:prSet presAssocID="{52864D8A-32D1-4478-B966-0D0F6DE74580}" presName="parTrans" presStyleLbl="sibTrans2D1" presStyleIdx="4" presStyleCnt="10"/>
      <dgm:spPr/>
      <dgm:t>
        <a:bodyPr/>
        <a:lstStyle/>
        <a:p>
          <a:pPr rtl="1"/>
          <a:endParaRPr lang="ar-SA"/>
        </a:p>
      </dgm:t>
    </dgm:pt>
    <dgm:pt modelId="{A55E182B-B700-4B5D-B996-40BDA01219BC}" type="pres">
      <dgm:prSet presAssocID="{52864D8A-32D1-4478-B966-0D0F6DE74580}" presName="connectorText" presStyleLbl="sibTrans2D1" presStyleIdx="4" presStyleCnt="10"/>
      <dgm:spPr/>
      <dgm:t>
        <a:bodyPr/>
        <a:lstStyle/>
        <a:p>
          <a:pPr rtl="1"/>
          <a:endParaRPr lang="ar-SA"/>
        </a:p>
      </dgm:t>
    </dgm:pt>
    <dgm:pt modelId="{39FBEDBC-319B-45F3-AB08-7790C13F6511}" type="pres">
      <dgm:prSet presAssocID="{97DF2465-F15F-413A-B1E6-45630AC961A5}" presName="node" presStyleLbl="node1" presStyleIdx="4" presStyleCnt="10" custRadScaleRad="73663" custRadScaleInc="-5054">
        <dgm:presLayoutVars>
          <dgm:bulletEnabled val="1"/>
        </dgm:presLayoutVars>
      </dgm:prSet>
      <dgm:spPr/>
      <dgm:t>
        <a:bodyPr/>
        <a:lstStyle/>
        <a:p>
          <a:pPr rtl="1"/>
          <a:endParaRPr lang="ar-SA"/>
        </a:p>
      </dgm:t>
    </dgm:pt>
    <dgm:pt modelId="{BC8FF4C8-6F32-4C2A-B41C-804B0EA1CD27}" type="pres">
      <dgm:prSet presAssocID="{1955D344-C9E7-44E7-A51F-6F851503472D}" presName="parTrans" presStyleLbl="sibTrans2D1" presStyleIdx="5" presStyleCnt="10"/>
      <dgm:spPr/>
      <dgm:t>
        <a:bodyPr/>
        <a:lstStyle/>
        <a:p>
          <a:pPr rtl="1"/>
          <a:endParaRPr lang="ar-SA"/>
        </a:p>
      </dgm:t>
    </dgm:pt>
    <dgm:pt modelId="{2C1E0663-D799-4A39-8EEF-126530CAA708}" type="pres">
      <dgm:prSet presAssocID="{1955D344-C9E7-44E7-A51F-6F851503472D}" presName="connectorText" presStyleLbl="sibTrans2D1" presStyleIdx="5" presStyleCnt="10"/>
      <dgm:spPr/>
      <dgm:t>
        <a:bodyPr/>
        <a:lstStyle/>
        <a:p>
          <a:pPr rtl="1"/>
          <a:endParaRPr lang="ar-SA"/>
        </a:p>
      </dgm:t>
    </dgm:pt>
    <dgm:pt modelId="{A60978F2-5CEB-4C70-BB49-A2A6CB08459E}" type="pres">
      <dgm:prSet presAssocID="{F3D4C75F-9CEF-4A60-9750-F4AD15F994C5}" presName="node" presStyleLbl="node1" presStyleIdx="5" presStyleCnt="10" custScaleY="111590" custRadScaleRad="67826" custRadScaleInc="19401">
        <dgm:presLayoutVars>
          <dgm:bulletEnabled val="1"/>
        </dgm:presLayoutVars>
      </dgm:prSet>
      <dgm:spPr/>
      <dgm:t>
        <a:bodyPr/>
        <a:lstStyle/>
        <a:p>
          <a:pPr rtl="1"/>
          <a:endParaRPr lang="ar-SA"/>
        </a:p>
      </dgm:t>
    </dgm:pt>
    <dgm:pt modelId="{6C23A241-22BF-4ABA-A6EB-A401932DD1F0}" type="pres">
      <dgm:prSet presAssocID="{469AE3DB-8F5F-45F6-A7D0-D1E92C4C8F31}" presName="parTrans" presStyleLbl="sibTrans2D1" presStyleIdx="6" presStyleCnt="10"/>
      <dgm:spPr/>
      <dgm:t>
        <a:bodyPr/>
        <a:lstStyle/>
        <a:p>
          <a:pPr rtl="1"/>
          <a:endParaRPr lang="ar-SA"/>
        </a:p>
      </dgm:t>
    </dgm:pt>
    <dgm:pt modelId="{2C5A268B-B024-4D47-A211-B2366BF8A3FF}" type="pres">
      <dgm:prSet presAssocID="{469AE3DB-8F5F-45F6-A7D0-D1E92C4C8F31}" presName="connectorText" presStyleLbl="sibTrans2D1" presStyleIdx="6" presStyleCnt="10"/>
      <dgm:spPr/>
      <dgm:t>
        <a:bodyPr/>
        <a:lstStyle/>
        <a:p>
          <a:pPr rtl="1"/>
          <a:endParaRPr lang="ar-SA"/>
        </a:p>
      </dgm:t>
    </dgm:pt>
    <dgm:pt modelId="{139234C1-A0CA-4B6F-BFE3-E82B7A845832}" type="pres">
      <dgm:prSet presAssocID="{A76BE69C-C079-4C81-A4AC-084FCE46AE08}" presName="node" presStyleLbl="node1" presStyleIdx="6" presStyleCnt="10" custRadScaleRad="76750" custRadScaleInc="33194">
        <dgm:presLayoutVars>
          <dgm:bulletEnabled val="1"/>
        </dgm:presLayoutVars>
      </dgm:prSet>
      <dgm:spPr/>
      <dgm:t>
        <a:bodyPr/>
        <a:lstStyle/>
        <a:p>
          <a:pPr rtl="1"/>
          <a:endParaRPr lang="ar-SA"/>
        </a:p>
      </dgm:t>
    </dgm:pt>
    <dgm:pt modelId="{22B7E206-B3B5-4CCA-8D09-F0A36A1218EB}" type="pres">
      <dgm:prSet presAssocID="{65373846-FB0D-4CC0-A8F9-6BBA78764E39}" presName="parTrans" presStyleLbl="sibTrans2D1" presStyleIdx="7" presStyleCnt="10"/>
      <dgm:spPr/>
      <dgm:t>
        <a:bodyPr/>
        <a:lstStyle/>
        <a:p>
          <a:pPr rtl="1"/>
          <a:endParaRPr lang="ar-SA"/>
        </a:p>
      </dgm:t>
    </dgm:pt>
    <dgm:pt modelId="{CE1DCABE-D5CA-4E41-81A2-0A6DBD1A783D}" type="pres">
      <dgm:prSet presAssocID="{65373846-FB0D-4CC0-A8F9-6BBA78764E39}" presName="connectorText" presStyleLbl="sibTrans2D1" presStyleIdx="7" presStyleCnt="10"/>
      <dgm:spPr/>
      <dgm:t>
        <a:bodyPr/>
        <a:lstStyle/>
        <a:p>
          <a:pPr rtl="1"/>
          <a:endParaRPr lang="ar-SA"/>
        </a:p>
      </dgm:t>
    </dgm:pt>
    <dgm:pt modelId="{D498C8F3-6DCF-4FF1-9C4F-89F63AD1CCC7}" type="pres">
      <dgm:prSet presAssocID="{1F80586E-9D46-4156-8DF1-DCF983A4B99E}" presName="node" presStyleLbl="node1" presStyleIdx="7" presStyleCnt="10" custRadScaleRad="92229" custRadScaleInc="-19966">
        <dgm:presLayoutVars>
          <dgm:bulletEnabled val="1"/>
        </dgm:presLayoutVars>
      </dgm:prSet>
      <dgm:spPr/>
      <dgm:t>
        <a:bodyPr/>
        <a:lstStyle/>
        <a:p>
          <a:pPr rtl="1"/>
          <a:endParaRPr lang="ar-SA"/>
        </a:p>
      </dgm:t>
    </dgm:pt>
    <dgm:pt modelId="{F6FA63E4-8D73-4FD1-BE41-5F283843A554}" type="pres">
      <dgm:prSet presAssocID="{55DF78E0-370C-466A-A528-1A69E6BF2943}" presName="parTrans" presStyleLbl="sibTrans2D1" presStyleIdx="8" presStyleCnt="10"/>
      <dgm:spPr/>
      <dgm:t>
        <a:bodyPr/>
        <a:lstStyle/>
        <a:p>
          <a:pPr rtl="1"/>
          <a:endParaRPr lang="ar-SA"/>
        </a:p>
      </dgm:t>
    </dgm:pt>
    <dgm:pt modelId="{648EE0BC-971E-462B-AB26-8831C26A1BC2}" type="pres">
      <dgm:prSet presAssocID="{55DF78E0-370C-466A-A528-1A69E6BF2943}" presName="connectorText" presStyleLbl="sibTrans2D1" presStyleIdx="8" presStyleCnt="10"/>
      <dgm:spPr/>
      <dgm:t>
        <a:bodyPr/>
        <a:lstStyle/>
        <a:p>
          <a:pPr rtl="1"/>
          <a:endParaRPr lang="ar-SA"/>
        </a:p>
      </dgm:t>
    </dgm:pt>
    <dgm:pt modelId="{E6E3500E-7E25-4AFA-B1B2-FE13614E7598}" type="pres">
      <dgm:prSet presAssocID="{310E1A84-0469-4836-A62C-E44D4F11BFE6}" presName="node" presStyleLbl="node1" presStyleIdx="8" presStyleCnt="10" custScaleX="167444" custScaleY="134755" custRadScaleRad="95676" custRadScaleInc="-38866">
        <dgm:presLayoutVars>
          <dgm:bulletEnabled val="1"/>
        </dgm:presLayoutVars>
      </dgm:prSet>
      <dgm:spPr/>
      <dgm:t>
        <a:bodyPr/>
        <a:lstStyle/>
        <a:p>
          <a:pPr rtl="1"/>
          <a:endParaRPr lang="ar-SA"/>
        </a:p>
      </dgm:t>
    </dgm:pt>
    <dgm:pt modelId="{A27817A2-A682-44BD-8A91-9E99A8DF1AAA}" type="pres">
      <dgm:prSet presAssocID="{EBE50810-730A-4737-AEE0-3EE1391FFB71}" presName="parTrans" presStyleLbl="sibTrans2D1" presStyleIdx="9" presStyleCnt="10"/>
      <dgm:spPr/>
      <dgm:t>
        <a:bodyPr/>
        <a:lstStyle/>
        <a:p>
          <a:pPr rtl="1"/>
          <a:endParaRPr lang="ar-SA"/>
        </a:p>
      </dgm:t>
    </dgm:pt>
    <dgm:pt modelId="{69661C10-45FA-4E7F-AC63-16F6F51D2628}" type="pres">
      <dgm:prSet presAssocID="{EBE50810-730A-4737-AEE0-3EE1391FFB71}" presName="connectorText" presStyleLbl="sibTrans2D1" presStyleIdx="9" presStyleCnt="10"/>
      <dgm:spPr/>
      <dgm:t>
        <a:bodyPr/>
        <a:lstStyle/>
        <a:p>
          <a:pPr rtl="1"/>
          <a:endParaRPr lang="ar-SA"/>
        </a:p>
      </dgm:t>
    </dgm:pt>
    <dgm:pt modelId="{0218572D-C821-4A31-82B8-A540E0EAD40E}" type="pres">
      <dgm:prSet presAssocID="{0D43AB22-996E-41DD-ADE4-822E592810E1}" presName="node" presStyleLbl="node1" presStyleIdx="9" presStyleCnt="10" custRadScaleRad="96629" custRadScaleInc="-33051">
        <dgm:presLayoutVars>
          <dgm:bulletEnabled val="1"/>
        </dgm:presLayoutVars>
      </dgm:prSet>
      <dgm:spPr/>
      <dgm:t>
        <a:bodyPr/>
        <a:lstStyle/>
        <a:p>
          <a:pPr rtl="1"/>
          <a:endParaRPr lang="ar-SA"/>
        </a:p>
      </dgm:t>
    </dgm:pt>
  </dgm:ptLst>
  <dgm:cxnLst>
    <dgm:cxn modelId="{58D11858-5ED4-4ADA-82F7-5585265455FA}" type="presOf" srcId="{D4BAF80A-9A1C-4FBC-9308-1C97D4DAFD42}" destId="{867EE9E2-2BBF-4E2E-B0A4-EF896F845336}" srcOrd="0" destOrd="0" presId="urn:microsoft.com/office/officeart/2005/8/layout/radial5"/>
    <dgm:cxn modelId="{03A750ED-CE4C-4A58-B74D-D884A9ECF575}" type="presOf" srcId="{310E1A84-0469-4836-A62C-E44D4F11BFE6}" destId="{E6E3500E-7E25-4AFA-B1B2-FE13614E7598}" srcOrd="0" destOrd="0" presId="urn:microsoft.com/office/officeart/2005/8/layout/radial5"/>
    <dgm:cxn modelId="{F34BA921-80C8-4705-8756-CE9671CF1796}" type="presOf" srcId="{469AE3DB-8F5F-45F6-A7D0-D1E92C4C8F31}" destId="{6C23A241-22BF-4ABA-A6EB-A401932DD1F0}" srcOrd="0" destOrd="0" presId="urn:microsoft.com/office/officeart/2005/8/layout/radial5"/>
    <dgm:cxn modelId="{FCE451C2-DC18-4DA1-936E-3321A372D8D0}" type="presOf" srcId="{ACAD2B7D-9B50-434E-8B83-1E9D4942A267}" destId="{2EFFD590-21B8-4982-9927-3C452810A08F}" srcOrd="1" destOrd="0" presId="urn:microsoft.com/office/officeart/2005/8/layout/radial5"/>
    <dgm:cxn modelId="{D1E66E11-A6E0-467D-ACF9-8BE5BE7EFA1E}" type="presOf" srcId="{0425F560-D6F3-4967-9095-C8F882608757}" destId="{F6BD89C2-DE57-4E56-8070-AA244B81D2C2}" srcOrd="0" destOrd="0" presId="urn:microsoft.com/office/officeart/2005/8/layout/radial5"/>
    <dgm:cxn modelId="{12D4075F-FF86-4B45-B003-1EBEEB971210}" type="presOf" srcId="{47B35A07-0F39-4FBA-A976-3328F3A7F698}" destId="{2075589F-7910-4160-870B-A6960B9CBE3C}" srcOrd="0" destOrd="0" presId="urn:microsoft.com/office/officeart/2005/8/layout/radial5"/>
    <dgm:cxn modelId="{F3125BB3-D7AA-4B59-892C-92CFE871F280}" srcId="{B861A043-7109-4F49-B53C-ECE2A6191948}" destId="{D1349652-AED4-4E43-9D9C-059F72C91876}" srcOrd="2" destOrd="0" parTransId="{042655C0-1D6B-425D-A42F-221ECA76D9BF}" sibTransId="{B97D4B09-357D-4DA1-A61D-A26904BE0241}"/>
    <dgm:cxn modelId="{1AF67132-0A31-4727-9E67-16E2AB722813}" srcId="{0425F560-D6F3-4967-9095-C8F882608757}" destId="{B861A043-7109-4F49-B53C-ECE2A6191948}" srcOrd="0" destOrd="0" parTransId="{BFE9C5A5-807C-453A-8FAF-5E258FEAF8BE}" sibTransId="{AA6C48B7-40ED-45FF-8F47-8AE337C29EC5}"/>
    <dgm:cxn modelId="{65C01E30-6986-4838-812E-757EC17DBF5A}" type="presOf" srcId="{65373846-FB0D-4CC0-A8F9-6BBA78764E39}" destId="{CE1DCABE-D5CA-4E41-81A2-0A6DBD1A783D}" srcOrd="1" destOrd="0" presId="urn:microsoft.com/office/officeart/2005/8/layout/radial5"/>
    <dgm:cxn modelId="{60F14601-60F0-41FF-9C30-29AB1B317D74}" type="presOf" srcId="{52864D8A-32D1-4478-B966-0D0F6DE74580}" destId="{7FFBD281-9203-422B-AA23-3B05343E9692}" srcOrd="0" destOrd="0" presId="urn:microsoft.com/office/officeart/2005/8/layout/radial5"/>
    <dgm:cxn modelId="{E9F7DBF5-AB4A-4CAC-93F8-C340DEE69F1F}" type="presOf" srcId="{E584F9BA-7633-4013-AC30-89F837980F1E}" destId="{2B492443-0404-4BA4-B35B-C41E5B083720}" srcOrd="1" destOrd="0" presId="urn:microsoft.com/office/officeart/2005/8/layout/radial5"/>
    <dgm:cxn modelId="{8F48912E-5736-41CE-A443-E9FE386C9503}" type="presOf" srcId="{65373846-FB0D-4CC0-A8F9-6BBA78764E39}" destId="{22B7E206-B3B5-4CCA-8D09-F0A36A1218EB}" srcOrd="0" destOrd="0" presId="urn:microsoft.com/office/officeart/2005/8/layout/radial5"/>
    <dgm:cxn modelId="{2CFEB5AB-3E68-415C-89EE-EB194B181608}" srcId="{B861A043-7109-4F49-B53C-ECE2A6191948}" destId="{1F80586E-9D46-4156-8DF1-DCF983A4B99E}" srcOrd="7" destOrd="0" parTransId="{65373846-FB0D-4CC0-A8F9-6BBA78764E39}" sibTransId="{83C2AFE4-C3AD-404B-8CC6-D4784C9FF2D1}"/>
    <dgm:cxn modelId="{843B2839-EBA6-4426-9B6B-8326F8CE12B0}" type="presOf" srcId="{042655C0-1D6B-425D-A42F-221ECA76D9BF}" destId="{BF9DC3CE-0A1F-45EE-8FC8-4B11B55102B3}" srcOrd="1" destOrd="0" presId="urn:microsoft.com/office/officeart/2005/8/layout/radial5"/>
    <dgm:cxn modelId="{02B2D087-BE21-4B57-88D3-92576D437940}" type="presOf" srcId="{042655C0-1D6B-425D-A42F-221ECA76D9BF}" destId="{EDC21D88-49B2-4AD9-9714-ED16E1E8A5DD}" srcOrd="0" destOrd="0" presId="urn:microsoft.com/office/officeart/2005/8/layout/radial5"/>
    <dgm:cxn modelId="{563A3271-D8FA-43D2-8D19-C8B3387E20AF}" type="presOf" srcId="{1F80586E-9D46-4156-8DF1-DCF983A4B99E}" destId="{D498C8F3-6DCF-4FF1-9C4F-89F63AD1CCC7}" srcOrd="0" destOrd="0" presId="urn:microsoft.com/office/officeart/2005/8/layout/radial5"/>
    <dgm:cxn modelId="{4EED59DC-6621-4601-9B54-FED4877073E4}" srcId="{B861A043-7109-4F49-B53C-ECE2A6191948}" destId="{A76BE69C-C079-4C81-A4AC-084FCE46AE08}" srcOrd="6" destOrd="0" parTransId="{469AE3DB-8F5F-45F6-A7D0-D1E92C4C8F31}" sibTransId="{22102802-8F7E-4D32-8124-D4958E82AA19}"/>
    <dgm:cxn modelId="{B8C7AAE5-8B28-4F9F-8E0D-374C6311C864}" type="presOf" srcId="{D1349652-AED4-4E43-9D9C-059F72C91876}" destId="{36524D72-502D-4041-8D40-97EB3C5CE449}" srcOrd="0" destOrd="0" presId="urn:microsoft.com/office/officeart/2005/8/layout/radial5"/>
    <dgm:cxn modelId="{27DDD307-E624-410A-AD77-68A4329B3EA9}" type="presOf" srcId="{DEA437CE-300D-44D2-A49A-FC8176C7C548}" destId="{A63CA99E-30F1-4095-8086-6B4E645309AA}" srcOrd="1" destOrd="0" presId="urn:microsoft.com/office/officeart/2005/8/layout/radial5"/>
    <dgm:cxn modelId="{9CD0A454-7D69-4686-BEEB-90D45B468EBE}" srcId="{B861A043-7109-4F49-B53C-ECE2A6191948}" destId="{310E1A84-0469-4836-A62C-E44D4F11BFE6}" srcOrd="8" destOrd="0" parTransId="{55DF78E0-370C-466A-A528-1A69E6BF2943}" sibTransId="{5E80B658-EC5A-49CB-9E32-CD7D10C595E0}"/>
    <dgm:cxn modelId="{03ACB53D-400B-49BC-B7AC-6C26D7E3079C}" srcId="{B861A043-7109-4F49-B53C-ECE2A6191948}" destId="{47B35A07-0F39-4FBA-A976-3328F3A7F698}" srcOrd="1" destOrd="0" parTransId="{DEA437CE-300D-44D2-A49A-FC8176C7C548}" sibTransId="{9123DB11-560F-4F33-8438-C19972C95E4E}"/>
    <dgm:cxn modelId="{23CEF411-22DD-4C01-922C-35C30ECCC443}" srcId="{B861A043-7109-4F49-B53C-ECE2A6191948}" destId="{97DF2465-F15F-413A-B1E6-45630AC961A5}" srcOrd="4" destOrd="0" parTransId="{52864D8A-32D1-4478-B966-0D0F6DE74580}" sibTransId="{08CB5C81-388E-4BC7-8C8B-01CDF8A176A9}"/>
    <dgm:cxn modelId="{ADA3C1FA-D647-484E-B9AF-0CA5978795DC}" type="presOf" srcId="{0D43AB22-996E-41DD-ADE4-822E592810E1}" destId="{0218572D-C821-4A31-82B8-A540E0EAD40E}" srcOrd="0" destOrd="0" presId="urn:microsoft.com/office/officeart/2005/8/layout/radial5"/>
    <dgm:cxn modelId="{BF14BD6E-9380-47B3-AF18-90E6152AD497}" srcId="{0425F560-D6F3-4967-9095-C8F882608757}" destId="{907841FD-C076-411B-AEB9-44BD411762C6}" srcOrd="1" destOrd="0" parTransId="{2428034B-8E83-4A23-8F99-4B40BF243188}" sibTransId="{17954548-F288-444A-A10C-BE1A8434DD35}"/>
    <dgm:cxn modelId="{A7CF1EA0-F4FC-4E43-A7A6-05932ED26879}" srcId="{B861A043-7109-4F49-B53C-ECE2A6191948}" destId="{D4BAF80A-9A1C-4FBC-9308-1C97D4DAFD42}" srcOrd="3" destOrd="0" parTransId="{E584F9BA-7633-4013-AC30-89F837980F1E}" sibTransId="{32B45552-C6B8-48E3-A939-6A2A6005678E}"/>
    <dgm:cxn modelId="{49F07BAD-6886-44E8-A8D0-EC18DF82C5D5}" type="presOf" srcId="{EBE50810-730A-4737-AEE0-3EE1391FFB71}" destId="{69661C10-45FA-4E7F-AC63-16F6F51D2628}" srcOrd="1" destOrd="0" presId="urn:microsoft.com/office/officeart/2005/8/layout/radial5"/>
    <dgm:cxn modelId="{E920779F-46DA-463A-A77E-45FCEDAC4E90}" type="presOf" srcId="{1955D344-C9E7-44E7-A51F-6F851503472D}" destId="{2C1E0663-D799-4A39-8EEF-126530CAA708}" srcOrd="1" destOrd="0" presId="urn:microsoft.com/office/officeart/2005/8/layout/radial5"/>
    <dgm:cxn modelId="{B51C1F92-6BEE-4657-A3D8-DC4051AE705E}" type="presOf" srcId="{ACAD2B7D-9B50-434E-8B83-1E9D4942A267}" destId="{9DF1B9B3-B009-4C62-9794-5B6B0804FD8D}" srcOrd="0" destOrd="0" presId="urn:microsoft.com/office/officeart/2005/8/layout/radial5"/>
    <dgm:cxn modelId="{B7E8460B-EFE6-40BE-83E4-33E107091CEA}" type="presOf" srcId="{1955D344-C9E7-44E7-A51F-6F851503472D}" destId="{BC8FF4C8-6F32-4C2A-B41C-804B0EA1CD27}" srcOrd="0" destOrd="0" presId="urn:microsoft.com/office/officeart/2005/8/layout/radial5"/>
    <dgm:cxn modelId="{E3C91816-154D-45BA-B84C-3135FD9D5353}" type="presOf" srcId="{55DF78E0-370C-466A-A528-1A69E6BF2943}" destId="{F6FA63E4-8D73-4FD1-BE41-5F283843A554}" srcOrd="0" destOrd="0" presId="urn:microsoft.com/office/officeart/2005/8/layout/radial5"/>
    <dgm:cxn modelId="{6F195C53-0E28-479C-8BE3-596E6AE142DB}" srcId="{B861A043-7109-4F49-B53C-ECE2A6191948}" destId="{F3D4C75F-9CEF-4A60-9750-F4AD15F994C5}" srcOrd="5" destOrd="0" parTransId="{1955D344-C9E7-44E7-A51F-6F851503472D}" sibTransId="{DB0D3649-3A87-4350-A46C-75C1183A6A5D}"/>
    <dgm:cxn modelId="{4EE1B4AC-A4CB-436B-9B4A-DE38B9DA57CE}" srcId="{B861A043-7109-4F49-B53C-ECE2A6191948}" destId="{0D43AB22-996E-41DD-ADE4-822E592810E1}" srcOrd="9" destOrd="0" parTransId="{EBE50810-730A-4737-AEE0-3EE1391FFB71}" sibTransId="{F13B788B-EF5D-49DC-A2B2-4735760612FE}"/>
    <dgm:cxn modelId="{CD5C6A08-8230-4878-AB50-BD2FDD18678F}" type="presOf" srcId="{52864D8A-32D1-4478-B966-0D0F6DE74580}" destId="{A55E182B-B700-4B5D-B996-40BDA01219BC}" srcOrd="1" destOrd="0" presId="urn:microsoft.com/office/officeart/2005/8/layout/radial5"/>
    <dgm:cxn modelId="{8E205D8B-A0C3-4A5B-88B3-92235F1C44C2}" srcId="{B861A043-7109-4F49-B53C-ECE2A6191948}" destId="{D38AC25B-D043-4A39-AEEB-00587EDF32AA}" srcOrd="0" destOrd="0" parTransId="{ACAD2B7D-9B50-434E-8B83-1E9D4942A267}" sibTransId="{037CC72D-B14B-460D-A04D-C3C71CCF041A}"/>
    <dgm:cxn modelId="{F0BE78AE-49DD-4B13-B3D4-E1468AC9E73A}" type="presOf" srcId="{D38AC25B-D043-4A39-AEEB-00587EDF32AA}" destId="{390F1221-CC7F-4BE0-8331-3CBC37B5436E}" srcOrd="0" destOrd="0" presId="urn:microsoft.com/office/officeart/2005/8/layout/radial5"/>
    <dgm:cxn modelId="{ACA56155-95FB-459F-983B-80B452E9063C}" type="presOf" srcId="{A76BE69C-C079-4C81-A4AC-084FCE46AE08}" destId="{139234C1-A0CA-4B6F-BFE3-E82B7A845832}" srcOrd="0" destOrd="0" presId="urn:microsoft.com/office/officeart/2005/8/layout/radial5"/>
    <dgm:cxn modelId="{D9671809-1454-4F28-A78C-4669634CACBB}" type="presOf" srcId="{97DF2465-F15F-413A-B1E6-45630AC961A5}" destId="{39FBEDBC-319B-45F3-AB08-7790C13F6511}" srcOrd="0" destOrd="0" presId="urn:microsoft.com/office/officeart/2005/8/layout/radial5"/>
    <dgm:cxn modelId="{1965C00E-5993-42F3-8364-C4378B3274F3}" type="presOf" srcId="{469AE3DB-8F5F-45F6-A7D0-D1E92C4C8F31}" destId="{2C5A268B-B024-4D47-A211-B2366BF8A3FF}" srcOrd="1" destOrd="0" presId="urn:microsoft.com/office/officeart/2005/8/layout/radial5"/>
    <dgm:cxn modelId="{2AA6D664-6B44-4C00-975F-AE66ABC0A198}" type="presOf" srcId="{E584F9BA-7633-4013-AC30-89F837980F1E}" destId="{DE540F63-CC38-4B95-91D6-8DA78EADBC28}" srcOrd="0" destOrd="0" presId="urn:microsoft.com/office/officeart/2005/8/layout/radial5"/>
    <dgm:cxn modelId="{80598AC5-DA6B-4895-8564-6623955350E5}" type="presOf" srcId="{F3D4C75F-9CEF-4A60-9750-F4AD15F994C5}" destId="{A60978F2-5CEB-4C70-BB49-A2A6CB08459E}" srcOrd="0" destOrd="0" presId="urn:microsoft.com/office/officeart/2005/8/layout/radial5"/>
    <dgm:cxn modelId="{8BE616FF-0994-415A-936F-5228B4D01981}" type="presOf" srcId="{55DF78E0-370C-466A-A528-1A69E6BF2943}" destId="{648EE0BC-971E-462B-AB26-8831C26A1BC2}" srcOrd="1" destOrd="0" presId="urn:microsoft.com/office/officeart/2005/8/layout/radial5"/>
    <dgm:cxn modelId="{EE39D5C0-38F1-4AFB-BEA1-2A604408FEE8}" type="presOf" srcId="{EBE50810-730A-4737-AEE0-3EE1391FFB71}" destId="{A27817A2-A682-44BD-8A91-9E99A8DF1AAA}" srcOrd="0" destOrd="0" presId="urn:microsoft.com/office/officeart/2005/8/layout/radial5"/>
    <dgm:cxn modelId="{7DADF4B9-3A64-43F3-AA1A-2DBCDA752BC7}" type="presOf" srcId="{DEA437CE-300D-44D2-A49A-FC8176C7C548}" destId="{D1FF8847-DFEB-4568-A307-60B3EE789558}" srcOrd="0" destOrd="0" presId="urn:microsoft.com/office/officeart/2005/8/layout/radial5"/>
    <dgm:cxn modelId="{78D05EB2-D245-4EF9-8474-BBE873FECCB1}" type="presOf" srcId="{B861A043-7109-4F49-B53C-ECE2A6191948}" destId="{99DEC5DB-B00F-4FE3-83B1-50439CE583A7}" srcOrd="0" destOrd="0" presId="urn:microsoft.com/office/officeart/2005/8/layout/radial5"/>
    <dgm:cxn modelId="{D6FD1E2D-0946-455F-A5AB-B1D49FE5FBED}" type="presParOf" srcId="{F6BD89C2-DE57-4E56-8070-AA244B81D2C2}" destId="{99DEC5DB-B00F-4FE3-83B1-50439CE583A7}" srcOrd="0" destOrd="0" presId="urn:microsoft.com/office/officeart/2005/8/layout/radial5"/>
    <dgm:cxn modelId="{63DD837C-4781-4090-8EFA-3AD5BCA2CE88}" type="presParOf" srcId="{F6BD89C2-DE57-4E56-8070-AA244B81D2C2}" destId="{9DF1B9B3-B009-4C62-9794-5B6B0804FD8D}" srcOrd="1" destOrd="0" presId="urn:microsoft.com/office/officeart/2005/8/layout/radial5"/>
    <dgm:cxn modelId="{7359D1BF-A0D8-4E4E-8C73-C566449C4BD7}" type="presParOf" srcId="{9DF1B9B3-B009-4C62-9794-5B6B0804FD8D}" destId="{2EFFD590-21B8-4982-9927-3C452810A08F}" srcOrd="0" destOrd="0" presId="urn:microsoft.com/office/officeart/2005/8/layout/radial5"/>
    <dgm:cxn modelId="{951ADC57-99FD-4FDB-8DAE-DEE93583EAC5}" type="presParOf" srcId="{F6BD89C2-DE57-4E56-8070-AA244B81D2C2}" destId="{390F1221-CC7F-4BE0-8331-3CBC37B5436E}" srcOrd="2" destOrd="0" presId="urn:microsoft.com/office/officeart/2005/8/layout/radial5"/>
    <dgm:cxn modelId="{1C499E80-5413-45D0-AC67-7494FCD97FEF}" type="presParOf" srcId="{F6BD89C2-DE57-4E56-8070-AA244B81D2C2}" destId="{D1FF8847-DFEB-4568-A307-60B3EE789558}" srcOrd="3" destOrd="0" presId="urn:microsoft.com/office/officeart/2005/8/layout/radial5"/>
    <dgm:cxn modelId="{D0BB46CC-D180-4643-A12F-06A2C37FB04B}" type="presParOf" srcId="{D1FF8847-DFEB-4568-A307-60B3EE789558}" destId="{A63CA99E-30F1-4095-8086-6B4E645309AA}" srcOrd="0" destOrd="0" presId="urn:microsoft.com/office/officeart/2005/8/layout/radial5"/>
    <dgm:cxn modelId="{1F904010-35CF-42FA-A528-F017B358B30B}" type="presParOf" srcId="{F6BD89C2-DE57-4E56-8070-AA244B81D2C2}" destId="{2075589F-7910-4160-870B-A6960B9CBE3C}" srcOrd="4" destOrd="0" presId="urn:microsoft.com/office/officeart/2005/8/layout/radial5"/>
    <dgm:cxn modelId="{BEE037FD-7A0A-411C-AAE2-CB19D86E08D8}" type="presParOf" srcId="{F6BD89C2-DE57-4E56-8070-AA244B81D2C2}" destId="{EDC21D88-49B2-4AD9-9714-ED16E1E8A5DD}" srcOrd="5" destOrd="0" presId="urn:microsoft.com/office/officeart/2005/8/layout/radial5"/>
    <dgm:cxn modelId="{2F9296A6-59C3-43CC-B898-8F1DF4CEB295}" type="presParOf" srcId="{EDC21D88-49B2-4AD9-9714-ED16E1E8A5DD}" destId="{BF9DC3CE-0A1F-45EE-8FC8-4B11B55102B3}" srcOrd="0" destOrd="0" presId="urn:microsoft.com/office/officeart/2005/8/layout/radial5"/>
    <dgm:cxn modelId="{9DDF500E-B4B6-405D-99AF-D7EBC91EF9E7}" type="presParOf" srcId="{F6BD89C2-DE57-4E56-8070-AA244B81D2C2}" destId="{36524D72-502D-4041-8D40-97EB3C5CE449}" srcOrd="6" destOrd="0" presId="urn:microsoft.com/office/officeart/2005/8/layout/radial5"/>
    <dgm:cxn modelId="{ABA71E48-4A62-4015-9055-3A1827B624A7}" type="presParOf" srcId="{F6BD89C2-DE57-4E56-8070-AA244B81D2C2}" destId="{DE540F63-CC38-4B95-91D6-8DA78EADBC28}" srcOrd="7" destOrd="0" presId="urn:microsoft.com/office/officeart/2005/8/layout/radial5"/>
    <dgm:cxn modelId="{6B23404F-E6ED-46A0-A500-8A4E862141A0}" type="presParOf" srcId="{DE540F63-CC38-4B95-91D6-8DA78EADBC28}" destId="{2B492443-0404-4BA4-B35B-C41E5B083720}" srcOrd="0" destOrd="0" presId="urn:microsoft.com/office/officeart/2005/8/layout/radial5"/>
    <dgm:cxn modelId="{B5AB1035-2FA3-44E6-9755-8E2F195A3C70}" type="presParOf" srcId="{F6BD89C2-DE57-4E56-8070-AA244B81D2C2}" destId="{867EE9E2-2BBF-4E2E-B0A4-EF896F845336}" srcOrd="8" destOrd="0" presId="urn:microsoft.com/office/officeart/2005/8/layout/radial5"/>
    <dgm:cxn modelId="{0D5428A5-E780-4F50-B3C2-B262B640EBD7}" type="presParOf" srcId="{F6BD89C2-DE57-4E56-8070-AA244B81D2C2}" destId="{7FFBD281-9203-422B-AA23-3B05343E9692}" srcOrd="9" destOrd="0" presId="urn:microsoft.com/office/officeart/2005/8/layout/radial5"/>
    <dgm:cxn modelId="{4D76C310-00B8-4DF8-BD5B-995510918C5B}" type="presParOf" srcId="{7FFBD281-9203-422B-AA23-3B05343E9692}" destId="{A55E182B-B700-4B5D-B996-40BDA01219BC}" srcOrd="0" destOrd="0" presId="urn:microsoft.com/office/officeart/2005/8/layout/radial5"/>
    <dgm:cxn modelId="{1B07BA6E-23AE-4AB9-B188-C3D5B4B1A8AC}" type="presParOf" srcId="{F6BD89C2-DE57-4E56-8070-AA244B81D2C2}" destId="{39FBEDBC-319B-45F3-AB08-7790C13F6511}" srcOrd="10" destOrd="0" presId="urn:microsoft.com/office/officeart/2005/8/layout/radial5"/>
    <dgm:cxn modelId="{AEFBAEF9-0406-4764-B0A4-2DE3192696B8}" type="presParOf" srcId="{F6BD89C2-DE57-4E56-8070-AA244B81D2C2}" destId="{BC8FF4C8-6F32-4C2A-B41C-804B0EA1CD27}" srcOrd="11" destOrd="0" presId="urn:microsoft.com/office/officeart/2005/8/layout/radial5"/>
    <dgm:cxn modelId="{EE09E607-360E-46ED-90AD-58A8A16760BA}" type="presParOf" srcId="{BC8FF4C8-6F32-4C2A-B41C-804B0EA1CD27}" destId="{2C1E0663-D799-4A39-8EEF-126530CAA708}" srcOrd="0" destOrd="0" presId="urn:microsoft.com/office/officeart/2005/8/layout/radial5"/>
    <dgm:cxn modelId="{01F05817-4992-4740-BA75-5605A89F1502}" type="presParOf" srcId="{F6BD89C2-DE57-4E56-8070-AA244B81D2C2}" destId="{A60978F2-5CEB-4C70-BB49-A2A6CB08459E}" srcOrd="12" destOrd="0" presId="urn:microsoft.com/office/officeart/2005/8/layout/radial5"/>
    <dgm:cxn modelId="{4DE1DAF0-3C7E-4AA7-B4DD-CA80E9A58AF2}" type="presParOf" srcId="{F6BD89C2-DE57-4E56-8070-AA244B81D2C2}" destId="{6C23A241-22BF-4ABA-A6EB-A401932DD1F0}" srcOrd="13" destOrd="0" presId="urn:microsoft.com/office/officeart/2005/8/layout/radial5"/>
    <dgm:cxn modelId="{7C7D3E82-05AE-4CF4-9F0D-C1327A55350C}" type="presParOf" srcId="{6C23A241-22BF-4ABA-A6EB-A401932DD1F0}" destId="{2C5A268B-B024-4D47-A211-B2366BF8A3FF}" srcOrd="0" destOrd="0" presId="urn:microsoft.com/office/officeart/2005/8/layout/radial5"/>
    <dgm:cxn modelId="{521BCF5C-C3F1-4F2B-A3EE-47B2130A8729}" type="presParOf" srcId="{F6BD89C2-DE57-4E56-8070-AA244B81D2C2}" destId="{139234C1-A0CA-4B6F-BFE3-E82B7A845832}" srcOrd="14" destOrd="0" presId="urn:microsoft.com/office/officeart/2005/8/layout/radial5"/>
    <dgm:cxn modelId="{ED8F8C18-8467-479B-AAF5-937F66F32F66}" type="presParOf" srcId="{F6BD89C2-DE57-4E56-8070-AA244B81D2C2}" destId="{22B7E206-B3B5-4CCA-8D09-F0A36A1218EB}" srcOrd="15" destOrd="0" presId="urn:microsoft.com/office/officeart/2005/8/layout/radial5"/>
    <dgm:cxn modelId="{0900B975-4C0B-4FBF-9CD8-9028FEDF0CEB}" type="presParOf" srcId="{22B7E206-B3B5-4CCA-8D09-F0A36A1218EB}" destId="{CE1DCABE-D5CA-4E41-81A2-0A6DBD1A783D}" srcOrd="0" destOrd="0" presId="urn:microsoft.com/office/officeart/2005/8/layout/radial5"/>
    <dgm:cxn modelId="{6DB287DB-1781-4453-8CEB-C9BE4E375D07}" type="presParOf" srcId="{F6BD89C2-DE57-4E56-8070-AA244B81D2C2}" destId="{D498C8F3-6DCF-4FF1-9C4F-89F63AD1CCC7}" srcOrd="16" destOrd="0" presId="urn:microsoft.com/office/officeart/2005/8/layout/radial5"/>
    <dgm:cxn modelId="{1E0ECB9C-B0FA-455D-AB47-4508D98BD666}" type="presParOf" srcId="{F6BD89C2-DE57-4E56-8070-AA244B81D2C2}" destId="{F6FA63E4-8D73-4FD1-BE41-5F283843A554}" srcOrd="17" destOrd="0" presId="urn:microsoft.com/office/officeart/2005/8/layout/radial5"/>
    <dgm:cxn modelId="{03A1E166-372A-4B96-BF77-8889C785B6F0}" type="presParOf" srcId="{F6FA63E4-8D73-4FD1-BE41-5F283843A554}" destId="{648EE0BC-971E-462B-AB26-8831C26A1BC2}" srcOrd="0" destOrd="0" presId="urn:microsoft.com/office/officeart/2005/8/layout/radial5"/>
    <dgm:cxn modelId="{BFF618EB-190E-437C-9772-DCABD0132082}" type="presParOf" srcId="{F6BD89C2-DE57-4E56-8070-AA244B81D2C2}" destId="{E6E3500E-7E25-4AFA-B1B2-FE13614E7598}" srcOrd="18" destOrd="0" presId="urn:microsoft.com/office/officeart/2005/8/layout/radial5"/>
    <dgm:cxn modelId="{2F553A3D-F2CE-43CF-AFEA-F51B75C5957A}" type="presParOf" srcId="{F6BD89C2-DE57-4E56-8070-AA244B81D2C2}" destId="{A27817A2-A682-44BD-8A91-9E99A8DF1AAA}" srcOrd="19" destOrd="0" presId="urn:microsoft.com/office/officeart/2005/8/layout/radial5"/>
    <dgm:cxn modelId="{C3D80EFD-3687-4F93-8A0B-3E9C38EE8F5E}" type="presParOf" srcId="{A27817A2-A682-44BD-8A91-9E99A8DF1AAA}" destId="{69661C10-45FA-4E7F-AC63-16F6F51D2628}" srcOrd="0" destOrd="0" presId="urn:microsoft.com/office/officeart/2005/8/layout/radial5"/>
    <dgm:cxn modelId="{E7639E51-A4BE-4E51-8DE8-0D1C23150335}" type="presParOf" srcId="{F6BD89C2-DE57-4E56-8070-AA244B81D2C2}" destId="{0218572D-C821-4A31-82B8-A540E0EAD40E}"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0C45-00BD-4B98-9CB3-3360ABDDAA9F}">
      <dsp:nvSpPr>
        <dsp:cNvPr id="0" name=""/>
        <dsp:cNvSpPr/>
      </dsp:nvSpPr>
      <dsp:spPr>
        <a:xfrm>
          <a:off x="0" y="0"/>
          <a:ext cx="4008242" cy="5562600"/>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79A29-8226-4092-B464-E90926EC8CEE}">
      <dsp:nvSpPr>
        <dsp:cNvPr id="0" name=""/>
        <dsp:cNvSpPr/>
      </dsp:nvSpPr>
      <dsp:spPr>
        <a:xfrm>
          <a:off x="1692059" y="622584"/>
          <a:ext cx="6575638" cy="1005411"/>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rtl="1">
            <a:lnSpc>
              <a:spcPct val="90000"/>
            </a:lnSpc>
            <a:spcBef>
              <a:spcPct val="0"/>
            </a:spcBef>
            <a:spcAft>
              <a:spcPct val="35000"/>
            </a:spcAft>
          </a:pPr>
          <a:r>
            <a:rPr lang="ar-SA" sz="1600" kern="1200" dirty="0" smtClean="0">
              <a:latin typeface="Times New Roman" pitchFamily="18" charset="0"/>
              <a:cs typeface="Times New Roman" pitchFamily="18" charset="0"/>
            </a:rPr>
            <a:t>يشير مصطلح الإنتاج الزراعي </a:t>
          </a:r>
          <a:r>
            <a:rPr lang="en-US" sz="1600" i="1" kern="1200" dirty="0" smtClean="0">
              <a:latin typeface="Times New Roman" pitchFamily="18" charset="0"/>
              <a:cs typeface="Times New Roman" pitchFamily="18" charset="0"/>
            </a:rPr>
            <a:t>Agricultural</a:t>
          </a:r>
          <a:r>
            <a:rPr lang="en-US" sz="1600" kern="1200" dirty="0" smtClean="0">
              <a:latin typeface="Times New Roman" pitchFamily="18" charset="0"/>
              <a:cs typeface="Times New Roman" pitchFamily="18" charset="0"/>
            </a:rPr>
            <a:t> </a:t>
          </a:r>
          <a:r>
            <a:rPr lang="en-US" sz="1600" i="1" kern="1200" dirty="0" smtClean="0">
              <a:latin typeface="Times New Roman" pitchFamily="18" charset="0"/>
              <a:cs typeface="Times New Roman" pitchFamily="18" charset="0"/>
            </a:rPr>
            <a:t>Production</a:t>
          </a:r>
          <a:r>
            <a:rPr lang="en-US" sz="1600" kern="1200" dirty="0" smtClean="0">
              <a:latin typeface="Times New Roman" pitchFamily="18" charset="0"/>
              <a:cs typeface="Times New Roman" pitchFamily="18" charset="0"/>
            </a:rPr>
            <a:t> </a:t>
          </a:r>
          <a:r>
            <a:rPr lang="ar-SA" sz="1600" kern="1200" dirty="0" smtClean="0">
              <a:latin typeface="Times New Roman" pitchFamily="18" charset="0"/>
              <a:cs typeface="Times New Roman" pitchFamily="18" charset="0"/>
            </a:rPr>
            <a:t>إلى تلك العملية الإنتاجية التي يتم بموجبها تحويل مجموعة من العناصر الإنتاجية الزراعية المتاحة إلى سلع زراعية قابلة للإستهلاك المباشر من قبل المست</a:t>
          </a:r>
          <a:r>
            <a:rPr lang="ar-YE" sz="1600" kern="1200" dirty="0" smtClean="0">
              <a:latin typeface="Times New Roman" pitchFamily="18" charset="0"/>
              <a:cs typeface="Times New Roman" pitchFamily="18" charset="0"/>
            </a:rPr>
            <a:t>ه</a:t>
          </a:r>
          <a:r>
            <a:rPr lang="ar-SA" sz="1600" kern="1200" dirty="0" smtClean="0">
              <a:latin typeface="Times New Roman" pitchFamily="18" charset="0"/>
              <a:cs typeface="Times New Roman" pitchFamily="18" charset="0"/>
            </a:rPr>
            <a:t>لكين النهائيين لها والقيام بعمليات تحويلية أخرى للسلع المنتجة بإضافة عناصر إنتاجية جديدة لكي تصبح صالحة للإستهلاك.</a:t>
          </a:r>
        </a:p>
      </dsp:txBody>
      <dsp:txXfrm>
        <a:off x="1741139" y="671664"/>
        <a:ext cx="6477478" cy="907251"/>
      </dsp:txXfrm>
    </dsp:sp>
    <dsp:sp modelId="{376791AA-1C5F-46F1-B5B9-6FABAA5C2475}">
      <dsp:nvSpPr>
        <dsp:cNvPr id="0" name=""/>
        <dsp:cNvSpPr/>
      </dsp:nvSpPr>
      <dsp:spPr>
        <a:xfrm>
          <a:off x="1548407" y="1659544"/>
          <a:ext cx="6881670" cy="2445839"/>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1">
            <a:lnSpc>
              <a:spcPct val="90000"/>
            </a:lnSpc>
            <a:spcBef>
              <a:spcPct val="0"/>
            </a:spcBef>
            <a:spcAft>
              <a:spcPct val="35000"/>
            </a:spcAft>
          </a:pPr>
          <a:r>
            <a:rPr lang="ar-SA" sz="1600" kern="1200" dirty="0" smtClean="0">
              <a:latin typeface="Times New Roman" pitchFamily="18" charset="0"/>
              <a:cs typeface="Times New Roman" pitchFamily="18" charset="0"/>
            </a:rPr>
            <a:t>تعتبر المنشأة المزرعية </a:t>
          </a:r>
          <a:r>
            <a:rPr lang="en-US" sz="1600" kern="1200" dirty="0" smtClean="0">
              <a:latin typeface="Times New Roman" pitchFamily="18" charset="0"/>
              <a:cs typeface="Times New Roman" pitchFamily="18" charset="0"/>
            </a:rPr>
            <a:t>Farm Firm</a:t>
          </a:r>
          <a:r>
            <a:rPr lang="ar-SA" sz="1600" kern="1200" dirty="0" smtClean="0">
              <a:latin typeface="Times New Roman" pitchFamily="18" charset="0"/>
              <a:cs typeface="Times New Roman" pitchFamily="18" charset="0"/>
            </a:rPr>
            <a:t>(المزرعة) هي الوحدة الإنتاجية داخل البنيان الإقتصادي الزراعي التي تنتج مختلف السلع الزراعية حيوانية كانت أم نباتية، وذلك نتيجة القرارات التي تتخذ على مستوى هذه الوحدة والمتعلقة باستخدام الموارد المتاحة لإنتاج مختلف السلع الزراعية وذلك على سبيل المثال</a:t>
          </a:r>
          <a:r>
            <a:rPr lang="ar-YE" sz="1600" kern="1200" dirty="0" smtClean="0">
              <a:latin typeface="Times New Roman" pitchFamily="18" charset="0"/>
              <a:cs typeface="Times New Roman" pitchFamily="18" charset="0"/>
            </a:rPr>
            <a:t>:</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dirty="0" smtClean="0">
              <a:latin typeface="Times New Roman" pitchFamily="18" charset="0"/>
              <a:cs typeface="Times New Roman" pitchFamily="18" charset="0"/>
            </a:rPr>
            <a:t>ماهي السلعة أو السلع الزراعية التي يمكن إنتاجها؟</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dirty="0" smtClean="0">
              <a:latin typeface="Times New Roman" pitchFamily="18" charset="0"/>
              <a:cs typeface="Times New Roman" pitchFamily="18" charset="0"/>
            </a:rPr>
            <a:t>كم عدد الوحدات المنتجة ؟</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smtClean="0">
              <a:latin typeface="Times New Roman" pitchFamily="18" charset="0"/>
              <a:cs typeface="Times New Roman" pitchFamily="18" charset="0"/>
            </a:rPr>
            <a:t>ماهي طريقة الإنتاج التي يجب إتباعها ؟</a:t>
          </a:r>
          <a:endParaRPr lang="ar-YE" sz="1600" kern="1200" dirty="0">
            <a:latin typeface="Times New Roman" pitchFamily="18" charset="0"/>
            <a:cs typeface="Times New Roman" pitchFamily="18" charset="0"/>
          </a:endParaRPr>
        </a:p>
        <a:p>
          <a:pPr marL="171450" lvl="1" indent="-171450" algn="just" defTabSz="711200" rtl="1">
            <a:lnSpc>
              <a:spcPct val="90000"/>
            </a:lnSpc>
            <a:spcBef>
              <a:spcPct val="0"/>
            </a:spcBef>
            <a:spcAft>
              <a:spcPct val="15000"/>
            </a:spcAft>
            <a:buChar char="••"/>
          </a:pPr>
          <a:r>
            <a:rPr lang="ar-SA" sz="1600" kern="1200" dirty="0" smtClean="0">
              <a:latin typeface="Times New Roman" pitchFamily="18" charset="0"/>
              <a:cs typeface="Times New Roman" pitchFamily="18" charset="0"/>
            </a:rPr>
            <a:t>ماهي أنواع وكميات عناصر الإنتاج اللازمة للعملية الإنتاجية؟ </a:t>
          </a:r>
          <a:endParaRPr lang="ar-YE" sz="1600" kern="1200" dirty="0">
            <a:latin typeface="Times New Roman" pitchFamily="18" charset="0"/>
            <a:cs typeface="Times New Roman" pitchFamily="18" charset="0"/>
          </a:endParaRPr>
        </a:p>
      </dsp:txBody>
      <dsp:txXfrm>
        <a:off x="1667803" y="1778940"/>
        <a:ext cx="6642878" cy="2207047"/>
      </dsp:txXfrm>
    </dsp:sp>
    <dsp:sp modelId="{8F90A04B-0399-4C16-B0D0-737135316B95}">
      <dsp:nvSpPr>
        <dsp:cNvPr id="0" name=""/>
        <dsp:cNvSpPr/>
      </dsp:nvSpPr>
      <dsp:spPr>
        <a:xfrm>
          <a:off x="1981205" y="4210757"/>
          <a:ext cx="6612880" cy="722486"/>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1">
            <a:lnSpc>
              <a:spcPct val="90000"/>
            </a:lnSpc>
            <a:spcBef>
              <a:spcPct val="0"/>
            </a:spcBef>
            <a:spcAft>
              <a:spcPct val="35000"/>
            </a:spcAft>
          </a:pPr>
          <a:r>
            <a:rPr lang="ar-SA" sz="1800" kern="1200" dirty="0" smtClean="0">
              <a:latin typeface="Times New Roman" pitchFamily="18" charset="0"/>
              <a:cs typeface="Times New Roman" pitchFamily="18" charset="0"/>
            </a:rPr>
            <a:t>الإدارة المزرعية تعد أحد مباحث علم الإقتصاد الزراعي الذي يتضمن تطبيق المعارف والنظريات الإقتصادية في مجال الإنتاج الزراعي.</a:t>
          </a:r>
          <a:endParaRPr lang="ar-SA" sz="1800" kern="1200" dirty="0"/>
        </a:p>
      </dsp:txBody>
      <dsp:txXfrm>
        <a:off x="2016474" y="4246026"/>
        <a:ext cx="6542342" cy="651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CB2C1-F88A-4ABD-BF1D-BF6AA6A88A58}">
      <dsp:nvSpPr>
        <dsp:cNvPr id="0" name=""/>
        <dsp:cNvSpPr/>
      </dsp:nvSpPr>
      <dsp:spPr>
        <a:xfrm>
          <a:off x="7176406" y="3054111"/>
          <a:ext cx="254897" cy="630084"/>
        </a:xfrm>
        <a:custGeom>
          <a:avLst/>
          <a:gdLst/>
          <a:ahLst/>
          <a:cxnLst/>
          <a:rect l="0" t="0" r="0" b="0"/>
          <a:pathLst>
            <a:path>
              <a:moveTo>
                <a:pt x="254897" y="0"/>
              </a:moveTo>
              <a:lnTo>
                <a:pt x="254897" y="412649"/>
              </a:lnTo>
              <a:lnTo>
                <a:pt x="0" y="412649"/>
              </a:lnTo>
              <a:lnTo>
                <a:pt x="0" y="63008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D12EB-9B20-450B-967A-9792D92AA847}">
      <dsp:nvSpPr>
        <dsp:cNvPr id="0" name=""/>
        <dsp:cNvSpPr/>
      </dsp:nvSpPr>
      <dsp:spPr>
        <a:xfrm>
          <a:off x="5154666" y="881066"/>
          <a:ext cx="2276637" cy="682621"/>
        </a:xfrm>
        <a:custGeom>
          <a:avLst/>
          <a:gdLst/>
          <a:ahLst/>
          <a:cxnLst/>
          <a:rect l="0" t="0" r="0" b="0"/>
          <a:pathLst>
            <a:path>
              <a:moveTo>
                <a:pt x="0" y="0"/>
              </a:moveTo>
              <a:lnTo>
                <a:pt x="0" y="465186"/>
              </a:lnTo>
              <a:lnTo>
                <a:pt x="2276637" y="465186"/>
              </a:lnTo>
              <a:lnTo>
                <a:pt x="2276637" y="68262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FBBAF-B8DC-487B-A1EF-028DCB874EE6}">
      <dsp:nvSpPr>
        <dsp:cNvPr id="0" name=""/>
        <dsp:cNvSpPr/>
      </dsp:nvSpPr>
      <dsp:spPr>
        <a:xfrm>
          <a:off x="2637390" y="2311717"/>
          <a:ext cx="1238321" cy="648312"/>
        </a:xfrm>
        <a:custGeom>
          <a:avLst/>
          <a:gdLst/>
          <a:ahLst/>
          <a:cxnLst/>
          <a:rect l="0" t="0" r="0" b="0"/>
          <a:pathLst>
            <a:path>
              <a:moveTo>
                <a:pt x="0" y="0"/>
              </a:moveTo>
              <a:lnTo>
                <a:pt x="0" y="430877"/>
              </a:lnTo>
              <a:lnTo>
                <a:pt x="1238321" y="430877"/>
              </a:lnTo>
              <a:lnTo>
                <a:pt x="1238321" y="64831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00A52-133C-4057-BEBB-5F1C0E589CFC}">
      <dsp:nvSpPr>
        <dsp:cNvPr id="0" name=""/>
        <dsp:cNvSpPr/>
      </dsp:nvSpPr>
      <dsp:spPr>
        <a:xfrm>
          <a:off x="1141342" y="2311717"/>
          <a:ext cx="1496047" cy="907467"/>
        </a:xfrm>
        <a:custGeom>
          <a:avLst/>
          <a:gdLst/>
          <a:ahLst/>
          <a:cxnLst/>
          <a:rect l="0" t="0" r="0" b="0"/>
          <a:pathLst>
            <a:path>
              <a:moveTo>
                <a:pt x="1496047" y="0"/>
              </a:moveTo>
              <a:lnTo>
                <a:pt x="1496047" y="690032"/>
              </a:lnTo>
              <a:lnTo>
                <a:pt x="0" y="690032"/>
              </a:lnTo>
              <a:lnTo>
                <a:pt x="0" y="90746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8AAA7-E7D9-4CD8-AF6E-336AECAD56D9}">
      <dsp:nvSpPr>
        <dsp:cNvPr id="0" name=""/>
        <dsp:cNvSpPr/>
      </dsp:nvSpPr>
      <dsp:spPr>
        <a:xfrm>
          <a:off x="2637390" y="881066"/>
          <a:ext cx="2517276" cy="457776"/>
        </a:xfrm>
        <a:custGeom>
          <a:avLst/>
          <a:gdLst/>
          <a:ahLst/>
          <a:cxnLst/>
          <a:rect l="0" t="0" r="0" b="0"/>
          <a:pathLst>
            <a:path>
              <a:moveTo>
                <a:pt x="2517276" y="0"/>
              </a:moveTo>
              <a:lnTo>
                <a:pt x="2517276" y="240341"/>
              </a:lnTo>
              <a:lnTo>
                <a:pt x="0" y="240341"/>
              </a:lnTo>
              <a:lnTo>
                <a:pt x="0" y="457776"/>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FE0343-5DF4-484F-8C45-941F11EF54B3}">
      <dsp:nvSpPr>
        <dsp:cNvPr id="0" name=""/>
        <dsp:cNvSpPr/>
      </dsp:nvSpPr>
      <dsp:spPr>
        <a:xfrm>
          <a:off x="3167979" y="287415"/>
          <a:ext cx="3973375" cy="59365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DD426-AC3F-49C2-9477-8280426D0137}">
      <dsp:nvSpPr>
        <dsp:cNvPr id="0" name=""/>
        <dsp:cNvSpPr/>
      </dsp:nvSpPr>
      <dsp:spPr>
        <a:xfrm>
          <a:off x="3428770" y="535167"/>
          <a:ext cx="3973375" cy="59365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Times New Roman"/>
              <a:ea typeface="Times New Roman"/>
              <a:cs typeface="Sakkal Majalla"/>
            </a:rPr>
            <a:t>بعض الاشتراطات الصحية في المنشآت الزراعية</a:t>
          </a:r>
          <a:r>
            <a:rPr lang="en-US" sz="1800" b="1" kern="1200" dirty="0" smtClean="0">
              <a:latin typeface="Sakkal Majalla"/>
              <a:ea typeface="Times New Roman"/>
            </a:rPr>
            <a:t> :</a:t>
          </a:r>
          <a:endParaRPr lang="ar-SA" sz="1800" kern="1200" dirty="0"/>
        </a:p>
      </dsp:txBody>
      <dsp:txXfrm>
        <a:off x="3446157" y="552554"/>
        <a:ext cx="3938601" cy="558876"/>
      </dsp:txXfrm>
    </dsp:sp>
    <dsp:sp modelId="{9F0967FD-6547-4391-8F03-63B3EF747BF3}">
      <dsp:nvSpPr>
        <dsp:cNvPr id="0" name=""/>
        <dsp:cNvSpPr/>
      </dsp:nvSpPr>
      <dsp:spPr>
        <a:xfrm>
          <a:off x="1463828" y="1338843"/>
          <a:ext cx="2347123" cy="97287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CEDA4-326D-4C3D-8C83-6B880F4586C6}">
      <dsp:nvSpPr>
        <dsp:cNvPr id="0" name=""/>
        <dsp:cNvSpPr/>
      </dsp:nvSpPr>
      <dsp:spPr>
        <a:xfrm>
          <a:off x="1724620" y="1586594"/>
          <a:ext cx="2347123" cy="97287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latin typeface="Times New Roman"/>
              <a:ea typeface="Times New Roman"/>
              <a:cs typeface="Sakkal Majalla"/>
            </a:rPr>
            <a:t>أولاً : توفير مياه الشرب النقية</a:t>
          </a:r>
          <a:r>
            <a:rPr lang="en-US" sz="1600" b="1" kern="1200" dirty="0" smtClean="0">
              <a:latin typeface="Sakkal Majalla"/>
              <a:ea typeface="Times New Roman"/>
            </a:rPr>
            <a:t> :</a:t>
          </a:r>
          <a:endParaRPr lang="ar-SA" sz="1600" kern="1200" dirty="0"/>
        </a:p>
      </dsp:txBody>
      <dsp:txXfrm>
        <a:off x="1753114" y="1615088"/>
        <a:ext cx="2290135" cy="915885"/>
      </dsp:txXfrm>
    </dsp:sp>
    <dsp:sp modelId="{F68E9EAF-9191-4A41-9084-0CD13554AC7F}">
      <dsp:nvSpPr>
        <dsp:cNvPr id="0" name=""/>
        <dsp:cNvSpPr/>
      </dsp:nvSpPr>
      <dsp:spPr>
        <a:xfrm>
          <a:off x="5405" y="3219184"/>
          <a:ext cx="2271874" cy="149042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FB879-C765-4E97-B5DF-CD29C6ED6C27}">
      <dsp:nvSpPr>
        <dsp:cNvPr id="0" name=""/>
        <dsp:cNvSpPr/>
      </dsp:nvSpPr>
      <dsp:spPr>
        <a:xfrm>
          <a:off x="266197" y="3466936"/>
          <a:ext cx="2271874" cy="149042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يمكن الحصول على المياه النقية عن طريق</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الأمطار</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الطلمبات والآبار من المياه الجوفية القريبة من سطح الأرض</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الآبار العميقة والعيون</a:t>
          </a:r>
          <a:r>
            <a:rPr lang="en-US" sz="1050" kern="1200" dirty="0" smtClean="0">
              <a:latin typeface="Sakkal Majalla"/>
              <a:ea typeface="Times New Roman"/>
            </a:rPr>
            <a:t> .</a:t>
          </a:r>
          <a:endParaRPr lang="en-US" sz="1050" kern="1200" dirty="0" smtClean="0">
            <a:latin typeface="Times New Roman"/>
            <a:ea typeface="Times New Roman"/>
          </a:endParaRPr>
        </a:p>
        <a:p>
          <a:pPr lvl="0" algn="just" defTabSz="466725" rtl="1">
            <a:lnSpc>
              <a:spcPct val="90000"/>
            </a:lnSpc>
            <a:spcBef>
              <a:spcPct val="0"/>
            </a:spcBef>
            <a:spcAft>
              <a:spcPct val="35000"/>
            </a:spcAft>
          </a:pPr>
          <a:r>
            <a:rPr lang="ar-SA" sz="1050" kern="1200" dirty="0" smtClean="0">
              <a:latin typeface="Times New Roman"/>
              <a:ea typeface="Times New Roman"/>
              <a:cs typeface="Sakkal Majalla"/>
            </a:rPr>
            <a:t>مياه الأنهار</a:t>
          </a:r>
          <a:r>
            <a:rPr lang="en-US" sz="1050" kern="1200" dirty="0" smtClean="0">
              <a:latin typeface="Sakkal Majalla"/>
              <a:ea typeface="Times New Roman"/>
            </a:rPr>
            <a:t> .</a:t>
          </a:r>
          <a:endParaRPr lang="ar-SA" sz="1050" kern="1200" dirty="0"/>
        </a:p>
      </dsp:txBody>
      <dsp:txXfrm>
        <a:off x="309850" y="3510589"/>
        <a:ext cx="2184568" cy="1403117"/>
      </dsp:txXfrm>
    </dsp:sp>
    <dsp:sp modelId="{E4616D8E-A1CE-41BE-AA90-8E3EEC703AD4}">
      <dsp:nvSpPr>
        <dsp:cNvPr id="0" name=""/>
        <dsp:cNvSpPr/>
      </dsp:nvSpPr>
      <dsp:spPr>
        <a:xfrm>
          <a:off x="2467332" y="2960029"/>
          <a:ext cx="2816759" cy="20573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ECF07-5DD8-4248-8A1C-F38107D291A3}">
      <dsp:nvSpPr>
        <dsp:cNvPr id="0" name=""/>
        <dsp:cNvSpPr/>
      </dsp:nvSpPr>
      <dsp:spPr>
        <a:xfrm>
          <a:off x="2728123" y="3207781"/>
          <a:ext cx="2816759" cy="205736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dirty="0" smtClean="0">
              <a:latin typeface="Times New Roman"/>
              <a:ea typeface="Times New Roman"/>
              <a:cs typeface="Sakkal Majalla"/>
            </a:rPr>
            <a:t>ويمكن تلخيص الاحتياجات اللازمة للمياه لعناصر المزرعة كالآتي</a:t>
          </a:r>
          <a:r>
            <a:rPr lang="en-US" sz="1100" b="1"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الإنسان 100-200لتر،وذلك للشرب والاستحمام والطبخ والغسل</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البقرة أو الجاموسة الحلابة : 100-150 لتر وذلك للشرب والاستحمام وغسل الإسطبلات</a:t>
          </a:r>
          <a:r>
            <a:rPr lang="en-US" sz="1100"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حيوان اللحم , الحصان أو الثور : 50-60 لتر</a:t>
          </a:r>
          <a:r>
            <a:rPr lang="en-US" sz="1100"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الأغنام . الخروف : 6-7 لتر</a:t>
          </a:r>
          <a:r>
            <a:rPr lang="en-US" sz="1100" kern="1200" dirty="0" smtClean="0">
              <a:latin typeface="Sakkal Majalla"/>
              <a:ea typeface="Times New Roman"/>
            </a:rPr>
            <a:t> .</a:t>
          </a:r>
          <a:endParaRPr lang="en-US" sz="1100" kern="1200" dirty="0" smtClean="0">
            <a:latin typeface="Times New Roman"/>
            <a:ea typeface="Times New Roman"/>
          </a:endParaRPr>
        </a:p>
        <a:p>
          <a:pPr lvl="0" algn="ctr" defTabSz="488950" rtl="1">
            <a:lnSpc>
              <a:spcPct val="90000"/>
            </a:lnSpc>
            <a:spcBef>
              <a:spcPct val="0"/>
            </a:spcBef>
            <a:spcAft>
              <a:spcPct val="35000"/>
            </a:spcAft>
          </a:pPr>
          <a:r>
            <a:rPr lang="ar-SA" sz="1100" kern="1200" dirty="0" smtClean="0">
              <a:latin typeface="Times New Roman"/>
              <a:ea typeface="Times New Roman"/>
              <a:cs typeface="Sakkal Majalla"/>
            </a:rPr>
            <a:t>الدجاج : لكل مائة دجاجة 12-20 لتر</a:t>
          </a:r>
          <a:r>
            <a:rPr lang="en-US" sz="1100" kern="1200" dirty="0" smtClean="0">
              <a:latin typeface="Sakkal Majalla"/>
              <a:ea typeface="Times New Roman"/>
            </a:rPr>
            <a:t> .</a:t>
          </a:r>
          <a:endParaRPr lang="ar-SA" sz="1100" kern="1200" dirty="0"/>
        </a:p>
      </dsp:txBody>
      <dsp:txXfrm>
        <a:off x="2788381" y="3268039"/>
        <a:ext cx="2696243" cy="1936849"/>
      </dsp:txXfrm>
    </dsp:sp>
    <dsp:sp modelId="{3A2C0FFE-F29B-4E13-B0A8-0F03AC6F5820}">
      <dsp:nvSpPr>
        <dsp:cNvPr id="0" name=""/>
        <dsp:cNvSpPr/>
      </dsp:nvSpPr>
      <dsp:spPr>
        <a:xfrm>
          <a:off x="6190227" y="1563688"/>
          <a:ext cx="2482153" cy="149042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3C687-4024-4D8E-8E2C-1D2B7D9FB9D7}">
      <dsp:nvSpPr>
        <dsp:cNvPr id="0" name=""/>
        <dsp:cNvSpPr/>
      </dsp:nvSpPr>
      <dsp:spPr>
        <a:xfrm>
          <a:off x="6451019" y="1811440"/>
          <a:ext cx="2482153" cy="149042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latin typeface="Times New Roman"/>
              <a:ea typeface="Times New Roman"/>
              <a:cs typeface="Sakkal Majalla"/>
            </a:rPr>
            <a:t>ثانياً : التخلص الصحي من الفضلات</a:t>
          </a:r>
          <a:r>
            <a:rPr lang="en-US" sz="1400" b="1" kern="1200" dirty="0" smtClean="0">
              <a:latin typeface="Sakkal Majalla"/>
              <a:ea typeface="Times New Roman"/>
            </a:rPr>
            <a:t> :</a:t>
          </a:r>
          <a:r>
            <a:rPr lang="ar-SA" sz="1400" kern="1200" dirty="0" smtClean="0">
              <a:latin typeface="Times New Roman"/>
              <a:ea typeface="Times New Roman"/>
              <a:cs typeface="Sakkal Majalla"/>
            </a:rPr>
            <a:t>هناك طريقتين للتخلص من الفضلات</a:t>
          </a:r>
          <a:r>
            <a:rPr lang="en-US" sz="1400" kern="1200" dirty="0" smtClean="0">
              <a:latin typeface="Sakkal Majalla"/>
              <a:ea typeface="Times New Roman"/>
            </a:rPr>
            <a:t> :</a:t>
          </a:r>
          <a:endParaRPr lang="ar-SA" sz="1400" kern="1200" dirty="0"/>
        </a:p>
      </dsp:txBody>
      <dsp:txXfrm>
        <a:off x="6494672" y="1855093"/>
        <a:ext cx="2394847" cy="1403117"/>
      </dsp:txXfrm>
    </dsp:sp>
    <dsp:sp modelId="{2B91C3DB-A3A2-441F-9653-198CFF8CDCDA}">
      <dsp:nvSpPr>
        <dsp:cNvPr id="0" name=""/>
        <dsp:cNvSpPr/>
      </dsp:nvSpPr>
      <dsp:spPr>
        <a:xfrm>
          <a:off x="5882308" y="3684196"/>
          <a:ext cx="2588196" cy="159549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AE557-474A-4D28-869A-FC62E1EF6ECD}">
      <dsp:nvSpPr>
        <dsp:cNvPr id="0" name=""/>
        <dsp:cNvSpPr/>
      </dsp:nvSpPr>
      <dsp:spPr>
        <a:xfrm>
          <a:off x="6143100" y="3931948"/>
          <a:ext cx="2588196" cy="159549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latin typeface="Times New Roman"/>
              <a:ea typeface="Times New Roman"/>
              <a:cs typeface="Sakkal Majalla"/>
            </a:rPr>
            <a:t>الطريقة السائلة</a:t>
          </a:r>
          <a:r>
            <a:rPr lang="en-US" sz="1400" b="1" kern="1200" dirty="0" smtClean="0">
              <a:latin typeface="Times New Roman"/>
              <a:ea typeface="Times New Roman"/>
              <a:cs typeface="Sakkal Majalla"/>
            </a:rPr>
            <a:t> : </a:t>
          </a:r>
          <a:r>
            <a:rPr lang="ar-SA" sz="1400" kern="1200" dirty="0" smtClean="0">
              <a:latin typeface="Times New Roman"/>
              <a:ea typeface="Times New Roman"/>
              <a:cs typeface="Sakkal Majalla"/>
            </a:rPr>
            <a:t>وتستخدم في حالة مياه بالمنشآت الزراعية مع السباكة الصحية</a:t>
          </a:r>
          <a:r>
            <a:rPr lang="en-US" sz="1400" kern="1200" dirty="0" smtClean="0">
              <a:latin typeface="Times New Roman"/>
              <a:ea typeface="Times New Roman"/>
              <a:cs typeface="Sakkal Majalla"/>
            </a:rPr>
            <a:t> .</a:t>
          </a:r>
        </a:p>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الط</a:t>
          </a:r>
          <a:r>
            <a:rPr lang="ar-SA" sz="1400" b="1" kern="1200" dirty="0" smtClean="0">
              <a:latin typeface="Times New Roman"/>
              <a:ea typeface="Times New Roman"/>
              <a:cs typeface="Sakkal Majalla"/>
            </a:rPr>
            <a:t>ريقة الجافة</a:t>
          </a:r>
          <a:r>
            <a:rPr lang="en-US" sz="1400" b="1" kern="1200" dirty="0" smtClean="0">
              <a:latin typeface="Sakkal Majalla"/>
              <a:ea typeface="Times New Roman"/>
            </a:rPr>
            <a:t> </a:t>
          </a:r>
          <a:r>
            <a:rPr lang="en-US" sz="1400" kern="1200" dirty="0" smtClean="0">
              <a:latin typeface="Sakkal Majalla"/>
              <a:ea typeface="Times New Roman"/>
            </a:rPr>
            <a:t>:</a:t>
          </a:r>
          <a:r>
            <a:rPr lang="ar-SA" sz="1400" kern="1200" dirty="0" smtClean="0">
              <a:latin typeface="Times New Roman"/>
              <a:ea typeface="Times New Roman"/>
              <a:cs typeface="Sakkal Majalla"/>
            </a:rPr>
            <a:t>وتستخدم في حالة نقص المياه في المنشأ الزراعي , وهذه الطريقة لا تحتاج إلى سباكة صحية , ويطلق عليها عادة اصطلاح المراحيض القروية</a:t>
          </a:r>
          <a:endParaRPr lang="ar-SA" sz="1400" kern="1200" dirty="0"/>
        </a:p>
      </dsp:txBody>
      <dsp:txXfrm>
        <a:off x="6189831" y="3978679"/>
        <a:ext cx="2494734" cy="15020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F0F5D-8F84-4DCE-A348-F7CEE299F4F4}">
      <dsp:nvSpPr>
        <dsp:cNvPr id="0" name=""/>
        <dsp:cNvSpPr/>
      </dsp:nvSpPr>
      <dsp:spPr>
        <a:xfrm>
          <a:off x="0" y="205"/>
          <a:ext cx="8305800" cy="53298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دور الإدارة </a:t>
          </a:r>
          <a:r>
            <a:rPr lang="ar-SA" sz="2800" b="1" kern="1200" dirty="0" err="1" smtClean="0"/>
            <a:t>المزرعية</a:t>
          </a:r>
          <a:r>
            <a:rPr lang="ar-SA" sz="2800" b="1" kern="1200" dirty="0" smtClean="0"/>
            <a:t> تحت ظروف المخاطرة واللايقين</a:t>
          </a:r>
          <a:endParaRPr lang="en-US" sz="2800" b="1" kern="1200" dirty="0"/>
        </a:p>
      </dsp:txBody>
      <dsp:txXfrm>
        <a:off x="26018" y="26223"/>
        <a:ext cx="8253764" cy="4809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2FDF-5D6E-4F60-8251-E82A639F1BA7}">
      <dsp:nvSpPr>
        <dsp:cNvPr id="0" name=""/>
        <dsp:cNvSpPr/>
      </dsp:nvSpPr>
      <dsp:spPr>
        <a:xfrm>
          <a:off x="0" y="126492"/>
          <a:ext cx="7391400" cy="59772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مجابـهة الآثار السـلبية للمخـاطرة واللايقين</a:t>
          </a:r>
          <a:endParaRPr lang="ar-SA" sz="2800" i="1" kern="1200" dirty="0"/>
        </a:p>
      </dsp:txBody>
      <dsp:txXfrm>
        <a:off x="29179" y="155671"/>
        <a:ext cx="7333042" cy="5393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2884-2BDB-49D9-B3CE-227223351BB6}">
      <dsp:nvSpPr>
        <dsp:cNvPr id="0" name=""/>
        <dsp:cNvSpPr/>
      </dsp:nvSpPr>
      <dsp:spPr>
        <a:xfrm>
          <a:off x="0" y="205"/>
          <a:ext cx="8077200" cy="532989"/>
        </a:xfrm>
        <a:prstGeom prst="roundRect">
          <a:avLst/>
        </a:prstGeom>
        <a:solidFill>
          <a:schemeClr val="accent2"/>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0" kern="1200" dirty="0" smtClean="0">
              <a:solidFill>
                <a:schemeClr val="bg1"/>
              </a:solidFill>
            </a:rPr>
            <a:t>السياسات غير المباشرة لمجابهة المخاطرة واللايقين</a:t>
          </a:r>
          <a:r>
            <a:rPr lang="en-US" sz="2800" b="0" kern="1200" dirty="0" smtClean="0">
              <a:solidFill>
                <a:schemeClr val="bg1"/>
              </a:solidFill>
            </a:rPr>
            <a:t> </a:t>
          </a:r>
          <a:endParaRPr lang="ar-SA" sz="2800" b="0" kern="1200" dirty="0">
            <a:solidFill>
              <a:schemeClr val="bg1"/>
            </a:solidFill>
          </a:endParaRPr>
        </a:p>
      </dsp:txBody>
      <dsp:txXfrm>
        <a:off x="26018" y="26223"/>
        <a:ext cx="8025164" cy="4809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4D7AE-E51F-487A-8BE4-1F95B0E79B94}">
      <dsp:nvSpPr>
        <dsp:cNvPr id="0" name=""/>
        <dsp:cNvSpPr/>
      </dsp:nvSpPr>
      <dsp:spPr>
        <a:xfrm>
          <a:off x="0" y="11880"/>
          <a:ext cx="8305800" cy="673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b="1" kern="1200" dirty="0" smtClean="0"/>
            <a:t>3. تنويع </a:t>
          </a:r>
          <a:r>
            <a:rPr lang="ar-SA" sz="2400" b="1" kern="1200" dirty="0" smtClean="0"/>
            <a:t>الإنتاج لمقابلة المخاطرة واللايقين</a:t>
          </a:r>
          <a:endParaRPr lang="en-US" sz="2400" b="1" kern="1200" dirty="0"/>
        </a:p>
      </dsp:txBody>
      <dsp:txXfrm>
        <a:off x="32898" y="44778"/>
        <a:ext cx="8240004" cy="6081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FC77F-4F23-4AFD-819A-4F39A477B229}">
      <dsp:nvSpPr>
        <dsp:cNvPr id="0" name=""/>
        <dsp:cNvSpPr/>
      </dsp:nvSpPr>
      <dsp:spPr>
        <a:xfrm>
          <a:off x="0" y="599"/>
          <a:ext cx="8382000" cy="6084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r" defTabSz="1155700" rtl="1">
            <a:lnSpc>
              <a:spcPct val="90000"/>
            </a:lnSpc>
            <a:spcBef>
              <a:spcPct val="0"/>
            </a:spcBef>
            <a:spcAft>
              <a:spcPct val="35000"/>
            </a:spcAft>
          </a:pPr>
          <a:r>
            <a:rPr lang="ar-SA" sz="2600" b="1" kern="1200" dirty="0" smtClean="0"/>
            <a:t>4. المرونـة </a:t>
          </a:r>
          <a:r>
            <a:rPr lang="ar-SA" sz="2600" b="1" kern="1200" dirty="0" smtClean="0"/>
            <a:t>فـي طـرق تنظـيم الإدارة والإنتاج لمـقابلة الـمخاطرة واللايقـين:</a:t>
          </a:r>
          <a:endParaRPr lang="ar-SA" sz="2600" kern="1200" dirty="0"/>
        </a:p>
      </dsp:txBody>
      <dsp:txXfrm>
        <a:off x="29700" y="30299"/>
        <a:ext cx="8322600" cy="549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AD4F7-1432-4161-AE10-7E475D071335}">
      <dsp:nvSpPr>
        <dsp:cNvPr id="0" name=""/>
        <dsp:cNvSpPr/>
      </dsp:nvSpPr>
      <dsp:spPr>
        <a:xfrm>
          <a:off x="0" y="0"/>
          <a:ext cx="8153400" cy="67392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dirty="0" smtClean="0"/>
            <a:t>5. الإنتاج </a:t>
          </a:r>
          <a:r>
            <a:rPr lang="ar-SA" sz="2400" kern="1200" dirty="0" smtClean="0"/>
            <a:t>بعقود لمجابهة المخاطرة واللايقـين</a:t>
          </a:r>
          <a:endParaRPr lang="en-US" sz="2400" kern="1200" dirty="0"/>
        </a:p>
      </dsp:txBody>
      <dsp:txXfrm>
        <a:off x="32898" y="32898"/>
        <a:ext cx="8087604" cy="608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F59B-A900-4495-9D73-EF9E206C4820}">
      <dsp:nvSpPr>
        <dsp:cNvPr id="0" name=""/>
        <dsp:cNvSpPr/>
      </dsp:nvSpPr>
      <dsp:spPr>
        <a:xfrm>
          <a:off x="0" y="428694"/>
          <a:ext cx="8534400" cy="1242933"/>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7316" numCol="1" spcCol="1270" anchor="ctr" anchorCtr="0">
          <a:noAutofit/>
        </a:bodyPr>
        <a:lstStyle/>
        <a:p>
          <a:pPr lvl="0" algn="ctr" defTabSz="1111250" rtl="1">
            <a:lnSpc>
              <a:spcPct val="90000"/>
            </a:lnSpc>
            <a:spcBef>
              <a:spcPct val="0"/>
            </a:spcBef>
            <a:spcAft>
              <a:spcPct val="35000"/>
            </a:spcAft>
          </a:pPr>
          <a:r>
            <a:rPr lang="ar-SA" sz="2500" kern="1200" dirty="0" smtClean="0"/>
            <a:t>مفهوم علم الإدارة </a:t>
          </a:r>
          <a:endParaRPr lang="ar-SA" sz="2500" kern="1200" dirty="0"/>
        </a:p>
      </dsp:txBody>
      <dsp:txXfrm>
        <a:off x="0" y="739427"/>
        <a:ext cx="8223667" cy="621467"/>
      </dsp:txXfrm>
    </dsp:sp>
    <dsp:sp modelId="{577CE018-6BAB-4F3B-915E-369732AA91B7}">
      <dsp:nvSpPr>
        <dsp:cNvPr id="0" name=""/>
        <dsp:cNvSpPr/>
      </dsp:nvSpPr>
      <dsp:spPr>
        <a:xfrm>
          <a:off x="0" y="1387175"/>
          <a:ext cx="2628595" cy="2394348"/>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rtl="1">
            <a:lnSpc>
              <a:spcPct val="90000"/>
            </a:lnSpc>
            <a:spcBef>
              <a:spcPct val="0"/>
            </a:spcBef>
            <a:spcAft>
              <a:spcPct val="35000"/>
            </a:spcAft>
          </a:pPr>
          <a:endParaRPr lang="ar-SA" sz="1900" kern="1200" dirty="0"/>
        </a:p>
        <a:p>
          <a:pPr lvl="0" algn="ctr" defTabSz="844550" rtl="1">
            <a:lnSpc>
              <a:spcPct val="90000"/>
            </a:lnSpc>
            <a:spcBef>
              <a:spcPct val="0"/>
            </a:spcBef>
            <a:spcAft>
              <a:spcPct val="35000"/>
            </a:spcAft>
          </a:pPr>
          <a:r>
            <a:rPr lang="ar-SA" sz="1900" kern="1200" dirty="0" smtClean="0">
              <a:latin typeface="Times New Roman" pitchFamily="18" charset="0"/>
              <a:cs typeface="Times New Roman" pitchFamily="18" charset="0"/>
            </a:rPr>
            <a:t>ظهر علم الإدارة من بين مجموعة العلوم الإقتصادية ليمثل المحور الرئيسي والجوهر الأساسي الذي يمكن الإعتماد عليه في تنمية الموارد الطبيعية والبشرية. </a:t>
          </a:r>
        </a:p>
        <a:p>
          <a:pPr lvl="0" algn="ctr" defTabSz="844550" rtl="1">
            <a:lnSpc>
              <a:spcPct val="90000"/>
            </a:lnSpc>
            <a:spcBef>
              <a:spcPct val="0"/>
            </a:spcBef>
            <a:spcAft>
              <a:spcPct val="35000"/>
            </a:spcAft>
          </a:pPr>
          <a:endParaRPr lang="ar-SA" sz="1900" kern="1200" dirty="0"/>
        </a:p>
      </dsp:txBody>
      <dsp:txXfrm>
        <a:off x="0" y="1387175"/>
        <a:ext cx="2628595" cy="2394348"/>
      </dsp:txXfrm>
    </dsp:sp>
    <dsp:sp modelId="{E57A5246-C215-4644-9DAF-FDA678F9F15D}">
      <dsp:nvSpPr>
        <dsp:cNvPr id="0" name=""/>
        <dsp:cNvSpPr/>
      </dsp:nvSpPr>
      <dsp:spPr>
        <a:xfrm>
          <a:off x="2628595" y="843005"/>
          <a:ext cx="5905804" cy="1242933"/>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7316" numCol="1" spcCol="1270" anchor="ctr" anchorCtr="0">
          <a:noAutofit/>
        </a:bodyPr>
        <a:lstStyle/>
        <a:p>
          <a:pPr lvl="0" algn="ctr" defTabSz="1111250" rtl="1">
            <a:lnSpc>
              <a:spcPct val="90000"/>
            </a:lnSpc>
            <a:spcBef>
              <a:spcPct val="0"/>
            </a:spcBef>
            <a:spcAft>
              <a:spcPct val="35000"/>
            </a:spcAft>
          </a:pPr>
          <a:r>
            <a:rPr lang="ar-SA" sz="2500" kern="1200" dirty="0" smtClean="0"/>
            <a:t>مفهوم علم الإدارة </a:t>
          </a:r>
          <a:endParaRPr lang="ar-SA" sz="2500" kern="1200" dirty="0"/>
        </a:p>
      </dsp:txBody>
      <dsp:txXfrm>
        <a:off x="2628595" y="1153738"/>
        <a:ext cx="5595071" cy="621467"/>
      </dsp:txXfrm>
    </dsp:sp>
    <dsp:sp modelId="{3BC59915-B792-4E79-9A42-F52FF79BEB1C}">
      <dsp:nvSpPr>
        <dsp:cNvPr id="0" name=""/>
        <dsp:cNvSpPr/>
      </dsp:nvSpPr>
      <dsp:spPr>
        <a:xfrm>
          <a:off x="2628595" y="1801487"/>
          <a:ext cx="2628595" cy="2394348"/>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rtl="1">
            <a:lnSpc>
              <a:spcPct val="90000"/>
            </a:lnSpc>
            <a:spcBef>
              <a:spcPct val="0"/>
            </a:spcBef>
            <a:spcAft>
              <a:spcPct val="35000"/>
            </a:spcAft>
          </a:pPr>
          <a:r>
            <a:rPr lang="ar-SA" sz="1900" kern="1200" dirty="0" smtClean="0">
              <a:latin typeface="Times New Roman" pitchFamily="18" charset="0"/>
              <a:cs typeface="Times New Roman" pitchFamily="18" charset="0"/>
            </a:rPr>
            <a:t>شهد علم الإدارة تطوراً واضحا وملحوظا بعد التطور الإقتصادي والصناعي الذي اعقب الثورة الصناعية والذي أدى الى تحديد الكثير من المفاهيم الإدارية وتخصيص مجالات استخدامها في شتى مجالات حياتنا اليومية.</a:t>
          </a:r>
          <a:endParaRPr lang="ar-SA" sz="1900" kern="1200" dirty="0"/>
        </a:p>
      </dsp:txBody>
      <dsp:txXfrm>
        <a:off x="2628595" y="1801487"/>
        <a:ext cx="2628595" cy="2394348"/>
      </dsp:txXfrm>
    </dsp:sp>
    <dsp:sp modelId="{A441B698-3168-4F10-8476-5BEE5C780B1B}">
      <dsp:nvSpPr>
        <dsp:cNvPr id="0" name=""/>
        <dsp:cNvSpPr/>
      </dsp:nvSpPr>
      <dsp:spPr>
        <a:xfrm>
          <a:off x="5257190" y="1257317"/>
          <a:ext cx="3277209" cy="1242933"/>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7316" numCol="1" spcCol="1270" anchor="ctr" anchorCtr="0">
          <a:noAutofit/>
        </a:bodyPr>
        <a:lstStyle/>
        <a:p>
          <a:pPr lvl="0" algn="ctr" defTabSz="1111250" rtl="1">
            <a:lnSpc>
              <a:spcPct val="90000"/>
            </a:lnSpc>
            <a:spcBef>
              <a:spcPct val="0"/>
            </a:spcBef>
            <a:spcAft>
              <a:spcPct val="35000"/>
            </a:spcAft>
          </a:pPr>
          <a:r>
            <a:rPr lang="ar-SA" sz="2500" kern="1200" dirty="0" smtClean="0"/>
            <a:t>مفهوم علم الإدارة </a:t>
          </a:r>
          <a:endParaRPr lang="ar-SA" sz="2500" kern="1200" dirty="0"/>
        </a:p>
      </dsp:txBody>
      <dsp:txXfrm>
        <a:off x="5257190" y="1568050"/>
        <a:ext cx="2966476" cy="621467"/>
      </dsp:txXfrm>
    </dsp:sp>
    <dsp:sp modelId="{F6A6A8A7-F02F-4ED1-BC9A-84AC17C402DF}">
      <dsp:nvSpPr>
        <dsp:cNvPr id="0" name=""/>
        <dsp:cNvSpPr/>
      </dsp:nvSpPr>
      <dsp:spPr>
        <a:xfrm>
          <a:off x="5257190" y="2215798"/>
          <a:ext cx="2628595" cy="2359306"/>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ctr" defTabSz="844550" rtl="1">
            <a:lnSpc>
              <a:spcPct val="90000"/>
            </a:lnSpc>
            <a:spcBef>
              <a:spcPct val="0"/>
            </a:spcBef>
            <a:spcAft>
              <a:spcPct val="35000"/>
            </a:spcAft>
          </a:pPr>
          <a:r>
            <a:rPr lang="ar-SA" sz="1900" kern="1200" dirty="0" smtClean="0">
              <a:latin typeface="Times New Roman" pitchFamily="18" charset="0"/>
              <a:cs typeface="Times New Roman" pitchFamily="18" charset="0"/>
            </a:rPr>
            <a:t>السمة الاساسية لعلم الإدارة والتي تميزه عن غيره من العلوم الاخرى هي الحاجة الماسة اليه في مختلف مجالات العمل الإنتاجي من زراعة وصناعة وبناء وغيرها بالاضافة للمجالات العلمية والخدمية والسياسية. </a:t>
          </a:r>
          <a:endParaRPr lang="ar-SA" sz="1900" kern="1200" dirty="0"/>
        </a:p>
      </dsp:txBody>
      <dsp:txXfrm>
        <a:off x="5257190" y="2215798"/>
        <a:ext cx="2628595" cy="2359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0FAFE-3D54-4FC3-ABC7-8431276ECE50}">
      <dsp:nvSpPr>
        <dsp:cNvPr id="0" name=""/>
        <dsp:cNvSpPr/>
      </dsp:nvSpPr>
      <dsp:spPr>
        <a:xfrm>
          <a:off x="1219200" y="555"/>
          <a:ext cx="6172198" cy="795681"/>
        </a:xfrm>
        <a:prstGeom prst="roundRect">
          <a:avLst>
            <a:gd name="adj" fmla="val 1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30480" rIns="45720" bIns="30480" numCol="1" spcCol="1270" anchor="ctr" anchorCtr="0">
          <a:noAutofit/>
        </a:bodyPr>
        <a:lstStyle/>
        <a:p>
          <a:pPr lvl="0" algn="ctr" defTabSz="1066800" rtl="1">
            <a:lnSpc>
              <a:spcPct val="90000"/>
            </a:lnSpc>
            <a:spcBef>
              <a:spcPct val="0"/>
            </a:spcBef>
            <a:spcAft>
              <a:spcPct val="35000"/>
            </a:spcAft>
          </a:pPr>
          <a:r>
            <a:rPr lang="ar-SA" sz="2400" kern="1200" dirty="0" smtClean="0"/>
            <a:t>ويعد علم الإدارة فرعا من فروع العلوم الاقتصادية الذي يبحث في جميع اشكال النشاطات الاقتصادية وهو يشتمل على</a:t>
          </a:r>
          <a:endParaRPr lang="ar-SA" sz="2400" kern="1200" dirty="0"/>
        </a:p>
      </dsp:txBody>
      <dsp:txXfrm>
        <a:off x="1242505" y="23860"/>
        <a:ext cx="6125588" cy="749071"/>
      </dsp:txXfrm>
    </dsp:sp>
    <dsp:sp modelId="{ACB80C3A-674A-4958-B847-776D3B4223D4}">
      <dsp:nvSpPr>
        <dsp:cNvPr id="0" name=""/>
        <dsp:cNvSpPr/>
      </dsp:nvSpPr>
      <dsp:spPr>
        <a:xfrm>
          <a:off x="1836420" y="796236"/>
          <a:ext cx="617219" cy="596761"/>
        </a:xfrm>
        <a:custGeom>
          <a:avLst/>
          <a:gdLst/>
          <a:ahLst/>
          <a:cxnLst/>
          <a:rect l="0" t="0" r="0" b="0"/>
          <a:pathLst>
            <a:path>
              <a:moveTo>
                <a:pt x="0" y="0"/>
              </a:moveTo>
              <a:lnTo>
                <a:pt x="0" y="596761"/>
              </a:lnTo>
              <a:lnTo>
                <a:pt x="617219" y="596761"/>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ABC96-7EA2-4C7D-A544-4AF3D462FC5D}">
      <dsp:nvSpPr>
        <dsp:cNvPr id="0" name=""/>
        <dsp:cNvSpPr/>
      </dsp:nvSpPr>
      <dsp:spPr>
        <a:xfrm>
          <a:off x="2453640" y="995157"/>
          <a:ext cx="2949483"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إدارة الإنـتاج وإدارة الـمشاريع </a:t>
          </a:r>
          <a:endParaRPr lang="ar-SA" sz="2500" kern="1200" dirty="0"/>
        </a:p>
      </dsp:txBody>
      <dsp:txXfrm>
        <a:off x="2476945" y="1018462"/>
        <a:ext cx="2902873" cy="749071"/>
      </dsp:txXfrm>
    </dsp:sp>
    <dsp:sp modelId="{D7109E1B-268B-49D7-88E4-5E2C78754D7C}">
      <dsp:nvSpPr>
        <dsp:cNvPr id="0" name=""/>
        <dsp:cNvSpPr/>
      </dsp:nvSpPr>
      <dsp:spPr>
        <a:xfrm>
          <a:off x="1836420" y="796236"/>
          <a:ext cx="617219" cy="1591363"/>
        </a:xfrm>
        <a:custGeom>
          <a:avLst/>
          <a:gdLst/>
          <a:ahLst/>
          <a:cxnLst/>
          <a:rect l="0" t="0" r="0" b="0"/>
          <a:pathLst>
            <a:path>
              <a:moveTo>
                <a:pt x="0" y="0"/>
              </a:moveTo>
              <a:lnTo>
                <a:pt x="0" y="1591363"/>
              </a:lnTo>
              <a:lnTo>
                <a:pt x="617219" y="1591363"/>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3E789-4F6A-4CAD-A582-E7AB1DB50568}">
      <dsp:nvSpPr>
        <dsp:cNvPr id="0" name=""/>
        <dsp:cNvSpPr/>
      </dsp:nvSpPr>
      <dsp:spPr>
        <a:xfrm>
          <a:off x="2453640" y="1989759"/>
          <a:ext cx="2949483"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الإدارة المالية </a:t>
          </a:r>
          <a:endParaRPr lang="ar-SA" sz="2500" kern="1200" dirty="0"/>
        </a:p>
      </dsp:txBody>
      <dsp:txXfrm>
        <a:off x="2476945" y="2013064"/>
        <a:ext cx="2902873" cy="749071"/>
      </dsp:txXfrm>
    </dsp:sp>
    <dsp:sp modelId="{C6B2F9EC-27B8-4233-A1C6-9BF7129F4544}">
      <dsp:nvSpPr>
        <dsp:cNvPr id="0" name=""/>
        <dsp:cNvSpPr/>
      </dsp:nvSpPr>
      <dsp:spPr>
        <a:xfrm>
          <a:off x="1836420" y="796236"/>
          <a:ext cx="617219" cy="2585965"/>
        </a:xfrm>
        <a:custGeom>
          <a:avLst/>
          <a:gdLst/>
          <a:ahLst/>
          <a:cxnLst/>
          <a:rect l="0" t="0" r="0" b="0"/>
          <a:pathLst>
            <a:path>
              <a:moveTo>
                <a:pt x="0" y="0"/>
              </a:moveTo>
              <a:lnTo>
                <a:pt x="0" y="2585965"/>
              </a:lnTo>
              <a:lnTo>
                <a:pt x="617219" y="258596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6B650-C912-477E-815F-E66B8C1FA267}">
      <dsp:nvSpPr>
        <dsp:cNvPr id="0" name=""/>
        <dsp:cNvSpPr/>
      </dsp:nvSpPr>
      <dsp:spPr>
        <a:xfrm>
          <a:off x="2453640" y="2984361"/>
          <a:ext cx="2949483"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إدارة الأفراد </a:t>
          </a:r>
          <a:endParaRPr lang="ar-SA" sz="2500" kern="1200" dirty="0"/>
        </a:p>
      </dsp:txBody>
      <dsp:txXfrm>
        <a:off x="2476945" y="3007666"/>
        <a:ext cx="2902873" cy="749071"/>
      </dsp:txXfrm>
    </dsp:sp>
    <dsp:sp modelId="{99F47BE8-1875-405E-B808-E6621C112A55}">
      <dsp:nvSpPr>
        <dsp:cNvPr id="0" name=""/>
        <dsp:cNvSpPr/>
      </dsp:nvSpPr>
      <dsp:spPr>
        <a:xfrm>
          <a:off x="1836420" y="796236"/>
          <a:ext cx="617219" cy="3580567"/>
        </a:xfrm>
        <a:custGeom>
          <a:avLst/>
          <a:gdLst/>
          <a:ahLst/>
          <a:cxnLst/>
          <a:rect l="0" t="0" r="0" b="0"/>
          <a:pathLst>
            <a:path>
              <a:moveTo>
                <a:pt x="0" y="0"/>
              </a:moveTo>
              <a:lnTo>
                <a:pt x="0" y="3580567"/>
              </a:lnTo>
              <a:lnTo>
                <a:pt x="617219" y="3580567"/>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C01E2E-0D5C-4AB9-A24F-9F34399D3A36}">
      <dsp:nvSpPr>
        <dsp:cNvPr id="0" name=""/>
        <dsp:cNvSpPr/>
      </dsp:nvSpPr>
      <dsp:spPr>
        <a:xfrm>
          <a:off x="2453640" y="3978963"/>
          <a:ext cx="3101885" cy="79568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ctr" defTabSz="1111250" rtl="1">
            <a:lnSpc>
              <a:spcPct val="90000"/>
            </a:lnSpc>
            <a:spcBef>
              <a:spcPct val="0"/>
            </a:spcBef>
            <a:spcAft>
              <a:spcPct val="35000"/>
            </a:spcAft>
          </a:pPr>
          <a:r>
            <a:rPr lang="ar-SA" sz="2500" kern="1200" dirty="0" smtClean="0"/>
            <a:t>الإدارة التسويقية</a:t>
          </a:r>
          <a:endParaRPr lang="ar-SA" sz="2500" kern="1200" dirty="0"/>
        </a:p>
      </dsp:txBody>
      <dsp:txXfrm>
        <a:off x="2476945" y="4002268"/>
        <a:ext cx="3055275" cy="749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869EF-1CFE-4A69-953B-61475F317AF9}">
      <dsp:nvSpPr>
        <dsp:cNvPr id="0" name=""/>
        <dsp:cNvSpPr/>
      </dsp:nvSpPr>
      <dsp:spPr>
        <a:xfrm>
          <a:off x="71490" y="0"/>
          <a:ext cx="2519309" cy="696563"/>
        </a:xfrm>
        <a:prstGeom prst="rect">
          <a:avLst/>
        </a:prstGeom>
        <a:solidFill>
          <a:schemeClr val="accent3">
            <a:alpha val="9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just" defTabSz="800100" rtl="1">
            <a:lnSpc>
              <a:spcPct val="90000"/>
            </a:lnSpc>
            <a:spcBef>
              <a:spcPct val="0"/>
            </a:spcBef>
            <a:spcAft>
              <a:spcPct val="35000"/>
            </a:spcAft>
          </a:pPr>
          <a:r>
            <a:rPr lang="ar-SA" sz="1800" kern="1200" smtClean="0">
              <a:latin typeface="Times New Roman" pitchFamily="18" charset="0"/>
              <a:cs typeface="Times New Roman" pitchFamily="18" charset="0"/>
            </a:rPr>
            <a:t>حسب مقياس شمولية القرار</a:t>
          </a:r>
          <a:endParaRPr lang="ar-SA" sz="1800" kern="1200" dirty="0"/>
        </a:p>
      </dsp:txBody>
      <dsp:txXfrm>
        <a:off x="71490" y="0"/>
        <a:ext cx="2519309" cy="696563"/>
      </dsp:txXfrm>
    </dsp:sp>
    <dsp:sp modelId="{907F5CD0-695C-4D7E-8EEC-2457F4C2DCBF}">
      <dsp:nvSpPr>
        <dsp:cNvPr id="0" name=""/>
        <dsp:cNvSpPr/>
      </dsp:nvSpPr>
      <dsp:spPr>
        <a:xfrm>
          <a:off x="125891" y="944322"/>
          <a:ext cx="2516485" cy="4110643"/>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SA" sz="1300" b="1" kern="1200" dirty="0" smtClean="0">
              <a:latin typeface="Times New Roman" pitchFamily="18" charset="0"/>
              <a:cs typeface="Times New Roman" pitchFamily="18" charset="0"/>
            </a:rPr>
            <a:t>الـــقرارات الإداريـــة الــــعامة</a:t>
          </a:r>
          <a:r>
            <a:rPr lang="ar-SA" sz="1300" kern="1200" dirty="0" smtClean="0">
              <a:latin typeface="Times New Roman" pitchFamily="18" charset="0"/>
              <a:cs typeface="Times New Roman" pitchFamily="18" charset="0"/>
            </a:rPr>
            <a:t>: وهي تلك القرارات التي تظهر تاثيرا في أوجة النشاطات المختلفة في المزرعة وتضم تلك القرارات التي تهم المزرعة بشكل عام والأمثلة كثيرة على القرارات الإدارية العامة مثل:</a:t>
          </a:r>
          <a:endParaRPr lang="ar-SA" sz="1300" kern="1200" dirty="0"/>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القرار الإداري عن الاتجاه الإنتاجي في المزرعة وعن التخصصات فيها.</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القرار الإداري عن بناء التجمعات السكانية في المزرعة.</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القرار الإداري عن تغيير نظام العمل في المزرعة.</a:t>
          </a:r>
          <a:endParaRPr lang="ar-YE"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b="1" kern="1200" dirty="0" smtClean="0">
              <a:latin typeface="Times New Roman" pitchFamily="18" charset="0"/>
              <a:cs typeface="Times New Roman" pitchFamily="18" charset="0"/>
            </a:rPr>
            <a:t>الـــقرارات الإداريـــــــة الــــــخاصة (الــــفردية): </a:t>
          </a:r>
          <a:r>
            <a:rPr lang="ar-SA" sz="1300" kern="1200" dirty="0" smtClean="0">
              <a:latin typeface="Times New Roman" pitchFamily="18" charset="0"/>
              <a:cs typeface="Times New Roman" pitchFamily="18" charset="0"/>
            </a:rPr>
            <a:t>وهي تلك القرارات الإدارية التي تتناول وجهة واحدة من أوجه النشاطات في المزرعة مثل:</a:t>
          </a:r>
          <a:endParaRPr lang="ar-SA" sz="1300" kern="1200" dirty="0"/>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تجهيز الحاصدة أو إعدادها للعمل.</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smtClean="0">
              <a:latin typeface="Times New Roman" pitchFamily="18" charset="0"/>
              <a:cs typeface="Times New Roman" pitchFamily="18" charset="0"/>
            </a:rPr>
            <a:t>- إصلاح الجرار الزراعي.</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smtClean="0">
              <a:latin typeface="Times New Roman" pitchFamily="18" charset="0"/>
              <a:cs typeface="Times New Roman" pitchFamily="18" charset="0"/>
            </a:rPr>
            <a:t>- جني المحصول.</a:t>
          </a:r>
          <a:endParaRPr lang="en-US" sz="1300" kern="1200" dirty="0">
            <a:latin typeface="Times New Roman" pitchFamily="18" charset="0"/>
            <a:cs typeface="Times New Roman" pitchFamily="18" charset="0"/>
          </a:endParaRPr>
        </a:p>
        <a:p>
          <a:pPr marL="114300" lvl="1" indent="-114300" algn="r" defTabSz="577850" rtl="1">
            <a:lnSpc>
              <a:spcPct val="90000"/>
            </a:lnSpc>
            <a:spcBef>
              <a:spcPct val="0"/>
            </a:spcBef>
            <a:spcAft>
              <a:spcPct val="15000"/>
            </a:spcAft>
            <a:buChar char="••"/>
          </a:pPr>
          <a:r>
            <a:rPr lang="ar-SA" sz="1300" kern="1200" dirty="0" smtClean="0">
              <a:latin typeface="Times New Roman" pitchFamily="18" charset="0"/>
              <a:cs typeface="Times New Roman" pitchFamily="18" charset="0"/>
            </a:rPr>
            <a:t>- تنظيم العمل في حظيرة الأبقار.</a:t>
          </a:r>
          <a:endParaRPr lang="en-US" sz="1300" kern="1200" dirty="0">
            <a:latin typeface="Times New Roman" pitchFamily="18" charset="0"/>
            <a:cs typeface="Times New Roman" pitchFamily="18" charset="0"/>
          </a:endParaRPr>
        </a:p>
      </dsp:txBody>
      <dsp:txXfrm>
        <a:off x="125891" y="944322"/>
        <a:ext cx="2516485" cy="4110643"/>
      </dsp:txXfrm>
    </dsp:sp>
    <dsp:sp modelId="{9AE853FE-4C77-4FC2-8545-E56B8AA7301E}">
      <dsp:nvSpPr>
        <dsp:cNvPr id="0" name=""/>
        <dsp:cNvSpPr/>
      </dsp:nvSpPr>
      <dsp:spPr>
        <a:xfrm>
          <a:off x="2743200" y="9076"/>
          <a:ext cx="2519340" cy="540935"/>
        </a:xfrm>
        <a:prstGeom prst="rect">
          <a:avLst/>
        </a:prstGeom>
        <a:solidFill>
          <a:schemeClr val="accent3">
            <a:alpha val="90000"/>
            <a:hueOff val="0"/>
            <a:satOff val="0"/>
            <a:lumOff val="0"/>
            <a:alphaOff val="-13333"/>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kern="1200" smtClean="0">
              <a:latin typeface="Times New Roman" pitchFamily="18" charset="0"/>
              <a:cs typeface="Times New Roman" pitchFamily="18" charset="0"/>
            </a:rPr>
            <a:t>حـــــسـب الــــــمـؤشرات الــــــزمنية:</a:t>
          </a:r>
          <a:endParaRPr lang="ar-SA" sz="1600" kern="1200" dirty="0"/>
        </a:p>
      </dsp:txBody>
      <dsp:txXfrm>
        <a:off x="2743200" y="9076"/>
        <a:ext cx="2519340" cy="540935"/>
      </dsp:txXfrm>
    </dsp:sp>
    <dsp:sp modelId="{68645498-C763-462A-B12D-4DB0EBB1E955}">
      <dsp:nvSpPr>
        <dsp:cNvPr id="0" name=""/>
        <dsp:cNvSpPr/>
      </dsp:nvSpPr>
      <dsp:spPr>
        <a:xfrm>
          <a:off x="2796949" y="640086"/>
          <a:ext cx="2451741" cy="4561559"/>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r" defTabSz="533400" rtl="1">
            <a:lnSpc>
              <a:spcPct val="90000"/>
            </a:lnSpc>
            <a:spcBef>
              <a:spcPct val="0"/>
            </a:spcBef>
            <a:spcAft>
              <a:spcPct val="15000"/>
            </a:spcAft>
            <a:buChar char="••"/>
          </a:pPr>
          <a:r>
            <a:rPr lang="ar-SA" sz="1200" b="1" kern="1200" dirty="0" smtClean="0">
              <a:latin typeface="Times New Roman" pitchFamily="18" charset="0"/>
              <a:cs typeface="Times New Roman" pitchFamily="18" charset="0"/>
            </a:rPr>
            <a:t>قــــرارات لــــفترات طـــــويلة مـن الــــــزمن أو الــــقرارات الــــــمـسـتـقـبـلـية:</a:t>
          </a:r>
          <a:endParaRPr lang="ar-SA" sz="1200" b="1" kern="1200" dirty="0"/>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تتطلب القرارات المستقبلية فترة من الزمن تتراوح بين 3-5 سنوات مثل:</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قرارات البناء في المزرعة (إنشاء حظيرة للأبقار في المزرعة).</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تغيير </a:t>
          </a:r>
          <a:r>
            <a:rPr lang="ar-SA" sz="1400" kern="1200" dirty="0" smtClean="0">
              <a:latin typeface="Times New Roman" pitchFamily="18" charset="0"/>
              <a:cs typeface="Times New Roman" pitchFamily="18" charset="0"/>
            </a:rPr>
            <a:t>الإتجاه</a:t>
          </a:r>
          <a:r>
            <a:rPr lang="ar-SA" sz="1200" kern="1200" dirty="0" smtClean="0">
              <a:latin typeface="Times New Roman" pitchFamily="18" charset="0"/>
              <a:cs typeface="Times New Roman" pitchFamily="18" charset="0"/>
            </a:rPr>
            <a:t> الإنتاجي في المزرعة.</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إدخال دورة زراعية جديدة.</a:t>
          </a:r>
          <a:endParaRPr lang="en-US" sz="1200" kern="1200" dirty="0" smtClean="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b="1" kern="1200" dirty="0" smtClean="0">
              <a:latin typeface="Times New Roman" pitchFamily="18" charset="0"/>
              <a:cs typeface="Times New Roman" pitchFamily="18" charset="0"/>
            </a:rPr>
            <a:t>الـــقرارات مـــتوسطة الأمـــد (حالية):</a:t>
          </a:r>
          <a:endParaRPr lang="en-US" sz="1200" kern="1200" dirty="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تصاغ مثل هذه القرارات في المشاريع الزراعية لتغطي فترة زمنية تتراوح بين السنه والسنتين. تظهر مثل هذه القرارات في شراء بعض الآلات والمعدات، وفي إجراء تحليل التربة لمعرفة خصوبتها وفي شراء السماد ومواد البناء.</a:t>
          </a:r>
          <a:endParaRPr lang="ar-YE" sz="1200" kern="1200" dirty="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b="1" kern="1200" smtClean="0">
              <a:latin typeface="Times New Roman" pitchFamily="18" charset="0"/>
              <a:cs typeface="Times New Roman" pitchFamily="18" charset="0"/>
            </a:rPr>
            <a:t>الــــقرارات قــــصـيرة الأمــــــد (الآنية):</a:t>
          </a:r>
          <a:endParaRPr lang="en-US" sz="1200" kern="1200" dirty="0">
            <a:latin typeface="Times New Roman" pitchFamily="18" charset="0"/>
            <a:cs typeface="Times New Roman" pitchFamily="18" charset="0"/>
          </a:endParaRPr>
        </a:p>
        <a:p>
          <a:pPr marL="114300" lvl="1" indent="-114300" algn="r" defTabSz="533400" rtl="1">
            <a:lnSpc>
              <a:spcPct val="90000"/>
            </a:lnSpc>
            <a:spcBef>
              <a:spcPct val="0"/>
            </a:spcBef>
            <a:spcAft>
              <a:spcPct val="15000"/>
            </a:spcAft>
            <a:buChar char="••"/>
          </a:pPr>
          <a:r>
            <a:rPr lang="ar-SA" sz="1200" kern="1200" dirty="0" smtClean="0">
              <a:latin typeface="Times New Roman" pitchFamily="18" charset="0"/>
              <a:cs typeface="Times New Roman" pitchFamily="18" charset="0"/>
            </a:rPr>
            <a:t>تنشط مثل هذه القرارات خلال فترة زمنية قصيرة (بضعة أيام – أسبوعا – شهرا) أن هذه الشكل من القرارات الإدارية يتوافق مع الأسس التنظيمية للوظائف التكنولوجية والنشاطات الإنتاجية مثال على ذلك: قرارات إنجاز الأعمال الحقلية، تجهيز الأعلاف، رش المبيدات، </a:t>
          </a:r>
          <a:endParaRPr lang="ar-SA" sz="1200" kern="1200" dirty="0"/>
        </a:p>
      </dsp:txBody>
      <dsp:txXfrm>
        <a:off x="2796949" y="640086"/>
        <a:ext cx="2451741" cy="4561559"/>
      </dsp:txXfrm>
    </dsp:sp>
    <dsp:sp modelId="{7EFA6AA8-3153-4BCE-8ABB-619198F24AB6}">
      <dsp:nvSpPr>
        <dsp:cNvPr id="0" name=""/>
        <dsp:cNvSpPr/>
      </dsp:nvSpPr>
      <dsp:spPr>
        <a:xfrm>
          <a:off x="5473653" y="113520"/>
          <a:ext cx="1534592" cy="540935"/>
        </a:xfrm>
        <a:prstGeom prst="rect">
          <a:avLst/>
        </a:prstGeom>
        <a:solidFill>
          <a:schemeClr val="accent3">
            <a:alpha val="90000"/>
            <a:hueOff val="0"/>
            <a:satOff val="0"/>
            <a:lumOff val="0"/>
            <a:alphaOff val="-26667"/>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kern="1200" dirty="0" smtClean="0"/>
            <a:t>حسب الجهة المتخذة للقرار:</a:t>
          </a:r>
          <a:endParaRPr lang="ar-SA" sz="1600" kern="1200" dirty="0"/>
        </a:p>
      </dsp:txBody>
      <dsp:txXfrm>
        <a:off x="5473653" y="113520"/>
        <a:ext cx="1534592" cy="540935"/>
      </dsp:txXfrm>
    </dsp:sp>
    <dsp:sp modelId="{ECAFC2E6-2FDD-41EA-A24B-7CEF76B0F7D1}">
      <dsp:nvSpPr>
        <dsp:cNvPr id="0" name=""/>
        <dsp:cNvSpPr/>
      </dsp:nvSpPr>
      <dsp:spPr>
        <a:xfrm>
          <a:off x="5473653" y="654455"/>
          <a:ext cx="1534592" cy="4561559"/>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r" defTabSz="622300" rtl="1">
            <a:lnSpc>
              <a:spcPct val="90000"/>
            </a:lnSpc>
            <a:spcBef>
              <a:spcPct val="0"/>
            </a:spcBef>
            <a:spcAft>
              <a:spcPct val="15000"/>
            </a:spcAft>
            <a:buChar char="••"/>
          </a:pPr>
          <a:r>
            <a:rPr lang="ar-SA" sz="1400" b="1" kern="1200" dirty="0" smtClean="0">
              <a:latin typeface="Times New Roman" pitchFamily="18" charset="0"/>
              <a:cs typeface="Times New Roman" pitchFamily="18" charset="0"/>
            </a:rPr>
            <a:t>القرارات الخـارجية</a:t>
          </a:r>
          <a:r>
            <a:rPr lang="ar-SA" sz="1400" kern="1200" dirty="0" smtClean="0">
              <a:latin typeface="Times New Roman" pitchFamily="18" charset="0"/>
              <a:cs typeface="Times New Roman" pitchFamily="18" charset="0"/>
            </a:rPr>
            <a:t>: وتتخذ من قبل القيادات العليا في المزرعة أو من قبل مؤسسات أخرى وتحدد هذه القرارات العلاقة مع الهيئات الزراعية ذات العلاقة كعلاقة المزرعة مع مؤسسات تصنيع المنتجات الزراعية ومؤسسات التسويق</a:t>
          </a:r>
          <a:endParaRPr lang="ar-SA" sz="1400" kern="1200" dirty="0"/>
        </a:p>
        <a:p>
          <a:pPr marL="114300" lvl="1" indent="-114300" algn="r" defTabSz="622300" rtl="1">
            <a:lnSpc>
              <a:spcPct val="90000"/>
            </a:lnSpc>
            <a:spcBef>
              <a:spcPct val="0"/>
            </a:spcBef>
            <a:spcAft>
              <a:spcPct val="15000"/>
            </a:spcAft>
            <a:buChar char="••"/>
          </a:pPr>
          <a:r>
            <a:rPr lang="ar-SA" sz="1400" b="1" kern="1200" smtClean="0">
              <a:latin typeface="Times New Roman" pitchFamily="18" charset="0"/>
              <a:cs typeface="Times New Roman" pitchFamily="18" charset="0"/>
            </a:rPr>
            <a:t>القرارات الداخلية</a:t>
          </a:r>
          <a:r>
            <a:rPr lang="ar-SA" sz="1400" kern="1200" smtClean="0">
              <a:latin typeface="Times New Roman" pitchFamily="18" charset="0"/>
              <a:cs typeface="Times New Roman" pitchFamily="18" charset="0"/>
            </a:rPr>
            <a:t>: وهي القرارات التي تمس مختلف أوجه النشاطات اليومية في المزرعة،</a:t>
          </a:r>
          <a:endParaRPr lang="ar-SA" sz="1400" kern="1200" dirty="0"/>
        </a:p>
      </dsp:txBody>
      <dsp:txXfrm>
        <a:off x="5473653" y="654455"/>
        <a:ext cx="1534592" cy="4561559"/>
      </dsp:txXfrm>
    </dsp:sp>
    <dsp:sp modelId="{757F9E1B-90CF-4CD3-9BBA-BE431BC39D53}">
      <dsp:nvSpPr>
        <dsp:cNvPr id="0" name=""/>
        <dsp:cNvSpPr/>
      </dsp:nvSpPr>
      <dsp:spPr>
        <a:xfrm>
          <a:off x="7223089" y="113520"/>
          <a:ext cx="1534592" cy="540935"/>
        </a:xfrm>
        <a:prstGeom prst="rect">
          <a:avLst/>
        </a:prstGeom>
        <a:solidFill>
          <a:schemeClr val="accent3">
            <a:alpha val="90000"/>
            <a:hueOff val="0"/>
            <a:satOff val="0"/>
            <a:lumOff val="0"/>
            <a:alpha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latin typeface="Times New Roman" pitchFamily="18" charset="0"/>
              <a:cs typeface="Times New Roman" pitchFamily="18" charset="0"/>
            </a:rPr>
            <a:t>حسب الطبيعة الوظيفية:</a:t>
          </a:r>
          <a:endParaRPr lang="ar-SA" sz="1600" kern="1200" dirty="0"/>
        </a:p>
      </dsp:txBody>
      <dsp:txXfrm>
        <a:off x="7223089" y="113520"/>
        <a:ext cx="1534592" cy="540935"/>
      </dsp:txXfrm>
    </dsp:sp>
    <dsp:sp modelId="{EF3F352C-6A2C-48F7-BE20-55E59D841926}">
      <dsp:nvSpPr>
        <dsp:cNvPr id="0" name=""/>
        <dsp:cNvSpPr/>
      </dsp:nvSpPr>
      <dsp:spPr>
        <a:xfrm>
          <a:off x="7223089" y="654455"/>
          <a:ext cx="1534592" cy="4561559"/>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الإقتصادية والتخطيطية.</a:t>
          </a:r>
          <a:endParaRPr lang="ar-SA" sz="1400" kern="1200" dirty="0"/>
        </a:p>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التكنولوجية.</a:t>
          </a:r>
          <a:endParaRPr lang="en-US" sz="1400" kern="1200" dirty="0">
            <a:latin typeface="Times New Roman" pitchFamily="18" charset="0"/>
            <a:cs typeface="Times New Roman" pitchFamily="18" charset="0"/>
          </a:endParaRPr>
        </a:p>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المالية.</a:t>
          </a:r>
          <a:endParaRPr lang="en-US" sz="1400" kern="1200" dirty="0">
            <a:latin typeface="Times New Roman" pitchFamily="18" charset="0"/>
            <a:cs typeface="Times New Roman" pitchFamily="18" charset="0"/>
          </a:endParaRPr>
        </a:p>
        <a:p>
          <a:pPr marL="114300" lvl="1" indent="-114300" algn="r" defTabSz="622300" rtl="1">
            <a:lnSpc>
              <a:spcPct val="90000"/>
            </a:lnSpc>
            <a:spcBef>
              <a:spcPct val="0"/>
            </a:spcBef>
            <a:spcAft>
              <a:spcPct val="15000"/>
            </a:spcAft>
            <a:buChar char="••"/>
          </a:pPr>
          <a:r>
            <a:rPr lang="ar-SA" sz="1400" kern="1200" smtClean="0">
              <a:latin typeface="Times New Roman" pitchFamily="18" charset="0"/>
              <a:cs typeface="Times New Roman" pitchFamily="18" charset="0"/>
            </a:rPr>
            <a:t>القرارات الإدارية المكتبية.</a:t>
          </a:r>
          <a:endParaRPr lang="en-US" sz="1400" kern="1200" dirty="0">
            <a:latin typeface="Times New Roman" pitchFamily="18" charset="0"/>
            <a:cs typeface="Times New Roman" pitchFamily="18" charset="0"/>
          </a:endParaRPr>
        </a:p>
      </dsp:txBody>
      <dsp:txXfrm>
        <a:off x="7223089" y="654455"/>
        <a:ext cx="1534592" cy="45615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0FCF-0810-4879-AC05-8ED4EEAB5D0F}">
      <dsp:nvSpPr>
        <dsp:cNvPr id="0" name=""/>
        <dsp:cNvSpPr/>
      </dsp:nvSpPr>
      <dsp:spPr>
        <a:xfrm>
          <a:off x="0" y="0"/>
          <a:ext cx="2640628" cy="852832"/>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lvl="0" algn="r" defTabSz="889000" rtl="1">
            <a:lnSpc>
              <a:spcPct val="90000"/>
            </a:lnSpc>
            <a:spcBef>
              <a:spcPct val="0"/>
            </a:spcBef>
            <a:spcAft>
              <a:spcPct val="35000"/>
            </a:spcAft>
          </a:pPr>
          <a:r>
            <a:rPr lang="ar-SA" sz="2000" b="1" kern="1200" dirty="0" smtClean="0">
              <a:latin typeface="Times New Roman"/>
              <a:ea typeface="Times New Roman"/>
              <a:cs typeface="Sakkal Majalla"/>
            </a:rPr>
            <a:t>بالنسبة لاختيار الموقع:</a:t>
          </a:r>
          <a:endParaRPr lang="ar-SA" sz="2000" kern="1200" dirty="0"/>
        </a:p>
      </dsp:txBody>
      <dsp:txXfrm>
        <a:off x="0" y="0"/>
        <a:ext cx="2640628" cy="568555"/>
      </dsp:txXfrm>
    </dsp:sp>
    <dsp:sp modelId="{C0BE2F00-E618-4907-AE60-F9B1EEA72400}">
      <dsp:nvSpPr>
        <dsp:cNvPr id="0" name=""/>
        <dsp:cNvSpPr/>
      </dsp:nvSpPr>
      <dsp:spPr>
        <a:xfrm>
          <a:off x="543927" y="683877"/>
          <a:ext cx="2640628" cy="194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أن تكون المزارع في مناطق بعيدة عن التجمعات السكنية</a:t>
          </a:r>
          <a:r>
            <a:rPr lang="en-US" sz="1500" kern="1200" smtClean="0">
              <a:latin typeface="Sakkal Majalla"/>
              <a:ea typeface="Times New Roman"/>
            </a:rPr>
            <a:t> .</a:t>
          </a:r>
          <a:endParaRPr lang="ar-SA" sz="1500" kern="1200" dirty="0"/>
        </a:p>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سهولة وصول المواصلات إليها</a:t>
          </a:r>
          <a:r>
            <a:rPr lang="en-US" sz="1500" kern="1200" smtClean="0">
              <a:latin typeface="Sakkal Majalla"/>
              <a:ea typeface="Times New Roman"/>
            </a:rPr>
            <a:t>.</a:t>
          </a:r>
          <a:endParaRPr lang="en-US" sz="1500" kern="1200" dirty="0" smtClean="0">
            <a:latin typeface="Times New Roman"/>
            <a:ea typeface="Times New Roman"/>
          </a:endParaRPr>
        </a:p>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توفر مصادر المياه اللازمة للمزارع</a:t>
          </a:r>
          <a:r>
            <a:rPr lang="en-US" sz="1500" kern="1200" smtClean="0">
              <a:latin typeface="Sakkal Majalla"/>
              <a:ea typeface="Times New Roman"/>
            </a:rPr>
            <a:t> .</a:t>
          </a:r>
          <a:endParaRPr lang="en-US" sz="1500" kern="1200" dirty="0" smtClean="0">
            <a:latin typeface="Times New Roman"/>
            <a:ea typeface="Times New Roman"/>
          </a:endParaRPr>
        </a:p>
        <a:p>
          <a:pPr marL="114300" lvl="1" indent="-114300" algn="r" defTabSz="666750" rtl="1">
            <a:lnSpc>
              <a:spcPct val="90000"/>
            </a:lnSpc>
            <a:spcBef>
              <a:spcPct val="0"/>
            </a:spcBef>
            <a:spcAft>
              <a:spcPct val="15000"/>
            </a:spcAft>
            <a:buChar char="••"/>
          </a:pPr>
          <a:r>
            <a:rPr lang="ar-SA" sz="1500" kern="1200" smtClean="0">
              <a:latin typeface="Times New Roman"/>
              <a:ea typeface="Times New Roman"/>
              <a:cs typeface="Sakkal Majalla"/>
            </a:rPr>
            <a:t>ترك مسافات مناسبة بين العنابر للتهوية و التشميس بحيث لا تقل عن 20 متر</a:t>
          </a:r>
          <a:r>
            <a:rPr lang="en-US" sz="1500" kern="1200" smtClean="0">
              <a:latin typeface="Sakkal Majalla"/>
              <a:ea typeface="Times New Roman"/>
            </a:rPr>
            <a:t>.</a:t>
          </a:r>
          <a:endParaRPr lang="en-US" sz="1500" kern="1200" dirty="0" smtClean="0">
            <a:latin typeface="Times New Roman"/>
            <a:ea typeface="Times New Roman"/>
          </a:endParaRPr>
        </a:p>
      </dsp:txBody>
      <dsp:txXfrm>
        <a:off x="600865" y="740815"/>
        <a:ext cx="2526752" cy="1830124"/>
      </dsp:txXfrm>
    </dsp:sp>
    <dsp:sp modelId="{244F7CCD-706F-465E-8900-5F1DBB356C4F}">
      <dsp:nvSpPr>
        <dsp:cNvPr id="0" name=""/>
        <dsp:cNvSpPr/>
      </dsp:nvSpPr>
      <dsp:spPr>
        <a:xfrm rot="93370">
          <a:off x="3041550" y="13872"/>
          <a:ext cx="850600" cy="657440"/>
        </a:xfrm>
        <a:prstGeom prst="rightArrow">
          <a:avLst>
            <a:gd name="adj1" fmla="val 60000"/>
            <a:gd name="adj2" fmla="val 50000"/>
          </a:avLst>
        </a:prstGeom>
        <a:gradFill rotWithShape="0">
          <a:gsLst>
            <a:gs pos="0">
              <a:schemeClr val="accent1">
                <a:tint val="60000"/>
                <a:hueOff val="0"/>
                <a:satOff val="0"/>
                <a:lumOff val="0"/>
                <a:alphaOff val="0"/>
                <a:tint val="62000"/>
                <a:satMod val="180000"/>
              </a:schemeClr>
            </a:gs>
            <a:gs pos="65000">
              <a:schemeClr val="accent1">
                <a:tint val="60000"/>
                <a:hueOff val="0"/>
                <a:satOff val="0"/>
                <a:lumOff val="0"/>
                <a:alphaOff val="0"/>
                <a:tint val="32000"/>
                <a:satMod val="250000"/>
              </a:schemeClr>
            </a:gs>
            <a:gs pos="100000">
              <a:schemeClr val="accent1">
                <a:tint val="6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a:off x="3041586" y="142682"/>
        <a:ext cx="653368" cy="394464"/>
      </dsp:txXfrm>
    </dsp:sp>
    <dsp:sp modelId="{21A005D5-903C-4183-8A33-37EED28124D2}">
      <dsp:nvSpPr>
        <dsp:cNvPr id="0" name=""/>
        <dsp:cNvSpPr/>
      </dsp:nvSpPr>
      <dsp:spPr>
        <a:xfrm>
          <a:off x="4244944" y="115322"/>
          <a:ext cx="2640628" cy="852832"/>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76200" numCol="1" spcCol="1270" anchor="t" anchorCtr="0">
          <a:noAutofit/>
        </a:bodyPr>
        <a:lstStyle/>
        <a:p>
          <a:pPr lvl="0" algn="r" defTabSz="889000" rtl="1">
            <a:lnSpc>
              <a:spcPct val="90000"/>
            </a:lnSpc>
            <a:spcBef>
              <a:spcPct val="0"/>
            </a:spcBef>
            <a:spcAft>
              <a:spcPct val="35000"/>
            </a:spcAft>
          </a:pPr>
          <a:r>
            <a:rPr lang="ar-SA" sz="2000" b="1" kern="1200" dirty="0" smtClean="0">
              <a:latin typeface="Times New Roman"/>
              <a:ea typeface="Times New Roman"/>
              <a:cs typeface="Sakkal Majalla"/>
            </a:rPr>
            <a:t>بالنسبة لتوجيه المزرعة</a:t>
          </a:r>
          <a:r>
            <a:rPr lang="en-US" sz="2000" b="1" kern="1200" dirty="0" smtClean="0">
              <a:latin typeface="Sakkal Majalla"/>
              <a:ea typeface="Times New Roman"/>
            </a:rPr>
            <a:t> :</a:t>
          </a:r>
          <a:endParaRPr lang="ar-SA" sz="2000" kern="1200" dirty="0"/>
        </a:p>
      </dsp:txBody>
      <dsp:txXfrm>
        <a:off x="4244944" y="115322"/>
        <a:ext cx="2640628" cy="568555"/>
      </dsp:txXfrm>
    </dsp:sp>
    <dsp:sp modelId="{AB5BE7E5-CCDD-47AC-BEF7-E1EDB5B86D55}">
      <dsp:nvSpPr>
        <dsp:cNvPr id="0" name=""/>
        <dsp:cNvSpPr/>
      </dsp:nvSpPr>
      <dsp:spPr>
        <a:xfrm>
          <a:off x="4785795" y="683877"/>
          <a:ext cx="2640628" cy="1944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r" defTabSz="666750" rtl="1">
            <a:lnSpc>
              <a:spcPct val="90000"/>
            </a:lnSpc>
            <a:spcBef>
              <a:spcPct val="0"/>
            </a:spcBef>
            <a:spcAft>
              <a:spcPct val="15000"/>
            </a:spcAft>
            <a:buChar char="••"/>
          </a:pPr>
          <a:r>
            <a:rPr lang="ar-SA" sz="1500" kern="1200" dirty="0" smtClean="0">
              <a:latin typeface="Times New Roman"/>
              <a:ea typeface="Times New Roman"/>
              <a:cs typeface="Sakkal Majalla"/>
            </a:rPr>
            <a:t>يجب أن توجه المزرعة بحيث تحافظ على عدم وصول الروائح الكريهة منها إلى التجمعات السكنية</a:t>
          </a:r>
          <a:r>
            <a:rPr lang="en-US" sz="1500" kern="1200" dirty="0" smtClean="0">
              <a:latin typeface="Sakkal Majalla"/>
              <a:ea typeface="Times New Roman"/>
            </a:rPr>
            <a:t>. </a:t>
          </a:r>
          <a:r>
            <a:rPr lang="ar-SA" sz="1500" kern="1200" dirty="0" smtClean="0">
              <a:latin typeface="Times New Roman"/>
              <a:ea typeface="Times New Roman"/>
              <a:cs typeface="Sakkal Majalla"/>
            </a:rPr>
            <a:t>توجيه المزرعة مناسب الرياح تنتقل من المباني إلى المزرعة</a:t>
          </a:r>
          <a:r>
            <a:rPr lang="en-US" sz="1500" kern="1200" dirty="0" smtClean="0">
              <a:latin typeface="Times New Roman"/>
              <a:ea typeface="Times New Roman"/>
              <a:cs typeface="Sakkal Majalla"/>
            </a:rPr>
            <a:t>. </a:t>
          </a:r>
          <a:r>
            <a:rPr lang="ar-SA" sz="1500" kern="1200" dirty="0" smtClean="0">
              <a:latin typeface="Times New Roman"/>
              <a:ea typeface="Times New Roman"/>
              <a:cs typeface="Sakkal Majalla"/>
            </a:rPr>
            <a:t>التوجيه غير مناسب الرياح تنتقل من المزرعة إلى المباني</a:t>
          </a:r>
          <a:r>
            <a:rPr lang="en-US" sz="1500" kern="1200" dirty="0" smtClean="0">
              <a:latin typeface="Times New Roman"/>
              <a:ea typeface="Times New Roman"/>
              <a:cs typeface="Sakkal Majalla"/>
            </a:rPr>
            <a:t>.</a:t>
          </a:r>
          <a:endParaRPr lang="ar-SA" sz="1500" kern="1200" dirty="0"/>
        </a:p>
      </dsp:txBody>
      <dsp:txXfrm>
        <a:off x="4842733" y="740815"/>
        <a:ext cx="2526752" cy="1830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10D0-1F7A-4872-A150-2AD76EA59A46}">
      <dsp:nvSpPr>
        <dsp:cNvPr id="0" name=""/>
        <dsp:cNvSpPr/>
      </dsp:nvSpPr>
      <dsp:spPr>
        <a:xfrm>
          <a:off x="2848508" y="593824"/>
          <a:ext cx="1479351" cy="1479351"/>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solidFill>
                <a:srgbClr val="1D2129"/>
              </a:solidFill>
              <a:latin typeface="Times New Roman"/>
              <a:ea typeface="Times New Roman"/>
              <a:cs typeface="Sakkal Majalla"/>
            </a:rPr>
            <a:t>العوامل التي تؤثر في تصميم المباني الزراعية</a:t>
          </a:r>
          <a:r>
            <a:rPr lang="en-US" sz="1600" b="1" kern="1200" dirty="0" smtClean="0">
              <a:solidFill>
                <a:srgbClr val="1D2129"/>
              </a:solidFill>
              <a:latin typeface="Sakkal Majalla"/>
              <a:ea typeface="Times New Roman"/>
            </a:rPr>
            <a:t> :</a:t>
          </a:r>
          <a:endParaRPr lang="ar-SA" sz="1600" kern="1200" dirty="0"/>
        </a:p>
      </dsp:txBody>
      <dsp:txXfrm>
        <a:off x="3065154" y="810470"/>
        <a:ext cx="1046059" cy="1046059"/>
      </dsp:txXfrm>
    </dsp:sp>
    <dsp:sp modelId="{9BD62E00-7F2F-42D5-A649-A73870629ADF}">
      <dsp:nvSpPr>
        <dsp:cNvPr id="0" name=""/>
        <dsp:cNvSpPr/>
      </dsp:nvSpPr>
      <dsp:spPr>
        <a:xfrm>
          <a:off x="3100401" y="264"/>
          <a:ext cx="975565"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t>الأسواق</a:t>
          </a:r>
          <a:endParaRPr lang="ar-SA" sz="1400" kern="1200" dirty="0"/>
        </a:p>
      </dsp:txBody>
      <dsp:txXfrm>
        <a:off x="3243269" y="108587"/>
        <a:ext cx="689829" cy="523029"/>
      </dsp:txXfrm>
    </dsp:sp>
    <dsp:sp modelId="{8A50121E-6591-4530-9F53-76D2892061EB}">
      <dsp:nvSpPr>
        <dsp:cNvPr id="0" name=""/>
        <dsp:cNvSpPr/>
      </dsp:nvSpPr>
      <dsp:spPr>
        <a:xfrm>
          <a:off x="3962400" y="457206"/>
          <a:ext cx="1523850"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solidFill>
                <a:srgbClr val="1D2129"/>
              </a:solidFill>
              <a:latin typeface="Times New Roman"/>
              <a:ea typeface="Times New Roman"/>
              <a:cs typeface="Sakkal Majalla"/>
            </a:rPr>
            <a:t>العادات المنتشرة في المنطقة</a:t>
          </a:r>
          <a:r>
            <a:rPr lang="en-US" sz="1400" kern="1200" dirty="0" smtClean="0">
              <a:solidFill>
                <a:srgbClr val="1D2129"/>
              </a:solidFill>
              <a:latin typeface="Sakkal Majalla"/>
              <a:ea typeface="Times New Roman"/>
            </a:rPr>
            <a:t> .</a:t>
          </a:r>
          <a:endParaRPr lang="ar-SA" sz="1400" kern="1200" dirty="0"/>
        </a:p>
      </dsp:txBody>
      <dsp:txXfrm>
        <a:off x="4185563" y="565529"/>
        <a:ext cx="1077524" cy="523029"/>
      </dsp:txXfrm>
    </dsp:sp>
    <dsp:sp modelId="{1FB0FCC0-28E2-459B-A840-D3A62E497F26}">
      <dsp:nvSpPr>
        <dsp:cNvPr id="0" name=""/>
        <dsp:cNvSpPr/>
      </dsp:nvSpPr>
      <dsp:spPr>
        <a:xfrm>
          <a:off x="4051162" y="1371600"/>
          <a:ext cx="1485668"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solidFill>
                <a:srgbClr val="1D2129"/>
              </a:solidFill>
              <a:latin typeface="Times New Roman"/>
              <a:ea typeface="Times New Roman"/>
              <a:cs typeface="Sakkal Majalla"/>
            </a:rPr>
            <a:t>مواد البناء</a:t>
          </a:r>
          <a:r>
            <a:rPr lang="en-US" sz="1600" kern="1200" dirty="0" smtClean="0">
              <a:solidFill>
                <a:srgbClr val="1D2129"/>
              </a:solidFill>
              <a:latin typeface="Sakkal Majalla"/>
              <a:ea typeface="Times New Roman"/>
            </a:rPr>
            <a:t> .</a:t>
          </a:r>
          <a:endParaRPr lang="en-US" sz="1600" kern="1200" dirty="0" smtClean="0">
            <a:latin typeface="Times New Roman"/>
            <a:ea typeface="Times New Roman"/>
          </a:endParaRPr>
        </a:p>
      </dsp:txBody>
      <dsp:txXfrm>
        <a:off x="4268733" y="1479923"/>
        <a:ext cx="1050526" cy="523029"/>
      </dsp:txXfrm>
    </dsp:sp>
    <dsp:sp modelId="{FAF7C462-5E98-4E54-92EA-2F380C407D54}">
      <dsp:nvSpPr>
        <dsp:cNvPr id="0" name=""/>
        <dsp:cNvSpPr/>
      </dsp:nvSpPr>
      <dsp:spPr>
        <a:xfrm>
          <a:off x="2583289" y="1905002"/>
          <a:ext cx="1559362"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solidFill>
                <a:srgbClr val="1D2129"/>
              </a:solidFill>
              <a:latin typeface="Times New Roman"/>
              <a:ea typeface="Times New Roman"/>
              <a:cs typeface="Sakkal Majalla"/>
            </a:rPr>
            <a:t>العوامل الجوية</a:t>
          </a:r>
          <a:r>
            <a:rPr lang="en-US" sz="1400" kern="1200" dirty="0" smtClean="0">
              <a:solidFill>
                <a:srgbClr val="1D2129"/>
              </a:solidFill>
              <a:latin typeface="Sakkal Majalla"/>
              <a:ea typeface="Times New Roman"/>
            </a:rPr>
            <a:t> .</a:t>
          </a:r>
          <a:endParaRPr lang="en-US" sz="1400" kern="1200" dirty="0" smtClean="0">
            <a:latin typeface="Times New Roman"/>
            <a:ea typeface="Times New Roman"/>
          </a:endParaRPr>
        </a:p>
      </dsp:txBody>
      <dsp:txXfrm>
        <a:off x="2811652" y="2013325"/>
        <a:ext cx="1102636" cy="523029"/>
      </dsp:txXfrm>
    </dsp:sp>
    <dsp:sp modelId="{95510A44-6F50-4B74-A125-5D8CB49AFFCA}">
      <dsp:nvSpPr>
        <dsp:cNvPr id="0" name=""/>
        <dsp:cNvSpPr/>
      </dsp:nvSpPr>
      <dsp:spPr>
        <a:xfrm>
          <a:off x="1660254" y="1142996"/>
          <a:ext cx="1349272"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solidFill>
                <a:srgbClr val="1D2129"/>
              </a:solidFill>
              <a:latin typeface="Times New Roman"/>
              <a:ea typeface="Times New Roman"/>
              <a:cs typeface="Sakkal Majalla"/>
            </a:rPr>
            <a:t>المحاصيل</a:t>
          </a:r>
          <a:endParaRPr lang="ar-SA" sz="1600" kern="1200" dirty="0"/>
        </a:p>
      </dsp:txBody>
      <dsp:txXfrm>
        <a:off x="1857850" y="1251319"/>
        <a:ext cx="954080" cy="523029"/>
      </dsp:txXfrm>
    </dsp:sp>
    <dsp:sp modelId="{93784582-6F6D-4802-88F5-F37B46A27932}">
      <dsp:nvSpPr>
        <dsp:cNvPr id="0" name=""/>
        <dsp:cNvSpPr/>
      </dsp:nvSpPr>
      <dsp:spPr>
        <a:xfrm>
          <a:off x="1676403" y="381003"/>
          <a:ext cx="1550989" cy="73967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solidFill>
                <a:srgbClr val="1D2129"/>
              </a:solidFill>
              <a:latin typeface="Times New Roman"/>
              <a:ea typeface="Times New Roman"/>
              <a:cs typeface="Sakkal Majalla"/>
            </a:rPr>
            <a:t>الحالة الاجتماعية و الاقتصادية</a:t>
          </a:r>
          <a:r>
            <a:rPr lang="en-US" sz="1400" kern="1200" dirty="0" smtClean="0">
              <a:solidFill>
                <a:srgbClr val="1D2129"/>
              </a:solidFill>
              <a:latin typeface="Sakkal Majalla"/>
              <a:ea typeface="Times New Roman"/>
            </a:rPr>
            <a:t> .</a:t>
          </a:r>
          <a:endParaRPr lang="ar-SA" sz="1400" kern="1200" dirty="0"/>
        </a:p>
      </dsp:txBody>
      <dsp:txXfrm>
        <a:off x="1903540" y="489326"/>
        <a:ext cx="1096715" cy="523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4C29E-1E90-4D5B-83D1-483BA22D1F53}">
      <dsp:nvSpPr>
        <dsp:cNvPr id="0" name=""/>
        <dsp:cNvSpPr/>
      </dsp:nvSpPr>
      <dsp:spPr>
        <a:xfrm rot="16200000">
          <a:off x="523883" y="-371473"/>
          <a:ext cx="3067032" cy="4114800"/>
        </a:xfrm>
        <a:prstGeom prst="round1Rect">
          <a:avLst/>
        </a:prstGeom>
        <a:gradFill rotWithShape="0">
          <a:gsLst>
            <a:gs pos="0">
              <a:schemeClr val="accent5">
                <a:shade val="50000"/>
                <a:hueOff val="0"/>
                <a:satOff val="0"/>
                <a:lumOff val="0"/>
                <a:alphaOff val="0"/>
                <a:tint val="62000"/>
                <a:satMod val="180000"/>
              </a:schemeClr>
            </a:gs>
            <a:gs pos="65000">
              <a:schemeClr val="accent5">
                <a:shade val="50000"/>
                <a:hueOff val="0"/>
                <a:satOff val="0"/>
                <a:lumOff val="0"/>
                <a:alphaOff val="0"/>
                <a:tint val="32000"/>
                <a:satMod val="250000"/>
              </a:schemeClr>
            </a:gs>
            <a:gs pos="100000">
              <a:schemeClr val="accent5">
                <a:shade val="5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ar-SA" sz="1800" b="1" kern="1200" dirty="0" smtClean="0">
              <a:latin typeface="Times New Roman"/>
              <a:ea typeface="Times New Roman"/>
              <a:cs typeface="Sakkal Majalla"/>
            </a:rPr>
            <a:t>اتجاه المبنى</a:t>
          </a:r>
          <a:r>
            <a:rPr lang="en-US" sz="1800" kern="1200" dirty="0" smtClean="0">
              <a:latin typeface="Sakkal Majalla"/>
              <a:ea typeface="Times New Roman"/>
            </a:rPr>
            <a:t> :</a:t>
          </a:r>
          <a:br>
            <a:rPr lang="en-US" sz="1800" kern="1200" dirty="0" smtClean="0">
              <a:latin typeface="Sakkal Majalla"/>
              <a:ea typeface="Times New Roman"/>
            </a:rPr>
          </a:br>
          <a:r>
            <a:rPr lang="ar-SA" sz="1800" kern="1200" dirty="0" smtClean="0">
              <a:latin typeface="Times New Roman"/>
              <a:ea typeface="Times New Roman"/>
              <a:cs typeface="Sakkal Majalla"/>
            </a:rPr>
            <a:t>يجب عند اختيار المبنى مراعاة الآتي</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دخول أشعة الشمس والهواء النقي بأكبر قدر ممكن</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عدم تعرض الحيوانات إلى التيارات الهوائية المباشرة</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ألا يكون إلى جهة نزول الأمطار وهي غالباً جهة مهب الريح</a:t>
          </a:r>
          <a:r>
            <a:rPr lang="en-US" sz="1800" kern="1200" dirty="0" smtClean="0">
              <a:latin typeface="Sakkal Majalla"/>
              <a:ea typeface="Times New Roman"/>
            </a:rPr>
            <a:t> .</a:t>
          </a:r>
          <a:endParaRPr lang="en-US" sz="1800" kern="1200" dirty="0" smtClean="0">
            <a:latin typeface="Times New Roman"/>
            <a:ea typeface="Times New Roman"/>
          </a:endParaRPr>
        </a:p>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أن يحقق أكبر قدر ممكن من الدفء شتاءاً والبرودة صيفاً</a:t>
          </a:r>
          <a:r>
            <a:rPr lang="en-US" sz="1800" kern="1200" dirty="0" smtClean="0">
              <a:latin typeface="Sakkal Majalla"/>
              <a:ea typeface="Times New Roman"/>
            </a:rPr>
            <a:t>.</a:t>
          </a:r>
          <a:endParaRPr lang="ar-SA" sz="1800" kern="1200" dirty="0"/>
        </a:p>
      </dsp:txBody>
      <dsp:txXfrm rot="5400000">
        <a:off x="-1" y="152411"/>
        <a:ext cx="4114800" cy="2300274"/>
      </dsp:txXfrm>
    </dsp:sp>
    <dsp:sp modelId="{FFED2221-7DF0-4C62-A96E-0DFDE2AD5D11}">
      <dsp:nvSpPr>
        <dsp:cNvPr id="0" name=""/>
        <dsp:cNvSpPr/>
      </dsp:nvSpPr>
      <dsp:spPr>
        <a:xfrm>
          <a:off x="4114800" y="109533"/>
          <a:ext cx="4114800" cy="2628900"/>
        </a:xfrm>
        <a:prstGeom prst="round1Rect">
          <a:avLst/>
        </a:prstGeom>
        <a:gradFill rotWithShape="0">
          <a:gsLst>
            <a:gs pos="0">
              <a:schemeClr val="accent5">
                <a:shade val="50000"/>
                <a:hueOff val="37208"/>
                <a:satOff val="-9113"/>
                <a:lumOff val="24027"/>
                <a:alphaOff val="0"/>
                <a:tint val="62000"/>
                <a:satMod val="180000"/>
              </a:schemeClr>
            </a:gs>
            <a:gs pos="65000">
              <a:schemeClr val="accent5">
                <a:shade val="50000"/>
                <a:hueOff val="37208"/>
                <a:satOff val="-9113"/>
                <a:lumOff val="24027"/>
                <a:alphaOff val="0"/>
                <a:tint val="32000"/>
                <a:satMod val="250000"/>
              </a:schemeClr>
            </a:gs>
            <a:gs pos="100000">
              <a:schemeClr val="accent5">
                <a:shade val="50000"/>
                <a:hueOff val="37208"/>
                <a:satOff val="-9113"/>
                <a:lumOff val="2402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smtClean="0">
              <a:latin typeface="Times New Roman"/>
              <a:ea typeface="Times New Roman"/>
              <a:cs typeface="Sakkal Majalla"/>
            </a:rPr>
            <a:t>الفراغ المناسب</a:t>
          </a:r>
          <a:r>
            <a:rPr lang="ar-SA" sz="2000" kern="1200" dirty="0" smtClean="0">
              <a:latin typeface="Times New Roman"/>
              <a:ea typeface="Times New Roman"/>
              <a:cs typeface="Sakkal Majalla"/>
            </a:rPr>
            <a:t> :</a:t>
          </a:r>
          <a:endParaRPr lang="ar-SA" sz="2000" kern="1200" dirty="0"/>
        </a:p>
      </dsp:txBody>
      <dsp:txXfrm>
        <a:off x="4114800" y="109533"/>
        <a:ext cx="4114800" cy="1971675"/>
      </dsp:txXfrm>
    </dsp:sp>
    <dsp:sp modelId="{23A22BC9-C1D3-4621-A9C9-F7086C967DCF}">
      <dsp:nvSpPr>
        <dsp:cNvPr id="0" name=""/>
        <dsp:cNvSpPr/>
      </dsp:nvSpPr>
      <dsp:spPr>
        <a:xfrm rot="10800000">
          <a:off x="0" y="2738433"/>
          <a:ext cx="4114800" cy="2628900"/>
        </a:xfrm>
        <a:prstGeom prst="round1Rect">
          <a:avLst/>
        </a:prstGeom>
        <a:gradFill rotWithShape="0">
          <a:gsLst>
            <a:gs pos="0">
              <a:schemeClr val="accent5">
                <a:shade val="50000"/>
                <a:hueOff val="74417"/>
                <a:satOff val="-18227"/>
                <a:lumOff val="48053"/>
                <a:alphaOff val="0"/>
                <a:tint val="62000"/>
                <a:satMod val="180000"/>
              </a:schemeClr>
            </a:gs>
            <a:gs pos="65000">
              <a:schemeClr val="accent5">
                <a:shade val="50000"/>
                <a:hueOff val="74417"/>
                <a:satOff val="-18227"/>
                <a:lumOff val="48053"/>
                <a:alphaOff val="0"/>
                <a:tint val="32000"/>
                <a:satMod val="250000"/>
              </a:schemeClr>
            </a:gs>
            <a:gs pos="100000">
              <a:schemeClr val="accent5">
                <a:shade val="50000"/>
                <a:hueOff val="74417"/>
                <a:satOff val="-18227"/>
                <a:lumOff val="48053"/>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smtClean="0">
              <a:latin typeface="Times New Roman"/>
              <a:ea typeface="Times New Roman"/>
              <a:cs typeface="Sakkal Majalla"/>
            </a:rPr>
            <a:t>المطلب الفسيولوجي للمبنى</a:t>
          </a:r>
          <a:r>
            <a:rPr lang="ar-SA" sz="2000" kern="1200" dirty="0" smtClean="0">
              <a:latin typeface="Times New Roman"/>
              <a:ea typeface="Times New Roman"/>
              <a:cs typeface="Sakkal Majalla"/>
            </a:rPr>
            <a:t> </a:t>
          </a:r>
          <a:endParaRPr lang="ar-SA" sz="2000" kern="1200" dirty="0"/>
        </a:p>
      </dsp:txBody>
      <dsp:txXfrm rot="10800000">
        <a:off x="0" y="3395658"/>
        <a:ext cx="4114800" cy="1971675"/>
      </dsp:txXfrm>
    </dsp:sp>
    <dsp:sp modelId="{5CB4A287-10AC-4768-BCED-B789E8653CB9}">
      <dsp:nvSpPr>
        <dsp:cNvPr id="0" name=""/>
        <dsp:cNvSpPr/>
      </dsp:nvSpPr>
      <dsp:spPr>
        <a:xfrm rot="5400000">
          <a:off x="4857750" y="1995483"/>
          <a:ext cx="2628900" cy="4114800"/>
        </a:xfrm>
        <a:prstGeom prst="round1Rect">
          <a:avLst/>
        </a:prstGeom>
        <a:gradFill rotWithShape="0">
          <a:gsLst>
            <a:gs pos="0">
              <a:schemeClr val="accent5">
                <a:shade val="50000"/>
                <a:hueOff val="37208"/>
                <a:satOff val="-9113"/>
                <a:lumOff val="24027"/>
                <a:alphaOff val="0"/>
                <a:tint val="62000"/>
                <a:satMod val="180000"/>
              </a:schemeClr>
            </a:gs>
            <a:gs pos="65000">
              <a:schemeClr val="accent5">
                <a:shade val="50000"/>
                <a:hueOff val="37208"/>
                <a:satOff val="-9113"/>
                <a:lumOff val="24027"/>
                <a:alphaOff val="0"/>
                <a:tint val="32000"/>
                <a:satMod val="250000"/>
              </a:schemeClr>
            </a:gs>
            <a:gs pos="100000">
              <a:schemeClr val="accent5">
                <a:shade val="50000"/>
                <a:hueOff val="37208"/>
                <a:satOff val="-9113"/>
                <a:lumOff val="2402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b="1" kern="1200" dirty="0" smtClean="0">
              <a:latin typeface="Times New Roman"/>
              <a:ea typeface="Times New Roman"/>
              <a:cs typeface="Sakkal Majalla"/>
            </a:rPr>
            <a:t>أن يكون المبنى مستوفياً الشروط الصحية</a:t>
          </a:r>
          <a:r>
            <a:rPr lang="ar-SA" sz="2000" kern="1200" dirty="0" smtClean="0">
              <a:latin typeface="Times New Roman"/>
              <a:ea typeface="Times New Roman"/>
              <a:cs typeface="Sakkal Majalla"/>
            </a:rPr>
            <a:t> </a:t>
          </a:r>
          <a:endParaRPr lang="ar-SA" sz="2000" kern="1200" dirty="0"/>
        </a:p>
      </dsp:txBody>
      <dsp:txXfrm rot="-5400000">
        <a:off x="4114800" y="3395657"/>
        <a:ext cx="4114800" cy="1971675"/>
      </dsp:txXfrm>
    </dsp:sp>
    <dsp:sp modelId="{948BDF91-C0C4-4C18-BB69-4A303D7925A5}">
      <dsp:nvSpPr>
        <dsp:cNvPr id="0" name=""/>
        <dsp:cNvSpPr/>
      </dsp:nvSpPr>
      <dsp:spPr>
        <a:xfrm>
          <a:off x="3200400" y="2514595"/>
          <a:ext cx="2468880" cy="1314450"/>
        </a:xfrm>
        <a:prstGeom prst="roundRect">
          <a:avLst/>
        </a:prstGeom>
        <a:gradFill rotWithShape="0">
          <a:gsLst>
            <a:gs pos="0">
              <a:schemeClr val="accent5">
                <a:tint val="55000"/>
                <a:hueOff val="0"/>
                <a:satOff val="0"/>
                <a:lumOff val="0"/>
                <a:alphaOff val="0"/>
                <a:tint val="62000"/>
                <a:satMod val="180000"/>
              </a:schemeClr>
            </a:gs>
            <a:gs pos="65000">
              <a:schemeClr val="accent5">
                <a:tint val="55000"/>
                <a:hueOff val="0"/>
                <a:satOff val="0"/>
                <a:lumOff val="0"/>
                <a:alphaOff val="0"/>
                <a:tint val="32000"/>
                <a:satMod val="250000"/>
              </a:schemeClr>
            </a:gs>
            <a:gs pos="100000">
              <a:schemeClr val="accent5">
                <a:tint val="55000"/>
                <a:hueOff val="0"/>
                <a:satOff val="0"/>
                <a:lumOff val="0"/>
                <a:alphaOff val="0"/>
                <a:tint val="23000"/>
                <a:satMod val="300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smtClean="0">
              <a:latin typeface="Times New Roman"/>
              <a:ea typeface="Times New Roman"/>
              <a:cs typeface="Sakkal Majalla"/>
            </a:rPr>
            <a:t>المطالب الرئيسية لكل مبنى زراعي</a:t>
          </a:r>
          <a:r>
            <a:rPr lang="en-US" sz="2400" b="1" kern="1200" smtClean="0">
              <a:latin typeface="Sakkal Majalla"/>
              <a:ea typeface="Times New Roman"/>
            </a:rPr>
            <a:t> :</a:t>
          </a:r>
          <a:endParaRPr lang="ar-SA" sz="2400" kern="1200" dirty="0"/>
        </a:p>
      </dsp:txBody>
      <dsp:txXfrm>
        <a:off x="3264566" y="2578761"/>
        <a:ext cx="2340548" cy="11861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2ADBE-C359-4319-97E8-B5226F2E825D}">
      <dsp:nvSpPr>
        <dsp:cNvPr id="0" name=""/>
        <dsp:cNvSpPr/>
      </dsp:nvSpPr>
      <dsp:spPr>
        <a:xfrm>
          <a:off x="393091" y="3089"/>
          <a:ext cx="1559341" cy="41197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100000"/>
            </a:lnSpc>
            <a:spcBef>
              <a:spcPct val="0"/>
            </a:spcBef>
            <a:spcAft>
              <a:spcPts val="0"/>
            </a:spcAft>
          </a:pPr>
          <a:r>
            <a:rPr lang="ar-SA" sz="2000" b="1" kern="1200" smtClean="0">
              <a:latin typeface="Times New Roman"/>
              <a:ea typeface="Times New Roman"/>
              <a:cs typeface="Sakkal Majalla"/>
            </a:rPr>
            <a:t>ثانياً :مزارع الأبقار</a:t>
          </a:r>
          <a:r>
            <a:rPr lang="en-US" sz="2000" b="1" kern="1200" smtClean="0">
              <a:latin typeface="Sakkal Majalla"/>
              <a:ea typeface="Times New Roman"/>
            </a:rPr>
            <a:t>:</a:t>
          </a:r>
          <a:endParaRPr lang="ar-SA" sz="2000" kern="1200" dirty="0"/>
        </a:p>
      </dsp:txBody>
      <dsp:txXfrm>
        <a:off x="405157" y="15155"/>
        <a:ext cx="1535209" cy="387838"/>
      </dsp:txXfrm>
    </dsp:sp>
    <dsp:sp modelId="{0176AE5F-3168-4A1D-99D1-A89351E2FCFC}">
      <dsp:nvSpPr>
        <dsp:cNvPr id="0" name=""/>
        <dsp:cNvSpPr/>
      </dsp:nvSpPr>
      <dsp:spPr>
        <a:xfrm>
          <a:off x="549025" y="415059"/>
          <a:ext cx="155934" cy="745405"/>
        </a:xfrm>
        <a:custGeom>
          <a:avLst/>
          <a:gdLst/>
          <a:ahLst/>
          <a:cxnLst/>
          <a:rect l="0" t="0" r="0" b="0"/>
          <a:pathLst>
            <a:path>
              <a:moveTo>
                <a:pt x="0" y="0"/>
              </a:moveTo>
              <a:lnTo>
                <a:pt x="0" y="745405"/>
              </a:lnTo>
              <a:lnTo>
                <a:pt x="155934" y="745405"/>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543E36A-4C10-4660-B341-C2EF9DA5FAB3}">
      <dsp:nvSpPr>
        <dsp:cNvPr id="0" name=""/>
        <dsp:cNvSpPr/>
      </dsp:nvSpPr>
      <dsp:spPr>
        <a:xfrm>
          <a:off x="704959" y="518052"/>
          <a:ext cx="3079252" cy="12848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1">
            <a:lnSpc>
              <a:spcPct val="90000"/>
            </a:lnSpc>
            <a:spcBef>
              <a:spcPct val="0"/>
            </a:spcBef>
            <a:spcAft>
              <a:spcPct val="35000"/>
            </a:spcAft>
          </a:pPr>
          <a:r>
            <a:rPr lang="ar-SA" sz="1200" b="1" kern="1200" smtClean="0">
              <a:latin typeface="Times New Roman"/>
              <a:ea typeface="Times New Roman"/>
              <a:cs typeface="Sakkal Majalla"/>
            </a:rPr>
            <a:t>أنواع حظائر الأبقار</a:t>
          </a:r>
          <a:r>
            <a:rPr lang="en-US" sz="1200" b="1" kern="1200" smtClean="0">
              <a:latin typeface="Sakkal Majalla"/>
              <a:ea typeface="Times New Roman"/>
            </a:rPr>
            <a:t> :</a:t>
          </a:r>
          <a:endParaRPr lang="en-US" sz="1200" b="1" kern="1200" smtClean="0">
            <a:latin typeface="Times New Roman"/>
            <a:ea typeface="Times New Roman"/>
          </a:endParaRPr>
        </a:p>
        <a:p>
          <a:pPr lvl="0" algn="ctr" defTabSz="533400" rtl="1">
            <a:lnSpc>
              <a:spcPct val="90000"/>
            </a:lnSpc>
            <a:spcBef>
              <a:spcPct val="0"/>
            </a:spcBef>
            <a:spcAft>
              <a:spcPct val="35000"/>
            </a:spcAft>
          </a:pPr>
          <a:r>
            <a:rPr lang="ar-SA" sz="1200" kern="1200" smtClean="0">
              <a:latin typeface="Times New Roman"/>
              <a:ea typeface="Times New Roman"/>
              <a:cs typeface="Sakkal Majalla"/>
            </a:rPr>
            <a:t>حظائر الأبقار الحلوب</a:t>
          </a:r>
          <a:r>
            <a:rPr lang="en-US" sz="1200" kern="1200" smtClean="0">
              <a:latin typeface="Sakkal Majalla"/>
              <a:ea typeface="Times New Roman"/>
            </a:rPr>
            <a:t> .</a:t>
          </a:r>
          <a:r>
            <a:rPr lang="ar-SA" sz="1200" kern="1200" smtClean="0">
              <a:latin typeface="Times New Roman"/>
              <a:ea typeface="Times New Roman"/>
              <a:cs typeface="Sakkal Majalla"/>
            </a:rPr>
            <a:t>حظائر العجول والعجلات الرضيعة.</a:t>
          </a:r>
          <a:r>
            <a:rPr lang="ar-SA" sz="1200" kern="1200" smtClean="0">
              <a:latin typeface="Times New Roman"/>
              <a:ea typeface="Times New Roman"/>
            </a:rPr>
            <a:t> </a:t>
          </a:r>
          <a:r>
            <a:rPr lang="ar-SA" sz="1200" kern="1200" smtClean="0">
              <a:latin typeface="Times New Roman"/>
              <a:ea typeface="Times New Roman"/>
              <a:cs typeface="Sakkal Majalla"/>
            </a:rPr>
            <a:t>حظائر العجول والعجلات المفطومة.</a:t>
          </a:r>
          <a:r>
            <a:rPr lang="ar-SA" sz="1200" kern="1200" smtClean="0">
              <a:latin typeface="Times New Roman"/>
              <a:ea typeface="Times New Roman"/>
            </a:rPr>
            <a:t> </a:t>
          </a:r>
          <a:r>
            <a:rPr lang="ar-SA" sz="1200" kern="1200" smtClean="0">
              <a:latin typeface="Times New Roman"/>
              <a:ea typeface="Times New Roman"/>
              <a:cs typeface="Sakkal Majalla"/>
            </a:rPr>
            <a:t>حظائر القطع النامي المؤنث والبكاكير</a:t>
          </a:r>
          <a:r>
            <a:rPr lang="en-US" sz="1200" kern="1200" smtClean="0">
              <a:latin typeface="Sakkal Majalla"/>
              <a:ea typeface="Times New Roman"/>
            </a:rPr>
            <a:t>.</a:t>
          </a:r>
          <a:endParaRPr lang="en-US" sz="1200" kern="1200" smtClean="0">
            <a:latin typeface="Times New Roman"/>
            <a:ea typeface="Times New Roman"/>
          </a:endParaRPr>
        </a:p>
        <a:p>
          <a:pPr lvl="0" algn="ctr" defTabSz="533400" rtl="1">
            <a:lnSpc>
              <a:spcPct val="90000"/>
            </a:lnSpc>
            <a:spcBef>
              <a:spcPct val="0"/>
            </a:spcBef>
            <a:spcAft>
              <a:spcPct val="35000"/>
            </a:spcAft>
          </a:pPr>
          <a:r>
            <a:rPr lang="ar-SA" sz="1200" kern="1200" smtClean="0">
              <a:latin typeface="Times New Roman"/>
              <a:ea typeface="Times New Roman"/>
              <a:cs typeface="Sakkal Majalla"/>
            </a:rPr>
            <a:t>حظائر ثيران التربية</a:t>
          </a:r>
          <a:r>
            <a:rPr lang="en-US" sz="1200" kern="1200" smtClean="0">
              <a:latin typeface="Sakkal Majalla"/>
              <a:ea typeface="Times New Roman"/>
            </a:rPr>
            <a:t> .</a:t>
          </a:r>
          <a:r>
            <a:rPr lang="en-US" sz="1200" kern="1200" smtClean="0">
              <a:latin typeface="Times New Roman"/>
              <a:ea typeface="Times New Roman"/>
            </a:rPr>
            <a:t> </a:t>
          </a:r>
          <a:r>
            <a:rPr lang="ar-SA" sz="1200" kern="1200" smtClean="0">
              <a:latin typeface="Times New Roman"/>
              <a:ea typeface="Times New Roman"/>
              <a:cs typeface="Sakkal Majalla"/>
            </a:rPr>
            <a:t>حظائر أبقار اللحم</a:t>
          </a:r>
          <a:r>
            <a:rPr lang="en-US" sz="1200" kern="1200" smtClean="0">
              <a:latin typeface="Sakkal Majalla"/>
              <a:ea typeface="Times New Roman"/>
            </a:rPr>
            <a:t> .</a:t>
          </a:r>
          <a:endParaRPr lang="ar-SA" sz="1200" kern="1200" dirty="0"/>
        </a:p>
      </dsp:txBody>
      <dsp:txXfrm>
        <a:off x="742590" y="555683"/>
        <a:ext cx="3003990" cy="1209562"/>
      </dsp:txXfrm>
    </dsp:sp>
    <dsp:sp modelId="{17EEC843-4597-429B-8673-8BF519F08D3B}">
      <dsp:nvSpPr>
        <dsp:cNvPr id="0" name=""/>
        <dsp:cNvSpPr/>
      </dsp:nvSpPr>
      <dsp:spPr>
        <a:xfrm>
          <a:off x="549025" y="415059"/>
          <a:ext cx="213432" cy="2001373"/>
        </a:xfrm>
        <a:custGeom>
          <a:avLst/>
          <a:gdLst/>
          <a:ahLst/>
          <a:cxnLst/>
          <a:rect l="0" t="0" r="0" b="0"/>
          <a:pathLst>
            <a:path>
              <a:moveTo>
                <a:pt x="0" y="0"/>
              </a:moveTo>
              <a:lnTo>
                <a:pt x="0" y="2001373"/>
              </a:lnTo>
              <a:lnTo>
                <a:pt x="213432" y="2001373"/>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F53429A-03A4-4DEE-A648-13E063A401EB}">
      <dsp:nvSpPr>
        <dsp:cNvPr id="0" name=""/>
        <dsp:cNvSpPr/>
      </dsp:nvSpPr>
      <dsp:spPr>
        <a:xfrm>
          <a:off x="762457" y="1913388"/>
          <a:ext cx="3074203" cy="10060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1">
            <a:lnSpc>
              <a:spcPct val="90000"/>
            </a:lnSpc>
            <a:spcBef>
              <a:spcPct val="0"/>
            </a:spcBef>
            <a:spcAft>
              <a:spcPct val="35000"/>
            </a:spcAft>
          </a:pPr>
          <a:r>
            <a:rPr lang="ar-SA" sz="1200" b="1" kern="1200" smtClean="0">
              <a:latin typeface="Times New Roman"/>
              <a:ea typeface="Times New Roman"/>
              <a:cs typeface="Sakkal Majalla"/>
            </a:rPr>
            <a:t>أما العناصر التي تتكون منها حظائر الأبقار بصفة رئيسية فهي</a:t>
          </a:r>
          <a:r>
            <a:rPr lang="en-US" sz="1200" b="1" kern="1200" smtClean="0">
              <a:latin typeface="Sakkal Majalla"/>
              <a:ea typeface="Times New Roman"/>
            </a:rPr>
            <a:t> :</a:t>
          </a:r>
          <a:endParaRPr lang="en-US" sz="1200" b="1" kern="1200" smtClean="0">
            <a:latin typeface="Times New Roman"/>
            <a:ea typeface="Times New Roman"/>
          </a:endParaRPr>
        </a:p>
        <a:p>
          <a:pPr lvl="0" algn="ctr" defTabSz="533400" rtl="1">
            <a:lnSpc>
              <a:spcPct val="90000"/>
            </a:lnSpc>
            <a:spcBef>
              <a:spcPct val="0"/>
            </a:spcBef>
            <a:spcAft>
              <a:spcPct val="35000"/>
            </a:spcAft>
          </a:pPr>
          <a:r>
            <a:rPr lang="ar-SA" sz="1200" kern="1200" smtClean="0">
              <a:latin typeface="Times New Roman"/>
              <a:ea typeface="Times New Roman"/>
              <a:cs typeface="Sakkal Majalla"/>
            </a:rPr>
            <a:t>القسم الإنتاجي "حظائر الحيوانات</a:t>
          </a:r>
          <a:r>
            <a:rPr lang="en-US" sz="1200" kern="1200" smtClean="0">
              <a:latin typeface="Times New Roman"/>
              <a:ea typeface="Times New Roman"/>
              <a:cs typeface="Sakkal Majalla"/>
            </a:rPr>
            <a:t> ". </a:t>
          </a:r>
          <a:r>
            <a:rPr lang="ar-SA" sz="1200" kern="1200" smtClean="0">
              <a:latin typeface="Times New Roman"/>
              <a:ea typeface="Times New Roman"/>
              <a:cs typeface="Sakkal Majalla"/>
            </a:rPr>
            <a:t>المحلب وملحقاته،</a:t>
          </a:r>
          <a:r>
            <a:rPr lang="en-US" sz="1200" kern="1200" smtClean="0">
              <a:latin typeface="Sakkal Majalla"/>
              <a:ea typeface="Times New Roman"/>
            </a:rPr>
            <a:t> </a:t>
          </a:r>
          <a:r>
            <a:rPr lang="ar-SA" sz="1200" kern="1200" smtClean="0">
              <a:latin typeface="Times New Roman"/>
              <a:ea typeface="Times New Roman"/>
              <a:cs typeface="Sakkal Majalla"/>
            </a:rPr>
            <a:t>قسم الصحة البيطرية</a:t>
          </a:r>
          <a:r>
            <a:rPr lang="en-US" sz="1200" kern="1200" smtClean="0">
              <a:latin typeface="Sakkal Majalla"/>
              <a:ea typeface="Times New Roman"/>
            </a:rPr>
            <a:t> .</a:t>
          </a:r>
          <a:r>
            <a:rPr lang="ar-SA" sz="1200" kern="1200" smtClean="0">
              <a:latin typeface="Times New Roman"/>
              <a:ea typeface="Times New Roman"/>
            </a:rPr>
            <a:t>، </a:t>
          </a:r>
          <a:r>
            <a:rPr lang="ar-SA" sz="1200" kern="1200" smtClean="0">
              <a:latin typeface="Times New Roman"/>
              <a:ea typeface="Times New Roman"/>
              <a:cs typeface="Sakkal Majalla"/>
            </a:rPr>
            <a:t>مستودعات الأعلاف</a:t>
          </a:r>
          <a:r>
            <a:rPr lang="en-US" sz="1200" kern="1200" smtClean="0">
              <a:latin typeface="Sakkal Majalla"/>
              <a:ea typeface="Times New Roman"/>
            </a:rPr>
            <a:t> </a:t>
          </a:r>
          <a:r>
            <a:rPr lang="ar-SA" sz="1200" kern="1200" smtClean="0">
              <a:latin typeface="Sakkal Majalla"/>
              <a:ea typeface="Times New Roman"/>
            </a:rPr>
            <a:t>،</a:t>
          </a:r>
          <a:r>
            <a:rPr lang="en-US" sz="1200" kern="1200" smtClean="0">
              <a:latin typeface="Times New Roman"/>
              <a:ea typeface="Times New Roman"/>
            </a:rPr>
            <a:t> </a:t>
          </a:r>
          <a:r>
            <a:rPr lang="ar-SA" sz="1200" kern="1200" smtClean="0">
              <a:latin typeface="Times New Roman"/>
              <a:ea typeface="Times New Roman"/>
              <a:cs typeface="Sakkal Majalla"/>
            </a:rPr>
            <a:t>قسم الآليات</a:t>
          </a:r>
          <a:r>
            <a:rPr lang="en-US" sz="1200" kern="1200" smtClean="0">
              <a:latin typeface="Sakkal Majalla"/>
              <a:ea typeface="Times New Roman"/>
            </a:rPr>
            <a:t> .</a:t>
          </a:r>
          <a:r>
            <a:rPr lang="ar-SA" sz="1200" kern="1200" smtClean="0">
              <a:latin typeface="Times New Roman"/>
              <a:ea typeface="Times New Roman"/>
            </a:rPr>
            <a:t>،</a:t>
          </a:r>
          <a:r>
            <a:rPr lang="ar-SA" sz="1200" kern="1200" smtClean="0">
              <a:latin typeface="Times New Roman"/>
              <a:ea typeface="Times New Roman"/>
              <a:cs typeface="Sakkal Majalla"/>
            </a:rPr>
            <a:t>قسم الإدارة وأبنية الموظفين .</a:t>
          </a:r>
          <a:endParaRPr lang="ar-SA" sz="1200" kern="1200" dirty="0"/>
        </a:p>
      </dsp:txBody>
      <dsp:txXfrm>
        <a:off x="791924" y="1942855"/>
        <a:ext cx="3015269" cy="947155"/>
      </dsp:txXfrm>
    </dsp:sp>
    <dsp:sp modelId="{22214928-ACFE-4DD2-A07D-5F38B6D179E1}">
      <dsp:nvSpPr>
        <dsp:cNvPr id="0" name=""/>
        <dsp:cNvSpPr/>
      </dsp:nvSpPr>
      <dsp:spPr>
        <a:xfrm>
          <a:off x="503305" y="415059"/>
          <a:ext cx="91440" cy="3688384"/>
        </a:xfrm>
        <a:custGeom>
          <a:avLst/>
          <a:gdLst/>
          <a:ahLst/>
          <a:cxnLst/>
          <a:rect l="0" t="0" r="0" b="0"/>
          <a:pathLst>
            <a:path>
              <a:moveTo>
                <a:pt x="45720" y="0"/>
              </a:moveTo>
              <a:lnTo>
                <a:pt x="45720" y="3688384"/>
              </a:lnTo>
              <a:lnTo>
                <a:pt x="99762" y="3688384"/>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71DCCC8-DD1E-4287-8CF7-D7C095AD896F}">
      <dsp:nvSpPr>
        <dsp:cNvPr id="0" name=""/>
        <dsp:cNvSpPr/>
      </dsp:nvSpPr>
      <dsp:spPr>
        <a:xfrm>
          <a:off x="603068" y="3025288"/>
          <a:ext cx="2921523" cy="21563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1">
            <a:lnSpc>
              <a:spcPct val="100000"/>
            </a:lnSpc>
            <a:spcBef>
              <a:spcPct val="0"/>
            </a:spcBef>
            <a:spcAft>
              <a:spcPts val="0"/>
            </a:spcAft>
          </a:pPr>
          <a:r>
            <a:rPr lang="ar-SA" sz="1200" b="1" kern="1200" dirty="0" smtClean="0">
              <a:latin typeface="Times New Roman"/>
              <a:ea typeface="Times New Roman"/>
              <a:cs typeface="Sakkal Majalla"/>
            </a:rPr>
            <a:t>القسم الإنتاجي في الحظيرة يجب أن يشمل عدة أمور</a:t>
          </a:r>
          <a:r>
            <a:rPr lang="en-US" sz="1200" b="1" kern="1200" dirty="0" smtClean="0">
              <a:latin typeface="Sakkal Majalla"/>
              <a:ea typeface="Times New Roman"/>
            </a:rPr>
            <a:t>:</a:t>
          </a:r>
          <a:endParaRPr lang="en-US" sz="1200" b="1"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المربط ومكان الاضجاع</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المعلف</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المنهل أو المشرب</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ممر توزيع العلف</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ممر الخدمة</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مجرى النفايات</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الممرات العرضية</a:t>
          </a:r>
          <a:r>
            <a:rPr lang="en-US" sz="1200" kern="1200" dirty="0" smtClean="0">
              <a:latin typeface="Sakkal Majalla"/>
              <a:ea typeface="Times New Roman"/>
            </a:rPr>
            <a:t> .</a:t>
          </a:r>
          <a:endParaRPr lang="en-US" sz="1200" kern="1200" dirty="0" smtClean="0">
            <a:latin typeface="Times New Roman"/>
            <a:ea typeface="Times New Roman"/>
          </a:endParaRPr>
        </a:p>
        <a:p>
          <a:pPr lvl="0" algn="ctr" defTabSz="533400" rtl="1">
            <a:lnSpc>
              <a:spcPct val="100000"/>
            </a:lnSpc>
            <a:spcBef>
              <a:spcPct val="0"/>
            </a:spcBef>
            <a:spcAft>
              <a:spcPts val="0"/>
            </a:spcAft>
          </a:pPr>
          <a:r>
            <a:rPr lang="ar-SA" sz="1200" kern="1200" dirty="0" smtClean="0">
              <a:latin typeface="Times New Roman"/>
              <a:ea typeface="Times New Roman"/>
              <a:cs typeface="Sakkal Majalla"/>
            </a:rPr>
            <a:t>مكان الحلابة</a:t>
          </a:r>
          <a:r>
            <a:rPr lang="en-US" sz="1200" kern="1200" dirty="0" smtClean="0">
              <a:latin typeface="Sakkal Majalla"/>
              <a:ea typeface="Times New Roman"/>
            </a:rPr>
            <a:t> .</a:t>
          </a:r>
          <a:endParaRPr lang="ar-SA" sz="1200" kern="1200" dirty="0"/>
        </a:p>
      </dsp:txBody>
      <dsp:txXfrm>
        <a:off x="666224" y="3088444"/>
        <a:ext cx="2795211" cy="2029999"/>
      </dsp:txXfrm>
    </dsp:sp>
    <dsp:sp modelId="{0BDD7F59-20E2-413B-A8C6-02D3720DFE7D}">
      <dsp:nvSpPr>
        <dsp:cNvPr id="0" name=""/>
        <dsp:cNvSpPr/>
      </dsp:nvSpPr>
      <dsp:spPr>
        <a:xfrm>
          <a:off x="4218998" y="0"/>
          <a:ext cx="2028304" cy="66314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r" defTabSz="800100" rtl="1">
            <a:lnSpc>
              <a:spcPct val="100000"/>
            </a:lnSpc>
            <a:spcBef>
              <a:spcPct val="0"/>
            </a:spcBef>
            <a:spcAft>
              <a:spcPts val="0"/>
            </a:spcAft>
          </a:pPr>
          <a:r>
            <a:rPr lang="ar-SA" sz="1800" b="1" kern="1200" dirty="0" smtClean="0">
              <a:latin typeface="Times New Roman"/>
              <a:ea typeface="Times New Roman"/>
              <a:cs typeface="Sakkal Majalla"/>
            </a:rPr>
            <a:t>أولاً : مزرعة الدواجن</a:t>
          </a:r>
          <a:r>
            <a:rPr lang="en-US" sz="1800" b="1" kern="1200" dirty="0" smtClean="0">
              <a:latin typeface="Sakkal Majalla"/>
              <a:ea typeface="Times New Roman"/>
            </a:rPr>
            <a:t>:</a:t>
          </a:r>
          <a:endParaRPr lang="en-US" sz="1800" kern="1200" dirty="0" smtClean="0">
            <a:latin typeface="Times New Roman"/>
            <a:ea typeface="Times New Roman"/>
          </a:endParaRPr>
        </a:p>
        <a:p>
          <a:pPr lvl="0" algn="r" defTabSz="800100" rtl="1">
            <a:lnSpc>
              <a:spcPct val="100000"/>
            </a:lnSpc>
            <a:spcBef>
              <a:spcPct val="0"/>
            </a:spcBef>
            <a:spcAft>
              <a:spcPts val="0"/>
            </a:spcAft>
          </a:pPr>
          <a:r>
            <a:rPr lang="ar-SA" sz="1800" kern="1200" dirty="0" smtClean="0">
              <a:latin typeface="Times New Roman"/>
              <a:ea typeface="Times New Roman"/>
              <a:cs typeface="Sakkal Majalla"/>
            </a:rPr>
            <a:t>و تنقسم إلى ثلاثة أقسام</a:t>
          </a:r>
          <a:endParaRPr lang="ar-SA" sz="1800" kern="1200" dirty="0"/>
        </a:p>
      </dsp:txBody>
      <dsp:txXfrm>
        <a:off x="4238421" y="19423"/>
        <a:ext cx="1989458" cy="624303"/>
      </dsp:txXfrm>
    </dsp:sp>
    <dsp:sp modelId="{7640A80B-F787-436F-993D-A4F77E018B32}">
      <dsp:nvSpPr>
        <dsp:cNvPr id="0" name=""/>
        <dsp:cNvSpPr/>
      </dsp:nvSpPr>
      <dsp:spPr>
        <a:xfrm>
          <a:off x="4421828" y="663149"/>
          <a:ext cx="460808" cy="432212"/>
        </a:xfrm>
        <a:custGeom>
          <a:avLst/>
          <a:gdLst/>
          <a:ahLst/>
          <a:cxnLst/>
          <a:rect l="0" t="0" r="0" b="0"/>
          <a:pathLst>
            <a:path>
              <a:moveTo>
                <a:pt x="0" y="0"/>
              </a:moveTo>
              <a:lnTo>
                <a:pt x="0" y="432212"/>
              </a:lnTo>
              <a:lnTo>
                <a:pt x="460808" y="432212"/>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A028447-199B-461F-85C9-42B9A48C5CB1}">
      <dsp:nvSpPr>
        <dsp:cNvPr id="0" name=""/>
        <dsp:cNvSpPr/>
      </dsp:nvSpPr>
      <dsp:spPr>
        <a:xfrm>
          <a:off x="4882636" y="694309"/>
          <a:ext cx="3473564" cy="8021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1">
            <a:lnSpc>
              <a:spcPct val="90000"/>
            </a:lnSpc>
            <a:spcBef>
              <a:spcPct val="0"/>
            </a:spcBef>
            <a:spcAft>
              <a:spcPct val="35000"/>
            </a:spcAft>
          </a:pPr>
          <a:r>
            <a:rPr lang="ar-SA" sz="1100" b="1" kern="1200" smtClean="0">
              <a:latin typeface="Times New Roman"/>
              <a:ea typeface="Times New Roman"/>
              <a:cs typeface="Sakkal Majalla"/>
            </a:rPr>
            <a:t>قسم الإدارة</a:t>
          </a:r>
          <a:r>
            <a:rPr lang="en-US" sz="1100" b="1" kern="1200" smtClean="0">
              <a:latin typeface="Sakkal Majalla"/>
              <a:ea typeface="Times New Roman"/>
            </a:rPr>
            <a:t>:</a:t>
          </a:r>
          <a:endParaRPr lang="en-US" sz="1100" kern="1200" smtClean="0">
            <a:latin typeface="Times New Roman"/>
            <a:ea typeface="Times New Roman"/>
          </a:endParaRPr>
        </a:p>
        <a:p>
          <a:pPr lvl="0" algn="ctr" defTabSz="488950" rtl="1">
            <a:lnSpc>
              <a:spcPct val="90000"/>
            </a:lnSpc>
            <a:spcBef>
              <a:spcPct val="0"/>
            </a:spcBef>
            <a:spcAft>
              <a:spcPct val="35000"/>
            </a:spcAft>
          </a:pPr>
          <a:r>
            <a:rPr lang="ar-SA" sz="1100" kern="1200" smtClean="0">
              <a:latin typeface="Times New Roman"/>
              <a:ea typeface="Times New Roman"/>
              <a:cs typeface="Sakkal Majalla"/>
            </a:rPr>
            <a:t>و يتكون من غرفة المديرة ، الفني ، الطبيب البيطري و المحاسب و الموظفين الآخرين المهتمين بتوفير العلف و المتطلبات الأخرى و أولئك الذين يتولون عملية تصدير المنتج و تسويقه</a:t>
          </a:r>
          <a:r>
            <a:rPr lang="en-US" sz="1100" kern="1200" smtClean="0">
              <a:latin typeface="Sakkal Majalla"/>
              <a:ea typeface="Times New Roman"/>
            </a:rPr>
            <a:t>.</a:t>
          </a:r>
          <a:endParaRPr lang="ar-SA" sz="1100" kern="1200" dirty="0"/>
        </a:p>
      </dsp:txBody>
      <dsp:txXfrm>
        <a:off x="4906129" y="717802"/>
        <a:ext cx="3426578" cy="755116"/>
      </dsp:txXfrm>
    </dsp:sp>
    <dsp:sp modelId="{8C578AA9-E98D-4F92-94C2-73B6757298C2}">
      <dsp:nvSpPr>
        <dsp:cNvPr id="0" name=""/>
        <dsp:cNvSpPr/>
      </dsp:nvSpPr>
      <dsp:spPr>
        <a:xfrm>
          <a:off x="4421828" y="663149"/>
          <a:ext cx="230183" cy="1613618"/>
        </a:xfrm>
        <a:custGeom>
          <a:avLst/>
          <a:gdLst/>
          <a:ahLst/>
          <a:cxnLst/>
          <a:rect l="0" t="0" r="0" b="0"/>
          <a:pathLst>
            <a:path>
              <a:moveTo>
                <a:pt x="0" y="0"/>
              </a:moveTo>
              <a:lnTo>
                <a:pt x="0" y="1613618"/>
              </a:lnTo>
              <a:lnTo>
                <a:pt x="230183" y="1613618"/>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E84ECD6-B8D7-4CF4-A67F-DC73C50F3358}">
      <dsp:nvSpPr>
        <dsp:cNvPr id="0" name=""/>
        <dsp:cNvSpPr/>
      </dsp:nvSpPr>
      <dsp:spPr>
        <a:xfrm>
          <a:off x="4652012" y="1616798"/>
          <a:ext cx="3669352" cy="13199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1">
            <a:lnSpc>
              <a:spcPct val="90000"/>
            </a:lnSpc>
            <a:spcBef>
              <a:spcPct val="0"/>
            </a:spcBef>
            <a:spcAft>
              <a:spcPct val="35000"/>
            </a:spcAft>
          </a:pPr>
          <a:r>
            <a:rPr lang="ar-SA" sz="1100" b="1" kern="1200" dirty="0" smtClean="0">
              <a:latin typeface="Times New Roman"/>
              <a:ea typeface="Times New Roman"/>
              <a:cs typeface="Sakkal Majalla"/>
            </a:rPr>
            <a:t>قسم الخدمات </a:t>
          </a:r>
          <a:br>
            <a:rPr lang="ar-SA" sz="1100" b="1" kern="1200" dirty="0" smtClean="0">
              <a:latin typeface="Times New Roman"/>
              <a:ea typeface="Times New Roman"/>
              <a:cs typeface="Sakkal Majalla"/>
            </a:rPr>
          </a:br>
          <a:r>
            <a:rPr lang="ar-SA" sz="1100" kern="1200" dirty="0" smtClean="0">
              <a:latin typeface="Times New Roman"/>
              <a:ea typeface="Times New Roman"/>
              <a:cs typeface="Sakkal Majalla"/>
            </a:rPr>
            <a:t>قع عادةً بجانب الإدارة و يشتمل على</a:t>
          </a:r>
          <a:r>
            <a:rPr lang="en-US" sz="1100" kern="1200" dirty="0" smtClean="0">
              <a:latin typeface="Sakkal Majalla"/>
              <a:ea typeface="Times New Roman"/>
            </a:rPr>
            <a:t> :</a:t>
          </a:r>
          <a:r>
            <a:rPr lang="ar-SA" sz="1100" kern="1200" dirty="0" smtClean="0">
              <a:latin typeface="Times New Roman"/>
              <a:ea typeface="Times New Roman"/>
              <a:cs typeface="Sakkal Majalla"/>
            </a:rPr>
            <a:t>مخزن لتسليم العلف و مخزن لجمع و حفظ البيض لغرض تسويقه أو تفقيسه ، إضافة ً إلى غرفة خاصة للتفقيس و مخزن للفرشة ، و مخازن أخرى لوضع الأدوات الاحتياطية و آخر للسماد.بالإضافة لمختبر للأبحاث مجهز بمختلف المعدات و الأجهزة و في مزارع الدواجن الكليات و المعاهد الزراعية يتعين وجود صف لتدريس الطلاب ملحق بمختبر لشرح الدروس العملية و مشاهدة وسائل الإيضاح قبل المباشرة بالممارسة العملية</a:t>
          </a:r>
          <a:r>
            <a:rPr lang="en-US" sz="1100" kern="1200" dirty="0" smtClean="0">
              <a:latin typeface="Sakkal Majalla"/>
              <a:ea typeface="Times New Roman"/>
            </a:rPr>
            <a:t>.</a:t>
          </a:r>
          <a:endParaRPr lang="en-US" sz="1100" kern="1200" dirty="0" smtClean="0">
            <a:latin typeface="Times New Roman"/>
            <a:ea typeface="Times New Roman"/>
          </a:endParaRPr>
        </a:p>
      </dsp:txBody>
      <dsp:txXfrm>
        <a:off x="4690672" y="1655458"/>
        <a:ext cx="3592032" cy="1242617"/>
      </dsp:txXfrm>
    </dsp:sp>
    <dsp:sp modelId="{775947C7-0317-40F1-8F18-CC5C66047AA6}">
      <dsp:nvSpPr>
        <dsp:cNvPr id="0" name=""/>
        <dsp:cNvSpPr/>
      </dsp:nvSpPr>
      <dsp:spPr>
        <a:xfrm>
          <a:off x="4421828" y="663149"/>
          <a:ext cx="601458" cy="3477823"/>
        </a:xfrm>
        <a:custGeom>
          <a:avLst/>
          <a:gdLst/>
          <a:ahLst/>
          <a:cxnLst/>
          <a:rect l="0" t="0" r="0" b="0"/>
          <a:pathLst>
            <a:path>
              <a:moveTo>
                <a:pt x="0" y="0"/>
              </a:moveTo>
              <a:lnTo>
                <a:pt x="0" y="3477823"/>
              </a:lnTo>
              <a:lnTo>
                <a:pt x="601458" y="3477823"/>
              </a:lnTo>
            </a:path>
          </a:pathLst>
        </a:custGeom>
        <a:noFill/>
        <a:ln w="55000" cap="flat" cmpd="thickThin"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4E801E-4B9E-440A-8CCF-E77C0AC81826}">
      <dsp:nvSpPr>
        <dsp:cNvPr id="0" name=""/>
        <dsp:cNvSpPr/>
      </dsp:nvSpPr>
      <dsp:spPr>
        <a:xfrm>
          <a:off x="5023286" y="3100345"/>
          <a:ext cx="3203146" cy="20812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rtl="1">
            <a:lnSpc>
              <a:spcPct val="100000"/>
            </a:lnSpc>
            <a:spcBef>
              <a:spcPct val="0"/>
            </a:spcBef>
            <a:spcAft>
              <a:spcPts val="0"/>
            </a:spcAft>
          </a:pPr>
          <a:endParaRPr lang="ar-SA" sz="1050" b="1" kern="1200" smtClean="0">
            <a:latin typeface="Times New Roman"/>
            <a:ea typeface="Times New Roman"/>
            <a:cs typeface="Sakkal Majalla"/>
          </a:endParaRPr>
        </a:p>
        <a:p>
          <a:pPr lvl="0" algn="ctr" defTabSz="466725" rtl="1">
            <a:lnSpc>
              <a:spcPct val="100000"/>
            </a:lnSpc>
            <a:spcBef>
              <a:spcPct val="0"/>
            </a:spcBef>
            <a:spcAft>
              <a:spcPts val="0"/>
            </a:spcAft>
          </a:pPr>
          <a:r>
            <a:rPr lang="ar-SA" sz="1050" b="1" kern="1200" smtClean="0">
              <a:latin typeface="Times New Roman"/>
              <a:ea typeface="Times New Roman"/>
              <a:cs typeface="Sakkal Majalla"/>
            </a:rPr>
            <a:t>قسم الإنتاج</a:t>
          </a:r>
          <a:r>
            <a:rPr lang="en-US" sz="1050" b="1" kern="1200" smtClean="0">
              <a:latin typeface="Sakkal Majalla"/>
              <a:ea typeface="Times New Roman"/>
            </a:rPr>
            <a:t>:</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يقع بعيداً داخل المزرعة دون وصول الزوار و المشترين إليه، و يتكون من</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حضانات لحضانة الأفراخ حيث توضع فيها الأفراخ من عمر يوم واحد و لحين إنهاء فترة الحضانة حيث تستطيع الأفراخ بمفردها من مقاومة الظروف المناخية</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عنابر الرعاية : تربى فيها الفواريخ منذ انتهاء فترة الحضانة و لحين ابتداء وضع البيض</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عنابر البياض : يربى فيها الدجاج البياض البالغ</a:t>
          </a:r>
          <a:r>
            <a:rPr lang="en-US" sz="1050" kern="1200" smtClean="0">
              <a:latin typeface="Sakkal Majalla"/>
              <a:ea typeface="Times New Roman"/>
            </a:rPr>
            <a:t> .</a:t>
          </a:r>
          <a:r>
            <a:rPr lang="en-US" sz="1050" kern="1200" smtClean="0">
              <a:latin typeface="Times New Roman"/>
              <a:ea typeface="Times New Roman"/>
            </a:rPr>
            <a:t> </a:t>
          </a:r>
          <a:r>
            <a:rPr lang="ar-SA" sz="1050" kern="1200" smtClean="0">
              <a:latin typeface="Times New Roman"/>
              <a:ea typeface="Times New Roman"/>
            </a:rPr>
            <a:t>   4. </a:t>
          </a:r>
          <a:r>
            <a:rPr lang="ar-SA" sz="1050" kern="1200" smtClean="0">
              <a:latin typeface="Times New Roman"/>
              <a:ea typeface="Times New Roman"/>
              <a:cs typeface="Sakkal Majalla"/>
            </a:rPr>
            <a:t>عنابر خاصة لتربية فروخ اللحم</a:t>
          </a:r>
          <a:r>
            <a:rPr lang="en-US" sz="1050" kern="1200" smtClean="0">
              <a:latin typeface="Sakkal Majalla"/>
              <a:ea typeface="Times New Roman"/>
            </a:rPr>
            <a:t> .</a:t>
          </a:r>
          <a:r>
            <a:rPr lang="en-US" sz="1050" kern="1200" smtClean="0">
              <a:latin typeface="Times New Roman"/>
              <a:ea typeface="Times New Roman"/>
            </a:rPr>
            <a:t> </a:t>
          </a:r>
          <a:r>
            <a:rPr lang="ar-SA" sz="1050" kern="1200" smtClean="0">
              <a:latin typeface="Times New Roman"/>
              <a:ea typeface="Times New Roman"/>
            </a:rPr>
            <a:t> 5- </a:t>
          </a:r>
          <a:r>
            <a:rPr lang="ar-SA" sz="1050" kern="1200" smtClean="0">
              <a:latin typeface="Times New Roman"/>
              <a:ea typeface="Times New Roman"/>
              <a:cs typeface="Sakkal Majalla"/>
            </a:rPr>
            <a:t>عنابر خاصة لتربية الرومي (إن وجد) و كذلك البط و الأوز</a:t>
          </a:r>
          <a:r>
            <a:rPr lang="en-US" sz="1050" kern="1200" smtClean="0">
              <a:latin typeface="Sakkal Majalla"/>
              <a:ea typeface="Times New Roman"/>
            </a:rPr>
            <a:t>.</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عنبر للعزل</a:t>
          </a:r>
          <a:r>
            <a:rPr lang="en-US" sz="1050" kern="1200" smtClean="0">
              <a:latin typeface="Sakkal Majalla"/>
              <a:ea typeface="Times New Roman"/>
            </a:rPr>
            <a:t> .</a:t>
          </a:r>
          <a:endParaRPr lang="en-US" sz="1050" kern="1200" smtClean="0">
            <a:latin typeface="Times New Roman"/>
            <a:ea typeface="Times New Roman"/>
          </a:endParaRPr>
        </a:p>
        <a:p>
          <a:pPr lvl="0" algn="ctr" defTabSz="466725" rtl="1">
            <a:lnSpc>
              <a:spcPct val="100000"/>
            </a:lnSpc>
            <a:spcBef>
              <a:spcPct val="0"/>
            </a:spcBef>
            <a:spcAft>
              <a:spcPts val="0"/>
            </a:spcAft>
          </a:pPr>
          <a:r>
            <a:rPr lang="ar-SA" sz="1050" kern="1200" smtClean="0">
              <a:latin typeface="Times New Roman"/>
              <a:ea typeface="Times New Roman"/>
              <a:cs typeface="Sakkal Majalla"/>
            </a:rPr>
            <a:t>محرقة صغيرة في إحدى زوايا المزرعة</a:t>
          </a:r>
          <a:r>
            <a:rPr lang="en-US" sz="1050" kern="1200" smtClean="0">
              <a:latin typeface="Sakkal Majalla"/>
              <a:ea typeface="Times New Roman"/>
            </a:rPr>
            <a:t> .</a:t>
          </a:r>
          <a:endParaRPr lang="ar-SA" sz="1050" kern="1200" dirty="0"/>
        </a:p>
      </dsp:txBody>
      <dsp:txXfrm>
        <a:off x="5084244" y="3161303"/>
        <a:ext cx="3081230" cy="19593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C5DB-B00F-4FE3-83B1-50439CE583A7}">
      <dsp:nvSpPr>
        <dsp:cNvPr id="0" name=""/>
        <dsp:cNvSpPr/>
      </dsp:nvSpPr>
      <dsp:spPr>
        <a:xfrm>
          <a:off x="3888592" y="2664007"/>
          <a:ext cx="1337227" cy="1149542"/>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latin typeface="Times New Roman"/>
              <a:ea typeface="Times New Roman"/>
              <a:cs typeface="Sakkal Majalla"/>
            </a:rPr>
            <a:t>المعايير التصميمية الواجب مراعاتها</a:t>
          </a:r>
          <a:r>
            <a:rPr lang="en-US" sz="1600" b="1" kern="1200" dirty="0" smtClean="0">
              <a:latin typeface="Sakkal Majalla"/>
              <a:ea typeface="Times New Roman"/>
            </a:rPr>
            <a:t> :</a:t>
          </a:r>
          <a:endParaRPr lang="ar-SA" sz="1600" kern="1200" dirty="0"/>
        </a:p>
      </dsp:txBody>
      <dsp:txXfrm>
        <a:off x="4084424" y="2832354"/>
        <a:ext cx="945563" cy="812848"/>
      </dsp:txXfrm>
    </dsp:sp>
    <dsp:sp modelId="{9DF1B9B3-B009-4C62-9794-5B6B0804FD8D}">
      <dsp:nvSpPr>
        <dsp:cNvPr id="0" name=""/>
        <dsp:cNvSpPr/>
      </dsp:nvSpPr>
      <dsp:spPr>
        <a:xfrm rot="16310754">
          <a:off x="4369567" y="2008982"/>
          <a:ext cx="438141"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4433171" y="2176474"/>
        <a:ext cx="306699" cy="305416"/>
      </dsp:txXfrm>
    </dsp:sp>
    <dsp:sp modelId="{390F1221-CC7F-4BE0-8331-3CBC37B5436E}">
      <dsp:nvSpPr>
        <dsp:cNvPr id="0" name=""/>
        <dsp:cNvSpPr/>
      </dsp:nvSpPr>
      <dsp:spPr>
        <a:xfrm>
          <a:off x="3809998" y="43692"/>
          <a:ext cx="1642514" cy="179483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A" sz="1800" kern="1200" dirty="0" smtClean="0">
              <a:latin typeface="Times New Roman"/>
              <a:ea typeface="Times New Roman"/>
              <a:cs typeface="Sakkal Majalla"/>
            </a:rPr>
            <a:t>اختيار مواد البناء المناسبة </a:t>
          </a:r>
          <a:endParaRPr lang="en-US" sz="1800" kern="1200" dirty="0" smtClean="0">
            <a:latin typeface="Times New Roman"/>
            <a:ea typeface="Times New Roman"/>
          </a:endParaRPr>
        </a:p>
      </dsp:txBody>
      <dsp:txXfrm>
        <a:off x="4050539" y="306540"/>
        <a:ext cx="1161432" cy="1269143"/>
      </dsp:txXfrm>
    </dsp:sp>
    <dsp:sp modelId="{D1FF8847-DFEB-4568-A307-60B3EE789558}">
      <dsp:nvSpPr>
        <dsp:cNvPr id="0" name=""/>
        <dsp:cNvSpPr/>
      </dsp:nvSpPr>
      <dsp:spPr>
        <a:xfrm rot="18839444">
          <a:off x="5091181" y="2022409"/>
          <a:ext cx="789156"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5114504" y="2179147"/>
        <a:ext cx="636448" cy="305416"/>
      </dsp:txXfrm>
    </dsp:sp>
    <dsp:sp modelId="{2075589F-7910-4160-870B-A6960B9CBE3C}">
      <dsp:nvSpPr>
        <dsp:cNvPr id="0" name=""/>
        <dsp:cNvSpPr/>
      </dsp:nvSpPr>
      <dsp:spPr>
        <a:xfrm>
          <a:off x="5835424" y="695529"/>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وجود المسافة المناسبة بين كل عنبر والآخر وذلك للتهوية</a:t>
          </a:r>
          <a:r>
            <a:rPr lang="en-US" sz="1400" kern="1200" dirty="0" smtClean="0">
              <a:latin typeface="Sakkal Majalla"/>
              <a:ea typeface="Times New Roman"/>
            </a:rPr>
            <a:t> .</a:t>
          </a:r>
          <a:endParaRPr lang="en-US" sz="1400" kern="1200" dirty="0" smtClean="0">
            <a:latin typeface="Times New Roman"/>
            <a:ea typeface="Times New Roman"/>
          </a:endParaRPr>
        </a:p>
      </dsp:txBody>
      <dsp:txXfrm>
        <a:off x="6010824" y="870929"/>
        <a:ext cx="846909" cy="846909"/>
      </dsp:txXfrm>
    </dsp:sp>
    <dsp:sp modelId="{EDC21D88-49B2-4AD9-9714-ED16E1E8A5DD}">
      <dsp:nvSpPr>
        <dsp:cNvPr id="0" name=""/>
        <dsp:cNvSpPr/>
      </dsp:nvSpPr>
      <dsp:spPr>
        <a:xfrm rot="20669580">
          <a:off x="5385781" y="2684503"/>
          <a:ext cx="503641"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5388531" y="2806506"/>
        <a:ext cx="352549" cy="305416"/>
      </dsp:txXfrm>
    </dsp:sp>
    <dsp:sp modelId="{36524D72-502D-4041-8D40-97EB3C5CE449}">
      <dsp:nvSpPr>
        <dsp:cNvPr id="0" name=""/>
        <dsp:cNvSpPr/>
      </dsp:nvSpPr>
      <dsp:spPr>
        <a:xfrm>
          <a:off x="6064021" y="1844107"/>
          <a:ext cx="1759866" cy="1464906"/>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أن تكون المزرعة ذات مساحة واسعة وكافية لعدد العنابر وكذلك الأجهزة والمعدات اللازم توافرها في المزرعة</a:t>
          </a:r>
          <a:r>
            <a:rPr lang="en-US" sz="1400" kern="1200" dirty="0" smtClean="0">
              <a:latin typeface="Sakkal Majalla"/>
              <a:ea typeface="Times New Roman"/>
            </a:rPr>
            <a:t> .</a:t>
          </a:r>
          <a:endParaRPr lang="en-US" sz="1400" kern="1200" dirty="0" smtClean="0">
            <a:latin typeface="Times New Roman"/>
            <a:ea typeface="Times New Roman"/>
          </a:endParaRPr>
        </a:p>
      </dsp:txBody>
      <dsp:txXfrm>
        <a:off x="6321747" y="2058638"/>
        <a:ext cx="1244414" cy="1035844"/>
      </dsp:txXfrm>
    </dsp:sp>
    <dsp:sp modelId="{DE540F63-CC38-4B95-91D6-8DA78EADBC28}">
      <dsp:nvSpPr>
        <dsp:cNvPr id="0" name=""/>
        <dsp:cNvSpPr/>
      </dsp:nvSpPr>
      <dsp:spPr>
        <a:xfrm rot="1153116">
          <a:off x="5338346" y="3333901"/>
          <a:ext cx="443657"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5342055" y="3413800"/>
        <a:ext cx="310560" cy="305416"/>
      </dsp:txXfrm>
    </dsp:sp>
    <dsp:sp modelId="{867EE9E2-2BBF-4E2E-B0A4-EF896F845336}">
      <dsp:nvSpPr>
        <dsp:cNvPr id="0" name=""/>
        <dsp:cNvSpPr/>
      </dsp:nvSpPr>
      <dsp:spPr>
        <a:xfrm>
          <a:off x="5911616" y="3362529"/>
          <a:ext cx="1436927"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يتناسب طول العنبر مع مساحة المزرعة أما العرض فيكون تابعاً للتصميم</a:t>
          </a:r>
          <a:r>
            <a:rPr lang="en-US" sz="1400" kern="1200" dirty="0" smtClean="0">
              <a:latin typeface="Sakkal Majalla"/>
              <a:ea typeface="Times New Roman"/>
            </a:rPr>
            <a:t> .</a:t>
          </a:r>
          <a:endParaRPr lang="en-US" sz="1400" kern="1200" dirty="0" smtClean="0">
            <a:latin typeface="Times New Roman"/>
            <a:ea typeface="Times New Roman"/>
          </a:endParaRPr>
        </a:p>
      </dsp:txBody>
      <dsp:txXfrm>
        <a:off x="6122049" y="3537929"/>
        <a:ext cx="1016061" cy="846909"/>
      </dsp:txXfrm>
    </dsp:sp>
    <dsp:sp modelId="{7FFBD281-9203-422B-AA23-3B05343E9692}">
      <dsp:nvSpPr>
        <dsp:cNvPr id="0" name=""/>
        <dsp:cNvSpPr/>
      </dsp:nvSpPr>
      <dsp:spPr>
        <a:xfrm rot="3185417">
          <a:off x="4937060" y="3720741"/>
          <a:ext cx="346606"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a:off x="4957828" y="3780975"/>
        <a:ext cx="242624" cy="305416"/>
      </dsp:txXfrm>
    </dsp:sp>
    <dsp:sp modelId="{39FBEDBC-319B-45F3-AB08-7790C13F6511}">
      <dsp:nvSpPr>
        <dsp:cNvPr id="0" name=""/>
        <dsp:cNvSpPr/>
      </dsp:nvSpPr>
      <dsp:spPr>
        <a:xfrm>
          <a:off x="5073420" y="4124531"/>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kern="1200" dirty="0" smtClean="0">
              <a:latin typeface="Times New Roman"/>
              <a:ea typeface="Times New Roman"/>
              <a:cs typeface="Sakkal Majalla"/>
            </a:rPr>
            <a:t>أن تكون المساحة للعنبر مناسبة لعدد الحيوانات أو الطيور داخلها</a:t>
          </a:r>
          <a:r>
            <a:rPr lang="en-US" sz="1200" kern="1200" dirty="0" smtClean="0">
              <a:latin typeface="Sakkal Majalla"/>
              <a:ea typeface="Times New Roman"/>
            </a:rPr>
            <a:t> .</a:t>
          </a:r>
          <a:endParaRPr lang="en-US" sz="1200" kern="1200" dirty="0" smtClean="0">
            <a:latin typeface="Times New Roman"/>
            <a:ea typeface="Times New Roman"/>
          </a:endParaRPr>
        </a:p>
      </dsp:txBody>
      <dsp:txXfrm>
        <a:off x="5248820" y="4299931"/>
        <a:ext cx="846909" cy="846909"/>
      </dsp:txXfrm>
    </dsp:sp>
    <dsp:sp modelId="{BC8FF4C8-6F32-4C2A-B41C-804B0EA1CD27}">
      <dsp:nvSpPr>
        <dsp:cNvPr id="0" name=""/>
        <dsp:cNvSpPr/>
      </dsp:nvSpPr>
      <dsp:spPr>
        <a:xfrm rot="5609531">
          <a:off x="4384747" y="3784125"/>
          <a:ext cx="24729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4424100" y="3848905"/>
        <a:ext cx="173106" cy="305416"/>
      </dsp:txXfrm>
    </dsp:sp>
    <dsp:sp modelId="{A60978F2-5CEB-4C70-BB49-A2A6CB08459E}">
      <dsp:nvSpPr>
        <dsp:cNvPr id="0" name=""/>
        <dsp:cNvSpPr/>
      </dsp:nvSpPr>
      <dsp:spPr>
        <a:xfrm>
          <a:off x="3854216" y="4276943"/>
          <a:ext cx="1197709" cy="1336523"/>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أن تتوفر أجهزة التهوية داخل العنابر وبالعدد لمناسب لمساحة العنبر .</a:t>
          </a:r>
          <a:endParaRPr lang="en-US" sz="1400" kern="1200" dirty="0" smtClean="0">
            <a:latin typeface="Times New Roman"/>
            <a:ea typeface="Times New Roman"/>
          </a:endParaRPr>
        </a:p>
      </dsp:txBody>
      <dsp:txXfrm>
        <a:off x="4029616" y="4472672"/>
        <a:ext cx="846909" cy="945065"/>
      </dsp:txXfrm>
    </dsp:sp>
    <dsp:sp modelId="{6C23A241-22BF-4ABA-A6EB-A401932DD1F0}">
      <dsp:nvSpPr>
        <dsp:cNvPr id="0" name=""/>
        <dsp:cNvSpPr/>
      </dsp:nvSpPr>
      <dsp:spPr>
        <a:xfrm rot="7918495">
          <a:off x="3721414" y="3700024"/>
          <a:ext cx="38377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817480" y="3759032"/>
        <a:ext cx="268642" cy="305416"/>
      </dsp:txXfrm>
    </dsp:sp>
    <dsp:sp modelId="{139234C1-A0CA-4B6F-BFE3-E82B7A845832}">
      <dsp:nvSpPr>
        <dsp:cNvPr id="0" name=""/>
        <dsp:cNvSpPr/>
      </dsp:nvSpPr>
      <dsp:spPr>
        <a:xfrm>
          <a:off x="2664523" y="4078131"/>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kern="1200" dirty="0" smtClean="0">
              <a:latin typeface="Times New Roman"/>
              <a:ea typeface="Times New Roman"/>
              <a:cs typeface="Sakkal Majalla"/>
            </a:rPr>
            <a:t>مراعاة ارتفاع العنبر لما يوجد بداخله</a:t>
          </a:r>
          <a:r>
            <a:rPr lang="en-US" sz="1200" kern="1200" dirty="0" smtClean="0">
              <a:latin typeface="Sakkal Majalla"/>
              <a:ea typeface="Times New Roman"/>
            </a:rPr>
            <a:t> .</a:t>
          </a:r>
          <a:endParaRPr lang="ar-SA" sz="1200" kern="1200" dirty="0"/>
        </a:p>
      </dsp:txBody>
      <dsp:txXfrm>
        <a:off x="2839923" y="4253531"/>
        <a:ext cx="846909" cy="846909"/>
      </dsp:txXfrm>
    </dsp:sp>
    <dsp:sp modelId="{22B7E206-B3B5-4CCA-8D09-F0A36A1218EB}">
      <dsp:nvSpPr>
        <dsp:cNvPr id="0" name=""/>
        <dsp:cNvSpPr/>
      </dsp:nvSpPr>
      <dsp:spPr>
        <a:xfrm rot="9504367">
          <a:off x="3181887" y="3416112"/>
          <a:ext cx="56851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329236" y="3489817"/>
        <a:ext cx="415806" cy="305416"/>
      </dsp:txXfrm>
    </dsp:sp>
    <dsp:sp modelId="{D498C8F3-6DCF-4FF1-9C4F-89F63AD1CCC7}">
      <dsp:nvSpPr>
        <dsp:cNvPr id="0" name=""/>
        <dsp:cNvSpPr/>
      </dsp:nvSpPr>
      <dsp:spPr>
        <a:xfrm>
          <a:off x="1796812" y="3495471"/>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SA" sz="1400" kern="1200" dirty="0" smtClean="0">
              <a:latin typeface="Times New Roman"/>
              <a:ea typeface="Times New Roman"/>
              <a:cs typeface="Sakkal Majalla"/>
            </a:rPr>
            <a:t>ألا تقل مساحة الشبابيك عن 35% من مساحة العنبر</a:t>
          </a:r>
          <a:r>
            <a:rPr lang="en-US" sz="1400" kern="1200" dirty="0" smtClean="0">
              <a:latin typeface="Sakkal Majalla"/>
              <a:ea typeface="Times New Roman"/>
            </a:rPr>
            <a:t> .</a:t>
          </a:r>
          <a:endParaRPr lang="ar-SA" sz="1400" kern="1200" dirty="0"/>
        </a:p>
      </dsp:txBody>
      <dsp:txXfrm>
        <a:off x="1972212" y="3670871"/>
        <a:ext cx="846909" cy="846909"/>
      </dsp:txXfrm>
    </dsp:sp>
    <dsp:sp modelId="{F6FA63E4-8D73-4FD1-BE41-5F283843A554}">
      <dsp:nvSpPr>
        <dsp:cNvPr id="0" name=""/>
        <dsp:cNvSpPr/>
      </dsp:nvSpPr>
      <dsp:spPr>
        <a:xfrm rot="11460247">
          <a:off x="3346090" y="2787626"/>
          <a:ext cx="399764"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464916" y="2900877"/>
        <a:ext cx="279835" cy="305416"/>
      </dsp:txXfrm>
    </dsp:sp>
    <dsp:sp modelId="{E6E3500E-7E25-4AFA-B1B2-FE13614E7598}">
      <dsp:nvSpPr>
        <dsp:cNvPr id="0" name=""/>
        <dsp:cNvSpPr/>
      </dsp:nvSpPr>
      <dsp:spPr>
        <a:xfrm>
          <a:off x="1187221" y="1971470"/>
          <a:ext cx="2005492" cy="1613973"/>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SA" sz="1200" kern="1200" dirty="0" smtClean="0">
              <a:latin typeface="Times New Roman"/>
              <a:ea typeface="Times New Roman"/>
              <a:cs typeface="Sakkal Majalla"/>
            </a:rPr>
            <a:t>استخدام مواد البناء المتوفرة والتي تحافظ على الحيوانات والطيور سواء صيفاً أو شتاءا وأن تكون المساحة المخصصة للعمال بعيدة عن العنابر وفي اتجاه يضمن عدم وصول رائحة العنابر الكريهة لها</a:t>
          </a:r>
          <a:r>
            <a:rPr lang="en-US" sz="1200" kern="1200" dirty="0" smtClean="0">
              <a:latin typeface="Sakkal Majalla"/>
              <a:ea typeface="Times New Roman"/>
            </a:rPr>
            <a:t> .</a:t>
          </a:r>
          <a:endParaRPr lang="ar-SA" sz="1200" kern="1200" dirty="0"/>
        </a:p>
      </dsp:txBody>
      <dsp:txXfrm>
        <a:off x="1480919" y="2207831"/>
        <a:ext cx="1418096" cy="1141251"/>
      </dsp:txXfrm>
    </dsp:sp>
    <dsp:sp modelId="{A27817A2-A682-44BD-8A91-9E99A8DF1AAA}">
      <dsp:nvSpPr>
        <dsp:cNvPr id="0" name=""/>
        <dsp:cNvSpPr/>
      </dsp:nvSpPr>
      <dsp:spPr>
        <a:xfrm rot="13683049">
          <a:off x="3426507" y="2087492"/>
          <a:ext cx="649359" cy="50902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ar-SA" sz="1600" kern="1200"/>
        </a:p>
      </dsp:txBody>
      <dsp:txXfrm rot="10800000">
        <a:off x="3553901" y="2246084"/>
        <a:ext cx="496651" cy="305416"/>
      </dsp:txXfrm>
    </dsp:sp>
    <dsp:sp modelId="{0218572D-C821-4A31-82B8-A540E0EAD40E}">
      <dsp:nvSpPr>
        <dsp:cNvPr id="0" name=""/>
        <dsp:cNvSpPr/>
      </dsp:nvSpPr>
      <dsp:spPr>
        <a:xfrm>
          <a:off x="2330222" y="828475"/>
          <a:ext cx="1197709" cy="1197709"/>
        </a:xfrm>
        <a:prstGeom prst="ellipse">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kern="1200" dirty="0" smtClean="0">
              <a:latin typeface="Times New Roman"/>
              <a:ea typeface="Times New Roman"/>
              <a:cs typeface="Sakkal Majalla"/>
            </a:rPr>
            <a:t>توفير المخازن والخدمات اللازمة لها</a:t>
          </a:r>
          <a:r>
            <a:rPr lang="en-US" sz="1600" kern="1200" dirty="0" smtClean="0">
              <a:latin typeface="Sakkal Majalla"/>
              <a:ea typeface="Times New Roman"/>
            </a:rPr>
            <a:t> .</a:t>
          </a:r>
          <a:endParaRPr lang="en-US" sz="1600" kern="1200" dirty="0" smtClean="0">
            <a:latin typeface="Times New Roman"/>
            <a:ea typeface="Times New Roman"/>
          </a:endParaRPr>
        </a:p>
      </dsp:txBody>
      <dsp:txXfrm>
        <a:off x="2505622" y="1003875"/>
        <a:ext cx="846909" cy="8469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CC466-085D-4E4A-BAE6-17FA578B092B}" type="datetimeFigureOut">
              <a:rPr lang="en-US" smtClean="0"/>
              <a:t>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D5455-C5B7-4F8B-BD85-01EB68AA9CBD}" type="slidenum">
              <a:rPr lang="en-US" smtClean="0"/>
              <a:t>‹#›</a:t>
            </a:fld>
            <a:endParaRPr lang="en-US"/>
          </a:p>
        </p:txBody>
      </p:sp>
    </p:spTree>
    <p:extLst>
      <p:ext uri="{BB962C8B-B14F-4D97-AF65-F5344CB8AC3E}">
        <p14:creationId xmlns:p14="http://schemas.microsoft.com/office/powerpoint/2010/main" val="221474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6049E8-0DB4-4012-938B-580CC6ABEEB0}" type="slidenum">
              <a:rPr lang="en-US" smtClean="0">
                <a:solidFill>
                  <a:prstClr val="black"/>
                </a:solidFill>
              </a:rPr>
              <a:pPr>
                <a:defRPr/>
              </a:pPr>
              <a:t>1</a:t>
            </a:fld>
            <a:endParaRPr 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F4194F-D9C9-47B8-BA7E-3E9F876530F6}" type="slidenum">
              <a:rPr lang="ar-SA" altLang="en-US" smtClean="0">
                <a:solidFill>
                  <a:prstClr val="black"/>
                </a:solidFill>
              </a:rPr>
              <a:pPr eaLnBrk="1" hangingPunct="1"/>
              <a:t>18</a:t>
            </a:fld>
            <a:endParaRPr lang="ar-SA"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40767941-6E1A-4C76-9B75-0A50C604C2A8}" type="slidenum">
              <a:rPr lang="ar-SA" altLang="en-US" smtClean="0">
                <a:solidFill>
                  <a:prstClr val="black"/>
                </a:solidFill>
              </a:rPr>
              <a:pPr eaLnBrk="1" hangingPunct="1"/>
              <a:t>19</a:t>
            </a:fld>
            <a:endParaRPr lang="en-US" alt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27D89D12-879A-4B51-A019-5023290720C5}" type="slidenum">
              <a:rPr lang="ar-SA" altLang="en-US" smtClean="0">
                <a:solidFill>
                  <a:prstClr val="black"/>
                </a:solidFill>
              </a:rPr>
              <a:pPr eaLnBrk="1" hangingPunct="1"/>
              <a:t>20</a:t>
            </a:fld>
            <a:endParaRPr lang="en-US" alt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27D89D12-879A-4B51-A019-5023290720C5}" type="slidenum">
              <a:rPr lang="ar-SA" altLang="en-US" smtClean="0">
                <a:solidFill>
                  <a:prstClr val="black"/>
                </a:solidFill>
              </a:rPr>
              <a:pPr eaLnBrk="1" hangingPunct="1"/>
              <a:t>21</a:t>
            </a:fld>
            <a:endParaRPr lang="en-US" alt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22</a:t>
            </a:fld>
            <a:endParaRPr lang="ar-SA"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23</a:t>
            </a:fld>
            <a:endParaRPr lang="ar-SA"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24</a:t>
            </a:fld>
            <a:endParaRPr lang="ar-SA"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25</a:t>
            </a:fld>
            <a:endParaRPr lang="ar-SA"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26</a:t>
            </a:fld>
            <a:endParaRPr lang="ar-SA"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27</a:t>
            </a:fld>
            <a:endParaRPr lang="ar-SA"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latin typeface="Arial" charset="0"/>
                <a:cs typeface="Arial" charset="0"/>
              </a:rPr>
              <a:pPr/>
              <a:t>10</a:t>
            </a:fld>
            <a:endParaRPr lang="ar-SA"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latin typeface="Arial" charset="0"/>
                <a:cs typeface="Arial" charset="0"/>
              </a:rPr>
              <a:pPr/>
              <a:t>28</a:t>
            </a:fld>
            <a:endParaRPr lang="ar-SA"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29</a:t>
            </a:fld>
            <a:endParaRPr lang="ar-SA" smtClean="0">
              <a:solidFill>
                <a:prstClr val="black"/>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30</a:t>
            </a:fld>
            <a:endParaRPr lang="ar-SA" smtClean="0">
              <a:solidFill>
                <a:prstClr val="black"/>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552AB56-85D4-4961-976D-01EF44AC6B12}" type="slidenum">
              <a:rPr lang="ar-SA" altLang="en-US" smtClean="0">
                <a:solidFill>
                  <a:prstClr val="black"/>
                </a:solidFill>
              </a:rPr>
              <a:pPr eaLnBrk="1" hangingPunct="1"/>
              <a:t>31</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0552AB56-85D4-4961-976D-01EF44AC6B12}" type="slidenum">
              <a:rPr lang="ar-SA" altLang="en-US" smtClean="0">
                <a:solidFill>
                  <a:prstClr val="black"/>
                </a:solidFill>
              </a:rPr>
              <a:pPr eaLnBrk="1" hangingPunct="1"/>
              <a:t>32</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A5ED6E10-8FA2-4A5F-9AC8-1E15C1044B52}" type="slidenum">
              <a:rPr lang="ar-SA" altLang="en-US" smtClean="0">
                <a:solidFill>
                  <a:prstClr val="black"/>
                </a:solidFill>
              </a:rPr>
              <a:pPr eaLnBrk="1" hangingPunct="1"/>
              <a:t>33</a:t>
            </a:fld>
            <a:endParaRPr lang="en-US" altLang="en-US" smtClean="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02CF3F-EF6C-4F79-A52C-4A41AC5160A5}" type="slidenum">
              <a:rPr lang="ar-SA" altLang="en-US" smtClean="0"/>
              <a:pPr eaLnBrk="1" hangingPunct="1"/>
              <a:t>34</a:t>
            </a:fld>
            <a:endParaRPr lang="ar-SA"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02CF3F-EF6C-4F79-A52C-4A41AC5160A5}" type="slidenum">
              <a:rPr lang="ar-SA" altLang="en-US" smtClean="0"/>
              <a:pPr eaLnBrk="1" hangingPunct="1"/>
              <a:t>35</a:t>
            </a:fld>
            <a:endParaRPr lang="ar-SA"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F02CF3F-EF6C-4F79-A52C-4A41AC5160A5}" type="slidenum">
              <a:rPr lang="ar-SA" altLang="en-US" smtClean="0"/>
              <a:pPr eaLnBrk="1" hangingPunct="1"/>
              <a:t>36</a:t>
            </a:fld>
            <a:endParaRPr lang="ar-SA"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48</a:t>
            </a:fld>
            <a:endParaRPr lang="ar-SA"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solidFill>
                  <a:prstClr val="black"/>
                </a:solidFill>
              </a:rPr>
              <a:pPr/>
              <a:t>11</a:t>
            </a:fld>
            <a:endParaRPr lang="ar-SA"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49</a:t>
            </a:fld>
            <a:endParaRPr lang="ar-SA" smtClean="0">
              <a:solidFill>
                <a:prstClr val="black"/>
              </a:solidFill>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50</a:t>
            </a:fld>
            <a:endParaRPr lang="ar-SA" smtClean="0">
              <a:solidFill>
                <a:prstClr val="black"/>
              </a:solidFill>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51</a:t>
            </a:fld>
            <a:endParaRPr lang="ar-SA" smtClean="0">
              <a:solidFill>
                <a:prstClr val="black"/>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52</a:t>
            </a:fld>
            <a:endParaRPr lang="ar-SA" smtClean="0">
              <a:solidFill>
                <a:prstClr val="black"/>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53</a:t>
            </a:fld>
            <a:endParaRPr lang="ar-SA" smtClean="0">
              <a:solidFill>
                <a:prstClr val="black"/>
              </a:solidFill>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54</a:t>
            </a:fld>
            <a:endParaRPr lang="ar-SA" smtClean="0">
              <a:solidFill>
                <a:prstClr val="black"/>
              </a:solidFill>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55</a:t>
            </a:fld>
            <a:endParaRPr lang="ar-SA" smtClean="0">
              <a:solidFill>
                <a:prstClr val="black"/>
              </a:solidFill>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56</a:t>
            </a:fld>
            <a:endParaRPr lang="ar-SA" smtClean="0">
              <a:solidFill>
                <a:prstClr val="black"/>
              </a:solidFil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57</a:t>
            </a:fld>
            <a:endParaRPr lang="ar-SA" smtClean="0">
              <a:solidFill>
                <a:prstClr val="black"/>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58</a:t>
            </a:fld>
            <a:endParaRPr lang="ar-SA" smtClean="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latin typeface="Arial" charset="0"/>
                <a:cs typeface="Arial" charset="0"/>
              </a:rPr>
              <a:pPr/>
              <a:t>12</a:t>
            </a:fld>
            <a:endParaRPr lang="ar-SA"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59</a:t>
            </a:fld>
            <a:endParaRPr lang="ar-SA" smtClean="0">
              <a:solidFill>
                <a:prstClr val="black"/>
              </a:solidFil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60</a:t>
            </a:fld>
            <a:endParaRPr lang="ar-SA" smtClean="0">
              <a:solidFill>
                <a:prstClr val="black"/>
              </a:solidFill>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61</a:t>
            </a:fld>
            <a:endParaRPr lang="ar-SA" smtClean="0">
              <a:solidFill>
                <a:prstClr val="black"/>
              </a:solidFill>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62</a:t>
            </a:fld>
            <a:endParaRPr lang="ar-SA" smtClean="0">
              <a:solidFill>
                <a:prstClr val="black"/>
              </a:solidFill>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63</a:t>
            </a:fld>
            <a:endParaRPr lang="ar-SA" smtClean="0">
              <a:solidFill>
                <a:prstClr val="black"/>
              </a:solidFill>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64</a:t>
            </a:fld>
            <a:endParaRPr lang="ar-SA" smtClean="0">
              <a:solidFill>
                <a:prstClr val="black"/>
              </a:solidFill>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65</a:t>
            </a:fld>
            <a:endParaRPr lang="ar-SA" smtClean="0">
              <a:solidFill>
                <a:prstClr val="black"/>
              </a:solidFill>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A946D2-0D50-4BA8-81D2-959B63482B5C}" type="slidenum">
              <a:rPr lang="ar-SA" smtClean="0">
                <a:solidFill>
                  <a:prstClr val="black"/>
                </a:solidFill>
                <a:latin typeface="Arial" charset="0"/>
              </a:rPr>
              <a:pPr/>
              <a:t>66</a:t>
            </a:fld>
            <a:endParaRPr lang="ar-SA" smtClean="0">
              <a:solidFill>
                <a:prstClr val="black"/>
              </a:solidFill>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2560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205AF49F-4325-4E8C-A895-A56335B7067E}" type="slidenum">
              <a:rPr lang="ar-SA" altLang="en-US" smtClean="0"/>
              <a:pPr eaLnBrk="1" hangingPunct="1"/>
              <a:t>82</a:t>
            </a:fld>
            <a:endParaRPr lang="ar-SA"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994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19C90B5-6D83-4DB2-8D61-6A53C44E0EF2}" type="slidenum">
              <a:rPr lang="ar-SA" altLang="en-US" smtClean="0"/>
              <a:pPr eaLnBrk="1" hangingPunct="1"/>
              <a:t>110</a:t>
            </a:fld>
            <a:endParaRPr lang="ar-SA"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SA"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CB6C4F-93CB-4243-B5DC-5EB4F7BDD690}" type="slidenum">
              <a:rPr lang="ar-SA" smtClean="0">
                <a:latin typeface="Arial" charset="0"/>
                <a:cs typeface="Arial" charset="0"/>
              </a:rPr>
              <a:pPr/>
              <a:t>13</a:t>
            </a:fld>
            <a:endParaRPr lang="ar-SA"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994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619C90B5-6D83-4DB2-8D61-6A53C44E0EF2}" type="slidenum">
              <a:rPr lang="ar-SA" altLang="en-US" smtClean="0"/>
              <a:pPr eaLnBrk="1" hangingPunct="1"/>
              <a:t>111</a:t>
            </a:fld>
            <a:endParaRPr lang="ar-SA"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516917-486D-4D3D-9E4C-DB73490C586B}" type="slidenum">
              <a:rPr lang="ar-SA" smtClean="0"/>
              <a:pPr>
                <a:defRPr/>
              </a:pPr>
              <a:t>117</a:t>
            </a:fld>
            <a:endParaRPr lang="ar-SA"/>
          </a:p>
        </p:txBody>
      </p:sp>
    </p:spTree>
    <p:extLst>
      <p:ext uri="{BB962C8B-B14F-4D97-AF65-F5344CB8AC3E}">
        <p14:creationId xmlns:p14="http://schemas.microsoft.com/office/powerpoint/2010/main" val="103225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ABECF967-6FF8-4E9F-940C-B41A1A490359}" type="slidenum">
              <a:rPr lang="ar-SA" altLang="en-US" smtClean="0">
                <a:solidFill>
                  <a:prstClr val="black"/>
                </a:solidFill>
              </a:rPr>
              <a:pPr eaLnBrk="1" hangingPunct="1"/>
              <a:t>14</a:t>
            </a:fld>
            <a:endParaRPr lang="en-US" alt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E9438F5C-05F3-4E00-B0AB-6D287F1FE553}" type="slidenum">
              <a:rPr lang="ar-SA" altLang="en-US" smtClean="0">
                <a:solidFill>
                  <a:prstClr val="black"/>
                </a:solidFill>
              </a:rPr>
              <a:pPr eaLnBrk="1" hangingPunct="1"/>
              <a:t>15</a:t>
            </a:fld>
            <a:endParaRPr lang="en-US" altLang="en-US"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7947651-436E-48F3-BF2F-B345E5A7F489}" type="slidenum">
              <a:rPr lang="ar-SA" altLang="en-US" smtClean="0">
                <a:solidFill>
                  <a:prstClr val="black"/>
                </a:solidFill>
              </a:rPr>
              <a:pPr eaLnBrk="1" hangingPunct="1"/>
              <a:t>16</a:t>
            </a:fld>
            <a:endParaRPr lang="en-US" alt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fld id="{77947651-436E-48F3-BF2F-B345E5A7F489}" type="slidenum">
              <a:rPr lang="ar-SA" altLang="en-US" smtClean="0">
                <a:solidFill>
                  <a:prstClr val="black"/>
                </a:solidFill>
              </a:rPr>
              <a:pPr eaLnBrk="1" hangingPunct="1"/>
              <a:t>17</a:t>
            </a:fld>
            <a:endParaRPr lang="en-US" altLang="en-US" smtClean="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310435F-893D-4FD4-833C-17523AF2865C}" type="datetime1">
              <a:rPr lang="en-US"/>
              <a:pPr>
                <a:defRPr/>
              </a:pPr>
              <a:t>21/1/2018</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EBB6EFD-9A58-41CC-BD6D-D72198C28720}" type="slidenum">
              <a:rPr lang="en-US"/>
              <a:pPr>
                <a:defRPr/>
              </a:pPr>
              <a:t>‹#›</a:t>
            </a:fld>
            <a:endParaRPr lang="en-US"/>
          </a:p>
        </p:txBody>
      </p:sp>
    </p:spTree>
    <p:extLst>
      <p:ext uri="{BB962C8B-B14F-4D97-AF65-F5344CB8AC3E}">
        <p14:creationId xmlns:p14="http://schemas.microsoft.com/office/powerpoint/2010/main" val="53811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86ACF8-A581-40AB-97CB-DF956CE5B171}" type="datetime1">
              <a:rPr lang="en-US">
                <a:solidFill>
                  <a:prstClr val="black"/>
                </a:solidFill>
              </a:rPr>
              <a:pPr>
                <a:defRPr/>
              </a:pPr>
              <a:t>21/1/2018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24CD6B8-97DC-4FF0-A4B0-AFDEF5AA8CA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7124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3DF129-2AA1-48CF-84D5-61A380755EDA}" type="datetime1">
              <a:rPr lang="en-US">
                <a:solidFill>
                  <a:prstClr val="black"/>
                </a:solidFill>
              </a:rPr>
              <a:pPr>
                <a:defRPr/>
              </a:pPr>
              <a:t>21/1/2018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9C4B4ED3-6D39-4DE5-A810-89344FF0450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71129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0B7AAB3-FFBE-4037-B5BD-A99AC2BAB253}" type="datetime1">
              <a:rPr lang="en-US">
                <a:solidFill>
                  <a:prstClr val="black"/>
                </a:solidFill>
              </a:rPr>
              <a:pPr>
                <a:defRPr/>
              </a:pPr>
              <a:t>21/1/2018</a:t>
            </a:fld>
            <a:endParaRPr lang="en-US">
              <a:solidFill>
                <a:prstClr val="black"/>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pPr>
              <a:defRPr/>
            </a:pPr>
            <a:fld id="{0282B8C3-252A-4DB2-BB2E-0F955AD25A8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8882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1138"/>
            <a:ext cx="82296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5243BC91-A0D4-42A5-8686-3CCA8B9755CA}" type="datetime1">
              <a:rPr lang="en-US">
                <a:solidFill>
                  <a:prstClr val="black"/>
                </a:solidFill>
              </a:rPr>
              <a:pPr>
                <a:defRPr/>
              </a:pPr>
              <a:t>21/1/2018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A04F8C2-5590-45D8-ACF0-9511BBD4B77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3049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GB" altLang="en-US">
              <a:solidFill>
                <a:prstClr val="black"/>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solidFill>
                <a:prstClr val="black"/>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4A33F126-05B6-4347-8C6B-835DCC5E1D56}"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240150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7B544D2-DFC5-49AD-8EA5-E65A2BEC743C}" type="slidenum">
              <a:rPr lang="en-US"/>
              <a:pPr>
                <a:defRPr/>
              </a:pPr>
              <a:t>‹#›</a:t>
            </a:fld>
            <a:endParaRPr lang="en-US"/>
          </a:p>
        </p:txBody>
      </p:sp>
    </p:spTree>
    <p:extLst>
      <p:ext uri="{BB962C8B-B14F-4D97-AF65-F5344CB8AC3E}">
        <p14:creationId xmlns:p14="http://schemas.microsoft.com/office/powerpoint/2010/main" val="1438355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05445F6-80BB-4D24-B231-61C7C9C8BE9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2415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A3D8C6ED-3B98-4BC2-B43B-4E5C1EF11F0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9127336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5FB5B55-9319-4457-9C7B-62BEE965991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1254441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E58E3875-3961-452C-8D72-426CEFD3322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817841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0BD398D-A53F-40C6-BC45-C1F2AB770D82}" type="datetime1">
              <a:rPr lang="en-US">
                <a:solidFill>
                  <a:prstClr val="black"/>
                </a:solidFill>
              </a:rPr>
              <a:pPr>
                <a:defRPr/>
              </a:pPr>
              <a:t>21/1/2018</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B77EE641-80D8-4BFE-A259-D7C84966399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99997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0BF851DD-B46F-4AD7-9AEB-854829FDFA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288128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9A7F33D-2B9A-49A1-9051-313FC35C26B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8066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66B2875C-721C-468E-8358-CA2BF28F6B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1150021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white"/>
              </a:solidFill>
              <a:latin typeface="Arial" pitchFamily="34" charset="0"/>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94CFBBC-8A9A-4AEF-85B7-72D24BDC49C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255785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385022E7-5F33-463B-8F6A-0F4E2C845E6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07388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4EE8DB1-F2EC-45B1-9FE6-36DDF00ADEB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1300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15622FB-A1BC-438C-BE9E-F1DB3D9BEC1D}" type="datetime1">
              <a:rPr lang="en-US">
                <a:solidFill>
                  <a:prstClr val="white"/>
                </a:solidFill>
              </a:rPr>
              <a:pPr>
                <a:defRPr/>
              </a:pPr>
              <a:t>21/1/2018</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54E05FCF-93BE-43AC-B6A3-9E7B90FA8F3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981671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59DFFE1-AA80-4213-BE6F-F5116512AC21}" type="datetime1">
              <a:rPr lang="en-US">
                <a:solidFill>
                  <a:prstClr val="white"/>
                </a:solidFill>
              </a:rPr>
              <a:pPr>
                <a:defRPr/>
              </a:pPr>
              <a:t>21/1/2018</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973E6EF-3BC1-4A48-953F-CE2436A49D2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43650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4652BC7-0E61-4EE7-8954-C3A3A3D8FE77}" type="datetime1">
              <a:rPr lang="en-US">
                <a:solidFill>
                  <a:prstClr val="black"/>
                </a:solidFill>
              </a:rPr>
              <a:pPr>
                <a:defRPr/>
              </a:pPr>
              <a:t>21/1/2018</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74970AD8-4BA0-4A2C-AB87-E637D0DB691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479200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26F5214C-7FA1-4C46-BAEC-62459C5AFE56}" type="datetime1">
              <a:rPr lang="en-US">
                <a:solidFill>
                  <a:prstClr val="white"/>
                </a:solidFill>
              </a:rPr>
              <a:pPr>
                <a:defRPr/>
              </a:pPr>
              <a:t>21/1/2018</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00AD81B9-60AD-4348-9802-BB9701901C7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5934858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1F6A261-65C1-4BAC-978D-5DE1565D353B}" type="datetime1">
              <a:rPr lang="en-US">
                <a:solidFill>
                  <a:prstClr val="black"/>
                </a:solidFill>
              </a:rPr>
              <a:pPr>
                <a:defRPr/>
              </a:pPr>
              <a:t>21/1/2018</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8A01829C-15D9-4FF9-9F28-EB69D3616BF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7733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F4BA8EB-B8DC-434F-8B71-C5C2D447262B}" type="datetime1">
              <a:rPr lang="en-US">
                <a:solidFill>
                  <a:prstClr val="black"/>
                </a:solidFill>
              </a:rPr>
              <a:pPr>
                <a:defRPr/>
              </a:pPr>
              <a:t>21/1/2018</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72378B78-C6E9-41A2-8F1D-74B95FEF9BA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7345140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84419F4-4873-4D23-B66D-E3F371603562}" type="datetime1">
              <a:rPr lang="en-US">
                <a:solidFill>
                  <a:prstClr val="white"/>
                </a:solidFill>
              </a:rPr>
              <a:pPr>
                <a:defRPr/>
              </a:pPr>
              <a:t>21/1/2018</a:t>
            </a:fld>
            <a:endParaRPr lang="en-US">
              <a:solidFill>
                <a:prstClr val="white"/>
              </a:solidFill>
            </a:endParaRPr>
          </a:p>
        </p:txBody>
      </p:sp>
      <p:sp>
        <p:nvSpPr>
          <p:cNvPr id="12" name="Footer Placeholder 5"/>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2B01FF6-1FFE-43ED-9056-6D13FA319CA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6539145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91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5CD8ACE3-0ECF-4180-AF88-EB4329997152}" type="datetime1">
              <a:rPr lang="en-US">
                <a:solidFill>
                  <a:prstClr val="black"/>
                </a:solidFill>
              </a:rPr>
              <a:pPr>
                <a:defRPr/>
              </a:pPr>
              <a:t>21/1/2018</a:t>
            </a:fld>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cs typeface="Arial" charset="0"/>
              </a:defRPr>
            </a:lvl1pPr>
          </a:lstStyle>
          <a:p>
            <a:pPr fontAlgn="base">
              <a:spcBef>
                <a:spcPct val="0"/>
              </a:spcBef>
              <a:spcAft>
                <a:spcPct val="0"/>
              </a:spcAft>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CF9A9E1-0720-4512-B62A-2C6BAFDC42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9326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cs typeface="Arial" pitchFamily="34" charset="0"/>
              </a:defRPr>
            </a:lvl1pPr>
            <a:extLst/>
          </a:lstStyle>
          <a:p>
            <a:pPr fontAlgn="base">
              <a:spcBef>
                <a:spcPct val="0"/>
              </a:spcBef>
              <a:spcAft>
                <a:spcPct val="0"/>
              </a:spcAft>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cs typeface="Arial" pitchFamily="34" charset="0"/>
              </a:defRPr>
            </a:lvl1pPr>
            <a:extLst/>
          </a:lstStyle>
          <a:p>
            <a:pPr fontAlgn="base">
              <a:spcBef>
                <a:spcPct val="0"/>
              </a:spcBef>
              <a:spcAft>
                <a:spcPct val="0"/>
              </a:spcAft>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cs typeface="Arial" pitchFamily="34" charset="0"/>
              </a:defRPr>
            </a:lvl1pPr>
            <a:extLst/>
          </a:lstStyle>
          <a:p>
            <a:pPr fontAlgn="base">
              <a:spcBef>
                <a:spcPct val="0"/>
              </a:spcBef>
              <a:spcAft>
                <a:spcPct val="0"/>
              </a:spcAft>
              <a:defRPr/>
            </a:pPr>
            <a:fld id="{5B593B0C-1A6D-4830-88C9-94EB4412201F}"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75572094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pitchFamily="34" charset="0"/>
        </a:defRPr>
      </a:lvl2pPr>
      <a:lvl3pPr algn="l" rtl="1" eaLnBrk="0" fontAlgn="base" hangingPunct="0">
        <a:spcBef>
          <a:spcPct val="0"/>
        </a:spcBef>
        <a:spcAft>
          <a:spcPct val="0"/>
        </a:spcAft>
        <a:defRPr sz="4100" b="1">
          <a:solidFill>
            <a:schemeClr val="tx2"/>
          </a:solidFill>
          <a:latin typeface="Lucida Sans Unicode" pitchFamily="34" charset="0"/>
          <a:cs typeface="Arial" pitchFamily="34" charset="0"/>
        </a:defRPr>
      </a:lvl3pPr>
      <a:lvl4pPr algn="l" rtl="1" eaLnBrk="0" fontAlgn="base" hangingPunct="0">
        <a:spcBef>
          <a:spcPct val="0"/>
        </a:spcBef>
        <a:spcAft>
          <a:spcPct val="0"/>
        </a:spcAft>
        <a:defRPr sz="4100" b="1">
          <a:solidFill>
            <a:schemeClr val="tx2"/>
          </a:solidFill>
          <a:latin typeface="Lucida Sans Unicode" pitchFamily="34" charset="0"/>
          <a:cs typeface="Arial" pitchFamily="34" charset="0"/>
        </a:defRPr>
      </a:lvl4pPr>
      <a:lvl5pPr algn="l" rtl="1" eaLnBrk="0" fontAlgn="base" hangingPunct="0">
        <a:spcBef>
          <a:spcPct val="0"/>
        </a:spcBef>
        <a:spcAft>
          <a:spcPct val="0"/>
        </a:spcAft>
        <a:defRPr sz="4100" b="1">
          <a:solidFill>
            <a:schemeClr val="tx2"/>
          </a:solidFill>
          <a:latin typeface="Lucida Sans Unicode" pitchFamily="34" charset="0"/>
          <a:cs typeface="Arial" pitchFamily="34" charset="0"/>
        </a:defRPr>
      </a:lvl5pPr>
      <a:lvl6pPr marL="457200" algn="l" rtl="1" fontAlgn="base">
        <a:spcBef>
          <a:spcPct val="0"/>
        </a:spcBef>
        <a:spcAft>
          <a:spcPct val="0"/>
        </a:spcAft>
        <a:defRPr sz="4100" b="1">
          <a:solidFill>
            <a:schemeClr val="tx2"/>
          </a:solidFill>
          <a:latin typeface="Lucida Sans Unicode" pitchFamily="34" charset="0"/>
          <a:cs typeface="Arial" pitchFamily="34" charset="0"/>
        </a:defRPr>
      </a:lvl6pPr>
      <a:lvl7pPr marL="914400" algn="l" rtl="1" fontAlgn="base">
        <a:spcBef>
          <a:spcPct val="0"/>
        </a:spcBef>
        <a:spcAft>
          <a:spcPct val="0"/>
        </a:spcAft>
        <a:defRPr sz="4100" b="1">
          <a:solidFill>
            <a:schemeClr val="tx2"/>
          </a:solidFill>
          <a:latin typeface="Lucida Sans Unicode" pitchFamily="34" charset="0"/>
          <a:cs typeface="Arial" pitchFamily="34" charset="0"/>
        </a:defRPr>
      </a:lvl7pPr>
      <a:lvl8pPr marL="1371600" algn="l" rtl="1" fontAlgn="base">
        <a:spcBef>
          <a:spcPct val="0"/>
        </a:spcBef>
        <a:spcAft>
          <a:spcPct val="0"/>
        </a:spcAft>
        <a:defRPr sz="4100" b="1">
          <a:solidFill>
            <a:schemeClr val="tx2"/>
          </a:solidFill>
          <a:latin typeface="Lucida Sans Unicode" pitchFamily="34" charset="0"/>
          <a:cs typeface="Arial" pitchFamily="34" charset="0"/>
        </a:defRPr>
      </a:lvl8pPr>
      <a:lvl9pPr marL="1828800" algn="l" rtl="1" fontAlgn="base">
        <a:spcBef>
          <a:spcPct val="0"/>
        </a:spcBef>
        <a:spcAft>
          <a:spcPct val="0"/>
        </a:spcAft>
        <a:defRPr sz="4100" b="1">
          <a:solidFill>
            <a:schemeClr val="tx2"/>
          </a:solidFill>
          <a:latin typeface="Lucida Sans Unicode" pitchFamily="34" charset="0"/>
          <a:cs typeface="Arial"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5.doc"/></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w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Microsoft_Word_97_-_2003_Document8.doc"/><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2.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Microsoft_Word_97_-_2003_Document9.doc"/><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3.em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18.vml"/><Relationship Id="rId6" Type="http://schemas.openxmlformats.org/officeDocument/2006/relationships/image" Target="../media/image25.wmf"/><Relationship Id="rId5" Type="http://schemas.openxmlformats.org/officeDocument/2006/relationships/oleObject" Target="../embeddings/oleObject10.bin"/><Relationship Id="rId4" Type="http://schemas.openxmlformats.org/officeDocument/2006/relationships/image" Target="../media/image24.wmf"/></Relationships>
</file>

<file path=ppt/slides/_rels/slide1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1.bin"/><Relationship Id="rId7" Type="http://schemas.openxmlformats.org/officeDocument/2006/relationships/oleObject" Target="../embeddings/Microsoft_Word_97_-_2003_Document10.doc"/><Relationship Id="rId2" Type="http://schemas.openxmlformats.org/officeDocument/2006/relationships/slideLayout" Target="../slideLayouts/slideLayout8.xml"/><Relationship Id="rId1" Type="http://schemas.openxmlformats.org/officeDocument/2006/relationships/vmlDrawing" Target="../drawings/vmlDrawing19.vml"/><Relationship Id="rId6" Type="http://schemas.openxmlformats.org/officeDocument/2006/relationships/image" Target="../media/image27.wmf"/><Relationship Id="rId5" Type="http://schemas.openxmlformats.org/officeDocument/2006/relationships/oleObject" Target="../embeddings/oleObject12.bin"/><Relationship Id="rId4" Type="http://schemas.openxmlformats.org/officeDocument/2006/relationships/image" Target="../media/image26.w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8.png"/><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29.wmf"/><Relationship Id="rId5" Type="http://schemas.openxmlformats.org/officeDocument/2006/relationships/oleObject" Target="../embeddings/oleObject13.bin"/><Relationship Id="rId4" Type="http://schemas.openxmlformats.org/officeDocument/2006/relationships/image" Target="../media/image39.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oleObject" Target="../embeddings/Microsoft_Word_97_-_2003_Document11.doc"/><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31.emf"/></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0.wmf"/><Relationship Id="rId5" Type="http://schemas.openxmlformats.org/officeDocument/2006/relationships/oleObject" Target="../embeddings/oleObject15.bin"/><Relationship Id="rId4" Type="http://schemas.openxmlformats.org/officeDocument/2006/relationships/image" Target="../media/image45.png"/><Relationship Id="rId9" Type="http://schemas.openxmlformats.org/officeDocument/2006/relationships/image" Target="../media/image48.png"/></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32.e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Microsoft_Word_97_-_2003_Document12.doc"/><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33.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34.emf"/></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35.emf"/></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36.emf"/></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37.emf"/></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38.emf"/></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Microsoft_Word_97_-_2003_Document13.doc"/><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39.emf"/></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41.emf"/></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42.emf"/></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Microsoft_Word_97_-_2003_Document14.doc"/><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43.emf"/></Relationships>
</file>

<file path=ppt/slides/_rels/slide21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45.wmf"/><Relationship Id="rId5" Type="http://schemas.openxmlformats.org/officeDocument/2006/relationships/oleObject" Target="../embeddings/oleObject25.bin"/><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47.emf"/></Relationships>
</file>

<file path=ppt/slides/_rels/slide221.xml.rels><?xml version="1.0" encoding="UTF-8" standalone="yes"?>
<Relationships xmlns="http://schemas.openxmlformats.org/package/2006/relationships"><Relationship Id="rId3" Type="http://schemas.openxmlformats.org/officeDocument/2006/relationships/oleObject" Target="../embeddings/Microsoft_Word_97_-_2003_Document15.doc"/><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48.emf"/></Relationships>
</file>

<file path=ppt/slides/_rels/slide2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49.emf"/></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Microsoft_Word_97_-_2003_Document16.doc"/><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50.emf"/></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51.emf"/></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6"/>
          <p:cNvSpPr>
            <a:spLocks noGrp="1"/>
          </p:cNvSpPr>
          <p:nvPr>
            <p:ph type="sldNum" sz="quarter" idx="12"/>
          </p:nvPr>
        </p:nvSpPr>
        <p:spPr/>
        <p:txBody>
          <a:bodyPr/>
          <a:lstStyle/>
          <a:p>
            <a:pPr>
              <a:defRPr/>
            </a:pPr>
            <a:fld id="{1DD49622-52CF-4D0A-A5E3-2402697FE0AA}" type="slidenum">
              <a:rPr lang="en-US"/>
              <a:pPr>
                <a:defRPr/>
              </a:pPr>
              <a:t>1</a:t>
            </a:fld>
            <a:endParaRPr lang="en-US"/>
          </a:p>
        </p:txBody>
      </p:sp>
      <p:sp>
        <p:nvSpPr>
          <p:cNvPr id="57347" name="Rectangle 8"/>
          <p:cNvSpPr>
            <a:spLocks noChangeArrowheads="1"/>
          </p:cNvSpPr>
          <p:nvPr/>
        </p:nvSpPr>
        <p:spPr bwMode="auto">
          <a:xfrm>
            <a:off x="969948" y="1430179"/>
            <a:ext cx="7467600" cy="1600438"/>
          </a:xfrm>
          <a:prstGeom prst="rect">
            <a:avLst/>
          </a:prstGeom>
          <a:noFill/>
          <a:ln w="9525">
            <a:noFill/>
            <a:miter lim="800000"/>
            <a:headEnd/>
            <a:tailEnd/>
          </a:ln>
        </p:spPr>
        <p:txBody>
          <a:bodyPr anchor="ctr">
            <a:spAutoFit/>
          </a:bodyPr>
          <a:lstStyle/>
          <a:p>
            <a:pPr algn="ctr" fontAlgn="base">
              <a:spcBef>
                <a:spcPct val="0"/>
              </a:spcBef>
              <a:spcAft>
                <a:spcPct val="0"/>
              </a:spcAft>
            </a:pPr>
            <a:r>
              <a:rPr lang="ar-SA" sz="3400" b="1" dirty="0">
                <a:solidFill>
                  <a:srgbClr val="464646"/>
                </a:solidFill>
                <a:effectLst>
                  <a:outerShdw blurRad="31750" dist="25400" dir="5400000" algn="tl" rotWithShape="0">
                    <a:srgbClr val="000000">
                      <a:alpha val="25000"/>
                    </a:srgbClr>
                  </a:outerShdw>
                </a:effectLst>
              </a:rPr>
              <a:t>إدارة </a:t>
            </a:r>
            <a:r>
              <a:rPr lang="ar-SA" sz="3400" b="1" dirty="0" smtClean="0">
                <a:solidFill>
                  <a:srgbClr val="464646"/>
                </a:solidFill>
                <a:effectLst>
                  <a:outerShdw blurRad="31750" dist="25400" dir="5400000" algn="tl" rotWithShape="0">
                    <a:srgbClr val="000000">
                      <a:alpha val="25000"/>
                    </a:srgbClr>
                  </a:outerShdw>
                </a:effectLst>
              </a:rPr>
              <a:t>المنشات </a:t>
            </a:r>
            <a:endParaRPr lang="ar-SA" sz="3400" b="1" dirty="0" smtClean="0">
              <a:solidFill>
                <a:srgbClr val="464646"/>
              </a:solidFill>
              <a:effectLst>
                <a:outerShdw blurRad="31750" dist="25400" dir="5400000" algn="tl" rotWithShape="0">
                  <a:srgbClr val="000000">
                    <a:alpha val="25000"/>
                  </a:srgbClr>
                </a:outerShdw>
              </a:effectLst>
            </a:endParaRPr>
          </a:p>
          <a:p>
            <a:pPr algn="ctr" fontAlgn="base">
              <a:spcBef>
                <a:spcPct val="0"/>
              </a:spcBef>
              <a:spcAft>
                <a:spcPct val="0"/>
              </a:spcAft>
            </a:pPr>
            <a:r>
              <a:rPr lang="en-US" sz="3200" b="1" i="1" dirty="0" smtClean="0">
                <a:solidFill>
                  <a:prstClr val="black"/>
                </a:solidFill>
                <a:latin typeface="Arial" charset="0"/>
                <a:cs typeface="Arial" charset="0"/>
              </a:rPr>
              <a:t>Farm Management</a:t>
            </a:r>
            <a:endParaRPr lang="ar-SA" sz="3200" b="1" i="1" dirty="0" smtClean="0">
              <a:solidFill>
                <a:prstClr val="black"/>
              </a:solidFill>
              <a:latin typeface="Arial" charset="0"/>
              <a:cs typeface="Arial" charset="0"/>
            </a:endParaRPr>
          </a:p>
          <a:p>
            <a:pPr algn="ctr" fontAlgn="base">
              <a:spcBef>
                <a:spcPct val="0"/>
              </a:spcBef>
              <a:spcAft>
                <a:spcPct val="0"/>
              </a:spcAft>
            </a:pPr>
            <a:r>
              <a:rPr lang="ar-SA" sz="3200" b="1" i="1" dirty="0" smtClean="0">
                <a:solidFill>
                  <a:prstClr val="black"/>
                </a:solidFill>
                <a:latin typeface="Arial" charset="0"/>
                <a:cs typeface="Arial" charset="0"/>
              </a:rPr>
              <a:t>  </a:t>
            </a:r>
            <a:r>
              <a:rPr lang="ar-SA" sz="3200" b="1" dirty="0" smtClean="0">
                <a:solidFill>
                  <a:prstClr val="black"/>
                </a:solidFill>
                <a:latin typeface="Arial" charset="0"/>
                <a:cs typeface="Arial" charset="0"/>
              </a:rPr>
              <a:t>قصر   </a:t>
            </a:r>
            <a:r>
              <a:rPr lang="en-US" sz="3200" b="1" dirty="0" smtClean="0">
                <a:solidFill>
                  <a:prstClr val="black"/>
                </a:solidFill>
                <a:latin typeface="Arial" charset="0"/>
                <a:cs typeface="Arial" charset="0"/>
              </a:rPr>
              <a:t>217</a:t>
            </a:r>
            <a:endParaRPr lang="en-US" sz="3200" dirty="0">
              <a:solidFill>
                <a:prstClr val="black"/>
              </a:solidFill>
              <a:latin typeface="Arial" charset="0"/>
              <a:cs typeface="Arial" charset="0"/>
            </a:endParaRPr>
          </a:p>
        </p:txBody>
      </p:sp>
      <p:pic>
        <p:nvPicPr>
          <p:cNvPr id="57348" name="Picture 4" descr="شعار قسم الاقتصاد الزراعي"/>
          <p:cNvPicPr>
            <a:picLocks noChangeAspect="1" noChangeArrowheads="1"/>
          </p:cNvPicPr>
          <p:nvPr/>
        </p:nvPicPr>
        <p:blipFill>
          <a:blip r:embed="rId3" cstate="print"/>
          <a:srcRect/>
          <a:stretch>
            <a:fillRect/>
          </a:stretch>
        </p:blipFill>
        <p:spPr bwMode="auto">
          <a:xfrm>
            <a:off x="0" y="0"/>
            <a:ext cx="1295400" cy="685800"/>
          </a:xfrm>
          <a:prstGeom prst="rect">
            <a:avLst/>
          </a:prstGeom>
          <a:noFill/>
          <a:ln w="9525">
            <a:noFill/>
            <a:miter lim="800000"/>
            <a:headEnd/>
            <a:tailEnd/>
          </a:ln>
        </p:spPr>
      </p:pic>
      <p:sp>
        <p:nvSpPr>
          <p:cNvPr id="5" name="Rectangle 3"/>
          <p:cNvSpPr txBox="1">
            <a:spLocks noChangeArrowheads="1"/>
          </p:cNvSpPr>
          <p:nvPr/>
        </p:nvSpPr>
        <p:spPr bwMode="auto">
          <a:xfrm>
            <a:off x="1447800" y="3200400"/>
            <a:ext cx="60198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1"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200" indent="0" algn="ctr" rtl="1"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400" indent="0" algn="ctr" rtl="1"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600" indent="0" algn="ctr" rtl="1"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800" indent="0" algn="ctr" rtl="1" eaLnBrk="0" fontAlgn="base" hangingPunct="0">
              <a:spcBef>
                <a:spcPts val="350"/>
              </a:spcBef>
              <a:spcAft>
                <a:spcPct val="0"/>
              </a:spcAft>
              <a:buClr>
                <a:schemeClr val="accent2"/>
              </a:buClr>
              <a:buFont typeface="Wingdings 2" pitchFamily="18" charset="2"/>
              <a:buNone/>
              <a:defRPr kern="1200">
                <a:solidFill>
                  <a:schemeClr val="tx1"/>
                </a:solidFill>
                <a:latin typeface="+mn-lt"/>
                <a:ea typeface="+mn-ea"/>
                <a:cs typeface="+mn-cs"/>
              </a:defRPr>
            </a:lvl5pPr>
            <a:lvl6pPr marL="2286000" indent="0" algn="ctr" rtl="1"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1"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ctr" eaLnBrk="1" hangingPunct="1">
              <a:buClr>
                <a:srgbClr val="2DA2BF"/>
              </a:buClr>
            </a:pPr>
            <a:r>
              <a:rPr lang="ar-SA" altLang="en-US" b="1" dirty="0" smtClean="0">
                <a:solidFill>
                  <a:srgbClr val="993300"/>
                </a:solidFill>
              </a:rPr>
              <a:t>الـدكتور: عماد الدين الفاضل عبد الكريم</a:t>
            </a:r>
            <a:endParaRPr lang="en-US" altLang="en-US" b="1" dirty="0" smtClean="0">
              <a:solidFill>
                <a:srgbClr val="993300"/>
              </a:solidFill>
              <a:cs typeface="Arial" charset="0"/>
            </a:endParaRPr>
          </a:p>
        </p:txBody>
      </p:sp>
    </p:spTree>
    <p:extLst>
      <p:ext uri="{BB962C8B-B14F-4D97-AF65-F5344CB8AC3E}">
        <p14:creationId xmlns:p14="http://schemas.microsoft.com/office/powerpoint/2010/main" val="2684896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sp>
        <p:nvSpPr>
          <p:cNvPr id="6149" name="Rectangle 1"/>
          <p:cNvSpPr>
            <a:spLocks noChangeArrowheads="1"/>
          </p:cNvSpPr>
          <p:nvPr/>
        </p:nvSpPr>
        <p:spPr bwMode="auto">
          <a:xfrm>
            <a:off x="2819400" y="805933"/>
            <a:ext cx="4419600" cy="369332"/>
          </a:xfrm>
          <a:prstGeom prst="rect">
            <a:avLst/>
          </a:prstGeom>
          <a:noFill/>
          <a:ln w="9525">
            <a:noFill/>
            <a:miter lim="800000"/>
            <a:headEnd/>
            <a:tailEnd/>
          </a:ln>
        </p:spPr>
        <p:txBody>
          <a:bodyPr wrap="square" anchor="ctr">
            <a:spAutoFit/>
          </a:bodyPr>
          <a:lstStyle/>
          <a:p>
            <a:pPr algn="ctr" rtl="1" eaLnBrk="0" hangingPunct="0"/>
            <a:r>
              <a:rPr lang="ar-SA" b="1" dirty="0" smtClean="0">
                <a:latin typeface="Times New Roman" pitchFamily="18" charset="0"/>
                <a:cs typeface="Times New Roman" pitchFamily="18" charset="0"/>
              </a:rPr>
              <a:t>تمهيد</a:t>
            </a:r>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pPr>
                <a:defRPr/>
              </a:pPr>
              <a:t>10</a:t>
            </a:fld>
            <a:endParaRPr lang="en-US" dirty="0"/>
          </a:p>
        </p:txBody>
      </p:sp>
      <p:graphicFrame>
        <p:nvGraphicFramePr>
          <p:cNvPr id="3" name="Diagram 2"/>
          <p:cNvGraphicFramePr/>
          <p:nvPr>
            <p:extLst>
              <p:ext uri="{D42A27DB-BD31-4B8C-83A1-F6EECF244321}">
                <p14:modId xmlns:p14="http://schemas.microsoft.com/office/powerpoint/2010/main" val="3364656637"/>
              </p:ext>
            </p:extLst>
          </p:nvPr>
        </p:nvGraphicFramePr>
        <p:xfrm>
          <a:off x="304800" y="990600"/>
          <a:ext cx="8686800" cy="556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344733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066800" y="304800"/>
            <a:ext cx="7848600" cy="6248400"/>
          </a:xfrm>
        </p:spPr>
        <p:txBody>
          <a:bodyPr/>
          <a:lstStyle/>
          <a:p>
            <a:pPr marL="609600" indent="-609600" algn="ctr" rtl="1" eaLnBrk="1" hangingPunct="1">
              <a:lnSpc>
                <a:spcPct val="90000"/>
              </a:lnSpc>
              <a:buFont typeface="Wingdings 2" pitchFamily="18" charset="2"/>
              <a:buNone/>
            </a:pPr>
            <a:r>
              <a:rPr lang="ar-SA" altLang="en-US" sz="2800" dirty="0" smtClean="0">
                <a:solidFill>
                  <a:srgbClr val="0070C0"/>
                </a:solidFill>
                <a:latin typeface="Times New Roman" pitchFamily="18" charset="0"/>
                <a:cs typeface="Times New Roman" pitchFamily="18" charset="0"/>
              </a:rPr>
              <a:t>2. نسبة العوائد للتكاليف:</a:t>
            </a:r>
          </a:p>
          <a:p>
            <a:pPr marL="609600" indent="-609600" algn="ctr" rtl="1" eaLnBrk="1" hangingPunct="1">
              <a:lnSpc>
                <a:spcPct val="90000"/>
              </a:lnSpc>
              <a:buFont typeface="Wingdings 2" pitchFamily="18" charset="2"/>
              <a:buNone/>
            </a:pPr>
            <a:endParaRPr lang="ar-SA" altLang="en-US" sz="2800" dirty="0" smtClean="0">
              <a:solidFill>
                <a:srgbClr val="0070C0"/>
              </a:solidFill>
              <a:latin typeface="Times New Roman" pitchFamily="18" charset="0"/>
              <a:cs typeface="Times New Roman" pitchFamily="18" charset="0"/>
            </a:endParaRPr>
          </a:p>
          <a:p>
            <a:pPr marL="609600" indent="-609600" algn="r"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أحد المعايير المستخدمة كمؤشر للتقويم المالي لأداء وحدات الإنتاج هو نسبة العوائد للتكاليف. </a:t>
            </a:r>
          </a:p>
          <a:p>
            <a:pPr marL="609600" indent="-609600" algn="r"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لا يختلف هذا المدلول عن القيمة الحالية الصافية للاستثمار في استخداماته من حيث المعلومات التي يتطلبها لتقويم الأداء الماضي من خلال السجلات. ويبحث عن مؤشرات لتصحيح المشكلات المالية إن وجدت ودعم العناصر الإيجابية في ممارسات المشروع من الناحية المالية، وتحسب نسبة العائد للتكاليف كالآتي:	</a:t>
            </a:r>
          </a:p>
          <a:p>
            <a:pPr marL="0" indent="0" algn="ctr" rtl="1" eaLnBrk="1" hangingPunct="1">
              <a:lnSpc>
                <a:spcPct val="150000"/>
              </a:lnSpc>
              <a:buNone/>
            </a:pPr>
            <a:r>
              <a:rPr lang="ar-SA" altLang="en-US" sz="1800" dirty="0" smtClean="0">
                <a:latin typeface="Times New Roman" pitchFamily="18" charset="0"/>
                <a:cs typeface="Times New Roman" pitchFamily="18" charset="0"/>
              </a:rPr>
              <a:t> </a:t>
            </a:r>
            <a:r>
              <a:rPr lang="ar-SA" altLang="en-US" sz="1800" b="1" dirty="0" smtClean="0">
                <a:solidFill>
                  <a:schemeClr val="accent1"/>
                </a:solidFill>
                <a:latin typeface="Times New Roman" pitchFamily="18" charset="0"/>
                <a:cs typeface="Times New Roman" pitchFamily="18" charset="0"/>
              </a:rPr>
              <a:t>نسبة العائد للتكاليف =  إجمالي العوائد خلال مدة معينة</a:t>
            </a:r>
          </a:p>
          <a:p>
            <a:pPr marL="0" indent="0" algn="ctr" rtl="1" eaLnBrk="1" hangingPunct="1">
              <a:lnSpc>
                <a:spcPct val="150000"/>
              </a:lnSpc>
              <a:buNone/>
            </a:pPr>
            <a:r>
              <a:rPr lang="ar-SA" altLang="en-US" sz="1800" b="1" dirty="0" smtClean="0">
                <a:solidFill>
                  <a:schemeClr val="accent1"/>
                </a:solidFill>
                <a:latin typeface="Times New Roman" pitchFamily="18" charset="0"/>
                <a:cs typeface="Times New Roman" pitchFamily="18" charset="0"/>
              </a:rPr>
              <a:t>                               إجمالي التكاليف خلال نفس المدة</a:t>
            </a:r>
          </a:p>
          <a:p>
            <a:pPr marL="609600" indent="-609600" algn="r"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كل ذلك مقوماً بالقيمة الحالية سواء في ناحية العوائد أو التكاليف. ولمعرفة كيفية حساب هذه النسبة نفترض المثال التالي من خلال الجدول والذي يحوي تدفق العوائد والتكاليف في أحد المزارع الإنتاجية.</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EEAC754-D92A-4BDD-A7C0-6934F393F48C}" type="slidenum">
              <a:rPr lang="ar-SA" smtClean="0"/>
              <a:pPr>
                <a:defRPr/>
              </a:pPr>
              <a:t>100</a:t>
            </a:fld>
            <a:endParaRPr lang="en-US"/>
          </a:p>
        </p:txBody>
      </p:sp>
      <p:cxnSp>
        <p:nvCxnSpPr>
          <p:cNvPr id="4" name="Straight Connector 3"/>
          <p:cNvCxnSpPr/>
          <p:nvPr/>
        </p:nvCxnSpPr>
        <p:spPr>
          <a:xfrm flipH="1">
            <a:off x="3048000" y="3810000"/>
            <a:ext cx="2133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6252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4098" name="Object 4"/>
          <p:cNvGraphicFramePr>
            <a:graphicFrameLocks noChangeAspect="1"/>
          </p:cNvGraphicFramePr>
          <p:nvPr>
            <p:extLst>
              <p:ext uri="{D42A27DB-BD31-4B8C-83A1-F6EECF244321}">
                <p14:modId xmlns:p14="http://schemas.microsoft.com/office/powerpoint/2010/main" val="3737294072"/>
              </p:ext>
            </p:extLst>
          </p:nvPr>
        </p:nvGraphicFramePr>
        <p:xfrm>
          <a:off x="609600" y="381000"/>
          <a:ext cx="7620000" cy="6172200"/>
        </p:xfrm>
        <a:graphic>
          <a:graphicData uri="http://schemas.openxmlformats.org/presentationml/2006/ole">
            <mc:AlternateContent xmlns:mc="http://schemas.openxmlformats.org/markup-compatibility/2006">
              <mc:Choice xmlns:v="urn:schemas-microsoft-com:vml" Requires="v">
                <p:oleObj spid="_x0000_s11368" name="Document" r:id="rId3" imgW="5577669" imgH="4615754" progId="Word.Document.8">
                  <p:embed/>
                </p:oleObj>
              </mc:Choice>
              <mc:Fallback>
                <p:oleObj name="Document" r:id="rId3" imgW="5577669" imgH="461575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1000"/>
                        <a:ext cx="7620000" cy="617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6"/>
          <p:cNvSpPr>
            <a:spLocks noChangeArrowheads="1"/>
          </p:cNvSpPr>
          <p:nvPr/>
        </p:nvSpPr>
        <p:spPr bwMode="auto">
          <a:xfrm>
            <a:off x="0" y="461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9C26E14F-6026-4CAB-9FE7-EDD13C864793}" type="slidenum">
              <a:rPr lang="ar-SA" smtClean="0"/>
              <a:pPr>
                <a:defRPr/>
              </a:pPr>
              <a:t>101</a:t>
            </a:fld>
            <a:endParaRPr lang="en-US"/>
          </a:p>
        </p:txBody>
      </p:sp>
    </p:spTree>
    <p:extLst>
      <p:ext uri="{BB962C8B-B14F-4D97-AF65-F5344CB8AC3E}">
        <p14:creationId xmlns:p14="http://schemas.microsoft.com/office/powerpoint/2010/main" val="18664027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4294967295"/>
          </p:nvPr>
        </p:nvSpPr>
        <p:spPr>
          <a:xfrm>
            <a:off x="990600" y="838200"/>
            <a:ext cx="7848600" cy="5287963"/>
          </a:xfrm>
        </p:spPr>
        <p:txBody>
          <a:bodyPr>
            <a:normAutofit fontScale="92500"/>
          </a:bodyPr>
          <a:lstStyle/>
          <a:p>
            <a:pPr marL="609600" indent="-609600" algn="just" rtl="1" eaLnBrk="1" fontAlgn="auto" hangingPunct="1">
              <a:lnSpc>
                <a:spcPct val="150000"/>
              </a:lnSpc>
              <a:spcAft>
                <a:spcPts val="0"/>
              </a:spcAft>
              <a:buFont typeface="Wingdings" pitchFamily="2" charset="2"/>
              <a:buChar char="q"/>
              <a:defRPr/>
            </a:pPr>
            <a:r>
              <a:rPr lang="ar-SA" sz="2000" dirty="0">
                <a:latin typeface="Times New Roman" pitchFamily="18" charset="0"/>
                <a:ea typeface="+mn-ea"/>
                <a:cs typeface="Times New Roman" pitchFamily="18" charset="0"/>
              </a:rPr>
              <a:t>ومن الملاحظ أن نسبة العائد للتكاليف أكبر من الواحد الصحيح وهذا يعني نجاح مالي لوحدة الإنتاج، </a:t>
            </a:r>
            <a:r>
              <a:rPr lang="ar-SA" sz="2000" dirty="0" smtClean="0">
                <a:latin typeface="Times New Roman" pitchFamily="18" charset="0"/>
                <a:ea typeface="+mn-ea"/>
                <a:cs typeface="Times New Roman" pitchFamily="18" charset="0"/>
              </a:rPr>
              <a:t>واذا كانت النسبة </a:t>
            </a:r>
            <a:r>
              <a:rPr lang="ar-SA" sz="2000" dirty="0">
                <a:latin typeface="Times New Roman" pitchFamily="18" charset="0"/>
                <a:ea typeface="+mn-ea"/>
                <a:cs typeface="Times New Roman" pitchFamily="18" charset="0"/>
              </a:rPr>
              <a:t>تساوي الواحد الصحيح تعني التعادل من الناحية المالية، بينما أقل من واحد تعني وجود مشكلات مالية في الإنتاج تحتاج إلى معالجة باجراءات مختلفة.</a:t>
            </a:r>
          </a:p>
          <a:p>
            <a:pPr marL="609600" indent="-609600" algn="just" rtl="1" eaLnBrk="1" fontAlgn="auto" hangingPunct="1">
              <a:lnSpc>
                <a:spcPct val="150000"/>
              </a:lnSpc>
              <a:spcAft>
                <a:spcPts val="0"/>
              </a:spcAft>
              <a:buFont typeface="Wingdings" pitchFamily="2" charset="2"/>
              <a:buChar char="q"/>
              <a:defRPr/>
            </a:pPr>
            <a:r>
              <a:rPr lang="ar-SA" sz="2000" dirty="0" smtClean="0">
                <a:solidFill>
                  <a:srgbClr val="0070C0"/>
                </a:solidFill>
                <a:latin typeface="Times New Roman" pitchFamily="18" charset="0"/>
                <a:ea typeface="+mn-ea"/>
                <a:cs typeface="Times New Roman" pitchFamily="18" charset="0"/>
              </a:rPr>
              <a:t>ويجدر </a:t>
            </a:r>
            <a:r>
              <a:rPr lang="ar-SA" sz="2000" dirty="0">
                <a:solidFill>
                  <a:srgbClr val="0070C0"/>
                </a:solidFill>
                <a:latin typeface="Times New Roman" pitchFamily="18" charset="0"/>
                <a:ea typeface="+mn-ea"/>
                <a:cs typeface="Times New Roman" pitchFamily="18" charset="0"/>
              </a:rPr>
              <a:t>بالملاحظة عند أحتساب هذه النسبة ما يلي:</a:t>
            </a:r>
          </a:p>
          <a:p>
            <a:pPr marL="609600" indent="-609600" algn="just" rtl="1" eaLnBrk="1" fontAlgn="auto" hangingPunct="1">
              <a:lnSpc>
                <a:spcPct val="150000"/>
              </a:lnSpc>
              <a:spcAft>
                <a:spcPts val="0"/>
              </a:spcAft>
              <a:buFont typeface="Courier New" panose="02070309020205020404" pitchFamily="49" charset="0"/>
              <a:buChar char="o"/>
              <a:defRPr/>
            </a:pPr>
            <a:r>
              <a:rPr lang="ar-SA" sz="2000" dirty="0">
                <a:latin typeface="Times New Roman" pitchFamily="18" charset="0"/>
                <a:ea typeface="+mn-ea"/>
                <a:cs typeface="Times New Roman" pitchFamily="18" charset="0"/>
              </a:rPr>
              <a:t>إحتساب القيمة لكافة التدفقات الإيجابية بما في ذلك قيمة الإنتاج الذي يتم استغلالة داخل المزرعة من قبل الأسرة.</a:t>
            </a:r>
          </a:p>
          <a:p>
            <a:pPr marL="609600" indent="-609600" algn="just" rtl="1" eaLnBrk="1" fontAlgn="auto" hangingPunct="1">
              <a:lnSpc>
                <a:spcPct val="150000"/>
              </a:lnSpc>
              <a:spcAft>
                <a:spcPts val="0"/>
              </a:spcAft>
              <a:buFont typeface="Courier New" panose="02070309020205020404" pitchFamily="49" charset="0"/>
              <a:buChar char="o"/>
              <a:defRPr/>
            </a:pPr>
            <a:r>
              <a:rPr lang="ar-SA" sz="2000" dirty="0">
                <a:latin typeface="Times New Roman" pitchFamily="18" charset="0"/>
                <a:ea typeface="+mn-ea"/>
                <a:cs typeface="Times New Roman" pitchFamily="18" charset="0"/>
              </a:rPr>
              <a:t>إحتساب القيمة لكافة التكاليف المباشرة وغير المباشرة والتي لها علاقة بوحدة الإنتاج ووفق ما يتوفر لدى الإدارة من معلومات.</a:t>
            </a:r>
          </a:p>
          <a:p>
            <a:pPr marL="609600" indent="-609600" algn="just" rtl="1" eaLnBrk="1" fontAlgn="auto" hangingPunct="1">
              <a:lnSpc>
                <a:spcPct val="150000"/>
              </a:lnSpc>
              <a:spcAft>
                <a:spcPts val="0"/>
              </a:spcAft>
              <a:buFont typeface="Courier New" panose="02070309020205020404" pitchFamily="49" charset="0"/>
              <a:buChar char="o"/>
              <a:defRPr/>
            </a:pPr>
            <a:r>
              <a:rPr lang="ar-SA" sz="2000" dirty="0">
                <a:latin typeface="Times New Roman" pitchFamily="18" charset="0"/>
                <a:ea typeface="+mn-ea"/>
                <a:cs typeface="Times New Roman" pitchFamily="18" charset="0"/>
              </a:rPr>
              <a:t>تلعب نسبة الفائدة التي يتم إختيارها للخصم دور مهم في تحديد </a:t>
            </a:r>
            <a:r>
              <a:rPr lang="ar-SA" sz="2000" dirty="0" smtClean="0">
                <a:latin typeface="Times New Roman" pitchFamily="18" charset="0"/>
                <a:ea typeface="+mn-ea"/>
                <a:cs typeface="Times New Roman" pitchFamily="18" charset="0"/>
              </a:rPr>
              <a:t>ربحية </a:t>
            </a:r>
            <a:r>
              <a:rPr lang="ar-SA" sz="2000" dirty="0">
                <a:latin typeface="Times New Roman" pitchFamily="18" charset="0"/>
                <a:ea typeface="+mn-ea"/>
                <a:cs typeface="Times New Roman" pitchFamily="18" charset="0"/>
              </a:rPr>
              <a:t>ونجاح وحدات الإنتاج (تتناسب نسبة العائد والتكاليف عكسياً مع قيمة نسبة الفائدة التي يتم إستخدامها في الحساب).</a:t>
            </a:r>
            <a:endParaRPr lang="en-US" sz="20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9786000-E751-4D57-9832-10A4F51E7AD7}" type="slidenum">
              <a:rPr lang="ar-SA" smtClean="0"/>
              <a:pPr>
                <a:defRPr/>
              </a:pPr>
              <a:t>102</a:t>
            </a:fld>
            <a:endParaRPr lang="en-US"/>
          </a:p>
        </p:txBody>
      </p:sp>
    </p:spTree>
    <p:extLst>
      <p:ext uri="{BB962C8B-B14F-4D97-AF65-F5344CB8AC3E}">
        <p14:creationId xmlns:p14="http://schemas.microsoft.com/office/powerpoint/2010/main" val="18187893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1066800" y="152400"/>
            <a:ext cx="7543800" cy="5973763"/>
          </a:xfrm>
        </p:spPr>
        <p:txBody>
          <a:bodyPr/>
          <a:lstStyle/>
          <a:p>
            <a:pPr algn="ctr" rtl="1" eaLnBrk="1" hangingPunct="1">
              <a:lnSpc>
                <a:spcPct val="150000"/>
              </a:lnSpc>
              <a:buFont typeface="Wingdings 2" pitchFamily="18" charset="2"/>
              <a:buNone/>
            </a:pPr>
            <a:r>
              <a:rPr lang="ar-SA" altLang="en-US" sz="2000" b="1" dirty="0" smtClean="0">
                <a:solidFill>
                  <a:srgbClr val="0070C0"/>
                </a:solidFill>
                <a:latin typeface="Times New Roman" pitchFamily="18" charset="0"/>
                <a:cs typeface="Times New Roman" pitchFamily="18" charset="0"/>
              </a:rPr>
              <a:t>3. العائد الداخلي للمشروع</a:t>
            </a:r>
            <a:r>
              <a:rPr lang="ar-SA" altLang="en-US" sz="1600" dirty="0" smtClean="0">
                <a:solidFill>
                  <a:srgbClr val="0070C0"/>
                </a:solidFill>
                <a:latin typeface="Times New Roman" pitchFamily="18" charset="0"/>
                <a:cs typeface="Times New Roman" pitchFamily="18" charset="0"/>
              </a:rPr>
              <a:t>:</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يقصد بالعائد الداخلي قدرة المزرعة أو المشروع على إحداث عائد داخلي من الأنشطة الإنتاجية بالمزرعة على الإستثمارات الزراعية التي لها علاقة بالإنتاج. والعائد الداخلي للمشروع هو تلك القيمة التي تجعل من القيمة الحالية الصافية للإستثمار تساوي صفراً. ومن خلال المعادلة التالية:</a:t>
            </a:r>
          </a:p>
          <a:p>
            <a:pPr algn="r" rtl="1" eaLnBrk="1" hangingPunct="1">
              <a:lnSpc>
                <a:spcPct val="150000"/>
              </a:lnSpc>
              <a:buFontTx/>
              <a:buNone/>
            </a:pPr>
            <a:endParaRPr lang="ar-SA" altLang="en-US" sz="1600" dirty="0" smtClean="0">
              <a:latin typeface="Times New Roman" pitchFamily="18" charset="0"/>
              <a:cs typeface="Times New Roman" pitchFamily="18" charset="0"/>
            </a:endParaRPr>
          </a:p>
          <a:p>
            <a:pPr algn="r" rtl="1" eaLnBrk="1" hangingPunct="1">
              <a:lnSpc>
                <a:spcPct val="150000"/>
              </a:lnSpc>
              <a:buFontTx/>
              <a:buNone/>
            </a:pPr>
            <a:r>
              <a:rPr lang="ar-SA" altLang="en-US" sz="1600" dirty="0" smtClean="0">
                <a:latin typeface="Times New Roman" pitchFamily="18" charset="0"/>
                <a:cs typeface="Times New Roman" pitchFamily="18" charset="0"/>
              </a:rPr>
              <a:t>حــيث أن:</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 1،2،3،....،</a:t>
            </a:r>
            <a:r>
              <a:rPr lang="en-US" altLang="en-US" sz="1600" dirty="0" smtClean="0">
                <a:latin typeface="Times New Roman" pitchFamily="18" charset="0"/>
                <a:cs typeface="Times New Roman" pitchFamily="18" charset="0"/>
              </a:rPr>
              <a:t>M</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Rn</a:t>
            </a:r>
            <a:r>
              <a:rPr lang="ar-SA" altLang="en-US" sz="1600" dirty="0" smtClean="0">
                <a:latin typeface="Times New Roman" pitchFamily="18" charset="0"/>
                <a:cs typeface="Times New Roman" pitchFamily="18" charset="0"/>
              </a:rPr>
              <a:t>=العائد الإجمالي في السنة </a:t>
            </a:r>
            <a:r>
              <a:rPr lang="en-US" altLang="en-US" sz="1600"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err="1" smtClean="0">
                <a:latin typeface="Times New Roman" pitchFamily="18" charset="0"/>
                <a:cs typeface="Times New Roman" pitchFamily="18" charset="0"/>
              </a:rPr>
              <a:t>Tn</a:t>
            </a:r>
            <a:r>
              <a:rPr lang="ar-SA" altLang="en-US" sz="1600" dirty="0" smtClean="0">
                <a:latin typeface="Times New Roman" pitchFamily="18" charset="0"/>
                <a:cs typeface="Times New Roman" pitchFamily="18" charset="0"/>
              </a:rPr>
              <a:t>=التكاليف الإجمالية في السنة </a:t>
            </a:r>
            <a:r>
              <a:rPr lang="en-US" altLang="en-US" sz="1600"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t</a:t>
            </a:r>
            <a:r>
              <a:rPr lang="ar-SA" altLang="en-US" sz="1600" dirty="0" smtClean="0">
                <a:latin typeface="Times New Roman" pitchFamily="18" charset="0"/>
                <a:cs typeface="Times New Roman" pitchFamily="18" charset="0"/>
              </a:rPr>
              <a:t> =العائد الداخلي للمشروع </a:t>
            </a:r>
            <a:r>
              <a:rPr lang="en-US" altLang="en-US" sz="1600" dirty="0" smtClean="0">
                <a:latin typeface="Times New Roman" pitchFamily="18" charset="0"/>
                <a:cs typeface="Times New Roman" pitchFamily="18" charset="0"/>
              </a:rPr>
              <a:t>%</a:t>
            </a:r>
            <a:endParaRPr lang="en-US" altLang="en-US" sz="1600" i="1" dirty="0" smtClean="0">
              <a:latin typeface="Times New Roman" pitchFamily="18" charset="0"/>
              <a:cs typeface="Times New Roman" pitchFamily="18" charset="0"/>
            </a:endParaRPr>
          </a:p>
          <a:p>
            <a:pPr algn="r" rtl="1" eaLnBrk="1" hangingPunct="1">
              <a:lnSpc>
                <a:spcPct val="150000"/>
              </a:lnSpc>
            </a:pPr>
            <a:r>
              <a:rPr lang="en-US" altLang="en-US" sz="1600" i="1" dirty="0" smtClean="0">
                <a:latin typeface="Times New Roman" pitchFamily="18" charset="0"/>
                <a:cs typeface="Times New Roman" pitchFamily="18" charset="0"/>
              </a:rPr>
              <a:t>n</a:t>
            </a:r>
            <a:r>
              <a:rPr lang="ar-SA" altLang="en-US" sz="1600" dirty="0" smtClean="0">
                <a:latin typeface="Times New Roman" pitchFamily="18" charset="0"/>
                <a:cs typeface="Times New Roman" pitchFamily="18" charset="0"/>
              </a:rPr>
              <a:t>= الفترة الزمنية</a:t>
            </a:r>
          </a:p>
          <a:p>
            <a:pPr algn="r" rtl="1" eaLnBrk="1" hangingPunct="1">
              <a:lnSpc>
                <a:spcPct val="150000"/>
              </a:lnSpc>
              <a:buFontTx/>
              <a:buNone/>
            </a:pPr>
            <a:r>
              <a:rPr lang="ar-SA" altLang="en-US" sz="1600" dirty="0" smtClean="0">
                <a:latin typeface="Times New Roman" pitchFamily="18" charset="0"/>
                <a:cs typeface="Times New Roman" pitchFamily="18" charset="0"/>
              </a:rPr>
              <a:t>وفي هذه الحالة يتم مقارنة (</a:t>
            </a:r>
            <a:r>
              <a:rPr lang="en-US" altLang="en-US" sz="1600" dirty="0" smtClean="0">
                <a:latin typeface="Times New Roman" pitchFamily="18" charset="0"/>
                <a:cs typeface="Times New Roman" pitchFamily="18" charset="0"/>
              </a:rPr>
              <a:t>t</a:t>
            </a:r>
            <a:r>
              <a:rPr lang="ar-SA" altLang="en-US" sz="1600" dirty="0" smtClean="0">
                <a:latin typeface="Times New Roman" pitchFamily="18" charset="0"/>
                <a:cs typeface="Times New Roman" pitchFamily="18" charset="0"/>
              </a:rPr>
              <a:t>) بتكلفة الفرصة  البديلة للإستثمارات الزراعية وليكن سعر الفائدة التي تمنحها المصارف على ودائع المستثمرين. ويعد المشروع ناجح من الناحية المالية إذا كانت قيمة العائد الداخلي أكبر من سعر الفائدة ويعاني المشروع من بعض المشكلات المالية إذا كانت تلك القيمة أقل من سعر الفائدة.</a:t>
            </a:r>
            <a:endParaRPr lang="en-US" altLang="en-US" sz="1600" dirty="0" smtClean="0">
              <a:latin typeface="Times New Roman" pitchFamily="18" charset="0"/>
              <a:cs typeface="Times New Roman" pitchFamily="18" charset="0"/>
            </a:endParaRPr>
          </a:p>
        </p:txBody>
      </p:sp>
      <p:sp>
        <p:nvSpPr>
          <p:cNvPr id="51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5122" name="Object 4"/>
          <p:cNvGraphicFramePr>
            <a:graphicFrameLocks noChangeAspect="1"/>
          </p:cNvGraphicFramePr>
          <p:nvPr/>
        </p:nvGraphicFramePr>
        <p:xfrm>
          <a:off x="2971800" y="1905000"/>
          <a:ext cx="2790825" cy="1143000"/>
        </p:xfrm>
        <a:graphic>
          <a:graphicData uri="http://schemas.openxmlformats.org/presentationml/2006/ole">
            <mc:AlternateContent xmlns:mc="http://schemas.openxmlformats.org/markup-compatibility/2006">
              <mc:Choice xmlns:v="urn:schemas-microsoft-com:vml" Requires="v">
                <p:oleObj spid="_x0000_s12393" name="Equation" r:id="rId3" imgW="1054100" imgH="457200" progId="Equation.3">
                  <p:embed/>
                </p:oleObj>
              </mc:Choice>
              <mc:Fallback>
                <p:oleObj name="Equation" r:id="rId3" imgW="1054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905000"/>
                        <a:ext cx="27908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عنصر نائب لرقم الشريحة 4"/>
          <p:cNvSpPr>
            <a:spLocks noGrp="1"/>
          </p:cNvSpPr>
          <p:nvPr>
            <p:ph type="sldNum" sz="quarter" idx="12"/>
          </p:nvPr>
        </p:nvSpPr>
        <p:spPr/>
        <p:txBody>
          <a:bodyPr/>
          <a:lstStyle/>
          <a:p>
            <a:pPr>
              <a:defRPr/>
            </a:pPr>
            <a:fld id="{21B53587-E5B8-4AA8-BCBE-29E7C5ABEA01}" type="slidenum">
              <a:rPr lang="ar-SA" smtClean="0"/>
              <a:pPr>
                <a:defRPr/>
              </a:pPr>
              <a:t>103</a:t>
            </a:fld>
            <a:endParaRPr lang="en-US"/>
          </a:p>
        </p:txBody>
      </p:sp>
    </p:spTree>
    <p:extLst>
      <p:ext uri="{BB962C8B-B14F-4D97-AF65-F5344CB8AC3E}">
        <p14:creationId xmlns:p14="http://schemas.microsoft.com/office/powerpoint/2010/main" val="25745455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1143000" y="381000"/>
            <a:ext cx="7467600" cy="5745163"/>
          </a:xfrm>
        </p:spPr>
        <p:txBody>
          <a:bodyPr/>
          <a:lstStyle/>
          <a:p>
            <a:pPr algn="ctr" rtl="1" eaLnBrk="1" hangingPunct="1">
              <a:lnSpc>
                <a:spcPct val="150000"/>
              </a:lnSpc>
              <a:buFontTx/>
              <a:buNone/>
            </a:pPr>
            <a:r>
              <a:rPr lang="ar-SA" altLang="en-US" sz="2800" dirty="0" smtClean="0">
                <a:solidFill>
                  <a:srgbClr val="0070C0"/>
                </a:solidFill>
                <a:latin typeface="Times New Roman" pitchFamily="18" charset="0"/>
                <a:cs typeface="Times New Roman" pitchFamily="18" charset="0"/>
              </a:rPr>
              <a:t>4 </a:t>
            </a:r>
            <a:r>
              <a:rPr lang="ar-SA" altLang="en-US" sz="2800" b="1" dirty="0" smtClean="0">
                <a:solidFill>
                  <a:srgbClr val="0070C0"/>
                </a:solidFill>
                <a:latin typeface="Times New Roman" pitchFamily="18" charset="0"/>
                <a:cs typeface="Times New Roman" pitchFamily="18" charset="0"/>
              </a:rPr>
              <a:t>- فترة إسترداد رأس المال:</a:t>
            </a: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يستخدم هذا المعيار في إتخاذ القرار بشأن الإستثمار في المشروع الزراعي عندما يكون لرأس المال فرص متعددة لإعادة الإستثمار بحيث يفضل في كل الأحوال إسترداد رأس المال المستثمر في فترة أقصر، وذلك حتى يمكن من إعادة استثماره مضاعفة العائد المتوقع منه. </a:t>
            </a: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 والإدارة المزرعية تهتم بهذا المعيار بغرض المقارنة بين ما قررته الدراسات ليكون فترة متوقعة لإسترداد رأس المال وبين الواقع الفعلي من خلال السجلات المزرعية والبيانات المتوفرة بها.</a:t>
            </a: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يمكن أستخدام المثال الإفتراضي التالي لحساب فترة أسترداد رأس المال ومقداره 15000 ريال في المشاريع الثلاثة (أ)، (ب)، (ج).</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3DF27E0-8564-4CA5-A62F-EB7C8DA70E2F}" type="slidenum">
              <a:rPr lang="ar-SA" smtClean="0"/>
              <a:pPr>
                <a:defRPr/>
              </a:pPr>
              <a:t>104</a:t>
            </a:fld>
            <a:endParaRPr lang="en-US"/>
          </a:p>
        </p:txBody>
      </p:sp>
    </p:spTree>
    <p:extLst>
      <p:ext uri="{BB962C8B-B14F-4D97-AF65-F5344CB8AC3E}">
        <p14:creationId xmlns:p14="http://schemas.microsoft.com/office/powerpoint/2010/main" val="15966730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6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6146" name="Object 366"/>
          <p:cNvGraphicFramePr>
            <a:graphicFrameLocks noGrp="1" noChangeAspect="1"/>
          </p:cNvGraphicFramePr>
          <p:nvPr>
            <p:ph sz="half" idx="4294967295"/>
          </p:nvPr>
        </p:nvGraphicFramePr>
        <p:xfrm>
          <a:off x="1085850" y="650875"/>
          <a:ext cx="7620000" cy="3014663"/>
        </p:xfrm>
        <a:graphic>
          <a:graphicData uri="http://schemas.openxmlformats.org/presentationml/2006/ole">
            <mc:AlternateContent xmlns:mc="http://schemas.openxmlformats.org/markup-compatibility/2006">
              <mc:Choice xmlns:v="urn:schemas-microsoft-com:vml" Requires="v">
                <p:oleObj spid="_x0000_s13416" name="Document" r:id="rId3" imgW="5882999" imgH="2327628" progId="Word.Document.8">
                  <p:embed/>
                </p:oleObj>
              </mc:Choice>
              <mc:Fallback>
                <p:oleObj name="Document" r:id="rId3" imgW="5882999" imgH="232762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650875"/>
                        <a:ext cx="7620000" cy="301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4627" name="Rectangle 371"/>
          <p:cNvSpPr>
            <a:spLocks noGrp="1" noChangeArrowheads="1"/>
          </p:cNvSpPr>
          <p:nvPr>
            <p:ph type="body" sz="half" idx="4294967295"/>
          </p:nvPr>
        </p:nvSpPr>
        <p:spPr>
          <a:xfrm>
            <a:off x="1143000" y="3581400"/>
            <a:ext cx="7620000" cy="2187575"/>
          </a:xfrm>
        </p:spPr>
        <p:txBody>
          <a:bodyPr>
            <a:normAutofit/>
          </a:bodyPr>
          <a:lstStyle/>
          <a:p>
            <a:pPr marL="365760" indent="-283464" algn="just" rtl="1" eaLnBrk="1" fontAlgn="auto" hangingPunct="1">
              <a:lnSpc>
                <a:spcPct val="150000"/>
              </a:lnSpc>
              <a:spcAft>
                <a:spcPts val="0"/>
              </a:spcAft>
              <a:buFont typeface="Wingdings 2"/>
              <a:buChar char=""/>
              <a:defRPr/>
            </a:pPr>
            <a:r>
              <a:rPr lang="ar-SA" sz="2000" dirty="0">
                <a:latin typeface="Times New Roman" pitchFamily="18" charset="0"/>
                <a:ea typeface="+mn-ea"/>
                <a:cs typeface="Times New Roman" pitchFamily="18" charset="0"/>
              </a:rPr>
              <a:t>يلاحظ من الجدول </a:t>
            </a:r>
            <a:r>
              <a:rPr lang="ar-SA" sz="2000" dirty="0" smtClean="0">
                <a:latin typeface="Times New Roman" pitchFamily="18" charset="0"/>
                <a:ea typeface="+mn-ea"/>
                <a:cs typeface="Times New Roman" pitchFamily="18" charset="0"/>
              </a:rPr>
              <a:t>أن </a:t>
            </a:r>
            <a:r>
              <a:rPr lang="ar-SA" sz="2000" dirty="0">
                <a:latin typeface="Times New Roman" pitchFamily="18" charset="0"/>
                <a:ea typeface="+mn-ea"/>
                <a:cs typeface="Times New Roman" pitchFamily="18" charset="0"/>
              </a:rPr>
              <a:t>المشروع (أ) يسترد استثماره بين السنة الرابعة والخامسة بينما يسترد المشروع (ب) استثماره بين السنة الثالثة والرابعة والمشروع (ج) بسترد استثماره في السنة الثالثة وهو يعد افضل المشاريع الثلاثة في سرعة استرداده لراس المال. ويفضل المشروع (ج) في حالة تساوي إجمالي العائد كما في هذا المثال</a:t>
            </a:r>
            <a:r>
              <a:rPr lang="en-US" sz="2000" dirty="0">
                <a:latin typeface="Times New Roman" pitchFamily="18" charset="0"/>
                <a:ea typeface="+mn-ea"/>
                <a:cs typeface="Times New Roman" pitchFamily="18" charset="0"/>
              </a:rPr>
              <a:t> </a:t>
            </a:r>
            <a:r>
              <a:rPr lang="ar-SA" sz="2000" dirty="0" smtClean="0">
                <a:latin typeface="Times New Roman" pitchFamily="18" charset="0"/>
                <a:ea typeface="+mn-ea"/>
                <a:cs typeface="Times New Roman" pitchFamily="18" charset="0"/>
              </a:rPr>
              <a:t>.</a:t>
            </a:r>
            <a:endParaRPr lang="en-US" sz="2000" dirty="0">
              <a:latin typeface="Times New Roman" pitchFamily="18" charset="0"/>
              <a:ea typeface="+mn-ea"/>
              <a:cs typeface="Times New Roman" pitchFamily="18" charset="0"/>
            </a:endParaRPr>
          </a:p>
        </p:txBody>
      </p:sp>
      <p:sp>
        <p:nvSpPr>
          <p:cNvPr id="6149" name="Rectangle 368"/>
          <p:cNvSpPr>
            <a:spLocks noChangeArrowheads="1"/>
          </p:cNvSpPr>
          <p:nvPr/>
        </p:nvSpPr>
        <p:spPr bwMode="auto">
          <a:xfrm>
            <a:off x="0" y="1962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6" name="عنصر نائب لرقم الشريحة 5"/>
          <p:cNvSpPr>
            <a:spLocks noGrp="1"/>
          </p:cNvSpPr>
          <p:nvPr>
            <p:ph type="sldNum" sz="quarter" idx="12"/>
          </p:nvPr>
        </p:nvSpPr>
        <p:spPr/>
        <p:txBody>
          <a:bodyPr/>
          <a:lstStyle/>
          <a:p>
            <a:pPr>
              <a:defRPr/>
            </a:pPr>
            <a:fld id="{83BB1C79-93B5-4BD8-8A1A-37BECAFAB94F}" type="slidenum">
              <a:rPr lang="ar-SA" smtClean="0"/>
              <a:pPr>
                <a:defRPr/>
              </a:pPr>
              <a:t>105</a:t>
            </a:fld>
            <a:endParaRPr lang="en-US"/>
          </a:p>
        </p:txBody>
      </p:sp>
    </p:spTree>
    <p:extLst>
      <p:ext uri="{BB962C8B-B14F-4D97-AF65-F5344CB8AC3E}">
        <p14:creationId xmlns:p14="http://schemas.microsoft.com/office/powerpoint/2010/main" val="1353240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533400" y="228600"/>
            <a:ext cx="8382000" cy="6400800"/>
          </a:xfrm>
        </p:spPr>
        <p:txBody>
          <a:bodyPr/>
          <a:lstStyle/>
          <a:p>
            <a:pPr marL="0" indent="0" algn="just" rtl="1" eaLnBrk="1" hangingPunct="1">
              <a:lnSpc>
                <a:spcPct val="150000"/>
              </a:lnSpc>
              <a:buNone/>
            </a:pPr>
            <a:r>
              <a:rPr lang="ar-SA" altLang="en-US" sz="2400" b="1" dirty="0" smtClean="0">
                <a:solidFill>
                  <a:srgbClr val="0070C0"/>
                </a:solidFill>
                <a:latin typeface="Times New Roman" pitchFamily="18" charset="0"/>
                <a:cs typeface="Times New Roman" pitchFamily="18" charset="0"/>
              </a:rPr>
              <a:t>تقدير احتياجات وإمكانيات التوسع والنمو المزرعي:</a:t>
            </a:r>
          </a:p>
          <a:p>
            <a:pPr marL="457200" indent="-457200"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التوسع </a:t>
            </a:r>
            <a:r>
              <a:rPr lang="ar-SA" altLang="en-US" sz="1800" dirty="0" smtClean="0">
                <a:latin typeface="Times New Roman" pitchFamily="18" charset="0"/>
                <a:cs typeface="Times New Roman" pitchFamily="18" charset="0"/>
              </a:rPr>
              <a:t>المزرعي والنمو من الأهداف المهمة التي تسعى الإدارة المزرعية لتحقيقها وتقدير السجلات المزرعية من خلال البيانات المهمة المتوافرة فيها هي الأساس لتنفيذ الخطط المزرعية في اتجاه التوسع والنمو. ومن المعروف أن هناك قواعد مهمة من النواحي الفنية يجب إتّباعها عند التوسع في إنتاج محاصيل معينة أو أنشطة إنتاجية مختلفة. من هذه القواعد المهمة ما يلي:</a:t>
            </a:r>
          </a:p>
          <a:p>
            <a:pPr marL="285750" indent="-285750" algn="just" rtl="1" eaLnBrk="1" hangingPunct="1">
              <a:lnSpc>
                <a:spcPct val="150000"/>
              </a:lnSpc>
              <a:buFontTx/>
              <a:buChar char="-"/>
            </a:pPr>
            <a:r>
              <a:rPr lang="ar-SA" altLang="en-US" sz="1800" dirty="0" smtClean="0">
                <a:latin typeface="Times New Roman" pitchFamily="18" charset="0"/>
                <a:cs typeface="Times New Roman" pitchFamily="18" charset="0"/>
              </a:rPr>
              <a:t>ا </a:t>
            </a:r>
            <a:r>
              <a:rPr lang="ar-SA" altLang="en-US" sz="1800" dirty="0" smtClean="0">
                <a:latin typeface="Times New Roman" pitchFamily="18" charset="0"/>
                <a:cs typeface="Times New Roman" pitchFamily="18" charset="0"/>
              </a:rPr>
              <a:t>يتم التوسع في محاصيل أو أنشطة زراعية متنافسة، فأن ذلك سوف يؤدي الى درجة من عدم الكفاءة تؤثر على أداء وحدات الإنتاج. ويمكن أن تساعد السجلات المزرعية في تحديد المحاصيل المتنافسة أو الأنشطة المتنافسة ودرجة التنافس وهي معلومات تفيد في إتخاذ القرار المزرعي بشأن النمو </a:t>
            </a:r>
            <a:r>
              <a:rPr lang="ar-SA" altLang="en-US" sz="1800" dirty="0" smtClean="0">
                <a:latin typeface="Times New Roman" pitchFamily="18" charset="0"/>
                <a:cs typeface="Times New Roman" pitchFamily="18" charset="0"/>
              </a:rPr>
              <a:t>والتوسع.</a:t>
            </a:r>
          </a:p>
          <a:p>
            <a:pPr marL="285750" indent="-285750" algn="just" rtl="1" eaLnBrk="1" hangingPunct="1">
              <a:lnSpc>
                <a:spcPct val="150000"/>
              </a:lnSpc>
              <a:buFontTx/>
              <a:buChar char="-"/>
            </a:pPr>
            <a:r>
              <a:rPr lang="ar-SA" altLang="en-US" sz="1800" dirty="0" smtClean="0">
                <a:latin typeface="Times New Roman" pitchFamily="18" charset="0"/>
                <a:cs typeface="Times New Roman" pitchFamily="18" charset="0"/>
              </a:rPr>
              <a:t>لا </a:t>
            </a:r>
            <a:r>
              <a:rPr lang="ar-SA" altLang="en-US" sz="1800" dirty="0" smtClean="0">
                <a:latin typeface="Times New Roman" pitchFamily="18" charset="0"/>
                <a:cs typeface="Times New Roman" pitchFamily="18" charset="0"/>
              </a:rPr>
              <a:t>يتم التوسع في المحاصيل أو الانشطة المتعارضة، لأسباب فنية أو إقتصادية للمبررات السابقة نفسها. ومن المهم جداً الإطلاع على المحاصيل الزراعية من خلال السجلات المزرعية وتحليل وتحديد ما يمكن أن يكون متعارض مع محاصيل أو أنشطة أخرى مرشحة للتوسع أو النمو.</a:t>
            </a:r>
          </a:p>
        </p:txBody>
      </p:sp>
      <p:sp>
        <p:nvSpPr>
          <p:cNvPr id="3" name="عنصر نائب لرقم الشريحة 2"/>
          <p:cNvSpPr>
            <a:spLocks noGrp="1"/>
          </p:cNvSpPr>
          <p:nvPr>
            <p:ph type="sldNum" sz="quarter" idx="12"/>
          </p:nvPr>
        </p:nvSpPr>
        <p:spPr/>
        <p:txBody>
          <a:bodyPr/>
          <a:lstStyle/>
          <a:p>
            <a:pPr>
              <a:defRPr/>
            </a:pPr>
            <a:fld id="{BD56617C-60A5-4942-B63E-48C1AD14E77A}" type="slidenum">
              <a:rPr lang="ar-SA" smtClean="0"/>
              <a:pPr>
                <a:defRPr/>
              </a:pPr>
              <a:t>106</a:t>
            </a:fld>
            <a:endParaRPr lang="en-US"/>
          </a:p>
        </p:txBody>
      </p:sp>
    </p:spTree>
    <p:extLst>
      <p:ext uri="{BB962C8B-B14F-4D97-AF65-F5344CB8AC3E}">
        <p14:creationId xmlns:p14="http://schemas.microsoft.com/office/powerpoint/2010/main" val="249442577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مستطيل 2"/>
          <p:cNvSpPr>
            <a:spLocks noChangeArrowheads="1"/>
          </p:cNvSpPr>
          <p:nvPr/>
        </p:nvSpPr>
        <p:spPr bwMode="auto">
          <a:xfrm>
            <a:off x="907279" y="8382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marL="342900" indent="-342900" algn="just" rtl="1" eaLnBrk="1" hangingPunct="1">
              <a:lnSpc>
                <a:spcPct val="150000"/>
              </a:lnSpc>
              <a:buFontTx/>
              <a:buChar char="-"/>
            </a:pPr>
            <a:r>
              <a:rPr lang="ar-SA" altLang="en-US" sz="2400" dirty="0" smtClean="0">
                <a:latin typeface="Times New Roman" pitchFamily="18" charset="0"/>
                <a:cs typeface="Times New Roman" pitchFamily="18" charset="0"/>
              </a:rPr>
              <a:t>قصر </a:t>
            </a:r>
            <a:r>
              <a:rPr lang="ar-SA" altLang="en-US" sz="2400" dirty="0">
                <a:latin typeface="Times New Roman" pitchFamily="18" charset="0"/>
                <a:cs typeface="Times New Roman" pitchFamily="18" charset="0"/>
              </a:rPr>
              <a:t>التوسع في الأنشطة والمحاصيل المدعمة أو المكملة، دون الوصول بالاستثمار إلى درجة المنافسة مع الأنشطة الزراعية </a:t>
            </a:r>
            <a:r>
              <a:rPr lang="ar-SA" altLang="en-US" sz="2400" dirty="0" smtClean="0">
                <a:latin typeface="Times New Roman" pitchFamily="18" charset="0"/>
                <a:cs typeface="Times New Roman" pitchFamily="18" charset="0"/>
              </a:rPr>
              <a:t>القائمة.</a:t>
            </a:r>
          </a:p>
          <a:p>
            <a:pPr marL="342900" indent="-342900" algn="just" rtl="1" eaLnBrk="1" hangingPunct="1">
              <a:lnSpc>
                <a:spcPct val="150000"/>
              </a:lnSpc>
              <a:buFont typeface="Arial" panose="020B0604020202020204" pitchFamily="34" charset="0"/>
              <a:buChar char="•"/>
            </a:pPr>
            <a:r>
              <a:rPr lang="ar-SA" altLang="en-US" sz="2400" dirty="0" smtClean="0">
                <a:latin typeface="Times New Roman" pitchFamily="18" charset="0"/>
                <a:cs typeface="Times New Roman" pitchFamily="18" charset="0"/>
              </a:rPr>
              <a:t>تقدم </a:t>
            </a:r>
            <a:r>
              <a:rPr lang="ar-SA" altLang="en-US" sz="2400" dirty="0">
                <a:latin typeface="Times New Roman" pitchFamily="18" charset="0"/>
                <a:cs typeface="Times New Roman" pitchFamily="18" charset="0"/>
              </a:rPr>
              <a:t>السجلات المزرعية المعلومات المتعلقة بالقدرة على الوفاء بالتزامات الاقتراض بغرض التوسع وفي تحديد الأزمنة المناسبة لذلك. </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بالإضافة </a:t>
            </a:r>
            <a:r>
              <a:rPr lang="ar-SA" altLang="en-US" sz="2400" dirty="0">
                <a:latin typeface="Times New Roman" pitchFamily="18" charset="0"/>
                <a:cs typeface="Times New Roman" pitchFamily="18" charset="0"/>
              </a:rPr>
              <a:t>إلى ما سبق </a:t>
            </a:r>
            <a:r>
              <a:rPr lang="ar-SA" altLang="en-US" sz="2400" dirty="0" smtClean="0">
                <a:latin typeface="Times New Roman" pitchFamily="18" charset="0"/>
                <a:cs typeface="Times New Roman" pitchFamily="18" charset="0"/>
              </a:rPr>
              <a:t>يمكن </a:t>
            </a:r>
            <a:r>
              <a:rPr lang="ar-SA" altLang="en-US" sz="2400" dirty="0">
                <a:latin typeface="Times New Roman" pitchFamily="18" charset="0"/>
                <a:cs typeface="Times New Roman" pitchFamily="18" charset="0"/>
              </a:rPr>
              <a:t>للسجلات المزرعية ان تقدم المعلومات التي تتعلق بقصور رأس المال المزرعي في الوصول بالاستثمار المزرعي الى مراحله المثلى وعلاقة ذلك بارتفاع تكاليف الإنتاج وعدم القدرة على توفير رأس المال اللازم للوصول الى المرحلة المثلى للإنتاج</a:t>
            </a:r>
            <a:r>
              <a:rPr lang="ar-SA" altLang="en-US" sz="2400" dirty="0" smtClean="0">
                <a:latin typeface="Times New Roman" pitchFamily="18" charset="0"/>
                <a:cs typeface="Times New Roman" pitchFamily="18" charset="0"/>
              </a:rPr>
              <a:t>.</a:t>
            </a:r>
            <a:endParaRPr lang="ar-SA"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832ABC9-B221-4803-9E5A-C2E5645A5588}" type="slidenum">
              <a:rPr lang="ar-SA" smtClean="0"/>
              <a:pPr>
                <a:defRPr/>
              </a:pPr>
              <a:t>107</a:t>
            </a:fld>
            <a:endParaRPr lang="en-US"/>
          </a:p>
        </p:txBody>
      </p:sp>
    </p:spTree>
    <p:extLst>
      <p:ext uri="{BB962C8B-B14F-4D97-AF65-F5344CB8AC3E}">
        <p14:creationId xmlns:p14="http://schemas.microsoft.com/office/powerpoint/2010/main" val="16578571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7170" name="Object 4"/>
          <p:cNvGraphicFramePr>
            <a:graphicFrameLocks noChangeAspect="1"/>
          </p:cNvGraphicFramePr>
          <p:nvPr>
            <p:extLst>
              <p:ext uri="{D42A27DB-BD31-4B8C-83A1-F6EECF244321}">
                <p14:modId xmlns:p14="http://schemas.microsoft.com/office/powerpoint/2010/main" val="3838728344"/>
              </p:ext>
            </p:extLst>
          </p:nvPr>
        </p:nvGraphicFramePr>
        <p:xfrm>
          <a:off x="995363" y="769938"/>
          <a:ext cx="7586662" cy="5368925"/>
        </p:xfrm>
        <a:graphic>
          <a:graphicData uri="http://schemas.openxmlformats.org/presentationml/2006/ole">
            <mc:AlternateContent xmlns:mc="http://schemas.openxmlformats.org/markup-compatibility/2006">
              <mc:Choice xmlns:v="urn:schemas-microsoft-com:vml" Requires="v">
                <p:oleObj spid="_x0000_s14440" name="Document" r:id="rId3" imgW="5594567" imgH="3948588" progId="Word.Document.8">
                  <p:embed/>
                </p:oleObj>
              </mc:Choice>
              <mc:Fallback>
                <p:oleObj name="Document" r:id="rId3" imgW="5594567" imgH="3948588" progId="Word.Document.8">
                  <p:embed/>
                  <p:pic>
                    <p:nvPicPr>
                      <p:cNvPr id="0" name=""/>
                      <p:cNvPicPr>
                        <a:picLocks noChangeAspect="1" noChangeArrowheads="1"/>
                      </p:cNvPicPr>
                      <p:nvPr/>
                    </p:nvPicPr>
                    <p:blipFill>
                      <a:blip r:embed="rId4"/>
                      <a:srcRect/>
                      <a:stretch>
                        <a:fillRect/>
                      </a:stretch>
                    </p:blipFill>
                    <p:spPr bwMode="auto">
                      <a:xfrm>
                        <a:off x="995363" y="769938"/>
                        <a:ext cx="7586662" cy="536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6"/>
          <p:cNvSpPr>
            <a:spLocks noChangeArrowheads="1"/>
          </p:cNvSpPr>
          <p:nvPr/>
        </p:nvSpPr>
        <p:spPr bwMode="auto">
          <a:xfrm>
            <a:off x="0" y="2762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5639038C-314F-48BF-A840-C11E2684B624}" type="slidenum">
              <a:rPr lang="ar-SA" smtClean="0"/>
              <a:pPr>
                <a:defRPr/>
              </a:pPr>
              <a:t>108</a:t>
            </a:fld>
            <a:endParaRPr lang="en-US"/>
          </a:p>
        </p:txBody>
      </p:sp>
      <p:sp>
        <p:nvSpPr>
          <p:cNvPr id="2" name="Rectangle 1"/>
          <p:cNvSpPr/>
          <p:nvPr/>
        </p:nvSpPr>
        <p:spPr>
          <a:xfrm>
            <a:off x="1232019" y="152400"/>
            <a:ext cx="7010400" cy="873572"/>
          </a:xfrm>
          <a:prstGeom prst="rect">
            <a:avLst/>
          </a:prstGeom>
        </p:spPr>
        <p:txBody>
          <a:bodyPr wrap="square">
            <a:spAutoFit/>
          </a:bodyPr>
          <a:lstStyle/>
          <a:p>
            <a:pPr algn="just" rtl="1">
              <a:lnSpc>
                <a:spcPct val="150000"/>
              </a:lnSpc>
            </a:pPr>
            <a:r>
              <a:rPr lang="ar-SA" altLang="en-US" dirty="0">
                <a:latin typeface="Times New Roman" pitchFamily="18" charset="0"/>
                <a:cs typeface="Times New Roman" pitchFamily="18" charset="0"/>
              </a:rPr>
              <a:t>الجدول التالي يوضح </a:t>
            </a:r>
            <a:r>
              <a:rPr lang="ar-SA" altLang="en-US" dirty="0" smtClean="0">
                <a:latin typeface="Times New Roman" pitchFamily="18" charset="0"/>
                <a:cs typeface="Times New Roman" pitchFamily="18" charset="0"/>
              </a:rPr>
              <a:t>العلاقة بين النشاطات المزرعية وإمكانية </a:t>
            </a:r>
            <a:r>
              <a:rPr lang="ar-SA" altLang="en-US" dirty="0">
                <a:latin typeface="Times New Roman" pitchFamily="18" charset="0"/>
                <a:cs typeface="Times New Roman" pitchFamily="18" charset="0"/>
              </a:rPr>
              <a:t>التوسع والنمو في بعض الأنشطة </a:t>
            </a:r>
            <a:r>
              <a:rPr lang="ar-SA" altLang="en-US" dirty="0" smtClean="0">
                <a:latin typeface="Times New Roman" pitchFamily="18" charset="0"/>
                <a:cs typeface="Times New Roman" pitchFamily="18" charset="0"/>
              </a:rPr>
              <a:t>والمحاصيل.</a:t>
            </a: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180657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idx="4294967295"/>
          </p:nvPr>
        </p:nvSpPr>
        <p:spPr>
          <a:xfrm>
            <a:off x="533400" y="457200"/>
            <a:ext cx="8001000" cy="5668963"/>
          </a:xfrm>
        </p:spPr>
        <p:txBody>
          <a:bodyPr>
            <a:normAutofit lnSpcReduction="10000"/>
          </a:bodyPr>
          <a:lstStyle/>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الجدول يوضح ان </a:t>
            </a:r>
            <a:r>
              <a:rPr lang="ar-SA" sz="1800" dirty="0">
                <a:latin typeface="Times New Roman" pitchFamily="18" charset="0"/>
                <a:ea typeface="+mn-ea"/>
                <a:cs typeface="Times New Roman" pitchFamily="18" charset="0"/>
              </a:rPr>
              <a:t>أمام الإدارة المزرعية الإمكانيات المتاحة للتوسع والنمو المزرعي دون الإخلال بالمبادئ الهامة التي يجب مراعاتها. </a:t>
            </a:r>
            <a:endParaRPr lang="ar-SA" sz="1800" dirty="0" smtClean="0">
              <a:latin typeface="Times New Roman" pitchFamily="18" charset="0"/>
              <a:ea typeface="+mn-ea"/>
              <a:cs typeface="Times New Roman" pitchFamily="18" charset="0"/>
            </a:endParaRP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كما يلاحظ </a:t>
            </a:r>
            <a:r>
              <a:rPr lang="ar-SA" sz="1800" dirty="0">
                <a:latin typeface="Times New Roman" pitchFamily="18" charset="0"/>
                <a:ea typeface="+mn-ea"/>
                <a:cs typeface="Times New Roman" pitchFamily="18" charset="0"/>
              </a:rPr>
              <a:t>أن العلاقة بين زراعة الخضر وزراعة الخضر في نفس المزرعة والموسم الزراعي علاقة </a:t>
            </a:r>
            <a:r>
              <a:rPr lang="ar-SA" sz="1800" dirty="0" smtClean="0">
                <a:latin typeface="Times New Roman" pitchFamily="18" charset="0"/>
                <a:ea typeface="+mn-ea"/>
                <a:cs typeface="Times New Roman" pitchFamily="18" charset="0"/>
              </a:rPr>
              <a:t>تنافسية</a:t>
            </a:r>
            <a:r>
              <a:rPr lang="ar-SA" sz="1800" dirty="0">
                <a:latin typeface="Times New Roman" pitchFamily="18" charset="0"/>
                <a:ea typeface="+mn-ea"/>
                <a:cs typeface="Times New Roman" pitchFamily="18" charset="0"/>
              </a:rPr>
              <a:t>، وذلك من خلال التنافس على الأرض والموارد الإنتاجية </a:t>
            </a:r>
            <a:r>
              <a:rPr lang="ar-SA" sz="1800" dirty="0" smtClean="0">
                <a:latin typeface="Times New Roman" pitchFamily="18" charset="0"/>
                <a:ea typeface="+mn-ea"/>
                <a:cs typeface="Times New Roman" pitchFamily="18" charset="0"/>
              </a:rPr>
              <a:t>الأخرى.</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كما </a:t>
            </a:r>
            <a:r>
              <a:rPr lang="ar-SA" sz="1800" dirty="0">
                <a:latin typeface="Times New Roman" pitchFamily="18" charset="0"/>
                <a:ea typeface="+mn-ea"/>
                <a:cs typeface="Times New Roman" pitchFamily="18" charset="0"/>
              </a:rPr>
              <a:t>أن العلاقة بين زراعة الخضر والأعلاف قد تكون علاقة </a:t>
            </a:r>
            <a:r>
              <a:rPr lang="ar-SA" sz="1800" dirty="0" smtClean="0">
                <a:latin typeface="Times New Roman" pitchFamily="18" charset="0"/>
                <a:ea typeface="+mn-ea"/>
                <a:cs typeface="Times New Roman" pitchFamily="18" charset="0"/>
              </a:rPr>
              <a:t>تكاملية</a:t>
            </a:r>
            <a:r>
              <a:rPr lang="ar-SA" sz="1800" dirty="0">
                <a:latin typeface="Times New Roman" pitchFamily="18" charset="0"/>
                <a:ea typeface="+mn-ea"/>
                <a:cs typeface="Times New Roman" pitchFamily="18" charset="0"/>
              </a:rPr>
              <a:t>، ومع تربية الماشية علاقة مـــدعمة من خلال إستفادة الماشية من فائض وقت المزارع ومخلفات الــخضر</a:t>
            </a:r>
            <a:r>
              <a:rPr lang="ar-SA" sz="1800" dirty="0" smtClean="0">
                <a:latin typeface="Times New Roman" pitchFamily="18" charset="0"/>
                <a:ea typeface="+mn-ea"/>
                <a:cs typeface="Times New Roman" pitchFamily="18" charset="0"/>
              </a:rPr>
              <a:t>.</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بينما </a:t>
            </a:r>
            <a:r>
              <a:rPr lang="ar-SA" sz="1800" dirty="0">
                <a:latin typeface="Times New Roman" pitchFamily="18" charset="0"/>
                <a:ea typeface="+mn-ea"/>
                <a:cs typeface="Times New Roman" pitchFamily="18" charset="0"/>
              </a:rPr>
              <a:t>قد تكون العلاقة بين زراعة الخضر والفاكهة علاقة تــــنافسية لتنافسها على مساحة الأرض ووقت المزارع والموارد المائية وغيرها.</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a:latin typeface="Times New Roman" pitchFamily="18" charset="0"/>
                <a:ea typeface="+mn-ea"/>
                <a:cs typeface="Times New Roman" pitchFamily="18" charset="0"/>
              </a:rPr>
              <a:t>كما يلاحظ </a:t>
            </a:r>
            <a:r>
              <a:rPr lang="ar-SA" sz="1800" dirty="0" smtClean="0">
                <a:latin typeface="Times New Roman" pitchFamily="18" charset="0"/>
                <a:ea typeface="+mn-ea"/>
                <a:cs typeface="Times New Roman" pitchFamily="18" charset="0"/>
              </a:rPr>
              <a:t>أن </a:t>
            </a:r>
            <a:r>
              <a:rPr lang="ar-SA" sz="1800" dirty="0">
                <a:latin typeface="Times New Roman" pitchFamily="18" charset="0"/>
                <a:ea typeface="+mn-ea"/>
                <a:cs typeface="Times New Roman" pitchFamily="18" charset="0"/>
              </a:rPr>
              <a:t>زراعة العلف </a:t>
            </a:r>
            <a:r>
              <a:rPr lang="ar-SA" sz="1800" dirty="0" smtClean="0">
                <a:latin typeface="Times New Roman" pitchFamily="18" charset="0"/>
                <a:ea typeface="+mn-ea"/>
                <a:cs typeface="Times New Roman" pitchFamily="18" charset="0"/>
              </a:rPr>
              <a:t>تتكامل </a:t>
            </a:r>
            <a:r>
              <a:rPr lang="ar-SA" sz="1800" dirty="0">
                <a:latin typeface="Times New Roman" pitchFamily="18" charset="0"/>
                <a:ea typeface="+mn-ea"/>
                <a:cs typeface="Times New Roman" pitchFamily="18" charset="0"/>
              </a:rPr>
              <a:t>مع تربية الماشية والدواجن وتـــتنافس مع زراعة الفاكهة للأسباب التي سبق </a:t>
            </a:r>
            <a:r>
              <a:rPr lang="ar-SA" sz="1800" dirty="0" smtClean="0">
                <a:latin typeface="Times New Roman" pitchFamily="18" charset="0"/>
                <a:ea typeface="+mn-ea"/>
                <a:cs typeface="Times New Roman" pitchFamily="18" charset="0"/>
              </a:rPr>
              <a:t>ذكرها</a:t>
            </a:r>
            <a:r>
              <a:rPr lang="en-US" sz="1800" dirty="0" smtClean="0">
                <a:latin typeface="Times New Roman" pitchFamily="18" charset="0"/>
                <a:ea typeface="+mn-ea"/>
                <a:cs typeface="Times New Roman" pitchFamily="18" charset="0"/>
              </a:rPr>
              <a:t> </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ومن </a:t>
            </a:r>
            <a:r>
              <a:rPr lang="ar-SA" sz="1800" dirty="0">
                <a:latin typeface="Times New Roman" pitchFamily="18" charset="0"/>
                <a:ea typeface="+mn-ea"/>
                <a:cs typeface="Times New Roman" pitchFamily="18" charset="0"/>
              </a:rPr>
              <a:t>خلال وضع العلاقات بين </a:t>
            </a:r>
            <a:r>
              <a:rPr lang="ar-SA" sz="1800" dirty="0" smtClean="0">
                <a:latin typeface="Times New Roman" pitchFamily="18" charset="0"/>
                <a:ea typeface="+mn-ea"/>
                <a:cs typeface="Times New Roman" pitchFamily="18" charset="0"/>
              </a:rPr>
              <a:t>االمنتجات </a:t>
            </a:r>
            <a:r>
              <a:rPr lang="ar-SA" sz="1800" dirty="0">
                <a:latin typeface="Times New Roman" pitchFamily="18" charset="0"/>
                <a:ea typeface="+mn-ea"/>
                <a:cs typeface="Times New Roman" pitchFamily="18" charset="0"/>
              </a:rPr>
              <a:t>في الجدول أعلاه </a:t>
            </a:r>
            <a:r>
              <a:rPr lang="ar-SA" sz="1800" dirty="0" smtClean="0">
                <a:latin typeface="Times New Roman" pitchFamily="18" charset="0"/>
                <a:ea typeface="+mn-ea"/>
                <a:cs typeface="Times New Roman" pitchFamily="18" charset="0"/>
              </a:rPr>
              <a:t>تتضح إمكانيات التوسع </a:t>
            </a:r>
            <a:r>
              <a:rPr lang="ar-SA" sz="1800" dirty="0">
                <a:latin typeface="Times New Roman" pitchFamily="18" charset="0"/>
                <a:ea typeface="+mn-ea"/>
                <a:cs typeface="Times New Roman" pitchFamily="18" charset="0"/>
              </a:rPr>
              <a:t>المزرعي. </a:t>
            </a:r>
            <a:r>
              <a:rPr lang="ar-SA" sz="1800" dirty="0" smtClean="0">
                <a:latin typeface="Times New Roman" pitchFamily="18" charset="0"/>
                <a:ea typeface="+mn-ea"/>
                <a:cs typeface="Times New Roman" pitchFamily="18" charset="0"/>
              </a:rPr>
              <a:t>وحيث</a:t>
            </a:r>
          </a:p>
          <a:p>
            <a:pPr marL="368046" indent="-285750" algn="just" rtl="1" eaLnBrk="1" fontAlgn="auto" hangingPunct="1">
              <a:lnSpc>
                <a:spcPct val="150000"/>
              </a:lnSpc>
              <a:spcAft>
                <a:spcPts val="0"/>
              </a:spcAft>
              <a:buFont typeface="Wingdings" panose="05000000000000000000" pitchFamily="2" charset="2"/>
              <a:buChar char="Ø"/>
              <a:defRPr/>
            </a:pPr>
            <a:r>
              <a:rPr lang="ar-SA" sz="1800" dirty="0" smtClean="0">
                <a:latin typeface="Times New Roman" pitchFamily="18" charset="0"/>
                <a:ea typeface="+mn-ea"/>
                <a:cs typeface="Times New Roman" pitchFamily="18" charset="0"/>
              </a:rPr>
              <a:t>من </a:t>
            </a:r>
            <a:r>
              <a:rPr lang="ar-SA" sz="1800" dirty="0">
                <a:latin typeface="Times New Roman" pitchFamily="18" charset="0"/>
                <a:ea typeface="+mn-ea"/>
                <a:cs typeface="Times New Roman" pitchFamily="18" charset="0"/>
              </a:rPr>
              <a:t>المعروف أنه لايمكن التوسع في الأنشطة </a:t>
            </a:r>
            <a:r>
              <a:rPr lang="ar-SA" sz="1800" dirty="0" smtClean="0">
                <a:latin typeface="Times New Roman" pitchFamily="18" charset="0"/>
                <a:ea typeface="+mn-ea"/>
                <a:cs typeface="Times New Roman" pitchFamily="18" charset="0"/>
              </a:rPr>
              <a:t>المتعارضة والمتنافسة</a:t>
            </a:r>
            <a:r>
              <a:rPr lang="ar-SA" sz="1800" dirty="0">
                <a:latin typeface="Times New Roman" pitchFamily="18" charset="0"/>
                <a:ea typeface="+mn-ea"/>
                <a:cs typeface="Times New Roman" pitchFamily="18" charset="0"/>
              </a:rPr>
              <a:t>، ولكن يمكن الإستفادة من العلاقات </a:t>
            </a:r>
            <a:r>
              <a:rPr lang="ar-SA" sz="1800" dirty="0" smtClean="0">
                <a:latin typeface="Times New Roman" pitchFamily="18" charset="0"/>
                <a:ea typeface="+mn-ea"/>
                <a:cs typeface="Times New Roman" pitchFamily="18" charset="0"/>
              </a:rPr>
              <a:t>التكاملية والمدعمة </a:t>
            </a:r>
            <a:r>
              <a:rPr lang="ar-SA" sz="1800" dirty="0">
                <a:latin typeface="Times New Roman" pitchFamily="18" charset="0"/>
                <a:ea typeface="+mn-ea"/>
                <a:cs typeface="Times New Roman" pitchFamily="18" charset="0"/>
              </a:rPr>
              <a:t>للأنشطة الإنتاجية في الخطط والبرامج الــتوسعية وفي تحديد إمكانيات النمو المزرعي.</a:t>
            </a:r>
            <a:endParaRPr lang="en-US" sz="18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713880F-85BC-414E-9092-295EEA3E64EB}" type="slidenum">
              <a:rPr lang="ar-SA" smtClean="0"/>
              <a:pPr>
                <a:defRPr/>
              </a:pPr>
              <a:t>109</a:t>
            </a:fld>
            <a:endParaRPr lang="en-US"/>
          </a:p>
        </p:txBody>
      </p:sp>
    </p:spTree>
    <p:extLst>
      <p:ext uri="{BB962C8B-B14F-4D97-AF65-F5344CB8AC3E}">
        <p14:creationId xmlns:p14="http://schemas.microsoft.com/office/powerpoint/2010/main" val="2386872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rgbClr val="0BD0D9"/>
              </a:buClr>
              <a:buSzPct val="95000"/>
              <a:buFont typeface="Wingdings 2"/>
              <a:buChar char=""/>
              <a:defRPr/>
            </a:pPr>
            <a:endParaRPr lang="en-US" sz="2800" dirty="0">
              <a:solidFill>
                <a:srgbClr val="DBF5F9">
                  <a:lumMod val="50000"/>
                </a:srgbClr>
              </a:solidFill>
              <a:latin typeface="Constantia"/>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sp>
        <p:nvSpPr>
          <p:cNvPr id="6149" name="Rectangle 1"/>
          <p:cNvSpPr>
            <a:spLocks noChangeArrowheads="1"/>
          </p:cNvSpPr>
          <p:nvPr/>
        </p:nvSpPr>
        <p:spPr bwMode="auto">
          <a:xfrm>
            <a:off x="2819400" y="837457"/>
            <a:ext cx="4419600" cy="1077218"/>
          </a:xfrm>
          <a:prstGeom prst="rect">
            <a:avLst/>
          </a:prstGeom>
          <a:noFill/>
          <a:ln w="9525">
            <a:noFill/>
            <a:miter lim="800000"/>
            <a:headEnd/>
            <a:tailEnd/>
          </a:ln>
        </p:spPr>
        <p:txBody>
          <a:bodyPr wrap="square" anchor="ctr">
            <a:spAutoFit/>
          </a:bodyPr>
          <a:lstStyle/>
          <a:p>
            <a:pPr algn="justLow" rtl="1" eaLnBrk="0" hangingPunct="0"/>
            <a:r>
              <a:rPr lang="ar-SA" sz="2800" b="1" dirty="0">
                <a:latin typeface="Times New Roman" pitchFamily="18" charset="0"/>
                <a:ea typeface="Times New Roman" pitchFamily="18" charset="0"/>
                <a:cs typeface="Times New Roman" pitchFamily="18" charset="0"/>
              </a:rPr>
              <a:t>مدخل لعلم إدارة المنشآت الزراعية</a:t>
            </a:r>
            <a:endParaRPr lang="ar-SA" sz="2800" dirty="0">
              <a:latin typeface="Times New Roman" pitchFamily="18" charset="0"/>
              <a:ea typeface="Times New Roman" pitchFamily="18" charset="0"/>
              <a:cs typeface="Times New Roman" pitchFamily="18" charset="0"/>
            </a:endParaRPr>
          </a:p>
          <a:p>
            <a:pPr algn="justLow" rtl="1" eaLnBrk="0" hangingPunct="0"/>
            <a:endParaRPr lang="ar-SA" dirty="0">
              <a:solidFill>
                <a:prstClr val="black"/>
              </a:solidFill>
              <a:latin typeface="Times New Roman" pitchFamily="18" charset="0"/>
              <a:cs typeface="Times New Roman" pitchFamily="18" charset="0"/>
            </a:endParaRPr>
          </a:p>
          <a:p>
            <a:pPr indent="288925" algn="justLow" rtl="1" eaLnBrk="0" hangingPunct="0"/>
            <a:endParaRPr lang="en-US" dirty="0">
              <a:solidFill>
                <a:prstClr val="black"/>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solidFill>
                  <a:srgbClr val="04617B">
                    <a:shade val="90000"/>
                  </a:srgbClr>
                </a:solidFill>
              </a:rPr>
              <a:pPr>
                <a:defRPr/>
              </a:pPr>
              <a:t>11</a:t>
            </a:fld>
            <a:endParaRPr lang="en-US" dirty="0">
              <a:solidFill>
                <a:srgbClr val="04617B">
                  <a:shade val="90000"/>
                </a:srgbClr>
              </a:solidFill>
            </a:endParaRPr>
          </a:p>
        </p:txBody>
      </p:sp>
      <p:graphicFrame>
        <p:nvGraphicFramePr>
          <p:cNvPr id="2" name="Diagram 1"/>
          <p:cNvGraphicFramePr/>
          <p:nvPr>
            <p:extLst>
              <p:ext uri="{D42A27DB-BD31-4B8C-83A1-F6EECF244321}">
                <p14:modId xmlns:p14="http://schemas.microsoft.com/office/powerpoint/2010/main" val="1428529172"/>
              </p:ext>
            </p:extLst>
          </p:nvPr>
        </p:nvGraphicFramePr>
        <p:xfrm>
          <a:off x="304800" y="1397000"/>
          <a:ext cx="8534400" cy="500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68160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457200"/>
            <a:ext cx="8229600" cy="609600"/>
          </a:xfrm>
        </p:spPr>
        <p:txBody>
          <a:bodyPr>
            <a:normAutofit fontScale="90000"/>
          </a:bodyPr>
          <a:lstStyle/>
          <a:p>
            <a:pPr algn="ctr" rtl="1" eaLnBrk="1" hangingPunct="1"/>
            <a:r>
              <a:rPr lang="ar-SA" altLang="en-US" sz="2800" b="1" dirty="0" smtClean="0">
                <a:solidFill>
                  <a:schemeClr val="accent1"/>
                </a:solidFill>
                <a:latin typeface="Times New Roman" pitchFamily="18" charset="0"/>
                <a:cs typeface="+mn-cs"/>
              </a:rPr>
              <a:t>الـــــــــتـخـطـيـط </a:t>
            </a:r>
            <a:r>
              <a:rPr lang="ar-SA" altLang="en-US" sz="2800" b="1" dirty="0" smtClean="0">
                <a:solidFill>
                  <a:schemeClr val="accent1"/>
                </a:solidFill>
                <a:latin typeface="Times New Roman" pitchFamily="18" charset="0"/>
                <a:cs typeface="+mn-cs"/>
              </a:rPr>
              <a:t>الــــــــمـزرعـي</a:t>
            </a:r>
            <a:br>
              <a:rPr lang="ar-SA" altLang="en-US" sz="2800" b="1" dirty="0" smtClean="0">
                <a:solidFill>
                  <a:schemeClr val="accent1"/>
                </a:solidFill>
                <a:latin typeface="Times New Roman" pitchFamily="18" charset="0"/>
                <a:cs typeface="+mn-cs"/>
              </a:rPr>
            </a:br>
            <a:r>
              <a:rPr lang="ar-SA" altLang="en-US" sz="2800" b="1" dirty="0" smtClean="0">
                <a:solidFill>
                  <a:schemeClr val="accent1"/>
                </a:solidFill>
                <a:latin typeface="Times New Roman" pitchFamily="18" charset="0"/>
                <a:cs typeface="+mn-cs"/>
              </a:rPr>
              <a:t> </a:t>
            </a:r>
            <a:r>
              <a:rPr lang="en-US" sz="2800" dirty="0">
                <a:solidFill>
                  <a:schemeClr val="accent1"/>
                </a:solidFill>
                <a:cs typeface="+mn-cs"/>
              </a:rPr>
              <a:t>FARM </a:t>
            </a:r>
            <a:r>
              <a:rPr lang="en-US" sz="2800" dirty="0" smtClean="0">
                <a:solidFill>
                  <a:schemeClr val="accent1"/>
                </a:solidFill>
                <a:cs typeface="+mn-cs"/>
              </a:rPr>
              <a:t>PLANNING</a:t>
            </a:r>
            <a:endParaRPr lang="en-US" altLang="en-US" sz="2400" b="1" dirty="0" smtClean="0">
              <a:solidFill>
                <a:schemeClr val="accent1"/>
              </a:solidFill>
              <a:latin typeface="Times New Roman" pitchFamily="18" charset="0"/>
              <a:cs typeface="Times New Roman" pitchFamily="18" charset="0"/>
            </a:endParaRPr>
          </a:p>
        </p:txBody>
      </p:sp>
      <p:sp>
        <p:nvSpPr>
          <p:cNvPr id="5123" name="Rectangle 5"/>
          <p:cNvSpPr>
            <a:spLocks noGrp="1" noChangeArrowheads="1"/>
          </p:cNvSpPr>
          <p:nvPr>
            <p:ph idx="1"/>
          </p:nvPr>
        </p:nvSpPr>
        <p:spPr>
          <a:xfrm>
            <a:off x="152400" y="1295400"/>
            <a:ext cx="8763000" cy="45720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العمل </a:t>
            </a:r>
            <a:r>
              <a:rPr lang="ar-SA" altLang="en-US" sz="1800" dirty="0">
                <a:latin typeface="Times New Roman" pitchFamily="18" charset="0"/>
                <a:cs typeface="Times New Roman" pitchFamily="18" charset="0"/>
              </a:rPr>
              <a:t>الناجح للمزارع ليس نتيجة لعامل الصدفة. الطقس الجيد </a:t>
            </a:r>
            <a:r>
              <a:rPr lang="ar-SA" altLang="en-US" sz="1800" dirty="0" smtClean="0">
                <a:latin typeface="Times New Roman" pitchFamily="18" charset="0"/>
                <a:cs typeface="Times New Roman" pitchFamily="18" charset="0"/>
              </a:rPr>
              <a:t>والأسعار الجيدة قد </a:t>
            </a:r>
            <a:r>
              <a:rPr lang="ar-SA" altLang="en-US" sz="1800" dirty="0">
                <a:latin typeface="Times New Roman" pitchFamily="18" charset="0"/>
                <a:cs typeface="Times New Roman" pitchFamily="18" charset="0"/>
              </a:rPr>
              <a:t>تساعد ولكن الأعمال المربحة والمتنامية هي نتاج التخطيط الجيد. </a:t>
            </a:r>
            <a:r>
              <a:rPr lang="ar-SA" altLang="en-US" sz="1800" dirty="0" smtClean="0">
                <a:latin typeface="Times New Roman" pitchFamily="18" charset="0"/>
                <a:cs typeface="Times New Roman" pitchFamily="18" charset="0"/>
              </a:rPr>
              <a:t>مع </a:t>
            </a:r>
            <a:r>
              <a:rPr lang="ar-SA" altLang="en-US" sz="1800" dirty="0">
                <a:latin typeface="Times New Roman" pitchFamily="18" charset="0"/>
                <a:cs typeface="Times New Roman" pitchFamily="18" charset="0"/>
              </a:rPr>
              <a:t>التطورات التكنولوجية الحديثة في مجال الزراعة، أصبحت الزراعة </a:t>
            </a:r>
            <a:r>
              <a:rPr lang="ar-SA" altLang="en-US" sz="1800" dirty="0" smtClean="0">
                <a:latin typeface="Times New Roman" pitchFamily="18" charset="0"/>
                <a:cs typeface="Times New Roman" pitchFamily="18" charset="0"/>
              </a:rPr>
              <a:t>أكثر </a:t>
            </a:r>
            <a:r>
              <a:rPr lang="ar-SA" altLang="en-US" sz="1800" dirty="0">
                <a:latin typeface="Times New Roman" pitchFamily="18" charset="0"/>
                <a:cs typeface="Times New Roman" pitchFamily="18" charset="0"/>
              </a:rPr>
              <a:t>تعقيدا وتتطلب تخطيطا </a:t>
            </a:r>
            <a:r>
              <a:rPr lang="ar-SA" altLang="en-US" sz="1800" dirty="0" smtClean="0">
                <a:latin typeface="Times New Roman" pitchFamily="18" charset="0"/>
                <a:cs typeface="Times New Roman" pitchFamily="18" charset="0"/>
              </a:rPr>
              <a:t>دقيقا. التغيرات التي تطرأ على الأسعار وعلى نمط الإنتاج وتنوعه تدعو إلى التفكير في كيفية التخطيط لمواجهة التغيرات؟ </a:t>
            </a:r>
          </a:p>
          <a:p>
            <a:pPr algn="just" rtl="1" eaLnBrk="1" hangingPunct="1">
              <a:lnSpc>
                <a:spcPct val="150000"/>
              </a:lnSpc>
              <a:buFont typeface="Wingdings" pitchFamily="2" charset="2"/>
              <a:buChar char="q"/>
            </a:pPr>
            <a:r>
              <a:rPr lang="ar-SA" altLang="en-US" sz="1800" dirty="0">
                <a:latin typeface="Times New Roman" pitchFamily="18" charset="0"/>
                <a:cs typeface="Times New Roman" pitchFamily="18" charset="0"/>
              </a:rPr>
              <a:t>خطة المزرعة هي برنامج إجمالي </a:t>
            </a:r>
            <a:r>
              <a:rPr lang="ar-SA" altLang="en-US" sz="1800" dirty="0" smtClean="0">
                <a:latin typeface="Times New Roman" pitchFamily="18" charset="0"/>
                <a:cs typeface="Times New Roman" pitchFamily="18" charset="0"/>
              </a:rPr>
              <a:t>للنشاط </a:t>
            </a:r>
            <a:r>
              <a:rPr lang="ar-SA" altLang="en-US" sz="1800" dirty="0">
                <a:latin typeface="Times New Roman" pitchFamily="18" charset="0"/>
                <a:cs typeface="Times New Roman" pitchFamily="18" charset="0"/>
              </a:rPr>
              <a:t>الزراعي </a:t>
            </a:r>
            <a:r>
              <a:rPr lang="ar-SA" altLang="en-US" sz="1800" dirty="0" smtClean="0">
                <a:latin typeface="Times New Roman" pitchFamily="18" charset="0"/>
                <a:cs typeface="Times New Roman" pitchFamily="18" charset="0"/>
              </a:rPr>
              <a:t>الذي </a:t>
            </a:r>
            <a:r>
              <a:rPr lang="ar-SA" altLang="en-US" sz="1800" dirty="0" smtClean="0">
                <a:latin typeface="Times New Roman" pitchFamily="18" charset="0"/>
                <a:cs typeface="Times New Roman" pitchFamily="18" charset="0"/>
              </a:rPr>
              <a:t>يتم </a:t>
            </a:r>
            <a:r>
              <a:rPr lang="ar-SA" altLang="en-US" sz="1800" dirty="0">
                <a:latin typeface="Times New Roman" pitchFamily="18" charset="0"/>
                <a:cs typeface="Times New Roman" pitchFamily="18" charset="0"/>
              </a:rPr>
              <a:t>إعداده مسبقا. يجب أن تظهر خطة المزرعة </a:t>
            </a:r>
            <a:r>
              <a:rPr lang="ar-SA" altLang="en-US" sz="1800" dirty="0" smtClean="0">
                <a:latin typeface="Times New Roman" pitchFamily="18" charset="0"/>
                <a:cs typeface="Times New Roman" pitchFamily="18" charset="0"/>
              </a:rPr>
              <a:t>الانشطة الانتاجية </a:t>
            </a:r>
            <a:r>
              <a:rPr lang="ar-SA" altLang="en-US" sz="1800" dirty="0">
                <a:latin typeface="Times New Roman" pitchFamily="18" charset="0"/>
                <a:cs typeface="Times New Roman" pitchFamily="18" charset="0"/>
              </a:rPr>
              <a:t>التي سيتم </a:t>
            </a:r>
            <a:r>
              <a:rPr lang="ar-SA" altLang="en-US" sz="1800" dirty="0" smtClean="0">
                <a:latin typeface="Times New Roman" pitchFamily="18" charset="0"/>
                <a:cs typeface="Times New Roman" pitchFamily="18" charset="0"/>
              </a:rPr>
              <a:t>تنفيذها </a:t>
            </a:r>
            <a:r>
              <a:rPr lang="ar-SA" altLang="en-US" sz="1800" dirty="0">
                <a:latin typeface="Times New Roman" pitchFamily="18" charset="0"/>
                <a:cs typeface="Times New Roman" pitchFamily="18" charset="0"/>
              </a:rPr>
              <a:t>في المزرعة. والممارسات الواجب اتباعها في إنتاجها، واستخدام اليد العاملة، والاستثمارات التي يتعين تقديمها، وتفاصيل أخرى </a:t>
            </a:r>
            <a:r>
              <a:rPr lang="ar-SA" altLang="en-US" sz="1800" dirty="0" smtClean="0">
                <a:latin typeface="Times New Roman" pitchFamily="18" charset="0"/>
                <a:cs typeface="Times New Roman" pitchFamily="18" charset="0"/>
              </a:rPr>
              <a:t>مماثلة.</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يٌمكن </a:t>
            </a:r>
            <a:r>
              <a:rPr lang="ar-SA" altLang="en-US" sz="1800" dirty="0">
                <a:latin typeface="Times New Roman" pitchFamily="18" charset="0"/>
                <a:cs typeface="Times New Roman" pitchFamily="18" charset="0"/>
              </a:rPr>
              <a:t>التخطيط الزراعي المزارعين من تحقيق </a:t>
            </a:r>
            <a:r>
              <a:rPr lang="ar-SA" altLang="en-US" sz="1800" dirty="0" smtClean="0">
                <a:latin typeface="Times New Roman" pitchFamily="18" charset="0"/>
                <a:cs typeface="Times New Roman" pitchFamily="18" charset="0"/>
              </a:rPr>
              <a:t>أهدافهم </a:t>
            </a:r>
            <a:r>
              <a:rPr lang="ar-SA" altLang="en-US" sz="1800" dirty="0">
                <a:latin typeface="Times New Roman" pitchFamily="18" charset="0"/>
                <a:cs typeface="Times New Roman" pitchFamily="18" charset="0"/>
              </a:rPr>
              <a:t>(تعظيم الربح أو تقليل التكاليف) بطريقة أكثر تنظيما. كما أنه يساعد في تحليل الموارد الموجودة وتخصيصها لتحقيق أعلى كفاءة استخدام </a:t>
            </a:r>
            <a:r>
              <a:rPr lang="ar-SA" altLang="en-US" sz="1800" dirty="0" smtClean="0">
                <a:latin typeface="Times New Roman" pitchFamily="18" charset="0"/>
                <a:cs typeface="Times New Roman" pitchFamily="18" charset="0"/>
              </a:rPr>
              <a:t>لها واعلي دخل للمزارع.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تخطيط </a:t>
            </a:r>
            <a:r>
              <a:rPr lang="ar-SA" altLang="en-US" sz="1800" dirty="0">
                <a:latin typeface="Times New Roman" pitchFamily="18" charset="0"/>
                <a:cs typeface="Times New Roman" pitchFamily="18" charset="0"/>
              </a:rPr>
              <a:t>المزارع هو النهج الذي يدخل تغييرات مرغوبة في تنظيم المزارع وتشغيلها </a:t>
            </a:r>
            <a:r>
              <a:rPr lang="ar-SA" altLang="en-US" sz="1800" dirty="0" smtClean="0">
                <a:latin typeface="Times New Roman" pitchFamily="18" charset="0"/>
                <a:cs typeface="Times New Roman" pitchFamily="18" charset="0"/>
              </a:rPr>
              <a:t>ويجعلها </a:t>
            </a:r>
            <a:r>
              <a:rPr lang="ar-SA" altLang="en-US" sz="1800" dirty="0">
                <a:latin typeface="Times New Roman" pitchFamily="18" charset="0"/>
                <a:cs typeface="Times New Roman" pitchFamily="18" charset="0"/>
              </a:rPr>
              <a:t>وحدة قابلة </a:t>
            </a:r>
            <a:r>
              <a:rPr lang="ar-SA" altLang="en-US" sz="1800" dirty="0" smtClean="0">
                <a:latin typeface="Times New Roman" pitchFamily="18" charset="0"/>
                <a:cs typeface="Times New Roman" pitchFamily="18" charset="0"/>
              </a:rPr>
              <a:t>للحياة.</a:t>
            </a:r>
            <a:endParaRPr lang="en-US"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4957905C-CED5-4900-89FB-0C9654B34953}" type="slidenum">
              <a:rPr lang="ar-SA" smtClean="0"/>
              <a:pPr>
                <a:defRPr/>
              </a:pPr>
              <a:t>110</a:t>
            </a:fld>
            <a:endParaRPr lang="en-US"/>
          </a:p>
        </p:txBody>
      </p:sp>
    </p:spTree>
    <p:extLst>
      <p:ext uri="{BB962C8B-B14F-4D97-AF65-F5344CB8AC3E}">
        <p14:creationId xmlns:p14="http://schemas.microsoft.com/office/powerpoint/2010/main" val="14585222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457200"/>
            <a:ext cx="8229600" cy="609600"/>
          </a:xfrm>
        </p:spPr>
        <p:txBody>
          <a:bodyPr>
            <a:normAutofit fontScale="90000"/>
          </a:bodyPr>
          <a:lstStyle/>
          <a:p>
            <a:pPr algn="ctr" rtl="1" eaLnBrk="1" hangingPunct="1"/>
            <a:r>
              <a:rPr lang="ar-SA" altLang="en-US" sz="2400" dirty="0">
                <a:solidFill>
                  <a:schemeClr val="accent1"/>
                </a:solidFill>
                <a:latin typeface="Times New Roman" pitchFamily="18" charset="0"/>
              </a:rPr>
              <a:t>الـــــــــتـخـطـيـط الــــــــمـزرعـي</a:t>
            </a:r>
            <a:br>
              <a:rPr lang="ar-SA" altLang="en-US" sz="2400" dirty="0">
                <a:solidFill>
                  <a:schemeClr val="accent1"/>
                </a:solidFill>
                <a:latin typeface="Times New Roman" pitchFamily="18" charset="0"/>
              </a:rPr>
            </a:br>
            <a:r>
              <a:rPr lang="ar-SA" altLang="en-US" sz="2400" dirty="0">
                <a:solidFill>
                  <a:schemeClr val="accent1"/>
                </a:solidFill>
                <a:latin typeface="Times New Roman" pitchFamily="18" charset="0"/>
              </a:rPr>
              <a:t> </a:t>
            </a:r>
            <a:r>
              <a:rPr lang="en-US" sz="2400" dirty="0">
                <a:solidFill>
                  <a:schemeClr val="accent1"/>
                </a:solidFill>
              </a:rPr>
              <a:t>FARM PLANNING</a:t>
            </a:r>
            <a:endParaRPr lang="en-US" altLang="en-US" sz="2400" b="1" dirty="0" smtClean="0">
              <a:solidFill>
                <a:schemeClr val="accent1"/>
              </a:solidFill>
              <a:latin typeface="Times New Roman" pitchFamily="18" charset="0"/>
              <a:cs typeface="Times New Roman" pitchFamily="18" charset="0"/>
            </a:endParaRPr>
          </a:p>
        </p:txBody>
      </p:sp>
      <p:sp>
        <p:nvSpPr>
          <p:cNvPr id="5123" name="Rectangle 5"/>
          <p:cNvSpPr>
            <a:spLocks noGrp="1" noChangeArrowheads="1"/>
          </p:cNvSpPr>
          <p:nvPr>
            <p:ph idx="1"/>
          </p:nvPr>
        </p:nvSpPr>
        <p:spPr>
          <a:xfrm>
            <a:off x="533400" y="990600"/>
            <a:ext cx="8382000" cy="50292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مثلا ادخال نظاماً جديداً محــسّن للــزراعة من الممكن أن يعني تغيير في برامج الإنتاج والذي من الممكن أن يتطلب إعادة تخطيط للمباني الزراعية وبرامج الآلات والعمالة الزراعية. </a:t>
            </a:r>
            <a:endParaRPr lang="ar-SA" altLang="en-US" sz="1800" dirty="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إن التغيرات التي تطرأ على الأسعار وعلى نمط الإنتاج وتنوعه تدعو إلى التفكير في كيفية التخطيط لمواجهة التغيرات؟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يمكن أن تستخدم الخطة في مساعدة المزارع للإجابة على السؤال المتعلق بإختيار النشاط المزرعي المربح وأفضل طرق الإنتاج.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قد يختلف التخطيط في المزارع بين مزرعه وأخرى حسب نوع الملكية فهناك مثلاً مزارع الدولة أو المزارع الخاصة، وكل نمط من هذه الانماط الزراعية في عملية التخطيط يختلف عن الأخرى تبعاً لإختلاف طبيعة الإدارة أو الهدف، ففي المزارع التابعة للدولة يتم ربط خطة المزرعة بخطة الدولة التنموية وأعتبارها جزءاً مكملاً لها. أما في حالات المزراع الخاصة فيكون الهدف هو تحقيق أعلى عائد ممكن بغض النظر عن متطلبات المجتمع.</a:t>
            </a:r>
            <a:endParaRPr lang="en-US"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4957905C-CED5-4900-89FB-0C9654B34953}" type="slidenum">
              <a:rPr lang="ar-SA" smtClean="0"/>
              <a:pPr>
                <a:defRPr/>
              </a:pPr>
              <a:t>111</a:t>
            </a:fld>
            <a:endParaRPr lang="en-US"/>
          </a:p>
        </p:txBody>
      </p:sp>
    </p:spTree>
    <p:extLst>
      <p:ext uri="{BB962C8B-B14F-4D97-AF65-F5344CB8AC3E}">
        <p14:creationId xmlns:p14="http://schemas.microsoft.com/office/powerpoint/2010/main" val="16751131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rot="10800000" flipV="1">
            <a:off x="685800" y="228600"/>
            <a:ext cx="7924800" cy="838200"/>
          </a:xfrm>
        </p:spPr>
        <p:txBody>
          <a:bodyPr>
            <a:normAutofit fontScale="90000"/>
          </a:bodyPr>
          <a:lstStyle/>
          <a:p>
            <a:pPr algn="ctr" eaLnBrk="1" hangingPunct="1"/>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endParaRPr lang="en-US" altLang="en-US" sz="2400" dirty="0" smtClean="0">
              <a:cs typeface="PT Bold Heading" pitchFamily="2" charset="-78"/>
            </a:endParaRPr>
          </a:p>
        </p:txBody>
      </p:sp>
      <p:sp>
        <p:nvSpPr>
          <p:cNvPr id="4" name="عنصر نائب لرقم الشريحة 3"/>
          <p:cNvSpPr>
            <a:spLocks noGrp="1"/>
          </p:cNvSpPr>
          <p:nvPr>
            <p:ph type="sldNum" sz="quarter" idx="12"/>
          </p:nvPr>
        </p:nvSpPr>
        <p:spPr/>
        <p:txBody>
          <a:bodyPr/>
          <a:lstStyle/>
          <a:p>
            <a:pPr>
              <a:defRPr/>
            </a:pPr>
            <a:fld id="{B3F4E8B7-6E22-49A7-BF28-C265E50A61DA}" type="slidenum">
              <a:rPr lang="ar-SA" smtClean="0">
                <a:solidFill>
                  <a:prstClr val="black"/>
                </a:solidFill>
              </a:rPr>
              <a:pPr>
                <a:defRPr/>
              </a:pPr>
              <a:t>112</a:t>
            </a:fld>
            <a:endParaRPr lang="en-US">
              <a:solidFill>
                <a:prstClr val="black"/>
              </a:solidFill>
            </a:endParaRPr>
          </a:p>
        </p:txBody>
      </p:sp>
      <p:sp>
        <p:nvSpPr>
          <p:cNvPr id="2" name="Content Placeholder 1"/>
          <p:cNvSpPr>
            <a:spLocks noGrp="1"/>
          </p:cNvSpPr>
          <p:nvPr>
            <p:ph idx="1"/>
          </p:nvPr>
        </p:nvSpPr>
        <p:spPr>
          <a:xfrm>
            <a:off x="457200" y="838200"/>
            <a:ext cx="8229600" cy="5168900"/>
          </a:xfrm>
        </p:spPr>
        <p:txBody>
          <a:bodyPr/>
          <a:lstStyle/>
          <a:p>
            <a:pPr marL="109537" indent="0" algn="r" rtl="1">
              <a:buNone/>
            </a:pPr>
            <a:r>
              <a:rPr lang="ar-SA" sz="3200" dirty="0" smtClean="0">
                <a:latin typeface="Times New Roman" panose="02020603050405020304" pitchFamily="18" charset="0"/>
                <a:cs typeface="Times New Roman" panose="02020603050405020304" pitchFamily="18" charset="0"/>
              </a:rPr>
              <a:t>انواع الخطط المزرعية </a:t>
            </a:r>
            <a:r>
              <a:rPr lang="en-US" sz="2800" dirty="0">
                <a:latin typeface="Times New Roman" panose="02020603050405020304" pitchFamily="18" charset="0"/>
                <a:cs typeface="Times New Roman" panose="02020603050405020304" pitchFamily="18" charset="0"/>
              </a:rPr>
              <a:t>TYPE OF FARM PLANS</a:t>
            </a:r>
            <a:r>
              <a:rPr lang="ar-SA" sz="3200" b="1" dirty="0" smtClean="0">
                <a:latin typeface="Times New Roman" panose="02020603050405020304" pitchFamily="18" charset="0"/>
                <a:cs typeface="Times New Roman" panose="02020603050405020304" pitchFamily="18" charset="0"/>
              </a:rPr>
              <a:t>:</a:t>
            </a:r>
          </a:p>
          <a:p>
            <a:pPr marL="452437" indent="-342900" algn="r" rtl="1">
              <a:buAutoNum type="arabicPeriod"/>
            </a:pPr>
            <a:r>
              <a:rPr lang="ar-SA" sz="2400" dirty="0" smtClean="0">
                <a:latin typeface="Times New Roman" panose="02020603050405020304" pitchFamily="18" charset="0"/>
                <a:cs typeface="Times New Roman" panose="02020603050405020304" pitchFamily="18" charset="0"/>
              </a:rPr>
              <a:t>التخطيط المزرعي البسيط  </a:t>
            </a:r>
            <a:r>
              <a:rPr lang="en-US" sz="2400" dirty="0" smtClean="0">
                <a:latin typeface="Times New Roman" panose="02020603050405020304" pitchFamily="18" charset="0"/>
                <a:cs typeface="Times New Roman" panose="02020603050405020304" pitchFamily="18" charset="0"/>
              </a:rPr>
              <a:t>Simple </a:t>
            </a:r>
            <a:r>
              <a:rPr lang="en-US" sz="2400" dirty="0">
                <a:latin typeface="Times New Roman" panose="02020603050405020304" pitchFamily="18" charset="0"/>
                <a:cs typeface="Times New Roman" panose="02020603050405020304" pitchFamily="18" charset="0"/>
              </a:rPr>
              <a:t>farm </a:t>
            </a:r>
            <a:r>
              <a:rPr lang="en-US" sz="2400" dirty="0" smtClean="0">
                <a:latin typeface="Times New Roman" panose="02020603050405020304" pitchFamily="18" charset="0"/>
                <a:cs typeface="Times New Roman" panose="02020603050405020304" pitchFamily="18" charset="0"/>
              </a:rPr>
              <a:t>planning</a:t>
            </a:r>
            <a:r>
              <a:rPr lang="ar-SA" sz="2400" dirty="0" smtClean="0">
                <a:latin typeface="Times New Roman" panose="02020603050405020304" pitchFamily="18" charset="0"/>
                <a:cs typeface="Times New Roman" panose="02020603050405020304" pitchFamily="18" charset="0"/>
              </a:rPr>
              <a:t> </a:t>
            </a:r>
            <a:r>
              <a:rPr lang="ar-SA" sz="2400" b="1" dirty="0">
                <a:latin typeface="Times New Roman" panose="02020603050405020304" pitchFamily="18" charset="0"/>
                <a:cs typeface="Times New Roman" panose="02020603050405020304" pitchFamily="18" charset="0"/>
              </a:rPr>
              <a:t>:  </a:t>
            </a:r>
            <a:r>
              <a:rPr lang="ar-SA" sz="2400" dirty="0" smtClean="0">
                <a:latin typeface="Times New Roman" panose="02020603050405020304" pitchFamily="18" charset="0"/>
                <a:cs typeface="Times New Roman" panose="02020603050405020304" pitchFamily="18" charset="0"/>
              </a:rPr>
              <a:t>يستخدم  </a:t>
            </a:r>
            <a:r>
              <a:rPr lang="ar-SA" sz="2400" dirty="0">
                <a:latin typeface="Times New Roman" panose="02020603050405020304" pitchFamily="18" charset="0"/>
                <a:cs typeface="Times New Roman" panose="02020603050405020304" pitchFamily="18" charset="0"/>
              </a:rPr>
              <a:t>إما لجزء من الأرض أو </a:t>
            </a:r>
            <a:r>
              <a:rPr lang="ar-SA" sz="2400" dirty="0" smtClean="0">
                <a:latin typeface="Times New Roman" panose="02020603050405020304" pitchFamily="18" charset="0"/>
                <a:cs typeface="Times New Roman" panose="02020603050405020304" pitchFamily="18" charset="0"/>
              </a:rPr>
              <a:t>منتج </a:t>
            </a:r>
            <a:r>
              <a:rPr lang="ar-SA" sz="2400" dirty="0">
                <a:latin typeface="Times New Roman" panose="02020603050405020304" pitchFamily="18" charset="0"/>
                <a:cs typeface="Times New Roman" panose="02020603050405020304" pitchFamily="18" charset="0"/>
              </a:rPr>
              <a:t>واحدة أو </a:t>
            </a:r>
            <a:r>
              <a:rPr lang="ar-SA" sz="2400" dirty="0" smtClean="0">
                <a:latin typeface="Times New Roman" panose="02020603050405020304" pitchFamily="18" charset="0"/>
                <a:cs typeface="Times New Roman" panose="02020603050405020304" pitchFamily="18" charset="0"/>
              </a:rPr>
              <a:t>احلال مورد </a:t>
            </a:r>
            <a:r>
              <a:rPr lang="ar-SA" sz="2400" dirty="0">
                <a:latin typeface="Times New Roman" panose="02020603050405020304" pitchFamily="18" charset="0"/>
                <a:cs typeface="Times New Roman" panose="02020603050405020304" pitchFamily="18" charset="0"/>
              </a:rPr>
              <a:t>محل مورد إلى آخر. هذا </a:t>
            </a:r>
            <a:r>
              <a:rPr lang="ar-SA" sz="2400" dirty="0" smtClean="0">
                <a:latin typeface="Times New Roman" panose="02020603050405020304" pitchFamily="18" charset="0"/>
                <a:cs typeface="Times New Roman" panose="02020603050405020304" pitchFamily="18" charset="0"/>
              </a:rPr>
              <a:t>النوع من التخطيط </a:t>
            </a:r>
            <a:r>
              <a:rPr lang="ar-SA" sz="2400" dirty="0">
                <a:latin typeface="Times New Roman" panose="02020603050405020304" pitchFamily="18" charset="0"/>
                <a:cs typeface="Times New Roman" panose="02020603050405020304" pitchFamily="18" charset="0"/>
              </a:rPr>
              <a:t>بسيط جدا </a:t>
            </a:r>
            <a:r>
              <a:rPr lang="ar-SA" sz="2400" dirty="0" smtClean="0">
                <a:latin typeface="Times New Roman" panose="02020603050405020304" pitchFamily="18" charset="0"/>
                <a:cs typeface="Times New Roman" panose="02020603050405020304" pitchFamily="18" charset="0"/>
              </a:rPr>
              <a:t>وسهل </a:t>
            </a:r>
            <a:r>
              <a:rPr lang="ar-SA" sz="2400" dirty="0">
                <a:latin typeface="Times New Roman" panose="02020603050405020304" pitchFamily="18" charset="0"/>
                <a:cs typeface="Times New Roman" panose="02020603050405020304" pitchFamily="18" charset="0"/>
              </a:rPr>
              <a:t>التنفيذ. وينبغي أن تبدأ عملية التغيير دائما بهذه الخطط </a:t>
            </a:r>
            <a:r>
              <a:rPr lang="ar-SA" sz="2400" dirty="0" smtClean="0">
                <a:latin typeface="Times New Roman" panose="02020603050405020304" pitchFamily="18" charset="0"/>
                <a:cs typeface="Times New Roman" panose="02020603050405020304" pitchFamily="18" charset="0"/>
              </a:rPr>
              <a:t>البسيطة.</a:t>
            </a:r>
          </a:p>
          <a:p>
            <a:pPr marL="452437" indent="-342900" algn="r" rtl="1">
              <a:buAutoNum type="arabicPeriod"/>
            </a:pPr>
            <a:r>
              <a:rPr lang="ar-SA" sz="2400" dirty="0" smtClean="0">
                <a:latin typeface="Times New Roman" panose="02020603050405020304" pitchFamily="18" charset="0"/>
                <a:cs typeface="Times New Roman" panose="02020603050405020304" pitchFamily="18" charset="0"/>
              </a:rPr>
              <a:t>التخطيط الكلي للمزرعة </a:t>
            </a:r>
            <a:r>
              <a:rPr lang="en-US" sz="2400" dirty="0">
                <a:latin typeface="Times New Roman" panose="02020603050405020304" pitchFamily="18" charset="0"/>
                <a:cs typeface="Times New Roman" panose="02020603050405020304" pitchFamily="18" charset="0"/>
              </a:rPr>
              <a:t>Complete or whole farm </a:t>
            </a:r>
            <a:r>
              <a:rPr lang="en-US" sz="2400" dirty="0" smtClean="0">
                <a:latin typeface="Times New Roman" panose="02020603050405020304" pitchFamily="18" charset="0"/>
                <a:cs typeface="Times New Roman" panose="02020603050405020304" pitchFamily="18" charset="0"/>
              </a:rPr>
              <a:t>planning</a:t>
            </a:r>
            <a:r>
              <a:rPr lang="ar-SA" sz="2400" dirty="0">
                <a:latin typeface="Times New Roman" panose="02020603050405020304" pitchFamily="18" charset="0"/>
                <a:cs typeface="Times New Roman" panose="02020603050405020304" pitchFamily="18" charset="0"/>
              </a:rPr>
              <a:t>: </a:t>
            </a:r>
            <a:r>
              <a:rPr lang="ar-SA" sz="2400" dirty="0" smtClean="0">
                <a:latin typeface="Times New Roman" panose="02020603050405020304" pitchFamily="18" charset="0"/>
                <a:cs typeface="Times New Roman" panose="02020603050405020304" pitchFamily="18" charset="0"/>
              </a:rPr>
              <a:t>هذا النوع من التخطيط يهتم بالتخطيط </a:t>
            </a:r>
            <a:r>
              <a:rPr lang="ar-SA" sz="2400" dirty="0">
                <a:latin typeface="Times New Roman" panose="02020603050405020304" pitchFamily="18" charset="0"/>
                <a:cs typeface="Times New Roman" panose="02020603050405020304" pitchFamily="18" charset="0"/>
              </a:rPr>
              <a:t>للمزرعة بأكملها. ويتم اعتماد هذا التخطيط عند إجراء تغييرات رئيسية في التنظيم الحالي للأعمال الزراعية.</a:t>
            </a:r>
            <a:endParaRPr lang="ar-SA" sz="2400" dirty="0" smtClean="0">
              <a:latin typeface="Times New Roman" panose="02020603050405020304" pitchFamily="18" charset="0"/>
              <a:cs typeface="Times New Roman" panose="02020603050405020304" pitchFamily="18" charset="0"/>
            </a:endParaRPr>
          </a:p>
          <a:p>
            <a:pPr marL="109537" indent="0" algn="r" rtl="1">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55744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rot="10800000" flipV="1">
            <a:off x="685800" y="228600"/>
            <a:ext cx="7924800" cy="838200"/>
          </a:xfrm>
        </p:spPr>
        <p:txBody>
          <a:bodyPr>
            <a:normAutofit fontScale="90000"/>
          </a:bodyPr>
          <a:lstStyle/>
          <a:p>
            <a:pPr algn="ctr" eaLnBrk="1" hangingPunct="1"/>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endParaRPr lang="en-US" altLang="en-US" sz="2400" dirty="0" smtClean="0">
              <a:cs typeface="PT Bold Heading" pitchFamily="2" charset="-78"/>
            </a:endParaRPr>
          </a:p>
        </p:txBody>
      </p:sp>
      <p:sp>
        <p:nvSpPr>
          <p:cNvPr id="6147" name="Rectangle 3"/>
          <p:cNvSpPr>
            <a:spLocks noGrp="1" noChangeArrowheads="1"/>
          </p:cNvSpPr>
          <p:nvPr>
            <p:ph idx="1"/>
          </p:nvPr>
        </p:nvSpPr>
        <p:spPr>
          <a:xfrm>
            <a:off x="304800" y="609600"/>
            <a:ext cx="8077200" cy="5410200"/>
          </a:xfrm>
        </p:spPr>
        <p:txBody>
          <a:bodyPr/>
          <a:lstStyle/>
          <a:p>
            <a:pPr marL="109537" indent="0" algn="just" rtl="1" eaLnBrk="1" hangingPunct="1">
              <a:lnSpc>
                <a:spcPct val="150000"/>
              </a:lnSpc>
              <a:buNone/>
            </a:pPr>
            <a:r>
              <a:rPr lang="ar-SA" altLang="en-US" sz="2000" b="1" dirty="0" smtClean="0">
                <a:latin typeface="Times New Roman" pitchFamily="18" charset="0"/>
                <a:cs typeface="Times New Roman" pitchFamily="18" charset="0"/>
              </a:rPr>
              <a:t>يمكن أن تُحدد الأهداف الرئيسية للتخطيط المزرعي بالآتي</a:t>
            </a:r>
            <a:r>
              <a:rPr lang="ar-SA" altLang="en-US" sz="2000" dirty="0" smtClean="0">
                <a:latin typeface="Times New Roman" pitchFamily="18" charset="0"/>
                <a:cs typeface="Times New Roman" pitchFamily="18" charset="0"/>
              </a:rPr>
              <a:t>:</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التخطيط المزرعي يعد دليلاً لإيضاح الاتجاه الصحيح الذي تسير عليه المزرعة حيث تعد الخطة البرنامج العملي للمزرعة في فترة زمنية محددة تقوم خلالها بتحقيق أهدافها، لذلك فإنه كلما أنقضت فترة مناسبة على تنفيذ الخطة كلما كان واضحاً مدى النجاح والإخفاق الذي تحقق لها مما يتيح لها الفرصة في مراجعة أعمالها والاستمرار بالاتجاه الصحيح.</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لتحديد واجبات التقسيمات الإنتاجية والمساعدة والخدمية في المزرعة والمدى الذي يجب أن تصل إليه في إستغلال المصادر الأولية المتوفرة لديها.</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لتحديد التوليفة المثلى من عناصر الإنتاج المستعملة في العملية الإنتاجية، بحيث تقلل تكاليف الإنتاج إلى أقل ما يمكن ووصولاً إلى أعلى إنتاج، ويعطي لإدارة المزرعة تصوراً عن كيفية إستغلال كل عنصر إنتاجي يدخل في العملية الإنتاجية</a:t>
            </a:r>
            <a:r>
              <a:rPr lang="ar-SA" altLang="en-US" sz="2000" dirty="0" smtClean="0">
                <a:latin typeface="Times New Roman" pitchFamily="18" charset="0"/>
                <a:cs typeface="Times New Roman" pitchFamily="18" charset="0"/>
              </a:rPr>
              <a:t>.</a:t>
            </a:r>
            <a:endParaRPr lang="ar-SA"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B3F4E8B7-6E22-49A7-BF28-C265E50A61DA}" type="slidenum">
              <a:rPr lang="ar-SA" smtClean="0"/>
              <a:pPr>
                <a:defRPr/>
              </a:pPr>
              <a:t>113</a:t>
            </a:fld>
            <a:endParaRPr lang="en-US"/>
          </a:p>
        </p:txBody>
      </p:sp>
      <p:sp>
        <p:nvSpPr>
          <p:cNvPr id="3" name="Rectangle 2"/>
          <p:cNvSpPr/>
          <p:nvPr/>
        </p:nvSpPr>
        <p:spPr>
          <a:xfrm>
            <a:off x="2514600" y="228600"/>
            <a:ext cx="4572000" cy="646331"/>
          </a:xfrm>
          <a:prstGeom prst="rect">
            <a:avLst/>
          </a:prstGeom>
        </p:spPr>
        <p:txBody>
          <a:bodyPr>
            <a:spAutoFit/>
          </a:bodyPr>
          <a:lstStyle/>
          <a:p>
            <a:pPr algn="ctr" rtl="1"/>
            <a:r>
              <a:rPr lang="ar-SA" altLang="en-US" b="1" dirty="0">
                <a:solidFill>
                  <a:schemeClr val="accent1"/>
                </a:solidFill>
                <a:latin typeface="Times New Roman" pitchFamily="18" charset="0"/>
                <a:cs typeface="Times New Roman" pitchFamily="18" charset="0"/>
              </a:rPr>
              <a:t>أهـــــــــداف الـــــــــــــتخطيط الـــــــــمزرعي</a:t>
            </a:r>
            <a:r>
              <a:rPr lang="ar-SA" altLang="en-US" b="1" dirty="0">
                <a:solidFill>
                  <a:schemeClr val="accent1"/>
                </a:solidFill>
                <a:cs typeface="PT Bold Heading" pitchFamily="2" charset="-78"/>
              </a:rPr>
              <a:t/>
            </a:r>
            <a:br>
              <a:rPr lang="ar-SA" altLang="en-US" b="1" dirty="0">
                <a:solidFill>
                  <a:schemeClr val="accent1"/>
                </a:solidFill>
                <a:cs typeface="PT Bold Heading" pitchFamily="2" charset="-78"/>
              </a:rPr>
            </a:br>
            <a:endParaRPr lang="en-US" b="1" dirty="0">
              <a:solidFill>
                <a:schemeClr val="accent1"/>
              </a:solidFill>
            </a:endParaRPr>
          </a:p>
        </p:txBody>
      </p:sp>
    </p:spTree>
    <p:extLst>
      <p:ext uri="{BB962C8B-B14F-4D97-AF65-F5344CB8AC3E}">
        <p14:creationId xmlns:p14="http://schemas.microsoft.com/office/powerpoint/2010/main" val="40575624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rot="10800000" flipV="1">
            <a:off x="685800" y="228600"/>
            <a:ext cx="7924800" cy="838200"/>
          </a:xfrm>
        </p:spPr>
        <p:txBody>
          <a:bodyPr>
            <a:normAutofit fontScale="90000"/>
          </a:bodyPr>
          <a:lstStyle/>
          <a:p>
            <a:pPr algn="ctr" eaLnBrk="1" hangingPunct="1"/>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r>
              <a:rPr lang="ar-SA" altLang="en-US" sz="2400" b="1" dirty="0" smtClean="0">
                <a:cs typeface="PT Bold Heading" pitchFamily="2" charset="-78"/>
              </a:rPr>
              <a:t/>
            </a:r>
            <a:br>
              <a:rPr lang="ar-SA" altLang="en-US" sz="2400" b="1" dirty="0" smtClean="0">
                <a:cs typeface="PT Bold Heading" pitchFamily="2" charset="-78"/>
              </a:rPr>
            </a:br>
            <a:endParaRPr lang="en-US" altLang="en-US" sz="2400" dirty="0" smtClean="0">
              <a:cs typeface="PT Bold Heading" pitchFamily="2" charset="-78"/>
            </a:endParaRPr>
          </a:p>
        </p:txBody>
      </p:sp>
      <p:sp>
        <p:nvSpPr>
          <p:cNvPr id="6147" name="Rectangle 3"/>
          <p:cNvSpPr>
            <a:spLocks noGrp="1" noChangeArrowheads="1"/>
          </p:cNvSpPr>
          <p:nvPr>
            <p:ph idx="1"/>
          </p:nvPr>
        </p:nvSpPr>
        <p:spPr>
          <a:xfrm>
            <a:off x="685800" y="685800"/>
            <a:ext cx="7924800" cy="5410200"/>
          </a:xfrm>
        </p:spPr>
        <p:txBody>
          <a:bodyPr/>
          <a:lstStyle/>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تنسيق </a:t>
            </a:r>
            <a:r>
              <a:rPr lang="ar-SA" altLang="en-US" sz="2000" dirty="0" smtClean="0">
                <a:latin typeface="Times New Roman" pitchFamily="18" charset="0"/>
                <a:cs typeface="Times New Roman" pitchFamily="18" charset="0"/>
              </a:rPr>
              <a:t>العمليات التسويقية، أي ربط الإنتاج المزرعي بالقنوات التسويقية حتى لايحدث هناك فائض في الإنتاج المزرعي.</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تنسيق عمليات التمويل وإعطاء إدارة المرزعة صورة واضحة لكيفية تمويل خطتها وتحديد مصادر التمويل في ضوء ذلك.</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إدخال الأساليب العلمية والتقنية الحديثة في العملية الإنتاجية الزراعية لزيادة الإنتاج وتقليل التكاليف.</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B3F4E8B7-6E22-49A7-BF28-C265E50A61DA}" type="slidenum">
              <a:rPr lang="ar-SA" smtClean="0"/>
              <a:pPr>
                <a:defRPr/>
              </a:pPr>
              <a:t>114</a:t>
            </a:fld>
            <a:endParaRPr lang="en-US"/>
          </a:p>
        </p:txBody>
      </p:sp>
      <p:sp>
        <p:nvSpPr>
          <p:cNvPr id="3" name="Rectangle 2"/>
          <p:cNvSpPr/>
          <p:nvPr/>
        </p:nvSpPr>
        <p:spPr>
          <a:xfrm>
            <a:off x="2514600" y="228600"/>
            <a:ext cx="4572000" cy="646331"/>
          </a:xfrm>
          <a:prstGeom prst="rect">
            <a:avLst/>
          </a:prstGeom>
        </p:spPr>
        <p:txBody>
          <a:bodyPr>
            <a:spAutoFit/>
          </a:bodyPr>
          <a:lstStyle/>
          <a:p>
            <a:pPr algn="ctr" rtl="1"/>
            <a:r>
              <a:rPr lang="ar-SA" altLang="en-US" b="1" dirty="0">
                <a:solidFill>
                  <a:schemeClr val="accent1"/>
                </a:solidFill>
                <a:latin typeface="Times New Roman" pitchFamily="18" charset="0"/>
                <a:cs typeface="Times New Roman" pitchFamily="18" charset="0"/>
              </a:rPr>
              <a:t>أهـــــــــداف الـــــــــــــتخطيط الـــــــــمزرعي</a:t>
            </a:r>
            <a:r>
              <a:rPr lang="ar-SA" altLang="en-US" b="1" dirty="0">
                <a:solidFill>
                  <a:schemeClr val="accent1"/>
                </a:solidFill>
                <a:cs typeface="PT Bold Heading" pitchFamily="2" charset="-78"/>
              </a:rPr>
              <a:t/>
            </a:r>
            <a:br>
              <a:rPr lang="ar-SA" altLang="en-US" b="1" dirty="0">
                <a:solidFill>
                  <a:schemeClr val="accent1"/>
                </a:solidFill>
                <a:cs typeface="PT Bold Heading" pitchFamily="2" charset="-78"/>
              </a:rPr>
            </a:br>
            <a:endParaRPr lang="en-US" b="1" dirty="0">
              <a:solidFill>
                <a:schemeClr val="accent1"/>
              </a:solidFill>
            </a:endParaRPr>
          </a:p>
        </p:txBody>
      </p:sp>
    </p:spTree>
    <p:extLst>
      <p:ext uri="{BB962C8B-B14F-4D97-AF65-F5344CB8AC3E}">
        <p14:creationId xmlns:p14="http://schemas.microsoft.com/office/powerpoint/2010/main" val="4574906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76200"/>
            <a:ext cx="8001000" cy="762000"/>
          </a:xfrm>
        </p:spPr>
        <p:txBody>
          <a:bodyPr/>
          <a:lstStyle/>
          <a:p>
            <a:pPr algn="ctr" eaLnBrk="1" hangingPunct="1"/>
            <a:r>
              <a:rPr lang="ar-SA" altLang="en-US" sz="2800" b="1" dirty="0" smtClean="0">
                <a:solidFill>
                  <a:srgbClr val="0070C0"/>
                </a:solidFill>
                <a:latin typeface="Times New Roman" pitchFamily="18" charset="0"/>
                <a:cs typeface="Times New Roman" pitchFamily="18" charset="0"/>
              </a:rPr>
              <a:t>أســـــــاليب الــــــــتخطيط الـــمزرعي</a:t>
            </a:r>
            <a:r>
              <a:rPr lang="en-US" altLang="en-US" sz="2800" b="1" dirty="0" smtClean="0">
                <a:solidFill>
                  <a:srgbClr val="0070C0"/>
                </a:solidFill>
                <a:latin typeface="Times New Roman" pitchFamily="18" charset="0"/>
                <a:cs typeface="Times New Roman" pitchFamily="18" charset="0"/>
              </a:rPr>
              <a:t> </a:t>
            </a:r>
          </a:p>
        </p:txBody>
      </p:sp>
      <p:sp>
        <p:nvSpPr>
          <p:cNvPr id="7171" name="Rectangle 3"/>
          <p:cNvSpPr>
            <a:spLocks noGrp="1" noChangeArrowheads="1"/>
          </p:cNvSpPr>
          <p:nvPr>
            <p:ph idx="1"/>
          </p:nvPr>
        </p:nvSpPr>
        <p:spPr>
          <a:xfrm>
            <a:off x="685800" y="838200"/>
            <a:ext cx="7696200" cy="5715000"/>
          </a:xfrm>
        </p:spPr>
        <p:txBody>
          <a:bodyPr/>
          <a:lstStyle/>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يحتاج المخطط الى مجموعة من الادوات التحليلية التي تساعده في الوصول بعائد إستخدام الموارد الى اقصى ما يمكن وذلك بعد توفر كافة البيانات ودقتها وشمولها، وعلى العموم فإن إستخدام التحليل للوصول بإستخدام الموارد الى درجة الكفاءة المرغوبة يتوقف على حجم المشروع الزراعي وعلى توفر البيانات عنه.</a:t>
            </a:r>
          </a:p>
          <a:p>
            <a:pPr algn="just" rtl="1" eaLnBrk="1" hangingPunct="1">
              <a:lnSpc>
                <a:spcPct val="150000"/>
              </a:lnSpc>
              <a:buFont typeface="Wingdings" pitchFamily="2" charset="2"/>
              <a:buNone/>
            </a:pPr>
            <a:r>
              <a:rPr lang="ar-SA" altLang="en-US" sz="1800" dirty="0" smtClean="0">
                <a:solidFill>
                  <a:srgbClr val="993300"/>
                </a:solidFill>
                <a:latin typeface="Times New Roman" pitchFamily="18" charset="0"/>
                <a:cs typeface="Times New Roman" pitchFamily="18" charset="0"/>
              </a:rPr>
              <a:t>ومن أهم الأساليب التحليلية التي يمكن أن تساهم في عملية التخطيط المزرعي الاتي:</a:t>
            </a:r>
          </a:p>
          <a:p>
            <a:pPr algn="just" rtl="1" eaLnBrk="1" hangingPunct="1">
              <a:lnSpc>
                <a:spcPct val="150000"/>
              </a:lnSpc>
            </a:pPr>
            <a:r>
              <a:rPr lang="ar-SA" altLang="en-US" sz="2000" dirty="0" smtClean="0">
                <a:latin typeface="Times New Roman" pitchFamily="18" charset="0"/>
                <a:cs typeface="Times New Roman" pitchFamily="18" charset="0"/>
              </a:rPr>
              <a:t>الــتـحـلــيل الـحدي </a:t>
            </a:r>
            <a:r>
              <a:rPr lang="en-US" altLang="en-US" sz="2000" i="1" dirty="0" smtClean="0">
                <a:latin typeface="Times New Roman" pitchFamily="18" charset="0"/>
                <a:cs typeface="Times New Roman" pitchFamily="18" charset="0"/>
              </a:rPr>
              <a:t>Marginal Analysis</a:t>
            </a: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الميزانية المزرعية  </a:t>
            </a:r>
            <a:r>
              <a:rPr lang="en-US" altLang="en-US" sz="2000" dirty="0" smtClean="0">
                <a:latin typeface="Times New Roman" pitchFamily="18" charset="0"/>
                <a:cs typeface="Times New Roman" pitchFamily="18" charset="0"/>
              </a:rPr>
              <a:t>Farm </a:t>
            </a:r>
            <a:r>
              <a:rPr lang="en-US" altLang="en-US" sz="2000" i="1" dirty="0" err="1" smtClean="0">
                <a:latin typeface="Times New Roman" pitchFamily="18" charset="0"/>
                <a:cs typeface="Times New Roman" pitchFamily="18" charset="0"/>
              </a:rPr>
              <a:t>Budgetting</a:t>
            </a: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الــبرمـجة الـخطية  </a:t>
            </a:r>
            <a:r>
              <a:rPr lang="en-US" altLang="en-US" sz="2000" i="1" dirty="0" smtClean="0">
                <a:latin typeface="Times New Roman" pitchFamily="18" charset="0"/>
                <a:cs typeface="Times New Roman" pitchFamily="18" charset="0"/>
              </a:rPr>
              <a:t>Linear </a:t>
            </a:r>
            <a:r>
              <a:rPr lang="en-US" altLang="en-US" sz="2000" i="1" dirty="0" smtClean="0">
                <a:latin typeface="Times New Roman" pitchFamily="18" charset="0"/>
                <a:cs typeface="Times New Roman" pitchFamily="18" charset="0"/>
              </a:rPr>
              <a:t>Programming</a:t>
            </a:r>
            <a:endParaRPr lang="ar-SA"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6420C2ED-180F-4D90-BB35-ED65EB03FF75}" type="slidenum">
              <a:rPr lang="ar-SA" smtClean="0"/>
              <a:pPr>
                <a:defRPr/>
              </a:pPr>
              <a:t>115</a:t>
            </a:fld>
            <a:endParaRPr lang="en-US"/>
          </a:p>
        </p:txBody>
      </p:sp>
    </p:spTree>
    <p:extLst>
      <p:ext uri="{BB962C8B-B14F-4D97-AF65-F5344CB8AC3E}">
        <p14:creationId xmlns:p14="http://schemas.microsoft.com/office/powerpoint/2010/main" val="9729537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52400"/>
            <a:ext cx="8001000" cy="762000"/>
          </a:xfrm>
        </p:spPr>
        <p:txBody>
          <a:bodyPr/>
          <a:lstStyle/>
          <a:p>
            <a:pPr algn="ctr" eaLnBrk="1" hangingPunct="1"/>
            <a:r>
              <a:rPr lang="ar-SA" altLang="en-US" sz="2800" b="1" dirty="0" smtClean="0">
                <a:solidFill>
                  <a:srgbClr val="0070C0"/>
                </a:solidFill>
                <a:latin typeface="Times New Roman" pitchFamily="18" charset="0"/>
                <a:cs typeface="Times New Roman" pitchFamily="18" charset="0"/>
              </a:rPr>
              <a:t>أســـــــاليب الــــــــتخطيط الـــمزرعي</a:t>
            </a:r>
            <a:r>
              <a:rPr lang="en-US" altLang="en-US" sz="2800" b="1" dirty="0" smtClean="0">
                <a:solidFill>
                  <a:srgbClr val="0070C0"/>
                </a:solidFill>
                <a:latin typeface="Times New Roman" pitchFamily="18" charset="0"/>
                <a:cs typeface="Times New Roman" pitchFamily="18" charset="0"/>
              </a:rPr>
              <a:t> </a:t>
            </a:r>
          </a:p>
        </p:txBody>
      </p:sp>
      <p:sp>
        <p:nvSpPr>
          <p:cNvPr id="7171" name="Rectangle 3"/>
          <p:cNvSpPr>
            <a:spLocks noGrp="1" noChangeArrowheads="1"/>
          </p:cNvSpPr>
          <p:nvPr>
            <p:ph idx="1"/>
          </p:nvPr>
        </p:nvSpPr>
        <p:spPr>
          <a:xfrm>
            <a:off x="685800" y="838200"/>
            <a:ext cx="8229600" cy="5715000"/>
          </a:xfrm>
        </p:spPr>
        <p:txBody>
          <a:bodyPr/>
          <a:lstStyle/>
          <a:p>
            <a:pPr marL="0" indent="0" algn="just" rtl="1" eaLnBrk="1" hangingPunct="1">
              <a:lnSpc>
                <a:spcPct val="150000"/>
              </a:lnSpc>
              <a:buNone/>
            </a:pPr>
            <a:r>
              <a:rPr lang="ar-SA" altLang="en-US" sz="2000" b="1" u="sng" dirty="0" smtClean="0">
                <a:solidFill>
                  <a:schemeClr val="accent1"/>
                </a:solidFill>
                <a:latin typeface="Times New Roman" pitchFamily="18" charset="0"/>
                <a:cs typeface="Times New Roman" pitchFamily="18" charset="0"/>
              </a:rPr>
              <a:t>الـــــــــــتـحـلـيـل </a:t>
            </a:r>
            <a:r>
              <a:rPr lang="ar-SA" altLang="en-US" sz="2000" b="1" u="sng" dirty="0" smtClean="0">
                <a:solidFill>
                  <a:schemeClr val="accent1"/>
                </a:solidFill>
                <a:latin typeface="Times New Roman" pitchFamily="18" charset="0"/>
                <a:cs typeface="Times New Roman" pitchFamily="18" charset="0"/>
              </a:rPr>
              <a:t>الـــــــــحـدي </a:t>
            </a:r>
            <a:r>
              <a:rPr lang="en-US" altLang="en-US" sz="1800" b="1" i="1" u="sng" dirty="0" smtClean="0">
                <a:solidFill>
                  <a:schemeClr val="accent1"/>
                </a:solidFill>
                <a:latin typeface="Times New Roman" pitchFamily="18" charset="0"/>
                <a:cs typeface="Times New Roman" pitchFamily="18" charset="0"/>
              </a:rPr>
              <a:t>Marginal</a:t>
            </a:r>
            <a:r>
              <a:rPr lang="en-US" altLang="en-US" sz="1800" b="1" u="sng" dirty="0" smtClean="0">
                <a:solidFill>
                  <a:schemeClr val="accent1"/>
                </a:solidFill>
                <a:latin typeface="Times New Roman" pitchFamily="18" charset="0"/>
                <a:cs typeface="Times New Roman" pitchFamily="18" charset="0"/>
              </a:rPr>
              <a:t> </a:t>
            </a:r>
            <a:r>
              <a:rPr lang="en-US" altLang="en-US" sz="1800" b="1" i="1" u="sng" dirty="0" smtClean="0">
                <a:solidFill>
                  <a:schemeClr val="accent1"/>
                </a:solidFill>
                <a:latin typeface="Times New Roman" pitchFamily="18" charset="0"/>
                <a:cs typeface="Times New Roman" pitchFamily="18" charset="0"/>
              </a:rPr>
              <a:t>Analysis</a:t>
            </a:r>
            <a:endParaRPr lang="ar-SA" altLang="en-US" sz="1800" b="1" u="sng" dirty="0" smtClean="0">
              <a:solidFill>
                <a:schemeClr val="accent1"/>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1800" b="1" dirty="0" smtClean="0">
                <a:latin typeface="Times New Roman" pitchFamily="18" charset="0"/>
                <a:cs typeface="Times New Roman" pitchFamily="18" charset="0"/>
              </a:rPr>
              <a:t>- يعتبر التحليل الحدي من الأدوات الاقتصادية التي تساعد المخطط المزرعي في إتخاذ القرارات بشأن التخصيص الأمثل للموارد (</a:t>
            </a:r>
            <a:r>
              <a:rPr lang="en-US" altLang="en-US" sz="1800" b="1" i="1" dirty="0" smtClean="0">
                <a:latin typeface="Times New Roman" pitchFamily="18" charset="0"/>
                <a:cs typeface="Times New Roman" pitchFamily="18" charset="0"/>
              </a:rPr>
              <a:t>Resource</a:t>
            </a:r>
            <a:r>
              <a:rPr lang="en-US" altLang="en-US" sz="1800" b="1" dirty="0" smtClean="0">
                <a:latin typeface="Times New Roman" pitchFamily="18" charset="0"/>
                <a:cs typeface="Times New Roman" pitchFamily="18" charset="0"/>
              </a:rPr>
              <a:t> </a:t>
            </a:r>
            <a:r>
              <a:rPr lang="en-US" altLang="en-US" sz="1800" b="1" i="1" dirty="0" smtClean="0">
                <a:latin typeface="Times New Roman" pitchFamily="18" charset="0"/>
                <a:cs typeface="Times New Roman" pitchFamily="18" charset="0"/>
              </a:rPr>
              <a:t>Allocation</a:t>
            </a:r>
            <a:r>
              <a:rPr lang="ar-SA" altLang="en-US" sz="1800" b="1" dirty="0" smtClean="0">
                <a:latin typeface="Times New Roman" pitchFamily="18" charset="0"/>
                <a:cs typeface="Times New Roman" pitchFamily="18" charset="0"/>
              </a:rPr>
              <a:t>) بين مختلف الأنشطة الزراعية، وبين الوسائل الإنتاجية المختلفة في فترة زمنية معينة أو في فترات زمنية مختلفة بهدف تحقيق أكبر عائد (أو تقليل التكاليف).</a:t>
            </a:r>
          </a:p>
          <a:p>
            <a:pPr algn="just" rtl="1" eaLnBrk="1" hangingPunct="1">
              <a:lnSpc>
                <a:spcPct val="150000"/>
              </a:lnSpc>
              <a:buFont typeface="Wingdings" pitchFamily="2" charset="2"/>
              <a:buNone/>
            </a:pPr>
            <a:r>
              <a:rPr lang="ar-SA" altLang="en-US" sz="1800" b="1" dirty="0" smtClean="0">
                <a:latin typeface="Times New Roman" pitchFamily="18" charset="0"/>
                <a:cs typeface="Times New Roman" pitchFamily="18" charset="0"/>
              </a:rPr>
              <a:t>- للحصول على أعلى دخل ممكن فإن تخصيص عناصر الإنتاج على المشاريع أو الاستعمالات المختلفة يجب أن يتم بصورة بحيث أن كل وحدة من وحدات عنصر الإنتاج تنتج الدخل الحدي الصافي نفسه في كل الاستعمالات الممكنة أي أن: الدخل الحدي الصافي = الدخل الحدي – التكاليف الحدية</a:t>
            </a:r>
          </a:p>
          <a:p>
            <a:pPr algn="just" rtl="1" eaLnBrk="1" hangingPunct="1">
              <a:lnSpc>
                <a:spcPct val="150000"/>
              </a:lnSpc>
              <a:buFont typeface="Wingdings" pitchFamily="2" charset="2"/>
              <a:buNone/>
            </a:pPr>
            <a:r>
              <a:rPr lang="ar-SA" altLang="en-US" sz="1800" b="1" dirty="0" smtClean="0">
                <a:latin typeface="Times New Roman" pitchFamily="18" charset="0"/>
                <a:cs typeface="Times New Roman" pitchFamily="18" charset="0"/>
              </a:rPr>
              <a:t>أي أن المنتج يسمح بالإنتاج الى المستوى الذي يكون عنده الدخل الحدي (</a:t>
            </a:r>
            <a:r>
              <a:rPr lang="en-US" altLang="en-US" sz="1800" b="1" i="1" dirty="0" smtClean="0">
                <a:latin typeface="Times New Roman" pitchFamily="18" charset="0"/>
                <a:cs typeface="Times New Roman" pitchFamily="18" charset="0"/>
              </a:rPr>
              <a:t>Marginal Revenue</a:t>
            </a:r>
            <a:r>
              <a:rPr lang="ar-SA" altLang="en-US" sz="1800" b="1" dirty="0" smtClean="0">
                <a:latin typeface="Times New Roman" pitchFamily="18" charset="0"/>
                <a:cs typeface="Times New Roman" pitchFamily="18" charset="0"/>
              </a:rPr>
              <a:t>) مساوياً للتكلفة الحدية (</a:t>
            </a:r>
            <a:r>
              <a:rPr lang="en-US" altLang="en-US" sz="1800" b="1" i="1" dirty="0" smtClean="0">
                <a:latin typeface="Times New Roman" pitchFamily="18" charset="0"/>
                <a:cs typeface="Times New Roman" pitchFamily="18" charset="0"/>
              </a:rPr>
              <a:t>Marginal cost</a:t>
            </a:r>
            <a:r>
              <a:rPr lang="ar-SA" altLang="en-US" sz="1800" b="1" dirty="0" smtClean="0">
                <a:latin typeface="Times New Roman" pitchFamily="18" charset="0"/>
                <a:cs typeface="Times New Roman" pitchFamily="18" charset="0"/>
              </a:rPr>
              <a:t>). وكمثال على ذلك نأخذ إستعمال كمية السماد الكيماوي التي يحصل منها المزارع على أكبر ربح ممكن</a:t>
            </a:r>
            <a:r>
              <a:rPr lang="ar-SA" altLang="en-US" sz="2000" b="1" dirty="0" smtClean="0">
                <a:latin typeface="Times New Roman" pitchFamily="18" charset="0"/>
                <a:cs typeface="Times New Roman" pitchFamily="18" charset="0"/>
              </a:rPr>
              <a:t>.</a:t>
            </a:r>
            <a:endParaRPr lang="en-US" altLang="en-US" sz="20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6420C2ED-180F-4D90-BB35-ED65EB03FF75}" type="slidenum">
              <a:rPr lang="ar-SA" smtClean="0"/>
              <a:pPr>
                <a:defRPr/>
              </a:pPr>
              <a:t>116</a:t>
            </a:fld>
            <a:endParaRPr lang="en-US"/>
          </a:p>
        </p:txBody>
      </p:sp>
    </p:spTree>
    <p:extLst>
      <p:ext uri="{BB962C8B-B14F-4D97-AF65-F5344CB8AC3E}">
        <p14:creationId xmlns:p14="http://schemas.microsoft.com/office/powerpoint/2010/main" val="10631980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0" y="1"/>
            <a:ext cx="9144000" cy="2286000"/>
          </a:xfrm>
        </p:spPr>
        <p:txBody>
          <a:bodyPr/>
          <a:lstStyle/>
          <a:p>
            <a:pPr algn="r" rtl="1" eaLnBrk="1" hangingPunct="1"/>
            <a:endParaRPr lang="ar-SA" altLang="en-US" sz="1800" b="1" dirty="0" smtClean="0"/>
          </a:p>
          <a:p>
            <a:pPr algn="r" rtl="1" eaLnBrk="1" hangingPunct="1"/>
            <a:endParaRPr lang="ar-SA" altLang="en-US" sz="1800" b="1" dirty="0" smtClean="0"/>
          </a:p>
          <a:p>
            <a:pPr algn="r" rtl="1" eaLnBrk="1" hangingPunct="1"/>
            <a:endParaRPr lang="ar-SA" altLang="en-US" sz="1800" b="1" dirty="0" smtClean="0"/>
          </a:p>
          <a:p>
            <a:pPr algn="just" rtl="1" eaLnBrk="1" hangingPunct="1"/>
            <a:r>
              <a:rPr lang="ar-SA" altLang="en-US" sz="1800" dirty="0" smtClean="0">
                <a:latin typeface="Times New Roman" pitchFamily="18" charset="0"/>
                <a:cs typeface="Times New Roman" pitchFamily="18" charset="0"/>
              </a:rPr>
              <a:t>مثال:</a:t>
            </a:r>
          </a:p>
          <a:p>
            <a:pPr marL="0" indent="0" algn="just" rtl="1" eaLnBrk="1" hangingPunct="1">
              <a:buNone/>
            </a:pPr>
            <a:r>
              <a:rPr lang="ar-SA" altLang="en-US" sz="1800" dirty="0" smtClean="0">
                <a:latin typeface="Times New Roman" pitchFamily="18" charset="0"/>
                <a:cs typeface="Times New Roman" pitchFamily="18" charset="0"/>
              </a:rPr>
              <a:t>افترض انه تمت إضافة سماد النتروجين لزيادة إنتاج القمح في إحدى المزارع، علماً بأن سعر بيع القمح يساوي ريال للكيلو بينما يكلف  كيلوجرام السماد الكيماوي (5) ريال.</a:t>
            </a:r>
          </a:p>
          <a:p>
            <a:pPr algn="just" rtl="1" eaLnBrk="1" hangingPunct="1"/>
            <a:r>
              <a:rPr lang="ar-SA" altLang="en-US" sz="1800" dirty="0" smtClean="0">
                <a:latin typeface="Times New Roman" pitchFamily="18" charset="0"/>
                <a:cs typeface="Times New Roman" pitchFamily="18" charset="0"/>
              </a:rPr>
              <a:t>الجدول التالي يبين الإنتاج الكلي والحدي وقيمته والتكاليف الكلية والحدية لكميات مختلفة من عنصر الإنتاج (السماد).</a:t>
            </a:r>
          </a:p>
        </p:txBody>
      </p:sp>
      <p:sp>
        <p:nvSpPr>
          <p:cNvPr id="8195" name="Rectangle 5"/>
          <p:cNvSpPr>
            <a:spLocks noChangeArrowheads="1"/>
          </p:cNvSpPr>
          <p:nvPr/>
        </p:nvSpPr>
        <p:spPr bwMode="auto">
          <a:xfrm>
            <a:off x="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8196" name="Object 4"/>
          <p:cNvGraphicFramePr>
            <a:graphicFrameLocks noChangeAspect="1"/>
          </p:cNvGraphicFramePr>
          <p:nvPr>
            <p:extLst>
              <p:ext uri="{D42A27DB-BD31-4B8C-83A1-F6EECF244321}">
                <p14:modId xmlns:p14="http://schemas.microsoft.com/office/powerpoint/2010/main" val="3863474344"/>
              </p:ext>
            </p:extLst>
          </p:nvPr>
        </p:nvGraphicFramePr>
        <p:xfrm>
          <a:off x="1089025" y="2362200"/>
          <a:ext cx="7369175" cy="2819399"/>
        </p:xfrm>
        <a:graphic>
          <a:graphicData uri="http://schemas.openxmlformats.org/presentationml/2006/ole">
            <mc:AlternateContent xmlns:mc="http://schemas.openxmlformats.org/markup-compatibility/2006">
              <mc:Choice xmlns:v="urn:schemas-microsoft-com:vml" Requires="v">
                <p:oleObj spid="_x0000_s15462" name="Document" r:id="rId4" imgW="5594567" imgH="2685299" progId="Word.Document.8">
                  <p:embed/>
                </p:oleObj>
              </mc:Choice>
              <mc:Fallback>
                <p:oleObj name="Document" r:id="rId4" imgW="5594567" imgH="2685299" progId="Word.Document.8">
                  <p:embed/>
                  <p:pic>
                    <p:nvPicPr>
                      <p:cNvPr id="0" name=""/>
                      <p:cNvPicPr>
                        <a:picLocks noChangeAspect="1" noChangeArrowheads="1"/>
                      </p:cNvPicPr>
                      <p:nvPr/>
                    </p:nvPicPr>
                    <p:blipFill>
                      <a:blip r:embed="rId5"/>
                      <a:srcRect/>
                      <a:stretch>
                        <a:fillRect/>
                      </a:stretch>
                    </p:blipFill>
                    <p:spPr bwMode="auto">
                      <a:xfrm>
                        <a:off x="1089025" y="2362200"/>
                        <a:ext cx="7369175" cy="2819399"/>
                      </a:xfrm>
                      <a:prstGeom prst="rect">
                        <a:avLst/>
                      </a:prstGeom>
                      <a:noFill/>
                      <a:ln>
                        <a:noFill/>
                      </a:ln>
                    </p:spPr>
                  </p:pic>
                </p:oleObj>
              </mc:Fallback>
            </mc:AlternateContent>
          </a:graphicData>
        </a:graphic>
      </p:graphicFrame>
      <p:sp>
        <p:nvSpPr>
          <p:cNvPr id="8197" name="Rectangle 6"/>
          <p:cNvSpPr>
            <a:spLocks noChangeArrowheads="1"/>
          </p:cNvSpPr>
          <p:nvPr/>
        </p:nvSpPr>
        <p:spPr bwMode="auto">
          <a:xfrm>
            <a:off x="0" y="4343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6" name="عنصر نائب لرقم الشريحة 5"/>
          <p:cNvSpPr>
            <a:spLocks noGrp="1"/>
          </p:cNvSpPr>
          <p:nvPr>
            <p:ph type="sldNum" sz="quarter" idx="12"/>
          </p:nvPr>
        </p:nvSpPr>
        <p:spPr/>
        <p:txBody>
          <a:bodyPr/>
          <a:lstStyle/>
          <a:p>
            <a:pPr>
              <a:defRPr/>
            </a:pPr>
            <a:fld id="{55AA4A48-5BF8-44BB-A439-877C5298C5D9}" type="slidenum">
              <a:rPr lang="ar-SA" smtClean="0"/>
              <a:pPr>
                <a:defRPr/>
              </a:pPr>
              <a:t>117</a:t>
            </a:fld>
            <a:endParaRPr lang="en-US"/>
          </a:p>
        </p:txBody>
      </p:sp>
      <p:sp>
        <p:nvSpPr>
          <p:cNvPr id="2" name="Rectangle 1"/>
          <p:cNvSpPr/>
          <p:nvPr/>
        </p:nvSpPr>
        <p:spPr>
          <a:xfrm>
            <a:off x="685800" y="4724400"/>
            <a:ext cx="7772400" cy="1477328"/>
          </a:xfrm>
          <a:prstGeom prst="rect">
            <a:avLst/>
          </a:prstGeom>
        </p:spPr>
        <p:txBody>
          <a:bodyPr wrap="square">
            <a:spAutoFit/>
          </a:bodyPr>
          <a:lstStyle/>
          <a:p>
            <a:pPr marL="285750" indent="-285750" algn="r" rtl="1">
              <a:buFontTx/>
              <a:buChar char="-"/>
            </a:pPr>
            <a:r>
              <a:rPr lang="ar-SA" dirty="0" smtClean="0"/>
              <a:t>نلاحظ </a:t>
            </a:r>
            <a:r>
              <a:rPr lang="ar-SA" dirty="0"/>
              <a:t>من الجدول السابق أن ناتج القمح الإضافي يتناقص كلما إستعملنا كمية إضافية من السماد الكيماوي مع إفتراض أن العوامل الأخرى كالأرض وتكاليف الآلات والعمل المبذول في إنتاج القمح تبقى ثابتة</a:t>
            </a:r>
            <a:r>
              <a:rPr lang="ar-SA" dirty="0" smtClean="0"/>
              <a:t>.</a:t>
            </a:r>
          </a:p>
          <a:p>
            <a:pPr marL="285750" indent="-285750" algn="r" rtl="1">
              <a:buFontTx/>
              <a:buChar char="-"/>
            </a:pPr>
            <a:r>
              <a:rPr lang="ar-SA" dirty="0" smtClean="0"/>
              <a:t>المزارع  يمكن </a:t>
            </a:r>
            <a:r>
              <a:rPr lang="ar-SA" dirty="0"/>
              <a:t>أن يحقق أعلى ربح ممكن باستعمال 2 </a:t>
            </a:r>
            <a:r>
              <a:rPr lang="ar-SA" dirty="0" smtClean="0"/>
              <a:t>كيلوجرام </a:t>
            </a:r>
            <a:r>
              <a:rPr lang="ar-SA" dirty="0"/>
              <a:t>من النتروجين وهي الكمية التي عندها يتحقق تساوي قيمة الإنتاج الحدي مع التكلفة الحدية.</a:t>
            </a:r>
            <a:endParaRPr lang="en-US" dirty="0"/>
          </a:p>
        </p:txBody>
      </p:sp>
    </p:spTree>
    <p:extLst>
      <p:ext uri="{BB962C8B-B14F-4D97-AF65-F5344CB8AC3E}">
        <p14:creationId xmlns:p14="http://schemas.microsoft.com/office/powerpoint/2010/main" val="17582339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152400" y="152400"/>
            <a:ext cx="8763000" cy="6096000"/>
          </a:xfrm>
        </p:spPr>
        <p:txBody>
          <a:bodyPr/>
          <a:lstStyle/>
          <a:p>
            <a:pPr algn="ctr" rtl="1" eaLnBrk="1" hangingPunct="1">
              <a:lnSpc>
                <a:spcPct val="90000"/>
              </a:lnSpc>
              <a:buFont typeface="Wingdings" pitchFamily="2" charset="2"/>
              <a:buNone/>
              <a:defRPr/>
            </a:pPr>
            <a:r>
              <a:rPr lang="ar-SA" sz="2800" dirty="0" smtClean="0">
                <a:solidFill>
                  <a:schemeClr val="bg2">
                    <a:lumMod val="10000"/>
                  </a:schemeClr>
                </a:solidFill>
                <a:cs typeface="PT Bold Heading" pitchFamily="2" charset="-78"/>
              </a:rPr>
              <a:t>    </a:t>
            </a:r>
            <a:endParaRPr lang="ar-SA" sz="2800" dirty="0" smtClean="0">
              <a:solidFill>
                <a:schemeClr val="bg2">
                  <a:lumMod val="10000"/>
                </a:schemeClr>
              </a:solidFill>
              <a:cs typeface="PT Bold Heading" pitchFamily="2" charset="-78"/>
            </a:endParaRPr>
          </a:p>
          <a:p>
            <a:pPr algn="ctr" rtl="1" eaLnBrk="1" hangingPunct="1">
              <a:lnSpc>
                <a:spcPct val="90000"/>
              </a:lnSpc>
              <a:buFont typeface="Wingdings" pitchFamily="2" charset="2"/>
              <a:buNone/>
              <a:defRPr/>
            </a:pPr>
            <a:r>
              <a:rPr lang="ar-SA" sz="2800" b="1" dirty="0" smtClean="0">
                <a:solidFill>
                  <a:schemeClr val="accent1"/>
                </a:solidFill>
                <a:latin typeface="Times New Roman" pitchFamily="18" charset="0"/>
                <a:cs typeface="Times New Roman" pitchFamily="18" charset="0"/>
              </a:rPr>
              <a:t>مـبدأ </a:t>
            </a:r>
            <a:r>
              <a:rPr lang="ar-SA" sz="2800" b="1" dirty="0" smtClean="0">
                <a:solidFill>
                  <a:schemeClr val="accent1"/>
                </a:solidFill>
                <a:latin typeface="Times New Roman" pitchFamily="18" charset="0"/>
                <a:cs typeface="Times New Roman" pitchFamily="18" charset="0"/>
              </a:rPr>
              <a:t>الإحـلال في اسـتخدامات الـموارد الــزراعية</a:t>
            </a:r>
          </a:p>
          <a:p>
            <a:pPr algn="just" rtl="1" eaLnBrk="1" hangingPunct="1">
              <a:lnSpc>
                <a:spcPct val="150000"/>
              </a:lnSpc>
              <a:buFont typeface="Wingdings" pitchFamily="2" charset="2"/>
              <a:buChar char="v"/>
              <a:defRPr/>
            </a:pPr>
            <a:r>
              <a:rPr lang="ar-SA" sz="2000" dirty="0" smtClean="0">
                <a:latin typeface="Times New Roman" pitchFamily="18" charset="0"/>
                <a:cs typeface="Times New Roman" pitchFamily="18" charset="0"/>
              </a:rPr>
              <a:t>من المعلوم أن قانون تناقص الغلة أو الإنتاجية يفيد في تحديد الكميات المستخدمة من الموارد الزراعية في الإنتاج المزرعي بشقيه النباتي والحيواني.</a:t>
            </a:r>
          </a:p>
          <a:p>
            <a:pPr algn="just" rtl="1" eaLnBrk="1" hangingPunct="1">
              <a:lnSpc>
                <a:spcPct val="150000"/>
              </a:lnSpc>
              <a:buFont typeface="Wingdings" pitchFamily="2" charset="2"/>
              <a:buChar char="v"/>
              <a:defRPr/>
            </a:pPr>
            <a:r>
              <a:rPr lang="ar-SA" sz="2000" dirty="0" smtClean="0">
                <a:latin typeface="Times New Roman" pitchFamily="18" charset="0"/>
                <a:cs typeface="Times New Roman" pitchFamily="18" charset="0"/>
              </a:rPr>
              <a:t>ولكن هناك إمكانية لإنتاج مستوى معين باستخدام مجموعة محددة من العناصر وكلها تؤدي إلى تحقيق نفس مستويات الإنتاج.  فكيف يمكن المفاضلة بين كميتين من الموارد تؤدي نفس الغرض الإنتاجي؟</a:t>
            </a:r>
          </a:p>
          <a:p>
            <a:pPr algn="just" rtl="1" eaLnBrk="1" hangingPunct="1">
              <a:lnSpc>
                <a:spcPct val="150000"/>
              </a:lnSpc>
              <a:buFont typeface="Wingdings" pitchFamily="2" charset="2"/>
              <a:buChar char="v"/>
              <a:defRPr/>
            </a:pPr>
            <a:r>
              <a:rPr lang="ar-SA" sz="2000" dirty="0" smtClean="0">
                <a:latin typeface="Times New Roman" pitchFamily="18" charset="0"/>
                <a:cs typeface="Times New Roman" pitchFamily="18" charset="0"/>
              </a:rPr>
              <a:t>القاعدة المستخدمة هي قاعدة الإحلال بحيث يحل العنصر محل عنصر آخر في الإنتاج بحيث يكون التغير في كمية العنصر الأول إلى التغير في كمية العنصر الثاني عكسياً مع أسعار </a:t>
            </a:r>
            <a:r>
              <a:rPr lang="ar-SA" sz="2000" dirty="0" err="1" smtClean="0">
                <a:latin typeface="Times New Roman" pitchFamily="18" charset="0"/>
                <a:cs typeface="Times New Roman" pitchFamily="18" charset="0"/>
              </a:rPr>
              <a:t>او</a:t>
            </a:r>
            <a:r>
              <a:rPr lang="ar-SA" sz="2000" dirty="0" smtClean="0">
                <a:latin typeface="Times New Roman" pitchFamily="18" charset="0"/>
                <a:cs typeface="Times New Roman" pitchFamily="18" charset="0"/>
              </a:rPr>
              <a:t> تكاليف تلك العناصر.</a:t>
            </a:r>
          </a:p>
          <a:p>
            <a:pPr algn="just" rtl="1" eaLnBrk="1" hangingPunct="1">
              <a:lnSpc>
                <a:spcPct val="150000"/>
              </a:lnSpc>
              <a:buFont typeface="Wingdings" pitchFamily="2" charset="2"/>
              <a:buChar char="v"/>
              <a:defRPr/>
            </a:pPr>
            <a:r>
              <a:rPr lang="ar-SA" sz="2000" dirty="0" smtClean="0">
                <a:solidFill>
                  <a:srgbClr val="993300"/>
                </a:solidFill>
                <a:latin typeface="Times New Roman" pitchFamily="18" charset="0"/>
                <a:cs typeface="Times New Roman" pitchFamily="18" charset="0"/>
              </a:rPr>
              <a:t>التغير في العنصر الإنتاجي الأول / التغير في العنصر الإنتاجي الثاني= سعر العنصر الثاني / سعر العنصر الأول</a:t>
            </a:r>
          </a:p>
          <a:p>
            <a:pPr algn="just" rtl="1" eaLnBrk="1" hangingPunct="1">
              <a:lnSpc>
                <a:spcPct val="150000"/>
              </a:lnSpc>
              <a:buFont typeface="Wingdings" pitchFamily="2" charset="2"/>
              <a:buChar char="v"/>
              <a:defRPr/>
            </a:pPr>
            <a:endParaRPr lang="en-US" sz="2000" dirty="0" smtClean="0">
              <a:solidFill>
                <a:srgbClr val="993300"/>
              </a:solidFill>
              <a:cs typeface="PT Bold Heading" pitchFamily="2" charset="-78"/>
            </a:endParaRPr>
          </a:p>
        </p:txBody>
      </p:sp>
      <p:graphicFrame>
        <p:nvGraphicFramePr>
          <p:cNvPr id="9219" name="Object 4"/>
          <p:cNvGraphicFramePr>
            <a:graphicFrameLocks noChangeAspect="1"/>
          </p:cNvGraphicFramePr>
          <p:nvPr/>
        </p:nvGraphicFramePr>
        <p:xfrm>
          <a:off x="1951038" y="5257800"/>
          <a:ext cx="5051425" cy="990600"/>
        </p:xfrm>
        <a:graphic>
          <a:graphicData uri="http://schemas.openxmlformats.org/presentationml/2006/ole">
            <mc:AlternateContent xmlns:mc="http://schemas.openxmlformats.org/markup-compatibility/2006">
              <mc:Choice xmlns:v="urn:schemas-microsoft-com:vml" Requires="v">
                <p:oleObj spid="_x0000_s16486" name="Equation" r:id="rId3" imgW="698197" imgH="482391" progId="Equation.3">
                  <p:embed/>
                </p:oleObj>
              </mc:Choice>
              <mc:Fallback>
                <p:oleObj name="Equation" r:id="rId3" imgW="698197"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038" y="5257800"/>
                        <a:ext cx="5051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عنصر نائب لرقم الشريحة 3"/>
          <p:cNvSpPr>
            <a:spLocks noGrp="1"/>
          </p:cNvSpPr>
          <p:nvPr>
            <p:ph type="sldNum" sz="quarter" idx="12"/>
          </p:nvPr>
        </p:nvSpPr>
        <p:spPr/>
        <p:txBody>
          <a:bodyPr/>
          <a:lstStyle/>
          <a:p>
            <a:pPr>
              <a:defRPr/>
            </a:pPr>
            <a:fld id="{A205E271-0748-4CC1-AC3A-6B11FD4FD416}" type="slidenum">
              <a:rPr lang="ar-SA" smtClean="0"/>
              <a:pPr>
                <a:defRPr/>
              </a:pPr>
              <a:t>118</a:t>
            </a:fld>
            <a:endParaRPr lang="en-US"/>
          </a:p>
        </p:txBody>
      </p:sp>
    </p:spTree>
    <p:extLst>
      <p:ext uri="{BB962C8B-B14F-4D97-AF65-F5344CB8AC3E}">
        <p14:creationId xmlns:p14="http://schemas.microsoft.com/office/powerpoint/2010/main" val="60911390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0" y="152400"/>
            <a:ext cx="9144000" cy="6477000"/>
          </a:xfrm>
        </p:spPr>
        <p:txBody>
          <a:bodyPr/>
          <a:lstStyle/>
          <a:p>
            <a:pPr algn="ctr" rtl="1" eaLnBrk="1" hangingPunct="1">
              <a:lnSpc>
                <a:spcPct val="80000"/>
              </a:lnSpc>
              <a:buFont typeface="Wingdings 2" pitchFamily="18" charset="2"/>
              <a:buNone/>
            </a:pPr>
            <a:endParaRPr lang="ar-SA" altLang="en-US" sz="2800" dirty="0" smtClean="0">
              <a:cs typeface="PT Bold Heading" pitchFamily="2" charset="-78"/>
            </a:endParaRPr>
          </a:p>
          <a:p>
            <a:pPr algn="ctr" rtl="1" eaLnBrk="1" hangingPunct="1">
              <a:lnSpc>
                <a:spcPct val="80000"/>
              </a:lnSpc>
              <a:buFont typeface="Wingdings 2" pitchFamily="18" charset="2"/>
              <a:buNone/>
            </a:pPr>
            <a:r>
              <a:rPr lang="ar-SA" altLang="en-US" sz="2800" b="1" dirty="0" smtClean="0">
                <a:solidFill>
                  <a:schemeClr val="accent1"/>
                </a:solidFill>
                <a:latin typeface="Times New Roman" pitchFamily="18" charset="0"/>
                <a:cs typeface="Times New Roman" pitchFamily="18" charset="0"/>
              </a:rPr>
              <a:t>نــــــسبة </a:t>
            </a:r>
            <a:r>
              <a:rPr lang="ar-SA" altLang="en-US" sz="2800" b="1" dirty="0" smtClean="0">
                <a:solidFill>
                  <a:schemeClr val="accent1"/>
                </a:solidFill>
                <a:latin typeface="Times New Roman" pitchFamily="18" charset="0"/>
                <a:cs typeface="Times New Roman" pitchFamily="18" charset="0"/>
              </a:rPr>
              <a:t>الإحـــــلال الــــــثابتة</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لا ينفي وجود الإحلال المتناقص إمكانية عناصر يحكمها الإحلال بنسبة ثابتة،  حيث أن العنصرين الإنتاجيين يتم إستبدالهما بنسبة ثابتة واحد لواحد أو إثنتان لعشرة وهكذا وهي سائدة في بعض حالات إحلال عناصر غذائية في عليقة الحيوان وغيرها من العمليات الزراعية.</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والقاعدة العامة في الإحلال هي أن يحل العنصر الأقل تكلفة محل العنصر الأكثر تكلفة في العملية الإنتاجية للحصول على مستوى محدد من الإنتاج المزرعي.</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وفي عمليات الإحلال بين كميتين من عناصر الإنتاج يمكن ملاحظة الحالات التالية:</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إذا كانت:  كمية المورد المستبدل/ كمية المورد المضاف &gt; سعر العنصر المضاف/ سعر العنصر المستبدل</a:t>
            </a:r>
          </a:p>
          <a:p>
            <a:pPr marL="0" indent="0" algn="r" rtl="1" eaLnBrk="1" hangingPunct="1">
              <a:lnSpc>
                <a:spcPct val="150000"/>
              </a:lnSpc>
              <a:buNone/>
            </a:pPr>
            <a:r>
              <a:rPr lang="ar-SA" altLang="en-US" sz="1600" dirty="0" smtClean="0">
                <a:latin typeface="Times New Roman" pitchFamily="18" charset="0"/>
                <a:cs typeface="Times New Roman" pitchFamily="18" charset="0"/>
              </a:rPr>
              <a:t>             فانه يمكن تخفيض التكاليف بإضافة المزيد من العنصر المضاف</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 أما إذا كانت: كمية المورد المستبدل/ كمية المورد المضاف &lt;  سعر العنصر المضاف/ سعر العنصر المستبدل</a:t>
            </a:r>
          </a:p>
          <a:p>
            <a:pPr marL="0" indent="0" algn="r" rtl="1" eaLnBrk="1" hangingPunct="1">
              <a:lnSpc>
                <a:spcPct val="150000"/>
              </a:lnSpc>
              <a:buNone/>
            </a:pPr>
            <a:r>
              <a:rPr lang="ar-SA" altLang="en-US" sz="1600" dirty="0" smtClean="0">
                <a:latin typeface="Times New Roman" pitchFamily="18" charset="0"/>
                <a:cs typeface="Times New Roman" pitchFamily="18" charset="0"/>
              </a:rPr>
              <a:t>               فانه يمكن تخفيض التكاليف باستخدام المزيد من العنصر المستبدل.</a:t>
            </a: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أما أقل معدلات التكاليف الإنتاجية فيمكن الحصول عليها في حالة:</a:t>
            </a:r>
            <a:endParaRPr lang="ar-SA" altLang="en-US" sz="1600" b="1" dirty="0" smtClean="0">
              <a:latin typeface="Times New Roman" pitchFamily="18" charset="0"/>
              <a:cs typeface="Times New Roman" pitchFamily="18" charset="0"/>
            </a:endParaRPr>
          </a:p>
          <a:p>
            <a:pPr marL="0" indent="0" algn="r" rtl="1" eaLnBrk="1" hangingPunct="1">
              <a:lnSpc>
                <a:spcPct val="150000"/>
              </a:lnSpc>
              <a:buNone/>
            </a:pPr>
            <a:r>
              <a:rPr lang="ar-SA" altLang="en-US" sz="1600" b="1" dirty="0" smtClean="0">
                <a:latin typeface="Times New Roman" pitchFamily="18" charset="0"/>
                <a:cs typeface="Times New Roman" pitchFamily="18" charset="0"/>
              </a:rPr>
              <a:t>             كمية المورد المستبدل/ كمية المورد المضاف = سعر العنصر المضاف/ سعر العنصر المستبدل</a:t>
            </a:r>
            <a:endParaRPr lang="ar-SA" altLang="en-US" sz="1600" dirty="0" smtClean="0">
              <a:latin typeface="Times New Roman" pitchFamily="18" charset="0"/>
              <a:cs typeface="Times New Roman" pitchFamily="18" charset="0"/>
            </a:endParaRPr>
          </a:p>
          <a:p>
            <a:pPr algn="r"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ومن هنا يتضح أنه يجب تغيير معدلات الاحلال بين العناصر بتغير أسعار تلك الموارد الإنتاجية.</a:t>
            </a:r>
            <a:endParaRPr lang="ar-SA" altLang="en-US" sz="1600" b="1" dirty="0" smtClean="0">
              <a:latin typeface="Times New Roman" pitchFamily="18" charset="0"/>
              <a:cs typeface="Times New Roman" pitchFamily="18" charset="0"/>
            </a:endParaRPr>
          </a:p>
          <a:p>
            <a:pPr algn="r" rtl="1" eaLnBrk="1" hangingPunct="1">
              <a:lnSpc>
                <a:spcPct val="150000"/>
              </a:lnSpc>
              <a:buFont typeface="Wingdings" pitchFamily="2" charset="2"/>
              <a:buChar char="q"/>
            </a:pPr>
            <a:endParaRPr lang="ar-SA" altLang="en-US" sz="1600" dirty="0" smtClean="0">
              <a:cs typeface="PT Bold Heading" pitchFamily="2" charset="-78"/>
            </a:endParaRPr>
          </a:p>
          <a:p>
            <a:pPr algn="r" rtl="1" eaLnBrk="1" hangingPunct="1">
              <a:lnSpc>
                <a:spcPct val="150000"/>
              </a:lnSpc>
              <a:buFont typeface="Wingdings" pitchFamily="2" charset="2"/>
              <a:buChar char="q"/>
            </a:pPr>
            <a:endParaRPr lang="en-US" altLang="en-US" sz="1800" b="1" dirty="0" smtClean="0">
              <a:cs typeface="PT Bold Heading" pitchFamily="2" charset="-78"/>
            </a:endParaRPr>
          </a:p>
        </p:txBody>
      </p:sp>
      <p:sp>
        <p:nvSpPr>
          <p:cNvPr id="102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4" name="عنصر نائب لرقم الشريحة 3"/>
          <p:cNvSpPr>
            <a:spLocks noGrp="1"/>
          </p:cNvSpPr>
          <p:nvPr>
            <p:ph type="sldNum" sz="quarter" idx="12"/>
          </p:nvPr>
        </p:nvSpPr>
        <p:spPr/>
        <p:txBody>
          <a:bodyPr/>
          <a:lstStyle/>
          <a:p>
            <a:pPr>
              <a:defRPr/>
            </a:pPr>
            <a:fld id="{26446480-B51E-4FD7-8A96-748A72DD6E1B}" type="slidenum">
              <a:rPr lang="ar-SA" smtClean="0"/>
              <a:pPr>
                <a:defRPr/>
              </a:pPr>
              <a:t>119</a:t>
            </a:fld>
            <a:endParaRPr lang="en-US"/>
          </a:p>
        </p:txBody>
      </p:sp>
    </p:spTree>
    <p:extLst>
      <p:ext uri="{BB962C8B-B14F-4D97-AF65-F5344CB8AC3E}">
        <p14:creationId xmlns:p14="http://schemas.microsoft.com/office/powerpoint/2010/main" val="194603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sp>
        <p:nvSpPr>
          <p:cNvPr id="6149" name="Rectangle 1"/>
          <p:cNvSpPr>
            <a:spLocks noChangeArrowheads="1"/>
          </p:cNvSpPr>
          <p:nvPr/>
        </p:nvSpPr>
        <p:spPr bwMode="auto">
          <a:xfrm>
            <a:off x="2114580" y="416045"/>
            <a:ext cx="4419600" cy="646331"/>
          </a:xfrm>
          <a:prstGeom prst="rect">
            <a:avLst/>
          </a:prstGeom>
          <a:noFill/>
          <a:ln w="9525">
            <a:noFill/>
            <a:miter lim="800000"/>
            <a:headEnd/>
            <a:tailEnd/>
          </a:ln>
        </p:spPr>
        <p:txBody>
          <a:bodyPr wrap="square" anchor="ctr">
            <a:spAutoFit/>
          </a:bodyPr>
          <a:lstStyle/>
          <a:p>
            <a:pPr algn="ctr" rtl="1" eaLnBrk="0" hangingPunct="0"/>
            <a:r>
              <a:rPr lang="ar-SA" b="1" dirty="0">
                <a:latin typeface="Times New Roman" pitchFamily="18" charset="0"/>
                <a:ea typeface="Times New Roman" pitchFamily="18" charset="0"/>
                <a:cs typeface="Times New Roman" pitchFamily="18" charset="0"/>
              </a:rPr>
              <a:t>مدخل لعلم إدارة المنشآت الزراعية</a:t>
            </a:r>
            <a:endParaRPr lang="ar-SA" dirty="0">
              <a:latin typeface="Times New Roman" pitchFamily="18" charset="0"/>
              <a:ea typeface="Times New Roman" pitchFamily="18" charset="0"/>
              <a:cs typeface="Times New Roman" pitchFamily="18" charset="0"/>
            </a:endParaRPr>
          </a:p>
          <a:p>
            <a:pPr indent="288925" algn="ctr" rtl="1" eaLnBrk="0" hangingPunct="0"/>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pPr>
                <a:defRPr/>
              </a:pPr>
              <a:t>12</a:t>
            </a:fld>
            <a:endParaRPr lang="en-US" dirty="0"/>
          </a:p>
        </p:txBody>
      </p:sp>
      <p:graphicFrame>
        <p:nvGraphicFramePr>
          <p:cNvPr id="2" name="Diagram 1"/>
          <p:cNvGraphicFramePr/>
          <p:nvPr>
            <p:extLst>
              <p:ext uri="{D42A27DB-BD31-4B8C-83A1-F6EECF244321}">
                <p14:modId xmlns:p14="http://schemas.microsoft.com/office/powerpoint/2010/main" val="4228852354"/>
              </p:ext>
            </p:extLst>
          </p:nvPr>
        </p:nvGraphicFramePr>
        <p:xfrm>
          <a:off x="304800" y="1397000"/>
          <a:ext cx="8610600" cy="477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837802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533400" y="609600"/>
            <a:ext cx="8077200" cy="5562600"/>
          </a:xfrm>
        </p:spPr>
        <p:txBody>
          <a:bodyPr/>
          <a:lstStyle/>
          <a:p>
            <a:pPr algn="ctr" rtl="1" eaLnBrk="1" hangingPunct="1">
              <a:buFont typeface="Wingdings 2" pitchFamily="18" charset="2"/>
              <a:buNone/>
            </a:pPr>
            <a:r>
              <a:rPr lang="ar-SA" altLang="en-US" sz="2800" b="1" dirty="0" smtClean="0">
                <a:solidFill>
                  <a:srgbClr val="993300"/>
                </a:solidFill>
                <a:latin typeface="Times New Roman" pitchFamily="18" charset="0"/>
                <a:cs typeface="Times New Roman" pitchFamily="18" charset="0"/>
              </a:rPr>
              <a:t>حـــــالات الإحــــلال التي يــــنتج عــنها زيادة في الإنتاج</a:t>
            </a:r>
          </a:p>
          <a:p>
            <a:pPr algn="just" rtl="1" eaLnBrk="1" hangingPunct="1">
              <a:lnSpc>
                <a:spcPct val="150000"/>
              </a:lnSpc>
              <a:buFont typeface="Wingdings 2" pitchFamily="18" charset="2"/>
              <a:buNone/>
            </a:pPr>
            <a:endParaRPr lang="ar-SA" altLang="en-US" sz="20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في </a:t>
            </a:r>
            <a:r>
              <a:rPr lang="ar-SA" altLang="en-US" sz="2000" dirty="0" smtClean="0">
                <a:latin typeface="Times New Roman" pitchFamily="18" charset="0"/>
                <a:cs typeface="Times New Roman" pitchFamily="18" charset="0"/>
              </a:rPr>
              <a:t>الحالات السابقة كان الافتراض هو ثبات معدلات الإنتاج أثناء عمليات الإحلال. ولكن هناك حالات يتم فيها الإحلال وتؤدي في الوقت نفسه إلى زيادة الإنتاج. فمثلاً إحلال البذور المهجنة محل البذور غير المهجنة بنفس النسبة ولكن بزيادة الإنتاج. (هناك إمكانية لتخفيض التكاليف وكذلك زيادة العائد الإنتاجي) </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أي أنه يجب الأخذ في الإعتبار التأثير على التكاليف والقيمة المحققة من زيادة الإنتاج نتيجة الاحلال، أي النقص في التكاليف نتيجة للإحلال وكذلك  قيمة الزيادة كمية الإنتاج.</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D8790E3F-1054-4A90-8AC1-D7A58263C87D}" type="slidenum">
              <a:rPr lang="ar-SA" smtClean="0"/>
              <a:pPr>
                <a:defRPr/>
              </a:pPr>
              <a:t>120</a:t>
            </a:fld>
            <a:endParaRPr lang="en-US"/>
          </a:p>
        </p:txBody>
      </p:sp>
    </p:spTree>
    <p:extLst>
      <p:ext uri="{BB962C8B-B14F-4D97-AF65-F5344CB8AC3E}">
        <p14:creationId xmlns:p14="http://schemas.microsoft.com/office/powerpoint/2010/main" val="14825709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09600"/>
            <a:ext cx="8458200" cy="533400"/>
          </a:xfrm>
        </p:spPr>
        <p:txBody>
          <a:bodyPr/>
          <a:lstStyle/>
          <a:p>
            <a:pPr algn="ctr" eaLnBrk="1" hangingPunct="1"/>
            <a:r>
              <a:rPr lang="ar-SA" altLang="en-US" sz="2800" b="1" dirty="0" smtClean="0">
                <a:solidFill>
                  <a:srgbClr val="993300"/>
                </a:solidFill>
                <a:latin typeface="Times New Roman" pitchFamily="18" charset="0"/>
                <a:cs typeface="Times New Roman" pitchFamily="18" charset="0"/>
              </a:rPr>
              <a:t>إسـتخدامات الــفرص الـبديلة في حـالة مـحدودية رأس الــمال</a:t>
            </a:r>
            <a:endParaRPr lang="en-US" altLang="en-US" sz="2800" b="1" dirty="0" smtClean="0">
              <a:solidFill>
                <a:srgbClr val="993300"/>
              </a:solidFill>
              <a:latin typeface="Times New Roman" pitchFamily="18" charset="0"/>
              <a:cs typeface="Times New Roman" pitchFamily="18" charset="0"/>
            </a:endParaRPr>
          </a:p>
        </p:txBody>
      </p:sp>
      <p:sp>
        <p:nvSpPr>
          <p:cNvPr id="12291" name="Rectangle 3"/>
          <p:cNvSpPr>
            <a:spLocks noGrp="1" noChangeArrowheads="1"/>
          </p:cNvSpPr>
          <p:nvPr>
            <p:ph idx="1"/>
          </p:nvPr>
        </p:nvSpPr>
        <p:spPr>
          <a:xfrm>
            <a:off x="154536" y="1295400"/>
            <a:ext cx="8991600" cy="47244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معظم حالات الزراعة تتم في ظروف محدودية رأس المال. وتكون مهمة المزارع توزيع المتوفر من الموارد والعمالة على الأنشطة الزراعية الممكنة لتحقيق أكبر دخل مزرعي ممكن من الإنتاج. وتختلف الموارد الإنتاجية والرأسمالية المتوفرة لدى المزراعين</a:t>
            </a:r>
            <a:r>
              <a:rPr lang="ar-SA" altLang="en-US" sz="1800" dirty="0">
                <a:latin typeface="Times New Roman" pitchFamily="18" charset="0"/>
                <a:cs typeface="Times New Roman" pitchFamily="18" charset="0"/>
              </a:rPr>
              <a:t>.</a:t>
            </a:r>
            <a:endParaRPr lang="ar-SA" altLang="en-US" sz="18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ولكن تبقى الموارد محدودة نسبياً في كل الأحوال في المدى القصير. وإمكانيات زيادة تلك الموارد بالإقتراض محددة أيضا. وفي كثير من الأحيان لايصل المزارع إلى إستخدام الكميات المثلى.</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التعامل مع المورد المحدّد يتطلب أن ينظر المزارع إلى البدائل الممكنة للإنتاج مرة واحدة. وتضاف الكميات المحدودة من الموارد الإنتاجية إلى الإستخدامات الزراعية التي تعطي أعلى قيمة للإنتاجية الحدية.</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 مثلاً الكميات المتوفرة من السماد تضاف إلى المحاصيل (الفاكهة أو الخضر أو الأعلاف أو الحبوب) حسب قيمة الإنتاجية الحدية (الإنتاجية الحدية </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 سعر الإنتاج) لتلك الاستخدامات المزرعية </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ويقال أن المزارع يصل إلى الإستعمال الأمثل لموارده عندما لا يمكن إعادة توزيع تلك العناصر من إستخدام إلى آخر بما يؤدي إلى زيادة العائد الصافي للنشاط المزرعي الإجمالي، أي أن استخدام الموارد في حالة توازن.</a:t>
            </a:r>
          </a:p>
        </p:txBody>
      </p:sp>
      <p:sp>
        <p:nvSpPr>
          <p:cNvPr id="4" name="عنصر نائب لرقم الشريحة 3"/>
          <p:cNvSpPr>
            <a:spLocks noGrp="1"/>
          </p:cNvSpPr>
          <p:nvPr>
            <p:ph type="sldNum" sz="quarter" idx="12"/>
          </p:nvPr>
        </p:nvSpPr>
        <p:spPr/>
        <p:txBody>
          <a:bodyPr/>
          <a:lstStyle/>
          <a:p>
            <a:pPr>
              <a:defRPr/>
            </a:pPr>
            <a:fld id="{74E74745-970E-4959-B92D-D0C027952EDE}" type="slidenum">
              <a:rPr lang="ar-SA" smtClean="0"/>
              <a:pPr>
                <a:defRPr/>
              </a:pPr>
              <a:t>121</a:t>
            </a:fld>
            <a:endParaRPr lang="en-US"/>
          </a:p>
        </p:txBody>
      </p:sp>
    </p:spTree>
    <p:extLst>
      <p:ext uri="{BB962C8B-B14F-4D97-AF65-F5344CB8AC3E}">
        <p14:creationId xmlns:p14="http://schemas.microsoft.com/office/powerpoint/2010/main" val="19762842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13315" name="Object 160"/>
          <p:cNvGraphicFramePr>
            <a:graphicFrameLocks noGrp="1" noChangeAspect="1"/>
          </p:cNvGraphicFramePr>
          <p:nvPr>
            <p:ph sz="half" idx="4294967295"/>
            <p:extLst>
              <p:ext uri="{D42A27DB-BD31-4B8C-83A1-F6EECF244321}">
                <p14:modId xmlns:p14="http://schemas.microsoft.com/office/powerpoint/2010/main" val="3601010213"/>
              </p:ext>
            </p:extLst>
          </p:nvPr>
        </p:nvGraphicFramePr>
        <p:xfrm>
          <a:off x="723106" y="685800"/>
          <a:ext cx="7697788" cy="2959100"/>
        </p:xfrm>
        <a:graphic>
          <a:graphicData uri="http://schemas.openxmlformats.org/presentationml/2006/ole">
            <mc:AlternateContent xmlns:mc="http://schemas.openxmlformats.org/markup-compatibility/2006">
              <mc:Choice xmlns:v="urn:schemas-microsoft-com:vml" Requires="v">
                <p:oleObj spid="_x0000_s17509" name="Document" r:id="rId3" imgW="6166722" imgH="2539175" progId="Word.Document.8">
                  <p:embed/>
                </p:oleObj>
              </mc:Choice>
              <mc:Fallback>
                <p:oleObj name="Document" r:id="rId3" imgW="6166722" imgH="2539175" progId="Word.Document.8">
                  <p:embed/>
                  <p:pic>
                    <p:nvPicPr>
                      <p:cNvPr id="0" name=""/>
                      <p:cNvPicPr>
                        <a:picLocks noChangeAspect="1" noChangeArrowheads="1"/>
                      </p:cNvPicPr>
                      <p:nvPr/>
                    </p:nvPicPr>
                    <p:blipFill>
                      <a:blip r:embed="rId4"/>
                      <a:srcRect/>
                      <a:stretch>
                        <a:fillRect/>
                      </a:stretch>
                    </p:blipFill>
                    <p:spPr bwMode="auto">
                      <a:xfrm>
                        <a:off x="723106" y="685800"/>
                        <a:ext cx="7697788" cy="2959100"/>
                      </a:xfrm>
                      <a:prstGeom prst="rect">
                        <a:avLst/>
                      </a:prstGeom>
                      <a:noFill/>
                      <a:ln>
                        <a:noFill/>
                      </a:ln>
                      <a:effectLst/>
                    </p:spPr>
                  </p:pic>
                </p:oleObj>
              </mc:Fallback>
            </mc:AlternateContent>
          </a:graphicData>
        </a:graphic>
      </p:graphicFrame>
      <p:sp>
        <p:nvSpPr>
          <p:cNvPr id="13316" name="Rectangle 165"/>
          <p:cNvSpPr>
            <a:spLocks noGrp="1" noChangeArrowheads="1"/>
          </p:cNvSpPr>
          <p:nvPr>
            <p:ph type="body" sz="half" idx="4294967295"/>
          </p:nvPr>
        </p:nvSpPr>
        <p:spPr>
          <a:xfrm>
            <a:off x="228600" y="3124200"/>
            <a:ext cx="8763000" cy="3581400"/>
          </a:xfrm>
        </p:spPr>
        <p:txBody>
          <a:bodyPr/>
          <a:lstStyle/>
          <a:p>
            <a:pPr algn="just" rtl="1" eaLnBrk="1" hangingPunct="1">
              <a:lnSpc>
                <a:spcPct val="150000"/>
              </a:lnSpc>
              <a:buFontTx/>
              <a:buChar char="-"/>
            </a:pPr>
            <a:r>
              <a:rPr lang="ar-SA" altLang="en-US" sz="1800" dirty="0" smtClean="0">
                <a:latin typeface="Times New Roman" pitchFamily="18" charset="0"/>
                <a:cs typeface="Times New Roman" pitchFamily="18" charset="0"/>
              </a:rPr>
              <a:t>افترض وجود 8 وحدات من السماد يتم توزيعها على هذه المحاصيل فان الوحدة الأولى تضاف إلى الخضر لأنها تعطي أعلى قيمة للإنتاجية الحدية (50). أما الوحدة الثانية تضاف إلى الأعلاف لأنها تعطي (45)، والوحدة الثالثة تعطي الى الخضر لأنها تعطي (40) والوحدة الرابعة تعطي إلى الأعلاف (40)، والوحدة الخامسة تعطي الى الحبوب لانها تعطي (35)، والوحدة السادسة تعطي للحبوب لأنها تعطي (30)، والوحدة السابعة تعطي للخضر (30) والوحدة الثامنة تعطي للحبوب (28). </a:t>
            </a:r>
          </a:p>
          <a:p>
            <a:pPr algn="just" rtl="1" eaLnBrk="1" hangingPunct="1">
              <a:lnSpc>
                <a:spcPct val="150000"/>
              </a:lnSpc>
              <a:buFontTx/>
              <a:buChar char="-"/>
            </a:pPr>
            <a:r>
              <a:rPr lang="ar-SA" altLang="en-US" sz="1800" dirty="0" smtClean="0">
                <a:latin typeface="Times New Roman" pitchFamily="18" charset="0"/>
                <a:cs typeface="Times New Roman" pitchFamily="18" charset="0"/>
              </a:rPr>
              <a:t>وبهذا يتم توزيع عدد 3 وحدات من السماد لكل من الخضر والحبوب ووحدتين من السماد للاعلاف وذلك للحصول على اكبر عائد صافي ممكن من استخدام العدد المحدود والمتوفر من المورد (8 وحدات من السماد).</a:t>
            </a:r>
            <a:endParaRPr lang="en-US" altLang="en-US" sz="1800" dirty="0" smtClean="0">
              <a:latin typeface="Times New Roman" pitchFamily="18" charset="0"/>
              <a:cs typeface="Times New Roman" pitchFamily="18" charset="0"/>
            </a:endParaRPr>
          </a:p>
        </p:txBody>
      </p:sp>
      <p:sp>
        <p:nvSpPr>
          <p:cNvPr id="13317" name="Rectangle 162"/>
          <p:cNvSpPr>
            <a:spLocks noChangeArrowheads="1"/>
          </p:cNvSpPr>
          <p:nvPr/>
        </p:nvSpPr>
        <p:spPr bwMode="auto">
          <a:xfrm>
            <a:off x="0" y="1781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6" name="عنصر نائب لرقم الشريحة 5"/>
          <p:cNvSpPr>
            <a:spLocks noGrp="1"/>
          </p:cNvSpPr>
          <p:nvPr>
            <p:ph type="sldNum" sz="quarter" idx="12"/>
          </p:nvPr>
        </p:nvSpPr>
        <p:spPr/>
        <p:txBody>
          <a:bodyPr/>
          <a:lstStyle/>
          <a:p>
            <a:pPr>
              <a:defRPr/>
            </a:pPr>
            <a:fld id="{0F02CF0B-3E4F-45BF-AA7D-22828F929F37}" type="slidenum">
              <a:rPr lang="ar-SA" smtClean="0"/>
              <a:pPr>
                <a:defRPr/>
              </a:pPr>
              <a:t>122</a:t>
            </a:fld>
            <a:endParaRPr lang="en-US"/>
          </a:p>
        </p:txBody>
      </p:sp>
    </p:spTree>
    <p:extLst>
      <p:ext uri="{BB962C8B-B14F-4D97-AF65-F5344CB8AC3E}">
        <p14:creationId xmlns:p14="http://schemas.microsoft.com/office/powerpoint/2010/main" val="26158249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381000" y="762000"/>
            <a:ext cx="8534400" cy="4830763"/>
          </a:xfrm>
        </p:spPr>
        <p:txBody>
          <a:bodyPr/>
          <a:lstStyle/>
          <a:p>
            <a:pPr marL="609600" indent="-609600" algn="ctr" rtl="1" eaLnBrk="1" hangingPunct="1">
              <a:buFont typeface="Wingdings 2" pitchFamily="18" charset="2"/>
              <a:buNone/>
            </a:pPr>
            <a:r>
              <a:rPr lang="ar-SA" altLang="en-US" sz="2800" b="1" dirty="0" smtClean="0">
                <a:solidFill>
                  <a:schemeClr val="accent1"/>
                </a:solidFill>
                <a:latin typeface="Times New Roman" pitchFamily="18" charset="0"/>
                <a:cs typeface="Times New Roman" pitchFamily="18" charset="0"/>
              </a:rPr>
              <a:t>الـــــــــمـيزانـيـة الــــمـزرعـــيـة</a:t>
            </a:r>
            <a:endParaRPr lang="en-US" altLang="en-US" sz="2800" b="1" dirty="0" smtClean="0">
              <a:solidFill>
                <a:schemeClr val="accent1"/>
              </a:solidFill>
              <a:latin typeface="Times New Roman" pitchFamily="18" charset="0"/>
              <a:cs typeface="Times New Roman" pitchFamily="18" charset="0"/>
            </a:endParaRPr>
          </a:p>
          <a:p>
            <a:pPr marL="609600" indent="-609600" algn="ctr" rtl="1" eaLnBrk="1" hangingPunct="1">
              <a:buFont typeface="Wingdings 2" pitchFamily="18" charset="2"/>
              <a:buNone/>
            </a:pPr>
            <a:r>
              <a:rPr lang="en-US" sz="2400" b="1" dirty="0">
                <a:solidFill>
                  <a:schemeClr val="accent1"/>
                </a:solidFill>
                <a:latin typeface="Times New Roman" pitchFamily="18" charset="0"/>
                <a:cs typeface="Times New Roman" pitchFamily="18" charset="0"/>
              </a:rPr>
              <a:t>FARM BUDGETING</a:t>
            </a:r>
            <a:endParaRPr lang="ar-SA" altLang="en-US" sz="2400" b="1" dirty="0">
              <a:solidFill>
                <a:schemeClr val="accent1"/>
              </a:solidFill>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إعداد الخطة أو الميزانية عمل يقوم به كل المزارعون، بعضهم يقوم بذلك بواقع الخبرة والذاكرة ودون الحاجة إلى إجراء تلك العمليات بشكل واضح ورسمي ولكن في كل الأحوال يقوم ببعض الأنواع من الميزانيات</a:t>
            </a:r>
            <a:endParaRPr lang="en-US" altLang="en-US" sz="2000"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a:latin typeface="Times New Roman" pitchFamily="18" charset="0"/>
                <a:cs typeface="Times New Roman" pitchFamily="18" charset="0"/>
              </a:rPr>
              <a:t>يمكن استخدام </a:t>
            </a:r>
            <a:r>
              <a:rPr lang="ar-SA" altLang="en-US" sz="2000" dirty="0" smtClean="0">
                <a:latin typeface="Times New Roman" pitchFamily="18" charset="0"/>
                <a:cs typeface="Times New Roman" pitchFamily="18" charset="0"/>
              </a:rPr>
              <a:t>الميزانية الزراعية  </a:t>
            </a:r>
            <a:r>
              <a:rPr lang="ar-SA" altLang="en-US" sz="2000" dirty="0">
                <a:latin typeface="Times New Roman" pitchFamily="18" charset="0"/>
                <a:cs typeface="Times New Roman" pitchFamily="18" charset="0"/>
              </a:rPr>
              <a:t>لتحديد الخطة الأكثر ربحية من بين عدد من </a:t>
            </a:r>
            <a:r>
              <a:rPr lang="ar-SA" altLang="en-US" sz="2000" dirty="0" smtClean="0">
                <a:latin typeface="Times New Roman" pitchFamily="18" charset="0"/>
                <a:cs typeface="Times New Roman" pitchFamily="18" charset="0"/>
              </a:rPr>
              <a:t>البدائل او لاختبار </a:t>
            </a:r>
            <a:r>
              <a:rPr lang="ar-SA" altLang="en-US" sz="2000" dirty="0">
                <a:latin typeface="Times New Roman" pitchFamily="18" charset="0"/>
                <a:cs typeface="Times New Roman" pitchFamily="18" charset="0"/>
              </a:rPr>
              <a:t>ربحية أي تغيير مقترح في الخطة. </a:t>
            </a:r>
            <a:endParaRPr lang="ar-SA" altLang="en-US" sz="2000"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في الغالب يتركز إعداد الميزانية في تحديد العوائد والتكاليف المنظورة وغير المنظورة للنشاط الإنتاجي، وهي معطيات كمية يمكن قياسها أو تقديرها بالأساليب الكمية المتعارف عليها.</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FA9CAE97-4F63-40BF-88CB-3B1BE4E03ABB}" type="slidenum">
              <a:rPr lang="ar-SA" smtClean="0"/>
              <a:pPr>
                <a:defRPr/>
              </a:pPr>
              <a:t>123</a:t>
            </a:fld>
            <a:endParaRPr lang="en-US"/>
          </a:p>
        </p:txBody>
      </p:sp>
    </p:spTree>
    <p:extLst>
      <p:ext uri="{BB962C8B-B14F-4D97-AF65-F5344CB8AC3E}">
        <p14:creationId xmlns:p14="http://schemas.microsoft.com/office/powerpoint/2010/main" val="17668569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685800"/>
            <a:ext cx="8153400" cy="838200"/>
          </a:xfrm>
        </p:spPr>
        <p:txBody>
          <a:bodyPr/>
          <a:lstStyle/>
          <a:p>
            <a:pPr algn="ctr" eaLnBrk="1" hangingPunct="1"/>
            <a:r>
              <a:rPr lang="ar-SA" altLang="en-US" sz="3200" b="1" smtClean="0">
                <a:solidFill>
                  <a:srgbClr val="993300"/>
                </a:solidFill>
                <a:latin typeface="Times New Roman" pitchFamily="18" charset="0"/>
                <a:cs typeface="Times New Roman" pitchFamily="18" charset="0"/>
              </a:rPr>
              <a:t>مـبـادئ الإدارة المز رعية فـي إعداد الــمـيـزانـيـة</a:t>
            </a:r>
            <a:endParaRPr lang="en-US" altLang="en-US" sz="3200" b="1" smtClean="0">
              <a:solidFill>
                <a:srgbClr val="993300"/>
              </a:solidFill>
              <a:latin typeface="Times New Roman" pitchFamily="18" charset="0"/>
              <a:cs typeface="Times New Roman" pitchFamily="18" charset="0"/>
            </a:endParaRPr>
          </a:p>
        </p:txBody>
      </p:sp>
      <p:sp>
        <p:nvSpPr>
          <p:cNvPr id="17411" name="Rectangle 3"/>
          <p:cNvSpPr>
            <a:spLocks noGrp="1" noChangeArrowheads="1"/>
          </p:cNvSpPr>
          <p:nvPr>
            <p:ph idx="1"/>
          </p:nvPr>
        </p:nvSpPr>
        <p:spPr>
          <a:xfrm>
            <a:off x="457200" y="1676400"/>
            <a:ext cx="8305800" cy="4648200"/>
          </a:xfrm>
        </p:spPr>
        <p:txBody>
          <a:bodyPr/>
          <a:lstStyle/>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المدير الزراعي الناجح يستخدم العديد من المبادئ والمناهج الإقتصادية أثناء التخطيط دون أن يذكر ذلك، فهو بالتأكيد يستخدم مصطلحات وقوانين مثل:</a:t>
            </a:r>
          </a:p>
          <a:p>
            <a:pPr algn="just" rtl="1" eaLnBrk="1" hangingPunct="1">
              <a:lnSpc>
                <a:spcPct val="150000"/>
              </a:lnSpc>
              <a:buFont typeface="Wingdings" pitchFamily="2" charset="2"/>
              <a:buNone/>
            </a:pP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قــانون تناقــص الـغـلـة</a:t>
            </a:r>
          </a:p>
          <a:p>
            <a:pPr algn="just" rtl="1" eaLnBrk="1" hangingPunct="1">
              <a:lnSpc>
                <a:spcPct val="150000"/>
              </a:lnSpc>
            </a:pPr>
            <a:r>
              <a:rPr lang="ar-SA" altLang="en-US" sz="2000" dirty="0" smtClean="0">
                <a:latin typeface="Times New Roman" pitchFamily="18" charset="0"/>
                <a:cs typeface="Times New Roman" pitchFamily="18" charset="0"/>
              </a:rPr>
              <a:t>القـيمة المـضافة للـتكاليف والـعائد الـحدي</a:t>
            </a:r>
          </a:p>
          <a:p>
            <a:pPr algn="just" rtl="1" eaLnBrk="1" hangingPunct="1">
              <a:lnSpc>
                <a:spcPct val="150000"/>
              </a:lnSpc>
            </a:pPr>
            <a:r>
              <a:rPr lang="ar-SA" altLang="en-US" sz="2000" dirty="0" smtClean="0">
                <a:latin typeface="Times New Roman" pitchFamily="18" charset="0"/>
                <a:cs typeface="Times New Roman" pitchFamily="18" charset="0"/>
              </a:rPr>
              <a:t>نسبـة الإحـلال الحـدي</a:t>
            </a:r>
          </a:p>
          <a:p>
            <a:pPr algn="just" rtl="1" eaLnBrk="1" hangingPunct="1">
              <a:lnSpc>
                <a:spcPct val="150000"/>
              </a:lnSpc>
            </a:pPr>
            <a:r>
              <a:rPr lang="ar-SA" altLang="en-US" sz="2000" dirty="0" smtClean="0">
                <a:latin typeface="Times New Roman" pitchFamily="18" charset="0"/>
                <a:cs typeface="Times New Roman" pitchFamily="18" charset="0"/>
              </a:rPr>
              <a:t>المـحـاصـيل المـتنافـسـة</a:t>
            </a:r>
          </a:p>
          <a:p>
            <a:pPr algn="just" rtl="1" eaLnBrk="1" hangingPunct="1">
              <a:lnSpc>
                <a:spcPct val="150000"/>
              </a:lnSpc>
            </a:pPr>
            <a:r>
              <a:rPr lang="ar-SA" altLang="en-US" sz="2000" dirty="0" smtClean="0">
                <a:latin typeface="Times New Roman" pitchFamily="18" charset="0"/>
                <a:cs typeface="Times New Roman" pitchFamily="18" charset="0"/>
              </a:rPr>
              <a:t>تـكـلـفة الـفـرصـة الـبـديـلة</a:t>
            </a:r>
          </a:p>
        </p:txBody>
      </p:sp>
      <p:sp>
        <p:nvSpPr>
          <p:cNvPr id="4" name="عنصر نائب لرقم الشريحة 3"/>
          <p:cNvSpPr>
            <a:spLocks noGrp="1"/>
          </p:cNvSpPr>
          <p:nvPr>
            <p:ph type="sldNum" sz="quarter" idx="12"/>
          </p:nvPr>
        </p:nvSpPr>
        <p:spPr/>
        <p:txBody>
          <a:bodyPr/>
          <a:lstStyle/>
          <a:p>
            <a:pPr>
              <a:defRPr/>
            </a:pPr>
            <a:fld id="{A952DED2-6CF0-4117-B6A0-F914DA268D71}" type="slidenum">
              <a:rPr lang="ar-SA" smtClean="0"/>
              <a:pPr>
                <a:defRPr/>
              </a:pPr>
              <a:t>124</a:t>
            </a:fld>
            <a:endParaRPr lang="en-US"/>
          </a:p>
        </p:txBody>
      </p:sp>
    </p:spTree>
    <p:extLst>
      <p:ext uri="{BB962C8B-B14F-4D97-AF65-F5344CB8AC3E}">
        <p14:creationId xmlns:p14="http://schemas.microsoft.com/office/powerpoint/2010/main" val="176978276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304800" y="1371600"/>
            <a:ext cx="8458200" cy="4754563"/>
          </a:xfrm>
        </p:spPr>
        <p:txBody>
          <a:bodyPr/>
          <a:lstStyle/>
          <a:p>
            <a:pPr marL="0" indent="0" algn="just"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مـــــتى نـــحـتاج إلــــى إعــــــداد الـــــــــميزانية؟</a:t>
            </a:r>
          </a:p>
          <a:p>
            <a:pPr algn="just" rtl="1" eaLnBrk="1" hangingPunct="1">
              <a:lnSpc>
                <a:spcPct val="150000"/>
              </a:lnSpc>
              <a:buFont typeface="Wingdings 2" pitchFamily="18" charset="2"/>
              <a:buNone/>
            </a:pPr>
            <a:endParaRPr lang="ar-SA" altLang="en-US" dirty="0" smtClean="0">
              <a:solidFill>
                <a:schemeClr val="tx2"/>
              </a:solidFill>
              <a:cs typeface="PT Bold Heading" pitchFamily="2" charset="-78"/>
            </a:endParaRPr>
          </a:p>
          <a:p>
            <a:pPr algn="just" rtl="1" eaLnBrk="1" hangingPunct="1">
              <a:lnSpc>
                <a:spcPct val="150000"/>
              </a:lnSpc>
            </a:pPr>
            <a:r>
              <a:rPr lang="ar-SA" altLang="en-US" sz="2400" dirty="0" smtClean="0">
                <a:latin typeface="Times New Roman" pitchFamily="18" charset="0"/>
                <a:cs typeface="Times New Roman" pitchFamily="18" charset="0"/>
              </a:rPr>
              <a:t>تفيد الميزانية في التخطيط للأعمال المزرعية المستقبلية. </a:t>
            </a:r>
          </a:p>
          <a:p>
            <a:pPr algn="just" rtl="1" eaLnBrk="1" hangingPunct="1">
              <a:lnSpc>
                <a:spcPct val="150000"/>
              </a:lnSpc>
            </a:pPr>
            <a:r>
              <a:rPr lang="ar-SA" altLang="en-US" sz="2400" dirty="0" smtClean="0">
                <a:latin typeface="Times New Roman" pitchFamily="18" charset="0"/>
                <a:cs typeface="Times New Roman" pitchFamily="18" charset="0"/>
              </a:rPr>
              <a:t>وفي بعض الحالات فإن الخطة الحالية للإنتاج يتم مقارنتها بخطة بديلة أو مقترحة.</a:t>
            </a:r>
          </a:p>
          <a:p>
            <a:pPr algn="just" rtl="1" eaLnBrk="1" hangingPunct="1">
              <a:lnSpc>
                <a:spcPct val="150000"/>
              </a:lnSpc>
            </a:pPr>
            <a:r>
              <a:rPr lang="ar-SA" altLang="en-US" sz="2400" dirty="0" smtClean="0">
                <a:latin typeface="Times New Roman" pitchFamily="18" charset="0"/>
                <a:cs typeface="Times New Roman" pitchFamily="18" charset="0"/>
              </a:rPr>
              <a:t> اذا كانت الفروق بين الخطة الحالية والمقترحة غير جوهرية ومهمة، فستكون هناك حاجة إلى إعداد ميزانية جزئية أما إذا كانت الفروق مهمة فيمكن إجراء ميزانية كلية لمقارنة البدائل.</a:t>
            </a:r>
            <a:endParaRPr lang="en-US" altLang="en-US" sz="24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6A165383-80A4-41A6-9103-5818A8FD5114}" type="slidenum">
              <a:rPr lang="ar-SA" smtClean="0"/>
              <a:pPr>
                <a:defRPr/>
              </a:pPr>
              <a:t>125</a:t>
            </a:fld>
            <a:endParaRPr lang="en-US"/>
          </a:p>
        </p:txBody>
      </p:sp>
    </p:spTree>
    <p:extLst>
      <p:ext uri="{BB962C8B-B14F-4D97-AF65-F5344CB8AC3E}">
        <p14:creationId xmlns:p14="http://schemas.microsoft.com/office/powerpoint/2010/main" val="370453459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800600"/>
          </a:xfrm>
        </p:spPr>
        <p:txBody>
          <a:bodyPr/>
          <a:lstStyle/>
          <a:p>
            <a:pPr marL="109537" indent="0" algn="just" rtl="1" eaLnBrk="1" hangingPunct="1">
              <a:lnSpc>
                <a:spcPct val="150000"/>
              </a:lnSpc>
              <a:buNone/>
            </a:pPr>
            <a:r>
              <a:rPr lang="ar-SA" altLang="en-US" sz="1800" dirty="0" smtClean="0">
                <a:latin typeface="Times New Roman" pitchFamily="18" charset="0"/>
                <a:cs typeface="Times New Roman" pitchFamily="18" charset="0"/>
              </a:rPr>
              <a:t>يوجد اربعة انواع من الميزانيات التي يمكن إعدادها: الميزانية الكلية والميزانية الجزئية وميزانية النشاط الواحد وميزانية التدفقات النقدية.</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1. </a:t>
            </a:r>
            <a:r>
              <a:rPr lang="ar-SA" altLang="en-US" sz="1800" b="1" dirty="0" smtClean="0">
                <a:latin typeface="Times New Roman" pitchFamily="18" charset="0"/>
                <a:cs typeface="Times New Roman" pitchFamily="18" charset="0"/>
              </a:rPr>
              <a:t>ميزانية النشاط  الانتاجي الواحد </a:t>
            </a:r>
            <a:r>
              <a:rPr lang="en-US" sz="1800" b="1" dirty="0"/>
              <a:t>Enterprise </a:t>
            </a:r>
            <a:r>
              <a:rPr lang="en-US" sz="1800" b="1" dirty="0" smtClean="0"/>
              <a:t>budget</a:t>
            </a:r>
            <a:r>
              <a:rPr lang="ar-SA" sz="1800" b="1" dirty="0" smtClean="0"/>
              <a:t>: </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االنشاط  الانتاجي الواحد يمكن ان يكون </a:t>
            </a:r>
            <a:r>
              <a:rPr lang="ar-SA" altLang="en-US" sz="1800" dirty="0">
                <a:latin typeface="Times New Roman" pitchFamily="18" charset="0"/>
                <a:cs typeface="Times New Roman" pitchFamily="18" charset="0"/>
              </a:rPr>
              <a:t>محصول واحد أو سلعة حيوانية يتم إنتاجها في المزرعة. ميزانية </a:t>
            </a:r>
            <a:r>
              <a:rPr lang="ar-SA" altLang="en-US" sz="1800" dirty="0" smtClean="0">
                <a:latin typeface="Times New Roman" pitchFamily="18" charset="0"/>
                <a:cs typeface="Times New Roman" pitchFamily="18" charset="0"/>
              </a:rPr>
              <a:t>النشاط </a:t>
            </a:r>
            <a:r>
              <a:rPr lang="ar-SA" altLang="en-US" sz="1800" dirty="0">
                <a:latin typeface="Times New Roman" pitchFamily="18" charset="0"/>
                <a:cs typeface="Times New Roman" pitchFamily="18" charset="0"/>
              </a:rPr>
              <a:t>هي تقدير لجميع الإيرادات والمصروفات المرتبطة </a:t>
            </a:r>
            <a:r>
              <a:rPr lang="ar-SA" altLang="en-US" sz="1800" dirty="0" smtClean="0">
                <a:latin typeface="Times New Roman" pitchFamily="18" charset="0"/>
                <a:cs typeface="Times New Roman" pitchFamily="18" charset="0"/>
              </a:rPr>
              <a:t>بمنتج </a:t>
            </a:r>
            <a:r>
              <a:rPr lang="ar-SA" altLang="en-US" sz="1800" dirty="0">
                <a:latin typeface="Times New Roman" pitchFamily="18" charset="0"/>
                <a:cs typeface="Times New Roman" pitchFamily="18" charset="0"/>
              </a:rPr>
              <a:t>معين وتقدير ربحيته.</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يمكن اعداد </a:t>
            </a:r>
            <a:r>
              <a:rPr lang="ar-SA" altLang="en-US" sz="1800" dirty="0">
                <a:latin typeface="Times New Roman" pitchFamily="18" charset="0"/>
                <a:cs typeface="Times New Roman" pitchFamily="18" charset="0"/>
              </a:rPr>
              <a:t>ميزانية </a:t>
            </a:r>
            <a:r>
              <a:rPr lang="ar-SA" altLang="en-US" sz="1800" dirty="0" smtClean="0">
                <a:latin typeface="Times New Roman" pitchFamily="18" charset="0"/>
                <a:cs typeface="Times New Roman" pitchFamily="18" charset="0"/>
              </a:rPr>
              <a:t>النشاط </a:t>
            </a:r>
            <a:r>
              <a:rPr lang="ar-SA" altLang="en-US" sz="1800" dirty="0">
                <a:latin typeface="Times New Roman" pitchFamily="18" charset="0"/>
                <a:cs typeface="Times New Roman" pitchFamily="18" charset="0"/>
              </a:rPr>
              <a:t>لكل </a:t>
            </a:r>
            <a:r>
              <a:rPr lang="ar-SA" altLang="en-US" sz="1800" dirty="0" smtClean="0">
                <a:latin typeface="Times New Roman" pitchFamily="18" charset="0"/>
                <a:cs typeface="Times New Roman" pitchFamily="18" charset="0"/>
              </a:rPr>
              <a:t>سلعة انتاجية </a:t>
            </a:r>
            <a:r>
              <a:rPr lang="ar-SA" altLang="en-US" sz="1800" dirty="0">
                <a:latin typeface="Times New Roman" pitchFamily="18" charset="0"/>
                <a:cs typeface="Times New Roman" pitchFamily="18" charset="0"/>
              </a:rPr>
              <a:t>فعلية </a:t>
            </a:r>
            <a:r>
              <a:rPr lang="ar-SA" altLang="en-US" sz="1800" dirty="0" smtClean="0">
                <a:latin typeface="Times New Roman" pitchFamily="18" charset="0"/>
                <a:cs typeface="Times New Roman" pitchFamily="18" charset="0"/>
              </a:rPr>
              <a:t>اومحتملة </a:t>
            </a:r>
            <a:r>
              <a:rPr lang="ar-SA" altLang="en-US" sz="1800" dirty="0">
                <a:latin typeface="Times New Roman" pitchFamily="18" charset="0"/>
                <a:cs typeface="Times New Roman" pitchFamily="18" charset="0"/>
              </a:rPr>
              <a:t>في خطة المزرعة مثل </a:t>
            </a:r>
            <a:r>
              <a:rPr lang="ar-SA" altLang="en-US" sz="1800" dirty="0" smtClean="0">
                <a:latin typeface="Times New Roman" pitchFamily="18" charset="0"/>
                <a:cs typeface="Times New Roman" pitchFamily="18" charset="0"/>
              </a:rPr>
              <a:t>انتاج الأرز </a:t>
            </a:r>
            <a:r>
              <a:rPr lang="ar-SA" altLang="en-US" sz="1800" dirty="0">
                <a:latin typeface="Times New Roman" pitchFamily="18" charset="0"/>
                <a:cs typeface="Times New Roman" pitchFamily="18" charset="0"/>
              </a:rPr>
              <a:t>أو </a:t>
            </a:r>
            <a:r>
              <a:rPr lang="ar-SA" altLang="en-US" sz="1800" dirty="0" smtClean="0">
                <a:latin typeface="Times New Roman" pitchFamily="18" charset="0"/>
                <a:cs typeface="Times New Roman" pitchFamily="18" charset="0"/>
              </a:rPr>
              <a:t>القمح </a:t>
            </a:r>
            <a:r>
              <a:rPr lang="ar-SA" altLang="en-US" sz="1800" dirty="0">
                <a:latin typeface="Times New Roman" pitchFamily="18" charset="0"/>
                <a:cs typeface="Times New Roman" pitchFamily="18" charset="0"/>
              </a:rPr>
              <a:t>أو </a:t>
            </a:r>
            <a:r>
              <a:rPr lang="ar-SA" altLang="en-US" sz="1800" dirty="0" smtClean="0">
                <a:latin typeface="Times New Roman" pitchFamily="18" charset="0"/>
                <a:cs typeface="Times New Roman" pitchFamily="18" charset="0"/>
              </a:rPr>
              <a:t>انتاج الالبان. ويتم اعداد </a:t>
            </a:r>
            <a:r>
              <a:rPr lang="ar-SA" altLang="en-US" sz="1800" dirty="0">
                <a:latin typeface="Times New Roman" pitchFamily="18" charset="0"/>
                <a:cs typeface="Times New Roman" pitchFamily="18" charset="0"/>
              </a:rPr>
              <a:t>كل منها على أساس </a:t>
            </a:r>
            <a:r>
              <a:rPr lang="ar-SA" altLang="en-US" sz="1800" dirty="0" smtClean="0">
                <a:latin typeface="Times New Roman" pitchFamily="18" charset="0"/>
                <a:cs typeface="Times New Roman" pitchFamily="18" charset="0"/>
              </a:rPr>
              <a:t>وحدة عنصر الانتاج المشترك مثل </a:t>
            </a:r>
            <a:r>
              <a:rPr lang="ar-SA" altLang="en-US" sz="1800" dirty="0">
                <a:latin typeface="Times New Roman" pitchFamily="18" charset="0"/>
                <a:cs typeface="Times New Roman" pitchFamily="18" charset="0"/>
              </a:rPr>
              <a:t>فدان واحد أو هكتار واحد للمحاصيل أو رأس واحد للماشية. وهذا يتيح مقارنة أسهل بين الأرباح </a:t>
            </a:r>
            <a:r>
              <a:rPr lang="ar-SA" altLang="en-US" sz="1800" dirty="0" smtClean="0">
                <a:latin typeface="Times New Roman" pitchFamily="18" charset="0"/>
                <a:cs typeface="Times New Roman" pitchFamily="18" charset="0"/>
              </a:rPr>
              <a:t>للمنتجات </a:t>
            </a:r>
            <a:r>
              <a:rPr lang="ar-SA" altLang="en-US" sz="1800" dirty="0">
                <a:latin typeface="Times New Roman" pitchFamily="18" charset="0"/>
                <a:cs typeface="Times New Roman" pitchFamily="18" charset="0"/>
              </a:rPr>
              <a:t>البديلة والمنافسة.</a:t>
            </a:r>
          </a:p>
          <a:p>
            <a:pPr marL="109537" indent="0" algn="just" rtl="1" eaLnBrk="1" hangingPunct="1">
              <a:lnSpc>
                <a:spcPct val="150000"/>
              </a:lnSpc>
              <a:buNone/>
            </a:pPr>
            <a:r>
              <a:rPr lang="ar-SA" altLang="en-US" sz="1800" dirty="0">
                <a:latin typeface="Times New Roman" pitchFamily="18" charset="0"/>
                <a:cs typeface="Times New Roman" pitchFamily="18" charset="0"/>
              </a:rPr>
              <a:t>ويمكن </a:t>
            </a:r>
            <a:r>
              <a:rPr lang="ar-SA" altLang="en-US" sz="1800" dirty="0" smtClean="0">
                <a:latin typeface="Times New Roman" pitchFamily="18" charset="0"/>
                <a:cs typeface="Times New Roman" pitchFamily="18" charset="0"/>
              </a:rPr>
              <a:t>اعداد </a:t>
            </a:r>
            <a:r>
              <a:rPr lang="ar-SA" altLang="en-US" sz="1800" dirty="0">
                <a:latin typeface="Times New Roman" pitchFamily="18" charset="0"/>
                <a:cs typeface="Times New Roman" pitchFamily="18" charset="0"/>
              </a:rPr>
              <a:t>ميزانية </a:t>
            </a:r>
            <a:r>
              <a:rPr lang="ar-SA" altLang="en-US" sz="1800" dirty="0" smtClean="0">
                <a:latin typeface="Times New Roman" pitchFamily="18" charset="0"/>
                <a:cs typeface="Times New Roman" pitchFamily="18" charset="0"/>
              </a:rPr>
              <a:t>الالنشاط </a:t>
            </a:r>
            <a:r>
              <a:rPr lang="ar-SA" altLang="en-US" sz="1800" dirty="0">
                <a:latin typeface="Times New Roman" pitchFamily="18" charset="0"/>
                <a:cs typeface="Times New Roman" pitchFamily="18" charset="0"/>
              </a:rPr>
              <a:t>وعرضها في </a:t>
            </a:r>
            <a:r>
              <a:rPr lang="ar-SA" altLang="en-US" sz="1800" dirty="0" smtClean="0">
                <a:latin typeface="Times New Roman" pitchFamily="18" charset="0"/>
                <a:cs typeface="Times New Roman" pitchFamily="18" charset="0"/>
              </a:rPr>
              <a:t>ثلاثة: الدخل</a:t>
            </a:r>
            <a:r>
              <a:rPr lang="ar-SA" altLang="en-US" sz="1800" dirty="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التكاليف </a:t>
            </a:r>
            <a:r>
              <a:rPr lang="ar-SA" altLang="en-US" sz="1800" dirty="0">
                <a:latin typeface="Times New Roman" pitchFamily="18" charset="0"/>
                <a:cs typeface="Times New Roman" pitchFamily="18" charset="0"/>
              </a:rPr>
              <a:t>المتغيرة والتكاليف </a:t>
            </a:r>
            <a:r>
              <a:rPr lang="ar-SA" altLang="en-US" sz="1800" dirty="0" smtClean="0">
                <a:latin typeface="Times New Roman" pitchFamily="18" charset="0"/>
                <a:cs typeface="Times New Roman" pitchFamily="18" charset="0"/>
              </a:rPr>
              <a:t>الثابتة.</a:t>
            </a:r>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126</a:t>
            </a:fld>
            <a:endParaRPr lang="en-US">
              <a:solidFill>
                <a:prstClr val="black"/>
              </a:solidFill>
            </a:endParaRPr>
          </a:p>
        </p:txBody>
      </p:sp>
    </p:spTree>
    <p:extLst>
      <p:ext uri="{BB962C8B-B14F-4D97-AF65-F5344CB8AC3E}">
        <p14:creationId xmlns:p14="http://schemas.microsoft.com/office/powerpoint/2010/main" val="387621485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800600"/>
          </a:xfrm>
        </p:spPr>
        <p:txBody>
          <a:bodyPr/>
          <a:lstStyle/>
          <a:p>
            <a:pPr marL="109537" indent="0" algn="just" rtl="1" eaLnBrk="1" hangingPunct="1">
              <a:lnSpc>
                <a:spcPct val="150000"/>
              </a:lnSpc>
              <a:buNone/>
            </a:pPr>
            <a:r>
              <a:rPr lang="ar-SA" altLang="en-US" sz="1800" dirty="0" smtClean="0">
                <a:latin typeface="Times New Roman" pitchFamily="18" charset="0"/>
                <a:cs typeface="Times New Roman" pitchFamily="18" charset="0"/>
              </a:rPr>
              <a:t>الخطوة </a:t>
            </a:r>
            <a:r>
              <a:rPr lang="ar-SA" altLang="en-US" sz="1800" dirty="0">
                <a:latin typeface="Times New Roman" pitchFamily="18" charset="0"/>
                <a:cs typeface="Times New Roman" pitchFamily="18" charset="0"/>
              </a:rPr>
              <a:t>الأولى في </a:t>
            </a:r>
            <a:r>
              <a:rPr lang="ar-SA" altLang="en-US" sz="1800" dirty="0" smtClean="0">
                <a:latin typeface="Times New Roman" pitchFamily="18" charset="0"/>
                <a:cs typeface="Times New Roman" pitchFamily="18" charset="0"/>
              </a:rPr>
              <a:t>اعداد ميزانية النشاط هي </a:t>
            </a:r>
            <a:r>
              <a:rPr lang="ar-SA" altLang="en-US" sz="1800" dirty="0">
                <a:latin typeface="Times New Roman" pitchFamily="18" charset="0"/>
                <a:cs typeface="Times New Roman" pitchFamily="18" charset="0"/>
              </a:rPr>
              <a:t>تقدير إجمالي </a:t>
            </a:r>
            <a:r>
              <a:rPr lang="ar-SA" altLang="en-US" sz="1800" dirty="0" smtClean="0">
                <a:latin typeface="Times New Roman" pitchFamily="18" charset="0"/>
                <a:cs typeface="Times New Roman" pitchFamily="18" charset="0"/>
              </a:rPr>
              <a:t>الإنتاج للنشاط  </a:t>
            </a:r>
            <a:r>
              <a:rPr lang="ar-SA" altLang="en-US" sz="1800" dirty="0">
                <a:latin typeface="Times New Roman" pitchFamily="18" charset="0"/>
                <a:cs typeface="Times New Roman" pitchFamily="18" charset="0"/>
              </a:rPr>
              <a:t>وسعر الإنتاج المتوقع. </a:t>
            </a:r>
            <a:r>
              <a:rPr lang="ar-SA" altLang="en-US" sz="1800" dirty="0" smtClean="0">
                <a:latin typeface="Times New Roman" pitchFamily="18" charset="0"/>
                <a:cs typeface="Times New Roman" pitchFamily="18" charset="0"/>
              </a:rPr>
              <a:t>الانتاج المتوقع يجب ان يكون </a:t>
            </a:r>
            <a:r>
              <a:rPr lang="ar-SA" altLang="en-US" sz="1800" dirty="0">
                <a:latin typeface="Times New Roman" pitchFamily="18" charset="0"/>
                <a:cs typeface="Times New Roman" pitchFamily="18" charset="0"/>
              </a:rPr>
              <a:t>في ظل الظروف </a:t>
            </a:r>
            <a:r>
              <a:rPr lang="ar-SA" altLang="en-US" sz="1800" dirty="0" smtClean="0">
                <a:latin typeface="Times New Roman" pitchFamily="18" charset="0"/>
                <a:cs typeface="Times New Roman" pitchFamily="18" charset="0"/>
              </a:rPr>
              <a:t>العادية </a:t>
            </a:r>
            <a:r>
              <a:rPr lang="ar-SA" altLang="en-US" sz="1800" dirty="0">
                <a:latin typeface="Times New Roman" pitchFamily="18" charset="0"/>
                <a:cs typeface="Times New Roman" pitchFamily="18" charset="0"/>
              </a:rPr>
              <a:t>نظرا لنوع التربة ومستويات المدخلات التي ستستخدم. </a:t>
            </a:r>
            <a:r>
              <a:rPr lang="ar-SA" altLang="en-US" sz="1800" dirty="0" smtClean="0">
                <a:latin typeface="Times New Roman" pitchFamily="18" charset="0"/>
                <a:cs typeface="Times New Roman" pitchFamily="18" charset="0"/>
              </a:rPr>
              <a:t>كما يجب </a:t>
            </a:r>
            <a:r>
              <a:rPr lang="ar-SA" altLang="en-US" sz="1800" dirty="0">
                <a:latin typeface="Times New Roman" pitchFamily="18" charset="0"/>
                <a:cs typeface="Times New Roman" pitchFamily="18" charset="0"/>
              </a:rPr>
              <a:t>أن يكون سعر </a:t>
            </a:r>
            <a:r>
              <a:rPr lang="ar-SA" altLang="en-US" sz="1800" dirty="0" smtClean="0">
                <a:latin typeface="Times New Roman" pitchFamily="18" charset="0"/>
                <a:cs typeface="Times New Roman" pitchFamily="18" charset="0"/>
              </a:rPr>
              <a:t>المنتج  حسب </a:t>
            </a:r>
            <a:r>
              <a:rPr lang="ar-SA" altLang="en-US" sz="1800" dirty="0">
                <a:latin typeface="Times New Roman" pitchFamily="18" charset="0"/>
                <a:cs typeface="Times New Roman" pitchFamily="18" charset="0"/>
              </a:rPr>
              <a:t>تقدير للمدير لمتوسط السعر </a:t>
            </a:r>
            <a:r>
              <a:rPr lang="ar-SA" altLang="en-US" sz="1800" dirty="0" smtClean="0">
                <a:latin typeface="Times New Roman" pitchFamily="18" charset="0"/>
                <a:cs typeface="Times New Roman" pitchFamily="18" charset="0"/>
              </a:rPr>
              <a:t>المتوقع خلال </a:t>
            </a:r>
            <a:r>
              <a:rPr lang="ar-SA" altLang="en-US" sz="1800" dirty="0">
                <a:latin typeface="Times New Roman" pitchFamily="18" charset="0"/>
                <a:cs typeface="Times New Roman" pitchFamily="18" charset="0"/>
              </a:rPr>
              <a:t>العام القادم أو السنوات المقبلة. وتقدر التكاليف المتغيرة بمعرفة كميات المدخلات التي ستستخدم (مثل البذور والأسمدة والعمالة والسماد) وأسعارها.</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التكاليف الثابتة تشمل تكاليف: الآلات والمعدات، الاهلاك، الحيوانات </a:t>
            </a:r>
            <a:r>
              <a:rPr lang="ar-SA" altLang="en-US" sz="1800" dirty="0">
                <a:latin typeface="Times New Roman" pitchFamily="18" charset="0"/>
                <a:cs typeface="Times New Roman" pitchFamily="18" charset="0"/>
              </a:rPr>
              <a:t>والمباني الزراعية وما إلى ذلك، وقيمة الإيجار للأراضي، وإيرادات الأراضي، والفائدة على رأس المال الثابت.</a:t>
            </a:r>
            <a:endParaRPr lang="ar-SA"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127</a:t>
            </a:fld>
            <a:endParaRPr lang="en-US">
              <a:solidFill>
                <a:prstClr val="black"/>
              </a:solidFill>
            </a:endParaRPr>
          </a:p>
        </p:txBody>
      </p:sp>
    </p:spTree>
    <p:extLst>
      <p:ext uri="{BB962C8B-B14F-4D97-AF65-F5344CB8AC3E}">
        <p14:creationId xmlns:p14="http://schemas.microsoft.com/office/powerpoint/2010/main" val="97974690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pPr algn="r" rtl="1"/>
            <a:r>
              <a:rPr lang="ar-SA" sz="2800" dirty="0" smtClean="0">
                <a:effectLst/>
              </a:rPr>
              <a:t>مثال: ميزانية انتاج الارز (للهكتار):</a:t>
            </a:r>
            <a:endParaRPr lang="en-US" sz="2800" dirty="0">
              <a:effectLst/>
            </a:endParaRP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379680439"/>
              </p:ext>
            </p:extLst>
          </p:nvPr>
        </p:nvGraphicFramePr>
        <p:xfrm>
          <a:off x="609600" y="1066800"/>
          <a:ext cx="8229600" cy="5370234"/>
        </p:xfrm>
        <a:graphic>
          <a:graphicData uri="http://schemas.openxmlformats.org/drawingml/2006/table">
            <a:tbl>
              <a:tblPr firstRow="1" bandRow="1">
                <a:tableStyleId>{5C22544A-7EE6-4342-B048-85BDC9FD1C3A}</a:tableStyleId>
              </a:tblPr>
              <a:tblGrid>
                <a:gridCol w="2590800"/>
                <a:gridCol w="5638800"/>
              </a:tblGrid>
              <a:tr h="293997">
                <a:tc>
                  <a:txBody>
                    <a:bodyPr/>
                    <a:lstStyle/>
                    <a:p>
                      <a:pPr algn="ctr" rtl="1"/>
                      <a:r>
                        <a:rPr lang="ar-SA" sz="1400" dirty="0" smtClean="0"/>
                        <a:t>القيمة</a:t>
                      </a:r>
                      <a:r>
                        <a:rPr lang="en-US" sz="1400" dirty="0" smtClean="0"/>
                        <a:t> </a:t>
                      </a:r>
                      <a:r>
                        <a:rPr lang="ar-SA" sz="1400" baseline="0" dirty="0" smtClean="0"/>
                        <a:t> (ريال)</a:t>
                      </a:r>
                      <a:endParaRPr lang="en-US" sz="1400" dirty="0"/>
                    </a:p>
                  </a:txBody>
                  <a:tcPr/>
                </a:tc>
                <a:tc>
                  <a:txBody>
                    <a:bodyPr/>
                    <a:lstStyle/>
                    <a:p>
                      <a:pPr algn="r" rtl="1"/>
                      <a:r>
                        <a:rPr lang="ar-SA" sz="1400" dirty="0" smtClean="0"/>
                        <a:t>النشاط</a:t>
                      </a:r>
                      <a:endParaRPr lang="en-US" sz="1400" dirty="0"/>
                    </a:p>
                  </a:txBody>
                  <a:tcPr/>
                </a:tc>
              </a:tr>
              <a:tr h="289969">
                <a:tc>
                  <a:txBody>
                    <a:bodyPr/>
                    <a:lstStyle/>
                    <a:p>
                      <a:pPr marL="0" indent="0" algn="ctr" rtl="1"/>
                      <a:endParaRPr lang="en-US" sz="1400" dirty="0"/>
                    </a:p>
                  </a:txBody>
                  <a:tcPr/>
                </a:tc>
                <a:tc>
                  <a:txBody>
                    <a:bodyPr/>
                    <a:lstStyle/>
                    <a:p>
                      <a:pPr marL="0" indent="0" algn="r" rtl="1"/>
                      <a:r>
                        <a:rPr lang="ar-SA" sz="1400" dirty="0" smtClean="0"/>
                        <a:t>1.</a:t>
                      </a:r>
                      <a:r>
                        <a:rPr lang="ar-SA" sz="1400" baseline="0" dirty="0" smtClean="0"/>
                        <a:t> الدخل :</a:t>
                      </a:r>
                      <a:endParaRPr lang="en-US" sz="1400" dirty="0"/>
                    </a:p>
                  </a:txBody>
                  <a:tcPr/>
                </a:tc>
              </a:tr>
              <a:tr h="293997">
                <a:tc>
                  <a:txBody>
                    <a:bodyPr/>
                    <a:lstStyle/>
                    <a:p>
                      <a:pPr marL="0" indent="0" algn="ctr" rtl="1"/>
                      <a:r>
                        <a:rPr lang="en-US" sz="1400" dirty="0" smtClean="0"/>
                        <a:t>28800</a:t>
                      </a:r>
                      <a:endParaRPr lang="en-US" sz="1400" dirty="0"/>
                    </a:p>
                  </a:txBody>
                  <a:tcPr/>
                </a:tc>
                <a:tc>
                  <a:txBody>
                    <a:bodyPr/>
                    <a:lstStyle/>
                    <a:p>
                      <a:pPr marL="0" indent="0" algn="r" rtl="1"/>
                      <a:r>
                        <a:rPr lang="ar-SA" sz="1400" dirty="0" smtClean="0"/>
                        <a:t>انتاج 48  قنطار بسعر 600 ريال للقنطار</a:t>
                      </a:r>
                      <a:endParaRPr lang="en-US" sz="1400" dirty="0"/>
                    </a:p>
                  </a:txBody>
                  <a:tcPr/>
                </a:tc>
              </a:tr>
              <a:tr h="289969">
                <a:tc>
                  <a:txBody>
                    <a:bodyPr/>
                    <a:lstStyle/>
                    <a:p>
                      <a:pPr marL="0" indent="0" algn="ctr" rtl="1"/>
                      <a:endParaRPr lang="en-US" sz="1400" dirty="0"/>
                    </a:p>
                  </a:txBody>
                  <a:tcPr/>
                </a:tc>
                <a:tc>
                  <a:txBody>
                    <a:bodyPr/>
                    <a:lstStyle/>
                    <a:p>
                      <a:pPr marL="0" indent="0" algn="r" rtl="1"/>
                      <a:r>
                        <a:rPr lang="ar-SA" sz="1400" dirty="0" smtClean="0"/>
                        <a:t>2. التكاليف المتغيرة:</a:t>
                      </a:r>
                      <a:endParaRPr lang="en-US" sz="1400" dirty="0"/>
                    </a:p>
                  </a:txBody>
                  <a:tcPr/>
                </a:tc>
              </a:tr>
              <a:tr h="1377354">
                <a:tc>
                  <a:txBody>
                    <a:bodyPr/>
                    <a:lstStyle/>
                    <a:p>
                      <a:pPr marL="0" indent="0" algn="ctr" rtl="1"/>
                      <a:r>
                        <a:rPr lang="en-US" sz="1400" dirty="0" smtClean="0"/>
                        <a:t>18600</a:t>
                      </a:r>
                      <a:endParaRPr lang="ar-SA" sz="1400" dirty="0" smtClean="0"/>
                    </a:p>
                    <a:p>
                      <a:pPr marL="0" indent="0" algn="ctr" rtl="1"/>
                      <a:r>
                        <a:rPr lang="en-US" sz="1400" dirty="0" smtClean="0"/>
                        <a:t>1200</a:t>
                      </a:r>
                      <a:endParaRPr lang="ar-SA" sz="1400" dirty="0" smtClean="0"/>
                    </a:p>
                    <a:p>
                      <a:pPr marL="0" indent="0" algn="ctr" rtl="1"/>
                      <a:r>
                        <a:rPr lang="en-US" sz="1400" dirty="0" smtClean="0"/>
                        <a:t>5500</a:t>
                      </a:r>
                      <a:endParaRPr lang="ar-SA" sz="1400" dirty="0" smtClean="0"/>
                    </a:p>
                    <a:p>
                      <a:pPr marL="0" indent="0" algn="ctr" rtl="1"/>
                      <a:r>
                        <a:rPr lang="en-US" sz="1400" dirty="0" smtClean="0"/>
                        <a:t>500</a:t>
                      </a:r>
                      <a:endParaRPr lang="ar-SA" sz="1400" dirty="0" smtClean="0"/>
                    </a:p>
                    <a:p>
                      <a:pPr marL="0" indent="0" algn="ctr" rtl="1"/>
                      <a:r>
                        <a:rPr lang="en-US" sz="1400" dirty="0" smtClean="0"/>
                        <a:t>500</a:t>
                      </a:r>
                      <a:endParaRPr lang="ar-SA" sz="1400" dirty="0" smtClean="0"/>
                    </a:p>
                    <a:p>
                      <a:pPr marL="0" indent="0" algn="ctr" rtl="1"/>
                      <a:r>
                        <a:rPr lang="en-US" sz="1400" dirty="0" smtClean="0"/>
                        <a:t>1700</a:t>
                      </a:r>
                      <a:endParaRPr lang="en-US" sz="1400" dirty="0"/>
                    </a:p>
                  </a:txBody>
                  <a:tcPr/>
                </a:tc>
                <a:tc>
                  <a:txBody>
                    <a:bodyPr/>
                    <a:lstStyle/>
                    <a:p>
                      <a:pPr marL="285750" indent="-285750" algn="r" rtl="1">
                        <a:buFontTx/>
                        <a:buChar char="-"/>
                      </a:pPr>
                      <a:r>
                        <a:rPr lang="ar-SA" sz="1400" dirty="0" smtClean="0"/>
                        <a:t>العمال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البذور</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السماد</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المبيدات </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الري</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 الفائدة علي راس المال التشغيلي</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r>
                        <a:rPr lang="en-US" sz="1400" dirty="0" smtClean="0"/>
                        <a:t>22700</a:t>
                      </a:r>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مجموع التكاليف المتغيرة</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3. التكاليف الثابتة</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942400">
                <a:tc>
                  <a:txBody>
                    <a:bodyPr/>
                    <a:lstStyle/>
                    <a:p>
                      <a:pPr marL="0" indent="0" algn="ctr" rtl="1"/>
                      <a:r>
                        <a:rPr lang="en-US" sz="1400" dirty="0" smtClean="0"/>
                        <a:t>12</a:t>
                      </a:r>
                      <a:endParaRPr lang="ar-SA" sz="1400" dirty="0" smtClean="0"/>
                    </a:p>
                    <a:p>
                      <a:pPr marL="0" indent="0" algn="ctr" rtl="1"/>
                      <a:r>
                        <a:rPr lang="en-US" sz="1400" dirty="0" smtClean="0"/>
                        <a:t>3500</a:t>
                      </a:r>
                      <a:endParaRPr lang="ar-SA" sz="1400" dirty="0" smtClean="0"/>
                    </a:p>
                    <a:p>
                      <a:pPr marL="0" indent="0" algn="ctr" rtl="1"/>
                      <a:r>
                        <a:rPr lang="en-US" sz="1400" dirty="0" smtClean="0"/>
                        <a:t>900</a:t>
                      </a:r>
                      <a:endParaRPr lang="ar-SA" sz="1400" dirty="0" smtClean="0"/>
                    </a:p>
                    <a:p>
                      <a:pPr marL="0" indent="0" algn="ctr" rtl="1"/>
                      <a:r>
                        <a:rPr lang="en-US" sz="1400" dirty="0" smtClean="0"/>
                        <a:t>450</a:t>
                      </a:r>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الارض</a:t>
                      </a: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ريع الارض</a:t>
                      </a: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الاهلاك</a:t>
                      </a:r>
                    </a:p>
                    <a:p>
                      <a:pPr marL="0" marR="0" lvl="0" indent="0" algn="r" defTabSz="914400" rtl="1" eaLnBrk="1" fontAlgn="auto" latinLnBrk="0" hangingPunct="1">
                        <a:lnSpc>
                          <a:spcPct val="100000"/>
                        </a:lnSpc>
                        <a:spcBef>
                          <a:spcPts val="0"/>
                        </a:spcBef>
                        <a:spcAft>
                          <a:spcPts val="0"/>
                        </a:spcAft>
                        <a:buClrTx/>
                        <a:buSzTx/>
                        <a:buFontTx/>
                        <a:buChar char="-"/>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الفائدة علي راس المال الثابت</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r>
                        <a:rPr lang="en-US" sz="1400" dirty="0" smtClean="0"/>
                        <a:t>4862</a:t>
                      </a:r>
                      <a:endParaRPr lang="en-US" sz="1400"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400" b="0" i="0" u="none" strike="noStrike" kern="1200" cap="none" spc="0" normalizeH="0" baseline="0" noProof="0" dirty="0" smtClean="0">
                          <a:ln>
                            <a:noFill/>
                          </a:ln>
                          <a:solidFill>
                            <a:prstClr val="black"/>
                          </a:solidFill>
                          <a:effectLst/>
                          <a:uLnTx/>
                          <a:uFillTx/>
                          <a:latin typeface="+mn-lt"/>
                          <a:ea typeface="+mn-ea"/>
                          <a:cs typeface="+mn-cs"/>
                        </a:rPr>
                        <a:t>مجموع التكاليف الثابتة</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r>
              <a:tr h="293997">
                <a:tc>
                  <a:txBody>
                    <a:bodyPr/>
                    <a:lstStyle/>
                    <a:p>
                      <a:pPr marL="0" indent="0" algn="ctr" rtl="1"/>
                      <a:r>
                        <a:rPr lang="en-US" sz="1400" u="none" dirty="0" smtClean="0"/>
                        <a:t>27562</a:t>
                      </a:r>
                      <a:endParaRPr lang="en-US" sz="1400" u="none" dirty="0"/>
                    </a:p>
                  </a:txBody>
                  <a:tcPr/>
                </a:tc>
                <a:tc>
                  <a:txBody>
                    <a:bodyPr/>
                    <a:lstStyle/>
                    <a:p>
                      <a:pPr marL="0" indent="0" algn="r" rtl="1"/>
                      <a:r>
                        <a:rPr lang="ar-SA" sz="1400" dirty="0" smtClean="0"/>
                        <a:t>التكاليف الكلية</a:t>
                      </a:r>
                      <a:endParaRPr lang="en-US" sz="1400" dirty="0"/>
                    </a:p>
                  </a:txBody>
                  <a:tcPr/>
                </a:tc>
              </a:tr>
              <a:tr h="293997">
                <a:tc>
                  <a:txBody>
                    <a:bodyPr/>
                    <a:lstStyle/>
                    <a:p>
                      <a:pPr marL="0" indent="0" algn="ctr" rtl="1"/>
                      <a:r>
                        <a:rPr lang="en-US" sz="1400" dirty="0" smtClean="0"/>
                        <a:t>6100</a:t>
                      </a:r>
                      <a:endParaRPr lang="en-US" sz="1400" dirty="0"/>
                    </a:p>
                  </a:txBody>
                  <a:tcPr/>
                </a:tc>
                <a:tc>
                  <a:txBody>
                    <a:bodyPr/>
                    <a:lstStyle/>
                    <a:p>
                      <a:pPr marL="0" indent="0" algn="r" rtl="1"/>
                      <a:r>
                        <a:rPr lang="ar-SA" sz="1400" dirty="0" smtClean="0"/>
                        <a:t>هامش الربح (الدخل – التكاليف المتغيرة)</a:t>
                      </a:r>
                      <a:endParaRPr lang="en-US" sz="1400" dirty="0"/>
                    </a:p>
                  </a:txBody>
                  <a:tcPr/>
                </a:tc>
              </a:tr>
              <a:tr h="289969">
                <a:tc>
                  <a:txBody>
                    <a:bodyPr/>
                    <a:lstStyle/>
                    <a:p>
                      <a:pPr marL="0" indent="0" algn="ctr" rtl="1"/>
                      <a:r>
                        <a:rPr lang="en-US" sz="1400" dirty="0" smtClean="0"/>
                        <a:t>1238</a:t>
                      </a:r>
                      <a:endParaRPr lang="en-US" sz="1400" dirty="0"/>
                    </a:p>
                  </a:txBody>
                  <a:tcPr/>
                </a:tc>
                <a:tc>
                  <a:txBody>
                    <a:bodyPr/>
                    <a:lstStyle/>
                    <a:p>
                      <a:pPr marL="0" indent="0" algn="r" rtl="1"/>
                      <a:r>
                        <a:rPr lang="ar-SA" sz="1400" dirty="0" smtClean="0"/>
                        <a:t>صافي الربح (الدخل</a:t>
                      </a:r>
                      <a:r>
                        <a:rPr lang="ar-SA" sz="1400" baseline="0" dirty="0" smtClean="0"/>
                        <a:t> – التكاليف الكلية)</a:t>
                      </a:r>
                      <a:endParaRPr lang="en-US" sz="1400" dirty="0"/>
                    </a:p>
                  </a:txBody>
                  <a:tcPr/>
                </a:tc>
              </a:tr>
            </a:tbl>
          </a:graphicData>
        </a:graphic>
      </p:graphicFrame>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128</a:t>
            </a:fld>
            <a:endParaRPr lang="en-US">
              <a:solidFill>
                <a:prstClr val="black"/>
              </a:solidFill>
            </a:endParaRPr>
          </a:p>
        </p:txBody>
      </p:sp>
    </p:spTree>
    <p:extLst>
      <p:ext uri="{BB962C8B-B14F-4D97-AF65-F5344CB8AC3E}">
        <p14:creationId xmlns:p14="http://schemas.microsoft.com/office/powerpoint/2010/main" val="171293252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648200"/>
          </a:xfrm>
        </p:spPr>
        <p:txBody>
          <a:bodyPr/>
          <a:lstStyle/>
          <a:p>
            <a:pPr marL="452437" indent="-342900" algn="just" rtl="1" eaLnBrk="1" hangingPunct="1">
              <a:lnSpc>
                <a:spcPct val="150000"/>
              </a:lnSpc>
              <a:buAutoNum type="arabicPeriod" startAt="2"/>
            </a:pPr>
            <a:r>
              <a:rPr lang="ar-SA" altLang="en-US" sz="1800" b="1" dirty="0" smtClean="0">
                <a:latin typeface="Times New Roman" pitchFamily="18" charset="0"/>
                <a:cs typeface="Times New Roman" pitchFamily="18" charset="0"/>
              </a:rPr>
              <a:t>الميزانية الجزئية</a:t>
            </a:r>
            <a:r>
              <a:rPr lang="en-US" altLang="en-US" sz="1800" b="1" dirty="0">
                <a:latin typeface="Times New Roman" pitchFamily="18" charset="0"/>
                <a:cs typeface="Times New Roman" pitchFamily="18" charset="0"/>
              </a:rPr>
              <a:t>Partial budget</a:t>
            </a:r>
            <a:r>
              <a:rPr lang="ar-SA" sz="1800" b="1" dirty="0" smtClean="0"/>
              <a:t>: </a:t>
            </a:r>
          </a:p>
          <a:p>
            <a:pPr marL="109537" indent="0" algn="just" rtl="1" eaLnBrk="1" hangingPunct="1">
              <a:lnSpc>
                <a:spcPct val="150000"/>
              </a:lnSpc>
              <a:buNone/>
            </a:pPr>
            <a:r>
              <a:rPr lang="ar-SA" sz="1800" dirty="0" smtClean="0">
                <a:latin typeface="Times New Roman" panose="02020603050405020304" pitchFamily="18" charset="0"/>
                <a:cs typeface="Times New Roman" panose="02020603050405020304" pitchFamily="18" charset="0"/>
              </a:rPr>
              <a:t>تستخدم الميزانية الجزئية لحساب </a:t>
            </a:r>
            <a:r>
              <a:rPr lang="ar-SA" sz="1800" dirty="0">
                <a:latin typeface="Times New Roman" panose="02020603050405020304" pitchFamily="18" charset="0"/>
                <a:cs typeface="Times New Roman" panose="02020603050405020304" pitchFamily="18" charset="0"/>
              </a:rPr>
              <a:t>التغير المتوقع في الربح </a:t>
            </a:r>
            <a:r>
              <a:rPr lang="ar-SA" sz="1800" dirty="0" smtClean="0">
                <a:latin typeface="Times New Roman" panose="02020603050405020304" pitchFamily="18" charset="0"/>
                <a:cs typeface="Times New Roman" panose="02020603050405020304" pitchFamily="18" charset="0"/>
              </a:rPr>
              <a:t>نتيجة للتغيير </a:t>
            </a:r>
            <a:r>
              <a:rPr lang="ar-SA" sz="1800" dirty="0">
                <a:latin typeface="Times New Roman" panose="02020603050405020304" pitchFamily="18" charset="0"/>
                <a:cs typeface="Times New Roman" panose="02020603050405020304" pitchFamily="18" charset="0"/>
              </a:rPr>
              <a:t>المقترح في الأعمال الزراعية. </a:t>
            </a:r>
            <a:r>
              <a:rPr lang="ar-SA" sz="1800" dirty="0" smtClean="0">
                <a:latin typeface="Times New Roman" panose="02020603050405020304" pitchFamily="18" charset="0"/>
                <a:cs typeface="Times New Roman" panose="02020603050405020304" pitchFamily="18" charset="0"/>
              </a:rPr>
              <a:t> </a:t>
            </a:r>
            <a:r>
              <a:rPr lang="ar-SA" sz="1800" dirty="0">
                <a:latin typeface="Times New Roman" panose="02020603050405020304" pitchFamily="18" charset="0"/>
                <a:cs typeface="Times New Roman" panose="02020603050405020304" pitchFamily="18" charset="0"/>
              </a:rPr>
              <a:t>الميزانية الجزئية </a:t>
            </a:r>
            <a:r>
              <a:rPr lang="ar-SA" sz="1800" dirty="0" smtClean="0">
                <a:latin typeface="Times New Roman" panose="02020603050405020304" pitchFamily="18" charset="0"/>
                <a:cs typeface="Times New Roman" panose="02020603050405020304" pitchFamily="18" charset="0"/>
              </a:rPr>
              <a:t>تفضل عند عمل </a:t>
            </a:r>
            <a:r>
              <a:rPr lang="ar-SA" sz="1800" dirty="0">
                <a:latin typeface="Times New Roman" panose="02020603050405020304" pitchFamily="18" charset="0"/>
                <a:cs typeface="Times New Roman" panose="02020603050405020304" pitchFamily="18" charset="0"/>
              </a:rPr>
              <a:t>تغيير بسيط نسبيا في خطة المزرعة </a:t>
            </a:r>
            <a:r>
              <a:rPr lang="ar-SA" sz="1800" dirty="0" smtClean="0">
                <a:latin typeface="Times New Roman" panose="02020603050405020304" pitchFamily="18" charset="0"/>
                <a:cs typeface="Times New Roman" panose="02020603050405020304" pitchFamily="18" charset="0"/>
              </a:rPr>
              <a:t>الكلية.</a:t>
            </a:r>
            <a:endParaRPr lang="ar-SA" sz="1800" dirty="0">
              <a:latin typeface="Times New Roman" panose="02020603050405020304" pitchFamily="18" charset="0"/>
              <a:cs typeface="Times New Roman" panose="02020603050405020304" pitchFamily="18" charset="0"/>
            </a:endParaRPr>
          </a:p>
          <a:p>
            <a:pPr marL="109537" indent="0" algn="just" rtl="1" eaLnBrk="1" hangingPunct="1">
              <a:lnSpc>
                <a:spcPct val="150000"/>
              </a:lnSpc>
              <a:buNone/>
            </a:pPr>
            <a:r>
              <a:rPr lang="ar-SA" sz="1800" dirty="0">
                <a:latin typeface="Times New Roman" panose="02020603050405020304" pitchFamily="18" charset="0"/>
                <a:cs typeface="Times New Roman" panose="02020603050405020304" pitchFamily="18" charset="0"/>
              </a:rPr>
              <a:t>التغييرات في خطة المزرعة </a:t>
            </a:r>
            <a:r>
              <a:rPr lang="ar-SA" sz="1800" dirty="0" smtClean="0">
                <a:latin typeface="Times New Roman" panose="02020603050405020304" pitchFamily="18" charset="0"/>
                <a:cs typeface="Times New Roman" panose="02020603050405020304" pitchFamily="18" charset="0"/>
              </a:rPr>
              <a:t>التي يستخدم فيها الميزانية الجزئية هي :</a:t>
            </a:r>
          </a:p>
          <a:p>
            <a:pPr marL="109537" indent="0" algn="just" rtl="1" eaLnBrk="1" hangingPunct="1">
              <a:lnSpc>
                <a:spcPct val="150000"/>
              </a:lnSpc>
              <a:buNone/>
            </a:pPr>
            <a:r>
              <a:rPr lang="ar-SA" sz="1800" dirty="0" smtClean="0">
                <a:latin typeface="Times New Roman" panose="02020603050405020304" pitchFamily="18" charset="0"/>
                <a:cs typeface="Times New Roman" panose="02020603050405020304" pitchFamily="18" charset="0"/>
              </a:rPr>
              <a:t>1. استبدال انشطة انتاجية: </a:t>
            </a:r>
            <a:r>
              <a:rPr lang="ar-SA" sz="1800" dirty="0">
                <a:latin typeface="Times New Roman" panose="02020603050405020304" pitchFamily="18" charset="0"/>
                <a:cs typeface="Times New Roman" panose="02020603050405020304" pitchFamily="18" charset="0"/>
              </a:rPr>
              <a:t>تشمل </a:t>
            </a:r>
            <a:r>
              <a:rPr lang="ar-SA" sz="1800" dirty="0" smtClean="0">
                <a:latin typeface="Times New Roman" panose="02020603050405020304" pitchFamily="18" charset="0"/>
                <a:cs typeface="Times New Roman" panose="02020603050405020304" pitchFamily="18" charset="0"/>
              </a:rPr>
              <a:t>الاستبدال الكامل </a:t>
            </a:r>
            <a:r>
              <a:rPr lang="ar-SA" sz="1800" dirty="0">
                <a:latin typeface="Times New Roman" panose="02020603050405020304" pitchFamily="18" charset="0"/>
                <a:cs typeface="Times New Roman" panose="02020603050405020304" pitchFamily="18" charset="0"/>
              </a:rPr>
              <a:t>أو </a:t>
            </a:r>
            <a:r>
              <a:rPr lang="ar-SA" sz="1800" dirty="0" smtClean="0">
                <a:latin typeface="Times New Roman" panose="02020603050405020304" pitchFamily="18" charset="0"/>
                <a:cs typeface="Times New Roman" panose="02020603050405020304" pitchFamily="18" charset="0"/>
              </a:rPr>
              <a:t>الجزئي لنشاط انتاجي بنشاط أخر. مثلا </a:t>
            </a:r>
            <a:r>
              <a:rPr lang="ar-SA" sz="1800" dirty="0">
                <a:latin typeface="Times New Roman" panose="02020603050405020304" pitchFamily="18" charset="0"/>
                <a:cs typeface="Times New Roman" panose="02020603050405020304" pitchFamily="18" charset="0"/>
              </a:rPr>
              <a:t>استبدال </a:t>
            </a:r>
            <a:r>
              <a:rPr lang="ar-SA" sz="1800" dirty="0" smtClean="0">
                <a:latin typeface="Times New Roman" panose="02020603050405020304" pitchFamily="18" charset="0"/>
                <a:cs typeface="Times New Roman" panose="02020603050405020304" pitchFamily="18" charset="0"/>
              </a:rPr>
              <a:t>زهرة </a:t>
            </a:r>
            <a:r>
              <a:rPr lang="ar-SA" sz="1800" dirty="0">
                <a:latin typeface="Times New Roman" panose="02020603050405020304" pitchFamily="18" charset="0"/>
                <a:cs typeface="Times New Roman" panose="02020603050405020304" pitchFamily="18" charset="0"/>
              </a:rPr>
              <a:t>الشمس </a:t>
            </a:r>
            <a:r>
              <a:rPr lang="ar-SA" sz="1800" dirty="0" smtClean="0">
                <a:latin typeface="Times New Roman" panose="02020603050405020304" pitchFamily="18" charset="0"/>
                <a:cs typeface="Times New Roman" panose="02020603050405020304" pitchFamily="18" charset="0"/>
              </a:rPr>
              <a:t>بالفول </a:t>
            </a:r>
            <a:r>
              <a:rPr lang="ar-SA" sz="1800" dirty="0">
                <a:latin typeface="Times New Roman" panose="02020603050405020304" pitchFamily="18" charset="0"/>
                <a:cs typeface="Times New Roman" panose="02020603050405020304" pitchFamily="18" charset="0"/>
              </a:rPr>
              <a:t>السوداني.</a:t>
            </a:r>
          </a:p>
          <a:p>
            <a:pPr marL="109537" indent="0" algn="just" rtl="1" eaLnBrk="1" hangingPunct="1">
              <a:lnSpc>
                <a:spcPct val="150000"/>
              </a:lnSpc>
              <a:buNone/>
            </a:pPr>
            <a:r>
              <a:rPr lang="ar-SA" sz="1800" dirty="0">
                <a:latin typeface="Times New Roman" panose="02020603050405020304" pitchFamily="18" charset="0"/>
                <a:cs typeface="Times New Roman" panose="02020603050405020304" pitchFamily="18" charset="0"/>
              </a:rPr>
              <a:t>2. استبدال </a:t>
            </a:r>
            <a:r>
              <a:rPr lang="ar-SA" sz="1800" dirty="0" smtClean="0">
                <a:latin typeface="Times New Roman" panose="02020603050405020304" pitchFamily="18" charset="0"/>
                <a:cs typeface="Times New Roman" panose="02020603050405020304" pitchFamily="18" charset="0"/>
              </a:rPr>
              <a:t>عناصر الانتاج: مثل</a:t>
            </a:r>
            <a:r>
              <a:rPr lang="ar-SA" sz="1800" dirty="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استبدال العمال بالالات، تغيير عليقة الحيوانات، امتلاك </a:t>
            </a:r>
            <a:r>
              <a:rPr lang="ar-SA" sz="1800" dirty="0">
                <a:latin typeface="Times New Roman" panose="02020603050405020304" pitchFamily="18" charset="0"/>
                <a:cs typeface="Times New Roman" panose="02020603050405020304" pitchFamily="18" charset="0"/>
              </a:rPr>
              <a:t>آلة بدلا من </a:t>
            </a:r>
            <a:r>
              <a:rPr lang="ar-SA" sz="1800" dirty="0" smtClean="0">
                <a:latin typeface="Times New Roman" panose="02020603050405020304" pitchFamily="18" charset="0"/>
                <a:cs typeface="Times New Roman" panose="02020603050405020304" pitchFamily="18" charset="0"/>
              </a:rPr>
              <a:t>التاجير، </a:t>
            </a:r>
            <a:r>
              <a:rPr lang="ar-SA" sz="1800" dirty="0">
                <a:latin typeface="Times New Roman" panose="02020603050405020304" pitchFamily="18" charset="0"/>
                <a:cs typeface="Times New Roman" panose="02020603050405020304" pitchFamily="18" charset="0"/>
              </a:rPr>
              <a:t>زيادة أو نقصان </a:t>
            </a:r>
            <a:r>
              <a:rPr lang="ar-SA" sz="1800" dirty="0" smtClean="0">
                <a:latin typeface="Times New Roman" panose="02020603050405020304" pitchFamily="18" charset="0"/>
                <a:cs typeface="Times New Roman" panose="02020603050405020304" pitchFamily="18" charset="0"/>
              </a:rPr>
              <a:t>استخدام الأسمدة.</a:t>
            </a:r>
            <a:endParaRPr lang="ar-SA" sz="1800" dirty="0">
              <a:latin typeface="Times New Roman" panose="02020603050405020304" pitchFamily="18" charset="0"/>
              <a:cs typeface="Times New Roman" panose="02020603050405020304" pitchFamily="18" charset="0"/>
            </a:endParaRPr>
          </a:p>
          <a:p>
            <a:pPr marL="109537" indent="0" algn="just" rtl="1" eaLnBrk="1" hangingPunct="1">
              <a:lnSpc>
                <a:spcPct val="150000"/>
              </a:lnSpc>
              <a:buNone/>
            </a:pPr>
            <a:r>
              <a:rPr lang="ar-SA" sz="1800" dirty="0">
                <a:latin typeface="Times New Roman" panose="02020603050405020304" pitchFamily="18" charset="0"/>
                <a:cs typeface="Times New Roman" panose="02020603050405020304" pitchFamily="18" charset="0"/>
              </a:rPr>
              <a:t>3. </a:t>
            </a:r>
            <a:r>
              <a:rPr lang="ar-SA" sz="1800" dirty="0" smtClean="0">
                <a:latin typeface="Times New Roman" panose="02020603050405020304" pitchFamily="18" charset="0"/>
                <a:cs typeface="Times New Roman" panose="02020603050405020304" pitchFamily="18" charset="0"/>
              </a:rPr>
              <a:t>تغيير الحجم : </a:t>
            </a:r>
            <a:r>
              <a:rPr lang="ar-SA" sz="1800" dirty="0">
                <a:latin typeface="Times New Roman" panose="02020603050405020304" pitchFamily="18" charset="0"/>
                <a:cs typeface="Times New Roman" panose="02020603050405020304" pitchFamily="18" charset="0"/>
              </a:rPr>
              <a:t>ويشمل ذلك التغير في الحجم الكلي للأعمال الزراعية أو في حجم </a:t>
            </a:r>
            <a:r>
              <a:rPr lang="ar-SA" sz="1800" dirty="0" smtClean="0">
                <a:latin typeface="Times New Roman" panose="02020603050405020304" pitchFamily="18" charset="0"/>
                <a:cs typeface="Times New Roman" panose="02020603050405020304" pitchFamily="18" charset="0"/>
              </a:rPr>
              <a:t>النشاط الواحد، شراء </a:t>
            </a:r>
            <a:r>
              <a:rPr lang="ar-SA" sz="1800" dirty="0">
                <a:latin typeface="Times New Roman" panose="02020603050405020304" pitchFamily="18" charset="0"/>
                <a:cs typeface="Times New Roman" panose="02020603050405020304" pitchFamily="18" charset="0"/>
              </a:rPr>
              <a:t>أو استئجار أراضي </a:t>
            </a:r>
            <a:r>
              <a:rPr lang="ar-SA" sz="1800" dirty="0" smtClean="0">
                <a:latin typeface="Times New Roman" panose="02020603050405020304" pitchFamily="18" charset="0"/>
                <a:cs typeface="Times New Roman" panose="02020603050405020304" pitchFamily="18" charset="0"/>
              </a:rPr>
              <a:t>إضافية</a:t>
            </a:r>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129</a:t>
            </a:fld>
            <a:endParaRPr lang="en-US">
              <a:solidFill>
                <a:prstClr val="black"/>
              </a:solidFill>
            </a:endParaRPr>
          </a:p>
        </p:txBody>
      </p:sp>
    </p:spTree>
    <p:extLst>
      <p:ext uri="{BB962C8B-B14F-4D97-AF65-F5344CB8AC3E}">
        <p14:creationId xmlns:p14="http://schemas.microsoft.com/office/powerpoint/2010/main" val="90127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2" descr="شعار قسم الاقتصاد الزراعي"/>
          <p:cNvPicPr>
            <a:picLocks noChangeAspect="1" noChangeArrowheads="1"/>
          </p:cNvPicPr>
          <p:nvPr/>
        </p:nvPicPr>
        <p:blipFill>
          <a:blip r:embed="rId3" cstate="print"/>
          <a:srcRect/>
          <a:stretch>
            <a:fillRect/>
          </a:stretch>
        </p:blipFill>
        <p:spPr bwMode="auto">
          <a:xfrm>
            <a:off x="1" y="0"/>
            <a:ext cx="1447800" cy="762000"/>
          </a:xfrm>
          <a:prstGeom prst="rect">
            <a:avLst/>
          </a:prstGeom>
          <a:noFill/>
          <a:ln w="9525">
            <a:noFill/>
            <a:miter lim="800000"/>
            <a:headEnd/>
            <a:tailEnd/>
          </a:ln>
        </p:spPr>
      </p:pic>
      <p:pic>
        <p:nvPicPr>
          <p:cNvPr id="102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sp>
        <p:nvSpPr>
          <p:cNvPr id="6149" name="Rectangle 1"/>
          <p:cNvSpPr>
            <a:spLocks noChangeArrowheads="1"/>
          </p:cNvSpPr>
          <p:nvPr/>
        </p:nvSpPr>
        <p:spPr bwMode="auto">
          <a:xfrm>
            <a:off x="2438400" y="533400"/>
            <a:ext cx="4419600" cy="1015663"/>
          </a:xfrm>
          <a:prstGeom prst="rect">
            <a:avLst/>
          </a:prstGeom>
          <a:noFill/>
          <a:ln w="9525">
            <a:noFill/>
            <a:miter lim="800000"/>
            <a:headEnd/>
            <a:tailEnd/>
          </a:ln>
        </p:spPr>
        <p:txBody>
          <a:bodyPr wrap="square" anchor="ctr">
            <a:spAutoFit/>
          </a:bodyPr>
          <a:lstStyle/>
          <a:p>
            <a:pPr algn="ctr" rtl="1" eaLnBrk="0" hangingPunct="0"/>
            <a:r>
              <a:rPr lang="ar-SA" sz="2400" b="1" dirty="0">
                <a:latin typeface="Times New Roman" pitchFamily="18" charset="0"/>
                <a:ea typeface="Times New Roman" pitchFamily="18" charset="0"/>
                <a:cs typeface="Times New Roman" pitchFamily="18" charset="0"/>
              </a:rPr>
              <a:t>مدخل لعلم إدارة المنشآت الزراعية</a:t>
            </a:r>
            <a:endParaRPr lang="ar-SA" sz="2400" dirty="0">
              <a:latin typeface="Times New Roman" pitchFamily="18" charset="0"/>
              <a:ea typeface="Times New Roman" pitchFamily="18" charset="0"/>
              <a:cs typeface="Times New Roman" pitchFamily="18" charset="0"/>
            </a:endParaRPr>
          </a:p>
          <a:p>
            <a:pPr algn="ctr" rtl="1" eaLnBrk="0" hangingPunct="0"/>
            <a:endParaRPr lang="ar-SA" dirty="0">
              <a:latin typeface="Times New Roman" pitchFamily="18" charset="0"/>
              <a:cs typeface="Times New Roman" pitchFamily="18" charset="0"/>
            </a:endParaRPr>
          </a:p>
          <a:p>
            <a:pPr indent="288925" algn="ctr" rtl="1" eaLnBrk="0" hangingPunct="0"/>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F630F52-41AC-45E5-9E57-779093F80158}" type="slidenum">
              <a:rPr lang="en-US" smtClean="0"/>
              <a:pPr>
                <a:defRPr/>
              </a:pPr>
              <a:t>13</a:t>
            </a:fld>
            <a:endParaRPr lang="en-US" dirty="0"/>
          </a:p>
        </p:txBody>
      </p:sp>
      <p:sp>
        <p:nvSpPr>
          <p:cNvPr id="10" name="Rectangle 7"/>
          <p:cNvSpPr>
            <a:spLocks noChangeArrowheads="1"/>
          </p:cNvSpPr>
          <p:nvPr/>
        </p:nvSpPr>
        <p:spPr bwMode="auto">
          <a:xfrm>
            <a:off x="744221" y="1458942"/>
            <a:ext cx="8229600" cy="4524315"/>
          </a:xfrm>
          <a:prstGeom prst="rect">
            <a:avLst/>
          </a:prstGeom>
          <a:noFill/>
          <a:ln w="9525">
            <a:noFill/>
            <a:miter lim="800000"/>
            <a:headEnd/>
            <a:tailEnd/>
          </a:ln>
        </p:spPr>
        <p:txBody>
          <a:bodyPr wrap="square" anchor="ctr">
            <a:spAutoFit/>
          </a:bodyPr>
          <a:lstStyle/>
          <a:p>
            <a:pPr indent="457200" algn="justLow" rtl="1" eaLnBrk="0" hangingPunct="0">
              <a:lnSpc>
                <a:spcPct val="150000"/>
              </a:lnSpc>
              <a:buFont typeface="Wingdings" pitchFamily="2" charset="2"/>
              <a:buChar char="ü"/>
            </a:pPr>
            <a:r>
              <a:rPr lang="ar-SA" sz="2400" b="1" dirty="0">
                <a:solidFill>
                  <a:srgbClr val="FF0000"/>
                </a:solidFill>
                <a:latin typeface="Times New Roman" pitchFamily="18" charset="0"/>
                <a:cs typeface="Times New Roman" pitchFamily="18" charset="0"/>
              </a:rPr>
              <a:t>يعبر علم الإدارة </a:t>
            </a:r>
            <a:r>
              <a:rPr lang="ar-SA" sz="2400" b="1" dirty="0" smtClean="0">
                <a:solidFill>
                  <a:srgbClr val="FF0000"/>
                </a:solidFill>
                <a:latin typeface="Times New Roman" pitchFamily="18" charset="0"/>
                <a:cs typeface="Times New Roman" pitchFamily="18" charset="0"/>
              </a:rPr>
              <a:t>: </a:t>
            </a:r>
            <a:r>
              <a:rPr lang="ar-SA" sz="2400" dirty="0" smtClean="0">
                <a:latin typeface="Times New Roman" pitchFamily="18" charset="0"/>
                <a:cs typeface="Times New Roman" pitchFamily="18" charset="0"/>
              </a:rPr>
              <a:t>عن </a:t>
            </a:r>
            <a:r>
              <a:rPr lang="ar-SA" sz="2400" dirty="0">
                <a:latin typeface="Times New Roman" pitchFamily="18" charset="0"/>
                <a:cs typeface="Times New Roman" pitchFamily="18" charset="0"/>
              </a:rPr>
              <a:t>الجهد الجماعي بين مختلف مستويات الجهاز الإداري على الرغم من اختلاف طبيعة العمل الإداري بين المستويات الإدارية المختلفة</a:t>
            </a:r>
            <a:r>
              <a:rPr lang="ar-SA" sz="2400" dirty="0" smtClean="0">
                <a:latin typeface="Times New Roman" pitchFamily="18" charset="0"/>
                <a:cs typeface="Times New Roman" pitchFamily="18" charset="0"/>
              </a:rPr>
              <a:t>،</a:t>
            </a:r>
          </a:p>
          <a:p>
            <a:pPr marL="342900" indent="-342900" algn="justLow" rtl="1" eaLnBrk="0" hangingPunct="0">
              <a:lnSpc>
                <a:spcPct val="150000"/>
              </a:lnSpc>
              <a:buFont typeface="Wingdings" pitchFamily="2" charset="2"/>
              <a:buChar char="§"/>
            </a:pPr>
            <a:r>
              <a:rPr lang="ar-SA" sz="2400" b="1" dirty="0" smtClean="0">
                <a:solidFill>
                  <a:srgbClr val="002060"/>
                </a:solidFill>
                <a:latin typeface="Times New Roman" pitchFamily="18" charset="0"/>
                <a:cs typeface="Times New Roman" pitchFamily="18" charset="0"/>
              </a:rPr>
              <a:t>فالإدارة </a:t>
            </a:r>
            <a:r>
              <a:rPr lang="ar-SA" sz="2400" b="1" dirty="0">
                <a:solidFill>
                  <a:srgbClr val="002060"/>
                </a:solidFill>
                <a:latin typeface="Times New Roman" pitchFamily="18" charset="0"/>
                <a:cs typeface="Times New Roman" pitchFamily="18" charset="0"/>
              </a:rPr>
              <a:t>العليا تعمل على رسم السياسات وتحديد الأهداف ومتابعة التنفيذ من خلال جهاز إداري متخصص. </a:t>
            </a:r>
            <a:endParaRPr lang="ar-SA" sz="2400" b="1" dirty="0" smtClean="0">
              <a:solidFill>
                <a:srgbClr val="002060"/>
              </a:solidFill>
              <a:latin typeface="Times New Roman" pitchFamily="18" charset="0"/>
              <a:cs typeface="Times New Roman" pitchFamily="18" charset="0"/>
            </a:endParaRPr>
          </a:p>
          <a:p>
            <a:pPr marL="342900" indent="-342900" algn="justLow" rtl="1" eaLnBrk="0" hangingPunct="0">
              <a:lnSpc>
                <a:spcPct val="150000"/>
              </a:lnSpc>
              <a:buFont typeface="Wingdings" pitchFamily="2" charset="2"/>
              <a:buChar char="§"/>
            </a:pPr>
            <a:r>
              <a:rPr lang="ar-SA" sz="2400" b="1" dirty="0" smtClean="0">
                <a:solidFill>
                  <a:srgbClr val="002060"/>
                </a:solidFill>
                <a:latin typeface="Times New Roman" pitchFamily="18" charset="0"/>
                <a:cs typeface="Times New Roman" pitchFamily="18" charset="0"/>
              </a:rPr>
              <a:t>بينما </a:t>
            </a:r>
            <a:r>
              <a:rPr lang="ar-SA" sz="2400" b="1" dirty="0">
                <a:solidFill>
                  <a:srgbClr val="002060"/>
                </a:solidFill>
                <a:latin typeface="Times New Roman" pitchFamily="18" charset="0"/>
                <a:cs typeface="Times New Roman" pitchFamily="18" charset="0"/>
              </a:rPr>
              <a:t>تعد الحلقة الإدارية الوسطى صلة الوصل بين المستويات الإدارية التي تتلقى الأوامر الإدارية من المستويات الأعلى وتحويلها إلى واقع عملي</a:t>
            </a:r>
            <a:r>
              <a:rPr lang="ar-SA" sz="2400" b="1" dirty="0" smtClean="0">
                <a:solidFill>
                  <a:srgbClr val="002060"/>
                </a:solidFill>
                <a:latin typeface="Times New Roman" pitchFamily="18" charset="0"/>
                <a:cs typeface="Times New Roman" pitchFamily="18" charset="0"/>
              </a:rPr>
              <a:t>،</a:t>
            </a:r>
          </a:p>
          <a:p>
            <a:pPr marL="342900" indent="-342900" algn="justLow" rtl="1" eaLnBrk="0" hangingPunct="0">
              <a:lnSpc>
                <a:spcPct val="150000"/>
              </a:lnSpc>
              <a:buFont typeface="Wingdings" pitchFamily="2" charset="2"/>
              <a:buChar char="§"/>
            </a:pPr>
            <a:r>
              <a:rPr lang="ar-SA" sz="2400" b="1" dirty="0" smtClean="0">
                <a:solidFill>
                  <a:srgbClr val="002060"/>
                </a:solidFill>
                <a:latin typeface="Times New Roman" pitchFamily="18" charset="0"/>
                <a:cs typeface="Times New Roman" pitchFamily="18" charset="0"/>
              </a:rPr>
              <a:t> </a:t>
            </a:r>
            <a:r>
              <a:rPr lang="ar-SA" sz="2400" b="1" dirty="0">
                <a:solidFill>
                  <a:srgbClr val="002060"/>
                </a:solidFill>
                <a:latin typeface="Times New Roman" pitchFamily="18" charset="0"/>
                <a:cs typeface="Times New Roman" pitchFamily="18" charset="0"/>
              </a:rPr>
              <a:t>أما الحلقة الإدارية الدنيا فإنها تعد الجهة المشرفة على العمليات التنفيذية في الأقسام </a:t>
            </a:r>
            <a:r>
              <a:rPr lang="ar-SA" sz="2400" b="1" dirty="0" smtClean="0">
                <a:solidFill>
                  <a:srgbClr val="002060"/>
                </a:solidFill>
                <a:latin typeface="Times New Roman" pitchFamily="18" charset="0"/>
                <a:cs typeface="Times New Roman" pitchFamily="18" charset="0"/>
              </a:rPr>
              <a:t>الإنتاجية.</a:t>
            </a:r>
            <a:endParaRPr lang="ar-YE"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261008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E74DB3FA-25CA-4A92-9DD9-B6D2F53A90FC}" type="slidenum">
              <a:rPr lang="ar-SA" smtClean="0"/>
              <a:pPr>
                <a:defRPr/>
              </a:pPr>
              <a:t>130</a:t>
            </a:fld>
            <a:endParaRPr lang="en-US"/>
          </a:p>
        </p:txBody>
      </p:sp>
      <p:sp>
        <p:nvSpPr>
          <p:cNvPr id="4" name="Rectangle 7"/>
          <p:cNvSpPr>
            <a:spLocks noChangeArrowheads="1"/>
          </p:cNvSpPr>
          <p:nvPr/>
        </p:nvSpPr>
        <p:spPr bwMode="auto">
          <a:xfrm>
            <a:off x="800100" y="406575"/>
            <a:ext cx="75438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Arial" panose="020B0604020202020204" pitchFamily="34" charset="0"/>
                <a:ea typeface="Times New Roman" pitchFamily="18" charset="0"/>
              </a:rPr>
              <a:t>مثال: </a:t>
            </a:r>
            <a:r>
              <a:rPr kumimoji="0" lang="ar-SA" altLang="en-US" sz="2400" b="0" i="0" u="none" strike="noStrike" cap="none" normalizeH="0" baseline="0" dirty="0" smtClean="0">
                <a:ln>
                  <a:noFill/>
                </a:ln>
                <a:solidFill>
                  <a:schemeClr val="tx1"/>
                </a:solidFill>
                <a:effectLst/>
                <a:latin typeface="Arial" panose="020B0604020202020204" pitchFamily="34" charset="0"/>
                <a:ea typeface="Times New Roman" pitchFamily="18" charset="0"/>
              </a:rPr>
              <a:t>عن اعداد الميزانية الجزئية لتأجير عمل آلــة زراعية أو إمــــتلاك الآلــــة الزراعية:</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Arial" panose="020B0604020202020204" pitchFamily="34" charset="0"/>
                <a:ea typeface="Times New Roman" pitchFamily="18" charset="0"/>
              </a:rPr>
              <a:t>البديل الأول:- تأجير خدمات الآلات الزراعية:</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smtClean="0">
                <a:ln>
                  <a:noFill/>
                </a:ln>
                <a:solidFill>
                  <a:schemeClr val="tx1"/>
                </a:solidFill>
                <a:effectLst/>
                <a:latin typeface="Arial" panose="020B0604020202020204" pitchFamily="34" charset="0"/>
                <a:ea typeface="Times New Roman" pitchFamily="18" charset="0"/>
              </a:rPr>
              <a:t>البديل الثاني:- إمتلاك الآلة الزراعية (الحصّادة):</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7809252"/>
              </p:ext>
            </p:extLst>
          </p:nvPr>
        </p:nvGraphicFramePr>
        <p:xfrm>
          <a:off x="1600200" y="2530232"/>
          <a:ext cx="6249670" cy="1203567"/>
        </p:xfrm>
        <a:graphic>
          <a:graphicData uri="http://schemas.openxmlformats.org/drawingml/2006/table">
            <a:tbl>
              <a:tblPr rtl="1" firstRow="1" firstCol="1" bandRow="1" bandCol="1"/>
              <a:tblGrid>
                <a:gridCol w="4058399"/>
                <a:gridCol w="2191271"/>
              </a:tblGrid>
              <a:tr h="447839">
                <a:tc>
                  <a:txBody>
                    <a:bodyPr/>
                    <a:lstStyle/>
                    <a:p>
                      <a:pPr marL="0" marR="0" algn="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إيجار الحاصدة لحصد (20) هكتار بسعر (8 ) ريال للهكتار</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8× 20 = 160 ريال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64">
                <a:tc>
                  <a:txBody>
                    <a:bodyPr/>
                    <a:lstStyle/>
                    <a:p>
                      <a:pPr marL="0" marR="0" algn="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ايجار عمالة مصاحبة لجمع المحصول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 19 ريال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864">
                <a:tc>
                  <a:txBody>
                    <a:bodyPr/>
                    <a:lstStyle/>
                    <a:p>
                      <a:pPr marL="0" marR="0" algn="r" rtl="1">
                        <a:lnSpc>
                          <a:spcPct val="150000"/>
                        </a:lnSpc>
                        <a:spcBef>
                          <a:spcPts val="0"/>
                        </a:spcBef>
                        <a:spcAft>
                          <a:spcPts val="0"/>
                        </a:spcAft>
                      </a:pPr>
                      <a:r>
                        <a:rPr lang="ar-SA" sz="1200">
                          <a:effectLst/>
                          <a:latin typeface="Arial" panose="020B0604020202020204" pitchFamily="34" charset="0"/>
                          <a:ea typeface="Times New Roman"/>
                          <a:cs typeface="Arial" panose="020B0604020202020204" pitchFamily="34" charset="0"/>
                        </a:rPr>
                        <a:t>إجمالي التكلفة</a:t>
                      </a:r>
                      <a:endParaRPr lang="en-US" sz="1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0"/>
                        </a:spcAft>
                      </a:pPr>
                      <a:r>
                        <a:rPr lang="ar-SA" sz="1200" dirty="0">
                          <a:effectLst/>
                          <a:latin typeface="Arial" panose="020B0604020202020204" pitchFamily="34" charset="0"/>
                          <a:ea typeface="Times New Roman"/>
                          <a:cs typeface="Arial" panose="020B0604020202020204" pitchFamily="34" charset="0"/>
                        </a:rPr>
                        <a:t>= 179 ريال</a:t>
                      </a:r>
                      <a:endParaRPr lang="en-US" sz="1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8"/>
          <p:cNvSpPr>
            <a:spLocks noChangeArrowheads="1"/>
          </p:cNvSpPr>
          <p:nvPr/>
        </p:nvSpPr>
        <p:spPr bwMode="auto">
          <a:xfrm>
            <a:off x="3962400" y="2102823"/>
            <a:ext cx="367077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100000"/>
              </a:lnSpc>
              <a:spcBef>
                <a:spcPct val="0"/>
              </a:spcBef>
              <a:spcAft>
                <a:spcPct val="0"/>
              </a:spcAft>
              <a:buClrTx/>
              <a:buSzTx/>
              <a:buFontTx/>
              <a:buNone/>
              <a:tabLst/>
            </a:pPr>
            <a:r>
              <a:rPr kumimoji="0" lang="ar-SA" altLang="en-US" sz="1600" b="1" i="0" u="none" strike="noStrike" cap="none" normalizeH="0" baseline="0" dirty="0" smtClean="0">
                <a:ln>
                  <a:noFill/>
                </a:ln>
                <a:solidFill>
                  <a:schemeClr val="tx1"/>
                </a:solidFill>
                <a:effectLst/>
                <a:latin typeface="Sakkal Majalla" pitchFamily="2" charset="-78"/>
                <a:ea typeface="Times New Roman" pitchFamily="18" charset="0"/>
                <a:cs typeface="Arial" pitchFamily="34" charset="0"/>
              </a:rPr>
              <a:t>البديل الأول:- تأجير خدمات الآلات الزراعية</a:t>
            </a:r>
            <a:r>
              <a:rPr kumimoji="0" lang="ar-SA" altLang="en-US" sz="1200" b="1" i="0" u="none" strike="noStrike" cap="none" normalizeH="0" baseline="0" dirty="0" smtClean="0">
                <a:ln>
                  <a:noFill/>
                </a:ln>
                <a:solidFill>
                  <a:schemeClr val="tx1"/>
                </a:solidFill>
                <a:effectLst/>
                <a:latin typeface="Sakkal Majalla" pitchFamily="2" charset="-78"/>
                <a:ea typeface="Times New Roman" pitchFamily="18" charset="0"/>
                <a:cs typeface="Arial" pitchFamily="34" charset="0"/>
              </a:rPr>
              <a:t>:</a:t>
            </a:r>
            <a:endParaRPr kumimoji="0" lang="en-US" altLang="en-US" sz="6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Tahoma" pitchFamily="34" charset="0"/>
              <a:cs typeface="Arial"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848017110"/>
              </p:ext>
            </p:extLst>
          </p:nvPr>
        </p:nvGraphicFramePr>
        <p:xfrm>
          <a:off x="1524000" y="4114800"/>
          <a:ext cx="6429375" cy="1757363"/>
        </p:xfrm>
        <a:graphic>
          <a:graphicData uri="http://schemas.openxmlformats.org/presentationml/2006/ole">
            <mc:AlternateContent xmlns:mc="http://schemas.openxmlformats.org/markup-compatibility/2006">
              <mc:Choice xmlns:v="urn:schemas-microsoft-com:vml" Requires="v">
                <p:oleObj spid="_x0000_s18534" name="Document" r:id="rId3" imgW="5428981" imgH="1483915" progId="Word.Document.12">
                  <p:embed/>
                </p:oleObj>
              </mc:Choice>
              <mc:Fallback>
                <p:oleObj name="Document" r:id="rId3" imgW="5428981" imgH="1483915" progId="Word.Document.12">
                  <p:embed/>
                  <p:pic>
                    <p:nvPicPr>
                      <p:cNvPr id="0" name=""/>
                      <p:cNvPicPr/>
                      <p:nvPr/>
                    </p:nvPicPr>
                    <p:blipFill>
                      <a:blip r:embed="rId4"/>
                      <a:stretch>
                        <a:fillRect/>
                      </a:stretch>
                    </p:blipFill>
                    <p:spPr>
                      <a:xfrm>
                        <a:off x="1524000" y="4114800"/>
                        <a:ext cx="6429375" cy="1757363"/>
                      </a:xfrm>
                      <a:prstGeom prst="rect">
                        <a:avLst/>
                      </a:prstGeom>
                    </p:spPr>
                  </p:pic>
                </p:oleObj>
              </mc:Fallback>
            </mc:AlternateContent>
          </a:graphicData>
        </a:graphic>
      </p:graphicFrame>
      <p:sp>
        <p:nvSpPr>
          <p:cNvPr id="10" name="Rectangle 9"/>
          <p:cNvSpPr/>
          <p:nvPr/>
        </p:nvSpPr>
        <p:spPr>
          <a:xfrm>
            <a:off x="4953000" y="3733800"/>
            <a:ext cx="2908167" cy="369332"/>
          </a:xfrm>
          <a:prstGeom prst="rect">
            <a:avLst/>
          </a:prstGeom>
        </p:spPr>
        <p:txBody>
          <a:bodyPr wrap="none">
            <a:spAutoFit/>
          </a:bodyPr>
          <a:lstStyle/>
          <a:p>
            <a:r>
              <a:rPr kumimoji="0" lang="ar-SA" altLang="en-US" b="1" i="0" u="none" strike="noStrike" cap="none" normalizeH="0" baseline="0" dirty="0" smtClean="0">
                <a:ln>
                  <a:noFill/>
                </a:ln>
                <a:solidFill>
                  <a:schemeClr val="tx1"/>
                </a:solidFill>
                <a:effectLst/>
                <a:latin typeface="Arial" panose="020B0604020202020204" pitchFamily="34" charset="0"/>
                <a:ea typeface="Times New Roman" pitchFamily="18" charset="0"/>
              </a:rPr>
              <a:t>البديل الثاني:- إمتلاك الآلة الزراعية </a:t>
            </a:r>
            <a:endParaRPr lang="en-US" dirty="0"/>
          </a:p>
        </p:txBody>
      </p:sp>
      <p:sp>
        <p:nvSpPr>
          <p:cNvPr id="11" name="Rectangle 10"/>
          <p:cNvSpPr/>
          <p:nvPr/>
        </p:nvSpPr>
        <p:spPr>
          <a:xfrm>
            <a:off x="1143000" y="5410200"/>
            <a:ext cx="6781800" cy="646331"/>
          </a:xfrm>
          <a:prstGeom prst="rect">
            <a:avLst/>
          </a:prstGeom>
        </p:spPr>
        <p:txBody>
          <a:bodyPr wrap="square">
            <a:spAutoFit/>
          </a:bodyPr>
          <a:lstStyle/>
          <a:p>
            <a:pPr algn="r" rtl="1"/>
            <a:r>
              <a:rPr lang="ar-SA" dirty="0" smtClean="0"/>
              <a:t>وفق </a:t>
            </a:r>
            <a:r>
              <a:rPr lang="ar-SA" dirty="0"/>
              <a:t>الحسابات السابقة يكون قرار المزارع بتأجير الحاصدة لأنها توفر 64 ريال من تكلفة أمتلاك الحاصدة. </a:t>
            </a:r>
            <a:endParaRPr lang="ar-SA" dirty="0" smtClean="0"/>
          </a:p>
        </p:txBody>
      </p:sp>
    </p:spTree>
    <p:extLst>
      <p:ext uri="{BB962C8B-B14F-4D97-AF65-F5344CB8AC3E}">
        <p14:creationId xmlns:p14="http://schemas.microsoft.com/office/powerpoint/2010/main" val="426180829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762000"/>
            <a:ext cx="8153400" cy="685800"/>
          </a:xfrm>
        </p:spPr>
        <p:txBody>
          <a:bodyPr/>
          <a:lstStyle/>
          <a:p>
            <a:pPr algn="ctr" rtl="1" eaLnBrk="1" hangingPunct="1"/>
            <a:r>
              <a:rPr lang="ar-SA" altLang="en-US" sz="2800" b="1" dirty="0" smtClean="0">
                <a:solidFill>
                  <a:srgbClr val="993300"/>
                </a:solidFill>
                <a:latin typeface="Times New Roman" pitchFamily="18" charset="0"/>
                <a:cs typeface="Times New Roman" pitchFamily="18" charset="0"/>
              </a:rPr>
              <a:t>انواع الميزانية المزرعية</a:t>
            </a:r>
            <a:endParaRPr lang="en-US" altLang="en-US" sz="2800" b="1" dirty="0" smtClean="0">
              <a:solidFill>
                <a:srgbClr val="99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524000"/>
            <a:ext cx="8534400" cy="4648200"/>
          </a:xfrm>
        </p:spPr>
        <p:txBody>
          <a:bodyPr/>
          <a:lstStyle/>
          <a:p>
            <a:pPr marL="452437" indent="-342900" algn="just" rtl="1" eaLnBrk="1" hangingPunct="1">
              <a:lnSpc>
                <a:spcPct val="150000"/>
              </a:lnSpc>
              <a:buFont typeface="+mj-lt"/>
              <a:buAutoNum type="arabicPeriod" startAt="3"/>
            </a:pPr>
            <a:r>
              <a:rPr lang="ar-SA" altLang="en-US" sz="1800" b="1" dirty="0" smtClean="0">
                <a:latin typeface="Times New Roman" pitchFamily="18" charset="0"/>
                <a:cs typeface="Times New Roman" pitchFamily="18" charset="0"/>
              </a:rPr>
              <a:t>الميزانية الكلية </a:t>
            </a:r>
            <a:r>
              <a:rPr lang="en-US" altLang="en-US" sz="1800" b="1" dirty="0">
                <a:latin typeface="Times New Roman" pitchFamily="18" charset="0"/>
                <a:cs typeface="Times New Roman" pitchFamily="18" charset="0"/>
              </a:rPr>
              <a:t>Complete Budget or Whole farm budget</a:t>
            </a:r>
            <a:r>
              <a:rPr lang="ar-SA" sz="1800" b="1" dirty="0" smtClean="0"/>
              <a:t>: </a:t>
            </a:r>
          </a:p>
          <a:p>
            <a:pPr marL="109537" indent="0" algn="just" rtl="1" eaLnBrk="1" hangingPunct="1">
              <a:lnSpc>
                <a:spcPct val="150000"/>
              </a:lnSpc>
              <a:buNone/>
            </a:pPr>
            <a:r>
              <a:rPr lang="ar-SA" sz="1800" dirty="0"/>
              <a:t>وهي عبارة عن بيان </a:t>
            </a:r>
            <a:r>
              <a:rPr lang="ar-SA" sz="1800" dirty="0" smtClean="0"/>
              <a:t>للإيرادات </a:t>
            </a:r>
            <a:r>
              <a:rPr lang="ar-SA" sz="1800" dirty="0"/>
              <a:t>والمصروفات والأرباح المتوقعة </a:t>
            </a:r>
            <a:r>
              <a:rPr lang="ar-SA" sz="1800" dirty="0" smtClean="0"/>
              <a:t>للمزرعة </a:t>
            </a:r>
            <a:r>
              <a:rPr lang="ar-SA" sz="1800" dirty="0"/>
              <a:t>ككل</a:t>
            </a:r>
            <a:r>
              <a:rPr lang="ar-SA" sz="1800" dirty="0" smtClean="0"/>
              <a:t>.</a:t>
            </a:r>
          </a:p>
          <a:p>
            <a:pPr marL="452437" indent="-342900" algn="just" rtl="1" eaLnBrk="1" hangingPunct="1">
              <a:lnSpc>
                <a:spcPct val="150000"/>
              </a:lnSpc>
              <a:buFont typeface="+mj-lt"/>
              <a:buAutoNum type="arabicPeriod" startAt="4"/>
            </a:pPr>
            <a:r>
              <a:rPr lang="ar-SA" sz="1800" dirty="0" smtClean="0"/>
              <a:t> </a:t>
            </a:r>
            <a:r>
              <a:rPr lang="ar-SA" sz="1800" b="1" dirty="0" smtClean="0"/>
              <a:t>ميزانية التدفقات النقدية </a:t>
            </a:r>
            <a:r>
              <a:rPr lang="en-US" sz="1800" b="1" dirty="0" smtClean="0"/>
              <a:t>Cash </a:t>
            </a:r>
            <a:r>
              <a:rPr lang="en-US" sz="1800" b="1" dirty="0"/>
              <a:t>flow </a:t>
            </a:r>
            <a:r>
              <a:rPr lang="en-US" sz="1800" b="1" dirty="0" smtClean="0"/>
              <a:t>budget</a:t>
            </a:r>
            <a:r>
              <a:rPr lang="ar-SA" sz="1800" b="1" dirty="0" smtClean="0"/>
              <a:t>  </a:t>
            </a:r>
            <a:r>
              <a:rPr lang="ar-SA" sz="1800" dirty="0" smtClean="0"/>
              <a:t>:</a:t>
            </a:r>
          </a:p>
          <a:p>
            <a:pPr marL="109537" indent="0" algn="just" rtl="1" eaLnBrk="1" hangingPunct="1">
              <a:lnSpc>
                <a:spcPct val="150000"/>
              </a:lnSpc>
              <a:buNone/>
            </a:pPr>
            <a:r>
              <a:rPr lang="ar-SA" sz="1800" dirty="0" smtClean="0"/>
              <a:t>وهي </a:t>
            </a:r>
            <a:r>
              <a:rPr lang="ar-SA" sz="1800" dirty="0"/>
              <a:t>ملخص للتدفقات النقدية الداخلة والخارجة </a:t>
            </a:r>
            <a:r>
              <a:rPr lang="ar-SA" sz="1800" dirty="0" smtClean="0"/>
              <a:t>للاعمال التجارية </a:t>
            </a:r>
            <a:r>
              <a:rPr lang="ar-SA" sz="1800" dirty="0"/>
              <a:t>على مدى فترة زمنية معينة. والغرض الرئيسي </a:t>
            </a:r>
            <a:r>
              <a:rPr lang="ar-SA" sz="1800" dirty="0" smtClean="0"/>
              <a:t>منها </a:t>
            </a:r>
            <a:r>
              <a:rPr lang="ar-SA" sz="1800" dirty="0"/>
              <a:t>هو تقدير احتياجات الاقتراض في المستقبل وقدرة سداد </a:t>
            </a:r>
            <a:r>
              <a:rPr lang="ar-SA" sz="1800" dirty="0" smtClean="0"/>
              <a:t>القروض </a:t>
            </a:r>
            <a:r>
              <a:rPr lang="ar-SA" sz="1800" dirty="0"/>
              <a:t>من الأعمال الزراعية.</a:t>
            </a:r>
            <a:endParaRPr lang="ar-SA" sz="1800" dirty="0" smtClean="0"/>
          </a:p>
        </p:txBody>
      </p:sp>
      <p:sp>
        <p:nvSpPr>
          <p:cNvPr id="4" name="عنصر نائب لرقم الشريحة 3"/>
          <p:cNvSpPr>
            <a:spLocks noGrp="1"/>
          </p:cNvSpPr>
          <p:nvPr>
            <p:ph type="sldNum" sz="quarter" idx="12"/>
          </p:nvPr>
        </p:nvSpPr>
        <p:spPr/>
        <p:txBody>
          <a:bodyPr/>
          <a:lstStyle/>
          <a:p>
            <a:pPr>
              <a:defRPr/>
            </a:pPr>
            <a:fld id="{26A7C22A-C7DA-49DD-A7AC-BB2630F07155}" type="slidenum">
              <a:rPr lang="ar-SA" smtClean="0">
                <a:solidFill>
                  <a:prstClr val="black"/>
                </a:solidFill>
              </a:rPr>
              <a:pPr>
                <a:defRPr/>
              </a:pPr>
              <a:t>131</a:t>
            </a:fld>
            <a:endParaRPr lang="en-US">
              <a:solidFill>
                <a:prstClr val="black"/>
              </a:solidFill>
            </a:endParaRPr>
          </a:p>
        </p:txBody>
      </p:sp>
    </p:spTree>
    <p:extLst>
      <p:ext uri="{BB962C8B-B14F-4D97-AF65-F5344CB8AC3E}">
        <p14:creationId xmlns:p14="http://schemas.microsoft.com/office/powerpoint/2010/main" val="111029808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066800"/>
            <a:ext cx="8229600" cy="762000"/>
          </a:xfrm>
        </p:spPr>
        <p:txBody>
          <a:bodyPr>
            <a:normAutofit fontScale="90000"/>
          </a:bodyPr>
          <a:lstStyle/>
          <a:p>
            <a:pPr algn="ctr" eaLnBrk="1" hangingPunct="1"/>
            <a:r>
              <a:rPr lang="ar-SA" altLang="en-US" sz="2800" b="1" dirty="0" smtClean="0">
                <a:solidFill>
                  <a:schemeClr val="accent1"/>
                </a:solidFill>
                <a:latin typeface="Times New Roman" pitchFamily="18" charset="0"/>
                <a:cs typeface="Times New Roman" pitchFamily="18" charset="0"/>
              </a:rPr>
              <a:t>خـــــــــــــطـوات إعــــــــــــداد الــــــــــــــمـيـزانـيـة</a:t>
            </a:r>
            <a:br>
              <a:rPr lang="ar-SA" altLang="en-US" sz="2800" b="1" dirty="0" smtClean="0">
                <a:solidFill>
                  <a:schemeClr val="accent1"/>
                </a:solidFill>
                <a:latin typeface="Times New Roman" pitchFamily="18" charset="0"/>
                <a:cs typeface="Times New Roman" pitchFamily="18" charset="0"/>
              </a:rPr>
            </a:br>
            <a:r>
              <a:rPr lang="ar-SA" altLang="en-US" sz="2800" dirty="0" smtClean="0">
                <a:solidFill>
                  <a:schemeClr val="accent1"/>
                </a:solidFill>
                <a:latin typeface="Times New Roman" pitchFamily="18" charset="0"/>
                <a:cs typeface="Times New Roman" pitchFamily="18" charset="0"/>
              </a:rPr>
              <a:t>والخطة المزرعية</a:t>
            </a:r>
            <a:endParaRPr lang="en-US" altLang="en-US" sz="2800" b="1" dirty="0" smtClean="0">
              <a:solidFill>
                <a:schemeClr val="accent1"/>
              </a:solidFill>
              <a:latin typeface="Times New Roman" pitchFamily="18" charset="0"/>
              <a:cs typeface="Times New Roman" pitchFamily="18" charset="0"/>
            </a:endParaRPr>
          </a:p>
        </p:txBody>
      </p:sp>
      <p:sp>
        <p:nvSpPr>
          <p:cNvPr id="19459" name="Rectangle 3"/>
          <p:cNvSpPr>
            <a:spLocks noGrp="1" noChangeArrowheads="1"/>
          </p:cNvSpPr>
          <p:nvPr>
            <p:ph idx="1"/>
          </p:nvPr>
        </p:nvSpPr>
        <p:spPr>
          <a:xfrm>
            <a:off x="228600" y="1981200"/>
            <a:ext cx="8534400" cy="4495800"/>
          </a:xfrm>
        </p:spPr>
        <p:txBody>
          <a:bodyPr/>
          <a:lstStyle/>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يختلف المزارعون في الخطوات التي يتبعونها في إعداد الميزانيات الزراعية غير أنه يمكن إتباع </a:t>
            </a:r>
            <a:r>
              <a:rPr lang="ar-SA" altLang="en-US" sz="2000" dirty="0" smtClean="0">
                <a:solidFill>
                  <a:srgbClr val="993300"/>
                </a:solidFill>
                <a:latin typeface="Times New Roman" pitchFamily="18" charset="0"/>
                <a:cs typeface="Times New Roman" pitchFamily="18" charset="0"/>
              </a:rPr>
              <a:t>الخطوات التالية كأساس لإعداد الميزانية والخطة المزرعية .</a:t>
            </a:r>
            <a:endParaRPr lang="ar-SA" altLang="en-US" sz="2000" b="1" dirty="0" smtClean="0">
              <a:solidFill>
                <a:srgbClr val="993300"/>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b="1" dirty="0" smtClean="0">
                <a:latin typeface="Times New Roman" pitchFamily="18" charset="0"/>
                <a:cs typeface="Times New Roman" pitchFamily="18" charset="0"/>
              </a:rPr>
              <a:t>الخطوة الأولى: حــــــــصر الـــــــموارد الـــــــزراعية والتي تشمل:</a:t>
            </a:r>
            <a:endParaRPr lang="ar-SA" altLang="en-US" sz="20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رأس المال المتوفر حالياً وما يمكن تدبيرة من خلال مؤسسات الإقراض المختلفة. </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العمالة المتوفرة والعمالة التي يمكن تدبيرها وكذلك العمالة الأسرية.</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قدرة صاحب المزرعة على إدارة الموارد الزراعية والمهارات المتوفرة وما مدى الحاجة إلى مهارات ادارية جديدة يجب تدبيرها. تحديد المهارات الإدارية المتوفرة يساعد في إختيار النشاط المزرعي (إنتاج الألبان أو اللحوم أو الإنتاج النباتي وغيرها).</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 المباني والالات</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54ABF6DF-5FAA-4027-BDDC-6217B57C8159}" type="slidenum">
              <a:rPr lang="ar-SA" smtClean="0"/>
              <a:pPr>
                <a:defRPr/>
              </a:pPr>
              <a:t>132</a:t>
            </a:fld>
            <a:endParaRPr lang="en-US"/>
          </a:p>
        </p:txBody>
      </p:sp>
    </p:spTree>
    <p:extLst>
      <p:ext uri="{BB962C8B-B14F-4D97-AF65-F5344CB8AC3E}">
        <p14:creationId xmlns:p14="http://schemas.microsoft.com/office/powerpoint/2010/main" val="41777576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85800" y="76200"/>
            <a:ext cx="8077200" cy="5638800"/>
          </a:xfrm>
        </p:spPr>
        <p:txBody>
          <a:bodyPr/>
          <a:lstStyle/>
          <a:p>
            <a:pPr algn="just" rtl="1" eaLnBrk="1" hangingPunct="1">
              <a:buFontTx/>
              <a:buChar char="-"/>
            </a:pPr>
            <a:r>
              <a:rPr lang="ar-SA" altLang="en-US" sz="2400" dirty="0" smtClean="0">
                <a:latin typeface="Times New Roman" pitchFamily="18" charset="0"/>
                <a:cs typeface="Times New Roman" pitchFamily="18" charset="0"/>
              </a:rPr>
              <a:t>حصر الموارد الارضية: </a:t>
            </a:r>
          </a:p>
          <a:p>
            <a:pPr lvl="1" algn="just" rtl="1" eaLnBrk="1" hangingPunct="1">
              <a:buFontTx/>
              <a:buChar char="-"/>
            </a:pPr>
            <a:r>
              <a:rPr lang="ar-SA" altLang="en-US" sz="1800" dirty="0" smtClean="0">
                <a:latin typeface="Times New Roman" pitchFamily="18" charset="0"/>
                <a:cs typeface="Times New Roman" pitchFamily="18" charset="0"/>
              </a:rPr>
              <a:t>تحدد المساحة الإجمالية للمزرعة من خلال الخريطة الموضوعية، </a:t>
            </a:r>
          </a:p>
          <a:p>
            <a:pPr lvl="1" algn="just" rtl="1" eaLnBrk="1" hangingPunct="1">
              <a:buFontTx/>
              <a:buChar char="-"/>
            </a:pPr>
            <a:r>
              <a:rPr lang="ar-SA" altLang="en-US" sz="1800" dirty="0" smtClean="0">
                <a:latin typeface="Times New Roman" pitchFamily="18" charset="0"/>
                <a:cs typeface="Times New Roman" pitchFamily="18" charset="0"/>
              </a:rPr>
              <a:t>وعلى الخريطة نفسها تحدد الإستعمالات الحالية لكل جزء من المزرعة، كما هو فعلياً. </a:t>
            </a:r>
          </a:p>
          <a:p>
            <a:pPr lvl="1" algn="just" rtl="1" eaLnBrk="1" hangingPunct="1">
              <a:buFontTx/>
              <a:buChar char="-"/>
            </a:pPr>
            <a:r>
              <a:rPr lang="ar-SA" altLang="en-US" sz="1800" dirty="0" smtClean="0">
                <a:latin typeface="Times New Roman" pitchFamily="18" charset="0"/>
                <a:cs typeface="Times New Roman" pitchFamily="18" charset="0"/>
              </a:rPr>
              <a:t>وكذلك تحديد تصنيفات التربة (طينية، رملية،...إلخ)، </a:t>
            </a:r>
          </a:p>
          <a:p>
            <a:pPr lvl="1" algn="just" rtl="1" eaLnBrk="1" hangingPunct="1">
              <a:buFontTx/>
              <a:buChar char="-"/>
            </a:pPr>
            <a:r>
              <a:rPr lang="ar-SA" altLang="en-US" sz="1800" dirty="0" smtClean="0">
                <a:latin typeface="Times New Roman" pitchFamily="18" charset="0"/>
                <a:cs typeface="Times New Roman" pitchFamily="18" charset="0"/>
              </a:rPr>
              <a:t>كما يجب معرفة طبوغرافية الأرض من حيث الإرتفاعات والإنخفاضات والخطوط الكنتورية للأراضي، </a:t>
            </a:r>
          </a:p>
          <a:p>
            <a:pPr lvl="1" algn="just" rtl="1" eaLnBrk="1" hangingPunct="1">
              <a:buFontTx/>
              <a:buChar char="-"/>
            </a:pPr>
            <a:r>
              <a:rPr lang="ar-SA" altLang="en-US" sz="1800" dirty="0" smtClean="0">
                <a:latin typeface="Times New Roman" pitchFamily="18" charset="0"/>
                <a:cs typeface="Times New Roman" pitchFamily="18" charset="0"/>
              </a:rPr>
              <a:t>أيضاً يجب معرفة تصريف التربة والذي يفيد في تحديد إمكانيات الري والصرف في الأراضي الزراعية. </a:t>
            </a:r>
          </a:p>
          <a:p>
            <a:pPr algn="just" rtl="1" eaLnBrk="1" hangingPunct="1">
              <a:buFont typeface="Wingdings" pitchFamily="2" charset="2"/>
              <a:buChar char="Ø"/>
            </a:pPr>
            <a:r>
              <a:rPr lang="ar-SA" altLang="en-US" sz="2000" dirty="0" smtClean="0">
                <a:latin typeface="Times New Roman" pitchFamily="18" charset="0"/>
                <a:cs typeface="Times New Roman" pitchFamily="18" charset="0"/>
              </a:rPr>
              <a:t>وبذلك يمكن عن طريق الإدارة المثلى إستخدام كل المعلومات عن الموارد الأرضية بهدف المحافظة عليها من التدهور والتملح والإنحراف وغيرها. </a:t>
            </a:r>
          </a:p>
          <a:p>
            <a:pPr algn="just" rtl="1" eaLnBrk="1" hangingPunct="1">
              <a:buFont typeface="Wingdings" pitchFamily="2" charset="2"/>
              <a:buChar char="Ø"/>
            </a:pPr>
            <a:r>
              <a:rPr lang="ar-SA" altLang="en-US" sz="2000" dirty="0" smtClean="0">
                <a:latin typeface="Times New Roman" pitchFamily="18" charset="0"/>
                <a:cs typeface="Times New Roman" pitchFamily="18" charset="0"/>
              </a:rPr>
              <a:t>كما تفديد المعلومات في تحديد إنتاجية تلك الأراضي في الاستخدامات الزراعية الإنتاجية المختلفة. </a:t>
            </a:r>
          </a:p>
          <a:p>
            <a:pPr algn="just" rtl="1" eaLnBrk="1" hangingPunct="1">
              <a:buFont typeface="Wingdings" pitchFamily="2" charset="2"/>
              <a:buChar char="Ø"/>
            </a:pPr>
            <a:r>
              <a:rPr lang="ar-SA" altLang="en-US" sz="2000" dirty="0">
                <a:solidFill>
                  <a:prstClr val="black"/>
                </a:solidFill>
                <a:latin typeface="Times New Roman" pitchFamily="18" charset="0"/>
                <a:cs typeface="Times New Roman" pitchFamily="18" charset="0"/>
              </a:rPr>
              <a:t>من المهم من وقت إلى آخر تحديث المعلومات المتوفرة عن أرض المزرعة أو المشروع عن طريق أخذ عينات عشوائية للتربة وتحليلها بغية دراسة المعلومات المتوفرة </a:t>
            </a:r>
            <a:r>
              <a:rPr lang="ar-SA" altLang="en-US" sz="2000" dirty="0" smtClean="0">
                <a:solidFill>
                  <a:prstClr val="black"/>
                </a:solidFill>
                <a:latin typeface="Times New Roman" pitchFamily="18" charset="0"/>
                <a:cs typeface="Times New Roman" pitchFamily="18" charset="0"/>
              </a:rPr>
              <a:t>وتحديثها.</a:t>
            </a:r>
          </a:p>
          <a:p>
            <a:pPr lvl="0" algn="just" rtl="1" eaLnBrk="1" hangingPunct="1">
              <a:buFont typeface="Wingdings" pitchFamily="2" charset="2"/>
              <a:buChar char="Ø"/>
            </a:pPr>
            <a:r>
              <a:rPr lang="ar-SA" altLang="en-US" sz="2000" dirty="0">
                <a:solidFill>
                  <a:prstClr val="black"/>
                </a:solidFill>
                <a:latin typeface="Times New Roman" pitchFamily="18" charset="0"/>
                <a:cs typeface="Times New Roman" pitchFamily="18" charset="0"/>
              </a:rPr>
              <a:t>كما يمكن أن تفيد المعلومات المتوفرة عن مصادر المياه في المزرعة وعدد الآبار وأعماقها وإنتاجية تلك الآبار وتطور الإنتاجية وتأثيرها بالعوامل المختلفة من الإستهلاك والظروف الطبيعية والبيئية المباشرة وغير المباشرة.</a:t>
            </a:r>
          </a:p>
          <a:p>
            <a:pPr algn="just" rtl="1" eaLnBrk="1" hangingPunct="1">
              <a:buFont typeface="Wingdings" pitchFamily="2" charset="2"/>
              <a:buChar char="Ø"/>
            </a:pPr>
            <a:r>
              <a:rPr lang="ar-SA" altLang="en-US" sz="2000" dirty="0" smtClean="0">
                <a:latin typeface="Times New Roman" pitchFamily="18" charset="0"/>
                <a:cs typeface="Times New Roman" pitchFamily="18" charset="0"/>
              </a:rPr>
              <a:t>يمكن عن طريق المعلومات المتوفرة عن الموارد الأرضية إقتراح دورة زراعية للمحاصيل في تلك المساحات بالإضافة إلى تقديم تاريخ مفصّل عن المزرعة يفيد في الإدارة المثلى لها</a:t>
            </a:r>
            <a:r>
              <a:rPr lang="ar-SA" altLang="en-US" sz="2400" dirty="0" smtClean="0">
                <a:latin typeface="Times New Roman" pitchFamily="18" charset="0"/>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37CEB44C-5D6A-4336-9C4B-276847E79FB9}" type="slidenum">
              <a:rPr lang="ar-SA" smtClean="0"/>
              <a:pPr>
                <a:defRPr/>
              </a:pPr>
              <a:t>133</a:t>
            </a:fld>
            <a:endParaRPr lang="en-US"/>
          </a:p>
        </p:txBody>
      </p:sp>
    </p:spTree>
    <p:extLst>
      <p:ext uri="{BB962C8B-B14F-4D97-AF65-F5344CB8AC3E}">
        <p14:creationId xmlns:p14="http://schemas.microsoft.com/office/powerpoint/2010/main" val="260524807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381000" y="304800"/>
            <a:ext cx="8305800" cy="6400800"/>
          </a:xfrm>
        </p:spPr>
        <p:txBody>
          <a:bodyPr/>
          <a:lstStyle/>
          <a:p>
            <a:pPr marL="0" indent="0" algn="r"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الخطوة الثانية: تحديد الانشطة الإنتاجية من محاصيل وانتاج حيواني: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يمكن عن طريق المعلومات السابقة والمتعلقة بالأراضي والمياه والمباني والمنشآت تحديد الانشطة الانتاجية المختلفة</a:t>
            </a:r>
          </a:p>
          <a:p>
            <a:pPr marL="109537" indent="0" algn="just" rtl="1" eaLnBrk="1" hangingPunct="1">
              <a:lnSpc>
                <a:spcPct val="150000"/>
              </a:lnSpc>
              <a:buNone/>
            </a:pPr>
            <a:r>
              <a:rPr lang="ar-SA" altLang="en-US" sz="2400" b="1" dirty="0" smtClean="0">
                <a:latin typeface="Times New Roman" pitchFamily="18" charset="0"/>
                <a:cs typeface="Times New Roman" pitchFamily="18" charset="0"/>
              </a:rPr>
              <a:t>الخطوة الثالثة: تقدير </a:t>
            </a:r>
            <a:r>
              <a:rPr lang="ar-SA" altLang="en-US" sz="2400" b="1" dirty="0" smtClean="0">
                <a:solidFill>
                  <a:schemeClr val="tx2"/>
                </a:solidFill>
                <a:latin typeface="Times New Roman" pitchFamily="18" charset="0"/>
                <a:cs typeface="Times New Roman" pitchFamily="18" charset="0"/>
              </a:rPr>
              <a:t>الإنتاجـــــــــية</a:t>
            </a:r>
          </a:p>
          <a:p>
            <a:pPr marL="109537" indent="0" algn="just" rtl="1" eaLnBrk="1" hangingPunct="1">
              <a:lnSpc>
                <a:spcPct val="150000"/>
              </a:lnSpc>
              <a:buNone/>
            </a:pPr>
            <a:r>
              <a:rPr lang="ar-SA" altLang="en-US" sz="2000" dirty="0">
                <a:latin typeface="Times New Roman" pitchFamily="18" charset="0"/>
                <a:cs typeface="Times New Roman" pitchFamily="18" charset="0"/>
              </a:rPr>
              <a:t>تكون التقديرات حسب الأنظمة الإنتاجية </a:t>
            </a:r>
            <a:r>
              <a:rPr lang="ar-SA" altLang="en-US" sz="2000" dirty="0" smtClean="0">
                <a:latin typeface="Times New Roman" pitchFamily="18" charset="0"/>
                <a:cs typeface="Times New Roman" pitchFamily="18" charset="0"/>
              </a:rPr>
              <a:t>السائدة. التقديرات </a:t>
            </a:r>
            <a:r>
              <a:rPr lang="ar-SA" altLang="en-US" sz="2000" dirty="0">
                <a:latin typeface="Times New Roman" pitchFamily="18" charset="0"/>
                <a:cs typeface="Times New Roman" pitchFamily="18" charset="0"/>
              </a:rPr>
              <a:t>المقترحة مجرد تنبؤات علمية، ودقتها تعتمد على دقة المعلومات المستخدمة وطريقة الحصول عليها. </a:t>
            </a:r>
            <a:endParaRPr lang="ar-SA" altLang="en-US" sz="20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فمثلاً </a:t>
            </a:r>
            <a:r>
              <a:rPr lang="ar-SA" altLang="en-US" sz="1800" dirty="0">
                <a:latin typeface="Times New Roman" pitchFamily="18" charset="0"/>
                <a:cs typeface="Times New Roman" pitchFamily="18" charset="0"/>
              </a:rPr>
              <a:t>الإنتاج سوف يعتمد على الدورة الزراعية المتبعة فالمحاصيل العشبية تعطي إنتاجاً أعلى عند تعاقبها مع البقوليات في المساحات الزراعية، وكذلك سوف تعتمد الإنتاجية على الموارد الزراعية الأخرى مثل الأسمدة، المياه، المبيدات الزراعية والعشبية، وعلى مواعيد الزراعة والظروف المناخية السائدة وغيرها من العوامل المؤثرة في الإنتاج. </a:t>
            </a:r>
            <a:endParaRPr lang="ar-SA" altLang="en-US" sz="18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وعلى </a:t>
            </a:r>
            <a:r>
              <a:rPr lang="ar-SA" altLang="en-US" sz="1800" dirty="0">
                <a:latin typeface="Times New Roman" pitchFamily="18" charset="0"/>
                <a:cs typeface="Times New Roman" pitchFamily="18" charset="0"/>
              </a:rPr>
              <a:t>العموم تلعب الخبرة ووجود السجلات المزرعية عن العمليات الزراعية السابقة دوراً كبيراً في تقدير إنتاجية المحاصيل المختلفة بدقة وأقل إحتمالات للخطأ، (دقة التقديرات تتناسب طردياً مع المعلومات المستخدمة في الحصول على هذه التقديرات).</a:t>
            </a:r>
            <a:endParaRPr lang="en-US" altLang="en-US" sz="1800" dirty="0">
              <a:latin typeface="Times New Roman" pitchFamily="18" charset="0"/>
              <a:cs typeface="Times New Roman" pitchFamily="18" charset="0"/>
            </a:endParaRPr>
          </a:p>
          <a:p>
            <a:pPr marL="109537" indent="0" algn="just" rtl="1" eaLnBrk="1" hangingPunct="1">
              <a:lnSpc>
                <a:spcPct val="150000"/>
              </a:lnSpc>
              <a:buNone/>
            </a:pPr>
            <a:endParaRPr lang="ar-SA" altLang="en-US" sz="2000" dirty="0" smtClean="0">
              <a:latin typeface="Times New Roman" pitchFamily="18" charset="0"/>
              <a:cs typeface="Times New Roman" pitchFamily="18" charset="0"/>
            </a:endParaRPr>
          </a:p>
          <a:p>
            <a:pPr marL="109537" indent="0" algn="just" rtl="1" eaLnBrk="1" hangingPunct="1">
              <a:lnSpc>
                <a:spcPct val="150000"/>
              </a:lnSpc>
              <a:buNone/>
            </a:pPr>
            <a:endParaRPr lang="ar-SA" altLang="en-US" sz="2000" dirty="0">
              <a:latin typeface="Times New Roman" pitchFamily="18" charset="0"/>
              <a:cs typeface="Times New Roman" pitchFamily="18" charset="0"/>
            </a:endParaRPr>
          </a:p>
          <a:p>
            <a:pPr marL="109537" indent="0" algn="just" rtl="1" eaLnBrk="1" hangingPunct="1">
              <a:lnSpc>
                <a:spcPct val="150000"/>
              </a:lnSpc>
              <a:buNone/>
            </a:pPr>
            <a:endParaRPr lang="ar-SA" altLang="en-US" sz="2400" b="1" dirty="0">
              <a:solidFill>
                <a:schemeClr val="tx2"/>
              </a:solidFill>
              <a:latin typeface="Times New Roman" pitchFamily="18" charset="0"/>
              <a:cs typeface="Times New Roman" pitchFamily="18" charset="0"/>
            </a:endParaRPr>
          </a:p>
          <a:p>
            <a:pPr marL="109537" indent="0" algn="just" rtl="1" eaLnBrk="1" hangingPunct="1">
              <a:lnSpc>
                <a:spcPct val="150000"/>
              </a:lnSpc>
              <a:buNone/>
            </a:pP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33E9C1C-6D11-4FC4-A2F7-2F0E91CBC069}" type="slidenum">
              <a:rPr lang="ar-SA" smtClean="0"/>
              <a:pPr>
                <a:defRPr/>
              </a:pPr>
              <a:t>134</a:t>
            </a:fld>
            <a:endParaRPr lang="en-US"/>
          </a:p>
        </p:txBody>
      </p:sp>
    </p:spTree>
    <p:extLst>
      <p:ext uri="{BB962C8B-B14F-4D97-AF65-F5344CB8AC3E}">
        <p14:creationId xmlns:p14="http://schemas.microsoft.com/office/powerpoint/2010/main" val="243658855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229600" cy="5791200"/>
          </a:xfrm>
        </p:spPr>
        <p:txBody>
          <a:bodyPr/>
          <a:lstStyle/>
          <a:p>
            <a:pPr marL="109537" indent="0" algn="r" rtl="1">
              <a:buNone/>
            </a:pPr>
            <a:r>
              <a:rPr lang="ar-SA" b="1" dirty="0" smtClean="0"/>
              <a:t>الخطوة الرابعة: تقدير هوامش الربح:</a:t>
            </a:r>
          </a:p>
          <a:p>
            <a:pPr marL="109537" indent="0" algn="r" rtl="1">
              <a:buNone/>
            </a:pPr>
            <a:r>
              <a:rPr lang="ar-SA" sz="2000" dirty="0" smtClean="0"/>
              <a:t>يقدر </a:t>
            </a:r>
            <a:r>
              <a:rPr lang="ar-SA" sz="2000" dirty="0"/>
              <a:t>هامش الربح </a:t>
            </a:r>
            <a:r>
              <a:rPr lang="ar-SA" sz="2000" dirty="0" smtClean="0"/>
              <a:t>لكل وحدة من النشاط الانتاجي. </a:t>
            </a:r>
            <a:r>
              <a:rPr lang="ar-SA" sz="2000" dirty="0"/>
              <a:t>هامش الربح </a:t>
            </a:r>
            <a:r>
              <a:rPr lang="ar-SA" sz="2000" dirty="0" smtClean="0"/>
              <a:t>هو </a:t>
            </a:r>
            <a:r>
              <a:rPr lang="ar-SA" sz="2000" dirty="0"/>
              <a:t>الفرق بين إجمالي الدخل ومجموع التكاليف المتغيرة. ويتطلب حساب الهامش </a:t>
            </a:r>
            <a:r>
              <a:rPr lang="ar-SA" sz="2000" dirty="0" smtClean="0"/>
              <a:t>الربحي تقدير الانتاجية وسعر إلانتاج بطريقة مثلي. </a:t>
            </a:r>
            <a:r>
              <a:rPr lang="ar-SA" sz="2000" dirty="0"/>
              <a:t>ويتطلب حساب </a:t>
            </a:r>
            <a:r>
              <a:rPr lang="ar-SA" sz="2000" dirty="0" smtClean="0"/>
              <a:t>إجمالي </a:t>
            </a:r>
            <a:r>
              <a:rPr lang="ar-SA" sz="2000" dirty="0"/>
              <a:t>التكلفة المتغيرة قائمة </a:t>
            </a:r>
            <a:r>
              <a:rPr lang="ar-SA" sz="2000" dirty="0" smtClean="0"/>
              <a:t>بعناصر الانتاج المتغيرة وسعرها. </a:t>
            </a:r>
          </a:p>
          <a:p>
            <a:pPr marL="109537" indent="0" algn="r" rtl="1">
              <a:buNone/>
            </a:pPr>
            <a:r>
              <a:rPr lang="ar-SA" b="1" dirty="0"/>
              <a:t>الخطوة </a:t>
            </a:r>
            <a:r>
              <a:rPr lang="ar-SA" b="1" dirty="0" smtClean="0"/>
              <a:t>الخامسة: اعداد الخطة الكلية للمزرعة:</a:t>
            </a:r>
          </a:p>
          <a:p>
            <a:pPr marL="109537" indent="0" algn="r" rtl="1">
              <a:buNone/>
            </a:pPr>
            <a:r>
              <a:rPr lang="ar-SA" sz="2400" dirty="0"/>
              <a:t>جميع المعلومات اللازمة </a:t>
            </a:r>
            <a:r>
              <a:rPr lang="ar-SA" sz="2400" dirty="0" smtClean="0"/>
              <a:t>لاعداد خطة المزرعة الكلية اصبحت جاهزة للاستخدام</a:t>
            </a:r>
            <a:r>
              <a:rPr lang="ar-SA" sz="2400" dirty="0"/>
              <a:t>. </a:t>
            </a:r>
            <a:r>
              <a:rPr lang="ar-SA" sz="2400" dirty="0" smtClean="0"/>
              <a:t>في خطة المزرعة الكلية يتم تحديد الموارد </a:t>
            </a:r>
            <a:r>
              <a:rPr lang="ar-SA" sz="2400" dirty="0"/>
              <a:t>الأكثر </a:t>
            </a:r>
            <a:r>
              <a:rPr lang="ar-SA" sz="2400" dirty="0" smtClean="0"/>
              <a:t>ندرة </a:t>
            </a:r>
            <a:r>
              <a:rPr lang="ar-SA" sz="2400" dirty="0"/>
              <a:t>واختيار </a:t>
            </a:r>
            <a:r>
              <a:rPr lang="ar-SA" sz="2400" dirty="0" smtClean="0"/>
              <a:t>االناشاطات الانتاجية </a:t>
            </a:r>
            <a:r>
              <a:rPr lang="ar-SA" sz="2400" dirty="0"/>
              <a:t>ذات أكبر هامش </a:t>
            </a:r>
            <a:r>
              <a:rPr lang="ar-SA" sz="2400" dirty="0" smtClean="0"/>
              <a:t>ربحي </a:t>
            </a:r>
            <a:r>
              <a:rPr lang="ar-SA" sz="2400" dirty="0"/>
              <a:t>لكل وحدة من </a:t>
            </a:r>
            <a:r>
              <a:rPr lang="ar-SA" sz="2400" dirty="0" smtClean="0"/>
              <a:t>المورد</a:t>
            </a:r>
            <a:r>
              <a:rPr lang="ar-SA" sz="2400" dirty="0"/>
              <a:t>.</a:t>
            </a:r>
          </a:p>
          <a:p>
            <a:pPr marL="109537" indent="0" algn="r" rtl="1">
              <a:buNone/>
            </a:pPr>
            <a:r>
              <a:rPr lang="ar-SA" sz="2400" dirty="0" smtClean="0"/>
              <a:t>الهامش الربحي للمورد =    </a:t>
            </a:r>
            <a:r>
              <a:rPr lang="ar-SA" sz="2400" u="sng" dirty="0" smtClean="0"/>
              <a:t>هامش الربح</a:t>
            </a:r>
          </a:p>
          <a:p>
            <a:pPr marL="109537" indent="0" algn="r" rtl="1">
              <a:buNone/>
            </a:pPr>
            <a:r>
              <a:rPr lang="ar-SA" sz="2400" dirty="0"/>
              <a:t> </a:t>
            </a:r>
            <a:r>
              <a:rPr lang="ar-SA" sz="2400" dirty="0" smtClean="0"/>
              <a:t>                            كمية المورد المستخدمة</a:t>
            </a:r>
          </a:p>
          <a:p>
            <a:pPr marL="0" indent="0" algn="r" rtl="1" eaLnBrk="1" hangingPunct="1">
              <a:buNone/>
              <a:defRPr/>
            </a:pPr>
            <a:r>
              <a:rPr lang="ar-SA" sz="2000" dirty="0" smtClean="0">
                <a:solidFill>
                  <a:schemeClr val="accent2">
                    <a:lumMod val="75000"/>
                  </a:schemeClr>
                </a:solidFill>
                <a:latin typeface="Times New Roman" pitchFamily="18" charset="0"/>
                <a:cs typeface="Times New Roman" pitchFamily="18" charset="0"/>
              </a:rPr>
              <a:t>من </a:t>
            </a:r>
            <a:r>
              <a:rPr lang="ar-SA" sz="2000" dirty="0">
                <a:solidFill>
                  <a:schemeClr val="accent2">
                    <a:lumMod val="75000"/>
                  </a:schemeClr>
                </a:solidFill>
                <a:latin typeface="Times New Roman" pitchFamily="18" charset="0"/>
                <a:cs typeface="Times New Roman" pitchFamily="18" charset="0"/>
              </a:rPr>
              <a:t>الملاحظات المهمة التي يجب مراعاتها في </a:t>
            </a:r>
            <a:r>
              <a:rPr lang="ar-SA" sz="2000" dirty="0" smtClean="0">
                <a:solidFill>
                  <a:schemeClr val="accent2">
                    <a:lumMod val="75000"/>
                  </a:schemeClr>
                </a:solidFill>
                <a:latin typeface="Times New Roman" pitchFamily="18" charset="0"/>
                <a:cs typeface="Times New Roman" pitchFamily="18" charset="0"/>
              </a:rPr>
              <a:t>إعداد </a:t>
            </a:r>
            <a:r>
              <a:rPr lang="ar-SA" sz="2000" dirty="0">
                <a:solidFill>
                  <a:schemeClr val="accent2">
                    <a:lumMod val="75000"/>
                  </a:schemeClr>
                </a:solidFill>
                <a:latin typeface="Times New Roman" pitchFamily="18" charset="0"/>
                <a:cs typeface="Times New Roman" pitchFamily="18" charset="0"/>
              </a:rPr>
              <a:t>الميزانية:</a:t>
            </a:r>
          </a:p>
          <a:p>
            <a:pPr algn="r" rtl="1" eaLnBrk="1" hangingPunct="1">
              <a:buFontTx/>
              <a:buChar char="-"/>
              <a:defRPr/>
            </a:pPr>
            <a:r>
              <a:rPr lang="ar-SA" sz="2000" dirty="0">
                <a:latin typeface="Times New Roman" pitchFamily="18" charset="0"/>
                <a:cs typeface="Times New Roman" pitchFamily="18" charset="0"/>
              </a:rPr>
              <a:t>الميزانية المزرعية تكون بشكل مبسط وخالية من التفاصيل المعقدة.</a:t>
            </a:r>
          </a:p>
          <a:p>
            <a:pPr algn="r" rtl="1" eaLnBrk="1" hangingPunct="1">
              <a:buFontTx/>
              <a:buChar char="-"/>
              <a:defRPr/>
            </a:pPr>
            <a:r>
              <a:rPr lang="ar-SA" sz="2000" dirty="0">
                <a:latin typeface="Times New Roman" pitchFamily="18" charset="0"/>
                <a:cs typeface="Times New Roman" pitchFamily="18" charset="0"/>
              </a:rPr>
              <a:t>يمكن إعداد ميزانية جزئية في الحالات </a:t>
            </a:r>
            <a:r>
              <a:rPr lang="ar-SA" sz="2000" dirty="0" smtClean="0">
                <a:latin typeface="Times New Roman" pitchFamily="18" charset="0"/>
                <a:cs typeface="Times New Roman" pitchFamily="18" charset="0"/>
              </a:rPr>
              <a:t>التي لا تحتاج إلى </a:t>
            </a:r>
            <a:r>
              <a:rPr lang="ar-SA" sz="2000" dirty="0">
                <a:latin typeface="Times New Roman" pitchFamily="18" charset="0"/>
                <a:cs typeface="Times New Roman" pitchFamily="18" charset="0"/>
              </a:rPr>
              <a:t>إعداد ميزانية </a:t>
            </a:r>
            <a:r>
              <a:rPr lang="ar-SA" sz="2000" dirty="0" smtClean="0">
                <a:latin typeface="Times New Roman" pitchFamily="18" charset="0"/>
                <a:cs typeface="Times New Roman" pitchFamily="18" charset="0"/>
              </a:rPr>
              <a:t>كلية</a:t>
            </a:r>
            <a:endParaRPr lang="ar-SA" sz="2000" dirty="0">
              <a:latin typeface="Times New Roman" pitchFamily="18" charset="0"/>
              <a:cs typeface="Times New Roman" pitchFamily="18" charset="0"/>
            </a:endParaRPr>
          </a:p>
          <a:p>
            <a:pPr algn="r" rtl="1" eaLnBrk="1" hangingPunct="1">
              <a:buFontTx/>
              <a:buChar char="-"/>
              <a:defRPr/>
            </a:pPr>
            <a:r>
              <a:rPr lang="ar-SA" sz="2000" dirty="0">
                <a:latin typeface="Times New Roman" pitchFamily="18" charset="0"/>
                <a:cs typeface="Times New Roman" pitchFamily="18" charset="0"/>
              </a:rPr>
              <a:t>يجب أن يكون من السهل إيجاد الأرقام المتعلقة بالدخل </a:t>
            </a:r>
            <a:r>
              <a:rPr lang="ar-SA" sz="2000" dirty="0" smtClean="0">
                <a:latin typeface="Times New Roman" pitchFamily="18" charset="0"/>
                <a:cs typeface="Times New Roman" pitchFamily="18" charset="0"/>
              </a:rPr>
              <a:t>الصافي لكل </a:t>
            </a:r>
            <a:r>
              <a:rPr lang="ar-SA" sz="2000" dirty="0">
                <a:latin typeface="Times New Roman" pitchFamily="18" charset="0"/>
                <a:cs typeface="Times New Roman" pitchFamily="18" charset="0"/>
              </a:rPr>
              <a:t>البدائل الإنتاجية</a:t>
            </a:r>
            <a:r>
              <a:rPr lang="ar-SA" sz="2800" dirty="0">
                <a:latin typeface="Times New Roman" pitchFamily="18" charset="0"/>
                <a:cs typeface="Times New Roman" pitchFamily="18" charset="0"/>
              </a:rPr>
              <a:t>.</a:t>
            </a:r>
          </a:p>
          <a:p>
            <a:pPr marL="109537" indent="0" algn="r" rtl="1">
              <a:buNone/>
            </a:pPr>
            <a:endParaRPr lang="en-US" dirty="0"/>
          </a:p>
        </p:txBody>
      </p:sp>
      <p:sp>
        <p:nvSpPr>
          <p:cNvPr id="3" name="عنصر نائب لرقم الشريحة 2"/>
          <p:cNvSpPr>
            <a:spLocks noGrp="1"/>
          </p:cNvSpPr>
          <p:nvPr>
            <p:ph type="sldNum" sz="quarter" idx="12"/>
          </p:nvPr>
        </p:nvSpPr>
        <p:spPr/>
        <p:txBody>
          <a:bodyPr/>
          <a:lstStyle/>
          <a:p>
            <a:pPr>
              <a:defRPr/>
            </a:pPr>
            <a:fld id="{6ED55A19-EDEA-4EDD-8CF4-1511510F9BE0}" type="slidenum">
              <a:rPr lang="ar-SA" smtClean="0"/>
              <a:pPr>
                <a:defRPr/>
              </a:pPr>
              <a:t>135</a:t>
            </a:fld>
            <a:endParaRPr lang="en-US"/>
          </a:p>
        </p:txBody>
      </p:sp>
    </p:spTree>
    <p:extLst>
      <p:ext uri="{BB962C8B-B14F-4D97-AF65-F5344CB8AC3E}">
        <p14:creationId xmlns:p14="http://schemas.microsoft.com/office/powerpoint/2010/main" val="200335507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457200" y="457200"/>
            <a:ext cx="8382000" cy="5791200"/>
          </a:xfrm>
        </p:spPr>
        <p:txBody>
          <a:bodyPr/>
          <a:lstStyle/>
          <a:p>
            <a:pPr marL="0" indent="0" algn="ctr" rtl="1" eaLnBrk="1" hangingPunct="1">
              <a:lnSpc>
                <a:spcPct val="150000"/>
              </a:lnSpc>
              <a:buNone/>
            </a:pPr>
            <a:r>
              <a:rPr lang="ar-SA" altLang="en-US" sz="3200" b="1" dirty="0" smtClean="0">
                <a:solidFill>
                  <a:schemeClr val="tx2"/>
                </a:solidFill>
                <a:latin typeface="Times New Roman" pitchFamily="18" charset="0"/>
                <a:cs typeface="Times New Roman" pitchFamily="18" charset="0"/>
              </a:rPr>
              <a:t>الــتـعـاقــب الـمـحصولي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من الأهمية بمكان في الإدارة المزرعية موضوع تعاقب المحاصيل وهو يتطلب وجود سجلات تحدد المساحات، والمحاصيل ويستمر ذلك من مدة 3 إلى 10 سنوات سابقة، حتى نستطيع الوصول إلى محاصيل مستقرة وإنتاجية عالية وخاصة في ظروف وجود إنتاج حيواني بالنظام المزرعي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ومعرفة التعاقب يؤدي إلى تقدير أفضل للإنتاجية والدورة الزراعية بالمزرعة. كما يمكن عن طريق معرفة التعاقب المحصولي في كل قطعة من المزرعة أو حقل في إعطاء المعلومات الكافية عن الدورة الزراعية المثلى والإنتاجية الممكنة لمختلف المحاصيل وهذه المعلومات ضرورية في أعداد الميزانية المزرعية في خطواتها الأساسية. </a:t>
            </a: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A1370984-26AC-4E7A-9A28-C79E5E716295}" type="slidenum">
              <a:rPr lang="ar-SA" smtClean="0"/>
              <a:pPr>
                <a:defRPr/>
              </a:pPr>
              <a:t>136</a:t>
            </a:fld>
            <a:endParaRPr lang="en-US"/>
          </a:p>
        </p:txBody>
      </p:sp>
    </p:spTree>
    <p:extLst>
      <p:ext uri="{BB962C8B-B14F-4D97-AF65-F5344CB8AC3E}">
        <p14:creationId xmlns:p14="http://schemas.microsoft.com/office/powerpoint/2010/main" val="323905164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مستطيل 2"/>
          <p:cNvSpPr>
            <a:spLocks noChangeArrowheads="1"/>
          </p:cNvSpPr>
          <p:nvPr/>
        </p:nvSpPr>
        <p:spPr bwMode="auto">
          <a:xfrm>
            <a:off x="533400" y="838200"/>
            <a:ext cx="83058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ctr" rtl="1" eaLnBrk="1" hangingPunct="1">
              <a:lnSpc>
                <a:spcPct val="150000"/>
              </a:lnSpc>
            </a:pPr>
            <a:r>
              <a:rPr lang="ar-SA" altLang="en-US" sz="2800" dirty="0">
                <a:solidFill>
                  <a:schemeClr val="tx2"/>
                </a:solidFill>
                <a:latin typeface="Times New Roman" pitchFamily="18" charset="0"/>
                <a:cs typeface="Times New Roman" pitchFamily="18" charset="0"/>
              </a:rPr>
              <a:t>برامج الإنتاج الزراعي والحيواني طويلة المدى</a:t>
            </a:r>
          </a:p>
          <a:p>
            <a:pPr marL="342900" indent="-342900"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إن </a:t>
            </a:r>
            <a:r>
              <a:rPr lang="ar-SA" altLang="en-US" sz="2000" dirty="0">
                <a:latin typeface="Times New Roman" pitchFamily="18" charset="0"/>
                <a:cs typeface="Times New Roman" pitchFamily="18" charset="0"/>
              </a:rPr>
              <a:t>نظام المزروعات في الحقل يعتمد على إدارة الموارد الأرضية الإدارة المثلى بغرض المحافظة على تلك الموارد واستثمارها الإستثمار الأمثل، والقاعدة الأساسية لنجاح أي نظام محصولي هو تحقيق دخل صافي ممكن للمزرعة بصفة </a:t>
            </a:r>
            <a:r>
              <a:rPr lang="ar-SA" altLang="en-US" sz="2000" dirty="0" smtClean="0">
                <a:latin typeface="Times New Roman" pitchFamily="18" charset="0"/>
                <a:cs typeface="Times New Roman" pitchFamily="18" charset="0"/>
              </a:rPr>
              <a:t>عامة.</a:t>
            </a:r>
          </a:p>
          <a:p>
            <a:pPr marL="342900" indent="-342900"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ويجب </a:t>
            </a:r>
            <a:r>
              <a:rPr lang="ar-SA" altLang="en-US" sz="2000" dirty="0">
                <a:latin typeface="Times New Roman" pitchFamily="18" charset="0"/>
                <a:cs typeface="Times New Roman" pitchFamily="18" charset="0"/>
              </a:rPr>
              <a:t>أن نتذكر دائماً أن الدخل الصافي وليس الإنتاجية لــوحدة الــمساحة لبعض المحاصيل هي التي تحدد أفضلية المحاصيل في التعاقب على المساحات المزرعية، </a:t>
            </a:r>
            <a:endParaRPr lang="ar-SA" altLang="en-US" sz="2000" dirty="0" smtClean="0">
              <a:latin typeface="Times New Roman" pitchFamily="18" charset="0"/>
              <a:cs typeface="Times New Roman" pitchFamily="18" charset="0"/>
            </a:endParaRPr>
          </a:p>
          <a:p>
            <a:pPr marL="342900" indent="-342900"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وكذلك </a:t>
            </a:r>
            <a:r>
              <a:rPr lang="ar-SA" altLang="en-US" sz="2000" dirty="0">
                <a:latin typeface="Times New Roman" pitchFamily="18" charset="0"/>
                <a:cs typeface="Times New Roman" pitchFamily="18" charset="0"/>
              </a:rPr>
              <a:t>يجب أن نتذكر الدور الذي يلعبه كل من الإنتاج النباتي والحيواني في الدخل المزرعي وإعطاء كل نشاط مزرعي الأهمية التي يستحقها منطلقاً في الأهمية من مساهمته في الدخل المزرعي الصافي.</a:t>
            </a:r>
            <a:endParaRPr lang="en-US" alt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AE51DB0-6927-4450-8033-E3B5C10908A1}" type="slidenum">
              <a:rPr lang="ar-SA" smtClean="0"/>
              <a:pPr>
                <a:defRPr/>
              </a:pPr>
              <a:t>137</a:t>
            </a:fld>
            <a:endParaRPr lang="en-US"/>
          </a:p>
        </p:txBody>
      </p:sp>
    </p:spTree>
    <p:extLst>
      <p:ext uri="{BB962C8B-B14F-4D97-AF65-F5344CB8AC3E}">
        <p14:creationId xmlns:p14="http://schemas.microsoft.com/office/powerpoint/2010/main" val="307550131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762000" y="1066800"/>
            <a:ext cx="8001000" cy="5135563"/>
          </a:xfrm>
        </p:spPr>
        <p:txBody>
          <a:bodyPr/>
          <a:lstStyle/>
          <a:p>
            <a:pPr marL="609600" indent="-609600" algn="r" rtl="1" eaLnBrk="1" hangingPunct="1">
              <a:buFont typeface="Wingdings" pitchFamily="2" charset="2"/>
              <a:buNone/>
            </a:pPr>
            <a:r>
              <a:rPr lang="ar-SA" altLang="en-US" sz="2800" dirty="0" smtClean="0">
                <a:solidFill>
                  <a:schemeClr val="accent1"/>
                </a:solidFill>
                <a:latin typeface="Simplified Arabic" pitchFamily="18" charset="-78"/>
                <a:cs typeface="Simplified Arabic" pitchFamily="18" charset="-78"/>
              </a:rPr>
              <a:t>أي نظام مزرعي يجب أن يحقق على الأقل الأتي</a:t>
            </a:r>
            <a:r>
              <a:rPr lang="ar-SA" altLang="en-US" sz="2800" dirty="0" smtClean="0">
                <a:latin typeface="Simplified Arabic" pitchFamily="18" charset="-78"/>
                <a:cs typeface="Simplified Arabic" pitchFamily="18" charset="-78"/>
              </a:rPr>
              <a:t>:</a:t>
            </a:r>
          </a:p>
          <a:p>
            <a:pPr marL="609600" indent="-609600" algn="ctr" rtl="1" eaLnBrk="1" hangingPunct="1">
              <a:buFont typeface="Wingdings" pitchFamily="2" charset="2"/>
              <a:buNone/>
            </a:pPr>
            <a:endParaRPr lang="ar-SA" altLang="en-US" dirty="0" smtClean="0">
              <a:latin typeface="Simplified Arabic" pitchFamily="18" charset="-78"/>
              <a:cs typeface="Simplified Arabic" pitchFamily="18" charset="-78"/>
            </a:endParaRP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المحافظة على إنتاجية التربة المزرعية عند مستوى مستقر ومربح.</a:t>
            </a: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أن يوفر إمكانية للإستبدال والإحلال، فمثلاً يمكن أن نحصل على النيتروجين من السماد مباشرة أو عن طريق زراعة البقوليات التي تثبت النيتروجين الجوي.</a:t>
            </a: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أن يوفر في المدى الطويل أفضل استخدام للعمالة، والآلات الزراعية، واحتياجات المزروعات لهما في أوقات مختلفة ليزيد من كفاءة استخداماتها الاقتصادية.</a:t>
            </a:r>
          </a:p>
          <a:p>
            <a:pPr marL="609600" indent="-609600" algn="just" rtl="1" eaLnBrk="1" hangingPunct="1">
              <a:buFontTx/>
              <a:buAutoNum type="arabicPeriod"/>
            </a:pPr>
            <a:r>
              <a:rPr lang="ar-SA" altLang="en-US" sz="2400" dirty="0" smtClean="0">
                <a:latin typeface="Simplified Arabic" pitchFamily="18" charset="-78"/>
                <a:cs typeface="Simplified Arabic" pitchFamily="18" charset="-78"/>
              </a:rPr>
              <a:t>أن يأخذ في الإعتبار مقدرة المزارع على المخاطرة وتحمل مسئولياتها سواءً من حيث الدخل أو الإلتزامات المالية وتوقيتها.</a:t>
            </a:r>
            <a:endParaRPr lang="en-US" altLang="en-US" sz="2400" dirty="0" smtClean="0">
              <a:latin typeface="Simplified Arabic" pitchFamily="18" charset="-78"/>
              <a:cs typeface="Simplified Arabic" pitchFamily="18" charset="-78"/>
            </a:endParaRPr>
          </a:p>
        </p:txBody>
      </p:sp>
      <p:sp>
        <p:nvSpPr>
          <p:cNvPr id="3" name="عنصر نائب لرقم الشريحة 2"/>
          <p:cNvSpPr>
            <a:spLocks noGrp="1"/>
          </p:cNvSpPr>
          <p:nvPr>
            <p:ph type="sldNum" sz="quarter" idx="12"/>
          </p:nvPr>
        </p:nvSpPr>
        <p:spPr/>
        <p:txBody>
          <a:bodyPr/>
          <a:lstStyle/>
          <a:p>
            <a:pPr>
              <a:defRPr/>
            </a:pPr>
            <a:fld id="{1B4FC3DD-DCC1-4D17-A936-90386DF2FE29}" type="slidenum">
              <a:rPr lang="ar-SA" smtClean="0"/>
              <a:pPr>
                <a:defRPr/>
              </a:pPr>
              <a:t>138</a:t>
            </a:fld>
            <a:endParaRPr lang="en-US"/>
          </a:p>
        </p:txBody>
      </p:sp>
    </p:spTree>
    <p:extLst>
      <p:ext uri="{BB962C8B-B14F-4D97-AF65-F5344CB8AC3E}">
        <p14:creationId xmlns:p14="http://schemas.microsoft.com/office/powerpoint/2010/main" val="90778305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304800" y="685800"/>
            <a:ext cx="8610600" cy="5791200"/>
          </a:xfrm>
        </p:spPr>
        <p:txBody>
          <a:bodyPr/>
          <a:lstStyle/>
          <a:p>
            <a:pPr marL="0" indent="0" algn="ctr"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الــــــــعـمـالـــة والـــــــمـحاصـــــيل</a:t>
            </a:r>
            <a:endParaRPr lang="ar-SA" altLang="en-US" sz="2800" dirty="0" smtClean="0">
              <a:solidFill>
                <a:schemeClr val="tx2"/>
              </a:solidFill>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بعد أختيار النمط الزراعي والإنتاجي بالمزرعة يكون من المهم تحديد وتقدير الاحتياجات من العمالة آخذين في الاعتبار نوعية الآلات الزراعية التي سيتم إستخدامها وتكون تلك التقديرات شهرية وموسمية.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وكذلك يمكن تقدير العمالة المتوفرة من المزارع وأفراد أسرته وكذلك من المصادر المختلفة للعمالة بما يساوي الاحتياج من العمالة.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كما يجب في هذه الخطوة دراسة أوقات الاحتياج القصوى للعمالة (موسم الاستزراع- موسم الحصاد- الخدمات الزراعية- موسم التوالد في الإنتاج الحيواني.. إلخ)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وعندما تكون العمالة محددة فإن حجم النشاط الزراعي يتحدد بالاحتياج من العمالة في أوقات الاحتياج القصوى.</a:t>
            </a: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B61E60D-C297-46DA-8B92-F92FBC409E5F}" type="slidenum">
              <a:rPr lang="ar-SA" smtClean="0"/>
              <a:pPr>
                <a:defRPr/>
              </a:pPr>
              <a:t>139</a:t>
            </a:fld>
            <a:endParaRPr lang="en-US"/>
          </a:p>
        </p:txBody>
      </p:sp>
    </p:spTree>
    <p:extLst>
      <p:ext uri="{BB962C8B-B14F-4D97-AF65-F5344CB8AC3E}">
        <p14:creationId xmlns:p14="http://schemas.microsoft.com/office/powerpoint/2010/main" val="1336949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990600"/>
            <a:ext cx="8229600" cy="5143500"/>
          </a:xfrm>
        </p:spPr>
        <p:txBody>
          <a:bodyPr/>
          <a:lstStyle/>
          <a:p>
            <a:pPr marL="609600" indent="-609600" algn="r" rtl="1" eaLnBrk="1" hangingPunct="1">
              <a:lnSpc>
                <a:spcPct val="90000"/>
              </a:lnSpc>
              <a:buFont typeface="+mj-lt"/>
              <a:buAutoNum type="arabicPeriod"/>
            </a:pPr>
            <a:r>
              <a:rPr lang="ar-SA" altLang="en-US" sz="2400" dirty="0" smtClean="0"/>
              <a:t>رفع المستوى الإقتصادي والاجتماعي للعاملين في المشاريع عن طريق زيادة الإنتاج وتحسين نوعيته بالاعتماد على الجهاز الإداري الفعال القادر على تنسيق الجهود والتفاعل بين الفعاليات والأنشطة المختلفة.</a:t>
            </a:r>
          </a:p>
          <a:p>
            <a:pPr marL="609600" indent="-609600" algn="r" rtl="1" eaLnBrk="1" hangingPunct="1">
              <a:lnSpc>
                <a:spcPct val="90000"/>
              </a:lnSpc>
              <a:buFont typeface="+mj-lt"/>
              <a:buAutoNum type="arabicPeriod"/>
            </a:pPr>
            <a:r>
              <a:rPr lang="ar-SA" altLang="en-US" sz="2400" dirty="0" smtClean="0"/>
              <a:t>الاستخدام العقلاني للموارد المتاحة في إطار الموارد الوطنية وفي حدود المشروع.</a:t>
            </a:r>
          </a:p>
          <a:p>
            <a:pPr marL="609600" indent="-609600" algn="r" rtl="1" eaLnBrk="1" hangingPunct="1">
              <a:lnSpc>
                <a:spcPct val="90000"/>
              </a:lnSpc>
              <a:buFont typeface="+mj-lt"/>
              <a:buAutoNum type="arabicPeriod"/>
            </a:pPr>
            <a:r>
              <a:rPr lang="ar-SA" altLang="en-US" sz="2400" dirty="0" smtClean="0"/>
              <a:t>يعتمد علم الإدارة على الجهد الجماعي المنظم لسائر العاملين في الجهاز الإداري في إطار المستويات الإدارية المختلفة بداء من وضع الخطط الإنتاجية، ووضع البرامج الزمنية اللازمة لتنفيذها، ومن ثم مراقبة عملية التنفيذ وتتبعها وتصحيح الانحرافات والأخطاء والتغلب عليها في حال حدوثها.</a:t>
            </a:r>
          </a:p>
          <a:p>
            <a:pPr marL="609600" indent="-609600" algn="r" rtl="1" eaLnBrk="1" hangingPunct="1">
              <a:lnSpc>
                <a:spcPct val="90000"/>
              </a:lnSpc>
              <a:buFont typeface="+mj-lt"/>
              <a:buAutoNum type="arabicPeriod"/>
            </a:pPr>
            <a:r>
              <a:rPr lang="ar-SA" altLang="en-US" sz="2400" dirty="0" smtClean="0"/>
              <a:t>اتخاذ القرارات الإدارية بالاعتماد على البحوث العلمية والبرمجة الرياضية واختيار البديل الأفضل من بين مجموعة البدائل.</a:t>
            </a:r>
          </a:p>
          <a:p>
            <a:pPr marL="609600" indent="-609600" algn="r" rtl="1" eaLnBrk="1" hangingPunct="1">
              <a:lnSpc>
                <a:spcPct val="90000"/>
              </a:lnSpc>
              <a:buFont typeface="+mj-lt"/>
              <a:buAutoNum type="arabicPeriod"/>
            </a:pPr>
            <a:r>
              <a:rPr lang="ar-SA" altLang="en-US" sz="2400" dirty="0" smtClean="0"/>
              <a:t>إيجاد الجهاز الإداري القادر على قيادة شؤون المشروع وتسييرها من خلال المعرفة العلمية والعملية لهذا الجهاز.</a:t>
            </a:r>
            <a:endParaRPr lang="en-US" altLang="en-US" sz="2400" dirty="0" smtClean="0">
              <a:cs typeface="Arial" charset="0"/>
            </a:endParaRPr>
          </a:p>
        </p:txBody>
      </p:sp>
      <p:sp>
        <p:nvSpPr>
          <p:cNvPr id="86018" name="Rectangle 2"/>
          <p:cNvSpPr>
            <a:spLocks noGrp="1" noChangeArrowheads="1"/>
          </p:cNvSpPr>
          <p:nvPr>
            <p:ph type="title"/>
          </p:nvPr>
        </p:nvSpPr>
        <p:spPr>
          <a:xfrm>
            <a:off x="457200" y="457200"/>
            <a:ext cx="8229600" cy="584200"/>
          </a:xfrm>
        </p:spPr>
        <p:txBody>
          <a:bodyPr>
            <a:normAutofit fontScale="90000"/>
          </a:bodyPr>
          <a:lstStyle/>
          <a:p>
            <a:pPr algn="r" eaLnBrk="1" fontAlgn="auto" hangingPunct="1">
              <a:spcAft>
                <a:spcPts val="0"/>
              </a:spcAft>
              <a:defRPr/>
            </a:pPr>
            <a:r>
              <a:rPr lang="ar-SA" sz="3200" dirty="0" smtClean="0">
                <a:solidFill>
                  <a:srgbClr val="FF9933"/>
                </a:solidFill>
              </a:rPr>
              <a:t>عموما يسهم </a:t>
            </a:r>
            <a:r>
              <a:rPr lang="ar-SA" sz="3200" dirty="0">
                <a:solidFill>
                  <a:srgbClr val="FF9933"/>
                </a:solidFill>
              </a:rPr>
              <a:t>عـلم الإدارة في تــــحـقـيق الـــــمسائل الـــــــتالية:</a:t>
            </a:r>
            <a:endParaRPr lang="en-US" sz="3200" dirty="0">
              <a:solidFill>
                <a:srgbClr val="FF9933"/>
              </a:solidFill>
            </a:endParaRPr>
          </a:p>
        </p:txBody>
      </p:sp>
    </p:spTree>
    <p:extLst>
      <p:ext uri="{BB962C8B-B14F-4D97-AF65-F5344CB8AC3E}">
        <p14:creationId xmlns:p14="http://schemas.microsoft.com/office/powerpoint/2010/main" val="3245368833"/>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مستطيل 2"/>
          <p:cNvSpPr>
            <a:spLocks noChangeArrowheads="1"/>
          </p:cNvSpPr>
          <p:nvPr/>
        </p:nvSpPr>
        <p:spPr bwMode="auto">
          <a:xfrm>
            <a:off x="304800" y="762000"/>
            <a:ext cx="8534400" cy="565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ctr" rtl="1" eaLnBrk="1" hangingPunct="1">
              <a:lnSpc>
                <a:spcPct val="150000"/>
              </a:lnSpc>
            </a:pPr>
            <a:r>
              <a:rPr lang="ar-SA" altLang="en-US" sz="2800" b="1" dirty="0">
                <a:solidFill>
                  <a:schemeClr val="tx2"/>
                </a:solidFill>
                <a:latin typeface="Times New Roman" pitchFamily="18" charset="0"/>
                <a:cs typeface="Times New Roman" pitchFamily="18" charset="0"/>
              </a:rPr>
              <a:t>تــــــــــكالــــيـف </a:t>
            </a:r>
            <a:r>
              <a:rPr lang="ar-SA" altLang="en-US" sz="2800" b="1" dirty="0" smtClean="0">
                <a:solidFill>
                  <a:schemeClr val="tx2"/>
                </a:solidFill>
                <a:latin typeface="Times New Roman" pitchFamily="18" charset="0"/>
                <a:cs typeface="Times New Roman" pitchFamily="18" charset="0"/>
              </a:rPr>
              <a:t>الـــــــــمـحـاصــــــيل</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يمكن حساب تكاليف المحاصيل وفق بدائل الخطط الإنتاجية وتشمل تكلفة البذور والأسمدة والآلات الزراعية والوقود والنقل والعمالة والتسويق وهي جميعها تكاليف مباشرة للإنتاج ولاتشمل التكاليف الثابتة أو التكاليف الاستثمارية والضرائب حيث إنها ستكون متساوية بغض النظر عن نوعية الإنتاج المنتج في المزرعة.</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ولكي </a:t>
            </a:r>
            <a:r>
              <a:rPr lang="ar-SA" altLang="en-US" sz="2400" dirty="0">
                <a:latin typeface="Times New Roman" pitchFamily="18" charset="0"/>
                <a:cs typeface="Times New Roman" pitchFamily="18" charset="0"/>
              </a:rPr>
              <a:t>نقوم بعملية تقدير التكاليف فيجب أن نتعرف على معدلات </a:t>
            </a:r>
            <a:r>
              <a:rPr lang="ar-SA" altLang="en-US" sz="2400" dirty="0" smtClean="0">
                <a:latin typeface="Times New Roman" pitchFamily="18" charset="0"/>
                <a:cs typeface="Times New Roman" pitchFamily="18" charset="0"/>
              </a:rPr>
              <a:t>البذر </a:t>
            </a:r>
            <a:r>
              <a:rPr lang="ar-SA" altLang="en-US" sz="2400" dirty="0">
                <a:latin typeface="Times New Roman" pitchFamily="18" charset="0"/>
                <a:cs typeface="Times New Roman" pitchFamily="18" charset="0"/>
              </a:rPr>
              <a:t>ومعدلات التسميد ومعدلات الأداء للآلات المزرعية والاحتياجات من الوقود للعمليات الزراعية المختلفة (الحرث، الحصاد، إضافة الاسمدة، الري.. إلخ</a:t>
            </a:r>
            <a:r>
              <a:rPr lang="ar-SA" altLang="en-US" sz="2400" dirty="0" smtClean="0">
                <a:latin typeface="Times New Roman" pitchFamily="18" charset="0"/>
                <a:cs typeface="Times New Roman" pitchFamily="18" charset="0"/>
              </a:rPr>
              <a:t>).</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وتصبح عملية التقدير سهلة بعد تحديد الكميات الطبيعية ومعرفة الأسعار، ويلاحظ أن جميع بنود التكاليف هي تكاليف مباشرة.</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DBF77C9-AEA5-48BC-B2B0-206FF18C2D56}" type="slidenum">
              <a:rPr lang="ar-SA" smtClean="0"/>
              <a:pPr>
                <a:defRPr/>
              </a:pPr>
              <a:t>140</a:t>
            </a:fld>
            <a:endParaRPr lang="en-US"/>
          </a:p>
        </p:txBody>
      </p:sp>
    </p:spTree>
    <p:extLst>
      <p:ext uri="{BB962C8B-B14F-4D97-AF65-F5344CB8AC3E}">
        <p14:creationId xmlns:p14="http://schemas.microsoft.com/office/powerpoint/2010/main" val="221154073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685799" y="304800"/>
            <a:ext cx="7924801" cy="6096000"/>
          </a:xfrm>
        </p:spPr>
        <p:txBody>
          <a:bodyPr/>
          <a:lstStyle/>
          <a:p>
            <a:pPr marL="109537" indent="0" algn="ctr" rtl="1" eaLnBrk="1" hangingPunct="1">
              <a:lnSpc>
                <a:spcPct val="90000"/>
              </a:lnSpc>
              <a:buNone/>
            </a:pPr>
            <a:r>
              <a:rPr lang="ar-SA" altLang="en-US" sz="2800" b="1" dirty="0" smtClean="0">
                <a:solidFill>
                  <a:schemeClr val="tx2"/>
                </a:solidFill>
                <a:latin typeface="Times New Roman" pitchFamily="18" charset="0"/>
                <a:cs typeface="Times New Roman" pitchFamily="18" charset="0"/>
              </a:rPr>
              <a:t>نـــــشاط الإنتاج الــحيواني والاحتياجات من الأعــــــــلاف</a:t>
            </a:r>
          </a:p>
          <a:p>
            <a:pPr algn="just"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لكي تخطط للإنتاج الحيواني بالمزرعة تكون البداية بحساب كمية الأعلاف المنتجة في الخطة الزراعية بالمزرعة. وتكون البداية هي في الاستفادة  من مخلفات الإنتاج النباتي في توفير مصادر رخيصة جداً للأعلاف.</a:t>
            </a:r>
          </a:p>
          <a:p>
            <a:pPr algn="just" rtl="1" eaLnBrk="1" hangingPunct="1">
              <a:lnSpc>
                <a:spcPct val="150000"/>
              </a:lnSpc>
              <a:buFontTx/>
              <a:buChar char="-"/>
            </a:pPr>
            <a:r>
              <a:rPr lang="ar-SA" altLang="en-US" sz="2000" dirty="0" smtClean="0">
                <a:latin typeface="Times New Roman" pitchFamily="18" charset="0"/>
                <a:cs typeface="Times New Roman" pitchFamily="18" charset="0"/>
              </a:rPr>
              <a:t>ولكن أيضاً يجب الاهتمام بعملية الربط بين متطلبات الإنتاج الحيواني من الأعلاف ومقدرة الخطة الإنتاجية على توفير الاحتياجات من مواد العلف. </a:t>
            </a:r>
          </a:p>
          <a:p>
            <a:pPr algn="just" rtl="1" eaLnBrk="1" hangingPunct="1">
              <a:lnSpc>
                <a:spcPct val="150000"/>
              </a:lnSpc>
              <a:buFontTx/>
              <a:buChar char="-"/>
            </a:pPr>
            <a:r>
              <a:rPr lang="ar-SA" altLang="en-US" sz="2000" dirty="0" smtClean="0">
                <a:latin typeface="Times New Roman" pitchFamily="18" charset="0"/>
                <a:cs typeface="Times New Roman" pitchFamily="18" charset="0"/>
              </a:rPr>
              <a:t>ويجب الا يتردد المزارع ليغير من الخطة الإنتاجية لصالح الإنتاج الحيواني إذا كان هذا التغير سوف يزيد من الدخل الصافي للمزرعة ككل. </a:t>
            </a:r>
          </a:p>
          <a:p>
            <a:pPr algn="just" rtl="1" eaLnBrk="1" hangingPunct="1">
              <a:lnSpc>
                <a:spcPct val="150000"/>
              </a:lnSpc>
              <a:buFontTx/>
              <a:buChar char="-"/>
            </a:pPr>
            <a:r>
              <a:rPr lang="ar-SA" altLang="en-US" sz="2000" dirty="0" smtClean="0">
                <a:latin typeface="Times New Roman" pitchFamily="18" charset="0"/>
                <a:cs typeface="Times New Roman" pitchFamily="18" charset="0"/>
              </a:rPr>
              <a:t>كما يمكن ملاحظة أن الإنتاج الحيواني لا يتوقف فقط على إنتاج الأعلاف ولكن المباني والحظائر والعمالة والمخاطرة الممكنة هي عوامل مهمة في تحديد إمكانيات التوسع في الإنتاج الحيواني. </a:t>
            </a:r>
          </a:p>
        </p:txBody>
      </p:sp>
      <p:sp>
        <p:nvSpPr>
          <p:cNvPr id="3" name="عنصر نائب لرقم الشريحة 2"/>
          <p:cNvSpPr>
            <a:spLocks noGrp="1"/>
          </p:cNvSpPr>
          <p:nvPr>
            <p:ph type="sldNum" sz="quarter" idx="12"/>
          </p:nvPr>
        </p:nvSpPr>
        <p:spPr/>
        <p:txBody>
          <a:bodyPr/>
          <a:lstStyle/>
          <a:p>
            <a:pPr>
              <a:defRPr/>
            </a:pPr>
            <a:fld id="{16508309-7DD9-4FAF-BE87-0D3A23048843}" type="slidenum">
              <a:rPr lang="ar-SA" smtClean="0"/>
              <a:pPr>
                <a:defRPr/>
              </a:pPr>
              <a:t>141</a:t>
            </a:fld>
            <a:endParaRPr lang="en-US"/>
          </a:p>
        </p:txBody>
      </p:sp>
    </p:spTree>
    <p:extLst>
      <p:ext uri="{BB962C8B-B14F-4D97-AF65-F5344CB8AC3E}">
        <p14:creationId xmlns:p14="http://schemas.microsoft.com/office/powerpoint/2010/main" val="38651009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1143000" y="457200"/>
            <a:ext cx="7397809" cy="5105400"/>
          </a:xfrm>
        </p:spPr>
        <p:txBody>
          <a:bodyPr/>
          <a:lstStyle/>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إذا </a:t>
            </a:r>
            <a:r>
              <a:rPr lang="ar-SA" altLang="en-US" sz="2400" dirty="0">
                <a:latin typeface="Times New Roman" pitchFamily="18" charset="0"/>
                <a:cs typeface="Times New Roman" pitchFamily="18" charset="0"/>
              </a:rPr>
              <a:t>ما توفرت الإمكانيات الأخرى من عمالة وخبرة ورأسمال فإن تحديد أعداد الحيوانات ربما يتم عن طريق حاصل قسمة كمية العلف المتوفرة على احتياجات الرأس من الحيوانات المزرعية (أبقار، أغنام..إلخ).</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وعلى العموم فإن نوعية العلف المنتج ربما تحدد نوع الحيوان الذي يتم تربيته</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 ومن المتعارف عليه أن الإنتاج الحيواني تحكمه القاعدة الاقتصادية المعروفة بالفرصة البديلة للتعامل مع الموارد المزرعية المحدودة، وعليه يجب تقويم عدد من الاختبارات الممكنة وفق هذه القاعدة ووفق هذا التقويم وقد يكون من المفيد أيضاً تغيير الخطط المزرعية للإنتاج النباتي ليتجانس مع نمط الإنتاج الحيواني بالمزرعة.</a:t>
            </a:r>
            <a:endParaRPr lang="en-US" altLang="en-US" sz="24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6508309-7DD9-4FAF-BE87-0D3A23048843}" type="slidenum">
              <a:rPr lang="ar-SA" smtClean="0"/>
              <a:pPr>
                <a:defRPr/>
              </a:pPr>
              <a:t>142</a:t>
            </a:fld>
            <a:endParaRPr lang="en-US"/>
          </a:p>
        </p:txBody>
      </p:sp>
    </p:spTree>
    <p:extLst>
      <p:ext uri="{BB962C8B-B14F-4D97-AF65-F5344CB8AC3E}">
        <p14:creationId xmlns:p14="http://schemas.microsoft.com/office/powerpoint/2010/main" val="305336503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914400" y="609600"/>
            <a:ext cx="7924800" cy="5334000"/>
          </a:xfrm>
        </p:spPr>
        <p:txBody>
          <a:bodyPr/>
          <a:lstStyle/>
          <a:p>
            <a:pPr marL="0" indent="0" algn="ctr" rtl="1" eaLnBrk="1" hangingPunct="1">
              <a:lnSpc>
                <a:spcPct val="150000"/>
              </a:lnSpc>
              <a:buNone/>
            </a:pPr>
            <a:r>
              <a:rPr lang="ar-SA" altLang="en-US" sz="2800" b="1" dirty="0" smtClean="0">
                <a:latin typeface="Times New Roman" pitchFamily="18" charset="0"/>
                <a:cs typeface="Times New Roman" pitchFamily="18" charset="0"/>
              </a:rPr>
              <a:t>تــــــــــكـالـــــيف الإنتاج الـــــــــحيواني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كما في أنشطة الإنتاج النباتي فإنه يجب إعداد تقديرات تكلفة الإنتاج الحيواني بالمزرعة.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تكلفة الإنتاج الحيواني تشمل تقديرات تكاليف الأعلاف، تكاليف التلقيح الاصطناعي، تكاليف الخدمات البيطرية، تكاليف الحلب والتسجيل وغيرها من بنود التكاليف المباشرة المتعلقة بالإنتاج الحيواني وكذلك تكلفة العمالة المؤجرة لغرض الإنتاج الحيواني.</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 ويجب مراعاة أن هذه التكاليف هي تكاليف متغيرة ومباشرة للنشاط.</a:t>
            </a:r>
            <a:endParaRPr lang="ar-SA" altLang="en-US" sz="2400" b="1"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3D529CA-F343-4D10-AD45-88318A1F7BD9}" type="slidenum">
              <a:rPr lang="ar-SA" smtClean="0"/>
              <a:pPr>
                <a:defRPr/>
              </a:pPr>
              <a:t>143</a:t>
            </a:fld>
            <a:endParaRPr lang="en-US"/>
          </a:p>
        </p:txBody>
      </p:sp>
    </p:spTree>
    <p:extLst>
      <p:ext uri="{BB962C8B-B14F-4D97-AF65-F5344CB8AC3E}">
        <p14:creationId xmlns:p14="http://schemas.microsoft.com/office/powerpoint/2010/main" val="125386318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مستطيل 2"/>
          <p:cNvSpPr>
            <a:spLocks noChangeArrowheads="1"/>
          </p:cNvSpPr>
          <p:nvPr/>
        </p:nvSpPr>
        <p:spPr bwMode="auto">
          <a:xfrm>
            <a:off x="1066799" y="381000"/>
            <a:ext cx="774889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يجب </a:t>
            </a:r>
            <a:r>
              <a:rPr lang="ar-SA" altLang="en-US" sz="2400" dirty="0">
                <a:latin typeface="Times New Roman" pitchFamily="18" charset="0"/>
                <a:cs typeface="Times New Roman" pitchFamily="18" charset="0"/>
              </a:rPr>
              <a:t>ملاحظة الارتباط بين أنشطة الإنتاج الحيواني والنباتي بالمزرعة وإنتاجية اللحم أو الحليب حيث تعتمد إلى حد ما على إنتاجية وجودة الأعلاف </a:t>
            </a:r>
            <a:r>
              <a:rPr lang="ar-SA" altLang="en-US" sz="2400" dirty="0" smtClean="0">
                <a:latin typeface="Times New Roman" pitchFamily="18" charset="0"/>
                <a:cs typeface="Times New Roman" pitchFamily="18" charset="0"/>
              </a:rPr>
              <a:t>المنتجة بالمزرعة.</a:t>
            </a: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تكلفة </a:t>
            </a:r>
            <a:r>
              <a:rPr lang="ar-SA" altLang="en-US" sz="2400" dirty="0">
                <a:latin typeface="Times New Roman" pitchFamily="18" charset="0"/>
                <a:cs typeface="Times New Roman" pitchFamily="18" charset="0"/>
              </a:rPr>
              <a:t>الوحدة المنتجة من الألبان واللحوم وغيرها سوف تحدد بالتكلفة المتعلقة بالعلف ومواد العلف المستخدم في نشاط الإنتاج الحيواني </a:t>
            </a:r>
            <a:endParaRPr lang="ar-SA" altLang="en-US" sz="2400" dirty="0" smtClean="0">
              <a:latin typeface="Times New Roman" pitchFamily="18" charset="0"/>
              <a:cs typeface="Times New Roman" pitchFamily="18" charset="0"/>
            </a:endParaRP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في </a:t>
            </a:r>
            <a:r>
              <a:rPr lang="ar-SA" altLang="en-US" sz="2400" dirty="0">
                <a:latin typeface="Times New Roman" pitchFamily="18" charset="0"/>
                <a:cs typeface="Times New Roman" pitchFamily="18" charset="0"/>
              </a:rPr>
              <a:t>موضوع التكاليف يجب استخدام القاعدة المهمة المتعلقة بنسبة الاحلال بين مصادر الأعلاف المختلفة وفق أسعار وتكلفة البدائل المتاحة لتوفير الطاقة والبروتين والأملاح وغيرها. </a:t>
            </a:r>
            <a:endParaRPr lang="ar-SA" altLang="en-US" sz="2400" dirty="0" smtClean="0">
              <a:latin typeface="Times New Roman" pitchFamily="18" charset="0"/>
              <a:cs typeface="Times New Roman" pitchFamily="18" charset="0"/>
            </a:endParaRPr>
          </a:p>
          <a:p>
            <a:pPr marL="342900" indent="-342900"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وهي </a:t>
            </a:r>
            <a:r>
              <a:rPr lang="ar-SA" altLang="en-US" sz="2400" dirty="0">
                <a:latin typeface="Times New Roman" pitchFamily="18" charset="0"/>
                <a:cs typeface="Times New Roman" pitchFamily="18" charset="0"/>
              </a:rPr>
              <a:t>قاعدة مفيدة في التعرف على الكميات المثلى من المصادر المختلفة لمواد العلف التي يتم استخدامها بهدف تخصيص تكاليف إنتاج اللحوم والألبان بالمزرعة أو المشروع</a:t>
            </a:r>
            <a:r>
              <a:rPr lang="en-US" altLang="en-US" sz="2400" dirty="0">
                <a:latin typeface="Times New Roman" pitchFamily="18" charset="0"/>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EDE77E1E-E6A9-409E-AE9F-5D276FBF3FDB}" type="slidenum">
              <a:rPr lang="ar-SA" smtClean="0"/>
              <a:pPr>
                <a:defRPr/>
              </a:pPr>
              <a:t>144</a:t>
            </a:fld>
            <a:endParaRPr lang="en-US"/>
          </a:p>
        </p:txBody>
      </p:sp>
    </p:spTree>
    <p:extLst>
      <p:ext uri="{BB962C8B-B14F-4D97-AF65-F5344CB8AC3E}">
        <p14:creationId xmlns:p14="http://schemas.microsoft.com/office/powerpoint/2010/main" val="109018600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609600" y="228600"/>
            <a:ext cx="8229600" cy="6324600"/>
          </a:xfrm>
        </p:spPr>
        <p:txBody>
          <a:bodyPr/>
          <a:lstStyle/>
          <a:p>
            <a:pPr marL="0" indent="0" algn="ctr" rtl="1" eaLnBrk="1" hangingPunct="1">
              <a:lnSpc>
                <a:spcPct val="150000"/>
              </a:lnSpc>
              <a:buNone/>
            </a:pPr>
            <a:r>
              <a:rPr lang="ar-SA" altLang="en-US" sz="2400" b="1" dirty="0" smtClean="0">
                <a:solidFill>
                  <a:schemeClr val="tx2"/>
                </a:solidFill>
                <a:latin typeface="Times New Roman" pitchFamily="18" charset="0"/>
                <a:cs typeface="Times New Roman" pitchFamily="18" charset="0"/>
              </a:rPr>
              <a:t>الأســـعار والـــــتكاليف الــمستخدمة</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تعد الميزانية المزرعية عادة من منطلق تخطيطي للمستقبل وعند البحث في المستقبل قد لايكون للماضي تأثيراً كبيراً في الدخل المستقبلي للمزارع من إستثمار موارده المزرعية، ولذلك فإن الأسعار والتكاليف المستخدمة في الميزانية هي أسعار وتكاليف مستقبلية أي أنها تقديرات لتوقعات أسعار وتكاليف.</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فمن المؤشرات المهمة في موضوع الأسعار والتكاليف هي الأسعار والتكاليف للسنوات الماضية. وبالتأكيد فإن الأسعار والتكاليف المستقبلية قد تزيد أو تنقص أو تكون ثابتة مقارنة بالمؤشرات والمعلومات المستقاة من أداء الأسعار ومعدلات التكاليف للسنوات الماضية.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وللتخطيط للميزانية طويلة المدى فإن متوسطات الأربع أو خمس سنوات الماضية للأسعار والتكاليف تصلح لان تكون مؤشر مهم لأوضاع الأسعار والتكاليف المستقبلية.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ومن المهم جداً في تحديد الأسعار والتكاليف دراسة مايتوفر من معلومات عن السنوات السابقة دراسة جيدة حتى يكون معامل الخطأ صغير وتكون الأسعار المقدرة قريبة جداً من الأسعار الواقعية وتعطى للميزانية المزرعية المعدة مصداقية وكفاءة عالية.</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E1EDCE3-F582-42C9-8B86-2BC0C8897FE5}" type="slidenum">
              <a:rPr lang="ar-SA" smtClean="0"/>
              <a:pPr>
                <a:defRPr/>
              </a:pPr>
              <a:t>145</a:t>
            </a:fld>
            <a:endParaRPr lang="en-US"/>
          </a:p>
        </p:txBody>
      </p:sp>
    </p:spTree>
    <p:extLst>
      <p:ext uri="{BB962C8B-B14F-4D97-AF65-F5344CB8AC3E}">
        <p14:creationId xmlns:p14="http://schemas.microsoft.com/office/powerpoint/2010/main" val="144909098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381000" y="228600"/>
            <a:ext cx="8382000" cy="6248400"/>
          </a:xfrm>
        </p:spPr>
        <p:txBody>
          <a:bodyPr/>
          <a:lstStyle/>
          <a:p>
            <a:pPr marL="0" indent="0" algn="ctr" rtl="1" eaLnBrk="1" hangingPunct="1">
              <a:lnSpc>
                <a:spcPct val="150000"/>
              </a:lnSpc>
              <a:buNone/>
              <a:defRPr/>
            </a:pPr>
            <a:r>
              <a:rPr lang="ar-SA" sz="2800" b="1" dirty="0" smtClean="0">
                <a:solidFill>
                  <a:schemeClr val="tx2"/>
                </a:solidFill>
                <a:latin typeface="Times New Roman" pitchFamily="18" charset="0"/>
                <a:cs typeface="Times New Roman" pitchFamily="18" charset="0"/>
              </a:rPr>
              <a:t>الـــدخل والــــمصروفات الـــمزرعية</a:t>
            </a:r>
          </a:p>
          <a:p>
            <a:pPr algn="just" rtl="1" eaLnBrk="1" hangingPunct="1">
              <a:lnSpc>
                <a:spcPct val="150000"/>
              </a:lnSpc>
              <a:spcBef>
                <a:spcPts val="0"/>
              </a:spcBef>
              <a:buFont typeface="Wingdings" pitchFamily="2" charset="2"/>
              <a:buChar char="Ø"/>
              <a:defRPr/>
            </a:pPr>
            <a:r>
              <a:rPr lang="ar-SA" sz="1600" b="1" dirty="0" smtClean="0">
                <a:latin typeface="Times New Roman" pitchFamily="18" charset="0"/>
                <a:cs typeface="Times New Roman" pitchFamily="18" charset="0"/>
              </a:rPr>
              <a:t>يمكن في المراحل النهائية من إعداد الميزانية إيجاد تقديرات الدخل والتكاليف وذلك وفق النموذج التالي ، علما بانع لا يوجد نموذج موحد، بل يمكن إعداد المعلومات </a:t>
            </a:r>
            <a:r>
              <a:rPr lang="ar-SA" sz="1800" b="1" dirty="0" smtClean="0">
                <a:latin typeface="Times New Roman" pitchFamily="18" charset="0"/>
                <a:cs typeface="Times New Roman" pitchFamily="18" charset="0"/>
              </a:rPr>
              <a:t>في أي صورة يراها المزارع أقرب الي تنفيذ المهمة والاستفادة المثلى منها.</a:t>
            </a:r>
          </a:p>
          <a:p>
            <a:pPr marL="0" indent="0" algn="just" rtl="1" eaLnBrk="1" hangingPunct="1">
              <a:lnSpc>
                <a:spcPct val="150000"/>
              </a:lnSpc>
              <a:spcBef>
                <a:spcPts val="0"/>
              </a:spcBef>
              <a:buNone/>
              <a:defRPr/>
            </a:pPr>
            <a:r>
              <a:rPr lang="ar-SA" sz="1800" b="1" dirty="0" smtClean="0">
                <a:solidFill>
                  <a:srgbClr val="C00000"/>
                </a:solidFill>
                <a:latin typeface="Times New Roman" pitchFamily="18" charset="0"/>
                <a:cs typeface="Times New Roman" pitchFamily="18" charset="0"/>
              </a:rPr>
              <a:t>نــــــمـوذج الــــــــدخـــــــل والـــــــتـكـالـيـف:</a:t>
            </a:r>
          </a:p>
          <a:p>
            <a:pPr marL="0" indent="0" algn="just" rtl="1" eaLnBrk="1" hangingPunct="1">
              <a:lnSpc>
                <a:spcPct val="150000"/>
              </a:lnSpc>
              <a:spcBef>
                <a:spcPts val="0"/>
              </a:spcBef>
              <a:buNone/>
              <a:defRPr/>
            </a:pPr>
            <a:r>
              <a:rPr lang="ar-SA" sz="1800" b="1" dirty="0" smtClean="0">
                <a:solidFill>
                  <a:schemeClr val="accent3">
                    <a:lumMod val="75000"/>
                  </a:schemeClr>
                </a:solidFill>
                <a:latin typeface="Times New Roman" pitchFamily="18" charset="0"/>
                <a:cs typeface="Times New Roman" pitchFamily="18" charset="0"/>
              </a:rPr>
              <a:t>أولاً :الـــــــــدخـل</a:t>
            </a:r>
          </a:p>
          <a:p>
            <a:pPr algn="just" rtl="1" eaLnBrk="1" hangingPunct="1">
              <a:spcBef>
                <a:spcPts val="0"/>
              </a:spcBef>
              <a:buFont typeface="Wingdings" pitchFamily="2" charset="2"/>
              <a:buNone/>
              <a:defRPr/>
            </a:pPr>
            <a:r>
              <a:rPr lang="ar-SA" sz="1800" b="1" dirty="0" smtClean="0">
                <a:solidFill>
                  <a:schemeClr val="accent5">
                    <a:lumMod val="75000"/>
                  </a:schemeClr>
                </a:solidFill>
                <a:latin typeface="Times New Roman" pitchFamily="18" charset="0"/>
                <a:cs typeface="Times New Roman" pitchFamily="18" charset="0"/>
              </a:rPr>
              <a:t>1. الدخل من الإنتاج الحيواني ويشمل</a:t>
            </a:r>
            <a:r>
              <a:rPr lang="ar-SA" sz="1800" dirty="0" smtClean="0">
                <a:solidFill>
                  <a:schemeClr val="accent5">
                    <a:lumMod val="75000"/>
                  </a:schemeClr>
                </a:solidFill>
                <a:latin typeface="Times New Roman" pitchFamily="18" charset="0"/>
                <a:cs typeface="Times New Roman" pitchFamily="18" charset="0"/>
              </a:rPr>
              <a:t>:</a:t>
            </a:r>
          </a:p>
          <a:p>
            <a:pPr algn="just" rtl="1" eaLnBrk="1" hangingPunct="1">
              <a:spcBef>
                <a:spcPts val="0"/>
              </a:spcBef>
              <a:buFontTx/>
              <a:buChar char="-"/>
              <a:defRPr/>
            </a:pPr>
            <a:r>
              <a:rPr lang="ar-SA" sz="1800" dirty="0" smtClean="0">
                <a:latin typeface="Times New Roman" pitchFamily="18" charset="0"/>
                <a:cs typeface="Times New Roman" pitchFamily="18" charset="0"/>
              </a:rPr>
              <a:t>الحليب، اللحوم، الدواجن (لحوم)، البيض.</a:t>
            </a:r>
          </a:p>
          <a:p>
            <a:pPr algn="just" rtl="1" eaLnBrk="1" hangingPunct="1">
              <a:spcBef>
                <a:spcPts val="0"/>
              </a:spcBef>
              <a:buFontTx/>
              <a:buChar char="-"/>
              <a:defRPr/>
            </a:pPr>
            <a:r>
              <a:rPr lang="ar-SA" sz="1800" dirty="0" smtClean="0">
                <a:latin typeface="Times New Roman" pitchFamily="18" charset="0"/>
                <a:cs typeface="Times New Roman" pitchFamily="18" charset="0"/>
              </a:rPr>
              <a:t>دخل من مصادر أخرى.</a:t>
            </a:r>
          </a:p>
          <a:p>
            <a:pPr algn="just" rtl="1" eaLnBrk="1" hangingPunct="1">
              <a:spcBef>
                <a:spcPts val="0"/>
              </a:spcBef>
              <a:buFontTx/>
              <a:buChar char="-"/>
              <a:defRPr/>
            </a:pPr>
            <a:r>
              <a:rPr lang="ar-SA" sz="1800" dirty="0" smtClean="0">
                <a:latin typeface="Times New Roman" pitchFamily="18" charset="0"/>
                <a:cs typeface="Times New Roman" pitchFamily="18" charset="0"/>
              </a:rPr>
              <a:t>إجمالي عائد الإنتاج الحيواني</a:t>
            </a:r>
          </a:p>
          <a:p>
            <a:pPr algn="just" rtl="1" eaLnBrk="1" hangingPunct="1">
              <a:spcBef>
                <a:spcPts val="0"/>
              </a:spcBef>
              <a:buFont typeface="Wingdings" pitchFamily="2" charset="2"/>
              <a:buNone/>
              <a:defRPr/>
            </a:pPr>
            <a:r>
              <a:rPr lang="ar-SA" sz="1800" dirty="0" smtClean="0">
                <a:solidFill>
                  <a:schemeClr val="accent5">
                    <a:lumMod val="75000"/>
                  </a:schemeClr>
                </a:solidFill>
                <a:latin typeface="Times New Roman" pitchFamily="18" charset="0"/>
                <a:cs typeface="Times New Roman" pitchFamily="18" charset="0"/>
              </a:rPr>
              <a:t>2. </a:t>
            </a:r>
            <a:r>
              <a:rPr lang="ar-SA" sz="1800" b="1" dirty="0" smtClean="0">
                <a:solidFill>
                  <a:schemeClr val="accent5">
                    <a:lumMod val="75000"/>
                  </a:schemeClr>
                </a:solidFill>
                <a:latin typeface="Times New Roman" pitchFamily="18" charset="0"/>
                <a:cs typeface="Times New Roman" pitchFamily="18" charset="0"/>
              </a:rPr>
              <a:t>الدخل من الإنتاج النباتي ويشمل:</a:t>
            </a:r>
          </a:p>
          <a:p>
            <a:pPr algn="just" rtl="1" eaLnBrk="1" hangingPunct="1">
              <a:spcBef>
                <a:spcPts val="0"/>
              </a:spcBef>
              <a:buFontTx/>
              <a:buChar char="-"/>
              <a:defRPr/>
            </a:pPr>
            <a:r>
              <a:rPr lang="ar-SA" sz="1800" dirty="0" smtClean="0">
                <a:latin typeface="Times New Roman" pitchFamily="18" charset="0"/>
                <a:cs typeface="Times New Roman" pitchFamily="18" charset="0"/>
              </a:rPr>
              <a:t>الذرة الصفراء، القمح، الشعير، الاعلاف، الخضروات، الفاكهة.</a:t>
            </a:r>
          </a:p>
          <a:p>
            <a:pPr algn="just" rtl="1" eaLnBrk="1" hangingPunct="1">
              <a:spcBef>
                <a:spcPts val="0"/>
              </a:spcBef>
              <a:buFontTx/>
              <a:buChar char="-"/>
              <a:defRPr/>
            </a:pPr>
            <a:r>
              <a:rPr lang="ar-SA" sz="1800" dirty="0" smtClean="0">
                <a:latin typeface="Times New Roman" pitchFamily="18" charset="0"/>
                <a:cs typeface="Times New Roman" pitchFamily="18" charset="0"/>
              </a:rPr>
              <a:t>محاصيل أخرى.</a:t>
            </a:r>
          </a:p>
          <a:p>
            <a:pPr algn="just" rtl="1" eaLnBrk="1" hangingPunct="1">
              <a:spcBef>
                <a:spcPts val="0"/>
              </a:spcBef>
              <a:buFontTx/>
              <a:buChar char="-"/>
              <a:defRPr/>
            </a:pPr>
            <a:r>
              <a:rPr lang="ar-SA" sz="1800" dirty="0" smtClean="0">
                <a:latin typeface="Times New Roman" pitchFamily="18" charset="0"/>
                <a:cs typeface="Times New Roman" pitchFamily="18" charset="0"/>
              </a:rPr>
              <a:t>إجمالي العائد من الإنتاج النباتي.</a:t>
            </a:r>
          </a:p>
          <a:p>
            <a:pPr marL="0" indent="0" algn="just" rtl="1" eaLnBrk="1" hangingPunct="1">
              <a:spcBef>
                <a:spcPts val="0"/>
              </a:spcBef>
              <a:buNone/>
              <a:defRPr/>
            </a:pPr>
            <a:r>
              <a:rPr lang="ar-SA" sz="1800" dirty="0" smtClean="0">
                <a:solidFill>
                  <a:schemeClr val="accent5"/>
                </a:solidFill>
                <a:latin typeface="Times New Roman" pitchFamily="18" charset="0"/>
                <a:cs typeface="Times New Roman" pitchFamily="18" charset="0"/>
              </a:rPr>
              <a:t>3. ا</a:t>
            </a:r>
            <a:r>
              <a:rPr lang="ar-SA" sz="1800" b="1" dirty="0" smtClean="0">
                <a:solidFill>
                  <a:schemeClr val="accent5"/>
                </a:solidFill>
                <a:latin typeface="Times New Roman" pitchFamily="18" charset="0"/>
                <a:cs typeface="Times New Roman" pitchFamily="18" charset="0"/>
              </a:rPr>
              <a:t>نتاج نباتي وحيواني تم  إستهلاكه  داخل المزرعة</a:t>
            </a:r>
            <a:r>
              <a:rPr lang="ar-SA" sz="1800" b="1" dirty="0" smtClean="0">
                <a:latin typeface="Times New Roman" pitchFamily="18" charset="0"/>
                <a:cs typeface="Times New Roman" pitchFamily="18" charset="0"/>
              </a:rPr>
              <a:t>:</a:t>
            </a:r>
          </a:p>
          <a:p>
            <a:pPr marL="0" indent="0" algn="just" rtl="1" eaLnBrk="1" hangingPunct="1">
              <a:spcBef>
                <a:spcPts val="0"/>
              </a:spcBef>
              <a:buNone/>
              <a:defRPr/>
            </a:pPr>
            <a:r>
              <a:rPr lang="ar-SA" sz="1800" dirty="0" smtClean="0">
                <a:latin typeface="Times New Roman" pitchFamily="18" charset="0"/>
                <a:cs typeface="Times New Roman" pitchFamily="18" charset="0"/>
              </a:rPr>
              <a:t>- الالبان، اللحوم، البيض، الخضروات، الفاكهة، أشياء أخرى</a:t>
            </a:r>
            <a:endParaRPr 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EC21817-094F-4534-8D6A-87431F313D66}" type="slidenum">
              <a:rPr lang="ar-SA" smtClean="0"/>
              <a:pPr>
                <a:defRPr/>
              </a:pPr>
              <a:t>146</a:t>
            </a:fld>
            <a:endParaRPr lang="en-US"/>
          </a:p>
        </p:txBody>
      </p:sp>
    </p:spTree>
    <p:extLst>
      <p:ext uri="{BB962C8B-B14F-4D97-AF65-F5344CB8AC3E}">
        <p14:creationId xmlns:p14="http://schemas.microsoft.com/office/powerpoint/2010/main" val="3507098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685800" y="533400"/>
            <a:ext cx="8153400" cy="6019800"/>
          </a:xfrm>
        </p:spPr>
        <p:txBody>
          <a:bodyPr/>
          <a:lstStyle/>
          <a:p>
            <a:pPr marL="0" indent="0" algn="r" rtl="1" eaLnBrk="1" hangingPunct="1">
              <a:lnSpc>
                <a:spcPct val="80000"/>
              </a:lnSpc>
              <a:buNone/>
              <a:defRPr/>
            </a:pPr>
            <a:r>
              <a:rPr lang="ar-SA" sz="3200" b="1" dirty="0" smtClean="0">
                <a:solidFill>
                  <a:srgbClr val="C00000"/>
                </a:solidFill>
                <a:latin typeface="Times New Roman" pitchFamily="18" charset="0"/>
                <a:cs typeface="Times New Roman" pitchFamily="18" charset="0"/>
              </a:rPr>
              <a:t>ثانياً: الــــــــــتـكالـــيف وتشمل:</a:t>
            </a:r>
          </a:p>
          <a:p>
            <a:pPr marL="0" indent="0" algn="just" rtl="1" eaLnBrk="1" hangingPunct="1">
              <a:buNone/>
              <a:defRPr/>
            </a:pPr>
            <a:r>
              <a:rPr lang="ar-SA" sz="2000" b="1" dirty="0" smtClean="0">
                <a:solidFill>
                  <a:schemeClr val="accent5"/>
                </a:solidFill>
                <a:latin typeface="Times New Roman" pitchFamily="18" charset="0"/>
                <a:cs typeface="Times New Roman" pitchFamily="18" charset="0"/>
              </a:rPr>
              <a:t>التكاليف التشغيلية المباشرة </a:t>
            </a:r>
            <a:r>
              <a:rPr lang="ar-SA" sz="2000" dirty="0" smtClean="0">
                <a:latin typeface="Times New Roman" pitchFamily="18" charset="0"/>
                <a:cs typeface="Times New Roman" pitchFamily="18" charset="0"/>
              </a:rPr>
              <a:t>: </a:t>
            </a:r>
          </a:p>
          <a:p>
            <a:pPr marL="0" indent="0" algn="just" rtl="1" eaLnBrk="1" hangingPunct="1">
              <a:buNone/>
              <a:defRPr/>
            </a:pPr>
            <a:r>
              <a:rPr lang="ar-SA" sz="2000" dirty="0" smtClean="0">
                <a:latin typeface="Times New Roman" pitchFamily="18" charset="0"/>
                <a:cs typeface="Times New Roman" pitchFamily="18" charset="0"/>
              </a:rPr>
              <a:t>للإنتاج الحيواني، والمحاصيل، والجرارات الزراعية، والعمالة المؤجرة، والكهرباء والوقود، والنقل والتسويق وغيرها.</a:t>
            </a:r>
          </a:p>
          <a:p>
            <a:pPr marL="0" indent="0" algn="just" rtl="1" eaLnBrk="1" hangingPunct="1">
              <a:buNone/>
              <a:defRPr/>
            </a:pPr>
            <a:r>
              <a:rPr lang="ar-SA" sz="2000" b="1" dirty="0" smtClean="0">
                <a:solidFill>
                  <a:schemeClr val="accent5">
                    <a:lumMod val="75000"/>
                  </a:schemeClr>
                </a:solidFill>
                <a:latin typeface="Times New Roman" pitchFamily="18" charset="0"/>
                <a:cs typeface="Times New Roman" pitchFamily="18" charset="0"/>
              </a:rPr>
              <a:t>التكاليف الثابتة</a:t>
            </a:r>
            <a:r>
              <a:rPr lang="ar-SA" sz="2000" dirty="0" smtClean="0">
                <a:solidFill>
                  <a:schemeClr val="accent5">
                    <a:lumMod val="75000"/>
                  </a:schemeClr>
                </a:solidFill>
                <a:latin typeface="Times New Roman" pitchFamily="18" charset="0"/>
                <a:cs typeface="Times New Roman" pitchFamily="18" charset="0"/>
              </a:rPr>
              <a:t>:</a:t>
            </a:r>
          </a:p>
          <a:p>
            <a:pPr algn="just" rtl="1" eaLnBrk="1" hangingPunct="1">
              <a:buFont typeface="Wingdings" pitchFamily="2" charset="2"/>
              <a:buNone/>
              <a:defRPr/>
            </a:pPr>
            <a:r>
              <a:rPr lang="ar-SA" sz="2000" dirty="0" smtClean="0">
                <a:latin typeface="Times New Roman" pitchFamily="18" charset="0"/>
                <a:cs typeface="Times New Roman" pitchFamily="18" charset="0"/>
              </a:rPr>
              <a:t>وتشمل الضرائب، تكاليف رأس المال، التامين، وتحسينات وإنشاءات مزرعية، اقساط التمويل، والاهلاك</a:t>
            </a:r>
            <a:endParaRPr lang="ar-SA" sz="2000" i="1" dirty="0" smtClean="0">
              <a:latin typeface="Times New Roman" pitchFamily="18" charset="0"/>
              <a:cs typeface="Times New Roman" pitchFamily="18" charset="0"/>
            </a:endParaRPr>
          </a:p>
          <a:p>
            <a:pPr marL="0" indent="0" algn="ctr" rtl="1" eaLnBrk="1" hangingPunct="1">
              <a:buNone/>
              <a:defRPr/>
            </a:pPr>
            <a:r>
              <a:rPr lang="ar-SA" sz="2000" b="1" dirty="0" smtClean="0">
                <a:solidFill>
                  <a:srgbClr val="00B050"/>
                </a:solidFill>
                <a:latin typeface="Times New Roman" pitchFamily="18" charset="0"/>
                <a:cs typeface="Times New Roman" pitchFamily="18" charset="0"/>
              </a:rPr>
              <a:t>إجمالي التكاليف= التكاليف الثابتة + التكاليف المتغيرة (التشغيلية).</a:t>
            </a:r>
          </a:p>
          <a:p>
            <a:pPr algn="just" rtl="1" eaLnBrk="1" hangingPunct="1">
              <a:buFont typeface="Wingdings" pitchFamily="2" charset="2"/>
              <a:buNone/>
              <a:defRPr/>
            </a:pPr>
            <a:endParaRPr lang="ar-SA" sz="2000" dirty="0" smtClean="0">
              <a:latin typeface="Times New Roman" pitchFamily="18" charset="0"/>
              <a:cs typeface="Times New Roman" pitchFamily="18" charset="0"/>
            </a:endParaRPr>
          </a:p>
        </p:txBody>
      </p:sp>
      <p:sp>
        <p:nvSpPr>
          <p:cNvPr id="337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C311E655-57E5-48F7-83ED-F9D7D535C4BD}" type="slidenum">
              <a:rPr lang="ar-SA" smtClean="0"/>
              <a:pPr>
                <a:defRPr/>
              </a:pPr>
              <a:t>147</a:t>
            </a:fld>
            <a:endParaRPr lang="en-US"/>
          </a:p>
        </p:txBody>
      </p:sp>
    </p:spTree>
    <p:extLst>
      <p:ext uri="{BB962C8B-B14F-4D97-AF65-F5344CB8AC3E}">
        <p14:creationId xmlns:p14="http://schemas.microsoft.com/office/powerpoint/2010/main" val="289522463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148</a:t>
            </a:fld>
            <a:endParaRPr lang="en-US"/>
          </a:p>
        </p:txBody>
      </p:sp>
      <p:sp>
        <p:nvSpPr>
          <p:cNvPr id="3" name="Rectangle 3"/>
          <p:cNvSpPr txBox="1">
            <a:spLocks noChangeArrowheads="1"/>
          </p:cNvSpPr>
          <p:nvPr/>
        </p:nvSpPr>
        <p:spPr bwMode="auto">
          <a:xfrm>
            <a:off x="990600" y="381000"/>
            <a:ext cx="7848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defRPr/>
            </a:pPr>
            <a:r>
              <a:rPr lang="ar-SA" sz="2000" b="1" dirty="0" smtClean="0">
                <a:solidFill>
                  <a:srgbClr val="0070C0"/>
                </a:solidFill>
                <a:latin typeface="Times New Roman" pitchFamily="18" charset="0"/>
                <a:cs typeface="Times New Roman" pitchFamily="18" charset="0"/>
              </a:rPr>
              <a:t>ثالثا: صافي الدخل المزرعي فيمكن تقديره على النحو التالي</a:t>
            </a:r>
            <a:r>
              <a:rPr lang="ar-SA" sz="2000" dirty="0" smtClean="0">
                <a:solidFill>
                  <a:srgbClr val="0070C0"/>
                </a:solidFill>
                <a:latin typeface="Times New Roman" pitchFamily="18" charset="0"/>
                <a:cs typeface="Times New Roman" pitchFamily="18" charset="0"/>
              </a:rPr>
              <a:t>:</a:t>
            </a:r>
          </a:p>
          <a:p>
            <a:pPr marL="0" indent="0" eaLnBrk="1" hangingPunct="1">
              <a:buNone/>
              <a:defRPr/>
            </a:pPr>
            <a:r>
              <a:rPr lang="ar-SA" sz="2000" dirty="0" smtClean="0">
                <a:latin typeface="Times New Roman" pitchFamily="18" charset="0"/>
                <a:cs typeface="Times New Roman" pitchFamily="18" charset="0"/>
              </a:rPr>
              <a:t>يمكن </a:t>
            </a:r>
            <a:r>
              <a:rPr lang="ar-SA" sz="2000" dirty="0">
                <a:latin typeface="Times New Roman" pitchFamily="18" charset="0"/>
                <a:cs typeface="Times New Roman" pitchFamily="18" charset="0"/>
              </a:rPr>
              <a:t>إجراء التقديرات لعدد من الخطط والبدائل الإنتاجية وتقويمها وإختيار البديل الذي يحقق أعلى صافي عائد ودراسة العوامل التي يمكن أن تؤثر على الدخل المزرعي</a:t>
            </a:r>
            <a:r>
              <a:rPr lang="ar-SA" sz="2000" dirty="0" smtClean="0">
                <a:latin typeface="Times New Roman" pitchFamily="18" charset="0"/>
                <a:cs typeface="Times New Roman" pitchFamily="18" charset="0"/>
              </a:rPr>
              <a:t>.</a:t>
            </a:r>
            <a:endParaRPr lang="ar-SA" sz="2000" dirty="0" smtClean="0">
              <a:solidFill>
                <a:srgbClr val="0070C0"/>
              </a:solidFill>
              <a:latin typeface="Times New Roman" pitchFamily="18" charset="0"/>
              <a:cs typeface="Times New Roman" pitchFamily="18" charset="0"/>
            </a:endParaRPr>
          </a:p>
          <a:p>
            <a:pPr eaLnBrk="1" hangingPunct="1">
              <a:buFontTx/>
              <a:buChar char="-"/>
              <a:defRPr/>
            </a:pPr>
            <a:r>
              <a:rPr lang="ar-SA" sz="2000" dirty="0" smtClean="0">
                <a:latin typeface="Times New Roman" pitchFamily="18" charset="0"/>
                <a:cs typeface="Times New Roman" pitchFamily="18" charset="0"/>
              </a:rPr>
              <a:t>الدخل المزرعي = مبيعات العام + الإنتاج الذي تم استهلاكه بالمزرعة + التغير في المخزون من إنتاج المزرعة.</a:t>
            </a:r>
          </a:p>
          <a:p>
            <a:pPr eaLnBrk="1" hangingPunct="1">
              <a:buFontTx/>
              <a:buChar char="-"/>
              <a:defRPr/>
            </a:pPr>
            <a:r>
              <a:rPr lang="ar-SA" sz="2000" dirty="0" smtClean="0">
                <a:latin typeface="Times New Roman" pitchFamily="18" charset="0"/>
                <a:cs typeface="Times New Roman" pitchFamily="18" charset="0"/>
              </a:rPr>
              <a:t>التكاليف المزرعية = تكاليف من داخل المزرعة + تكاليف من خارج المزرعة</a:t>
            </a:r>
          </a:p>
          <a:p>
            <a:pPr eaLnBrk="1" hangingPunct="1">
              <a:buFontTx/>
              <a:buChar char="-"/>
              <a:defRPr/>
            </a:pPr>
            <a:r>
              <a:rPr lang="ar-SA" sz="2000" dirty="0" smtClean="0">
                <a:latin typeface="Times New Roman" pitchFamily="18" charset="0"/>
                <a:cs typeface="Times New Roman" pitchFamily="18" charset="0"/>
              </a:rPr>
              <a:t>صافي الدخل المزرعي = الدخل المزرعي – التكاليف المزرعية.</a:t>
            </a:r>
          </a:p>
          <a:p>
            <a:pPr eaLnBrk="1" hangingPunct="1">
              <a:buFontTx/>
              <a:buChar char="-"/>
              <a:defRPr/>
            </a:pPr>
            <a:r>
              <a:rPr lang="ar-SA" sz="2000" dirty="0" smtClean="0">
                <a:latin typeface="Times New Roman" pitchFamily="18" charset="0"/>
                <a:cs typeface="Times New Roman" pitchFamily="18" charset="0"/>
              </a:rPr>
              <a:t>أما تقدير نسبة صافي الدخل (الربح) فيتم حسابه كالآتي:</a:t>
            </a:r>
          </a:p>
          <a:p>
            <a:pPr eaLnBrk="1" hangingPunct="1">
              <a:defRPr/>
            </a:pPr>
            <a:endParaRPr lang="ar-SA" sz="2000" dirty="0" smtClean="0">
              <a:latin typeface="Times New Roman" pitchFamily="18" charset="0"/>
              <a:cs typeface="Times New Roman" pitchFamily="18" charset="0"/>
            </a:endParaRPr>
          </a:p>
          <a:p>
            <a:pPr marL="0" indent="0" eaLnBrk="1" hangingPunct="1">
              <a:buNone/>
              <a:defRPr/>
            </a:pPr>
            <a:r>
              <a:rPr lang="ar-SA" sz="2000" dirty="0" smtClean="0">
                <a:latin typeface="Times New Roman" pitchFamily="18" charset="0"/>
                <a:cs typeface="Times New Roman" pitchFamily="18" charset="0"/>
              </a:rPr>
              <a:t>حيث:  </a:t>
            </a:r>
            <a:r>
              <a:rPr lang="en-US" sz="2000" i="1" dirty="0" smtClean="0">
                <a:latin typeface="Times New Roman" pitchFamily="18" charset="0"/>
                <a:cs typeface="Times New Roman" pitchFamily="18" charset="0"/>
              </a:rPr>
              <a:t>NP </a:t>
            </a:r>
            <a:r>
              <a:rPr lang="ar-SA" sz="2000" dirty="0" smtClean="0">
                <a:latin typeface="Times New Roman" pitchFamily="18" charset="0"/>
                <a:cs typeface="Times New Roman" pitchFamily="18" charset="0"/>
              </a:rPr>
              <a:t>= صافي الربح، </a:t>
            </a:r>
            <a:r>
              <a:rPr lang="en-US" sz="2000" i="1" dirty="0" smtClean="0">
                <a:latin typeface="Times New Roman" pitchFamily="18" charset="0"/>
                <a:cs typeface="Times New Roman" pitchFamily="18" charset="0"/>
              </a:rPr>
              <a:t>TC </a:t>
            </a:r>
            <a:r>
              <a:rPr lang="ar-SA" sz="2000" dirty="0" smtClean="0">
                <a:latin typeface="Times New Roman" pitchFamily="18" charset="0"/>
                <a:cs typeface="Times New Roman" pitchFamily="18" charset="0"/>
              </a:rPr>
              <a:t>= التكاليف الكلية</a:t>
            </a:r>
            <a:endParaRPr lang="en-US" sz="2000"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49743739"/>
              </p:ext>
            </p:extLst>
          </p:nvPr>
        </p:nvGraphicFramePr>
        <p:xfrm>
          <a:off x="2438400" y="3581400"/>
          <a:ext cx="1973263" cy="581025"/>
        </p:xfrm>
        <a:graphic>
          <a:graphicData uri="http://schemas.openxmlformats.org/presentationml/2006/ole">
            <mc:AlternateContent xmlns:mc="http://schemas.openxmlformats.org/markup-compatibility/2006">
              <mc:Choice xmlns:v="urn:schemas-microsoft-com:vml" Requires="v">
                <p:oleObj spid="_x0000_s20583" name="Equation" r:id="rId3" imgW="1117115" imgH="393529" progId="Equation.3">
                  <p:embed/>
                </p:oleObj>
              </mc:Choice>
              <mc:Fallback>
                <p:oleObj name="Equation" r:id="rId3" imgW="111711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581400"/>
                        <a:ext cx="1973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8826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381000" y="533401"/>
            <a:ext cx="8686800" cy="1981199"/>
          </a:xfrm>
        </p:spPr>
        <p:txBody>
          <a:bodyPr/>
          <a:lstStyle/>
          <a:p>
            <a:pPr algn="just" rtl="1" eaLnBrk="1" hangingPunct="1">
              <a:lnSpc>
                <a:spcPct val="150000"/>
              </a:lnSpc>
              <a:buFont typeface="Wingdings" pitchFamily="2" charset="2"/>
              <a:buChar char="ü"/>
            </a:pPr>
            <a:r>
              <a:rPr lang="ar-SA" altLang="en-US" sz="2000" dirty="0" smtClean="0">
                <a:latin typeface="Times New Roman" pitchFamily="18" charset="0"/>
                <a:cs typeface="Times New Roman" pitchFamily="18" charset="0"/>
              </a:rPr>
              <a:t>الميزانية المزرعية تُعد لتساعد في تحديد أمثل الطرق لاستثمار العمال ورأس المال والارض والموارد الزراعية الاخرى وإختيار أنسب الطرق الزراعية في الإنتاج المزرعي. </a:t>
            </a:r>
          </a:p>
          <a:p>
            <a:pPr algn="just" rtl="1" eaLnBrk="1" hangingPunct="1">
              <a:lnSpc>
                <a:spcPct val="150000"/>
              </a:lnSpc>
              <a:buFont typeface="Wingdings" pitchFamily="2" charset="2"/>
              <a:buChar char="ü"/>
            </a:pPr>
            <a:r>
              <a:rPr lang="ar-SA" altLang="en-US" sz="2000" dirty="0" smtClean="0">
                <a:latin typeface="Times New Roman" pitchFamily="18" charset="0"/>
                <a:cs typeface="Times New Roman" pitchFamily="18" charset="0"/>
              </a:rPr>
              <a:t>وعلى هذا الاساس يجب ألا تكون الخطط المزرعية جامدة بل متجددة تتيح للمزارع كل الفرص للاستفادة من التقنيات والامكانيات المتوفرة لتحقيق الاهداف المزرعية.</a:t>
            </a:r>
          </a:p>
          <a:p>
            <a:pPr algn="just" rtl="1" eaLnBrk="1" hangingPunct="1">
              <a:lnSpc>
                <a:spcPct val="150000"/>
              </a:lnSpc>
              <a:buFont typeface="Wingdings" pitchFamily="2" charset="2"/>
              <a:buChar char="ü"/>
            </a:pPr>
            <a:endParaRPr lang="ar-SA"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27E9CA4-E271-4381-A384-91D2F3D6A4E4}" type="slidenum">
              <a:rPr lang="ar-SA" smtClean="0"/>
              <a:pPr>
                <a:defRPr/>
              </a:pPr>
              <a:t>149</a:t>
            </a:fld>
            <a:endParaRPr lang="en-US"/>
          </a:p>
        </p:txBody>
      </p:sp>
      <p:graphicFrame>
        <p:nvGraphicFramePr>
          <p:cNvPr id="2" name="Object 1"/>
          <p:cNvGraphicFramePr>
            <a:graphicFrameLocks noGrp="1" noChangeAspect="1"/>
          </p:cNvGraphicFramePr>
          <p:nvPr>
            <p:extLst>
              <p:ext uri="{D42A27DB-BD31-4B8C-83A1-F6EECF244321}">
                <p14:modId xmlns:p14="http://schemas.microsoft.com/office/powerpoint/2010/main" val="4273992177"/>
              </p:ext>
            </p:extLst>
          </p:nvPr>
        </p:nvGraphicFramePr>
        <p:xfrm>
          <a:off x="838200" y="2743200"/>
          <a:ext cx="7781925" cy="3373438"/>
        </p:xfrm>
        <a:graphic>
          <a:graphicData uri="http://schemas.openxmlformats.org/presentationml/2006/ole">
            <mc:AlternateContent xmlns:mc="http://schemas.openxmlformats.org/markup-compatibility/2006">
              <mc:Choice xmlns:v="urn:schemas-microsoft-com:vml" Requires="v">
                <p:oleObj spid="_x0000_s76830" name="Document" r:id="rId3" imgW="5845291" imgH="2532337" progId="Word.Document.8">
                  <p:embed/>
                </p:oleObj>
              </mc:Choice>
              <mc:Fallback>
                <p:oleObj name="Document" r:id="rId3" imgW="5845291" imgH="2532337" progId="Word.Document.8">
                  <p:embed/>
                  <p:pic>
                    <p:nvPicPr>
                      <p:cNvPr id="0" name="Object 4"/>
                      <p:cNvPicPr>
                        <a:picLocks noGrp="1" noChangeAspect="1" noChangeArrowheads="1"/>
                      </p:cNvPicPr>
                      <p:nvPr/>
                    </p:nvPicPr>
                    <p:blipFill>
                      <a:blip r:embed="rId4"/>
                      <a:srcRect/>
                      <a:stretch>
                        <a:fillRect/>
                      </a:stretch>
                    </p:blipFill>
                    <p:spPr bwMode="auto">
                      <a:xfrm>
                        <a:off x="838200" y="2743200"/>
                        <a:ext cx="77819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442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85800" y="1676400"/>
            <a:ext cx="8001000" cy="4724400"/>
          </a:xfrm>
        </p:spPr>
        <p:txBody>
          <a:bodyPr/>
          <a:lstStyle/>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تحديد أو تكوين الاهداف أو الغايات النهائية المطلوبة ( </a:t>
            </a:r>
            <a:r>
              <a:rPr lang="en-US" altLang="en-US" sz="2800" i="1" dirty="0" smtClean="0">
                <a:latin typeface="Times New Roman" pitchFamily="18" charset="0"/>
                <a:cs typeface="Times New Roman" pitchFamily="18" charset="0"/>
              </a:rPr>
              <a:t>Goal Formation</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تحديد المشكلة ووضع الفرضيات ( </a:t>
            </a:r>
            <a:r>
              <a:rPr lang="en-US" altLang="en-US" sz="2800" i="1" dirty="0" smtClean="0">
                <a:latin typeface="Times New Roman" pitchFamily="18" charset="0"/>
                <a:cs typeface="Times New Roman" pitchFamily="18" charset="0"/>
              </a:rPr>
              <a:t>Problem Definition</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جمع البيانات والمعلومات والملاحظات عن طبيعة المشكلة (</a:t>
            </a:r>
            <a:r>
              <a:rPr lang="en-US" altLang="en-US" sz="2800" i="1" dirty="0" smtClean="0">
                <a:latin typeface="Times New Roman" pitchFamily="18" charset="0"/>
                <a:cs typeface="Times New Roman" pitchFamily="18" charset="0"/>
              </a:rPr>
              <a:t>Observations</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تحليل البيانات والمعلومات المتحصل عليها ( </a:t>
            </a:r>
            <a:r>
              <a:rPr lang="en-US" altLang="en-US" sz="2800" i="1" dirty="0" smtClean="0">
                <a:latin typeface="Times New Roman" pitchFamily="18" charset="0"/>
                <a:cs typeface="Times New Roman" pitchFamily="18" charset="0"/>
              </a:rPr>
              <a:t>Analysis</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اتخاذ القرار ( </a:t>
            </a:r>
            <a:r>
              <a:rPr lang="en-US" altLang="en-US" sz="2800" i="1" dirty="0" smtClean="0">
                <a:latin typeface="Times New Roman" pitchFamily="18" charset="0"/>
                <a:cs typeface="Times New Roman" pitchFamily="18" charset="0"/>
              </a:rPr>
              <a:t>Decision Making</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التمثيل وتوزيع الاختصاصات (</a:t>
            </a:r>
            <a:r>
              <a:rPr lang="en-US" altLang="en-US" sz="2800" i="1" dirty="0" smtClean="0">
                <a:latin typeface="Times New Roman" pitchFamily="18" charset="0"/>
                <a:cs typeface="Times New Roman" pitchFamily="18" charset="0"/>
              </a:rPr>
              <a:t>Action</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تحمل المسؤلية (</a:t>
            </a:r>
            <a:r>
              <a:rPr lang="en-US" altLang="en-US" sz="2800" i="1" dirty="0" smtClean="0">
                <a:latin typeface="Times New Roman" pitchFamily="18" charset="0"/>
                <a:cs typeface="Times New Roman" pitchFamily="18" charset="0"/>
              </a:rPr>
              <a:t>Bearing Responsibility</a:t>
            </a:r>
            <a:r>
              <a:rPr lang="ar-SA" altLang="en-US" sz="2800" dirty="0" smtClean="0">
                <a:latin typeface="Times New Roman" pitchFamily="18" charset="0"/>
                <a:cs typeface="Times New Roman" pitchFamily="18" charset="0"/>
              </a:rPr>
              <a:t> )</a:t>
            </a:r>
          </a:p>
          <a:p>
            <a:pPr marL="623887" indent="-514350" algn="r" rtl="1" eaLnBrk="1" hangingPunct="1">
              <a:lnSpc>
                <a:spcPct val="90000"/>
              </a:lnSpc>
              <a:buFont typeface="+mj-lt"/>
              <a:buAutoNum type="arabicPeriod"/>
            </a:pPr>
            <a:r>
              <a:rPr lang="ar-SA" altLang="en-US" sz="2800" dirty="0" smtClean="0">
                <a:latin typeface="Times New Roman" pitchFamily="18" charset="0"/>
                <a:cs typeface="Times New Roman" pitchFamily="18" charset="0"/>
              </a:rPr>
              <a:t>تقييم النتائج التي يتم التوصل إليها (</a:t>
            </a:r>
            <a:r>
              <a:rPr lang="en-US" altLang="en-US" sz="2800" i="1" dirty="0" smtClean="0">
                <a:latin typeface="Times New Roman" pitchFamily="18" charset="0"/>
                <a:cs typeface="Times New Roman" pitchFamily="18" charset="0"/>
              </a:rPr>
              <a:t>Evaluation</a:t>
            </a:r>
            <a:r>
              <a:rPr lang="ar-SA" altLang="en-US" sz="2800" dirty="0" smtClean="0">
                <a:latin typeface="Times New Roman" pitchFamily="18" charset="0"/>
                <a:cs typeface="Times New Roman" pitchFamily="18" charset="0"/>
              </a:rPr>
              <a:t> )</a:t>
            </a:r>
            <a:endParaRPr lang="ar-SA" altLang="en-US" sz="2800" b="1" dirty="0" smtClean="0">
              <a:latin typeface="Times New Roman" pitchFamily="18" charset="0"/>
              <a:cs typeface="Times New Roman" pitchFamily="18" charset="0"/>
            </a:endParaRPr>
          </a:p>
          <a:p>
            <a:pPr algn="r" rtl="1" eaLnBrk="1" hangingPunct="1">
              <a:lnSpc>
                <a:spcPct val="90000"/>
              </a:lnSpc>
              <a:buFont typeface="Wingdings" pitchFamily="2" charset="2"/>
              <a:buNone/>
            </a:pPr>
            <a:endParaRPr lang="en-US" altLang="en-US" sz="2800" dirty="0" smtClean="0">
              <a:latin typeface="Times New Roman" pitchFamily="18" charset="0"/>
              <a:cs typeface="Times New Roman" pitchFamily="18" charset="0"/>
            </a:endParaRPr>
          </a:p>
        </p:txBody>
      </p:sp>
      <p:sp>
        <p:nvSpPr>
          <p:cNvPr id="90114" name="Rectangle 2"/>
          <p:cNvSpPr>
            <a:spLocks noGrp="1" noChangeArrowheads="1"/>
          </p:cNvSpPr>
          <p:nvPr>
            <p:ph type="title"/>
          </p:nvPr>
        </p:nvSpPr>
        <p:spPr>
          <a:xfrm>
            <a:off x="701675" y="508000"/>
            <a:ext cx="7607300" cy="1192213"/>
          </a:xfrm>
        </p:spPr>
        <p:txBody>
          <a:bodyPr/>
          <a:lstStyle/>
          <a:p>
            <a:pPr algn="r" rtl="1" eaLnBrk="1" fontAlgn="auto" hangingPunct="1">
              <a:spcAft>
                <a:spcPts val="0"/>
              </a:spcAft>
              <a:defRPr/>
            </a:pPr>
            <a:r>
              <a:rPr lang="ar-SA" sz="2800" dirty="0" smtClean="0">
                <a:solidFill>
                  <a:srgbClr val="FF9933"/>
                </a:solidFill>
                <a:latin typeface="Times New Roman" pitchFamily="18" charset="0"/>
                <a:cs typeface="Times New Roman" pitchFamily="18" charset="0"/>
              </a:rPr>
              <a:t>الـمراحل </a:t>
            </a:r>
            <a:r>
              <a:rPr lang="ar-SA" sz="2800" dirty="0">
                <a:solidFill>
                  <a:srgbClr val="FF9933"/>
                </a:solidFill>
                <a:latin typeface="Times New Roman" pitchFamily="18" charset="0"/>
                <a:cs typeface="Times New Roman" pitchFamily="18" charset="0"/>
              </a:rPr>
              <a:t>التي تــكوّن الــــعـمـلية الإدارية ( </a:t>
            </a:r>
            <a:r>
              <a:rPr lang="en-US" sz="2800" i="1" dirty="0">
                <a:solidFill>
                  <a:srgbClr val="FF9933"/>
                </a:solidFill>
                <a:latin typeface="Times New Roman" pitchFamily="18" charset="0"/>
                <a:cs typeface="Times New Roman" pitchFamily="18" charset="0"/>
              </a:rPr>
              <a:t>Managerial Process</a:t>
            </a:r>
            <a:r>
              <a:rPr lang="ar-SA" sz="2800" dirty="0">
                <a:solidFill>
                  <a:srgbClr val="FF9933"/>
                </a:solidFill>
                <a:latin typeface="Times New Roman" pitchFamily="18" charset="0"/>
                <a:cs typeface="Times New Roman" pitchFamily="18" charset="0"/>
              </a:rPr>
              <a:t>) هي:</a:t>
            </a: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228300823"/>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35844" name="Rectangle 9"/>
          <p:cNvSpPr>
            <a:spLocks noGrp="1" noChangeArrowheads="1"/>
          </p:cNvSpPr>
          <p:nvPr>
            <p:ph type="body" sz="half" idx="4294967295"/>
          </p:nvPr>
        </p:nvSpPr>
        <p:spPr>
          <a:xfrm>
            <a:off x="1219200" y="533400"/>
            <a:ext cx="7543800" cy="5181600"/>
          </a:xfrm>
        </p:spPr>
        <p:txBody>
          <a:bodyPr/>
          <a:lstStyle/>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الــــحـل: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أولاً: نحسب التكاليف للنشاط الأول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3</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4 + 2</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2 + 1</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10 = 26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ثانياً: نحسب التكاليف للنشاط الثاني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4</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4+1</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2+1</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10 = 28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ثالثاً: نحسب عائد النشاط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5</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6 = 30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رابعاً: نحسب عائد النشاط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5.5</a:t>
            </a:r>
            <a:r>
              <a:rPr lang="en-US" altLang="en-US" sz="1800" dirty="0" smtClean="0">
                <a:latin typeface="Times New Roman" pitchFamily="18" charset="0"/>
                <a:cs typeface="Times New Roman" pitchFamily="18" charset="0"/>
              </a:rPr>
              <a:t>x</a:t>
            </a:r>
            <a:r>
              <a:rPr lang="ar-SA" altLang="en-US" sz="1800" dirty="0" smtClean="0">
                <a:latin typeface="Times New Roman" pitchFamily="18" charset="0"/>
                <a:cs typeface="Times New Roman" pitchFamily="18" charset="0"/>
              </a:rPr>
              <a:t>6 = 33 ريال</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خامساً: نحدد صافي العائد النشاط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30-26 = 4 ريال /للهكتار</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سادساً: نحسب صافي العائد النشاط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33-28 = 5 ريال /للهكتار</a:t>
            </a:r>
          </a:p>
          <a:p>
            <a:pPr algn="r"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سابعاً: نقدر النسبة المئوية لصافي العائد لكل نشاط</a:t>
            </a:r>
          </a:p>
          <a:p>
            <a:pPr marL="0" indent="0" algn="r" rtl="1" eaLnBrk="1" hangingPunct="1">
              <a:lnSpc>
                <a:spcPct val="150000"/>
              </a:lnSpc>
              <a:buNone/>
            </a:pPr>
            <a:r>
              <a:rPr lang="ar-SA" altLang="en-US" sz="1800" dirty="0" smtClean="0">
                <a:latin typeface="Times New Roman" pitchFamily="18" charset="0"/>
                <a:cs typeface="Times New Roman" pitchFamily="18" charset="0"/>
              </a:rPr>
              <a:t> صافي العائد للنشاط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p>
          <a:p>
            <a:pPr algn="r" rtl="1" eaLnBrk="1" hangingPunct="1">
              <a:lnSpc>
                <a:spcPct val="150000"/>
              </a:lnSpc>
            </a:pPr>
            <a:endParaRPr lang="ar-SA" altLang="en-US" sz="1800" dirty="0" smtClean="0">
              <a:latin typeface="Times New Roman" pitchFamily="18" charset="0"/>
              <a:cs typeface="Times New Roman" pitchFamily="18" charset="0"/>
            </a:endParaRPr>
          </a:p>
          <a:p>
            <a:pPr marL="0" indent="0" algn="r" rtl="1" eaLnBrk="1" hangingPunct="1">
              <a:lnSpc>
                <a:spcPct val="150000"/>
              </a:lnSpc>
              <a:buNone/>
            </a:pPr>
            <a:r>
              <a:rPr lang="ar-SA" altLang="en-US" sz="1800" dirty="0" smtClean="0">
                <a:latin typeface="Times New Roman" pitchFamily="18" charset="0"/>
                <a:cs typeface="Times New Roman" pitchFamily="18" charset="0"/>
              </a:rPr>
              <a:t>  صافي العائد للنشاط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a:t>
            </a:r>
          </a:p>
          <a:p>
            <a:pPr algn="r" rtl="1" eaLnBrk="1" hangingPunct="1">
              <a:lnSpc>
                <a:spcPct val="80000"/>
              </a:lnSpc>
            </a:pPr>
            <a:endParaRPr lang="en-US" altLang="en-US" sz="1800" dirty="0" smtClean="0">
              <a:latin typeface="Times New Roman" pitchFamily="18" charset="0"/>
              <a:cs typeface="Times New Roman" pitchFamily="18" charset="0"/>
            </a:endParaRPr>
          </a:p>
        </p:txBody>
      </p:sp>
      <p:sp>
        <p:nvSpPr>
          <p:cNvPr id="35845" name="Rectangle 6"/>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3584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5847" name="Object 10"/>
          <p:cNvGraphicFramePr>
            <a:graphicFrameLocks noChangeAspect="1"/>
          </p:cNvGraphicFramePr>
          <p:nvPr>
            <p:extLst>
              <p:ext uri="{D42A27DB-BD31-4B8C-83A1-F6EECF244321}">
                <p14:modId xmlns:p14="http://schemas.microsoft.com/office/powerpoint/2010/main" val="1202629688"/>
              </p:ext>
            </p:extLst>
          </p:nvPr>
        </p:nvGraphicFramePr>
        <p:xfrm>
          <a:off x="4800600" y="4419600"/>
          <a:ext cx="1320800" cy="390525"/>
        </p:xfrm>
        <a:graphic>
          <a:graphicData uri="http://schemas.openxmlformats.org/presentationml/2006/ole">
            <mc:AlternateContent xmlns:mc="http://schemas.openxmlformats.org/markup-compatibility/2006">
              <mc:Choice xmlns:v="urn:schemas-microsoft-com:vml" Requires="v">
                <p:oleObj spid="_x0000_s21780" name="معادلة" r:id="rId3" imgW="1320227" imgH="393529" progId="Equation.3">
                  <p:embed/>
                </p:oleObj>
              </mc:Choice>
              <mc:Fallback>
                <p:oleObj name="معادلة" r:id="rId3" imgW="132022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419600"/>
                        <a:ext cx="1320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5849" name="Object 12"/>
          <p:cNvGraphicFramePr>
            <a:graphicFrameLocks noChangeAspect="1"/>
          </p:cNvGraphicFramePr>
          <p:nvPr>
            <p:extLst>
              <p:ext uri="{D42A27DB-BD31-4B8C-83A1-F6EECF244321}">
                <p14:modId xmlns:p14="http://schemas.microsoft.com/office/powerpoint/2010/main" val="1157565370"/>
              </p:ext>
            </p:extLst>
          </p:nvPr>
        </p:nvGraphicFramePr>
        <p:xfrm>
          <a:off x="4800600" y="5334000"/>
          <a:ext cx="1181100" cy="390525"/>
        </p:xfrm>
        <a:graphic>
          <a:graphicData uri="http://schemas.openxmlformats.org/presentationml/2006/ole">
            <mc:AlternateContent xmlns:mc="http://schemas.openxmlformats.org/markup-compatibility/2006">
              <mc:Choice xmlns:v="urn:schemas-microsoft-com:vml" Requires="v">
                <p:oleObj spid="_x0000_s21781" name="Equation" r:id="rId5" imgW="1180588" imgH="393529" progId="Equation.3">
                  <p:embed/>
                </p:oleObj>
              </mc:Choice>
              <mc:Fallback>
                <p:oleObj name="Equation" r:id="rId5" imgW="1180588"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334000"/>
                        <a:ext cx="1181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عنصر نائب لرقم الشريحة 9"/>
          <p:cNvSpPr>
            <a:spLocks noGrp="1"/>
          </p:cNvSpPr>
          <p:nvPr>
            <p:ph type="sldNum" sz="quarter" idx="12"/>
          </p:nvPr>
        </p:nvSpPr>
        <p:spPr/>
        <p:txBody>
          <a:bodyPr/>
          <a:lstStyle/>
          <a:p>
            <a:pPr>
              <a:defRPr/>
            </a:pPr>
            <a:fld id="{11F98402-CBED-430B-A34B-AFB2EE255121}" type="slidenum">
              <a:rPr lang="ar-SA" smtClean="0"/>
              <a:pPr>
                <a:defRPr/>
              </a:pPr>
              <a:t>150</a:t>
            </a:fld>
            <a:endParaRPr lang="en-US"/>
          </a:p>
        </p:txBody>
      </p:sp>
    </p:spTree>
    <p:extLst>
      <p:ext uri="{BB962C8B-B14F-4D97-AF65-F5344CB8AC3E}">
        <p14:creationId xmlns:p14="http://schemas.microsoft.com/office/powerpoint/2010/main" val="344412135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6867" name="Object 4"/>
          <p:cNvGraphicFramePr>
            <a:graphicFrameLocks noChangeAspect="1"/>
          </p:cNvGraphicFramePr>
          <p:nvPr>
            <p:extLst>
              <p:ext uri="{D42A27DB-BD31-4B8C-83A1-F6EECF244321}">
                <p14:modId xmlns:p14="http://schemas.microsoft.com/office/powerpoint/2010/main" val="2172374599"/>
              </p:ext>
            </p:extLst>
          </p:nvPr>
        </p:nvGraphicFramePr>
        <p:xfrm>
          <a:off x="393700" y="430213"/>
          <a:ext cx="8356600" cy="5715000"/>
        </p:xfrm>
        <a:graphic>
          <a:graphicData uri="http://schemas.openxmlformats.org/presentationml/2006/ole">
            <mc:AlternateContent xmlns:mc="http://schemas.openxmlformats.org/markup-compatibility/2006">
              <mc:Choice xmlns:v="urn:schemas-microsoft-com:vml" Requires="v">
                <p:oleObj spid="_x0000_s22629" name="Document" r:id="rId3" imgW="5441968" imgH="3719685" progId="Word.Document.8">
                  <p:embed/>
                </p:oleObj>
              </mc:Choice>
              <mc:Fallback>
                <p:oleObj name="Document" r:id="rId3" imgW="5441968" imgH="3719685" progId="Word.Document.8">
                  <p:embed/>
                  <p:pic>
                    <p:nvPicPr>
                      <p:cNvPr id="0" name=""/>
                      <p:cNvPicPr>
                        <a:picLocks noChangeAspect="1" noChangeArrowheads="1"/>
                      </p:cNvPicPr>
                      <p:nvPr/>
                    </p:nvPicPr>
                    <p:blipFill>
                      <a:blip r:embed="rId4"/>
                      <a:srcRect/>
                      <a:stretch>
                        <a:fillRect/>
                      </a:stretch>
                    </p:blipFill>
                    <p:spPr bwMode="auto">
                      <a:xfrm>
                        <a:off x="393700" y="430213"/>
                        <a:ext cx="8356600" cy="5715000"/>
                      </a:xfrm>
                      <a:prstGeom prst="rect">
                        <a:avLst/>
                      </a:prstGeom>
                      <a:noFill/>
                      <a:ln>
                        <a:noFill/>
                      </a:ln>
                    </p:spPr>
                  </p:pic>
                </p:oleObj>
              </mc:Fallback>
            </mc:AlternateContent>
          </a:graphicData>
        </a:graphic>
      </p:graphicFrame>
      <p:sp>
        <p:nvSpPr>
          <p:cNvPr id="36868" name="Rectangle 6"/>
          <p:cNvSpPr>
            <a:spLocks noChangeArrowheads="1"/>
          </p:cNvSpPr>
          <p:nvPr/>
        </p:nvSpPr>
        <p:spPr bwMode="auto">
          <a:xfrm>
            <a:off x="0" y="3981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FC5343AF-E620-4AC7-912D-C6F7DC1E8A2D}" type="slidenum">
              <a:rPr lang="ar-SA" smtClean="0"/>
              <a:pPr>
                <a:defRPr/>
              </a:pPr>
              <a:t>151</a:t>
            </a:fld>
            <a:endParaRPr lang="en-US"/>
          </a:p>
        </p:txBody>
      </p:sp>
    </p:spTree>
    <p:extLst>
      <p:ext uri="{BB962C8B-B14F-4D97-AF65-F5344CB8AC3E}">
        <p14:creationId xmlns:p14="http://schemas.microsoft.com/office/powerpoint/2010/main" val="393973790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7891" name="Object 4"/>
          <p:cNvGraphicFramePr>
            <a:graphicFrameLocks noChangeAspect="1"/>
          </p:cNvGraphicFramePr>
          <p:nvPr>
            <p:extLst>
              <p:ext uri="{D42A27DB-BD31-4B8C-83A1-F6EECF244321}">
                <p14:modId xmlns:p14="http://schemas.microsoft.com/office/powerpoint/2010/main" val="3406900225"/>
              </p:ext>
            </p:extLst>
          </p:nvPr>
        </p:nvGraphicFramePr>
        <p:xfrm>
          <a:off x="320675" y="301625"/>
          <a:ext cx="8485188" cy="6022975"/>
        </p:xfrm>
        <a:graphic>
          <a:graphicData uri="http://schemas.openxmlformats.org/presentationml/2006/ole">
            <mc:AlternateContent xmlns:mc="http://schemas.openxmlformats.org/markup-compatibility/2006">
              <mc:Choice xmlns:v="urn:schemas-microsoft-com:vml" Requires="v">
                <p:oleObj spid="_x0000_s23653" name="Document" r:id="rId3" imgW="5469746" imgH="4072758" progId="Word.Document.8">
                  <p:embed/>
                </p:oleObj>
              </mc:Choice>
              <mc:Fallback>
                <p:oleObj name="Document" r:id="rId3" imgW="5469746" imgH="4072758" progId="Word.Document.8">
                  <p:embed/>
                  <p:pic>
                    <p:nvPicPr>
                      <p:cNvPr id="0" name=""/>
                      <p:cNvPicPr>
                        <a:picLocks noChangeAspect="1" noChangeArrowheads="1"/>
                      </p:cNvPicPr>
                      <p:nvPr/>
                    </p:nvPicPr>
                    <p:blipFill>
                      <a:blip r:embed="rId4"/>
                      <a:srcRect/>
                      <a:stretch>
                        <a:fillRect/>
                      </a:stretch>
                    </p:blipFill>
                    <p:spPr bwMode="auto">
                      <a:xfrm>
                        <a:off x="320675" y="301625"/>
                        <a:ext cx="8485188" cy="6022975"/>
                      </a:xfrm>
                      <a:prstGeom prst="rect">
                        <a:avLst/>
                      </a:prstGeom>
                      <a:noFill/>
                      <a:ln>
                        <a:noFill/>
                      </a:ln>
                      <a:extLst/>
                    </p:spPr>
                  </p:pic>
                </p:oleObj>
              </mc:Fallback>
            </mc:AlternateContent>
          </a:graphicData>
        </a:graphic>
      </p:graphicFrame>
      <p:sp>
        <p:nvSpPr>
          <p:cNvPr id="37892" name="Rectangle 6"/>
          <p:cNvSpPr>
            <a:spLocks noChangeArrowheads="1"/>
          </p:cNvSpPr>
          <p:nvPr/>
        </p:nvSpPr>
        <p:spPr bwMode="auto">
          <a:xfrm>
            <a:off x="0" y="682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9DC2E706-38BE-4D45-9F6B-3DB8FD5AE28A}" type="slidenum">
              <a:rPr lang="ar-SA" smtClean="0"/>
              <a:pPr>
                <a:defRPr/>
              </a:pPr>
              <a:t>152</a:t>
            </a:fld>
            <a:endParaRPr lang="en-US"/>
          </a:p>
        </p:txBody>
      </p:sp>
    </p:spTree>
    <p:extLst>
      <p:ext uri="{BB962C8B-B14F-4D97-AF65-F5344CB8AC3E}">
        <p14:creationId xmlns:p14="http://schemas.microsoft.com/office/powerpoint/2010/main" val="392064203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153</a:t>
            </a:fld>
            <a:endParaRPr lang="en-US"/>
          </a:p>
        </p:txBody>
      </p:sp>
      <p:sp>
        <p:nvSpPr>
          <p:cNvPr id="3" name="Rectangle 2"/>
          <p:cNvSpPr/>
          <p:nvPr/>
        </p:nvSpPr>
        <p:spPr>
          <a:xfrm>
            <a:off x="533400" y="533400"/>
            <a:ext cx="8001000" cy="5632311"/>
          </a:xfrm>
          <a:prstGeom prst="rect">
            <a:avLst/>
          </a:prstGeom>
        </p:spPr>
        <p:txBody>
          <a:bodyPr wrap="square">
            <a:spAutoFit/>
          </a:bodyPr>
          <a:lstStyle/>
          <a:p>
            <a:pPr marL="342900" indent="-342900" algn="r" rtl="1">
              <a:lnSpc>
                <a:spcPct val="150000"/>
              </a:lnSpc>
              <a:buFont typeface="Wingdings" panose="05000000000000000000" pitchFamily="2" charset="2"/>
              <a:buChar char="Ø"/>
            </a:pPr>
            <a:r>
              <a:rPr lang="ar-SA" sz="2400" dirty="0">
                <a:latin typeface="Times New Roman" panose="02020603050405020304" pitchFamily="18" charset="0"/>
                <a:cs typeface="Times New Roman" panose="02020603050405020304" pitchFamily="18" charset="0"/>
              </a:rPr>
              <a:t>من جدول الميزانية، نلاحظ أنه قد قمنا بتنفيذ النشاط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2</a:t>
            </a:r>
            <a:r>
              <a:rPr lang="ar-SA" sz="2400" dirty="0">
                <a:latin typeface="Times New Roman" panose="02020603050405020304" pitchFamily="18" charset="0"/>
                <a:cs typeface="Times New Roman" panose="02020603050405020304" pitchFamily="18" charset="0"/>
              </a:rPr>
              <a:t>) أولاً والذي إستخدم من الموارد الزراعية المتاحة من الارض 10 هكتار ومن رأس المال 40 ريال ومن العمل الآلي 10 وحدات عمل</a:t>
            </a:r>
            <a:r>
              <a:rPr lang="ar-SA" sz="2400" dirty="0" smtClean="0">
                <a:latin typeface="Times New Roman" panose="02020603050405020304" pitchFamily="18" charset="0"/>
                <a:cs typeface="Times New Roman" panose="02020603050405020304" pitchFamily="18" charset="0"/>
              </a:rPr>
              <a:t>.</a:t>
            </a:r>
          </a:p>
          <a:p>
            <a:pPr marL="342900" indent="-342900" algn="r" rtl="1">
              <a:lnSpc>
                <a:spcPct val="150000"/>
              </a:lnSpc>
              <a:buFont typeface="Wingdings" panose="05000000000000000000" pitchFamily="2" charset="2"/>
              <a:buChar char="Ø"/>
            </a:pPr>
            <a:r>
              <a:rPr lang="ar-SA" sz="2400" dirty="0" smtClean="0">
                <a:latin typeface="Times New Roman" panose="02020603050405020304" pitchFamily="18" charset="0"/>
                <a:cs typeface="Times New Roman" panose="02020603050405020304" pitchFamily="18" charset="0"/>
              </a:rPr>
              <a:t> </a:t>
            </a:r>
            <a:r>
              <a:rPr lang="ar-SA" sz="2400" dirty="0">
                <a:latin typeface="Times New Roman" panose="02020603050405020304" pitchFamily="18" charset="0"/>
                <a:cs typeface="Times New Roman" panose="02020603050405020304" pitchFamily="18" charset="0"/>
              </a:rPr>
              <a:t>أما النشاط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1</a:t>
            </a:r>
            <a:r>
              <a:rPr lang="ar-SA" sz="2400" dirty="0">
                <a:latin typeface="Times New Roman" panose="02020603050405020304" pitchFamily="18" charset="0"/>
                <a:cs typeface="Times New Roman" panose="02020603050405020304" pitchFamily="18" charset="0"/>
              </a:rPr>
              <a:t>) فقد إستخدم من الموارد المزرعية المتاحة من الارض 6.67 هكتار ومن رأس المال 20 ريالاً ومن العمل البشري 6.66 وحدة </a:t>
            </a:r>
            <a:r>
              <a:rPr lang="ar-SA" sz="2400" dirty="0" smtClean="0">
                <a:latin typeface="Times New Roman" panose="02020603050405020304" pitchFamily="18" charset="0"/>
                <a:cs typeface="Times New Roman" panose="02020603050405020304" pitchFamily="18" charset="0"/>
              </a:rPr>
              <a:t>عمل.</a:t>
            </a:r>
          </a:p>
          <a:p>
            <a:pPr marL="342900" indent="-342900" algn="r" rtl="1">
              <a:lnSpc>
                <a:spcPct val="150000"/>
              </a:lnSpc>
              <a:buFont typeface="Wingdings" panose="05000000000000000000" pitchFamily="2" charset="2"/>
              <a:buChar char="Ø"/>
            </a:pPr>
            <a:r>
              <a:rPr lang="ar-SA" sz="2400" dirty="0" smtClean="0">
                <a:latin typeface="Times New Roman" panose="02020603050405020304" pitchFamily="18" charset="0"/>
                <a:cs typeface="Times New Roman" panose="02020603050405020304" pitchFamily="18" charset="0"/>
              </a:rPr>
              <a:t>وبذلك </a:t>
            </a:r>
            <a:r>
              <a:rPr lang="ar-SA" sz="2400" dirty="0">
                <a:latin typeface="Times New Roman" panose="02020603050405020304" pitchFamily="18" charset="0"/>
                <a:cs typeface="Times New Roman" panose="02020603050405020304" pitchFamily="18" charset="0"/>
              </a:rPr>
              <a:t>يكون النشاطان قد أستخدما كل ماهو متاح </a:t>
            </a:r>
            <a:r>
              <a:rPr lang="ar-SA" sz="2400" dirty="0" smtClean="0">
                <a:latin typeface="Times New Roman" panose="02020603050405020304" pitchFamily="18" charset="0"/>
                <a:cs typeface="Times New Roman" panose="02020603050405020304" pitchFamily="18" charset="0"/>
              </a:rPr>
              <a:t>من موردي </a:t>
            </a:r>
            <a:r>
              <a:rPr lang="ar-SA" sz="2400" dirty="0">
                <a:latin typeface="Times New Roman" panose="02020603050405020304" pitchFamily="18" charset="0"/>
                <a:cs typeface="Times New Roman" panose="02020603050405020304" pitchFamily="18" charset="0"/>
              </a:rPr>
              <a:t>رأس المال والعمل الآلي وتبقى من العمل البشري 6.66 وحدة عمل، وتبقى مو مورد الارض 3.33 </a:t>
            </a:r>
            <a:r>
              <a:rPr lang="ar-SA" sz="2400" dirty="0" smtClean="0">
                <a:latin typeface="Times New Roman" panose="02020603050405020304" pitchFamily="18" charset="0"/>
                <a:cs typeface="Times New Roman" panose="02020603050405020304" pitchFamily="18" charset="0"/>
              </a:rPr>
              <a:t>هكتار. </a:t>
            </a:r>
          </a:p>
          <a:p>
            <a:pPr marL="342900" indent="-342900" algn="r" rtl="1">
              <a:lnSpc>
                <a:spcPct val="150000"/>
              </a:lnSpc>
              <a:buFont typeface="Wingdings" panose="05000000000000000000" pitchFamily="2" charset="2"/>
              <a:buChar char="Ø"/>
            </a:pPr>
            <a:r>
              <a:rPr lang="ar-SA" sz="2400" dirty="0" smtClean="0">
                <a:latin typeface="Times New Roman" panose="02020603050405020304" pitchFamily="18" charset="0"/>
                <a:cs typeface="Times New Roman" panose="02020603050405020304" pitchFamily="18" charset="0"/>
              </a:rPr>
              <a:t>أما </a:t>
            </a:r>
            <a:r>
              <a:rPr lang="ar-SA" sz="2400" dirty="0">
                <a:latin typeface="Times New Roman" panose="02020603050405020304" pitchFamily="18" charset="0"/>
                <a:cs typeface="Times New Roman" panose="02020603050405020304" pitchFamily="18" charset="0"/>
              </a:rPr>
              <a:t>إجمالي العائد المتحصل عليه فيكون عبارة عن مجموع العائد من النشاطين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2</a:t>
            </a:r>
            <a:r>
              <a:rPr lang="ar-SA" sz="2400" dirty="0">
                <a:latin typeface="Times New Roman" panose="02020603050405020304" pitchFamily="18" charset="0"/>
                <a:cs typeface="Times New Roman" panose="02020603050405020304" pitchFamily="18" charset="0"/>
              </a:rPr>
              <a:t>،</a:t>
            </a:r>
            <a:r>
              <a:rPr lang="ar-SA"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Y</a:t>
            </a:r>
            <a:r>
              <a:rPr lang="en-US" sz="2400" b="1" i="1" baseline="-25000" dirty="0">
                <a:latin typeface="Times New Roman" panose="02020603050405020304" pitchFamily="18" charset="0"/>
                <a:cs typeface="Times New Roman" panose="02020603050405020304" pitchFamily="18" charset="0"/>
              </a:rPr>
              <a:t>1</a:t>
            </a:r>
            <a:r>
              <a:rPr lang="ar-SA" sz="2400" dirty="0">
                <a:latin typeface="Times New Roman" panose="02020603050405020304" pitchFamily="18" charset="0"/>
                <a:cs typeface="Times New Roman" panose="02020603050405020304" pitchFamily="18" charset="0"/>
              </a:rPr>
              <a:t>) وتبلغ قيمته في هذه الحالة (76.68) ريال.</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91755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lgn="r" rtl="1">
              <a:buNone/>
            </a:pPr>
            <a:r>
              <a:rPr lang="ar-SA" sz="2000" b="1" dirty="0">
                <a:latin typeface="Times New Roman" panose="02020603050405020304" pitchFamily="18" charset="0"/>
                <a:cs typeface="Times New Roman" panose="02020603050405020304" pitchFamily="18" charset="0"/>
              </a:rPr>
              <a:t>مفهوم </a:t>
            </a:r>
            <a:r>
              <a:rPr lang="ar-SA" sz="2000" b="1" dirty="0" smtClean="0">
                <a:latin typeface="Times New Roman" panose="02020603050405020304" pitchFamily="18" charset="0"/>
                <a:cs typeface="Times New Roman" panose="02020603050405020304" pitchFamily="18" charset="0"/>
              </a:rPr>
              <a:t>الاهلاك </a:t>
            </a:r>
            <a:r>
              <a:rPr lang="en-US" sz="2000" b="1" dirty="0" smtClean="0">
                <a:latin typeface="Times New Roman" panose="02020603050405020304" pitchFamily="18" charset="0"/>
                <a:cs typeface="Times New Roman" panose="02020603050405020304" pitchFamily="18" charset="0"/>
              </a:rPr>
              <a:t>Depreciatio</a:t>
            </a:r>
            <a:r>
              <a:rPr lang="en-US" sz="2000" dirty="0" smtClean="0">
                <a:latin typeface="Times New Roman" panose="02020603050405020304" pitchFamily="18" charset="0"/>
                <a:cs typeface="Times New Roman" panose="02020603050405020304" pitchFamily="18" charset="0"/>
              </a:rPr>
              <a:t>n </a:t>
            </a:r>
            <a:r>
              <a:rPr lang="ar-S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r" rtl="1"/>
            <a:r>
              <a:rPr lang="ar-SA" sz="2000" dirty="0">
                <a:latin typeface="Times New Roman" panose="02020603050405020304" pitchFamily="18" charset="0"/>
                <a:cs typeface="Times New Roman" panose="02020603050405020304" pitchFamily="18" charset="0"/>
              </a:rPr>
              <a:t>يقصد بالاهلاك التوزيع المنتظم لتكلفة الأصل الثابت القابل للإهلاك </a:t>
            </a:r>
            <a:r>
              <a:rPr lang="ar-SA" sz="2000" dirty="0" smtClean="0">
                <a:latin typeface="Times New Roman" panose="02020603050405020304" pitchFamily="18" charset="0"/>
                <a:cs typeface="Times New Roman" panose="02020603050405020304" pitchFamily="18" charset="0"/>
              </a:rPr>
              <a:t>كتكاليف </a:t>
            </a:r>
            <a:r>
              <a:rPr lang="ar-SA" sz="2000" dirty="0">
                <a:latin typeface="Times New Roman" panose="02020603050405020304" pitchFamily="18" charset="0"/>
                <a:cs typeface="Times New Roman" panose="02020603050405020304" pitchFamily="18" charset="0"/>
              </a:rPr>
              <a:t>عبر العمر الإنتاجي للأصل، وتتمثل الأصول القابلة للإهلاك في المباني وجميع أنواع الآلات والمعدات وكذلك الأثاث والتركيبات والسيارات، بينما لا تعتبر الأراضي أصلاً قابلاً للإهلاك لأن عمرها </a:t>
            </a:r>
            <a:r>
              <a:rPr lang="ar-SA" sz="2000" dirty="0" smtClean="0">
                <a:latin typeface="Times New Roman" panose="02020603050405020304" pitchFamily="18" charset="0"/>
                <a:cs typeface="Times New Roman" panose="02020603050405020304" pitchFamily="18" charset="0"/>
              </a:rPr>
              <a:t>الانتاجي غير </a:t>
            </a:r>
            <a:r>
              <a:rPr lang="ar-SA" sz="2000" dirty="0">
                <a:latin typeface="Times New Roman" panose="02020603050405020304" pitchFamily="18" charset="0"/>
                <a:cs typeface="Times New Roman" panose="02020603050405020304" pitchFamily="18" charset="0"/>
              </a:rPr>
              <a:t>محدود</a:t>
            </a:r>
            <a:r>
              <a:rPr lang="en-US" sz="2000" dirty="0">
                <a:latin typeface="Times New Roman" panose="02020603050405020304" pitchFamily="18" charset="0"/>
                <a:cs typeface="Times New Roman" panose="02020603050405020304" pitchFamily="18" charset="0"/>
              </a:rPr>
              <a:t>.</a:t>
            </a:r>
          </a:p>
          <a:p>
            <a:pPr algn="r" rtl="1"/>
            <a:r>
              <a:rPr lang="ar-SA" sz="2000" dirty="0">
                <a:latin typeface="Times New Roman" panose="02020603050405020304" pitchFamily="18" charset="0"/>
                <a:cs typeface="Times New Roman" panose="02020603050405020304" pitchFamily="18" charset="0"/>
              </a:rPr>
              <a:t>ويختلف الاهلاك عن كثير من المصروفات الأخرى من حيث أنه لا يعتمد على مدفوعات نقدية في وقت تسجيل </a:t>
            </a:r>
            <a:r>
              <a:rPr lang="ar-SA" sz="2000" dirty="0" smtClean="0">
                <a:latin typeface="Times New Roman" panose="02020603050405020304" pitchFamily="18" charset="0"/>
                <a:cs typeface="Times New Roman" panose="02020603050405020304" pitchFamily="18" charset="0"/>
              </a:rPr>
              <a:t>الالتكاليف، </a:t>
            </a:r>
            <a:r>
              <a:rPr lang="ar-SA" sz="2000" dirty="0">
                <a:latin typeface="Times New Roman" panose="02020603050405020304" pitchFamily="18" charset="0"/>
                <a:cs typeface="Times New Roman" panose="02020603050405020304" pitchFamily="18" charset="0"/>
              </a:rPr>
              <a:t>ولهذا السبب يسمى الاهلاك مصروفاً غير نقدي، مع الأخذ بالحسبان أن </a:t>
            </a:r>
            <a:r>
              <a:rPr lang="ar-SA" sz="2000" dirty="0" smtClean="0">
                <a:latin typeface="Times New Roman" panose="02020603050405020304" pitchFamily="18" charset="0"/>
                <a:cs typeface="Times New Roman" panose="02020603050405020304" pitchFamily="18" charset="0"/>
              </a:rPr>
              <a:t>المدفوعات النقدية </a:t>
            </a:r>
            <a:r>
              <a:rPr lang="ar-SA" sz="2000" dirty="0">
                <a:latin typeface="Times New Roman" panose="02020603050405020304" pitchFamily="18" charset="0"/>
                <a:cs typeface="Times New Roman" panose="02020603050405020304" pitchFamily="18" charset="0"/>
              </a:rPr>
              <a:t>تكون مطلوبة فقط في وقت شراء الأصل القابل للإهلاك</a:t>
            </a:r>
            <a:r>
              <a:rPr lang="en-US" sz="2000" dirty="0">
                <a:latin typeface="Times New Roman" panose="02020603050405020304" pitchFamily="18" charset="0"/>
                <a:cs typeface="Times New Roman" panose="02020603050405020304" pitchFamily="18" charset="0"/>
              </a:rPr>
              <a:t>.</a:t>
            </a:r>
          </a:p>
          <a:p>
            <a:pPr marL="109537" indent="0" algn="r" rtl="1">
              <a:buNone/>
            </a:pPr>
            <a:r>
              <a:rPr lang="ar-SA" sz="2000" b="1" dirty="0">
                <a:latin typeface="Times New Roman" panose="02020603050405020304" pitchFamily="18" charset="0"/>
                <a:cs typeface="Times New Roman" panose="02020603050405020304" pitchFamily="18" charset="0"/>
              </a:rPr>
              <a:t>أسباب الاهلاك</a:t>
            </a:r>
            <a:r>
              <a:rPr lang="en-US" sz="2000" dirty="0">
                <a:latin typeface="Times New Roman" panose="02020603050405020304" pitchFamily="18" charset="0"/>
                <a:cs typeface="Times New Roman" panose="02020603050405020304" pitchFamily="18" charset="0"/>
              </a:rPr>
              <a:t>: </a:t>
            </a:r>
          </a:p>
          <a:p>
            <a:pPr algn="r" rtl="1"/>
            <a:r>
              <a:rPr lang="ar-SA" sz="2000" dirty="0">
                <a:latin typeface="Times New Roman" panose="02020603050405020304" pitchFamily="18" charset="0"/>
                <a:cs typeface="Times New Roman" panose="02020603050405020304" pitchFamily="18" charset="0"/>
              </a:rPr>
              <a:t>يوجد سببان رئيسيان للإهلاك هما الاهلاك الناتج عن الاستخدام، </a:t>
            </a:r>
            <a:r>
              <a:rPr lang="ar-SA" sz="2000" dirty="0" smtClean="0">
                <a:latin typeface="Times New Roman" panose="02020603050405020304" pitchFamily="18" charset="0"/>
                <a:cs typeface="Times New Roman" panose="02020603050405020304" pitchFamily="18" charset="0"/>
              </a:rPr>
              <a:t>والاهلاك الناتج عن التقادم</a:t>
            </a:r>
            <a:r>
              <a:rPr lang="ar-SA" sz="2000" dirty="0">
                <a:latin typeface="Times New Roman" panose="02020603050405020304" pitchFamily="18" charset="0"/>
                <a:cs typeface="Times New Roman" panose="02020603050405020304" pitchFamily="18" charset="0"/>
              </a:rPr>
              <a:t>. حيث إن استخدام الأصل يؤدي بالتدريج إلى فنائه، كما يعنى التقادم ظهور مخترعات حديثة في مجال الأصل الثابت تجعل استخدامه غير </a:t>
            </a:r>
            <a:r>
              <a:rPr lang="ar-SA" sz="2000" dirty="0" smtClean="0">
                <a:latin typeface="Times New Roman" panose="02020603050405020304" pitchFamily="18" charset="0"/>
                <a:cs typeface="Times New Roman" panose="02020603050405020304" pitchFamily="18" charset="0"/>
              </a:rPr>
              <a:t>اقتصادي.</a:t>
            </a:r>
            <a:endParaRPr lang="en-US" sz="20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154</a:t>
            </a:fld>
            <a:endParaRPr lang="en-US"/>
          </a:p>
        </p:txBody>
      </p:sp>
    </p:spTree>
    <p:extLst>
      <p:ext uri="{BB962C8B-B14F-4D97-AF65-F5344CB8AC3E}">
        <p14:creationId xmlns:p14="http://schemas.microsoft.com/office/powerpoint/2010/main" val="77555353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lgn="r" rtl="1">
              <a:buNone/>
            </a:pPr>
            <a:r>
              <a:rPr lang="ar-SA" sz="2000" dirty="0">
                <a:latin typeface="Times New Roman" panose="02020603050405020304" pitchFamily="18" charset="0"/>
                <a:cs typeface="Times New Roman" panose="02020603050405020304" pitchFamily="18" charset="0"/>
              </a:rPr>
              <a:t>ويمكن احتساب الإهلاك بعدد من الطرق أهمها </a:t>
            </a:r>
            <a:r>
              <a:rPr lang="ar-SA" sz="2000" dirty="0" smtClean="0">
                <a:latin typeface="Times New Roman" panose="02020603050405020304" pitchFamily="18" charset="0"/>
                <a:cs typeface="Times New Roman" panose="02020603050405020304" pitchFamily="18" charset="0"/>
              </a:rPr>
              <a:t>:</a:t>
            </a:r>
          </a:p>
          <a:p>
            <a:pPr marL="109537" indent="0" algn="r" rtl="1">
              <a:buNone/>
            </a:pPr>
            <a:r>
              <a:rPr lang="ar-SA" sz="2000" dirty="0" smtClean="0">
                <a:latin typeface="Times New Roman" panose="02020603050405020304" pitchFamily="18" charset="0"/>
                <a:cs typeface="Times New Roman" panose="02020603050405020304" pitchFamily="18" charset="0"/>
              </a:rPr>
              <a:t>- طريقة القسط الثابت </a:t>
            </a:r>
            <a:r>
              <a:rPr lang="en-US" sz="2000" dirty="0" smtClean="0">
                <a:latin typeface="Times New Roman" panose="02020603050405020304" pitchFamily="18" charset="0"/>
                <a:cs typeface="Times New Roman" panose="02020603050405020304" pitchFamily="18" charset="0"/>
              </a:rPr>
              <a:t>Straight Line Method (SLN)</a:t>
            </a:r>
          </a:p>
          <a:p>
            <a:pPr marL="109537" indent="0" algn="r" rtl="1">
              <a:buNone/>
            </a:pP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طريقة القسط </a:t>
            </a:r>
            <a:r>
              <a:rPr lang="ar-SA" sz="2000" dirty="0" smtClean="0">
                <a:latin typeface="Times New Roman" panose="02020603050405020304" pitchFamily="18" charset="0"/>
                <a:cs typeface="Times New Roman" panose="02020603050405020304" pitchFamily="18" charset="0"/>
              </a:rPr>
              <a:t>المتناقص </a:t>
            </a:r>
            <a:r>
              <a:rPr lang="en-US" sz="2000" dirty="0">
                <a:latin typeface="Times New Roman" panose="02020603050405020304" pitchFamily="18" charset="0"/>
                <a:cs typeface="Times New Roman" panose="02020603050405020304" pitchFamily="18" charset="0"/>
              </a:rPr>
              <a:t>Fixed-Declining Balance (DB)</a:t>
            </a:r>
          </a:p>
          <a:p>
            <a:pPr marL="109537" indent="0" algn="r" rtl="1">
              <a:buNone/>
            </a:pPr>
            <a:r>
              <a:rPr lang="ar-SA" sz="2000" dirty="0" smtClean="0">
                <a:latin typeface="Times New Roman" panose="02020603050405020304" pitchFamily="18" charset="0"/>
                <a:cs typeface="Times New Roman" panose="02020603050405020304" pitchFamily="18" charset="0"/>
              </a:rPr>
              <a:t>- طريقة مجموع ارقام السنوات </a:t>
            </a:r>
            <a:r>
              <a:rPr lang="en-US" sz="2000" dirty="0" smtClean="0">
                <a:latin typeface="Times New Roman" panose="02020603050405020304" pitchFamily="18" charset="0"/>
                <a:cs typeface="Times New Roman" panose="02020603050405020304" pitchFamily="18" charset="0"/>
              </a:rPr>
              <a:t>(SYD)</a:t>
            </a:r>
            <a:r>
              <a:rPr lang="ar-S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Sum </a:t>
            </a:r>
            <a:r>
              <a:rPr lang="en-US" sz="2000" dirty="0">
                <a:latin typeface="Times New Roman" panose="02020603050405020304" pitchFamily="18" charset="0"/>
                <a:cs typeface="Times New Roman" panose="02020603050405020304" pitchFamily="18" charset="0"/>
              </a:rPr>
              <a:t>of Years </a:t>
            </a:r>
            <a:r>
              <a:rPr lang="en-US" sz="2000" dirty="0" smtClean="0">
                <a:latin typeface="Times New Roman" panose="02020603050405020304" pitchFamily="18" charset="0"/>
                <a:cs typeface="Times New Roman" panose="02020603050405020304" pitchFamily="18" charset="0"/>
              </a:rPr>
              <a:t>Digit</a:t>
            </a:r>
          </a:p>
          <a:p>
            <a:pPr marL="109537" indent="0" algn="r" rtl="1">
              <a:buNone/>
            </a:pPr>
            <a:endParaRPr lang="ar-SA" sz="2000" b="1" dirty="0" smtClean="0">
              <a:latin typeface="Times New Roman" panose="02020603050405020304" pitchFamily="18" charset="0"/>
              <a:cs typeface="Times New Roman" panose="02020603050405020304" pitchFamily="18" charset="0"/>
            </a:endParaRPr>
          </a:p>
          <a:p>
            <a:pPr marL="109537" indent="0" algn="r" rtl="1">
              <a:buNone/>
            </a:pPr>
            <a:r>
              <a:rPr lang="ar-SA" sz="2000" b="1" dirty="0" smtClean="0">
                <a:latin typeface="Times New Roman" panose="02020603050405020304" pitchFamily="18" charset="0"/>
                <a:cs typeface="Times New Roman" panose="02020603050405020304" pitchFamily="18" charset="0"/>
              </a:rPr>
              <a:t>طريقة القسط </a:t>
            </a:r>
            <a:r>
              <a:rPr lang="ar-SA" sz="2000" b="1" dirty="0">
                <a:latin typeface="Times New Roman" panose="02020603050405020304" pitchFamily="18" charset="0"/>
                <a:cs typeface="Times New Roman" panose="02020603050405020304" pitchFamily="18" charset="0"/>
              </a:rPr>
              <a:t>الثابت </a:t>
            </a:r>
            <a:r>
              <a:rPr lang="en-US" sz="2000" b="1" dirty="0">
                <a:latin typeface="Times New Roman" panose="02020603050405020304" pitchFamily="18" charset="0"/>
                <a:cs typeface="Times New Roman" panose="02020603050405020304" pitchFamily="18" charset="0"/>
              </a:rPr>
              <a:t>Straight Line Method (SLN</a:t>
            </a:r>
            <a:r>
              <a:rPr lang="en-US" sz="2000" b="1" dirty="0" smtClean="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cs typeface="Times New Roman" panose="02020603050405020304" pitchFamily="18" charset="0"/>
              </a:rPr>
              <a:t>:</a:t>
            </a:r>
          </a:p>
          <a:p>
            <a:pPr marL="109537" indent="0" algn="r" rtl="1">
              <a:buNone/>
            </a:pPr>
            <a:r>
              <a:rPr lang="ar-SA" sz="2000" dirty="0">
                <a:latin typeface="Times New Roman" panose="02020603050405020304" pitchFamily="18" charset="0"/>
                <a:cs typeface="Times New Roman" panose="02020603050405020304" pitchFamily="18" charset="0"/>
              </a:rPr>
              <a:t>تعتبر طريقة القسط الثابت في حساب الإهلاك للأصول الثابتة من الطرق السهلة والتي تمتاز بالوضوح ويحسب قسط الإهلاك السنوي </a:t>
            </a:r>
            <a:r>
              <a:rPr lang="ar-SA" sz="2000" dirty="0" smtClean="0">
                <a:latin typeface="Times New Roman" panose="02020603050405020304" pitchFamily="18" charset="0"/>
                <a:cs typeface="Times New Roman" panose="02020603050405020304" pitchFamily="18" charset="0"/>
              </a:rPr>
              <a:t>على </a:t>
            </a:r>
            <a:r>
              <a:rPr lang="ar-SA" sz="2000" dirty="0">
                <a:latin typeface="Times New Roman" panose="02020603050405020304" pitchFamily="18" charset="0"/>
                <a:cs typeface="Times New Roman" panose="02020603050405020304" pitchFamily="18" charset="0"/>
              </a:rPr>
              <a:t>أساس المعادلة الآتية :</a:t>
            </a:r>
          </a:p>
          <a:p>
            <a:pPr marL="109537" indent="0" algn="r" rtl="1">
              <a:buNone/>
            </a:pPr>
            <a:r>
              <a:rPr lang="ar-SA" sz="2000" dirty="0" smtClean="0">
                <a:latin typeface="Times New Roman" panose="02020603050405020304" pitchFamily="18" charset="0"/>
                <a:cs typeface="Times New Roman" panose="02020603050405020304" pitchFamily="18" charset="0"/>
              </a:rPr>
              <a:t>الإهلاك </a:t>
            </a:r>
            <a:r>
              <a:rPr lang="ar-SA" sz="2000" dirty="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(تكلفة </a:t>
            </a:r>
            <a:r>
              <a:rPr lang="ar-SA" sz="2000" dirty="0">
                <a:latin typeface="Times New Roman" panose="02020603050405020304" pitchFamily="18" charset="0"/>
                <a:cs typeface="Times New Roman" panose="02020603050405020304" pitchFamily="18" charset="0"/>
              </a:rPr>
              <a:t>الأصل – قيمة </a:t>
            </a:r>
            <a:r>
              <a:rPr lang="ar-SA" sz="2000" dirty="0" smtClean="0">
                <a:latin typeface="Times New Roman" panose="02020603050405020304" pitchFamily="18" charset="0"/>
                <a:cs typeface="Times New Roman" panose="02020603050405020304" pitchFamily="18" charset="0"/>
              </a:rPr>
              <a:t>الخردة) / </a:t>
            </a:r>
            <a:r>
              <a:rPr lang="ar-SA" sz="2000" dirty="0">
                <a:latin typeface="Times New Roman" panose="02020603050405020304" pitchFamily="18" charset="0"/>
                <a:cs typeface="Times New Roman" panose="02020603050405020304" pitchFamily="18" charset="0"/>
              </a:rPr>
              <a:t>العمر الإنتاجي للأصل</a:t>
            </a:r>
          </a:p>
          <a:p>
            <a:pPr marL="109537" indent="0" algn="r" rtl="1">
              <a:buNone/>
            </a:pPr>
            <a:r>
              <a:rPr lang="ar-SA" sz="2000" dirty="0">
                <a:latin typeface="Times New Roman" panose="02020603050405020304" pitchFamily="18" charset="0"/>
                <a:cs typeface="Times New Roman" panose="02020603050405020304" pitchFamily="18" charset="0"/>
              </a:rPr>
              <a:t>مثال : </a:t>
            </a:r>
            <a:r>
              <a:rPr lang="ar-SA" sz="2000" dirty="0" smtClean="0">
                <a:latin typeface="Times New Roman" panose="02020603050405020304" pitchFamily="18" charset="0"/>
                <a:cs typeface="Times New Roman" panose="02020603050405020304" pitchFamily="18" charset="0"/>
              </a:rPr>
              <a:t>افترض </a:t>
            </a:r>
            <a:r>
              <a:rPr lang="ar-SA" sz="2000" dirty="0">
                <a:latin typeface="Times New Roman" panose="02020603050405020304" pitchFamily="18" charset="0"/>
                <a:cs typeface="Times New Roman" panose="02020603050405020304" pitchFamily="18" charset="0"/>
              </a:rPr>
              <a:t>أن منشاة </a:t>
            </a:r>
            <a:r>
              <a:rPr lang="ar-SA" sz="2000" dirty="0" smtClean="0">
                <a:latin typeface="Times New Roman" panose="02020603050405020304" pitchFamily="18" charset="0"/>
                <a:cs typeface="Times New Roman" panose="02020603050405020304" pitchFamily="18" charset="0"/>
              </a:rPr>
              <a:t>زراعية اشترت </a:t>
            </a:r>
            <a:r>
              <a:rPr lang="ar-SA" sz="2000" dirty="0">
                <a:latin typeface="Times New Roman" panose="02020603050405020304" pitchFamily="18" charset="0"/>
                <a:cs typeface="Times New Roman" panose="02020603050405020304" pitchFamily="18" charset="0"/>
              </a:rPr>
              <a:t>آلة بمبلغ </a:t>
            </a:r>
            <a:r>
              <a:rPr lang="en-US" sz="2000" dirty="0" smtClean="0">
                <a:latin typeface="Times New Roman" panose="02020603050405020304" pitchFamily="18" charset="0"/>
                <a:cs typeface="Times New Roman" panose="02020603050405020304" pitchFamily="18" charset="0"/>
              </a:rPr>
              <a:t>23000</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ريال ويقدر العمر الإنتاجي لهذه الآلة بخمس سنوات بينما تقدر </a:t>
            </a:r>
            <a:r>
              <a:rPr lang="ar-SA" sz="2000" dirty="0" smtClean="0">
                <a:latin typeface="Times New Roman" panose="02020603050405020304" pitchFamily="18" charset="0"/>
                <a:cs typeface="Times New Roman" panose="02020603050405020304" pitchFamily="18" charset="0"/>
              </a:rPr>
              <a:t>قيمة الخردة للأصل</a:t>
            </a:r>
            <a:r>
              <a:rPr lang="en-US" sz="2000" dirty="0" smtClean="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Salvage value</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في نهاية عمره الإنتاجي بمبلغ </a:t>
            </a:r>
            <a:r>
              <a:rPr lang="en-US" sz="2000" dirty="0" smtClean="0">
                <a:latin typeface="Times New Roman" panose="02020603050405020304" pitchFamily="18" charset="0"/>
                <a:cs typeface="Times New Roman" panose="02020603050405020304" pitchFamily="18" charset="0"/>
              </a:rPr>
              <a:t>3000</a:t>
            </a:r>
            <a:r>
              <a:rPr lang="ar-SA" sz="2000" dirty="0" smtClean="0">
                <a:latin typeface="Times New Roman" panose="02020603050405020304" pitchFamily="18" charset="0"/>
                <a:cs typeface="Times New Roman" panose="02020603050405020304" pitchFamily="18" charset="0"/>
              </a:rPr>
              <a:t> ريال</a:t>
            </a:r>
            <a:r>
              <a:rPr lang="en-US" sz="2000" dirty="0" smtClean="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cs typeface="Times New Roman" panose="02020603050405020304" pitchFamily="18" charset="0"/>
              </a:rPr>
              <a:t> احسب قيمة الاهلاك السنوي؟</a:t>
            </a:r>
            <a:endParaRPr lang="ar-SA" sz="2000" dirty="0">
              <a:latin typeface="Times New Roman" panose="02020603050405020304" pitchFamily="18" charset="0"/>
              <a:cs typeface="Times New Roman" panose="02020603050405020304" pitchFamily="18" charset="0"/>
            </a:endParaRPr>
          </a:p>
          <a:p>
            <a:pPr marL="109537" indent="0" algn="r" rtl="1">
              <a:buNone/>
            </a:pP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قسط الإهلاك السنوي =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23000</a:t>
            </a:r>
            <a:r>
              <a:rPr lang="ar-SA" sz="20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3000</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5</a:t>
            </a:r>
            <a:r>
              <a:rPr lang="ar-SA" sz="20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4000</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ريال</a:t>
            </a:r>
          </a:p>
          <a:p>
            <a:pPr marL="109537" indent="0" algn="r" rtl="1">
              <a:buNone/>
            </a:pPr>
            <a:endParaRPr lang="ar-SA" sz="20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155</a:t>
            </a:fld>
            <a:endParaRPr lang="en-US"/>
          </a:p>
        </p:txBody>
      </p:sp>
    </p:spTree>
    <p:extLst>
      <p:ext uri="{BB962C8B-B14F-4D97-AF65-F5344CB8AC3E}">
        <p14:creationId xmlns:p14="http://schemas.microsoft.com/office/powerpoint/2010/main" val="164872300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r" rtl="1"/>
            <a:r>
              <a:rPr lang="ar-SA" sz="2000" dirty="0" smtClean="0">
                <a:latin typeface="Times New Roman" panose="02020603050405020304" pitchFamily="18" charset="0"/>
                <a:cs typeface="Times New Roman" panose="02020603050405020304" pitchFamily="18" charset="0"/>
              </a:rPr>
              <a:t>يتضح </a:t>
            </a:r>
            <a:r>
              <a:rPr lang="ar-SA" sz="2000" dirty="0">
                <a:latin typeface="Times New Roman" panose="02020603050405020304" pitchFamily="18" charset="0"/>
                <a:cs typeface="Times New Roman" panose="02020603050405020304" pitchFamily="18" charset="0"/>
              </a:rPr>
              <a:t>من هذه الطريقة أن الإهلاك السنوي للأصل هو الذي </a:t>
            </a:r>
            <a:r>
              <a:rPr lang="ar-SA" sz="2000" dirty="0" smtClean="0">
                <a:latin typeface="Times New Roman" panose="02020603050405020304" pitchFamily="18" charset="0"/>
                <a:cs typeface="Times New Roman" panose="02020603050405020304" pitchFamily="18" charset="0"/>
              </a:rPr>
              <a:t>يسجل في حساب </a:t>
            </a:r>
            <a:r>
              <a:rPr lang="ar-SA" sz="2000" dirty="0">
                <a:latin typeface="Times New Roman" panose="02020603050405020304" pitchFamily="18" charset="0"/>
                <a:cs typeface="Times New Roman" panose="02020603050405020304" pitchFamily="18" charset="0"/>
              </a:rPr>
              <a:t>الأرباح والخسائر كتكلفة متساوية بين سنوات عمره الإنتاجي </a:t>
            </a:r>
            <a:r>
              <a:rPr lang="ar-SA" sz="2000" dirty="0" smtClean="0">
                <a:latin typeface="Times New Roman" panose="02020603050405020304" pitchFamily="18" charset="0"/>
                <a:cs typeface="Times New Roman" panose="02020603050405020304" pitchFamily="18" charset="0"/>
              </a:rPr>
              <a:t>.</a:t>
            </a:r>
          </a:p>
          <a:p>
            <a:pPr algn="r" rtl="1"/>
            <a:r>
              <a:rPr lang="ar-SA" sz="2000" dirty="0" smtClean="0">
                <a:latin typeface="Times New Roman" panose="02020603050405020304" pitchFamily="18" charset="0"/>
                <a:cs typeface="Times New Roman" panose="02020603050405020304" pitchFamily="18" charset="0"/>
              </a:rPr>
              <a:t>ينتقد </a:t>
            </a:r>
            <a:r>
              <a:rPr lang="ar-SA" sz="2000" dirty="0">
                <a:latin typeface="Times New Roman" panose="02020603050405020304" pitchFamily="18" charset="0"/>
                <a:cs typeface="Times New Roman" panose="02020603050405020304" pitchFamily="18" charset="0"/>
              </a:rPr>
              <a:t>البعض هذه الطريقة على أساس أن الإهلاك هو مقابل قيمة الخدمة التي يؤديها الأصل خلال الفترة ( سنة ) ولما كان الأصل يؤدي خدماته في بداية عمره الإنتاجي بكفاءة أعلى وتتناقص هذه الكفاءة مع مرور </a:t>
            </a:r>
            <a:r>
              <a:rPr lang="ar-SA" sz="2000" dirty="0" smtClean="0">
                <a:latin typeface="Times New Roman" panose="02020603050405020304" pitchFamily="18" charset="0"/>
                <a:cs typeface="Times New Roman" panose="02020603050405020304" pitchFamily="18" charset="0"/>
              </a:rPr>
              <a:t>الزمن، </a:t>
            </a:r>
            <a:r>
              <a:rPr lang="ar-SA" sz="2000" dirty="0">
                <a:latin typeface="Times New Roman" panose="02020603050405020304" pitchFamily="18" charset="0"/>
                <a:cs typeface="Times New Roman" panose="02020603050405020304" pitchFamily="18" charset="0"/>
              </a:rPr>
              <a:t>فتحمل الفترات بقسط إهلاك متساوي لا يعبر بدرجة دقيقة عن قيمة الخدمات التي تستفيد بها الفترات المختلفة من الأصل وخلال حياته </a:t>
            </a:r>
            <a:r>
              <a:rPr lang="ar-SA" sz="2000" dirty="0" smtClean="0">
                <a:latin typeface="Times New Roman" panose="02020603050405020304" pitchFamily="18" charset="0"/>
                <a:cs typeface="Times New Roman" panose="02020603050405020304" pitchFamily="18" charset="0"/>
              </a:rPr>
              <a:t>الإنتاجية.</a:t>
            </a:r>
          </a:p>
          <a:p>
            <a:pPr marL="109537" indent="0" algn="r" rtl="1">
              <a:buNone/>
            </a:pPr>
            <a:r>
              <a:rPr lang="ar-SA" sz="2000" dirty="0" smtClean="0">
                <a:latin typeface="Times New Roman" panose="02020603050405020304" pitchFamily="18" charset="0"/>
                <a:cs typeface="Times New Roman" panose="02020603050405020304" pitchFamily="18" charset="0"/>
              </a:rPr>
              <a:t>مثال اخر: </a:t>
            </a:r>
          </a:p>
          <a:p>
            <a:pPr marL="109537" indent="0" algn="r" rtl="1">
              <a:buNone/>
            </a:pPr>
            <a:r>
              <a:rPr lang="ar-SA" sz="2000" dirty="0" smtClean="0">
                <a:latin typeface="Times New Roman" panose="02020603050405020304" pitchFamily="18" charset="0"/>
                <a:cs typeface="Times New Roman" panose="02020603050405020304" pitchFamily="18" charset="0"/>
              </a:rPr>
              <a:t>اذا كانت تكلفة </a:t>
            </a:r>
            <a:r>
              <a:rPr lang="ar-SA" sz="2000" dirty="0">
                <a:latin typeface="Times New Roman" panose="02020603050405020304" pitchFamily="18" charset="0"/>
                <a:cs typeface="Times New Roman" panose="02020603050405020304" pitchFamily="18" charset="0"/>
              </a:rPr>
              <a:t>الآلات 750,000 ريال، </a:t>
            </a:r>
            <a:r>
              <a:rPr lang="ar-SA" sz="2000" dirty="0" smtClean="0">
                <a:latin typeface="Times New Roman" panose="02020603050405020304" pitchFamily="18" charset="0"/>
                <a:cs typeface="Times New Roman" panose="02020603050405020304" pitchFamily="18" charset="0"/>
              </a:rPr>
              <a:t>وقيمة </a:t>
            </a:r>
            <a:r>
              <a:rPr lang="ar-SA" sz="2000" dirty="0">
                <a:latin typeface="Times New Roman" panose="02020603050405020304" pitchFamily="18" charset="0"/>
                <a:cs typeface="Times New Roman" panose="02020603050405020304" pitchFamily="18" charset="0"/>
              </a:rPr>
              <a:t>الخردة 50,000 ريال، </a:t>
            </a:r>
            <a:r>
              <a:rPr lang="ar-SA" sz="2000" dirty="0" smtClean="0">
                <a:latin typeface="Times New Roman" panose="02020603050405020304" pitchFamily="18" charset="0"/>
                <a:cs typeface="Times New Roman" panose="02020603050405020304" pitchFamily="18" charset="0"/>
              </a:rPr>
              <a:t>ُتستهلك </a:t>
            </a:r>
            <a:r>
              <a:rPr lang="ar-SA" sz="2000" dirty="0">
                <a:latin typeface="Times New Roman" panose="02020603050405020304" pitchFamily="18" charset="0"/>
                <a:cs typeface="Times New Roman" panose="02020603050405020304" pitchFamily="18" charset="0"/>
              </a:rPr>
              <a:t>سنويا بنسبة 10% </a:t>
            </a:r>
            <a:r>
              <a:rPr lang="ar-SA" sz="2000" dirty="0" smtClean="0">
                <a:latin typeface="Times New Roman" panose="02020603050405020304" pitchFamily="18" charset="0"/>
                <a:cs typeface="Times New Roman" panose="02020603050405020304" pitchFamily="18" charset="0"/>
              </a:rPr>
              <a:t>. احسب قسط الاهلاك لهذه الالة؟</a:t>
            </a:r>
            <a:endParaRPr lang="ar-SA" sz="2000" dirty="0">
              <a:latin typeface="Times New Roman" panose="02020603050405020304" pitchFamily="18" charset="0"/>
              <a:cs typeface="Times New Roman" panose="02020603050405020304" pitchFamily="18" charset="0"/>
            </a:endParaRPr>
          </a:p>
          <a:p>
            <a:pPr marL="109537" indent="0" algn="r" rtl="1">
              <a:buNone/>
            </a:pPr>
            <a:endParaRPr lang="ar-SA" sz="2000" dirty="0">
              <a:latin typeface="Times New Roman" panose="02020603050405020304" pitchFamily="18" charset="0"/>
              <a:cs typeface="Times New Roman" panose="02020603050405020304" pitchFamily="18" charset="0"/>
            </a:endParaRPr>
          </a:p>
          <a:p>
            <a:pPr marL="109537" indent="0" algn="r" rtl="1">
              <a:buNone/>
            </a:pPr>
            <a:r>
              <a:rPr lang="ar-SA" sz="2000" dirty="0" smtClean="0">
                <a:latin typeface="Times New Roman" panose="02020603050405020304" pitchFamily="18" charset="0"/>
                <a:cs typeface="Times New Roman" panose="02020603050405020304" pitchFamily="18" charset="0"/>
              </a:rPr>
              <a:t>قسط </a:t>
            </a:r>
            <a:r>
              <a:rPr lang="ar-SA" sz="2000" dirty="0">
                <a:latin typeface="Times New Roman" panose="02020603050405020304" pitchFamily="18" charset="0"/>
                <a:cs typeface="Times New Roman" panose="02020603050405020304" pitchFamily="18" charset="0"/>
              </a:rPr>
              <a:t>الإهلاك = (750,000 – 50,000) × 10% = 70,000 ريال</a:t>
            </a:r>
          </a:p>
          <a:p>
            <a:pPr marL="109537" indent="0" algn="r" rtl="1">
              <a:buNone/>
            </a:pPr>
            <a:endParaRPr lang="ar-SA" sz="20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156</a:t>
            </a:fld>
            <a:endParaRPr lang="en-US"/>
          </a:p>
        </p:txBody>
      </p:sp>
    </p:spTree>
    <p:extLst>
      <p:ext uri="{BB962C8B-B14F-4D97-AF65-F5344CB8AC3E}">
        <p14:creationId xmlns:p14="http://schemas.microsoft.com/office/powerpoint/2010/main" val="373690604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indent="0" algn="r" rtl="1">
              <a:buNone/>
            </a:pPr>
            <a:r>
              <a:rPr lang="ar-SA" sz="2000" b="1" dirty="0" smtClean="0">
                <a:latin typeface="Times New Roman" panose="02020603050405020304" pitchFamily="18" charset="0"/>
                <a:cs typeface="Times New Roman" panose="02020603050405020304" pitchFamily="18" charset="0"/>
              </a:rPr>
              <a:t>طريقة </a:t>
            </a:r>
            <a:r>
              <a:rPr lang="ar-SA" sz="2000" b="1" dirty="0">
                <a:latin typeface="Times New Roman" panose="02020603050405020304" pitchFamily="18" charset="0"/>
                <a:cs typeface="Times New Roman" panose="02020603050405020304" pitchFamily="18" charset="0"/>
              </a:rPr>
              <a:t>القسط المتناقص </a:t>
            </a:r>
            <a:r>
              <a:rPr lang="en-US" sz="2000" b="1" dirty="0">
                <a:latin typeface="Times New Roman" panose="02020603050405020304" pitchFamily="18" charset="0"/>
                <a:cs typeface="Times New Roman" panose="02020603050405020304" pitchFamily="18" charset="0"/>
              </a:rPr>
              <a:t>Fixed-Declining Balance (DB</a:t>
            </a:r>
            <a:r>
              <a:rPr lang="en-US" sz="2000" b="1" dirty="0" smtClean="0">
                <a:latin typeface="Times New Roman" panose="02020603050405020304" pitchFamily="18" charset="0"/>
                <a:cs typeface="Times New Roman" panose="02020603050405020304" pitchFamily="18" charset="0"/>
              </a:rPr>
              <a:t>)</a:t>
            </a:r>
            <a:r>
              <a:rPr lang="ar-SA" sz="2000" dirty="0" smtClean="0">
                <a:latin typeface="Times New Roman" panose="02020603050405020304" pitchFamily="18" charset="0"/>
                <a:cs typeface="Times New Roman" panose="02020603050405020304" pitchFamily="18" charset="0"/>
              </a:rPr>
              <a:t>:</a:t>
            </a:r>
          </a:p>
          <a:p>
            <a:pPr algn="r" rtl="1"/>
            <a:r>
              <a:rPr lang="ar-SA" sz="2000" dirty="0">
                <a:latin typeface="Times New Roman" panose="02020603050405020304" pitchFamily="18" charset="0"/>
                <a:cs typeface="Times New Roman" panose="02020603050405020304" pitchFamily="18" charset="0"/>
              </a:rPr>
              <a:t>يحسب الإهلاك على أساس هذه الطريقة بنسبة مئوية ثابتة من الرصيد المتبقي في حساب الأصل بعد خصم قيمة الإهلاكات السابقة في نهاية كل </a:t>
            </a:r>
            <a:r>
              <a:rPr lang="ar-SA" sz="2000" dirty="0" smtClean="0">
                <a:latin typeface="Times New Roman" panose="02020603050405020304" pitchFamily="18" charset="0"/>
                <a:cs typeface="Times New Roman" panose="02020603050405020304" pitchFamily="18" charset="0"/>
              </a:rPr>
              <a:t>عام.</a:t>
            </a:r>
          </a:p>
          <a:p>
            <a:pPr algn="r" rtl="1"/>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ويلاحظ في هذه الحالة ضرورة احتساب أي إضافات على الأصل أو أي إستبعادات من الأصل وطبقاَ لهذه الطريقة فإن قسط الإهلاك الذي يحمل على حساب الأرباح والخسائر يتناقص سنوياَ وبالتالي يكون مرتفعا في السنوات الأولى من حياة الأصل ومنخفضا في السنوات الأخيرة </a:t>
            </a:r>
            <a:endParaRPr lang="ar-SA" sz="2000" dirty="0" smtClean="0">
              <a:latin typeface="Times New Roman" panose="02020603050405020304" pitchFamily="18" charset="0"/>
              <a:cs typeface="Times New Roman" panose="02020603050405020304" pitchFamily="18" charset="0"/>
            </a:endParaRPr>
          </a:p>
          <a:p>
            <a:pPr algn="r" rtl="1"/>
            <a:r>
              <a:rPr lang="ar-SA" sz="2000" dirty="0" smtClean="0">
                <a:latin typeface="Times New Roman" panose="02020603050405020304" pitchFamily="18" charset="0"/>
                <a:cs typeface="Times New Roman" panose="02020603050405020304" pitchFamily="18" charset="0"/>
              </a:rPr>
              <a:t>ويرى </a:t>
            </a:r>
            <a:r>
              <a:rPr lang="ar-SA" sz="2000" dirty="0">
                <a:latin typeface="Times New Roman" panose="02020603050405020304" pitchFamily="18" charset="0"/>
                <a:cs typeface="Times New Roman" panose="02020603050405020304" pitchFamily="18" charset="0"/>
              </a:rPr>
              <a:t>البعض أن هذه الطريقة تحمل الفترات المختلفة من حياة الأصل بقيمة أكثر تحديداَ من طريقة القسط الثابت وتعكس القيمة السليمة للخدمات المستنفدة من الأصل خلال الفترات المختلفة</a:t>
            </a: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157</a:t>
            </a:fld>
            <a:endParaRPr lang="en-US"/>
          </a:p>
        </p:txBody>
      </p:sp>
    </p:spTree>
    <p:extLst>
      <p:ext uri="{BB962C8B-B14F-4D97-AF65-F5344CB8AC3E}">
        <p14:creationId xmlns:p14="http://schemas.microsoft.com/office/powerpoint/2010/main" val="264303924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138"/>
            <a:ext cx="8229600" cy="5072062"/>
          </a:xfrm>
        </p:spPr>
        <p:txBody>
          <a:bodyPr/>
          <a:lstStyle/>
          <a:p>
            <a:pPr marL="109537" indent="0" algn="r" rtl="1">
              <a:buNone/>
            </a:pPr>
            <a:r>
              <a:rPr lang="ar-SA" sz="2000" dirty="0">
                <a:latin typeface="Times New Roman" panose="02020603050405020304" pitchFamily="18" charset="0"/>
                <a:cs typeface="Times New Roman" panose="02020603050405020304" pitchFamily="18" charset="0"/>
              </a:rPr>
              <a:t>مثال : قامت منشأة </a:t>
            </a:r>
            <a:r>
              <a:rPr lang="ar-SA" sz="2000" dirty="0" smtClean="0">
                <a:latin typeface="Times New Roman" panose="02020603050405020304" pitchFamily="18" charset="0"/>
                <a:cs typeface="Times New Roman" panose="02020603050405020304" pitchFamily="18" charset="0"/>
              </a:rPr>
              <a:t>ازراعية </a:t>
            </a:r>
            <a:r>
              <a:rPr lang="ar-SA" sz="2000" dirty="0">
                <a:latin typeface="Times New Roman" panose="02020603050405020304" pitchFamily="18" charset="0"/>
                <a:cs typeface="Times New Roman" panose="02020603050405020304" pitchFamily="18" charset="0"/>
              </a:rPr>
              <a:t>بشراء آلة قيمتها 50000 ريال ويحسب الإهلاك بمعدل 20 % سنوياَ ويقدر العمر الإنتاجي للأصل بعشر سنوات </a:t>
            </a:r>
            <a:r>
              <a:rPr lang="ar-SA" sz="2000" dirty="0" smtClean="0">
                <a:latin typeface="Times New Roman" panose="02020603050405020304" pitchFamily="18" charset="0"/>
                <a:cs typeface="Times New Roman" panose="02020603050405020304" pitchFamily="18" charset="0"/>
              </a:rPr>
              <a:t>، المطلوب </a:t>
            </a:r>
            <a:r>
              <a:rPr lang="ar-SA" sz="2000" dirty="0">
                <a:latin typeface="Times New Roman" panose="02020603050405020304" pitchFamily="18" charset="0"/>
                <a:cs typeface="Times New Roman" panose="02020603050405020304" pitchFamily="18" charset="0"/>
              </a:rPr>
              <a:t>حساب قسط الإهلاك السنوي لهذه الآلة .</a:t>
            </a:r>
          </a:p>
          <a:p>
            <a:pPr marL="109537" indent="0" algn="r" rtl="1">
              <a:buNone/>
            </a:pPr>
            <a:endParaRPr lang="ar-SA" sz="2000" dirty="0">
              <a:latin typeface="Times New Roman" panose="02020603050405020304" pitchFamily="18" charset="0"/>
              <a:cs typeface="Times New Roman" panose="02020603050405020304" pitchFamily="18" charset="0"/>
            </a:endParaRP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الأولى = 50000 * 20 % = 10000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الثانية = ( 50000 – 10000 ) * 20 % = 8000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الثالثة = ( 40000 – 8000 ) * 20 % = 6400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الرابعة = ( 32000 –6400 ) * 20 % = 5120</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الخامسة = ( 25600 – 5120 ) * 20 % = 4096</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السادسة = ( 20480 – 4096 ) * 20 % = 3277</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السابعة = ( 16384 – 3277 ) * 20 % = 2621.4</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الثامنة = ( 13107 – 2621.4 ) * 20 % = 2097.1</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التاسعة = ( 10485.6 – 2097.1 ) * 20 % = 1672.3</a:t>
            </a:r>
          </a:p>
          <a:p>
            <a:pPr marL="109537" indent="0" algn="r" rtl="1">
              <a:buNone/>
            </a:pPr>
            <a:r>
              <a:rPr lang="ar-SA" sz="2000" dirty="0">
                <a:latin typeface="Times New Roman" panose="02020603050405020304" pitchFamily="18" charset="0"/>
                <a:cs typeface="Times New Roman" panose="02020603050405020304" pitchFamily="18" charset="0"/>
              </a:rPr>
              <a:t>إهلاك السنة العاشرة = ( 8361.5 – 1672.3 ) * 20 % = </a:t>
            </a:r>
            <a:r>
              <a:rPr lang="ar-SA" sz="2000" dirty="0" smtClean="0">
                <a:latin typeface="Times New Roman" panose="02020603050405020304" pitchFamily="18" charset="0"/>
                <a:cs typeface="Times New Roman" panose="02020603050405020304" pitchFamily="18" charset="0"/>
              </a:rPr>
              <a:t>1337.8</a:t>
            </a:r>
          </a:p>
          <a:p>
            <a:pPr marL="109537" indent="0" algn="r" rtl="1">
              <a:buNone/>
            </a:pPr>
            <a:r>
              <a:rPr lang="ar-SA" sz="2000" dirty="0" smtClean="0">
                <a:latin typeface="Times New Roman" panose="02020603050405020304" pitchFamily="18" charset="0"/>
                <a:cs typeface="Times New Roman" panose="02020603050405020304" pitchFamily="18" charset="0"/>
              </a:rPr>
              <a:t>سعلر الخردة =(8361.5-1672.3-1337.8)=5351.4</a:t>
            </a:r>
            <a:endParaRPr lang="ar-SA" sz="2000" dirty="0">
              <a:latin typeface="Times New Roman" panose="02020603050405020304" pitchFamily="18" charset="0"/>
              <a:cs typeface="Times New Roman" panose="02020603050405020304" pitchFamily="18" charset="0"/>
            </a:endParaRPr>
          </a:p>
          <a:p>
            <a:pPr marL="109537" indent="0" algn="r" rtl="1">
              <a:buNone/>
            </a:pPr>
            <a:endParaRPr lang="ar-SA" sz="200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pPr>
                <a:defRPr/>
              </a:pPr>
              <a:t>158</a:t>
            </a:fld>
            <a:endParaRPr lang="en-US"/>
          </a:p>
        </p:txBody>
      </p:sp>
    </p:spTree>
    <p:extLst>
      <p:ext uri="{BB962C8B-B14F-4D97-AF65-F5344CB8AC3E}">
        <p14:creationId xmlns:p14="http://schemas.microsoft.com/office/powerpoint/2010/main" val="11949456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537" lvl="0" indent="0" algn="r" rtl="1">
              <a:buClr>
                <a:srgbClr val="2DA2BF"/>
              </a:buClr>
              <a:buNone/>
            </a:pPr>
            <a:r>
              <a:rPr lang="ar-SA" sz="2000" b="1" dirty="0">
                <a:solidFill>
                  <a:prstClr val="black"/>
                </a:solidFill>
                <a:latin typeface="Times New Roman" panose="02020603050405020304" pitchFamily="18" charset="0"/>
                <a:cs typeface="Times New Roman" panose="02020603050405020304" pitchFamily="18" charset="0"/>
              </a:rPr>
              <a:t>طريقة مجموع ارقام السنوات </a:t>
            </a:r>
            <a:r>
              <a:rPr lang="en-US" sz="2000" b="1" dirty="0">
                <a:solidFill>
                  <a:prstClr val="black"/>
                </a:solidFill>
                <a:latin typeface="Times New Roman" panose="02020603050405020304" pitchFamily="18" charset="0"/>
                <a:cs typeface="Times New Roman" panose="02020603050405020304" pitchFamily="18" charset="0"/>
              </a:rPr>
              <a:t>(SYD)</a:t>
            </a:r>
            <a:r>
              <a:rPr lang="ar-SA" sz="2000"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 Sum of Years </a:t>
            </a:r>
            <a:r>
              <a:rPr lang="en-US" sz="2000" b="1" dirty="0" smtClean="0">
                <a:solidFill>
                  <a:prstClr val="black"/>
                </a:solidFill>
                <a:latin typeface="Times New Roman" panose="02020603050405020304" pitchFamily="18" charset="0"/>
                <a:cs typeface="Times New Roman" panose="02020603050405020304" pitchFamily="18" charset="0"/>
              </a:rPr>
              <a:t>Digit</a:t>
            </a:r>
            <a:r>
              <a:rPr lang="ar-SA" sz="2000" dirty="0" smtClean="0">
                <a:latin typeface="Times New Roman" panose="02020603050405020304" pitchFamily="18" charset="0"/>
                <a:cs typeface="Times New Roman" panose="02020603050405020304" pitchFamily="18" charset="0"/>
              </a:rPr>
              <a:t>:</a:t>
            </a:r>
          </a:p>
          <a:p>
            <a:pPr marL="109537" lvl="0" indent="0" algn="r" rtl="1">
              <a:buClr>
                <a:srgbClr val="2DA2BF"/>
              </a:buClr>
              <a:buNone/>
            </a:pPr>
            <a:r>
              <a:rPr lang="ar-SA" sz="2000" dirty="0">
                <a:latin typeface="Times New Roman" panose="02020603050405020304" pitchFamily="18" charset="0"/>
                <a:cs typeface="Times New Roman" panose="02020603050405020304" pitchFamily="18" charset="0"/>
              </a:rPr>
              <a:t>بموجب هذه الطريقة يحسب قسط الاهلاك السنوي على النحو التالي:</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نرسم </a:t>
            </a:r>
            <a:r>
              <a:rPr lang="ar-SA" sz="2000" dirty="0">
                <a:latin typeface="Times New Roman" panose="02020603050405020304" pitchFamily="18" charset="0"/>
                <a:cs typeface="Times New Roman" panose="02020603050405020304" pitchFamily="18" charset="0"/>
              </a:rPr>
              <a:t>خط يمثل العمر الإنتاجي للأصل ويتم تقطيعه إلى سنوات.</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نضع </a:t>
            </a:r>
            <a:r>
              <a:rPr lang="ar-SA" sz="2000" dirty="0">
                <a:latin typeface="Times New Roman" panose="02020603050405020304" pitchFamily="18" charset="0"/>
                <a:cs typeface="Times New Roman" panose="02020603050405020304" pitchFamily="18" charset="0"/>
              </a:rPr>
              <a:t>أرقام متسلسلة للسنوات.</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نضع </a:t>
            </a:r>
            <a:r>
              <a:rPr lang="ar-SA" sz="2000" dirty="0">
                <a:latin typeface="Times New Roman" panose="02020603050405020304" pitchFamily="18" charset="0"/>
                <a:cs typeface="Times New Roman" panose="02020603050405020304" pitchFamily="18" charset="0"/>
              </a:rPr>
              <a:t>تحت كل سنة كسر مقامه هو مجموع أرقام السنوات.</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 نقلب </a:t>
            </a:r>
            <a:r>
              <a:rPr lang="ar-SA" sz="2000" dirty="0">
                <a:latin typeface="Times New Roman" panose="02020603050405020304" pitchFamily="18" charset="0"/>
                <a:cs typeface="Times New Roman" panose="02020603050405020304" pitchFamily="18" charset="0"/>
              </a:rPr>
              <a:t>متسلسل أرقام السنوات ونضعها في البسط لكل كسر فنحصل على معدل </a:t>
            </a:r>
            <a:r>
              <a:rPr lang="ar-SA" sz="2000" dirty="0" smtClean="0">
                <a:latin typeface="Times New Roman" panose="02020603050405020304" pitchFamily="18" charset="0"/>
                <a:cs typeface="Times New Roman" panose="02020603050405020304" pitchFamily="18" charset="0"/>
              </a:rPr>
              <a:t>الاهلاك</a:t>
            </a:r>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مثال:</a:t>
            </a:r>
            <a:endParaRPr lang="ar-SA" sz="2000" dirty="0">
              <a:latin typeface="Times New Roman" panose="02020603050405020304" pitchFamily="18" charset="0"/>
              <a:cs typeface="Times New Roman" panose="02020603050405020304" pitchFamily="18" charset="0"/>
            </a:endParaRPr>
          </a:p>
          <a:p>
            <a:pPr marL="109537" lvl="0" indent="0" algn="r" rtl="1">
              <a:buClr>
                <a:srgbClr val="2DA2BF"/>
              </a:buClr>
              <a:buNone/>
            </a:pPr>
            <a:r>
              <a:rPr lang="ar-SA" sz="2000" dirty="0">
                <a:latin typeface="Times New Roman" panose="02020603050405020304" pitchFamily="18" charset="0"/>
                <a:cs typeface="Times New Roman" panose="02020603050405020304" pitchFamily="18" charset="0"/>
              </a:rPr>
              <a:t>مثال: تم اقتناء آلة </a:t>
            </a:r>
            <a:r>
              <a:rPr lang="ar-SA" sz="2000" dirty="0" smtClean="0">
                <a:latin typeface="Times New Roman" panose="02020603050405020304" pitchFamily="18" charset="0"/>
                <a:cs typeface="Times New Roman" panose="02020603050405020304" pitchFamily="18" charset="0"/>
              </a:rPr>
              <a:t> زراعية ثمن </a:t>
            </a:r>
            <a:r>
              <a:rPr lang="ar-SA" sz="2000" dirty="0">
                <a:latin typeface="Times New Roman" panose="02020603050405020304" pitchFamily="18" charset="0"/>
                <a:cs typeface="Times New Roman" panose="02020603050405020304" pitchFamily="18" charset="0"/>
              </a:rPr>
              <a:t>شراءها 30000 </a:t>
            </a:r>
            <a:r>
              <a:rPr lang="ar-SA" sz="2000" dirty="0" smtClean="0">
                <a:latin typeface="Times New Roman" panose="02020603050405020304" pitchFamily="18" charset="0"/>
                <a:cs typeface="Times New Roman" panose="02020603050405020304" pitchFamily="18" charset="0"/>
              </a:rPr>
              <a:t>ريال </a:t>
            </a:r>
            <a:r>
              <a:rPr lang="ar-SA" sz="2000" dirty="0">
                <a:latin typeface="Times New Roman" panose="02020603050405020304" pitchFamily="18" charset="0"/>
                <a:cs typeface="Times New Roman" panose="02020603050405020304" pitchFamily="18" charset="0"/>
              </a:rPr>
              <a:t>وبلغت مصاريف النقل والتأمين والتركيب 15000 وكانت قيمتها البيعية في نهاية العمر الإنتاجي (الخردة) 5000 وكان عمرها الإنتاجي 4 سنوات. </a:t>
            </a:r>
            <a:r>
              <a:rPr lang="ar-SA" sz="2000" dirty="0" smtClean="0">
                <a:latin typeface="Times New Roman" panose="02020603050405020304" pitchFamily="18" charset="0"/>
                <a:cs typeface="Times New Roman" panose="02020603050405020304" pitchFamily="18" charset="0"/>
              </a:rPr>
              <a:t>احسب قسط الاهلاك السنوي؟</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السوات 1 2 3 4</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مقلوب السنوات  4 3 2 1</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مجموع ارقام السنوات =1+2+3+4=10</a:t>
            </a:r>
          </a:p>
          <a:p>
            <a:pPr lvl="0" algn="r" rtl="1">
              <a:buClr>
                <a:srgbClr val="2DA2BF"/>
              </a:buClr>
              <a:buFontTx/>
              <a:buChar char="-"/>
            </a:pPr>
            <a:endParaRPr lang="ar-SA" sz="20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solidFill>
                  <a:prstClr val="black"/>
                </a:solidFill>
              </a:rPr>
              <a:pPr>
                <a:defRPr/>
              </a:pPr>
              <a:t>159</a:t>
            </a:fld>
            <a:endParaRPr lang="en-US">
              <a:solidFill>
                <a:prstClr val="black"/>
              </a:solidFill>
            </a:endParaRPr>
          </a:p>
        </p:txBody>
      </p:sp>
    </p:spTree>
    <p:extLst>
      <p:ext uri="{BB962C8B-B14F-4D97-AF65-F5344CB8AC3E}">
        <p14:creationId xmlns:p14="http://schemas.microsoft.com/office/powerpoint/2010/main" val="3444566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09600" y="990600"/>
            <a:ext cx="8001000" cy="5181600"/>
          </a:xfrm>
        </p:spPr>
        <p:txBody>
          <a:bodyPr/>
          <a:lstStyle/>
          <a:p>
            <a:pPr algn="r" rtl="1" eaLnBrk="1" hangingPunct="1">
              <a:lnSpc>
                <a:spcPct val="90000"/>
              </a:lnSpc>
              <a:buFont typeface="Wingdings" pitchFamily="2" charset="2"/>
              <a:buNone/>
            </a:pPr>
            <a:r>
              <a:rPr lang="ar-SA" altLang="en-US" sz="2800" b="1" dirty="0" smtClean="0">
                <a:solidFill>
                  <a:srgbClr val="993300"/>
                </a:solidFill>
                <a:latin typeface="Times New Roman" pitchFamily="18" charset="0"/>
                <a:cs typeface="Times New Roman" pitchFamily="18" charset="0"/>
              </a:rPr>
              <a:t>عليه فان اتخاذ القرار الإداري ياتي نتيجة لخطوات عملية يمكن تحديدها على الشكل التالي:</a:t>
            </a:r>
            <a:endParaRPr lang="en-US" altLang="en-US" sz="2800" b="1" dirty="0" smtClean="0">
              <a:solidFill>
                <a:srgbClr val="993300"/>
              </a:solidFill>
              <a:latin typeface="Times New Roman" pitchFamily="18" charset="0"/>
              <a:cs typeface="Times New Roman" pitchFamily="18" charset="0"/>
            </a:endParaRPr>
          </a:p>
          <a:p>
            <a:pPr marL="623887" indent="-514350" algn="r" rtl="1" eaLnBrk="1" hangingPunct="1">
              <a:lnSpc>
                <a:spcPct val="90000"/>
              </a:lnSpc>
              <a:buFont typeface="Wingdings" pitchFamily="2" charset="2"/>
              <a:buAutoNum type="arabicPeriod"/>
            </a:pPr>
            <a:r>
              <a:rPr lang="ar-SA" altLang="en-US" sz="2800" b="1" dirty="0" smtClean="0">
                <a:latin typeface="Times New Roman" pitchFamily="18" charset="0"/>
                <a:cs typeface="Times New Roman" pitchFamily="18" charset="0"/>
              </a:rPr>
              <a:t>تحديد المشكلة</a:t>
            </a:r>
            <a:r>
              <a:rPr lang="ar-SA" altLang="en-US" sz="2800" dirty="0" smtClean="0">
                <a:solidFill>
                  <a:srgbClr val="993300"/>
                </a:solidFill>
                <a:latin typeface="Times New Roman" pitchFamily="18" charset="0"/>
                <a:cs typeface="Times New Roman" pitchFamily="18" charset="0"/>
              </a:rPr>
              <a:t>:</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دراسة وبحث المشكلة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تفصيل الاعراض المرتبطة بالمشكلة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تعريف المشكلة بدقة</a:t>
            </a:r>
          </a:p>
          <a:p>
            <a:pPr marL="623887" indent="-514350" algn="r" rtl="1" eaLnBrk="1" hangingPunct="1">
              <a:lnSpc>
                <a:spcPct val="90000"/>
              </a:lnSpc>
              <a:buFont typeface="+mj-lt"/>
              <a:buAutoNum type="arabicPeriod" startAt="2"/>
            </a:pPr>
            <a:r>
              <a:rPr lang="ar-SA" altLang="en-US" sz="2800" b="1" dirty="0" smtClean="0">
                <a:latin typeface="Times New Roman" pitchFamily="18" charset="0"/>
                <a:cs typeface="Times New Roman" pitchFamily="18" charset="0"/>
              </a:rPr>
              <a:t>تحديد بدائل القرار المختلفة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تحديد كل الوسائل المتاحة لحل المشكلة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تذكر انه في بعض الاحيان عدم عمل اي شئ هو الحل</a:t>
            </a:r>
          </a:p>
          <a:p>
            <a:pPr marL="623887" indent="-514350" algn="r" rtl="1" eaLnBrk="1" hangingPunct="1">
              <a:lnSpc>
                <a:spcPct val="90000"/>
              </a:lnSpc>
              <a:buFont typeface="+mj-lt"/>
              <a:buAutoNum type="arabicPeriod" startAt="3"/>
            </a:pPr>
            <a:r>
              <a:rPr lang="ar-SA" altLang="en-US" sz="2800" b="1" dirty="0" smtClean="0">
                <a:latin typeface="Times New Roman" pitchFamily="18" charset="0"/>
                <a:cs typeface="Times New Roman" pitchFamily="18" charset="0"/>
              </a:rPr>
              <a:t>تحليل البدائل</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اختيار طريقة تحليل وقياس مناسبة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تحديد الهدف من التحليل</a:t>
            </a: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1585568561"/>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الاولي 4÷10=0.4</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الثانية 3÷10=0.3</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الثالثة 2÷10=0.2</a:t>
            </a:r>
          </a:p>
          <a:p>
            <a:pPr lvl="0" algn="r" rtl="1">
              <a:buClr>
                <a:srgbClr val="2DA2BF"/>
              </a:buClr>
              <a:buFontTx/>
              <a:buChar char="-"/>
            </a:pPr>
            <a:r>
              <a:rPr lang="ar-SA" sz="2000" dirty="0" smtClean="0">
                <a:latin typeface="Times New Roman" panose="02020603050405020304" pitchFamily="18" charset="0"/>
                <a:cs typeface="Times New Roman" panose="02020603050405020304" pitchFamily="18" charset="0"/>
              </a:rPr>
              <a:t>السنة الرابعة 1÷10=0.1</a:t>
            </a:r>
          </a:p>
          <a:p>
            <a:pPr marL="109537" indent="0" algn="r" rtl="1">
              <a:buClr>
                <a:srgbClr val="2DA2BF"/>
              </a:buClr>
              <a:buNone/>
            </a:pPr>
            <a:r>
              <a:rPr lang="ar-SA" sz="2000" b="1" dirty="0"/>
              <a:t>ويكون قسط الاهلاك على النحو التالي</a:t>
            </a:r>
            <a:r>
              <a:rPr lang="en-US" sz="2000" b="1" dirty="0"/>
              <a:t>:</a:t>
            </a:r>
            <a:endParaRPr lang="en-US" sz="2000" dirty="0"/>
          </a:p>
          <a:p>
            <a:pPr marL="109537" lvl="0" indent="0" algn="r" rtl="1">
              <a:buClr>
                <a:srgbClr val="2DA2BF"/>
              </a:buClr>
              <a:buNone/>
            </a:pPr>
            <a:r>
              <a:rPr lang="ar-SA" sz="2000" dirty="0" smtClean="0">
                <a:latin typeface="Times New Roman" panose="02020603050405020304" pitchFamily="18" charset="0"/>
                <a:cs typeface="Times New Roman" panose="02020603050405020304" pitchFamily="18" charset="0"/>
              </a:rPr>
              <a:t>قسط الاهلاك في السنة الاولي: (4500-5000)*0.4=16000</a:t>
            </a:r>
          </a:p>
          <a:p>
            <a:pPr marL="109537" lvl="0" indent="0" algn="r" rtl="1">
              <a:buClr>
                <a:srgbClr val="2DA2BF"/>
              </a:buClr>
              <a:buNone/>
            </a:pPr>
            <a:r>
              <a:rPr lang="ar-SA" sz="2000" dirty="0">
                <a:solidFill>
                  <a:prstClr val="black"/>
                </a:solidFill>
                <a:latin typeface="Times New Roman" panose="02020603050405020304" pitchFamily="18" charset="0"/>
                <a:cs typeface="Times New Roman" panose="02020603050405020304" pitchFamily="18" charset="0"/>
              </a:rPr>
              <a:t>قسط الاهلاك في السنة </a:t>
            </a:r>
            <a:r>
              <a:rPr lang="ar-SA" sz="2000" dirty="0" smtClean="0">
                <a:solidFill>
                  <a:prstClr val="black"/>
                </a:solidFill>
                <a:latin typeface="Times New Roman" panose="02020603050405020304" pitchFamily="18" charset="0"/>
                <a:cs typeface="Times New Roman" panose="02020603050405020304" pitchFamily="18" charset="0"/>
              </a:rPr>
              <a:t>الثانية: </a:t>
            </a:r>
            <a:r>
              <a:rPr lang="ar-SA" sz="2000" dirty="0">
                <a:solidFill>
                  <a:prstClr val="black"/>
                </a:solidFill>
                <a:latin typeface="Times New Roman" panose="02020603050405020304" pitchFamily="18" charset="0"/>
                <a:cs typeface="Times New Roman" panose="02020603050405020304" pitchFamily="18" charset="0"/>
              </a:rPr>
              <a:t>(4500-5000)*</a:t>
            </a:r>
            <a:r>
              <a:rPr lang="ar-SA" sz="2000" dirty="0" smtClean="0">
                <a:solidFill>
                  <a:prstClr val="black"/>
                </a:solidFill>
                <a:latin typeface="Times New Roman" panose="02020603050405020304" pitchFamily="18" charset="0"/>
                <a:cs typeface="Times New Roman" panose="02020603050405020304" pitchFamily="18" charset="0"/>
              </a:rPr>
              <a:t>0.3=12000</a:t>
            </a:r>
          </a:p>
          <a:p>
            <a:pPr marL="109537" indent="0" algn="r" rtl="1">
              <a:buClr>
                <a:srgbClr val="2DA2BF"/>
              </a:buClr>
              <a:buNone/>
            </a:pPr>
            <a:r>
              <a:rPr lang="ar-SA" sz="2000" dirty="0">
                <a:latin typeface="Times New Roman" panose="02020603050405020304" pitchFamily="18" charset="0"/>
                <a:cs typeface="Times New Roman" panose="02020603050405020304" pitchFamily="18" charset="0"/>
              </a:rPr>
              <a:t>قسط الاهلاك في السنة </a:t>
            </a:r>
            <a:r>
              <a:rPr lang="ar-SA" sz="2000" dirty="0" smtClean="0">
                <a:latin typeface="Times New Roman" panose="02020603050405020304" pitchFamily="18" charset="0"/>
                <a:cs typeface="Times New Roman" panose="02020603050405020304" pitchFamily="18" charset="0"/>
              </a:rPr>
              <a:t>الثالثة: </a:t>
            </a:r>
            <a:r>
              <a:rPr lang="ar-SA" sz="2000" dirty="0">
                <a:latin typeface="Times New Roman" panose="02020603050405020304" pitchFamily="18" charset="0"/>
                <a:cs typeface="Times New Roman" panose="02020603050405020304" pitchFamily="18" charset="0"/>
              </a:rPr>
              <a:t>(4500-5000)*</a:t>
            </a:r>
            <a:r>
              <a:rPr lang="ar-SA" sz="2000" dirty="0" smtClean="0">
                <a:latin typeface="Times New Roman" panose="02020603050405020304" pitchFamily="18" charset="0"/>
                <a:cs typeface="Times New Roman" panose="02020603050405020304" pitchFamily="18" charset="0"/>
              </a:rPr>
              <a:t>0.2=8000</a:t>
            </a:r>
          </a:p>
          <a:p>
            <a:pPr marL="109537" lvl="0" indent="0" algn="r" rtl="1">
              <a:buClr>
                <a:srgbClr val="2DA2BF"/>
              </a:buClr>
              <a:buNone/>
            </a:pPr>
            <a:r>
              <a:rPr lang="ar-SA" sz="2000" dirty="0">
                <a:latin typeface="Times New Roman" panose="02020603050405020304" pitchFamily="18" charset="0"/>
                <a:cs typeface="Times New Roman" panose="02020603050405020304" pitchFamily="18" charset="0"/>
              </a:rPr>
              <a:t>قسط الاهلاك في السنة </a:t>
            </a:r>
            <a:r>
              <a:rPr lang="ar-SA" sz="2000" dirty="0" smtClean="0">
                <a:latin typeface="Times New Roman" panose="02020603050405020304" pitchFamily="18" charset="0"/>
                <a:cs typeface="Times New Roman" panose="02020603050405020304" pitchFamily="18" charset="0"/>
              </a:rPr>
              <a:t>الرابعة: </a:t>
            </a:r>
            <a:r>
              <a:rPr lang="ar-SA" sz="2000" dirty="0">
                <a:latin typeface="Times New Roman" panose="02020603050405020304" pitchFamily="18" charset="0"/>
                <a:cs typeface="Times New Roman" panose="02020603050405020304" pitchFamily="18" charset="0"/>
              </a:rPr>
              <a:t>(4500-5000)*</a:t>
            </a:r>
            <a:r>
              <a:rPr lang="ar-SA" sz="2000" dirty="0" smtClean="0">
                <a:latin typeface="Times New Roman" panose="02020603050405020304" pitchFamily="18" charset="0"/>
                <a:cs typeface="Times New Roman" panose="02020603050405020304" pitchFamily="18" charset="0"/>
              </a:rPr>
              <a:t>0.1=4000</a:t>
            </a:r>
            <a:endParaRPr lang="ar-SA" sz="2000" dirty="0">
              <a:latin typeface="Times New Roman" panose="02020603050405020304" pitchFamily="18" charset="0"/>
              <a:cs typeface="Times New Roman" panose="02020603050405020304" pitchFamily="18" charset="0"/>
            </a:endParaRPr>
          </a:p>
          <a:p>
            <a:pPr marL="109537" indent="0" algn="r" rtl="1">
              <a:buClr>
                <a:srgbClr val="2DA2BF"/>
              </a:buClr>
              <a:buNone/>
            </a:pPr>
            <a:endParaRPr lang="ar-SA" sz="2000" dirty="0">
              <a:latin typeface="Times New Roman" panose="02020603050405020304" pitchFamily="18" charset="0"/>
              <a:cs typeface="Times New Roman" panose="02020603050405020304" pitchFamily="18" charset="0"/>
            </a:endParaRPr>
          </a:p>
          <a:p>
            <a:pPr marL="109537" lvl="0" indent="0" algn="r" rtl="1">
              <a:buClr>
                <a:srgbClr val="2DA2BF"/>
              </a:buClr>
              <a:buNone/>
            </a:pPr>
            <a:endParaRPr lang="ar-SA" sz="2000" dirty="0">
              <a:solidFill>
                <a:prstClr val="black"/>
              </a:solidFill>
              <a:latin typeface="Times New Roman" panose="02020603050405020304" pitchFamily="18" charset="0"/>
              <a:cs typeface="Times New Roman" panose="02020603050405020304" pitchFamily="18" charset="0"/>
            </a:endParaRPr>
          </a:p>
          <a:p>
            <a:pPr marL="109537" lvl="0" indent="0" algn="r" rtl="1">
              <a:buClr>
                <a:srgbClr val="2DA2BF"/>
              </a:buClr>
              <a:buNone/>
            </a:pPr>
            <a:endParaRPr lang="ar-SA" sz="2000" dirty="0" smtClean="0">
              <a:latin typeface="Times New Roman" panose="02020603050405020304" pitchFamily="18" charset="0"/>
              <a:cs typeface="Times New Roman" panose="02020603050405020304" pitchFamily="18" charset="0"/>
            </a:endParaRPr>
          </a:p>
          <a:p>
            <a:pPr lvl="0" algn="r" rtl="1">
              <a:buClr>
                <a:srgbClr val="2DA2BF"/>
              </a:buClr>
              <a:buFontTx/>
              <a:buChar char="-"/>
            </a:pPr>
            <a:endParaRPr lang="ar-SA" sz="200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a:r>
              <a:rPr lang="ar-SA" dirty="0">
                <a:effectLst/>
              </a:rPr>
              <a:t>الاهلاك وطرق حسابه</a:t>
            </a:r>
            <a:endParaRPr lang="en-US" dirty="0"/>
          </a:p>
        </p:txBody>
      </p:sp>
      <p:sp>
        <p:nvSpPr>
          <p:cNvPr id="2" name="Slide Number Placeholder 1"/>
          <p:cNvSpPr>
            <a:spLocks noGrp="1"/>
          </p:cNvSpPr>
          <p:nvPr>
            <p:ph type="sldNum" sz="quarter" idx="12"/>
          </p:nvPr>
        </p:nvSpPr>
        <p:spPr/>
        <p:txBody>
          <a:bodyPr/>
          <a:lstStyle/>
          <a:p>
            <a:pPr>
              <a:defRPr/>
            </a:pPr>
            <a:fld id="{BE46EE09-8740-465B-A23C-0159989946B3}" type="slidenum">
              <a:rPr lang="ar-SA" smtClean="0">
                <a:solidFill>
                  <a:prstClr val="black"/>
                </a:solidFill>
              </a:rPr>
              <a:pPr>
                <a:defRPr/>
              </a:pPr>
              <a:t>160</a:t>
            </a:fld>
            <a:endParaRPr lang="en-US">
              <a:solidFill>
                <a:prstClr val="black"/>
              </a:solidFill>
            </a:endParaRPr>
          </a:p>
        </p:txBody>
      </p:sp>
    </p:spTree>
    <p:extLst>
      <p:ext uri="{BB962C8B-B14F-4D97-AF65-F5344CB8AC3E}">
        <p14:creationId xmlns:p14="http://schemas.microsoft.com/office/powerpoint/2010/main" val="266811002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612775" y="228600"/>
            <a:ext cx="8153400" cy="990600"/>
          </a:xfrm>
        </p:spPr>
        <p:txBody>
          <a:bodyPr>
            <a:normAutofit fontScale="90000"/>
          </a:bodyPr>
          <a:lstStyle/>
          <a:p>
            <a:pPr algn="ctr" rtl="1" eaLnBrk="1" hangingPunct="1"/>
            <a:r>
              <a:rPr lang="ar-SA" altLang="en-US" sz="3200" b="1" dirty="0" smtClean="0">
                <a:latin typeface="Times New Roman" pitchFamily="18" charset="0"/>
                <a:cs typeface="Times New Roman" pitchFamily="18" charset="0"/>
              </a:rPr>
              <a:t> الـــــــبرمـــجـة الـــخـطـيـة (8)</a:t>
            </a:r>
            <a:br>
              <a:rPr lang="ar-SA" altLang="en-US" sz="3200" b="1" dirty="0" smtClean="0">
                <a:latin typeface="Times New Roman" pitchFamily="18" charset="0"/>
                <a:cs typeface="Times New Roman" pitchFamily="18" charset="0"/>
              </a:rPr>
            </a:br>
            <a:r>
              <a:rPr lang="ar-SA" altLang="en-US" sz="3200" b="1" dirty="0" smtClean="0">
                <a:latin typeface="Times New Roman" pitchFamily="18" charset="0"/>
                <a:cs typeface="Times New Roman" pitchFamily="18" charset="0"/>
              </a:rPr>
              <a:t> </a:t>
            </a:r>
            <a:r>
              <a:rPr lang="en-US" altLang="en-US" sz="2800" b="1" i="1" dirty="0" smtClean="0">
                <a:latin typeface="Times New Roman" pitchFamily="18" charset="0"/>
                <a:cs typeface="Times New Roman" pitchFamily="18" charset="0"/>
              </a:rPr>
              <a:t>Linear Programming</a:t>
            </a:r>
          </a:p>
        </p:txBody>
      </p:sp>
      <p:sp>
        <p:nvSpPr>
          <p:cNvPr id="22531" name="Rectangle 5"/>
          <p:cNvSpPr>
            <a:spLocks noGrp="1" noChangeArrowheads="1"/>
          </p:cNvSpPr>
          <p:nvPr>
            <p:ph sz="quarter" idx="1"/>
          </p:nvPr>
        </p:nvSpPr>
        <p:spPr>
          <a:xfrm>
            <a:off x="685800" y="1219200"/>
            <a:ext cx="8153400" cy="5334000"/>
          </a:xfrm>
        </p:spPr>
        <p:txBody>
          <a:bodyPr/>
          <a:lstStyle/>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تعد البرمجة الخطية أحد الأساليب الرياضية التي يستخدمها مدير المزرعة في إعداد خطة المزرعة، على أساس تحديد الاستخدام الأمثل لعناصر الإنتاج المتوفرة لديه ولغرض الوصول إلى أعلى إنتاج ممكن، أو أعلى ربح ممكن أو تحمل المشروع أقل تكاليف ممكنة.</a:t>
            </a: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فعند وجود عدد من الموارد المحدودة (العمل، مواد أولية، مساحة أرضية، رأس مال.. إلخ) تشترك معاً في إنتاج سلعة أو تقديم خدمة، فإنه يمكن تشكيل مسألة برمجة خطية لحساب وإيجاد أفضل تخصيص </a:t>
            </a:r>
            <a:r>
              <a:rPr lang="en-US" altLang="en-US" sz="1800" i="1" dirty="0" smtClean="0">
                <a:latin typeface="Times New Roman" pitchFamily="18" charset="0"/>
                <a:cs typeface="Times New Roman" pitchFamily="18" charset="0"/>
              </a:rPr>
              <a:t>Optimal</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Allocation</a:t>
            </a:r>
            <a:r>
              <a:rPr lang="ar-SA" altLang="en-US" sz="1800" dirty="0" smtClean="0">
                <a:latin typeface="Times New Roman" pitchFamily="18" charset="0"/>
                <a:cs typeface="Times New Roman" pitchFamily="18" charset="0"/>
              </a:rPr>
              <a:t> لهذه الموارد، وذلك لتحقيق هدف معين (مع وجود قيود على بعض أو كل الموارد سواءً في النوعية أو الكمية) </a:t>
            </a:r>
            <a:endParaRPr lang="en-US" altLang="en-US" sz="18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وتسمى الدالة في مسالة البرمجة والمراد إيجاد أفضل حل [إما تعظيم أو تقليل</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(تدنية)]</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دالة الهدف </a:t>
            </a:r>
            <a:r>
              <a:rPr lang="en-US" altLang="en-US" sz="1800" i="1" dirty="0" smtClean="0">
                <a:latin typeface="Times New Roman" pitchFamily="18" charset="0"/>
                <a:cs typeface="Times New Roman" pitchFamily="18" charset="0"/>
              </a:rPr>
              <a:t>Objective</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Function</a:t>
            </a:r>
            <a:r>
              <a:rPr lang="ar-SA" altLang="en-US" sz="1800" dirty="0" smtClean="0">
                <a:latin typeface="Times New Roman" pitchFamily="18" charset="0"/>
                <a:cs typeface="Times New Roman" pitchFamily="18" charset="0"/>
              </a:rPr>
              <a:t> </a:t>
            </a:r>
            <a:endParaRPr lang="en-US" altLang="en-US" sz="1800" dirty="0" smtClean="0">
              <a:latin typeface="Times New Roman" pitchFamily="18" charset="0"/>
              <a:cs typeface="Times New Roman" pitchFamily="18" charset="0"/>
            </a:endParaRPr>
          </a:p>
          <a:p>
            <a:pPr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أما التعابير الرياضية  </a:t>
            </a:r>
            <a:r>
              <a:rPr lang="en-US" altLang="en-US" sz="1800" i="1" dirty="0" smtClean="0">
                <a:latin typeface="Times New Roman" pitchFamily="18" charset="0"/>
                <a:cs typeface="Times New Roman" pitchFamily="18" charset="0"/>
              </a:rPr>
              <a:t>Mathematical</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Expression</a:t>
            </a:r>
            <a:r>
              <a:rPr lang="ar-SA" altLang="en-US" sz="1800" dirty="0" smtClean="0">
                <a:latin typeface="Times New Roman" pitchFamily="18" charset="0"/>
                <a:cs typeface="Times New Roman" pitchFamily="18" charset="0"/>
              </a:rPr>
              <a:t> التي تشير إلى الموارد وتحدد كميتها فتسمى بالقيود </a:t>
            </a:r>
            <a:r>
              <a:rPr lang="en-US" altLang="en-US" sz="1800" i="1" dirty="0" smtClean="0">
                <a:latin typeface="Times New Roman" pitchFamily="18" charset="0"/>
                <a:cs typeface="Times New Roman" pitchFamily="18" charset="0"/>
              </a:rPr>
              <a:t>Constraints</a:t>
            </a:r>
            <a:r>
              <a:rPr lang="ar-SA" altLang="en-US" sz="1800" dirty="0" smtClean="0">
                <a:latin typeface="Times New Roman" pitchFamily="18" charset="0"/>
                <a:cs typeface="Times New Roman" pitchFamily="18" charset="0"/>
              </a:rPr>
              <a:t> وعندما تكون العلاقات بين المتغيرات سواء دالة الهدف أو القيود، خطية فإن مسألة البرمجة تسمى بمسألة البرمجة الخطية.</a:t>
            </a:r>
            <a:endParaRPr lang="en-US"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9C48519C-C99D-4BBB-AE80-C30BB83692CA}" type="slidenum">
              <a:rPr lang="ar-SA" smtClean="0"/>
              <a:pPr>
                <a:defRPr/>
              </a:pPr>
              <a:t>161</a:t>
            </a:fld>
            <a:endParaRPr lang="en-US"/>
          </a:p>
        </p:txBody>
      </p:sp>
    </p:spTree>
    <p:extLst>
      <p:ext uri="{BB962C8B-B14F-4D97-AF65-F5344CB8AC3E}">
        <p14:creationId xmlns:p14="http://schemas.microsoft.com/office/powerpoint/2010/main" val="322288576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04800" y="457200"/>
            <a:ext cx="8610600" cy="5059363"/>
          </a:xfrm>
        </p:spPr>
        <p:txBody>
          <a:bodyPr/>
          <a:lstStyle/>
          <a:p>
            <a:pPr algn="ctr" rtl="1" eaLnBrk="1" hangingPunct="1">
              <a:buFont typeface="Wingdings" pitchFamily="2" charset="2"/>
              <a:buNone/>
              <a:defRPr/>
            </a:pPr>
            <a:r>
              <a:rPr lang="ar-SA" sz="2800" b="1" dirty="0" smtClean="0">
                <a:solidFill>
                  <a:schemeClr val="bg2">
                    <a:lumMod val="25000"/>
                  </a:schemeClr>
                </a:solidFill>
                <a:latin typeface="Times New Roman" pitchFamily="18" charset="0"/>
                <a:cs typeface="Times New Roman" pitchFamily="18" charset="0"/>
              </a:rPr>
              <a:t>فـــرضـيات الــبرمـجـة الــخـطـيـة:</a:t>
            </a:r>
          </a:p>
          <a:p>
            <a:pPr marL="566737" indent="-457200" algn="r" rtl="1" eaLnBrk="1" hangingPunct="1">
              <a:lnSpc>
                <a:spcPct val="150000"/>
              </a:lnSpc>
              <a:buAutoNum type="arabicPeriod"/>
              <a:defRPr/>
            </a:pPr>
            <a:r>
              <a:rPr lang="ar-SA" sz="2000" dirty="0" smtClean="0">
                <a:latin typeface="Times New Roman" pitchFamily="18" charset="0"/>
                <a:cs typeface="Times New Roman" pitchFamily="18" charset="0"/>
              </a:rPr>
              <a:t>الـــــــعـلاقـــــات خـطـية  </a:t>
            </a:r>
            <a:r>
              <a:rPr lang="en-US" sz="2000" i="1" dirty="0" smtClean="0">
                <a:latin typeface="Times New Roman" pitchFamily="18" charset="0"/>
                <a:cs typeface="Times New Roman" pitchFamily="18" charset="0"/>
              </a:rPr>
              <a:t>Linearity</a:t>
            </a:r>
            <a:endParaRPr lang="ar-SA" sz="2000" i="1" dirty="0" smtClean="0">
              <a:latin typeface="Times New Roman" pitchFamily="18" charset="0"/>
              <a:cs typeface="Times New Roman" pitchFamily="18" charset="0"/>
            </a:endParaRPr>
          </a:p>
          <a:p>
            <a:pPr marL="109537" indent="0" algn="r" rtl="1" eaLnBrk="1" hangingPunct="1">
              <a:lnSpc>
                <a:spcPct val="150000"/>
              </a:lnSpc>
              <a:buNone/>
              <a:defRPr/>
            </a:pPr>
            <a:r>
              <a:rPr lang="ar-SA" sz="2000" dirty="0" smtClean="0">
                <a:latin typeface="Times New Roman" pitchFamily="18" charset="0"/>
                <a:cs typeface="Times New Roman" pitchFamily="18" charset="0"/>
              </a:rPr>
              <a:t>تعني فرضية الخطية، بأن العلاقات بين المتغيرات سواءا في دالة الهدف أو القيود- يجب أن تكون خطية بسيطة ، أي أنها لاتحتوي على ضرب أو قسمة بين المتغيرات ولايوجد  واحد أو أكثر من المتغيرات مرفوع لــقوة</a:t>
            </a:r>
            <a:r>
              <a:rPr lang="ar-SA" sz="2000" dirty="0">
                <a:latin typeface="Times New Roman" pitchFamily="18" charset="0"/>
                <a:cs typeface="Times New Roman" pitchFamily="18" charset="0"/>
              </a:rPr>
              <a:t> </a:t>
            </a:r>
            <a:r>
              <a:rPr lang="ar-SA" sz="2000" dirty="0" smtClean="0">
                <a:latin typeface="Times New Roman" pitchFamily="18" charset="0"/>
                <a:cs typeface="Times New Roman" pitchFamily="18" charset="0"/>
              </a:rPr>
              <a:t>او اس.</a:t>
            </a:r>
          </a:p>
          <a:p>
            <a:pPr algn="r" rtl="1" eaLnBrk="1" hangingPunct="1">
              <a:buFont typeface="Wingdings" pitchFamily="2" charset="2"/>
              <a:buNone/>
            </a:pPr>
            <a:r>
              <a:rPr lang="ar-SA" altLang="en-US" sz="2000" dirty="0" smtClean="0">
                <a:latin typeface="Times New Roman" pitchFamily="18" charset="0"/>
                <a:cs typeface="Times New Roman" pitchFamily="18" charset="0"/>
              </a:rPr>
              <a:t>2. الإضــــــــافـــــــــيـــــــــة  </a:t>
            </a:r>
            <a:r>
              <a:rPr lang="en-US" altLang="en-US" sz="2000" i="1" dirty="0" smtClean="0">
                <a:latin typeface="Times New Roman" pitchFamily="18" charset="0"/>
                <a:cs typeface="Times New Roman" pitchFamily="18" charset="0"/>
              </a:rPr>
              <a:t>Additivity</a:t>
            </a:r>
            <a:endParaRPr lang="ar-SA" altLang="en-US" sz="2000" i="1" dirty="0">
              <a:latin typeface="Times New Roman" pitchFamily="18" charset="0"/>
              <a:cs typeface="Times New Roman" pitchFamily="18" charset="0"/>
            </a:endParaRPr>
          </a:p>
          <a:p>
            <a:pPr algn="r" rtl="1" eaLnBrk="1" hangingPunct="1">
              <a:buFont typeface="Wingdings" pitchFamily="2" charset="2"/>
              <a:buNone/>
            </a:pPr>
            <a:r>
              <a:rPr lang="ar-SA" altLang="en-US" sz="2000" dirty="0" smtClean="0">
                <a:latin typeface="Times New Roman" pitchFamily="18" charset="0"/>
                <a:cs typeface="Times New Roman" pitchFamily="18" charset="0"/>
              </a:rPr>
              <a:t>مجموع </a:t>
            </a:r>
            <a:r>
              <a:rPr lang="ar-SA" altLang="en-US" sz="2000" dirty="0">
                <a:latin typeface="Times New Roman" pitchFamily="18" charset="0"/>
                <a:cs typeface="Times New Roman" pitchFamily="18" charset="0"/>
              </a:rPr>
              <a:t>المدخلات المطلوبة هو مجموع الموارد المستخدمة من قبل كل نشاط.</a:t>
            </a:r>
          </a:p>
          <a:p>
            <a:pPr algn="r" rtl="1" eaLnBrk="1" hangingPunct="1">
              <a:buFont typeface="Wingdings" pitchFamily="2" charset="2"/>
              <a:buNone/>
            </a:pPr>
            <a:r>
              <a:rPr lang="ar-SA" altLang="en-US" sz="2000" dirty="0">
                <a:latin typeface="Times New Roman" pitchFamily="18" charset="0"/>
                <a:cs typeface="Times New Roman" pitchFamily="18" charset="0"/>
              </a:rPr>
              <a:t>3- عــــــــدم الــــــــسـالــــــــبـيـة  </a:t>
            </a:r>
            <a:r>
              <a:rPr lang="en-US" altLang="en-US" sz="2000" i="1" dirty="0">
                <a:latin typeface="Times New Roman" pitchFamily="18" charset="0"/>
                <a:cs typeface="Times New Roman" pitchFamily="18" charset="0"/>
              </a:rPr>
              <a:t>Non-Negative Values</a:t>
            </a:r>
            <a:endParaRPr lang="ar-SA" altLang="en-US" sz="2000" dirty="0">
              <a:latin typeface="Times New Roman" pitchFamily="18" charset="0"/>
              <a:cs typeface="Times New Roman" pitchFamily="18" charset="0"/>
            </a:endParaRPr>
          </a:p>
          <a:p>
            <a:pPr algn="r" rtl="1" eaLnBrk="1" hangingPunct="1">
              <a:buFont typeface="Wingdings" pitchFamily="2" charset="2"/>
              <a:buNone/>
            </a:pPr>
            <a:r>
              <a:rPr lang="ar-SA" altLang="en-US" sz="2000" dirty="0">
                <a:latin typeface="Times New Roman" pitchFamily="18" charset="0"/>
                <a:cs typeface="Times New Roman" pitchFamily="18" charset="0"/>
              </a:rPr>
              <a:t>تشير هذه الفرضية إلى أن قيم كافة المتغيرات في مسألة البرمجة الخطية يجب أن تكون غير سالبة أي موجبة، كما أن كافة القيود يجب أن تكون غير سالبة أي موجبة، أي أن كافة القيود يجب أن تدل على عدم سالبية المتغيرات.</a:t>
            </a:r>
          </a:p>
          <a:p>
            <a:pPr algn="r" rtl="1" eaLnBrk="1" hangingPunct="1">
              <a:buFont typeface="Wingdings" pitchFamily="2" charset="2"/>
              <a:buNone/>
            </a:pPr>
            <a:r>
              <a:rPr lang="ar-SA" altLang="en-US" sz="2000" dirty="0">
                <a:latin typeface="Times New Roman" pitchFamily="18" charset="0"/>
                <a:cs typeface="Times New Roman" pitchFamily="18" charset="0"/>
              </a:rPr>
              <a:t>4- الـــــــــنـتائــج بأرقـــــــام حقيقة:</a:t>
            </a:r>
          </a:p>
          <a:p>
            <a:pPr algn="r" rtl="1" eaLnBrk="1" hangingPunct="1">
              <a:buFont typeface="Wingdings" pitchFamily="2" charset="2"/>
              <a:buNone/>
            </a:pPr>
            <a:r>
              <a:rPr lang="ar-SA" altLang="en-US" sz="2000" dirty="0">
                <a:latin typeface="Times New Roman" pitchFamily="18" charset="0"/>
                <a:cs typeface="Times New Roman" pitchFamily="18" charset="0"/>
              </a:rPr>
              <a:t>إن قيم المتغيرات، أو الاحتياج من الموارد لكل وحدة واحدة في هذه المتغيرات تكون أعداد حقيقة</a:t>
            </a:r>
            <a:r>
              <a:rPr lang="ar-SA" altLang="en-US" sz="2000" dirty="0" smtClean="0">
                <a:latin typeface="Times New Roman" pitchFamily="18" charset="0"/>
                <a:cs typeface="Times New Roman" pitchFamily="18" charset="0"/>
              </a:rPr>
              <a:t>.</a:t>
            </a:r>
            <a:endParaRPr lang="en-US" altLang="en-US" sz="2000" dirty="0">
              <a:latin typeface="Times New Roman" pitchFamily="18" charset="0"/>
              <a:cs typeface="Times New Roman" pitchFamily="18" charset="0"/>
            </a:endParaRPr>
          </a:p>
          <a:p>
            <a:pPr algn="r" rtl="1" eaLnBrk="1" hangingPunct="1">
              <a:lnSpc>
                <a:spcPct val="150000"/>
              </a:lnSpc>
              <a:buFont typeface="Wingdings" pitchFamily="2" charset="2"/>
              <a:buNone/>
              <a:defRPr/>
            </a:pPr>
            <a:endParaRPr lang="ar-SA" sz="2000" b="1" dirty="0" smtClean="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66602E5-F08C-474C-8966-0560D08B3281}" type="slidenum">
              <a:rPr lang="ar-SA" altLang="en-US" smtClean="0">
                <a:solidFill>
                  <a:schemeClr val="tx2"/>
                </a:solidFill>
              </a:rPr>
              <a:pPr eaLnBrk="1" hangingPunct="1"/>
              <a:t>162</a:t>
            </a:fld>
            <a:endParaRPr lang="en-US" altLang="en-US" smtClean="0">
              <a:solidFill>
                <a:schemeClr val="tx2"/>
              </a:solidFill>
            </a:endParaRPr>
          </a:p>
        </p:txBody>
      </p:sp>
    </p:spTree>
    <p:extLst>
      <p:ext uri="{BB962C8B-B14F-4D97-AF65-F5344CB8AC3E}">
        <p14:creationId xmlns:p14="http://schemas.microsoft.com/office/powerpoint/2010/main" val="245283447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028" name="Rectangle 6"/>
          <p:cNvSpPr>
            <a:spLocks noChangeArrowheads="1"/>
          </p:cNvSpPr>
          <p:nvPr/>
        </p:nvSpPr>
        <p:spPr bwMode="auto">
          <a:xfrm>
            <a:off x="0" y="545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3" name="Title 2"/>
          <p:cNvSpPr>
            <a:spLocks noGrp="1"/>
          </p:cNvSpPr>
          <p:nvPr>
            <p:ph type="title"/>
          </p:nvPr>
        </p:nvSpPr>
        <p:spPr>
          <a:xfrm>
            <a:off x="685800" y="304800"/>
            <a:ext cx="7481776" cy="457200"/>
          </a:xfrm>
        </p:spPr>
        <p:txBody>
          <a:bodyPr/>
          <a:lstStyle/>
          <a:p>
            <a:pPr algn="ctr"/>
            <a:r>
              <a:rPr lang="ar-SA" b="1" dirty="0">
                <a:solidFill>
                  <a:schemeClr val="accent1"/>
                </a:solidFill>
                <a:ea typeface="Times New Roman"/>
                <a:cs typeface="Sakkal Majalla"/>
              </a:rPr>
              <a:t>الصيغة العامة للبرمجة الخطية </a:t>
            </a:r>
            <a:r>
              <a:rPr lang="en-US" dirty="0">
                <a:solidFill>
                  <a:schemeClr val="accent1"/>
                </a:solidFill>
              </a:rPr>
              <a:t/>
            </a:r>
            <a:br>
              <a:rPr lang="en-US" dirty="0">
                <a:solidFill>
                  <a:schemeClr val="accent1"/>
                </a:solidFill>
              </a:rPr>
            </a:br>
            <a:endParaRPr lang="en-US" dirty="0"/>
          </a:p>
        </p:txBody>
      </p:sp>
      <p:sp>
        <p:nvSpPr>
          <p:cNvPr id="4" name="Content Placeholder 3"/>
          <p:cNvSpPr>
            <a:spLocks noGrp="1"/>
          </p:cNvSpPr>
          <p:nvPr>
            <p:ph sz="quarter" idx="1"/>
          </p:nvPr>
        </p:nvSpPr>
        <p:spPr>
          <a:xfrm>
            <a:off x="457200" y="838200"/>
            <a:ext cx="8458200" cy="2362200"/>
          </a:xfrm>
        </p:spPr>
        <p:txBody>
          <a:bodyPr/>
          <a:lstStyle/>
          <a:p>
            <a:pPr marL="109537" indent="0" algn="r" rtl="1">
              <a:buNone/>
            </a:pPr>
            <a:r>
              <a:rPr lang="ar-SA" dirty="0" smtClean="0"/>
              <a:t>دالة الهدف لتعظيم الربح  </a:t>
            </a:r>
            <a:r>
              <a:rPr lang="en-US" dirty="0" smtClean="0"/>
              <a:t>Max Z</a:t>
            </a:r>
            <a:r>
              <a:rPr lang="ar-SA" dirty="0" smtClean="0"/>
              <a:t>:</a:t>
            </a:r>
            <a:endParaRPr lang="en-US" dirty="0"/>
          </a:p>
          <a:p>
            <a:pPr marL="0" indent="0" algn="r" rtl="1">
              <a:buNone/>
            </a:pPr>
            <a:endParaRPr lang="ar-SA" dirty="0" smtClean="0"/>
          </a:p>
          <a:p>
            <a:pPr marL="0" indent="0" algn="r" rtl="1">
              <a:buNone/>
            </a:pPr>
            <a:endParaRPr lang="ar-SA" dirty="0" smtClean="0"/>
          </a:p>
          <a:p>
            <a:pPr marL="0" indent="0" algn="r" rtl="1">
              <a:buNone/>
            </a:pPr>
            <a:r>
              <a:rPr lang="ar-SA" dirty="0" smtClean="0"/>
              <a:t>وذلك </a:t>
            </a:r>
            <a:r>
              <a:rPr lang="ar-SA" dirty="0"/>
              <a:t>تحت القيود أو الشروط </a:t>
            </a:r>
            <a:r>
              <a:rPr lang="ar-SA" dirty="0" smtClean="0"/>
              <a:t>التالية:</a:t>
            </a:r>
          </a:p>
          <a:p>
            <a:pPr marL="0" indent="0" algn="r" rtl="1">
              <a:buNone/>
            </a:pPr>
            <a:endParaRPr lang="ar-SA" dirty="0"/>
          </a:p>
          <a:p>
            <a:pPr marL="0" indent="0" algn="r" rtl="1">
              <a:buNone/>
            </a:pPr>
            <a:endParaRPr lang="ar-SA" dirty="0" smtClean="0"/>
          </a:p>
          <a:p>
            <a:pPr marL="0" indent="0" algn="r" rtl="1">
              <a:buNone/>
            </a:pPr>
            <a:endParaRPr lang="ar-SA" dirty="0" smtClean="0"/>
          </a:p>
          <a:p>
            <a:pPr marL="0" indent="0" algn="r" rtl="1">
              <a:buNone/>
            </a:pPr>
            <a:endParaRPr lang="ar-SA" dirty="0"/>
          </a:p>
          <a:p>
            <a:pPr marL="0" indent="0" algn="r" rtl="1">
              <a:buNone/>
            </a:pPr>
            <a:r>
              <a:rPr lang="ar-SA" sz="3200" dirty="0" smtClean="0">
                <a:effectLst/>
                <a:ea typeface="Times New Roman"/>
                <a:cs typeface="Sakkal Majalla"/>
              </a:rPr>
              <a:t>حيث إن قيم الثوابت معروفة. أما قيم المتغيرات فنحصل عليها بحل مسألة البرمجة الخطية</a:t>
            </a:r>
            <a:endParaRPr lang="en-US" dirty="0"/>
          </a:p>
        </p:txBody>
      </p:sp>
      <p:sp>
        <p:nvSpPr>
          <p:cNvPr id="102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92500"/>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A2F11E5-116D-49B1-AC50-1D8BBBB8F551}" type="slidenum">
              <a:rPr lang="ar-SA" altLang="en-US" smtClean="0">
                <a:solidFill>
                  <a:schemeClr val="tx2"/>
                </a:solidFill>
              </a:rPr>
              <a:pPr eaLnBrk="1" hangingPunct="1"/>
              <a:t>163</a:t>
            </a:fld>
            <a:endParaRPr lang="en-US" altLang="en-US" smtClean="0">
              <a:solidFill>
                <a:schemeClr val="tx2"/>
              </a:solidFill>
            </a:endParaRPr>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53351009"/>
              </p:ext>
            </p:extLst>
          </p:nvPr>
        </p:nvGraphicFramePr>
        <p:xfrm>
          <a:off x="2171700" y="1600200"/>
          <a:ext cx="4800600" cy="609600"/>
        </p:xfrm>
        <a:graphic>
          <a:graphicData uri="http://schemas.openxmlformats.org/presentationml/2006/ole">
            <mc:AlternateContent xmlns:mc="http://schemas.openxmlformats.org/markup-compatibility/2006">
              <mc:Choice xmlns:v="urn:schemas-microsoft-com:vml" Requires="v">
                <p:oleObj spid="_x0000_s60605" name="Equation" r:id="rId3" imgW="1892300" imgH="228600" progId="Equation.3">
                  <p:embed/>
                </p:oleObj>
              </mc:Choice>
              <mc:Fallback>
                <p:oleObj name="Equation" r:id="rId3" imgW="1892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1600200"/>
                        <a:ext cx="4800600" cy="609600"/>
                      </a:xfrm>
                      <a:prstGeom prst="rect">
                        <a:avLst/>
                      </a:prstGeom>
                      <a:noFill/>
                    </p:spPr>
                  </p:pic>
                </p:oleObj>
              </mc:Fallback>
            </mc:AlternateContent>
          </a:graphicData>
        </a:graphic>
      </p:graphicFrame>
      <p:sp>
        <p:nvSpPr>
          <p:cNvPr id="8" name="Rectangle 8"/>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89621760"/>
              </p:ext>
            </p:extLst>
          </p:nvPr>
        </p:nvGraphicFramePr>
        <p:xfrm>
          <a:off x="2251075" y="3276600"/>
          <a:ext cx="4641850" cy="1905000"/>
        </p:xfrm>
        <a:graphic>
          <a:graphicData uri="http://schemas.openxmlformats.org/presentationml/2006/ole">
            <mc:AlternateContent xmlns:mc="http://schemas.openxmlformats.org/markup-compatibility/2006">
              <mc:Choice xmlns:v="urn:schemas-microsoft-com:vml" Requires="v">
                <p:oleObj spid="_x0000_s60606" name="Equation" r:id="rId5" imgW="2006280" imgH="1143000" progId="Equation.3">
                  <p:embed/>
                </p:oleObj>
              </mc:Choice>
              <mc:Fallback>
                <p:oleObj name="Equation" r:id="rId5" imgW="2006280" imgH="1143000" progId="Equation.3">
                  <p:embed/>
                  <p:pic>
                    <p:nvPicPr>
                      <p:cNvPr id="0" name=""/>
                      <p:cNvPicPr>
                        <a:picLocks noChangeAspect="1" noChangeArrowheads="1"/>
                      </p:cNvPicPr>
                      <p:nvPr/>
                    </p:nvPicPr>
                    <p:blipFill>
                      <a:blip r:embed="rId6"/>
                      <a:srcRect/>
                      <a:stretch>
                        <a:fillRect/>
                      </a:stretch>
                    </p:blipFill>
                    <p:spPr bwMode="auto">
                      <a:xfrm>
                        <a:off x="2251075" y="3276600"/>
                        <a:ext cx="4641850" cy="1905000"/>
                      </a:xfrm>
                      <a:prstGeom prst="rect">
                        <a:avLst/>
                      </a:prstGeom>
                      <a:noFill/>
                    </p:spPr>
                  </p:pic>
                </p:oleObj>
              </mc:Fallback>
            </mc:AlternateContent>
          </a:graphicData>
        </a:graphic>
      </p:graphicFrame>
      <p:sp>
        <p:nvSpPr>
          <p:cNvPr id="11" name="Rectangle 11"/>
          <p:cNvSpPr>
            <a:spLocks noChangeArrowheads="1"/>
          </p:cNvSpPr>
          <p:nvPr/>
        </p:nvSpPr>
        <p:spPr bwMode="auto">
          <a:xfrm>
            <a:off x="0" y="105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9944432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028" name="Rectangle 6"/>
          <p:cNvSpPr>
            <a:spLocks noChangeArrowheads="1"/>
          </p:cNvSpPr>
          <p:nvPr/>
        </p:nvSpPr>
        <p:spPr bwMode="auto">
          <a:xfrm>
            <a:off x="0" y="545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3" name="Title 2"/>
          <p:cNvSpPr>
            <a:spLocks noGrp="1"/>
          </p:cNvSpPr>
          <p:nvPr>
            <p:ph type="title"/>
          </p:nvPr>
        </p:nvSpPr>
        <p:spPr>
          <a:xfrm>
            <a:off x="685800" y="304800"/>
            <a:ext cx="7481776" cy="457200"/>
          </a:xfrm>
        </p:spPr>
        <p:txBody>
          <a:bodyPr/>
          <a:lstStyle/>
          <a:p>
            <a:pPr algn="ctr"/>
            <a:r>
              <a:rPr lang="ar-SA" b="1" dirty="0">
                <a:solidFill>
                  <a:schemeClr val="accent1"/>
                </a:solidFill>
                <a:ea typeface="Times New Roman"/>
                <a:cs typeface="Sakkal Majalla"/>
              </a:rPr>
              <a:t>الصيغة العامة للبرمجة الخطية </a:t>
            </a:r>
            <a:r>
              <a:rPr lang="en-US" dirty="0">
                <a:solidFill>
                  <a:schemeClr val="accent1"/>
                </a:solidFill>
              </a:rPr>
              <a:t/>
            </a:r>
            <a:br>
              <a:rPr lang="en-US" dirty="0">
                <a:solidFill>
                  <a:schemeClr val="accent1"/>
                </a:solidFill>
              </a:rPr>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457200" y="838200"/>
                <a:ext cx="8458200" cy="5486400"/>
              </a:xfrm>
            </p:spPr>
            <p:txBody>
              <a:bodyPr/>
              <a:lstStyle/>
              <a:p>
                <a:pPr marL="109537" indent="0" algn="r" rtl="1">
                  <a:buNone/>
                </a:pPr>
                <a:r>
                  <a:rPr lang="ar-SA" dirty="0" smtClean="0"/>
                  <a:t>دالة الهدف لتدنية التكاليف </a:t>
                </a:r>
                <a:r>
                  <a:rPr lang="en-US" dirty="0" smtClean="0"/>
                  <a:t>Min Z</a:t>
                </a:r>
                <a:r>
                  <a:rPr lang="ar-SA" dirty="0" smtClean="0"/>
                  <a:t>:</a:t>
                </a:r>
                <a:endParaRPr lang="en-US" dirty="0"/>
              </a:p>
              <a:p>
                <a:pPr marL="0" indent="0" algn="ctr">
                  <a:buNone/>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min</m:t>
                          </m:r>
                        </m:fName>
                        <m:e>
                          <m:r>
                            <a:rPr lang="en-US" b="0" i="1" smtClean="0">
                              <a:latin typeface="Cambria Math"/>
                            </a:rPr>
                            <m:t>𝑍</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𝑐</m:t>
                              </m:r>
                            </m:e>
                            <m:sub>
                              <m:r>
                                <a:rPr lang="en-US" b="0" i="1" smtClean="0">
                                  <a:latin typeface="Cambria Math"/>
                                  <a:ea typeface="Cambria Math"/>
                                </a:rPr>
                                <m:t>1</m:t>
                              </m:r>
                            </m:sub>
                          </m:sSub>
                          <m:sSub>
                            <m:sSubPr>
                              <m:ctrlPr>
                                <a:rPr lang="en-US" b="0" i="1" smtClean="0">
                                  <a:latin typeface="Cambria Math"/>
                                  <a:ea typeface="Cambria Math"/>
                                </a:rPr>
                              </m:ctrlPr>
                            </m:sSubPr>
                            <m:e>
                              <m:r>
                                <a:rPr lang="en-US" b="0" i="1" smtClean="0">
                                  <a:latin typeface="Cambria Math"/>
                                  <a:ea typeface="Cambria Math"/>
                                </a:rPr>
                                <m:t>𝑋</m:t>
                              </m:r>
                            </m:e>
                            <m:sub>
                              <m:r>
                                <a:rPr lang="en-US" b="0" i="1" smtClean="0">
                                  <a:latin typeface="Cambria Math"/>
                                  <a:ea typeface="Cambria Math"/>
                                </a:rPr>
                                <m:t>1</m:t>
                              </m:r>
                            </m:sub>
                          </m:sSub>
                          <m:r>
                            <a:rPr lang="en-US" b="0" i="1" smtClean="0">
                              <a:latin typeface="Cambria Math"/>
                              <a:ea typeface="Cambria Math"/>
                            </a:rPr>
                            <m:t>+</m:t>
                          </m:r>
                          <m:sSub>
                            <m:sSubPr>
                              <m:ctrlPr>
                                <a:rPr lang="en-US" i="1">
                                  <a:latin typeface="Cambria Math"/>
                                  <a:ea typeface="Cambria Math"/>
                                </a:rPr>
                              </m:ctrlPr>
                            </m:sSubPr>
                            <m:e>
                              <m:r>
                                <a:rPr lang="en-US" i="1">
                                  <a:latin typeface="Cambria Math"/>
                                  <a:ea typeface="Cambria Math"/>
                                </a:rPr>
                                <m:t>𝑐</m:t>
                              </m:r>
                            </m:e>
                            <m:sub>
                              <m:r>
                                <a:rPr lang="en-US" b="0" i="1" smtClean="0">
                                  <a:latin typeface="Cambria Math"/>
                                  <a:ea typeface="Cambria Math"/>
                                </a:rPr>
                                <m:t>2</m:t>
                              </m:r>
                            </m:sub>
                          </m:sSub>
                          <m:sSub>
                            <m:sSubPr>
                              <m:ctrlPr>
                                <a:rPr lang="en-US" i="1">
                                  <a:latin typeface="Cambria Math"/>
                                  <a:ea typeface="Cambria Math"/>
                                </a:rPr>
                              </m:ctrlPr>
                            </m:sSubPr>
                            <m:e>
                              <m:r>
                                <a:rPr lang="en-US" i="1">
                                  <a:latin typeface="Cambria Math"/>
                                  <a:ea typeface="Cambria Math"/>
                                </a:rPr>
                                <m:t>𝑋</m:t>
                              </m:r>
                            </m:e>
                            <m:sub>
                              <m:r>
                                <a:rPr lang="en-US" b="0" i="1" smtClean="0">
                                  <a:latin typeface="Cambria Math"/>
                                  <a:ea typeface="Cambria Math"/>
                                </a:rPr>
                                <m:t>2</m:t>
                              </m:r>
                            </m:sub>
                          </m:sSub>
                          <m:r>
                            <a:rPr lang="en-US" b="0" i="1" smtClean="0">
                              <a:latin typeface="Cambria Math"/>
                              <a:ea typeface="Cambria Math"/>
                            </a:rPr>
                            <m:t>+…+</m:t>
                          </m:r>
                        </m:e>
                      </m:func>
                      <m:sSub>
                        <m:sSubPr>
                          <m:ctrlPr>
                            <a:rPr lang="en-US" i="1">
                              <a:latin typeface="Cambria Math"/>
                              <a:ea typeface="Cambria Math"/>
                            </a:rPr>
                          </m:ctrlPr>
                        </m:sSubPr>
                        <m:e>
                          <m:r>
                            <a:rPr lang="en-US" i="1">
                              <a:latin typeface="Cambria Math"/>
                              <a:ea typeface="Cambria Math"/>
                            </a:rPr>
                            <m:t>𝑐</m:t>
                          </m:r>
                        </m:e>
                        <m:sub>
                          <m:r>
                            <a:rPr lang="en-US" b="0" i="1" smtClean="0">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b="0" i="1" smtClean="0">
                              <a:latin typeface="Cambria Math"/>
                              <a:ea typeface="Cambria Math"/>
                            </a:rPr>
                            <m:t>𝑛</m:t>
                          </m:r>
                        </m:sub>
                      </m:sSub>
                    </m:oMath>
                  </m:oMathPara>
                </a14:m>
                <a:endParaRPr lang="ar-SA" dirty="0" smtClean="0"/>
              </a:p>
              <a:p>
                <a:pPr marL="0" indent="0" algn="r" rtl="1">
                  <a:buNone/>
                </a:pPr>
                <a:endParaRPr lang="ar-SA" dirty="0" smtClean="0"/>
              </a:p>
              <a:p>
                <a:pPr marL="0" indent="0" algn="r" rtl="1">
                  <a:buNone/>
                </a:pPr>
                <a:r>
                  <a:rPr lang="ar-SA" dirty="0" smtClean="0"/>
                  <a:t>وذلك </a:t>
                </a:r>
                <a:r>
                  <a:rPr lang="ar-SA" dirty="0"/>
                  <a:t>تحت القيود أو الشروط </a:t>
                </a:r>
                <a:r>
                  <a:rPr lang="ar-SA" dirty="0" smtClean="0"/>
                  <a:t>التالية:</a:t>
                </a:r>
                <a:endParaRPr lang="en-US" dirty="0" smtClean="0"/>
              </a:p>
              <a:p>
                <a:pPr marL="0" indent="0" algn="ctr">
                  <a:buNone/>
                </a:pPr>
                <a14:m>
                  <m:oMath xmlns:m="http://schemas.openxmlformats.org/officeDocument/2006/math">
                    <m:sSub>
                      <m:sSubPr>
                        <m:ctrlPr>
                          <a:rPr lang="en-US" i="1">
                            <a:latin typeface="Cambria Math"/>
                            <a:ea typeface="Cambria Math"/>
                          </a:rPr>
                        </m:ctrlPr>
                      </m:sSubPr>
                      <m:e>
                        <m:r>
                          <a:rPr lang="en-US" b="0" i="1" smtClean="0">
                            <a:latin typeface="Cambria Math"/>
                            <a:ea typeface="Cambria Math"/>
                          </a:rPr>
                          <m:t>𝑎</m:t>
                        </m:r>
                      </m:e>
                      <m:sub>
                        <m:r>
                          <a:rPr lang="en-US" i="1">
                            <a:latin typeface="Cambria Math"/>
                            <a:ea typeface="Cambria Math"/>
                          </a:rPr>
                          <m:t>1</m:t>
                        </m:r>
                        <m:r>
                          <a:rPr lang="en-US" b="0" i="1" smtClean="0">
                            <a:latin typeface="Cambria Math"/>
                            <a:ea typeface="Cambria Math"/>
                          </a:rPr>
                          <m:t>,</m:t>
                        </m:r>
                        <m:r>
                          <a:rPr lang="en-US" b="0" i="1" smtClean="0">
                            <a:latin typeface="Cambria Math"/>
                            <a:ea typeface="Cambria Math"/>
                          </a:rPr>
                          <m:t>1</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b="0" i="1" smtClean="0">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𝑎</m:t>
                        </m:r>
                      </m:e>
                      <m:sub>
                        <m:r>
                          <a:rPr lang="en-US" i="1">
                            <a:solidFill>
                              <a:prstClr val="black"/>
                            </a:solidFill>
                            <a:latin typeface="Cambria Math"/>
                            <a:ea typeface="Cambria Math"/>
                          </a:rPr>
                          <m:t>1</m:t>
                        </m:r>
                        <m:r>
                          <a:rPr lang="en-US" i="1">
                            <a:solidFill>
                              <a:prstClr val="black"/>
                            </a:solidFill>
                            <a:latin typeface="Cambria Math"/>
                            <a:ea typeface="Cambria Math"/>
                          </a:rPr>
                          <m:t>,</m:t>
                        </m:r>
                        <m:r>
                          <a:rPr lang="en-US" b="0" i="1" smtClean="0">
                            <a:solidFill>
                              <a:prstClr val="black"/>
                            </a:solidFill>
                            <a:latin typeface="Cambria Math"/>
                            <a:ea typeface="Cambria Math"/>
                          </a:rPr>
                          <m:t>2</m:t>
                        </m:r>
                      </m:sub>
                    </m:sSub>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b="0" i="1" smtClean="0">
                            <a:solidFill>
                              <a:prstClr val="black"/>
                            </a:solidFill>
                            <a:latin typeface="Cambria Math"/>
                            <a:ea typeface="Cambria Math"/>
                          </a:rPr>
                          <m:t>2</m:t>
                        </m:r>
                      </m:sub>
                    </m:sSub>
                    <m:r>
                      <a:rPr lang="en-US" b="0" i="1" smtClean="0">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𝑎</m:t>
                        </m:r>
                      </m:e>
                      <m:sub>
                        <m:r>
                          <a:rPr lang="en-US" i="1">
                            <a:latin typeface="Cambria Math"/>
                            <a:ea typeface="Cambria Math"/>
                          </a:rPr>
                          <m:t>1</m:t>
                        </m:r>
                        <m:r>
                          <a:rPr lang="en-US" i="1">
                            <a:latin typeface="Cambria Math"/>
                            <a:ea typeface="Cambria Math"/>
                          </a:rPr>
                          <m:t>,</m:t>
                        </m:r>
                        <m:r>
                          <a:rPr lang="en-US" b="0" i="1" smtClean="0">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b="0" i="1" smtClean="0">
                            <a:latin typeface="Cambria Math"/>
                            <a:ea typeface="Cambria Math"/>
                          </a:rPr>
                          <m:t>𝑛</m:t>
                        </m:r>
                      </m:sub>
                    </m:sSub>
                    <m:r>
                      <a:rPr lang="en-US" i="1" smtClean="0">
                        <a:latin typeface="Cambria Math"/>
                        <a:ea typeface="Cambria Math"/>
                      </a:rPr>
                      <m:t>&gt;</m:t>
                    </m:r>
                    <m:sSub>
                      <m:sSubPr>
                        <m:ctrlPr>
                          <a:rPr lang="en-US" i="1" smtClean="0">
                            <a:latin typeface="Cambria Math"/>
                            <a:ea typeface="Cambria Math"/>
                          </a:rPr>
                        </m:ctrlPr>
                      </m:sSubPr>
                      <m:e>
                        <m:r>
                          <a:rPr lang="en-US" b="0" i="1" smtClean="0">
                            <a:latin typeface="Cambria Math"/>
                            <a:ea typeface="Cambria Math"/>
                          </a:rPr>
                          <m:t>𝑏</m:t>
                        </m:r>
                      </m:e>
                      <m:sub>
                        <m:r>
                          <a:rPr lang="en-US" b="0" i="1" smtClean="0">
                            <a:latin typeface="Cambria Math"/>
                            <a:ea typeface="Cambria Math"/>
                          </a:rPr>
                          <m:t>1</m:t>
                        </m:r>
                      </m:sub>
                    </m:sSub>
                  </m:oMath>
                </a14:m>
                <a:r>
                  <a:rPr lang="en-US" dirty="0" smtClean="0"/>
                  <a:t> </a:t>
                </a:r>
                <a:endParaRPr lang="ar-SA" dirty="0" smtClean="0"/>
              </a:p>
              <a:p>
                <a:pPr marL="0" indent="0" algn="r" rtl="1">
                  <a:buNone/>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2</m:t>
                          </m:r>
                          <m:r>
                            <a:rPr lang="en-US" i="1">
                              <a:latin typeface="Cambria Math"/>
                              <a:ea typeface="Cambria Math"/>
                            </a:rPr>
                            <m:t>,</m:t>
                          </m:r>
                          <m:r>
                            <a:rPr lang="en-US" i="1">
                              <a:latin typeface="Cambria Math"/>
                              <a:ea typeface="Cambria Math"/>
                            </a:rPr>
                            <m:t>1</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i="1">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𝑎</m:t>
                          </m:r>
                        </m:e>
                        <m:sub>
                          <m:r>
                            <a:rPr lang="en-US" b="0" i="1" smtClean="0">
                              <a:solidFill>
                                <a:prstClr val="black"/>
                              </a:solidFill>
                              <a:latin typeface="Cambria Math"/>
                              <a:ea typeface="Cambria Math"/>
                            </a:rPr>
                            <m:t>2</m:t>
                          </m:r>
                          <m:r>
                            <a:rPr lang="en-US" i="1">
                              <a:solidFill>
                                <a:prstClr val="black"/>
                              </a:solidFill>
                              <a:latin typeface="Cambria Math"/>
                              <a:ea typeface="Cambria Math"/>
                            </a:rPr>
                            <m:t>,</m:t>
                          </m:r>
                          <m:r>
                            <a:rPr lang="en-US" i="1">
                              <a:solidFill>
                                <a:prstClr val="black"/>
                              </a:solidFill>
                              <a:latin typeface="Cambria Math"/>
                              <a:ea typeface="Cambria Math"/>
                            </a:rPr>
                            <m:t>2</m:t>
                          </m:r>
                        </m:sub>
                      </m:sSub>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i="1">
                              <a:solidFill>
                                <a:prstClr val="black"/>
                              </a:solidFill>
                              <a:latin typeface="Cambria Math"/>
                              <a:ea typeface="Cambria Math"/>
                            </a:rPr>
                            <m:t>2</m:t>
                          </m:r>
                        </m:sub>
                      </m:sSub>
                      <m:r>
                        <a:rPr lang="en-US" i="1">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2</m:t>
                          </m:r>
                          <m:r>
                            <a:rPr lang="en-US" i="1">
                              <a:latin typeface="Cambria Math"/>
                              <a:ea typeface="Cambria Math"/>
                            </a:rPr>
                            <m:t>,</m:t>
                          </m:r>
                          <m:r>
                            <a:rPr lang="en-US" i="1">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𝑛</m:t>
                          </m:r>
                        </m:sub>
                      </m:sSub>
                      <m:r>
                        <a:rPr lang="en-US" i="1">
                          <a:latin typeface="Cambria Math"/>
                          <a:ea typeface="Cambria Math"/>
                        </a:rPr>
                        <m:t>&gt;</m:t>
                      </m:r>
                      <m:sSub>
                        <m:sSubPr>
                          <m:ctrlPr>
                            <a:rPr lang="en-US" i="1">
                              <a:latin typeface="Cambria Math"/>
                              <a:ea typeface="Cambria Math"/>
                            </a:rPr>
                          </m:ctrlPr>
                        </m:sSubPr>
                        <m:e>
                          <m:r>
                            <a:rPr lang="en-US" i="1">
                              <a:latin typeface="Cambria Math"/>
                              <a:ea typeface="Cambria Math"/>
                            </a:rPr>
                            <m:t>𝑏</m:t>
                          </m:r>
                        </m:e>
                        <m:sub>
                          <m:r>
                            <a:rPr lang="en-US" b="0" i="1" smtClean="0">
                              <a:latin typeface="Cambria Math"/>
                              <a:ea typeface="Cambria Math"/>
                            </a:rPr>
                            <m:t>2</m:t>
                          </m:r>
                        </m:sub>
                      </m:sSub>
                    </m:oMath>
                  </m:oMathPara>
                </a14:m>
                <a:endParaRPr lang="en-US" dirty="0" smtClean="0"/>
              </a:p>
              <a:p>
                <a:pPr marL="0" indent="0" algn="r" rtl="1">
                  <a:buNone/>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𝑚</m:t>
                          </m:r>
                          <m:r>
                            <a:rPr lang="en-US" i="1">
                              <a:latin typeface="Cambria Math"/>
                              <a:ea typeface="Cambria Math"/>
                            </a:rPr>
                            <m:t>,</m:t>
                          </m:r>
                          <m:r>
                            <a:rPr lang="en-US" i="1">
                              <a:latin typeface="Cambria Math"/>
                              <a:ea typeface="Cambria Math"/>
                            </a:rPr>
                            <m:t>1</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i="1">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𝑎</m:t>
                          </m:r>
                        </m:e>
                        <m:sub>
                          <m:r>
                            <a:rPr lang="en-US" b="0" i="1" smtClean="0">
                              <a:solidFill>
                                <a:prstClr val="black"/>
                              </a:solidFill>
                              <a:latin typeface="Cambria Math"/>
                              <a:ea typeface="Cambria Math"/>
                            </a:rPr>
                            <m:t>𝑚</m:t>
                          </m:r>
                          <m:r>
                            <a:rPr lang="en-US" i="1">
                              <a:solidFill>
                                <a:prstClr val="black"/>
                              </a:solidFill>
                              <a:latin typeface="Cambria Math"/>
                              <a:ea typeface="Cambria Math"/>
                            </a:rPr>
                            <m:t>,</m:t>
                          </m:r>
                          <m:r>
                            <a:rPr lang="en-US" i="1">
                              <a:solidFill>
                                <a:prstClr val="black"/>
                              </a:solidFill>
                              <a:latin typeface="Cambria Math"/>
                              <a:ea typeface="Cambria Math"/>
                            </a:rPr>
                            <m:t>2</m:t>
                          </m:r>
                        </m:sub>
                      </m:sSub>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i="1">
                              <a:solidFill>
                                <a:prstClr val="black"/>
                              </a:solidFill>
                              <a:latin typeface="Cambria Math"/>
                              <a:ea typeface="Cambria Math"/>
                            </a:rPr>
                            <m:t>2</m:t>
                          </m:r>
                        </m:sub>
                      </m:sSub>
                      <m:r>
                        <a:rPr lang="en-US" i="1">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𝑎</m:t>
                          </m:r>
                        </m:e>
                        <m:sub>
                          <m:r>
                            <a:rPr lang="en-US" b="0" i="1" smtClean="0">
                              <a:latin typeface="Cambria Math"/>
                              <a:ea typeface="Cambria Math"/>
                            </a:rPr>
                            <m:t>𝑚</m:t>
                          </m:r>
                          <m:r>
                            <a:rPr lang="en-US" i="1">
                              <a:latin typeface="Cambria Math"/>
                              <a:ea typeface="Cambria Math"/>
                            </a:rPr>
                            <m:t>,</m:t>
                          </m:r>
                          <m:r>
                            <a:rPr lang="en-US" i="1">
                              <a:latin typeface="Cambria Math"/>
                              <a:ea typeface="Cambria Math"/>
                            </a:rPr>
                            <m:t>𝑛</m:t>
                          </m:r>
                        </m:sub>
                      </m:sSub>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𝑛</m:t>
                          </m:r>
                        </m:sub>
                      </m:sSub>
                      <m:r>
                        <a:rPr lang="en-US" i="1">
                          <a:latin typeface="Cambria Math"/>
                          <a:ea typeface="Cambria Math"/>
                        </a:rPr>
                        <m:t>&gt;</m:t>
                      </m:r>
                      <m:sSub>
                        <m:sSubPr>
                          <m:ctrlPr>
                            <a:rPr lang="en-US" i="1">
                              <a:latin typeface="Cambria Math"/>
                              <a:ea typeface="Cambria Math"/>
                            </a:rPr>
                          </m:ctrlPr>
                        </m:sSubPr>
                        <m:e>
                          <m:r>
                            <a:rPr lang="en-US" i="1">
                              <a:latin typeface="Cambria Math"/>
                              <a:ea typeface="Cambria Math"/>
                            </a:rPr>
                            <m:t>𝑏</m:t>
                          </m:r>
                        </m:e>
                        <m:sub>
                          <m:r>
                            <a:rPr lang="en-US" b="0" i="1" smtClean="0">
                              <a:latin typeface="Cambria Math"/>
                              <a:ea typeface="Cambria Math"/>
                            </a:rPr>
                            <m:t>𝑛</m:t>
                          </m:r>
                        </m:sub>
                      </m:sSub>
                    </m:oMath>
                  </m:oMathPara>
                </a14:m>
                <a:endParaRPr lang="ar-SA" dirty="0"/>
              </a:p>
              <a:p>
                <a:pPr marL="0" indent="0" algn="ctr" rtl="1">
                  <a:buNone/>
                </a:pPr>
                <a14:m>
                  <m:oMath xmlns:m="http://schemas.openxmlformats.org/officeDocument/2006/math">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1</m:t>
                        </m:r>
                      </m:sub>
                    </m:sSub>
                    <m:r>
                      <a:rPr lang="en-US" b="0" i="1" smtClean="0">
                        <a:latin typeface="Cambria Math"/>
                        <a:ea typeface="Cambria Math"/>
                      </a:rPr>
                      <m:t>,</m:t>
                    </m:r>
                    <m:sSub>
                      <m:sSubPr>
                        <m:ctrlPr>
                          <a:rPr lang="en-US" i="1">
                            <a:solidFill>
                              <a:prstClr val="black"/>
                            </a:solidFill>
                            <a:latin typeface="Cambria Math"/>
                            <a:ea typeface="Cambria Math"/>
                          </a:rPr>
                        </m:ctrlPr>
                      </m:sSubPr>
                      <m:e>
                        <m:r>
                          <a:rPr lang="en-US" i="1">
                            <a:solidFill>
                              <a:prstClr val="black"/>
                            </a:solidFill>
                            <a:latin typeface="Cambria Math"/>
                            <a:ea typeface="Cambria Math"/>
                          </a:rPr>
                          <m:t>𝑋</m:t>
                        </m:r>
                      </m:e>
                      <m:sub>
                        <m:r>
                          <a:rPr lang="en-US" i="1">
                            <a:solidFill>
                              <a:prstClr val="black"/>
                            </a:solidFill>
                            <a:latin typeface="Cambria Math"/>
                            <a:ea typeface="Cambria Math"/>
                          </a:rPr>
                          <m:t>2</m:t>
                        </m:r>
                      </m:sub>
                    </m:sSub>
                    <m:r>
                      <a:rPr lang="en-US" b="0" i="1" smtClean="0">
                        <a:solidFill>
                          <a:prstClr val="black"/>
                        </a:solidFill>
                        <a:latin typeface="Cambria Math"/>
                        <a:ea typeface="Cambria Math"/>
                      </a:rPr>
                      <m:t>,</m:t>
                    </m:r>
                    <m:r>
                      <a:rPr lang="en-US" i="1">
                        <a:solidFill>
                          <a:prstClr val="black"/>
                        </a:solidFill>
                        <a:latin typeface="Cambria Math"/>
                        <a:ea typeface="Cambria Math"/>
                      </a:rPr>
                      <m:t>…</m:t>
                    </m:r>
                    <m:r>
                      <a:rPr lang="en-US" b="0" i="1" smtClean="0">
                        <a:solidFill>
                          <a:prstClr val="black"/>
                        </a:solidFill>
                        <a:latin typeface="Cambria Math"/>
                        <a:ea typeface="Cambria Math"/>
                      </a:rPr>
                      <m:t>,</m:t>
                    </m:r>
                    <m:sSub>
                      <m:sSubPr>
                        <m:ctrlPr>
                          <a:rPr lang="en-US" i="1">
                            <a:latin typeface="Cambria Math"/>
                            <a:ea typeface="Cambria Math"/>
                          </a:rPr>
                        </m:ctrlPr>
                      </m:sSubPr>
                      <m:e>
                        <m:r>
                          <a:rPr lang="en-US" i="1">
                            <a:latin typeface="Cambria Math"/>
                            <a:ea typeface="Cambria Math"/>
                          </a:rPr>
                          <m:t>𝑋</m:t>
                        </m:r>
                      </m:e>
                      <m:sub>
                        <m:r>
                          <a:rPr lang="en-US" i="1">
                            <a:latin typeface="Cambria Math"/>
                            <a:ea typeface="Cambria Math"/>
                          </a:rPr>
                          <m:t>𝑛</m:t>
                        </m:r>
                      </m:sub>
                    </m:sSub>
                    <m:r>
                      <a:rPr lang="en-US" i="1">
                        <a:latin typeface="Cambria Math"/>
                        <a:ea typeface="Cambria Math"/>
                      </a:rPr>
                      <m:t>&gt;</m:t>
                    </m:r>
                  </m:oMath>
                </a14:m>
                <a:r>
                  <a:rPr lang="en-US" dirty="0" smtClean="0"/>
                  <a:t>0</a:t>
                </a:r>
                <a:endParaRPr lang="ar-SA" dirty="0"/>
              </a:p>
              <a:p>
                <a:pPr marL="0" indent="0" algn="r" rtl="1">
                  <a:buNone/>
                </a:pPr>
                <a:r>
                  <a:rPr lang="ar-SA" sz="3200" dirty="0" smtClean="0">
                    <a:effectLst/>
                    <a:ea typeface="Times New Roman"/>
                    <a:cs typeface="Sakkal Majalla"/>
                  </a:rPr>
                  <a:t>حيث إن قيم الثوابت معروفة. أما قيم المتغيرات فنحصل عليها بحل مسألة البرمجة الخطية</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457200" y="838200"/>
                <a:ext cx="8458200" cy="5486400"/>
              </a:xfrm>
              <a:blipFill rotWithShape="1">
                <a:blip r:embed="rId2"/>
                <a:stretch>
                  <a:fillRect t="-2111" r="-1729" b="-111"/>
                </a:stretch>
              </a:blipFill>
            </p:spPr>
            <p:txBody>
              <a:bodyPr/>
              <a:lstStyle/>
              <a:p>
                <a:r>
                  <a:rPr lang="en-US">
                    <a:noFill/>
                  </a:rPr>
                  <a:t> </a:t>
                </a:r>
              </a:p>
            </p:txBody>
          </p:sp>
        </mc:Fallback>
      </mc:AlternateContent>
      <p:sp>
        <p:nvSpPr>
          <p:cNvPr id="102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normAutofit fontScale="92500"/>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A2F11E5-116D-49B1-AC50-1D8BBBB8F551}" type="slidenum">
              <a:rPr lang="ar-SA" altLang="en-US" smtClean="0">
                <a:solidFill>
                  <a:schemeClr val="tx2"/>
                </a:solidFill>
              </a:rPr>
              <a:pPr eaLnBrk="1" hangingPunct="1"/>
              <a:t>164</a:t>
            </a:fld>
            <a:endParaRPr lang="en-US" altLang="en-US" smtClean="0">
              <a:solidFill>
                <a:schemeClr val="tx2"/>
              </a:solidFill>
            </a:endParaRPr>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19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1"/>
          <p:cNvSpPr>
            <a:spLocks noChangeArrowheads="1"/>
          </p:cNvSpPr>
          <p:nvPr/>
        </p:nvSpPr>
        <p:spPr bwMode="auto">
          <a:xfrm>
            <a:off x="0" y="105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927040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609600" y="1371600"/>
            <a:ext cx="8153400" cy="4419600"/>
          </a:xfrm>
        </p:spPr>
        <p:txBody>
          <a:bodyPr/>
          <a:lstStyle/>
          <a:p>
            <a:pPr algn="r" rtl="1"/>
            <a:r>
              <a:rPr lang="ar-SA" sz="2800" dirty="0"/>
              <a:t>ويمكن تلخيص الشكل العام للبرمجة الخطية باستخدام المصفوفات على أنها إيجاد قيم المتجه </a:t>
            </a:r>
            <a:r>
              <a:rPr lang="en-US" sz="2800" dirty="0"/>
              <a:t>X</a:t>
            </a:r>
            <a:r>
              <a:rPr lang="ar-SA" sz="2800" dirty="0"/>
              <a:t> الذي يجعل الدالة </a:t>
            </a:r>
            <a:endParaRPr lang="ar-SA" sz="2800" dirty="0" smtClean="0"/>
          </a:p>
          <a:p>
            <a:pPr marL="0" indent="0" algn="r" rtl="1">
              <a:buNone/>
            </a:pPr>
            <a:r>
              <a:rPr lang="ar-SA" sz="2800" dirty="0" smtClean="0"/>
              <a:t>    أكبر </a:t>
            </a:r>
            <a:r>
              <a:rPr lang="ar-SA" sz="2800" dirty="0"/>
              <a:t>مايمكن تحت الشروط </a:t>
            </a:r>
            <a:endParaRPr lang="ar-SA" sz="2800" dirty="0" smtClean="0"/>
          </a:p>
          <a:p>
            <a:pPr marL="0" indent="0" algn="r" rtl="1">
              <a:buNone/>
            </a:pPr>
            <a:endParaRPr lang="ar-SA" dirty="0"/>
          </a:p>
          <a:p>
            <a:pPr marL="0" indent="0" algn="r" rtl="1">
              <a:buNone/>
            </a:pPr>
            <a:endParaRPr lang="en-US" dirty="0"/>
          </a:p>
        </p:txBody>
      </p:sp>
      <p:sp>
        <p:nvSpPr>
          <p:cNvPr id="5" name="Slide Number Placeholder 4"/>
          <p:cNvSpPr>
            <a:spLocks noGrp="1"/>
          </p:cNvSpPr>
          <p:nvPr>
            <p:ph type="sldNum" sz="quarter" idx="12"/>
          </p:nvPr>
        </p:nvSpPr>
        <p:spPr/>
        <p:txBody>
          <a:bodyPr>
            <a:normAutofit fontScale="92500"/>
          </a:bodyPr>
          <a:lstStyle/>
          <a:p>
            <a:pPr>
              <a:defRPr/>
            </a:pPr>
            <a:fld id="{4262DBF4-F11E-43AC-85BB-3171BAEEF415}" type="slidenum">
              <a:rPr lang="ar-SA" smtClean="0"/>
              <a:pPr>
                <a:defRPr/>
              </a:pPr>
              <a:t>165</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29300047"/>
              </p:ext>
            </p:extLst>
          </p:nvPr>
        </p:nvGraphicFramePr>
        <p:xfrm>
          <a:off x="1905000" y="1905000"/>
          <a:ext cx="1104900" cy="304800"/>
        </p:xfrm>
        <a:graphic>
          <a:graphicData uri="http://schemas.openxmlformats.org/presentationml/2006/ole">
            <mc:AlternateContent xmlns:mc="http://schemas.openxmlformats.org/markup-compatibility/2006">
              <mc:Choice xmlns:v="urn:schemas-microsoft-com:vml" Requires="v">
                <p:oleObj spid="_x0000_s59669" name="Equation" r:id="rId3" imgW="571004" imgH="177646" progId="Equation.3">
                  <p:embed/>
                </p:oleObj>
              </mc:Choice>
              <mc:Fallback>
                <p:oleObj name="Equation" r:id="rId3" imgW="571004" imgH="1776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5000"/>
                        <a:ext cx="1104900" cy="304800"/>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501013367"/>
              </p:ext>
            </p:extLst>
          </p:nvPr>
        </p:nvGraphicFramePr>
        <p:xfrm>
          <a:off x="2819400" y="2895600"/>
          <a:ext cx="1447800" cy="609600"/>
        </p:xfrm>
        <a:graphic>
          <a:graphicData uri="http://schemas.openxmlformats.org/presentationml/2006/ole">
            <mc:AlternateContent xmlns:mc="http://schemas.openxmlformats.org/markup-compatibility/2006">
              <mc:Choice xmlns:v="urn:schemas-microsoft-com:vml" Requires="v">
                <p:oleObj spid="_x0000_s59670" name="Equation" r:id="rId5" imgW="533169" imgH="406224" progId="Equation.3">
                  <p:embed/>
                </p:oleObj>
              </mc:Choice>
              <mc:Fallback>
                <p:oleObj name="Equation" r:id="rId5" imgW="533169" imgH="4062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895600"/>
                        <a:ext cx="1447800" cy="60960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80508451"/>
              </p:ext>
            </p:extLst>
          </p:nvPr>
        </p:nvGraphicFramePr>
        <p:xfrm>
          <a:off x="495300" y="3733800"/>
          <a:ext cx="8153400" cy="1873250"/>
        </p:xfrm>
        <a:graphic>
          <a:graphicData uri="http://schemas.openxmlformats.org/presentationml/2006/ole">
            <mc:AlternateContent xmlns:mc="http://schemas.openxmlformats.org/markup-compatibility/2006">
              <mc:Choice xmlns:v="urn:schemas-microsoft-com:vml" Requires="v">
                <p:oleObj spid="_x0000_s59671" name="Document" r:id="rId7" imgW="5279196" imgH="1486999" progId="Word.Document.8">
                  <p:embed/>
                </p:oleObj>
              </mc:Choice>
              <mc:Fallback>
                <p:oleObj name="Document" r:id="rId7" imgW="5279196" imgH="1486999"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3733800"/>
                        <a:ext cx="8153400" cy="187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979494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457200" y="609600"/>
            <a:ext cx="8001000" cy="5562600"/>
          </a:xfrm>
        </p:spPr>
        <p:txBody>
          <a:bodyPr/>
          <a:lstStyle/>
          <a:p>
            <a:pPr marL="0" indent="0" algn="ctr" rtl="1" eaLnBrk="1" hangingPunct="1">
              <a:lnSpc>
                <a:spcPct val="80000"/>
              </a:lnSpc>
              <a:buNone/>
            </a:pPr>
            <a:r>
              <a:rPr lang="ar-SA" altLang="en-US" sz="2400" b="1" dirty="0" smtClean="0">
                <a:latin typeface="Times New Roman" pitchFamily="18" charset="0"/>
                <a:cs typeface="Times New Roman" pitchFamily="18" charset="0"/>
              </a:rPr>
              <a:t>طـــرق حــــــل الــــــبـرمـــجـة الـــخـطـيـة</a:t>
            </a:r>
            <a:r>
              <a:rPr lang="ar-SA" altLang="en-US" sz="2400" dirty="0" smtClean="0">
                <a:latin typeface="Times New Roman" pitchFamily="18" charset="0"/>
                <a:cs typeface="Times New Roman" pitchFamily="18" charset="0"/>
              </a:rPr>
              <a:t>:</a:t>
            </a:r>
          </a:p>
          <a:p>
            <a:pPr algn="r" rtl="1" eaLnBrk="1" hangingPunct="1">
              <a:lnSpc>
                <a:spcPct val="80000"/>
              </a:lnSpc>
              <a:buFont typeface="Wingdings" pitchFamily="2" charset="2"/>
              <a:buNone/>
            </a:pPr>
            <a:endParaRPr lang="ar-SA" altLang="en-US" sz="2400" dirty="0" smtClean="0">
              <a:latin typeface="Times New Roman" pitchFamily="18" charset="0"/>
              <a:cs typeface="Times New Roman" pitchFamily="18" charset="0"/>
            </a:endParaRPr>
          </a:p>
          <a:p>
            <a:pPr algn="r" rtl="1" eaLnBrk="1" hangingPunct="1">
              <a:lnSpc>
                <a:spcPct val="150000"/>
              </a:lnSpc>
            </a:pPr>
            <a:r>
              <a:rPr lang="ar-SA" altLang="en-US" sz="2400" dirty="0" smtClean="0">
                <a:latin typeface="Times New Roman" pitchFamily="18" charset="0"/>
                <a:cs typeface="Times New Roman" pitchFamily="18" charset="0"/>
              </a:rPr>
              <a:t>الـطـريقـة البـيـانـية  </a:t>
            </a:r>
            <a:r>
              <a:rPr lang="en-US" altLang="en-US" sz="2400" i="1" dirty="0" smtClean="0">
                <a:latin typeface="Times New Roman" pitchFamily="18" charset="0"/>
                <a:cs typeface="Times New Roman" pitchFamily="18" charset="0"/>
              </a:rPr>
              <a:t>Graphical</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Method</a:t>
            </a:r>
            <a:endParaRPr lang="ar-SA" altLang="en-US" sz="2400" dirty="0" smtClean="0">
              <a:latin typeface="Times New Roman" pitchFamily="18" charset="0"/>
              <a:cs typeface="Times New Roman" pitchFamily="18" charset="0"/>
            </a:endParaRPr>
          </a:p>
          <a:p>
            <a:pPr algn="r" rtl="1" eaLnBrk="1" hangingPunct="1">
              <a:lnSpc>
                <a:spcPct val="150000"/>
              </a:lnSpc>
            </a:pPr>
            <a:r>
              <a:rPr lang="ar-SA" altLang="en-US" sz="2400" dirty="0" smtClean="0">
                <a:latin typeface="Times New Roman" pitchFamily="18" charset="0"/>
                <a:cs typeface="Times New Roman" pitchFamily="18" charset="0"/>
              </a:rPr>
              <a:t>الـطـريقـة الـجـبـريـة  </a:t>
            </a:r>
            <a:r>
              <a:rPr lang="en-US" altLang="en-US" sz="2400" i="1" dirty="0" err="1" smtClean="0">
                <a:latin typeface="Times New Roman" pitchFamily="18" charset="0"/>
                <a:cs typeface="Times New Roman" pitchFamily="18" charset="0"/>
              </a:rPr>
              <a:t>Algebric</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Method</a:t>
            </a:r>
            <a:endParaRPr lang="ar-SA" altLang="en-US" sz="2400" dirty="0" smtClean="0">
              <a:latin typeface="Times New Roman" pitchFamily="18" charset="0"/>
              <a:cs typeface="Times New Roman" pitchFamily="18" charset="0"/>
            </a:endParaRPr>
          </a:p>
          <a:p>
            <a:pPr algn="r" rtl="1" eaLnBrk="1" hangingPunct="1">
              <a:lnSpc>
                <a:spcPct val="150000"/>
              </a:lnSpc>
            </a:pPr>
            <a:r>
              <a:rPr lang="ar-SA" altLang="en-US" sz="2400" dirty="0" smtClean="0">
                <a:latin typeface="Times New Roman" pitchFamily="18" charset="0"/>
                <a:cs typeface="Times New Roman" pitchFamily="18" charset="0"/>
              </a:rPr>
              <a:t>طـريـقـة الـسـيـمـبـلـكـس (الـمـبـسـطـة) </a:t>
            </a:r>
            <a:r>
              <a:rPr lang="ar-SA" altLang="en-US" sz="2400" i="1"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Simplex</a:t>
            </a:r>
            <a:r>
              <a:rPr lang="en-US" altLang="en-US" sz="2400" dirty="0" smtClean="0">
                <a:latin typeface="Times New Roman" pitchFamily="18" charset="0"/>
                <a:cs typeface="Times New Roman" pitchFamily="18" charset="0"/>
              </a:rPr>
              <a:t> </a:t>
            </a:r>
            <a:r>
              <a:rPr lang="en-US" altLang="en-US" sz="2400" i="1" dirty="0" smtClean="0">
                <a:latin typeface="Times New Roman" pitchFamily="18" charset="0"/>
                <a:cs typeface="Times New Roman" pitchFamily="18" charset="0"/>
              </a:rPr>
              <a:t>Method</a:t>
            </a:r>
            <a:endParaRPr lang="ar-SA" altLang="en-US" sz="2400" dirty="0" smtClean="0">
              <a:latin typeface="Times New Roman" pitchFamily="18" charset="0"/>
              <a:cs typeface="Times New Roman" pitchFamily="18" charset="0"/>
            </a:endParaRPr>
          </a:p>
          <a:p>
            <a:pPr algn="r" rtl="1" eaLnBrk="1" hangingPunct="1">
              <a:lnSpc>
                <a:spcPct val="150000"/>
              </a:lnSpc>
              <a:buFont typeface="Wingdings" pitchFamily="2" charset="2"/>
              <a:buNone/>
            </a:pPr>
            <a:r>
              <a:rPr lang="ar-SA" altLang="en-US" sz="2400" b="1" dirty="0" smtClean="0">
                <a:solidFill>
                  <a:schemeClr val="accent1"/>
                </a:solidFill>
                <a:latin typeface="Times New Roman" pitchFamily="18" charset="0"/>
                <a:cs typeface="Times New Roman" pitchFamily="18" charset="0"/>
              </a:rPr>
              <a:t>1- الـــــــــــطـــــــريـقـة الـــــــــبـيـانـيـة</a:t>
            </a:r>
            <a:r>
              <a:rPr lang="ar-SA" altLang="en-US" sz="2400" dirty="0" smtClean="0">
                <a:latin typeface="Times New Roman" pitchFamily="18" charset="0"/>
                <a:cs typeface="Times New Roman" pitchFamily="18" charset="0"/>
              </a:rPr>
              <a:t>:</a:t>
            </a:r>
          </a:p>
          <a:p>
            <a:pPr algn="r" rtl="1" eaLnBrk="1" hangingPunct="1">
              <a:lnSpc>
                <a:spcPct val="150000"/>
              </a:lnSpc>
              <a:buFont typeface="Wingdings" pitchFamily="2" charset="2"/>
              <a:buNone/>
            </a:pPr>
            <a:r>
              <a:rPr lang="ar-SA" altLang="en-US" sz="2400" dirty="0">
                <a:latin typeface="Times New Roman" pitchFamily="18" charset="0"/>
                <a:cs typeface="Times New Roman" pitchFamily="18" charset="0"/>
              </a:rPr>
              <a:t>تعتبر طريقة الرسم البياني طريقة سهلة وبسيطة وواضحة في معالجة مشاكل البرمجة الخطية </a:t>
            </a:r>
            <a:r>
              <a:rPr lang="ar-SA" altLang="en-US" sz="2400" dirty="0" smtClean="0">
                <a:latin typeface="Times New Roman" pitchFamily="18" charset="0"/>
                <a:cs typeface="Times New Roman" pitchFamily="18" charset="0"/>
              </a:rPr>
              <a:t>خاصة</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تلك </a:t>
            </a:r>
            <a:r>
              <a:rPr lang="ar-SA" altLang="en-US" sz="2400" dirty="0">
                <a:latin typeface="Times New Roman" pitchFamily="18" charset="0"/>
                <a:cs typeface="Times New Roman" pitchFamily="18" charset="0"/>
              </a:rPr>
              <a:t>المشاكل التي لا يزيد فيها عدد المتغيرات عن اثنين والتي تحتوي على عدد بسيط من </a:t>
            </a:r>
            <a:r>
              <a:rPr lang="ar-SA" altLang="en-US" sz="2400" dirty="0" smtClean="0">
                <a:latin typeface="Times New Roman" pitchFamily="18" charset="0"/>
                <a:cs typeface="Times New Roman" pitchFamily="18" charset="0"/>
              </a:rPr>
              <a:t>القيود</a:t>
            </a:r>
            <a:r>
              <a:rPr lang="en-US" altLang="en-US" sz="2400" dirty="0" smtClean="0">
                <a:latin typeface="Times New Roman" pitchFamily="18" charset="0"/>
                <a:cs typeface="Times New Roman" pitchFamily="18" charset="0"/>
              </a:rPr>
              <a:t>K</a:t>
            </a:r>
            <a:r>
              <a:rPr lang="ar-SA" altLang="en-US" sz="2400" dirty="0" smtClean="0">
                <a:latin typeface="Times New Roman" pitchFamily="18" charset="0"/>
                <a:cs typeface="Times New Roman" pitchFamily="18" charset="0"/>
              </a:rPr>
              <a:t> كما</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تفيد </a:t>
            </a:r>
            <a:r>
              <a:rPr lang="ar-SA" altLang="en-US" sz="2400" dirty="0">
                <a:latin typeface="Times New Roman" pitchFamily="18" charset="0"/>
                <a:cs typeface="Times New Roman" pitchFamily="18" charset="0"/>
              </a:rPr>
              <a:t>طريقة الرسم البياني كمقدمة لدراسة طرق وأساليب أخرى أكثر تعقيدا في حل مشاكل </a:t>
            </a:r>
            <a:r>
              <a:rPr lang="ar-SA" altLang="en-US" sz="2400" dirty="0" smtClean="0">
                <a:latin typeface="Times New Roman" pitchFamily="18" charset="0"/>
                <a:cs typeface="Times New Roman" pitchFamily="18" charset="0"/>
              </a:rPr>
              <a:t>البرمجة</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الخطية </a:t>
            </a:r>
            <a:r>
              <a:rPr lang="ar-SA" altLang="en-US" sz="2400" dirty="0">
                <a:latin typeface="Times New Roman" pitchFamily="18" charset="0"/>
                <a:cs typeface="Times New Roman" pitchFamily="18" charset="0"/>
              </a:rPr>
              <a:t>مثل السمبلكس. </a:t>
            </a:r>
            <a:endParaRPr lang="ar-SA" altLang="en-US" sz="2400" dirty="0" smtClean="0">
              <a:latin typeface="Times New Roman" pitchFamily="18" charset="0"/>
              <a:cs typeface="Times New Roman" pitchFamily="18" charset="0"/>
            </a:endParaRPr>
          </a:p>
        </p:txBody>
      </p:sp>
      <p:sp>
        <p:nvSpPr>
          <p:cNvPr id="245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CA7E2CD-542D-488C-AF8C-79329184D8AA}" type="slidenum">
              <a:rPr lang="ar-SA" altLang="en-US" smtClean="0">
                <a:solidFill>
                  <a:schemeClr val="tx2"/>
                </a:solidFill>
              </a:rPr>
              <a:pPr eaLnBrk="1" hangingPunct="1"/>
              <a:t>166</a:t>
            </a:fld>
            <a:endParaRPr lang="en-US" altLang="en-US" smtClean="0">
              <a:solidFill>
                <a:schemeClr val="tx2"/>
              </a:solidFill>
            </a:endParaRPr>
          </a:p>
        </p:txBody>
      </p:sp>
    </p:spTree>
    <p:extLst>
      <p:ext uri="{BB962C8B-B14F-4D97-AF65-F5344CB8AC3E}">
        <p14:creationId xmlns:p14="http://schemas.microsoft.com/office/powerpoint/2010/main" val="268325652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مستطيل 2"/>
          <p:cNvSpPr>
            <a:spLocks noChangeArrowheads="1"/>
          </p:cNvSpPr>
          <p:nvPr/>
        </p:nvSpPr>
        <p:spPr bwMode="auto">
          <a:xfrm>
            <a:off x="609600" y="838200"/>
            <a:ext cx="8001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مـــــــثال:</a:t>
            </a:r>
            <a:endParaRPr lang="ar-SA" altLang="en-US" sz="2000" dirty="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إذا كانت إحدى المزارع تنتج منتجين هما (</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 </a:t>
            </a:r>
            <a:r>
              <a:rPr lang="en-US" altLang="en-US" sz="2000" i="1" dirty="0">
                <a:latin typeface="Times New Roman" pitchFamily="18" charset="0"/>
                <a:cs typeface="Times New Roman" pitchFamily="18" charset="0"/>
              </a:rPr>
              <a:t>Y2</a:t>
            </a:r>
            <a:r>
              <a:rPr lang="ar-SA" altLang="en-US" sz="2000" dirty="0">
                <a:latin typeface="Times New Roman" pitchFamily="18" charset="0"/>
                <a:cs typeface="Times New Roman" pitchFamily="18" charset="0"/>
              </a:rPr>
              <a:t>) وأنه يدخل في إنتاج (</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a:t>
            </a:r>
            <a:r>
              <a:rPr lang="en-US" altLang="en-US" sz="2000" i="1" dirty="0">
                <a:latin typeface="Times New Roman" pitchFamily="18" charset="0"/>
                <a:cs typeface="Times New Roman" pitchFamily="18" charset="0"/>
              </a:rPr>
              <a:t> Y2</a:t>
            </a:r>
            <a:r>
              <a:rPr lang="ar-SA" altLang="en-US" sz="2000" dirty="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عنصرا </a:t>
            </a:r>
            <a:r>
              <a:rPr lang="ar-SA" altLang="en-US" sz="2000" dirty="0">
                <a:latin typeface="Times New Roman" pitchFamily="18" charset="0"/>
                <a:cs typeface="Times New Roman" pitchFamily="18" charset="0"/>
              </a:rPr>
              <a:t>إنتاج هما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 (</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فإذا كان إنتاج </a:t>
            </a:r>
            <a:r>
              <a:rPr lang="ar-SA" altLang="en-US" sz="2000" dirty="0" smtClean="0">
                <a:latin typeface="Times New Roman" pitchFamily="18" charset="0"/>
                <a:cs typeface="Times New Roman" pitchFamily="18" charset="0"/>
              </a:rPr>
              <a:t>(</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 يحتاج إلى وحدتين (2)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ووحدة واحدة (1)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بينما إنتاج المنتج (</a:t>
            </a:r>
            <a:r>
              <a:rPr lang="en-US" altLang="en-US" sz="2000" i="1" dirty="0">
                <a:latin typeface="Times New Roman" pitchFamily="18" charset="0"/>
                <a:cs typeface="Times New Roman" pitchFamily="18" charset="0"/>
              </a:rPr>
              <a:t>Y2</a:t>
            </a:r>
            <a:r>
              <a:rPr lang="ar-SA" altLang="en-US" sz="2000" dirty="0">
                <a:latin typeface="Times New Roman" pitchFamily="18" charset="0"/>
                <a:cs typeface="Times New Roman" pitchFamily="18" charset="0"/>
              </a:rPr>
              <a:t>) يحتاج إلى وحدة واحدة (1)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وثلاث وحدات (3)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وأن المزارع بإمكانه فقط أستخدام 24 وحدة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و 21 وحدة من </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a:t>
            </a:r>
            <a:endParaRPr lang="ar-SA" altLang="en-US" sz="2000" dirty="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فإذا كان كل وحدة إنتاج من المنتج (</a:t>
            </a:r>
            <a:r>
              <a:rPr lang="en-US" altLang="en-US" sz="2000" i="1" dirty="0">
                <a:latin typeface="Times New Roman" pitchFamily="18" charset="0"/>
                <a:cs typeface="Times New Roman" pitchFamily="18" charset="0"/>
              </a:rPr>
              <a:t>Y1</a:t>
            </a:r>
            <a:r>
              <a:rPr lang="ar-SA" altLang="en-US" sz="2000" dirty="0">
                <a:latin typeface="Times New Roman" pitchFamily="18" charset="0"/>
                <a:cs typeface="Times New Roman" pitchFamily="18" charset="0"/>
              </a:rPr>
              <a:t>) تعطي ربحاً قدره 4 ريال بينما كل وحدة من المنتج (</a:t>
            </a:r>
            <a:r>
              <a:rPr lang="en-US" altLang="en-US" sz="2000" i="1" dirty="0">
                <a:latin typeface="Times New Roman" pitchFamily="18" charset="0"/>
                <a:cs typeface="Times New Roman" pitchFamily="18" charset="0"/>
              </a:rPr>
              <a:t>Y2</a:t>
            </a:r>
            <a:r>
              <a:rPr lang="ar-SA" altLang="en-US" sz="2000" dirty="0">
                <a:latin typeface="Times New Roman" pitchFamily="18" charset="0"/>
                <a:cs typeface="Times New Roman" pitchFamily="18" charset="0"/>
              </a:rPr>
              <a:t>) تعطي ربحاً قدره 6 ريال،</a:t>
            </a: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المطلوب:</a:t>
            </a: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إيــــجاد الــــكميات الــمـُثلى الــواجـب إنــــتاجها مـن الــــمنتجين حتى يــــحقق الــــمزارع أعــلى ربــــــح مـمـكن.</a:t>
            </a:r>
            <a:endParaRPr lang="en-US" alt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normAutofit fontScale="92500"/>
          </a:bodyPr>
          <a:lstStyle/>
          <a:p>
            <a:pPr>
              <a:defRPr/>
            </a:pPr>
            <a:fld id="{C590BC12-CE8F-4085-80E3-06EFF6EB28B4}" type="slidenum">
              <a:rPr lang="ar-SA" smtClean="0"/>
              <a:pPr>
                <a:defRPr/>
              </a:pPr>
              <a:t>167</a:t>
            </a:fld>
            <a:endParaRPr lang="en-US"/>
          </a:p>
        </p:txBody>
      </p:sp>
    </p:spTree>
    <p:extLst>
      <p:ext uri="{BB962C8B-B14F-4D97-AF65-F5344CB8AC3E}">
        <p14:creationId xmlns:p14="http://schemas.microsoft.com/office/powerpoint/2010/main" val="80438401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mc:AlternateContent xmlns:mc="http://schemas.openxmlformats.org/markup-compatibility/2006" xmlns:a14="http://schemas.microsoft.com/office/drawing/2010/main">
        <mc:Choice Requires="a14">
          <p:sp>
            <p:nvSpPr>
              <p:cNvPr id="3076" name="Rectangle 9"/>
              <p:cNvSpPr>
                <a:spLocks noGrp="1" noChangeArrowheads="1"/>
              </p:cNvSpPr>
              <p:nvPr>
                <p:ph type="body" sz="half" idx="4294967295"/>
              </p:nvPr>
            </p:nvSpPr>
            <p:spPr>
              <a:xfrm>
                <a:off x="381000" y="4191000"/>
                <a:ext cx="8610600" cy="1905000"/>
              </a:xfrm>
            </p:spPr>
            <p:txBody>
              <a:bodyPr/>
              <a:lstStyle/>
              <a:p>
                <a:pPr algn="just" rtl="1" eaLnBrk="1" hangingPunct="1"/>
                <a:r>
                  <a:rPr lang="ar-SA" altLang="en-US" sz="1800" dirty="0" smtClean="0">
                    <a:latin typeface="Times New Roman" pitchFamily="18" charset="0"/>
                    <a:cs typeface="Times New Roman" pitchFamily="18" charset="0"/>
                  </a:rPr>
                  <a:t>يتم حل المسالة بيانياً، حيث يمكن تمثيل كل متغير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بيانياً، وليكن الإحداثي الأفقي مخصص للمنتج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والإحداثي العمودي مخصّص للمنتج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a:t>
                </a:r>
              </a:p>
              <a:p>
                <a:pPr algn="just" rtl="1" eaLnBrk="1" hangingPunct="1"/>
                <a:r>
                  <a:rPr lang="ar-SA" altLang="en-US" sz="1800" dirty="0" smtClean="0">
                    <a:latin typeface="Times New Roman" pitchFamily="18" charset="0"/>
                    <a:cs typeface="Times New Roman" pitchFamily="18" charset="0"/>
                  </a:rPr>
                  <a:t>لحل المسالة بيانيا يتم تحويل معادلات القيود الي معادلات تساوي كالتالي:</a:t>
                </a:r>
              </a:p>
              <a:p>
                <a:pPr marL="109537" indent="0" algn="just" eaLnBrk="1" hangingPunct="1">
                  <a:buNone/>
                </a:pPr>
                <a14:m>
                  <m:oMathPara xmlns:m="http://schemas.openxmlformats.org/officeDocument/2006/math">
                    <m:oMathParaPr>
                      <m:jc m:val="centerGroup"/>
                    </m:oMathParaPr>
                    <m:oMath xmlns:m="http://schemas.openxmlformats.org/officeDocument/2006/math">
                      <m:r>
                        <a:rPr lang="ar-SA" sz="1800" b="0" i="1" smtClean="0">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b="0" i="1" smtClean="0">
                          <a:latin typeface="Cambria Math"/>
                        </a:rPr>
                        <m:t>=</m:t>
                      </m:r>
                      <m:r>
                        <a:rPr lang="en-US" sz="1800" b="0" i="1" smtClean="0">
                          <a:latin typeface="Cambria Math"/>
                        </a:rPr>
                        <m:t>24</m:t>
                      </m:r>
                    </m:oMath>
                  </m:oMathPara>
                </a14:m>
                <a:endParaRPr lang="en-US" altLang="en-US" sz="1800" dirty="0" smtClean="0">
                  <a:latin typeface="Times New Roman" pitchFamily="18" charset="0"/>
                  <a:cs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b="0" i="1" smtClean="0">
                              <a:latin typeface="Cambria Math"/>
                            </a:rPr>
                            <m:t>3</m:t>
                          </m:r>
                          <m:r>
                            <a:rPr lang="en-US" sz="1800" i="1">
                              <a:latin typeface="Cambria Math"/>
                            </a:rPr>
                            <m:t>𝑌</m:t>
                          </m:r>
                        </m:e>
                        <m:sub>
                          <m:r>
                            <a:rPr lang="en-US" sz="1800" i="1">
                              <a:latin typeface="Cambria Math"/>
                            </a:rPr>
                            <m:t>2</m:t>
                          </m:r>
                        </m:sub>
                      </m:sSub>
                      <m:r>
                        <a:rPr lang="en-US" sz="1800" i="1">
                          <a:latin typeface="Cambria Math"/>
                        </a:rPr>
                        <m:t>=</m:t>
                      </m:r>
                      <m:r>
                        <a:rPr lang="en-US" sz="1800" b="0" i="1" smtClean="0">
                          <a:latin typeface="Cambria Math"/>
                        </a:rPr>
                        <m:t>21</m:t>
                      </m:r>
                    </m:oMath>
                  </m:oMathPara>
                </a14:m>
                <a:endParaRPr lang="en-US" altLang="en-US" sz="1800" dirty="0" smtClean="0">
                  <a:latin typeface="Times New Roman" pitchFamily="18" charset="0"/>
                  <a:cs typeface="Times New Roman" pitchFamily="18" charset="0"/>
                </a:endParaRPr>
              </a:p>
            </p:txBody>
          </p:sp>
        </mc:Choice>
        <mc:Fallback xmlns="">
          <p:sp>
            <p:nvSpPr>
              <p:cNvPr id="3076" name="Rectangle 9"/>
              <p:cNvSpPr>
                <a:spLocks noGrp="1" noRot="1" noChangeAspect="1" noMove="1" noResize="1" noEditPoints="1" noAdjustHandles="1" noChangeArrowheads="1" noChangeShapeType="1" noTextEdit="1"/>
              </p:cNvSpPr>
              <p:nvPr>
                <p:ph type="body" sz="half" idx="4294967295"/>
              </p:nvPr>
            </p:nvSpPr>
            <p:spPr>
              <a:xfrm>
                <a:off x="381000" y="4191000"/>
                <a:ext cx="8610600" cy="1905000"/>
              </a:xfrm>
              <a:blipFill rotWithShape="1">
                <a:blip r:embed="rId3"/>
                <a:stretch>
                  <a:fillRect l="-1275" t="-1603"/>
                </a:stretch>
              </a:blipFill>
            </p:spPr>
            <p:txBody>
              <a:bodyPr/>
              <a:lstStyle/>
              <a:p>
                <a:r>
                  <a:rPr lang="en-US">
                    <a:noFill/>
                  </a:rPr>
                  <a:t> </a:t>
                </a:r>
              </a:p>
            </p:txBody>
          </p:sp>
        </mc:Fallback>
      </mc:AlternateContent>
      <p:sp>
        <p:nvSpPr>
          <p:cNvPr id="3077" name="Rectangle 6"/>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3078"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1CCB5DE-8D6C-4E10-959E-A86EAA3A4FB9}" type="slidenum">
              <a:rPr lang="ar-SA" altLang="en-US" smtClean="0">
                <a:solidFill>
                  <a:schemeClr val="tx2"/>
                </a:solidFill>
              </a:rPr>
              <a:pPr eaLnBrk="1" hangingPunct="1"/>
              <a:t>168</a:t>
            </a:fld>
            <a:endParaRPr lang="en-US" altLang="en-US" smtClean="0">
              <a:solidFill>
                <a:schemeClr val="tx2"/>
              </a:solidFill>
            </a:endParaRPr>
          </a:p>
        </p:txBody>
      </p:sp>
      <mc:AlternateContent xmlns:mc="http://schemas.openxmlformats.org/markup-compatibility/2006" xmlns:a14="http://schemas.microsoft.com/office/drawing/2010/main">
        <mc:Choice Requires="a14">
          <p:sp>
            <p:nvSpPr>
              <p:cNvPr id="2" name="Rectangle 1"/>
              <p:cNvSpPr/>
              <p:nvPr/>
            </p:nvSpPr>
            <p:spPr>
              <a:xfrm>
                <a:off x="1066800" y="609600"/>
                <a:ext cx="7239000" cy="1477328"/>
              </a:xfrm>
              <a:prstGeom prst="rect">
                <a:avLst/>
              </a:prstGeom>
            </p:spPr>
            <p:txBody>
              <a:bodyPr wrap="square">
                <a:spAutoFit/>
              </a:bodyPr>
              <a:lstStyle/>
              <a:p>
                <a:pPr algn="r" rtl="1"/>
                <a:r>
                  <a:rPr lang="ar-SA" b="1" dirty="0" smtClean="0"/>
                  <a:t>الحل:</a:t>
                </a:r>
                <a:endParaRPr lang="en-US" dirty="0"/>
              </a:p>
              <a:p>
                <a:pPr algn="r" rtl="1"/>
                <a:r>
                  <a:rPr lang="ar-SA" dirty="0"/>
                  <a:t>لحل هذه المسألة بيانياً </a:t>
                </a:r>
                <a:r>
                  <a:rPr lang="ar-SA" dirty="0" smtClean="0"/>
                  <a:t>نبدأ </a:t>
                </a:r>
                <a:r>
                  <a:rPr lang="ar-SA" dirty="0"/>
                  <a:t>بالخطوات التالية:</a:t>
                </a:r>
                <a:endParaRPr lang="en-US" dirty="0"/>
              </a:p>
              <a:p>
                <a:pPr algn="r" rtl="1"/>
                <a:r>
                  <a:rPr lang="ar-SA" b="1" dirty="0"/>
                  <a:t>1- </a:t>
                </a:r>
                <a:r>
                  <a:rPr lang="ar-SA" dirty="0"/>
                  <a:t>تحديد دالة الهدف </a:t>
                </a:r>
                <a:r>
                  <a:rPr lang="ar-SA" dirty="0" smtClean="0"/>
                  <a:t>التي تعظم الربح وهي</a:t>
                </a:r>
                <a:r>
                  <a:rPr lang="en-US" dirty="0" smtClean="0"/>
                  <a:t>:</a:t>
                </a:r>
              </a:p>
              <a:p>
                <a:pPr algn="r" rtl="1"/>
                <a:endParaRPr lang="en-US" dirty="0" smtClean="0"/>
              </a:p>
              <a:p>
                <a:pPr algn="l"/>
                <a14:m>
                  <m:oMathPara xmlns:m="http://schemas.openxmlformats.org/officeDocument/2006/math">
                    <m:oMathParaPr>
                      <m:jc m:val="centerGroup"/>
                    </m:oMathParaPr>
                    <m:oMath xmlns:m="http://schemas.openxmlformats.org/officeDocument/2006/math">
                      <m:r>
                        <a:rPr lang="en-US" b="0" i="1" smtClean="0">
                          <a:latin typeface="Cambria Math"/>
                        </a:rPr>
                        <m:t>𝑀𝑎𝑥𝑍</m:t>
                      </m:r>
                      <m:r>
                        <a:rPr lang="en-US" b="0" i="1" smtClean="0">
                          <a:latin typeface="Cambria Math"/>
                        </a:rPr>
                        <m:t>=</m:t>
                      </m:r>
                      <m:r>
                        <a:rPr lang="en-US" b="0" i="1" smtClean="0">
                          <a:latin typeface="Cambria Math"/>
                        </a:rPr>
                        <m:t>4</m:t>
                      </m:r>
                      <m:sSub>
                        <m:sSubPr>
                          <m:ctrlPr>
                            <a:rPr lang="en-US" b="0" i="1" smtClean="0">
                              <a:latin typeface="Cambria Math"/>
                            </a:rPr>
                          </m:ctrlPr>
                        </m:sSubPr>
                        <m:e>
                          <m:r>
                            <a:rPr lang="en-US" b="0" i="1" smtClean="0">
                              <a:latin typeface="Cambria Math"/>
                            </a:rPr>
                            <m:t>𝑌</m:t>
                          </m:r>
                        </m:e>
                        <m:sub>
                          <m:r>
                            <a:rPr lang="en-US" b="0" i="1" smtClean="0">
                              <a:latin typeface="Cambria Math"/>
                            </a:rPr>
                            <m:t>1</m:t>
                          </m:r>
                        </m:sub>
                      </m:sSub>
                      <m:r>
                        <a:rPr lang="en-US" b="0" i="1" smtClean="0">
                          <a:latin typeface="Cambria Math"/>
                        </a:rPr>
                        <m:t>+</m:t>
                      </m:r>
                      <m:r>
                        <a:rPr lang="en-US" b="0" i="1" smtClean="0">
                          <a:latin typeface="Cambria Math"/>
                        </a:rPr>
                        <m:t>6</m:t>
                      </m:r>
                      <m:sSub>
                        <m:sSubPr>
                          <m:ctrlPr>
                            <a:rPr lang="en-US" b="0" i="1" smtClean="0">
                              <a:latin typeface="Cambria Math"/>
                            </a:rPr>
                          </m:ctrlPr>
                        </m:sSubPr>
                        <m:e>
                          <m:r>
                            <a:rPr lang="en-US" b="0" i="1" smtClean="0">
                              <a:latin typeface="Cambria Math"/>
                            </a:rPr>
                            <m:t>𝑌</m:t>
                          </m:r>
                        </m:e>
                        <m:sub>
                          <m:r>
                            <a:rPr lang="en-US" b="0" i="1" smtClean="0">
                              <a:latin typeface="Cambria Math"/>
                            </a:rPr>
                            <m:t>2</m:t>
                          </m:r>
                        </m:sub>
                      </m:sSub>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066800" y="609600"/>
                <a:ext cx="7239000" cy="1477328"/>
              </a:xfrm>
              <a:prstGeom prst="rect">
                <a:avLst/>
              </a:prstGeom>
              <a:blipFill rotWithShape="1">
                <a:blip r:embed="rId4"/>
                <a:stretch>
                  <a:fillRect t="-3306" r="-673"/>
                </a:stretch>
              </a:blipFill>
            </p:spPr>
            <p:txBody>
              <a:bodyPr/>
              <a:lstStyle/>
              <a:p>
                <a:r>
                  <a:rPr lang="en-US">
                    <a:noFill/>
                  </a:rPr>
                  <a:t> </a:t>
                </a:r>
              </a:p>
            </p:txBody>
          </p:sp>
        </mc:Fallback>
      </mc:AlternateContent>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6882012" y="2514600"/>
            <a:ext cx="1423788" cy="369332"/>
          </a:xfrm>
          <a:prstGeom prst="rect">
            <a:avLst/>
          </a:prstGeom>
        </p:spPr>
        <p:txBody>
          <a:bodyPr wrap="none">
            <a:spAutoFit/>
          </a:bodyPr>
          <a:lstStyle/>
          <a:p>
            <a:pPr algn="r" rtl="1"/>
            <a:r>
              <a:rPr lang="ar-SA" b="1" dirty="0"/>
              <a:t>2- تحديد القيود:</a:t>
            </a:r>
            <a:endParaRPr lang="en-US"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66155239"/>
              </p:ext>
            </p:extLst>
          </p:nvPr>
        </p:nvGraphicFramePr>
        <p:xfrm>
          <a:off x="4114800" y="2356366"/>
          <a:ext cx="1949450" cy="685800"/>
        </p:xfrm>
        <a:graphic>
          <a:graphicData uri="http://schemas.openxmlformats.org/presentationml/2006/ole">
            <mc:AlternateContent xmlns:mc="http://schemas.openxmlformats.org/markup-compatibility/2006">
              <mc:Choice xmlns:v="urn:schemas-microsoft-com:vml" Requires="v">
                <p:oleObj spid="_x0000_s55579" name="Equation" r:id="rId5" imgW="838080" imgH="457200" progId="Equation.3">
                  <p:embed/>
                </p:oleObj>
              </mc:Choice>
              <mc:Fallback>
                <p:oleObj name="Equation" r:id="rId5" imgW="838080" imgH="457200" progId="Equation.3">
                  <p:embed/>
                  <p:pic>
                    <p:nvPicPr>
                      <p:cNvPr id="0" name="Object 3"/>
                      <p:cNvPicPr>
                        <a:picLocks noChangeAspect="1" noChangeArrowheads="1"/>
                      </p:cNvPicPr>
                      <p:nvPr/>
                    </p:nvPicPr>
                    <p:blipFill>
                      <a:blip r:embed="rId6"/>
                      <a:srcRect/>
                      <a:stretch>
                        <a:fillRect/>
                      </a:stretch>
                    </p:blipFill>
                    <p:spPr bwMode="auto">
                      <a:xfrm>
                        <a:off x="4114800" y="2356366"/>
                        <a:ext cx="1949450" cy="685800"/>
                      </a:xfrm>
                      <a:prstGeom prst="rect">
                        <a:avLst/>
                      </a:prstGeom>
                      <a:noFill/>
                    </p:spPr>
                  </p:pic>
                </p:oleObj>
              </mc:Fallback>
            </mc:AlternateContent>
          </a:graphicData>
        </a:graphic>
      </p:graphicFrame>
      <p:sp>
        <p:nvSpPr>
          <p:cNvPr id="8" name="Rectangle 7"/>
          <p:cNvSpPr/>
          <p:nvPr/>
        </p:nvSpPr>
        <p:spPr>
          <a:xfrm>
            <a:off x="6476453" y="3588686"/>
            <a:ext cx="1829347" cy="369332"/>
          </a:xfrm>
          <a:prstGeom prst="rect">
            <a:avLst/>
          </a:prstGeom>
        </p:spPr>
        <p:txBody>
          <a:bodyPr wrap="none">
            <a:spAutoFit/>
          </a:bodyPr>
          <a:lstStyle/>
          <a:p>
            <a:pPr algn="r" rtl="1"/>
            <a:r>
              <a:rPr lang="ar-SA" b="1" dirty="0"/>
              <a:t>3- شرط عدم </a:t>
            </a:r>
            <a:r>
              <a:rPr lang="ar-SA" b="1" dirty="0" smtClean="0"/>
              <a:t>السلبية:</a:t>
            </a:r>
            <a:endParaRPr lang="en-US" dirty="0"/>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53633931"/>
              </p:ext>
            </p:extLst>
          </p:nvPr>
        </p:nvGraphicFramePr>
        <p:xfrm>
          <a:off x="4572000" y="3396844"/>
          <a:ext cx="1104900" cy="588962"/>
        </p:xfrm>
        <a:graphic>
          <a:graphicData uri="http://schemas.openxmlformats.org/presentationml/2006/ole">
            <mc:AlternateContent xmlns:mc="http://schemas.openxmlformats.org/markup-compatibility/2006">
              <mc:Choice xmlns:v="urn:schemas-microsoft-com:vml" Requires="v">
                <p:oleObj spid="_x0000_s55580" name="Equation" r:id="rId7" imgW="419100" imgH="457200" progId="Equation.3">
                  <p:embed/>
                </p:oleObj>
              </mc:Choice>
              <mc:Fallback>
                <p:oleObj name="Equation" r:id="rId7" imgW="419100" imgH="457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396844"/>
                        <a:ext cx="1104900" cy="588962"/>
                      </a:xfrm>
                      <a:prstGeom prst="rect">
                        <a:avLst/>
                      </a:prstGeom>
                      <a:noFill/>
                    </p:spPr>
                  </p:pic>
                </p:oleObj>
              </mc:Fallback>
            </mc:AlternateContent>
          </a:graphicData>
        </a:graphic>
      </p:graphicFrame>
    </p:spTree>
    <p:extLst>
      <p:ext uri="{BB962C8B-B14F-4D97-AF65-F5344CB8AC3E}">
        <p14:creationId xmlns:p14="http://schemas.microsoft.com/office/powerpoint/2010/main" val="329541950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a:xfrm>
            <a:off x="457200" y="228600"/>
            <a:ext cx="8686800" cy="6126163"/>
          </a:xfrm>
        </p:spPr>
        <p:txBody>
          <a:bodyPr/>
          <a:lstStyle/>
          <a:p>
            <a:pPr algn="just" rtl="1" eaLnBrk="1" hangingPunct="1">
              <a:lnSpc>
                <a:spcPct val="150000"/>
              </a:lnSpc>
            </a:pPr>
            <a:r>
              <a:rPr lang="ar-SA" altLang="en-US" sz="2000" dirty="0" smtClean="0">
                <a:latin typeface="Times New Roman" pitchFamily="18" charset="0"/>
                <a:cs typeface="Times New Roman" pitchFamily="18" charset="0"/>
              </a:rPr>
              <a:t>لو فرضنا أننا وجهنا المتاح من المورد (</a:t>
            </a:r>
            <a:r>
              <a:rPr lang="en-US" altLang="en-US" sz="2000" i="1"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لإنتاج المنتج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في المعادلة الأولى فإن الكمية التي يمكن إنتاجها منه هي 24 وحدة، ويمكن تمثيل هذه النقطة على المحور الرأسي (العمودي) ولتكن النقطة (</a:t>
            </a:r>
            <a:r>
              <a:rPr lang="ar-SA" altLang="en-US" sz="2000" b="1" dirty="0" smtClean="0">
                <a:latin typeface="Times New Roman" pitchFamily="18" charset="0"/>
                <a:cs typeface="Times New Roman" pitchFamily="18" charset="0"/>
              </a:rPr>
              <a:t>هـ</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a:t>
            </a:r>
          </a:p>
          <a:p>
            <a:pPr algn="just" rtl="1" eaLnBrk="1" hangingPunct="1">
              <a:lnSpc>
                <a:spcPct val="150000"/>
              </a:lnSpc>
            </a:pPr>
            <a:r>
              <a:rPr lang="ar-SA" altLang="en-US" sz="2000" dirty="0" smtClean="0">
                <a:latin typeface="Times New Roman" pitchFamily="18" charset="0"/>
                <a:cs typeface="Times New Roman" pitchFamily="18" charset="0"/>
              </a:rPr>
              <a:t> أما إذا قمنا بإنتاج المنتج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بدلاً من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فإن الكمية المنتجة هي 12 وحدة، ويمكن أ تمثيل هذه النقطة بيانياً على المحود الأفقي ولتكن نقطة (</a:t>
            </a:r>
            <a:r>
              <a:rPr lang="ar-SA" altLang="en-US" sz="2000" b="1" dirty="0" smtClean="0">
                <a:latin typeface="Times New Roman" pitchFamily="18" charset="0"/>
                <a:cs typeface="Times New Roman" pitchFamily="18" charset="0"/>
              </a:rPr>
              <a:t>د</a:t>
            </a:r>
            <a:r>
              <a:rPr lang="ar-SA" altLang="en-US" sz="2000" dirty="0" smtClean="0">
                <a:latin typeface="Times New Roman" pitchFamily="18" charset="0"/>
                <a:cs typeface="Times New Roman" pitchFamily="18" charset="0"/>
              </a:rPr>
              <a:t>). وبتوصيل هاتين النقطتين (</a:t>
            </a:r>
            <a:r>
              <a:rPr lang="ar-SA" altLang="en-US" sz="2000" b="1" dirty="0" smtClean="0">
                <a:latin typeface="Times New Roman" pitchFamily="18" charset="0"/>
                <a:cs typeface="Times New Roman" pitchFamily="18" charset="0"/>
              </a:rPr>
              <a:t>هـ،د</a:t>
            </a:r>
            <a:r>
              <a:rPr lang="ar-SA" altLang="en-US" sz="2000" dirty="0" smtClean="0">
                <a:latin typeface="Times New Roman" pitchFamily="18" charset="0"/>
                <a:cs typeface="Times New Roman" pitchFamily="18" charset="0"/>
              </a:rPr>
              <a:t>) نحصل على الخط </a:t>
            </a:r>
            <a:r>
              <a:rPr lang="ar-SA" altLang="en-US" sz="2000" b="1" dirty="0" smtClean="0">
                <a:latin typeface="Times New Roman" pitchFamily="18" charset="0"/>
                <a:cs typeface="Times New Roman" pitchFamily="18" charset="0"/>
              </a:rPr>
              <a:t>هـ د</a:t>
            </a:r>
            <a:r>
              <a:rPr lang="ar-SA" altLang="en-US" sz="2000" dirty="0" smtClean="0">
                <a:latin typeface="Times New Roman" pitchFamily="18" charset="0"/>
                <a:cs typeface="Times New Roman" pitchFamily="18" charset="0"/>
              </a:rPr>
              <a:t> ويعرف هذا الخط بقيد المورد الاول (</a:t>
            </a:r>
            <a:r>
              <a:rPr lang="en-US" altLang="en-US" sz="2000" i="1" dirty="0" smtClean="0">
                <a:latin typeface="Times New Roman" pitchFamily="18" charset="0"/>
                <a:cs typeface="Times New Roman" pitchFamily="18" charset="0"/>
              </a:rPr>
              <a:t>b1</a:t>
            </a:r>
            <a:r>
              <a:rPr lang="ar-SA" altLang="en-US" sz="2000" dirty="0" smtClean="0">
                <a:latin typeface="Times New Roman" pitchFamily="18" charset="0"/>
                <a:cs typeface="Times New Roman" pitchFamily="18" charset="0"/>
              </a:rPr>
              <a:t>)، أي في حدود المتاح من هذا المورد يمكن إنتاج اي كمية تقع على هذا الخط أو على يساره. </a:t>
            </a:r>
          </a:p>
          <a:p>
            <a:pPr algn="just" rtl="1" eaLnBrk="1" hangingPunct="1">
              <a:lnSpc>
                <a:spcPct val="150000"/>
              </a:lnSpc>
            </a:pPr>
            <a:r>
              <a:rPr lang="ar-SA" altLang="en-US" sz="2000" dirty="0" smtClean="0">
                <a:latin typeface="Times New Roman" pitchFamily="18" charset="0"/>
                <a:cs typeface="Times New Roman" pitchFamily="18" charset="0"/>
              </a:rPr>
              <a:t>من المعادلة الثانية اذا انتجنا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فقط باستعمال المورد (</a:t>
            </a:r>
            <a:r>
              <a:rPr lang="en-US" altLang="en-US" sz="2000" b="1" i="1"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فإن الكمية التي يمكن إنتاجها من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هي 7 وحدات والتي يمكن تمثيلها على المحور الرأسي بالنقطة (</a:t>
            </a:r>
            <a:r>
              <a:rPr lang="ar-SA" altLang="en-US" sz="2000" b="1" dirty="0" smtClean="0">
                <a:latin typeface="Times New Roman" pitchFamily="18" charset="0"/>
                <a:cs typeface="Times New Roman" pitchFamily="18" charset="0"/>
              </a:rPr>
              <a:t>م)</a:t>
            </a:r>
            <a:r>
              <a:rPr lang="ar-SA" altLang="en-US" sz="2000" dirty="0" smtClean="0">
                <a:latin typeface="Times New Roman" pitchFamily="18" charset="0"/>
                <a:cs typeface="Times New Roman" pitchFamily="18" charset="0"/>
              </a:rPr>
              <a:t>. كما يمكن إنتاج عدد 21 وحدة من المنتج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إذا اذا لم ننتج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ويمكن تمثيل هذه النقطة بيانياً على المحور الأفقي النقطة (</a:t>
            </a:r>
            <a:r>
              <a:rPr lang="ar-SA" altLang="en-US" sz="2000" b="1" dirty="0" smtClean="0">
                <a:latin typeface="Times New Roman" pitchFamily="18" charset="0"/>
                <a:cs typeface="Times New Roman" pitchFamily="18" charset="0"/>
              </a:rPr>
              <a:t>ع</a:t>
            </a:r>
            <a:r>
              <a:rPr lang="ar-SA" altLang="en-US" sz="2000" dirty="0" smtClean="0">
                <a:latin typeface="Times New Roman" pitchFamily="18" charset="0"/>
                <a:cs typeface="Times New Roman" pitchFamily="18" charset="0"/>
              </a:rPr>
              <a:t>). وبتوصيل هاتين النقطتين نحصل على الخط (</a:t>
            </a:r>
            <a:r>
              <a:rPr lang="ar-SA" altLang="en-US" sz="2000" b="1" dirty="0" smtClean="0">
                <a:latin typeface="Times New Roman" pitchFamily="18" charset="0"/>
                <a:cs typeface="Times New Roman" pitchFamily="18" charset="0"/>
              </a:rPr>
              <a:t>م ع</a:t>
            </a:r>
            <a:r>
              <a:rPr lang="ar-SA" altLang="en-US" sz="2000" dirty="0" smtClean="0">
                <a:latin typeface="Times New Roman" pitchFamily="18" charset="0"/>
                <a:cs typeface="Times New Roman" pitchFamily="18" charset="0"/>
              </a:rPr>
              <a:t>) والذي يعرف بقيد المورد (</a:t>
            </a:r>
            <a:r>
              <a:rPr lang="en-US" altLang="en-US" sz="2000" b="1" i="1" dirty="0" smtClean="0">
                <a:latin typeface="Times New Roman" pitchFamily="18" charset="0"/>
                <a:cs typeface="Times New Roman" pitchFamily="18" charset="0"/>
              </a:rPr>
              <a:t>b2</a:t>
            </a:r>
            <a:r>
              <a:rPr lang="ar-SA" altLang="en-US" sz="2000" dirty="0" smtClean="0">
                <a:latin typeface="Times New Roman" pitchFamily="18" charset="0"/>
                <a:cs typeface="Times New Roman" pitchFamily="18" charset="0"/>
              </a:rPr>
              <a:t>) </a:t>
            </a:r>
            <a:r>
              <a:rPr lang="ar-SA" altLang="en-US" sz="2000" dirty="0">
                <a:latin typeface="Times New Roman" pitchFamily="18" charset="0"/>
                <a:cs typeface="Times New Roman" pitchFamily="18" charset="0"/>
              </a:rPr>
              <a:t>أي في حدود المتاح من هذا المورد يمكن إنتاج اي كمية تقع على هذا الخط أو على يساره. </a:t>
            </a:r>
          </a:p>
        </p:txBody>
      </p:sp>
      <p:sp>
        <p:nvSpPr>
          <p:cNvPr id="2662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780A2A7-9450-4989-ABE0-432B65EEA666}" type="slidenum">
              <a:rPr lang="ar-SA" altLang="en-US" smtClean="0">
                <a:solidFill>
                  <a:schemeClr val="tx2"/>
                </a:solidFill>
              </a:rPr>
              <a:pPr eaLnBrk="1" hangingPunct="1"/>
              <a:t>169</a:t>
            </a:fld>
            <a:endParaRPr lang="en-US" altLang="en-US" smtClean="0">
              <a:solidFill>
                <a:schemeClr val="tx2"/>
              </a:solidFill>
            </a:endParaRPr>
          </a:p>
        </p:txBody>
      </p:sp>
    </p:spTree>
    <p:extLst>
      <p:ext uri="{BB962C8B-B14F-4D97-AF65-F5344CB8AC3E}">
        <p14:creationId xmlns:p14="http://schemas.microsoft.com/office/powerpoint/2010/main" val="2255939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5800" y="838200"/>
            <a:ext cx="8001000" cy="5181600"/>
          </a:xfrm>
        </p:spPr>
        <p:txBody>
          <a:bodyPr/>
          <a:lstStyle/>
          <a:p>
            <a:pPr marL="623887" indent="-514350" algn="r" rtl="1" eaLnBrk="1" hangingPunct="1">
              <a:lnSpc>
                <a:spcPct val="90000"/>
              </a:lnSpc>
              <a:buFont typeface="+mj-lt"/>
              <a:buAutoNum type="arabicPeriod" startAt="4"/>
            </a:pPr>
            <a:r>
              <a:rPr lang="ar-SA" altLang="en-US" sz="2800" b="1" dirty="0" smtClean="0">
                <a:latin typeface="Times New Roman" pitchFamily="18" charset="0"/>
                <a:cs typeface="Times New Roman" pitchFamily="18" charset="0"/>
              </a:rPr>
              <a:t>اختيار افضل البدائل</a:t>
            </a:r>
            <a:r>
              <a:rPr lang="ar-SA" altLang="en-US" sz="2800" dirty="0" smtClean="0">
                <a:solidFill>
                  <a:srgbClr val="993300"/>
                </a:solidFill>
                <a:latin typeface="Times New Roman" pitchFamily="18" charset="0"/>
                <a:cs typeface="Times New Roman" pitchFamily="18" charset="0"/>
              </a:rPr>
              <a:t>: </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استخدام نتائج التحليل في اختيار افضل البدائل</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الاخذ في الاعتبار الاهداف قصيرة وطويلة الاجل</a:t>
            </a:r>
          </a:p>
          <a:p>
            <a:pPr marL="623887" indent="-514350" algn="r" rtl="1" eaLnBrk="1" hangingPunct="1">
              <a:lnSpc>
                <a:spcPct val="90000"/>
              </a:lnSpc>
              <a:buFont typeface="+mj-lt"/>
              <a:buAutoNum type="arabicPeriod" startAt="5"/>
            </a:pPr>
            <a:r>
              <a:rPr lang="ar-SA" altLang="en-US" sz="2800" b="1" dirty="0" smtClean="0">
                <a:latin typeface="Times New Roman" pitchFamily="18" charset="0"/>
                <a:cs typeface="Times New Roman" pitchFamily="18" charset="0"/>
              </a:rPr>
              <a:t>تطبيق القرار </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بسرعة وفعالية</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تذكر ان التطبيق السئ يدمر القرار الجيد</a:t>
            </a:r>
          </a:p>
          <a:p>
            <a:pPr marL="623887" indent="-514350" algn="r" rtl="1" eaLnBrk="1" hangingPunct="1">
              <a:lnSpc>
                <a:spcPct val="90000"/>
              </a:lnSpc>
              <a:buFont typeface="+mj-lt"/>
              <a:buAutoNum type="arabicPeriod" startAt="6"/>
            </a:pPr>
            <a:r>
              <a:rPr lang="ar-SA" altLang="en-US" sz="2800" b="1" dirty="0" smtClean="0">
                <a:latin typeface="Times New Roman" pitchFamily="18" charset="0"/>
                <a:cs typeface="Times New Roman" pitchFamily="18" charset="0"/>
              </a:rPr>
              <a:t>المتابعة </a:t>
            </a:r>
            <a:r>
              <a:rPr lang="en-US" altLang="en-US" sz="2800" b="1" dirty="0" smtClean="0">
                <a:latin typeface="Times New Roman" pitchFamily="18" charset="0"/>
                <a:cs typeface="Times New Roman" pitchFamily="18" charset="0"/>
              </a:rPr>
              <a:t>Follow-up</a:t>
            </a:r>
            <a:endParaRPr lang="ar-SA" altLang="en-US" sz="2800" b="1" dirty="0" smtClean="0">
              <a:latin typeface="Times New Roman" pitchFamily="18" charset="0"/>
              <a:cs typeface="Times New Roman" pitchFamily="18" charset="0"/>
            </a:endParaRP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اختبر مدي نجاحك</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قوم مهاراتك في اتخاذ القرار</a:t>
            </a:r>
          </a:p>
          <a:p>
            <a:pPr algn="r" rtl="1" eaLnBrk="1" hangingPunct="1">
              <a:lnSpc>
                <a:spcPct val="90000"/>
              </a:lnSpc>
              <a:buFontTx/>
              <a:buChar char="-"/>
            </a:pPr>
            <a:r>
              <a:rPr lang="ar-SA" altLang="en-US" sz="2800" dirty="0" smtClean="0">
                <a:solidFill>
                  <a:srgbClr val="993300"/>
                </a:solidFill>
                <a:latin typeface="Times New Roman" pitchFamily="18" charset="0"/>
                <a:cs typeface="Times New Roman" pitchFamily="18" charset="0"/>
              </a:rPr>
              <a:t>حدد طريقة صناعة القرار المناسبة لك</a:t>
            </a: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a:p>
            <a:pPr marL="109537" indent="0" algn="r" rtl="1" eaLnBrk="1" hangingPunct="1">
              <a:lnSpc>
                <a:spcPct val="90000"/>
              </a:lnSpc>
              <a:buNone/>
            </a:pPr>
            <a:endParaRPr lang="ar-SA" altLang="en-US" sz="2800" dirty="0" smtClean="0">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2529536487"/>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780A2A7-9450-4989-ABE0-432B65EEA666}" type="slidenum">
              <a:rPr lang="ar-SA" altLang="en-US" smtClean="0">
                <a:solidFill>
                  <a:schemeClr val="tx2"/>
                </a:solidFill>
              </a:rPr>
              <a:pPr eaLnBrk="1" hangingPunct="1"/>
              <a:t>170</a:t>
            </a:fld>
            <a:endParaRPr lang="en-US" altLang="en-US" smtClean="0">
              <a:solidFill>
                <a:schemeClr val="tx2"/>
              </a:solidFill>
            </a:endParaRPr>
          </a:p>
        </p:txBody>
      </p:sp>
      <p:cxnSp>
        <p:nvCxnSpPr>
          <p:cNvPr id="5" name="Straight Arrow Connector 4"/>
          <p:cNvCxnSpPr/>
          <p:nvPr/>
        </p:nvCxnSpPr>
        <p:spPr>
          <a:xfrm flipV="1">
            <a:off x="2743200" y="1350236"/>
            <a:ext cx="0" cy="3276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2743200" y="4648200"/>
            <a:ext cx="3505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743200" y="1828800"/>
            <a:ext cx="1524000" cy="2819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743200" y="3276600"/>
            <a:ext cx="2667000" cy="13716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05795" y="980904"/>
            <a:ext cx="474810" cy="369332"/>
          </a:xfrm>
          <a:prstGeom prst="rect">
            <a:avLst/>
          </a:prstGeom>
          <a:noFill/>
        </p:spPr>
        <p:txBody>
          <a:bodyPr wrap="none" rtlCol="0">
            <a:spAutoFit/>
          </a:bodyPr>
          <a:lstStyle/>
          <a:p>
            <a:r>
              <a:rPr lang="en-US" dirty="0" smtClean="0"/>
              <a:t>Y2</a:t>
            </a:r>
            <a:endParaRPr lang="en-US" dirty="0"/>
          </a:p>
        </p:txBody>
      </p:sp>
      <p:sp>
        <p:nvSpPr>
          <p:cNvPr id="14" name="TextBox 13"/>
          <p:cNvSpPr txBox="1"/>
          <p:nvPr/>
        </p:nvSpPr>
        <p:spPr>
          <a:xfrm>
            <a:off x="6399161" y="4471368"/>
            <a:ext cx="474810" cy="369332"/>
          </a:xfrm>
          <a:prstGeom prst="rect">
            <a:avLst/>
          </a:prstGeom>
          <a:noFill/>
        </p:spPr>
        <p:txBody>
          <a:bodyPr wrap="none" rtlCol="0">
            <a:spAutoFit/>
          </a:bodyPr>
          <a:lstStyle/>
          <a:p>
            <a:r>
              <a:rPr lang="en-US" dirty="0" smtClean="0"/>
              <a:t>Y1</a:t>
            </a:r>
            <a:endParaRPr lang="en-US" dirty="0"/>
          </a:p>
        </p:txBody>
      </p:sp>
      <p:sp>
        <p:nvSpPr>
          <p:cNvPr id="16" name="TextBox 15"/>
          <p:cNvSpPr txBox="1"/>
          <p:nvPr/>
        </p:nvSpPr>
        <p:spPr>
          <a:xfrm>
            <a:off x="2743200" y="1644134"/>
            <a:ext cx="336952" cy="369332"/>
          </a:xfrm>
          <a:prstGeom prst="rect">
            <a:avLst/>
          </a:prstGeom>
          <a:noFill/>
        </p:spPr>
        <p:txBody>
          <a:bodyPr wrap="none" rtlCol="0">
            <a:spAutoFit/>
          </a:bodyPr>
          <a:lstStyle/>
          <a:p>
            <a:r>
              <a:rPr lang="ar-SA" dirty="0" smtClean="0"/>
              <a:t>هـ</a:t>
            </a:r>
            <a:endParaRPr lang="en-US" dirty="0"/>
          </a:p>
        </p:txBody>
      </p:sp>
      <p:sp>
        <p:nvSpPr>
          <p:cNvPr id="19" name="TextBox 18"/>
          <p:cNvSpPr txBox="1"/>
          <p:nvPr/>
        </p:nvSpPr>
        <p:spPr>
          <a:xfrm>
            <a:off x="4232586" y="4286702"/>
            <a:ext cx="263214" cy="369332"/>
          </a:xfrm>
          <a:prstGeom prst="rect">
            <a:avLst/>
          </a:prstGeom>
          <a:noFill/>
        </p:spPr>
        <p:txBody>
          <a:bodyPr wrap="none" rtlCol="0">
            <a:spAutoFit/>
          </a:bodyPr>
          <a:lstStyle/>
          <a:p>
            <a:r>
              <a:rPr lang="ar-SA" dirty="0" smtClean="0"/>
              <a:t>د</a:t>
            </a:r>
            <a:endParaRPr lang="en-US" dirty="0"/>
          </a:p>
        </p:txBody>
      </p:sp>
      <p:sp>
        <p:nvSpPr>
          <p:cNvPr id="25" name="TextBox 24"/>
          <p:cNvSpPr txBox="1"/>
          <p:nvPr/>
        </p:nvSpPr>
        <p:spPr>
          <a:xfrm>
            <a:off x="2337319" y="1630877"/>
            <a:ext cx="428322" cy="369332"/>
          </a:xfrm>
          <a:prstGeom prst="rect">
            <a:avLst/>
          </a:prstGeom>
          <a:noFill/>
        </p:spPr>
        <p:txBody>
          <a:bodyPr wrap="none" rtlCol="0">
            <a:spAutoFit/>
          </a:bodyPr>
          <a:lstStyle/>
          <a:p>
            <a:r>
              <a:rPr lang="ar-SA" dirty="0" smtClean="0"/>
              <a:t>24</a:t>
            </a:r>
            <a:endParaRPr lang="en-US" dirty="0"/>
          </a:p>
        </p:txBody>
      </p:sp>
      <p:sp>
        <p:nvSpPr>
          <p:cNvPr id="26" name="TextBox 25"/>
          <p:cNvSpPr txBox="1"/>
          <p:nvPr/>
        </p:nvSpPr>
        <p:spPr>
          <a:xfrm>
            <a:off x="4095478" y="4640093"/>
            <a:ext cx="428322" cy="369332"/>
          </a:xfrm>
          <a:prstGeom prst="rect">
            <a:avLst/>
          </a:prstGeom>
          <a:noFill/>
        </p:spPr>
        <p:txBody>
          <a:bodyPr wrap="none" rtlCol="0">
            <a:spAutoFit/>
          </a:bodyPr>
          <a:lstStyle/>
          <a:p>
            <a:r>
              <a:rPr lang="ar-SA" dirty="0" smtClean="0"/>
              <a:t>12</a:t>
            </a:r>
            <a:endParaRPr lang="en-US" dirty="0"/>
          </a:p>
        </p:txBody>
      </p:sp>
      <p:sp>
        <p:nvSpPr>
          <p:cNvPr id="27" name="TextBox 26"/>
          <p:cNvSpPr txBox="1"/>
          <p:nvPr/>
        </p:nvSpPr>
        <p:spPr>
          <a:xfrm>
            <a:off x="5241724" y="4656034"/>
            <a:ext cx="428322" cy="369332"/>
          </a:xfrm>
          <a:prstGeom prst="rect">
            <a:avLst/>
          </a:prstGeom>
          <a:noFill/>
        </p:spPr>
        <p:txBody>
          <a:bodyPr wrap="none" rtlCol="0">
            <a:spAutoFit/>
          </a:bodyPr>
          <a:lstStyle/>
          <a:p>
            <a:r>
              <a:rPr lang="ar-SA" dirty="0" smtClean="0"/>
              <a:t>21</a:t>
            </a:r>
            <a:endParaRPr lang="en-US" dirty="0"/>
          </a:p>
        </p:txBody>
      </p:sp>
      <p:sp>
        <p:nvSpPr>
          <p:cNvPr id="28" name="TextBox 27"/>
          <p:cNvSpPr txBox="1"/>
          <p:nvPr/>
        </p:nvSpPr>
        <p:spPr>
          <a:xfrm>
            <a:off x="2398233" y="3053834"/>
            <a:ext cx="306494" cy="369332"/>
          </a:xfrm>
          <a:prstGeom prst="rect">
            <a:avLst/>
          </a:prstGeom>
          <a:noFill/>
        </p:spPr>
        <p:txBody>
          <a:bodyPr wrap="none" rtlCol="0">
            <a:spAutoFit/>
          </a:bodyPr>
          <a:lstStyle/>
          <a:p>
            <a:r>
              <a:rPr lang="ar-SA" dirty="0" smtClean="0"/>
              <a:t>7</a:t>
            </a:r>
            <a:endParaRPr lang="en-US" dirty="0"/>
          </a:p>
        </p:txBody>
      </p:sp>
      <p:sp>
        <p:nvSpPr>
          <p:cNvPr id="29" name="TextBox 28"/>
          <p:cNvSpPr txBox="1"/>
          <p:nvPr/>
        </p:nvSpPr>
        <p:spPr>
          <a:xfrm>
            <a:off x="3811426" y="3505200"/>
            <a:ext cx="284052" cy="369332"/>
          </a:xfrm>
          <a:prstGeom prst="rect">
            <a:avLst/>
          </a:prstGeom>
          <a:noFill/>
        </p:spPr>
        <p:txBody>
          <a:bodyPr wrap="none" rtlCol="0">
            <a:spAutoFit/>
          </a:bodyPr>
          <a:lstStyle/>
          <a:p>
            <a:r>
              <a:rPr lang="ar-SA" dirty="0" smtClean="0"/>
              <a:t>و</a:t>
            </a:r>
            <a:endParaRPr lang="en-US" dirty="0"/>
          </a:p>
        </p:txBody>
      </p:sp>
      <p:sp>
        <p:nvSpPr>
          <p:cNvPr id="30" name="TextBox 29"/>
          <p:cNvSpPr txBox="1"/>
          <p:nvPr/>
        </p:nvSpPr>
        <p:spPr>
          <a:xfrm>
            <a:off x="2765641" y="2907268"/>
            <a:ext cx="263214" cy="369332"/>
          </a:xfrm>
          <a:prstGeom prst="rect">
            <a:avLst/>
          </a:prstGeom>
          <a:noFill/>
        </p:spPr>
        <p:txBody>
          <a:bodyPr wrap="none" rtlCol="0">
            <a:spAutoFit/>
          </a:bodyPr>
          <a:lstStyle/>
          <a:p>
            <a:r>
              <a:rPr lang="ar-SA" dirty="0" smtClean="0"/>
              <a:t>م</a:t>
            </a:r>
            <a:endParaRPr lang="en-US" dirty="0"/>
          </a:p>
        </p:txBody>
      </p:sp>
      <p:sp>
        <p:nvSpPr>
          <p:cNvPr id="31" name="TextBox 30"/>
          <p:cNvSpPr txBox="1"/>
          <p:nvPr/>
        </p:nvSpPr>
        <p:spPr>
          <a:xfrm>
            <a:off x="5318244" y="4257504"/>
            <a:ext cx="309700" cy="369332"/>
          </a:xfrm>
          <a:prstGeom prst="rect">
            <a:avLst/>
          </a:prstGeom>
          <a:noFill/>
        </p:spPr>
        <p:txBody>
          <a:bodyPr wrap="none" rtlCol="0">
            <a:spAutoFit/>
          </a:bodyPr>
          <a:lstStyle/>
          <a:p>
            <a:r>
              <a:rPr lang="ar-SA" dirty="0" smtClean="0"/>
              <a:t>ع</a:t>
            </a:r>
            <a:endParaRPr lang="en-US" dirty="0"/>
          </a:p>
        </p:txBody>
      </p:sp>
      <p:cxnSp>
        <p:nvCxnSpPr>
          <p:cNvPr id="24" name="Straight Connector 23"/>
          <p:cNvCxnSpPr/>
          <p:nvPr/>
        </p:nvCxnSpPr>
        <p:spPr>
          <a:xfrm flipH="1">
            <a:off x="2743200" y="3874532"/>
            <a:ext cx="1068226"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26625" name="Straight Connector 26624"/>
          <p:cNvCxnSpPr/>
          <p:nvPr/>
        </p:nvCxnSpPr>
        <p:spPr>
          <a:xfrm>
            <a:off x="3811426" y="3874532"/>
            <a:ext cx="0" cy="773668"/>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26629" name="Straight Connector 26628"/>
          <p:cNvCxnSpPr/>
          <p:nvPr/>
        </p:nvCxnSpPr>
        <p:spPr>
          <a:xfrm flipH="1">
            <a:off x="2765641" y="3505200"/>
            <a:ext cx="263214"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1" name="Straight Connector 26630"/>
          <p:cNvCxnSpPr/>
          <p:nvPr/>
        </p:nvCxnSpPr>
        <p:spPr>
          <a:xfrm flipH="1">
            <a:off x="2765641" y="3689866"/>
            <a:ext cx="511672"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3" name="Straight Connector 26632"/>
          <p:cNvCxnSpPr/>
          <p:nvPr/>
        </p:nvCxnSpPr>
        <p:spPr>
          <a:xfrm flipH="1">
            <a:off x="2765641" y="3782199"/>
            <a:ext cx="815759" cy="475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5" name="Straight Connector 26634"/>
          <p:cNvCxnSpPr/>
          <p:nvPr/>
        </p:nvCxnSpPr>
        <p:spPr>
          <a:xfrm flipH="1">
            <a:off x="2897248" y="4019851"/>
            <a:ext cx="914178" cy="552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7" name="Straight Connector 26636"/>
          <p:cNvCxnSpPr/>
          <p:nvPr/>
        </p:nvCxnSpPr>
        <p:spPr>
          <a:xfrm flipH="1">
            <a:off x="3505200" y="4257504"/>
            <a:ext cx="474702"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39" name="Straight Connector 26638"/>
          <p:cNvCxnSpPr/>
          <p:nvPr/>
        </p:nvCxnSpPr>
        <p:spPr>
          <a:xfrm>
            <a:off x="2765641" y="3505200"/>
            <a:ext cx="407879" cy="1150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41" name="Straight Connector 26640"/>
          <p:cNvCxnSpPr/>
          <p:nvPr/>
        </p:nvCxnSpPr>
        <p:spPr>
          <a:xfrm>
            <a:off x="3021477" y="3543300"/>
            <a:ext cx="789949" cy="1083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43" name="Straight Arrow Connector 26642"/>
          <p:cNvCxnSpPr/>
          <p:nvPr/>
        </p:nvCxnSpPr>
        <p:spPr>
          <a:xfrm flipV="1">
            <a:off x="3277313" y="2438400"/>
            <a:ext cx="227887"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644" name="TextBox 26643"/>
              <p:cNvSpPr txBox="1"/>
              <p:nvPr/>
            </p:nvSpPr>
            <p:spPr>
              <a:xfrm>
                <a:off x="3208794" y="1988102"/>
                <a:ext cx="1726948" cy="369332"/>
              </a:xfrm>
              <a:prstGeom prst="rect">
                <a:avLst/>
              </a:prstGeom>
              <a:noFill/>
            </p:spPr>
            <p:txBody>
              <a:bodyPr wrap="none" rtlCol="0">
                <a:spAutoFit/>
              </a:bodyPr>
              <a:lstStyle/>
              <a:p>
                <a:pPr marL="109537" algn="just"/>
                <a14:m>
                  <m:oMathPara xmlns:m="http://schemas.openxmlformats.org/officeDocument/2006/math">
                    <m:oMathParaPr>
                      <m:jc m:val="centerGroup"/>
                    </m:oMathParaPr>
                    <m:oMath xmlns:m="http://schemas.openxmlformats.org/officeDocument/2006/math">
                      <m:r>
                        <a:rPr lang="ar-SA" i="1">
                          <a:latin typeface="Cambria Math"/>
                        </a:rPr>
                        <m:t>2</m:t>
                      </m:r>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rPr>
                        <m:t>=</m:t>
                      </m:r>
                      <m:r>
                        <a:rPr lang="en-US" i="1">
                          <a:latin typeface="Cambria Math"/>
                        </a:rPr>
                        <m:t>24</m:t>
                      </m:r>
                    </m:oMath>
                  </m:oMathPara>
                </a14:m>
                <a:endParaRPr lang="en-US" altLang="en-US" dirty="0">
                  <a:latin typeface="Times New Roman" pitchFamily="18" charset="0"/>
                  <a:cs typeface="Times New Roman" pitchFamily="18" charset="0"/>
                </a:endParaRPr>
              </a:p>
            </p:txBody>
          </p:sp>
        </mc:Choice>
        <mc:Fallback xmlns="">
          <p:sp>
            <p:nvSpPr>
              <p:cNvPr id="26644" name="TextBox 26643"/>
              <p:cNvSpPr txBox="1">
                <a:spLocks noRot="1" noChangeAspect="1" noMove="1" noResize="1" noEditPoints="1" noAdjustHandles="1" noChangeArrowheads="1" noChangeShapeType="1" noTextEdit="1"/>
              </p:cNvSpPr>
              <p:nvPr/>
            </p:nvSpPr>
            <p:spPr>
              <a:xfrm>
                <a:off x="3208794" y="1988102"/>
                <a:ext cx="1726948" cy="369332"/>
              </a:xfrm>
              <a:prstGeom prst="rect">
                <a:avLst/>
              </a:prstGeom>
              <a:blipFill rotWithShape="1">
                <a:blip r:embed="rId2"/>
                <a:stretch>
                  <a:fillRect/>
                </a:stretch>
              </a:blipFill>
            </p:spPr>
            <p:txBody>
              <a:bodyPr/>
              <a:lstStyle/>
              <a:p>
                <a:r>
                  <a:rPr lang="en-US">
                    <a:noFill/>
                  </a:rPr>
                  <a:t> </a:t>
                </a:r>
              </a:p>
            </p:txBody>
          </p:sp>
        </mc:Fallback>
      </mc:AlternateContent>
      <p:cxnSp>
        <p:nvCxnSpPr>
          <p:cNvPr id="26646" name="Straight Arrow Connector 26645"/>
          <p:cNvCxnSpPr/>
          <p:nvPr/>
        </p:nvCxnSpPr>
        <p:spPr>
          <a:xfrm flipV="1">
            <a:off x="4791971" y="4019851"/>
            <a:ext cx="287542" cy="21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647" name="TextBox 26646"/>
              <p:cNvSpPr txBox="1"/>
              <p:nvPr/>
            </p:nvSpPr>
            <p:spPr>
              <a:xfrm>
                <a:off x="4672213" y="3543300"/>
                <a:ext cx="1726948" cy="369332"/>
              </a:xfrm>
              <a:prstGeom prst="rect">
                <a:avLst/>
              </a:prstGeom>
              <a:noFill/>
            </p:spPr>
            <p:txBody>
              <a:bodyPr wrap="none" rtlCol="0">
                <a:spAutoFit/>
              </a:bodyPr>
              <a:lstStyle/>
              <a:p>
                <a:pPr marL="109537" algn="just"/>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3</m:t>
                          </m:r>
                          <m:r>
                            <a:rPr lang="en-US" i="1">
                              <a:latin typeface="Cambria Math"/>
                            </a:rPr>
                            <m:t>𝑌</m:t>
                          </m:r>
                        </m:e>
                        <m:sub>
                          <m:r>
                            <a:rPr lang="en-US" i="1">
                              <a:latin typeface="Cambria Math"/>
                            </a:rPr>
                            <m:t>2</m:t>
                          </m:r>
                        </m:sub>
                      </m:sSub>
                      <m:r>
                        <a:rPr lang="en-US" i="1">
                          <a:latin typeface="Cambria Math"/>
                        </a:rPr>
                        <m:t>=</m:t>
                      </m:r>
                      <m:r>
                        <a:rPr lang="en-US" i="1">
                          <a:latin typeface="Cambria Math"/>
                        </a:rPr>
                        <m:t>21</m:t>
                      </m:r>
                    </m:oMath>
                  </m:oMathPara>
                </a14:m>
                <a:endParaRPr lang="en-US" altLang="en-US" dirty="0">
                  <a:latin typeface="Times New Roman" pitchFamily="18" charset="0"/>
                  <a:cs typeface="Times New Roman" pitchFamily="18" charset="0"/>
                </a:endParaRPr>
              </a:p>
            </p:txBody>
          </p:sp>
        </mc:Choice>
        <mc:Fallback xmlns="">
          <p:sp>
            <p:nvSpPr>
              <p:cNvPr id="26647" name="TextBox 26646"/>
              <p:cNvSpPr txBox="1">
                <a:spLocks noRot="1" noChangeAspect="1" noMove="1" noResize="1" noEditPoints="1" noAdjustHandles="1" noChangeArrowheads="1" noChangeShapeType="1" noTextEdit="1"/>
              </p:cNvSpPr>
              <p:nvPr/>
            </p:nvSpPr>
            <p:spPr>
              <a:xfrm>
                <a:off x="4672213" y="3543300"/>
                <a:ext cx="1726948" cy="369332"/>
              </a:xfrm>
              <a:prstGeom prst="rect">
                <a:avLst/>
              </a:prstGeom>
              <a:blipFill rotWithShape="1">
                <a:blip r:embed="rId3"/>
                <a:stretch>
                  <a:fillRect/>
                </a:stretch>
              </a:blipFill>
            </p:spPr>
            <p:txBody>
              <a:bodyPr/>
              <a:lstStyle/>
              <a:p>
                <a:r>
                  <a:rPr lang="en-US">
                    <a:noFill/>
                  </a:rPr>
                  <a:t> </a:t>
                </a:r>
              </a:p>
            </p:txBody>
          </p:sp>
        </mc:Fallback>
      </mc:AlternateContent>
      <p:sp>
        <p:nvSpPr>
          <p:cNvPr id="26648" name="Text Box 2"/>
          <p:cNvSpPr txBox="1">
            <a:spLocks noChangeArrowheads="1"/>
          </p:cNvSpPr>
          <p:nvPr/>
        </p:nvSpPr>
        <p:spPr bwMode="auto">
          <a:xfrm>
            <a:off x="3867150" y="2863334"/>
            <a:ext cx="12573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ar-SA" altLang="en-US" sz="1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المنطقة المنظورة</a:t>
            </a:r>
            <a:endParaRPr kumimoji="0" lang="en-US" altLang="en-US" sz="1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altLang="en-US" sz="1000" b="1" i="1" u="none" strike="noStrike" cap="none" normalizeH="0" baseline="0" dirty="0" smtClean="0">
                <a:ln>
                  <a:noFill/>
                </a:ln>
                <a:solidFill>
                  <a:schemeClr val="tx1"/>
                </a:solidFill>
                <a:effectLst/>
                <a:latin typeface="Calibri" pitchFamily="34" charset="0"/>
                <a:ea typeface="Arial" pitchFamily="34" charset="0"/>
                <a:cs typeface="Traditional Arabic" pitchFamily="18" charset="-78"/>
              </a:rPr>
              <a:t>Feasible Region</a:t>
            </a:r>
            <a:endParaRPr kumimoji="0" lang="en-US" altLang="en-US" sz="1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650" name="Straight Arrow Connector 26649"/>
          <p:cNvCxnSpPr/>
          <p:nvPr/>
        </p:nvCxnSpPr>
        <p:spPr>
          <a:xfrm flipV="1">
            <a:off x="3354337" y="3320534"/>
            <a:ext cx="741141" cy="804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55764" y="4656034"/>
            <a:ext cx="502061" cy="369332"/>
          </a:xfrm>
          <a:prstGeom prst="rect">
            <a:avLst/>
          </a:prstGeom>
          <a:noFill/>
        </p:spPr>
        <p:txBody>
          <a:bodyPr wrap="none" rtlCol="0">
            <a:spAutoFit/>
          </a:bodyPr>
          <a:lstStyle/>
          <a:p>
            <a:r>
              <a:rPr lang="ar-SA" dirty="0" smtClean="0"/>
              <a:t>3.2</a:t>
            </a:r>
            <a:endParaRPr lang="en-US" dirty="0"/>
          </a:p>
        </p:txBody>
      </p:sp>
      <p:sp>
        <p:nvSpPr>
          <p:cNvPr id="60" name="TextBox 59"/>
          <p:cNvSpPr txBox="1"/>
          <p:nvPr/>
        </p:nvSpPr>
        <p:spPr>
          <a:xfrm>
            <a:off x="2178621" y="3677433"/>
            <a:ext cx="623889" cy="369332"/>
          </a:xfrm>
          <a:prstGeom prst="rect">
            <a:avLst/>
          </a:prstGeom>
          <a:noFill/>
        </p:spPr>
        <p:txBody>
          <a:bodyPr wrap="none" rtlCol="0">
            <a:spAutoFit/>
          </a:bodyPr>
          <a:lstStyle/>
          <a:p>
            <a:r>
              <a:rPr lang="ar-SA" dirty="0" smtClean="0"/>
              <a:t>10.2</a:t>
            </a:r>
            <a:endParaRPr lang="en-US" dirty="0"/>
          </a:p>
        </p:txBody>
      </p:sp>
    </p:spTree>
    <p:extLst>
      <p:ext uri="{BB962C8B-B14F-4D97-AF65-F5344CB8AC3E}">
        <p14:creationId xmlns:p14="http://schemas.microsoft.com/office/powerpoint/2010/main" val="193550510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5" name="Rectangle 3"/>
              <p:cNvSpPr>
                <a:spLocks noGrp="1" noChangeArrowheads="1"/>
              </p:cNvSpPr>
              <p:nvPr>
                <p:ph type="body" idx="4294967295"/>
              </p:nvPr>
            </p:nvSpPr>
            <p:spPr>
              <a:xfrm>
                <a:off x="495300" y="457200"/>
                <a:ext cx="8153400" cy="5791200"/>
              </a:xfrm>
            </p:spPr>
            <p:txBody>
              <a:bodyPr/>
              <a:lstStyle/>
              <a:p>
                <a:pPr algn="just" rtl="1" eaLnBrk="1" hangingPunct="1">
                  <a:lnSpc>
                    <a:spcPct val="150000"/>
                  </a:lnSpc>
                  <a:buFont typeface="Wingdings" panose="05000000000000000000" pitchFamily="2" charset="2"/>
                  <a:buChar char="Ø"/>
                </a:pPr>
                <a:r>
                  <a:rPr lang="ar-SA" altLang="en-US" sz="1800" dirty="0" smtClean="0">
                    <a:latin typeface="Times New Roman" pitchFamily="18" charset="0"/>
                    <a:cs typeface="Times New Roman" pitchFamily="18" charset="0"/>
                  </a:rPr>
                  <a:t>يتضح من الشكل أنه في حدود المتاح من الموردين يمكن إنتاج أي توليفة من المنتجين (</a:t>
                </a:r>
                <a:r>
                  <a:rPr lang="en-US" altLang="en-US" sz="1800" b="1"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b="1"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تقع على المنحى( </a:t>
                </a:r>
                <a:r>
                  <a:rPr lang="ar-SA" altLang="en-US" sz="1800" b="1" dirty="0" smtClean="0">
                    <a:latin typeface="Times New Roman" pitchFamily="18" charset="0"/>
                    <a:cs typeface="Times New Roman" pitchFamily="18" charset="0"/>
                  </a:rPr>
                  <a:t>م </a:t>
                </a:r>
                <a:r>
                  <a:rPr lang="ar-SA" altLang="en-US" sz="1800" dirty="0" smtClean="0">
                    <a:latin typeface="Times New Roman" pitchFamily="18" charset="0"/>
                    <a:cs typeface="Times New Roman" pitchFamily="18" charset="0"/>
                  </a:rPr>
                  <a:t> </a:t>
                </a:r>
                <a:r>
                  <a:rPr lang="ar-SA" altLang="en-US" sz="1800" b="1" dirty="0" smtClean="0">
                    <a:latin typeface="Times New Roman" pitchFamily="18" charset="0"/>
                    <a:cs typeface="Times New Roman" pitchFamily="18" charset="0"/>
                  </a:rPr>
                  <a:t>و  د)</a:t>
                </a:r>
                <a:r>
                  <a:rPr lang="ar-SA" altLang="en-US" sz="1800" dirty="0" smtClean="0">
                    <a:latin typeface="Times New Roman" pitchFamily="18" charset="0"/>
                    <a:cs typeface="Times New Roman" pitchFamily="18" charset="0"/>
                  </a:rPr>
                  <a:t> أو على يساره. إن المساحة المظللة في الشكل تمثل المنطقة المنظورة (منطقة احتمال الحل) (</a:t>
                </a:r>
                <a:r>
                  <a:rPr lang="en-US" altLang="en-US" sz="1800" i="1" dirty="0" smtClean="0">
                    <a:latin typeface="Times New Roman" pitchFamily="18" charset="0"/>
                    <a:cs typeface="Times New Roman" pitchFamily="18" charset="0"/>
                  </a:rPr>
                  <a:t>Feasible Region</a:t>
                </a:r>
                <a:r>
                  <a:rPr lang="ar-SA" altLang="en-US" sz="1800" dirty="0" smtClean="0">
                    <a:latin typeface="Times New Roman" pitchFamily="18" charset="0"/>
                    <a:cs typeface="Times New Roman" pitchFamily="18" charset="0"/>
                  </a:rPr>
                  <a:t>) لمسألة البرمجة الخطية، أي إن أية نقطة على حدود أو داخل هذه المنطقة يمكن أن تكون حلاً منظوراً للمسألة.</a:t>
                </a:r>
                <a:endParaRPr lang="ar-SA" altLang="en-US" sz="1800" b="1" dirty="0" smtClean="0">
                  <a:latin typeface="Times New Roman" pitchFamily="18" charset="0"/>
                  <a:cs typeface="Times New Roman" pitchFamily="18" charset="0"/>
                </a:endParaRPr>
              </a:p>
              <a:p>
                <a:pPr algn="just" rtl="1" eaLnBrk="1" hangingPunct="1">
                  <a:lnSpc>
                    <a:spcPct val="150000"/>
                  </a:lnSpc>
                </a:pPr>
                <a:r>
                  <a:rPr lang="ar-SA" altLang="en-US" sz="1800" b="1" dirty="0" smtClean="0">
                    <a:latin typeface="Times New Roman" pitchFamily="18" charset="0"/>
                    <a:cs typeface="Times New Roman" pitchFamily="18" charset="0"/>
                  </a:rPr>
                  <a:t>والسؤال هو أي من النقاط (م  و  د) يمكن أن تــكون الحل الأمــثل وتــعــطــي أكــبر ربحية؟ </a:t>
                </a:r>
              </a:p>
              <a:p>
                <a:pPr marL="109537" indent="0" algn="just" rtl="1" eaLnBrk="1" hangingPunct="1">
                  <a:lnSpc>
                    <a:spcPct val="150000"/>
                  </a:lnSpc>
                  <a:buNone/>
                </a:pPr>
                <a:r>
                  <a:rPr lang="ar-SA" altLang="en-US" sz="1800" b="1" dirty="0" smtClean="0">
                    <a:solidFill>
                      <a:schemeClr val="accent1"/>
                    </a:solidFill>
                    <a:latin typeface="Times New Roman" pitchFamily="18" charset="0"/>
                    <a:cs typeface="Times New Roman" pitchFamily="18" charset="0"/>
                  </a:rPr>
                  <a:t>الاجابة:  نقطة التقاطع بين المنحنين (و) هي النقطة المثلي التي تعظم الانتاج</a:t>
                </a:r>
                <a:endParaRPr lang="en-US" altLang="en-US" sz="1800" b="1" dirty="0" smtClean="0">
                  <a:solidFill>
                    <a:schemeClr val="accent1"/>
                  </a:solidFill>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للحصول علي الكميات المنتجة عند  النقطة (و)</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التي تعظم الربح يمكن حل معادلات القيود جبريا كالتالي:</a:t>
                </a: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من المعادلة الاولي:</a:t>
                </a: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i="1">
                          <a:latin typeface="Cambria Math"/>
                        </a:rPr>
                        <m:t>=</m:t>
                      </m:r>
                      <m:r>
                        <a:rPr lang="en-US" sz="1800" i="1">
                          <a:latin typeface="Cambria Math"/>
                        </a:rPr>
                        <m:t>24</m:t>
                      </m:r>
                      <m:r>
                        <a:rPr lang="ar-SA" sz="1800" b="0" i="1" smtClean="0">
                          <a:latin typeface="Cambria Math"/>
                        </a:rPr>
                        <m:t>−</m:t>
                      </m:r>
                      <m:r>
                        <a:rPr lang="ar-SA" sz="1800" i="1">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oMath>
                  </m:oMathPara>
                </a14:m>
                <a:endParaRPr lang="ar-SA" sz="1800" dirty="0" smtClean="0">
                  <a:latin typeface="Times New Roman" pitchFamily="18" charset="0"/>
                </a:endParaRPr>
              </a:p>
              <a:p>
                <a:pPr marL="109537" indent="0" algn="just" rtl="1" eaLnBrk="1" hangingPunct="1">
                  <a:buNone/>
                </a:pPr>
                <a:r>
                  <a:rPr lang="ar-SA" altLang="en-US" sz="1800" dirty="0" smtClean="0">
                    <a:latin typeface="Times New Roman" pitchFamily="18" charset="0"/>
                    <a:cs typeface="Times New Roman" pitchFamily="18" charset="0"/>
                  </a:rPr>
                  <a:t>بالتعويض في المعادلة الثانية نحصل علي:</a:t>
                </a:r>
                <a:endParaRPr lang="en-US" altLang="en-US" sz="1800" dirty="0">
                  <a:latin typeface="Times New Roman" pitchFamily="18" charset="0"/>
                  <a:cs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r>
                        <a:rPr lang="en-US" sz="1800" b="0" i="1" smtClean="0">
                          <a:latin typeface="Cambria Math"/>
                        </a:rPr>
                        <m:t>3</m:t>
                      </m:r>
                      <m:r>
                        <a:rPr lang="en-US" sz="1800" b="0" i="1" smtClean="0">
                          <a:latin typeface="Cambria Math"/>
                        </a:rPr>
                        <m:t>(</m:t>
                      </m:r>
                      <m:r>
                        <a:rPr lang="en-US" sz="1800" i="1">
                          <a:latin typeface="Cambria Math"/>
                        </a:rPr>
                        <m:t>24</m:t>
                      </m:r>
                      <m:r>
                        <a:rPr lang="ar-SA" sz="1800" i="1">
                          <a:latin typeface="Cambria Math"/>
                        </a:rPr>
                        <m:t>−</m:t>
                      </m:r>
                      <m:r>
                        <a:rPr lang="ar-SA" sz="1800" i="1">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b="0" i="1" smtClean="0">
                          <a:latin typeface="Cambria Math"/>
                        </a:rPr>
                        <m:t>)</m:t>
                      </m:r>
                      <m:r>
                        <a:rPr lang="en-US" sz="1800" i="1">
                          <a:latin typeface="Cambria Math"/>
                        </a:rPr>
                        <m:t>=</m:t>
                      </m:r>
                      <m:r>
                        <a:rPr lang="en-US" sz="1800" i="1">
                          <a:latin typeface="Cambria Math"/>
                        </a:rPr>
                        <m:t>21</m:t>
                      </m:r>
                    </m:oMath>
                  </m:oMathPara>
                </a14:m>
                <a:endParaRPr lang="ar-SA" altLang="en-US" sz="1800" dirty="0" smtClean="0">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اذا </a:t>
                </a:r>
                <a:r>
                  <a:rPr lang="en-US" altLang="en-US" sz="1800"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dirty="0" smtClean="0">
                    <a:latin typeface="Times New Roman" pitchFamily="18" charset="0"/>
                    <a:cs typeface="Times New Roman" pitchFamily="18" charset="0"/>
                  </a:rPr>
                  <a:t>10.2</a:t>
                </a:r>
                <a:r>
                  <a:rPr lang="ar-SA" altLang="en-US" sz="1800" dirty="0" smtClean="0">
                    <a:latin typeface="Times New Roman" pitchFamily="18" charset="0"/>
                    <a:cs typeface="Times New Roman" pitchFamily="18" charset="0"/>
                  </a:rPr>
                  <a:t> </a:t>
                </a:r>
              </a:p>
              <a:p>
                <a:pPr marL="109537" indent="0" algn="just" rtl="1" eaLnBrk="1" hangingPunct="1">
                  <a:lnSpc>
                    <a:spcPct val="150000"/>
                  </a:lnSpc>
                  <a:buNone/>
                </a:pPr>
                <a:r>
                  <a:rPr lang="en-US" altLang="en-US" sz="1800"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a:t>
                </a:r>
                <a:r>
                  <a:rPr lang="en-US" altLang="en-US" sz="1800" dirty="0" smtClean="0">
                    <a:latin typeface="Times New Roman" pitchFamily="18" charset="0"/>
                    <a:cs typeface="Times New Roman" pitchFamily="18" charset="0"/>
                  </a:rPr>
                  <a:t>3.2</a:t>
                </a:r>
                <a:endParaRPr lang="ar-SA" altLang="en-US" sz="1800" dirty="0" smtClean="0">
                  <a:latin typeface="Times New Roman" pitchFamily="18" charset="0"/>
                  <a:cs typeface="Times New Roman" pitchFamily="18" charset="0"/>
                </a:endParaRPr>
              </a:p>
            </p:txBody>
          </p:sp>
        </mc:Choice>
        <mc:Fallback xmlns="">
          <p:sp>
            <p:nvSpPr>
              <p:cNvPr id="5125" name="Rectangle 3"/>
              <p:cNvSpPr>
                <a:spLocks noGrp="1" noRot="1" noChangeAspect="1" noMove="1" noResize="1" noEditPoints="1" noAdjustHandles="1" noChangeArrowheads="1" noChangeShapeType="1" noTextEdit="1"/>
              </p:cNvSpPr>
              <p:nvPr>
                <p:ph type="body" idx="4294967295"/>
              </p:nvPr>
            </p:nvSpPr>
            <p:spPr>
              <a:xfrm>
                <a:off x="495300" y="457200"/>
                <a:ext cx="8153400" cy="5791200"/>
              </a:xfrm>
              <a:blipFill rotWithShape="1">
                <a:blip r:embed="rId2"/>
                <a:stretch>
                  <a:fillRect l="-1271"/>
                </a:stretch>
              </a:blipFill>
            </p:spPr>
            <p:txBody>
              <a:bodyPr/>
              <a:lstStyle/>
              <a:p>
                <a:r>
                  <a:rPr lang="en-US">
                    <a:noFill/>
                  </a:rPr>
                  <a:t> </a:t>
                </a:r>
              </a:p>
            </p:txBody>
          </p:sp>
        </mc:Fallback>
      </mc:AlternateContent>
      <p:sp>
        <p:nvSpPr>
          <p:cNvPr id="512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9" name="عنصر نائب لرقم الشريحة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552DAAF-D1E4-4E8A-BAAB-BB5B5C35DAC9}" type="slidenum">
              <a:rPr lang="ar-SA" altLang="en-US" smtClean="0">
                <a:solidFill>
                  <a:schemeClr val="tx2"/>
                </a:solidFill>
              </a:rPr>
              <a:pPr eaLnBrk="1" hangingPunct="1"/>
              <a:t>171</a:t>
            </a:fld>
            <a:endParaRPr lang="en-US" altLang="en-US" smtClean="0">
              <a:solidFill>
                <a:schemeClr val="tx2"/>
              </a:solidFill>
            </a:endParaRPr>
          </a:p>
        </p:txBody>
      </p:sp>
    </p:spTree>
    <p:extLst>
      <p:ext uri="{BB962C8B-B14F-4D97-AF65-F5344CB8AC3E}">
        <p14:creationId xmlns:p14="http://schemas.microsoft.com/office/powerpoint/2010/main" val="96162807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6146" name="Object 8"/>
          <p:cNvGraphicFramePr>
            <a:graphicFrameLocks noChangeAspect="1"/>
          </p:cNvGraphicFramePr>
          <p:nvPr>
            <p:extLst>
              <p:ext uri="{D42A27DB-BD31-4B8C-83A1-F6EECF244321}">
                <p14:modId xmlns:p14="http://schemas.microsoft.com/office/powerpoint/2010/main" val="2677917061"/>
              </p:ext>
            </p:extLst>
          </p:nvPr>
        </p:nvGraphicFramePr>
        <p:xfrm>
          <a:off x="457200" y="612775"/>
          <a:ext cx="8248650" cy="2862263"/>
        </p:xfrm>
        <a:graphic>
          <a:graphicData uri="http://schemas.openxmlformats.org/presentationml/2006/ole">
            <mc:AlternateContent xmlns:mc="http://schemas.openxmlformats.org/markup-compatibility/2006">
              <mc:Choice xmlns:v="urn:schemas-microsoft-com:vml" Requires="v">
                <p:oleObj spid="_x0000_s50273" name="Document" r:id="rId3" imgW="5594567" imgH="1941362" progId="Word.Document.8">
                  <p:embed/>
                </p:oleObj>
              </mc:Choice>
              <mc:Fallback>
                <p:oleObj name="Document" r:id="rId3" imgW="5594567" imgH="1941362" progId="Word.Document.8">
                  <p:embed/>
                  <p:pic>
                    <p:nvPicPr>
                      <p:cNvPr id="0" name=""/>
                      <p:cNvPicPr>
                        <a:picLocks noChangeAspect="1" noChangeArrowheads="1"/>
                      </p:cNvPicPr>
                      <p:nvPr/>
                    </p:nvPicPr>
                    <p:blipFill>
                      <a:blip r:embed="rId4"/>
                      <a:srcRect/>
                      <a:stretch>
                        <a:fillRect/>
                      </a:stretch>
                    </p:blipFill>
                    <p:spPr bwMode="auto">
                      <a:xfrm>
                        <a:off x="457200" y="612775"/>
                        <a:ext cx="8248650" cy="2862263"/>
                      </a:xfrm>
                      <a:prstGeom prst="rect">
                        <a:avLst/>
                      </a:prstGeom>
                      <a:noFill/>
                      <a:extLst/>
                    </p:spPr>
                  </p:pic>
                </p:oleObj>
              </mc:Fallback>
            </mc:AlternateContent>
          </a:graphicData>
        </a:graphic>
      </p:graphicFrame>
      <p:sp>
        <p:nvSpPr>
          <p:cNvPr id="6149" name="Rectangle 10"/>
          <p:cNvSpPr>
            <a:spLocks noChangeArrowheads="1"/>
          </p:cNvSpPr>
          <p:nvPr/>
        </p:nvSpPr>
        <p:spPr bwMode="auto">
          <a:xfrm>
            <a:off x="0" y="2295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6150"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7013FB2-2D76-4C41-B605-04C18E98E907}" type="slidenum">
              <a:rPr lang="ar-SA" altLang="en-US" smtClean="0">
                <a:solidFill>
                  <a:schemeClr val="tx2"/>
                </a:solidFill>
              </a:rPr>
              <a:pPr eaLnBrk="1" hangingPunct="1"/>
              <a:t>172</a:t>
            </a:fld>
            <a:endParaRPr lang="en-US" altLang="en-US" smtClean="0">
              <a:solidFill>
                <a:schemeClr val="tx2"/>
              </a:solidFill>
            </a:endParaRPr>
          </a:p>
        </p:txBody>
      </p:sp>
      <p:sp>
        <p:nvSpPr>
          <p:cNvPr id="2" name="Rectangle 1"/>
          <p:cNvSpPr/>
          <p:nvPr/>
        </p:nvSpPr>
        <p:spPr>
          <a:xfrm>
            <a:off x="723900" y="3445588"/>
            <a:ext cx="7696200" cy="1338828"/>
          </a:xfrm>
          <a:prstGeom prst="rect">
            <a:avLst/>
          </a:prstGeom>
        </p:spPr>
        <p:txBody>
          <a:bodyPr wrap="square">
            <a:spAutoFit/>
          </a:bodyPr>
          <a:lstStyle/>
          <a:p>
            <a:pPr algn="just" rtl="1">
              <a:lnSpc>
                <a:spcPct val="150000"/>
              </a:lnSpc>
              <a:buFont typeface="Wingdings" panose="05000000000000000000" pitchFamily="2" charset="2"/>
              <a:buChar char="Ø"/>
            </a:pPr>
            <a:r>
              <a:rPr lang="ar-SA" altLang="en-US" dirty="0">
                <a:latin typeface="Times New Roman" pitchFamily="18" charset="0"/>
                <a:cs typeface="Times New Roman" pitchFamily="18" charset="0"/>
              </a:rPr>
              <a:t>من هذا الـــجدول </a:t>
            </a:r>
            <a:r>
              <a:rPr lang="ar-SA" altLang="en-US" dirty="0" smtClean="0">
                <a:latin typeface="Times New Roman" pitchFamily="18" charset="0"/>
                <a:cs typeface="Times New Roman" pitchFamily="18" charset="0"/>
              </a:rPr>
              <a:t>يــتبيّن </a:t>
            </a:r>
            <a:r>
              <a:rPr lang="ar-SA" altLang="en-US" dirty="0">
                <a:latin typeface="Times New Roman" pitchFamily="18" charset="0"/>
                <a:cs typeface="Times New Roman" pitchFamily="18" charset="0"/>
              </a:rPr>
              <a:t>لنا بأن أقصى ربح يــمكن الحصول عليه هو (60) ريال، أي عند الــــــنقطة (</a:t>
            </a:r>
            <a:r>
              <a:rPr lang="ar-SA" altLang="en-US" b="1" dirty="0">
                <a:latin typeface="Times New Roman" pitchFamily="18" charset="0"/>
                <a:cs typeface="Times New Roman" pitchFamily="18" charset="0"/>
              </a:rPr>
              <a:t>و)</a:t>
            </a:r>
            <a:r>
              <a:rPr lang="ar-SA" altLang="en-US" dirty="0">
                <a:latin typeface="Times New Roman" pitchFamily="18" charset="0"/>
                <a:cs typeface="Times New Roman" pitchFamily="18" charset="0"/>
              </a:rPr>
              <a:t> حيث </a:t>
            </a:r>
            <a:r>
              <a:rPr lang="en-US" altLang="en-US" i="1" dirty="0">
                <a:latin typeface="Times New Roman" pitchFamily="18" charset="0"/>
                <a:cs typeface="Times New Roman" pitchFamily="18" charset="0"/>
              </a:rPr>
              <a:t>Y1</a:t>
            </a:r>
            <a:r>
              <a:rPr lang="ar-SA" altLang="en-US" dirty="0">
                <a:latin typeface="Times New Roman" pitchFamily="18" charset="0"/>
                <a:cs typeface="Times New Roman" pitchFamily="18" charset="0"/>
              </a:rPr>
              <a:t>=10.2 و </a:t>
            </a:r>
            <a:r>
              <a:rPr lang="en-US" altLang="en-US" i="1" dirty="0">
                <a:latin typeface="Times New Roman" pitchFamily="18" charset="0"/>
                <a:cs typeface="Times New Roman" pitchFamily="18" charset="0"/>
              </a:rPr>
              <a:t>Y2</a:t>
            </a:r>
            <a:r>
              <a:rPr lang="ar-SA" altLang="en-US" dirty="0">
                <a:latin typeface="Times New Roman" pitchFamily="18" charset="0"/>
                <a:cs typeface="Times New Roman" pitchFamily="18" charset="0"/>
              </a:rPr>
              <a:t>=3.2 </a:t>
            </a:r>
          </a:p>
          <a:p>
            <a:pPr algn="just" rtl="1">
              <a:lnSpc>
                <a:spcPct val="150000"/>
              </a:lnSpc>
              <a:buFont typeface="Wingdings" panose="05000000000000000000" pitchFamily="2" charset="2"/>
              <a:buChar char="Ø"/>
            </a:pPr>
            <a:r>
              <a:rPr lang="ar-SA" altLang="en-US" dirty="0" smtClean="0">
                <a:latin typeface="Times New Roman" pitchFamily="18" charset="0"/>
                <a:cs typeface="Times New Roman" pitchFamily="18" charset="0"/>
              </a:rPr>
              <a:t>النقطة </a:t>
            </a:r>
            <a:r>
              <a:rPr lang="ar-SA" altLang="en-US" dirty="0">
                <a:latin typeface="Times New Roman" pitchFamily="18" charset="0"/>
                <a:cs typeface="Times New Roman" pitchFamily="18" charset="0"/>
              </a:rPr>
              <a:t>(و) </a:t>
            </a:r>
            <a:r>
              <a:rPr lang="ar-SA" altLang="en-US" dirty="0" smtClean="0">
                <a:latin typeface="Times New Roman" pitchFamily="18" charset="0"/>
                <a:cs typeface="Times New Roman" pitchFamily="18" charset="0"/>
              </a:rPr>
              <a:t>هي </a:t>
            </a:r>
            <a:r>
              <a:rPr lang="ar-SA" altLang="en-US" dirty="0">
                <a:latin typeface="Times New Roman" pitchFamily="18" charset="0"/>
                <a:cs typeface="Times New Roman" pitchFamily="18" charset="0"/>
              </a:rPr>
              <a:t>نقطة تقاطع </a:t>
            </a:r>
            <a:r>
              <a:rPr lang="ar-SA" altLang="en-US" dirty="0" smtClean="0">
                <a:latin typeface="Times New Roman" pitchFamily="18" charset="0"/>
                <a:cs typeface="Times New Roman" pitchFamily="18" charset="0"/>
              </a:rPr>
              <a:t>القيدين</a:t>
            </a:r>
            <a:endParaRPr lang="ar-SA"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89849659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609600" y="152400"/>
            <a:ext cx="8153400" cy="5257800"/>
          </a:xfrm>
        </p:spPr>
        <p:txBody>
          <a:bodyPr/>
          <a:lstStyle/>
          <a:p>
            <a:pPr marL="109537" indent="0" algn="r" rtl="1" eaLnBrk="1" hangingPunct="1">
              <a:lnSpc>
                <a:spcPct val="150000"/>
              </a:lnSpc>
              <a:buNone/>
            </a:pPr>
            <a:r>
              <a:rPr lang="ar-SA" altLang="en-US" sz="2000" dirty="0" smtClean="0">
                <a:latin typeface="Times New Roman" pitchFamily="18" charset="0"/>
                <a:cs typeface="Times New Roman" pitchFamily="18" charset="0"/>
              </a:rPr>
              <a:t>مـــــــــــــــــــــــــــــــــــــــــــــــثال (2):</a:t>
            </a:r>
          </a:p>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يرغب مزارع في أن يحصل قــطيع أغــنامة على أحــسن مــستوى من الغذاء الذي يتكون من نوعين من العلف يرمز لــلنوع الأول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والثاني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وإن كل نوع يحتوي على ثلاثة أنواع من الفيتامينات</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 (</a:t>
            </a:r>
            <a:r>
              <a:rPr lang="en-US" altLang="en-US" sz="2000" dirty="0" smtClean="0">
                <a:latin typeface="Times New Roman" pitchFamily="18" charset="0"/>
                <a:cs typeface="Times New Roman" pitchFamily="18" charset="0"/>
              </a:rPr>
              <a:t>A, B, C</a:t>
            </a:r>
            <a:r>
              <a:rPr lang="ar-SA" altLang="en-US" sz="2000" dirty="0" smtClean="0">
                <a:latin typeface="Times New Roman" pitchFamily="18" charset="0"/>
                <a:cs typeface="Times New Roman" pitchFamily="18" charset="0"/>
              </a:rPr>
              <a:t>) فإذا فرض أن هذا القطيع يحتاج على الأقـل 14 وحـدة من (</a:t>
            </a:r>
            <a:r>
              <a:rPr lang="en-US" altLang="en-US" sz="2000" dirty="0" smtClean="0">
                <a:latin typeface="Times New Roman" pitchFamily="18" charset="0"/>
                <a:cs typeface="Times New Roman" pitchFamily="18" charset="0"/>
              </a:rPr>
              <a:t>A</a:t>
            </a:r>
            <a:r>
              <a:rPr lang="ar-SA" altLang="en-US" sz="2000" dirty="0" smtClean="0">
                <a:latin typeface="Times New Roman" pitchFamily="18" charset="0"/>
                <a:cs typeface="Times New Roman" pitchFamily="18" charset="0"/>
              </a:rPr>
              <a:t>)، 12 وحدة من (</a:t>
            </a:r>
            <a:r>
              <a:rPr lang="en-US" altLang="en-US" sz="2000" dirty="0" smtClean="0">
                <a:latin typeface="Times New Roman" pitchFamily="18" charset="0"/>
                <a:cs typeface="Times New Roman" pitchFamily="18" charset="0"/>
              </a:rPr>
              <a:t>B</a:t>
            </a:r>
            <a:r>
              <a:rPr lang="ar-SA" altLang="en-US" sz="2000" dirty="0" smtClean="0">
                <a:latin typeface="Times New Roman" pitchFamily="18" charset="0"/>
                <a:cs typeface="Times New Roman" pitchFamily="18" charset="0"/>
              </a:rPr>
              <a:t>)،  18 وحدة من (</a:t>
            </a:r>
            <a:r>
              <a:rPr lang="en-US" altLang="en-US" sz="2000" dirty="0" smtClean="0">
                <a:latin typeface="Times New Roman" pitchFamily="18" charset="0"/>
                <a:cs typeface="Times New Roman" pitchFamily="18" charset="0"/>
              </a:rPr>
              <a:t>C</a:t>
            </a:r>
            <a:r>
              <a:rPr lang="ar-SA" altLang="en-US" sz="2000" dirty="0" smtClean="0">
                <a:latin typeface="Times New Roman" pitchFamily="18" charset="0"/>
                <a:cs typeface="Times New Roman" pitchFamily="18" charset="0"/>
              </a:rPr>
              <a:t>) يومياً، وكان النوع </a:t>
            </a:r>
            <a:r>
              <a:rPr lang="ar-SA" altLang="en-US" sz="2000" u="sng" dirty="0" smtClean="0">
                <a:latin typeface="Times New Roman" pitchFamily="18" charset="0"/>
                <a:cs typeface="Times New Roman" pitchFamily="18" charset="0"/>
              </a:rPr>
              <a:t>الاول</a:t>
            </a:r>
            <a:r>
              <a:rPr lang="ar-SA" altLang="en-US" sz="2000" dirty="0" smtClean="0">
                <a:latin typeface="Times New Roman" pitchFamily="18" charset="0"/>
                <a:cs typeface="Times New Roman" pitchFamily="18" charset="0"/>
              </a:rPr>
              <a:t> من العلف يحتوي على وحدتين من (</a:t>
            </a:r>
            <a:r>
              <a:rPr lang="en-US" altLang="en-US" sz="2000" dirty="0" smtClean="0">
                <a:latin typeface="Times New Roman" pitchFamily="18" charset="0"/>
                <a:cs typeface="Times New Roman" pitchFamily="18" charset="0"/>
              </a:rPr>
              <a:t>A</a:t>
            </a:r>
            <a:r>
              <a:rPr lang="ar-SA" altLang="en-US" sz="2000" dirty="0" smtClean="0">
                <a:latin typeface="Times New Roman" pitchFamily="18" charset="0"/>
                <a:cs typeface="Times New Roman" pitchFamily="18" charset="0"/>
              </a:rPr>
              <a:t>) ووحدة واحدة من كل من (</a:t>
            </a:r>
            <a:r>
              <a:rPr lang="en-US" altLang="en-US" sz="2000" dirty="0" smtClean="0">
                <a:latin typeface="Times New Roman" pitchFamily="18" charset="0"/>
                <a:cs typeface="Times New Roman" pitchFamily="18" charset="0"/>
              </a:rPr>
              <a:t>B &amp; C</a:t>
            </a:r>
            <a:r>
              <a:rPr lang="ar-SA" altLang="en-US" sz="2000" dirty="0" smtClean="0">
                <a:latin typeface="Times New Roman" pitchFamily="18" charset="0"/>
                <a:cs typeface="Times New Roman" pitchFamily="18" charset="0"/>
              </a:rPr>
              <a:t>). بينما النوع </a:t>
            </a:r>
            <a:r>
              <a:rPr lang="ar-SA" altLang="en-US" sz="2000" u="sng" dirty="0" smtClean="0">
                <a:latin typeface="Times New Roman" pitchFamily="18" charset="0"/>
                <a:cs typeface="Times New Roman" pitchFamily="18" charset="0"/>
              </a:rPr>
              <a:t>الثاني</a:t>
            </a:r>
            <a:r>
              <a:rPr lang="ar-SA" altLang="en-US" sz="2000" dirty="0" smtClean="0">
                <a:latin typeface="Times New Roman" pitchFamily="18" charset="0"/>
                <a:cs typeface="Times New Roman" pitchFamily="18" charset="0"/>
              </a:rPr>
              <a:t> من العلف يحتوي على وحدة واحدة من (</a:t>
            </a:r>
            <a:r>
              <a:rPr lang="en-US" altLang="en-US" sz="2000" dirty="0" smtClean="0">
                <a:latin typeface="Times New Roman" pitchFamily="18" charset="0"/>
                <a:cs typeface="Times New Roman" pitchFamily="18" charset="0"/>
              </a:rPr>
              <a:t>A &amp; B </a:t>
            </a:r>
            <a:r>
              <a:rPr lang="ar-SA" altLang="en-US" sz="2000" dirty="0" smtClean="0">
                <a:latin typeface="Times New Roman" pitchFamily="18" charset="0"/>
                <a:cs typeface="Times New Roman" pitchFamily="18" charset="0"/>
              </a:rPr>
              <a:t>) وثلاث وحدات من (</a:t>
            </a:r>
            <a:r>
              <a:rPr lang="en-US" altLang="en-US" sz="2000" dirty="0" smtClean="0">
                <a:latin typeface="Times New Roman" pitchFamily="18" charset="0"/>
                <a:cs typeface="Times New Roman" pitchFamily="18" charset="0"/>
              </a:rPr>
              <a:t>C</a:t>
            </a:r>
            <a:r>
              <a:rPr lang="ar-SA" altLang="en-US" sz="2000" dirty="0" smtClean="0">
                <a:latin typeface="Times New Roman" pitchFamily="18" charset="0"/>
                <a:cs typeface="Times New Roman" pitchFamily="18" charset="0"/>
              </a:rPr>
              <a:t>). فإذا كانت سعر الوحدة من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يساوي ريالان بينما سعر الوحدة من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 يساوي 4 ريال. </a:t>
            </a:r>
          </a:p>
          <a:p>
            <a:pPr algn="just" rtl="1" eaLnBrk="1" hangingPunct="1">
              <a:lnSpc>
                <a:spcPct val="150000"/>
              </a:lnSpc>
            </a:pPr>
            <a:r>
              <a:rPr lang="ar-SA" altLang="en-US" sz="2000" dirty="0" smtClean="0">
                <a:latin typeface="Times New Roman" pitchFamily="18" charset="0"/>
                <a:cs typeface="Times New Roman" pitchFamily="18" charset="0"/>
              </a:rPr>
              <a:t>المطلوب</a:t>
            </a:r>
            <a:r>
              <a:rPr lang="en-US" altLang="en-US" sz="2000" dirty="0" smtClean="0">
                <a:latin typeface="Times New Roman" pitchFamily="18" charset="0"/>
                <a:cs typeface="Times New Roman" pitchFamily="18" charset="0"/>
              </a:rPr>
              <a:t>:</a:t>
            </a:r>
            <a:endParaRPr lang="ar-SA" altLang="en-US" sz="2000"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تــحـديـد كــميات </a:t>
            </a:r>
            <a:r>
              <a:rPr lang="en-US" altLang="en-US" sz="2000" i="1"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a:t>
            </a:r>
            <a:r>
              <a:rPr lang="en-US" altLang="en-US" sz="2000" i="1"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التي تحقق الإحتياجات المطلوبة من الفيتامينات وبأقل تكاليف ممكنة.</a:t>
            </a:r>
          </a:p>
          <a:p>
            <a:pPr algn="just" rtl="1" eaLnBrk="1" hangingPunct="1">
              <a:lnSpc>
                <a:spcPct val="150000"/>
              </a:lnSpc>
              <a:buFont typeface="Wingdings" pitchFamily="2" charset="2"/>
              <a:buNone/>
            </a:pPr>
            <a:endParaRPr lang="en-US" altLang="en-US" sz="2000" dirty="0" smtClean="0">
              <a:latin typeface="Times New Roman" pitchFamily="18" charset="0"/>
              <a:cs typeface="Times New Roman" pitchFamily="18" charset="0"/>
            </a:endParaRPr>
          </a:p>
        </p:txBody>
      </p:sp>
      <p:sp>
        <p:nvSpPr>
          <p:cNvPr id="3072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94825E7-A8EB-4C58-A6BC-8C475DD35C76}" type="slidenum">
              <a:rPr lang="ar-SA" altLang="en-US" smtClean="0">
                <a:solidFill>
                  <a:schemeClr val="tx2"/>
                </a:solidFill>
              </a:rPr>
              <a:pPr eaLnBrk="1" hangingPunct="1"/>
              <a:t>173</a:t>
            </a:fld>
            <a:endParaRPr lang="en-US" altLang="en-US" smtClean="0">
              <a:solidFill>
                <a:schemeClr val="tx2"/>
              </a:solidFill>
            </a:endParaRPr>
          </a:p>
        </p:txBody>
      </p:sp>
    </p:spTree>
    <p:extLst>
      <p:ext uri="{BB962C8B-B14F-4D97-AF65-F5344CB8AC3E}">
        <p14:creationId xmlns:p14="http://schemas.microsoft.com/office/powerpoint/2010/main" val="294520729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mc:AlternateContent xmlns:mc="http://schemas.openxmlformats.org/markup-compatibility/2006" xmlns:a14="http://schemas.microsoft.com/office/drawing/2010/main">
        <mc:Choice Requires="a14">
          <p:sp>
            <p:nvSpPr>
              <p:cNvPr id="3076" name="Rectangle 9"/>
              <p:cNvSpPr>
                <a:spLocks noGrp="1" noChangeArrowheads="1"/>
              </p:cNvSpPr>
              <p:nvPr>
                <p:ph type="body" sz="half" idx="4294967295"/>
              </p:nvPr>
            </p:nvSpPr>
            <p:spPr>
              <a:xfrm>
                <a:off x="381000" y="4267200"/>
                <a:ext cx="8610600" cy="1905000"/>
              </a:xfrm>
            </p:spPr>
            <p:txBody>
              <a:bodyPr/>
              <a:lstStyle/>
              <a:p>
                <a:pPr algn="just" rtl="1" eaLnBrk="1" hangingPunct="1"/>
                <a:r>
                  <a:rPr lang="ar-SA" altLang="en-US" sz="1800" dirty="0" smtClean="0">
                    <a:latin typeface="Times New Roman" pitchFamily="18" charset="0"/>
                    <a:cs typeface="Times New Roman" pitchFamily="18" charset="0"/>
                  </a:rPr>
                  <a:t>يتم حل المسالة بيانياً، حيث يمكن تمثيل كل متغير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بيانياً، وليكن الإحداثي الأفقي مخصص للمنتج (</a:t>
                </a:r>
                <a:r>
                  <a:rPr lang="en-US" altLang="en-US" sz="1800" i="1" dirty="0" smtClean="0">
                    <a:latin typeface="Times New Roman" pitchFamily="18" charset="0"/>
                    <a:cs typeface="Times New Roman" pitchFamily="18" charset="0"/>
                  </a:rPr>
                  <a:t>Y1</a:t>
                </a:r>
                <a:r>
                  <a:rPr lang="ar-SA" altLang="en-US" sz="1800" dirty="0" smtClean="0">
                    <a:latin typeface="Times New Roman" pitchFamily="18" charset="0"/>
                    <a:cs typeface="Times New Roman" pitchFamily="18" charset="0"/>
                  </a:rPr>
                  <a:t>) والإحداثي العمودي مخصّص للمنتج (</a:t>
                </a:r>
                <a:r>
                  <a:rPr lang="en-US" altLang="en-US" sz="1800" i="1" dirty="0" smtClean="0">
                    <a:latin typeface="Times New Roman" pitchFamily="18" charset="0"/>
                    <a:cs typeface="Times New Roman" pitchFamily="18" charset="0"/>
                  </a:rPr>
                  <a:t>Y2</a:t>
                </a:r>
                <a:r>
                  <a:rPr lang="ar-SA" altLang="en-US" sz="1800" dirty="0" smtClean="0">
                    <a:latin typeface="Times New Roman" pitchFamily="18" charset="0"/>
                    <a:cs typeface="Times New Roman" pitchFamily="18" charset="0"/>
                  </a:rPr>
                  <a:t>). </a:t>
                </a:r>
              </a:p>
              <a:p>
                <a:pPr algn="just" rtl="1" eaLnBrk="1" hangingPunct="1"/>
                <a:r>
                  <a:rPr lang="ar-SA" altLang="en-US" sz="1800" dirty="0" smtClean="0">
                    <a:latin typeface="Times New Roman" pitchFamily="18" charset="0"/>
                    <a:cs typeface="Times New Roman" pitchFamily="18" charset="0"/>
                  </a:rPr>
                  <a:t>لحل المسالة بيانيا يتم تحويل معادلات القيود الي معادلات تساوي كا</a:t>
                </a:r>
                <a:r>
                  <a:rPr lang="ar-SA" altLang="en-US" sz="1800" dirty="0">
                    <a:latin typeface="Times New Roman" pitchFamily="18" charset="0"/>
                    <a:cs typeface="Times New Roman" pitchFamily="18" charset="0"/>
                  </a:rPr>
                  <a:t>ل</a:t>
                </a:r>
                <a:r>
                  <a:rPr lang="ar-SA" altLang="en-US" sz="1800" dirty="0" smtClean="0">
                    <a:latin typeface="Times New Roman" pitchFamily="18" charset="0"/>
                    <a:cs typeface="Times New Roman" pitchFamily="18" charset="0"/>
                  </a:rPr>
                  <a:t>تالي:</a:t>
                </a:r>
              </a:p>
              <a:p>
                <a:pPr marL="109537" indent="0" algn="just" eaLnBrk="1" hangingPunct="1">
                  <a:buNone/>
                </a:pPr>
                <a14:m>
                  <m:oMathPara xmlns:m="http://schemas.openxmlformats.org/officeDocument/2006/math">
                    <m:oMathParaPr>
                      <m:jc m:val="centerGroup"/>
                    </m:oMathParaPr>
                    <m:oMath xmlns:m="http://schemas.openxmlformats.org/officeDocument/2006/math">
                      <m:r>
                        <a:rPr lang="ar-SA" sz="1800" b="0" i="1" smtClean="0">
                          <a:latin typeface="Cambria Math"/>
                        </a:rPr>
                        <m:t>2</m:t>
                      </m:r>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b="0" i="1" smtClean="0">
                          <a:latin typeface="Cambria Math"/>
                        </a:rPr>
                        <m:t>=</m:t>
                      </m:r>
                      <m:r>
                        <a:rPr lang="ar-SA" sz="1800" b="0" i="1" smtClean="0">
                          <a:latin typeface="Cambria Math"/>
                        </a:rPr>
                        <m:t>1</m:t>
                      </m:r>
                      <m:r>
                        <a:rPr lang="en-US" sz="1800" b="0" i="1" smtClean="0">
                          <a:latin typeface="Cambria Math"/>
                        </a:rPr>
                        <m:t>4</m:t>
                      </m:r>
                    </m:oMath>
                  </m:oMathPara>
                </a14:m>
                <a:endParaRPr lang="en-US" altLang="en-US" sz="1800" dirty="0" smtClean="0">
                  <a:latin typeface="Times New Roman" pitchFamily="18" charset="0"/>
                  <a:cs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𝑌</m:t>
                          </m:r>
                        </m:e>
                        <m:sub>
                          <m:r>
                            <a:rPr lang="en-US" sz="1800" i="1">
                              <a:latin typeface="Cambria Math"/>
                            </a:rPr>
                            <m:t>2</m:t>
                          </m:r>
                        </m:sub>
                      </m:sSub>
                      <m:r>
                        <a:rPr lang="en-US" sz="1800" i="1">
                          <a:latin typeface="Cambria Math"/>
                        </a:rPr>
                        <m:t>=</m:t>
                      </m:r>
                      <m:r>
                        <a:rPr lang="ar-SA" sz="1800" b="0" i="1" smtClean="0">
                          <a:latin typeface="Cambria Math"/>
                        </a:rPr>
                        <m:t>12</m:t>
                      </m:r>
                    </m:oMath>
                  </m:oMathPara>
                </a14:m>
                <a:endParaRPr lang="ar-SA" sz="1800" b="0" dirty="0" smtClean="0">
                  <a:latin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1800" i="1">
                              <a:latin typeface="Cambria Math"/>
                            </a:rPr>
                          </m:ctrlPr>
                        </m:sSubPr>
                        <m:e>
                          <m:r>
                            <a:rPr lang="en-US" sz="1800" i="1">
                              <a:latin typeface="Cambria Math"/>
                            </a:rPr>
                            <m:t>𝑌</m:t>
                          </m:r>
                        </m:e>
                        <m:sub>
                          <m:r>
                            <a:rPr lang="en-US" sz="1800" i="1">
                              <a:latin typeface="Cambria Math"/>
                            </a:rPr>
                            <m:t>1</m:t>
                          </m:r>
                        </m:sub>
                      </m:sSub>
                      <m:r>
                        <a:rPr lang="en-US" sz="1800" i="1">
                          <a:latin typeface="Cambria Math"/>
                        </a:rPr>
                        <m:t>+</m:t>
                      </m:r>
                      <m:sSub>
                        <m:sSubPr>
                          <m:ctrlPr>
                            <a:rPr lang="en-US" sz="1800" i="1">
                              <a:latin typeface="Cambria Math"/>
                            </a:rPr>
                          </m:ctrlPr>
                        </m:sSubPr>
                        <m:e>
                          <m:r>
                            <a:rPr lang="ar-SA" sz="1800" b="0" i="1" smtClean="0">
                              <a:latin typeface="Cambria Math"/>
                            </a:rPr>
                            <m:t>3</m:t>
                          </m:r>
                          <m:r>
                            <a:rPr lang="en-US" sz="1800" i="1">
                              <a:latin typeface="Cambria Math"/>
                            </a:rPr>
                            <m:t>𝑌</m:t>
                          </m:r>
                        </m:e>
                        <m:sub>
                          <m:r>
                            <a:rPr lang="en-US" sz="1800" i="1">
                              <a:latin typeface="Cambria Math"/>
                            </a:rPr>
                            <m:t>2</m:t>
                          </m:r>
                        </m:sub>
                      </m:sSub>
                      <m:r>
                        <a:rPr lang="en-US" sz="1800" i="1">
                          <a:latin typeface="Cambria Math"/>
                        </a:rPr>
                        <m:t>=</m:t>
                      </m:r>
                      <m:r>
                        <a:rPr lang="ar-SA" sz="1800" b="0" i="1" smtClean="0">
                          <a:latin typeface="Cambria Math"/>
                        </a:rPr>
                        <m:t>18</m:t>
                      </m:r>
                    </m:oMath>
                  </m:oMathPara>
                </a14:m>
                <a:endParaRPr lang="en-US" altLang="en-US" sz="1800" dirty="0" smtClean="0">
                  <a:latin typeface="Times New Roman" pitchFamily="18" charset="0"/>
                  <a:cs typeface="Times New Roman" pitchFamily="18" charset="0"/>
                </a:endParaRPr>
              </a:p>
            </p:txBody>
          </p:sp>
        </mc:Choice>
        <mc:Fallback xmlns="">
          <p:sp>
            <p:nvSpPr>
              <p:cNvPr id="3076" name="Rectangle 9"/>
              <p:cNvSpPr>
                <a:spLocks noGrp="1" noRot="1" noChangeAspect="1" noMove="1" noResize="1" noEditPoints="1" noAdjustHandles="1" noChangeArrowheads="1" noChangeShapeType="1" noTextEdit="1"/>
              </p:cNvSpPr>
              <p:nvPr>
                <p:ph type="body" sz="half" idx="4294967295"/>
              </p:nvPr>
            </p:nvSpPr>
            <p:spPr>
              <a:xfrm>
                <a:off x="381000" y="4267200"/>
                <a:ext cx="8610600" cy="1905000"/>
              </a:xfrm>
              <a:blipFill rotWithShape="1">
                <a:blip r:embed="rId3"/>
                <a:stretch>
                  <a:fillRect l="-1275" t="-1597"/>
                </a:stretch>
              </a:blipFill>
            </p:spPr>
            <p:txBody>
              <a:bodyPr/>
              <a:lstStyle/>
              <a:p>
                <a:r>
                  <a:rPr lang="en-US">
                    <a:noFill/>
                  </a:rPr>
                  <a:t> </a:t>
                </a:r>
              </a:p>
            </p:txBody>
          </p:sp>
        </mc:Fallback>
      </mc:AlternateContent>
      <p:sp>
        <p:nvSpPr>
          <p:cNvPr id="3077" name="Rectangle 6"/>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sp>
        <p:nvSpPr>
          <p:cNvPr id="3078"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1CCB5DE-8D6C-4E10-959E-A86EAA3A4FB9}" type="slidenum">
              <a:rPr lang="ar-SA" altLang="en-US" smtClean="0">
                <a:solidFill>
                  <a:srgbClr val="464646"/>
                </a:solidFill>
              </a:rPr>
              <a:pPr eaLnBrk="1" hangingPunct="1"/>
              <a:t>174</a:t>
            </a:fld>
            <a:endParaRPr lang="en-US" altLang="en-US" smtClean="0">
              <a:solidFill>
                <a:srgbClr val="464646"/>
              </a:solidFill>
            </a:endParaRPr>
          </a:p>
        </p:txBody>
      </p:sp>
      <mc:AlternateContent xmlns:mc="http://schemas.openxmlformats.org/markup-compatibility/2006" xmlns:a14="http://schemas.microsoft.com/office/drawing/2010/main">
        <mc:Choice Requires="a14">
          <p:sp>
            <p:nvSpPr>
              <p:cNvPr id="2" name="Rectangle 1"/>
              <p:cNvSpPr/>
              <p:nvPr/>
            </p:nvSpPr>
            <p:spPr>
              <a:xfrm>
                <a:off x="1066800" y="609600"/>
                <a:ext cx="7239000" cy="1477328"/>
              </a:xfrm>
              <a:prstGeom prst="rect">
                <a:avLst/>
              </a:prstGeom>
            </p:spPr>
            <p:txBody>
              <a:bodyPr wrap="square">
                <a:spAutoFit/>
              </a:bodyPr>
              <a:lstStyle/>
              <a:p>
                <a:pPr algn="r" rtl="1"/>
                <a:r>
                  <a:rPr lang="ar-SA" b="1" dirty="0" smtClean="0">
                    <a:solidFill>
                      <a:prstClr val="black"/>
                    </a:solidFill>
                  </a:rPr>
                  <a:t>الحل:</a:t>
                </a:r>
                <a:endParaRPr lang="en-US" dirty="0">
                  <a:solidFill>
                    <a:prstClr val="black"/>
                  </a:solidFill>
                </a:endParaRPr>
              </a:p>
              <a:p>
                <a:pPr algn="r" rtl="1"/>
                <a:r>
                  <a:rPr lang="ar-SA" dirty="0">
                    <a:solidFill>
                      <a:prstClr val="black"/>
                    </a:solidFill>
                  </a:rPr>
                  <a:t>لحل هذه المسألة بيانياً </a:t>
                </a:r>
                <a:r>
                  <a:rPr lang="ar-SA" dirty="0" smtClean="0">
                    <a:solidFill>
                      <a:prstClr val="black"/>
                    </a:solidFill>
                  </a:rPr>
                  <a:t>نبدأ </a:t>
                </a:r>
                <a:r>
                  <a:rPr lang="ar-SA" dirty="0">
                    <a:solidFill>
                      <a:prstClr val="black"/>
                    </a:solidFill>
                  </a:rPr>
                  <a:t>بالخطوات التالية:</a:t>
                </a:r>
                <a:endParaRPr lang="en-US" dirty="0">
                  <a:solidFill>
                    <a:prstClr val="black"/>
                  </a:solidFill>
                </a:endParaRPr>
              </a:p>
              <a:p>
                <a:pPr algn="r" rtl="1"/>
                <a:r>
                  <a:rPr lang="ar-SA" b="1" dirty="0">
                    <a:solidFill>
                      <a:prstClr val="black"/>
                    </a:solidFill>
                  </a:rPr>
                  <a:t>1- </a:t>
                </a:r>
                <a:r>
                  <a:rPr lang="ar-SA" dirty="0">
                    <a:solidFill>
                      <a:prstClr val="black"/>
                    </a:solidFill>
                  </a:rPr>
                  <a:t>تحديد دالة الهدف </a:t>
                </a:r>
                <a:r>
                  <a:rPr lang="ar-SA" dirty="0" smtClean="0">
                    <a:solidFill>
                      <a:prstClr val="black"/>
                    </a:solidFill>
                  </a:rPr>
                  <a:t>التي تدني التكاليف وهي</a:t>
                </a:r>
                <a:r>
                  <a:rPr lang="en-US" dirty="0" smtClean="0">
                    <a:solidFill>
                      <a:prstClr val="black"/>
                    </a:solidFill>
                  </a:rPr>
                  <a:t>:</a:t>
                </a:r>
              </a:p>
              <a:p>
                <a:pPr algn="r" rtl="1"/>
                <a:endParaRPr lang="en-US" dirty="0" smtClean="0">
                  <a:solidFill>
                    <a:prstClr val="black"/>
                  </a:solidFill>
                </a:endParaRPr>
              </a:p>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𝑀</m:t>
                      </m:r>
                      <m:r>
                        <a:rPr lang="en-US" b="0" i="1" smtClean="0">
                          <a:solidFill>
                            <a:prstClr val="black"/>
                          </a:solidFill>
                          <a:latin typeface="Cambria Math"/>
                        </a:rPr>
                        <m:t>𝑖𝑛</m:t>
                      </m:r>
                      <m:r>
                        <a:rPr lang="en-US" i="1" smtClean="0">
                          <a:solidFill>
                            <a:prstClr val="black"/>
                          </a:solidFill>
                          <a:latin typeface="Cambria Math"/>
                        </a:rPr>
                        <m:t>𝑍</m:t>
                      </m:r>
                      <m:r>
                        <a:rPr lang="en-US" i="1" smtClean="0">
                          <a:solidFill>
                            <a:prstClr val="black"/>
                          </a:solidFill>
                          <a:latin typeface="Cambria Math"/>
                        </a:rPr>
                        <m:t>=</m:t>
                      </m:r>
                      <m:r>
                        <a:rPr lang="en-US" b="0" i="1" smtClean="0">
                          <a:solidFill>
                            <a:prstClr val="black"/>
                          </a:solidFill>
                          <a:latin typeface="Cambria Math"/>
                        </a:rPr>
                        <m:t>2</m:t>
                      </m:r>
                      <m:sSub>
                        <m:sSubPr>
                          <m:ctrlPr>
                            <a:rPr lang="en-US" i="1" smtClean="0">
                              <a:solidFill>
                                <a:prstClr val="black"/>
                              </a:solidFill>
                              <a:latin typeface="Cambria Math"/>
                            </a:rPr>
                          </m:ctrlPr>
                        </m:sSubPr>
                        <m:e>
                          <m:r>
                            <a:rPr lang="en-US" i="1" smtClean="0">
                              <a:solidFill>
                                <a:prstClr val="black"/>
                              </a:solidFill>
                              <a:latin typeface="Cambria Math"/>
                            </a:rPr>
                            <m:t>𝑌</m:t>
                          </m:r>
                        </m:e>
                        <m:sub>
                          <m:r>
                            <a:rPr lang="en-US" i="1" smtClean="0">
                              <a:solidFill>
                                <a:prstClr val="black"/>
                              </a:solidFill>
                              <a:latin typeface="Cambria Math"/>
                            </a:rPr>
                            <m:t>1</m:t>
                          </m:r>
                        </m:sub>
                      </m:sSub>
                      <m:r>
                        <a:rPr lang="en-US" i="1" smtClean="0">
                          <a:solidFill>
                            <a:prstClr val="black"/>
                          </a:solidFill>
                          <a:latin typeface="Cambria Math"/>
                        </a:rPr>
                        <m:t>+</m:t>
                      </m:r>
                      <m:r>
                        <a:rPr lang="en-US" b="0" i="1" smtClean="0">
                          <a:solidFill>
                            <a:prstClr val="black"/>
                          </a:solidFill>
                          <a:latin typeface="Cambria Math"/>
                        </a:rPr>
                        <m:t>4</m:t>
                      </m:r>
                      <m:sSub>
                        <m:sSubPr>
                          <m:ctrlPr>
                            <a:rPr lang="en-US" i="1" smtClean="0">
                              <a:solidFill>
                                <a:prstClr val="black"/>
                              </a:solidFill>
                              <a:latin typeface="Cambria Math"/>
                            </a:rPr>
                          </m:ctrlPr>
                        </m:sSubPr>
                        <m:e>
                          <m:r>
                            <a:rPr lang="en-US" i="1" smtClean="0">
                              <a:solidFill>
                                <a:prstClr val="black"/>
                              </a:solidFill>
                              <a:latin typeface="Cambria Math"/>
                            </a:rPr>
                            <m:t>𝑌</m:t>
                          </m:r>
                        </m:e>
                        <m:sub>
                          <m:r>
                            <a:rPr lang="en-US" i="1" smtClean="0">
                              <a:solidFill>
                                <a:prstClr val="black"/>
                              </a:solidFill>
                              <a:latin typeface="Cambria Math"/>
                            </a:rPr>
                            <m:t>2</m:t>
                          </m:r>
                        </m:sub>
                      </m:sSub>
                    </m:oMath>
                  </m:oMathPara>
                </a14:m>
                <a:endParaRPr lang="en-US"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066800" y="609600"/>
                <a:ext cx="7239000" cy="1477328"/>
              </a:xfrm>
              <a:prstGeom prst="rect">
                <a:avLst/>
              </a:prstGeom>
              <a:blipFill rotWithShape="1">
                <a:blip r:embed="rId4"/>
                <a:stretch>
                  <a:fillRect t="-3306" r="-673"/>
                </a:stretch>
              </a:blipFill>
            </p:spPr>
            <p:txBody>
              <a:bodyPr/>
              <a:lstStyle/>
              <a:p>
                <a:r>
                  <a:rPr lang="en-US">
                    <a:noFill/>
                  </a:rPr>
                  <a:t> </a:t>
                </a:r>
              </a:p>
            </p:txBody>
          </p:sp>
        </mc:Fallback>
      </mc:AlternateContent>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p:nvPr/>
        </p:nvSpPr>
        <p:spPr>
          <a:xfrm>
            <a:off x="6882012" y="2323525"/>
            <a:ext cx="1423788" cy="369332"/>
          </a:xfrm>
          <a:prstGeom prst="rect">
            <a:avLst/>
          </a:prstGeom>
        </p:spPr>
        <p:txBody>
          <a:bodyPr wrap="none">
            <a:spAutoFit/>
          </a:bodyPr>
          <a:lstStyle/>
          <a:p>
            <a:pPr algn="r" rtl="1"/>
            <a:r>
              <a:rPr lang="ar-SA" b="1" dirty="0">
                <a:solidFill>
                  <a:prstClr val="black"/>
                </a:solidFill>
              </a:rPr>
              <a:t>2- تحديد القيود:</a:t>
            </a:r>
            <a:endParaRPr lang="en-US" dirty="0">
              <a:solidFill>
                <a:prstClr val="black"/>
              </a:solidFill>
            </a:endParaRPr>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7"/>
          <p:cNvSpPr/>
          <p:nvPr/>
        </p:nvSpPr>
        <p:spPr>
          <a:xfrm>
            <a:off x="6476453" y="3588686"/>
            <a:ext cx="1829347" cy="369332"/>
          </a:xfrm>
          <a:prstGeom prst="rect">
            <a:avLst/>
          </a:prstGeom>
        </p:spPr>
        <p:txBody>
          <a:bodyPr wrap="none">
            <a:spAutoFit/>
          </a:bodyPr>
          <a:lstStyle/>
          <a:p>
            <a:pPr algn="r" rtl="1"/>
            <a:r>
              <a:rPr lang="ar-SA" b="1" dirty="0">
                <a:solidFill>
                  <a:prstClr val="black"/>
                </a:solidFill>
              </a:rPr>
              <a:t>3- شرط عدم </a:t>
            </a:r>
            <a:r>
              <a:rPr lang="ar-SA" b="1" dirty="0" smtClean="0">
                <a:solidFill>
                  <a:prstClr val="black"/>
                </a:solidFill>
              </a:rPr>
              <a:t>السلبية:</a:t>
            </a:r>
            <a:endParaRPr lang="en-US" dirty="0">
              <a:solidFill>
                <a:prstClr val="black"/>
              </a:solidFill>
            </a:endParaRPr>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98227115"/>
              </p:ext>
            </p:extLst>
          </p:nvPr>
        </p:nvGraphicFramePr>
        <p:xfrm>
          <a:off x="4616110" y="3530181"/>
          <a:ext cx="1104900" cy="588962"/>
        </p:xfrm>
        <a:graphic>
          <a:graphicData uri="http://schemas.openxmlformats.org/presentationml/2006/ole">
            <mc:AlternateContent xmlns:mc="http://schemas.openxmlformats.org/markup-compatibility/2006">
              <mc:Choice xmlns:v="urn:schemas-microsoft-com:vml" Requires="v">
                <p:oleObj spid="_x0000_s79888" name="Equation" r:id="rId5" imgW="419100" imgH="457200" progId="Equation.3">
                  <p:embed/>
                </p:oleObj>
              </mc:Choice>
              <mc:Fallback>
                <p:oleObj name="Equation" r:id="rId5" imgW="419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110" y="3530181"/>
                        <a:ext cx="1104900" cy="588962"/>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 name="Rectangle 3"/>
              <p:cNvSpPr/>
              <p:nvPr/>
            </p:nvSpPr>
            <p:spPr>
              <a:xfrm>
                <a:off x="3962399" y="2363186"/>
                <a:ext cx="1726948" cy="369332"/>
              </a:xfrm>
              <a:prstGeom prst="rect">
                <a:avLst/>
              </a:prstGeom>
            </p:spPr>
            <p:txBody>
              <a:bodyPr wrap="none">
                <a:spAutoFit/>
              </a:bodyPr>
              <a:lstStyle/>
              <a:p>
                <a:pPr marL="109537" algn="just"/>
                <a14:m>
                  <m:oMathPara xmlns:m="http://schemas.openxmlformats.org/officeDocument/2006/math">
                    <m:oMathParaPr>
                      <m:jc m:val="centerGroup"/>
                    </m:oMathParaPr>
                    <m:oMath xmlns:m="http://schemas.openxmlformats.org/officeDocument/2006/math">
                      <m:r>
                        <a:rPr lang="ar-SA" i="1" smtClean="0">
                          <a:latin typeface="Cambria Math"/>
                        </a:rPr>
                        <m:t>2</m:t>
                      </m:r>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ea typeface="Cambria Math"/>
                        </a:rPr>
                        <m:t>≥</m:t>
                      </m:r>
                      <m:r>
                        <a:rPr lang="ar-SA" b="0" i="1" smtClean="0">
                          <a:latin typeface="Cambria Math"/>
                        </a:rPr>
                        <m:t>14</m:t>
                      </m:r>
                    </m:oMath>
                  </m:oMathPara>
                </a14:m>
                <a:endParaRPr lang="en-US" altLang="en-US" dirty="0">
                  <a:latin typeface="Times New Roman" pitchFamily="18" charset="0"/>
                  <a:cs typeface="Times New Roman"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962399" y="2363186"/>
                <a:ext cx="1726948" cy="369332"/>
              </a:xfrm>
              <a:prstGeom prst="rect">
                <a:avLst/>
              </a:prstGeom>
              <a:blipFill rotWithShape="1">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122303" y="2697623"/>
                <a:ext cx="1598707" cy="369332"/>
              </a:xfrm>
              <a:prstGeom prst="rect">
                <a:avLst/>
              </a:prstGeom>
            </p:spPr>
            <p:txBody>
              <a:bodyPr wrap="none">
                <a:spAutoFit/>
              </a:bodyPr>
              <a:lstStyle/>
              <a:p>
                <a:pPr marL="109537" algn="just"/>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ea typeface="Cambria Math"/>
                        </a:rPr>
                        <m:t>≥</m:t>
                      </m:r>
                      <m:r>
                        <a:rPr lang="ar-SA" b="0" i="1" smtClean="0">
                          <a:latin typeface="Cambria Math"/>
                        </a:rPr>
                        <m:t>12</m:t>
                      </m:r>
                    </m:oMath>
                  </m:oMathPara>
                </a14:m>
                <a:endParaRPr lang="en-US" altLang="en-US" dirty="0">
                  <a:latin typeface="Times New Roman" pitchFamily="18"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22303" y="2697623"/>
                <a:ext cx="1598707" cy="369332"/>
              </a:xfrm>
              <a:prstGeom prst="rect">
                <a:avLst/>
              </a:prstGeom>
              <a:blipFill rotWithShape="1">
                <a:blip r:embed="rId8"/>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14799" y="3069804"/>
                <a:ext cx="1726948" cy="369332"/>
              </a:xfrm>
              <a:prstGeom prst="rect">
                <a:avLst/>
              </a:prstGeom>
            </p:spPr>
            <p:txBody>
              <a:bodyPr wrap="none">
                <a:spAutoFit/>
              </a:bodyPr>
              <a:lstStyle/>
              <a:p>
                <a:pPr marL="109537" algn="just"/>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𝑌</m:t>
                          </m:r>
                        </m:e>
                        <m:sub>
                          <m:r>
                            <a:rPr lang="en-US" i="1">
                              <a:latin typeface="Cambria Math"/>
                            </a:rPr>
                            <m:t>1</m:t>
                          </m:r>
                        </m:sub>
                      </m:sSub>
                      <m:r>
                        <a:rPr lang="en-US" i="1">
                          <a:latin typeface="Cambria Math"/>
                        </a:rPr>
                        <m:t>+</m:t>
                      </m:r>
                      <m:sSub>
                        <m:sSubPr>
                          <m:ctrlPr>
                            <a:rPr lang="en-US" i="1">
                              <a:latin typeface="Cambria Math"/>
                            </a:rPr>
                          </m:ctrlPr>
                        </m:sSubPr>
                        <m:e>
                          <m:r>
                            <a:rPr lang="ar-SA" b="0" i="1" smtClean="0">
                              <a:latin typeface="Cambria Math"/>
                            </a:rPr>
                            <m:t>3</m:t>
                          </m:r>
                          <m:r>
                            <a:rPr lang="en-US" i="1">
                              <a:latin typeface="Cambria Math"/>
                            </a:rPr>
                            <m:t>𝑌</m:t>
                          </m:r>
                        </m:e>
                        <m:sub>
                          <m:r>
                            <a:rPr lang="en-US" i="1">
                              <a:latin typeface="Cambria Math"/>
                            </a:rPr>
                            <m:t>2</m:t>
                          </m:r>
                        </m:sub>
                      </m:sSub>
                      <m:r>
                        <a:rPr lang="en-US" i="1">
                          <a:latin typeface="Cambria Math"/>
                          <a:ea typeface="Cambria Math"/>
                        </a:rPr>
                        <m:t>≥</m:t>
                      </m:r>
                      <m:r>
                        <a:rPr lang="ar-SA" b="0" i="1" smtClean="0">
                          <a:latin typeface="Cambria Math"/>
                        </a:rPr>
                        <m:t>18</m:t>
                      </m:r>
                    </m:oMath>
                  </m:oMathPara>
                </a14:m>
                <a:endParaRPr lang="en-US" altLang="en-US" dirty="0">
                  <a:latin typeface="Times New Roman" pitchFamily="18" charset="0"/>
                  <a:cs typeface="Times New Roman"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114799" y="3069804"/>
                <a:ext cx="1726948" cy="369332"/>
              </a:xfrm>
              <a:prstGeom prst="rect">
                <a:avLst/>
              </a:prstGeom>
              <a:blipFill rotWithShape="1">
                <a:blip r:embed="rId9"/>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8357521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9218" name="Object 4"/>
          <p:cNvGraphicFramePr>
            <a:graphicFrameLocks noChangeAspect="1"/>
          </p:cNvGraphicFramePr>
          <p:nvPr/>
        </p:nvGraphicFramePr>
        <p:xfrm>
          <a:off x="381000" y="228600"/>
          <a:ext cx="8305800" cy="6369050"/>
        </p:xfrm>
        <a:graphic>
          <a:graphicData uri="http://schemas.openxmlformats.org/presentationml/2006/ole">
            <mc:AlternateContent xmlns:mc="http://schemas.openxmlformats.org/markup-compatibility/2006">
              <mc:Choice xmlns:v="urn:schemas-microsoft-com:vml" Requires="v">
                <p:oleObj spid="_x0000_s44125" name="Document" r:id="rId3" imgW="5949095" imgH="5589225" progId="Word.Document.8">
                  <p:embed/>
                </p:oleObj>
              </mc:Choice>
              <mc:Fallback>
                <p:oleObj name="Document" r:id="rId3" imgW="5949095" imgH="558922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305800" cy="636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6"/>
          <p:cNvSpPr>
            <a:spLocks noChangeArrowheads="1"/>
          </p:cNvSpPr>
          <p:nvPr/>
        </p:nvSpPr>
        <p:spPr bwMode="auto">
          <a:xfrm>
            <a:off x="0" y="5581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9221"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951B72C-589B-41D8-8FCA-8FA9E3FD855A}" type="slidenum">
              <a:rPr lang="ar-SA" altLang="en-US" smtClean="0">
                <a:solidFill>
                  <a:schemeClr val="tx2"/>
                </a:solidFill>
              </a:rPr>
              <a:pPr eaLnBrk="1" hangingPunct="1"/>
              <a:t>175</a:t>
            </a:fld>
            <a:endParaRPr lang="en-US" altLang="en-US" smtClean="0">
              <a:solidFill>
                <a:schemeClr val="tx2"/>
              </a:solidFill>
            </a:endParaRPr>
          </a:p>
        </p:txBody>
      </p:sp>
    </p:spTree>
    <p:extLst>
      <p:ext uri="{BB962C8B-B14F-4D97-AF65-F5344CB8AC3E}">
        <p14:creationId xmlns:p14="http://schemas.microsoft.com/office/powerpoint/2010/main" val="238483338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304800" y="457200"/>
            <a:ext cx="8534400" cy="5668963"/>
          </a:xfrm>
        </p:spPr>
        <p:txBody>
          <a:bodyPr/>
          <a:lstStyle/>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إن التمثيل البياني لدالة الهدف في مسألة التقليل (التدنية) كما شاهدنا مشابه لما هو عليه في مسألة التعظيم مع إختلاف رئيسي في إختيار نقطة الحل الأمثل، حيث نقوم في مسألة التقليل بإختيار نقطة التقاطع الواقعة على مــحيط الــــمنطقة الــــمنظورة والتي تــــكون قـــــريبة من نـــــقطة الأصـــــل (0.0). وهي النقطة (ن)</a:t>
            </a:r>
            <a:endParaRPr lang="en-US" altLang="en-US" sz="2000" dirty="0" smtClean="0">
              <a:latin typeface="Times New Roman" pitchFamily="18" charset="0"/>
              <a:cs typeface="Times New Roman" pitchFamily="18" charset="0"/>
            </a:endParaRPr>
          </a:p>
        </p:txBody>
      </p:sp>
      <p:sp>
        <p:nvSpPr>
          <p:cNvPr id="3174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D4C5E5A-E3DB-4AD4-950C-5E828480FD95}" type="slidenum">
              <a:rPr lang="ar-SA" altLang="en-US" smtClean="0">
                <a:solidFill>
                  <a:schemeClr val="tx2"/>
                </a:solidFill>
              </a:rPr>
              <a:pPr eaLnBrk="1" hangingPunct="1"/>
              <a:t>176</a:t>
            </a:fld>
            <a:endParaRPr lang="en-US" altLang="en-US" smtClean="0">
              <a:solidFill>
                <a:schemeClr val="tx2"/>
              </a:solidFill>
            </a:endParaRPr>
          </a:p>
        </p:txBody>
      </p:sp>
    </p:spTree>
    <p:extLst>
      <p:ext uri="{BB962C8B-B14F-4D97-AF65-F5344CB8AC3E}">
        <p14:creationId xmlns:p14="http://schemas.microsoft.com/office/powerpoint/2010/main" val="155482668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Rectangle 3"/>
              <p:cNvSpPr>
                <a:spLocks noGrp="1" noChangeArrowheads="1"/>
              </p:cNvSpPr>
              <p:nvPr>
                <p:ph type="body" idx="4294967295"/>
              </p:nvPr>
            </p:nvSpPr>
            <p:spPr>
              <a:xfrm>
                <a:off x="457200" y="381000"/>
                <a:ext cx="8610600" cy="6126163"/>
              </a:xfrm>
            </p:spPr>
            <p:txBody>
              <a:bodyPr/>
              <a:lstStyle/>
              <a:p>
                <a:pPr algn="r" rtl="1" eaLnBrk="1" hangingPunct="1">
                  <a:lnSpc>
                    <a:spcPct val="150000"/>
                  </a:lnSpc>
                </a:pPr>
                <a:r>
                  <a:rPr lang="ar-SA" altLang="en-US" sz="2000" dirty="0" smtClean="0">
                    <a:latin typeface="Times New Roman" pitchFamily="18" charset="0"/>
                    <a:cs typeface="Times New Roman" pitchFamily="18" charset="0"/>
                  </a:rPr>
                  <a:t>نــــتيجة لرسم خـــطوط مــــتوازية مــــمثلة في دالــــة الــهدف على الشكل البياني لمسألة التقليل (التدنية)  وذات ميل ثابت يساوي ، فإننا نجد أن النقطة (</a:t>
                </a:r>
                <a:r>
                  <a:rPr lang="ar-SA" altLang="en-US" sz="2000" b="1" dirty="0" smtClean="0">
                    <a:latin typeface="Times New Roman" pitchFamily="18" charset="0"/>
                    <a:cs typeface="Times New Roman" pitchFamily="18" charset="0"/>
                  </a:rPr>
                  <a:t>ن</a:t>
                </a:r>
                <a:r>
                  <a:rPr lang="ar-SA" altLang="en-US" sz="2000" dirty="0" smtClean="0">
                    <a:latin typeface="Times New Roman" pitchFamily="18" charset="0"/>
                    <a:cs typeface="Times New Roman" pitchFamily="18" charset="0"/>
                  </a:rPr>
                  <a:t>) هي آخر نقطة في المنطقة المنظورة يمسها خط دالة الهدف عند إقترابها من نقطة الأصـــــل، وبالتالي فإن النقطة (</a:t>
                </a:r>
                <a:r>
                  <a:rPr lang="ar-SA" altLang="en-US" sz="2000" b="1" dirty="0" smtClean="0">
                    <a:latin typeface="Times New Roman" pitchFamily="18" charset="0"/>
                    <a:cs typeface="Times New Roman" pitchFamily="18" charset="0"/>
                  </a:rPr>
                  <a:t>ن</a:t>
                </a:r>
                <a:r>
                  <a:rPr lang="ar-SA" altLang="en-US" sz="2000" dirty="0" smtClean="0">
                    <a:latin typeface="Times New Roman" pitchFamily="18" charset="0"/>
                    <a:cs typeface="Times New Roman" pitchFamily="18" charset="0"/>
                  </a:rPr>
                  <a:t>) تمثل الحل الأمـــثل لمسألة التقليل (التدنية). </a:t>
                </a:r>
              </a:p>
              <a:p>
                <a:pPr algn="just" rtl="1" eaLnBrk="1" hangingPunct="1">
                  <a:lnSpc>
                    <a:spcPct val="150000"/>
                  </a:lnSpc>
                </a:pPr>
                <a:r>
                  <a:rPr lang="ar-SA" altLang="en-US" sz="2000" b="1" dirty="0">
                    <a:latin typeface="Times New Roman" pitchFamily="18" charset="0"/>
                    <a:cs typeface="Times New Roman" pitchFamily="18" charset="0"/>
                  </a:rPr>
                  <a:t>والسؤال هو أي من النقاط (م  و  د) يمكن أن تــكون الحل الأمــثل وتــعــطــي أكــبر ربحية؟ </a:t>
                </a:r>
              </a:p>
              <a:p>
                <a:pPr marL="109537" indent="0" algn="just" rtl="1" eaLnBrk="1" hangingPunct="1">
                  <a:lnSpc>
                    <a:spcPct val="150000"/>
                  </a:lnSpc>
                  <a:buNone/>
                </a:pPr>
                <a:r>
                  <a:rPr lang="ar-SA" altLang="en-US" sz="2000" b="1" dirty="0">
                    <a:solidFill>
                      <a:schemeClr val="accent1"/>
                    </a:solidFill>
                    <a:latin typeface="Times New Roman" pitchFamily="18" charset="0"/>
                    <a:cs typeface="Times New Roman" pitchFamily="18" charset="0"/>
                  </a:rPr>
                  <a:t>الاجابة:  نقطة التقاطع بين </a:t>
                </a:r>
                <a:r>
                  <a:rPr lang="ar-SA" altLang="en-US" sz="2000" b="1" dirty="0" smtClean="0">
                    <a:solidFill>
                      <a:schemeClr val="accent1"/>
                    </a:solidFill>
                    <a:latin typeface="Times New Roman" pitchFamily="18" charset="0"/>
                    <a:cs typeface="Times New Roman" pitchFamily="18" charset="0"/>
                  </a:rPr>
                  <a:t>المنحنين للقيد الثاني والثالث (ن) </a:t>
                </a:r>
                <a:r>
                  <a:rPr lang="ar-SA" altLang="en-US" sz="2000" b="1" dirty="0">
                    <a:solidFill>
                      <a:schemeClr val="accent1"/>
                    </a:solidFill>
                    <a:latin typeface="Times New Roman" pitchFamily="18" charset="0"/>
                    <a:cs typeface="Times New Roman" pitchFamily="18" charset="0"/>
                  </a:rPr>
                  <a:t>هي النقطة المثلي التي </a:t>
                </a:r>
                <a:r>
                  <a:rPr lang="ar-SA" altLang="en-US" sz="2000" b="1" dirty="0" smtClean="0">
                    <a:solidFill>
                      <a:schemeClr val="accent1"/>
                    </a:solidFill>
                    <a:latin typeface="Times New Roman" pitchFamily="18" charset="0"/>
                    <a:cs typeface="Times New Roman" pitchFamily="18" charset="0"/>
                  </a:rPr>
                  <a:t>تدني التكاليف</a:t>
                </a:r>
                <a:endParaRPr lang="en-US" altLang="en-US" sz="2000" b="1" dirty="0">
                  <a:solidFill>
                    <a:schemeClr val="accent1"/>
                  </a:solidFill>
                  <a:latin typeface="Times New Roman" pitchFamily="18" charset="0"/>
                  <a:cs typeface="Times New Roman" pitchFamily="18" charset="0"/>
                </a:endParaRPr>
              </a:p>
              <a:p>
                <a:pPr marL="109537" indent="0" algn="just" rtl="1" eaLnBrk="1" hangingPunct="1">
                  <a:lnSpc>
                    <a:spcPct val="150000"/>
                  </a:lnSpc>
                  <a:buNone/>
                </a:pPr>
                <a:r>
                  <a:rPr lang="ar-SA" altLang="en-US" sz="2000" dirty="0" smtClean="0">
                    <a:latin typeface="Times New Roman" pitchFamily="18" charset="0"/>
                    <a:cs typeface="Times New Roman" pitchFamily="18" charset="0"/>
                  </a:rPr>
                  <a:t>للحصول علي الكميات المستخدمة من الموردين عند  النقطة (ن)</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 التي تدني التكاليف يمكن حل المعادلتين  القيود جبريا كالتالي:</a:t>
                </a: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𝑌</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2</m:t>
                          </m:r>
                        </m:sub>
                      </m:sSub>
                      <m:r>
                        <a:rPr lang="en-US" sz="2000" i="1">
                          <a:latin typeface="Cambria Math"/>
                        </a:rPr>
                        <m:t>=</m:t>
                      </m:r>
                      <m:r>
                        <a:rPr lang="ar-SA" sz="2000" i="1">
                          <a:latin typeface="Cambria Math"/>
                        </a:rPr>
                        <m:t>12</m:t>
                      </m:r>
                    </m:oMath>
                  </m:oMathPara>
                </a14:m>
                <a:endParaRPr lang="ar-SA" sz="2000" dirty="0">
                  <a:latin typeface="Times New Roman" pitchFamily="18" charset="0"/>
                </a:endParaRPr>
              </a:p>
              <a:p>
                <a:pPr marL="109537" indent="0" algn="just" eaLnBrk="1" hangingPunct="1">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𝑌</m:t>
                          </m:r>
                        </m:e>
                        <m:sub>
                          <m:r>
                            <a:rPr lang="en-US" sz="2000" i="1">
                              <a:latin typeface="Cambria Math"/>
                            </a:rPr>
                            <m:t>1</m:t>
                          </m:r>
                        </m:sub>
                      </m:sSub>
                      <m:r>
                        <a:rPr lang="en-US" sz="2000" i="1">
                          <a:latin typeface="Cambria Math"/>
                        </a:rPr>
                        <m:t>+</m:t>
                      </m:r>
                      <m:sSub>
                        <m:sSubPr>
                          <m:ctrlPr>
                            <a:rPr lang="en-US" sz="2000" i="1">
                              <a:latin typeface="Cambria Math"/>
                            </a:rPr>
                          </m:ctrlPr>
                        </m:sSubPr>
                        <m:e>
                          <m:r>
                            <a:rPr lang="ar-SA" sz="2000" i="1">
                              <a:latin typeface="Cambria Math"/>
                            </a:rPr>
                            <m:t>3</m:t>
                          </m:r>
                          <m:r>
                            <a:rPr lang="en-US" sz="2000" i="1">
                              <a:latin typeface="Cambria Math"/>
                            </a:rPr>
                            <m:t>𝑌</m:t>
                          </m:r>
                        </m:e>
                        <m:sub>
                          <m:r>
                            <a:rPr lang="en-US" sz="2000" i="1">
                              <a:latin typeface="Cambria Math"/>
                            </a:rPr>
                            <m:t>2</m:t>
                          </m:r>
                        </m:sub>
                      </m:sSub>
                      <m:r>
                        <a:rPr lang="en-US" sz="2000" i="1">
                          <a:latin typeface="Cambria Math"/>
                        </a:rPr>
                        <m:t>=</m:t>
                      </m:r>
                      <m:r>
                        <a:rPr lang="ar-SA" sz="2000" i="1">
                          <a:latin typeface="Cambria Math"/>
                        </a:rPr>
                        <m:t>18</m:t>
                      </m:r>
                    </m:oMath>
                  </m:oMathPara>
                </a14:m>
                <a:endParaRPr lang="en-US" altLang="en-US" sz="2000" dirty="0">
                  <a:latin typeface="Times New Roman" pitchFamily="18" charset="0"/>
                  <a:cs typeface="Times New Roman" pitchFamily="18" charset="0"/>
                </a:endParaRPr>
              </a:p>
              <a:p>
                <a:pPr marL="109537" indent="0" algn="just" rtl="1" eaLnBrk="1" hangingPunct="1">
                  <a:lnSpc>
                    <a:spcPct val="150000"/>
                  </a:lnSpc>
                  <a:buNone/>
                </a:pPr>
                <a:r>
                  <a:rPr lang="ar-SA" altLang="en-US" sz="2000" dirty="0" smtClean="0">
                    <a:latin typeface="Times New Roman" pitchFamily="18" charset="0"/>
                    <a:cs typeface="Times New Roman" pitchFamily="18" charset="0"/>
                  </a:rPr>
                  <a:t>من </a:t>
                </a:r>
                <a:r>
                  <a:rPr lang="ar-SA" altLang="en-US" sz="2000" dirty="0">
                    <a:latin typeface="Times New Roman" pitchFamily="18" charset="0"/>
                    <a:cs typeface="Times New Roman" pitchFamily="18" charset="0"/>
                  </a:rPr>
                  <a:t>المعادلة الاولي:</a:t>
                </a:r>
                <a:r>
                  <a:rPr lang="ar-SA" altLang="en-US" sz="2000" dirty="0" smtClean="0">
                    <a:latin typeface="Times New Roman" pitchFamily="18" charset="0"/>
                    <a:cs typeface="Times New Roman" pitchFamily="18" charset="0"/>
                  </a:rPr>
                  <a:t>                      </a:t>
                </a:r>
                <a14:m>
                  <m:oMath xmlns:m="http://schemas.openxmlformats.org/officeDocument/2006/math">
                    <m:r>
                      <a:rPr lang="ar-SA" sz="2000" b="0" i="0" smtClean="0">
                        <a:latin typeface="Cambria Math"/>
                      </a:rPr>
                      <m:t>   </m:t>
                    </m:r>
                    <m:sSub>
                      <m:sSubPr>
                        <m:ctrlPr>
                          <a:rPr lang="en-US" sz="2000" i="1">
                            <a:latin typeface="Cambria Math"/>
                          </a:rPr>
                        </m:ctrlPr>
                      </m:sSubPr>
                      <m:e>
                        <m:r>
                          <a:rPr lang="en-US" sz="2000" i="1">
                            <a:latin typeface="Cambria Math"/>
                          </a:rPr>
                          <m:t>𝑌</m:t>
                        </m:r>
                      </m:e>
                      <m:sub>
                        <m:r>
                          <a:rPr lang="en-US" sz="2000" i="1">
                            <a:latin typeface="Cambria Math"/>
                          </a:rPr>
                          <m:t>2</m:t>
                        </m:r>
                      </m:sub>
                    </m:sSub>
                    <m:r>
                      <a:rPr lang="en-US" sz="2000" i="1">
                        <a:latin typeface="Cambria Math"/>
                      </a:rPr>
                      <m:t>=</m:t>
                    </m:r>
                    <m:r>
                      <a:rPr lang="ar-SA" sz="2000" b="0" i="1" smtClean="0">
                        <a:latin typeface="Cambria Math"/>
                      </a:rPr>
                      <m:t>12</m:t>
                    </m:r>
                    <m:r>
                      <a:rPr lang="ar-SA"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1</m:t>
                        </m:r>
                      </m:sub>
                    </m:sSub>
                  </m:oMath>
                </a14:m>
                <a:endParaRPr lang="ar-SA" sz="2000" dirty="0">
                  <a:latin typeface="Times New Roman" pitchFamily="18" charset="0"/>
                </a:endParaRPr>
              </a:p>
              <a:p>
                <a:pPr marL="109537" indent="0" algn="just" rtl="1" eaLnBrk="1" hangingPunct="1">
                  <a:buNone/>
                </a:pPr>
                <a:r>
                  <a:rPr lang="ar-SA" altLang="en-US" sz="2000" dirty="0">
                    <a:latin typeface="Times New Roman" pitchFamily="18" charset="0"/>
                    <a:cs typeface="Times New Roman" pitchFamily="18" charset="0"/>
                  </a:rPr>
                  <a:t>بالتعويض في المعادلة الثانية نحصل علي:</a:t>
                </a:r>
                <a:r>
                  <a:rPr lang="ar-SA" altLang="en-US" sz="2000" dirty="0" smtClean="0">
                    <a:latin typeface="Times New Roman" pitchFamily="18" charset="0"/>
                    <a:cs typeface="Times New Roman" pitchFamily="18" charset="0"/>
                  </a:rPr>
                  <a:t> </a:t>
                </a:r>
                <a14:m>
                  <m:oMath xmlns:m="http://schemas.openxmlformats.org/officeDocument/2006/math">
                    <m:r>
                      <a:rPr lang="ar-SA" sz="2000" b="0" i="0" smtClean="0">
                        <a:latin typeface="Cambria Math"/>
                      </a:rPr>
                      <m:t> </m:t>
                    </m:r>
                    <m:sSub>
                      <m:sSubPr>
                        <m:ctrlPr>
                          <a:rPr lang="en-US" sz="2000" i="1">
                            <a:latin typeface="Cambria Math"/>
                          </a:rPr>
                        </m:ctrlPr>
                      </m:sSubPr>
                      <m:e>
                        <m:r>
                          <a:rPr lang="en-US" sz="2000" i="1">
                            <a:latin typeface="Cambria Math"/>
                          </a:rPr>
                          <m:t>𝑌</m:t>
                        </m:r>
                      </m:e>
                      <m:sub>
                        <m:r>
                          <a:rPr lang="en-US" sz="2000" i="1">
                            <a:latin typeface="Cambria Math"/>
                          </a:rPr>
                          <m:t>1</m:t>
                        </m:r>
                      </m:sub>
                    </m:sSub>
                    <m:r>
                      <a:rPr lang="en-US" sz="2000" i="1">
                        <a:latin typeface="Cambria Math"/>
                      </a:rPr>
                      <m:t>+</m:t>
                    </m:r>
                    <m:r>
                      <a:rPr lang="en-US" sz="2000" i="1">
                        <a:latin typeface="Cambria Math"/>
                      </a:rPr>
                      <m:t>3</m:t>
                    </m:r>
                    <m:d>
                      <m:dPr>
                        <m:ctrlPr>
                          <a:rPr lang="en-US" sz="2000" i="1">
                            <a:latin typeface="Cambria Math"/>
                          </a:rPr>
                        </m:ctrlPr>
                      </m:dPr>
                      <m:e>
                        <m:r>
                          <a:rPr lang="ar-SA" sz="2000" b="0" i="1" smtClean="0">
                            <a:latin typeface="Cambria Math"/>
                          </a:rPr>
                          <m:t>12</m:t>
                        </m:r>
                        <m:r>
                          <a:rPr lang="ar-SA"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1</m:t>
                            </m:r>
                          </m:sub>
                        </m:sSub>
                      </m:e>
                    </m:d>
                    <m:r>
                      <a:rPr lang="en-US" sz="2000" i="1">
                        <a:latin typeface="Cambria Math"/>
                      </a:rPr>
                      <m:t>=</m:t>
                    </m:r>
                    <m:r>
                      <a:rPr lang="ar-SA" sz="2000" b="0" i="1" smtClean="0">
                        <a:latin typeface="Cambria Math"/>
                      </a:rPr>
                      <m:t>18</m:t>
                    </m:r>
                  </m:oMath>
                </a14:m>
                <a:r>
                  <a:rPr lang="ar-SA" altLang="en-US" sz="2000" dirty="0">
                    <a:latin typeface="Times New Roman" pitchFamily="18" charset="0"/>
                    <a:cs typeface="Times New Roman" pitchFamily="18" charset="0"/>
                  </a:rPr>
                  <a:t>اذا </a:t>
                </a:r>
                <a:endParaRPr lang="ar-SA" altLang="en-US" sz="2000" dirty="0" smtClean="0">
                  <a:latin typeface="Times New Roman" pitchFamily="18" charset="0"/>
                  <a:cs typeface="Times New Roman" pitchFamily="18" charset="0"/>
                </a:endParaRPr>
              </a:p>
              <a:p>
                <a:pPr marL="109537" indent="0" algn="just" rtl="1" eaLnBrk="1" hangingPunct="1">
                  <a:buNone/>
                </a:pPr>
                <a:r>
                  <a:rPr lang="en-US" altLang="en-US" sz="2000" dirty="0" smtClean="0">
                    <a:latin typeface="Times New Roman" pitchFamily="18" charset="0"/>
                    <a:cs typeface="Times New Roman" pitchFamily="18" charset="0"/>
                  </a:rPr>
                  <a:t>Y1</a:t>
                </a:r>
                <a:r>
                  <a:rPr lang="ar-SA" altLang="en-US" sz="2000" dirty="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9 </a:t>
                </a:r>
                <a:endParaRPr lang="ar-SA" altLang="en-US" sz="2000" dirty="0">
                  <a:latin typeface="Times New Roman" pitchFamily="18" charset="0"/>
                  <a:cs typeface="Times New Roman" pitchFamily="18" charset="0"/>
                </a:endParaRPr>
              </a:p>
              <a:p>
                <a:pPr marL="109537" indent="0" algn="just" rtl="1" eaLnBrk="1" hangingPunct="1">
                  <a:lnSpc>
                    <a:spcPct val="150000"/>
                  </a:lnSpc>
                  <a:buNone/>
                </a:pPr>
                <a:r>
                  <a:rPr lang="en-US" altLang="en-US" sz="2000" dirty="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=3</a:t>
                </a:r>
              </a:p>
            </p:txBody>
          </p:sp>
        </mc:Choice>
        <mc:Fallback xmlns="">
          <p:sp>
            <p:nvSpPr>
              <p:cNvPr id="10243" name="Rectangle 3"/>
              <p:cNvSpPr>
                <a:spLocks noGrp="1" noRot="1" noChangeAspect="1" noMove="1" noResize="1" noEditPoints="1" noAdjustHandles="1" noChangeArrowheads="1" noChangeShapeType="1" noTextEdit="1"/>
              </p:cNvSpPr>
              <p:nvPr>
                <p:ph type="body" idx="4294967295"/>
              </p:nvPr>
            </p:nvSpPr>
            <p:spPr>
              <a:xfrm>
                <a:off x="457200" y="381000"/>
                <a:ext cx="8610600" cy="6126163"/>
              </a:xfrm>
              <a:blipFill rotWithShape="1">
                <a:blip r:embed="rId2"/>
                <a:stretch>
                  <a:fillRect l="-2194" b="-2789"/>
                </a:stretch>
              </a:blipFill>
            </p:spPr>
            <p:txBody>
              <a:bodyPr/>
              <a:lstStyle/>
              <a:p>
                <a:r>
                  <a:rPr lang="en-US">
                    <a:noFill/>
                  </a:rPr>
                  <a:t> </a:t>
                </a:r>
              </a:p>
            </p:txBody>
          </p:sp>
        </mc:Fallback>
      </mc:AlternateContent>
      <p:sp>
        <p:nvSpPr>
          <p:cNvPr id="10244" name="Rectangle 5"/>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0245"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46761CB-D180-45B2-832E-3F6C95D3BD7F}" type="slidenum">
              <a:rPr lang="ar-SA" altLang="en-US" smtClean="0">
                <a:solidFill>
                  <a:schemeClr val="tx2"/>
                </a:solidFill>
              </a:rPr>
              <a:pPr eaLnBrk="1" hangingPunct="1"/>
              <a:t>177</a:t>
            </a:fld>
            <a:endParaRPr lang="en-US" altLang="en-US" smtClean="0">
              <a:solidFill>
                <a:schemeClr val="tx2"/>
              </a:solidFill>
            </a:endParaRPr>
          </a:p>
        </p:txBody>
      </p:sp>
    </p:spTree>
    <p:extLst>
      <p:ext uri="{BB962C8B-B14F-4D97-AF65-F5344CB8AC3E}">
        <p14:creationId xmlns:p14="http://schemas.microsoft.com/office/powerpoint/2010/main" val="148348739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4294967295"/>
          </p:nvPr>
        </p:nvSpPr>
        <p:spPr>
          <a:xfrm>
            <a:off x="533400" y="381000"/>
            <a:ext cx="8229600" cy="762000"/>
          </a:xfrm>
        </p:spPr>
        <p:txBody>
          <a:bodyPr/>
          <a:lstStyle/>
          <a:p>
            <a:pPr marL="109537" indent="0" algn="just" rtl="1" eaLnBrk="1" hangingPunct="1">
              <a:lnSpc>
                <a:spcPct val="150000"/>
              </a:lnSpc>
              <a:buNone/>
            </a:pPr>
            <a:r>
              <a:rPr lang="ar-SA" altLang="en-US" sz="2000" dirty="0" smtClean="0">
                <a:latin typeface="Times New Roman" pitchFamily="18" charset="0"/>
                <a:cs typeface="Times New Roman" pitchFamily="18" charset="0"/>
              </a:rPr>
              <a:t>جدول يبين الحلول المقترحة وتحقيق أقل تكاليف ممكنة للمنتجين (</a:t>
            </a:r>
            <a:r>
              <a:rPr lang="en-US" altLang="en-US" sz="2000" dirty="0" smtClean="0">
                <a:latin typeface="Times New Roman" pitchFamily="18" charset="0"/>
                <a:cs typeface="Times New Roman" pitchFamily="18" charset="0"/>
              </a:rPr>
              <a:t>Y1</a:t>
            </a:r>
            <a:r>
              <a:rPr lang="ar-SA" altLang="en-US" sz="2000" dirty="0" smtClean="0">
                <a:latin typeface="Times New Roman" pitchFamily="18" charset="0"/>
                <a:cs typeface="Times New Roman" pitchFamily="18" charset="0"/>
              </a:rPr>
              <a:t>) و (</a:t>
            </a:r>
            <a:r>
              <a:rPr lang="en-US" altLang="en-US" sz="2000" dirty="0" smtClean="0">
                <a:latin typeface="Times New Roman" pitchFamily="18" charset="0"/>
                <a:cs typeface="Times New Roman" pitchFamily="18" charset="0"/>
              </a:rPr>
              <a:t>Y2</a:t>
            </a:r>
            <a:r>
              <a:rPr lang="ar-SA" altLang="en-US" sz="2000" dirty="0" smtClean="0">
                <a:latin typeface="Times New Roman" pitchFamily="18" charset="0"/>
                <a:cs typeface="Times New Roman" pitchFamily="18" charset="0"/>
              </a:rPr>
              <a:t>).</a:t>
            </a:r>
            <a:endParaRPr lang="en-US" altLang="en-US" sz="2000" dirty="0" smtClean="0">
              <a:latin typeface="Times New Roman" pitchFamily="18" charset="0"/>
              <a:cs typeface="Times New Roman" pitchFamily="18" charset="0"/>
            </a:endParaRPr>
          </a:p>
        </p:txBody>
      </p:sp>
      <p:sp>
        <p:nvSpPr>
          <p:cNvPr id="1126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11266" name="Object 6"/>
          <p:cNvGraphicFramePr>
            <a:graphicFrameLocks noChangeAspect="1"/>
          </p:cNvGraphicFramePr>
          <p:nvPr>
            <p:extLst>
              <p:ext uri="{D42A27DB-BD31-4B8C-83A1-F6EECF244321}">
                <p14:modId xmlns:p14="http://schemas.microsoft.com/office/powerpoint/2010/main" val="3087973471"/>
              </p:ext>
            </p:extLst>
          </p:nvPr>
        </p:nvGraphicFramePr>
        <p:xfrm>
          <a:off x="292100" y="1371600"/>
          <a:ext cx="8550275" cy="3932238"/>
        </p:xfrm>
        <a:graphic>
          <a:graphicData uri="http://schemas.openxmlformats.org/presentationml/2006/ole">
            <mc:AlternateContent xmlns:mc="http://schemas.openxmlformats.org/markup-compatibility/2006">
              <mc:Choice xmlns:v="urn:schemas-microsoft-com:vml" Requires="v">
                <p:oleObj spid="_x0000_s41055" name="Document" r:id="rId3" imgW="5798754" imgH="2661782" progId="Word.Document.8">
                  <p:embed/>
                </p:oleObj>
              </mc:Choice>
              <mc:Fallback>
                <p:oleObj name="Document" r:id="rId3" imgW="5798754" imgH="2661782" progId="Word.Document.8">
                  <p:embed/>
                  <p:pic>
                    <p:nvPicPr>
                      <p:cNvPr id="0" name=""/>
                      <p:cNvPicPr>
                        <a:picLocks noChangeAspect="1" noChangeArrowheads="1"/>
                      </p:cNvPicPr>
                      <p:nvPr/>
                    </p:nvPicPr>
                    <p:blipFill>
                      <a:blip r:embed="rId4"/>
                      <a:srcRect/>
                      <a:stretch>
                        <a:fillRect/>
                      </a:stretch>
                    </p:blipFill>
                    <p:spPr bwMode="auto">
                      <a:xfrm>
                        <a:off x="292100" y="1371600"/>
                        <a:ext cx="8550275" cy="3932238"/>
                      </a:xfrm>
                      <a:prstGeom prst="rect">
                        <a:avLst/>
                      </a:prstGeom>
                      <a:noFill/>
                      <a:extLst/>
                    </p:spPr>
                  </p:pic>
                </p:oleObj>
              </mc:Fallback>
            </mc:AlternateContent>
          </a:graphicData>
        </a:graphic>
      </p:graphicFrame>
      <p:sp>
        <p:nvSpPr>
          <p:cNvPr id="11269" name="Rectangle 8"/>
          <p:cNvSpPr>
            <a:spLocks noChangeArrowheads="1"/>
          </p:cNvSpPr>
          <p:nvPr/>
        </p:nvSpPr>
        <p:spPr bwMode="auto">
          <a:xfrm>
            <a:off x="0" y="2552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1270"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AEB048A-F76A-4CF6-A337-4CC731EA99CB}" type="slidenum">
              <a:rPr lang="ar-SA" altLang="en-US" smtClean="0">
                <a:solidFill>
                  <a:schemeClr val="tx2"/>
                </a:solidFill>
              </a:rPr>
              <a:pPr eaLnBrk="1" hangingPunct="1"/>
              <a:t>178</a:t>
            </a:fld>
            <a:endParaRPr lang="en-US" altLang="en-US" smtClean="0">
              <a:solidFill>
                <a:schemeClr val="tx2"/>
              </a:solidFill>
            </a:endParaRPr>
          </a:p>
        </p:txBody>
      </p:sp>
    </p:spTree>
    <p:extLst>
      <p:ext uri="{BB962C8B-B14F-4D97-AF65-F5344CB8AC3E}">
        <p14:creationId xmlns:p14="http://schemas.microsoft.com/office/powerpoint/2010/main" val="312185728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304800" y="762000"/>
            <a:ext cx="8610600" cy="5135563"/>
          </a:xfrm>
        </p:spPr>
        <p:txBody>
          <a:bodyPr/>
          <a:lstStyle/>
          <a:p>
            <a:pPr algn="just" rtl="1" eaLnBrk="1" hangingPunct="1">
              <a:lnSpc>
                <a:spcPct val="150000"/>
              </a:lnSpc>
              <a:buFont typeface="Wingdings" pitchFamily="2" charset="2"/>
              <a:buChar char="q"/>
            </a:pPr>
            <a:r>
              <a:rPr lang="ar-SA" altLang="en-US" sz="2400" b="1" dirty="0" smtClean="0">
                <a:solidFill>
                  <a:srgbClr val="0070C0"/>
                </a:solidFill>
                <a:latin typeface="Times New Roman" pitchFamily="18" charset="0"/>
                <a:cs typeface="Times New Roman" pitchFamily="18" charset="0"/>
              </a:rPr>
              <a:t>قـــــــيـود إســـتـعـمـال الــــطـريـقـة الــــبـيـانـيـة:</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لاتُــعد الــــــطريقة الــــــبيانية طـــــريقة عـــــــملية لـــــحل مــــسائل البرمجة الخطية فكل مــــنتج في مـسألة الــــبرمجة الـــــخطية عــــــند حلّها بالطريقة البيانية يشكل محوراً في الشكل البياني الممثل للمسألة. </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وعليه فإن هذه الطريقة جـــــيّدة عــندما يكون في الـــــمسألة مــــتغيرين إثـــــنين فقط، ولاتـــصلح هــــذه الطريقة إذا زاد عـــدد الــــمتغيرات إلى ثـــــــلاث فأكثر.</a:t>
            </a:r>
          </a:p>
          <a:p>
            <a:pPr algn="just" rtl="1" eaLnBrk="1" hangingPunct="1">
              <a:lnSpc>
                <a:spcPct val="150000"/>
              </a:lnSpc>
              <a:buFont typeface="Wingdings" pitchFamily="2" charset="2"/>
              <a:buChar char="q"/>
            </a:pPr>
            <a:r>
              <a:rPr lang="ar-SA" altLang="en-US" sz="2400" dirty="0" smtClean="0">
                <a:latin typeface="Times New Roman" pitchFamily="18" charset="0"/>
                <a:cs typeface="Times New Roman" pitchFamily="18" charset="0"/>
              </a:rPr>
              <a:t>كذلك تـــحتاج هذه الـــطريقة إلى مـــراعاة الــــدقة الـــــتامة في رســم الخطوط الـــمُمثلة للــــقيود وأيضاً لـــــدالة الــــــهدف.</a:t>
            </a:r>
            <a:endParaRPr lang="en-US" altLang="en-US" sz="2400" dirty="0" smtClean="0">
              <a:latin typeface="Times New Roman" pitchFamily="18" charset="0"/>
              <a:cs typeface="Times New Roman" pitchFamily="18" charset="0"/>
            </a:endParaRPr>
          </a:p>
        </p:txBody>
      </p:sp>
      <p:sp>
        <p:nvSpPr>
          <p:cNvPr id="3277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5522DDE-329F-4E36-A3F9-063BDC743964}" type="slidenum">
              <a:rPr lang="ar-SA" altLang="en-US" smtClean="0">
                <a:solidFill>
                  <a:schemeClr val="tx2"/>
                </a:solidFill>
              </a:rPr>
              <a:pPr eaLnBrk="1" hangingPunct="1"/>
              <a:t>179</a:t>
            </a:fld>
            <a:endParaRPr lang="en-US" altLang="en-US" smtClean="0">
              <a:solidFill>
                <a:schemeClr val="tx2"/>
              </a:solidFill>
            </a:endParaRPr>
          </a:p>
        </p:txBody>
      </p:sp>
    </p:spTree>
    <p:extLst>
      <p:ext uri="{BB962C8B-B14F-4D97-AF65-F5344CB8AC3E}">
        <p14:creationId xmlns:p14="http://schemas.microsoft.com/office/powerpoint/2010/main" val="984361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a:spcBef>
                <a:spcPct val="20000"/>
              </a:spcBef>
              <a:buClr>
                <a:srgbClr val="EB641B"/>
              </a:buClr>
              <a:buSzPct val="95000"/>
              <a:buFont typeface="Wingdings 2"/>
              <a:buChar char=""/>
              <a:defRPr/>
            </a:pPr>
            <a:endParaRPr lang="en-US" sz="2800" dirty="0">
              <a:solidFill>
                <a:srgbClr val="DEF5FA">
                  <a:lumMod val="50000"/>
                </a:srgbClr>
              </a:solidFill>
            </a:endParaRPr>
          </a:p>
        </p:txBody>
      </p:sp>
      <p:sp>
        <p:nvSpPr>
          <p:cNvPr id="4" name="TextBox 3"/>
          <p:cNvSpPr txBox="1"/>
          <p:nvPr/>
        </p:nvSpPr>
        <p:spPr>
          <a:xfrm>
            <a:off x="1752600" y="1981200"/>
            <a:ext cx="5638800" cy="400050"/>
          </a:xfrm>
          <a:prstGeom prst="rect">
            <a:avLst/>
          </a:prstGeom>
          <a:noFill/>
        </p:spPr>
        <p:txBody>
          <a:bodyPr>
            <a:spAutoFit/>
          </a:bodyPr>
          <a:lstStyle/>
          <a:p>
            <a:pPr algn="ctr" rtl="1">
              <a:defRPr/>
            </a:pPr>
            <a:endParaRPr lang="en-US" sz="2000" dirty="0">
              <a:solidFill>
                <a:srgbClr val="DEF5FA">
                  <a:lumMod val="50000"/>
                </a:srgbClr>
              </a:solidFill>
            </a:endParaRPr>
          </a:p>
        </p:txBody>
      </p:sp>
      <p:sp>
        <p:nvSpPr>
          <p:cNvPr id="17412"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solidFill>
                <a:prstClr val="black"/>
              </a:solidFill>
            </a:endParaRPr>
          </a:p>
          <a:p>
            <a:endParaRPr lang="en-US" altLang="zh-CN">
              <a:solidFill>
                <a:prstClr val="black"/>
              </a:solidFill>
            </a:endParaRPr>
          </a:p>
        </p:txBody>
      </p:sp>
      <p:pic>
        <p:nvPicPr>
          <p:cNvPr id="1741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مستطيل 6"/>
          <p:cNvSpPr>
            <a:spLocks noChangeArrowheads="1"/>
          </p:cNvSpPr>
          <p:nvPr/>
        </p:nvSpPr>
        <p:spPr bwMode="auto">
          <a:xfrm>
            <a:off x="381000" y="1317625"/>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eaLnBrk="1" hangingPunct="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eaLnBrk="1" hangingPunct="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eaLnBrk="1" hangingPunct="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eaLnBrk="1" hangingPunct="1">
              <a:buFont typeface="Wingdings" pitchFamily="2" charset="2"/>
              <a:buChar char="q"/>
            </a:pPr>
            <a:endParaRPr lang="en-US" altLang="en-US">
              <a:solidFill>
                <a:prstClr val="black"/>
              </a:solidFill>
              <a:latin typeface="Times New Roman" pitchFamily="18" charset="0"/>
              <a:cs typeface="Times New Roman" pitchFamily="18" charset="0"/>
            </a:endParaRPr>
          </a:p>
          <a:p>
            <a:pPr algn="r" rtl="1">
              <a:buFont typeface="Wingdings" pitchFamily="2" charset="2"/>
              <a:buChar char="q"/>
            </a:pPr>
            <a:endParaRPr lang="ar-YE" altLang="en-US">
              <a:solidFill>
                <a:prstClr val="black"/>
              </a:solidFill>
              <a:latin typeface="Times New Roman" pitchFamily="18" charset="0"/>
              <a:cs typeface="Times New Roman" pitchFamily="18" charset="0"/>
            </a:endParaRPr>
          </a:p>
          <a:p>
            <a:pPr algn="r" rtl="1">
              <a:buFont typeface="Wingdings" pitchFamily="2" charset="2"/>
              <a:buChar char="q"/>
            </a:pPr>
            <a:endParaRPr lang="ar-SA" altLang="en-US">
              <a:solidFill>
                <a:prstClr val="black"/>
              </a:solidFill>
              <a:latin typeface="Times New Roman" pitchFamily="18" charset="0"/>
              <a:cs typeface="Times New Roman" pitchFamily="18" charset="0"/>
            </a:endParaRPr>
          </a:p>
        </p:txBody>
      </p:sp>
      <p:sp>
        <p:nvSpPr>
          <p:cNvPr id="8" name="عنصر نائب لرقم الشريحة 7"/>
          <p:cNvSpPr>
            <a:spLocks noGrp="1"/>
          </p:cNvSpPr>
          <p:nvPr>
            <p:ph type="sldNum" sz="quarter" idx="12"/>
          </p:nvPr>
        </p:nvSpPr>
        <p:spPr/>
        <p:txBody>
          <a:bodyPr/>
          <a:lstStyle/>
          <a:p>
            <a:pPr>
              <a:defRPr/>
            </a:pPr>
            <a:fld id="{DE52A128-149F-4581-8E9E-E504B33B37A0}" type="slidenum">
              <a:rPr lang="en-US" smtClean="0">
                <a:solidFill>
                  <a:prstClr val="black"/>
                </a:solidFill>
              </a:rPr>
              <a:pPr>
                <a:defRPr/>
              </a:pPr>
              <a:t>18</a:t>
            </a:fld>
            <a:endParaRPr lang="en-US">
              <a:solidFill>
                <a:prstClr val="black"/>
              </a:solidFill>
            </a:endParaRPr>
          </a:p>
        </p:txBody>
      </p:sp>
      <p:pic>
        <p:nvPicPr>
          <p:cNvPr id="17416"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628852801"/>
              </p:ext>
            </p:extLst>
          </p:nvPr>
        </p:nvGraphicFramePr>
        <p:xfrm>
          <a:off x="152400" y="990600"/>
          <a:ext cx="8763000" cy="53295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1609725" y="361156"/>
            <a:ext cx="6467475" cy="4619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rtl="1" eaLnBrk="0" hangingPunct="0">
              <a:defRPr/>
            </a:pPr>
            <a:r>
              <a:rPr lang="ar-SA" sz="2400" b="1" dirty="0">
                <a:solidFill>
                  <a:srgbClr val="C00000"/>
                </a:solidFill>
                <a:latin typeface="Times New Roman" pitchFamily="18" charset="0"/>
                <a:cs typeface="Times New Roman" pitchFamily="18" charset="0"/>
              </a:rPr>
              <a:t>تـصنيف القرارات الإدارية</a:t>
            </a:r>
          </a:p>
        </p:txBody>
      </p:sp>
    </p:spTree>
    <p:extLst>
      <p:ext uri="{BB962C8B-B14F-4D97-AF65-F5344CB8AC3E}">
        <p14:creationId xmlns:p14="http://schemas.microsoft.com/office/powerpoint/2010/main" val="184712283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2775" y="228600"/>
            <a:ext cx="8153400" cy="990600"/>
          </a:xfrm>
        </p:spPr>
        <p:txBody>
          <a:bodyPr/>
          <a:lstStyle/>
          <a:p>
            <a:pPr algn="ctr" eaLnBrk="1" hangingPunct="1"/>
            <a:r>
              <a:rPr lang="ar-SA" altLang="en-US" sz="2800" b="1" smtClean="0">
                <a:latin typeface="Times New Roman" pitchFamily="18" charset="0"/>
                <a:cs typeface="Times New Roman" pitchFamily="18" charset="0"/>
              </a:rPr>
              <a:t>الـحجـم الأمــثل لـوحدة الإنتاج المزرعي</a:t>
            </a:r>
            <a:r>
              <a:rPr lang="en-US" altLang="en-US" sz="2800" b="1" smtClean="0">
                <a:latin typeface="Times New Roman" pitchFamily="18" charset="0"/>
                <a:cs typeface="Times New Roman" pitchFamily="18" charset="0"/>
              </a:rPr>
              <a:t> </a:t>
            </a:r>
          </a:p>
        </p:txBody>
      </p:sp>
      <p:sp>
        <p:nvSpPr>
          <p:cNvPr id="37891" name="Rectangle 3"/>
          <p:cNvSpPr>
            <a:spLocks noGrp="1" noChangeArrowheads="1"/>
          </p:cNvSpPr>
          <p:nvPr>
            <p:ph sz="quarter" idx="1"/>
          </p:nvPr>
        </p:nvSpPr>
        <p:spPr>
          <a:xfrm>
            <a:off x="304800" y="1143000"/>
            <a:ext cx="8537575" cy="4495800"/>
          </a:xfrm>
        </p:spPr>
        <p:txBody>
          <a:bodyPr/>
          <a:lstStyle/>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من القرارات المهمة في التخطيط المزرعي، القرارات المتعلقة باختيار الحجم الأمثل لوحدة الإنتاج الزراعي. وهنالك عدد من وجهات النظر المتعلقة بإختيار الحجم</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هناك نقاط مهمّة في اختيار الحجم الامثل منها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علاقة الحجم </a:t>
            </a:r>
            <a:r>
              <a:rPr lang="en-US" altLang="en-US" sz="2400" i="1" dirty="0" smtClean="0">
                <a:latin typeface="Times New Roman" pitchFamily="18" charset="0"/>
                <a:cs typeface="Times New Roman" pitchFamily="18" charset="0"/>
              </a:rPr>
              <a:t>Size</a:t>
            </a:r>
            <a:r>
              <a:rPr lang="ar-SA" altLang="en-US" sz="2400" dirty="0" smtClean="0">
                <a:latin typeface="Times New Roman" pitchFamily="18" charset="0"/>
                <a:cs typeface="Times New Roman" pitchFamily="18" charset="0"/>
              </a:rPr>
              <a:t> بالكفاءة الإنتاجية </a:t>
            </a:r>
            <a:r>
              <a:rPr lang="en-US" altLang="en-US" sz="2400" i="1" dirty="0" smtClean="0">
                <a:latin typeface="Times New Roman" pitchFamily="18" charset="0"/>
                <a:cs typeface="Times New Roman" pitchFamily="18" charset="0"/>
              </a:rPr>
              <a:t>Efficiency Of Production</a:t>
            </a:r>
            <a:r>
              <a:rPr lang="ar-SA" altLang="en-US" sz="2400" dirty="0" smtClean="0">
                <a:latin typeface="Times New Roman" pitchFamily="18" charset="0"/>
                <a:cs typeface="Times New Roman" pitchFamily="18" charset="0"/>
              </a:rPr>
              <a:t>،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والعلاقة بين الحجم والدخل المزرعي </a:t>
            </a:r>
            <a:r>
              <a:rPr lang="en-US" altLang="en-US" sz="2400" i="1" dirty="0" smtClean="0">
                <a:latin typeface="Times New Roman" pitchFamily="18" charset="0"/>
                <a:cs typeface="Times New Roman" pitchFamily="18" charset="0"/>
              </a:rPr>
              <a:t>Farm Income </a:t>
            </a:r>
            <a:r>
              <a:rPr lang="ar-SA" altLang="en-US" sz="2400" dirty="0" smtClean="0">
                <a:latin typeface="Times New Roman" pitchFamily="18" charset="0"/>
                <a:cs typeface="Times New Roman" pitchFamily="18" charset="0"/>
              </a:rPr>
              <a:t>،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والـعلاقة بين الـحجم وتـكاليف الإنــتاج </a:t>
            </a:r>
            <a:r>
              <a:rPr lang="en-US" altLang="en-US" sz="2400" i="1" dirty="0" smtClean="0">
                <a:latin typeface="Times New Roman" pitchFamily="18" charset="0"/>
                <a:cs typeface="Times New Roman" pitchFamily="18" charset="0"/>
              </a:rPr>
              <a:t>Costs of Production</a:t>
            </a:r>
            <a:r>
              <a:rPr lang="ar-SA" altLang="en-US" sz="2400" dirty="0" smtClean="0">
                <a:latin typeface="Times New Roman" pitchFamily="18" charset="0"/>
                <a:cs typeface="Times New Roman" pitchFamily="18" charset="0"/>
              </a:rPr>
              <a:t>،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والعلاقة بين الحجم والتقنية، </a:t>
            </a:r>
          </a:p>
          <a:p>
            <a:pPr algn="just" rtl="1" eaLnBrk="1" hangingPunct="1">
              <a:lnSpc>
                <a:spcPct val="150000"/>
              </a:lnSpc>
              <a:buFontTx/>
              <a:buChar char="-"/>
            </a:pPr>
            <a:r>
              <a:rPr lang="ar-SA" altLang="en-US" sz="2400" dirty="0" smtClean="0">
                <a:latin typeface="Times New Roman" pitchFamily="18" charset="0"/>
                <a:cs typeface="Times New Roman" pitchFamily="18" charset="0"/>
              </a:rPr>
              <a:t>والعلاقة بين الحجم والعوامل الإجتماعية وغيرها من الإعتبارات المتعلقة بالحجم.</a:t>
            </a:r>
            <a:endParaRPr lang="en-US" altLang="en-US" sz="24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2AB6031A-98A7-46B5-8228-1AEEED07C4BC}" type="slidenum">
              <a:rPr lang="ar-SA" smtClean="0"/>
              <a:pPr>
                <a:defRPr/>
              </a:pPr>
              <a:t>180</a:t>
            </a:fld>
            <a:endParaRPr lang="en-US"/>
          </a:p>
        </p:txBody>
      </p:sp>
    </p:spTree>
    <p:extLst>
      <p:ext uri="{BB962C8B-B14F-4D97-AF65-F5344CB8AC3E}">
        <p14:creationId xmlns:p14="http://schemas.microsoft.com/office/powerpoint/2010/main" val="82204175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685800" y="381000"/>
            <a:ext cx="7924800" cy="5791200"/>
          </a:xfrm>
        </p:spPr>
        <p:txBody>
          <a:bodyPr/>
          <a:lstStyle/>
          <a:p>
            <a:pPr marL="109537" indent="0" algn="ctr" rtl="1" eaLnBrk="1" hangingPunct="1">
              <a:lnSpc>
                <a:spcPct val="150000"/>
              </a:lnSpc>
              <a:buNone/>
            </a:pPr>
            <a:r>
              <a:rPr lang="ar-SA" altLang="en-US" sz="2000" b="1" dirty="0" smtClean="0">
                <a:solidFill>
                  <a:srgbClr val="0070C0"/>
                </a:solidFill>
                <a:latin typeface="Times New Roman" pitchFamily="18" charset="0"/>
                <a:cs typeface="Times New Roman" pitchFamily="18" charset="0"/>
              </a:rPr>
              <a:t>عــلاقة الـــحـجـم الـــمـزرعـي بالــدخـل:</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يوجد إعتقاد بوجود علاقة بين الدخل المزرعي </a:t>
            </a:r>
            <a:r>
              <a:rPr lang="en-US" altLang="en-US" sz="2000" i="1" dirty="0" smtClean="0">
                <a:latin typeface="Times New Roman" pitchFamily="18" charset="0"/>
                <a:cs typeface="Times New Roman" pitchFamily="18" charset="0"/>
              </a:rPr>
              <a:t>Farm Income</a:t>
            </a:r>
            <a:r>
              <a:rPr lang="ar-SA" altLang="en-US" sz="2000" dirty="0" smtClean="0">
                <a:latin typeface="Times New Roman" pitchFamily="18" charset="0"/>
                <a:cs typeface="Times New Roman" pitchFamily="18" charset="0"/>
              </a:rPr>
              <a:t> وحجم المزرعة </a:t>
            </a:r>
            <a:r>
              <a:rPr lang="en-US" altLang="en-US" sz="2000" i="1" dirty="0" smtClean="0">
                <a:latin typeface="Times New Roman" pitchFamily="18" charset="0"/>
                <a:cs typeface="Times New Roman" pitchFamily="18" charset="0"/>
              </a:rPr>
              <a:t>Size Of Farm</a:t>
            </a:r>
            <a:r>
              <a:rPr lang="ar-SA" altLang="en-US" sz="2000" dirty="0" smtClean="0">
                <a:latin typeface="Times New Roman" pitchFamily="18" charset="0"/>
                <a:cs typeface="Times New Roman" pitchFamily="18" charset="0"/>
              </a:rPr>
              <a:t>، مـنطلقة من أن الــــمزارع الــكبيرة تستطيع أن توفر الإمــكانيات لــزراعة مساحات أكبر من الإنــتاج، وتمكّن من تحقيق معدلات أعلى من الأنتجة، والتي بدورها تترجم إلى معدلات عالية من الــدخل.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وبملاحظة العمومية في مثل هذا النقاش نجد أن المساحة لاتعبر دائماً عن الدخل. وهناك علاقات إنتاج يجب مراعاتها مثل نوعية الإنتاج والدخل، المساحة والـعلاقة مع الـــكفاءة الإنـــتاجية، إمــكانيات زيادة الإنـتاج رأسياً بدلاً من أفقياً. المساحة ونوعية التربة، المساحة وتوفر الموارد الاخرى المتاحة للإنتاج. كل ذلك يجعل من العبارة التي تربط الدخل بمساحة المزرعة تحتاج إلى مزيد من التدقيق</a:t>
            </a:r>
            <a:r>
              <a:rPr lang="ar-SA" altLang="en-US" sz="2000" dirty="0" smtClean="0">
                <a:latin typeface="Times New Roman" pitchFamily="18" charset="0"/>
                <a:cs typeface="Times New Roman" pitchFamily="18" charset="0"/>
              </a:rPr>
              <a:t>.</a:t>
            </a:r>
            <a:endParaRPr lang="ar-SA" altLang="en-US" sz="2000" dirty="0" smtClean="0">
              <a:latin typeface="Times New Roman" pitchFamily="18" charset="0"/>
              <a:cs typeface="Times New Roman" pitchFamily="18" charset="0"/>
            </a:endParaRPr>
          </a:p>
        </p:txBody>
      </p:sp>
      <p:sp>
        <p:nvSpPr>
          <p:cNvPr id="3891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93DCF74-16D4-415C-86BB-E43A3A44D451}" type="slidenum">
              <a:rPr lang="ar-SA" altLang="en-US" smtClean="0">
                <a:solidFill>
                  <a:schemeClr val="tx2"/>
                </a:solidFill>
              </a:rPr>
              <a:pPr eaLnBrk="1" hangingPunct="1"/>
              <a:t>181</a:t>
            </a:fld>
            <a:endParaRPr lang="en-US" altLang="en-US" smtClean="0">
              <a:solidFill>
                <a:schemeClr val="tx2"/>
              </a:solidFill>
            </a:endParaRPr>
          </a:p>
        </p:txBody>
      </p:sp>
    </p:spTree>
    <p:extLst>
      <p:ext uri="{BB962C8B-B14F-4D97-AF65-F5344CB8AC3E}">
        <p14:creationId xmlns:p14="http://schemas.microsoft.com/office/powerpoint/2010/main" val="361051330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838200" y="685800"/>
            <a:ext cx="7620000" cy="4572000"/>
          </a:xfrm>
        </p:spPr>
        <p:txBody>
          <a:bodyPr/>
          <a:lstStyle/>
          <a:p>
            <a:pPr marL="109537" indent="0" algn="ctr" rtl="1" eaLnBrk="1" hangingPunct="1">
              <a:lnSpc>
                <a:spcPct val="150000"/>
              </a:lnSpc>
              <a:buNone/>
            </a:pPr>
            <a:r>
              <a:rPr lang="ar-SA" altLang="en-US" sz="2000" b="1" dirty="0" smtClean="0">
                <a:solidFill>
                  <a:srgbClr val="0070C0"/>
                </a:solidFill>
                <a:latin typeface="Times New Roman" pitchFamily="18" charset="0"/>
                <a:cs typeface="Times New Roman" pitchFamily="18" charset="0"/>
              </a:rPr>
              <a:t>عــلاقة الـــحـجـم الـــمـزرعـي بالــدخـل:</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في </a:t>
            </a:r>
            <a:r>
              <a:rPr lang="ar-SA" altLang="en-US" sz="2000" dirty="0" smtClean="0">
                <a:latin typeface="Times New Roman" pitchFamily="18" charset="0"/>
                <a:cs typeface="Times New Roman" pitchFamily="18" charset="0"/>
              </a:rPr>
              <a:t>إختيار الحجم الأمــثل لــوحدة الإنـتاج يحتاج إلى أن تــحقق المساحة المقترحة للمزرعة الإنتاج الذي يعطي دخل كافي للمزارع وأسرته لايقل عن الدخل الذي يمكن تحقيقه من الأنشطة الإقتصادية الأخرى. وذلك من منطلق قاعدة تكلفة الفرصة البديلة للموارد المستخدمة من قبل المزارع في الإنتاج المزرعي. </a:t>
            </a:r>
          </a:p>
          <a:p>
            <a:pPr algn="just" rtl="1" eaLnBrk="1" hangingPunct="1">
              <a:lnSpc>
                <a:spcPct val="150000"/>
              </a:lnSpc>
              <a:buFont typeface="Wingdings" pitchFamily="2" charset="2"/>
              <a:buChar char="v"/>
            </a:pPr>
            <a:r>
              <a:rPr lang="ar-SA" altLang="en-US" sz="2000" dirty="0" smtClean="0">
                <a:latin typeface="Times New Roman" pitchFamily="18" charset="0"/>
                <a:cs typeface="Times New Roman" pitchFamily="18" charset="0"/>
              </a:rPr>
              <a:t>فالحجم الأمثل يجب أن يحقق معدلات من الدخل السنوي للمزارع تمنع إنتقاله أو تجعل إنتقاله إلى أي نشاط إقتصادي آخر غير ذي جدوى من الناحية الإقتصادية وذلك للحصول على التوازن في إستخدامات الموارد.</a:t>
            </a:r>
            <a:endParaRPr lang="en-US" altLang="en-US" sz="2000" dirty="0" smtClean="0">
              <a:latin typeface="Times New Roman" pitchFamily="18" charset="0"/>
              <a:cs typeface="Times New Roman" pitchFamily="18" charset="0"/>
            </a:endParaRPr>
          </a:p>
        </p:txBody>
      </p:sp>
      <p:sp>
        <p:nvSpPr>
          <p:cNvPr id="3891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93DCF74-16D4-415C-86BB-E43A3A44D451}" type="slidenum">
              <a:rPr lang="ar-SA" altLang="en-US" smtClean="0">
                <a:solidFill>
                  <a:schemeClr val="tx2"/>
                </a:solidFill>
              </a:rPr>
              <a:pPr eaLnBrk="1" hangingPunct="1"/>
              <a:t>182</a:t>
            </a:fld>
            <a:endParaRPr lang="en-US" altLang="en-US" smtClean="0">
              <a:solidFill>
                <a:schemeClr val="tx2"/>
              </a:solidFill>
            </a:endParaRPr>
          </a:p>
        </p:txBody>
      </p:sp>
    </p:spTree>
    <p:extLst>
      <p:ext uri="{BB962C8B-B14F-4D97-AF65-F5344CB8AC3E}">
        <p14:creationId xmlns:p14="http://schemas.microsoft.com/office/powerpoint/2010/main" val="290121678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0" y="152400"/>
            <a:ext cx="9144000" cy="6096000"/>
          </a:xfrm>
        </p:spPr>
        <p:txBody>
          <a:bodyPr/>
          <a:lstStyle/>
          <a:p>
            <a:pPr algn="ctr"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بــعـض مــقـايـــيـس الـحـجـم الـمزرعـي:</a:t>
            </a: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قبل التعرض لدراسة العلاقة بين الحجم </a:t>
            </a:r>
            <a:r>
              <a:rPr lang="en-US" altLang="en-US" sz="1800" i="1" dirty="0" smtClean="0">
                <a:latin typeface="Times New Roman" pitchFamily="18" charset="0"/>
                <a:cs typeface="Times New Roman" pitchFamily="18" charset="0"/>
              </a:rPr>
              <a:t>Size</a:t>
            </a:r>
            <a:r>
              <a:rPr lang="ar-SA" altLang="en-US" sz="1800" dirty="0" smtClean="0">
                <a:latin typeface="Times New Roman" pitchFamily="18" charset="0"/>
                <a:cs typeface="Times New Roman" pitchFamily="18" charset="0"/>
              </a:rPr>
              <a:t> والتكاليف</a:t>
            </a:r>
            <a:r>
              <a:rPr lang="en-US" altLang="en-US" sz="1800" i="1" dirty="0" smtClean="0">
                <a:latin typeface="Times New Roman" pitchFamily="18" charset="0"/>
                <a:cs typeface="Times New Roman" pitchFamily="18" charset="0"/>
              </a:rPr>
              <a:t>Costs</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نستعرض بعض معايير أو مقاييس الحجم المزرعي.</a:t>
            </a:r>
          </a:p>
          <a:p>
            <a:pPr algn="just" rtl="1" eaLnBrk="1" hangingPunct="1">
              <a:lnSpc>
                <a:spcPct val="150000"/>
              </a:lnSpc>
              <a:buFont typeface="Wingdings" pitchFamily="2" charset="2"/>
              <a:buNone/>
            </a:pPr>
            <a:r>
              <a:rPr lang="ar-SA" altLang="en-US" sz="1800" dirty="0" smtClean="0">
                <a:solidFill>
                  <a:srgbClr val="7030A0"/>
                </a:solidFill>
                <a:latin typeface="Times New Roman" pitchFamily="18" charset="0"/>
                <a:cs typeface="Times New Roman" pitchFamily="18" charset="0"/>
              </a:rPr>
              <a:t>1-الـــــمساحة كــــــــمقياس للــــــحجم:</a:t>
            </a: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تستعمل المساحة كمقياس للحجم بحيث يقال عن المزرعة التي مساحتها 1000 هكتار أكبر من المزرعة التي مساحتها 100 هكتار. غير أن إستعمال مقياس المساحة للتعبير عن حجم المزرعة غير كافٍ حيث أن المعيار لا يأخذ في الإعتبار الكثافة الزراعية ونوعية المحصول والإستثمارات الأخرى مثل أنظمة الري ومصادرة ونوعية الزراعة (بعلية أو مروية) وغيرها من العوامل التي تجعل من المساحة مقياس غير كافٍ للحجم المزرعي.</a:t>
            </a:r>
          </a:p>
          <a:p>
            <a:pPr algn="just" rtl="1" eaLnBrk="1" hangingPunct="1">
              <a:lnSpc>
                <a:spcPct val="150000"/>
              </a:lnSpc>
              <a:buFont typeface="Wingdings" pitchFamily="2" charset="2"/>
              <a:buNone/>
            </a:pPr>
            <a:r>
              <a:rPr lang="ar-SA" altLang="en-US" sz="1800" dirty="0" smtClean="0">
                <a:solidFill>
                  <a:srgbClr val="7030A0"/>
                </a:solidFill>
                <a:latin typeface="Times New Roman" pitchFamily="18" charset="0"/>
                <a:cs typeface="Times New Roman" pitchFamily="18" charset="0"/>
              </a:rPr>
              <a:t>2-الــــــمسـتلزمات الــــــزراعية كــــــمقياس للـــــــحجم:</a:t>
            </a: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من المعايير المستخدمة في قياس الحجم للمزرعة هو حجم المستلزمات أو مدخلات الإنتاج الزراعي مثل العمالة </a:t>
            </a:r>
            <a:r>
              <a:rPr lang="en-US" altLang="en-US" sz="1800" i="1" dirty="0" smtClean="0">
                <a:latin typeface="Times New Roman" pitchFamily="18" charset="0"/>
                <a:cs typeface="Times New Roman" pitchFamily="18" charset="0"/>
              </a:rPr>
              <a:t>Labor</a:t>
            </a:r>
            <a:r>
              <a:rPr lang="ar-SA" altLang="en-US" sz="1800" dirty="0" smtClean="0">
                <a:latin typeface="Times New Roman" pitchFamily="18" charset="0"/>
                <a:cs typeface="Times New Roman" pitchFamily="18" charset="0"/>
              </a:rPr>
              <a:t> ورأس المال </a:t>
            </a:r>
            <a:r>
              <a:rPr lang="en-US" altLang="en-US" sz="1800" i="1" dirty="0" smtClean="0">
                <a:latin typeface="Times New Roman" pitchFamily="18" charset="0"/>
                <a:cs typeface="Times New Roman" pitchFamily="18" charset="0"/>
              </a:rPr>
              <a:t>Capital</a:t>
            </a:r>
            <a:r>
              <a:rPr lang="ar-SA" altLang="en-US" sz="1800" dirty="0" smtClean="0">
                <a:latin typeface="Times New Roman" pitchFamily="18" charset="0"/>
                <a:cs typeface="Times New Roman" pitchFamily="18" charset="0"/>
              </a:rPr>
              <a:t> والأسمدة </a:t>
            </a:r>
            <a:r>
              <a:rPr lang="en-US" altLang="en-US" sz="1800" i="1" dirty="0" smtClean="0">
                <a:latin typeface="Times New Roman" pitchFamily="18" charset="0"/>
                <a:cs typeface="Times New Roman" pitchFamily="18" charset="0"/>
              </a:rPr>
              <a:t>Fertilizer</a:t>
            </a:r>
            <a:r>
              <a:rPr lang="ar-SA" altLang="en-US" sz="1800" dirty="0" smtClean="0">
                <a:latin typeface="Times New Roman" pitchFamily="18" charset="0"/>
                <a:cs typeface="Times New Roman" pitchFamily="18" charset="0"/>
              </a:rPr>
              <a:t> وغيرها ووفق هذا المعيار مثلاً المزرعة التي تستخدم 100 عامل أكبر من المزرعة التي يعمل بها 10 عمّال فقط. والتي ميزانيتها السنوية 10.000 ريال  أكبر من المزرعة التي ميزانيتها 5.000 ريال وهكذا. غير ان هذا المعيار غير كاف حيث لايذكر أي شي عن نوع الإنتاج، ودرجـة كـثافة وكفاءة إســتخدام الــمدخلات في الــعملية الإنتاجية. فالـعدد والقيمة وحدها ليس معيار للكفاءة فقد يكون الإستغلال غير المرشد للموارد نتج عنه إستخدام مدخلا بكمية أكبر ولحجم زراعي أصغر.</a:t>
            </a:r>
          </a:p>
          <a:p>
            <a:pPr algn="r" rtl="1" eaLnBrk="1" hangingPunct="1">
              <a:lnSpc>
                <a:spcPct val="80000"/>
              </a:lnSpc>
              <a:buFont typeface="Wingdings" pitchFamily="2" charset="2"/>
              <a:buNone/>
            </a:pPr>
            <a:endParaRPr lang="en-US" altLang="en-US" sz="1800" dirty="0" smtClean="0">
              <a:latin typeface="Times New Roman" pitchFamily="18" charset="0"/>
              <a:cs typeface="Times New Roman" pitchFamily="18" charset="0"/>
            </a:endParaRPr>
          </a:p>
        </p:txBody>
      </p:sp>
      <p:sp>
        <p:nvSpPr>
          <p:cNvPr id="3993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5E993E6-360D-4DCD-BE62-3D1A1DCC8F39}" type="slidenum">
              <a:rPr lang="ar-SA" altLang="en-US" smtClean="0">
                <a:solidFill>
                  <a:schemeClr val="tx2"/>
                </a:solidFill>
              </a:rPr>
              <a:pPr eaLnBrk="1" hangingPunct="1"/>
              <a:t>183</a:t>
            </a:fld>
            <a:endParaRPr lang="en-US" altLang="en-US" smtClean="0">
              <a:solidFill>
                <a:schemeClr val="tx2"/>
              </a:solidFill>
            </a:endParaRPr>
          </a:p>
        </p:txBody>
      </p:sp>
    </p:spTree>
    <p:extLst>
      <p:ext uri="{BB962C8B-B14F-4D97-AF65-F5344CB8AC3E}">
        <p14:creationId xmlns:p14="http://schemas.microsoft.com/office/powerpoint/2010/main" val="141231441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0" y="304800"/>
            <a:ext cx="9144000" cy="5821363"/>
          </a:xfrm>
        </p:spPr>
        <p:txBody>
          <a:bodyPr/>
          <a:lstStyle/>
          <a:p>
            <a:pPr algn="r" rtl="1" eaLnBrk="1" hangingPunct="1">
              <a:lnSpc>
                <a:spcPct val="150000"/>
              </a:lnSpc>
              <a:buFont typeface="Wingdings" pitchFamily="2" charset="2"/>
              <a:buNone/>
            </a:pPr>
            <a:r>
              <a:rPr lang="ar-SA" altLang="en-US" sz="2000" b="1" dirty="0" smtClean="0">
                <a:solidFill>
                  <a:srgbClr val="7030A0"/>
                </a:solidFill>
                <a:latin typeface="Times New Roman" pitchFamily="18" charset="0"/>
                <a:cs typeface="Times New Roman" pitchFamily="18" charset="0"/>
              </a:rPr>
              <a:t>3-الــــــــدخل الـــــــمزرعي كـــــــمقياس للـــــــحجم:</a:t>
            </a:r>
          </a:p>
          <a:p>
            <a:pPr algn="r" rtl="1" eaLnBrk="1" hangingPunct="1">
              <a:lnSpc>
                <a:spcPct val="150000"/>
              </a:lnSpc>
            </a:pPr>
            <a:r>
              <a:rPr lang="ar-SA" altLang="en-US" sz="2000" dirty="0" smtClean="0">
                <a:latin typeface="Times New Roman" pitchFamily="18" charset="0"/>
                <a:cs typeface="Times New Roman" pitchFamily="18" charset="0"/>
              </a:rPr>
              <a:t>يستخدم الدخل المزرعي كمقياس للحجم، حيث يقال إن المزرعة التي تعطي دخل </a:t>
            </a:r>
            <a:r>
              <a:rPr lang="en-US" altLang="en-US" sz="2000" dirty="0" smtClean="0">
                <a:latin typeface="Times New Roman" pitchFamily="18" charset="0"/>
                <a:cs typeface="Times New Roman" pitchFamily="18" charset="0"/>
              </a:rPr>
              <a:t>10.000 </a:t>
            </a:r>
            <a:r>
              <a:rPr lang="ar-SA" altLang="en-US" sz="2000" dirty="0" smtClean="0">
                <a:latin typeface="Times New Roman" pitchFamily="18" charset="0"/>
                <a:cs typeface="Times New Roman" pitchFamily="18" charset="0"/>
              </a:rPr>
              <a:t>ريال مثلاً أكبر من المزرعة التي تنتج </a:t>
            </a:r>
            <a:r>
              <a:rPr lang="en-US" altLang="en-US" sz="2000" dirty="0" smtClean="0">
                <a:latin typeface="Times New Roman" pitchFamily="18" charset="0"/>
                <a:cs typeface="Times New Roman" pitchFamily="18" charset="0"/>
              </a:rPr>
              <a:t>8.000 </a:t>
            </a:r>
            <a:r>
              <a:rPr lang="ar-SA" altLang="en-US" sz="2000" dirty="0" smtClean="0">
                <a:latin typeface="Times New Roman" pitchFamily="18" charset="0"/>
                <a:cs typeface="Times New Roman" pitchFamily="18" charset="0"/>
              </a:rPr>
              <a:t>ريال، غير أن هذا المقياس أيضا لايعطي معلومات عن خصوبة التربة وتوفر مصادر الري ودرجة التكثيف وطبيعة العرض </a:t>
            </a:r>
            <a:r>
              <a:rPr lang="en-US" altLang="en-US" sz="2000" i="1" dirty="0" smtClean="0">
                <a:latin typeface="Times New Roman" pitchFamily="18" charset="0"/>
                <a:cs typeface="Times New Roman" pitchFamily="18" charset="0"/>
              </a:rPr>
              <a:t>Supply</a:t>
            </a:r>
            <a:r>
              <a:rPr lang="ar-SA" altLang="en-US" sz="2000" dirty="0" smtClean="0">
                <a:latin typeface="Times New Roman" pitchFamily="18" charset="0"/>
                <a:cs typeface="Times New Roman" pitchFamily="18" charset="0"/>
              </a:rPr>
              <a:t> والطلب </a:t>
            </a:r>
            <a:r>
              <a:rPr lang="en-US" altLang="en-US" sz="2000" i="1" dirty="0" smtClean="0">
                <a:latin typeface="Times New Roman" pitchFamily="18" charset="0"/>
                <a:cs typeface="Times New Roman" pitchFamily="18" charset="0"/>
              </a:rPr>
              <a:t>Demand</a:t>
            </a:r>
            <a:r>
              <a:rPr lang="ar-SA" altLang="en-US" sz="2000" dirty="0" smtClean="0">
                <a:latin typeface="Times New Roman" pitchFamily="18" charset="0"/>
                <a:cs typeface="Times New Roman" pitchFamily="18" charset="0"/>
              </a:rPr>
              <a:t> على السلع المنتجة وغيرها. وهذا يعني أن الدخل المزرعي لا يكون معيار كافٍ لإستخدامه كوحدة قياس للحجم.</a:t>
            </a:r>
          </a:p>
          <a:p>
            <a:pPr algn="r" rtl="1" eaLnBrk="1" hangingPunct="1">
              <a:lnSpc>
                <a:spcPct val="150000"/>
              </a:lnSpc>
              <a:buFont typeface="Wingdings" pitchFamily="2" charset="2"/>
              <a:buNone/>
            </a:pPr>
            <a:r>
              <a:rPr lang="ar-SA" altLang="en-US" sz="2000" b="1" dirty="0" smtClean="0">
                <a:solidFill>
                  <a:srgbClr val="7030A0"/>
                </a:solidFill>
                <a:latin typeface="Times New Roman" pitchFamily="18" charset="0"/>
                <a:cs typeface="Times New Roman" pitchFamily="18" charset="0"/>
              </a:rPr>
              <a:t>4 - الإنتاج كــــــــــــمقياس للــــــــــحجم:</a:t>
            </a:r>
          </a:p>
          <a:p>
            <a:pPr algn="r" rtl="1" eaLnBrk="1" hangingPunct="1">
              <a:lnSpc>
                <a:spcPct val="150000"/>
              </a:lnSpc>
              <a:buFont typeface="Wingdings" pitchFamily="2" charset="2"/>
              <a:buChar char="q"/>
            </a:pPr>
            <a:r>
              <a:rPr lang="ar-SA" altLang="en-US" sz="2000" dirty="0" smtClean="0">
                <a:latin typeface="Times New Roman" pitchFamily="18" charset="0"/>
                <a:cs typeface="Times New Roman" pitchFamily="18" charset="0"/>
              </a:rPr>
              <a:t>غالباً ما يستخدم حجم الإنتاج المحقّق كمقياس للحجم في المشاريع التي تنتج نفس المحاصيل، غير أن هذا المعيار كغيره من المعايير لا يعطي كل المعلومات عن الـحجم مثل خصوبة التربة والظروف الطبيعية وتوفر رأسمال كافٍ لتوفير المستلزمات اللازمة للإنتاج وغيرها. </a:t>
            </a:r>
          </a:p>
          <a:p>
            <a:pPr algn="r"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والخلاصة أن جميع المعايير المستخدمة في قياس الحجم تعاني من قصور وقد نحتاج إلى عدد من هذه المعايير مجتمعه لتعطي معلومات كافية عن الحجم المزرعي.</a:t>
            </a:r>
            <a:endParaRPr lang="en-US" altLang="en-US" sz="2000" dirty="0" smtClean="0">
              <a:latin typeface="Times New Roman" pitchFamily="18" charset="0"/>
              <a:cs typeface="Times New Roman" pitchFamily="18" charset="0"/>
            </a:endParaRPr>
          </a:p>
        </p:txBody>
      </p:sp>
      <p:sp>
        <p:nvSpPr>
          <p:cNvPr id="4096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2748DE3-B740-4841-958D-7E1F5ACF56CF}" type="slidenum">
              <a:rPr lang="ar-SA" altLang="en-US" smtClean="0">
                <a:solidFill>
                  <a:schemeClr val="tx2"/>
                </a:solidFill>
              </a:rPr>
              <a:pPr eaLnBrk="1" hangingPunct="1"/>
              <a:t>184</a:t>
            </a:fld>
            <a:endParaRPr lang="en-US" altLang="en-US" smtClean="0">
              <a:solidFill>
                <a:schemeClr val="tx2"/>
              </a:solidFill>
            </a:endParaRPr>
          </a:p>
        </p:txBody>
      </p:sp>
    </p:spTree>
    <p:extLst>
      <p:ext uri="{BB962C8B-B14F-4D97-AF65-F5344CB8AC3E}">
        <p14:creationId xmlns:p14="http://schemas.microsoft.com/office/powerpoint/2010/main" val="206532320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533400" y="228600"/>
            <a:ext cx="8305800" cy="5897563"/>
          </a:xfrm>
        </p:spPr>
        <p:txBody>
          <a:bodyPr/>
          <a:lstStyle/>
          <a:p>
            <a:pPr algn="ctr" rtl="1" eaLnBrk="1" hangingPunct="1">
              <a:lnSpc>
                <a:spcPct val="150000"/>
              </a:lnSpc>
              <a:buFont typeface="Wingdings" pitchFamily="2" charset="2"/>
              <a:buNone/>
            </a:pPr>
            <a:r>
              <a:rPr lang="ar-SA" altLang="en-US" sz="2800" b="1" dirty="0" smtClean="0">
                <a:solidFill>
                  <a:srgbClr val="7030A0"/>
                </a:solidFill>
                <a:latin typeface="Times New Roman" pitchFamily="18" charset="0"/>
                <a:cs typeface="Times New Roman" pitchFamily="18" charset="0"/>
              </a:rPr>
              <a:t>زيــادة الاستثمارات المزرعية لــزيادة الــحـجم الــمزرعي:</a:t>
            </a:r>
          </a:p>
          <a:p>
            <a:pPr algn="just" rtl="1" eaLnBrk="1" hangingPunct="1">
              <a:lnSpc>
                <a:spcPct val="150000"/>
              </a:lnSpc>
            </a:pPr>
            <a:r>
              <a:rPr lang="ar-SA" altLang="en-US" sz="2400" dirty="0" smtClean="0">
                <a:latin typeface="Times New Roman" pitchFamily="18" charset="0"/>
                <a:cs typeface="Times New Roman" pitchFamily="18" charset="0"/>
              </a:rPr>
              <a:t>من البدائل المتاحة لزيادة حجم المزرعة هو زيادة مـساحة الـمزرعة (عـدد الـهكتارات التي يـزرعها الـمزارع) عن طريق الاستصلاح أو زيادة الإستثمارات من أسمدة وبذور وآلات ونظم ري وغيرها. </a:t>
            </a:r>
          </a:p>
          <a:p>
            <a:pPr algn="just" rtl="1" eaLnBrk="1" hangingPunct="1">
              <a:lnSpc>
                <a:spcPct val="150000"/>
              </a:lnSpc>
            </a:pPr>
            <a:r>
              <a:rPr lang="ar-SA" altLang="en-US" sz="2400" dirty="0" smtClean="0">
                <a:latin typeface="Times New Roman" pitchFamily="18" charset="0"/>
                <a:cs typeface="Times New Roman" pitchFamily="18" charset="0"/>
              </a:rPr>
              <a:t>أي أنه يمكن زيادة الحجم عن طريق التوسع الأفقي أو التوسع الرأسي وزيادة درجة التكثيف ولتحديد القرار المناسب بالنسبة للمزارع يتطلب الأمر إجراء ميزانية مزرعية للبدائل المتاحة ويتم الاختيار وفق الحسابات الكمية التي تجري أما بالنسبة للمزارع غير محدود الإمكانيات والموارد فيمكنه إتباع الطريقتين لزيادة الحجم (أي زيادة المساحة وزيادة الاستثمارات).</a:t>
            </a:r>
            <a:endParaRPr lang="ar-SA" altLang="en-US" sz="2400" b="1" dirty="0" smtClean="0">
              <a:latin typeface="Times New Roman" pitchFamily="18" charset="0"/>
              <a:cs typeface="Times New Roman" pitchFamily="18" charset="0"/>
            </a:endParaRPr>
          </a:p>
        </p:txBody>
      </p:sp>
      <p:sp>
        <p:nvSpPr>
          <p:cNvPr id="4198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B87C717-8AE0-4C38-BFBD-2CAA39891AAA}" type="slidenum">
              <a:rPr lang="ar-SA" altLang="en-US" smtClean="0">
                <a:solidFill>
                  <a:schemeClr val="tx2"/>
                </a:solidFill>
              </a:rPr>
              <a:pPr eaLnBrk="1" hangingPunct="1"/>
              <a:t>185</a:t>
            </a:fld>
            <a:endParaRPr lang="en-US" altLang="en-US" smtClean="0">
              <a:solidFill>
                <a:schemeClr val="tx2"/>
              </a:solidFill>
            </a:endParaRPr>
          </a:p>
        </p:txBody>
      </p:sp>
    </p:spTree>
    <p:extLst>
      <p:ext uri="{BB962C8B-B14F-4D97-AF65-F5344CB8AC3E}">
        <p14:creationId xmlns:p14="http://schemas.microsoft.com/office/powerpoint/2010/main" val="138970058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42131" y="1065213"/>
            <a:ext cx="8763000" cy="6278563"/>
          </a:xfrm>
          <a:prstGeom prst="rect">
            <a:avLst/>
          </a:prstGeom>
        </p:spPr>
        <p:txBody>
          <a:bodyPr>
            <a:spAutoFit/>
          </a:bodyPr>
          <a:lstStyle/>
          <a:p>
            <a:pPr algn="just" rtl="1">
              <a:lnSpc>
                <a:spcPct val="150000"/>
              </a:lnSpc>
              <a:buFont typeface="Wingdings" pitchFamily="2" charset="2"/>
              <a:buNone/>
              <a:defRPr/>
            </a:pPr>
            <a:r>
              <a:rPr lang="ar-SA" sz="2000" dirty="0">
                <a:latin typeface="Times New Roman" pitchFamily="18" charset="0"/>
                <a:cs typeface="Times New Roman" pitchFamily="18" charset="0"/>
              </a:rPr>
              <a:t>توجد علاقة عكسية بين التكاليف لوحدة المساحة من محصول معين والمساحة المزرعية، حيث إن متوسط التكاليف لوحدة المساحة في المساحات الإنتاجية الصغيرة أكبر من متوسط التكاليف لوحدة المساحة في المزارع الكبيرة، كما يوجد في معظم الإنتاج الزراعي ما يعرف بـميزة الـعائد للحجم الكبير وذلك راجع في الأساس لعدة أسباب منها:</a:t>
            </a:r>
          </a:p>
          <a:p>
            <a:pPr algn="just" rtl="1">
              <a:lnSpc>
                <a:spcPct val="150000"/>
              </a:lnSpc>
              <a:buFont typeface="Wingdings" pitchFamily="2" charset="2"/>
              <a:buNone/>
              <a:defRPr/>
            </a:pPr>
            <a:r>
              <a:rPr lang="ar-SA" sz="2400" dirty="0">
                <a:solidFill>
                  <a:schemeClr val="accent5">
                    <a:lumMod val="50000"/>
                  </a:schemeClr>
                </a:solidFill>
                <a:latin typeface="Times New Roman" pitchFamily="18" charset="0"/>
                <a:cs typeface="Times New Roman" pitchFamily="18" charset="0"/>
              </a:rPr>
              <a:t>1 -</a:t>
            </a:r>
            <a:r>
              <a:rPr lang="ar-SA" sz="2400" b="1" dirty="0">
                <a:solidFill>
                  <a:schemeClr val="accent5">
                    <a:lumMod val="50000"/>
                  </a:schemeClr>
                </a:solidFill>
                <a:latin typeface="Times New Roman" pitchFamily="18" charset="0"/>
                <a:cs typeface="Times New Roman" pitchFamily="18" charset="0"/>
              </a:rPr>
              <a:t>الـــــتكاليف الـــــــثابتة</a:t>
            </a:r>
            <a:r>
              <a:rPr lang="ar-SA" sz="2400" dirty="0">
                <a:solidFill>
                  <a:schemeClr val="accent5">
                    <a:lumMod val="50000"/>
                  </a:schemeClr>
                </a:solidFill>
                <a:latin typeface="Times New Roman" pitchFamily="18" charset="0"/>
                <a:cs typeface="Times New Roman" pitchFamily="18" charset="0"/>
              </a:rPr>
              <a:t>:</a:t>
            </a:r>
          </a:p>
          <a:p>
            <a:pPr algn="just" rtl="1">
              <a:lnSpc>
                <a:spcPct val="150000"/>
              </a:lnSpc>
              <a:buFont typeface="Wingdings" pitchFamily="2" charset="2"/>
              <a:buNone/>
              <a:defRPr/>
            </a:pPr>
            <a:r>
              <a:rPr lang="ar-SA" sz="2000" dirty="0">
                <a:latin typeface="Times New Roman" pitchFamily="18" charset="0"/>
                <a:cs typeface="Times New Roman" pitchFamily="18" charset="0"/>
              </a:rPr>
              <a:t>تنخفض التكاليف الثابتة لوحدة المساحة أو وحدة الإنتاج بزيادة المساحة أو الإنتاج وذلك بتوزيع هذه التكاليف على مساحة أكبر وإنتاج أكثر، فكلما زادت المساحة قل متوسط التكاليف الثابتة والتي تمثل جزء مهم جداً من متوسط التكاليف الإجمالية.</a:t>
            </a:r>
            <a:endParaRPr lang="ar-SA" sz="2000" b="1" dirty="0">
              <a:latin typeface="Times New Roman" pitchFamily="18" charset="0"/>
              <a:cs typeface="Times New Roman" pitchFamily="18" charset="0"/>
            </a:endParaRPr>
          </a:p>
          <a:p>
            <a:pPr algn="just" rtl="1">
              <a:lnSpc>
                <a:spcPct val="150000"/>
              </a:lnSpc>
              <a:buFont typeface="Wingdings" pitchFamily="2" charset="2"/>
              <a:buNone/>
              <a:defRPr/>
            </a:pPr>
            <a:r>
              <a:rPr lang="ar-SA" sz="2400" b="1" dirty="0">
                <a:solidFill>
                  <a:schemeClr val="accent5">
                    <a:lumMod val="50000"/>
                  </a:schemeClr>
                </a:solidFill>
                <a:latin typeface="Times New Roman" pitchFamily="18" charset="0"/>
                <a:cs typeface="Times New Roman" pitchFamily="18" charset="0"/>
              </a:rPr>
              <a:t>2-التخصص في الإنتاج:</a:t>
            </a:r>
            <a:endParaRPr lang="ar-SA" sz="2400" dirty="0">
              <a:solidFill>
                <a:schemeClr val="accent5">
                  <a:lumMod val="50000"/>
                </a:schemeClr>
              </a:solidFill>
              <a:latin typeface="Times New Roman" pitchFamily="18" charset="0"/>
              <a:cs typeface="Times New Roman" pitchFamily="18" charset="0"/>
            </a:endParaRPr>
          </a:p>
          <a:p>
            <a:pPr algn="just" rtl="1">
              <a:lnSpc>
                <a:spcPct val="150000"/>
              </a:lnSpc>
              <a:buFont typeface="Wingdings" pitchFamily="2" charset="2"/>
              <a:buNone/>
              <a:defRPr/>
            </a:pPr>
            <a:r>
              <a:rPr lang="ar-SA" sz="2000" dirty="0">
                <a:latin typeface="Times New Roman" pitchFamily="18" charset="0"/>
                <a:cs typeface="Times New Roman" pitchFamily="18" charset="0"/>
              </a:rPr>
              <a:t>زيادة الحجم تؤدي إلى التخصص وزيادة إستعمال الموارد المتغيرة بالمقارنة بالموارد الثابتة في العملية الإنتاجية وتؤدي إلى زيادة </a:t>
            </a:r>
            <a:r>
              <a:rPr lang="ar-SA" sz="2000" dirty="0" smtClean="0">
                <a:latin typeface="Times New Roman" pitchFamily="18" charset="0"/>
                <a:cs typeface="Times New Roman" pitchFamily="18" charset="0"/>
              </a:rPr>
              <a:t>الربحية </a:t>
            </a:r>
            <a:r>
              <a:rPr lang="ar-SA" sz="2000" dirty="0">
                <a:latin typeface="Times New Roman" pitchFamily="18" charset="0"/>
                <a:cs typeface="Times New Roman" pitchFamily="18" charset="0"/>
              </a:rPr>
              <a:t>بالمقارنة </a:t>
            </a:r>
            <a:r>
              <a:rPr lang="ar-SA" sz="2000" dirty="0" smtClean="0">
                <a:latin typeface="Times New Roman" pitchFamily="18" charset="0"/>
                <a:cs typeface="Times New Roman" pitchFamily="18" charset="0"/>
              </a:rPr>
              <a:t> مع الإنتاج </a:t>
            </a:r>
            <a:r>
              <a:rPr lang="ar-SA" sz="2000" dirty="0">
                <a:latin typeface="Times New Roman" pitchFamily="18" charset="0"/>
                <a:cs typeface="Times New Roman" pitchFamily="18" charset="0"/>
              </a:rPr>
              <a:t>في المساحات الصغيرة.</a:t>
            </a:r>
            <a:endParaRPr lang="en-US" sz="2000" dirty="0">
              <a:latin typeface="Times New Roman" pitchFamily="18" charset="0"/>
              <a:cs typeface="Times New Roman" pitchFamily="18" charset="0"/>
            </a:endParaRPr>
          </a:p>
          <a:p>
            <a:pPr algn="just" rtl="1">
              <a:lnSpc>
                <a:spcPct val="150000"/>
              </a:lnSpc>
              <a:buFont typeface="Wingdings" pitchFamily="2" charset="2"/>
              <a:buNone/>
              <a:defRPr/>
            </a:pPr>
            <a:endParaRPr lang="ar-SA" sz="2000" dirty="0">
              <a:cs typeface="PT Bold Heading" pitchFamily="2" charset="-78"/>
            </a:endParaRPr>
          </a:p>
          <a:p>
            <a:pPr algn="just" rtl="1">
              <a:lnSpc>
                <a:spcPct val="150000"/>
              </a:lnSpc>
              <a:buFont typeface="Wingdings" pitchFamily="2" charset="2"/>
              <a:buNone/>
              <a:defRPr/>
            </a:pPr>
            <a:endParaRPr lang="en-US" sz="2000" dirty="0">
              <a:cs typeface="PT Bold Heading" pitchFamily="2" charset="-78"/>
            </a:endParaRPr>
          </a:p>
        </p:txBody>
      </p:sp>
      <p:sp>
        <p:nvSpPr>
          <p:cNvPr id="43011" name="مستطيل 3"/>
          <p:cNvSpPr>
            <a:spLocks noChangeArrowheads="1"/>
          </p:cNvSpPr>
          <p:nvPr/>
        </p:nvSpPr>
        <p:spPr bwMode="auto">
          <a:xfrm>
            <a:off x="0" y="381000"/>
            <a:ext cx="87630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ctr" rtl="1" eaLnBrk="1" hangingPunct="1">
              <a:lnSpc>
                <a:spcPct val="150000"/>
              </a:lnSpc>
              <a:buFont typeface="Wingdings" pitchFamily="2" charset="2"/>
              <a:buNone/>
            </a:pPr>
            <a:r>
              <a:rPr lang="ar-SA" altLang="en-US" sz="2800" b="1" dirty="0">
                <a:solidFill>
                  <a:srgbClr val="7030A0"/>
                </a:solidFill>
                <a:latin typeface="Times New Roman" pitchFamily="18" charset="0"/>
                <a:cs typeface="Times New Roman" pitchFamily="18" charset="0"/>
              </a:rPr>
              <a:t>عــلاقـة الـحـجـم الـمـزرعـي بـالـتـكالـيـف والـربـح:</a:t>
            </a:r>
            <a:endParaRPr lang="ar-SA" altLang="en-US" sz="2800" dirty="0">
              <a:solidFill>
                <a:srgbClr val="7030A0"/>
              </a:solidFill>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5A4F694F-8F6F-4960-B574-766F3F3A3916}" type="slidenum">
              <a:rPr lang="ar-SA" smtClean="0"/>
              <a:pPr>
                <a:defRPr/>
              </a:pPr>
              <a:t>186</a:t>
            </a:fld>
            <a:endParaRPr lang="en-US"/>
          </a:p>
        </p:txBody>
      </p:sp>
    </p:spTree>
    <p:extLst>
      <p:ext uri="{BB962C8B-B14F-4D97-AF65-F5344CB8AC3E}">
        <p14:creationId xmlns:p14="http://schemas.microsoft.com/office/powerpoint/2010/main" val="49230428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304800" y="685800"/>
            <a:ext cx="8534400" cy="5440363"/>
          </a:xfrm>
        </p:spPr>
        <p:txBody>
          <a:bodyPr/>
          <a:lstStyle/>
          <a:p>
            <a:pPr marL="457200" indent="-457200" algn="just" rtl="1" eaLnBrk="1" hangingPunct="1">
              <a:lnSpc>
                <a:spcPct val="150000"/>
              </a:lnSpc>
              <a:buFont typeface="Wingdings" pitchFamily="2" charset="2"/>
              <a:buNone/>
            </a:pPr>
            <a:r>
              <a:rPr lang="ar-SA" altLang="en-US" sz="2400" b="1" dirty="0" smtClean="0">
                <a:solidFill>
                  <a:srgbClr val="7030A0"/>
                </a:solidFill>
                <a:latin typeface="Times New Roman" pitchFamily="18" charset="0"/>
                <a:cs typeface="Times New Roman" pitchFamily="18" charset="0"/>
              </a:rPr>
              <a:t>تـوزيع الـتكاليف الـثابتـة وتغـير نـسـبتهـا إلى التكاليف الـمتغيرة:</a:t>
            </a:r>
          </a:p>
          <a:p>
            <a:pPr marL="457200" indent="-457200" algn="just" rtl="1" eaLnBrk="1" hangingPunct="1">
              <a:lnSpc>
                <a:spcPct val="150000"/>
              </a:lnSpc>
            </a:pPr>
            <a:r>
              <a:rPr lang="ar-SA" altLang="en-US" sz="2000" dirty="0" smtClean="0">
                <a:latin typeface="Times New Roman" pitchFamily="18" charset="0"/>
                <a:cs typeface="Times New Roman" pitchFamily="18" charset="0"/>
              </a:rPr>
              <a:t>إن المزايا للحجم المزرعي الكبير تتمثل في تغيير نسبة إستخدام الموارد وتوزيع التكاليف الثابتة على حجم أكبر من الإنتاج. </a:t>
            </a:r>
          </a:p>
          <a:p>
            <a:pPr marL="457200" indent="-457200" algn="just" rtl="1" eaLnBrk="1" hangingPunct="1">
              <a:lnSpc>
                <a:spcPct val="150000"/>
              </a:lnSpc>
            </a:pPr>
            <a:r>
              <a:rPr lang="ar-SA" altLang="en-US" sz="2000" dirty="0" smtClean="0">
                <a:latin typeface="Times New Roman" pitchFamily="18" charset="0"/>
                <a:cs typeface="Times New Roman" pitchFamily="18" charset="0"/>
              </a:rPr>
              <a:t>وهذه العبارة أكثر وضوحاً في إنتاج المحاصيل المتخصصة والتي يمكن ميكنتها بدرجة كبيرة ويمكن توضيح العلاقة بين متوسط التكاليف الثابتة والمساحة الإنتاجية باستخدام أحجام مختلفة من الآلات الزراعية. </a:t>
            </a:r>
          </a:p>
          <a:p>
            <a:pPr marL="457200" indent="-457200" algn="just" rtl="1" eaLnBrk="1" hangingPunct="1">
              <a:lnSpc>
                <a:spcPct val="150000"/>
              </a:lnSpc>
            </a:pPr>
            <a:r>
              <a:rPr lang="ar-SA" altLang="en-US" sz="2000" dirty="0" smtClean="0">
                <a:latin typeface="Times New Roman" pitchFamily="18" charset="0"/>
                <a:cs typeface="Times New Roman" pitchFamily="18" charset="0"/>
              </a:rPr>
              <a:t>حيث نجد أن متوسط التكاليف الثابتة لايمكن تخفيضه بعد مستوى معين من الإنتاج أو المساحة ويبقى موازي لخط المساحة بعد ذلك المستوى والتي عندها ربما يتم الإتجاه إلى أحجام أخرى من الآلات الزراعية والتي تمكن من تخفيض متوسط تكلفة الإنتاج الثابتة. </a:t>
            </a:r>
            <a:endParaRPr lang="ar-SA" altLang="en-US" sz="2000" b="1" dirty="0" smtClean="0">
              <a:latin typeface="Times New Roman" pitchFamily="18" charset="0"/>
              <a:cs typeface="Times New Roman" pitchFamily="18" charset="0"/>
            </a:endParaRPr>
          </a:p>
        </p:txBody>
      </p:sp>
      <p:sp>
        <p:nvSpPr>
          <p:cNvPr id="4403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B68E8BF-EC88-4A1A-BDDB-9135EC17BB4D}" type="slidenum">
              <a:rPr lang="ar-SA" altLang="en-US" smtClean="0">
                <a:solidFill>
                  <a:schemeClr val="tx2"/>
                </a:solidFill>
              </a:rPr>
              <a:pPr eaLnBrk="1" hangingPunct="1"/>
              <a:t>187</a:t>
            </a:fld>
            <a:endParaRPr lang="en-US" altLang="en-US" smtClean="0">
              <a:solidFill>
                <a:schemeClr val="tx2"/>
              </a:solidFill>
            </a:endParaRPr>
          </a:p>
        </p:txBody>
      </p:sp>
    </p:spTree>
    <p:extLst>
      <p:ext uri="{BB962C8B-B14F-4D97-AF65-F5344CB8AC3E}">
        <p14:creationId xmlns:p14="http://schemas.microsoft.com/office/powerpoint/2010/main" val="134852144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13314" name="Object 4"/>
          <p:cNvGraphicFramePr>
            <a:graphicFrameLocks noChangeAspect="1"/>
          </p:cNvGraphicFramePr>
          <p:nvPr/>
        </p:nvGraphicFramePr>
        <p:xfrm>
          <a:off x="914400" y="307975"/>
          <a:ext cx="7467600" cy="5921375"/>
        </p:xfrm>
        <a:graphic>
          <a:graphicData uri="http://schemas.openxmlformats.org/presentationml/2006/ole">
            <mc:AlternateContent xmlns:mc="http://schemas.openxmlformats.org/markup-compatibility/2006">
              <mc:Choice xmlns:v="urn:schemas-microsoft-com:vml" Requires="v">
                <p:oleObj spid="_x0000_s26717" name="Document" r:id="rId3" imgW="5285569" imgH="4511682" progId="Word.Document.8">
                  <p:embed/>
                </p:oleObj>
              </mc:Choice>
              <mc:Fallback>
                <p:oleObj name="Document" r:id="rId3" imgW="5285569" imgH="451168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7975"/>
                        <a:ext cx="7467600" cy="592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Rectangle 6"/>
          <p:cNvSpPr>
            <a:spLocks noChangeArrowheads="1"/>
          </p:cNvSpPr>
          <p:nvPr/>
        </p:nvSpPr>
        <p:spPr bwMode="auto">
          <a:xfrm>
            <a:off x="0" y="450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13317"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FDDB5D7-A98B-4E41-A9A4-10DE551C5F2F}" type="slidenum">
              <a:rPr lang="ar-SA" altLang="en-US" smtClean="0">
                <a:solidFill>
                  <a:schemeClr val="tx2"/>
                </a:solidFill>
              </a:rPr>
              <a:pPr eaLnBrk="1" hangingPunct="1"/>
              <a:t>188</a:t>
            </a:fld>
            <a:endParaRPr lang="en-US" altLang="en-US" smtClean="0">
              <a:solidFill>
                <a:schemeClr val="tx2"/>
              </a:solidFill>
            </a:endParaRPr>
          </a:p>
        </p:txBody>
      </p:sp>
    </p:spTree>
    <p:extLst>
      <p:ext uri="{BB962C8B-B14F-4D97-AF65-F5344CB8AC3E}">
        <p14:creationId xmlns:p14="http://schemas.microsoft.com/office/powerpoint/2010/main" val="75317138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228600" y="533400"/>
            <a:ext cx="8686800" cy="6096000"/>
          </a:xfrm>
        </p:spPr>
        <p:txBody>
          <a:bodyPr/>
          <a:lstStyle/>
          <a:p>
            <a:pPr marL="457200" indent="-457200" algn="r" rtl="1" eaLnBrk="1" hangingPunct="1">
              <a:lnSpc>
                <a:spcPct val="150000"/>
              </a:lnSpc>
              <a:buFont typeface="Wingdings" pitchFamily="2" charset="2"/>
              <a:buNone/>
            </a:pPr>
            <a:r>
              <a:rPr lang="ar-SA" altLang="en-US" sz="2800" dirty="0" smtClean="0">
                <a:solidFill>
                  <a:srgbClr val="7030A0"/>
                </a:solidFill>
                <a:latin typeface="Times New Roman" pitchFamily="18" charset="0"/>
                <a:cs typeface="Times New Roman" pitchFamily="18" charset="0"/>
              </a:rPr>
              <a:t>بعض المعايير المهمة </a:t>
            </a:r>
            <a:r>
              <a:rPr lang="ar-SA" altLang="en-US" sz="2800" dirty="0" smtClean="0">
                <a:solidFill>
                  <a:srgbClr val="7030A0"/>
                </a:solidFill>
                <a:latin typeface="Times New Roman" pitchFamily="18" charset="0"/>
                <a:cs typeface="Times New Roman" pitchFamily="18" charset="0"/>
              </a:rPr>
              <a:t>التي تفيد </a:t>
            </a:r>
            <a:r>
              <a:rPr lang="ar-SA" altLang="en-US" sz="2800" dirty="0" smtClean="0">
                <a:solidFill>
                  <a:srgbClr val="7030A0"/>
                </a:solidFill>
                <a:latin typeface="Times New Roman" pitchFamily="18" charset="0"/>
                <a:cs typeface="Times New Roman" pitchFamily="18" charset="0"/>
              </a:rPr>
              <a:t>في إختيار الحجم الأمثل لوحدة الإنتاج </a:t>
            </a:r>
            <a:r>
              <a:rPr lang="ar-SA" altLang="en-US" sz="2800" dirty="0" smtClean="0">
                <a:solidFill>
                  <a:srgbClr val="7030A0"/>
                </a:solidFill>
                <a:latin typeface="Times New Roman" pitchFamily="18" charset="0"/>
                <a:cs typeface="Times New Roman" pitchFamily="18" charset="0"/>
              </a:rPr>
              <a:t>:</a:t>
            </a:r>
            <a:endParaRPr lang="ar-SA" altLang="en-US" sz="2800" dirty="0" smtClean="0">
              <a:solidFill>
                <a:srgbClr val="C00000"/>
              </a:solidFill>
              <a:latin typeface="Times New Roman" pitchFamily="18" charset="0"/>
              <a:cs typeface="Times New Roman" pitchFamily="18" charset="0"/>
            </a:endParaRPr>
          </a:p>
          <a:p>
            <a:pPr marL="457200" indent="-457200" algn="just" rtl="1" eaLnBrk="1" hangingPunct="1">
              <a:lnSpc>
                <a:spcPct val="150000"/>
              </a:lnSpc>
              <a:buFont typeface="Wingdings" pitchFamily="2" charset="2"/>
              <a:buNone/>
            </a:pPr>
            <a:r>
              <a:rPr lang="ar-SA" altLang="en-US" sz="2400" dirty="0" smtClean="0">
                <a:solidFill>
                  <a:srgbClr val="C00000"/>
                </a:solidFill>
                <a:latin typeface="Times New Roman" pitchFamily="18" charset="0"/>
                <a:cs typeface="Times New Roman" pitchFamily="18" charset="0"/>
              </a:rPr>
              <a:t>1- </a:t>
            </a:r>
            <a:r>
              <a:rPr lang="ar-SA" altLang="en-US" sz="2400" b="1" dirty="0" smtClean="0">
                <a:solidFill>
                  <a:srgbClr val="C00000"/>
                </a:solidFill>
                <a:latin typeface="Times New Roman" pitchFamily="18" charset="0"/>
                <a:cs typeface="Times New Roman" pitchFamily="18" charset="0"/>
              </a:rPr>
              <a:t>التعرف على الدخل المستهدف:</a:t>
            </a:r>
          </a:p>
          <a:p>
            <a:pPr marL="457200" indent="-457200" algn="just" rtl="1" eaLnBrk="1" hangingPunct="1">
              <a:lnSpc>
                <a:spcPct val="150000"/>
              </a:lnSpc>
              <a:buFont typeface="Wingdings" pitchFamily="2" charset="2"/>
              <a:buNone/>
            </a:pPr>
            <a:r>
              <a:rPr lang="ar-SA" altLang="en-US" sz="2400" dirty="0" smtClean="0">
                <a:latin typeface="Times New Roman" pitchFamily="18" charset="0"/>
                <a:cs typeface="Times New Roman" pitchFamily="18" charset="0"/>
              </a:rPr>
              <a:t>لكل دخل</a:t>
            </a:r>
            <a:r>
              <a:rPr lang="ar-SA" altLang="en-US" sz="2400" dirty="0">
                <a:latin typeface="Times New Roman" pitchFamily="18" charset="0"/>
                <a:cs typeface="Times New Roman" pitchFamily="18" charset="0"/>
              </a:rPr>
              <a:t> مستهدف</a:t>
            </a:r>
            <a:r>
              <a:rPr lang="ar-SA" altLang="en-US" sz="2400" dirty="0" smtClean="0">
                <a:latin typeface="Times New Roman" pitchFamily="18" charset="0"/>
                <a:cs typeface="Times New Roman" pitchFamily="18" charset="0"/>
              </a:rPr>
              <a:t> وسيلة لتحقيقه منها المساحة وغيرها. ومن وجهة نظر تكلفة الفرصة البديلة فإن الدخل المستهدف يجب أن يحقق أفضل إستثمار لموارد المزارع وأسرته. بحيث لايكون لدى المزارع أي حافز في الانتقال بموارده الى أي إستعمال بخلاف الزراعة حيث إنه حينما يكون الدخل المزرعي أقل من الدخل في البدائل الاخرى المتاحة للمزارع. قد يؤدي ذلك إلى عزوف عن استخدام الموارد في الزراعة والاتجاه الى البدائل الاخرى كالتجارة والخدمات وغيرها.</a:t>
            </a:r>
            <a:endParaRPr lang="en-US" altLang="en-US" sz="2400" dirty="0" smtClean="0">
              <a:latin typeface="Times New Roman" pitchFamily="18" charset="0"/>
              <a:cs typeface="Times New Roman" pitchFamily="18" charset="0"/>
            </a:endParaRPr>
          </a:p>
        </p:txBody>
      </p:sp>
      <p:sp>
        <p:nvSpPr>
          <p:cNvPr id="4505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1E48B9C-502A-4B1E-B7C0-E359EED35411}" type="slidenum">
              <a:rPr lang="ar-SA" altLang="en-US" smtClean="0">
                <a:solidFill>
                  <a:schemeClr val="tx2"/>
                </a:solidFill>
              </a:rPr>
              <a:pPr eaLnBrk="1" hangingPunct="1"/>
              <a:t>189</a:t>
            </a:fld>
            <a:endParaRPr lang="en-US" altLang="en-US" smtClean="0">
              <a:solidFill>
                <a:schemeClr val="tx2"/>
              </a:solidFill>
            </a:endParaRPr>
          </a:p>
        </p:txBody>
      </p:sp>
    </p:spTree>
    <p:extLst>
      <p:ext uri="{BB962C8B-B14F-4D97-AF65-F5344CB8AC3E}">
        <p14:creationId xmlns:p14="http://schemas.microsoft.com/office/powerpoint/2010/main" val="1608662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04800" y="838200"/>
            <a:ext cx="8382000" cy="5257800"/>
          </a:xfrm>
        </p:spPr>
        <p:txBody>
          <a:bodyPr/>
          <a:lstStyle/>
          <a:p>
            <a:pPr algn="r" rtl="1" eaLnBrk="1" hangingPunct="1">
              <a:lnSpc>
                <a:spcPct val="90000"/>
              </a:lnSpc>
            </a:pPr>
            <a:r>
              <a:rPr lang="ar-SA" altLang="en-US" sz="2800" dirty="0" smtClean="0"/>
              <a:t>يوجد في كل منطقة زراعية امثلة عملية من المزارعين العاجزين عن جعل عملهم في المزرعة مربحا، وغالبا ما يؤدون بعض العمليات الزراعية وتخزين بعض محاصيلهم وتغذية حيواناتهم بطرق ملائمة، ولكنهم في الوقت نفسه قد يرتكبون اخطاء ادارية تكلفهم كثيراً فلا يحسنون اختيار المزروعات الملائمة والحيوانات المناسبة، أو يرتكبون أخطاء في توقيت إنتاجهم وتسويقه او يوظفون أموالاً كثيرة في الآلات والمعدات واستمرار الأخطاء في اتخاذ مثل هذه القرارات الإدارية الإنسانية قد يجعل العمل الزراعي خاسراً رغم الجهود الكبيرة التي تبذل.</a:t>
            </a:r>
          </a:p>
          <a:p>
            <a:pPr algn="r" rtl="1" eaLnBrk="1" hangingPunct="1">
              <a:lnSpc>
                <a:spcPct val="90000"/>
              </a:lnSpc>
            </a:pPr>
            <a:r>
              <a:rPr lang="ar-SA" altLang="en-US" sz="2800" dirty="0" smtClean="0"/>
              <a:t>وقد اوضحت الكثير من الدراسات وجود فوارق كبيرة في مقدار الدخل والربح بين المشاريع الزراعية المختلفة عند مقارنة مزارع من النوع نفسه والحجم نفسه ويرجع ذلك الى الاختلاف في المقدرة الإدارية للمزارعين.</a:t>
            </a:r>
            <a:endParaRPr lang="en-US" altLang="en-US" sz="2800" dirty="0" smtClean="0">
              <a:cs typeface="Arial" charset="0"/>
            </a:endParaRPr>
          </a:p>
        </p:txBody>
      </p:sp>
      <p:sp>
        <p:nvSpPr>
          <p:cNvPr id="99330" name="Rectangle 2"/>
          <p:cNvSpPr>
            <a:spLocks noGrp="1" noChangeArrowheads="1"/>
          </p:cNvSpPr>
          <p:nvPr>
            <p:ph type="title"/>
          </p:nvPr>
        </p:nvSpPr>
        <p:spPr>
          <a:xfrm>
            <a:off x="381000" y="228600"/>
            <a:ext cx="8229600" cy="609600"/>
          </a:xfrm>
        </p:spPr>
        <p:txBody>
          <a:bodyPr/>
          <a:lstStyle/>
          <a:p>
            <a:pPr algn="r" eaLnBrk="1" fontAlgn="auto" hangingPunct="1">
              <a:spcAft>
                <a:spcPts val="0"/>
              </a:spcAft>
              <a:defRPr/>
            </a:pPr>
            <a:r>
              <a:rPr lang="ar-SA" sz="3100">
                <a:solidFill>
                  <a:srgbClr val="FF9933"/>
                </a:solidFill>
                <a:latin typeface="Times New Roman" pitchFamily="18" charset="0"/>
                <a:cs typeface="Times New Roman" pitchFamily="18" charset="0"/>
              </a:rPr>
              <a:t> الـمـدير الـناجـح والصـفـات المميزة له</a:t>
            </a:r>
            <a:endParaRPr lang="en-US" sz="310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3132619891"/>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مستطيل 2"/>
          <p:cNvSpPr>
            <a:spLocks noChangeArrowheads="1"/>
          </p:cNvSpPr>
          <p:nvPr/>
        </p:nvSpPr>
        <p:spPr bwMode="auto">
          <a:xfrm>
            <a:off x="533400" y="9144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Tahoma" pitchFamily="34" charset="0"/>
                <a:cs typeface="Arial" charset="0"/>
              </a:defRPr>
            </a:lvl1pPr>
            <a:lvl2pPr marL="838200" indent="-38100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algn="r" rtl="1" eaLnBrk="1" hangingPunct="1">
              <a:lnSpc>
                <a:spcPct val="150000"/>
              </a:lnSpc>
              <a:buFont typeface="Wingdings" pitchFamily="2" charset="2"/>
              <a:buNone/>
            </a:pPr>
            <a:r>
              <a:rPr lang="ar-SA" altLang="en-US" sz="2400" dirty="0" smtClean="0">
                <a:latin typeface="Times New Roman" pitchFamily="18" charset="0"/>
                <a:cs typeface="Times New Roman" pitchFamily="18" charset="0"/>
              </a:rPr>
              <a:t>2 </a:t>
            </a:r>
            <a:r>
              <a:rPr lang="ar-SA" altLang="en-US" sz="2400" dirty="0">
                <a:solidFill>
                  <a:srgbClr val="C00000"/>
                </a:solidFill>
                <a:latin typeface="Times New Roman" pitchFamily="18" charset="0"/>
                <a:cs typeface="Times New Roman" pitchFamily="18" charset="0"/>
              </a:rPr>
              <a:t>- الحجم المزرعي يجب أن يسمح:</a:t>
            </a:r>
          </a:p>
          <a:p>
            <a:pPr marL="457200" lvl="1" indent="0" algn="r" rtl="1" eaLnBrk="1" hangingPunct="1">
              <a:lnSpc>
                <a:spcPct val="150000"/>
              </a:lnSpc>
            </a:pPr>
            <a:r>
              <a:rPr lang="ar-SA" altLang="en-US" sz="2000" dirty="0">
                <a:latin typeface="Times New Roman" pitchFamily="18" charset="0"/>
                <a:cs typeface="Times New Roman" pitchFamily="18" charset="0"/>
              </a:rPr>
              <a:t>- الاستفادة من توزيع التكاليف الثابتة وتخفيض تكاليف الإنتاج، ويجب أن يراعي هذا المبدأ في الإختيار للحجم الأمثل لوحدة الإنتاج.</a:t>
            </a:r>
          </a:p>
          <a:p>
            <a:pPr marL="457200" lvl="1" indent="0" algn="r" rtl="1" eaLnBrk="1" hangingPunct="1">
              <a:lnSpc>
                <a:spcPct val="150000"/>
              </a:lnSpc>
            </a:pPr>
            <a:r>
              <a:rPr lang="ar-SA" altLang="en-US" sz="2000" dirty="0">
                <a:latin typeface="Times New Roman" pitchFamily="18" charset="0"/>
                <a:cs typeface="Times New Roman" pitchFamily="18" charset="0"/>
              </a:rPr>
              <a:t>- استخدام التقنية الحديثة المتوفرة لخفض  تكاليف الإنتاج الزراعي، بما يؤدي الى زيادة العائد وزيادة الإنتاج. فمن المعروف أن هناك أحجام من المزارع لاتمكن من الاستثمار في تقنيات متطورة مثل الآلات الزراعية وبعض أنظمة الري التي تتطلب مساحات أكبر لزيادة كفاءة أدائها وبالتالي تخفيض تكاليفها.</a:t>
            </a:r>
          </a:p>
          <a:p>
            <a:pPr algn="r" rtl="1" eaLnBrk="1" hangingPunct="1">
              <a:lnSpc>
                <a:spcPct val="150000"/>
              </a:lnSpc>
              <a:buFont typeface="Wingdings" pitchFamily="2" charset="2"/>
              <a:buChar char="§"/>
            </a:pPr>
            <a:r>
              <a:rPr lang="ar-SA" altLang="en-US" sz="2400" dirty="0">
                <a:latin typeface="Times New Roman" pitchFamily="18" charset="0"/>
                <a:cs typeface="Times New Roman" pitchFamily="18" charset="0"/>
              </a:rPr>
              <a:t>وبتطبيق هذه المبادئ يمكن الوصول الى عدد محدود من البدائل لاختيار الحجم لوحدة الإنتاج في فترة التخطيط والتي تسهل إتخاذ القرار الملائم من قبل متخذيه.</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normAutofit fontScale="92500"/>
          </a:bodyPr>
          <a:lstStyle/>
          <a:p>
            <a:pPr>
              <a:defRPr/>
            </a:pPr>
            <a:fld id="{BFBDAE10-17C8-4307-86C0-89C3E7AEB5F1}" type="slidenum">
              <a:rPr lang="ar-SA" smtClean="0"/>
              <a:pPr>
                <a:defRPr/>
              </a:pPr>
              <a:t>190</a:t>
            </a:fld>
            <a:endParaRPr lang="en-US"/>
          </a:p>
        </p:txBody>
      </p:sp>
    </p:spTree>
    <p:extLst>
      <p:ext uri="{BB962C8B-B14F-4D97-AF65-F5344CB8AC3E}">
        <p14:creationId xmlns:p14="http://schemas.microsoft.com/office/powerpoint/2010/main" val="85742290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228600"/>
            <a:ext cx="8153400" cy="990600"/>
          </a:xfrm>
        </p:spPr>
        <p:txBody>
          <a:bodyPr/>
          <a:lstStyle/>
          <a:p>
            <a:pPr algn="ctr" rtl="1" eaLnBrk="1" hangingPunct="1"/>
            <a:r>
              <a:rPr lang="ar-SA" altLang="en-US" sz="2800" b="1" dirty="0" smtClean="0">
                <a:solidFill>
                  <a:schemeClr val="accent1"/>
                </a:solidFill>
                <a:latin typeface="Times New Roman" pitchFamily="18" charset="0"/>
                <a:cs typeface="Times New Roman" pitchFamily="18" charset="0"/>
              </a:rPr>
              <a:t>الــــمـخــاطـرة والـلايـــقين في الإنتاج الـــــزراعي</a:t>
            </a:r>
            <a:r>
              <a:rPr lang="en-US" altLang="en-US" sz="2800" b="1" i="1" dirty="0" smtClean="0">
                <a:solidFill>
                  <a:schemeClr val="accent1"/>
                </a:solidFill>
                <a:latin typeface="Times New Roman" pitchFamily="18" charset="0"/>
                <a:cs typeface="Times New Roman" pitchFamily="18" charset="0"/>
              </a:rPr>
              <a:t/>
            </a:r>
            <a:br>
              <a:rPr lang="en-US" altLang="en-US" sz="2800" b="1" i="1" dirty="0" smtClean="0">
                <a:solidFill>
                  <a:schemeClr val="accent1"/>
                </a:solidFill>
                <a:latin typeface="Times New Roman" pitchFamily="18" charset="0"/>
                <a:cs typeface="Times New Roman" pitchFamily="18" charset="0"/>
              </a:rPr>
            </a:br>
            <a:r>
              <a:rPr lang="en-US" altLang="en-US" sz="2800" b="1" i="1" dirty="0" smtClean="0">
                <a:solidFill>
                  <a:schemeClr val="accent1"/>
                </a:solidFill>
                <a:latin typeface="Times New Roman" pitchFamily="18" charset="0"/>
                <a:cs typeface="Times New Roman" pitchFamily="18" charset="0"/>
              </a:rPr>
              <a:t>Risk &amp; Uncertainty in Agricultural Production</a:t>
            </a:r>
          </a:p>
        </p:txBody>
      </p:sp>
      <p:sp>
        <p:nvSpPr>
          <p:cNvPr id="324613" name="Rectangle 5"/>
          <p:cNvSpPr>
            <a:spLocks noGrp="1" noChangeArrowheads="1"/>
          </p:cNvSpPr>
          <p:nvPr>
            <p:ph sz="quarter" idx="1"/>
          </p:nvPr>
        </p:nvSpPr>
        <p:spPr>
          <a:xfrm>
            <a:off x="685800" y="1143000"/>
            <a:ext cx="8077200" cy="5334000"/>
          </a:xfrm>
        </p:spPr>
        <p:txBody>
          <a:bodyPr>
            <a:normAutofit/>
          </a:bodyPr>
          <a:lstStyle/>
          <a:p>
            <a:pPr marL="0" indent="0" algn="just" rtl="1" eaLnBrk="1" fontAlgn="auto" hangingPunct="1">
              <a:lnSpc>
                <a:spcPct val="150000"/>
              </a:lnSpc>
              <a:spcAft>
                <a:spcPts val="0"/>
              </a:spcAft>
              <a:buNone/>
              <a:defRPr/>
            </a:pPr>
            <a:r>
              <a:rPr lang="ar-SA" sz="1800" dirty="0">
                <a:latin typeface="Times New Roman" pitchFamily="18" charset="0"/>
                <a:cs typeface="Times New Roman" pitchFamily="18" charset="0"/>
              </a:rPr>
              <a:t>المخاطرة واللايقين </a:t>
            </a:r>
            <a:r>
              <a:rPr lang="en-US" sz="1800" i="1" dirty="0">
                <a:latin typeface="Times New Roman" pitchFamily="18" charset="0"/>
                <a:cs typeface="Times New Roman" pitchFamily="18" charset="0"/>
              </a:rPr>
              <a:t>Risk</a:t>
            </a:r>
            <a:r>
              <a:rPr lang="en-US" sz="1800" b="1" i="1" dirty="0">
                <a:latin typeface="Times New Roman" pitchFamily="18" charset="0"/>
                <a:cs typeface="Times New Roman" pitchFamily="18" charset="0"/>
              </a:rPr>
              <a:t> </a:t>
            </a:r>
            <a:r>
              <a:rPr lang="en-US" sz="1800" i="1" dirty="0">
                <a:latin typeface="Times New Roman" pitchFamily="18" charset="0"/>
                <a:cs typeface="Times New Roman" pitchFamily="18" charset="0"/>
              </a:rPr>
              <a:t>&amp;</a:t>
            </a:r>
            <a:r>
              <a:rPr lang="en-US" sz="1800" b="1" i="1" dirty="0">
                <a:latin typeface="Times New Roman" pitchFamily="18" charset="0"/>
                <a:cs typeface="Times New Roman" pitchFamily="18" charset="0"/>
              </a:rPr>
              <a:t> </a:t>
            </a:r>
            <a:r>
              <a:rPr lang="en-US" sz="1800" i="1" dirty="0" smtClean="0">
                <a:latin typeface="Times New Roman" pitchFamily="18" charset="0"/>
                <a:cs typeface="Times New Roman" pitchFamily="18" charset="0"/>
              </a:rPr>
              <a:t>Uncertainty</a:t>
            </a:r>
            <a:r>
              <a:rPr lang="en-US" sz="1800" dirty="0" smtClean="0">
                <a:latin typeface="Times New Roman" pitchFamily="18" charset="0"/>
                <a:cs typeface="Times New Roman" pitchFamily="18" charset="0"/>
              </a:rPr>
              <a:t> </a:t>
            </a:r>
            <a:r>
              <a:rPr lang="ar-SA" sz="1800" dirty="0" smtClean="0">
                <a:latin typeface="Times New Roman" pitchFamily="18" charset="0"/>
                <a:cs typeface="Times New Roman" pitchFamily="18" charset="0"/>
              </a:rPr>
              <a:t> هي حالات </a:t>
            </a:r>
            <a:r>
              <a:rPr lang="ar-SA" sz="1800" dirty="0">
                <a:latin typeface="Times New Roman" pitchFamily="18" charset="0"/>
                <a:cs typeface="Times New Roman" pitchFamily="18" charset="0"/>
              </a:rPr>
              <a:t>من عدم المعرفة بالمستقبل تواجه كل أنشطة الإنتاج الزراعي بدرجات </a:t>
            </a:r>
            <a:r>
              <a:rPr lang="ar-SA" sz="1800" dirty="0" smtClean="0">
                <a:latin typeface="Times New Roman" pitchFamily="18" charset="0"/>
                <a:cs typeface="Times New Roman" pitchFamily="18" charset="0"/>
              </a:rPr>
              <a:t>متفاوتة، </a:t>
            </a:r>
            <a:r>
              <a:rPr lang="ar-SA" sz="1800" dirty="0">
                <a:latin typeface="Times New Roman" pitchFamily="18" charset="0"/>
                <a:cs typeface="Times New Roman" pitchFamily="18" charset="0"/>
              </a:rPr>
              <a:t>ويفرّق بين المخاطرة واللايقين في الدراسات المتوفرة غير أن الشائع هو استعمالها ليحلا محل بعضهما في التعبير عن حالات عدم التأكد بالظروف المستقبلية. ويمكن تعريف كل من المخاطرة واللايقين كما يلي:</a:t>
            </a:r>
            <a:endParaRPr lang="ar-SA" sz="1800" b="1" dirty="0">
              <a:latin typeface="Times New Roman" pitchFamily="18" charset="0"/>
              <a:cs typeface="Times New Roman" pitchFamily="18" charset="0"/>
            </a:endParaRPr>
          </a:p>
          <a:p>
            <a:pPr marL="0" indent="0" algn="just" rtl="1" eaLnBrk="1" fontAlgn="auto" hangingPunct="1">
              <a:lnSpc>
                <a:spcPct val="150000"/>
              </a:lnSpc>
              <a:spcAft>
                <a:spcPts val="0"/>
              </a:spcAft>
              <a:buNone/>
              <a:defRPr/>
            </a:pPr>
            <a:r>
              <a:rPr lang="ar-SA" sz="1800" b="1" dirty="0" smtClean="0">
                <a:solidFill>
                  <a:schemeClr val="accent1"/>
                </a:solidFill>
                <a:latin typeface="Times New Roman" pitchFamily="18" charset="0"/>
                <a:cs typeface="Times New Roman" pitchFamily="18" charset="0"/>
              </a:rPr>
              <a:t>الـــــمـخـاطــــرة </a:t>
            </a:r>
            <a:r>
              <a:rPr lang="en-US" sz="1800" b="1" i="1" dirty="0">
                <a:solidFill>
                  <a:schemeClr val="accent1"/>
                </a:solidFill>
                <a:latin typeface="Times New Roman" pitchFamily="18" charset="0"/>
                <a:cs typeface="Times New Roman" pitchFamily="18" charset="0"/>
              </a:rPr>
              <a:t>Risk</a:t>
            </a:r>
            <a:r>
              <a:rPr lang="ar-SA" sz="1800" b="1" dirty="0">
                <a:solidFill>
                  <a:schemeClr val="accent1"/>
                </a:solidFill>
                <a:latin typeface="Times New Roman" pitchFamily="18" charset="0"/>
                <a:cs typeface="Times New Roman" pitchFamily="18" charset="0"/>
              </a:rPr>
              <a:t>:</a:t>
            </a:r>
          </a:p>
          <a:p>
            <a:pPr marL="0" indent="0" algn="just" rtl="1" eaLnBrk="1" fontAlgn="auto" hangingPunct="1">
              <a:lnSpc>
                <a:spcPct val="150000"/>
              </a:lnSpc>
              <a:spcAft>
                <a:spcPts val="0"/>
              </a:spcAft>
              <a:buNone/>
              <a:defRPr/>
            </a:pPr>
            <a:r>
              <a:rPr lang="ar-SA" sz="1800" dirty="0">
                <a:latin typeface="Times New Roman" pitchFamily="18" charset="0"/>
                <a:cs typeface="Times New Roman" pitchFamily="18" charset="0"/>
              </a:rPr>
              <a:t>هي درجة من عدم المعرفة </a:t>
            </a:r>
            <a:r>
              <a:rPr lang="ar-SA" sz="1800" dirty="0" smtClean="0">
                <a:latin typeface="Times New Roman" pitchFamily="18" charset="0"/>
                <a:cs typeface="Times New Roman" pitchFamily="18" charset="0"/>
              </a:rPr>
              <a:t>بالأمور </a:t>
            </a:r>
            <a:r>
              <a:rPr lang="ar-SA" sz="1800" dirty="0">
                <a:latin typeface="Times New Roman" pitchFamily="18" charset="0"/>
                <a:cs typeface="Times New Roman" pitchFamily="18" charset="0"/>
              </a:rPr>
              <a:t>المستقبلية مع وجود بيانات </a:t>
            </a:r>
            <a:r>
              <a:rPr lang="ar-SA" sz="1800" dirty="0" smtClean="0">
                <a:latin typeface="Times New Roman" pitchFamily="18" charset="0"/>
                <a:cs typeface="Times New Roman" pitchFamily="18" charset="0"/>
              </a:rPr>
              <a:t>وإحصائيات </a:t>
            </a:r>
            <a:r>
              <a:rPr lang="ar-SA" sz="1800" dirty="0">
                <a:latin typeface="Times New Roman" pitchFamily="18" charset="0"/>
                <a:cs typeface="Times New Roman" pitchFamily="18" charset="0"/>
              </a:rPr>
              <a:t>يمكن الرجوع </a:t>
            </a:r>
            <a:r>
              <a:rPr lang="ar-SA" sz="1800" dirty="0" smtClean="0">
                <a:latin typeface="Times New Roman" pitchFamily="18" charset="0"/>
                <a:cs typeface="Times New Roman" pitchFamily="18" charset="0"/>
              </a:rPr>
              <a:t>إليها </a:t>
            </a:r>
            <a:r>
              <a:rPr lang="ar-SA" sz="1800" dirty="0">
                <a:latin typeface="Times New Roman" pitchFamily="18" charset="0"/>
                <a:cs typeface="Times New Roman" pitchFamily="18" charset="0"/>
              </a:rPr>
              <a:t>لتحديد الإحتمالات حدوث الحدث </a:t>
            </a:r>
            <a:r>
              <a:rPr lang="en-US" sz="1800" i="1" dirty="0">
                <a:latin typeface="Times New Roman" pitchFamily="18" charset="0"/>
                <a:cs typeface="Times New Roman" pitchFamily="18" charset="0"/>
              </a:rPr>
              <a:t>Event</a:t>
            </a:r>
            <a:r>
              <a:rPr lang="ar-SA" sz="1800" dirty="0">
                <a:latin typeface="Times New Roman" pitchFamily="18" charset="0"/>
                <a:cs typeface="Times New Roman" pitchFamily="18" charset="0"/>
              </a:rPr>
              <a:t>. ومن أمثلة ذلك إحتمالات سقوط الأمطار التي تهم المزارع في منطقة ما تصنف على </a:t>
            </a:r>
            <a:r>
              <a:rPr lang="ar-SA" sz="1800" dirty="0" smtClean="0">
                <a:latin typeface="Times New Roman" pitchFamily="18" charset="0"/>
                <a:cs typeface="Times New Roman" pitchFamily="18" charset="0"/>
              </a:rPr>
              <a:t>أنها </a:t>
            </a:r>
            <a:r>
              <a:rPr lang="ar-SA" sz="1800" dirty="0">
                <a:latin typeface="Times New Roman" pitchFamily="18" charset="0"/>
                <a:cs typeface="Times New Roman" pitchFamily="18" charset="0"/>
              </a:rPr>
              <a:t>مخاطرة، وذلك لوجود بيانات </a:t>
            </a:r>
            <a:r>
              <a:rPr lang="ar-SA" sz="1800" dirty="0" smtClean="0">
                <a:latin typeface="Times New Roman" pitchFamily="18" charset="0"/>
                <a:cs typeface="Times New Roman" pitchFamily="18" charset="0"/>
              </a:rPr>
              <a:t>إحصائية </a:t>
            </a:r>
            <a:r>
              <a:rPr lang="ar-SA" sz="1800" dirty="0">
                <a:latin typeface="Times New Roman" pitchFamily="18" charset="0"/>
                <a:cs typeface="Times New Roman" pitchFamily="18" charset="0"/>
              </a:rPr>
              <a:t>عن معدلات السقوط الماضية من خلال محطات </a:t>
            </a:r>
            <a:r>
              <a:rPr lang="ar-SA" sz="1800" dirty="0" smtClean="0">
                <a:latin typeface="Times New Roman" pitchFamily="18" charset="0"/>
                <a:cs typeface="Times New Roman" pitchFamily="18" charset="0"/>
              </a:rPr>
              <a:t>الأرصاد </a:t>
            </a:r>
            <a:r>
              <a:rPr lang="ar-SA" sz="1800" dirty="0">
                <a:latin typeface="Times New Roman" pitchFamily="18" charset="0"/>
                <a:cs typeface="Times New Roman" pitchFamily="18" charset="0"/>
              </a:rPr>
              <a:t>الجوية لعدد من السنوات. وتُعطي المزارع معلومات عن احتمالات سقوط الأمطار على تلك المناطق الظروف الجوية والمناخية التي يتم تسجيلها من خلال محطات </a:t>
            </a:r>
            <a:r>
              <a:rPr lang="ar-SA" sz="1800" dirty="0" smtClean="0">
                <a:latin typeface="Times New Roman" pitchFamily="18" charset="0"/>
                <a:cs typeface="Times New Roman" pitchFamily="18" charset="0"/>
              </a:rPr>
              <a:t>الأرصاد </a:t>
            </a:r>
            <a:r>
              <a:rPr lang="ar-SA" sz="1800" dirty="0">
                <a:latin typeface="Times New Roman" pitchFamily="18" charset="0"/>
                <a:cs typeface="Times New Roman" pitchFamily="18" charset="0"/>
              </a:rPr>
              <a:t>تعد من ضمن ظروف المخاطرة في الإنتاج الزراعي</a:t>
            </a:r>
            <a:r>
              <a:rPr lang="ar-SA" sz="1800" dirty="0" smtClean="0">
                <a:latin typeface="Times New Roman" pitchFamily="18" charset="0"/>
                <a:cs typeface="Times New Roman" pitchFamily="18" charset="0"/>
              </a:rPr>
              <a:t>.</a:t>
            </a:r>
            <a:endParaRPr lang="ar-SA" sz="1800" b="1"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BE5D326B-BFDA-481A-8D00-F3956FCE29F4}" type="slidenum">
              <a:rPr lang="ar-SA" smtClean="0"/>
              <a:pPr>
                <a:defRPr/>
              </a:pPr>
              <a:t>191</a:t>
            </a:fld>
            <a:endParaRPr lang="en-US"/>
          </a:p>
        </p:txBody>
      </p:sp>
    </p:spTree>
    <p:extLst>
      <p:ext uri="{BB962C8B-B14F-4D97-AF65-F5344CB8AC3E}">
        <p14:creationId xmlns:p14="http://schemas.microsoft.com/office/powerpoint/2010/main" val="411007023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612775" y="228600"/>
            <a:ext cx="8153400" cy="990600"/>
          </a:xfrm>
        </p:spPr>
        <p:txBody>
          <a:bodyPr/>
          <a:lstStyle/>
          <a:p>
            <a:pPr algn="ctr" rtl="1" eaLnBrk="1" hangingPunct="1"/>
            <a:r>
              <a:rPr lang="ar-SA" altLang="en-US" sz="2800" b="1" dirty="0" smtClean="0">
                <a:solidFill>
                  <a:schemeClr val="accent1"/>
                </a:solidFill>
                <a:latin typeface="Times New Roman" pitchFamily="18" charset="0"/>
                <a:cs typeface="Times New Roman" pitchFamily="18" charset="0"/>
              </a:rPr>
              <a:t>الــــمـخــاطـرة والـلايـــقين في الإنتاج الـــــزراعي</a:t>
            </a:r>
            <a:r>
              <a:rPr lang="en-US" altLang="en-US" sz="2800" b="1" i="1" dirty="0" smtClean="0">
                <a:solidFill>
                  <a:schemeClr val="accent1"/>
                </a:solidFill>
                <a:latin typeface="Times New Roman" pitchFamily="18" charset="0"/>
                <a:cs typeface="Times New Roman" pitchFamily="18" charset="0"/>
              </a:rPr>
              <a:t/>
            </a:r>
            <a:br>
              <a:rPr lang="en-US" altLang="en-US" sz="2800" b="1" i="1" dirty="0" smtClean="0">
                <a:solidFill>
                  <a:schemeClr val="accent1"/>
                </a:solidFill>
                <a:latin typeface="Times New Roman" pitchFamily="18" charset="0"/>
                <a:cs typeface="Times New Roman" pitchFamily="18" charset="0"/>
              </a:rPr>
            </a:br>
            <a:r>
              <a:rPr lang="en-US" altLang="en-US" sz="2800" b="1" i="1" dirty="0" smtClean="0">
                <a:solidFill>
                  <a:schemeClr val="accent1"/>
                </a:solidFill>
                <a:latin typeface="Times New Roman" pitchFamily="18" charset="0"/>
                <a:cs typeface="Times New Roman" pitchFamily="18" charset="0"/>
              </a:rPr>
              <a:t>Risk &amp; Uncertainty in Agricultural Production</a:t>
            </a:r>
          </a:p>
        </p:txBody>
      </p:sp>
      <p:sp>
        <p:nvSpPr>
          <p:cNvPr id="324613" name="Rectangle 5"/>
          <p:cNvSpPr>
            <a:spLocks noGrp="1" noChangeArrowheads="1"/>
          </p:cNvSpPr>
          <p:nvPr>
            <p:ph sz="quarter" idx="1"/>
          </p:nvPr>
        </p:nvSpPr>
        <p:spPr>
          <a:xfrm>
            <a:off x="1219200" y="1219200"/>
            <a:ext cx="7239000" cy="4267200"/>
          </a:xfrm>
        </p:spPr>
        <p:txBody>
          <a:bodyPr>
            <a:normAutofit/>
          </a:bodyPr>
          <a:lstStyle/>
          <a:p>
            <a:pPr marL="0" indent="0" algn="just" rtl="1" eaLnBrk="1" fontAlgn="auto" hangingPunct="1">
              <a:lnSpc>
                <a:spcPct val="150000"/>
              </a:lnSpc>
              <a:spcAft>
                <a:spcPts val="0"/>
              </a:spcAft>
              <a:buNone/>
              <a:defRPr/>
            </a:pPr>
            <a:r>
              <a:rPr lang="ar-SA" sz="1800" b="1" dirty="0" smtClean="0">
                <a:solidFill>
                  <a:schemeClr val="accent1"/>
                </a:solidFill>
                <a:latin typeface="Times New Roman" pitchFamily="18" charset="0"/>
                <a:cs typeface="Times New Roman" pitchFamily="18" charset="0"/>
              </a:rPr>
              <a:t>اللايـــــقـــين </a:t>
            </a:r>
            <a:r>
              <a:rPr lang="en-US" sz="1800" b="1" i="1" dirty="0" smtClean="0">
                <a:solidFill>
                  <a:schemeClr val="accent1"/>
                </a:solidFill>
                <a:latin typeface="Times New Roman" pitchFamily="18" charset="0"/>
                <a:cs typeface="Times New Roman" pitchFamily="18" charset="0"/>
              </a:rPr>
              <a:t>Uncertainty</a:t>
            </a:r>
            <a:r>
              <a:rPr lang="ar-SA" sz="1800" b="1" dirty="0">
                <a:solidFill>
                  <a:schemeClr val="accent1"/>
                </a:solidFill>
                <a:latin typeface="Times New Roman" pitchFamily="18" charset="0"/>
                <a:cs typeface="Times New Roman" pitchFamily="18" charset="0"/>
              </a:rPr>
              <a:t>:</a:t>
            </a:r>
          </a:p>
          <a:p>
            <a:pPr marL="0" indent="0" algn="just" rtl="1" eaLnBrk="1" fontAlgn="auto" hangingPunct="1">
              <a:lnSpc>
                <a:spcPct val="150000"/>
              </a:lnSpc>
              <a:spcAft>
                <a:spcPts val="0"/>
              </a:spcAft>
              <a:buNone/>
              <a:defRPr/>
            </a:pPr>
            <a:r>
              <a:rPr lang="ar-SA" sz="1800" dirty="0">
                <a:latin typeface="Times New Roman" pitchFamily="18" charset="0"/>
                <a:cs typeface="Times New Roman" pitchFamily="18" charset="0"/>
              </a:rPr>
              <a:t>هي درجة من عدم المعرفة بالمستقبل </a:t>
            </a:r>
            <a:r>
              <a:rPr lang="ar-SA" sz="1800" dirty="0" smtClean="0">
                <a:latin typeface="Times New Roman" pitchFamily="18" charset="0"/>
                <a:cs typeface="Times New Roman" pitchFamily="18" charset="0"/>
              </a:rPr>
              <a:t>ولا توجد </a:t>
            </a:r>
            <a:r>
              <a:rPr lang="ar-SA" sz="1800" dirty="0">
                <a:latin typeface="Times New Roman" pitchFamily="18" charset="0"/>
                <a:cs typeface="Times New Roman" pitchFamily="18" charset="0"/>
              </a:rPr>
              <a:t>في العادة بيانات </a:t>
            </a:r>
            <a:r>
              <a:rPr lang="ar-SA" sz="1800" dirty="0" smtClean="0">
                <a:latin typeface="Times New Roman" pitchFamily="18" charset="0"/>
                <a:cs typeface="Times New Roman" pitchFamily="18" charset="0"/>
              </a:rPr>
              <a:t>وإحصائيات </a:t>
            </a:r>
            <a:r>
              <a:rPr lang="ar-SA" sz="1800" dirty="0">
                <a:latin typeface="Times New Roman" pitchFamily="18" charset="0"/>
                <a:cs typeface="Times New Roman" pitchFamily="18" charset="0"/>
              </a:rPr>
              <a:t>يمكن استخدامها في تحديد الإحتمالات للحدوث المستقبلي للحدث. ومن أمثلة ذلك </a:t>
            </a:r>
            <a:r>
              <a:rPr lang="ar-SA" sz="1800" dirty="0" smtClean="0">
                <a:latin typeface="Times New Roman" pitchFamily="18" charset="0"/>
                <a:cs typeface="Times New Roman" pitchFamily="18" charset="0"/>
              </a:rPr>
              <a:t>الإصابة </a:t>
            </a:r>
            <a:r>
              <a:rPr lang="ar-SA" sz="1800" dirty="0">
                <a:latin typeface="Times New Roman" pitchFamily="18" charset="0"/>
                <a:cs typeface="Times New Roman" pitchFamily="18" charset="0"/>
              </a:rPr>
              <a:t>بالآفات والأمراض لمحصول معين في منطقة ما، حيث إن الإصابة بالأمراض </a:t>
            </a:r>
            <a:r>
              <a:rPr lang="ar-SA" sz="1800" dirty="0" err="1">
                <a:latin typeface="Times New Roman" pitchFamily="18" charset="0"/>
                <a:cs typeface="Times New Roman" pitchFamily="18" charset="0"/>
              </a:rPr>
              <a:t>لاتتبع</a:t>
            </a:r>
            <a:r>
              <a:rPr lang="ar-SA" sz="1800" dirty="0">
                <a:latin typeface="Times New Roman" pitchFamily="18" charset="0"/>
                <a:cs typeface="Times New Roman" pitchFamily="18" charset="0"/>
              </a:rPr>
              <a:t> نموذج معين </a:t>
            </a:r>
            <a:r>
              <a:rPr lang="ar-SA" sz="1800" dirty="0" err="1">
                <a:latin typeface="Times New Roman" pitchFamily="18" charset="0"/>
                <a:cs typeface="Times New Roman" pitchFamily="18" charset="0"/>
              </a:rPr>
              <a:t>ولايتم</a:t>
            </a:r>
            <a:r>
              <a:rPr lang="ar-SA" sz="1800" dirty="0">
                <a:latin typeface="Times New Roman" pitchFamily="18" charset="0"/>
                <a:cs typeface="Times New Roman" pitchFamily="18" charset="0"/>
              </a:rPr>
              <a:t> </a:t>
            </a:r>
            <a:r>
              <a:rPr lang="ar-SA" sz="1800" dirty="0" err="1">
                <a:latin typeface="Times New Roman" pitchFamily="18" charset="0"/>
                <a:cs typeface="Times New Roman" pitchFamily="18" charset="0"/>
              </a:rPr>
              <a:t>الإحتفاظ</a:t>
            </a:r>
            <a:r>
              <a:rPr lang="ar-SA" sz="1800" dirty="0">
                <a:latin typeface="Times New Roman" pitchFamily="18" charset="0"/>
                <a:cs typeface="Times New Roman" pitchFamily="18" charset="0"/>
              </a:rPr>
              <a:t> بسجلات وإحصائيات تمكن من تقدير الاحتمالات المستقبلية. نسبة كسر </a:t>
            </a:r>
            <a:r>
              <a:rPr lang="ar-SA" sz="1800" dirty="0" smtClean="0">
                <a:latin typeface="Times New Roman" pitchFamily="18" charset="0"/>
                <a:cs typeface="Times New Roman" pitchFamily="18" charset="0"/>
              </a:rPr>
              <a:t>البيض أثناء </a:t>
            </a:r>
            <a:r>
              <a:rPr lang="ar-SA" sz="1800" dirty="0">
                <a:latin typeface="Times New Roman" pitchFamily="18" charset="0"/>
                <a:cs typeface="Times New Roman" pitchFamily="18" charset="0"/>
              </a:rPr>
              <a:t>النقل والتسويق من أمثلة اللايقين حيث إنها بالمثل </a:t>
            </a:r>
            <a:r>
              <a:rPr lang="ar-SA" sz="1800" dirty="0" err="1">
                <a:latin typeface="Times New Roman" pitchFamily="18" charset="0"/>
                <a:cs typeface="Times New Roman" pitchFamily="18" charset="0"/>
              </a:rPr>
              <a:t>لاتتبع</a:t>
            </a:r>
            <a:r>
              <a:rPr lang="ar-SA" sz="1800" dirty="0">
                <a:latin typeface="Times New Roman" pitchFamily="18" charset="0"/>
                <a:cs typeface="Times New Roman" pitchFamily="18" charset="0"/>
              </a:rPr>
              <a:t> نظام معين ولايمكن توقعها حيث أن البيانات المتوفرة لاتكفي لتقدير الاحتمالات.</a:t>
            </a:r>
          </a:p>
          <a:p>
            <a:pPr marL="320040" indent="-320040" algn="just" rtl="1" eaLnBrk="1" fontAlgn="auto" hangingPunct="1">
              <a:lnSpc>
                <a:spcPct val="150000"/>
              </a:lnSpc>
              <a:spcAft>
                <a:spcPts val="0"/>
              </a:spcAft>
              <a:buFont typeface="Wingdings" pitchFamily="2" charset="2"/>
              <a:buChar char="q"/>
              <a:defRPr/>
            </a:pPr>
            <a:r>
              <a:rPr lang="ar-SA" sz="1800" dirty="0">
                <a:latin typeface="Times New Roman" pitchFamily="18" charset="0"/>
                <a:cs typeface="Times New Roman" pitchFamily="18" charset="0"/>
              </a:rPr>
              <a:t>وبالرغم من </a:t>
            </a:r>
            <a:r>
              <a:rPr lang="ar-SA" sz="1800" dirty="0" smtClean="0">
                <a:latin typeface="Times New Roman" pitchFamily="18" charset="0"/>
                <a:cs typeface="Times New Roman" pitchFamily="18" charset="0"/>
              </a:rPr>
              <a:t>الاختلاف </a:t>
            </a:r>
            <a:r>
              <a:rPr lang="ar-SA" sz="1800" dirty="0">
                <a:latin typeface="Times New Roman" pitchFamily="18" charset="0"/>
                <a:cs typeface="Times New Roman" pitchFamily="18" charset="0"/>
              </a:rPr>
              <a:t>الواضح في التعريفين إلاّ أنه من الشائع إستخدامها لتعني نفس الشيء فيما يخص حالات عدم المعرفة بالمستقبل في الإنتاج الزراعي.</a:t>
            </a:r>
            <a:endParaRPr lang="en-US" sz="18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BE5D326B-BFDA-481A-8D00-F3956FCE29F4}" type="slidenum">
              <a:rPr lang="ar-SA" smtClean="0"/>
              <a:pPr>
                <a:defRPr/>
              </a:pPr>
              <a:t>192</a:t>
            </a:fld>
            <a:endParaRPr lang="en-US"/>
          </a:p>
        </p:txBody>
      </p:sp>
    </p:spTree>
    <p:extLst>
      <p:ext uri="{BB962C8B-B14F-4D97-AF65-F5344CB8AC3E}">
        <p14:creationId xmlns:p14="http://schemas.microsoft.com/office/powerpoint/2010/main" val="119752203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algn="ctr" rtl="1" eaLnBrk="1" hangingPunct="1"/>
            <a:r>
              <a:rPr lang="ar-SA" altLang="en-US" sz="3200" b="1" dirty="0" smtClean="0">
                <a:latin typeface="Times New Roman" pitchFamily="18" charset="0"/>
                <a:cs typeface="Times New Roman" pitchFamily="18" charset="0"/>
              </a:rPr>
              <a:t>مصادر المخاطرة واللايقين في الإنتاج الزراعي</a:t>
            </a:r>
            <a:endParaRPr lang="en-US" altLang="en-US" sz="3200" b="1" dirty="0" smtClean="0">
              <a:latin typeface="Times New Roman" pitchFamily="18" charset="0"/>
              <a:cs typeface="Times New Roman" pitchFamily="18" charset="0"/>
            </a:endParaRPr>
          </a:p>
        </p:txBody>
      </p:sp>
      <p:sp>
        <p:nvSpPr>
          <p:cNvPr id="329731" name="Rectangle 3"/>
          <p:cNvSpPr>
            <a:spLocks noGrp="1" noChangeArrowheads="1"/>
          </p:cNvSpPr>
          <p:nvPr>
            <p:ph sz="quarter" idx="1"/>
          </p:nvPr>
        </p:nvSpPr>
        <p:spPr>
          <a:xfrm>
            <a:off x="381000" y="1295400"/>
            <a:ext cx="8458200" cy="5029200"/>
          </a:xfrm>
        </p:spPr>
        <p:txBody>
          <a:bodyPr>
            <a:normAutofit/>
          </a:bodyPr>
          <a:lstStyle/>
          <a:p>
            <a:pPr marL="320040" indent="-320040" algn="just" rtl="1" eaLnBrk="1" fontAlgn="auto" hangingPunct="1">
              <a:lnSpc>
                <a:spcPct val="150000"/>
              </a:lnSpc>
              <a:spcAft>
                <a:spcPts val="0"/>
              </a:spcAft>
              <a:buFont typeface="Wingdings" pitchFamily="2" charset="2"/>
              <a:buNone/>
              <a:defRPr/>
            </a:pPr>
            <a:r>
              <a:rPr lang="ar-SA" sz="1800" dirty="0" smtClean="0">
                <a:latin typeface="Times New Roman" pitchFamily="18" charset="0"/>
                <a:cs typeface="Times New Roman" pitchFamily="18" charset="0"/>
              </a:rPr>
              <a:t>يواجه </a:t>
            </a:r>
            <a:r>
              <a:rPr lang="ar-SA" sz="1800" dirty="0">
                <a:latin typeface="Times New Roman" pitchFamily="18" charset="0"/>
                <a:cs typeface="Times New Roman" pitchFamily="18" charset="0"/>
              </a:rPr>
              <a:t>الإنتاج الزراعي تحت كل الأنظمة درجات متفاوتة من المخاطرة واللايقين ومن أهم أسباب المخاطرة واللايقين في الإنتاج الزراعي </a:t>
            </a:r>
            <a:r>
              <a:rPr lang="ar-SA" sz="1800" dirty="0" smtClean="0">
                <a:latin typeface="Times New Roman" pitchFamily="18" charset="0"/>
                <a:cs typeface="Times New Roman" pitchFamily="18" charset="0"/>
              </a:rPr>
              <a:t>ما </a:t>
            </a:r>
            <a:r>
              <a:rPr lang="ar-SA" sz="1800" dirty="0">
                <a:latin typeface="Times New Roman" pitchFamily="18" charset="0"/>
                <a:cs typeface="Times New Roman" pitchFamily="18" charset="0"/>
              </a:rPr>
              <a:t>يلي:</a:t>
            </a:r>
          </a:p>
          <a:p>
            <a:pPr marL="320040" indent="-320040" algn="just" rtl="1" eaLnBrk="1" fontAlgn="auto" hangingPunct="1">
              <a:lnSpc>
                <a:spcPct val="150000"/>
              </a:lnSpc>
              <a:spcAft>
                <a:spcPts val="0"/>
              </a:spcAft>
              <a:buFont typeface="Wingdings" pitchFamily="2" charset="2"/>
              <a:buNone/>
              <a:defRPr/>
            </a:pPr>
            <a:r>
              <a:rPr lang="ar-SA" sz="2400" dirty="0">
                <a:solidFill>
                  <a:schemeClr val="accent1"/>
                </a:solidFill>
                <a:latin typeface="Times New Roman" pitchFamily="18" charset="0"/>
                <a:cs typeface="Times New Roman" pitchFamily="18" charset="0"/>
              </a:rPr>
              <a:t>1</a:t>
            </a:r>
            <a:r>
              <a:rPr lang="ar-SA" sz="2400" dirty="0">
                <a:solidFill>
                  <a:srgbClr val="FF0000"/>
                </a:solidFill>
                <a:latin typeface="Times New Roman" pitchFamily="18" charset="0"/>
                <a:cs typeface="Times New Roman" pitchFamily="18" charset="0"/>
              </a:rPr>
              <a:t> </a:t>
            </a:r>
            <a:r>
              <a:rPr lang="ar-SA" sz="2400" b="1" dirty="0" smtClean="0">
                <a:solidFill>
                  <a:schemeClr val="accent1"/>
                </a:solidFill>
                <a:latin typeface="Times New Roman" pitchFamily="18" charset="0"/>
                <a:cs typeface="Times New Roman" pitchFamily="18" charset="0"/>
              </a:rPr>
              <a:t>- الـــــــمخاطرة الإنتاجية </a:t>
            </a:r>
            <a:r>
              <a:rPr lang="en-US" sz="2400" b="1" i="1" dirty="0" smtClean="0">
                <a:solidFill>
                  <a:schemeClr val="accent1"/>
                </a:solidFill>
                <a:latin typeface="Times New Roman" pitchFamily="18" charset="0"/>
                <a:cs typeface="Times New Roman" pitchFamily="18" charset="0"/>
              </a:rPr>
              <a:t>Production Risk</a:t>
            </a:r>
            <a:endParaRPr lang="ar-SA" sz="2400" b="1" dirty="0">
              <a:solidFill>
                <a:schemeClr val="accent1"/>
              </a:solidFill>
              <a:latin typeface="Times New Roman" pitchFamily="18" charset="0"/>
              <a:cs typeface="Times New Roman" pitchFamily="18" charset="0"/>
            </a:endParaRPr>
          </a:p>
          <a:p>
            <a:pPr marL="320040" indent="-320040" algn="just" rtl="1" eaLnBrk="1" fontAlgn="auto" hangingPunct="1">
              <a:lnSpc>
                <a:spcPct val="150000"/>
              </a:lnSpc>
              <a:spcAft>
                <a:spcPts val="0"/>
              </a:spcAft>
              <a:defRPr/>
            </a:pPr>
            <a:r>
              <a:rPr lang="ar-SA" sz="1800" dirty="0">
                <a:latin typeface="Times New Roman" pitchFamily="18" charset="0"/>
                <a:cs typeface="Times New Roman" pitchFamily="18" charset="0"/>
              </a:rPr>
              <a:t>تحت ظروف المعرفة التامة </a:t>
            </a:r>
            <a:r>
              <a:rPr lang="ar-SA" sz="1800" dirty="0" smtClean="0">
                <a:latin typeface="Times New Roman" pitchFamily="18" charset="0"/>
                <a:cs typeface="Times New Roman" pitchFamily="18" charset="0"/>
              </a:rPr>
              <a:t>والافتراض بوجود </a:t>
            </a:r>
            <a:r>
              <a:rPr lang="ar-SA" sz="1800" dirty="0">
                <a:latin typeface="Times New Roman" pitchFamily="18" charset="0"/>
                <a:cs typeface="Times New Roman" pitchFamily="18" charset="0"/>
              </a:rPr>
              <a:t>معرفة بالمستقبل، نجد أن العلاقة بين الإنتاج ومدخلات الإنتاج معروفة معرفة كاملة من خلال مايعرف بدالة الإنتاج </a:t>
            </a:r>
            <a:r>
              <a:rPr lang="en-US" sz="1800" i="1" dirty="0">
                <a:latin typeface="Times New Roman" pitchFamily="18" charset="0"/>
                <a:cs typeface="Times New Roman" pitchFamily="18" charset="0"/>
              </a:rPr>
              <a:t>Production</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Function</a:t>
            </a:r>
            <a:r>
              <a:rPr lang="ar-SA" sz="1800" dirty="0">
                <a:latin typeface="Times New Roman" pitchFamily="18" charset="0"/>
                <a:cs typeface="Times New Roman" pitchFamily="18" charset="0"/>
              </a:rPr>
              <a:t> والتي تحدد أكبر كمية من الإنتاج يمكن الوصول </a:t>
            </a:r>
            <a:r>
              <a:rPr lang="ar-SA" sz="1800" dirty="0" smtClean="0">
                <a:latin typeface="Times New Roman" pitchFamily="18" charset="0"/>
                <a:cs typeface="Times New Roman" pitchFamily="18" charset="0"/>
              </a:rPr>
              <a:t>إليها </a:t>
            </a:r>
            <a:r>
              <a:rPr lang="ar-SA" sz="1800" dirty="0">
                <a:latin typeface="Times New Roman" pitchFamily="18" charset="0"/>
                <a:cs typeface="Times New Roman" pitchFamily="18" charset="0"/>
              </a:rPr>
              <a:t>من استخدام حزمة محدودة من عناصر الإنتاج. ولكل مستوى من عناصر الإنتاج يوجد حجم متوقع ومعروف من الناتج في مختلف </a:t>
            </a:r>
            <a:r>
              <a:rPr lang="ar-SA" sz="1800" dirty="0" smtClean="0">
                <a:latin typeface="Times New Roman" pitchFamily="18" charset="0"/>
                <a:cs typeface="Times New Roman" pitchFamily="18" charset="0"/>
              </a:rPr>
              <a:t>السلع </a:t>
            </a:r>
            <a:r>
              <a:rPr lang="ar-SA" sz="1800" dirty="0">
                <a:latin typeface="Times New Roman" pitchFamily="18" charset="0"/>
                <a:cs typeface="Times New Roman" pitchFamily="18" charset="0"/>
              </a:rPr>
              <a:t>الزراعية كما هو موضح في </a:t>
            </a:r>
            <a:r>
              <a:rPr lang="ar-SA" sz="1800" dirty="0" smtClean="0">
                <a:latin typeface="Times New Roman" pitchFamily="18" charset="0"/>
                <a:cs typeface="Times New Roman" pitchFamily="18" charset="0"/>
              </a:rPr>
              <a:t>الشكل التالي</a:t>
            </a:r>
          </a:p>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الشكل يوضح أن </a:t>
            </a:r>
            <a:r>
              <a:rPr lang="ar-SA" sz="1800" dirty="0">
                <a:latin typeface="Times New Roman" pitchFamily="18" charset="0"/>
                <a:cs typeface="Times New Roman" pitchFamily="18" charset="0"/>
              </a:rPr>
              <a:t>لكل مستوى أو كمية من السماد المستخدم مستوى أو كمية من الإنتاج فعند معدل الإستخدام س1 نتوقع الحصول على ص1 وحدة من الإنتاج. وعند مستوى أعلى من الإستخدام س2 يمكن الحصول على معدل أعلى من الإنتاج ص2 وهكذا إلى أن نصل إلى مستوى الإستخدام </a:t>
            </a:r>
            <a:r>
              <a:rPr lang="ar-SA" sz="1800" dirty="0" smtClean="0">
                <a:latin typeface="Times New Roman" pitchFamily="18" charset="0"/>
                <a:cs typeface="Times New Roman" pitchFamily="18" charset="0"/>
              </a:rPr>
              <a:t>(س</a:t>
            </a:r>
            <a:r>
              <a:rPr lang="ar-SA" sz="1800" baseline="30000" dirty="0" smtClean="0">
                <a:latin typeface="Times New Roman" pitchFamily="18" charset="0"/>
                <a:cs typeface="Times New Roman" pitchFamily="18" charset="0"/>
              </a:rPr>
              <a:t>ن</a:t>
            </a:r>
            <a:r>
              <a:rPr lang="ar-SA" sz="1800" dirty="0" smtClean="0">
                <a:latin typeface="Times New Roman" pitchFamily="18" charset="0"/>
                <a:cs typeface="Times New Roman" pitchFamily="18" charset="0"/>
              </a:rPr>
              <a:t> ) حيث </a:t>
            </a:r>
            <a:r>
              <a:rPr lang="ar-SA" sz="1800" dirty="0">
                <a:latin typeface="Times New Roman" pitchFamily="18" charset="0"/>
                <a:cs typeface="Times New Roman" pitchFamily="18" charset="0"/>
              </a:rPr>
              <a:t>نتحصل على </a:t>
            </a:r>
            <a:r>
              <a:rPr lang="ar-SA" sz="1800" dirty="0" smtClean="0">
                <a:latin typeface="Times New Roman" pitchFamily="18" charset="0"/>
                <a:cs typeface="Times New Roman" pitchFamily="18" charset="0"/>
              </a:rPr>
              <a:t>(ص</a:t>
            </a:r>
            <a:r>
              <a:rPr lang="ar-SA" sz="1800" baseline="30000" dirty="0" smtClean="0">
                <a:latin typeface="Times New Roman" pitchFamily="18" charset="0"/>
                <a:cs typeface="Times New Roman" pitchFamily="18" charset="0"/>
              </a:rPr>
              <a:t>ن</a:t>
            </a:r>
            <a:r>
              <a:rPr lang="ar-SA" sz="1800" dirty="0" smtClean="0">
                <a:latin typeface="Times New Roman" pitchFamily="18" charset="0"/>
                <a:cs typeface="Times New Roman" pitchFamily="18" charset="0"/>
              </a:rPr>
              <a:t> </a:t>
            </a:r>
            <a:r>
              <a:rPr lang="ar-SA" sz="1800" dirty="0">
                <a:latin typeface="Times New Roman" pitchFamily="18" charset="0"/>
                <a:cs typeface="Times New Roman" pitchFamily="18" charset="0"/>
              </a:rPr>
              <a:t>) </a:t>
            </a:r>
            <a:r>
              <a:rPr lang="ar-SA" sz="1800" dirty="0">
                <a:latin typeface="Times New Roman" pitchFamily="18" charset="0"/>
                <a:cs typeface="Times New Roman" pitchFamily="18" charset="0"/>
              </a:rPr>
              <a:t>من كمية الإنتاج </a:t>
            </a:r>
            <a:r>
              <a:rPr lang="ar-SA" sz="1800" dirty="0" smtClean="0">
                <a:latin typeface="Times New Roman" pitchFamily="18" charset="0"/>
                <a:cs typeface="Times New Roman" pitchFamily="18" charset="0"/>
              </a:rPr>
              <a:t>الإجمالية، وهو اعلي انتاج ممكن. </a:t>
            </a:r>
            <a:endParaRPr lang="en-US" sz="18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63FDADA2-4EF1-45B0-BABD-0E8943B9E213}" type="slidenum">
              <a:rPr lang="ar-SA" smtClean="0"/>
              <a:pPr>
                <a:defRPr/>
              </a:pPr>
              <a:t>193</a:t>
            </a:fld>
            <a:endParaRPr lang="en-US"/>
          </a:p>
        </p:txBody>
      </p:sp>
    </p:spTree>
    <p:extLst>
      <p:ext uri="{BB962C8B-B14F-4D97-AF65-F5344CB8AC3E}">
        <p14:creationId xmlns:p14="http://schemas.microsoft.com/office/powerpoint/2010/main" val="201049434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3387422555"/>
              </p:ext>
            </p:extLst>
          </p:nvPr>
        </p:nvGraphicFramePr>
        <p:xfrm>
          <a:off x="990600" y="762000"/>
          <a:ext cx="7924800" cy="4932362"/>
        </p:xfrm>
        <a:graphic>
          <a:graphicData uri="http://schemas.openxmlformats.org/presentationml/2006/ole">
            <mc:AlternateContent xmlns:mc="http://schemas.openxmlformats.org/markup-compatibility/2006">
              <mc:Choice xmlns:v="urn:schemas-microsoft-com:vml" Requires="v">
                <p:oleObj spid="_x0000_s62551" name="Document" r:id="rId3" imgW="5279196" imgH="2786500" progId="Word.Document.8">
                  <p:embed/>
                </p:oleObj>
              </mc:Choice>
              <mc:Fallback>
                <p:oleObj name="Document" r:id="rId3" imgW="5279196" imgH="27865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7924800" cy="4932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278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sp>
        <p:nvSpPr>
          <p:cNvPr id="102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3BE5240-00C2-4848-84C4-3341BF730CB4}" type="slidenum">
              <a:rPr lang="ar-SA" altLang="en-US" smtClean="0">
                <a:solidFill>
                  <a:srgbClr val="464646"/>
                </a:solidFill>
              </a:rPr>
              <a:pPr eaLnBrk="1" hangingPunct="1"/>
              <a:t>194</a:t>
            </a:fld>
            <a:endParaRPr lang="en-US" altLang="en-US" smtClean="0">
              <a:solidFill>
                <a:srgbClr val="464646"/>
              </a:solidFill>
            </a:endParaRPr>
          </a:p>
        </p:txBody>
      </p:sp>
    </p:spTree>
    <p:extLst>
      <p:ext uri="{BB962C8B-B14F-4D97-AF65-F5344CB8AC3E}">
        <p14:creationId xmlns:p14="http://schemas.microsoft.com/office/powerpoint/2010/main" val="61988363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pPr algn="ctr" rtl="1" eaLnBrk="1" hangingPunct="1"/>
            <a:r>
              <a:rPr lang="ar-SA" altLang="en-US" sz="3200" b="1" dirty="0" smtClean="0">
                <a:latin typeface="Times New Roman" pitchFamily="18" charset="0"/>
                <a:cs typeface="Times New Roman" pitchFamily="18" charset="0"/>
              </a:rPr>
              <a:t>مصادر المخاطرة واللايقين في الإنتاج الزراعي</a:t>
            </a:r>
            <a:endParaRPr lang="en-US" altLang="en-US" sz="3200" b="1" dirty="0" smtClean="0">
              <a:latin typeface="Times New Roman" pitchFamily="18" charset="0"/>
              <a:cs typeface="Times New Roman" pitchFamily="18" charset="0"/>
            </a:endParaRPr>
          </a:p>
        </p:txBody>
      </p:sp>
      <p:sp>
        <p:nvSpPr>
          <p:cNvPr id="329731" name="Rectangle 3"/>
          <p:cNvSpPr>
            <a:spLocks noGrp="1" noChangeArrowheads="1"/>
          </p:cNvSpPr>
          <p:nvPr>
            <p:ph sz="quarter" idx="1"/>
          </p:nvPr>
        </p:nvSpPr>
        <p:spPr>
          <a:xfrm>
            <a:off x="762000" y="1219200"/>
            <a:ext cx="7696200" cy="4038600"/>
          </a:xfrm>
        </p:spPr>
        <p:txBody>
          <a:bodyPr>
            <a:normAutofit/>
          </a:bodyPr>
          <a:lstStyle/>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الشكل التالي يوضح الانتاجية الحدية </a:t>
            </a:r>
            <a:r>
              <a:rPr lang="ar-SA" sz="2000" dirty="0" smtClean="0">
                <a:latin typeface="Times New Roman" pitchFamily="18" charset="0"/>
                <a:cs typeface="Times New Roman" pitchFamily="18" charset="0"/>
              </a:rPr>
              <a:t>للسماد</a:t>
            </a:r>
          </a:p>
          <a:p>
            <a:pPr marL="320040" indent="-320040" algn="just" rtl="1" eaLnBrk="1" fontAlgn="auto" hangingPunct="1">
              <a:lnSpc>
                <a:spcPct val="150000"/>
              </a:lnSpc>
              <a:spcAft>
                <a:spcPts val="0"/>
              </a:spcAft>
              <a:defRPr/>
            </a:pPr>
            <a:r>
              <a:rPr lang="ar-SA" sz="1800" dirty="0">
                <a:latin typeface="Times New Roman" pitchFamily="18" charset="0"/>
                <a:cs typeface="Times New Roman" pitchFamily="18" charset="0"/>
              </a:rPr>
              <a:t> الانتاجية الحدية </a:t>
            </a:r>
            <a:r>
              <a:rPr lang="ar-SA" sz="2000" dirty="0">
                <a:latin typeface="Times New Roman" pitchFamily="18" charset="0"/>
                <a:cs typeface="Times New Roman" pitchFamily="18" charset="0"/>
              </a:rPr>
              <a:t>للسماد</a:t>
            </a:r>
            <a:r>
              <a:rPr lang="ar-SA" sz="1800" dirty="0" smtClean="0">
                <a:latin typeface="Times New Roman" pitchFamily="18" charset="0"/>
                <a:cs typeface="Times New Roman" pitchFamily="18" charset="0"/>
              </a:rPr>
              <a:t> تكون متناقصة بزيادة استخدام وحدات متتالية من السماد حسب قانون تناقص الغلة. </a:t>
            </a:r>
          </a:p>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عند الوصول </a:t>
            </a:r>
            <a:r>
              <a:rPr lang="ar-SA" sz="1800" dirty="0">
                <a:latin typeface="Times New Roman" pitchFamily="18" charset="0"/>
                <a:cs typeface="Times New Roman" pitchFamily="18" charset="0"/>
              </a:rPr>
              <a:t>إلى مستوى الإستخدام </a:t>
            </a:r>
            <a:r>
              <a:rPr lang="ar-SA" sz="1800" dirty="0" smtClean="0">
                <a:latin typeface="Times New Roman" pitchFamily="18" charset="0"/>
                <a:cs typeface="Times New Roman" pitchFamily="18" charset="0"/>
              </a:rPr>
              <a:t>(س</a:t>
            </a:r>
            <a:r>
              <a:rPr lang="ar-SA" sz="1800" baseline="30000" dirty="0" smtClean="0">
                <a:latin typeface="Times New Roman" pitchFamily="18" charset="0"/>
                <a:cs typeface="Times New Roman" pitchFamily="18" charset="0"/>
              </a:rPr>
              <a:t>ن</a:t>
            </a:r>
            <a:r>
              <a:rPr lang="ar-SA" sz="1800" dirty="0" smtClean="0">
                <a:latin typeface="Times New Roman" pitchFamily="18" charset="0"/>
                <a:cs typeface="Times New Roman" pitchFamily="18" charset="0"/>
              </a:rPr>
              <a:t> ) من السماد تكون الانتاجية الحدية للسماد مساويا للصفر </a:t>
            </a:r>
          </a:p>
          <a:p>
            <a:pPr marL="320040" indent="-320040" algn="just" rtl="1" eaLnBrk="1" fontAlgn="auto" hangingPunct="1">
              <a:lnSpc>
                <a:spcPct val="150000"/>
              </a:lnSpc>
              <a:spcAft>
                <a:spcPts val="0"/>
              </a:spcAft>
              <a:defRPr/>
            </a:pPr>
            <a:r>
              <a:rPr lang="ar-SA" sz="1800" dirty="0" smtClean="0">
                <a:latin typeface="Times New Roman" pitchFamily="18" charset="0"/>
                <a:cs typeface="Times New Roman" pitchFamily="18" charset="0"/>
              </a:rPr>
              <a:t>وهي نهاية المرحلة الثانية من دالة الانتاج ويكون عندها الانتاج الكلي في اقصي حد له</a:t>
            </a:r>
            <a:endParaRPr lang="en-US" sz="18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63FDADA2-4EF1-45B0-BABD-0E8943B9E213}" type="slidenum">
              <a:rPr lang="ar-SA" smtClean="0"/>
              <a:pPr>
                <a:defRPr/>
              </a:pPr>
              <a:t>195</a:t>
            </a:fld>
            <a:endParaRPr lang="en-US"/>
          </a:p>
        </p:txBody>
      </p:sp>
    </p:spTree>
    <p:extLst>
      <p:ext uri="{BB962C8B-B14F-4D97-AF65-F5344CB8AC3E}">
        <p14:creationId xmlns:p14="http://schemas.microsoft.com/office/powerpoint/2010/main" val="128477092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graphicFrame>
        <p:nvGraphicFramePr>
          <p:cNvPr id="3074" name="Object 4"/>
          <p:cNvGraphicFramePr>
            <a:graphicFrameLocks noChangeAspect="1"/>
          </p:cNvGraphicFramePr>
          <p:nvPr/>
        </p:nvGraphicFramePr>
        <p:xfrm>
          <a:off x="533400" y="935038"/>
          <a:ext cx="8077200" cy="4430712"/>
        </p:xfrm>
        <a:graphic>
          <a:graphicData uri="http://schemas.openxmlformats.org/presentationml/2006/ole">
            <mc:AlternateContent xmlns:mc="http://schemas.openxmlformats.org/markup-compatibility/2006">
              <mc:Choice xmlns:v="urn:schemas-microsoft-com:vml" Requires="v">
                <p:oleObj spid="_x0000_s68695" name="Document" r:id="rId3" imgW="5279196" imgH="2900440" progId="Word.Document.8">
                  <p:embed/>
                </p:oleObj>
              </mc:Choice>
              <mc:Fallback>
                <p:oleObj name="Document" r:id="rId3" imgW="5279196" imgH="29004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35038"/>
                        <a:ext cx="8077200" cy="443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6"/>
          <p:cNvSpPr>
            <a:spLocks noChangeArrowheads="1"/>
          </p:cNvSpPr>
          <p:nvPr/>
        </p:nvSpPr>
        <p:spPr bwMode="auto">
          <a:xfrm>
            <a:off x="0" y="2895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solidFill>
                <a:prstClr val="black"/>
              </a:solidFill>
            </a:endParaRPr>
          </a:p>
        </p:txBody>
      </p:sp>
      <p:sp>
        <p:nvSpPr>
          <p:cNvPr id="3077"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2512DC4-EE7F-4637-BA1A-1ADE43C456F0}" type="slidenum">
              <a:rPr lang="ar-SA" altLang="en-US" smtClean="0">
                <a:solidFill>
                  <a:srgbClr val="464646"/>
                </a:solidFill>
              </a:rPr>
              <a:pPr eaLnBrk="1" hangingPunct="1"/>
              <a:t>196</a:t>
            </a:fld>
            <a:endParaRPr lang="en-US" altLang="en-US" smtClean="0">
              <a:solidFill>
                <a:srgbClr val="464646"/>
              </a:solidFill>
            </a:endParaRPr>
          </a:p>
        </p:txBody>
      </p:sp>
    </p:spTree>
    <p:extLst>
      <p:ext uri="{BB962C8B-B14F-4D97-AF65-F5344CB8AC3E}">
        <p14:creationId xmlns:p14="http://schemas.microsoft.com/office/powerpoint/2010/main" val="94392763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4294967295"/>
          </p:nvPr>
        </p:nvSpPr>
        <p:spPr>
          <a:xfrm>
            <a:off x="381000" y="685800"/>
            <a:ext cx="8305800" cy="5334000"/>
          </a:xfrm>
        </p:spPr>
        <p:txBody>
          <a:bodyPr>
            <a:normAutofit fontScale="92500" lnSpcReduction="10000"/>
          </a:bodyPr>
          <a:lstStyle/>
          <a:p>
            <a:pPr marL="457200" indent="-457200" algn="just" rtl="1" eaLnBrk="1" fontAlgn="auto" hangingPunct="1">
              <a:lnSpc>
                <a:spcPct val="150000"/>
              </a:lnSpc>
              <a:spcAft>
                <a:spcPts val="0"/>
              </a:spcAft>
              <a:buFont typeface="Wingdings" pitchFamily="2" charset="2"/>
              <a:buChar char="q"/>
              <a:defRPr/>
            </a:pPr>
            <a:r>
              <a:rPr lang="ar-SA" sz="2000" dirty="0" smtClean="0">
                <a:latin typeface="Times New Roman" pitchFamily="18" charset="0"/>
                <a:cs typeface="Times New Roman" pitchFamily="18" charset="0"/>
              </a:rPr>
              <a:t> </a:t>
            </a:r>
            <a:r>
              <a:rPr lang="ar-SA" sz="2000" dirty="0">
                <a:latin typeface="Times New Roman" pitchFamily="18" charset="0"/>
                <a:cs typeface="Times New Roman" pitchFamily="18" charset="0"/>
              </a:rPr>
              <a:t>يمكن تقسيم دالة الإنتاج </a:t>
            </a:r>
            <a:r>
              <a:rPr lang="en-US" sz="2000" i="1" dirty="0">
                <a:latin typeface="Times New Roman" pitchFamily="18" charset="0"/>
                <a:cs typeface="Times New Roman" pitchFamily="18" charset="0"/>
              </a:rPr>
              <a:t>Production Function</a:t>
            </a:r>
            <a:r>
              <a:rPr lang="en-US" sz="2000" dirty="0">
                <a:latin typeface="Times New Roman" pitchFamily="18" charset="0"/>
                <a:cs typeface="Times New Roman" pitchFamily="18" charset="0"/>
              </a:rPr>
              <a:t> </a:t>
            </a:r>
            <a:r>
              <a:rPr lang="ar-SA" sz="2000" dirty="0" smtClean="0">
                <a:latin typeface="Times New Roman" pitchFamily="18" charset="0"/>
                <a:cs typeface="Times New Roman" pitchFamily="18" charset="0"/>
              </a:rPr>
              <a:t> وبالتحديد </a:t>
            </a:r>
            <a:r>
              <a:rPr lang="ar-SA" sz="2000" dirty="0">
                <a:latin typeface="Times New Roman" pitchFamily="18" charset="0"/>
                <a:cs typeface="Times New Roman" pitchFamily="18" charset="0"/>
              </a:rPr>
              <a:t>عناصر الإنتاج الى نوعين:</a:t>
            </a:r>
          </a:p>
          <a:p>
            <a:pPr marL="457200" indent="-457200" algn="just" rtl="1" eaLnBrk="1" fontAlgn="auto" hangingPunct="1">
              <a:lnSpc>
                <a:spcPct val="150000"/>
              </a:lnSpc>
              <a:spcAft>
                <a:spcPts val="0"/>
              </a:spcAft>
              <a:buFont typeface="Wingdings" pitchFamily="2" charset="2"/>
              <a:buChar char="v"/>
              <a:defRPr/>
            </a:pPr>
            <a:r>
              <a:rPr lang="ar-SA" sz="2000" dirty="0">
                <a:latin typeface="Times New Roman" pitchFamily="18" charset="0"/>
                <a:cs typeface="Times New Roman" pitchFamily="18" charset="0"/>
              </a:rPr>
              <a:t>عناصر الإنتاج التي يمكن التحكم فيها وتحت سيطرة المزارع ولا تحتوي على أي مخاطرة </a:t>
            </a:r>
            <a:r>
              <a:rPr lang="en-US" sz="2000" i="1" dirty="0">
                <a:latin typeface="Times New Roman" pitchFamily="18" charset="0"/>
                <a:cs typeface="Times New Roman" pitchFamily="18" charset="0"/>
              </a:rPr>
              <a:t>Risk</a:t>
            </a:r>
            <a:r>
              <a:rPr lang="ar-SA" sz="2000" dirty="0">
                <a:latin typeface="Times New Roman" pitchFamily="18" charset="0"/>
                <a:cs typeface="Times New Roman" pitchFamily="18" charset="0"/>
              </a:rPr>
              <a:t>، ومن أمثلة تلك </a:t>
            </a:r>
            <a:r>
              <a:rPr lang="ar-SA" sz="2000" dirty="0" err="1">
                <a:latin typeface="Times New Roman" pitchFamily="18" charset="0"/>
                <a:cs typeface="Times New Roman" pitchFamily="18" charset="0"/>
              </a:rPr>
              <a:t>المدخلات</a:t>
            </a:r>
            <a:r>
              <a:rPr lang="ar-SA" sz="2000" dirty="0">
                <a:latin typeface="Times New Roman" pitchFamily="18" charset="0"/>
                <a:cs typeface="Times New Roman" pitchFamily="18" charset="0"/>
              </a:rPr>
              <a:t> المساحة المزرعية وكمية البذور وكمية مياه الري والأسمدة وغيرها حيث إن المزارع يستطيع أن يتحكم في مثل تلك </a:t>
            </a:r>
            <a:r>
              <a:rPr lang="ar-SA" sz="2000" dirty="0" err="1">
                <a:latin typeface="Times New Roman" pitchFamily="18" charset="0"/>
                <a:cs typeface="Times New Roman" pitchFamily="18" charset="0"/>
              </a:rPr>
              <a:t>المدخلات</a:t>
            </a:r>
            <a:r>
              <a:rPr lang="ar-SA" sz="2000" dirty="0">
                <a:latin typeface="Times New Roman" pitchFamily="18" charset="0"/>
                <a:cs typeface="Times New Roman" pitchFamily="18" charset="0"/>
              </a:rPr>
              <a:t>.</a:t>
            </a:r>
          </a:p>
          <a:p>
            <a:pPr marL="457200" indent="-457200" algn="just" rtl="1" eaLnBrk="1" fontAlgn="auto" hangingPunct="1">
              <a:lnSpc>
                <a:spcPct val="150000"/>
              </a:lnSpc>
              <a:spcAft>
                <a:spcPts val="0"/>
              </a:spcAft>
              <a:buFont typeface="Wingdings" pitchFamily="2" charset="2"/>
              <a:buChar char="v"/>
              <a:defRPr/>
            </a:pPr>
            <a:r>
              <a:rPr lang="ar-SA" sz="2000" dirty="0">
                <a:latin typeface="Times New Roman" pitchFamily="18" charset="0"/>
                <a:cs typeface="Times New Roman" pitchFamily="18" charset="0"/>
              </a:rPr>
              <a:t>عناصر الإنتاج أو </a:t>
            </a:r>
            <a:r>
              <a:rPr lang="ar-SA" sz="2000" dirty="0" err="1">
                <a:latin typeface="Times New Roman" pitchFamily="18" charset="0"/>
                <a:cs typeface="Times New Roman" pitchFamily="18" charset="0"/>
              </a:rPr>
              <a:t>مدخلات</a:t>
            </a:r>
            <a:r>
              <a:rPr lang="ar-SA" sz="2000" dirty="0">
                <a:latin typeface="Times New Roman" pitchFamily="18" charset="0"/>
                <a:cs typeface="Times New Roman" pitchFamily="18" charset="0"/>
              </a:rPr>
              <a:t> </a:t>
            </a:r>
            <a:r>
              <a:rPr lang="ar-SA" sz="2000" dirty="0" err="1">
                <a:latin typeface="Times New Roman" pitchFamily="18" charset="0"/>
                <a:cs typeface="Times New Roman" pitchFamily="18" charset="0"/>
              </a:rPr>
              <a:t>لايمكن</a:t>
            </a:r>
            <a:r>
              <a:rPr lang="ar-SA" sz="2000" dirty="0">
                <a:latin typeface="Times New Roman" pitchFamily="18" charset="0"/>
                <a:cs typeface="Times New Roman" pitchFamily="18" charset="0"/>
              </a:rPr>
              <a:t> التحكم فيها وتحديدها من قبل المزارع ومن أمثلة تلك الظروف الجوية (كمية الأمطار والرياح ودرجات الحرارة وغيرها) وكذلك الأصول الوراثية في المحاصيل والحيوانات المنتجة للألبان واللحوم وغيرها. وهي عوامل تحكمها عناصر خارج عن إرادة المزارع وسيطرته.</a:t>
            </a:r>
          </a:p>
          <a:p>
            <a:pPr marL="457200" indent="-45720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ينتج عن ذلك أن هناك دالة إنتاج متعددة تحت ظروف المخاطرة واللايقين نظراً للمجموعة الثانية من </a:t>
            </a:r>
            <a:r>
              <a:rPr lang="ar-SA" sz="2000" dirty="0" err="1">
                <a:latin typeface="Times New Roman" pitchFamily="18" charset="0"/>
                <a:cs typeface="Times New Roman" pitchFamily="18" charset="0"/>
              </a:rPr>
              <a:t>مدخلات</a:t>
            </a:r>
            <a:r>
              <a:rPr lang="ar-SA" sz="2000" dirty="0">
                <a:latin typeface="Times New Roman" pitchFamily="18" charset="0"/>
                <a:cs typeface="Times New Roman" pitchFamily="18" charset="0"/>
              </a:rPr>
              <a:t> الإنتاج فإن الإنتاج المتوقع متعدد بتعدد التوقعات التي تحكم المجموعة التي تخرج عن سيطرة المزارع. وهي المصدر الأول للمخاطرة واللايقين في الإنتاج الزراعي كما هو موضح في </a:t>
            </a:r>
            <a:r>
              <a:rPr lang="ar-SA" sz="2000" dirty="0" smtClean="0">
                <a:latin typeface="Times New Roman" pitchFamily="18" charset="0"/>
                <a:cs typeface="Times New Roman" pitchFamily="18" charset="0"/>
              </a:rPr>
              <a:t>الشكل التالي </a:t>
            </a:r>
            <a:r>
              <a:rPr lang="ar-SA" sz="2000" dirty="0">
                <a:latin typeface="Times New Roman" pitchFamily="18" charset="0"/>
                <a:cs typeface="Times New Roman" pitchFamily="18" charset="0"/>
              </a:rPr>
              <a:t>الذي يبين علاقة دالة الإنتاج لمعدلات مختلفة من الامطار.</a:t>
            </a:r>
            <a:endParaRPr lang="en-US" sz="2000" dirty="0">
              <a:latin typeface="Times New Roman" pitchFamily="18" charset="0"/>
              <a:cs typeface="Times New Roman" pitchFamily="18" charset="0"/>
            </a:endParaRPr>
          </a:p>
        </p:txBody>
      </p:sp>
      <p:sp>
        <p:nvSpPr>
          <p:cNvPr id="1945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02C24682-3796-4D8F-A9BD-66AD8E13BB82}" type="slidenum">
              <a:rPr lang="ar-SA" altLang="en-US" smtClean="0">
                <a:solidFill>
                  <a:schemeClr val="tx2"/>
                </a:solidFill>
              </a:rPr>
              <a:pPr eaLnBrk="1" hangingPunct="1"/>
              <a:t>197</a:t>
            </a:fld>
            <a:endParaRPr lang="en-US" altLang="en-US" smtClean="0">
              <a:solidFill>
                <a:schemeClr val="tx2"/>
              </a:solidFill>
            </a:endParaRPr>
          </a:p>
        </p:txBody>
      </p:sp>
    </p:spTree>
    <p:extLst>
      <p:ext uri="{BB962C8B-B14F-4D97-AF65-F5344CB8AC3E}">
        <p14:creationId xmlns:p14="http://schemas.microsoft.com/office/powerpoint/2010/main" val="85329560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4098" name="Object 4"/>
          <p:cNvGraphicFramePr>
            <a:graphicFrameLocks noChangeAspect="1"/>
          </p:cNvGraphicFramePr>
          <p:nvPr/>
        </p:nvGraphicFramePr>
        <p:xfrm>
          <a:off x="457200" y="201613"/>
          <a:ext cx="7848600" cy="5792787"/>
        </p:xfrm>
        <a:graphic>
          <a:graphicData uri="http://schemas.openxmlformats.org/presentationml/2006/ole">
            <mc:AlternateContent xmlns:mc="http://schemas.openxmlformats.org/markup-compatibility/2006">
              <mc:Choice xmlns:v="urn:schemas-microsoft-com:vml" Requires="v">
                <p:oleObj spid="_x0000_s63575" name="Document" r:id="rId3" imgW="5279196" imgH="3903552" progId="Word.Document.8">
                  <p:embed/>
                </p:oleObj>
              </mc:Choice>
              <mc:Fallback>
                <p:oleObj name="Document" r:id="rId3" imgW="5279196" imgH="390355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1613"/>
                        <a:ext cx="7848600" cy="579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6"/>
          <p:cNvSpPr>
            <a:spLocks noChangeArrowheads="1"/>
          </p:cNvSpPr>
          <p:nvPr/>
        </p:nvSpPr>
        <p:spPr bwMode="auto">
          <a:xfrm>
            <a:off x="0" y="3895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4101"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30F3C52-FCE8-410A-9145-CEA412B2C707}" type="slidenum">
              <a:rPr lang="ar-SA" altLang="en-US" smtClean="0">
                <a:solidFill>
                  <a:schemeClr val="tx2"/>
                </a:solidFill>
              </a:rPr>
              <a:pPr eaLnBrk="1" hangingPunct="1"/>
              <a:t>198</a:t>
            </a:fld>
            <a:endParaRPr lang="en-US" altLang="en-US" smtClean="0">
              <a:solidFill>
                <a:schemeClr val="tx2"/>
              </a:solidFill>
            </a:endParaRPr>
          </a:p>
        </p:txBody>
      </p:sp>
    </p:spTree>
    <p:extLst>
      <p:ext uri="{BB962C8B-B14F-4D97-AF65-F5344CB8AC3E}">
        <p14:creationId xmlns:p14="http://schemas.microsoft.com/office/powerpoint/2010/main" val="92192113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457200" y="685800"/>
            <a:ext cx="8458200" cy="5105400"/>
          </a:xfrm>
        </p:spPr>
        <p:txBody>
          <a:bodyPr/>
          <a:lstStyle/>
          <a:p>
            <a:pPr algn="r" rtl="1" eaLnBrk="1" hangingPunct="1">
              <a:lnSpc>
                <a:spcPct val="150000"/>
              </a:lnSpc>
              <a:buFont typeface="Wingdings" pitchFamily="2" charset="2"/>
              <a:buNone/>
            </a:pPr>
            <a:r>
              <a:rPr lang="ar-SA" altLang="en-US" sz="2800" b="1" dirty="0" smtClean="0">
                <a:solidFill>
                  <a:schemeClr val="accent1"/>
                </a:solidFill>
                <a:latin typeface="Times New Roman" pitchFamily="18" charset="0"/>
                <a:cs typeface="Times New Roman" pitchFamily="18" charset="0"/>
              </a:rPr>
              <a:t>2- مـــــخاطر ســــعرية </a:t>
            </a:r>
            <a:r>
              <a:rPr lang="en-US" altLang="en-US" sz="2800" b="1" i="1" dirty="0" smtClean="0">
                <a:solidFill>
                  <a:schemeClr val="accent1"/>
                </a:solidFill>
                <a:latin typeface="Times New Roman" pitchFamily="18" charset="0"/>
                <a:cs typeface="Times New Roman" pitchFamily="18" charset="0"/>
              </a:rPr>
              <a:t>Price Ris</a:t>
            </a:r>
            <a:r>
              <a:rPr lang="en-US" altLang="en-US" sz="2800" b="1" i="1" dirty="0" smtClean="0">
                <a:latin typeface="Times New Roman" pitchFamily="18" charset="0"/>
                <a:cs typeface="Times New Roman" pitchFamily="18" charset="0"/>
              </a:rPr>
              <a:t>k</a:t>
            </a:r>
            <a:endParaRPr lang="ar-SA" altLang="en-US" sz="2800" dirty="0" smtClean="0">
              <a:latin typeface="Times New Roman" pitchFamily="18" charset="0"/>
              <a:cs typeface="Times New Roman" pitchFamily="18" charset="0"/>
            </a:endParaRPr>
          </a:p>
          <a:p>
            <a:pPr algn="r" rtl="1" eaLnBrk="1" hangingPunct="1">
              <a:lnSpc>
                <a:spcPct val="150000"/>
              </a:lnSpc>
            </a:pPr>
            <a:r>
              <a:rPr lang="ar-SA" altLang="en-US" sz="2000" dirty="0" smtClean="0">
                <a:latin typeface="Times New Roman" pitchFamily="18" charset="0"/>
                <a:cs typeface="Times New Roman" pitchFamily="18" charset="0"/>
              </a:rPr>
              <a:t>للأسعار أهمية بالغة في الزراعة فهي التي تحدد الدخل المتوقع  </a:t>
            </a:r>
            <a:r>
              <a:rPr lang="en-US" altLang="en-US" sz="2000" i="1" dirty="0" smtClean="0">
                <a:latin typeface="Times New Roman" pitchFamily="18" charset="0"/>
                <a:cs typeface="Times New Roman" pitchFamily="18" charset="0"/>
              </a:rPr>
              <a:t>Expected Income</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للمزارع مع كمية الإنتاج، وعند التخطيط للزراعة يعرف المزارع نوع واحد من الأسعار وهي أسعار مدخلات الإنتاج من أسمدة وبذور وغيرها، ولكنه لايعرف الأسعار المتوقعة </a:t>
            </a:r>
            <a:r>
              <a:rPr lang="en-US" altLang="en-US" sz="2000" i="1" dirty="0" smtClean="0">
                <a:latin typeface="Times New Roman" pitchFamily="18" charset="0"/>
                <a:cs typeface="Times New Roman" pitchFamily="18" charset="0"/>
              </a:rPr>
              <a:t>Expected Prices</a:t>
            </a:r>
            <a:r>
              <a:rPr lang="ar-SA" altLang="en-US" sz="2000" dirty="0" smtClean="0">
                <a:latin typeface="Times New Roman" pitchFamily="18" charset="0"/>
                <a:cs typeface="Times New Roman" pitchFamily="18" charset="0"/>
              </a:rPr>
              <a:t> للإنتاج الذي يحصل عليه في فترات مستقبلية تختلف من عدة أشهر في المحاصيل الحقلية إلى عدة سنوات في أشجار الفاكهة والإنتاج الحيواني. </a:t>
            </a:r>
          </a:p>
          <a:p>
            <a:pPr algn="r" rtl="1" eaLnBrk="1" hangingPunct="1">
              <a:lnSpc>
                <a:spcPct val="150000"/>
              </a:lnSpc>
            </a:pPr>
            <a:r>
              <a:rPr lang="ar-SA" altLang="en-US" sz="2000" dirty="0" smtClean="0">
                <a:latin typeface="Times New Roman" pitchFamily="18" charset="0"/>
                <a:cs typeface="Times New Roman" pitchFamily="18" charset="0"/>
              </a:rPr>
              <a:t>عدم المعرفة المستقبلية بالأسعار يعد مصدر من مصادر المخاطرة واللايقين التي تسبب تذبذب الدخل المزرعي وتوثر في خطط وكفاءة الإنتاج الزراعي.</a:t>
            </a:r>
            <a:endParaRPr lang="en-US" altLang="en-US" sz="2000" dirty="0" smtClean="0">
              <a:latin typeface="Times New Roman" pitchFamily="18" charset="0"/>
              <a:cs typeface="Times New Roman" pitchFamily="18" charset="0"/>
            </a:endParaRPr>
          </a:p>
        </p:txBody>
      </p:sp>
      <p:sp>
        <p:nvSpPr>
          <p:cNvPr id="2048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1A30C73-F47D-4252-8AD5-912E6E1E2328}" type="slidenum">
              <a:rPr lang="ar-SA" altLang="en-US" smtClean="0">
                <a:solidFill>
                  <a:schemeClr val="tx2"/>
                </a:solidFill>
              </a:rPr>
              <a:pPr eaLnBrk="1" hangingPunct="1"/>
              <a:t>199</a:t>
            </a:fld>
            <a:endParaRPr lang="en-US" altLang="en-US" smtClean="0">
              <a:solidFill>
                <a:schemeClr val="tx2"/>
              </a:solidFill>
            </a:endParaRPr>
          </a:p>
        </p:txBody>
      </p:sp>
    </p:spTree>
    <p:extLst>
      <p:ext uri="{BB962C8B-B14F-4D97-AF65-F5344CB8AC3E}">
        <p14:creationId xmlns:p14="http://schemas.microsoft.com/office/powerpoint/2010/main" val="263179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7427168" cy="1224136"/>
          </a:xfrm>
        </p:spPr>
        <p:txBody>
          <a:bodyPr>
            <a:normAutofit fontScale="90000"/>
          </a:bodyPr>
          <a:lstStyle/>
          <a:p>
            <a:pPr algn="ctr" rtl="1"/>
            <a:r>
              <a:rPr lang="ar-SA" b="1" dirty="0" smtClean="0">
                <a:solidFill>
                  <a:schemeClr val="tx1"/>
                </a:solidFill>
              </a:rPr>
              <a:t>خطة تدريس </a:t>
            </a:r>
            <a:r>
              <a:rPr lang="en-US" b="1" dirty="0" smtClean="0">
                <a:solidFill>
                  <a:schemeClr val="tx1"/>
                </a:solidFill>
              </a:rPr>
              <a:t>217</a:t>
            </a:r>
            <a:r>
              <a:rPr lang="ar-SA" b="1" dirty="0" smtClean="0">
                <a:solidFill>
                  <a:schemeClr val="tx1"/>
                </a:solidFill>
              </a:rPr>
              <a:t> </a:t>
            </a:r>
            <a:r>
              <a:rPr lang="ar-SA" b="1" dirty="0" smtClean="0">
                <a:solidFill>
                  <a:schemeClr val="tx1"/>
                </a:solidFill>
              </a:rPr>
              <a:t>قـصر " إدارة الــمنشآت"</a:t>
            </a:r>
            <a:r>
              <a:rPr lang="en-US" dirty="0" smtClean="0">
                <a:solidFill>
                  <a:schemeClr val="tx1"/>
                </a:solidFill>
              </a:rPr>
              <a:t/>
            </a:r>
            <a:br>
              <a:rPr lang="en-US" dirty="0" smtClean="0">
                <a:solidFill>
                  <a:schemeClr val="tx1"/>
                </a:solidFill>
              </a:rPr>
            </a:br>
            <a:endParaRPr lang="ar-SA" dirty="0">
              <a:solidFill>
                <a:schemeClr val="tx1"/>
              </a:solidFill>
            </a:endParaRPr>
          </a:p>
        </p:txBody>
      </p:sp>
      <p:graphicFrame>
        <p:nvGraphicFramePr>
          <p:cNvPr id="5" name="عنصر نائب للمحتوى 4"/>
          <p:cNvGraphicFramePr>
            <a:graphicFrameLocks noGrp="1"/>
          </p:cNvGraphicFramePr>
          <p:nvPr>
            <p:ph sz="quarter" idx="1"/>
            <p:extLst>
              <p:ext uri="{D42A27DB-BD31-4B8C-83A1-F6EECF244321}">
                <p14:modId xmlns:p14="http://schemas.microsoft.com/office/powerpoint/2010/main" val="1772785708"/>
              </p:ext>
            </p:extLst>
          </p:nvPr>
        </p:nvGraphicFramePr>
        <p:xfrm>
          <a:off x="1199436" y="1676400"/>
          <a:ext cx="6480720" cy="2168773"/>
        </p:xfrm>
        <a:graphic>
          <a:graphicData uri="http://schemas.openxmlformats.org/drawingml/2006/table">
            <a:tbl>
              <a:tblPr rtl="1"/>
              <a:tblGrid>
                <a:gridCol w="3240360"/>
                <a:gridCol w="3240360"/>
              </a:tblGrid>
              <a:tr h="472317">
                <a:tc>
                  <a:txBody>
                    <a:bodyPr/>
                    <a:lstStyle/>
                    <a:p>
                      <a:pPr algn="r" rtl="1">
                        <a:spcAft>
                          <a:spcPts val="0"/>
                        </a:spcAft>
                      </a:pPr>
                      <a:r>
                        <a:rPr lang="ar-SA" sz="1800" b="1" dirty="0" err="1">
                          <a:latin typeface="Times New Roman"/>
                          <a:ea typeface="Times New Roman"/>
                          <a:cs typeface="+mj-cs"/>
                        </a:rPr>
                        <a:t>الأســــــم</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a:latin typeface="Times New Roman"/>
                          <a:ea typeface="Times New Roman"/>
                          <a:cs typeface="+mj-cs"/>
                        </a:rPr>
                        <a:t>الدكتور/ </a:t>
                      </a:r>
                      <a:r>
                        <a:rPr lang="ar-SA" sz="1800" b="1" dirty="0" smtClean="0">
                          <a:latin typeface="Times New Roman"/>
                          <a:ea typeface="Times New Roman"/>
                          <a:cs typeface="+mj-cs"/>
                        </a:rPr>
                        <a:t>عماد الدين</a:t>
                      </a:r>
                      <a:r>
                        <a:rPr lang="ar-SA" sz="1800" b="1" baseline="0" dirty="0" smtClean="0">
                          <a:latin typeface="Times New Roman"/>
                          <a:ea typeface="Times New Roman"/>
                          <a:cs typeface="+mj-cs"/>
                        </a:rPr>
                        <a:t> </a:t>
                      </a:r>
                      <a:r>
                        <a:rPr lang="ar-SA" sz="1800" b="1" baseline="0" dirty="0" smtClean="0">
                          <a:latin typeface="Times New Roman"/>
                          <a:ea typeface="Times New Roman"/>
                          <a:cs typeface="+mj-cs"/>
                        </a:rPr>
                        <a:t>الفاضل عبد الكريم</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17">
                <a:tc>
                  <a:txBody>
                    <a:bodyPr/>
                    <a:lstStyle/>
                    <a:p>
                      <a:pPr algn="r" rtl="1">
                        <a:spcAft>
                          <a:spcPts val="0"/>
                        </a:spcAft>
                      </a:pPr>
                      <a:r>
                        <a:rPr lang="ar-SA" sz="1800" b="1" dirty="0">
                          <a:latin typeface="Times New Roman"/>
                          <a:ea typeface="Times New Roman"/>
                          <a:cs typeface="+mj-cs"/>
                        </a:rPr>
                        <a:t>رقـم الـمكتب</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a:latin typeface="Times New Roman"/>
                          <a:ea typeface="Times New Roman"/>
                          <a:cs typeface="+mj-cs"/>
                        </a:rPr>
                        <a:t>2 أ </a:t>
                      </a:r>
                      <a:r>
                        <a:rPr lang="ar-SA" sz="1800" b="1" dirty="0" smtClean="0">
                          <a:latin typeface="Times New Roman"/>
                          <a:ea typeface="Times New Roman"/>
                          <a:cs typeface="+mj-cs"/>
                        </a:rPr>
                        <a:t>64</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505">
                <a:tc>
                  <a:txBody>
                    <a:bodyPr/>
                    <a:lstStyle/>
                    <a:p>
                      <a:pPr algn="r" rtl="1">
                        <a:spcAft>
                          <a:spcPts val="0"/>
                        </a:spcAft>
                      </a:pPr>
                      <a:r>
                        <a:rPr lang="ar-SA" sz="1800" b="1">
                          <a:latin typeface="Times New Roman"/>
                          <a:ea typeface="Times New Roman"/>
                          <a:cs typeface="+mj-cs"/>
                        </a:rPr>
                        <a:t>الـهاتف</a:t>
                      </a:r>
                      <a:endParaRPr lang="en-US" sz="180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smtClean="0">
                          <a:latin typeface="Times New Roman"/>
                          <a:ea typeface="Times New Roman"/>
                          <a:cs typeface="+mj-cs"/>
                        </a:rPr>
                        <a:t>4673507</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17">
                <a:tc>
                  <a:txBody>
                    <a:bodyPr/>
                    <a:lstStyle/>
                    <a:p>
                      <a:pPr algn="r" rtl="1">
                        <a:spcAft>
                          <a:spcPts val="0"/>
                        </a:spcAft>
                      </a:pPr>
                      <a:r>
                        <a:rPr lang="ar-SA" sz="1800" b="1" dirty="0" smtClean="0">
                          <a:latin typeface="Times New Roman"/>
                          <a:ea typeface="Times New Roman"/>
                          <a:cs typeface="+mj-cs"/>
                        </a:rPr>
                        <a:t>الموقع علي الانترنت</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800" dirty="0" smtClean="0">
                          <a:latin typeface="Times New Roman"/>
                          <a:ea typeface="Times New Roman"/>
                          <a:cs typeface="+mj-cs"/>
                        </a:rPr>
                        <a:t>Fac.ksu.edu.sa/</a:t>
                      </a:r>
                      <a:r>
                        <a:rPr lang="en-US" sz="1800" dirty="0" err="1" smtClean="0">
                          <a:latin typeface="Times New Roman"/>
                          <a:ea typeface="Times New Roman"/>
                          <a:cs typeface="+mj-cs"/>
                        </a:rPr>
                        <a:t>imyousif</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317">
                <a:tc>
                  <a:txBody>
                    <a:bodyPr/>
                    <a:lstStyle/>
                    <a:p>
                      <a:pPr algn="r" rtl="1">
                        <a:spcAft>
                          <a:spcPts val="0"/>
                        </a:spcAft>
                      </a:pPr>
                      <a:r>
                        <a:rPr lang="ar-SA" sz="1800" dirty="0" smtClean="0">
                          <a:latin typeface="Times New Roman"/>
                          <a:ea typeface="Times New Roman"/>
                          <a:cs typeface="+mj-cs"/>
                        </a:rPr>
                        <a:t>الساعات</a:t>
                      </a:r>
                      <a:r>
                        <a:rPr lang="ar-SA" sz="1800" baseline="0" dirty="0" smtClean="0">
                          <a:latin typeface="Times New Roman"/>
                          <a:ea typeface="Times New Roman"/>
                          <a:cs typeface="+mj-cs"/>
                        </a:rPr>
                        <a:t> المكتبية</a:t>
                      </a: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endParaRPr lang="en-US" sz="1800" dirty="0">
                        <a:latin typeface="Times New Roman"/>
                        <a:ea typeface="Times New Roman"/>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081" name="Rectangle 1"/>
          <p:cNvSpPr>
            <a:spLocks noChangeArrowheads="1"/>
          </p:cNvSpPr>
          <p:nvPr/>
        </p:nvSpPr>
        <p:spPr bwMode="auto">
          <a:xfrm>
            <a:off x="3352800" y="1012208"/>
            <a:ext cx="2173993" cy="777075"/>
          </a:xfrm>
          <a:prstGeom prst="rect">
            <a:avLst/>
          </a:prstGeom>
          <a:noFill/>
          <a:ln w="9525">
            <a:noFill/>
            <a:miter lim="800000"/>
            <a:headEnd/>
            <a:tailEnd/>
          </a:ln>
          <a:effectLst/>
        </p:spPr>
        <p:txBody>
          <a:bodyPr vert="horz" wrap="none" lIns="91440" tIns="152352" rIns="91440" bIns="38088"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Times New Roman" pitchFamily="18" charset="0"/>
                <a:cs typeface="+mj-cs"/>
              </a:rPr>
              <a:t>عـضـو هـيئة الـتدريس:</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2546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52400" y="1295400"/>
            <a:ext cx="8686800" cy="5257800"/>
          </a:xfrm>
        </p:spPr>
        <p:txBody>
          <a:bodyPr/>
          <a:lstStyle/>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المعرفة الفنية بالعملية الانتاجية او الخدمية</a:t>
            </a:r>
          </a:p>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المقدرة علي التواصل </a:t>
            </a:r>
            <a:r>
              <a:rPr lang="en-US" altLang="en-US" sz="2400" dirty="0" smtClean="0">
                <a:latin typeface="Times New Roman" pitchFamily="18" charset="0"/>
                <a:cs typeface="Times New Roman" pitchFamily="18" charset="0"/>
              </a:rPr>
              <a:t>Good communicator</a:t>
            </a:r>
            <a:endParaRPr lang="ar-SA" altLang="en-US" sz="2400" dirty="0" smtClean="0">
              <a:latin typeface="Times New Roman" pitchFamily="18" charset="0"/>
              <a:cs typeface="Times New Roman" pitchFamily="18" charset="0"/>
            </a:endParaRPr>
          </a:p>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محفز فعال للعمل </a:t>
            </a:r>
            <a:r>
              <a:rPr lang="en-US" altLang="en-US" sz="2400" dirty="0" smtClean="0">
                <a:latin typeface="Times New Roman" pitchFamily="18" charset="0"/>
                <a:cs typeface="Times New Roman" pitchFamily="18" charset="0"/>
              </a:rPr>
              <a:t>effective motivator</a:t>
            </a:r>
            <a:r>
              <a:rPr lang="ar-SA" altLang="en-US" sz="2400" dirty="0" smtClean="0">
                <a:latin typeface="Times New Roman" pitchFamily="18" charset="0"/>
                <a:cs typeface="Times New Roman" pitchFamily="18" charset="0"/>
              </a:rPr>
              <a:t> </a:t>
            </a:r>
          </a:p>
          <a:p>
            <a:pPr marL="566737" indent="-457200" algn="r" rtl="1" eaLnBrk="1" hangingPunct="1">
              <a:lnSpc>
                <a:spcPct val="80000"/>
              </a:lnSpc>
              <a:buFont typeface="Wingdings" pitchFamily="2" charset="2"/>
              <a:buAutoNum type="arabicPeriod"/>
            </a:pPr>
            <a:r>
              <a:rPr lang="ar-SA" altLang="en-US" sz="2400" dirty="0" smtClean="0">
                <a:latin typeface="Times New Roman" pitchFamily="18" charset="0"/>
                <a:cs typeface="Times New Roman" pitchFamily="18" charset="0"/>
              </a:rPr>
              <a:t>خبير في علوم الادارة التالية</a:t>
            </a:r>
          </a:p>
          <a:p>
            <a:pPr algn="r" rtl="1" eaLnBrk="1" hangingPunct="1">
              <a:lnSpc>
                <a:spcPct val="80000"/>
              </a:lnSpc>
              <a:buFontTx/>
              <a:buChar char="-"/>
            </a:pPr>
            <a:r>
              <a:rPr lang="ar-SA" altLang="en-US" sz="2400" dirty="0" smtClean="0">
                <a:latin typeface="Times New Roman" pitchFamily="18" charset="0"/>
                <a:cs typeface="Times New Roman" pitchFamily="18" charset="0"/>
              </a:rPr>
              <a:t>التسويق </a:t>
            </a:r>
            <a:r>
              <a:rPr lang="en-US" altLang="en-US" sz="2400" dirty="0" smtClean="0">
                <a:latin typeface="Times New Roman" pitchFamily="18" charset="0"/>
                <a:cs typeface="Times New Roman" pitchFamily="18" charset="0"/>
              </a:rPr>
              <a:t>marketing</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التنبؤ</a:t>
            </a:r>
            <a:r>
              <a:rPr lang="en-US" altLang="en-US" sz="2400" dirty="0" smtClean="0">
                <a:latin typeface="Times New Roman" pitchFamily="18" charset="0"/>
                <a:cs typeface="Times New Roman" pitchFamily="18" charset="0"/>
              </a:rPr>
              <a:t> Forecasting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الميزانية</a:t>
            </a:r>
            <a:r>
              <a:rPr lang="en-US" altLang="en-US" sz="2400" dirty="0" smtClean="0">
                <a:latin typeface="Times New Roman" pitchFamily="18" charset="0"/>
                <a:cs typeface="Times New Roman" pitchFamily="18" charset="0"/>
              </a:rPr>
              <a:t>Budgeting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المحاسبة</a:t>
            </a:r>
            <a:r>
              <a:rPr lang="en-US" altLang="en-US" sz="2400" dirty="0" smtClean="0">
                <a:latin typeface="Times New Roman" pitchFamily="18" charset="0"/>
                <a:cs typeface="Times New Roman" pitchFamily="18" charset="0"/>
              </a:rPr>
              <a:t> accounting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التمويل</a:t>
            </a:r>
            <a:r>
              <a:rPr lang="en-US" altLang="en-US" sz="2400" dirty="0" smtClean="0">
                <a:latin typeface="Times New Roman" pitchFamily="18" charset="0"/>
                <a:cs typeface="Times New Roman" pitchFamily="18" charset="0"/>
              </a:rPr>
              <a:t> financing </a:t>
            </a:r>
            <a:endParaRPr lang="ar-SA" altLang="en-US" sz="2400" dirty="0" smtClean="0">
              <a:latin typeface="Times New Roman" pitchFamily="18" charset="0"/>
              <a:cs typeface="Times New Roman" pitchFamily="18" charset="0"/>
            </a:endParaRPr>
          </a:p>
          <a:p>
            <a:pPr algn="r" rtl="1" eaLnBrk="1" hangingPunct="1">
              <a:lnSpc>
                <a:spcPct val="80000"/>
              </a:lnSpc>
              <a:buFontTx/>
              <a:buChar char="-"/>
            </a:pPr>
            <a:r>
              <a:rPr lang="ar-SA" altLang="en-US" sz="2400" dirty="0" smtClean="0">
                <a:latin typeface="Times New Roman" pitchFamily="18" charset="0"/>
                <a:cs typeface="Times New Roman" pitchFamily="18" charset="0"/>
              </a:rPr>
              <a:t>الافراد</a:t>
            </a:r>
            <a:r>
              <a:rPr lang="en-US" altLang="en-US" sz="2400" dirty="0" smtClean="0">
                <a:latin typeface="Times New Roman" pitchFamily="18" charset="0"/>
                <a:cs typeface="Times New Roman" pitchFamily="18" charset="0"/>
              </a:rPr>
              <a:t> personnel </a:t>
            </a:r>
            <a:r>
              <a:rPr lang="ar-SA" altLang="en-US" sz="2400" dirty="0" smtClean="0">
                <a:latin typeface="Times New Roman" pitchFamily="18" charset="0"/>
                <a:cs typeface="Times New Roman" pitchFamily="18" charset="0"/>
              </a:rPr>
              <a:t> </a:t>
            </a:r>
          </a:p>
          <a:p>
            <a:pPr marL="566737" indent="-457200" algn="r" rtl="1" eaLnBrk="1" hangingPunct="1">
              <a:lnSpc>
                <a:spcPct val="80000"/>
              </a:lnSpc>
              <a:buFont typeface="+mj-lt"/>
              <a:buAutoNum type="arabicPeriod" startAt="5"/>
            </a:pPr>
            <a:r>
              <a:rPr lang="ar-SA" altLang="en-US" sz="2400" dirty="0" smtClean="0">
                <a:latin typeface="Times New Roman" pitchFamily="18" charset="0"/>
                <a:cs typeface="Times New Roman" pitchFamily="18" charset="0"/>
              </a:rPr>
              <a:t> يستطيع وضع التوليفة المناسبة التي تضمن تعظيم الربح في المدي الطويل</a:t>
            </a:r>
          </a:p>
          <a:p>
            <a:pPr marL="109537" indent="0" algn="r" rtl="1" eaLnBrk="1" hangingPunct="1">
              <a:lnSpc>
                <a:spcPct val="80000"/>
              </a:lnSpc>
              <a:buNone/>
            </a:pPr>
            <a:endParaRPr lang="en-US" altLang="en-US" sz="2400" dirty="0" smtClean="0">
              <a:latin typeface="Times New Roman" pitchFamily="18" charset="0"/>
              <a:cs typeface="Times New Roman" pitchFamily="18" charset="0"/>
            </a:endParaRPr>
          </a:p>
        </p:txBody>
      </p:sp>
      <p:sp>
        <p:nvSpPr>
          <p:cNvPr id="100354" name="Rectangle 2"/>
          <p:cNvSpPr>
            <a:spLocks noGrp="1" noChangeArrowheads="1"/>
          </p:cNvSpPr>
          <p:nvPr>
            <p:ph type="title"/>
          </p:nvPr>
        </p:nvSpPr>
        <p:spPr>
          <a:xfrm>
            <a:off x="381000" y="304800"/>
            <a:ext cx="8229600" cy="1371600"/>
          </a:xfrm>
        </p:spPr>
        <p:txBody>
          <a:bodyPr/>
          <a:lstStyle/>
          <a:p>
            <a:pPr algn="r" eaLnBrk="1" fontAlgn="auto" hangingPunct="1">
              <a:spcAft>
                <a:spcPts val="0"/>
              </a:spcAft>
              <a:defRPr/>
            </a:pPr>
            <a:r>
              <a:rPr lang="ar-SA" sz="3500" dirty="0" smtClean="0">
                <a:solidFill>
                  <a:srgbClr val="FF9933"/>
                </a:solidFill>
              </a:rPr>
              <a:t>صـفات مدير </a:t>
            </a:r>
            <a:r>
              <a:rPr lang="ar-SA" sz="3500" dirty="0">
                <a:solidFill>
                  <a:srgbClr val="FF9933"/>
                </a:solidFill>
              </a:rPr>
              <a:t>المزرعة </a:t>
            </a:r>
            <a:r>
              <a:rPr lang="ar-SA" sz="3500" dirty="0" smtClean="0">
                <a:solidFill>
                  <a:srgbClr val="FF9933"/>
                </a:solidFill>
              </a:rPr>
              <a:t>الفعال</a:t>
            </a:r>
            <a:endParaRPr lang="en-US" sz="3500" dirty="0">
              <a:solidFill>
                <a:srgbClr val="FF9933"/>
              </a:solidFill>
            </a:endParaRPr>
          </a:p>
        </p:txBody>
      </p:sp>
    </p:spTree>
    <p:extLst>
      <p:ext uri="{BB962C8B-B14F-4D97-AF65-F5344CB8AC3E}">
        <p14:creationId xmlns:p14="http://schemas.microsoft.com/office/powerpoint/2010/main" val="842226539"/>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304800" y="990600"/>
            <a:ext cx="8610600" cy="5135563"/>
          </a:xfrm>
        </p:spPr>
        <p:txBody>
          <a:bodyPr/>
          <a:lstStyle/>
          <a:p>
            <a:pPr marL="609600" indent="-609600" algn="r" rtl="1" eaLnBrk="1" hangingPunct="1">
              <a:lnSpc>
                <a:spcPct val="150000"/>
              </a:lnSpc>
              <a:buFont typeface="Wingdings" pitchFamily="2" charset="2"/>
              <a:buNone/>
            </a:pPr>
            <a:r>
              <a:rPr lang="ar-SA" altLang="en-US" sz="2800" b="1" dirty="0" smtClean="0">
                <a:solidFill>
                  <a:srgbClr val="0070C0"/>
                </a:solidFill>
                <a:latin typeface="Times New Roman" pitchFamily="18" charset="0"/>
                <a:cs typeface="Times New Roman" pitchFamily="18" charset="0"/>
              </a:rPr>
              <a:t>3 - مــــــــخاطرتـــــــــقنية </a:t>
            </a:r>
            <a:r>
              <a:rPr lang="en-US" altLang="en-US" sz="2800" b="1" i="1" dirty="0" smtClean="0">
                <a:solidFill>
                  <a:srgbClr val="0070C0"/>
                </a:solidFill>
                <a:latin typeface="Times New Roman" pitchFamily="18" charset="0"/>
                <a:cs typeface="Times New Roman" pitchFamily="18" charset="0"/>
              </a:rPr>
              <a:t>Technical Risk</a:t>
            </a:r>
            <a:endParaRPr lang="ar-SA" altLang="en-US" sz="2800" dirty="0" smtClean="0">
              <a:solidFill>
                <a:srgbClr val="0070C0"/>
              </a:solidFill>
              <a:latin typeface="Times New Roman" pitchFamily="18" charset="0"/>
              <a:cs typeface="Times New Roman" pitchFamily="18" charset="0"/>
            </a:endParaRPr>
          </a:p>
          <a:p>
            <a:pPr marL="609600" indent="-609600" algn="just" rtl="1" eaLnBrk="1" hangingPunct="1">
              <a:lnSpc>
                <a:spcPct val="150000"/>
              </a:lnSpc>
            </a:pPr>
            <a:r>
              <a:rPr lang="ar-SA" altLang="en-US" sz="2000" dirty="0" smtClean="0">
                <a:latin typeface="Times New Roman" pitchFamily="18" charset="0"/>
                <a:cs typeface="Times New Roman" pitchFamily="18" charset="0"/>
              </a:rPr>
              <a:t>تؤثر التقنية </a:t>
            </a:r>
            <a:r>
              <a:rPr lang="en-US" altLang="en-US" sz="2000" i="1" dirty="0" smtClean="0">
                <a:latin typeface="Times New Roman" pitchFamily="18" charset="0"/>
                <a:cs typeface="Times New Roman" pitchFamily="18" charset="0"/>
              </a:rPr>
              <a:t>Technology</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وتغيراتها في مقدرة المزارع على المنافسة، حيث أن المزارع يواجه قرارات بالإستثمار في تقنيات محددة مثل الجرارات والحاصدات وأنظمة الري وهي تقنيات واستثمارات لايمكن تغيرها في الوقت القصير ومرتبطة بزمن إنتاجي محدد. بينما يواجه المزارع باستمرار إمكانيات وجود تقنيات متطورة توفر الطاقة أو تؤدي الأعمال بكفاءة عالية وهو لايستطيع أن يحصل عليها مما يؤثر سلباً على تكاليف الإنتاج ومقدرته على المنافسة في أسواق السلع.</a:t>
            </a:r>
          </a:p>
          <a:p>
            <a:pPr marL="609600" indent="-609600" algn="just" rtl="1" eaLnBrk="1" hangingPunct="1">
              <a:lnSpc>
                <a:spcPct val="150000"/>
              </a:lnSpc>
            </a:pPr>
            <a:r>
              <a:rPr lang="ar-SA" altLang="en-US" sz="2000" dirty="0" smtClean="0">
                <a:latin typeface="Times New Roman" pitchFamily="18" charset="0"/>
                <a:cs typeface="Times New Roman" pitchFamily="18" charset="0"/>
              </a:rPr>
              <a:t>فالمخاطرة بسبب تغيرات التقنية تواجه المزارع وخاصة في الدول التي توجد فيها منافسة عالية بسبب أسعار وتكاليف إنتاج السلع الزراعية.</a:t>
            </a:r>
            <a:endParaRPr lang="en-US" altLang="en-US" sz="2000" dirty="0" smtClean="0">
              <a:latin typeface="Times New Roman" pitchFamily="18" charset="0"/>
              <a:cs typeface="Times New Roman" pitchFamily="18" charset="0"/>
            </a:endParaRPr>
          </a:p>
        </p:txBody>
      </p:sp>
      <p:sp>
        <p:nvSpPr>
          <p:cNvPr id="2150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1CDF53-EB23-4007-9480-FE5E173C1812}" type="slidenum">
              <a:rPr lang="ar-SA" altLang="en-US" smtClean="0">
                <a:solidFill>
                  <a:schemeClr val="tx2"/>
                </a:solidFill>
              </a:rPr>
              <a:pPr eaLnBrk="1" hangingPunct="1"/>
              <a:t>200</a:t>
            </a:fld>
            <a:endParaRPr lang="en-US" altLang="en-US" smtClean="0">
              <a:solidFill>
                <a:schemeClr val="tx2"/>
              </a:solidFill>
            </a:endParaRPr>
          </a:p>
        </p:txBody>
      </p:sp>
    </p:spTree>
    <p:extLst>
      <p:ext uri="{BB962C8B-B14F-4D97-AF65-F5344CB8AC3E}">
        <p14:creationId xmlns:p14="http://schemas.microsoft.com/office/powerpoint/2010/main" val="629471398"/>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pPr algn="ctr" rtl="1" eaLnBrk="1" hangingPunct="1"/>
            <a:r>
              <a:rPr lang="ar-SA" altLang="en-US" sz="2800" b="1" dirty="0" smtClean="0">
                <a:latin typeface="Times New Roman" pitchFamily="18" charset="0"/>
                <a:cs typeface="Times New Roman" pitchFamily="18" charset="0"/>
              </a:rPr>
              <a:t>تأثير الـمخاطرة واللايـقين عـلى الإنتاج الـزراعي</a:t>
            </a:r>
            <a:endParaRPr lang="en-US" altLang="en-US" sz="2800" b="1" dirty="0" smtClean="0">
              <a:latin typeface="Times New Roman" pitchFamily="18" charset="0"/>
              <a:cs typeface="Times New Roman" pitchFamily="18" charset="0"/>
            </a:endParaRPr>
          </a:p>
        </p:txBody>
      </p:sp>
      <p:sp>
        <p:nvSpPr>
          <p:cNvPr id="22531" name="Rectangle 3"/>
          <p:cNvSpPr>
            <a:spLocks noGrp="1" noChangeArrowheads="1"/>
          </p:cNvSpPr>
          <p:nvPr>
            <p:ph sz="quarter" idx="1"/>
          </p:nvPr>
        </p:nvSpPr>
        <p:spPr>
          <a:xfrm>
            <a:off x="685800" y="990600"/>
            <a:ext cx="7848600" cy="5257800"/>
          </a:xfrm>
        </p:spPr>
        <p:txBody>
          <a:bodyPr/>
          <a:lstStyle/>
          <a:p>
            <a:pPr algn="r" rtl="1" eaLnBrk="1" hangingPunct="1">
              <a:lnSpc>
                <a:spcPct val="150000"/>
              </a:lnSpc>
              <a:buFont typeface="Wingdings" pitchFamily="2" charset="2"/>
              <a:buChar char="v"/>
            </a:pPr>
            <a:r>
              <a:rPr lang="ar-SA" altLang="en-US" sz="2000" b="1" dirty="0" smtClean="0">
                <a:solidFill>
                  <a:srgbClr val="0070C0"/>
                </a:solidFill>
                <a:latin typeface="Times New Roman" pitchFamily="18" charset="0"/>
                <a:cs typeface="Times New Roman" pitchFamily="18" charset="0"/>
              </a:rPr>
              <a:t>الـــــــتأثير عـــــلى اســـــــتخدام عــــــناصر الإنتاج:</a:t>
            </a:r>
          </a:p>
          <a:p>
            <a:pPr algn="just" rtl="1" eaLnBrk="1" hangingPunct="1">
              <a:lnSpc>
                <a:spcPct val="150000"/>
              </a:lnSpc>
            </a:pPr>
            <a:r>
              <a:rPr lang="ar-SA" altLang="en-US" sz="1800" dirty="0" smtClean="0">
                <a:latin typeface="Times New Roman" pitchFamily="18" charset="0"/>
                <a:cs typeface="Times New Roman" pitchFamily="18" charset="0"/>
              </a:rPr>
              <a:t>في حالات المعرفة التامة </a:t>
            </a:r>
            <a:r>
              <a:rPr lang="en-US" altLang="en-US" sz="1800" i="1" dirty="0" smtClean="0">
                <a:latin typeface="Times New Roman" pitchFamily="18" charset="0"/>
                <a:cs typeface="Times New Roman" pitchFamily="18" charset="0"/>
              </a:rPr>
              <a:t>Perfect Knowledge</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وعدم وجود المخاطرة واللايقين يمكن للمزارع أن يستخدم عناصر الإنتاج الإستخدام الأمثل الذي يعظم العائد منها وفق القاعدة الإقتصادية التي تقول بإضافة العناصر الإنتاجية الى أن تتساوى قيمة الإنتاجية الحدية </a:t>
            </a:r>
            <a:r>
              <a:rPr lang="en-US" altLang="en-US" sz="1800" i="1" dirty="0" smtClean="0">
                <a:latin typeface="Times New Roman" pitchFamily="18" charset="0"/>
                <a:cs typeface="Times New Roman" pitchFamily="18" charset="0"/>
              </a:rPr>
              <a:t>VMP</a:t>
            </a:r>
            <a:r>
              <a:rPr lang="ar-SA" altLang="en-US" sz="1800" dirty="0" smtClean="0">
                <a:latin typeface="Times New Roman" pitchFamily="18" charset="0"/>
                <a:cs typeface="Times New Roman" pitchFamily="18" charset="0"/>
              </a:rPr>
              <a:t> مع سعر أو تكلفة العنصر  </a:t>
            </a:r>
            <a:r>
              <a:rPr lang="en-US" altLang="en-US" sz="1800" i="1" dirty="0" err="1" smtClean="0">
                <a:latin typeface="Times New Roman" pitchFamily="18" charset="0"/>
                <a:cs typeface="Times New Roman" pitchFamily="18" charset="0"/>
              </a:rPr>
              <a:t>Px</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في المرحلة الثانية من مراحل الإنتاج. ويمكن إشتقاق دالة منحنى قيمة الإنتاجية الحدية من منحنى دالة الإنتاج المعروفة والثابتة تحت ذلك الإفتراض كما شرحنا في الشكل السابق.</a:t>
            </a:r>
          </a:p>
          <a:p>
            <a:pPr algn="just" rtl="1" eaLnBrk="1" hangingPunct="1">
              <a:lnSpc>
                <a:spcPct val="150000"/>
              </a:lnSpc>
            </a:pPr>
            <a:r>
              <a:rPr lang="ar-SA" altLang="en-US" sz="1800" dirty="0" smtClean="0">
                <a:latin typeface="Times New Roman" pitchFamily="18" charset="0"/>
                <a:cs typeface="Times New Roman" pitchFamily="18" charset="0"/>
              </a:rPr>
              <a:t>في </a:t>
            </a:r>
            <a:r>
              <a:rPr lang="ar-SA" altLang="en-US" sz="1800" dirty="0" smtClean="0">
                <a:latin typeface="Times New Roman" pitchFamily="18" charset="0"/>
                <a:cs typeface="Times New Roman" pitchFamily="18" charset="0"/>
              </a:rPr>
              <a:t>حالات المخاطرة واللايقين يوجد أكثر من دالة إنتاج تقترن بظروف وعوامل معينة لا يمكن التحكم فيها ووفقاً لذلك يواجه المزارع عدد كبير من منحنيات قيمة الإنتاجية </a:t>
            </a:r>
            <a:r>
              <a:rPr lang="ar-SA" altLang="en-US" sz="1800" dirty="0" smtClean="0">
                <a:latin typeface="Times New Roman" pitchFamily="18" charset="0"/>
                <a:cs typeface="Times New Roman" pitchFamily="18" charset="0"/>
              </a:rPr>
              <a:t>الحدية.</a:t>
            </a:r>
            <a:endParaRPr lang="ar-SA" altLang="en-US" sz="18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49767BD1-B35A-4ECD-AEB0-30520FA33FFB}" type="slidenum">
              <a:rPr lang="ar-SA" smtClean="0"/>
              <a:pPr>
                <a:defRPr/>
              </a:pPr>
              <a:t>201</a:t>
            </a:fld>
            <a:endParaRPr lang="en-US"/>
          </a:p>
        </p:txBody>
      </p:sp>
    </p:spTree>
    <p:extLst>
      <p:ext uri="{BB962C8B-B14F-4D97-AF65-F5344CB8AC3E}">
        <p14:creationId xmlns:p14="http://schemas.microsoft.com/office/powerpoint/2010/main" val="351256051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lnSpc>
                <a:spcPct val="150000"/>
              </a:lnSpc>
            </a:pPr>
            <a:r>
              <a:rPr lang="ar-SA" sz="2000" dirty="0">
                <a:latin typeface="Times New Roman" panose="02020603050405020304" pitchFamily="18" charset="0"/>
                <a:cs typeface="Times New Roman" panose="02020603050405020304" pitchFamily="18" charset="0"/>
              </a:rPr>
              <a:t>ويتضح من الشكل </a:t>
            </a:r>
            <a:r>
              <a:rPr lang="ar-SA" sz="2000" dirty="0" smtClean="0">
                <a:latin typeface="Times New Roman" panose="02020603050405020304" pitchFamily="18" charset="0"/>
                <a:cs typeface="Times New Roman" panose="02020603050405020304" pitchFamily="18" charset="0"/>
              </a:rPr>
              <a:t>التالي أن </a:t>
            </a:r>
            <a:r>
              <a:rPr lang="ar-SA" sz="2000" dirty="0">
                <a:latin typeface="Times New Roman" panose="02020603050405020304" pitchFamily="18" charset="0"/>
                <a:cs typeface="Times New Roman" panose="02020603050405020304" pitchFamily="18" charset="0"/>
              </a:rPr>
              <a:t>الظروف المحيطة بعملية الإنتاج تؤثر تأثيراً مباشراً على مستوى الإنتاج  </a:t>
            </a:r>
            <a:r>
              <a:rPr lang="ar-SA" sz="2000" dirty="0" smtClean="0">
                <a:latin typeface="Times New Roman" panose="02020603050405020304" pitchFamily="18" charset="0"/>
                <a:cs typeface="Times New Roman" panose="02020603050405020304" pitchFamily="18" charset="0"/>
              </a:rPr>
              <a:t>الذي يمكن تحقيقه </a:t>
            </a:r>
            <a:r>
              <a:rPr lang="ar-SA" sz="2000" dirty="0">
                <a:latin typeface="Times New Roman" panose="02020603050405020304" pitchFamily="18" charset="0"/>
                <a:cs typeface="Times New Roman" panose="02020603050405020304" pitchFamily="18" charset="0"/>
              </a:rPr>
              <a:t>باستخدام مجموعة الموارد </a:t>
            </a:r>
            <a:r>
              <a:rPr lang="ar-SA" sz="2000" dirty="0" smtClean="0">
                <a:latin typeface="Times New Roman" panose="02020603050405020304" pitchFamily="18" charset="0"/>
                <a:cs typeface="Times New Roman" panose="02020603050405020304" pitchFamily="18" charset="0"/>
              </a:rPr>
              <a:t>الإنتاجية المتاحة</a:t>
            </a:r>
            <a:r>
              <a:rPr lang="ar-SA" sz="2800" dirty="0" smtClean="0">
                <a:latin typeface="Times New Roman" panose="02020603050405020304" pitchFamily="18" charset="0"/>
                <a:cs typeface="Times New Roman" panose="02020603050405020304" pitchFamily="18" charset="0"/>
              </a:rPr>
              <a:t>.</a:t>
            </a:r>
          </a:p>
          <a:p>
            <a:pPr algn="r" rtl="1">
              <a:lnSpc>
                <a:spcPct val="150000"/>
              </a:lnSpc>
            </a:pPr>
            <a:r>
              <a:rPr lang="ar-SA" sz="2000" dirty="0">
                <a:latin typeface="Times New Roman" pitchFamily="18" charset="0"/>
                <a:cs typeface="Times New Roman" pitchFamily="18" charset="0"/>
              </a:rPr>
              <a:t> </a:t>
            </a:r>
            <a:r>
              <a:rPr lang="ar-SA" sz="2000" dirty="0">
                <a:latin typeface="Times New Roman" pitchFamily="18" charset="0"/>
                <a:cs typeface="Times New Roman" pitchFamily="18" charset="0"/>
              </a:rPr>
              <a:t>فمثلاً يمكن الحصول على إنتاج منخفض (ص1)، أو إنتاج متوسط (ص2) أو إنتاج عالي (ص3) باستخدام المستوى (س) من عنصر الإنتاج (السماد). </a:t>
            </a:r>
            <a:endParaRPr lang="ar-SA" sz="2000" dirty="0">
              <a:latin typeface="Times New Roman" pitchFamily="18" charset="0"/>
              <a:cs typeface="Times New Roman" pitchFamily="18" charset="0"/>
            </a:endParaRPr>
          </a:p>
          <a:p>
            <a:pPr algn="r" rtl="1">
              <a:lnSpc>
                <a:spcPct val="150000"/>
              </a:lnSpc>
            </a:pPr>
            <a:r>
              <a:rPr lang="ar-SA" sz="2000" dirty="0">
                <a:latin typeface="Times New Roman" pitchFamily="18" charset="0"/>
                <a:cs typeface="Times New Roman" pitchFamily="18" charset="0"/>
              </a:rPr>
              <a:t>أي </a:t>
            </a:r>
            <a:r>
              <a:rPr lang="ar-SA" sz="2000" dirty="0">
                <a:latin typeface="Times New Roman" pitchFamily="18" charset="0"/>
                <a:cs typeface="Times New Roman" pitchFamily="18" charset="0"/>
              </a:rPr>
              <a:t>يعني وجود عدة مستويات من الإنتاج للمستوى نفسه من عناصر الإنتاج (عدة دوال إنتاجية). </a:t>
            </a:r>
            <a:endParaRPr lang="ar-SA" sz="2000" dirty="0">
              <a:latin typeface="Times New Roman" pitchFamily="18" charset="0"/>
              <a:cs typeface="Times New Roman" pitchFamily="18" charset="0"/>
            </a:endParaRPr>
          </a:p>
          <a:p>
            <a:pPr algn="r" rtl="1">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202</a:t>
            </a:fld>
            <a:endParaRPr lang="en-US">
              <a:solidFill>
                <a:prstClr val="black"/>
              </a:solidFill>
            </a:endParaRPr>
          </a:p>
        </p:txBody>
      </p:sp>
    </p:spTree>
    <p:extLst>
      <p:ext uri="{BB962C8B-B14F-4D97-AF65-F5344CB8AC3E}">
        <p14:creationId xmlns:p14="http://schemas.microsoft.com/office/powerpoint/2010/main" val="14070292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5122" name="Object 4"/>
          <p:cNvGraphicFramePr>
            <a:graphicFrameLocks noChangeAspect="1"/>
          </p:cNvGraphicFramePr>
          <p:nvPr/>
        </p:nvGraphicFramePr>
        <p:xfrm>
          <a:off x="609600" y="685800"/>
          <a:ext cx="7696200" cy="4848225"/>
        </p:xfrm>
        <a:graphic>
          <a:graphicData uri="http://schemas.openxmlformats.org/presentationml/2006/ole">
            <mc:AlternateContent xmlns:mc="http://schemas.openxmlformats.org/markup-compatibility/2006">
              <mc:Choice xmlns:v="urn:schemas-microsoft-com:vml" Requires="v">
                <p:oleObj spid="_x0000_s64599" name="Document" r:id="rId3" imgW="5273034" imgH="3326206" progId="Word.Document.8">
                  <p:embed/>
                </p:oleObj>
              </mc:Choice>
              <mc:Fallback>
                <p:oleObj name="Document" r:id="rId3" imgW="5273034" imgH="332620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85800"/>
                        <a:ext cx="7696200" cy="484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6"/>
          <p:cNvSpPr>
            <a:spLocks noChangeArrowheads="1"/>
          </p:cNvSpPr>
          <p:nvPr/>
        </p:nvSpPr>
        <p:spPr bwMode="auto">
          <a:xfrm>
            <a:off x="0" y="3324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5125"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AC7EA7A-1575-48D9-8768-EE32BFE7ACDE}" type="slidenum">
              <a:rPr lang="ar-SA" altLang="en-US" smtClean="0">
                <a:solidFill>
                  <a:schemeClr val="tx2"/>
                </a:solidFill>
              </a:rPr>
              <a:pPr eaLnBrk="1" hangingPunct="1"/>
              <a:t>203</a:t>
            </a:fld>
            <a:endParaRPr lang="en-US" altLang="en-US" smtClean="0">
              <a:solidFill>
                <a:schemeClr val="tx2"/>
              </a:solidFill>
            </a:endParaRPr>
          </a:p>
        </p:txBody>
      </p:sp>
    </p:spTree>
    <p:extLst>
      <p:ext uri="{BB962C8B-B14F-4D97-AF65-F5344CB8AC3E}">
        <p14:creationId xmlns:p14="http://schemas.microsoft.com/office/powerpoint/2010/main" val="69812375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204</a:t>
            </a:fld>
            <a:endParaRPr lang="en-US">
              <a:solidFill>
                <a:prstClr val="black"/>
              </a:solidFill>
            </a:endParaRPr>
          </a:p>
        </p:txBody>
      </p:sp>
      <p:sp>
        <p:nvSpPr>
          <p:cNvPr id="7" name="Rectangle 6"/>
          <p:cNvSpPr/>
          <p:nvPr/>
        </p:nvSpPr>
        <p:spPr>
          <a:xfrm>
            <a:off x="914400" y="1097593"/>
            <a:ext cx="7315200" cy="3785652"/>
          </a:xfrm>
          <a:prstGeom prst="rect">
            <a:avLst/>
          </a:prstGeom>
        </p:spPr>
        <p:txBody>
          <a:bodyPr wrap="square">
            <a:spAutoFit/>
          </a:bodyPr>
          <a:lstStyle/>
          <a:p>
            <a:pPr marL="285750" indent="-285750" algn="just" rtl="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بافتراض </a:t>
            </a:r>
            <a:r>
              <a:rPr lang="ar-SA" altLang="en-US" sz="2000" dirty="0">
                <a:latin typeface="Times New Roman" pitchFamily="18" charset="0"/>
                <a:cs typeface="Times New Roman" pitchFamily="18" charset="0"/>
              </a:rPr>
              <a:t>المعرفة التامة بسعر أو تكلفة عنصر الإنتاج فيمكن أن يتساوى هذا السعر مع منحنيات متعددة من قيمة الإنتاجية الحدية ليعطي معدلات متعددة من كميات مدخلات الإنتاج التي يمكن للمزارع أن يستخدمها وبالتالي سيكون أمام المزارع عدة مستويات من مدخلات الإنتاج.</a:t>
            </a:r>
          </a:p>
          <a:p>
            <a:pPr marL="285750" indent="-285750" algn="just" rtl="1">
              <a:lnSpc>
                <a:spcPct val="150000"/>
              </a:lnSpc>
              <a:buFont typeface="Wingdings" panose="05000000000000000000" pitchFamily="2" charset="2"/>
              <a:buChar char="Ø"/>
            </a:pPr>
            <a:r>
              <a:rPr lang="ar-SA" altLang="en-US" sz="2000" dirty="0">
                <a:latin typeface="Times New Roman" pitchFamily="18" charset="0"/>
                <a:cs typeface="Times New Roman" pitchFamily="18" charset="0"/>
              </a:rPr>
              <a:t>وبمعرفة أن أغلب المزارعين هم من متجنبي المخاطرة </a:t>
            </a:r>
            <a:r>
              <a:rPr lang="en-US" altLang="en-US" sz="2000" i="1" dirty="0">
                <a:latin typeface="Times New Roman" pitchFamily="18" charset="0"/>
                <a:cs typeface="Times New Roman" pitchFamily="18" charset="0"/>
              </a:rPr>
              <a:t>Risk Averse</a:t>
            </a:r>
            <a:r>
              <a:rPr lang="ar-SA" altLang="en-US" sz="2000" dirty="0">
                <a:latin typeface="Times New Roman" pitchFamily="18" charset="0"/>
                <a:cs typeface="Times New Roman" pitchFamily="18" charset="0"/>
              </a:rPr>
              <a:t> فمن المتوقع أن يضيف المزارع كمية أقل من مدخلات الإنتاج من الكمية المثلى وبذلك يكون الإنتاج المحقق أقل من الإنتاج الذي توجد إمكانية فنية لتحقيقه (حيث يضيف المزارع المعدل (</a:t>
            </a:r>
            <a:r>
              <a:rPr lang="ar-SA" altLang="en-US" sz="20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سً</a:t>
            </a:r>
            <a:r>
              <a:rPr lang="ar-SA" altLang="en-US" sz="2000" dirty="0">
                <a:latin typeface="Times New Roman" pitchFamily="18" charset="0"/>
                <a:cs typeface="Times New Roman" pitchFamily="18" charset="0"/>
              </a:rPr>
              <a:t>)  بدلاً من (س) أو (سَ) كم ا هو موضح في الشكل </a:t>
            </a:r>
            <a:r>
              <a:rPr lang="ar-SA" altLang="en-US" sz="2000" dirty="0" smtClean="0">
                <a:latin typeface="Times New Roman" pitchFamily="18" charset="0"/>
                <a:cs typeface="Times New Roman" pitchFamily="18" charset="0"/>
              </a:rPr>
              <a:t>التالي: </a:t>
            </a:r>
            <a:endParaRPr lang="en-US" sz="2000" dirty="0"/>
          </a:p>
        </p:txBody>
      </p:sp>
    </p:spTree>
    <p:extLst>
      <p:ext uri="{BB962C8B-B14F-4D97-AF65-F5344CB8AC3E}">
        <p14:creationId xmlns:p14="http://schemas.microsoft.com/office/powerpoint/2010/main" val="371347666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6146" name="Object 4"/>
          <p:cNvGraphicFramePr>
            <a:graphicFrameLocks noChangeAspect="1"/>
          </p:cNvGraphicFramePr>
          <p:nvPr>
            <p:extLst>
              <p:ext uri="{D42A27DB-BD31-4B8C-83A1-F6EECF244321}">
                <p14:modId xmlns:p14="http://schemas.microsoft.com/office/powerpoint/2010/main" val="977307720"/>
              </p:ext>
            </p:extLst>
          </p:nvPr>
        </p:nvGraphicFramePr>
        <p:xfrm>
          <a:off x="1066800" y="381000"/>
          <a:ext cx="7305675" cy="5559425"/>
        </p:xfrm>
        <a:graphic>
          <a:graphicData uri="http://schemas.openxmlformats.org/presentationml/2006/ole">
            <mc:AlternateContent xmlns:mc="http://schemas.openxmlformats.org/markup-compatibility/2006">
              <mc:Choice xmlns:v="urn:schemas-microsoft-com:vml" Requires="v">
                <p:oleObj spid="_x0000_s65624" name="Document" r:id="rId3" imgW="5297306" imgH="4024530" progId="Word.Document.8">
                  <p:embed/>
                </p:oleObj>
              </mc:Choice>
              <mc:Fallback>
                <p:oleObj name="Document" r:id="rId3" imgW="5297306" imgH="4024530" progId="Word.Document.8">
                  <p:embed/>
                  <p:pic>
                    <p:nvPicPr>
                      <p:cNvPr id="0" name=""/>
                      <p:cNvPicPr>
                        <a:picLocks noChangeAspect="1" noChangeArrowheads="1"/>
                      </p:cNvPicPr>
                      <p:nvPr/>
                    </p:nvPicPr>
                    <p:blipFill>
                      <a:blip r:embed="rId4"/>
                      <a:srcRect/>
                      <a:stretch>
                        <a:fillRect/>
                      </a:stretch>
                    </p:blipFill>
                    <p:spPr bwMode="auto">
                      <a:xfrm>
                        <a:off x="1066800" y="381000"/>
                        <a:ext cx="7305675" cy="555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Rectangle 6"/>
          <p:cNvSpPr>
            <a:spLocks noChangeArrowheads="1"/>
          </p:cNvSpPr>
          <p:nvPr/>
        </p:nvSpPr>
        <p:spPr bwMode="auto">
          <a:xfrm>
            <a:off x="0" y="4010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614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FCB6753-A6CE-4479-982C-A8EC69A2247C}" type="slidenum">
              <a:rPr lang="ar-SA" altLang="en-US" smtClean="0">
                <a:solidFill>
                  <a:schemeClr val="tx2"/>
                </a:solidFill>
              </a:rPr>
              <a:pPr eaLnBrk="1" hangingPunct="1"/>
              <a:t>205</a:t>
            </a:fld>
            <a:endParaRPr lang="en-US" altLang="en-US" smtClean="0">
              <a:solidFill>
                <a:schemeClr val="tx2"/>
              </a:solidFill>
            </a:endParaRPr>
          </a:p>
        </p:txBody>
      </p:sp>
    </p:spTree>
    <p:extLst>
      <p:ext uri="{BB962C8B-B14F-4D97-AF65-F5344CB8AC3E}">
        <p14:creationId xmlns:p14="http://schemas.microsoft.com/office/powerpoint/2010/main" val="331799694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685800" y="838200"/>
            <a:ext cx="8229600" cy="5287963"/>
          </a:xfrm>
        </p:spPr>
        <p:txBody>
          <a:bodyPr/>
          <a:lstStyle/>
          <a:p>
            <a:pPr algn="r" rtl="1" eaLnBrk="1" hangingPunct="1">
              <a:lnSpc>
                <a:spcPct val="150000"/>
              </a:lnSpc>
              <a:buFont typeface="Wingdings" pitchFamily="2" charset="2"/>
              <a:buChar char="v"/>
            </a:pPr>
            <a:r>
              <a:rPr lang="ar-SA" altLang="en-US" sz="2800" b="1" dirty="0" smtClean="0">
                <a:solidFill>
                  <a:schemeClr val="accent1"/>
                </a:solidFill>
                <a:latin typeface="Times New Roman" pitchFamily="18" charset="0"/>
                <a:cs typeface="Times New Roman" pitchFamily="18" charset="0"/>
              </a:rPr>
              <a:t>الــتأثير عـلى الــدخــل الـمزرعي</a:t>
            </a:r>
          </a:p>
          <a:p>
            <a:pPr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كما سبق بيانه فإن المخاطرة واللايقين تؤدي إلى قصور في استخدام عناصر الإنتاج والتي بدورها تؤدي إلى الحصول على معدلات متدنية من الإنتاج وبافتراض أن الدخل الإجمالي هو حاصل ضرب الكمية المنتجة في السعر، فإن الدخل المحقق سيكون أقل من الممكن تحقيقه في غياب عنصري المخاطرة واللايقين إذا ما أفترضنا طبيعة المزارع الذي يتجنب المخاطرة ويتفاعل سلبياً مع مؤثراتها.</a:t>
            </a:r>
            <a:endParaRPr lang="ar-SA" altLang="en-US" sz="2000" b="1" dirty="0" smtClean="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ACE79D3-8F48-4858-9EF3-0C32B276F156}" type="slidenum">
              <a:rPr lang="ar-SA" altLang="en-US" smtClean="0">
                <a:solidFill>
                  <a:schemeClr val="tx2"/>
                </a:solidFill>
              </a:rPr>
              <a:pPr eaLnBrk="1" hangingPunct="1"/>
              <a:t>206</a:t>
            </a:fld>
            <a:endParaRPr lang="en-US" altLang="en-US" smtClean="0">
              <a:solidFill>
                <a:schemeClr val="tx2"/>
              </a:solidFill>
            </a:endParaRPr>
          </a:p>
        </p:txBody>
      </p:sp>
    </p:spTree>
    <p:extLst>
      <p:ext uri="{BB962C8B-B14F-4D97-AF65-F5344CB8AC3E}">
        <p14:creationId xmlns:p14="http://schemas.microsoft.com/office/powerpoint/2010/main" val="265180099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533400" y="609600"/>
            <a:ext cx="8229600" cy="5287963"/>
          </a:xfrm>
        </p:spPr>
        <p:txBody>
          <a:bodyPr/>
          <a:lstStyle/>
          <a:p>
            <a:pPr marL="109537" indent="0" algn="r" rtl="1">
              <a:buNone/>
            </a:pPr>
            <a:r>
              <a:rPr lang="ar-SA" sz="3200" b="1" dirty="0">
                <a:solidFill>
                  <a:schemeClr val="accent1"/>
                </a:solidFill>
                <a:latin typeface="Times New Roman" pitchFamily="18" charset="0"/>
                <a:cs typeface="Times New Roman" pitchFamily="18" charset="0"/>
              </a:rPr>
              <a:t>التأثير على الإستثمارات الزراعية:</a:t>
            </a:r>
            <a:endParaRPr lang="en-US" sz="3200" b="1" dirty="0">
              <a:solidFill>
                <a:schemeClr val="accent1"/>
              </a:solidFill>
              <a:latin typeface="Times New Roman" pitchFamily="18" charset="0"/>
              <a:cs typeface="Times New Roman" pitchFamily="18" charset="0"/>
            </a:endParaRPr>
          </a:p>
          <a:p>
            <a:pPr algn="r" rtl="1"/>
            <a:r>
              <a:rPr lang="ar-SA" sz="2400" dirty="0">
                <a:latin typeface="Times New Roman" pitchFamily="18" charset="0"/>
                <a:cs typeface="Times New Roman" pitchFamily="18" charset="0"/>
              </a:rPr>
              <a:t>الإستثمارات المزرعية تتأثر سلباً بعنصري المخاطرة واللايقين </a:t>
            </a:r>
            <a:r>
              <a:rPr lang="ar-SA" sz="2400" dirty="0">
                <a:latin typeface="Times New Roman" pitchFamily="18" charset="0"/>
                <a:cs typeface="Times New Roman" pitchFamily="18" charset="0"/>
              </a:rPr>
              <a:t>وذلك </a:t>
            </a:r>
            <a:r>
              <a:rPr lang="ar-SA" sz="2400" dirty="0">
                <a:latin typeface="Times New Roman" pitchFamily="18" charset="0"/>
                <a:cs typeface="Times New Roman" pitchFamily="18" charset="0"/>
              </a:rPr>
              <a:t>من خلال الاتي:</a:t>
            </a:r>
            <a:endParaRPr lang="en-US" sz="2400" dirty="0">
              <a:latin typeface="Times New Roman" pitchFamily="18" charset="0"/>
              <a:cs typeface="Times New Roman" pitchFamily="18" charset="0"/>
            </a:endParaRPr>
          </a:p>
          <a:p>
            <a:pPr lvl="0" algn="r" rtl="1">
              <a:buFontTx/>
              <a:buChar char="-"/>
            </a:pPr>
            <a:r>
              <a:rPr lang="ar-SA" sz="2400" dirty="0" smtClean="0">
                <a:latin typeface="Times New Roman" pitchFamily="18" charset="0"/>
                <a:cs typeface="Times New Roman" pitchFamily="18" charset="0"/>
              </a:rPr>
              <a:t>توقعات الإنتاج المنخفضة والعوائد المنخفضة </a:t>
            </a:r>
            <a:r>
              <a:rPr lang="ar-SA" sz="2400" dirty="0">
                <a:latin typeface="Times New Roman" pitchFamily="18" charset="0"/>
                <a:cs typeface="Times New Roman" pitchFamily="18" charset="0"/>
              </a:rPr>
              <a:t>لهذه </a:t>
            </a:r>
            <a:r>
              <a:rPr lang="ar-SA" sz="2400" dirty="0">
                <a:latin typeface="Times New Roman" pitchFamily="18" charset="0"/>
                <a:cs typeface="Times New Roman" pitchFamily="18" charset="0"/>
              </a:rPr>
              <a:t>الإستثمارات.</a:t>
            </a:r>
          </a:p>
          <a:p>
            <a:pPr lvl="0" algn="r" rtl="1">
              <a:buFontTx/>
              <a:buChar char="-"/>
            </a:pPr>
            <a:r>
              <a:rPr lang="ar-SA" sz="2400" dirty="0">
                <a:latin typeface="Times New Roman" pitchFamily="18" charset="0"/>
                <a:cs typeface="Times New Roman" pitchFamily="18" charset="0"/>
              </a:rPr>
              <a:t>قيام </a:t>
            </a:r>
            <a:r>
              <a:rPr lang="ar-SA" sz="2400" dirty="0">
                <a:latin typeface="Times New Roman" pitchFamily="18" charset="0"/>
                <a:cs typeface="Times New Roman" pitchFamily="18" charset="0"/>
              </a:rPr>
              <a:t>المزارع بإحتساب تكلفة مرتفعة لهذه الإستثمارات للوقاية من المخاطرة واللايقين، مثل </a:t>
            </a:r>
            <a:r>
              <a:rPr lang="ar-SA" sz="2400" dirty="0" smtClean="0">
                <a:latin typeface="Times New Roman" pitchFamily="18" charset="0"/>
                <a:cs typeface="Times New Roman" pitchFamily="18" charset="0"/>
              </a:rPr>
              <a:t>إحتساب </a:t>
            </a:r>
            <a:r>
              <a:rPr lang="ar-SA" sz="2400" dirty="0">
                <a:latin typeface="Times New Roman" pitchFamily="18" charset="0"/>
                <a:cs typeface="Times New Roman" pitchFamily="18" charset="0"/>
              </a:rPr>
              <a:t>أسعار فائدة مرتفعة تجعل من الجدوى الإقتصادية للإستثمارات منخفضة وتؤدي إلى إتخاذ القرار بعدم الإستثمار في العديد من </a:t>
            </a:r>
            <a:r>
              <a:rPr lang="ar-SA" sz="2400" dirty="0" smtClean="0">
                <a:latin typeface="Times New Roman" pitchFamily="18" charset="0"/>
                <a:cs typeface="Times New Roman" pitchFamily="18" charset="0"/>
              </a:rPr>
              <a:t>النشاطات </a:t>
            </a:r>
            <a:r>
              <a:rPr lang="ar-SA" sz="2400" dirty="0">
                <a:latin typeface="Times New Roman" pitchFamily="18" charset="0"/>
                <a:cs typeface="Times New Roman" pitchFamily="18" charset="0"/>
              </a:rPr>
              <a:t>المزرعية بسبب هذه الاسباب كما هو مبين في الشكل </a:t>
            </a:r>
            <a:r>
              <a:rPr lang="ar-SA" sz="2400" dirty="0">
                <a:latin typeface="Times New Roman" pitchFamily="18" charset="0"/>
                <a:cs typeface="Times New Roman" pitchFamily="18" charset="0"/>
              </a:rPr>
              <a:t>التالي</a:t>
            </a:r>
            <a:r>
              <a:rPr lang="ar-SA" sz="2400" dirty="0" smtClean="0">
                <a:latin typeface="Times New Roman" pitchFamily="18" charset="0"/>
                <a:cs typeface="Times New Roman" pitchFamily="18" charset="0"/>
              </a:rPr>
              <a:t>:</a:t>
            </a:r>
          </a:p>
          <a:p>
            <a:pPr algn="r" rtl="1"/>
            <a:r>
              <a:rPr lang="ar-SA" altLang="en-US" sz="2400" dirty="0" smtClean="0">
                <a:latin typeface="Times New Roman" pitchFamily="18" charset="0"/>
                <a:cs typeface="Times New Roman" pitchFamily="18" charset="0"/>
              </a:rPr>
              <a:t>يوضح الشكل ان انه اذا تم اختيار اسعار فائدة اقل من 16% تكون عوائد الاستثمار اكبر من تكاليفه والقرار هو الاستثمار. اما اذا تم اختيار اسعار فائدة اعلي من 16% فتصبح تكاليف الاستثمار اعلي من عوائده وبالتالي فقدان الجدوي الاقتصادية من الاستثمار</a:t>
            </a:r>
            <a:endParaRPr lang="ar-SA" altLang="en-US" sz="2400" dirty="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ACE79D3-8F48-4858-9EF3-0C32B276F156}" type="slidenum">
              <a:rPr lang="ar-SA" altLang="en-US" smtClean="0">
                <a:solidFill>
                  <a:srgbClr val="464646"/>
                </a:solidFill>
              </a:rPr>
              <a:pPr eaLnBrk="1" hangingPunct="1"/>
              <a:t>207</a:t>
            </a:fld>
            <a:endParaRPr lang="en-US" altLang="en-US" smtClean="0">
              <a:solidFill>
                <a:srgbClr val="464646"/>
              </a:solidFill>
            </a:endParaRPr>
          </a:p>
        </p:txBody>
      </p:sp>
    </p:spTree>
    <p:extLst>
      <p:ext uri="{BB962C8B-B14F-4D97-AF65-F5344CB8AC3E}">
        <p14:creationId xmlns:p14="http://schemas.microsoft.com/office/powerpoint/2010/main" val="3762655972"/>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1371600" y="609600"/>
            <a:ext cx="7391400" cy="5475288"/>
          </a:xfrm>
          <a:noFill/>
        </p:spPr>
      </p:pic>
      <p:sp>
        <p:nvSpPr>
          <p:cNvPr id="245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DBF6CC7-9CEE-4F3F-BC3F-477FDB47510A}" type="slidenum">
              <a:rPr lang="ar-SA" altLang="en-US" smtClean="0">
                <a:solidFill>
                  <a:schemeClr val="tx2"/>
                </a:solidFill>
              </a:rPr>
              <a:pPr eaLnBrk="1" hangingPunct="1"/>
              <a:t>208</a:t>
            </a:fld>
            <a:endParaRPr lang="en-US" altLang="en-US" smtClean="0">
              <a:solidFill>
                <a:schemeClr val="tx2"/>
              </a:solidFill>
            </a:endParaRPr>
          </a:p>
        </p:txBody>
      </p:sp>
    </p:spTree>
    <p:extLst>
      <p:ext uri="{BB962C8B-B14F-4D97-AF65-F5344CB8AC3E}">
        <p14:creationId xmlns:p14="http://schemas.microsoft.com/office/powerpoint/2010/main" val="177155484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8153400" cy="990600"/>
          </a:xfrm>
        </p:spPr>
        <p:txBody>
          <a:bodyPr/>
          <a:lstStyle/>
          <a:p>
            <a:pPr algn="ctr" rtl="1" eaLnBrk="1" hangingPunct="1"/>
            <a:r>
              <a:rPr lang="ar-SA" altLang="en-US" sz="2800" b="1" dirty="0" smtClean="0">
                <a:latin typeface="Times New Roman" pitchFamily="18" charset="0"/>
                <a:cs typeface="Times New Roman" pitchFamily="18" charset="0"/>
              </a:rPr>
              <a:t>إتخـاذ القرارات المزرعية تحت ظروف المخاطرة واللايقين</a:t>
            </a:r>
            <a:endParaRPr lang="en-US" altLang="en-US" sz="2800" b="1" dirty="0" smtClean="0">
              <a:latin typeface="Times New Roman" pitchFamily="18" charset="0"/>
              <a:cs typeface="Times New Roman" pitchFamily="18" charset="0"/>
            </a:endParaRPr>
          </a:p>
        </p:txBody>
      </p:sp>
      <p:sp>
        <p:nvSpPr>
          <p:cNvPr id="25603" name="Rectangle 3"/>
          <p:cNvSpPr>
            <a:spLocks noGrp="1" noChangeArrowheads="1"/>
          </p:cNvSpPr>
          <p:nvPr>
            <p:ph sz="quarter" idx="1"/>
          </p:nvPr>
        </p:nvSpPr>
        <p:spPr>
          <a:xfrm>
            <a:off x="533400" y="838200"/>
            <a:ext cx="8386985" cy="5715000"/>
          </a:xfrm>
        </p:spPr>
        <p:txBody>
          <a:bodyPr/>
          <a:lstStyle/>
          <a:p>
            <a:pPr algn="r"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مـكونات الـقرار المزرعي تـحت ظـــروف الــمـخاطرة واللايـقين:</a:t>
            </a:r>
            <a:endParaRPr lang="ar-SA" altLang="en-US" sz="2000" dirty="0" smtClean="0">
              <a:solidFill>
                <a:srgbClr val="0070C0"/>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1800" dirty="0" smtClean="0">
                <a:latin typeface="Times New Roman" pitchFamily="18" charset="0"/>
                <a:cs typeface="Times New Roman" pitchFamily="18" charset="0"/>
              </a:rPr>
              <a:t>يتكون القرار المزرعي تحت ظروف المخاطرة واللايقين من المكونات التالية:</a:t>
            </a:r>
            <a:endParaRPr lang="ar-SA" altLang="en-US" sz="1800" b="1" dirty="0" smtClean="0">
              <a:latin typeface="Times New Roman" pitchFamily="18" charset="0"/>
              <a:cs typeface="Times New Roman" pitchFamily="18" charset="0"/>
            </a:endParaRPr>
          </a:p>
          <a:p>
            <a:pPr algn="just" rtl="1" eaLnBrk="1" hangingPunct="1">
              <a:lnSpc>
                <a:spcPct val="150000"/>
              </a:lnSpc>
              <a:buFontTx/>
              <a:buAutoNum type="arabicPeriod"/>
            </a:pPr>
            <a:r>
              <a:rPr lang="ar-SA" altLang="en-US" sz="1800" b="1" dirty="0" smtClean="0">
                <a:solidFill>
                  <a:srgbClr val="00B050"/>
                </a:solidFill>
                <a:latin typeface="Times New Roman" pitchFamily="18" charset="0"/>
                <a:cs typeface="Times New Roman" pitchFamily="18" charset="0"/>
              </a:rPr>
              <a:t>بدائل القرارات </a:t>
            </a:r>
            <a:r>
              <a:rPr lang="en-US" altLang="en-US" sz="1800" b="1" i="1" dirty="0" smtClean="0">
                <a:solidFill>
                  <a:srgbClr val="00B050"/>
                </a:solidFill>
                <a:latin typeface="Times New Roman" pitchFamily="18" charset="0"/>
                <a:cs typeface="Times New Roman" pitchFamily="18" charset="0"/>
              </a:rPr>
              <a:t>Actions</a:t>
            </a:r>
            <a:endParaRPr lang="ar-SA" altLang="en-US" sz="1800" dirty="0" smtClean="0">
              <a:solidFill>
                <a:srgbClr val="00B050"/>
              </a:solidFill>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هناك عدة بدائل </a:t>
            </a:r>
            <a:r>
              <a:rPr lang="en-US" altLang="en-US" sz="1800" i="1" dirty="0" smtClean="0">
                <a:latin typeface="Times New Roman" pitchFamily="18" charset="0"/>
                <a:cs typeface="Times New Roman" pitchFamily="18" charset="0"/>
              </a:rPr>
              <a:t>Alternatives</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للقرار المزرعي يتمثل في إعداد مستويات مختلفة من معدلات التسميد أو التغذية أو إعداد الحيوانات بالمراعي الطبيعية أو أحجام طيور التسمين وغيرها ويطلق على هذه القرارات بدائل ممكنة. فمثلاً يستطيع المزارع أن يضيف إلى الهكتار المزروع بالقمح 400 كغ، 300 كغ أو 200 كغ من سماد وكلها بدائل ممكنة للقرار. كما يستطيع أن يضع في الهكتار من المراعي 1.000 رأس من الأغنام أو 2.000 رأس أو 3.000 رأس وهي أيضا بدائل لقرارات ممكنة.</a:t>
            </a:r>
            <a:endParaRPr lang="ar-SA" altLang="en-US" sz="1800" b="1" dirty="0" smtClean="0">
              <a:latin typeface="Times New Roman" pitchFamily="18" charset="0"/>
              <a:cs typeface="Times New Roman" pitchFamily="18" charset="0"/>
            </a:endParaRPr>
          </a:p>
          <a:p>
            <a:pPr algn="just" rtl="1" eaLnBrk="1" hangingPunct="1">
              <a:lnSpc>
                <a:spcPct val="150000"/>
              </a:lnSpc>
              <a:buFontTx/>
              <a:buNone/>
            </a:pPr>
            <a:r>
              <a:rPr lang="ar-SA" altLang="en-US" sz="1800" b="1" dirty="0" smtClean="0">
                <a:solidFill>
                  <a:srgbClr val="00B050"/>
                </a:solidFill>
                <a:latin typeface="Times New Roman" pitchFamily="18" charset="0"/>
                <a:cs typeface="Times New Roman" pitchFamily="18" charset="0"/>
              </a:rPr>
              <a:t>2. الأحداث </a:t>
            </a:r>
            <a:r>
              <a:rPr lang="en-US" altLang="en-US" sz="1800" b="1" i="1" dirty="0" smtClean="0">
                <a:solidFill>
                  <a:srgbClr val="00B050"/>
                </a:solidFill>
                <a:latin typeface="Times New Roman" pitchFamily="18" charset="0"/>
                <a:cs typeface="Times New Roman" pitchFamily="18" charset="0"/>
              </a:rPr>
              <a:t>Events</a:t>
            </a:r>
            <a:endParaRPr lang="ar-SA" altLang="en-US" sz="1800" dirty="0" smtClean="0">
              <a:solidFill>
                <a:srgbClr val="00B050"/>
              </a:solidFill>
              <a:latin typeface="Times New Roman" pitchFamily="18" charset="0"/>
              <a:cs typeface="Times New Roman" pitchFamily="18" charset="0"/>
            </a:endParaRPr>
          </a:p>
          <a:p>
            <a:pPr marL="109537" indent="0" algn="just" rtl="1" eaLnBrk="1" hangingPunct="1">
              <a:lnSpc>
                <a:spcPct val="150000"/>
              </a:lnSpc>
              <a:buNone/>
            </a:pPr>
            <a:r>
              <a:rPr lang="ar-SA" altLang="en-US" sz="1800" dirty="0" smtClean="0">
                <a:latin typeface="Times New Roman" pitchFamily="18" charset="0"/>
                <a:cs typeface="Times New Roman" pitchFamily="18" charset="0"/>
              </a:rPr>
              <a:t>تجابه البدائل الممكنة للقرار المزرعي عدة إحتمالات لأحداث متوقعة  </a:t>
            </a:r>
            <a:r>
              <a:rPr lang="en-US" altLang="en-US" sz="1800" i="1" dirty="0" smtClean="0">
                <a:latin typeface="Times New Roman" pitchFamily="18" charset="0"/>
                <a:cs typeface="Times New Roman" pitchFamily="18" charset="0"/>
              </a:rPr>
              <a:t>Expected Events</a:t>
            </a:r>
            <a:r>
              <a:rPr lang="ar-SA" altLang="en-US" sz="1800" dirty="0" smtClean="0">
                <a:latin typeface="Times New Roman" pitchFamily="18" charset="0"/>
                <a:cs typeface="Times New Roman" pitchFamily="18" charset="0"/>
              </a:rPr>
              <a:t>، فمثلاً في موضع المراعي الطبيعية التي تختلف إنتاجيتها باختلاف معدلات سقوط الأمطار. قد يكون هناك معدلات عالية للأمطار أو متوسطة أو أمطار فقيرة وتكون هذه الحالات أحداث ممكن وقوعها وتواجه المزارع وتؤثر في نوعية القرار الذي يتخذه من البدائل المتاحه.</a:t>
            </a:r>
            <a:r>
              <a:rPr lang="en-US" altLang="en-US" sz="1800" dirty="0" smtClean="0">
                <a:latin typeface="Times New Roman" pitchFamily="18" charset="0"/>
                <a:cs typeface="Times New Roman" pitchFamily="18" charset="0"/>
              </a:rPr>
              <a:t> </a:t>
            </a:r>
          </a:p>
        </p:txBody>
      </p:sp>
      <p:sp>
        <p:nvSpPr>
          <p:cNvPr id="4" name="عنصر نائب لرقم الشريحة 3"/>
          <p:cNvSpPr>
            <a:spLocks noGrp="1"/>
          </p:cNvSpPr>
          <p:nvPr>
            <p:ph type="sldNum" sz="quarter" idx="12"/>
          </p:nvPr>
        </p:nvSpPr>
        <p:spPr/>
        <p:txBody>
          <a:bodyPr>
            <a:normAutofit fontScale="92500"/>
          </a:bodyPr>
          <a:lstStyle/>
          <a:p>
            <a:pPr>
              <a:defRPr/>
            </a:pPr>
            <a:fld id="{7242194E-784C-4F93-8D92-DCFBC2810E19}" type="slidenum">
              <a:rPr lang="ar-SA" smtClean="0"/>
              <a:pPr>
                <a:defRPr/>
              </a:pPr>
              <a:t>209</a:t>
            </a:fld>
            <a:endParaRPr lang="en-US"/>
          </a:p>
        </p:txBody>
      </p:sp>
    </p:spTree>
    <p:extLst>
      <p:ext uri="{BB962C8B-B14F-4D97-AF65-F5344CB8AC3E}">
        <p14:creationId xmlns:p14="http://schemas.microsoft.com/office/powerpoint/2010/main" val="201068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52400" y="1447800"/>
            <a:ext cx="8686800" cy="5257800"/>
          </a:xfrm>
        </p:spPr>
        <p:txBody>
          <a:bodyPr/>
          <a:lstStyle/>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يمكن القول انه بالإضافة للصفات الاساسية للنجاح في أي عمل كالصحة والطموح والذكاء لابد من توافر عدد من المؤهلات التي لها اهمية خاصة في اتخاذ القرارات الإدارية وتنفيذها والتي من أهمها ما يلي:</a:t>
            </a:r>
            <a:endParaRPr lang="ar-SA" altLang="en-US" sz="2000" b="1" dirty="0" smtClean="0">
              <a:latin typeface="Times New Roman" pitchFamily="18" charset="0"/>
              <a:cs typeface="Times New Roman" pitchFamily="18" charset="0"/>
            </a:endParaRPr>
          </a:p>
          <a:p>
            <a:pPr marL="566737" indent="-457200" algn="r" rtl="1" eaLnBrk="1" hangingPunct="1">
              <a:lnSpc>
                <a:spcPct val="80000"/>
              </a:lnSpc>
              <a:buFont typeface="+mj-lt"/>
              <a:buAutoNum type="arabicPeriod"/>
            </a:pPr>
            <a:r>
              <a:rPr lang="ar-SA" altLang="en-US" sz="2000" b="1" dirty="0" smtClean="0">
                <a:solidFill>
                  <a:schemeClr val="accent1"/>
                </a:solidFill>
                <a:latin typeface="Times New Roman" pitchFamily="18" charset="0"/>
                <a:cs typeface="Times New Roman" pitchFamily="18" charset="0"/>
              </a:rPr>
              <a:t>الـــــقدرة عـــــلى تـــــحليل الـــــمشكلات والـــــتفكير فيها:</a:t>
            </a:r>
            <a:endParaRPr lang="ar-SA" altLang="en-US" sz="2000" dirty="0" smtClean="0">
              <a:solidFill>
                <a:schemeClr val="accent1"/>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المهمة الرئيسية لمدير المزرعة هي اتخاذ القرارات الإدارية والقرارات الإدارية ذات الأهمية الاولى تحتاج الى تحليل دقيق وحساب لجميع الاحتمالات التي قد ترافق هذه القرارات منذ اتخاذ القرار وحتى وصوله إلى المنفذين.</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2</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الاستعداد الـــــشخصي الـــــلازم لـــــجـمـع الــــمـعـلـومات الــــجديدة:</a:t>
            </a:r>
            <a:endParaRPr lang="ar-SA" altLang="en-US" sz="2000" dirty="0" smtClean="0">
              <a:solidFill>
                <a:schemeClr val="accent1"/>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لا يستطيع المدير الناجح التوقف عن اكتساب الخبرة الاقتصادية والفنية في هذا العصر السريع المتغير فسرعان ما تصبح الحقائق قديمة والمعرفة الكاملة عن احسن الطرق المتبعة في اداء الأعمال اقل أهمية.</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3</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الــــقدرة عــــلى الـــــتنفيذ وإنهاء الأعمال:</a:t>
            </a:r>
            <a:endParaRPr lang="ar-SA" altLang="en-US" sz="2000" dirty="0" smtClean="0">
              <a:solidFill>
                <a:schemeClr val="accent1"/>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من الملاحظ ان اجراءات التنفيذ جزء من مهمة المدير بعد اتخاذ القرارات ويتعثر كثير من المديرين عند هذه المهمة فقد يتخذون قرارات حكيمة دون القدرة على تنفيذها.</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4</a:t>
            </a:r>
            <a:r>
              <a:rPr lang="ar-SA" altLang="en-US" sz="2000" b="1" dirty="0" smtClean="0">
                <a:solidFill>
                  <a:schemeClr val="accent1"/>
                </a:solidFill>
                <a:latin typeface="Times New Roman" pitchFamily="18" charset="0"/>
                <a:cs typeface="Times New Roman" pitchFamily="18" charset="0"/>
              </a:rPr>
              <a:t>.     الـرغبة والــقدرة على تـــحمل الــــمسؤولية ومــواجـهة قـدر مـعــين من الأخطار</a:t>
            </a:r>
            <a:r>
              <a:rPr lang="ar-SA" altLang="en-US" sz="2000" b="1" dirty="0" smtClean="0">
                <a:solidFill>
                  <a:srgbClr val="FFFF00"/>
                </a:solidFill>
                <a:latin typeface="Times New Roman" pitchFamily="18" charset="0"/>
                <a:cs typeface="Times New Roman" pitchFamily="18" charset="0"/>
              </a:rPr>
              <a:t>:</a:t>
            </a:r>
            <a:endParaRPr lang="ar-SA" altLang="en-US" sz="2000" dirty="0" smtClean="0">
              <a:solidFill>
                <a:srgbClr val="FFFF00"/>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إحدى مهمات المدير الناجح هي تحمل المسؤولية للقرارات التي يتخذها وقد تتغير الخطط والقرارات التي يتخذها حتى افضل المديرين  بسبب تغييرات مفاجئة.</a:t>
            </a:r>
            <a:endParaRPr lang="ar-SA" altLang="en-US" sz="2000" b="1" dirty="0" smtClean="0">
              <a:latin typeface="Times New Roman" pitchFamily="18" charset="0"/>
              <a:cs typeface="Times New Roman" pitchFamily="18" charset="0"/>
            </a:endParaRPr>
          </a:p>
          <a:p>
            <a:pPr marL="109537" indent="0" algn="r" rtl="1" eaLnBrk="1" hangingPunct="1">
              <a:lnSpc>
                <a:spcPct val="80000"/>
              </a:lnSpc>
              <a:buNone/>
            </a:pPr>
            <a:r>
              <a:rPr lang="en-US" altLang="en-US" sz="2000" b="1" dirty="0" smtClean="0">
                <a:latin typeface="Times New Roman" pitchFamily="18" charset="0"/>
                <a:cs typeface="Times New Roman" pitchFamily="18" charset="0"/>
              </a:rPr>
              <a:t>5</a:t>
            </a:r>
            <a:r>
              <a:rPr lang="ar-SA" altLang="en-US" sz="2000" b="1" dirty="0" smtClean="0">
                <a:latin typeface="Times New Roman" pitchFamily="18" charset="0"/>
                <a:cs typeface="Times New Roman" pitchFamily="18" charset="0"/>
              </a:rPr>
              <a:t>.   </a:t>
            </a:r>
            <a:r>
              <a:rPr lang="ar-SA" altLang="en-US" sz="2000" b="1" dirty="0" smtClean="0">
                <a:solidFill>
                  <a:schemeClr val="accent1"/>
                </a:solidFill>
                <a:latin typeface="Times New Roman" pitchFamily="18" charset="0"/>
                <a:cs typeface="Times New Roman" pitchFamily="18" charset="0"/>
              </a:rPr>
              <a:t>عــــدم الإكـــــثار من إصـــــــدار الـــــــقـرارات</a:t>
            </a:r>
            <a:r>
              <a:rPr lang="ar-SA" altLang="en-US" sz="2000" b="1" dirty="0" smtClean="0">
                <a:solidFill>
                  <a:srgbClr val="FFFF00"/>
                </a:solidFill>
                <a:latin typeface="Times New Roman" pitchFamily="18" charset="0"/>
                <a:cs typeface="Times New Roman" pitchFamily="18" charset="0"/>
              </a:rPr>
              <a:t>:</a:t>
            </a:r>
            <a:endParaRPr lang="ar-SA" altLang="en-US" sz="2000" dirty="0" smtClean="0">
              <a:solidFill>
                <a:srgbClr val="FFFF00"/>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000" dirty="0" smtClean="0">
                <a:latin typeface="Times New Roman" pitchFamily="18" charset="0"/>
                <a:cs typeface="Times New Roman" pitchFamily="18" charset="0"/>
              </a:rPr>
              <a:t>   وبخاصة القرارات غير القابلة للتنفيذ على الواقع العملي للمزرعة بحيث يتولد عدم الثقة بين العمال المنفذين للقرار والمستويات الادراية العليا التي اصدرت ذلك القرار.</a:t>
            </a:r>
            <a:endParaRPr lang="en-US" altLang="en-US" sz="2000" dirty="0" smtClean="0">
              <a:latin typeface="Times New Roman" pitchFamily="18" charset="0"/>
              <a:cs typeface="Times New Roman" pitchFamily="18" charset="0"/>
            </a:endParaRPr>
          </a:p>
        </p:txBody>
      </p:sp>
      <p:sp>
        <p:nvSpPr>
          <p:cNvPr id="100354" name="Rectangle 2"/>
          <p:cNvSpPr>
            <a:spLocks noGrp="1" noChangeArrowheads="1"/>
          </p:cNvSpPr>
          <p:nvPr>
            <p:ph type="title"/>
          </p:nvPr>
        </p:nvSpPr>
        <p:spPr>
          <a:xfrm>
            <a:off x="381000" y="304800"/>
            <a:ext cx="8229600" cy="1371600"/>
          </a:xfrm>
        </p:spPr>
        <p:txBody>
          <a:bodyPr/>
          <a:lstStyle/>
          <a:p>
            <a:pPr algn="r" eaLnBrk="1" fontAlgn="auto" hangingPunct="1">
              <a:spcAft>
                <a:spcPts val="0"/>
              </a:spcAft>
              <a:defRPr/>
            </a:pPr>
            <a:r>
              <a:rPr lang="ar-SA" sz="3500">
                <a:solidFill>
                  <a:srgbClr val="FF9933"/>
                </a:solidFill>
              </a:rPr>
              <a:t>الصـفات الشخصية التي يجب أن يتحلى بها مدير المزرعة الناجح</a:t>
            </a:r>
            <a:endParaRPr lang="en-US" sz="3500">
              <a:solidFill>
                <a:srgbClr val="FF9933"/>
              </a:solidFill>
            </a:endParaRPr>
          </a:p>
        </p:txBody>
      </p:sp>
    </p:spTree>
    <p:extLst>
      <p:ext uri="{BB962C8B-B14F-4D97-AF65-F5344CB8AC3E}">
        <p14:creationId xmlns:p14="http://schemas.microsoft.com/office/powerpoint/2010/main" val="593886765"/>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Grp="1" noChangeArrowheads="1"/>
          </p:cNvSpPr>
          <p:nvPr>
            <p:ph type="body" idx="4294967295"/>
          </p:nvPr>
        </p:nvSpPr>
        <p:spPr>
          <a:xfrm>
            <a:off x="457200" y="152400"/>
            <a:ext cx="8382000" cy="6248400"/>
          </a:xfrm>
        </p:spPr>
        <p:txBody>
          <a:bodyPr>
            <a:normAutofit fontScale="92500" lnSpcReduction="20000"/>
          </a:bodyPr>
          <a:lstStyle/>
          <a:p>
            <a:pPr marL="609600" indent="-609600" algn="just" rtl="1" eaLnBrk="1" fontAlgn="auto" hangingPunct="1">
              <a:lnSpc>
                <a:spcPct val="150000"/>
              </a:lnSpc>
              <a:spcAft>
                <a:spcPts val="0"/>
              </a:spcAft>
              <a:buFont typeface="Wingdings" pitchFamily="2" charset="2"/>
              <a:buNone/>
              <a:defRPr/>
            </a:pPr>
            <a:r>
              <a:rPr lang="ar-SA" sz="2000" b="1" dirty="0">
                <a:latin typeface="Times New Roman" pitchFamily="18" charset="0"/>
                <a:cs typeface="Times New Roman" pitchFamily="18" charset="0"/>
              </a:rPr>
              <a:t>3. </a:t>
            </a:r>
            <a:r>
              <a:rPr lang="ar-SA" sz="2000" b="1" dirty="0">
                <a:solidFill>
                  <a:srgbClr val="00B050"/>
                </a:solidFill>
                <a:latin typeface="Times New Roman" pitchFamily="18" charset="0"/>
                <a:cs typeface="Times New Roman" pitchFamily="18" charset="0"/>
              </a:rPr>
              <a:t>الإحتمالات </a:t>
            </a:r>
            <a:r>
              <a:rPr lang="ar-SA" sz="2000" b="1" dirty="0" smtClean="0">
                <a:solidFill>
                  <a:srgbClr val="00B050"/>
                </a:solidFill>
                <a:latin typeface="Times New Roman" pitchFamily="18" charset="0"/>
                <a:cs typeface="Times New Roman" pitchFamily="18" charset="0"/>
              </a:rPr>
              <a:t> </a:t>
            </a:r>
            <a:r>
              <a:rPr lang="en-US" sz="2000" b="1" i="1" dirty="0" smtClean="0">
                <a:solidFill>
                  <a:srgbClr val="00B050"/>
                </a:solidFill>
                <a:latin typeface="Times New Roman" pitchFamily="18" charset="0"/>
                <a:cs typeface="Times New Roman" pitchFamily="18" charset="0"/>
              </a:rPr>
              <a:t>Probabilities</a:t>
            </a:r>
            <a:endParaRPr lang="ar-SA" sz="2000" dirty="0">
              <a:solidFill>
                <a:srgbClr val="00B050"/>
              </a:solidFill>
              <a:latin typeface="Times New Roman" pitchFamily="18" charset="0"/>
              <a:cs typeface="Times New Roman" pitchFamily="18" charset="0"/>
            </a:endParaRPr>
          </a:p>
          <a:p>
            <a:pPr marL="0" indent="0" algn="just" rtl="1" eaLnBrk="1" fontAlgn="auto" hangingPunct="1">
              <a:lnSpc>
                <a:spcPct val="150000"/>
              </a:lnSpc>
              <a:spcAft>
                <a:spcPts val="0"/>
              </a:spcAft>
              <a:buNone/>
              <a:defRPr/>
            </a:pPr>
            <a:r>
              <a:rPr lang="ar-SA" sz="2000" dirty="0">
                <a:latin typeface="Times New Roman" pitchFamily="18" charset="0"/>
                <a:cs typeface="Times New Roman" pitchFamily="18" charset="0"/>
              </a:rPr>
              <a:t>تتبع الإحتمالات جميع قواعد نظرية الإحتمالات الإحصائية وترتبط بقوانينها الرئيسية وتواجه كل حدث </a:t>
            </a:r>
            <a:r>
              <a:rPr lang="ar-SA" sz="2000" dirty="0" err="1">
                <a:latin typeface="Times New Roman" pitchFamily="18" charset="0"/>
                <a:cs typeface="Times New Roman" pitchFamily="18" charset="0"/>
              </a:rPr>
              <a:t>إحتمال</a:t>
            </a:r>
            <a:r>
              <a:rPr lang="ar-SA" sz="2000" dirty="0">
                <a:latin typeface="Times New Roman" pitchFamily="18" charset="0"/>
                <a:cs typeface="Times New Roman" pitchFamily="18" charset="0"/>
              </a:rPr>
              <a:t> محدد لحدوثه ومن أساسيات الإحتمالات:</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كل </a:t>
            </a:r>
            <a:r>
              <a:rPr lang="ar-SA" sz="2000" dirty="0">
                <a:latin typeface="Times New Roman" pitchFamily="18" charset="0"/>
                <a:cs typeface="Times New Roman" pitchFamily="18" charset="0"/>
              </a:rPr>
              <a:t>الإحتمالات قيمة </a:t>
            </a:r>
            <a:r>
              <a:rPr lang="ar-SA" sz="2000" dirty="0" smtClean="0">
                <a:latin typeface="Times New Roman" pitchFamily="18" charset="0"/>
                <a:cs typeface="Times New Roman" pitchFamily="18" charset="0"/>
              </a:rPr>
              <a:t>موجبة.</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كل </a:t>
            </a:r>
            <a:r>
              <a:rPr lang="ar-SA" sz="2000" dirty="0">
                <a:latin typeface="Times New Roman" pitchFamily="18" charset="0"/>
                <a:cs typeface="Times New Roman" pitchFamily="18" charset="0"/>
              </a:rPr>
              <a:t>الإحتمالات قيمة تنحصر بين الصفر والواحد </a:t>
            </a:r>
            <a:r>
              <a:rPr lang="ar-SA" sz="2000" dirty="0" smtClean="0">
                <a:latin typeface="Times New Roman" pitchFamily="18" charset="0"/>
                <a:cs typeface="Times New Roman" pitchFamily="18" charset="0"/>
              </a:rPr>
              <a:t>والصحيح.</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الإحتمالات </a:t>
            </a:r>
            <a:r>
              <a:rPr lang="ar-SA" sz="2000" dirty="0">
                <a:latin typeface="Times New Roman" pitchFamily="18" charset="0"/>
                <a:cs typeface="Times New Roman" pitchFamily="18" charset="0"/>
              </a:rPr>
              <a:t>قد تكون مستقلة أو غير </a:t>
            </a:r>
            <a:r>
              <a:rPr lang="ar-SA" sz="2000" dirty="0" smtClean="0">
                <a:latin typeface="Times New Roman" pitchFamily="18" charset="0"/>
                <a:cs typeface="Times New Roman" pitchFamily="18" charset="0"/>
              </a:rPr>
              <a:t>مستقلة.</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إحتمال </a:t>
            </a:r>
            <a:r>
              <a:rPr lang="ar-SA" sz="2000" dirty="0">
                <a:latin typeface="Times New Roman" pitchFamily="18" charset="0"/>
                <a:cs typeface="Times New Roman" pitchFamily="18" charset="0"/>
              </a:rPr>
              <a:t>وقوع حدثين هو حاصل جمع </a:t>
            </a:r>
            <a:r>
              <a:rPr lang="ar-SA" sz="2000" dirty="0" smtClean="0">
                <a:latin typeface="Times New Roman" pitchFamily="18" charset="0"/>
                <a:cs typeface="Times New Roman" pitchFamily="18" charset="0"/>
              </a:rPr>
              <a:t>احتمالهما.</a:t>
            </a:r>
          </a:p>
          <a:p>
            <a:pPr marL="342900" indent="0" algn="just" rtl="1" eaLnBrk="1" fontAlgn="auto" hangingPunct="1">
              <a:lnSpc>
                <a:spcPct val="150000"/>
              </a:lnSpc>
              <a:spcAft>
                <a:spcPts val="0"/>
              </a:spcAft>
              <a:buFontTx/>
              <a:buChar char="-"/>
              <a:defRPr/>
            </a:pPr>
            <a:r>
              <a:rPr lang="ar-SA" sz="2000" dirty="0" smtClean="0">
                <a:latin typeface="Times New Roman" pitchFamily="18" charset="0"/>
                <a:cs typeface="Times New Roman" pitchFamily="18" charset="0"/>
              </a:rPr>
              <a:t> إحتمال </a:t>
            </a:r>
            <a:r>
              <a:rPr lang="ar-SA" sz="2000" dirty="0">
                <a:latin typeface="Times New Roman" pitchFamily="18" charset="0"/>
                <a:cs typeface="Times New Roman" pitchFamily="18" charset="0"/>
              </a:rPr>
              <a:t>وقوع حدثين معاً في نفس الوقت هو حاصل ضربهما، وهكذا بالنسبة لبقية القواعد الإحصائية التي يمكن الرجوع إليها في مبادئ الاحصاء.</a:t>
            </a:r>
            <a:endParaRPr lang="ar-SA" sz="2000" b="1" dirty="0">
              <a:latin typeface="Times New Roman" pitchFamily="18" charset="0"/>
              <a:cs typeface="Times New Roman" pitchFamily="18" charset="0"/>
            </a:endParaRPr>
          </a:p>
          <a:p>
            <a:pPr marL="609600" indent="-609600" algn="just" rtl="1" eaLnBrk="1" fontAlgn="auto" hangingPunct="1">
              <a:lnSpc>
                <a:spcPct val="150000"/>
              </a:lnSpc>
              <a:spcAft>
                <a:spcPts val="0"/>
              </a:spcAft>
              <a:buFont typeface="Wingdings" pitchFamily="2" charset="2"/>
              <a:buNone/>
              <a:defRPr/>
            </a:pPr>
            <a:r>
              <a:rPr lang="ar-SA" sz="2000" b="1" dirty="0">
                <a:solidFill>
                  <a:srgbClr val="00B050"/>
                </a:solidFill>
                <a:latin typeface="Times New Roman" pitchFamily="18" charset="0"/>
                <a:cs typeface="Times New Roman" pitchFamily="18" charset="0"/>
              </a:rPr>
              <a:t>4- النتائج </a:t>
            </a:r>
            <a:r>
              <a:rPr lang="en-US" sz="2000" b="1" i="1" dirty="0">
                <a:solidFill>
                  <a:srgbClr val="00B050"/>
                </a:solidFill>
                <a:latin typeface="Times New Roman" pitchFamily="18" charset="0"/>
                <a:cs typeface="Times New Roman" pitchFamily="18" charset="0"/>
              </a:rPr>
              <a:t>Payoffs</a:t>
            </a:r>
            <a:r>
              <a:rPr lang="en-US" sz="2000" b="1" dirty="0">
                <a:solidFill>
                  <a:srgbClr val="00B050"/>
                </a:solidFill>
                <a:latin typeface="Times New Roman" pitchFamily="18" charset="0"/>
                <a:cs typeface="Times New Roman" pitchFamily="18" charset="0"/>
              </a:rPr>
              <a:t> </a:t>
            </a:r>
            <a:r>
              <a:rPr lang="en-US" sz="2000" b="1" i="1" dirty="0">
                <a:solidFill>
                  <a:srgbClr val="00B050"/>
                </a:solidFill>
                <a:latin typeface="Times New Roman" pitchFamily="18" charset="0"/>
                <a:cs typeface="Times New Roman" pitchFamily="18" charset="0"/>
              </a:rPr>
              <a:t>or Consequences</a:t>
            </a:r>
            <a:r>
              <a:rPr lang="ar-SA" sz="2000" b="1" dirty="0">
                <a:solidFill>
                  <a:srgbClr val="00B050"/>
                </a:solidFill>
                <a:latin typeface="Times New Roman" pitchFamily="18" charset="0"/>
                <a:cs typeface="Times New Roman" pitchFamily="18" charset="0"/>
              </a:rPr>
              <a:t> أو النتائج المترتب عليها</a:t>
            </a:r>
            <a:endParaRPr lang="ar-SA" sz="2000" dirty="0">
              <a:solidFill>
                <a:srgbClr val="00B050"/>
              </a:solidFill>
              <a:latin typeface="Times New Roman" pitchFamily="18" charset="0"/>
              <a:cs typeface="Times New Roman" pitchFamily="18" charset="0"/>
            </a:endParaRPr>
          </a:p>
          <a:p>
            <a:pPr marL="0" indent="0" algn="just" rtl="1" eaLnBrk="1" fontAlgn="auto" hangingPunct="1">
              <a:lnSpc>
                <a:spcPct val="150000"/>
              </a:lnSpc>
              <a:spcAft>
                <a:spcPts val="0"/>
              </a:spcAft>
              <a:buNone/>
              <a:defRPr/>
            </a:pPr>
            <a:r>
              <a:rPr lang="ar-SA" sz="2000" dirty="0">
                <a:latin typeface="Times New Roman" pitchFamily="18" charset="0"/>
                <a:cs typeface="Times New Roman" pitchFamily="18" charset="0"/>
              </a:rPr>
              <a:t>لكل بديل </a:t>
            </a:r>
            <a:r>
              <a:rPr lang="en-US" sz="2000" i="1" dirty="0">
                <a:latin typeface="Times New Roman" pitchFamily="18" charset="0"/>
                <a:cs typeface="Times New Roman" pitchFamily="18" charset="0"/>
              </a:rPr>
              <a:t>Alternative</a:t>
            </a:r>
            <a:r>
              <a:rPr lang="ar-SA" sz="2000" dirty="0">
                <a:latin typeface="Times New Roman" pitchFamily="18" charset="0"/>
                <a:cs typeface="Times New Roman" pitchFamily="18" charset="0"/>
              </a:rPr>
              <a:t> من بدائل القرارات </a:t>
            </a:r>
            <a:r>
              <a:rPr lang="ar-SA" sz="2000" dirty="0" smtClean="0">
                <a:latin typeface="Times New Roman" pitchFamily="18" charset="0"/>
                <a:cs typeface="Times New Roman" pitchFamily="18" charset="0"/>
              </a:rPr>
              <a:t>والأحداث </a:t>
            </a:r>
            <a:r>
              <a:rPr lang="ar-SA" sz="2000" dirty="0">
                <a:latin typeface="Times New Roman" pitchFamily="18" charset="0"/>
                <a:cs typeface="Times New Roman" pitchFamily="18" charset="0"/>
              </a:rPr>
              <a:t>والاحتمالات نتائج تترتب عليها </a:t>
            </a:r>
            <a:r>
              <a:rPr lang="ar-SA" sz="2000" dirty="0" smtClean="0">
                <a:latin typeface="Times New Roman" pitchFamily="18" charset="0"/>
                <a:cs typeface="Times New Roman" pitchFamily="18" charset="0"/>
              </a:rPr>
              <a:t>تأتي </a:t>
            </a:r>
            <a:r>
              <a:rPr lang="ar-SA" sz="2000" dirty="0">
                <a:latin typeface="Times New Roman" pitchFamily="18" charset="0"/>
                <a:cs typeface="Times New Roman" pitchFamily="18" charset="0"/>
              </a:rPr>
              <a:t>من </a:t>
            </a:r>
            <a:r>
              <a:rPr lang="ar-SA" sz="2000" dirty="0" smtClean="0">
                <a:latin typeface="Times New Roman" pitchFamily="18" charset="0"/>
                <a:cs typeface="Times New Roman" pitchFamily="18" charset="0"/>
              </a:rPr>
              <a:t>حساب الميزانية </a:t>
            </a:r>
            <a:r>
              <a:rPr lang="ar-SA" sz="2000" dirty="0">
                <a:latin typeface="Times New Roman" pitchFamily="18" charset="0"/>
                <a:cs typeface="Times New Roman" pitchFamily="18" charset="0"/>
              </a:rPr>
              <a:t>لكل بديل من البدائل. فمثلاً لكل 100 رأس من الأغنام في الهكتار تحت ظروف الأمطار الجيدة والمتوسطة والفقيرة نتائج محددة في الإنتاج والعوائد والتكاليف يمكن حسابها باستخدام الميزانية المزرعية.</a:t>
            </a:r>
          </a:p>
          <a:p>
            <a:pPr marL="0" indent="0" algn="just" rtl="1" eaLnBrk="1" fontAlgn="auto" hangingPunct="1">
              <a:lnSpc>
                <a:spcPct val="150000"/>
              </a:lnSpc>
              <a:spcAft>
                <a:spcPts val="0"/>
              </a:spcAft>
              <a:buNone/>
              <a:defRPr/>
            </a:pPr>
            <a:r>
              <a:rPr lang="ar-SA" sz="2000" dirty="0" smtClean="0">
                <a:latin typeface="Times New Roman" pitchFamily="18" charset="0"/>
                <a:cs typeface="Times New Roman" pitchFamily="18" charset="0"/>
              </a:rPr>
              <a:t>وتكون مصفوفة </a:t>
            </a:r>
            <a:r>
              <a:rPr lang="ar-SA" sz="2000" dirty="0">
                <a:latin typeface="Times New Roman" pitchFamily="18" charset="0"/>
                <a:cs typeface="Times New Roman" pitchFamily="18" charset="0"/>
              </a:rPr>
              <a:t>تسمى مصفوفة العوائد </a:t>
            </a:r>
            <a:r>
              <a:rPr lang="ar-SA" sz="2000" dirty="0">
                <a:latin typeface="Times New Roman" pitchFamily="18" charset="0"/>
                <a:cs typeface="Times New Roman" pitchFamily="18" charset="0"/>
              </a:rPr>
              <a:t>يوضح عليها بدائل القرارات والاحداث والاحتمالات والنتائج </a:t>
            </a:r>
            <a:r>
              <a:rPr lang="ar-SA" sz="2000" dirty="0" smtClean="0">
                <a:latin typeface="Times New Roman" pitchFamily="18" charset="0"/>
                <a:cs typeface="Times New Roman" pitchFamily="18" charset="0"/>
              </a:rPr>
              <a:t>كما </a:t>
            </a:r>
            <a:r>
              <a:rPr lang="ar-SA" sz="2000" dirty="0">
                <a:latin typeface="Times New Roman" pitchFamily="18" charset="0"/>
                <a:cs typeface="Times New Roman" pitchFamily="18" charset="0"/>
              </a:rPr>
              <a:t>هو موضح في الشكل </a:t>
            </a:r>
            <a:r>
              <a:rPr lang="ar-SA" sz="2000" dirty="0" smtClean="0">
                <a:latin typeface="Times New Roman" pitchFamily="18" charset="0"/>
                <a:cs typeface="Times New Roman" pitchFamily="18" charset="0"/>
              </a:rPr>
              <a:t>التالي </a:t>
            </a:r>
            <a:r>
              <a:rPr lang="ar-SA"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2662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3E0EA74-120B-4207-8D77-5F84B24099E6}" type="slidenum">
              <a:rPr lang="ar-SA" altLang="en-US" smtClean="0">
                <a:solidFill>
                  <a:schemeClr val="tx2"/>
                </a:solidFill>
              </a:rPr>
              <a:pPr eaLnBrk="1" hangingPunct="1"/>
              <a:t>210</a:t>
            </a:fld>
            <a:endParaRPr lang="en-US" altLang="en-US" smtClean="0">
              <a:solidFill>
                <a:schemeClr val="tx2"/>
              </a:solidFill>
            </a:endParaRPr>
          </a:p>
        </p:txBody>
      </p:sp>
    </p:spTree>
    <p:extLst>
      <p:ext uri="{BB962C8B-B14F-4D97-AF65-F5344CB8AC3E}">
        <p14:creationId xmlns:p14="http://schemas.microsoft.com/office/powerpoint/2010/main" val="330951316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7170" name="Object 4"/>
          <p:cNvGraphicFramePr>
            <a:graphicFrameLocks noChangeAspect="1"/>
          </p:cNvGraphicFramePr>
          <p:nvPr/>
        </p:nvGraphicFramePr>
        <p:xfrm>
          <a:off x="762000" y="1244600"/>
          <a:ext cx="8001000" cy="4318000"/>
        </p:xfrm>
        <a:graphic>
          <a:graphicData uri="http://schemas.openxmlformats.org/presentationml/2006/ole">
            <mc:AlternateContent xmlns:mc="http://schemas.openxmlformats.org/markup-compatibility/2006">
              <mc:Choice xmlns:v="urn:schemas-microsoft-com:vml" Requires="v">
                <p:oleObj spid="_x0000_s66647" name="Document" r:id="rId3" imgW="5429104" imgH="2510662" progId="Word.Document.8">
                  <p:embed/>
                </p:oleObj>
              </mc:Choice>
              <mc:Fallback>
                <p:oleObj name="Document" r:id="rId3" imgW="5429104" imgH="251066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44600"/>
                        <a:ext cx="8001000" cy="431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6"/>
          <p:cNvSpPr>
            <a:spLocks noChangeArrowheads="1"/>
          </p:cNvSpPr>
          <p:nvPr/>
        </p:nvSpPr>
        <p:spPr bwMode="auto">
          <a:xfrm>
            <a:off x="0" y="2505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7173"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4DD22AF-B313-4A85-B2B7-7E22B5037698}" type="slidenum">
              <a:rPr lang="ar-SA" altLang="en-US" smtClean="0">
                <a:solidFill>
                  <a:schemeClr val="tx2"/>
                </a:solidFill>
              </a:rPr>
              <a:pPr eaLnBrk="1" hangingPunct="1"/>
              <a:t>211</a:t>
            </a:fld>
            <a:endParaRPr lang="en-US" altLang="en-US" smtClean="0">
              <a:solidFill>
                <a:schemeClr val="tx2"/>
              </a:solidFill>
            </a:endParaRPr>
          </a:p>
        </p:txBody>
      </p:sp>
    </p:spTree>
    <p:extLst>
      <p:ext uri="{BB962C8B-B14F-4D97-AF65-F5344CB8AC3E}">
        <p14:creationId xmlns:p14="http://schemas.microsoft.com/office/powerpoint/2010/main" val="61823948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lstStyle/>
          <a:p>
            <a:pPr algn="ctr" rtl="1" eaLnBrk="1" hangingPunct="1"/>
            <a:r>
              <a:rPr lang="ar-SA" altLang="en-US" sz="2800" dirty="0" smtClean="0">
                <a:latin typeface="Times New Roman" pitchFamily="18" charset="0"/>
                <a:cs typeface="Times New Roman" pitchFamily="18" charset="0"/>
              </a:rPr>
              <a:t>إتخاذ القـرار المزرعي باستخدام مصفـوفـة العـوائـد</a:t>
            </a:r>
            <a:endParaRPr lang="en-US" altLang="en-US" sz="2800" dirty="0" smtClean="0">
              <a:latin typeface="Times New Roman" pitchFamily="18" charset="0"/>
              <a:cs typeface="Times New Roman" pitchFamily="18" charset="0"/>
            </a:endParaRPr>
          </a:p>
        </p:txBody>
      </p:sp>
      <p:sp>
        <p:nvSpPr>
          <p:cNvPr id="27651" name="Rectangle 3"/>
          <p:cNvSpPr>
            <a:spLocks noGrp="1" noChangeArrowheads="1"/>
          </p:cNvSpPr>
          <p:nvPr>
            <p:ph sz="quarter" idx="1"/>
          </p:nvPr>
        </p:nvSpPr>
        <p:spPr>
          <a:xfrm>
            <a:off x="228600" y="1066800"/>
            <a:ext cx="8763000" cy="5410200"/>
          </a:xfrm>
        </p:spPr>
        <p:txBody>
          <a:bodyPr/>
          <a:lstStyle/>
          <a:p>
            <a:pPr algn="just" rtl="1" eaLnBrk="1" hangingPunct="1">
              <a:lnSpc>
                <a:spcPct val="150000"/>
              </a:lnSpc>
              <a:buFont typeface="Wingdings" pitchFamily="2" charset="2"/>
              <a:buNone/>
            </a:pPr>
            <a:r>
              <a:rPr lang="ar-SA" altLang="en-US" sz="1600" dirty="0" smtClean="0">
                <a:latin typeface="Times New Roman" pitchFamily="18" charset="0"/>
                <a:cs typeface="Times New Roman" pitchFamily="18" charset="0"/>
              </a:rPr>
              <a:t>بعد وضع القرار المزرعي في صورة مصفوفة العوائد تبقى عملية آلية إتخاذ القرار بشأن البدائل المختلفة، وهي عملية ممكنة باستخدام بعض المعايير التي تناسب المزارع كمتخذ للقرار المزرعي. ومن المعايير المستخدمة في هذه الحالة.</a:t>
            </a:r>
            <a:endParaRPr lang="ar-SA" altLang="en-US" sz="1600" b="1"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تـعظيم أكبـر عـائد من الـبدائل الـممكنة</a:t>
            </a:r>
            <a:r>
              <a:rPr lang="ar-SA" altLang="en-US" sz="2000" dirty="0" smtClean="0">
                <a:solidFill>
                  <a:srgbClr val="0070C0"/>
                </a:solidFill>
                <a:latin typeface="Times New Roman" pitchFamily="18" charset="0"/>
                <a:cs typeface="Times New Roman" pitchFamily="18" charset="0"/>
              </a:rPr>
              <a:t>:</a:t>
            </a:r>
          </a:p>
          <a:p>
            <a:pPr algn="just" rtl="1" eaLnBrk="1" hangingPunct="1">
              <a:lnSpc>
                <a:spcPct val="150000"/>
              </a:lnSpc>
              <a:buFont typeface="Wingdings" pitchFamily="2" charset="2"/>
              <a:buNone/>
            </a:pPr>
            <a:r>
              <a:rPr lang="ar-SA" altLang="en-US" sz="1600" dirty="0" smtClean="0">
                <a:latin typeface="Times New Roman" pitchFamily="18" charset="0"/>
                <a:cs typeface="Times New Roman" pitchFamily="18" charset="0"/>
              </a:rPr>
              <a:t>ويتم وفق هذا المعيار إتخاذ القرار الذي يتناسب مع أكبر عائد من ضمن البدائل الموضحة في الشكل الذي يبين مصفوفة العوائد </a:t>
            </a:r>
            <a:r>
              <a:rPr lang="en-US" altLang="en-US" sz="1600" i="1" dirty="0" smtClean="0">
                <a:latin typeface="Times New Roman" pitchFamily="18" charset="0"/>
                <a:cs typeface="Times New Roman" pitchFamily="18" charset="0"/>
              </a:rPr>
              <a:t>Payoff</a:t>
            </a:r>
            <a:r>
              <a:rPr lang="en-US" altLang="en-US" sz="1600" b="1"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Matrix</a:t>
            </a:r>
            <a:r>
              <a:rPr lang="ar-SA" altLang="en-US" sz="1600" dirty="0" smtClean="0">
                <a:latin typeface="Times New Roman" pitchFamily="18" charset="0"/>
                <a:cs typeface="Times New Roman" pitchFamily="18" charset="0"/>
              </a:rPr>
              <a:t>. ويتفق هذا المعيار مع المزارعين في قائمة محبي المخاطرة  </a:t>
            </a:r>
            <a:r>
              <a:rPr lang="en-US" altLang="en-US" sz="1600" i="1" dirty="0" smtClean="0">
                <a:latin typeface="Times New Roman" pitchFamily="18" charset="0"/>
                <a:cs typeface="Times New Roman" pitchFamily="18" charset="0"/>
              </a:rPr>
              <a:t>Risk – Preferring</a:t>
            </a:r>
            <a:r>
              <a:rPr lang="ar-SA" altLang="en-US" sz="1600" dirty="0" smtClean="0">
                <a:latin typeface="Times New Roman" pitchFamily="18" charset="0"/>
                <a:cs typeface="Times New Roman" pitchFamily="18" charset="0"/>
              </a:rPr>
              <a:t> وهم قلة، حيث أن المزارعين يصنفون في فئة متجنبي المخاطرة </a:t>
            </a:r>
            <a:r>
              <a:rPr lang="en-US" altLang="en-US" sz="1600" i="1" dirty="0" smtClean="0">
                <a:latin typeface="Times New Roman" pitchFamily="18" charset="0"/>
                <a:cs typeface="Times New Roman" pitchFamily="18" charset="0"/>
              </a:rPr>
              <a:t>Risk Averse</a:t>
            </a:r>
            <a:r>
              <a:rPr lang="ar-SA" altLang="en-US" sz="1600" dirty="0" smtClean="0">
                <a:latin typeface="Times New Roman" pitchFamily="18" charset="0"/>
                <a:cs typeface="Times New Roman" pitchFamily="18" charset="0"/>
              </a:rPr>
              <a:t>، ووفق هذا المعيار يتم إتخاذ القرار بشأن الإحتمال الذي يعطي أكبر عائد نقدي بغض النظر عن درجة المخاطرة والتزامات المزارع المادية والأسرية.</a:t>
            </a:r>
            <a:endParaRPr lang="ar-SA" altLang="en-US" sz="1600" b="1"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2000" b="1" dirty="0" smtClean="0">
                <a:solidFill>
                  <a:srgbClr val="0070C0"/>
                </a:solidFill>
                <a:latin typeface="Times New Roman" pitchFamily="18" charset="0"/>
                <a:cs typeface="Times New Roman" pitchFamily="18" charset="0"/>
              </a:rPr>
              <a:t>تـعظيم العـائد من أقـل الـعوائد الـممكنة:</a:t>
            </a:r>
            <a:endParaRPr lang="ar-SA" altLang="en-US" sz="2000" dirty="0" smtClean="0">
              <a:solidFill>
                <a:srgbClr val="0070C0"/>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SA" altLang="en-US" sz="1600" dirty="0" smtClean="0">
                <a:latin typeface="Times New Roman" pitchFamily="18" charset="0"/>
                <a:cs typeface="Times New Roman" pitchFamily="18" charset="0"/>
              </a:rPr>
              <a:t>وفق هذا المعيار يتم لكل بديل من بدائل القرارات حساب أقل عائد متوقع ويختار المزارع العائد الأكبر من المستويات الدنيا الممكنة. وهذا المعيار يناسب متجنبي المخاطرة </a:t>
            </a:r>
            <a:r>
              <a:rPr lang="en-US" altLang="en-US" sz="1600" i="1" dirty="0" smtClean="0">
                <a:latin typeface="Times New Roman" pitchFamily="18" charset="0"/>
                <a:cs typeface="Times New Roman" pitchFamily="18" charset="0"/>
              </a:rPr>
              <a:t>Risk Averse</a:t>
            </a:r>
            <a:r>
              <a:rPr lang="ar-SA" altLang="en-US" sz="1600" dirty="0" smtClean="0">
                <a:latin typeface="Times New Roman" pitchFamily="18" charset="0"/>
                <a:cs typeface="Times New Roman" pitchFamily="18" charset="0"/>
              </a:rPr>
              <a:t> وهم الفئة الأكبر من المزارعين والذين يتبعون في توقعاتهم للنتائج أسواء الإحتمالات وذلك نتيجة الإلتزامات المالية والعائلية التي تواجههم. وكذلك لعدم تمكنهم من احتمال أي درجة من درجات المخاطرة. </a:t>
            </a:r>
            <a:endParaRPr lang="en-US" altLang="en-US" sz="16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203062BF-B214-41DE-A0FE-7D894C2D69F4}" type="slidenum">
              <a:rPr lang="ar-SA" smtClean="0"/>
              <a:pPr>
                <a:defRPr/>
              </a:pPr>
              <a:t>212</a:t>
            </a:fld>
            <a:endParaRPr lang="en-US"/>
          </a:p>
        </p:txBody>
      </p:sp>
    </p:spTree>
    <p:extLst>
      <p:ext uri="{BB962C8B-B14F-4D97-AF65-F5344CB8AC3E}">
        <p14:creationId xmlns:p14="http://schemas.microsoft.com/office/powerpoint/2010/main" val="119884741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381000" y="609600"/>
            <a:ext cx="8610600" cy="5135563"/>
          </a:xfrm>
        </p:spPr>
        <p:txBody>
          <a:bodyPr/>
          <a:lstStyle/>
          <a:p>
            <a:pPr marL="109537" indent="0" algn="just" rtl="1" eaLnBrk="1" hangingPunct="1">
              <a:lnSpc>
                <a:spcPct val="150000"/>
              </a:lnSpc>
              <a:buNone/>
            </a:pPr>
            <a:r>
              <a:rPr lang="ar-SA" altLang="en-US" sz="2400" b="1" dirty="0" smtClean="0">
                <a:solidFill>
                  <a:srgbClr val="0070C0"/>
                </a:solidFill>
                <a:latin typeface="Times New Roman" pitchFamily="18" charset="0"/>
                <a:cs typeface="Times New Roman" pitchFamily="18" charset="0"/>
              </a:rPr>
              <a:t>تـعظيم القـيمة الـمتوقعة النـقدية</a:t>
            </a:r>
            <a:r>
              <a:rPr lang="ar-SA" altLang="en-US" sz="2400" dirty="0" smtClean="0">
                <a:solidFill>
                  <a:srgbClr val="0070C0"/>
                </a:solidFill>
                <a:latin typeface="Times New Roman" pitchFamily="18" charset="0"/>
                <a:cs typeface="Times New Roman" pitchFamily="18" charset="0"/>
              </a:rPr>
              <a:t>:</a:t>
            </a:r>
          </a:p>
          <a:p>
            <a:pPr marL="109537" indent="0" algn="just" rtl="1" eaLnBrk="1" hangingPunct="1">
              <a:lnSpc>
                <a:spcPct val="150000"/>
              </a:lnSpc>
              <a:buNone/>
            </a:pPr>
            <a:r>
              <a:rPr lang="ar-SA" altLang="en-US" sz="2000" dirty="0" smtClean="0">
                <a:latin typeface="Times New Roman" pitchFamily="18" charset="0"/>
                <a:cs typeface="Times New Roman" pitchFamily="18" charset="0"/>
              </a:rPr>
              <a:t>يتم وفق هذا المعيار حساب القيمة المتوقعة النقدية (</a:t>
            </a:r>
            <a:r>
              <a:rPr lang="en-US" altLang="en-US" sz="2000" i="1" dirty="0" smtClean="0">
                <a:latin typeface="Times New Roman" pitchFamily="18" charset="0"/>
                <a:cs typeface="Times New Roman" pitchFamily="18" charset="0"/>
              </a:rPr>
              <a:t>EMV</a:t>
            </a:r>
            <a:r>
              <a:rPr lang="ar-SA" altLang="en-US" sz="2000" dirty="0" smtClean="0">
                <a:latin typeface="Times New Roman" pitchFamily="18" charset="0"/>
                <a:cs typeface="Times New Roman" pitchFamily="18" charset="0"/>
              </a:rPr>
              <a:t>)  </a:t>
            </a:r>
            <a:r>
              <a:rPr lang="en-US" altLang="en-US" sz="2000" i="1" dirty="0" smtClean="0">
                <a:latin typeface="Times New Roman" pitchFamily="18" charset="0"/>
                <a:cs typeface="Times New Roman" pitchFamily="18" charset="0"/>
              </a:rPr>
              <a:t>Expected Monetary Value</a:t>
            </a:r>
            <a:r>
              <a:rPr lang="ar-SA" altLang="en-US" sz="2000" dirty="0" smtClean="0">
                <a:latin typeface="Times New Roman" pitchFamily="18" charset="0"/>
                <a:cs typeface="Times New Roman" pitchFamily="18" charset="0"/>
              </a:rPr>
              <a:t> لكل قرار من القرارات الممكنة والقيمة المتوقعة هي (حاصل ضرب القيمة النقدية </a:t>
            </a:r>
            <a:r>
              <a:rPr lang="en-US" altLang="en-US" sz="2000" dirty="0" smtClean="0">
                <a:latin typeface="Times New Roman" pitchFamily="18" charset="0"/>
                <a:cs typeface="Times New Roman" pitchFamily="18" charset="0"/>
              </a:rPr>
              <a:t>x </a:t>
            </a:r>
            <a:r>
              <a:rPr lang="ar-SA" altLang="en-US" sz="2000" dirty="0" smtClean="0">
                <a:latin typeface="Times New Roman" pitchFamily="18" charset="0"/>
                <a:cs typeface="Times New Roman" pitchFamily="18" charset="0"/>
              </a:rPr>
              <a:t>إحتمال الحصول على النتيجة) وتجمع هذه القيم لكل قرار ممكن لتعطي القيمة المتوقع النقدية. يختار المزارع وفق هذا المعيار القرار الذي يقابل أعظم قيمة متوقعة نقدية كقرار مناسب، ويستخدم هذا القرار مع المزارعين متعادلي المخاطرة </a:t>
            </a:r>
            <a:r>
              <a:rPr lang="en-US" altLang="en-US" sz="2000" i="1" dirty="0" smtClean="0">
                <a:latin typeface="Times New Roman" pitchFamily="18" charset="0"/>
                <a:cs typeface="Times New Roman" pitchFamily="18" charset="0"/>
              </a:rPr>
              <a:t>Risk Neutrals</a:t>
            </a:r>
            <a:r>
              <a:rPr lang="ar-SA" altLang="en-US" sz="2000" dirty="0" smtClean="0">
                <a:latin typeface="Times New Roman" pitchFamily="18" charset="0"/>
                <a:cs typeface="Times New Roman" pitchFamily="18" charset="0"/>
              </a:rPr>
              <a:t> والذين لايتم تصنيفهم كمحبي أو متجنبي المخاطرة وأغلب هؤلاء المزارعين من متوسطي الإلتزمات والقدرة المالية على تحمل المخاطرة واللايقين.</a:t>
            </a:r>
            <a:endParaRPr lang="en-US" altLang="en-US" sz="2000" dirty="0" smtClean="0">
              <a:latin typeface="Times New Roman" pitchFamily="18" charset="0"/>
              <a:cs typeface="Times New Roman" pitchFamily="18" charset="0"/>
            </a:endParaRPr>
          </a:p>
        </p:txBody>
      </p:sp>
      <p:sp>
        <p:nvSpPr>
          <p:cNvPr id="2867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AB56CE9-CB43-4E39-8549-B6B7B12683AB}" type="slidenum">
              <a:rPr lang="ar-SA" altLang="en-US" smtClean="0">
                <a:solidFill>
                  <a:schemeClr val="tx2"/>
                </a:solidFill>
              </a:rPr>
              <a:pPr eaLnBrk="1" hangingPunct="1"/>
              <a:t>213</a:t>
            </a:fld>
            <a:endParaRPr lang="en-US" altLang="en-US" smtClean="0">
              <a:solidFill>
                <a:schemeClr val="tx2"/>
              </a:solidFill>
            </a:endParaRPr>
          </a:p>
        </p:txBody>
      </p:sp>
    </p:spTree>
    <p:extLst>
      <p:ext uri="{BB962C8B-B14F-4D97-AF65-F5344CB8AC3E}">
        <p14:creationId xmlns:p14="http://schemas.microsoft.com/office/powerpoint/2010/main" val="83419417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idx="1"/>
          </p:nvPr>
        </p:nvSpPr>
        <p:spPr>
          <a:xfrm>
            <a:off x="457200" y="762000"/>
            <a:ext cx="8458200" cy="5638800"/>
          </a:xfrm>
        </p:spPr>
        <p:txBody>
          <a:bodyPr/>
          <a:lstStyle/>
          <a:p>
            <a:pPr marL="109537" indent="0" algn="just" rtl="1" eaLnBrk="1" hangingPunct="1">
              <a:lnSpc>
                <a:spcPct val="150000"/>
              </a:lnSpc>
              <a:buNone/>
            </a:pPr>
            <a:r>
              <a:rPr lang="ar-SA" altLang="en-US" sz="2400" b="1" dirty="0">
                <a:solidFill>
                  <a:srgbClr val="0070C0"/>
                </a:solidFill>
                <a:latin typeface="Times New Roman" pitchFamily="18" charset="0"/>
                <a:cs typeface="Times New Roman" pitchFamily="18" charset="0"/>
              </a:rPr>
              <a:t>استخدام نظريـة المنفعة في تحويل القيمة المالية إلى قيم </a:t>
            </a:r>
            <a:r>
              <a:rPr lang="ar-SA" altLang="en-US" sz="2400" b="1" dirty="0">
                <a:solidFill>
                  <a:srgbClr val="0070C0"/>
                </a:solidFill>
                <a:latin typeface="Times New Roman" pitchFamily="18" charset="0"/>
                <a:cs typeface="Times New Roman" pitchFamily="18" charset="0"/>
              </a:rPr>
              <a:t>منفعة</a:t>
            </a:r>
            <a:r>
              <a:rPr lang="ar-SA" altLang="en-US" sz="1800" dirty="0" smtClean="0">
                <a:latin typeface="Times New Roman" pitchFamily="18" charset="0"/>
                <a:cs typeface="Times New Roman" pitchFamily="18" charset="0"/>
              </a:rPr>
              <a:t>:</a:t>
            </a:r>
            <a:endParaRPr lang="ar-SA" altLang="en-US" sz="1800" dirty="0">
              <a:latin typeface="Times New Roman" pitchFamily="18" charset="0"/>
              <a:cs typeface="Times New Roman" pitchFamily="18" charset="0"/>
            </a:endParaRPr>
          </a:p>
          <a:p>
            <a:pPr algn="just" rtl="1" eaLnBrk="1" hangingPunct="1">
              <a:lnSpc>
                <a:spcPct val="150000"/>
              </a:lnSpc>
            </a:pPr>
            <a:r>
              <a:rPr lang="ar-SA" altLang="en-US" sz="1800" dirty="0" smtClean="0">
                <a:latin typeface="Times New Roman" pitchFamily="18" charset="0"/>
                <a:cs typeface="Times New Roman" pitchFamily="18" charset="0"/>
              </a:rPr>
              <a:t>في المعايير </a:t>
            </a:r>
            <a:r>
              <a:rPr lang="en-US" altLang="en-US" sz="1800" i="1" dirty="0" err="1" smtClean="0">
                <a:latin typeface="Times New Roman" pitchFamily="18" charset="0"/>
                <a:cs typeface="Times New Roman" pitchFamily="18" charset="0"/>
              </a:rPr>
              <a:t>Criterias</a:t>
            </a:r>
            <a:r>
              <a:rPr lang="ar-SA"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السابقة، </a:t>
            </a:r>
            <a:r>
              <a:rPr lang="ar-SA" altLang="en-US" sz="1800" dirty="0" smtClean="0">
                <a:latin typeface="Times New Roman" pitchFamily="18" charset="0"/>
                <a:cs typeface="Times New Roman" pitchFamily="18" charset="0"/>
              </a:rPr>
              <a:t>يتم بواسطة الميزانية حساب العوائد النقدية التي يتم مقارنتها في إتخاذ القرار الأمثل للمزارع تحت ظروف المخاطرة واللايقين </a:t>
            </a:r>
            <a:r>
              <a:rPr lang="en-US" altLang="en-US" sz="1800" i="1" dirty="0" smtClean="0">
                <a:latin typeface="Times New Roman" pitchFamily="18" charset="0"/>
                <a:cs typeface="Times New Roman" pitchFamily="18" charset="0"/>
              </a:rPr>
              <a:t>Risk</a:t>
            </a:r>
            <a:r>
              <a:rPr lang="en-US" altLang="en-US" sz="1800" b="1" i="1"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&amp;</a:t>
            </a:r>
            <a:r>
              <a:rPr lang="en-US" altLang="en-US" sz="1800" b="1" i="1"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uncertainty</a:t>
            </a:r>
            <a:r>
              <a:rPr lang="ar-SA" altLang="en-US" sz="1800" dirty="0" smtClean="0">
                <a:latin typeface="Times New Roman" pitchFamily="18" charset="0"/>
                <a:cs typeface="Times New Roman" pitchFamily="18" charset="0"/>
              </a:rPr>
              <a:t>، غير أن هذه الطريقة لاتناسب كل المزارعين حيث أن بعض المزارعين يستخدمون معيار تعظيم المنفعة </a:t>
            </a:r>
            <a:r>
              <a:rPr lang="en-US" altLang="en-US" sz="1800" i="1" dirty="0" smtClean="0">
                <a:latin typeface="Times New Roman" pitchFamily="18" charset="0"/>
                <a:cs typeface="Times New Roman" pitchFamily="18" charset="0"/>
              </a:rPr>
              <a:t>Maximizing Utility</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 بدلاً من تعظيم القيمة النقدية</a:t>
            </a:r>
            <a:r>
              <a:rPr lang="en-US" altLang="en-US" sz="1800" dirty="0" smtClean="0">
                <a:latin typeface="Times New Roman" pitchFamily="18" charset="0"/>
                <a:cs typeface="Times New Roman" pitchFamily="18" charset="0"/>
              </a:rPr>
              <a:t>(</a:t>
            </a:r>
            <a:r>
              <a:rPr lang="en-US" altLang="en-US" sz="1800" i="1" dirty="0" smtClean="0">
                <a:latin typeface="Times New Roman" pitchFamily="18" charset="0"/>
                <a:cs typeface="Times New Roman" pitchFamily="18" charset="0"/>
              </a:rPr>
              <a:t>EMV</a:t>
            </a:r>
            <a:r>
              <a:rPr lang="en-US" altLang="en-US" sz="1800" dirty="0" smtClean="0">
                <a:latin typeface="Times New Roman" pitchFamily="18" charset="0"/>
                <a:cs typeface="Times New Roman" pitchFamily="18" charset="0"/>
              </a:rPr>
              <a:t>) </a:t>
            </a:r>
            <a:r>
              <a:rPr lang="en-US" altLang="en-US" sz="1800" i="1" dirty="0" smtClean="0">
                <a:latin typeface="Times New Roman" pitchFamily="18" charset="0"/>
                <a:cs typeface="Times New Roman" pitchFamily="18" charset="0"/>
              </a:rPr>
              <a:t>Expected Monetary Value </a:t>
            </a:r>
            <a:r>
              <a:rPr lang="ar-SA" altLang="en-US" sz="1800" dirty="0" smtClean="0">
                <a:latin typeface="Times New Roman" pitchFamily="18" charset="0"/>
                <a:cs typeface="Times New Roman" pitchFamily="18" charset="0"/>
              </a:rPr>
              <a:t> للقرار. ويتطابق المعياران فقط تحت افتراض المزارع المتعادل (محايد) المخاطرة </a:t>
            </a:r>
            <a:r>
              <a:rPr lang="en-US" altLang="en-US" sz="1800" i="1" dirty="0" smtClean="0">
                <a:latin typeface="Times New Roman" pitchFamily="18" charset="0"/>
                <a:cs typeface="Times New Roman" pitchFamily="18" charset="0"/>
              </a:rPr>
              <a:t>Risk Neutrals</a:t>
            </a:r>
            <a:r>
              <a:rPr lang="en-US" altLang="en-US" sz="1800" dirty="0" smtClean="0">
                <a:latin typeface="Times New Roman" pitchFamily="18" charset="0"/>
                <a:cs typeface="Times New Roman" pitchFamily="18" charset="0"/>
              </a:rPr>
              <a:t> </a:t>
            </a:r>
            <a:r>
              <a:rPr lang="ar-SA" altLang="en-US" sz="1800" dirty="0" smtClean="0">
                <a:latin typeface="Times New Roman" pitchFamily="18" charset="0"/>
                <a:cs typeface="Times New Roman" pitchFamily="18" charset="0"/>
              </a:rPr>
              <a:t>وتختلف في الحالات الأخرى.</a:t>
            </a:r>
          </a:p>
          <a:p>
            <a:pPr algn="just" rtl="1" eaLnBrk="1" hangingPunct="1">
              <a:lnSpc>
                <a:spcPct val="150000"/>
              </a:lnSpc>
            </a:pPr>
            <a:r>
              <a:rPr lang="ar-SA" altLang="en-US" sz="1800" dirty="0" smtClean="0">
                <a:latin typeface="Times New Roman" pitchFamily="18" charset="0"/>
                <a:cs typeface="Times New Roman" pitchFamily="18" charset="0"/>
              </a:rPr>
              <a:t>ويحتاج المزارع إلى </a:t>
            </a:r>
            <a:r>
              <a:rPr lang="ar-SA" altLang="en-US" sz="1800" dirty="0" smtClean="0">
                <a:latin typeface="Times New Roman" pitchFamily="18" charset="0"/>
                <a:cs typeface="Times New Roman" pitchFamily="18" charset="0"/>
              </a:rPr>
              <a:t>الية </a:t>
            </a:r>
            <a:r>
              <a:rPr lang="ar-SA" altLang="en-US" sz="1800" dirty="0" smtClean="0">
                <a:latin typeface="Times New Roman" pitchFamily="18" charset="0"/>
                <a:cs typeface="Times New Roman" pitchFamily="18" charset="0"/>
              </a:rPr>
              <a:t>لتحويل القيم النقدية إلى قيم منفعة </a:t>
            </a:r>
            <a:r>
              <a:rPr lang="ar-SA" altLang="en-US" sz="1800" dirty="0" smtClean="0">
                <a:latin typeface="Times New Roman" pitchFamily="18" charset="0"/>
                <a:cs typeface="Times New Roman" pitchFamily="18" charset="0"/>
              </a:rPr>
              <a:t>، وباستنباط </a:t>
            </a:r>
            <a:r>
              <a:rPr lang="ar-SA" altLang="en-US" sz="1800" dirty="0" smtClean="0">
                <a:latin typeface="Times New Roman" pitchFamily="18" charset="0"/>
                <a:cs typeface="Times New Roman" pitchFamily="18" charset="0"/>
              </a:rPr>
              <a:t>الآلية </a:t>
            </a:r>
            <a:r>
              <a:rPr lang="ar-SA" altLang="en-US" sz="1800" dirty="0">
                <a:latin typeface="Times New Roman" pitchFamily="18" charset="0"/>
                <a:cs typeface="Times New Roman" pitchFamily="18" charset="0"/>
              </a:rPr>
              <a:t>المناسبة (دالة المنفعة </a:t>
            </a:r>
            <a:r>
              <a:rPr lang="en-US" altLang="en-US" sz="1800" i="1" dirty="0">
                <a:latin typeface="Times New Roman" pitchFamily="18" charset="0"/>
                <a:cs typeface="Times New Roman" pitchFamily="18" charset="0"/>
              </a:rPr>
              <a:t>Utility Function</a:t>
            </a:r>
            <a:r>
              <a:rPr lang="ar-SA" altLang="en-US" sz="1800" dirty="0">
                <a:latin typeface="Times New Roman" pitchFamily="18" charset="0"/>
                <a:cs typeface="Times New Roman" pitchFamily="18" charset="0"/>
              </a:rPr>
              <a:t> ) </a:t>
            </a:r>
            <a:r>
              <a:rPr lang="ar-SA" altLang="en-US" sz="1800" dirty="0" smtClean="0">
                <a:latin typeface="Times New Roman" pitchFamily="18" charset="0"/>
                <a:cs typeface="Times New Roman" pitchFamily="18" charset="0"/>
              </a:rPr>
              <a:t>يتم تحويل القيمة النقدية </a:t>
            </a:r>
            <a:r>
              <a:rPr lang="ar-SA" altLang="en-US" sz="1800" dirty="0" smtClean="0">
                <a:latin typeface="Times New Roman" pitchFamily="18" charset="0"/>
                <a:cs typeface="Times New Roman" pitchFamily="18" charset="0"/>
              </a:rPr>
              <a:t>الي قيم </a:t>
            </a:r>
            <a:r>
              <a:rPr lang="ar-SA" altLang="en-US" sz="1800" dirty="0" smtClean="0">
                <a:latin typeface="Times New Roman" pitchFamily="18" charset="0"/>
                <a:cs typeface="Times New Roman" pitchFamily="18" charset="0"/>
              </a:rPr>
              <a:t>منفعة </a:t>
            </a:r>
            <a:r>
              <a:rPr lang="ar-SA" altLang="en-US" sz="1800" dirty="0" smtClean="0">
                <a:latin typeface="Times New Roman" pitchFamily="18" charset="0"/>
                <a:cs typeface="Times New Roman" pitchFamily="18" charset="0"/>
              </a:rPr>
              <a:t>.</a:t>
            </a:r>
            <a:endParaRPr lang="ar-SA" altLang="en-US" sz="1800" dirty="0" smtClean="0">
              <a:latin typeface="Times New Roman" pitchFamily="18" charset="0"/>
              <a:cs typeface="Times New Roman" pitchFamily="18" charset="0"/>
            </a:endParaRPr>
          </a:p>
          <a:p>
            <a:pPr algn="just" rtl="1" eaLnBrk="1" hangingPunct="1">
              <a:lnSpc>
                <a:spcPct val="150000"/>
              </a:lnSpc>
            </a:pPr>
            <a:r>
              <a:rPr lang="ar-SA" altLang="en-US" sz="1800" dirty="0" smtClean="0">
                <a:latin typeface="Times New Roman" pitchFamily="18" charset="0"/>
                <a:cs typeface="Times New Roman" pitchFamily="18" charset="0"/>
              </a:rPr>
              <a:t>ويتضح مما سبق في أن المزارع يستطيع أن يستخدم القيم النقدية مباشرة والتي تم الحصول عليها بواسطة الميزانية المزرعية أو بواسطة تحويل القيم النقدية إلى قيم منفعة في اتخاذ القرار الذي يناسب طبيعة كل مزارع وظروفه ومقدرته على تحمل المخاطرة واللايقين في الإنتاج الزراعي.</a:t>
            </a:r>
            <a:endParaRPr lang="en-US" altLang="en-US" sz="1800" dirty="0" smtClean="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C73E41D9-8646-4DA6-A9BA-E1FE4E35D48D}" type="slidenum">
              <a:rPr lang="ar-SA" smtClean="0"/>
              <a:pPr>
                <a:defRPr/>
              </a:pPr>
              <a:t>214</a:t>
            </a:fld>
            <a:endParaRPr lang="en-US"/>
          </a:p>
        </p:txBody>
      </p:sp>
    </p:spTree>
    <p:extLst>
      <p:ext uri="{BB962C8B-B14F-4D97-AF65-F5344CB8AC3E}">
        <p14:creationId xmlns:p14="http://schemas.microsoft.com/office/powerpoint/2010/main" val="37951067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533400" y="685800"/>
            <a:ext cx="8458200" cy="5440363"/>
          </a:xfrm>
        </p:spPr>
        <p:txBody>
          <a:bodyPr/>
          <a:lstStyle/>
          <a:p>
            <a:pPr marL="109537" indent="0" algn="ctr" rtl="1" eaLnBrk="1" hangingPunct="1">
              <a:buNone/>
            </a:pPr>
            <a:r>
              <a:rPr lang="ar-SA" altLang="en-US" b="1" dirty="0" smtClean="0">
                <a:solidFill>
                  <a:schemeClr val="accent1"/>
                </a:solidFill>
                <a:latin typeface="Times New Roman" pitchFamily="18" charset="0"/>
                <a:cs typeface="Times New Roman" pitchFamily="18" charset="0"/>
              </a:rPr>
              <a:t>استعمال شجرة القرارات في مجابهة المخاطرة واللايقين</a:t>
            </a:r>
            <a:r>
              <a:rPr lang="en-US" altLang="en-US" b="1" dirty="0" smtClean="0">
                <a:solidFill>
                  <a:schemeClr val="accent1"/>
                </a:solidFill>
                <a:latin typeface="Times New Roman" pitchFamily="18" charset="0"/>
                <a:cs typeface="Times New Roman" pitchFamily="18" charset="0"/>
              </a:rPr>
              <a:t>:</a:t>
            </a:r>
            <a:endParaRPr lang="ar-SA" altLang="en-US" b="1" dirty="0" smtClean="0">
              <a:solidFill>
                <a:schemeClr val="accent1"/>
              </a:solidFill>
              <a:latin typeface="Times New Roman" pitchFamily="18" charset="0"/>
              <a:cs typeface="Times New Roman" pitchFamily="18" charset="0"/>
            </a:endParaRPr>
          </a:p>
          <a:p>
            <a:pPr algn="just" rtl="1" eaLnBrk="1" hangingPunct="1">
              <a:buFont typeface="Wingdings" pitchFamily="2" charset="2"/>
              <a:buNone/>
            </a:pPr>
            <a:endParaRPr lang="ar-SA" altLang="en-US"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يمكن استخدام بديل مصفوفة العوائد لمساعدة المزارع في اتخاذ القرار المزرعي في ظروف المخاطرة واللايقين. وهذا البديل هو شجرة القرارات </a:t>
            </a:r>
            <a:r>
              <a:rPr lang="en-US" altLang="en-US" sz="2000" i="1" dirty="0" smtClean="0">
                <a:latin typeface="Times New Roman" pitchFamily="18" charset="0"/>
                <a:cs typeface="Times New Roman" pitchFamily="18" charset="0"/>
              </a:rPr>
              <a:t>Decision</a:t>
            </a:r>
            <a:r>
              <a:rPr lang="en-US" altLang="en-US" sz="2000" b="1" i="1" dirty="0" smtClean="0">
                <a:latin typeface="Times New Roman" pitchFamily="18" charset="0"/>
                <a:cs typeface="Times New Roman" pitchFamily="18" charset="0"/>
              </a:rPr>
              <a:t> </a:t>
            </a:r>
            <a:r>
              <a:rPr lang="en-US" altLang="en-US" sz="2000" i="1" dirty="0" smtClean="0">
                <a:latin typeface="Times New Roman" pitchFamily="18" charset="0"/>
                <a:cs typeface="Times New Roman" pitchFamily="18" charset="0"/>
              </a:rPr>
              <a:t>Tree</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 التي </a:t>
            </a:r>
            <a:r>
              <a:rPr lang="ar-SA" altLang="en-US" sz="2000" dirty="0" smtClean="0">
                <a:latin typeface="Times New Roman" pitchFamily="18" charset="0"/>
                <a:cs typeface="Times New Roman" pitchFamily="18" charset="0"/>
              </a:rPr>
              <a:t>تتكون من أصول وفروع ويرمز للأصول بالقرارات ويرمز لها بمربعات والأحداث الممكنة بفروع المربعات والاحتمالات بفروع من الدوائر. وتوضع النتائج في نهاية هذه الأفرع.</a:t>
            </a:r>
            <a:endParaRPr lang="en-US" altLang="en-US" sz="2000" dirty="0" smtClean="0">
              <a:latin typeface="Times New Roman" pitchFamily="18" charset="0"/>
              <a:cs typeface="Times New Roman" pitchFamily="18" charset="0"/>
            </a:endParaRPr>
          </a:p>
          <a:p>
            <a:pPr algn="just" rtl="1" eaLnBrk="1" hangingPunct="1">
              <a:lnSpc>
                <a:spcPct val="150000"/>
              </a:lnSpc>
              <a:buFont typeface="Wingdings" panose="05000000000000000000" pitchFamily="2" charset="2"/>
              <a:buChar char="Ø"/>
            </a:pPr>
            <a:r>
              <a:rPr lang="ar-SA" altLang="en-US" sz="2000" dirty="0" smtClean="0">
                <a:latin typeface="Times New Roman" pitchFamily="18" charset="0"/>
                <a:cs typeface="Times New Roman" pitchFamily="18" charset="0"/>
              </a:rPr>
              <a:t> ويمكن استخدام نفس المعايير السابقة في اتخاذ القرار الأمثل باستخدام شجرة القرارات بدلاً من مصفوفة العوائد كما هو موضح في الشكل </a:t>
            </a:r>
            <a:r>
              <a:rPr lang="ar-SA" altLang="en-US" sz="2000" dirty="0" smtClean="0">
                <a:latin typeface="Times New Roman" pitchFamily="18" charset="0"/>
                <a:cs typeface="Times New Roman" pitchFamily="18" charset="0"/>
              </a:rPr>
              <a:t>التالي: </a:t>
            </a:r>
            <a:r>
              <a:rPr lang="ar-SA" altLang="en-US" sz="2000" dirty="0" smtClean="0">
                <a:latin typeface="Times New Roman" pitchFamily="18" charset="0"/>
                <a:cs typeface="Times New Roman" pitchFamily="18" charset="0"/>
              </a:rPr>
              <a:t>.</a:t>
            </a:r>
            <a:endParaRPr lang="en-US" altLang="en-US" sz="2000" dirty="0" smtClean="0">
              <a:latin typeface="Times New Roman" pitchFamily="18" charset="0"/>
              <a:cs typeface="Times New Roman" pitchFamily="18" charset="0"/>
            </a:endParaRPr>
          </a:p>
        </p:txBody>
      </p:sp>
      <p:sp>
        <p:nvSpPr>
          <p:cNvPr id="2969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2FAEB14-6200-4905-81E9-1378A525F81C}" type="slidenum">
              <a:rPr lang="ar-SA" altLang="en-US" smtClean="0">
                <a:solidFill>
                  <a:schemeClr val="tx2"/>
                </a:solidFill>
              </a:rPr>
              <a:pPr eaLnBrk="1" hangingPunct="1"/>
              <a:t>215</a:t>
            </a:fld>
            <a:endParaRPr lang="en-US" altLang="en-US" smtClean="0">
              <a:solidFill>
                <a:schemeClr val="tx2"/>
              </a:solidFill>
            </a:endParaRPr>
          </a:p>
        </p:txBody>
      </p:sp>
    </p:spTree>
    <p:extLst>
      <p:ext uri="{BB962C8B-B14F-4D97-AF65-F5344CB8AC3E}">
        <p14:creationId xmlns:p14="http://schemas.microsoft.com/office/powerpoint/2010/main" val="376918859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graphicFrame>
        <p:nvGraphicFramePr>
          <p:cNvPr id="8194" name="Object 4"/>
          <p:cNvGraphicFramePr>
            <a:graphicFrameLocks noChangeAspect="1"/>
          </p:cNvGraphicFramePr>
          <p:nvPr/>
        </p:nvGraphicFramePr>
        <p:xfrm>
          <a:off x="2362200" y="228600"/>
          <a:ext cx="5276850" cy="6438900"/>
        </p:xfrm>
        <a:graphic>
          <a:graphicData uri="http://schemas.openxmlformats.org/presentationml/2006/ole">
            <mc:AlternateContent xmlns:mc="http://schemas.openxmlformats.org/markup-compatibility/2006">
              <mc:Choice xmlns:v="urn:schemas-microsoft-com:vml" Requires="v">
                <p:oleObj spid="_x0000_s67671" name="Document" r:id="rId3" imgW="5279196" imgH="6448108" progId="Word.Document.8">
                  <p:embed/>
                </p:oleObj>
              </mc:Choice>
              <mc:Fallback>
                <p:oleObj name="Document" r:id="rId3" imgW="5279196" imgH="644810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8600"/>
                        <a:ext cx="5276850" cy="643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6"/>
          <p:cNvSpPr>
            <a:spLocks noChangeArrowheads="1"/>
          </p:cNvSpPr>
          <p:nvPr/>
        </p:nvSpPr>
        <p:spPr bwMode="auto">
          <a:xfrm>
            <a:off x="0" y="6438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ar-SA" altLang="en-US"/>
          </a:p>
        </p:txBody>
      </p:sp>
      <p:sp>
        <p:nvSpPr>
          <p:cNvPr id="8197"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rtl="1" eaLnBrk="0" fontAlgn="base" hangingPunct="0">
              <a:spcBef>
                <a:spcPct val="0"/>
              </a:spcBef>
              <a:spcAft>
                <a:spcPct val="0"/>
              </a:spcAft>
              <a:defRPr>
                <a:solidFill>
                  <a:schemeClr val="tx1"/>
                </a:solidFill>
                <a:latin typeface="Tahoma" pitchFamily="34" charset="0"/>
                <a:cs typeface="Arial" charset="0"/>
              </a:defRPr>
            </a:lvl6pPr>
            <a:lvl7pPr marL="2971800" indent="-228600" algn="r" rtl="1" eaLnBrk="0" fontAlgn="base" hangingPunct="0">
              <a:spcBef>
                <a:spcPct val="0"/>
              </a:spcBef>
              <a:spcAft>
                <a:spcPct val="0"/>
              </a:spcAft>
              <a:defRPr>
                <a:solidFill>
                  <a:schemeClr val="tx1"/>
                </a:solidFill>
                <a:latin typeface="Tahoma" pitchFamily="34" charset="0"/>
                <a:cs typeface="Arial" charset="0"/>
              </a:defRPr>
            </a:lvl7pPr>
            <a:lvl8pPr marL="3429000" indent="-228600" algn="r" rtl="1" eaLnBrk="0" fontAlgn="base" hangingPunct="0">
              <a:spcBef>
                <a:spcPct val="0"/>
              </a:spcBef>
              <a:spcAft>
                <a:spcPct val="0"/>
              </a:spcAft>
              <a:defRPr>
                <a:solidFill>
                  <a:schemeClr val="tx1"/>
                </a:solidFill>
                <a:latin typeface="Tahoma" pitchFamily="34" charset="0"/>
                <a:cs typeface="Arial" charset="0"/>
              </a:defRPr>
            </a:lvl8pPr>
            <a:lvl9pPr marL="3886200" indent="-228600" algn="r" rtl="1"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C6518D7-1E32-441B-9E9C-6D690E6E37AD}" type="slidenum">
              <a:rPr lang="ar-SA" altLang="en-US" smtClean="0">
                <a:solidFill>
                  <a:schemeClr val="tx2"/>
                </a:solidFill>
              </a:rPr>
              <a:pPr eaLnBrk="1" hangingPunct="1"/>
              <a:t>216</a:t>
            </a:fld>
            <a:endParaRPr lang="en-US" altLang="en-US" smtClean="0">
              <a:solidFill>
                <a:schemeClr val="tx2"/>
              </a:solidFill>
            </a:endParaRPr>
          </a:p>
        </p:txBody>
      </p:sp>
    </p:spTree>
    <p:extLst>
      <p:ext uri="{BB962C8B-B14F-4D97-AF65-F5344CB8AC3E}">
        <p14:creationId xmlns:p14="http://schemas.microsoft.com/office/powerpoint/2010/main" val="363405968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idx="4294967295"/>
          </p:nvPr>
        </p:nvSpPr>
        <p:spPr>
          <a:xfrm>
            <a:off x="533400" y="304800"/>
            <a:ext cx="8534400" cy="5715000"/>
          </a:xfrm>
        </p:spPr>
        <p:txBody>
          <a:bodyPr>
            <a:noAutofit/>
          </a:bodyPr>
          <a:lstStyle/>
          <a:p>
            <a:pPr marL="274320" indent="-274320" algn="r" rtl="1" eaLnBrk="1" fontAlgn="auto" hangingPunct="1">
              <a:lnSpc>
                <a:spcPct val="150000"/>
              </a:lnSpc>
              <a:spcBef>
                <a:spcPts val="0"/>
              </a:spcBef>
              <a:spcAft>
                <a:spcPts val="0"/>
              </a:spcAft>
              <a:buClr>
                <a:schemeClr val="accent3"/>
              </a:buClr>
              <a:buFont typeface="Wingdings" pitchFamily="2" charset="2"/>
              <a:buNone/>
              <a:defRPr/>
            </a:pPr>
            <a:r>
              <a:rPr lang="ar-SA" sz="2400" dirty="0">
                <a:solidFill>
                  <a:schemeClr val="accent1"/>
                </a:solidFill>
                <a:latin typeface="Times New Roman" pitchFamily="18" charset="0"/>
                <a:ea typeface="+mn-ea"/>
                <a:cs typeface="Times New Roman" pitchFamily="18" charset="0"/>
              </a:rPr>
              <a:t>مثال: </a:t>
            </a:r>
            <a:r>
              <a:rPr lang="ar-SA" sz="2400" dirty="0" smtClean="0">
                <a:solidFill>
                  <a:schemeClr val="accent1"/>
                </a:solidFill>
                <a:latin typeface="Times New Roman" pitchFamily="18" charset="0"/>
                <a:ea typeface="+mn-ea"/>
                <a:cs typeface="Times New Roman" pitchFamily="18" charset="0"/>
              </a:rPr>
              <a:t>حول </a:t>
            </a:r>
            <a:r>
              <a:rPr lang="ar-SA" sz="2400" dirty="0">
                <a:solidFill>
                  <a:schemeClr val="accent1"/>
                </a:solidFill>
                <a:latin typeface="Times New Roman" pitchFamily="18" charset="0"/>
                <a:ea typeface="+mn-ea"/>
                <a:cs typeface="Times New Roman" pitchFamily="18" charset="0"/>
              </a:rPr>
              <a:t>اتخاذ القرارات المزرعية تحت ظروف المخاطرة واللايقين:</a:t>
            </a:r>
          </a:p>
          <a:p>
            <a:pPr marL="274320" indent="-274320" algn="r" rtl="1" eaLnBrk="1" fontAlgn="auto" hangingPunct="1">
              <a:lnSpc>
                <a:spcPct val="150000"/>
              </a:lnSpc>
              <a:spcBef>
                <a:spcPts val="0"/>
              </a:spcBef>
              <a:spcAft>
                <a:spcPts val="0"/>
              </a:spcAft>
              <a:buClr>
                <a:schemeClr val="accent3"/>
              </a:buClr>
              <a:buFont typeface="Wingdings 2"/>
              <a:buChar char=""/>
              <a:defRPr/>
            </a:pPr>
            <a:r>
              <a:rPr lang="ar-SA" sz="1800" dirty="0">
                <a:latin typeface="Times New Roman" pitchFamily="18" charset="0"/>
                <a:cs typeface="Times New Roman" pitchFamily="18" charset="0"/>
              </a:rPr>
              <a:t>إفتراض أن أحد مشروعات المراعي يمكنة أن يضع 50 أو 100 أو 150 رأس من الأغنام في وحدة الرعي المكونة من 10 هكتارات. </a:t>
            </a:r>
            <a:r>
              <a:rPr lang="ar-SA" sz="1800" dirty="0" smtClean="0">
                <a:latin typeface="Times New Roman" pitchFamily="18" charset="0"/>
                <a:cs typeface="Times New Roman" pitchFamily="18" charset="0"/>
              </a:rPr>
              <a:t>يواجه </a:t>
            </a:r>
            <a:r>
              <a:rPr lang="ar-SA" sz="1800" dirty="0">
                <a:latin typeface="Times New Roman" pitchFamily="18" charset="0"/>
                <a:cs typeface="Times New Roman" pitchFamily="18" charset="0"/>
              </a:rPr>
              <a:t>هذا المشروع أحتمالات كمية من الأمطار عالية، متوسطة، أو ضعيفة بما يؤثر على الحمولة الرعوية وإنتاجية تلك الوحدات الرعوية</a:t>
            </a:r>
            <a:r>
              <a:rPr lang="ar-SA" sz="1800" dirty="0" smtClean="0">
                <a:latin typeface="Times New Roman" pitchFamily="18" charset="0"/>
                <a:cs typeface="Times New Roman" pitchFamily="18" charset="0"/>
              </a:rPr>
              <a:t>.</a:t>
            </a:r>
          </a:p>
          <a:p>
            <a:pPr marL="274320" indent="-274320" algn="r"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cs typeface="Times New Roman" pitchFamily="18" charset="0"/>
              </a:rPr>
              <a:t>من </a:t>
            </a:r>
            <a:r>
              <a:rPr lang="ar-SA" sz="1800" dirty="0">
                <a:latin typeface="Times New Roman" pitchFamily="18" charset="0"/>
                <a:cs typeface="Times New Roman" pitchFamily="18" charset="0"/>
              </a:rPr>
              <a:t>البيانات الأرصادية المتوفرة </a:t>
            </a:r>
            <a:r>
              <a:rPr lang="ar-SA" sz="1800" dirty="0" smtClean="0">
                <a:latin typeface="Times New Roman" pitchFamily="18" charset="0"/>
                <a:cs typeface="Times New Roman" pitchFamily="18" charset="0"/>
              </a:rPr>
              <a:t>وجد ان  </a:t>
            </a:r>
            <a:r>
              <a:rPr lang="ar-SA" sz="1800" dirty="0">
                <a:latin typeface="Times New Roman" pitchFamily="18" charset="0"/>
                <a:cs typeface="Times New Roman" pitchFamily="18" charset="0"/>
              </a:rPr>
              <a:t>إحتمال سقوط أمطار جيدة 20% وإحتمال سقوط أمطار متوسطة 40% وإحتمال سقوط أمطار ضعيفة 40% </a:t>
            </a:r>
            <a:r>
              <a:rPr lang="ar-SA" sz="1800" dirty="0" smtClean="0">
                <a:latin typeface="Times New Roman" pitchFamily="18" charset="0"/>
                <a:cs typeface="Times New Roman" pitchFamily="18" charset="0"/>
              </a:rPr>
              <a:t>.  ومن </a:t>
            </a:r>
            <a:r>
              <a:rPr lang="ar-SA" sz="1800" dirty="0">
                <a:latin typeface="Times New Roman" pitchFamily="18" charset="0"/>
                <a:cs typeface="Times New Roman" pitchFamily="18" charset="0"/>
              </a:rPr>
              <a:t>الحسابات التي أجراها المشروع </a:t>
            </a:r>
            <a:r>
              <a:rPr lang="ar-SA" sz="1800" dirty="0" smtClean="0">
                <a:latin typeface="Times New Roman" pitchFamily="18" charset="0"/>
                <a:cs typeface="Times New Roman" pitchFamily="18" charset="0"/>
              </a:rPr>
              <a:t>اتضح </a:t>
            </a:r>
            <a:r>
              <a:rPr lang="ar-SA" sz="1800" dirty="0">
                <a:latin typeface="Times New Roman" pitchFamily="18" charset="0"/>
                <a:cs typeface="Times New Roman" pitchFamily="18" charset="0"/>
              </a:rPr>
              <a:t>أن العائد الصافي للنشاط الإنتاجي يتوقع أن يكون1500 ريال أو 3000 ريال أو 4500 ريال في حالات استخدام 50 رأس أو 100 رأس أو 150 رأس للوحدة الرعوية تحت ظروف الأمطار الجيدة</a:t>
            </a:r>
            <a:r>
              <a:rPr lang="ar-SA" sz="1800" dirty="0" smtClean="0">
                <a:latin typeface="Times New Roman" pitchFamily="18" charset="0"/>
                <a:cs typeface="Times New Roman" pitchFamily="18" charset="0"/>
              </a:rPr>
              <a:t>.  كما </a:t>
            </a:r>
            <a:r>
              <a:rPr lang="ar-SA" sz="1800" dirty="0">
                <a:latin typeface="Times New Roman" pitchFamily="18" charset="0"/>
                <a:cs typeface="Times New Roman" pitchFamily="18" charset="0"/>
              </a:rPr>
              <a:t>أن العائد المتوقع سيكون 2000 ريال 2500 ريال أو 3000 ريال في حالات استخدام حمولة رعوية 50، 100، 150 رأس من الأغنام تحت ظروف الأمطار المتوسطة </a:t>
            </a:r>
            <a:r>
              <a:rPr lang="ar-SA" sz="1800" dirty="0" smtClean="0">
                <a:latin typeface="Times New Roman" pitchFamily="18" charset="0"/>
                <a:cs typeface="Times New Roman" pitchFamily="18" charset="0"/>
              </a:rPr>
              <a:t>.  والعائد </a:t>
            </a:r>
            <a:r>
              <a:rPr lang="ar-SA" sz="1800" dirty="0">
                <a:latin typeface="Times New Roman" pitchFamily="18" charset="0"/>
                <a:cs typeface="Times New Roman" pitchFamily="18" charset="0"/>
              </a:rPr>
              <a:t>المتوقع في حالات سقوط الأمطار الضعيفة سيكون (1000) ريال (-500) ريال (-1000) ريال في حالات الحمولة الرعوية 50 رأس، 100 رأس ، 150 رأس على التوالي</a:t>
            </a:r>
            <a:r>
              <a:rPr lang="ar-SA" sz="1800" dirty="0" smtClean="0">
                <a:latin typeface="Times New Roman" pitchFamily="18" charset="0"/>
                <a:cs typeface="Times New Roman" pitchFamily="18" charset="0"/>
              </a:rPr>
              <a:t>.</a:t>
            </a:r>
          </a:p>
          <a:p>
            <a:pPr marL="274320" indent="-274320" algn="r"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cs typeface="Times New Roman" pitchFamily="18" charset="0"/>
              </a:rPr>
              <a:t>لبيان </a:t>
            </a:r>
            <a:r>
              <a:rPr lang="ar-SA" sz="1800" dirty="0">
                <a:latin typeface="Times New Roman" pitchFamily="18" charset="0"/>
                <a:cs typeface="Times New Roman" pitchFamily="18" charset="0"/>
              </a:rPr>
              <a:t>كيفية مساعدة المزارع أو </a:t>
            </a:r>
            <a:r>
              <a:rPr lang="ar-SA" sz="1800" dirty="0" smtClean="0">
                <a:latin typeface="Times New Roman" pitchFamily="18" charset="0"/>
                <a:cs typeface="Times New Roman" pitchFamily="18" charset="0"/>
              </a:rPr>
              <a:t>المشروع  </a:t>
            </a:r>
            <a:r>
              <a:rPr lang="ar-SA" sz="1800" dirty="0">
                <a:latin typeface="Times New Roman" pitchFamily="18" charset="0"/>
                <a:cs typeface="Times New Roman" pitchFamily="18" charset="0"/>
              </a:rPr>
              <a:t>الزراعي تحت ظروف المخاطرة واللايقين </a:t>
            </a:r>
            <a:r>
              <a:rPr lang="ar-SA" sz="1800" dirty="0" smtClean="0">
                <a:latin typeface="Times New Roman" pitchFamily="18" charset="0"/>
                <a:cs typeface="Times New Roman" pitchFamily="18" charset="0"/>
              </a:rPr>
              <a:t>باستخدام المعايير </a:t>
            </a:r>
            <a:r>
              <a:rPr lang="ar-SA" sz="1800" dirty="0">
                <a:latin typeface="Times New Roman" pitchFamily="18" charset="0"/>
                <a:cs typeface="Times New Roman" pitchFamily="18" charset="0"/>
              </a:rPr>
              <a:t>المختلفة التي تم بــيانها نــتّبع الآتــي</a:t>
            </a:r>
            <a:r>
              <a:rPr lang="ar-SA" sz="1800" dirty="0" smtClean="0">
                <a:latin typeface="Times New Roman" pitchFamily="18" charset="0"/>
                <a:cs typeface="Times New Roman" pitchFamily="18" charset="0"/>
              </a:rPr>
              <a:t>:</a:t>
            </a:r>
            <a:endParaRPr lang="ar-SA" sz="18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43D687B-722A-4189-BEC7-90483049CE9B}" type="slidenum">
              <a:rPr lang="ar-SA" smtClean="0"/>
              <a:pPr>
                <a:defRPr/>
              </a:pPr>
              <a:t>217</a:t>
            </a:fld>
            <a:endParaRPr lang="en-US"/>
          </a:p>
        </p:txBody>
      </p:sp>
    </p:spTree>
    <p:extLst>
      <p:ext uri="{BB962C8B-B14F-4D97-AF65-F5344CB8AC3E}">
        <p14:creationId xmlns:p14="http://schemas.microsoft.com/office/powerpoint/2010/main" val="204662367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3074" name="Object 4"/>
          <p:cNvGraphicFramePr>
            <a:graphicFrameLocks noChangeAspect="1"/>
          </p:cNvGraphicFramePr>
          <p:nvPr>
            <p:extLst>
              <p:ext uri="{D42A27DB-BD31-4B8C-83A1-F6EECF244321}">
                <p14:modId xmlns:p14="http://schemas.microsoft.com/office/powerpoint/2010/main" val="43778411"/>
              </p:ext>
            </p:extLst>
          </p:nvPr>
        </p:nvGraphicFramePr>
        <p:xfrm>
          <a:off x="533400" y="1143000"/>
          <a:ext cx="8494713" cy="4773613"/>
        </p:xfrm>
        <a:graphic>
          <a:graphicData uri="http://schemas.openxmlformats.org/presentationml/2006/ole">
            <mc:AlternateContent xmlns:mc="http://schemas.openxmlformats.org/markup-compatibility/2006">
              <mc:Choice xmlns:v="urn:schemas-microsoft-com:vml" Requires="v">
                <p:oleObj spid="_x0000_s69715" name="Document" r:id="rId3" imgW="5441968" imgH="3050609" progId="Word.Document.8">
                  <p:embed/>
                </p:oleObj>
              </mc:Choice>
              <mc:Fallback>
                <p:oleObj name="Document" r:id="rId3" imgW="5441968" imgH="3050609" progId="Word.Document.8">
                  <p:embed/>
                  <p:pic>
                    <p:nvPicPr>
                      <p:cNvPr id="0" name=""/>
                      <p:cNvPicPr>
                        <a:picLocks noChangeAspect="1" noChangeArrowheads="1"/>
                      </p:cNvPicPr>
                      <p:nvPr/>
                    </p:nvPicPr>
                    <p:blipFill>
                      <a:blip r:embed="rId4"/>
                      <a:srcRect/>
                      <a:stretch>
                        <a:fillRect/>
                      </a:stretch>
                    </p:blipFill>
                    <p:spPr bwMode="auto">
                      <a:xfrm>
                        <a:off x="533400" y="1143000"/>
                        <a:ext cx="8494713" cy="477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6"/>
          <p:cNvSpPr>
            <a:spLocks noChangeArrowheads="1"/>
          </p:cNvSpPr>
          <p:nvPr/>
        </p:nvSpPr>
        <p:spPr bwMode="auto">
          <a:xfrm>
            <a:off x="0"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AAFB059F-EB8D-4C76-B7E8-19FCD397FF79}" type="slidenum">
              <a:rPr lang="ar-SA" smtClean="0"/>
              <a:pPr>
                <a:defRPr/>
              </a:pPr>
              <a:t>218</a:t>
            </a:fld>
            <a:endParaRPr lang="en-US"/>
          </a:p>
        </p:txBody>
      </p:sp>
      <p:sp>
        <p:nvSpPr>
          <p:cNvPr id="2" name="Rectangle 1"/>
          <p:cNvSpPr/>
          <p:nvPr/>
        </p:nvSpPr>
        <p:spPr>
          <a:xfrm>
            <a:off x="3599146" y="381000"/>
            <a:ext cx="4616970" cy="458074"/>
          </a:xfrm>
          <a:prstGeom prst="rect">
            <a:avLst/>
          </a:prstGeom>
        </p:spPr>
        <p:txBody>
          <a:bodyPr wrap="none">
            <a:spAutoFit/>
          </a:bodyPr>
          <a:lstStyle/>
          <a:p>
            <a:pPr marL="274320" indent="-274320" algn="r" rtl="1">
              <a:lnSpc>
                <a:spcPct val="150000"/>
              </a:lnSpc>
              <a:buClr>
                <a:schemeClr val="accent3"/>
              </a:buClr>
              <a:defRPr/>
            </a:pPr>
            <a:r>
              <a:rPr lang="ar-SA" b="1" dirty="0">
                <a:solidFill>
                  <a:schemeClr val="accent1"/>
                </a:solidFill>
                <a:latin typeface="Times New Roman" pitchFamily="18" charset="0"/>
                <a:cs typeface="Times New Roman" pitchFamily="18" charset="0"/>
              </a:rPr>
              <a:t>أولاً: تحويل المعلومات السابقة الى مصفوفة العوائد كما يلي:</a:t>
            </a:r>
            <a:endParaRPr lang="en-US"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141007232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type="body" idx="4294967295"/>
          </p:nvPr>
        </p:nvSpPr>
        <p:spPr>
          <a:xfrm>
            <a:off x="228600" y="762000"/>
            <a:ext cx="8686800" cy="6096000"/>
          </a:xfrm>
        </p:spPr>
        <p:txBody>
          <a:bodyPr/>
          <a:lstStyle/>
          <a:p>
            <a:pPr algn="just" rtl="1" eaLnBrk="1" hangingPunct="1">
              <a:lnSpc>
                <a:spcPct val="150000"/>
              </a:lnSpc>
              <a:buFont typeface="Wingdings" pitchFamily="2" charset="2"/>
              <a:buChar char="q"/>
            </a:pPr>
            <a:r>
              <a:rPr lang="ar-SA" altLang="en-US" sz="2000" dirty="0" smtClean="0">
                <a:solidFill>
                  <a:schemeClr val="accent1"/>
                </a:solidFill>
                <a:latin typeface="Times New Roman" pitchFamily="18" charset="0"/>
                <a:cs typeface="Times New Roman" pitchFamily="18" charset="0"/>
              </a:rPr>
              <a:t>قاعدة تعظيم أكبر عائد ممكن </a:t>
            </a:r>
            <a:r>
              <a:rPr lang="en-US" altLang="en-US" sz="2000" i="1" dirty="0" smtClean="0">
                <a:solidFill>
                  <a:schemeClr val="accent1"/>
                </a:solidFill>
                <a:latin typeface="Times New Roman" pitchFamily="18" charset="0"/>
                <a:cs typeface="Times New Roman" pitchFamily="18" charset="0"/>
              </a:rPr>
              <a:t>Maximax</a:t>
            </a:r>
            <a:r>
              <a:rPr lang="ar-SA" altLang="en-US" sz="2000" dirty="0" smtClean="0">
                <a:solidFill>
                  <a:schemeClr val="accent1"/>
                </a:solidFill>
                <a:latin typeface="Times New Roman" pitchFamily="18" charset="0"/>
                <a:cs typeface="Times New Roman" pitchFamily="18" charset="0"/>
              </a:rPr>
              <a:t> (أفضل –الأفضل)</a:t>
            </a:r>
          </a:p>
          <a:p>
            <a:pPr algn="just" rtl="1" eaLnBrk="1" hangingPunct="1">
              <a:lnSpc>
                <a:spcPct val="150000"/>
              </a:lnSpc>
            </a:pPr>
            <a:r>
              <a:rPr lang="ar-SA" altLang="en-US" sz="1600" dirty="0" smtClean="0">
                <a:latin typeface="Times New Roman" pitchFamily="18" charset="0"/>
                <a:cs typeface="Times New Roman" pitchFamily="18" charset="0"/>
              </a:rPr>
              <a:t>نجد أن أكبر عائد متوقع من القرار بإضافة 50 راس هو 2000 ريال ومن القرار باضافة 100 رأس هو 3000 ريال ومن القرار باضافة 150 رأس هو 4500 وبذلك يكون القرار الذي يناسب هذه القاعدة ((محبي المخاطرة)) هو إضافة 150 رأس للوحدة الرعوية.</a:t>
            </a:r>
          </a:p>
          <a:p>
            <a:pPr algn="just" rtl="1" eaLnBrk="1" hangingPunct="1">
              <a:lnSpc>
                <a:spcPct val="150000"/>
              </a:lnSpc>
              <a:buFont typeface="Wingdings" pitchFamily="2" charset="2"/>
              <a:buChar char="q"/>
            </a:pPr>
            <a:r>
              <a:rPr lang="ar-SA" altLang="en-US" sz="2000" dirty="0" smtClean="0">
                <a:solidFill>
                  <a:schemeClr val="accent1"/>
                </a:solidFill>
                <a:latin typeface="Times New Roman" pitchFamily="18" charset="0"/>
                <a:cs typeface="Times New Roman" pitchFamily="18" charset="0"/>
              </a:rPr>
              <a:t>قاعدة تعظيم أكبر عائد من أقل الاحتمالات </a:t>
            </a:r>
            <a:r>
              <a:rPr lang="en-US" altLang="en-US" sz="2000" i="1" dirty="0" err="1" smtClean="0">
                <a:solidFill>
                  <a:schemeClr val="accent1"/>
                </a:solidFill>
                <a:latin typeface="Times New Roman" pitchFamily="18" charset="0"/>
                <a:cs typeface="Times New Roman" pitchFamily="18" charset="0"/>
              </a:rPr>
              <a:t>Maximin</a:t>
            </a:r>
            <a:r>
              <a:rPr lang="ar-SA" altLang="en-US" sz="2000" dirty="0" smtClean="0">
                <a:solidFill>
                  <a:schemeClr val="accent1"/>
                </a:solidFill>
                <a:latin typeface="Times New Roman" pitchFamily="18" charset="0"/>
                <a:cs typeface="Times New Roman" pitchFamily="18" charset="0"/>
              </a:rPr>
              <a:t> المعيار المتشائم (أكبر-الأقل)</a:t>
            </a:r>
          </a:p>
          <a:p>
            <a:pPr algn="just" rtl="1" eaLnBrk="1" hangingPunct="1">
              <a:lnSpc>
                <a:spcPct val="150000"/>
              </a:lnSpc>
            </a:pPr>
            <a:r>
              <a:rPr lang="ar-SA" altLang="en-US" sz="1600" dirty="0" smtClean="0">
                <a:latin typeface="Times New Roman" pitchFamily="18" charset="0"/>
                <a:cs typeface="Times New Roman" pitchFamily="18" charset="0"/>
              </a:rPr>
              <a:t>نجد أن أقل عائد متوقع من القرار بإضافة 50 راس هو 1000 ريال ومن القرار بإضافة 100 رأس هو خسارة  500 ريال ومن القرار بإضافة 150 رأس هو خسارة 1000 ريال، وبذلك يكون القرار الذي يناسب هذه القاعدة ((متجنبي المخاطرة)) هو إضافة 50 رأس للوحدة الرعوية.</a:t>
            </a:r>
          </a:p>
          <a:p>
            <a:pPr algn="just" rtl="1" eaLnBrk="1" hangingPunct="1">
              <a:lnSpc>
                <a:spcPct val="150000"/>
              </a:lnSpc>
              <a:buFont typeface="Wingdings" pitchFamily="2" charset="2"/>
              <a:buChar char="q"/>
            </a:pPr>
            <a:r>
              <a:rPr lang="ar-SA" altLang="en-US" sz="2000" dirty="0" smtClean="0">
                <a:solidFill>
                  <a:schemeClr val="accent1"/>
                </a:solidFill>
                <a:latin typeface="Times New Roman" pitchFamily="18" charset="0"/>
                <a:cs typeface="Times New Roman" pitchFamily="18" charset="0"/>
              </a:rPr>
              <a:t>قاعدة تعظيم القيمة المتوقعة النقدية:</a:t>
            </a:r>
          </a:p>
          <a:p>
            <a:pPr algn="just" rtl="1" eaLnBrk="1" hangingPunct="1">
              <a:lnSpc>
                <a:spcPct val="150000"/>
              </a:lnSpc>
            </a:pPr>
            <a:r>
              <a:rPr lang="ar-SA" altLang="en-US" sz="1600" dirty="0" smtClean="0">
                <a:latin typeface="Times New Roman" pitchFamily="18" charset="0"/>
                <a:cs typeface="Times New Roman" pitchFamily="18" charset="0"/>
              </a:rPr>
              <a:t>القيمة المتوقعة النقدية للقرار (إضافة 50 رأس)=</a:t>
            </a:r>
          </a:p>
          <a:p>
            <a:pPr algn="just" rtl="1" eaLnBrk="1" hangingPunct="1">
              <a:lnSpc>
                <a:spcPct val="150000"/>
              </a:lnSpc>
            </a:pPr>
            <a:r>
              <a:rPr lang="ar-SA" altLang="en-US" sz="1600" dirty="0" smtClean="0">
                <a:latin typeface="Times New Roman" pitchFamily="18" charset="0"/>
                <a:cs typeface="Times New Roman" pitchFamily="18" charset="0"/>
              </a:rPr>
              <a:t>القيمة المتوقعة النقدية للقرار (إضافة 100 رأس)=</a:t>
            </a:r>
          </a:p>
          <a:p>
            <a:pPr algn="just" rtl="1" eaLnBrk="1" hangingPunct="1">
              <a:lnSpc>
                <a:spcPct val="150000"/>
              </a:lnSpc>
            </a:pPr>
            <a:r>
              <a:rPr lang="ar-SA" altLang="en-US" sz="1600" dirty="0" smtClean="0">
                <a:latin typeface="Times New Roman" pitchFamily="18" charset="0"/>
                <a:cs typeface="Times New Roman" pitchFamily="18" charset="0"/>
              </a:rPr>
              <a:t>القيمة المتوقعة النقدية للقرار (إضافة 150 رأس)=</a:t>
            </a:r>
          </a:p>
          <a:p>
            <a:pPr algn="just" rtl="1" eaLnBrk="1" hangingPunct="1">
              <a:lnSpc>
                <a:spcPct val="150000"/>
              </a:lnSpc>
            </a:pPr>
            <a:r>
              <a:rPr lang="ar-SA" altLang="en-US" sz="1600" dirty="0" smtClean="0">
                <a:latin typeface="Times New Roman" pitchFamily="18" charset="0"/>
                <a:cs typeface="Times New Roman" pitchFamily="18" charset="0"/>
              </a:rPr>
              <a:t>وبذلك يكون القرار هو اضافة 150 رأس لأنه يعطي قيمة متوقعة نقدية 1700 ريال أكبر من القيمة المتوقعة النقدية للقرارين الآخرين.</a:t>
            </a:r>
            <a:endParaRPr lang="en-US" altLang="en-US" sz="1600" dirty="0" smtClean="0">
              <a:latin typeface="Times New Roman" pitchFamily="18" charset="0"/>
              <a:cs typeface="Times New Roman" pitchFamily="18" charset="0"/>
            </a:endParaRPr>
          </a:p>
        </p:txBody>
      </p:sp>
      <p:sp>
        <p:nvSpPr>
          <p:cNvPr id="410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4098" name="Object 4"/>
          <p:cNvGraphicFramePr>
            <a:graphicFrameLocks noChangeAspect="1"/>
          </p:cNvGraphicFramePr>
          <p:nvPr/>
        </p:nvGraphicFramePr>
        <p:xfrm>
          <a:off x="1371600" y="4648200"/>
          <a:ext cx="3733800" cy="247650"/>
        </p:xfrm>
        <a:graphic>
          <a:graphicData uri="http://schemas.openxmlformats.org/presentationml/2006/ole">
            <mc:AlternateContent xmlns:mc="http://schemas.openxmlformats.org/markup-compatibility/2006">
              <mc:Choice xmlns:v="urn:schemas-microsoft-com:vml" Requires="v">
                <p:oleObj spid="_x0000_s70901" name="Equation" r:id="rId3" imgW="2616200" imgH="177800" progId="Equation.3">
                  <p:embed/>
                </p:oleObj>
              </mc:Choice>
              <mc:Fallback>
                <p:oleObj name="Equation" r:id="rId3" imgW="26162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648200"/>
                        <a:ext cx="37338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4099" name="Object 6"/>
          <p:cNvGraphicFramePr>
            <a:graphicFrameLocks noChangeAspect="1"/>
          </p:cNvGraphicFramePr>
          <p:nvPr/>
        </p:nvGraphicFramePr>
        <p:xfrm>
          <a:off x="1371600" y="5105400"/>
          <a:ext cx="3200400" cy="247650"/>
        </p:xfrm>
        <a:graphic>
          <a:graphicData uri="http://schemas.openxmlformats.org/presentationml/2006/ole">
            <mc:AlternateContent xmlns:mc="http://schemas.openxmlformats.org/markup-compatibility/2006">
              <mc:Choice xmlns:v="urn:schemas-microsoft-com:vml" Requires="v">
                <p:oleObj spid="_x0000_s70902" name="Equation" r:id="rId5" imgW="2565400" imgH="177800" progId="Equation.3">
                  <p:embed/>
                </p:oleObj>
              </mc:Choice>
              <mc:Fallback>
                <p:oleObj name="Equation" r:id="rId5" imgW="25654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5105400"/>
                        <a:ext cx="32004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4100" name="Object 8"/>
          <p:cNvGraphicFramePr>
            <a:graphicFrameLocks noChangeAspect="1"/>
          </p:cNvGraphicFramePr>
          <p:nvPr/>
        </p:nvGraphicFramePr>
        <p:xfrm>
          <a:off x="1295400" y="5638800"/>
          <a:ext cx="3276600" cy="247650"/>
        </p:xfrm>
        <a:graphic>
          <a:graphicData uri="http://schemas.openxmlformats.org/presentationml/2006/ole">
            <mc:AlternateContent xmlns:mc="http://schemas.openxmlformats.org/markup-compatibility/2006">
              <mc:Choice xmlns:v="urn:schemas-microsoft-com:vml" Requires="v">
                <p:oleObj spid="_x0000_s70903" name="Equation" r:id="rId7" imgW="2628900" imgH="177800" progId="Equation.3">
                  <p:embed/>
                </p:oleObj>
              </mc:Choice>
              <mc:Fallback>
                <p:oleObj name="Equation" r:id="rId7" imgW="26289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638800"/>
                        <a:ext cx="3276600"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عنصر نائب لرقم الشريحة 8"/>
          <p:cNvSpPr>
            <a:spLocks noGrp="1"/>
          </p:cNvSpPr>
          <p:nvPr>
            <p:ph type="sldNum" sz="quarter" idx="12"/>
          </p:nvPr>
        </p:nvSpPr>
        <p:spPr/>
        <p:txBody>
          <a:bodyPr/>
          <a:lstStyle/>
          <a:p>
            <a:pPr>
              <a:defRPr/>
            </a:pPr>
            <a:fld id="{31DE7F97-6EA1-4B04-93B1-CDBEDB57CD37}" type="slidenum">
              <a:rPr lang="ar-SA" smtClean="0"/>
              <a:pPr>
                <a:defRPr/>
              </a:pPr>
              <a:t>219</a:t>
            </a:fld>
            <a:endParaRPr lang="en-US"/>
          </a:p>
        </p:txBody>
      </p:sp>
    </p:spTree>
    <p:extLst>
      <p:ext uri="{BB962C8B-B14F-4D97-AF65-F5344CB8AC3E}">
        <p14:creationId xmlns:p14="http://schemas.microsoft.com/office/powerpoint/2010/main" val="298954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marL="109537" indent="0" algn="r" rtl="1">
              <a:buNone/>
            </a:pPr>
            <a:r>
              <a:rPr lang="ar-SA" dirty="0"/>
              <a:t>معني ادارة المزرعة </a:t>
            </a:r>
            <a:r>
              <a:rPr lang="en-US" b="1" dirty="0"/>
              <a:t>Meaning</a:t>
            </a:r>
            <a:r>
              <a:rPr lang="ar-SA" dirty="0"/>
              <a:t>  :</a:t>
            </a:r>
            <a:endParaRPr lang="en-US" dirty="0"/>
          </a:p>
          <a:p>
            <a:pPr algn="r" rtl="1"/>
            <a:r>
              <a:rPr lang="ar-SA" dirty="0" smtClean="0"/>
              <a:t>تتكون </a:t>
            </a:r>
            <a:r>
              <a:rPr lang="ar-SA" dirty="0"/>
              <a:t>إدارة المزرعة من كلمتين أي مزرعة وإدارة. المزرعة تعني قطعة أرض يتم فيها انتاج المحاصيل والانتاج </a:t>
            </a:r>
            <a:r>
              <a:rPr lang="ar-SA" dirty="0" smtClean="0"/>
              <a:t>الحيواني تحت </a:t>
            </a:r>
            <a:r>
              <a:rPr lang="ar-SA" dirty="0"/>
              <a:t>إدارة مشتركة ولها حدود محددة</a:t>
            </a:r>
            <a:r>
              <a:rPr lang="ar-SA" dirty="0" smtClean="0"/>
              <a:t>.</a:t>
            </a:r>
          </a:p>
          <a:p>
            <a:pPr algn="r" rtl="1"/>
            <a:r>
              <a:rPr lang="ar-SA" dirty="0"/>
              <a:t>المزرعة وحدة اقتصادية اجتماعية لا توفر الدخل للمزارع فحسب بل أيضا مصدر السعادة له ولأسرته. وهي أيضا وحدة لصنع القرار حيث يملك المزارع العديد من البدائل لموارده في إنتاج المحاصيل والانتاج الحيواني. وبالتالي، فإن المزارع هي وحدات صغيرة ذات أهمية حيوية والتي تمثل مركز صنع القرار الديناميكي فيما يتعلق بتوجيه الموارد الزراعية في عملية الإنتاج.</a:t>
            </a:r>
            <a:endParaRPr lang="en-US" dirty="0"/>
          </a:p>
          <a:p>
            <a:pPr algn="r" rtl="1"/>
            <a:endParaRPr lang="en-US" dirty="0"/>
          </a:p>
          <a:p>
            <a:pPr algn="r" rtl="1"/>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22</a:t>
            </a:fld>
            <a:endParaRPr lang="en-US" dirty="0"/>
          </a:p>
        </p:txBody>
      </p:sp>
    </p:spTree>
    <p:extLst>
      <p:ext uri="{BB962C8B-B14F-4D97-AF65-F5344CB8AC3E}">
        <p14:creationId xmlns:p14="http://schemas.microsoft.com/office/powerpoint/2010/main" val="276657908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5122" name="Object 4"/>
          <p:cNvGraphicFramePr>
            <a:graphicFrameLocks noChangeAspect="1"/>
          </p:cNvGraphicFramePr>
          <p:nvPr/>
        </p:nvGraphicFramePr>
        <p:xfrm>
          <a:off x="457200" y="1066800"/>
          <a:ext cx="8382000" cy="5562600"/>
        </p:xfrm>
        <a:graphic>
          <a:graphicData uri="http://schemas.openxmlformats.org/presentationml/2006/ole">
            <mc:AlternateContent xmlns:mc="http://schemas.openxmlformats.org/markup-compatibility/2006">
              <mc:Choice xmlns:v="urn:schemas-microsoft-com:vml" Requires="v">
                <p:oleObj spid="_x0000_s71763" name="Document" r:id="rId3" imgW="5324106" imgH="5302793" progId="Word.Document.8">
                  <p:embed/>
                </p:oleObj>
              </mc:Choice>
              <mc:Fallback>
                <p:oleObj name="Document" r:id="rId3" imgW="5324106" imgH="530279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83820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6"/>
          <p:cNvSpPr>
            <a:spLocks noChangeArrowheads="1"/>
          </p:cNvSpPr>
          <p:nvPr/>
        </p:nvSpPr>
        <p:spPr bwMode="auto">
          <a:xfrm>
            <a:off x="0" y="5295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1781E30A-66B6-459A-A8E4-0411887D4271}" type="slidenum">
              <a:rPr lang="ar-SA" smtClean="0"/>
              <a:pPr>
                <a:defRPr/>
              </a:pPr>
              <a:t>220</a:t>
            </a:fld>
            <a:endParaRPr lang="en-US"/>
          </a:p>
        </p:txBody>
      </p:sp>
    </p:spTree>
    <p:extLst>
      <p:ext uri="{BB962C8B-B14F-4D97-AF65-F5344CB8AC3E}">
        <p14:creationId xmlns:p14="http://schemas.microsoft.com/office/powerpoint/2010/main" val="25578112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6146" name="Object 4"/>
          <p:cNvGraphicFramePr>
            <a:graphicFrameLocks noChangeAspect="1"/>
          </p:cNvGraphicFramePr>
          <p:nvPr>
            <p:extLst>
              <p:ext uri="{D42A27DB-BD31-4B8C-83A1-F6EECF244321}">
                <p14:modId xmlns:p14="http://schemas.microsoft.com/office/powerpoint/2010/main" val="4188991726"/>
              </p:ext>
            </p:extLst>
          </p:nvPr>
        </p:nvGraphicFramePr>
        <p:xfrm>
          <a:off x="609600" y="19228"/>
          <a:ext cx="8093075" cy="6553199"/>
        </p:xfrm>
        <a:graphic>
          <a:graphicData uri="http://schemas.openxmlformats.org/presentationml/2006/ole">
            <mc:AlternateContent xmlns:mc="http://schemas.openxmlformats.org/markup-compatibility/2006">
              <mc:Choice xmlns:v="urn:schemas-microsoft-com:vml" Requires="v">
                <p:oleObj spid="_x0000_s72787" name="Document" r:id="rId3" imgW="5747166" imgH="7521849" progId="Word.Document.8">
                  <p:embed/>
                </p:oleObj>
              </mc:Choice>
              <mc:Fallback>
                <p:oleObj name="Document" r:id="rId3" imgW="5747166" imgH="7521849" progId="Word.Document.8">
                  <p:embed/>
                  <p:pic>
                    <p:nvPicPr>
                      <p:cNvPr id="0" name=""/>
                      <p:cNvPicPr>
                        <a:picLocks noChangeAspect="1" noChangeArrowheads="1"/>
                      </p:cNvPicPr>
                      <p:nvPr/>
                    </p:nvPicPr>
                    <p:blipFill>
                      <a:blip r:embed="rId4"/>
                      <a:srcRect/>
                      <a:stretch>
                        <a:fillRect/>
                      </a:stretch>
                    </p:blipFill>
                    <p:spPr bwMode="auto">
                      <a:xfrm>
                        <a:off x="609600" y="19228"/>
                        <a:ext cx="8093075" cy="6553199"/>
                      </a:xfrm>
                      <a:prstGeom prst="rect">
                        <a:avLst/>
                      </a:prstGeom>
                      <a:noFill/>
                    </p:spPr>
                  </p:pic>
                </p:oleObj>
              </mc:Fallback>
            </mc:AlternateContent>
          </a:graphicData>
        </a:graphic>
      </p:graphicFrame>
      <p:sp>
        <p:nvSpPr>
          <p:cNvPr id="6148" name="Rectangle 6"/>
          <p:cNvSpPr>
            <a:spLocks noChangeArrowheads="1"/>
          </p:cNvSpPr>
          <p:nvPr/>
        </p:nvSpPr>
        <p:spPr bwMode="auto">
          <a:xfrm>
            <a:off x="0" y="712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CA0AF3EA-DF34-4B6E-A74F-189A80440930}" type="slidenum">
              <a:rPr lang="ar-SA" smtClean="0"/>
              <a:pPr>
                <a:defRPr/>
              </a:pPr>
              <a:t>221</a:t>
            </a:fld>
            <a:endParaRPr lang="en-US"/>
          </a:p>
        </p:txBody>
      </p:sp>
    </p:spTree>
    <p:extLst>
      <p:ext uri="{BB962C8B-B14F-4D97-AF65-F5344CB8AC3E}">
        <p14:creationId xmlns:p14="http://schemas.microsoft.com/office/powerpoint/2010/main" val="114977730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067181998"/>
              </p:ext>
            </p:extLst>
          </p:nvPr>
        </p:nvGraphicFramePr>
        <p:xfrm>
          <a:off x="533400" y="457200"/>
          <a:ext cx="83058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Rectangle 3"/>
          <p:cNvSpPr>
            <a:spLocks noGrp="1" noChangeArrowheads="1"/>
          </p:cNvSpPr>
          <p:nvPr>
            <p:ph idx="1"/>
          </p:nvPr>
        </p:nvSpPr>
        <p:spPr>
          <a:xfrm>
            <a:off x="533400" y="1066800"/>
            <a:ext cx="8534400" cy="5638800"/>
          </a:xfrm>
        </p:spPr>
        <p:txBody>
          <a:bodyPr/>
          <a:lstStyle/>
          <a:p>
            <a:pPr marL="457200" indent="-457200"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يكتسب دور الإدارة المزرعية أهمية كبيرة في ظروف المخاطرة واللايقين فبينما كان الدور الأساسي للإدارة وضع خطة متكاملة تحت ظروف المعرفة التامة أو بتوقيعات كاملة عن الإنتاج والأسعار والظروف التي تواجه المزارع، وتقوم بتنفيذها واتخاذ القرارات اللازمة لذلك مستخدمة الأسلوب العلمي الذي تم إيضاحه. </a:t>
            </a:r>
          </a:p>
          <a:p>
            <a:pPr marL="457200" indent="-457200" algn="just" rtl="1" eaLnBrk="1" hangingPunct="1">
              <a:lnSpc>
                <a:spcPct val="150000"/>
              </a:lnSpc>
              <a:buFont typeface="Wingdings" pitchFamily="2" charset="2"/>
              <a:buChar char="q"/>
            </a:pPr>
            <a:r>
              <a:rPr lang="ar-SA" altLang="en-US" sz="1800" dirty="0" smtClean="0">
                <a:latin typeface="Times New Roman" pitchFamily="18" charset="0"/>
                <a:cs typeface="Times New Roman" pitchFamily="18" charset="0"/>
              </a:rPr>
              <a:t>فيما يتعلق بدور الإدارة المزرعية تحت ظروف المخاطرة واللايقين فيشمل بالإضافة إلى الدور السابق ما يلي:</a:t>
            </a:r>
          </a:p>
          <a:p>
            <a:pPr marL="804863" lvl="1" indent="-457200" algn="just" rtl="1" eaLnBrk="1" hangingPunct="1">
              <a:lnSpc>
                <a:spcPct val="150000"/>
              </a:lnSpc>
            </a:pPr>
            <a:r>
              <a:rPr lang="ar-SA" altLang="en-US" sz="1600" dirty="0" smtClean="0">
                <a:latin typeface="Times New Roman" pitchFamily="18" charset="0"/>
                <a:cs typeface="Times New Roman" pitchFamily="18" charset="0"/>
              </a:rPr>
              <a:t>إيجاد ووضع الخطط التي تتمشى مع التوقعات  </a:t>
            </a:r>
            <a:r>
              <a:rPr lang="en-US" altLang="en-US" sz="1600" i="1" dirty="0" smtClean="0">
                <a:latin typeface="Times New Roman" pitchFamily="18" charset="0"/>
                <a:cs typeface="Times New Roman" pitchFamily="18" charset="0"/>
              </a:rPr>
              <a:t>Expectation</a:t>
            </a:r>
            <a:r>
              <a:rPr lang="ar-SA" altLang="en-US" sz="1600" dirty="0" smtClean="0">
                <a:latin typeface="Times New Roman" pitchFamily="18" charset="0"/>
                <a:cs typeface="Times New Roman" pitchFamily="18" charset="0"/>
              </a:rPr>
              <a:t> أو التنبؤات </a:t>
            </a:r>
            <a:r>
              <a:rPr lang="en-US" altLang="en-US" sz="1600" i="1" dirty="0" smtClean="0">
                <a:latin typeface="Times New Roman" pitchFamily="18" charset="0"/>
                <a:cs typeface="Times New Roman" pitchFamily="18" charset="0"/>
              </a:rPr>
              <a:t>Prediction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بالمستقبل خاصة فيما يتعلق بالإنتاج </a:t>
            </a:r>
            <a:r>
              <a:rPr lang="en-US" altLang="en-US" sz="1600" i="1" dirty="0" smtClean="0">
                <a:latin typeface="Times New Roman" pitchFamily="18" charset="0"/>
                <a:cs typeface="Times New Roman" pitchFamily="18" charset="0"/>
              </a:rPr>
              <a:t>Production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 والأسعار </a:t>
            </a:r>
            <a:r>
              <a:rPr lang="en-US" altLang="en-US" sz="1600" i="1" dirty="0" smtClean="0">
                <a:latin typeface="Times New Roman" pitchFamily="18" charset="0"/>
                <a:cs typeface="Times New Roman" pitchFamily="18" charset="0"/>
              </a:rPr>
              <a:t>Prices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والظروف المستقبلية التي تواجه المزارع.</a:t>
            </a:r>
          </a:p>
          <a:p>
            <a:pPr marL="804863" lvl="1" indent="-457200" algn="just" rtl="1" eaLnBrk="1" hangingPunct="1">
              <a:lnSpc>
                <a:spcPct val="150000"/>
              </a:lnSpc>
            </a:pPr>
            <a:r>
              <a:rPr lang="ar-SA" altLang="en-US" sz="1600" dirty="0" smtClean="0">
                <a:latin typeface="Times New Roman" pitchFamily="18" charset="0"/>
                <a:cs typeface="Times New Roman" pitchFamily="18" charset="0"/>
              </a:rPr>
              <a:t>وضع الخطط موضع التنفيذ </a:t>
            </a:r>
            <a:r>
              <a:rPr lang="en-US" altLang="en-US" sz="1600" i="1" dirty="0" smtClean="0">
                <a:latin typeface="Times New Roman" pitchFamily="18" charset="0"/>
                <a:cs typeface="Times New Roman" pitchFamily="18" charset="0"/>
              </a:rPr>
              <a:t>Implementation</a:t>
            </a:r>
            <a:r>
              <a:rPr lang="ar-SA" altLang="en-US" sz="1600" dirty="0" smtClean="0">
                <a:latin typeface="Times New Roman" pitchFamily="18" charset="0"/>
                <a:cs typeface="Times New Roman" pitchFamily="18" charset="0"/>
              </a:rPr>
              <a:t> واتخاذ القرارات التنفيذية اللازمة لتحريك الموارد المزرعية في اتجاه تنفيذ الخطط الموضوعة للمزرعة.</a:t>
            </a:r>
          </a:p>
          <a:p>
            <a:pPr marL="804863" lvl="1" indent="-457200" algn="just" rtl="1" eaLnBrk="1" hangingPunct="1">
              <a:lnSpc>
                <a:spcPct val="150000"/>
              </a:lnSpc>
            </a:pPr>
            <a:r>
              <a:rPr lang="ar-SA" altLang="en-US" sz="1600" dirty="0" smtClean="0">
                <a:latin typeface="Times New Roman" pitchFamily="18" charset="0"/>
                <a:cs typeface="Times New Roman" pitchFamily="18" charset="0"/>
              </a:rPr>
              <a:t>تحمل المسؤوليات المتعلقة بنتائج تنفيذ القرارات المزرعية ويمكن للإدارة الاستعانة بمعطيات إتخاذ القرار المزرعي تحت ظروف المخاطرة واللايقين </a:t>
            </a:r>
            <a:r>
              <a:rPr lang="en-US" altLang="en-US" sz="1600" i="1" dirty="0" smtClean="0">
                <a:latin typeface="Times New Roman" pitchFamily="18" charset="0"/>
                <a:cs typeface="Times New Roman" pitchFamily="18" charset="0"/>
              </a:rPr>
              <a:t>Risk</a:t>
            </a:r>
            <a:r>
              <a:rPr lang="en-US" altLang="en-US" sz="1600" b="1" i="1"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&amp;</a:t>
            </a:r>
            <a:r>
              <a:rPr lang="en-US" altLang="en-US" sz="1600" b="1" i="1"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Uncertainty</a:t>
            </a:r>
            <a:r>
              <a:rPr lang="ar-SA" altLang="en-US" sz="1600" dirty="0" smtClean="0">
                <a:latin typeface="Times New Roman" pitchFamily="18" charset="0"/>
                <a:cs typeface="Times New Roman" pitchFamily="18" charset="0"/>
              </a:rPr>
              <a:t> للوصول للقرار الأمثل الذي حقق أهداف المزارع.</a:t>
            </a:r>
            <a:endParaRPr lang="en-US" altLang="en-US" sz="1600" dirty="0" smtClean="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59C5AD72-FE3E-4C40-8A54-1FBBFAA76C92}" type="slidenum">
              <a:rPr lang="ar-SA" smtClean="0"/>
              <a:pPr>
                <a:defRPr/>
              </a:pPr>
              <a:t>222</a:t>
            </a:fld>
            <a:endParaRPr lang="en-US"/>
          </a:p>
        </p:txBody>
      </p:sp>
    </p:spTree>
    <p:extLst>
      <p:ext uri="{BB962C8B-B14F-4D97-AF65-F5344CB8AC3E}">
        <p14:creationId xmlns:p14="http://schemas.microsoft.com/office/powerpoint/2010/main" val="241233941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4294967295"/>
          </p:nvPr>
        </p:nvSpPr>
        <p:spPr>
          <a:xfrm>
            <a:off x="304800" y="1524000"/>
            <a:ext cx="8686800" cy="4953000"/>
          </a:xfrm>
        </p:spPr>
        <p:txBody>
          <a:bodyPr>
            <a:normAutofit/>
          </a:bodyPr>
          <a:lstStyle/>
          <a:p>
            <a:pPr marL="274320" indent="-274320" algn="just" rtl="1" eaLnBrk="1" fontAlgn="auto" hangingPunct="1">
              <a:lnSpc>
                <a:spcPct val="80000"/>
              </a:lnSpc>
              <a:spcBef>
                <a:spcPts val="0"/>
              </a:spcBef>
              <a:spcAft>
                <a:spcPts val="0"/>
              </a:spcAft>
              <a:buClr>
                <a:schemeClr val="accent3"/>
              </a:buClr>
              <a:buFont typeface="Wingdings" pitchFamily="2" charset="2"/>
              <a:buNone/>
              <a:defRPr/>
            </a:pPr>
            <a:endParaRPr lang="ar-SA" sz="2400" dirty="0">
              <a:solidFill>
                <a:schemeClr val="accent1">
                  <a:lumMod val="50000"/>
                </a:schemeClr>
              </a:solidFill>
              <a:latin typeface="Times New Roman" pitchFamily="18" charset="0"/>
              <a:ea typeface="+mn-ea"/>
              <a:cs typeface="Times New Roman" pitchFamily="18" charset="0"/>
            </a:endParaRPr>
          </a:p>
          <a:p>
            <a:pPr marL="274320" indent="-274320" algn="just" rtl="1" eaLnBrk="1" fontAlgn="auto" hangingPunct="1">
              <a:lnSpc>
                <a:spcPct val="80000"/>
              </a:lnSpc>
              <a:spcBef>
                <a:spcPts val="0"/>
              </a:spcBef>
              <a:spcAft>
                <a:spcPts val="0"/>
              </a:spcAft>
              <a:buClr>
                <a:schemeClr val="accent3"/>
              </a:buClr>
              <a:buFont typeface="Wingdings" pitchFamily="2" charset="2"/>
              <a:buNone/>
              <a:defRPr/>
            </a:pPr>
            <a:r>
              <a:rPr lang="ar-SA" sz="2400" dirty="0" smtClean="0">
                <a:solidFill>
                  <a:schemeClr val="accent1">
                    <a:lumMod val="50000"/>
                  </a:schemeClr>
                </a:solidFill>
                <a:latin typeface="Times New Roman" pitchFamily="18" charset="0"/>
                <a:ea typeface="+mn-ea"/>
                <a:cs typeface="Times New Roman" pitchFamily="18" charset="0"/>
              </a:rPr>
              <a:t>السياسات </a:t>
            </a:r>
            <a:r>
              <a:rPr lang="ar-SA" sz="2400" dirty="0">
                <a:solidFill>
                  <a:schemeClr val="accent1">
                    <a:lumMod val="50000"/>
                  </a:schemeClr>
                </a:solidFill>
                <a:latin typeface="Times New Roman" pitchFamily="18" charset="0"/>
                <a:ea typeface="+mn-ea"/>
                <a:cs typeface="Times New Roman" pitchFamily="18" charset="0"/>
              </a:rPr>
              <a:t>المباشرة لمجابهة المخاطرة واللايقين</a:t>
            </a:r>
            <a:r>
              <a:rPr lang="ar-SA" sz="2400" dirty="0" smtClean="0">
                <a:solidFill>
                  <a:schemeClr val="accent1">
                    <a:lumMod val="50000"/>
                  </a:schemeClr>
                </a:solidFill>
                <a:latin typeface="Times New Roman" pitchFamily="18" charset="0"/>
                <a:ea typeface="+mn-ea"/>
                <a:cs typeface="Times New Roman" pitchFamily="18" charset="0"/>
              </a:rPr>
              <a:t>:</a:t>
            </a:r>
            <a:endParaRPr lang="ar-SA" sz="1800" dirty="0">
              <a:solidFill>
                <a:schemeClr val="accent1">
                  <a:lumMod val="50000"/>
                </a:schemeClr>
              </a:solidFill>
              <a:latin typeface="Times New Roman" pitchFamily="18" charset="0"/>
              <a:ea typeface="+mn-ea"/>
              <a:cs typeface="Times New Roman" pitchFamily="18" charset="0"/>
            </a:endParaRPr>
          </a:p>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1800" dirty="0">
                <a:latin typeface="Times New Roman" pitchFamily="18" charset="0"/>
                <a:ea typeface="+mn-ea"/>
                <a:cs typeface="Times New Roman" pitchFamily="18" charset="0"/>
              </a:rPr>
              <a:t>من المشكلات الرئيسية للمخاطرة واللايقين </a:t>
            </a:r>
            <a:r>
              <a:rPr lang="ar-SA" sz="1800" dirty="0" smtClean="0">
                <a:latin typeface="Times New Roman" pitchFamily="18" charset="0"/>
                <a:ea typeface="+mn-ea"/>
                <a:cs typeface="Times New Roman" pitchFamily="18" charset="0"/>
              </a:rPr>
              <a:t>في </a:t>
            </a:r>
            <a:r>
              <a:rPr lang="ar-SA" sz="1800" dirty="0">
                <a:latin typeface="Times New Roman" pitchFamily="18" charset="0"/>
                <a:ea typeface="+mn-ea"/>
                <a:cs typeface="Times New Roman" pitchFamily="18" charset="0"/>
              </a:rPr>
              <a:t>الإنتاج الزراعي عزوف المزارع على إستخدام الكميات المثلى من عناصر الإنتاج لزيادة الإنتاج إلى المعدلات المثلى من الناحية الفنية. ولحل هذا المشكل تتبع بعض الدول بعض السياسات المباشرة ومن أمثلتها:</a:t>
            </a:r>
            <a:endParaRPr lang="ar-SA" sz="1800" b="1" dirty="0">
              <a:latin typeface="Times New Roman" pitchFamily="18" charset="0"/>
              <a:ea typeface="+mn-ea"/>
              <a:cs typeface="Times New Roman" pitchFamily="18" charset="0"/>
            </a:endParaRPr>
          </a:p>
          <a:p>
            <a:pPr marL="640080" lvl="1" indent="-246888" algn="just" rtl="1" eaLnBrk="1" fontAlgn="auto" hangingPunct="1">
              <a:lnSpc>
                <a:spcPct val="150000"/>
              </a:lnSpc>
              <a:spcAft>
                <a:spcPts val="0"/>
              </a:spcAft>
              <a:buFont typeface="Wingdings" pitchFamily="2" charset="2"/>
              <a:buNone/>
              <a:defRPr/>
            </a:pPr>
            <a:r>
              <a:rPr lang="ar-SA" sz="1800" b="1" dirty="0">
                <a:latin typeface="Times New Roman" pitchFamily="18" charset="0"/>
                <a:ea typeface="+mn-ea"/>
                <a:cs typeface="Times New Roman" pitchFamily="18" charset="0"/>
              </a:rPr>
              <a:t>1 - دعم عناصر الإنتاج: </a:t>
            </a:r>
            <a:endParaRPr lang="ar-SA" sz="1800" b="1" dirty="0" smtClean="0">
              <a:latin typeface="Times New Roman" pitchFamily="18" charset="0"/>
              <a:ea typeface="+mn-ea"/>
              <a:cs typeface="Times New Roman" pitchFamily="18" charset="0"/>
            </a:endParaRPr>
          </a:p>
          <a:p>
            <a:pPr marL="640080" lvl="1" indent="-246888" algn="just" rtl="1" eaLnBrk="1" fontAlgn="auto" hangingPunct="1">
              <a:lnSpc>
                <a:spcPct val="150000"/>
              </a:lnSpc>
              <a:spcAft>
                <a:spcPts val="0"/>
              </a:spcAft>
              <a:buFont typeface="Wingdings 2"/>
              <a:buChar char=""/>
              <a:defRPr/>
            </a:pPr>
            <a:r>
              <a:rPr lang="ar-SA" sz="1800" dirty="0" smtClean="0">
                <a:latin typeface="Times New Roman" pitchFamily="18" charset="0"/>
                <a:ea typeface="+mn-ea"/>
                <a:cs typeface="Times New Roman" pitchFamily="18" charset="0"/>
              </a:rPr>
              <a:t>دعم </a:t>
            </a:r>
            <a:r>
              <a:rPr lang="ar-SA" sz="1800" dirty="0">
                <a:latin typeface="Times New Roman" pitchFamily="18" charset="0"/>
                <a:ea typeface="+mn-ea"/>
                <a:cs typeface="Times New Roman" pitchFamily="18" charset="0"/>
              </a:rPr>
              <a:t>الأسمدة والمبيدات والآلات والبذور المحسّنة من السياسات التي تؤدي الى زيادة إستعمالها. ويقصد بالدعم توفيرها للمزارع بأقل من سعرها أو تكلفتها الحقيقية، كما هو موضح في الشكل </a:t>
            </a:r>
            <a:r>
              <a:rPr lang="ar-SA" sz="1800" dirty="0" smtClean="0">
                <a:latin typeface="Times New Roman" pitchFamily="18" charset="0"/>
                <a:ea typeface="+mn-ea"/>
                <a:cs typeface="Times New Roman" pitchFamily="18" charset="0"/>
              </a:rPr>
              <a:t>سيقوم </a:t>
            </a:r>
            <a:r>
              <a:rPr lang="ar-SA" sz="1800" dirty="0">
                <a:latin typeface="Times New Roman" pitchFamily="18" charset="0"/>
                <a:ea typeface="+mn-ea"/>
                <a:cs typeface="Times New Roman" pitchFamily="18" charset="0"/>
              </a:rPr>
              <a:t>المزارع باستخدام كمية اكبر من العنصر الإنتاجي بالمقارنة بالكمية التي سوف يستخدمها المزراع بدون توفير الدعم اللازم. </a:t>
            </a:r>
            <a:endParaRPr lang="ar-SA" sz="1800" dirty="0" smtClean="0">
              <a:latin typeface="Times New Roman" pitchFamily="18" charset="0"/>
              <a:ea typeface="+mn-ea"/>
              <a:cs typeface="Times New Roman" pitchFamily="18" charset="0"/>
            </a:endParaRPr>
          </a:p>
          <a:p>
            <a:pPr marL="640080" lvl="1" indent="-246888" algn="just" rtl="1" eaLnBrk="1" fontAlgn="auto" hangingPunct="1">
              <a:lnSpc>
                <a:spcPct val="150000"/>
              </a:lnSpc>
              <a:spcAft>
                <a:spcPts val="0"/>
              </a:spcAft>
              <a:buFont typeface="Wingdings 2"/>
              <a:buChar char=""/>
              <a:defRPr/>
            </a:pPr>
            <a:r>
              <a:rPr lang="ar-SA" sz="1800" dirty="0" smtClean="0">
                <a:latin typeface="Times New Roman" pitchFamily="18" charset="0"/>
                <a:ea typeface="+mn-ea"/>
                <a:cs typeface="Times New Roman" pitchFamily="18" charset="0"/>
              </a:rPr>
              <a:t>من </a:t>
            </a:r>
            <a:r>
              <a:rPr lang="ar-SA" sz="1800" dirty="0">
                <a:latin typeface="Times New Roman" pitchFamily="18" charset="0"/>
                <a:ea typeface="+mn-ea"/>
                <a:cs typeface="Times New Roman" pitchFamily="18" charset="0"/>
              </a:rPr>
              <a:t>نتائج الدعم دفع المزارع الى زيادة الكميات التي يستخدمها المزارع في إتجاه إستخدامات المعدلات المثلى وذلك بافتراض أن أغلب المزارعين من متجنبي المخاطرة ويميلون الى استخدام كميات اقل من المعدلات المثلى نتيجة لوجود المخاطرة واللايقين.</a:t>
            </a:r>
          </a:p>
          <a:p>
            <a:pPr marL="274320" indent="-274320" algn="just" rtl="1" eaLnBrk="1" fontAlgn="auto" hangingPunct="1">
              <a:lnSpc>
                <a:spcPct val="80000"/>
              </a:lnSpc>
              <a:spcBef>
                <a:spcPts val="0"/>
              </a:spcBef>
              <a:spcAft>
                <a:spcPts val="0"/>
              </a:spcAft>
              <a:buClr>
                <a:schemeClr val="accent3"/>
              </a:buClr>
              <a:buFont typeface="Wingdings 2" pitchFamily="18" charset="2"/>
              <a:buNone/>
              <a:defRPr/>
            </a:pPr>
            <a:endParaRPr lang="en-US" sz="2000" dirty="0">
              <a:latin typeface="Times New Roman" pitchFamily="18" charset="0"/>
              <a:ea typeface="+mn-ea"/>
              <a:cs typeface="Times New Roman" pitchFamily="18" charset="0"/>
            </a:endParaRPr>
          </a:p>
        </p:txBody>
      </p:sp>
      <p:graphicFrame>
        <p:nvGraphicFramePr>
          <p:cNvPr id="5" name="رسم تخطيطي 4"/>
          <p:cNvGraphicFramePr/>
          <p:nvPr/>
        </p:nvGraphicFramePr>
        <p:xfrm>
          <a:off x="762000" y="685800"/>
          <a:ext cx="7391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رقم الشريحة 3"/>
          <p:cNvSpPr>
            <a:spLocks noGrp="1"/>
          </p:cNvSpPr>
          <p:nvPr>
            <p:ph type="sldNum" sz="quarter" idx="12"/>
          </p:nvPr>
        </p:nvSpPr>
        <p:spPr/>
        <p:txBody>
          <a:bodyPr/>
          <a:lstStyle/>
          <a:p>
            <a:pPr>
              <a:defRPr/>
            </a:pPr>
            <a:fld id="{998DB66E-B84F-47A9-98C0-536F5B1FFC77}" type="slidenum">
              <a:rPr lang="ar-SA" smtClean="0"/>
              <a:pPr>
                <a:defRPr/>
              </a:pPr>
              <a:t>223</a:t>
            </a:fld>
            <a:endParaRPr lang="en-US"/>
          </a:p>
        </p:txBody>
      </p:sp>
    </p:spTree>
    <p:extLst>
      <p:ext uri="{BB962C8B-B14F-4D97-AF65-F5344CB8AC3E}">
        <p14:creationId xmlns:p14="http://schemas.microsoft.com/office/powerpoint/2010/main" val="238490365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1026" name="Object 4"/>
          <p:cNvGraphicFramePr>
            <a:graphicFrameLocks noChangeAspect="1"/>
          </p:cNvGraphicFramePr>
          <p:nvPr/>
        </p:nvGraphicFramePr>
        <p:xfrm>
          <a:off x="609600" y="1066800"/>
          <a:ext cx="8153400" cy="5410200"/>
        </p:xfrm>
        <a:graphic>
          <a:graphicData uri="http://schemas.openxmlformats.org/presentationml/2006/ole">
            <mc:AlternateContent xmlns:mc="http://schemas.openxmlformats.org/markup-compatibility/2006">
              <mc:Choice xmlns:v="urn:schemas-microsoft-com:vml" Requires="v">
                <p:oleObj spid="_x0000_s73811" name="Document" r:id="rId3" imgW="5278789" imgH="2983765" progId="Word.Document.8">
                  <p:embed/>
                </p:oleObj>
              </mc:Choice>
              <mc:Fallback>
                <p:oleObj name="Document" r:id="rId3" imgW="5278789" imgH="298376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81534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2981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386917A1-E3FE-417C-B16E-B38FDD0690F7}" type="slidenum">
              <a:rPr lang="ar-SA" smtClean="0"/>
              <a:pPr>
                <a:defRPr/>
              </a:pPr>
              <a:t>224</a:t>
            </a:fld>
            <a:endParaRPr lang="en-US"/>
          </a:p>
        </p:txBody>
      </p:sp>
    </p:spTree>
    <p:extLst>
      <p:ext uri="{BB962C8B-B14F-4D97-AF65-F5344CB8AC3E}">
        <p14:creationId xmlns:p14="http://schemas.microsoft.com/office/powerpoint/2010/main" val="19276576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4294967295"/>
          </p:nvPr>
        </p:nvSpPr>
        <p:spPr>
          <a:xfrm>
            <a:off x="457200" y="304800"/>
            <a:ext cx="8382000" cy="5943600"/>
          </a:xfrm>
        </p:spPr>
        <p:txBody>
          <a:bodyPr>
            <a:normAutofit/>
          </a:bodyPr>
          <a:lstStyle/>
          <a:p>
            <a:pPr marL="609600" indent="-609600" algn="just" rtl="1" eaLnBrk="1" fontAlgn="auto" hangingPunct="1">
              <a:lnSpc>
                <a:spcPct val="90000"/>
              </a:lnSpc>
              <a:spcBef>
                <a:spcPts val="0"/>
              </a:spcBef>
              <a:spcAft>
                <a:spcPts val="0"/>
              </a:spcAft>
              <a:buClr>
                <a:schemeClr val="accent3"/>
              </a:buClr>
              <a:buFont typeface="Wingdings" pitchFamily="2" charset="2"/>
              <a:buNone/>
              <a:defRPr/>
            </a:pPr>
            <a:r>
              <a:rPr lang="ar-SA" sz="2400" b="1" dirty="0">
                <a:latin typeface="Times New Roman" pitchFamily="18" charset="0"/>
                <a:ea typeface="+mn-ea"/>
                <a:cs typeface="Times New Roman" pitchFamily="18" charset="0"/>
              </a:rPr>
              <a:t>2 - دعم الإنتاج الزراعي</a:t>
            </a:r>
            <a:r>
              <a:rPr lang="ar-SA" sz="2400" b="1" dirty="0" smtClean="0">
                <a:latin typeface="Times New Roman" pitchFamily="18" charset="0"/>
                <a:ea typeface="+mn-ea"/>
                <a:cs typeface="Times New Roman" pitchFamily="18" charset="0"/>
              </a:rPr>
              <a:t>:</a:t>
            </a:r>
          </a:p>
          <a:p>
            <a:pPr marL="609600" indent="-609600" algn="just" rtl="1" eaLnBrk="1" fontAlgn="auto" hangingPunct="1">
              <a:lnSpc>
                <a:spcPct val="90000"/>
              </a:lnSpc>
              <a:spcBef>
                <a:spcPts val="0"/>
              </a:spcBef>
              <a:spcAft>
                <a:spcPts val="0"/>
              </a:spcAft>
              <a:buClr>
                <a:schemeClr val="accent3"/>
              </a:buClr>
              <a:buFont typeface="Wingdings" pitchFamily="2" charset="2"/>
              <a:buNone/>
              <a:defRPr/>
            </a:pPr>
            <a:endParaRPr lang="ar-SA" sz="2400" dirty="0" smtClean="0">
              <a:latin typeface="Times New Roman" pitchFamily="18" charset="0"/>
              <a:ea typeface="+mn-ea"/>
              <a:cs typeface="Times New Roman" pitchFamily="18" charset="0"/>
            </a:endParaRPr>
          </a:p>
          <a:p>
            <a:pPr marL="609600" indent="-609600" algn="just" rtl="1" eaLnBrk="1" fontAlgn="auto" hangingPunct="1">
              <a:lnSpc>
                <a:spcPct val="150000"/>
              </a:lnSpc>
              <a:spcBef>
                <a:spcPts val="0"/>
              </a:spcBef>
              <a:spcAft>
                <a:spcPts val="0"/>
              </a:spcAft>
              <a:buClr>
                <a:schemeClr val="accent3"/>
              </a:buClr>
              <a:buFont typeface="Wingdings 2"/>
              <a:buChar char=""/>
              <a:defRPr/>
            </a:pPr>
            <a:r>
              <a:rPr lang="ar-SA" sz="2800" dirty="0" smtClean="0">
                <a:latin typeface="Times New Roman" pitchFamily="18" charset="0"/>
                <a:ea typeface="+mn-ea"/>
                <a:cs typeface="Times New Roman" pitchFamily="18" charset="0"/>
              </a:rPr>
              <a:t> </a:t>
            </a:r>
            <a:r>
              <a:rPr lang="ar-SA" sz="2000" dirty="0">
                <a:latin typeface="Times New Roman" pitchFamily="18" charset="0"/>
                <a:ea typeface="+mn-ea"/>
                <a:cs typeface="Times New Roman" pitchFamily="18" charset="0"/>
              </a:rPr>
              <a:t>الوجه الثاني لدعم عناصر الإنتاج هو سياسه دعم الإنتاج الزراعي والذي له نفس التأثير حيث إنه يؤثر في زيادة قيمة الإنتاجية الحدية وبالتالي يقوم المزارع باستخدام كميات أعلى من مدخلات الإنتاج والتي تؤدي بدورها إلى زيادة الإنتاج. </a:t>
            </a:r>
            <a:endParaRPr lang="ar-SA" sz="2000" dirty="0" smtClean="0">
              <a:latin typeface="Times New Roman" pitchFamily="18" charset="0"/>
              <a:ea typeface="+mn-ea"/>
              <a:cs typeface="Times New Roman" pitchFamily="18" charset="0"/>
            </a:endParaRPr>
          </a:p>
          <a:p>
            <a:pPr marL="609600" indent="-609600" algn="just" rtl="1" eaLnBrk="1" fontAlgn="auto" hangingPunct="1">
              <a:lnSpc>
                <a:spcPct val="150000"/>
              </a:lnSpc>
              <a:spcBef>
                <a:spcPts val="0"/>
              </a:spcBef>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وهي </a:t>
            </a:r>
            <a:r>
              <a:rPr lang="ar-SA" sz="2000" dirty="0">
                <a:latin typeface="Times New Roman" pitchFamily="18" charset="0"/>
                <a:ea typeface="+mn-ea"/>
                <a:cs typeface="Times New Roman" pitchFamily="18" charset="0"/>
              </a:rPr>
              <a:t>سياسة ذات تأثير مشابه وتنفع في حالات الرغبة في دفع المزارع إلى إضافة الكميات المثلى من المدخلات لمجابهة المخاطرة واللايقين كما هو في </a:t>
            </a:r>
            <a:r>
              <a:rPr lang="ar-SA" sz="2000" dirty="0" smtClean="0">
                <a:latin typeface="Times New Roman" pitchFamily="18" charset="0"/>
                <a:ea typeface="+mn-ea"/>
                <a:cs typeface="Times New Roman" pitchFamily="18" charset="0"/>
              </a:rPr>
              <a:t>الشكل.</a:t>
            </a:r>
            <a:endParaRPr lang="ar-SA" sz="2000" dirty="0">
              <a:latin typeface="Times New Roman" pitchFamily="18" charset="0"/>
              <a:ea typeface="+mn-ea"/>
              <a:cs typeface="Times New Roman" pitchFamily="18" charset="0"/>
            </a:endParaRPr>
          </a:p>
          <a:p>
            <a:pPr marL="609600" indent="-609600" algn="just" rtl="1" eaLnBrk="1" fontAlgn="auto" hangingPunct="1">
              <a:lnSpc>
                <a:spcPct val="150000"/>
              </a:lnSpc>
              <a:spcBef>
                <a:spcPts val="0"/>
              </a:spcBef>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يمكن تحقيق هدف تحفيز المزارعين على إضاقة الكميات المطلوبة (فنياً واقتصادياً) عن طريق برامج دعم المنتج النهائي عند مستوى المزرعة وقد تفضل هذه السياسة على سياسة دعم الأسمدة والمدخلات لسهولة إدارتها وتأثيرها المباشر على كمية الإنتاج المحقق.</a:t>
            </a:r>
          </a:p>
          <a:p>
            <a:pPr marL="609600" indent="-609600" algn="just" rtl="1" eaLnBrk="1" fontAlgn="auto" hangingPunct="1">
              <a:lnSpc>
                <a:spcPct val="90000"/>
              </a:lnSpc>
              <a:spcBef>
                <a:spcPts val="0"/>
              </a:spcBef>
              <a:spcAft>
                <a:spcPts val="0"/>
              </a:spcAft>
              <a:buClr>
                <a:schemeClr val="accent3"/>
              </a:buClr>
              <a:buFont typeface="Wingdings 2"/>
              <a:buChar char=""/>
              <a:defRPr/>
            </a:pPr>
            <a:endParaRPr lang="en-US" sz="28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69A5D4E0-9F69-44D4-8B1E-202947DC9853}" type="slidenum">
              <a:rPr lang="ar-SA" smtClean="0"/>
              <a:pPr>
                <a:defRPr/>
              </a:pPr>
              <a:t>225</a:t>
            </a:fld>
            <a:endParaRPr lang="en-US"/>
          </a:p>
        </p:txBody>
      </p:sp>
    </p:spTree>
    <p:extLst>
      <p:ext uri="{BB962C8B-B14F-4D97-AF65-F5344CB8AC3E}">
        <p14:creationId xmlns:p14="http://schemas.microsoft.com/office/powerpoint/2010/main" val="3505173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2050" name="Object 4"/>
          <p:cNvGraphicFramePr>
            <a:graphicFrameLocks noChangeAspect="1"/>
          </p:cNvGraphicFramePr>
          <p:nvPr>
            <p:extLst>
              <p:ext uri="{D42A27DB-BD31-4B8C-83A1-F6EECF244321}">
                <p14:modId xmlns:p14="http://schemas.microsoft.com/office/powerpoint/2010/main" val="2571638339"/>
              </p:ext>
            </p:extLst>
          </p:nvPr>
        </p:nvGraphicFramePr>
        <p:xfrm>
          <a:off x="609600" y="504825"/>
          <a:ext cx="8229600" cy="5181600"/>
        </p:xfrm>
        <a:graphic>
          <a:graphicData uri="http://schemas.openxmlformats.org/presentationml/2006/ole">
            <mc:AlternateContent xmlns:mc="http://schemas.openxmlformats.org/markup-compatibility/2006">
              <mc:Choice xmlns:v="urn:schemas-microsoft-com:vml" Requires="v">
                <p:oleObj spid="_x0000_s74835" name="Document" r:id="rId3" imgW="5285401" imgH="3101717" progId="Word.Document.8">
                  <p:embed/>
                </p:oleObj>
              </mc:Choice>
              <mc:Fallback>
                <p:oleObj name="Document" r:id="rId3" imgW="5285401" imgH="3101717" progId="Word.Document.8">
                  <p:embed/>
                  <p:pic>
                    <p:nvPicPr>
                      <p:cNvPr id="0" name=""/>
                      <p:cNvPicPr>
                        <a:picLocks noChangeAspect="1" noChangeArrowheads="1"/>
                      </p:cNvPicPr>
                      <p:nvPr/>
                    </p:nvPicPr>
                    <p:blipFill>
                      <a:blip r:embed="rId4"/>
                      <a:srcRect/>
                      <a:stretch>
                        <a:fillRect/>
                      </a:stretch>
                    </p:blipFill>
                    <p:spPr bwMode="auto">
                      <a:xfrm>
                        <a:off x="609600" y="504825"/>
                        <a:ext cx="82296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6"/>
          <p:cNvSpPr>
            <a:spLocks noChangeArrowheads="1"/>
          </p:cNvSpPr>
          <p:nvPr/>
        </p:nvSpPr>
        <p:spPr bwMode="auto">
          <a:xfrm>
            <a:off x="0"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F5B0411B-92D8-4357-93C8-DDF479F7C3BD}" type="slidenum">
              <a:rPr lang="ar-SA" smtClean="0"/>
              <a:pPr>
                <a:defRPr/>
              </a:pPr>
              <a:t>226</a:t>
            </a:fld>
            <a:endParaRPr lang="en-US"/>
          </a:p>
        </p:txBody>
      </p:sp>
    </p:spTree>
    <p:extLst>
      <p:ext uri="{BB962C8B-B14F-4D97-AF65-F5344CB8AC3E}">
        <p14:creationId xmlns:p14="http://schemas.microsoft.com/office/powerpoint/2010/main" val="196483490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381000" y="762000"/>
            <a:ext cx="8458200" cy="5486400"/>
          </a:xfrm>
        </p:spPr>
        <p:txBody>
          <a:bodyPr/>
          <a:lstStyle/>
          <a:p>
            <a:pPr algn="just" rtl="1" eaLnBrk="1" hangingPunct="1">
              <a:lnSpc>
                <a:spcPct val="150000"/>
              </a:lnSpc>
              <a:buFont typeface="Wingdings" pitchFamily="2" charset="2"/>
              <a:buNone/>
            </a:pPr>
            <a:r>
              <a:rPr lang="ar-SA" altLang="en-US" sz="2400" dirty="0" smtClean="0">
                <a:latin typeface="Times New Roman" pitchFamily="18" charset="0"/>
                <a:cs typeface="Times New Roman" pitchFamily="18" charset="0"/>
              </a:rPr>
              <a:t>3 - التامين الزراعي على المحاصيل:</a:t>
            </a:r>
          </a:p>
          <a:p>
            <a:pPr algn="just" rtl="1" eaLnBrk="1" hangingPunct="1">
              <a:lnSpc>
                <a:spcPct val="150000"/>
              </a:lnSpc>
            </a:pPr>
            <a:r>
              <a:rPr lang="ar-SA" altLang="en-US" sz="2000" dirty="0" smtClean="0">
                <a:latin typeface="Times New Roman" pitchFamily="18" charset="0"/>
                <a:cs typeface="Times New Roman" pitchFamily="18" charset="0"/>
              </a:rPr>
              <a:t>فلسفة التأمين الزراعي هو تجميع  أكبر عدد من المزارعين بتحمل المخاطرة جماعياً لمجابهة أي كوارث طبيعية أو بيئية أو اقتصادية كمصدر من مصادر المخاطرة واللايقين.</a:t>
            </a:r>
          </a:p>
          <a:p>
            <a:pPr algn="just" rtl="1" eaLnBrk="1" hangingPunct="1">
              <a:lnSpc>
                <a:spcPct val="150000"/>
              </a:lnSpc>
            </a:pPr>
            <a:r>
              <a:rPr lang="ar-SA" altLang="en-US" sz="2000" dirty="0" smtClean="0">
                <a:latin typeface="Times New Roman" pitchFamily="18" charset="0"/>
                <a:cs typeface="Times New Roman" pitchFamily="18" charset="0"/>
              </a:rPr>
              <a:t>يمكن التأمين تحت ظروف المخاطرة على العديد من المحاصيل التي يقوم المزارع بدفع قسط تأمين معروف ليضمن مستويات محدودة من الدخل تحت كل الظروف وتعتبر هذه السياسة من السياسات المباشرة ولتخفيف آثار المخاطرة واللايقين السلبية على الإنتاج الزراعي.</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95B04F22-3EE1-4BC2-95D2-94E0762AF608}" type="slidenum">
              <a:rPr lang="ar-SA" smtClean="0"/>
              <a:pPr>
                <a:defRPr/>
              </a:pPr>
              <a:t>227</a:t>
            </a:fld>
            <a:endParaRPr lang="en-US"/>
          </a:p>
        </p:txBody>
      </p:sp>
    </p:spTree>
    <p:extLst>
      <p:ext uri="{BB962C8B-B14F-4D97-AF65-F5344CB8AC3E}">
        <p14:creationId xmlns:p14="http://schemas.microsoft.com/office/powerpoint/2010/main" val="193783146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754511252"/>
              </p:ext>
            </p:extLst>
          </p:nvPr>
        </p:nvGraphicFramePr>
        <p:xfrm>
          <a:off x="762000" y="609600"/>
          <a:ext cx="80772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1491" name="Rectangle 3"/>
          <p:cNvSpPr>
            <a:spLocks noGrp="1" noChangeArrowheads="1"/>
          </p:cNvSpPr>
          <p:nvPr>
            <p:ph idx="1"/>
          </p:nvPr>
        </p:nvSpPr>
        <p:spPr>
          <a:xfrm>
            <a:off x="228600" y="1447800"/>
            <a:ext cx="8534400" cy="5105400"/>
          </a:xfrm>
        </p:spPr>
        <p:txBody>
          <a:bodyPr>
            <a:normAutofit fontScale="92500" lnSpcReduction="10000"/>
          </a:bodyPr>
          <a:lstStyle/>
          <a:p>
            <a:pPr marL="381000" indent="-381000" algn="just" rtl="1" eaLnBrk="1" fontAlgn="auto" hangingPunct="1">
              <a:lnSpc>
                <a:spcPct val="150000"/>
              </a:lnSpc>
              <a:spcBef>
                <a:spcPts val="0"/>
              </a:spcBef>
              <a:spcAft>
                <a:spcPts val="0"/>
              </a:spcAft>
              <a:buClr>
                <a:schemeClr val="accent3"/>
              </a:buClr>
              <a:buFontTx/>
              <a:buAutoNum type="arabicPeriod"/>
              <a:defRPr/>
            </a:pPr>
            <a:r>
              <a:rPr lang="ar-SA" sz="2200" dirty="0" smtClean="0">
                <a:solidFill>
                  <a:srgbClr val="00B0F0"/>
                </a:solidFill>
                <a:latin typeface="Times New Roman" pitchFamily="18" charset="0"/>
                <a:ea typeface="+mn-ea"/>
                <a:cs typeface="Times New Roman" pitchFamily="18" charset="0"/>
              </a:rPr>
              <a:t>تحسين </a:t>
            </a:r>
            <a:r>
              <a:rPr lang="ar-SA" sz="2200" dirty="0">
                <a:solidFill>
                  <a:srgbClr val="00B0F0"/>
                </a:solidFill>
                <a:latin typeface="Times New Roman" pitchFamily="18" charset="0"/>
                <a:ea typeface="+mn-ea"/>
                <a:cs typeface="Times New Roman" pitchFamily="18" charset="0"/>
              </a:rPr>
              <a:t>خدمات الإرشاد الزراعي</a:t>
            </a:r>
            <a:r>
              <a:rPr lang="ar-SA" sz="2200" dirty="0" smtClean="0">
                <a:solidFill>
                  <a:srgbClr val="00B0F0"/>
                </a:solidFill>
                <a:latin typeface="Times New Roman" pitchFamily="18" charset="0"/>
                <a:ea typeface="+mn-ea"/>
                <a:cs typeface="Times New Roman" pitchFamily="18" charset="0"/>
              </a:rPr>
              <a:t>:</a:t>
            </a:r>
          </a:p>
          <a:p>
            <a:pPr marL="381000" indent="-381000" algn="just"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ea typeface="+mn-ea"/>
                <a:cs typeface="Times New Roman" pitchFamily="18" charset="0"/>
              </a:rPr>
              <a:t> </a:t>
            </a:r>
            <a:r>
              <a:rPr lang="ar-SA" sz="1800" dirty="0">
                <a:latin typeface="Times New Roman" pitchFamily="18" charset="0"/>
                <a:ea typeface="+mn-ea"/>
                <a:cs typeface="Times New Roman" pitchFamily="18" charset="0"/>
              </a:rPr>
              <a:t>يوفر المرشد الزراعي خدمات ينتج عنها تحسين أداء وحدة الإنتاج الزراعي وذلك عن طريق توفير توفير المعلومات عن طرق الوقاية أو التغذية أو التسميد وغيرها من المعلومات التي تزيد من الدخل المزرعي وكفاءة الأداء بالمزرعة لمختلف الموارد بما يساعده على مجابهة  المخاطرة واللايقين بزيادة المعومات وزيادة كفاءة التنبؤات فيما يتعلق بالإنتاج والأسعار وغيرها. وبذلك تكون سياسات دعم الإرشاد الزراعي هي سياسات غير مباشرة لمساعدة المزراع على تخطي الآثار السلبية للمخاطرة واللايقين.</a:t>
            </a:r>
            <a:endParaRPr lang="ar-SA" sz="1800" b="1" dirty="0">
              <a:latin typeface="Times New Roman" pitchFamily="18" charset="0"/>
              <a:ea typeface="+mn-ea"/>
              <a:cs typeface="Times New Roman" pitchFamily="18" charset="0"/>
            </a:endParaRPr>
          </a:p>
          <a:p>
            <a:pPr marL="514350" indent="-514350" algn="just" rtl="1" eaLnBrk="1" fontAlgn="auto" hangingPunct="1">
              <a:lnSpc>
                <a:spcPct val="150000"/>
              </a:lnSpc>
              <a:spcBef>
                <a:spcPts val="0"/>
              </a:spcBef>
              <a:spcAft>
                <a:spcPts val="0"/>
              </a:spcAft>
              <a:buClr>
                <a:schemeClr val="accent3"/>
              </a:buClr>
              <a:buFont typeface="+mj-lt"/>
              <a:buAutoNum type="arabicPeriod" startAt="2"/>
              <a:defRPr/>
            </a:pPr>
            <a:r>
              <a:rPr lang="ar-SA" sz="2200" b="1" dirty="0">
                <a:solidFill>
                  <a:srgbClr val="00B0F0"/>
                </a:solidFill>
                <a:latin typeface="Times New Roman" pitchFamily="18" charset="0"/>
                <a:ea typeface="+mn-ea"/>
                <a:cs typeface="Times New Roman" pitchFamily="18" charset="0"/>
              </a:rPr>
              <a:t>دعم البحوث الزراعية</a:t>
            </a:r>
            <a:r>
              <a:rPr lang="ar-SA" sz="2200" b="1" dirty="0" smtClean="0">
                <a:solidFill>
                  <a:srgbClr val="00B0F0"/>
                </a:solidFill>
                <a:latin typeface="Times New Roman" pitchFamily="18" charset="0"/>
                <a:ea typeface="+mn-ea"/>
                <a:cs typeface="Times New Roman" pitchFamily="18" charset="0"/>
              </a:rPr>
              <a:t>:</a:t>
            </a:r>
          </a:p>
          <a:p>
            <a:pPr marL="381000" indent="-381000" algn="just" rtl="1" eaLnBrk="1" fontAlgn="auto" hangingPunct="1">
              <a:lnSpc>
                <a:spcPct val="150000"/>
              </a:lnSpc>
              <a:spcBef>
                <a:spcPts val="0"/>
              </a:spcBef>
              <a:spcAft>
                <a:spcPts val="0"/>
              </a:spcAft>
              <a:buClr>
                <a:schemeClr val="accent3"/>
              </a:buClr>
              <a:buFont typeface="Wingdings 2"/>
              <a:buChar char=""/>
              <a:defRPr/>
            </a:pPr>
            <a:r>
              <a:rPr lang="ar-SA" sz="1800" dirty="0" smtClean="0">
                <a:latin typeface="Times New Roman" pitchFamily="18" charset="0"/>
                <a:ea typeface="+mn-ea"/>
                <a:cs typeface="Times New Roman" pitchFamily="18" charset="0"/>
              </a:rPr>
              <a:t> </a:t>
            </a:r>
            <a:r>
              <a:rPr lang="ar-SA" sz="1800" dirty="0">
                <a:latin typeface="Times New Roman" pitchFamily="18" charset="0"/>
                <a:ea typeface="+mn-ea"/>
                <a:cs typeface="Times New Roman" pitchFamily="18" charset="0"/>
              </a:rPr>
              <a:t>سياسات دعم البحوث الزراعية مثلها مثل سياسات دعم الإرشاد تمكن المزارع من الحصول على الحلول العلمية للمشكلات التي تواجهه وتعتبر مصدر للمخاطرة واللايقين لديه، وبالتالي زيادة الدخل وزيادة القدرة على إتخاذ القرارات المناسبة تحت ظروف المخاطرة واللايقين.</a:t>
            </a:r>
          </a:p>
          <a:p>
            <a:pPr marL="381000" indent="-381000" algn="just" rtl="1" eaLnBrk="1" fontAlgn="auto" hangingPunct="1">
              <a:lnSpc>
                <a:spcPct val="150000"/>
              </a:lnSpc>
              <a:spcBef>
                <a:spcPts val="0"/>
              </a:spcBef>
              <a:spcAft>
                <a:spcPts val="0"/>
              </a:spcAft>
              <a:buClr>
                <a:schemeClr val="accent3"/>
              </a:buClr>
              <a:buFont typeface="Wingdings 2"/>
              <a:buChar char=""/>
              <a:defRPr/>
            </a:pPr>
            <a:r>
              <a:rPr lang="ar-SA" sz="1800" dirty="0">
                <a:latin typeface="Times New Roman" pitchFamily="18" charset="0"/>
                <a:ea typeface="+mn-ea"/>
                <a:cs typeface="Times New Roman" pitchFamily="18" charset="0"/>
              </a:rPr>
              <a:t>زيادة فعالية قطاعي البحث العلمي الزراعي والارشاد الزراعي تمكن من الحصول على المعلومات وزيادة كفاءة التنبؤات بالتغيرات المستقبلية مما يؤدي إلى إتخاذ القرار المناسب الذي ينعكس على دخل المزارع وعلى قدرته على مجابهة الاثار السلبية للمخاطرة واللايقين.</a:t>
            </a:r>
            <a:endParaRPr lang="en-US" sz="1800" dirty="0">
              <a:latin typeface="Times New Roman" pitchFamily="18" charset="0"/>
              <a:ea typeface="+mn-ea"/>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DD414DB2-EC93-4A77-AE72-4E121D72B556}" type="slidenum">
              <a:rPr lang="ar-SA" smtClean="0"/>
              <a:pPr>
                <a:defRPr/>
              </a:pPr>
              <a:t>228</a:t>
            </a:fld>
            <a:endParaRPr lang="en-US"/>
          </a:p>
        </p:txBody>
      </p:sp>
    </p:spTree>
    <p:extLst>
      <p:ext uri="{BB962C8B-B14F-4D97-AF65-F5344CB8AC3E}">
        <p14:creationId xmlns:p14="http://schemas.microsoft.com/office/powerpoint/2010/main" val="114501329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143944758"/>
              </p:ext>
            </p:extLst>
          </p:nvPr>
        </p:nvGraphicFramePr>
        <p:xfrm>
          <a:off x="812563" y="685800"/>
          <a:ext cx="83058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Rectangle 3"/>
          <p:cNvSpPr>
            <a:spLocks noGrp="1" noChangeArrowheads="1"/>
          </p:cNvSpPr>
          <p:nvPr>
            <p:ph idx="1"/>
          </p:nvPr>
        </p:nvSpPr>
        <p:spPr>
          <a:xfrm>
            <a:off x="685800" y="1447800"/>
            <a:ext cx="8077200" cy="4876800"/>
          </a:xfrm>
        </p:spPr>
        <p:txBody>
          <a:bodyPr>
            <a:normAutofit fontScale="92500" lnSpcReduction="10000"/>
          </a:bodyPr>
          <a:lstStyle/>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يلجا المزارع إلى تنويع الإنتاج </a:t>
            </a:r>
            <a:r>
              <a:rPr lang="en-US" sz="2000" i="1" dirty="0" smtClean="0">
                <a:latin typeface="Times New Roman" pitchFamily="18" charset="0"/>
                <a:ea typeface="+mn-ea"/>
                <a:cs typeface="Times New Roman" pitchFamily="18" charset="0"/>
              </a:rPr>
              <a:t>Diversify Production</a:t>
            </a:r>
            <a:r>
              <a:rPr lang="en-US" sz="2000" dirty="0" smtClean="0">
                <a:latin typeface="Times New Roman" pitchFamily="18" charset="0"/>
                <a:ea typeface="+mn-ea"/>
                <a:cs typeface="Times New Roman" pitchFamily="18" charset="0"/>
              </a:rPr>
              <a:t> </a:t>
            </a:r>
            <a:r>
              <a:rPr lang="ar-SA" sz="2000" dirty="0" smtClean="0">
                <a:latin typeface="Times New Roman" pitchFamily="18" charset="0"/>
                <a:ea typeface="+mn-ea"/>
                <a:cs typeface="Times New Roman" pitchFamily="18" charset="0"/>
              </a:rPr>
              <a:t>بتوزيع موارده على عدد أكبر من المشاريع الإنتاجية وذلك بغرض مقابلة المخاطرة واللايقين بالرغم من الدراسات التي تفيد بوجود مزايا للتخصص ناتجة من تطبيق قانون الميزة النسبية.</a:t>
            </a:r>
          </a:p>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 ويكون التنويع بزيادة عدد المحاصيل بالمزرعة بغض النظر عن التباين </a:t>
            </a:r>
            <a:r>
              <a:rPr lang="en-US" sz="2000" i="1" dirty="0" smtClean="0">
                <a:latin typeface="Times New Roman" pitchFamily="18" charset="0"/>
                <a:ea typeface="+mn-ea"/>
                <a:cs typeface="Times New Roman" pitchFamily="18" charset="0"/>
              </a:rPr>
              <a:t>Variance</a:t>
            </a:r>
            <a:r>
              <a:rPr lang="en-US" sz="2000" dirty="0" smtClean="0">
                <a:latin typeface="Times New Roman" pitchFamily="18" charset="0"/>
                <a:ea typeface="+mn-ea"/>
                <a:cs typeface="Times New Roman" pitchFamily="18" charset="0"/>
              </a:rPr>
              <a:t> </a:t>
            </a:r>
            <a:r>
              <a:rPr lang="ar-SA" sz="2000" dirty="0" smtClean="0">
                <a:latin typeface="Times New Roman" pitchFamily="18" charset="0"/>
                <a:ea typeface="+mn-ea"/>
                <a:cs typeface="Times New Roman" pitchFamily="18" charset="0"/>
              </a:rPr>
              <a:t>في إنتاجيتها وأسعارها والدخل المتوقع منها. وذلك من منطلق أن الأسعار لاتكون منخفضة في كل المحاصيل والإصابة بالآفات والظواهر الطبيعية لاتؤثر في كل المحاصيل بالمزرعة، وبالتالي يتمكن المزراع من الحصول على الحد الأدنى من الدخل تحت كل الظروف المتوقعة.</a:t>
            </a:r>
          </a:p>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 ويكون من مهمة الإدراة المزرعية إختيار المحاصيل ذات الطبيعة المكملة أو المدعمة وإيقاف المحاصيل ذات الطبيعة المتنافسة أو عندما تصل المحاصيل إلى تلك الدرجة</a:t>
            </a:r>
            <a:r>
              <a:rPr lang="ar-SA" sz="2000" dirty="0" smtClean="0">
                <a:latin typeface="Times New Roman" pitchFamily="18" charset="0"/>
                <a:ea typeface="+mn-ea"/>
                <a:cs typeface="Times New Roman" pitchFamily="18" charset="0"/>
              </a:rPr>
              <a:t>،</a:t>
            </a:r>
          </a:p>
          <a:p>
            <a:pPr marL="274320" indent="-274320" algn="just" rtl="1" eaLnBrk="1" fontAlgn="auto" hangingPunct="1">
              <a:lnSpc>
                <a:spcPct val="150000"/>
              </a:lnSpc>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 </a:t>
            </a:r>
            <a:r>
              <a:rPr lang="ar-SA" sz="2000" dirty="0" smtClean="0">
                <a:latin typeface="Times New Roman" pitchFamily="18" charset="0"/>
                <a:ea typeface="+mn-ea"/>
                <a:cs typeface="Times New Roman" pitchFamily="18" charset="0"/>
              </a:rPr>
              <a:t>وعلى العموم يؤدي التنويع إلى الحصول على نتيجتين مهمتين بالنسبة للمزارع هما حد مضمون من الدخل ومستوى منخفض من التباين في الدخل المحقق.</a:t>
            </a:r>
            <a:endParaRPr lang="en-US" sz="2000" dirty="0" smtClean="0">
              <a:latin typeface="Times New Roman" pitchFamily="18" charset="0"/>
              <a:ea typeface="+mn-ea"/>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01376456-1151-4767-A8B8-4A8E339B7A9E}" type="slidenum">
              <a:rPr lang="ar-SA" smtClean="0"/>
              <a:pPr>
                <a:defRPr/>
              </a:pPr>
              <a:t>229</a:t>
            </a:fld>
            <a:endParaRPr lang="en-US"/>
          </a:p>
        </p:txBody>
      </p:sp>
    </p:spTree>
    <p:extLst>
      <p:ext uri="{BB962C8B-B14F-4D97-AF65-F5344CB8AC3E}">
        <p14:creationId xmlns:p14="http://schemas.microsoft.com/office/powerpoint/2010/main" val="121692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algn="r" rtl="1"/>
            <a:r>
              <a:rPr lang="ar-SA" dirty="0"/>
              <a:t>الإدارة هي فن الحصول على العمل المنجز من الافراد الذين يعملون في مجموعة. </a:t>
            </a:r>
            <a:r>
              <a:rPr lang="ar-SA" dirty="0" smtClean="0"/>
              <a:t>والإدارة </a:t>
            </a:r>
            <a:r>
              <a:rPr lang="ar-SA" dirty="0"/>
              <a:t>هي عملية تصميم بيئة مناسبة ومهيئة للأفراد الذين يعملون معا في مجموعات لتحقيق أهداف مختارة.</a:t>
            </a:r>
            <a:endParaRPr lang="en-US" dirty="0"/>
          </a:p>
          <a:p>
            <a:pPr algn="r" rtl="1"/>
            <a:r>
              <a:rPr lang="ar-SA" dirty="0"/>
              <a:t>الإدارة هي العنصر الرئيسي </a:t>
            </a:r>
            <a:r>
              <a:rPr lang="ar-SA" dirty="0" smtClean="0"/>
              <a:t>في نجاح </a:t>
            </a:r>
            <a:r>
              <a:rPr lang="ar-SA" dirty="0"/>
              <a:t>الاعمال. المدير قد يجعل الأعمال التجارية ناجحة او خاسرة. </a:t>
            </a:r>
            <a:endParaRPr lang="ar-SA" dirty="0" smtClean="0"/>
          </a:p>
          <a:p>
            <a:pPr algn="r" rtl="1"/>
            <a:r>
              <a:rPr lang="ar-SA" dirty="0" smtClean="0"/>
              <a:t>وتتخذ </a:t>
            </a:r>
            <a:r>
              <a:rPr lang="ar-SA" dirty="0"/>
              <a:t>الإدارة بعدا جديدا وأهمية في الزراعة حيث اصبحت تستخدم العديد من الابتكارات التكنولوجية، ورأس المال المقترض في الانتاج </a:t>
            </a:r>
            <a:r>
              <a:rPr lang="ar-SA" dirty="0" smtClean="0"/>
              <a:t>الزراعي</a:t>
            </a:r>
          </a:p>
          <a:p>
            <a:pPr algn="r" rtl="1"/>
            <a:r>
              <a:rPr lang="ar-SA" dirty="0"/>
              <a:t>ويعتمد ازدهار أي بلد على ازدهار المزارعين، </a:t>
            </a:r>
            <a:r>
              <a:rPr lang="ar-SA" dirty="0" smtClean="0"/>
              <a:t>والذي </a:t>
            </a:r>
            <a:r>
              <a:rPr lang="ar-SA" dirty="0"/>
              <a:t>يعتمد بدوره على التوزيع الرشيد للموارد بين مختلف الاستخدامات وتبني التكنولوجيا المحسنة</a:t>
            </a:r>
            <a:endParaRPr lang="en-US" dirty="0"/>
          </a:p>
          <a:p>
            <a:pPr algn="r" rtl="1"/>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23</a:t>
            </a:fld>
            <a:endParaRPr lang="en-US" dirty="0"/>
          </a:p>
        </p:txBody>
      </p:sp>
    </p:spTree>
    <p:extLst>
      <p:ext uri="{BB962C8B-B14F-4D97-AF65-F5344CB8AC3E}">
        <p14:creationId xmlns:p14="http://schemas.microsoft.com/office/powerpoint/2010/main" val="75559386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4294967295"/>
          </p:nvPr>
        </p:nvSpPr>
        <p:spPr>
          <a:xfrm>
            <a:off x="762000" y="762000"/>
            <a:ext cx="7924800" cy="5410200"/>
          </a:xfrm>
        </p:spPr>
        <p:txBody>
          <a:bodyPr>
            <a:normAutofit lnSpcReduction="10000"/>
          </a:bodyPr>
          <a:lstStyle/>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تفيد الدراسات المتوفرة بأن التنويع لايفيد بدرجة كبيرة في التباين في الأسعار، حيث أن الأسعار عادة تتحرك في نفس الإتجاه والإرتباط عالي بين التغيرات في الأسعار لعدد كبير من المحاصيل لأي فترة زمنية.</a:t>
            </a:r>
          </a:p>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بينما يفيد التنويع في تخفيض التباين في كميات الإنتاج لمختلف المحاصيل حيث إن الإرتباط في الإنتاج بين عدد من المحاصيل لفترة زمنية ما منخفض بما يفيد بعدم وجود إرتباط بين الإنتاجية المحققة لمختلف المحاصيل، وبالتالي يظل الحصول على تباين أقل في مستوى الدخل المزرعي بواسطة التنويع ممكن التحقيق. كما إنه يوجد حد طبيعي للتوسع في التنويع لمقابلة التباين في الدخل المزرعي المتوقع حيث إضافة عدد أكبر من المحاصيل يؤدي إلى نقص الكفاءة في تحقيق هدف تخفيض التباين في الدخل. </a:t>
            </a:r>
          </a:p>
          <a:p>
            <a:pPr marL="274320" indent="-27432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ويعتمد نجاح المحاصيل المضافة في تخفيض التباين في الداخل على درحة التباين في إنتاجية وأسعار المحاصيل نفسها زمنياً ويتطلب أن يضع المزارع مستوى معين من الدخل والتباين المقبول به.</a:t>
            </a:r>
            <a:endParaRPr lang="en-US" sz="20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2A4154C6-D34F-4462-B215-12668430ACDA}" type="slidenum">
              <a:rPr lang="ar-SA" smtClean="0"/>
              <a:pPr>
                <a:defRPr/>
              </a:pPr>
              <a:t>230</a:t>
            </a:fld>
            <a:endParaRPr lang="en-US"/>
          </a:p>
        </p:txBody>
      </p:sp>
    </p:spTree>
    <p:extLst>
      <p:ext uri="{BB962C8B-B14F-4D97-AF65-F5344CB8AC3E}">
        <p14:creationId xmlns:p14="http://schemas.microsoft.com/office/powerpoint/2010/main" val="357458578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381000" y="1524000"/>
            <a:ext cx="8534400" cy="4953000"/>
          </a:xfrm>
        </p:spPr>
        <p:txBody>
          <a:bodyPr>
            <a:normAutofit fontScale="92500" lnSpcReduction="20000"/>
          </a:bodyPr>
          <a:lstStyle/>
          <a:p>
            <a:pPr marL="381000" indent="-381000" algn="just" rtl="1" eaLnBrk="1" fontAlgn="auto" hangingPunct="1">
              <a:lnSpc>
                <a:spcPct val="80000"/>
              </a:lnSpc>
              <a:spcAft>
                <a:spcPts val="0"/>
              </a:spcAft>
              <a:buClr>
                <a:schemeClr val="accent3"/>
              </a:buClr>
              <a:buFont typeface="Wingdings" pitchFamily="2" charset="2"/>
              <a:buNone/>
              <a:defRPr/>
            </a:pPr>
            <a:endParaRPr lang="ar-SA" sz="2000" dirty="0" smtClean="0">
              <a:solidFill>
                <a:srgbClr val="00B0F0"/>
              </a:solidFill>
              <a:latin typeface="Times New Roman" pitchFamily="18" charset="0"/>
              <a:ea typeface="+mn-ea"/>
              <a:cs typeface="Times New Roman" pitchFamily="18" charset="0"/>
            </a:endParaRPr>
          </a:p>
          <a:p>
            <a:pPr marL="381000" indent="-381000" algn="r" rtl="1" eaLnBrk="1" fontAlgn="auto" hangingPunct="1">
              <a:lnSpc>
                <a:spcPct val="150000"/>
              </a:lnSpc>
              <a:spcAft>
                <a:spcPts val="0"/>
              </a:spcAft>
              <a:buClr>
                <a:schemeClr val="accent3"/>
              </a:buClr>
              <a:buFont typeface="Wingdings 2"/>
              <a:buChar char=""/>
              <a:defRPr/>
            </a:pPr>
            <a:r>
              <a:rPr lang="ar-SA" sz="2100" dirty="0" smtClean="0">
                <a:latin typeface="Times New Roman" pitchFamily="18" charset="0"/>
                <a:ea typeface="+mn-ea"/>
                <a:cs typeface="Times New Roman" pitchFamily="18" charset="0"/>
              </a:rPr>
              <a:t>المرونة في مقابلة المخاطرة واللايقين</a:t>
            </a:r>
            <a:r>
              <a:rPr lang="ar-SA" sz="2100" i="1" dirty="0" smtClean="0">
                <a:latin typeface="Times New Roman" pitchFamily="18" charset="0"/>
                <a:ea typeface="+mn-ea"/>
                <a:cs typeface="Times New Roman" pitchFamily="18" charset="0"/>
              </a:rPr>
              <a:t> </a:t>
            </a:r>
            <a:r>
              <a:rPr lang="en-US" sz="2100" i="1" dirty="0" smtClean="0">
                <a:latin typeface="Times New Roman" pitchFamily="18" charset="0"/>
                <a:ea typeface="+mn-ea"/>
                <a:cs typeface="Times New Roman" pitchFamily="18" charset="0"/>
              </a:rPr>
              <a:t>Risk &amp; uncertainty</a:t>
            </a:r>
            <a:r>
              <a:rPr lang="ar-SA" sz="2100" dirty="0" smtClean="0">
                <a:latin typeface="Times New Roman" pitchFamily="18" charset="0"/>
                <a:ea typeface="+mn-ea"/>
                <a:cs typeface="Times New Roman" pitchFamily="18" charset="0"/>
              </a:rPr>
              <a:t>  يقصد بها هنا هي عدم الارتباط بنوع محدد وثابت لطريقة الإنتاج لفترة زمنية طويلة. ويتطلب ذلك وجود مرونة في الخطط الإنتاجية تمكّن المزارع من التغير في نمط وطبيعة الإنتاج لمقابلة التغيرات المتوقعة في الظروف المسببة للمخاطرة واللايقين. وفيما يلي أهم مصادر المرونة المطلوبة لتوفير الظروف التي تساعد على </a:t>
            </a:r>
            <a:r>
              <a:rPr lang="ar-SA" sz="2100" dirty="0" err="1" smtClean="0">
                <a:latin typeface="Times New Roman" pitchFamily="18" charset="0"/>
                <a:ea typeface="+mn-ea"/>
                <a:cs typeface="Times New Roman" pitchFamily="18" charset="0"/>
              </a:rPr>
              <a:t>إستقرار</a:t>
            </a:r>
            <a:r>
              <a:rPr lang="ar-SA" sz="2100" dirty="0" smtClean="0">
                <a:latin typeface="Times New Roman" pitchFamily="18" charset="0"/>
                <a:ea typeface="+mn-ea"/>
                <a:cs typeface="Times New Roman" pitchFamily="18" charset="0"/>
              </a:rPr>
              <a:t> الإنتاج وبالتالي الدخل المزرعي:</a:t>
            </a:r>
          </a:p>
          <a:p>
            <a:pPr marL="381000" indent="-381000" algn="just" rtl="1" eaLnBrk="1" fontAlgn="auto" hangingPunct="1">
              <a:lnSpc>
                <a:spcPct val="150000"/>
              </a:lnSpc>
              <a:spcAft>
                <a:spcPts val="0"/>
              </a:spcAft>
              <a:buClr>
                <a:schemeClr val="accent3"/>
              </a:buClr>
              <a:buFontTx/>
              <a:buAutoNum type="arabicPeriod"/>
              <a:defRPr/>
            </a:pPr>
            <a:r>
              <a:rPr lang="ar-SA" sz="2100" b="1" dirty="0" smtClean="0">
                <a:solidFill>
                  <a:schemeClr val="tx2"/>
                </a:solidFill>
                <a:latin typeface="Times New Roman" pitchFamily="18" charset="0"/>
                <a:ea typeface="+mn-ea"/>
                <a:cs typeface="Times New Roman" pitchFamily="18" charset="0"/>
              </a:rPr>
              <a:t>المرونة الزمنية:</a:t>
            </a:r>
          </a:p>
          <a:p>
            <a:pPr marL="381000" indent="-381000" algn="just" rtl="1" eaLnBrk="1" fontAlgn="auto" hangingPunct="1">
              <a:lnSpc>
                <a:spcPct val="150000"/>
              </a:lnSpc>
              <a:spcAft>
                <a:spcPts val="0"/>
              </a:spcAft>
              <a:buClr>
                <a:schemeClr val="accent3"/>
              </a:buClr>
              <a:buFont typeface="Wingdings 2"/>
              <a:buChar char=""/>
              <a:defRPr/>
            </a:pPr>
            <a:r>
              <a:rPr lang="ar-SA" sz="2100" dirty="0" smtClean="0">
                <a:latin typeface="Times New Roman" pitchFamily="18" charset="0"/>
                <a:ea typeface="+mn-ea"/>
                <a:cs typeface="Times New Roman" pitchFamily="18" charset="0"/>
              </a:rPr>
              <a:t>ومن خلال المرونة الزمنية، يمكن للمزارع أن يؤجل تسويق الإنتاج في حالات زيادة العرض على الطلب ويسوق الإنتاج في الأوقات التي يقل فيها العرض على الطلب. ويبرمج الإنتاج والحصاد بما يوافق التوقعات والظروف التي تقابل المزارع.</a:t>
            </a:r>
          </a:p>
          <a:p>
            <a:pPr marL="381000" indent="-381000" algn="just" rtl="1" eaLnBrk="1" fontAlgn="auto" hangingPunct="1">
              <a:lnSpc>
                <a:spcPct val="150000"/>
              </a:lnSpc>
              <a:spcAft>
                <a:spcPts val="0"/>
              </a:spcAft>
              <a:buClr>
                <a:schemeClr val="accent3"/>
              </a:buClr>
              <a:buFontTx/>
              <a:buNone/>
              <a:defRPr/>
            </a:pPr>
            <a:r>
              <a:rPr lang="ar-SA" sz="2100" dirty="0" smtClean="0">
                <a:solidFill>
                  <a:schemeClr val="tx2"/>
                </a:solidFill>
                <a:latin typeface="Times New Roman" pitchFamily="18" charset="0"/>
                <a:ea typeface="+mn-ea"/>
                <a:cs typeface="Times New Roman" pitchFamily="18" charset="0"/>
              </a:rPr>
              <a:t>2. </a:t>
            </a:r>
            <a:r>
              <a:rPr lang="ar-SA" sz="2100" b="1" dirty="0" smtClean="0">
                <a:solidFill>
                  <a:schemeClr val="tx2"/>
                </a:solidFill>
                <a:latin typeface="Times New Roman" pitchFamily="18" charset="0"/>
                <a:ea typeface="+mn-ea"/>
                <a:cs typeface="Times New Roman" pitchFamily="18" charset="0"/>
              </a:rPr>
              <a:t>المرونة في مدخلات الإنتاج</a:t>
            </a:r>
            <a:r>
              <a:rPr lang="ar-SA" sz="2100" dirty="0" smtClean="0">
                <a:solidFill>
                  <a:schemeClr val="tx2"/>
                </a:solidFill>
                <a:latin typeface="Times New Roman" pitchFamily="18" charset="0"/>
                <a:ea typeface="+mn-ea"/>
                <a:cs typeface="Times New Roman" pitchFamily="18" charset="0"/>
              </a:rPr>
              <a:t>:</a:t>
            </a:r>
          </a:p>
          <a:p>
            <a:pPr marL="381000" indent="-381000" algn="just" rtl="1" eaLnBrk="1" fontAlgn="auto" hangingPunct="1">
              <a:lnSpc>
                <a:spcPct val="150000"/>
              </a:lnSpc>
              <a:spcAft>
                <a:spcPts val="0"/>
              </a:spcAft>
              <a:buClr>
                <a:schemeClr val="accent3"/>
              </a:buClr>
              <a:buFont typeface="Wingdings 2"/>
              <a:buChar char=""/>
              <a:defRPr/>
            </a:pPr>
            <a:r>
              <a:rPr lang="ar-SA" sz="2100" dirty="0" smtClean="0">
                <a:latin typeface="Times New Roman" pitchFamily="18" charset="0"/>
                <a:ea typeface="+mn-ea"/>
                <a:cs typeface="Times New Roman" pitchFamily="18" charset="0"/>
              </a:rPr>
              <a:t>يتمثل ذلك في قيام المزارع بالاحتفاظ بحجم من المدخلات، مثل الأعلاف وغيرها وذلك لمقابلة ظروف الجفاف وندرة الأمطار بما يمكنه من مجابهة الظروف غير المواتية للإنتاج.</a:t>
            </a:r>
          </a:p>
          <a:p>
            <a:pPr marL="381000" indent="-381000" algn="just" rtl="1" eaLnBrk="1" fontAlgn="auto" hangingPunct="1">
              <a:lnSpc>
                <a:spcPct val="80000"/>
              </a:lnSpc>
              <a:spcAft>
                <a:spcPts val="0"/>
              </a:spcAft>
              <a:buClr>
                <a:schemeClr val="accent3"/>
              </a:buClr>
              <a:buFontTx/>
              <a:buNone/>
              <a:defRPr/>
            </a:pPr>
            <a:endParaRPr lang="en-US" sz="2000" dirty="0" smtClean="0">
              <a:latin typeface="Times New Roman" pitchFamily="18" charset="0"/>
              <a:ea typeface="+mn-ea"/>
              <a:cs typeface="Times New Roman" pitchFamily="18" charset="0"/>
            </a:endParaRPr>
          </a:p>
        </p:txBody>
      </p:sp>
      <p:graphicFrame>
        <p:nvGraphicFramePr>
          <p:cNvPr id="4" name="رسم تخطيطي 3"/>
          <p:cNvGraphicFramePr/>
          <p:nvPr>
            <p:extLst>
              <p:ext uri="{D42A27DB-BD31-4B8C-83A1-F6EECF244321}">
                <p14:modId xmlns:p14="http://schemas.microsoft.com/office/powerpoint/2010/main" val="3855770468"/>
              </p:ext>
            </p:extLst>
          </p:nvPr>
        </p:nvGraphicFramePr>
        <p:xfrm>
          <a:off x="533400" y="609600"/>
          <a:ext cx="83820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رقم الشريحة 4"/>
          <p:cNvSpPr>
            <a:spLocks noGrp="1"/>
          </p:cNvSpPr>
          <p:nvPr>
            <p:ph type="sldNum" sz="quarter" idx="12"/>
          </p:nvPr>
        </p:nvSpPr>
        <p:spPr/>
        <p:txBody>
          <a:bodyPr/>
          <a:lstStyle/>
          <a:p>
            <a:pPr>
              <a:defRPr/>
            </a:pPr>
            <a:fld id="{63F2A90C-FCE0-4F39-9B74-E937EC3CC6CB}" type="slidenum">
              <a:rPr lang="ar-SA" smtClean="0"/>
              <a:pPr>
                <a:defRPr/>
              </a:pPr>
              <a:t>231</a:t>
            </a:fld>
            <a:endParaRPr lang="en-US"/>
          </a:p>
        </p:txBody>
      </p:sp>
    </p:spTree>
    <p:extLst>
      <p:ext uri="{BB962C8B-B14F-4D97-AF65-F5344CB8AC3E}">
        <p14:creationId xmlns:p14="http://schemas.microsoft.com/office/powerpoint/2010/main" val="344324751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838200" y="609600"/>
            <a:ext cx="7620000" cy="5486400"/>
          </a:xfrm>
        </p:spPr>
        <p:txBody>
          <a:bodyPr/>
          <a:lstStyle/>
          <a:p>
            <a:pPr algn="just" rtl="1" eaLnBrk="1" hangingPunct="1">
              <a:lnSpc>
                <a:spcPct val="150000"/>
              </a:lnSpc>
              <a:buFont typeface="Wingdings" pitchFamily="2" charset="2"/>
              <a:buNone/>
            </a:pPr>
            <a:r>
              <a:rPr lang="ar-SA" altLang="en-US" sz="2800" b="1" dirty="0" smtClean="0">
                <a:solidFill>
                  <a:srgbClr val="00B0F0"/>
                </a:solidFill>
                <a:latin typeface="Times New Roman" pitchFamily="18" charset="0"/>
                <a:cs typeface="Times New Roman" pitchFamily="18" charset="0"/>
              </a:rPr>
              <a:t>3. المرونة في </a:t>
            </a:r>
            <a:r>
              <a:rPr lang="ar-SA" altLang="en-US" sz="2800" b="1" dirty="0" smtClean="0">
                <a:solidFill>
                  <a:srgbClr val="00B0F0"/>
                </a:solidFill>
                <a:latin typeface="Times New Roman" pitchFamily="18" charset="0"/>
                <a:cs typeface="Times New Roman" pitchFamily="18" charset="0"/>
              </a:rPr>
              <a:t>الأنشطة الانتاجية:</a:t>
            </a:r>
            <a:endParaRPr lang="ar-SA" altLang="en-US" sz="2800" b="1" dirty="0" smtClean="0">
              <a:solidFill>
                <a:srgbClr val="00B0F0"/>
              </a:solidFill>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تعني قدرة المزارع على الإستثمار في الموارد الزراعية التي يمكن تحويلها من إنتاج إلى آخر وفق توقعات الظروف المستقبلية. ومن المعروف أن إنتاج أشجار الفاكهة والمحاصيل المعمرة أقل مرونة ولايمكن بسهولة تغيرها بالمقارنة بمحاصيل الخضر والأعلاف والحبوب وهي ذات مرونة عالية في التغير حسب الظروف. </a:t>
            </a: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وتكون </a:t>
            </a:r>
            <a:r>
              <a:rPr lang="ar-SA" altLang="en-US" sz="2000" dirty="0" smtClean="0">
                <a:latin typeface="Times New Roman" pitchFamily="18" charset="0"/>
                <a:cs typeface="Times New Roman" pitchFamily="18" charset="0"/>
              </a:rPr>
              <a:t>المرونة عالية في مجالات الإنتاج الحيواني ببناء الحظائر التي يمكن تغييرها مثلاً من تسمين الماشية إلى تسمين الأغنام أو من تربية دواجن البيض إلى دواجن اللحم وغيرها وهذه المرونة مطلوبة لمقابلة التغيرات المحتملة في الإنتاج وفي الأسعار والدخل</a:t>
            </a:r>
            <a:r>
              <a:rPr lang="en-US" altLang="en-US" sz="2000" dirty="0" smtClean="0">
                <a:latin typeface="Times New Roman" pitchFamily="18" charset="0"/>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A47C3317-5025-41E8-8AA0-54B4D6B5336E}" type="slidenum">
              <a:rPr lang="ar-SA" smtClean="0"/>
              <a:pPr>
                <a:defRPr/>
              </a:pPr>
              <a:t>232</a:t>
            </a:fld>
            <a:endParaRPr lang="en-US"/>
          </a:p>
        </p:txBody>
      </p:sp>
    </p:spTree>
    <p:extLst>
      <p:ext uri="{BB962C8B-B14F-4D97-AF65-F5344CB8AC3E}">
        <p14:creationId xmlns:p14="http://schemas.microsoft.com/office/powerpoint/2010/main" val="73828492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7200" y="762000"/>
            <a:ext cx="8305800" cy="5262563"/>
          </a:xfrm>
          <a:prstGeom prst="rect">
            <a:avLst/>
          </a:prstGeom>
        </p:spPr>
        <p:txBody>
          <a:bodyPr>
            <a:spAutoFit/>
          </a:bodyPr>
          <a:lstStyle/>
          <a:p>
            <a:pPr marL="381000" indent="-381000" algn="just" rtl="1" fontAlgn="auto">
              <a:lnSpc>
                <a:spcPct val="150000"/>
              </a:lnSpc>
              <a:spcAft>
                <a:spcPts val="0"/>
              </a:spcAft>
              <a:buClr>
                <a:schemeClr val="accent3"/>
              </a:buClr>
              <a:defRPr/>
            </a:pPr>
            <a:r>
              <a:rPr lang="ar-SA" sz="2400" b="1" dirty="0">
                <a:solidFill>
                  <a:schemeClr val="tx2"/>
                </a:solidFill>
                <a:latin typeface="Times New Roman" pitchFamily="18" charset="0"/>
                <a:cs typeface="Times New Roman" pitchFamily="18" charset="0"/>
              </a:rPr>
              <a:t>4.  المرونة في التكاليف:</a:t>
            </a:r>
          </a:p>
          <a:p>
            <a:pPr marL="381000" indent="-381000" algn="just" rtl="1" fontAlgn="auto">
              <a:lnSpc>
                <a:spcPct val="150000"/>
              </a:lnSpc>
              <a:spcAft>
                <a:spcPts val="0"/>
              </a:spcAft>
              <a:buClr>
                <a:schemeClr val="accent3"/>
              </a:buClr>
              <a:buFont typeface="Wingdings 2"/>
              <a:buChar char=""/>
              <a:defRPr/>
            </a:pPr>
            <a:r>
              <a:rPr lang="ar-SA" sz="2000" dirty="0">
                <a:latin typeface="Times New Roman" pitchFamily="18" charset="0"/>
                <a:cs typeface="Times New Roman" pitchFamily="18" charset="0"/>
              </a:rPr>
              <a:t>تتأثر المرونة تبعا لنوع التكاليف الإنتاجية فمن المعروف أن نسبة التكاليف الثابتة </a:t>
            </a:r>
            <a:r>
              <a:rPr lang="en-US" sz="2000" i="1" dirty="0">
                <a:latin typeface="Times New Roman" pitchFamily="18" charset="0"/>
                <a:cs typeface="Times New Roman" pitchFamily="18" charset="0"/>
              </a:rPr>
              <a:t>Fixed(Constant) Costs</a:t>
            </a:r>
            <a:r>
              <a:rPr lang="ar-SA" sz="2000" dirty="0">
                <a:latin typeface="Times New Roman" pitchFamily="18" charset="0"/>
                <a:cs typeface="Times New Roman" pitchFamily="18" charset="0"/>
              </a:rPr>
              <a:t> في الزراعة تمثل 75% تقريباً من إجمالي التكاليف المزرعية، الأمر الذي يترتب عليه إرتفاع معدلات المخاطرة في الإنتاج الزراعي والتي يصعب أمامها إتخاذ قرارات تتسم بالمرونة وبالأخص إذا ما تتطلب الأمر السرعة حيث أن أي احتمال لوقوع خطأ ما سوف يؤدي إلى عدم إمكان استعادة نسبة كبيرة من رأس المال الثابت والذي يمثل بطبيعتة معظم راس المال المستقر في الإنتاج الزراعي. </a:t>
            </a:r>
          </a:p>
          <a:p>
            <a:pPr marL="381000" indent="-381000" algn="just" rtl="1" fontAlgn="auto">
              <a:lnSpc>
                <a:spcPct val="150000"/>
              </a:lnSpc>
              <a:spcAft>
                <a:spcPts val="0"/>
              </a:spcAft>
              <a:buClr>
                <a:schemeClr val="accent3"/>
              </a:buClr>
              <a:buFont typeface="Wingdings 2"/>
              <a:buChar char=""/>
              <a:defRPr/>
            </a:pPr>
            <a:r>
              <a:rPr lang="ar-SA" sz="2000" dirty="0">
                <a:latin typeface="Times New Roman" pitchFamily="18" charset="0"/>
                <a:cs typeface="Times New Roman" pitchFamily="18" charset="0"/>
              </a:rPr>
              <a:t>بعكس الحال تزداد المرونة في إتخاذ القرارات عند نقص </a:t>
            </a:r>
            <a:r>
              <a:rPr lang="ar-SA" sz="2000" dirty="0" err="1">
                <a:latin typeface="Times New Roman" pitchFamily="18" charset="0"/>
                <a:cs typeface="Times New Roman" pitchFamily="18" charset="0"/>
              </a:rPr>
              <a:t>الإستثمارات</a:t>
            </a:r>
            <a:r>
              <a:rPr lang="ar-SA" sz="2000" dirty="0">
                <a:latin typeface="Times New Roman" pitchFamily="18" charset="0"/>
                <a:cs typeface="Times New Roman" pitchFamily="18" charset="0"/>
              </a:rPr>
              <a:t> ونقص التكاليف الثابتة وزيادة نسبة التكاليف المتغيرة </a:t>
            </a:r>
            <a:r>
              <a:rPr lang="en-US" sz="2000" i="1" dirty="0">
                <a:latin typeface="Times New Roman" pitchFamily="18" charset="0"/>
                <a:cs typeface="Times New Roman" pitchFamily="18" charset="0"/>
              </a:rPr>
              <a:t>Variable Costs</a:t>
            </a:r>
            <a:r>
              <a:rPr lang="ar-SA" sz="2000" dirty="0">
                <a:latin typeface="Times New Roman" pitchFamily="18" charset="0"/>
                <a:cs typeface="Times New Roman" pitchFamily="18" charset="0"/>
              </a:rPr>
              <a:t> المتمثلة في الأسمدة والأعلاف والبذور والعمالة وما إلى ذلك. وعلي ذلك يتطلب الأمر التحكم في طبيعة الاستثمارات والتكاليف بأنواعها والقدرة على سهولة تغير نمط </a:t>
            </a:r>
            <a:r>
              <a:rPr lang="ar-SA" sz="2000" dirty="0" err="1">
                <a:latin typeface="Times New Roman" pitchFamily="18" charset="0"/>
                <a:cs typeface="Times New Roman" pitchFamily="18" charset="0"/>
              </a:rPr>
              <a:t>إستغلالها</a:t>
            </a:r>
            <a:r>
              <a:rPr lang="ar-SA" sz="2000" dirty="0">
                <a:latin typeface="Times New Roman" pitchFamily="18" charset="0"/>
                <a:cs typeface="Times New Roman" pitchFamily="18" charset="0"/>
              </a:rPr>
              <a:t> طبقاً للتغيرات التي يمكن أن تطرأ على الإنتاج والأسعار.</a:t>
            </a:r>
            <a:endParaRPr lang="ar-SA" sz="2000" b="1"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0C6D2856-6182-4BF8-9C4C-094F64830968}" type="slidenum">
              <a:rPr lang="ar-SA" smtClean="0"/>
              <a:pPr>
                <a:defRPr/>
              </a:pPr>
              <a:t>233</a:t>
            </a:fld>
            <a:endParaRPr lang="en-US"/>
          </a:p>
        </p:txBody>
      </p:sp>
    </p:spTree>
    <p:extLst>
      <p:ext uri="{BB962C8B-B14F-4D97-AF65-F5344CB8AC3E}">
        <p14:creationId xmlns:p14="http://schemas.microsoft.com/office/powerpoint/2010/main" val="281819451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935871992"/>
              </p:ext>
            </p:extLst>
          </p:nvPr>
        </p:nvGraphicFramePr>
        <p:xfrm>
          <a:off x="457200" y="914400"/>
          <a:ext cx="81534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Rectangle 3"/>
          <p:cNvSpPr>
            <a:spLocks noGrp="1" noChangeArrowheads="1"/>
          </p:cNvSpPr>
          <p:nvPr>
            <p:ph idx="1"/>
          </p:nvPr>
        </p:nvSpPr>
        <p:spPr>
          <a:xfrm>
            <a:off x="304800" y="1371600"/>
            <a:ext cx="8458200" cy="5257800"/>
          </a:xfrm>
        </p:spPr>
        <p:txBody>
          <a:bodyPr/>
          <a:lstStyle/>
          <a:p>
            <a:pPr algn="just" rtl="1" eaLnBrk="1" hangingPunct="1">
              <a:lnSpc>
                <a:spcPct val="150000"/>
              </a:lnSpc>
              <a:buFont typeface="Wingdings" pitchFamily="2" charset="2"/>
              <a:buNone/>
            </a:pP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يمكن للمزارع أن يتلافى درجة كبيرة من المخاطرة في الأسعار باعتماد العقود للمحاصيل التي ينوي بيعها في المستقبل حيث إن السعر سيكون معروف لديه عند مرحلة التخطيط للإنتاج. ومن أمثلة ذلك تزويد المصانع بالبقوليات والألبان وتوفير اللحوم للمجازر والأسواق الكبيرة. </a:t>
            </a:r>
          </a:p>
          <a:p>
            <a:pPr algn="just" rtl="1" eaLnBrk="1" hangingPunct="1">
              <a:lnSpc>
                <a:spcPct val="150000"/>
              </a:lnSpc>
            </a:pPr>
            <a:r>
              <a:rPr lang="ar-SA" altLang="en-US" sz="2000" dirty="0" smtClean="0">
                <a:latin typeface="Times New Roman" pitchFamily="18" charset="0"/>
                <a:cs typeface="Times New Roman" pitchFamily="18" charset="0"/>
              </a:rPr>
              <a:t>غير أن مصدر المخاطرة سيظل قائم إذا ما أمكن للمزارع أن يتعاقد على الإنتاج دون القدرة على التعاقد على مدخلات الإنتاج اللازمة (حيث إن يكون قد أمّن الإنتاج ولكن لايمكنه السيطرة على تكلفة الإنتاج في هذه الحالة).</a:t>
            </a:r>
            <a:endParaRPr lang="en-US" altLang="en-US" sz="2000" dirty="0" smtClean="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pPr>
              <a:defRPr/>
            </a:pPr>
            <a:fld id="{EB159DBF-C459-4DB6-AC6A-3A42A0A9A7AC}" type="slidenum">
              <a:rPr lang="ar-SA" smtClean="0"/>
              <a:pPr>
                <a:defRPr/>
              </a:pPr>
              <a:t>234</a:t>
            </a:fld>
            <a:endParaRPr lang="en-US"/>
          </a:p>
        </p:txBody>
      </p:sp>
    </p:spTree>
    <p:extLst>
      <p:ext uri="{BB962C8B-B14F-4D97-AF65-F5344CB8AC3E}">
        <p14:creationId xmlns:p14="http://schemas.microsoft.com/office/powerpoint/2010/main" val="2094977736"/>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1219200" y="152400"/>
            <a:ext cx="7467600" cy="609600"/>
          </a:xfrm>
        </p:spPr>
        <p:txBody>
          <a:bodyPr/>
          <a:lstStyle/>
          <a:p>
            <a:pPr algn="ctr" rtl="1" eaLnBrk="1" hangingPunct="1"/>
            <a:r>
              <a:rPr lang="ar-SA" altLang="en-US" sz="3200" dirty="0" smtClean="0">
                <a:solidFill>
                  <a:srgbClr val="0070C0"/>
                </a:solidFill>
                <a:effectLst/>
                <a:latin typeface="Times New Roman" pitchFamily="18" charset="0"/>
                <a:cs typeface="Times New Roman" pitchFamily="18" charset="0"/>
              </a:rPr>
              <a:t>التقارير </a:t>
            </a:r>
            <a:r>
              <a:rPr lang="en-US" altLang="en-US" sz="2800" i="1" dirty="0" smtClean="0">
                <a:solidFill>
                  <a:srgbClr val="0070C0"/>
                </a:solidFill>
                <a:effectLst/>
                <a:latin typeface="Times New Roman" pitchFamily="18" charset="0"/>
                <a:cs typeface="Times New Roman" pitchFamily="18" charset="0"/>
              </a:rPr>
              <a:t>Reports</a:t>
            </a:r>
            <a:endParaRPr lang="en-US" altLang="en-US" sz="3200" i="1" dirty="0" smtClean="0">
              <a:solidFill>
                <a:srgbClr val="0070C0"/>
              </a:solidFill>
              <a:effectLst/>
              <a:latin typeface="Times New Roman" pitchFamily="18" charset="0"/>
              <a:cs typeface="Times New Roman" pitchFamily="18" charset="0"/>
            </a:endParaRPr>
          </a:p>
        </p:txBody>
      </p:sp>
      <p:sp>
        <p:nvSpPr>
          <p:cNvPr id="15363" name="Rectangle 5"/>
          <p:cNvSpPr>
            <a:spLocks noGrp="1" noChangeArrowheads="1"/>
          </p:cNvSpPr>
          <p:nvPr>
            <p:ph idx="1"/>
          </p:nvPr>
        </p:nvSpPr>
        <p:spPr>
          <a:xfrm>
            <a:off x="1042988" y="785813"/>
            <a:ext cx="7886700" cy="5538787"/>
          </a:xfrm>
        </p:spPr>
        <p:txBody>
          <a:bodyPr/>
          <a:lstStyle/>
          <a:p>
            <a:pPr marL="609600" indent="-609600" algn="just" rtl="1" eaLnBrk="1" hangingPunct="1">
              <a:lnSpc>
                <a:spcPct val="160000"/>
              </a:lnSpc>
              <a:buFont typeface="Wingdings" pitchFamily="2" charset="2"/>
              <a:buChar char="q"/>
            </a:pPr>
            <a:r>
              <a:rPr lang="ar-SA" altLang="en-US" sz="2000" dirty="0" smtClean="0">
                <a:latin typeface="Times New Roman" pitchFamily="18" charset="0"/>
                <a:cs typeface="Times New Roman" pitchFamily="18" charset="0"/>
              </a:rPr>
              <a:t>عادة ماتواجه المتخصصين في الاقتصاد الزراعي مهمة كتابة تقرير اقتصادي مزرعي، وذلك نظراً لأهمية هذه التقارير في دراسة وبحث الكثير من الموضوعات الإقتصادية المزرعية مثل إختيار المزرعة- حيازتها- تثمين الأراضي وأربحيتها.. الخ لذلك نرى أنه من الضروري عرض هذا الموضوع للإلمام بكيفية إعداد وكتابة التقارير المزرعية.</a:t>
            </a:r>
          </a:p>
          <a:p>
            <a:pPr marL="609600" indent="-609600" algn="just" rtl="1" eaLnBrk="1" hangingPunct="1">
              <a:lnSpc>
                <a:spcPct val="160000"/>
              </a:lnSpc>
              <a:buFont typeface="Wingdings" pitchFamily="2" charset="2"/>
              <a:buChar char="q"/>
            </a:pPr>
            <a:r>
              <a:rPr lang="ar-SA" altLang="en-US" sz="2000" b="1" dirty="0" smtClean="0">
                <a:solidFill>
                  <a:srgbClr val="C00000"/>
                </a:solidFill>
                <a:latin typeface="Times New Roman" pitchFamily="18" charset="0"/>
                <a:cs typeface="Times New Roman" pitchFamily="18" charset="0"/>
              </a:rPr>
              <a:t>هناك عدة انواع من التقارير الإقتصادية المزرعية يمكن توضيحها على النحو التالي:</a:t>
            </a:r>
          </a:p>
          <a:p>
            <a:pPr marL="0" indent="0" algn="just" rtl="1" eaLnBrk="1" hangingPunct="1">
              <a:lnSpc>
                <a:spcPct val="160000"/>
              </a:lnSpc>
              <a:buNone/>
            </a:pPr>
            <a:r>
              <a:rPr lang="ar-SA" altLang="en-US" sz="2000" b="1" dirty="0" smtClean="0">
                <a:solidFill>
                  <a:schemeClr val="folHlink"/>
                </a:solidFill>
                <a:latin typeface="Times New Roman" pitchFamily="18" charset="0"/>
                <a:cs typeface="Times New Roman" pitchFamily="18" charset="0"/>
              </a:rPr>
              <a:t> 1. التقارير الإيضاحية:</a:t>
            </a:r>
            <a:endParaRPr lang="ar-SA" altLang="en-US" sz="2000" dirty="0" smtClean="0">
              <a:solidFill>
                <a:schemeClr val="folHlink"/>
              </a:solidFill>
              <a:latin typeface="Times New Roman" pitchFamily="18" charset="0"/>
              <a:cs typeface="Times New Roman" pitchFamily="18" charset="0"/>
            </a:endParaRPr>
          </a:p>
          <a:p>
            <a:pPr marL="609600" indent="-609600" algn="just" rtl="1" eaLnBrk="1" hangingPunct="1">
              <a:lnSpc>
                <a:spcPct val="160000"/>
              </a:lnSpc>
              <a:buFont typeface="Wingdings 2" pitchFamily="18" charset="2"/>
              <a:buNone/>
            </a:pPr>
            <a:r>
              <a:rPr lang="ar-SA" altLang="en-US" sz="2000" dirty="0" smtClean="0">
                <a:latin typeface="Times New Roman" pitchFamily="18" charset="0"/>
                <a:cs typeface="Times New Roman" pitchFamily="18" charset="0"/>
              </a:rPr>
              <a:t>  هي تقارير تصدرها الهيئات والمنشآت المعنية بالإنتاج الزراعي وفيها يلقى الضوء على الاوضاع الإقتصادية لتنوير المزارعين عما يجب إنتاجه ويتضمن أيضا جميع المشكلات المتعلقة بالإنتاج الزراعي مثل الطلب الداخلي والخارجي  والمستوى العام للأسعار الحالية والمتوقعة وطرق التمويل وغيرها من البيانات التي يهتدي بها المزارعين عند وضع الخطة المزرعية.</a:t>
            </a:r>
            <a:endParaRPr lang="ar-SA" altLang="en-US" sz="20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77064607-1845-432F-B305-7CF35BE207F9}" type="slidenum">
              <a:rPr lang="ar-SA" smtClean="0"/>
              <a:pPr>
                <a:defRPr/>
              </a:pPr>
              <a:t>235</a:t>
            </a:fld>
            <a:endParaRPr lang="en-US" dirty="0"/>
          </a:p>
        </p:txBody>
      </p:sp>
    </p:spTree>
    <p:extLst>
      <p:ext uri="{BB962C8B-B14F-4D97-AF65-F5344CB8AC3E}">
        <p14:creationId xmlns:p14="http://schemas.microsoft.com/office/powerpoint/2010/main" val="259713600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sz="3200" dirty="0" smtClean="0">
                <a:solidFill>
                  <a:schemeClr val="accent1"/>
                </a:solidFill>
                <a:latin typeface="Times New Roman" pitchFamily="18" charset="0"/>
                <a:cs typeface="Times New Roman" pitchFamily="18" charset="0"/>
              </a:rPr>
              <a:t>2. التقارير </a:t>
            </a:r>
            <a:r>
              <a:rPr lang="ar-SA" sz="3200" dirty="0">
                <a:solidFill>
                  <a:schemeClr val="accent1"/>
                </a:solidFill>
                <a:latin typeface="Times New Roman" pitchFamily="18" charset="0"/>
                <a:cs typeface="Times New Roman" pitchFamily="18" charset="0"/>
              </a:rPr>
              <a:t>الخاصة بمساحة المحاصيل المزمع زراعتها</a:t>
            </a:r>
            <a:r>
              <a:rPr lang="ar-SA" sz="3200" dirty="0">
                <a:solidFill>
                  <a:schemeClr val="folHlink"/>
                </a:solidFill>
                <a:effectLst>
                  <a:outerShdw blurRad="38100" dist="38100" dir="2700000" algn="tl">
                    <a:srgbClr val="000000">
                      <a:alpha val="43137"/>
                    </a:srgbClr>
                  </a:outerShdw>
                </a:effectLst>
                <a:latin typeface="Times New Roman" pitchFamily="18" charset="0"/>
                <a:cs typeface="Times New Roman" pitchFamily="18" charset="0"/>
              </a:rPr>
              <a:t>:</a:t>
            </a:r>
            <a:r>
              <a:rPr lang="ar-SA" sz="2800" dirty="0">
                <a:solidFill>
                  <a:schemeClr val="folHlink"/>
                </a:solidFill>
                <a:latin typeface="Times New Roman" pitchFamily="18" charset="0"/>
                <a:cs typeface="Times New Roman" pitchFamily="18" charset="0"/>
              </a:rPr>
              <a:t/>
            </a:r>
            <a:br>
              <a:rPr lang="ar-SA" sz="2800" dirty="0">
                <a:solidFill>
                  <a:schemeClr val="folHlink"/>
                </a:solidFill>
                <a:latin typeface="Times New Roman" pitchFamily="18" charset="0"/>
                <a:cs typeface="Times New Roman" pitchFamily="18" charset="0"/>
              </a:rPr>
            </a:br>
            <a:r>
              <a:rPr lang="ar-SA" sz="2800" dirty="0">
                <a:latin typeface="Times New Roman" pitchFamily="18" charset="0"/>
                <a:cs typeface="Times New Roman" pitchFamily="18" charset="0"/>
              </a:rPr>
              <a:t>هي تقارير تتضمن نشر بيانات عن مساحة المحاصيل التي ستزرع وهي منتشرة في بلدان كثيرة من العالم</a:t>
            </a:r>
            <a:br>
              <a:rPr lang="ar-SA" sz="2800" dirty="0">
                <a:latin typeface="Times New Roman" pitchFamily="18" charset="0"/>
                <a:cs typeface="Times New Roman" pitchFamily="18" charset="0"/>
              </a:rPr>
            </a:br>
            <a:r>
              <a:rPr lang="ar-SA" sz="2800" dirty="0">
                <a:latin typeface="Times New Roman" pitchFamily="18" charset="0"/>
                <a:cs typeface="Times New Roman" pitchFamily="18" charset="0"/>
              </a:rPr>
              <a:t> </a:t>
            </a:r>
            <a:r>
              <a:rPr lang="ar-SA" sz="2800" dirty="0" smtClean="0">
                <a:solidFill>
                  <a:schemeClr val="accent1"/>
                </a:solidFill>
                <a:latin typeface="Times New Roman" pitchFamily="18" charset="0"/>
                <a:cs typeface="Times New Roman" pitchFamily="18" charset="0"/>
              </a:rPr>
              <a:t>3. التقارير </a:t>
            </a:r>
            <a:r>
              <a:rPr lang="ar-SA" sz="2800" dirty="0">
                <a:solidFill>
                  <a:schemeClr val="folHlink"/>
                </a:solidFill>
                <a:latin typeface="Times New Roman" pitchFamily="18" charset="0"/>
                <a:cs typeface="Times New Roman" pitchFamily="18" charset="0"/>
              </a:rPr>
              <a:t>الإضافية أو الملحقة: </a:t>
            </a:r>
            <a:r>
              <a:rPr lang="ar-SA" sz="2800" dirty="0">
                <a:latin typeface="Times New Roman" pitchFamily="18" charset="0"/>
                <a:cs typeface="Times New Roman" pitchFamily="18" charset="0"/>
              </a:rPr>
              <a:t/>
            </a:r>
            <a:br>
              <a:rPr lang="ar-SA" sz="2800" dirty="0">
                <a:latin typeface="Times New Roman" pitchFamily="18" charset="0"/>
                <a:cs typeface="Times New Roman" pitchFamily="18" charset="0"/>
              </a:rPr>
            </a:br>
            <a:r>
              <a:rPr lang="ar-SA" sz="2800" dirty="0">
                <a:solidFill>
                  <a:schemeClr val="folHlink"/>
                </a:solidFill>
                <a:latin typeface="Times New Roman" pitchFamily="18" charset="0"/>
                <a:cs typeface="Times New Roman" pitchFamily="18" charset="0"/>
              </a:rPr>
              <a:t> </a:t>
            </a:r>
            <a:r>
              <a:rPr lang="ar-SA" sz="2800" dirty="0">
                <a:latin typeface="Times New Roman" pitchFamily="18" charset="0"/>
                <a:cs typeface="Times New Roman" pitchFamily="18" charset="0"/>
              </a:rPr>
              <a:t>هي تقارير تصدرها الهيئات المعنية للإنتاج الزراعي من حين  </a:t>
            </a:r>
            <a:r>
              <a:rPr lang="ar-SA" sz="2800" dirty="0" smtClean="0">
                <a:latin typeface="Times New Roman" pitchFamily="18" charset="0"/>
                <a:cs typeface="Times New Roman" pitchFamily="18" charset="0"/>
              </a:rPr>
              <a:t>لآخر </a:t>
            </a:r>
            <a:r>
              <a:rPr lang="ar-SA" sz="2800" dirty="0">
                <a:latin typeface="Times New Roman" pitchFamily="18" charset="0"/>
                <a:cs typeface="Times New Roman" pitchFamily="18" charset="0"/>
              </a:rPr>
              <a:t>ت</a:t>
            </a:r>
            <a:r>
              <a:rPr lang="ar-SA" sz="2800" dirty="0" smtClean="0">
                <a:latin typeface="Times New Roman" pitchFamily="18" charset="0"/>
                <a:cs typeface="Times New Roman" pitchFamily="18" charset="0"/>
              </a:rPr>
              <a:t>تناول </a:t>
            </a:r>
            <a:r>
              <a:rPr lang="ar-SA" sz="2800" dirty="0">
                <a:latin typeface="Times New Roman" pitchFamily="18" charset="0"/>
                <a:cs typeface="Times New Roman" pitchFamily="18" charset="0"/>
              </a:rPr>
              <a:t>مشكلات معينة عادة ما تقوم بها أقسام الارشاد  الزراعي لأمانات الزراعة وأجهزة الأعلام</a:t>
            </a:r>
            <a:r>
              <a:rPr lang="ar-SA" sz="2800" dirty="0" smtClean="0">
                <a:latin typeface="Times New Roman" pitchFamily="18" charset="0"/>
                <a:cs typeface="Times New Roman" pitchFamily="18" charset="0"/>
              </a:rPr>
              <a:t>،</a:t>
            </a:r>
          </a:p>
          <a:p>
            <a:pPr algn="r" rtl="1"/>
            <a:r>
              <a:rPr lang="ar-SA" sz="2800" dirty="0" smtClean="0">
                <a:latin typeface="Times New Roman" pitchFamily="18" charset="0"/>
                <a:cs typeface="Times New Roman" pitchFamily="18" charset="0"/>
              </a:rPr>
              <a:t> ما يهم </a:t>
            </a:r>
            <a:r>
              <a:rPr lang="ar-SA" sz="2800" dirty="0">
                <a:latin typeface="Times New Roman" pitchFamily="18" charset="0"/>
                <a:cs typeface="Times New Roman" pitchFamily="18" charset="0"/>
              </a:rPr>
              <a:t>من هذا الاستعراض هو معرفة المراحل التي يجب أن يتضمنها أو يمر بها إعداد التقارير المزرعية. </a:t>
            </a:r>
            <a:endParaRPr lang="en-US" dirty="0"/>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236</a:t>
            </a:fld>
            <a:endParaRPr lang="en-US">
              <a:solidFill>
                <a:prstClr val="black"/>
              </a:solidFill>
            </a:endParaRPr>
          </a:p>
        </p:txBody>
      </p:sp>
    </p:spTree>
    <p:extLst>
      <p:ext uri="{BB962C8B-B14F-4D97-AF65-F5344CB8AC3E}">
        <p14:creationId xmlns:p14="http://schemas.microsoft.com/office/powerpoint/2010/main" val="662944871"/>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4294967295"/>
          </p:nvPr>
        </p:nvSpPr>
        <p:spPr>
          <a:xfrm>
            <a:off x="1071563" y="457200"/>
            <a:ext cx="7386637" cy="5668963"/>
          </a:xfrm>
        </p:spPr>
        <p:txBody>
          <a:bodyPr>
            <a:noAutofit/>
          </a:bodyPr>
          <a:lstStyle/>
          <a:p>
            <a:pPr marL="457200" indent="-457200" algn="r" rtl="1" eaLnBrk="1" fontAlgn="auto" hangingPunct="1">
              <a:lnSpc>
                <a:spcPct val="150000"/>
              </a:lnSpc>
              <a:spcAft>
                <a:spcPts val="600"/>
              </a:spcAft>
              <a:buClr>
                <a:srgbClr val="C00000"/>
              </a:buClr>
              <a:buSzPct val="90000"/>
              <a:buFont typeface="Wingdings" pitchFamily="2" charset="2"/>
              <a:buChar char="q"/>
              <a:defRPr/>
            </a:pPr>
            <a:r>
              <a:rPr lang="ar-SA" sz="2400" b="1" dirty="0" smtClean="0">
                <a:solidFill>
                  <a:srgbClr val="C00000"/>
                </a:solidFill>
                <a:latin typeface="Times New Roman" pitchFamily="18" charset="0"/>
                <a:cs typeface="Times New Roman" pitchFamily="18" charset="0"/>
              </a:rPr>
              <a:t>مراحل اعداد التقرير:</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تحديد </a:t>
            </a:r>
            <a:r>
              <a:rPr lang="ar-SA" sz="2400" dirty="0" smtClean="0">
                <a:latin typeface="Times New Roman" pitchFamily="18" charset="0"/>
                <a:ea typeface="+mn-ea"/>
                <a:cs typeface="Times New Roman" pitchFamily="18" charset="0"/>
              </a:rPr>
              <a:t>الموضوع المراد اعداد التقرير </a:t>
            </a:r>
            <a:r>
              <a:rPr lang="ar-SA" sz="2400" dirty="0" smtClean="0">
                <a:latin typeface="Times New Roman" pitchFamily="18" charset="0"/>
                <a:ea typeface="+mn-ea"/>
                <a:cs typeface="Times New Roman" pitchFamily="18" charset="0"/>
              </a:rPr>
              <a:t>عنه.</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توضيح </a:t>
            </a:r>
            <a:r>
              <a:rPr lang="ar-SA" sz="2400" dirty="0" smtClean="0">
                <a:latin typeface="Times New Roman" pitchFamily="18" charset="0"/>
                <a:ea typeface="+mn-ea"/>
                <a:cs typeface="Times New Roman" pitchFamily="18" charset="0"/>
              </a:rPr>
              <a:t>الهدف الاساسي للموضوع المرغوب اعداد التقرير </a:t>
            </a:r>
            <a:r>
              <a:rPr lang="ar-SA" sz="2400" dirty="0" smtClean="0">
                <a:latin typeface="Times New Roman" pitchFamily="18" charset="0"/>
                <a:ea typeface="+mn-ea"/>
                <a:cs typeface="Times New Roman" pitchFamily="18" charset="0"/>
              </a:rPr>
              <a:t>عنه.</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تحديد </a:t>
            </a:r>
            <a:r>
              <a:rPr lang="ar-SA" sz="2400" dirty="0">
                <a:latin typeface="Times New Roman" pitchFamily="18" charset="0"/>
                <a:ea typeface="+mn-ea"/>
                <a:cs typeface="Times New Roman" pitchFamily="18" charset="0"/>
              </a:rPr>
              <a:t>البيانات والمعلومات التي يتطلبها إ</a:t>
            </a:r>
            <a:r>
              <a:rPr lang="ar-SA" sz="2400" dirty="0" smtClean="0">
                <a:latin typeface="Times New Roman" pitchFamily="18" charset="0"/>
                <a:ea typeface="+mn-ea"/>
                <a:cs typeface="Times New Roman" pitchFamily="18" charset="0"/>
              </a:rPr>
              <a:t>عداد </a:t>
            </a:r>
            <a:r>
              <a:rPr lang="ar-SA" sz="2400" dirty="0" smtClean="0">
                <a:latin typeface="Times New Roman" pitchFamily="18" charset="0"/>
                <a:ea typeface="+mn-ea"/>
                <a:cs typeface="Times New Roman" pitchFamily="18" charset="0"/>
              </a:rPr>
              <a:t>التقرير.</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تحديد </a:t>
            </a:r>
            <a:r>
              <a:rPr lang="ar-SA" sz="2400" dirty="0">
                <a:latin typeface="Times New Roman" pitchFamily="18" charset="0"/>
                <a:ea typeface="+mn-ea"/>
                <a:cs typeface="Times New Roman" pitchFamily="18" charset="0"/>
              </a:rPr>
              <a:t>طرق جمع البيانات والمعلومات عن طريق الاستبيان او من واقع سجلات وإحصائيات منشورة أو غير </a:t>
            </a:r>
            <a:r>
              <a:rPr lang="ar-SA" sz="2400" dirty="0" smtClean="0">
                <a:latin typeface="Times New Roman" pitchFamily="18" charset="0"/>
                <a:ea typeface="+mn-ea"/>
                <a:cs typeface="Times New Roman" pitchFamily="18" charset="0"/>
              </a:rPr>
              <a:t>منشورة.</a:t>
            </a:r>
          </a:p>
          <a:p>
            <a:pPr marL="342900" indent="-342900" algn="just" rtl="1" eaLnBrk="1" fontAlgn="auto" hangingPunct="1">
              <a:lnSpc>
                <a:spcPct val="150000"/>
              </a:lnSpc>
              <a:spcAft>
                <a:spcPts val="600"/>
              </a:spcAft>
              <a:buClr>
                <a:srgbClr val="C00000"/>
              </a:buClr>
              <a:buSzPct val="90000"/>
              <a:buFontTx/>
              <a:buChar char="-"/>
              <a:defRPr/>
            </a:pPr>
            <a:r>
              <a:rPr lang="ar-SA" sz="2400" dirty="0" smtClean="0">
                <a:latin typeface="Times New Roman" pitchFamily="18" charset="0"/>
                <a:ea typeface="+mn-ea"/>
                <a:cs typeface="Times New Roman" pitchFamily="18" charset="0"/>
              </a:rPr>
              <a:t>استعراض </a:t>
            </a:r>
            <a:r>
              <a:rPr lang="ar-SA" sz="2400" dirty="0">
                <a:latin typeface="Times New Roman" pitchFamily="18" charset="0"/>
                <a:ea typeface="+mn-ea"/>
                <a:cs typeface="Times New Roman" pitchFamily="18" charset="0"/>
              </a:rPr>
              <a:t>البيانات والمعلومات والحقائق لإمكانية اختيار المطلوب منها </a:t>
            </a:r>
            <a:r>
              <a:rPr lang="ar-SA" sz="2400" dirty="0" smtClean="0">
                <a:latin typeface="Times New Roman" pitchFamily="18" charset="0"/>
                <a:ea typeface="+mn-ea"/>
                <a:cs typeface="Times New Roman" pitchFamily="18" charset="0"/>
              </a:rPr>
              <a:t>حسب الموضوع </a:t>
            </a:r>
            <a:r>
              <a:rPr lang="ar-SA" sz="2400" dirty="0">
                <a:latin typeface="Times New Roman" pitchFamily="18" charset="0"/>
                <a:ea typeface="+mn-ea"/>
                <a:cs typeface="Times New Roman" pitchFamily="18" charset="0"/>
              </a:rPr>
              <a:t>المرغوب بحثه بطريقة واضحة لا غموض فيها مع استبعاد البيانات المتناقضة والتي يشك في صحتها </a:t>
            </a:r>
            <a:r>
              <a:rPr lang="ar-SA" sz="2400" dirty="0" smtClean="0">
                <a:latin typeface="Times New Roman" pitchFamily="18" charset="0"/>
                <a:ea typeface="+mn-ea"/>
                <a:cs typeface="Times New Roman" pitchFamily="18" charset="0"/>
              </a:rPr>
              <a:t>ودقتها</a:t>
            </a:r>
            <a:endParaRPr lang="ar-SA"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0DA18E07-9B93-4CA3-AED7-D65709D196E0}" type="slidenum">
              <a:rPr lang="ar-SA" smtClean="0"/>
              <a:pPr>
                <a:defRPr/>
              </a:pPr>
              <a:t>237</a:t>
            </a:fld>
            <a:endParaRPr lang="en-US" dirty="0"/>
          </a:p>
        </p:txBody>
      </p:sp>
    </p:spTree>
    <p:extLst>
      <p:ext uri="{BB962C8B-B14F-4D97-AF65-F5344CB8AC3E}">
        <p14:creationId xmlns:p14="http://schemas.microsoft.com/office/powerpoint/2010/main" val="129378655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238</a:t>
            </a:fld>
            <a:endParaRPr lang="en-US">
              <a:solidFill>
                <a:prstClr val="black"/>
              </a:solidFill>
            </a:endParaRPr>
          </a:p>
        </p:txBody>
      </p:sp>
      <p:sp>
        <p:nvSpPr>
          <p:cNvPr id="3" name="Rectangle 2"/>
          <p:cNvSpPr/>
          <p:nvPr/>
        </p:nvSpPr>
        <p:spPr>
          <a:xfrm>
            <a:off x="1066800" y="1020649"/>
            <a:ext cx="7239000" cy="3939540"/>
          </a:xfrm>
          <a:prstGeom prst="rect">
            <a:avLst/>
          </a:prstGeom>
        </p:spPr>
        <p:txBody>
          <a:bodyPr wrap="square">
            <a:spAutoFit/>
          </a:bodyPr>
          <a:lstStyle/>
          <a:p>
            <a:pPr marL="342900" indent="-342900" algn="just" rtl="1">
              <a:lnSpc>
                <a:spcPct val="150000"/>
              </a:lnSpc>
              <a:spcAft>
                <a:spcPts val="600"/>
              </a:spcAft>
              <a:buClr>
                <a:srgbClr val="C00000"/>
              </a:buClr>
              <a:buSzPct val="90000"/>
              <a:buFontTx/>
              <a:buChar char="-"/>
            </a:pPr>
            <a:r>
              <a:rPr lang="ar-SA" altLang="en-US" sz="2000" dirty="0" smtClean="0">
                <a:latin typeface="Times New Roman" pitchFamily="18" charset="0"/>
                <a:cs typeface="Times New Roman" pitchFamily="18" charset="0"/>
              </a:rPr>
              <a:t>اختيار </a:t>
            </a:r>
            <a:r>
              <a:rPr lang="ar-SA" altLang="en-US" sz="2000" dirty="0">
                <a:latin typeface="Times New Roman" pitchFamily="18" charset="0"/>
                <a:cs typeface="Times New Roman" pitchFamily="18" charset="0"/>
              </a:rPr>
              <a:t>طريقة تحليل البيانات والمعلومات والحقائق وتحديد الأسلوب الإحصائي الذي يستخدم لذلك</a:t>
            </a:r>
            <a:r>
              <a:rPr lang="ar-SA" altLang="en-US" sz="2000" dirty="0" smtClean="0">
                <a:latin typeface="Times New Roman" pitchFamily="18" charset="0"/>
                <a:cs typeface="Times New Roman" pitchFamily="18" charset="0"/>
              </a:rPr>
              <a:t>.</a:t>
            </a:r>
          </a:p>
          <a:p>
            <a:pPr marL="342900" indent="-342900" algn="just" rtl="1">
              <a:lnSpc>
                <a:spcPct val="150000"/>
              </a:lnSpc>
              <a:spcAft>
                <a:spcPts val="600"/>
              </a:spcAft>
              <a:buClr>
                <a:srgbClr val="C00000"/>
              </a:buClr>
              <a:buSzPct val="90000"/>
              <a:buFontTx/>
              <a:buChar char="-"/>
            </a:pP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تحديد </a:t>
            </a:r>
            <a:r>
              <a:rPr lang="ar-SA" altLang="en-US" sz="2000" dirty="0">
                <a:latin typeface="Times New Roman" pitchFamily="18" charset="0"/>
                <a:cs typeface="Times New Roman" pitchFamily="18" charset="0"/>
              </a:rPr>
              <a:t>أيسر الطرق لعرض موضوع التقرير من بيانات ومعلومات وحقائق وشرح طريقة التحليل المستخدم واستخلاص النتائج واقتراح التوصيات في تسلسل منطقي يشوق القارئ ويبرز النواحي المختلفة للموضوع دون ما تكرار أو غموض. بمعنى آخر تحديد الهيكل المرغوب فيما يجب أن يكون عليه التقرير المزرعي</a:t>
            </a:r>
            <a:r>
              <a:rPr lang="ar-SA" altLang="en-US" sz="2000" dirty="0" smtClean="0">
                <a:latin typeface="Times New Roman" pitchFamily="18" charset="0"/>
                <a:cs typeface="Times New Roman" pitchFamily="18" charset="0"/>
              </a:rPr>
              <a:t>.</a:t>
            </a:r>
          </a:p>
          <a:p>
            <a:pPr marL="342900" indent="-342900" algn="just" rtl="1">
              <a:lnSpc>
                <a:spcPct val="150000"/>
              </a:lnSpc>
              <a:spcAft>
                <a:spcPts val="600"/>
              </a:spcAft>
              <a:buClr>
                <a:srgbClr val="C00000"/>
              </a:buClr>
              <a:buSzPct val="90000"/>
              <a:buFontTx/>
              <a:buChar char="-"/>
            </a:pP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سرد </a:t>
            </a:r>
            <a:r>
              <a:rPr lang="ar-SA" altLang="en-US" sz="2000" dirty="0">
                <a:latin typeface="Times New Roman" pitchFamily="18" charset="0"/>
                <a:cs typeface="Times New Roman" pitchFamily="18" charset="0"/>
              </a:rPr>
              <a:t>موجز للموضوع واستخلاص النتائج واقتراح التوصيات التي بواسطتها يتحقق الهدف الذي من أجله اعداد التقرير موضوع البحث.</a:t>
            </a:r>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117602"/>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4294967295"/>
          </p:nvPr>
        </p:nvSpPr>
        <p:spPr>
          <a:xfrm>
            <a:off x="1143000" y="457200"/>
            <a:ext cx="7772400" cy="5668963"/>
          </a:xfrm>
        </p:spPr>
        <p:txBody>
          <a:bodyPr>
            <a:normAutofit fontScale="92500" lnSpcReduction="20000"/>
          </a:bodyPr>
          <a:lstStyle/>
          <a:p>
            <a:pPr marL="457200" indent="-457200" algn="r" rtl="1" eaLnBrk="1" fontAlgn="auto" hangingPunct="1">
              <a:lnSpc>
                <a:spcPct val="150000"/>
              </a:lnSpc>
              <a:spcAft>
                <a:spcPts val="0"/>
              </a:spcAft>
              <a:buFont typeface="Wingdings" pitchFamily="2" charset="2"/>
              <a:buChar char="q"/>
              <a:defRPr/>
            </a:pPr>
            <a:r>
              <a:rPr lang="ar-SA" sz="2400" dirty="0" smtClean="0">
                <a:latin typeface="Times New Roman" pitchFamily="18" charset="0"/>
                <a:ea typeface="+mn-ea"/>
                <a:cs typeface="Times New Roman" pitchFamily="18" charset="0"/>
              </a:rPr>
              <a:t>التقرير الذي يراد </a:t>
            </a:r>
            <a:r>
              <a:rPr lang="ar-SA" sz="2400" dirty="0">
                <a:latin typeface="Times New Roman" pitchFamily="18" charset="0"/>
                <a:ea typeface="+mn-ea"/>
                <a:cs typeface="Times New Roman" pitchFamily="18" charset="0"/>
              </a:rPr>
              <a:t>إعداده عن مزرعة معينة يجب أن يتضمن ذكر النواحي الإقتصادية والاجتماعية المتعلقة بالظروف الطبيعية (الفيزيقية) لتلك المزرعة، </a:t>
            </a:r>
            <a:r>
              <a:rPr lang="ar-SA" sz="2400" dirty="0">
                <a:solidFill>
                  <a:srgbClr val="0070C0"/>
                </a:solidFill>
                <a:latin typeface="Times New Roman" pitchFamily="18" charset="0"/>
                <a:ea typeface="+mn-ea"/>
                <a:cs typeface="Times New Roman" pitchFamily="18" charset="0"/>
              </a:rPr>
              <a:t>وعادة ما يقسم التقرير إلى أجزاء أو أقسام رئيسية هي:</a:t>
            </a:r>
          </a:p>
          <a:p>
            <a:pPr marL="457200" indent="-457200" algn="r" rtl="1" eaLnBrk="1" fontAlgn="auto" hangingPunct="1">
              <a:lnSpc>
                <a:spcPct val="150000"/>
              </a:lnSpc>
              <a:spcAft>
                <a:spcPts val="0"/>
              </a:spcAft>
              <a:buFont typeface="Wingdings" pitchFamily="2" charset="2"/>
              <a:buChar char="Ø"/>
              <a:defRPr/>
            </a:pPr>
            <a:r>
              <a:rPr lang="ar-SA" sz="2400" b="1" dirty="0">
                <a:solidFill>
                  <a:srgbClr val="FF0000"/>
                </a:solidFill>
                <a:latin typeface="Times New Roman" pitchFamily="18" charset="0"/>
                <a:ea typeface="+mn-ea"/>
                <a:cs typeface="Times New Roman" pitchFamily="18" charset="0"/>
              </a:rPr>
              <a:t>القسم الوصفي</a:t>
            </a:r>
          </a:p>
          <a:p>
            <a:pPr marL="457200" indent="-457200" algn="r" rtl="1" eaLnBrk="1" fontAlgn="auto" hangingPunct="1">
              <a:lnSpc>
                <a:spcPct val="150000"/>
              </a:lnSpc>
              <a:spcAft>
                <a:spcPts val="0"/>
              </a:spcAft>
              <a:buFont typeface="Wingdings" pitchFamily="2" charset="2"/>
              <a:buChar char="Ø"/>
              <a:defRPr/>
            </a:pPr>
            <a:r>
              <a:rPr lang="ar-SA" sz="2400" b="1" dirty="0">
                <a:solidFill>
                  <a:srgbClr val="FF0000"/>
                </a:solidFill>
                <a:latin typeface="Times New Roman" pitchFamily="18" charset="0"/>
                <a:ea typeface="+mn-ea"/>
                <a:cs typeface="Times New Roman" pitchFamily="18" charset="0"/>
              </a:rPr>
              <a:t>القسم الإحصائي</a:t>
            </a:r>
          </a:p>
          <a:p>
            <a:pPr marL="457200" indent="-457200" algn="r" rtl="1" eaLnBrk="1" fontAlgn="auto" hangingPunct="1">
              <a:lnSpc>
                <a:spcPct val="150000"/>
              </a:lnSpc>
              <a:spcAft>
                <a:spcPts val="0"/>
              </a:spcAft>
              <a:buFont typeface="Wingdings" pitchFamily="2" charset="2"/>
              <a:buChar char="Ø"/>
              <a:defRPr/>
            </a:pPr>
            <a:r>
              <a:rPr lang="ar-SA" sz="2400" b="1" dirty="0">
                <a:solidFill>
                  <a:srgbClr val="FF0000"/>
                </a:solidFill>
                <a:latin typeface="Times New Roman" pitchFamily="18" charset="0"/>
                <a:ea typeface="+mn-ea"/>
                <a:cs typeface="Times New Roman" pitchFamily="18" charset="0"/>
              </a:rPr>
              <a:t>مقاييس النجاح المزرعي</a:t>
            </a:r>
          </a:p>
          <a:p>
            <a:pPr marL="457200" indent="-457200" algn="r" rtl="1" eaLnBrk="1" fontAlgn="auto" hangingPunct="1">
              <a:lnSpc>
                <a:spcPct val="150000"/>
              </a:lnSpc>
              <a:spcAft>
                <a:spcPts val="0"/>
              </a:spcAft>
              <a:buFont typeface="Wingdings" pitchFamily="2" charset="2"/>
              <a:buNone/>
              <a:defRPr/>
            </a:pPr>
            <a:r>
              <a:rPr lang="ar-SA" sz="2400" dirty="0" smtClean="0">
                <a:latin typeface="Times New Roman" pitchFamily="18" charset="0"/>
                <a:ea typeface="+mn-ea"/>
                <a:cs typeface="Times New Roman" pitchFamily="18" charset="0"/>
              </a:rPr>
              <a:t>عادة يضم </a:t>
            </a:r>
            <a:r>
              <a:rPr lang="ar-SA" sz="2400" dirty="0">
                <a:latin typeface="Times New Roman" pitchFamily="18" charset="0"/>
                <a:ea typeface="+mn-ea"/>
                <a:cs typeface="Times New Roman" pitchFamily="18" charset="0"/>
              </a:rPr>
              <a:t>كل قسم </a:t>
            </a:r>
            <a:r>
              <a:rPr lang="ar-SA" sz="2400" dirty="0" smtClean="0">
                <a:latin typeface="Times New Roman" pitchFamily="18" charset="0"/>
                <a:ea typeface="+mn-ea"/>
                <a:cs typeface="Times New Roman" pitchFamily="18" charset="0"/>
              </a:rPr>
              <a:t>عدداً </a:t>
            </a:r>
            <a:r>
              <a:rPr lang="ar-SA" sz="2400" dirty="0">
                <a:latin typeface="Times New Roman" pitchFamily="18" charset="0"/>
                <a:ea typeface="+mn-ea"/>
                <a:cs typeface="Times New Roman" pitchFamily="18" charset="0"/>
              </a:rPr>
              <a:t>من الأبواب ويضم كل باب عدداً من الفصول ويضم كل فصل عددا من النقاط التي تعرض كل منها منفصلة عن الأخرى في فقرات.</a:t>
            </a:r>
          </a:p>
          <a:p>
            <a:pPr marL="457200" indent="-457200" algn="r" rtl="1" eaLnBrk="1" fontAlgn="auto" hangingPunct="1">
              <a:lnSpc>
                <a:spcPct val="150000"/>
              </a:lnSpc>
              <a:spcAft>
                <a:spcPts val="0"/>
              </a:spcAft>
              <a:buFont typeface="Wingdings" pitchFamily="2" charset="2"/>
              <a:buChar char="q"/>
              <a:defRPr/>
            </a:pPr>
            <a:r>
              <a:rPr lang="ar-SA" sz="2400" dirty="0" smtClean="0">
                <a:latin typeface="Times New Roman" pitchFamily="18" charset="0"/>
                <a:ea typeface="+mn-ea"/>
                <a:cs typeface="Times New Roman" pitchFamily="18" charset="0"/>
              </a:rPr>
              <a:t>يتضمن </a:t>
            </a:r>
            <a:r>
              <a:rPr lang="ar-SA" sz="2400" dirty="0">
                <a:solidFill>
                  <a:schemeClr val="folHlink"/>
                </a:solidFill>
                <a:latin typeface="Times New Roman" pitchFamily="18" charset="0"/>
                <a:ea typeface="+mn-ea"/>
                <a:cs typeface="Times New Roman" pitchFamily="18" charset="0"/>
              </a:rPr>
              <a:t>القسم الأول</a:t>
            </a:r>
            <a:r>
              <a:rPr lang="ar-SA" sz="2400" dirty="0">
                <a:latin typeface="Times New Roman" pitchFamily="18" charset="0"/>
                <a:ea typeface="+mn-ea"/>
                <a:cs typeface="Times New Roman" pitchFamily="18" charset="0"/>
              </a:rPr>
              <a:t> </a:t>
            </a:r>
            <a:r>
              <a:rPr lang="ar-SA" sz="2400" dirty="0" smtClean="0">
                <a:latin typeface="Times New Roman" pitchFamily="18" charset="0"/>
                <a:ea typeface="+mn-ea"/>
                <a:cs typeface="Times New Roman" pitchFamily="18" charset="0"/>
              </a:rPr>
              <a:t>وهو </a:t>
            </a:r>
            <a:r>
              <a:rPr lang="ar-SA" sz="2400" dirty="0">
                <a:latin typeface="Times New Roman" pitchFamily="18" charset="0"/>
                <a:ea typeface="+mn-ea"/>
                <a:cs typeface="Times New Roman" pitchFamily="18" charset="0"/>
              </a:rPr>
              <a:t>القسم الوصفي عددا من الأبواب تتناول النواحي الزراعية </a:t>
            </a:r>
            <a:r>
              <a:rPr lang="ar-SA" sz="2400" dirty="0" smtClean="0">
                <a:latin typeface="Times New Roman" pitchFamily="18" charset="0"/>
                <a:ea typeface="+mn-ea"/>
                <a:cs typeface="Times New Roman" pitchFamily="18" charset="0"/>
              </a:rPr>
              <a:t>في المزرعة </a:t>
            </a:r>
            <a:r>
              <a:rPr lang="ar-SA" sz="2400" dirty="0">
                <a:latin typeface="Times New Roman" pitchFamily="18" charset="0"/>
                <a:ea typeface="+mn-ea"/>
                <a:cs typeface="Times New Roman" pitchFamily="18" charset="0"/>
              </a:rPr>
              <a:t>والنواحي الإقتصادية المزرعية والنواحي الاجتماعية الريفية </a:t>
            </a:r>
            <a:r>
              <a:rPr lang="ar-SA" sz="2400" dirty="0" smtClean="0">
                <a:latin typeface="Times New Roman" pitchFamily="18" charset="0"/>
                <a:ea typeface="+mn-ea"/>
                <a:cs typeface="Times New Roman" pitchFamily="18" charset="0"/>
              </a:rPr>
              <a:t>من </a:t>
            </a:r>
            <a:r>
              <a:rPr lang="ar-SA" sz="2400" dirty="0">
                <a:latin typeface="Times New Roman" pitchFamily="18" charset="0"/>
                <a:ea typeface="+mn-ea"/>
                <a:cs typeface="Times New Roman" pitchFamily="18" charset="0"/>
              </a:rPr>
              <a:t>الناحية </a:t>
            </a:r>
            <a:r>
              <a:rPr lang="ar-SA" sz="2400" dirty="0" smtClean="0">
                <a:latin typeface="Times New Roman" pitchFamily="18" charset="0"/>
                <a:ea typeface="+mn-ea"/>
                <a:cs typeface="Times New Roman" pitchFamily="18" charset="0"/>
              </a:rPr>
              <a:t>الوصفية. </a:t>
            </a:r>
            <a:r>
              <a:rPr lang="ar-SA" sz="2400" dirty="0">
                <a:latin typeface="Times New Roman" pitchFamily="18" charset="0"/>
                <a:ea typeface="+mn-ea"/>
                <a:cs typeface="Times New Roman" pitchFamily="18" charset="0"/>
              </a:rPr>
              <a:t>وكل واحد من هذه الأبواب يضم عدة فصول كل منها يتناول عددا من الموضوعات التي تتصل بموضوع التقرير المزرعي.</a:t>
            </a:r>
          </a:p>
          <a:p>
            <a:pPr marL="457200" indent="-457200" algn="r" rtl="1" eaLnBrk="1" fontAlgn="auto" hangingPunct="1">
              <a:lnSpc>
                <a:spcPct val="150000"/>
              </a:lnSpc>
              <a:spcAft>
                <a:spcPts val="0"/>
              </a:spcAft>
              <a:buFont typeface="Wingdings" pitchFamily="2" charset="2"/>
              <a:buNone/>
              <a:defRPr/>
            </a:pPr>
            <a:endParaRPr lang="en-US" sz="2000" dirty="0">
              <a:ea typeface="+mn-ea"/>
              <a:cs typeface="PT Bold Heading" pitchFamily="2" charset="-78"/>
            </a:endParaRPr>
          </a:p>
        </p:txBody>
      </p:sp>
      <p:sp>
        <p:nvSpPr>
          <p:cNvPr id="3" name="عنصر نائب لرقم الشريحة 2"/>
          <p:cNvSpPr>
            <a:spLocks noGrp="1"/>
          </p:cNvSpPr>
          <p:nvPr>
            <p:ph type="sldNum" sz="quarter" idx="12"/>
          </p:nvPr>
        </p:nvSpPr>
        <p:spPr/>
        <p:txBody>
          <a:bodyPr/>
          <a:lstStyle/>
          <a:p>
            <a:pPr>
              <a:defRPr/>
            </a:pPr>
            <a:fld id="{97B40B1E-1281-4997-B953-338A1E65833C}" type="slidenum">
              <a:rPr lang="ar-SA" smtClean="0"/>
              <a:pPr>
                <a:defRPr/>
              </a:pPr>
              <a:t>239</a:t>
            </a:fld>
            <a:endParaRPr lang="en-US" dirty="0"/>
          </a:p>
        </p:txBody>
      </p:sp>
    </p:spTree>
    <p:extLst>
      <p:ext uri="{BB962C8B-B14F-4D97-AF65-F5344CB8AC3E}">
        <p14:creationId xmlns:p14="http://schemas.microsoft.com/office/powerpoint/2010/main" val="1409885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marL="109537" indent="0" algn="r" rtl="1">
              <a:buNone/>
            </a:pPr>
            <a:r>
              <a:rPr lang="ar-SA" sz="2800" dirty="0" smtClean="0">
                <a:latin typeface="Calibri"/>
                <a:ea typeface="Calibri"/>
              </a:rPr>
              <a:t>تعريف </a:t>
            </a:r>
            <a:r>
              <a:rPr lang="ar-SA" sz="2800" dirty="0">
                <a:latin typeface="Calibri"/>
                <a:ea typeface="Calibri"/>
              </a:rPr>
              <a:t>علم ادارة المزارع </a:t>
            </a:r>
            <a:r>
              <a:rPr lang="ar-SA" sz="2800" dirty="0" smtClean="0">
                <a:latin typeface="Calibri"/>
                <a:ea typeface="Calibri"/>
              </a:rPr>
              <a:t>:</a:t>
            </a:r>
          </a:p>
          <a:p>
            <a:pPr marL="623887" lvl="0" indent="-514350" algn="r" rtl="1">
              <a:buAutoNum type="arabicPeriod"/>
            </a:pPr>
            <a:r>
              <a:rPr lang="ar-SA" dirty="0" smtClean="0"/>
              <a:t>علم </a:t>
            </a:r>
            <a:r>
              <a:rPr lang="ar-SA" dirty="0"/>
              <a:t>إدارة المزارع هو فن إدارة المزرعة بنجاح، والذي يقاس باختبار الربحية (</a:t>
            </a:r>
            <a:r>
              <a:rPr lang="en-US" dirty="0"/>
              <a:t>L.C. Gray</a:t>
            </a:r>
            <a:r>
              <a:rPr lang="ar-SA" dirty="0" smtClean="0"/>
              <a:t>)</a:t>
            </a:r>
          </a:p>
          <a:p>
            <a:pPr marL="623887" lvl="0" indent="-514350" algn="r" rtl="1">
              <a:buAutoNum type="arabicPeriod"/>
            </a:pPr>
            <a:r>
              <a:rPr lang="ar-SA" dirty="0" smtClean="0"/>
              <a:t>وتعرف </a:t>
            </a:r>
            <a:r>
              <a:rPr lang="ar-SA" dirty="0"/>
              <a:t>إدارة المزارع بأنها علم تنظيم وإدارة المشاريع الزراعية بغرض تأمين أقصى قدر من الأرباح المستمرة (</a:t>
            </a:r>
            <a:r>
              <a:rPr lang="en-US" dirty="0"/>
              <a:t>G.F. Warren</a:t>
            </a:r>
            <a:r>
              <a:rPr lang="ar-SA" dirty="0" smtClean="0"/>
              <a:t>).</a:t>
            </a:r>
          </a:p>
          <a:p>
            <a:pPr marL="623887" lvl="0" indent="-514350" algn="r" rtl="1">
              <a:buAutoNum type="arabicPeriod"/>
            </a:pPr>
            <a:r>
              <a:rPr lang="ar-SA" dirty="0" smtClean="0"/>
              <a:t>ويمكن تعريف إدارة المزرعة على أنها العلوم التي تتعامل مع تنظيم وتشغيل المزرعة في سياق الكفاءة والأرباح المستمرة (</a:t>
            </a:r>
            <a:r>
              <a:rPr lang="en-US" dirty="0" err="1"/>
              <a:t>Efferson</a:t>
            </a:r>
            <a:r>
              <a:rPr lang="ar-SA" dirty="0" smtClean="0"/>
              <a:t>)</a:t>
            </a:r>
            <a:endParaRPr lang="ar-SA" dirty="0"/>
          </a:p>
          <a:p>
            <a:pPr marL="623887" lvl="0" indent="-514350" algn="r" rtl="1">
              <a:buAutoNum type="arabicPeriod"/>
            </a:pPr>
            <a:r>
              <a:rPr lang="ar-SA" dirty="0" smtClean="0"/>
              <a:t>إدارة </a:t>
            </a:r>
            <a:r>
              <a:rPr lang="ar-SA" dirty="0"/>
              <a:t>المزارع هي فرع من فروع الاقتصاد الزراعي الذي يتناول أنشطة كسب الثروة وإنفاق الثروة للمزارع، </a:t>
            </a:r>
            <a:r>
              <a:rPr lang="ar-SA" dirty="0" smtClean="0"/>
              <a:t>وتتعلق </a:t>
            </a:r>
            <a:r>
              <a:rPr lang="ar-SA" dirty="0"/>
              <a:t>بتنظيم وتشغيل المزرعة لتأمين أقصى قدر ممكن من صافي الدخل. (</a:t>
            </a:r>
            <a:r>
              <a:rPr lang="en-US" dirty="0"/>
              <a:t>Bradford and Johnson</a:t>
            </a:r>
            <a:r>
              <a:rPr lang="ar-SA" dirty="0"/>
              <a:t>)</a:t>
            </a:r>
            <a:endParaRPr lang="en-US" dirty="0"/>
          </a:p>
          <a:p>
            <a:pPr marL="109537" indent="0" algn="r" rtl="1">
              <a:buNone/>
            </a:pPr>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24</a:t>
            </a:fld>
            <a:endParaRPr lang="en-US" dirty="0"/>
          </a:p>
        </p:txBody>
      </p:sp>
    </p:spTree>
    <p:extLst>
      <p:ext uri="{BB962C8B-B14F-4D97-AF65-F5344CB8AC3E}">
        <p14:creationId xmlns:p14="http://schemas.microsoft.com/office/powerpoint/2010/main" val="198550928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240</a:t>
            </a:fld>
            <a:endParaRPr lang="en-US">
              <a:solidFill>
                <a:prstClr val="black"/>
              </a:solidFill>
            </a:endParaRPr>
          </a:p>
        </p:txBody>
      </p:sp>
      <p:sp>
        <p:nvSpPr>
          <p:cNvPr id="3" name="مستطيل 2"/>
          <p:cNvSpPr>
            <a:spLocks noChangeArrowheads="1"/>
          </p:cNvSpPr>
          <p:nvPr/>
        </p:nvSpPr>
        <p:spPr bwMode="auto">
          <a:xfrm>
            <a:off x="1143000" y="914400"/>
            <a:ext cx="7696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lnSpc>
                <a:spcPct val="150000"/>
              </a:lnSpc>
              <a:buFont typeface="Wingdings" pitchFamily="2" charset="2"/>
              <a:buChar char="q"/>
            </a:pPr>
            <a:r>
              <a:rPr lang="ar-SA" altLang="en-US" sz="2400" dirty="0">
                <a:latin typeface="Times New Roman" pitchFamily="18" charset="0"/>
                <a:cs typeface="Times New Roman" pitchFamily="18" charset="0"/>
              </a:rPr>
              <a:t>يتضمن </a:t>
            </a:r>
            <a:r>
              <a:rPr lang="ar-SA" altLang="en-US" sz="2400" b="1" dirty="0">
                <a:solidFill>
                  <a:schemeClr val="folHlink"/>
                </a:solidFill>
                <a:latin typeface="Times New Roman" pitchFamily="18" charset="0"/>
                <a:cs typeface="Times New Roman" pitchFamily="18" charset="0"/>
              </a:rPr>
              <a:t>القسم الثاني</a:t>
            </a:r>
            <a:r>
              <a:rPr lang="ar-SA" altLang="en-US" sz="2400" b="1" dirty="0">
                <a:latin typeface="Times New Roman" pitchFamily="18" charset="0"/>
                <a:cs typeface="Times New Roman" pitchFamily="18" charset="0"/>
              </a:rPr>
              <a:t> </a:t>
            </a:r>
            <a:r>
              <a:rPr lang="ar-SA" altLang="en-US" sz="2400" dirty="0">
                <a:latin typeface="Times New Roman" pitchFamily="18" charset="0"/>
                <a:cs typeface="Times New Roman" pitchFamily="18" charset="0"/>
              </a:rPr>
              <a:t>وهو القسم الإحصائي عددا من الأبواب تتناول البيانات الإحصائية عن المزرعة في وضعها الراهن والبيانات الإحصائية عن الجدارة الإنتاجية المزرعية والبيانات الإحصائية عن المصروفات والإيرادات المزرعية. وكل واحد من هذه الأبواب يضم عدة فصول كل منها يتناول عددا من الموضوعات التي تبرز كل منها ناحية معينة من التقرير.</a:t>
            </a:r>
          </a:p>
          <a:p>
            <a:pPr algn="just" rtl="1" eaLnBrk="1" hangingPunct="1">
              <a:lnSpc>
                <a:spcPct val="150000"/>
              </a:lnSpc>
              <a:buFont typeface="Wingdings" pitchFamily="2" charset="2"/>
              <a:buChar char="q"/>
            </a:pPr>
            <a:r>
              <a:rPr lang="ar-SA" altLang="en-US" sz="2400" dirty="0">
                <a:latin typeface="Times New Roman" pitchFamily="18" charset="0"/>
                <a:cs typeface="Times New Roman" pitchFamily="18" charset="0"/>
              </a:rPr>
              <a:t>يضم </a:t>
            </a:r>
            <a:r>
              <a:rPr lang="ar-SA" altLang="en-US" sz="2400" b="1" dirty="0">
                <a:solidFill>
                  <a:schemeClr val="folHlink"/>
                </a:solidFill>
                <a:latin typeface="Times New Roman" pitchFamily="18" charset="0"/>
                <a:cs typeface="Times New Roman" pitchFamily="18" charset="0"/>
              </a:rPr>
              <a:t>القسم الثالث</a:t>
            </a:r>
            <a:r>
              <a:rPr lang="ar-SA" altLang="en-US" sz="2400" b="1" dirty="0">
                <a:latin typeface="Times New Roman" pitchFamily="18" charset="0"/>
                <a:cs typeface="Times New Roman" pitchFamily="18" charset="0"/>
              </a:rPr>
              <a:t> </a:t>
            </a:r>
            <a:r>
              <a:rPr lang="ar-SA" altLang="en-US" sz="2400" dirty="0">
                <a:latin typeface="Times New Roman" pitchFamily="18" charset="0"/>
                <a:cs typeface="Times New Roman" pitchFamily="18" charset="0"/>
              </a:rPr>
              <a:t>المتعلق بمقياس النجاح الزراعي عددا من الأبواب تتناول الدخل المزرعي </a:t>
            </a:r>
            <a:r>
              <a:rPr lang="ar-SA" altLang="en-US" sz="2400" dirty="0" smtClean="0">
                <a:latin typeface="Times New Roman" pitchFamily="18" charset="0"/>
                <a:cs typeface="Times New Roman" pitchFamily="18" charset="0"/>
              </a:rPr>
              <a:t>ومقاييس </a:t>
            </a:r>
            <a:r>
              <a:rPr lang="ar-SA" altLang="en-US" sz="2400" dirty="0">
                <a:latin typeface="Times New Roman" pitchFamily="18" charset="0"/>
                <a:cs typeface="Times New Roman" pitchFamily="18" charset="0"/>
              </a:rPr>
              <a:t>النجاح المزرعي واهم المشكلات المزرعية إن وجدت.</a:t>
            </a:r>
          </a:p>
        </p:txBody>
      </p:sp>
    </p:spTree>
    <p:extLst>
      <p:ext uri="{BB962C8B-B14F-4D97-AF65-F5344CB8AC3E}">
        <p14:creationId xmlns:p14="http://schemas.microsoft.com/office/powerpoint/2010/main" val="152648047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body" idx="4294967295"/>
          </p:nvPr>
        </p:nvSpPr>
        <p:spPr>
          <a:xfrm>
            <a:off x="990600" y="533400"/>
            <a:ext cx="6934200" cy="5943600"/>
          </a:xfrm>
        </p:spPr>
        <p:txBody>
          <a:bodyPr>
            <a:noAutofit/>
          </a:bodyPr>
          <a:lstStyle/>
          <a:p>
            <a:pPr marL="609600" indent="-609600" algn="ctr" rtl="1" eaLnBrk="1" fontAlgn="auto" hangingPunct="1">
              <a:lnSpc>
                <a:spcPct val="80000"/>
              </a:lnSpc>
              <a:spcAft>
                <a:spcPts val="0"/>
              </a:spcAft>
              <a:buFont typeface="Wingdings" pitchFamily="2" charset="2"/>
              <a:buNone/>
              <a:defRPr/>
            </a:pPr>
            <a:r>
              <a:rPr lang="ar-SA" sz="2000" b="1" dirty="0" smtClean="0">
                <a:solidFill>
                  <a:srgbClr val="C00000"/>
                </a:solidFill>
                <a:latin typeface="Times New Roman" pitchFamily="18" charset="0"/>
                <a:ea typeface="+mn-ea"/>
                <a:cs typeface="Times New Roman" pitchFamily="18" charset="0"/>
              </a:rPr>
              <a:t>محتويات التقرير</a:t>
            </a:r>
          </a:p>
          <a:p>
            <a:pPr marL="0" indent="0" algn="just" rtl="1" eaLnBrk="1" fontAlgn="auto" hangingPunct="1">
              <a:lnSpc>
                <a:spcPct val="150000"/>
              </a:lnSpc>
              <a:spcAft>
                <a:spcPts val="0"/>
              </a:spcAft>
              <a:buNone/>
              <a:defRPr/>
            </a:pPr>
            <a:r>
              <a:rPr lang="ar-SA" sz="2000" b="1" dirty="0" smtClean="0">
                <a:solidFill>
                  <a:schemeClr val="folHlink"/>
                </a:solidFill>
                <a:latin typeface="Times New Roman" pitchFamily="18" charset="0"/>
                <a:ea typeface="+mn-ea"/>
                <a:cs typeface="Times New Roman" pitchFamily="18" charset="0"/>
              </a:rPr>
              <a:t>صفحة </a:t>
            </a:r>
            <a:r>
              <a:rPr lang="ar-SA" sz="2000" b="1" dirty="0">
                <a:solidFill>
                  <a:schemeClr val="folHlink"/>
                </a:solidFill>
                <a:latin typeface="Times New Roman" pitchFamily="18" charset="0"/>
                <a:ea typeface="+mn-ea"/>
                <a:cs typeface="Times New Roman" pitchFamily="18" charset="0"/>
              </a:rPr>
              <a:t>الغلاف:</a:t>
            </a:r>
            <a:endParaRPr lang="ar-SA" sz="2000" dirty="0">
              <a:solidFill>
                <a:schemeClr val="folHlink"/>
              </a:solidFill>
              <a:latin typeface="Times New Roman" pitchFamily="18" charset="0"/>
              <a:ea typeface="+mn-ea"/>
              <a:cs typeface="Times New Roman" pitchFamily="18" charset="0"/>
            </a:endParaRPr>
          </a:p>
          <a:p>
            <a:pPr marL="0" indent="0" algn="just" rtl="1" eaLnBrk="1" fontAlgn="auto" hangingPunct="1">
              <a:lnSpc>
                <a:spcPct val="150000"/>
              </a:lnSpc>
              <a:spcAft>
                <a:spcPts val="0"/>
              </a:spcAft>
              <a:buNone/>
              <a:defRPr/>
            </a:pPr>
            <a:r>
              <a:rPr lang="ar-SA" sz="2000" dirty="0">
                <a:latin typeface="Times New Roman" pitchFamily="18" charset="0"/>
                <a:ea typeface="+mn-ea"/>
                <a:cs typeface="Times New Roman" pitchFamily="18" charset="0"/>
              </a:rPr>
              <a:t>تتناول هذه الصفحة عنوان الموضوع، </a:t>
            </a:r>
            <a:r>
              <a:rPr lang="ar-SA" sz="2000" dirty="0" smtClean="0">
                <a:latin typeface="Times New Roman" pitchFamily="18" charset="0"/>
                <a:ea typeface="+mn-ea"/>
                <a:cs typeface="Times New Roman" pitchFamily="18" charset="0"/>
              </a:rPr>
              <a:t>واسم المشروع الذي </a:t>
            </a:r>
            <a:r>
              <a:rPr lang="ar-SA" sz="2000" dirty="0">
                <a:latin typeface="Times New Roman" pitchFamily="18" charset="0"/>
                <a:ea typeface="+mn-ea"/>
                <a:cs typeface="Times New Roman" pitchFamily="18" charset="0"/>
              </a:rPr>
              <a:t>أعد من </a:t>
            </a:r>
            <a:r>
              <a:rPr lang="ar-SA" sz="2000" dirty="0" smtClean="0">
                <a:latin typeface="Times New Roman" pitchFamily="18" charset="0"/>
                <a:ea typeface="+mn-ea"/>
                <a:cs typeface="Times New Roman" pitchFamily="18" charset="0"/>
              </a:rPr>
              <a:t>أجله </a:t>
            </a:r>
            <a:r>
              <a:rPr lang="ar-SA" sz="2000" dirty="0">
                <a:latin typeface="Times New Roman" pitchFamily="18" charset="0"/>
                <a:ea typeface="+mn-ea"/>
                <a:cs typeface="Times New Roman" pitchFamily="18" charset="0"/>
              </a:rPr>
              <a:t>التقرير بالنسبة للقرية والبلدية والبلدان مثلاً، ثم يلي ذلك مقدم التقرير واسم الهيئة او الامانة او القسم والكلية والجامعة التابع لها مقدم التقرير، ثم اسم الهيئة او القسم المقدم اليها التقرير ثم مكان تقديم التقرير ووقته.</a:t>
            </a:r>
            <a:endParaRPr lang="ar-SA" sz="2000" b="1" dirty="0">
              <a:latin typeface="Times New Roman" pitchFamily="18" charset="0"/>
              <a:ea typeface="+mn-ea"/>
              <a:cs typeface="Times New Roman" pitchFamily="18" charset="0"/>
            </a:endParaRPr>
          </a:p>
          <a:p>
            <a:pPr marL="0" indent="0" algn="just" rtl="1" eaLnBrk="1" fontAlgn="auto" hangingPunct="1">
              <a:lnSpc>
                <a:spcPct val="150000"/>
              </a:lnSpc>
              <a:spcAft>
                <a:spcPts val="0"/>
              </a:spcAft>
              <a:buNone/>
              <a:defRPr/>
            </a:pPr>
            <a:r>
              <a:rPr lang="ar-SA" sz="2000" b="1" dirty="0">
                <a:solidFill>
                  <a:schemeClr val="folHlink"/>
                </a:solidFill>
                <a:latin typeface="Times New Roman" pitchFamily="18" charset="0"/>
                <a:ea typeface="+mn-ea"/>
                <a:cs typeface="Times New Roman" pitchFamily="18" charset="0"/>
              </a:rPr>
              <a:t>محتويات التقرير:</a:t>
            </a:r>
          </a:p>
          <a:p>
            <a:pPr marL="0" indent="0" algn="just" rtl="1" eaLnBrk="1" fontAlgn="auto" hangingPunct="1">
              <a:lnSpc>
                <a:spcPct val="150000"/>
              </a:lnSpc>
              <a:spcAft>
                <a:spcPts val="0"/>
              </a:spcAft>
              <a:buNone/>
              <a:defRPr/>
            </a:pPr>
            <a:r>
              <a:rPr lang="ar-SA" sz="2000" dirty="0">
                <a:latin typeface="Times New Roman" pitchFamily="18" charset="0"/>
                <a:ea typeface="+mn-ea"/>
                <a:cs typeface="Times New Roman" pitchFamily="18" charset="0"/>
              </a:rPr>
              <a:t>وهي تضم جميع عناوين والأقسام او الاجزاء او الابواب والفصول والموضوعات التي يتضمنها التقرير، وفهرس الجداول، وفهرس الاشكال، وملخص التقرير والمقدمة. يلي ذلك محتويات التقرير من اقسام وأبواب وفصول ومواضيع ثم الموجز والخانة والملاحق والمراجع ويقابل كل عنوان رقم الصفحة الموجود به ذلك العنوان</a:t>
            </a:r>
            <a:r>
              <a:rPr lang="ar-SA" sz="2000" dirty="0" smtClean="0">
                <a:latin typeface="Times New Roman" pitchFamily="18" charset="0"/>
                <a:ea typeface="+mn-ea"/>
                <a:cs typeface="Times New Roman" pitchFamily="18" charset="0"/>
              </a:rPr>
              <a:t>.</a:t>
            </a:r>
            <a:endParaRPr lang="ar-SA" sz="2000" b="1"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04C3F48B-6D04-412F-8E27-F9122FF5A3EF}" type="slidenum">
              <a:rPr lang="ar-SA" smtClean="0"/>
              <a:pPr>
                <a:defRPr/>
              </a:pPr>
              <a:t>241</a:t>
            </a:fld>
            <a:endParaRPr lang="en-US" dirty="0"/>
          </a:p>
        </p:txBody>
      </p:sp>
    </p:spTree>
    <p:extLst>
      <p:ext uri="{BB962C8B-B14F-4D97-AF65-F5344CB8AC3E}">
        <p14:creationId xmlns:p14="http://schemas.microsoft.com/office/powerpoint/2010/main" val="76452366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242</a:t>
            </a:fld>
            <a:endParaRPr lang="en-US">
              <a:solidFill>
                <a:prstClr val="black"/>
              </a:solidFill>
            </a:endParaRPr>
          </a:p>
        </p:txBody>
      </p:sp>
      <p:sp>
        <p:nvSpPr>
          <p:cNvPr id="3" name="مستطيل 2"/>
          <p:cNvSpPr>
            <a:spLocks noChangeArrowheads="1"/>
          </p:cNvSpPr>
          <p:nvPr/>
        </p:nvSpPr>
        <p:spPr bwMode="auto">
          <a:xfrm>
            <a:off x="1066800" y="457200"/>
            <a:ext cx="79248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marL="0" indent="0" algn="just" rtl="1" eaLnBrk="1" hangingPunct="1">
              <a:lnSpc>
                <a:spcPct val="150000"/>
              </a:lnSpc>
            </a:pPr>
            <a:r>
              <a:rPr lang="ar-SA" altLang="en-US" sz="2400" b="1" dirty="0">
                <a:solidFill>
                  <a:schemeClr val="folHlink"/>
                </a:solidFill>
                <a:latin typeface="Times New Roman" pitchFamily="18" charset="0"/>
                <a:cs typeface="Times New Roman" pitchFamily="18" charset="0"/>
              </a:rPr>
              <a:t>فهرس الجداول</a:t>
            </a:r>
            <a:endParaRPr lang="ar-SA" altLang="en-US" sz="2400" dirty="0">
              <a:latin typeface="Times New Roman" pitchFamily="18" charset="0"/>
              <a:cs typeface="Times New Roman" pitchFamily="18" charset="0"/>
            </a:endParaRPr>
          </a:p>
          <a:p>
            <a:pPr marL="0" indent="0" algn="just" rtl="1" eaLnBrk="1" hangingPunct="1">
              <a:lnSpc>
                <a:spcPct val="150000"/>
              </a:lnSpc>
            </a:pPr>
            <a:r>
              <a:rPr lang="ar-SA" altLang="en-US" sz="2000" dirty="0">
                <a:latin typeface="Times New Roman" pitchFamily="18" charset="0"/>
                <a:cs typeface="Times New Roman" pitchFamily="18" charset="0"/>
              </a:rPr>
              <a:t>ويضم هذا الفهرس الجداول الموجودة بالتقرير ويعطي كل جدول رقماً مسلسلاً يوضع بين قوسين يليه عنوان الجدول موضحا محتوياته ويقابله في نهاية السطر الأول لعنوان الجدول رقم الصفحة الموجود بها الجدول.</a:t>
            </a:r>
          </a:p>
          <a:p>
            <a:pPr algn="just" rtl="1" eaLnBrk="1" hangingPunct="1">
              <a:lnSpc>
                <a:spcPct val="150000"/>
              </a:lnSpc>
            </a:pPr>
            <a:r>
              <a:rPr lang="ar-SA" altLang="en-US" sz="2000" b="1" dirty="0">
                <a:latin typeface="Times New Roman" pitchFamily="18" charset="0"/>
                <a:cs typeface="Times New Roman" pitchFamily="18" charset="0"/>
              </a:rPr>
              <a:t>مثال</a:t>
            </a:r>
            <a:r>
              <a:rPr lang="ar-SA" altLang="en-US" sz="2000" dirty="0">
                <a:latin typeface="Times New Roman" pitchFamily="18" charset="0"/>
                <a:cs typeface="Times New Roman" pitchFamily="18" charset="0"/>
              </a:rPr>
              <a:t>: لو افترضنا دراسة اقتصادية على النحو التالي:</a:t>
            </a:r>
          </a:p>
          <a:p>
            <a:pPr algn="just" rtl="1" eaLnBrk="1" hangingPunct="1">
              <a:lnSpc>
                <a:spcPct val="150000"/>
              </a:lnSpc>
            </a:pPr>
            <a:r>
              <a:rPr lang="ar-SA" altLang="en-US" sz="2000" dirty="0">
                <a:latin typeface="Times New Roman" pitchFamily="18" charset="0"/>
                <a:cs typeface="Times New Roman" pitchFamily="18" charset="0"/>
              </a:rPr>
              <a:t>دراسة اقتصادية للتركيب المحصولي الأمثل في الخرج ويوجد بهذه الدراسة العديد من الجداول، ولو أخذنا أحدها وليكون:</a:t>
            </a:r>
          </a:p>
          <a:p>
            <a:pPr algn="just" rtl="1" eaLnBrk="1" hangingPunct="1">
              <a:lnSpc>
                <a:spcPct val="150000"/>
              </a:lnSpc>
            </a:pPr>
            <a:r>
              <a:rPr lang="ar-SA" altLang="en-US" sz="2000" dirty="0">
                <a:latin typeface="Times New Roman" pitchFamily="18" charset="0"/>
                <a:cs typeface="Times New Roman" pitchFamily="18" charset="0"/>
              </a:rPr>
              <a:t>جدول رقم (10</a:t>
            </a:r>
            <a:r>
              <a:rPr lang="ar-SA" altLang="en-US" sz="2000" dirty="0" smtClean="0">
                <a:latin typeface="Times New Roman" pitchFamily="18" charset="0"/>
                <a:cs typeface="Times New Roman" pitchFamily="18" charset="0"/>
              </a:rPr>
              <a:t>):</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الآثار </a:t>
            </a:r>
            <a:r>
              <a:rPr lang="ar-SA" altLang="en-US" sz="2000" dirty="0">
                <a:latin typeface="Times New Roman" pitchFamily="18" charset="0"/>
                <a:cs typeface="Times New Roman" pitchFamily="18" charset="0"/>
              </a:rPr>
              <a:t>المترتبة على تنفيذ التركيب الاستغلالي الأمثل: الحالة الموسمية الزراعية المترتبة على تنفيذ التركيب الاستغلالي الأمثل بالمناطق الإدارية ببلدية الخرج.</a:t>
            </a:r>
          </a:p>
          <a:p>
            <a:pPr algn="just" rtl="1" eaLnBrk="1" hangingPunct="1">
              <a:lnSpc>
                <a:spcPct val="150000"/>
              </a:lnSpc>
            </a:pPr>
            <a:r>
              <a:rPr lang="ar-SA" altLang="en-US" sz="2000" dirty="0">
                <a:latin typeface="Times New Roman" pitchFamily="18" charset="0"/>
                <a:cs typeface="Times New Roman" pitchFamily="18" charset="0"/>
              </a:rPr>
              <a:t>ويوضح أسفل الجدول:</a:t>
            </a:r>
            <a:endParaRPr lang="ar-SA" altLang="en-US" sz="2000" b="1" dirty="0">
              <a:latin typeface="Times New Roman" pitchFamily="18" charset="0"/>
              <a:cs typeface="Times New Roman" pitchFamily="18" charset="0"/>
            </a:endParaRPr>
          </a:p>
          <a:p>
            <a:pPr algn="just" rtl="1" eaLnBrk="1" hangingPunct="1">
              <a:lnSpc>
                <a:spcPct val="150000"/>
              </a:lnSpc>
            </a:pPr>
            <a:r>
              <a:rPr lang="ar-SA" altLang="en-US" sz="2000" b="1" dirty="0" smtClean="0">
                <a:latin typeface="Times New Roman" pitchFamily="18" charset="0"/>
                <a:cs typeface="Times New Roman" pitchFamily="18" charset="0"/>
              </a:rPr>
              <a:t>المصدر</a:t>
            </a:r>
            <a:r>
              <a:rPr lang="ar-SA" altLang="en-US" sz="2000" b="1" dirty="0">
                <a:latin typeface="Times New Roman" pitchFamily="18" charset="0"/>
                <a:cs typeface="Times New Roman" pitchFamily="18" charset="0"/>
              </a:rPr>
              <a:t>:</a:t>
            </a:r>
            <a:r>
              <a:rPr lang="ar-SA" altLang="en-US" sz="2000" dirty="0">
                <a:latin typeface="Times New Roman" pitchFamily="18" charset="0"/>
                <a:cs typeface="Times New Roman" pitchFamily="18" charset="0"/>
              </a:rPr>
              <a:t> جمعت واحتسبت من جدول رقم (31) وجدول رقم (90)، هذا إذا كان استخرج من جداول أخرى.</a:t>
            </a:r>
          </a:p>
        </p:txBody>
      </p:sp>
    </p:spTree>
    <p:extLst>
      <p:ext uri="{BB962C8B-B14F-4D97-AF65-F5344CB8AC3E}">
        <p14:creationId xmlns:p14="http://schemas.microsoft.com/office/powerpoint/2010/main" val="3671588349"/>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4294967295"/>
          </p:nvPr>
        </p:nvSpPr>
        <p:spPr>
          <a:xfrm>
            <a:off x="1143000" y="685800"/>
            <a:ext cx="7620000" cy="5334000"/>
          </a:xfrm>
        </p:spPr>
        <p:txBody>
          <a:bodyPr>
            <a:normAutofit fontScale="92500" lnSpcReduction="10000"/>
          </a:bodyPr>
          <a:lstStyle/>
          <a:p>
            <a:pPr marL="0" indent="0" algn="just" rtl="1" eaLnBrk="1" fontAlgn="auto" hangingPunct="1">
              <a:lnSpc>
                <a:spcPct val="150000"/>
              </a:lnSpc>
              <a:spcAft>
                <a:spcPts val="0"/>
              </a:spcAft>
              <a:buClr>
                <a:srgbClr val="C00000"/>
              </a:buClr>
              <a:buSzPct val="95000"/>
              <a:buNone/>
              <a:defRPr/>
            </a:pPr>
            <a:r>
              <a:rPr lang="ar-SA" sz="2200" b="1" dirty="0" smtClean="0">
                <a:solidFill>
                  <a:schemeClr val="folHlink"/>
                </a:solidFill>
                <a:latin typeface="Times New Roman" pitchFamily="18" charset="0"/>
                <a:ea typeface="+mn-ea"/>
                <a:cs typeface="Times New Roman" pitchFamily="18" charset="0"/>
              </a:rPr>
              <a:t>فهرس </a:t>
            </a:r>
            <a:r>
              <a:rPr lang="ar-SA" sz="2200" b="1" dirty="0">
                <a:solidFill>
                  <a:schemeClr val="folHlink"/>
                </a:solidFill>
                <a:latin typeface="Times New Roman" pitchFamily="18" charset="0"/>
                <a:ea typeface="+mn-ea"/>
                <a:cs typeface="Times New Roman" pitchFamily="18" charset="0"/>
              </a:rPr>
              <a:t>الأشكال</a:t>
            </a:r>
            <a:r>
              <a:rPr lang="ar-SA" sz="2200" dirty="0">
                <a:solidFill>
                  <a:schemeClr val="folHlink"/>
                </a:solidFill>
                <a:latin typeface="Times New Roman" pitchFamily="18" charset="0"/>
                <a:ea typeface="+mn-ea"/>
                <a:cs typeface="Times New Roman" pitchFamily="18" charset="0"/>
              </a:rPr>
              <a:t>:</a:t>
            </a:r>
          </a:p>
          <a:p>
            <a:pPr marL="0" indent="0" algn="just" rtl="1" eaLnBrk="1" fontAlgn="auto" hangingPunct="1">
              <a:lnSpc>
                <a:spcPct val="150000"/>
              </a:lnSpc>
              <a:spcAft>
                <a:spcPts val="0"/>
              </a:spcAft>
              <a:buNone/>
              <a:defRPr/>
            </a:pPr>
            <a:r>
              <a:rPr lang="ar-SA" sz="2200" dirty="0">
                <a:latin typeface="Times New Roman" pitchFamily="18" charset="0"/>
                <a:ea typeface="+mn-ea"/>
                <a:cs typeface="Times New Roman" pitchFamily="18" charset="0"/>
              </a:rPr>
              <a:t>يضم هذا الفهرس الأشكال الموجودة بالتقرير ويعطى كل شكل رقماً مسلسلاً يوضع بين قوسين، يليه عنوان الشكل موضحاً محتوياته يقابله في نهاية السطر الأول لعنوان الشكل رقم الصفحة الموجود بها الشكل ويوضح أسفل الشكل مصدر هذا الشكل.</a:t>
            </a:r>
            <a:endParaRPr lang="ar-SA" sz="2200" b="1"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defRPr/>
            </a:pPr>
            <a:r>
              <a:rPr lang="ar-SA" sz="2200" dirty="0">
                <a:latin typeface="Times New Roman" pitchFamily="18" charset="0"/>
                <a:ea typeface="+mn-ea"/>
                <a:cs typeface="Times New Roman" pitchFamily="18" charset="0"/>
              </a:rPr>
              <a:t>مثال</a:t>
            </a:r>
            <a:r>
              <a:rPr lang="ar-SA" sz="2200" b="1" dirty="0">
                <a:latin typeface="Times New Roman" pitchFamily="18" charset="0"/>
                <a:ea typeface="+mn-ea"/>
                <a:cs typeface="Times New Roman" pitchFamily="18" charset="0"/>
              </a:rPr>
              <a:t>:</a:t>
            </a:r>
            <a:endParaRPr lang="ar-SA" sz="2200"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2" pitchFamily="18" charset="2"/>
              <a:buNone/>
              <a:defRPr/>
            </a:pPr>
            <a:r>
              <a:rPr lang="ar-SA" sz="2200" dirty="0">
                <a:latin typeface="Times New Roman" pitchFamily="18" charset="0"/>
                <a:ea typeface="+mn-ea"/>
                <a:cs typeface="Times New Roman" pitchFamily="18" charset="0"/>
              </a:rPr>
              <a:t>شكل رقم (15) الموارد البشرية الموسمية والمقنعة ببلدية الخرج.</a:t>
            </a:r>
            <a:endParaRPr lang="ar-SA" sz="2200" b="1"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2" pitchFamily="18" charset="2"/>
              <a:buNone/>
              <a:defRPr/>
            </a:pPr>
            <a:r>
              <a:rPr lang="ar-SA" sz="2200" dirty="0">
                <a:latin typeface="Times New Roman" pitchFamily="18" charset="0"/>
                <a:ea typeface="+mn-ea"/>
                <a:cs typeface="Times New Roman" pitchFamily="18" charset="0"/>
              </a:rPr>
              <a:t>ويوضح أسفل الشكل:</a:t>
            </a:r>
          </a:p>
          <a:p>
            <a:pPr marL="0" indent="0" algn="just" rtl="1" eaLnBrk="1" fontAlgn="auto" hangingPunct="1">
              <a:lnSpc>
                <a:spcPct val="150000"/>
              </a:lnSpc>
              <a:spcAft>
                <a:spcPts val="0"/>
              </a:spcAft>
              <a:buNone/>
              <a:defRPr/>
            </a:pPr>
            <a:r>
              <a:rPr lang="ar-SA" sz="2200" dirty="0">
                <a:latin typeface="Times New Roman" pitchFamily="18" charset="0"/>
                <a:ea typeface="+mn-ea"/>
                <a:cs typeface="Times New Roman" pitchFamily="18" charset="0"/>
              </a:rPr>
              <a:t>المصدر: بيانات جدول (32) وجدول رقم (33) مثلاً.</a:t>
            </a:r>
          </a:p>
          <a:p>
            <a:pPr marL="0" indent="0" algn="just" rtl="1" eaLnBrk="1" fontAlgn="auto" hangingPunct="1">
              <a:lnSpc>
                <a:spcPct val="150000"/>
              </a:lnSpc>
              <a:spcAft>
                <a:spcPts val="0"/>
              </a:spcAft>
              <a:buClr>
                <a:srgbClr val="C00000"/>
              </a:buClr>
              <a:buSzPct val="95000"/>
              <a:buNone/>
              <a:defRPr/>
            </a:pPr>
            <a:r>
              <a:rPr lang="ar-SA" sz="2200" b="1" dirty="0" smtClean="0">
                <a:solidFill>
                  <a:schemeClr val="folHlink"/>
                </a:solidFill>
                <a:latin typeface="Times New Roman" pitchFamily="18" charset="0"/>
                <a:ea typeface="+mn-ea"/>
                <a:cs typeface="Times New Roman" pitchFamily="18" charset="0"/>
              </a:rPr>
              <a:t>ملخص التقرير</a:t>
            </a:r>
            <a:r>
              <a:rPr lang="ar-SA" sz="2200" dirty="0" smtClean="0">
                <a:solidFill>
                  <a:schemeClr val="folHlink"/>
                </a:solidFill>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2" pitchFamily="18" charset="2"/>
              <a:buNone/>
              <a:defRPr/>
            </a:pPr>
            <a:r>
              <a:rPr lang="ar-SA" sz="2200" dirty="0">
                <a:latin typeface="Times New Roman" pitchFamily="18" charset="0"/>
                <a:ea typeface="+mn-ea"/>
                <a:cs typeface="Times New Roman" pitchFamily="18" charset="0"/>
              </a:rPr>
              <a:t>يبدأ بسرد موجز لا يزيد عن 300-500 كلمة بحيث يمد القارئ بالمعلومات الضرورية من محتويات التقرير.</a:t>
            </a:r>
            <a:endParaRPr lang="ar-SA" sz="2200" b="1" dirty="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2" pitchFamily="18" charset="2"/>
              <a:buNone/>
              <a:defRPr/>
            </a:pPr>
            <a:endParaRPr lang="en-US" sz="2000" dirty="0">
              <a:ea typeface="+mn-ea"/>
              <a:cs typeface="PT Bold Heading" pitchFamily="2" charset="-78"/>
            </a:endParaRPr>
          </a:p>
        </p:txBody>
      </p:sp>
      <p:sp>
        <p:nvSpPr>
          <p:cNvPr id="3" name="عنصر نائب لرقم الشريحة 2"/>
          <p:cNvSpPr>
            <a:spLocks noGrp="1"/>
          </p:cNvSpPr>
          <p:nvPr>
            <p:ph type="sldNum" sz="quarter" idx="12"/>
          </p:nvPr>
        </p:nvSpPr>
        <p:spPr/>
        <p:txBody>
          <a:bodyPr/>
          <a:lstStyle/>
          <a:p>
            <a:pPr>
              <a:defRPr/>
            </a:pPr>
            <a:fld id="{9EAC04B5-DA36-474F-87DD-20BBE417F6FC}" type="slidenum">
              <a:rPr lang="ar-SA" smtClean="0"/>
              <a:pPr>
                <a:defRPr/>
              </a:pPr>
              <a:t>243</a:t>
            </a:fld>
            <a:endParaRPr lang="en-US" dirty="0"/>
          </a:p>
        </p:txBody>
      </p:sp>
    </p:spTree>
    <p:extLst>
      <p:ext uri="{BB962C8B-B14F-4D97-AF65-F5344CB8AC3E}">
        <p14:creationId xmlns:p14="http://schemas.microsoft.com/office/powerpoint/2010/main" val="15253906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244</a:t>
            </a:fld>
            <a:endParaRPr lang="en-US">
              <a:solidFill>
                <a:prstClr val="black"/>
              </a:solidFill>
            </a:endParaRPr>
          </a:p>
        </p:txBody>
      </p:sp>
      <p:sp>
        <p:nvSpPr>
          <p:cNvPr id="3" name="مستطيل 2"/>
          <p:cNvSpPr/>
          <p:nvPr/>
        </p:nvSpPr>
        <p:spPr>
          <a:xfrm>
            <a:off x="1143000" y="381000"/>
            <a:ext cx="7620000" cy="5262979"/>
          </a:xfrm>
          <a:prstGeom prst="rect">
            <a:avLst/>
          </a:prstGeom>
        </p:spPr>
        <p:txBody>
          <a:bodyPr>
            <a:spAutoFit/>
          </a:bodyPr>
          <a:lstStyle/>
          <a:p>
            <a:pPr algn="just" rtl="1" fontAlgn="auto">
              <a:lnSpc>
                <a:spcPct val="150000"/>
              </a:lnSpc>
              <a:spcAft>
                <a:spcPts val="0"/>
              </a:spcAft>
              <a:buClr>
                <a:srgbClr val="C00000"/>
              </a:buClr>
              <a:buSzPct val="95000"/>
              <a:defRPr/>
            </a:pPr>
            <a:r>
              <a:rPr lang="ar-SA" sz="2800" b="1" dirty="0">
                <a:solidFill>
                  <a:schemeClr val="folHlink"/>
                </a:solidFill>
                <a:latin typeface="Times New Roman" pitchFamily="18" charset="0"/>
                <a:cs typeface="Times New Roman" pitchFamily="18" charset="0"/>
              </a:rPr>
              <a:t>المقدمة:</a:t>
            </a:r>
          </a:p>
          <a:p>
            <a:pPr algn="just" rtl="1" fontAlgn="auto">
              <a:lnSpc>
                <a:spcPct val="150000"/>
              </a:lnSpc>
              <a:spcAft>
                <a:spcPts val="0"/>
              </a:spcAft>
              <a:defRPr/>
            </a:pPr>
            <a:r>
              <a:rPr lang="ar-SA" sz="2400" dirty="0">
                <a:latin typeface="Times New Roman" pitchFamily="18" charset="0"/>
                <a:cs typeface="Times New Roman" pitchFamily="18" charset="0"/>
              </a:rPr>
              <a:t>تتضمن عرضاً موجزاً لموضوع التقرير والهدف منه مع توضيح طريقة البحث مدعمه بالمراجع والبيانات التي استند اليها التقرير، ثم عرض مختصر لأقسام التقرير وفصوله وموضوعاته الرئيسية.</a:t>
            </a:r>
            <a:endParaRPr lang="ar-SA" sz="2400" b="1" dirty="0">
              <a:latin typeface="Times New Roman" pitchFamily="18" charset="0"/>
              <a:cs typeface="Times New Roman" pitchFamily="18" charset="0"/>
            </a:endParaRPr>
          </a:p>
          <a:p>
            <a:pPr algn="just" rtl="1" fontAlgn="auto">
              <a:lnSpc>
                <a:spcPct val="150000"/>
              </a:lnSpc>
              <a:spcAft>
                <a:spcPts val="0"/>
              </a:spcAft>
              <a:buClr>
                <a:srgbClr val="C00000"/>
              </a:buClr>
              <a:buSzPct val="95000"/>
              <a:defRPr/>
            </a:pPr>
            <a:r>
              <a:rPr lang="ar-SA" sz="2400" b="1" dirty="0" smtClean="0">
                <a:solidFill>
                  <a:schemeClr val="folHlink"/>
                </a:solidFill>
                <a:latin typeface="Times New Roman" pitchFamily="18" charset="0"/>
                <a:cs typeface="Times New Roman" pitchFamily="18" charset="0"/>
              </a:rPr>
              <a:t>أقسام </a:t>
            </a:r>
            <a:r>
              <a:rPr lang="ar-SA" sz="2400" b="1" dirty="0">
                <a:solidFill>
                  <a:schemeClr val="folHlink"/>
                </a:solidFill>
                <a:latin typeface="Times New Roman" pitchFamily="18" charset="0"/>
                <a:cs typeface="Times New Roman" pitchFamily="18" charset="0"/>
              </a:rPr>
              <a:t>وأبواب وفصول التقرير</a:t>
            </a:r>
            <a:r>
              <a:rPr lang="ar-SA" sz="2400" dirty="0">
                <a:solidFill>
                  <a:schemeClr val="folHlink"/>
                </a:solidFill>
                <a:latin typeface="Times New Roman" pitchFamily="18" charset="0"/>
                <a:cs typeface="Times New Roman" pitchFamily="18" charset="0"/>
              </a:rPr>
              <a:t>:</a:t>
            </a:r>
          </a:p>
          <a:p>
            <a:pPr algn="just" rtl="1" fontAlgn="auto">
              <a:lnSpc>
                <a:spcPct val="150000"/>
              </a:lnSpc>
              <a:spcAft>
                <a:spcPts val="0"/>
              </a:spcAft>
              <a:defRPr/>
            </a:pPr>
            <a:r>
              <a:rPr lang="ar-SA" sz="2000" dirty="0">
                <a:latin typeface="Times New Roman" pitchFamily="18" charset="0"/>
                <a:cs typeface="Times New Roman" pitchFamily="18" charset="0"/>
              </a:rPr>
              <a:t>يقوم الباحث أو مقدم التقرير بسرد محتويات التقرير الرئيسية من اقسام وأبواب وفصول وموضوعات بحيث يتم ذلك في تسلسل منطقي يتدرج من السبب الى النتيجة، ومن الحقائق الى الاستنتاجات الى الموجز والخاتمة، ومن الخاتمة الى التوصيات بحيث يغطي جميع موضوعات التقرير على ان يقرن ذلك بالبيانات والمراجع التي تعزز موضوع التقرير وتسانده</a:t>
            </a:r>
            <a:r>
              <a:rPr lang="ar-SA"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265176" indent="-265176" algn="just" rtl="1" fontAlgn="auto">
              <a:lnSpc>
                <a:spcPct val="150000"/>
              </a:lnSpc>
              <a:spcAft>
                <a:spcPts val="0"/>
              </a:spcAft>
              <a:defRPr/>
            </a:pPr>
            <a:endParaRPr lang="ar-SA"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61477803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4294967295"/>
          </p:nvPr>
        </p:nvSpPr>
        <p:spPr>
          <a:xfrm>
            <a:off x="1219200" y="333375"/>
            <a:ext cx="7456488" cy="6067425"/>
          </a:xfrm>
        </p:spPr>
        <p:txBody>
          <a:bodyPr>
            <a:noAutofit/>
          </a:bodyPr>
          <a:lstStyle/>
          <a:p>
            <a:pPr marL="0" indent="0" algn="just" rtl="1" eaLnBrk="1" fontAlgn="auto" hangingPunct="1">
              <a:lnSpc>
                <a:spcPct val="150000"/>
              </a:lnSpc>
              <a:spcAft>
                <a:spcPts val="0"/>
              </a:spcAft>
              <a:buClr>
                <a:srgbClr val="C00000"/>
              </a:buClr>
              <a:buSzPct val="95000"/>
              <a:buNone/>
              <a:defRPr/>
            </a:pPr>
            <a:r>
              <a:rPr lang="ar-SA" sz="2400" b="1" dirty="0" smtClean="0">
                <a:solidFill>
                  <a:schemeClr val="folHlink"/>
                </a:solidFill>
                <a:latin typeface="Times New Roman" pitchFamily="18" charset="0"/>
                <a:ea typeface="+mn-ea"/>
                <a:cs typeface="Times New Roman" pitchFamily="18" charset="0"/>
              </a:rPr>
              <a:t>الموجز والخاتمة:</a:t>
            </a:r>
          </a:p>
          <a:p>
            <a:pPr marL="0" indent="0" algn="just" rtl="1" eaLnBrk="1" fontAlgn="auto" hangingPunct="1">
              <a:lnSpc>
                <a:spcPct val="150000"/>
              </a:lnSpc>
              <a:spcAft>
                <a:spcPts val="0"/>
              </a:spcAft>
              <a:buNone/>
              <a:defRPr/>
            </a:pPr>
            <a:r>
              <a:rPr lang="ar-SA" sz="2400" dirty="0">
                <a:latin typeface="Times New Roman" pitchFamily="18" charset="0"/>
                <a:ea typeface="+mn-ea"/>
                <a:cs typeface="Times New Roman" pitchFamily="18" charset="0"/>
              </a:rPr>
              <a:t>وفيها يعرض مقدم التقرير ما استخلصه من نتائج واقتراحه معززاً ذلك بالبيانات والأرقام المستقاة من الجداول التي سبق تبويبها مستخدماً في ذلك التحليل الاحصائي وغير ذلك من الاساليب المستخدمة في عرض البيانات. ويجب مراعاه الا يكون الموجز والخاتمة مطولة، كما يجب الا يكون موجز للغاية بهدف الوصول الى اعطاء القارئ جميع المعلومات والحقائق عن موضوع التقرير في سهولة ويسر.</a:t>
            </a:r>
            <a:endParaRPr lang="ar-SA" sz="2400" b="1" dirty="0">
              <a:latin typeface="Times New Roman" pitchFamily="18" charset="0"/>
              <a:ea typeface="+mn-ea"/>
              <a:cs typeface="Times New Roman" pitchFamily="18" charset="0"/>
            </a:endParaRPr>
          </a:p>
          <a:p>
            <a:pPr marL="0" indent="0" algn="just" rtl="1" eaLnBrk="1" fontAlgn="auto" hangingPunct="1">
              <a:lnSpc>
                <a:spcPct val="150000"/>
              </a:lnSpc>
              <a:spcAft>
                <a:spcPts val="0"/>
              </a:spcAft>
              <a:buClr>
                <a:srgbClr val="C00000"/>
              </a:buClr>
              <a:buSzPct val="95000"/>
              <a:buNone/>
              <a:defRPr/>
            </a:pPr>
            <a:r>
              <a:rPr lang="ar-SA" sz="2400" b="1" dirty="0" smtClean="0">
                <a:solidFill>
                  <a:schemeClr val="folHlink"/>
                </a:solidFill>
                <a:latin typeface="Times New Roman" pitchFamily="18" charset="0"/>
                <a:ea typeface="+mn-ea"/>
                <a:cs typeface="Times New Roman" pitchFamily="18" charset="0"/>
              </a:rPr>
              <a:t>الملاحق:</a:t>
            </a:r>
          </a:p>
          <a:p>
            <a:pPr marL="0" indent="0" algn="just" rtl="1" eaLnBrk="1" fontAlgn="auto" hangingPunct="1">
              <a:lnSpc>
                <a:spcPct val="150000"/>
              </a:lnSpc>
              <a:spcAft>
                <a:spcPts val="0"/>
              </a:spcAft>
              <a:buNone/>
              <a:defRPr/>
            </a:pPr>
            <a:r>
              <a:rPr lang="ar-SA" sz="2400" dirty="0">
                <a:latin typeface="Times New Roman" pitchFamily="18" charset="0"/>
                <a:ea typeface="+mn-ea"/>
                <a:cs typeface="Times New Roman" pitchFamily="18" charset="0"/>
              </a:rPr>
              <a:t>تتضمن نماذج من استعمالات الاستبيان وكذلك مجموعة الخرائط المساحية أو الخرائط المزرعية من مباني ومنشآت بالحقول المزرعية المكونة للمزرعة المرغوب اعداد تقرير عنها</a:t>
            </a:r>
            <a:r>
              <a:rPr lang="ar-SA" sz="2400" dirty="0" smtClean="0">
                <a:latin typeface="Times New Roman" pitchFamily="18" charset="0"/>
                <a:ea typeface="+mn-ea"/>
                <a:cs typeface="Times New Roman" pitchFamily="18" charset="0"/>
              </a:rPr>
              <a:t>.</a:t>
            </a:r>
          </a:p>
          <a:p>
            <a:pPr marL="609600" indent="-609600" algn="just" rtl="1" eaLnBrk="1" fontAlgn="auto" hangingPunct="1">
              <a:lnSpc>
                <a:spcPct val="150000"/>
              </a:lnSpc>
              <a:spcAft>
                <a:spcPts val="0"/>
              </a:spcAft>
              <a:buClr>
                <a:srgbClr val="C00000"/>
              </a:buClr>
              <a:buSzPct val="95000"/>
              <a:buFont typeface="Wingdings 2" pitchFamily="18" charset="2"/>
              <a:buNone/>
              <a:defRPr/>
            </a:pPr>
            <a:endParaRPr lang="ar-SA" sz="1800" dirty="0" smtClean="0">
              <a:solidFill>
                <a:schemeClr val="folHlink"/>
              </a:solidFill>
              <a:ea typeface="+mn-ea"/>
              <a:cs typeface="PT Bold Heading" pitchFamily="2" charset="-78"/>
            </a:endParaRPr>
          </a:p>
        </p:txBody>
      </p:sp>
      <p:sp>
        <p:nvSpPr>
          <p:cNvPr id="3" name="عنصر نائب لرقم الشريحة 2"/>
          <p:cNvSpPr>
            <a:spLocks noGrp="1"/>
          </p:cNvSpPr>
          <p:nvPr>
            <p:ph type="sldNum" sz="quarter" idx="12"/>
          </p:nvPr>
        </p:nvSpPr>
        <p:spPr/>
        <p:txBody>
          <a:bodyPr/>
          <a:lstStyle/>
          <a:p>
            <a:pPr>
              <a:defRPr/>
            </a:pPr>
            <a:fld id="{A265A04F-1E7B-4C04-86AA-63168C9D14A3}" type="slidenum">
              <a:rPr lang="ar-SA" smtClean="0"/>
              <a:pPr>
                <a:defRPr/>
              </a:pPr>
              <a:t>245</a:t>
            </a:fld>
            <a:endParaRPr lang="en-US" dirty="0"/>
          </a:p>
        </p:txBody>
      </p:sp>
    </p:spTree>
    <p:extLst>
      <p:ext uri="{BB962C8B-B14F-4D97-AF65-F5344CB8AC3E}">
        <p14:creationId xmlns:p14="http://schemas.microsoft.com/office/powerpoint/2010/main" val="23665983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6013" y="549275"/>
            <a:ext cx="7848600" cy="5170646"/>
          </a:xfrm>
          <a:prstGeom prst="rect">
            <a:avLst/>
          </a:prstGeom>
        </p:spPr>
        <p:txBody>
          <a:bodyPr>
            <a:spAutoFit/>
          </a:bodyPr>
          <a:lstStyle/>
          <a:p>
            <a:pPr algn="just" rtl="1" fontAlgn="auto">
              <a:lnSpc>
                <a:spcPct val="150000"/>
              </a:lnSpc>
              <a:spcAft>
                <a:spcPts val="0"/>
              </a:spcAft>
              <a:buClr>
                <a:srgbClr val="C00000"/>
              </a:buClr>
              <a:buSzPct val="95000"/>
              <a:defRPr/>
            </a:pPr>
            <a:r>
              <a:rPr lang="ar-SA" sz="2000" b="1" dirty="0">
                <a:solidFill>
                  <a:schemeClr val="folHlink"/>
                </a:solidFill>
                <a:latin typeface="Times New Roman" pitchFamily="18" charset="0"/>
                <a:cs typeface="Times New Roman" pitchFamily="18" charset="0"/>
              </a:rPr>
              <a:t>المراجع</a:t>
            </a:r>
            <a:endParaRPr lang="en-US" sz="2000" b="1"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يتضمن أي تقرير اقتصادي ذكر المراجع التي يستند إليها ويستمد منها البيانات الإحصائية ويشار إلى المراجع بوضع رقم يوضع بين قوسين أعلى نهاية الكلمة في العبارة التي أستند إليها المرجع، ثم يوضع نفس الرقم أسفل الصفحة في الحاشية. وتذكر المراجع مرتبة ترتيباً أبجدياً ويبدأ بكتابة المراجع العربية ثم المراجع الأجنبية ويراعي عند ذكر المراجع الإشارة إلى البيانات التالية.</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اسم المؤلف أو المؤلفين</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اسم المرجع</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اسم الناشر</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مكان النشر</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تاريخ النشر</a:t>
            </a:r>
            <a:endParaRPr lang="en-US" sz="2000" dirty="0">
              <a:latin typeface="Times New Roman" pitchFamily="18" charset="0"/>
              <a:cs typeface="Times New Roman" pitchFamily="18" charset="0"/>
            </a:endParaRPr>
          </a:p>
          <a:p>
            <a:pPr algn="just" rtl="1">
              <a:lnSpc>
                <a:spcPct val="150000"/>
              </a:lnSpc>
              <a:defRPr/>
            </a:pPr>
            <a:r>
              <a:rPr lang="ar-SA" sz="2000" dirty="0">
                <a:latin typeface="Times New Roman" pitchFamily="18" charset="0"/>
                <a:cs typeface="Times New Roman" pitchFamily="18" charset="0"/>
              </a:rPr>
              <a:t>رقم أو </a:t>
            </a:r>
            <a:r>
              <a:rPr lang="ar-SA" sz="2000" dirty="0" smtClean="0">
                <a:latin typeface="Times New Roman" pitchFamily="18" charset="0"/>
                <a:cs typeface="Times New Roman" pitchFamily="18" charset="0"/>
              </a:rPr>
              <a:t>أرقام </a:t>
            </a:r>
            <a:r>
              <a:rPr lang="ar-SA" sz="2000" dirty="0">
                <a:latin typeface="Times New Roman" pitchFamily="18" charset="0"/>
                <a:cs typeface="Times New Roman" pitchFamily="18" charset="0"/>
              </a:rPr>
              <a:t>الصفحات</a:t>
            </a:r>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D3A5B67E-9B16-41F3-9E61-A5A4449059B8}" type="slidenum">
              <a:rPr lang="ar-SA" smtClean="0"/>
              <a:pPr>
                <a:defRPr/>
              </a:pPr>
              <a:t>246</a:t>
            </a:fld>
            <a:endParaRPr lang="en-US" dirty="0"/>
          </a:p>
        </p:txBody>
      </p:sp>
    </p:spTree>
    <p:extLst>
      <p:ext uri="{BB962C8B-B14F-4D97-AF65-F5344CB8AC3E}">
        <p14:creationId xmlns:p14="http://schemas.microsoft.com/office/powerpoint/2010/main" val="319174522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612775" y="228600"/>
            <a:ext cx="8153400" cy="990600"/>
          </a:xfrm>
        </p:spPr>
        <p:txBody>
          <a:bodyPr/>
          <a:lstStyle/>
          <a:p>
            <a:pPr algn="ctr" rtl="1" eaLnBrk="1" hangingPunct="1"/>
            <a:r>
              <a:rPr lang="ar-SA" altLang="en-US" sz="2800" b="1" dirty="0" smtClean="0">
                <a:latin typeface="Times New Roman" pitchFamily="18" charset="0"/>
                <a:cs typeface="Times New Roman" pitchFamily="18" charset="0"/>
              </a:rPr>
              <a:t>مبادئ إدارة المحاصيل </a:t>
            </a:r>
            <a:r>
              <a:rPr lang="ar-SA" altLang="en-US" sz="2800" b="1" dirty="0" smtClean="0">
                <a:latin typeface="Times New Roman" pitchFamily="18" charset="0"/>
                <a:cs typeface="Times New Roman" pitchFamily="18" charset="0"/>
              </a:rPr>
              <a:t>والتربة</a:t>
            </a:r>
            <a:r>
              <a:rPr lang="ar-SA" altLang="en-US" sz="2800" b="1" dirty="0" smtClean="0">
                <a:latin typeface="Times New Roman" pitchFamily="18" charset="0"/>
                <a:cs typeface="Times New Roman" pitchFamily="18" charset="0"/>
              </a:rPr>
              <a:t/>
            </a:r>
            <a:br>
              <a:rPr lang="ar-SA" altLang="en-US" sz="2800" b="1" dirty="0" smtClean="0">
                <a:latin typeface="Times New Roman" pitchFamily="18" charset="0"/>
                <a:cs typeface="Times New Roman" pitchFamily="18" charset="0"/>
              </a:rPr>
            </a:br>
            <a:r>
              <a:rPr lang="ar-SA" altLang="en-US" sz="2800" b="1" dirty="0" smtClean="0">
                <a:latin typeface="Times New Roman" pitchFamily="18" charset="0"/>
                <a:cs typeface="Times New Roman" pitchFamily="18" charset="0"/>
              </a:rPr>
              <a:t>  </a:t>
            </a:r>
            <a:r>
              <a:rPr lang="en-US" altLang="en-US" sz="2800" b="1" i="1" dirty="0" smtClean="0">
                <a:latin typeface="Times New Roman" pitchFamily="18" charset="0"/>
                <a:cs typeface="Times New Roman" pitchFamily="18" charset="0"/>
              </a:rPr>
              <a:t>Crops &amp;Soil Management</a:t>
            </a:r>
          </a:p>
        </p:txBody>
      </p:sp>
      <p:sp>
        <p:nvSpPr>
          <p:cNvPr id="9219" name="Rectangle 5"/>
          <p:cNvSpPr>
            <a:spLocks noGrp="1" noChangeArrowheads="1"/>
          </p:cNvSpPr>
          <p:nvPr>
            <p:ph sz="quarter" idx="1"/>
          </p:nvPr>
        </p:nvSpPr>
        <p:spPr>
          <a:xfrm>
            <a:off x="0" y="1295400"/>
            <a:ext cx="9144000" cy="5410200"/>
          </a:xfrm>
        </p:spPr>
        <p:txBody>
          <a:bodyPr/>
          <a:lstStyle/>
          <a:p>
            <a:pPr algn="just" rtl="1" eaLnBrk="1" hangingPunct="1">
              <a:lnSpc>
                <a:spcPct val="150000"/>
              </a:lnSpc>
            </a:pPr>
            <a:r>
              <a:rPr lang="ar-SA" altLang="en-US" sz="1600" dirty="0" smtClean="0">
                <a:latin typeface="Times New Roman" pitchFamily="18" charset="0"/>
                <a:cs typeface="Times New Roman" pitchFamily="18" charset="0"/>
              </a:rPr>
              <a:t>سيتم هنا تحديد أساليب إدارة التربة </a:t>
            </a:r>
            <a:r>
              <a:rPr lang="en-US" altLang="en-US" sz="1600" i="1" dirty="0" smtClean="0">
                <a:latin typeface="Times New Roman" pitchFamily="18" charset="0"/>
                <a:cs typeface="Times New Roman" pitchFamily="18" charset="0"/>
              </a:rPr>
              <a:t>Soil Management</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والمحاصيل ضمن واجبات الإدارة المزرعية للوصول إلى تحقيق أهداف المزرعة وبالتالي ضمان نجاح قطاع الزراعة والذي يعتبر من أهم القطاعات الاقتصادية. ومن ضمن أولويات الإدارة المز رعية تحديد أصناف المحاصيل </a:t>
            </a:r>
            <a:r>
              <a:rPr lang="en-US" altLang="en-US" sz="1600" i="1" dirty="0" smtClean="0">
                <a:latin typeface="Times New Roman" pitchFamily="18" charset="0"/>
                <a:cs typeface="Times New Roman" pitchFamily="18" charset="0"/>
              </a:rPr>
              <a:t>Crops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وأساليب إدارة التربة  </a:t>
            </a:r>
            <a:r>
              <a:rPr lang="en-US" altLang="en-US" sz="1600" i="1" dirty="0" smtClean="0">
                <a:latin typeface="Times New Roman" pitchFamily="18" charset="0"/>
                <a:cs typeface="Times New Roman" pitchFamily="18" charset="0"/>
              </a:rPr>
              <a:t>Soil Management</a:t>
            </a:r>
            <a:r>
              <a:rPr lang="ar-SA" altLang="en-US" sz="1600" dirty="0" smtClean="0">
                <a:latin typeface="Times New Roman" pitchFamily="18" charset="0"/>
                <a:cs typeface="Times New Roman" pitchFamily="18" charset="0"/>
              </a:rPr>
              <a:t> وإضافة الأسمدة </a:t>
            </a:r>
            <a:r>
              <a:rPr lang="en-US" altLang="en-US" sz="1600" i="1" dirty="0" smtClean="0">
                <a:latin typeface="Times New Roman" pitchFamily="18" charset="0"/>
                <a:cs typeface="Times New Roman" pitchFamily="18" charset="0"/>
              </a:rPr>
              <a:t>Fertilizers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 الطبيعية والكيماويات وعلاقة ذلك بالدورة الزراعية. كما يكون هناك قرارات مزرعية تدرس تأثير إدارة التربة على الإنتاج المزرعي وكمية البذور المستخدمة ومقاومة الآفات الزراعية على العائد المالي </a:t>
            </a:r>
            <a:r>
              <a:rPr lang="en-US" altLang="en-US" sz="1600" i="1" dirty="0" smtClean="0">
                <a:latin typeface="Times New Roman" pitchFamily="18" charset="0"/>
                <a:cs typeface="Times New Roman" pitchFamily="18" charset="0"/>
              </a:rPr>
              <a:t>Net Return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للمزرعة من مختلف القرارات المتعلقة بالمحاصيل وإدارة التربة والتسميد.</a:t>
            </a:r>
            <a:endParaRPr lang="ar-SA" altLang="en-US" sz="1600" b="1" dirty="0" smtClean="0">
              <a:latin typeface="Times New Roman" pitchFamily="18" charset="0"/>
              <a:cs typeface="Times New Roman" pitchFamily="18" charset="0"/>
            </a:endParaRPr>
          </a:p>
          <a:p>
            <a:pPr algn="just" rtl="1" eaLnBrk="1" hangingPunct="1">
              <a:lnSpc>
                <a:spcPct val="150000"/>
              </a:lnSpc>
              <a:buFontTx/>
              <a:buNone/>
            </a:pPr>
            <a:r>
              <a:rPr lang="ar-SA" altLang="en-US" sz="1600" b="1" dirty="0" smtClean="0">
                <a:solidFill>
                  <a:srgbClr val="C00000"/>
                </a:solidFill>
                <a:latin typeface="Times New Roman" pitchFamily="18" charset="0"/>
                <a:cs typeface="Times New Roman" pitchFamily="18" charset="0"/>
              </a:rPr>
              <a:t>إدارة المحـاصيل </a:t>
            </a:r>
            <a:r>
              <a:rPr lang="en-US" altLang="en-US" sz="1600" b="1" i="1" dirty="0" smtClean="0">
                <a:solidFill>
                  <a:srgbClr val="C00000"/>
                </a:solidFill>
                <a:latin typeface="Times New Roman" pitchFamily="18" charset="0"/>
                <a:cs typeface="Times New Roman" pitchFamily="18" charset="0"/>
              </a:rPr>
              <a:t>Crops Management</a:t>
            </a:r>
            <a:endParaRPr lang="ar-SA" altLang="en-US" sz="16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1600" dirty="0" smtClean="0">
                <a:latin typeface="Times New Roman" pitchFamily="18" charset="0"/>
                <a:cs typeface="Times New Roman" pitchFamily="18" charset="0"/>
              </a:rPr>
              <a:t>من أهم المتغيرات في الزراعة هو توفر بذور </a:t>
            </a:r>
            <a:r>
              <a:rPr lang="en-US" altLang="en-US" sz="1600" i="1" dirty="0" smtClean="0">
                <a:latin typeface="Times New Roman" pitchFamily="18" charset="0"/>
                <a:cs typeface="Times New Roman" pitchFamily="18" charset="0"/>
              </a:rPr>
              <a:t>Seeds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محسنة ذات إنتاجية عالية جداً بالمقارنة بالبذور التقليدية المستخدمة، وبذلك تكون الاستثمارات في الحصول على البذور المحسنة عالية العائد لهذه الأسباب.</a:t>
            </a:r>
          </a:p>
          <a:p>
            <a:pPr algn="just" rtl="1" eaLnBrk="1" hangingPunct="1">
              <a:lnSpc>
                <a:spcPct val="150000"/>
              </a:lnSpc>
            </a:pPr>
            <a:r>
              <a:rPr lang="ar-SA" altLang="en-US" sz="1600" dirty="0" smtClean="0">
                <a:latin typeface="Times New Roman" pitchFamily="18" charset="0"/>
                <a:cs typeface="Times New Roman" pitchFamily="18" charset="0"/>
              </a:rPr>
              <a:t>بالنسبة للتكاليف </a:t>
            </a:r>
            <a:r>
              <a:rPr lang="en-US" altLang="en-US" sz="1600" i="1" dirty="0" smtClean="0">
                <a:latin typeface="Times New Roman" pitchFamily="18" charset="0"/>
                <a:cs typeface="Times New Roman" pitchFamily="18" charset="0"/>
              </a:rPr>
              <a:t>Costs</a:t>
            </a:r>
            <a:r>
              <a:rPr lang="ar-SA" altLang="en-US" sz="1600" dirty="0" smtClean="0">
                <a:latin typeface="Times New Roman" pitchFamily="18" charset="0"/>
                <a:cs typeface="Times New Roman" pitchFamily="18" charset="0"/>
              </a:rPr>
              <a:t> الزراعية المتعلقة بالمحصول تبقى كما هي بغض النظر على نوعية البذور المستخدمة ويمكن معاملة التكاليف الأخرى كتكاليف ثابتة </a:t>
            </a:r>
            <a:r>
              <a:rPr lang="en-US" altLang="en-US" sz="1600" i="1" dirty="0" smtClean="0">
                <a:latin typeface="Times New Roman" pitchFamily="18" charset="0"/>
                <a:cs typeface="Times New Roman" pitchFamily="18" charset="0"/>
              </a:rPr>
              <a:t>Fixed</a:t>
            </a:r>
            <a:r>
              <a:rPr lang="en-US" altLang="en-US" sz="1600" dirty="0" smtClean="0">
                <a:latin typeface="Times New Roman" pitchFamily="18" charset="0"/>
                <a:cs typeface="Times New Roman" pitchFamily="18" charset="0"/>
              </a:rPr>
              <a:t> </a:t>
            </a:r>
            <a:r>
              <a:rPr lang="en-US" altLang="en-US" sz="1600" i="1" dirty="0" smtClean="0">
                <a:latin typeface="Times New Roman" pitchFamily="18" charset="0"/>
                <a:cs typeface="Times New Roman" pitchFamily="18" charset="0"/>
              </a:rPr>
              <a:t>Cost</a:t>
            </a:r>
            <a:r>
              <a:rPr lang="ar-SA" altLang="en-US" sz="1600" dirty="0" smtClean="0">
                <a:latin typeface="Times New Roman" pitchFamily="18" charset="0"/>
                <a:cs typeface="Times New Roman" pitchFamily="18" charset="0"/>
              </a:rPr>
              <a:t> وأن التكلفة المضافة للحصول على الإنتاجية العالية هي التكلفة الإضافية لاقتناء البذور المحسنة المستخدمة في الإنتاج. ومن العمليات التي تتغير ويكون لها علاقة بكمية الإنتاج هي تكلفة الحصاد اليدوي التي تزيد لوحدة المساحة في حالة إستخدام البذور المحسنة. أما الحصاد الآلي فتبقى ثابتة ولا يتأثر بزيادة الإنتاج المتوقع من البذور المحسنة. ومن المعروف مثلاً أن الذرة الهجين تكلف 16 مرة أكثر من البذور العادية ولكن إذا أخذنا في الاعتبار زيادة الإنتاجية المتوقعة من استعمال البذور الهجين، تصبح إضافة البذور الهجين مربحة جداً للمزارع بالمقارنة ببذور الذرة الشامية غير المهجنة.</a:t>
            </a:r>
            <a:endParaRPr lang="en-US" altLang="en-US" sz="16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5A8E6BDA-E56D-406E-83F5-598C4386E1DF}" type="slidenum">
              <a:rPr lang="ar-SA" smtClean="0"/>
              <a:pPr>
                <a:defRPr/>
              </a:pPr>
              <a:t>247</a:t>
            </a:fld>
            <a:endParaRPr lang="en-US"/>
          </a:p>
        </p:txBody>
      </p:sp>
    </p:spTree>
    <p:extLst>
      <p:ext uri="{BB962C8B-B14F-4D97-AF65-F5344CB8AC3E}">
        <p14:creationId xmlns:p14="http://schemas.microsoft.com/office/powerpoint/2010/main" val="4194483541"/>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04800" y="304800"/>
            <a:ext cx="8839200" cy="6553200"/>
          </a:xfrm>
        </p:spPr>
        <p:txBody>
          <a:bodyPr/>
          <a:lstStyle/>
          <a:p>
            <a:pPr marL="457200" indent="-457200" algn="just" rtl="1" eaLnBrk="1" hangingPunct="1">
              <a:lnSpc>
                <a:spcPct val="150000"/>
              </a:lnSpc>
            </a:pPr>
            <a:r>
              <a:rPr lang="ar-SA" altLang="en-US" sz="1600" dirty="0" smtClean="0">
                <a:latin typeface="Times New Roman" pitchFamily="18" charset="0"/>
                <a:cs typeface="Times New Roman" pitchFamily="18" charset="0"/>
              </a:rPr>
              <a:t>فيما يخص إنتاج البطاطس وتقاوي البطاطس والملائمة من حيث الموقع الجغرافي والأصناف المبكرة في الإنتاج، قد تكون تكلفتها مرتفعة ولكن العبرة تكون دائماً بالزيادة في قيمة الإنتاج بالمقارنة بالزيادة في تكلفة التقاوي المحسنة والمناسبة للإنتاج بالمنطقة. إن المدير المزرعي الناجح يجب أن لايعتمد دائماً على الدعاية التجارية في التأكد من أن الأصناف المعلنة تؤدي فعلاً إلى الزيادة في الإنتاج بل عليه دائماً الاتصال بالمراكز والمحطات البحثية التي قد تكون جربت بالفعل إنتاجية هذه الأصناف تحت الظروف المزرعية المشابهة.</a:t>
            </a:r>
            <a:endParaRPr lang="ar-SA" altLang="en-US" sz="1600" b="1" dirty="0" smtClean="0">
              <a:latin typeface="Times New Roman" pitchFamily="18" charset="0"/>
              <a:cs typeface="Times New Roman" pitchFamily="18" charset="0"/>
            </a:endParaRPr>
          </a:p>
          <a:p>
            <a:pPr marL="457200" indent="-457200" algn="just" rtl="1" eaLnBrk="1" hangingPunct="1">
              <a:lnSpc>
                <a:spcPct val="150000"/>
              </a:lnSpc>
              <a:buFontTx/>
              <a:buNone/>
            </a:pPr>
            <a:r>
              <a:rPr lang="ar-SA" altLang="en-US" sz="2000" b="1" dirty="0" smtClean="0">
                <a:solidFill>
                  <a:srgbClr val="C00000"/>
                </a:solidFill>
                <a:latin typeface="Times New Roman" pitchFamily="18" charset="0"/>
                <a:cs typeface="Times New Roman" pitchFamily="18" charset="0"/>
              </a:rPr>
              <a:t>مقاومة الأمراض والحشـرات</a:t>
            </a:r>
          </a:p>
          <a:p>
            <a:pPr marL="457200" indent="-457200" algn="just" rtl="1" eaLnBrk="1" hangingPunct="1">
              <a:lnSpc>
                <a:spcPct val="150000"/>
              </a:lnSpc>
              <a:buFontTx/>
              <a:buNone/>
            </a:pPr>
            <a:r>
              <a:rPr lang="ar-SA" altLang="en-US" sz="1600" dirty="0" smtClean="0">
                <a:latin typeface="Times New Roman" pitchFamily="18" charset="0"/>
                <a:cs typeface="Times New Roman" pitchFamily="18" charset="0"/>
              </a:rPr>
              <a:t>يحكم إضافة المبيدات لمكافحة الأمراض والحشرات والحشائش القواعد العامة التالية: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تضاف المعاملات ضد الأمراض والحشرات بناءً على الربحية الناتجة من الإضافة، أي أن تكلفة الإضافة أقل من القيمة المضافة للإنتاج الناتجة من المعاملات.</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لابد من إضافة الكمية الموصي بها دون زيادة أو نقص أي أن تكلفة الإضافات لاتتم وفق أسعار تلك المبيدات. وأن القاعدة هي أن تضيف الكمية المثلى أو لاتضيف على الإطلاق لأن الجرعات محددة وفق التوصيات الفنية.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هناك بعض المحاصيل لايمكن زراعتها دون تأمين المقاومة للآفات والأمراض مثل أمراض االبيوت المحمية الزجاجية والبلاستيكية والقرار بزراعتها يجب أن يأخذ في الإعتبار تكاليف الوقاية من الآفات والحشرات والأمراض التي تصيب تلك المحاصيل.</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في كثير من الأحوال العلاج من الأمراض الرئيسية سوف يزيد من قيمة الإنتاج بأكثر من إضافته للتكاليف ولذا يكون العلاج هو الحل الوحيد المتوفر أمام المزارع.</a:t>
            </a:r>
            <a:endParaRPr lang="en-US" altLang="en-US" sz="1600" dirty="0" smtClean="0">
              <a:latin typeface="Times New Roman" pitchFamily="18" charset="0"/>
              <a:cs typeface="Times New Roman" pitchFamily="18" charset="0"/>
            </a:endParaRPr>
          </a:p>
        </p:txBody>
      </p:sp>
      <p:sp>
        <p:nvSpPr>
          <p:cNvPr id="1024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60D2399-0828-449C-AC27-6F3D114D0161}" type="slidenum">
              <a:rPr lang="ar-SA" altLang="en-US" smtClean="0">
                <a:solidFill>
                  <a:schemeClr val="tx2"/>
                </a:solidFill>
              </a:rPr>
              <a:pPr eaLnBrk="1" hangingPunct="1"/>
              <a:t>248</a:t>
            </a:fld>
            <a:endParaRPr lang="en-US" altLang="en-US" smtClean="0">
              <a:solidFill>
                <a:schemeClr val="tx2"/>
              </a:solidFill>
            </a:endParaRPr>
          </a:p>
        </p:txBody>
      </p:sp>
    </p:spTree>
    <p:extLst>
      <p:ext uri="{BB962C8B-B14F-4D97-AF65-F5344CB8AC3E}">
        <p14:creationId xmlns:p14="http://schemas.microsoft.com/office/powerpoint/2010/main" val="26480764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12775" y="228600"/>
            <a:ext cx="8153400" cy="990600"/>
          </a:xfrm>
        </p:spPr>
        <p:txBody>
          <a:bodyPr>
            <a:normAutofit/>
          </a:bodyPr>
          <a:lstStyle/>
          <a:p>
            <a:pPr algn="ctr" eaLnBrk="1" fontAlgn="auto" hangingPunct="1">
              <a:spcAft>
                <a:spcPts val="0"/>
              </a:spcAft>
              <a:defRPr/>
            </a:pPr>
            <a:r>
              <a:rPr lang="ar-SA" sz="3200" b="1" dirty="0" smtClean="0">
                <a:solidFill>
                  <a:srgbClr val="0070C0"/>
                </a:solidFill>
                <a:latin typeface="Times New Roman" pitchFamily="18" charset="0"/>
                <a:cs typeface="Times New Roman" pitchFamily="18" charset="0"/>
              </a:rPr>
              <a:t>الإستزراع</a:t>
            </a:r>
            <a:endParaRPr lang="en-US" sz="3200" b="1" i="1" dirty="0">
              <a:solidFill>
                <a:srgbClr val="0070C0"/>
              </a:solidFill>
              <a:latin typeface="Times New Roman" pitchFamily="18" charset="0"/>
              <a:cs typeface="Times New Roman" pitchFamily="18" charset="0"/>
            </a:endParaRPr>
          </a:p>
        </p:txBody>
      </p:sp>
      <p:sp>
        <p:nvSpPr>
          <p:cNvPr id="11267" name="Rectangle 3"/>
          <p:cNvSpPr>
            <a:spLocks noGrp="1" noChangeArrowheads="1"/>
          </p:cNvSpPr>
          <p:nvPr>
            <p:ph sz="quarter" idx="1"/>
          </p:nvPr>
        </p:nvSpPr>
        <p:spPr>
          <a:xfrm>
            <a:off x="457200" y="1524000"/>
            <a:ext cx="8229600" cy="5029200"/>
          </a:xfrm>
        </p:spPr>
        <p:txBody>
          <a:bodyPr/>
          <a:lstStyle/>
          <a:p>
            <a:pPr algn="r" rtl="1" eaLnBrk="1" hangingPunct="1">
              <a:buFont typeface="Wingdings" pitchFamily="2" charset="2"/>
              <a:buNone/>
            </a:pPr>
            <a:endParaRPr lang="ar-SA" altLang="en-US" dirty="0" smtClean="0"/>
          </a:p>
          <a:p>
            <a:pPr algn="just" rtl="1" eaLnBrk="1" hangingPunct="1">
              <a:lnSpc>
                <a:spcPct val="150000"/>
              </a:lnSpc>
            </a:pPr>
            <a:r>
              <a:rPr lang="ar-SA" altLang="en-US" sz="2000" dirty="0" smtClean="0">
                <a:latin typeface="Times New Roman" pitchFamily="18" charset="0"/>
                <a:cs typeface="Times New Roman" pitchFamily="18" charset="0"/>
              </a:rPr>
              <a:t>من العمليات الزراعية المهمة التي يمكن القيام بها دون أي زيادة في تكاليف الإنتاج هي الزراعة بالعمق المناسب الذي يحقق أعلى إنتاج لوحدة المساحة والعمليات المشابهة التي يمكن أن تؤدي إلى زيادة في الإنتاج بالمستوى نفسه من التكاليف. </a:t>
            </a:r>
          </a:p>
          <a:p>
            <a:pPr algn="just" rtl="1" eaLnBrk="1" hangingPunct="1">
              <a:lnSpc>
                <a:spcPct val="150000"/>
              </a:lnSpc>
            </a:pPr>
            <a:r>
              <a:rPr lang="ar-SA" altLang="en-US" sz="2000" dirty="0" smtClean="0">
                <a:latin typeface="Times New Roman" pitchFamily="18" charset="0"/>
                <a:cs typeface="Times New Roman" pitchFamily="18" charset="0"/>
              </a:rPr>
              <a:t>إن الزراعة بالعمق يجب معرفتها والتركيز عليها كعمليات تزيد في ربحية النشاط الإنتاجي وفي كل الأحوال يجب على المدير المزرعي أن يتقيد بتوصيات الخبراء في مثل هذه العمليات الزراعية وينفذها ليجني العائد منها.</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6E9089C8-AE76-4FD8-8874-7ED5069B45FC}" type="slidenum">
              <a:rPr lang="ar-SA" smtClean="0"/>
              <a:pPr>
                <a:defRPr/>
              </a:pPr>
              <a:t>249</a:t>
            </a:fld>
            <a:endParaRPr lang="en-US"/>
          </a:p>
        </p:txBody>
      </p:sp>
    </p:spTree>
    <p:extLst>
      <p:ext uri="{BB962C8B-B14F-4D97-AF65-F5344CB8AC3E}">
        <p14:creationId xmlns:p14="http://schemas.microsoft.com/office/powerpoint/2010/main" val="1307979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p:txBody>
          <a:bodyPr/>
          <a:lstStyle/>
          <a:p>
            <a:pPr marL="109537" indent="0" algn="r" rtl="1">
              <a:buNone/>
            </a:pPr>
            <a:r>
              <a:rPr lang="ar-SA" sz="2800" dirty="0" smtClean="0">
                <a:latin typeface="Calibri"/>
                <a:ea typeface="Calibri"/>
              </a:rPr>
              <a:t>تعريف </a:t>
            </a:r>
            <a:r>
              <a:rPr lang="ar-SA" sz="2800" dirty="0">
                <a:latin typeface="Calibri"/>
                <a:ea typeface="Calibri"/>
              </a:rPr>
              <a:t>علم ادارة المزارع </a:t>
            </a:r>
            <a:r>
              <a:rPr lang="ar-SA" sz="2800" dirty="0" smtClean="0">
                <a:latin typeface="Calibri"/>
                <a:ea typeface="Calibri"/>
              </a:rPr>
              <a:t>:</a:t>
            </a:r>
          </a:p>
          <a:p>
            <a:pPr marL="623887" lvl="0" indent="-514350" algn="r" rtl="1">
              <a:buFont typeface="+mj-lt"/>
              <a:buAutoNum type="arabicPeriod" startAt="5"/>
            </a:pPr>
            <a:r>
              <a:rPr lang="ar-SA" dirty="0" smtClean="0"/>
              <a:t>تعرف </a:t>
            </a:r>
            <a:r>
              <a:rPr lang="ar-SA" dirty="0"/>
              <a:t>إدارة المزارع بانها دراسة طرق ووسائل تنظيم عناصر الإنتاج من ارض وعمل وراس مال، وكذلك تطبيق المعرفة الفنية والخبرات والمهارات لكي تنتج المزرعة اكبر قدر من الدخل الصافي او </a:t>
            </a:r>
            <a:r>
              <a:rPr lang="ar-SA" dirty="0" smtClean="0"/>
              <a:t>الارباح </a:t>
            </a:r>
            <a:r>
              <a:rPr lang="en-US" dirty="0" smtClean="0"/>
              <a:t> </a:t>
            </a:r>
            <a:r>
              <a:rPr lang="en-US" dirty="0"/>
              <a:t>(Forster</a:t>
            </a:r>
            <a:r>
              <a:rPr lang="en-US" dirty="0" smtClean="0"/>
              <a:t>)</a:t>
            </a:r>
            <a:r>
              <a:rPr lang="ar-SA" dirty="0" smtClean="0"/>
              <a:t>.</a:t>
            </a:r>
          </a:p>
          <a:p>
            <a:pPr marL="623887" lvl="0" indent="-514350" algn="r" rtl="1">
              <a:buFont typeface="+mj-lt"/>
              <a:buAutoNum type="arabicPeriod" startAt="5"/>
            </a:pPr>
            <a:r>
              <a:rPr lang="ar-SA" dirty="0"/>
              <a:t>تعرف إدارة المزارع </a:t>
            </a:r>
            <a:r>
              <a:rPr lang="ar-SA" dirty="0" smtClean="0"/>
              <a:t>بأنها </a:t>
            </a:r>
            <a:r>
              <a:rPr lang="ar-SA" dirty="0"/>
              <a:t>احد فروع على الاقتصاد الزراعي الذي هو علم من العلوم الاجتماعية التطبيقية وتهدف إلى تنظيم وتوزيع الموارد البشرية والطبيعية داخل الوحدة الإنتاجية (المزرعة) بغرض تحقيق اهداف تلك الوحدة.</a:t>
            </a:r>
          </a:p>
          <a:p>
            <a:pPr marL="623887" lvl="0" indent="-514350" algn="r" rtl="1">
              <a:buFont typeface="+mj-lt"/>
              <a:buAutoNum type="arabicPeriod" startAt="5"/>
            </a:pPr>
            <a:endParaRPr lang="ar-SA" dirty="0" smtClean="0"/>
          </a:p>
          <a:p>
            <a:pPr marL="623887" lvl="0" indent="-514350" algn="r" rtl="1">
              <a:buFont typeface="+mj-lt"/>
              <a:buAutoNum type="arabicPeriod" startAt="5"/>
            </a:pPr>
            <a:endParaRPr lang="ar-SA" dirty="0" smtClean="0"/>
          </a:p>
          <a:p>
            <a:pPr marL="109537" lvl="0" indent="0" algn="r" rtl="1">
              <a:buNone/>
            </a:pPr>
            <a:endParaRPr lang="en-US"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25</a:t>
            </a:fld>
            <a:endParaRPr lang="en-US" dirty="0"/>
          </a:p>
        </p:txBody>
      </p:sp>
    </p:spTree>
    <p:extLst>
      <p:ext uri="{BB962C8B-B14F-4D97-AF65-F5344CB8AC3E}">
        <p14:creationId xmlns:p14="http://schemas.microsoft.com/office/powerpoint/2010/main" val="318636744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304800" y="228600"/>
            <a:ext cx="8686800" cy="6324600"/>
          </a:xfrm>
        </p:spPr>
        <p:txBody>
          <a:bodyPr/>
          <a:lstStyle/>
          <a:p>
            <a:pPr algn="ctr"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        </a:t>
            </a:r>
            <a:r>
              <a:rPr lang="ar-SA" altLang="en-US" sz="2800" b="1" dirty="0" smtClean="0">
                <a:solidFill>
                  <a:schemeClr val="accent1"/>
                </a:solidFill>
                <a:latin typeface="Times New Roman" pitchFamily="18" charset="0"/>
                <a:cs typeface="Times New Roman" pitchFamily="18" charset="0"/>
              </a:rPr>
              <a:t>مـواعـيد الــزراعـة</a:t>
            </a:r>
          </a:p>
          <a:p>
            <a:pPr algn="just" rtl="1" eaLnBrk="1" hangingPunct="1">
              <a:lnSpc>
                <a:spcPct val="150000"/>
              </a:lnSpc>
            </a:pPr>
            <a:r>
              <a:rPr lang="ar-SA" altLang="en-US" sz="2000" dirty="0" smtClean="0">
                <a:latin typeface="Times New Roman" pitchFamily="18" charset="0"/>
                <a:cs typeface="Times New Roman" pitchFamily="18" charset="0"/>
              </a:rPr>
              <a:t>للعلاقة الموجودة بين وقت الزراعة والمخاطرة واللايقين في الإنتاج الزراعي أهمية كبيرة يجب مراعاتها. ففي نفس الوقت الذي يسمح فيه طول موسم النمو بالحصول على المعدلات المثلى من الإنتاج في بعض المناطق لايسمح فيها الوقت بالحصول على الإنتاج على الإطلاق في المناطق الأخرى التي تعاني من إنخفاض درجات الحرارة أو إرتفاعها أو سقوط الثلوج وغيرها من العوامل الطبيعية والمناخية التي تحد من وجود الوقت المناسب والكافي للإنتاج. </a:t>
            </a:r>
          </a:p>
          <a:p>
            <a:pPr algn="just" rtl="1" eaLnBrk="1" hangingPunct="1">
              <a:lnSpc>
                <a:spcPct val="150000"/>
              </a:lnSpc>
            </a:pPr>
            <a:r>
              <a:rPr lang="ar-SA" altLang="en-US" sz="2000" dirty="0" smtClean="0">
                <a:latin typeface="Times New Roman" pitchFamily="18" charset="0"/>
                <a:cs typeface="Times New Roman" pitchFamily="18" charset="0"/>
              </a:rPr>
              <a:t>العامل المحدد لإنجاز العمليات الزراعية في الوقت المحدد هو الاستثمارات المزرعية في الآلات الزراعية من جرارات وبذرات وغيرها وإمكانية وجود مصادر للحصول على خدماتها. فالمزارع يحتاج إلى توفر عدد كافي من الآلات الزراعية التي تمكنه من إتمام الاستزراع في الوقت المناسب الذي يعطي أعلى إنتاجية ممكنة وبدونها سيصاحب عملية الاستزراع قدر كبير من المخاطرة واللايقين.</a:t>
            </a:r>
            <a:endParaRPr lang="en-US" altLang="en-US" sz="2000" dirty="0" smtClean="0">
              <a:latin typeface="Times New Roman" pitchFamily="18" charset="0"/>
              <a:cs typeface="Times New Roman" pitchFamily="18" charset="0"/>
            </a:endParaRPr>
          </a:p>
        </p:txBody>
      </p:sp>
      <p:sp>
        <p:nvSpPr>
          <p:cNvPr id="1229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17BB641F-18AE-44A5-8E19-DE17AB097DB6}" type="slidenum">
              <a:rPr lang="ar-SA" altLang="en-US" smtClean="0">
                <a:solidFill>
                  <a:schemeClr val="tx2"/>
                </a:solidFill>
              </a:rPr>
              <a:pPr eaLnBrk="1" hangingPunct="1"/>
              <a:t>250</a:t>
            </a:fld>
            <a:endParaRPr lang="en-US" altLang="en-US" smtClean="0">
              <a:solidFill>
                <a:schemeClr val="tx2"/>
              </a:solidFill>
            </a:endParaRPr>
          </a:p>
        </p:txBody>
      </p:sp>
    </p:spTree>
    <p:extLst>
      <p:ext uri="{BB962C8B-B14F-4D97-AF65-F5344CB8AC3E}">
        <p14:creationId xmlns:p14="http://schemas.microsoft.com/office/powerpoint/2010/main" val="190591315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idx="4294967295"/>
          </p:nvPr>
        </p:nvSpPr>
        <p:spPr>
          <a:xfrm>
            <a:off x="457200" y="304800"/>
            <a:ext cx="8229600" cy="6172200"/>
          </a:xfrm>
        </p:spPr>
        <p:txBody>
          <a:bodyPr>
            <a:normAutofit fontScale="92500" lnSpcReduction="20000"/>
          </a:bodyPr>
          <a:lstStyle/>
          <a:p>
            <a:pPr marL="457200" indent="-457200" algn="just" rtl="1" eaLnBrk="1" fontAlgn="auto" hangingPunct="1">
              <a:lnSpc>
                <a:spcPct val="150000"/>
              </a:lnSpc>
              <a:spcAft>
                <a:spcPts val="0"/>
              </a:spcAft>
              <a:buFontTx/>
              <a:buNone/>
              <a:defRPr/>
            </a:pPr>
            <a:r>
              <a:rPr lang="ar-SA" sz="2800" b="1" dirty="0" smtClean="0">
                <a:solidFill>
                  <a:srgbClr val="C00000"/>
                </a:solidFill>
                <a:latin typeface="Times New Roman" pitchFamily="18" charset="0"/>
                <a:cs typeface="Times New Roman" pitchFamily="18" charset="0"/>
              </a:rPr>
              <a:t>عدم إختيار الوقـت المناسب للاستزراع ينتج عنه</a:t>
            </a:r>
            <a:r>
              <a:rPr lang="ar-SA" sz="2800" b="1" dirty="0">
                <a:solidFill>
                  <a:srgbClr val="C00000"/>
                </a:solidFill>
                <a:latin typeface="Times New Roman" pitchFamily="18" charset="0"/>
                <a:cs typeface="Times New Roman" pitchFamily="18" charset="0"/>
              </a:rPr>
              <a:t>:</a:t>
            </a: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تأثير على كمية الإنتاج المحقق.</a:t>
            </a: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زيادة الفاقد في المحصول الإنتاجي.</a:t>
            </a: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تكاليف عالية للآلات الزراعية المطلوبة للقيام بالعمليات الزراعية في أوقاتها لبعض أنواع المحاصيل الحساسة لمواعيد الإستزراع والحصاد.</a:t>
            </a:r>
            <a:endParaRPr lang="ar-SA" sz="1800" b="1" dirty="0">
              <a:latin typeface="Times New Roman" pitchFamily="18" charset="0"/>
              <a:cs typeface="Times New Roman" pitchFamily="18" charset="0"/>
            </a:endParaRPr>
          </a:p>
          <a:p>
            <a:pPr marL="457200" indent="-457200" algn="just" rtl="1" eaLnBrk="1" fontAlgn="auto" hangingPunct="1">
              <a:lnSpc>
                <a:spcPct val="150000"/>
              </a:lnSpc>
              <a:spcAft>
                <a:spcPts val="0"/>
              </a:spcAft>
              <a:buFontTx/>
              <a:buNone/>
              <a:defRPr/>
            </a:pPr>
            <a:r>
              <a:rPr lang="ar-SA" sz="2800" b="1" dirty="0">
                <a:solidFill>
                  <a:srgbClr val="C00000"/>
                </a:solidFill>
                <a:latin typeface="Times New Roman" pitchFamily="18" charset="0"/>
                <a:cs typeface="Times New Roman" pitchFamily="18" charset="0"/>
              </a:rPr>
              <a:t>مــــــــعدلات </a:t>
            </a:r>
            <a:r>
              <a:rPr lang="ar-SA" sz="2800" b="1" dirty="0" smtClean="0">
                <a:solidFill>
                  <a:srgbClr val="C00000"/>
                </a:solidFill>
                <a:latin typeface="Times New Roman" pitchFamily="18" charset="0"/>
                <a:cs typeface="Times New Roman" pitchFamily="18" charset="0"/>
              </a:rPr>
              <a:t>الــــــــــبذر</a:t>
            </a:r>
            <a:endParaRPr lang="ar-SA" sz="2800" b="1" dirty="0">
              <a:solidFill>
                <a:srgbClr val="C00000"/>
              </a:solidFill>
              <a:latin typeface="Times New Roman" pitchFamily="18" charset="0"/>
              <a:cs typeface="Times New Roman" pitchFamily="18" charset="0"/>
            </a:endParaRPr>
          </a:p>
          <a:p>
            <a:pPr marL="457200" indent="-457200" algn="just" rtl="1" eaLnBrk="1" fontAlgn="auto" hangingPunct="1">
              <a:lnSpc>
                <a:spcPct val="150000"/>
              </a:lnSpc>
              <a:spcAft>
                <a:spcPts val="0"/>
              </a:spcAft>
              <a:buFont typeface="Wingdings"/>
              <a:buChar char=""/>
              <a:defRPr/>
            </a:pPr>
            <a:r>
              <a:rPr lang="ar-SA" sz="1800" dirty="0">
                <a:latin typeface="Times New Roman" pitchFamily="18" charset="0"/>
                <a:cs typeface="Times New Roman" pitchFamily="18" charset="0"/>
              </a:rPr>
              <a:t>تعد معدلات </a:t>
            </a:r>
            <a:r>
              <a:rPr lang="ar-SA" sz="1800" dirty="0" smtClean="0">
                <a:latin typeface="Times New Roman" pitchFamily="18" charset="0"/>
                <a:cs typeface="Times New Roman" pitchFamily="18" charset="0"/>
              </a:rPr>
              <a:t>البذر </a:t>
            </a:r>
            <a:r>
              <a:rPr lang="ar-SA" sz="1800" dirty="0">
                <a:latin typeface="Times New Roman" pitchFamily="18" charset="0"/>
                <a:cs typeface="Times New Roman" pitchFamily="18" charset="0"/>
              </a:rPr>
              <a:t>من العمليات الزراعية المهمة التي لها علاقة مباشرة بالإنتاجية المحققة من المحاصيل المختلفة مع غيرها من العوامل الأخرى. وتشير الدراسات المتوفرة من المراكز البحثية إلى زيادة في إنتاج الذرة الشامية والقمح باستخدام معدلات مناسبة من </a:t>
            </a:r>
            <a:r>
              <a:rPr lang="ar-SA" sz="1800" dirty="0" smtClean="0">
                <a:latin typeface="Times New Roman" pitchFamily="18" charset="0"/>
                <a:cs typeface="Times New Roman" pitchFamily="18" charset="0"/>
              </a:rPr>
              <a:t>البذر</a:t>
            </a:r>
            <a:r>
              <a:rPr lang="ar-SA" sz="1800" dirty="0">
                <a:latin typeface="Times New Roman" pitchFamily="18" charset="0"/>
                <a:cs typeface="Times New Roman" pitchFamily="18" charset="0"/>
              </a:rPr>
              <a:t>، وكان هذا التأثير على الإنتاج ناتج من الآتي:</a:t>
            </a:r>
          </a:p>
          <a:p>
            <a:pPr marL="457200" indent="-457200" algn="just" rtl="1" eaLnBrk="1" fontAlgn="auto" hangingPunct="1">
              <a:lnSpc>
                <a:spcPct val="150000"/>
              </a:lnSpc>
              <a:spcAft>
                <a:spcPts val="0"/>
              </a:spcAft>
              <a:buFontTx/>
              <a:buAutoNum type="arabicPeriod"/>
              <a:defRPr/>
            </a:pPr>
            <a:r>
              <a:rPr lang="ar-SA" sz="1800" dirty="0">
                <a:latin typeface="Times New Roman" pitchFamily="18" charset="0"/>
                <a:cs typeface="Times New Roman" pitchFamily="18" charset="0"/>
              </a:rPr>
              <a:t>زيادة عدد النباتات لوحدة المساحة،</a:t>
            </a:r>
          </a:p>
          <a:p>
            <a:pPr marL="457200" indent="-457200" algn="just" rtl="1" eaLnBrk="1" fontAlgn="auto" hangingPunct="1">
              <a:lnSpc>
                <a:spcPct val="150000"/>
              </a:lnSpc>
              <a:spcAft>
                <a:spcPts val="0"/>
              </a:spcAft>
              <a:buFontTx/>
              <a:buAutoNum type="arabicPeriod"/>
              <a:defRPr/>
            </a:pPr>
            <a:r>
              <a:rPr lang="ar-SA" sz="1800" dirty="0">
                <a:latin typeface="Times New Roman" pitchFamily="18" charset="0"/>
                <a:cs typeface="Times New Roman" pitchFamily="18" charset="0"/>
              </a:rPr>
              <a:t>زيادة تنافس النباتات مع الأعشاب والحشائش المصاحبة للنباتات وبذلك أعطيت للنبات فرصة للإستفادة من كل العناصر الغذائية والرطوبة المتوفرة للتربة.</a:t>
            </a:r>
            <a:endParaRPr lang="ar-SA" sz="1800" b="1" dirty="0">
              <a:latin typeface="Times New Roman" pitchFamily="18" charset="0"/>
              <a:cs typeface="Times New Roman" pitchFamily="18" charset="0"/>
            </a:endParaRPr>
          </a:p>
          <a:p>
            <a:pPr marL="457200" indent="-457200" algn="just" rtl="1" eaLnBrk="1" fontAlgn="auto" hangingPunct="1">
              <a:lnSpc>
                <a:spcPct val="150000"/>
              </a:lnSpc>
              <a:spcAft>
                <a:spcPts val="0"/>
              </a:spcAft>
              <a:buFontTx/>
              <a:buNone/>
              <a:defRPr/>
            </a:pPr>
            <a:r>
              <a:rPr lang="ar-SA" sz="1800" b="1" dirty="0">
                <a:latin typeface="Times New Roman" pitchFamily="18" charset="0"/>
                <a:cs typeface="Times New Roman" pitchFamily="18" charset="0"/>
              </a:rPr>
              <a:t>والسـؤال هـنا، إلى أي مدى يمـكن زيادة كثـافة البـذور والـنباتات لوحـدة الـمساحة؟</a:t>
            </a:r>
            <a:endParaRPr lang="ar-SA" sz="1800" dirty="0">
              <a:latin typeface="Times New Roman" pitchFamily="18" charset="0"/>
              <a:cs typeface="Times New Roman" pitchFamily="18" charset="0"/>
            </a:endParaRPr>
          </a:p>
          <a:p>
            <a:pPr marL="457200" indent="-457200" algn="just" rtl="1" eaLnBrk="1" fontAlgn="auto" hangingPunct="1">
              <a:lnSpc>
                <a:spcPct val="150000"/>
              </a:lnSpc>
              <a:spcAft>
                <a:spcPts val="0"/>
              </a:spcAft>
              <a:buFontTx/>
              <a:buNone/>
              <a:defRPr/>
            </a:pPr>
            <a:r>
              <a:rPr lang="ar-SA" sz="1800" dirty="0">
                <a:latin typeface="Times New Roman" pitchFamily="18" charset="0"/>
                <a:cs typeface="Times New Roman" pitchFamily="18" charset="0"/>
              </a:rPr>
              <a:t>والإجابة على هذا السؤال يمكن تلخيصها في القاعدة الإقتصادية التالية:</a:t>
            </a:r>
          </a:p>
          <a:p>
            <a:pPr marL="457200" indent="-457200" algn="just" rtl="1" eaLnBrk="1" fontAlgn="auto" hangingPunct="1">
              <a:lnSpc>
                <a:spcPct val="150000"/>
              </a:lnSpc>
              <a:spcAft>
                <a:spcPts val="0"/>
              </a:spcAft>
              <a:buFontTx/>
              <a:buNone/>
              <a:defRPr/>
            </a:pPr>
            <a:r>
              <a:rPr lang="ar-SA" sz="1800" dirty="0">
                <a:latin typeface="Times New Roman" pitchFamily="18" charset="0"/>
                <a:cs typeface="Times New Roman" pitchFamily="18" charset="0"/>
              </a:rPr>
              <a:t>" مقارنة الزيادة في قيمة العائد </a:t>
            </a:r>
            <a:r>
              <a:rPr lang="en-US" sz="1800" i="1" dirty="0">
                <a:latin typeface="Times New Roman" pitchFamily="18" charset="0"/>
                <a:cs typeface="Times New Roman" pitchFamily="18" charset="0"/>
              </a:rPr>
              <a:t>Value of Return</a:t>
            </a:r>
            <a:r>
              <a:rPr lang="en-US" sz="1800" dirty="0">
                <a:latin typeface="Times New Roman" pitchFamily="18" charset="0"/>
                <a:cs typeface="Times New Roman" pitchFamily="18" charset="0"/>
              </a:rPr>
              <a:t> </a:t>
            </a:r>
            <a:r>
              <a:rPr lang="ar-SA" sz="1800" dirty="0">
                <a:latin typeface="Times New Roman" pitchFamily="18" charset="0"/>
                <a:cs typeface="Times New Roman" pitchFamily="18" charset="0"/>
              </a:rPr>
              <a:t>بالزيادة في قيمة التكاليف </a:t>
            </a:r>
            <a:r>
              <a:rPr lang="en-US" sz="1800" i="1" dirty="0">
                <a:latin typeface="Times New Roman" pitchFamily="18" charset="0"/>
                <a:cs typeface="Times New Roman" pitchFamily="18" charset="0"/>
              </a:rPr>
              <a:t>Value of Costs</a:t>
            </a:r>
            <a:r>
              <a:rPr lang="ar-SA" sz="1800" dirty="0">
                <a:latin typeface="Times New Roman" pitchFamily="18" charset="0"/>
                <a:cs typeface="Times New Roman" pitchFamily="18" charset="0"/>
              </a:rPr>
              <a:t> "</a:t>
            </a:r>
            <a:r>
              <a:rPr lang="en-US" sz="1800" dirty="0">
                <a:latin typeface="Times New Roman" pitchFamily="18" charset="0"/>
                <a:cs typeface="Times New Roman" pitchFamily="18" charset="0"/>
              </a:rPr>
              <a:t> </a:t>
            </a:r>
          </a:p>
        </p:txBody>
      </p:sp>
      <p:sp>
        <p:nvSpPr>
          <p:cNvPr id="1331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AC967D4B-1D12-4B6D-B7A5-E641949DD82F}" type="slidenum">
              <a:rPr lang="ar-SA" altLang="en-US" smtClean="0">
                <a:solidFill>
                  <a:schemeClr val="tx2"/>
                </a:solidFill>
              </a:rPr>
              <a:pPr eaLnBrk="1" hangingPunct="1"/>
              <a:t>251</a:t>
            </a:fld>
            <a:endParaRPr lang="en-US" altLang="en-US" smtClean="0">
              <a:solidFill>
                <a:schemeClr val="tx2"/>
              </a:solidFill>
            </a:endParaRPr>
          </a:p>
        </p:txBody>
      </p:sp>
    </p:spTree>
    <p:extLst>
      <p:ext uri="{BB962C8B-B14F-4D97-AF65-F5344CB8AC3E}">
        <p14:creationId xmlns:p14="http://schemas.microsoft.com/office/powerpoint/2010/main" val="1438253717"/>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idx="4294967295"/>
          </p:nvPr>
        </p:nvSpPr>
        <p:spPr>
          <a:xfrm>
            <a:off x="381000" y="152400"/>
            <a:ext cx="8534400" cy="5973763"/>
          </a:xfrm>
        </p:spPr>
        <p:txBody>
          <a:bodyPr>
            <a:normAutofit fontScale="77500" lnSpcReduction="20000"/>
          </a:bodyPr>
          <a:lstStyle/>
          <a:p>
            <a:pPr marL="457200" indent="-457200" algn="just" rtl="1" eaLnBrk="1" fontAlgn="auto" hangingPunct="1">
              <a:lnSpc>
                <a:spcPct val="150000"/>
              </a:lnSpc>
              <a:spcAft>
                <a:spcPts val="0"/>
              </a:spcAft>
              <a:buFontTx/>
              <a:buNone/>
              <a:defRPr/>
            </a:pPr>
            <a:r>
              <a:rPr lang="ar-SA" sz="3400" dirty="0">
                <a:solidFill>
                  <a:srgbClr val="C00000"/>
                </a:solidFill>
                <a:latin typeface="Times New Roman" pitchFamily="18" charset="0"/>
                <a:cs typeface="Times New Roman" pitchFamily="18" charset="0"/>
              </a:rPr>
              <a:t>وتتلخص قيمة التكاليف في:</a:t>
            </a:r>
          </a:p>
          <a:p>
            <a:pPr marL="457200" indent="-45720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الزيادة في تكلفة البذور،</a:t>
            </a:r>
          </a:p>
          <a:p>
            <a:pPr marL="457200" indent="-45720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الزيادة في تكلفة الحصاد </a:t>
            </a:r>
            <a:r>
              <a:rPr lang="en-US" sz="2400" i="1" dirty="0" err="1">
                <a:latin typeface="Times New Roman" pitchFamily="18" charset="0"/>
                <a:cs typeface="Times New Roman" pitchFamily="18" charset="0"/>
              </a:rPr>
              <a:t>Harfest</a:t>
            </a:r>
            <a:r>
              <a:rPr lang="ar-SA" sz="2400" dirty="0">
                <a:latin typeface="Times New Roman" pitchFamily="18" charset="0"/>
                <a:cs typeface="Times New Roman" pitchFamily="18" charset="0"/>
              </a:rPr>
              <a:t>،</a:t>
            </a:r>
          </a:p>
          <a:p>
            <a:pPr marL="457200" indent="-45720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الزيادة في تكلفة النقل   </a:t>
            </a:r>
            <a:r>
              <a:rPr lang="en-US" sz="2400" i="1" dirty="0">
                <a:latin typeface="Times New Roman" pitchFamily="18" charset="0"/>
                <a:cs typeface="Times New Roman" pitchFamily="18" charset="0"/>
              </a:rPr>
              <a:t>Transportation</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والمناولة </a:t>
            </a:r>
            <a:r>
              <a:rPr lang="en-US" sz="2400" i="1" dirty="0">
                <a:latin typeface="Times New Roman" pitchFamily="18" charset="0"/>
                <a:cs typeface="Times New Roman" pitchFamily="18" charset="0"/>
              </a:rPr>
              <a:t>Handling</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a:t>
            </a:r>
          </a:p>
          <a:p>
            <a:pPr marL="457200" indent="-457200" algn="just" rtl="1" eaLnBrk="1" fontAlgn="auto" hangingPunct="1">
              <a:lnSpc>
                <a:spcPct val="150000"/>
              </a:lnSpc>
              <a:spcAft>
                <a:spcPts val="0"/>
              </a:spcAft>
              <a:buFontTx/>
              <a:buNone/>
              <a:defRPr/>
            </a:pPr>
            <a:r>
              <a:rPr lang="ar-SA" sz="2400" dirty="0">
                <a:latin typeface="Times New Roman" pitchFamily="18" charset="0"/>
                <a:cs typeface="Times New Roman" pitchFamily="18" charset="0"/>
              </a:rPr>
              <a:t>حيث إن تكلفة الآلات الزراعية... إلخ، تعد تكاليف ثابتة أما الزيادة في قيمة الإنتاج فتتمثل في المساهمة في كمية الإنتاج لوحدة المساحة الناتج من إضافة معدلات أعلى من </a:t>
            </a:r>
            <a:r>
              <a:rPr lang="ar-SA" sz="2400" dirty="0" smtClean="0">
                <a:latin typeface="Times New Roman" pitchFamily="18" charset="0"/>
                <a:cs typeface="Times New Roman" pitchFamily="18" charset="0"/>
              </a:rPr>
              <a:t>البذر</a:t>
            </a:r>
            <a:r>
              <a:rPr lang="ar-SA" sz="2400" dirty="0">
                <a:latin typeface="Times New Roman" pitchFamily="18" charset="0"/>
                <a:cs typeface="Times New Roman" pitchFamily="18" charset="0"/>
              </a:rPr>
              <a:t>. وعلى العموم تكلفة النباتات في حساسيتها لكمية البذور المستخدمة </a:t>
            </a:r>
            <a:r>
              <a:rPr lang="ar-SA" sz="2400" dirty="0" smtClean="0">
                <a:latin typeface="Times New Roman" pitchFamily="18" charset="0"/>
                <a:cs typeface="Times New Roman" pitchFamily="18" charset="0"/>
              </a:rPr>
              <a:t>مهمة</a:t>
            </a:r>
            <a:r>
              <a:rPr lang="ar-SA" sz="2400" dirty="0">
                <a:latin typeface="Times New Roman" pitchFamily="18" charset="0"/>
                <a:cs typeface="Times New Roman" pitchFamily="18" charset="0"/>
              </a:rPr>
              <a:t>، مثلاً في حالات الذرة والقمح والشعير إلا أنها أقل أهمية في المحاصيل التي تستطيع أن تمد في المساحة حتى يحصل التوازن المطلوب مثل بعض الاعلاف والمحاصيل صغيرة الحبوب. </a:t>
            </a:r>
            <a:endParaRPr lang="ar-SA" sz="2400" dirty="0" smtClean="0">
              <a:latin typeface="Times New Roman" pitchFamily="18" charset="0"/>
              <a:cs typeface="Times New Roman" pitchFamily="18" charset="0"/>
            </a:endParaRPr>
          </a:p>
          <a:p>
            <a:pPr marL="457200" indent="-457200" algn="just" rtl="1" eaLnBrk="1" fontAlgn="auto" hangingPunct="1">
              <a:lnSpc>
                <a:spcPct val="150000"/>
              </a:lnSpc>
              <a:spcAft>
                <a:spcPts val="0"/>
              </a:spcAft>
              <a:buFont typeface="Wingdings"/>
              <a:buChar char=""/>
              <a:defRPr/>
            </a:pPr>
            <a:r>
              <a:rPr lang="ar-SA" sz="2400" dirty="0" smtClean="0">
                <a:latin typeface="Times New Roman" pitchFamily="18" charset="0"/>
                <a:cs typeface="Times New Roman" pitchFamily="18" charset="0"/>
              </a:rPr>
              <a:t>من </a:t>
            </a:r>
            <a:r>
              <a:rPr lang="ar-SA" sz="2400" dirty="0">
                <a:latin typeface="Times New Roman" pitchFamily="18" charset="0"/>
                <a:cs typeface="Times New Roman" pitchFamily="18" charset="0"/>
              </a:rPr>
              <a:t>العوامل المهمة الأخرى التي يجب مراعاتها في زيادة معدلات البذور هي:</a:t>
            </a:r>
          </a:p>
          <a:p>
            <a:pPr marL="457200" indent="-457200" algn="just" rtl="1" eaLnBrk="1" fontAlgn="auto" hangingPunct="1">
              <a:lnSpc>
                <a:spcPct val="150000"/>
              </a:lnSpc>
              <a:spcAft>
                <a:spcPts val="0"/>
              </a:spcAft>
              <a:buFontTx/>
              <a:buAutoNum type="arabicPeriod"/>
              <a:defRPr/>
            </a:pPr>
            <a:r>
              <a:rPr lang="ar-SA" sz="2400" dirty="0">
                <a:latin typeface="Times New Roman" pitchFamily="18" charset="0"/>
                <a:cs typeface="Times New Roman" pitchFamily="18" charset="0"/>
              </a:rPr>
              <a:t>توفر الأسمدة </a:t>
            </a:r>
            <a:r>
              <a:rPr lang="en-US" sz="2400" i="1" dirty="0">
                <a:latin typeface="Times New Roman" pitchFamily="18" charset="0"/>
                <a:cs typeface="Times New Roman" pitchFamily="18" charset="0"/>
              </a:rPr>
              <a:t>Fertilizers</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 اللازمة للمحاصيل.</a:t>
            </a:r>
          </a:p>
          <a:p>
            <a:pPr marL="457200" indent="-457200" algn="just" rtl="1" eaLnBrk="1" fontAlgn="auto" hangingPunct="1">
              <a:lnSpc>
                <a:spcPct val="150000"/>
              </a:lnSpc>
              <a:spcAft>
                <a:spcPts val="0"/>
              </a:spcAft>
              <a:buFontTx/>
              <a:buAutoNum type="arabicPeriod"/>
              <a:defRPr/>
            </a:pPr>
            <a:r>
              <a:rPr lang="ar-SA" sz="2400" dirty="0">
                <a:latin typeface="Times New Roman" pitchFamily="18" charset="0"/>
                <a:cs typeface="Times New Roman" pitchFamily="18" charset="0"/>
              </a:rPr>
              <a:t>توفر الرطوبة </a:t>
            </a:r>
            <a:r>
              <a:rPr lang="en-US" sz="2400" i="1" dirty="0">
                <a:latin typeface="Times New Roman" pitchFamily="18" charset="0"/>
                <a:cs typeface="Times New Roman" pitchFamily="18" charset="0"/>
              </a:rPr>
              <a:t>Humidity</a:t>
            </a:r>
            <a:r>
              <a:rPr lang="en-US" sz="2400" dirty="0">
                <a:latin typeface="Times New Roman" pitchFamily="18" charset="0"/>
                <a:cs typeface="Times New Roman" pitchFamily="18" charset="0"/>
              </a:rPr>
              <a:t> </a:t>
            </a:r>
            <a:r>
              <a:rPr lang="ar-SA" sz="2400" dirty="0">
                <a:latin typeface="Times New Roman" pitchFamily="18" charset="0"/>
                <a:cs typeface="Times New Roman" pitchFamily="18" charset="0"/>
              </a:rPr>
              <a:t>اللازمة لإنجاح المحصول وخاصة في الأوقات الحرجة مثل أوقات تكوين البذور والثمار وغيرها مع مراعاة أهمية قانون تناقض الإنتاجية بعد مستوى معين من البذور المستخدمة.</a:t>
            </a:r>
          </a:p>
          <a:p>
            <a:pPr marL="457200" indent="-457200" algn="just" rtl="1" eaLnBrk="1" fontAlgn="auto" hangingPunct="1">
              <a:lnSpc>
                <a:spcPct val="150000"/>
              </a:lnSpc>
              <a:spcAft>
                <a:spcPts val="0"/>
              </a:spcAft>
              <a:buFontTx/>
              <a:buAutoNum type="arabicPeriod"/>
              <a:defRPr/>
            </a:pPr>
            <a:r>
              <a:rPr lang="ar-SA" sz="2400" dirty="0">
                <a:latin typeface="Times New Roman" pitchFamily="18" charset="0"/>
                <a:cs typeface="Times New Roman" pitchFamily="18" charset="0"/>
              </a:rPr>
              <a:t>نسبة حيوية البذور المحسنة.</a:t>
            </a:r>
            <a:endParaRPr lang="en-US" sz="2400" dirty="0">
              <a:latin typeface="Times New Roman" pitchFamily="18" charset="0"/>
              <a:cs typeface="Times New Roman" pitchFamily="18" charset="0"/>
            </a:endParaRPr>
          </a:p>
        </p:txBody>
      </p:sp>
      <p:sp>
        <p:nvSpPr>
          <p:cNvPr id="1433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2707FE89-F575-45ED-AD5F-E654EA83D9D8}" type="slidenum">
              <a:rPr lang="ar-SA" altLang="en-US" smtClean="0">
                <a:solidFill>
                  <a:schemeClr val="tx2"/>
                </a:solidFill>
              </a:rPr>
              <a:pPr eaLnBrk="1" hangingPunct="1"/>
              <a:t>252</a:t>
            </a:fld>
            <a:endParaRPr lang="en-US" altLang="en-US" smtClean="0">
              <a:solidFill>
                <a:schemeClr val="tx2"/>
              </a:solidFill>
            </a:endParaRPr>
          </a:p>
        </p:txBody>
      </p:sp>
    </p:spTree>
    <p:extLst>
      <p:ext uri="{BB962C8B-B14F-4D97-AF65-F5344CB8AC3E}">
        <p14:creationId xmlns:p14="http://schemas.microsoft.com/office/powerpoint/2010/main" val="3819784712"/>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228600" y="304800"/>
            <a:ext cx="8915400" cy="6400800"/>
          </a:xfrm>
        </p:spPr>
        <p:txBody>
          <a:bodyPr/>
          <a:lstStyle/>
          <a:p>
            <a:pPr algn="just" rtl="1" eaLnBrk="1" hangingPunct="1">
              <a:lnSpc>
                <a:spcPct val="150000"/>
              </a:lnSpc>
              <a:buFontTx/>
              <a:buNone/>
            </a:pPr>
            <a:r>
              <a:rPr lang="ar-SA" altLang="en-US" sz="3200" b="1" dirty="0" smtClean="0">
                <a:solidFill>
                  <a:srgbClr val="C00000"/>
                </a:solidFill>
                <a:latin typeface="Times New Roman" pitchFamily="18" charset="0"/>
                <a:cs typeface="Times New Roman" pitchFamily="18" charset="0"/>
              </a:rPr>
              <a:t>عمليات التعـشيب</a:t>
            </a:r>
            <a:endParaRPr lang="ar-SA" altLang="en-US" sz="32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تشير الدراسات المتوفرة إلى وجود علاقة مهمة بين الإنتاجية لمختلف المحاصيل ومكافحة الحشائش والتعشيب. حيث تشير بعض التجارب إلى إمكانية زيادة الإنتاجية بنسبة 30% بإزالة الحشائش من محصول الذرة والقمح، وتتّبع مرات التعشيب قانون تناقص الغلة حيث أن هناك معـدلات مثلى للتعشـيب لمختلف المحاصيل. </a:t>
            </a:r>
          </a:p>
          <a:p>
            <a:pPr algn="just" rtl="1" eaLnBrk="1" hangingPunct="1">
              <a:lnSpc>
                <a:spcPct val="150000"/>
              </a:lnSpc>
            </a:pPr>
            <a:r>
              <a:rPr lang="ar-SA" altLang="en-US" sz="2000" dirty="0" smtClean="0">
                <a:latin typeface="Times New Roman" pitchFamily="18" charset="0"/>
                <a:cs typeface="Times New Roman" pitchFamily="18" charset="0"/>
              </a:rPr>
              <a:t>والقاعدة الإقتصادية المستخدمة في تحديد عدد مرات التـعشيب لمختلف المحاصيل هي " النقطة تتساوى فيها التكلفة الحدية </a:t>
            </a:r>
            <a:r>
              <a:rPr lang="en-US" altLang="en-US" sz="2000" i="1" dirty="0" smtClean="0">
                <a:latin typeface="Times New Roman" pitchFamily="18" charset="0"/>
                <a:cs typeface="Times New Roman" pitchFamily="18" charset="0"/>
              </a:rPr>
              <a:t>Marginal Cost</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للتعشيب من العائد الحدي </a:t>
            </a:r>
            <a:r>
              <a:rPr lang="en-US" altLang="en-US" sz="2000" i="1" dirty="0" smtClean="0">
                <a:latin typeface="Times New Roman" pitchFamily="18" charset="0"/>
                <a:cs typeface="Times New Roman" pitchFamily="18" charset="0"/>
              </a:rPr>
              <a:t>Marginal Revenue</a:t>
            </a:r>
            <a:r>
              <a:rPr lang="en-US" altLang="en-US" sz="2000" dirty="0" smtClean="0">
                <a:latin typeface="Times New Roman" pitchFamily="18" charset="0"/>
                <a:cs typeface="Times New Roman" pitchFamily="18" charset="0"/>
              </a:rPr>
              <a:t> </a:t>
            </a:r>
            <a:r>
              <a:rPr lang="ar-SA" altLang="en-US" sz="2000" dirty="0" smtClean="0">
                <a:latin typeface="Times New Roman" pitchFamily="18" charset="0"/>
                <a:cs typeface="Times New Roman" pitchFamily="18" charset="0"/>
              </a:rPr>
              <a:t>الناتج من التعشيب " وفي هذه النقطة تتحدد المعدلات المثلى لمرات التعشيب لمختلف المحاصيل.</a:t>
            </a:r>
          </a:p>
          <a:p>
            <a:pPr algn="just" rtl="1" eaLnBrk="1" hangingPunct="1">
              <a:lnSpc>
                <a:spcPct val="150000"/>
              </a:lnSpc>
            </a:pPr>
            <a:r>
              <a:rPr lang="ar-SA" altLang="en-US" sz="2000" dirty="0" smtClean="0">
                <a:latin typeface="Times New Roman" pitchFamily="18" charset="0"/>
                <a:cs typeface="Times New Roman" pitchFamily="18" charset="0"/>
              </a:rPr>
              <a:t>كما توجد بدائل للتعشيب اليدوي والميكانيكي باستخدام المبيدات العشبية ويمكن استخدام أي من الطرق والبدائل بمقارنة التكاليف لأي من البدائل واختيار البديل الذي يحقق الهدف بأقل تكلفة ممكنة من بين البدائل المتاحة لمقاومة الأعشاب في مختلف المحاصيل</a:t>
            </a:r>
            <a:r>
              <a:rPr lang="en-US" altLang="en-US" sz="2000" dirty="0" smtClean="0">
                <a:latin typeface="Times New Roman" pitchFamily="18" charset="0"/>
                <a:cs typeface="Times New Roman" pitchFamily="18" charset="0"/>
              </a:rPr>
              <a:t> </a:t>
            </a:r>
          </a:p>
        </p:txBody>
      </p:sp>
      <p:sp>
        <p:nvSpPr>
          <p:cNvPr id="1536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A9BC7C2A-DD2C-476D-9FF5-90981E2AA109}" type="slidenum">
              <a:rPr lang="ar-SA" altLang="en-US" smtClean="0">
                <a:solidFill>
                  <a:schemeClr val="tx2"/>
                </a:solidFill>
              </a:rPr>
              <a:pPr eaLnBrk="1" hangingPunct="1"/>
              <a:t>253</a:t>
            </a:fld>
            <a:endParaRPr lang="en-US" altLang="en-US" smtClean="0">
              <a:solidFill>
                <a:schemeClr val="tx2"/>
              </a:solidFill>
            </a:endParaRPr>
          </a:p>
        </p:txBody>
      </p:sp>
    </p:spTree>
    <p:extLst>
      <p:ext uri="{BB962C8B-B14F-4D97-AF65-F5344CB8AC3E}">
        <p14:creationId xmlns:p14="http://schemas.microsoft.com/office/powerpoint/2010/main" val="3268987080"/>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4294967295"/>
          </p:nvPr>
        </p:nvSpPr>
        <p:spPr>
          <a:xfrm>
            <a:off x="381000" y="228600"/>
            <a:ext cx="8534400" cy="6629400"/>
          </a:xfrm>
        </p:spPr>
        <p:txBody>
          <a:bodyPr>
            <a:normAutofit/>
          </a:bodyPr>
          <a:lstStyle/>
          <a:p>
            <a:pPr marL="320040" indent="-320040" algn="r" rtl="1" eaLnBrk="1" fontAlgn="auto" hangingPunct="1">
              <a:lnSpc>
                <a:spcPct val="90000"/>
              </a:lnSpc>
              <a:spcAft>
                <a:spcPts val="0"/>
              </a:spcAft>
              <a:buFontTx/>
              <a:buNone/>
              <a:defRPr/>
            </a:pPr>
            <a:r>
              <a:rPr lang="ar-SA" sz="2800" b="1" dirty="0">
                <a:solidFill>
                  <a:srgbClr val="C00000"/>
                </a:solidFill>
                <a:latin typeface="Times New Roman" pitchFamily="18" charset="0"/>
                <a:cs typeface="Times New Roman" pitchFamily="18" charset="0"/>
              </a:rPr>
              <a:t>عـمق الـحرث والـعمليات الـزراعية الأخـرى ومـبدأ تـكلفة الـفرصة الـبديلة </a:t>
            </a: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يمكن حساب العائد الإقتصادي من القيام بالحرث والعمليات الزراعية الأخرى بالطرق السابقة نفسها. حيث تجري مقارنة القيمة المضافة </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Value </a:t>
            </a:r>
            <a:r>
              <a:rPr lang="en-US" sz="2000" dirty="0">
                <a:latin typeface="Times New Roman" pitchFamily="18" charset="0"/>
                <a:cs typeface="Times New Roman" pitchFamily="18" charset="0"/>
              </a:rPr>
              <a:t>Add </a:t>
            </a:r>
            <a:r>
              <a:rPr lang="ar-SA" sz="2000" dirty="0">
                <a:latin typeface="Times New Roman" pitchFamily="18" charset="0"/>
                <a:cs typeface="Times New Roman" pitchFamily="18" charset="0"/>
              </a:rPr>
              <a:t>للتكاليف أو التكلفة الحدية بالقيمة المضافة للعائد او العائد الحدي. مع الملاحظة أن العمالة المؤجرة تعد جزء من التكاليف المضافة بهذا الإعتبار وبمعدلات إنتاج وأسعار محددة قد يكون من المفيد إقتصادياً مكافحة الحشائش 3 أو 4 مرات في موسم النمو للحصول على أعلى عائد. وفي سنوات أخرى قد يكتفي بمكافحة الحشائش مرة واحدة لمضاعفة العائد الصافي. وفي بعض الحالات وكما تشير الدراسات يؤثر إعداد مهد جيد للبذور على إنتاجية المحاصيل لوحدة المساحة وهناك معدلات مثلى من الجهد المبذول لإعداد المهد الجيد للبذور ولايجب تجاوزه لأن بعده تكون تكاليف الحرث والآلات الزراعية المستخدمة في التمهيد والتسوية أعلى من العائد المضاف من الزيادة في الإنتاجية نتيجة لهذه العملية. </a:t>
            </a: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بالإضافة الى مبدأ "الإضافة للتكاليف </a:t>
            </a:r>
            <a:r>
              <a:rPr lang="en-US" sz="2000" i="1" dirty="0">
                <a:latin typeface="Times New Roman" pitchFamily="18" charset="0"/>
                <a:cs typeface="Times New Roman" pitchFamily="18" charset="0"/>
              </a:rPr>
              <a:t>Costs</a:t>
            </a:r>
            <a:r>
              <a:rPr lang="ar-SA" sz="2000" dirty="0">
                <a:latin typeface="Times New Roman" pitchFamily="18" charset="0"/>
                <a:cs typeface="Times New Roman" pitchFamily="18" charset="0"/>
              </a:rPr>
              <a:t> والإضافة للعائد</a:t>
            </a:r>
            <a:r>
              <a:rPr lang="en-US" sz="2000" i="1" dirty="0">
                <a:latin typeface="Times New Roman" pitchFamily="18" charset="0"/>
                <a:cs typeface="Times New Roman" pitchFamily="18" charset="0"/>
              </a:rPr>
              <a:t>Revenue</a:t>
            </a:r>
            <a:r>
              <a:rPr lang="en-US" sz="2000" dirty="0">
                <a:latin typeface="Times New Roman" pitchFamily="18" charset="0"/>
                <a:cs typeface="Times New Roman" pitchFamily="18" charset="0"/>
              </a:rPr>
              <a:t> </a:t>
            </a:r>
            <a:r>
              <a:rPr lang="ar-SA" sz="2000" dirty="0">
                <a:latin typeface="Times New Roman" pitchFamily="18" charset="0"/>
                <a:cs typeface="Times New Roman" pitchFamily="18" charset="0"/>
              </a:rPr>
              <a:t>" فإن بعض المزارعين يتوجب عليهم </a:t>
            </a:r>
            <a:r>
              <a:rPr lang="ar-SA" sz="2000" dirty="0" smtClean="0">
                <a:latin typeface="Times New Roman" pitchFamily="18" charset="0"/>
                <a:cs typeface="Times New Roman" pitchFamily="18" charset="0"/>
              </a:rPr>
              <a:t>التعامل بمبدأ </a:t>
            </a:r>
            <a:r>
              <a:rPr lang="ar-SA" sz="2000" dirty="0">
                <a:latin typeface="Times New Roman" pitchFamily="18" charset="0"/>
                <a:cs typeface="Times New Roman" pitchFamily="18" charset="0"/>
              </a:rPr>
              <a:t>"تكلفة الفرصة البديلة" للموارد المتاحة للمزارع المستخدمة في العمليات الزراعية من عمالة ورأسمال وآلات زراعية وغيرها من الخيارات المتاحة أمام المزارع لاستثمارها في أنشطة زراعية أخرى</a:t>
            </a:r>
            <a:r>
              <a:rPr lang="ar-SA" sz="2000" dirty="0" smtClean="0">
                <a:latin typeface="Times New Roman" pitchFamily="18" charset="0"/>
                <a:cs typeface="Times New Roman" pitchFamily="18" charset="0"/>
              </a:rPr>
              <a:t>.</a:t>
            </a:r>
            <a:endParaRPr lang="ar-SA" sz="2000" dirty="0">
              <a:latin typeface="Times New Roman" pitchFamily="18" charset="0"/>
              <a:cs typeface="Times New Roman" pitchFamily="18" charset="0"/>
            </a:endParaRPr>
          </a:p>
        </p:txBody>
      </p:sp>
      <p:sp>
        <p:nvSpPr>
          <p:cNvPr id="1638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8F67D555-EE69-47BF-9110-99E4B2D33150}" type="slidenum">
              <a:rPr lang="ar-SA" altLang="en-US" smtClean="0">
                <a:solidFill>
                  <a:schemeClr val="tx2"/>
                </a:solidFill>
              </a:rPr>
              <a:pPr eaLnBrk="1" hangingPunct="1"/>
              <a:t>254</a:t>
            </a:fld>
            <a:endParaRPr lang="en-US" altLang="en-US" smtClean="0">
              <a:solidFill>
                <a:schemeClr val="tx2"/>
              </a:solidFill>
            </a:endParaRPr>
          </a:p>
        </p:txBody>
      </p:sp>
    </p:spTree>
    <p:extLst>
      <p:ext uri="{BB962C8B-B14F-4D97-AF65-F5344CB8AC3E}">
        <p14:creationId xmlns:p14="http://schemas.microsoft.com/office/powerpoint/2010/main" val="51875883"/>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381000" y="152400"/>
            <a:ext cx="8534400" cy="6705600"/>
          </a:xfrm>
        </p:spPr>
        <p:txBody>
          <a:bodyPr/>
          <a:lstStyle/>
          <a:p>
            <a:pPr marL="381000" indent="-381000" algn="just" rtl="1" eaLnBrk="1" hangingPunct="1">
              <a:lnSpc>
                <a:spcPct val="150000"/>
              </a:lnSpc>
              <a:buFontTx/>
              <a:buNone/>
            </a:pPr>
            <a:r>
              <a:rPr lang="ar-SA" altLang="en-US" sz="2000" b="1" dirty="0" smtClean="0">
                <a:solidFill>
                  <a:srgbClr val="C00000"/>
                </a:solidFill>
                <a:latin typeface="Times New Roman" pitchFamily="18" charset="0"/>
                <a:cs typeface="Times New Roman" pitchFamily="18" charset="0"/>
              </a:rPr>
              <a:t>الـقاعدة الـعامة بـخصوص الـقيام بالـعمليات الـزراعية هـي بـمقارنة:</a:t>
            </a:r>
          </a:p>
          <a:p>
            <a:pPr marL="381000" indent="-3810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الزيادة في التكاليف من العملية الزراعية (بواسطة ميزات جزئية).</a:t>
            </a:r>
          </a:p>
          <a:p>
            <a:pPr marL="381000" indent="-3810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الزيادة في العائد من الزيادة المحققة أو المتوقعة للإنتاج.</a:t>
            </a:r>
          </a:p>
          <a:p>
            <a:pPr marL="381000" indent="-381000" algn="just" rtl="1" eaLnBrk="1" hangingPunct="1">
              <a:lnSpc>
                <a:spcPct val="150000"/>
              </a:lnSpc>
            </a:pPr>
            <a:r>
              <a:rPr lang="ar-SA" altLang="en-US" sz="1600" dirty="0" smtClean="0">
                <a:latin typeface="Times New Roman" pitchFamily="18" charset="0"/>
                <a:cs typeface="Times New Roman" pitchFamily="18" charset="0"/>
              </a:rPr>
              <a:t>يقوم المزارع بالعملية الزراعية إذا كانت الزيادة للتكاليف أقل من الزيادة للعائد أو الزيادة للتكاليف قليلة ولكن ينتج عنها زيادة كبيرة في الإنتاج مستقبلاً نتيجة للمحافظة على خصوبة التربة أو بعض الموارد الزراعية. وعلى عكس ذلك يمتنع المزارع عن القيام بالعملية الزراعية إذا كانت تضيف للتكاليف أضعاف ماتضيفة للعائد أو تسبب نقص في العائد أو عندما لايكون للمزارع الفرصة للإستفادة المستقبلية من العائد المتوقع من العملية الزراعية (المزارع المؤجر بعقود قصيرة المدى).</a:t>
            </a:r>
            <a:endParaRPr lang="ar-SA" altLang="en-US" sz="1600" b="1" dirty="0" smtClean="0">
              <a:latin typeface="Times New Roman" pitchFamily="18" charset="0"/>
              <a:cs typeface="Times New Roman" pitchFamily="18" charset="0"/>
            </a:endParaRPr>
          </a:p>
          <a:p>
            <a:pPr marL="381000" indent="-381000" algn="just" rtl="1" eaLnBrk="1" hangingPunct="1">
              <a:lnSpc>
                <a:spcPct val="150000"/>
              </a:lnSpc>
              <a:buFontTx/>
              <a:buNone/>
            </a:pPr>
            <a:r>
              <a:rPr lang="ar-SA" altLang="en-US" sz="2000" b="1" dirty="0" smtClean="0">
                <a:solidFill>
                  <a:srgbClr val="C00000"/>
                </a:solidFill>
                <a:latin typeface="Times New Roman" pitchFamily="18" charset="0"/>
                <a:cs typeface="Times New Roman" pitchFamily="18" charset="0"/>
              </a:rPr>
              <a:t>عــــــــــمليات الــــــــتسميد وإدارة الــــــــــتربة</a:t>
            </a:r>
          </a:p>
          <a:p>
            <a:pPr marL="381000" indent="-381000" algn="just" rtl="1" eaLnBrk="1" hangingPunct="1">
              <a:lnSpc>
                <a:spcPct val="150000"/>
              </a:lnSpc>
            </a:pPr>
            <a:r>
              <a:rPr lang="ar-SA" altLang="en-US" sz="1600" dirty="0" smtClean="0">
                <a:latin typeface="Times New Roman" pitchFamily="18" charset="0"/>
                <a:cs typeface="Times New Roman" pitchFamily="18" charset="0"/>
              </a:rPr>
              <a:t>يشمل هذا الجزء التحليل الإقتصادي </a:t>
            </a:r>
            <a:r>
              <a:rPr lang="en-US" altLang="en-US" sz="1600" i="1" dirty="0" smtClean="0">
                <a:latin typeface="Times New Roman" pitchFamily="18" charset="0"/>
                <a:cs typeface="Times New Roman" pitchFamily="18" charset="0"/>
              </a:rPr>
              <a:t>Economic Analysis</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لإدارة التربة مع أننا سوف نناقش عدد من العمليات تحت إدارة التربة إلا أنها لا تنفصل عن إدارة المحاصيل </a:t>
            </a:r>
            <a:r>
              <a:rPr lang="en-US" altLang="en-US" sz="1600" i="1" dirty="0" smtClean="0">
                <a:latin typeface="Times New Roman" pitchFamily="18" charset="0"/>
                <a:cs typeface="Times New Roman" pitchFamily="18" charset="0"/>
              </a:rPr>
              <a:t>Crops Management</a:t>
            </a:r>
            <a:r>
              <a:rPr lang="ar-SA" altLang="en-US" sz="1600" dirty="0" smtClean="0">
                <a:latin typeface="Times New Roman" pitchFamily="18" charset="0"/>
                <a:cs typeface="Times New Roman" pitchFamily="18" charset="0"/>
              </a:rPr>
              <a:t>، الري </a:t>
            </a:r>
            <a:r>
              <a:rPr lang="en-US" altLang="en-US" sz="1600" i="1" dirty="0" err="1" smtClean="0">
                <a:latin typeface="Times New Roman" pitchFamily="18" charset="0"/>
                <a:cs typeface="Times New Roman" pitchFamily="18" charset="0"/>
              </a:rPr>
              <a:t>Irregation</a:t>
            </a:r>
            <a:r>
              <a:rPr lang="en-US" altLang="en-US" sz="1600" dirty="0" smtClean="0">
                <a:latin typeface="Times New Roman" pitchFamily="18" charset="0"/>
                <a:cs typeface="Times New Roman" pitchFamily="18" charset="0"/>
              </a:rPr>
              <a:t> </a:t>
            </a:r>
            <a:r>
              <a:rPr lang="ar-SA" altLang="en-US" sz="1600" dirty="0" smtClean="0">
                <a:latin typeface="Times New Roman" pitchFamily="18" charset="0"/>
                <a:cs typeface="Times New Roman" pitchFamily="18" charset="0"/>
              </a:rPr>
              <a:t>، المحافظة على التربة والبيئة.</a:t>
            </a:r>
          </a:p>
          <a:p>
            <a:pPr marL="381000" indent="-381000" algn="just" rtl="1" eaLnBrk="1" hangingPunct="1">
              <a:lnSpc>
                <a:spcPct val="150000"/>
              </a:lnSpc>
            </a:pPr>
            <a:r>
              <a:rPr lang="ar-SA" altLang="en-US" sz="1600" dirty="0" smtClean="0">
                <a:latin typeface="Times New Roman" pitchFamily="18" charset="0"/>
                <a:cs typeface="Times New Roman" pitchFamily="18" charset="0"/>
              </a:rPr>
              <a:t>فمثلاً العائد الإقتصادي من إضافة الأسمدة سوف يعتمد على نوعية التربة وغيرها من العوامل. فوجود الإنتاج الحيواني وما يضيفة من سماد عضوي للتربة سوف يؤثر على إقتصاديات إضافة الأسمدة الكيماوية للتربة بطبيعة الحال، وعلى نفس المنوال سوف تؤثر نوعية المحصول على العائد من السماد حتى في نفس النوع من التربة حيث تختلف المحاصيل في درجات إستجابتها للتسميد وكذلك في قيمة العائد الإنتاجي فمثلاً قيمة الخضر والفاكهة أعلى بالمقارنة بالحبوب والأعلاف. فإنتاجية الأسمدة والعائد الإقتصادي من إضافتها يمكن مناقشتها في ظروف المزرعة ككل وليس في معزل على الموارد الإنتاجية الأخرى المستخدمة في الزراعة.</a:t>
            </a:r>
            <a:r>
              <a:rPr lang="en-US" altLang="en-US" sz="1600" dirty="0" smtClean="0">
                <a:latin typeface="Times New Roman" pitchFamily="18" charset="0"/>
                <a:cs typeface="Times New Roman" pitchFamily="18" charset="0"/>
              </a:rPr>
              <a:t> </a:t>
            </a:r>
          </a:p>
        </p:txBody>
      </p:sp>
      <p:sp>
        <p:nvSpPr>
          <p:cNvPr id="1741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D05F2131-7C39-46B2-BC00-5A86A136D201}" type="slidenum">
              <a:rPr lang="ar-SA" altLang="en-US" smtClean="0">
                <a:solidFill>
                  <a:schemeClr val="tx2"/>
                </a:solidFill>
              </a:rPr>
              <a:pPr eaLnBrk="1" hangingPunct="1"/>
              <a:t>255</a:t>
            </a:fld>
            <a:endParaRPr lang="en-US" altLang="en-US" smtClean="0">
              <a:solidFill>
                <a:schemeClr val="tx2"/>
              </a:solidFill>
            </a:endParaRPr>
          </a:p>
        </p:txBody>
      </p:sp>
    </p:spTree>
    <p:extLst>
      <p:ext uri="{BB962C8B-B14F-4D97-AF65-F5344CB8AC3E}">
        <p14:creationId xmlns:p14="http://schemas.microsoft.com/office/powerpoint/2010/main" val="1620411908"/>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228600" y="457200"/>
            <a:ext cx="8763000" cy="6019800"/>
          </a:xfrm>
        </p:spPr>
        <p:txBody>
          <a:bodyPr/>
          <a:lstStyle/>
          <a:p>
            <a:pPr marL="609600" indent="-609600" algn="just"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الــــــــــتــســمـــيـد</a:t>
            </a:r>
          </a:p>
          <a:p>
            <a:pPr marL="609600" indent="-609600" algn="just" rtl="1" eaLnBrk="1" hangingPunct="1">
              <a:lnSpc>
                <a:spcPct val="150000"/>
              </a:lnSpc>
            </a:pPr>
            <a:r>
              <a:rPr lang="ar-SA" altLang="en-US" sz="2000" dirty="0" smtClean="0">
                <a:latin typeface="Times New Roman" pitchFamily="18" charset="0"/>
                <a:cs typeface="Times New Roman" pitchFamily="18" charset="0"/>
              </a:rPr>
              <a:t>يعد التسميد من العمليات الزراعية البسيطة ومن العمليات المهمة في التربة. وهي عملية بسيطة في كونها لاتحتاج إلى إعادة تنظيم كاملة للموارد الموجودة بكامل المزرعة. وهي من العمليات التي تضيف إضافة مهمة للعائد الإنتاجي من المحاصيل سواء كان المالك هو المزارع أو أن المزارع يؤجر المزرعة لعقد طويل المدى </a:t>
            </a:r>
            <a:r>
              <a:rPr lang="en-US" altLang="en-US" sz="2000" dirty="0" smtClean="0">
                <a:latin typeface="Times New Roman" pitchFamily="18" charset="0"/>
                <a:cs typeface="Times New Roman" pitchFamily="18" charset="0"/>
              </a:rPr>
              <a:t>Long</a:t>
            </a:r>
            <a:r>
              <a:rPr lang="ar-SA" altLang="en-US" sz="2000" dirty="0" smtClean="0">
                <a:latin typeface="Times New Roman" pitchFamily="18" charset="0"/>
                <a:cs typeface="Times New Roman" pitchFamily="18" charset="0"/>
              </a:rPr>
              <a:t> أو قصير </a:t>
            </a:r>
            <a:r>
              <a:rPr lang="en-US" altLang="en-US" sz="2000" dirty="0" smtClean="0">
                <a:latin typeface="Times New Roman" pitchFamily="18" charset="0"/>
                <a:cs typeface="Times New Roman" pitchFamily="18" charset="0"/>
              </a:rPr>
              <a:t>Short </a:t>
            </a:r>
            <a:r>
              <a:rPr lang="ar-SA" altLang="en-US" sz="2000" dirty="0" smtClean="0">
                <a:latin typeface="Times New Roman" pitchFamily="18" charset="0"/>
                <a:cs typeface="Times New Roman" pitchFamily="18" charset="0"/>
              </a:rPr>
              <a:t>المدى (سنة).</a:t>
            </a:r>
            <a:endParaRPr lang="ar-SA" altLang="en-US" sz="2000" b="1" dirty="0" smtClean="0">
              <a:latin typeface="Times New Roman" pitchFamily="18" charset="0"/>
              <a:cs typeface="Times New Roman" pitchFamily="18" charset="0"/>
            </a:endParaRPr>
          </a:p>
          <a:p>
            <a:pPr marL="609600" indent="-609600"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ويـختلف الـتسميد عـن العـمليات الـزراعية الأخـرى مـن حـيث:</a:t>
            </a:r>
            <a:endParaRPr lang="ar-SA" altLang="en-US" sz="2400" dirty="0" smtClean="0">
              <a:solidFill>
                <a:srgbClr val="C00000"/>
              </a:solidFill>
              <a:latin typeface="Times New Roman" pitchFamily="18" charset="0"/>
              <a:cs typeface="Times New Roman" pitchFamily="18" charset="0"/>
            </a:endParaRPr>
          </a:p>
          <a:p>
            <a:pPr marL="609600" indent="-609600" algn="just" rtl="1" eaLnBrk="1" hangingPunct="1">
              <a:lnSpc>
                <a:spcPct val="150000"/>
              </a:lnSpc>
              <a:buFontTx/>
              <a:buAutoNum type="arabicPeriod"/>
            </a:pPr>
            <a:r>
              <a:rPr lang="ar-SA" altLang="en-US" sz="2000" dirty="0" smtClean="0">
                <a:latin typeface="Times New Roman" pitchFamily="18" charset="0"/>
                <a:cs typeface="Times New Roman" pitchFamily="18" charset="0"/>
              </a:rPr>
              <a:t>يمكن إضافته بكميات مختلفة على عكس نوعية البذور المحسنة والبذور العادية التي من الممكن أن يضاف هذا النوع من البذور أو لايضاف.</a:t>
            </a:r>
          </a:p>
          <a:p>
            <a:pPr marL="609600" indent="-609600" algn="just" rtl="1" eaLnBrk="1" hangingPunct="1">
              <a:lnSpc>
                <a:spcPct val="150000"/>
              </a:lnSpc>
              <a:buFontTx/>
              <a:buAutoNum type="arabicPeriod"/>
            </a:pPr>
            <a:r>
              <a:rPr lang="ar-SA" altLang="en-US" sz="2000" dirty="0" smtClean="0">
                <a:latin typeface="Times New Roman" pitchFamily="18" charset="0"/>
                <a:cs typeface="Times New Roman" pitchFamily="18" charset="0"/>
              </a:rPr>
              <a:t>يشكل السماد جزء مهم من التكاليف الإنتاجية بخلاف بعض العمليات الزراعية الأخرى ويجب إتخاذ القرار الخاص بالسماد بدراسة وتعمق.</a:t>
            </a:r>
            <a:endParaRPr lang="en-US" altLang="en-US" sz="2000" dirty="0" smtClean="0">
              <a:latin typeface="Times New Roman" pitchFamily="18" charset="0"/>
              <a:cs typeface="Times New Roman" pitchFamily="18" charset="0"/>
            </a:endParaRPr>
          </a:p>
        </p:txBody>
      </p:sp>
      <p:sp>
        <p:nvSpPr>
          <p:cNvPr id="1843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8BBFAA45-23B6-4C87-82E4-A58BBBF5C746}" type="slidenum">
              <a:rPr lang="ar-SA" altLang="en-US" smtClean="0">
                <a:solidFill>
                  <a:schemeClr val="tx2"/>
                </a:solidFill>
              </a:rPr>
              <a:pPr eaLnBrk="1" hangingPunct="1"/>
              <a:t>256</a:t>
            </a:fld>
            <a:endParaRPr lang="en-US" altLang="en-US" smtClean="0">
              <a:solidFill>
                <a:schemeClr val="tx2"/>
              </a:solidFill>
            </a:endParaRPr>
          </a:p>
        </p:txBody>
      </p:sp>
    </p:spTree>
    <p:extLst>
      <p:ext uri="{BB962C8B-B14F-4D97-AF65-F5344CB8AC3E}">
        <p14:creationId xmlns:p14="http://schemas.microsoft.com/office/powerpoint/2010/main" val="380198401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0" y="0"/>
            <a:ext cx="9144000" cy="7086600"/>
          </a:xfrm>
        </p:spPr>
        <p:txBody>
          <a:bodyPr/>
          <a:lstStyle/>
          <a:p>
            <a:pPr marL="381000" indent="-381000" algn="just" rtl="1" eaLnBrk="1" hangingPunct="1">
              <a:lnSpc>
                <a:spcPct val="160000"/>
              </a:lnSpc>
              <a:buFontTx/>
              <a:buNone/>
            </a:pPr>
            <a:r>
              <a:rPr lang="ar-SA" altLang="en-US" sz="1600" b="1" dirty="0" smtClean="0">
                <a:solidFill>
                  <a:srgbClr val="C00000"/>
                </a:solidFill>
                <a:latin typeface="Times New Roman" pitchFamily="18" charset="0"/>
                <a:cs typeface="Times New Roman" pitchFamily="18" charset="0"/>
              </a:rPr>
              <a:t>يوجد ثلاثة مبادئ مهمة لتقرير متى يضاف وكمية السماد التي تضاف:</a:t>
            </a:r>
          </a:p>
          <a:p>
            <a:pPr marL="381000" indent="-381000" algn="just" rtl="1" eaLnBrk="1" hangingPunct="1">
              <a:lnSpc>
                <a:spcPct val="160000"/>
              </a:lnSpc>
              <a:buFontTx/>
              <a:buAutoNum type="arabicPeriod"/>
            </a:pPr>
            <a:r>
              <a:rPr lang="ar-SA" altLang="en-US" sz="1600" dirty="0" smtClean="0">
                <a:latin typeface="Times New Roman" pitchFamily="18" charset="0"/>
                <a:cs typeface="Times New Roman" pitchFamily="18" charset="0"/>
              </a:rPr>
              <a:t>مبدأ "المضاف للعائد والمضاف للتكاليف" ومبدأ "تكلفة الفرصة البديلة" في حالة وجود رأسمال كافي عند المزارع لاستخدامه لأغراض التسميد وهذا يحدد كمية السماد المضاف للمحاصيل المختلفة.</a:t>
            </a:r>
          </a:p>
          <a:p>
            <a:pPr marL="381000" indent="-381000" algn="just" rtl="1" eaLnBrk="1" hangingPunct="1">
              <a:lnSpc>
                <a:spcPct val="160000"/>
              </a:lnSpc>
              <a:buFontTx/>
              <a:buAutoNum type="arabicPeriod"/>
            </a:pPr>
            <a:r>
              <a:rPr lang="ar-SA" altLang="en-US" sz="1600" dirty="0" smtClean="0">
                <a:latin typeface="Times New Roman" pitchFamily="18" charset="0"/>
                <a:cs typeface="Times New Roman" pitchFamily="18" charset="0"/>
              </a:rPr>
              <a:t>مبدأ "الفرصة البديلة" في اتخاذ القرار بخصوص إستثمار رأسمال المزارع في السماد أو في إستخدامات بديلة أخرى تعطي أكبر عائد.</a:t>
            </a:r>
          </a:p>
          <a:p>
            <a:pPr marL="381000" indent="-381000" algn="just" rtl="1" eaLnBrk="1" hangingPunct="1">
              <a:lnSpc>
                <a:spcPct val="160000"/>
              </a:lnSpc>
              <a:buFontTx/>
              <a:buAutoNum type="arabicPeriod"/>
            </a:pPr>
            <a:r>
              <a:rPr lang="ar-SA" altLang="en-US" sz="1600" dirty="0" smtClean="0">
                <a:latin typeface="Times New Roman" pitchFamily="18" charset="0"/>
                <a:cs typeface="Times New Roman" pitchFamily="18" charset="0"/>
              </a:rPr>
              <a:t>مبدأ " الإحلال "في تحديد العناصر السمادية وكميتها التي تضاف للمحاصيل والبدائل المتاحة للحصول على هذه العناصر من مصادرها المختلفة. ومن أمثلة ذلك إحلال السماد العضوي محل السماد الكيماوي وإحلال البقوليات في الدورة الزراعية محل إضافة النيتروجين في صورة المختلفة إلى التربة.</a:t>
            </a:r>
          </a:p>
          <a:p>
            <a:pPr marL="381000" indent="-381000" algn="just" rtl="1" eaLnBrk="1" hangingPunct="1">
              <a:lnSpc>
                <a:spcPct val="160000"/>
              </a:lnSpc>
            </a:pPr>
            <a:r>
              <a:rPr lang="ar-SA" altLang="en-US" sz="1600" dirty="0" smtClean="0">
                <a:latin typeface="Times New Roman" pitchFamily="18" charset="0"/>
                <a:cs typeface="Times New Roman" pitchFamily="18" charset="0"/>
              </a:rPr>
              <a:t>بالإضافة إلى ماسبق فالمزارع يحتاج إلى معالجة موضوع المخاطرة واللايقين في كمية وقيمة الإنتاج المتوقع من إضافة الأسمدة في المقارنة بين التكلفة المضافة وقيمة العائد المضاف من إضافة الأسمدة لمختلف المحاصيل.</a:t>
            </a:r>
          </a:p>
          <a:p>
            <a:pPr marL="381000" indent="-381000" algn="just" rtl="1" eaLnBrk="1" hangingPunct="1">
              <a:lnSpc>
                <a:spcPct val="160000"/>
              </a:lnSpc>
            </a:pPr>
            <a:r>
              <a:rPr lang="ar-SA" altLang="en-US" sz="1600" dirty="0" smtClean="0">
                <a:latin typeface="Times New Roman" pitchFamily="18" charset="0"/>
                <a:cs typeface="Times New Roman" pitchFamily="18" charset="0"/>
              </a:rPr>
              <a:t>لتحديد الإمكانيات الممكنة لزيادة الإنتاجية من إضافة الأسمدة يمكن للمزارع أن يستعين بتجارب محطات البحوث وكليات الزراعية وكذلك بالسجلات الزراعية الأخرى. </a:t>
            </a:r>
          </a:p>
          <a:p>
            <a:pPr marL="381000" indent="-381000" algn="just" rtl="1" eaLnBrk="1" hangingPunct="1">
              <a:lnSpc>
                <a:spcPct val="160000"/>
              </a:lnSpc>
            </a:pPr>
            <a:r>
              <a:rPr lang="ar-SA" altLang="en-US" sz="1600" dirty="0" smtClean="0">
                <a:latin typeface="Times New Roman" pitchFamily="18" charset="0"/>
                <a:cs typeface="Times New Roman" pitchFamily="18" charset="0"/>
              </a:rPr>
              <a:t>وعلي العموم فالعائد من السماد كالعائد من العمليات الزراعية الأخرى ليس أمراً مطلقاً ولكن يعتمد على الموارد الزراعية الأخرى المتوفرة للإستعمال معه، مثل نوعية المحصول ونوعية البذور وتوفر الآلات الزراعية والعمالة والرطوبة وغيرها. ولايمكن معاملة الناتج من إضافة الأسمدة بمعزل عن المتوفر من هذه الموارد. وعلى العموم تختلف الاحتياجات السمادية باختلاف نوعية التربة ونوعية المحصول والرطوبة المتوفرة وكمية البذور وغيرها وهو ما يعرف بالاستجابة المحصولية للسماد تحت الظروف المختلفة والتي يجب أخذها في الاعتبار عند تحديد كمية السماد ونوعيته ومواعيد إضافته وطرقها لمختلف المحاصيل الزراعية.</a:t>
            </a:r>
            <a:endParaRPr lang="en-US" altLang="en-US" sz="1600" dirty="0" smtClean="0">
              <a:latin typeface="Times New Roman" pitchFamily="18" charset="0"/>
              <a:cs typeface="Times New Roman" pitchFamily="18" charset="0"/>
            </a:endParaRPr>
          </a:p>
        </p:txBody>
      </p:sp>
      <p:sp>
        <p:nvSpPr>
          <p:cNvPr id="1945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442C8DE0-A0FB-435B-8183-08812FAA0AAA}" type="slidenum">
              <a:rPr lang="ar-SA" altLang="en-US" smtClean="0">
                <a:solidFill>
                  <a:schemeClr val="tx2"/>
                </a:solidFill>
              </a:rPr>
              <a:pPr eaLnBrk="1" hangingPunct="1"/>
              <a:t>257</a:t>
            </a:fld>
            <a:endParaRPr lang="en-US" altLang="en-US" smtClean="0">
              <a:solidFill>
                <a:schemeClr val="tx2"/>
              </a:solidFill>
            </a:endParaRPr>
          </a:p>
        </p:txBody>
      </p:sp>
    </p:spTree>
    <p:extLst>
      <p:ext uri="{BB962C8B-B14F-4D97-AF65-F5344CB8AC3E}">
        <p14:creationId xmlns:p14="http://schemas.microsoft.com/office/powerpoint/2010/main" val="64783257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228600" y="152400"/>
            <a:ext cx="8610600" cy="6248400"/>
          </a:xfrm>
        </p:spPr>
        <p:txBody>
          <a:bodyPr/>
          <a:lstStyle/>
          <a:p>
            <a:pPr marL="457200" indent="-457200" algn="r" rtl="1" eaLnBrk="1" hangingPunct="1">
              <a:lnSpc>
                <a:spcPct val="80000"/>
              </a:lnSpc>
              <a:buFontTx/>
              <a:buNone/>
            </a:pPr>
            <a:r>
              <a:rPr lang="ar-SA" altLang="en-US" sz="2000" b="1" dirty="0" smtClean="0">
                <a:solidFill>
                  <a:srgbClr val="C00000"/>
                </a:solidFill>
                <a:latin typeface="Times New Roman" pitchFamily="18" charset="0"/>
                <a:cs typeface="Times New Roman" pitchFamily="18" charset="0"/>
              </a:rPr>
              <a:t>مواعيد التسميد واحتياجات التربة</a:t>
            </a:r>
            <a:endParaRPr lang="ar-SA" altLang="en-US" sz="2000" dirty="0" smtClean="0">
              <a:solidFill>
                <a:srgbClr val="C00000"/>
              </a:solidFill>
              <a:latin typeface="Times New Roman" pitchFamily="18" charset="0"/>
              <a:cs typeface="Times New Roman" pitchFamily="18" charset="0"/>
            </a:endParaRPr>
          </a:p>
          <a:p>
            <a:pPr marL="457200" indent="-457200" algn="just" rtl="1" eaLnBrk="1" hangingPunct="1">
              <a:lnSpc>
                <a:spcPct val="150000"/>
              </a:lnSpc>
            </a:pPr>
            <a:r>
              <a:rPr lang="ar-SA" altLang="en-US" sz="1600" dirty="0" smtClean="0">
                <a:latin typeface="Times New Roman" pitchFamily="18" charset="0"/>
                <a:cs typeface="Times New Roman" pitchFamily="18" charset="0"/>
              </a:rPr>
              <a:t>القاعدة العامة هي أن يضاف السماد طالما أن ذلك مربح للمزراع ويكون إضافة السماد مربح في الحالات التالية: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عندما تكون الزيادة للعائد أكبر من الزيادة للتكاليف وذلك للمزارع الذي لايعاني من نقص في رأس المال اللازم للزراعة.</a:t>
            </a:r>
          </a:p>
          <a:p>
            <a:pPr marL="457200" indent="-457200" algn="just" rtl="1" eaLnBrk="1" hangingPunct="1">
              <a:lnSpc>
                <a:spcPct val="150000"/>
              </a:lnSpc>
              <a:buFontTx/>
              <a:buAutoNum type="arabicPeriod"/>
            </a:pPr>
            <a:r>
              <a:rPr lang="ar-SA" altLang="en-US" sz="1600" dirty="0" smtClean="0">
                <a:latin typeface="Times New Roman" pitchFamily="18" charset="0"/>
                <a:cs typeface="Times New Roman" pitchFamily="18" charset="0"/>
              </a:rPr>
              <a:t>عندما يضيف الريال الذي يصرف على شراء الأسمدة عائداً اقتصادياً أكبر من إستخدامه في أي مجال آخر. وهو ما يناسب المزارع بميزانية وموارد إنتاجية رأسمالية محدودة.</a:t>
            </a:r>
          </a:p>
          <a:p>
            <a:pPr marL="457200" indent="-457200" algn="just" rtl="1" eaLnBrk="1" hangingPunct="1">
              <a:lnSpc>
                <a:spcPct val="150000"/>
              </a:lnSpc>
            </a:pPr>
            <a:r>
              <a:rPr lang="ar-SA" altLang="en-US" sz="1600" dirty="0" smtClean="0">
                <a:latin typeface="Times New Roman" pitchFamily="18" charset="0"/>
                <a:cs typeface="Times New Roman" pitchFamily="18" charset="0"/>
              </a:rPr>
              <a:t>بالإضافة إلى ماسبق يحتاج المزارع إلى المقارنة بإضافة الأسمدة للمزارعين المجاورين ولظروف مشابهة أو إلى إتّباع التوصيات من المراكز البحثية والمراكز الإرشادية للاسترشاد بها، ولكنه وحده الذي يقرر كمية السماد ونوعيته والحد الذي عنده يكون العائد أكبر من التكاليف تحت ظروفه المزرعية.</a:t>
            </a:r>
          </a:p>
          <a:p>
            <a:pPr marL="457200" indent="-457200" algn="just" rtl="1" eaLnBrk="1" hangingPunct="1">
              <a:lnSpc>
                <a:spcPct val="150000"/>
              </a:lnSpc>
            </a:pPr>
            <a:r>
              <a:rPr lang="ar-SA" altLang="en-US" sz="1600" dirty="0" smtClean="0">
                <a:latin typeface="Times New Roman" pitchFamily="18" charset="0"/>
                <a:cs typeface="Times New Roman" pitchFamily="18" charset="0"/>
              </a:rPr>
              <a:t>هناك بعض الملاحظات المهمة بخصوص الأسمدة ومنها أنه ستكون إضافة الأسمدة مربحة إذا كانت التربة قد سبق زراعتها لعدة سنوات لمحاصيل عشبية (قمح أو شعير) أو بخضروات أو بطاطس ماعدا الحالات التي تحد فيها كمية الرطوبة من إضافة الأسمدة. كما أن الشكل العام للمحصول سوف يقرر مدى الإحتياج لنوع معين من السماد ومحدودية الإنتاج نتيجة لنقص بعض العناصر السمادية التي يستطيع المزارع أن يتعرف عليها من الخبرة السابقة (علامات حادة تظهر على النبات مصاحبة لنقص عناصر معينة في التربة).</a:t>
            </a:r>
          </a:p>
          <a:p>
            <a:pPr marL="457200" indent="-457200" algn="just" rtl="1" eaLnBrk="1" hangingPunct="1">
              <a:lnSpc>
                <a:spcPct val="150000"/>
              </a:lnSpc>
            </a:pPr>
            <a:r>
              <a:rPr lang="ar-SA" altLang="en-US" sz="1600" dirty="0" smtClean="0">
                <a:latin typeface="Times New Roman" pitchFamily="18" charset="0"/>
                <a:cs typeface="Times New Roman" pitchFamily="18" charset="0"/>
              </a:rPr>
              <a:t>كما أنه يمكن معرفة نقص العناصر في التربة عن طريق أخذ العينات وتحليلها في المختبر في المزرعة أو في المراكز البحثية في أوقات محددة من عمر المحصول كبداية الإستزراع وبعد مدة من وجود المحصول في التربة أو عند ظهور بعض الأعراض لوجود نقص عناصر سمادية (نيتروجين، فسفور، بوتاسيوم... إلخ).</a:t>
            </a:r>
            <a:endParaRPr lang="en-US" altLang="en-US" sz="1600" dirty="0" smtClean="0">
              <a:latin typeface="Times New Roman" pitchFamily="18" charset="0"/>
              <a:cs typeface="Times New Roman" pitchFamily="18" charset="0"/>
            </a:endParaRPr>
          </a:p>
        </p:txBody>
      </p:sp>
      <p:sp>
        <p:nvSpPr>
          <p:cNvPr id="2048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6C53CE78-8FEA-4838-B6C6-FB93FE127EA2}" type="slidenum">
              <a:rPr lang="ar-SA" altLang="en-US" smtClean="0">
                <a:solidFill>
                  <a:schemeClr val="tx2"/>
                </a:solidFill>
              </a:rPr>
              <a:pPr eaLnBrk="1" hangingPunct="1"/>
              <a:t>258</a:t>
            </a:fld>
            <a:endParaRPr lang="en-US" altLang="en-US" smtClean="0">
              <a:solidFill>
                <a:schemeClr val="tx2"/>
              </a:solidFill>
            </a:endParaRPr>
          </a:p>
        </p:txBody>
      </p:sp>
    </p:spTree>
    <p:extLst>
      <p:ext uri="{BB962C8B-B14F-4D97-AF65-F5344CB8AC3E}">
        <p14:creationId xmlns:p14="http://schemas.microsoft.com/office/powerpoint/2010/main" val="4199703659"/>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0" y="228600"/>
            <a:ext cx="8915400" cy="5897563"/>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توزيع الأسمدة المحددة لتناقـص العائد</a:t>
            </a:r>
            <a:endParaRPr lang="ar-SA" altLang="en-US" sz="24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من الأمثلة الواضحة في الزراعة لتناقص العائد أو الغلة هو إضافة الأسمدة للمحاصيل المختلفة في مساحات محدودة. وهذا هو ما يـحد من التوسع في إضافة الأسمدة بعد حد معين بما يسبب ذلك من إنخفاض الإنتاج الإجمالي أو من الإنتاجية الحدّية السالبة من الوحدات المتتالية من الأسمدة  بعد ذلك المستوى المعين من الإضافة.</a:t>
            </a:r>
          </a:p>
          <a:p>
            <a:pPr algn="just" rtl="1" eaLnBrk="1" hangingPunct="1">
              <a:lnSpc>
                <a:spcPct val="150000"/>
              </a:lnSpc>
            </a:pPr>
            <a:r>
              <a:rPr lang="ar-SA" altLang="en-US" sz="2000" dirty="0" smtClean="0">
                <a:latin typeface="Times New Roman" pitchFamily="18" charset="0"/>
                <a:cs typeface="Times New Roman" pitchFamily="18" charset="0"/>
              </a:rPr>
              <a:t>وكما سبق شرحه فإن الوحدات الأولى من الأسمدة سوف تضيف إلى الإنتاج الكلي كميات أكبر من الوحدات السمادية التي تليها وذلك لوجود ظاهرة تناقص الإنتاجية وإذا أستمر المزارع في إضافة الأسمدة قد يصل إلى العائد السلبي أو المرحلة التي تكون فيها الإنتاجية الحدية سالبة نتيجة إضافة وحدات سماد إضافية. وبذلك تضاف الأسمدة إلى المحاصيل المتنافسة عليه وفق القاعدة " تضاف الوحدات المحدودة من السماد إلى المحاصيل التي تعطي أكبر قيمة للإنتاجية الحدية".</a:t>
            </a:r>
            <a:endParaRPr lang="en-US" altLang="en-US" sz="2000" dirty="0" smtClean="0">
              <a:latin typeface="Times New Roman" pitchFamily="18" charset="0"/>
              <a:cs typeface="Times New Roman" pitchFamily="18" charset="0"/>
            </a:endParaRPr>
          </a:p>
        </p:txBody>
      </p:sp>
      <p:sp>
        <p:nvSpPr>
          <p:cNvPr id="2150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B8978490-15B6-4FEF-AE30-3C56755C53D7}" type="slidenum">
              <a:rPr lang="ar-SA" altLang="en-US" smtClean="0">
                <a:solidFill>
                  <a:schemeClr val="tx2"/>
                </a:solidFill>
              </a:rPr>
              <a:pPr eaLnBrk="1" hangingPunct="1"/>
              <a:t>259</a:t>
            </a:fld>
            <a:endParaRPr lang="en-US" altLang="en-US" smtClean="0">
              <a:solidFill>
                <a:schemeClr val="tx2"/>
              </a:solidFill>
            </a:endParaRPr>
          </a:p>
        </p:txBody>
      </p:sp>
    </p:spTree>
    <p:extLst>
      <p:ext uri="{BB962C8B-B14F-4D97-AF65-F5344CB8AC3E}">
        <p14:creationId xmlns:p14="http://schemas.microsoft.com/office/powerpoint/2010/main" val="2971305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4800600"/>
          </a:xfrm>
        </p:spPr>
        <p:txBody>
          <a:bodyPr/>
          <a:lstStyle/>
          <a:p>
            <a:pPr marL="109537" indent="0" algn="r" rtl="1">
              <a:buNone/>
            </a:pPr>
            <a:r>
              <a:rPr lang="ar-SA" sz="2400" b="1" dirty="0">
                <a:latin typeface="Calibri"/>
                <a:ea typeface="Calibri"/>
              </a:rPr>
              <a:t>وبمراجعة هذه التعريفات يمكن استنتاج العناصر التالية:</a:t>
            </a:r>
          </a:p>
          <a:p>
            <a:pPr marL="109537" indent="0" algn="r" rtl="1">
              <a:buNone/>
            </a:pPr>
            <a:r>
              <a:rPr lang="ar-SA" sz="2400" dirty="0">
                <a:latin typeface="Calibri"/>
                <a:ea typeface="Calibri"/>
              </a:rPr>
              <a:t>ان إدارة المزارع هي احد فروع العلوم </a:t>
            </a:r>
            <a:r>
              <a:rPr lang="ar-SA" sz="2400" dirty="0" smtClean="0">
                <a:latin typeface="Calibri"/>
                <a:ea typeface="Calibri"/>
              </a:rPr>
              <a:t>الاجتماعية، وان </a:t>
            </a:r>
            <a:r>
              <a:rPr lang="ar-SA" sz="2400" dirty="0">
                <a:latin typeface="Calibri"/>
                <a:ea typeface="Calibri"/>
              </a:rPr>
              <a:t>اطار هذا التعريف هو وحدة الإنتاج الزراعي ( المزرعة والمشروع الزراعي) وانه يهتم في هذا الاطار بعمليتي التنظيم والتوزيع للموارد المتاحة </a:t>
            </a:r>
            <a:r>
              <a:rPr lang="ar-SA" sz="2400" dirty="0" smtClean="0">
                <a:latin typeface="Calibri"/>
                <a:ea typeface="Calibri"/>
              </a:rPr>
              <a:t>بشرية ومادية والتي </a:t>
            </a:r>
            <a:r>
              <a:rPr lang="ar-SA" sz="2400" dirty="0">
                <a:latin typeface="Calibri"/>
                <a:ea typeface="Calibri"/>
              </a:rPr>
              <a:t>تشمل ( الأرض، المياه، العمال، وكافة الموارد المتاحة</a:t>
            </a:r>
            <a:r>
              <a:rPr lang="ar-SA" sz="2400" dirty="0" smtClean="0">
                <a:latin typeface="Calibri"/>
                <a:ea typeface="Calibri"/>
              </a:rPr>
              <a:t>). </a:t>
            </a:r>
            <a:r>
              <a:rPr lang="ar-SA" sz="2400" dirty="0">
                <a:latin typeface="Calibri"/>
                <a:ea typeface="Calibri"/>
              </a:rPr>
              <a:t>أي انه يهتم بتوجيه الموارد المختلفة والمحدودة للاستخدامات المختلفة التي تتنافس عليها وذلك لتحقيق اهداف وحدة الإنتاج التي قد تشمل بعض أو كل من الاهداف التالية:</a:t>
            </a:r>
          </a:p>
          <a:p>
            <a:pPr marL="109537" indent="0" algn="r" rtl="1">
              <a:buNone/>
            </a:pPr>
            <a:r>
              <a:rPr lang="ar-SA" sz="2400" dirty="0" smtClean="0">
                <a:latin typeface="Calibri"/>
                <a:ea typeface="Calibri"/>
              </a:rPr>
              <a:t>- تحقيق </a:t>
            </a:r>
            <a:r>
              <a:rPr lang="ar-SA" sz="2400" dirty="0">
                <a:latin typeface="Calibri"/>
                <a:ea typeface="Calibri"/>
              </a:rPr>
              <a:t>أعلى معدلات الإنتاج من </a:t>
            </a:r>
            <a:r>
              <a:rPr lang="ar-SA" sz="2400" dirty="0" smtClean="0">
                <a:latin typeface="Calibri"/>
                <a:ea typeface="Calibri"/>
              </a:rPr>
              <a:t>السلع </a:t>
            </a:r>
            <a:r>
              <a:rPr lang="ar-SA" sz="2400" dirty="0">
                <a:latin typeface="Calibri"/>
                <a:ea typeface="Calibri"/>
              </a:rPr>
              <a:t>النباتية والحيوانية،</a:t>
            </a:r>
          </a:p>
          <a:p>
            <a:pPr marL="109537" indent="0" algn="r" rtl="1">
              <a:buNone/>
            </a:pPr>
            <a:r>
              <a:rPr lang="ar-SA" sz="2400" dirty="0" smtClean="0">
                <a:latin typeface="Calibri"/>
                <a:ea typeface="Calibri"/>
              </a:rPr>
              <a:t>- تحقيق </a:t>
            </a:r>
            <a:r>
              <a:rPr lang="ar-SA" sz="2400" dirty="0">
                <a:latin typeface="Calibri"/>
                <a:ea typeface="Calibri"/>
              </a:rPr>
              <a:t>أعلى معدل للدخل المزرعي، </a:t>
            </a:r>
          </a:p>
          <a:p>
            <a:pPr marL="109537" indent="0" algn="r" rtl="1">
              <a:buNone/>
            </a:pPr>
            <a:r>
              <a:rPr lang="ar-SA" sz="2400" dirty="0" smtClean="0">
                <a:latin typeface="Calibri"/>
                <a:ea typeface="Calibri"/>
              </a:rPr>
              <a:t>- تحقيق </a:t>
            </a:r>
            <a:r>
              <a:rPr lang="ar-SA" sz="2400" dirty="0">
                <a:latin typeface="Calibri"/>
                <a:ea typeface="Calibri"/>
              </a:rPr>
              <a:t>أعلى معدل للنمو المزرعي،</a:t>
            </a:r>
          </a:p>
          <a:p>
            <a:pPr marL="109537" indent="0" algn="r" rtl="1">
              <a:buNone/>
            </a:pPr>
            <a:r>
              <a:rPr lang="ar-SA" sz="2400" dirty="0" smtClean="0">
                <a:latin typeface="Calibri"/>
                <a:ea typeface="Calibri"/>
              </a:rPr>
              <a:t>- تحقيق </a:t>
            </a:r>
            <a:r>
              <a:rPr lang="ar-SA" sz="2400" dirty="0">
                <a:latin typeface="Calibri"/>
                <a:ea typeface="Calibri"/>
              </a:rPr>
              <a:t>الاستقرار </a:t>
            </a:r>
            <a:r>
              <a:rPr lang="ar-SA" sz="2400" dirty="0" smtClean="0">
                <a:latin typeface="Calibri"/>
                <a:ea typeface="Calibri"/>
              </a:rPr>
              <a:t>الاسري</a:t>
            </a:r>
            <a:endParaRPr lang="ar-SA" sz="2400" dirty="0" smtClean="0"/>
          </a:p>
          <a:p>
            <a:pPr marL="623887" lvl="0" indent="-514350" algn="r" rtl="1">
              <a:buFont typeface="+mj-lt"/>
              <a:buAutoNum type="arabicPeriod" startAt="5"/>
            </a:pPr>
            <a:endParaRPr lang="ar-SA" sz="2400" dirty="0" smtClean="0"/>
          </a:p>
          <a:p>
            <a:pPr marL="109537" lvl="0" indent="0" algn="r" rtl="1">
              <a:buNone/>
            </a:pP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26</a:t>
            </a:fld>
            <a:endParaRPr lang="en-US" dirty="0"/>
          </a:p>
        </p:txBody>
      </p:sp>
    </p:spTree>
    <p:extLst>
      <p:ext uri="{BB962C8B-B14F-4D97-AF65-F5344CB8AC3E}">
        <p14:creationId xmlns:p14="http://schemas.microsoft.com/office/powerpoint/2010/main" val="344726734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0" y="0"/>
            <a:ext cx="9144000" cy="68580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حسابات التكاليف في إضافة الأسمدة</a:t>
            </a:r>
          </a:p>
          <a:p>
            <a:pPr algn="just" rtl="1" eaLnBrk="1" hangingPunct="1">
              <a:lnSpc>
                <a:spcPct val="150000"/>
              </a:lnSpc>
            </a:pPr>
            <a:r>
              <a:rPr lang="ar-SA" altLang="en-US" sz="1800" dirty="0" smtClean="0">
                <a:latin typeface="Times New Roman" pitchFamily="18" charset="0"/>
                <a:cs typeface="Times New Roman" pitchFamily="18" charset="0"/>
              </a:rPr>
              <a:t>التكلفة المباشرة لإضافة الأسمدة هي تكلفة الطن أو الوحدة من السماد غير أن هناك تكاليف أخرى يجب حسابها عند إضافة الأسمدة وهي تكاليف العمالة والآلات الزراعية لإضافة السماد (جرارات .. إلخ) وكذلك تكلفة حصاد الإنتاج ومناولته الذي سيزيد نتيجة لإضافة الأسمدة. والقاعدة العامة هي أن تضاف كل التكاليف المتعلقة بها بينما لاتصاف التكاليف الأخرى في حالة إضافة الأسمدة مع الاستزراع وذلك لأن التكاليف الأخرى تحمّل مرة واحدة أثناء عملية الإستزراع.</a:t>
            </a:r>
            <a:endParaRPr lang="ar-SA" altLang="en-US" sz="1800" b="1" dirty="0" smtClean="0">
              <a:latin typeface="Times New Roman" pitchFamily="18" charset="0"/>
              <a:cs typeface="Times New Roman" pitchFamily="18" charset="0"/>
            </a:endParaRPr>
          </a:p>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إضافة الأسمدة في حالة محدودية رأس المال</a:t>
            </a:r>
          </a:p>
          <a:p>
            <a:pPr algn="just" rtl="1" eaLnBrk="1" hangingPunct="1">
              <a:lnSpc>
                <a:spcPct val="150000"/>
              </a:lnSpc>
            </a:pPr>
            <a:r>
              <a:rPr lang="ar-SA" altLang="en-US" sz="1800" dirty="0" smtClean="0">
                <a:latin typeface="Times New Roman" pitchFamily="18" charset="0"/>
                <a:cs typeface="Times New Roman" pitchFamily="18" charset="0"/>
              </a:rPr>
              <a:t>سبق أن شرحنا عملية توزيع الأسمدة المحدودة على الإستعمالات الزراعية التي تتنافس عليها مثل الخضر والفاكهة والأعلاف والمحاصيل الحقلية. ووفق هذه القاعدة تضاف الوحدات المحدودة للإستعمالات التي تعطي أعلى قيمة للإنتاجية الحدية.</a:t>
            </a:r>
          </a:p>
          <a:p>
            <a:pPr algn="just" rtl="1" eaLnBrk="1" hangingPunct="1">
              <a:lnSpc>
                <a:spcPct val="150000"/>
              </a:lnSpc>
            </a:pPr>
            <a:r>
              <a:rPr lang="ar-SA" altLang="en-US" sz="1800" dirty="0" smtClean="0">
                <a:latin typeface="Times New Roman" pitchFamily="18" charset="0"/>
                <a:cs typeface="Times New Roman" pitchFamily="18" charset="0"/>
              </a:rPr>
              <a:t>هناك حالات أخرى وهي حالات تنافس إستعمالات أخرى غير الإنتاج النباتي على الأموال المتوفرة لدى المزارع مثل إستثمارها في إضافة الأسمدة للمحاصيل أو شراء العلف للدواجن والأغنام أو في الإستعمالات الأخرى. والقاعدة المتبعة هي أن يتم الإستثمار وفق قاعدة تكلفة الفرصة البديلة لرأسـمال المزارع. أي أن الكمية الكلية من السماد تتحدد وفق العائد الحدي من رأس المال في الإستعمالات المختلفة التي تتنافس على الريال لدى المزارع. ويتم الإستثمار وفق أكبر فرصة بديلة متوفرة وذلك بخلاف الحالات التي يتوفر فيها رأسـمال لإضافة الكميات المثلى من السماد حسب الإحتياجات النباتية.</a:t>
            </a:r>
            <a:endParaRPr lang="en-US" altLang="en-US" sz="1800" dirty="0" smtClean="0">
              <a:latin typeface="Times New Roman" pitchFamily="18" charset="0"/>
              <a:cs typeface="Times New Roman" pitchFamily="18" charset="0"/>
            </a:endParaRPr>
          </a:p>
        </p:txBody>
      </p:sp>
      <p:sp>
        <p:nvSpPr>
          <p:cNvPr id="2253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A7ABF36D-B06B-4D51-A235-CAEBD0B928F8}" type="slidenum">
              <a:rPr lang="ar-SA" altLang="en-US" smtClean="0">
                <a:solidFill>
                  <a:schemeClr val="tx2"/>
                </a:solidFill>
              </a:rPr>
              <a:pPr eaLnBrk="1" hangingPunct="1"/>
              <a:t>260</a:t>
            </a:fld>
            <a:endParaRPr lang="en-US" altLang="en-US" smtClean="0">
              <a:solidFill>
                <a:schemeClr val="tx2"/>
              </a:solidFill>
            </a:endParaRPr>
          </a:p>
        </p:txBody>
      </p:sp>
    </p:spTree>
    <p:extLst>
      <p:ext uri="{BB962C8B-B14F-4D97-AF65-F5344CB8AC3E}">
        <p14:creationId xmlns:p14="http://schemas.microsoft.com/office/powerpoint/2010/main" val="3319695565"/>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152400" y="381000"/>
            <a:ext cx="8763000" cy="5745163"/>
          </a:xfrm>
        </p:spPr>
        <p:txBody>
          <a:bodyPr/>
          <a:lstStyle/>
          <a:p>
            <a:pPr algn="r"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العوائـد المتبقية من إضافة الأسمدة</a:t>
            </a:r>
          </a:p>
          <a:p>
            <a:pPr algn="r" rtl="1" eaLnBrk="1" hangingPunct="1">
              <a:lnSpc>
                <a:spcPct val="150000"/>
              </a:lnSpc>
            </a:pPr>
            <a:r>
              <a:rPr lang="ar-SA" altLang="en-US" sz="2000" dirty="0" smtClean="0">
                <a:latin typeface="Times New Roman" pitchFamily="18" charset="0"/>
                <a:cs typeface="Times New Roman" pitchFamily="18" charset="0"/>
              </a:rPr>
              <a:t>كميات السماد التي يتم إضافتها عادة لايتم استهلاكها بالكامل وعند حساب إضافة الأسمدة وفق قاعدة المضاف للتكاليف والمضاف للعائد عادة ما يتم إهمال العوائد الناتجة من الأسمدة المتبقية في التربة للسنوات أو المواسم القادمة وهي عوائد يجب تقديرها وإضافتها إلى القيمة المضافة للعائد عند تحديد أربحية إضافة الأسمدة في العمليات الزراعية.</a:t>
            </a:r>
          </a:p>
          <a:p>
            <a:pPr algn="r" rtl="1" eaLnBrk="1" hangingPunct="1">
              <a:lnSpc>
                <a:spcPct val="150000"/>
              </a:lnSpc>
            </a:pPr>
            <a:r>
              <a:rPr lang="ar-SA" altLang="en-US" sz="2000" dirty="0" smtClean="0">
                <a:latin typeface="Times New Roman" pitchFamily="18" charset="0"/>
                <a:cs typeface="Times New Roman" pitchFamily="18" charset="0"/>
              </a:rPr>
              <a:t>من الملاحظات المهمة الأخرى التي يجب مراعاتها عند إضافة الأسمدة هي أن النصائح الفنية تعطي عادة إستجابة المحاصيل للتسميد عند معدلات محدودة من السماد (100 كجم، 200 كجم، 300 كجم .. الخ) ولكن المزارع الذي لا يتوفر لدية الكمية المثلى الموصى بها يمكنه أن يستعمل كمية أقل من المتوفر لديه ويحصل على نسبة من الاستجابة الكاملة وتتمثل هذه النسبة في الزيادة في الإنتاج المتحقق من إضافة الجزء المتوفر من الأسمدة.</a:t>
            </a:r>
            <a:endParaRPr lang="en-US" altLang="en-US" sz="2000" dirty="0" smtClean="0">
              <a:latin typeface="Times New Roman" pitchFamily="18" charset="0"/>
              <a:cs typeface="Times New Roman" pitchFamily="18" charset="0"/>
            </a:endParaRPr>
          </a:p>
        </p:txBody>
      </p:sp>
      <p:sp>
        <p:nvSpPr>
          <p:cNvPr id="2355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23041A4-F554-4658-B1D4-3ECD2261E6D3}" type="slidenum">
              <a:rPr lang="ar-SA" altLang="en-US" smtClean="0">
                <a:solidFill>
                  <a:schemeClr val="tx2"/>
                </a:solidFill>
              </a:rPr>
              <a:pPr eaLnBrk="1" hangingPunct="1"/>
              <a:t>261</a:t>
            </a:fld>
            <a:endParaRPr lang="en-US" altLang="en-US" smtClean="0">
              <a:solidFill>
                <a:schemeClr val="tx2"/>
              </a:solidFill>
            </a:endParaRPr>
          </a:p>
        </p:txBody>
      </p:sp>
    </p:spTree>
    <p:extLst>
      <p:ext uri="{BB962C8B-B14F-4D97-AF65-F5344CB8AC3E}">
        <p14:creationId xmlns:p14="http://schemas.microsoft.com/office/powerpoint/2010/main" val="3941118637"/>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152400" y="152400"/>
            <a:ext cx="8991600" cy="67056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إضــــافـة الأسمـدة لـمـعـالجة المـشاكل الـخـاصة بالـتربة</a:t>
            </a:r>
          </a:p>
          <a:p>
            <a:pPr algn="just" rtl="1" eaLnBrk="1" hangingPunct="1">
              <a:lnSpc>
                <a:spcPct val="150000"/>
              </a:lnSpc>
            </a:pPr>
            <a:r>
              <a:rPr lang="ar-SA" altLang="en-US" sz="1800" dirty="0" smtClean="0">
                <a:latin typeface="Times New Roman" pitchFamily="18" charset="0"/>
                <a:cs typeface="Times New Roman" pitchFamily="18" charset="0"/>
              </a:rPr>
              <a:t>في بعض الحالات يحتاج المزارع إلى إضافة الأسمدة الخاصة مثل العناصر النادرة الحديد، الماغنسيوم،  أو إضافة الجير لمعالجة بعض المشاكل في التربة الحمضية لزراعة البقوليات وغيرها. فمن المعلوم أن نقص هذه العناصر يؤثر تأثير سلبي على إنتاجية العديد من المحاصيل الزراعية وتختلف هذه الاحتياجات بمختلف المناطق ومختلف أنواع التربة وهناك حاجة إلى إضافة هذه الأنواع من الأسمدة القاعدة الإقتصادية العامة وهي أن تضاف تلك العناصر طالما الإضافة الى العائد الناتج من الزيادة في الإنتاج أكبر من الزيادة للتكاليف المتعلقة بإضافة هذا النوع من الأسمدة. وقاعدة تكلفة الفرصة البديلة لإضافة الأسمدة في حالة محدودية الموارد لدى المزارع.</a:t>
            </a:r>
            <a:endParaRPr lang="ar-SA" altLang="en-US" sz="1800" b="1" dirty="0" smtClean="0">
              <a:latin typeface="Times New Roman" pitchFamily="18" charset="0"/>
              <a:cs typeface="Times New Roman" pitchFamily="18" charset="0"/>
            </a:endParaRPr>
          </a:p>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إضــــــافة الأســـــــمـدة ونــــــــظـام مــــــــلـكـية الــــــمزارع</a:t>
            </a:r>
          </a:p>
          <a:p>
            <a:pPr algn="just" rtl="1" eaLnBrk="1" hangingPunct="1">
              <a:lnSpc>
                <a:spcPct val="150000"/>
              </a:lnSpc>
            </a:pPr>
            <a:r>
              <a:rPr lang="ar-SA" altLang="en-US" sz="1800" dirty="0" smtClean="0">
                <a:latin typeface="Times New Roman" pitchFamily="18" charset="0"/>
                <a:cs typeface="Times New Roman" pitchFamily="18" charset="0"/>
              </a:rPr>
              <a:t>من المعلوم أن الكميات المثلى من الأسمدة لن تضاف في حالة تحمل المؤجر للمزرعة وحدة التكاليف للأسمدة ويقتسم الإنتاج بين المالك والمؤجر بنسبة معينة. الحالة الوحيدة التي تضاف فيها الكمية المثلى من السماد هل الحالة التي يتم فيها مقاسمة التكاليف ومقاسمة الإنتاج في الوقت نفسه، أما في الحالات التي تنص فيها المشاركة على إتفاق لمدة زمنية قصيرة فإن المؤجر لايحتسب أي قيمة للأسمدة المتبقية في التربة والتي تساهم في زيادة الإنتاج في موسم أو مواسم قادمة.</a:t>
            </a:r>
            <a:endParaRPr lang="en-US" altLang="en-US" sz="1800" dirty="0" smtClean="0">
              <a:latin typeface="Times New Roman" pitchFamily="18" charset="0"/>
              <a:cs typeface="Times New Roman" pitchFamily="18" charset="0"/>
            </a:endParaRPr>
          </a:p>
        </p:txBody>
      </p:sp>
      <p:sp>
        <p:nvSpPr>
          <p:cNvPr id="245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C7AF7ED4-9237-4FB5-A742-1E95C2F4C058}" type="slidenum">
              <a:rPr lang="ar-SA" altLang="en-US" smtClean="0">
                <a:solidFill>
                  <a:schemeClr val="tx2"/>
                </a:solidFill>
              </a:rPr>
              <a:pPr eaLnBrk="1" hangingPunct="1"/>
              <a:t>262</a:t>
            </a:fld>
            <a:endParaRPr lang="en-US" altLang="en-US" smtClean="0">
              <a:solidFill>
                <a:schemeClr val="tx2"/>
              </a:solidFill>
            </a:endParaRPr>
          </a:p>
        </p:txBody>
      </p:sp>
    </p:spTree>
    <p:extLst>
      <p:ext uri="{BB962C8B-B14F-4D97-AF65-F5344CB8AC3E}">
        <p14:creationId xmlns:p14="http://schemas.microsoft.com/office/powerpoint/2010/main" val="1226239272"/>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4294967295"/>
          </p:nvPr>
        </p:nvSpPr>
        <p:spPr>
          <a:xfrm>
            <a:off x="381000" y="304800"/>
            <a:ext cx="8534400" cy="62484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أوقــــــــــــات إضـــــــافـة الأســـــــــمـدة وطــــــــرقـها</a:t>
            </a:r>
          </a:p>
          <a:p>
            <a:pPr algn="just" rtl="1" eaLnBrk="1" hangingPunct="1">
              <a:lnSpc>
                <a:spcPct val="150000"/>
              </a:lnSpc>
            </a:pPr>
            <a:r>
              <a:rPr lang="ar-SA" altLang="en-US" sz="2000" dirty="0" smtClean="0">
                <a:latin typeface="Times New Roman" pitchFamily="18" charset="0"/>
                <a:cs typeface="Times New Roman" pitchFamily="18" charset="0"/>
              </a:rPr>
              <a:t>يمكن إضافة الأسـمدة في عدة أوقات من عمر النبات وبعدة طرق فيمكن إضافة الأسـمدة عن طريق النثر والحرث ويمكن أضافتها عن طريق البذارة ويمكن إضافته مع نظام الري وعن طريق الرش على الأوراق وغيرها من الطرق المستخدمة. والمهم بالنسبة للمزارع هي أضافته بالطرق التي تعطي أكبر عائد (أقل فاقد) وأقل تكلفة ممكنة. وهناك ملاحظات عامة يجب استخدامها في اختيار الطريقة المثلى لاضافة الاسمدة وهي كما يلي:</a:t>
            </a:r>
          </a:p>
          <a:p>
            <a:pPr algn="just" rtl="1" eaLnBrk="1" hangingPunct="1">
              <a:lnSpc>
                <a:spcPct val="150000"/>
              </a:lnSpc>
            </a:pPr>
            <a:r>
              <a:rPr lang="ar-SA" altLang="en-US" sz="2000" dirty="0" smtClean="0">
                <a:latin typeface="Times New Roman" pitchFamily="18" charset="0"/>
                <a:cs typeface="Times New Roman" pitchFamily="18" charset="0"/>
              </a:rPr>
              <a:t>إذا كان الإنتاج لايتاثر تحت الأنظمة المختلفة للإضافة (يجب مقارنة التكاليف واختيار النظام الذي له أقل تكلفة).</a:t>
            </a:r>
          </a:p>
          <a:p>
            <a:pPr algn="just" rtl="1" eaLnBrk="1" hangingPunct="1">
              <a:lnSpc>
                <a:spcPct val="150000"/>
              </a:lnSpc>
            </a:pPr>
            <a:r>
              <a:rPr lang="ar-SA" altLang="en-US" sz="2000" dirty="0" smtClean="0">
                <a:latin typeface="Times New Roman" pitchFamily="18" charset="0"/>
                <a:cs typeface="Times New Roman" pitchFamily="18" charset="0"/>
              </a:rPr>
              <a:t>إذا كانت التكلفة متساوية يختار النظام الذي يعطي أكبر إنتاج. وهذه القواعد يجب مراعاتها عند إختيار الوقت والطريقة التي تضاف بها الاسمدة للمحاصيل المختلفة.</a:t>
            </a:r>
            <a:endParaRPr lang="en-US" altLang="en-US" sz="2000" dirty="0" smtClean="0">
              <a:latin typeface="Times New Roman" pitchFamily="18" charset="0"/>
              <a:cs typeface="Times New Roman" pitchFamily="18" charset="0"/>
            </a:endParaRPr>
          </a:p>
        </p:txBody>
      </p:sp>
      <p:sp>
        <p:nvSpPr>
          <p:cNvPr id="2560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0D3FBBCC-FD24-43CB-BA83-8734E6EE5605}" type="slidenum">
              <a:rPr lang="ar-SA" altLang="en-US" smtClean="0">
                <a:solidFill>
                  <a:schemeClr val="tx2"/>
                </a:solidFill>
              </a:rPr>
              <a:pPr eaLnBrk="1" hangingPunct="1"/>
              <a:t>263</a:t>
            </a:fld>
            <a:endParaRPr lang="en-US" altLang="en-US" smtClean="0">
              <a:solidFill>
                <a:schemeClr val="tx2"/>
              </a:solidFill>
            </a:endParaRPr>
          </a:p>
        </p:txBody>
      </p:sp>
    </p:spTree>
    <p:extLst>
      <p:ext uri="{BB962C8B-B14F-4D97-AF65-F5344CB8AC3E}">
        <p14:creationId xmlns:p14="http://schemas.microsoft.com/office/powerpoint/2010/main" val="408601302"/>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algn="ctr" rtl="1" eaLnBrk="1" hangingPunct="1"/>
            <a:r>
              <a:rPr lang="ar-SA" altLang="en-US" i="1" dirty="0" smtClean="0">
                <a:latin typeface="Times New Roman" pitchFamily="18" charset="0"/>
                <a:cs typeface="Times New Roman" pitchFamily="18" charset="0"/>
              </a:rPr>
              <a:t>الري </a:t>
            </a:r>
            <a:r>
              <a:rPr lang="en-US" altLang="en-US" i="1" dirty="0" smtClean="0">
                <a:latin typeface="Times New Roman" pitchFamily="18" charset="0"/>
                <a:cs typeface="Times New Roman" pitchFamily="18" charset="0"/>
              </a:rPr>
              <a:t>Irrigation</a:t>
            </a:r>
          </a:p>
        </p:txBody>
      </p:sp>
      <p:sp>
        <p:nvSpPr>
          <p:cNvPr id="26627" name="Rectangle 3"/>
          <p:cNvSpPr>
            <a:spLocks noGrp="1" noChangeArrowheads="1"/>
          </p:cNvSpPr>
          <p:nvPr>
            <p:ph sz="quarter" idx="1"/>
          </p:nvPr>
        </p:nvSpPr>
        <p:spPr>
          <a:xfrm>
            <a:off x="304800" y="1295400"/>
            <a:ext cx="8686800" cy="5105400"/>
          </a:xfrm>
        </p:spPr>
        <p:txBody>
          <a:bodyPr/>
          <a:lstStyle/>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الري من العمليات الزراعية المهمة التي لاتختلف عن العمليات الزراعية الأخرى من حيث المبدأ مثل إضافة الأسمدة والبذور والمبيدات والري بإضافته إلى عناصر ثابتة مثل الأرض بنوعيات وكميات متفاوتة فإنه يتبع قانون تناقص الغلة أو الإنتاجية.</a:t>
            </a:r>
          </a:p>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لذلك فالقاعدة المتبعة من الناحية الإنتاجية هي الزيادة للعائد والزيادة للتكاليف المحدودة بكمية ومستوى إضافة المياه للمحاصيل المختلفة في حالات عدم محدودية مورد المياه.</a:t>
            </a:r>
          </a:p>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بينما يكون مبدأ الفرصة البديلة هو الذي سيستخدم في استثمار المياه في حالة محدودية الموارد المائية. كما أن القاعدة في توزيع المورد المحدود حسب أعلى قيمة للإنتاجية الحدية للمياه في استخداماتها المختلفة.</a:t>
            </a:r>
          </a:p>
          <a:p>
            <a:pPr marL="457200" indent="-457200" algn="just" rtl="1" eaLnBrk="1" hangingPunct="1">
              <a:lnSpc>
                <a:spcPct val="150000"/>
              </a:lnSpc>
              <a:buFont typeface="Tw Cen MT" pitchFamily="34" charset="0"/>
              <a:buAutoNum type="arabicPeriod"/>
            </a:pPr>
            <a:r>
              <a:rPr lang="ar-SA" altLang="en-US" sz="2000" dirty="0" smtClean="0">
                <a:latin typeface="Times New Roman" pitchFamily="18" charset="0"/>
                <a:cs typeface="Times New Roman" pitchFamily="18" charset="0"/>
              </a:rPr>
              <a:t>وعلى نفس النسق يمكن استخدام كل من مبادئ الإدارة المزرعية ومبادئ الاقتصاد في تحليل استثمار الموارد المائية في الإنتاج الزراعي.</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normAutofit fontScale="92500"/>
          </a:bodyPr>
          <a:lstStyle/>
          <a:p>
            <a:pPr>
              <a:defRPr/>
            </a:pPr>
            <a:fld id="{2D6886F6-D8D0-4AF9-8E8B-B8CD079D39FF}" type="slidenum">
              <a:rPr lang="ar-SA" smtClean="0"/>
              <a:pPr>
                <a:defRPr/>
              </a:pPr>
              <a:t>264</a:t>
            </a:fld>
            <a:endParaRPr lang="en-US"/>
          </a:p>
        </p:txBody>
      </p:sp>
    </p:spTree>
    <p:extLst>
      <p:ext uri="{BB962C8B-B14F-4D97-AF65-F5344CB8AC3E}">
        <p14:creationId xmlns:p14="http://schemas.microsoft.com/office/powerpoint/2010/main" val="78544498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381000" y="533400"/>
            <a:ext cx="8458200" cy="6172200"/>
          </a:xfrm>
        </p:spPr>
        <p:txBody>
          <a:bodyPr/>
          <a:lstStyle/>
          <a:p>
            <a:pPr algn="just"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اقتصاديات طرق الري</a:t>
            </a:r>
          </a:p>
          <a:p>
            <a:pPr algn="just" rtl="1" eaLnBrk="1" hangingPunct="1">
              <a:lnSpc>
                <a:spcPct val="150000"/>
              </a:lnSpc>
            </a:pPr>
            <a:r>
              <a:rPr lang="ar-SA" altLang="en-US" sz="2000" dirty="0" smtClean="0">
                <a:latin typeface="Times New Roman" pitchFamily="18" charset="0"/>
                <a:cs typeface="Times New Roman" pitchFamily="18" charset="0"/>
              </a:rPr>
              <a:t>طرق الري لها علاقة مهمة بمصادر المياه، قد تكون مصادر المياه محدودة بكمية محجوزة في السدود أو على مجاري طبيعية وفي هذه الأحوال يكون للمزارع حق في التصرف في كمية محدودة ومتجددة. وقبل الاستثمار في نظام للري يجب معرفة مصادر المياه التي بتعامل معها المزارع.</a:t>
            </a:r>
          </a:p>
          <a:p>
            <a:pPr algn="just" rtl="1" eaLnBrk="1" hangingPunct="1">
              <a:lnSpc>
                <a:spcPct val="150000"/>
              </a:lnSpc>
            </a:pPr>
            <a:r>
              <a:rPr lang="ar-SA" altLang="en-US" sz="2000" dirty="0" smtClean="0">
                <a:latin typeface="Times New Roman" pitchFamily="18" charset="0"/>
                <a:cs typeface="Times New Roman" pitchFamily="18" charset="0"/>
              </a:rPr>
              <a:t>ومعظم مصادر الري في المملكة من المياه الجوفية المحدودة الكمية والعمر الاقتصادي ومتجددة بنسب متفاوتة معتمدة على سقوط الأمطار في بعض المناطق ومن المعروف أن للإدارة المزرعية أحداث توازن دقيق بين المتوفر من المياه والأنظمة النباتية والحيوانية والبيئية وذلك لهدف الاستمرار في الاستثمار في هذه الموارد المائية إلى أطول مدة ممكنة دون حدوث أي تغيرات بيئية واقتصادية واجتماعية تؤثر سلباً على أداء القطاع في السنوات القادمة.</a:t>
            </a:r>
            <a:endParaRPr lang="en-US" altLang="en-US" sz="2000" dirty="0" smtClean="0">
              <a:latin typeface="Times New Roman" pitchFamily="18" charset="0"/>
              <a:cs typeface="Times New Roman" pitchFamily="18" charset="0"/>
            </a:endParaRPr>
          </a:p>
        </p:txBody>
      </p:sp>
      <p:sp>
        <p:nvSpPr>
          <p:cNvPr id="2765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95866AE6-2696-44CF-B4E5-A6D4B58FDCB3}" type="slidenum">
              <a:rPr lang="ar-SA" altLang="en-US" smtClean="0">
                <a:solidFill>
                  <a:schemeClr val="tx2"/>
                </a:solidFill>
              </a:rPr>
              <a:pPr eaLnBrk="1" hangingPunct="1"/>
              <a:t>265</a:t>
            </a:fld>
            <a:endParaRPr lang="en-US" altLang="en-US" smtClean="0">
              <a:solidFill>
                <a:schemeClr val="tx2"/>
              </a:solidFill>
            </a:endParaRPr>
          </a:p>
        </p:txBody>
      </p:sp>
    </p:spTree>
    <p:extLst>
      <p:ext uri="{BB962C8B-B14F-4D97-AF65-F5344CB8AC3E}">
        <p14:creationId xmlns:p14="http://schemas.microsoft.com/office/powerpoint/2010/main" val="3531616893"/>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type="body" idx="4294967295"/>
          </p:nvPr>
        </p:nvSpPr>
        <p:spPr>
          <a:xfrm>
            <a:off x="533400" y="228600"/>
            <a:ext cx="8305800" cy="6248400"/>
          </a:xfrm>
        </p:spPr>
        <p:txBody>
          <a:bodyPr>
            <a:normAutofit lnSpcReduction="10000"/>
          </a:bodyPr>
          <a:lstStyle/>
          <a:p>
            <a:pPr marL="320040" indent="-320040" algn="just" rtl="1" eaLnBrk="1" fontAlgn="auto" hangingPunct="1">
              <a:lnSpc>
                <a:spcPct val="150000"/>
              </a:lnSpc>
              <a:spcAft>
                <a:spcPts val="0"/>
              </a:spcAft>
              <a:buFontTx/>
              <a:buNone/>
              <a:defRPr/>
            </a:pPr>
            <a:r>
              <a:rPr lang="ar-SA" sz="2600" b="1" dirty="0" smtClean="0">
                <a:solidFill>
                  <a:srgbClr val="C00000"/>
                </a:solidFill>
                <a:latin typeface="Times New Roman" pitchFamily="18" charset="0"/>
                <a:cs typeface="Times New Roman" pitchFamily="18" charset="0"/>
              </a:rPr>
              <a:t>العـلاقة بين نوعـية المياه </a:t>
            </a:r>
            <a:r>
              <a:rPr lang="ar-SA" sz="2600" b="1" dirty="0">
                <a:solidFill>
                  <a:srgbClr val="C00000"/>
                </a:solidFill>
                <a:latin typeface="Times New Roman" pitchFamily="18" charset="0"/>
                <a:cs typeface="Times New Roman" pitchFamily="18" charset="0"/>
              </a:rPr>
              <a:t>والإنتاج </a:t>
            </a:r>
            <a:r>
              <a:rPr lang="ar-SA" sz="2600" b="1" dirty="0" smtClean="0">
                <a:solidFill>
                  <a:srgbClr val="C00000"/>
                </a:solidFill>
                <a:latin typeface="Times New Roman" pitchFamily="18" charset="0"/>
                <a:cs typeface="Times New Roman" pitchFamily="18" charset="0"/>
              </a:rPr>
              <a:t>الزراعي</a:t>
            </a:r>
            <a:endParaRPr lang="ar-SA" sz="2600" b="1" dirty="0">
              <a:solidFill>
                <a:srgbClr val="C00000"/>
              </a:solidFill>
              <a:latin typeface="Times New Roman" pitchFamily="18" charset="0"/>
              <a:cs typeface="Times New Roman" pitchFamily="18" charset="0"/>
            </a:endParaRP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من العلاقات المهمة في الإنتاج الزراعي هي العلاقة بين نوعية المياه مقاسة بدرجة الملوحة والاملاح الذائبة والإنتاج الزراعي الممكن تحقيقه. من المعروف أن تحمل النباتات للملوحة تختلف إختلافاً متبايناً وفق عوامل طبيعية ووراثية فبعض النباتات تقاوم وتتأقلم مع مدى عالي من الملوحة والبعض الاخر حساس للملوحة ولا يعطي إنتاج يذكر في حالة ري هذه المحاصيل بالمياه المالحة.</a:t>
            </a:r>
          </a:p>
          <a:p>
            <a:pPr marL="320040" indent="-320040" algn="just" rtl="1" eaLnBrk="1" fontAlgn="auto" hangingPunct="1">
              <a:lnSpc>
                <a:spcPct val="150000"/>
              </a:lnSpc>
              <a:spcAft>
                <a:spcPts val="0"/>
              </a:spcAft>
              <a:buFont typeface="Wingdings"/>
              <a:buChar char=""/>
              <a:defRPr/>
            </a:pPr>
            <a:r>
              <a:rPr lang="ar-SA" sz="2000" dirty="0">
                <a:latin typeface="Times New Roman" pitchFamily="18" charset="0"/>
                <a:cs typeface="Times New Roman" pitchFamily="18" charset="0"/>
              </a:rPr>
              <a:t>يوجد في كل الاحوال تناقص في الإنتاج بزيادة درجة الملوحة في النباتات التي تقاوم الملوحة ولكن النقص في الإنتاج يختلف باختلاف نوع المحصول. كما أن هناك تجارباً علمية تفيد بأن الحساسية لملوحة مياه الري ترتبط بمرحلة نمو النبات فبعض النباتات حساسة فقط في مرحلة النمو الاولى للبذرة ثم بعد ذلك تقل الحساسية. </a:t>
            </a:r>
            <a:endParaRPr lang="ar-SA" sz="2000" dirty="0" smtClean="0">
              <a:latin typeface="Times New Roman" pitchFamily="18" charset="0"/>
              <a:cs typeface="Times New Roman" pitchFamily="18" charset="0"/>
            </a:endParaRPr>
          </a:p>
          <a:p>
            <a:pPr marL="320040" indent="-320040" algn="just" rtl="1" eaLnBrk="1" fontAlgn="auto" hangingPunct="1">
              <a:lnSpc>
                <a:spcPct val="150000"/>
              </a:lnSpc>
              <a:spcAft>
                <a:spcPts val="0"/>
              </a:spcAft>
              <a:buFont typeface="Wingdings"/>
              <a:buChar char=""/>
              <a:defRPr/>
            </a:pPr>
            <a:r>
              <a:rPr lang="ar-SA" sz="2000" dirty="0" smtClean="0">
                <a:latin typeface="Times New Roman" pitchFamily="18" charset="0"/>
                <a:cs typeface="Times New Roman" pitchFamily="18" charset="0"/>
              </a:rPr>
              <a:t>يمكن </a:t>
            </a:r>
            <a:r>
              <a:rPr lang="ar-SA" sz="2000" dirty="0">
                <a:latin typeface="Times New Roman" pitchFamily="18" charset="0"/>
                <a:cs typeface="Times New Roman" pitchFamily="18" charset="0"/>
              </a:rPr>
              <a:t>إستغلال هذه المحاصيل في إستخدام المياه ذات الملوحة العالية في ري المحاصيل بعد مرحلة النمو الأولية ويوفر هذا كميات عالية من المياه العذبة ذات الملوحة المنخفضة. ولنوعية المياه علاقة بنوعية التربة ودرجة التملح بها مما يزيد من أحتياجات المحاصيل لغسل التربة بمياه عذبة لتقليل الملوحة وحفظها عن منطقة الجذور وإستخدام نظام ري وصرف جيد.</a:t>
            </a:r>
            <a:endParaRPr lang="en-US" sz="2000" dirty="0">
              <a:latin typeface="Times New Roman" pitchFamily="18" charset="0"/>
              <a:cs typeface="Times New Roman" pitchFamily="18" charset="0"/>
            </a:endParaRPr>
          </a:p>
        </p:txBody>
      </p:sp>
      <p:sp>
        <p:nvSpPr>
          <p:cNvPr id="2867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7B589C9-3BEC-4515-963E-D25AEA1C9935}" type="slidenum">
              <a:rPr lang="ar-SA" altLang="en-US" smtClean="0">
                <a:solidFill>
                  <a:schemeClr val="tx2"/>
                </a:solidFill>
              </a:rPr>
              <a:pPr eaLnBrk="1" hangingPunct="1"/>
              <a:t>266</a:t>
            </a:fld>
            <a:endParaRPr lang="en-US" altLang="en-US" smtClean="0">
              <a:solidFill>
                <a:schemeClr val="tx2"/>
              </a:solidFill>
            </a:endParaRPr>
          </a:p>
        </p:txBody>
      </p:sp>
    </p:spTree>
    <p:extLst>
      <p:ext uri="{BB962C8B-B14F-4D97-AF65-F5344CB8AC3E}">
        <p14:creationId xmlns:p14="http://schemas.microsoft.com/office/powerpoint/2010/main" val="36900478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type="body" idx="4294967295"/>
          </p:nvPr>
        </p:nvSpPr>
        <p:spPr>
          <a:xfrm>
            <a:off x="685800" y="533400"/>
            <a:ext cx="7924800" cy="5516563"/>
          </a:xfrm>
        </p:spPr>
        <p:txBody>
          <a:bodyPr>
            <a:normAutofit lnSpcReduction="10000"/>
          </a:bodyPr>
          <a:lstStyle/>
          <a:p>
            <a:pPr marL="0" indent="0" algn="ctr" rtl="1" eaLnBrk="1" fontAlgn="auto" hangingPunct="1">
              <a:lnSpc>
                <a:spcPct val="90000"/>
              </a:lnSpc>
              <a:spcAft>
                <a:spcPts val="0"/>
              </a:spcAft>
              <a:buNone/>
              <a:defRPr/>
            </a:pPr>
            <a:r>
              <a:rPr lang="ar-SA" b="1" dirty="0">
                <a:solidFill>
                  <a:srgbClr val="C00000"/>
                </a:solidFill>
                <a:latin typeface="Times New Roman" pitchFamily="18" charset="0"/>
                <a:cs typeface="Times New Roman" pitchFamily="18" charset="0"/>
              </a:rPr>
              <a:t>مـعـدلات الـــــــري</a:t>
            </a:r>
          </a:p>
          <a:p>
            <a:pPr marL="320040" indent="-320040" algn="just" rtl="1" eaLnBrk="1" fontAlgn="auto" hangingPunct="1">
              <a:lnSpc>
                <a:spcPct val="150000"/>
              </a:lnSpc>
              <a:spcAft>
                <a:spcPts val="0"/>
              </a:spcAft>
              <a:buFontTx/>
              <a:buNone/>
              <a:defRPr/>
            </a:pPr>
            <a:r>
              <a:rPr lang="ar-SA" sz="2000" dirty="0">
                <a:latin typeface="Times New Roman" pitchFamily="18" charset="0"/>
                <a:cs typeface="Times New Roman" pitchFamily="18" charset="0"/>
              </a:rPr>
              <a:t>إن أنسب معدلات للري المحصولي تعتمد على عدة عوامل منها:</a:t>
            </a:r>
          </a:p>
          <a:p>
            <a:pPr marL="640080" lvl="1" indent="-274320" algn="just" rtl="1" eaLnBrk="1" fontAlgn="auto" hangingPunct="1">
              <a:lnSpc>
                <a:spcPct val="150000"/>
              </a:lnSpc>
              <a:spcAft>
                <a:spcPts val="0"/>
              </a:spcAft>
              <a:buFontTx/>
              <a:buNone/>
              <a:defRPr/>
            </a:pPr>
            <a:r>
              <a:rPr lang="ar-SA" sz="2000" b="1" dirty="0">
                <a:latin typeface="Times New Roman" pitchFamily="18" charset="0"/>
                <a:cs typeface="Times New Roman" pitchFamily="18" charset="0"/>
              </a:rPr>
              <a:t>أ - ملوحة التربة ونوعية التربة</a:t>
            </a:r>
            <a:r>
              <a:rPr lang="ar-SA" sz="2000" b="1" dirty="0" smtClean="0">
                <a:latin typeface="Times New Roman" pitchFamily="18" charset="0"/>
                <a:cs typeface="Times New Roman" pitchFamily="18" charset="0"/>
              </a:rPr>
              <a:t>:</a:t>
            </a:r>
          </a:p>
          <a:p>
            <a:pPr marL="640080" lvl="1" indent="-274320" algn="just" rtl="1" eaLnBrk="1" fontAlgn="auto" hangingPunct="1">
              <a:lnSpc>
                <a:spcPct val="150000"/>
              </a:lnSpc>
              <a:spcAft>
                <a:spcPts val="0"/>
              </a:spcAft>
              <a:buFont typeface="Wingdings 2"/>
              <a:buChar char=""/>
              <a:defRPr/>
            </a:pPr>
            <a:r>
              <a:rPr lang="ar-SA" sz="2000" dirty="0" smtClean="0">
                <a:latin typeface="Times New Roman" pitchFamily="18" charset="0"/>
                <a:cs typeface="Times New Roman" pitchFamily="18" charset="0"/>
              </a:rPr>
              <a:t>حيث </a:t>
            </a:r>
            <a:r>
              <a:rPr lang="ar-SA" sz="2000" dirty="0">
                <a:latin typeface="Times New Roman" pitchFamily="18" charset="0"/>
                <a:cs typeface="Times New Roman" pitchFamily="18" charset="0"/>
              </a:rPr>
              <a:t>أن التربة الرملية تحتاج الى معدلات أعلى من التربة الطينية والتربة غير المستوية تحتاج ألى كميات أكبر من الاراضي المستوية.</a:t>
            </a:r>
          </a:p>
          <a:p>
            <a:pPr marL="640080" lvl="1" indent="-274320" algn="just" rtl="1" eaLnBrk="1" fontAlgn="auto" hangingPunct="1">
              <a:lnSpc>
                <a:spcPct val="150000"/>
              </a:lnSpc>
              <a:spcAft>
                <a:spcPts val="0"/>
              </a:spcAft>
              <a:buFontTx/>
              <a:buNone/>
              <a:defRPr/>
            </a:pPr>
            <a:r>
              <a:rPr lang="ar-SA" sz="2000" b="1" dirty="0">
                <a:latin typeface="Times New Roman" pitchFamily="18" charset="0"/>
                <a:cs typeface="Times New Roman" pitchFamily="18" charset="0"/>
              </a:rPr>
              <a:t>ب - نوعية المحصول: </a:t>
            </a:r>
            <a:endParaRPr lang="ar-SA" sz="2000" b="1" dirty="0" smtClean="0">
              <a:latin typeface="Times New Roman" pitchFamily="18" charset="0"/>
              <a:cs typeface="Times New Roman" pitchFamily="18" charset="0"/>
            </a:endParaRPr>
          </a:p>
          <a:p>
            <a:pPr marL="640080" lvl="1" indent="-274320" algn="just" rtl="1" eaLnBrk="1" fontAlgn="auto" hangingPunct="1">
              <a:lnSpc>
                <a:spcPct val="150000"/>
              </a:lnSpc>
              <a:spcAft>
                <a:spcPts val="0"/>
              </a:spcAft>
              <a:buFont typeface="Wingdings 2"/>
              <a:buChar char=""/>
              <a:defRPr/>
            </a:pPr>
            <a:r>
              <a:rPr lang="ar-SA" sz="2000" dirty="0" smtClean="0">
                <a:latin typeface="Times New Roman" pitchFamily="18" charset="0"/>
                <a:cs typeface="Times New Roman" pitchFamily="18" charset="0"/>
              </a:rPr>
              <a:t>حيث </a:t>
            </a:r>
            <a:r>
              <a:rPr lang="ar-SA" sz="2000" dirty="0">
                <a:latin typeface="Times New Roman" pitchFamily="18" charset="0"/>
                <a:cs typeface="Times New Roman" pitchFamily="18" charset="0"/>
              </a:rPr>
              <a:t>يؤثر حجم المجموع الخضري في أحتياجات </a:t>
            </a:r>
            <a:r>
              <a:rPr lang="ar-SA" sz="2000" dirty="0" smtClean="0">
                <a:latin typeface="Times New Roman" pitchFamily="18" charset="0"/>
                <a:cs typeface="Times New Roman" pitchFamily="18" charset="0"/>
              </a:rPr>
              <a:t>الآرواء.</a:t>
            </a:r>
          </a:p>
          <a:p>
            <a:pPr marL="640080" lvl="1" indent="-274320" algn="just" rtl="1" eaLnBrk="1" fontAlgn="auto" hangingPunct="1">
              <a:lnSpc>
                <a:spcPct val="150000"/>
              </a:lnSpc>
              <a:spcAft>
                <a:spcPts val="0"/>
              </a:spcAft>
              <a:buFontTx/>
              <a:buNone/>
              <a:defRPr/>
            </a:pPr>
            <a:r>
              <a:rPr lang="ar-SA" sz="2000" b="1" dirty="0" smtClean="0">
                <a:latin typeface="Times New Roman" pitchFamily="18" charset="0"/>
                <a:cs typeface="Times New Roman" pitchFamily="18" charset="0"/>
              </a:rPr>
              <a:t>ج- </a:t>
            </a:r>
            <a:r>
              <a:rPr lang="ar-SA" sz="2000" b="1" dirty="0">
                <a:latin typeface="Times New Roman" pitchFamily="18" charset="0"/>
                <a:cs typeface="Times New Roman" pitchFamily="18" charset="0"/>
              </a:rPr>
              <a:t>نوعية نظام الري</a:t>
            </a:r>
            <a:r>
              <a:rPr lang="ar-SA" sz="2000" b="1" dirty="0" smtClean="0">
                <a:latin typeface="Times New Roman" pitchFamily="18" charset="0"/>
                <a:cs typeface="Times New Roman" pitchFamily="18" charset="0"/>
              </a:rPr>
              <a:t>:</a:t>
            </a:r>
          </a:p>
          <a:p>
            <a:pPr marL="640080" lvl="1" indent="-274320" algn="just" rtl="1" eaLnBrk="1" fontAlgn="auto" hangingPunct="1">
              <a:lnSpc>
                <a:spcPct val="150000"/>
              </a:lnSpc>
              <a:spcAft>
                <a:spcPts val="0"/>
              </a:spcAft>
              <a:buFont typeface="Wingdings 2"/>
              <a:buChar char=""/>
              <a:defRPr/>
            </a:pPr>
            <a:r>
              <a:rPr lang="ar-SA" sz="2000" dirty="0" smtClean="0">
                <a:latin typeface="Times New Roman" pitchFamily="18" charset="0"/>
                <a:cs typeface="Times New Roman" pitchFamily="18" charset="0"/>
              </a:rPr>
              <a:t>حيث </a:t>
            </a:r>
            <a:r>
              <a:rPr lang="ar-SA" sz="2000" dirty="0">
                <a:latin typeface="Times New Roman" pitchFamily="18" charset="0"/>
                <a:cs typeface="Times New Roman" pitchFamily="18" charset="0"/>
              </a:rPr>
              <a:t>الري بالغمر يحتاج الى كميات أعلى من الري الرشاش أو الري المحوري حيث تقل نسبة الفاقد بالتبخر وغيره بتحسن نوعية نظام الري. ويتبع اضافة المياه قانون تناقص الغلة في العلاقة بين الإنتاج وكمية المياه والإنتاجية الحدية المتناقصة للمياه وبالتالي فالقاعدة المتبعة هي القاعدة نفسها المتبعة في التعامل مع الموارد الزراعية المحدودة.</a:t>
            </a:r>
            <a:endParaRPr lang="en-US" sz="2000" dirty="0">
              <a:latin typeface="Times New Roman" pitchFamily="18" charset="0"/>
              <a:cs typeface="Times New Roman" pitchFamily="18" charset="0"/>
            </a:endParaRPr>
          </a:p>
        </p:txBody>
      </p:sp>
      <p:sp>
        <p:nvSpPr>
          <p:cNvPr id="2969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F664F128-C124-4F54-B5F4-792D8395CDAF}" type="slidenum">
              <a:rPr lang="ar-SA" altLang="en-US" smtClean="0">
                <a:solidFill>
                  <a:schemeClr val="tx2"/>
                </a:solidFill>
              </a:rPr>
              <a:pPr eaLnBrk="1" hangingPunct="1"/>
              <a:t>267</a:t>
            </a:fld>
            <a:endParaRPr lang="en-US" altLang="en-US" smtClean="0">
              <a:solidFill>
                <a:schemeClr val="tx2"/>
              </a:solidFill>
            </a:endParaRPr>
          </a:p>
        </p:txBody>
      </p:sp>
    </p:spTree>
    <p:extLst>
      <p:ext uri="{BB962C8B-B14F-4D97-AF65-F5344CB8AC3E}">
        <p14:creationId xmlns:p14="http://schemas.microsoft.com/office/powerpoint/2010/main" val="1332106781"/>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304800" y="609600"/>
            <a:ext cx="8610600" cy="5516563"/>
          </a:xfrm>
        </p:spPr>
        <p:txBody>
          <a:bodyPr/>
          <a:lstStyle/>
          <a:p>
            <a:pPr algn="ctr"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الإستثمار في تطوير أنظمة الري</a:t>
            </a:r>
          </a:p>
          <a:p>
            <a:pPr algn="ctr" rtl="1" eaLnBrk="1" hangingPunct="1">
              <a:lnSpc>
                <a:spcPct val="150000"/>
              </a:lnSpc>
              <a:buFontTx/>
              <a:buNone/>
            </a:pPr>
            <a:endParaRPr lang="ar-SA" altLang="en-US" sz="24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من القرارات المهمة في الإدارة المزرعية القرارات المتعلقة بالاستثمار في تطوير أنظمة الري والقاعدة الإقتصادية في التعامل مع هذا القرار في حالات عدم محدودية رأس المال هو مقارنة العائد بالتكاليف لهذا الاستثمار. </a:t>
            </a:r>
          </a:p>
          <a:p>
            <a:pPr algn="just" rtl="1" eaLnBrk="1" hangingPunct="1">
              <a:lnSpc>
                <a:spcPct val="150000"/>
              </a:lnSpc>
            </a:pPr>
            <a:r>
              <a:rPr lang="ar-SA" altLang="en-US" sz="2000" dirty="0" smtClean="0">
                <a:latin typeface="Times New Roman" pitchFamily="18" charset="0"/>
                <a:cs typeface="Times New Roman" pitchFamily="18" charset="0"/>
              </a:rPr>
              <a:t>ونظراً لان الاستثمار في نظام الري هو للمدى الطويل فإن كل من التكاليف والعوائد يجب أن تأخذ في الاعتبار عنصر الزمن واستخدام تكلفة مناسبة لرأس المال المستثمر مقارب لما هو معمول به في المصارف مثلاً.</a:t>
            </a:r>
          </a:p>
          <a:p>
            <a:pPr algn="just" rtl="1" eaLnBrk="1" hangingPunct="1">
              <a:lnSpc>
                <a:spcPct val="150000"/>
              </a:lnSpc>
            </a:pPr>
            <a:r>
              <a:rPr lang="ar-SA" altLang="en-US" sz="2000" dirty="0" smtClean="0">
                <a:latin typeface="Times New Roman" pitchFamily="18" charset="0"/>
                <a:cs typeface="Times New Roman" pitchFamily="18" charset="0"/>
              </a:rPr>
              <a:t>وفي الحالات التي يكون فيها رأسمال المزارع محدود فإنه يحتاج إلى استخدام مبدأ تكلفة الفرصة البديلة في تقويم الاستثمار في البدائل المتاحة له.</a:t>
            </a:r>
            <a:endParaRPr lang="en-US" altLang="en-US" sz="2000" dirty="0" smtClean="0">
              <a:latin typeface="Times New Roman" pitchFamily="18" charset="0"/>
              <a:cs typeface="Times New Roman" pitchFamily="18" charset="0"/>
            </a:endParaRPr>
          </a:p>
        </p:txBody>
      </p:sp>
      <p:sp>
        <p:nvSpPr>
          <p:cNvPr id="3072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1D3901F7-5F05-47A1-B85A-75FAFBC803A8}" type="slidenum">
              <a:rPr lang="ar-SA" altLang="en-US" smtClean="0">
                <a:solidFill>
                  <a:schemeClr val="tx2"/>
                </a:solidFill>
              </a:rPr>
              <a:pPr eaLnBrk="1" hangingPunct="1"/>
              <a:t>268</a:t>
            </a:fld>
            <a:endParaRPr lang="en-US" altLang="en-US" smtClean="0">
              <a:solidFill>
                <a:schemeClr val="tx2"/>
              </a:solidFill>
            </a:endParaRPr>
          </a:p>
        </p:txBody>
      </p:sp>
    </p:spTree>
    <p:extLst>
      <p:ext uri="{BB962C8B-B14F-4D97-AF65-F5344CB8AC3E}">
        <p14:creationId xmlns:p14="http://schemas.microsoft.com/office/powerpoint/2010/main" val="3540820704"/>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533400" y="381000"/>
            <a:ext cx="8153400" cy="5745163"/>
          </a:xfrm>
        </p:spPr>
        <p:txBody>
          <a:bodyPr/>
          <a:lstStyle/>
          <a:p>
            <a:pPr algn="r" rtl="1" eaLnBrk="1" hangingPunct="1">
              <a:lnSpc>
                <a:spcPct val="150000"/>
              </a:lnSpc>
              <a:buFontTx/>
              <a:buNone/>
            </a:pPr>
            <a:r>
              <a:rPr lang="ar-SA" altLang="en-US" sz="2800" b="1" dirty="0" smtClean="0">
                <a:solidFill>
                  <a:srgbClr val="C00000"/>
                </a:solidFill>
                <a:latin typeface="Times New Roman" pitchFamily="18" charset="0"/>
                <a:cs typeface="Times New Roman" pitchFamily="18" charset="0"/>
              </a:rPr>
              <a:t>الـتغـير فـي أنــماط الإنتاج واخـتيار نـظام الـــري</a:t>
            </a:r>
            <a:endParaRPr lang="ar-SA" altLang="en-US" sz="2800" dirty="0" smtClean="0">
              <a:solidFill>
                <a:srgbClr val="C00000"/>
              </a:solidFill>
              <a:latin typeface="Times New Roman" pitchFamily="18" charset="0"/>
              <a:cs typeface="Times New Roman" pitchFamily="18" charset="0"/>
            </a:endParaRPr>
          </a:p>
          <a:p>
            <a:pPr algn="just" rtl="1" eaLnBrk="1" hangingPunct="1">
              <a:lnSpc>
                <a:spcPct val="150000"/>
              </a:lnSpc>
            </a:pPr>
            <a:r>
              <a:rPr lang="ar-SA" altLang="en-US" sz="2400" dirty="0" smtClean="0">
                <a:latin typeface="Times New Roman" pitchFamily="18" charset="0"/>
                <a:cs typeface="Times New Roman" pitchFamily="18" charset="0"/>
              </a:rPr>
              <a:t>يساعد الري في زراعة عدد كبير من المحاصيل الزراعية والخطط المزرعية التي يتم إتباعها في غياب الاستثمار في نظام الري يجب مراجعتها مراجعة تامة ليمكن للمزارع من استغلال موارده المتاحة الاستغلال الأمثل. </a:t>
            </a:r>
          </a:p>
          <a:p>
            <a:pPr algn="just" rtl="1" eaLnBrk="1" hangingPunct="1">
              <a:lnSpc>
                <a:spcPct val="150000"/>
              </a:lnSpc>
            </a:pPr>
            <a:r>
              <a:rPr lang="ar-SA" altLang="en-US" sz="2400" dirty="0" smtClean="0">
                <a:latin typeface="Times New Roman" pitchFamily="18" charset="0"/>
                <a:cs typeface="Times New Roman" pitchFamily="18" charset="0"/>
              </a:rPr>
              <a:t>الخطط المزرعية المعدة لمنظور مستقبلي والتي تسمح بتقويم عدد كبير من البدائل من وجه نظر الربحية المتمثلة في الدخل المزرعي الصافي تساهم في إتاحة الفرصة أمام المزارع لاتخاذ القرار المناسب من حيث التركيبة المحصولية ونمط الإنتاج الزراعي. </a:t>
            </a:r>
          </a:p>
          <a:p>
            <a:pPr algn="just" rtl="1" eaLnBrk="1" hangingPunct="1">
              <a:lnSpc>
                <a:spcPct val="150000"/>
              </a:lnSpc>
            </a:pPr>
            <a:r>
              <a:rPr lang="ar-SA" altLang="en-US" sz="2400" dirty="0" smtClean="0">
                <a:latin typeface="Times New Roman" pitchFamily="18" charset="0"/>
                <a:cs typeface="Times New Roman" pitchFamily="18" charset="0"/>
              </a:rPr>
              <a:t>وفقط عن طريق أعداد خطة مزرعية متكاملة سوف يتجنب المزارع إتخاذ قرارات عشوائية بخصوص عائد الاستثمار في نظام الري.</a:t>
            </a:r>
            <a:r>
              <a:rPr lang="en-US" altLang="en-US" sz="2400" dirty="0" smtClean="0">
                <a:latin typeface="Times New Roman" pitchFamily="18" charset="0"/>
                <a:cs typeface="Times New Roman" pitchFamily="18" charset="0"/>
              </a:rPr>
              <a:t> </a:t>
            </a:r>
          </a:p>
        </p:txBody>
      </p:sp>
      <p:sp>
        <p:nvSpPr>
          <p:cNvPr id="3174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3D14CCE0-CE64-405A-9F50-211C7A3B473F}" type="slidenum">
              <a:rPr lang="ar-SA" altLang="en-US" smtClean="0">
                <a:solidFill>
                  <a:schemeClr val="tx2"/>
                </a:solidFill>
              </a:rPr>
              <a:pPr eaLnBrk="1" hangingPunct="1"/>
              <a:t>269</a:t>
            </a:fld>
            <a:endParaRPr lang="en-US" altLang="en-US" smtClean="0">
              <a:solidFill>
                <a:schemeClr val="tx2"/>
              </a:solidFill>
            </a:endParaRPr>
          </a:p>
        </p:txBody>
      </p:sp>
    </p:spTree>
    <p:extLst>
      <p:ext uri="{BB962C8B-B14F-4D97-AF65-F5344CB8AC3E}">
        <p14:creationId xmlns:p14="http://schemas.microsoft.com/office/powerpoint/2010/main" val="2843456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4800600"/>
          </a:xfrm>
        </p:spPr>
        <p:txBody>
          <a:bodyPr/>
          <a:lstStyle/>
          <a:p>
            <a:pPr marL="109537" lvl="0" indent="0" algn="r" rtl="1">
              <a:buNone/>
            </a:pPr>
            <a:r>
              <a:rPr lang="ar-SA" sz="2400" dirty="0"/>
              <a:t>طبيعة ادارة المزرعة </a:t>
            </a:r>
            <a:r>
              <a:rPr lang="en-US" sz="2400" b="1" dirty="0"/>
              <a:t>NATURE OF FARM </a:t>
            </a:r>
            <a:r>
              <a:rPr lang="en-US" sz="2400" b="1" dirty="0" smtClean="0"/>
              <a:t>MANAGEMENT</a:t>
            </a:r>
            <a:r>
              <a:rPr lang="ar-SA" sz="2400" b="1" dirty="0" smtClean="0"/>
              <a:t>:</a:t>
            </a:r>
          </a:p>
          <a:p>
            <a:pPr algn="r" rtl="1"/>
            <a:r>
              <a:rPr lang="ar-SA" sz="2400" dirty="0"/>
              <a:t>إدارة المزرعة تتعامل مع مبادئ الأعمال الزراعية من وجهة نظر المزرعة الفردية. </a:t>
            </a:r>
            <a:endParaRPr lang="ar-SA" sz="2400" dirty="0" smtClean="0"/>
          </a:p>
          <a:p>
            <a:pPr algn="r" rtl="1"/>
            <a:r>
              <a:rPr lang="ar-SA" sz="2400" dirty="0" smtClean="0"/>
              <a:t>ويقتصر </a:t>
            </a:r>
            <a:r>
              <a:rPr lang="ar-SA" sz="2400" dirty="0"/>
              <a:t>مجال دراستها على المزارع الفردية كوحدة، وهي </a:t>
            </a:r>
            <a:r>
              <a:rPr lang="ar-SA" sz="2400" dirty="0" smtClean="0"/>
              <a:t>مهتمه </a:t>
            </a:r>
            <a:r>
              <a:rPr lang="ar-SA" sz="2400" dirty="0"/>
              <a:t>بتحقيق أقصى عوائد ممكنة للمزارع الفردي. </a:t>
            </a:r>
            <a:endParaRPr lang="ar-SA" sz="2400" dirty="0" smtClean="0"/>
          </a:p>
          <a:p>
            <a:pPr algn="r" rtl="1"/>
            <a:r>
              <a:rPr lang="ar-SA" sz="2400" dirty="0" smtClean="0"/>
              <a:t>وهي </a:t>
            </a:r>
            <a:r>
              <a:rPr lang="ar-SA" sz="2400" dirty="0"/>
              <a:t>تطبق المعرفة المحلية ونتائج البحث العلمي للأعمال الزراعية. </a:t>
            </a:r>
            <a:endParaRPr lang="ar-SA" sz="2400" dirty="0" smtClean="0"/>
          </a:p>
          <a:p>
            <a:pPr algn="r" rtl="1"/>
            <a:r>
              <a:rPr lang="ar-SA" sz="2400" dirty="0" smtClean="0"/>
              <a:t>باختصار </a:t>
            </a:r>
            <a:r>
              <a:rPr lang="ar-SA" sz="2400" dirty="0"/>
              <a:t>ادارة المزرعة </a:t>
            </a:r>
            <a:r>
              <a:rPr lang="ar-SA" sz="2400" dirty="0" smtClean="0"/>
              <a:t>هي </a:t>
            </a:r>
            <a:r>
              <a:rPr lang="ar-SA" sz="2400" dirty="0"/>
              <a:t>علم الاختيار واتخاذ القرار.</a:t>
            </a:r>
            <a:endParaRPr lang="en-US" sz="2400" dirty="0"/>
          </a:p>
          <a:p>
            <a:pPr algn="r" rtl="1"/>
            <a:endParaRPr lang="ar-SA" sz="2400" dirty="0" smtClean="0"/>
          </a:p>
          <a:p>
            <a:pPr marL="109537" lvl="0" indent="0" algn="r" rtl="1">
              <a:buNone/>
            </a:pP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27</a:t>
            </a:fld>
            <a:endParaRPr lang="en-US" dirty="0"/>
          </a:p>
        </p:txBody>
      </p:sp>
    </p:spTree>
    <p:extLst>
      <p:ext uri="{BB962C8B-B14F-4D97-AF65-F5344CB8AC3E}">
        <p14:creationId xmlns:p14="http://schemas.microsoft.com/office/powerpoint/2010/main" val="344753661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4294967295"/>
          </p:nvPr>
        </p:nvSpPr>
        <p:spPr>
          <a:xfrm>
            <a:off x="457200" y="381000"/>
            <a:ext cx="8382000" cy="5668963"/>
          </a:xfrm>
        </p:spPr>
        <p:txBody>
          <a:bodyPr>
            <a:normAutofit fontScale="92500" lnSpcReduction="20000"/>
          </a:bodyPr>
          <a:lstStyle/>
          <a:p>
            <a:pPr marL="320040" indent="-320040" algn="r" rtl="1" eaLnBrk="1" fontAlgn="auto" hangingPunct="1">
              <a:lnSpc>
                <a:spcPct val="150000"/>
              </a:lnSpc>
              <a:spcAft>
                <a:spcPts val="0"/>
              </a:spcAft>
              <a:buFontTx/>
              <a:buNone/>
              <a:defRPr/>
            </a:pPr>
            <a:r>
              <a:rPr lang="ar-SA" sz="3300" b="1" dirty="0">
                <a:solidFill>
                  <a:srgbClr val="C00000"/>
                </a:solidFill>
                <a:latin typeface="Times New Roman" pitchFamily="18" charset="0"/>
                <a:cs typeface="Times New Roman" pitchFamily="18" charset="0"/>
              </a:rPr>
              <a:t>الـــري التـكـمـيـلـي لـبـعـض الـمـحـاصـيل</a:t>
            </a:r>
            <a:endParaRPr lang="ar-SA" sz="3300" dirty="0">
              <a:solidFill>
                <a:srgbClr val="C00000"/>
              </a:solidFill>
              <a:latin typeface="Times New Roman" pitchFamily="18" charset="0"/>
              <a:cs typeface="Times New Roman" pitchFamily="18" charset="0"/>
            </a:endParaRPr>
          </a:p>
          <a:p>
            <a:pPr marL="320040" indent="-32004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يمكن استخدام نظام الري لتكميل احتياجات </a:t>
            </a:r>
            <a:r>
              <a:rPr lang="ar-SA" sz="2400" dirty="0" smtClean="0">
                <a:latin typeface="Times New Roman" pitchFamily="18" charset="0"/>
                <a:cs typeface="Times New Roman" pitchFamily="18" charset="0"/>
              </a:rPr>
              <a:t>النبات </a:t>
            </a:r>
            <a:r>
              <a:rPr lang="ar-SA" sz="2400" dirty="0">
                <a:latin typeface="Times New Roman" pitchFamily="18" charset="0"/>
                <a:cs typeface="Times New Roman" pitchFamily="18" charset="0"/>
              </a:rPr>
              <a:t>من المياه التي تزيد عن كمية الامطارفي بعض المناطق. ويمكن من الناحية الإقتصادية إتباع نظام الري التكميلي بعد إجراء الحسابات اللازمة لمقارنة تكلفة الاستثمار في نظام الري الثابت أو المتحرك أو الزيادة في قيمة العائد الناتج مع توفير المياه في الفترات الحرجة من عمر المحصول.</a:t>
            </a:r>
          </a:p>
          <a:p>
            <a:pPr marL="320040" indent="-320040" algn="just" rtl="1" eaLnBrk="1" fontAlgn="auto" hangingPunct="1">
              <a:lnSpc>
                <a:spcPct val="150000"/>
              </a:lnSpc>
              <a:spcAft>
                <a:spcPts val="0"/>
              </a:spcAft>
              <a:buFont typeface="Wingdings"/>
              <a:buChar char=""/>
              <a:defRPr/>
            </a:pPr>
            <a:r>
              <a:rPr lang="ar-SA" sz="2400" dirty="0">
                <a:latin typeface="Times New Roman" pitchFamily="18" charset="0"/>
                <a:cs typeface="Times New Roman" pitchFamily="18" charset="0"/>
              </a:rPr>
              <a:t>وحيث ان كمية الامطار غير ثابتة في بعض المناطق فيمكن استخدام نظرية الاحتمالات في معرفة البيانات اللازمة عن معدلات سقوط الامطار في المنطقة، تغطي عدد كبير من السنوات (من بيانات الارصاد الجوية) واستخدام هذه المعلومات في تحديد القيمة المتوقعة للزيادة في العائد الإنتاجي الناتج من توفير المعدلات المناسبة من الرطوبة للمحاصيل الزراعية تحت نظام الري التكميلي</a:t>
            </a:r>
            <a:r>
              <a:rPr lang="ar-SA" sz="2400" dirty="0" smtClean="0">
                <a:latin typeface="Times New Roman" pitchFamily="18" charset="0"/>
                <a:cs typeface="Times New Roman" pitchFamily="18" charset="0"/>
              </a:rPr>
              <a:t>.</a:t>
            </a:r>
          </a:p>
          <a:p>
            <a:pPr marL="320040" indent="-320040" algn="just" rtl="1" eaLnBrk="1" fontAlgn="auto" hangingPunct="1">
              <a:lnSpc>
                <a:spcPct val="150000"/>
              </a:lnSpc>
              <a:spcAft>
                <a:spcPts val="0"/>
              </a:spcAft>
              <a:buFont typeface="Wingdings"/>
              <a:buChar char=""/>
              <a:defRPr/>
            </a:pPr>
            <a:r>
              <a:rPr lang="ar-SA" sz="2400" dirty="0" smtClean="0">
                <a:latin typeface="Times New Roman" pitchFamily="18" charset="0"/>
                <a:cs typeface="Times New Roman" pitchFamily="18" charset="0"/>
              </a:rPr>
              <a:t>تفيد </a:t>
            </a:r>
            <a:r>
              <a:rPr lang="ar-SA" sz="2400" dirty="0">
                <a:latin typeface="Times New Roman" pitchFamily="18" charset="0"/>
                <a:cs typeface="Times New Roman" pitchFamily="18" charset="0"/>
              </a:rPr>
              <a:t>الدراسات ومراكز البحوث في التعريف بامكانيات زيادة من المحاصيل الحقلية بتوفير الاستثمارات اللازمة في أنظمة الري التي تستخدم في الري التكميلي.</a:t>
            </a:r>
            <a:endParaRPr lang="en-US" sz="2400" dirty="0">
              <a:latin typeface="Times New Roman" pitchFamily="18" charset="0"/>
              <a:cs typeface="Times New Roman" pitchFamily="18" charset="0"/>
            </a:endParaRPr>
          </a:p>
        </p:txBody>
      </p:sp>
      <p:sp>
        <p:nvSpPr>
          <p:cNvPr id="3277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8D4B8D19-B930-4611-BF2D-C1DD1239FF80}" type="slidenum">
              <a:rPr lang="ar-SA" altLang="en-US" smtClean="0">
                <a:solidFill>
                  <a:schemeClr val="tx2"/>
                </a:solidFill>
              </a:rPr>
              <a:pPr eaLnBrk="1" hangingPunct="1"/>
              <a:t>270</a:t>
            </a:fld>
            <a:endParaRPr lang="en-US" altLang="en-US" smtClean="0">
              <a:solidFill>
                <a:schemeClr val="tx2"/>
              </a:solidFill>
            </a:endParaRPr>
          </a:p>
        </p:txBody>
      </p:sp>
    </p:spTree>
    <p:extLst>
      <p:ext uri="{BB962C8B-B14F-4D97-AF65-F5344CB8AC3E}">
        <p14:creationId xmlns:p14="http://schemas.microsoft.com/office/powerpoint/2010/main" val="4268172888"/>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457200" y="304800"/>
            <a:ext cx="8305800" cy="5821363"/>
          </a:xfrm>
        </p:spPr>
        <p:txBody>
          <a:bodyPr/>
          <a:lstStyle/>
          <a:p>
            <a:pPr algn="ctr" rtl="1" eaLnBrk="1" hangingPunct="1">
              <a:lnSpc>
                <a:spcPct val="150000"/>
              </a:lnSpc>
              <a:buFontTx/>
              <a:buNone/>
            </a:pPr>
            <a:r>
              <a:rPr lang="ar-SA" altLang="en-US" sz="2400" b="1" dirty="0" smtClean="0">
                <a:solidFill>
                  <a:srgbClr val="C00000"/>
                </a:solidFill>
                <a:latin typeface="Times New Roman" pitchFamily="18" charset="0"/>
                <a:cs typeface="Times New Roman" pitchFamily="18" charset="0"/>
              </a:rPr>
              <a:t>الـعـائـد مـن أنـظمة الـري وتكـلـفـة الـفـرصة الـبديلـة وقرارات الاستثمار</a:t>
            </a:r>
            <a:endParaRPr lang="ar-SA" altLang="en-US" sz="2400" dirty="0" smtClean="0">
              <a:solidFill>
                <a:srgbClr val="C00000"/>
              </a:solidFill>
              <a:latin typeface="Times New Roman" pitchFamily="18" charset="0"/>
              <a:cs typeface="Times New Roman" pitchFamily="18" charset="0"/>
            </a:endParaRPr>
          </a:p>
          <a:p>
            <a:pPr algn="r" rtl="1" eaLnBrk="1" hangingPunct="1">
              <a:lnSpc>
                <a:spcPct val="150000"/>
              </a:lnSpc>
            </a:pPr>
            <a:r>
              <a:rPr lang="ar-SA" altLang="en-US" sz="1600" dirty="0" smtClean="0">
                <a:latin typeface="Times New Roman" pitchFamily="18" charset="0"/>
                <a:cs typeface="Times New Roman" pitchFamily="18" charset="0"/>
              </a:rPr>
              <a:t>ليس من المهم في الادراة إذا كان نظام الري التكميلي أو أي نظام للري سوف يكون مربحاً في سنة من السنوات ولكن المهم أن يكون للاستثمار في المدى الطويل عائداً اقتصادياً أكبر من أي عائد من الاستثمار في أي نشاط آخر.</a:t>
            </a:r>
          </a:p>
          <a:p>
            <a:pPr algn="r" rtl="1" eaLnBrk="1" hangingPunct="1">
              <a:lnSpc>
                <a:spcPct val="150000"/>
              </a:lnSpc>
            </a:pPr>
            <a:r>
              <a:rPr lang="ar-SA" altLang="en-US" sz="1600" dirty="0" smtClean="0">
                <a:latin typeface="Times New Roman" pitchFamily="18" charset="0"/>
                <a:cs typeface="Times New Roman" pitchFamily="18" charset="0"/>
              </a:rPr>
              <a:t>قد لا يعطي الاستثمار عائداً أو يغطي تكاليفه في سنة ما ولكن العائد في المدى الطويل يكون أكبر من تكلفة الاستثمار في نظام الري.</a:t>
            </a:r>
          </a:p>
          <a:p>
            <a:pPr algn="r" rtl="1" eaLnBrk="1" hangingPunct="1">
              <a:lnSpc>
                <a:spcPct val="150000"/>
              </a:lnSpc>
            </a:pPr>
            <a:r>
              <a:rPr lang="ar-SA" altLang="en-US" sz="1600" dirty="0" smtClean="0">
                <a:latin typeface="Times New Roman" pitchFamily="18" charset="0"/>
                <a:cs typeface="Times New Roman" pitchFamily="18" charset="0"/>
              </a:rPr>
              <a:t>أنظمة الري من الاستثمارات الثابتة المهمة في المزرعة وتخصيص تكلفة الري لوحدة المساحة يتطلب استثمارها في مساحة كبيرة لينخفض بذلك متوسط التكلفة الثابتة لوحدة المساحة. ولذلك يجب تقويم نظام الري في ظروف مساحة المزرعة ونوعية المحاصيل ونوعية التربة وتكلفة مصادر المياه... الخ وهي من العوامل المهمة في تحديد تكلفة الاستثمار في أنظمة الري وتكلفة الفرصة البديلة.</a:t>
            </a:r>
          </a:p>
          <a:p>
            <a:pPr algn="r" rtl="1" eaLnBrk="1" hangingPunct="1">
              <a:lnSpc>
                <a:spcPct val="150000"/>
              </a:lnSpc>
            </a:pPr>
            <a:r>
              <a:rPr lang="ar-SA" altLang="en-US" sz="1600" dirty="0" smtClean="0">
                <a:latin typeface="Times New Roman" pitchFamily="18" charset="0"/>
                <a:cs typeface="Times New Roman" pitchFamily="18" charset="0"/>
              </a:rPr>
              <a:t>فيما يخص الري التكميلي يجب على المزارع الذي يتوفر لديه مصدر للري أن يقوم بتقويم العائد من زيادة الرطوبة بتوفير المياه في الأوقات الحرجة وترجمة الإنتاج إلى عوائد نقدية ومقارنة ذلك بقيمة الاستثمار أو تكلفة الاستثمار في أنظمة الري والفرصة البديلة للاستثمار المتاحة للمزارع في أنشطة أخرى قبل اتخاذ القرار بشأن استخدام الري التكميلي في المحاصيل الحقلية. </a:t>
            </a:r>
            <a:endParaRPr lang="en-US" altLang="en-US" sz="1600" dirty="0" smtClean="0">
              <a:latin typeface="Times New Roman" pitchFamily="18" charset="0"/>
              <a:cs typeface="Times New Roman" pitchFamily="18" charset="0"/>
            </a:endParaRPr>
          </a:p>
        </p:txBody>
      </p:sp>
      <p:sp>
        <p:nvSpPr>
          <p:cNvPr id="3379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algn="r" rtl="1"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algn="r" rtl="1"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algn="r" rtl="1"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algn="r" rtl="1"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DBA9EEF2-3B16-4284-8EA6-0CB4A69EA08C}" type="slidenum">
              <a:rPr lang="ar-SA" altLang="en-US" smtClean="0">
                <a:solidFill>
                  <a:schemeClr val="tx2"/>
                </a:solidFill>
              </a:rPr>
              <a:pPr eaLnBrk="1" hangingPunct="1"/>
              <a:t>271</a:t>
            </a:fld>
            <a:endParaRPr lang="en-US" altLang="en-US" smtClean="0">
              <a:solidFill>
                <a:schemeClr val="tx2"/>
              </a:solidFill>
            </a:endParaRPr>
          </a:p>
        </p:txBody>
      </p:sp>
    </p:spTree>
    <p:extLst>
      <p:ext uri="{BB962C8B-B14F-4D97-AF65-F5344CB8AC3E}">
        <p14:creationId xmlns:p14="http://schemas.microsoft.com/office/powerpoint/2010/main" val="104124648"/>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a:xfrm>
            <a:off x="457200" y="381000"/>
            <a:ext cx="8382000" cy="533400"/>
          </a:xfrm>
        </p:spPr>
        <p:txBody>
          <a:bodyPr>
            <a:normAutofit/>
          </a:bodyPr>
          <a:lstStyle/>
          <a:p>
            <a:pPr algn="ctr" rtl="1" eaLnBrk="1" fontAlgn="auto" hangingPunct="1">
              <a:spcAft>
                <a:spcPts val="0"/>
              </a:spcAft>
              <a:defRPr/>
            </a:pPr>
            <a:r>
              <a:rPr lang="ar-SA" sz="2800" b="1" dirty="0" smtClean="0">
                <a:solidFill>
                  <a:schemeClr val="accent1">
                    <a:satMod val="150000"/>
                  </a:schemeClr>
                </a:solidFill>
                <a:latin typeface="Times New Roman" pitchFamily="18" charset="0"/>
                <a:cs typeface="Times New Roman" pitchFamily="18" charset="0"/>
              </a:rPr>
              <a:t>إدارة مشروعات </a:t>
            </a:r>
            <a:r>
              <a:rPr lang="ar-SA" sz="2800" b="1" dirty="0">
                <a:solidFill>
                  <a:schemeClr val="accent1">
                    <a:satMod val="150000"/>
                  </a:schemeClr>
                </a:solidFill>
                <a:latin typeface="Times New Roman" pitchFamily="18" charset="0"/>
                <a:cs typeface="Times New Roman" pitchFamily="18" charset="0"/>
              </a:rPr>
              <a:t>الإنتاج </a:t>
            </a:r>
            <a:r>
              <a:rPr lang="ar-SA" sz="2800" b="1" dirty="0" smtClean="0">
                <a:solidFill>
                  <a:schemeClr val="accent1">
                    <a:satMod val="150000"/>
                  </a:schemeClr>
                </a:solidFill>
                <a:latin typeface="Times New Roman" pitchFamily="18" charset="0"/>
                <a:cs typeface="Times New Roman" pitchFamily="18" charset="0"/>
              </a:rPr>
              <a:t>الحيواني</a:t>
            </a:r>
            <a:endParaRPr lang="en-US" sz="2800" b="1" dirty="0">
              <a:solidFill>
                <a:schemeClr val="accent1">
                  <a:satMod val="150000"/>
                </a:schemeClr>
              </a:solidFill>
              <a:latin typeface="Times New Roman" pitchFamily="18" charset="0"/>
              <a:cs typeface="Times New Roman" pitchFamily="18" charset="0"/>
            </a:endParaRPr>
          </a:p>
        </p:txBody>
      </p:sp>
      <p:sp>
        <p:nvSpPr>
          <p:cNvPr id="6147" name="Rectangle 5"/>
          <p:cNvSpPr>
            <a:spLocks noGrp="1" noChangeArrowheads="1"/>
          </p:cNvSpPr>
          <p:nvPr>
            <p:ph idx="1"/>
          </p:nvPr>
        </p:nvSpPr>
        <p:spPr>
          <a:xfrm>
            <a:off x="304800" y="990600"/>
            <a:ext cx="8686800" cy="5486400"/>
          </a:xfrm>
        </p:spPr>
        <p:txBody>
          <a:bodyPr/>
          <a:lstStyle/>
          <a:p>
            <a:pPr algn="just" rtl="1" eaLnBrk="1" hangingPunct="1">
              <a:lnSpc>
                <a:spcPct val="150000"/>
              </a:lnSpc>
              <a:buFont typeface="Wingdings" pitchFamily="2" charset="2"/>
              <a:buChar char="q"/>
            </a:pPr>
            <a:r>
              <a:rPr lang="ar-SA" altLang="en-US" sz="1600" dirty="0" smtClean="0">
                <a:latin typeface="Times New Roman" pitchFamily="18" charset="0"/>
                <a:cs typeface="Times New Roman" pitchFamily="18" charset="0"/>
              </a:rPr>
              <a:t>من القرارات المهمة فيما يخص الإنتاج الحيواني مسالة اختيار نشاط الإنتاج الحيواني الممكن ضمن البدائل المتاحة أمام المزارع 0من البدائل المتاحة في ليبيا تربية الأغنام والماعز والأبقار والإبل ودواجن البيض واللحم) ومع اختيار نوع النشاط يأتي القرار بخصوص حجم النشاط من حيث العدد والاستثمارات المطلوبة وكذلك نظام التربية والإدارة للمشروع الذي يتم اختياره.</a:t>
            </a:r>
          </a:p>
          <a:p>
            <a:pPr algn="just" rtl="1" eaLnBrk="1" hangingPunct="1">
              <a:lnSpc>
                <a:spcPct val="150000"/>
              </a:lnSpc>
              <a:buFontTx/>
              <a:buNone/>
            </a:pPr>
            <a:r>
              <a:rPr lang="ar-SA" altLang="en-US" sz="1600" b="1" dirty="0" smtClean="0">
                <a:solidFill>
                  <a:srgbClr val="FF0000"/>
                </a:solidFill>
                <a:latin typeface="Times New Roman" pitchFamily="18" charset="0"/>
                <a:cs typeface="Times New Roman" pitchFamily="18" charset="0"/>
              </a:rPr>
              <a:t>ومن الأسباب التي تدعو المزارع إلى الانشغال بأنشطة الإنتاج الحيواني مايلي:</a:t>
            </a:r>
          </a:p>
          <a:p>
            <a:pPr algn="just" rtl="1" eaLnBrk="1" hangingPunct="1">
              <a:lnSpc>
                <a:spcPct val="150000"/>
              </a:lnSpc>
            </a:pPr>
            <a:r>
              <a:rPr lang="ar-SA" altLang="en-US" sz="1600" dirty="0" smtClean="0">
                <a:latin typeface="Times New Roman" pitchFamily="18" charset="0"/>
                <a:cs typeface="Times New Roman" pitchFamily="18" charset="0"/>
              </a:rPr>
              <a:t>زيادة الدخل وربحية النشاط المزرعي كسبب مباشر لممارسة المزارع نشاط تربية الحيواني بالمزرعة أو المشروع.</a:t>
            </a:r>
          </a:p>
          <a:p>
            <a:pPr algn="just" rtl="1" eaLnBrk="1" hangingPunct="1">
              <a:lnSpc>
                <a:spcPct val="150000"/>
              </a:lnSpc>
            </a:pPr>
            <a:r>
              <a:rPr lang="ar-SA" altLang="en-US" sz="1600" dirty="0" smtClean="0">
                <a:latin typeface="Times New Roman" pitchFamily="18" charset="0"/>
                <a:cs typeface="Times New Roman" pitchFamily="18" charset="0"/>
              </a:rPr>
              <a:t>استثمار وقت المزارع الاستثمار الأمثل خارج أوقات الاحتياج الأقصى في الإنتاج الزراعي (استثمار فائض العمالة).</a:t>
            </a:r>
          </a:p>
          <a:p>
            <a:pPr algn="just" rtl="1" eaLnBrk="1" hangingPunct="1">
              <a:lnSpc>
                <a:spcPct val="150000"/>
              </a:lnSpc>
            </a:pPr>
            <a:r>
              <a:rPr lang="ar-SA" altLang="en-US" sz="1600" dirty="0" smtClean="0">
                <a:latin typeface="Times New Roman" pitchFamily="18" charset="0"/>
                <a:cs typeface="Times New Roman" pitchFamily="18" charset="0"/>
              </a:rPr>
              <a:t>استخدام مخلفات الزراعة من المواد المستخدمة كعلف حيواني وغير قابلة للتسويق المباشر كمخلفات الزراعة مابعد الحصاد وبقايا البقوليات وغيرها.</a:t>
            </a:r>
          </a:p>
          <a:p>
            <a:pPr algn="just" rtl="1" eaLnBrk="1" hangingPunct="1">
              <a:lnSpc>
                <a:spcPct val="150000"/>
              </a:lnSpc>
            </a:pPr>
            <a:r>
              <a:rPr lang="ar-SA" altLang="en-US" sz="1600" dirty="0" smtClean="0">
                <a:latin typeface="Times New Roman" pitchFamily="18" charset="0"/>
                <a:cs typeface="Times New Roman" pitchFamily="18" charset="0"/>
              </a:rPr>
              <a:t>الحصول على مصدر رخيص للأسمدة بالمزروعة وربما تخفيض تكلفة اضافة الاسمدة للحقول وتحسين خواص التربة ببعض المناطق.</a:t>
            </a:r>
          </a:p>
          <a:p>
            <a:pPr algn="just" rtl="1" eaLnBrk="1" hangingPunct="1">
              <a:lnSpc>
                <a:spcPct val="150000"/>
              </a:lnSpc>
            </a:pPr>
            <a:r>
              <a:rPr lang="ar-SA" altLang="en-US" sz="1600" dirty="0" smtClean="0">
                <a:latin typeface="Times New Roman" pitchFamily="18" charset="0"/>
                <a:cs typeface="Times New Roman" pitchFamily="18" charset="0"/>
              </a:rPr>
              <a:t>تنظيم الدخل المزرعي عن طريق تحويل وحدات العلف الى وحدات لحوم والبان التي تعطي عائداً أكبر للمزارع وتزيد من كفاءة استثمار راس المال.</a:t>
            </a:r>
            <a:endParaRPr lang="en-US" altLang="en-US" sz="16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C725C0ED-C613-4F95-BF9A-061F64CD80C6}" type="slidenum">
              <a:rPr lang="ar-SA" smtClean="0"/>
              <a:pPr>
                <a:defRPr/>
              </a:pPr>
              <a:t>272</a:t>
            </a:fld>
            <a:endParaRPr lang="en-US"/>
          </a:p>
        </p:txBody>
      </p:sp>
    </p:spTree>
    <p:extLst>
      <p:ext uri="{BB962C8B-B14F-4D97-AF65-F5344CB8AC3E}">
        <p14:creationId xmlns:p14="http://schemas.microsoft.com/office/powerpoint/2010/main" val="18391701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228600" y="228600"/>
            <a:ext cx="8763000" cy="6172200"/>
          </a:xfrm>
        </p:spPr>
        <p:txBody>
          <a:bodyPr>
            <a:noAutofit/>
          </a:bodyPr>
          <a:lstStyle/>
          <a:p>
            <a:pPr marL="381000" indent="-381000" algn="just" rtl="1" eaLnBrk="1" fontAlgn="auto" hangingPunct="1">
              <a:lnSpc>
                <a:spcPct val="150000"/>
              </a:lnSpc>
              <a:spcAft>
                <a:spcPts val="0"/>
              </a:spcAft>
              <a:buClr>
                <a:schemeClr val="accent3"/>
              </a:buClr>
              <a:buFont typeface="Wingdings 2"/>
              <a:buChar char=""/>
              <a:defRPr/>
            </a:pPr>
            <a:r>
              <a:rPr lang="ar-SA" sz="1400" b="1" dirty="0" smtClean="0">
                <a:solidFill>
                  <a:schemeClr val="accent1"/>
                </a:solidFill>
                <a:latin typeface="Times New Roman" pitchFamily="18" charset="0"/>
                <a:ea typeface="+mn-ea"/>
              </a:rPr>
              <a:t>توجد بعض المبادئ والمعايير التي يمكن استخدامها في تحديد نوع نشاط الحيوان وحجمه من أهمها:</a:t>
            </a:r>
          </a:p>
          <a:p>
            <a:pPr marL="0" indent="0" algn="just" rtl="1" eaLnBrk="1" fontAlgn="auto" hangingPunct="1">
              <a:lnSpc>
                <a:spcPct val="150000"/>
              </a:lnSpc>
              <a:spcAft>
                <a:spcPts val="0"/>
              </a:spcAft>
              <a:buClr>
                <a:schemeClr val="accent3"/>
              </a:buClr>
              <a:buNone/>
              <a:defRPr/>
            </a:pPr>
            <a:endParaRPr lang="ar-SA" sz="1400" b="1" dirty="0" smtClean="0">
              <a:solidFill>
                <a:schemeClr val="accent1"/>
              </a:solidFill>
              <a:latin typeface="Times New Roman" pitchFamily="18" charset="0"/>
              <a:ea typeface="+mn-ea"/>
            </a:endParaRP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أسعار الإنتاج الحيواني ومنتجاته بالمقارنة بالمنتجات الزراعية الأخرى وتكلفة الموارد المستخدمة في الإنتاج الحيواني والنباتي </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معدلات تحويل العلف إلى منتجات حيوانية بمعنى كفاءة للإنتاج الحيواني والتي تختلف باختلاف قدرة المزارع وإمكانياته.</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طبيعة نشاط الإنتاج الحيواني.</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الظروف الجوية والطبيعية وطبيعة الإنتاج الحيواني والمنتج في المزارع المجاورة والتي من الممكن استخدامها أو استخدام مخلفاتها كعلف حيواني.</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توفر الموارد ورأس المال لدى المزارع وقدرته على الاقتراض وتسديد القروض وحاجته السريعة إلى استرداد الأموال المستثمرة.</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حجم المزارع أو المشروع من حيث المساحة والموارد والاستثمارات.</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الملكية المز رعية والانتفاع من حيث المدة المتاحة للإنتاج </a:t>
            </a:r>
            <a:r>
              <a:rPr lang="ar-SA" sz="1400" dirty="0" err="1" smtClean="0">
                <a:latin typeface="Times New Roman" pitchFamily="18" charset="0"/>
                <a:ea typeface="+mn-ea"/>
              </a:rPr>
              <a:t>او</a:t>
            </a:r>
            <a:r>
              <a:rPr lang="ar-SA" sz="1400" dirty="0" smtClean="0">
                <a:latin typeface="Times New Roman" pitchFamily="18" charset="0"/>
                <a:ea typeface="+mn-ea"/>
              </a:rPr>
              <a:t> التخطيط.</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مقدرة المزارع على تحمل المخاطرة والتي يمكن قيامها من حيث العمر، صحة المزارع، التعليم، الالتزامات العائلية والوضع المالي للمزارع.</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الاختيارات والتفصيل الشخصي للمزارع ومقدرته على الإدارة واتخاذ القرارات.</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حجم العمالة العائلية المتوفرة وإمكانيات توفر العمالة من المصادر المختلفة.</a:t>
            </a:r>
          </a:p>
          <a:p>
            <a:pPr marL="381000" indent="-381000" algn="just" rtl="1" eaLnBrk="1" fontAlgn="auto" hangingPunct="1">
              <a:lnSpc>
                <a:spcPct val="150000"/>
              </a:lnSpc>
              <a:spcAft>
                <a:spcPts val="0"/>
              </a:spcAft>
              <a:buClr>
                <a:srgbClr val="FF0000"/>
              </a:buClr>
              <a:buFontTx/>
              <a:buAutoNum type="arabicPeriod"/>
              <a:defRPr/>
            </a:pPr>
            <a:r>
              <a:rPr lang="ar-SA" sz="1400" dirty="0" smtClean="0">
                <a:latin typeface="Times New Roman" pitchFamily="18" charset="0"/>
                <a:ea typeface="+mn-ea"/>
              </a:rPr>
              <a:t>حجم الإنشاءات والمباني المزرعية المتوفرة وخاصة تحت ظروف عدم توفر الأموال الكافية للاستثمار في هذه الإنشاءات الجديدة.</a:t>
            </a:r>
          </a:p>
          <a:p>
            <a:pPr marL="0" indent="0" algn="just" rtl="1" eaLnBrk="1" fontAlgn="auto" hangingPunct="1">
              <a:lnSpc>
                <a:spcPct val="150000"/>
              </a:lnSpc>
              <a:spcAft>
                <a:spcPts val="0"/>
              </a:spcAft>
              <a:buClr>
                <a:schemeClr val="accent3"/>
              </a:buClr>
              <a:buNone/>
              <a:defRPr/>
            </a:pPr>
            <a:r>
              <a:rPr lang="ar-SA" sz="1400" dirty="0" smtClean="0">
                <a:latin typeface="Times New Roman" pitchFamily="18" charset="0"/>
                <a:ea typeface="+mn-ea"/>
              </a:rPr>
              <a:t>و باستعراض كافة العوامل السابقة يمكن للمزارع ان يتعرف على طبيعة مشروع الإنتاج الحيواني الملائم والمناسب له ولمزرعته ولاتتساوى كل تلك العوامل في الأهمية ويمكن للمزارع استخدام خبراته في تحديد العوامل التي تعطي أكثر وزن في اتخاذ القرار المزرعي بشأن مشروعات الإنتاج الحيواني.</a:t>
            </a:r>
            <a:endParaRPr lang="en-US" sz="1400" dirty="0" smtClean="0">
              <a:latin typeface="Times New Roman" pitchFamily="18" charset="0"/>
              <a:ea typeface="+mn-ea"/>
            </a:endParaRPr>
          </a:p>
        </p:txBody>
      </p:sp>
      <p:sp>
        <p:nvSpPr>
          <p:cNvPr id="3" name="عنصر نائب لرقم الشريحة 2"/>
          <p:cNvSpPr>
            <a:spLocks noGrp="1"/>
          </p:cNvSpPr>
          <p:nvPr>
            <p:ph type="sldNum" sz="quarter" idx="12"/>
          </p:nvPr>
        </p:nvSpPr>
        <p:spPr/>
        <p:txBody>
          <a:bodyPr/>
          <a:lstStyle/>
          <a:p>
            <a:pPr>
              <a:defRPr/>
            </a:pPr>
            <a:fld id="{3B461008-56E6-4F76-84B7-636565628F87}" type="slidenum">
              <a:rPr lang="ar-SA" smtClean="0"/>
              <a:pPr>
                <a:defRPr/>
              </a:pPr>
              <a:t>273</a:t>
            </a:fld>
            <a:endParaRPr lang="en-US"/>
          </a:p>
        </p:txBody>
      </p:sp>
    </p:spTree>
    <p:extLst>
      <p:ext uri="{BB962C8B-B14F-4D97-AF65-F5344CB8AC3E}">
        <p14:creationId xmlns:p14="http://schemas.microsoft.com/office/powerpoint/2010/main" val="18950021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609600" y="609600"/>
            <a:ext cx="8305800" cy="5943600"/>
          </a:xfrm>
        </p:spPr>
        <p:txBody>
          <a:bodyPr/>
          <a:lstStyle/>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التنسيق بين الإنتاج النباتي ومشروعات الإنتاج الحيواني</a:t>
            </a:r>
          </a:p>
          <a:p>
            <a:pPr algn="just" rtl="1" eaLnBrk="1" hangingPunct="1">
              <a:lnSpc>
                <a:spcPct val="150000"/>
              </a:lnSpc>
            </a:pPr>
            <a:r>
              <a:rPr lang="ar-SA" altLang="en-US" sz="2000" dirty="0" smtClean="0">
                <a:latin typeface="Times New Roman" pitchFamily="18" charset="0"/>
                <a:cs typeface="Times New Roman" pitchFamily="18" charset="0"/>
              </a:rPr>
              <a:t>في الكثير من الأحيان تؤثر نوعية التربة وملائمة المحاصيل لها في تحديد نوعية الإنتاج الحيواني التي يمكن تربيتها في المزرعة. وتحتاج مشاريع الإنتاج الحيواني الى تنسيق بين انشطة الإنتاج الحيواني والنباتي وقد يكون من الممكن في بعض الاحيان عكس العملية بحيث يتم اختيار نشاط الإنتاج الحيواني أولاً ثم ياتي بعد ذلك اختيار المحاصيل التي تصلح كأعلاف للإنتاج الحيواني الذي يتم اختياره.</a:t>
            </a:r>
            <a:endParaRPr lang="ar-SA" altLang="en-US" sz="2000" b="1" dirty="0" smtClean="0">
              <a:latin typeface="Times New Roman" pitchFamily="18" charset="0"/>
              <a:cs typeface="Times New Roman" pitchFamily="18" charset="0"/>
            </a:endParaRPr>
          </a:p>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تكامل إنتاج المحاصيل مع نشاط الإنتاج الحيواني:</a:t>
            </a:r>
          </a:p>
          <a:p>
            <a:pPr algn="just" rtl="1" eaLnBrk="1" hangingPunct="1">
              <a:lnSpc>
                <a:spcPct val="150000"/>
              </a:lnSpc>
            </a:pPr>
            <a:r>
              <a:rPr lang="ar-SA" altLang="en-US" sz="2000" dirty="0" smtClean="0">
                <a:latin typeface="Times New Roman" pitchFamily="18" charset="0"/>
                <a:cs typeface="Times New Roman" pitchFamily="18" charset="0"/>
              </a:rPr>
              <a:t>من أمثلة التكامل في هذا الإطار مشاريع إنتاج الحليب وتربية الأبقار حيث تعد الأعلاف (بنوعية وكمية محددة) من أهم محددات إنتاج الحليب. ويتم في هذا التكامل تحديد المدى الذي يتم فيه إحلال العلف الخشن محل العلف المركز كذلك إحلال الحبوب المختلفة في عليقه الحيوان لتخفيض تكاليف الإنتاج وتوفير الاحتياجات الغذائية للابقارلتتمكن من تعظيم العائد من إنتاج الحليب.</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E971261B-6D3F-479F-88C5-CE19D7C11BA1}" type="slidenum">
              <a:rPr lang="ar-SA" smtClean="0"/>
              <a:pPr>
                <a:defRPr/>
              </a:pPr>
              <a:t>274</a:t>
            </a:fld>
            <a:endParaRPr lang="en-US"/>
          </a:p>
        </p:txBody>
      </p:sp>
    </p:spTree>
    <p:extLst>
      <p:ext uri="{BB962C8B-B14F-4D97-AF65-F5344CB8AC3E}">
        <p14:creationId xmlns:p14="http://schemas.microsoft.com/office/powerpoint/2010/main" val="154557273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4294967295"/>
          </p:nvPr>
        </p:nvSpPr>
        <p:spPr>
          <a:xfrm>
            <a:off x="990600" y="990600"/>
            <a:ext cx="7239000" cy="3733800"/>
          </a:xfrm>
        </p:spPr>
        <p:txBody>
          <a:bodyPr rtlCol="0">
            <a:normAutofit/>
          </a:bodyPr>
          <a:lstStyle/>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000" dirty="0" smtClean="0">
                <a:latin typeface="Times New Roman" pitchFamily="18" charset="0"/>
                <a:ea typeface="+mn-ea"/>
                <a:cs typeface="Times New Roman" pitchFamily="18" charset="0"/>
              </a:rPr>
              <a:t>يجري </a:t>
            </a:r>
            <a:r>
              <a:rPr lang="ar-SA" sz="2000" dirty="0">
                <a:latin typeface="Times New Roman" pitchFamily="18" charset="0"/>
                <a:ea typeface="+mn-ea"/>
                <a:cs typeface="Times New Roman" pitchFamily="18" charset="0"/>
              </a:rPr>
              <a:t>التحويل في نشاطات الإنتاج النباتي من حبوب واعلاف خضراء وغيرها </a:t>
            </a:r>
            <a:r>
              <a:rPr lang="ar-SA" sz="2000" dirty="0" smtClean="0">
                <a:latin typeface="Times New Roman" pitchFamily="18" charset="0"/>
                <a:ea typeface="+mn-ea"/>
                <a:cs typeface="Times New Roman" pitchFamily="18" charset="0"/>
              </a:rPr>
              <a:t>لتتماشى </a:t>
            </a:r>
            <a:r>
              <a:rPr lang="ar-SA" sz="2000" dirty="0">
                <a:latin typeface="Times New Roman" pitchFamily="18" charset="0"/>
                <a:ea typeface="+mn-ea"/>
                <a:cs typeface="Times New Roman" pitchFamily="18" charset="0"/>
              </a:rPr>
              <a:t>مع برامج التغذية المقترحة للإنتاج الحيواني. </a:t>
            </a:r>
            <a:r>
              <a:rPr lang="ar-SA" sz="2000" dirty="0" smtClean="0">
                <a:latin typeface="Times New Roman" pitchFamily="18" charset="0"/>
                <a:ea typeface="+mn-ea"/>
                <a:cs typeface="Times New Roman" pitchFamily="18" charset="0"/>
              </a:rPr>
              <a:t>كما ان </a:t>
            </a:r>
            <a:r>
              <a:rPr lang="ar-SA" sz="2000" dirty="0">
                <a:latin typeface="Times New Roman" pitchFamily="18" charset="0"/>
                <a:ea typeface="+mn-ea"/>
                <a:cs typeface="Times New Roman" pitchFamily="18" charset="0"/>
              </a:rPr>
              <a:t>برامج المحاصيل الذي يعطي اعلى إنتاج من الإنتاج الحيواني يمكن الوصول اليه عندما تكون نسبة احلال المحاصيل مع بعضها مساوية لنسبة احلالها أو استبدالها في عليقة الحيوان.</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000" dirty="0">
                <a:latin typeface="Times New Roman" pitchFamily="18" charset="0"/>
                <a:ea typeface="+mn-ea"/>
                <a:cs typeface="Times New Roman" pitchFamily="18" charset="0"/>
              </a:rPr>
              <a:t>يوضح </a:t>
            </a:r>
            <a:r>
              <a:rPr lang="ar-SA" sz="2000" dirty="0" smtClean="0">
                <a:latin typeface="Times New Roman" pitchFamily="18" charset="0"/>
                <a:ea typeface="+mn-ea"/>
                <a:cs typeface="Times New Roman" pitchFamily="18" charset="0"/>
              </a:rPr>
              <a:t>الشكل التالي العلاقة </a:t>
            </a:r>
            <a:r>
              <a:rPr lang="ar-SA" sz="2000" dirty="0">
                <a:latin typeface="Times New Roman" pitchFamily="18" charset="0"/>
                <a:ea typeface="+mn-ea"/>
                <a:cs typeface="Times New Roman" pitchFamily="18" charset="0"/>
              </a:rPr>
              <a:t>بين منحنى </a:t>
            </a:r>
            <a:r>
              <a:rPr lang="ar-SA" sz="2000" dirty="0" smtClean="0">
                <a:latin typeface="Times New Roman" pitchFamily="18" charset="0"/>
                <a:ea typeface="+mn-ea"/>
                <a:cs typeface="Times New Roman" pitchFamily="18" charset="0"/>
              </a:rPr>
              <a:t>امكانيات </a:t>
            </a:r>
            <a:r>
              <a:rPr lang="ar-SA" sz="2000" dirty="0">
                <a:latin typeface="Times New Roman" pitchFamily="18" charset="0"/>
                <a:ea typeface="+mn-ea"/>
                <a:cs typeface="Times New Roman" pitchFamily="18" charset="0"/>
              </a:rPr>
              <a:t>الإنتاج للحبوب والالبان ومنحنى الإنتاج المتماثل لإنتاج كميات محددة من الحليب بتربية عدد محدد من ابقار الحليب. </a:t>
            </a:r>
            <a:endParaRPr lang="ar-SA" sz="2000" dirty="0" smtClean="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9AB0CE1-52D9-4E6F-A636-8212A0328B00}" type="slidenum">
              <a:rPr lang="ar-SA" smtClean="0"/>
              <a:pPr>
                <a:defRPr/>
              </a:pPr>
              <a:t>275</a:t>
            </a:fld>
            <a:endParaRPr lang="en-US"/>
          </a:p>
        </p:txBody>
      </p:sp>
    </p:spTree>
    <p:extLst>
      <p:ext uri="{BB962C8B-B14F-4D97-AF65-F5344CB8AC3E}">
        <p14:creationId xmlns:p14="http://schemas.microsoft.com/office/powerpoint/2010/main" val="312401875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SA" altLang="en-US"/>
          </a:p>
        </p:txBody>
      </p:sp>
      <p:graphicFrame>
        <p:nvGraphicFramePr>
          <p:cNvPr id="1026" name="Object 4"/>
          <p:cNvGraphicFramePr>
            <a:graphicFrameLocks noChangeAspect="1"/>
          </p:cNvGraphicFramePr>
          <p:nvPr>
            <p:extLst>
              <p:ext uri="{D42A27DB-BD31-4B8C-83A1-F6EECF244321}">
                <p14:modId xmlns:p14="http://schemas.microsoft.com/office/powerpoint/2010/main" val="2863518691"/>
              </p:ext>
            </p:extLst>
          </p:nvPr>
        </p:nvGraphicFramePr>
        <p:xfrm>
          <a:off x="609600" y="533400"/>
          <a:ext cx="8301038" cy="5462588"/>
        </p:xfrm>
        <a:graphic>
          <a:graphicData uri="http://schemas.openxmlformats.org/presentationml/2006/ole">
            <mc:AlternateContent xmlns:mc="http://schemas.openxmlformats.org/markup-compatibility/2006">
              <mc:Choice xmlns:v="urn:schemas-microsoft-com:vml" Requires="v">
                <p:oleObj spid="_x0000_s75857" name="Document" r:id="rId3" imgW="5403274" imgH="4016664" progId="Word.Document.8">
                  <p:embed/>
                </p:oleObj>
              </mc:Choice>
              <mc:Fallback>
                <p:oleObj name="Document" r:id="rId3" imgW="5403274" imgH="401666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8301038" cy="546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4010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8D8399EF-F90E-4692-B3A9-396DCF9CF57B}" type="slidenum">
              <a:rPr lang="ar-SA" smtClean="0"/>
              <a:pPr>
                <a:defRPr/>
              </a:pPr>
              <a:t>276</a:t>
            </a:fld>
            <a:endParaRPr lang="en-US"/>
          </a:p>
        </p:txBody>
      </p:sp>
    </p:spTree>
    <p:extLst>
      <p:ext uri="{BB962C8B-B14F-4D97-AF65-F5344CB8AC3E}">
        <p14:creationId xmlns:p14="http://schemas.microsoft.com/office/powerpoint/2010/main" val="191617044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277</a:t>
            </a:fld>
            <a:endParaRPr lang="en-US">
              <a:solidFill>
                <a:prstClr val="black"/>
              </a:solidFill>
            </a:endParaRPr>
          </a:p>
        </p:txBody>
      </p:sp>
      <p:sp>
        <p:nvSpPr>
          <p:cNvPr id="4" name="Rectangle 3"/>
          <p:cNvSpPr/>
          <p:nvPr/>
        </p:nvSpPr>
        <p:spPr>
          <a:xfrm>
            <a:off x="457200" y="1447800"/>
            <a:ext cx="8382000" cy="3366563"/>
          </a:xfrm>
          <a:prstGeom prst="rect">
            <a:avLst/>
          </a:prstGeom>
        </p:spPr>
        <p:txBody>
          <a:bodyPr wrap="square">
            <a:spAutoFit/>
          </a:bodyPr>
          <a:lstStyle/>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من الشكل يمكن ملاحظة أنه في المنطقة التي يتزايد فيها منحنى </a:t>
            </a:r>
            <a:r>
              <a:rPr lang="ar-SA" dirty="0" smtClean="0">
                <a:solidFill>
                  <a:prstClr val="black"/>
                </a:solidFill>
                <a:latin typeface="Times New Roman" pitchFamily="18" charset="0"/>
                <a:cs typeface="Times New Roman" pitchFamily="18" charset="0"/>
              </a:rPr>
              <a:t>امكانيات </a:t>
            </a:r>
            <a:r>
              <a:rPr lang="ar-SA" dirty="0">
                <a:solidFill>
                  <a:prstClr val="black"/>
                </a:solidFill>
                <a:latin typeface="Times New Roman" pitchFamily="18" charset="0"/>
                <a:cs typeface="Times New Roman" pitchFamily="18" charset="0"/>
              </a:rPr>
              <a:t>الإنتاج تعني أن العلاقة بين الحبوب والاعلاف </a:t>
            </a:r>
            <a:r>
              <a:rPr lang="ar-SA" dirty="0" smtClean="0">
                <a:solidFill>
                  <a:prstClr val="black"/>
                </a:solidFill>
                <a:latin typeface="Times New Roman" pitchFamily="18" charset="0"/>
                <a:cs typeface="Times New Roman" pitchFamily="18" charset="0"/>
              </a:rPr>
              <a:t>الخضراء </a:t>
            </a:r>
            <a:r>
              <a:rPr lang="ar-SA" dirty="0">
                <a:solidFill>
                  <a:prstClr val="black"/>
                </a:solidFill>
                <a:latin typeface="Times New Roman" pitchFamily="18" charset="0"/>
                <a:cs typeface="Times New Roman" pitchFamily="18" charset="0"/>
              </a:rPr>
              <a:t>علاقة </a:t>
            </a:r>
            <a:r>
              <a:rPr lang="ar-SA" dirty="0" smtClean="0">
                <a:solidFill>
                  <a:prstClr val="black"/>
                </a:solidFill>
                <a:latin typeface="Times New Roman" pitchFamily="18" charset="0"/>
                <a:cs typeface="Times New Roman" pitchFamily="18" charset="0"/>
              </a:rPr>
              <a:t>تكاملية، </a:t>
            </a:r>
            <a:r>
              <a:rPr lang="ar-SA" dirty="0">
                <a:solidFill>
                  <a:prstClr val="black"/>
                </a:solidFill>
                <a:latin typeface="Times New Roman" pitchFamily="18" charset="0"/>
                <a:cs typeface="Times New Roman" pitchFamily="18" charset="0"/>
              </a:rPr>
              <a:t>وفي المنطقة التي ينخفض فيها منحنى </a:t>
            </a:r>
            <a:r>
              <a:rPr lang="ar-SA" dirty="0" smtClean="0">
                <a:solidFill>
                  <a:prstClr val="black"/>
                </a:solidFill>
                <a:latin typeface="Times New Roman" pitchFamily="18" charset="0"/>
                <a:cs typeface="Times New Roman" pitchFamily="18" charset="0"/>
              </a:rPr>
              <a:t>امكانيات </a:t>
            </a:r>
            <a:r>
              <a:rPr lang="ar-SA" dirty="0">
                <a:solidFill>
                  <a:prstClr val="black"/>
                </a:solidFill>
                <a:latin typeface="Times New Roman" pitchFamily="18" charset="0"/>
                <a:cs typeface="Times New Roman" pitchFamily="18" charset="0"/>
              </a:rPr>
              <a:t>الإنتاج تتحول هذه العلاقة الى علاقة تنافسية والتكامل الامثل بين الإنتاج الحيواني والإنتاج النباتي تكون في المنطقة التي يتلامس فيها منحنى الإنتاج المتماثل من الالبان مع منحنى </a:t>
            </a:r>
            <a:r>
              <a:rPr lang="ar-SA" dirty="0" smtClean="0">
                <a:solidFill>
                  <a:prstClr val="black"/>
                </a:solidFill>
                <a:latin typeface="Times New Roman" pitchFamily="18" charset="0"/>
                <a:cs typeface="Times New Roman" pitchFamily="18" charset="0"/>
              </a:rPr>
              <a:t>امكانيات </a:t>
            </a:r>
            <a:r>
              <a:rPr lang="ar-SA" dirty="0">
                <a:solidFill>
                  <a:prstClr val="black"/>
                </a:solidFill>
                <a:latin typeface="Times New Roman" pitchFamily="18" charset="0"/>
                <a:cs typeface="Times New Roman" pitchFamily="18" charset="0"/>
              </a:rPr>
              <a:t>الإنتاج للحبوب والاعلاف الخضراء.</a:t>
            </a:r>
          </a:p>
          <a:p>
            <a:pPr marL="438912" lvl="0" indent="-320040" algn="just" rtl="1">
              <a:lnSpc>
                <a:spcPct val="150000"/>
              </a:lnSpc>
              <a:buClr>
                <a:srgbClr val="EB641B"/>
              </a:buClr>
              <a:buSzPct val="68000"/>
              <a:buFont typeface="Wingdings 2"/>
              <a:buChar char=""/>
              <a:defRPr/>
            </a:pPr>
            <a:r>
              <a:rPr lang="ar-SA" dirty="0" smtClean="0">
                <a:solidFill>
                  <a:prstClr val="black"/>
                </a:solidFill>
                <a:latin typeface="Times New Roman" pitchFamily="18" charset="0"/>
                <a:cs typeface="Times New Roman" pitchFamily="18" charset="0"/>
              </a:rPr>
              <a:t>ويلاحظ </a:t>
            </a:r>
            <a:r>
              <a:rPr lang="ar-SA" dirty="0">
                <a:solidFill>
                  <a:prstClr val="black"/>
                </a:solidFill>
                <a:latin typeface="Times New Roman" pitchFamily="18" charset="0"/>
                <a:cs typeface="Times New Roman" pitchFamily="18" charset="0"/>
              </a:rPr>
              <a:t>من خلال الشكل ان منحنى إمكانية الإنتاج (</a:t>
            </a:r>
            <a:r>
              <a:rPr lang="en-US" i="1" dirty="0">
                <a:solidFill>
                  <a:prstClr val="black"/>
                </a:solidFill>
                <a:latin typeface="Times New Roman" pitchFamily="18" charset="0"/>
                <a:cs typeface="Times New Roman" pitchFamily="18" charset="0"/>
              </a:rPr>
              <a:t>Production Possibility curve</a:t>
            </a:r>
            <a:r>
              <a:rPr lang="ar-SA" dirty="0">
                <a:solidFill>
                  <a:prstClr val="black"/>
                </a:solidFill>
                <a:latin typeface="Times New Roman" pitchFamily="18" charset="0"/>
                <a:cs typeface="Times New Roman" pitchFamily="18" charset="0"/>
              </a:rPr>
              <a:t>) يمثل الكميات المحتمل إنتاجها من الأعلاف الخضراء (ص1) والاعلاف المركزة (ص2) والتي يمكن إنتاجها بحزمة محددة من الموارد (الارض، مياه، موارد راسمالية، عمالة) وان كل نقطة على هذا المنحنى تمثل الخلطة المناسبة من (ص1، ص2) التي يمكن إنتاجها بنفس حزمة الموارد.</a:t>
            </a:r>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0941275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137445" y="533400"/>
            <a:ext cx="8991600" cy="5791200"/>
          </a:xfrm>
        </p:spPr>
        <p:txBody>
          <a:bodyPr/>
          <a:lstStyle/>
          <a:p>
            <a:pPr algn="just" rtl="1" eaLnBrk="1" hangingPunct="1">
              <a:lnSpc>
                <a:spcPct val="150000"/>
              </a:lnSpc>
            </a:pPr>
            <a:r>
              <a:rPr lang="ar-SA" altLang="en-US" sz="2000" dirty="0" smtClean="0">
                <a:latin typeface="Times New Roman" pitchFamily="18" charset="0"/>
                <a:cs typeface="Times New Roman" pitchFamily="18" charset="0"/>
              </a:rPr>
              <a:t>يلاحظ من الشكل بأن منحنى امكانيات الإنتاج في منطقة (م و) تمثل العلاقة التكاملية بين الأعلاف المركزة والخضراء كما أن المنطقة بعد (م و) تمثل العلاقة التنافسية بينهما</a:t>
            </a:r>
          </a:p>
          <a:p>
            <a:pPr algn="just" rtl="1" eaLnBrk="1" hangingPunct="1">
              <a:lnSpc>
                <a:spcPct val="150000"/>
              </a:lnSpc>
            </a:pPr>
            <a:r>
              <a:rPr lang="ar-SA" altLang="en-US" sz="2000" dirty="0" smtClean="0">
                <a:latin typeface="Times New Roman" pitchFamily="18" charset="0"/>
                <a:cs typeface="Times New Roman" pitchFamily="18" charset="0"/>
              </a:rPr>
              <a:t>يوضح الشكل السابق بأن التماس بين منحنى السواء الإنتاجي ومنحنى إمكانية الإنتاج في المنطقة التنافسية هو المحدد للكمية المثلى من الأعلاف الخضراء والمركزة التي تعطينا أعلى كمية ألبان يمكن إنتاجها بنفس حزمة الموارد </a:t>
            </a:r>
          </a:p>
          <a:p>
            <a:pPr algn="just" rtl="1" eaLnBrk="1" hangingPunct="1">
              <a:lnSpc>
                <a:spcPct val="150000"/>
              </a:lnSpc>
            </a:pPr>
            <a:r>
              <a:rPr lang="ar-SA" altLang="en-US" sz="2000" dirty="0" smtClean="0">
                <a:latin typeface="Times New Roman" pitchFamily="18" charset="0"/>
                <a:cs typeface="Times New Roman" pitchFamily="18" charset="0"/>
              </a:rPr>
              <a:t>تقاطع منحنى السواء الإنتاجي (ن2) مع منحنى إمكانية الإنتاج في المنطقة التنافسية هو المحدد للكمية المثلى من الأعلاف الخضراء والمركزة التي تعطينا أعلى كمية ألبان يمكن إنتاجها </a:t>
            </a:r>
          </a:p>
          <a:p>
            <a:pPr algn="just" rtl="1" eaLnBrk="1" hangingPunct="1">
              <a:lnSpc>
                <a:spcPct val="150000"/>
              </a:lnSpc>
            </a:pPr>
            <a:r>
              <a:rPr lang="ar-SA" altLang="en-US" sz="2000" dirty="0">
                <a:latin typeface="Times New Roman" pitchFamily="18" charset="0"/>
                <a:cs typeface="Times New Roman" pitchFamily="18" charset="0"/>
              </a:rPr>
              <a:t>تقاطع منحنى السواء الإنتاجي (</a:t>
            </a:r>
            <a:r>
              <a:rPr lang="ar-SA" altLang="en-US" sz="2000" dirty="0" smtClean="0">
                <a:latin typeface="Times New Roman" pitchFamily="18" charset="0"/>
                <a:cs typeface="Times New Roman" pitchFamily="18" charset="0"/>
              </a:rPr>
              <a:t>ن1) مع منحنى إمكانية الإنتاج  في المنطقة التكاملية لايعد حلاً أفضلاً لأنه بالإمكان الوصول إلى إنتاج أعلى من الألبان بالانتقال إلى منحنى السواء الإنتاجي (ن2) وذلك دون الزيادة في الموارد الإنتاجية المستخدمة (أي الانتقال إلى مستوى أعلى من الكفاءة الإقتصادية).</a:t>
            </a:r>
          </a:p>
          <a:p>
            <a:pPr algn="just" rtl="1" eaLnBrk="1" hangingPunct="1">
              <a:lnSpc>
                <a:spcPct val="150000"/>
              </a:lnSpc>
            </a:pPr>
            <a:r>
              <a:rPr lang="ar-SA" altLang="en-US" sz="2000" dirty="0" smtClean="0">
                <a:latin typeface="Times New Roman" pitchFamily="18" charset="0"/>
                <a:cs typeface="Times New Roman" pitchFamily="18" charset="0"/>
              </a:rPr>
              <a:t>ومما سبق يتضح بأن الكمية (ص1، ص2) تعد الكميات المثلى من الأعلاف المركزة والخضراء التي يمكن إنتاجها من خلال الموارد المزرعية المتوفرة.</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A4C4A94-C78B-49C3-ABD3-E0F8B28ED499}" type="slidenum">
              <a:rPr lang="ar-SA" smtClean="0"/>
              <a:pPr>
                <a:defRPr/>
              </a:pPr>
              <a:t>278</a:t>
            </a:fld>
            <a:endParaRPr lang="en-US"/>
          </a:p>
        </p:txBody>
      </p:sp>
    </p:spTree>
    <p:extLst>
      <p:ext uri="{BB962C8B-B14F-4D97-AF65-F5344CB8AC3E}">
        <p14:creationId xmlns:p14="http://schemas.microsoft.com/office/powerpoint/2010/main" val="299673024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1829C-15D9-4FF9-9F28-EB69D3616BFD}" type="slidenum">
              <a:rPr lang="en-US" smtClean="0">
                <a:solidFill>
                  <a:prstClr val="black"/>
                </a:solidFill>
              </a:rPr>
              <a:pPr>
                <a:defRPr/>
              </a:pPr>
              <a:t>279</a:t>
            </a:fld>
            <a:endParaRPr lang="en-US">
              <a:solidFill>
                <a:prstClr val="black"/>
              </a:solidFill>
            </a:endParaRPr>
          </a:p>
        </p:txBody>
      </p:sp>
      <p:sp>
        <p:nvSpPr>
          <p:cNvPr id="3" name="Rectangle 2"/>
          <p:cNvSpPr/>
          <p:nvPr/>
        </p:nvSpPr>
        <p:spPr>
          <a:xfrm>
            <a:off x="762000" y="838200"/>
            <a:ext cx="7467600" cy="4662815"/>
          </a:xfrm>
          <a:prstGeom prst="rect">
            <a:avLst/>
          </a:prstGeom>
        </p:spPr>
        <p:txBody>
          <a:bodyPr wrap="square">
            <a:spAutoFit/>
          </a:bodyPr>
          <a:lstStyle/>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يمكن توسيع هذا الاطار النظري ليشمل عدد اكبر من منحنيات الإنتاج المتماثل وامكانيات إنتاج المحاصيل الحقلية للوصول الى مستويات عالية من التكامل بين إنتاج المحاصيل الحقلية للوصول الى مستويات عالية من التكامل بين الحيوان والنبات في البرنامج الزراعي.</a:t>
            </a:r>
          </a:p>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بخصوص المناطق التي لاتتوفر فيها امكانيات الاعتماد على دورة زراعية لمحاصيل زراعية تتكامل مع مشروعات الإنتاج الحيواني فيمكن تربية الحيوانات على الرعي المباشر في المراعي الطبيعية على النباتات والزروعات الصحراوية والتي تتحمل الجفاف ولاتحتاج الى موارد مائية عالية أو استثمارات عالية في الانشاءات وغيرها.</a:t>
            </a:r>
          </a:p>
          <a:p>
            <a:pPr marL="438912" lvl="0" indent="-320040" algn="just" rtl="1">
              <a:lnSpc>
                <a:spcPct val="150000"/>
              </a:lnSpc>
              <a:buClr>
                <a:srgbClr val="EB641B"/>
              </a:buClr>
              <a:buSzPct val="68000"/>
              <a:buFont typeface="Wingdings 2"/>
              <a:buChar char=""/>
              <a:defRPr/>
            </a:pPr>
            <a:r>
              <a:rPr lang="ar-SA" dirty="0">
                <a:solidFill>
                  <a:prstClr val="black"/>
                </a:solidFill>
                <a:latin typeface="Times New Roman" pitchFamily="18" charset="0"/>
                <a:cs typeface="Times New Roman" pitchFamily="18" charset="0"/>
              </a:rPr>
              <a:t>يبقى اختيار الحيوانات في تلك المناطق مبنى على طبيعة الحيوانات الى ان تتمكن من الاستفادة من تحويل نوعية الاعلاف المتوفرة وتحتاج الى اقل كمية من العلف التكميلي في بعض أوقات السنة لتعطي أكبر دخل للمزارع ومن ضمن البدائل تربية الابل والاغنام ولاتكون هناك امكانية لتربية ابقار الحليب أو اللحم أو الدواجن لاحتياجاتها العلفية النوعية والكمية العالية.</a:t>
            </a:r>
          </a:p>
        </p:txBody>
      </p:sp>
    </p:spTree>
    <p:extLst>
      <p:ext uri="{BB962C8B-B14F-4D97-AF65-F5344CB8AC3E}">
        <p14:creationId xmlns:p14="http://schemas.microsoft.com/office/powerpoint/2010/main" val="303872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p>
          <a:p>
            <a:pPr eaLnBrk="0" hangingPunct="0"/>
            <a:endParaRPr lang="en-US" altLang="zh-CN" dirty="0"/>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4800600"/>
          </a:xfrm>
        </p:spPr>
        <p:txBody>
          <a:bodyPr/>
          <a:lstStyle/>
          <a:p>
            <a:pPr marL="0" marR="0" indent="0" algn="r" rtl="1">
              <a:lnSpc>
                <a:spcPct val="115000"/>
              </a:lnSpc>
              <a:spcBef>
                <a:spcPts val="0"/>
              </a:spcBef>
              <a:spcAft>
                <a:spcPts val="1000"/>
              </a:spcAft>
              <a:buNone/>
            </a:pPr>
            <a:r>
              <a:rPr lang="ar-SA" sz="2000" dirty="0">
                <a:latin typeface="Calibri"/>
                <a:ea typeface="Calibri"/>
              </a:rPr>
              <a:t>مجال ادارة المزرعة </a:t>
            </a:r>
            <a:r>
              <a:rPr lang="en-US" sz="2400" b="1" dirty="0">
                <a:latin typeface="Times New Roman"/>
                <a:ea typeface="Calibri"/>
                <a:cs typeface="Arial"/>
              </a:rPr>
              <a:t>SCOPE OF FARM </a:t>
            </a:r>
            <a:r>
              <a:rPr lang="en-US" sz="2400" b="1" dirty="0" smtClean="0">
                <a:latin typeface="Times New Roman"/>
                <a:ea typeface="Calibri"/>
                <a:cs typeface="Arial"/>
              </a:rPr>
              <a:t>MANAGEMENT</a:t>
            </a:r>
            <a:r>
              <a:rPr lang="ar-SA" sz="2400" b="1" dirty="0" smtClean="0"/>
              <a:t>:</a:t>
            </a:r>
          </a:p>
          <a:p>
            <a:pPr algn="r" rtl="1"/>
            <a:r>
              <a:rPr lang="ar-SA" sz="2400" dirty="0"/>
              <a:t>تعتبر إدارة المزارع عموما من علوم الاقتصاد الجزئي. وهي تتناول تخصيص الموارد على مستوى المزارع الفردية. </a:t>
            </a:r>
            <a:endParaRPr lang="ar-SA" sz="2400" dirty="0" smtClean="0"/>
          </a:p>
          <a:p>
            <a:pPr algn="r" rtl="1"/>
            <a:r>
              <a:rPr lang="ar-SA" sz="2400" dirty="0" smtClean="0"/>
              <a:t>والشاغل </a:t>
            </a:r>
            <a:r>
              <a:rPr lang="ar-SA" sz="2400" dirty="0"/>
              <a:t>الرئيسي لإدارة المزرعة هو المزرعة كوحدة. ادارة المزارع تتعامل مع القرارات التي تؤثر على ربحية الأعمال الزراعية. </a:t>
            </a:r>
            <a:endParaRPr lang="ar-SA" sz="2400" dirty="0" smtClean="0"/>
          </a:p>
          <a:p>
            <a:pPr algn="r" rtl="1"/>
            <a:r>
              <a:rPr lang="ar-SA" sz="2400" dirty="0" smtClean="0"/>
              <a:t>وتسعى </a:t>
            </a:r>
            <a:r>
              <a:rPr lang="ar-SA" sz="2400" dirty="0"/>
              <a:t>لمساعدة المزارعين في اتخاذ </a:t>
            </a:r>
            <a:r>
              <a:rPr lang="ar-SA" sz="2400" dirty="0" smtClean="0"/>
              <a:t>القرارات </a:t>
            </a:r>
            <a:r>
              <a:rPr lang="ar-SA" sz="2400" dirty="0"/>
              <a:t>لحل المشاكل </a:t>
            </a:r>
            <a:r>
              <a:rPr lang="ar-SA" sz="2400" dirty="0" smtClean="0"/>
              <a:t>المزرعية مثل </a:t>
            </a:r>
            <a:r>
              <a:rPr lang="ar-SA" sz="2400" dirty="0"/>
              <a:t>ماذا ينتج وكيف ينتج، ماذا يشتري  أو </a:t>
            </a:r>
            <a:r>
              <a:rPr lang="ar-SA" sz="2400" dirty="0" smtClean="0"/>
              <a:t>يبيع</a:t>
            </a:r>
            <a:r>
              <a:rPr lang="ar-SA" sz="2400" dirty="0"/>
              <a:t>، وما إلى ذلك،  </a:t>
            </a:r>
            <a:endParaRPr lang="ar-SA" sz="2400" dirty="0" smtClean="0"/>
          </a:p>
          <a:p>
            <a:pPr algn="r" rtl="1"/>
            <a:r>
              <a:rPr lang="ar-SA" sz="2400" dirty="0" smtClean="0"/>
              <a:t>ويغطي </a:t>
            </a:r>
            <a:r>
              <a:rPr lang="ar-SA" sz="2400" dirty="0"/>
              <a:t>ذلك جميع جوانب الزراعة التي لها تأثير على الكفاءة الاقتصادية للمزرعة</a:t>
            </a: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pPr>
                <a:defRPr/>
              </a:pPr>
              <a:t>28</a:t>
            </a:fld>
            <a:endParaRPr lang="en-US" dirty="0"/>
          </a:p>
        </p:txBody>
      </p:sp>
    </p:spTree>
    <p:extLst>
      <p:ext uri="{BB962C8B-B14F-4D97-AF65-F5344CB8AC3E}">
        <p14:creationId xmlns:p14="http://schemas.microsoft.com/office/powerpoint/2010/main" val="887267195"/>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152400" y="609600"/>
            <a:ext cx="8763000" cy="5867400"/>
          </a:xfrm>
        </p:spPr>
        <p:txBody>
          <a:bodyPr/>
          <a:lstStyle/>
          <a:p>
            <a:pPr algn="r" rtl="1" eaLnBrk="1" hangingPunct="1">
              <a:lnSpc>
                <a:spcPct val="150000"/>
              </a:lnSpc>
              <a:buFontTx/>
              <a:buNone/>
            </a:pPr>
            <a:r>
              <a:rPr lang="ar-SA" altLang="en-US" sz="2000" dirty="0" smtClean="0">
                <a:solidFill>
                  <a:schemeClr val="accent1"/>
                </a:solidFill>
                <a:latin typeface="Times New Roman" pitchFamily="18" charset="0"/>
                <a:cs typeface="Times New Roman" pitchFamily="18" charset="0"/>
              </a:rPr>
              <a:t>العلاقة بين المشروعات الإنتاجية والأسعار</a:t>
            </a:r>
          </a:p>
          <a:p>
            <a:pPr algn="r" rtl="1" eaLnBrk="1" hangingPunct="1">
              <a:lnSpc>
                <a:spcPct val="150000"/>
              </a:lnSpc>
            </a:pPr>
            <a:r>
              <a:rPr lang="ar-SA" altLang="en-US" sz="1600" dirty="0" smtClean="0">
                <a:latin typeface="Times New Roman" pitchFamily="18" charset="0"/>
                <a:cs typeface="Times New Roman" pitchFamily="18" charset="0"/>
              </a:rPr>
              <a:t>تلعب الأسعار الحالية وتوقعاتها المستقبلية لكل من الإنتاج الحيواني والنباتي دور مهم في القرار المتعلق بنوعية وكمية وحجم مشروعات الإنتاج الحيواني بالمزرعة وذلك لتأثيرها المباشر على اربحية تلك المشروعات والدخل المزرعي المحقق.</a:t>
            </a:r>
          </a:p>
          <a:p>
            <a:pPr algn="r" rtl="1" eaLnBrk="1" hangingPunct="1">
              <a:lnSpc>
                <a:spcPct val="150000"/>
              </a:lnSpc>
            </a:pPr>
            <a:r>
              <a:rPr lang="ar-SA" altLang="en-US" sz="1600" dirty="0" smtClean="0">
                <a:latin typeface="Times New Roman" pitchFamily="18" charset="0"/>
                <a:cs typeface="Times New Roman" pitchFamily="18" charset="0"/>
              </a:rPr>
              <a:t>ولايمكن في الوقت القصير تغير نمط الإنتاج الحيواني من أبقار اللحم أو الأغنام أو ابقار اللبن والدواجن عندما يتم اتخاذ القرار بنوعية معينة من نشاط الإنتاج الحيواني ولذلك من المهم جداً استخدام تنبؤات الأسعار والإنتاج والظروف المزرعية وتحليلها بأسلوب علمي للوصول الى القرار المناسب.</a:t>
            </a:r>
            <a:endParaRPr lang="ar-SA" altLang="en-US" sz="1600" b="1" dirty="0" smtClean="0">
              <a:latin typeface="Times New Roman" pitchFamily="18" charset="0"/>
              <a:cs typeface="Times New Roman" pitchFamily="18" charset="0"/>
            </a:endParaRPr>
          </a:p>
          <a:p>
            <a:pPr algn="r" rtl="1" eaLnBrk="1" hangingPunct="1">
              <a:lnSpc>
                <a:spcPct val="150000"/>
              </a:lnSpc>
              <a:buFontTx/>
              <a:buNone/>
            </a:pPr>
            <a:r>
              <a:rPr lang="ar-SA" altLang="en-US" sz="2000" dirty="0" smtClean="0">
                <a:solidFill>
                  <a:schemeClr val="accent1"/>
                </a:solidFill>
                <a:latin typeface="Times New Roman" pitchFamily="18" charset="0"/>
                <a:cs typeface="Times New Roman" pitchFamily="18" charset="0"/>
              </a:rPr>
              <a:t>الميزة النسبية في الإنتاج الحيواني:</a:t>
            </a:r>
          </a:p>
          <a:p>
            <a:pPr algn="r" rtl="1" eaLnBrk="1" hangingPunct="1">
              <a:lnSpc>
                <a:spcPct val="150000"/>
              </a:lnSpc>
            </a:pPr>
            <a:r>
              <a:rPr lang="ar-SA" altLang="en-US" sz="1600" dirty="0" smtClean="0">
                <a:latin typeface="Times New Roman" pitchFamily="18" charset="0"/>
                <a:cs typeface="Times New Roman" pitchFamily="18" charset="0"/>
              </a:rPr>
              <a:t>استخدام الميزة النسبية في الإنتاج الحيواني تعني أن يستخدم المزارعون مواردهم في الإنتاج الحيواني الذي يعطي أكبر دخل نسبي وذلك من خلال الأسعار بينما تقرر الأعلاف والمحاصيل والظروف الجوية بطريقة غير مباشرة أربحية الإنتاج الحيواني وتعني الميزة النسبية أن بعض المناطق التي تتوفر فيها مصادر رخيصة للأعلاف ويوجد فيها سوق لاستهلاك الالبان توجدبها ميزة نسبية لإنتاج الالبان بالمقارنة بالمناطق التي لاتوجد بها ميزة لتربية الاغنام والابل مثلاً.</a:t>
            </a:r>
          </a:p>
          <a:p>
            <a:pPr algn="r" rtl="1" eaLnBrk="1" hangingPunct="1">
              <a:lnSpc>
                <a:spcPct val="150000"/>
              </a:lnSpc>
            </a:pPr>
            <a:r>
              <a:rPr lang="ar-SA" altLang="en-US" sz="1600" dirty="0" smtClean="0">
                <a:latin typeface="Times New Roman" pitchFamily="18" charset="0"/>
                <a:cs typeface="Times New Roman" pitchFamily="18" charset="0"/>
              </a:rPr>
              <a:t>وهكذا يفيد قانون الميزة النسبية في مساعدة  المزارع في اتخاذ القرار بشأن التخصص في نوعية محددة من الإنتاج الحيواني توجد به أعلى ميزة نسبية.</a:t>
            </a:r>
            <a:endParaRPr lang="en-US" altLang="en-US" sz="16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C7A5FD40-0F4E-4A2B-8AEF-FE7599FD4F90}" type="slidenum">
              <a:rPr lang="ar-SA" smtClean="0"/>
              <a:pPr>
                <a:defRPr/>
              </a:pPr>
              <a:t>280</a:t>
            </a:fld>
            <a:endParaRPr lang="en-US"/>
          </a:p>
        </p:txBody>
      </p:sp>
    </p:spTree>
    <p:extLst>
      <p:ext uri="{BB962C8B-B14F-4D97-AF65-F5344CB8AC3E}">
        <p14:creationId xmlns:p14="http://schemas.microsoft.com/office/powerpoint/2010/main" val="156437643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533400" y="1066800"/>
            <a:ext cx="8229600" cy="4754563"/>
          </a:xfrm>
        </p:spPr>
        <p:txBody>
          <a:bodyPr/>
          <a:lstStyle/>
          <a:p>
            <a:pPr algn="just" rtl="1" eaLnBrk="1" hangingPunct="1">
              <a:lnSpc>
                <a:spcPct val="150000"/>
              </a:lnSpc>
              <a:buFontTx/>
              <a:buNone/>
            </a:pPr>
            <a:r>
              <a:rPr lang="ar-SA" altLang="en-US" sz="2800" b="1" dirty="0" smtClean="0">
                <a:solidFill>
                  <a:schemeClr val="accent1"/>
                </a:solidFill>
                <a:latin typeface="Times New Roman" pitchFamily="18" charset="0"/>
                <a:cs typeface="Times New Roman" pitchFamily="18" charset="0"/>
              </a:rPr>
              <a:t>الأسعار النسبية أو نسبة أسعار العلف إلى أسعار الإنتاج</a:t>
            </a:r>
          </a:p>
          <a:p>
            <a:pPr algn="just" rtl="1" eaLnBrk="1" hangingPunct="1">
              <a:lnSpc>
                <a:spcPct val="150000"/>
              </a:lnSpc>
            </a:pPr>
            <a:r>
              <a:rPr lang="ar-SA" altLang="en-US" sz="2000" dirty="0" smtClean="0">
                <a:latin typeface="Times New Roman" pitchFamily="18" charset="0"/>
                <a:cs typeface="Times New Roman" pitchFamily="18" charset="0"/>
              </a:rPr>
              <a:t>من المهم أن نتذكر أن الأسعار النسبية وليست الأسعار المطلقة تعد مهمة في اتخاذ القرار بشأن الإنتاج الحيواني وتحدد النوع والكمية وطريقة الإنتاج التي تتبع ونعني بالأسعار النسبية مقارنة أسعار منتجات الحيوان مع اسعار العلف والموارد الزراعية الاخرى المستخدمة في الإنتاج.</a:t>
            </a:r>
          </a:p>
          <a:p>
            <a:pPr algn="just" rtl="1" eaLnBrk="1" hangingPunct="1">
              <a:lnSpc>
                <a:spcPct val="150000"/>
              </a:lnSpc>
            </a:pPr>
            <a:r>
              <a:rPr lang="ar-SA" altLang="en-US" sz="2000" dirty="0" smtClean="0">
                <a:latin typeface="Times New Roman" pitchFamily="18" charset="0"/>
                <a:cs typeface="Times New Roman" pitchFamily="18" charset="0"/>
              </a:rPr>
              <a:t>الأسعار النسبية للألبان والأعلاف مثلاً أو اللحوم والأعلاف وغيرها من مدخلات الإنتاج وتوقعاتها المستقبلية وهي العوامل المهمة التي يتحدد بمقتضاها مع العوامل الأخرى نمط الإنتاج وكميته ونوعه.</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C08751C-607B-4216-BBD2-87A6E2C02E2C}" type="slidenum">
              <a:rPr lang="ar-SA" smtClean="0"/>
              <a:pPr>
                <a:defRPr/>
              </a:pPr>
              <a:t>281</a:t>
            </a:fld>
            <a:endParaRPr lang="en-US"/>
          </a:p>
        </p:txBody>
      </p:sp>
    </p:spTree>
    <p:extLst>
      <p:ext uri="{BB962C8B-B14F-4D97-AF65-F5344CB8AC3E}">
        <p14:creationId xmlns:p14="http://schemas.microsoft.com/office/powerpoint/2010/main" val="233289174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body" idx="4294967295"/>
          </p:nvPr>
        </p:nvSpPr>
        <p:spPr>
          <a:xfrm>
            <a:off x="304800" y="838200"/>
            <a:ext cx="8610600" cy="5287963"/>
          </a:xfrm>
        </p:spPr>
        <p:txBody>
          <a:bodyPr rtlCol="0">
            <a:normAutofit fontScale="62500" lnSpcReduction="20000"/>
          </a:bodyPr>
          <a:lstStyle/>
          <a:p>
            <a:pPr marL="438912" indent="-320040" algn="just" rtl="1" eaLnBrk="1" fontAlgn="auto" hangingPunct="1">
              <a:lnSpc>
                <a:spcPct val="150000"/>
              </a:lnSpc>
              <a:spcBef>
                <a:spcPts val="0"/>
              </a:spcBef>
              <a:spcAft>
                <a:spcPts val="0"/>
              </a:spcAft>
              <a:buClr>
                <a:schemeClr val="accent3"/>
              </a:buClr>
              <a:buFontTx/>
              <a:buNone/>
              <a:defRPr/>
            </a:pPr>
            <a:r>
              <a:rPr lang="ar-SA" sz="2900" dirty="0">
                <a:solidFill>
                  <a:schemeClr val="accent1"/>
                </a:solidFill>
                <a:latin typeface="Times New Roman" pitchFamily="18" charset="0"/>
                <a:ea typeface="+mn-ea"/>
                <a:cs typeface="Times New Roman" pitchFamily="18" charset="0"/>
              </a:rPr>
              <a:t>نــــــسبة الإنتاج واحـــــــتياجات الــــــــموارد</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300" dirty="0">
                <a:latin typeface="Times New Roman" pitchFamily="18" charset="0"/>
                <a:ea typeface="+mn-ea"/>
                <a:cs typeface="Times New Roman" pitchFamily="18" charset="0"/>
              </a:rPr>
              <a:t>هناك ثلاثة عوامل متجمعة تقرر العائد الاكبر من الإنتاج الحيواني الذي يمكن تحقيقه من خلالها ما يتوفر لدى المزارع من موارد وهذه العوامل هي: </a:t>
            </a:r>
            <a:endParaRPr lang="ar-SA" sz="2300" dirty="0" smtClean="0">
              <a:latin typeface="Times New Roman" pitchFamily="18" charset="0"/>
              <a:ea typeface="+mn-ea"/>
              <a:cs typeface="Times New Roman" pitchFamily="18" charset="0"/>
            </a:endParaRPr>
          </a:p>
          <a:p>
            <a:pPr marL="731520" lvl="1" indent="-274320" algn="just" rtl="1" eaLnBrk="1" fontAlgn="auto" hangingPunct="1">
              <a:lnSpc>
                <a:spcPct val="150000"/>
              </a:lnSpc>
              <a:spcAft>
                <a:spcPts val="0"/>
              </a:spcAft>
              <a:buFont typeface="Wingdings"/>
              <a:buChar char=""/>
              <a:defRPr/>
            </a:pPr>
            <a:r>
              <a:rPr lang="ar-SA" sz="2300" dirty="0" smtClean="0">
                <a:latin typeface="Times New Roman" pitchFamily="18" charset="0"/>
                <a:ea typeface="+mn-ea"/>
                <a:cs typeface="Times New Roman" pitchFamily="18" charset="0"/>
              </a:rPr>
              <a:t>الأسعار.</a:t>
            </a:r>
          </a:p>
          <a:p>
            <a:pPr marL="731520" lvl="1" indent="-274320" algn="just" rtl="1" eaLnBrk="1" fontAlgn="auto" hangingPunct="1">
              <a:lnSpc>
                <a:spcPct val="150000"/>
              </a:lnSpc>
              <a:spcAft>
                <a:spcPts val="0"/>
              </a:spcAft>
              <a:buFont typeface="Wingdings"/>
              <a:buChar char=""/>
              <a:defRPr/>
            </a:pPr>
            <a:r>
              <a:rPr lang="ar-SA" sz="2300" dirty="0" smtClean="0">
                <a:latin typeface="Times New Roman" pitchFamily="18" charset="0"/>
                <a:ea typeface="+mn-ea"/>
                <a:cs typeface="Times New Roman" pitchFamily="18" charset="0"/>
              </a:rPr>
              <a:t>طبيعة </a:t>
            </a:r>
            <a:r>
              <a:rPr lang="ar-SA" sz="2300" dirty="0">
                <a:latin typeface="Times New Roman" pitchFamily="18" charset="0"/>
                <a:ea typeface="+mn-ea"/>
                <a:cs typeface="Times New Roman" pitchFamily="18" charset="0"/>
              </a:rPr>
              <a:t>العلاقة بين المشروع </a:t>
            </a:r>
            <a:r>
              <a:rPr lang="ar-SA" sz="2300" dirty="0" smtClean="0">
                <a:latin typeface="Times New Roman" pitchFamily="18" charset="0"/>
                <a:ea typeface="+mn-ea"/>
                <a:cs typeface="Times New Roman" pitchFamily="18" charset="0"/>
              </a:rPr>
              <a:t>والأنشطة الأخرى.</a:t>
            </a:r>
          </a:p>
          <a:p>
            <a:pPr marL="731520" lvl="1" indent="-274320" algn="just" rtl="1" eaLnBrk="1" fontAlgn="auto" hangingPunct="1">
              <a:lnSpc>
                <a:spcPct val="150000"/>
              </a:lnSpc>
              <a:spcAft>
                <a:spcPts val="0"/>
              </a:spcAft>
              <a:buFont typeface="Wingdings"/>
              <a:buChar char=""/>
              <a:defRPr/>
            </a:pPr>
            <a:r>
              <a:rPr lang="ar-SA" sz="2300" dirty="0" smtClean="0">
                <a:latin typeface="Times New Roman" pitchFamily="18" charset="0"/>
                <a:ea typeface="+mn-ea"/>
                <a:cs typeface="Times New Roman" pitchFamily="18" charset="0"/>
              </a:rPr>
              <a:t>حجم </a:t>
            </a:r>
            <a:r>
              <a:rPr lang="ar-SA" sz="2300" dirty="0">
                <a:latin typeface="Times New Roman" pitchFamily="18" charset="0"/>
                <a:ea typeface="+mn-ea"/>
                <a:cs typeface="Times New Roman" pitchFamily="18" charset="0"/>
              </a:rPr>
              <a:t>الإنتاج من انشطة الإنتاج الحيواني.</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sz="2300" dirty="0">
                <a:latin typeface="Times New Roman" pitchFamily="18" charset="0"/>
                <a:ea typeface="+mn-ea"/>
                <a:cs typeface="Times New Roman" pitchFamily="18" charset="0"/>
              </a:rPr>
              <a:t>دراسة العلاقة بين قيمة الإنتاج المحقق من بيع منتجات الالبان وقيمة وتكلفة الموارد المستخدمة في الإنتاج من علف وعمالة والات واستهلاك مباني وتكاليف تسويق وغيرها تمكن المزارع من المقارنة بين البدائل المتاحة لانشطة الإنتاج الحيواني وتحدد أي من الانشطة يحقق اكبر دخل مزرعي بالموارد الزراعية المتاحة للمزارع.</a:t>
            </a:r>
          </a:p>
          <a:p>
            <a:pPr marL="438912" indent="-320040" algn="just" rtl="1" eaLnBrk="1" fontAlgn="auto" hangingPunct="1">
              <a:lnSpc>
                <a:spcPct val="150000"/>
              </a:lnSpc>
              <a:spcBef>
                <a:spcPts val="0"/>
              </a:spcBef>
              <a:spcAft>
                <a:spcPts val="0"/>
              </a:spcAft>
              <a:buClr>
                <a:schemeClr val="accent3"/>
              </a:buClr>
              <a:buFontTx/>
              <a:buNone/>
              <a:defRPr/>
            </a:pPr>
            <a:r>
              <a:rPr lang="ar-SA" sz="2900" dirty="0">
                <a:solidFill>
                  <a:schemeClr val="accent1"/>
                </a:solidFill>
                <a:latin typeface="Times New Roman" pitchFamily="18" charset="0"/>
                <a:ea typeface="+mn-ea"/>
                <a:cs typeface="Times New Roman" pitchFamily="18" charset="0"/>
              </a:rPr>
              <a:t>عــــــــلاقة الأســـــــعار بالـــــــــتكاليف</a:t>
            </a:r>
          </a:p>
          <a:p>
            <a:pPr marL="438912" indent="-320040" algn="just" rtl="1" eaLnBrk="1" fontAlgn="auto" hangingPunct="1">
              <a:lnSpc>
                <a:spcPct val="150000"/>
              </a:lnSpc>
              <a:spcBef>
                <a:spcPts val="0"/>
              </a:spcBef>
              <a:spcAft>
                <a:spcPts val="0"/>
              </a:spcAft>
              <a:buClr>
                <a:schemeClr val="accent3"/>
              </a:buClr>
              <a:buFont typeface="Wingdings 2"/>
              <a:buChar char=""/>
              <a:defRPr/>
            </a:pPr>
            <a:r>
              <a:rPr lang="ar-SA" dirty="0">
                <a:latin typeface="Times New Roman" pitchFamily="18" charset="0"/>
                <a:ea typeface="+mn-ea"/>
                <a:cs typeface="Times New Roman" pitchFamily="18" charset="0"/>
              </a:rPr>
              <a:t>تكلفة العمالة، الاعلاف، اهلاكات المباني، اهلاكات كل الاصول الثابتة بما في ذلك اهلاكات القطيع (تكلفة تربية البدائل) وتكلفة الادوية البيطرية والخدمات البيطرية، الضرائب الرسوم وغيرها من التكاليف يجب حسابها عند تقرير تكاليف الإنتاج لمشروعات الإنتاج الحيواني. ويمكن بواسطة تقدير التكاليف ايجاد الأسعار التي عندها يكون الإنتاج مربح. ويستمر الى النقطة التي يغطي فيها السعر التكاليف المتغيرة. وتشكل تكلفة الاعلاف نسبة 60-70% من اجمالي التكاليف المتغيرة وهي من أهم بنود تكلفة الإنتاج المحددة للاسعار.</a:t>
            </a:r>
            <a:endParaRPr lang="en-US"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F29AB7E-9EB1-4943-84F7-D70245CA434E}" type="slidenum">
              <a:rPr lang="ar-SA" smtClean="0"/>
              <a:pPr>
                <a:defRPr/>
              </a:pPr>
              <a:t>282</a:t>
            </a:fld>
            <a:endParaRPr lang="en-US"/>
          </a:p>
        </p:txBody>
      </p:sp>
    </p:spTree>
    <p:extLst>
      <p:ext uri="{BB962C8B-B14F-4D97-AF65-F5344CB8AC3E}">
        <p14:creationId xmlns:p14="http://schemas.microsoft.com/office/powerpoint/2010/main" val="42335036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228600" y="762000"/>
            <a:ext cx="8915400" cy="5211763"/>
          </a:xfrm>
        </p:spPr>
        <p:txBody>
          <a:bodyPr/>
          <a:lstStyle/>
          <a:p>
            <a:pPr algn="just" rtl="1" eaLnBrk="1" hangingPunct="1">
              <a:lnSpc>
                <a:spcPct val="150000"/>
              </a:lnSpc>
              <a:buFontTx/>
              <a:buNone/>
            </a:pPr>
            <a:r>
              <a:rPr lang="ar-SA" altLang="en-US" sz="2400" dirty="0" smtClean="0">
                <a:solidFill>
                  <a:schemeClr val="accent1"/>
                </a:solidFill>
                <a:latin typeface="Times New Roman" pitchFamily="18" charset="0"/>
                <a:cs typeface="Times New Roman" pitchFamily="18" charset="0"/>
              </a:rPr>
              <a:t>الـــــــــعوائد الــــــــنسبية للـــــــــموارد</a:t>
            </a:r>
          </a:p>
          <a:p>
            <a:pPr algn="just" rtl="1" eaLnBrk="1" hangingPunct="1">
              <a:lnSpc>
                <a:spcPct val="150000"/>
              </a:lnSpc>
            </a:pPr>
            <a:r>
              <a:rPr lang="ar-SA" altLang="en-US" sz="1800" dirty="0" smtClean="0">
                <a:latin typeface="Times New Roman" pitchFamily="18" charset="0"/>
                <a:cs typeface="Times New Roman" pitchFamily="18" charset="0"/>
              </a:rPr>
              <a:t>من المهم جداً أن نلاحظ أن تكلفة الفرصة البديلة من المبادئ المهمة المستخدمة في تحديد انشطة الإنتاج الحيواني من البدائل المتاحة. ويستعمل وفق ذلك مصطلح الموارد المطلوبة في الاستخدامات التي تعطي اكبر عائد ممكن ومن وجهة نظر المزراع  وتكون المسألة في اختيار النشاط الذي يعطي اكبر عائد أو مردود للموارد المحدودة والنادرة لدى المزارع.</a:t>
            </a:r>
          </a:p>
          <a:p>
            <a:pPr algn="just" rtl="1" eaLnBrk="1" hangingPunct="1">
              <a:lnSpc>
                <a:spcPct val="150000"/>
              </a:lnSpc>
            </a:pPr>
            <a:r>
              <a:rPr lang="ar-SA" altLang="en-US" sz="1800" dirty="0" smtClean="0">
                <a:latin typeface="Times New Roman" pitchFamily="18" charset="0"/>
                <a:cs typeface="Times New Roman" pitchFamily="18" charset="0"/>
              </a:rPr>
              <a:t>بعض المزارعين يتوفر لديهم الوقت وعنصر العمل والأرض ولكنهم في حاجة إلى رأسمال للاستثمار في الإنتاج الحيواني ويعد رأس المال هو المورد المحدد جداً لدى المزارع وبالتالي يرغب المزارع في اختيار نوع النشاط الإنتاجي الذي يعطي اكبر عائد للمورد المحدد وهو رأس المال وربما في بعض الحالات يستطيع المزارع أن يوفر او يقترض أي رأسمال يحتاجه وتكون الأرض هي العامل المحدد او المورد النادر فتكون المسالة في هي اختيار النشاط الإنتاجي الذي يعطي اكبر عائد من استثمار الموارد والأرضية المحددة وفي اغلب الأحيان يكون لدى المزارع مورد أو أكثر محدد ويقارن بين عائد المورد المحدد من الاستثمار في بدائل الإنتاج الحيواني المتاحة (أبقار، أغنام، دواجن... إلخ) ويختار النشاط الذي يعظم العائد بالنسبة للمورد المحدود.</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7CA12632-F917-4AD9-AF97-051091BCA68B}" type="slidenum">
              <a:rPr lang="ar-SA" smtClean="0"/>
              <a:pPr>
                <a:defRPr/>
              </a:pPr>
              <a:t>283</a:t>
            </a:fld>
            <a:endParaRPr lang="en-US"/>
          </a:p>
        </p:txBody>
      </p:sp>
    </p:spTree>
    <p:extLst>
      <p:ext uri="{BB962C8B-B14F-4D97-AF65-F5344CB8AC3E}">
        <p14:creationId xmlns:p14="http://schemas.microsoft.com/office/powerpoint/2010/main" val="226156701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533400" y="457200"/>
            <a:ext cx="8458200" cy="5516563"/>
          </a:xfrm>
        </p:spPr>
        <p:txBody>
          <a:bodyPr/>
          <a:lstStyle/>
          <a:p>
            <a:pPr algn="ctr"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مبدأ تكلفة الفرصة البديلة واستخدام عنصر إنتاجي واحد</a:t>
            </a:r>
          </a:p>
          <a:p>
            <a:pPr algn="just" rtl="1" eaLnBrk="1" hangingPunct="1">
              <a:lnSpc>
                <a:spcPct val="150000"/>
              </a:lnSpc>
            </a:pPr>
            <a:r>
              <a:rPr lang="ar-SA" altLang="en-US" sz="2000" dirty="0" smtClean="0">
                <a:latin typeface="Times New Roman" pitchFamily="18" charset="0"/>
                <a:cs typeface="Times New Roman" pitchFamily="18" charset="0"/>
              </a:rPr>
              <a:t>يجب ملاحظة أن مبدأ الفرصة البديلة يعني استخدام كل وحدة من الموارد المحددة بحيث تخصص تلك الوحدة للاستعمال الذي يعطي اكبر عائد حدي ممكن ويجب استخدامه في التعامل مع كل الموارد المزرعية. واستعمالات هذه المبادئ هي التي خلقت الاختلاف في أن يخصص مزارع ما موارده الأرضية والبشرية ورأسمالية في إنتاج أبقار الحليب بينما يخصص مزارع آخر الموارد نفسها لإنتاج الأغنام أو الدواجن.</a:t>
            </a:r>
          </a:p>
          <a:p>
            <a:pPr algn="just" rtl="1" eaLnBrk="1" hangingPunct="1">
              <a:lnSpc>
                <a:spcPct val="150000"/>
              </a:lnSpc>
            </a:pPr>
            <a:r>
              <a:rPr lang="ar-SA" altLang="en-US" sz="2000" dirty="0" smtClean="0">
                <a:latin typeface="Times New Roman" pitchFamily="18" charset="0"/>
                <a:cs typeface="Times New Roman" pitchFamily="18" charset="0"/>
              </a:rPr>
              <a:t>ويمكن استخدام المورد الإنتاجي الواحد وفق مبدأ الفرصة البديلة في تحديد استعمالات المورد (مثل الأعلاف) في الاستخدامات التي تتنافس عليها مثل الدواجن والابقار والاغنام وتوزع الموارد على الاستعمالات التي تعطي أكبر قيمة للإنتاجية الحدية أو العائد الحدي في الاستخدامات المختلفة. وبالمثل يمكن استخدام المبدا نفسه في توزيع ما يتوفر من راسمال على الاستخدامات المختلفة لبدائل الاستثمار بحيث يعطي أكبر عائد حدي وأكبر قيمة مضافة لدخل المزارع.</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B186C4B-D573-4AB4-B9D6-E165D72713DE}" type="slidenum">
              <a:rPr lang="ar-SA" smtClean="0"/>
              <a:pPr>
                <a:defRPr/>
              </a:pPr>
              <a:t>284</a:t>
            </a:fld>
            <a:endParaRPr lang="en-US"/>
          </a:p>
        </p:txBody>
      </p:sp>
    </p:spTree>
    <p:extLst>
      <p:ext uri="{BB962C8B-B14F-4D97-AF65-F5344CB8AC3E}">
        <p14:creationId xmlns:p14="http://schemas.microsoft.com/office/powerpoint/2010/main" val="428252208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533400" y="990600"/>
            <a:ext cx="8382000" cy="5135563"/>
          </a:xfrm>
        </p:spPr>
        <p:txBody>
          <a:bodyPr/>
          <a:lstStyle/>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عـــــــنصر الــــــمخاطرة في الإنتاج الـــــحيواني</a:t>
            </a:r>
          </a:p>
          <a:p>
            <a:pPr algn="just" rtl="1" eaLnBrk="1" hangingPunct="1">
              <a:lnSpc>
                <a:spcPct val="150000"/>
              </a:lnSpc>
            </a:pPr>
            <a:r>
              <a:rPr lang="ar-SA" altLang="en-US" sz="1800" dirty="0" smtClean="0">
                <a:latin typeface="Times New Roman" pitchFamily="18" charset="0"/>
                <a:cs typeface="Times New Roman" pitchFamily="18" charset="0"/>
              </a:rPr>
              <a:t>تختلف المخاطرة في بدائل الإنتاج الحيواني وتعد مهمة وخاصة في ظروف محدودية الموارد والتي من اهمها رأس المال الاستثماري وعنصر المخاطرة في الإنتاج الحيواني يأتي من: الإنتاج المحقق وذبذبات الإنتاج نتيجة للعوامل الطبيعية والوارثية والاصابة بالامراض وغيرها مثل:</a:t>
            </a:r>
          </a:p>
          <a:p>
            <a:pPr algn="just" rtl="1" eaLnBrk="1" hangingPunct="1">
              <a:lnSpc>
                <a:spcPct val="150000"/>
              </a:lnSpc>
            </a:pPr>
            <a:r>
              <a:rPr lang="ar-SA" altLang="en-US" sz="1800" dirty="0" smtClean="0">
                <a:latin typeface="Times New Roman" pitchFamily="18" charset="0"/>
                <a:cs typeface="Times New Roman" pitchFamily="18" charset="0"/>
              </a:rPr>
              <a:t>تذبذب اسعار منتجات الحيواني وتاثيرها على الدخل من النشاط الإنتاجي.</a:t>
            </a:r>
          </a:p>
          <a:p>
            <a:pPr algn="just" rtl="1" eaLnBrk="1" hangingPunct="1">
              <a:lnSpc>
                <a:spcPct val="150000"/>
              </a:lnSpc>
            </a:pPr>
            <a:r>
              <a:rPr lang="ar-SA" altLang="en-US" sz="1800" dirty="0" smtClean="0">
                <a:latin typeface="Times New Roman" pitchFamily="18" charset="0"/>
                <a:cs typeface="Times New Roman" pitchFamily="18" charset="0"/>
              </a:rPr>
              <a:t>تذبذب اسعار مدخلات الإنتاج مثل الاعلاف والعمالة وغيرها</a:t>
            </a:r>
          </a:p>
          <a:p>
            <a:pPr algn="just" rtl="1" eaLnBrk="1" hangingPunct="1">
              <a:lnSpc>
                <a:spcPct val="150000"/>
              </a:lnSpc>
            </a:pPr>
            <a:r>
              <a:rPr lang="ar-SA" altLang="en-US" sz="1800" dirty="0" smtClean="0">
                <a:latin typeface="Times New Roman" pitchFamily="18" charset="0"/>
                <a:cs typeface="Times New Roman" pitchFamily="18" charset="0"/>
              </a:rPr>
              <a:t>كل هذه العوامل تسبب مخاطرة في مشروعات الإنتاج الحيواني </a:t>
            </a:r>
          </a:p>
          <a:p>
            <a:pPr algn="just" rtl="1" eaLnBrk="1" hangingPunct="1">
              <a:lnSpc>
                <a:spcPct val="150000"/>
              </a:lnSpc>
            </a:pPr>
            <a:r>
              <a:rPr lang="ar-SA" altLang="en-US" sz="1800" dirty="0" smtClean="0">
                <a:latin typeface="Times New Roman" pitchFamily="18" charset="0"/>
                <a:cs typeface="Times New Roman" pitchFamily="18" charset="0"/>
              </a:rPr>
              <a:t>وتعتمد على عدة عوامل منها مقدرة المزارع على تحمل المخاطرة من حيث وفرة الموارد وراس المال وقلة الالتزامات العائلية وغيرها. حيث يتحدد بموجبها اختيار النشاط الإنتاجي المناسب </a:t>
            </a:r>
          </a:p>
          <a:p>
            <a:pPr algn="just" rtl="1" eaLnBrk="1" hangingPunct="1">
              <a:lnSpc>
                <a:spcPct val="150000"/>
              </a:lnSpc>
            </a:pPr>
            <a:r>
              <a:rPr lang="ar-SA" altLang="en-US" sz="1800" dirty="0" smtClean="0">
                <a:latin typeface="Times New Roman" pitchFamily="18" charset="0"/>
                <a:cs typeface="Times New Roman" pitchFamily="18" charset="0"/>
              </a:rPr>
              <a:t>من المعروف مثلا ان مشروعات الدواجن والابقار اكثر مخاطرة من مشروعات الابل والاغنام وقدرة المزارع على تحمل المخاطرة تحدد نوع النشاط الإنتاجي المناسب لمزرعته.</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255FDDE3-969B-403B-826F-60EC6B727569}" type="slidenum">
              <a:rPr lang="ar-SA" smtClean="0"/>
              <a:pPr>
                <a:defRPr/>
              </a:pPr>
              <a:t>285</a:t>
            </a:fld>
            <a:endParaRPr lang="en-US"/>
          </a:p>
        </p:txBody>
      </p:sp>
    </p:spTree>
    <p:extLst>
      <p:ext uri="{BB962C8B-B14F-4D97-AF65-F5344CB8AC3E}">
        <p14:creationId xmlns:p14="http://schemas.microsoft.com/office/powerpoint/2010/main" val="136341672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0" y="457200"/>
            <a:ext cx="9144000" cy="5867400"/>
          </a:xfrm>
        </p:spPr>
        <p:txBody>
          <a:bodyPr/>
          <a:lstStyle/>
          <a:p>
            <a:pPr algn="r"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تــــــنويع مــــــشروعات الإنتاج الـــــــحيواني لـــــــمجابهة الـــــــمخاطرة</a:t>
            </a:r>
          </a:p>
          <a:p>
            <a:pPr algn="r" rtl="1" eaLnBrk="1" hangingPunct="1">
              <a:lnSpc>
                <a:spcPct val="150000"/>
              </a:lnSpc>
            </a:pPr>
            <a:r>
              <a:rPr lang="ar-SA" altLang="en-US" sz="1800" dirty="0" smtClean="0">
                <a:latin typeface="Times New Roman" pitchFamily="18" charset="0"/>
                <a:cs typeface="Times New Roman" pitchFamily="18" charset="0"/>
              </a:rPr>
              <a:t>يمكن الجمع بين المشروعات كوقاية من المخاطرة (كعملية الجمع بين مشروع ذو مخاطرة عالية مع مشروع توجد به مخاطرة قليلة أو لاتوجد به مخاطرة).</a:t>
            </a:r>
          </a:p>
          <a:p>
            <a:pPr algn="r" rtl="1" eaLnBrk="1" hangingPunct="1">
              <a:lnSpc>
                <a:spcPct val="150000"/>
              </a:lnSpc>
            </a:pPr>
            <a:r>
              <a:rPr lang="ar-SA" altLang="en-US" sz="1800" dirty="0" smtClean="0">
                <a:latin typeface="Times New Roman" pitchFamily="18" charset="0"/>
                <a:cs typeface="Times New Roman" pitchFamily="18" charset="0"/>
              </a:rPr>
              <a:t>من هذا الجمع يؤمل المزارع ان يغطي الخسائر التي يمكن ان تحدث في مشروع ما من ارباح مؤكدة تحقيقها من نشاط آخر. وكل ذلك بهدف الاستمرار في الحصول على حد أدنى من الدخل لمقابلة الالتزامات مهما كانت الظروف التي تواجة النشاط الإنتاجي في أي سنة من السنوات.</a:t>
            </a:r>
          </a:p>
          <a:p>
            <a:pPr algn="r" rtl="1" eaLnBrk="1" hangingPunct="1">
              <a:lnSpc>
                <a:spcPct val="150000"/>
              </a:lnSpc>
            </a:pPr>
            <a:r>
              <a:rPr lang="ar-SA" altLang="en-US" sz="1800" dirty="0" smtClean="0">
                <a:latin typeface="Times New Roman" pitchFamily="18" charset="0"/>
                <a:cs typeface="Times New Roman" pitchFamily="18" charset="0"/>
              </a:rPr>
              <a:t>يجب عند تنويع انشطة الإنتاج الحيواني مراعاة العلاقات الفنية بين تلك الانشطة بحيث تكون في مستوى العلاقات التكاملية أو المدعمة ويبتعد المزارع على جمع الانشطة المتنافسة او المتعارضة.</a:t>
            </a:r>
            <a:endParaRPr lang="ar-SA" altLang="en-US" sz="1800" b="1" dirty="0" smtClean="0">
              <a:latin typeface="Times New Roman" pitchFamily="18" charset="0"/>
              <a:cs typeface="Times New Roman" pitchFamily="18" charset="0"/>
            </a:endParaRPr>
          </a:p>
          <a:p>
            <a:pPr algn="r" rtl="1" eaLnBrk="1" hangingPunct="1">
              <a:lnSpc>
                <a:spcPct val="150000"/>
              </a:lnSpc>
              <a:buFontTx/>
              <a:buNone/>
            </a:pPr>
            <a:r>
              <a:rPr lang="ar-SA" altLang="en-US" sz="2000" b="1" dirty="0" smtClean="0">
                <a:solidFill>
                  <a:schemeClr val="accent1"/>
                </a:solidFill>
                <a:latin typeface="Times New Roman" pitchFamily="18" charset="0"/>
                <a:cs typeface="Times New Roman" pitchFamily="18" charset="0"/>
              </a:rPr>
              <a:t>اســــــتخدام أنشطة الإنتاج الــــــــحيواني لــــتقليل الــــمخاطرة في الــــمحاصيل</a:t>
            </a:r>
          </a:p>
          <a:p>
            <a:pPr algn="r" rtl="1" eaLnBrk="1" hangingPunct="1">
              <a:lnSpc>
                <a:spcPct val="150000"/>
              </a:lnSpc>
            </a:pPr>
            <a:r>
              <a:rPr lang="ar-SA" altLang="en-US" sz="1800" dirty="0" smtClean="0">
                <a:latin typeface="Times New Roman" pitchFamily="18" charset="0"/>
                <a:cs typeface="Times New Roman" pitchFamily="18" charset="0"/>
              </a:rPr>
              <a:t>في نظام الزراعة للمناطق الجافة من المهم الجمع بين انشطة الإنتاج النباتي والإنتاج الحيواني مثل الابل والماعز وذلك لغرض تخفيض المخاطرة الناتجة من عدم سقوط كميات مهمة من الامطار وبتنويع مناسب تؤمن الإنتاج الزراعي. وهذا النظان الذي يجمع بين انشطة الإنتاج النباتي والحيواني تحت الزراعة المطرية موصى به في العديد من الدراسات لتؤمن دخل مناسب للمزارع في ظروف المخاطرة واللايقين في الإنتاج الزراعي المطري.</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4D20B10F-C836-4760-827F-54BD97E1F991}" type="slidenum">
              <a:rPr lang="ar-SA" smtClean="0"/>
              <a:pPr>
                <a:defRPr/>
              </a:pPr>
              <a:t>286</a:t>
            </a:fld>
            <a:endParaRPr lang="en-US"/>
          </a:p>
        </p:txBody>
      </p:sp>
    </p:spTree>
    <p:extLst>
      <p:ext uri="{BB962C8B-B14F-4D97-AF65-F5344CB8AC3E}">
        <p14:creationId xmlns:p14="http://schemas.microsoft.com/office/powerpoint/2010/main" val="37058579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31335" y="685800"/>
            <a:ext cx="8915400" cy="5562600"/>
          </a:xfrm>
        </p:spPr>
        <p:txBody>
          <a:bodyPr/>
          <a:lstStyle/>
          <a:p>
            <a:pPr algn="just"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الإنتاج الحيواني وبرامج العمالة:</a:t>
            </a:r>
          </a:p>
          <a:p>
            <a:pPr algn="just" rtl="1" eaLnBrk="1" hangingPunct="1">
              <a:lnSpc>
                <a:spcPct val="150000"/>
              </a:lnSpc>
            </a:pPr>
            <a:r>
              <a:rPr lang="ar-SA" altLang="en-US" sz="1800" dirty="0" smtClean="0">
                <a:latin typeface="Times New Roman" pitchFamily="18" charset="0"/>
                <a:cs typeface="Times New Roman" pitchFamily="18" charset="0"/>
              </a:rPr>
              <a:t>تزيد برامج الإنتاج الحيواني من عائد العمالة الزراعية وخاصة عندما تكون العلاقة متكاملة  وتمكن أنشطة الإنتاج الحيواني دون المستوى التنافسي من زيادة كفاءة العمالة باستغلال الوقت المتوفر للمزارع وأسرته في الأوقات التي تم استثمارها بالكامل في الاستزراع أو الحصاد أو توفير الخدمات الزراعية لأنشطة الإنتاج النباتي فمن المعروف أن أنشطة الإنتاج النباتي موسمية وان الاحتياج لوقت المزارع في أنشطة الإنتاج الحيواني لايتعارض مع موسمية الإنتاج النباتي بل يكمل كل نشاط النشاط الأخر.</a:t>
            </a:r>
          </a:p>
          <a:p>
            <a:pPr algn="just" rtl="1" eaLnBrk="1" hangingPunct="1">
              <a:lnSpc>
                <a:spcPct val="150000"/>
              </a:lnSpc>
            </a:pPr>
            <a:r>
              <a:rPr lang="ar-SA" altLang="en-US" sz="1800" dirty="0" smtClean="0">
                <a:latin typeface="Times New Roman" pitchFamily="18" charset="0"/>
                <a:cs typeface="Times New Roman" pitchFamily="18" charset="0"/>
              </a:rPr>
              <a:t>توفر أنشطة الإنتاج الحيواني الفرصة للمزارع لاستثمار وقته الاستثمار الأمثل.</a:t>
            </a:r>
          </a:p>
          <a:p>
            <a:pPr algn="just" rtl="1" eaLnBrk="1" hangingPunct="1">
              <a:lnSpc>
                <a:spcPct val="150000"/>
              </a:lnSpc>
            </a:pPr>
            <a:r>
              <a:rPr lang="ar-SA" altLang="en-US" sz="1800" dirty="0" smtClean="0">
                <a:latin typeface="Times New Roman" pitchFamily="18" charset="0"/>
                <a:cs typeface="Times New Roman" pitchFamily="18" charset="0"/>
              </a:rPr>
              <a:t>يجب ملاحظة أن الجمع بين الناتجة للاستفادة من وقت المزارع والعمالة الأسرية يخضع لحساب وتقديرات دقيقة حتى لاتتحول العلاقة التكاملية تنافسية وتؤدي إلى خفض العائد بدلاً من زيادة الكفاءة ويتأتي ذلك بتفريغ هذه الاحتياجات من ساعات العمل زمنياً وفق الانتجة النباتية والحيوانية وتحديد أوقات العجز والوفرة وبرمجة إمكانية استثمار العمالة المزرعية بدرجة تؤدي الى زيادة الكفاءة والعائد لعنصر العمل.</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AFEC77F5-A7AE-45D0-B6C4-ADBCE4A89B20}" type="slidenum">
              <a:rPr lang="ar-SA" smtClean="0"/>
              <a:pPr>
                <a:defRPr/>
              </a:pPr>
              <a:t>287</a:t>
            </a:fld>
            <a:endParaRPr lang="en-US"/>
          </a:p>
        </p:txBody>
      </p:sp>
    </p:spTree>
    <p:extLst>
      <p:ext uri="{BB962C8B-B14F-4D97-AF65-F5344CB8AC3E}">
        <p14:creationId xmlns:p14="http://schemas.microsoft.com/office/powerpoint/2010/main" val="56745911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228600" y="685800"/>
            <a:ext cx="8915400" cy="5867400"/>
          </a:xfrm>
        </p:spPr>
        <p:txBody>
          <a:bodyPr/>
          <a:lstStyle/>
          <a:p>
            <a:pPr algn="r" rtl="1" eaLnBrk="1" hangingPunct="1">
              <a:lnSpc>
                <a:spcPct val="150000"/>
              </a:lnSpc>
              <a:buFontTx/>
              <a:buNone/>
            </a:pPr>
            <a:r>
              <a:rPr lang="ar-SA" altLang="en-US" sz="1800" b="1" dirty="0" smtClean="0">
                <a:solidFill>
                  <a:schemeClr val="accent1"/>
                </a:solidFill>
                <a:latin typeface="Times New Roman" pitchFamily="18" charset="0"/>
                <a:cs typeface="Times New Roman" pitchFamily="18" charset="0"/>
              </a:rPr>
              <a:t>نــــــسبة انــــــقلاب راس الــــمال واســـــترداده في مــــشروعات الإنتاج الــــحيواني</a:t>
            </a:r>
          </a:p>
          <a:p>
            <a:pPr algn="r" rtl="1" eaLnBrk="1" hangingPunct="1">
              <a:lnSpc>
                <a:spcPct val="150000"/>
              </a:lnSpc>
            </a:pPr>
            <a:r>
              <a:rPr lang="ar-SA" altLang="en-US" sz="1800" dirty="0" smtClean="0">
                <a:latin typeface="Times New Roman" pitchFamily="18" charset="0"/>
                <a:cs typeface="Times New Roman" pitchFamily="18" charset="0"/>
              </a:rPr>
              <a:t>يفضل المزارع المحدود الموارد وخاصة رأس المال بالإضافة إلى الربح اختيار مشروع الإنتاج الحيواني الذي يعطي العائد السريع وبالتالي يفضل المشروع الذي يعطي اكبر عائد في اقصر مدة ممكنة وتمكن من إعادة الاستثمار في مدة قصيرة تمكن من إعادة توظيفه في نشاطات إنتاجية أخرى وبالتالي عملية ربط رأس المال في استثمارات طويلة المدى (اكثر من خمس سنوات) غير مفضلة بالنسبة للمزارع محدود رأس المال والذي يفضل الاستثمار في دورة دواجن اقل من سته أشهر أو دورة تسمين أغنام وأبقار تعطي عائد سريع نسبياً.</a:t>
            </a:r>
            <a:endParaRPr lang="ar-SA" altLang="en-US" sz="1800" b="1" dirty="0" smtClean="0">
              <a:latin typeface="Times New Roman" pitchFamily="18" charset="0"/>
              <a:cs typeface="Times New Roman" pitchFamily="18" charset="0"/>
            </a:endParaRPr>
          </a:p>
          <a:p>
            <a:pPr algn="r" rtl="1" eaLnBrk="1" hangingPunct="1">
              <a:lnSpc>
                <a:spcPct val="150000"/>
              </a:lnSpc>
              <a:buFontTx/>
              <a:buNone/>
            </a:pPr>
            <a:r>
              <a:rPr lang="ar-SA" altLang="en-US" sz="2000" b="1" dirty="0" smtClean="0">
                <a:solidFill>
                  <a:schemeClr val="accent1"/>
                </a:solidFill>
                <a:latin typeface="Times New Roman" pitchFamily="18" charset="0"/>
                <a:cs typeface="Times New Roman" pitchFamily="18" charset="0"/>
              </a:rPr>
              <a:t>الأهداف الــــــمتبعة في تــــــقييم أنشطة الإنتاج الــــــحيواني</a:t>
            </a:r>
          </a:p>
          <a:p>
            <a:pPr algn="r" rtl="1" eaLnBrk="1" hangingPunct="1">
              <a:lnSpc>
                <a:spcPct val="150000"/>
              </a:lnSpc>
            </a:pPr>
            <a:r>
              <a:rPr lang="ar-SA" altLang="en-US" sz="1800" dirty="0" smtClean="0">
                <a:latin typeface="Times New Roman" pitchFamily="18" charset="0"/>
                <a:cs typeface="Times New Roman" pitchFamily="18" charset="0"/>
              </a:rPr>
              <a:t>تختلف أنشطة الإنتاج الحيواني اختلافاً مهماً في الإعداد والإنتاج والموارد الزراعية المستعملة فيها وتعطي الأنواع المختلفة من الأنشطة انتجة متباينة ويتحمل المزارع في إنتاجها تكاليف مختلفة في بعض الأحيان يكون هدف المزارع هو الحصول على اعلي إنتاج ممكن من الحليب من كل بقرة في القطيع أو اكبر زيادة في وزن الحيوان </a:t>
            </a:r>
          </a:p>
          <a:p>
            <a:pPr algn="r" rtl="1" eaLnBrk="1" hangingPunct="1">
              <a:lnSpc>
                <a:spcPct val="150000"/>
              </a:lnSpc>
            </a:pPr>
            <a:r>
              <a:rPr lang="ar-SA" altLang="en-US" sz="1800" dirty="0" smtClean="0">
                <a:latin typeface="Times New Roman" pitchFamily="18" charset="0"/>
                <a:cs typeface="Times New Roman" pitchFamily="18" charset="0"/>
              </a:rPr>
              <a:t>غير أن الزيادة في الحليب او الوزن ليست الهدف المتبع فالربحية المتمثلة في الفارق بين قيمة العائد وقيمة التكاليف لكل حيوان على وحدة أو للمزرعة ككل (الدخل المزرعي) هو العامل المستخدم في قياس الوصول الى هدف المزارع من النشاط الإنتاجي </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DD47339E-0458-40B6-83EE-332E64C3834A}" type="slidenum">
              <a:rPr lang="ar-SA" smtClean="0"/>
              <a:pPr>
                <a:defRPr/>
              </a:pPr>
              <a:t>288</a:t>
            </a:fld>
            <a:endParaRPr lang="en-US"/>
          </a:p>
        </p:txBody>
      </p:sp>
    </p:spTree>
    <p:extLst>
      <p:ext uri="{BB962C8B-B14F-4D97-AF65-F5344CB8AC3E}">
        <p14:creationId xmlns:p14="http://schemas.microsoft.com/office/powerpoint/2010/main" val="200425801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685799" y="228600"/>
            <a:ext cx="8426153" cy="6096000"/>
          </a:xfrm>
        </p:spPr>
        <p:txBody>
          <a:bodyPr>
            <a:noAutofit/>
          </a:bodyPr>
          <a:lstStyle/>
          <a:p>
            <a:pPr marL="0" indent="0" algn="just" rtl="1" eaLnBrk="1" fontAlgn="auto" hangingPunct="1">
              <a:lnSpc>
                <a:spcPct val="160000"/>
              </a:lnSpc>
              <a:spcAft>
                <a:spcPts val="0"/>
              </a:spcAft>
              <a:buClr>
                <a:schemeClr val="accent3"/>
              </a:buClr>
              <a:buNone/>
              <a:defRPr/>
            </a:pPr>
            <a:r>
              <a:rPr lang="ar-SA" sz="1400" b="1" dirty="0" smtClean="0">
                <a:solidFill>
                  <a:schemeClr val="accent1"/>
                </a:solidFill>
                <a:latin typeface="Times New Roman" pitchFamily="18" charset="0"/>
                <a:cs typeface="Times New Roman" pitchFamily="18" charset="0"/>
              </a:rPr>
              <a:t>لتقييم أنشطة الإنتاج الحيواني نحتاج إلى طرح عدد من الأسئلة التي تفيد في التقويم منها:</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يضيف المشروع إلى العوائد أكثر من الإضافة إلى التكاليف؟</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الاستثمار الحالي في المشروع يعطي أكثر أو أقل من الاستثمار في مجال آخر؟</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حجم المشروع يتماشى مع مقدرة المزارع على تحمل المخاطر؟</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هل النسبة التي عندها يتم الإحلال بينها وبين الأعلاف وأية موارد أخرى عالية بالمقارنة بنسبة الأسعار والتكاليف؟</a:t>
            </a:r>
          </a:p>
          <a:p>
            <a:pPr marL="0" indent="0" algn="just" rtl="1" eaLnBrk="1" fontAlgn="auto" hangingPunct="1">
              <a:lnSpc>
                <a:spcPct val="160000"/>
              </a:lnSpc>
              <a:spcAft>
                <a:spcPts val="0"/>
              </a:spcAft>
              <a:buClr>
                <a:schemeClr val="accent3"/>
              </a:buClr>
              <a:buNone/>
              <a:defRPr/>
            </a:pPr>
            <a:r>
              <a:rPr lang="ar-SA" sz="1400" b="1" dirty="0" smtClean="0">
                <a:solidFill>
                  <a:schemeClr val="accent1"/>
                </a:solidFill>
                <a:latin typeface="Times New Roman" pitchFamily="18" charset="0"/>
                <a:ea typeface="+mn-ea"/>
                <a:cs typeface="Times New Roman" pitchFamily="18" charset="0"/>
              </a:rPr>
              <a:t>ومن خلال الإجابات على هذه الأسئلة يمكن استنتاج المبادئ الإدارية المهمة التالية:</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مبدأ تناقص العائد</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مبدأ الفرصة البديلة</a:t>
            </a:r>
          </a:p>
          <a:p>
            <a:pPr marL="609600" indent="-609600" algn="just" rtl="1" eaLnBrk="1" fontAlgn="auto" hangingPunct="1">
              <a:lnSpc>
                <a:spcPct val="160000"/>
              </a:lnSpc>
              <a:spcAft>
                <a:spcPts val="0"/>
              </a:spcAft>
              <a:buClr>
                <a:schemeClr val="accent3"/>
              </a:buClr>
              <a:buFontTx/>
              <a:buAutoNum type="arabicPeriod"/>
              <a:defRPr/>
            </a:pPr>
            <a:r>
              <a:rPr lang="ar-SA" sz="1400" dirty="0" smtClean="0">
                <a:latin typeface="Times New Roman" pitchFamily="18" charset="0"/>
                <a:ea typeface="+mn-ea"/>
                <a:cs typeface="Times New Roman" pitchFamily="18" charset="0"/>
              </a:rPr>
              <a:t>مبدأ الإحلال بين الانتجة وبين موارد الإنتاج</a:t>
            </a:r>
          </a:p>
          <a:p>
            <a:pPr marL="0" indent="0" algn="just" rtl="1" eaLnBrk="1" fontAlgn="auto" hangingPunct="1">
              <a:lnSpc>
                <a:spcPct val="160000"/>
              </a:lnSpc>
              <a:spcAft>
                <a:spcPts val="0"/>
              </a:spcAft>
              <a:buClr>
                <a:schemeClr val="accent3"/>
              </a:buClr>
              <a:buNone/>
              <a:defRPr/>
            </a:pPr>
            <a:r>
              <a:rPr lang="ar-SA" sz="1400" b="1" dirty="0" smtClean="0">
                <a:solidFill>
                  <a:schemeClr val="accent1"/>
                </a:solidFill>
                <a:latin typeface="Times New Roman" pitchFamily="18" charset="0"/>
                <a:ea typeface="+mn-ea"/>
                <a:cs typeface="Times New Roman" pitchFamily="18" charset="0"/>
              </a:rPr>
              <a:t>ومن المشكلات الإدارية المهمة في الإنتاج الحيواني الممكن حلها بهذه المبادئ ما يلي:</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التربية والتلقيح</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الوقاية والتغذية</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التحصين وصحة الحيوان</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استغلال الآلات والمباني</a:t>
            </a:r>
          </a:p>
          <a:p>
            <a:pPr marL="609600" indent="-609600" algn="just" rtl="1" eaLnBrk="1" fontAlgn="auto" hangingPunct="1">
              <a:lnSpc>
                <a:spcPct val="160000"/>
              </a:lnSpc>
              <a:spcAft>
                <a:spcPts val="0"/>
              </a:spcAft>
              <a:buClr>
                <a:schemeClr val="accent3"/>
              </a:buClr>
              <a:buFont typeface="+mj-lt"/>
              <a:buAutoNum type="arabicPeriod"/>
              <a:defRPr/>
            </a:pPr>
            <a:r>
              <a:rPr lang="ar-SA" sz="1400" dirty="0" smtClean="0">
                <a:latin typeface="Times New Roman" pitchFamily="18" charset="0"/>
                <a:ea typeface="+mn-ea"/>
                <a:cs typeface="Times New Roman" pitchFamily="18" charset="0"/>
              </a:rPr>
              <a:t>خطة الإنتاج والتسويق</a:t>
            </a:r>
          </a:p>
          <a:p>
            <a:pPr marL="609600" indent="-609600" algn="just" rtl="1" eaLnBrk="1" fontAlgn="auto" hangingPunct="1">
              <a:lnSpc>
                <a:spcPct val="160000"/>
              </a:lnSpc>
              <a:spcAft>
                <a:spcPts val="0"/>
              </a:spcAft>
              <a:buClr>
                <a:schemeClr val="accent3"/>
              </a:buClr>
              <a:buFont typeface="Wingdings 2"/>
              <a:buChar char=""/>
              <a:defRPr/>
            </a:pPr>
            <a:r>
              <a:rPr lang="ar-SA" sz="1400" b="1" dirty="0" smtClean="0">
                <a:latin typeface="Times New Roman" pitchFamily="18" charset="0"/>
                <a:ea typeface="+mn-ea"/>
                <a:cs typeface="Times New Roman" pitchFamily="18" charset="0"/>
              </a:rPr>
              <a:t>وبالرغم من الاختلاف في طبيعة مشروعات الإنتاج الحيواني </a:t>
            </a:r>
            <a:r>
              <a:rPr lang="ar-SA" sz="1400" b="1" dirty="0" err="1" smtClean="0">
                <a:latin typeface="Times New Roman" pitchFamily="18" charset="0"/>
                <a:ea typeface="+mn-ea"/>
                <a:cs typeface="Times New Roman" pitchFamily="18" charset="0"/>
              </a:rPr>
              <a:t>الا</a:t>
            </a:r>
            <a:r>
              <a:rPr lang="ar-SA" sz="1400" b="1" dirty="0" smtClean="0">
                <a:latin typeface="Times New Roman" pitchFamily="18" charset="0"/>
                <a:ea typeface="+mn-ea"/>
                <a:cs typeface="Times New Roman" pitchFamily="18" charset="0"/>
              </a:rPr>
              <a:t> أنها تتشابه في المبادئ العامة للتعامل معها.</a:t>
            </a:r>
            <a:endParaRPr lang="en-US" sz="1400" b="1" dirty="0" smtClean="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54ED7E02-24A3-4758-B9B1-B8F3EF12C0B0}" type="slidenum">
              <a:rPr lang="ar-SA" smtClean="0"/>
              <a:pPr>
                <a:defRPr/>
              </a:pPr>
              <a:t>289</a:t>
            </a:fld>
            <a:endParaRPr lang="en-US"/>
          </a:p>
        </p:txBody>
      </p:sp>
    </p:spTree>
    <p:extLst>
      <p:ext uri="{BB962C8B-B14F-4D97-AF65-F5344CB8AC3E}">
        <p14:creationId xmlns:p14="http://schemas.microsoft.com/office/powerpoint/2010/main" val="951519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5029200"/>
          </a:xfrm>
        </p:spPr>
        <p:txBody>
          <a:bodyPr/>
          <a:lstStyle/>
          <a:p>
            <a:pPr marL="0" marR="0" indent="0" algn="r" rtl="1">
              <a:lnSpc>
                <a:spcPct val="115000"/>
              </a:lnSpc>
              <a:spcBef>
                <a:spcPts val="0"/>
              </a:spcBef>
              <a:spcAft>
                <a:spcPts val="1000"/>
              </a:spcAft>
              <a:buNone/>
            </a:pPr>
            <a:r>
              <a:rPr lang="ar-SA" sz="2400" b="1" dirty="0"/>
              <a:t>علاقة ادارة المزارع بالعلوم الاخري</a:t>
            </a:r>
            <a:r>
              <a:rPr lang="ar-SA" sz="2400" b="1" dirty="0" smtClean="0"/>
              <a:t>:</a:t>
            </a:r>
          </a:p>
          <a:p>
            <a:pPr algn="r" rtl="1"/>
            <a:r>
              <a:rPr lang="ar-SA" sz="2400" dirty="0"/>
              <a:t>علم إدارة المزرعة يدمج ويجمع بين مجموعة متنوعة من العلوم الفيزيائية والبيولوجية في الزراعة.  </a:t>
            </a:r>
            <a:r>
              <a:rPr lang="ar-SA" sz="2400" dirty="0" smtClean="0"/>
              <a:t>العلوم </a:t>
            </a:r>
            <a:r>
              <a:rPr lang="ar-SA" sz="2400" dirty="0"/>
              <a:t>الفيزيائية والبيولوجية مثل الهندسة الزراعية وتربية الحيوانات وعلوم التربة والبستنة وتربية النباتات توفر معلومات عن العلاقات الفنية بين المدخلات </a:t>
            </a:r>
            <a:r>
              <a:rPr lang="ar-SA" sz="2400" dirty="0" smtClean="0"/>
              <a:t>والمخرجات ( </a:t>
            </a:r>
            <a:r>
              <a:rPr lang="en-US" sz="2400" dirty="0" smtClean="0"/>
              <a:t>input-output relationships</a:t>
            </a:r>
            <a:r>
              <a:rPr lang="ar-SA" sz="2400" dirty="0" smtClean="0"/>
              <a:t> )،  </a:t>
            </a:r>
            <a:r>
              <a:rPr lang="ar-SA" sz="2400" dirty="0"/>
              <a:t>أي أنها تحدد إمكانات الإنتاج التي يمكن من خلالها الاختيار بين مختلف البدائل. هذه المعلومات مفيدة لإدارة المزرعة في التعامل مع مشاكل كفاءة الإنتاج</a:t>
            </a:r>
            <a:r>
              <a:rPr lang="ar-SA" sz="2400" dirty="0" smtClean="0"/>
              <a:t>.</a:t>
            </a:r>
          </a:p>
          <a:p>
            <a:pPr algn="r" rtl="1"/>
            <a:r>
              <a:rPr lang="ar-SA" sz="2400" dirty="0"/>
              <a:t>إدارة المزارع كموضوع هي تطبيق لمبادئ الأعمال في الزراعة من وجهة نظر المزارع الفردي. وهي فرع متخصص  من  </a:t>
            </a:r>
            <a:r>
              <a:rPr lang="ar-SA" sz="2400" dirty="0" smtClean="0"/>
              <a:t>علم الاقتصاد</a:t>
            </a:r>
            <a:r>
              <a:rPr lang="ar-SA" sz="2400" dirty="0"/>
              <a:t>.  حيث يتم توفير الأدوات والتقنيات لإدارة المزارع من خلال النظرية الاقتصادية العامة</a:t>
            </a:r>
            <a:r>
              <a:rPr lang="ar-SA" sz="2400" dirty="0" smtClean="0"/>
              <a:t>.  </a:t>
            </a:r>
            <a:r>
              <a:rPr lang="ar-SA" sz="2400" dirty="0">
                <a:solidFill>
                  <a:schemeClr val="accent1"/>
                </a:solidFill>
              </a:rPr>
              <a:t>قانون النسب المتغيرة</a:t>
            </a:r>
            <a:r>
              <a:rPr lang="ar-SA" sz="2400" dirty="0"/>
              <a:t>، </a:t>
            </a:r>
            <a:r>
              <a:rPr lang="ar-SA" sz="2400" dirty="0">
                <a:solidFill>
                  <a:schemeClr val="accent1"/>
                </a:solidFill>
              </a:rPr>
              <a:t>مبدأ الاحلال بين عوامل الانتاج، مبدأ الاحلال بين المنتجات </a:t>
            </a:r>
            <a:r>
              <a:rPr lang="ar-SA" sz="2400" dirty="0"/>
              <a:t>هي من أدوات النظرية الاقتصادية المستخدمة في تحليل إدارة المزارع</a:t>
            </a:r>
            <a:r>
              <a:rPr lang="ar-SA" sz="2400" dirty="0" smtClean="0"/>
              <a:t>.</a:t>
            </a:r>
            <a:endParaRPr lang="en-US" sz="2400" dirty="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088358725"/>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704850"/>
            <a:ext cx="8077200" cy="361950"/>
          </a:xfrm>
        </p:spPr>
        <p:txBody>
          <a:bodyPr>
            <a:normAutofit fontScale="90000"/>
          </a:bodyPr>
          <a:lstStyle/>
          <a:p>
            <a:pPr algn="ctr" eaLnBrk="1" fontAlgn="auto" hangingPunct="1">
              <a:spcAft>
                <a:spcPts val="0"/>
              </a:spcAft>
              <a:defRPr/>
            </a:pPr>
            <a:r>
              <a:rPr lang="ar-SA" sz="2800" dirty="0" smtClean="0">
                <a:solidFill>
                  <a:schemeClr val="accent1">
                    <a:satMod val="150000"/>
                  </a:schemeClr>
                </a:solidFill>
                <a:latin typeface="Times New Roman" pitchFamily="18" charset="0"/>
                <a:cs typeface="Times New Roman" pitchFamily="18" charset="0"/>
              </a:rPr>
              <a:t> </a:t>
            </a:r>
            <a:endParaRPr lang="en-US" sz="2800" dirty="0">
              <a:solidFill>
                <a:schemeClr val="accent1">
                  <a:satMod val="150000"/>
                </a:schemeClr>
              </a:solidFill>
              <a:latin typeface="Times New Roman" pitchFamily="18" charset="0"/>
              <a:cs typeface="Times New Roman" pitchFamily="18" charset="0"/>
            </a:endParaRPr>
          </a:p>
        </p:txBody>
      </p:sp>
      <p:sp>
        <p:nvSpPr>
          <p:cNvPr id="21507" name="Rectangle 3"/>
          <p:cNvSpPr>
            <a:spLocks noGrp="1" noChangeArrowheads="1"/>
          </p:cNvSpPr>
          <p:nvPr>
            <p:ph idx="1"/>
          </p:nvPr>
        </p:nvSpPr>
        <p:spPr>
          <a:xfrm>
            <a:off x="304800" y="685800"/>
            <a:ext cx="8610600" cy="5715000"/>
          </a:xfrm>
        </p:spPr>
        <p:txBody>
          <a:bodyPr/>
          <a:lstStyle/>
          <a:p>
            <a:pPr algn="just" rtl="1" eaLnBrk="1" hangingPunct="1">
              <a:lnSpc>
                <a:spcPct val="150000"/>
              </a:lnSpc>
            </a:pPr>
            <a:r>
              <a:rPr lang="ar-SA" altLang="en-US" sz="2000" dirty="0" smtClean="0">
                <a:latin typeface="Times New Roman" pitchFamily="18" charset="0"/>
                <a:cs typeface="Times New Roman" pitchFamily="18" charset="0"/>
              </a:rPr>
              <a:t>التربية من أهم العمليات الإنتاجية التي تعطي عائداً جيداً في مشروعات أبقار اللبن ويجب الاستمرار في هذا العمل إلى درجة ما تحددها المعايير الاقتصادية والتغذية جزء مهم من التربية ويجب ملاحظة ان جزء من التغذية يذهب إلى الحفظ بغض النظر عن الإنتاج وهي كمية ثابتة إلى حد ما في الابقار.</a:t>
            </a:r>
          </a:p>
          <a:p>
            <a:pPr algn="just" rtl="1" eaLnBrk="1" hangingPunct="1">
              <a:lnSpc>
                <a:spcPct val="150000"/>
              </a:lnSpc>
            </a:pPr>
            <a:r>
              <a:rPr lang="ar-SA" altLang="en-US" sz="2000" dirty="0" smtClean="0">
                <a:latin typeface="Times New Roman" pitchFamily="18" charset="0"/>
                <a:cs typeface="Times New Roman" pitchFamily="18" charset="0"/>
              </a:rPr>
              <a:t>هناك ملاحظة مهمة يعمل بها في الاقتصاد الزراعي وتشير إلى أن إنتاجية أي مورد (أعلاف، عمالة، ..إلخ) تعتمد على العناصر الأخرى من حيث الكمية والنوعية المشتركة معها في عملية الإنتاج وتطبيقات ذلك في ادراة مشروعات الإنتاج الحيواني هي في إنتاجية الأعلاف من اللحم والحليب تعتمد على خصائص الأبقار الوراثية وغيرها.</a:t>
            </a:r>
          </a:p>
          <a:p>
            <a:pPr algn="just" rtl="1" eaLnBrk="1" hangingPunct="1">
              <a:lnSpc>
                <a:spcPct val="150000"/>
              </a:lnSpc>
            </a:pPr>
            <a:r>
              <a:rPr lang="ar-SA" altLang="en-US" sz="2000" dirty="0" smtClean="0">
                <a:latin typeface="Times New Roman" pitchFamily="18" charset="0"/>
                <a:cs typeface="Times New Roman" pitchFamily="18" charset="0"/>
              </a:rPr>
              <a:t>أي أن الخصائص الوراثية والتربوية في الأبقار تحدد إنتاجية العلاف والعمالة وغيرها من العناصر الإنتاجية إلى درجة كبيرة ومما لاشك فيه أن مقدرة المزارع على الاستثمار في الابقار المحسنة واسعار الأبقار والحليب والدخل المحتمل من النشاط عوامل مهمة في تحديد الإنتاجية للموارد المستخدمة في الإنتاج.</a:t>
            </a:r>
            <a:endParaRPr lang="en-US" altLang="en-US" sz="20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52A5C62E-A9B5-40E3-B1D4-2E44CC5B471F}" type="slidenum">
              <a:rPr lang="ar-SA" smtClean="0"/>
              <a:pPr>
                <a:defRPr/>
              </a:pPr>
              <a:t>290</a:t>
            </a:fld>
            <a:endParaRPr lang="en-US"/>
          </a:p>
        </p:txBody>
      </p:sp>
    </p:spTree>
    <p:extLst>
      <p:ext uri="{BB962C8B-B14F-4D97-AF65-F5344CB8AC3E}">
        <p14:creationId xmlns:p14="http://schemas.microsoft.com/office/powerpoint/2010/main" val="422162826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914400" y="914400"/>
            <a:ext cx="7772400" cy="5059363"/>
          </a:xfrm>
        </p:spPr>
        <p:txBody>
          <a:bodyPr/>
          <a:lstStyle/>
          <a:p>
            <a:pPr algn="r" rtl="1" eaLnBrk="1" hangingPunct="1">
              <a:lnSpc>
                <a:spcPct val="90000"/>
              </a:lnSpc>
              <a:buFontTx/>
              <a:buNone/>
            </a:pPr>
            <a:r>
              <a:rPr lang="ar-SA" altLang="en-US" b="1" dirty="0" smtClean="0">
                <a:solidFill>
                  <a:schemeClr val="accent1"/>
                </a:solidFill>
                <a:latin typeface="Traditional Arabic" pitchFamily="18" charset="-78"/>
                <a:cs typeface="Traditional Arabic" pitchFamily="18" charset="-78"/>
              </a:rPr>
              <a:t>بدائـل الـتلقيح فـــــــــي أبقار الالـبان:</a:t>
            </a:r>
          </a:p>
          <a:p>
            <a:pPr algn="just" rtl="1" eaLnBrk="1" hangingPunct="1">
              <a:lnSpc>
                <a:spcPct val="90000"/>
              </a:lnSpc>
            </a:pPr>
            <a:r>
              <a:rPr lang="ar-SA" altLang="en-US" sz="2400" dirty="0">
                <a:latin typeface="Times New Roman" pitchFamily="18" charset="0"/>
                <a:cs typeface="Times New Roman" pitchFamily="18" charset="0"/>
              </a:rPr>
              <a:t>لاشك ان المزارع يواجه امكانية شراء ثيران التلقيح او استخدام التلقيح الصناعي كبديل يحتاج الى اتخاذ قررا ومن المعروف وراثياً أن للذكور اهمية في الصفات الوراثية للقطيع المنتج ومقدرة المزارع على شراء ثيران وتربيتها بخواص وراثية عالية تختلف من مزارع الى اخر بالاضافة الى الكفاءة التي تتم بها عملية التلقيح من ناحية الوقت</a:t>
            </a:r>
            <a:r>
              <a:rPr lang="ar-SA" altLang="en-US" sz="2400" dirty="0" smtClean="0">
                <a:latin typeface="Times New Roman" pitchFamily="18" charset="0"/>
                <a:cs typeface="Times New Roman" pitchFamily="18" charset="0"/>
              </a:rPr>
              <a:t>.</a:t>
            </a:r>
          </a:p>
          <a:p>
            <a:pPr algn="just" rtl="1" eaLnBrk="1" hangingPunct="1">
              <a:lnSpc>
                <a:spcPct val="90000"/>
              </a:lnSpc>
            </a:pPr>
            <a:r>
              <a:rPr lang="ar-SA" altLang="en-US" sz="2400" dirty="0" smtClean="0">
                <a:latin typeface="Times New Roman" pitchFamily="18" charset="0"/>
                <a:cs typeface="Times New Roman" pitchFamily="18" charset="0"/>
              </a:rPr>
              <a:t> عند امتلاك </a:t>
            </a:r>
            <a:r>
              <a:rPr lang="ar-SA" altLang="en-US" sz="2400" dirty="0">
                <a:latin typeface="Times New Roman" pitchFamily="18" charset="0"/>
                <a:cs typeface="Times New Roman" pitchFamily="18" charset="0"/>
              </a:rPr>
              <a:t>المزارع </a:t>
            </a:r>
            <a:r>
              <a:rPr lang="ar-SA" altLang="en-US" sz="2400" dirty="0" smtClean="0">
                <a:latin typeface="Times New Roman" pitchFamily="18" charset="0"/>
                <a:cs typeface="Times New Roman" pitchFamily="18" charset="0"/>
              </a:rPr>
              <a:t>اعداد </a:t>
            </a:r>
            <a:r>
              <a:rPr lang="ar-SA" altLang="en-US" sz="2400" dirty="0">
                <a:latin typeface="Times New Roman" pitchFamily="18" charset="0"/>
                <a:cs typeface="Times New Roman" pitchFamily="18" charset="0"/>
              </a:rPr>
              <a:t>محدودة من الابقار تكون تكلفة التلقيح الصناعي اقل من التلقيح بامتلاك ثيران بينما عند مستوى معين من الاعداد تكون فيها تكلفة امتلاك ثيران التلقيح واستخدامها اقل من تكاليف التلقيح باستخدام التلقيح </a:t>
            </a:r>
            <a:r>
              <a:rPr lang="ar-SA" altLang="en-US" sz="2400" dirty="0" smtClean="0">
                <a:latin typeface="Times New Roman" pitchFamily="18" charset="0"/>
                <a:cs typeface="Times New Roman" pitchFamily="18" charset="0"/>
              </a:rPr>
              <a:t>الصناعي</a:t>
            </a:r>
          </a:p>
          <a:p>
            <a:pPr algn="just" rtl="1" eaLnBrk="1" hangingPunct="1">
              <a:lnSpc>
                <a:spcPct val="9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ومن المهم جداً في هذا الموضوع حساب تكلفة امتلاك الثور من عمالة واعلاف واهلاكات وغيرها ومقارنة ذلك بتكلفة التلقيح الصناعي واختيار البديل الذي يقابل اقل تكلفة عند تساوي العوامل الاخرى.</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4A72FB2-74BA-4E06-93E9-CB3BCE1E0439}" type="slidenum">
              <a:rPr lang="ar-SA" smtClean="0"/>
              <a:pPr>
                <a:defRPr/>
              </a:pPr>
              <a:t>291</a:t>
            </a:fld>
            <a:endParaRPr lang="en-US"/>
          </a:p>
        </p:txBody>
      </p:sp>
    </p:spTree>
    <p:extLst>
      <p:ext uri="{BB962C8B-B14F-4D97-AF65-F5344CB8AC3E}">
        <p14:creationId xmlns:p14="http://schemas.microsoft.com/office/powerpoint/2010/main" val="360479944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0" y="609600"/>
            <a:ext cx="8915400" cy="4953000"/>
          </a:xfrm>
        </p:spPr>
        <p:txBody>
          <a:bodyPr/>
          <a:lstStyle/>
          <a:p>
            <a:pPr algn="ctr" rtl="1" eaLnBrk="1" hangingPunct="1">
              <a:lnSpc>
                <a:spcPct val="80000"/>
              </a:lnSpc>
              <a:buFontTx/>
              <a:buNone/>
            </a:pPr>
            <a:r>
              <a:rPr lang="ar-SA" altLang="en-US" sz="2800" b="1" dirty="0" smtClean="0">
                <a:solidFill>
                  <a:schemeClr val="accent1"/>
                </a:solidFill>
                <a:latin typeface="Times New Roman" pitchFamily="18" charset="0"/>
                <a:cs typeface="Times New Roman" pitchFamily="18" charset="0"/>
              </a:rPr>
              <a:t>شــــراء أو تــــربية الـبدائل في الـقطيع</a:t>
            </a:r>
          </a:p>
          <a:p>
            <a:pPr algn="r" rtl="1" eaLnBrk="1" hangingPunct="1">
              <a:lnSpc>
                <a:spcPct val="80000"/>
              </a:lnSpc>
              <a:buFontTx/>
              <a:buNone/>
            </a:pPr>
            <a:endParaRPr lang="ar-SA" altLang="en-US" sz="2000" dirty="0" smtClean="0">
              <a:solidFill>
                <a:srgbClr val="FF0000"/>
              </a:solidFill>
              <a:latin typeface="Times New Roman" pitchFamily="18" charset="0"/>
              <a:cs typeface="Times New Roman" pitchFamily="18" charset="0"/>
            </a:endParaRPr>
          </a:p>
          <a:p>
            <a:pPr algn="r" rtl="1" eaLnBrk="1" hangingPunct="1">
              <a:lnSpc>
                <a:spcPct val="150000"/>
              </a:lnSpc>
            </a:pPr>
            <a:r>
              <a:rPr lang="ar-SA" altLang="en-US" sz="1800" dirty="0" smtClean="0">
                <a:latin typeface="Times New Roman" pitchFamily="18" charset="0"/>
                <a:cs typeface="Times New Roman" pitchFamily="18" charset="0"/>
              </a:rPr>
              <a:t>من الأسئلة المهمة في إدارة أبقار اللبن للمزارع محدودة الموارد مسالة تربية العجول الصغيرة والاحتفاظ بها كبدائل لأبقار مسنة تخرج من برنامج الإنتاج أو شراء بدائل أبقار جاهزة كلما دعت الحاجة كبدائل في سنة أو مرحلة معينة وللإجابة على السؤال المتعلق باختيار أنسب الطرق يتطلب حساب ربحية كل طريقة على حدة واختيار الطريقة التي توافق أعلى ربحية أو عائد صافي وهناك عوامل أخرى يجب مراعاتها وهي:</a:t>
            </a:r>
          </a:p>
          <a:p>
            <a:pPr lvl="1" algn="r" rtl="1" eaLnBrk="1" hangingPunct="1">
              <a:lnSpc>
                <a:spcPct val="150000"/>
              </a:lnSpc>
            </a:pPr>
            <a:r>
              <a:rPr lang="ar-SA" altLang="en-US" sz="1800" dirty="0" smtClean="0">
                <a:latin typeface="Times New Roman" pitchFamily="18" charset="0"/>
                <a:cs typeface="Times New Roman" pitchFamily="18" charset="0"/>
              </a:rPr>
              <a:t>الثقة في البدائل المشتراة من السوق من حيث الصفات الوراثية</a:t>
            </a:r>
          </a:p>
          <a:p>
            <a:pPr lvl="1" algn="r" rtl="1" eaLnBrk="1" hangingPunct="1">
              <a:lnSpc>
                <a:spcPct val="150000"/>
              </a:lnSpc>
            </a:pPr>
            <a:r>
              <a:rPr lang="ar-SA" altLang="en-US" sz="1800" dirty="0" smtClean="0">
                <a:latin typeface="Times New Roman" pitchFamily="18" charset="0"/>
                <a:cs typeface="Times New Roman" pitchFamily="18" charset="0"/>
              </a:rPr>
              <a:t>إمكانية الإصابة بالإمراض ونقلها إلى داخل القطيع</a:t>
            </a:r>
          </a:p>
          <a:p>
            <a:pPr lvl="1" algn="r" rtl="1" eaLnBrk="1" hangingPunct="1">
              <a:lnSpc>
                <a:spcPct val="150000"/>
              </a:lnSpc>
            </a:pPr>
            <a:r>
              <a:rPr lang="ar-SA" altLang="en-US" sz="1800" dirty="0" smtClean="0">
                <a:latin typeface="Times New Roman" pitchFamily="18" charset="0"/>
                <a:cs typeface="Times New Roman" pitchFamily="18" charset="0"/>
              </a:rPr>
              <a:t>التأقلم مع الظروف المساندة في المزرعة</a:t>
            </a:r>
          </a:p>
          <a:p>
            <a:pPr lvl="1" algn="r" rtl="1" eaLnBrk="1" hangingPunct="1">
              <a:lnSpc>
                <a:spcPct val="150000"/>
              </a:lnSpc>
            </a:pPr>
            <a:r>
              <a:rPr lang="ar-SA" altLang="en-US" sz="1800" dirty="0" smtClean="0">
                <a:latin typeface="Times New Roman" pitchFamily="18" charset="0"/>
                <a:cs typeface="Times New Roman" pitchFamily="18" charset="0"/>
              </a:rPr>
              <a:t>التذبذب السنوي في أسعار السوق فيما يخص البدائل.</a:t>
            </a:r>
          </a:p>
          <a:p>
            <a:pPr algn="r" rtl="1" eaLnBrk="1" hangingPunct="1">
              <a:lnSpc>
                <a:spcPct val="150000"/>
              </a:lnSpc>
            </a:pPr>
            <a:r>
              <a:rPr lang="ar-SA" altLang="en-US" sz="1800" dirty="0" smtClean="0">
                <a:latin typeface="Times New Roman" pitchFamily="18" charset="0"/>
                <a:cs typeface="Times New Roman" pitchFamily="18" charset="0"/>
              </a:rPr>
              <a:t>وعلى المزارع أن يزن بوضوح كل هذه العوامل في اتخاذ القرار بخصوص الطريقة المناسبة لمزرعته وعلى العموم سوف يجد المزارع الذي يتوفر لديه العمالة العائلية والموارد الأخرى تربية البدائل أو العجول الصغيرة دون مرحلة الإدرار والاحتفاظ بها الى مرحلة الإنتاج أقل تكلفة من شراء العجول البديلة من الأسواق.</a:t>
            </a:r>
            <a:endParaRPr lang="en-US" altLang="en-US" sz="18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B174D453-AF64-4264-AC2E-5A53CC0853DC}" type="slidenum">
              <a:rPr lang="ar-SA" smtClean="0"/>
              <a:pPr>
                <a:defRPr/>
              </a:pPr>
              <a:t>292</a:t>
            </a:fld>
            <a:endParaRPr lang="en-US"/>
          </a:p>
        </p:txBody>
      </p:sp>
    </p:spTree>
    <p:extLst>
      <p:ext uri="{BB962C8B-B14F-4D97-AF65-F5344CB8AC3E}">
        <p14:creationId xmlns:p14="http://schemas.microsoft.com/office/powerpoint/2010/main" val="46262282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381000"/>
            <a:ext cx="9144000" cy="6172200"/>
          </a:xfrm>
        </p:spPr>
        <p:txBody>
          <a:bodyPr/>
          <a:lstStyle/>
          <a:p>
            <a:pPr algn="ctr" rtl="1" eaLnBrk="1" hangingPunct="1">
              <a:lnSpc>
                <a:spcPct val="150000"/>
              </a:lnSpc>
              <a:buFontTx/>
              <a:buNone/>
            </a:pPr>
            <a:r>
              <a:rPr lang="ar-SA" altLang="en-US" sz="2400" b="1" dirty="0" smtClean="0">
                <a:solidFill>
                  <a:schemeClr val="accent1"/>
                </a:solidFill>
                <a:latin typeface="Times New Roman" pitchFamily="18" charset="0"/>
                <a:cs typeface="Times New Roman" pitchFamily="18" charset="0"/>
              </a:rPr>
              <a:t>اختيار العلائق ومستوى التغذية لتحقيق أكبر عائد</a:t>
            </a:r>
          </a:p>
          <a:p>
            <a:pPr algn="just" rtl="1" eaLnBrk="1" hangingPunct="1">
              <a:lnSpc>
                <a:spcPct val="150000"/>
              </a:lnSpc>
            </a:pPr>
            <a:r>
              <a:rPr lang="ar-SA" altLang="en-US" sz="2000" b="1" dirty="0" smtClean="0">
                <a:latin typeface="Times New Roman" pitchFamily="18" charset="0"/>
                <a:cs typeface="Times New Roman" pitchFamily="18" charset="0"/>
              </a:rPr>
              <a:t>من مسائل اختيار العلائق في تربية ابقار اللبن ما يلي:</a:t>
            </a:r>
          </a:p>
          <a:p>
            <a:pPr lvl="1" algn="just" rtl="1" eaLnBrk="1" hangingPunct="1">
              <a:lnSpc>
                <a:spcPct val="150000"/>
              </a:lnSpc>
            </a:pPr>
            <a:r>
              <a:rPr lang="ar-SA" altLang="en-US" sz="2000" dirty="0" smtClean="0">
                <a:latin typeface="Times New Roman" pitchFamily="18" charset="0"/>
                <a:cs typeface="Times New Roman" pitchFamily="18" charset="0"/>
              </a:rPr>
              <a:t>تحديد نسب خلط كل من الحبوب والأعلاف والألبان والبروتين في العليقة.</a:t>
            </a:r>
          </a:p>
          <a:p>
            <a:pPr lvl="1" algn="just" rtl="1" eaLnBrk="1" hangingPunct="1">
              <a:lnSpc>
                <a:spcPct val="150000"/>
              </a:lnSpc>
            </a:pPr>
            <a:r>
              <a:rPr lang="ar-SA" altLang="en-US" sz="2000" dirty="0" smtClean="0">
                <a:latin typeface="Times New Roman" pitchFamily="18" charset="0"/>
                <a:cs typeface="Times New Roman" pitchFamily="18" charset="0"/>
              </a:rPr>
              <a:t>تحديد مستويات التغذية للأبقار وكذلك مستهدفات الإنتاج من الحليب المقابل لمستويات التغذية.</a:t>
            </a:r>
          </a:p>
          <a:p>
            <a:pPr lvl="1" algn="just" rtl="1" eaLnBrk="1" hangingPunct="1">
              <a:lnSpc>
                <a:spcPct val="150000"/>
              </a:lnSpc>
            </a:pPr>
            <a:r>
              <a:rPr lang="ar-SA" altLang="en-US" sz="2000" dirty="0" smtClean="0">
                <a:latin typeface="Times New Roman" pitchFamily="18" charset="0"/>
                <a:cs typeface="Times New Roman" pitchFamily="18" charset="0"/>
              </a:rPr>
              <a:t>وكل مثل هذه المسائل تعتمد على أسعار العلف والحليب وكذلك على الصفات الوراثية لابقار ويعتمد الحل على وضع المزارع من ناحية توفر راس المال ونوعية المادة المسوقة (الحليب، الاجبان،..إلخ).</a:t>
            </a:r>
          </a:p>
          <a:p>
            <a:pPr lvl="1" algn="just" rtl="1" eaLnBrk="1" hangingPunct="1">
              <a:lnSpc>
                <a:spcPct val="150000"/>
              </a:lnSpc>
            </a:pPr>
            <a:r>
              <a:rPr lang="ar-SA" altLang="en-US" sz="2000" dirty="0" smtClean="0">
                <a:latin typeface="Times New Roman" pitchFamily="18" charset="0"/>
                <a:cs typeface="Times New Roman" pitchFamily="18" charset="0"/>
              </a:rPr>
              <a:t>ففي حالة توفر راس المال فالمزارع سوف يغذي الابقار الى المرحلة التي يتحصل فيها على اكبر ربح من كل بقرة في القطيع وبالتالي اكبر ربح أو عائد صافي من المزرعة ككل. </a:t>
            </a:r>
          </a:p>
          <a:p>
            <a:pPr lvl="1" algn="just" rtl="1" eaLnBrk="1" hangingPunct="1">
              <a:lnSpc>
                <a:spcPct val="150000"/>
              </a:lnSpc>
            </a:pPr>
            <a:r>
              <a:rPr lang="ar-SA" altLang="en-US" sz="2000" dirty="0" smtClean="0">
                <a:latin typeface="Times New Roman" pitchFamily="18" charset="0"/>
                <a:cs typeface="Times New Roman" pitchFamily="18" charset="0"/>
              </a:rPr>
              <a:t>اما المزارع المحدود في راس المال فسوف ينظر الى البدائل المتاحة لاستعمال العلف في تغذية حيوانات اخرى متنافسة بحيث يتحصل على اكبر مردود من موارده المحدودة في الاستخدامات المختلفة.</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1ED154B-B1DF-4F40-A093-F35138E15065}" type="slidenum">
              <a:rPr lang="ar-SA" smtClean="0"/>
              <a:pPr>
                <a:defRPr/>
              </a:pPr>
              <a:t>293</a:t>
            </a:fld>
            <a:endParaRPr lang="en-US"/>
          </a:p>
        </p:txBody>
      </p:sp>
    </p:spTree>
    <p:extLst>
      <p:ext uri="{BB962C8B-B14F-4D97-AF65-F5344CB8AC3E}">
        <p14:creationId xmlns:p14="http://schemas.microsoft.com/office/powerpoint/2010/main" val="199007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اهداف </a:t>
            </a:r>
            <a:r>
              <a:rPr lang="ar-SA" b="1" dirty="0" smtClean="0"/>
              <a:t>المقرر:</a:t>
            </a:r>
            <a:r>
              <a:rPr lang="en-US" dirty="0" smtClean="0"/>
              <a:t/>
            </a:r>
            <a:br>
              <a:rPr lang="en-US" dirty="0" smtClean="0"/>
            </a:br>
            <a:endParaRPr lang="ar-SA" dirty="0"/>
          </a:p>
        </p:txBody>
      </p:sp>
      <p:sp>
        <p:nvSpPr>
          <p:cNvPr id="3" name="عنصر نائب للمحتوى 2"/>
          <p:cNvSpPr>
            <a:spLocks noGrp="1"/>
          </p:cNvSpPr>
          <p:nvPr>
            <p:ph sz="quarter" idx="1"/>
          </p:nvPr>
        </p:nvSpPr>
        <p:spPr>
          <a:xfrm>
            <a:off x="838200" y="914400"/>
            <a:ext cx="7859216" cy="5277200"/>
          </a:xfrm>
        </p:spPr>
        <p:txBody>
          <a:bodyPr>
            <a:normAutofit/>
          </a:bodyPr>
          <a:lstStyle/>
          <a:p>
            <a:pPr algn="just" rtl="1">
              <a:lnSpc>
                <a:spcPct val="160000"/>
              </a:lnSpc>
            </a:pPr>
            <a:r>
              <a:rPr lang="ar-SA" sz="2400" dirty="0"/>
              <a:t>يهدف المقرر إلى تزويد الطالب بالمعارف الأساسية لعلم إدارة المنشآت الزراعية ومختلف أساليب التخطيط والتنظيم والمتابعة والمراقبة للعمل المزرعي وكيفية التعامل مع المشاكل واتخاذ القرارات المزرعية </a:t>
            </a:r>
            <a:r>
              <a:rPr lang="ar-SA" sz="2400" dirty="0" smtClean="0"/>
              <a:t>الملائمة.</a:t>
            </a:r>
          </a:p>
          <a:p>
            <a:pPr algn="just" rtl="1">
              <a:lnSpc>
                <a:spcPct val="160000"/>
              </a:lnSpc>
            </a:pPr>
            <a:r>
              <a:rPr lang="ar-SA" sz="2400" dirty="0" smtClean="0"/>
              <a:t>تزويد </a:t>
            </a:r>
            <a:r>
              <a:rPr lang="ar-SA" sz="2400" dirty="0"/>
              <a:t>الدارسين بالأسس والمعارف والمهارات التي تؤهلهم لإدارة مشروعات الإنتاج النباتي والحيواني والإشراف عليها من حيث التخطيط والرقابة، وتقييم الاستثمارات وتوجيهها بين مختلف أنشطة الإنتاج الزراعي.</a:t>
            </a:r>
            <a:endParaRPr lang="en-US" sz="2400" dirty="0"/>
          </a:p>
        </p:txBody>
      </p:sp>
    </p:spTree>
    <p:extLst>
      <p:ext uri="{BB962C8B-B14F-4D97-AF65-F5344CB8AC3E}">
        <p14:creationId xmlns:p14="http://schemas.microsoft.com/office/powerpoint/2010/main" val="1078813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219200"/>
            <a:ext cx="8229600" cy="5029200"/>
          </a:xfrm>
        </p:spPr>
        <p:txBody>
          <a:bodyPr/>
          <a:lstStyle/>
          <a:p>
            <a:pPr lvl="0" algn="r" rtl="1"/>
            <a:r>
              <a:rPr lang="ar-SA" sz="2400" dirty="0" smtClean="0"/>
              <a:t>علم </a:t>
            </a:r>
            <a:r>
              <a:rPr lang="ar-SA" sz="2400" dirty="0"/>
              <a:t>الإحصاء هو علم آخر يستخدمه الاقتصادي الزراعي على نطاق واسع. هذا العلم هو مفيد في توفير الأساليب والإجراءات التي يمكن من خلالها جمع البيانات المتعلقة بمشاكل زراعية محددة وتحليلها وتقييمها.</a:t>
            </a:r>
            <a:endParaRPr lang="en-US" sz="2400" dirty="0"/>
          </a:p>
          <a:p>
            <a:pPr lvl="0" algn="r" rtl="1"/>
            <a:r>
              <a:rPr lang="ar-SA" sz="2400" dirty="0"/>
              <a:t>علم النفس يوفر معلومات عن الدوافع والمواقف البشرية، والموقف من المخاطر  يعتمد على الجوانب النفسية لصانع القرار.</a:t>
            </a:r>
            <a:endParaRPr lang="en-US" sz="2400" dirty="0"/>
          </a:p>
          <a:p>
            <a:pPr lvl="0" algn="r" rtl="1"/>
            <a:r>
              <a:rPr lang="ar-SA" sz="2400" dirty="0"/>
              <a:t>احيانا فلسفة ودين المزارع تمنعه من  الاستثمار في بعض المشاريع، على الرغم من أنها مربحة للغاية. على سبيل المثال، الإسلام يمنع تربية الخنازير بينما الهندوسية تحظر إنتاج لحوم البقر.</a:t>
            </a:r>
            <a:endParaRPr lang="en-US" sz="2400" dirty="0"/>
          </a:p>
          <a:p>
            <a:pPr lvl="0" algn="r" rtl="1"/>
            <a:r>
              <a:rPr lang="ar-SA" sz="2400" dirty="0"/>
              <a:t>التشريعات والإجراءات التي تتخذها الحكومة قد تؤثر على قرارات الإنتاج التي يتخذها المزارع مثل الضرائب والدعم وتحديد استخدامات الاراضي</a:t>
            </a:r>
            <a:endParaRPr lang="en-US" sz="2400" dirty="0"/>
          </a:p>
          <a:p>
            <a:pPr marL="342900" indent="-342900" algn="r" rtl="1">
              <a:lnSpc>
                <a:spcPct val="115000"/>
              </a:lnSpc>
              <a:spcBef>
                <a:spcPts val="0"/>
              </a:spcBef>
              <a:spcAft>
                <a:spcPts val="1000"/>
              </a:spcAft>
            </a:pPr>
            <a:endParaRPr lang="ar-SA" sz="2400" b="1" dirty="0" smtClean="0"/>
          </a:p>
        </p:txBody>
      </p:sp>
      <p:sp>
        <p:nvSpPr>
          <p:cNvPr id="5" name="Title 4"/>
          <p:cNvSpPr>
            <a:spLocks noGrp="1"/>
          </p:cNvSpPr>
          <p:nvPr>
            <p:ph type="title"/>
          </p:nvPr>
        </p:nvSpPr>
        <p:spPr/>
        <p:txBody>
          <a:bodyPr>
            <a:normAutofit fontScale="90000"/>
          </a:bodyPr>
          <a:lstStyle/>
          <a:p>
            <a:pPr algn="ctr"/>
            <a:r>
              <a:rPr lang="ar-SA" sz="4400" dirty="0">
                <a:latin typeface="Times New Roman" pitchFamily="18" charset="0"/>
                <a:ea typeface="Times New Roman" pitchFamily="18" charset="0"/>
                <a:cs typeface="Times New Roman" pitchFamily="18" charset="0"/>
              </a:rPr>
              <a:t>علم إدارة المنشآت الزراعية</a:t>
            </a:r>
            <a:r>
              <a:rPr lang="en-US" sz="4400" dirty="0">
                <a:latin typeface="Times New Roman" pitchFamily="18" charset="0"/>
                <a:ea typeface="Times New Roman" pitchFamily="18" charset="0"/>
                <a:cs typeface="Times New Roman" pitchFamily="18" charset="0"/>
              </a:rPr>
              <a:t/>
            </a:r>
            <a:br>
              <a:rPr lang="en-US" sz="4400" dirty="0">
                <a:latin typeface="Times New Roman" pitchFamily="18" charset="0"/>
                <a:ea typeface="Times New Roman" pitchFamily="18" charset="0"/>
                <a:cs typeface="Times New Roman" pitchFamily="18" charset="0"/>
              </a:rPr>
            </a:br>
            <a:endParaRPr lang="en-US"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578027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85800" y="1752600"/>
            <a:ext cx="8001000" cy="4724400"/>
          </a:xfrm>
        </p:spPr>
        <p:txBody>
          <a:bodyPr/>
          <a:lstStyle/>
          <a:p>
            <a:pPr eaLnBrk="1" hangingPunct="1">
              <a:lnSpc>
                <a:spcPct val="90000"/>
              </a:lnSpc>
            </a:pPr>
            <a:r>
              <a:rPr lang="ar-SA" altLang="en-US" sz="2800" dirty="0" smtClean="0"/>
              <a:t>وظائف الإدارة الرئيسية هي: التخطيط </a:t>
            </a:r>
            <a:r>
              <a:rPr lang="en-US" altLang="en-US" sz="2800" i="1" dirty="0" smtClean="0">
                <a:cs typeface="Arial" charset="0"/>
              </a:rPr>
              <a:t>Planning</a:t>
            </a:r>
            <a:r>
              <a:rPr lang="ar-SA" altLang="en-US" sz="2800" dirty="0" smtClean="0"/>
              <a:t> والتنظيم </a:t>
            </a:r>
            <a:r>
              <a:rPr lang="en-US" altLang="en-US" sz="2800" i="1" dirty="0" smtClean="0">
                <a:cs typeface="Arial" charset="0"/>
              </a:rPr>
              <a:t>Organization</a:t>
            </a:r>
            <a:r>
              <a:rPr lang="ar-SA" altLang="en-US" sz="2800" dirty="0" smtClean="0"/>
              <a:t> والتحكم </a:t>
            </a:r>
            <a:r>
              <a:rPr lang="en-US" altLang="en-US" sz="2800" i="1" dirty="0" smtClean="0">
                <a:cs typeface="Arial" charset="0"/>
              </a:rPr>
              <a:t>Control</a:t>
            </a:r>
            <a:r>
              <a:rPr lang="ar-SA" altLang="en-US" sz="2800" i="1" dirty="0" smtClean="0">
                <a:cs typeface="Arial" charset="0"/>
              </a:rPr>
              <a:t> والتوجيه </a:t>
            </a:r>
            <a:r>
              <a:rPr lang="en-US" altLang="en-US" sz="2800" i="1" dirty="0" smtClean="0">
                <a:cs typeface="Arial" charset="0"/>
              </a:rPr>
              <a:t>Directing</a:t>
            </a:r>
            <a:r>
              <a:rPr lang="ar-SA" altLang="en-US" sz="2800" i="1" dirty="0" smtClean="0">
                <a:cs typeface="Arial" charset="0"/>
              </a:rPr>
              <a:t>.</a:t>
            </a:r>
            <a:endParaRPr lang="ar-SA" altLang="en-US" sz="2800" i="1" dirty="0" smtClean="0"/>
          </a:p>
          <a:p>
            <a:pPr marL="109537" indent="0" eaLnBrk="1" hangingPunct="1">
              <a:lnSpc>
                <a:spcPct val="90000"/>
              </a:lnSpc>
              <a:buNone/>
            </a:pPr>
            <a:r>
              <a:rPr lang="ar-SA" altLang="en-US" sz="2400" b="1" dirty="0" smtClean="0">
                <a:solidFill>
                  <a:schemeClr val="accent1"/>
                </a:solidFill>
              </a:rPr>
              <a:t>التخطيط</a:t>
            </a:r>
            <a:r>
              <a:rPr lang="ar-SA" altLang="en-US" sz="2400" b="1" dirty="0" smtClean="0"/>
              <a:t>:</a:t>
            </a:r>
            <a:r>
              <a:rPr lang="ar-SA" altLang="en-US" sz="2400" dirty="0" smtClean="0"/>
              <a:t> يهتم بكل الانشطة التي تحدد مستقبل المنشأة، والخطة التنفيذية للمنشاة مثل تحديد الاهداف وكيفية تحقيقها.  وظيفة التخطيط تشمل التعرف على وتحديد المشكلة، الحصول على المعلومات الأولية عن المشكلة، وتحديد الحلول البديلة.</a:t>
            </a:r>
          </a:p>
          <a:p>
            <a:pPr marL="109537" indent="0" eaLnBrk="1" hangingPunct="1">
              <a:lnSpc>
                <a:spcPct val="90000"/>
              </a:lnSpc>
              <a:buNone/>
            </a:pPr>
            <a:r>
              <a:rPr lang="ar-SA" altLang="en-US" sz="2400" dirty="0" smtClean="0"/>
              <a:t>ا</a:t>
            </a:r>
            <a:r>
              <a:rPr lang="ar-SA" altLang="en-US" sz="2800" b="1" dirty="0" smtClean="0">
                <a:solidFill>
                  <a:srgbClr val="00B050"/>
                </a:solidFill>
              </a:rPr>
              <a:t>لتنظيم</a:t>
            </a:r>
            <a:r>
              <a:rPr lang="ar-SA" altLang="en-US" sz="2400" dirty="0" smtClean="0"/>
              <a:t>: يهتم بتحويل الخطة الي واقع عن طريق  اعدا</a:t>
            </a:r>
            <a:r>
              <a:rPr lang="ar-SA" altLang="en-US" sz="2400" dirty="0"/>
              <a:t>د</a:t>
            </a:r>
            <a:r>
              <a:rPr lang="ar-SA" altLang="en-US" sz="2400" dirty="0" smtClean="0"/>
              <a:t> مشروع تنظيمي لتنسيق العمل وادارة الافراد وتحديد العلافة بينهم.</a:t>
            </a:r>
          </a:p>
          <a:p>
            <a:pPr marL="109537" indent="0" eaLnBrk="1" hangingPunct="1">
              <a:lnSpc>
                <a:spcPct val="90000"/>
              </a:lnSpc>
              <a:buNone/>
            </a:pPr>
            <a:r>
              <a:rPr lang="ar-SA" altLang="en-US" sz="2800" b="1" dirty="0" smtClean="0">
                <a:solidFill>
                  <a:schemeClr val="accent1"/>
                </a:solidFill>
              </a:rPr>
              <a:t>التحكم:</a:t>
            </a:r>
            <a:r>
              <a:rPr lang="ar-SA" altLang="en-US" sz="2400" dirty="0" smtClean="0"/>
              <a:t> هو مراقبة نتائج تنفيذ الخطة  وقياس مدي نجاح الخطة التنظيمية في الوصول للاهداف المقررة. فأحياناً يحدث أن تخرج الخطة عن مسارها الصحيح ومثال ذلك حدوث تغيرات غير متوقعة في الأسعار مثلاً.</a:t>
            </a:r>
          </a:p>
          <a:p>
            <a:pPr marL="109537" indent="0" eaLnBrk="1" hangingPunct="1">
              <a:lnSpc>
                <a:spcPct val="90000"/>
              </a:lnSpc>
              <a:buNone/>
            </a:pPr>
            <a:r>
              <a:rPr lang="ar-SA" altLang="en-US" sz="2800" b="1" dirty="0" smtClean="0">
                <a:solidFill>
                  <a:schemeClr val="accent2"/>
                </a:solidFill>
                <a:latin typeface="Times New Roman" pitchFamily="18" charset="0"/>
                <a:cs typeface="Times New Roman" pitchFamily="18" charset="0"/>
              </a:rPr>
              <a:t>التوجيه</a:t>
            </a:r>
            <a:r>
              <a:rPr lang="ar-SA" altLang="en-US" sz="2800" dirty="0" smtClean="0">
                <a:latin typeface="Times New Roman" pitchFamily="18" charset="0"/>
                <a:cs typeface="Times New Roman" pitchFamily="18" charset="0"/>
              </a:rPr>
              <a:t>: يهتم بجمع التخطيط والتنظيم والتحكم لتحويل الخطة الي واقع او هو تطبيق للثلاثة عناصر الاولي وعادة يستهلك 90% من وقت المدير</a:t>
            </a:r>
            <a:endParaRPr lang="en-US" altLang="en-US" sz="2800" dirty="0" smtClean="0">
              <a:latin typeface="Times New Roman" pitchFamily="18" charset="0"/>
              <a:cs typeface="Times New Roman" pitchFamily="18" charset="0"/>
            </a:endParaRPr>
          </a:p>
        </p:txBody>
      </p:sp>
      <p:sp>
        <p:nvSpPr>
          <p:cNvPr id="90114" name="Rectangle 2"/>
          <p:cNvSpPr>
            <a:spLocks noGrp="1" noChangeArrowheads="1"/>
          </p:cNvSpPr>
          <p:nvPr>
            <p:ph type="title"/>
          </p:nvPr>
        </p:nvSpPr>
        <p:spPr>
          <a:xfrm>
            <a:off x="701675" y="508000"/>
            <a:ext cx="7607300" cy="1192213"/>
          </a:xfrm>
        </p:spPr>
        <p:txBody>
          <a:bodyPr>
            <a:normAutofit fontScale="90000"/>
          </a:bodyPr>
          <a:lstStyle/>
          <a:p>
            <a:pPr algn="ctr">
              <a:defRPr/>
            </a:pPr>
            <a:r>
              <a:rPr lang="ar-SA" sz="2800" dirty="0" smtClean="0"/>
              <a:t>وظائف الإدارة المزرعية</a:t>
            </a:r>
            <a:r>
              <a:rPr lang="en-US" sz="2800" dirty="0" smtClean="0"/>
              <a:t/>
            </a:r>
            <a:br>
              <a:rPr lang="en-US" sz="2800" dirty="0" smtClean="0"/>
            </a:br>
            <a:r>
              <a:rPr lang="en-US" sz="2800" dirty="0" smtClean="0"/>
              <a:t> </a:t>
            </a:r>
            <a:r>
              <a:rPr lang="en-US" sz="2800" i="1" dirty="0" smtClean="0"/>
              <a:t>Management Functions</a:t>
            </a:r>
            <a:r>
              <a:rPr lang="en-US" sz="2800" dirty="0" smtClean="0"/>
              <a:t/>
            </a:r>
            <a:br>
              <a:rPr lang="en-US" sz="2800" dirty="0" smtClean="0"/>
            </a:br>
            <a:endParaRPr lang="en-US" sz="2800" dirty="0">
              <a:solidFill>
                <a:srgbClr val="FF9933"/>
              </a:solidFill>
              <a:latin typeface="Times New Roman" pitchFamily="18" charset="0"/>
              <a:cs typeface="Times New Roman" pitchFamily="18" charset="0"/>
            </a:endParaRPr>
          </a:p>
        </p:txBody>
      </p:sp>
    </p:spTree>
    <p:extLst>
      <p:ext uri="{BB962C8B-B14F-4D97-AF65-F5344CB8AC3E}">
        <p14:creationId xmlns:p14="http://schemas.microsoft.com/office/powerpoint/2010/main" val="224866936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01675" y="508000"/>
            <a:ext cx="7607300" cy="1192213"/>
          </a:xfrm>
        </p:spPr>
        <p:txBody>
          <a:bodyPr>
            <a:normAutofit fontScale="90000"/>
          </a:bodyPr>
          <a:lstStyle/>
          <a:p>
            <a:pPr algn="ctr">
              <a:defRPr/>
            </a:pPr>
            <a:r>
              <a:rPr lang="ar-SA" sz="2800" dirty="0" smtClean="0"/>
              <a:t>وظائف الإدارة المزرعية</a:t>
            </a:r>
            <a:r>
              <a:rPr lang="en-US" sz="2800" dirty="0" smtClean="0"/>
              <a:t/>
            </a:r>
            <a:br>
              <a:rPr lang="en-US" sz="2800" dirty="0" smtClean="0"/>
            </a:br>
            <a:r>
              <a:rPr lang="en-US" sz="2800" dirty="0" smtClean="0"/>
              <a:t> </a:t>
            </a:r>
            <a:r>
              <a:rPr lang="en-US" sz="2800" i="1" dirty="0" smtClean="0"/>
              <a:t>Management Functions</a:t>
            </a:r>
            <a:r>
              <a:rPr lang="en-US" sz="2800" dirty="0" smtClean="0"/>
              <a:t/>
            </a:r>
            <a:br>
              <a:rPr lang="en-US" sz="2800" dirty="0" smtClean="0"/>
            </a:br>
            <a:endParaRPr lang="en-US" sz="2800" dirty="0">
              <a:solidFill>
                <a:srgbClr val="FF9933"/>
              </a:solidFill>
              <a:latin typeface="Times New Roman" pitchFamily="18" charset="0"/>
              <a:cs typeface="Times New Roman" pitchFamily="18" charset="0"/>
            </a:endParaRPr>
          </a:p>
        </p:txBody>
      </p:sp>
      <p:sp>
        <p:nvSpPr>
          <p:cNvPr id="3" name="Oval 2"/>
          <p:cNvSpPr/>
          <p:nvPr/>
        </p:nvSpPr>
        <p:spPr>
          <a:xfrm>
            <a:off x="3505200" y="2286000"/>
            <a:ext cx="15240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Oval 5"/>
          <p:cNvSpPr/>
          <p:nvPr/>
        </p:nvSpPr>
        <p:spPr>
          <a:xfrm>
            <a:off x="1932046" y="3048000"/>
            <a:ext cx="19050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Oval 6"/>
          <p:cNvSpPr/>
          <p:nvPr/>
        </p:nvSpPr>
        <p:spPr>
          <a:xfrm>
            <a:off x="4692211" y="2864605"/>
            <a:ext cx="1873370" cy="1513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3505200" y="3429000"/>
            <a:ext cx="1524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 name="TextBox 3"/>
          <p:cNvSpPr txBox="1"/>
          <p:nvPr/>
        </p:nvSpPr>
        <p:spPr>
          <a:xfrm>
            <a:off x="3591374" y="2753264"/>
            <a:ext cx="1300356"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Organizing</a:t>
            </a:r>
            <a:endParaRPr lang="en-US" dirty="0">
              <a:solidFill>
                <a:prstClr val="black"/>
              </a:solidFill>
              <a:latin typeface="Arial" charset="0"/>
              <a:cs typeface="Arial" charset="0"/>
            </a:endParaRPr>
          </a:p>
        </p:txBody>
      </p:sp>
      <p:sp>
        <p:nvSpPr>
          <p:cNvPr id="10" name="TextBox 9"/>
          <p:cNvSpPr txBox="1"/>
          <p:nvPr/>
        </p:nvSpPr>
        <p:spPr>
          <a:xfrm>
            <a:off x="2422852" y="3511034"/>
            <a:ext cx="1082348"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Planning</a:t>
            </a:r>
            <a:endParaRPr lang="en-US" dirty="0">
              <a:solidFill>
                <a:prstClr val="black"/>
              </a:solidFill>
              <a:latin typeface="Arial" charset="0"/>
              <a:cs typeface="Arial" charset="0"/>
            </a:endParaRPr>
          </a:p>
        </p:txBody>
      </p:sp>
      <p:sp>
        <p:nvSpPr>
          <p:cNvPr id="11" name="TextBox 10"/>
          <p:cNvSpPr txBox="1"/>
          <p:nvPr/>
        </p:nvSpPr>
        <p:spPr>
          <a:xfrm>
            <a:off x="5056954" y="3399609"/>
            <a:ext cx="1287532"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Controlling</a:t>
            </a:r>
            <a:endParaRPr lang="en-US" dirty="0">
              <a:solidFill>
                <a:prstClr val="black"/>
              </a:solidFill>
              <a:latin typeface="Arial" charset="0"/>
              <a:cs typeface="Arial" charset="0"/>
            </a:endParaRPr>
          </a:p>
        </p:txBody>
      </p:sp>
      <p:sp>
        <p:nvSpPr>
          <p:cNvPr id="12" name="TextBox 11"/>
          <p:cNvSpPr txBox="1"/>
          <p:nvPr/>
        </p:nvSpPr>
        <p:spPr>
          <a:xfrm>
            <a:off x="3837046" y="4193875"/>
            <a:ext cx="1095172" cy="369332"/>
          </a:xfrm>
          <a:prstGeom prst="rect">
            <a:avLst/>
          </a:prstGeom>
          <a:noFill/>
        </p:spPr>
        <p:txBody>
          <a:bodyPr wrap="none" rtlCol="0">
            <a:spAutoFit/>
          </a:bodyPr>
          <a:lstStyle/>
          <a:p>
            <a:pPr algn="r" fontAlgn="base">
              <a:spcBef>
                <a:spcPct val="0"/>
              </a:spcBef>
              <a:spcAft>
                <a:spcPct val="0"/>
              </a:spcAft>
            </a:pPr>
            <a:r>
              <a:rPr lang="en-US" dirty="0" smtClean="0">
                <a:solidFill>
                  <a:prstClr val="black"/>
                </a:solidFill>
                <a:latin typeface="Arial" charset="0"/>
                <a:cs typeface="Arial" charset="0"/>
              </a:rPr>
              <a:t>Directing</a:t>
            </a:r>
            <a:endParaRPr lang="en-US" dirty="0">
              <a:solidFill>
                <a:prstClr val="black"/>
              </a:solidFill>
              <a:latin typeface="Arial" charset="0"/>
              <a:cs typeface="Arial" charset="0"/>
            </a:endParaRPr>
          </a:p>
        </p:txBody>
      </p:sp>
      <p:sp>
        <p:nvSpPr>
          <p:cNvPr id="13" name="TextBox 12"/>
          <p:cNvSpPr txBox="1"/>
          <p:nvPr/>
        </p:nvSpPr>
        <p:spPr>
          <a:xfrm>
            <a:off x="3733383" y="3526423"/>
            <a:ext cx="1016338" cy="338554"/>
          </a:xfrm>
          <a:prstGeom prst="rect">
            <a:avLst/>
          </a:prstGeom>
          <a:noFill/>
        </p:spPr>
        <p:txBody>
          <a:bodyPr wrap="square" rtlCol="0">
            <a:spAutoFit/>
          </a:bodyPr>
          <a:lstStyle/>
          <a:p>
            <a:pPr algn="r" fontAlgn="base">
              <a:spcBef>
                <a:spcPct val="0"/>
              </a:spcBef>
              <a:spcAft>
                <a:spcPct val="0"/>
              </a:spcAft>
            </a:pPr>
            <a:r>
              <a:rPr lang="en-US" sz="1600" b="1" dirty="0" smtClean="0">
                <a:solidFill>
                  <a:srgbClr val="FF0000"/>
                </a:solidFill>
                <a:latin typeface="Arial" charset="0"/>
                <a:cs typeface="Arial" charset="0"/>
              </a:rPr>
              <a:t>Success</a:t>
            </a:r>
            <a:endParaRPr lang="en-US" sz="1600" b="1" dirty="0">
              <a:solidFill>
                <a:srgbClr val="FF0000"/>
              </a:solidFill>
              <a:latin typeface="Arial" charset="0"/>
              <a:cs typeface="Arial" charset="0"/>
            </a:endParaRPr>
          </a:p>
        </p:txBody>
      </p:sp>
    </p:spTree>
    <p:extLst>
      <p:ext uri="{BB962C8B-B14F-4D97-AF65-F5344CB8AC3E}">
        <p14:creationId xmlns:p14="http://schemas.microsoft.com/office/powerpoint/2010/main" val="37416231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228600" y="1600200"/>
            <a:ext cx="8686800" cy="5257800"/>
          </a:xfrm>
        </p:spPr>
        <p:txBody>
          <a:bodyPr/>
          <a:lstStyle/>
          <a:p>
            <a:pPr eaLnBrk="1" hangingPunct="1">
              <a:lnSpc>
                <a:spcPct val="80000"/>
              </a:lnSpc>
              <a:buFont typeface="Wingdings" pitchFamily="2" charset="2"/>
              <a:buNone/>
            </a:pPr>
            <a:r>
              <a:rPr lang="ar-SA" altLang="en-US" sz="2400" dirty="0" smtClean="0"/>
              <a:t>يسهم علم إدارة المزارع في تأدية الكثير من الوظائف الإقتصادية والإنتاجية التي تعمل على زيادة فعالية استعمال وسائل الإنتاج في المزرعة وفيما يلي أهم الوظائف التي يؤديها علم إدارة المزارع.</a:t>
            </a:r>
          </a:p>
          <a:p>
            <a:pPr marL="566737" indent="-457200" eaLnBrk="1" hangingPunct="1">
              <a:lnSpc>
                <a:spcPct val="80000"/>
              </a:lnSpc>
              <a:buFont typeface="+mj-lt"/>
              <a:buAutoNum type="arabicPeriod"/>
            </a:pPr>
            <a:r>
              <a:rPr lang="ar-SA" altLang="en-US" sz="2400" dirty="0" smtClean="0"/>
              <a:t>إختيار عناصر الإنتاج المناسبة وتقرير كيفية الجمع بينها في عملية إنتاجية محدودة، أي القيام بإدارة العمل الزراعي – إدارة راس المال – إدارة الأرض الزراعية.</a:t>
            </a:r>
          </a:p>
          <a:p>
            <a:pPr marL="566737" indent="-457200" eaLnBrk="1" hangingPunct="1">
              <a:lnSpc>
                <a:spcPct val="80000"/>
              </a:lnSpc>
              <a:buFont typeface="+mj-lt"/>
              <a:buAutoNum type="arabicPeriod"/>
            </a:pPr>
            <a:r>
              <a:rPr lang="ar-SA" altLang="en-US" sz="2400" dirty="0" smtClean="0"/>
              <a:t>إختيار المشاريع الإنتاجية الملائمة واختيار التوافق المناسب من هذه المشاريع في نظام استثماري مناسب.</a:t>
            </a:r>
          </a:p>
          <a:p>
            <a:pPr marL="566737" indent="-457200" eaLnBrk="1" hangingPunct="1">
              <a:lnSpc>
                <a:spcPct val="80000"/>
              </a:lnSpc>
              <a:buFont typeface="+mj-lt"/>
              <a:buAutoNum type="arabicPeriod"/>
            </a:pPr>
            <a:r>
              <a:rPr lang="ar-SA" altLang="en-US" sz="2400" dirty="0" smtClean="0"/>
              <a:t>إنجاز مختلف العمليات الزراعية في الوقت المطلوب والكفاية الملائمة.</a:t>
            </a:r>
          </a:p>
          <a:p>
            <a:pPr marL="566737" indent="-457200" eaLnBrk="1" hangingPunct="1">
              <a:lnSpc>
                <a:spcPct val="80000"/>
              </a:lnSpc>
              <a:buFont typeface="+mj-lt"/>
              <a:buAutoNum type="arabicPeriod"/>
            </a:pPr>
            <a:r>
              <a:rPr lang="ar-SA" altLang="en-US" sz="2400" dirty="0" smtClean="0"/>
              <a:t>توزيع استعمال مستلزمات الإنتاج على مدار السنه.</a:t>
            </a:r>
          </a:p>
          <a:p>
            <a:pPr marL="566737" indent="-457200" eaLnBrk="1" hangingPunct="1">
              <a:lnSpc>
                <a:spcPct val="80000"/>
              </a:lnSpc>
              <a:buFont typeface="+mj-lt"/>
              <a:buAutoNum type="arabicPeriod"/>
            </a:pPr>
            <a:r>
              <a:rPr lang="ar-SA" altLang="en-US" sz="2400" dirty="0" smtClean="0"/>
              <a:t>اجراء التعديلات المناسبة والتي يجب القيام بها نتيجة للتغيرات التي قد تطرا على اسعار مستلزمات الإنتاج او على الأسعار التسويقية للمنتجات الزراعية.</a:t>
            </a:r>
          </a:p>
          <a:p>
            <a:pPr marL="566737" indent="-457200" eaLnBrk="1" hangingPunct="1">
              <a:lnSpc>
                <a:spcPct val="80000"/>
              </a:lnSpc>
              <a:buFont typeface="+mj-lt"/>
              <a:buAutoNum type="arabicPeriod"/>
            </a:pPr>
            <a:r>
              <a:rPr lang="ar-SA" altLang="en-US" sz="2400" dirty="0" smtClean="0"/>
              <a:t>اقتباس كل ماهو جديد في مجال الإدارة والإنتاج وكل ما يتعلق بالمزرعة من فعاليات إنتاجية.</a:t>
            </a:r>
          </a:p>
          <a:p>
            <a:pPr marL="566737" indent="-457200" eaLnBrk="1" hangingPunct="1">
              <a:lnSpc>
                <a:spcPct val="80000"/>
              </a:lnSpc>
              <a:buFont typeface="+mj-lt"/>
              <a:buAutoNum type="arabicPeriod"/>
            </a:pPr>
            <a:r>
              <a:rPr lang="ar-SA" altLang="en-US" sz="2400" dirty="0" smtClean="0"/>
              <a:t>إمساك السجلات الحسابية في المزرعة والإحتفاظ بهذه السجلات ومراجعتها بهدف الإستفادة منها في تحقيق فعالية أكبر لإدارة المزرعة والمشاريع الزراعية.</a:t>
            </a:r>
            <a:endParaRPr lang="en-US" altLang="en-US" sz="2400" dirty="0" smtClean="0">
              <a:cs typeface="Arial" charset="0"/>
            </a:endParaRPr>
          </a:p>
        </p:txBody>
      </p:sp>
      <p:sp>
        <p:nvSpPr>
          <p:cNvPr id="98306" name="Rectangle 2"/>
          <p:cNvSpPr>
            <a:spLocks noGrp="1" noChangeArrowheads="1"/>
          </p:cNvSpPr>
          <p:nvPr>
            <p:ph type="title"/>
          </p:nvPr>
        </p:nvSpPr>
        <p:spPr/>
        <p:txBody>
          <a:bodyPr/>
          <a:lstStyle/>
          <a:p>
            <a:pPr algn="r" eaLnBrk="1" fontAlgn="auto" hangingPunct="1">
              <a:spcAft>
                <a:spcPts val="0"/>
              </a:spcAft>
              <a:defRPr/>
            </a:pPr>
            <a:r>
              <a:rPr lang="ar-SA" sz="3200">
                <a:solidFill>
                  <a:srgbClr val="FF9933"/>
                </a:solidFill>
                <a:latin typeface="Times New Roman" pitchFamily="18" charset="0"/>
                <a:cs typeface="Times New Roman" pitchFamily="18" charset="0"/>
              </a:rPr>
              <a:t> الــــوظـــائف الـــتي يــــــؤديها عـــــــلم إدارة الــــــمزارع</a:t>
            </a:r>
            <a:r>
              <a:rPr lang="en-US" sz="3200" i="1">
                <a:solidFill>
                  <a:srgbClr val="FF9933"/>
                </a:solidFill>
                <a:latin typeface="Times New Roman" pitchFamily="18" charset="0"/>
                <a:cs typeface="Times New Roman" pitchFamily="18" charset="0"/>
              </a:rPr>
              <a:t/>
            </a:r>
            <a:br>
              <a:rPr lang="en-US" sz="3200" i="1">
                <a:solidFill>
                  <a:srgbClr val="FF9933"/>
                </a:solidFill>
                <a:latin typeface="Times New Roman" pitchFamily="18" charset="0"/>
                <a:cs typeface="Times New Roman" pitchFamily="18" charset="0"/>
              </a:rPr>
            </a:br>
            <a:r>
              <a:rPr lang="en-US" sz="3200" i="1">
                <a:solidFill>
                  <a:srgbClr val="FF9933"/>
                </a:solidFill>
                <a:latin typeface="Times New Roman" pitchFamily="18" charset="0"/>
                <a:cs typeface="Times New Roman" pitchFamily="18" charset="0"/>
              </a:rPr>
              <a:t>The Functions of Farm Management</a:t>
            </a:r>
          </a:p>
        </p:txBody>
      </p:sp>
    </p:spTree>
    <p:extLst>
      <p:ext uri="{BB962C8B-B14F-4D97-AF65-F5344CB8AC3E}">
        <p14:creationId xmlns:p14="http://schemas.microsoft.com/office/powerpoint/2010/main" val="28800461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p>
          <a:p>
            <a:endParaRPr lang="en-US" altLang="zh-CN"/>
          </a:p>
        </p:txBody>
      </p:sp>
      <p:pic>
        <p:nvPicPr>
          <p:cNvPr id="6149"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ChangeArrowheads="1"/>
          </p:cNvSpPr>
          <p:nvPr/>
        </p:nvSpPr>
        <p:spPr bwMode="auto">
          <a:xfrm>
            <a:off x="533400" y="2183612"/>
            <a:ext cx="8001000" cy="326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a:lnSpc>
                <a:spcPct val="150000"/>
              </a:lnSpc>
              <a:buFont typeface="Wingdings" pitchFamily="2" charset="2"/>
              <a:buChar char="q"/>
            </a:pPr>
            <a:r>
              <a:rPr lang="ar-SA" altLang="en-US" sz="2000" dirty="0">
                <a:latin typeface="Times New Roman" pitchFamily="18" charset="0"/>
                <a:cs typeface="Times New Roman" pitchFamily="18" charset="0"/>
              </a:rPr>
              <a:t> سبق الإشارة إلى إمكانية تعريف علم إدارة المزارع بأنه علم اتخاذ القرارات المزرعية في وحدات الإنتاج وهي عملية مستمرة (</a:t>
            </a:r>
            <a:r>
              <a:rPr lang="en-US" altLang="en-US" sz="2000" i="1" dirty="0">
                <a:latin typeface="Times New Roman" pitchFamily="18" charset="0"/>
                <a:cs typeface="Times New Roman" pitchFamily="18" charset="0"/>
              </a:rPr>
              <a:t>Continuous Process</a:t>
            </a:r>
            <a:r>
              <a:rPr lang="ar-SA" altLang="en-US" sz="2000" dirty="0">
                <a:latin typeface="Times New Roman" pitchFamily="18" charset="0"/>
                <a:cs typeface="Times New Roman" pitchFamily="18" charset="0"/>
              </a:rPr>
              <a:t>) ويمكن تقسيم هذه القرارات حسب التقسيمات المختلفة من ناحية الأهمية والزمن وتكرار اتخاذ هذه القرارات. </a:t>
            </a:r>
            <a:endParaRPr lang="ar-SA" altLang="en-US" sz="2000" dirty="0" smtClean="0">
              <a:latin typeface="Times New Roman" pitchFamily="18" charset="0"/>
              <a:cs typeface="Times New Roman" pitchFamily="18" charset="0"/>
            </a:endParaRPr>
          </a:p>
          <a:p>
            <a:pPr algn="just" rtl="1">
              <a:lnSpc>
                <a:spcPct val="150000"/>
              </a:lnSpc>
              <a:buFont typeface="Wingdings" pitchFamily="2" charset="2"/>
              <a:buChar char="q"/>
            </a:pPr>
            <a:r>
              <a:rPr lang="ar-SA" altLang="en-US" sz="2000" dirty="0" smtClean="0">
                <a:latin typeface="Times New Roman" pitchFamily="18" charset="0"/>
                <a:cs typeface="Times New Roman" pitchFamily="18" charset="0"/>
              </a:rPr>
              <a:t>أغلب </a:t>
            </a:r>
            <a:r>
              <a:rPr lang="ar-SA" altLang="en-US" sz="2000" dirty="0">
                <a:latin typeface="Times New Roman" pitchFamily="18" charset="0"/>
                <a:cs typeface="Times New Roman" pitchFamily="18" charset="0"/>
              </a:rPr>
              <a:t>القرارات المزرعية تتعلق بتوجيه الموارد الإقتصادية المتاحة والمحدودة والكثيرة الاستخدامات التي تتنافس عليها استخدامات كثيرة في عملية إنتاجية تتوفر لها الظروف الملائمة لتحقيق إنتاج زراعي نباتي وحيواني لإشباع الحاجات.</a:t>
            </a:r>
            <a:endParaRPr lang="ar-YE" altLang="en-US" sz="2000" dirty="0">
              <a:latin typeface="Times New Roman" pitchFamily="18" charset="0"/>
              <a:cs typeface="Times New Roman" pitchFamily="18" charset="0"/>
            </a:endParaRPr>
          </a:p>
          <a:p>
            <a:pPr algn="just" rtl="1" eaLnBrk="1" hangingPunct="1">
              <a:lnSpc>
                <a:spcPct val="150000"/>
              </a:lnSpc>
            </a:pPr>
            <a:endParaRPr lang="ar-SA" altLang="en-US" sz="2000" dirty="0">
              <a:latin typeface="Times New Roman" pitchFamily="18" charset="0"/>
              <a:cs typeface="Times New Roman" pitchFamily="18" charset="0"/>
            </a:endParaRPr>
          </a:p>
        </p:txBody>
      </p:sp>
      <p:sp>
        <p:nvSpPr>
          <p:cNvPr id="6151" name="مستطيل 7"/>
          <p:cNvSpPr>
            <a:spLocks noChangeArrowheads="1"/>
          </p:cNvSpPr>
          <p:nvPr/>
        </p:nvSpPr>
        <p:spPr bwMode="auto">
          <a:xfrm>
            <a:off x="1371600" y="10668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altLang="en-US" sz="2400" b="1" dirty="0"/>
              <a:t>إدارة المنشآت الزراعية واتخاذ القرارات </a:t>
            </a:r>
            <a:r>
              <a:rPr lang="ar-SA" altLang="en-US" sz="2400" b="1" dirty="0" smtClean="0"/>
              <a:t>المزرعية</a:t>
            </a:r>
            <a:endParaRPr lang="en-US" altLang="en-US" sz="2400" dirty="0"/>
          </a:p>
        </p:txBody>
      </p:sp>
      <p:sp>
        <p:nvSpPr>
          <p:cNvPr id="10" name="عنصر نائب لرقم الشريحة 9"/>
          <p:cNvSpPr>
            <a:spLocks noGrp="1"/>
          </p:cNvSpPr>
          <p:nvPr>
            <p:ph type="sldNum" sz="quarter" idx="12"/>
          </p:nvPr>
        </p:nvSpPr>
        <p:spPr/>
        <p:txBody>
          <a:bodyPr/>
          <a:lstStyle/>
          <a:p>
            <a:pPr>
              <a:defRPr/>
            </a:pPr>
            <a:fld id="{B1D73DE1-ABC3-4A71-B97E-50A07C8BC48B}" type="slidenum">
              <a:rPr lang="en-US" smtClean="0"/>
              <a:pPr>
                <a:defRPr/>
              </a:pPr>
              <a:t>34</a:t>
            </a:fld>
            <a:endParaRPr lang="en-US"/>
          </a:p>
        </p:txBody>
      </p:sp>
      <p:pic>
        <p:nvPicPr>
          <p:cNvPr id="6153"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406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p>
          <a:p>
            <a:endParaRPr lang="en-US" altLang="zh-CN"/>
          </a:p>
        </p:txBody>
      </p:sp>
      <p:pic>
        <p:nvPicPr>
          <p:cNvPr id="6149"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ChangeArrowheads="1"/>
          </p:cNvSpPr>
          <p:nvPr/>
        </p:nvSpPr>
        <p:spPr bwMode="auto">
          <a:xfrm>
            <a:off x="804862" y="1338977"/>
            <a:ext cx="8001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rtl="1">
              <a:lnSpc>
                <a:spcPct val="150000"/>
              </a:lnSpc>
            </a:pPr>
            <a:r>
              <a:rPr lang="ar-SA" altLang="en-US" sz="2000" dirty="0" smtClean="0">
                <a:latin typeface="Times New Roman" pitchFamily="18" charset="0"/>
                <a:cs typeface="Times New Roman" pitchFamily="18" charset="0"/>
              </a:rPr>
              <a:t>انواع القرارات المزرعية:</a:t>
            </a:r>
          </a:p>
          <a:p>
            <a:pPr marL="457200" indent="-457200" algn="just" rtl="1">
              <a:lnSpc>
                <a:spcPct val="150000"/>
              </a:lnSpc>
              <a:buAutoNum type="arabicPeriod"/>
            </a:pPr>
            <a:r>
              <a:rPr lang="ar-SA" altLang="en-US" sz="2000" dirty="0" smtClean="0">
                <a:latin typeface="Times New Roman" pitchFamily="18" charset="0"/>
                <a:cs typeface="Times New Roman" pitchFamily="18" charset="0"/>
              </a:rPr>
              <a:t>قرارات ادارية  تنظيمية </a:t>
            </a:r>
            <a:r>
              <a:rPr lang="en-US" sz="2000" b="1" dirty="0" smtClean="0"/>
              <a:t>Organizational </a:t>
            </a:r>
            <a:r>
              <a:rPr lang="en-US" sz="2000" b="1" dirty="0"/>
              <a:t>management </a:t>
            </a:r>
            <a:r>
              <a:rPr lang="en-US" sz="2000" b="1" dirty="0" smtClean="0"/>
              <a:t>decisions</a:t>
            </a:r>
            <a:r>
              <a:rPr lang="ar-SA" sz="2000" b="1" dirty="0" smtClean="0"/>
              <a:t> ،</a:t>
            </a:r>
            <a:r>
              <a:rPr lang="ar-SA" altLang="en-US" sz="2000" dirty="0" smtClean="0">
                <a:latin typeface="Times New Roman" pitchFamily="18" charset="0"/>
                <a:cs typeface="Times New Roman" pitchFamily="18" charset="0"/>
              </a:rPr>
              <a:t> والتي تنقسم الي قسمين قرارات ادارية تشغيلية و وقرارات ادارية استراتيجية.</a:t>
            </a:r>
          </a:p>
          <a:p>
            <a:pPr marL="342900" indent="-342900" algn="just" rtl="1">
              <a:lnSpc>
                <a:spcPct val="150000"/>
              </a:lnSpc>
              <a:buFontTx/>
              <a:buChar char="-"/>
            </a:pPr>
            <a:r>
              <a:rPr lang="ar-SA" altLang="en-US" sz="2000" dirty="0" smtClean="0">
                <a:latin typeface="Times New Roman" pitchFamily="18" charset="0"/>
                <a:cs typeface="Times New Roman" pitchFamily="18" charset="0"/>
              </a:rPr>
              <a:t>القرارات الادارية التشغيلية تهتم بالقرارات المتعلقة بالاسئلة من نوع ماذا ننتج وكيف ننتج وكم ننتج</a:t>
            </a:r>
          </a:p>
          <a:p>
            <a:pPr marL="342900" indent="-342900" algn="just" rtl="1">
              <a:lnSpc>
                <a:spcPct val="150000"/>
              </a:lnSpc>
              <a:buFontTx/>
              <a:buChar char="-"/>
            </a:pPr>
            <a:r>
              <a:rPr lang="ar-SA" altLang="en-US" sz="2000" dirty="0" smtClean="0">
                <a:latin typeface="Times New Roman" pitchFamily="18" charset="0"/>
                <a:cs typeface="Times New Roman" pitchFamily="18" charset="0"/>
              </a:rPr>
              <a:t>القرارات الادارية الاستراتيجية هي التي لا يمكن تغييرها وتتطلب استثمار مالي كبير مثل تحديد حجم المزرعة ، تحديد حجم العمالة والالات الزراعية، المباني، وطرق الري.</a:t>
            </a:r>
          </a:p>
          <a:p>
            <a:pPr marL="457200" indent="-457200" algn="just" rtl="1">
              <a:lnSpc>
                <a:spcPct val="150000"/>
              </a:lnSpc>
              <a:buFont typeface="+mj-lt"/>
              <a:buAutoNum type="arabicPeriod" startAt="2"/>
            </a:pPr>
            <a:r>
              <a:rPr lang="ar-SA" altLang="en-US" sz="2000" dirty="0" smtClean="0">
                <a:latin typeface="Times New Roman" pitchFamily="18" charset="0"/>
                <a:cs typeface="Times New Roman" pitchFamily="18" charset="0"/>
              </a:rPr>
              <a:t>القرارات </a:t>
            </a:r>
            <a:r>
              <a:rPr lang="ar-SA" altLang="en-US" sz="2000" dirty="0">
                <a:latin typeface="Times New Roman" pitchFamily="18" charset="0"/>
                <a:cs typeface="Times New Roman" pitchFamily="18" charset="0"/>
              </a:rPr>
              <a:t>المتعلقة بالادارة </a:t>
            </a:r>
            <a:r>
              <a:rPr lang="ar-SA" altLang="en-US" sz="2000" dirty="0" smtClean="0">
                <a:latin typeface="Times New Roman" pitchFamily="18" charset="0"/>
                <a:cs typeface="Times New Roman" pitchFamily="18" charset="0"/>
              </a:rPr>
              <a:t>المؤسسية</a:t>
            </a:r>
            <a:r>
              <a:rPr lang="en-US" sz="2000" b="1" dirty="0" smtClean="0"/>
              <a:t>Administrative </a:t>
            </a:r>
            <a:r>
              <a:rPr lang="en-US" sz="2000" b="1" dirty="0"/>
              <a:t>management decisions</a:t>
            </a:r>
            <a:r>
              <a:rPr lang="ar-SA" altLang="en-US" sz="2000" dirty="0" smtClean="0">
                <a:latin typeface="Times New Roman" pitchFamily="18" charset="0"/>
                <a:cs typeface="Times New Roman" pitchFamily="18" charset="0"/>
              </a:rPr>
              <a:t>: إلى </a:t>
            </a:r>
            <a:r>
              <a:rPr lang="ar-SA" altLang="en-US" sz="2000" dirty="0">
                <a:latin typeface="Times New Roman" pitchFamily="18" charset="0"/>
                <a:cs typeface="Times New Roman" pitchFamily="18" charset="0"/>
              </a:rPr>
              <a:t>جانب قرارات الإدارة التنظيمية، يقوم المزارع أيضا باتخاذ العديد من القرارات الإدارية </a:t>
            </a:r>
            <a:r>
              <a:rPr lang="ar-SA" altLang="en-US" sz="2000" dirty="0" smtClean="0">
                <a:latin typeface="Times New Roman" pitchFamily="18" charset="0"/>
                <a:cs typeface="Times New Roman" pitchFamily="18" charset="0"/>
              </a:rPr>
              <a:t>مثل القرارات المتعلقة بتمويل </a:t>
            </a:r>
            <a:r>
              <a:rPr lang="ar-SA" altLang="en-US" sz="2000" dirty="0">
                <a:latin typeface="Times New Roman" pitchFamily="18" charset="0"/>
                <a:cs typeface="Times New Roman" pitchFamily="18" charset="0"/>
              </a:rPr>
              <a:t>الأعمال الزراعية والإشراف </a:t>
            </a:r>
            <a:r>
              <a:rPr lang="ar-SA" altLang="en-US" sz="2000" dirty="0" smtClean="0">
                <a:latin typeface="Times New Roman" pitchFamily="18" charset="0"/>
                <a:cs typeface="Times New Roman" pitchFamily="18" charset="0"/>
              </a:rPr>
              <a:t>والقرارات المحاسبية </a:t>
            </a:r>
            <a:r>
              <a:rPr lang="ar-SA" altLang="en-US" sz="2000" dirty="0">
                <a:latin typeface="Times New Roman" pitchFamily="18" charset="0"/>
                <a:cs typeface="Times New Roman" pitchFamily="18" charset="0"/>
              </a:rPr>
              <a:t>وتعديل أعمال مزرعته وفقا للسياسات الحكومية</a:t>
            </a:r>
            <a:r>
              <a:rPr lang="ar-SA" altLang="en-US" sz="2000" dirty="0" smtClean="0">
                <a:latin typeface="Times New Roman" pitchFamily="18" charset="0"/>
                <a:cs typeface="Times New Roman" pitchFamily="18" charset="0"/>
              </a:rPr>
              <a:t>.</a:t>
            </a:r>
            <a:endParaRPr lang="ar-SA" altLang="en-US" sz="2000" dirty="0">
              <a:latin typeface="Times New Roman" pitchFamily="18" charset="0"/>
              <a:cs typeface="Times New Roman" pitchFamily="18" charset="0"/>
            </a:endParaRPr>
          </a:p>
        </p:txBody>
      </p:sp>
      <p:sp>
        <p:nvSpPr>
          <p:cNvPr id="6151" name="مستطيل 7"/>
          <p:cNvSpPr>
            <a:spLocks noChangeArrowheads="1"/>
          </p:cNvSpPr>
          <p:nvPr/>
        </p:nvSpPr>
        <p:spPr bwMode="auto">
          <a:xfrm>
            <a:off x="1303337" y="592138"/>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altLang="en-US" sz="2400" b="1" dirty="0"/>
              <a:t>إدارة المنشآت الزراعية واتخاذ القرارات </a:t>
            </a:r>
            <a:r>
              <a:rPr lang="ar-SA" altLang="en-US" sz="2400" b="1" dirty="0" smtClean="0"/>
              <a:t>المزرعية</a:t>
            </a:r>
            <a:endParaRPr lang="en-US" altLang="en-US" sz="2400" dirty="0"/>
          </a:p>
        </p:txBody>
      </p:sp>
      <p:sp>
        <p:nvSpPr>
          <p:cNvPr id="10" name="عنصر نائب لرقم الشريحة 9"/>
          <p:cNvSpPr>
            <a:spLocks noGrp="1"/>
          </p:cNvSpPr>
          <p:nvPr>
            <p:ph type="sldNum" sz="quarter" idx="12"/>
          </p:nvPr>
        </p:nvSpPr>
        <p:spPr/>
        <p:txBody>
          <a:bodyPr/>
          <a:lstStyle/>
          <a:p>
            <a:pPr>
              <a:defRPr/>
            </a:pPr>
            <a:fld id="{B1D73DE1-ABC3-4A71-B97E-50A07C8BC48B}" type="slidenum">
              <a:rPr lang="en-US" smtClean="0"/>
              <a:pPr>
                <a:defRPr/>
              </a:pPr>
              <a:t>35</a:t>
            </a:fld>
            <a:endParaRPr lang="en-US"/>
          </a:p>
        </p:txBody>
      </p:sp>
      <p:pic>
        <p:nvPicPr>
          <p:cNvPr id="6153"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82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438400" y="2286000"/>
            <a:ext cx="4130675" cy="3276600"/>
          </a:xfrm>
          <a:prstGeom prst="rect">
            <a:avLst/>
          </a:prstGeom>
        </p:spPr>
        <p:txBody>
          <a:bodyPr/>
          <a:lstStyle/>
          <a:p>
            <a:pPr marL="274320" indent="-274320" algn="ctr" fontAlgn="auto">
              <a:spcBef>
                <a:spcPct val="20000"/>
              </a:spcBef>
              <a:spcAft>
                <a:spcPts val="0"/>
              </a:spcAft>
              <a:buClr>
                <a:schemeClr val="accent3"/>
              </a:buClr>
              <a:buSzPct val="95000"/>
              <a:buFont typeface="Wingdings 2"/>
              <a:buChar char=""/>
              <a:defRPr/>
            </a:pPr>
            <a:endParaRPr lang="en-US" sz="2800" dirty="0">
              <a:solidFill>
                <a:schemeClr val="bg2">
                  <a:lumMod val="50000"/>
                </a:schemeClr>
              </a:solidFill>
              <a:latin typeface="+mn-lt"/>
              <a:cs typeface="+mn-cs"/>
            </a:endParaRPr>
          </a:p>
        </p:txBody>
      </p:sp>
      <p:sp>
        <p:nvSpPr>
          <p:cNvPr id="4" name="TextBox 3"/>
          <p:cNvSpPr txBox="1"/>
          <p:nvPr/>
        </p:nvSpPr>
        <p:spPr>
          <a:xfrm>
            <a:off x="1752600" y="1981200"/>
            <a:ext cx="5638800" cy="400050"/>
          </a:xfrm>
          <a:prstGeom prst="rect">
            <a:avLst/>
          </a:prstGeom>
          <a:noFill/>
        </p:spPr>
        <p:txBody>
          <a:bodyPr>
            <a:spAutoFit/>
          </a:bodyPr>
          <a:lstStyle/>
          <a:p>
            <a:pPr algn="ctr" rtl="1" fontAlgn="auto">
              <a:spcBef>
                <a:spcPts val="0"/>
              </a:spcBef>
              <a:spcAft>
                <a:spcPts val="0"/>
              </a:spcAft>
              <a:defRPr/>
            </a:pPr>
            <a:endParaRPr lang="en-US" sz="2000" dirty="0">
              <a:solidFill>
                <a:schemeClr val="bg2">
                  <a:lumMod val="50000"/>
                </a:schemeClr>
              </a:solidFill>
              <a:latin typeface="+mn-lt"/>
              <a:cs typeface="+mn-cs"/>
            </a:endParaRPr>
          </a:p>
        </p:txBody>
      </p:sp>
      <p:sp>
        <p:nvSpPr>
          <p:cNvPr id="6148" name="Rectangle 7"/>
          <p:cNvSpPr>
            <a:spLocks noChangeArrowheads="1"/>
          </p:cNvSpPr>
          <p:nvPr/>
        </p:nvSpPr>
        <p:spPr bwMode="auto">
          <a:xfrm>
            <a:off x="304800" y="3721100"/>
            <a:ext cx="8610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endParaRPr lang="en-US" altLang="zh-CN" sz="1600"/>
          </a:p>
          <a:p>
            <a:endParaRPr lang="en-US" altLang="zh-CN"/>
          </a:p>
        </p:txBody>
      </p:sp>
      <p:pic>
        <p:nvPicPr>
          <p:cNvPr id="6149"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9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ChangeArrowheads="1"/>
          </p:cNvSpPr>
          <p:nvPr/>
        </p:nvSpPr>
        <p:spPr bwMode="auto">
          <a:xfrm>
            <a:off x="804862" y="1752600"/>
            <a:ext cx="8001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just" rtl="1">
              <a:lnSpc>
                <a:spcPct val="150000"/>
              </a:lnSpc>
              <a:buFont typeface="+mj-lt"/>
              <a:buAutoNum type="arabicPeriod" startAt="3"/>
            </a:pPr>
            <a:r>
              <a:rPr lang="ar-SA" altLang="en-US" sz="2000" dirty="0" smtClean="0">
                <a:latin typeface="Times New Roman" pitchFamily="18" charset="0"/>
                <a:cs typeface="Times New Roman" pitchFamily="18" charset="0"/>
              </a:rPr>
              <a:t>قرارات ادارية  تسويقية </a:t>
            </a:r>
            <a:r>
              <a:rPr lang="en-US" sz="2000" b="1" dirty="0"/>
              <a:t>Marketing management decisions</a:t>
            </a:r>
            <a:r>
              <a:rPr lang="ar-SA" sz="2000" b="1" dirty="0" smtClean="0"/>
              <a:t>،</a:t>
            </a:r>
            <a:r>
              <a:rPr lang="ar-SA" altLang="en-US" sz="2000" dirty="0">
                <a:latin typeface="Times New Roman" pitchFamily="18" charset="0"/>
                <a:cs typeface="Times New Roman" pitchFamily="18" charset="0"/>
              </a:rPr>
              <a:t> </a:t>
            </a:r>
            <a:endParaRPr lang="ar-SA" altLang="en-US" sz="2000" dirty="0" smtClean="0">
              <a:latin typeface="Times New Roman" pitchFamily="18" charset="0"/>
              <a:cs typeface="Times New Roman" pitchFamily="18" charset="0"/>
            </a:endParaRPr>
          </a:p>
          <a:p>
            <a:pPr algn="just" rtl="1">
              <a:lnSpc>
                <a:spcPct val="150000"/>
              </a:lnSpc>
            </a:pPr>
            <a:r>
              <a:rPr lang="ar-SA" altLang="en-US" sz="2000" dirty="0" smtClean="0">
                <a:latin typeface="Times New Roman" pitchFamily="18" charset="0"/>
                <a:cs typeface="Times New Roman" pitchFamily="18" charset="0"/>
              </a:rPr>
              <a:t>قرارات </a:t>
            </a:r>
            <a:r>
              <a:rPr lang="ar-SA" altLang="en-US" sz="2000" dirty="0">
                <a:latin typeface="Times New Roman" pitchFamily="18" charset="0"/>
                <a:cs typeface="Times New Roman" pitchFamily="18" charset="0"/>
              </a:rPr>
              <a:t>التسويق هي الأكثر أهمية في ظل البيئة المتغيرة </a:t>
            </a:r>
            <a:r>
              <a:rPr lang="ar-SA" altLang="en-US" sz="2000" dirty="0" smtClean="0">
                <a:latin typeface="Times New Roman" pitchFamily="18" charset="0"/>
                <a:cs typeface="Times New Roman" pitchFamily="18" charset="0"/>
              </a:rPr>
              <a:t>للزراعة والاسواق الزراعية. </a:t>
            </a:r>
            <a:r>
              <a:rPr lang="ar-SA" altLang="en-US" sz="2000" dirty="0">
                <a:latin typeface="Times New Roman" pitchFamily="18" charset="0"/>
                <a:cs typeface="Times New Roman" pitchFamily="18" charset="0"/>
              </a:rPr>
              <a:t>وتشمل هذه القرارات </a:t>
            </a:r>
            <a:r>
              <a:rPr lang="ar-SA" altLang="en-US" sz="2000" dirty="0" smtClean="0">
                <a:latin typeface="Times New Roman" pitchFamily="18" charset="0"/>
                <a:cs typeface="Times New Roman" pitchFamily="18" charset="0"/>
              </a:rPr>
              <a:t> قرارات البيع للمنتجات والشراء لعناصر الانتاج: ماذا تشتري واين تشتري وممن وفي اي وقت وكذلك عملية البيع ماذا تبيع واين تبيع ولمن تبيع وفي اي وقت تبيع.</a:t>
            </a:r>
          </a:p>
          <a:p>
            <a:pPr algn="just" rtl="1">
              <a:lnSpc>
                <a:spcPct val="150000"/>
              </a:lnSpc>
            </a:pPr>
            <a:endParaRPr lang="ar-SA" altLang="en-US" sz="2000" dirty="0">
              <a:latin typeface="Times New Roman" pitchFamily="18" charset="0"/>
              <a:cs typeface="Times New Roman" pitchFamily="18" charset="0"/>
            </a:endParaRPr>
          </a:p>
        </p:txBody>
      </p:sp>
      <p:sp>
        <p:nvSpPr>
          <p:cNvPr id="6151" name="مستطيل 7"/>
          <p:cNvSpPr>
            <a:spLocks noChangeArrowheads="1"/>
          </p:cNvSpPr>
          <p:nvPr/>
        </p:nvSpPr>
        <p:spPr bwMode="auto">
          <a:xfrm>
            <a:off x="1303337" y="592138"/>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SA" altLang="en-US" sz="2400" b="1" dirty="0"/>
              <a:t>إدارة المنشآت الزراعية واتخاذ القرارات </a:t>
            </a:r>
            <a:r>
              <a:rPr lang="ar-SA" altLang="en-US" sz="2400" b="1" dirty="0" smtClean="0"/>
              <a:t>المزرعية</a:t>
            </a:r>
            <a:endParaRPr lang="en-US" altLang="en-US" sz="2400" dirty="0"/>
          </a:p>
        </p:txBody>
      </p:sp>
      <p:sp>
        <p:nvSpPr>
          <p:cNvPr id="10" name="عنصر نائب لرقم الشريحة 9"/>
          <p:cNvSpPr>
            <a:spLocks noGrp="1"/>
          </p:cNvSpPr>
          <p:nvPr>
            <p:ph type="sldNum" sz="quarter" idx="12"/>
          </p:nvPr>
        </p:nvSpPr>
        <p:spPr/>
        <p:txBody>
          <a:bodyPr/>
          <a:lstStyle/>
          <a:p>
            <a:pPr>
              <a:defRPr/>
            </a:pPr>
            <a:fld id="{B1D73DE1-ABC3-4A71-B97E-50A07C8BC48B}" type="slidenum">
              <a:rPr lang="en-US" smtClean="0"/>
              <a:pPr>
                <a:defRPr/>
              </a:pPr>
              <a:t>36</a:t>
            </a:fld>
            <a:endParaRPr lang="en-US"/>
          </a:p>
        </p:txBody>
      </p:sp>
      <p:pic>
        <p:nvPicPr>
          <p:cNvPr id="6153" name="Picture 2" descr="C:\Users\naldawdahi\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034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2"/>
          <p:cNvSpPr>
            <a:spLocks noChangeArrowheads="1"/>
          </p:cNvSpPr>
          <p:nvPr/>
        </p:nvSpPr>
        <p:spPr bwMode="auto">
          <a:xfrm>
            <a:off x="3203575" y="2420938"/>
            <a:ext cx="3960813" cy="2808287"/>
          </a:xfrm>
          <a:prstGeom prst="star24">
            <a:avLst>
              <a:gd name="adj" fmla="val 3750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b="1" i="1">
                <a:latin typeface="Times New Roman" pitchFamily="18" charset="0"/>
                <a:cs typeface="Times New Roman" pitchFamily="18" charset="0"/>
              </a:rPr>
              <a:t>المجال الثالث</a:t>
            </a:r>
            <a:r>
              <a:rPr lang="ar-SA" altLang="en-US" i="1">
                <a:latin typeface="Times New Roman" pitchFamily="18" charset="0"/>
                <a:cs typeface="Times New Roman" pitchFamily="18" charset="0"/>
              </a:rPr>
              <a:t>:</a:t>
            </a:r>
            <a:r>
              <a:rPr lang="ar-SA" altLang="en-US">
                <a:latin typeface="Times New Roman" pitchFamily="18" charset="0"/>
                <a:cs typeface="Times New Roman" pitchFamily="18" charset="0"/>
              </a:rPr>
              <a:t> هو المخاطرة، وتنعكس </a:t>
            </a:r>
          </a:p>
          <a:p>
            <a:pPr algn="ctr" eaLnBrk="1" hangingPunct="1"/>
            <a:r>
              <a:rPr lang="ar-SA" altLang="en-US">
                <a:latin typeface="Times New Roman" pitchFamily="18" charset="0"/>
                <a:cs typeface="Times New Roman" pitchFamily="18" charset="0"/>
              </a:rPr>
              <a:t>المخاطرة جزئياً في تقلبات الدخل </a:t>
            </a:r>
          </a:p>
          <a:p>
            <a:pPr algn="ctr" eaLnBrk="1" hangingPunct="1"/>
            <a:r>
              <a:rPr lang="ar-SA" altLang="en-US">
                <a:latin typeface="Times New Roman" pitchFamily="18" charset="0"/>
                <a:cs typeface="Times New Roman" pitchFamily="18" charset="0"/>
              </a:rPr>
              <a:t>ويمكن أن يكون التأمين ضدها</a:t>
            </a:r>
          </a:p>
          <a:p>
            <a:pPr algn="ctr" eaLnBrk="1" hangingPunct="1"/>
            <a:r>
              <a:rPr lang="ar-SA" altLang="en-US">
                <a:latin typeface="Times New Roman" pitchFamily="18" charset="0"/>
                <a:cs typeface="Times New Roman" pitchFamily="18" charset="0"/>
              </a:rPr>
              <a:t> منظماً وغير منظم</a:t>
            </a:r>
            <a:endParaRPr lang="en-US" altLang="en-US">
              <a:latin typeface="Times New Roman" pitchFamily="18" charset="0"/>
              <a:cs typeface="Times New Roman" pitchFamily="18" charset="0"/>
            </a:endParaRPr>
          </a:p>
        </p:txBody>
      </p:sp>
      <p:sp>
        <p:nvSpPr>
          <p:cNvPr id="14339" name="AutoShape 13"/>
          <p:cNvSpPr>
            <a:spLocks noChangeArrowheads="1"/>
          </p:cNvSpPr>
          <p:nvPr/>
        </p:nvSpPr>
        <p:spPr bwMode="auto">
          <a:xfrm>
            <a:off x="5940425" y="765175"/>
            <a:ext cx="3203575" cy="2376488"/>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b="1" i="1">
                <a:latin typeface="Times New Roman" pitchFamily="18" charset="0"/>
                <a:cs typeface="Times New Roman" pitchFamily="18" charset="0"/>
              </a:rPr>
              <a:t>المجال الأول </a:t>
            </a:r>
            <a:r>
              <a:rPr lang="ar-SA" altLang="en-US" i="1">
                <a:latin typeface="Times New Roman" pitchFamily="18" charset="0"/>
                <a:cs typeface="Times New Roman" pitchFamily="18" charset="0"/>
              </a:rPr>
              <a:t>:</a:t>
            </a:r>
            <a:r>
              <a:rPr lang="ar-SA" altLang="en-US">
                <a:latin typeface="Times New Roman" pitchFamily="18" charset="0"/>
                <a:cs typeface="Times New Roman" pitchFamily="18" charset="0"/>
              </a:rPr>
              <a:t>أنه يجب عليه أن</a:t>
            </a:r>
          </a:p>
          <a:p>
            <a:pPr algn="ctr" eaLnBrk="1" hangingPunct="1"/>
            <a:r>
              <a:rPr lang="ar-SA" altLang="en-US">
                <a:latin typeface="Times New Roman" pitchFamily="18" charset="0"/>
                <a:cs typeface="Times New Roman" pitchFamily="18" charset="0"/>
              </a:rPr>
              <a:t> يقاوم باستمرار النقص في</a:t>
            </a:r>
          </a:p>
          <a:p>
            <a:pPr algn="ctr" eaLnBrk="1" hangingPunct="1"/>
            <a:r>
              <a:rPr lang="ar-SA" altLang="en-US">
                <a:latin typeface="Times New Roman" pitchFamily="18" charset="0"/>
                <a:cs typeface="Times New Roman" pitchFamily="18" charset="0"/>
              </a:rPr>
              <a:t> المعلومات الجارية الخاصة</a:t>
            </a:r>
          </a:p>
          <a:p>
            <a:pPr algn="ctr" eaLnBrk="1" hangingPunct="1"/>
            <a:r>
              <a:rPr lang="ar-SA" altLang="en-US">
                <a:latin typeface="Times New Roman" pitchFamily="18" charset="0"/>
                <a:cs typeface="Times New Roman" pitchFamily="18" charset="0"/>
              </a:rPr>
              <a:t> بكل المجالات في الزراعة</a:t>
            </a:r>
            <a:endParaRPr lang="en-US" altLang="en-US">
              <a:latin typeface="Times New Roman" pitchFamily="18" charset="0"/>
              <a:cs typeface="Times New Roman" pitchFamily="18" charset="0"/>
            </a:endParaRPr>
          </a:p>
        </p:txBody>
      </p:sp>
      <p:sp>
        <p:nvSpPr>
          <p:cNvPr id="14340" name="AutoShape 14"/>
          <p:cNvSpPr>
            <a:spLocks noChangeArrowheads="1"/>
          </p:cNvSpPr>
          <p:nvPr/>
        </p:nvSpPr>
        <p:spPr bwMode="auto">
          <a:xfrm>
            <a:off x="5580063" y="4365625"/>
            <a:ext cx="3744912" cy="2492375"/>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sz="1800" b="1" i="1">
                <a:latin typeface="Times New Roman" pitchFamily="18" charset="0"/>
                <a:cs typeface="Times New Roman" pitchFamily="18" charset="0"/>
              </a:rPr>
              <a:t>المجال الرابع :</a:t>
            </a:r>
            <a:r>
              <a:rPr lang="ar-SA" altLang="en-US" sz="1800">
                <a:latin typeface="Times New Roman" pitchFamily="18" charset="0"/>
                <a:cs typeface="Times New Roman" pitchFamily="18" charset="0"/>
              </a:rPr>
              <a:t>وهو الذي يشتمل</a:t>
            </a:r>
          </a:p>
          <a:p>
            <a:pPr algn="ctr" eaLnBrk="1" hangingPunct="1"/>
            <a:r>
              <a:rPr lang="ar-SA" altLang="en-US" sz="1800">
                <a:latin typeface="Times New Roman" pitchFamily="18" charset="0"/>
                <a:cs typeface="Times New Roman" pitchFamily="18" charset="0"/>
              </a:rPr>
              <a:t> على مشكلات إقتصاد المدى </a:t>
            </a:r>
          </a:p>
          <a:p>
            <a:pPr algn="ctr" eaLnBrk="1" hangingPunct="1"/>
            <a:r>
              <a:rPr lang="ar-SA" altLang="en-US" sz="1800">
                <a:latin typeface="Times New Roman" pitchFamily="18" charset="0"/>
                <a:cs typeface="Times New Roman" pitchFamily="18" charset="0"/>
              </a:rPr>
              <a:t>القصير ومتطلبات الإنتاج</a:t>
            </a:r>
          </a:p>
          <a:p>
            <a:pPr algn="ctr" eaLnBrk="1" hangingPunct="1"/>
            <a:r>
              <a:rPr lang="ar-SA" altLang="en-US" sz="1800">
                <a:latin typeface="Times New Roman" pitchFamily="18" charset="0"/>
                <a:cs typeface="Times New Roman" pitchFamily="18" charset="0"/>
              </a:rPr>
              <a:t> في مقابلة متطلبات </a:t>
            </a:r>
          </a:p>
          <a:p>
            <a:pPr algn="ctr" eaLnBrk="1" hangingPunct="1"/>
            <a:r>
              <a:rPr lang="ar-SA" altLang="en-US" sz="1800">
                <a:latin typeface="Times New Roman" pitchFamily="18" charset="0"/>
                <a:cs typeface="Times New Roman" pitchFamily="18" charset="0"/>
              </a:rPr>
              <a:t>المدى الطويل</a:t>
            </a:r>
            <a:endParaRPr lang="en-US" altLang="en-US" sz="1800">
              <a:latin typeface="Times New Roman" pitchFamily="18" charset="0"/>
              <a:cs typeface="Times New Roman" pitchFamily="18" charset="0"/>
            </a:endParaRPr>
          </a:p>
        </p:txBody>
      </p:sp>
      <p:sp>
        <p:nvSpPr>
          <p:cNvPr id="14341" name="AutoShape 15"/>
          <p:cNvSpPr>
            <a:spLocks noChangeArrowheads="1"/>
          </p:cNvSpPr>
          <p:nvPr/>
        </p:nvSpPr>
        <p:spPr bwMode="auto">
          <a:xfrm>
            <a:off x="755650" y="765175"/>
            <a:ext cx="3744913" cy="2652713"/>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sz="1800" b="1" i="1">
                <a:latin typeface="Times New Roman" pitchFamily="18" charset="0"/>
                <a:cs typeface="Times New Roman" pitchFamily="18" charset="0"/>
              </a:rPr>
              <a:t>المجال الثاني </a:t>
            </a:r>
            <a:r>
              <a:rPr lang="ar-SA" altLang="en-US" sz="1800">
                <a:latin typeface="Times New Roman" pitchFamily="18" charset="0"/>
                <a:cs typeface="Times New Roman" pitchFamily="18" charset="0"/>
              </a:rPr>
              <a:t>:هو الذي يتصل بمقدرة</a:t>
            </a:r>
          </a:p>
          <a:p>
            <a:pPr algn="ctr" eaLnBrk="1" hangingPunct="1"/>
            <a:r>
              <a:rPr lang="ar-SA" altLang="en-US" sz="1800">
                <a:latin typeface="Times New Roman" pitchFamily="18" charset="0"/>
                <a:cs typeface="Times New Roman" pitchFamily="18" charset="0"/>
              </a:rPr>
              <a:t> المدير على التوافق بنجاح مع </a:t>
            </a:r>
          </a:p>
          <a:p>
            <a:pPr algn="ctr" eaLnBrk="1" hangingPunct="1"/>
            <a:r>
              <a:rPr lang="ar-SA" altLang="en-US" sz="1800">
                <a:latin typeface="Times New Roman" pitchFamily="18" charset="0"/>
                <a:cs typeface="Times New Roman" pitchFamily="18" charset="0"/>
              </a:rPr>
              <a:t>تغيرات سعر السوق والتغيرات </a:t>
            </a:r>
          </a:p>
          <a:p>
            <a:pPr algn="ctr" eaLnBrk="1" hangingPunct="1"/>
            <a:r>
              <a:rPr lang="ar-SA" altLang="en-US" sz="1800">
                <a:latin typeface="Times New Roman" pitchFamily="18" charset="0"/>
                <a:cs typeface="Times New Roman" pitchFamily="18" charset="0"/>
              </a:rPr>
              <a:t>التنظيمية والتغيرات السياسية</a:t>
            </a:r>
            <a:endParaRPr lang="en-US" altLang="en-US" sz="1800">
              <a:latin typeface="Times New Roman" pitchFamily="18" charset="0"/>
              <a:cs typeface="Times New Roman" pitchFamily="18" charset="0"/>
            </a:endParaRPr>
          </a:p>
        </p:txBody>
      </p:sp>
      <p:sp>
        <p:nvSpPr>
          <p:cNvPr id="14342" name="AutoShape 16"/>
          <p:cNvSpPr>
            <a:spLocks noChangeArrowheads="1"/>
          </p:cNvSpPr>
          <p:nvPr/>
        </p:nvSpPr>
        <p:spPr bwMode="auto">
          <a:xfrm>
            <a:off x="827088" y="4437063"/>
            <a:ext cx="3816350" cy="2232025"/>
          </a:xfrm>
          <a:prstGeom prst="star8">
            <a:avLst>
              <a:gd name="adj" fmla="val 38250"/>
            </a:avLst>
          </a:prstGeom>
          <a:gradFill rotWithShape="1">
            <a:gsLst>
              <a:gs pos="0">
                <a:srgbClr val="FFFFFF"/>
              </a:gs>
              <a:gs pos="100000">
                <a:srgbClr val="FBE181"/>
              </a:gs>
            </a:gsLst>
            <a:lin ang="5400000" scaled="1"/>
          </a:gradFill>
          <a:ln w="38100">
            <a:solidFill>
              <a:srgbClr val="FF3300"/>
            </a:solidFill>
            <a:miter lim="800000"/>
            <a:headEnd/>
            <a:tailEnd/>
          </a:ln>
        </p:spPr>
        <p:txBody>
          <a:bodyPr wrap="none"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ar-SA" altLang="en-US" b="1" i="1" dirty="0">
                <a:latin typeface="Times New Roman" pitchFamily="18" charset="0"/>
                <a:cs typeface="Times New Roman" pitchFamily="18" charset="0"/>
              </a:rPr>
              <a:t>المجال الخامس :</a:t>
            </a:r>
            <a:r>
              <a:rPr lang="ar-SA" altLang="en-US" dirty="0">
                <a:latin typeface="Times New Roman" pitchFamily="18" charset="0"/>
                <a:cs typeface="Times New Roman" pitchFamily="18" charset="0"/>
              </a:rPr>
              <a:t>يشمل </a:t>
            </a:r>
            <a:r>
              <a:rPr lang="ar-SA" altLang="en-US" dirty="0" smtClean="0">
                <a:latin typeface="Times New Roman" pitchFamily="18" charset="0"/>
                <a:cs typeface="Times New Roman" pitchFamily="18" charset="0"/>
              </a:rPr>
              <a:t>موارد</a:t>
            </a:r>
            <a:endParaRPr lang="ar-SA" altLang="en-US" dirty="0">
              <a:latin typeface="Times New Roman" pitchFamily="18" charset="0"/>
              <a:cs typeface="Times New Roman" pitchFamily="18" charset="0"/>
            </a:endParaRPr>
          </a:p>
          <a:p>
            <a:pPr algn="ctr" eaLnBrk="1" hangingPunct="1"/>
            <a:r>
              <a:rPr lang="ar-SA" altLang="en-US" dirty="0">
                <a:latin typeface="Times New Roman" pitchFamily="18" charset="0"/>
                <a:cs typeface="Times New Roman" pitchFamily="18" charset="0"/>
              </a:rPr>
              <a:t> المزرعة </a:t>
            </a:r>
            <a:r>
              <a:rPr lang="ar-SA" altLang="en-US" dirty="0" smtClean="0">
                <a:latin typeface="Times New Roman" pitchFamily="18" charset="0"/>
                <a:cs typeface="Times New Roman" pitchFamily="18" charset="0"/>
              </a:rPr>
              <a:t>وكيفية الإنتفاع </a:t>
            </a:r>
            <a:r>
              <a:rPr lang="ar-SA" altLang="en-US" dirty="0">
                <a:latin typeface="Times New Roman" pitchFamily="18" charset="0"/>
                <a:cs typeface="Times New Roman" pitchFamily="18" charset="0"/>
              </a:rPr>
              <a:t>بها، وقيمتها</a:t>
            </a:r>
          </a:p>
          <a:p>
            <a:pPr algn="ctr" eaLnBrk="1" hangingPunct="1"/>
            <a:r>
              <a:rPr lang="ar-SA" altLang="en-US" dirty="0">
                <a:latin typeface="Times New Roman" pitchFamily="18" charset="0"/>
                <a:cs typeface="Times New Roman" pitchFamily="18" charset="0"/>
              </a:rPr>
              <a:t> المقدرة وكيف يعمل منها أحسن</a:t>
            </a:r>
          </a:p>
          <a:p>
            <a:pPr algn="ctr" eaLnBrk="1" hangingPunct="1"/>
            <a:r>
              <a:rPr lang="ar-SA" altLang="en-US" dirty="0">
                <a:latin typeface="Times New Roman" pitchFamily="18" charset="0"/>
                <a:cs typeface="Times New Roman" pitchFamily="18" charset="0"/>
              </a:rPr>
              <a:t> توليفة من الموارد المتغيرة </a:t>
            </a:r>
          </a:p>
          <a:p>
            <a:pPr algn="ctr" eaLnBrk="1" hangingPunct="1"/>
            <a:r>
              <a:rPr lang="ar-SA" altLang="en-US" dirty="0">
                <a:latin typeface="Times New Roman" pitchFamily="18" charset="0"/>
                <a:cs typeface="Times New Roman" pitchFamily="18" charset="0"/>
              </a:rPr>
              <a:t>التي يملكها </a:t>
            </a:r>
            <a:r>
              <a:rPr lang="ar-SA" altLang="en-US" dirty="0" smtClean="0">
                <a:latin typeface="Times New Roman" pitchFamily="18" charset="0"/>
                <a:cs typeface="Times New Roman" pitchFamily="18" charset="0"/>
              </a:rPr>
              <a:t>بهدف تعظيم </a:t>
            </a:r>
            <a:r>
              <a:rPr lang="ar-SA" altLang="en-US" dirty="0">
                <a:latin typeface="Times New Roman" pitchFamily="18" charset="0"/>
                <a:cs typeface="Times New Roman" pitchFamily="18" charset="0"/>
              </a:rPr>
              <a:t>الربح</a:t>
            </a:r>
            <a:endParaRPr lang="en-US" altLang="en-US" dirty="0">
              <a:latin typeface="Times New Roman" pitchFamily="18" charset="0"/>
              <a:cs typeface="Times New Roman" pitchFamily="18" charset="0"/>
            </a:endParaRPr>
          </a:p>
        </p:txBody>
      </p:sp>
      <p:sp>
        <p:nvSpPr>
          <p:cNvPr id="8" name="مستطيل 7"/>
          <p:cNvSpPr/>
          <p:nvPr/>
        </p:nvSpPr>
        <p:spPr>
          <a:xfrm>
            <a:off x="1258888" y="404813"/>
            <a:ext cx="7058025" cy="522287"/>
          </a:xfrm>
          <a:prstGeom prst="rect">
            <a:avLst/>
          </a:prstGeom>
        </p:spPr>
        <p:txBody>
          <a:bodyPr>
            <a:spAutoFit/>
          </a:bodyPr>
          <a:lstStyle/>
          <a:p>
            <a:pPr algn="ctr" rtl="1">
              <a:defRPr/>
            </a:pPr>
            <a:r>
              <a:rPr lang="ar-SA" sz="2800" b="1" kern="10" dirty="0" smtClean="0">
                <a:ln w="9525">
                  <a:round/>
                  <a:headEnd/>
                  <a:tailEn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موضوعات قد تواجه </a:t>
            </a:r>
            <a:r>
              <a:rPr lang="ar-SA" sz="2800" b="1" kern="10" dirty="0">
                <a:ln w="9525">
                  <a:round/>
                  <a:headEnd/>
                  <a:tailEnd/>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مدير المشروع </a:t>
            </a:r>
          </a:p>
        </p:txBody>
      </p:sp>
      <p:sp>
        <p:nvSpPr>
          <p:cNvPr id="9" name="عنصر نائب لرقم الشريحة 8"/>
          <p:cNvSpPr>
            <a:spLocks noGrp="1"/>
          </p:cNvSpPr>
          <p:nvPr>
            <p:ph type="sldNum" sz="quarter" idx="12"/>
          </p:nvPr>
        </p:nvSpPr>
        <p:spPr/>
        <p:txBody>
          <a:bodyPr/>
          <a:lstStyle/>
          <a:p>
            <a:pPr>
              <a:defRPr/>
            </a:pPr>
            <a:fld id="{0B2D89A9-DD97-47B4-A5CC-13F0211C5A2F}" type="slidenum">
              <a:rPr lang="ar-SA" smtClean="0"/>
              <a:pPr>
                <a:defRPr/>
              </a:pPr>
              <a:t>37</a:t>
            </a:fld>
            <a:endParaRPr lang="en-US" dirty="0"/>
          </a:p>
        </p:txBody>
      </p:sp>
    </p:spTree>
    <p:extLst>
      <p:ext uri="{BB962C8B-B14F-4D97-AF65-F5344CB8AC3E}">
        <p14:creationId xmlns:p14="http://schemas.microsoft.com/office/powerpoint/2010/main" val="2242185604"/>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7745"/>
            <a:ext cx="8305800" cy="5715000"/>
          </a:xfrm>
        </p:spPr>
        <p:txBody>
          <a:bodyPr/>
          <a:lstStyle/>
          <a:p>
            <a:pPr marL="0" indent="0" algn="ctr" rtl="1">
              <a:spcBef>
                <a:spcPts val="450"/>
              </a:spcBef>
              <a:spcAft>
                <a:spcPts val="450"/>
              </a:spcAft>
              <a:buNone/>
              <a:defRPr/>
            </a:pPr>
            <a:r>
              <a:rPr lang="ar-SA" sz="2000" b="1" dirty="0" smtClean="0">
                <a:solidFill>
                  <a:srgbClr val="1D2129"/>
                </a:solidFill>
                <a:latin typeface="Times New Roman" panose="02020603050405020304" pitchFamily="18" charset="0"/>
                <a:ea typeface="Times New Roman"/>
                <a:cs typeface="Times New Roman" panose="02020603050405020304" pitchFamily="18" charset="0"/>
              </a:rPr>
              <a:t>أنواع المنشآت الزراعية</a:t>
            </a:r>
            <a:r>
              <a:rPr lang="ar-SA" sz="2000" b="1" dirty="0">
                <a:solidFill>
                  <a:srgbClr val="1D2129"/>
                </a:solidFill>
                <a:latin typeface="Times New Roman" panose="02020603050405020304" pitchFamily="18" charset="0"/>
                <a:ea typeface="Times New Roman"/>
                <a:cs typeface="Times New Roman" panose="02020603050405020304" pitchFamily="18" charset="0"/>
              </a:rPr>
              <a:t> </a:t>
            </a:r>
            <a:endParaRPr lang="ar-SA" sz="2000" b="1" dirty="0" smtClean="0">
              <a:solidFill>
                <a:srgbClr val="1D2129"/>
              </a:solidFill>
              <a:latin typeface="Times New Roman" panose="02020603050405020304" pitchFamily="18" charset="0"/>
              <a:ea typeface="Times New Roman"/>
              <a:cs typeface="Times New Roman" panose="02020603050405020304" pitchFamily="18" charset="0"/>
            </a:endParaRPr>
          </a:p>
          <a:p>
            <a:pPr marL="0" indent="0" algn="ctr" rtl="1">
              <a:spcBef>
                <a:spcPts val="450"/>
              </a:spcBef>
              <a:spcAft>
                <a:spcPts val="450"/>
              </a:spcAft>
              <a:buNone/>
              <a:defRPr/>
            </a:pPr>
            <a:r>
              <a:rPr lang="en-US" sz="2000" b="1" dirty="0" smtClean="0">
                <a:latin typeface="Times New Roman" panose="02020603050405020304" pitchFamily="18" charset="0"/>
                <a:cs typeface="Times New Roman" panose="02020603050405020304" pitchFamily="18" charset="0"/>
              </a:rPr>
              <a:t>TYPES </a:t>
            </a:r>
            <a:r>
              <a:rPr lang="en-US" sz="2000" b="1" dirty="0">
                <a:latin typeface="Times New Roman" panose="02020603050405020304" pitchFamily="18" charset="0"/>
                <a:cs typeface="Times New Roman" panose="02020603050405020304" pitchFamily="18" charset="0"/>
              </a:rPr>
              <a:t>OF </a:t>
            </a:r>
            <a:r>
              <a:rPr lang="en-US" sz="2000" b="1" dirty="0" smtClean="0">
                <a:latin typeface="Times New Roman" panose="02020603050405020304" pitchFamily="18" charset="0"/>
                <a:cs typeface="Times New Roman" panose="02020603050405020304" pitchFamily="18" charset="0"/>
              </a:rPr>
              <a:t>FARMING</a:t>
            </a:r>
            <a:endParaRPr lang="ar-SA" sz="2000" b="1" dirty="0" smtClean="0">
              <a:latin typeface="Times New Roman" panose="02020603050405020304" pitchFamily="18" charset="0"/>
              <a:cs typeface="Times New Roman" panose="02020603050405020304" pitchFamily="18" charset="0"/>
            </a:endParaRPr>
          </a:p>
          <a:p>
            <a:pPr marL="0" indent="0" algn="r" rtl="1">
              <a:spcBef>
                <a:spcPts val="450"/>
              </a:spcBef>
              <a:spcAft>
                <a:spcPts val="450"/>
              </a:spcAft>
              <a:buNone/>
              <a:defRPr/>
            </a:pPr>
            <a:r>
              <a:rPr lang="ar-SA" sz="2000" dirty="0" smtClean="0">
                <a:latin typeface="Times New Roman"/>
                <a:ea typeface="Times New Roman"/>
              </a:rPr>
              <a:t>يشير </a:t>
            </a:r>
            <a:r>
              <a:rPr lang="ar-SA" sz="2000" dirty="0">
                <a:latin typeface="Times New Roman"/>
                <a:ea typeface="Times New Roman"/>
              </a:rPr>
              <a:t>نوع </a:t>
            </a:r>
            <a:r>
              <a:rPr lang="ar-SA" sz="2000" dirty="0" smtClean="0">
                <a:latin typeface="Times New Roman"/>
                <a:ea typeface="Times New Roman"/>
              </a:rPr>
              <a:t> المنشاة الزراعية </a:t>
            </a:r>
            <a:r>
              <a:rPr lang="ar-SA" sz="2000" dirty="0">
                <a:latin typeface="Times New Roman"/>
                <a:ea typeface="Times New Roman"/>
              </a:rPr>
              <a:t>إلى طبيعة </a:t>
            </a:r>
            <a:r>
              <a:rPr lang="ar-SA" sz="2000" dirty="0" smtClean="0">
                <a:latin typeface="Times New Roman"/>
                <a:ea typeface="Times New Roman"/>
              </a:rPr>
              <a:t> المنتج </a:t>
            </a:r>
            <a:r>
              <a:rPr lang="ar-SA" sz="2000" dirty="0">
                <a:latin typeface="Times New Roman"/>
                <a:ea typeface="Times New Roman"/>
              </a:rPr>
              <a:t>أو مجموعة المنتجات المنتجة والطرق والممارسات المستخدمة </a:t>
            </a:r>
            <a:r>
              <a:rPr lang="ar-SA" sz="2000" dirty="0" smtClean="0">
                <a:latin typeface="Times New Roman"/>
                <a:ea typeface="Times New Roman"/>
              </a:rPr>
              <a:t>لانتاجها.</a:t>
            </a:r>
            <a:endParaRPr lang="en-US" sz="2000" dirty="0" smtClean="0">
              <a:latin typeface="Times New Roman"/>
              <a:ea typeface="Times New Roman"/>
            </a:endParaRPr>
          </a:p>
          <a:p>
            <a:pPr marL="457200" indent="-457200" algn="r" rtl="1">
              <a:spcBef>
                <a:spcPts val="450"/>
              </a:spcBef>
              <a:spcAft>
                <a:spcPts val="450"/>
              </a:spcAft>
              <a:buFont typeface="+mj-lt"/>
              <a:buAutoNum type="arabicPeriod"/>
              <a:defRPr/>
            </a:pPr>
            <a:r>
              <a:rPr lang="ar-SA" sz="2000" b="1" dirty="0" smtClean="0">
                <a:solidFill>
                  <a:schemeClr val="accent1"/>
                </a:solidFill>
                <a:latin typeface="Times New Roman"/>
                <a:ea typeface="Times New Roman"/>
              </a:rPr>
              <a:t>المزارع </a:t>
            </a:r>
            <a:r>
              <a:rPr lang="ar-SA" sz="2000" b="1" dirty="0">
                <a:solidFill>
                  <a:schemeClr val="accent1"/>
                </a:solidFill>
                <a:latin typeface="Times New Roman"/>
                <a:ea typeface="Times New Roman"/>
              </a:rPr>
              <a:t>المتخصصة </a:t>
            </a:r>
            <a:r>
              <a:rPr lang="en-US" sz="2000" b="1" dirty="0">
                <a:solidFill>
                  <a:schemeClr val="accent1"/>
                </a:solidFill>
                <a:latin typeface="Times New Roman"/>
                <a:ea typeface="Times New Roman"/>
              </a:rPr>
              <a:t>SPECIALIZED FARMING</a:t>
            </a:r>
            <a:r>
              <a:rPr lang="ar-SA" sz="2000" dirty="0">
                <a:latin typeface="Times New Roman"/>
                <a:ea typeface="Times New Roman"/>
              </a:rPr>
              <a:t>: </a:t>
            </a:r>
            <a:endParaRPr lang="ar-SA" sz="2000" dirty="0" smtClean="0">
              <a:latin typeface="Times New Roman"/>
              <a:ea typeface="Times New Roman"/>
            </a:endParaRPr>
          </a:p>
          <a:p>
            <a:pPr marL="0" indent="0" algn="r" rtl="1">
              <a:spcBef>
                <a:spcPts val="450"/>
              </a:spcBef>
              <a:spcAft>
                <a:spcPts val="450"/>
              </a:spcAft>
              <a:buNone/>
              <a:defRPr/>
            </a:pPr>
            <a:r>
              <a:rPr lang="ar-SA" sz="2000" dirty="0" smtClean="0">
                <a:latin typeface="Times New Roman"/>
                <a:ea typeface="Times New Roman"/>
              </a:rPr>
              <a:t>عندما </a:t>
            </a:r>
            <a:r>
              <a:rPr lang="ar-SA" sz="2000" dirty="0">
                <a:latin typeface="Times New Roman"/>
                <a:ea typeface="Times New Roman"/>
              </a:rPr>
              <a:t>يتم تنظيم </a:t>
            </a:r>
            <a:r>
              <a:rPr lang="ar-SA" sz="2000" dirty="0" smtClean="0">
                <a:latin typeface="Times New Roman"/>
                <a:ea typeface="Times New Roman"/>
              </a:rPr>
              <a:t>المزرعة </a:t>
            </a:r>
            <a:r>
              <a:rPr lang="ar-SA" sz="2000" dirty="0">
                <a:latin typeface="Times New Roman"/>
                <a:ea typeface="Times New Roman"/>
              </a:rPr>
              <a:t>لإنتاج سلعة واحدة وهذه السلعة هي المصدر الوحيد للدخل، يقال إن المزرعة متخصصة. </a:t>
            </a:r>
            <a:r>
              <a:rPr lang="ar-SA" sz="2000" dirty="0" smtClean="0">
                <a:latin typeface="Times New Roman"/>
                <a:ea typeface="Times New Roman"/>
              </a:rPr>
              <a:t>يساهم المحصول الرئيسي بأكثر </a:t>
            </a:r>
            <a:r>
              <a:rPr lang="ar-SA" sz="2000" dirty="0">
                <a:latin typeface="Times New Roman"/>
                <a:ea typeface="Times New Roman"/>
              </a:rPr>
              <a:t>من 50٪ من إجمالي دخل المزرعة. ومن الأمثلة على ذلك </a:t>
            </a:r>
            <a:r>
              <a:rPr lang="ar-SA" sz="2000" dirty="0" smtClean="0">
                <a:latin typeface="Times New Roman"/>
                <a:ea typeface="Times New Roman"/>
              </a:rPr>
              <a:t>مزارع </a:t>
            </a:r>
            <a:r>
              <a:rPr lang="ar-SA" sz="2000" dirty="0">
                <a:latin typeface="Times New Roman"/>
                <a:ea typeface="Times New Roman"/>
              </a:rPr>
              <a:t>قصب السكر </a:t>
            </a:r>
            <a:r>
              <a:rPr lang="ar-SA" sz="2000" dirty="0" smtClean="0">
                <a:latin typeface="Times New Roman"/>
                <a:ea typeface="Times New Roman"/>
              </a:rPr>
              <a:t>والقطن ومزارع الدواجن الألبان.</a:t>
            </a:r>
            <a:endParaRPr lang="en-US" sz="2000" dirty="0">
              <a:latin typeface="Times New Roman"/>
              <a:ea typeface="Times New Roman"/>
            </a:endParaRPr>
          </a:p>
          <a:p>
            <a:pPr marL="109537" indent="0" algn="r" rtl="1">
              <a:buNone/>
              <a:defRPr/>
            </a:pPr>
            <a:r>
              <a:rPr lang="ar-SA" sz="2000" dirty="0" smtClean="0"/>
              <a:t>مزاياها:</a:t>
            </a:r>
            <a:endParaRPr lang="ar-SA" sz="2000" dirty="0"/>
          </a:p>
          <a:p>
            <a:pPr marL="109537" indent="0" algn="r" rtl="1">
              <a:buNone/>
              <a:defRPr/>
            </a:pPr>
            <a:r>
              <a:rPr lang="ar-SA" sz="2000" dirty="0"/>
              <a:t>1 </a:t>
            </a:r>
            <a:r>
              <a:rPr lang="ar-SA" sz="1600" dirty="0"/>
              <a:t>- تحسين استخدام الأراضي</a:t>
            </a:r>
          </a:p>
          <a:p>
            <a:pPr marL="109537" indent="0" algn="r" rtl="1">
              <a:buNone/>
              <a:defRPr/>
            </a:pPr>
            <a:r>
              <a:rPr lang="ar-SA" sz="1600" dirty="0"/>
              <a:t>2. تسويق أفضل</a:t>
            </a:r>
          </a:p>
          <a:p>
            <a:pPr marL="109537" indent="0" algn="r" rtl="1">
              <a:buNone/>
              <a:defRPr/>
            </a:pPr>
            <a:r>
              <a:rPr lang="ar-SA" sz="1600" dirty="0"/>
              <a:t>3. إدارة أفضل</a:t>
            </a:r>
          </a:p>
          <a:p>
            <a:pPr marL="109537" indent="0" algn="r" rtl="1">
              <a:buNone/>
              <a:defRPr/>
            </a:pPr>
            <a:r>
              <a:rPr lang="ar-SA" sz="1600" dirty="0"/>
              <a:t>4. تحسين المهارة والكفاءة</a:t>
            </a:r>
          </a:p>
          <a:p>
            <a:pPr marL="109537" indent="0" algn="r" rtl="1">
              <a:buNone/>
              <a:defRPr/>
            </a:pPr>
            <a:r>
              <a:rPr lang="ar-SA" sz="1600" dirty="0"/>
              <a:t>5. اقتصادية </a:t>
            </a:r>
            <a:r>
              <a:rPr lang="ar-SA" sz="1600" dirty="0" smtClean="0"/>
              <a:t>في صيانة الآلات عالية التكلفة</a:t>
            </a:r>
            <a:endParaRPr lang="ar-SA" sz="1600" dirty="0"/>
          </a:p>
          <a:p>
            <a:pPr marL="109537" indent="0" algn="r" rtl="1">
              <a:buNone/>
              <a:defRPr/>
            </a:pPr>
            <a:r>
              <a:rPr lang="ar-SA" sz="1600" dirty="0"/>
              <a:t>6. </a:t>
            </a:r>
            <a:r>
              <a:rPr lang="ar-SA" sz="1600" dirty="0" smtClean="0"/>
              <a:t>قليلة الطلب للعمل</a:t>
            </a:r>
            <a:endParaRPr lang="ar-SA" sz="16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38</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259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15000"/>
          </a:xfrm>
        </p:spPr>
        <p:txBody>
          <a:bodyPr/>
          <a:lstStyle/>
          <a:p>
            <a:pPr marL="0" indent="0" algn="r" rtl="1">
              <a:spcBef>
                <a:spcPts val="450"/>
              </a:spcBef>
              <a:spcAft>
                <a:spcPts val="450"/>
              </a:spcAft>
              <a:buNone/>
              <a:defRPr/>
            </a:pPr>
            <a:r>
              <a:rPr lang="ar-SA" sz="2000" b="1" dirty="0" smtClean="0">
                <a:solidFill>
                  <a:srgbClr val="1D2129"/>
                </a:solidFill>
                <a:latin typeface="Times New Roman"/>
                <a:ea typeface="Times New Roman"/>
                <a:cs typeface="Sakkal Majalla"/>
              </a:rPr>
              <a:t>عيوبها: </a:t>
            </a:r>
          </a:p>
          <a:p>
            <a:pPr marL="0" indent="0" algn="r" rtl="1">
              <a:spcBef>
                <a:spcPts val="450"/>
              </a:spcBef>
              <a:spcAft>
                <a:spcPts val="450"/>
              </a:spcAft>
              <a:buNone/>
              <a:defRPr/>
            </a:pPr>
            <a:r>
              <a:rPr lang="ar-SA" sz="1600" dirty="0" smtClean="0"/>
              <a:t>1. مخطارة </a:t>
            </a:r>
            <a:r>
              <a:rPr lang="ar-SA" sz="1600" dirty="0"/>
              <a:t>أكبر</a:t>
            </a:r>
          </a:p>
          <a:p>
            <a:pPr marL="0" indent="0" algn="r" rtl="1">
              <a:spcBef>
                <a:spcPts val="450"/>
              </a:spcBef>
              <a:spcAft>
                <a:spcPts val="450"/>
              </a:spcAft>
              <a:buNone/>
              <a:defRPr/>
            </a:pPr>
            <a:r>
              <a:rPr lang="ar-SA" sz="1600" dirty="0"/>
              <a:t>2. لا يمكن الحفاظ على خصوبة التربة</a:t>
            </a:r>
          </a:p>
          <a:p>
            <a:pPr marL="0" indent="0" algn="r" rtl="1">
              <a:spcBef>
                <a:spcPts val="450"/>
              </a:spcBef>
              <a:spcAft>
                <a:spcPts val="450"/>
              </a:spcAft>
              <a:buNone/>
              <a:defRPr/>
            </a:pPr>
            <a:r>
              <a:rPr lang="ar-SA" sz="1600" dirty="0"/>
              <a:t>3. </a:t>
            </a:r>
            <a:r>
              <a:rPr lang="ar-SA" sz="1600" dirty="0" smtClean="0"/>
              <a:t>لا </a:t>
            </a:r>
            <a:r>
              <a:rPr lang="ar-SA" sz="1600" dirty="0"/>
              <a:t>يمكن الاستفادة </a:t>
            </a:r>
            <a:r>
              <a:rPr lang="ar-SA" sz="1600" dirty="0" smtClean="0"/>
              <a:t>الكاملة من المنتجات الثانوية</a:t>
            </a:r>
            <a:endParaRPr lang="ar-SA" sz="1600" dirty="0"/>
          </a:p>
          <a:p>
            <a:pPr marL="0" indent="0" algn="r" rtl="1">
              <a:spcBef>
                <a:spcPts val="450"/>
              </a:spcBef>
              <a:spcAft>
                <a:spcPts val="450"/>
              </a:spcAft>
              <a:buNone/>
              <a:defRPr/>
            </a:pPr>
            <a:r>
              <a:rPr lang="ar-SA" sz="1600" dirty="0"/>
              <a:t>4 - يتم استلام الإيرادات مرة أو مرتين في السنة</a:t>
            </a:r>
          </a:p>
          <a:p>
            <a:pPr marL="0" indent="0" algn="r" rtl="1">
              <a:spcBef>
                <a:spcPts val="450"/>
              </a:spcBef>
              <a:spcAft>
                <a:spcPts val="450"/>
              </a:spcAft>
              <a:buNone/>
              <a:defRPr/>
            </a:pPr>
            <a:r>
              <a:rPr lang="ar-SA" sz="1600" dirty="0"/>
              <a:t>5. </a:t>
            </a:r>
            <a:r>
              <a:rPr lang="ar-SA" sz="1600" dirty="0" smtClean="0"/>
              <a:t>المعرفة </a:t>
            </a:r>
            <a:r>
              <a:rPr lang="ar-SA" sz="1600" dirty="0"/>
              <a:t>حول </a:t>
            </a:r>
            <a:r>
              <a:rPr lang="ar-SA" sz="1600" dirty="0" smtClean="0"/>
              <a:t>المشاريع الاخري </a:t>
            </a:r>
            <a:r>
              <a:rPr lang="ar-SA" sz="1600" dirty="0"/>
              <a:t>تصبح </a:t>
            </a:r>
            <a:r>
              <a:rPr lang="ar-SA" sz="1600" dirty="0" smtClean="0"/>
              <a:t>محدودة</a:t>
            </a:r>
          </a:p>
          <a:p>
            <a:pPr marL="342900" indent="-342900" algn="r" rtl="1">
              <a:spcBef>
                <a:spcPts val="450"/>
              </a:spcBef>
              <a:spcAft>
                <a:spcPts val="450"/>
              </a:spcAft>
              <a:buFont typeface="+mj-lt"/>
              <a:buAutoNum type="arabicPeriod" startAt="2"/>
              <a:defRPr/>
            </a:pPr>
            <a:r>
              <a:rPr lang="ar-SA" sz="1600" b="1" dirty="0" smtClean="0">
                <a:solidFill>
                  <a:schemeClr val="accent1"/>
                </a:solidFill>
              </a:rPr>
              <a:t>المزارع المتنوعة </a:t>
            </a:r>
            <a:r>
              <a:rPr lang="en-US" sz="1600" b="1" dirty="0">
                <a:solidFill>
                  <a:schemeClr val="accent1"/>
                </a:solidFill>
              </a:rPr>
              <a:t>DIVERSIFIED </a:t>
            </a:r>
            <a:r>
              <a:rPr lang="en-US" sz="1600" b="1" dirty="0" smtClean="0">
                <a:solidFill>
                  <a:schemeClr val="accent1"/>
                </a:solidFill>
              </a:rPr>
              <a:t>FARMING</a:t>
            </a:r>
            <a:r>
              <a:rPr lang="ar-SA" sz="1600" b="1" dirty="0" smtClean="0"/>
              <a:t>:</a:t>
            </a:r>
          </a:p>
          <a:p>
            <a:pPr marL="0" indent="0" algn="r" rtl="1">
              <a:spcBef>
                <a:spcPts val="450"/>
              </a:spcBef>
              <a:spcAft>
                <a:spcPts val="450"/>
              </a:spcAft>
              <a:buNone/>
              <a:defRPr/>
            </a:pPr>
            <a:r>
              <a:rPr lang="ar-SA" sz="1600" dirty="0" smtClean="0"/>
              <a:t>يقال ان المزرعة متنوعة عندما </a:t>
            </a:r>
            <a:r>
              <a:rPr lang="ar-SA" sz="1600" dirty="0"/>
              <a:t>يتم </a:t>
            </a:r>
            <a:r>
              <a:rPr lang="ar-SA" sz="1600" dirty="0" smtClean="0"/>
              <a:t>تنظيمها لإنتاج منتجات </a:t>
            </a:r>
            <a:r>
              <a:rPr lang="ar-SA" sz="1600" dirty="0"/>
              <a:t>(السلع</a:t>
            </a:r>
            <a:r>
              <a:rPr lang="ar-SA" sz="1600" dirty="0" smtClean="0"/>
              <a:t>)</a:t>
            </a:r>
            <a:r>
              <a:rPr lang="en-US" sz="1600" dirty="0" smtClean="0"/>
              <a:t> </a:t>
            </a:r>
            <a:r>
              <a:rPr lang="ar-SA" sz="1600" dirty="0" smtClean="0"/>
              <a:t>متنوعة، </a:t>
            </a:r>
            <a:r>
              <a:rPr lang="ar-SA" sz="1600" dirty="0"/>
              <a:t>كل منها </a:t>
            </a:r>
            <a:r>
              <a:rPr lang="ar-SA" sz="1600" dirty="0" smtClean="0"/>
              <a:t>يعتبر مصدرا </a:t>
            </a:r>
            <a:r>
              <a:rPr lang="ar-SA" sz="1600" dirty="0"/>
              <a:t>مباشرا للدخل</a:t>
            </a:r>
            <a:r>
              <a:rPr lang="ar-SA" sz="1600" dirty="0" smtClean="0"/>
              <a:t>،. </a:t>
            </a:r>
            <a:r>
              <a:rPr lang="ar-SA" sz="1600" dirty="0"/>
              <a:t>وفي </a:t>
            </a:r>
            <a:r>
              <a:rPr lang="ar-SA" sz="1600" dirty="0" smtClean="0"/>
              <a:t>المزارع  المتنوعة</a:t>
            </a:r>
            <a:r>
              <a:rPr lang="ar-SA" sz="1600" dirty="0"/>
              <a:t>، لا </a:t>
            </a:r>
            <a:r>
              <a:rPr lang="ar-SA" sz="1600" dirty="0" smtClean="0"/>
              <a:t>يساهم اي منتج بنسبة </a:t>
            </a:r>
            <a:r>
              <a:rPr lang="ar-SA" sz="1600" dirty="0"/>
              <a:t>50 </a:t>
            </a:r>
            <a:r>
              <a:rPr lang="ar-SA" sz="1600" dirty="0" smtClean="0"/>
              <a:t>% او اكثر من </a:t>
            </a:r>
            <a:r>
              <a:rPr lang="ar-SA" sz="1600" dirty="0"/>
              <a:t>إجمالي دخل المزارع</a:t>
            </a:r>
            <a:r>
              <a:rPr lang="ar-SA" sz="1600" dirty="0" smtClean="0"/>
              <a:t>.</a:t>
            </a:r>
          </a:p>
          <a:p>
            <a:pPr marL="0" indent="0" algn="r" rtl="1">
              <a:spcBef>
                <a:spcPts val="450"/>
              </a:spcBef>
              <a:spcAft>
                <a:spcPts val="450"/>
              </a:spcAft>
              <a:buNone/>
              <a:defRPr/>
            </a:pPr>
            <a:r>
              <a:rPr lang="ar-SA" sz="1600" dirty="0" smtClean="0"/>
              <a:t>المزايا</a:t>
            </a:r>
            <a:r>
              <a:rPr lang="ar-SA" sz="1600" dirty="0"/>
              <a:t>:</a:t>
            </a:r>
          </a:p>
          <a:p>
            <a:pPr marL="0" indent="0" algn="r" rtl="1">
              <a:spcBef>
                <a:spcPts val="450"/>
              </a:spcBef>
              <a:spcAft>
                <a:spcPts val="450"/>
              </a:spcAft>
              <a:buNone/>
              <a:defRPr/>
            </a:pPr>
            <a:r>
              <a:rPr lang="ar-SA" sz="1600" dirty="0"/>
              <a:t>1 - تحسين استخدام </a:t>
            </a:r>
            <a:r>
              <a:rPr lang="ar-SA" sz="1600" dirty="0" smtClean="0"/>
              <a:t>موارد الإنتاج.</a:t>
            </a:r>
            <a:endParaRPr lang="ar-SA" sz="1600" dirty="0"/>
          </a:p>
          <a:p>
            <a:pPr marL="0" indent="0" algn="r" rtl="1">
              <a:spcBef>
                <a:spcPts val="450"/>
              </a:spcBef>
              <a:spcAft>
                <a:spcPts val="450"/>
              </a:spcAft>
              <a:buNone/>
              <a:defRPr/>
            </a:pPr>
            <a:r>
              <a:rPr lang="ar-SA" sz="1600" dirty="0"/>
              <a:t>2. الحد من المخاطر.</a:t>
            </a:r>
          </a:p>
          <a:p>
            <a:pPr marL="0" indent="0" algn="r" rtl="1">
              <a:spcBef>
                <a:spcPts val="450"/>
              </a:spcBef>
              <a:spcAft>
                <a:spcPts val="450"/>
              </a:spcAft>
              <a:buNone/>
              <a:defRPr/>
            </a:pPr>
            <a:r>
              <a:rPr lang="ar-SA" sz="1600" dirty="0"/>
              <a:t>3. عوائد منتظمة وأسرع.</a:t>
            </a:r>
          </a:p>
          <a:p>
            <a:pPr marL="0" indent="0" algn="r" rtl="1">
              <a:spcBef>
                <a:spcPts val="450"/>
              </a:spcBef>
              <a:spcAft>
                <a:spcPts val="450"/>
              </a:spcAft>
              <a:buNone/>
              <a:defRPr/>
            </a:pPr>
            <a:r>
              <a:rPr lang="ar-SA" sz="1600" dirty="0"/>
              <a:t>4. الاستخدام السليم </a:t>
            </a:r>
            <a:r>
              <a:rPr lang="ar-SA" sz="1600" dirty="0" smtClean="0"/>
              <a:t>للمنتجات الثانوية</a:t>
            </a:r>
            <a:endParaRPr lang="ar-SA" sz="16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39</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51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8229600" cy="4525962"/>
          </a:xfrm>
        </p:spPr>
        <p:txBody>
          <a:bodyPr/>
          <a:lstStyle/>
          <a:p>
            <a:pPr marL="109537" indent="0" algn="r" rtl="1">
              <a:buNone/>
            </a:pPr>
            <a:r>
              <a:rPr lang="ar-SA" dirty="0"/>
              <a:t>لتحقيق هذه الأهداف علي الطالب إتباع الآتي :-</a:t>
            </a:r>
            <a:endParaRPr lang="en-US" dirty="0"/>
          </a:p>
          <a:p>
            <a:pPr lvl="0" algn="r" rtl="1">
              <a:buFontTx/>
              <a:buChar char="-"/>
            </a:pPr>
            <a:r>
              <a:rPr lang="ar-SA" dirty="0" smtClean="0"/>
              <a:t>مواظبة </a:t>
            </a:r>
            <a:r>
              <a:rPr lang="ar-SA" dirty="0"/>
              <a:t>الطالب على حضور المحاضرات بشكل </a:t>
            </a:r>
            <a:r>
              <a:rPr lang="ar-SA" dirty="0" smtClean="0"/>
              <a:t>منتظم.</a:t>
            </a:r>
            <a:endParaRPr lang="ar-SA" dirty="0"/>
          </a:p>
          <a:p>
            <a:pPr lvl="0" algn="r" rtl="1">
              <a:buFontTx/>
              <a:buChar char="-"/>
            </a:pPr>
            <a:r>
              <a:rPr lang="ar-SA" dirty="0" smtClean="0"/>
              <a:t>الإطلاع </a:t>
            </a:r>
            <a:r>
              <a:rPr lang="ar-SA" dirty="0"/>
              <a:t>المسبق على مادة </a:t>
            </a:r>
            <a:r>
              <a:rPr lang="ar-SA" dirty="0" smtClean="0"/>
              <a:t>المحاضرة.</a:t>
            </a:r>
            <a:endParaRPr lang="ar-SA" dirty="0"/>
          </a:p>
          <a:p>
            <a:pPr lvl="0" algn="r" rtl="1">
              <a:buFontTx/>
              <a:buChar char="-"/>
            </a:pPr>
            <a:r>
              <a:rPr lang="ar-SA" dirty="0" smtClean="0"/>
              <a:t>الاشتراك </a:t>
            </a:r>
            <a:r>
              <a:rPr lang="ar-SA" dirty="0"/>
              <a:t>في المناقشة، وحل التمارين ، وزيارة أستاذ المادة/ المساعد لأية استفسارات.</a:t>
            </a:r>
            <a:endParaRPr lang="en-US" dirty="0"/>
          </a:p>
          <a:p>
            <a:pPr marL="109537" indent="0" algn="r" rtl="1">
              <a:buNone/>
            </a:pPr>
            <a:r>
              <a:rPr lang="ar-SA" b="1" dirty="0" smtClean="0"/>
              <a:t>طرق </a:t>
            </a:r>
            <a:r>
              <a:rPr lang="ar-SA" b="1" dirty="0"/>
              <a:t>التدريس</a:t>
            </a:r>
            <a:r>
              <a:rPr lang="ar-SA" dirty="0"/>
              <a:t>: </a:t>
            </a:r>
            <a:endParaRPr lang="en-US" dirty="0"/>
          </a:p>
          <a:p>
            <a:pPr marL="109537" indent="0" algn="r" rtl="1">
              <a:buNone/>
            </a:pPr>
            <a:r>
              <a:rPr lang="ar-SA" dirty="0"/>
              <a:t>الأسلوب المتبع في تدريس هذه المادة يعتمد علي المناقشة والأسئلة لتمكين الطلبة من استنباط/فهم/تطبيق القواعد وذلك من خلال نقاط في شكل عرض تقديمي (</a:t>
            </a:r>
            <a:r>
              <a:rPr lang="en-US" dirty="0"/>
              <a:t>Power Point</a:t>
            </a:r>
            <a:r>
              <a:rPr lang="ar-SA" dirty="0"/>
              <a:t>).  يقوم الطلبة بتطبيق المادة العلمية من خلال التمارين الأسبوعية، تقديم تحليلات دورية (</a:t>
            </a:r>
            <a:r>
              <a:rPr lang="en-US" dirty="0"/>
              <a:t>Power Point</a:t>
            </a:r>
            <a:r>
              <a:rPr lang="ar-SA" dirty="0"/>
              <a:t>)  وأية وسائل أخري (تعلن في حينها). </a:t>
            </a:r>
            <a:endParaRPr lang="en-US" dirty="0"/>
          </a:p>
          <a:p>
            <a:pPr algn="r" rtl="1"/>
            <a:endParaRPr lang="en-US" dirty="0"/>
          </a:p>
          <a:p>
            <a:pPr algn="r" rtl="1"/>
            <a:endParaRPr lang="en-US" dirty="0"/>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512099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15000"/>
          </a:xfrm>
        </p:spPr>
        <p:txBody>
          <a:bodyPr/>
          <a:lstStyle/>
          <a:p>
            <a:pPr marL="0" indent="0" algn="r" rtl="1">
              <a:spcBef>
                <a:spcPts val="450"/>
              </a:spcBef>
              <a:spcAft>
                <a:spcPts val="450"/>
              </a:spcAft>
              <a:buNone/>
              <a:defRPr/>
            </a:pPr>
            <a:r>
              <a:rPr lang="ar-SA" sz="2000" b="1" dirty="0" smtClean="0">
                <a:solidFill>
                  <a:srgbClr val="1D2129"/>
                </a:solidFill>
                <a:latin typeface="Times New Roman"/>
                <a:ea typeface="Times New Roman"/>
                <a:cs typeface="Sakkal Majalla"/>
              </a:rPr>
              <a:t>عيوبها: </a:t>
            </a:r>
          </a:p>
          <a:p>
            <a:pPr marL="0" indent="0" algn="r" rtl="1">
              <a:spcBef>
                <a:spcPts val="450"/>
              </a:spcBef>
              <a:spcAft>
                <a:spcPts val="450"/>
              </a:spcAft>
              <a:buNone/>
              <a:defRPr/>
            </a:pPr>
            <a:r>
              <a:rPr lang="ar-SA" sz="1600" dirty="0" smtClean="0"/>
              <a:t>1</a:t>
            </a:r>
            <a:r>
              <a:rPr lang="ar-SA" sz="1600" dirty="0"/>
              <a:t>. </a:t>
            </a:r>
            <a:r>
              <a:rPr lang="ar-SA" sz="1600" dirty="0" smtClean="0"/>
              <a:t>صعوبة في  الإشراف.</a:t>
            </a:r>
            <a:endParaRPr lang="ar-SA" sz="1600" dirty="0"/>
          </a:p>
          <a:p>
            <a:pPr marL="0" indent="0" algn="r" rtl="1">
              <a:spcBef>
                <a:spcPts val="450"/>
              </a:spcBef>
              <a:spcAft>
                <a:spcPts val="450"/>
              </a:spcAft>
              <a:buNone/>
              <a:defRPr/>
            </a:pPr>
            <a:r>
              <a:rPr lang="ar-SA" sz="1600" dirty="0"/>
              <a:t>2. مشاكل </a:t>
            </a:r>
            <a:r>
              <a:rPr lang="ar-SA" sz="1600" dirty="0" smtClean="0"/>
              <a:t> في التسويق</a:t>
            </a:r>
            <a:r>
              <a:rPr lang="ar-SA" sz="1600" dirty="0"/>
              <a:t>.</a:t>
            </a:r>
          </a:p>
          <a:p>
            <a:pPr marL="0" indent="0" algn="r" rtl="1">
              <a:spcBef>
                <a:spcPts val="450"/>
              </a:spcBef>
              <a:spcAft>
                <a:spcPts val="450"/>
              </a:spcAft>
              <a:buNone/>
              <a:defRPr/>
            </a:pPr>
            <a:r>
              <a:rPr lang="ar-SA" sz="1600" dirty="0"/>
              <a:t>3. غير </a:t>
            </a:r>
            <a:r>
              <a:rPr lang="ar-SA" sz="1600" dirty="0" smtClean="0"/>
              <a:t>اقتصادية في  صيانة الآلات عالية التكلفة.</a:t>
            </a:r>
          </a:p>
          <a:p>
            <a:pPr marL="342900" indent="-342900" algn="r" rtl="1">
              <a:spcBef>
                <a:spcPts val="450"/>
              </a:spcBef>
              <a:spcAft>
                <a:spcPts val="450"/>
              </a:spcAft>
              <a:buFont typeface="+mj-lt"/>
              <a:buAutoNum type="arabicPeriod" startAt="3"/>
              <a:defRPr/>
            </a:pPr>
            <a:r>
              <a:rPr lang="ar-SA" sz="1600" b="1" dirty="0" smtClean="0">
                <a:solidFill>
                  <a:schemeClr val="accent1"/>
                </a:solidFill>
              </a:rPr>
              <a:t>المزارع المختلطة  </a:t>
            </a:r>
            <a:r>
              <a:rPr lang="en-US" sz="1600" b="1" dirty="0" smtClean="0">
                <a:solidFill>
                  <a:schemeClr val="accent1"/>
                </a:solidFill>
              </a:rPr>
              <a:t>MIXED FARMING</a:t>
            </a:r>
            <a:r>
              <a:rPr lang="ar-SA" sz="1600" b="1" dirty="0" smtClean="0"/>
              <a:t>:</a:t>
            </a:r>
          </a:p>
          <a:p>
            <a:pPr marL="0" indent="0" algn="r" rtl="1">
              <a:spcBef>
                <a:spcPts val="450"/>
              </a:spcBef>
              <a:spcAft>
                <a:spcPts val="450"/>
              </a:spcAft>
              <a:buNone/>
              <a:defRPr/>
            </a:pPr>
            <a:r>
              <a:rPr lang="ar-SA" sz="1600" dirty="0"/>
              <a:t>هو نوع الزراعة التي يقترن فيها إنتاج المحاصيل  </a:t>
            </a:r>
            <a:r>
              <a:rPr lang="ar-SA" sz="1600" dirty="0" smtClean="0"/>
              <a:t>بالانتاج الحيواني،  </a:t>
            </a:r>
            <a:r>
              <a:rPr lang="ar-SA" sz="1600" dirty="0"/>
              <a:t>ويجب أن </a:t>
            </a:r>
            <a:r>
              <a:rPr lang="ar-SA" sz="1600" dirty="0" smtClean="0"/>
              <a:t>تساهم الانتاج الحيواني بنسبة </a:t>
            </a:r>
            <a:r>
              <a:rPr lang="ar-SA" sz="1600" dirty="0"/>
              <a:t>10 </a:t>
            </a:r>
            <a:r>
              <a:rPr lang="ar-SA" sz="1600" dirty="0" smtClean="0"/>
              <a:t>% على </a:t>
            </a:r>
            <a:r>
              <a:rPr lang="ar-SA" sz="1600" dirty="0"/>
              <a:t>الأقل من الدخل الإجمالي. وينبغي ألا تتجاوز هذه المساهمة في أي حال 49 </a:t>
            </a:r>
            <a:r>
              <a:rPr lang="ar-SA" sz="1600" dirty="0" smtClean="0"/>
              <a:t>%.</a:t>
            </a:r>
          </a:p>
          <a:p>
            <a:pPr marL="0" indent="0" algn="r" rtl="1">
              <a:spcBef>
                <a:spcPts val="450"/>
              </a:spcBef>
              <a:spcAft>
                <a:spcPts val="450"/>
              </a:spcAft>
              <a:buNone/>
              <a:defRPr/>
            </a:pPr>
            <a:r>
              <a:rPr lang="ar-SA" sz="1600" dirty="0" smtClean="0"/>
              <a:t>المزايا</a:t>
            </a:r>
            <a:r>
              <a:rPr lang="ar-SA" sz="1600" dirty="0"/>
              <a:t>:</a:t>
            </a:r>
          </a:p>
          <a:p>
            <a:pPr marL="0" indent="0" algn="r" rtl="1">
              <a:spcBef>
                <a:spcPts val="450"/>
              </a:spcBef>
              <a:spcAft>
                <a:spcPts val="450"/>
              </a:spcAft>
              <a:buNone/>
              <a:defRPr/>
            </a:pPr>
            <a:r>
              <a:rPr lang="ar-SA" sz="1600" dirty="0"/>
              <a:t>1 -  </a:t>
            </a:r>
            <a:r>
              <a:rPr lang="ar-SA" sz="1600" dirty="0" smtClean="0"/>
              <a:t>زيادة </a:t>
            </a:r>
            <a:r>
              <a:rPr lang="ar-SA" sz="1600" dirty="0"/>
              <a:t>خصوبة التربة</a:t>
            </a:r>
          </a:p>
          <a:p>
            <a:pPr marL="0" indent="0" algn="r" rtl="1">
              <a:spcBef>
                <a:spcPts val="450"/>
              </a:spcBef>
              <a:spcAft>
                <a:spcPts val="450"/>
              </a:spcAft>
              <a:buNone/>
              <a:defRPr/>
            </a:pPr>
            <a:r>
              <a:rPr lang="ar-SA" sz="1600" dirty="0"/>
              <a:t>2. الاستخدام السليم </a:t>
            </a:r>
            <a:r>
              <a:rPr lang="ar-SA" sz="1600" dirty="0" smtClean="0"/>
              <a:t>للمنتجات الثانوية (مخلفات النباتات)</a:t>
            </a:r>
            <a:endParaRPr lang="ar-SA" sz="1600" dirty="0"/>
          </a:p>
          <a:p>
            <a:pPr marL="0" indent="0" algn="r" rtl="1">
              <a:spcBef>
                <a:spcPts val="450"/>
              </a:spcBef>
              <a:spcAft>
                <a:spcPts val="450"/>
              </a:spcAft>
              <a:buNone/>
              <a:defRPr/>
            </a:pPr>
            <a:r>
              <a:rPr lang="ar-SA" sz="1600" dirty="0"/>
              <a:t>3. يسهل زراعة مكثفة</a:t>
            </a:r>
          </a:p>
          <a:p>
            <a:pPr marL="0" indent="0" algn="r" rtl="1">
              <a:spcBef>
                <a:spcPts val="450"/>
              </a:spcBef>
              <a:spcAft>
                <a:spcPts val="450"/>
              </a:spcAft>
              <a:buNone/>
              <a:defRPr/>
            </a:pPr>
            <a:r>
              <a:rPr lang="ar-SA" sz="1600" dirty="0"/>
              <a:t>4. ارتفاع الدخل</a:t>
            </a:r>
          </a:p>
          <a:p>
            <a:pPr marL="0" indent="0" algn="r" rtl="1">
              <a:spcBef>
                <a:spcPts val="450"/>
              </a:spcBef>
              <a:spcAft>
                <a:spcPts val="450"/>
              </a:spcAft>
              <a:buNone/>
              <a:defRPr/>
            </a:pPr>
            <a:r>
              <a:rPr lang="ar-SA" sz="1600" dirty="0"/>
              <a:t>5. </a:t>
            </a:r>
            <a:r>
              <a:rPr lang="ar-SA" sz="1600" dirty="0" smtClean="0"/>
              <a:t> </a:t>
            </a:r>
            <a:r>
              <a:rPr lang="ar-SA" sz="1600" dirty="0"/>
              <a:t>توظيف اليد </a:t>
            </a:r>
            <a:r>
              <a:rPr lang="ar-SA" sz="1600" dirty="0" smtClean="0"/>
              <a:t>العاملة بصورة امثل.</a:t>
            </a:r>
            <a:endParaRPr lang="ar-SA" sz="16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40</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57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15000"/>
          </a:xfrm>
        </p:spPr>
        <p:txBody>
          <a:bodyPr/>
          <a:lstStyle/>
          <a:p>
            <a:pPr marL="0" indent="0" algn="r" rtl="1">
              <a:spcBef>
                <a:spcPts val="450"/>
              </a:spcBef>
              <a:spcAft>
                <a:spcPts val="450"/>
              </a:spcAft>
              <a:buNone/>
              <a:defRPr/>
            </a:pPr>
            <a:r>
              <a:rPr lang="ar-SA" sz="1800" b="1" dirty="0" smtClean="0">
                <a:latin typeface="Times New Roman" panose="02020603050405020304" pitchFamily="18" charset="0"/>
                <a:cs typeface="Times New Roman" panose="02020603050405020304" pitchFamily="18" charset="0"/>
              </a:rPr>
              <a:t>نظم الزراعة </a:t>
            </a:r>
            <a:r>
              <a:rPr lang="en-US" sz="1800" b="1" dirty="0">
                <a:latin typeface="Times New Roman" panose="02020603050405020304" pitchFamily="18" charset="0"/>
                <a:cs typeface="Times New Roman" panose="02020603050405020304" pitchFamily="18" charset="0"/>
              </a:rPr>
              <a:t>Systems of </a:t>
            </a:r>
            <a:r>
              <a:rPr lang="en-US" sz="1800" b="1" dirty="0" smtClean="0">
                <a:latin typeface="Times New Roman" panose="02020603050405020304" pitchFamily="18" charset="0"/>
                <a:cs typeface="Times New Roman" panose="02020603050405020304" pitchFamily="18" charset="0"/>
              </a:rPr>
              <a:t>Farming</a:t>
            </a:r>
            <a:r>
              <a:rPr lang="ar-SA" sz="1800" b="1" dirty="0" smtClean="0">
                <a:latin typeface="Times New Roman" panose="02020603050405020304" pitchFamily="18" charset="0"/>
                <a:cs typeface="Times New Roman" panose="02020603050405020304" pitchFamily="18" charset="0"/>
              </a:rPr>
              <a:t>:</a:t>
            </a:r>
          </a:p>
          <a:p>
            <a:pPr marL="0" indent="0" algn="r" rtl="1">
              <a:spcBef>
                <a:spcPts val="450"/>
              </a:spcBef>
              <a:spcAft>
                <a:spcPts val="450"/>
              </a:spcAft>
              <a:buNone/>
              <a:defRPr/>
            </a:pPr>
            <a:r>
              <a:rPr lang="ar-SA" sz="1800" b="1" dirty="0" smtClean="0">
                <a:latin typeface="Times New Roman" panose="02020603050405020304" pitchFamily="18" charset="0"/>
                <a:cs typeface="Times New Roman" panose="02020603050405020304" pitchFamily="18" charset="0"/>
              </a:rPr>
              <a:t>1. المزارع التعاونية </a:t>
            </a:r>
            <a:r>
              <a:rPr lang="en-US" sz="1800" b="1" dirty="0"/>
              <a:t>Co-operative </a:t>
            </a:r>
            <a:r>
              <a:rPr lang="en-US" sz="1800" b="1" dirty="0" smtClean="0"/>
              <a:t>farming</a:t>
            </a:r>
            <a:r>
              <a:rPr lang="ar-SA" sz="1800" b="1" dirty="0" smtClean="0"/>
              <a:t> :</a:t>
            </a:r>
          </a:p>
          <a:p>
            <a:pPr marL="0" indent="0" algn="r" rtl="1">
              <a:spcBef>
                <a:spcPts val="450"/>
              </a:spcBef>
              <a:spcAft>
                <a:spcPts val="450"/>
              </a:spcAft>
              <a:buNone/>
              <a:defRPr/>
            </a:pPr>
            <a:r>
              <a:rPr lang="ar-SA" sz="1800" dirty="0">
                <a:latin typeface="Times New Roman" panose="02020603050405020304" pitchFamily="18" charset="0"/>
                <a:cs typeface="Times New Roman" panose="02020603050405020304" pitchFamily="18" charset="0"/>
              </a:rPr>
              <a:t>تعني الزراعة التعاونية نظاما يتم بموجبه تنفيذ جميع العمليات الزراعية أو جزء منها بصورة مشتركة من قبل المزارعين على أساس طوعي، حيث يحتفظ كل مزارع بالحق في أرضه. </a:t>
            </a:r>
            <a:r>
              <a:rPr lang="ar-SA" sz="1800" dirty="0" smtClean="0">
                <a:latin typeface="Times New Roman" panose="02020603050405020304" pitchFamily="18" charset="0"/>
                <a:cs typeface="Times New Roman" panose="02020603050405020304" pitchFamily="18" charset="0"/>
              </a:rPr>
              <a:t>يجمع المزارعين </a:t>
            </a:r>
            <a:r>
              <a:rPr lang="ar-SA" sz="1800" dirty="0">
                <a:latin typeface="Times New Roman" panose="02020603050405020304" pitchFamily="18" charset="0"/>
                <a:cs typeface="Times New Roman" panose="02020603050405020304" pitchFamily="18" charset="0"/>
              </a:rPr>
              <a:t>أراضيهم </a:t>
            </a:r>
            <a:r>
              <a:rPr lang="ar-SA" sz="1800" dirty="0" smtClean="0">
                <a:latin typeface="Times New Roman" panose="02020603050405020304" pitchFamily="18" charset="0"/>
                <a:cs typeface="Times New Roman" panose="02020603050405020304" pitchFamily="18" charset="0"/>
              </a:rPr>
              <a:t>وعمالهم </a:t>
            </a:r>
            <a:r>
              <a:rPr lang="ar-SA" sz="1800" dirty="0">
                <a:latin typeface="Times New Roman" panose="02020603050405020304" pitchFamily="18" charset="0"/>
                <a:cs typeface="Times New Roman" panose="02020603050405020304" pitchFamily="18" charset="0"/>
              </a:rPr>
              <a:t>ورأس </a:t>
            </a:r>
            <a:r>
              <a:rPr lang="ar-SA" sz="1800" dirty="0" smtClean="0">
                <a:latin typeface="Times New Roman" panose="02020603050405020304" pitchFamily="18" charset="0"/>
                <a:cs typeface="Times New Roman" panose="02020603050405020304" pitchFamily="18" charset="0"/>
              </a:rPr>
              <a:t>مالهم  وتعامل </a:t>
            </a:r>
            <a:r>
              <a:rPr lang="ar-SA" sz="1800" dirty="0">
                <a:latin typeface="Times New Roman" panose="02020603050405020304" pitchFamily="18" charset="0"/>
                <a:cs typeface="Times New Roman" panose="02020603050405020304" pitchFamily="18" charset="0"/>
              </a:rPr>
              <a:t>الأرض كوحدة واحدة وتزرع معا تحت إشراف إدارة منتخبة. </a:t>
            </a:r>
            <a:r>
              <a:rPr lang="ar-SA" sz="1800" dirty="0" smtClean="0">
                <a:latin typeface="Times New Roman" panose="02020603050405020304" pitchFamily="18" charset="0"/>
                <a:cs typeface="Times New Roman" panose="02020603050405020304" pitchFamily="18" charset="0"/>
              </a:rPr>
              <a:t>ويتم </a:t>
            </a:r>
            <a:r>
              <a:rPr lang="ar-SA" sz="1800" dirty="0">
                <a:latin typeface="Times New Roman" panose="02020603050405020304" pitchFamily="18" charset="0"/>
                <a:cs typeface="Times New Roman" panose="02020603050405020304" pitchFamily="18" charset="0"/>
              </a:rPr>
              <a:t>توزيع </a:t>
            </a:r>
            <a:r>
              <a:rPr lang="ar-SA" sz="1800" dirty="0" smtClean="0">
                <a:latin typeface="Times New Roman" panose="02020603050405020304" pitchFamily="18" charset="0"/>
                <a:cs typeface="Times New Roman" panose="02020603050405020304" pitchFamily="18" charset="0"/>
              </a:rPr>
              <a:t>الارباح </a:t>
            </a:r>
            <a:r>
              <a:rPr lang="ar-SA" sz="1800" dirty="0">
                <a:latin typeface="Times New Roman" panose="02020603050405020304" pitchFamily="18" charset="0"/>
                <a:cs typeface="Times New Roman" panose="02020603050405020304" pitchFamily="18" charset="0"/>
              </a:rPr>
              <a:t>بما يتناسب </a:t>
            </a:r>
            <a:r>
              <a:rPr lang="ar-SA" sz="1800" dirty="0" smtClean="0">
                <a:latin typeface="Times New Roman" panose="02020603050405020304" pitchFamily="18" charset="0"/>
                <a:cs typeface="Times New Roman" panose="02020603050405020304" pitchFamily="18" charset="0"/>
              </a:rPr>
              <a:t>حسب مساهمة  </a:t>
            </a:r>
            <a:r>
              <a:rPr lang="ar-SA" sz="1800" dirty="0">
                <a:latin typeface="Times New Roman" panose="02020603050405020304" pitchFamily="18" charset="0"/>
                <a:cs typeface="Times New Roman" panose="02020603050405020304" pitchFamily="18" charset="0"/>
              </a:rPr>
              <a:t>كل </a:t>
            </a:r>
            <a:r>
              <a:rPr lang="ar-SA" sz="1800" dirty="0" smtClean="0">
                <a:latin typeface="Times New Roman" panose="02020603050405020304" pitchFamily="18" charset="0"/>
                <a:cs typeface="Times New Roman" panose="02020603050405020304" pitchFamily="18" charset="0"/>
              </a:rPr>
              <a:t>مزارع.</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2. المزارع الحكومية </a:t>
            </a:r>
            <a:r>
              <a:rPr lang="en-US" sz="1800" b="1" dirty="0"/>
              <a:t>State </a:t>
            </a:r>
            <a:r>
              <a:rPr lang="en-US" sz="1800" b="1" dirty="0" smtClean="0"/>
              <a:t>farming</a:t>
            </a:r>
            <a:r>
              <a:rPr lang="ar-SA" sz="1800" b="1" dirty="0" smtClean="0"/>
              <a:t> </a:t>
            </a:r>
            <a:r>
              <a:rPr lang="ar-SA" sz="1800" dirty="0" smtClean="0">
                <a:latin typeface="Times New Roman" panose="02020603050405020304" pitchFamily="18" charset="0"/>
                <a:cs typeface="Times New Roman" panose="02020603050405020304" pitchFamily="18" charset="0"/>
              </a:rPr>
              <a:t>:</a:t>
            </a:r>
          </a:p>
          <a:p>
            <a:pPr marL="0" indent="0" algn="r" rtl="1">
              <a:spcBef>
                <a:spcPts val="450"/>
              </a:spcBef>
              <a:spcAft>
                <a:spcPts val="450"/>
              </a:spcAft>
              <a:buNone/>
              <a:defRPr/>
            </a:pPr>
            <a:r>
              <a:rPr lang="ar-SA" sz="1800" dirty="0">
                <a:latin typeface="Times New Roman" panose="02020603050405020304" pitchFamily="18" charset="0"/>
                <a:cs typeface="Times New Roman" panose="02020603050405020304" pitchFamily="18" charset="0"/>
              </a:rPr>
              <a:t>وبموجب هذا النظام من الزراعة، تدار المزارع من قبل الحكومة. </a:t>
            </a:r>
            <a:r>
              <a:rPr lang="ar-SA" sz="1800" dirty="0" smtClean="0">
                <a:latin typeface="Times New Roman" panose="02020603050405020304" pitchFamily="18" charset="0"/>
                <a:cs typeface="Times New Roman" panose="02020603050405020304" pitchFamily="18" charset="0"/>
              </a:rPr>
              <a:t>وتدفع الدولة للعمال </a:t>
            </a:r>
            <a:r>
              <a:rPr lang="ar-SA" sz="1800" dirty="0">
                <a:latin typeface="Times New Roman" panose="02020603050405020304" pitchFamily="18" charset="0"/>
                <a:cs typeface="Times New Roman" panose="02020603050405020304" pitchFamily="18" charset="0"/>
              </a:rPr>
              <a:t>الزراعيون أجورهم على أساس أسبوعي أو شهري وفقا للأجور المحددة بموجب قانون الحد الأدنى </a:t>
            </a:r>
            <a:r>
              <a:rPr lang="ar-SA" sz="1800" dirty="0" smtClean="0">
                <a:latin typeface="Times New Roman" panose="02020603050405020304" pitchFamily="18" charset="0"/>
                <a:cs typeface="Times New Roman" panose="02020603050405020304" pitchFamily="18" charset="0"/>
              </a:rPr>
              <a:t>للأجور.</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3. الزراعة الراسمالية</a:t>
            </a:r>
            <a:r>
              <a:rPr lang="en-US" sz="1800" b="1" dirty="0"/>
              <a:t>Capitalistic </a:t>
            </a:r>
            <a:r>
              <a:rPr lang="en-US" sz="1800" b="1" dirty="0" smtClean="0"/>
              <a:t>farming</a:t>
            </a:r>
            <a:r>
              <a:rPr lang="ar-SA" sz="1800" b="1" dirty="0" smtClean="0"/>
              <a:t>:</a:t>
            </a:r>
          </a:p>
          <a:p>
            <a:pPr marL="0" indent="0" algn="r" rtl="1">
              <a:spcBef>
                <a:spcPts val="450"/>
              </a:spcBef>
              <a:spcAft>
                <a:spcPts val="450"/>
              </a:spcAft>
              <a:buNone/>
              <a:defRPr/>
            </a:pPr>
            <a:r>
              <a:rPr lang="ar-SA" sz="1800" dirty="0">
                <a:latin typeface="Times New Roman" panose="02020603050405020304" pitchFamily="18" charset="0"/>
                <a:cs typeface="Times New Roman" panose="02020603050405020304" pitchFamily="18" charset="0"/>
              </a:rPr>
              <a:t>وتستند الزراعة الرأسمالية إلى رأس المال الذي يقدمه مالك المزرعة </a:t>
            </a:r>
            <a:r>
              <a:rPr lang="ar-SA" sz="1800" dirty="0" smtClean="0">
                <a:latin typeface="Times New Roman" panose="02020603050405020304" pitchFamily="18" charset="0"/>
                <a:cs typeface="Times New Roman" panose="02020603050405020304" pitchFamily="18" charset="0"/>
              </a:rPr>
              <a:t> للمزارعين للقيام </a:t>
            </a:r>
            <a:r>
              <a:rPr lang="ar-SA" sz="1800" dirty="0">
                <a:latin typeface="Times New Roman" panose="02020603050405020304" pitchFamily="18" charset="0"/>
                <a:cs typeface="Times New Roman" panose="02020603050405020304" pitchFamily="18" charset="0"/>
              </a:rPr>
              <a:t>بالعمليات الزراعية. </a:t>
            </a:r>
            <a:r>
              <a:rPr lang="ar-SA" sz="1800" dirty="0" smtClean="0">
                <a:latin typeface="Times New Roman" panose="02020603050405020304" pitchFamily="18" charset="0"/>
                <a:cs typeface="Times New Roman" panose="02020603050405020304" pitchFamily="18" charset="0"/>
              </a:rPr>
              <a:t>مثل مزارع قصب السكر.</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4. مزارع ضغار المزراعين </a:t>
            </a:r>
            <a:r>
              <a:rPr lang="en-US" sz="1800" b="1" dirty="0" smtClean="0"/>
              <a:t>Peasant farming</a:t>
            </a:r>
            <a:r>
              <a:rPr lang="ar-SA" sz="1800" b="1" dirty="0" smtClean="0"/>
              <a:t>  </a:t>
            </a:r>
            <a:r>
              <a:rPr lang="ar-SA" sz="1800" dirty="0" smtClean="0">
                <a:latin typeface="Times New Roman" panose="02020603050405020304" pitchFamily="18" charset="0"/>
                <a:cs typeface="Times New Roman" panose="02020603050405020304" pitchFamily="18" charset="0"/>
              </a:rPr>
              <a:t>:</a:t>
            </a:r>
          </a:p>
          <a:p>
            <a:pPr marL="0" indent="0" algn="r" rtl="1">
              <a:spcBef>
                <a:spcPts val="450"/>
              </a:spcBef>
              <a:spcAft>
                <a:spcPts val="450"/>
              </a:spcAft>
              <a:buNone/>
              <a:defRPr/>
            </a:pPr>
            <a:r>
              <a:rPr lang="ar-SA" sz="1800" dirty="0" smtClean="0">
                <a:latin typeface="Times New Roman" panose="02020603050405020304" pitchFamily="18" charset="0"/>
                <a:cs typeface="Times New Roman" panose="02020603050405020304" pitchFamily="18" charset="0"/>
              </a:rPr>
              <a:t>نظام </a:t>
            </a:r>
            <a:r>
              <a:rPr lang="ar-SA" sz="1800" dirty="0">
                <a:latin typeface="Times New Roman" panose="02020603050405020304" pitchFamily="18" charset="0"/>
                <a:cs typeface="Times New Roman" panose="02020603050405020304" pitchFamily="18" charset="0"/>
              </a:rPr>
              <a:t>الزراعة </a:t>
            </a:r>
            <a:r>
              <a:rPr lang="ar-SA" sz="1800" dirty="0" smtClean="0">
                <a:latin typeface="Times New Roman" panose="02020603050405020304" pitchFamily="18" charset="0"/>
                <a:cs typeface="Times New Roman" panose="02020603050405020304" pitchFamily="18" charset="0"/>
              </a:rPr>
              <a:t>الذي </a:t>
            </a:r>
            <a:r>
              <a:rPr lang="ar-SA" sz="1800" dirty="0">
                <a:latin typeface="Times New Roman" panose="02020603050405020304" pitchFamily="18" charset="0"/>
                <a:cs typeface="Times New Roman" panose="02020603050405020304" pitchFamily="18" charset="0"/>
              </a:rPr>
              <a:t>يكون </a:t>
            </a:r>
            <a:r>
              <a:rPr lang="ar-SA" sz="1800" dirty="0" smtClean="0">
                <a:latin typeface="Times New Roman" panose="02020603050405020304" pitchFamily="18" charset="0"/>
                <a:cs typeface="Times New Roman" panose="02020603050405020304" pitchFamily="18" charset="0"/>
              </a:rPr>
              <a:t>فيه المزارع </a:t>
            </a:r>
            <a:r>
              <a:rPr lang="ar-SA" sz="1800" dirty="0">
                <a:latin typeface="Times New Roman" panose="02020603050405020304" pitchFamily="18" charset="0"/>
                <a:cs typeface="Times New Roman" panose="02020603050405020304" pitchFamily="18" charset="0"/>
              </a:rPr>
              <a:t>الفرد مالكا ومديرا ومنظما للمزرعة. وهو يتخذ القرارات والخطط لمزرعته اعتمادا على موارده التي تكون </a:t>
            </a:r>
            <a:r>
              <a:rPr lang="ar-SA" sz="1800" dirty="0" smtClean="0">
                <a:latin typeface="Times New Roman" panose="02020603050405020304" pitchFamily="18" charset="0"/>
                <a:cs typeface="Times New Roman" panose="02020603050405020304" pitchFamily="18" charset="0"/>
              </a:rPr>
              <a:t>قليلة بالمقارنة </a:t>
            </a:r>
            <a:r>
              <a:rPr lang="ar-SA" sz="1800" dirty="0">
                <a:latin typeface="Times New Roman" panose="02020603050405020304" pitchFamily="18" charset="0"/>
                <a:cs typeface="Times New Roman" panose="02020603050405020304" pitchFamily="18" charset="0"/>
              </a:rPr>
              <a:t>مع أنظمة الزراعة الأخرى. وأكبر ميزة لهذا النظام هي أن المزارعين </a:t>
            </a:r>
            <a:r>
              <a:rPr lang="ar-SA" sz="1800" dirty="0" smtClean="0">
                <a:latin typeface="Times New Roman" panose="02020603050405020304" pitchFamily="18" charset="0"/>
                <a:cs typeface="Times New Roman" panose="02020603050405020304" pitchFamily="18" charset="0"/>
              </a:rPr>
              <a:t>لهم حرية </a:t>
            </a:r>
            <a:r>
              <a:rPr lang="ar-SA" sz="1800" dirty="0">
                <a:latin typeface="Times New Roman" panose="02020603050405020304" pitchFamily="18" charset="0"/>
                <a:cs typeface="Times New Roman" panose="02020603050405020304" pitchFamily="18" charset="0"/>
              </a:rPr>
              <a:t>اتخاذ جميع أنواع القرارات. </a:t>
            </a:r>
            <a:r>
              <a:rPr lang="ar-SA" sz="1800" dirty="0" smtClean="0">
                <a:latin typeface="Times New Roman" panose="02020603050405020304" pitchFamily="18" charset="0"/>
                <a:cs typeface="Times New Roman" panose="02020603050405020304" pitchFamily="18" charset="0"/>
              </a:rPr>
              <a:t>وعيب هذا </a:t>
            </a:r>
            <a:r>
              <a:rPr lang="ar-SA" sz="1800" dirty="0">
                <a:latin typeface="Times New Roman" panose="02020603050405020304" pitchFamily="18" charset="0"/>
                <a:cs typeface="Times New Roman" panose="02020603050405020304" pitchFamily="18" charset="0"/>
              </a:rPr>
              <a:t>النظام هو أن الموارد مع الفرد أقل. وهناك صعوبة أخرى بسبب قانون </a:t>
            </a:r>
            <a:r>
              <a:rPr lang="ar-SA" sz="1800" dirty="0" smtClean="0">
                <a:latin typeface="Times New Roman" panose="02020603050405020304" pitchFamily="18" charset="0"/>
                <a:cs typeface="Times New Roman" panose="02020603050405020304" pitchFamily="18" charset="0"/>
              </a:rPr>
              <a:t>الميراث</a:t>
            </a:r>
            <a:r>
              <a:rPr lang="ar-SA" sz="1800" dirty="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الذي يقلص مساحة الارض للمزارع.</a:t>
            </a:r>
            <a:endParaRPr lang="ar-SA"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41</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236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447800"/>
            <a:ext cx="7772400" cy="4038600"/>
          </a:xfrm>
        </p:spPr>
        <p:txBody>
          <a:bodyPr/>
          <a:lstStyle/>
          <a:p>
            <a:pPr marL="0" indent="0" algn="ctr" rtl="1">
              <a:lnSpc>
                <a:spcPct val="150000"/>
              </a:lnSpc>
              <a:spcBef>
                <a:spcPts val="450"/>
              </a:spcBef>
              <a:spcAft>
                <a:spcPts val="450"/>
              </a:spcAft>
              <a:buNone/>
              <a:defRPr/>
            </a:pPr>
            <a:r>
              <a:rPr lang="ar-SA" sz="2400" b="1" dirty="0" smtClean="0">
                <a:latin typeface="Times New Roman"/>
                <a:ea typeface="Times New Roman"/>
              </a:rPr>
              <a:t>المنشات الزراعية</a:t>
            </a:r>
          </a:p>
          <a:p>
            <a:pPr marL="0" algn="justLow" rtl="1">
              <a:lnSpc>
                <a:spcPct val="150000"/>
              </a:lnSpc>
              <a:spcBef>
                <a:spcPts val="450"/>
              </a:spcBef>
              <a:spcAft>
                <a:spcPts val="450"/>
              </a:spcAft>
              <a:defRPr/>
            </a:pPr>
            <a:r>
              <a:rPr lang="ar-SA" sz="2000" b="1" dirty="0" smtClean="0">
                <a:latin typeface="Times New Roman"/>
                <a:ea typeface="Times New Roman"/>
              </a:rPr>
              <a:t>المباني </a:t>
            </a:r>
            <a:r>
              <a:rPr lang="ar-SA" sz="2000" b="1" dirty="0">
                <a:latin typeface="Times New Roman"/>
                <a:ea typeface="Times New Roman"/>
              </a:rPr>
              <a:t>الزراعية </a:t>
            </a:r>
            <a:r>
              <a:rPr lang="ar-SA" sz="2000" dirty="0">
                <a:latin typeface="Times New Roman"/>
                <a:ea typeface="Times New Roman"/>
              </a:rPr>
              <a:t>هي تلك المنشآت التي تخدم الأرض الزراعية و من عليها، فهي تختلف باختلاف الأغراض و المنافع، فبعضها </a:t>
            </a:r>
            <a:r>
              <a:rPr lang="ar-SA" sz="2000" dirty="0" smtClean="0">
                <a:latin typeface="Times New Roman"/>
                <a:ea typeface="Times New Roman"/>
              </a:rPr>
              <a:t>للسكن  </a:t>
            </a:r>
            <a:r>
              <a:rPr lang="ar-SA" sz="2000" dirty="0">
                <a:latin typeface="Times New Roman"/>
                <a:ea typeface="Times New Roman"/>
              </a:rPr>
              <a:t>سواء أكان مالك الأرض أو العامل الزراعي و بعضها لإيواء الحيوان و تربيته و البعض الآخر لتخزين المنتجات الزراعية أو الكيماويات كالأسمدة و المبيدات أو صيانة الآلات الزراعية و إصلاحها</a:t>
            </a:r>
            <a:r>
              <a:rPr lang="en-US" sz="2000" dirty="0">
                <a:latin typeface="Times New Roman"/>
                <a:ea typeface="Times New Roman"/>
              </a:rPr>
              <a:t>. </a:t>
            </a:r>
            <a:r>
              <a:rPr lang="ar-SA" sz="2000" dirty="0" smtClean="0">
                <a:latin typeface="Times New Roman"/>
                <a:ea typeface="Times New Roman"/>
              </a:rPr>
              <a:t>ب</a:t>
            </a:r>
          </a:p>
          <a:p>
            <a:pPr marL="0" algn="justLow" rtl="1">
              <a:lnSpc>
                <a:spcPct val="150000"/>
              </a:lnSpc>
              <a:spcBef>
                <a:spcPts val="450"/>
              </a:spcBef>
              <a:spcAft>
                <a:spcPts val="450"/>
              </a:spcAft>
              <a:defRPr/>
            </a:pPr>
            <a:r>
              <a:rPr lang="ar-SA" sz="2000" dirty="0" smtClean="0">
                <a:latin typeface="Times New Roman"/>
                <a:ea typeface="Times New Roman"/>
              </a:rPr>
              <a:t>بعض </a:t>
            </a:r>
            <a:r>
              <a:rPr lang="ar-SA" sz="2000" dirty="0">
                <a:latin typeface="Times New Roman"/>
                <a:ea typeface="Times New Roman"/>
              </a:rPr>
              <a:t>هذه المباني بسيط في إنشائه . رخيص في تكاليفه وبعضها كثير التكاليف كمنازل السكن الحديثة وإسطبلات الماشية الحلابة المجهزة بآلات التنظيف الميكانيكي و التغذية الآلية وإسطبلات الحلب الحديثة المجهزة بأجهزة الحلب و التبريد و تعقيم الأواني و مباني تجهيز العلف </a:t>
            </a:r>
            <a:r>
              <a:rPr lang="en-US" sz="2000" dirty="0" smtClean="0">
                <a:solidFill>
                  <a:srgbClr val="1D2129"/>
                </a:solidFill>
                <a:latin typeface="Sakkal Majalla"/>
                <a:ea typeface="Times New Roman"/>
              </a:rPr>
              <a:t>.</a:t>
            </a:r>
            <a:endParaRPr lang="en-US" sz="2000" dirty="0" smtClean="0">
              <a:latin typeface="Times New Roman"/>
              <a:ea typeface="Times New Roman"/>
            </a:endParaRPr>
          </a:p>
          <a:p>
            <a:pPr>
              <a:defRPr/>
            </a:pPr>
            <a:endParaRPr lang="ar-SA" sz="2000" dirty="0"/>
          </a:p>
        </p:txBody>
      </p:sp>
      <p:sp>
        <p:nvSpPr>
          <p:cNvPr id="4" name="Slide Number Placeholder 3"/>
          <p:cNvSpPr>
            <a:spLocks noGrp="1"/>
          </p:cNvSpPr>
          <p:nvPr>
            <p:ph type="sldNum" sz="quarter" idx="12"/>
          </p:nvPr>
        </p:nvSpPr>
        <p:spPr/>
        <p:txBody>
          <a:bodyPr/>
          <a:lstStyle/>
          <a:p>
            <a:pPr>
              <a:defRPr/>
            </a:pPr>
            <a:fld id="{972A2A49-5D2B-4C96-B265-44CE5EADC004}" type="slidenum">
              <a:rPr lang="en-US" smtClean="0"/>
              <a:pPr>
                <a:defRPr/>
              </a:pPr>
              <a:t>42</a:t>
            </a:fld>
            <a:endParaRPr lang="en-US" dirty="0"/>
          </a:p>
        </p:txBody>
      </p:sp>
      <p:pic>
        <p:nvPicPr>
          <p:cNvPr id="7172"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7557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762000" y="1219200"/>
            <a:ext cx="8229600" cy="4389438"/>
          </a:xfrm>
        </p:spPr>
        <p:txBody>
          <a:bodyPr/>
          <a:lstStyle/>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a:p>
            <a:pPr marL="0" indent="0" algn="r" rtl="1">
              <a:buFont typeface="Wingdings 2" pitchFamily="18" charset="2"/>
              <a:buNone/>
            </a:pPr>
            <a:endParaRPr lang="ar-SA" altLang="en-US" sz="2000" smtClean="0">
              <a:ea typeface="Majalla UI"/>
            </a:endParaRPr>
          </a:p>
        </p:txBody>
      </p:sp>
      <p:sp>
        <p:nvSpPr>
          <p:cNvPr id="4" name="Slide Number Placeholder 3"/>
          <p:cNvSpPr>
            <a:spLocks noGrp="1"/>
          </p:cNvSpPr>
          <p:nvPr>
            <p:ph type="sldNum" sz="quarter" idx="12"/>
          </p:nvPr>
        </p:nvSpPr>
        <p:spPr/>
        <p:txBody>
          <a:bodyPr/>
          <a:lstStyle/>
          <a:p>
            <a:pPr>
              <a:defRPr/>
            </a:pPr>
            <a:fld id="{E360437B-9EBA-4BF2-BE07-B4A4592446A8}" type="slidenum">
              <a:rPr lang="en-US" smtClean="0"/>
              <a:pPr>
                <a:defRPr/>
              </a:pPr>
              <a:t>43</a:t>
            </a:fld>
            <a:endParaRPr lang="en-US" dirty="0"/>
          </a:p>
        </p:txBody>
      </p:sp>
      <p:pic>
        <p:nvPicPr>
          <p:cNvPr id="9220" name="Picture 2" descr="C:\Users\naldawdahi\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شعار قسم الاقتصاد الزراع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5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647699" y="1143000"/>
          <a:ext cx="7429501"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23" name="Rectangle 6"/>
          <p:cNvSpPr>
            <a:spLocks noChangeArrowheads="1"/>
          </p:cNvSpPr>
          <p:nvPr/>
        </p:nvSpPr>
        <p:spPr bwMode="auto">
          <a:xfrm>
            <a:off x="1828800" y="762000"/>
            <a:ext cx="508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altLang="en-US" sz="2400"/>
              <a:t>الأسس التخطيطية للمنشآت الزراعية :</a:t>
            </a:r>
          </a:p>
        </p:txBody>
      </p:sp>
      <p:graphicFrame>
        <p:nvGraphicFramePr>
          <p:cNvPr id="8" name="Diagram 7"/>
          <p:cNvGraphicFramePr/>
          <p:nvPr>
            <p:extLst>
              <p:ext uri="{D42A27DB-BD31-4B8C-83A1-F6EECF244321}">
                <p14:modId xmlns:p14="http://schemas.microsoft.com/office/powerpoint/2010/main" val="4010325155"/>
              </p:ext>
            </p:extLst>
          </p:nvPr>
        </p:nvGraphicFramePr>
        <p:xfrm>
          <a:off x="990600" y="3886200"/>
          <a:ext cx="7162800" cy="2667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8199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3400" y="9144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45A24F70-2EFB-49C4-9396-3D2473DA1652}" type="slidenum">
              <a:rPr lang="en-US" smtClean="0"/>
              <a:pPr>
                <a:defRPr/>
              </a:pPr>
              <a:t>44</a:t>
            </a:fld>
            <a:endParaRPr lang="en-US" dirty="0"/>
          </a:p>
        </p:txBody>
      </p:sp>
      <p:pic>
        <p:nvPicPr>
          <p:cNvPr id="10244"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059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34166565"/>
              </p:ext>
            </p:extLst>
          </p:nvPr>
        </p:nvGraphicFramePr>
        <p:xfrm>
          <a:off x="380897" y="1447800"/>
          <a:ext cx="8458303"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95C8B1B1-FF7B-4B66-ACB1-05BE7B3E0E2F}" type="slidenum">
              <a:rPr lang="en-US" smtClean="0"/>
              <a:pPr>
                <a:defRPr/>
              </a:pPr>
              <a:t>45</a:t>
            </a:fld>
            <a:endParaRPr lang="en-US" dirty="0"/>
          </a:p>
        </p:txBody>
      </p:sp>
      <p:pic>
        <p:nvPicPr>
          <p:cNvPr id="11268"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762000"/>
            <a:ext cx="7772401" cy="5847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ar-SA" dirty="0"/>
              <a:t>العناصر أو الوحدات التي يمكن أن تتكون منها المنشآة</a:t>
            </a:r>
          </a:p>
          <a:p>
            <a:pPr algn="ctr" rtl="1">
              <a:defRPr/>
            </a:pPr>
            <a:r>
              <a:rPr lang="ar-SA" sz="1400" dirty="0"/>
              <a:t> </a:t>
            </a:r>
            <a:r>
              <a:rPr lang="ar-SA" sz="1400" dirty="0">
                <a:solidFill>
                  <a:srgbClr val="1D2129"/>
                </a:solidFill>
                <a:latin typeface="Times New Roman"/>
                <a:ea typeface="Times New Roman"/>
                <a:cs typeface="Sakkal Majalla"/>
              </a:rPr>
              <a:t>تختلف العناصر التي تتكون منها المنشأة الزراعية حسب اختلاف الوظيفة و نأخذ مثالأً العناصر التي تتكون منها كل من مزرعة دواجن ، و مزرعة أبقار</a:t>
            </a:r>
            <a:r>
              <a:rPr lang="en-US" sz="1400" dirty="0">
                <a:solidFill>
                  <a:srgbClr val="1D2129"/>
                </a:solidFill>
                <a:latin typeface="Sakkal Majalla"/>
                <a:ea typeface="Times New Roman"/>
              </a:rPr>
              <a:t>.</a:t>
            </a:r>
            <a:endParaRPr lang="en-US" sz="1400" dirty="0">
              <a:latin typeface="Times New Roman"/>
              <a:ea typeface="Times New Roman"/>
            </a:endParaRPr>
          </a:p>
        </p:txBody>
      </p:sp>
    </p:spTree>
    <p:extLst>
      <p:ext uri="{BB962C8B-B14F-4D97-AF65-F5344CB8AC3E}">
        <p14:creationId xmlns:p14="http://schemas.microsoft.com/office/powerpoint/2010/main" val="3023465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52400" y="990600"/>
          <a:ext cx="8991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6DB083A-B1F7-49E6-9786-370B088B10B5}" type="slidenum">
              <a:rPr lang="en-US" smtClean="0"/>
              <a:pPr>
                <a:defRPr/>
              </a:pPr>
              <a:t>46</a:t>
            </a:fld>
            <a:endParaRPr lang="en-US" dirty="0"/>
          </a:p>
        </p:txBody>
      </p:sp>
      <p:pic>
        <p:nvPicPr>
          <p:cNvPr id="12292"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786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0" y="762000"/>
          <a:ext cx="8991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2" descr="C:\Users\naldawdahi\Desktop\imag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0"/>
            <a:ext cx="1752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شعار قسم الاقتصاد الزراعي"/>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76200"/>
            <a:ext cx="16097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486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400" dirty="0" smtClean="0"/>
              <a:t>1. قانون </a:t>
            </a:r>
            <a:r>
              <a:rPr lang="ar-SA" sz="2400" dirty="0"/>
              <a:t>النسب المتغيرة أو قانون تناقص العوائد </a:t>
            </a:r>
            <a:r>
              <a:rPr lang="en-US" sz="2400" dirty="0"/>
              <a:t>Law of variable proportions or Law of diminishing returns</a:t>
            </a:r>
            <a:r>
              <a:rPr lang="ar-SA" sz="2400" dirty="0"/>
              <a:t>: يساهم في الاجابة علي سؤال ما هي كمية الإنتاج المثلي؟ هذا </a:t>
            </a:r>
            <a:r>
              <a:rPr lang="ar-SA" sz="2400" dirty="0" smtClean="0"/>
              <a:t>القانون </a:t>
            </a:r>
            <a:r>
              <a:rPr lang="ar-SA" sz="2400" dirty="0"/>
              <a:t>يحدد كمية الموارد المثلي وكمية الانتاج الامثل الذي يعظم الربح ، وهو يفسر واحدة من علاقات الإنتاج الأساسية بمعنى، علاقة </a:t>
            </a:r>
            <a:r>
              <a:rPr lang="ar-SA" sz="2400" dirty="0" smtClean="0"/>
              <a:t>عوامل </a:t>
            </a:r>
            <a:r>
              <a:rPr lang="ar-SA" sz="2400" dirty="0"/>
              <a:t>الانتاج  بالمنتج </a:t>
            </a:r>
            <a:r>
              <a:rPr lang="ar-SA" sz="2400" dirty="0" smtClean="0"/>
              <a:t>النهائي </a:t>
            </a:r>
            <a:r>
              <a:rPr lang="en-US" sz="2400" dirty="0" smtClean="0"/>
              <a:t>Factor-product</a:t>
            </a:r>
            <a:r>
              <a:rPr lang="ar-SA" sz="2400" dirty="0" smtClean="0"/>
              <a:t>.</a:t>
            </a:r>
          </a:p>
          <a:p>
            <a:pPr marL="0" indent="0" algn="r" rtl="1">
              <a:lnSpc>
                <a:spcPct val="115000"/>
              </a:lnSpc>
              <a:spcBef>
                <a:spcPts val="0"/>
              </a:spcBef>
              <a:spcAft>
                <a:spcPts val="1000"/>
              </a:spcAft>
              <a:buNone/>
            </a:pPr>
            <a:r>
              <a:rPr lang="ar-SA" sz="2400" dirty="0" smtClean="0"/>
              <a:t>2. نظرية </a:t>
            </a:r>
            <a:r>
              <a:rPr lang="ar-SA" sz="2400" dirty="0"/>
              <a:t>التكاليف: والتي تشرح كيف يمكن تقليل الخسائر خلال فترات تقلبات الأسعار</a:t>
            </a:r>
            <a:r>
              <a:rPr lang="ar-SA" sz="2400" dirty="0" smtClean="0"/>
              <a:t>.</a:t>
            </a:r>
          </a:p>
          <a:p>
            <a:pPr marL="0" indent="0" algn="r" rtl="1">
              <a:lnSpc>
                <a:spcPct val="115000"/>
              </a:lnSpc>
              <a:spcBef>
                <a:spcPts val="0"/>
              </a:spcBef>
              <a:spcAft>
                <a:spcPts val="1000"/>
              </a:spcAft>
              <a:buNone/>
            </a:pPr>
            <a:r>
              <a:rPr lang="ar-SA" sz="2400" dirty="0" smtClean="0"/>
              <a:t>3. مبدأ </a:t>
            </a:r>
            <a:r>
              <a:rPr lang="ar-SA" sz="2400" dirty="0"/>
              <a:t>الاحلال بين عناصر الانتاج </a:t>
            </a:r>
            <a:r>
              <a:rPr lang="en-US" sz="2400" dirty="0"/>
              <a:t>Principle of factor substitution </a:t>
            </a:r>
            <a:r>
              <a:rPr lang="ar-SA" sz="2400" dirty="0" smtClean="0"/>
              <a:t>يساهم </a:t>
            </a:r>
            <a:r>
              <a:rPr lang="ar-SA" sz="2400" dirty="0"/>
              <a:t>في الاجابة علي سؤال "كيف ننتج ؟  وهو يساعد في في تحديد مجموعات الموارد  الاقل تكلفة . وهو يفسر العلاقة بين عوامل الانتاج (</a:t>
            </a:r>
            <a:r>
              <a:rPr lang="en-US" sz="2400" dirty="0" smtClean="0"/>
              <a:t>factor-factor </a:t>
            </a:r>
            <a:r>
              <a:rPr lang="en-US" sz="2400" dirty="0"/>
              <a:t>relationship</a:t>
            </a:r>
            <a:r>
              <a:rPr lang="ar-SA" sz="2400" dirty="0" smtClean="0"/>
              <a:t>)</a:t>
            </a:r>
          </a:p>
          <a:p>
            <a:pPr marL="342900" indent="-342900" algn="r" rtl="1">
              <a:lnSpc>
                <a:spcPct val="115000"/>
              </a:lnSpc>
              <a:spcBef>
                <a:spcPts val="0"/>
              </a:spcBef>
              <a:spcAft>
                <a:spcPts val="1000"/>
              </a:spcAft>
            </a:pPr>
            <a:endParaRPr lang="ar-SA" sz="2400" b="1" dirty="0" smtClean="0"/>
          </a:p>
        </p:txBody>
      </p:sp>
      <p:sp>
        <p:nvSpPr>
          <p:cNvPr id="5" name="Title 4"/>
          <p:cNvSpPr>
            <a:spLocks noGrp="1"/>
          </p:cNvSpPr>
          <p:nvPr>
            <p:ph type="title"/>
          </p:nvPr>
        </p:nvSpPr>
        <p:spPr>
          <a:xfrm>
            <a:off x="457200" y="274638"/>
            <a:ext cx="8229600" cy="1249362"/>
          </a:xfrm>
        </p:spPr>
        <p:txBody>
          <a:bodyPr>
            <a:noAutofit/>
          </a:bodyPr>
          <a:lstStyle/>
          <a:p>
            <a:pPr algn="ctr"/>
            <a:r>
              <a:rPr lang="ar-SA" sz="3200" dirty="0">
                <a:effectLst/>
                <a:latin typeface="Calibri"/>
                <a:ea typeface="Calibri"/>
              </a:rPr>
              <a:t>اهم المبادئ الاقتصادية التي تساعد في اتخاذ </a:t>
            </a:r>
            <a:r>
              <a:rPr lang="ar-SA" sz="3200" dirty="0" smtClean="0">
                <a:effectLst/>
                <a:latin typeface="Calibri"/>
                <a:ea typeface="Calibri"/>
              </a:rPr>
              <a:t/>
            </a:r>
            <a:br>
              <a:rPr lang="ar-SA" sz="3200" dirty="0" smtClean="0">
                <a:effectLst/>
                <a:latin typeface="Calibri"/>
                <a:ea typeface="Calibri"/>
              </a:rPr>
            </a:br>
            <a:r>
              <a:rPr lang="ar-SA" sz="3200" dirty="0" smtClean="0">
                <a:effectLst/>
                <a:latin typeface="Calibri"/>
                <a:ea typeface="Calibri"/>
              </a:rPr>
              <a:t>القرارات </a:t>
            </a:r>
            <a:r>
              <a:rPr lang="ar-SA" sz="3200" dirty="0">
                <a:effectLst/>
                <a:latin typeface="Calibri"/>
                <a:ea typeface="Calibri"/>
              </a:rPr>
              <a:t>الرشيدة في إدارة </a:t>
            </a:r>
            <a:r>
              <a:rPr lang="ar-SA" sz="3200" dirty="0" smtClean="0">
                <a:effectLst/>
                <a:latin typeface="Calibri"/>
                <a:ea typeface="Calibri"/>
              </a:rPr>
              <a:t>المزارع</a:t>
            </a:r>
            <a:endParaRPr lang="en-US" sz="32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132043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sz="2400" dirty="0" smtClean="0"/>
              <a:t>4. </a:t>
            </a:r>
            <a:r>
              <a:rPr lang="ar-SA" sz="2400" dirty="0"/>
              <a:t>مبدأ الاحلال بين المنتجات </a:t>
            </a:r>
            <a:r>
              <a:rPr lang="en-US" sz="2400" dirty="0"/>
              <a:t>Principle of product substitution </a:t>
            </a:r>
            <a:r>
              <a:rPr lang="ar-SA" sz="2400" dirty="0"/>
              <a:t>: يساهم في الاجابة علي سؤال "ماذا تنتج؟"، وهو يساعد في تحديد المزيج الامثل من المنتجات التي تعظم الربح. وهو يفسر العلاقة بين المنتج والمنتج (</a:t>
            </a:r>
            <a:r>
              <a:rPr lang="en-US" sz="2400" dirty="0"/>
              <a:t>Product-product relationship</a:t>
            </a:r>
            <a:r>
              <a:rPr lang="ar-SA" sz="2400" dirty="0"/>
              <a:t>). </a:t>
            </a:r>
          </a:p>
          <a:p>
            <a:pPr marL="0" lvl="0" indent="0" algn="r" rtl="1">
              <a:lnSpc>
                <a:spcPct val="115000"/>
              </a:lnSpc>
              <a:spcBef>
                <a:spcPts val="0"/>
              </a:spcBef>
              <a:spcAft>
                <a:spcPts val="1000"/>
              </a:spcAft>
              <a:buNone/>
            </a:pPr>
            <a:r>
              <a:rPr lang="ar-SA" sz="2400" dirty="0" smtClean="0"/>
              <a:t>5. </a:t>
            </a:r>
            <a:r>
              <a:rPr lang="ar-SA" sz="2400" dirty="0"/>
              <a:t>مبدأ العائدات المتساوية </a:t>
            </a:r>
            <a:r>
              <a:rPr lang="en-US" sz="2400" dirty="0"/>
              <a:t>Principle of </a:t>
            </a:r>
            <a:r>
              <a:rPr lang="en-US" sz="2400" dirty="0" err="1"/>
              <a:t>equi</a:t>
            </a:r>
            <a:r>
              <a:rPr lang="en-US" sz="2400" dirty="0"/>
              <a:t>-marginal returns</a:t>
            </a:r>
            <a:r>
              <a:rPr lang="ar-SA" sz="2400" dirty="0"/>
              <a:t>: يساهم في تخصيص الموارد في ظل ظروف </a:t>
            </a:r>
            <a:r>
              <a:rPr lang="ar-SA" sz="2400" dirty="0" smtClean="0"/>
              <a:t>الندرة.</a:t>
            </a:r>
            <a:endParaRPr lang="ar-SA" sz="2400" dirty="0"/>
          </a:p>
          <a:p>
            <a:pPr marL="0" lvl="0" indent="0" algn="r" rtl="1">
              <a:lnSpc>
                <a:spcPct val="115000"/>
              </a:lnSpc>
              <a:spcBef>
                <a:spcPts val="0"/>
              </a:spcBef>
              <a:spcAft>
                <a:spcPts val="1000"/>
              </a:spcAft>
              <a:buNone/>
            </a:pPr>
            <a:r>
              <a:rPr lang="ar-SA" sz="2400" dirty="0" smtClean="0"/>
              <a:t>6. مبدأ </a:t>
            </a:r>
            <a:r>
              <a:rPr lang="ar-SA" sz="2400" dirty="0"/>
              <a:t>الميزة النسبية </a:t>
            </a:r>
            <a:r>
              <a:rPr lang="en-US" sz="2400" dirty="0"/>
              <a:t>Principle of comparative advantage</a:t>
            </a:r>
            <a:r>
              <a:rPr lang="ar-SA" sz="2400" dirty="0"/>
              <a:t>: وهو يفسر التخصص الإقليمي في إنتاج السلع الأساسية.</a:t>
            </a:r>
            <a:endParaRPr lang="en-US" sz="2400" dirty="0"/>
          </a:p>
          <a:p>
            <a:pPr marL="0" lvl="0" indent="0" algn="r" rtl="1">
              <a:lnSpc>
                <a:spcPct val="115000"/>
              </a:lnSpc>
              <a:spcBef>
                <a:spcPts val="0"/>
              </a:spcBef>
              <a:spcAft>
                <a:spcPts val="1000"/>
              </a:spcAft>
              <a:buNone/>
            </a:pP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274638"/>
            <a:ext cx="8229600" cy="1249362"/>
          </a:xfrm>
        </p:spPr>
        <p:txBody>
          <a:bodyPr>
            <a:noAutofit/>
          </a:bodyPr>
          <a:lstStyle/>
          <a:p>
            <a:pPr algn="ctr"/>
            <a:r>
              <a:rPr lang="ar-SA" sz="3200" dirty="0">
                <a:effectLst/>
                <a:latin typeface="Calibri"/>
                <a:ea typeface="Calibri"/>
              </a:rPr>
              <a:t>اهم المبادئ الاقتصادية التي تساعد في اتخاذ </a:t>
            </a:r>
            <a:r>
              <a:rPr lang="ar-SA" sz="3200" dirty="0" smtClean="0">
                <a:effectLst/>
                <a:latin typeface="Calibri"/>
                <a:ea typeface="Calibri"/>
              </a:rPr>
              <a:t/>
            </a:r>
            <a:br>
              <a:rPr lang="ar-SA" sz="3200" dirty="0" smtClean="0">
                <a:effectLst/>
                <a:latin typeface="Calibri"/>
                <a:ea typeface="Calibri"/>
              </a:rPr>
            </a:br>
            <a:r>
              <a:rPr lang="ar-SA" sz="3200" dirty="0" smtClean="0">
                <a:effectLst/>
                <a:latin typeface="Calibri"/>
                <a:ea typeface="Calibri"/>
              </a:rPr>
              <a:t>القرارات </a:t>
            </a:r>
            <a:r>
              <a:rPr lang="ar-SA" sz="3200" dirty="0">
                <a:effectLst/>
                <a:latin typeface="Calibri"/>
                <a:ea typeface="Calibri"/>
              </a:rPr>
              <a:t>الرشيدة في إدارة </a:t>
            </a:r>
            <a:r>
              <a:rPr lang="ar-SA" sz="3200" dirty="0" smtClean="0">
                <a:effectLst/>
                <a:latin typeface="Calibri"/>
                <a:ea typeface="Calibri"/>
              </a:rPr>
              <a:t>المزارع</a:t>
            </a:r>
            <a:endParaRPr lang="en-US" sz="32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1664320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762"/>
          </a:xfrm>
        </p:spPr>
        <p:txBody>
          <a:bodyPr>
            <a:normAutofit fontScale="90000"/>
          </a:bodyPr>
          <a:lstStyle/>
          <a:p>
            <a:pPr algn="r"/>
            <a:r>
              <a:rPr lang="ar-SA" b="1" dirty="0" smtClean="0"/>
              <a:t>محتويات </a:t>
            </a:r>
            <a:r>
              <a:rPr lang="ar-SA" b="1" dirty="0" smtClean="0"/>
              <a:t>المقرر:</a:t>
            </a:r>
            <a:r>
              <a:rPr lang="en-US" dirty="0" smtClean="0"/>
              <a:t/>
            </a:r>
            <a:br>
              <a:rPr lang="en-US" dirty="0" smtClean="0"/>
            </a:br>
            <a:endParaRPr lang="ar-S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4578074"/>
              </p:ext>
            </p:extLst>
          </p:nvPr>
        </p:nvGraphicFramePr>
        <p:xfrm>
          <a:off x="685800" y="685800"/>
          <a:ext cx="8229600" cy="5933440"/>
        </p:xfrm>
        <a:graphic>
          <a:graphicData uri="http://schemas.openxmlformats.org/drawingml/2006/table">
            <a:tbl>
              <a:tblPr firstRow="1" bandRow="1">
                <a:tableStyleId>{5C22544A-7EE6-4342-B048-85BDC9FD1C3A}</a:tableStyleId>
              </a:tblPr>
              <a:tblGrid>
                <a:gridCol w="1905000"/>
                <a:gridCol w="6324600"/>
              </a:tblGrid>
              <a:tr h="370840">
                <a:tc>
                  <a:txBody>
                    <a:bodyPr/>
                    <a:lstStyle/>
                    <a:p>
                      <a:pPr algn="ctr" rtl="1"/>
                      <a:r>
                        <a:rPr lang="ar-SA" dirty="0" smtClean="0"/>
                        <a:t>الاسبوع</a:t>
                      </a:r>
                      <a:endParaRPr lang="en-US" dirty="0"/>
                    </a:p>
                  </a:txBody>
                  <a:tcPr/>
                </a:tc>
                <a:tc>
                  <a:txBody>
                    <a:bodyPr/>
                    <a:lstStyle/>
                    <a:p>
                      <a:pPr algn="ctr" rtl="1"/>
                      <a:r>
                        <a:rPr lang="ar-SA" dirty="0" smtClean="0"/>
                        <a:t>الموضوع</a:t>
                      </a:r>
                      <a:endParaRPr lang="en-US" dirty="0"/>
                    </a:p>
                  </a:txBody>
                  <a:tcPr/>
                </a:tc>
              </a:tr>
              <a:tr h="370840">
                <a:tc>
                  <a:txBody>
                    <a:bodyPr/>
                    <a:lstStyle/>
                    <a:p>
                      <a:pPr algn="ctr" rtl="1"/>
                      <a:r>
                        <a:rPr lang="ar-SA" dirty="0" smtClean="0"/>
                        <a:t>1</a:t>
                      </a:r>
                      <a:endParaRPr lang="en-US" dirty="0"/>
                    </a:p>
                  </a:txBody>
                  <a:tcPr/>
                </a:tc>
                <a:tc>
                  <a:txBody>
                    <a:bodyPr/>
                    <a:lstStyle/>
                    <a:p>
                      <a:pPr algn="r" rtl="1"/>
                      <a:r>
                        <a:rPr lang="ar-SA" dirty="0" smtClean="0"/>
                        <a:t>مقدمة في علم إدارة المنشآت</a:t>
                      </a:r>
                    </a:p>
                  </a:txBody>
                  <a:tcPr/>
                </a:tc>
              </a:tr>
              <a:tr h="370840">
                <a:tc>
                  <a:txBody>
                    <a:bodyPr/>
                    <a:lstStyle/>
                    <a:p>
                      <a:pPr algn="ctr" rtl="1"/>
                      <a:r>
                        <a:rPr lang="ar-SA" dirty="0" smtClean="0"/>
                        <a:t>2</a:t>
                      </a:r>
                      <a:endParaRPr lang="en-US" dirty="0"/>
                    </a:p>
                  </a:txBody>
                  <a:tcPr/>
                </a:tc>
                <a:tc>
                  <a:txBody>
                    <a:bodyPr/>
                    <a:lstStyle/>
                    <a:p>
                      <a:pPr algn="r" rtl="1"/>
                      <a:r>
                        <a:rPr lang="ar-SA" dirty="0" smtClean="0"/>
                        <a:t>مقدمة في علم إدارة المنشآت الزراعية</a:t>
                      </a:r>
                      <a:endParaRPr lang="en-US" dirty="0"/>
                    </a:p>
                  </a:txBody>
                  <a:tcPr/>
                </a:tc>
              </a:tr>
              <a:tr h="370840">
                <a:tc>
                  <a:txBody>
                    <a:bodyPr/>
                    <a:lstStyle/>
                    <a:p>
                      <a:pPr algn="ctr" rtl="1"/>
                      <a:r>
                        <a:rPr lang="ar-SA" dirty="0" smtClean="0"/>
                        <a:t>3</a:t>
                      </a:r>
                      <a:endParaRPr lang="en-US" dirty="0"/>
                    </a:p>
                  </a:txBody>
                  <a:tcPr/>
                </a:tc>
                <a:tc>
                  <a:txBody>
                    <a:bodyPr/>
                    <a:lstStyle/>
                    <a:p>
                      <a:pPr algn="r" rtl="1"/>
                      <a:r>
                        <a:rPr lang="ar-SA" dirty="0" smtClean="0"/>
                        <a:t>أنواع ونظم المنشآت الزراعية </a:t>
                      </a:r>
                    </a:p>
                  </a:txBody>
                  <a:tcPr/>
                </a:tc>
              </a:tr>
              <a:tr h="370840">
                <a:tc>
                  <a:txBody>
                    <a:bodyPr/>
                    <a:lstStyle/>
                    <a:p>
                      <a:pPr algn="ctr" rtl="1"/>
                      <a:r>
                        <a:rPr lang="ar-SA" dirty="0" smtClean="0"/>
                        <a:t>4</a:t>
                      </a:r>
                      <a:endParaRPr lang="en-US" dirty="0"/>
                    </a:p>
                  </a:txBody>
                  <a:tcPr/>
                </a:tc>
                <a:tc>
                  <a:txBody>
                    <a:bodyPr/>
                    <a:lstStyle/>
                    <a:p>
                      <a:pPr algn="r" rtl="1"/>
                      <a:r>
                        <a:rPr lang="ar-SA" dirty="0" smtClean="0"/>
                        <a:t>اهم المبادئ الاقتصادية التي تساعد في اتخاذ القرارات الرشيدة في إدارة المزارع</a:t>
                      </a:r>
                      <a:endParaRPr lang="en-US" dirty="0"/>
                    </a:p>
                  </a:txBody>
                  <a:tcPr/>
                </a:tc>
              </a:tr>
              <a:tr h="370840">
                <a:tc>
                  <a:txBody>
                    <a:bodyPr/>
                    <a:lstStyle/>
                    <a:p>
                      <a:pPr algn="ctr" rtl="1"/>
                      <a:r>
                        <a:rPr lang="ar-SA" dirty="0" smtClean="0"/>
                        <a:t>5</a:t>
                      </a:r>
                      <a:endParaRPr lang="en-US" dirty="0"/>
                    </a:p>
                  </a:txBody>
                  <a:tcPr/>
                </a:tc>
                <a:tc>
                  <a:txBody>
                    <a:bodyPr/>
                    <a:lstStyle/>
                    <a:p>
                      <a:pPr algn="r" rtl="1"/>
                      <a:r>
                        <a:rPr lang="ar-SA" dirty="0" smtClean="0"/>
                        <a:t>السجلات المزرعية</a:t>
                      </a:r>
                      <a:endParaRPr lang="en-US" dirty="0"/>
                    </a:p>
                  </a:txBody>
                  <a:tcPr/>
                </a:tc>
              </a:tr>
              <a:tr h="370840">
                <a:tc>
                  <a:txBody>
                    <a:bodyPr/>
                    <a:lstStyle/>
                    <a:p>
                      <a:pPr algn="ctr" rtl="1"/>
                      <a:r>
                        <a:rPr lang="ar-SA" dirty="0" smtClean="0"/>
                        <a:t>6</a:t>
                      </a:r>
                      <a:endParaRPr lang="en-US" dirty="0"/>
                    </a:p>
                  </a:txBody>
                  <a:tcPr/>
                </a:tc>
                <a:tc>
                  <a:txBody>
                    <a:bodyPr/>
                    <a:lstStyle/>
                    <a:p>
                      <a:pPr algn="r" rtl="1"/>
                      <a:r>
                        <a:rPr lang="ar-SA" dirty="0" smtClean="0"/>
                        <a:t>تحليل السجلات المزرعية</a:t>
                      </a:r>
                      <a:endParaRPr lang="en-US" dirty="0"/>
                    </a:p>
                  </a:txBody>
                  <a:tcPr/>
                </a:tc>
              </a:tr>
              <a:tr h="370840">
                <a:tc>
                  <a:txBody>
                    <a:bodyPr/>
                    <a:lstStyle/>
                    <a:p>
                      <a:pPr algn="ctr" rtl="1"/>
                      <a:r>
                        <a:rPr lang="ar-SA" dirty="0" smtClean="0"/>
                        <a:t>7</a:t>
                      </a:r>
                      <a:endParaRPr lang="en-US" dirty="0"/>
                    </a:p>
                  </a:txBody>
                  <a:tcPr/>
                </a:tc>
                <a:tc>
                  <a:txBody>
                    <a:bodyPr/>
                    <a:lstStyle/>
                    <a:p>
                      <a:pPr algn="r" rtl="1"/>
                      <a:r>
                        <a:rPr lang="ar-SA" dirty="0" smtClean="0"/>
                        <a:t>الاختبار الفصلي</a:t>
                      </a:r>
                      <a:r>
                        <a:rPr lang="ar-SA" baseline="0" dirty="0" smtClean="0"/>
                        <a:t> الاول</a:t>
                      </a:r>
                      <a:endParaRPr lang="en-US" dirty="0"/>
                    </a:p>
                  </a:txBody>
                  <a:tcPr/>
                </a:tc>
              </a:tr>
              <a:tr h="370840">
                <a:tc>
                  <a:txBody>
                    <a:bodyPr/>
                    <a:lstStyle/>
                    <a:p>
                      <a:pPr algn="ctr" rtl="1"/>
                      <a:r>
                        <a:rPr lang="ar-SA" dirty="0" smtClean="0"/>
                        <a:t>8</a:t>
                      </a:r>
                      <a:endParaRPr lang="en-US" dirty="0"/>
                    </a:p>
                  </a:txBody>
                  <a:tcPr/>
                </a:tc>
                <a:tc>
                  <a:txBody>
                    <a:bodyPr/>
                    <a:lstStyle/>
                    <a:p>
                      <a:pPr algn="r" rtl="1"/>
                      <a:r>
                        <a:rPr lang="ar-SA" dirty="0" smtClean="0"/>
                        <a:t>التخطيط المزرعي</a:t>
                      </a:r>
                      <a:endParaRPr lang="en-US" dirty="0"/>
                    </a:p>
                  </a:txBody>
                  <a:tcPr/>
                </a:tc>
              </a:tr>
              <a:tr h="370840">
                <a:tc>
                  <a:txBody>
                    <a:bodyPr/>
                    <a:lstStyle/>
                    <a:p>
                      <a:pPr algn="ctr" rtl="1"/>
                      <a:r>
                        <a:rPr lang="ar-SA" dirty="0" smtClean="0"/>
                        <a:t>9</a:t>
                      </a:r>
                      <a:endParaRPr lang="en-US" dirty="0"/>
                    </a:p>
                  </a:txBody>
                  <a:tcPr/>
                </a:tc>
                <a:tc>
                  <a:txBody>
                    <a:bodyPr/>
                    <a:lstStyle/>
                    <a:p>
                      <a:pPr algn="r" rtl="1"/>
                      <a:r>
                        <a:rPr lang="ar-SA" dirty="0" smtClean="0"/>
                        <a:t>الميزانية المزرعية</a:t>
                      </a:r>
                      <a:endParaRPr lang="en-US" dirty="0"/>
                    </a:p>
                  </a:txBody>
                  <a:tcPr/>
                </a:tc>
              </a:tr>
              <a:tr h="370840">
                <a:tc>
                  <a:txBody>
                    <a:bodyPr/>
                    <a:lstStyle/>
                    <a:p>
                      <a:pPr algn="ctr" rtl="1"/>
                      <a:r>
                        <a:rPr lang="ar-SA" dirty="0" smtClean="0"/>
                        <a:t>10</a:t>
                      </a:r>
                      <a:endParaRPr lang="en-US" dirty="0"/>
                    </a:p>
                  </a:txBody>
                  <a:tcPr/>
                </a:tc>
                <a:tc>
                  <a:txBody>
                    <a:bodyPr/>
                    <a:lstStyle/>
                    <a:p>
                      <a:pPr algn="r" rtl="1"/>
                      <a:r>
                        <a:rPr lang="ar-SA" dirty="0" smtClean="0"/>
                        <a:t>الاهلاك وطرق احتسابه</a:t>
                      </a:r>
                      <a:endParaRPr lang="en-US" dirty="0"/>
                    </a:p>
                  </a:txBody>
                  <a:tcPr/>
                </a:tc>
              </a:tr>
              <a:tr h="370840">
                <a:tc>
                  <a:txBody>
                    <a:bodyPr/>
                    <a:lstStyle/>
                    <a:p>
                      <a:pPr algn="ctr" rtl="1"/>
                      <a:r>
                        <a:rPr lang="ar-SA" dirty="0" smtClean="0"/>
                        <a:t>11</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البرمجة الخطية</a:t>
                      </a:r>
                      <a:endParaRPr lang="en-US" dirty="0" smtClean="0"/>
                    </a:p>
                  </a:txBody>
                  <a:tcPr/>
                </a:tc>
              </a:tr>
              <a:tr h="370840">
                <a:tc>
                  <a:txBody>
                    <a:bodyPr/>
                    <a:lstStyle/>
                    <a:p>
                      <a:pPr algn="ctr" rtl="1"/>
                      <a:r>
                        <a:rPr lang="ar-SA" dirty="0" smtClean="0"/>
                        <a:t>12</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المخاطرة واللايقين في الانتاج الزراعي</a:t>
                      </a:r>
                      <a:endParaRPr lang="en-US" dirty="0" smtClean="0"/>
                    </a:p>
                  </a:txBody>
                  <a:tcPr/>
                </a:tc>
              </a:tr>
              <a:tr h="370840">
                <a:tc>
                  <a:txBody>
                    <a:bodyPr/>
                    <a:lstStyle/>
                    <a:p>
                      <a:pPr algn="ctr" rtl="1"/>
                      <a:r>
                        <a:rPr lang="ar-SA" dirty="0" smtClean="0"/>
                        <a:t>13</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الاختبار الفصلي الثاني</a:t>
                      </a:r>
                      <a:endParaRPr lang="en-US" dirty="0" smtClean="0"/>
                    </a:p>
                  </a:txBody>
                  <a:tcPr/>
                </a:tc>
              </a:tr>
              <a:tr h="370840">
                <a:tc>
                  <a:txBody>
                    <a:bodyPr/>
                    <a:lstStyle/>
                    <a:p>
                      <a:pPr algn="ctr" rtl="1"/>
                      <a:r>
                        <a:rPr lang="ar-SA" dirty="0" smtClean="0"/>
                        <a:t>14</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مبادئ ادارة انتاج المحاصيل</a:t>
                      </a:r>
                      <a:endParaRPr lang="en-US" dirty="0" smtClean="0"/>
                    </a:p>
                  </a:txBody>
                  <a:tcPr/>
                </a:tc>
              </a:tr>
              <a:tr h="370840">
                <a:tc>
                  <a:txBody>
                    <a:bodyPr/>
                    <a:lstStyle/>
                    <a:p>
                      <a:pPr algn="ctr" rtl="1"/>
                      <a:r>
                        <a:rPr lang="ar-SA" dirty="0" smtClean="0"/>
                        <a:t>15</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مبادئ ادارة الانتاج الحيواني</a:t>
                      </a:r>
                      <a:endParaRPr lang="en-US" dirty="0" smtClean="0"/>
                    </a:p>
                  </a:txBody>
                  <a:tcPr/>
                </a:tc>
              </a:tr>
            </a:tbl>
          </a:graphicData>
        </a:graphic>
      </p:graphicFrame>
    </p:spTree>
    <p:extLst>
      <p:ext uri="{BB962C8B-B14F-4D97-AF65-F5344CB8AC3E}">
        <p14:creationId xmlns:p14="http://schemas.microsoft.com/office/powerpoint/2010/main" val="1134391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400" dirty="0"/>
              <a:t>قانون تناقص العوائد هو القانون الأساسي الذي يؤثر على العديد من مراحل إدارة الأعمال الزراعية. حيث يحدد علاقة عناصر الانتاج بالانتاج أو مقدار الموارد التي ينبغي استخدامها (الكمية المثلي من الموارد)، وبالتالي فإنه يحدد كمية الانتاج الامثل . </a:t>
            </a:r>
            <a:endParaRPr lang="ar-SA" sz="2400" dirty="0" smtClean="0"/>
          </a:p>
          <a:p>
            <a:pPr marL="342900" indent="-342900" algn="r" rtl="1">
              <a:lnSpc>
                <a:spcPct val="115000"/>
              </a:lnSpc>
              <a:spcBef>
                <a:spcPts val="0"/>
              </a:spcBef>
              <a:spcAft>
                <a:spcPts val="1000"/>
              </a:spcAft>
            </a:pPr>
            <a:r>
              <a:rPr lang="ar-SA" sz="2400" dirty="0" smtClean="0"/>
              <a:t>يستمد </a:t>
            </a:r>
            <a:r>
              <a:rPr lang="ar-SA" sz="2400" dirty="0"/>
              <a:t>هذا القانون اسمه من أن الوحدات المتتالية من الموارد المتغيرة والتي تستخدم مع مجموعة من الموارد الثابتة، تؤدي الي زيادات متناقصة في الانتاج.</a:t>
            </a:r>
            <a:endParaRPr lang="en-US" sz="2400" dirty="0"/>
          </a:p>
          <a:p>
            <a:pPr marL="0" lvl="0" indent="0" algn="r" rtl="1">
              <a:lnSpc>
                <a:spcPct val="115000"/>
              </a:lnSpc>
              <a:spcBef>
                <a:spcPts val="0"/>
              </a:spcBef>
              <a:spcAft>
                <a:spcPts val="1000"/>
              </a:spcAft>
              <a:buNone/>
            </a:pPr>
            <a:r>
              <a:rPr lang="ar-SA" altLang="en-US" sz="2400" b="1" dirty="0"/>
              <a:t>تــــحديد </a:t>
            </a:r>
            <a:r>
              <a:rPr lang="ar-SA" altLang="en-US" sz="2400" b="1" dirty="0" smtClean="0"/>
              <a:t>كمية المورد المثلي</a:t>
            </a:r>
            <a:r>
              <a:rPr lang="ar-SA" altLang="en-US" sz="2400" dirty="0" smtClean="0"/>
              <a:t>: </a:t>
            </a:r>
          </a:p>
          <a:p>
            <a:pPr marL="0" lvl="0" indent="0" algn="r" rtl="1">
              <a:lnSpc>
                <a:spcPct val="115000"/>
              </a:lnSpc>
              <a:spcBef>
                <a:spcPts val="0"/>
              </a:spcBef>
              <a:spcAft>
                <a:spcPts val="1000"/>
              </a:spcAft>
              <a:buNone/>
            </a:pPr>
            <a:r>
              <a:rPr lang="ar-SA" altLang="en-US" sz="2400" dirty="0" smtClean="0"/>
              <a:t>من اهم المعلومات </a:t>
            </a:r>
            <a:r>
              <a:rPr lang="ar-SA" altLang="en-US" sz="2400" dirty="0"/>
              <a:t>المستمدة من </a:t>
            </a:r>
            <a:r>
              <a:rPr lang="ar-SA" altLang="en-US" sz="2400" dirty="0" smtClean="0"/>
              <a:t>دالة </a:t>
            </a:r>
            <a:r>
              <a:rPr lang="ar-SA" altLang="en-US" sz="2400" dirty="0"/>
              <a:t>الإنتاج هو تحديد </a:t>
            </a:r>
            <a:r>
              <a:rPr lang="ar-SA" altLang="en-US" sz="2400" dirty="0" smtClean="0"/>
              <a:t>كمية مدخلات الانتاج </a:t>
            </a:r>
            <a:r>
              <a:rPr lang="ar-SA" altLang="en-US" sz="2400" dirty="0"/>
              <a:t>المتغيرة </a:t>
            </a:r>
            <a:r>
              <a:rPr lang="ar-SA" altLang="en-US" sz="2400" dirty="0" smtClean="0"/>
              <a:t>التي تحقق </a:t>
            </a:r>
            <a:r>
              <a:rPr lang="ar-SA" altLang="en-US" sz="2400" dirty="0"/>
              <a:t>أقصى </a:t>
            </a:r>
            <a:r>
              <a:rPr lang="ar-SA" altLang="en-US" sz="2400" dirty="0" smtClean="0"/>
              <a:t>ربح ممكن.</a:t>
            </a:r>
          </a:p>
          <a:p>
            <a:pPr marL="0" lvl="0" indent="0" algn="r" rtl="1">
              <a:lnSpc>
                <a:spcPct val="115000"/>
              </a:lnSpc>
              <a:spcBef>
                <a:spcPts val="0"/>
              </a:spcBef>
              <a:spcAft>
                <a:spcPts val="1000"/>
              </a:spcAft>
              <a:buNone/>
            </a:pPr>
            <a:r>
              <a:rPr lang="ar-SA" altLang="en-US" sz="2400" dirty="0" smtClean="0"/>
              <a:t>لتحديد كمية المورد المثلي، سوف نستخدم قيمة الناتج الحدي (</a:t>
            </a:r>
            <a:r>
              <a:rPr lang="en-US" altLang="en-US" sz="2400" dirty="0" smtClean="0"/>
              <a:t>MVP</a:t>
            </a:r>
            <a:r>
              <a:rPr lang="ar-SA" altLang="en-US" sz="2400" dirty="0" smtClean="0"/>
              <a:t>) والتكلفة الحدية للمورد</a:t>
            </a:r>
            <a:r>
              <a:rPr lang="en-US" altLang="en-US" sz="2400" dirty="0" smtClean="0"/>
              <a:t> </a:t>
            </a:r>
            <a:r>
              <a:rPr lang="ar-SA" altLang="en-US" sz="2400" dirty="0" smtClean="0"/>
              <a:t> (</a:t>
            </a:r>
            <a:r>
              <a:rPr lang="en-US" altLang="en-US" sz="2400" dirty="0" smtClean="0"/>
              <a:t>MFC</a:t>
            </a:r>
            <a:r>
              <a:rPr lang="ar-SA" altLang="en-US" sz="2400" dirty="0" smtClean="0"/>
              <a:t>)</a:t>
            </a:r>
            <a:r>
              <a:rPr lang="en-US" altLang="en-US" sz="2400" dirty="0" smtClean="0"/>
              <a:t>.</a:t>
            </a: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845508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sz="2400" dirty="0" smtClean="0"/>
              <a:t>- قيمة </a:t>
            </a:r>
            <a:r>
              <a:rPr lang="ar-SA" sz="2400" dirty="0"/>
              <a:t>الناتج الحدي هو </a:t>
            </a:r>
            <a:r>
              <a:rPr lang="ar-SA" sz="2400" dirty="0" smtClean="0"/>
              <a:t>الدخل </a:t>
            </a:r>
            <a:r>
              <a:rPr lang="ar-SA" sz="2400" dirty="0"/>
              <a:t>الإضافي المستلم من استخدام وحدة إضافية من </a:t>
            </a:r>
            <a:r>
              <a:rPr lang="ar-SA" sz="2400" dirty="0" smtClean="0"/>
              <a:t>عنصر الانتاج ويقاس بالمعادلة التالية: </a:t>
            </a:r>
          </a:p>
          <a:p>
            <a:pPr marL="0" lvl="0" indent="0" algn="r" rtl="1">
              <a:lnSpc>
                <a:spcPct val="115000"/>
              </a:lnSpc>
              <a:spcBef>
                <a:spcPts val="0"/>
              </a:spcBef>
              <a:spcAft>
                <a:spcPts val="1000"/>
              </a:spcAft>
              <a:buNone/>
            </a:pPr>
            <a:r>
              <a:rPr lang="en-US" altLang="en-US" sz="2400" dirty="0" smtClean="0"/>
              <a:t>MVP</a:t>
            </a:r>
            <a:r>
              <a:rPr lang="ar-SA" altLang="en-US" sz="2400" dirty="0" smtClean="0"/>
              <a:t>= الناتج الحدي (</a:t>
            </a:r>
            <a:r>
              <a:rPr lang="en-US" altLang="en-US" sz="2400" dirty="0" smtClean="0"/>
              <a:t>MP</a:t>
            </a:r>
            <a:r>
              <a:rPr lang="ar-SA" altLang="en-US" sz="2400" dirty="0" smtClean="0"/>
              <a:t>) × سعر</a:t>
            </a:r>
            <a:r>
              <a:rPr lang="ar-SA" altLang="en-US" sz="2400" dirty="0"/>
              <a:t> </a:t>
            </a:r>
            <a:r>
              <a:rPr lang="ar-SA" altLang="en-US" sz="2400" dirty="0" smtClean="0"/>
              <a:t>الوحدة من الانتاج (</a:t>
            </a:r>
            <a:r>
              <a:rPr lang="en-US" altLang="en-US" sz="2400" dirty="0" err="1" smtClean="0"/>
              <a:t>Py</a:t>
            </a:r>
            <a:r>
              <a:rPr lang="ar-SA" altLang="en-US" sz="2400" dirty="0" smtClean="0"/>
              <a:t>) </a:t>
            </a:r>
          </a:p>
          <a:p>
            <a:pPr marL="0" lvl="0" indent="0" algn="r" rtl="1">
              <a:lnSpc>
                <a:spcPct val="115000"/>
              </a:lnSpc>
              <a:spcBef>
                <a:spcPts val="0"/>
              </a:spcBef>
              <a:spcAft>
                <a:spcPts val="1000"/>
              </a:spcAft>
              <a:buNone/>
            </a:pPr>
            <a:r>
              <a:rPr lang="ar-SA" altLang="en-US" sz="2400" dirty="0"/>
              <a:t>الناتج </a:t>
            </a:r>
            <a:r>
              <a:rPr lang="ar-SA" altLang="en-US" sz="2400" dirty="0" smtClean="0"/>
              <a:t>الحدي</a:t>
            </a:r>
            <a:r>
              <a:rPr lang="ar-SA" altLang="en-US" sz="2400" dirty="0"/>
              <a:t> (</a:t>
            </a:r>
            <a:r>
              <a:rPr lang="en-US" altLang="en-US" sz="2400" dirty="0"/>
              <a:t>MP</a:t>
            </a:r>
            <a:r>
              <a:rPr lang="ar-SA" altLang="en-US" sz="2400" dirty="0"/>
              <a:t>)</a:t>
            </a:r>
            <a:r>
              <a:rPr lang="ar-SA" altLang="en-US" sz="2400" dirty="0" smtClean="0"/>
              <a:t> هو انتاجية الوحدة الاخيرة من عنصر الانتاج ويقاس بالمعادلة:</a:t>
            </a:r>
            <a:endParaRPr lang="en-US" altLang="en-US" sz="2400" dirty="0" smtClean="0"/>
          </a:p>
          <a:p>
            <a:pPr marL="0" lvl="0" indent="0" algn="r" rtl="1">
              <a:lnSpc>
                <a:spcPct val="115000"/>
              </a:lnSpc>
              <a:spcBef>
                <a:spcPts val="0"/>
              </a:spcBef>
              <a:spcAft>
                <a:spcPts val="1000"/>
              </a:spcAft>
              <a:buNone/>
            </a:pPr>
            <a:r>
              <a:rPr lang="en-US" altLang="en-US" sz="2400" dirty="0" smtClean="0"/>
              <a:t>MP</a:t>
            </a:r>
            <a:r>
              <a:rPr lang="ar-SA" altLang="en-US" sz="2400" dirty="0" smtClean="0"/>
              <a:t>= التغير في الناتج الكلي/التغير في كمية عنصر الانتاج.</a:t>
            </a:r>
          </a:p>
          <a:p>
            <a:pPr marL="0" lvl="0" indent="0" algn="r" rtl="1">
              <a:lnSpc>
                <a:spcPct val="115000"/>
              </a:lnSpc>
              <a:spcBef>
                <a:spcPts val="0"/>
              </a:spcBef>
              <a:spcAft>
                <a:spcPts val="1000"/>
              </a:spcAft>
              <a:buNone/>
            </a:pPr>
            <a:r>
              <a:rPr lang="ar-SA" altLang="en-US" sz="2400" dirty="0" smtClean="0"/>
              <a:t>- والتكلفة </a:t>
            </a:r>
            <a:r>
              <a:rPr lang="ar-SA" altLang="en-US" sz="2400" dirty="0"/>
              <a:t>الحدية </a:t>
            </a:r>
            <a:r>
              <a:rPr lang="ar-SA" altLang="en-US" sz="2400" dirty="0" smtClean="0"/>
              <a:t>للمورد </a:t>
            </a:r>
            <a:r>
              <a:rPr lang="ar-SA" altLang="en-US" sz="2400" dirty="0"/>
              <a:t>(</a:t>
            </a:r>
            <a:r>
              <a:rPr lang="en-US" altLang="en-US" sz="2400" dirty="0"/>
              <a:t>MFC</a:t>
            </a:r>
            <a:r>
              <a:rPr lang="ar-SA" altLang="en-US" sz="2400" dirty="0"/>
              <a:t>) </a:t>
            </a:r>
            <a:r>
              <a:rPr lang="ar-SA" altLang="en-US" sz="2400" dirty="0" smtClean="0"/>
              <a:t>تعرف </a:t>
            </a:r>
            <a:r>
              <a:rPr lang="ar-SA" altLang="en-US" sz="2400" dirty="0"/>
              <a:t>بأنها التكلفة الإضافية المرتبطة باستخدام وحدة إضافية من </a:t>
            </a:r>
            <a:r>
              <a:rPr lang="ar-SA" altLang="en-US" sz="2400" dirty="0" smtClean="0"/>
              <a:t>عنصر الانتاج وتساوي سعر الوحدة من عنصر الانتاج (</a:t>
            </a:r>
            <a:r>
              <a:rPr lang="en-US" altLang="en-US" sz="2400" dirty="0" err="1" smtClean="0"/>
              <a:t>Px</a:t>
            </a:r>
            <a:r>
              <a:rPr lang="ar-SA" altLang="en-US" sz="2400" dirty="0" smtClean="0"/>
              <a:t>)</a:t>
            </a:r>
            <a:r>
              <a:rPr lang="en-US" altLang="en-US" sz="2400" dirty="0" smtClean="0"/>
              <a:t> </a:t>
            </a:r>
            <a:r>
              <a:rPr lang="ar-SA" altLang="en-US" sz="2400" dirty="0" smtClean="0"/>
              <a:t> في سوق المنافسة التامة.</a:t>
            </a:r>
          </a:p>
          <a:p>
            <a:pPr marL="0" lvl="0" indent="0" algn="r" rtl="1">
              <a:lnSpc>
                <a:spcPct val="115000"/>
              </a:lnSpc>
              <a:spcBef>
                <a:spcPts val="0"/>
              </a:spcBef>
              <a:spcAft>
                <a:spcPts val="1000"/>
              </a:spcAft>
              <a:buNone/>
            </a:pPr>
            <a:endParaRPr lang="ar-SA" altLang="en-US" sz="2400" dirty="0" smtClean="0"/>
          </a:p>
          <a:p>
            <a:pPr marL="0" lvl="0" indent="0" algn="r" rtl="1">
              <a:lnSpc>
                <a:spcPct val="115000"/>
              </a:lnSpc>
              <a:spcBef>
                <a:spcPts val="0"/>
              </a:spcBef>
              <a:spcAft>
                <a:spcPts val="1000"/>
              </a:spcAft>
              <a:buNone/>
            </a:pPr>
            <a:endParaRPr lang="ar-SA" altLang="en-US" sz="2400" dirty="0" smtClean="0"/>
          </a:p>
          <a:p>
            <a:pPr marL="0" lvl="0" indent="0" algn="r" rtl="1">
              <a:lnSpc>
                <a:spcPct val="115000"/>
              </a:lnSpc>
              <a:spcBef>
                <a:spcPts val="0"/>
              </a:spcBef>
              <a:spcAft>
                <a:spcPts val="1000"/>
              </a:spcAft>
              <a:buNone/>
            </a:pP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334373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altLang="en-US" sz="2400" dirty="0" smtClean="0"/>
              <a:t>قاعدة تحديد كمية المورد المثلي المعظمة للربح هي ان نستمر في استخدام وحدات اضافية من المورد حتي :</a:t>
            </a:r>
          </a:p>
          <a:p>
            <a:pPr marL="0" lvl="0" indent="0" algn="r" rtl="1">
              <a:lnSpc>
                <a:spcPct val="115000"/>
              </a:lnSpc>
              <a:spcBef>
                <a:spcPts val="0"/>
              </a:spcBef>
              <a:spcAft>
                <a:spcPts val="1000"/>
              </a:spcAft>
              <a:buNone/>
            </a:pPr>
            <a:r>
              <a:rPr lang="ar-SA" altLang="en-US" sz="2400" dirty="0" smtClean="0"/>
              <a:t>قيمة الناتج الحدي = التكلفة الحدية للمورد</a:t>
            </a:r>
          </a:p>
          <a:p>
            <a:pPr marL="0" lvl="0" indent="0" algn="ctr" rtl="1">
              <a:lnSpc>
                <a:spcPct val="115000"/>
              </a:lnSpc>
              <a:spcBef>
                <a:spcPts val="0"/>
              </a:spcBef>
              <a:spcAft>
                <a:spcPts val="1000"/>
              </a:spcAft>
              <a:buNone/>
            </a:pPr>
            <a:r>
              <a:rPr lang="en-US" altLang="en-US" sz="2400" dirty="0" smtClean="0"/>
              <a:t>MVP=MFC</a:t>
            </a:r>
            <a:endParaRPr lang="ar-SA" altLang="en-US" sz="2400" dirty="0" smtClean="0"/>
          </a:p>
          <a:p>
            <a:pPr marL="0" lvl="0" indent="0" algn="ctr" rtl="1">
              <a:lnSpc>
                <a:spcPct val="115000"/>
              </a:lnSpc>
              <a:spcBef>
                <a:spcPts val="0"/>
              </a:spcBef>
              <a:spcAft>
                <a:spcPts val="1000"/>
              </a:spcAft>
              <a:buNone/>
            </a:pPr>
            <a:r>
              <a:rPr lang="ar-SA" altLang="en-US" sz="2400" dirty="0" smtClean="0"/>
              <a:t>او</a:t>
            </a:r>
            <a:r>
              <a:rPr lang="en-US" altLang="en-US" sz="2400" dirty="0" smtClean="0"/>
              <a:t>MVP=PX </a:t>
            </a:r>
            <a:r>
              <a:rPr lang="ar-SA" altLang="en-US" sz="2400" dirty="0" smtClean="0"/>
              <a:t> </a:t>
            </a:r>
            <a:endParaRPr lang="en-US" altLang="en-US" sz="2400" dirty="0" smtClean="0"/>
          </a:p>
          <a:p>
            <a:pPr marL="0" lvl="0" indent="0" algn="r" rtl="1">
              <a:lnSpc>
                <a:spcPct val="115000"/>
              </a:lnSpc>
              <a:spcBef>
                <a:spcPts val="0"/>
              </a:spcBef>
              <a:spcAft>
                <a:spcPts val="1000"/>
              </a:spcAft>
              <a:buNone/>
            </a:pPr>
            <a:r>
              <a:rPr lang="ar-SA" altLang="en-US" sz="2400" dirty="0" smtClean="0"/>
              <a:t>مثال:</a:t>
            </a:r>
          </a:p>
          <a:p>
            <a:pPr marL="0" lvl="0" indent="0" algn="r" rtl="1">
              <a:lnSpc>
                <a:spcPct val="115000"/>
              </a:lnSpc>
              <a:spcBef>
                <a:spcPts val="0"/>
              </a:spcBef>
              <a:spcAft>
                <a:spcPts val="1000"/>
              </a:spcAft>
              <a:buNone/>
            </a:pPr>
            <a:r>
              <a:rPr lang="ar-SA" altLang="en-US" sz="2400" dirty="0" smtClean="0"/>
              <a:t>اذا كان سعر المورد (</a:t>
            </a:r>
            <a:r>
              <a:rPr lang="en-US" altLang="en-US" sz="2400" dirty="0" err="1" smtClean="0"/>
              <a:t>Px</a:t>
            </a:r>
            <a:r>
              <a:rPr lang="ar-SA" altLang="en-US" sz="2400" dirty="0" smtClean="0"/>
              <a:t>) يساوي 12 ريال وسعر الوحدة من الانتاج (</a:t>
            </a:r>
            <a:r>
              <a:rPr lang="en-US" altLang="en-US" sz="2400" dirty="0" err="1" smtClean="0"/>
              <a:t>Py</a:t>
            </a:r>
            <a:r>
              <a:rPr lang="ar-SA" altLang="en-US" sz="2400" dirty="0" smtClean="0"/>
              <a:t>) يساوي 2 ريال</a:t>
            </a:r>
          </a:p>
          <a:p>
            <a:pPr marL="0" lvl="0" indent="0" algn="r" rtl="1">
              <a:lnSpc>
                <a:spcPct val="115000"/>
              </a:lnSpc>
              <a:spcBef>
                <a:spcPts val="0"/>
              </a:spcBef>
              <a:spcAft>
                <a:spcPts val="1000"/>
              </a:spcAft>
              <a:buNone/>
            </a:pPr>
            <a:endParaRPr lang="ar-SA" altLang="en-US" sz="2400" dirty="0" smtClean="0"/>
          </a:p>
          <a:p>
            <a:pPr marL="0" lvl="0" indent="0" algn="r" rtl="1">
              <a:lnSpc>
                <a:spcPct val="115000"/>
              </a:lnSpc>
              <a:spcBef>
                <a:spcPts val="0"/>
              </a:spcBef>
              <a:spcAft>
                <a:spcPts val="1000"/>
              </a:spcAft>
              <a:buNone/>
            </a:pPr>
            <a:endParaRPr lang="en-US" sz="2400" dirty="0"/>
          </a:p>
          <a:p>
            <a:pPr marL="0" indent="0" algn="r" rtl="1">
              <a:lnSpc>
                <a:spcPct val="115000"/>
              </a:lnSpc>
              <a:spcBef>
                <a:spcPts val="0"/>
              </a:spcBef>
              <a:spcAft>
                <a:spcPts val="1000"/>
              </a:spcAft>
              <a:buNone/>
            </a:pPr>
            <a:endParaRPr lang="ar-SA" sz="2400" b="1" dirty="0" smtClean="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896650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53</a:t>
            </a:fld>
            <a:endParaRPr lang="en-US" dirty="0">
              <a:solidFill>
                <a:prstClr val="black"/>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52358621"/>
              </p:ext>
            </p:extLst>
          </p:nvPr>
        </p:nvGraphicFramePr>
        <p:xfrm>
          <a:off x="495300" y="1752600"/>
          <a:ext cx="8229600" cy="36880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ar-SA" dirty="0" smtClean="0"/>
                        <a:t>التكلفة الحدية للمورد</a:t>
                      </a:r>
                    </a:p>
                    <a:p>
                      <a:pPr algn="ctr"/>
                      <a:r>
                        <a:rPr lang="en-US" dirty="0" smtClean="0"/>
                        <a:t>(MFC=</a:t>
                      </a:r>
                      <a:r>
                        <a:rPr lang="en-US" dirty="0" err="1" smtClean="0"/>
                        <a:t>Px</a:t>
                      </a:r>
                      <a:r>
                        <a:rPr lang="en-US" dirty="0" smtClean="0"/>
                        <a:t>)</a:t>
                      </a:r>
                      <a:endParaRPr lang="en-US" dirty="0"/>
                    </a:p>
                  </a:txBody>
                  <a:tcPr/>
                </a:tc>
                <a:tc>
                  <a:txBody>
                    <a:bodyPr/>
                    <a:lstStyle/>
                    <a:p>
                      <a:pPr algn="ctr"/>
                      <a:r>
                        <a:rPr lang="ar-SA" dirty="0" smtClean="0"/>
                        <a:t>قيمة الناتج الحدي</a:t>
                      </a:r>
                    </a:p>
                    <a:p>
                      <a:pPr algn="ctr"/>
                      <a:r>
                        <a:rPr lang="en-US" sz="1600" b="0" dirty="0" smtClean="0"/>
                        <a:t>(MVP=MP*</a:t>
                      </a:r>
                      <a:r>
                        <a:rPr lang="en-US" sz="1600" b="0" dirty="0" err="1" smtClean="0"/>
                        <a:t>Py</a:t>
                      </a:r>
                      <a:r>
                        <a:rPr lang="en-US" sz="1600" b="0" dirty="0" smtClean="0"/>
                        <a:t>)</a:t>
                      </a:r>
                      <a:endParaRPr lang="en-US" sz="1600" b="0" dirty="0"/>
                    </a:p>
                  </a:txBody>
                  <a:tcPr/>
                </a:tc>
                <a:tc>
                  <a:txBody>
                    <a:bodyPr/>
                    <a:lstStyle/>
                    <a:p>
                      <a:pPr algn="ctr"/>
                      <a:r>
                        <a:rPr lang="ar-SA" dirty="0" smtClean="0"/>
                        <a:t>الناتج الحدي</a:t>
                      </a:r>
                    </a:p>
                    <a:p>
                      <a:pPr algn="ctr"/>
                      <a:r>
                        <a:rPr lang="en-US" dirty="0" smtClean="0"/>
                        <a:t>(MP)</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كمية الانتاج</a:t>
                      </a:r>
                      <a:endParaRPr lang="en-US" dirty="0" smtClean="0"/>
                    </a:p>
                    <a:p>
                      <a:pPr algn="ctr"/>
                      <a:r>
                        <a:rPr lang="en-US" dirty="0" smtClean="0"/>
                        <a: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كمية المورد</a:t>
                      </a: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endParaRPr lang="en-US" dirty="0"/>
                    </a:p>
                  </a:txBody>
                  <a:tcPr/>
                </a:tc>
              </a:tr>
              <a:tr h="370840">
                <a:tc>
                  <a:txBody>
                    <a:bodyPr/>
                    <a:lstStyle/>
                    <a:p>
                      <a:pPr algn="ctr"/>
                      <a:r>
                        <a:rPr lang="en-US" sz="1600" dirty="0" smtClean="0"/>
                        <a:t>0</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p>
                    <a:p>
                      <a:pPr algn="ctr"/>
                      <a:r>
                        <a:rPr lang="en-US" sz="1600" dirty="0" smtClean="0"/>
                        <a:t>12</a:t>
                      </a:r>
                      <a:endParaRPr lang="en-US" sz="1600" dirty="0"/>
                    </a:p>
                  </a:txBody>
                  <a:tcPr/>
                </a:tc>
                <a:tc>
                  <a:txBody>
                    <a:bodyPr/>
                    <a:lstStyle/>
                    <a:p>
                      <a:pPr algn="ctr"/>
                      <a:r>
                        <a:rPr lang="en-US" sz="1600" dirty="0" smtClean="0"/>
                        <a:t>0</a:t>
                      </a:r>
                    </a:p>
                    <a:p>
                      <a:pPr algn="ctr"/>
                      <a:r>
                        <a:rPr lang="en-US" sz="1600" dirty="0" smtClean="0"/>
                        <a:t>24</a:t>
                      </a:r>
                    </a:p>
                    <a:p>
                      <a:pPr algn="ctr"/>
                      <a:r>
                        <a:rPr lang="en-US" sz="1600" dirty="0" smtClean="0"/>
                        <a:t>36</a:t>
                      </a:r>
                    </a:p>
                    <a:p>
                      <a:pPr algn="ctr"/>
                      <a:r>
                        <a:rPr lang="en-US" sz="1600" dirty="0" smtClean="0"/>
                        <a:t>28</a:t>
                      </a:r>
                    </a:p>
                    <a:p>
                      <a:pPr algn="ctr"/>
                      <a:r>
                        <a:rPr lang="en-US" sz="1600" dirty="0" smtClean="0"/>
                        <a:t>20</a:t>
                      </a:r>
                    </a:p>
                    <a:p>
                      <a:pPr algn="ctr"/>
                      <a:r>
                        <a:rPr lang="en-US" sz="1600" dirty="0" smtClean="0"/>
                        <a:t>16</a:t>
                      </a:r>
                    </a:p>
                    <a:p>
                      <a:pPr algn="ctr"/>
                      <a:r>
                        <a:rPr lang="en-US" sz="1600" dirty="0" smtClean="0"/>
                        <a:t>12</a:t>
                      </a:r>
                    </a:p>
                    <a:p>
                      <a:pPr algn="ctr"/>
                      <a:r>
                        <a:rPr lang="en-US" sz="1600" dirty="0" smtClean="0"/>
                        <a:t>8</a:t>
                      </a:r>
                    </a:p>
                    <a:p>
                      <a:pPr algn="ctr"/>
                      <a:r>
                        <a:rPr lang="en-US" sz="1600" dirty="0" smtClean="0"/>
                        <a:t>4</a:t>
                      </a:r>
                    </a:p>
                    <a:p>
                      <a:pPr algn="ctr"/>
                      <a:r>
                        <a:rPr lang="en-US" sz="1600" dirty="0" smtClean="0"/>
                        <a:t>-4</a:t>
                      </a:r>
                    </a:p>
                    <a:p>
                      <a:pPr algn="ctr"/>
                      <a:r>
                        <a:rPr lang="en-US" sz="1600" dirty="0" smtClean="0"/>
                        <a:t>-8</a:t>
                      </a:r>
                      <a:endParaRPr lang="en-US" sz="1600" dirty="0"/>
                    </a:p>
                  </a:txBody>
                  <a:tcPr/>
                </a:tc>
                <a:tc>
                  <a:txBody>
                    <a:bodyPr/>
                    <a:lstStyle/>
                    <a:p>
                      <a:pPr algn="ctr"/>
                      <a:r>
                        <a:rPr lang="en-US" sz="1600" dirty="0" smtClean="0"/>
                        <a:t>0</a:t>
                      </a:r>
                    </a:p>
                    <a:p>
                      <a:pPr algn="ctr"/>
                      <a:r>
                        <a:rPr lang="en-US" sz="1600" dirty="0" smtClean="0"/>
                        <a:t>12</a:t>
                      </a:r>
                    </a:p>
                    <a:p>
                      <a:pPr algn="ctr"/>
                      <a:r>
                        <a:rPr lang="en-US" sz="1600" dirty="0" smtClean="0"/>
                        <a:t>18</a:t>
                      </a:r>
                    </a:p>
                    <a:p>
                      <a:pPr algn="ctr"/>
                      <a:r>
                        <a:rPr lang="en-US" sz="1600" dirty="0" smtClean="0"/>
                        <a:t>14</a:t>
                      </a:r>
                    </a:p>
                    <a:p>
                      <a:pPr algn="ctr"/>
                      <a:r>
                        <a:rPr lang="en-US" sz="1600" dirty="0" smtClean="0"/>
                        <a:t>10</a:t>
                      </a:r>
                    </a:p>
                    <a:p>
                      <a:pPr algn="ctr"/>
                      <a:r>
                        <a:rPr lang="en-US" sz="1600" dirty="0" smtClean="0"/>
                        <a:t>8</a:t>
                      </a:r>
                    </a:p>
                    <a:p>
                      <a:pPr algn="ctr"/>
                      <a:r>
                        <a:rPr lang="en-US" sz="1600" dirty="0" smtClean="0"/>
                        <a:t>6</a:t>
                      </a:r>
                    </a:p>
                    <a:p>
                      <a:pPr algn="ctr"/>
                      <a:r>
                        <a:rPr lang="en-US" sz="1600" dirty="0" smtClean="0"/>
                        <a:t>4</a:t>
                      </a:r>
                    </a:p>
                    <a:p>
                      <a:pPr algn="ctr"/>
                      <a:r>
                        <a:rPr lang="en-US" sz="1600" dirty="0" smtClean="0"/>
                        <a:t>2</a:t>
                      </a:r>
                    </a:p>
                    <a:p>
                      <a:pPr algn="ctr"/>
                      <a:r>
                        <a:rPr lang="en-US" sz="1600" dirty="0" smtClean="0"/>
                        <a:t>-2</a:t>
                      </a:r>
                    </a:p>
                    <a:p>
                      <a:pPr algn="ctr"/>
                      <a:r>
                        <a:rPr lang="en-US" sz="1600" dirty="0" smtClean="0"/>
                        <a:t>-4</a:t>
                      </a:r>
                      <a:endParaRPr lang="en-US" sz="1600" dirty="0"/>
                    </a:p>
                  </a:txBody>
                  <a:tcPr/>
                </a:tc>
                <a:tc>
                  <a:txBody>
                    <a:bodyPr/>
                    <a:lstStyle/>
                    <a:p>
                      <a:pPr algn="ctr"/>
                      <a:r>
                        <a:rPr lang="en-US" sz="1600" dirty="0" smtClean="0"/>
                        <a:t>0</a:t>
                      </a:r>
                    </a:p>
                    <a:p>
                      <a:pPr algn="ctr"/>
                      <a:r>
                        <a:rPr lang="en-US" sz="1600" dirty="0" smtClean="0"/>
                        <a:t>12</a:t>
                      </a:r>
                    </a:p>
                    <a:p>
                      <a:pPr algn="ctr"/>
                      <a:r>
                        <a:rPr lang="en-US" sz="1600" dirty="0" smtClean="0"/>
                        <a:t>30</a:t>
                      </a:r>
                    </a:p>
                    <a:p>
                      <a:pPr algn="ctr"/>
                      <a:r>
                        <a:rPr lang="en-US" sz="1600" dirty="0" smtClean="0"/>
                        <a:t>44</a:t>
                      </a:r>
                    </a:p>
                    <a:p>
                      <a:pPr algn="ctr"/>
                      <a:r>
                        <a:rPr lang="en-US" sz="1600" dirty="0" smtClean="0"/>
                        <a:t>54</a:t>
                      </a:r>
                    </a:p>
                    <a:p>
                      <a:pPr algn="ctr"/>
                      <a:r>
                        <a:rPr lang="en-US" sz="1600" dirty="0" smtClean="0"/>
                        <a:t>62</a:t>
                      </a:r>
                    </a:p>
                    <a:p>
                      <a:pPr algn="ctr"/>
                      <a:r>
                        <a:rPr lang="en-US" sz="1600" dirty="0" smtClean="0"/>
                        <a:t>68</a:t>
                      </a:r>
                    </a:p>
                    <a:p>
                      <a:pPr algn="ctr"/>
                      <a:r>
                        <a:rPr lang="en-US" sz="1600" dirty="0" smtClean="0"/>
                        <a:t>72</a:t>
                      </a:r>
                    </a:p>
                    <a:p>
                      <a:pPr algn="ctr"/>
                      <a:r>
                        <a:rPr lang="en-US" sz="1600" dirty="0" smtClean="0"/>
                        <a:t>74</a:t>
                      </a:r>
                    </a:p>
                    <a:p>
                      <a:pPr algn="ctr"/>
                      <a:r>
                        <a:rPr lang="en-US" sz="1600" dirty="0" smtClean="0"/>
                        <a:t>72</a:t>
                      </a:r>
                    </a:p>
                    <a:p>
                      <a:pPr algn="ctr"/>
                      <a:r>
                        <a:rPr lang="en-US" sz="1600" dirty="0" smtClean="0"/>
                        <a:t>68</a:t>
                      </a:r>
                    </a:p>
                  </a:txBody>
                  <a:tcPr/>
                </a:tc>
                <a:tc>
                  <a:txBody>
                    <a:bodyPr/>
                    <a:lstStyle/>
                    <a:p>
                      <a:pPr algn="ctr"/>
                      <a:r>
                        <a:rPr lang="en-US" sz="1600" dirty="0" smtClean="0"/>
                        <a:t>0</a:t>
                      </a:r>
                    </a:p>
                    <a:p>
                      <a:pPr algn="ctr"/>
                      <a:r>
                        <a:rPr lang="en-US" sz="1600" dirty="0" smtClean="0"/>
                        <a:t>1</a:t>
                      </a:r>
                    </a:p>
                    <a:p>
                      <a:pPr algn="ctr"/>
                      <a:r>
                        <a:rPr lang="en-US" sz="1600" dirty="0" smtClean="0"/>
                        <a:t>2</a:t>
                      </a:r>
                    </a:p>
                    <a:p>
                      <a:pPr algn="ctr"/>
                      <a:r>
                        <a:rPr lang="en-US" sz="1600" dirty="0" smtClean="0"/>
                        <a:t>3</a:t>
                      </a:r>
                    </a:p>
                    <a:p>
                      <a:pPr algn="ctr"/>
                      <a:r>
                        <a:rPr lang="en-US" sz="1600" dirty="0" smtClean="0"/>
                        <a:t>4</a:t>
                      </a:r>
                    </a:p>
                    <a:p>
                      <a:pPr algn="ctr"/>
                      <a:r>
                        <a:rPr lang="en-US" sz="1600" dirty="0" smtClean="0"/>
                        <a:t>5</a:t>
                      </a:r>
                    </a:p>
                    <a:p>
                      <a:pPr algn="ctr"/>
                      <a:r>
                        <a:rPr lang="en-US" sz="1600" dirty="0" smtClean="0"/>
                        <a:t>6</a:t>
                      </a:r>
                    </a:p>
                    <a:p>
                      <a:pPr algn="ctr"/>
                      <a:r>
                        <a:rPr lang="en-US" sz="1600" dirty="0" smtClean="0"/>
                        <a:t>7</a:t>
                      </a:r>
                    </a:p>
                    <a:p>
                      <a:pPr algn="ctr"/>
                      <a:r>
                        <a:rPr lang="en-US" sz="1600" dirty="0" smtClean="0"/>
                        <a:t>8</a:t>
                      </a:r>
                    </a:p>
                    <a:p>
                      <a:pPr algn="ctr"/>
                      <a:r>
                        <a:rPr lang="en-US" sz="1600" dirty="0" smtClean="0"/>
                        <a:t>9</a:t>
                      </a:r>
                    </a:p>
                    <a:p>
                      <a:pPr algn="ctr"/>
                      <a:r>
                        <a:rPr lang="en-US" sz="1600" dirty="0" smtClean="0"/>
                        <a:t>10</a:t>
                      </a:r>
                      <a:endParaRPr lang="en-US" sz="1600" dirty="0"/>
                    </a:p>
                  </a:txBody>
                  <a:tcPr/>
                </a:tc>
              </a:tr>
            </a:tbl>
          </a:graphicData>
        </a:graphic>
      </p:graphicFrame>
      <p:sp>
        <p:nvSpPr>
          <p:cNvPr id="4" name="Title 3"/>
          <p:cNvSpPr>
            <a:spLocks noGrp="1"/>
          </p:cNvSpPr>
          <p:nvPr>
            <p:ph type="title"/>
          </p:nvPr>
        </p:nvSpPr>
        <p:spPr>
          <a:xfrm>
            <a:off x="495300" y="592603"/>
            <a:ext cx="8229600" cy="1143000"/>
          </a:xfrm>
        </p:spPr>
        <p:txBody>
          <a:bodyPr>
            <a:noAutofit/>
          </a:bodyPr>
          <a:lstStyle/>
          <a:p>
            <a:pPr marL="0" lvl="0" indent="0" algn="r" rtl="1">
              <a:lnSpc>
                <a:spcPct val="115000"/>
              </a:lnSpc>
              <a:spcBef>
                <a:spcPts val="0"/>
              </a:spcBef>
              <a:spcAft>
                <a:spcPts val="1000"/>
              </a:spcAft>
            </a:pPr>
            <a:r>
              <a:rPr lang="ar-SA" altLang="en-US" sz="2000" b="0" dirty="0">
                <a:effectLst/>
                <a:latin typeface="Times New Roman" panose="02020603050405020304" pitchFamily="18" charset="0"/>
                <a:cs typeface="Times New Roman" panose="02020603050405020304" pitchFamily="18" charset="0"/>
              </a:rPr>
              <a:t>مثال:</a:t>
            </a:r>
            <a:br>
              <a:rPr lang="ar-SA" altLang="en-US" sz="2000" b="0" dirty="0">
                <a:effectLst/>
                <a:latin typeface="Times New Roman" panose="02020603050405020304" pitchFamily="18" charset="0"/>
                <a:cs typeface="Times New Roman" panose="02020603050405020304" pitchFamily="18" charset="0"/>
              </a:rPr>
            </a:br>
            <a:r>
              <a:rPr lang="ar-SA" altLang="en-US" sz="2000" b="0" dirty="0">
                <a:effectLst/>
                <a:latin typeface="Times New Roman" panose="02020603050405020304" pitchFamily="18" charset="0"/>
                <a:cs typeface="Times New Roman" panose="02020603050405020304" pitchFamily="18" charset="0"/>
              </a:rPr>
              <a:t>اذا كان سعر المورد (</a:t>
            </a:r>
            <a:r>
              <a:rPr lang="en-US" altLang="en-US" sz="2000" b="0" dirty="0" err="1">
                <a:effectLst/>
                <a:latin typeface="Times New Roman" panose="02020603050405020304" pitchFamily="18" charset="0"/>
                <a:cs typeface="Times New Roman" panose="02020603050405020304" pitchFamily="18" charset="0"/>
              </a:rPr>
              <a:t>Px</a:t>
            </a:r>
            <a:r>
              <a:rPr lang="ar-SA" altLang="en-US" sz="2000" b="0" dirty="0">
                <a:effectLst/>
                <a:latin typeface="Times New Roman" panose="02020603050405020304" pitchFamily="18" charset="0"/>
                <a:cs typeface="Times New Roman" panose="02020603050405020304" pitchFamily="18" charset="0"/>
              </a:rPr>
              <a:t>) يساوي 12 ريال وسعر الوحدة من الانتاج (</a:t>
            </a:r>
            <a:r>
              <a:rPr lang="en-US" altLang="en-US" sz="2000" b="0" dirty="0" err="1">
                <a:effectLst/>
                <a:latin typeface="Times New Roman" panose="02020603050405020304" pitchFamily="18" charset="0"/>
                <a:cs typeface="Times New Roman" panose="02020603050405020304" pitchFamily="18" charset="0"/>
              </a:rPr>
              <a:t>Py</a:t>
            </a:r>
            <a:r>
              <a:rPr lang="ar-SA" altLang="en-US" sz="2000" b="0" dirty="0">
                <a:effectLst/>
                <a:latin typeface="Times New Roman" panose="02020603050405020304" pitchFamily="18" charset="0"/>
                <a:cs typeface="Times New Roman" panose="02020603050405020304" pitchFamily="18" charset="0"/>
              </a:rPr>
              <a:t>) يساوي 2 ريال</a:t>
            </a:r>
            <a:br>
              <a:rPr lang="ar-SA" altLang="en-US" sz="2000" b="0" dirty="0">
                <a:effectLst/>
                <a:latin typeface="Times New Roman" panose="02020603050405020304" pitchFamily="18" charset="0"/>
                <a:cs typeface="Times New Roman" panose="02020603050405020304" pitchFamily="18" charset="0"/>
              </a:rPr>
            </a:br>
            <a:endParaRPr lang="en-US" sz="2000" b="0" dirty="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202297" y="5486400"/>
            <a:ext cx="6503703" cy="646331"/>
          </a:xfrm>
          <a:prstGeom prst="rect">
            <a:avLst/>
          </a:prstGeom>
          <a:noFill/>
        </p:spPr>
        <p:txBody>
          <a:bodyPr wrap="none" rtlCol="0">
            <a:spAutoFit/>
          </a:bodyPr>
          <a:lstStyle/>
          <a:p>
            <a:pPr algn="r" rtl="1"/>
            <a:r>
              <a:rPr lang="ar-SA" dirty="0" smtClean="0">
                <a:solidFill>
                  <a:prstClr val="black"/>
                </a:solidFill>
              </a:rPr>
              <a:t>كمية المورد المثلي هي استخدام 6 وحدات من المورد، وهي الكمية التي يتساوي عندها </a:t>
            </a:r>
          </a:p>
          <a:p>
            <a:pPr algn="r" rtl="1"/>
            <a:r>
              <a:rPr lang="ar-SA" dirty="0" smtClean="0">
                <a:solidFill>
                  <a:prstClr val="black"/>
                </a:solidFill>
              </a:rPr>
              <a:t>قيمة الناتج الحدي مع سعر المورد  (</a:t>
            </a:r>
            <a:r>
              <a:rPr lang="en-US" dirty="0" smtClean="0">
                <a:solidFill>
                  <a:prstClr val="black"/>
                </a:solidFill>
              </a:rPr>
              <a:t>MPV=MFC=</a:t>
            </a:r>
            <a:r>
              <a:rPr lang="en-US" dirty="0" err="1" smtClean="0">
                <a:solidFill>
                  <a:prstClr val="black"/>
                </a:solidFill>
              </a:rPr>
              <a:t>Px</a:t>
            </a:r>
            <a:r>
              <a:rPr lang="ar-SA" dirty="0" smtClean="0">
                <a:solidFill>
                  <a:prstClr val="black"/>
                </a:solidFill>
              </a:rPr>
              <a:t>)</a:t>
            </a:r>
            <a:r>
              <a:rPr lang="en-US" dirty="0" smtClean="0">
                <a:solidFill>
                  <a:prstClr val="black"/>
                </a:solidFill>
              </a:rPr>
              <a:t> </a:t>
            </a:r>
            <a:r>
              <a:rPr lang="ar-SA" dirty="0" smtClean="0">
                <a:solidFill>
                  <a:prstClr val="black"/>
                </a:solidFill>
              </a:rPr>
              <a:t> وهي </a:t>
            </a:r>
            <a:r>
              <a:rPr lang="en-US" dirty="0" smtClean="0">
                <a:solidFill>
                  <a:prstClr val="black"/>
                </a:solidFill>
              </a:rPr>
              <a:t>12</a:t>
            </a:r>
            <a:r>
              <a:rPr lang="ar-SA"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902455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lvl="0" indent="0" algn="r" rtl="1">
              <a:lnSpc>
                <a:spcPct val="115000"/>
              </a:lnSpc>
              <a:spcBef>
                <a:spcPts val="0"/>
              </a:spcBef>
              <a:spcAft>
                <a:spcPts val="1000"/>
              </a:spcAft>
              <a:buNone/>
            </a:pPr>
            <a:r>
              <a:rPr lang="ar-SA" altLang="en-US" sz="2400" b="1" dirty="0" smtClean="0"/>
              <a:t>تــــحديد كمية الانتاج المثلي</a:t>
            </a:r>
            <a:r>
              <a:rPr lang="ar-SA" altLang="en-US" sz="2400" dirty="0" smtClean="0"/>
              <a:t>: </a:t>
            </a:r>
          </a:p>
          <a:p>
            <a:pPr marL="0" lvl="0" indent="0" algn="r" rtl="1">
              <a:lnSpc>
                <a:spcPct val="115000"/>
              </a:lnSpc>
              <a:spcBef>
                <a:spcPts val="0"/>
              </a:spcBef>
              <a:spcAft>
                <a:spcPts val="1000"/>
              </a:spcAft>
              <a:buNone/>
            </a:pPr>
            <a:r>
              <a:rPr lang="ar-SA" altLang="en-US" sz="2400" dirty="0" smtClean="0"/>
              <a:t>لتحديد كمية الانتاج المثلي التي تعظم الربح، سوف نستخدم الايراد الحدي (</a:t>
            </a:r>
            <a:r>
              <a:rPr lang="en-US" altLang="en-US" sz="2400" dirty="0" smtClean="0"/>
              <a:t>MR</a:t>
            </a:r>
            <a:r>
              <a:rPr lang="ar-SA" altLang="en-US" sz="2400" dirty="0" smtClean="0"/>
              <a:t>) والتكلفة الحدية لوحدة الانتاج (</a:t>
            </a:r>
            <a:r>
              <a:rPr lang="en-US" altLang="en-US" sz="2400" dirty="0" smtClean="0"/>
              <a:t>MC</a:t>
            </a:r>
            <a:r>
              <a:rPr lang="ar-SA" altLang="en-US" sz="2400" dirty="0" smtClean="0"/>
              <a:t>)</a:t>
            </a:r>
            <a:r>
              <a:rPr lang="en-US" altLang="en-US" sz="2400" dirty="0" smtClean="0"/>
              <a:t>.</a:t>
            </a:r>
          </a:p>
          <a:p>
            <a:pPr marL="0" lvl="0" indent="0" algn="r" rtl="1">
              <a:lnSpc>
                <a:spcPct val="115000"/>
              </a:lnSpc>
              <a:spcBef>
                <a:spcPts val="0"/>
              </a:spcBef>
              <a:spcAft>
                <a:spcPts val="1000"/>
              </a:spcAft>
              <a:buNone/>
            </a:pPr>
            <a:r>
              <a:rPr lang="ar-SA" sz="2400" dirty="0" smtClean="0"/>
              <a:t>- الايراد الحدي هو </a:t>
            </a:r>
            <a:r>
              <a:rPr lang="ar-SA" sz="2400" dirty="0"/>
              <a:t>الدخل الإضافي المستلم من </a:t>
            </a:r>
            <a:r>
              <a:rPr lang="ar-SA" sz="2400" dirty="0" smtClean="0"/>
              <a:t>بيع </a:t>
            </a:r>
            <a:r>
              <a:rPr lang="ar-SA" sz="2400" dirty="0"/>
              <a:t>وحدة إضافية من </a:t>
            </a:r>
            <a:r>
              <a:rPr lang="ar-SA" sz="2400" dirty="0" smtClean="0"/>
              <a:t>المنتج وهو يساوي سعر الوحدة من الانتاج (</a:t>
            </a:r>
            <a:r>
              <a:rPr lang="en-US" altLang="en-US" sz="2400" dirty="0" err="1"/>
              <a:t>Py</a:t>
            </a:r>
            <a:r>
              <a:rPr lang="ar-SA" sz="2400" dirty="0" smtClean="0"/>
              <a:t>) في سوق المنافسة التامة </a:t>
            </a:r>
          </a:p>
          <a:p>
            <a:pPr marL="0" lvl="0" indent="0" algn="r" rtl="1">
              <a:lnSpc>
                <a:spcPct val="115000"/>
              </a:lnSpc>
              <a:spcBef>
                <a:spcPts val="0"/>
              </a:spcBef>
              <a:spcAft>
                <a:spcPts val="1000"/>
              </a:spcAft>
              <a:buNone/>
            </a:pPr>
            <a:r>
              <a:rPr lang="ar-SA" altLang="en-US" sz="2400" dirty="0" smtClean="0"/>
              <a:t>- والتكلفة </a:t>
            </a:r>
            <a:r>
              <a:rPr lang="ar-SA" altLang="en-US" sz="2400" dirty="0"/>
              <a:t>الحدية </a:t>
            </a:r>
            <a:r>
              <a:rPr lang="ar-SA" altLang="en-US" sz="2400" dirty="0" smtClean="0"/>
              <a:t>(</a:t>
            </a:r>
            <a:r>
              <a:rPr lang="en-US" altLang="en-US" sz="2400" dirty="0" smtClean="0"/>
              <a:t>MC</a:t>
            </a:r>
            <a:r>
              <a:rPr lang="ar-SA" altLang="en-US" sz="2400" dirty="0"/>
              <a:t>) </a:t>
            </a:r>
            <a:r>
              <a:rPr lang="ar-SA" altLang="en-US" sz="2400" dirty="0" smtClean="0"/>
              <a:t>هي تكلفة الوحدة الاخيرة المنتجة وتقاس بالمعادلة التالية:</a:t>
            </a:r>
          </a:p>
          <a:p>
            <a:pPr marL="0" lvl="0" indent="0" algn="r" rtl="1">
              <a:lnSpc>
                <a:spcPct val="115000"/>
              </a:lnSpc>
              <a:spcBef>
                <a:spcPts val="0"/>
              </a:spcBef>
              <a:spcAft>
                <a:spcPts val="1000"/>
              </a:spcAft>
              <a:buNone/>
            </a:pPr>
            <a:r>
              <a:rPr lang="ar-SA" altLang="en-US" sz="2400" dirty="0" smtClean="0"/>
              <a:t>التكلفة الحدية = التغير في التكاليف الكلية/التغير في الانتاج</a:t>
            </a:r>
            <a:endParaRPr lang="en-US" altLang="en-US" sz="2400" b="1" dirty="0"/>
          </a:p>
          <a:p>
            <a:pPr marL="0" lvl="0" indent="0" algn="r" rtl="1">
              <a:lnSpc>
                <a:spcPct val="115000"/>
              </a:lnSpc>
              <a:spcBef>
                <a:spcPts val="0"/>
              </a:spcBef>
              <a:spcAft>
                <a:spcPts val="1000"/>
              </a:spcAft>
              <a:buNone/>
            </a:pPr>
            <a:r>
              <a:rPr lang="ar-SA" sz="2400" b="1" dirty="0" smtClean="0"/>
              <a:t>قاعدة تعظيم الربح هي بالاستمرار في الانتاج حتي يتساوي الايراد الحدي (سعر السلعة) مع التكاليف الحدية (</a:t>
            </a:r>
            <a:r>
              <a:rPr lang="en-US" sz="2400" b="1" dirty="0" smtClean="0"/>
              <a:t>MC=MR=</a:t>
            </a:r>
            <a:r>
              <a:rPr lang="en-US" sz="2400" b="1" dirty="0" err="1" smtClean="0"/>
              <a:t>Py</a:t>
            </a:r>
            <a:r>
              <a:rPr lang="ar-SA" sz="2400" b="1" dirty="0" smtClean="0"/>
              <a:t>)</a:t>
            </a:r>
            <a:endParaRPr lang="en-US" sz="2400" dirty="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effectLst/>
              </a:rPr>
              <a:t>قانون النسب المتغيرة أو قانون تناقص العوائد  (الغلة)</a:t>
            </a:r>
            <a:r>
              <a:rPr lang="en-US" sz="2800" dirty="0">
                <a:effectLst/>
              </a:rPr>
              <a:t/>
            </a:r>
            <a:br>
              <a:rPr lang="en-US" sz="2800" dirty="0">
                <a:effectLst/>
              </a:rPr>
            </a:br>
            <a:r>
              <a:rPr lang="ar-SA" sz="2800" dirty="0">
                <a:effectLst/>
              </a:rPr>
              <a:t> </a:t>
            </a:r>
            <a:r>
              <a:rPr lang="en-US" sz="2000" dirty="0">
                <a:effectLst/>
              </a:rPr>
              <a:t>Law of variable proportions or Law of diminishing returns</a:t>
            </a:r>
            <a:r>
              <a:rPr lang="en-US" sz="2800" dirty="0">
                <a:effectLst/>
              </a:rPr>
              <a:t/>
            </a:r>
            <a:br>
              <a:rPr lang="en-US" sz="2800" dirty="0">
                <a:effectLst/>
              </a:rPr>
            </a:b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5448636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55</a:t>
            </a:fld>
            <a:endParaRPr lang="en-US" dirty="0">
              <a:solidFill>
                <a:prstClr val="black"/>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015303"/>
              </p:ext>
            </p:extLst>
          </p:nvPr>
        </p:nvGraphicFramePr>
        <p:xfrm>
          <a:off x="1717349" y="1795329"/>
          <a:ext cx="6583680" cy="2926080"/>
        </p:xfrm>
        <a:graphic>
          <a:graphicData uri="http://schemas.openxmlformats.org/drawingml/2006/table">
            <a:tbl>
              <a:tblPr firstRow="1" bandRow="1">
                <a:tableStyleId>{5C22544A-7EE6-4342-B048-85BDC9FD1C3A}</a:tableStyleId>
              </a:tblPr>
              <a:tblGrid>
                <a:gridCol w="1645920"/>
                <a:gridCol w="1645920"/>
                <a:gridCol w="1645920"/>
                <a:gridCol w="1645920"/>
              </a:tblGrid>
              <a:tr h="370840">
                <a:tc>
                  <a:txBody>
                    <a:bodyPr/>
                    <a:lstStyle/>
                    <a:p>
                      <a:pPr algn="ctr"/>
                      <a:r>
                        <a:rPr lang="ar-SA" dirty="0" smtClean="0"/>
                        <a:t>الايراد الحدي</a:t>
                      </a:r>
                    </a:p>
                    <a:p>
                      <a:pPr algn="ctr"/>
                      <a:r>
                        <a:rPr lang="en-US" sz="1600" b="0" dirty="0" smtClean="0"/>
                        <a:t>(MR=</a:t>
                      </a:r>
                      <a:r>
                        <a:rPr lang="en-US" sz="1600" b="0" dirty="0" err="1" smtClean="0"/>
                        <a:t>Py</a:t>
                      </a:r>
                      <a:r>
                        <a:rPr lang="en-US" sz="1600" b="0" dirty="0" smtClean="0"/>
                        <a:t>)</a:t>
                      </a:r>
                      <a:endParaRPr lang="en-US" sz="1600" b="0" dirty="0"/>
                    </a:p>
                  </a:txBody>
                  <a:tcPr/>
                </a:tc>
                <a:tc>
                  <a:txBody>
                    <a:bodyPr/>
                    <a:lstStyle/>
                    <a:p>
                      <a:pPr algn="ctr"/>
                      <a:r>
                        <a:rPr lang="ar-SA" dirty="0" smtClean="0"/>
                        <a:t>التكاليف الحدية</a:t>
                      </a:r>
                    </a:p>
                    <a:p>
                      <a:pPr algn="ctr"/>
                      <a:r>
                        <a:rPr lang="en-US" dirty="0" smtClean="0"/>
                        <a:t>(MC)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التكاليف الكلية</a:t>
                      </a:r>
                      <a:endParaRPr lang="en-US" dirty="0" smtClean="0"/>
                    </a:p>
                    <a:p>
                      <a:pPr algn="ctr"/>
                      <a:r>
                        <a:rPr lang="en-US" dirty="0" smtClean="0"/>
                        <a:t>(TC)</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dirty="0" smtClean="0"/>
                        <a:t>كمية الانتاج</a:t>
                      </a:r>
                      <a:endParaRPr lang="en-US" dirty="0" smtClean="0"/>
                    </a:p>
                    <a:p>
                      <a:pPr algn="ctr"/>
                      <a:r>
                        <a:rPr lang="en-US" dirty="0" smtClean="0"/>
                        <a:t>(Y)</a:t>
                      </a:r>
                      <a:endParaRPr lang="en-US" dirty="0"/>
                    </a:p>
                  </a:txBody>
                  <a:tcPr/>
                </a:tc>
              </a:tr>
              <a:tr h="370840">
                <a:tc>
                  <a:txBody>
                    <a:bodyPr/>
                    <a:lstStyle/>
                    <a:p>
                      <a:pPr algn="ctr"/>
                      <a:r>
                        <a:rPr lang="en-US" sz="1600" dirty="0" smtClean="0"/>
                        <a:t>0</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p>
                      <a:pPr algn="ctr"/>
                      <a:r>
                        <a:rPr lang="en-US" sz="1600" dirty="0" smtClean="0"/>
                        <a:t>2</a:t>
                      </a:r>
                    </a:p>
                  </a:txBody>
                  <a:tcPr/>
                </a:tc>
                <a:tc>
                  <a:txBody>
                    <a:bodyPr/>
                    <a:lstStyle/>
                    <a:p>
                      <a:pPr algn="ctr"/>
                      <a:r>
                        <a:rPr lang="en-US" sz="1600" dirty="0" smtClean="0"/>
                        <a:t>0</a:t>
                      </a:r>
                    </a:p>
                    <a:p>
                      <a:pPr algn="ctr"/>
                      <a:r>
                        <a:rPr lang="en-US" sz="1600" dirty="0" smtClean="0"/>
                        <a:t>1</a:t>
                      </a:r>
                    </a:p>
                    <a:p>
                      <a:pPr algn="ctr"/>
                      <a:r>
                        <a:rPr lang="en-US" sz="1600" dirty="0" smtClean="0"/>
                        <a:t>0.67</a:t>
                      </a:r>
                    </a:p>
                    <a:p>
                      <a:pPr algn="ctr"/>
                      <a:r>
                        <a:rPr lang="en-US" sz="1600" dirty="0" smtClean="0"/>
                        <a:t>0.86</a:t>
                      </a:r>
                    </a:p>
                    <a:p>
                      <a:pPr algn="ctr"/>
                      <a:r>
                        <a:rPr lang="en-US" sz="1600" dirty="0" smtClean="0"/>
                        <a:t>1.2</a:t>
                      </a:r>
                    </a:p>
                    <a:p>
                      <a:pPr algn="ctr"/>
                      <a:r>
                        <a:rPr lang="en-US" sz="1600" dirty="0" smtClean="0"/>
                        <a:t>1.5</a:t>
                      </a:r>
                    </a:p>
                    <a:p>
                      <a:pPr algn="ctr"/>
                      <a:r>
                        <a:rPr lang="en-US" sz="1600" dirty="0" smtClean="0"/>
                        <a:t>2.0</a:t>
                      </a:r>
                    </a:p>
                    <a:p>
                      <a:pPr algn="ctr"/>
                      <a:r>
                        <a:rPr lang="en-US" sz="1600" dirty="0" smtClean="0"/>
                        <a:t>3.0</a:t>
                      </a:r>
                    </a:p>
                    <a:p>
                      <a:pPr algn="ctr"/>
                      <a:r>
                        <a:rPr lang="en-US" sz="1600" dirty="0" smtClean="0"/>
                        <a:t>4.0</a:t>
                      </a:r>
                    </a:p>
                  </a:txBody>
                  <a:tcPr/>
                </a:tc>
                <a:tc>
                  <a:txBody>
                    <a:bodyPr/>
                    <a:lstStyle/>
                    <a:p>
                      <a:pPr algn="ctr"/>
                      <a:endParaRPr lang="en-US" sz="1600" dirty="0" smtClean="0"/>
                    </a:p>
                    <a:p>
                      <a:pPr algn="ctr"/>
                      <a:r>
                        <a:rPr lang="en-US" sz="1600" dirty="0" smtClean="0"/>
                        <a:t>12.0</a:t>
                      </a:r>
                    </a:p>
                    <a:p>
                      <a:pPr algn="ctr"/>
                      <a:r>
                        <a:rPr lang="en-US" sz="1600" dirty="0" smtClean="0"/>
                        <a:t>24.0</a:t>
                      </a:r>
                    </a:p>
                    <a:p>
                      <a:pPr algn="ctr"/>
                      <a:r>
                        <a:rPr lang="en-US" sz="1600" dirty="0" smtClean="0"/>
                        <a:t>36.0</a:t>
                      </a:r>
                    </a:p>
                    <a:p>
                      <a:pPr algn="ctr"/>
                      <a:r>
                        <a:rPr lang="en-US" sz="1600" dirty="0" smtClean="0"/>
                        <a:t>48.0</a:t>
                      </a:r>
                    </a:p>
                    <a:p>
                      <a:pPr algn="ctr"/>
                      <a:r>
                        <a:rPr lang="en-US" sz="1600" dirty="0" smtClean="0"/>
                        <a:t>60.0</a:t>
                      </a:r>
                    </a:p>
                    <a:p>
                      <a:pPr algn="ctr"/>
                      <a:r>
                        <a:rPr lang="en-US" sz="1600" dirty="0" smtClean="0"/>
                        <a:t>72.0</a:t>
                      </a:r>
                    </a:p>
                    <a:p>
                      <a:pPr algn="ctr"/>
                      <a:r>
                        <a:rPr lang="en-US" sz="1600" dirty="0" smtClean="0"/>
                        <a:t>84.0</a:t>
                      </a:r>
                    </a:p>
                    <a:p>
                      <a:pPr algn="ctr"/>
                      <a:r>
                        <a:rPr lang="en-US" sz="1600" dirty="0" smtClean="0"/>
                        <a:t>92.0</a:t>
                      </a:r>
                    </a:p>
                  </a:txBody>
                  <a:tcPr/>
                </a:tc>
                <a:tc>
                  <a:txBody>
                    <a:bodyPr/>
                    <a:lstStyle/>
                    <a:p>
                      <a:pPr algn="ctr"/>
                      <a:r>
                        <a:rPr lang="en-US" sz="1600" dirty="0" smtClean="0"/>
                        <a:t>0</a:t>
                      </a:r>
                    </a:p>
                    <a:p>
                      <a:pPr algn="ctr"/>
                      <a:r>
                        <a:rPr lang="en-US" sz="1600" dirty="0" smtClean="0"/>
                        <a:t>12</a:t>
                      </a:r>
                    </a:p>
                    <a:p>
                      <a:pPr algn="ctr"/>
                      <a:r>
                        <a:rPr lang="en-US" sz="1600" dirty="0" smtClean="0"/>
                        <a:t>30</a:t>
                      </a:r>
                    </a:p>
                    <a:p>
                      <a:pPr algn="ctr"/>
                      <a:r>
                        <a:rPr lang="en-US" sz="1600" dirty="0" smtClean="0"/>
                        <a:t>44</a:t>
                      </a:r>
                    </a:p>
                    <a:p>
                      <a:pPr algn="ctr"/>
                      <a:r>
                        <a:rPr lang="en-US" sz="1600" dirty="0" smtClean="0"/>
                        <a:t>54</a:t>
                      </a:r>
                    </a:p>
                    <a:p>
                      <a:pPr algn="ctr"/>
                      <a:r>
                        <a:rPr lang="en-US" sz="1600" dirty="0" smtClean="0"/>
                        <a:t>62</a:t>
                      </a:r>
                    </a:p>
                    <a:p>
                      <a:pPr algn="ctr"/>
                      <a:r>
                        <a:rPr lang="en-US" sz="1600" dirty="0" smtClean="0"/>
                        <a:t>68</a:t>
                      </a:r>
                    </a:p>
                    <a:p>
                      <a:pPr algn="ctr"/>
                      <a:r>
                        <a:rPr lang="en-US" sz="1600" dirty="0" smtClean="0"/>
                        <a:t>72</a:t>
                      </a:r>
                    </a:p>
                    <a:p>
                      <a:pPr algn="ctr"/>
                      <a:r>
                        <a:rPr lang="en-US" sz="1600" dirty="0" smtClean="0"/>
                        <a:t>74</a:t>
                      </a:r>
                    </a:p>
                  </a:txBody>
                  <a:tcPr/>
                </a:tc>
              </a:tr>
            </a:tbl>
          </a:graphicData>
        </a:graphic>
      </p:graphicFrame>
      <p:sp>
        <p:nvSpPr>
          <p:cNvPr id="4" name="Title 3"/>
          <p:cNvSpPr>
            <a:spLocks noGrp="1"/>
          </p:cNvSpPr>
          <p:nvPr>
            <p:ph type="title"/>
          </p:nvPr>
        </p:nvSpPr>
        <p:spPr>
          <a:xfrm>
            <a:off x="495300" y="592603"/>
            <a:ext cx="8229600" cy="1143000"/>
          </a:xfrm>
        </p:spPr>
        <p:txBody>
          <a:bodyPr>
            <a:noAutofit/>
          </a:bodyPr>
          <a:lstStyle/>
          <a:p>
            <a:pPr marL="0" lvl="0" indent="0" algn="r" rtl="1">
              <a:lnSpc>
                <a:spcPct val="115000"/>
              </a:lnSpc>
              <a:spcBef>
                <a:spcPts val="0"/>
              </a:spcBef>
              <a:spcAft>
                <a:spcPts val="1000"/>
              </a:spcAft>
            </a:pPr>
            <a:r>
              <a:rPr lang="ar-SA" altLang="en-US" sz="2000" b="0" dirty="0">
                <a:effectLst/>
                <a:latin typeface="Times New Roman" panose="02020603050405020304" pitchFamily="18" charset="0"/>
                <a:cs typeface="Times New Roman" panose="02020603050405020304" pitchFamily="18" charset="0"/>
              </a:rPr>
              <a:t>مثال:</a:t>
            </a:r>
            <a:br>
              <a:rPr lang="ar-SA" altLang="en-US" sz="2000" b="0" dirty="0">
                <a:effectLst/>
                <a:latin typeface="Times New Roman" panose="02020603050405020304" pitchFamily="18" charset="0"/>
                <a:cs typeface="Times New Roman" panose="02020603050405020304" pitchFamily="18" charset="0"/>
              </a:rPr>
            </a:br>
            <a:r>
              <a:rPr lang="ar-SA" altLang="en-US" sz="2000" b="0" dirty="0">
                <a:effectLst/>
                <a:latin typeface="Times New Roman" panose="02020603050405020304" pitchFamily="18" charset="0"/>
                <a:cs typeface="Times New Roman" panose="02020603050405020304" pitchFamily="18" charset="0"/>
              </a:rPr>
              <a:t>اذا كان سعر </a:t>
            </a:r>
            <a:r>
              <a:rPr lang="ar-SA" altLang="en-US" sz="2000" b="0" dirty="0" smtClean="0">
                <a:effectLst/>
                <a:latin typeface="Times New Roman" panose="02020603050405020304" pitchFamily="18" charset="0"/>
                <a:cs typeface="Times New Roman" panose="02020603050405020304" pitchFamily="18" charset="0"/>
              </a:rPr>
              <a:t>الوحدة </a:t>
            </a:r>
            <a:r>
              <a:rPr lang="ar-SA" altLang="en-US" sz="2000" b="0" dirty="0">
                <a:effectLst/>
                <a:latin typeface="Times New Roman" panose="02020603050405020304" pitchFamily="18" charset="0"/>
                <a:cs typeface="Times New Roman" panose="02020603050405020304" pitchFamily="18" charset="0"/>
              </a:rPr>
              <a:t>من الانتاج (</a:t>
            </a:r>
            <a:r>
              <a:rPr lang="en-US" altLang="en-US" sz="2000" b="0" dirty="0" err="1">
                <a:effectLst/>
                <a:latin typeface="Times New Roman" panose="02020603050405020304" pitchFamily="18" charset="0"/>
                <a:cs typeface="Times New Roman" panose="02020603050405020304" pitchFamily="18" charset="0"/>
              </a:rPr>
              <a:t>Py</a:t>
            </a:r>
            <a:r>
              <a:rPr lang="ar-SA" altLang="en-US" sz="2000" b="0" dirty="0">
                <a:effectLst/>
                <a:latin typeface="Times New Roman" panose="02020603050405020304" pitchFamily="18" charset="0"/>
                <a:cs typeface="Times New Roman" panose="02020603050405020304" pitchFamily="18" charset="0"/>
              </a:rPr>
              <a:t>) يساوي 2 ريال</a:t>
            </a:r>
            <a:br>
              <a:rPr lang="ar-SA" altLang="en-US" sz="2000" b="0" dirty="0">
                <a:effectLst/>
                <a:latin typeface="Times New Roman" panose="02020603050405020304" pitchFamily="18" charset="0"/>
                <a:cs typeface="Times New Roman" panose="02020603050405020304" pitchFamily="18" charset="0"/>
              </a:rPr>
            </a:br>
            <a:endParaRPr lang="en-US" sz="2000" b="0" dirty="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529309" y="5486400"/>
            <a:ext cx="6176691" cy="646331"/>
          </a:xfrm>
          <a:prstGeom prst="rect">
            <a:avLst/>
          </a:prstGeom>
          <a:noFill/>
        </p:spPr>
        <p:txBody>
          <a:bodyPr wrap="none" rtlCol="0">
            <a:spAutoFit/>
          </a:bodyPr>
          <a:lstStyle/>
          <a:p>
            <a:pPr algn="r" rtl="1"/>
            <a:r>
              <a:rPr lang="ar-SA" dirty="0" smtClean="0">
                <a:solidFill>
                  <a:prstClr val="black"/>
                </a:solidFill>
              </a:rPr>
              <a:t>كمية الانتاج المثلي هي انتاج </a:t>
            </a:r>
            <a:r>
              <a:rPr lang="en-US" dirty="0" smtClean="0">
                <a:solidFill>
                  <a:prstClr val="black"/>
                </a:solidFill>
              </a:rPr>
              <a:t> 68</a:t>
            </a:r>
            <a:r>
              <a:rPr lang="ar-SA" dirty="0" smtClean="0">
                <a:solidFill>
                  <a:prstClr val="black"/>
                </a:solidFill>
              </a:rPr>
              <a:t> وحدة، وهي الكمية التي يتساوي عندها </a:t>
            </a:r>
          </a:p>
          <a:p>
            <a:pPr algn="r" rtl="1"/>
            <a:r>
              <a:rPr lang="ar-SA" dirty="0" smtClean="0">
                <a:solidFill>
                  <a:prstClr val="black"/>
                </a:solidFill>
              </a:rPr>
              <a:t>الايراد الحدي مع التكاليف الحدية مع سعر الوحدة من الانتاج (</a:t>
            </a:r>
            <a:r>
              <a:rPr lang="en-US" dirty="0" smtClean="0">
                <a:solidFill>
                  <a:prstClr val="black"/>
                </a:solidFill>
              </a:rPr>
              <a:t>MR=MC=</a:t>
            </a:r>
            <a:r>
              <a:rPr lang="en-US" dirty="0" err="1" smtClean="0">
                <a:solidFill>
                  <a:prstClr val="black"/>
                </a:solidFill>
              </a:rPr>
              <a:t>Py</a:t>
            </a:r>
            <a:r>
              <a:rPr lang="ar-SA"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27136273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400" dirty="0"/>
              <a:t>هذا </a:t>
            </a:r>
            <a:r>
              <a:rPr lang="ar-SA" sz="2400" dirty="0" smtClean="0"/>
              <a:t>المبدأ مهم في تووجيه </a:t>
            </a:r>
            <a:r>
              <a:rPr lang="ar-SA" sz="2400" dirty="0"/>
              <a:t>المنتجين في التقليل من الخسائر.</a:t>
            </a:r>
          </a:p>
          <a:p>
            <a:pPr marL="342900" indent="-342900" algn="r" rtl="1">
              <a:lnSpc>
                <a:spcPct val="115000"/>
              </a:lnSpc>
              <a:spcBef>
                <a:spcPts val="0"/>
              </a:spcBef>
              <a:spcAft>
                <a:spcPts val="1000"/>
              </a:spcAft>
            </a:pPr>
            <a:r>
              <a:rPr lang="ar-SA" sz="2400" dirty="0" smtClean="0"/>
              <a:t>تنقسم </a:t>
            </a:r>
            <a:r>
              <a:rPr lang="ar-SA" sz="2400" dirty="0"/>
              <a:t>التكاليف إلى تكاليف ثابتة ومتغيرة. التكاليف </a:t>
            </a:r>
            <a:r>
              <a:rPr lang="ar-SA" sz="2400" dirty="0" smtClean="0"/>
              <a:t>المتغيرة مهمة </a:t>
            </a:r>
            <a:r>
              <a:rPr lang="ar-SA" sz="2400" dirty="0"/>
              <a:t>في تحديد ما إذا كان </a:t>
            </a:r>
            <a:r>
              <a:rPr lang="ar-SA" sz="2400" dirty="0" smtClean="0"/>
              <a:t>يجب الاستمرار في الإنتاج </a:t>
            </a:r>
            <a:r>
              <a:rPr lang="ar-SA" sz="2400" dirty="0"/>
              <a:t>أو لا. التكاليف الثابتة مهمة </a:t>
            </a:r>
            <a:r>
              <a:rPr lang="ar-SA" sz="2400" dirty="0" smtClean="0"/>
              <a:t>في اتخاذ </a:t>
            </a:r>
            <a:r>
              <a:rPr lang="ar-SA" sz="2400" dirty="0"/>
              <a:t>القرارات بشأن الممارسات </a:t>
            </a:r>
            <a:r>
              <a:rPr lang="ar-SA" sz="2400" dirty="0" smtClean="0"/>
              <a:t>الانتاجية المختلفة ووتحديد كميات الإنتاج.</a:t>
            </a:r>
          </a:p>
          <a:p>
            <a:pPr marL="342900" indent="-342900" algn="r" rtl="1">
              <a:lnSpc>
                <a:spcPct val="115000"/>
              </a:lnSpc>
              <a:spcBef>
                <a:spcPts val="0"/>
              </a:spcBef>
              <a:spcAft>
                <a:spcPts val="1000"/>
              </a:spcAft>
            </a:pPr>
            <a:r>
              <a:rPr lang="ar-SA" sz="2400" dirty="0" smtClean="0"/>
              <a:t>في </a:t>
            </a:r>
            <a:r>
              <a:rPr lang="ar-SA" sz="2400" dirty="0"/>
              <a:t>المدى القصير، </a:t>
            </a:r>
            <a:r>
              <a:rPr lang="ar-SA" sz="2400" dirty="0" smtClean="0"/>
              <a:t>يجب ان يغطي </a:t>
            </a:r>
            <a:r>
              <a:rPr lang="ar-SA" sz="2400" dirty="0"/>
              <a:t>إجمالي العائدات أو إجمالي الإيرادات </a:t>
            </a:r>
            <a:r>
              <a:rPr lang="ar-SA" sz="2400" dirty="0" smtClean="0"/>
              <a:t>التكاليف االكلية </a:t>
            </a:r>
            <a:r>
              <a:rPr lang="ar-SA" sz="2400" dirty="0"/>
              <a:t>المتغيرة </a:t>
            </a:r>
            <a:r>
              <a:rPr lang="ar-SA" sz="2400" dirty="0" smtClean="0"/>
              <a:t>(</a:t>
            </a:r>
            <a:r>
              <a:rPr lang="en-US" sz="2400" dirty="0" smtClean="0"/>
              <a:t>TVC</a:t>
            </a:r>
            <a:r>
              <a:rPr lang="ar-SA" sz="2400" dirty="0" smtClean="0"/>
              <a:t>). أو أن </a:t>
            </a:r>
            <a:r>
              <a:rPr lang="ar-SA" sz="2400" dirty="0"/>
              <a:t>سعر البيع يجب أن يغطي متوسط التكلفة المتغيرة </a:t>
            </a:r>
            <a:r>
              <a:rPr lang="ar-SA" sz="2400" dirty="0" smtClean="0"/>
              <a:t>(</a:t>
            </a:r>
            <a:r>
              <a:rPr lang="en-US" sz="2400" dirty="0" smtClean="0"/>
              <a:t>AVC</a:t>
            </a:r>
            <a:r>
              <a:rPr lang="ar-SA" sz="2400" dirty="0" smtClean="0"/>
              <a:t>) </a:t>
            </a:r>
            <a:r>
              <a:rPr lang="ar-SA" sz="2400" dirty="0"/>
              <a:t>لمواصلة الإنتاج على المدى القصير</a:t>
            </a:r>
            <a:r>
              <a:rPr lang="ar-SA" sz="2400" dirty="0" smtClean="0"/>
              <a:t>.</a:t>
            </a:r>
          </a:p>
          <a:p>
            <a:pPr marL="342900" indent="-342900" algn="r" rtl="1">
              <a:lnSpc>
                <a:spcPct val="115000"/>
              </a:lnSpc>
              <a:spcBef>
                <a:spcPts val="0"/>
              </a:spcBef>
              <a:spcAft>
                <a:spcPts val="1000"/>
              </a:spcAft>
            </a:pPr>
            <a:r>
              <a:rPr lang="ar-SA" sz="2400" dirty="0" smtClean="0"/>
              <a:t>في </a:t>
            </a:r>
            <a:r>
              <a:rPr lang="ar-SA" sz="2400" dirty="0"/>
              <a:t>المدى الطويل، يجب أن تغطي العائدات الإجمالية أو إجمالي الإيرادات </a:t>
            </a:r>
            <a:r>
              <a:rPr lang="ar-SA" sz="2400" dirty="0" smtClean="0"/>
              <a:t>التكاليف الكلية (</a:t>
            </a:r>
            <a:r>
              <a:rPr lang="en-US" sz="2400" dirty="0" smtClean="0"/>
              <a:t>TC</a:t>
            </a:r>
            <a:r>
              <a:rPr lang="ar-SA" sz="2400" dirty="0" smtClean="0"/>
              <a:t>). او إن </a:t>
            </a:r>
            <a:r>
              <a:rPr lang="ar-SA" sz="2400" dirty="0"/>
              <a:t>سعر البيع يجب أن يغطي </a:t>
            </a:r>
            <a:r>
              <a:rPr lang="ar-SA" sz="2400" dirty="0" smtClean="0"/>
              <a:t> متوسط تكلفة </a:t>
            </a:r>
            <a:r>
              <a:rPr lang="ar-SA" sz="2400" dirty="0"/>
              <a:t>الإنتاج </a:t>
            </a:r>
            <a:r>
              <a:rPr lang="ar-SA" sz="2400" dirty="0" smtClean="0"/>
              <a:t>(</a:t>
            </a:r>
            <a:r>
              <a:rPr lang="en-US" sz="2400" dirty="0" smtClean="0"/>
              <a:t>ATC</a:t>
            </a:r>
            <a:r>
              <a:rPr lang="ar-SA" sz="2400" dirty="0" smtClean="0"/>
              <a:t>).</a:t>
            </a:r>
            <a:endParaRPr lang="en-US" sz="2400" dirty="0"/>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التكاليف لتقليل الخسائر</a:t>
            </a:r>
            <a:br>
              <a:rPr lang="ar-SA" sz="2800" dirty="0" smtClean="0"/>
            </a:br>
            <a:r>
              <a:rPr lang="en-US" sz="1800" dirty="0"/>
              <a:t>COST PRINCIPLE OR MINIMUM LOSS PRINCIPLE</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735825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في </a:t>
            </a:r>
            <a:r>
              <a:rPr lang="ar-SA" sz="2000" dirty="0">
                <a:latin typeface="Times New Roman" panose="02020603050405020304" pitchFamily="18" charset="0"/>
                <a:cs typeface="Times New Roman" panose="02020603050405020304" pitchFamily="18" charset="0"/>
              </a:rPr>
              <a:t>المدى القصير قد يكون </a:t>
            </a:r>
            <a:r>
              <a:rPr lang="ar-SA" sz="2000" dirty="0" smtClean="0">
                <a:latin typeface="Times New Roman" panose="02020603050405020304" pitchFamily="18" charset="0"/>
                <a:cs typeface="Times New Roman" panose="02020603050405020304" pitchFamily="18" charset="0"/>
              </a:rPr>
              <a:t>نقطة </a:t>
            </a:r>
            <a:r>
              <a:rPr lang="en-US" sz="2000" dirty="0" smtClean="0">
                <a:latin typeface="Times New Roman" panose="02020603050405020304" pitchFamily="18" charset="0"/>
                <a:cs typeface="Times New Roman" panose="02020603050405020304" pitchFamily="18" charset="0"/>
              </a:rPr>
              <a:t>(MR=MC)</a:t>
            </a:r>
            <a:r>
              <a:rPr lang="ar-SA" sz="2000" dirty="0" smtClean="0">
                <a:latin typeface="Times New Roman" panose="02020603050405020304" pitchFamily="18" charset="0"/>
                <a:cs typeface="Times New Roman" panose="02020603050405020304" pitchFamily="18" charset="0"/>
              </a:rPr>
              <a:t> نقطة الانتاج الامثل قد </a:t>
            </a:r>
            <a:r>
              <a:rPr lang="ar-SA" sz="2000" dirty="0">
                <a:latin typeface="Times New Roman" panose="02020603050405020304" pitchFamily="18" charset="0"/>
                <a:cs typeface="Times New Roman" panose="02020603050405020304" pitchFamily="18" charset="0"/>
              </a:rPr>
              <a:t>تنطوي على خسارة بدلا من الربح. إن </a:t>
            </a:r>
            <a:r>
              <a:rPr lang="ar-SA" sz="2000" dirty="0" smtClean="0">
                <a:latin typeface="Times New Roman" panose="02020603050405020304" pitchFamily="18" charset="0"/>
                <a:cs typeface="Times New Roman" panose="02020603050405020304" pitchFamily="18" charset="0"/>
              </a:rPr>
              <a:t>الاستمرار في </a:t>
            </a:r>
            <a:r>
              <a:rPr lang="ar-SA" sz="2000" dirty="0">
                <a:latin typeface="Times New Roman" panose="02020603050405020304" pitchFamily="18" charset="0"/>
                <a:cs typeface="Times New Roman" panose="02020603050405020304" pitchFamily="18" charset="0"/>
              </a:rPr>
              <a:t>تشغيل المزارع عندما يكون سعر المنتج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MR</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أقل من متوسط التكلفة الكلية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ATC</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ولكن أكثر من متوسط التكلفة المتغيرة </a:t>
            </a:r>
            <a:r>
              <a:rPr lang="ar-SA"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AVC</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شائع في الزراعة. وهذا </a:t>
            </a:r>
            <a:r>
              <a:rPr lang="ar-SA" sz="2000" dirty="0" smtClean="0">
                <a:latin typeface="Times New Roman" panose="02020603050405020304" pitchFamily="18" charset="0"/>
                <a:cs typeface="Times New Roman" panose="02020603050405020304" pitchFamily="18" charset="0"/>
              </a:rPr>
              <a:t>يفسر </a:t>
            </a:r>
            <a:r>
              <a:rPr lang="ar-SA" sz="2000" dirty="0">
                <a:latin typeface="Times New Roman" panose="02020603050405020304" pitchFamily="18" charset="0"/>
                <a:cs typeface="Times New Roman" panose="02020603050405020304" pitchFamily="18" charset="0"/>
              </a:rPr>
              <a:t>لماذا </a:t>
            </a:r>
            <a:r>
              <a:rPr lang="ar-SA" sz="2000" dirty="0" smtClean="0">
                <a:latin typeface="Times New Roman" panose="02020603050405020304" pitchFamily="18" charset="0"/>
                <a:cs typeface="Times New Roman" panose="02020603050405020304" pitchFamily="18" charset="0"/>
              </a:rPr>
              <a:t>يستمر </a:t>
            </a:r>
            <a:r>
              <a:rPr lang="ar-SA" sz="2000" dirty="0">
                <a:latin typeface="Times New Roman" panose="02020603050405020304" pitchFamily="18" charset="0"/>
                <a:cs typeface="Times New Roman" panose="02020603050405020304" pitchFamily="18" charset="0"/>
              </a:rPr>
              <a:t>المزارعون </a:t>
            </a:r>
            <a:r>
              <a:rPr lang="ar-SA" sz="2000" dirty="0" smtClean="0">
                <a:latin typeface="Times New Roman" panose="02020603050405020304" pitchFamily="18" charset="0"/>
                <a:cs typeface="Times New Roman" panose="02020603050405020304" pitchFamily="18" charset="0"/>
              </a:rPr>
              <a:t>في االانتاج حتى </a:t>
            </a:r>
            <a:r>
              <a:rPr lang="ar-SA" sz="2000" dirty="0">
                <a:latin typeface="Times New Roman" panose="02020603050405020304" pitchFamily="18" charset="0"/>
                <a:cs typeface="Times New Roman" panose="02020603050405020304" pitchFamily="18" charset="0"/>
              </a:rPr>
              <a:t>عندما يتكبدون خسائر</a:t>
            </a:r>
            <a:r>
              <a:rPr lang="ar-SA" sz="2000" dirty="0" smtClean="0">
                <a:latin typeface="Times New Roman" panose="02020603050405020304" pitchFamily="18" charset="0"/>
                <a:cs typeface="Times New Roman" panose="02020603050405020304" pitchFamily="18" charset="0"/>
              </a:rPr>
              <a:t>.</a:t>
            </a: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قواعد اتخاذ القرار في حالة الخسارة في المدي القصير:</a:t>
            </a: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1. إذا </a:t>
            </a:r>
            <a:r>
              <a:rPr lang="ar-SA" sz="2000" dirty="0">
                <a:latin typeface="Times New Roman" panose="02020603050405020304" pitchFamily="18" charset="0"/>
                <a:cs typeface="Times New Roman" panose="02020603050405020304" pitchFamily="18" charset="0"/>
              </a:rPr>
              <a:t>کان سعر البیع المتوقع أکبر من متوسط التکلفة </a:t>
            </a:r>
            <a:r>
              <a:rPr lang="ar-SA" sz="2000" dirty="0" smtClean="0">
                <a:latin typeface="Times New Roman" panose="02020603050405020304" pitchFamily="18" charset="0"/>
                <a:cs typeface="Times New Roman" panose="02020603050405020304" pitchFamily="18" charset="0"/>
              </a:rPr>
              <a:t>الكلية، </a:t>
            </a:r>
            <a:r>
              <a:rPr lang="ar-SA" sz="2000" dirty="0">
                <a:latin typeface="Times New Roman" panose="02020603050405020304" pitchFamily="18" charset="0"/>
                <a:cs typeface="Times New Roman" panose="02020603050405020304" pitchFamily="18" charset="0"/>
              </a:rPr>
              <a:t>فمن المتوقع أن یتم تحقیق الأرباح ویتم تعظیمھا من خلال </a:t>
            </a:r>
            <a:r>
              <a:rPr lang="ar-SA" sz="2000" dirty="0" smtClean="0">
                <a:latin typeface="Times New Roman" panose="02020603050405020304" pitchFamily="18" charset="0"/>
                <a:cs typeface="Times New Roman" panose="02020603050405020304" pitchFamily="18" charset="0"/>
              </a:rPr>
              <a:t>الإنتاج عند نقطة (</a:t>
            </a:r>
            <a:r>
              <a:rPr lang="en-US" sz="2000" dirty="0">
                <a:solidFill>
                  <a:prstClr val="black"/>
                </a:solidFill>
                <a:latin typeface="Times New Roman" panose="02020603050405020304" pitchFamily="18" charset="0"/>
                <a:cs typeface="Times New Roman" panose="02020603050405020304" pitchFamily="18" charset="0"/>
              </a:rPr>
              <a:t>MR=MC</a:t>
            </a:r>
            <a:r>
              <a:rPr lang="ar-SA" sz="2000" dirty="0" smtClean="0">
                <a:latin typeface="Times New Roman" panose="02020603050405020304" pitchFamily="18" charset="0"/>
                <a:cs typeface="Times New Roman" panose="02020603050405020304" pitchFamily="18" charset="0"/>
              </a:rPr>
              <a:t>).</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2. إذا كان سعر البيع المتوقع أقل من متوسط التكلفة </a:t>
            </a:r>
            <a:r>
              <a:rPr lang="ar-SA" sz="2000" dirty="0" smtClean="0">
                <a:latin typeface="Times New Roman" panose="02020603050405020304" pitchFamily="18" charset="0"/>
                <a:cs typeface="Times New Roman" panose="02020603050405020304" pitchFamily="18" charset="0"/>
              </a:rPr>
              <a:t>الكلية ولكن </a:t>
            </a:r>
            <a:r>
              <a:rPr lang="ar-SA" sz="2000" dirty="0">
                <a:latin typeface="Times New Roman" panose="02020603050405020304" pitchFamily="18" charset="0"/>
                <a:cs typeface="Times New Roman" panose="02020603050405020304" pitchFamily="18" charset="0"/>
              </a:rPr>
              <a:t>أكبر من متوسط التكلفة </a:t>
            </a:r>
            <a:r>
              <a:rPr lang="ar-SA" sz="2000" dirty="0" smtClean="0">
                <a:latin typeface="Times New Roman" panose="02020603050405020304" pitchFamily="18" charset="0"/>
                <a:cs typeface="Times New Roman" panose="02020603050405020304" pitchFamily="18" charset="0"/>
              </a:rPr>
              <a:t>المتغيرة، </a:t>
            </a:r>
            <a:r>
              <a:rPr lang="ar-SA" sz="2000" dirty="0">
                <a:latin typeface="Times New Roman" panose="02020603050405020304" pitchFamily="18" charset="0"/>
                <a:cs typeface="Times New Roman" panose="02020603050405020304" pitchFamily="18" charset="0"/>
              </a:rPr>
              <a:t>فمن المتوقع حدوث خسارة ولكن الخسارة أقل من التكلفة الكلية </a:t>
            </a:r>
            <a:r>
              <a:rPr lang="ar-SA" sz="2000" dirty="0" smtClean="0">
                <a:latin typeface="Times New Roman" panose="02020603050405020304" pitchFamily="18" charset="0"/>
                <a:cs typeface="Times New Roman" panose="02020603050405020304" pitchFamily="18" charset="0"/>
              </a:rPr>
              <a:t>الثابتة </a:t>
            </a:r>
            <a:r>
              <a:rPr lang="ar-SA" sz="2000" dirty="0">
                <a:latin typeface="Times New Roman" panose="02020603050405020304" pitchFamily="18" charset="0"/>
                <a:cs typeface="Times New Roman" panose="02020603050405020304" pitchFamily="18" charset="0"/>
              </a:rPr>
              <a:t>ويتم تقليلها عن طريق </a:t>
            </a:r>
            <a:r>
              <a:rPr lang="ar-SA" sz="2000" dirty="0" smtClean="0">
                <a:latin typeface="Times New Roman" panose="02020603050405020304" pitchFamily="18" charset="0"/>
                <a:cs typeface="Times New Roman" panose="02020603050405020304" pitchFamily="18" charset="0"/>
              </a:rPr>
              <a:t>إلانتاج </a:t>
            </a:r>
            <a:r>
              <a:rPr lang="ar-SA" sz="2000" dirty="0">
                <a:latin typeface="Times New Roman" panose="02020603050405020304" pitchFamily="18" charset="0"/>
                <a:cs typeface="Times New Roman" panose="02020603050405020304" pitchFamily="18" charset="0"/>
              </a:rPr>
              <a:t>عند نقطة (</a:t>
            </a:r>
            <a:r>
              <a:rPr lang="en-US" sz="2000" dirty="0">
                <a:solidFill>
                  <a:prstClr val="black"/>
                </a:solidFill>
                <a:latin typeface="Times New Roman" panose="02020603050405020304" pitchFamily="18" charset="0"/>
                <a:cs typeface="Times New Roman" panose="02020603050405020304" pitchFamily="18" charset="0"/>
              </a:rPr>
              <a:t>MR=MC</a:t>
            </a:r>
            <a:r>
              <a:rPr lang="ar-SA" sz="2000" dirty="0" smtClean="0">
                <a:latin typeface="Times New Roman" panose="02020603050405020304" pitchFamily="18" charset="0"/>
                <a:cs typeface="Times New Roman" panose="02020603050405020304" pitchFamily="18" charset="0"/>
              </a:rPr>
              <a:t>). القرار الاستمرار في الانتاج.</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3</a:t>
            </a:r>
            <a:r>
              <a:rPr lang="ar-SA" sz="2000" dirty="0">
                <a:latin typeface="Times New Roman" panose="02020603050405020304" pitchFamily="18" charset="0"/>
                <a:cs typeface="Times New Roman" panose="02020603050405020304" pitchFamily="18" charset="0"/>
              </a:rPr>
              <a:t>. إذا كان سعر البيع المتوقع أقل من متوسط التكلفة </a:t>
            </a:r>
            <a:r>
              <a:rPr lang="ar-SA" sz="2000" dirty="0" smtClean="0">
                <a:latin typeface="Times New Roman" panose="02020603050405020304" pitchFamily="18" charset="0"/>
                <a:cs typeface="Times New Roman" panose="02020603050405020304" pitchFamily="18" charset="0"/>
              </a:rPr>
              <a:t>المتغيرة، </a:t>
            </a:r>
            <a:r>
              <a:rPr lang="ar-SA" sz="2000" dirty="0">
                <a:latin typeface="Times New Roman" panose="02020603050405020304" pitchFamily="18" charset="0"/>
                <a:cs typeface="Times New Roman" panose="02020603050405020304" pitchFamily="18" charset="0"/>
              </a:rPr>
              <a:t>فمن المتوقع حدوث خسارة </a:t>
            </a:r>
            <a:r>
              <a:rPr lang="ar-SA" sz="2000" dirty="0" smtClean="0">
                <a:latin typeface="Times New Roman" panose="02020603050405020304" pitchFamily="18" charset="0"/>
                <a:cs typeface="Times New Roman" panose="02020603050405020304" pitchFamily="18" charset="0"/>
              </a:rPr>
              <a:t>صافية فيجب التوقف عن الانتاج. الخسارة في هذه الحالة تساوي التكاليف الثابتة.</a:t>
            </a:r>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التكاليف لتقليل الخسائر</a:t>
            </a:r>
            <a:br>
              <a:rPr lang="ar-SA" sz="2800" dirty="0" smtClean="0"/>
            </a:br>
            <a:r>
              <a:rPr lang="en-US" sz="1800" dirty="0"/>
              <a:t>COST PRINCIPLE OR MINIMUM LOSS PRINCIPLE</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988219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قواعد اتخاذ القرار في حالة الخسارة في المدي الطويل:</a:t>
            </a: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1</a:t>
            </a:r>
            <a:r>
              <a:rPr lang="ar-SA" sz="2000" dirty="0">
                <a:latin typeface="Times New Roman" panose="02020603050405020304" pitchFamily="18" charset="0"/>
                <a:cs typeface="Times New Roman" panose="02020603050405020304" pitchFamily="18" charset="0"/>
              </a:rPr>
              <a:t>. يجب أن يستمر الإنتاج </a:t>
            </a:r>
            <a:r>
              <a:rPr lang="ar-SA" sz="2000" dirty="0" smtClean="0">
                <a:latin typeface="Times New Roman" panose="02020603050405020304" pitchFamily="18" charset="0"/>
                <a:cs typeface="Times New Roman" panose="02020603050405020304" pitchFamily="18" charset="0"/>
              </a:rPr>
              <a:t>في المدى </a:t>
            </a:r>
            <a:r>
              <a:rPr lang="ar-SA" sz="2000" dirty="0">
                <a:latin typeface="Times New Roman" panose="02020603050405020304" pitchFamily="18" charset="0"/>
                <a:cs typeface="Times New Roman" panose="02020603050405020304" pitchFamily="18" charset="0"/>
              </a:rPr>
              <a:t>الطويل عندما يكون سعر البيع المتوقع</a:t>
            </a: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أكبر من متوسط التكلفة </a:t>
            </a:r>
            <a:r>
              <a:rPr lang="ar-SA" sz="2000" dirty="0" smtClean="0">
                <a:latin typeface="Times New Roman" panose="02020603050405020304" pitchFamily="18" charset="0"/>
                <a:cs typeface="Times New Roman" panose="02020603050405020304" pitchFamily="18" charset="0"/>
              </a:rPr>
              <a:t>الكلية .</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a:latin typeface="Times New Roman" panose="02020603050405020304" pitchFamily="18" charset="0"/>
                <a:cs typeface="Times New Roman" panose="02020603050405020304" pitchFamily="18" charset="0"/>
              </a:rPr>
              <a:t>2. </a:t>
            </a:r>
            <a:r>
              <a:rPr lang="ar-SA" sz="2000" dirty="0" smtClean="0">
                <a:latin typeface="Times New Roman" panose="02020603050405020304" pitchFamily="18" charset="0"/>
                <a:cs typeface="Times New Roman" panose="02020603050405020304" pitchFamily="18" charset="0"/>
              </a:rPr>
              <a:t>اذا كان سعر </a:t>
            </a:r>
            <a:r>
              <a:rPr lang="ar-SA" sz="2000" dirty="0">
                <a:latin typeface="Times New Roman" panose="02020603050405020304" pitchFamily="18" charset="0"/>
                <a:cs typeface="Times New Roman" panose="02020603050405020304" pitchFamily="18" charset="0"/>
              </a:rPr>
              <a:t>البيع المتوقع </a:t>
            </a:r>
            <a:r>
              <a:rPr lang="ar-SA" sz="2000" dirty="0" smtClean="0">
                <a:latin typeface="Times New Roman" panose="02020603050405020304" pitchFamily="18" charset="0"/>
                <a:cs typeface="Times New Roman" panose="02020603050405020304" pitchFamily="18" charset="0"/>
              </a:rPr>
              <a:t>أقل </a:t>
            </a:r>
            <a:r>
              <a:rPr lang="ar-SA" sz="2000" dirty="0">
                <a:latin typeface="Times New Roman" panose="02020603050405020304" pitchFamily="18" charset="0"/>
                <a:cs typeface="Times New Roman" panose="02020603050405020304" pitchFamily="18" charset="0"/>
              </a:rPr>
              <a:t>من </a:t>
            </a:r>
            <a:r>
              <a:rPr lang="ar-SA" sz="2000" dirty="0" smtClean="0">
                <a:latin typeface="Times New Roman" panose="02020603050405020304" pitchFamily="18" charset="0"/>
                <a:cs typeface="Times New Roman" panose="02020603050405020304" pitchFamily="18" charset="0"/>
              </a:rPr>
              <a:t>متوسط التكاليف الكلية ، فسوف تحقق المزرعة خسارة </a:t>
            </a:r>
            <a:r>
              <a:rPr lang="ar-SA" sz="2000" dirty="0">
                <a:latin typeface="Times New Roman" panose="02020603050405020304" pitchFamily="18" charset="0"/>
                <a:cs typeface="Times New Roman" panose="02020603050405020304" pitchFamily="18" charset="0"/>
              </a:rPr>
              <a:t>مستمرة</a:t>
            </a: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في هذه </a:t>
            </a:r>
            <a:r>
              <a:rPr lang="ar-SA" sz="2000" dirty="0" smtClean="0">
                <a:latin typeface="Times New Roman" panose="02020603050405020304" pitchFamily="18" charset="0"/>
                <a:cs typeface="Times New Roman" panose="02020603050405020304" pitchFamily="18" charset="0"/>
              </a:rPr>
              <a:t>الحالة يجب التوقف عن الانتاج وبيع </a:t>
            </a:r>
            <a:r>
              <a:rPr lang="ar-SA" sz="2000" dirty="0">
                <a:latin typeface="Times New Roman" panose="02020603050405020304" pitchFamily="18" charset="0"/>
                <a:cs typeface="Times New Roman" panose="02020603050405020304" pitchFamily="18" charset="0"/>
              </a:rPr>
              <a:t>الأصول الثابتة واستثمار الأموال </a:t>
            </a:r>
            <a:r>
              <a:rPr lang="ar-SA" sz="2000" dirty="0" smtClean="0">
                <a:latin typeface="Times New Roman" panose="02020603050405020304" pitchFamily="18" charset="0"/>
                <a:cs typeface="Times New Roman" panose="02020603050405020304" pitchFamily="18" charset="0"/>
              </a:rPr>
              <a:t>في  بديل مربح.</a:t>
            </a:r>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التكاليف لتقليل الخسائر</a:t>
            </a:r>
            <a:br>
              <a:rPr lang="ar-SA" sz="2800" dirty="0" smtClean="0"/>
            </a:br>
            <a:r>
              <a:rPr lang="en-US" sz="1800" dirty="0"/>
              <a:t>COST PRINCIPLE OR MINIMUM LOSS PRINCIPLE</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3904902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هذا </a:t>
                </a:r>
                <a:r>
                  <a:rPr lang="ar-SA" sz="2000" dirty="0">
                    <a:latin typeface="Times New Roman" panose="02020603050405020304" pitchFamily="18" charset="0"/>
                    <a:cs typeface="Times New Roman" panose="02020603050405020304" pitchFamily="18" charset="0"/>
                  </a:rPr>
                  <a:t>المبدأ الاقتصادي يفسر واحدة من علاقات الإنتاج الأساسية </a:t>
                </a:r>
                <a:r>
                  <a:rPr lang="ar-SA" sz="2000" dirty="0" smtClean="0">
                    <a:latin typeface="Times New Roman" panose="02020603050405020304" pitchFamily="18" charset="0"/>
                    <a:cs typeface="Times New Roman" panose="02020603050405020304" pitchFamily="18" charset="0"/>
                  </a:rPr>
                  <a:t>وهي العلاقة بين عوامل الانتاج. </a:t>
                </a:r>
                <a:r>
                  <a:rPr lang="ar-SA" sz="2000" dirty="0">
                    <a:latin typeface="Times New Roman" panose="02020603050405020304" pitchFamily="18" charset="0"/>
                    <a:cs typeface="Times New Roman" panose="02020603050405020304" pitchFamily="18" charset="0"/>
                  </a:rPr>
                  <a:t>وهو </a:t>
                </a:r>
                <a:r>
                  <a:rPr lang="ar-SA" sz="2000" dirty="0" smtClean="0">
                    <a:latin typeface="Times New Roman" panose="02020603050405020304" pitchFamily="18" charset="0"/>
                    <a:cs typeface="Times New Roman" panose="02020603050405020304" pitchFamily="18" charset="0"/>
                  </a:rPr>
                  <a:t>مهم </a:t>
                </a:r>
                <a:r>
                  <a:rPr lang="ar-SA" sz="2000" dirty="0">
                    <a:latin typeface="Times New Roman" panose="02020603050405020304" pitchFamily="18" charset="0"/>
                    <a:cs typeface="Times New Roman" panose="02020603050405020304" pitchFamily="18" charset="0"/>
                  </a:rPr>
                  <a:t>في تحديد </a:t>
                </a:r>
                <a:r>
                  <a:rPr lang="ar-SA" sz="2000" dirty="0" smtClean="0">
                    <a:latin typeface="Times New Roman" panose="02020603050405020304" pitchFamily="18" charset="0"/>
                    <a:cs typeface="Times New Roman" panose="02020603050405020304" pitchFamily="18" charset="0"/>
                  </a:rPr>
                  <a:t>تويفة الموارد الاقل تكلفة.  وهويساعد </a:t>
                </a:r>
                <a:r>
                  <a:rPr lang="ar-SA" sz="2000" dirty="0">
                    <a:latin typeface="Times New Roman" panose="02020603050405020304" pitchFamily="18" charset="0"/>
                    <a:cs typeface="Times New Roman" panose="02020603050405020304" pitchFamily="18" charset="0"/>
                  </a:rPr>
                  <a:t>في اتخاذ </a:t>
                </a:r>
                <a:r>
                  <a:rPr lang="ar-SA" sz="2000" dirty="0" smtClean="0">
                    <a:latin typeface="Times New Roman" panose="02020603050405020304" pitchFamily="18" charset="0"/>
                    <a:cs typeface="Times New Roman" panose="02020603050405020304" pitchFamily="18" charset="0"/>
                  </a:rPr>
                  <a:t>القرار عن </a:t>
                </a:r>
                <a:r>
                  <a:rPr lang="ar-SA" sz="2000" dirty="0">
                    <a:latin typeface="Times New Roman" panose="02020603050405020304" pitchFamily="18" charset="0"/>
                    <a:cs typeface="Times New Roman" panose="02020603050405020304" pitchFamily="18" charset="0"/>
                  </a:rPr>
                  <a:t>كيفية </a:t>
                </a:r>
                <a:r>
                  <a:rPr lang="ar-SA" sz="2000" dirty="0" smtClean="0">
                    <a:latin typeface="Times New Roman" panose="02020603050405020304" pitchFamily="18" charset="0"/>
                    <a:cs typeface="Times New Roman" panose="02020603050405020304" pitchFamily="18" charset="0"/>
                  </a:rPr>
                  <a:t>الإنتاج.</a:t>
                </a:r>
              </a:p>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غالبا </a:t>
                </a:r>
                <a:r>
                  <a:rPr lang="ar-SA" sz="2000" dirty="0">
                    <a:latin typeface="Times New Roman" panose="02020603050405020304" pitchFamily="18" charset="0"/>
                    <a:cs typeface="Times New Roman" panose="02020603050405020304" pitchFamily="18" charset="0"/>
                  </a:rPr>
                  <a:t>ما </a:t>
                </a:r>
                <a:r>
                  <a:rPr lang="ar-SA" sz="2000" dirty="0" smtClean="0">
                    <a:latin typeface="Times New Roman" panose="02020603050405020304" pitchFamily="18" charset="0"/>
                    <a:cs typeface="Times New Roman" panose="02020603050405020304" pitchFamily="18" charset="0"/>
                  </a:rPr>
                  <a:t>يتم استبدال او احلال عناصر الانتاج محل اخري  في </a:t>
                </a:r>
                <a:r>
                  <a:rPr lang="ar-SA" sz="2000" dirty="0">
                    <a:latin typeface="Times New Roman" panose="02020603050405020304" pitchFamily="18" charset="0"/>
                    <a:cs typeface="Times New Roman" panose="02020603050405020304" pitchFamily="18" charset="0"/>
                  </a:rPr>
                  <a:t>الإنتاج الزراعي. على سبيل المثال، يمكن استبدال </a:t>
                </a:r>
                <a:r>
                  <a:rPr lang="ar-SA" sz="2000" dirty="0" smtClean="0">
                    <a:latin typeface="Times New Roman" panose="02020603050405020304" pitchFamily="18" charset="0"/>
                    <a:cs typeface="Times New Roman" panose="02020603050405020304" pitchFamily="18" charset="0"/>
                  </a:rPr>
                  <a:t>الأسمدة </a:t>
                </a:r>
                <a:r>
                  <a:rPr lang="ar-SA" sz="2000" dirty="0">
                    <a:latin typeface="Times New Roman" panose="02020603050405020304" pitchFamily="18" charset="0"/>
                    <a:cs typeface="Times New Roman" panose="02020603050405020304" pitchFamily="18" charset="0"/>
                  </a:rPr>
                  <a:t>الكيماوية </a:t>
                </a:r>
                <a:r>
                  <a:rPr lang="ar-SA" sz="2000" dirty="0" smtClean="0">
                    <a:latin typeface="Times New Roman" panose="02020603050405020304" pitchFamily="18" charset="0"/>
                    <a:cs typeface="Times New Roman" panose="02020603050405020304" pitchFamily="18" charset="0"/>
                  </a:rPr>
                  <a:t>بالسماد </a:t>
                </a:r>
                <a:r>
                  <a:rPr lang="ar-SA" sz="2000" dirty="0">
                    <a:latin typeface="Times New Roman" panose="02020603050405020304" pitchFamily="18" charset="0"/>
                    <a:cs typeface="Times New Roman" panose="02020603050405020304" pitchFamily="18" charset="0"/>
                  </a:rPr>
                  <a:t>العضوي، </a:t>
                </a:r>
                <a:r>
                  <a:rPr lang="ar-SA" sz="2000" dirty="0" smtClean="0">
                    <a:latin typeface="Times New Roman" panose="02020603050405020304" pitchFamily="18" charset="0"/>
                    <a:cs typeface="Times New Roman" panose="02020603050405020304" pitchFamily="18" charset="0"/>
                  </a:rPr>
                  <a:t>واستخدام مبيدات </a:t>
                </a:r>
                <a:r>
                  <a:rPr lang="ar-SA" sz="2000" dirty="0">
                    <a:latin typeface="Times New Roman" panose="02020603050405020304" pitchFamily="18" charset="0"/>
                    <a:cs typeface="Times New Roman" panose="02020603050405020304" pitchFamily="18" charset="0"/>
                  </a:rPr>
                  <a:t>الأعشاب </a:t>
                </a:r>
                <a:r>
                  <a:rPr lang="ar-SA" sz="2000" dirty="0" smtClean="0">
                    <a:latin typeface="Times New Roman" panose="02020603050405020304" pitchFamily="18" charset="0"/>
                    <a:cs typeface="Times New Roman" panose="02020603050405020304" pitchFamily="18" charset="0"/>
                  </a:rPr>
                  <a:t>بديلا عن النظافة اليدوية، </a:t>
                </a:r>
                <a:r>
                  <a:rPr lang="ar-SA" sz="2000" dirty="0">
                    <a:latin typeface="Times New Roman" panose="02020603050405020304" pitchFamily="18" charset="0"/>
                    <a:cs typeface="Times New Roman" panose="02020603050405020304" pitchFamily="18" charset="0"/>
                  </a:rPr>
                  <a:t>إلخ. </a:t>
                </a:r>
                <a:endParaRPr lang="ar-SA" sz="2000" dirty="0" smtClean="0">
                  <a:latin typeface="Times New Roman" panose="02020603050405020304" pitchFamily="18" charset="0"/>
                  <a:cs typeface="Times New Roman" panose="02020603050405020304" pitchFamily="18" charset="0"/>
                </a:endParaRPr>
              </a:p>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يجب </a:t>
                </a:r>
                <a:r>
                  <a:rPr lang="ar-SA" sz="2000" dirty="0">
                    <a:latin typeface="Times New Roman" panose="02020603050405020304" pitchFamily="18" charset="0"/>
                    <a:cs typeface="Times New Roman" panose="02020603050405020304" pitchFamily="18" charset="0"/>
                  </a:rPr>
                  <a:t>على المزارع أن يختار مجموعة المدخلات </a:t>
                </a:r>
                <a:r>
                  <a:rPr lang="ar-SA" sz="2000" dirty="0" smtClean="0">
                    <a:latin typeface="Times New Roman" panose="02020603050405020304" pitchFamily="18" charset="0"/>
                    <a:cs typeface="Times New Roman" panose="02020603050405020304" pitchFamily="18" charset="0"/>
                  </a:rPr>
                  <a:t>او الموارد التي تنتج له كمية </a:t>
                </a:r>
                <a:r>
                  <a:rPr lang="ar-SA" sz="2000" dirty="0">
                    <a:latin typeface="Times New Roman" panose="02020603050405020304" pitchFamily="18" charset="0"/>
                    <a:cs typeface="Times New Roman" panose="02020603050405020304" pitchFamily="18" charset="0"/>
                  </a:rPr>
                  <a:t>معينة من الناتج بأقل </a:t>
                </a:r>
                <a:r>
                  <a:rPr lang="ar-SA" sz="2000" dirty="0" smtClean="0">
                    <a:latin typeface="Times New Roman" panose="02020603050405020304" pitchFamily="18" charset="0"/>
                    <a:cs typeface="Times New Roman" panose="02020603050405020304" pitchFamily="18" charset="0"/>
                  </a:rPr>
                  <a:t>تكلفة ممكنة، بالتالي تعظيم الربح.</a:t>
                </a:r>
              </a:p>
              <a:p>
                <a:pPr marL="342900" indent="-342900" algn="r" rtl="1">
                  <a:lnSpc>
                    <a:spcPct val="115000"/>
                  </a:lnSpc>
                  <a:spcBef>
                    <a:spcPts val="0"/>
                  </a:spcBef>
                  <a:spcAft>
                    <a:spcPts val="1000"/>
                  </a:spcAft>
                </a:pPr>
                <a:r>
                  <a:rPr lang="ar-SA" sz="1800" dirty="0" smtClean="0">
                    <a:latin typeface="Times New Roman" panose="02020603050405020304" pitchFamily="18" charset="0"/>
                    <a:cs typeface="Times New Roman" panose="02020603050405020304" pitchFamily="18" charset="0"/>
                  </a:rPr>
                  <a:t>مبدأ الاحلال بين عناصر الانتاج هو أن يتم إضافة المورد </a:t>
                </a:r>
                <a:r>
                  <a:rPr lang="ar-SA" sz="1800" dirty="0">
                    <a:latin typeface="Times New Roman" panose="02020603050405020304" pitchFamily="18" charset="0"/>
                    <a:cs typeface="Times New Roman" panose="02020603050405020304" pitchFamily="18" charset="0"/>
                  </a:rPr>
                  <a:t>ما دامت تکلفة </a:t>
                </a:r>
                <a:r>
                  <a:rPr lang="ar-SA" sz="1800" dirty="0" smtClean="0">
                    <a:latin typeface="Times New Roman" panose="02020603050405020304" pitchFamily="18" charset="0"/>
                    <a:cs typeface="Times New Roman" panose="02020603050405020304" pitchFamily="18" charset="0"/>
                  </a:rPr>
                  <a:t>المورد المضاف </a:t>
                </a:r>
                <a:r>
                  <a:rPr lang="ar-SA" sz="1800" dirty="0">
                    <a:latin typeface="Times New Roman" panose="02020603050405020304" pitchFamily="18" charset="0"/>
                    <a:cs typeface="Times New Roman" panose="02020603050405020304" pitchFamily="18" charset="0"/>
                  </a:rPr>
                  <a:t>أقل من الوفورات في التکلفة من المورد الذي یتم </a:t>
                </a:r>
                <a:r>
                  <a:rPr lang="ar-SA" sz="1800" dirty="0" smtClean="0">
                    <a:latin typeface="Times New Roman" panose="02020603050405020304" pitchFamily="18" charset="0"/>
                    <a:cs typeface="Times New Roman" panose="02020603050405020304" pitchFamily="18" charset="0"/>
                  </a:rPr>
                  <a:t>استبداله. وهكذا إذا تم زيادة المورد </a:t>
                </a:r>
                <a:r>
                  <a:rPr lang="en-US" sz="1800" dirty="0" smtClean="0">
                    <a:latin typeface="Times New Roman" panose="02020603050405020304" pitchFamily="18" charset="0"/>
                    <a:cs typeface="Times New Roman" panose="02020603050405020304" pitchFamily="18" charset="0"/>
                  </a:rPr>
                  <a:t>X</a:t>
                </a:r>
                <a:r>
                  <a:rPr lang="en-US" sz="1800" dirty="0">
                    <a:latin typeface="Times New Roman" panose="02020603050405020304" pitchFamily="18" charset="0"/>
                    <a:cs typeface="Times New Roman" panose="02020603050405020304" pitchFamily="18" charset="0"/>
                  </a:rPr>
                  <a:t>2</a:t>
                </a:r>
                <a:r>
                  <a:rPr lang="ar-SA" sz="1800" dirty="0" smtClean="0">
                    <a:latin typeface="Times New Roman" panose="02020603050405020304" pitchFamily="18" charset="0"/>
                    <a:cs typeface="Times New Roman" panose="02020603050405020304" pitchFamily="18" charset="0"/>
                  </a:rPr>
                  <a:t> مكان العنصر </a:t>
                </a:r>
                <a:r>
                  <a:rPr lang="en-US" sz="1800" dirty="0" smtClean="0">
                    <a:latin typeface="Times New Roman" panose="02020603050405020304" pitchFamily="18" charset="0"/>
                    <a:cs typeface="Times New Roman" panose="02020603050405020304" pitchFamily="18" charset="0"/>
                  </a:rPr>
                  <a:t>X1، </a:t>
                </a:r>
                <a:r>
                  <a:rPr lang="ar-SA" sz="1800" dirty="0" smtClean="0">
                    <a:latin typeface="Times New Roman" panose="02020603050405020304" pitchFamily="18" charset="0"/>
                    <a:cs typeface="Times New Roman" panose="02020603050405020304" pitchFamily="18" charset="0"/>
                  </a:rPr>
                  <a:t>يتم الاستمرار في الزيادة حتي يكون:</a:t>
                </a:r>
                <a:r>
                  <a:rPr lang="en-US" sz="1800" dirty="0" smtClean="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التغير في كمية العنصر المستبدل</a:t>
                </a:r>
                <a:r>
                  <a:rPr lang="en-US" sz="1800" dirty="0" smtClean="0">
                    <a:latin typeface="Times New Roman" panose="02020603050405020304" pitchFamily="18" charset="0"/>
                    <a:cs typeface="Times New Roman" panose="02020603050405020304" pitchFamily="18" charset="0"/>
                  </a:rPr>
                  <a:t> </a:t>
                </a:r>
                <a:r>
                  <a:rPr lang="ar-SA" sz="1800" dirty="0" smtClean="0">
                    <a:latin typeface="Times New Roman" panose="02020603050405020304" pitchFamily="18" charset="0"/>
                    <a:cs typeface="Times New Roman" panose="02020603050405020304" pitchFamily="18" charset="0"/>
                  </a:rPr>
                  <a:t>/التغير في كمية العنصر المضاف = سعر العنصر المضاف/سعر العنصر المستبدل.  او</a:t>
                </a:r>
              </a:p>
              <a:p>
                <a:pPr marL="0" indent="0" algn="r" rtl="1">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f>
                        <m:fPr>
                          <m:ctrlPr>
                            <a:rPr lang="en-US" sz="2000" b="0" i="1" smtClean="0">
                              <a:latin typeface="Cambria Math"/>
                              <a:ea typeface="Cambria Math"/>
                              <a:cs typeface="Times New Roman" panose="02020603050405020304" pitchFamily="18" charset="0"/>
                            </a:rPr>
                          </m:ctrlPr>
                        </m:fPr>
                        <m:num>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1</m:t>
                              </m:r>
                            </m:sub>
                          </m:sSub>
                        </m:num>
                        <m:den>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2</m:t>
                              </m:r>
                            </m:sub>
                          </m:sSub>
                        </m:den>
                      </m:f>
                      <m:r>
                        <a:rPr lang="en-US" sz="2000" i="1" smtClean="0">
                          <a:latin typeface="Cambria Math"/>
                          <a:cs typeface="Times New Roman" panose="02020603050405020304" pitchFamily="18" charset="0"/>
                        </a:rPr>
                        <m:t>=</m:t>
                      </m:r>
                      <m:f>
                        <m:fPr>
                          <m:ctrlPr>
                            <a:rPr lang="en-US" sz="2000" i="1" smtClean="0">
                              <a:latin typeface="Cambria Math"/>
                              <a:cs typeface="Times New Roman" panose="02020603050405020304" pitchFamily="18" charset="0"/>
                            </a:rPr>
                          </m:ctrlPr>
                        </m:fPr>
                        <m:num>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2</m:t>
                              </m:r>
                            </m:sub>
                          </m:sSub>
                        </m:num>
                        <m:den>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1</m:t>
                              </m:r>
                            </m:sub>
                          </m:sSub>
                        </m:den>
                      </m:f>
                    </m:oMath>
                  </m:oMathPara>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l="-1481" t="-250" r="-148" b="-2375"/>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الاحلال بين عناصر الانتاج</a:t>
            </a:r>
            <a:br>
              <a:rPr lang="ar-SA" sz="2800" dirty="0" smtClean="0"/>
            </a:br>
            <a:r>
              <a:rPr lang="en-US" sz="1800" dirty="0"/>
              <a:t>PRINCIPLE OF FACTOR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54639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90930791"/>
              </p:ext>
            </p:extLst>
          </p:nvPr>
        </p:nvGraphicFramePr>
        <p:xfrm>
          <a:off x="1431669" y="1447800"/>
          <a:ext cx="6645531" cy="2819401"/>
        </p:xfrm>
        <a:graphic>
          <a:graphicData uri="http://schemas.openxmlformats.org/drawingml/2006/table">
            <a:tbl>
              <a:tblPr rtl="1" firstRow="1" firstCol="1" lastRow="1" lastCol="1" bandRow="1" bandCol="1">
                <a:tableStyleId>{5C22544A-7EE6-4342-B048-85BDC9FD1C3A}</a:tableStyleId>
              </a:tblPr>
              <a:tblGrid>
                <a:gridCol w="2720984"/>
                <a:gridCol w="2523849"/>
                <a:gridCol w="1400698"/>
              </a:tblGrid>
              <a:tr h="357496">
                <a:tc>
                  <a:txBody>
                    <a:bodyPr/>
                    <a:lstStyle/>
                    <a:p>
                      <a:pPr marL="0" marR="0" algn="ctr" rtl="1">
                        <a:spcBef>
                          <a:spcPts val="0"/>
                        </a:spcBef>
                        <a:spcAft>
                          <a:spcPts val="0"/>
                        </a:spcAft>
                      </a:pPr>
                      <a:r>
                        <a:rPr lang="ar-SA" sz="1400" dirty="0">
                          <a:effectLst/>
                        </a:rPr>
                        <a:t>البند</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الموعد </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الدرجة </a:t>
                      </a:r>
                      <a:endParaRPr lang="en-US" sz="1200">
                        <a:effectLst/>
                        <a:latin typeface="Times New Roman"/>
                        <a:ea typeface="Times New Roman"/>
                      </a:endParaRPr>
                    </a:p>
                  </a:txBody>
                  <a:tcPr marL="68580" marR="68580" marT="0" marB="0"/>
                </a:tc>
              </a:tr>
              <a:tr h="714992">
                <a:tc>
                  <a:txBody>
                    <a:bodyPr/>
                    <a:lstStyle/>
                    <a:p>
                      <a:pPr marL="0" marR="0" algn="ctr" rtl="1">
                        <a:spcBef>
                          <a:spcPts val="0"/>
                        </a:spcBef>
                        <a:spcAft>
                          <a:spcPts val="0"/>
                        </a:spcAft>
                      </a:pPr>
                      <a:r>
                        <a:rPr lang="ar-SA" sz="1400" dirty="0">
                          <a:effectLst/>
                        </a:rPr>
                        <a:t>الاختبار الفصلي الأول</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الاسبوع 6</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smtClean="0">
                          <a:effectLst/>
                        </a:rPr>
                        <a:t>20</a:t>
                      </a:r>
                      <a:endParaRPr lang="en-US" sz="1200" dirty="0">
                        <a:effectLst/>
                        <a:latin typeface="Times New Roman"/>
                        <a:ea typeface="Times New Roman"/>
                      </a:endParaRPr>
                    </a:p>
                  </a:txBody>
                  <a:tcPr marL="68580" marR="68580" marT="0" marB="0"/>
                </a:tc>
              </a:tr>
              <a:tr h="316929">
                <a:tc>
                  <a:txBody>
                    <a:bodyPr/>
                    <a:lstStyle/>
                    <a:p>
                      <a:pPr marL="0" marR="0" algn="ctr" rtl="1">
                        <a:spcBef>
                          <a:spcPts val="0"/>
                        </a:spcBef>
                        <a:spcAft>
                          <a:spcPts val="0"/>
                        </a:spcAft>
                      </a:pPr>
                      <a:r>
                        <a:rPr lang="ar-SA" sz="1400">
                          <a:effectLst/>
                        </a:rPr>
                        <a:t>الاختبار الفصلي الثانى</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الاسبوع 13</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smtClean="0">
                          <a:effectLst/>
                        </a:rPr>
                        <a:t>20</a:t>
                      </a:r>
                      <a:endParaRPr lang="en-US" sz="1200" dirty="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a:effectLst/>
                        </a:rPr>
                        <a:t>التمارين</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اسبوعيا</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smtClean="0">
                          <a:effectLst/>
                        </a:rPr>
                        <a:t>10</a:t>
                      </a:r>
                      <a:endParaRPr lang="en-US" sz="1200" dirty="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dirty="0">
                          <a:effectLst/>
                        </a:rPr>
                        <a:t>حضور ومشاركة</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a:effectLst/>
                        </a:rPr>
                        <a:t>خلال الفصل</a:t>
                      </a:r>
                      <a:endParaRPr lang="en-US" sz="1200" dirty="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10</a:t>
                      </a:r>
                      <a:endParaRPr lang="en-US" sz="120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a:effectLst/>
                        </a:rPr>
                        <a:t>الاختبار النهائي</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 </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40</a:t>
                      </a:r>
                      <a:endParaRPr lang="en-US" sz="1200">
                        <a:effectLst/>
                        <a:latin typeface="Times New Roman"/>
                        <a:ea typeface="Times New Roman"/>
                      </a:endParaRPr>
                    </a:p>
                  </a:txBody>
                  <a:tcPr marL="68580" marR="68580" marT="0" marB="0"/>
                </a:tc>
              </a:tr>
              <a:tr h="357496">
                <a:tc>
                  <a:txBody>
                    <a:bodyPr/>
                    <a:lstStyle/>
                    <a:p>
                      <a:pPr marL="0" marR="0" algn="ctr" rtl="1">
                        <a:spcBef>
                          <a:spcPts val="0"/>
                        </a:spcBef>
                        <a:spcAft>
                          <a:spcPts val="0"/>
                        </a:spcAft>
                      </a:pPr>
                      <a:r>
                        <a:rPr lang="ar-SA" sz="1400">
                          <a:effectLst/>
                        </a:rPr>
                        <a:t>المجموع</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a:effectLst/>
                        </a:rPr>
                        <a:t> </a:t>
                      </a:r>
                      <a:endParaRPr lang="en-US" sz="1200">
                        <a:effectLst/>
                        <a:latin typeface="Times New Roman"/>
                        <a:ea typeface="Times New Roman"/>
                      </a:endParaRPr>
                    </a:p>
                  </a:txBody>
                  <a:tcPr marL="68580" marR="68580" marT="0" marB="0"/>
                </a:tc>
                <a:tc>
                  <a:txBody>
                    <a:bodyPr/>
                    <a:lstStyle/>
                    <a:p>
                      <a:pPr marL="0" marR="0" algn="ctr" rtl="1">
                        <a:spcBef>
                          <a:spcPts val="0"/>
                        </a:spcBef>
                        <a:spcAft>
                          <a:spcPts val="0"/>
                        </a:spcAft>
                      </a:pPr>
                      <a:r>
                        <a:rPr lang="ar-SA" sz="1400" dirty="0">
                          <a:effectLst/>
                        </a:rPr>
                        <a:t>100</a:t>
                      </a:r>
                      <a:endParaRPr lang="en-US" sz="1200" dirty="0">
                        <a:effectLst/>
                        <a:latin typeface="Times New Roman"/>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6</a:t>
            </a:fld>
            <a:endParaRPr lang="en-US">
              <a:solidFill>
                <a:prstClr val="black"/>
              </a:solidFill>
            </a:endParaRPr>
          </a:p>
        </p:txBody>
      </p:sp>
      <p:sp>
        <p:nvSpPr>
          <p:cNvPr id="6" name="Rectangle 1"/>
          <p:cNvSpPr>
            <a:spLocks noChangeArrowheads="1"/>
          </p:cNvSpPr>
          <p:nvPr/>
        </p:nvSpPr>
        <p:spPr bwMode="auto">
          <a:xfrm>
            <a:off x="1431669" y="254169"/>
            <a:ext cx="69503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نظام تقييم الدرجات:</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alt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تعتمد الدرجة النهائية علي الحضور والمشاركة- حل التمارين في أوقاتها -  اختبارات دورية (2) -  الامتحان النهائي حسب التوزيع التالي:</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5534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الجزء الاول من المعادلة يسمي معدل الاحلال الحدي (</a:t>
                </a:r>
                <a:r>
                  <a:rPr lang="en-US" sz="2000" b="0" dirty="0" smtClean="0">
                    <a:latin typeface="Cambria Math"/>
                    <a:ea typeface="Cambria Math"/>
                    <a:cs typeface="Times New Roman" panose="02020603050405020304" pitchFamily="18" charset="0"/>
                  </a:rPr>
                  <a:t>MRS</a:t>
                </a:r>
                <a:r>
                  <a:rPr lang="ar-SA" sz="2000" b="0" dirty="0" smtClean="0">
                    <a:latin typeface="Cambria Math"/>
                    <a:ea typeface="Cambria Math"/>
                    <a:cs typeface="Times New Roman" panose="02020603050405020304" pitchFamily="18" charset="0"/>
                  </a:rPr>
                  <a:t>)، والجزء الثاني يسمي معدل السعر بين عنصري الانتاج (</a:t>
                </a:r>
                <a:r>
                  <a:rPr lang="en-US" sz="2000" b="0" dirty="0" smtClean="0">
                    <a:latin typeface="Cambria Math"/>
                    <a:ea typeface="Cambria Math"/>
                    <a:cs typeface="Times New Roman" panose="02020603050405020304" pitchFamily="18" charset="0"/>
                  </a:rPr>
                  <a:t>PR</a:t>
                </a:r>
                <a:r>
                  <a:rPr lang="ar-SA" sz="2000" b="0" dirty="0" smtClean="0">
                    <a:latin typeface="Cambria Math"/>
                    <a:ea typeface="Cambria Math"/>
                    <a:cs typeface="Times New Roman" panose="02020603050405020304" pitchFamily="18" charset="0"/>
                  </a:rPr>
                  <a:t>)</a:t>
                </a:r>
                <a:r>
                  <a:rPr lang="en-US" sz="2000" b="0" dirty="0" smtClean="0">
                    <a:latin typeface="Cambria Math"/>
                    <a:ea typeface="Cambria Math"/>
                    <a:cs typeface="Times New Roman" panose="02020603050405020304" pitchFamily="18" charset="0"/>
                  </a:rPr>
                  <a:t>.</a:t>
                </a:r>
                <a:endParaRPr lang="ar-SA" sz="2000" b="0" dirty="0" smtClean="0">
                  <a:latin typeface="Cambria Math"/>
                  <a:ea typeface="Cambria Math"/>
                  <a:cs typeface="Times New Roman" panose="02020603050405020304" pitchFamily="18" charset="0"/>
                </a:endParaRPr>
              </a:p>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قواعد اتخاذ القرار الذي يعظم الربح</a:t>
                </a:r>
                <a:r>
                  <a:rPr lang="ar-SA" sz="2000" b="0" i="1" dirty="0" smtClean="0">
                    <a:latin typeface="Cambria Math"/>
                    <a:ea typeface="Cambria Math"/>
                    <a:cs typeface="Times New Roman" panose="02020603050405020304" pitchFamily="18" charset="0"/>
                  </a:rPr>
                  <a:t>:</a:t>
                </a:r>
              </a:p>
              <a:p>
                <a:pPr marL="457200" indent="-457200" algn="r" rtl="1">
                  <a:lnSpc>
                    <a:spcPct val="115000"/>
                  </a:lnSpc>
                  <a:spcBef>
                    <a:spcPts val="0"/>
                  </a:spcBef>
                  <a:spcAft>
                    <a:spcPts val="1000"/>
                  </a:spcAft>
                  <a:buAutoNum type="arabicPeriod"/>
                </a:pPr>
                <a:r>
                  <a:rPr lang="ar-SA" sz="2000" dirty="0" smtClean="0">
                    <a:latin typeface="Cambria Math"/>
                    <a:ea typeface="Cambria Math"/>
                    <a:cs typeface="Times New Roman" panose="02020603050405020304" pitchFamily="18" charset="0"/>
                  </a:rPr>
                  <a:t>إذا </a:t>
                </a:r>
                <a:r>
                  <a:rPr lang="ar-SA" sz="2000" dirty="0">
                    <a:latin typeface="Cambria Math"/>
                    <a:ea typeface="Cambria Math"/>
                    <a:cs typeface="Times New Roman" panose="02020603050405020304" pitchFamily="18" charset="0"/>
                  </a:rPr>
                  <a:t>كان معدل </a:t>
                </a:r>
                <a:r>
                  <a:rPr lang="ar-SA" sz="2000" dirty="0" smtClean="0">
                    <a:latin typeface="Cambria Math"/>
                    <a:ea typeface="Cambria Math"/>
                    <a:cs typeface="Times New Roman" panose="02020603050405020304" pitchFamily="18" charset="0"/>
                  </a:rPr>
                  <a:t>الاحلال الحدي أكبر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فانه يمكن تقليل التكاليف باستخدام </a:t>
                </a:r>
                <a:r>
                  <a:rPr lang="ar-SA" sz="2000" dirty="0">
                    <a:latin typeface="Cambria Math"/>
                    <a:ea typeface="Cambria Math"/>
                    <a:cs typeface="Times New Roman" panose="02020603050405020304" pitchFamily="18" charset="0"/>
                  </a:rPr>
                  <a:t>المزيد من </a:t>
                </a:r>
                <a:r>
                  <a:rPr lang="ar-SA" sz="2000" dirty="0" smtClean="0">
                    <a:latin typeface="Cambria Math"/>
                    <a:ea typeface="Cambria Math"/>
                    <a:cs typeface="Times New Roman" panose="02020603050405020304" pitchFamily="18" charset="0"/>
                  </a:rPr>
                  <a:t>العنصرالمضاف.</a:t>
                </a:r>
                <a14:m>
                  <m:oMath xmlns:m="http://schemas.openxmlformats.org/officeDocument/2006/math">
                    <m:f>
                      <m:fPr>
                        <m:ctrlPr>
                          <a:rPr lang="en-US" sz="2000" b="0" i="1" smtClean="0">
                            <a:latin typeface="Cambria Math"/>
                            <a:ea typeface="Cambria Math"/>
                            <a:cs typeface="Times New Roman" panose="02020603050405020304" pitchFamily="18" charset="0"/>
                          </a:rPr>
                        </m:ctrlPr>
                      </m:fPr>
                      <m:num>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1</m:t>
                            </m:r>
                          </m:sub>
                        </m:sSub>
                      </m:num>
                      <m:den>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𝑋</m:t>
                            </m:r>
                          </m:e>
                          <m:sub>
                            <m:r>
                              <a:rPr lang="en-US" sz="2000" b="0" i="1" smtClean="0">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&gt;</m:t>
                    </m:r>
                    <m:f>
                      <m:fPr>
                        <m:ctrlPr>
                          <a:rPr lang="en-US" sz="2000" i="1" smtClean="0">
                            <a:latin typeface="Cambria Math"/>
                            <a:cs typeface="Times New Roman" panose="02020603050405020304" pitchFamily="18" charset="0"/>
                          </a:rPr>
                        </m:ctrlPr>
                      </m:fPr>
                      <m:num>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2</m:t>
                            </m:r>
                          </m:sub>
                        </m:sSub>
                      </m:num>
                      <m:den>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𝑃𝑋</m:t>
                            </m:r>
                          </m:e>
                          <m:sub>
                            <m:r>
                              <a:rPr lang="en-US" sz="2000" b="0" i="1" smtClean="0">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اصغر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فانه يمكن تقليل التكاليف باستخدام المزيد من </a:t>
                </a:r>
                <a:r>
                  <a:rPr lang="ar-SA" sz="2000" dirty="0" smtClean="0">
                    <a:latin typeface="Cambria Math"/>
                    <a:ea typeface="Cambria Math"/>
                    <a:cs typeface="Times New Roman" panose="02020603050405020304" pitchFamily="18" charset="0"/>
                  </a:rPr>
                  <a:t>العنصرالمستبدل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&lt;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يساوي 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فقد تم الوصول للتوليفة التي تدني التكاليف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i="1">
                                <a:latin typeface="Cambria Math"/>
                                <a:ea typeface="Cambria Math"/>
                                <a:cs typeface="Times New Roman" panose="02020603050405020304" pitchFamily="18" charset="0"/>
                              </a:rPr>
                              <m:t>𝑋</m:t>
                            </m:r>
                          </m:e>
                          <m:sub>
                            <m:r>
                              <a:rPr lang="en-US" sz="2000" i="1">
                                <a:latin typeface="Cambria Math"/>
                                <a:ea typeface="Cambria Math"/>
                                <a:cs typeface="Times New Roman" panose="02020603050405020304" pitchFamily="18" charset="0"/>
                              </a:rPr>
                              <m:t>2</m:t>
                            </m:r>
                          </m:sub>
                        </m:sSub>
                      </m:den>
                    </m:f>
                    <m:r>
                      <a:rPr lang="ar-SA" sz="2000" b="0" i="1" smtClean="0">
                        <a:latin typeface="Cambria Math"/>
                        <a:ea typeface="Cambria Math"/>
                        <a:cs typeface="Times New Roman" panose="02020603050405020304" pitchFamily="18" charset="0"/>
                      </a:rPr>
                      <m: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𝑃𝑋</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l="-148" t="-375" r="-741"/>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الاحلال بين عناصر الانتاج</a:t>
            </a:r>
            <a:br>
              <a:rPr lang="ar-SA" sz="2800" dirty="0" smtClean="0"/>
            </a:br>
            <a:r>
              <a:rPr lang="en-US" sz="1800" dirty="0"/>
              <a:t>PRINCIPLE OF FACTOR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1042455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الاحلال بين عناصر الانتاج</a:t>
            </a:r>
            <a:br>
              <a:rPr lang="ar-SA" sz="2800" dirty="0" smtClean="0"/>
            </a:br>
            <a:r>
              <a:rPr lang="en-US" sz="1800" dirty="0"/>
              <a:t>PRINCIPLE OF FACTOR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61</a:t>
            </a:fld>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1832242608"/>
                  </p:ext>
                </p:extLst>
              </p:nvPr>
            </p:nvGraphicFramePr>
            <p:xfrm>
              <a:off x="609600" y="2743200"/>
              <a:ext cx="8229600" cy="23825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US" dirty="0" smtClean="0"/>
                            <a:t>PR</a:t>
                          </a:r>
                          <a:endParaRPr lang="en-US" dirty="0"/>
                        </a:p>
                      </a:txBody>
                      <a:tcPr/>
                    </a:tc>
                    <a:tc>
                      <a:txBody>
                        <a:bodyPr/>
                        <a:lstStyle/>
                        <a:p>
                          <a:pPr algn="ctr"/>
                          <a:r>
                            <a:rPr lang="en-US" dirty="0" smtClean="0"/>
                            <a:t>MRS</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i="1">
                                        <a:latin typeface="Cambria Math"/>
                                        <a:ea typeface="Cambria Math"/>
                                        <a:cs typeface="Times New Roman" panose="02020603050405020304" pitchFamily="18" charset="0"/>
                                      </a:rPr>
                                      <m:t>𝑋</m:t>
                                    </m:r>
                                  </m:e>
                                  <m:sub>
                                    <m:r>
                                      <a:rPr lang="en-US" sz="1800" b="1" i="1" smtClean="0">
                                        <a:latin typeface="Cambria Math"/>
                                        <a:ea typeface="Cambria Math"/>
                                        <a:cs typeface="Times New Roman" panose="02020603050405020304" pitchFamily="18" charset="0"/>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i="1">
                                        <a:latin typeface="Cambria Math"/>
                                        <a:ea typeface="Cambria Math"/>
                                        <a:cs typeface="Times New Roman" panose="02020603050405020304" pitchFamily="18" charset="0"/>
                                      </a:rPr>
                                      <m:t>𝑋</m:t>
                                    </m:r>
                                  </m:e>
                                  <m:sub>
                                    <m:r>
                                      <a:rPr lang="en-US" sz="1800" i="1">
                                        <a:latin typeface="Cambria Math"/>
                                        <a:ea typeface="Cambria Math"/>
                                        <a:cs typeface="Times New Roman" panose="02020603050405020304" pitchFamily="18" charset="0"/>
                                      </a:rPr>
                                      <m:t>1</m:t>
                                    </m:r>
                                  </m:sub>
                                </m:sSub>
                              </m:oMath>
                            </m:oMathPara>
                          </a14:m>
                          <a:endParaRPr lang="en-US" dirty="0"/>
                        </a:p>
                      </a:txBody>
                      <a:tcPr/>
                    </a:tc>
                    <a:tc>
                      <a:txBody>
                        <a:bodyPr/>
                        <a:lstStyle/>
                        <a:p>
                          <a:pPr algn="ctr"/>
                          <a:r>
                            <a:rPr lang="en-US" dirty="0" smtClean="0"/>
                            <a:t>X2</a:t>
                          </a:r>
                          <a:endParaRPr lang="en-US" dirty="0"/>
                        </a:p>
                      </a:txBody>
                      <a:tcPr/>
                    </a:tc>
                    <a:tc>
                      <a:txBody>
                        <a:bodyPr/>
                        <a:lstStyle/>
                        <a:p>
                          <a:pPr algn="ctr"/>
                          <a:r>
                            <a:rPr lang="en-US" dirty="0" smtClean="0"/>
                            <a:t>X1</a:t>
                          </a:r>
                          <a:endParaRPr lang="en-US" dirty="0"/>
                        </a:p>
                      </a:txBody>
                      <a:tcPr/>
                    </a:tc>
                  </a:tr>
                  <a:tr h="370840">
                    <a:tc>
                      <a:txBody>
                        <a:bodyPr/>
                        <a:lstStyle/>
                        <a:p>
                          <a:pPr algn="ctr"/>
                          <a:r>
                            <a:rPr lang="en-US" dirty="0" smtClean="0"/>
                            <a:t>-</a:t>
                          </a:r>
                        </a:p>
                        <a:p>
                          <a:pPr algn="ctr"/>
                          <a:r>
                            <a:rPr lang="en-US" dirty="0" smtClean="0"/>
                            <a:t>1.47</a:t>
                          </a:r>
                        </a:p>
                        <a:p>
                          <a:pPr algn="ctr"/>
                          <a:r>
                            <a:rPr lang="en-US" dirty="0" smtClean="0"/>
                            <a:t>1.47</a:t>
                          </a:r>
                        </a:p>
                        <a:p>
                          <a:pPr algn="ctr"/>
                          <a:r>
                            <a:rPr lang="en-US" dirty="0" smtClean="0"/>
                            <a:t>1.47</a:t>
                          </a:r>
                        </a:p>
                        <a:p>
                          <a:pPr algn="ctr"/>
                          <a:r>
                            <a:rPr lang="en-US" dirty="0" smtClean="0"/>
                            <a:t>1.47</a:t>
                          </a:r>
                        </a:p>
                        <a:p>
                          <a:pPr algn="ctr"/>
                          <a:r>
                            <a:rPr lang="en-US" b="1" dirty="0" smtClean="0">
                              <a:solidFill>
                                <a:schemeClr val="accent2"/>
                              </a:solidFill>
                            </a:rPr>
                            <a:t>1.47</a:t>
                          </a:r>
                        </a:p>
                        <a:p>
                          <a:pPr algn="ctr"/>
                          <a:r>
                            <a:rPr lang="en-US" dirty="0" smtClean="0"/>
                            <a:t>1.47</a:t>
                          </a:r>
                          <a:endParaRPr lang="en-US" dirty="0"/>
                        </a:p>
                      </a:txBody>
                      <a:tcPr/>
                    </a:tc>
                    <a:tc>
                      <a:txBody>
                        <a:bodyPr/>
                        <a:lstStyle/>
                        <a:p>
                          <a:pPr algn="ctr"/>
                          <a:r>
                            <a:rPr lang="en-US" dirty="0" smtClean="0"/>
                            <a:t>-</a:t>
                          </a:r>
                        </a:p>
                        <a:p>
                          <a:pPr algn="ctr"/>
                          <a:r>
                            <a:rPr lang="en-US" dirty="0" smtClean="0"/>
                            <a:t>2.93</a:t>
                          </a:r>
                        </a:p>
                        <a:p>
                          <a:pPr algn="ctr"/>
                          <a:r>
                            <a:rPr lang="en-US" dirty="0" smtClean="0"/>
                            <a:t>2.60</a:t>
                          </a:r>
                        </a:p>
                        <a:p>
                          <a:pPr algn="ctr"/>
                          <a:r>
                            <a:rPr lang="en-US" dirty="0" smtClean="0"/>
                            <a:t>2.20</a:t>
                          </a:r>
                        </a:p>
                        <a:p>
                          <a:pPr algn="ctr"/>
                          <a:r>
                            <a:rPr lang="en-US" dirty="0" smtClean="0"/>
                            <a:t>1.87</a:t>
                          </a:r>
                        </a:p>
                        <a:p>
                          <a:pPr algn="ctr"/>
                          <a:r>
                            <a:rPr lang="en-US" b="1" dirty="0" smtClean="0">
                              <a:solidFill>
                                <a:schemeClr val="accent2"/>
                              </a:solidFill>
                            </a:rPr>
                            <a:t>1.47</a:t>
                          </a:r>
                        </a:p>
                        <a:p>
                          <a:pPr algn="ctr"/>
                          <a:r>
                            <a:rPr lang="en-US" dirty="0" smtClean="0"/>
                            <a:t>1.07</a:t>
                          </a:r>
                          <a:endParaRPr lang="en-US" dirty="0"/>
                        </a:p>
                      </a:txBody>
                      <a:tcPr/>
                    </a:tc>
                    <a:tc>
                      <a:txBody>
                        <a:bodyPr/>
                        <a:lstStyle/>
                        <a:p>
                          <a:pPr algn="ctr"/>
                          <a:r>
                            <a:rPr lang="en-US" dirty="0" smtClean="0"/>
                            <a:t>-</a:t>
                          </a:r>
                        </a:p>
                        <a:p>
                          <a:pPr algn="ctr"/>
                          <a:r>
                            <a:rPr lang="en-US" dirty="0" smtClean="0"/>
                            <a:t>220</a:t>
                          </a:r>
                        </a:p>
                        <a:p>
                          <a:pPr algn="ctr"/>
                          <a:r>
                            <a:rPr lang="en-US" dirty="0" smtClean="0"/>
                            <a:t>175</a:t>
                          </a:r>
                        </a:p>
                        <a:p>
                          <a:pPr algn="ctr"/>
                          <a:r>
                            <a:rPr lang="en-US" dirty="0" smtClean="0"/>
                            <a:t>165</a:t>
                          </a:r>
                        </a:p>
                        <a:p>
                          <a:pPr algn="ctr"/>
                          <a:r>
                            <a:rPr lang="en-US" dirty="0" smtClean="0"/>
                            <a:t>140</a:t>
                          </a:r>
                        </a:p>
                        <a:p>
                          <a:pPr algn="ctr"/>
                          <a:r>
                            <a:rPr lang="en-US" dirty="0" smtClean="0"/>
                            <a:t>110</a:t>
                          </a:r>
                        </a:p>
                        <a:p>
                          <a:pPr algn="ctr"/>
                          <a:r>
                            <a:rPr lang="en-US" dirty="0" smtClean="0"/>
                            <a:t>80</a:t>
                          </a:r>
                          <a:endParaRPr lang="en-US" dirty="0"/>
                        </a:p>
                      </a:txBody>
                      <a:tcPr/>
                    </a:tc>
                    <a:tc>
                      <a:txBody>
                        <a:bodyPr/>
                        <a:lstStyle/>
                        <a:p>
                          <a:pPr algn="ctr"/>
                          <a:r>
                            <a:rPr lang="en-US" dirty="0" smtClean="0"/>
                            <a:t>-</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endParaRPr lang="en-US" dirty="0"/>
                        </a:p>
                      </a:txBody>
                      <a:tcPr/>
                    </a:tc>
                    <a:tc>
                      <a:txBody>
                        <a:bodyPr/>
                        <a:lstStyle/>
                        <a:p>
                          <a:pPr algn="ctr"/>
                          <a:r>
                            <a:rPr lang="en-US" dirty="0" smtClean="0"/>
                            <a:t>1350</a:t>
                          </a:r>
                        </a:p>
                        <a:p>
                          <a:pPr algn="ctr"/>
                          <a:r>
                            <a:rPr lang="en-US" dirty="0" smtClean="0"/>
                            <a:t>1130</a:t>
                          </a:r>
                        </a:p>
                        <a:p>
                          <a:pPr algn="ctr"/>
                          <a:r>
                            <a:rPr lang="en-US" dirty="0" smtClean="0"/>
                            <a:t>935</a:t>
                          </a:r>
                        </a:p>
                        <a:p>
                          <a:pPr algn="ctr"/>
                          <a:r>
                            <a:rPr lang="en-US" dirty="0" smtClean="0"/>
                            <a:t>770</a:t>
                          </a:r>
                        </a:p>
                        <a:p>
                          <a:pPr algn="ctr"/>
                          <a:r>
                            <a:rPr lang="en-US" dirty="0" smtClean="0"/>
                            <a:t>630</a:t>
                          </a:r>
                        </a:p>
                        <a:p>
                          <a:pPr algn="ctr"/>
                          <a:r>
                            <a:rPr lang="en-US" dirty="0" smtClean="0"/>
                            <a:t>520</a:t>
                          </a:r>
                        </a:p>
                        <a:p>
                          <a:pPr algn="ctr"/>
                          <a:r>
                            <a:rPr lang="en-US" dirty="0" smtClean="0"/>
                            <a:t>440</a:t>
                          </a:r>
                          <a:endParaRPr lang="en-US" dirty="0"/>
                        </a:p>
                      </a:txBody>
                      <a:tcPr/>
                    </a:tc>
                    <a:tc>
                      <a:txBody>
                        <a:bodyPr/>
                        <a:lstStyle/>
                        <a:p>
                          <a:pPr algn="ctr"/>
                          <a:r>
                            <a:rPr lang="en-US" dirty="0" smtClean="0"/>
                            <a:t>825</a:t>
                          </a:r>
                        </a:p>
                        <a:p>
                          <a:pPr algn="ctr"/>
                          <a:r>
                            <a:rPr lang="en-US" dirty="0" smtClean="0"/>
                            <a:t>900</a:t>
                          </a:r>
                        </a:p>
                        <a:p>
                          <a:pPr algn="ctr"/>
                          <a:r>
                            <a:rPr lang="en-US" dirty="0" smtClean="0"/>
                            <a:t>975</a:t>
                          </a:r>
                        </a:p>
                        <a:p>
                          <a:pPr algn="ctr"/>
                          <a:r>
                            <a:rPr lang="en-US" dirty="0" smtClean="0"/>
                            <a:t>1050</a:t>
                          </a:r>
                        </a:p>
                        <a:p>
                          <a:pPr algn="ctr"/>
                          <a:r>
                            <a:rPr lang="en-US" dirty="0" smtClean="0"/>
                            <a:t>1125</a:t>
                          </a:r>
                        </a:p>
                        <a:p>
                          <a:pPr algn="ctr"/>
                          <a:r>
                            <a:rPr lang="en-US" dirty="0" smtClean="0"/>
                            <a:t>1200</a:t>
                          </a:r>
                        </a:p>
                        <a:p>
                          <a:pPr algn="ctr"/>
                          <a:r>
                            <a:rPr lang="en-US" dirty="0" smtClean="0"/>
                            <a:t>1275</a:t>
                          </a:r>
                          <a:endParaRPr lang="en-US" dirty="0"/>
                        </a:p>
                      </a:txBody>
                      <a:tcPr/>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1832242608"/>
                  </p:ext>
                </p:extLst>
              </p:nvPr>
            </p:nvGraphicFramePr>
            <p:xfrm>
              <a:off x="609600" y="2743200"/>
              <a:ext cx="8229600" cy="23825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US" dirty="0" smtClean="0"/>
                            <a:t>PR</a:t>
                          </a:r>
                          <a:endParaRPr lang="en-US" dirty="0"/>
                        </a:p>
                      </a:txBody>
                      <a:tcPr/>
                    </a:tc>
                    <a:tc>
                      <a:txBody>
                        <a:bodyPr/>
                        <a:lstStyle/>
                        <a:p>
                          <a:pPr algn="ctr"/>
                          <a:r>
                            <a:rPr lang="en-US" dirty="0" smtClean="0"/>
                            <a:t>MRS</a:t>
                          </a:r>
                          <a:endParaRPr lang="en-US" dirty="0"/>
                        </a:p>
                      </a:txBody>
                      <a:tcPr/>
                    </a:tc>
                    <a:tc>
                      <a:txBody>
                        <a:bodyPr/>
                        <a:lstStyle/>
                        <a:p>
                          <a:endParaRPr lang="en-US"/>
                        </a:p>
                      </a:txBody>
                      <a:tcPr>
                        <a:blipFill rotWithShape="1">
                          <a:blip r:embed="rId5"/>
                          <a:stretch>
                            <a:fillRect l="-200000" t="-8197" r="-300000" b="-567213"/>
                          </a:stretch>
                        </a:blipFill>
                      </a:tcPr>
                    </a:tc>
                    <a:tc>
                      <a:txBody>
                        <a:bodyPr/>
                        <a:lstStyle/>
                        <a:p>
                          <a:endParaRPr lang="en-US"/>
                        </a:p>
                      </a:txBody>
                      <a:tcPr>
                        <a:blipFill rotWithShape="1">
                          <a:blip r:embed="rId5"/>
                          <a:stretch>
                            <a:fillRect l="-300000" t="-8197" r="-200000" b="-567213"/>
                          </a:stretch>
                        </a:blipFill>
                      </a:tcPr>
                    </a:tc>
                    <a:tc>
                      <a:txBody>
                        <a:bodyPr/>
                        <a:lstStyle/>
                        <a:p>
                          <a:pPr algn="ctr"/>
                          <a:r>
                            <a:rPr lang="en-US" dirty="0" smtClean="0"/>
                            <a:t>X2</a:t>
                          </a:r>
                          <a:endParaRPr lang="en-US" dirty="0"/>
                        </a:p>
                      </a:txBody>
                      <a:tcPr/>
                    </a:tc>
                    <a:tc>
                      <a:txBody>
                        <a:bodyPr/>
                        <a:lstStyle/>
                        <a:p>
                          <a:pPr algn="ctr"/>
                          <a:r>
                            <a:rPr lang="en-US" dirty="0" smtClean="0"/>
                            <a:t>X1</a:t>
                          </a:r>
                          <a:endParaRPr lang="en-US" dirty="0"/>
                        </a:p>
                      </a:txBody>
                      <a:tcPr/>
                    </a:tc>
                  </a:tr>
                  <a:tr h="2011680">
                    <a:tc>
                      <a:txBody>
                        <a:bodyPr/>
                        <a:lstStyle/>
                        <a:p>
                          <a:pPr algn="ctr"/>
                          <a:r>
                            <a:rPr lang="en-US" dirty="0" smtClean="0"/>
                            <a:t>-</a:t>
                          </a:r>
                        </a:p>
                        <a:p>
                          <a:pPr algn="ctr"/>
                          <a:r>
                            <a:rPr lang="en-US" dirty="0" smtClean="0"/>
                            <a:t>1.47</a:t>
                          </a:r>
                        </a:p>
                        <a:p>
                          <a:pPr algn="ctr"/>
                          <a:r>
                            <a:rPr lang="en-US" dirty="0" smtClean="0"/>
                            <a:t>1.47</a:t>
                          </a:r>
                        </a:p>
                        <a:p>
                          <a:pPr algn="ctr"/>
                          <a:r>
                            <a:rPr lang="en-US" dirty="0" smtClean="0"/>
                            <a:t>1.47</a:t>
                          </a:r>
                        </a:p>
                        <a:p>
                          <a:pPr algn="ctr"/>
                          <a:r>
                            <a:rPr lang="en-US" dirty="0" smtClean="0"/>
                            <a:t>1.47</a:t>
                          </a:r>
                        </a:p>
                        <a:p>
                          <a:pPr algn="ctr"/>
                          <a:r>
                            <a:rPr lang="en-US" b="1" dirty="0" smtClean="0">
                              <a:solidFill>
                                <a:schemeClr val="accent2"/>
                              </a:solidFill>
                            </a:rPr>
                            <a:t>1.47</a:t>
                          </a:r>
                        </a:p>
                        <a:p>
                          <a:pPr algn="ctr"/>
                          <a:r>
                            <a:rPr lang="en-US" dirty="0" smtClean="0"/>
                            <a:t>1.47</a:t>
                          </a:r>
                          <a:endParaRPr lang="en-US" dirty="0"/>
                        </a:p>
                      </a:txBody>
                      <a:tcPr/>
                    </a:tc>
                    <a:tc>
                      <a:txBody>
                        <a:bodyPr/>
                        <a:lstStyle/>
                        <a:p>
                          <a:pPr algn="ctr"/>
                          <a:r>
                            <a:rPr lang="en-US" dirty="0" smtClean="0"/>
                            <a:t>-</a:t>
                          </a:r>
                        </a:p>
                        <a:p>
                          <a:pPr algn="ctr"/>
                          <a:r>
                            <a:rPr lang="en-US" dirty="0" smtClean="0"/>
                            <a:t>2.93</a:t>
                          </a:r>
                        </a:p>
                        <a:p>
                          <a:pPr algn="ctr"/>
                          <a:r>
                            <a:rPr lang="en-US" dirty="0" smtClean="0"/>
                            <a:t>2.60</a:t>
                          </a:r>
                        </a:p>
                        <a:p>
                          <a:pPr algn="ctr"/>
                          <a:r>
                            <a:rPr lang="en-US" dirty="0" smtClean="0"/>
                            <a:t>2.20</a:t>
                          </a:r>
                        </a:p>
                        <a:p>
                          <a:pPr algn="ctr"/>
                          <a:r>
                            <a:rPr lang="en-US" dirty="0" smtClean="0"/>
                            <a:t>1.87</a:t>
                          </a:r>
                        </a:p>
                        <a:p>
                          <a:pPr algn="ctr"/>
                          <a:r>
                            <a:rPr lang="en-US" b="1" dirty="0" smtClean="0">
                              <a:solidFill>
                                <a:schemeClr val="accent2"/>
                              </a:solidFill>
                            </a:rPr>
                            <a:t>1.47</a:t>
                          </a:r>
                        </a:p>
                        <a:p>
                          <a:pPr algn="ctr"/>
                          <a:r>
                            <a:rPr lang="en-US" dirty="0" smtClean="0"/>
                            <a:t>1.07</a:t>
                          </a:r>
                          <a:endParaRPr lang="en-US" dirty="0"/>
                        </a:p>
                      </a:txBody>
                      <a:tcPr/>
                    </a:tc>
                    <a:tc>
                      <a:txBody>
                        <a:bodyPr/>
                        <a:lstStyle/>
                        <a:p>
                          <a:pPr algn="ctr"/>
                          <a:r>
                            <a:rPr lang="en-US" dirty="0" smtClean="0"/>
                            <a:t>-</a:t>
                          </a:r>
                        </a:p>
                        <a:p>
                          <a:pPr algn="ctr"/>
                          <a:r>
                            <a:rPr lang="en-US" dirty="0" smtClean="0"/>
                            <a:t>220</a:t>
                          </a:r>
                        </a:p>
                        <a:p>
                          <a:pPr algn="ctr"/>
                          <a:r>
                            <a:rPr lang="en-US" dirty="0" smtClean="0"/>
                            <a:t>175</a:t>
                          </a:r>
                        </a:p>
                        <a:p>
                          <a:pPr algn="ctr"/>
                          <a:r>
                            <a:rPr lang="en-US" dirty="0" smtClean="0"/>
                            <a:t>165</a:t>
                          </a:r>
                        </a:p>
                        <a:p>
                          <a:pPr algn="ctr"/>
                          <a:r>
                            <a:rPr lang="en-US" dirty="0" smtClean="0"/>
                            <a:t>140</a:t>
                          </a:r>
                        </a:p>
                        <a:p>
                          <a:pPr algn="ctr"/>
                          <a:r>
                            <a:rPr lang="en-US" dirty="0" smtClean="0"/>
                            <a:t>110</a:t>
                          </a:r>
                        </a:p>
                        <a:p>
                          <a:pPr algn="ctr"/>
                          <a:r>
                            <a:rPr lang="en-US" dirty="0" smtClean="0"/>
                            <a:t>80</a:t>
                          </a:r>
                          <a:endParaRPr lang="en-US" dirty="0"/>
                        </a:p>
                      </a:txBody>
                      <a:tcPr/>
                    </a:tc>
                    <a:tc>
                      <a:txBody>
                        <a:bodyPr/>
                        <a:lstStyle/>
                        <a:p>
                          <a:pPr algn="ctr"/>
                          <a:r>
                            <a:rPr lang="en-US" dirty="0" smtClean="0"/>
                            <a:t>-</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p>
                        <a:p>
                          <a:pPr algn="ctr"/>
                          <a:r>
                            <a:rPr lang="en-US" dirty="0" smtClean="0"/>
                            <a:t>75</a:t>
                          </a:r>
                          <a:endParaRPr lang="en-US" dirty="0"/>
                        </a:p>
                      </a:txBody>
                      <a:tcPr/>
                    </a:tc>
                    <a:tc>
                      <a:txBody>
                        <a:bodyPr/>
                        <a:lstStyle/>
                        <a:p>
                          <a:pPr algn="ctr"/>
                          <a:r>
                            <a:rPr lang="en-US" dirty="0" smtClean="0"/>
                            <a:t>1350</a:t>
                          </a:r>
                        </a:p>
                        <a:p>
                          <a:pPr algn="ctr"/>
                          <a:r>
                            <a:rPr lang="en-US" dirty="0" smtClean="0"/>
                            <a:t>1130</a:t>
                          </a:r>
                        </a:p>
                        <a:p>
                          <a:pPr algn="ctr"/>
                          <a:r>
                            <a:rPr lang="en-US" dirty="0" smtClean="0"/>
                            <a:t>935</a:t>
                          </a:r>
                        </a:p>
                        <a:p>
                          <a:pPr algn="ctr"/>
                          <a:r>
                            <a:rPr lang="en-US" dirty="0" smtClean="0"/>
                            <a:t>770</a:t>
                          </a:r>
                        </a:p>
                        <a:p>
                          <a:pPr algn="ctr"/>
                          <a:r>
                            <a:rPr lang="en-US" dirty="0" smtClean="0"/>
                            <a:t>630</a:t>
                          </a:r>
                        </a:p>
                        <a:p>
                          <a:pPr algn="ctr"/>
                          <a:r>
                            <a:rPr lang="en-US" dirty="0" smtClean="0"/>
                            <a:t>520</a:t>
                          </a:r>
                        </a:p>
                        <a:p>
                          <a:pPr algn="ctr"/>
                          <a:r>
                            <a:rPr lang="en-US" dirty="0" smtClean="0"/>
                            <a:t>440</a:t>
                          </a:r>
                          <a:endParaRPr lang="en-US" dirty="0"/>
                        </a:p>
                      </a:txBody>
                      <a:tcPr/>
                    </a:tc>
                    <a:tc>
                      <a:txBody>
                        <a:bodyPr/>
                        <a:lstStyle/>
                        <a:p>
                          <a:pPr algn="ctr"/>
                          <a:r>
                            <a:rPr lang="en-US" dirty="0" smtClean="0"/>
                            <a:t>825</a:t>
                          </a:r>
                        </a:p>
                        <a:p>
                          <a:pPr algn="ctr"/>
                          <a:r>
                            <a:rPr lang="en-US" dirty="0" smtClean="0"/>
                            <a:t>900</a:t>
                          </a:r>
                        </a:p>
                        <a:p>
                          <a:pPr algn="ctr"/>
                          <a:r>
                            <a:rPr lang="en-US" dirty="0" smtClean="0"/>
                            <a:t>975</a:t>
                          </a:r>
                        </a:p>
                        <a:p>
                          <a:pPr algn="ctr"/>
                          <a:r>
                            <a:rPr lang="en-US" dirty="0" smtClean="0"/>
                            <a:t>1050</a:t>
                          </a:r>
                        </a:p>
                        <a:p>
                          <a:pPr algn="ctr"/>
                          <a:r>
                            <a:rPr lang="en-US" dirty="0" smtClean="0"/>
                            <a:t>1125</a:t>
                          </a:r>
                        </a:p>
                        <a:p>
                          <a:pPr algn="ctr"/>
                          <a:r>
                            <a:rPr lang="en-US" dirty="0" smtClean="0"/>
                            <a:t>1200</a:t>
                          </a:r>
                        </a:p>
                        <a:p>
                          <a:pPr algn="ctr"/>
                          <a:r>
                            <a:rPr lang="en-US" dirty="0" smtClean="0"/>
                            <a:t>1275</a:t>
                          </a:r>
                          <a:endParaRPr lang="en-US" dirty="0"/>
                        </a:p>
                      </a:txBody>
                      <a:tcPr/>
                    </a:tc>
                  </a:tr>
                </a:tbl>
              </a:graphicData>
            </a:graphic>
          </p:graphicFrame>
        </mc:Fallback>
      </mc:AlternateContent>
      <p:sp>
        <p:nvSpPr>
          <p:cNvPr id="4" name="TextBox 3"/>
          <p:cNvSpPr txBox="1"/>
          <p:nvPr/>
        </p:nvSpPr>
        <p:spPr>
          <a:xfrm>
            <a:off x="1447800" y="1905000"/>
            <a:ext cx="7196201" cy="369332"/>
          </a:xfrm>
          <a:prstGeom prst="rect">
            <a:avLst/>
          </a:prstGeom>
          <a:noFill/>
        </p:spPr>
        <p:txBody>
          <a:bodyPr wrap="none" rtlCol="0">
            <a:spAutoFit/>
          </a:bodyPr>
          <a:lstStyle/>
          <a:p>
            <a:pPr algn="r" rtl="1"/>
            <a:r>
              <a:rPr lang="ar-SA" dirty="0" smtClean="0">
                <a:solidFill>
                  <a:prstClr val="black"/>
                </a:solidFill>
              </a:rPr>
              <a:t>مثال: اذا كان سعر </a:t>
            </a:r>
            <a:r>
              <a:rPr lang="en-US" dirty="0" smtClean="0">
                <a:solidFill>
                  <a:prstClr val="black"/>
                </a:solidFill>
              </a:rPr>
              <a:t>X1</a:t>
            </a:r>
            <a:r>
              <a:rPr lang="ar-SA" dirty="0" smtClean="0">
                <a:solidFill>
                  <a:prstClr val="black"/>
                </a:solidFill>
              </a:rPr>
              <a:t>= </a:t>
            </a:r>
            <a:r>
              <a:rPr lang="en-US" dirty="0" smtClean="0">
                <a:solidFill>
                  <a:prstClr val="black"/>
                </a:solidFill>
              </a:rPr>
              <a:t>4.4</a:t>
            </a:r>
            <a:r>
              <a:rPr lang="ar-SA" dirty="0" smtClean="0">
                <a:solidFill>
                  <a:prstClr val="black"/>
                </a:solidFill>
              </a:rPr>
              <a:t> ريال وسعر </a:t>
            </a:r>
            <a:r>
              <a:rPr lang="en-US" dirty="0" smtClean="0">
                <a:solidFill>
                  <a:prstClr val="black"/>
                </a:solidFill>
              </a:rPr>
              <a:t>X2</a:t>
            </a:r>
            <a:r>
              <a:rPr lang="ar-SA" dirty="0" smtClean="0">
                <a:solidFill>
                  <a:prstClr val="black"/>
                </a:solidFill>
              </a:rPr>
              <a:t>=</a:t>
            </a:r>
            <a:r>
              <a:rPr lang="en-US" dirty="0" smtClean="0">
                <a:solidFill>
                  <a:prstClr val="black"/>
                </a:solidFill>
              </a:rPr>
              <a:t> 3</a:t>
            </a:r>
            <a:r>
              <a:rPr lang="ar-SA" dirty="0" smtClean="0">
                <a:solidFill>
                  <a:prstClr val="black"/>
                </a:solidFill>
              </a:rPr>
              <a:t> ريال اوجد التوليفة المثلي التي تدني التكاليف:</a:t>
            </a:r>
            <a:endParaRPr lang="en-US" dirty="0">
              <a:solidFill>
                <a:prstClr val="black"/>
              </a:solidFill>
            </a:endParaRPr>
          </a:p>
        </p:txBody>
      </p:sp>
      <p:sp>
        <p:nvSpPr>
          <p:cNvPr id="12" name="TextBox 11"/>
          <p:cNvSpPr txBox="1"/>
          <p:nvPr/>
        </p:nvSpPr>
        <p:spPr>
          <a:xfrm>
            <a:off x="247108" y="5410200"/>
            <a:ext cx="8558818" cy="646331"/>
          </a:xfrm>
          <a:prstGeom prst="rect">
            <a:avLst/>
          </a:prstGeom>
          <a:noFill/>
        </p:spPr>
        <p:txBody>
          <a:bodyPr wrap="none" rtlCol="0">
            <a:spAutoFit/>
          </a:bodyPr>
          <a:lstStyle/>
          <a:p>
            <a:pPr algn="r" rtl="1"/>
            <a:r>
              <a:rPr lang="ar-SA" dirty="0" smtClean="0">
                <a:solidFill>
                  <a:prstClr val="black"/>
                </a:solidFill>
              </a:rPr>
              <a:t>التوليفة المثلي التي تدني التكاليف</a:t>
            </a:r>
            <a:r>
              <a:rPr lang="en-US" dirty="0" smtClean="0">
                <a:solidFill>
                  <a:prstClr val="black"/>
                </a:solidFill>
              </a:rPr>
              <a:t> </a:t>
            </a:r>
            <a:r>
              <a:rPr lang="ar-SA" dirty="0" smtClean="0">
                <a:solidFill>
                  <a:prstClr val="black"/>
                </a:solidFill>
              </a:rPr>
              <a:t>هي باستخدام </a:t>
            </a:r>
            <a:r>
              <a:rPr lang="en-US" dirty="0" smtClean="0">
                <a:solidFill>
                  <a:prstClr val="black"/>
                </a:solidFill>
              </a:rPr>
              <a:t> 1200</a:t>
            </a:r>
            <a:r>
              <a:rPr lang="ar-SA" dirty="0" smtClean="0">
                <a:solidFill>
                  <a:prstClr val="black"/>
                </a:solidFill>
              </a:rPr>
              <a:t>وحدة من </a:t>
            </a:r>
            <a:r>
              <a:rPr lang="en-US" dirty="0" smtClean="0">
                <a:solidFill>
                  <a:prstClr val="black"/>
                </a:solidFill>
              </a:rPr>
              <a:t>X1</a:t>
            </a:r>
            <a:r>
              <a:rPr lang="ar-SA" dirty="0" smtClean="0">
                <a:solidFill>
                  <a:prstClr val="black"/>
                </a:solidFill>
              </a:rPr>
              <a:t> و</a:t>
            </a:r>
            <a:r>
              <a:rPr lang="en-US" dirty="0" smtClean="0">
                <a:solidFill>
                  <a:prstClr val="black"/>
                </a:solidFill>
              </a:rPr>
              <a:t> 530 </a:t>
            </a:r>
            <a:r>
              <a:rPr lang="ar-SA" dirty="0" smtClean="0">
                <a:solidFill>
                  <a:prstClr val="black"/>
                </a:solidFill>
              </a:rPr>
              <a:t> وحدة من </a:t>
            </a:r>
            <a:r>
              <a:rPr lang="en-US" dirty="0" smtClean="0">
                <a:solidFill>
                  <a:prstClr val="black"/>
                </a:solidFill>
              </a:rPr>
              <a:t> X2</a:t>
            </a:r>
            <a:r>
              <a:rPr lang="ar-SA" dirty="0" smtClean="0">
                <a:solidFill>
                  <a:prstClr val="black"/>
                </a:solidFill>
              </a:rPr>
              <a:t>، وهي النقطة التي </a:t>
            </a:r>
          </a:p>
          <a:p>
            <a:pPr algn="r" rtl="1"/>
            <a:r>
              <a:rPr lang="ar-SA" dirty="0" smtClean="0">
                <a:solidFill>
                  <a:prstClr val="black"/>
                </a:solidFill>
              </a:rPr>
              <a:t>يتساوي فيها معدل الاحلال الحدي مع معدل السعر</a:t>
            </a:r>
            <a:endParaRPr lang="en-US" dirty="0">
              <a:solidFill>
                <a:prstClr val="black"/>
              </a:solidFill>
            </a:endParaRPr>
          </a:p>
        </p:txBody>
      </p:sp>
    </p:spTree>
    <p:extLst>
      <p:ext uri="{BB962C8B-B14F-4D97-AF65-F5344CB8AC3E}">
        <p14:creationId xmlns:p14="http://schemas.microsoft.com/office/powerpoint/2010/main" val="48548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معظم </a:t>
            </a:r>
            <a:r>
              <a:rPr lang="ar-SA" sz="2000" dirty="0">
                <a:latin typeface="Times New Roman" panose="02020603050405020304" pitchFamily="18" charset="0"/>
                <a:cs typeface="Times New Roman" panose="02020603050405020304" pitchFamily="18" charset="0"/>
              </a:rPr>
              <a:t>المزارعين لديهم موارد </a:t>
            </a:r>
            <a:r>
              <a:rPr lang="ar-SA" sz="2000" dirty="0" smtClean="0">
                <a:latin typeface="Times New Roman" panose="02020603050405020304" pitchFamily="18" charset="0"/>
                <a:cs typeface="Times New Roman" panose="02020603050405020304" pitchFamily="18" charset="0"/>
              </a:rPr>
              <a:t>محدودة:  </a:t>
            </a:r>
            <a:r>
              <a:rPr lang="ar-SA" sz="2000" dirty="0">
                <a:latin typeface="Times New Roman" panose="02020603050405020304" pitchFamily="18" charset="0"/>
                <a:cs typeface="Times New Roman" panose="02020603050405020304" pitchFamily="18" charset="0"/>
              </a:rPr>
              <a:t>أراض محدودة، ورأس مال محدود، ومرافق ري محدودة. حتى العمل الذي يعتبر فائضا يصبح نادرا خلال </a:t>
            </a:r>
            <a:r>
              <a:rPr lang="ar-SA" sz="2000" dirty="0" smtClean="0">
                <a:latin typeface="Times New Roman" panose="02020603050405020304" pitchFamily="18" charset="0"/>
                <a:cs typeface="Times New Roman" panose="02020603050405020304" pitchFamily="18" charset="0"/>
              </a:rPr>
              <a:t> فترة ذروة الموسم (التعشيب و الحصاد). </a:t>
            </a:r>
            <a:r>
              <a:rPr lang="ar-SA" sz="2000" dirty="0">
                <a:latin typeface="Times New Roman" panose="02020603050405020304" pitchFamily="18" charset="0"/>
                <a:cs typeface="Times New Roman" panose="02020603050405020304" pitchFamily="18" charset="0"/>
              </a:rPr>
              <a:t>وفي ظل هذه القيود على الموارد، يجب على المزارعين أن يقرروا </a:t>
            </a:r>
            <a:r>
              <a:rPr lang="ar-SA" sz="2000" dirty="0" smtClean="0">
                <a:latin typeface="Times New Roman" panose="02020603050405020304" pitchFamily="18" charset="0"/>
                <a:cs typeface="Times New Roman" panose="02020603050405020304" pitchFamily="18" charset="0"/>
              </a:rPr>
              <a:t>في كيفية </a:t>
            </a:r>
            <a:r>
              <a:rPr lang="ar-SA" sz="2000" dirty="0">
                <a:latin typeface="Times New Roman" panose="02020603050405020304" pitchFamily="18" charset="0"/>
                <a:cs typeface="Times New Roman" panose="02020603050405020304" pitchFamily="18" charset="0"/>
              </a:rPr>
              <a:t>تخصيص </a:t>
            </a:r>
            <a:r>
              <a:rPr lang="ar-SA" sz="2000" dirty="0" smtClean="0">
                <a:latin typeface="Times New Roman" panose="02020603050405020304" pitchFamily="18" charset="0"/>
                <a:cs typeface="Times New Roman" panose="02020603050405020304" pitchFamily="18" charset="0"/>
              </a:rPr>
              <a:t>هذه الموارد المحدودة بين </a:t>
            </a:r>
            <a:r>
              <a:rPr lang="ar-SA" sz="2000" dirty="0">
                <a:latin typeface="Times New Roman" panose="02020603050405020304" pitchFamily="18" charset="0"/>
                <a:cs typeface="Times New Roman" panose="02020603050405020304" pitchFamily="18" charset="0"/>
              </a:rPr>
              <a:t>العديد من </a:t>
            </a:r>
            <a:r>
              <a:rPr lang="ar-SA" sz="2000" dirty="0" smtClean="0">
                <a:latin typeface="Times New Roman" panose="02020603050405020304" pitchFamily="18" charset="0"/>
                <a:cs typeface="Times New Roman" panose="02020603050405020304" pitchFamily="18" charset="0"/>
              </a:rPr>
              <a:t>البدائل </a:t>
            </a:r>
            <a:r>
              <a:rPr lang="ar-SA" sz="2000" dirty="0">
                <a:latin typeface="Times New Roman" panose="02020603050405020304" pitchFamily="18" charset="0"/>
                <a:cs typeface="Times New Roman" panose="02020603050405020304" pitchFamily="18" charset="0"/>
              </a:rPr>
              <a:t>الممكنة. فعلى سبيل المثال، يتعين على المزارع اتخاذ قرار بشأن أفضل توزيع للأسمدة بين المحاصيل المختلفة </a:t>
            </a:r>
            <a:r>
              <a:rPr lang="ar-SA" sz="2000" dirty="0" smtClean="0">
                <a:latin typeface="Times New Roman" panose="02020603050405020304" pitchFamily="18" charset="0"/>
                <a:cs typeface="Times New Roman" panose="02020603050405020304" pitchFamily="18" charset="0"/>
              </a:rPr>
              <a:t>، وتوزيع الأعلاف </a:t>
            </a:r>
            <a:r>
              <a:rPr lang="ar-SA" sz="2000" dirty="0">
                <a:latin typeface="Times New Roman" panose="02020603050405020304" pitchFamily="18" charset="0"/>
                <a:cs typeface="Times New Roman" panose="02020603050405020304" pitchFamily="18" charset="0"/>
              </a:rPr>
              <a:t>بين الأنواع المختلفة من الثروة الحيوانية. وبالإضافة إلى ذلك، يجب تخصيص رأس المال المحدود لشراء الأسمدة والبذور والأعلاف </a:t>
            </a:r>
            <a:r>
              <a:rPr lang="ar-SA" sz="2000" dirty="0" smtClean="0">
                <a:latin typeface="Times New Roman" panose="02020603050405020304" pitchFamily="18" charset="0"/>
                <a:cs typeface="Times New Roman" panose="02020603050405020304" pitchFamily="18" charset="0"/>
              </a:rPr>
              <a:t>وغيرها.</a:t>
            </a: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يوفر </a:t>
            </a:r>
            <a:r>
              <a:rPr lang="ar-SA" sz="2000" dirty="0" smtClean="0">
                <a:latin typeface="Times New Roman" panose="02020603050405020304" pitchFamily="18" charset="0"/>
                <a:cs typeface="Times New Roman" panose="02020603050405020304" pitchFamily="18" charset="0"/>
              </a:rPr>
              <a:t>مبدا العائدات المتساوية معيار للتخصيص </a:t>
            </a:r>
            <a:r>
              <a:rPr lang="ar-SA" sz="2000" dirty="0">
                <a:latin typeface="Times New Roman" panose="02020603050405020304" pitchFamily="18" charset="0"/>
                <a:cs typeface="Times New Roman" panose="02020603050405020304" pitchFamily="18" charset="0"/>
              </a:rPr>
              <a:t>الرشيد </a:t>
            </a:r>
            <a:r>
              <a:rPr lang="ar-SA" sz="2000" dirty="0" smtClean="0">
                <a:latin typeface="Times New Roman" panose="02020603050405020304" pitchFamily="18" charset="0"/>
                <a:cs typeface="Times New Roman" panose="02020603050405020304" pitchFamily="18" charset="0"/>
              </a:rPr>
              <a:t>للموارد المحدودة. ويشير </a:t>
            </a:r>
            <a:r>
              <a:rPr lang="ar-SA" sz="2000" dirty="0">
                <a:latin typeface="Times New Roman" panose="02020603050405020304" pitchFamily="18" charset="0"/>
                <a:cs typeface="Times New Roman" panose="02020603050405020304" pitchFamily="18" charset="0"/>
              </a:rPr>
              <a:t>المبدأ إلى أن العائد من الموارد المحدودة سيكون </a:t>
            </a:r>
            <a:r>
              <a:rPr lang="ar-SA" sz="2000" dirty="0" smtClean="0">
                <a:latin typeface="Times New Roman" panose="02020603050405020304" pitchFamily="18" charset="0"/>
                <a:cs typeface="Times New Roman" panose="02020603050405020304" pitchFamily="18" charset="0"/>
              </a:rPr>
              <a:t>في الحد </a:t>
            </a:r>
            <a:r>
              <a:rPr lang="ar-SA" sz="2000" dirty="0">
                <a:latin typeface="Times New Roman" panose="02020603050405020304" pitchFamily="18" charset="0"/>
                <a:cs typeface="Times New Roman" panose="02020603050405020304" pitchFamily="18" charset="0"/>
              </a:rPr>
              <a:t>الأقصى إذا كان </a:t>
            </a:r>
            <a:r>
              <a:rPr lang="ar-SA" sz="2000" dirty="0" smtClean="0">
                <a:latin typeface="Times New Roman" panose="02020603050405020304" pitchFamily="18" charset="0"/>
                <a:cs typeface="Times New Roman" panose="02020603050405020304" pitchFamily="18" charset="0"/>
              </a:rPr>
              <a:t>تم </a:t>
            </a:r>
            <a:r>
              <a:rPr lang="ar-SA" sz="2000" dirty="0">
                <a:latin typeface="Times New Roman" panose="02020603050405020304" pitchFamily="18" charset="0"/>
                <a:cs typeface="Times New Roman" panose="02020603050405020304" pitchFamily="18" charset="0"/>
              </a:rPr>
              <a:t>استخدام كل وحدة من وحدات المورد </a:t>
            </a:r>
            <a:r>
              <a:rPr lang="ar-SA" sz="2000" dirty="0" smtClean="0">
                <a:latin typeface="Times New Roman" panose="02020603050405020304" pitchFamily="18" charset="0"/>
                <a:cs typeface="Times New Roman" panose="02020603050405020304" pitchFamily="18" charset="0"/>
              </a:rPr>
              <a:t>بحيث </a:t>
            </a:r>
            <a:r>
              <a:rPr lang="ar-SA" sz="2000" dirty="0">
                <a:latin typeface="Times New Roman" panose="02020603050405020304" pitchFamily="18" charset="0"/>
                <a:cs typeface="Times New Roman" panose="02020603050405020304" pitchFamily="18" charset="0"/>
              </a:rPr>
              <a:t>تحقق أكبر عوائد هامشية.</a:t>
            </a:r>
          </a:p>
          <a:p>
            <a:pPr marL="0" indent="0" algn="r" rtl="1">
              <a:lnSpc>
                <a:spcPct val="115000"/>
              </a:lnSpc>
              <a:spcBef>
                <a:spcPts val="0"/>
              </a:spcBef>
              <a:spcAft>
                <a:spcPts val="1000"/>
              </a:spcAft>
              <a:buNone/>
            </a:pPr>
            <a:r>
              <a:rPr lang="ar-SA" sz="2000" b="1" dirty="0" smtClean="0">
                <a:latin typeface="Times New Roman" panose="02020603050405020304" pitchFamily="18" charset="0"/>
                <a:cs typeface="Times New Roman" panose="02020603050405020304" pitchFamily="18" charset="0"/>
              </a:rPr>
              <a:t>نص قانون مبدا العائدات المتساوية</a:t>
            </a:r>
            <a:r>
              <a:rPr lang="ar-SA" sz="2000" dirty="0" smtClean="0">
                <a:latin typeface="Times New Roman" panose="02020603050405020304" pitchFamily="18" charset="0"/>
                <a:cs typeface="Times New Roman" panose="02020603050405020304" pitchFamily="18" charset="0"/>
              </a:rPr>
              <a:t>:</a:t>
            </a:r>
            <a:endParaRPr lang="ar-SA" sz="2000" dirty="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r>
              <a:rPr lang="ar-SA" sz="2000" dirty="0" smtClean="0">
                <a:latin typeface="Times New Roman" panose="02020603050405020304" pitchFamily="18" charset="0"/>
                <a:cs typeface="Times New Roman" panose="02020603050405020304" pitchFamily="18" charset="0"/>
              </a:rPr>
              <a:t>يتم </a:t>
            </a:r>
            <a:r>
              <a:rPr lang="ar-SA" sz="2000" dirty="0">
                <a:latin typeface="Times New Roman" panose="02020603050405020304" pitchFamily="18" charset="0"/>
                <a:cs typeface="Times New Roman" panose="02020603050405020304" pitchFamily="18" charset="0"/>
              </a:rPr>
              <a:t>تخصيص </a:t>
            </a:r>
            <a:r>
              <a:rPr lang="ar-SA" sz="2000" dirty="0" smtClean="0">
                <a:latin typeface="Times New Roman" panose="02020603050405020304" pitchFamily="18" charset="0"/>
                <a:cs typeface="Times New Roman" panose="02020603050405020304" pitchFamily="18" charset="0"/>
              </a:rPr>
              <a:t>الموارد المحدودة </a:t>
            </a:r>
            <a:r>
              <a:rPr lang="ar-SA" sz="2000" dirty="0">
                <a:latin typeface="Times New Roman" panose="02020603050405020304" pitchFamily="18" charset="0"/>
                <a:cs typeface="Times New Roman" panose="02020603050405020304" pitchFamily="18" charset="0"/>
              </a:rPr>
              <a:t>بين الاستخدامات البديلة بطريقة </a:t>
            </a:r>
            <a:r>
              <a:rPr lang="ar-SA" sz="2000" dirty="0" smtClean="0">
                <a:latin typeface="Times New Roman" panose="02020603050405020304" pitchFamily="18" charset="0"/>
                <a:cs typeface="Times New Roman" panose="02020603050405020304" pitchFamily="18" charset="0"/>
              </a:rPr>
              <a:t>تتساوي </a:t>
            </a:r>
            <a:r>
              <a:rPr lang="ar-SA" sz="2000" dirty="0">
                <a:latin typeface="Times New Roman" panose="02020603050405020304" pitchFamily="18" charset="0"/>
                <a:cs typeface="Times New Roman" panose="02020603050405020304" pitchFamily="18" charset="0"/>
              </a:rPr>
              <a:t>فيها القيمة الحدية </a:t>
            </a:r>
            <a:r>
              <a:rPr lang="ar-SA" sz="2000" dirty="0" smtClean="0">
                <a:latin typeface="Times New Roman" panose="02020603050405020304" pitchFamily="18" charset="0"/>
                <a:cs typeface="Times New Roman" panose="02020603050405020304" pitchFamily="18" charset="0"/>
              </a:rPr>
              <a:t>للمنتجات (</a:t>
            </a:r>
            <a:r>
              <a:rPr lang="en-US" sz="2000" dirty="0" smtClean="0">
                <a:latin typeface="Times New Roman" panose="02020603050405020304" pitchFamily="18" charset="0"/>
                <a:cs typeface="Times New Roman" panose="02020603050405020304" pitchFamily="18" charset="0"/>
              </a:rPr>
              <a:t>MVP</a:t>
            </a:r>
            <a:r>
              <a:rPr lang="ar-SA"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ل</a:t>
            </a:r>
            <a:r>
              <a:rPr lang="ar-SA" sz="2000" dirty="0" smtClean="0">
                <a:latin typeface="Times New Roman" panose="02020603050405020304" pitchFamily="18" charset="0"/>
                <a:cs typeface="Times New Roman" panose="02020603050405020304" pitchFamily="18" charset="0"/>
              </a:rPr>
              <a:t>لوحدة الأخيرة المستخدمة </a:t>
            </a:r>
            <a:r>
              <a:rPr lang="ar-SA" sz="2000" dirty="0">
                <a:latin typeface="Times New Roman" panose="02020603050405020304" pitchFamily="18" charset="0"/>
                <a:cs typeface="Times New Roman" panose="02020603050405020304" pitchFamily="18" charset="0"/>
              </a:rPr>
              <a:t>في جميع </a:t>
            </a:r>
            <a:r>
              <a:rPr lang="ar-SA" sz="2000" dirty="0" smtClean="0">
                <a:latin typeface="Times New Roman" panose="02020603050405020304" pitchFamily="18" charset="0"/>
                <a:cs typeface="Times New Roman" panose="02020603050405020304" pitchFamily="18" charset="0"/>
              </a:rPr>
              <a:t>البدائل.</a:t>
            </a:r>
          </a:p>
          <a:p>
            <a:pPr marL="0" indent="0" algn="r" rtl="1">
              <a:lnSpc>
                <a:spcPct val="115000"/>
              </a:lnSpc>
              <a:spcBef>
                <a:spcPts val="0"/>
              </a:spcBef>
              <a:spcAft>
                <a:spcPts val="1000"/>
              </a:spcAft>
              <a:buNone/>
            </a:pPr>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a:xfrm>
            <a:off x="457200" y="382341"/>
            <a:ext cx="8229600" cy="1249362"/>
          </a:xfrm>
        </p:spPr>
        <p:txBody>
          <a:bodyPr>
            <a:noAutofit/>
          </a:bodyPr>
          <a:lstStyle/>
          <a:p>
            <a:pPr algn="ctr" rtl="1"/>
            <a:r>
              <a:rPr lang="ar-SA" sz="2800" dirty="0"/>
              <a:t>مبدأ العائدات المتساوية </a:t>
            </a:r>
            <a:r>
              <a:rPr lang="ar-SA" sz="2800" dirty="0" smtClean="0"/>
              <a:t/>
            </a:r>
            <a:br>
              <a:rPr lang="ar-SA" sz="2800" dirty="0" smtClean="0"/>
            </a:br>
            <a:r>
              <a:rPr lang="en-US" sz="1800" dirty="0"/>
              <a:t>LAW OF EQUI-MARGINAL RETURNS</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p14="http://schemas.microsoft.com/office/powerpoint/2010/main" val="40045833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5" name="Title 4"/>
          <p:cNvSpPr>
            <a:spLocks noGrp="1"/>
          </p:cNvSpPr>
          <p:nvPr>
            <p:ph type="title"/>
          </p:nvPr>
        </p:nvSpPr>
        <p:spPr>
          <a:xfrm>
            <a:off x="457200" y="382341"/>
            <a:ext cx="8229600" cy="1249362"/>
          </a:xfrm>
        </p:spPr>
        <p:txBody>
          <a:bodyPr>
            <a:noAutofit/>
          </a:bodyPr>
          <a:lstStyle/>
          <a:p>
            <a:pPr algn="ctr" rtl="1"/>
            <a:r>
              <a:rPr lang="ar-SA" sz="2800" dirty="0" smtClean="0"/>
              <a:t>مبدأ الاحلال بين عناصر الانتاج</a:t>
            </a:r>
            <a:br>
              <a:rPr lang="ar-SA" sz="2800" dirty="0" smtClean="0"/>
            </a:br>
            <a:r>
              <a:rPr lang="en-US" sz="1800" dirty="0"/>
              <a:t>PRINCIPLE OF FACTOR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63</a:t>
            </a:fld>
            <a:endParaRPr lang="en-US" dirty="0">
              <a:solidFill>
                <a:prstClr val="black"/>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34024176"/>
              </p:ext>
            </p:extLst>
          </p:nvPr>
        </p:nvGraphicFramePr>
        <p:xfrm>
          <a:off x="1932774" y="2362200"/>
          <a:ext cx="5486400" cy="2479040"/>
        </p:xfrm>
        <a:graphic>
          <a:graphicData uri="http://schemas.openxmlformats.org/drawingml/2006/table">
            <a:tbl>
              <a:tblPr firstRow="1" bandRow="1">
                <a:tableStyleId>{5C22544A-7EE6-4342-B048-85BDC9FD1C3A}</a:tableStyleId>
              </a:tblPr>
              <a:tblGrid>
                <a:gridCol w="1371600"/>
                <a:gridCol w="1371600"/>
                <a:gridCol w="1371600"/>
                <a:gridCol w="1371600"/>
              </a:tblGrid>
              <a:tr h="370840">
                <a:tc gridSpan="3">
                  <a:txBody>
                    <a:bodyPr/>
                    <a:lstStyle/>
                    <a:p>
                      <a:pPr algn="ctr"/>
                      <a:r>
                        <a:rPr lang="ar-SA" dirty="0" smtClean="0"/>
                        <a:t>القيمة الحدية للمنتجات</a:t>
                      </a:r>
                      <a:endParaRPr lang="en-US" dirty="0"/>
                    </a:p>
                  </a:txBody>
                  <a:tcPr/>
                </a:tc>
                <a:tc hMerge="1">
                  <a:txBody>
                    <a:bodyPr/>
                    <a:lstStyle/>
                    <a:p>
                      <a:pPr algn="ctr"/>
                      <a:endParaRPr lang="en-US" dirty="0"/>
                    </a:p>
                  </a:txBody>
                  <a:tcPr/>
                </a:tc>
                <a:tc hMerge="1">
                  <a:txBody>
                    <a:bodyPr/>
                    <a:lstStyle/>
                    <a:p>
                      <a:pPr algn="ctr"/>
                      <a:endParaRPr lang="en-US" dirty="0"/>
                    </a:p>
                  </a:txBody>
                  <a:tcPr/>
                </a:tc>
                <a:tc rowSpan="2">
                  <a:txBody>
                    <a:bodyPr/>
                    <a:lstStyle/>
                    <a:p>
                      <a:pPr algn="ctr"/>
                      <a:r>
                        <a:rPr lang="ar-SA" dirty="0" smtClean="0"/>
                        <a:t>المبلغ</a:t>
                      </a:r>
                      <a:endParaRPr lang="en-US" dirty="0"/>
                    </a:p>
                  </a:txBody>
                  <a:tcPr/>
                </a:tc>
              </a:tr>
              <a:tr h="370840">
                <a:tc>
                  <a:txBody>
                    <a:bodyPr/>
                    <a:lstStyle/>
                    <a:p>
                      <a:pPr algn="ctr"/>
                      <a:r>
                        <a:rPr lang="ar-SA" dirty="0" smtClean="0"/>
                        <a:t>القطن</a:t>
                      </a:r>
                      <a:endParaRPr lang="en-US" dirty="0"/>
                    </a:p>
                  </a:txBody>
                  <a:tcPr/>
                </a:tc>
                <a:tc>
                  <a:txBody>
                    <a:bodyPr/>
                    <a:lstStyle/>
                    <a:p>
                      <a:pPr algn="ctr"/>
                      <a:r>
                        <a:rPr lang="ar-SA" dirty="0" smtClean="0"/>
                        <a:t>القمح</a:t>
                      </a:r>
                      <a:endParaRPr lang="en-US" dirty="0"/>
                    </a:p>
                  </a:txBody>
                  <a:tcPr/>
                </a:tc>
                <a:tc>
                  <a:txBody>
                    <a:bodyPr/>
                    <a:lstStyle/>
                    <a:p>
                      <a:pPr algn="ctr"/>
                      <a:r>
                        <a:rPr lang="ar-SA" dirty="0" smtClean="0"/>
                        <a:t>قصب السكر</a:t>
                      </a:r>
                      <a:endParaRPr lang="en-US" dirty="0"/>
                    </a:p>
                  </a:txBody>
                  <a:tcPr/>
                </a:tc>
                <a:tc vMerge="1">
                  <a:txBody>
                    <a:bodyPr/>
                    <a:lstStyle/>
                    <a:p>
                      <a:pPr algn="ctr"/>
                      <a:endParaRPr lang="en-US" dirty="0"/>
                    </a:p>
                  </a:txBody>
                  <a:tcPr/>
                </a:tc>
              </a:tr>
              <a:tr h="370840">
                <a:tc>
                  <a:txBody>
                    <a:bodyPr/>
                    <a:lstStyle/>
                    <a:p>
                      <a:pPr algn="ctr"/>
                      <a:r>
                        <a:rPr lang="en-US" dirty="0" smtClean="0"/>
                        <a:t>650(6)</a:t>
                      </a:r>
                    </a:p>
                    <a:p>
                      <a:pPr algn="ctr"/>
                      <a:r>
                        <a:rPr lang="en-US" dirty="0" smtClean="0"/>
                        <a:t>560</a:t>
                      </a:r>
                    </a:p>
                    <a:p>
                      <a:pPr algn="ctr"/>
                      <a:r>
                        <a:rPr lang="en-US" dirty="0" smtClean="0"/>
                        <a:t>550</a:t>
                      </a:r>
                    </a:p>
                    <a:p>
                      <a:pPr algn="ctr"/>
                      <a:r>
                        <a:rPr lang="en-US" dirty="0" smtClean="0"/>
                        <a:t>510</a:t>
                      </a:r>
                    </a:p>
                    <a:p>
                      <a:pPr algn="ctr"/>
                      <a:r>
                        <a:rPr lang="en-US" dirty="0" smtClean="0"/>
                        <a:t>505</a:t>
                      </a:r>
                    </a:p>
                    <a:p>
                      <a:pPr algn="ctr"/>
                      <a:r>
                        <a:rPr lang="en-US" dirty="0" smtClean="0"/>
                        <a:t>500</a:t>
                      </a:r>
                      <a:endParaRPr lang="en-US" dirty="0"/>
                    </a:p>
                  </a:txBody>
                  <a:tcPr/>
                </a:tc>
                <a:tc>
                  <a:txBody>
                    <a:bodyPr/>
                    <a:lstStyle/>
                    <a:p>
                      <a:pPr algn="ctr"/>
                      <a:r>
                        <a:rPr lang="en-US" dirty="0" smtClean="0"/>
                        <a:t>750(2)</a:t>
                      </a:r>
                    </a:p>
                    <a:p>
                      <a:pPr algn="ctr"/>
                      <a:r>
                        <a:rPr lang="en-US" dirty="0" smtClean="0"/>
                        <a:t>650(5)</a:t>
                      </a:r>
                    </a:p>
                    <a:p>
                      <a:pPr algn="ctr"/>
                      <a:r>
                        <a:rPr lang="en-US" dirty="0" smtClean="0"/>
                        <a:t>580</a:t>
                      </a:r>
                    </a:p>
                    <a:p>
                      <a:pPr algn="ctr"/>
                      <a:r>
                        <a:rPr lang="en-US" dirty="0" smtClean="0"/>
                        <a:t>540</a:t>
                      </a:r>
                    </a:p>
                    <a:p>
                      <a:pPr algn="ctr"/>
                      <a:r>
                        <a:rPr lang="en-US" dirty="0" smtClean="0"/>
                        <a:t>520</a:t>
                      </a:r>
                    </a:p>
                    <a:p>
                      <a:pPr algn="ctr"/>
                      <a:r>
                        <a:rPr lang="en-US" dirty="0" smtClean="0"/>
                        <a:t>510</a:t>
                      </a:r>
                      <a:endParaRPr lang="en-US" dirty="0"/>
                    </a:p>
                  </a:txBody>
                  <a:tcPr/>
                </a:tc>
                <a:tc>
                  <a:txBody>
                    <a:bodyPr/>
                    <a:lstStyle/>
                    <a:p>
                      <a:pPr algn="ctr"/>
                      <a:r>
                        <a:rPr lang="en-US" dirty="0" smtClean="0"/>
                        <a:t>800(1)</a:t>
                      </a:r>
                    </a:p>
                    <a:p>
                      <a:pPr algn="ctr"/>
                      <a:r>
                        <a:rPr lang="en-US" dirty="0" smtClean="0"/>
                        <a:t>700(3)</a:t>
                      </a:r>
                    </a:p>
                    <a:p>
                      <a:pPr algn="ctr"/>
                      <a:r>
                        <a:rPr lang="en-US" dirty="0" smtClean="0"/>
                        <a:t>650(4)</a:t>
                      </a:r>
                    </a:p>
                    <a:p>
                      <a:pPr algn="ctr"/>
                      <a:r>
                        <a:rPr lang="en-US" dirty="0" smtClean="0"/>
                        <a:t>640</a:t>
                      </a:r>
                    </a:p>
                    <a:p>
                      <a:pPr algn="ctr"/>
                      <a:r>
                        <a:rPr lang="en-US" dirty="0" smtClean="0"/>
                        <a:t>630</a:t>
                      </a:r>
                    </a:p>
                    <a:p>
                      <a:pPr algn="ctr"/>
                      <a:r>
                        <a:rPr lang="en-US" dirty="0" smtClean="0"/>
                        <a:t>605</a:t>
                      </a:r>
                      <a:endParaRPr lang="en-US" dirty="0"/>
                    </a:p>
                  </a:txBody>
                  <a:tcPr/>
                </a:tc>
                <a:tc>
                  <a:txBody>
                    <a:bodyPr/>
                    <a:lstStyle/>
                    <a:p>
                      <a:pPr algn="ctr"/>
                      <a:r>
                        <a:rPr lang="en-US" dirty="0" smtClean="0"/>
                        <a:t>500</a:t>
                      </a:r>
                    </a:p>
                    <a:p>
                      <a:pPr algn="ctr"/>
                      <a:r>
                        <a:rPr lang="en-US" dirty="0" smtClean="0"/>
                        <a:t>1000</a:t>
                      </a:r>
                    </a:p>
                    <a:p>
                      <a:pPr algn="ctr"/>
                      <a:r>
                        <a:rPr lang="en-US" dirty="0" smtClean="0"/>
                        <a:t>1500</a:t>
                      </a:r>
                    </a:p>
                    <a:p>
                      <a:pPr algn="ctr"/>
                      <a:r>
                        <a:rPr lang="en-US" dirty="0" smtClean="0"/>
                        <a:t>2000</a:t>
                      </a:r>
                    </a:p>
                    <a:p>
                      <a:pPr algn="ctr"/>
                      <a:r>
                        <a:rPr lang="en-US" dirty="0" smtClean="0"/>
                        <a:t>2500</a:t>
                      </a:r>
                    </a:p>
                    <a:p>
                      <a:pPr algn="ctr"/>
                      <a:r>
                        <a:rPr lang="en-US" dirty="0" smtClean="0"/>
                        <a:t>3000</a:t>
                      </a:r>
                      <a:endParaRPr lang="en-US" dirty="0"/>
                    </a:p>
                  </a:txBody>
                  <a:tcPr/>
                </a:tc>
              </a:tr>
            </a:tbl>
          </a:graphicData>
        </a:graphic>
      </p:graphicFrame>
      <p:sp>
        <p:nvSpPr>
          <p:cNvPr id="4" name="TextBox 3"/>
          <p:cNvSpPr txBox="1"/>
          <p:nvPr/>
        </p:nvSpPr>
        <p:spPr>
          <a:xfrm>
            <a:off x="514267" y="1581834"/>
            <a:ext cx="8191665" cy="646331"/>
          </a:xfrm>
          <a:prstGeom prst="rect">
            <a:avLst/>
          </a:prstGeom>
          <a:noFill/>
        </p:spPr>
        <p:txBody>
          <a:bodyPr wrap="none" rtlCol="0">
            <a:spAutoFit/>
          </a:bodyPr>
          <a:lstStyle/>
          <a:p>
            <a:pPr algn="r" rtl="1"/>
            <a:r>
              <a:rPr lang="ar-SA" dirty="0" smtClean="0">
                <a:solidFill>
                  <a:prstClr val="black"/>
                </a:solidFill>
              </a:rPr>
              <a:t>مثال: مزارع لديه </a:t>
            </a:r>
            <a:r>
              <a:rPr lang="en-US" dirty="0" smtClean="0">
                <a:solidFill>
                  <a:prstClr val="black"/>
                </a:solidFill>
              </a:rPr>
              <a:t>3000</a:t>
            </a:r>
            <a:r>
              <a:rPr lang="ar-SA" dirty="0" smtClean="0">
                <a:solidFill>
                  <a:prstClr val="black"/>
                </a:solidFill>
              </a:rPr>
              <a:t>ريال ويرغب في زراعة القمح والقطن وقصب السكر . كيف ينفق هذا المزراع المبلغ</a:t>
            </a:r>
          </a:p>
          <a:p>
            <a:pPr algn="r" rtl="1"/>
            <a:r>
              <a:rPr lang="ar-SA" dirty="0" smtClean="0">
                <a:solidFill>
                  <a:prstClr val="black"/>
                </a:solidFill>
              </a:rPr>
              <a:t> المتوفر لديه علي المحاصيل الثلاثة لتعظيم الربح:</a:t>
            </a:r>
            <a:endParaRPr lang="en-US" dirty="0">
              <a:solidFill>
                <a:prstClr val="black"/>
              </a:solidFill>
            </a:endParaRPr>
          </a:p>
        </p:txBody>
      </p:sp>
      <p:sp>
        <p:nvSpPr>
          <p:cNvPr id="12" name="TextBox 11"/>
          <p:cNvSpPr txBox="1"/>
          <p:nvPr/>
        </p:nvSpPr>
        <p:spPr>
          <a:xfrm>
            <a:off x="1120745" y="5105400"/>
            <a:ext cx="7685181" cy="1200329"/>
          </a:xfrm>
          <a:prstGeom prst="rect">
            <a:avLst/>
          </a:prstGeom>
          <a:noFill/>
        </p:spPr>
        <p:txBody>
          <a:bodyPr wrap="none" rtlCol="0">
            <a:spAutoFit/>
          </a:bodyPr>
          <a:lstStyle/>
          <a:p>
            <a:pPr algn="r" rtl="1"/>
            <a:r>
              <a:rPr lang="ar-SA" dirty="0" smtClean="0">
                <a:solidFill>
                  <a:prstClr val="black"/>
                </a:solidFill>
              </a:rPr>
              <a:t>سينفق هذا المزارع ال </a:t>
            </a:r>
            <a:r>
              <a:rPr lang="en-US" dirty="0" smtClean="0">
                <a:solidFill>
                  <a:prstClr val="black"/>
                </a:solidFill>
              </a:rPr>
              <a:t>500</a:t>
            </a:r>
            <a:r>
              <a:rPr lang="ar-SA" dirty="0" smtClean="0">
                <a:solidFill>
                  <a:prstClr val="black"/>
                </a:solidFill>
              </a:rPr>
              <a:t> ريال الاولي في انتاج قصب السكروالثانية في انتاج القمح والثالثة والرابعة </a:t>
            </a:r>
          </a:p>
          <a:p>
            <a:pPr algn="r" rtl="1"/>
            <a:r>
              <a:rPr lang="ar-SA" dirty="0" smtClean="0">
                <a:solidFill>
                  <a:prstClr val="black"/>
                </a:solidFill>
              </a:rPr>
              <a:t>في انتاج قصب السكر، والخامسة في انتاج القمح والسادسة في انتاج القطن.</a:t>
            </a:r>
          </a:p>
          <a:p>
            <a:pPr algn="r" rtl="1"/>
            <a:r>
              <a:rPr lang="ar-SA" dirty="0" smtClean="0">
                <a:solidFill>
                  <a:prstClr val="black"/>
                </a:solidFill>
              </a:rPr>
              <a:t>اذا سوف ينفق المزارع </a:t>
            </a:r>
            <a:r>
              <a:rPr lang="en-US" dirty="0" smtClean="0">
                <a:solidFill>
                  <a:prstClr val="black"/>
                </a:solidFill>
              </a:rPr>
              <a:t> 1500</a:t>
            </a:r>
            <a:r>
              <a:rPr lang="ar-SA" dirty="0" smtClean="0">
                <a:solidFill>
                  <a:prstClr val="black"/>
                </a:solidFill>
              </a:rPr>
              <a:t> ريال في انتاج قصب السكر و </a:t>
            </a:r>
            <a:r>
              <a:rPr lang="en-US" dirty="0" smtClean="0">
                <a:solidFill>
                  <a:prstClr val="black"/>
                </a:solidFill>
              </a:rPr>
              <a:t>1000</a:t>
            </a:r>
            <a:r>
              <a:rPr lang="ar-SA" dirty="0" smtClean="0">
                <a:solidFill>
                  <a:prstClr val="black"/>
                </a:solidFill>
              </a:rPr>
              <a:t> ريال في انتاج القمح و </a:t>
            </a:r>
            <a:r>
              <a:rPr lang="en-US" dirty="0" smtClean="0">
                <a:solidFill>
                  <a:prstClr val="black"/>
                </a:solidFill>
              </a:rPr>
              <a:t>500</a:t>
            </a:r>
            <a:endParaRPr lang="ar-SA" dirty="0" smtClean="0">
              <a:solidFill>
                <a:prstClr val="black"/>
              </a:solidFill>
            </a:endParaRPr>
          </a:p>
          <a:p>
            <a:pPr algn="r" rtl="1"/>
            <a:r>
              <a:rPr lang="ar-SA" dirty="0" smtClean="0">
                <a:solidFill>
                  <a:prstClr val="black"/>
                </a:solidFill>
              </a:rPr>
              <a:t>ريال في انتاج القطن</a:t>
            </a:r>
            <a:endParaRPr lang="en-US" dirty="0">
              <a:solidFill>
                <a:prstClr val="black"/>
              </a:solidFill>
            </a:endParaRPr>
          </a:p>
        </p:txBody>
      </p:sp>
    </p:spTree>
    <p:extLst>
      <p:ext uri="{BB962C8B-B14F-4D97-AF65-F5344CB8AC3E}">
        <p14:creationId xmlns:p14="http://schemas.microsoft.com/office/powerpoint/2010/main" val="13933941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342900" indent="-342900" algn="r" rtl="1">
                  <a:lnSpc>
                    <a:spcPct val="115000"/>
                  </a:lnSpc>
                  <a:spcBef>
                    <a:spcPts val="0"/>
                  </a:spcBef>
                  <a:spcAft>
                    <a:spcPts val="1000"/>
                  </a:spcAft>
                </a:pPr>
                <a:r>
                  <a:rPr lang="ar-SA" sz="2000" dirty="0" smtClean="0">
                    <a:latin typeface="Times New Roman" panose="02020603050405020304" pitchFamily="18" charset="0"/>
                    <a:cs typeface="Times New Roman" panose="02020603050405020304" pitchFamily="18" charset="0"/>
                  </a:rPr>
                  <a:t>هذا المبدا يساعد في اختيار التوليفة المثلي من المنتجات البديلة التي تعظم الربح، وهو يجيب عن السؤال ماذا ننتج؟</a:t>
                </a: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من الناحیة </a:t>
                </a:r>
                <a:r>
                  <a:rPr lang="ar-SA" sz="2000" dirty="0" smtClean="0">
                    <a:latin typeface="Times New Roman" panose="02020603050405020304" pitchFamily="18" charset="0"/>
                    <a:cs typeface="Times New Roman" panose="02020603050405020304" pitchFamily="18" charset="0"/>
                  </a:rPr>
                  <a:t>الاقتصادیة يتم </a:t>
                </a:r>
                <a:r>
                  <a:rPr lang="ar-SA" sz="2000" dirty="0">
                    <a:latin typeface="Times New Roman" panose="02020603050405020304" pitchFamily="18" charset="0"/>
                    <a:cs typeface="Times New Roman" panose="02020603050405020304" pitchFamily="18" charset="0"/>
                  </a:rPr>
                  <a:t>استبدال منتج </a:t>
                </a:r>
                <a:r>
                  <a:rPr lang="ar-SA" sz="2000" dirty="0" smtClean="0">
                    <a:latin typeface="Times New Roman" panose="02020603050405020304" pitchFamily="18" charset="0"/>
                    <a:cs typeface="Times New Roman" panose="02020603050405020304" pitchFamily="18" charset="0"/>
                  </a:rPr>
                  <a:t>مكان منتج </a:t>
                </a:r>
                <a:r>
                  <a:rPr lang="ar-SA" sz="2000" dirty="0">
                    <a:latin typeface="Times New Roman" panose="02020603050405020304" pitchFamily="18" charset="0"/>
                    <a:cs typeface="Times New Roman" panose="02020603050405020304" pitchFamily="18" charset="0"/>
                  </a:rPr>
                  <a:t>آخر، إذا کان الانخفاض في العوائد من المنتج </a:t>
                </a:r>
                <a:r>
                  <a:rPr lang="ar-SA" sz="2000" dirty="0" smtClean="0">
                    <a:latin typeface="Times New Roman" panose="02020603050405020304" pitchFamily="18" charset="0"/>
                    <a:cs typeface="Times New Roman" panose="02020603050405020304" pitchFamily="18" charset="0"/>
                  </a:rPr>
                  <a:t>المستبدل أقل </a:t>
                </a:r>
                <a:r>
                  <a:rPr lang="ar-SA" sz="2000" dirty="0">
                    <a:latin typeface="Times New Roman" panose="02020603050405020304" pitchFamily="18" charset="0"/>
                    <a:cs typeface="Times New Roman" panose="02020603050405020304" pitchFamily="18" charset="0"/>
                  </a:rPr>
                  <a:t>من زیادة العائد من المنتج </a:t>
                </a:r>
                <a:r>
                  <a:rPr lang="ar-SA" sz="2000" dirty="0" smtClean="0">
                    <a:latin typeface="Times New Roman" panose="02020603050405020304" pitchFamily="18" charset="0"/>
                    <a:cs typeface="Times New Roman" panose="02020603050405020304" pitchFamily="18" charset="0"/>
                  </a:rPr>
                  <a:t>المضاف.</a:t>
                </a:r>
                <a:endParaRPr lang="ar-SA" sz="2000" dirty="0">
                  <a:latin typeface="Times New Roman" panose="02020603050405020304" pitchFamily="18" charset="0"/>
                  <a:cs typeface="Times New Roman" panose="02020603050405020304" pitchFamily="18" charset="0"/>
                </a:endParaRP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مبدأ </a:t>
                </a:r>
                <a:r>
                  <a:rPr lang="ar-SA" sz="2000" dirty="0" smtClean="0">
                    <a:latin typeface="Times New Roman" panose="02020603050405020304" pitchFamily="18" charset="0"/>
                    <a:cs typeface="Times New Roman" panose="02020603050405020304" pitchFamily="18" charset="0"/>
                  </a:rPr>
                  <a:t>الاحلال بين المنتجات ينص علي انه </a:t>
                </a:r>
                <a:r>
                  <a:rPr lang="ar-SA" sz="2000" dirty="0">
                    <a:latin typeface="Times New Roman" panose="02020603050405020304" pitchFamily="18" charset="0"/>
                    <a:cs typeface="Times New Roman" panose="02020603050405020304" pitchFamily="18" charset="0"/>
                  </a:rPr>
                  <a:t>يجب </a:t>
                </a:r>
                <a:r>
                  <a:rPr lang="ar-SA" sz="2000" dirty="0" smtClean="0">
                    <a:latin typeface="Times New Roman" panose="02020603050405020304" pitchFamily="18" charset="0"/>
                    <a:cs typeface="Times New Roman" panose="02020603050405020304" pitchFamily="18" charset="0"/>
                  </a:rPr>
                  <a:t>الاستمرار في زيادة الانتاج  </a:t>
                </a:r>
                <a:r>
                  <a:rPr lang="ar-SA" sz="2000" dirty="0">
                    <a:latin typeface="Times New Roman" panose="02020603050405020304" pitchFamily="18" charset="0"/>
                    <a:cs typeface="Times New Roman" panose="02020603050405020304" pitchFamily="18" charset="0"/>
                  </a:rPr>
                  <a:t>من </a:t>
                </a:r>
                <a:r>
                  <a:rPr lang="ar-SA" sz="2000" dirty="0" smtClean="0">
                    <a:latin typeface="Times New Roman" panose="02020603050405020304" pitchFamily="18" charset="0"/>
                    <a:cs typeface="Times New Roman" panose="02020603050405020304" pitchFamily="18" charset="0"/>
                  </a:rPr>
                  <a:t>المنتج المضاف </a:t>
                </a:r>
                <a:r>
                  <a:rPr lang="ar-SA" sz="2000" dirty="0">
                    <a:latin typeface="Times New Roman" panose="02020603050405020304" pitchFamily="18" charset="0"/>
                    <a:cs typeface="Times New Roman" panose="02020603050405020304" pitchFamily="18" charset="0"/>
                  </a:rPr>
                  <a:t>طالما أن </a:t>
                </a:r>
                <a:r>
                  <a:rPr lang="ar-SA" sz="2000" dirty="0" smtClean="0">
                    <a:latin typeface="Times New Roman" panose="02020603050405020304" pitchFamily="18" charset="0"/>
                    <a:cs typeface="Times New Roman" panose="02020603050405020304" pitchFamily="18" charset="0"/>
                  </a:rPr>
                  <a:t>الزيادة </a:t>
                </a:r>
                <a:r>
                  <a:rPr lang="ar-SA" sz="2000" dirty="0">
                    <a:latin typeface="Times New Roman" panose="02020603050405020304" pitchFamily="18" charset="0"/>
                    <a:cs typeface="Times New Roman" panose="02020603050405020304" pitchFamily="18" charset="0"/>
                  </a:rPr>
                  <a:t>في العائد من المنتج </a:t>
                </a:r>
                <a:r>
                  <a:rPr lang="ar-SA" sz="2000" dirty="0" smtClean="0">
                    <a:latin typeface="Times New Roman" panose="02020603050405020304" pitchFamily="18" charset="0"/>
                    <a:cs typeface="Times New Roman" panose="02020603050405020304" pitchFamily="18" charset="0"/>
                  </a:rPr>
                  <a:t>المضاف اكبر من الانخفاض في العائد من المنتج المستبدل</a:t>
                </a:r>
                <a:endParaRPr lang="ar-SA" sz="2000" dirty="0">
                  <a:latin typeface="Times New Roman" panose="02020603050405020304" pitchFamily="18" charset="0"/>
                  <a:cs typeface="Times New Roman" panose="02020603050405020304" pitchFamily="18" charset="0"/>
                </a:endParaRPr>
              </a:p>
              <a:p>
                <a:pPr marL="342900" indent="-342900" algn="r" rtl="1">
                  <a:lnSpc>
                    <a:spcPct val="115000"/>
                  </a:lnSpc>
                  <a:spcBef>
                    <a:spcPts val="0"/>
                  </a:spcBef>
                  <a:spcAft>
                    <a:spcPts val="1000"/>
                  </a:spcAft>
                </a:pPr>
                <a:r>
                  <a:rPr lang="ar-SA" sz="2000" dirty="0">
                    <a:latin typeface="Times New Roman" panose="02020603050405020304" pitchFamily="18" charset="0"/>
                    <a:cs typeface="Times New Roman" panose="02020603050405020304" pitchFamily="18" charset="0"/>
                  </a:rPr>
                  <a:t>يتم الاستمرار في الزيادة حتي يكون:</a:t>
                </a:r>
                <a:r>
                  <a:rPr lang="en-US" sz="2000" dirty="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التغير في كمية </a:t>
                </a:r>
                <a:r>
                  <a:rPr lang="ar-SA" sz="2000" dirty="0" smtClean="0">
                    <a:latin typeface="Times New Roman" panose="02020603050405020304" pitchFamily="18" charset="0"/>
                    <a:cs typeface="Times New Roman" panose="02020603050405020304" pitchFamily="18" charset="0"/>
                  </a:rPr>
                  <a:t>االمنتج المستبدل</a:t>
                </a:r>
                <a:r>
                  <a:rPr lang="en-US" sz="2000" dirty="0" smtClean="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/التغير في كمية </a:t>
                </a:r>
                <a:r>
                  <a:rPr lang="ar-SA" sz="2000" dirty="0" smtClean="0">
                    <a:latin typeface="Times New Roman" panose="02020603050405020304" pitchFamily="18" charset="0"/>
                    <a:cs typeface="Times New Roman" panose="02020603050405020304" pitchFamily="18" charset="0"/>
                  </a:rPr>
                  <a:t>االمنتج </a:t>
                </a:r>
                <a:r>
                  <a:rPr lang="ar-SA" sz="2000" dirty="0">
                    <a:latin typeface="Times New Roman" panose="02020603050405020304" pitchFamily="18" charset="0"/>
                    <a:cs typeface="Times New Roman" panose="02020603050405020304" pitchFamily="18" charset="0"/>
                  </a:rPr>
                  <a:t>المضاف = سعر </a:t>
                </a:r>
                <a:r>
                  <a:rPr lang="ar-SA" sz="2000" dirty="0" smtClean="0">
                    <a:latin typeface="Times New Roman" panose="02020603050405020304" pitchFamily="18" charset="0"/>
                    <a:cs typeface="Times New Roman" panose="02020603050405020304" pitchFamily="18" charset="0"/>
                  </a:rPr>
                  <a:t>المنتج </a:t>
                </a:r>
                <a:r>
                  <a:rPr lang="ar-SA" sz="2000" dirty="0">
                    <a:latin typeface="Times New Roman" panose="02020603050405020304" pitchFamily="18" charset="0"/>
                    <a:cs typeface="Times New Roman" panose="02020603050405020304" pitchFamily="18" charset="0"/>
                  </a:rPr>
                  <a:t>المضاف/سعر </a:t>
                </a:r>
                <a:r>
                  <a:rPr lang="ar-SA" sz="2000" dirty="0" smtClean="0">
                    <a:latin typeface="Times New Roman" panose="02020603050405020304" pitchFamily="18" charset="0"/>
                    <a:cs typeface="Times New Roman" panose="02020603050405020304" pitchFamily="18" charset="0"/>
                  </a:rPr>
                  <a:t>المنتج </a:t>
                </a:r>
                <a:r>
                  <a:rPr lang="ar-SA" sz="2000" dirty="0">
                    <a:latin typeface="Times New Roman" panose="02020603050405020304" pitchFamily="18" charset="0"/>
                    <a:cs typeface="Times New Roman" panose="02020603050405020304" pitchFamily="18" charset="0"/>
                  </a:rPr>
                  <a:t>المستبدل.  او</a:t>
                </a:r>
              </a:p>
              <a:p>
                <a:pPr marL="0" indent="0" algn="r" rtl="1">
                  <a:lnSpc>
                    <a:spcPct val="115000"/>
                  </a:lnSpc>
                  <a:spcBef>
                    <a:spcPts val="0"/>
                  </a:spcBef>
                  <a:spcAft>
                    <a:spcPts val="1000"/>
                  </a:spcAft>
                  <a:buNone/>
                </a:pPr>
                <a14:m>
                  <m:oMathPara xmlns:m="http://schemas.openxmlformats.org/officeDocument/2006/math">
                    <m:oMathParaPr>
                      <m:jc m:val="centerGroup"/>
                    </m:oMathParaPr>
                    <m:oMath xmlns:m="http://schemas.openxmlformats.org/officeDocument/2006/math">
                      <m:f>
                        <m:fPr>
                          <m:ctrlPr>
                            <a:rPr lang="en-US" sz="2400" i="1">
                              <a:latin typeface="Cambria Math"/>
                              <a:ea typeface="Cambria Math"/>
                              <a:cs typeface="Times New Roman" panose="02020603050405020304" pitchFamily="18" charset="0"/>
                            </a:rPr>
                          </m:ctrlPr>
                        </m:fPr>
                        <m:num>
                          <m:sSub>
                            <m:sSubPr>
                              <m:ctrlPr>
                                <a:rPr lang="en-US" sz="2400" i="1">
                                  <a:latin typeface="Cambria Math"/>
                                  <a:ea typeface="Cambria Math"/>
                                  <a:cs typeface="Times New Roman" panose="02020603050405020304" pitchFamily="18" charset="0"/>
                                </a:rPr>
                              </m:ctrlPr>
                            </m:sSubPr>
                            <m:e>
                              <m:r>
                                <a:rPr lang="en-US" sz="2400" i="1">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𝑌</m:t>
                              </m:r>
                            </m:e>
                            <m:sub>
                              <m:r>
                                <a:rPr lang="en-US" sz="2400" i="1">
                                  <a:latin typeface="Cambria Math"/>
                                  <a:ea typeface="Cambria Math"/>
                                  <a:cs typeface="Times New Roman" panose="02020603050405020304" pitchFamily="18" charset="0"/>
                                </a:rPr>
                                <m:t>1</m:t>
                              </m:r>
                            </m:sub>
                          </m:sSub>
                        </m:num>
                        <m:den>
                          <m:sSub>
                            <m:sSubPr>
                              <m:ctrlPr>
                                <a:rPr lang="en-US" sz="2400" i="1">
                                  <a:latin typeface="Cambria Math"/>
                                  <a:ea typeface="Cambria Math"/>
                                  <a:cs typeface="Times New Roman" panose="02020603050405020304" pitchFamily="18" charset="0"/>
                                </a:rPr>
                              </m:ctrlPr>
                            </m:sSubPr>
                            <m:e>
                              <m:r>
                                <a:rPr lang="en-US" sz="2400" i="1">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𝑌</m:t>
                              </m:r>
                            </m:e>
                            <m:sub>
                              <m:r>
                                <a:rPr lang="en-US" sz="2400" i="1">
                                  <a:latin typeface="Cambria Math"/>
                                  <a:ea typeface="Cambria Math"/>
                                  <a:cs typeface="Times New Roman" panose="02020603050405020304" pitchFamily="18" charset="0"/>
                                </a:rPr>
                                <m:t>2</m:t>
                              </m:r>
                            </m:sub>
                          </m:sSub>
                        </m:den>
                      </m:f>
                      <m:r>
                        <a:rPr lang="en-US" sz="2400" i="1">
                          <a:latin typeface="Cambria Math"/>
                          <a:cs typeface="Times New Roman" panose="02020603050405020304" pitchFamily="18" charset="0"/>
                        </a:rPr>
                        <m:t>=</m:t>
                      </m:r>
                      <m:f>
                        <m:fPr>
                          <m:ctrlPr>
                            <a:rPr lang="en-US" sz="2400" i="1">
                              <a:latin typeface="Cambria Math"/>
                              <a:cs typeface="Times New Roman" panose="02020603050405020304" pitchFamily="18" charset="0"/>
                            </a:rPr>
                          </m:ctrlPr>
                        </m:fPr>
                        <m:num>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𝑃</m:t>
                              </m:r>
                              <m:r>
                                <a:rPr lang="en-US" sz="2400" b="0" i="1" smtClean="0">
                                  <a:latin typeface="Cambria Math"/>
                                  <a:cs typeface="Times New Roman" panose="02020603050405020304" pitchFamily="18" charset="0"/>
                                </a:rPr>
                                <m:t>𝑌</m:t>
                              </m:r>
                            </m:e>
                            <m:sub>
                              <m:r>
                                <a:rPr lang="en-US" sz="2400" i="1">
                                  <a:latin typeface="Cambria Math"/>
                                  <a:cs typeface="Times New Roman" panose="02020603050405020304" pitchFamily="18" charset="0"/>
                                </a:rPr>
                                <m:t>2</m:t>
                              </m:r>
                            </m:sub>
                          </m:sSub>
                        </m:num>
                        <m:den>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𝑃</m:t>
                              </m:r>
                              <m:r>
                                <a:rPr lang="en-US" sz="2400" b="0" i="1" smtClean="0">
                                  <a:latin typeface="Cambria Math"/>
                                  <a:cs typeface="Times New Roman" panose="02020603050405020304" pitchFamily="18" charset="0"/>
                                </a:rPr>
                                <m:t>𝑌</m:t>
                              </m:r>
                            </m:e>
                            <m:sub>
                              <m:r>
                                <a:rPr lang="en-US" sz="2400" i="1">
                                  <a:latin typeface="Cambria Math"/>
                                  <a:cs typeface="Times New Roman" panose="02020603050405020304" pitchFamily="18" charset="0"/>
                                </a:rPr>
                                <m:t>1</m:t>
                              </m:r>
                            </m:sub>
                          </m:sSub>
                        </m:den>
                      </m:f>
                    </m:oMath>
                  </m:oMathPara>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t="-250" r="-148"/>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a:t>مبدأ </a:t>
            </a:r>
            <a:r>
              <a:rPr lang="ar-SA" sz="2800" dirty="0" smtClean="0"/>
              <a:t>الاحلال بين المنتجات</a:t>
            </a:r>
            <a:br>
              <a:rPr lang="ar-SA" sz="2800" dirty="0" smtClean="0"/>
            </a:br>
            <a:r>
              <a:rPr lang="en-US" sz="1800" dirty="0"/>
              <a:t>PRINCIPLE OF PRODUCT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18883926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81000" y="1371600"/>
                <a:ext cx="8229600" cy="4876800"/>
              </a:xfrm>
            </p:spPr>
            <p:txBody>
              <a:bodyPr/>
              <a:lstStyle/>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الجزء الاول من المعادلة يسمي معدل الاحلال الحدي (</a:t>
                </a:r>
                <a:r>
                  <a:rPr lang="en-US" sz="2000" b="0" dirty="0" smtClean="0">
                    <a:latin typeface="Cambria Math"/>
                    <a:ea typeface="Cambria Math"/>
                    <a:cs typeface="Times New Roman" panose="02020603050405020304" pitchFamily="18" charset="0"/>
                  </a:rPr>
                  <a:t>MRS</a:t>
                </a:r>
                <a:r>
                  <a:rPr lang="ar-SA" sz="2000" b="0" dirty="0" smtClean="0">
                    <a:latin typeface="Cambria Math"/>
                    <a:ea typeface="Cambria Math"/>
                    <a:cs typeface="Times New Roman" panose="02020603050405020304" pitchFamily="18" charset="0"/>
                  </a:rPr>
                  <a:t>)، والجزء الثاني يسمي معدل السعر بين عنصري الانتاج (</a:t>
                </a:r>
                <a:r>
                  <a:rPr lang="en-US" sz="2000" b="0" dirty="0" smtClean="0">
                    <a:latin typeface="Cambria Math"/>
                    <a:ea typeface="Cambria Math"/>
                    <a:cs typeface="Times New Roman" panose="02020603050405020304" pitchFamily="18" charset="0"/>
                  </a:rPr>
                  <a:t>PR</a:t>
                </a:r>
                <a:r>
                  <a:rPr lang="ar-SA" sz="2000" b="0" dirty="0" smtClean="0">
                    <a:latin typeface="Cambria Math"/>
                    <a:ea typeface="Cambria Math"/>
                    <a:cs typeface="Times New Roman" panose="02020603050405020304" pitchFamily="18" charset="0"/>
                  </a:rPr>
                  <a:t>)</a:t>
                </a:r>
                <a:r>
                  <a:rPr lang="en-US" sz="2000" b="0" dirty="0" smtClean="0">
                    <a:latin typeface="Cambria Math"/>
                    <a:ea typeface="Cambria Math"/>
                    <a:cs typeface="Times New Roman" panose="02020603050405020304" pitchFamily="18" charset="0"/>
                  </a:rPr>
                  <a:t>.</a:t>
                </a:r>
                <a:endParaRPr lang="ar-SA" sz="2000" b="0" dirty="0" smtClean="0">
                  <a:latin typeface="Cambria Math"/>
                  <a:ea typeface="Cambria Math"/>
                  <a:cs typeface="Times New Roman" panose="02020603050405020304" pitchFamily="18" charset="0"/>
                </a:endParaRPr>
              </a:p>
              <a:p>
                <a:pPr marL="0" indent="0" algn="r" rtl="1">
                  <a:lnSpc>
                    <a:spcPct val="115000"/>
                  </a:lnSpc>
                  <a:spcBef>
                    <a:spcPts val="0"/>
                  </a:spcBef>
                  <a:spcAft>
                    <a:spcPts val="1000"/>
                  </a:spcAft>
                  <a:buNone/>
                </a:pPr>
                <a:r>
                  <a:rPr lang="ar-SA" sz="2000" b="0" dirty="0" smtClean="0">
                    <a:latin typeface="Cambria Math"/>
                    <a:ea typeface="Cambria Math"/>
                    <a:cs typeface="Times New Roman" panose="02020603050405020304" pitchFamily="18" charset="0"/>
                  </a:rPr>
                  <a:t>قواعد اتخاذ القرار الذي يعظم الربح</a:t>
                </a:r>
                <a:r>
                  <a:rPr lang="ar-SA" sz="2000" b="0" i="1" dirty="0" smtClean="0">
                    <a:latin typeface="Cambria Math"/>
                    <a:ea typeface="Cambria Math"/>
                    <a:cs typeface="Times New Roman" panose="02020603050405020304" pitchFamily="18" charset="0"/>
                  </a:rPr>
                  <a:t>:</a:t>
                </a:r>
              </a:p>
              <a:p>
                <a:pPr marL="457200" indent="-457200" algn="r" rtl="1">
                  <a:lnSpc>
                    <a:spcPct val="115000"/>
                  </a:lnSpc>
                  <a:spcBef>
                    <a:spcPts val="0"/>
                  </a:spcBef>
                  <a:spcAft>
                    <a:spcPts val="1000"/>
                  </a:spcAft>
                  <a:buAutoNum type="arabicPeriod"/>
                </a:pPr>
                <a:r>
                  <a:rPr lang="ar-SA" sz="2000" dirty="0" smtClean="0">
                    <a:latin typeface="Cambria Math"/>
                    <a:ea typeface="Cambria Math"/>
                    <a:cs typeface="Times New Roman" panose="02020603050405020304" pitchFamily="18" charset="0"/>
                  </a:rPr>
                  <a:t>إذا </a:t>
                </a:r>
                <a:r>
                  <a:rPr lang="ar-SA" sz="2000" dirty="0">
                    <a:latin typeface="Cambria Math"/>
                    <a:ea typeface="Cambria Math"/>
                    <a:cs typeface="Times New Roman" panose="02020603050405020304" pitchFamily="18" charset="0"/>
                  </a:rPr>
                  <a:t>كان معدل </a:t>
                </a:r>
                <a:r>
                  <a:rPr lang="ar-SA" sz="2000" dirty="0" smtClean="0">
                    <a:latin typeface="Cambria Math"/>
                    <a:ea typeface="Cambria Math"/>
                    <a:cs typeface="Times New Roman" panose="02020603050405020304" pitchFamily="18" charset="0"/>
                  </a:rPr>
                  <a:t>الاحلال الحدي أكبر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فانه يمكن</a:t>
                </a:r>
                <a:r>
                  <a:rPr lang="en-US" sz="2000" dirty="0" smtClean="0">
                    <a:latin typeface="Cambria Math"/>
                    <a:ea typeface="Cambria Math"/>
                    <a:cs typeface="Times New Roman" panose="02020603050405020304" pitchFamily="18" charset="0"/>
                  </a:rPr>
                  <a:t> </a:t>
                </a:r>
                <a:r>
                  <a:rPr lang="ar-SA" sz="2000" dirty="0" smtClean="0">
                    <a:latin typeface="Cambria Math"/>
                    <a:ea typeface="Cambria Math"/>
                    <a:cs typeface="Times New Roman" panose="02020603050405020304" pitchFamily="18" charset="0"/>
                  </a:rPr>
                  <a:t>زيادة الربح بانتاج </a:t>
                </a:r>
                <a:r>
                  <a:rPr lang="ar-SA" sz="2000" dirty="0">
                    <a:latin typeface="Cambria Math"/>
                    <a:ea typeface="Cambria Math"/>
                    <a:cs typeface="Times New Roman" panose="02020603050405020304" pitchFamily="18" charset="0"/>
                  </a:rPr>
                  <a:t>المزيد من </a:t>
                </a:r>
                <a:r>
                  <a:rPr lang="ar-SA" sz="2000" dirty="0" smtClean="0">
                    <a:latin typeface="Cambria Math"/>
                    <a:ea typeface="Cambria Math"/>
                    <a:cs typeface="Times New Roman" panose="02020603050405020304" pitchFamily="18" charset="0"/>
                  </a:rPr>
                  <a:t>المنتج المضاف .</a:t>
                </a:r>
                <a14:m>
                  <m:oMath xmlns:m="http://schemas.openxmlformats.org/officeDocument/2006/math">
                    <m:f>
                      <m:fPr>
                        <m:ctrlPr>
                          <a:rPr lang="en-US" sz="2000" b="0" i="1" smtClean="0">
                            <a:latin typeface="Cambria Math"/>
                            <a:ea typeface="Cambria Math"/>
                            <a:cs typeface="Times New Roman" panose="02020603050405020304" pitchFamily="18" charset="0"/>
                          </a:rPr>
                        </m:ctrlPr>
                      </m:fPr>
                      <m:num>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b="0" i="1" smtClean="0">
                                <a:latin typeface="Cambria Math"/>
                                <a:ea typeface="Cambria Math"/>
                                <a:cs typeface="Times New Roman" panose="02020603050405020304" pitchFamily="18" charset="0"/>
                              </a:rPr>
                              <m:t>1</m:t>
                            </m:r>
                          </m:sub>
                        </m:sSub>
                      </m:num>
                      <m:den>
                        <m:sSub>
                          <m:sSubPr>
                            <m:ctrlPr>
                              <a:rPr lang="en-US" sz="2000" b="0" i="1" smtClean="0">
                                <a:latin typeface="Cambria Math"/>
                                <a:ea typeface="Cambria Math"/>
                                <a:cs typeface="Times New Roman" panose="02020603050405020304" pitchFamily="18" charset="0"/>
                              </a:rPr>
                            </m:ctrlPr>
                          </m:sSubPr>
                          <m:e>
                            <m:r>
                              <a:rPr lang="en-US" sz="2000" b="0" i="1" smtClean="0">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b="0" i="1" smtClean="0">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&gt;</m:t>
                    </m:r>
                    <m:f>
                      <m:fPr>
                        <m:ctrlPr>
                          <a:rPr lang="en-US" sz="2000" i="1" smtClean="0">
                            <a:latin typeface="Cambria Math"/>
                            <a:cs typeface="Times New Roman" panose="02020603050405020304" pitchFamily="18" charset="0"/>
                          </a:rPr>
                        </m:ctrlPr>
                      </m:fPr>
                      <m:num>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𝑃𝑌</m:t>
                            </m:r>
                          </m:e>
                          <m:sub>
                            <m:r>
                              <a:rPr lang="en-US" sz="2000" b="0" i="1" smtClean="0">
                                <a:latin typeface="Cambria Math"/>
                                <a:cs typeface="Times New Roman" panose="02020603050405020304" pitchFamily="18" charset="0"/>
                              </a:rPr>
                              <m:t>2</m:t>
                            </m:r>
                          </m:sub>
                        </m:sSub>
                      </m:num>
                      <m:den>
                        <m:sSub>
                          <m:sSubPr>
                            <m:ctrlPr>
                              <a:rPr lang="en-US" sz="2000" i="1" smtClean="0">
                                <a:latin typeface="Cambria Math"/>
                                <a:cs typeface="Times New Roman" panose="02020603050405020304" pitchFamily="18" charset="0"/>
                              </a:rPr>
                            </m:ctrlPr>
                          </m:sSubPr>
                          <m:e>
                            <m:r>
                              <a:rPr lang="en-US" sz="2000" b="0" i="1" smtClean="0">
                                <a:latin typeface="Cambria Math"/>
                                <a:cs typeface="Times New Roman" panose="02020603050405020304" pitchFamily="18" charset="0"/>
                              </a:rPr>
                              <m:t>𝑃𝑌</m:t>
                            </m:r>
                          </m:e>
                          <m:sub>
                            <m:r>
                              <a:rPr lang="en-US" sz="2000" b="0" i="1" smtClean="0">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اصغر </a:t>
                </a:r>
                <a:r>
                  <a:rPr lang="ar-SA" sz="2000" dirty="0">
                    <a:latin typeface="Cambria Math"/>
                    <a:ea typeface="Cambria Math"/>
                    <a:cs typeface="Times New Roman" panose="02020603050405020304" pitchFamily="18" charset="0"/>
                  </a:rPr>
                  <a:t>من </a:t>
                </a:r>
                <a:r>
                  <a:rPr lang="ar-SA" sz="2000" dirty="0" smtClean="0">
                    <a:latin typeface="Cambria Math"/>
                    <a:ea typeface="Cambria Math"/>
                    <a:cs typeface="Times New Roman" panose="02020603050405020304" pitchFamily="18" charset="0"/>
                  </a:rPr>
                  <a:t>معدل </a:t>
                </a:r>
                <a:r>
                  <a:rPr lang="ar-SA" sz="2000" dirty="0">
                    <a:latin typeface="Cambria Math"/>
                    <a:ea typeface="Cambria Math"/>
                    <a:cs typeface="Times New Roman" panose="02020603050405020304" pitchFamily="18" charset="0"/>
                  </a:rPr>
                  <a:t>السعر فانه يمكن</a:t>
                </a:r>
                <a:r>
                  <a:rPr lang="en-US" sz="2000" dirty="0">
                    <a:latin typeface="Cambria Math"/>
                    <a:ea typeface="Cambria Math"/>
                    <a:cs typeface="Times New Roman" panose="02020603050405020304" pitchFamily="18" charset="0"/>
                  </a:rPr>
                  <a:t> </a:t>
                </a:r>
                <a:r>
                  <a:rPr lang="ar-SA" sz="2000" dirty="0">
                    <a:latin typeface="Cambria Math"/>
                    <a:ea typeface="Cambria Math"/>
                    <a:cs typeface="Times New Roman" panose="02020603050405020304" pitchFamily="18" charset="0"/>
                  </a:rPr>
                  <a:t>زيادة الربح بانتاج المزيد من االمنتج </a:t>
                </a:r>
                <a:r>
                  <a:rPr lang="ar-SA" sz="2000" dirty="0" smtClean="0">
                    <a:latin typeface="Cambria Math"/>
                    <a:ea typeface="Cambria Math"/>
                    <a:cs typeface="Times New Roman" panose="02020603050405020304" pitchFamily="18" charset="0"/>
                  </a:rPr>
                  <a:t>المستبدل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2</m:t>
                            </m:r>
                          </m:sub>
                        </m:sSub>
                      </m:den>
                    </m:f>
                    <m:r>
                      <a:rPr lang="en-US" sz="2000" i="1" smtClean="0">
                        <a:latin typeface="Cambria Math"/>
                        <a:ea typeface="Cambria Math"/>
                        <a:cs typeface="Times New Roman" panose="02020603050405020304" pitchFamily="18" charset="0"/>
                      </a:rPr>
                      <m:t>&lt;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457200" indent="-457200" algn="r" rtl="1">
                  <a:lnSpc>
                    <a:spcPct val="115000"/>
                  </a:lnSpc>
                  <a:spcBef>
                    <a:spcPts val="0"/>
                  </a:spcBef>
                  <a:spcAft>
                    <a:spcPts val="1000"/>
                  </a:spcAft>
                  <a:buAutoNum type="arabicPeriod"/>
                </a:pPr>
                <a:r>
                  <a:rPr lang="ar-SA" sz="2000" dirty="0">
                    <a:latin typeface="Cambria Math"/>
                    <a:ea typeface="Cambria Math"/>
                    <a:cs typeface="Times New Roman" panose="02020603050405020304" pitchFamily="18" charset="0"/>
                  </a:rPr>
                  <a:t>إذا كان معدل الاحلال الحدي </a:t>
                </a:r>
                <a:r>
                  <a:rPr lang="ar-SA" sz="2000" dirty="0" smtClean="0">
                    <a:latin typeface="Cambria Math"/>
                    <a:ea typeface="Cambria Math"/>
                    <a:cs typeface="Times New Roman" panose="02020603050405020304" pitchFamily="18" charset="0"/>
                  </a:rPr>
                  <a:t>يساوي معدل </a:t>
                </a:r>
                <a:r>
                  <a:rPr lang="ar-SA" sz="2000" dirty="0">
                    <a:latin typeface="Cambria Math"/>
                    <a:ea typeface="Cambria Math"/>
                    <a:cs typeface="Times New Roman" panose="02020603050405020304" pitchFamily="18" charset="0"/>
                  </a:rPr>
                  <a:t>السعر </a:t>
                </a:r>
                <a:r>
                  <a:rPr lang="ar-SA" sz="2000" dirty="0" smtClean="0">
                    <a:latin typeface="Cambria Math"/>
                    <a:ea typeface="Cambria Math"/>
                    <a:cs typeface="Times New Roman" panose="02020603050405020304" pitchFamily="18" charset="0"/>
                  </a:rPr>
                  <a:t>فقد تم الوصول للتوليفة التي تعظم الربح .</a:t>
                </a:r>
                <a14:m>
                  <m:oMath xmlns:m="http://schemas.openxmlformats.org/officeDocument/2006/math">
                    <m:f>
                      <m:fPr>
                        <m:ctrlPr>
                          <a:rPr lang="en-US" sz="2000" i="1">
                            <a:latin typeface="Cambria Math"/>
                            <a:ea typeface="Cambria Math"/>
                            <a:cs typeface="Times New Roman" panose="02020603050405020304" pitchFamily="18" charset="0"/>
                          </a:rPr>
                        </m:ctrlPr>
                      </m:fPr>
                      <m:num>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1</m:t>
                            </m:r>
                          </m:sub>
                        </m:sSub>
                      </m:num>
                      <m:den>
                        <m:sSub>
                          <m:sSubPr>
                            <m:ctrlPr>
                              <a:rPr lang="en-US" sz="2000" i="1">
                                <a:latin typeface="Cambria Math"/>
                                <a:ea typeface="Cambria Math"/>
                                <a:cs typeface="Times New Roman" panose="02020603050405020304" pitchFamily="18" charset="0"/>
                              </a:rPr>
                            </m:ctrlPr>
                          </m:sSubPr>
                          <m:e>
                            <m:r>
                              <a:rPr lang="en-US" sz="2000" i="1">
                                <a:latin typeface="Cambria Math"/>
                                <a:ea typeface="Cambria Math"/>
                                <a:cs typeface="Times New Roman" panose="02020603050405020304" pitchFamily="18" charset="0"/>
                              </a:rPr>
                              <m:t>∆</m:t>
                            </m:r>
                            <m:r>
                              <a:rPr lang="en-US" sz="2000" b="0" i="1" smtClean="0">
                                <a:latin typeface="Cambria Math"/>
                                <a:ea typeface="Cambria Math"/>
                                <a:cs typeface="Times New Roman" panose="02020603050405020304" pitchFamily="18" charset="0"/>
                              </a:rPr>
                              <m:t>𝑌</m:t>
                            </m:r>
                          </m:e>
                          <m:sub>
                            <m:r>
                              <a:rPr lang="en-US" sz="2000" i="1">
                                <a:latin typeface="Cambria Math"/>
                                <a:ea typeface="Cambria Math"/>
                                <a:cs typeface="Times New Roman" panose="02020603050405020304" pitchFamily="18" charset="0"/>
                              </a:rPr>
                              <m:t>2</m:t>
                            </m:r>
                          </m:sub>
                        </m:sSub>
                      </m:den>
                    </m:f>
                    <m:r>
                      <a:rPr lang="ar-SA" sz="2000" b="0" i="1" smtClean="0">
                        <a:latin typeface="Cambria Math"/>
                        <a:ea typeface="Cambria Math"/>
                        <a:cs typeface="Times New Roman" panose="02020603050405020304" pitchFamily="18" charset="0"/>
                      </a:rPr>
                      <m:t>=</m:t>
                    </m:r>
                    <m:f>
                      <m:fPr>
                        <m:ctrlPr>
                          <a:rPr lang="en-US" sz="2000" i="1">
                            <a:latin typeface="Cambria Math"/>
                            <a:cs typeface="Times New Roman" panose="02020603050405020304" pitchFamily="18" charset="0"/>
                          </a:rPr>
                        </m:ctrlPr>
                      </m:fPr>
                      <m:num>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2</m:t>
                            </m:r>
                          </m:sub>
                        </m:sSub>
                      </m:num>
                      <m:den>
                        <m:sSub>
                          <m:sSubPr>
                            <m:ctrlPr>
                              <a:rPr lang="en-US" sz="2000" i="1">
                                <a:latin typeface="Cambria Math"/>
                                <a:cs typeface="Times New Roman" panose="02020603050405020304" pitchFamily="18" charset="0"/>
                              </a:rPr>
                            </m:ctrlPr>
                          </m:sSubPr>
                          <m:e>
                            <m:r>
                              <a:rPr lang="en-US" sz="2000" i="1">
                                <a:latin typeface="Cambria Math"/>
                                <a:cs typeface="Times New Roman" panose="02020603050405020304" pitchFamily="18" charset="0"/>
                              </a:rPr>
                              <m:t>𝑃</m:t>
                            </m:r>
                            <m:r>
                              <a:rPr lang="en-US" sz="2000" b="0" i="1" smtClean="0">
                                <a:latin typeface="Cambria Math"/>
                                <a:cs typeface="Times New Roman" panose="02020603050405020304" pitchFamily="18" charset="0"/>
                              </a:rPr>
                              <m:t>𝑌</m:t>
                            </m:r>
                          </m:e>
                          <m:sub>
                            <m:r>
                              <a:rPr lang="en-US" sz="2000" i="1">
                                <a:latin typeface="Cambria Math"/>
                                <a:cs typeface="Times New Roman" panose="02020603050405020304" pitchFamily="18" charset="0"/>
                              </a:rPr>
                              <m:t>1</m:t>
                            </m:r>
                          </m:sub>
                        </m:sSub>
                      </m:den>
                    </m:f>
                  </m:oMath>
                </a14:m>
                <a:endParaRPr lang="ar-SA" sz="2000" dirty="0" smtClean="0">
                  <a:latin typeface="Times New Roman" panose="02020603050405020304" pitchFamily="18" charset="0"/>
                  <a:cs typeface="Times New Roman" panose="02020603050405020304" pitchFamily="18" charset="0"/>
                </a:endParaRPr>
              </a:p>
              <a:p>
                <a:pPr marL="0" indent="0" algn="r" rtl="1">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81000" y="1371600"/>
                <a:ext cx="8229600" cy="4876800"/>
              </a:xfrm>
              <a:blipFill rotWithShape="1">
                <a:blip r:embed="rId5"/>
                <a:stretch>
                  <a:fillRect l="-1333" t="-375" r="-741"/>
                </a:stretch>
              </a:blipFill>
            </p:spPr>
            <p:txBody>
              <a:bodyPr/>
              <a:lstStyle/>
              <a:p>
                <a:r>
                  <a:rPr lang="en-US">
                    <a:noFill/>
                  </a:rPr>
                  <a:t> </a:t>
                </a:r>
              </a:p>
            </p:txBody>
          </p:sp>
        </mc:Fallback>
      </mc:AlternateContent>
      <p:sp>
        <p:nvSpPr>
          <p:cNvPr id="5" name="Title 4"/>
          <p:cNvSpPr>
            <a:spLocks noGrp="1"/>
          </p:cNvSpPr>
          <p:nvPr>
            <p:ph type="title"/>
          </p:nvPr>
        </p:nvSpPr>
        <p:spPr>
          <a:xfrm>
            <a:off x="457200" y="382341"/>
            <a:ext cx="8229600" cy="1249362"/>
          </a:xfrm>
        </p:spPr>
        <p:txBody>
          <a:bodyPr>
            <a:noAutofit/>
          </a:bodyPr>
          <a:lstStyle/>
          <a:p>
            <a:pPr algn="ctr" rtl="1"/>
            <a:r>
              <a:rPr lang="ar-SA" sz="2800" dirty="0"/>
              <a:t>مبدأ الاحلال بين المنتجات</a:t>
            </a:r>
            <a:br>
              <a:rPr lang="ar-SA" sz="2800" dirty="0"/>
            </a:br>
            <a:r>
              <a:rPr lang="en-US" sz="1800" dirty="0"/>
              <a:t>PRINCIPLE OF PRODUCT SUBSTITUTION</a:t>
            </a:r>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3083814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naldawdahi\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752600" cy="592603"/>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7"/>
          <p:cNvSpPr>
            <a:spLocks noChangeArrowheads="1"/>
          </p:cNvSpPr>
          <p:nvPr/>
        </p:nvSpPr>
        <p:spPr bwMode="auto">
          <a:xfrm>
            <a:off x="304800" y="3721100"/>
            <a:ext cx="8610600" cy="615950"/>
          </a:xfrm>
          <a:prstGeom prst="rect">
            <a:avLst/>
          </a:prstGeom>
          <a:noFill/>
          <a:ln w="9525">
            <a:noFill/>
            <a:miter lim="800000"/>
            <a:headEnd/>
            <a:tailEnd/>
          </a:ln>
        </p:spPr>
        <p:txBody>
          <a:bodyPr anchor="ctr">
            <a:spAutoFit/>
          </a:bodyPr>
          <a:lstStyle/>
          <a:p>
            <a:pPr algn="ctr" rtl="1" eaLnBrk="0" hangingPunct="0"/>
            <a:endParaRPr lang="en-US" altLang="zh-CN" sz="1600" dirty="0">
              <a:solidFill>
                <a:prstClr val="black"/>
              </a:solidFill>
            </a:endParaRPr>
          </a:p>
          <a:p>
            <a:pPr eaLnBrk="0" hangingPunct="0"/>
            <a:endParaRPr lang="en-US" altLang="zh-CN" dirty="0">
              <a:solidFill>
                <a:prstClr val="black"/>
              </a:solidFill>
            </a:endParaRPr>
          </a:p>
        </p:txBody>
      </p:sp>
      <p:pic>
        <p:nvPicPr>
          <p:cNvPr id="11269" name="Picture 2" descr="شعار قسم الاقتصاد الزراعي"/>
          <p:cNvPicPr>
            <a:picLocks noChangeAspect="1" noChangeArrowheads="1"/>
          </p:cNvPicPr>
          <p:nvPr/>
        </p:nvPicPr>
        <p:blipFill>
          <a:blip r:embed="rId4" cstate="print"/>
          <a:srcRect/>
          <a:stretch>
            <a:fillRect/>
          </a:stretch>
        </p:blipFill>
        <p:spPr bwMode="auto">
          <a:xfrm>
            <a:off x="0" y="0"/>
            <a:ext cx="1609725" cy="810260"/>
          </a:xfrm>
          <a:prstGeom prst="rect">
            <a:avLst/>
          </a:prstGeom>
          <a:noFill/>
          <a:ln w="9525">
            <a:noFill/>
            <a:miter lim="800000"/>
            <a:headEnd/>
            <a:tailEnd/>
          </a:ln>
        </p:spPr>
      </p:pic>
      <p:sp>
        <p:nvSpPr>
          <p:cNvPr id="5" name="Title 4"/>
          <p:cNvSpPr>
            <a:spLocks noGrp="1"/>
          </p:cNvSpPr>
          <p:nvPr>
            <p:ph type="title"/>
          </p:nvPr>
        </p:nvSpPr>
        <p:spPr>
          <a:xfrm>
            <a:off x="457200" y="382341"/>
            <a:ext cx="8229600" cy="1249362"/>
          </a:xfrm>
        </p:spPr>
        <p:txBody>
          <a:bodyPr>
            <a:noAutofit/>
          </a:bodyPr>
          <a:lstStyle/>
          <a:p>
            <a:pPr algn="ctr" rtl="1"/>
            <a:r>
              <a:rPr lang="ar-SA" sz="2800" dirty="0">
                <a:solidFill>
                  <a:srgbClr val="464646"/>
                </a:solidFill>
              </a:rPr>
              <a:t>مبدأ الاحلال بين المنتجات</a:t>
            </a:r>
            <a:br>
              <a:rPr lang="ar-SA" sz="2800" dirty="0">
                <a:solidFill>
                  <a:srgbClr val="464646"/>
                </a:solidFill>
              </a:rPr>
            </a:br>
            <a:r>
              <a:rPr lang="en-US" sz="1800" dirty="0">
                <a:solidFill>
                  <a:srgbClr val="464646"/>
                </a:solidFill>
              </a:rPr>
              <a:t>PRINCIPLE OF PRODUCT SUBSTITUTION</a:t>
            </a:r>
            <a:endParaRPr lang="en-US" sz="2800" dirty="0"/>
          </a:p>
        </p:txBody>
      </p:sp>
      <p:sp>
        <p:nvSpPr>
          <p:cNvPr id="11" name="Slide Number Placeholder 10"/>
          <p:cNvSpPr>
            <a:spLocks noGrp="1"/>
          </p:cNvSpPr>
          <p:nvPr>
            <p:ph type="sldNum" sz="quarter" idx="12"/>
          </p:nvPr>
        </p:nvSpPr>
        <p:spPr/>
        <p:txBody>
          <a:bodyPr/>
          <a:lstStyle/>
          <a:p>
            <a:pPr>
              <a:defRPr/>
            </a:pPr>
            <a:fld id="{3F630F52-41AC-45E5-9E57-779093F80158}" type="slidenum">
              <a:rPr lang="en-US" smtClean="0">
                <a:solidFill>
                  <a:prstClr val="black"/>
                </a:solidFill>
              </a:rPr>
              <a:pPr>
                <a:defRPr/>
              </a:pPr>
              <a:t>66</a:t>
            </a:fld>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3" name="Content Placeholder 2"/>
              <p:cNvGraphicFramePr>
                <a:graphicFrameLocks noGrp="1"/>
              </p:cNvGraphicFramePr>
              <p:nvPr>
                <p:ph idx="1"/>
                <p:extLst>
                  <p:ext uri="{D42A27DB-BD31-4B8C-83A1-F6EECF244321}">
                    <p14:modId xmlns:p14="http://schemas.microsoft.com/office/powerpoint/2010/main" val="870200227"/>
                  </p:ext>
                </p:extLst>
              </p:nvPr>
            </p:nvGraphicFramePr>
            <p:xfrm>
              <a:off x="618145" y="2597921"/>
              <a:ext cx="8229600" cy="265176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ctr"/>
                          <a:r>
                            <a:rPr lang="ar-SA" dirty="0" smtClean="0"/>
                            <a:t>الزيادة في العائد</a:t>
                          </a:r>
                          <a:endParaRPr lang="en-US" dirty="0"/>
                        </a:p>
                      </a:txBody>
                      <a:tcPr/>
                    </a:tc>
                    <a:tc>
                      <a:txBody>
                        <a:bodyPr/>
                        <a:lstStyle/>
                        <a:p>
                          <a:pPr algn="ctr"/>
                          <a:r>
                            <a:rPr lang="ar-SA" dirty="0" smtClean="0"/>
                            <a:t>النقص</a:t>
                          </a:r>
                          <a:r>
                            <a:rPr lang="ar-SA" baseline="0" dirty="0" smtClean="0"/>
                            <a:t> في العائد</a:t>
                          </a:r>
                          <a:endParaRPr lang="en-US" dirty="0"/>
                        </a:p>
                      </a:txBody>
                      <a:tcPr/>
                    </a:tc>
                    <a:tc>
                      <a:txBody>
                        <a:bodyPr/>
                        <a:lstStyle/>
                        <a:p>
                          <a:pPr algn="ctr"/>
                          <a:r>
                            <a:rPr lang="en-US" dirty="0" smtClean="0"/>
                            <a:t>PR</a:t>
                          </a:r>
                          <a:endParaRPr lang="en-US" dirty="0"/>
                        </a:p>
                      </a:txBody>
                      <a:tcPr/>
                    </a:tc>
                    <a:tc>
                      <a:txBody>
                        <a:bodyPr/>
                        <a:lstStyle/>
                        <a:p>
                          <a:pPr algn="ctr"/>
                          <a:r>
                            <a:rPr lang="en-US" dirty="0" smtClean="0"/>
                            <a:t>MRS</a:t>
                          </a:r>
                        </a:p>
                        <a:p>
                          <a:pPr algn="ctr"/>
                          <a:r>
                            <a:rPr lang="en-US" dirty="0" smtClean="0"/>
                            <a:t>(y1,y2)</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b="1" i="1" smtClean="0">
                                        <a:latin typeface="Cambria Math"/>
                                        <a:ea typeface="Cambria Math"/>
                                        <a:cs typeface="Times New Roman" panose="02020603050405020304" pitchFamily="18" charset="0"/>
                                      </a:rPr>
                                      <m:t>𝒀</m:t>
                                    </m:r>
                                  </m:e>
                                  <m:sub>
                                    <m:r>
                                      <a:rPr lang="en-US" sz="1800" b="1" i="1" smtClean="0">
                                        <a:latin typeface="Cambria Math"/>
                                        <a:ea typeface="Cambria Math"/>
                                        <a:cs typeface="Times New Roman" panose="02020603050405020304" pitchFamily="18" charset="0"/>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a:ea typeface="Cambria Math"/>
                                        <a:cs typeface="Times New Roman" panose="02020603050405020304" pitchFamily="18" charset="0"/>
                                      </a:rPr>
                                    </m:ctrlPr>
                                  </m:sSubPr>
                                  <m:e>
                                    <m:r>
                                      <a:rPr lang="en-US" sz="1800" i="1">
                                        <a:latin typeface="Cambria Math"/>
                                        <a:ea typeface="Cambria Math"/>
                                        <a:cs typeface="Times New Roman" panose="02020603050405020304" pitchFamily="18" charset="0"/>
                                      </a:rPr>
                                      <m:t>∆</m:t>
                                    </m:r>
                                    <m:r>
                                      <a:rPr lang="en-US" sz="1800" b="1" i="1" smtClean="0">
                                        <a:latin typeface="Cambria Math"/>
                                        <a:ea typeface="Cambria Math"/>
                                        <a:cs typeface="Times New Roman" panose="02020603050405020304" pitchFamily="18" charset="0"/>
                                      </a:rPr>
                                      <m:t>𝒀</m:t>
                                    </m:r>
                                  </m:e>
                                  <m:sub>
                                    <m:r>
                                      <a:rPr lang="en-US" sz="1800" i="1">
                                        <a:latin typeface="Cambria Math"/>
                                        <a:ea typeface="Cambria Math"/>
                                        <a:cs typeface="Times New Roman" panose="02020603050405020304" pitchFamily="18" charset="0"/>
                                      </a:rPr>
                                      <m:t>1</m:t>
                                    </m:r>
                                  </m:sub>
                                </m:sSub>
                              </m:oMath>
                            </m:oMathPara>
                          </a14:m>
                          <a:endParaRPr lang="en-US" dirty="0"/>
                        </a:p>
                      </a:txBody>
                      <a:tcPr/>
                    </a:tc>
                    <a:tc>
                      <a:txBody>
                        <a:bodyPr/>
                        <a:lstStyle/>
                        <a:p>
                          <a:pPr algn="ctr"/>
                          <a:r>
                            <a:rPr lang="en-US" dirty="0" smtClean="0"/>
                            <a:t>Y2</a:t>
                          </a:r>
                          <a:endParaRPr lang="en-US" dirty="0"/>
                        </a:p>
                      </a:txBody>
                      <a:tcPr/>
                    </a:tc>
                    <a:tc>
                      <a:txBody>
                        <a:bodyPr/>
                        <a:lstStyle/>
                        <a:p>
                          <a:pPr algn="ctr"/>
                          <a:r>
                            <a:rPr lang="en-US" dirty="0" smtClean="0"/>
                            <a:t>Y1</a:t>
                          </a:r>
                          <a:endParaRPr lang="en-US" dirty="0"/>
                        </a:p>
                      </a:txBody>
                      <a:tcPr/>
                    </a:tc>
                  </a:tr>
                  <a:tr h="370840">
                    <a:tc>
                      <a:txBody>
                        <a:bodyPr/>
                        <a:lstStyle/>
                        <a:p>
                          <a:pPr algn="ctr"/>
                          <a:r>
                            <a:rPr lang="en-US" dirty="0" smtClean="0"/>
                            <a:t>-</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endParaRPr lang="en-US" dirty="0"/>
                        </a:p>
                      </a:txBody>
                      <a:tcPr/>
                    </a:tc>
                    <a:tc>
                      <a:txBody>
                        <a:bodyPr/>
                        <a:lstStyle/>
                        <a:p>
                          <a:pPr algn="ctr"/>
                          <a:r>
                            <a:rPr lang="ar-SA" dirty="0" smtClean="0"/>
                            <a:t>-</a:t>
                          </a:r>
                        </a:p>
                        <a:p>
                          <a:pPr algn="ctr"/>
                          <a:r>
                            <a:rPr lang="en-US" dirty="0" smtClean="0"/>
                            <a:t>1600</a:t>
                          </a:r>
                        </a:p>
                        <a:p>
                          <a:pPr algn="ctr"/>
                          <a:r>
                            <a:rPr lang="en-US" dirty="0" smtClean="0"/>
                            <a:t>2400</a:t>
                          </a:r>
                        </a:p>
                        <a:p>
                          <a:pPr algn="ctr"/>
                          <a:r>
                            <a:rPr lang="en-US" dirty="0" smtClean="0"/>
                            <a:t>3600</a:t>
                          </a:r>
                        </a:p>
                        <a:p>
                          <a:pPr algn="ctr"/>
                          <a:r>
                            <a:rPr lang="en-US" dirty="0" smtClean="0"/>
                            <a:t>4400</a:t>
                          </a:r>
                        </a:p>
                        <a:p>
                          <a:pPr algn="ctr"/>
                          <a:r>
                            <a:rPr lang="en-US" dirty="0" smtClean="0"/>
                            <a:t>5600</a:t>
                          </a:r>
                        </a:p>
                        <a:p>
                          <a:pPr algn="ctr"/>
                          <a:r>
                            <a:rPr lang="en-US" dirty="0" smtClean="0"/>
                            <a:t>6400</a:t>
                          </a:r>
                          <a:endParaRPr lang="en-US" dirty="0"/>
                        </a:p>
                      </a:txBody>
                      <a:tcPr/>
                    </a:tc>
                    <a:tc>
                      <a:txBody>
                        <a:bodyPr/>
                        <a:lstStyle/>
                        <a:p>
                          <a:pPr algn="ctr"/>
                          <a:r>
                            <a:rPr lang="en-US" dirty="0" smtClean="0"/>
                            <a:t>-</a:t>
                          </a:r>
                        </a:p>
                        <a:p>
                          <a:pPr algn="ctr"/>
                          <a:r>
                            <a:rPr lang="en-US" dirty="0" smtClean="0"/>
                            <a:t>0.70</a:t>
                          </a:r>
                        </a:p>
                        <a:p>
                          <a:pPr algn="ctr"/>
                          <a:r>
                            <a:rPr lang="en-US" dirty="0" smtClean="0"/>
                            <a:t>0.70</a:t>
                          </a:r>
                        </a:p>
                        <a:p>
                          <a:pPr algn="ctr"/>
                          <a:r>
                            <a:rPr lang="en-US" dirty="0" smtClean="0"/>
                            <a:t>0.70</a:t>
                          </a:r>
                        </a:p>
                        <a:p>
                          <a:pPr algn="ctr"/>
                          <a:r>
                            <a:rPr lang="en-US" dirty="0" smtClean="0"/>
                            <a:t>0.70</a:t>
                          </a:r>
                        </a:p>
                        <a:p>
                          <a:pPr algn="ctr"/>
                          <a:r>
                            <a:rPr lang="en-US" b="1" dirty="0" smtClean="0">
                              <a:solidFill>
                                <a:schemeClr val="accent2"/>
                              </a:solidFill>
                            </a:rPr>
                            <a:t>0.70</a:t>
                          </a:r>
                        </a:p>
                        <a:p>
                          <a:pPr algn="ctr"/>
                          <a:r>
                            <a:rPr lang="en-US" dirty="0" smtClean="0"/>
                            <a:t>0.70</a:t>
                          </a:r>
                          <a:endParaRPr lang="en-US" dirty="0"/>
                        </a:p>
                      </a:txBody>
                      <a:tcPr/>
                    </a:tc>
                    <a:tc>
                      <a:txBody>
                        <a:bodyPr/>
                        <a:lstStyle/>
                        <a:p>
                          <a:pPr algn="ctr"/>
                          <a:r>
                            <a:rPr lang="en-US" dirty="0" smtClean="0"/>
                            <a:t>-</a:t>
                          </a:r>
                        </a:p>
                        <a:p>
                          <a:pPr algn="ctr"/>
                          <a:r>
                            <a:rPr lang="en-US" dirty="0" smtClean="0"/>
                            <a:t>0.20</a:t>
                          </a:r>
                        </a:p>
                        <a:p>
                          <a:pPr algn="ctr"/>
                          <a:r>
                            <a:rPr lang="en-US" dirty="0" smtClean="0"/>
                            <a:t>0.30</a:t>
                          </a:r>
                        </a:p>
                        <a:p>
                          <a:pPr algn="ctr"/>
                          <a:r>
                            <a:rPr lang="en-US" dirty="0" smtClean="0"/>
                            <a:t>0.45</a:t>
                          </a:r>
                        </a:p>
                        <a:p>
                          <a:pPr algn="ctr"/>
                          <a:r>
                            <a:rPr lang="en-US" dirty="0" smtClean="0"/>
                            <a:t>0.55</a:t>
                          </a:r>
                        </a:p>
                        <a:p>
                          <a:pPr algn="ctr"/>
                          <a:r>
                            <a:rPr lang="en-US" b="1" dirty="0" smtClean="0">
                              <a:solidFill>
                                <a:schemeClr val="accent2"/>
                              </a:solidFill>
                            </a:rPr>
                            <a:t>0.70</a:t>
                          </a:r>
                        </a:p>
                        <a:p>
                          <a:pPr algn="ctr"/>
                          <a:r>
                            <a:rPr lang="en-US" dirty="0" smtClean="0"/>
                            <a:t>0.80</a:t>
                          </a:r>
                        </a:p>
                      </a:txBody>
                      <a:tcPr/>
                    </a:tc>
                    <a:tc>
                      <a:txBody>
                        <a:bodyPr/>
                        <a:lstStyle/>
                        <a:p>
                          <a:pPr algn="ctr"/>
                          <a:r>
                            <a:rPr lang="en-US" dirty="0" smtClean="0"/>
                            <a:t>-</a:t>
                          </a:r>
                        </a:p>
                        <a:p>
                          <a:pPr algn="ctr"/>
                          <a:r>
                            <a:rPr lang="en-US" dirty="0" smtClean="0"/>
                            <a:t>4</a:t>
                          </a:r>
                        </a:p>
                        <a:p>
                          <a:pPr algn="ctr"/>
                          <a:r>
                            <a:rPr lang="en-US" dirty="0" smtClean="0"/>
                            <a:t>6</a:t>
                          </a:r>
                        </a:p>
                        <a:p>
                          <a:pPr algn="ctr"/>
                          <a:r>
                            <a:rPr lang="en-US" dirty="0" smtClean="0"/>
                            <a:t>9</a:t>
                          </a:r>
                        </a:p>
                        <a:p>
                          <a:pPr algn="ctr"/>
                          <a:r>
                            <a:rPr lang="en-US" dirty="0" smtClean="0"/>
                            <a:t>11</a:t>
                          </a:r>
                        </a:p>
                        <a:p>
                          <a:pPr algn="ctr"/>
                          <a:r>
                            <a:rPr lang="en-US" dirty="0" smtClean="0"/>
                            <a:t>14</a:t>
                          </a:r>
                        </a:p>
                        <a:p>
                          <a:pPr algn="ctr"/>
                          <a:r>
                            <a:rPr lang="en-US" dirty="0" smtClean="0"/>
                            <a:t>16</a:t>
                          </a:r>
                        </a:p>
                      </a:txBody>
                      <a:tcPr/>
                    </a:tc>
                    <a:tc>
                      <a:txBody>
                        <a:bodyPr/>
                        <a:lstStyle/>
                        <a:p>
                          <a:pPr algn="ctr"/>
                          <a:r>
                            <a:rPr lang="en-US" dirty="0" smtClean="0"/>
                            <a:t>-</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endParaRPr lang="en-US" dirty="0"/>
                        </a:p>
                      </a:txBody>
                      <a:tcPr/>
                    </a:tc>
                    <a:tc>
                      <a:txBody>
                        <a:bodyPr/>
                        <a:lstStyle/>
                        <a:p>
                          <a:pPr algn="ctr"/>
                          <a:r>
                            <a:rPr lang="en-US" dirty="0" smtClean="0"/>
                            <a:t>60</a:t>
                          </a:r>
                        </a:p>
                        <a:p>
                          <a:pPr algn="ctr"/>
                          <a:r>
                            <a:rPr lang="en-US" dirty="0" smtClean="0"/>
                            <a:t>56</a:t>
                          </a:r>
                        </a:p>
                        <a:p>
                          <a:pPr algn="ctr"/>
                          <a:r>
                            <a:rPr lang="en-US" dirty="0" smtClean="0"/>
                            <a:t>50</a:t>
                          </a:r>
                        </a:p>
                        <a:p>
                          <a:pPr algn="ctr"/>
                          <a:r>
                            <a:rPr lang="en-US" dirty="0" smtClean="0"/>
                            <a:t>41</a:t>
                          </a:r>
                        </a:p>
                        <a:p>
                          <a:pPr algn="ctr"/>
                          <a:r>
                            <a:rPr lang="en-US" dirty="0" smtClean="0"/>
                            <a:t>30</a:t>
                          </a:r>
                        </a:p>
                        <a:p>
                          <a:pPr algn="ctr"/>
                          <a:r>
                            <a:rPr lang="en-US" dirty="0" smtClean="0"/>
                            <a:t>16</a:t>
                          </a:r>
                        </a:p>
                        <a:p>
                          <a:pPr algn="ctr"/>
                          <a:r>
                            <a:rPr lang="en-US" dirty="0" smtClean="0"/>
                            <a:t>0</a:t>
                          </a:r>
                          <a:endParaRPr lang="en-US" dirty="0"/>
                        </a:p>
                      </a:txBody>
                      <a:tcPr/>
                    </a:tc>
                    <a:tc>
                      <a:txBody>
                        <a:bodyPr/>
                        <a:lstStyle/>
                        <a:p>
                          <a:pPr algn="ctr"/>
                          <a:r>
                            <a:rPr lang="en-US" dirty="0" smtClean="0"/>
                            <a:t>0</a:t>
                          </a:r>
                        </a:p>
                        <a:p>
                          <a:pPr algn="ctr"/>
                          <a:r>
                            <a:rPr lang="en-US" dirty="0" smtClean="0"/>
                            <a:t>20</a:t>
                          </a:r>
                        </a:p>
                        <a:p>
                          <a:pPr algn="ctr"/>
                          <a:r>
                            <a:rPr lang="en-US" dirty="0" smtClean="0"/>
                            <a:t>40</a:t>
                          </a:r>
                        </a:p>
                        <a:p>
                          <a:pPr algn="ctr"/>
                          <a:r>
                            <a:rPr lang="en-US" dirty="0" smtClean="0"/>
                            <a:t>60</a:t>
                          </a:r>
                        </a:p>
                        <a:p>
                          <a:pPr algn="ctr"/>
                          <a:r>
                            <a:rPr lang="en-US" dirty="0" smtClean="0"/>
                            <a:t>80</a:t>
                          </a:r>
                        </a:p>
                        <a:p>
                          <a:pPr algn="ctr"/>
                          <a:r>
                            <a:rPr lang="en-US" dirty="0" smtClean="0"/>
                            <a:t>100</a:t>
                          </a:r>
                        </a:p>
                        <a:p>
                          <a:pPr algn="ctr"/>
                          <a:r>
                            <a:rPr lang="en-US" dirty="0" smtClean="0"/>
                            <a:t>120</a:t>
                          </a:r>
                          <a:endParaRPr lang="en-US" dirty="0"/>
                        </a:p>
                      </a:txBody>
                      <a:tcPr/>
                    </a:tc>
                  </a:tr>
                </a:tbl>
              </a:graphicData>
            </a:graphic>
          </p:graphicFrame>
        </mc:Choice>
        <mc:Fallback xmlns="">
          <p:graphicFrame>
            <p:nvGraphicFramePr>
              <p:cNvPr id="3" name="Content Placeholder 2"/>
              <p:cNvGraphicFramePr>
                <a:graphicFrameLocks noGrp="1"/>
              </p:cNvGraphicFramePr>
              <p:nvPr>
                <p:ph idx="1"/>
                <p:extLst>
                  <p:ext uri="{D42A27DB-BD31-4B8C-83A1-F6EECF244321}">
                    <p14:modId xmlns:p14="http://schemas.microsoft.com/office/powerpoint/2010/main" val="870200227"/>
                  </p:ext>
                </p:extLst>
              </p:nvPr>
            </p:nvGraphicFramePr>
            <p:xfrm>
              <a:off x="618145" y="2597921"/>
              <a:ext cx="8229600" cy="265176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640080">
                    <a:tc>
                      <a:txBody>
                        <a:bodyPr/>
                        <a:lstStyle/>
                        <a:p>
                          <a:pPr algn="ctr"/>
                          <a:r>
                            <a:rPr lang="ar-SA" dirty="0" smtClean="0"/>
                            <a:t>الزيادة في العائد</a:t>
                          </a:r>
                          <a:endParaRPr lang="en-US" dirty="0"/>
                        </a:p>
                      </a:txBody>
                      <a:tcPr/>
                    </a:tc>
                    <a:tc>
                      <a:txBody>
                        <a:bodyPr/>
                        <a:lstStyle/>
                        <a:p>
                          <a:pPr algn="ctr"/>
                          <a:r>
                            <a:rPr lang="ar-SA" dirty="0" smtClean="0"/>
                            <a:t>النقص</a:t>
                          </a:r>
                          <a:r>
                            <a:rPr lang="ar-SA" baseline="0" dirty="0" smtClean="0"/>
                            <a:t> في العائد</a:t>
                          </a:r>
                          <a:endParaRPr lang="en-US" dirty="0"/>
                        </a:p>
                      </a:txBody>
                      <a:tcPr/>
                    </a:tc>
                    <a:tc>
                      <a:txBody>
                        <a:bodyPr/>
                        <a:lstStyle/>
                        <a:p>
                          <a:pPr algn="ctr"/>
                          <a:r>
                            <a:rPr lang="en-US" dirty="0" smtClean="0"/>
                            <a:t>PR</a:t>
                          </a:r>
                          <a:endParaRPr lang="en-US" dirty="0"/>
                        </a:p>
                      </a:txBody>
                      <a:tcPr/>
                    </a:tc>
                    <a:tc>
                      <a:txBody>
                        <a:bodyPr/>
                        <a:lstStyle/>
                        <a:p>
                          <a:pPr algn="ctr"/>
                          <a:r>
                            <a:rPr lang="en-US" dirty="0" smtClean="0"/>
                            <a:t>MRS</a:t>
                          </a:r>
                        </a:p>
                        <a:p>
                          <a:pPr algn="ctr"/>
                          <a:r>
                            <a:rPr lang="en-US" dirty="0" smtClean="0"/>
                            <a:t>(y1,y2)</a:t>
                          </a:r>
                          <a:endParaRPr lang="en-US" dirty="0"/>
                        </a:p>
                      </a:txBody>
                      <a:tcPr/>
                    </a:tc>
                    <a:tc>
                      <a:txBody>
                        <a:bodyPr/>
                        <a:lstStyle/>
                        <a:p>
                          <a:endParaRPr lang="en-US"/>
                        </a:p>
                      </a:txBody>
                      <a:tcPr>
                        <a:blipFill rotWithShape="1">
                          <a:blip r:embed="rId5"/>
                          <a:stretch>
                            <a:fillRect l="-399408" t="-4762" r="-300000" b="-329524"/>
                          </a:stretch>
                        </a:blipFill>
                      </a:tcPr>
                    </a:tc>
                    <a:tc>
                      <a:txBody>
                        <a:bodyPr/>
                        <a:lstStyle/>
                        <a:p>
                          <a:endParaRPr lang="en-US"/>
                        </a:p>
                      </a:txBody>
                      <a:tcPr>
                        <a:blipFill rotWithShape="1">
                          <a:blip r:embed="rId5"/>
                          <a:stretch>
                            <a:fillRect l="-499408" t="-4762" r="-200000" b="-329524"/>
                          </a:stretch>
                        </a:blipFill>
                      </a:tcPr>
                    </a:tc>
                    <a:tc>
                      <a:txBody>
                        <a:bodyPr/>
                        <a:lstStyle/>
                        <a:p>
                          <a:pPr algn="ctr"/>
                          <a:r>
                            <a:rPr lang="en-US" dirty="0" smtClean="0"/>
                            <a:t>Y2</a:t>
                          </a:r>
                          <a:endParaRPr lang="en-US" dirty="0"/>
                        </a:p>
                      </a:txBody>
                      <a:tcPr/>
                    </a:tc>
                    <a:tc>
                      <a:txBody>
                        <a:bodyPr/>
                        <a:lstStyle/>
                        <a:p>
                          <a:pPr algn="ctr"/>
                          <a:r>
                            <a:rPr lang="en-US" dirty="0" smtClean="0"/>
                            <a:t>Y1</a:t>
                          </a:r>
                          <a:endParaRPr lang="en-US" dirty="0"/>
                        </a:p>
                      </a:txBody>
                      <a:tcPr/>
                    </a:tc>
                  </a:tr>
                  <a:tr h="2011680">
                    <a:tc>
                      <a:txBody>
                        <a:bodyPr/>
                        <a:lstStyle/>
                        <a:p>
                          <a:pPr algn="ctr"/>
                          <a:r>
                            <a:rPr lang="en-US" dirty="0" smtClean="0"/>
                            <a:t>-</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p>
                        <a:p>
                          <a:pPr algn="ctr"/>
                          <a:r>
                            <a:rPr lang="en-US" dirty="0" smtClean="0"/>
                            <a:t>5600</a:t>
                          </a:r>
                          <a:endParaRPr lang="en-US" dirty="0"/>
                        </a:p>
                      </a:txBody>
                      <a:tcPr/>
                    </a:tc>
                    <a:tc>
                      <a:txBody>
                        <a:bodyPr/>
                        <a:lstStyle/>
                        <a:p>
                          <a:pPr algn="ctr"/>
                          <a:r>
                            <a:rPr lang="ar-SA" dirty="0" smtClean="0"/>
                            <a:t>-</a:t>
                          </a:r>
                        </a:p>
                        <a:p>
                          <a:pPr algn="ctr"/>
                          <a:r>
                            <a:rPr lang="en-US" dirty="0" smtClean="0"/>
                            <a:t>1600</a:t>
                          </a:r>
                        </a:p>
                        <a:p>
                          <a:pPr algn="ctr"/>
                          <a:r>
                            <a:rPr lang="en-US" dirty="0" smtClean="0"/>
                            <a:t>2400</a:t>
                          </a:r>
                        </a:p>
                        <a:p>
                          <a:pPr algn="ctr"/>
                          <a:r>
                            <a:rPr lang="en-US" dirty="0" smtClean="0"/>
                            <a:t>3600</a:t>
                          </a:r>
                        </a:p>
                        <a:p>
                          <a:pPr algn="ctr"/>
                          <a:r>
                            <a:rPr lang="en-US" dirty="0" smtClean="0"/>
                            <a:t>4400</a:t>
                          </a:r>
                        </a:p>
                        <a:p>
                          <a:pPr algn="ctr"/>
                          <a:r>
                            <a:rPr lang="en-US" dirty="0" smtClean="0"/>
                            <a:t>5600</a:t>
                          </a:r>
                        </a:p>
                        <a:p>
                          <a:pPr algn="ctr"/>
                          <a:r>
                            <a:rPr lang="en-US" dirty="0" smtClean="0"/>
                            <a:t>6400</a:t>
                          </a:r>
                          <a:endParaRPr lang="en-US" dirty="0"/>
                        </a:p>
                      </a:txBody>
                      <a:tcPr/>
                    </a:tc>
                    <a:tc>
                      <a:txBody>
                        <a:bodyPr/>
                        <a:lstStyle/>
                        <a:p>
                          <a:pPr algn="ctr"/>
                          <a:r>
                            <a:rPr lang="en-US" dirty="0" smtClean="0"/>
                            <a:t>-</a:t>
                          </a:r>
                        </a:p>
                        <a:p>
                          <a:pPr algn="ctr"/>
                          <a:r>
                            <a:rPr lang="en-US" dirty="0" smtClean="0"/>
                            <a:t>0.70</a:t>
                          </a:r>
                        </a:p>
                        <a:p>
                          <a:pPr algn="ctr"/>
                          <a:r>
                            <a:rPr lang="en-US" dirty="0" smtClean="0"/>
                            <a:t>0.70</a:t>
                          </a:r>
                        </a:p>
                        <a:p>
                          <a:pPr algn="ctr"/>
                          <a:r>
                            <a:rPr lang="en-US" dirty="0" smtClean="0"/>
                            <a:t>0.70</a:t>
                          </a:r>
                        </a:p>
                        <a:p>
                          <a:pPr algn="ctr"/>
                          <a:r>
                            <a:rPr lang="en-US" dirty="0" smtClean="0"/>
                            <a:t>0.70</a:t>
                          </a:r>
                        </a:p>
                        <a:p>
                          <a:pPr algn="ctr"/>
                          <a:r>
                            <a:rPr lang="en-US" b="1" dirty="0" smtClean="0">
                              <a:solidFill>
                                <a:schemeClr val="accent2"/>
                              </a:solidFill>
                            </a:rPr>
                            <a:t>0.70</a:t>
                          </a:r>
                        </a:p>
                        <a:p>
                          <a:pPr algn="ctr"/>
                          <a:r>
                            <a:rPr lang="en-US" dirty="0" smtClean="0"/>
                            <a:t>0.70</a:t>
                          </a:r>
                          <a:endParaRPr lang="en-US" dirty="0"/>
                        </a:p>
                      </a:txBody>
                      <a:tcPr/>
                    </a:tc>
                    <a:tc>
                      <a:txBody>
                        <a:bodyPr/>
                        <a:lstStyle/>
                        <a:p>
                          <a:pPr algn="ctr"/>
                          <a:r>
                            <a:rPr lang="en-US" dirty="0" smtClean="0"/>
                            <a:t>-</a:t>
                          </a:r>
                        </a:p>
                        <a:p>
                          <a:pPr algn="ctr"/>
                          <a:r>
                            <a:rPr lang="en-US" dirty="0" smtClean="0"/>
                            <a:t>0.20</a:t>
                          </a:r>
                        </a:p>
                        <a:p>
                          <a:pPr algn="ctr"/>
                          <a:r>
                            <a:rPr lang="en-US" dirty="0" smtClean="0"/>
                            <a:t>0.30</a:t>
                          </a:r>
                        </a:p>
                        <a:p>
                          <a:pPr algn="ctr"/>
                          <a:r>
                            <a:rPr lang="en-US" dirty="0" smtClean="0"/>
                            <a:t>0.45</a:t>
                          </a:r>
                        </a:p>
                        <a:p>
                          <a:pPr algn="ctr"/>
                          <a:r>
                            <a:rPr lang="en-US" dirty="0" smtClean="0"/>
                            <a:t>0.55</a:t>
                          </a:r>
                        </a:p>
                        <a:p>
                          <a:pPr algn="ctr"/>
                          <a:r>
                            <a:rPr lang="en-US" b="1" dirty="0" smtClean="0">
                              <a:solidFill>
                                <a:schemeClr val="accent2"/>
                              </a:solidFill>
                            </a:rPr>
                            <a:t>0.70</a:t>
                          </a:r>
                        </a:p>
                        <a:p>
                          <a:pPr algn="ctr"/>
                          <a:r>
                            <a:rPr lang="en-US" dirty="0" smtClean="0"/>
                            <a:t>0.80</a:t>
                          </a:r>
                        </a:p>
                      </a:txBody>
                      <a:tcPr/>
                    </a:tc>
                    <a:tc>
                      <a:txBody>
                        <a:bodyPr/>
                        <a:lstStyle/>
                        <a:p>
                          <a:pPr algn="ctr"/>
                          <a:r>
                            <a:rPr lang="en-US" dirty="0" smtClean="0"/>
                            <a:t>-</a:t>
                          </a:r>
                        </a:p>
                        <a:p>
                          <a:pPr algn="ctr"/>
                          <a:r>
                            <a:rPr lang="en-US" dirty="0" smtClean="0"/>
                            <a:t>4</a:t>
                          </a:r>
                        </a:p>
                        <a:p>
                          <a:pPr algn="ctr"/>
                          <a:r>
                            <a:rPr lang="en-US" dirty="0" smtClean="0"/>
                            <a:t>6</a:t>
                          </a:r>
                        </a:p>
                        <a:p>
                          <a:pPr algn="ctr"/>
                          <a:r>
                            <a:rPr lang="en-US" dirty="0" smtClean="0"/>
                            <a:t>9</a:t>
                          </a:r>
                        </a:p>
                        <a:p>
                          <a:pPr algn="ctr"/>
                          <a:r>
                            <a:rPr lang="en-US" dirty="0" smtClean="0"/>
                            <a:t>11</a:t>
                          </a:r>
                        </a:p>
                        <a:p>
                          <a:pPr algn="ctr"/>
                          <a:r>
                            <a:rPr lang="en-US" dirty="0" smtClean="0"/>
                            <a:t>14</a:t>
                          </a:r>
                        </a:p>
                        <a:p>
                          <a:pPr algn="ctr"/>
                          <a:r>
                            <a:rPr lang="en-US" dirty="0" smtClean="0"/>
                            <a:t>16</a:t>
                          </a:r>
                        </a:p>
                      </a:txBody>
                      <a:tcPr/>
                    </a:tc>
                    <a:tc>
                      <a:txBody>
                        <a:bodyPr/>
                        <a:lstStyle/>
                        <a:p>
                          <a:pPr algn="ctr"/>
                          <a:r>
                            <a:rPr lang="en-US" dirty="0" smtClean="0"/>
                            <a:t>-</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p>
                        <a:p>
                          <a:pPr algn="ctr"/>
                          <a:r>
                            <a:rPr lang="en-US" dirty="0" smtClean="0"/>
                            <a:t>20</a:t>
                          </a:r>
                          <a:endParaRPr lang="en-US" dirty="0"/>
                        </a:p>
                      </a:txBody>
                      <a:tcPr/>
                    </a:tc>
                    <a:tc>
                      <a:txBody>
                        <a:bodyPr/>
                        <a:lstStyle/>
                        <a:p>
                          <a:pPr algn="ctr"/>
                          <a:r>
                            <a:rPr lang="en-US" dirty="0" smtClean="0"/>
                            <a:t>60</a:t>
                          </a:r>
                        </a:p>
                        <a:p>
                          <a:pPr algn="ctr"/>
                          <a:r>
                            <a:rPr lang="en-US" dirty="0" smtClean="0"/>
                            <a:t>56</a:t>
                          </a:r>
                        </a:p>
                        <a:p>
                          <a:pPr algn="ctr"/>
                          <a:r>
                            <a:rPr lang="en-US" dirty="0" smtClean="0"/>
                            <a:t>50</a:t>
                          </a:r>
                        </a:p>
                        <a:p>
                          <a:pPr algn="ctr"/>
                          <a:r>
                            <a:rPr lang="en-US" dirty="0" smtClean="0"/>
                            <a:t>41</a:t>
                          </a:r>
                        </a:p>
                        <a:p>
                          <a:pPr algn="ctr"/>
                          <a:r>
                            <a:rPr lang="en-US" dirty="0" smtClean="0"/>
                            <a:t>30</a:t>
                          </a:r>
                        </a:p>
                        <a:p>
                          <a:pPr algn="ctr"/>
                          <a:r>
                            <a:rPr lang="en-US" dirty="0" smtClean="0"/>
                            <a:t>16</a:t>
                          </a:r>
                        </a:p>
                        <a:p>
                          <a:pPr algn="ctr"/>
                          <a:r>
                            <a:rPr lang="en-US" dirty="0" smtClean="0"/>
                            <a:t>0</a:t>
                          </a:r>
                          <a:endParaRPr lang="en-US" dirty="0"/>
                        </a:p>
                      </a:txBody>
                      <a:tcPr/>
                    </a:tc>
                    <a:tc>
                      <a:txBody>
                        <a:bodyPr/>
                        <a:lstStyle/>
                        <a:p>
                          <a:pPr algn="ctr"/>
                          <a:r>
                            <a:rPr lang="en-US" dirty="0" smtClean="0"/>
                            <a:t>0</a:t>
                          </a:r>
                        </a:p>
                        <a:p>
                          <a:pPr algn="ctr"/>
                          <a:r>
                            <a:rPr lang="en-US" dirty="0" smtClean="0"/>
                            <a:t>20</a:t>
                          </a:r>
                        </a:p>
                        <a:p>
                          <a:pPr algn="ctr"/>
                          <a:r>
                            <a:rPr lang="en-US" dirty="0" smtClean="0"/>
                            <a:t>40</a:t>
                          </a:r>
                        </a:p>
                        <a:p>
                          <a:pPr algn="ctr"/>
                          <a:r>
                            <a:rPr lang="en-US" dirty="0" smtClean="0"/>
                            <a:t>60</a:t>
                          </a:r>
                        </a:p>
                        <a:p>
                          <a:pPr algn="ctr"/>
                          <a:r>
                            <a:rPr lang="en-US" dirty="0" smtClean="0"/>
                            <a:t>80</a:t>
                          </a:r>
                        </a:p>
                        <a:p>
                          <a:pPr algn="ctr"/>
                          <a:r>
                            <a:rPr lang="en-US" dirty="0" smtClean="0"/>
                            <a:t>100</a:t>
                          </a:r>
                        </a:p>
                        <a:p>
                          <a:pPr algn="ctr"/>
                          <a:r>
                            <a:rPr lang="en-US" dirty="0" smtClean="0"/>
                            <a:t>120</a:t>
                          </a:r>
                          <a:endParaRPr lang="en-US" dirty="0"/>
                        </a:p>
                      </a:txBody>
                      <a:tcPr/>
                    </a:tc>
                  </a:tr>
                </a:tbl>
              </a:graphicData>
            </a:graphic>
          </p:graphicFrame>
        </mc:Fallback>
      </mc:AlternateContent>
      <p:sp>
        <p:nvSpPr>
          <p:cNvPr id="4" name="TextBox 3"/>
          <p:cNvSpPr txBox="1"/>
          <p:nvPr/>
        </p:nvSpPr>
        <p:spPr>
          <a:xfrm>
            <a:off x="1183305" y="1905000"/>
            <a:ext cx="7460696" cy="646331"/>
          </a:xfrm>
          <a:prstGeom prst="rect">
            <a:avLst/>
          </a:prstGeom>
          <a:noFill/>
        </p:spPr>
        <p:txBody>
          <a:bodyPr wrap="none" rtlCol="0">
            <a:spAutoFit/>
          </a:bodyPr>
          <a:lstStyle/>
          <a:p>
            <a:pPr algn="r" rtl="1"/>
            <a:r>
              <a:rPr lang="ar-SA" dirty="0" smtClean="0">
                <a:solidFill>
                  <a:prstClr val="black"/>
                </a:solidFill>
              </a:rPr>
              <a:t>مثال: اذا كان سعر </a:t>
            </a:r>
            <a:r>
              <a:rPr lang="en-US" dirty="0" smtClean="0">
                <a:solidFill>
                  <a:prstClr val="black"/>
                </a:solidFill>
              </a:rPr>
              <a:t>Y1</a:t>
            </a:r>
            <a:r>
              <a:rPr lang="ar-SA" dirty="0" smtClean="0">
                <a:solidFill>
                  <a:prstClr val="black"/>
                </a:solidFill>
              </a:rPr>
              <a:t>= </a:t>
            </a:r>
            <a:r>
              <a:rPr lang="en-US" dirty="0" smtClean="0">
                <a:solidFill>
                  <a:prstClr val="black"/>
                </a:solidFill>
              </a:rPr>
              <a:t>280</a:t>
            </a:r>
            <a:r>
              <a:rPr lang="ar-SA" dirty="0" smtClean="0">
                <a:solidFill>
                  <a:prstClr val="black"/>
                </a:solidFill>
              </a:rPr>
              <a:t> ريال وسعر </a:t>
            </a:r>
            <a:r>
              <a:rPr lang="en-US" dirty="0" smtClean="0">
                <a:solidFill>
                  <a:prstClr val="black"/>
                </a:solidFill>
              </a:rPr>
              <a:t>Y2</a:t>
            </a:r>
            <a:r>
              <a:rPr lang="ar-SA" dirty="0" smtClean="0">
                <a:solidFill>
                  <a:prstClr val="black"/>
                </a:solidFill>
              </a:rPr>
              <a:t>=</a:t>
            </a:r>
            <a:r>
              <a:rPr lang="en-US" dirty="0" smtClean="0">
                <a:solidFill>
                  <a:prstClr val="black"/>
                </a:solidFill>
              </a:rPr>
              <a:t> 400</a:t>
            </a:r>
            <a:r>
              <a:rPr lang="ar-SA" dirty="0" smtClean="0">
                <a:solidFill>
                  <a:prstClr val="black"/>
                </a:solidFill>
              </a:rPr>
              <a:t> ريال اوجد التوليفة المثلي التي تعظم الربح </a:t>
            </a:r>
          </a:p>
          <a:p>
            <a:pPr algn="r" rtl="1"/>
            <a:r>
              <a:rPr lang="ar-SA" dirty="0" smtClean="0">
                <a:solidFill>
                  <a:prstClr val="black"/>
                </a:solidFill>
              </a:rPr>
              <a:t>من المحصولين:</a:t>
            </a:r>
            <a:endParaRPr lang="en-US" dirty="0">
              <a:solidFill>
                <a:prstClr val="black"/>
              </a:solidFill>
            </a:endParaRPr>
          </a:p>
        </p:txBody>
      </p:sp>
      <p:sp>
        <p:nvSpPr>
          <p:cNvPr id="12" name="TextBox 11"/>
          <p:cNvSpPr txBox="1"/>
          <p:nvPr/>
        </p:nvSpPr>
        <p:spPr>
          <a:xfrm>
            <a:off x="982951" y="5486400"/>
            <a:ext cx="7822975" cy="646331"/>
          </a:xfrm>
          <a:prstGeom prst="rect">
            <a:avLst/>
          </a:prstGeom>
          <a:noFill/>
        </p:spPr>
        <p:txBody>
          <a:bodyPr wrap="none" rtlCol="0">
            <a:spAutoFit/>
          </a:bodyPr>
          <a:lstStyle/>
          <a:p>
            <a:pPr algn="r" rtl="1"/>
            <a:r>
              <a:rPr lang="ar-SA" dirty="0" smtClean="0">
                <a:solidFill>
                  <a:prstClr val="black"/>
                </a:solidFill>
              </a:rPr>
              <a:t>التوليفة المثلي التي تعظم الربح هي انتاج </a:t>
            </a:r>
            <a:r>
              <a:rPr lang="en-US" dirty="0" smtClean="0">
                <a:solidFill>
                  <a:prstClr val="black"/>
                </a:solidFill>
              </a:rPr>
              <a:t> 100</a:t>
            </a:r>
            <a:r>
              <a:rPr lang="ar-SA" dirty="0" smtClean="0">
                <a:solidFill>
                  <a:prstClr val="black"/>
                </a:solidFill>
              </a:rPr>
              <a:t>وحدة من </a:t>
            </a:r>
            <a:r>
              <a:rPr lang="en-US" dirty="0" smtClean="0">
                <a:solidFill>
                  <a:prstClr val="black"/>
                </a:solidFill>
              </a:rPr>
              <a:t>Y1</a:t>
            </a:r>
            <a:r>
              <a:rPr lang="ar-SA" dirty="0" smtClean="0">
                <a:solidFill>
                  <a:prstClr val="black"/>
                </a:solidFill>
              </a:rPr>
              <a:t> و</a:t>
            </a:r>
            <a:r>
              <a:rPr lang="en-US" dirty="0" smtClean="0">
                <a:solidFill>
                  <a:prstClr val="black"/>
                </a:solidFill>
              </a:rPr>
              <a:t> 16 </a:t>
            </a:r>
            <a:r>
              <a:rPr lang="ar-SA" dirty="0" smtClean="0">
                <a:solidFill>
                  <a:prstClr val="black"/>
                </a:solidFill>
              </a:rPr>
              <a:t> وحدة من </a:t>
            </a:r>
            <a:r>
              <a:rPr lang="en-US" dirty="0" smtClean="0">
                <a:solidFill>
                  <a:prstClr val="black"/>
                </a:solidFill>
              </a:rPr>
              <a:t> Y2</a:t>
            </a:r>
            <a:r>
              <a:rPr lang="ar-SA" dirty="0" smtClean="0">
                <a:solidFill>
                  <a:prstClr val="black"/>
                </a:solidFill>
              </a:rPr>
              <a:t>، وهي النقطة التي </a:t>
            </a:r>
          </a:p>
          <a:p>
            <a:pPr algn="r" rtl="1"/>
            <a:r>
              <a:rPr lang="ar-SA" dirty="0" smtClean="0">
                <a:solidFill>
                  <a:prstClr val="black"/>
                </a:solidFill>
              </a:rPr>
              <a:t>يتساوي فيها معدل الاحلال الحدي مع معدل السعر</a:t>
            </a:r>
            <a:endParaRPr lang="en-US" dirty="0">
              <a:solidFill>
                <a:prstClr val="black"/>
              </a:solidFill>
            </a:endParaRPr>
          </a:p>
        </p:txBody>
      </p:sp>
    </p:spTree>
    <p:extLst>
      <p:ext uri="{BB962C8B-B14F-4D97-AF65-F5344CB8AC3E}">
        <p14:creationId xmlns:p14="http://schemas.microsoft.com/office/powerpoint/2010/main" val="2378358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r>
              <a:rPr lang="en-US" altLang="en-US" sz="4400">
                <a:solidFill>
                  <a:schemeClr val="tx2"/>
                </a:solidFill>
                <a:cs typeface="Arial" pitchFamily="34" charset="0"/>
              </a:rPr>
              <a:t/>
            </a:r>
            <a:br>
              <a:rPr lang="en-US" altLang="en-US" sz="4400">
                <a:solidFill>
                  <a:schemeClr val="tx2"/>
                </a:solidFill>
                <a:cs typeface="Arial" pitchFamily="34" charset="0"/>
              </a:rPr>
            </a:br>
            <a:endParaRPr lang="en-US" altLang="en-US" sz="4400">
              <a:solidFill>
                <a:schemeClr val="tx2"/>
              </a:solidFill>
              <a:cs typeface="Arial" pitchFamily="34" charset="0"/>
            </a:endParaRPr>
          </a:p>
        </p:txBody>
      </p:sp>
      <p:sp>
        <p:nvSpPr>
          <p:cNvPr id="9219" name="Text Box 5"/>
          <p:cNvSpPr txBox="1">
            <a:spLocks noChangeArrowheads="1"/>
          </p:cNvSpPr>
          <p:nvPr/>
        </p:nvSpPr>
        <p:spPr bwMode="auto">
          <a:xfrm>
            <a:off x="762000" y="1634330"/>
            <a:ext cx="7777163" cy="1815882"/>
          </a:xfrm>
          <a:prstGeom prst="rect">
            <a:avLst/>
          </a:prstGeom>
          <a:noFill/>
          <a:ln w="9525">
            <a:solidFill>
              <a:srgbClr val="000000"/>
            </a:solidFill>
            <a:miter lim="800000"/>
            <a:headEnd/>
            <a:tailEnd/>
          </a:ln>
          <a:scene3d>
            <a:camera prst="legacyObliqueBottomLeft"/>
            <a:lightRig rig="legacyFlat3" dir="l"/>
          </a:scene3d>
          <a:sp3d extrusionH="430200" prstMaterial="legacyMatte">
            <a:bevelT w="13500" h="13500" prst="angle"/>
            <a:bevelB w="13500" h="13500" prst="angle"/>
            <a:extrusionClr>
              <a:srgbClr val="FFFFCC"/>
            </a:extrusionClr>
          </a:sp3d>
          <a:extLst>
            <a:ext uri="{909E8E84-426E-40DD-AFC4-6F175D3DCCD1}">
              <a14:hiddenFill xmlns:a14="http://schemas.microsoft.com/office/drawing/2010/main">
                <a:solidFill>
                  <a:srgbClr val="FFFFFF"/>
                </a:solidFill>
              </a14:hiddenFill>
            </a:ext>
          </a:extLst>
        </p:spPr>
        <p:txBody>
          <a:bodyPr>
            <a:spAutoFit/>
            <a:flatTx/>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ctr" eaLnBrk="1" hangingPunct="1">
              <a:spcBef>
                <a:spcPct val="50000"/>
              </a:spcBef>
            </a:pPr>
            <a:endParaRPr lang="ar-SA" altLang="en-US" sz="2800" b="1" dirty="0">
              <a:cs typeface="PT Bold Heading" pitchFamily="2" charset="-78"/>
            </a:endParaRPr>
          </a:p>
          <a:p>
            <a:pPr algn="ctr" eaLnBrk="1" hangingPunct="1">
              <a:spcBef>
                <a:spcPct val="50000"/>
              </a:spcBef>
            </a:pPr>
            <a:r>
              <a:rPr lang="ar-SA" altLang="en-US" sz="2800" b="1" dirty="0">
                <a:solidFill>
                  <a:srgbClr val="0070C0"/>
                </a:solidFill>
                <a:latin typeface="Times New Roman" pitchFamily="18" charset="0"/>
                <a:cs typeface="Times New Roman" pitchFamily="18" charset="0"/>
              </a:rPr>
              <a:t>الـــصعوبات الــتي تـعيق استخدام</a:t>
            </a:r>
          </a:p>
          <a:p>
            <a:pPr algn="ctr" eaLnBrk="1" hangingPunct="1">
              <a:spcBef>
                <a:spcPct val="50000"/>
              </a:spcBef>
            </a:pPr>
            <a:r>
              <a:rPr lang="ar-SA" altLang="en-US" sz="2800" b="1" dirty="0">
                <a:solidFill>
                  <a:srgbClr val="0070C0"/>
                </a:solidFill>
                <a:latin typeface="Times New Roman" pitchFamily="18" charset="0"/>
                <a:cs typeface="Times New Roman" pitchFamily="18" charset="0"/>
              </a:rPr>
              <a:t> الأســــلوب الــــــعلمي في إدارة </a:t>
            </a:r>
            <a:r>
              <a:rPr lang="ar-SA" altLang="en-US" sz="2800" b="1" dirty="0" smtClean="0">
                <a:solidFill>
                  <a:srgbClr val="0070C0"/>
                </a:solidFill>
                <a:latin typeface="Times New Roman" pitchFamily="18" charset="0"/>
                <a:cs typeface="Times New Roman" pitchFamily="18" charset="0"/>
              </a:rPr>
              <a:t>الــــــمزارع</a:t>
            </a:r>
            <a:endParaRPr lang="en-US" altLang="en-US" sz="2800" u="sng" dirty="0">
              <a:solidFill>
                <a:srgbClr val="C00000"/>
              </a:solidFill>
            </a:endParaRPr>
          </a:p>
        </p:txBody>
      </p:sp>
      <p:sp>
        <p:nvSpPr>
          <p:cNvPr id="9220" name="Text Box 9"/>
          <p:cNvSpPr txBox="1">
            <a:spLocks noChangeArrowheads="1"/>
          </p:cNvSpPr>
          <p:nvPr/>
        </p:nvSpPr>
        <p:spPr bwMode="auto">
          <a:xfrm>
            <a:off x="4211638" y="501332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eaLnBrk="1" hangingPunct="1">
              <a:spcBef>
                <a:spcPct val="50000"/>
              </a:spcBef>
            </a:pPr>
            <a:endParaRPr lang="en-US" altLang="en-US" sz="1800">
              <a:cs typeface="Arial" pitchFamily="34" charset="0"/>
            </a:endParaRPr>
          </a:p>
        </p:txBody>
      </p:sp>
      <p:sp>
        <p:nvSpPr>
          <p:cNvPr id="9221" name="WordArt 15"/>
          <p:cNvSpPr>
            <a:spLocks noChangeArrowheads="1" noChangeShapeType="1" noTextEdit="1"/>
          </p:cNvSpPr>
          <p:nvPr/>
        </p:nvSpPr>
        <p:spPr bwMode="auto">
          <a:xfrm>
            <a:off x="1692275" y="2349500"/>
            <a:ext cx="7056438" cy="792163"/>
          </a:xfrm>
          <a:prstGeom prst="rect">
            <a:avLst/>
          </a:prstGeom>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sp3d>
          </a:bodyPr>
          <a:lstStyle/>
          <a:p>
            <a:pPr algn="ctr" rtl="0"/>
            <a:endParaRPr lang="en-US" sz="3600" kern="10">
              <a:ln w="9525">
                <a:round/>
                <a:headEnd/>
                <a:tailEnd/>
              </a:ln>
              <a:solidFill>
                <a:srgbClr val="0070C0"/>
              </a:solidFill>
              <a:latin typeface="Arial"/>
              <a:cs typeface="Arial"/>
            </a:endParaRPr>
          </a:p>
        </p:txBody>
      </p:sp>
      <p:sp>
        <p:nvSpPr>
          <p:cNvPr id="7" name="عنصر نائب لرقم الشريحة 6"/>
          <p:cNvSpPr>
            <a:spLocks noGrp="1"/>
          </p:cNvSpPr>
          <p:nvPr>
            <p:ph type="sldNum" sz="quarter" idx="12"/>
          </p:nvPr>
        </p:nvSpPr>
        <p:spPr/>
        <p:txBody>
          <a:bodyPr/>
          <a:lstStyle/>
          <a:p>
            <a:pPr>
              <a:defRPr/>
            </a:pPr>
            <a:fld id="{22708C87-4DD3-4473-9FDA-FEF0EF706A5D}" type="slidenum">
              <a:rPr lang="ar-SA" smtClean="0"/>
              <a:pPr>
                <a:defRPr/>
              </a:pPr>
              <a:t>67</a:t>
            </a:fld>
            <a:endParaRPr lang="en-US" dirty="0"/>
          </a:p>
        </p:txBody>
      </p:sp>
    </p:spTree>
    <p:extLst>
      <p:ext uri="{BB962C8B-B14F-4D97-AF65-F5344CB8AC3E}">
        <p14:creationId xmlns:p14="http://schemas.microsoft.com/office/powerpoint/2010/main" val="3874372018"/>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68</a:t>
            </a:fld>
            <a:endParaRPr lang="en-US">
              <a:solidFill>
                <a:prstClr val="black"/>
              </a:solidFill>
            </a:endParaRPr>
          </a:p>
        </p:txBody>
      </p:sp>
      <p:sp>
        <p:nvSpPr>
          <p:cNvPr id="5" name="مستطيل 6"/>
          <p:cNvSpPr>
            <a:spLocks noGrp="1" noChangeArrowheads="1"/>
          </p:cNvSpPr>
          <p:nvPr>
            <p:ph idx="1"/>
          </p:nvPr>
        </p:nvSpPr>
        <p:spPr bwMode="auto">
          <a:xfrm>
            <a:off x="457200" y="1481138"/>
            <a:ext cx="8229600" cy="344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spcBef>
                <a:spcPct val="20000"/>
              </a:spcBef>
              <a:buClr>
                <a:schemeClr val="hlink"/>
              </a:buClr>
            </a:pPr>
            <a:endParaRPr lang="ar-SA" altLang="en-US" dirty="0">
              <a:cs typeface="PT Bold Heading" pitchFamily="2" charset="-78"/>
            </a:endParaRPr>
          </a:p>
          <a:p>
            <a:pPr marL="109537" indent="0" algn="just" rtl="1" eaLnBrk="1" hangingPunct="1">
              <a:spcBef>
                <a:spcPct val="20000"/>
              </a:spcBef>
              <a:buClr>
                <a:schemeClr val="hlink"/>
              </a:buClr>
              <a:buNone/>
            </a:pPr>
            <a:r>
              <a:rPr lang="ar-SA" altLang="en-US" sz="2400" dirty="0" smtClean="0">
                <a:solidFill>
                  <a:schemeClr val="accent1"/>
                </a:solidFill>
                <a:latin typeface="Times New Roman" pitchFamily="18" charset="0"/>
                <a:cs typeface="Times New Roman" pitchFamily="18" charset="0"/>
              </a:rPr>
              <a:t>1- </a:t>
            </a:r>
            <a:r>
              <a:rPr lang="ar-SA" altLang="en-US" sz="2400" b="1" dirty="0">
                <a:solidFill>
                  <a:schemeClr val="accent1"/>
                </a:solidFill>
                <a:latin typeface="Times New Roman" pitchFamily="18" charset="0"/>
                <a:cs typeface="Times New Roman" pitchFamily="18" charset="0"/>
              </a:rPr>
              <a:t>ضعف برامج الإرشاد الزراعي </a:t>
            </a:r>
          </a:p>
          <a:p>
            <a:pPr marL="109537" indent="0" algn="just" rtl="1" eaLnBrk="1" hangingPunct="1">
              <a:lnSpc>
                <a:spcPct val="150000"/>
              </a:lnSpc>
              <a:spcBef>
                <a:spcPct val="20000"/>
              </a:spcBef>
              <a:buClr>
                <a:schemeClr val="hlink"/>
              </a:buClr>
              <a:buNone/>
            </a:pPr>
            <a:r>
              <a:rPr lang="ar-SA" altLang="en-US" sz="2000" dirty="0">
                <a:latin typeface="Times New Roman" pitchFamily="18" charset="0"/>
                <a:cs typeface="Times New Roman" pitchFamily="18" charset="0"/>
              </a:rPr>
              <a:t>تعاني أغلب الأقطار العربية من غياب أو ضعف الدور الذي يقوم به قطاع الإرشاد الزراعي في الزراعة الحديثة، ومن المعروف أن للإرشاد الزراعي دوراً هاماً وضرورياً في الزراعة الحديثة فيناط بهذا القطاع مهمة تحويل نتائج البحوث والتجارب إلى تطبيق على أرض الواقع. ويعاني هذا القطاع من نقص شديد في المختصين في هذا المجال، وبالتالي غياب البرامج العلمية لتحويل نتائج البحوث وتطبيقها وإستخدام الاسلوب العلمي </a:t>
            </a:r>
            <a:r>
              <a:rPr lang="ar-SA" altLang="en-US" sz="1800" dirty="0">
                <a:latin typeface="Times New Roman" pitchFamily="18" charset="0"/>
                <a:cs typeface="Times New Roman" pitchFamily="18" charset="0"/>
              </a:rPr>
              <a:t>في الزراعة</a:t>
            </a:r>
            <a:endParaRPr lang="en-US" altLang="en-US" sz="1800" dirty="0">
              <a:latin typeface="Times New Roman" pitchFamily="18" charset="0"/>
              <a:cs typeface="Times New Roman" pitchFamily="18" charset="0"/>
            </a:endParaRPr>
          </a:p>
          <a:p>
            <a:pPr algn="r" rtl="1" eaLnBrk="1" hangingPunct="1"/>
            <a:endParaRPr lang="en-US" altLang="en-US" b="1" dirty="0">
              <a:solidFill>
                <a:srgbClr val="FF0000"/>
              </a:solidFill>
              <a:cs typeface="Monotype Koufi" pitchFamily="2" charset="-78"/>
            </a:endParaRPr>
          </a:p>
        </p:txBody>
      </p:sp>
    </p:spTree>
    <p:extLst>
      <p:ext uri="{BB962C8B-B14F-4D97-AF65-F5344CB8AC3E}">
        <p14:creationId xmlns:p14="http://schemas.microsoft.com/office/powerpoint/2010/main" val="1954181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611188" y="1341438"/>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eaLnBrk="1" hangingPunct="1">
              <a:spcBef>
                <a:spcPct val="50000"/>
              </a:spcBef>
            </a:pPr>
            <a:endParaRPr lang="en-US" altLang="en-US" sz="2400">
              <a:solidFill>
                <a:schemeClr val="bg1"/>
              </a:solidFill>
              <a:cs typeface="Arial" pitchFamily="34" charset="0"/>
            </a:endParaRPr>
          </a:p>
        </p:txBody>
      </p:sp>
      <p:sp>
        <p:nvSpPr>
          <p:cNvPr id="10243" name="مستطيل 4"/>
          <p:cNvSpPr>
            <a:spLocks noChangeArrowheads="1"/>
          </p:cNvSpPr>
          <p:nvPr/>
        </p:nvSpPr>
        <p:spPr bwMode="auto">
          <a:xfrm>
            <a:off x="1116013" y="928688"/>
            <a:ext cx="7777162"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eaLnBrk="1" hangingPunct="1">
              <a:spcBef>
                <a:spcPct val="20000"/>
              </a:spcBef>
              <a:buClr>
                <a:schemeClr val="hlink"/>
              </a:buClr>
            </a:pPr>
            <a:endParaRPr lang="ar-SA" altLang="en-US" sz="2400" dirty="0">
              <a:latin typeface="Times New Roman" pitchFamily="18" charset="0"/>
              <a:cs typeface="Times New Roman" pitchFamily="18" charset="0"/>
            </a:endParaRPr>
          </a:p>
          <a:p>
            <a:pPr algn="r" rtl="1" eaLnBrk="1" hangingPunct="1">
              <a:spcBef>
                <a:spcPct val="20000"/>
              </a:spcBef>
              <a:buClr>
                <a:schemeClr val="hlink"/>
              </a:buClr>
            </a:pPr>
            <a:r>
              <a:rPr lang="ar-SA" altLang="en-US" sz="2400" b="1" dirty="0">
                <a:solidFill>
                  <a:srgbClr val="0033CC"/>
                </a:solidFill>
                <a:latin typeface="Times New Roman" pitchFamily="18" charset="0"/>
                <a:cs typeface="Times New Roman" pitchFamily="18" charset="0"/>
              </a:rPr>
              <a:t>2- </a:t>
            </a:r>
            <a:r>
              <a:rPr lang="ar-SA" altLang="en-US" sz="2400" b="1" dirty="0">
                <a:solidFill>
                  <a:schemeClr val="accent1"/>
                </a:solidFill>
                <a:latin typeface="Times New Roman" pitchFamily="18" charset="0"/>
                <a:cs typeface="Times New Roman" pitchFamily="18" charset="0"/>
              </a:rPr>
              <a:t>الفارق الكبير بين التنمية البشرية والتنمية المادية </a:t>
            </a:r>
          </a:p>
          <a:p>
            <a:pPr algn="just" rtl="1" eaLnBrk="1" hangingPunct="1">
              <a:lnSpc>
                <a:spcPct val="150000"/>
              </a:lnSpc>
              <a:spcBef>
                <a:spcPct val="20000"/>
              </a:spcBef>
              <a:buClr>
                <a:schemeClr val="hlink"/>
              </a:buClr>
            </a:pPr>
            <a:r>
              <a:rPr lang="ar-SA" altLang="en-US" sz="2400" dirty="0">
                <a:latin typeface="Times New Roman" pitchFamily="18" charset="0"/>
                <a:cs typeface="Times New Roman" pitchFamily="18" charset="0"/>
              </a:rPr>
              <a:t>بلغت الاستثمارات المادية في قطاع الزراعة في أغلب أقطار الوطن العربي وخاصة في الأقطار النفطية درجة كبيرة على المستوى المادي وتم استصلاح الآلاف من الهكتارات وإقامة الآلاف من المزارع إلا أنه ولدواعي أحداث تنمية زراعية سريعة لإيجاد مصدر بديل للدخل (لاعتماد الاقتصاد الوطني على قطاع النفط ) أدى إلى وجود فوارق بين التنمية </a:t>
            </a:r>
            <a:r>
              <a:rPr lang="ar-SA" altLang="en-US" sz="2400" dirty="0" smtClean="0">
                <a:latin typeface="Times New Roman" pitchFamily="18" charset="0"/>
                <a:cs typeface="Times New Roman" pitchFamily="18" charset="0"/>
              </a:rPr>
              <a:t>المادية والتنمية البشرية، </a:t>
            </a:r>
            <a:r>
              <a:rPr lang="ar-SA" altLang="en-US" sz="2400" dirty="0">
                <a:latin typeface="Times New Roman" pitchFamily="18" charset="0"/>
                <a:cs typeface="Times New Roman" pitchFamily="18" charset="0"/>
              </a:rPr>
              <a:t>مما أدى إلى قصور ونقص في الكوادر الفنية (من حيث النوعية وليس العدد) اللازمة للتنمية الزراعية المتمثلة في الاستثمارات الضخمة في قطاع الزراعة</a:t>
            </a:r>
          </a:p>
        </p:txBody>
      </p:sp>
      <p:sp>
        <p:nvSpPr>
          <p:cNvPr id="4" name="عنصر نائب لرقم الشريحة 3"/>
          <p:cNvSpPr>
            <a:spLocks noGrp="1"/>
          </p:cNvSpPr>
          <p:nvPr>
            <p:ph type="sldNum" sz="quarter" idx="12"/>
          </p:nvPr>
        </p:nvSpPr>
        <p:spPr/>
        <p:txBody>
          <a:bodyPr/>
          <a:lstStyle/>
          <a:p>
            <a:pPr>
              <a:defRPr/>
            </a:pPr>
            <a:fld id="{51D88CD4-724F-4C3F-BD9A-4B66824E046C}" type="slidenum">
              <a:rPr lang="ar-SA" smtClean="0"/>
              <a:pPr>
                <a:defRPr/>
              </a:pPr>
              <a:t>69</a:t>
            </a:fld>
            <a:endParaRPr lang="en-US" dirty="0"/>
          </a:p>
        </p:txBody>
      </p:sp>
    </p:spTree>
    <p:extLst>
      <p:ext uri="{BB962C8B-B14F-4D97-AF65-F5344CB8AC3E}">
        <p14:creationId xmlns:p14="http://schemas.microsoft.com/office/powerpoint/2010/main" val="4283841562"/>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62074"/>
          </a:xfrm>
        </p:spPr>
        <p:txBody>
          <a:bodyPr>
            <a:normAutofit/>
          </a:bodyPr>
          <a:lstStyle/>
          <a:p>
            <a:pPr algn="ctr"/>
            <a:r>
              <a:rPr lang="ar-SA" sz="2400" dirty="0" smtClean="0">
                <a:solidFill>
                  <a:schemeClr val="tx1"/>
                </a:solidFill>
              </a:rPr>
              <a:t>مراجع المقرر</a:t>
            </a:r>
            <a:endParaRPr lang="ar-SA" sz="2400" dirty="0">
              <a:solidFill>
                <a:schemeClr val="tx1"/>
              </a:solidFill>
            </a:endParaRPr>
          </a:p>
        </p:txBody>
      </p:sp>
      <p:graphicFrame>
        <p:nvGraphicFramePr>
          <p:cNvPr id="5" name="عنصر نائب للمحتوى 4"/>
          <p:cNvGraphicFramePr>
            <a:graphicFrameLocks noGrp="1"/>
          </p:cNvGraphicFramePr>
          <p:nvPr>
            <p:ph sz="quarter" idx="1"/>
          </p:nvPr>
        </p:nvGraphicFramePr>
        <p:xfrm>
          <a:off x="611560" y="1124744"/>
          <a:ext cx="7488832" cy="3169920"/>
        </p:xfrm>
        <a:graphic>
          <a:graphicData uri="http://schemas.openxmlformats.org/drawingml/2006/table">
            <a:tbl>
              <a:tblPr rtl="1"/>
              <a:tblGrid>
                <a:gridCol w="2396459"/>
                <a:gridCol w="2264768"/>
                <a:gridCol w="1962799"/>
                <a:gridCol w="864806"/>
              </a:tblGrid>
              <a:tr h="432048">
                <a:tc>
                  <a:txBody>
                    <a:bodyPr/>
                    <a:lstStyle/>
                    <a:p>
                      <a:pPr algn="ctr" rtl="1">
                        <a:spcAft>
                          <a:spcPts val="0"/>
                        </a:spcAft>
                      </a:pPr>
                      <a:r>
                        <a:rPr lang="ar-SA" sz="1600" b="1" dirty="0">
                          <a:latin typeface="Times New Roman"/>
                          <a:ea typeface="Times New Roman"/>
                          <a:cs typeface="Arial"/>
                        </a:rPr>
                        <a:t>عنوان الكتاب</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600" b="1">
                          <a:latin typeface="Times New Roman"/>
                          <a:ea typeface="Times New Roman"/>
                          <a:cs typeface="Arial"/>
                        </a:rPr>
                        <a:t>اسم المؤلف</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600" b="1">
                          <a:latin typeface="Times New Roman"/>
                          <a:ea typeface="Times New Roman"/>
                          <a:cs typeface="Arial"/>
                        </a:rPr>
                        <a:t>الناشــر</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600" b="1">
                          <a:latin typeface="Times New Roman"/>
                          <a:ea typeface="Times New Roman"/>
                          <a:cs typeface="Arial"/>
                        </a:rPr>
                        <a:t>سنــة النشــر</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2048">
                <a:tc>
                  <a:txBody>
                    <a:bodyPr/>
                    <a:lstStyle/>
                    <a:p>
                      <a:pPr algn="ctr" rtl="1">
                        <a:spcAft>
                          <a:spcPts val="0"/>
                        </a:spcAft>
                      </a:pPr>
                      <a:r>
                        <a:rPr lang="ar-SA" sz="1600">
                          <a:latin typeface="Times New Roman"/>
                          <a:ea typeface="Times New Roman"/>
                          <a:cs typeface="Arial"/>
                        </a:rPr>
                        <a:t>أساسيات إدارة المزارع</a:t>
                      </a:r>
                      <a:endParaRPr lang="en-US" sz="180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علي أحمد أرحومة و فيصل شلّوف</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tabLst>
                          <a:tab pos="1294765" algn="r"/>
                        </a:tabLst>
                      </a:pPr>
                      <a:r>
                        <a:rPr lang="ar-SA" sz="1600">
                          <a:latin typeface="Times New Roman"/>
                          <a:ea typeface="Times New Roman"/>
                          <a:cs typeface="Arial"/>
                        </a:rPr>
                        <a:t>منشورات جامعة عمر المختار</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1998م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dirty="0">
                          <a:latin typeface="Times New Roman"/>
                          <a:ea typeface="Times New Roman"/>
                          <a:cs typeface="Arial"/>
                        </a:rPr>
                        <a:t>إدارة </a:t>
                      </a:r>
                      <a:r>
                        <a:rPr lang="ar-SA" sz="1600" dirty="0" err="1">
                          <a:latin typeface="Times New Roman"/>
                          <a:ea typeface="Times New Roman"/>
                          <a:cs typeface="Arial"/>
                        </a:rPr>
                        <a:t>المزارع </a:t>
                      </a:r>
                      <a:r>
                        <a:rPr lang="ar-SA" sz="1600" dirty="0">
                          <a:latin typeface="Times New Roman"/>
                          <a:ea typeface="Times New Roman"/>
                          <a:cs typeface="Arial"/>
                        </a:rPr>
                        <a:t>(1</a:t>
                      </a:r>
                      <a:r>
                        <a:rPr lang="ar-SA" sz="1600" dirty="0" err="1">
                          <a:latin typeface="Times New Roman"/>
                          <a:ea typeface="Times New Roman"/>
                          <a:cs typeface="Arial"/>
                        </a:rPr>
                        <a:t>) </a:t>
                      </a:r>
                      <a:r>
                        <a:rPr lang="ar-SA" sz="1600" dirty="0">
                          <a:latin typeface="Times New Roman"/>
                          <a:ea typeface="Times New Roman"/>
                          <a:cs typeface="Arial"/>
                        </a:rPr>
                        <a:t>(2</a:t>
                      </a:r>
                      <a:r>
                        <a:rPr lang="ar-SA" sz="1600" dirty="0" err="1">
                          <a:latin typeface="Times New Roman"/>
                          <a:ea typeface="Times New Roman"/>
                          <a:cs typeface="Arial"/>
                        </a:rPr>
                        <a:t>)</a:t>
                      </a:r>
                      <a:endParaRPr lang="en-US" sz="1800" dirty="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محمود محمد ياسين</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منشورات جامعة دمشق</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1991-1992م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a:latin typeface="Times New Roman"/>
                          <a:ea typeface="Times New Roman"/>
                          <a:cs typeface="Arial"/>
                        </a:rPr>
                        <a:t>محاضرات في إدارة الأعمال المزرعية</a:t>
                      </a:r>
                      <a:endParaRPr lang="en-US" sz="180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dirty="0">
                          <a:latin typeface="Times New Roman"/>
                          <a:ea typeface="Times New Roman"/>
                          <a:cs typeface="Arial"/>
                        </a:rPr>
                        <a:t>عصر، محمد مهدي</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المعهد العالي للتعاون الزراعي ، القاهرة</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1983م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a:latin typeface="Times New Roman"/>
                          <a:ea typeface="Times New Roman"/>
                          <a:cs typeface="Arial"/>
                        </a:rPr>
                        <a:t>تقييم المشروعات الزراعية: نظريات – أسس – تطبيقات</a:t>
                      </a:r>
                      <a:endParaRPr lang="en-US" sz="1800">
                        <a:latin typeface="Times New Roman"/>
                        <a:ea typeface="Times New Roman"/>
                        <a:cs typeface="Arial"/>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الثنيان، عبدالله ثنيان وكمال سلطان</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المكتب المصري الحديث ، القاهرة</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1992م</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ctr" rtl="1">
                        <a:spcAft>
                          <a:spcPts val="0"/>
                        </a:spcAft>
                      </a:pPr>
                      <a:r>
                        <a:rPr lang="ar-SA" sz="1600">
                          <a:latin typeface="Times New Roman"/>
                          <a:ea typeface="Times New Roman"/>
                          <a:cs typeface="Arial"/>
                        </a:rPr>
                        <a:t>اقتصاديات الإنتاج الحيواني</a:t>
                      </a:r>
                      <a:endParaRPr lang="en-US" sz="1800">
                        <a:latin typeface="Times New Roman"/>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النجفي، سالم توفيق</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جامعة الموصل</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600">
                          <a:latin typeface="Times New Roman"/>
                          <a:ea typeface="Times New Roman"/>
                          <a:cs typeface="Arial"/>
                        </a:rPr>
                        <a:t>1982م</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rtl="1">
                        <a:spcAft>
                          <a:spcPts val="0"/>
                        </a:spcAft>
                      </a:pPr>
                      <a:r>
                        <a:rPr lang="ar-SA" sz="1600">
                          <a:latin typeface="Times New Roman"/>
                          <a:ea typeface="Times New Roman"/>
                          <a:cs typeface="Arial"/>
                        </a:rPr>
                        <a:t>إدارة الأعمال المزرعية (مترجم)</a:t>
                      </a:r>
                      <a:endParaRPr lang="en-US" sz="1800">
                        <a:latin typeface="Times New Roman"/>
                        <a:ea typeface="Times New Roman"/>
                        <a:cs typeface="Arial"/>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1">
                        <a:spcAft>
                          <a:spcPts val="0"/>
                        </a:spcAft>
                      </a:pPr>
                      <a:r>
                        <a:rPr lang="ar-SA" sz="1600">
                          <a:latin typeface="Times New Roman"/>
                          <a:ea typeface="Times New Roman"/>
                          <a:cs typeface="Arial"/>
                        </a:rPr>
                        <a:t>رايموند بينيكي، ترجمة محمد دراز</a:t>
                      </a:r>
                      <a:endParaRPr lang="en-US" sz="1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rtl="1">
                        <a:spcAft>
                          <a:spcPts val="0"/>
                        </a:spcAft>
                      </a:pPr>
                      <a:endParaRPr lang="ar-SA" sz="16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rtl="1">
                        <a:spcAft>
                          <a:spcPts val="0"/>
                        </a:spcAft>
                      </a:pPr>
                      <a:endParaRPr lang="en-US" sz="18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graphicFrame>
        <p:nvGraphicFramePr>
          <p:cNvPr id="6" name="جدول 5"/>
          <p:cNvGraphicFramePr>
            <a:graphicFrameLocks noGrp="1"/>
          </p:cNvGraphicFramePr>
          <p:nvPr/>
        </p:nvGraphicFramePr>
        <p:xfrm>
          <a:off x="539552" y="5085184"/>
          <a:ext cx="7560840" cy="1080121"/>
        </p:xfrm>
        <a:graphic>
          <a:graphicData uri="http://schemas.openxmlformats.org/drawingml/2006/table">
            <a:tbl>
              <a:tblPr rtl="1"/>
              <a:tblGrid>
                <a:gridCol w="5010247"/>
                <a:gridCol w="2550593"/>
              </a:tblGrid>
              <a:tr h="397939">
                <a:tc>
                  <a:txBody>
                    <a:bodyPr/>
                    <a:lstStyle/>
                    <a:p>
                      <a:pPr algn="ctr" rtl="1">
                        <a:spcAft>
                          <a:spcPts val="0"/>
                        </a:spcAft>
                      </a:pPr>
                      <a:r>
                        <a:rPr lang="ar-SA" sz="1400" b="1" dirty="0">
                          <a:latin typeface="Times New Roman"/>
                          <a:ea typeface="Times New Roman"/>
                          <a:cs typeface="Arial"/>
                        </a:rPr>
                        <a:t>عنوان المراجع</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spcAft>
                          <a:spcPts val="0"/>
                        </a:spcAft>
                      </a:pPr>
                      <a:r>
                        <a:rPr lang="ar-SA" sz="1400" b="1">
                          <a:latin typeface="Times New Roman"/>
                          <a:ea typeface="Times New Roman"/>
                          <a:cs typeface="Arial"/>
                        </a:rPr>
                        <a:t>اسم المؤلف</a:t>
                      </a:r>
                      <a:endParaRPr lang="en-US"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1091">
                <a:tc>
                  <a:txBody>
                    <a:bodyPr/>
                    <a:lstStyle/>
                    <a:p>
                      <a:pPr algn="just" rtl="0">
                        <a:spcAft>
                          <a:spcPts val="0"/>
                        </a:spcAft>
                      </a:pPr>
                      <a:r>
                        <a:rPr lang="en-US" sz="1200" i="1" dirty="0">
                          <a:latin typeface="Times New Roman"/>
                          <a:ea typeface="Times New Roman"/>
                          <a:cs typeface="Arial"/>
                        </a:rPr>
                        <a:t>Farm </a:t>
                      </a:r>
                      <a:r>
                        <a:rPr lang="en-US" sz="1200" i="1" dirty="0" err="1">
                          <a:latin typeface="Times New Roman"/>
                          <a:ea typeface="Times New Roman"/>
                          <a:cs typeface="Arial"/>
                        </a:rPr>
                        <a:t>Managemnt</a:t>
                      </a:r>
                      <a:r>
                        <a:rPr lang="en-US" sz="1200" i="1" dirty="0">
                          <a:latin typeface="Times New Roman"/>
                          <a:ea typeface="Times New Roman"/>
                          <a:cs typeface="Arial"/>
                        </a:rPr>
                        <a:t>, , 1984.</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spcAft>
                          <a:spcPts val="0"/>
                        </a:spcAft>
                      </a:pPr>
                      <a:r>
                        <a:rPr lang="en-US" sz="1200">
                          <a:latin typeface="Times New Roman"/>
                          <a:ea typeface="Times New Roman"/>
                          <a:cs typeface="Arial"/>
                        </a:rPr>
                        <a:t>Boehlje M. &amp; V. Eidman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091">
                <a:tc>
                  <a:txBody>
                    <a:bodyPr/>
                    <a:lstStyle/>
                    <a:p>
                      <a:pPr algn="l" rtl="1">
                        <a:spcAft>
                          <a:spcPts val="0"/>
                        </a:spcAft>
                      </a:pPr>
                      <a:r>
                        <a:rPr lang="en-US" sz="1200" i="1" dirty="0">
                          <a:latin typeface="Times New Roman"/>
                          <a:ea typeface="Times New Roman"/>
                          <a:cs typeface="Arial"/>
                        </a:rPr>
                        <a:t>Farm Business Management N.Y. 1983</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spcAft>
                          <a:spcPts val="0"/>
                        </a:spcAft>
                      </a:pPr>
                      <a:r>
                        <a:rPr lang="en-US" sz="1200" dirty="0">
                          <a:latin typeface="Times New Roman"/>
                          <a:ea typeface="Times New Roman"/>
                          <a:cs typeface="Arial"/>
                        </a:rPr>
                        <a:t>Calkins, P. H &amp; D.D. </a:t>
                      </a:r>
                      <a:r>
                        <a:rPr lang="en-US" sz="1200" dirty="0" err="1">
                          <a:latin typeface="Times New Roman"/>
                          <a:ea typeface="Times New Roman"/>
                          <a:cs typeface="Arial"/>
                        </a:rPr>
                        <a:t>Dipietre</a:t>
                      </a:r>
                      <a:endParaRPr lang="en-US"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مربع نص 6"/>
          <p:cNvSpPr txBox="1"/>
          <p:nvPr/>
        </p:nvSpPr>
        <p:spPr>
          <a:xfrm>
            <a:off x="1295400" y="4437111"/>
            <a:ext cx="5832648" cy="646331"/>
          </a:xfrm>
          <a:prstGeom prst="rect">
            <a:avLst/>
          </a:prstGeom>
          <a:noFill/>
        </p:spPr>
        <p:txBody>
          <a:bodyPr wrap="square" rtlCol="1">
            <a:spAutoFit/>
          </a:bodyPr>
          <a:lstStyle/>
          <a:p>
            <a:pPr algn="ctr"/>
            <a:r>
              <a:rPr lang="ar-SA" b="1" dirty="0"/>
              <a:t>قائمة بأسماء المراجع الرئيسية للمقرر وخاصة </a:t>
            </a:r>
            <a:r>
              <a:rPr lang="ar-SA" b="1" dirty="0" err="1"/>
              <a:t>المتوفرة </a:t>
            </a:r>
            <a:r>
              <a:rPr lang="ar-SA" b="1" dirty="0"/>
              <a:t>(في مكتبة الجامعة</a:t>
            </a:r>
            <a:r>
              <a:rPr lang="ar-SA" b="1" dirty="0" err="1"/>
              <a:t>):</a:t>
            </a:r>
            <a:endParaRPr lang="en-US" dirty="0"/>
          </a:p>
          <a:p>
            <a:endParaRPr lang="ar-SA" dirty="0"/>
          </a:p>
        </p:txBody>
      </p:sp>
    </p:spTree>
    <p:extLst>
      <p:ext uri="{BB962C8B-B14F-4D97-AF65-F5344CB8AC3E}">
        <p14:creationId xmlns:p14="http://schemas.microsoft.com/office/powerpoint/2010/main" val="14157195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مستطيل 3"/>
          <p:cNvSpPr>
            <a:spLocks noChangeArrowheads="1"/>
          </p:cNvSpPr>
          <p:nvPr/>
        </p:nvSpPr>
        <p:spPr bwMode="auto">
          <a:xfrm>
            <a:off x="990600" y="1600200"/>
            <a:ext cx="788511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lnSpc>
                <a:spcPct val="150000"/>
              </a:lnSpc>
            </a:pPr>
            <a:r>
              <a:rPr lang="ar-SA" altLang="en-US" sz="2400" dirty="0">
                <a:latin typeface="Times New Roman" pitchFamily="18" charset="0"/>
                <a:cs typeface="Times New Roman" pitchFamily="18" charset="0"/>
              </a:rPr>
              <a:t>بالرغم من وجود العديد من المعاهد العليا والمتوسطة والكليات الجامعية المتخصصة في المجلات الزراعية والبيطرية إلا أنه لازالت هناك حاجة ماسة الى مزيد من الاهتمام </a:t>
            </a:r>
            <a:r>
              <a:rPr lang="ar-SA" altLang="en-US" sz="2400" dirty="0" smtClean="0">
                <a:latin typeface="Times New Roman" pitchFamily="18" charset="0"/>
                <a:cs typeface="Times New Roman" pitchFamily="18" charset="0"/>
              </a:rPr>
              <a:t>بالخريجين </a:t>
            </a:r>
            <a:r>
              <a:rPr lang="ar-SA" altLang="en-US" sz="2400" dirty="0">
                <a:latin typeface="Times New Roman" pitchFamily="18" charset="0"/>
                <a:cs typeface="Times New Roman" pitchFamily="18" charset="0"/>
              </a:rPr>
              <a:t>ونوعية البرامج في هذه المؤسسات حتى ترقى إلى المستوى الأكاديمي والتطبيقي كما في الدول المتطورة</a:t>
            </a:r>
            <a:endParaRPr lang="en-US" altLang="en-US" sz="2400" dirty="0">
              <a:latin typeface="Times New Roman" pitchFamily="18" charset="0"/>
              <a:cs typeface="Times New Roman" pitchFamily="18" charset="0"/>
            </a:endParaRPr>
          </a:p>
        </p:txBody>
      </p:sp>
      <p:sp>
        <p:nvSpPr>
          <p:cNvPr id="5" name="مستطيل 4"/>
          <p:cNvSpPr/>
          <p:nvPr/>
        </p:nvSpPr>
        <p:spPr>
          <a:xfrm>
            <a:off x="1116013" y="765175"/>
            <a:ext cx="8027987" cy="523220"/>
          </a:xfrm>
          <a:prstGeom prst="rect">
            <a:avLst/>
          </a:prstGeom>
        </p:spPr>
        <p:txBody>
          <a:bodyPr>
            <a:spAutoFit/>
          </a:bodyPr>
          <a:lstStyle/>
          <a:p>
            <a:pPr algn="r" rtl="1">
              <a:defRPr/>
            </a:pPr>
            <a:r>
              <a:rPr lang="ar-SA" sz="2800" b="1" kern="10" dirty="0" smtClean="0">
                <a:ln w="9525">
                  <a:round/>
                  <a:headEnd/>
                  <a:tailEnd/>
                </a:ln>
                <a:solidFill>
                  <a:schemeClr val="accent1"/>
                </a:solidFill>
                <a:latin typeface="Times New Roman" pitchFamily="18" charset="0"/>
                <a:cs typeface="Times New Roman" pitchFamily="18" charset="0"/>
              </a:rPr>
              <a:t>3-</a:t>
            </a:r>
            <a:r>
              <a:rPr lang="en-US" sz="2800" b="1" kern="10" dirty="0" smtClean="0">
                <a:ln w="9525">
                  <a:round/>
                  <a:headEnd/>
                  <a:tailEnd/>
                </a:ln>
                <a:solidFill>
                  <a:schemeClr val="accent1"/>
                </a:solidFill>
                <a:latin typeface="Times New Roman" pitchFamily="18" charset="0"/>
                <a:cs typeface="Times New Roman" pitchFamily="18" charset="0"/>
              </a:rPr>
              <a:t>  </a:t>
            </a:r>
            <a:r>
              <a:rPr lang="ar-SA" sz="2800" b="1" kern="10" dirty="0" smtClean="0">
                <a:ln w="9525">
                  <a:round/>
                  <a:headEnd/>
                  <a:tailEnd/>
                </a:ln>
                <a:solidFill>
                  <a:schemeClr val="accent1"/>
                </a:solidFill>
                <a:latin typeface="Times New Roman" pitchFamily="18" charset="0"/>
                <a:cs typeface="Times New Roman" pitchFamily="18" charset="0"/>
              </a:rPr>
              <a:t>نـــقص </a:t>
            </a:r>
            <a:r>
              <a:rPr lang="ar-SA" sz="2800" b="1" kern="10" dirty="0">
                <a:ln w="9525">
                  <a:round/>
                  <a:headEnd/>
                  <a:tailEnd/>
                </a:ln>
                <a:solidFill>
                  <a:schemeClr val="accent1"/>
                </a:solidFill>
                <a:latin typeface="Times New Roman" pitchFamily="18" charset="0"/>
                <a:cs typeface="Times New Roman" pitchFamily="18" charset="0"/>
              </a:rPr>
              <a:t>الــــخريجين والــكوادر الـــفنية </a:t>
            </a:r>
            <a:r>
              <a:rPr lang="ar-SA" sz="2800" b="1" kern="10" dirty="0" smtClean="0">
                <a:ln w="9525">
                  <a:round/>
                  <a:headEnd/>
                  <a:tailEnd/>
                </a:ln>
                <a:solidFill>
                  <a:schemeClr val="accent1"/>
                </a:solidFill>
                <a:latin typeface="Times New Roman" pitchFamily="18" charset="0"/>
                <a:cs typeface="Times New Roman" pitchFamily="18" charset="0"/>
              </a:rPr>
              <a:t> في </a:t>
            </a:r>
            <a:r>
              <a:rPr lang="ar-SA" sz="2800" b="1" kern="10" dirty="0">
                <a:ln w="9525">
                  <a:round/>
                  <a:headEnd/>
                  <a:tailEnd/>
                </a:ln>
                <a:solidFill>
                  <a:schemeClr val="accent1"/>
                </a:solidFill>
                <a:latin typeface="Times New Roman" pitchFamily="18" charset="0"/>
                <a:cs typeface="Times New Roman" pitchFamily="18" charset="0"/>
              </a:rPr>
              <a:t>مـــجالات الــزراعة</a:t>
            </a:r>
          </a:p>
        </p:txBody>
      </p:sp>
      <p:sp>
        <p:nvSpPr>
          <p:cNvPr id="4" name="عنصر نائب لرقم الشريحة 3"/>
          <p:cNvSpPr>
            <a:spLocks noGrp="1"/>
          </p:cNvSpPr>
          <p:nvPr>
            <p:ph type="sldNum" sz="quarter" idx="12"/>
          </p:nvPr>
        </p:nvSpPr>
        <p:spPr/>
        <p:txBody>
          <a:bodyPr/>
          <a:lstStyle/>
          <a:p>
            <a:pPr>
              <a:defRPr/>
            </a:pPr>
            <a:fld id="{2B21623D-F51D-4D4F-B196-4E6C6C53F8C4}" type="slidenum">
              <a:rPr lang="ar-SA" smtClean="0"/>
              <a:pPr>
                <a:defRPr/>
              </a:pPr>
              <a:t>70</a:t>
            </a:fld>
            <a:endParaRPr lang="en-US" dirty="0"/>
          </a:p>
        </p:txBody>
      </p:sp>
    </p:spTree>
    <p:extLst>
      <p:ext uri="{BB962C8B-B14F-4D97-AF65-F5344CB8AC3E}">
        <p14:creationId xmlns:p14="http://schemas.microsoft.com/office/powerpoint/2010/main" val="376724852"/>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مستطيل 3"/>
          <p:cNvSpPr>
            <a:spLocks noChangeArrowheads="1"/>
          </p:cNvSpPr>
          <p:nvPr/>
        </p:nvSpPr>
        <p:spPr bwMode="auto">
          <a:xfrm>
            <a:off x="965779" y="1144588"/>
            <a:ext cx="7705725"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L-Mohanad Bold" pitchFamily="2" charset="-78"/>
              </a:defRPr>
            </a:lvl1pPr>
            <a:lvl2pPr marL="742950" indent="-285750" eaLnBrk="0" hangingPunct="0">
              <a:defRPr sz="1600">
                <a:solidFill>
                  <a:schemeClr val="tx1"/>
                </a:solidFill>
                <a:latin typeface="Arial" pitchFamily="34" charset="0"/>
                <a:cs typeface="AL-Mohanad Bold" pitchFamily="2" charset="-78"/>
              </a:defRPr>
            </a:lvl2pPr>
            <a:lvl3pPr marL="1143000" indent="-228600" eaLnBrk="0" hangingPunct="0">
              <a:defRPr sz="1600">
                <a:solidFill>
                  <a:schemeClr val="tx1"/>
                </a:solidFill>
                <a:latin typeface="Arial" pitchFamily="34" charset="0"/>
                <a:cs typeface="AL-Mohanad Bold" pitchFamily="2" charset="-78"/>
              </a:defRPr>
            </a:lvl3pPr>
            <a:lvl4pPr marL="1600200" indent="-228600" eaLnBrk="0" hangingPunct="0">
              <a:defRPr sz="1600">
                <a:solidFill>
                  <a:schemeClr val="tx1"/>
                </a:solidFill>
                <a:latin typeface="Arial" pitchFamily="34" charset="0"/>
                <a:cs typeface="AL-Mohanad Bold" pitchFamily="2" charset="-78"/>
              </a:defRPr>
            </a:lvl4pPr>
            <a:lvl5pPr marL="2057400" indent="-228600" eaLnBrk="0" hangingPunct="0">
              <a:defRPr sz="1600">
                <a:solidFill>
                  <a:schemeClr val="tx1"/>
                </a:solidFill>
                <a:latin typeface="Arial" pitchFamily="34" charset="0"/>
                <a:cs typeface="AL-Mohanad Bold" pitchFamily="2" charset="-78"/>
              </a:defRPr>
            </a:lvl5pPr>
            <a:lvl6pPr marL="25146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6pPr>
            <a:lvl7pPr marL="29718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7pPr>
            <a:lvl8pPr marL="34290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8pPr>
            <a:lvl9pPr marL="3886200" indent="-228600" algn="r" rtl="1" eaLnBrk="0" fontAlgn="base" hangingPunct="0">
              <a:spcBef>
                <a:spcPct val="0"/>
              </a:spcBef>
              <a:spcAft>
                <a:spcPct val="0"/>
              </a:spcAft>
              <a:defRPr sz="1600">
                <a:solidFill>
                  <a:schemeClr val="tx1"/>
                </a:solidFill>
                <a:latin typeface="Arial" pitchFamily="34" charset="0"/>
                <a:cs typeface="AL-Mohanad Bold" pitchFamily="2" charset="-78"/>
              </a:defRPr>
            </a:lvl9pPr>
          </a:lstStyle>
          <a:p>
            <a:pPr algn="just" rtl="1" eaLnBrk="1" hangingPunct="1">
              <a:lnSpc>
                <a:spcPct val="150000"/>
              </a:lnSpc>
            </a:pPr>
            <a:r>
              <a:rPr lang="ar-SA" altLang="en-US" sz="2000" dirty="0" smtClean="0">
                <a:latin typeface="Times New Roman" pitchFamily="18" charset="0"/>
                <a:cs typeface="Times New Roman" pitchFamily="18" charset="0"/>
              </a:rPr>
              <a:t>نظراً </a:t>
            </a:r>
            <a:r>
              <a:rPr lang="ar-SA" altLang="en-US" sz="2000" dirty="0">
                <a:latin typeface="Times New Roman" pitchFamily="18" charset="0"/>
                <a:cs typeface="Times New Roman" pitchFamily="18" charset="0"/>
              </a:rPr>
              <a:t>لتفاعل الموارد البشرية مع الموارد الأرضية والمائية والطبيعية في الزراعة لإنتاج كافة </a:t>
            </a:r>
            <a:r>
              <a:rPr lang="ar-SA" altLang="en-US" sz="2000" dirty="0" smtClean="0">
                <a:latin typeface="Times New Roman" pitchFamily="18" charset="0"/>
                <a:cs typeface="Times New Roman" pitchFamily="18" charset="0"/>
              </a:rPr>
              <a:t>السلع </a:t>
            </a:r>
            <a:r>
              <a:rPr lang="ar-SA" altLang="en-US" sz="2000" dirty="0">
                <a:latin typeface="Times New Roman" pitchFamily="18" charset="0"/>
                <a:cs typeface="Times New Roman" pitchFamily="18" charset="0"/>
              </a:rPr>
              <a:t>الزراعية على اختلاف أنواعها </a:t>
            </a:r>
            <a:r>
              <a:rPr lang="ar-SA" altLang="en-US" sz="2000" dirty="0" smtClean="0">
                <a:latin typeface="Times New Roman" pitchFamily="18" charset="0"/>
                <a:cs typeface="Times New Roman" pitchFamily="18" charset="0"/>
              </a:rPr>
              <a:t>أتاح مجالاً </a:t>
            </a:r>
            <a:r>
              <a:rPr lang="ar-SA" altLang="en-US" sz="2000" dirty="0">
                <a:latin typeface="Times New Roman" pitchFamily="18" charset="0"/>
                <a:cs typeface="Times New Roman" pitchFamily="18" charset="0"/>
              </a:rPr>
              <a:t>واسعاً </a:t>
            </a:r>
            <a:r>
              <a:rPr lang="ar-SA" altLang="en-US" sz="2000" dirty="0" smtClean="0">
                <a:latin typeface="Times New Roman" pitchFamily="18" charset="0"/>
                <a:cs typeface="Times New Roman" pitchFamily="18" charset="0"/>
              </a:rPr>
              <a:t>لتطبيق </a:t>
            </a:r>
            <a:r>
              <a:rPr lang="ar-SA" altLang="en-US" sz="2000" dirty="0">
                <a:latin typeface="Times New Roman" pitchFamily="18" charset="0"/>
                <a:cs typeface="Times New Roman" pitchFamily="18" charset="0"/>
              </a:rPr>
              <a:t>معظم العلوم البيولوجية مثل الكيمياء الحيوية والنبات والحيوان وعلوم الأراضي والفيزياء وغيرها بالإضافة إلى كافة العلوم الاجتماعية مثل الاقتصاد والاقتصاد الزراعي والمجتمع الريفي وعلم النفس وغير ذلك، مما أدى إلى وصف الزراعة بأنها صناعة مفتوحة للتحسينات العلمية وكما هو معروف من أن تلك العلوم دائما متطورة ومتجددة في العالم. </a:t>
            </a:r>
            <a:endParaRPr lang="ar-SA" altLang="en-US" sz="2000" dirty="0" smtClean="0">
              <a:latin typeface="Times New Roman" pitchFamily="18" charset="0"/>
              <a:cs typeface="Times New Roman" pitchFamily="18" charset="0"/>
            </a:endParaRPr>
          </a:p>
          <a:p>
            <a:pPr algn="just" rtl="1" eaLnBrk="1" hangingPunct="1">
              <a:lnSpc>
                <a:spcPct val="150000"/>
              </a:lnSpc>
            </a:pPr>
            <a:r>
              <a:rPr lang="ar-SA" altLang="en-US" sz="2000" dirty="0" smtClean="0">
                <a:latin typeface="Times New Roman" pitchFamily="18" charset="0"/>
                <a:cs typeface="Times New Roman" pitchFamily="18" charset="0"/>
              </a:rPr>
              <a:t>فقد </a:t>
            </a:r>
            <a:r>
              <a:rPr lang="ar-SA" altLang="en-US" sz="2000" dirty="0">
                <a:latin typeface="Times New Roman" pitchFamily="18" charset="0"/>
                <a:cs typeface="Times New Roman" pitchFamily="18" charset="0"/>
              </a:rPr>
              <a:t>أصبح من الضروري ألا تكون الزراعة في الدول وخصوصاً النامية صناعة مغلقة بل أوجب ذلك الاطلاع وباستمرار على المستحدثات العلمية والتكنولوجية في العالم الخارجي والدول العربية المتقدمة في هذا المجال وذلك لمواكبة أعلى </a:t>
            </a:r>
            <a:r>
              <a:rPr lang="ar-SA" altLang="en-US" sz="2000" dirty="0" smtClean="0">
                <a:latin typeface="Times New Roman" pitchFamily="18" charset="0"/>
                <a:cs typeface="Times New Roman" pitchFamily="18" charset="0"/>
              </a:rPr>
              <a:t>مستويات </a:t>
            </a:r>
            <a:r>
              <a:rPr lang="ar-SA" altLang="en-US" sz="2000" dirty="0">
                <a:latin typeface="Times New Roman" pitchFamily="18" charset="0"/>
                <a:cs typeface="Times New Roman" pitchFamily="18" charset="0"/>
              </a:rPr>
              <a:t>الإنتاجية</a:t>
            </a:r>
          </a:p>
          <a:p>
            <a:pPr algn="just" rtl="1" eaLnBrk="1" hangingPunct="1">
              <a:lnSpc>
                <a:spcPct val="150000"/>
              </a:lnSpc>
            </a:pPr>
            <a:r>
              <a:rPr lang="ar-SA" altLang="en-US" sz="2000" dirty="0">
                <a:cs typeface="PT Bold Heading" pitchFamily="2" charset="-78"/>
              </a:rPr>
              <a:t> </a:t>
            </a:r>
          </a:p>
        </p:txBody>
      </p:sp>
      <p:sp>
        <p:nvSpPr>
          <p:cNvPr id="5" name="مستطيل 4"/>
          <p:cNvSpPr/>
          <p:nvPr/>
        </p:nvSpPr>
        <p:spPr>
          <a:xfrm>
            <a:off x="1116013" y="620713"/>
            <a:ext cx="7588250" cy="523875"/>
          </a:xfrm>
          <a:prstGeom prst="rect">
            <a:avLst/>
          </a:prstGeom>
        </p:spPr>
        <p:txBody>
          <a:bodyPr>
            <a:spAutoFit/>
          </a:bodyPr>
          <a:lstStyle/>
          <a:p>
            <a:pPr algn="r" rtl="1">
              <a:defRPr/>
            </a:pPr>
            <a:r>
              <a:rPr lang="ar-SA" sz="2800" b="1" kern="10" dirty="0" smtClean="0">
                <a:ln w="9525">
                  <a:round/>
                  <a:headEnd/>
                  <a:tailEnd/>
                </a:ln>
                <a:solidFill>
                  <a:schemeClr val="accent1"/>
                </a:solidFill>
                <a:latin typeface="Times New Roman" pitchFamily="18" charset="0"/>
                <a:cs typeface="Times New Roman" pitchFamily="18" charset="0"/>
              </a:rPr>
              <a:t>4-</a:t>
            </a:r>
            <a:r>
              <a:rPr lang="en-US" sz="2800" b="1" kern="10" dirty="0" smtClean="0">
                <a:ln w="9525">
                  <a:round/>
                  <a:headEnd/>
                  <a:tailEnd/>
                </a:ln>
                <a:solidFill>
                  <a:schemeClr val="accent1"/>
                </a:solidFill>
                <a:latin typeface="Times New Roman" pitchFamily="18" charset="0"/>
                <a:cs typeface="Times New Roman" pitchFamily="18" charset="0"/>
              </a:rPr>
              <a:t> </a:t>
            </a:r>
            <a:r>
              <a:rPr lang="ar-SA" sz="2800" b="1" kern="10" dirty="0" smtClean="0">
                <a:ln w="9525">
                  <a:round/>
                  <a:headEnd/>
                  <a:tailEnd/>
                </a:ln>
                <a:solidFill>
                  <a:schemeClr val="accent1"/>
                </a:solidFill>
                <a:latin typeface="Times New Roman" pitchFamily="18" charset="0"/>
                <a:cs typeface="Times New Roman" pitchFamily="18" charset="0"/>
              </a:rPr>
              <a:t>الــــزراعة </a:t>
            </a:r>
            <a:r>
              <a:rPr lang="ar-SA" sz="2800" b="1" kern="10" dirty="0">
                <a:ln w="9525">
                  <a:round/>
                  <a:headEnd/>
                  <a:tailEnd/>
                </a:ln>
                <a:solidFill>
                  <a:schemeClr val="accent1"/>
                </a:solidFill>
                <a:latin typeface="Times New Roman" pitchFamily="18" charset="0"/>
                <a:cs typeface="Times New Roman" pitchFamily="18" charset="0"/>
              </a:rPr>
              <a:t>لم تـــعـد حــــرفة مــــحلية</a:t>
            </a:r>
          </a:p>
        </p:txBody>
      </p:sp>
      <p:sp>
        <p:nvSpPr>
          <p:cNvPr id="4" name="عنصر نائب لرقم الشريحة 3"/>
          <p:cNvSpPr>
            <a:spLocks noGrp="1"/>
          </p:cNvSpPr>
          <p:nvPr>
            <p:ph type="sldNum" sz="quarter" idx="12"/>
          </p:nvPr>
        </p:nvSpPr>
        <p:spPr/>
        <p:txBody>
          <a:bodyPr/>
          <a:lstStyle/>
          <a:p>
            <a:pPr>
              <a:defRPr/>
            </a:pPr>
            <a:fld id="{AF1CCAB0-9A56-4D2A-BDB5-7B8A906DCB1A}" type="slidenum">
              <a:rPr lang="ar-SA" smtClean="0"/>
              <a:pPr>
                <a:defRPr/>
              </a:pPr>
              <a:t>71</a:t>
            </a:fld>
            <a:endParaRPr lang="en-US" dirty="0"/>
          </a:p>
        </p:txBody>
      </p:sp>
    </p:spTree>
    <p:extLst>
      <p:ext uri="{BB962C8B-B14F-4D97-AF65-F5344CB8AC3E}">
        <p14:creationId xmlns:p14="http://schemas.microsoft.com/office/powerpoint/2010/main" val="3927885287"/>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990600" y="152400"/>
            <a:ext cx="7848600" cy="1371600"/>
          </a:xfrm>
        </p:spPr>
        <p:txBody>
          <a:bodyPr/>
          <a:lstStyle/>
          <a:p>
            <a:pPr algn="ctr" eaLnBrk="1" fontAlgn="auto" hangingPunct="1">
              <a:spcAft>
                <a:spcPts val="0"/>
              </a:spcAft>
              <a:defRPr/>
            </a:pPr>
            <a:r>
              <a:rPr lang="ar-SA" sz="2800" dirty="0" smtClean="0">
                <a:solidFill>
                  <a:schemeClr val="folHlink"/>
                </a:solidFill>
                <a:effectLst/>
                <a:latin typeface="Times New Roman" pitchFamily="18" charset="0"/>
                <a:ea typeface="+mj-ea"/>
                <a:cs typeface="Times New Roman" pitchFamily="18" charset="0"/>
              </a:rPr>
              <a:t>السجلات المزرعية (5)</a:t>
            </a:r>
            <a:r>
              <a:rPr lang="en-US" sz="2800" dirty="0">
                <a:solidFill>
                  <a:schemeClr val="folHlink"/>
                </a:solidFill>
                <a:effectLst/>
                <a:latin typeface="Times New Roman" pitchFamily="18" charset="0"/>
                <a:ea typeface="+mj-ea"/>
                <a:cs typeface="Times New Roman" pitchFamily="18" charset="0"/>
              </a:rPr>
              <a:t/>
            </a:r>
            <a:br>
              <a:rPr lang="en-US" sz="2800" dirty="0">
                <a:solidFill>
                  <a:schemeClr val="folHlink"/>
                </a:solidFill>
                <a:effectLst/>
                <a:latin typeface="Times New Roman" pitchFamily="18" charset="0"/>
                <a:ea typeface="+mj-ea"/>
                <a:cs typeface="Times New Roman" pitchFamily="18" charset="0"/>
              </a:rPr>
            </a:br>
            <a:r>
              <a:rPr lang="en-US" sz="2800" dirty="0">
                <a:solidFill>
                  <a:schemeClr val="folHlink"/>
                </a:solidFill>
                <a:effectLst/>
                <a:latin typeface="Times New Roman" pitchFamily="18" charset="0"/>
                <a:ea typeface="+mj-ea"/>
                <a:cs typeface="Times New Roman" pitchFamily="18" charset="0"/>
              </a:rPr>
              <a:t>Farm's Records</a:t>
            </a:r>
          </a:p>
        </p:txBody>
      </p:sp>
      <p:sp>
        <p:nvSpPr>
          <p:cNvPr id="10243" name="Rectangle 3"/>
          <p:cNvSpPr>
            <a:spLocks noGrp="1" noChangeArrowheads="1"/>
          </p:cNvSpPr>
          <p:nvPr>
            <p:ph idx="1"/>
          </p:nvPr>
        </p:nvSpPr>
        <p:spPr>
          <a:xfrm>
            <a:off x="762000" y="1600200"/>
            <a:ext cx="7924800" cy="4572000"/>
          </a:xfrm>
        </p:spPr>
        <p:txBody>
          <a:bodyPr/>
          <a:lstStyle/>
          <a:p>
            <a:pPr algn="r" rtl="1" eaLnBrk="1" hangingPunct="1">
              <a:lnSpc>
                <a:spcPct val="200000"/>
              </a:lnSpc>
              <a:buFont typeface="Wingdings" pitchFamily="2" charset="2"/>
              <a:buChar char="Ø"/>
            </a:pPr>
            <a:r>
              <a:rPr lang="ar-SA" altLang="en-US" sz="2000" dirty="0" smtClean="0">
                <a:latin typeface="Times New Roman" pitchFamily="18" charset="0"/>
                <a:cs typeface="Times New Roman" pitchFamily="18" charset="0"/>
              </a:rPr>
              <a:t>للسجلات المز رعية أهمية بالغة في الإدارة العلمية للوحدات الإنتاجية فبدونها لا تتمكن الإدارة المز رعية من إتخاذ القرارات المزرعية بمختلف أنواعها بكفاءة وفعالية </a:t>
            </a:r>
          </a:p>
          <a:p>
            <a:pPr algn="r" rtl="1" eaLnBrk="1" hangingPunct="1">
              <a:lnSpc>
                <a:spcPct val="200000"/>
              </a:lnSpc>
              <a:buFont typeface="Wingdings" pitchFamily="2" charset="2"/>
              <a:buChar char="Ø"/>
            </a:pPr>
            <a:r>
              <a:rPr lang="ar-SA" altLang="en-US" sz="2000" dirty="0" smtClean="0">
                <a:latin typeface="Times New Roman" pitchFamily="18" charset="0"/>
                <a:cs typeface="Times New Roman" pitchFamily="18" charset="0"/>
              </a:rPr>
              <a:t>وهي لازمة </a:t>
            </a:r>
            <a:r>
              <a:rPr lang="ar-SA" altLang="en-US" sz="2000" dirty="0" smtClean="0">
                <a:latin typeface="Times New Roman" pitchFamily="18" charset="0"/>
                <a:cs typeface="Times New Roman" pitchFamily="18" charset="0"/>
              </a:rPr>
              <a:t>لإنجاح مهمة الإدارة في استثمار الموارد المزرعية الاستثمار الأمثل الذي يحقق هدف المزارع في زيادة الدخل والإنتاج وزيادة كفاءة واستغلال الموارد المزرعية من عمالة، وأراضي، ورأسمال ...الخ.</a:t>
            </a:r>
            <a:endParaRPr lang="ar-SA" altLang="en-US" sz="20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CD3F4A2E-3275-4BC8-AF02-BF8A4240F4E3}" type="slidenum">
              <a:rPr lang="ar-SA" smtClean="0"/>
              <a:pPr>
                <a:defRPr/>
              </a:pPr>
              <a:t>72</a:t>
            </a:fld>
            <a:endParaRPr lang="en-US"/>
          </a:p>
        </p:txBody>
      </p:sp>
    </p:spTree>
    <p:extLst>
      <p:ext uri="{BB962C8B-B14F-4D97-AF65-F5344CB8AC3E}">
        <p14:creationId xmlns:p14="http://schemas.microsoft.com/office/powerpoint/2010/main" val="24318057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152400"/>
            <a:ext cx="8229600" cy="685800"/>
          </a:xfrm>
        </p:spPr>
        <p:txBody>
          <a:bodyPr/>
          <a:lstStyle/>
          <a:p>
            <a:pPr algn="ctr" eaLnBrk="1" fontAlgn="auto" hangingPunct="1">
              <a:spcAft>
                <a:spcPts val="0"/>
              </a:spcAft>
              <a:defRPr/>
            </a:pPr>
            <a:r>
              <a:rPr lang="ar-SA" sz="2800" dirty="0" smtClean="0">
                <a:solidFill>
                  <a:srgbClr val="0070C0"/>
                </a:solidFill>
                <a:effectLst/>
                <a:latin typeface="Times New Roman" pitchFamily="18" charset="0"/>
                <a:ea typeface="+mj-ea"/>
                <a:cs typeface="Times New Roman" pitchFamily="18" charset="0"/>
              </a:rPr>
              <a:t>أهداف </a:t>
            </a:r>
            <a:r>
              <a:rPr lang="ar-SA" sz="2800" dirty="0">
                <a:solidFill>
                  <a:srgbClr val="0070C0"/>
                </a:solidFill>
                <a:effectLst/>
                <a:latin typeface="Times New Roman" pitchFamily="18" charset="0"/>
                <a:ea typeface="+mj-ea"/>
                <a:cs typeface="Times New Roman" pitchFamily="18" charset="0"/>
              </a:rPr>
              <a:t>السجلات </a:t>
            </a:r>
            <a:r>
              <a:rPr lang="ar-SA" sz="2800" dirty="0" smtClean="0">
                <a:solidFill>
                  <a:srgbClr val="0070C0"/>
                </a:solidFill>
                <a:effectLst/>
                <a:latin typeface="Times New Roman" pitchFamily="18" charset="0"/>
                <a:ea typeface="+mj-ea"/>
                <a:cs typeface="Times New Roman" pitchFamily="18" charset="0"/>
              </a:rPr>
              <a:t>المزرعية ومزاياها</a:t>
            </a:r>
            <a:r>
              <a:rPr lang="ar-SA" sz="2800" dirty="0">
                <a:solidFill>
                  <a:srgbClr val="0070C0"/>
                </a:solidFill>
                <a:effectLst/>
                <a:latin typeface="Times New Roman" pitchFamily="18" charset="0"/>
                <a:ea typeface="+mj-ea"/>
                <a:cs typeface="Times New Roman" pitchFamily="18" charset="0"/>
              </a:rPr>
              <a:t>:</a:t>
            </a:r>
            <a:endParaRPr lang="en-US" sz="2800" dirty="0">
              <a:solidFill>
                <a:srgbClr val="0070C0"/>
              </a:solidFill>
              <a:effectLst/>
              <a:latin typeface="Times New Roman" pitchFamily="18" charset="0"/>
              <a:ea typeface="+mj-ea"/>
              <a:cs typeface="Times New Roman" pitchFamily="18" charset="0"/>
            </a:endParaRPr>
          </a:p>
        </p:txBody>
      </p:sp>
      <p:sp>
        <p:nvSpPr>
          <p:cNvPr id="206851" name="Rectangle 3"/>
          <p:cNvSpPr>
            <a:spLocks noGrp="1" noChangeArrowheads="1"/>
          </p:cNvSpPr>
          <p:nvPr>
            <p:ph idx="1"/>
          </p:nvPr>
        </p:nvSpPr>
        <p:spPr>
          <a:xfrm>
            <a:off x="685800" y="762000"/>
            <a:ext cx="8153400" cy="5943600"/>
          </a:xfrm>
        </p:spPr>
        <p:txBody>
          <a:bodyPr>
            <a:normAutofit fontScale="25000" lnSpcReduction="20000"/>
          </a:bodyPr>
          <a:lstStyle/>
          <a:p>
            <a:pPr marL="0" indent="0" algn="just" rtl="1" eaLnBrk="1" fontAlgn="auto" hangingPunct="1">
              <a:lnSpc>
                <a:spcPct val="150000"/>
              </a:lnSpc>
              <a:spcAft>
                <a:spcPts val="0"/>
              </a:spcAft>
              <a:buNone/>
              <a:defRPr/>
            </a:pPr>
            <a:r>
              <a:rPr lang="ar-SA" sz="8000" b="1" dirty="0" smtClean="0">
                <a:solidFill>
                  <a:schemeClr val="folHlink"/>
                </a:solidFill>
                <a:latin typeface="Times New Roman" pitchFamily="18" charset="0"/>
                <a:ea typeface="+mn-ea"/>
                <a:cs typeface="Times New Roman" pitchFamily="18" charset="0"/>
              </a:rPr>
              <a:t>1. المساعدة في إعداد الخطط المزرعية</a:t>
            </a:r>
            <a:r>
              <a:rPr lang="ar-SA" sz="8000" b="1" dirty="0">
                <a:solidFill>
                  <a:schemeClr val="folHlink"/>
                </a:solidFill>
                <a:latin typeface="Times New Roman" pitchFamily="18" charset="0"/>
                <a:ea typeface="+mn-ea"/>
                <a:cs typeface="Times New Roman" pitchFamily="18" charset="0"/>
              </a:rPr>
              <a:t>:</a:t>
            </a:r>
            <a:endParaRPr lang="ar-SA" sz="8000" dirty="0">
              <a:solidFill>
                <a:schemeClr val="folHlink"/>
              </a:solidFill>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pitchFamily="2" charset="2"/>
              <a:buChar char="v"/>
              <a:defRPr/>
            </a:pPr>
            <a:r>
              <a:rPr lang="ar-SA" sz="8000" dirty="0">
                <a:latin typeface="Times New Roman" pitchFamily="18" charset="0"/>
                <a:ea typeface="+mn-ea"/>
                <a:cs typeface="Times New Roman" pitchFamily="18" charset="0"/>
              </a:rPr>
              <a:t>تبنى الخطط المزرعية </a:t>
            </a:r>
            <a:r>
              <a:rPr lang="en-US" sz="8000" i="1" dirty="0">
                <a:latin typeface="Times New Roman" pitchFamily="18" charset="0"/>
                <a:ea typeface="+mn-ea"/>
                <a:cs typeface="Times New Roman" pitchFamily="18" charset="0"/>
              </a:rPr>
              <a:t>Farm Planning</a:t>
            </a:r>
            <a:r>
              <a:rPr lang="ar-SA" sz="8000" dirty="0">
                <a:latin typeface="Times New Roman" pitchFamily="18" charset="0"/>
                <a:ea typeface="+mn-ea"/>
                <a:cs typeface="Times New Roman" pitchFamily="18" charset="0"/>
              </a:rPr>
              <a:t> والموسمية والسنوية المتعلقة بالإنتاج المزرعي على معلومات وبيانات تساعد في ايجاد التقديرات الدقيقة وتزيد من كفاءة الخطة الإنتاجية. </a:t>
            </a:r>
            <a:endParaRPr lang="ar-SA" sz="8000" dirty="0" smtClean="0">
              <a:latin typeface="Times New Roman" pitchFamily="18" charset="0"/>
              <a:ea typeface="+mn-ea"/>
              <a:cs typeface="Times New Roman" pitchFamily="18" charset="0"/>
            </a:endParaRPr>
          </a:p>
          <a:p>
            <a:pPr marL="265176" indent="-265176" algn="just" rtl="1" eaLnBrk="1" fontAlgn="auto" hangingPunct="1">
              <a:lnSpc>
                <a:spcPct val="150000"/>
              </a:lnSpc>
              <a:spcAft>
                <a:spcPts val="0"/>
              </a:spcAft>
              <a:buFont typeface="Wingdings" pitchFamily="2" charset="2"/>
              <a:buChar char="v"/>
              <a:defRPr/>
            </a:pPr>
            <a:r>
              <a:rPr lang="ar-SA" sz="8000" dirty="0" smtClean="0">
                <a:latin typeface="Times New Roman" pitchFamily="18" charset="0"/>
                <a:ea typeface="+mn-ea"/>
                <a:cs typeface="Times New Roman" pitchFamily="18" charset="0"/>
              </a:rPr>
              <a:t> توفر </a:t>
            </a:r>
            <a:r>
              <a:rPr lang="ar-SA" sz="8000" dirty="0">
                <a:latin typeface="Times New Roman" pitchFamily="18" charset="0"/>
                <a:ea typeface="+mn-ea"/>
                <a:cs typeface="Times New Roman" pitchFamily="18" charset="0"/>
              </a:rPr>
              <a:t>السجلات المزرعية المعلومات التي تحتويها على أدق البيانات عن حالة المزرعة من حيث نوعية التربة والمياه وملائمة المحاصيل وإنتاجها تحت ظروف المزرعة، واستخدامات الاسمدة ونوعيتها، واستجابة المحاصيل لها والحاجة إلى المبيدات وكميتها وأهم الآفات التي تصيب المحاصيل تحت ظروف المزرعة واستخدامات الآلات الزراعية والأوقات الدنيا والقصوى لخدماتها والعمالة وتوزيع العمل وغيرها من البيانات الحيوية لإعداد الخطة المزرعية</a:t>
            </a:r>
            <a:r>
              <a:rPr lang="ar-SA" sz="8000" dirty="0" smtClean="0">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pitchFamily="2" charset="2"/>
              <a:buChar char="v"/>
              <a:defRPr/>
            </a:pPr>
            <a:r>
              <a:rPr lang="ar-SA" sz="8000" dirty="0" smtClean="0">
                <a:latin typeface="Times New Roman" pitchFamily="18" charset="0"/>
                <a:ea typeface="+mn-ea"/>
                <a:cs typeface="Times New Roman" pitchFamily="18" charset="0"/>
              </a:rPr>
              <a:t> </a:t>
            </a:r>
            <a:r>
              <a:rPr lang="ar-SA" sz="8000" dirty="0">
                <a:latin typeface="Times New Roman" pitchFamily="18" charset="0"/>
                <a:ea typeface="+mn-ea"/>
                <a:cs typeface="Times New Roman" pitchFamily="18" charset="0"/>
              </a:rPr>
              <a:t>فبدون وجود سجلات مزرعية لتوفير هذه المعلومات ولفترات زمنية متباعدة نسبياً فإن الخطة المزرعية سوف تعتمد على معلومات ومتوسطات </a:t>
            </a:r>
            <a:r>
              <a:rPr lang="en-US" sz="8000" i="1" dirty="0">
                <a:latin typeface="Times New Roman" pitchFamily="18" charset="0"/>
                <a:ea typeface="+mn-ea"/>
                <a:cs typeface="Times New Roman" pitchFamily="18" charset="0"/>
              </a:rPr>
              <a:t>Averages</a:t>
            </a:r>
            <a:r>
              <a:rPr lang="ar-SA" sz="8000" dirty="0">
                <a:latin typeface="Times New Roman" pitchFamily="18" charset="0"/>
                <a:ea typeface="+mn-ea"/>
                <a:cs typeface="Times New Roman" pitchFamily="18" charset="0"/>
              </a:rPr>
              <a:t> من بيئات ومناطق أخرى قد تختلف عن ظروف المزرعة الطبيعية والبيئية وبالتالي تقل كفاءة الخطة الموضوعة على هذه </a:t>
            </a:r>
            <a:r>
              <a:rPr lang="ar-SA" sz="8000" dirty="0" smtClean="0">
                <a:latin typeface="Times New Roman" pitchFamily="18" charset="0"/>
                <a:ea typeface="+mn-ea"/>
                <a:cs typeface="Times New Roman" pitchFamily="18" charset="0"/>
              </a:rPr>
              <a:t>البيانات.</a:t>
            </a:r>
          </a:p>
          <a:p>
            <a:pPr marL="265176" indent="-265176" algn="just" rtl="1" eaLnBrk="1" fontAlgn="auto" hangingPunct="1">
              <a:lnSpc>
                <a:spcPct val="150000"/>
              </a:lnSpc>
              <a:spcAft>
                <a:spcPts val="0"/>
              </a:spcAft>
              <a:buFont typeface="Wingdings" pitchFamily="2" charset="2"/>
              <a:buChar char="v"/>
              <a:defRPr/>
            </a:pPr>
            <a:r>
              <a:rPr lang="ar-SA" sz="8000" dirty="0" smtClean="0">
                <a:latin typeface="Times New Roman" pitchFamily="18" charset="0"/>
                <a:ea typeface="+mn-ea"/>
                <a:cs typeface="Times New Roman" pitchFamily="18" charset="0"/>
              </a:rPr>
              <a:t>من </a:t>
            </a:r>
            <a:r>
              <a:rPr lang="ar-SA" sz="8000" dirty="0">
                <a:latin typeface="Times New Roman" pitchFamily="18" charset="0"/>
                <a:ea typeface="+mn-ea"/>
                <a:cs typeface="Times New Roman" pitchFamily="18" charset="0"/>
              </a:rPr>
              <a:t>هنا كان هناك دور مهم للسجلات المزرعية في إعداد الخطة المزرعية بدقة وبكفاءة عالية عن طريق ما توفرة من معلومات وبيانات ضرورية من واقع السجلات المزرعية.</a:t>
            </a:r>
            <a:endParaRPr lang="ar-SA" sz="8000" b="1" dirty="0">
              <a:latin typeface="Times New Roman" pitchFamily="18" charset="0"/>
              <a:ea typeface="+mn-ea"/>
              <a:cs typeface="Times New Roman" pitchFamily="18" charset="0"/>
            </a:endParaRPr>
          </a:p>
          <a:p>
            <a:pPr marL="265176" indent="-265176" algn="just" rtl="1" eaLnBrk="1" fontAlgn="auto" hangingPunct="1">
              <a:lnSpc>
                <a:spcPct val="80000"/>
              </a:lnSpc>
              <a:spcAft>
                <a:spcPts val="0"/>
              </a:spcAft>
              <a:buFont typeface="Wingdings" pitchFamily="2" charset="2"/>
              <a:buChar char="v"/>
              <a:defRPr/>
            </a:pPr>
            <a:endParaRPr lang="en-US" sz="2400" dirty="0">
              <a:ea typeface="+mn-ea"/>
            </a:endParaRPr>
          </a:p>
          <a:p>
            <a:pPr marL="265176" indent="-265176" algn="just" rtl="1" eaLnBrk="1" fontAlgn="auto" hangingPunct="1">
              <a:lnSpc>
                <a:spcPct val="80000"/>
              </a:lnSpc>
              <a:spcAft>
                <a:spcPts val="0"/>
              </a:spcAft>
              <a:buFont typeface="Wingdings 2"/>
              <a:buChar char=""/>
              <a:defRPr/>
            </a:pPr>
            <a:endParaRPr lang="en-US" sz="2400" dirty="0">
              <a:ea typeface="+mn-ea"/>
            </a:endParaRPr>
          </a:p>
        </p:txBody>
      </p:sp>
      <p:sp>
        <p:nvSpPr>
          <p:cNvPr id="4" name="عنصر نائب لرقم الشريحة 3"/>
          <p:cNvSpPr>
            <a:spLocks noGrp="1"/>
          </p:cNvSpPr>
          <p:nvPr>
            <p:ph type="sldNum" sz="quarter" idx="12"/>
          </p:nvPr>
        </p:nvSpPr>
        <p:spPr/>
        <p:txBody>
          <a:bodyPr/>
          <a:lstStyle/>
          <a:p>
            <a:pPr>
              <a:defRPr/>
            </a:pPr>
            <a:fld id="{19219DCF-A52C-447B-BB84-206210CB6470}" type="slidenum">
              <a:rPr lang="ar-SA" smtClean="0"/>
              <a:pPr>
                <a:defRPr/>
              </a:pPr>
              <a:t>73</a:t>
            </a:fld>
            <a:endParaRPr lang="en-US"/>
          </a:p>
        </p:txBody>
      </p:sp>
    </p:spTree>
    <p:extLst>
      <p:ext uri="{BB962C8B-B14F-4D97-AF65-F5344CB8AC3E}">
        <p14:creationId xmlns:p14="http://schemas.microsoft.com/office/powerpoint/2010/main" val="17414049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4294967295"/>
          </p:nvPr>
        </p:nvSpPr>
        <p:spPr>
          <a:xfrm>
            <a:off x="1143000" y="533400"/>
            <a:ext cx="7696200" cy="5943600"/>
          </a:xfrm>
        </p:spPr>
        <p:txBody>
          <a:bodyPr>
            <a:noAutofit/>
          </a:bodyPr>
          <a:lstStyle/>
          <a:p>
            <a:pPr marL="0" indent="0" algn="just" rtl="1" eaLnBrk="1" fontAlgn="auto" hangingPunct="1">
              <a:lnSpc>
                <a:spcPct val="150000"/>
              </a:lnSpc>
              <a:spcAft>
                <a:spcPts val="0"/>
              </a:spcAft>
              <a:buNone/>
              <a:defRPr/>
            </a:pPr>
            <a:r>
              <a:rPr lang="ar-SA" sz="2400" b="1" dirty="0" smtClean="0">
                <a:solidFill>
                  <a:schemeClr val="folHlink"/>
                </a:solidFill>
                <a:latin typeface="Times New Roman" pitchFamily="18" charset="0"/>
                <a:ea typeface="+mn-ea"/>
                <a:cs typeface="Times New Roman" pitchFamily="18" charset="0"/>
              </a:rPr>
              <a:t>2. الـمساعدة </a:t>
            </a:r>
            <a:r>
              <a:rPr lang="ar-SA" sz="2400" b="1" dirty="0">
                <a:solidFill>
                  <a:schemeClr val="folHlink"/>
                </a:solidFill>
                <a:latin typeface="Times New Roman" pitchFamily="18" charset="0"/>
                <a:ea typeface="+mn-ea"/>
                <a:cs typeface="Times New Roman" pitchFamily="18" charset="0"/>
              </a:rPr>
              <a:t>في </a:t>
            </a:r>
            <a:r>
              <a:rPr lang="ar-SA" sz="2400" b="1" dirty="0" smtClean="0">
                <a:solidFill>
                  <a:schemeClr val="folHlink"/>
                </a:solidFill>
                <a:latin typeface="Times New Roman" pitchFamily="18" charset="0"/>
                <a:ea typeface="+mn-ea"/>
                <a:cs typeface="Times New Roman" pitchFamily="18" charset="0"/>
              </a:rPr>
              <a:t>متابعة الخطة المزرعية:</a:t>
            </a:r>
          </a:p>
          <a:p>
            <a:pPr marL="265176" indent="-265176" algn="just" rtl="1" eaLnBrk="1" fontAlgn="auto" hangingPunct="1">
              <a:lnSpc>
                <a:spcPct val="150000"/>
              </a:lnSpc>
              <a:spcAft>
                <a:spcPts val="0"/>
              </a:spcAft>
              <a:buFont typeface="Wingdings" pitchFamily="2" charset="2"/>
              <a:buChar char="v"/>
              <a:defRPr/>
            </a:pPr>
            <a:r>
              <a:rPr lang="ar-SA" sz="2400" dirty="0" smtClean="0">
                <a:latin typeface="Times New Roman" pitchFamily="18" charset="0"/>
                <a:ea typeface="+mn-ea"/>
                <a:cs typeface="Times New Roman" pitchFamily="18" charset="0"/>
              </a:rPr>
              <a:t>متابعة التنفيذ</a:t>
            </a:r>
            <a:r>
              <a:rPr lang="en-US" sz="2400" i="1" dirty="0" smtClean="0">
                <a:latin typeface="Times New Roman" pitchFamily="18" charset="0"/>
                <a:ea typeface="+mn-ea"/>
                <a:cs typeface="Times New Roman" pitchFamily="18" charset="0"/>
              </a:rPr>
              <a:t>Implementation</a:t>
            </a:r>
            <a:r>
              <a:rPr lang="en-US" sz="2400" dirty="0" smtClean="0">
                <a:latin typeface="Times New Roman" pitchFamily="18" charset="0"/>
                <a:ea typeface="+mn-ea"/>
                <a:cs typeface="Times New Roman" pitchFamily="18" charset="0"/>
              </a:rPr>
              <a:t>  </a:t>
            </a:r>
            <a:r>
              <a:rPr lang="ar-SA" sz="2400" dirty="0" smtClean="0">
                <a:latin typeface="Times New Roman" pitchFamily="18" charset="0"/>
                <a:ea typeface="+mn-ea"/>
                <a:cs typeface="Times New Roman" pitchFamily="18" charset="0"/>
              </a:rPr>
              <a:t> أحد </a:t>
            </a:r>
            <a:r>
              <a:rPr lang="ar-SA" sz="2400" dirty="0">
                <a:latin typeface="Times New Roman" pitchFamily="18" charset="0"/>
                <a:ea typeface="+mn-ea"/>
                <a:cs typeface="Times New Roman" pitchFamily="18" charset="0"/>
              </a:rPr>
              <a:t>مسؤوليات الإدارة المزرعية والتي يمكن أن تسهّل مهمتها بوجود السجلات المزرعية، حيث يمكن من الإطلاع على هذه السجلات معرفة المساحات المخطط لزراعتها والمساحات التي نُفّذت زراعتها والمحاصيل المخطط لزراعتها والمحاصيل المزروعة</a:t>
            </a:r>
            <a:r>
              <a:rPr lang="ar-SA" sz="2400" dirty="0" smtClean="0">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pitchFamily="2" charset="2"/>
              <a:buChar char="v"/>
              <a:defRPr/>
            </a:pPr>
            <a:r>
              <a:rPr lang="ar-SA" sz="2400" dirty="0" smtClean="0">
                <a:latin typeface="Times New Roman" pitchFamily="18" charset="0"/>
                <a:ea typeface="+mn-ea"/>
                <a:cs typeface="Times New Roman" pitchFamily="18" charset="0"/>
              </a:rPr>
              <a:t> </a:t>
            </a:r>
            <a:r>
              <a:rPr lang="ar-SA" sz="2400" dirty="0">
                <a:latin typeface="Times New Roman" pitchFamily="18" charset="0"/>
                <a:ea typeface="+mn-ea"/>
                <a:cs typeface="Times New Roman" pitchFamily="18" charset="0"/>
              </a:rPr>
              <a:t>كذلك معرفة خطة التسوية والإنتاج والاحلال في الآلات الزراعية وغيرها وبما تم تحقيقه من خلال المتابعة الفعلية في الحقل في مختلف الانشطة الزراعية</a:t>
            </a:r>
            <a:r>
              <a:rPr lang="en-US" sz="2400" dirty="0">
                <a:latin typeface="Times New Roman" pitchFamily="18" charset="0"/>
                <a:ea typeface="+mn-ea"/>
                <a:cs typeface="Times New Roman" pitchFamily="18" charset="0"/>
              </a:rPr>
              <a:t> </a:t>
            </a:r>
          </a:p>
        </p:txBody>
      </p:sp>
      <p:sp>
        <p:nvSpPr>
          <p:cNvPr id="3" name="عنصر نائب لرقم الشريحة 2"/>
          <p:cNvSpPr>
            <a:spLocks noGrp="1"/>
          </p:cNvSpPr>
          <p:nvPr>
            <p:ph type="sldNum" sz="quarter" idx="12"/>
          </p:nvPr>
        </p:nvSpPr>
        <p:spPr/>
        <p:txBody>
          <a:bodyPr/>
          <a:lstStyle/>
          <a:p>
            <a:pPr>
              <a:defRPr/>
            </a:pPr>
            <a:fld id="{3B2EF4ED-083B-4E96-BC45-A369E21AD64A}" type="slidenum">
              <a:rPr lang="ar-SA" smtClean="0"/>
              <a:pPr>
                <a:defRPr/>
              </a:pPr>
              <a:t>74</a:t>
            </a:fld>
            <a:endParaRPr lang="en-US"/>
          </a:p>
        </p:txBody>
      </p:sp>
    </p:spTree>
    <p:extLst>
      <p:ext uri="{BB962C8B-B14F-4D97-AF65-F5344CB8AC3E}">
        <p14:creationId xmlns:p14="http://schemas.microsoft.com/office/powerpoint/2010/main" val="39280082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a:spLocks noGrp="1" noChangeArrowheads="1"/>
          </p:cNvSpPr>
          <p:nvPr>
            <p:ph type="body" idx="4294967295"/>
          </p:nvPr>
        </p:nvSpPr>
        <p:spPr>
          <a:xfrm>
            <a:off x="990600" y="457200"/>
            <a:ext cx="7848600" cy="6019800"/>
          </a:xfrm>
        </p:spPr>
        <p:txBody>
          <a:bodyPr>
            <a:noAutofit/>
          </a:bodyPr>
          <a:lstStyle/>
          <a:p>
            <a:pPr marL="0" indent="0" algn="just" rtl="1" eaLnBrk="1" fontAlgn="auto" hangingPunct="1">
              <a:lnSpc>
                <a:spcPct val="150000"/>
              </a:lnSpc>
              <a:spcAft>
                <a:spcPts val="0"/>
              </a:spcAft>
              <a:buNone/>
              <a:defRPr/>
            </a:pPr>
            <a:r>
              <a:rPr lang="ar-SA" sz="2800" b="1" dirty="0" smtClean="0">
                <a:solidFill>
                  <a:schemeClr val="folHlink"/>
                </a:solidFill>
                <a:latin typeface="Times New Roman" pitchFamily="18" charset="0"/>
                <a:ea typeface="+mn-ea"/>
                <a:cs typeface="Times New Roman" pitchFamily="18" charset="0"/>
              </a:rPr>
              <a:t>3. المساعدة في الحصول على القروض المزرعية</a:t>
            </a:r>
            <a:r>
              <a:rPr lang="ar-SA" sz="2800" b="1" dirty="0">
                <a:solidFill>
                  <a:schemeClr val="folHlink"/>
                </a:solidFill>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pitchFamily="2" charset="2"/>
              <a:buChar char="v"/>
              <a:defRPr/>
            </a:pPr>
            <a:r>
              <a:rPr lang="ar-SA" sz="2400" dirty="0">
                <a:latin typeface="Times New Roman" pitchFamily="18" charset="0"/>
                <a:ea typeface="+mn-ea"/>
                <a:cs typeface="Times New Roman" pitchFamily="18" charset="0"/>
              </a:rPr>
              <a:t>تتطلب مختلف المؤسسات المالية التي توفر القروض للمزارع حد أدنى من المعلومات والبيانات يمكن توفيرها من خلال السجلات المزرعية من أمثلتها:</a:t>
            </a:r>
          </a:p>
          <a:p>
            <a:pPr marL="786384" lvl="2" indent="-182880" algn="just" rtl="1" eaLnBrk="1" fontAlgn="auto" hangingPunct="1">
              <a:lnSpc>
                <a:spcPct val="150000"/>
              </a:lnSpc>
              <a:spcAft>
                <a:spcPts val="0"/>
              </a:spcAft>
              <a:buClr>
                <a:schemeClr val="accent2">
                  <a:tint val="85000"/>
                  <a:satMod val="285000"/>
                </a:schemeClr>
              </a:buClr>
              <a:buFont typeface="Wingdings" pitchFamily="2" charset="2"/>
              <a:buChar char="Ø"/>
              <a:defRPr/>
            </a:pPr>
            <a:r>
              <a:rPr lang="ar-SA" dirty="0">
                <a:latin typeface="Times New Roman" pitchFamily="18" charset="0"/>
                <a:ea typeface="+mn-ea"/>
                <a:cs typeface="Times New Roman" pitchFamily="18" charset="0"/>
              </a:rPr>
              <a:t>ورقة </a:t>
            </a:r>
            <a:r>
              <a:rPr lang="ar-SA" dirty="0" smtClean="0">
                <a:latin typeface="Times New Roman" pitchFamily="18" charset="0"/>
                <a:ea typeface="+mn-ea"/>
                <a:cs typeface="Times New Roman" pitchFamily="18" charset="0"/>
              </a:rPr>
              <a:t>الدخل  </a:t>
            </a:r>
            <a:r>
              <a:rPr lang="en-US" i="1" dirty="0">
                <a:latin typeface="Times New Roman" pitchFamily="18" charset="0"/>
                <a:ea typeface="+mn-ea"/>
                <a:cs typeface="Times New Roman" pitchFamily="18" charset="0"/>
              </a:rPr>
              <a:t>Income Sheet</a:t>
            </a:r>
            <a:endParaRPr lang="ar-SA" dirty="0">
              <a:latin typeface="Times New Roman" pitchFamily="18" charset="0"/>
              <a:ea typeface="+mn-ea"/>
              <a:cs typeface="Times New Roman" pitchFamily="18" charset="0"/>
            </a:endParaRPr>
          </a:p>
          <a:p>
            <a:pPr marL="786384" lvl="2" indent="-182880" algn="just" rtl="1" eaLnBrk="1" fontAlgn="auto" hangingPunct="1">
              <a:lnSpc>
                <a:spcPct val="150000"/>
              </a:lnSpc>
              <a:spcAft>
                <a:spcPts val="0"/>
              </a:spcAft>
              <a:buClr>
                <a:schemeClr val="accent2">
                  <a:tint val="85000"/>
                  <a:satMod val="285000"/>
                </a:schemeClr>
              </a:buClr>
              <a:buFont typeface="Wingdings" pitchFamily="2" charset="2"/>
              <a:buChar char="Ø"/>
              <a:defRPr/>
            </a:pPr>
            <a:r>
              <a:rPr lang="ar-SA" dirty="0">
                <a:latin typeface="Times New Roman" pitchFamily="18" charset="0"/>
                <a:ea typeface="+mn-ea"/>
                <a:cs typeface="Times New Roman" pitchFamily="18" charset="0"/>
              </a:rPr>
              <a:t>ورقة التدفق النقدي</a:t>
            </a:r>
          </a:p>
          <a:p>
            <a:pPr marL="786384" lvl="2" indent="-182880" algn="just" rtl="1" eaLnBrk="1" fontAlgn="auto" hangingPunct="1">
              <a:lnSpc>
                <a:spcPct val="150000"/>
              </a:lnSpc>
              <a:spcAft>
                <a:spcPts val="0"/>
              </a:spcAft>
              <a:buClr>
                <a:schemeClr val="accent2">
                  <a:tint val="85000"/>
                  <a:satMod val="285000"/>
                </a:schemeClr>
              </a:buClr>
              <a:buFont typeface="Wingdings" pitchFamily="2" charset="2"/>
              <a:buChar char="Ø"/>
              <a:defRPr/>
            </a:pPr>
            <a:r>
              <a:rPr lang="ar-SA" dirty="0">
                <a:latin typeface="Times New Roman" pitchFamily="18" charset="0"/>
                <a:ea typeface="+mn-ea"/>
                <a:cs typeface="Times New Roman" pitchFamily="18" charset="0"/>
              </a:rPr>
              <a:t>ورقة موجودات المزرعة</a:t>
            </a:r>
          </a:p>
          <a:p>
            <a:pPr marL="265176" indent="-265176" algn="just" rtl="1" eaLnBrk="1" fontAlgn="auto" hangingPunct="1">
              <a:lnSpc>
                <a:spcPct val="150000"/>
              </a:lnSpc>
              <a:spcAft>
                <a:spcPts val="0"/>
              </a:spcAft>
              <a:buFont typeface="Wingdings 2" pitchFamily="18" charset="2"/>
              <a:buNone/>
              <a:defRPr/>
            </a:pPr>
            <a:r>
              <a:rPr lang="ar-SA" sz="2400" dirty="0">
                <a:latin typeface="Times New Roman" pitchFamily="18" charset="0"/>
                <a:ea typeface="+mn-ea"/>
                <a:cs typeface="Times New Roman" pitchFamily="18" charset="0"/>
              </a:rPr>
              <a:t>وغيرها من البيانات التي تسهل على المزارع التقدم للحصول على قروض مزرعية وتدعم مقدرته على الالتزام ببرامج سداد الدفعات والالتزامات المالية المترتبة على ذلك</a:t>
            </a:r>
            <a:r>
              <a:rPr lang="ar-SA" sz="2400" dirty="0" smtClean="0">
                <a:latin typeface="Times New Roman" pitchFamily="18" charset="0"/>
                <a:ea typeface="+mn-ea"/>
                <a:cs typeface="Times New Roman" pitchFamily="18" charset="0"/>
              </a:rPr>
              <a:t>.</a:t>
            </a:r>
            <a:endParaRPr lang="en-US"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46A5976-159B-49BD-A777-614796F7D308}" type="slidenum">
              <a:rPr lang="ar-SA" smtClean="0"/>
              <a:pPr>
                <a:defRPr/>
              </a:pPr>
              <a:t>75</a:t>
            </a:fld>
            <a:endParaRPr lang="en-US"/>
          </a:p>
        </p:txBody>
      </p:sp>
    </p:spTree>
    <p:extLst>
      <p:ext uri="{BB962C8B-B14F-4D97-AF65-F5344CB8AC3E}">
        <p14:creationId xmlns:p14="http://schemas.microsoft.com/office/powerpoint/2010/main" val="35148436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3400" y="685800"/>
            <a:ext cx="8153400" cy="5078413"/>
          </a:xfrm>
          <a:prstGeom prst="rect">
            <a:avLst/>
          </a:prstGeom>
        </p:spPr>
        <p:txBody>
          <a:bodyPr>
            <a:spAutoFit/>
          </a:bodyPr>
          <a:lstStyle/>
          <a:p>
            <a:pPr marL="265176" indent="-265176" algn="just" rtl="1" fontAlgn="auto">
              <a:lnSpc>
                <a:spcPct val="150000"/>
              </a:lnSpc>
              <a:spcAft>
                <a:spcPts val="0"/>
              </a:spcAft>
              <a:defRPr/>
            </a:pPr>
            <a:endParaRPr lang="ar-SA" sz="2400" b="1" dirty="0">
              <a:latin typeface="Times New Roman" pitchFamily="18" charset="0"/>
              <a:cs typeface="PT Bold Heading" pitchFamily="2" charset="-78"/>
            </a:endParaRPr>
          </a:p>
          <a:p>
            <a:pPr algn="just" rtl="1" fontAlgn="auto">
              <a:lnSpc>
                <a:spcPct val="150000"/>
              </a:lnSpc>
              <a:spcAft>
                <a:spcPts val="0"/>
              </a:spcAft>
              <a:defRPr/>
            </a:pPr>
            <a:r>
              <a:rPr lang="ar-SA" sz="2400" b="1" dirty="0" smtClean="0">
                <a:solidFill>
                  <a:schemeClr val="folHlink"/>
                </a:solidFill>
                <a:latin typeface="Times New Roman" pitchFamily="18" charset="0"/>
                <a:cs typeface="Times New Roman" pitchFamily="18" charset="0"/>
              </a:rPr>
              <a:t>4. المساعدة </a:t>
            </a:r>
            <a:r>
              <a:rPr lang="ar-SA" sz="2400" b="1" dirty="0">
                <a:solidFill>
                  <a:schemeClr val="folHlink"/>
                </a:solidFill>
                <a:latin typeface="Times New Roman" pitchFamily="18" charset="0"/>
                <a:cs typeface="Times New Roman" pitchFamily="18" charset="0"/>
              </a:rPr>
              <a:t>في البحوث العلمية التطبيقية الموجهة لحل المسائل المزرعية:</a:t>
            </a:r>
          </a:p>
          <a:p>
            <a:pPr marL="265176" indent="-265176" algn="just" rtl="1" fontAlgn="auto">
              <a:lnSpc>
                <a:spcPct val="150000"/>
              </a:lnSpc>
              <a:spcAft>
                <a:spcPts val="0"/>
              </a:spcAft>
              <a:buFont typeface="Wingdings" pitchFamily="2" charset="2"/>
              <a:buChar char="v"/>
              <a:defRPr/>
            </a:pPr>
            <a:r>
              <a:rPr lang="ar-SA" sz="2400" dirty="0">
                <a:latin typeface="Times New Roman" pitchFamily="18" charset="0"/>
                <a:cs typeface="Times New Roman" pitchFamily="18" charset="0"/>
              </a:rPr>
              <a:t>تبقى مهمة البحث العلمي والمراكز البحثية صعبة في ظل عدم معرفة المشكلات التي يجب أن يوجه إليها البحث العلمي في غياب السجلات المزرعية. </a:t>
            </a:r>
          </a:p>
          <a:p>
            <a:pPr marL="265176" indent="-265176" algn="just" rtl="1" fontAlgn="auto">
              <a:lnSpc>
                <a:spcPct val="150000"/>
              </a:lnSpc>
              <a:spcAft>
                <a:spcPts val="0"/>
              </a:spcAft>
              <a:buFont typeface="Wingdings" pitchFamily="2" charset="2"/>
              <a:buChar char="v"/>
              <a:defRPr/>
            </a:pPr>
            <a:r>
              <a:rPr lang="ar-SA" sz="2400" dirty="0">
                <a:latin typeface="Times New Roman" pitchFamily="18" charset="0"/>
                <a:cs typeface="Times New Roman" pitchFamily="18" charset="0"/>
              </a:rPr>
              <a:t>ويمكن عن طريق المعلومات التي توفرها هذه السجلات معرفة المشكلات من الناحية النوعية وكذلك من الناحية الكمية ومن معرفة حجم الخسائر والأضرار التي تلحقها هذه المشكلات بالدخل والإنتاج مما يعطى للمراكز البحثية أساس لتقديم الخدمات بالتكاليف التي يتطلبها البحث العلمي من خلال مقارنة </a:t>
            </a:r>
            <a:r>
              <a:rPr lang="ar-SA" sz="2400" dirty="0" err="1">
                <a:latin typeface="Times New Roman" pitchFamily="18" charset="0"/>
                <a:cs typeface="Times New Roman" pitchFamily="18" charset="0"/>
              </a:rPr>
              <a:t>الاضرار</a:t>
            </a:r>
            <a:r>
              <a:rPr lang="ar-SA" sz="2400" dirty="0">
                <a:latin typeface="Times New Roman" pitchFamily="18" charset="0"/>
                <a:cs typeface="Times New Roman" pitchFamily="18" charset="0"/>
              </a:rPr>
              <a:t> بالخسائر وبمردود حل المشاكل التي تعاني منها الوحدات الزراعية.</a:t>
            </a:r>
            <a:endParaRPr lang="en-US" sz="2400" dirty="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17900247-357A-4BCC-B4B1-242EEF690845}" type="slidenum">
              <a:rPr lang="ar-SA" smtClean="0"/>
              <a:pPr>
                <a:defRPr/>
              </a:pPr>
              <a:t>76</a:t>
            </a:fld>
            <a:endParaRPr lang="en-US"/>
          </a:p>
        </p:txBody>
      </p:sp>
    </p:spTree>
    <p:extLst>
      <p:ext uri="{BB962C8B-B14F-4D97-AF65-F5344CB8AC3E}">
        <p14:creationId xmlns:p14="http://schemas.microsoft.com/office/powerpoint/2010/main" val="8522904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4294967295"/>
          </p:nvPr>
        </p:nvSpPr>
        <p:spPr>
          <a:xfrm>
            <a:off x="914400" y="762000"/>
            <a:ext cx="7772400" cy="5562600"/>
          </a:xfrm>
        </p:spPr>
        <p:txBody>
          <a:bodyPr>
            <a:normAutofit/>
          </a:bodyPr>
          <a:lstStyle/>
          <a:p>
            <a:pPr marL="514350" indent="-514350" algn="just" rtl="1" eaLnBrk="1" fontAlgn="auto" hangingPunct="1">
              <a:lnSpc>
                <a:spcPct val="150000"/>
              </a:lnSpc>
              <a:spcAft>
                <a:spcPts val="0"/>
              </a:spcAft>
              <a:buFont typeface="Wingdings 2" pitchFamily="18" charset="2"/>
              <a:buNone/>
              <a:defRPr/>
            </a:pPr>
            <a:r>
              <a:rPr lang="ar-SA" sz="2800" b="1" dirty="0" smtClean="0">
                <a:solidFill>
                  <a:schemeClr val="folHlink"/>
                </a:solidFill>
                <a:latin typeface="Times New Roman" pitchFamily="18" charset="0"/>
                <a:ea typeface="+mn-ea"/>
                <a:cs typeface="Times New Roman" pitchFamily="18" charset="0"/>
              </a:rPr>
              <a:t>5. الـمساعدة </a:t>
            </a:r>
            <a:r>
              <a:rPr lang="ar-SA" sz="2800" b="1" dirty="0">
                <a:solidFill>
                  <a:schemeClr val="folHlink"/>
                </a:solidFill>
                <a:latin typeface="Times New Roman" pitchFamily="18" charset="0"/>
                <a:ea typeface="+mn-ea"/>
                <a:cs typeface="Times New Roman" pitchFamily="18" charset="0"/>
              </a:rPr>
              <a:t>في تحديد التزامات المزارع تجاه الضرائب وغيرها</a:t>
            </a:r>
            <a:r>
              <a:rPr lang="ar-SA" sz="2800" b="1" dirty="0" smtClean="0">
                <a:solidFill>
                  <a:schemeClr val="folHlink"/>
                </a:solidFill>
                <a:latin typeface="Times New Roman" pitchFamily="18" charset="0"/>
                <a:ea typeface="+mn-ea"/>
                <a:cs typeface="Times New Roman" pitchFamily="18" charset="0"/>
              </a:rPr>
              <a:t>:</a:t>
            </a:r>
          </a:p>
          <a:p>
            <a:pPr marL="265176" indent="-265176" algn="just" rtl="1" eaLnBrk="1" fontAlgn="auto" hangingPunct="1">
              <a:lnSpc>
                <a:spcPct val="150000"/>
              </a:lnSpc>
              <a:spcAft>
                <a:spcPts val="0"/>
              </a:spcAft>
              <a:buFont typeface="Wingdings 2" pitchFamily="18" charset="2"/>
              <a:buNone/>
              <a:defRPr/>
            </a:pPr>
            <a:r>
              <a:rPr lang="ar-SA" sz="2400" dirty="0" smtClean="0">
                <a:latin typeface="Times New Roman" pitchFamily="18" charset="0"/>
                <a:ea typeface="+mn-ea"/>
                <a:cs typeface="Times New Roman" pitchFamily="18" charset="0"/>
              </a:rPr>
              <a:t> </a:t>
            </a:r>
            <a:r>
              <a:rPr lang="ar-SA" sz="2400" dirty="0">
                <a:latin typeface="Times New Roman" pitchFamily="18" charset="0"/>
                <a:ea typeface="+mn-ea"/>
                <a:cs typeface="Times New Roman" pitchFamily="18" charset="0"/>
              </a:rPr>
              <a:t>للسجلات المزرعية </a:t>
            </a:r>
            <a:r>
              <a:rPr lang="ar-SA" sz="2400" dirty="0" smtClean="0">
                <a:latin typeface="Times New Roman" pitchFamily="18" charset="0"/>
                <a:ea typeface="+mn-ea"/>
                <a:cs typeface="Times New Roman" pitchFamily="18" charset="0"/>
              </a:rPr>
              <a:t>دور مهم </a:t>
            </a:r>
            <a:r>
              <a:rPr lang="ar-SA" sz="2400" dirty="0">
                <a:latin typeface="Times New Roman" pitchFamily="18" charset="0"/>
                <a:ea typeface="+mn-ea"/>
                <a:cs typeface="Times New Roman" pitchFamily="18" charset="0"/>
              </a:rPr>
              <a:t>في تحديد الدخل المزرعي الصافي الذي يخضع للضرائب ويتجنب بذلك المزارع التقديرات المجحفة فيما يتعلق بهذا الالتزام. وهذا الدور ضروري وحيوي في المزارع في المجتمعات النامية والمتخلّفة على السواء.</a:t>
            </a:r>
          </a:p>
          <a:p>
            <a:pPr marL="265176" indent="-265176" algn="just" rtl="1" eaLnBrk="1" fontAlgn="auto" hangingPunct="1">
              <a:lnSpc>
                <a:spcPct val="150000"/>
              </a:lnSpc>
              <a:spcAft>
                <a:spcPts val="0"/>
              </a:spcAft>
              <a:buFont typeface="Wingdings 2" pitchFamily="18" charset="2"/>
              <a:buNone/>
              <a:defRPr/>
            </a:pPr>
            <a:r>
              <a:rPr lang="ar-SA" sz="2400" dirty="0">
                <a:latin typeface="Times New Roman" pitchFamily="18" charset="0"/>
                <a:ea typeface="+mn-ea"/>
                <a:cs typeface="Times New Roman" pitchFamily="18" charset="0"/>
              </a:rPr>
              <a:t>هذه امثلة على أهمية الإحتفاظ بحد أدنى من السجلات المزرعة للإدارة العلمية للوحدات الإنتاجية.</a:t>
            </a:r>
            <a:endParaRPr lang="en-US"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A07AD433-89D0-413F-9147-91AF9CF72A68}" type="slidenum">
              <a:rPr lang="ar-SA" smtClean="0"/>
              <a:pPr>
                <a:defRPr/>
              </a:pPr>
              <a:t>77</a:t>
            </a:fld>
            <a:endParaRPr lang="en-US"/>
          </a:p>
        </p:txBody>
      </p:sp>
    </p:spTree>
    <p:extLst>
      <p:ext uri="{BB962C8B-B14F-4D97-AF65-F5344CB8AC3E}">
        <p14:creationId xmlns:p14="http://schemas.microsoft.com/office/powerpoint/2010/main" val="8734630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990600" y="304800"/>
            <a:ext cx="7772400" cy="6324600"/>
          </a:xfrm>
        </p:spPr>
        <p:txBody>
          <a:bodyPr/>
          <a:lstStyle/>
          <a:p>
            <a:pPr marL="265113" indent="-265113" algn="just" rtl="1" eaLnBrk="1" hangingPunct="1">
              <a:lnSpc>
                <a:spcPct val="90000"/>
              </a:lnSpc>
              <a:buFont typeface="Wingdings" pitchFamily="2" charset="2"/>
              <a:buChar char="q"/>
            </a:pPr>
            <a:r>
              <a:rPr lang="ar-SA" altLang="en-US" b="1" dirty="0" smtClean="0">
                <a:solidFill>
                  <a:schemeClr val="folHlink"/>
                </a:solidFill>
                <a:latin typeface="Times New Roman" pitchFamily="18" charset="0"/>
                <a:cs typeface="Times New Roman" pitchFamily="18" charset="0"/>
              </a:rPr>
              <a:t>أهداف أخرى للسجلات المز رعية وإستخداماتها:</a:t>
            </a:r>
            <a:endParaRPr lang="ar-SA" altLang="en-US" sz="2400" dirty="0" smtClean="0">
              <a:solidFill>
                <a:schemeClr val="folHlink"/>
              </a:solidFill>
              <a:latin typeface="Times New Roman" pitchFamily="18" charset="0"/>
              <a:cs typeface="Times New Roman" pitchFamily="18" charset="0"/>
            </a:endParaRP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تحقيق أقصى أرباح ممكنة بالعمل على زيادة الإنتاج وخفض التكاليف.</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تحقيق نجاح المزرعة الذي يتوقف على طريقة استخدام السجلات وما بها من بيانات. </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توضيح وعرض الأعمال التي تتم بالمزرعة خلال فترة معينة. </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توضيح مدى التقدم الذي يتم في المزرعة وما يمكن أن يتحقق مستقبلاً.</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المساعدة في تسيير العمليات المزرعية والمساعدة في إتخاذ القرارات وتنظيم العمل.</a:t>
            </a:r>
          </a:p>
          <a:p>
            <a:pPr marL="347663" lvl="1" indent="0" algn="just" rtl="1" eaLnBrk="1" hangingPunct="1">
              <a:lnSpc>
                <a:spcPct val="150000"/>
              </a:lnSpc>
              <a:buNone/>
            </a:pPr>
            <a:r>
              <a:rPr lang="ar-SA" altLang="en-US" sz="2400" dirty="0" smtClean="0">
                <a:latin typeface="Times New Roman" pitchFamily="18" charset="0"/>
                <a:cs typeface="Times New Roman" pitchFamily="18" charset="0"/>
              </a:rPr>
              <a:t>- توضح مدى الانحراف في أداء العمليات المزرعية بمقارنتها بما هو محدد في الخطة الإنتاجية تساعد علي تحسين الكفاءة الإنتاجية للموارد المستخدمة. </a:t>
            </a:r>
          </a:p>
        </p:txBody>
      </p:sp>
      <p:sp>
        <p:nvSpPr>
          <p:cNvPr id="3" name="عنصر نائب لرقم الشريحة 2"/>
          <p:cNvSpPr>
            <a:spLocks noGrp="1"/>
          </p:cNvSpPr>
          <p:nvPr>
            <p:ph type="sldNum" sz="quarter" idx="12"/>
          </p:nvPr>
        </p:nvSpPr>
        <p:spPr/>
        <p:txBody>
          <a:bodyPr/>
          <a:lstStyle/>
          <a:p>
            <a:pPr>
              <a:defRPr/>
            </a:pPr>
            <a:fld id="{E1947E47-E4D0-4E00-A601-6F88173D4FAD}" type="slidenum">
              <a:rPr lang="ar-SA" smtClean="0"/>
              <a:pPr>
                <a:defRPr/>
              </a:pPr>
              <a:t>78</a:t>
            </a:fld>
            <a:endParaRPr lang="en-US"/>
          </a:p>
        </p:txBody>
      </p:sp>
    </p:spTree>
    <p:extLst>
      <p:ext uri="{BB962C8B-B14F-4D97-AF65-F5344CB8AC3E}">
        <p14:creationId xmlns:p14="http://schemas.microsoft.com/office/powerpoint/2010/main" val="38652825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مستطيل 2"/>
          <p:cNvSpPr>
            <a:spLocks noChangeArrowheads="1"/>
          </p:cNvSpPr>
          <p:nvPr/>
        </p:nvSpPr>
        <p:spPr bwMode="auto">
          <a:xfrm>
            <a:off x="762000" y="457200"/>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cs typeface="Arial" pitchFamily="34" charset="0"/>
              </a:defRPr>
            </a:lvl1pPr>
            <a:lvl2pPr marL="547688" indent="-200025"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توفير البيانات والمعلومات لوضع الخطط الإنتاجية. </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إتخاذ القرارات التي توضع في ظل المخاطرة وعدم التأكد (اللايقين).</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وضع المعدلات النمطية للتكاليف وإنتاجية المحاصيل مما يساعد على تقييم النتائج وتحليل الكفاءة الإنتاجية للموارد الزراعية.</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توضيح الأساس الذي تحدد على أساسه الضرائب والزكاة.</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تقييم استثمار رأس المال في المشاريع الزراعية.    </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تحليل بيانات التكاليف الزراعية للعمل على تخفيضها.</a:t>
            </a:r>
          </a:p>
          <a:p>
            <a:pPr marL="347663" lvl="1" indent="0" algn="just" rtl="1" eaLnBrk="1" hangingPunct="1">
              <a:lnSpc>
                <a:spcPct val="150000"/>
              </a:lnSpc>
            </a:pPr>
            <a:r>
              <a:rPr lang="ar-SA" altLang="en-US" sz="2400" dirty="0" smtClean="0">
                <a:latin typeface="Times New Roman" pitchFamily="18" charset="0"/>
                <a:cs typeface="Times New Roman" pitchFamily="18" charset="0"/>
              </a:rPr>
              <a:t>- تساعد </a:t>
            </a:r>
            <a:r>
              <a:rPr lang="ar-SA" altLang="en-US" sz="2400" dirty="0">
                <a:latin typeface="Times New Roman" pitchFamily="18" charset="0"/>
                <a:cs typeface="Times New Roman" pitchFamily="18" charset="0"/>
              </a:rPr>
              <a:t>في تحليل المركز المالي والإداري للمزرعة والرقابة المزرعية حتى يمكن تجنب الانحرافات المالية.</a:t>
            </a:r>
            <a:endParaRPr lang="en-US" altLang="en-US" sz="24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9376E2C0-4E4E-4738-AB11-5059B8378274}" type="slidenum">
              <a:rPr lang="ar-SA" smtClean="0"/>
              <a:pPr>
                <a:defRPr/>
              </a:pPr>
              <a:t>79</a:t>
            </a:fld>
            <a:endParaRPr lang="en-US"/>
          </a:p>
        </p:txBody>
      </p:sp>
    </p:spTree>
    <p:extLst>
      <p:ext uri="{BB962C8B-B14F-4D97-AF65-F5344CB8AC3E}">
        <p14:creationId xmlns:p14="http://schemas.microsoft.com/office/powerpoint/2010/main" val="413020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685800" y="838200"/>
            <a:ext cx="8229600" cy="609600"/>
          </a:xfrm>
        </p:spPr>
        <p:txBody>
          <a:bodyPr>
            <a:normAutofit fontScale="90000"/>
          </a:bodyPr>
          <a:lstStyle/>
          <a:p>
            <a:pPr algn="ctr"/>
            <a:r>
              <a:rPr lang="ar-SA" b="1" dirty="0" smtClean="0">
                <a:latin typeface="Times New Roman" panose="02020603050405020304" pitchFamily="18" charset="0"/>
                <a:cs typeface="Times New Roman" panose="02020603050405020304" pitchFamily="18" charset="0"/>
              </a:rPr>
              <a:t>مواعيد </a:t>
            </a:r>
            <a:r>
              <a:rPr lang="ar-SA" b="1" dirty="0" smtClean="0">
                <a:latin typeface="Times New Roman" panose="02020603050405020304" pitchFamily="18" charset="0"/>
                <a:cs typeface="Times New Roman" panose="02020603050405020304" pitchFamily="18" charset="0"/>
              </a:rPr>
              <a:t>المادة</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endParaRPr lang="ar-SA" dirty="0">
              <a:latin typeface="Times New Roman" panose="02020603050405020304" pitchFamily="18" charset="0"/>
              <a:cs typeface="Times New Roman" panose="02020603050405020304" pitchFamily="18" charset="0"/>
            </a:endParaRPr>
          </a:p>
        </p:txBody>
      </p:sp>
      <p:sp>
        <p:nvSpPr>
          <p:cNvPr id="3" name="مربع نص 2"/>
          <p:cNvSpPr txBox="1"/>
          <p:nvPr/>
        </p:nvSpPr>
        <p:spPr>
          <a:xfrm>
            <a:off x="4139952" y="3068960"/>
            <a:ext cx="184731" cy="369332"/>
          </a:xfrm>
          <a:prstGeom prst="rect">
            <a:avLst/>
          </a:prstGeom>
          <a:noFill/>
        </p:spPr>
        <p:txBody>
          <a:bodyPr wrap="none" rtlCol="1">
            <a:spAutoFit/>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1355568373"/>
              </p:ext>
            </p:extLst>
          </p:nvPr>
        </p:nvGraphicFramePr>
        <p:xfrm>
          <a:off x="611560" y="2060850"/>
          <a:ext cx="7416824" cy="2708880"/>
        </p:xfrm>
        <a:graphic>
          <a:graphicData uri="http://schemas.openxmlformats.org/drawingml/2006/table">
            <a:tbl>
              <a:tblPr rtl="1"/>
              <a:tblGrid>
                <a:gridCol w="2714324"/>
                <a:gridCol w="4702500"/>
              </a:tblGrid>
              <a:tr h="432048">
                <a:tc>
                  <a:txBody>
                    <a:bodyPr/>
                    <a:lstStyle/>
                    <a:p>
                      <a:pPr algn="r" rtl="1">
                        <a:spcAft>
                          <a:spcPts val="0"/>
                        </a:spcAft>
                      </a:pP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a:latin typeface="Times New Roman"/>
                          <a:ea typeface="Times New Roman"/>
                          <a:cs typeface="+mn-cs"/>
                        </a:rPr>
                        <a:t>الوقت "نظري"</a:t>
                      </a:r>
                      <a:endParaRPr lang="en-US" sz="200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800" b="1" dirty="0" smtClean="0">
                          <a:latin typeface="Times New Roman"/>
                          <a:ea typeface="Times New Roman"/>
                          <a:cs typeface="+mn-cs"/>
                        </a:rPr>
                        <a:t> </a:t>
                      </a:r>
                      <a:r>
                        <a:rPr lang="ar-SA" sz="1800" b="1" dirty="0" smtClean="0">
                          <a:latin typeface="Times New Roman"/>
                          <a:ea typeface="Times New Roman"/>
                          <a:cs typeface="+mn-cs"/>
                        </a:rPr>
                        <a:t>الأحد</a:t>
                      </a:r>
                      <a:r>
                        <a:rPr lang="ar-SA" sz="1800" b="1" baseline="0" dirty="0" smtClean="0">
                          <a:latin typeface="Times New Roman"/>
                          <a:ea typeface="Times New Roman"/>
                          <a:cs typeface="+mn-cs"/>
                        </a:rPr>
                        <a:t> </a:t>
                      </a:r>
                      <a:r>
                        <a:rPr lang="ar-SA" sz="1800" b="1" baseline="0" dirty="0" smtClean="0">
                          <a:latin typeface="Times New Roman"/>
                          <a:ea typeface="Times New Roman"/>
                          <a:cs typeface="+mn-cs"/>
                        </a:rPr>
                        <a:t> والثلاثاء </a:t>
                      </a:r>
                      <a:r>
                        <a:rPr lang="ar-SA" sz="1800" b="1" dirty="0" smtClean="0">
                          <a:latin typeface="Times New Roman"/>
                          <a:ea typeface="Times New Roman"/>
                          <a:cs typeface="+mn-cs"/>
                        </a:rPr>
                        <a:t>مـن </a:t>
                      </a:r>
                      <a:r>
                        <a:rPr lang="ar-SA" sz="1800" b="1" dirty="0">
                          <a:latin typeface="Times New Roman"/>
                          <a:ea typeface="Times New Roman"/>
                          <a:cs typeface="+mn-cs"/>
                        </a:rPr>
                        <a:t>الـساعـة </a:t>
                      </a:r>
                      <a:r>
                        <a:rPr lang="ar-SA" sz="1800" b="1" dirty="0" smtClean="0">
                          <a:latin typeface="Times New Roman"/>
                          <a:ea typeface="Times New Roman"/>
                          <a:cs typeface="+mn-cs"/>
                        </a:rPr>
                        <a:t>   </a:t>
                      </a:r>
                      <a:r>
                        <a:rPr lang="en-US" sz="1800" b="1" dirty="0" smtClean="0">
                          <a:latin typeface="Times New Roman"/>
                          <a:ea typeface="Times New Roman"/>
                          <a:cs typeface="+mn-cs"/>
                        </a:rPr>
                        <a:t>2:00</a:t>
                      </a:r>
                      <a:r>
                        <a:rPr lang="ar-SA" sz="1800" b="1" dirty="0" smtClean="0">
                          <a:latin typeface="Times New Roman"/>
                          <a:ea typeface="Times New Roman"/>
                          <a:cs typeface="+mn-cs"/>
                        </a:rPr>
                        <a:t>  </a:t>
                      </a:r>
                      <a:r>
                        <a:rPr lang="ar-SA" sz="1800" b="1" dirty="0">
                          <a:latin typeface="Times New Roman"/>
                          <a:ea typeface="Times New Roman"/>
                          <a:cs typeface="+mn-cs"/>
                        </a:rPr>
                        <a:t>إلـى الــساعة </a:t>
                      </a:r>
                      <a:r>
                        <a:rPr lang="en-US" sz="1800" b="1" dirty="0" smtClean="0">
                          <a:latin typeface="Times New Roman"/>
                          <a:ea typeface="Times New Roman"/>
                          <a:cs typeface="+mn-cs"/>
                        </a:rPr>
                        <a:t>2:50</a:t>
                      </a: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dirty="0">
                          <a:latin typeface="Times New Roman"/>
                          <a:ea typeface="Times New Roman"/>
                          <a:cs typeface="+mn-cs"/>
                        </a:rPr>
                        <a:t>الوقت " عملي"</a:t>
                      </a: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latin typeface="Times New Roman"/>
                          <a:ea typeface="Times New Roman"/>
                          <a:cs typeface="+mn-cs"/>
                        </a:rPr>
                        <a:t>الخميس مـن </a:t>
                      </a:r>
                      <a:r>
                        <a:rPr lang="ar-SA" sz="1800" b="1" dirty="0" smtClean="0">
                          <a:latin typeface="Times New Roman"/>
                          <a:ea typeface="Times New Roman"/>
                          <a:cs typeface="+mn-cs"/>
                        </a:rPr>
                        <a:t>الـساعـة </a:t>
                      </a:r>
                      <a:r>
                        <a:rPr lang="en-US" sz="1800" b="1" dirty="0" smtClean="0">
                          <a:latin typeface="Times New Roman"/>
                          <a:ea typeface="Times New Roman"/>
                          <a:cs typeface="+mn-cs"/>
                        </a:rPr>
                        <a:t> 2:00</a:t>
                      </a:r>
                      <a:r>
                        <a:rPr lang="en-US" sz="1800" b="1" baseline="0" dirty="0" smtClean="0">
                          <a:latin typeface="Times New Roman"/>
                          <a:ea typeface="Times New Roman"/>
                          <a:cs typeface="+mn-cs"/>
                        </a:rPr>
                        <a:t> </a:t>
                      </a:r>
                      <a:r>
                        <a:rPr lang="ar-SA" sz="1800" b="1" dirty="0" smtClean="0">
                          <a:latin typeface="Times New Roman"/>
                          <a:ea typeface="Times New Roman"/>
                          <a:cs typeface="+mn-cs"/>
                        </a:rPr>
                        <a:t>إلـى  </a:t>
                      </a:r>
                      <a:r>
                        <a:rPr lang="ar-SA" sz="1800" b="1" dirty="0" smtClean="0">
                          <a:latin typeface="Times New Roman"/>
                          <a:ea typeface="Times New Roman"/>
                          <a:cs typeface="+mn-cs"/>
                        </a:rPr>
                        <a:t>الــساعة</a:t>
                      </a:r>
                      <a:r>
                        <a:rPr lang="en-US" sz="1800" b="1" dirty="0" smtClean="0">
                          <a:latin typeface="Times New Roman"/>
                          <a:ea typeface="Times New Roman"/>
                          <a:cs typeface="+mn-cs"/>
                        </a:rPr>
                        <a:t>2:50 </a:t>
                      </a:r>
                      <a:endParaRPr lang="en-US" sz="2000" dirty="0" smtClean="0">
                        <a:latin typeface="Times New Roman"/>
                        <a:ea typeface="Times New Roman"/>
                        <a:cs typeface="+mn-cs"/>
                      </a:endParaRPr>
                    </a:p>
                    <a:p>
                      <a:pPr algn="r" rtl="1">
                        <a:spcAft>
                          <a:spcPts val="0"/>
                        </a:spcAft>
                      </a:pP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dirty="0">
                          <a:latin typeface="Times New Roman"/>
                          <a:ea typeface="Times New Roman"/>
                          <a:cs typeface="+mn-cs"/>
                        </a:rPr>
                        <a:t>القاعة</a:t>
                      </a:r>
                      <a:endParaRPr lang="en-US" sz="20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800" b="1" dirty="0" smtClean="0">
                          <a:latin typeface="Times New Roman"/>
                          <a:ea typeface="Times New Roman"/>
                          <a:cs typeface="+mn-cs"/>
                        </a:rPr>
                        <a:t>A027</a:t>
                      </a:r>
                      <a:endParaRPr lang="ar-SA" sz="1800" b="1"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a:latin typeface="Times New Roman"/>
                          <a:ea typeface="Times New Roman"/>
                          <a:cs typeface="+mn-cs"/>
                        </a:rPr>
                        <a:t>الشعبة</a:t>
                      </a:r>
                      <a:endParaRPr lang="en-US" sz="200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r" rtl="1">
                        <a:spcAft>
                          <a:spcPts val="0"/>
                        </a:spcAft>
                      </a:pPr>
                      <a:r>
                        <a:rPr lang="ar-SA" sz="1800" b="1">
                          <a:latin typeface="Times New Roman"/>
                          <a:ea typeface="Times New Roman"/>
                          <a:cs typeface="+mn-cs"/>
                        </a:rPr>
                        <a:t>الساعات المكتبية</a:t>
                      </a:r>
                      <a:endParaRPr lang="en-US" sz="200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kumimoji="0" lang="en-US" sz="1800" kern="1200" dirty="0" smtClean="0">
                          <a:solidFill>
                            <a:schemeClr val="tx1"/>
                          </a:solidFill>
                          <a:effectLst/>
                          <a:latin typeface="+mn-lt"/>
                          <a:ea typeface="+mn-ea"/>
                          <a:cs typeface="+mn-cs"/>
                        </a:rPr>
                        <a:t> </a:t>
                      </a:r>
                      <a:r>
                        <a:rPr kumimoji="0" lang="ar-SA" sz="1800" kern="1200" dirty="0" smtClean="0">
                          <a:solidFill>
                            <a:schemeClr val="tx1"/>
                          </a:solidFill>
                          <a:effectLst/>
                          <a:latin typeface="+mn-lt"/>
                          <a:ea typeface="+mn-ea"/>
                          <a:cs typeface="+mn-cs"/>
                        </a:rPr>
                        <a:t>الثلاثاء 10-11صباحاً</a:t>
                      </a:r>
                      <a:endParaRPr lang="ar-SA" sz="1800" dirty="0">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058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381000"/>
            <a:ext cx="8229600" cy="609600"/>
          </a:xfrm>
        </p:spPr>
        <p:txBody>
          <a:bodyPr/>
          <a:lstStyle/>
          <a:p>
            <a:pPr algn="ctr" rtl="1" eaLnBrk="1" fontAlgn="auto" hangingPunct="1">
              <a:spcAft>
                <a:spcPts val="0"/>
              </a:spcAft>
              <a:defRPr/>
            </a:pPr>
            <a:r>
              <a:rPr lang="ar-SA" sz="3200" b="1" dirty="0" smtClean="0">
                <a:solidFill>
                  <a:schemeClr val="folHlink"/>
                </a:solidFill>
                <a:effectLst/>
                <a:latin typeface="Times New Roman" pitchFamily="18" charset="0"/>
                <a:ea typeface="+mj-ea"/>
                <a:cs typeface="Times New Roman" pitchFamily="18" charset="0"/>
              </a:rPr>
              <a:t>المعلومات المطلوبة للسجلات المزرعية</a:t>
            </a:r>
            <a:endParaRPr lang="en-US" sz="3200" b="1" dirty="0">
              <a:solidFill>
                <a:schemeClr val="folHlink"/>
              </a:solidFill>
              <a:effectLst/>
              <a:latin typeface="Times New Roman" pitchFamily="18" charset="0"/>
              <a:ea typeface="+mj-ea"/>
              <a:cs typeface="Times New Roman" pitchFamily="18" charset="0"/>
            </a:endParaRPr>
          </a:p>
        </p:txBody>
      </p:sp>
      <p:sp>
        <p:nvSpPr>
          <p:cNvPr id="18435" name="Rectangle 3"/>
          <p:cNvSpPr>
            <a:spLocks noGrp="1" noChangeArrowheads="1"/>
          </p:cNvSpPr>
          <p:nvPr>
            <p:ph idx="1"/>
          </p:nvPr>
        </p:nvSpPr>
        <p:spPr>
          <a:xfrm>
            <a:off x="838200" y="838200"/>
            <a:ext cx="8153400" cy="5486400"/>
          </a:xfrm>
        </p:spPr>
        <p:txBody>
          <a:bodyPr/>
          <a:lstStyle/>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تكون في الغالب كفاءة القرارات </a:t>
            </a:r>
            <a:r>
              <a:rPr lang="en-US" altLang="en-US" sz="2400" i="1" dirty="0" smtClean="0">
                <a:latin typeface="Times New Roman" pitchFamily="18" charset="0"/>
                <a:cs typeface="Times New Roman" pitchFamily="18" charset="0"/>
              </a:rPr>
              <a:t>Efficiency Decisions</a:t>
            </a:r>
            <a:r>
              <a:rPr lang="en-US" altLang="en-US" sz="2400" dirty="0" smtClean="0">
                <a:latin typeface="Times New Roman" pitchFamily="18" charset="0"/>
                <a:cs typeface="Times New Roman" pitchFamily="18" charset="0"/>
              </a:rPr>
              <a:t> </a:t>
            </a:r>
            <a:r>
              <a:rPr lang="ar-SA" altLang="en-US" sz="2400" dirty="0" smtClean="0">
                <a:latin typeface="Times New Roman" pitchFamily="18" charset="0"/>
                <a:cs typeface="Times New Roman" pitchFamily="18" charset="0"/>
              </a:rPr>
              <a:t> التي تتخذها الإدارة المزرعية مقرونة بكمية المعلومات التي بينت عليها هذه القرارات والقاعدة العامة تقول بزيادة الكفاءة كلما زادت كمية المعلومات المتوفرة.</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 غير أنه لهذه القاعدة نظرة اقتصادية لا بد من التعرض لها وهي المتمثلة في زيادة التكاليف بزيادة كمية المعلومات. فمثلاً لدراسة تأثير التغذية على الزيادة في وزن الحيوان قد يستفاد من قراءات الوزن اليومية اوالأسبوعية اوالشهرية... الخ، غير أن القراءات اليومية تشكل تكلفة وعبء أكبر من القراءات الأسبوعية اوالشهرية.. الخ. </a:t>
            </a:r>
          </a:p>
          <a:p>
            <a:pPr algn="just" rtl="1" eaLnBrk="1" hangingPunct="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إذا تزداد الاستفادة بزيادة المعلومات ولكن التكاليف أيضا تزداد بزيادة عدد القراءات لأوزان الحيوانات.</a:t>
            </a:r>
            <a:endParaRPr lang="ar-SA" altLang="en-US" sz="2400" b="1"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280F562B-E9E9-466F-90B3-C123EDCD019A}" type="slidenum">
              <a:rPr lang="ar-SA" smtClean="0"/>
              <a:pPr>
                <a:defRPr/>
              </a:pPr>
              <a:t>80</a:t>
            </a:fld>
            <a:endParaRPr lang="en-US"/>
          </a:p>
        </p:txBody>
      </p:sp>
    </p:spTree>
    <p:extLst>
      <p:ext uri="{BB962C8B-B14F-4D97-AF65-F5344CB8AC3E}">
        <p14:creationId xmlns:p14="http://schemas.microsoft.com/office/powerpoint/2010/main" val="30572268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1026" name="Object 4"/>
          <p:cNvGraphicFramePr>
            <a:graphicFrameLocks noChangeAspect="1"/>
          </p:cNvGraphicFramePr>
          <p:nvPr>
            <p:extLst>
              <p:ext uri="{D42A27DB-BD31-4B8C-83A1-F6EECF244321}">
                <p14:modId xmlns:p14="http://schemas.microsoft.com/office/powerpoint/2010/main" val="1695505681"/>
              </p:ext>
            </p:extLst>
          </p:nvPr>
        </p:nvGraphicFramePr>
        <p:xfrm>
          <a:off x="762000" y="1762125"/>
          <a:ext cx="7848600" cy="4724400"/>
        </p:xfrm>
        <a:graphic>
          <a:graphicData uri="http://schemas.openxmlformats.org/presentationml/2006/ole">
            <mc:AlternateContent xmlns:mc="http://schemas.openxmlformats.org/markup-compatibility/2006">
              <mc:Choice xmlns:v="urn:schemas-microsoft-com:vml" Requires="v">
                <p:oleObj spid="_x0000_s7274" name="Document" r:id="rId3" imgW="7061758" imgH="5723181" progId="Word.Document.8">
                  <p:embed/>
                </p:oleObj>
              </mc:Choice>
              <mc:Fallback>
                <p:oleObj name="Document" r:id="rId3" imgW="7061758" imgH="572318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62125"/>
                        <a:ext cx="78486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6"/>
          <p:cNvSpPr>
            <a:spLocks noChangeArrowheads="1"/>
          </p:cNvSpPr>
          <p:nvPr/>
        </p:nvSpPr>
        <p:spPr bwMode="auto">
          <a:xfrm>
            <a:off x="0" y="4124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1029" name="مستطيل 4"/>
          <p:cNvSpPr>
            <a:spLocks noChangeArrowheads="1"/>
          </p:cNvSpPr>
          <p:nvPr/>
        </p:nvSpPr>
        <p:spPr bwMode="auto">
          <a:xfrm>
            <a:off x="1066800" y="152400"/>
            <a:ext cx="75438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ctr" rtl="1" eaLnBrk="1" hangingPunct="1">
              <a:lnSpc>
                <a:spcPct val="90000"/>
              </a:lnSpc>
            </a:pPr>
            <a:r>
              <a:rPr lang="ar-SA" altLang="en-US" sz="2400" dirty="0">
                <a:solidFill>
                  <a:schemeClr val="folHlink"/>
                </a:solidFill>
                <a:latin typeface="Times New Roman" pitchFamily="18" charset="0"/>
                <a:cs typeface="Times New Roman" pitchFamily="18" charset="0"/>
              </a:rPr>
              <a:t>الحجم الأمثل للمعلومات:</a:t>
            </a:r>
          </a:p>
          <a:p>
            <a:pPr algn="just" rtl="1" eaLnBrk="1" hangingPunct="1">
              <a:lnSpc>
                <a:spcPct val="90000"/>
              </a:lnSpc>
              <a:buFont typeface="Wingdings" pitchFamily="2" charset="2"/>
              <a:buNone/>
            </a:pPr>
            <a:r>
              <a:rPr lang="ar-SA" altLang="en-US" sz="2000" dirty="0">
                <a:latin typeface="Times New Roman" pitchFamily="18" charset="0"/>
                <a:cs typeface="Times New Roman" pitchFamily="18" charset="0"/>
              </a:rPr>
              <a:t>إدارة المزارع تتعامل مع المعلومات كسلعة من السلع لها تكلفة وينتج عنها منفعة وفي هذه الحالة يمكن استخدام النظرية الاقتصادية في تحديد الحجم الأمثل للمعلومات بحيث: تتحدد كمية المعلومات المطلوبة بالنقط التي تتساوى عندها القيمة الإنتاجية الحدية للمعلومات مع التكلفة الحدية للمعلومات كما هو مبين في الشكل</a:t>
            </a:r>
            <a:endParaRPr lang="en-US" altLang="en-US" sz="2000" dirty="0">
              <a:latin typeface="Times New Roman" pitchFamily="18" charset="0"/>
              <a:cs typeface="Times New Roman" pitchFamily="18" charset="0"/>
            </a:endParaRPr>
          </a:p>
        </p:txBody>
      </p:sp>
      <p:sp>
        <p:nvSpPr>
          <p:cNvPr id="6" name="عنصر نائب لرقم الشريحة 5"/>
          <p:cNvSpPr>
            <a:spLocks noGrp="1"/>
          </p:cNvSpPr>
          <p:nvPr>
            <p:ph type="sldNum" sz="quarter" idx="12"/>
          </p:nvPr>
        </p:nvSpPr>
        <p:spPr/>
        <p:txBody>
          <a:bodyPr/>
          <a:lstStyle/>
          <a:p>
            <a:pPr>
              <a:defRPr/>
            </a:pPr>
            <a:fld id="{A2398BF4-BD83-4407-8437-2E86F10598A5}" type="slidenum">
              <a:rPr lang="ar-SA" smtClean="0"/>
              <a:pPr>
                <a:defRPr/>
              </a:pPr>
              <a:t>81</a:t>
            </a:fld>
            <a:endParaRPr lang="en-US"/>
          </a:p>
        </p:txBody>
      </p:sp>
    </p:spTree>
    <p:extLst>
      <p:ext uri="{BB962C8B-B14F-4D97-AF65-F5344CB8AC3E}">
        <p14:creationId xmlns:p14="http://schemas.microsoft.com/office/powerpoint/2010/main" val="34185833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990600" y="304800"/>
            <a:ext cx="7924800" cy="6324600"/>
          </a:xfrm>
        </p:spPr>
        <p:txBody>
          <a:bodyPr/>
          <a:lstStyle/>
          <a:p>
            <a:pPr marL="381000" indent="-381000" algn="just" rtl="1" eaLnBrk="1" hangingPunct="1">
              <a:lnSpc>
                <a:spcPct val="150000"/>
              </a:lnSpc>
              <a:buFont typeface="Wingdings" pitchFamily="2" charset="2"/>
              <a:buChar char="q"/>
            </a:pPr>
            <a:r>
              <a:rPr lang="ar-SA" altLang="en-US" sz="2400" dirty="0" smtClean="0">
                <a:solidFill>
                  <a:schemeClr val="folHlink"/>
                </a:solidFill>
                <a:latin typeface="Times New Roman" pitchFamily="18" charset="0"/>
                <a:cs typeface="Times New Roman" pitchFamily="18" charset="0"/>
              </a:rPr>
              <a:t>تقسيمات </a:t>
            </a:r>
            <a:r>
              <a:rPr lang="ar-SA" altLang="en-US" sz="2400" dirty="0" smtClean="0">
                <a:solidFill>
                  <a:schemeClr val="folHlink"/>
                </a:solidFill>
                <a:latin typeface="Times New Roman" pitchFamily="18" charset="0"/>
                <a:cs typeface="Times New Roman" pitchFamily="18" charset="0"/>
              </a:rPr>
              <a:t>السجلات المزرعية:</a:t>
            </a:r>
          </a:p>
          <a:p>
            <a:pPr marL="381000" indent="-381000" algn="just" rtl="1" eaLnBrk="1" hangingPunct="1">
              <a:lnSpc>
                <a:spcPct val="150000"/>
              </a:lnSpc>
              <a:buFont typeface="Wingdings" pitchFamily="2" charset="2"/>
              <a:buNone/>
            </a:pPr>
            <a:r>
              <a:rPr lang="ar-SA" altLang="en-US" sz="2000" dirty="0" smtClean="0">
                <a:latin typeface="Times New Roman" pitchFamily="18" charset="0"/>
                <a:cs typeface="Times New Roman" pitchFamily="18" charset="0"/>
              </a:rPr>
              <a:t>في البداية يجب التأكد على أنه لا يوجد نظام موحد للسجلات المزرعية متعارف عليه في كافة أنظمة الإدارة مثل النظام المحاسبي الموحّد وغيره وما سنحاول التعرض اليه في هذا الجزء مبني على الانظمة الاكثر استعمالاً في الإدارة الحديثة لوحدات الإنتاج ووفق هذا المفهوم يمكن تقسيم السجلات المزرعية الى النوعين التاليين:</a:t>
            </a:r>
          </a:p>
          <a:p>
            <a:pPr marL="381000" indent="-381000" algn="just" rtl="1" eaLnBrk="1" hangingPunct="1">
              <a:lnSpc>
                <a:spcPct val="150000"/>
              </a:lnSpc>
              <a:buFont typeface="Wingdings" pitchFamily="2" charset="2"/>
              <a:buChar char="v"/>
            </a:pPr>
            <a:r>
              <a:rPr lang="ar-SA" altLang="en-US" sz="2400" dirty="0" smtClean="0">
                <a:solidFill>
                  <a:schemeClr val="folHlink"/>
                </a:solidFill>
                <a:latin typeface="Times New Roman" pitchFamily="18" charset="0"/>
                <a:cs typeface="Times New Roman" pitchFamily="18" charset="0"/>
              </a:rPr>
              <a:t>السجلات المزرعية العامة</a:t>
            </a:r>
          </a:p>
          <a:p>
            <a:pPr marL="381000" indent="-381000" algn="just" rtl="1" eaLnBrk="1" hangingPunct="1">
              <a:lnSpc>
                <a:spcPct val="150000"/>
              </a:lnSpc>
              <a:buFont typeface="Wingdings" pitchFamily="2" charset="2"/>
              <a:buChar char="v"/>
            </a:pPr>
            <a:r>
              <a:rPr lang="ar-SA" altLang="en-US" sz="2400" dirty="0" smtClean="0">
                <a:solidFill>
                  <a:schemeClr val="folHlink"/>
                </a:solidFill>
                <a:latin typeface="Times New Roman" pitchFamily="18" charset="0"/>
                <a:cs typeface="Times New Roman" pitchFamily="18" charset="0"/>
              </a:rPr>
              <a:t> سجلات النشاط المزرعي</a:t>
            </a:r>
          </a:p>
          <a:p>
            <a:pPr marL="381000" indent="-381000" algn="r" rtl="1" eaLnBrk="1" hangingPunct="1">
              <a:lnSpc>
                <a:spcPct val="80000"/>
              </a:lnSpc>
              <a:buFont typeface="Wingdings 2" pitchFamily="18" charset="2"/>
              <a:buNone/>
            </a:pPr>
            <a:endParaRPr lang="en-US" altLang="en-US" sz="2400" dirty="0" smtClean="0">
              <a:cs typeface="Akhbar MT" pitchFamily="2" charset="-78"/>
            </a:endParaRPr>
          </a:p>
        </p:txBody>
      </p:sp>
      <p:sp>
        <p:nvSpPr>
          <p:cNvPr id="3" name="عنصر نائب لرقم الشريحة 2"/>
          <p:cNvSpPr>
            <a:spLocks noGrp="1"/>
          </p:cNvSpPr>
          <p:nvPr>
            <p:ph type="sldNum" sz="quarter" idx="12"/>
          </p:nvPr>
        </p:nvSpPr>
        <p:spPr/>
        <p:txBody>
          <a:bodyPr/>
          <a:lstStyle/>
          <a:p>
            <a:pPr>
              <a:defRPr/>
            </a:pPr>
            <a:fld id="{33F90782-8D37-49AD-833F-469BAEA2815B}" type="slidenum">
              <a:rPr lang="ar-SA" smtClean="0"/>
              <a:pPr>
                <a:defRPr/>
              </a:pPr>
              <a:t>82</a:t>
            </a:fld>
            <a:endParaRPr lang="en-US"/>
          </a:p>
        </p:txBody>
      </p:sp>
    </p:spTree>
    <p:extLst>
      <p:ext uri="{BB962C8B-B14F-4D97-AF65-F5344CB8AC3E}">
        <p14:creationId xmlns:p14="http://schemas.microsoft.com/office/powerpoint/2010/main" val="9738394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B050ABAC-9398-4174-8D56-4AA34791F91E}" type="slidenum">
              <a:rPr lang="ar-SA" smtClean="0"/>
              <a:pPr>
                <a:defRPr/>
              </a:pPr>
              <a:t>83</a:t>
            </a:fld>
            <a:endParaRPr lang="en-US"/>
          </a:p>
        </p:txBody>
      </p:sp>
      <p:sp>
        <p:nvSpPr>
          <p:cNvPr id="20482" name="عنوان 1"/>
          <p:cNvSpPr>
            <a:spLocks noGrp="1"/>
          </p:cNvSpPr>
          <p:nvPr>
            <p:ph type="title" idx="4294967295"/>
          </p:nvPr>
        </p:nvSpPr>
        <p:spPr bwMode="auto">
          <a:xfrm>
            <a:off x="1644650" y="274638"/>
            <a:ext cx="7499350" cy="1143000"/>
          </a:xfrm>
        </p:spPr>
        <p:txBody>
          <a:bodyPr/>
          <a:lstStyle/>
          <a:p>
            <a:pPr algn="ctr" eaLnBrk="1" hangingPunct="1"/>
            <a:r>
              <a:rPr lang="ar-SA" altLang="en-US" sz="2800" smtClean="0">
                <a:solidFill>
                  <a:schemeClr val="folHlink"/>
                </a:solidFill>
                <a:effectLst/>
                <a:latin typeface="Times New Roman" pitchFamily="18" charset="0"/>
                <a:cs typeface="Times New Roman" pitchFamily="18" charset="0"/>
              </a:rPr>
              <a:t>السجلات المزرعية العامة</a:t>
            </a:r>
            <a:br>
              <a:rPr lang="ar-SA" altLang="en-US" sz="2800" smtClean="0">
                <a:solidFill>
                  <a:schemeClr val="folHlink"/>
                </a:solidFill>
                <a:effectLst/>
                <a:latin typeface="Times New Roman" pitchFamily="18" charset="0"/>
                <a:cs typeface="Times New Roman" pitchFamily="18" charset="0"/>
              </a:rPr>
            </a:br>
            <a:endParaRPr lang="ar-SA" altLang="en-US" sz="2800" smtClean="0">
              <a:effectLst/>
              <a:latin typeface="Times New Roman" pitchFamily="18" charset="0"/>
              <a:cs typeface="Times New Roman" pitchFamily="18" charset="0"/>
            </a:endParaRPr>
          </a:p>
        </p:txBody>
      </p:sp>
      <p:sp>
        <p:nvSpPr>
          <p:cNvPr id="20483" name="مستطيل 2"/>
          <p:cNvSpPr>
            <a:spLocks noChangeArrowheads="1"/>
          </p:cNvSpPr>
          <p:nvPr/>
        </p:nvSpPr>
        <p:spPr bwMode="auto">
          <a:xfrm>
            <a:off x="1066800" y="1066800"/>
            <a:ext cx="7772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a:solidFill>
                  <a:schemeClr val="tx1"/>
                </a:solidFill>
                <a:latin typeface="Tahoma" pitchFamily="34" charset="0"/>
                <a:cs typeface="Arial" pitchFamily="34" charset="0"/>
              </a:defRPr>
            </a:lvl1pPr>
            <a:lvl2pPr marL="800100" indent="-34290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just" rtl="1" eaLnBrk="1" hangingPunct="1">
              <a:lnSpc>
                <a:spcPct val="150000"/>
              </a:lnSpc>
              <a:buFont typeface="Wingdings" pitchFamily="2" charset="2"/>
              <a:buChar char="v"/>
            </a:pPr>
            <a:r>
              <a:rPr lang="ar-SA" altLang="en-US" sz="2000" dirty="0">
                <a:latin typeface="Times New Roman" pitchFamily="18" charset="0"/>
                <a:cs typeface="Times New Roman" pitchFamily="18" charset="0"/>
              </a:rPr>
              <a:t>وفق هذا النظام يحتفظ المزارع بسجلات عامة في المجلات المختلفة مثل:</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الإنتاج النباتي.</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مستلزمات الإنتاج.</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العمالة والقوة المحركة (الآلات زراعية)</a:t>
            </a:r>
          </a:p>
          <a:p>
            <a:pPr lvl="1" algn="just" rtl="1" eaLnBrk="1" hangingPunct="1">
              <a:lnSpc>
                <a:spcPct val="150000"/>
              </a:lnSpc>
              <a:buFont typeface="Wingdings" pitchFamily="2" charset="2"/>
              <a:buChar char="Ø"/>
            </a:pPr>
            <a:r>
              <a:rPr lang="ar-SA" altLang="en-US" sz="2000" dirty="0">
                <a:latin typeface="Times New Roman" pitchFamily="18" charset="0"/>
                <a:cs typeface="Times New Roman" pitchFamily="18" charset="0"/>
              </a:rPr>
              <a:t>سجلات الإنتاج الحيواني.</a:t>
            </a:r>
          </a:p>
          <a:p>
            <a:pPr algn="just" rtl="1" eaLnBrk="1" hangingPunct="1">
              <a:lnSpc>
                <a:spcPct val="150000"/>
              </a:lnSpc>
              <a:buFont typeface="Wingdings" pitchFamily="2" charset="2"/>
              <a:buNone/>
            </a:pPr>
            <a:r>
              <a:rPr lang="ar-SA" altLang="en-US" sz="2000" dirty="0">
                <a:latin typeface="Times New Roman" pitchFamily="18" charset="0"/>
                <a:cs typeface="Times New Roman" pitchFamily="18" charset="0"/>
              </a:rPr>
              <a:t>وغيرها من السجلات الّلازمة للمزارع مثل السجلات المتعلقة بالقروض والضرائب وما في حكمها. ويمكن للمزارع أن يحدد كمية المعلومات التي يقوم بتدوينها في هذه السجلات فمثلاً في سجل مستلزمات الإنتاج يمكن الاحتفاظ بمعلومات عن كميات السماد، أنواع البذور، مواعيد الزراعة، وكمية التقاوي المستعملة... الخ. وكذلك المبيدات وأنواعها وطرق إضافتها ومواعيدها وغيرها مما يتعلق بمستلزمات الإنتاج.</a:t>
            </a:r>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445926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1143000" y="1066800"/>
            <a:ext cx="7620000" cy="5059363"/>
          </a:xfrm>
        </p:spPr>
        <p:txBody>
          <a:bodyPr>
            <a:noAutofit/>
          </a:bodyPr>
          <a:lstStyle/>
          <a:p>
            <a:pPr marL="365760" indent="-283464" algn="just" rtl="1" eaLnBrk="1" fontAlgn="auto" hangingPunct="1">
              <a:lnSpc>
                <a:spcPct val="80000"/>
              </a:lnSpc>
              <a:spcAft>
                <a:spcPts val="0"/>
              </a:spcAft>
              <a:buFont typeface="Wingdings 2" pitchFamily="18" charset="2"/>
              <a:buNone/>
              <a:defRPr/>
            </a:pPr>
            <a:r>
              <a:rPr lang="ar-SA" sz="2400" b="1" dirty="0" smtClean="0">
                <a:solidFill>
                  <a:schemeClr val="folHlink"/>
                </a:solidFill>
                <a:latin typeface="Times New Roman" pitchFamily="18" charset="0"/>
                <a:ea typeface="+mn-ea"/>
                <a:cs typeface="Times New Roman" pitchFamily="18" charset="0"/>
              </a:rPr>
              <a:t>سجلات النشاط </a:t>
            </a:r>
            <a:r>
              <a:rPr lang="ar-SA" sz="2400" b="1" dirty="0" err="1" smtClean="0">
                <a:solidFill>
                  <a:schemeClr val="folHlink"/>
                </a:solidFill>
                <a:latin typeface="Times New Roman" pitchFamily="18" charset="0"/>
                <a:ea typeface="+mn-ea"/>
                <a:cs typeface="Times New Roman" pitchFamily="18" charset="0"/>
              </a:rPr>
              <a:t>المزرعي</a:t>
            </a:r>
            <a:r>
              <a:rPr lang="ar-SA" sz="2400" b="1" dirty="0" smtClean="0">
                <a:solidFill>
                  <a:schemeClr val="folHlink"/>
                </a:solidFill>
                <a:latin typeface="Times New Roman" pitchFamily="18" charset="0"/>
                <a:ea typeface="+mn-ea"/>
                <a:cs typeface="Times New Roman" pitchFamily="18" charset="0"/>
              </a:rPr>
              <a:t>:</a:t>
            </a:r>
          </a:p>
          <a:p>
            <a:pPr marL="365760" indent="-283464" algn="just" rtl="1" eaLnBrk="1" fontAlgn="auto" hangingPunct="1">
              <a:lnSpc>
                <a:spcPct val="150000"/>
              </a:lnSpc>
              <a:spcAft>
                <a:spcPts val="0"/>
              </a:spcAft>
              <a:buFont typeface="Wingdings" pitchFamily="2" charset="2"/>
              <a:buNone/>
              <a:defRPr/>
            </a:pPr>
            <a:r>
              <a:rPr lang="ar-SA" sz="2400" dirty="0" smtClean="0">
                <a:latin typeface="Times New Roman" pitchFamily="18" charset="0"/>
                <a:ea typeface="+mn-ea"/>
                <a:cs typeface="Times New Roman" pitchFamily="18" charset="0"/>
              </a:rPr>
              <a:t>هذا النظام يختلف عن نظام السجلات المزرعية لأنه يتبع تعريف معنى كلمة نشاط والتي يمكن تعريفها كما يلي:</a:t>
            </a:r>
            <a:endParaRPr lang="ar-SA" sz="2400" b="1" dirty="0" smtClean="0">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2"/>
              <a:buChar char=""/>
              <a:defRPr/>
            </a:pPr>
            <a:r>
              <a:rPr lang="ar-SA" sz="2400" b="1" dirty="0" smtClean="0">
                <a:latin typeface="Times New Roman" pitchFamily="18" charset="0"/>
                <a:ea typeface="+mn-ea"/>
                <a:cs typeface="Times New Roman" pitchFamily="18" charset="0"/>
              </a:rPr>
              <a:t>النشاط: </a:t>
            </a:r>
            <a:r>
              <a:rPr lang="ar-SA" sz="2400" dirty="0" smtClean="0">
                <a:latin typeface="Times New Roman" pitchFamily="18" charset="0"/>
                <a:ea typeface="+mn-ea"/>
                <a:cs typeface="Times New Roman" pitchFamily="18" charset="0"/>
              </a:rPr>
              <a:t>هو أي جزء من المزرعة يمكن فصله بنظام محاسبي خاص </a:t>
            </a:r>
            <a:r>
              <a:rPr lang="ar-SA" sz="2400" dirty="0" err="1" smtClean="0">
                <a:latin typeface="Times New Roman" pitchFamily="18" charset="0"/>
                <a:ea typeface="+mn-ea"/>
                <a:cs typeface="Times New Roman" pitchFamily="18" charset="0"/>
              </a:rPr>
              <a:t>به</a:t>
            </a:r>
            <a:r>
              <a:rPr lang="ar-SA" sz="2400" dirty="0" smtClean="0">
                <a:latin typeface="Times New Roman" pitchFamily="18" charset="0"/>
                <a:ea typeface="+mn-ea"/>
                <a:cs typeface="Times New Roman" pitchFamily="18" charset="0"/>
              </a:rPr>
              <a:t>، أي يمكن أن نجد له ما يعرف بحسابات العوائد وحسابات التكاليف، ووفق التعريف يكون هناك ثلاثة أنواع من السجلات المزرعية.</a:t>
            </a:r>
            <a:endParaRPr lang="ar-SA" sz="2400" b="1" dirty="0" smtClean="0">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pitchFamily="2" charset="2"/>
              <a:buChar char="v"/>
              <a:defRPr/>
            </a:pPr>
            <a:r>
              <a:rPr lang="ar-SA" sz="2400" dirty="0" smtClean="0">
                <a:solidFill>
                  <a:schemeClr val="folHlink"/>
                </a:solidFill>
                <a:latin typeface="Times New Roman" pitchFamily="18" charset="0"/>
                <a:ea typeface="+mn-ea"/>
                <a:cs typeface="Times New Roman" pitchFamily="18" charset="0"/>
              </a:rPr>
              <a:t>سجلات النشاط الإنتاجي</a:t>
            </a:r>
          </a:p>
          <a:p>
            <a:pPr marL="365760" indent="-283464" algn="just" rtl="1" eaLnBrk="1" fontAlgn="auto" hangingPunct="1">
              <a:lnSpc>
                <a:spcPct val="150000"/>
              </a:lnSpc>
              <a:spcAft>
                <a:spcPts val="0"/>
              </a:spcAft>
              <a:buFont typeface="Wingdings" pitchFamily="2" charset="2"/>
              <a:buChar char="v"/>
              <a:defRPr/>
            </a:pPr>
            <a:r>
              <a:rPr lang="ar-SA" sz="2400" dirty="0" smtClean="0">
                <a:solidFill>
                  <a:schemeClr val="folHlink"/>
                </a:solidFill>
                <a:latin typeface="Times New Roman" pitchFamily="18" charset="0"/>
                <a:ea typeface="+mn-ea"/>
                <a:cs typeface="Times New Roman" pitchFamily="18" charset="0"/>
              </a:rPr>
              <a:t>سجلات النشاط الخدمي </a:t>
            </a:r>
          </a:p>
          <a:p>
            <a:pPr marL="365760" indent="-283464" algn="just" rtl="1" eaLnBrk="1" fontAlgn="auto" hangingPunct="1">
              <a:lnSpc>
                <a:spcPct val="150000"/>
              </a:lnSpc>
              <a:spcAft>
                <a:spcPts val="0"/>
              </a:spcAft>
              <a:buFont typeface="Wingdings" pitchFamily="2" charset="2"/>
              <a:buChar char="v"/>
              <a:defRPr/>
            </a:pPr>
            <a:r>
              <a:rPr lang="ar-SA" sz="2400" dirty="0" smtClean="0">
                <a:solidFill>
                  <a:schemeClr val="folHlink"/>
                </a:solidFill>
                <a:latin typeface="Times New Roman" pitchFamily="18" charset="0"/>
                <a:ea typeface="+mn-ea"/>
                <a:cs typeface="Times New Roman" pitchFamily="18" charset="0"/>
              </a:rPr>
              <a:t>سجلات نشاط التخزين</a:t>
            </a:r>
          </a:p>
        </p:txBody>
      </p:sp>
      <p:sp>
        <p:nvSpPr>
          <p:cNvPr id="3" name="عنصر نائب لرقم الشريحة 2"/>
          <p:cNvSpPr>
            <a:spLocks noGrp="1"/>
          </p:cNvSpPr>
          <p:nvPr>
            <p:ph type="sldNum" sz="quarter" idx="12"/>
          </p:nvPr>
        </p:nvSpPr>
        <p:spPr/>
        <p:txBody>
          <a:bodyPr/>
          <a:lstStyle/>
          <a:p>
            <a:pPr>
              <a:defRPr/>
            </a:pPr>
            <a:fld id="{8CFE02F1-5A29-4D88-B0C5-E3BC53EA9B9D}" type="slidenum">
              <a:rPr lang="ar-SA" smtClean="0"/>
              <a:pPr>
                <a:defRPr/>
              </a:pPr>
              <a:t>84</a:t>
            </a:fld>
            <a:endParaRPr lang="en-US"/>
          </a:p>
        </p:txBody>
      </p:sp>
    </p:spTree>
    <p:extLst>
      <p:ext uri="{BB962C8B-B14F-4D97-AF65-F5344CB8AC3E}">
        <p14:creationId xmlns:p14="http://schemas.microsoft.com/office/powerpoint/2010/main" val="31092664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pPr>
              <a:defRPr/>
            </a:pPr>
            <a:fld id="{FC6D9CAA-EA25-43FA-9D86-38DC7C2265ED}" type="slidenum">
              <a:rPr lang="ar-SA" smtClean="0"/>
              <a:pPr>
                <a:defRPr/>
              </a:pPr>
              <a:t>85</a:t>
            </a:fld>
            <a:endParaRPr lang="en-US"/>
          </a:p>
        </p:txBody>
      </p:sp>
      <p:sp>
        <p:nvSpPr>
          <p:cNvPr id="2" name="عنوان 1"/>
          <p:cNvSpPr>
            <a:spLocks noGrp="1"/>
          </p:cNvSpPr>
          <p:nvPr>
            <p:ph type="title" idx="4294967295"/>
          </p:nvPr>
        </p:nvSpPr>
        <p:spPr>
          <a:xfrm>
            <a:off x="838200" y="136481"/>
            <a:ext cx="7499350" cy="715962"/>
          </a:xfrm>
        </p:spPr>
        <p:txBody>
          <a:bodyPr/>
          <a:lstStyle/>
          <a:p>
            <a:pPr algn="ctr" eaLnBrk="1" hangingPunct="1">
              <a:defRPr/>
            </a:pPr>
            <a:r>
              <a:rPr lang="ar-SA" sz="3200" dirty="0" smtClean="0">
                <a:solidFill>
                  <a:schemeClr val="accent3">
                    <a:lumMod val="60000"/>
                    <a:lumOff val="40000"/>
                  </a:schemeClr>
                </a:solidFill>
                <a:effectLst/>
                <a:latin typeface="Times New Roman" pitchFamily="18" charset="0"/>
                <a:cs typeface="Times New Roman" pitchFamily="18" charset="0"/>
              </a:rPr>
              <a:t>سجلات النشاط الإنتاجي </a:t>
            </a:r>
            <a:endParaRPr lang="ar-SA" sz="3200" dirty="0">
              <a:solidFill>
                <a:schemeClr val="accent3">
                  <a:lumMod val="60000"/>
                  <a:lumOff val="40000"/>
                </a:schemeClr>
              </a:solidFill>
              <a:effectLst/>
              <a:latin typeface="Times New Roman" pitchFamily="18" charset="0"/>
              <a:cs typeface="Times New Roman" pitchFamily="18" charset="0"/>
            </a:endParaRPr>
          </a:p>
        </p:txBody>
      </p:sp>
      <p:sp>
        <p:nvSpPr>
          <p:cNvPr id="22531" name="مستطيل 2"/>
          <p:cNvSpPr>
            <a:spLocks noChangeArrowheads="1"/>
          </p:cNvSpPr>
          <p:nvPr/>
        </p:nvSpPr>
        <p:spPr bwMode="auto">
          <a:xfrm>
            <a:off x="1066800" y="838200"/>
            <a:ext cx="7924800" cy="583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82575"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algn="just" rtl="1" eaLnBrk="1" hangingPunct="1">
              <a:lnSpc>
                <a:spcPct val="150000"/>
              </a:lnSpc>
              <a:buFont typeface="Wingdings" pitchFamily="2" charset="2"/>
              <a:buNone/>
            </a:pPr>
            <a:r>
              <a:rPr lang="ar-SA" altLang="en-US" sz="2800" dirty="0">
                <a:latin typeface="Times New Roman" pitchFamily="18" charset="0"/>
                <a:cs typeface="Times New Roman" pitchFamily="18" charset="0"/>
              </a:rPr>
              <a:t>النشاط الإنتاجي في المزرعة هو كل ما ينتج من إنتاج سلعة قابلة للتسويق، مثل إنتاج القمح، الشعير، الفاكهة، الخضر، الأعلاف، اللبن، اللحم والبيض ... الخ. من المعروف أن لهذا النشاط عوائد متمثلة في قيمة الإنتاج (أي كمية الإنتاج </a:t>
            </a:r>
            <a:r>
              <a:rPr lang="en-US" altLang="en-US" sz="2800" dirty="0">
                <a:latin typeface="Times New Roman" pitchFamily="18" charset="0"/>
                <a:cs typeface="Times New Roman" pitchFamily="18" charset="0"/>
              </a:rPr>
              <a:t>x</a:t>
            </a:r>
            <a:r>
              <a:rPr lang="ar-SA" altLang="en-US" sz="2800" dirty="0">
                <a:latin typeface="Times New Roman" pitchFamily="18" charset="0"/>
                <a:cs typeface="Times New Roman" pitchFamily="18" charset="0"/>
              </a:rPr>
              <a:t> متوسط الأسعار) كما أن للنشاط تكاليف متمثلة في التكاليف الثابتة مثل الأرض، إهلاكات الالات والآبار... الخ. وتكاليف متغيرة مثل الأسمدة، المبيدات، البذور، الأعلاف، الوقود والعمالة... الخ. ومن هنا يمكن أن يكون لكل نشاط إنتاجي نظام محاسبي خاص به ويمكن أيضا الاحتفاظ بسجلات لكل نشاط.</a:t>
            </a:r>
            <a:endParaRPr lang="en-US"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624696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4294967295"/>
          </p:nvPr>
        </p:nvSpPr>
        <p:spPr>
          <a:xfrm>
            <a:off x="609600" y="228600"/>
            <a:ext cx="7924800" cy="5897563"/>
          </a:xfrm>
        </p:spPr>
        <p:txBody>
          <a:bodyPr>
            <a:noAutofit/>
          </a:bodyPr>
          <a:lstStyle/>
          <a:p>
            <a:pPr marL="265176" indent="-265176" algn="ctr" rtl="1" eaLnBrk="1" fontAlgn="auto" hangingPunct="1">
              <a:lnSpc>
                <a:spcPct val="80000"/>
              </a:lnSpc>
              <a:spcAft>
                <a:spcPts val="0"/>
              </a:spcAft>
              <a:buFont typeface="Wingdings 2"/>
              <a:buNone/>
              <a:defRPr/>
            </a:pPr>
            <a:r>
              <a:rPr lang="ar-SA" b="1" dirty="0" smtClean="0">
                <a:solidFill>
                  <a:schemeClr val="folHlink"/>
                </a:solidFill>
                <a:latin typeface="Times New Roman" pitchFamily="18" charset="0"/>
                <a:ea typeface="+mn-ea"/>
                <a:cs typeface="Times New Roman" pitchFamily="18" charset="0"/>
              </a:rPr>
              <a:t>سجلات النشاط الخدمي</a:t>
            </a:r>
            <a:r>
              <a:rPr lang="ar-SA" b="1" dirty="0">
                <a:solidFill>
                  <a:schemeClr val="folHlink"/>
                </a:solidFill>
                <a:latin typeface="Times New Roman" pitchFamily="18" charset="0"/>
                <a:ea typeface="+mn-ea"/>
                <a:cs typeface="Times New Roman" pitchFamily="18" charset="0"/>
              </a:rPr>
              <a:t>:</a:t>
            </a:r>
          </a:p>
          <a:p>
            <a:pPr marL="342900" indent="-342900" algn="just" rtl="1" eaLnBrk="1" fontAlgn="auto" hangingPunct="1">
              <a:lnSpc>
                <a:spcPct val="150000"/>
              </a:lnSpc>
              <a:spcAft>
                <a:spcPts val="0"/>
              </a:spcAft>
              <a:defRPr/>
            </a:pPr>
            <a:r>
              <a:rPr lang="ar-SA" sz="2400" dirty="0">
                <a:latin typeface="Times New Roman" pitchFamily="18" charset="0"/>
                <a:ea typeface="+mn-ea"/>
                <a:cs typeface="Times New Roman" pitchFamily="18" charset="0"/>
              </a:rPr>
              <a:t>يعرف النشاط الخدمي بانه أي نشاط بالمزرعة يخدم النشاط الإنتاجي ولا يقدم إنتاجه للتسويق المباشر. فمثلاً الآلات الزراعية التي تخدم الإنتاج تعتبر نشاطاً خدمياً. الجرارات التي تعمل بحقول القمح أو الأعلاف تقدم خدماتها إلى الأنشطة الإنتاجية فهي بالتالي نشاط خدمي. </a:t>
            </a:r>
            <a:endParaRPr lang="ar-SA" sz="2400" dirty="0" smtClean="0">
              <a:latin typeface="Times New Roman" pitchFamily="18" charset="0"/>
              <a:ea typeface="+mn-ea"/>
              <a:cs typeface="Times New Roman" pitchFamily="18" charset="0"/>
            </a:endParaRPr>
          </a:p>
          <a:p>
            <a:pPr marL="342900" indent="-342900" algn="just" rtl="1" eaLnBrk="1" fontAlgn="auto" hangingPunct="1">
              <a:lnSpc>
                <a:spcPct val="150000"/>
              </a:lnSpc>
              <a:spcAft>
                <a:spcPts val="0"/>
              </a:spcAft>
              <a:defRPr/>
            </a:pPr>
            <a:r>
              <a:rPr lang="ar-SA" sz="2400" dirty="0" smtClean="0">
                <a:latin typeface="Times New Roman" pitchFamily="18" charset="0"/>
                <a:ea typeface="+mn-ea"/>
                <a:cs typeface="Times New Roman" pitchFamily="18" charset="0"/>
              </a:rPr>
              <a:t>وللنشاط </a:t>
            </a:r>
            <a:r>
              <a:rPr lang="ar-SA" sz="2400" dirty="0">
                <a:latin typeface="Times New Roman" pitchFamily="18" charset="0"/>
                <a:ea typeface="+mn-ea"/>
                <a:cs typeface="Times New Roman" pitchFamily="18" charset="0"/>
              </a:rPr>
              <a:t>الخدمي سجلات خاصة تحتوي العوائد وهي قيمة مقدرة لخدمات الآلة في النشاط الإنتاجي والتكاليف والتي تشمل التكاليف الثابتة والمتمثلة في إهلاكات الآلة والتأمين والتراخيص وغيرها والتكاليف </a:t>
            </a:r>
            <a:r>
              <a:rPr lang="ar-SA" sz="2400" dirty="0" smtClean="0">
                <a:latin typeface="Times New Roman" pitchFamily="18" charset="0"/>
                <a:ea typeface="+mn-ea"/>
                <a:cs typeface="Times New Roman" pitchFamily="18" charset="0"/>
              </a:rPr>
              <a:t>التسييرية (</a:t>
            </a:r>
            <a:r>
              <a:rPr lang="ar-SA" sz="2400" dirty="0">
                <a:latin typeface="Times New Roman" pitchFamily="18" charset="0"/>
                <a:ea typeface="+mn-ea"/>
                <a:cs typeface="Times New Roman" pitchFamily="18" charset="0"/>
              </a:rPr>
              <a:t>التشغيلية) والتي تشمل الوقود والصيانة والعمالة وغيرها.</a:t>
            </a:r>
          </a:p>
          <a:p>
            <a:pPr marL="342900" indent="-342900" algn="just" rtl="1" eaLnBrk="1" fontAlgn="auto" hangingPunct="1">
              <a:lnSpc>
                <a:spcPct val="150000"/>
              </a:lnSpc>
              <a:spcAft>
                <a:spcPts val="0"/>
              </a:spcAft>
              <a:defRPr/>
            </a:pPr>
            <a:r>
              <a:rPr lang="ar-SA" sz="2400" dirty="0">
                <a:latin typeface="Times New Roman" pitchFamily="18" charset="0"/>
                <a:ea typeface="+mn-ea"/>
                <a:cs typeface="Times New Roman" pitchFamily="18" charset="0"/>
              </a:rPr>
              <a:t>وتمكّن هذه السجلات من حفظ المعلومات المتعلقة بالآلة من ساعات التشغيل، </a:t>
            </a:r>
            <a:r>
              <a:rPr lang="ar-SA" sz="2400" dirty="0" smtClean="0">
                <a:latin typeface="Times New Roman" pitchFamily="18" charset="0"/>
                <a:ea typeface="+mn-ea"/>
                <a:cs typeface="Times New Roman" pitchFamily="18" charset="0"/>
              </a:rPr>
              <a:t>والإهلاك </a:t>
            </a:r>
            <a:r>
              <a:rPr lang="ar-SA" sz="2400" dirty="0">
                <a:latin typeface="Times New Roman" pitchFamily="18" charset="0"/>
                <a:ea typeface="+mn-ea"/>
                <a:cs typeface="Times New Roman" pitchFamily="18" charset="0"/>
              </a:rPr>
              <a:t>والكفاءة وغيرها</a:t>
            </a:r>
            <a:r>
              <a:rPr lang="ar-SA" sz="2400" dirty="0" smtClean="0">
                <a:latin typeface="Times New Roman" pitchFamily="18" charset="0"/>
                <a:ea typeface="+mn-ea"/>
                <a:cs typeface="Times New Roman" pitchFamily="18" charset="0"/>
              </a:rPr>
              <a:t>.</a:t>
            </a:r>
            <a:endParaRPr lang="ar-SA" sz="2400" b="1"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F4DB900D-5FCD-4C71-B58D-367694F65CFA}" type="slidenum">
              <a:rPr lang="ar-SA" smtClean="0"/>
              <a:pPr>
                <a:defRPr/>
              </a:pPr>
              <a:t>86</a:t>
            </a:fld>
            <a:endParaRPr lang="en-US"/>
          </a:p>
        </p:txBody>
      </p:sp>
    </p:spTree>
    <p:extLst>
      <p:ext uri="{BB962C8B-B14F-4D97-AF65-F5344CB8AC3E}">
        <p14:creationId xmlns:p14="http://schemas.microsoft.com/office/powerpoint/2010/main" val="30842709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graphicFrame>
        <p:nvGraphicFramePr>
          <p:cNvPr id="2050" name="Object 4"/>
          <p:cNvGraphicFramePr>
            <a:graphicFrameLocks noChangeAspect="1"/>
          </p:cNvGraphicFramePr>
          <p:nvPr>
            <p:extLst>
              <p:ext uri="{D42A27DB-BD31-4B8C-83A1-F6EECF244321}">
                <p14:modId xmlns:p14="http://schemas.microsoft.com/office/powerpoint/2010/main" val="962813576"/>
              </p:ext>
            </p:extLst>
          </p:nvPr>
        </p:nvGraphicFramePr>
        <p:xfrm>
          <a:off x="762000" y="304800"/>
          <a:ext cx="7924800" cy="5861050"/>
        </p:xfrm>
        <a:graphic>
          <a:graphicData uri="http://schemas.openxmlformats.org/presentationml/2006/ole">
            <mc:AlternateContent xmlns:mc="http://schemas.openxmlformats.org/markup-compatibility/2006">
              <mc:Choice xmlns:v="urn:schemas-microsoft-com:vml" Requires="v">
                <p:oleObj spid="_x0000_s8298" name="Document" r:id="rId3" imgW="5545505" imgH="5749945" progId="Word.Document.8">
                  <p:embed/>
                </p:oleObj>
              </mc:Choice>
              <mc:Fallback>
                <p:oleObj name="Document" r:id="rId3" imgW="5545505" imgH="5749945" progId="Word.Document.8">
                  <p:embed/>
                  <p:pic>
                    <p:nvPicPr>
                      <p:cNvPr id="0" name=""/>
                      <p:cNvPicPr>
                        <a:picLocks noChangeAspect="1" noChangeArrowheads="1"/>
                      </p:cNvPicPr>
                      <p:nvPr/>
                    </p:nvPicPr>
                    <p:blipFill>
                      <a:blip r:embed="rId4"/>
                      <a:srcRect/>
                      <a:stretch>
                        <a:fillRect/>
                      </a:stretch>
                    </p:blipFill>
                    <p:spPr bwMode="auto">
                      <a:xfrm>
                        <a:off x="762000" y="304800"/>
                        <a:ext cx="7924800" cy="586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6"/>
          <p:cNvSpPr>
            <a:spLocks noChangeArrowheads="1"/>
          </p:cNvSpPr>
          <p:nvPr/>
        </p:nvSpPr>
        <p:spPr bwMode="auto">
          <a:xfrm>
            <a:off x="0" y="5724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D2E01347-2055-4C3E-8C15-BF7F6891BE22}" type="slidenum">
              <a:rPr lang="ar-SA" smtClean="0"/>
              <a:pPr>
                <a:defRPr/>
              </a:pPr>
              <a:t>87</a:t>
            </a:fld>
            <a:endParaRPr lang="en-US"/>
          </a:p>
        </p:txBody>
      </p:sp>
    </p:spTree>
    <p:extLst>
      <p:ext uri="{BB962C8B-B14F-4D97-AF65-F5344CB8AC3E}">
        <p14:creationId xmlns:p14="http://schemas.microsoft.com/office/powerpoint/2010/main" val="30402879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a:xfrm>
            <a:off x="442913" y="103188"/>
            <a:ext cx="8243887" cy="736600"/>
          </a:xfrm>
        </p:spPr>
        <p:txBody>
          <a:bodyPr/>
          <a:lstStyle/>
          <a:p>
            <a:pPr algn="ctr" rtl="1" eaLnBrk="1" fontAlgn="auto" hangingPunct="1">
              <a:spcAft>
                <a:spcPts val="0"/>
              </a:spcAft>
              <a:defRPr/>
            </a:pPr>
            <a:r>
              <a:rPr lang="ar-SA" sz="2800" dirty="0" smtClean="0">
                <a:solidFill>
                  <a:schemeClr val="accent1"/>
                </a:solidFill>
                <a:effectLst/>
                <a:latin typeface="Times New Roman" pitchFamily="18" charset="0"/>
                <a:ea typeface="+mj-ea"/>
                <a:cs typeface="Times New Roman" pitchFamily="18" charset="0"/>
              </a:rPr>
              <a:t>تحليل السجلات المزرعية</a:t>
            </a:r>
            <a:r>
              <a:rPr lang="ar-SA" sz="2800" dirty="0">
                <a:solidFill>
                  <a:schemeClr val="accent1"/>
                </a:solidFill>
                <a:effectLst/>
                <a:latin typeface="Times New Roman" pitchFamily="18" charset="0"/>
                <a:cs typeface="Times New Roman" pitchFamily="18" charset="0"/>
              </a:rPr>
              <a:t> (6) </a:t>
            </a:r>
            <a:endParaRPr lang="en-US" sz="2800" dirty="0">
              <a:solidFill>
                <a:schemeClr val="accent1"/>
              </a:solidFill>
              <a:effectLst/>
              <a:latin typeface="Times New Roman" pitchFamily="18" charset="0"/>
              <a:cs typeface="Times New Roman" pitchFamily="18" charset="0"/>
            </a:endParaRPr>
          </a:p>
        </p:txBody>
      </p:sp>
      <p:sp>
        <p:nvSpPr>
          <p:cNvPr id="206853" name="Rectangle 5"/>
          <p:cNvSpPr>
            <a:spLocks noGrp="1" noChangeArrowheads="1"/>
          </p:cNvSpPr>
          <p:nvPr>
            <p:ph idx="1"/>
          </p:nvPr>
        </p:nvSpPr>
        <p:spPr>
          <a:xfrm>
            <a:off x="1066800" y="762000"/>
            <a:ext cx="7848600" cy="6096000"/>
          </a:xfrm>
        </p:spPr>
        <p:txBody>
          <a:bodyPr>
            <a:noAutofit/>
          </a:bodyPr>
          <a:lstStyle/>
          <a:p>
            <a:pPr marL="365760" indent="-283464" algn="just" rtl="1" eaLnBrk="1" fontAlgn="auto" hangingPunct="1">
              <a:lnSpc>
                <a:spcPct val="150000"/>
              </a:lnSpc>
              <a:spcAft>
                <a:spcPts val="0"/>
              </a:spcAft>
              <a:buFontTx/>
              <a:buNone/>
              <a:defRPr/>
            </a:pPr>
            <a:r>
              <a:rPr lang="ar-SA" sz="2000" dirty="0">
                <a:latin typeface="Times New Roman" pitchFamily="18" charset="0"/>
                <a:ea typeface="+mn-ea"/>
                <a:cs typeface="Times New Roman" pitchFamily="18" charset="0"/>
              </a:rPr>
              <a:t>تأتي أهمية السجلات </a:t>
            </a:r>
            <a:r>
              <a:rPr lang="ar-SA" sz="2000" dirty="0" smtClean="0">
                <a:latin typeface="Times New Roman" pitchFamily="18" charset="0"/>
                <a:ea typeface="+mn-ea"/>
                <a:cs typeface="Times New Roman" pitchFamily="18" charset="0"/>
              </a:rPr>
              <a:t>المز رعية </a:t>
            </a:r>
            <a:r>
              <a:rPr lang="ar-SA" sz="2000" dirty="0">
                <a:latin typeface="Times New Roman" pitchFamily="18" charset="0"/>
                <a:ea typeface="+mn-ea"/>
                <a:cs typeface="Times New Roman" pitchFamily="18" charset="0"/>
              </a:rPr>
              <a:t>من مقدرة المزارع على الرجوع لها وتحليل بياناتها والاستفادة منها في الأوجه المختلفة للإدارة المزرعية. ويجري تحليل السجلات المزرعية في الغالب للحصول على ما يلي:</a:t>
            </a:r>
          </a:p>
          <a:p>
            <a:pPr marL="640080" lvl="1" indent="-237744" algn="just" rtl="1" eaLnBrk="1" fontAlgn="auto" hangingPunct="1">
              <a:lnSpc>
                <a:spcPct val="150000"/>
              </a:lnSpc>
              <a:spcAft>
                <a:spcPts val="0"/>
              </a:spcAft>
              <a:buFont typeface="Wingdings" pitchFamily="2" charset="2"/>
              <a:buChar char="q"/>
              <a:defRPr/>
            </a:pPr>
            <a:r>
              <a:rPr lang="ar-SA" sz="2000" dirty="0">
                <a:solidFill>
                  <a:schemeClr val="tx2"/>
                </a:solidFill>
                <a:latin typeface="Times New Roman" pitchFamily="18" charset="0"/>
                <a:ea typeface="+mn-ea"/>
                <a:cs typeface="Times New Roman" pitchFamily="18" charset="0"/>
              </a:rPr>
              <a:t>تقدير الكفاءة الإقتصادية لعناصر الإنتاج في </a:t>
            </a:r>
            <a:r>
              <a:rPr lang="ar-SA" sz="2000" dirty="0" smtClean="0">
                <a:solidFill>
                  <a:schemeClr val="tx2"/>
                </a:solidFill>
                <a:latin typeface="Times New Roman" pitchFamily="18" charset="0"/>
                <a:ea typeface="+mn-ea"/>
                <a:cs typeface="Times New Roman" pitchFamily="18" charset="0"/>
              </a:rPr>
              <a:t>المزرعة.</a:t>
            </a:r>
            <a:endParaRPr lang="ar-SA" sz="2000" dirty="0">
              <a:solidFill>
                <a:schemeClr val="tx2"/>
              </a:solidFill>
              <a:latin typeface="Times New Roman" pitchFamily="18" charset="0"/>
              <a:ea typeface="+mn-ea"/>
              <a:cs typeface="Times New Roman" pitchFamily="18" charset="0"/>
            </a:endParaRPr>
          </a:p>
          <a:p>
            <a:pPr marL="640080" lvl="1" indent="-237744" algn="just" rtl="1" eaLnBrk="1" fontAlgn="auto" hangingPunct="1">
              <a:lnSpc>
                <a:spcPct val="150000"/>
              </a:lnSpc>
              <a:spcAft>
                <a:spcPts val="0"/>
              </a:spcAft>
              <a:buFont typeface="Wingdings" pitchFamily="2" charset="2"/>
              <a:buChar char="q"/>
              <a:defRPr/>
            </a:pPr>
            <a:r>
              <a:rPr lang="ar-SA" sz="2000" dirty="0">
                <a:solidFill>
                  <a:schemeClr val="tx2"/>
                </a:solidFill>
                <a:latin typeface="Times New Roman" pitchFamily="18" charset="0"/>
                <a:ea typeface="+mn-ea"/>
                <a:cs typeface="Times New Roman" pitchFamily="18" charset="0"/>
              </a:rPr>
              <a:t>تقدير النجاح المالي للوحدات </a:t>
            </a:r>
            <a:r>
              <a:rPr lang="ar-SA" sz="2000" dirty="0" smtClean="0">
                <a:solidFill>
                  <a:schemeClr val="tx2"/>
                </a:solidFill>
                <a:latin typeface="Times New Roman" pitchFamily="18" charset="0"/>
                <a:ea typeface="+mn-ea"/>
                <a:cs typeface="Times New Roman" pitchFamily="18" charset="0"/>
              </a:rPr>
              <a:t>الإنتاجية.</a:t>
            </a:r>
            <a:endParaRPr lang="ar-SA" sz="2000" dirty="0">
              <a:solidFill>
                <a:schemeClr val="tx2"/>
              </a:solidFill>
              <a:latin typeface="Times New Roman" pitchFamily="18" charset="0"/>
              <a:ea typeface="+mn-ea"/>
              <a:cs typeface="Times New Roman" pitchFamily="18" charset="0"/>
            </a:endParaRPr>
          </a:p>
          <a:p>
            <a:pPr marL="640080" lvl="1" indent="-237744" algn="just" rtl="1" eaLnBrk="1" fontAlgn="auto" hangingPunct="1">
              <a:lnSpc>
                <a:spcPct val="150000"/>
              </a:lnSpc>
              <a:spcAft>
                <a:spcPts val="0"/>
              </a:spcAft>
              <a:buFont typeface="Wingdings" pitchFamily="2" charset="2"/>
              <a:buChar char="q"/>
              <a:defRPr/>
            </a:pPr>
            <a:r>
              <a:rPr lang="ar-SA" sz="2000" dirty="0" smtClean="0">
                <a:solidFill>
                  <a:schemeClr val="tx2"/>
                </a:solidFill>
                <a:latin typeface="Times New Roman" pitchFamily="18" charset="0"/>
                <a:ea typeface="+mn-ea"/>
                <a:cs typeface="Times New Roman" pitchFamily="18" charset="0"/>
              </a:rPr>
              <a:t>تقدير احتياجات وإمكانيات التوسع </a:t>
            </a:r>
            <a:r>
              <a:rPr lang="ar-SA" sz="2000" dirty="0" err="1" smtClean="0">
                <a:solidFill>
                  <a:schemeClr val="tx2"/>
                </a:solidFill>
                <a:latin typeface="Times New Roman" pitchFamily="18" charset="0"/>
                <a:ea typeface="+mn-ea"/>
                <a:cs typeface="Times New Roman" pitchFamily="18" charset="0"/>
              </a:rPr>
              <a:t>المزرعي</a:t>
            </a:r>
            <a:r>
              <a:rPr lang="ar-SA" sz="2000" dirty="0" smtClean="0">
                <a:solidFill>
                  <a:schemeClr val="tx2"/>
                </a:solidFill>
                <a:latin typeface="Times New Roman" pitchFamily="18" charset="0"/>
                <a:ea typeface="+mn-ea"/>
                <a:cs typeface="Times New Roman" pitchFamily="18" charset="0"/>
              </a:rPr>
              <a:t> والنمو.</a:t>
            </a:r>
          </a:p>
          <a:p>
            <a:pPr marL="365760" indent="-283464" algn="just" rtl="1" eaLnBrk="1" fontAlgn="auto" hangingPunct="1">
              <a:lnSpc>
                <a:spcPct val="150000"/>
              </a:lnSpc>
              <a:spcAft>
                <a:spcPts val="0"/>
              </a:spcAft>
              <a:buFontTx/>
              <a:buNone/>
              <a:defRPr/>
            </a:pPr>
            <a:r>
              <a:rPr lang="ar-SA" sz="2000" dirty="0" smtClean="0">
                <a:latin typeface="Times New Roman" pitchFamily="18" charset="0"/>
                <a:ea typeface="+mn-ea"/>
                <a:cs typeface="Times New Roman" pitchFamily="18" charset="0"/>
              </a:rPr>
              <a:t>ونستعرض فيما يلي بعض المعايير في تحليل السجلات </a:t>
            </a:r>
            <a:r>
              <a:rPr lang="ar-SA" sz="2000" dirty="0" err="1" smtClean="0">
                <a:latin typeface="Times New Roman" pitchFamily="18" charset="0"/>
                <a:ea typeface="+mn-ea"/>
                <a:cs typeface="Times New Roman" pitchFamily="18" charset="0"/>
              </a:rPr>
              <a:t>المزرعية.</a:t>
            </a:r>
            <a:endParaRPr lang="ar-SA" sz="2000" b="1" dirty="0" smtClean="0">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pitchFamily="2" charset="2"/>
              <a:buChar char="v"/>
              <a:defRPr/>
            </a:pPr>
            <a:r>
              <a:rPr lang="ar-SA" sz="2000" b="1" dirty="0" smtClean="0">
                <a:solidFill>
                  <a:schemeClr val="tx2"/>
                </a:solidFill>
                <a:latin typeface="Times New Roman" pitchFamily="18" charset="0"/>
                <a:ea typeface="+mn-ea"/>
                <a:cs typeface="Times New Roman" pitchFamily="18" charset="0"/>
              </a:rPr>
              <a:t>تــقدير </a:t>
            </a:r>
            <a:r>
              <a:rPr lang="ar-SA" sz="2000" b="1" dirty="0">
                <a:solidFill>
                  <a:schemeClr val="tx2"/>
                </a:solidFill>
                <a:latin typeface="Times New Roman" pitchFamily="18" charset="0"/>
                <a:ea typeface="+mn-ea"/>
                <a:cs typeface="Times New Roman" pitchFamily="18" charset="0"/>
              </a:rPr>
              <a:t>الـــــكفاءة الإقتصادية لـــــعناصر الإنتاج في الــــمزرعة:</a:t>
            </a:r>
          </a:p>
          <a:p>
            <a:pPr marL="365760" indent="-283464" algn="just" rtl="1" eaLnBrk="1" fontAlgn="auto" hangingPunct="1">
              <a:lnSpc>
                <a:spcPct val="150000"/>
              </a:lnSpc>
              <a:spcAft>
                <a:spcPts val="0"/>
              </a:spcAft>
              <a:buFontTx/>
              <a:buNone/>
              <a:defRPr/>
            </a:pPr>
            <a:r>
              <a:rPr lang="ar-SA" sz="2000" dirty="0">
                <a:latin typeface="Times New Roman" pitchFamily="18" charset="0"/>
                <a:ea typeface="+mn-ea"/>
                <a:cs typeface="Times New Roman" pitchFamily="18" charset="0"/>
              </a:rPr>
              <a:t>يمكن تقسيم عناصر الإنتاج في المزرعة إلى الأقسام التالية:</a:t>
            </a:r>
          </a:p>
          <a:p>
            <a:pPr marL="365760" indent="-283464" algn="just" rtl="1" eaLnBrk="1" fontAlgn="auto" hangingPunct="1">
              <a:lnSpc>
                <a:spcPct val="150000"/>
              </a:lnSpc>
              <a:spcAft>
                <a:spcPts val="0"/>
              </a:spcAft>
              <a:buFontTx/>
              <a:buNone/>
              <a:defRPr/>
            </a:pPr>
            <a:r>
              <a:rPr lang="ar-SA" sz="2000" dirty="0" smtClean="0">
                <a:latin typeface="Times New Roman" pitchFamily="18" charset="0"/>
                <a:ea typeface="+mn-ea"/>
                <a:cs typeface="Times New Roman" pitchFamily="18" charset="0"/>
              </a:rPr>
              <a:t>المحاصيل </a:t>
            </a:r>
            <a:r>
              <a:rPr lang="ar-SA" sz="2000" dirty="0">
                <a:latin typeface="Times New Roman" pitchFamily="18" charset="0"/>
                <a:ea typeface="+mn-ea"/>
                <a:cs typeface="Times New Roman" pitchFamily="18" charset="0"/>
              </a:rPr>
              <a:t>المنتجة، الآلة، الأرض الزراعية. وهذه أهم عناصر الإنتاج بالمزرعة التي تهتم الإدارة المزرعية بتقدير كفاءة أدائها من الناحية الإقتصادية لارتباطها بالإنتاج والدخل المزرعي المتوقع من النشاط الزراعي الإنتاجي.</a:t>
            </a:r>
            <a:endParaRPr lang="en-US" sz="2000" dirty="0">
              <a:latin typeface="Times New Roman" pitchFamily="18" charset="0"/>
              <a:ea typeface="+mn-ea"/>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5411ADAE-7DF4-4855-94A9-5A87B5F177F9}" type="slidenum">
              <a:rPr lang="ar-SA" smtClean="0"/>
              <a:pPr>
                <a:defRPr/>
              </a:pPr>
              <a:t>88</a:t>
            </a:fld>
            <a:endParaRPr lang="en-US"/>
          </a:p>
        </p:txBody>
      </p:sp>
    </p:spTree>
    <p:extLst>
      <p:ext uri="{BB962C8B-B14F-4D97-AF65-F5344CB8AC3E}">
        <p14:creationId xmlns:p14="http://schemas.microsoft.com/office/powerpoint/2010/main" val="4862877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42913" y="103188"/>
            <a:ext cx="8243887" cy="736600"/>
          </a:xfrm>
        </p:spPr>
        <p:txBody>
          <a:bodyPr/>
          <a:lstStyle/>
          <a:p>
            <a:pPr algn="ctr" eaLnBrk="1" fontAlgn="auto" hangingPunct="1">
              <a:spcAft>
                <a:spcPts val="0"/>
              </a:spcAft>
              <a:defRPr/>
            </a:pPr>
            <a:r>
              <a:rPr lang="ar-SA" sz="2800" dirty="0" smtClean="0">
                <a:solidFill>
                  <a:srgbClr val="993300"/>
                </a:solidFill>
                <a:effectLst/>
                <a:latin typeface="Times New Roman" pitchFamily="18" charset="0"/>
                <a:ea typeface="+mj-ea"/>
                <a:cs typeface="Times New Roman" pitchFamily="18" charset="0"/>
              </a:rPr>
              <a:t>تقدير كفاءة المنتج الزراعي</a:t>
            </a:r>
            <a:endParaRPr lang="en-US" sz="2800" dirty="0">
              <a:solidFill>
                <a:srgbClr val="993300"/>
              </a:solidFill>
              <a:effectLst/>
              <a:latin typeface="Times New Roman" pitchFamily="18" charset="0"/>
              <a:ea typeface="+mj-ea"/>
              <a:cs typeface="Times New Roman" pitchFamily="18" charset="0"/>
            </a:endParaRPr>
          </a:p>
        </p:txBody>
      </p:sp>
      <p:sp>
        <p:nvSpPr>
          <p:cNvPr id="16387" name="Rectangle 3"/>
          <p:cNvSpPr>
            <a:spLocks noGrp="1" noChangeArrowheads="1"/>
          </p:cNvSpPr>
          <p:nvPr>
            <p:ph idx="1"/>
          </p:nvPr>
        </p:nvSpPr>
        <p:spPr>
          <a:xfrm>
            <a:off x="990600" y="914400"/>
            <a:ext cx="8153400" cy="5715000"/>
          </a:xfrm>
        </p:spPr>
        <p:txBody>
          <a:bodyPr/>
          <a:lstStyle/>
          <a:p>
            <a:pPr algn="just" rtl="1" eaLnBrk="1" hangingPunct="1">
              <a:lnSpc>
                <a:spcPct val="150000"/>
              </a:lnSpc>
              <a:buFontTx/>
              <a:buNone/>
            </a:pPr>
            <a:r>
              <a:rPr lang="ar-SA" altLang="en-US" sz="2400" dirty="0" smtClean="0">
                <a:latin typeface="Times New Roman" pitchFamily="18" charset="0"/>
                <a:cs typeface="Times New Roman" pitchFamily="18" charset="0"/>
              </a:rPr>
              <a:t>تقدير كفاءة المنتج الزراعي من اهم عناصر الإنتاج وقد استخدم الاقتصاديون مبدأ المقارنة بمعدلات </a:t>
            </a:r>
            <a:r>
              <a:rPr lang="ar-SA" altLang="en-US" sz="2400" b="1" dirty="0" smtClean="0">
                <a:latin typeface="Times New Roman" pitchFamily="18" charset="0"/>
                <a:cs typeface="Times New Roman" pitchFamily="18" charset="0"/>
              </a:rPr>
              <a:t>نمطية</a:t>
            </a:r>
            <a:r>
              <a:rPr lang="ar-SA" altLang="en-US" sz="2400" dirty="0" smtClean="0">
                <a:latin typeface="Times New Roman" pitchFamily="18" charset="0"/>
                <a:cs typeface="Times New Roman" pitchFamily="18" charset="0"/>
              </a:rPr>
              <a:t> متعارف عليها لقياس مدى تقارب الاداء الفعلي للمنتج مع هذه المعدلات النمطية ومن المعروف ان هذه المعدلات النمطية تختلف باختلاف:</a:t>
            </a:r>
          </a:p>
          <a:p>
            <a:pPr lvl="1" algn="just" rtl="1" eaLnBrk="1" hangingPunct="1">
              <a:lnSpc>
                <a:spcPct val="150000"/>
              </a:lnSpc>
              <a:buFont typeface="Wingdings" pitchFamily="2" charset="2"/>
              <a:buChar char="Ø"/>
            </a:pPr>
            <a:r>
              <a:rPr lang="ar-SA" altLang="en-US" sz="2400" dirty="0" smtClean="0">
                <a:latin typeface="Times New Roman" pitchFamily="18" charset="0"/>
                <a:cs typeface="Times New Roman" pitchFamily="18" charset="0"/>
              </a:rPr>
              <a:t>نوع الإنتاج وطبيعته.</a:t>
            </a:r>
          </a:p>
          <a:p>
            <a:pPr lvl="1" algn="just" rtl="1" eaLnBrk="1" hangingPunct="1">
              <a:lnSpc>
                <a:spcPct val="150000"/>
              </a:lnSpc>
              <a:buFont typeface="Wingdings" pitchFamily="2" charset="2"/>
              <a:buChar char="Ø"/>
            </a:pPr>
            <a:r>
              <a:rPr lang="ar-SA" altLang="en-US" sz="2400" dirty="0" smtClean="0">
                <a:latin typeface="Times New Roman" pitchFamily="18" charset="0"/>
                <a:cs typeface="Times New Roman" pitchFamily="18" charset="0"/>
              </a:rPr>
              <a:t>درجة التكثيف الزراعي.</a:t>
            </a:r>
          </a:p>
          <a:p>
            <a:pPr lvl="1" algn="just" rtl="1" eaLnBrk="1" hangingPunct="1">
              <a:lnSpc>
                <a:spcPct val="150000"/>
              </a:lnSpc>
              <a:buFont typeface="Wingdings" pitchFamily="2" charset="2"/>
              <a:buChar char="Ø"/>
            </a:pPr>
            <a:r>
              <a:rPr lang="ar-SA" altLang="en-US" sz="2400" dirty="0" smtClean="0">
                <a:latin typeface="Times New Roman" pitchFamily="18" charset="0"/>
                <a:cs typeface="Times New Roman" pitchFamily="18" charset="0"/>
              </a:rPr>
              <a:t>حجم الاستثمار في الآلات الزراعية وغيرها المصاحب بمجهودات المنتج الزراعي.</a:t>
            </a:r>
          </a:p>
          <a:p>
            <a:pPr algn="just" rtl="1" eaLnBrk="1" hangingPunct="1">
              <a:lnSpc>
                <a:spcPct val="150000"/>
              </a:lnSpc>
              <a:buFontTx/>
              <a:buNone/>
            </a:pPr>
            <a:r>
              <a:rPr lang="ar-SA" altLang="en-US" sz="2400" dirty="0" smtClean="0">
                <a:latin typeface="Times New Roman" pitchFamily="18" charset="0"/>
                <a:cs typeface="Times New Roman" pitchFamily="18" charset="0"/>
              </a:rPr>
              <a:t>وقد اثبتت الدراسات تأثير هذه العوامل على كفاءة أداء المنتج الزراعي.</a:t>
            </a:r>
            <a:endParaRPr lang="en-US" altLang="en-US" sz="2400" dirty="0" smtClean="0">
              <a:latin typeface="Times New Roman" pitchFamily="18" charset="0"/>
              <a:cs typeface="Times New Roman" pitchFamily="18" charset="0"/>
            </a:endParaRPr>
          </a:p>
        </p:txBody>
      </p:sp>
      <p:sp>
        <p:nvSpPr>
          <p:cNvPr id="4" name="عنصر نائب لرقم الشريحة 3"/>
          <p:cNvSpPr>
            <a:spLocks noGrp="1"/>
          </p:cNvSpPr>
          <p:nvPr>
            <p:ph type="sldNum" sz="quarter" idx="12"/>
          </p:nvPr>
        </p:nvSpPr>
        <p:spPr/>
        <p:txBody>
          <a:bodyPr/>
          <a:lstStyle/>
          <a:p>
            <a:pPr>
              <a:defRPr/>
            </a:pPr>
            <a:fld id="{43101D03-86DE-40B2-91C1-DC706120CF57}" type="slidenum">
              <a:rPr lang="ar-SA" smtClean="0"/>
              <a:pPr>
                <a:defRPr/>
              </a:pPr>
              <a:t>89</a:t>
            </a:fld>
            <a:endParaRPr lang="en-US"/>
          </a:p>
        </p:txBody>
      </p:sp>
    </p:spTree>
    <p:extLst>
      <p:ext uri="{BB962C8B-B14F-4D97-AF65-F5344CB8AC3E}">
        <p14:creationId xmlns:p14="http://schemas.microsoft.com/office/powerpoint/2010/main" val="181013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lgn="r" rtl="1">
              <a:buNone/>
            </a:pPr>
            <a:r>
              <a:rPr lang="ar-SA" b="1" dirty="0"/>
              <a:t>سياسات الغياب/الحضور: </a:t>
            </a:r>
            <a:endParaRPr lang="en-US" dirty="0"/>
          </a:p>
          <a:p>
            <a:pPr lvl="0" algn="r" rtl="1"/>
            <a:r>
              <a:rPr lang="ar-SA" dirty="0"/>
              <a:t>سوف تطبق لوائح الجامعة في هذا </a:t>
            </a:r>
            <a:r>
              <a:rPr lang="ar-SA" dirty="0" smtClean="0"/>
              <a:t>الصدد (غياب اكثر من 25% يعرض الطالب للحرمان من الجلوس للامتحان النهائي)</a:t>
            </a:r>
            <a:endParaRPr lang="en-US" dirty="0"/>
          </a:p>
          <a:p>
            <a:pPr lvl="0" algn="r" rtl="1"/>
            <a:r>
              <a:rPr lang="ar-SA" dirty="0"/>
              <a:t>الحضور من أجل "التحضير"—مثلا في آخر المحاضرة- لا يعني الحضور</a:t>
            </a:r>
            <a:endParaRPr lang="en-US" dirty="0"/>
          </a:p>
          <a:p>
            <a:pPr lvl="0" algn="r" rtl="1"/>
            <a:r>
              <a:rPr lang="ar-SA" dirty="0"/>
              <a:t>الأعذار المقبولة هي </a:t>
            </a:r>
            <a:r>
              <a:rPr lang="ar-SA" u="sng" dirty="0"/>
              <a:t>فقط</a:t>
            </a:r>
            <a:r>
              <a:rPr lang="ar-SA" dirty="0"/>
              <a:t> المعتمدة رسميا من الجامعة: </a:t>
            </a:r>
            <a:endParaRPr lang="en-US" dirty="0"/>
          </a:p>
          <a:p>
            <a:pPr lvl="0" algn="r" rtl="1"/>
            <a:r>
              <a:rPr lang="ar-SA" u="sng" dirty="0"/>
              <a:t>غياب 9 (تسع)</a:t>
            </a:r>
            <a:r>
              <a:rPr lang="ar-SA" dirty="0"/>
              <a:t> محاضرات أو أكثر يعرض الطالب للحرمان </a:t>
            </a:r>
            <a:endParaRPr lang="en-US" dirty="0"/>
          </a:p>
          <a:p>
            <a:pPr lvl="0" algn="r" rtl="1"/>
            <a:r>
              <a:rPr lang="ar-SA" dirty="0"/>
              <a:t>الاستئذان من أستاذ المادة </a:t>
            </a:r>
            <a:r>
              <a:rPr lang="ar-SA" u="sng" dirty="0"/>
              <a:t>لا يعني التحضير </a:t>
            </a:r>
            <a:endParaRPr lang="en-US" dirty="0"/>
          </a:p>
          <a:p>
            <a:pPr algn="r"/>
            <a:endParaRPr lang="en-US" dirty="0"/>
          </a:p>
        </p:txBody>
      </p:sp>
      <p:sp>
        <p:nvSpPr>
          <p:cNvPr id="4" name="Slide Number Placeholder 3"/>
          <p:cNvSpPr>
            <a:spLocks noGrp="1"/>
          </p:cNvSpPr>
          <p:nvPr>
            <p:ph type="sldNum" sz="quarter" idx="12"/>
          </p:nvPr>
        </p:nvSpPr>
        <p:spPr/>
        <p:txBody>
          <a:bodyPr/>
          <a:lstStyle/>
          <a:p>
            <a:pPr>
              <a:defRPr/>
            </a:pPr>
            <a:fld id="{B77EE641-80D8-4BFE-A259-D7C849663991}"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2008357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4294967295"/>
          </p:nvPr>
        </p:nvSpPr>
        <p:spPr>
          <a:xfrm>
            <a:off x="1066800" y="914400"/>
            <a:ext cx="7924800" cy="5715000"/>
          </a:xfrm>
        </p:spPr>
        <p:txBody>
          <a:bodyPr>
            <a:normAutofit/>
          </a:bodyPr>
          <a:lstStyle/>
          <a:p>
            <a:pPr marL="365760" indent="-283464" algn="just" rtl="1" eaLnBrk="1" fontAlgn="auto" hangingPunct="1">
              <a:lnSpc>
                <a:spcPct val="150000"/>
              </a:lnSpc>
              <a:spcAft>
                <a:spcPts val="0"/>
              </a:spcAft>
              <a:buFont typeface="Wingdings" pitchFamily="2" charset="2"/>
              <a:buChar char="q"/>
              <a:defRPr/>
            </a:pPr>
            <a:r>
              <a:rPr lang="ar-SA" sz="2000" b="1" dirty="0" smtClean="0">
                <a:solidFill>
                  <a:schemeClr val="tx2"/>
                </a:solidFill>
                <a:latin typeface="Times New Roman" pitchFamily="18" charset="0"/>
                <a:ea typeface="+mn-ea"/>
                <a:cs typeface="Times New Roman" pitchFamily="18" charset="0"/>
              </a:rPr>
              <a:t>كيف يمكن إستخدام المعدلات النمطية في تحديد كفاءة </a:t>
            </a:r>
            <a:r>
              <a:rPr lang="ar-SA" sz="2000" b="1" dirty="0">
                <a:solidFill>
                  <a:schemeClr val="tx2"/>
                </a:solidFill>
                <a:latin typeface="Times New Roman" pitchFamily="18" charset="0"/>
                <a:ea typeface="+mn-ea"/>
                <a:cs typeface="Times New Roman" pitchFamily="18" charset="0"/>
              </a:rPr>
              <a:t>أداء </a:t>
            </a:r>
            <a:r>
              <a:rPr lang="ar-SA" sz="2000" b="1" dirty="0" smtClean="0">
                <a:solidFill>
                  <a:schemeClr val="tx2"/>
                </a:solidFill>
                <a:latin typeface="Times New Roman" pitchFamily="18" charset="0"/>
                <a:ea typeface="+mn-ea"/>
                <a:cs typeface="Times New Roman" pitchFamily="18" charset="0"/>
              </a:rPr>
              <a:t>المنتج الزراعي</a:t>
            </a:r>
            <a:r>
              <a:rPr lang="ar-SA" sz="2000" b="1" dirty="0">
                <a:solidFill>
                  <a:schemeClr val="tx2"/>
                </a:solidFill>
                <a:latin typeface="Times New Roman" pitchFamily="18" charset="0"/>
                <a:ea typeface="+mn-ea"/>
                <a:cs typeface="Times New Roman" pitchFamily="18" charset="0"/>
              </a:rPr>
              <a:t>؟</a:t>
            </a:r>
            <a:endParaRPr lang="ar-SA" sz="2000" dirty="0">
              <a:solidFill>
                <a:schemeClr val="tx2"/>
              </a:solidFill>
              <a:latin typeface="Times New Roman" pitchFamily="18" charset="0"/>
              <a:ea typeface="+mn-ea"/>
              <a:cs typeface="Times New Roman" pitchFamily="18" charset="0"/>
            </a:endParaRPr>
          </a:p>
          <a:p>
            <a:pPr marL="365760" indent="-283464" algn="just" rtl="1" eaLnBrk="1" fontAlgn="auto" hangingPunct="1">
              <a:lnSpc>
                <a:spcPct val="150000"/>
              </a:lnSpc>
              <a:spcAft>
                <a:spcPts val="0"/>
              </a:spcAft>
              <a:buFont typeface="Wingdings 2" pitchFamily="18" charset="2"/>
              <a:buNone/>
              <a:defRPr/>
            </a:pPr>
            <a:r>
              <a:rPr lang="ar-SA" sz="2000" dirty="0" smtClean="0">
                <a:latin typeface="Times New Roman" pitchFamily="18" charset="0"/>
                <a:ea typeface="+mn-ea"/>
                <a:cs typeface="Times New Roman" pitchFamily="18" charset="0"/>
              </a:rPr>
              <a:t>- بافتراض </a:t>
            </a:r>
            <a:r>
              <a:rPr lang="ar-SA" sz="2000" dirty="0">
                <a:latin typeface="Times New Roman" pitchFamily="18" charset="0"/>
                <a:ea typeface="+mn-ea"/>
                <a:cs typeface="Times New Roman" pitchFamily="18" charset="0"/>
              </a:rPr>
              <a:t>أن العمليات الزراعية الّلازمة في مشاريع الحبوب تحت الميكنة التامة (الري المحوري، الجرارات الزراعية، الحاصدات الزراعية،... الخ). تتطلب جهد منتج واحد لكل 35 هكتار من مساحات الحبوب فيمكن استخدام هذا المعدل النمطي في تحديد كفاءة المنتج الزراعي في مثل تلك المشاريع بمقارنة التواجد الفعلي للمنتجين بحيث يحسب عدد المنتجين الى عدد المنتجين النمطي في المشروع الزراعي لتحديد الكفاءة الفعلية</a:t>
            </a:r>
            <a:r>
              <a:rPr lang="ar-SA" sz="2000" dirty="0" smtClean="0">
                <a:latin typeface="Times New Roman" pitchFamily="18" charset="0"/>
                <a:ea typeface="+mn-ea"/>
                <a:cs typeface="Times New Roman" pitchFamily="18" charset="0"/>
              </a:rPr>
              <a:t>.</a:t>
            </a:r>
          </a:p>
          <a:p>
            <a:pPr marL="365760" indent="-283464" algn="just" rtl="1" eaLnBrk="1" fontAlgn="auto" hangingPunct="1">
              <a:lnSpc>
                <a:spcPct val="150000"/>
              </a:lnSpc>
              <a:spcAft>
                <a:spcPts val="0"/>
              </a:spcAft>
              <a:buFont typeface="Wingdings 2" pitchFamily="18" charset="2"/>
              <a:buNone/>
              <a:defRPr/>
            </a:pPr>
            <a:r>
              <a:rPr lang="ar-SA" sz="2000" dirty="0" smtClean="0">
                <a:latin typeface="Times New Roman" pitchFamily="18" charset="0"/>
                <a:ea typeface="+mn-ea"/>
                <a:cs typeface="Times New Roman" pitchFamily="18" charset="0"/>
              </a:rPr>
              <a:t>- المعدلات </a:t>
            </a:r>
            <a:r>
              <a:rPr lang="ar-SA" sz="2000" dirty="0">
                <a:latin typeface="Times New Roman" pitchFamily="18" charset="0"/>
                <a:ea typeface="+mn-ea"/>
                <a:cs typeface="Times New Roman" pitchFamily="18" charset="0"/>
              </a:rPr>
              <a:t>النمطية تختلف باختلاف العوامل المشار اليها سابقاً ومن امثلة المعدلات النمطية في ابقار الحليب منتج لكل 25 رأس من الابقار المنتجة وفي الاغنام منتج لكل 200 رأس وفي دواجن البيض منتج لكل 2000 طير وفي إنتاج الخضر منتج لكل هكتار وهكذا يمكن استخدام المعدلات النمطية في تقدير كفاءة المنتج الزراعي بالمزرعة.</a:t>
            </a:r>
            <a:endParaRPr lang="en-US" sz="20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8CFBAFAD-66DA-4FF3-822B-4E3322DDEE16}" type="slidenum">
              <a:rPr lang="ar-SA" smtClean="0"/>
              <a:pPr>
                <a:defRPr/>
              </a:pPr>
              <a:t>90</a:t>
            </a:fld>
            <a:endParaRPr lang="en-US"/>
          </a:p>
        </p:txBody>
      </p:sp>
    </p:spTree>
    <p:extLst>
      <p:ext uri="{BB962C8B-B14F-4D97-AF65-F5344CB8AC3E}">
        <p14:creationId xmlns:p14="http://schemas.microsoft.com/office/powerpoint/2010/main" val="16033966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1028" name="Rectangle 6"/>
          <p:cNvSpPr>
            <a:spLocks noChangeArrowheads="1"/>
          </p:cNvSpPr>
          <p:nvPr/>
        </p:nvSpPr>
        <p:spPr bwMode="auto">
          <a:xfrm>
            <a:off x="0" y="589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F9A14CD1-53D0-425D-A3AC-3B6E5D9F3E55}" type="slidenum">
              <a:rPr lang="ar-SA" smtClean="0"/>
              <a:pPr>
                <a:defRPr/>
              </a:pPr>
              <a:t>91</a:t>
            </a:fld>
            <a:endParaRPr lang="en-US"/>
          </a:p>
        </p:txBody>
      </p:sp>
      <p:sp>
        <p:nvSpPr>
          <p:cNvPr id="2" name="Rectangle 1"/>
          <p:cNvSpPr/>
          <p:nvPr/>
        </p:nvSpPr>
        <p:spPr>
          <a:xfrm>
            <a:off x="3505200" y="838200"/>
            <a:ext cx="2879313" cy="369332"/>
          </a:xfrm>
          <a:prstGeom prst="rect">
            <a:avLst/>
          </a:prstGeom>
        </p:spPr>
        <p:txBody>
          <a:bodyPr wrap="none">
            <a:spAutoFit/>
          </a:bodyPr>
          <a:lstStyle/>
          <a:p>
            <a:r>
              <a:rPr lang="ar-SA" b="1" dirty="0"/>
              <a:t>تقدير كفاءة استخدام الآلات الزراعية</a:t>
            </a:r>
            <a:endParaRPr lang="en-US" dirty="0"/>
          </a:p>
        </p:txBody>
      </p:sp>
      <p:sp>
        <p:nvSpPr>
          <p:cNvPr id="3" name="Rectangle 2"/>
          <p:cNvSpPr/>
          <p:nvPr/>
        </p:nvSpPr>
        <p:spPr>
          <a:xfrm>
            <a:off x="990600" y="1295400"/>
            <a:ext cx="7391400" cy="1981568"/>
          </a:xfrm>
          <a:prstGeom prst="rect">
            <a:avLst/>
          </a:prstGeom>
        </p:spPr>
        <p:txBody>
          <a:bodyPr wrap="square">
            <a:spAutoFit/>
          </a:bodyPr>
          <a:lstStyle/>
          <a:p>
            <a:pPr algn="justLow" rtl="1">
              <a:lnSpc>
                <a:spcPct val="150000"/>
              </a:lnSpc>
              <a:spcBef>
                <a:spcPts val="1200"/>
              </a:spcBef>
              <a:spcAft>
                <a:spcPts val="600"/>
              </a:spcAft>
            </a:pPr>
            <a:r>
              <a:rPr lang="ar-SA" dirty="0" smtClean="0">
                <a:effectLst/>
                <a:latin typeface="Times New Roman"/>
                <a:ea typeface="Times New Roman"/>
                <a:cs typeface="Sakkal Majalla"/>
              </a:rPr>
              <a:t>تلعب الآلات الزراعية بمختلف أنواعها دوراً مهماً في الزراعة </a:t>
            </a:r>
            <a:r>
              <a:rPr lang="ar-SA" sz="2000" dirty="0" smtClean="0">
                <a:effectLst/>
                <a:latin typeface="Times New Roman"/>
                <a:ea typeface="Times New Roman"/>
                <a:cs typeface="Sakkal Majalla"/>
              </a:rPr>
              <a:t>الحديثة</a:t>
            </a:r>
            <a:r>
              <a:rPr lang="ar-SA" dirty="0" smtClean="0">
                <a:effectLst/>
                <a:latin typeface="Times New Roman"/>
                <a:ea typeface="Times New Roman"/>
                <a:cs typeface="Sakkal Majalla"/>
              </a:rPr>
              <a:t> فهي مكمل وبديل للمجهود البشري في العملية الإنتاجية. ويمكن تقدير كفاءة الآلة الزراعية من الناحية الإقتصادية بتكلفة الآلات الزراعية لوحدة المساحة أو الطن المنتج من الحاصلات الزراعية المختلفة.</a:t>
            </a:r>
          </a:p>
          <a:p>
            <a:pPr algn="justLow" rtl="1">
              <a:lnSpc>
                <a:spcPct val="150000"/>
              </a:lnSpc>
              <a:spcBef>
                <a:spcPts val="1200"/>
              </a:spcBef>
              <a:spcAft>
                <a:spcPts val="600"/>
              </a:spcAft>
            </a:pPr>
            <a:endParaRPr lang="en-US" dirty="0">
              <a:effectLst/>
              <a:latin typeface="Times New Roman"/>
              <a:ea typeface="Times New Roman"/>
            </a:endParaRPr>
          </a:p>
        </p:txBody>
      </p:sp>
      <p:sp>
        <p:nvSpPr>
          <p:cNvPr id="4" name="Text Box 6"/>
          <p:cNvSpPr txBox="1">
            <a:spLocks noChangeArrowheads="1"/>
          </p:cNvSpPr>
          <p:nvPr/>
        </p:nvSpPr>
        <p:spPr bwMode="auto">
          <a:xfrm>
            <a:off x="1143000" y="2895600"/>
            <a:ext cx="739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rPr>
              <a:t>كفاءة الآلة  </a:t>
            </a:r>
            <a:r>
              <a:rPr kumimoji="0" lang="en-US"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en-US" altLang="en-US"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إجمالي تكلفة الآلة  في المشروع</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ريال / هكتار</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اجمالي المساحة المزروعة</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او</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إجمالي تكلفة الآلة في المشروع</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ريال / طن</a:t>
            </a:r>
            <a:endParaRPr kumimoji="0" lang="en-US"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457200" marR="0" lvl="1" indent="0" algn="r" defTabSz="914400" rtl="1" eaLnBrk="1" fontAlgn="base" latinLnBrk="0" hangingPunct="1">
              <a:lnSpc>
                <a:spcPct val="100000"/>
              </a:lnSpc>
              <a:spcBef>
                <a:spcPct val="0"/>
              </a:spcBef>
              <a:spcAft>
                <a:spcPts val="1000"/>
              </a:spcAft>
              <a:buClrTx/>
              <a:buSzTx/>
              <a:buFontTx/>
              <a:buNone/>
              <a:tabLst/>
            </a:pPr>
            <a:r>
              <a:rPr kumimoji="0" lang="ar-SA" altLang="en-US" sz="1400" i="0" u="none" strike="noStrike" cap="none" normalizeH="0" baseline="0" dirty="0" smtClean="0">
                <a:ln>
                  <a:noFill/>
                </a:ln>
                <a:solidFill>
                  <a:schemeClr val="tx1"/>
                </a:solidFill>
                <a:effectLst/>
                <a:latin typeface="Arial" pitchFamily="34" charset="0"/>
                <a:ea typeface="Arial" pitchFamily="34" charset="0"/>
                <a:cs typeface="Arial" pitchFamily="34" charset="0"/>
              </a:rPr>
              <a:t>    اجمالي الإنتاج المحقّق</a:t>
            </a:r>
            <a:endParaRPr kumimoji="0" lang="en-US" altLang="en-US" sz="2400" i="0" u="none" strike="noStrike" cap="none" normalizeH="0" baseline="0" dirty="0" smtClean="0">
              <a:ln>
                <a:noFill/>
              </a:ln>
              <a:solidFill>
                <a:schemeClr val="tx1"/>
              </a:solidFill>
              <a:effectLst/>
              <a:cs typeface="Arial" pitchFamily="34" charset="0"/>
            </a:endParaRPr>
          </a:p>
        </p:txBody>
      </p:sp>
      <p:cxnSp>
        <p:nvCxnSpPr>
          <p:cNvPr id="7" name="Straight Connector 6"/>
          <p:cNvCxnSpPr/>
          <p:nvPr/>
        </p:nvCxnSpPr>
        <p:spPr>
          <a:xfrm>
            <a:off x="6384513" y="3733800"/>
            <a:ext cx="14640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477000" y="5105400"/>
            <a:ext cx="152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8550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143000" y="936675"/>
            <a:ext cx="7772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marL="342900" indent="-342900" algn="just" rtl="1">
              <a:lnSpc>
                <a:spcPct val="150000"/>
              </a:lnSpc>
              <a:buFont typeface="Wingdings" panose="05000000000000000000" pitchFamily="2" charset="2"/>
              <a:buChar char="Ø"/>
            </a:pPr>
            <a:r>
              <a:rPr lang="ar-SA" altLang="en-US" sz="2400" dirty="0" smtClean="0">
                <a:latin typeface="Times New Roman" pitchFamily="18" charset="0"/>
                <a:cs typeface="Times New Roman" pitchFamily="18" charset="0"/>
              </a:rPr>
              <a:t>يشمل </a:t>
            </a:r>
            <a:r>
              <a:rPr lang="ar-SA" altLang="en-US" sz="2400" dirty="0">
                <a:latin typeface="Times New Roman" pitchFamily="18" charset="0"/>
                <a:cs typeface="Times New Roman" pitchFamily="18" charset="0"/>
              </a:rPr>
              <a:t>إجمالي التكلفة </a:t>
            </a:r>
            <a:r>
              <a:rPr lang="ar-SA" altLang="en-US" sz="2400" dirty="0" smtClean="0">
                <a:latin typeface="Times New Roman" pitchFamily="18" charset="0"/>
                <a:cs typeface="Times New Roman" pitchFamily="18" charset="0"/>
              </a:rPr>
              <a:t>السنوية للالة التكاليف </a:t>
            </a:r>
            <a:r>
              <a:rPr lang="ar-SA" altLang="en-US" sz="2400" dirty="0">
                <a:latin typeface="Times New Roman" pitchFamily="18" charset="0"/>
                <a:cs typeface="Times New Roman" pitchFamily="18" charset="0"/>
              </a:rPr>
              <a:t>المتغيرة </a:t>
            </a:r>
            <a:r>
              <a:rPr lang="ar-SA" altLang="en-US" sz="2400" dirty="0" smtClean="0">
                <a:latin typeface="Times New Roman" pitchFamily="18" charset="0"/>
                <a:cs typeface="Times New Roman" pitchFamily="18" charset="0"/>
              </a:rPr>
              <a:t>والثابتة.</a:t>
            </a:r>
          </a:p>
          <a:p>
            <a:pPr algn="just" rtl="1">
              <a:lnSpc>
                <a:spcPct val="15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 التكاليف الثابتة" وتشمل تكلفة الإهلاكات السنوية للآلة والتأمين والتراخيص وغيرها من البنود التي لا تتغير بتغير نمط الإنتاج وكميته</a:t>
            </a:r>
            <a:r>
              <a:rPr lang="ar-SA" altLang="en-US" sz="2400" dirty="0" smtClean="0">
                <a:latin typeface="Times New Roman" pitchFamily="18" charset="0"/>
                <a:cs typeface="Times New Roman" pitchFamily="18" charset="0"/>
              </a:rPr>
              <a:t>.</a:t>
            </a:r>
          </a:p>
          <a:p>
            <a:pPr algn="just" rtl="1">
              <a:lnSpc>
                <a:spcPct val="150000"/>
              </a:lnSpc>
            </a:pPr>
            <a:r>
              <a:rPr lang="ar-SA" altLang="en-US" sz="2400" dirty="0" smtClean="0">
                <a:latin typeface="Times New Roman" pitchFamily="18" charset="0"/>
                <a:cs typeface="Times New Roman" pitchFamily="18" charset="0"/>
              </a:rPr>
              <a:t> </a:t>
            </a:r>
            <a:r>
              <a:rPr lang="ar-SA" altLang="en-US" sz="2400" dirty="0">
                <a:latin typeface="Times New Roman" pitchFamily="18" charset="0"/>
                <a:cs typeface="Times New Roman" pitchFamily="18" charset="0"/>
              </a:rPr>
              <a:t>" التكاليف المتغيرة " وتشمل تكلفة الوقود السنوية والعمالة والصيانة وقطع الغيار المستهلكة وغيرها من البنود التي تتغير بتغير نوع وكمية الإنتاج.</a:t>
            </a:r>
            <a:endParaRPr lang="en-US" altLang="en-US" sz="2400" dirty="0">
              <a:latin typeface="Times New Roman" pitchFamily="18" charset="0"/>
              <a:cs typeface="Times New Roman" pitchFamily="18" charset="0"/>
            </a:endParaRPr>
          </a:p>
          <a:p>
            <a:pPr algn="just" rtl="1">
              <a:lnSpc>
                <a:spcPct val="150000"/>
              </a:lnSpc>
            </a:pPr>
            <a:r>
              <a:rPr lang="ar-SA" altLang="en-US" sz="2400" dirty="0" smtClean="0">
                <a:latin typeface="Times New Roman" pitchFamily="18" charset="0"/>
                <a:cs typeface="Times New Roman" pitchFamily="18" charset="0"/>
              </a:rPr>
              <a:t>« إجمالي </a:t>
            </a:r>
            <a:r>
              <a:rPr lang="ar-SA" altLang="en-US" sz="2400" dirty="0">
                <a:latin typeface="Times New Roman" pitchFamily="18" charset="0"/>
                <a:cs typeface="Times New Roman" pitchFamily="18" charset="0"/>
              </a:rPr>
              <a:t>تكلفة الآلة = إجمالي التكلفة الثابتة + إجمالي التكلفة المتغيرة في السنة للموسم الإنتاجي.</a:t>
            </a:r>
            <a:endParaRPr lang="en-US" altLang="en-US" sz="2400" dirty="0">
              <a:latin typeface="Times New Roman" pitchFamily="18" charset="0"/>
              <a:cs typeface="Times New Roman" pitchFamily="18" charset="0"/>
            </a:endParaRPr>
          </a:p>
          <a:p>
            <a:pPr marL="342900" indent="-342900" algn="just" rtl="1">
              <a:lnSpc>
                <a:spcPct val="150000"/>
              </a:lnSpc>
              <a:buFont typeface="Wingdings" panose="05000000000000000000" pitchFamily="2" charset="2"/>
              <a:buChar char="Ø"/>
            </a:pPr>
            <a:r>
              <a:rPr lang="ar-SA" altLang="en-US" sz="2400" dirty="0">
                <a:latin typeface="Times New Roman" pitchFamily="18" charset="0"/>
                <a:cs typeface="Times New Roman" pitchFamily="18" charset="0"/>
              </a:rPr>
              <a:t>وبالطبع فإن لإرتفاع هذه التكاليف مؤشر لإنعدام الكفاءة وإنخفاضها مؤشر لكفاءتها والتشغيل الأمثل للآلة في الوحدات الإنتاجية.</a:t>
            </a:r>
          </a:p>
        </p:txBody>
      </p:sp>
      <p:sp>
        <p:nvSpPr>
          <p:cNvPr id="3" name="عنصر نائب لرقم الشريحة 2"/>
          <p:cNvSpPr>
            <a:spLocks noGrp="1"/>
          </p:cNvSpPr>
          <p:nvPr>
            <p:ph type="sldNum" sz="quarter" idx="12"/>
          </p:nvPr>
        </p:nvSpPr>
        <p:spPr/>
        <p:txBody>
          <a:bodyPr/>
          <a:lstStyle/>
          <a:p>
            <a:pPr>
              <a:defRPr/>
            </a:pPr>
            <a:fld id="{CF53B7C9-B8D4-4E98-9BAA-63F23B993FEA}" type="slidenum">
              <a:rPr lang="ar-SA" smtClean="0"/>
              <a:pPr>
                <a:defRPr/>
              </a:pPr>
              <a:t>92</a:t>
            </a:fld>
            <a:endParaRPr lang="en-US"/>
          </a:p>
        </p:txBody>
      </p:sp>
    </p:spTree>
    <p:extLst>
      <p:ext uri="{BB962C8B-B14F-4D97-AF65-F5344CB8AC3E}">
        <p14:creationId xmlns:p14="http://schemas.microsoft.com/office/powerpoint/2010/main" val="37294428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914400" y="228600"/>
            <a:ext cx="7772400" cy="5791200"/>
          </a:xfrm>
        </p:spPr>
        <p:txBody>
          <a:bodyPr/>
          <a:lstStyle/>
          <a:p>
            <a:pPr marL="109537" indent="0" algn="just" rtl="1" eaLnBrk="1" hangingPunct="1">
              <a:lnSpc>
                <a:spcPct val="150000"/>
              </a:lnSpc>
              <a:buNone/>
            </a:pPr>
            <a:r>
              <a:rPr lang="ar-SA" altLang="en-US" sz="2800" b="1" dirty="0" smtClean="0">
                <a:solidFill>
                  <a:schemeClr val="tx2"/>
                </a:solidFill>
                <a:latin typeface="Times New Roman" pitchFamily="18" charset="0"/>
                <a:cs typeface="Times New Roman" pitchFamily="18" charset="0"/>
              </a:rPr>
              <a:t>تقدير كفاءة استخدام الأراضي الزراعية:</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الأرض الزراعية من أهم الاستثمارات الزراعية من حيث القيمة والمساهمة في العملية الإنتاجية، وتهتم الإدارة المزرعية بكفاءة استخدامها والتي تحددهل مجموعة من المعطيات الفنية والطبيعية والإقتصادية. وهي جميعها عامل محدد لقدرة الأراضي الزراعية على الإنتاج.</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على سبيل المثال تُحدّد المكونات الطبيعية والكيميائية للتربة قدرتها على إنتاج مختلف المحاصيل من حيث الكيف والكم ، كما تُحدّد الدورة الزراعية وتعاقب المحاصيل على الأراضي الزراعية إنتاجية تلك المحاصيل، وتحدد درجة التكثيف والمردود الاقتصادي للإنتاج الزراعي المحقق.</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وبالرغم من هذه العوامل المتداخلة إلاّ أنه يمكن استخدام الأرقام القياسية للمحاصيل كمقياس لكفاءة استخدام الأراضي الزراعية بغرض المقارنة داخل المناطق الزراعية وبين المناطق المختلفة.</a:t>
            </a:r>
          </a:p>
          <a:p>
            <a:pPr algn="just" rtl="1" eaLnBrk="1" hangingPunct="1">
              <a:buFont typeface="Wingdings" pitchFamily="2" charset="2"/>
              <a:buChar char="v"/>
            </a:pPr>
            <a:r>
              <a:rPr lang="ar-SA" altLang="en-US" sz="2000" dirty="0" smtClean="0">
                <a:latin typeface="Times New Roman" pitchFamily="18" charset="0"/>
                <a:cs typeface="Times New Roman" pitchFamily="18" charset="0"/>
              </a:rPr>
              <a:t>وللتعرف على كيفية حساب الرقم القياسي للمحاصيل يمكن اعتبار الجدول التالي الذي يبين المساحات المزروعة من قائمة من المحاصيل بمزرعة ما والمنطقة المطلوب المقارنة بها.</a:t>
            </a:r>
            <a:endParaRPr lang="en-US" altLang="en-US" sz="2000" dirty="0" smtClean="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194E30BD-8CE4-4162-9FB6-E381996BDFE0}" type="slidenum">
              <a:rPr lang="ar-SA" smtClean="0"/>
              <a:pPr>
                <a:defRPr/>
              </a:pPr>
              <a:t>93</a:t>
            </a:fld>
            <a:endParaRPr lang="en-US"/>
          </a:p>
        </p:txBody>
      </p:sp>
    </p:spTree>
    <p:extLst>
      <p:ext uri="{BB962C8B-B14F-4D97-AF65-F5344CB8AC3E}">
        <p14:creationId xmlns:p14="http://schemas.microsoft.com/office/powerpoint/2010/main" val="24983114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2050" name="Object 4"/>
          <p:cNvGraphicFramePr>
            <a:graphicFrameLocks noChangeAspect="1"/>
          </p:cNvGraphicFramePr>
          <p:nvPr>
            <p:extLst>
              <p:ext uri="{D42A27DB-BD31-4B8C-83A1-F6EECF244321}">
                <p14:modId xmlns:p14="http://schemas.microsoft.com/office/powerpoint/2010/main" val="2795853106"/>
              </p:ext>
            </p:extLst>
          </p:nvPr>
        </p:nvGraphicFramePr>
        <p:xfrm>
          <a:off x="987425" y="398463"/>
          <a:ext cx="7902575" cy="5948362"/>
        </p:xfrm>
        <a:graphic>
          <a:graphicData uri="http://schemas.openxmlformats.org/presentationml/2006/ole">
            <mc:AlternateContent xmlns:mc="http://schemas.openxmlformats.org/markup-compatibility/2006">
              <mc:Choice xmlns:v="urn:schemas-microsoft-com:vml" Requires="v">
                <p:oleObj spid="_x0000_s9320" name="Document" r:id="rId3" imgW="5594567" imgH="4202686" progId="Word.Document.8">
                  <p:embed/>
                </p:oleObj>
              </mc:Choice>
              <mc:Fallback>
                <p:oleObj name="Document" r:id="rId3" imgW="5594567" imgH="4202686" progId="Word.Document.8">
                  <p:embed/>
                  <p:pic>
                    <p:nvPicPr>
                      <p:cNvPr id="0" name=""/>
                      <p:cNvPicPr>
                        <a:picLocks noChangeAspect="1" noChangeArrowheads="1"/>
                      </p:cNvPicPr>
                      <p:nvPr/>
                    </p:nvPicPr>
                    <p:blipFill>
                      <a:blip r:embed="rId4"/>
                      <a:srcRect/>
                      <a:stretch>
                        <a:fillRect/>
                      </a:stretch>
                    </p:blipFill>
                    <p:spPr bwMode="auto">
                      <a:xfrm>
                        <a:off x="987425" y="398463"/>
                        <a:ext cx="7902575" cy="594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6"/>
          <p:cNvSpPr>
            <a:spLocks noChangeArrowheads="1"/>
          </p:cNvSpPr>
          <p:nvPr/>
        </p:nvSpPr>
        <p:spPr bwMode="auto">
          <a:xfrm>
            <a:off x="0" y="3724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1E0F762E-5320-442D-B0EE-B921442125DC}" type="slidenum">
              <a:rPr lang="ar-SA" smtClean="0"/>
              <a:pPr>
                <a:defRPr/>
              </a:pPr>
              <a:t>94</a:t>
            </a:fld>
            <a:endParaRPr lang="en-US"/>
          </a:p>
        </p:txBody>
      </p:sp>
    </p:spTree>
    <p:extLst>
      <p:ext uri="{BB962C8B-B14F-4D97-AF65-F5344CB8AC3E}">
        <p14:creationId xmlns:p14="http://schemas.microsoft.com/office/powerpoint/2010/main" val="26801995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type="body" idx="4294967295"/>
          </p:nvPr>
        </p:nvSpPr>
        <p:spPr>
          <a:xfrm>
            <a:off x="838200" y="533400"/>
            <a:ext cx="7772400" cy="5791200"/>
          </a:xfrm>
        </p:spPr>
        <p:txBody>
          <a:bodyPr>
            <a:normAutofit/>
          </a:bodyPr>
          <a:lstStyle/>
          <a:p>
            <a:pPr marL="381000" indent="-381000" algn="ctr" rtl="1" eaLnBrk="1" fontAlgn="auto" hangingPunct="1">
              <a:lnSpc>
                <a:spcPct val="90000"/>
              </a:lnSpc>
              <a:spcAft>
                <a:spcPts val="0"/>
              </a:spcAft>
              <a:buFontTx/>
              <a:buNone/>
              <a:defRPr/>
            </a:pPr>
            <a:r>
              <a:rPr lang="ar-SA" sz="2800" dirty="0" smtClean="0">
                <a:solidFill>
                  <a:srgbClr val="C00000"/>
                </a:solidFill>
                <a:latin typeface="Times New Roman" pitchFamily="18" charset="0"/>
                <a:ea typeface="+mn-ea"/>
                <a:cs typeface="Times New Roman" pitchFamily="18" charset="0"/>
              </a:rPr>
              <a:t>تقدير النجاح المالي لوحدات </a:t>
            </a:r>
            <a:r>
              <a:rPr lang="ar-SA" sz="2800" dirty="0">
                <a:solidFill>
                  <a:srgbClr val="C00000"/>
                </a:solidFill>
                <a:latin typeface="Times New Roman" pitchFamily="18" charset="0"/>
                <a:ea typeface="+mn-ea"/>
                <a:cs typeface="Times New Roman" pitchFamily="18" charset="0"/>
              </a:rPr>
              <a:t>الإنتاج</a:t>
            </a:r>
            <a:r>
              <a:rPr lang="ar-SA" sz="2800" dirty="0" smtClean="0">
                <a:solidFill>
                  <a:srgbClr val="C00000"/>
                </a:solidFill>
                <a:latin typeface="Times New Roman" pitchFamily="18" charset="0"/>
                <a:ea typeface="+mn-ea"/>
                <a:cs typeface="Times New Roman" pitchFamily="18" charset="0"/>
              </a:rPr>
              <a:t>:</a:t>
            </a:r>
          </a:p>
          <a:p>
            <a:pPr marL="381000" indent="-381000" algn="ctr" rtl="1" eaLnBrk="1" fontAlgn="auto" hangingPunct="1">
              <a:lnSpc>
                <a:spcPct val="90000"/>
              </a:lnSpc>
              <a:spcAft>
                <a:spcPts val="0"/>
              </a:spcAft>
              <a:buFontTx/>
              <a:buNone/>
              <a:defRPr/>
            </a:pPr>
            <a:endParaRPr lang="ar-SA" sz="2400" dirty="0">
              <a:solidFill>
                <a:srgbClr val="C00000"/>
              </a:solidFill>
              <a:latin typeface="Times New Roman" pitchFamily="18" charset="0"/>
              <a:ea typeface="+mn-ea"/>
              <a:cs typeface="Times New Roman" pitchFamily="18" charset="0"/>
            </a:endParaRPr>
          </a:p>
          <a:p>
            <a:pPr marL="381000" indent="-381000" algn="r" rtl="1" eaLnBrk="1" fontAlgn="auto" hangingPunct="1">
              <a:lnSpc>
                <a:spcPct val="150000"/>
              </a:lnSpc>
              <a:spcAft>
                <a:spcPts val="0"/>
              </a:spcAft>
              <a:buFont typeface="Wingdings 2"/>
              <a:buChar char=""/>
              <a:defRPr/>
            </a:pPr>
            <a:r>
              <a:rPr lang="ar-SA" sz="2400" dirty="0">
                <a:latin typeface="Times New Roman" pitchFamily="18" charset="0"/>
                <a:ea typeface="+mn-ea"/>
                <a:cs typeface="Times New Roman" pitchFamily="18" charset="0"/>
              </a:rPr>
              <a:t>لاشك أن تقدير النجاح المالي لوحدات الإنتاج من أهم المعايير التي تسعى الإدارة المزرعية إلى معرفتها عند تقويم الأداء لتلك الوحدات.</a:t>
            </a:r>
          </a:p>
          <a:p>
            <a:pPr marL="381000" indent="-381000" algn="r" rtl="1" eaLnBrk="1" fontAlgn="auto" hangingPunct="1">
              <a:lnSpc>
                <a:spcPct val="150000"/>
              </a:lnSpc>
              <a:spcAft>
                <a:spcPts val="0"/>
              </a:spcAft>
              <a:buFont typeface="Wingdings 2"/>
              <a:buChar char=""/>
              <a:defRPr/>
            </a:pPr>
            <a:r>
              <a:rPr lang="ar-SA" sz="2400" dirty="0">
                <a:latin typeface="Times New Roman" pitchFamily="18" charset="0"/>
                <a:ea typeface="+mn-ea"/>
                <a:cs typeface="Times New Roman" pitchFamily="18" charset="0"/>
              </a:rPr>
              <a:t>وتفيد السجلات المزرعية في توفير المعلومات والبيانات الّلازمة لإحتساب عدد من المؤشرات المهمة في تقدير النجاح وذلك من وجهة نظر تقويم الأداء الماضي من الناحية المالية بهدف التعرف على عناصر النجاح والفشل لتعزيز الناجح منها ومعالجة القصور المسبب للمشكلات المالية في الوحدات الإنتاجية.</a:t>
            </a:r>
          </a:p>
          <a:p>
            <a:pPr marL="381000" indent="-381000" algn="r" rtl="1" eaLnBrk="1" fontAlgn="auto" hangingPunct="1">
              <a:lnSpc>
                <a:spcPct val="90000"/>
              </a:lnSpc>
              <a:spcAft>
                <a:spcPts val="0"/>
              </a:spcAft>
              <a:buFontTx/>
              <a:buNone/>
              <a:defRPr/>
            </a:pPr>
            <a:endParaRPr lang="en-US" sz="2300" dirty="0">
              <a:ea typeface="+mn-ea"/>
            </a:endParaRPr>
          </a:p>
        </p:txBody>
      </p:sp>
      <p:sp>
        <p:nvSpPr>
          <p:cNvPr id="3" name="عنصر نائب لرقم الشريحة 2"/>
          <p:cNvSpPr>
            <a:spLocks noGrp="1"/>
          </p:cNvSpPr>
          <p:nvPr>
            <p:ph type="sldNum" sz="quarter" idx="12"/>
          </p:nvPr>
        </p:nvSpPr>
        <p:spPr/>
        <p:txBody>
          <a:bodyPr/>
          <a:lstStyle/>
          <a:p>
            <a:pPr>
              <a:defRPr/>
            </a:pPr>
            <a:fld id="{8A37FF26-3F8A-4BB4-955B-F76A6FAE843D}" type="slidenum">
              <a:rPr lang="ar-SA" smtClean="0"/>
              <a:pPr>
                <a:defRPr/>
              </a:pPr>
              <a:t>95</a:t>
            </a:fld>
            <a:endParaRPr lang="en-US"/>
          </a:p>
        </p:txBody>
      </p:sp>
    </p:spTree>
    <p:extLst>
      <p:ext uri="{BB962C8B-B14F-4D97-AF65-F5344CB8AC3E}">
        <p14:creationId xmlns:p14="http://schemas.microsoft.com/office/powerpoint/2010/main" val="326553204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مستطيل 2"/>
          <p:cNvSpPr>
            <a:spLocks noChangeArrowheads="1"/>
          </p:cNvSpPr>
          <p:nvPr/>
        </p:nvSpPr>
        <p:spPr bwMode="auto">
          <a:xfrm>
            <a:off x="838200" y="381000"/>
            <a:ext cx="7620000"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algn="just" rtl="1" eaLnBrk="1" hangingPunct="1">
              <a:lnSpc>
                <a:spcPct val="150000"/>
              </a:lnSpc>
              <a:buFont typeface="Wingdings" pitchFamily="2" charset="2"/>
              <a:buChar char="v"/>
            </a:pPr>
            <a:r>
              <a:rPr lang="ar-SA" altLang="en-US" sz="2000" dirty="0">
                <a:solidFill>
                  <a:srgbClr val="0070C0"/>
                </a:solidFill>
                <a:latin typeface="Times New Roman" pitchFamily="18" charset="0"/>
                <a:cs typeface="Times New Roman" pitchFamily="18" charset="0"/>
              </a:rPr>
              <a:t>ومن أهم مؤشرات النجاح المالي ما يلي:</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القيمة الحالية الصافية للاستثمار الزراعي.</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نسبة العوائد للتكاليف</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العائد الداخلي للمشروع</a:t>
            </a:r>
          </a:p>
          <a:p>
            <a:pPr algn="just" rtl="1" eaLnBrk="1" hangingPunct="1">
              <a:lnSpc>
                <a:spcPct val="150000"/>
              </a:lnSpc>
              <a:buFont typeface="Wingdings" pitchFamily="2" charset="2"/>
              <a:buChar char="q"/>
            </a:pPr>
            <a:r>
              <a:rPr lang="ar-SA" altLang="en-US" sz="2000" b="1" dirty="0">
                <a:solidFill>
                  <a:srgbClr val="002060"/>
                </a:solidFill>
                <a:latin typeface="Times New Roman" pitchFamily="18" charset="0"/>
                <a:cs typeface="Times New Roman" pitchFamily="18" charset="0"/>
              </a:rPr>
              <a:t>فترة استرداد رأس المال.</a:t>
            </a:r>
          </a:p>
          <a:p>
            <a:pPr algn="just" rtl="1" eaLnBrk="1" hangingPunct="1">
              <a:lnSpc>
                <a:spcPct val="150000"/>
              </a:lnSpc>
              <a:buFont typeface="Wingdings" pitchFamily="2" charset="2"/>
              <a:buChar char="q"/>
            </a:pPr>
            <a:r>
              <a:rPr lang="ar-SA" altLang="en-US" sz="2000" dirty="0">
                <a:latin typeface="Times New Roman" pitchFamily="18" charset="0"/>
                <a:cs typeface="Times New Roman" pitchFamily="18" charset="0"/>
              </a:rPr>
              <a:t>جديرٌ بالملاحظة أن حساب هذه المعايير </a:t>
            </a:r>
            <a:r>
              <a:rPr lang="ar-SA" altLang="en-US" sz="2000" dirty="0" smtClean="0">
                <a:latin typeface="Times New Roman" pitchFamily="18" charset="0"/>
                <a:cs typeface="Times New Roman" pitchFamily="18" charset="0"/>
              </a:rPr>
              <a:t>يختلف </a:t>
            </a:r>
            <a:r>
              <a:rPr lang="ar-SA" altLang="en-US" sz="2000" dirty="0">
                <a:latin typeface="Times New Roman" pitchFamily="18" charset="0"/>
                <a:cs typeface="Times New Roman" pitchFamily="18" charset="0"/>
              </a:rPr>
              <a:t>في حالات </a:t>
            </a:r>
            <a:r>
              <a:rPr lang="ar-SA" altLang="en-US" sz="2000" dirty="0" smtClean="0">
                <a:latin typeface="Times New Roman" pitchFamily="18" charset="0"/>
                <a:cs typeface="Times New Roman" pitchFamily="18" charset="0"/>
              </a:rPr>
              <a:t>تقييم </a:t>
            </a:r>
            <a:r>
              <a:rPr lang="ar-SA" altLang="en-US" sz="2000" dirty="0">
                <a:latin typeface="Times New Roman" pitchFamily="18" charset="0"/>
                <a:cs typeface="Times New Roman" pitchFamily="18" charset="0"/>
              </a:rPr>
              <a:t>المشاريع، حيث أن الأخير يُعني بالنظرة المستقبلية للأداء، من توقعات للإيرادات والتكاليف بينما الإستخدام في الإدارة المزرعية يُعني بالأداء الماضي لوحدات الإنتاج من واقع الأرقام الواقعية من السجلات المزرعية. </a:t>
            </a:r>
          </a:p>
          <a:p>
            <a:pPr algn="just" rtl="1" eaLnBrk="1" hangingPunct="1">
              <a:lnSpc>
                <a:spcPct val="150000"/>
              </a:lnSpc>
              <a:buFont typeface="Wingdings" pitchFamily="2" charset="2"/>
              <a:buChar char="q"/>
            </a:pPr>
            <a:r>
              <a:rPr lang="ar-SA" altLang="en-US" sz="2000" dirty="0">
                <a:latin typeface="Times New Roman" pitchFamily="18" charset="0"/>
                <a:cs typeface="Times New Roman" pitchFamily="18" charset="0"/>
              </a:rPr>
              <a:t>كما أن الهدف في حالة تقويم المشروعات يكون في المساعدة في إتّخاذ القرار بالاستثمار المزرعي من عدمه، بينما يكون في الإدارة المزرعية بغرض البحث عن أسباب النجاح وتقويتها وأسباب القصور وإيجاد الحلول الملائمة.</a:t>
            </a:r>
          </a:p>
        </p:txBody>
      </p:sp>
      <p:sp>
        <p:nvSpPr>
          <p:cNvPr id="3" name="عنصر نائب لرقم الشريحة 2"/>
          <p:cNvSpPr>
            <a:spLocks noGrp="1"/>
          </p:cNvSpPr>
          <p:nvPr>
            <p:ph type="sldNum" sz="quarter" idx="12"/>
          </p:nvPr>
        </p:nvSpPr>
        <p:spPr/>
        <p:txBody>
          <a:bodyPr/>
          <a:lstStyle/>
          <a:p>
            <a:pPr>
              <a:defRPr/>
            </a:pPr>
            <a:fld id="{A7F321F5-DFD2-4ABC-97A5-4FF6988875BC}" type="slidenum">
              <a:rPr lang="ar-SA" smtClean="0"/>
              <a:pPr>
                <a:defRPr/>
              </a:pPr>
              <a:t>96</a:t>
            </a:fld>
            <a:endParaRPr lang="en-US"/>
          </a:p>
        </p:txBody>
      </p:sp>
    </p:spTree>
    <p:extLst>
      <p:ext uri="{BB962C8B-B14F-4D97-AF65-F5344CB8AC3E}">
        <p14:creationId xmlns:p14="http://schemas.microsoft.com/office/powerpoint/2010/main" val="7425164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4294967295"/>
          </p:nvPr>
        </p:nvSpPr>
        <p:spPr>
          <a:xfrm>
            <a:off x="1066800" y="152400"/>
            <a:ext cx="7696200" cy="5973763"/>
          </a:xfrm>
        </p:spPr>
        <p:txBody>
          <a:bodyPr>
            <a:noAutofit/>
          </a:bodyPr>
          <a:lstStyle/>
          <a:p>
            <a:pPr marL="609600" indent="-609600" algn="ctr" rtl="1" eaLnBrk="1" fontAlgn="auto" hangingPunct="1">
              <a:spcAft>
                <a:spcPts val="0"/>
              </a:spcAft>
              <a:buFont typeface="Wingdings 2"/>
              <a:buNone/>
              <a:defRPr/>
            </a:pPr>
            <a:r>
              <a:rPr lang="ar-SA" sz="2400" b="1" dirty="0" smtClean="0">
                <a:solidFill>
                  <a:schemeClr val="accent1"/>
                </a:solidFill>
                <a:latin typeface="Times New Roman" pitchFamily="18" charset="0"/>
                <a:ea typeface="+mn-ea"/>
                <a:cs typeface="Times New Roman" pitchFamily="18" charset="0"/>
              </a:rPr>
              <a:t>1</a:t>
            </a:r>
            <a:r>
              <a:rPr lang="ar-SA" sz="2400" b="1" u="sng" dirty="0" smtClean="0">
                <a:solidFill>
                  <a:schemeClr val="accent1"/>
                </a:solidFill>
                <a:latin typeface="Times New Roman" pitchFamily="18" charset="0"/>
                <a:ea typeface="+mn-ea"/>
                <a:cs typeface="Times New Roman" pitchFamily="18" charset="0"/>
              </a:rPr>
              <a:t>. القيمة الحالية الصافية للإستثمار</a:t>
            </a:r>
            <a:r>
              <a:rPr lang="ar-SA" sz="2400" b="1" dirty="0" smtClean="0">
                <a:solidFill>
                  <a:schemeClr val="accent1"/>
                </a:solidFill>
                <a:latin typeface="Times New Roman" pitchFamily="18" charset="0"/>
                <a:ea typeface="+mn-ea"/>
                <a:cs typeface="Times New Roman" pitchFamily="18" charset="0"/>
              </a:rPr>
              <a:t>:</a:t>
            </a:r>
          </a:p>
          <a:p>
            <a:pPr marL="609600" indent="-609600" algn="ctr" rtl="1" eaLnBrk="1" fontAlgn="auto" hangingPunct="1">
              <a:spcAft>
                <a:spcPts val="0"/>
              </a:spcAft>
              <a:buFont typeface="Wingdings 2"/>
              <a:buNone/>
              <a:defRPr/>
            </a:pPr>
            <a:endParaRPr lang="ar-SA" sz="2400" dirty="0">
              <a:solidFill>
                <a:srgbClr val="C00000"/>
              </a:solidFill>
              <a:latin typeface="Times New Roman" pitchFamily="18" charset="0"/>
              <a:ea typeface="+mn-ea"/>
              <a:cs typeface="Times New Roman" pitchFamily="18" charset="0"/>
            </a:endParaRPr>
          </a:p>
          <a:p>
            <a:pPr marL="609600" indent="-609600" algn="r" rtl="1" eaLnBrk="1" fontAlgn="auto" hangingPunct="1">
              <a:lnSpc>
                <a:spcPct val="150000"/>
              </a:lnSpc>
              <a:spcAft>
                <a:spcPts val="0"/>
              </a:spcAft>
              <a:buFont typeface="Wingdings" pitchFamily="2" charset="2"/>
              <a:buChar char="q"/>
              <a:defRPr/>
            </a:pPr>
            <a:r>
              <a:rPr lang="ar-SA" sz="2400" dirty="0">
                <a:latin typeface="Times New Roman" pitchFamily="18" charset="0"/>
                <a:ea typeface="+mn-ea"/>
                <a:cs typeface="Times New Roman" pitchFamily="18" charset="0"/>
              </a:rPr>
              <a:t>تعرّف القيمة الحالية الصافية للإستثمار: بأنها إجمالي صافي العوائد بعد دفع التكاليف للإستثمار لمدة زمنية محدّدة آخذين في الإعتبار قيمة العائد بالنسبة للزمن</a:t>
            </a:r>
            <a:r>
              <a:rPr lang="ar-SA" sz="2400" dirty="0" smtClean="0">
                <a:latin typeface="Times New Roman" pitchFamily="18" charset="0"/>
                <a:ea typeface="+mn-ea"/>
                <a:cs typeface="Times New Roman" pitchFamily="18" charset="0"/>
              </a:rPr>
              <a:t>.</a:t>
            </a:r>
          </a:p>
          <a:p>
            <a:pPr marL="609600" indent="-609600" algn="r" rtl="1" eaLnBrk="1" fontAlgn="auto" hangingPunct="1">
              <a:lnSpc>
                <a:spcPct val="150000"/>
              </a:lnSpc>
              <a:spcAft>
                <a:spcPts val="0"/>
              </a:spcAft>
              <a:buFont typeface="Wingdings" pitchFamily="2" charset="2"/>
              <a:buChar char="q"/>
              <a:defRPr/>
            </a:pPr>
            <a:r>
              <a:rPr lang="ar-SA" sz="2400" dirty="0" smtClean="0">
                <a:latin typeface="Times New Roman" pitchFamily="18" charset="0"/>
                <a:ea typeface="+mn-ea"/>
                <a:cs typeface="Times New Roman" pitchFamily="18" charset="0"/>
              </a:rPr>
              <a:t> من </a:t>
            </a:r>
            <a:r>
              <a:rPr lang="ar-SA" sz="2400" dirty="0">
                <a:latin typeface="Times New Roman" pitchFamily="18" charset="0"/>
                <a:ea typeface="+mn-ea"/>
                <a:cs typeface="Times New Roman" pitchFamily="18" charset="0"/>
              </a:rPr>
              <a:t>المعروف أن قيمة 100 ريال في السنة </a:t>
            </a:r>
            <a:r>
              <a:rPr lang="ar-SA" sz="2400" dirty="0" smtClean="0">
                <a:latin typeface="Times New Roman" pitchFamily="18" charset="0"/>
                <a:ea typeface="+mn-ea"/>
                <a:cs typeface="Times New Roman" pitchFamily="18" charset="0"/>
              </a:rPr>
              <a:t>2000تختلف </a:t>
            </a:r>
            <a:r>
              <a:rPr lang="ar-SA" sz="2400" dirty="0">
                <a:latin typeface="Times New Roman" pitchFamily="18" charset="0"/>
                <a:ea typeface="+mn-ea"/>
                <a:cs typeface="Times New Roman" pitchFamily="18" charset="0"/>
              </a:rPr>
              <a:t>عن قيمة 100 ريال في سنة </a:t>
            </a:r>
            <a:r>
              <a:rPr lang="ar-SA" sz="2400" dirty="0" smtClean="0">
                <a:latin typeface="Times New Roman" pitchFamily="18" charset="0"/>
                <a:ea typeface="+mn-ea"/>
                <a:cs typeface="Times New Roman" pitchFamily="18" charset="0"/>
              </a:rPr>
              <a:t>2010وذلك </a:t>
            </a:r>
            <a:r>
              <a:rPr lang="ar-SA" sz="2400" dirty="0">
                <a:latin typeface="Times New Roman" pitchFamily="18" charset="0"/>
                <a:ea typeface="+mn-ea"/>
                <a:cs typeface="Times New Roman" pitchFamily="18" charset="0"/>
              </a:rPr>
              <a:t>بسبب التضخم، وإنخفاض القيمة الــشرائية في سنة </a:t>
            </a:r>
            <a:r>
              <a:rPr lang="ar-SA" sz="2400" dirty="0" smtClean="0">
                <a:latin typeface="Times New Roman" pitchFamily="18" charset="0"/>
                <a:ea typeface="+mn-ea"/>
                <a:cs typeface="Times New Roman" pitchFamily="18" charset="0"/>
              </a:rPr>
              <a:t>2010عنها </a:t>
            </a:r>
            <a:r>
              <a:rPr lang="ar-SA" sz="2400" dirty="0">
                <a:latin typeface="Times New Roman" pitchFamily="18" charset="0"/>
                <a:ea typeface="+mn-ea"/>
                <a:cs typeface="Times New Roman" pitchFamily="18" charset="0"/>
              </a:rPr>
              <a:t>في سنة </a:t>
            </a:r>
            <a:r>
              <a:rPr lang="ar-SA" sz="2400" dirty="0" smtClean="0">
                <a:latin typeface="Times New Roman" pitchFamily="18" charset="0"/>
                <a:ea typeface="+mn-ea"/>
                <a:cs typeface="Times New Roman" pitchFamily="18" charset="0"/>
              </a:rPr>
              <a:t>2000.</a:t>
            </a:r>
            <a:endParaRPr lang="ar-SA" sz="2400" dirty="0">
              <a:latin typeface="Times New Roman" pitchFamily="18" charset="0"/>
              <a:ea typeface="+mn-ea"/>
              <a:cs typeface="Times New Roman" pitchFamily="18" charset="0"/>
            </a:endParaRPr>
          </a:p>
          <a:p>
            <a:pPr marL="609600" indent="-609600" algn="r" rtl="1" eaLnBrk="1" fontAlgn="auto" hangingPunct="1">
              <a:lnSpc>
                <a:spcPct val="150000"/>
              </a:lnSpc>
              <a:spcAft>
                <a:spcPts val="0"/>
              </a:spcAft>
              <a:buFont typeface="Wingdings" pitchFamily="2" charset="2"/>
              <a:buChar char="q"/>
              <a:defRPr/>
            </a:pPr>
            <a:r>
              <a:rPr lang="ar-SA" sz="2400" dirty="0">
                <a:latin typeface="Times New Roman" pitchFamily="18" charset="0"/>
                <a:ea typeface="+mn-ea"/>
                <a:cs typeface="Times New Roman" pitchFamily="18" charset="0"/>
              </a:rPr>
              <a:t>ولمتابعة حساب القيمة الحالية الصافية للإستثمار نفرض المثال التحليلي التالي في </a:t>
            </a:r>
            <a:r>
              <a:rPr lang="ar-SA" sz="2400" dirty="0" smtClean="0">
                <a:latin typeface="Times New Roman" pitchFamily="18" charset="0"/>
                <a:ea typeface="+mn-ea"/>
                <a:cs typeface="Times New Roman" pitchFamily="18" charset="0"/>
              </a:rPr>
              <a:t>الجدول </a:t>
            </a:r>
            <a:r>
              <a:rPr lang="ar-SA" sz="2400" dirty="0">
                <a:latin typeface="Times New Roman" pitchFamily="18" charset="0"/>
                <a:ea typeface="+mn-ea"/>
                <a:cs typeface="Times New Roman" pitchFamily="18" charset="0"/>
              </a:rPr>
              <a:t>والذي يختص بتدفق تقدير العوائد والتكاليف من سنة 1990 – 2000 لاحد المزارع الإنتاجية.</a:t>
            </a:r>
            <a:endParaRPr lang="en-US" sz="2400" dirty="0">
              <a:latin typeface="Times New Roman" pitchFamily="18" charset="0"/>
              <a:ea typeface="+mn-ea"/>
              <a:cs typeface="Times New Roman" pitchFamily="18" charset="0"/>
            </a:endParaRPr>
          </a:p>
        </p:txBody>
      </p:sp>
      <p:sp>
        <p:nvSpPr>
          <p:cNvPr id="3" name="عنصر نائب لرقم الشريحة 2"/>
          <p:cNvSpPr>
            <a:spLocks noGrp="1"/>
          </p:cNvSpPr>
          <p:nvPr>
            <p:ph type="sldNum" sz="quarter" idx="12"/>
          </p:nvPr>
        </p:nvSpPr>
        <p:spPr/>
        <p:txBody>
          <a:bodyPr/>
          <a:lstStyle/>
          <a:p>
            <a:pPr>
              <a:defRPr/>
            </a:pPr>
            <a:fld id="{F2C0CBAA-A9AB-44A5-B005-D91D62CEE03B}" type="slidenum">
              <a:rPr lang="ar-SA" smtClean="0"/>
              <a:pPr>
                <a:defRPr/>
              </a:pPr>
              <a:t>97</a:t>
            </a:fld>
            <a:endParaRPr lang="en-US"/>
          </a:p>
        </p:txBody>
      </p:sp>
    </p:spTree>
    <p:extLst>
      <p:ext uri="{BB962C8B-B14F-4D97-AF65-F5344CB8AC3E}">
        <p14:creationId xmlns:p14="http://schemas.microsoft.com/office/powerpoint/2010/main" val="38270470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graphicFrame>
        <p:nvGraphicFramePr>
          <p:cNvPr id="3074" name="Object 4"/>
          <p:cNvGraphicFramePr>
            <a:graphicFrameLocks noChangeAspect="1"/>
          </p:cNvGraphicFramePr>
          <p:nvPr>
            <p:extLst>
              <p:ext uri="{D42A27DB-BD31-4B8C-83A1-F6EECF244321}">
                <p14:modId xmlns:p14="http://schemas.microsoft.com/office/powerpoint/2010/main" val="2131728099"/>
              </p:ext>
            </p:extLst>
          </p:nvPr>
        </p:nvGraphicFramePr>
        <p:xfrm>
          <a:off x="1601788" y="288925"/>
          <a:ext cx="6745287" cy="6048375"/>
        </p:xfrm>
        <a:graphic>
          <a:graphicData uri="http://schemas.openxmlformats.org/presentationml/2006/ole">
            <mc:AlternateContent xmlns:mc="http://schemas.openxmlformats.org/markup-compatibility/2006">
              <mc:Choice xmlns:v="urn:schemas-microsoft-com:vml" Requires="v">
                <p:oleObj spid="_x0000_s10344" name="Document" r:id="rId3" imgW="5231288" imgH="4683239" progId="Word.Document.8">
                  <p:embed/>
                </p:oleObj>
              </mc:Choice>
              <mc:Fallback>
                <p:oleObj name="Document" r:id="rId3" imgW="5231288" imgH="4683239" progId="Word.Document.8">
                  <p:embed/>
                  <p:pic>
                    <p:nvPicPr>
                      <p:cNvPr id="0" name=""/>
                      <p:cNvPicPr>
                        <a:picLocks noChangeAspect="1" noChangeArrowheads="1"/>
                      </p:cNvPicPr>
                      <p:nvPr/>
                    </p:nvPicPr>
                    <p:blipFill>
                      <a:blip r:embed="rId4"/>
                      <a:srcRect/>
                      <a:stretch>
                        <a:fillRect/>
                      </a:stretch>
                    </p:blipFill>
                    <p:spPr bwMode="auto">
                      <a:xfrm>
                        <a:off x="1601788" y="288925"/>
                        <a:ext cx="6745287" cy="6048375"/>
                      </a:xfrm>
                      <a:prstGeom prst="rect">
                        <a:avLst/>
                      </a:prstGeom>
                      <a:noFill/>
                    </p:spPr>
                  </p:pic>
                </p:oleObj>
              </mc:Fallback>
            </mc:AlternateContent>
          </a:graphicData>
        </a:graphic>
      </p:graphicFrame>
      <p:sp>
        <p:nvSpPr>
          <p:cNvPr id="3076" name="Rectangle 6"/>
          <p:cNvSpPr>
            <a:spLocks noChangeArrowheads="1"/>
          </p:cNvSpPr>
          <p:nvPr/>
        </p:nvSpPr>
        <p:spPr bwMode="auto">
          <a:xfrm>
            <a:off x="0" y="621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endParaRPr lang="ar-SA" altLang="en-US"/>
          </a:p>
        </p:txBody>
      </p:sp>
      <p:sp>
        <p:nvSpPr>
          <p:cNvPr id="5" name="عنصر نائب لرقم الشريحة 4"/>
          <p:cNvSpPr>
            <a:spLocks noGrp="1"/>
          </p:cNvSpPr>
          <p:nvPr>
            <p:ph type="sldNum" sz="quarter" idx="12"/>
          </p:nvPr>
        </p:nvSpPr>
        <p:spPr/>
        <p:txBody>
          <a:bodyPr/>
          <a:lstStyle/>
          <a:p>
            <a:pPr>
              <a:defRPr/>
            </a:pPr>
            <a:fld id="{E5212D61-69E6-48C2-B237-E23CDC7DEF99}" type="slidenum">
              <a:rPr lang="ar-SA" smtClean="0"/>
              <a:pPr>
                <a:defRPr/>
              </a:pPr>
              <a:t>98</a:t>
            </a:fld>
            <a:endParaRPr lang="en-US"/>
          </a:p>
        </p:txBody>
      </p:sp>
    </p:spTree>
    <p:extLst>
      <p:ext uri="{BB962C8B-B14F-4D97-AF65-F5344CB8AC3E}">
        <p14:creationId xmlns:p14="http://schemas.microsoft.com/office/powerpoint/2010/main" val="31283897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62000" y="1295400"/>
            <a:ext cx="7924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685800" algn="l"/>
              </a:tabLst>
              <a:defRPr>
                <a:solidFill>
                  <a:schemeClr val="tx1"/>
                </a:solidFill>
                <a:latin typeface="Verdana" pitchFamily="34" charset="0"/>
                <a:cs typeface="Arial" pitchFamily="34" charset="0"/>
              </a:defRPr>
            </a:lvl1pPr>
            <a:lvl2pPr marL="742950" indent="-285750" eaLnBrk="0" hangingPunct="0">
              <a:tabLst>
                <a:tab pos="685800" algn="l"/>
              </a:tabLst>
              <a:defRPr>
                <a:solidFill>
                  <a:schemeClr val="tx1"/>
                </a:solidFill>
                <a:latin typeface="Verdana" pitchFamily="34" charset="0"/>
                <a:cs typeface="Arial" pitchFamily="34" charset="0"/>
              </a:defRPr>
            </a:lvl2pPr>
            <a:lvl3pPr marL="1143000" indent="-228600" eaLnBrk="0" hangingPunct="0">
              <a:tabLst>
                <a:tab pos="685800" algn="l"/>
              </a:tabLst>
              <a:defRPr>
                <a:solidFill>
                  <a:schemeClr val="tx1"/>
                </a:solidFill>
                <a:latin typeface="Verdana" pitchFamily="34" charset="0"/>
                <a:cs typeface="Arial" pitchFamily="34" charset="0"/>
              </a:defRPr>
            </a:lvl3pPr>
            <a:lvl4pPr marL="1600200" indent="-228600" eaLnBrk="0" hangingPunct="0">
              <a:tabLst>
                <a:tab pos="685800" algn="l"/>
              </a:tabLst>
              <a:defRPr>
                <a:solidFill>
                  <a:schemeClr val="tx1"/>
                </a:solidFill>
                <a:latin typeface="Verdana" pitchFamily="34" charset="0"/>
                <a:cs typeface="Arial" pitchFamily="34" charset="0"/>
              </a:defRPr>
            </a:lvl4pPr>
            <a:lvl5pPr marL="2057400" indent="-228600" eaLnBrk="0" hangingPunct="0">
              <a:tabLst>
                <a:tab pos="685800" algn="l"/>
              </a:tabLst>
              <a:defRPr>
                <a:solidFill>
                  <a:schemeClr val="tx1"/>
                </a:solidFill>
                <a:latin typeface="Verdana" pitchFamily="34" charset="0"/>
                <a:cs typeface="Arial" pitchFamily="34" charset="0"/>
              </a:defRPr>
            </a:lvl5pPr>
            <a:lvl6pPr marL="25146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6pPr>
            <a:lvl7pPr marL="29718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7pPr>
            <a:lvl8pPr marL="34290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8pPr>
            <a:lvl9pPr marL="3886200" indent="-228600" algn="r" rtl="1" eaLnBrk="0" fontAlgn="base" hangingPunct="0">
              <a:spcBef>
                <a:spcPct val="0"/>
              </a:spcBef>
              <a:spcAft>
                <a:spcPct val="0"/>
              </a:spcAft>
              <a:tabLst>
                <a:tab pos="685800" algn="l"/>
              </a:tabLst>
              <a:defRPr>
                <a:solidFill>
                  <a:schemeClr val="tx1"/>
                </a:solidFill>
                <a:latin typeface="Verdana" pitchFamily="34" charset="0"/>
                <a:cs typeface="Arial" pitchFamily="34" charset="0"/>
              </a:defRPr>
            </a:lvl9pPr>
          </a:lstStyle>
          <a:p>
            <a:pPr algn="justLow" rtl="1">
              <a:lnSpc>
                <a:spcPct val="150000"/>
              </a:lnSpc>
              <a:buFont typeface="Wingdings" pitchFamily="2" charset="2"/>
              <a:buChar char="q"/>
            </a:pPr>
            <a:r>
              <a:rPr lang="ar-SA" altLang="en-US" sz="2800" dirty="0">
                <a:latin typeface="Times New Roman" pitchFamily="18" charset="0"/>
                <a:cs typeface="Times New Roman" pitchFamily="18" charset="0"/>
              </a:rPr>
              <a:t>وتتوقف القيمة الحالية المتوقعة للاستثمار على عدة عوامل منها:</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التدفقات الإيجابية (العوائد).</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التدفقات السلبية (التكاليف).</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إختيار </a:t>
            </a:r>
            <a:r>
              <a:rPr lang="ar-SA" altLang="en-US" sz="2800" dirty="0" smtClean="0">
                <a:latin typeface="Times New Roman" pitchFamily="18" charset="0"/>
                <a:cs typeface="Times New Roman" pitchFamily="18" charset="0"/>
              </a:rPr>
              <a:t>نسبة معدل الخصم </a:t>
            </a:r>
            <a:r>
              <a:rPr lang="ar-SA" altLang="en-US" sz="2800" dirty="0">
                <a:latin typeface="Times New Roman" pitchFamily="18" charset="0"/>
                <a:cs typeface="Times New Roman" pitchFamily="18" charset="0"/>
              </a:rPr>
              <a:t>(الفائدة) لرأس المال.</a:t>
            </a:r>
            <a:endParaRPr lang="en-US" altLang="en-US" sz="2800" dirty="0">
              <a:latin typeface="Times New Roman" pitchFamily="18" charset="0"/>
              <a:cs typeface="Times New Roman" pitchFamily="18" charset="0"/>
            </a:endParaRPr>
          </a:p>
          <a:p>
            <a:pPr algn="justLow" rtl="1">
              <a:lnSpc>
                <a:spcPct val="150000"/>
              </a:lnSpc>
              <a:buFont typeface="Wingdings" pitchFamily="2" charset="2"/>
              <a:buChar char="v"/>
            </a:pPr>
            <a:r>
              <a:rPr lang="ar-SA" altLang="en-US" sz="2800" dirty="0">
                <a:latin typeface="Times New Roman" pitchFamily="18" charset="0"/>
                <a:cs typeface="Times New Roman" pitchFamily="18" charset="0"/>
              </a:rPr>
              <a:t>وهي في مجملها تحدد </a:t>
            </a:r>
            <a:r>
              <a:rPr lang="ar-SA" altLang="en-US" sz="2800" dirty="0" smtClean="0">
                <a:latin typeface="Times New Roman" pitchFamily="18" charset="0"/>
                <a:cs typeface="Times New Roman" pitchFamily="18" charset="0"/>
              </a:rPr>
              <a:t>ربحية </a:t>
            </a:r>
            <a:r>
              <a:rPr lang="ar-SA" altLang="en-US" sz="2800" dirty="0">
                <a:latin typeface="Times New Roman" pitchFamily="18" charset="0"/>
                <a:cs typeface="Times New Roman" pitchFamily="18" charset="0"/>
              </a:rPr>
              <a:t>المشاريع الزراعية من الناحية المالية.</a:t>
            </a:r>
          </a:p>
        </p:txBody>
      </p:sp>
      <p:sp>
        <p:nvSpPr>
          <p:cNvPr id="3" name="عنصر نائب لرقم الشريحة 2"/>
          <p:cNvSpPr>
            <a:spLocks noGrp="1"/>
          </p:cNvSpPr>
          <p:nvPr>
            <p:ph type="sldNum" sz="quarter" idx="12"/>
          </p:nvPr>
        </p:nvSpPr>
        <p:spPr/>
        <p:txBody>
          <a:bodyPr/>
          <a:lstStyle/>
          <a:p>
            <a:pPr>
              <a:defRPr/>
            </a:pPr>
            <a:fld id="{2DD3E17F-A024-47D3-930A-B47D40E7975A}" type="slidenum">
              <a:rPr lang="ar-SA" smtClean="0"/>
              <a:pPr>
                <a:defRPr/>
              </a:pPr>
              <a:t>99</a:t>
            </a:fld>
            <a:endParaRPr lang="en-US"/>
          </a:p>
        </p:txBody>
      </p:sp>
    </p:spTree>
    <p:extLst>
      <p:ext uri="{BB962C8B-B14F-4D97-AF65-F5344CB8AC3E}">
        <p14:creationId xmlns:p14="http://schemas.microsoft.com/office/powerpoint/2010/main" val="3597780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17930</TotalTime>
  <Words>31580</Words>
  <Application>Microsoft Office PowerPoint</Application>
  <PresentationFormat>On-screen Show (4:3)</PresentationFormat>
  <Paragraphs>2340</Paragraphs>
  <Slides>293</Slides>
  <Notes>51</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293</vt:i4>
      </vt:variant>
    </vt:vector>
  </HeadingPairs>
  <TitlesOfParts>
    <vt:vector size="298" baseType="lpstr">
      <vt:lpstr>Concourse</vt:lpstr>
      <vt:lpstr>2_Concourse</vt:lpstr>
      <vt:lpstr>Document</vt:lpstr>
      <vt:lpstr>Equation</vt:lpstr>
      <vt:lpstr>معادلة</vt:lpstr>
      <vt:lpstr>PowerPoint Presentation</vt:lpstr>
      <vt:lpstr>خطة تدريس 217 قـصر " إدارة الــمنشآت" </vt:lpstr>
      <vt:lpstr>اهداف المقرر: </vt:lpstr>
      <vt:lpstr>PowerPoint Presentation</vt:lpstr>
      <vt:lpstr>محتويات المقرر: </vt:lpstr>
      <vt:lpstr>PowerPoint Presentation</vt:lpstr>
      <vt:lpstr>مراجع المقرر</vt:lpstr>
      <vt:lpstr>مواعيد المادة  </vt:lpstr>
      <vt:lpstr>PowerPoint Presentation</vt:lpstr>
      <vt:lpstr>PowerPoint Presentation</vt:lpstr>
      <vt:lpstr>PowerPoint Presentation</vt:lpstr>
      <vt:lpstr>PowerPoint Presentation</vt:lpstr>
      <vt:lpstr>PowerPoint Presentation</vt:lpstr>
      <vt:lpstr>عموما يسهم عـلم الإدارة في تــــحـقـيق الـــــمسائل الـــــــتالية:</vt:lpstr>
      <vt:lpstr>الـمراحل التي تــكوّن الــــعـمـلية الإدارية ( Managerial Process) هي:</vt:lpstr>
      <vt:lpstr>PowerPoint Presentation</vt:lpstr>
      <vt:lpstr>PowerPoint Presentation</vt:lpstr>
      <vt:lpstr>PowerPoint Presentation</vt:lpstr>
      <vt:lpstr> الـمـدير الـناجـح والصـفـات المميزة له</vt:lpstr>
      <vt:lpstr>صـفات مدير المزرعة الفعال</vt:lpstr>
      <vt:lpstr>الصـفات الشخصية التي يجب أن يتحلى بها مدير المزرعة الناجح</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علم إدارة المنشآت الزراعية </vt:lpstr>
      <vt:lpstr>وظائف الإدارة المزرعية  Management Functions </vt:lpstr>
      <vt:lpstr>وظائف الإدارة المزرعية  Management Functions </vt:lpstr>
      <vt:lpstr> الــــوظـــائف الـــتي يــــــؤديها عـــــــلم إدارة الــــــمزارع The Functions of Farm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اهم المبادئ الاقتصادية التي تساعد في اتخاذ  القرارات الرشيدة في إدارة المزارع</vt:lpstr>
      <vt:lpstr>اهم المبادئ الاقتصادية التي تساعد في اتخاذ  القرارات الرشيدة في إدارة المزارع</vt:lpstr>
      <vt:lpstr>قانون النسب المتغيرة أو قانون تناقص العوائد  (الغلة)  Law of variable proportions or Law of diminishing returns </vt:lpstr>
      <vt:lpstr>قانون النسب المتغيرة أو قانون تناقص العوائد  (الغلة)  Law of variable proportions or Law of diminishing returns </vt:lpstr>
      <vt:lpstr>قانون النسب المتغيرة أو قانون تناقص العوائد  (الغلة)  Law of variable proportions or Law of diminishing returns </vt:lpstr>
      <vt:lpstr>مثال: اذا كان سعر المورد (Px) يساوي 12 ريال وسعر الوحدة من الانتاج (Py) يساوي 2 ريال </vt:lpstr>
      <vt:lpstr>قانون النسب المتغيرة أو قانون تناقص العوائد  (الغلة)  Law of variable proportions or Law of diminishing returns </vt:lpstr>
      <vt:lpstr>مثال: اذا كان سعر الوحدة من الانتاج (Py) يساوي 2 ريال </vt:lpstr>
      <vt:lpstr>مبدأ التكاليف لتقليل الخسائر COST PRINCIPLE OR MINIMUM LOSS PRINCIPLE</vt:lpstr>
      <vt:lpstr>مبدأ التكاليف لتقليل الخسائر COST PRINCIPLE OR MINIMUM LOSS PRINCIPLE</vt:lpstr>
      <vt:lpstr>مبدأ التكاليف لتقليل الخسائر COST PRINCIPLE OR MINIMUM LOSS PRINCIPLE</vt:lpstr>
      <vt:lpstr>مبدأ الاحلال بين عناصر الانتاج PRINCIPLE OF FACTOR SUBSTITUTION</vt:lpstr>
      <vt:lpstr>مبدأ الاحلال بين عناصر الانتاج PRINCIPLE OF FACTOR SUBSTITUTION</vt:lpstr>
      <vt:lpstr>مبدأ الاحلال بين عناصر الانتاج PRINCIPLE OF FACTOR SUBSTITUTION</vt:lpstr>
      <vt:lpstr>مبدأ العائدات المتساوية  LAW OF EQUI-MARGINAL RETURNS</vt:lpstr>
      <vt:lpstr>مبدأ الاحلال بين عناصر الانتاج PRINCIPLE OF FACTOR SUBSTITUTION</vt:lpstr>
      <vt:lpstr>مبدأ الاحلال بين المنتجات PRINCIPLE OF PRODUCT SUBSTITUTION</vt:lpstr>
      <vt:lpstr>مبدأ الاحلال بين المنتجات PRINCIPLE OF PRODUCT SUBSTITUTION</vt:lpstr>
      <vt:lpstr>مبدأ الاحلال بين المنتجات PRINCIPLE OF PRODUCT SUBSTITUTION</vt:lpstr>
      <vt:lpstr>PowerPoint Presentation</vt:lpstr>
      <vt:lpstr>PowerPoint Presentation</vt:lpstr>
      <vt:lpstr>PowerPoint Presentation</vt:lpstr>
      <vt:lpstr>PowerPoint Presentation</vt:lpstr>
      <vt:lpstr>PowerPoint Presentation</vt:lpstr>
      <vt:lpstr>السجلات المزرعية (5) Farm's Records</vt:lpstr>
      <vt:lpstr>أهداف السجلات المزرعية ومزاياها:</vt:lpstr>
      <vt:lpstr>PowerPoint Presentation</vt:lpstr>
      <vt:lpstr>PowerPoint Presentation</vt:lpstr>
      <vt:lpstr>PowerPoint Presentation</vt:lpstr>
      <vt:lpstr>PowerPoint Presentation</vt:lpstr>
      <vt:lpstr>PowerPoint Presentation</vt:lpstr>
      <vt:lpstr>PowerPoint Presentation</vt:lpstr>
      <vt:lpstr>المعلومات المطلوبة للسجلات المزرعية</vt:lpstr>
      <vt:lpstr>PowerPoint Presentation</vt:lpstr>
      <vt:lpstr>PowerPoint Presentation</vt:lpstr>
      <vt:lpstr>السجلات المزرعية العامة </vt:lpstr>
      <vt:lpstr>PowerPoint Presentation</vt:lpstr>
      <vt:lpstr>سجلات النشاط الإنتاجي </vt:lpstr>
      <vt:lpstr>PowerPoint Presentation</vt:lpstr>
      <vt:lpstr>PowerPoint Presentation</vt:lpstr>
      <vt:lpstr>تحليل السجلات المزرعية (6) </vt:lpstr>
      <vt:lpstr>تقدير كفاءة المنتج الزراعي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الـــــــــتـخـطـيـط الــــــــمـزرعـي  FARM PLANNING</vt:lpstr>
      <vt:lpstr>الـــــــــتـخـطـيـط الــــــــمـزرعـي  FARM PLANNING</vt:lpstr>
      <vt:lpstr>       </vt:lpstr>
      <vt:lpstr>       </vt:lpstr>
      <vt:lpstr>       </vt:lpstr>
      <vt:lpstr>أســـــــاليب الــــــــتخطيط الـــمزرعي </vt:lpstr>
      <vt:lpstr>أســـــــاليب الــــــــتخطيط الـــمزرعي </vt:lpstr>
      <vt:lpstr>PowerPoint Presentation</vt:lpstr>
      <vt:lpstr>PowerPoint Presentation</vt:lpstr>
      <vt:lpstr>PowerPoint Presentation</vt:lpstr>
      <vt:lpstr>PowerPoint Presentation</vt:lpstr>
      <vt:lpstr>إسـتخدامات الــفرص الـبديلة في حـالة مـحدودية رأس الــمال</vt:lpstr>
      <vt:lpstr>PowerPoint Presentation</vt:lpstr>
      <vt:lpstr>PowerPoint Presentation</vt:lpstr>
      <vt:lpstr>مـبـادئ الإدارة المز رعية فـي إعداد الــمـيـزانـيـة</vt:lpstr>
      <vt:lpstr>PowerPoint Presentation</vt:lpstr>
      <vt:lpstr>انواع الميزانية المزرعية</vt:lpstr>
      <vt:lpstr>انواع الميزانية المزرعية</vt:lpstr>
      <vt:lpstr>مثال: ميزانية انتاج الارز (للهكتار):</vt:lpstr>
      <vt:lpstr>انواع الميزانية المزرعية</vt:lpstr>
      <vt:lpstr>PowerPoint Presentation</vt:lpstr>
      <vt:lpstr>انواع الميزانية المزرعية</vt:lpstr>
      <vt:lpstr>خـــــــــــــطـوات إعــــــــــــداد الــــــــــــــمـيـزانـيـة والخطة المزرعية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الاهلاك وطرق حسابه</vt:lpstr>
      <vt:lpstr>الاهلاك وطرق حسابه</vt:lpstr>
      <vt:lpstr>الاهلاك وطرق حسابه</vt:lpstr>
      <vt:lpstr>الاهلاك وطرق حسابه</vt:lpstr>
      <vt:lpstr>الاهلاك وطرق حسابه</vt:lpstr>
      <vt:lpstr>الاهلاك وطرق حسابه</vt:lpstr>
      <vt:lpstr>الاهلاك وطرق حسابه</vt:lpstr>
      <vt:lpstr> الـــــــبرمـــجـة الـــخـطـيـة (8)  Linear Programming</vt:lpstr>
      <vt:lpstr>PowerPoint Presentation</vt:lpstr>
      <vt:lpstr>الصيغة العامة للبرمجة الخطية  </vt:lpstr>
      <vt:lpstr>الصيغة العامة للبرمجة الخطية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الـحجـم الأمــثل لـوحدة الإنتاج المزرعي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الــــمـخــاطـرة والـلايـــقين في الإنتاج الـــــزراعي Risk &amp; Uncertainty in Agricultural Production</vt:lpstr>
      <vt:lpstr>الــــمـخــاطـرة والـلايـــقين في الإنتاج الـــــزراعي Risk &amp; Uncertainty in Agricultural Production</vt:lpstr>
      <vt:lpstr>مصادر المخاطرة واللايقين في الإنتاج الزراعي</vt:lpstr>
      <vt:lpstr>PowerPoint Presentation</vt:lpstr>
      <vt:lpstr>مصادر المخاطرة واللايقين في الإنتاج الزراعي</vt:lpstr>
      <vt:lpstr>PowerPoint Presentation</vt:lpstr>
      <vt:lpstr>PowerPoint Presentation</vt:lpstr>
      <vt:lpstr>PowerPoint Presentation</vt:lpstr>
      <vt:lpstr>PowerPoint Presentation</vt:lpstr>
      <vt:lpstr>PowerPoint Presentation</vt:lpstr>
      <vt:lpstr>تأثير الـمخاطرة واللايـقين عـلى الإنتاج الـزراعي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إتخـاذ القرارات المزرعية تحت ظروف المخاطرة واللايقين</vt:lpstr>
      <vt:lpstr>PowerPoint Presentation</vt:lpstr>
      <vt:lpstr>PowerPoint Presentation</vt:lpstr>
      <vt:lpstr>إتخاذ القـرار المزرعي باستخدام مصفـوفـة العـوائـد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التقارير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مبادئ إدارة المحاصيل والتربة   Crops &amp;Soil Management</vt:lpstr>
      <vt:lpstr>PowerPoint Presentation</vt:lpstr>
      <vt:lpstr>الإستزراع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الري Irrigation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إدارة مشروعات الإنتاج الحيواني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199</cp:revision>
  <dcterms:created xsi:type="dcterms:W3CDTF">2017-10-04T04:06:30Z</dcterms:created>
  <dcterms:modified xsi:type="dcterms:W3CDTF">2018-01-21T07:54:30Z</dcterms:modified>
</cp:coreProperties>
</file>