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5.xml" ContentType="application/vnd.openxmlformats-officedocument.presentationml.slide+xml"/>
  <Override PartName="/ppt/slides/slide17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4.xml" ContentType="application/vnd.openxmlformats-officedocument.presentationml.slide+xml"/>
  <Override PartName="/ppt/slides/slide16.xml" ContentType="application/vnd.openxmlformats-officedocument.presentationml.slide+xml"/>
  <Override PartName="/ppt/slides/slide12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13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1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handoutMasters/handoutMaster1.xml" ContentType="application/vnd.openxmlformats-officedocument.presentationml.handoutMaster+xml"/>
  <Override PartName="/ppt/theme/theme3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922" r:id="rId1"/>
  </p:sldMasterIdLst>
  <p:notesMasterIdLst>
    <p:notesMasterId r:id="rId19"/>
  </p:notesMasterIdLst>
  <p:handoutMasterIdLst>
    <p:handoutMasterId r:id="rId20"/>
  </p:handoutMasterIdLst>
  <p:sldIdLst>
    <p:sldId id="602" r:id="rId2"/>
    <p:sldId id="615" r:id="rId3"/>
    <p:sldId id="549" r:id="rId4"/>
    <p:sldId id="550" r:id="rId5"/>
    <p:sldId id="551" r:id="rId6"/>
    <p:sldId id="614" r:id="rId7"/>
    <p:sldId id="552" r:id="rId8"/>
    <p:sldId id="553" r:id="rId9"/>
    <p:sldId id="554" r:id="rId10"/>
    <p:sldId id="555" r:id="rId11"/>
    <p:sldId id="623" r:id="rId12"/>
    <p:sldId id="556" r:id="rId13"/>
    <p:sldId id="616" r:id="rId14"/>
    <p:sldId id="621" r:id="rId15"/>
    <p:sldId id="622" r:id="rId16"/>
    <p:sldId id="618" r:id="rId17"/>
    <p:sldId id="570" r:id="rId18"/>
  </p:sldIdLst>
  <p:sldSz cx="9144000" cy="6858000" type="screen4x3"/>
  <p:notesSz cx="6934200" cy="100711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CC"/>
    <a:srgbClr val="CCFFCC"/>
    <a:srgbClr val="FF0000"/>
    <a:srgbClr val="FFDD87"/>
    <a:srgbClr val="FFD1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873" autoAdjust="0"/>
    <p:restoredTop sz="91414" autoAdjust="0"/>
  </p:normalViewPr>
  <p:slideViewPr>
    <p:cSldViewPr snapToGrid="0">
      <p:cViewPr>
        <p:scale>
          <a:sx n="70" d="100"/>
          <a:sy n="70" d="100"/>
        </p:scale>
        <p:origin x="-966" y="-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0" d="100"/>
        <a:sy n="70" d="100"/>
      </p:scale>
      <p:origin x="0" y="0"/>
    </p:cViewPr>
  </p:sorterViewPr>
  <p:notesViewPr>
    <p:cSldViewPr snapToGrid="0">
      <p:cViewPr varScale="1">
        <p:scale>
          <a:sx n="54" d="100"/>
          <a:sy n="54" d="100"/>
        </p:scale>
        <p:origin x="-1890" y="-108"/>
      </p:cViewPr>
      <p:guideLst>
        <p:guide orient="horz" pos="3172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ustomXml" Target="../customXml/item2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Relationship Id="rId27" Type="http://schemas.openxmlformats.org/officeDocument/2006/relationships/customXml" Target="../customXml/item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64" tIns="48582" rIns="97164" bIns="48582" numCol="1" anchor="t" anchorCtr="0" compatLnSpc="1">
            <a:prstTxWarp prst="textNoShape">
              <a:avLst/>
            </a:prstTxWarp>
          </a:bodyPr>
          <a:lstStyle>
            <a:lvl1pPr algn="l" defTabSz="971550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9063" y="0"/>
            <a:ext cx="3005137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64" tIns="48582" rIns="97164" bIns="48582" numCol="1" anchor="t" anchorCtr="0" compatLnSpc="1">
            <a:prstTxWarp prst="textNoShape">
              <a:avLst/>
            </a:prstTxWarp>
          </a:bodyPr>
          <a:lstStyle>
            <a:lvl1pPr algn="r" defTabSz="971550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67863"/>
            <a:ext cx="3005138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64" tIns="48582" rIns="97164" bIns="48582" numCol="1" anchor="b" anchorCtr="0" compatLnSpc="1">
            <a:prstTxWarp prst="textNoShape">
              <a:avLst/>
            </a:prstTxWarp>
          </a:bodyPr>
          <a:lstStyle>
            <a:lvl1pPr algn="l" defTabSz="971550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9063" y="9567863"/>
            <a:ext cx="3005137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64" tIns="48582" rIns="97164" bIns="48582" numCol="1" anchor="b" anchorCtr="0" compatLnSpc="1">
            <a:prstTxWarp prst="textNoShape">
              <a:avLst/>
            </a:prstTxWarp>
          </a:bodyPr>
          <a:lstStyle>
            <a:lvl1pPr algn="r" defTabSz="971550">
              <a:defRPr sz="13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6C278148-B7A2-4060-AB37-ECED51E0773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527225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7475" y="0"/>
            <a:ext cx="3005138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09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49325" y="755650"/>
            <a:ext cx="5035550" cy="37766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83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3738" y="4783138"/>
            <a:ext cx="5546725" cy="4532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83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66275"/>
            <a:ext cx="3005138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83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7475" y="9566275"/>
            <a:ext cx="3005138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3661A1F3-897E-4A21-9367-5BC43D3B26A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9683696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61A1F3-897E-4A21-9367-5BC43D3B26A5}" type="slidenum">
              <a:rPr lang="en-US" altLang="en-US" smtClean="0"/>
              <a:pPr>
                <a:defRPr/>
              </a:pPr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366398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550736"/>
            <a:ext cx="7848600" cy="1927225"/>
          </a:xfrm>
        </p:spPr>
        <p:txBody>
          <a:bodyPr anchor="b">
            <a:noAutofit/>
          </a:bodyPr>
          <a:lstStyle>
            <a:lvl1pPr>
              <a:defRPr sz="4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684336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CSC111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Adapted from: "JAVA: An Introduction to Problem Solving &amp; Programming", 8th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2DC218-EA44-478C-BF43-3DEB6C78887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4577656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513" y="525463"/>
            <a:ext cx="4505325" cy="179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3088" y="2312988"/>
            <a:ext cx="16097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CSC111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Adapted from: "JAVA: An Introduction to Problem Solving &amp; Programming", 8th Ed.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3F0505-41FB-4F80-BD79-73B24DDB7DA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CSC111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Adapted from: "JAVA: An Introduction to Problem Solving &amp; Programming", 8th Ed.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46CAE0-C477-4820-AE6B-7D8D6E5B4F0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CSC111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Adapted from: "JAVA: An Introduction to Problem Solving &amp; Programming", 8th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0F6ED5-0754-49B6-AC84-C769BA21A63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CSC111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Adapted from: "JAVA: An Introduction to Problem Solving &amp; Programming", 8th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A2C9BF-6260-4CDF-B0BA-922492E101C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CSC111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Adapted from: "JAVA: An Introduction to Problem Solving &amp; Programming", 8th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fld id="{EAA53834-CBA7-4025-A175-4F775F185F1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ld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75740"/>
            <a:ext cx="8229600" cy="85397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CSC111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Adapted from: "JAVA: An Introduction to Problem Solving &amp; Programming", 8th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fld id="{EAA53834-CBA7-4025-A175-4F775F185F1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0" y="389146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353700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CSC111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Adapted from: "JAVA: An Introduction to Problem Solving &amp; Programming", 8th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E4F29C-54A9-44C4-8AB0-D66FEB889A5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CSC111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Adapted from: "JAVA: An Introduction to Problem Solving &amp; Programming", 8th Ed.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1D37DE-1D29-4F48-9C12-63028C1848F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CSC111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Adapted from: "JAVA: An Introduction to Problem Solving &amp; Programming", 8th Ed.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053E28-4C43-4ECA-8017-28609562B8B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CSC111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Adapted from: "JAVA: An Introduction to Problem Solving &amp; Programming", 8th Ed.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7A97D7-1E5C-49DF-BF0F-6A23C2D0414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CSC111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Adapted from: "JAVA: An Introduction to Problem Solving &amp; Programming", 8th Ed.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2B55FD-3F78-4E01-81A3-AEAB7AC9978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de Sam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CSC111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Adapted from: "JAVA: An Introduction to Problem Solving &amp; Programming", 8th Ed.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2B55FD-3F78-4E01-81A3-AEAB7AC9978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10359" y="454573"/>
            <a:ext cx="8923282" cy="6245774"/>
          </a:xfrm>
        </p:spPr>
        <p:txBody>
          <a:bodyPr>
            <a:normAutofit/>
          </a:bodyPr>
          <a:lstStyle>
            <a:lvl1pPr marL="0" indent="0">
              <a:buNone/>
              <a:defRPr lang="en-US" sz="1800" b="1" kern="1200" dirty="0" smtClean="0">
                <a:solidFill>
                  <a:schemeClr val="accent2"/>
                </a:solidFill>
                <a:latin typeface="Courier New" pitchFamily="49" charset="0"/>
                <a:ea typeface="+mn-ea"/>
                <a:cs typeface="+mn-cs"/>
              </a:defRPr>
            </a:lvl1pPr>
            <a:lvl2pPr marL="274320" indent="0">
              <a:buNone/>
              <a:defRPr lang="en-US" sz="1800" b="1" kern="1200" dirty="0" smtClean="0">
                <a:solidFill>
                  <a:schemeClr val="accent2"/>
                </a:solidFill>
                <a:latin typeface="Courier New" pitchFamily="49" charset="0"/>
                <a:ea typeface="+mn-ea"/>
                <a:cs typeface="+mn-cs"/>
              </a:defRPr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6654692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smtClean="0"/>
              <a:t>CSC111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60358" y="18288"/>
            <a:ext cx="5883442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altLang="en-US" smtClean="0"/>
              <a:t>Adapted from: "JAVA: An Introduction to Problem Solving &amp; Programming", 8th Ed.</a:t>
            </a:r>
            <a:endParaRPr lang="en-US" alt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30A3DECE-5AC0-4C5E-9FAD-4889AB0DCB2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Text Box 6"/>
          <p:cNvSpPr txBox="1">
            <a:spLocks noChangeArrowheads="1"/>
          </p:cNvSpPr>
          <p:nvPr userDrawn="1"/>
        </p:nvSpPr>
        <p:spPr bwMode="auto">
          <a:xfrm>
            <a:off x="685800" y="6400800"/>
            <a:ext cx="822960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endParaRPr lang="en-US" sz="900" dirty="0">
              <a:solidFill>
                <a:prstClr val="black"/>
              </a:solidFill>
              <a:cs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3" r:id="rId1"/>
    <p:sldLayoutId id="2147483924" r:id="rId2"/>
    <p:sldLayoutId id="2147483934" r:id="rId3"/>
    <p:sldLayoutId id="2147483925" r:id="rId4"/>
    <p:sldLayoutId id="2147483926" r:id="rId5"/>
    <p:sldLayoutId id="2147483927" r:id="rId6"/>
    <p:sldLayoutId id="2147483928" r:id="rId7"/>
    <p:sldLayoutId id="2147483929" r:id="rId8"/>
    <p:sldLayoutId id="2147483935" r:id="rId9"/>
    <p:sldLayoutId id="2147483930" r:id="rId10"/>
    <p:sldLayoutId id="2147483931" r:id="rId11"/>
    <p:sldLayoutId id="2147483932" r:id="rId12"/>
    <p:sldLayoutId id="2147483933" r:id="rId13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CodeSamples3.htm#Listing 6.17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CodeSamples3.htm#Listing 6.18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1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hyperlink" Target="22%20Method_Overloading_outsideExample.pptx" TargetMode="Externa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CodeSamples3.htm#Listing 6.15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CodeSamples3.htm#Listing 6.1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CodeSamples3.htm#Listing 6.16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Overloading</a:t>
            </a:r>
            <a:endParaRPr lang="en-US" dirty="0"/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Ch</a:t>
            </a:r>
            <a:r>
              <a:rPr lang="en-US" dirty="0" smtClean="0"/>
              <a:t> 6.4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CSC111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Adapted from: "JAVA: An Introduction to Problem Solving &amp; Programming", 8th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A53834-CBA7-4025-A175-4F775F185F1C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990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Programming Example</a:t>
            </a:r>
          </a:p>
        </p:txBody>
      </p:sp>
      <p:sp>
        <p:nvSpPr>
          <p:cNvPr id="450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View </a:t>
            </a:r>
            <a:r>
              <a:rPr lang="en-US" altLang="en-US" dirty="0" smtClean="0">
                <a:hlinkClick r:id="rId2" action="ppaction://hlinkfile"/>
              </a:rPr>
              <a:t>demo program</a:t>
            </a:r>
            <a:r>
              <a:rPr lang="en-US" altLang="en-US" dirty="0" smtClean="0"/>
              <a:t>, listing 6.17</a:t>
            </a:r>
            <a:br>
              <a:rPr lang="en-US" altLang="en-US" dirty="0" smtClean="0"/>
            </a:br>
            <a:r>
              <a:rPr lang="en-US" altLang="en-US" b="1" dirty="0" smtClean="0">
                <a:solidFill>
                  <a:schemeClr val="accent2"/>
                </a:solidFill>
                <a:latin typeface="Courier New" pitchFamily="49" charset="0"/>
              </a:rPr>
              <a:t>class </a:t>
            </a:r>
            <a:r>
              <a:rPr lang="en-US" altLang="en-US" b="1" dirty="0" err="1" smtClean="0">
                <a:solidFill>
                  <a:schemeClr val="accent2"/>
                </a:solidFill>
                <a:latin typeface="Courier New" pitchFamily="49" charset="0"/>
              </a:rPr>
              <a:t>MoneyDemo</a:t>
            </a:r>
            <a:endParaRPr lang="en-US" altLang="en-US" b="1" dirty="0" smtClean="0">
              <a:solidFill>
                <a:schemeClr val="accent2"/>
              </a:solidFill>
              <a:latin typeface="Courier New" pitchFamily="49" charset="0"/>
            </a:endParaRPr>
          </a:p>
        </p:txBody>
      </p:sp>
      <p:pic>
        <p:nvPicPr>
          <p:cNvPr id="45060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46175" y="3030538"/>
            <a:ext cx="6867525" cy="2535237"/>
          </a:xfrm>
          <a:prstGeom prst="rect">
            <a:avLst/>
          </a:prstGeom>
          <a:solidFill>
            <a:schemeClr val="accent1"/>
          </a:solidFill>
          <a:ln w="12700" algn="ctr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</p:pic>
      <p:sp>
        <p:nvSpPr>
          <p:cNvPr id="45061" name="Text Box 7"/>
          <p:cNvSpPr txBox="1">
            <a:spLocks noChangeArrowheads="1"/>
          </p:cNvSpPr>
          <p:nvPr/>
        </p:nvSpPr>
        <p:spPr bwMode="auto">
          <a:xfrm>
            <a:off x="6969125" y="4821238"/>
            <a:ext cx="1524000" cy="1006475"/>
          </a:xfrm>
          <a:prstGeom prst="rect">
            <a:avLst/>
          </a:prstGeom>
          <a:solidFill>
            <a:schemeClr val="accent1"/>
          </a:solidFill>
          <a:ln w="12700" algn="ctr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n-US" altLang="en-US" sz="2000"/>
              <a:t>Sample </a:t>
            </a:r>
            <a:br>
              <a:rPr lang="en-US" altLang="en-US" sz="2000"/>
            </a:br>
            <a:r>
              <a:rPr lang="en-US" altLang="en-US" sz="2000"/>
              <a:t>screen output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CSC111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Adapted from: "JAVA: An Introduction to Problem Solving &amp; Programming", 8th Ed.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A53834-CBA7-4025-A175-4F775F185F1C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426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Information Hiding Revisited</a:t>
            </a:r>
            <a:endParaRPr lang="en-US" dirty="0"/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Ch6.5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CSC111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Adapted from: "JAVA: An Introduction to Problem Solving &amp; Programming", 8th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A53834-CBA7-4025-A175-4F775F185F1C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892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Information Hiding Revisited</a:t>
            </a:r>
          </a:p>
        </p:txBody>
      </p:sp>
      <p:sp>
        <p:nvSpPr>
          <p:cNvPr id="460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altLang="en-US" sz="2800" dirty="0" smtClean="0"/>
              <a:t>Privacy Leaks</a:t>
            </a:r>
          </a:p>
          <a:p>
            <a:pPr eaLnBrk="1" hangingPunct="1"/>
            <a:r>
              <a:rPr lang="en-US" altLang="en-US" sz="2800" dirty="0" smtClean="0"/>
              <a:t>Instance variable of a class type contain address where that object is stored</a:t>
            </a:r>
          </a:p>
          <a:p>
            <a:pPr eaLnBrk="1" hangingPunct="1"/>
            <a:r>
              <a:rPr lang="en-US" altLang="en-US" sz="2800" dirty="0" smtClean="0"/>
              <a:t>Assignment of class variables results in two variables pointing to same object</a:t>
            </a:r>
          </a:p>
          <a:p>
            <a:pPr lvl="1" eaLnBrk="1" hangingPunct="1"/>
            <a:r>
              <a:rPr lang="en-US" altLang="en-US" sz="2400" dirty="0" smtClean="0"/>
              <a:t>Use of method to change </a:t>
            </a:r>
            <a:r>
              <a:rPr lang="en-US" altLang="en-US" sz="2400" i="1" dirty="0" smtClean="0"/>
              <a:t>either</a:t>
            </a:r>
            <a:r>
              <a:rPr lang="en-US" altLang="en-US" sz="2400" dirty="0" smtClean="0"/>
              <a:t> variable, changes the actual object itself</a:t>
            </a:r>
          </a:p>
          <a:p>
            <a:pPr eaLnBrk="1" hangingPunct="1"/>
            <a:r>
              <a:rPr lang="en-US" altLang="en-US" sz="2800" dirty="0" smtClean="0">
                <a:solidFill>
                  <a:schemeClr val="bg1">
                    <a:lumMod val="50000"/>
                  </a:schemeClr>
                </a:solidFill>
              </a:rPr>
              <a:t>View </a:t>
            </a:r>
            <a:r>
              <a:rPr lang="en-US" altLang="en-US" sz="2800" dirty="0" smtClean="0">
                <a:solidFill>
                  <a:schemeClr val="bg1">
                    <a:lumMod val="50000"/>
                  </a:schemeClr>
                </a:solidFill>
                <a:hlinkClick r:id="rId2" action="ppaction://hlinkfile"/>
              </a:rPr>
              <a:t>insecure class</a:t>
            </a:r>
            <a:r>
              <a:rPr lang="en-US" altLang="en-US" sz="2800" dirty="0" smtClean="0">
                <a:solidFill>
                  <a:schemeClr val="bg1">
                    <a:lumMod val="50000"/>
                  </a:schemeClr>
                </a:solidFill>
              </a:rPr>
              <a:t>, listing 6.18</a:t>
            </a:r>
            <a:br>
              <a:rPr lang="en-US" altLang="en-US" sz="2800" dirty="0" smtClean="0">
                <a:solidFill>
                  <a:schemeClr val="bg1">
                    <a:lumMod val="50000"/>
                  </a:schemeClr>
                </a:solidFill>
              </a:rPr>
            </a:br>
            <a:r>
              <a:rPr lang="en-US" altLang="en-US" sz="2800" b="1" dirty="0" smtClean="0">
                <a:solidFill>
                  <a:schemeClr val="accent2"/>
                </a:solidFill>
                <a:latin typeface="Courier New" pitchFamily="49" charset="0"/>
              </a:rPr>
              <a:t>class </a:t>
            </a:r>
            <a:r>
              <a:rPr lang="en-US" altLang="en-US" sz="2800" b="1" dirty="0" err="1" smtClean="0">
                <a:solidFill>
                  <a:schemeClr val="accent2"/>
                </a:solidFill>
                <a:latin typeface="Courier New" pitchFamily="49" charset="0"/>
              </a:rPr>
              <a:t>petPair</a:t>
            </a:r>
            <a:endParaRPr lang="en-US" altLang="en-US" b="1" dirty="0" smtClean="0">
              <a:solidFill>
                <a:schemeClr val="accent2"/>
              </a:solidFill>
              <a:latin typeface="Courier New" pitchFamily="49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CSC111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Adapted from: "JAVA: An Introduction to Problem Solving &amp; Programming", 8th Ed.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A53834-CBA7-4025-A175-4F775F185F1C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1385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CSC111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Adapted from: "JAVA: An Introduction to Problem Solving &amp; Programming", 8th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A53834-CBA7-4025-A175-4F775F185F1C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b="-1914"/>
          <a:stretch/>
        </p:blipFill>
        <p:spPr bwMode="auto">
          <a:xfrm>
            <a:off x="306084" y="449978"/>
            <a:ext cx="6324600" cy="632919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07721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CSC111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Adapted from: "JAVA: An Introduction to Problem Solving &amp; Programming", 8th Ed.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2B55FD-3F78-4E01-81A3-AEAB7AC9978C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5533697" y="454573"/>
            <a:ext cx="3499944" cy="5741511"/>
          </a:xfrm>
        </p:spPr>
        <p:txBody>
          <a:bodyPr/>
          <a:lstStyle/>
          <a:p>
            <a:r>
              <a:rPr lang="en-US" dirty="0" smtClean="0"/>
              <a:t>Sequence of execution:</a:t>
            </a:r>
          </a:p>
          <a:p>
            <a:endParaRPr lang="en-US" dirty="0" smtClean="0"/>
          </a:p>
          <a:p>
            <a:r>
              <a:rPr lang="en-US" dirty="0" err="1" smtClean="0"/>
              <a:t>goodDog</a:t>
            </a:r>
            <a:r>
              <a:rPr lang="en-US" dirty="0" smtClean="0"/>
              <a:t> 100  200</a:t>
            </a:r>
          </a:p>
          <a:p>
            <a:r>
              <a:rPr lang="en-US" dirty="0" smtClean="0"/>
              <a:t>  buddy 110  300</a:t>
            </a:r>
          </a:p>
          <a:p>
            <a:r>
              <a:rPr lang="en-US" dirty="0" smtClean="0"/>
              <a:t>   pair 120  500</a:t>
            </a:r>
          </a:p>
          <a:p>
            <a:r>
              <a:rPr lang="en-US" dirty="0"/>
              <a:t> </a:t>
            </a:r>
            <a:r>
              <a:rPr lang="en-US" dirty="0" err="1" smtClean="0"/>
              <a:t>badGuy</a:t>
            </a:r>
            <a:r>
              <a:rPr lang="en-US" dirty="0" smtClean="0"/>
              <a:t> 130  200</a:t>
            </a:r>
          </a:p>
          <a:p>
            <a:endParaRPr lang="en-US" dirty="0"/>
          </a:p>
          <a:p>
            <a:r>
              <a:rPr lang="en-US" dirty="0" smtClean="0"/>
              <a:t>        200 Faithful..</a:t>
            </a:r>
          </a:p>
          <a:p>
            <a:r>
              <a:rPr lang="en-US" dirty="0"/>
              <a:t> </a:t>
            </a:r>
            <a:r>
              <a:rPr lang="en-US" dirty="0" smtClean="0"/>
              <a:t>           5</a:t>
            </a:r>
            <a:r>
              <a:rPr lang="en-US" dirty="0"/>
              <a:t>,  75.0</a:t>
            </a:r>
          </a:p>
          <a:p>
            <a:endParaRPr lang="en-US" dirty="0"/>
          </a:p>
          <a:p>
            <a:r>
              <a:rPr lang="en-US" dirty="0" smtClean="0"/>
              <a:t>        300 Loyal..</a:t>
            </a:r>
          </a:p>
          <a:p>
            <a:r>
              <a:rPr lang="en-US" dirty="0"/>
              <a:t> </a:t>
            </a:r>
            <a:r>
              <a:rPr lang="en-US" dirty="0" smtClean="0"/>
              <a:t>           4</a:t>
            </a:r>
            <a:r>
              <a:rPr lang="en-US" dirty="0"/>
              <a:t>, 60.5</a:t>
            </a:r>
          </a:p>
          <a:p>
            <a:endParaRPr lang="en-US" dirty="0"/>
          </a:p>
          <a:p>
            <a:r>
              <a:rPr lang="en-US" dirty="0" smtClean="0"/>
              <a:t>        500 P1:200, </a:t>
            </a:r>
          </a:p>
          <a:p>
            <a:r>
              <a:rPr lang="en-US" dirty="0"/>
              <a:t> </a:t>
            </a:r>
            <a:r>
              <a:rPr lang="en-US" dirty="0" smtClean="0"/>
              <a:t>           P2:300</a:t>
            </a:r>
            <a:endParaRPr lang="en-US" dirty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642"/>
          <a:stretch/>
        </p:blipFill>
        <p:spPr bwMode="auto">
          <a:xfrm>
            <a:off x="78831" y="576427"/>
            <a:ext cx="5171086" cy="52006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/>
          <p:cNvSpPr/>
          <p:nvPr/>
        </p:nvSpPr>
        <p:spPr>
          <a:xfrm>
            <a:off x="7315200" y="1132764"/>
            <a:ext cx="600501" cy="28660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315200" y="1460310"/>
            <a:ext cx="600501" cy="28660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7315200" y="1787856"/>
            <a:ext cx="600501" cy="28660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7315200" y="2115403"/>
            <a:ext cx="600501" cy="28660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?</a:t>
            </a:r>
            <a:endParaRPr lang="en-US" dirty="0"/>
          </a:p>
        </p:txBody>
      </p:sp>
      <p:cxnSp>
        <p:nvCxnSpPr>
          <p:cNvPr id="12" name="Straight Arrow Connector 11"/>
          <p:cNvCxnSpPr/>
          <p:nvPr/>
        </p:nvCxnSpPr>
        <p:spPr>
          <a:xfrm flipV="1">
            <a:off x="3234519" y="2402007"/>
            <a:ext cx="2524836" cy="176056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6" name="Arc 5"/>
          <p:cNvSpPr/>
          <p:nvPr/>
        </p:nvSpPr>
        <p:spPr>
          <a:xfrm rot="20834664">
            <a:off x="7567850" y="1206237"/>
            <a:ext cx="1132763" cy="1673441"/>
          </a:xfrm>
          <a:prstGeom prst="arc">
            <a:avLst>
              <a:gd name="adj1" fmla="val 16200000"/>
              <a:gd name="adj2" fmla="val 5247985"/>
            </a:avLst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Arc 14"/>
          <p:cNvSpPr/>
          <p:nvPr/>
        </p:nvSpPr>
        <p:spPr>
          <a:xfrm rot="21241839">
            <a:off x="7320882" y="1599409"/>
            <a:ext cx="1579351" cy="2211556"/>
          </a:xfrm>
          <a:prstGeom prst="arc">
            <a:avLst>
              <a:gd name="adj1" fmla="val 16235447"/>
              <a:gd name="adj2" fmla="val 5247985"/>
            </a:avLst>
          </a:prstGeom>
          <a:ln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Arc 15"/>
          <p:cNvSpPr/>
          <p:nvPr/>
        </p:nvSpPr>
        <p:spPr>
          <a:xfrm rot="21241839">
            <a:off x="7399363" y="1880404"/>
            <a:ext cx="1498757" cy="2982329"/>
          </a:xfrm>
          <a:prstGeom prst="arc">
            <a:avLst>
              <a:gd name="adj1" fmla="val 16235447"/>
              <a:gd name="adj2" fmla="val 5247985"/>
            </a:avLst>
          </a:prstGeom>
          <a:ln>
            <a:solidFill>
              <a:srgbClr val="00B050"/>
            </a:solidFill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Arc 16"/>
          <p:cNvSpPr/>
          <p:nvPr/>
        </p:nvSpPr>
        <p:spPr>
          <a:xfrm rot="9791080">
            <a:off x="5933989" y="2963910"/>
            <a:ext cx="1825996" cy="2115794"/>
          </a:xfrm>
          <a:prstGeom prst="arc">
            <a:avLst>
              <a:gd name="adj1" fmla="val 16235447"/>
              <a:gd name="adj2" fmla="val 5247985"/>
            </a:avLst>
          </a:prstGeom>
          <a:ln w="38100">
            <a:solidFill>
              <a:schemeClr val="tx2"/>
            </a:solidFill>
            <a:prstDash val="sysDash"/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Arc 17"/>
          <p:cNvSpPr/>
          <p:nvPr/>
        </p:nvSpPr>
        <p:spPr>
          <a:xfrm rot="9791080">
            <a:off x="6032239" y="3887097"/>
            <a:ext cx="1707205" cy="1454087"/>
          </a:xfrm>
          <a:prstGeom prst="arc">
            <a:avLst>
              <a:gd name="adj1" fmla="val 16235447"/>
              <a:gd name="adj2" fmla="val 5247985"/>
            </a:avLst>
          </a:prstGeom>
          <a:ln w="38100">
            <a:solidFill>
              <a:schemeClr val="tx2"/>
            </a:solidFill>
            <a:prstDash val="sysDash"/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ounded Rectangular Callout 18"/>
          <p:cNvSpPr/>
          <p:nvPr/>
        </p:nvSpPr>
        <p:spPr>
          <a:xfrm>
            <a:off x="579834" y="6041171"/>
            <a:ext cx="2498915" cy="582780"/>
          </a:xfrm>
          <a:prstGeom prst="wedgeRoundRectCallout">
            <a:avLst>
              <a:gd name="adj1" fmla="val -13781"/>
              <a:gd name="adj2" fmla="val -338425"/>
              <a:gd name="adj3" fmla="val 16667"/>
            </a:avLst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dirty="0" smtClean="0">
                <a:solidFill>
                  <a:schemeClr val="tx2"/>
                </a:solidFill>
              </a:rPr>
              <a:t>What will this do now?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7924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500"/>
                            </p:stCondLst>
                            <p:childTnLst>
                              <p:par>
                                <p:cTn id="29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500"/>
                            </p:stCondLst>
                            <p:childTnLst>
                              <p:par>
                                <p:cTn id="53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00"/>
                            </p:stCondLst>
                            <p:childTnLst>
                              <p:par>
                                <p:cTn id="6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0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000"/>
                            </p:stCondLst>
                            <p:childTnLst>
                              <p:par>
                                <p:cTn id="7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500"/>
                            </p:stCondLst>
                            <p:childTnLst>
                              <p:par>
                                <p:cTn id="7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2000"/>
                            </p:stCondLst>
                            <p:childTnLst>
                              <p:par>
                                <p:cTn id="8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2500"/>
                            </p:stCondLst>
                            <p:childTnLst>
                              <p:par>
                                <p:cTn id="85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uiExpand="1" build="p"/>
      <p:bldP spid="7" grpId="0" uiExpand="1" animBg="1"/>
      <p:bldP spid="7" grpId="1" uiExpand="1" animBg="1"/>
      <p:bldP spid="8" grpId="0" uiExpand="1" animBg="1"/>
      <p:bldP spid="8" grpId="1" uiExpand="1" animBg="1"/>
      <p:bldP spid="9" grpId="0" uiExpand="1" animBg="1"/>
      <p:bldP spid="9" grpId="1" uiExpand="1" animBg="1"/>
      <p:bldP spid="11" grpId="0" animBg="1"/>
      <p:bldP spid="11" grpId="1" animBg="1"/>
      <p:bldP spid="6" grpId="0" animBg="1"/>
      <p:bldP spid="15" grpId="0" animBg="1"/>
      <p:bldP spid="16" grpId="0" animBg="1"/>
      <p:bldP spid="17" grpId="0" animBg="1"/>
      <p:bldP spid="18" grpId="0" animBg="1"/>
      <p:bldP spid="19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CSC111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Adapted from: "JAVA: An Introduction to Problem Solving &amp; Programming", 8th Ed.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2B55FD-3F78-4E01-81A3-AEAB7AC9978C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5533697" y="454573"/>
            <a:ext cx="3499944" cy="5741511"/>
          </a:xfrm>
        </p:spPr>
        <p:txBody>
          <a:bodyPr/>
          <a:lstStyle/>
          <a:p>
            <a:r>
              <a:rPr lang="en-US" dirty="0" smtClean="0"/>
              <a:t>Sequence of execution:</a:t>
            </a:r>
          </a:p>
          <a:p>
            <a:endParaRPr lang="en-US" dirty="0" smtClean="0"/>
          </a:p>
          <a:p>
            <a:r>
              <a:rPr lang="en-US" dirty="0" err="1" smtClean="0"/>
              <a:t>goodDog</a:t>
            </a:r>
            <a:r>
              <a:rPr lang="en-US" dirty="0" smtClean="0"/>
              <a:t> 100  200</a:t>
            </a:r>
          </a:p>
          <a:p>
            <a:r>
              <a:rPr lang="en-US" dirty="0" smtClean="0"/>
              <a:t>  buddy 110  300</a:t>
            </a:r>
          </a:p>
          <a:p>
            <a:r>
              <a:rPr lang="en-US" dirty="0" smtClean="0"/>
              <a:t>   pair 120  500</a:t>
            </a:r>
          </a:p>
          <a:p>
            <a:r>
              <a:rPr lang="en-US" dirty="0"/>
              <a:t> </a:t>
            </a:r>
            <a:r>
              <a:rPr lang="en-US" dirty="0" err="1" smtClean="0"/>
              <a:t>badGuy</a:t>
            </a:r>
            <a:r>
              <a:rPr lang="en-US" dirty="0" smtClean="0"/>
              <a:t> 130  200</a:t>
            </a:r>
          </a:p>
          <a:p>
            <a:endParaRPr lang="en-US" dirty="0"/>
          </a:p>
          <a:p>
            <a:r>
              <a:rPr lang="en-US" dirty="0" smtClean="0"/>
              <a:t>        200 </a:t>
            </a:r>
            <a:r>
              <a:rPr lang="en-US" dirty="0" smtClean="0">
                <a:solidFill>
                  <a:schemeClr val="tx2"/>
                </a:solidFill>
              </a:rPr>
              <a:t>Dominion Spy</a:t>
            </a:r>
          </a:p>
          <a:p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smtClean="0">
                <a:solidFill>
                  <a:schemeClr val="tx2"/>
                </a:solidFill>
              </a:rPr>
              <a:t>           1200, 500 </a:t>
            </a:r>
          </a:p>
          <a:p>
            <a:endParaRPr lang="en-US" dirty="0"/>
          </a:p>
          <a:p>
            <a:r>
              <a:rPr lang="en-US" dirty="0" smtClean="0"/>
              <a:t>        300 Loyal..</a:t>
            </a:r>
          </a:p>
          <a:p>
            <a:r>
              <a:rPr lang="en-US" dirty="0"/>
              <a:t> </a:t>
            </a:r>
            <a:r>
              <a:rPr lang="en-US" dirty="0" smtClean="0"/>
              <a:t>           4</a:t>
            </a:r>
            <a:r>
              <a:rPr lang="en-US" dirty="0"/>
              <a:t>, 60.5</a:t>
            </a:r>
          </a:p>
          <a:p>
            <a:endParaRPr lang="en-US" dirty="0"/>
          </a:p>
          <a:p>
            <a:r>
              <a:rPr lang="en-US" dirty="0" smtClean="0"/>
              <a:t>        500 P1:200, </a:t>
            </a:r>
          </a:p>
          <a:p>
            <a:r>
              <a:rPr lang="en-US" dirty="0"/>
              <a:t> </a:t>
            </a:r>
            <a:r>
              <a:rPr lang="en-US" dirty="0" smtClean="0"/>
              <a:t>           P2:300</a:t>
            </a:r>
            <a:endParaRPr lang="en-US" dirty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642"/>
          <a:stretch/>
        </p:blipFill>
        <p:spPr bwMode="auto">
          <a:xfrm>
            <a:off x="78831" y="576427"/>
            <a:ext cx="5171086" cy="52006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2" name="Straight Arrow Connector 11"/>
          <p:cNvCxnSpPr/>
          <p:nvPr/>
        </p:nvCxnSpPr>
        <p:spPr>
          <a:xfrm flipV="1">
            <a:off x="4189862" y="3176752"/>
            <a:ext cx="2524836" cy="120418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8" name="Arc 7"/>
          <p:cNvSpPr/>
          <p:nvPr/>
        </p:nvSpPr>
        <p:spPr>
          <a:xfrm rot="19183207">
            <a:off x="7889877" y="2189977"/>
            <a:ext cx="568702" cy="777871"/>
          </a:xfrm>
          <a:prstGeom prst="arc">
            <a:avLst>
              <a:gd name="adj1" fmla="val 17606947"/>
              <a:gd name="adj2" fmla="val 4786800"/>
            </a:avLst>
          </a:prstGeom>
          <a:ln w="38100">
            <a:solidFill>
              <a:schemeClr val="tx2"/>
            </a:solidFill>
            <a:prstDash val="sysDash"/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723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CSC111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Adapted from: "JAVA: An Introduction to Problem Solving &amp; Programming", 8th Ed.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2B55FD-3F78-4E01-81A3-AEAB7AC9978C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30" y="576427"/>
            <a:ext cx="6274673" cy="52006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9" name="Group 8"/>
          <p:cNvGrpSpPr/>
          <p:nvPr/>
        </p:nvGrpSpPr>
        <p:grpSpPr>
          <a:xfrm>
            <a:off x="5204874" y="1626696"/>
            <a:ext cx="3781466" cy="4879975"/>
            <a:chOff x="5204874" y="1626696"/>
            <a:chExt cx="3781466" cy="4879975"/>
          </a:xfrm>
        </p:grpSpPr>
        <p:pic>
          <p:nvPicPr>
            <p:cNvPr id="6" name="Picture 3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5204874" y="1626696"/>
              <a:ext cx="2819770" cy="4879975"/>
            </a:xfrm>
            <a:prstGeom prst="rect">
              <a:avLst/>
            </a:prstGeom>
            <a:solidFill>
              <a:schemeClr val="accent1"/>
            </a:solidFill>
            <a:ln w="12700" algn="ctr">
              <a:noFill/>
              <a:miter lim="800000"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</p:pic>
        <p:pic>
          <p:nvPicPr>
            <p:cNvPr id="7" name="Picture 4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7333204" y="4173046"/>
              <a:ext cx="1653136" cy="762000"/>
            </a:xfrm>
            <a:prstGeom prst="rect">
              <a:avLst/>
            </a:prstGeom>
            <a:solidFill>
              <a:schemeClr val="accent1"/>
            </a:solidFill>
            <a:ln w="12700" algn="ctr">
              <a:noFill/>
              <a:miter lim="800000"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</p:pic>
        <p:sp>
          <p:nvSpPr>
            <p:cNvPr id="8" name="Text Box 7"/>
            <p:cNvSpPr txBox="1">
              <a:spLocks noChangeArrowheads="1"/>
            </p:cNvSpPr>
            <p:nvPr/>
          </p:nvSpPr>
          <p:spPr bwMode="auto">
            <a:xfrm>
              <a:off x="7446570" y="2530970"/>
              <a:ext cx="1524000" cy="1006475"/>
            </a:xfrm>
            <a:prstGeom prst="rect">
              <a:avLst/>
            </a:prstGeom>
            <a:solidFill>
              <a:schemeClr val="accent1"/>
            </a:solidFill>
            <a:ln w="12700" algn="ctr">
              <a:noFill/>
              <a:miter lim="800000"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>
              <a:spAutoFit/>
            </a:bodyPr>
            <a:lstStyle/>
            <a:p>
              <a:pPr algn="ctr" eaLnBrk="1" hangingPunct="1">
                <a:spcBef>
                  <a:spcPct val="50000"/>
                </a:spcBef>
                <a:defRPr/>
              </a:pPr>
              <a:r>
                <a:rPr lang="en-US" altLang="en-US" sz="2000"/>
                <a:t>Sample </a:t>
              </a:r>
              <a:br>
                <a:rPr lang="en-US" altLang="en-US" sz="2000"/>
              </a:br>
              <a:r>
                <a:rPr lang="en-US" altLang="en-US" sz="2000"/>
                <a:t>screen output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24352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Summary</a:t>
            </a:r>
          </a:p>
        </p:txBody>
      </p:sp>
      <p:sp>
        <p:nvSpPr>
          <p:cNvPr id="6041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en-US" altLang="en-US" dirty="0" smtClean="0"/>
              <a:t>Constructor method creates, initializes object of a class</a:t>
            </a:r>
          </a:p>
          <a:p>
            <a:pPr eaLnBrk="1" hangingPunct="1"/>
            <a:r>
              <a:rPr lang="en-US" altLang="en-US" dirty="0" smtClean="0"/>
              <a:t>Default constructor has no parameters</a:t>
            </a:r>
          </a:p>
          <a:p>
            <a:pPr eaLnBrk="1" hangingPunct="1"/>
            <a:r>
              <a:rPr lang="en-US" altLang="en-US" dirty="0" smtClean="0"/>
              <a:t>Within a constructor use this as name for another constructor in same class</a:t>
            </a:r>
          </a:p>
          <a:p>
            <a:pPr eaLnBrk="1" hangingPunct="1"/>
            <a:r>
              <a:rPr lang="en-US" altLang="en-US" dirty="0" smtClean="0"/>
              <a:t>A </a:t>
            </a:r>
            <a:r>
              <a:rPr lang="en-US" altLang="en-US" b="1" dirty="0" smtClean="0">
                <a:solidFill>
                  <a:schemeClr val="accent2"/>
                </a:solidFill>
                <a:latin typeface="Courier New" pitchFamily="49" charset="0"/>
              </a:rPr>
              <a:t>static</a:t>
            </a:r>
            <a:r>
              <a:rPr lang="en-US" altLang="en-US" dirty="0" smtClean="0"/>
              <a:t> variable shared by all objects of the class</a:t>
            </a:r>
          </a:p>
          <a:p>
            <a:r>
              <a:rPr lang="en-US" altLang="en-US" dirty="0"/>
              <a:t>Divide method tasks into subtasks</a:t>
            </a:r>
          </a:p>
          <a:p>
            <a:r>
              <a:rPr lang="en-US" altLang="en-US" dirty="0"/>
              <a:t>Test all methods </a:t>
            </a:r>
            <a:r>
              <a:rPr lang="en-US" altLang="en-US" dirty="0" smtClean="0"/>
              <a:t>individually</a:t>
            </a:r>
          </a:p>
          <a:p>
            <a:r>
              <a:rPr lang="en-US" altLang="en-US" dirty="0"/>
              <a:t>Methods with same name, different signatures are overloaded methods</a:t>
            </a:r>
          </a:p>
          <a:p>
            <a:endParaRPr lang="en-US" alt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CSC111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Adapted from: "JAVA: An Introduction to Problem Solving &amp; Programming", 8th Ed.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A53834-CBA7-4025-A175-4F775F185F1C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9788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Overloading slides guide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Message to Instructors, please cover these:</a:t>
            </a:r>
          </a:p>
          <a:p>
            <a:pPr lvl="1"/>
            <a:r>
              <a:rPr lang="en-US" dirty="0" smtClean="0"/>
              <a:t>Outside slides - see </a:t>
            </a:r>
            <a:r>
              <a:rPr lang="en-US" dirty="0" smtClean="0">
                <a:hlinkClick r:id="rId2" action="ppaction://hlinkpres?slideindex=1&amp;slidetitle="/>
              </a:rPr>
              <a:t>here</a:t>
            </a:r>
            <a:endParaRPr lang="en-US" dirty="0" smtClean="0"/>
          </a:p>
          <a:p>
            <a:pPr lvl="1"/>
            <a:r>
              <a:rPr lang="en-US" dirty="0" smtClean="0"/>
              <a:t>Information Hiding - continue </a:t>
            </a:r>
            <a:r>
              <a:rPr lang="en-US" dirty="0" smtClean="0">
                <a:hlinkClick r:id="rId3" action="ppaction://hlinksldjump"/>
              </a:rPr>
              <a:t>here</a:t>
            </a:r>
            <a:r>
              <a:rPr lang="en-US" dirty="0" smtClean="0"/>
              <a:t> (slide 11)</a:t>
            </a:r>
          </a:p>
          <a:p>
            <a:endParaRPr lang="en-US" dirty="0" smtClean="0"/>
          </a:p>
          <a:p>
            <a:r>
              <a:rPr lang="en-US" dirty="0" smtClean="0"/>
              <a:t>Message to Students:</a:t>
            </a:r>
          </a:p>
          <a:p>
            <a:pPr lvl="1"/>
            <a:r>
              <a:rPr lang="en-US" dirty="0" smtClean="0"/>
              <a:t>The following slides provide similar information about </a:t>
            </a:r>
            <a:r>
              <a:rPr lang="en-US" dirty="0"/>
              <a:t>“</a:t>
            </a:r>
            <a:r>
              <a:rPr lang="en-US" dirty="0" smtClean="0"/>
              <a:t>overloading” as covered above, it is for you to read as self-study</a:t>
            </a:r>
          </a:p>
          <a:p>
            <a:pPr lvl="1"/>
            <a:r>
              <a:rPr lang="en-US" dirty="0" smtClean="0"/>
              <a:t>Make sure you read and </a:t>
            </a:r>
            <a:r>
              <a:rPr lang="en-US" b="1" dirty="0" smtClean="0"/>
              <a:t>understand</a:t>
            </a:r>
            <a:r>
              <a:rPr lang="en-US" dirty="0" smtClean="0"/>
              <a:t> the example (</a:t>
            </a:r>
            <a:r>
              <a:rPr lang="en-US" altLang="en-US" dirty="0" smtClean="0"/>
              <a:t>listing 6.16 </a:t>
            </a: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class </a:t>
            </a:r>
            <a:r>
              <a:rPr lang="en-US" altLang="en-US" b="1" dirty="0" smtClean="0">
                <a:solidFill>
                  <a:schemeClr val="accent2"/>
                </a:solidFill>
                <a:latin typeface="Courier New" pitchFamily="49" charset="0"/>
              </a:rPr>
              <a:t>Money</a:t>
            </a:r>
            <a:r>
              <a:rPr lang="en-US" altLang="en-US" dirty="0" smtClean="0"/>
              <a:t>) and t</a:t>
            </a:r>
            <a:r>
              <a:rPr lang="en-US" dirty="0" smtClean="0"/>
              <a:t>he demo (</a:t>
            </a:r>
            <a:r>
              <a:rPr lang="en-US" altLang="en-US" dirty="0" smtClean="0"/>
              <a:t>listing </a:t>
            </a:r>
            <a:r>
              <a:rPr lang="en-US" altLang="en-US" dirty="0"/>
              <a:t>6.17</a:t>
            </a:r>
            <a:br>
              <a:rPr lang="en-US" altLang="en-US" dirty="0"/>
            </a:b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class </a:t>
            </a:r>
            <a:r>
              <a:rPr lang="en-US" altLang="en-US" b="1" dirty="0" err="1" smtClean="0">
                <a:solidFill>
                  <a:schemeClr val="accent2"/>
                </a:solidFill>
                <a:latin typeface="Courier New" pitchFamily="49" charset="0"/>
              </a:rPr>
              <a:t>MoneyDemo</a:t>
            </a:r>
            <a:r>
              <a:rPr lang="en-US" altLang="en-US" dirty="0"/>
              <a:t>)</a:t>
            </a:r>
          </a:p>
          <a:p>
            <a:pPr lvl="1"/>
            <a:endParaRPr lang="en-US" altLang="en-US" b="1" dirty="0">
              <a:solidFill>
                <a:schemeClr val="accent2"/>
              </a:solidFill>
              <a:latin typeface="Courier New" pitchFamily="49" charset="0"/>
            </a:endParaRP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CSC111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Adapted from: "JAVA: An Introduction to Problem Solving &amp; Programming", 8th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53834-CBA7-4025-A175-4F775F185F1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0630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Overloading: Outline</a:t>
            </a:r>
          </a:p>
        </p:txBody>
      </p:sp>
      <p:sp>
        <p:nvSpPr>
          <p:cNvPr id="389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Overloading Basics</a:t>
            </a:r>
          </a:p>
          <a:p>
            <a:pPr eaLnBrk="1" hangingPunct="1"/>
            <a:r>
              <a:rPr lang="en-US" altLang="en-US" smtClean="0"/>
              <a:t>Overloading and Automatic Type Conversion</a:t>
            </a:r>
          </a:p>
          <a:p>
            <a:pPr eaLnBrk="1" hangingPunct="1"/>
            <a:r>
              <a:rPr lang="en-US" altLang="en-US" smtClean="0"/>
              <a:t>Overloading and the Return Type</a:t>
            </a:r>
          </a:p>
          <a:p>
            <a:pPr eaLnBrk="1" hangingPunct="1"/>
            <a:r>
              <a:rPr lang="en-US" altLang="en-US" smtClean="0"/>
              <a:t>Programming Example: A Class for Money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CSC111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Adapted from: "JAVA: An Introduction to Problem Solving &amp; Programming", 8th Ed.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A53834-CBA7-4025-A175-4F775F185F1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344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Overloading Basics</a:t>
            </a:r>
          </a:p>
        </p:txBody>
      </p:sp>
      <p:sp>
        <p:nvSpPr>
          <p:cNvPr id="3993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altLang="en-US" dirty="0"/>
              <a:t>A method's name and number and type of parameters is called the </a:t>
            </a:r>
            <a:r>
              <a:rPr lang="en-US" altLang="en-US" dirty="0">
                <a:solidFill>
                  <a:schemeClr val="tx2"/>
                </a:solidFill>
              </a:rPr>
              <a:t>signature</a:t>
            </a:r>
          </a:p>
          <a:p>
            <a:pPr eaLnBrk="1" hangingPunct="1"/>
            <a:endParaRPr lang="en-US" altLang="en-US" dirty="0" smtClean="0"/>
          </a:p>
          <a:p>
            <a:pPr eaLnBrk="1" hangingPunct="1"/>
            <a:r>
              <a:rPr lang="en-US" altLang="en-US" dirty="0" smtClean="0"/>
              <a:t>When two or more methods have </a:t>
            </a:r>
            <a:r>
              <a:rPr lang="en-US" altLang="en-US" dirty="0" smtClean="0">
                <a:solidFill>
                  <a:schemeClr val="tx2"/>
                </a:solidFill>
              </a:rPr>
              <a:t>same name </a:t>
            </a:r>
            <a:r>
              <a:rPr lang="en-US" altLang="en-US" dirty="0" smtClean="0"/>
              <a:t>within the </a:t>
            </a:r>
            <a:r>
              <a:rPr lang="en-US" altLang="en-US" dirty="0" smtClean="0">
                <a:solidFill>
                  <a:schemeClr val="tx2"/>
                </a:solidFill>
              </a:rPr>
              <a:t>same class </a:t>
            </a:r>
            <a:r>
              <a:rPr lang="en-US" altLang="en-US" dirty="0" smtClean="0"/>
              <a:t>they are said to be </a:t>
            </a:r>
            <a:r>
              <a:rPr lang="en-US" altLang="en-US" dirty="0" smtClean="0">
                <a:solidFill>
                  <a:schemeClr val="tx2"/>
                </a:solidFill>
              </a:rPr>
              <a:t>overloaded</a:t>
            </a:r>
            <a:r>
              <a:rPr lang="en-US" altLang="en-US" dirty="0" smtClean="0"/>
              <a:t>,</a:t>
            </a:r>
            <a:r>
              <a:rPr lang="en-US" altLang="en-US" dirty="0" smtClean="0">
                <a:solidFill>
                  <a:schemeClr val="tx2"/>
                </a:solidFill>
              </a:rPr>
              <a:t> </a:t>
            </a:r>
            <a:r>
              <a:rPr lang="en-US" altLang="en-US" dirty="0" smtClean="0"/>
              <a:t>they must have </a:t>
            </a:r>
            <a:r>
              <a:rPr lang="en-US" altLang="en-US" dirty="0" smtClean="0">
                <a:solidFill>
                  <a:schemeClr val="tx2"/>
                </a:solidFill>
              </a:rPr>
              <a:t>different signatures </a:t>
            </a:r>
            <a:r>
              <a:rPr lang="en-US" altLang="en-US" dirty="0" smtClean="0"/>
              <a:t>though.</a:t>
            </a:r>
          </a:p>
          <a:p>
            <a:pPr eaLnBrk="1" hangingPunct="1"/>
            <a:endParaRPr lang="en-US" altLang="en-US" dirty="0" smtClean="0"/>
          </a:p>
          <a:p>
            <a:pPr eaLnBrk="1" hangingPunct="1"/>
            <a:r>
              <a:rPr lang="en-US" altLang="en-US" dirty="0" smtClean="0"/>
              <a:t>Java distinguishes the methods by number and types of parameters</a:t>
            </a:r>
          </a:p>
          <a:p>
            <a:pPr lvl="1" eaLnBrk="1" hangingPunct="1"/>
            <a:r>
              <a:rPr lang="en-US" altLang="en-US" dirty="0" smtClean="0"/>
              <a:t>If it cannot match a call with a definition, it attempts to do type conversions</a:t>
            </a:r>
          </a:p>
          <a:p>
            <a:pPr eaLnBrk="1" hangingPunct="1"/>
            <a:endParaRPr lang="en-US" altLang="en-US" dirty="0" smtClean="0">
              <a:solidFill>
                <a:schemeClr val="tx2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CSC111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Adapted from: "JAVA: An Introduction to Problem Solving &amp; Programming", 8th Ed.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A53834-CBA7-4025-A175-4F775F185F1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5522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Overloading Basics</a:t>
            </a:r>
          </a:p>
        </p:txBody>
      </p:sp>
      <p:sp>
        <p:nvSpPr>
          <p:cNvPr id="409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View </a:t>
            </a:r>
            <a:r>
              <a:rPr lang="en-US" altLang="en-US" smtClean="0">
                <a:hlinkClick r:id="rId2" action="ppaction://hlinkfile"/>
              </a:rPr>
              <a:t>example program</a:t>
            </a:r>
            <a:r>
              <a:rPr lang="en-US" altLang="en-US" smtClean="0"/>
              <a:t>, listing 6.15</a:t>
            </a:r>
            <a:br>
              <a:rPr lang="en-US" altLang="en-US" smtClean="0"/>
            </a:br>
            <a:r>
              <a:rPr lang="en-US" altLang="en-US" b="1" smtClean="0">
                <a:solidFill>
                  <a:schemeClr val="accent2"/>
                </a:solidFill>
                <a:latin typeface="Courier New" pitchFamily="49" charset="0"/>
              </a:rPr>
              <a:t>class Overload</a:t>
            </a:r>
            <a:endParaRPr lang="en-US" altLang="en-US" sz="2800" b="1" smtClean="0">
              <a:solidFill>
                <a:schemeClr val="accent2"/>
              </a:solidFill>
              <a:latin typeface="Courier New" pitchFamily="49" charset="0"/>
            </a:endParaRPr>
          </a:p>
          <a:p>
            <a:pPr eaLnBrk="1" hangingPunct="1"/>
            <a:r>
              <a:rPr lang="en-US" altLang="en-US" smtClean="0"/>
              <a:t>Note overloaded method </a:t>
            </a:r>
            <a:r>
              <a:rPr lang="en-US" altLang="en-US" b="1" smtClean="0">
                <a:solidFill>
                  <a:schemeClr val="accent2"/>
                </a:solidFill>
                <a:latin typeface="Courier New" pitchFamily="49" charset="0"/>
              </a:rPr>
              <a:t>getAverage</a:t>
            </a:r>
          </a:p>
        </p:txBody>
      </p:sp>
      <p:grpSp>
        <p:nvGrpSpPr>
          <p:cNvPr id="40964" name="Group 5"/>
          <p:cNvGrpSpPr>
            <a:grpSpLocks/>
          </p:cNvGrpSpPr>
          <p:nvPr/>
        </p:nvGrpSpPr>
        <p:grpSpPr bwMode="auto">
          <a:xfrm>
            <a:off x="2122488" y="3776772"/>
            <a:ext cx="4540250" cy="1612792"/>
            <a:chOff x="1064558" y="3561710"/>
            <a:chExt cx="4540147" cy="1613164"/>
          </a:xfrm>
        </p:grpSpPr>
        <p:pic>
          <p:nvPicPr>
            <p:cNvPr id="40966" name="Picture 2"/>
            <p:cNvPicPr>
              <a:picLocks noChangeAspect="1" noChangeArrowheads="1"/>
            </p:cNvPicPr>
            <p:nvPr/>
          </p:nvPicPr>
          <p:blipFill>
            <a:blip r:embed="rId3"/>
            <a:srcRect r="60854"/>
            <a:stretch>
              <a:fillRect/>
            </a:stretch>
          </p:blipFill>
          <p:spPr bwMode="auto">
            <a:xfrm>
              <a:off x="1064558" y="3567953"/>
              <a:ext cx="3506707" cy="1606921"/>
            </a:xfrm>
            <a:prstGeom prst="rect">
              <a:avLst/>
            </a:prstGeom>
            <a:solidFill>
              <a:schemeClr val="accent1"/>
            </a:solidFill>
            <a:ln w="12700" algn="ctr">
              <a:noFill/>
              <a:miter lim="800000"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</p:pic>
        <p:pic>
          <p:nvPicPr>
            <p:cNvPr id="40967" name="Picture 2"/>
            <p:cNvPicPr>
              <a:picLocks noChangeAspect="1" noChangeArrowheads="1"/>
            </p:cNvPicPr>
            <p:nvPr/>
          </p:nvPicPr>
          <p:blipFill>
            <a:blip r:embed="rId3"/>
            <a:srcRect l="88474"/>
            <a:stretch>
              <a:fillRect/>
            </a:stretch>
          </p:blipFill>
          <p:spPr bwMode="auto">
            <a:xfrm>
              <a:off x="4571265" y="3561710"/>
              <a:ext cx="1033440" cy="1613163"/>
            </a:xfrm>
            <a:prstGeom prst="rect">
              <a:avLst/>
            </a:prstGeom>
            <a:solidFill>
              <a:schemeClr val="accent1"/>
            </a:solidFill>
            <a:ln w="12700" algn="ctr">
              <a:noFill/>
              <a:miter lim="800000"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</p:pic>
      </p:grpSp>
      <p:sp>
        <p:nvSpPr>
          <p:cNvPr id="40965" name="Text Box 7"/>
          <p:cNvSpPr txBox="1">
            <a:spLocks noChangeArrowheads="1"/>
          </p:cNvSpPr>
          <p:nvPr/>
        </p:nvSpPr>
        <p:spPr bwMode="auto">
          <a:xfrm>
            <a:off x="5983288" y="4622800"/>
            <a:ext cx="1524000" cy="1006475"/>
          </a:xfrm>
          <a:prstGeom prst="rect">
            <a:avLst/>
          </a:prstGeom>
          <a:solidFill>
            <a:schemeClr val="accent1"/>
          </a:solidFill>
          <a:ln w="12700" algn="ctr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n-US" altLang="en-US" sz="2000" dirty="0"/>
              <a:t>Sample </a:t>
            </a:r>
            <a:br>
              <a:rPr lang="en-US" altLang="en-US" sz="2000" dirty="0"/>
            </a:br>
            <a:r>
              <a:rPr lang="en-US" altLang="en-US" sz="2000" dirty="0"/>
              <a:t>screen output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CSC111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Adapted from: "JAVA: An Introduction to Problem Solving &amp; Programming", 8th Ed.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A53834-CBA7-4025-A175-4F775F185F1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634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/>
          <p:cNvSpPr>
            <a:spLocks noGrp="1"/>
          </p:cNvSpPr>
          <p:nvPr>
            <p:ph type="title"/>
          </p:nvPr>
        </p:nvSpPr>
        <p:spPr>
          <a:xfrm>
            <a:off x="457200" y="139250"/>
            <a:ext cx="8229600" cy="9906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Overloading Basics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CSC111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Adapted from: "JAVA: An Introduction to Problem Solving &amp; Programming", 8th Ed.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A53834-CBA7-4025-A175-4F775F185F1C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pic>
        <p:nvPicPr>
          <p:cNvPr id="11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8405"/>
          <a:stretch/>
        </p:blipFill>
        <p:spPr bwMode="auto">
          <a:xfrm>
            <a:off x="236453" y="1032628"/>
            <a:ext cx="5502183" cy="547638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2" name="Group 5"/>
          <p:cNvGrpSpPr>
            <a:grpSpLocks/>
          </p:cNvGrpSpPr>
          <p:nvPr/>
        </p:nvGrpSpPr>
        <p:grpSpPr bwMode="auto">
          <a:xfrm>
            <a:off x="5237163" y="5028593"/>
            <a:ext cx="3377092" cy="1606550"/>
            <a:chOff x="1064558" y="3567953"/>
            <a:chExt cx="3810728" cy="1606921"/>
          </a:xfrm>
        </p:grpSpPr>
        <p:pic>
          <p:nvPicPr>
            <p:cNvPr id="13" name="Picture 2"/>
            <p:cNvPicPr>
              <a:picLocks noChangeAspect="1" noChangeArrowheads="1"/>
            </p:cNvPicPr>
            <p:nvPr/>
          </p:nvPicPr>
          <p:blipFill>
            <a:blip r:embed="rId3"/>
            <a:srcRect r="60854"/>
            <a:stretch>
              <a:fillRect/>
            </a:stretch>
          </p:blipFill>
          <p:spPr bwMode="auto">
            <a:xfrm>
              <a:off x="1064558" y="3567953"/>
              <a:ext cx="3506707" cy="1606921"/>
            </a:xfrm>
            <a:prstGeom prst="rect">
              <a:avLst/>
            </a:prstGeom>
            <a:solidFill>
              <a:schemeClr val="accent1"/>
            </a:solidFill>
            <a:ln w="12700" algn="ctr">
              <a:noFill/>
              <a:miter lim="800000"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</p:pic>
        <p:pic>
          <p:nvPicPr>
            <p:cNvPr id="14" name="Picture 2"/>
            <p:cNvPicPr>
              <a:picLocks noChangeAspect="1" noChangeArrowheads="1"/>
            </p:cNvPicPr>
            <p:nvPr/>
          </p:nvPicPr>
          <p:blipFill>
            <a:blip r:embed="rId3"/>
            <a:srcRect l="88474"/>
            <a:stretch>
              <a:fillRect/>
            </a:stretch>
          </p:blipFill>
          <p:spPr bwMode="auto">
            <a:xfrm>
              <a:off x="3841850" y="3567953"/>
              <a:ext cx="1033436" cy="1606920"/>
            </a:xfrm>
            <a:prstGeom prst="rect">
              <a:avLst/>
            </a:prstGeom>
            <a:solidFill>
              <a:schemeClr val="accent1"/>
            </a:solidFill>
            <a:ln w="12700" algn="ctr">
              <a:noFill/>
              <a:miter lim="800000"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</p:pic>
      </p:grpSp>
      <p:sp>
        <p:nvSpPr>
          <p:cNvPr id="15" name="Text Box 7"/>
          <p:cNvSpPr txBox="1">
            <a:spLocks noChangeArrowheads="1"/>
          </p:cNvSpPr>
          <p:nvPr/>
        </p:nvSpPr>
        <p:spPr bwMode="auto">
          <a:xfrm>
            <a:off x="7804957" y="4620439"/>
            <a:ext cx="1524000" cy="1006475"/>
          </a:xfrm>
          <a:prstGeom prst="rect">
            <a:avLst/>
          </a:prstGeom>
          <a:solidFill>
            <a:schemeClr val="accent1"/>
          </a:solidFill>
          <a:ln w="12700" algn="ctr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n-US" altLang="en-US" sz="2000" dirty="0"/>
              <a:t>Sample </a:t>
            </a:r>
            <a:br>
              <a:rPr lang="en-US" altLang="en-US" sz="2000" dirty="0"/>
            </a:br>
            <a:r>
              <a:rPr lang="en-US" altLang="en-US" sz="2000" dirty="0"/>
              <a:t>screen output</a:t>
            </a:r>
          </a:p>
        </p:txBody>
      </p:sp>
    </p:spTree>
    <p:extLst>
      <p:ext uri="{BB962C8B-B14F-4D97-AF65-F5344CB8AC3E}">
        <p14:creationId xmlns:p14="http://schemas.microsoft.com/office/powerpoint/2010/main" val="1951449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smtClean="0"/>
              <a:t>Overloading and Type Conversion</a:t>
            </a:r>
          </a:p>
        </p:txBody>
      </p:sp>
      <p:sp>
        <p:nvSpPr>
          <p:cNvPr id="419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800" dirty="0" smtClean="0"/>
              <a:t>Overloading and automatic type conversion can conflict</a:t>
            </a:r>
          </a:p>
          <a:p>
            <a:pPr eaLnBrk="1" hangingPunct="1"/>
            <a:r>
              <a:rPr lang="en-US" altLang="en-US" sz="2800" dirty="0" smtClean="0"/>
              <a:t>Recall definition of Pet class of </a:t>
            </a:r>
            <a:r>
              <a:rPr lang="en-US" altLang="en-US" sz="2800" dirty="0" smtClean="0">
                <a:hlinkClick r:id="rId3" action="ppaction://hlinkfile"/>
              </a:rPr>
              <a:t>listing 6.1</a:t>
            </a:r>
            <a:endParaRPr lang="en-US" altLang="en-US" sz="2800" dirty="0" smtClean="0"/>
          </a:p>
          <a:p>
            <a:pPr lvl="1" eaLnBrk="1" hangingPunct="1"/>
            <a:r>
              <a:rPr lang="en-US" altLang="en-US" sz="2400" dirty="0" smtClean="0"/>
              <a:t>If we pass an integer to the constructor we get the constructor for </a:t>
            </a:r>
            <a:r>
              <a:rPr lang="en-US" altLang="en-US" sz="2400" u="sng" dirty="0" smtClean="0"/>
              <a:t>age</a:t>
            </a:r>
            <a:r>
              <a:rPr lang="en-US" altLang="en-US" sz="2400" dirty="0" smtClean="0"/>
              <a:t>, even if we intended the constructor for </a:t>
            </a:r>
            <a:r>
              <a:rPr lang="en-US" altLang="en-US" sz="2400" u="sng" dirty="0" smtClean="0"/>
              <a:t>weight</a:t>
            </a:r>
          </a:p>
          <a:p>
            <a:pPr eaLnBrk="1" hangingPunct="1"/>
            <a:r>
              <a:rPr lang="en-US" altLang="en-US" sz="2800" dirty="0" smtClean="0"/>
              <a:t>Remember the compiler attempts to overload </a:t>
            </a:r>
            <a:r>
              <a:rPr lang="en-US" altLang="en-US" sz="2800" b="1" dirty="0" smtClean="0">
                <a:solidFill>
                  <a:schemeClr val="tx2"/>
                </a:solidFill>
              </a:rPr>
              <a:t>before</a:t>
            </a:r>
            <a:r>
              <a:rPr lang="en-US" altLang="en-US" sz="2800" dirty="0" smtClean="0"/>
              <a:t> it does type conversion</a:t>
            </a:r>
          </a:p>
          <a:p>
            <a:pPr eaLnBrk="1" hangingPunct="1"/>
            <a:r>
              <a:rPr lang="en-US" altLang="en-US" sz="2800" dirty="0" smtClean="0"/>
              <a:t>Use descriptive method names, avoid overloading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CSC111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Adapted from: "JAVA: An Introduction to Problem Solving &amp; Programming", 8th Ed.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A53834-CBA7-4025-A175-4F775F185F1C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259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Overloading and Return Type</a:t>
            </a:r>
          </a:p>
        </p:txBody>
      </p:sp>
      <p:sp>
        <p:nvSpPr>
          <p:cNvPr id="430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You must not overload a method where the </a:t>
            </a:r>
            <a:r>
              <a:rPr lang="en-US" altLang="en-US" b="1" dirty="0" smtClean="0"/>
              <a:t>only</a:t>
            </a:r>
            <a:r>
              <a:rPr lang="en-US" altLang="en-US" dirty="0" smtClean="0"/>
              <a:t> difference is the type of value returned</a:t>
            </a:r>
          </a:p>
          <a:p>
            <a:pPr eaLnBrk="1" hangingPunct="1"/>
            <a:r>
              <a:rPr lang="en-US" altLang="en-US" dirty="0" smtClean="0"/>
              <a:t>return value is NOT part of the signature</a:t>
            </a:r>
          </a:p>
        </p:txBody>
      </p:sp>
      <p:pic>
        <p:nvPicPr>
          <p:cNvPr id="43012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87574" y="4035699"/>
            <a:ext cx="4124325" cy="2085975"/>
          </a:xfrm>
          <a:prstGeom prst="rect">
            <a:avLst/>
          </a:prstGeom>
          <a:solidFill>
            <a:schemeClr val="accent1"/>
          </a:solidFill>
          <a:ln w="12700" algn="ctr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</p:pic>
      <p:sp>
        <p:nvSpPr>
          <p:cNvPr id="5" name="&quot;No&quot; Symbol 4"/>
          <p:cNvSpPr/>
          <p:nvPr/>
        </p:nvSpPr>
        <p:spPr>
          <a:xfrm>
            <a:off x="3335338" y="4035699"/>
            <a:ext cx="2008187" cy="2008188"/>
          </a:xfrm>
          <a:prstGeom prst="noSmoking">
            <a:avLst/>
          </a:prstGeom>
          <a:solidFill>
            <a:srgbClr val="FF0000">
              <a:alpha val="37000"/>
            </a:srgbClr>
          </a:solidFill>
          <a:ln w="12700" algn="ctr">
            <a:noFill/>
            <a:miter lim="800000"/>
            <a:headEnd/>
            <a:tailEnd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CSC111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Adapted from: "JAVA: An Introduction to Problem Solving &amp; Programming", 8th Ed.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A53834-CBA7-4025-A175-4F775F185F1C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562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Programming Example</a:t>
            </a:r>
          </a:p>
        </p:txBody>
      </p:sp>
      <p:sp>
        <p:nvSpPr>
          <p:cNvPr id="440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A class for money</a:t>
            </a:r>
          </a:p>
          <a:p>
            <a:pPr eaLnBrk="1" hangingPunct="1"/>
            <a:r>
              <a:rPr lang="en-US" altLang="en-US" dirty="0" smtClean="0"/>
              <a:t>View </a:t>
            </a:r>
            <a:r>
              <a:rPr lang="en-US" altLang="en-US" dirty="0" smtClean="0">
                <a:hlinkClick r:id="rId2" action="ppaction://hlinkfile"/>
              </a:rPr>
              <a:t>sample class</a:t>
            </a:r>
            <a:r>
              <a:rPr lang="en-US" altLang="en-US" dirty="0" smtClean="0"/>
              <a:t>, listing 6.16</a:t>
            </a:r>
            <a:br>
              <a:rPr lang="en-US" altLang="en-US" dirty="0" smtClean="0"/>
            </a:br>
            <a:r>
              <a:rPr lang="en-US" altLang="en-US" b="1" dirty="0" smtClean="0">
                <a:solidFill>
                  <a:schemeClr val="accent2"/>
                </a:solidFill>
                <a:latin typeface="Courier New" pitchFamily="49" charset="0"/>
              </a:rPr>
              <a:t>class Money</a:t>
            </a:r>
          </a:p>
          <a:p>
            <a:pPr eaLnBrk="1" hangingPunct="1"/>
            <a:r>
              <a:rPr lang="en-US" altLang="en-US" dirty="0" smtClean="0"/>
              <a:t>Note use of</a:t>
            </a:r>
          </a:p>
          <a:p>
            <a:pPr lvl="1" eaLnBrk="1" hangingPunct="1"/>
            <a:r>
              <a:rPr lang="en-US" altLang="en-US" dirty="0" smtClean="0"/>
              <a:t>Private instance variables</a:t>
            </a:r>
          </a:p>
          <a:p>
            <a:pPr lvl="1" eaLnBrk="1" hangingPunct="1"/>
            <a:r>
              <a:rPr lang="en-US" altLang="en-US" dirty="0" smtClean="0"/>
              <a:t>Methods to set values</a:t>
            </a:r>
          </a:p>
          <a:p>
            <a:pPr lvl="1" eaLnBrk="1" hangingPunct="1"/>
            <a:r>
              <a:rPr lang="en-US" altLang="en-US" dirty="0" smtClean="0"/>
              <a:t>Methods for doing arithmetic operations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CSC111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Adapted from: "JAVA: An Introduction to Problem Solving &amp; Programming", 8th Ed.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A53834-CBA7-4025-A175-4F775F185F1C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7" name="Explosion 1 6"/>
          <p:cNvSpPr/>
          <p:nvPr/>
        </p:nvSpPr>
        <p:spPr>
          <a:xfrm rot="1363004">
            <a:off x="4931494" y="2296969"/>
            <a:ext cx="3610749" cy="2445191"/>
          </a:xfrm>
          <a:prstGeom prst="irregularSeal1">
            <a:avLst/>
          </a:prstGeom>
          <a:solidFill>
            <a:srgbClr val="FFFF0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001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Self Study!!!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Let us know if you have questions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7362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ustom 2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0070C0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E30F259772545438AFC47D509E1C36E" ma:contentTypeVersion="17" ma:contentTypeDescription="Create a new document." ma:contentTypeScope="" ma:versionID="1c95a0e9f2067f3bcd75a718703f91ce">
  <xsd:schema xmlns:xsd="http://www.w3.org/2001/XMLSchema" xmlns:xs="http://www.w3.org/2001/XMLSchema" xmlns:p="http://schemas.microsoft.com/office/2006/metadata/properties" xmlns:ns2="32d064c7-3ed7-4051-9d9c-e267f97a39a0" xmlns:ns3="3da05f73-4014-4744-996d-b94e73dfc83a" targetNamespace="http://schemas.microsoft.com/office/2006/metadata/properties" ma:root="true" ma:fieldsID="1bca31d447172c41cc3b4e80f5e22f70" ns2:_="" ns3:_="">
    <xsd:import namespace="32d064c7-3ed7-4051-9d9c-e267f97a39a0"/>
    <xsd:import namespace="3da05f73-4014-4744-996d-b94e73dfc83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  <xsd:element ref="ns3:SharedWithUsers" minOccurs="0"/>
                <xsd:element ref="ns3:SharedWithDetails" minOccurs="0"/>
                <xsd:element ref="ns2:comment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2d064c7-3ed7-4051-9d9c-e267f97a39a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Length (seconds)" ma:internalName="MediaLengthInSeconds" ma:readOnly="true">
      <xsd:simpleType>
        <xsd:restriction base="dms:Unknown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899f137a-b2ee-462a-b875-a540100c8c3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comments" ma:index="23" nillable="true" ma:displayName="comments" ma:format="Dropdown" ma:internalName="comments">
      <xsd:simpleType>
        <xsd:restriction base="dms:Text">
          <xsd:maxLength value="255"/>
        </xsd:restriction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da05f73-4014-4744-996d-b94e73dfc83a" elementFormDefault="qualified">
    <xsd:import namespace="http://schemas.microsoft.com/office/2006/documentManagement/types"/>
    <xsd:import namespace="http://schemas.microsoft.com/office/infopath/2007/PartnerControls"/>
    <xsd:element name="TaxCatchAll" ma:index="20" nillable="true" ma:displayName="Taxonomy Catch All Column" ma:hidden="true" ma:list="{15b5cfa5-6c17-4868-b491-9849b43e952e}" ma:internalName="TaxCatchAll" ma:showField="CatchAllData" ma:web="3da05f73-4014-4744-996d-b94e73dfc83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3da05f73-4014-4744-996d-b94e73dfc83a" xsi:nil="true"/>
    <lcf76f155ced4ddcb4097134ff3c332f xmlns="32d064c7-3ed7-4051-9d9c-e267f97a39a0">
      <Terms xmlns="http://schemas.microsoft.com/office/infopath/2007/PartnerControls"/>
    </lcf76f155ced4ddcb4097134ff3c332f>
    <comments xmlns="32d064c7-3ed7-4051-9d9c-e267f97a39a0" xsi:nil="true"/>
  </documentManagement>
</p:properties>
</file>

<file path=customXml/itemProps1.xml><?xml version="1.0" encoding="utf-8"?>
<ds:datastoreItem xmlns:ds="http://schemas.openxmlformats.org/officeDocument/2006/customXml" ds:itemID="{1587F216-18CC-45CA-8958-1799D935F1C4}"/>
</file>

<file path=customXml/itemProps2.xml><?xml version="1.0" encoding="utf-8"?>
<ds:datastoreItem xmlns:ds="http://schemas.openxmlformats.org/officeDocument/2006/customXml" ds:itemID="{5278864F-7494-46A1-B6F5-B688D12BE705}"/>
</file>

<file path=customXml/itemProps3.xml><?xml version="1.0" encoding="utf-8"?>
<ds:datastoreItem xmlns:ds="http://schemas.openxmlformats.org/officeDocument/2006/customXml" ds:itemID="{CD29234F-86ED-41CB-A310-23F74E84FA50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3029</TotalTime>
  <Words>821</Words>
  <Application>Microsoft Office PowerPoint</Application>
  <PresentationFormat>On-screen Show (4:3)</PresentationFormat>
  <Paragraphs>154</Paragraphs>
  <Slides>17</Slides>
  <Notes>1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Clarity</vt:lpstr>
      <vt:lpstr>Overloading</vt:lpstr>
      <vt:lpstr>Overloading slides guide</vt:lpstr>
      <vt:lpstr>Overloading: Outline</vt:lpstr>
      <vt:lpstr>Overloading Basics</vt:lpstr>
      <vt:lpstr>Overloading Basics</vt:lpstr>
      <vt:lpstr>Overloading Basics</vt:lpstr>
      <vt:lpstr>Overloading and Type Conversion</vt:lpstr>
      <vt:lpstr>Overloading and Return Type</vt:lpstr>
      <vt:lpstr>Programming Example</vt:lpstr>
      <vt:lpstr>Programming Example</vt:lpstr>
      <vt:lpstr>Information Hiding Revisited</vt:lpstr>
      <vt:lpstr>Information Hiding Revisited</vt:lpstr>
      <vt:lpstr>PowerPoint Presentation</vt:lpstr>
      <vt:lpstr>PowerPoint Presentation</vt:lpstr>
      <vt:lpstr>PowerPoint Presentation</vt:lpstr>
      <vt:lpstr>PowerPoint Presentation</vt:lpstr>
      <vt:lpstr>Summary</vt:lpstr>
    </vt:vector>
  </TitlesOfParts>
  <Company>BYU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 Introduction to Computers and Java</dc:title>
  <dc:creator>Robert P. Burton</dc:creator>
  <cp:lastModifiedBy>Nadia</cp:lastModifiedBy>
  <cp:revision>243</cp:revision>
  <dcterms:created xsi:type="dcterms:W3CDTF">2004-08-20T17:48:18Z</dcterms:created>
  <dcterms:modified xsi:type="dcterms:W3CDTF">2020-10-31T16:21:16Z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0x0101004E30F259772545438AFC47D509E1C36E</vt:lpwstr>
  </property>
</Properties>
</file>