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33"/>
  </p:notesMasterIdLst>
  <p:sldIdLst>
    <p:sldId id="256" r:id="rId3"/>
    <p:sldId id="326" r:id="rId4"/>
    <p:sldId id="328" r:id="rId5"/>
    <p:sldId id="377" r:id="rId6"/>
    <p:sldId id="331" r:id="rId7"/>
    <p:sldId id="333" r:id="rId8"/>
    <p:sldId id="335" r:id="rId9"/>
    <p:sldId id="336" r:id="rId10"/>
    <p:sldId id="337" r:id="rId11"/>
    <p:sldId id="339" r:id="rId12"/>
    <p:sldId id="343" r:id="rId13"/>
    <p:sldId id="344" r:id="rId14"/>
    <p:sldId id="345" r:id="rId15"/>
    <p:sldId id="347" r:id="rId16"/>
    <p:sldId id="378" r:id="rId17"/>
    <p:sldId id="351" r:id="rId18"/>
    <p:sldId id="352" r:id="rId19"/>
    <p:sldId id="354" r:id="rId20"/>
    <p:sldId id="355" r:id="rId21"/>
    <p:sldId id="356" r:id="rId22"/>
    <p:sldId id="357" r:id="rId23"/>
    <p:sldId id="379" r:id="rId24"/>
    <p:sldId id="359" r:id="rId25"/>
    <p:sldId id="361" r:id="rId26"/>
    <p:sldId id="362" r:id="rId27"/>
    <p:sldId id="364" r:id="rId28"/>
    <p:sldId id="366" r:id="rId29"/>
    <p:sldId id="380" r:id="rId30"/>
    <p:sldId id="381" r:id="rId31"/>
    <p:sldId id="37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CC"/>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78849" autoAdjust="0"/>
  </p:normalViewPr>
  <p:slideViewPr>
    <p:cSldViewPr>
      <p:cViewPr varScale="1">
        <p:scale>
          <a:sx n="91" d="100"/>
          <a:sy n="91" d="100"/>
        </p:scale>
        <p:origin x="-22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90" d="100"/>
          <a:sy n="90" d="100"/>
        </p:scale>
        <p:origin x="-2256" y="10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A98F0-66C1-4156-B47E-BB4564178630}" type="doc">
      <dgm:prSet loTypeId="urn:microsoft.com/office/officeart/2005/8/layout/vList5" loCatId="list" qsTypeId="urn:microsoft.com/office/officeart/2005/8/quickstyle/simple1#6" qsCatId="simple" csTypeId="urn:microsoft.com/office/officeart/2005/8/colors/colorful2" csCatId="colorful" phldr="1"/>
      <dgm:spPr/>
      <dgm:t>
        <a:bodyPr/>
        <a:lstStyle/>
        <a:p>
          <a:endParaRPr lang="en-US"/>
        </a:p>
      </dgm:t>
    </dgm:pt>
    <dgm:pt modelId="{99CD5F30-3D72-4D20-9F49-16B076A3CB59}">
      <dgm:prSet/>
      <dgm:spPr/>
      <dgm:t>
        <a:bodyPr/>
        <a:lstStyle/>
        <a:p>
          <a:pPr rtl="0"/>
          <a:r>
            <a:rPr lang="en-US" b="1" dirty="0" smtClean="0"/>
            <a:t>Needs</a:t>
          </a:r>
          <a:endParaRPr lang="en-US" dirty="0"/>
        </a:p>
      </dgm:t>
    </dgm:pt>
    <dgm:pt modelId="{D030CF8B-E9C7-4FCE-A769-3A0DC9C70BBA}" type="parTrans" cxnId="{E56C1436-93FD-4884-B7B1-E8D2B3D5F235}">
      <dgm:prSet/>
      <dgm:spPr/>
      <dgm:t>
        <a:bodyPr/>
        <a:lstStyle/>
        <a:p>
          <a:endParaRPr lang="en-US"/>
        </a:p>
      </dgm:t>
    </dgm:pt>
    <dgm:pt modelId="{CF489775-8A91-44DB-A892-9C94F58E5C50}" type="sibTrans" cxnId="{E56C1436-93FD-4884-B7B1-E8D2B3D5F235}">
      <dgm:prSet/>
      <dgm:spPr/>
      <dgm:t>
        <a:bodyPr/>
        <a:lstStyle/>
        <a:p>
          <a:endParaRPr lang="en-US"/>
        </a:p>
      </dgm:t>
    </dgm:pt>
    <dgm:pt modelId="{E52B7C57-7A30-4797-BDB0-27D4BF63BE9D}">
      <dgm:prSet/>
      <dgm:spPr/>
      <dgm:t>
        <a:bodyPr/>
        <a:lstStyle/>
        <a:p>
          <a:pPr rtl="0"/>
          <a:r>
            <a:rPr lang="en-US" b="1" dirty="0" smtClean="0"/>
            <a:t>Physical—food, clothing, warmth, safety</a:t>
          </a:r>
          <a:endParaRPr lang="en-US" dirty="0"/>
        </a:p>
      </dgm:t>
    </dgm:pt>
    <dgm:pt modelId="{1A497329-44B9-4858-8A94-8BF0C6794DEE}" type="parTrans" cxnId="{CC8102D2-08D3-4796-A4E9-5BF1209BD19B}">
      <dgm:prSet/>
      <dgm:spPr/>
      <dgm:t>
        <a:bodyPr/>
        <a:lstStyle/>
        <a:p>
          <a:endParaRPr lang="en-US"/>
        </a:p>
      </dgm:t>
    </dgm:pt>
    <dgm:pt modelId="{84DA3CEF-FC7D-4B2E-A249-FCF22FAD71C6}" type="sibTrans" cxnId="{CC8102D2-08D3-4796-A4E9-5BF1209BD19B}">
      <dgm:prSet/>
      <dgm:spPr/>
      <dgm:t>
        <a:bodyPr/>
        <a:lstStyle/>
        <a:p>
          <a:endParaRPr lang="en-US"/>
        </a:p>
      </dgm:t>
    </dgm:pt>
    <dgm:pt modelId="{EF74BC82-6A08-4525-9C47-2A8FBB8DEA38}">
      <dgm:prSet/>
      <dgm:spPr/>
      <dgm:t>
        <a:bodyPr/>
        <a:lstStyle/>
        <a:p>
          <a:pPr rtl="0"/>
          <a:r>
            <a:rPr lang="en-US" b="1" dirty="0" smtClean="0"/>
            <a:t>Social—belonging and affection</a:t>
          </a:r>
          <a:endParaRPr lang="en-US" dirty="0"/>
        </a:p>
      </dgm:t>
    </dgm:pt>
    <dgm:pt modelId="{324FE5F1-951E-4A3A-9BA4-08C94277B736}" type="parTrans" cxnId="{47BCE92B-DF80-433F-8968-6E44CA5990F2}">
      <dgm:prSet/>
      <dgm:spPr/>
      <dgm:t>
        <a:bodyPr/>
        <a:lstStyle/>
        <a:p>
          <a:endParaRPr lang="en-US"/>
        </a:p>
      </dgm:t>
    </dgm:pt>
    <dgm:pt modelId="{931A1B9E-E83A-473F-AE15-66F62E0F4740}" type="sibTrans" cxnId="{47BCE92B-DF80-433F-8968-6E44CA5990F2}">
      <dgm:prSet/>
      <dgm:spPr/>
      <dgm:t>
        <a:bodyPr/>
        <a:lstStyle/>
        <a:p>
          <a:endParaRPr lang="en-US"/>
        </a:p>
      </dgm:t>
    </dgm:pt>
    <dgm:pt modelId="{94B30C34-37C5-4616-B835-D26784176F9D}">
      <dgm:prSet/>
      <dgm:spPr/>
      <dgm:t>
        <a:bodyPr/>
        <a:lstStyle/>
        <a:p>
          <a:pPr rtl="0"/>
          <a:r>
            <a:rPr lang="en-US" b="1" dirty="0" smtClean="0"/>
            <a:t>Individual—knowledge and self-expression</a:t>
          </a:r>
          <a:endParaRPr lang="en-US" dirty="0"/>
        </a:p>
      </dgm:t>
    </dgm:pt>
    <dgm:pt modelId="{061B8D9F-2BCA-4135-A919-40566ECABAE9}" type="parTrans" cxnId="{54603CE5-8F0D-4376-A593-0BFB43A4B7A3}">
      <dgm:prSet/>
      <dgm:spPr/>
      <dgm:t>
        <a:bodyPr/>
        <a:lstStyle/>
        <a:p>
          <a:endParaRPr lang="en-US"/>
        </a:p>
      </dgm:t>
    </dgm:pt>
    <dgm:pt modelId="{AA6A6B74-2620-4213-8AE5-CB60D695552F}" type="sibTrans" cxnId="{54603CE5-8F0D-4376-A593-0BFB43A4B7A3}">
      <dgm:prSet/>
      <dgm:spPr/>
      <dgm:t>
        <a:bodyPr/>
        <a:lstStyle/>
        <a:p>
          <a:endParaRPr lang="en-US"/>
        </a:p>
      </dgm:t>
    </dgm:pt>
    <dgm:pt modelId="{78FE3310-C57A-4E68-B7AF-50135B3E53D8}">
      <dgm:prSet/>
      <dgm:spPr/>
      <dgm:t>
        <a:bodyPr/>
        <a:lstStyle/>
        <a:p>
          <a:pPr rtl="0"/>
          <a:r>
            <a:rPr lang="en-US" b="1" dirty="0" smtClean="0"/>
            <a:t>Wants</a:t>
          </a:r>
          <a:endParaRPr lang="en-US" dirty="0"/>
        </a:p>
      </dgm:t>
    </dgm:pt>
    <dgm:pt modelId="{CB0669B9-2E20-4271-8AC8-3DCB85EB8272}" type="parTrans" cxnId="{5701F7D0-6190-458E-824A-CAF8D1EF164F}">
      <dgm:prSet/>
      <dgm:spPr/>
      <dgm:t>
        <a:bodyPr/>
        <a:lstStyle/>
        <a:p>
          <a:endParaRPr lang="en-US"/>
        </a:p>
      </dgm:t>
    </dgm:pt>
    <dgm:pt modelId="{9F4428F1-8CA9-48DE-9E78-A2E07B6074C7}" type="sibTrans" cxnId="{5701F7D0-6190-458E-824A-CAF8D1EF164F}">
      <dgm:prSet/>
      <dgm:spPr/>
      <dgm:t>
        <a:bodyPr/>
        <a:lstStyle/>
        <a:p>
          <a:endParaRPr lang="en-US"/>
        </a:p>
      </dgm:t>
    </dgm:pt>
    <dgm:pt modelId="{AF15EFE8-0835-4D53-893D-4EFAB1F8D267}">
      <dgm:prSet/>
      <dgm:spPr/>
      <dgm:t>
        <a:bodyPr/>
        <a:lstStyle/>
        <a:p>
          <a:pPr rtl="0"/>
          <a:r>
            <a:rPr lang="en-US" b="1" smtClean="0"/>
            <a:t>Demands</a:t>
          </a:r>
          <a:endParaRPr lang="en-US" dirty="0"/>
        </a:p>
      </dgm:t>
    </dgm:pt>
    <dgm:pt modelId="{A2B52590-DE12-4D48-B521-5680BAFDCC79}" type="parTrans" cxnId="{593FDE5E-6BBC-4908-8D11-F3FFDB1B4486}">
      <dgm:prSet/>
      <dgm:spPr/>
      <dgm:t>
        <a:bodyPr/>
        <a:lstStyle/>
        <a:p>
          <a:endParaRPr lang="en-US"/>
        </a:p>
      </dgm:t>
    </dgm:pt>
    <dgm:pt modelId="{584D5765-49A1-4DA5-BD4D-521AD60AA4F2}" type="sibTrans" cxnId="{593FDE5E-6BBC-4908-8D11-F3FFDB1B4486}">
      <dgm:prSet/>
      <dgm:spPr/>
      <dgm:t>
        <a:bodyPr/>
        <a:lstStyle/>
        <a:p>
          <a:endParaRPr lang="en-US"/>
        </a:p>
      </dgm:t>
    </dgm:pt>
    <dgm:pt modelId="{A0675FF7-EC9E-4F26-8DF8-F76D7BFDB4B9}">
      <dgm:prSet/>
      <dgm:spPr/>
      <dgm:t>
        <a:bodyPr/>
        <a:lstStyle/>
        <a:p>
          <a:pPr rtl="0"/>
          <a:r>
            <a:rPr lang="en-US" b="1" dirty="0" smtClean="0"/>
            <a:t>Form that needs take as they are shaped by culture and individual personality</a:t>
          </a:r>
          <a:endParaRPr lang="en-US" dirty="0"/>
        </a:p>
      </dgm:t>
    </dgm:pt>
    <dgm:pt modelId="{67A8B66B-8870-44A3-8073-148CCA5FFA46}" type="parTrans" cxnId="{AE8F23D7-BA82-488D-A9A8-678990B641F0}">
      <dgm:prSet/>
      <dgm:spPr/>
      <dgm:t>
        <a:bodyPr/>
        <a:lstStyle/>
        <a:p>
          <a:endParaRPr lang="en-US"/>
        </a:p>
      </dgm:t>
    </dgm:pt>
    <dgm:pt modelId="{B30CB3F7-5946-44EE-A816-5B22AEC501F2}" type="sibTrans" cxnId="{AE8F23D7-BA82-488D-A9A8-678990B641F0}">
      <dgm:prSet/>
      <dgm:spPr/>
      <dgm:t>
        <a:bodyPr/>
        <a:lstStyle/>
        <a:p>
          <a:endParaRPr lang="en-US"/>
        </a:p>
      </dgm:t>
    </dgm:pt>
    <dgm:pt modelId="{C6009EE9-AB2A-4499-B2CD-18E5BA520B98}">
      <dgm:prSet/>
      <dgm:spPr/>
      <dgm:t>
        <a:bodyPr/>
        <a:lstStyle/>
        <a:p>
          <a:pPr rtl="0"/>
          <a:r>
            <a:rPr lang="en-US" b="1" dirty="0" smtClean="0"/>
            <a:t>Wants backed by buying power</a:t>
          </a:r>
          <a:endParaRPr lang="en-US" dirty="0"/>
        </a:p>
      </dgm:t>
    </dgm:pt>
    <dgm:pt modelId="{3FFECB1B-F3BE-4449-AA51-F4B27E792697}" type="parTrans" cxnId="{6C4AB44F-7F90-4984-A8D4-62CEC1D4CA41}">
      <dgm:prSet/>
      <dgm:spPr/>
      <dgm:t>
        <a:bodyPr/>
        <a:lstStyle/>
        <a:p>
          <a:endParaRPr lang="en-US"/>
        </a:p>
      </dgm:t>
    </dgm:pt>
    <dgm:pt modelId="{E85B8EAB-2C9D-4D88-B9F1-E29CB3A3D596}" type="sibTrans" cxnId="{6C4AB44F-7F90-4984-A8D4-62CEC1D4CA41}">
      <dgm:prSet/>
      <dgm:spPr/>
      <dgm:t>
        <a:bodyPr/>
        <a:lstStyle/>
        <a:p>
          <a:endParaRPr lang="en-US"/>
        </a:p>
      </dgm:t>
    </dgm:pt>
    <dgm:pt modelId="{B3C971D0-D93E-4D2B-A5BC-39E89DECB1EF}">
      <dgm:prSet/>
      <dgm:spPr/>
      <dgm:t>
        <a:bodyPr/>
        <a:lstStyle/>
        <a:p>
          <a:pPr rtl="0"/>
          <a:r>
            <a:rPr lang="en-US" b="1" dirty="0" smtClean="0"/>
            <a:t>States of deprivation</a:t>
          </a:r>
          <a:endParaRPr lang="en-US" dirty="0"/>
        </a:p>
      </dgm:t>
    </dgm:pt>
    <dgm:pt modelId="{23C3F2E6-8FD3-450F-9FFB-C3F80CB00B67}" type="parTrans" cxnId="{23903871-FF84-44DD-8704-9DDDDC17C4C8}">
      <dgm:prSet/>
      <dgm:spPr/>
      <dgm:t>
        <a:bodyPr/>
        <a:lstStyle/>
        <a:p>
          <a:endParaRPr lang="en-US"/>
        </a:p>
      </dgm:t>
    </dgm:pt>
    <dgm:pt modelId="{AE56EFD6-0DA2-4427-86AC-FEE026F51013}" type="sibTrans" cxnId="{23903871-FF84-44DD-8704-9DDDDC17C4C8}">
      <dgm:prSet/>
      <dgm:spPr/>
      <dgm:t>
        <a:bodyPr/>
        <a:lstStyle/>
        <a:p>
          <a:endParaRPr lang="en-US"/>
        </a:p>
      </dgm:t>
    </dgm:pt>
    <dgm:pt modelId="{6F70DDE4-DB16-4B46-96AE-4CECB3BA169A}" type="pres">
      <dgm:prSet presAssocID="{4EBA98F0-66C1-4156-B47E-BB4564178630}" presName="Name0" presStyleCnt="0">
        <dgm:presLayoutVars>
          <dgm:dir/>
          <dgm:animLvl val="lvl"/>
          <dgm:resizeHandles val="exact"/>
        </dgm:presLayoutVars>
      </dgm:prSet>
      <dgm:spPr/>
      <dgm:t>
        <a:bodyPr/>
        <a:lstStyle/>
        <a:p>
          <a:endParaRPr lang="en-US"/>
        </a:p>
      </dgm:t>
    </dgm:pt>
    <dgm:pt modelId="{1423E3AB-E298-448C-88FD-F6C3CB39991F}" type="pres">
      <dgm:prSet presAssocID="{99CD5F30-3D72-4D20-9F49-16B076A3CB59}" presName="linNode" presStyleCnt="0"/>
      <dgm:spPr/>
      <dgm:t>
        <a:bodyPr/>
        <a:lstStyle/>
        <a:p>
          <a:endParaRPr lang="en-US"/>
        </a:p>
      </dgm:t>
    </dgm:pt>
    <dgm:pt modelId="{86C655B7-0D6E-41A8-A3C1-45DE1F42479B}" type="pres">
      <dgm:prSet presAssocID="{99CD5F30-3D72-4D20-9F49-16B076A3CB59}" presName="parentText" presStyleLbl="node1" presStyleIdx="0" presStyleCnt="3">
        <dgm:presLayoutVars>
          <dgm:chMax val="1"/>
          <dgm:bulletEnabled val="1"/>
        </dgm:presLayoutVars>
      </dgm:prSet>
      <dgm:spPr/>
      <dgm:t>
        <a:bodyPr/>
        <a:lstStyle/>
        <a:p>
          <a:endParaRPr lang="en-US"/>
        </a:p>
      </dgm:t>
    </dgm:pt>
    <dgm:pt modelId="{B4BF974C-C370-4A1A-A512-EE9FED9EB687}" type="pres">
      <dgm:prSet presAssocID="{99CD5F30-3D72-4D20-9F49-16B076A3CB59}" presName="descendantText" presStyleLbl="alignAccFollowNode1" presStyleIdx="0" presStyleCnt="3">
        <dgm:presLayoutVars>
          <dgm:bulletEnabled val="1"/>
        </dgm:presLayoutVars>
      </dgm:prSet>
      <dgm:spPr/>
      <dgm:t>
        <a:bodyPr/>
        <a:lstStyle/>
        <a:p>
          <a:endParaRPr lang="en-US"/>
        </a:p>
      </dgm:t>
    </dgm:pt>
    <dgm:pt modelId="{D628356D-0510-44B3-844A-18EA73ED1E2C}" type="pres">
      <dgm:prSet presAssocID="{CF489775-8A91-44DB-A892-9C94F58E5C50}" presName="sp" presStyleCnt="0"/>
      <dgm:spPr/>
      <dgm:t>
        <a:bodyPr/>
        <a:lstStyle/>
        <a:p>
          <a:endParaRPr lang="en-US"/>
        </a:p>
      </dgm:t>
    </dgm:pt>
    <dgm:pt modelId="{9238A57B-54D3-48AC-86C4-5B4E8B451E26}" type="pres">
      <dgm:prSet presAssocID="{78FE3310-C57A-4E68-B7AF-50135B3E53D8}" presName="linNode" presStyleCnt="0"/>
      <dgm:spPr/>
      <dgm:t>
        <a:bodyPr/>
        <a:lstStyle/>
        <a:p>
          <a:endParaRPr lang="en-US"/>
        </a:p>
      </dgm:t>
    </dgm:pt>
    <dgm:pt modelId="{BAACF0C3-5BF4-4524-AF7D-15C61ECBB362}" type="pres">
      <dgm:prSet presAssocID="{78FE3310-C57A-4E68-B7AF-50135B3E53D8}" presName="parentText" presStyleLbl="node1" presStyleIdx="1" presStyleCnt="3">
        <dgm:presLayoutVars>
          <dgm:chMax val="1"/>
          <dgm:bulletEnabled val="1"/>
        </dgm:presLayoutVars>
      </dgm:prSet>
      <dgm:spPr/>
      <dgm:t>
        <a:bodyPr/>
        <a:lstStyle/>
        <a:p>
          <a:endParaRPr lang="en-US"/>
        </a:p>
      </dgm:t>
    </dgm:pt>
    <dgm:pt modelId="{BD579E72-7D26-4388-A97F-F030469FBD2F}" type="pres">
      <dgm:prSet presAssocID="{78FE3310-C57A-4E68-B7AF-50135B3E53D8}" presName="descendantText" presStyleLbl="alignAccFollowNode1" presStyleIdx="1" presStyleCnt="3">
        <dgm:presLayoutVars>
          <dgm:bulletEnabled val="1"/>
        </dgm:presLayoutVars>
      </dgm:prSet>
      <dgm:spPr/>
      <dgm:t>
        <a:bodyPr/>
        <a:lstStyle/>
        <a:p>
          <a:endParaRPr lang="en-US"/>
        </a:p>
      </dgm:t>
    </dgm:pt>
    <dgm:pt modelId="{5932D818-E283-47BB-8D06-44E2F6EDCA65}" type="pres">
      <dgm:prSet presAssocID="{9F4428F1-8CA9-48DE-9E78-A2E07B6074C7}" presName="sp" presStyleCnt="0"/>
      <dgm:spPr/>
      <dgm:t>
        <a:bodyPr/>
        <a:lstStyle/>
        <a:p>
          <a:endParaRPr lang="en-US"/>
        </a:p>
      </dgm:t>
    </dgm:pt>
    <dgm:pt modelId="{FA55BDA1-6D46-4238-95A8-59FEDE9903E1}" type="pres">
      <dgm:prSet presAssocID="{AF15EFE8-0835-4D53-893D-4EFAB1F8D267}" presName="linNode" presStyleCnt="0"/>
      <dgm:spPr/>
      <dgm:t>
        <a:bodyPr/>
        <a:lstStyle/>
        <a:p>
          <a:endParaRPr lang="en-US"/>
        </a:p>
      </dgm:t>
    </dgm:pt>
    <dgm:pt modelId="{52E0038A-58FE-4BF8-9CFB-12828007B89A}" type="pres">
      <dgm:prSet presAssocID="{AF15EFE8-0835-4D53-893D-4EFAB1F8D267}" presName="parentText" presStyleLbl="node1" presStyleIdx="2" presStyleCnt="3">
        <dgm:presLayoutVars>
          <dgm:chMax val="1"/>
          <dgm:bulletEnabled val="1"/>
        </dgm:presLayoutVars>
      </dgm:prSet>
      <dgm:spPr/>
      <dgm:t>
        <a:bodyPr/>
        <a:lstStyle/>
        <a:p>
          <a:endParaRPr lang="en-US"/>
        </a:p>
      </dgm:t>
    </dgm:pt>
    <dgm:pt modelId="{93747C45-8C78-45F6-86F9-3CA6AA7600EA}" type="pres">
      <dgm:prSet presAssocID="{AF15EFE8-0835-4D53-893D-4EFAB1F8D267}" presName="descendantText" presStyleLbl="alignAccFollowNode1" presStyleIdx="2" presStyleCnt="3">
        <dgm:presLayoutVars>
          <dgm:bulletEnabled val="1"/>
        </dgm:presLayoutVars>
      </dgm:prSet>
      <dgm:spPr/>
      <dgm:t>
        <a:bodyPr/>
        <a:lstStyle/>
        <a:p>
          <a:endParaRPr lang="en-US"/>
        </a:p>
      </dgm:t>
    </dgm:pt>
  </dgm:ptLst>
  <dgm:cxnLst>
    <dgm:cxn modelId="{2E210A08-4B6A-A944-9CBF-9A4632694113}" type="presOf" srcId="{C6009EE9-AB2A-4499-B2CD-18E5BA520B98}" destId="{93747C45-8C78-45F6-86F9-3CA6AA7600EA}" srcOrd="0" destOrd="0" presId="urn:microsoft.com/office/officeart/2005/8/layout/vList5"/>
    <dgm:cxn modelId="{47BCE92B-DF80-433F-8968-6E44CA5990F2}" srcId="{B3C971D0-D93E-4D2B-A5BC-39E89DECB1EF}" destId="{EF74BC82-6A08-4525-9C47-2A8FBB8DEA38}" srcOrd="1" destOrd="0" parTransId="{324FE5F1-951E-4A3A-9BA4-08C94277B736}" sibTransId="{931A1B9E-E83A-473F-AE15-66F62E0F4740}"/>
    <dgm:cxn modelId="{54603CE5-8F0D-4376-A593-0BFB43A4B7A3}" srcId="{B3C971D0-D93E-4D2B-A5BC-39E89DECB1EF}" destId="{94B30C34-37C5-4616-B835-D26784176F9D}" srcOrd="2" destOrd="0" parTransId="{061B8D9F-2BCA-4135-A919-40566ECABAE9}" sibTransId="{AA6A6B74-2620-4213-8AE5-CB60D695552F}"/>
    <dgm:cxn modelId="{C8925FA2-60C7-FB4B-B6F8-400187E39F8B}" type="presOf" srcId="{4EBA98F0-66C1-4156-B47E-BB4564178630}" destId="{6F70DDE4-DB16-4B46-96AE-4CECB3BA169A}" srcOrd="0" destOrd="0" presId="urn:microsoft.com/office/officeart/2005/8/layout/vList5"/>
    <dgm:cxn modelId="{0C0583DF-76CF-DA44-8016-C062E8C01F1C}" type="presOf" srcId="{AF15EFE8-0835-4D53-893D-4EFAB1F8D267}" destId="{52E0038A-58FE-4BF8-9CFB-12828007B89A}" srcOrd="0" destOrd="0" presId="urn:microsoft.com/office/officeart/2005/8/layout/vList5"/>
    <dgm:cxn modelId="{23903871-FF84-44DD-8704-9DDDDC17C4C8}" srcId="{99CD5F30-3D72-4D20-9F49-16B076A3CB59}" destId="{B3C971D0-D93E-4D2B-A5BC-39E89DECB1EF}" srcOrd="0" destOrd="0" parTransId="{23C3F2E6-8FD3-450F-9FFB-C3F80CB00B67}" sibTransId="{AE56EFD6-0DA2-4427-86AC-FEE026F51013}"/>
    <dgm:cxn modelId="{9954B2DB-F89E-424C-A193-66F82D90A11C}" type="presOf" srcId="{94B30C34-37C5-4616-B835-D26784176F9D}" destId="{B4BF974C-C370-4A1A-A512-EE9FED9EB687}" srcOrd="0" destOrd="3" presId="urn:microsoft.com/office/officeart/2005/8/layout/vList5"/>
    <dgm:cxn modelId="{F3123A8F-A598-1746-A222-F35988204B09}" type="presOf" srcId="{A0675FF7-EC9E-4F26-8DF8-F76D7BFDB4B9}" destId="{BD579E72-7D26-4388-A97F-F030469FBD2F}" srcOrd="0" destOrd="0" presId="urn:microsoft.com/office/officeart/2005/8/layout/vList5"/>
    <dgm:cxn modelId="{A8F5F25D-ECBD-DF42-8AE5-D6BF80F38BC0}" type="presOf" srcId="{B3C971D0-D93E-4D2B-A5BC-39E89DECB1EF}" destId="{B4BF974C-C370-4A1A-A512-EE9FED9EB687}" srcOrd="0" destOrd="0" presId="urn:microsoft.com/office/officeart/2005/8/layout/vList5"/>
    <dgm:cxn modelId="{AE8F23D7-BA82-488D-A9A8-678990B641F0}" srcId="{78FE3310-C57A-4E68-B7AF-50135B3E53D8}" destId="{A0675FF7-EC9E-4F26-8DF8-F76D7BFDB4B9}" srcOrd="0" destOrd="0" parTransId="{67A8B66B-8870-44A3-8073-148CCA5FFA46}" sibTransId="{B30CB3F7-5946-44EE-A816-5B22AEC501F2}"/>
    <dgm:cxn modelId="{6C4AB44F-7F90-4984-A8D4-62CEC1D4CA41}" srcId="{AF15EFE8-0835-4D53-893D-4EFAB1F8D267}" destId="{C6009EE9-AB2A-4499-B2CD-18E5BA520B98}" srcOrd="0" destOrd="0" parTransId="{3FFECB1B-F3BE-4449-AA51-F4B27E792697}" sibTransId="{E85B8EAB-2C9D-4D88-B9F1-E29CB3A3D596}"/>
    <dgm:cxn modelId="{5701F7D0-6190-458E-824A-CAF8D1EF164F}" srcId="{4EBA98F0-66C1-4156-B47E-BB4564178630}" destId="{78FE3310-C57A-4E68-B7AF-50135B3E53D8}" srcOrd="1" destOrd="0" parTransId="{CB0669B9-2E20-4271-8AC8-3DCB85EB8272}" sibTransId="{9F4428F1-8CA9-48DE-9E78-A2E07B6074C7}"/>
    <dgm:cxn modelId="{426A7CD5-0D1F-8F48-ACA3-C8BA28759975}" type="presOf" srcId="{E52B7C57-7A30-4797-BDB0-27D4BF63BE9D}" destId="{B4BF974C-C370-4A1A-A512-EE9FED9EB687}" srcOrd="0" destOrd="1" presId="urn:microsoft.com/office/officeart/2005/8/layout/vList5"/>
    <dgm:cxn modelId="{593FDE5E-6BBC-4908-8D11-F3FFDB1B4486}" srcId="{4EBA98F0-66C1-4156-B47E-BB4564178630}" destId="{AF15EFE8-0835-4D53-893D-4EFAB1F8D267}" srcOrd="2" destOrd="0" parTransId="{A2B52590-DE12-4D48-B521-5680BAFDCC79}" sibTransId="{584D5765-49A1-4DA5-BD4D-521AD60AA4F2}"/>
    <dgm:cxn modelId="{AC0E153B-0616-E643-A40E-675D01A77426}" type="presOf" srcId="{99CD5F30-3D72-4D20-9F49-16B076A3CB59}" destId="{86C655B7-0D6E-41A8-A3C1-45DE1F42479B}" srcOrd="0" destOrd="0" presId="urn:microsoft.com/office/officeart/2005/8/layout/vList5"/>
    <dgm:cxn modelId="{CC8102D2-08D3-4796-A4E9-5BF1209BD19B}" srcId="{B3C971D0-D93E-4D2B-A5BC-39E89DECB1EF}" destId="{E52B7C57-7A30-4797-BDB0-27D4BF63BE9D}" srcOrd="0" destOrd="0" parTransId="{1A497329-44B9-4858-8A94-8BF0C6794DEE}" sibTransId="{84DA3CEF-FC7D-4B2E-A249-FCF22FAD71C6}"/>
    <dgm:cxn modelId="{883BB547-EAB4-0E41-96B6-E38E5150C43F}" type="presOf" srcId="{EF74BC82-6A08-4525-9C47-2A8FBB8DEA38}" destId="{B4BF974C-C370-4A1A-A512-EE9FED9EB687}" srcOrd="0" destOrd="2" presId="urn:microsoft.com/office/officeart/2005/8/layout/vList5"/>
    <dgm:cxn modelId="{A2F5F419-0C74-5D44-868E-39D9E1ED7A67}" type="presOf" srcId="{78FE3310-C57A-4E68-B7AF-50135B3E53D8}" destId="{BAACF0C3-5BF4-4524-AF7D-15C61ECBB362}" srcOrd="0" destOrd="0" presId="urn:microsoft.com/office/officeart/2005/8/layout/vList5"/>
    <dgm:cxn modelId="{E56C1436-93FD-4884-B7B1-E8D2B3D5F235}" srcId="{4EBA98F0-66C1-4156-B47E-BB4564178630}" destId="{99CD5F30-3D72-4D20-9F49-16B076A3CB59}" srcOrd="0" destOrd="0" parTransId="{D030CF8B-E9C7-4FCE-A769-3A0DC9C70BBA}" sibTransId="{CF489775-8A91-44DB-A892-9C94F58E5C50}"/>
    <dgm:cxn modelId="{E94E5619-95C6-824C-AC7F-6D01E75E1C86}" type="presParOf" srcId="{6F70DDE4-DB16-4B46-96AE-4CECB3BA169A}" destId="{1423E3AB-E298-448C-88FD-F6C3CB39991F}" srcOrd="0" destOrd="0" presId="urn:microsoft.com/office/officeart/2005/8/layout/vList5"/>
    <dgm:cxn modelId="{0C7E710F-8165-C945-9F9D-28421147E9A6}" type="presParOf" srcId="{1423E3AB-E298-448C-88FD-F6C3CB39991F}" destId="{86C655B7-0D6E-41A8-A3C1-45DE1F42479B}" srcOrd="0" destOrd="0" presId="urn:microsoft.com/office/officeart/2005/8/layout/vList5"/>
    <dgm:cxn modelId="{281AFC5A-6BB8-0E44-9493-9D237238AA52}" type="presParOf" srcId="{1423E3AB-E298-448C-88FD-F6C3CB39991F}" destId="{B4BF974C-C370-4A1A-A512-EE9FED9EB687}" srcOrd="1" destOrd="0" presId="urn:microsoft.com/office/officeart/2005/8/layout/vList5"/>
    <dgm:cxn modelId="{D06A6ACF-423E-CF42-A375-55D7DCA693FE}" type="presParOf" srcId="{6F70DDE4-DB16-4B46-96AE-4CECB3BA169A}" destId="{D628356D-0510-44B3-844A-18EA73ED1E2C}" srcOrd="1" destOrd="0" presId="urn:microsoft.com/office/officeart/2005/8/layout/vList5"/>
    <dgm:cxn modelId="{83A74763-2F11-2143-8099-5EBD9902A663}" type="presParOf" srcId="{6F70DDE4-DB16-4B46-96AE-4CECB3BA169A}" destId="{9238A57B-54D3-48AC-86C4-5B4E8B451E26}" srcOrd="2" destOrd="0" presId="urn:microsoft.com/office/officeart/2005/8/layout/vList5"/>
    <dgm:cxn modelId="{3D3F75EA-C778-E140-B77D-0C657B1D0481}" type="presParOf" srcId="{9238A57B-54D3-48AC-86C4-5B4E8B451E26}" destId="{BAACF0C3-5BF4-4524-AF7D-15C61ECBB362}" srcOrd="0" destOrd="0" presId="urn:microsoft.com/office/officeart/2005/8/layout/vList5"/>
    <dgm:cxn modelId="{BCAF5CD7-BAD0-BA43-816F-6E28BB349FB3}" type="presParOf" srcId="{9238A57B-54D3-48AC-86C4-5B4E8B451E26}" destId="{BD579E72-7D26-4388-A97F-F030469FBD2F}" srcOrd="1" destOrd="0" presId="urn:microsoft.com/office/officeart/2005/8/layout/vList5"/>
    <dgm:cxn modelId="{503D96A7-4DEE-0441-ADEE-6C07A260602D}" type="presParOf" srcId="{6F70DDE4-DB16-4B46-96AE-4CECB3BA169A}" destId="{5932D818-E283-47BB-8D06-44E2F6EDCA65}" srcOrd="3" destOrd="0" presId="urn:microsoft.com/office/officeart/2005/8/layout/vList5"/>
    <dgm:cxn modelId="{AE64942C-CEC3-5849-AAD6-FB711D06DD93}" type="presParOf" srcId="{6F70DDE4-DB16-4B46-96AE-4CECB3BA169A}" destId="{FA55BDA1-6D46-4238-95A8-59FEDE9903E1}" srcOrd="4" destOrd="0" presId="urn:microsoft.com/office/officeart/2005/8/layout/vList5"/>
    <dgm:cxn modelId="{C1039633-4C70-CF49-A780-742C0A32A9A2}" type="presParOf" srcId="{FA55BDA1-6D46-4238-95A8-59FEDE9903E1}" destId="{52E0038A-58FE-4BF8-9CFB-12828007B89A}" srcOrd="0" destOrd="0" presId="urn:microsoft.com/office/officeart/2005/8/layout/vList5"/>
    <dgm:cxn modelId="{1B2A9CD4-3DFE-DB4A-BF26-5FA28EF9DA72}" type="presParOf" srcId="{FA55BDA1-6D46-4238-95A8-59FEDE9903E1}" destId="{93747C45-8C78-45F6-86F9-3CA6AA7600EA}"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70CE9-1587-4104-BC77-2994204684AD}" type="doc">
      <dgm:prSet loTypeId="urn:microsoft.com/office/officeart/2005/8/layout/arrow3" loCatId="relationship" qsTypeId="urn:microsoft.com/office/officeart/2005/8/quickstyle/simple1#7" qsCatId="simple" csTypeId="urn:microsoft.com/office/officeart/2005/8/colors/colorful2" csCatId="colorful" phldr="1"/>
      <dgm:spPr/>
      <dgm:t>
        <a:bodyPr/>
        <a:lstStyle/>
        <a:p>
          <a:endParaRPr lang="en-US"/>
        </a:p>
      </dgm:t>
    </dgm:pt>
    <dgm:pt modelId="{D71851FA-5E73-4233-8B02-FBED0CE3830B}">
      <dgm:prSet custT="1"/>
      <dgm:spPr/>
      <dgm:t>
        <a:bodyPr/>
        <a:lstStyle/>
        <a:p>
          <a:pPr rtl="0"/>
          <a:r>
            <a:rPr lang="en-US" sz="2800" b="1" dirty="0" smtClean="0"/>
            <a:t>Customers</a:t>
          </a:r>
          <a:endParaRPr lang="en-US" sz="2800" b="1" dirty="0"/>
        </a:p>
      </dgm:t>
    </dgm:pt>
    <dgm:pt modelId="{F2C3327B-7550-46D0-8816-E3626FF04DD0}" type="parTrans" cxnId="{1A8EE17A-E049-4CC6-9021-572BEAB0457C}">
      <dgm:prSet/>
      <dgm:spPr/>
      <dgm:t>
        <a:bodyPr/>
        <a:lstStyle/>
        <a:p>
          <a:endParaRPr lang="en-US"/>
        </a:p>
      </dgm:t>
    </dgm:pt>
    <dgm:pt modelId="{060B3826-533C-4942-91B3-1578451D96BD}" type="sibTrans" cxnId="{1A8EE17A-E049-4CC6-9021-572BEAB0457C}">
      <dgm:prSet/>
      <dgm:spPr/>
      <dgm:t>
        <a:bodyPr/>
        <a:lstStyle/>
        <a:p>
          <a:endParaRPr lang="en-US"/>
        </a:p>
      </dgm:t>
    </dgm:pt>
    <dgm:pt modelId="{A706F3C3-1B66-487D-B47F-BC7B0C067C5E}">
      <dgm:prSet custT="1"/>
      <dgm:spPr/>
      <dgm:t>
        <a:bodyPr/>
        <a:lstStyle/>
        <a:p>
          <a:pPr rtl="0"/>
          <a:r>
            <a:rPr lang="en-US" sz="2000" b="1" dirty="0" smtClean="0"/>
            <a:t>Value and satisfaction</a:t>
          </a:r>
          <a:endParaRPr lang="en-US" sz="2000" dirty="0"/>
        </a:p>
      </dgm:t>
    </dgm:pt>
    <dgm:pt modelId="{A1195D3C-4EBD-4657-9553-CC1469E146CE}" type="parTrans" cxnId="{E0716FA0-1739-4B3D-BE46-C92E91BEB19D}">
      <dgm:prSet/>
      <dgm:spPr/>
      <dgm:t>
        <a:bodyPr/>
        <a:lstStyle/>
        <a:p>
          <a:endParaRPr lang="en-US"/>
        </a:p>
      </dgm:t>
    </dgm:pt>
    <dgm:pt modelId="{6986923C-EAFB-434B-9802-F7ED8902BF13}" type="sibTrans" cxnId="{E0716FA0-1739-4B3D-BE46-C92E91BEB19D}">
      <dgm:prSet/>
      <dgm:spPr/>
      <dgm:t>
        <a:bodyPr/>
        <a:lstStyle/>
        <a:p>
          <a:endParaRPr lang="en-US"/>
        </a:p>
      </dgm:t>
    </dgm:pt>
    <dgm:pt modelId="{666361FB-8141-4589-A87F-C149B4C1E771}">
      <dgm:prSet custT="1"/>
      <dgm:spPr/>
      <dgm:t>
        <a:bodyPr/>
        <a:lstStyle/>
        <a:p>
          <a:pPr rtl="0"/>
          <a:r>
            <a:rPr lang="en-US" sz="2800" b="1" dirty="0" smtClean="0"/>
            <a:t>Marketers</a:t>
          </a:r>
          <a:endParaRPr lang="en-US" sz="2800" dirty="0"/>
        </a:p>
      </dgm:t>
    </dgm:pt>
    <dgm:pt modelId="{9B7B170C-7E78-4E43-941B-E80B549401A7}" type="parTrans" cxnId="{1C13C92E-E84B-4320-B4D0-67395A4C4E13}">
      <dgm:prSet/>
      <dgm:spPr/>
      <dgm:t>
        <a:bodyPr/>
        <a:lstStyle/>
        <a:p>
          <a:endParaRPr lang="en-US"/>
        </a:p>
      </dgm:t>
    </dgm:pt>
    <dgm:pt modelId="{AA5C200A-8732-4CDE-B1ED-1D3E4D2F1998}" type="sibTrans" cxnId="{1C13C92E-E84B-4320-B4D0-67395A4C4E13}">
      <dgm:prSet/>
      <dgm:spPr/>
      <dgm:t>
        <a:bodyPr/>
        <a:lstStyle/>
        <a:p>
          <a:endParaRPr lang="en-US"/>
        </a:p>
      </dgm:t>
    </dgm:pt>
    <dgm:pt modelId="{10914996-4C37-4373-8D39-6E78F9541289}">
      <dgm:prSet custT="1"/>
      <dgm:spPr/>
      <dgm:t>
        <a:bodyPr/>
        <a:lstStyle/>
        <a:p>
          <a:pPr rtl="0"/>
          <a:r>
            <a:rPr lang="en-US" sz="2000" b="1" dirty="0" smtClean="0"/>
            <a:t>Set the right level of expectations</a:t>
          </a:r>
          <a:endParaRPr lang="en-US" sz="2000" dirty="0"/>
        </a:p>
      </dgm:t>
    </dgm:pt>
    <dgm:pt modelId="{E74F6E95-3DF1-4547-9F48-F69CCE9F815C}" type="parTrans" cxnId="{5EFEB894-83BF-42B3-9A85-64997A32FCC0}">
      <dgm:prSet/>
      <dgm:spPr/>
      <dgm:t>
        <a:bodyPr/>
        <a:lstStyle/>
        <a:p>
          <a:endParaRPr lang="en-US"/>
        </a:p>
      </dgm:t>
    </dgm:pt>
    <dgm:pt modelId="{D764E80F-2EC3-4005-9C91-6BF1A37E70E0}" type="sibTrans" cxnId="{5EFEB894-83BF-42B3-9A85-64997A32FCC0}">
      <dgm:prSet/>
      <dgm:spPr/>
      <dgm:t>
        <a:bodyPr/>
        <a:lstStyle/>
        <a:p>
          <a:endParaRPr lang="en-US"/>
        </a:p>
      </dgm:t>
    </dgm:pt>
    <dgm:pt modelId="{EA33BABB-A579-4CE5-AD4B-00CF070FF600}">
      <dgm:prSet custT="1"/>
      <dgm:spPr/>
      <dgm:t>
        <a:bodyPr/>
        <a:lstStyle/>
        <a:p>
          <a:pPr rtl="0"/>
          <a:r>
            <a:rPr lang="en-US" sz="2000" b="1" dirty="0" smtClean="0"/>
            <a:t>Not too high or low</a:t>
          </a:r>
          <a:endParaRPr lang="en-US" sz="2000" dirty="0"/>
        </a:p>
      </dgm:t>
    </dgm:pt>
    <dgm:pt modelId="{F8F0CDA4-3DBB-427A-9CFA-01093CBB59B1}" type="parTrans" cxnId="{A5285679-12B8-4613-AD41-1B0C65E2644F}">
      <dgm:prSet/>
      <dgm:spPr/>
      <dgm:t>
        <a:bodyPr/>
        <a:lstStyle/>
        <a:p>
          <a:endParaRPr lang="en-US"/>
        </a:p>
      </dgm:t>
    </dgm:pt>
    <dgm:pt modelId="{66A3FB7C-2D31-4A79-913E-9AE965AEA751}" type="sibTrans" cxnId="{A5285679-12B8-4613-AD41-1B0C65E2644F}">
      <dgm:prSet/>
      <dgm:spPr/>
      <dgm:t>
        <a:bodyPr/>
        <a:lstStyle/>
        <a:p>
          <a:endParaRPr lang="en-US"/>
        </a:p>
      </dgm:t>
    </dgm:pt>
    <dgm:pt modelId="{AA7E69D8-6671-4B88-ADA2-A78D59717A8A}" type="pres">
      <dgm:prSet presAssocID="{60870CE9-1587-4104-BC77-2994204684AD}" presName="compositeShape" presStyleCnt="0">
        <dgm:presLayoutVars>
          <dgm:chMax val="2"/>
          <dgm:dir/>
          <dgm:resizeHandles val="exact"/>
        </dgm:presLayoutVars>
      </dgm:prSet>
      <dgm:spPr/>
      <dgm:t>
        <a:bodyPr/>
        <a:lstStyle/>
        <a:p>
          <a:endParaRPr lang="en-US"/>
        </a:p>
      </dgm:t>
    </dgm:pt>
    <dgm:pt modelId="{BC0AA655-5C7D-4EA5-B539-3F6B1A781631}" type="pres">
      <dgm:prSet presAssocID="{60870CE9-1587-4104-BC77-2994204684AD}" presName="divider" presStyleLbl="fgShp" presStyleIdx="0" presStyleCnt="1" custLinFactNeighborX="0" custLinFactNeighborY="-6452"/>
      <dgm:spPr/>
      <dgm:t>
        <a:bodyPr/>
        <a:lstStyle/>
        <a:p>
          <a:endParaRPr lang="en-US"/>
        </a:p>
      </dgm:t>
    </dgm:pt>
    <dgm:pt modelId="{781F452B-FF6D-4A1D-BBB6-60E072AB62A5}" type="pres">
      <dgm:prSet presAssocID="{D71851FA-5E73-4233-8B02-FBED0CE3830B}" presName="downArrow" presStyleLbl="node1" presStyleIdx="0" presStyleCnt="2"/>
      <dgm:spPr/>
      <dgm:t>
        <a:bodyPr/>
        <a:lstStyle/>
        <a:p>
          <a:endParaRPr lang="en-US"/>
        </a:p>
      </dgm:t>
    </dgm:pt>
    <dgm:pt modelId="{C8BA8B4C-973C-4D9B-AF8A-32671779C14C}" type="pres">
      <dgm:prSet presAssocID="{D71851FA-5E73-4233-8B02-FBED0CE3830B}" presName="downArrowText" presStyleLbl="revTx" presStyleIdx="0" presStyleCnt="2" custLinFactNeighborX="9743" custLinFactNeighborY="-1919">
        <dgm:presLayoutVars>
          <dgm:bulletEnabled val="1"/>
        </dgm:presLayoutVars>
      </dgm:prSet>
      <dgm:spPr/>
      <dgm:t>
        <a:bodyPr/>
        <a:lstStyle/>
        <a:p>
          <a:endParaRPr lang="en-US"/>
        </a:p>
      </dgm:t>
    </dgm:pt>
    <dgm:pt modelId="{131372CA-366C-4BDE-98F4-C7D5595D5219}" type="pres">
      <dgm:prSet presAssocID="{666361FB-8141-4589-A87F-C149B4C1E771}" presName="upArrow" presStyleLbl="node1" presStyleIdx="1" presStyleCnt="2"/>
      <dgm:spPr/>
      <dgm:t>
        <a:bodyPr/>
        <a:lstStyle/>
        <a:p>
          <a:endParaRPr lang="en-US"/>
        </a:p>
      </dgm:t>
    </dgm:pt>
    <dgm:pt modelId="{3AF6F742-8268-4B7D-A818-D0F7FD4FFF67}" type="pres">
      <dgm:prSet presAssocID="{666361FB-8141-4589-A87F-C149B4C1E771}" presName="upArrowText" presStyleLbl="revTx" presStyleIdx="1" presStyleCnt="2" custScaleX="143260" custLinFactNeighborX="15714" custLinFactNeighborY="-3236">
        <dgm:presLayoutVars>
          <dgm:bulletEnabled val="1"/>
        </dgm:presLayoutVars>
      </dgm:prSet>
      <dgm:spPr/>
      <dgm:t>
        <a:bodyPr/>
        <a:lstStyle/>
        <a:p>
          <a:endParaRPr lang="en-US"/>
        </a:p>
      </dgm:t>
    </dgm:pt>
  </dgm:ptLst>
  <dgm:cxnLst>
    <dgm:cxn modelId="{5EFEB894-83BF-42B3-9A85-64997A32FCC0}" srcId="{666361FB-8141-4589-A87F-C149B4C1E771}" destId="{10914996-4C37-4373-8D39-6E78F9541289}" srcOrd="0" destOrd="0" parTransId="{E74F6E95-3DF1-4547-9F48-F69CCE9F815C}" sibTransId="{D764E80F-2EC3-4005-9C91-6BF1A37E70E0}"/>
    <dgm:cxn modelId="{A023AC21-5F51-9242-8E4D-271A8F5537E8}" type="presOf" srcId="{EA33BABB-A579-4CE5-AD4B-00CF070FF600}" destId="{3AF6F742-8268-4B7D-A818-D0F7FD4FFF67}" srcOrd="0" destOrd="2" presId="urn:microsoft.com/office/officeart/2005/8/layout/arrow3"/>
    <dgm:cxn modelId="{6412A3C9-90E7-0649-B1A6-3885BA7E9D5B}" type="presOf" srcId="{10914996-4C37-4373-8D39-6E78F9541289}" destId="{3AF6F742-8268-4B7D-A818-D0F7FD4FFF67}" srcOrd="0" destOrd="1" presId="urn:microsoft.com/office/officeart/2005/8/layout/arrow3"/>
    <dgm:cxn modelId="{1C13C92E-E84B-4320-B4D0-67395A4C4E13}" srcId="{60870CE9-1587-4104-BC77-2994204684AD}" destId="{666361FB-8141-4589-A87F-C149B4C1E771}" srcOrd="1" destOrd="0" parTransId="{9B7B170C-7E78-4E43-941B-E80B549401A7}" sibTransId="{AA5C200A-8732-4CDE-B1ED-1D3E4D2F1998}"/>
    <dgm:cxn modelId="{DF16B736-9FA5-8344-A9DF-1A0A7E246EDF}" type="presOf" srcId="{666361FB-8141-4589-A87F-C149B4C1E771}" destId="{3AF6F742-8268-4B7D-A818-D0F7FD4FFF67}" srcOrd="0" destOrd="0" presId="urn:microsoft.com/office/officeart/2005/8/layout/arrow3"/>
    <dgm:cxn modelId="{E0716FA0-1739-4B3D-BE46-C92E91BEB19D}" srcId="{D71851FA-5E73-4233-8B02-FBED0CE3830B}" destId="{A706F3C3-1B66-487D-B47F-BC7B0C067C5E}" srcOrd="0" destOrd="0" parTransId="{A1195D3C-4EBD-4657-9553-CC1469E146CE}" sibTransId="{6986923C-EAFB-434B-9802-F7ED8902BF13}"/>
    <dgm:cxn modelId="{1A8EE17A-E049-4CC6-9021-572BEAB0457C}" srcId="{60870CE9-1587-4104-BC77-2994204684AD}" destId="{D71851FA-5E73-4233-8B02-FBED0CE3830B}" srcOrd="0" destOrd="0" parTransId="{F2C3327B-7550-46D0-8816-E3626FF04DD0}" sibTransId="{060B3826-533C-4942-91B3-1578451D96BD}"/>
    <dgm:cxn modelId="{B3802B15-B82B-FE42-92D2-2411195303C1}" type="presOf" srcId="{D71851FA-5E73-4233-8B02-FBED0CE3830B}" destId="{C8BA8B4C-973C-4D9B-AF8A-32671779C14C}" srcOrd="0" destOrd="0" presId="urn:microsoft.com/office/officeart/2005/8/layout/arrow3"/>
    <dgm:cxn modelId="{A5285679-12B8-4613-AD41-1B0C65E2644F}" srcId="{666361FB-8141-4589-A87F-C149B4C1E771}" destId="{EA33BABB-A579-4CE5-AD4B-00CF070FF600}" srcOrd="1" destOrd="0" parTransId="{F8F0CDA4-3DBB-427A-9CFA-01093CBB59B1}" sibTransId="{66A3FB7C-2D31-4A79-913E-9AE965AEA751}"/>
    <dgm:cxn modelId="{DDBFFC58-3D75-CA49-8B54-00F6B94C683E}" type="presOf" srcId="{60870CE9-1587-4104-BC77-2994204684AD}" destId="{AA7E69D8-6671-4B88-ADA2-A78D59717A8A}" srcOrd="0" destOrd="0" presId="urn:microsoft.com/office/officeart/2005/8/layout/arrow3"/>
    <dgm:cxn modelId="{58F7D5D4-9AFD-9E4F-9A6F-46473EF5FAA1}" type="presOf" srcId="{A706F3C3-1B66-487D-B47F-BC7B0C067C5E}" destId="{C8BA8B4C-973C-4D9B-AF8A-32671779C14C}" srcOrd="0" destOrd="1" presId="urn:microsoft.com/office/officeart/2005/8/layout/arrow3"/>
    <dgm:cxn modelId="{AF49E0D7-5922-0C4C-8EF8-E58554282ADC}" type="presParOf" srcId="{AA7E69D8-6671-4B88-ADA2-A78D59717A8A}" destId="{BC0AA655-5C7D-4EA5-B539-3F6B1A781631}" srcOrd="0" destOrd="0" presId="urn:microsoft.com/office/officeart/2005/8/layout/arrow3"/>
    <dgm:cxn modelId="{AB8A39E4-8080-664D-86C2-61905C3FAC9A}" type="presParOf" srcId="{AA7E69D8-6671-4B88-ADA2-A78D59717A8A}" destId="{781F452B-FF6D-4A1D-BBB6-60E072AB62A5}" srcOrd="1" destOrd="0" presId="urn:microsoft.com/office/officeart/2005/8/layout/arrow3"/>
    <dgm:cxn modelId="{7FED179E-B470-CC45-A689-122A4998160D}" type="presParOf" srcId="{AA7E69D8-6671-4B88-ADA2-A78D59717A8A}" destId="{C8BA8B4C-973C-4D9B-AF8A-32671779C14C}" srcOrd="2" destOrd="0" presId="urn:microsoft.com/office/officeart/2005/8/layout/arrow3"/>
    <dgm:cxn modelId="{DF682A52-C936-9D4C-875B-9DC4B1D164EC}" type="presParOf" srcId="{AA7E69D8-6671-4B88-ADA2-A78D59717A8A}" destId="{131372CA-366C-4BDE-98F4-C7D5595D5219}" srcOrd="3" destOrd="0" presId="urn:microsoft.com/office/officeart/2005/8/layout/arrow3"/>
    <dgm:cxn modelId="{E2C66950-CC14-5343-A5C9-3D5E18435DF7}" type="presParOf" srcId="{AA7E69D8-6671-4B88-ADA2-A78D59717A8A}" destId="{3AF6F742-8268-4B7D-A818-D0F7FD4FFF67}"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765002-D421-47B8-8569-D47F0B5E130E}" type="doc">
      <dgm:prSet loTypeId="urn:microsoft.com/office/officeart/2005/8/layout/hProcess9" loCatId="process" qsTypeId="urn:microsoft.com/office/officeart/2005/8/quickstyle/simple1#8" qsCatId="simple" csTypeId="urn:microsoft.com/office/officeart/2005/8/colors/colorful2" csCatId="colorful" phldr="1"/>
      <dgm:spPr/>
      <dgm:t>
        <a:bodyPr/>
        <a:lstStyle/>
        <a:p>
          <a:endParaRPr lang="en-US"/>
        </a:p>
      </dgm:t>
    </dgm:pt>
    <dgm:pt modelId="{5744FDB6-DC72-4A73-805F-1AE7DAB0791D}">
      <dgm:prSet/>
      <dgm:spPr/>
      <dgm:t>
        <a:bodyPr/>
        <a:lstStyle/>
        <a:p>
          <a:pPr rtl="0"/>
          <a:r>
            <a:rPr lang="en-US" b="1" smtClean="0"/>
            <a:t>Production concept</a:t>
          </a:r>
          <a:endParaRPr lang="en-US" dirty="0"/>
        </a:p>
      </dgm:t>
    </dgm:pt>
    <dgm:pt modelId="{326BFDCB-133C-456C-A939-F3DF35BB6F7C}" type="parTrans" cxnId="{23FAB631-3406-4F34-890B-7ADDE2D77C05}">
      <dgm:prSet/>
      <dgm:spPr/>
      <dgm:t>
        <a:bodyPr/>
        <a:lstStyle/>
        <a:p>
          <a:endParaRPr lang="en-US">
            <a:solidFill>
              <a:schemeClr val="tx1"/>
            </a:solidFill>
          </a:endParaRPr>
        </a:p>
      </dgm:t>
    </dgm:pt>
    <dgm:pt modelId="{7E4CD3DA-A1FE-46A8-BBDF-C518D93C3547}" type="sibTrans" cxnId="{23FAB631-3406-4F34-890B-7ADDE2D77C05}">
      <dgm:prSet/>
      <dgm:spPr/>
      <dgm:t>
        <a:bodyPr/>
        <a:lstStyle/>
        <a:p>
          <a:endParaRPr lang="en-US">
            <a:solidFill>
              <a:schemeClr val="tx1"/>
            </a:solidFill>
          </a:endParaRPr>
        </a:p>
      </dgm:t>
    </dgm:pt>
    <dgm:pt modelId="{04417E8C-187A-4D21-A3EE-6697AC475056}">
      <dgm:prSet/>
      <dgm:spPr/>
      <dgm:t>
        <a:bodyPr/>
        <a:lstStyle/>
        <a:p>
          <a:pPr rtl="0"/>
          <a:r>
            <a:rPr lang="en-US" b="1" smtClean="0"/>
            <a:t>Product concept</a:t>
          </a:r>
          <a:endParaRPr lang="en-US" dirty="0"/>
        </a:p>
      </dgm:t>
    </dgm:pt>
    <dgm:pt modelId="{C2582CFF-CB4E-4694-BC12-670EE91446C2}" type="parTrans" cxnId="{596FE1C0-DFD5-4602-AD56-6C992EC1AB52}">
      <dgm:prSet/>
      <dgm:spPr/>
      <dgm:t>
        <a:bodyPr/>
        <a:lstStyle/>
        <a:p>
          <a:endParaRPr lang="en-US">
            <a:solidFill>
              <a:schemeClr val="tx1"/>
            </a:solidFill>
          </a:endParaRPr>
        </a:p>
      </dgm:t>
    </dgm:pt>
    <dgm:pt modelId="{2601D274-BEB9-45AC-B8FC-E5C5F6553655}" type="sibTrans" cxnId="{596FE1C0-DFD5-4602-AD56-6C992EC1AB52}">
      <dgm:prSet/>
      <dgm:spPr/>
      <dgm:t>
        <a:bodyPr/>
        <a:lstStyle/>
        <a:p>
          <a:endParaRPr lang="en-US">
            <a:solidFill>
              <a:schemeClr val="tx1"/>
            </a:solidFill>
          </a:endParaRPr>
        </a:p>
      </dgm:t>
    </dgm:pt>
    <dgm:pt modelId="{441C2C76-1393-4A00-A6CD-4C7852E74026}">
      <dgm:prSet/>
      <dgm:spPr/>
      <dgm:t>
        <a:bodyPr/>
        <a:lstStyle/>
        <a:p>
          <a:pPr rtl="0"/>
          <a:r>
            <a:rPr lang="en-US" b="1" smtClean="0"/>
            <a:t>Selling concept</a:t>
          </a:r>
          <a:endParaRPr lang="en-US" dirty="0"/>
        </a:p>
      </dgm:t>
    </dgm:pt>
    <dgm:pt modelId="{520A0700-AC09-4510-9C9E-1E4C356C2738}" type="parTrans" cxnId="{59CEB439-16A6-47CA-BBCF-83C3E4CA1343}">
      <dgm:prSet/>
      <dgm:spPr/>
      <dgm:t>
        <a:bodyPr/>
        <a:lstStyle/>
        <a:p>
          <a:endParaRPr lang="en-US">
            <a:solidFill>
              <a:schemeClr val="tx1"/>
            </a:solidFill>
          </a:endParaRPr>
        </a:p>
      </dgm:t>
    </dgm:pt>
    <dgm:pt modelId="{90B4E2C7-6A5F-4B18-9411-053D4035E319}" type="sibTrans" cxnId="{59CEB439-16A6-47CA-BBCF-83C3E4CA1343}">
      <dgm:prSet/>
      <dgm:spPr/>
      <dgm:t>
        <a:bodyPr/>
        <a:lstStyle/>
        <a:p>
          <a:endParaRPr lang="en-US">
            <a:solidFill>
              <a:schemeClr val="tx1"/>
            </a:solidFill>
          </a:endParaRPr>
        </a:p>
      </dgm:t>
    </dgm:pt>
    <dgm:pt modelId="{1687046B-DBCE-4174-BF3D-637C454D0381}">
      <dgm:prSet/>
      <dgm:spPr/>
      <dgm:t>
        <a:bodyPr/>
        <a:lstStyle/>
        <a:p>
          <a:pPr rtl="0"/>
          <a:r>
            <a:rPr lang="en-US" b="1" smtClean="0"/>
            <a:t>Marketing concept</a:t>
          </a:r>
          <a:endParaRPr lang="en-US" dirty="0"/>
        </a:p>
      </dgm:t>
    </dgm:pt>
    <dgm:pt modelId="{D2D3444A-BCBB-42D9-9C8C-E9EA300CEB1C}" type="parTrans" cxnId="{41086EF5-41F8-4BE7-AD17-FA7C6047A23D}">
      <dgm:prSet/>
      <dgm:spPr/>
      <dgm:t>
        <a:bodyPr/>
        <a:lstStyle/>
        <a:p>
          <a:endParaRPr lang="en-US">
            <a:solidFill>
              <a:schemeClr val="tx1"/>
            </a:solidFill>
          </a:endParaRPr>
        </a:p>
      </dgm:t>
    </dgm:pt>
    <dgm:pt modelId="{C788AF32-7254-48FE-A111-432B5E0E75BC}" type="sibTrans" cxnId="{41086EF5-41F8-4BE7-AD17-FA7C6047A23D}">
      <dgm:prSet/>
      <dgm:spPr/>
      <dgm:t>
        <a:bodyPr/>
        <a:lstStyle/>
        <a:p>
          <a:endParaRPr lang="en-US">
            <a:solidFill>
              <a:schemeClr val="tx1"/>
            </a:solidFill>
          </a:endParaRPr>
        </a:p>
      </dgm:t>
    </dgm:pt>
    <dgm:pt modelId="{70D6993B-68AC-487D-A995-65CFE7BD925B}">
      <dgm:prSet/>
      <dgm:spPr/>
      <dgm:t>
        <a:bodyPr/>
        <a:lstStyle/>
        <a:p>
          <a:pPr rtl="0"/>
          <a:r>
            <a:rPr lang="en-US" b="1" smtClean="0"/>
            <a:t>Societal concept</a:t>
          </a:r>
          <a:endParaRPr lang="en-US" dirty="0"/>
        </a:p>
      </dgm:t>
    </dgm:pt>
    <dgm:pt modelId="{5082394A-8E8D-4736-88E9-E850B5C30043}" type="parTrans" cxnId="{06E366F0-8D37-47C2-A973-EA7F8F97194B}">
      <dgm:prSet/>
      <dgm:spPr/>
      <dgm:t>
        <a:bodyPr/>
        <a:lstStyle/>
        <a:p>
          <a:endParaRPr lang="en-US">
            <a:solidFill>
              <a:schemeClr val="tx1"/>
            </a:solidFill>
          </a:endParaRPr>
        </a:p>
      </dgm:t>
    </dgm:pt>
    <dgm:pt modelId="{A112BF4E-1524-4EFB-9FAB-A6FB002E1F96}" type="sibTrans" cxnId="{06E366F0-8D37-47C2-A973-EA7F8F97194B}">
      <dgm:prSet/>
      <dgm:spPr/>
      <dgm:t>
        <a:bodyPr/>
        <a:lstStyle/>
        <a:p>
          <a:endParaRPr lang="en-US">
            <a:solidFill>
              <a:schemeClr val="tx1"/>
            </a:solidFill>
          </a:endParaRPr>
        </a:p>
      </dgm:t>
    </dgm:pt>
    <dgm:pt modelId="{9AA253F7-A164-4EAD-AA71-44A7DDF6A95B}" type="pres">
      <dgm:prSet presAssocID="{ED765002-D421-47B8-8569-D47F0B5E130E}" presName="CompostProcess" presStyleCnt="0">
        <dgm:presLayoutVars>
          <dgm:dir/>
          <dgm:resizeHandles val="exact"/>
        </dgm:presLayoutVars>
      </dgm:prSet>
      <dgm:spPr/>
      <dgm:t>
        <a:bodyPr/>
        <a:lstStyle/>
        <a:p>
          <a:endParaRPr lang="en-US"/>
        </a:p>
      </dgm:t>
    </dgm:pt>
    <dgm:pt modelId="{98C84D32-8593-4FFC-BC0C-F37AE109C92D}" type="pres">
      <dgm:prSet presAssocID="{ED765002-D421-47B8-8569-D47F0B5E130E}" presName="arrow" presStyleLbl="bgShp" presStyleIdx="0" presStyleCnt="1"/>
      <dgm:spPr/>
      <dgm:t>
        <a:bodyPr/>
        <a:lstStyle/>
        <a:p>
          <a:endParaRPr lang="en-US"/>
        </a:p>
      </dgm:t>
    </dgm:pt>
    <dgm:pt modelId="{018A4B10-4CE9-428A-8F68-972EEF6F90BF}" type="pres">
      <dgm:prSet presAssocID="{ED765002-D421-47B8-8569-D47F0B5E130E}" presName="linearProcess" presStyleCnt="0"/>
      <dgm:spPr/>
      <dgm:t>
        <a:bodyPr/>
        <a:lstStyle/>
        <a:p>
          <a:endParaRPr lang="en-US"/>
        </a:p>
      </dgm:t>
    </dgm:pt>
    <dgm:pt modelId="{4C51A03D-1B27-4652-A36A-65E85F2A456D}" type="pres">
      <dgm:prSet presAssocID="{5744FDB6-DC72-4A73-805F-1AE7DAB0791D}" presName="textNode" presStyleLbl="node1" presStyleIdx="0" presStyleCnt="5">
        <dgm:presLayoutVars>
          <dgm:bulletEnabled val="1"/>
        </dgm:presLayoutVars>
      </dgm:prSet>
      <dgm:spPr/>
      <dgm:t>
        <a:bodyPr/>
        <a:lstStyle/>
        <a:p>
          <a:endParaRPr lang="en-US"/>
        </a:p>
      </dgm:t>
    </dgm:pt>
    <dgm:pt modelId="{572F16E3-3141-45B4-B555-65BFB98B5EC6}" type="pres">
      <dgm:prSet presAssocID="{7E4CD3DA-A1FE-46A8-BBDF-C518D93C3547}" presName="sibTrans" presStyleCnt="0"/>
      <dgm:spPr/>
      <dgm:t>
        <a:bodyPr/>
        <a:lstStyle/>
        <a:p>
          <a:endParaRPr lang="en-US"/>
        </a:p>
      </dgm:t>
    </dgm:pt>
    <dgm:pt modelId="{5F1C2096-D0DC-4A4B-86DC-122E122CFBBA}" type="pres">
      <dgm:prSet presAssocID="{04417E8C-187A-4D21-A3EE-6697AC475056}" presName="textNode" presStyleLbl="node1" presStyleIdx="1" presStyleCnt="5">
        <dgm:presLayoutVars>
          <dgm:bulletEnabled val="1"/>
        </dgm:presLayoutVars>
      </dgm:prSet>
      <dgm:spPr/>
      <dgm:t>
        <a:bodyPr/>
        <a:lstStyle/>
        <a:p>
          <a:endParaRPr lang="en-US"/>
        </a:p>
      </dgm:t>
    </dgm:pt>
    <dgm:pt modelId="{4E73DB3F-5CF2-42CF-A284-108E4A06ACCF}" type="pres">
      <dgm:prSet presAssocID="{2601D274-BEB9-45AC-B8FC-E5C5F6553655}" presName="sibTrans" presStyleCnt="0"/>
      <dgm:spPr/>
      <dgm:t>
        <a:bodyPr/>
        <a:lstStyle/>
        <a:p>
          <a:endParaRPr lang="en-US"/>
        </a:p>
      </dgm:t>
    </dgm:pt>
    <dgm:pt modelId="{2269662A-8BFB-46D6-9C72-346589547FB8}" type="pres">
      <dgm:prSet presAssocID="{441C2C76-1393-4A00-A6CD-4C7852E74026}" presName="textNode" presStyleLbl="node1" presStyleIdx="2" presStyleCnt="5">
        <dgm:presLayoutVars>
          <dgm:bulletEnabled val="1"/>
        </dgm:presLayoutVars>
      </dgm:prSet>
      <dgm:spPr/>
      <dgm:t>
        <a:bodyPr/>
        <a:lstStyle/>
        <a:p>
          <a:endParaRPr lang="en-US"/>
        </a:p>
      </dgm:t>
    </dgm:pt>
    <dgm:pt modelId="{FC5216A4-7769-48D6-AA48-5AD7FEC65737}" type="pres">
      <dgm:prSet presAssocID="{90B4E2C7-6A5F-4B18-9411-053D4035E319}" presName="sibTrans" presStyleCnt="0"/>
      <dgm:spPr/>
      <dgm:t>
        <a:bodyPr/>
        <a:lstStyle/>
        <a:p>
          <a:endParaRPr lang="en-US"/>
        </a:p>
      </dgm:t>
    </dgm:pt>
    <dgm:pt modelId="{80FB5A71-90BF-4BED-A0A6-81C787AC95D9}" type="pres">
      <dgm:prSet presAssocID="{1687046B-DBCE-4174-BF3D-637C454D0381}" presName="textNode" presStyleLbl="node1" presStyleIdx="3" presStyleCnt="5">
        <dgm:presLayoutVars>
          <dgm:bulletEnabled val="1"/>
        </dgm:presLayoutVars>
      </dgm:prSet>
      <dgm:spPr/>
      <dgm:t>
        <a:bodyPr/>
        <a:lstStyle/>
        <a:p>
          <a:endParaRPr lang="en-US"/>
        </a:p>
      </dgm:t>
    </dgm:pt>
    <dgm:pt modelId="{D956AECE-45C5-48A0-8975-70A6EA08C8EE}" type="pres">
      <dgm:prSet presAssocID="{C788AF32-7254-48FE-A111-432B5E0E75BC}" presName="sibTrans" presStyleCnt="0"/>
      <dgm:spPr/>
      <dgm:t>
        <a:bodyPr/>
        <a:lstStyle/>
        <a:p>
          <a:endParaRPr lang="en-US"/>
        </a:p>
      </dgm:t>
    </dgm:pt>
    <dgm:pt modelId="{17082EAC-92CF-40CD-A280-5CD2572C4721}" type="pres">
      <dgm:prSet presAssocID="{70D6993B-68AC-487D-A995-65CFE7BD925B}" presName="textNode" presStyleLbl="node1" presStyleIdx="4" presStyleCnt="5">
        <dgm:presLayoutVars>
          <dgm:bulletEnabled val="1"/>
        </dgm:presLayoutVars>
      </dgm:prSet>
      <dgm:spPr/>
      <dgm:t>
        <a:bodyPr/>
        <a:lstStyle/>
        <a:p>
          <a:endParaRPr lang="en-US"/>
        </a:p>
      </dgm:t>
    </dgm:pt>
  </dgm:ptLst>
  <dgm:cxnLst>
    <dgm:cxn modelId="{59CEB439-16A6-47CA-BBCF-83C3E4CA1343}" srcId="{ED765002-D421-47B8-8569-D47F0B5E130E}" destId="{441C2C76-1393-4A00-A6CD-4C7852E74026}" srcOrd="2" destOrd="0" parTransId="{520A0700-AC09-4510-9C9E-1E4C356C2738}" sibTransId="{90B4E2C7-6A5F-4B18-9411-053D4035E319}"/>
    <dgm:cxn modelId="{1F499F39-6F3D-004C-8D92-AC15597C7BC1}" type="presOf" srcId="{441C2C76-1393-4A00-A6CD-4C7852E74026}" destId="{2269662A-8BFB-46D6-9C72-346589547FB8}" srcOrd="0" destOrd="0" presId="urn:microsoft.com/office/officeart/2005/8/layout/hProcess9"/>
    <dgm:cxn modelId="{2685114D-7BB5-E44E-A3CA-62C831D7711A}" type="presOf" srcId="{5744FDB6-DC72-4A73-805F-1AE7DAB0791D}" destId="{4C51A03D-1B27-4652-A36A-65E85F2A456D}" srcOrd="0" destOrd="0" presId="urn:microsoft.com/office/officeart/2005/8/layout/hProcess9"/>
    <dgm:cxn modelId="{1BB44E45-3C6C-1F4D-A52D-069E7D842BDB}" type="presOf" srcId="{1687046B-DBCE-4174-BF3D-637C454D0381}" destId="{80FB5A71-90BF-4BED-A0A6-81C787AC95D9}" srcOrd="0" destOrd="0" presId="urn:microsoft.com/office/officeart/2005/8/layout/hProcess9"/>
    <dgm:cxn modelId="{7E30090C-9021-2648-BA40-23DB91EFD46B}" type="presOf" srcId="{04417E8C-187A-4D21-A3EE-6697AC475056}" destId="{5F1C2096-D0DC-4A4B-86DC-122E122CFBBA}" srcOrd="0" destOrd="0" presId="urn:microsoft.com/office/officeart/2005/8/layout/hProcess9"/>
    <dgm:cxn modelId="{41086EF5-41F8-4BE7-AD17-FA7C6047A23D}" srcId="{ED765002-D421-47B8-8569-D47F0B5E130E}" destId="{1687046B-DBCE-4174-BF3D-637C454D0381}" srcOrd="3" destOrd="0" parTransId="{D2D3444A-BCBB-42D9-9C8C-E9EA300CEB1C}" sibTransId="{C788AF32-7254-48FE-A111-432B5E0E75BC}"/>
    <dgm:cxn modelId="{8CEE3394-F1C9-E94B-8961-AF6EF77F5A43}" type="presOf" srcId="{70D6993B-68AC-487D-A995-65CFE7BD925B}" destId="{17082EAC-92CF-40CD-A280-5CD2572C4721}" srcOrd="0" destOrd="0" presId="urn:microsoft.com/office/officeart/2005/8/layout/hProcess9"/>
    <dgm:cxn modelId="{06E366F0-8D37-47C2-A973-EA7F8F97194B}" srcId="{ED765002-D421-47B8-8569-D47F0B5E130E}" destId="{70D6993B-68AC-487D-A995-65CFE7BD925B}" srcOrd="4" destOrd="0" parTransId="{5082394A-8E8D-4736-88E9-E850B5C30043}" sibTransId="{A112BF4E-1524-4EFB-9FAB-A6FB002E1F96}"/>
    <dgm:cxn modelId="{596FE1C0-DFD5-4602-AD56-6C992EC1AB52}" srcId="{ED765002-D421-47B8-8569-D47F0B5E130E}" destId="{04417E8C-187A-4D21-A3EE-6697AC475056}" srcOrd="1" destOrd="0" parTransId="{C2582CFF-CB4E-4694-BC12-670EE91446C2}" sibTransId="{2601D274-BEB9-45AC-B8FC-E5C5F6553655}"/>
    <dgm:cxn modelId="{4F7AD4DC-2A95-AB4A-A55A-E18F00AAA566}" type="presOf" srcId="{ED765002-D421-47B8-8569-D47F0B5E130E}" destId="{9AA253F7-A164-4EAD-AA71-44A7DDF6A95B}" srcOrd="0" destOrd="0" presId="urn:microsoft.com/office/officeart/2005/8/layout/hProcess9"/>
    <dgm:cxn modelId="{23FAB631-3406-4F34-890B-7ADDE2D77C05}" srcId="{ED765002-D421-47B8-8569-D47F0B5E130E}" destId="{5744FDB6-DC72-4A73-805F-1AE7DAB0791D}" srcOrd="0" destOrd="0" parTransId="{326BFDCB-133C-456C-A939-F3DF35BB6F7C}" sibTransId="{7E4CD3DA-A1FE-46A8-BBDF-C518D93C3547}"/>
    <dgm:cxn modelId="{5FDF31B4-7B60-3E46-B7FF-8EF25190DCB2}" type="presParOf" srcId="{9AA253F7-A164-4EAD-AA71-44A7DDF6A95B}" destId="{98C84D32-8593-4FFC-BC0C-F37AE109C92D}" srcOrd="0" destOrd="0" presId="urn:microsoft.com/office/officeart/2005/8/layout/hProcess9"/>
    <dgm:cxn modelId="{2AD5D359-ED66-E847-A551-526BA1A18F2A}" type="presParOf" srcId="{9AA253F7-A164-4EAD-AA71-44A7DDF6A95B}" destId="{018A4B10-4CE9-428A-8F68-972EEF6F90BF}" srcOrd="1" destOrd="0" presId="urn:microsoft.com/office/officeart/2005/8/layout/hProcess9"/>
    <dgm:cxn modelId="{80DB6FE2-8886-BC41-A60A-04C776F3C253}" type="presParOf" srcId="{018A4B10-4CE9-428A-8F68-972EEF6F90BF}" destId="{4C51A03D-1B27-4652-A36A-65E85F2A456D}" srcOrd="0" destOrd="0" presId="urn:microsoft.com/office/officeart/2005/8/layout/hProcess9"/>
    <dgm:cxn modelId="{BC15822E-5943-7B48-966D-7098EC597BD7}" type="presParOf" srcId="{018A4B10-4CE9-428A-8F68-972EEF6F90BF}" destId="{572F16E3-3141-45B4-B555-65BFB98B5EC6}" srcOrd="1" destOrd="0" presId="urn:microsoft.com/office/officeart/2005/8/layout/hProcess9"/>
    <dgm:cxn modelId="{01441817-6AA2-334B-9E2B-EA331DBDA3A1}" type="presParOf" srcId="{018A4B10-4CE9-428A-8F68-972EEF6F90BF}" destId="{5F1C2096-D0DC-4A4B-86DC-122E122CFBBA}" srcOrd="2" destOrd="0" presId="urn:microsoft.com/office/officeart/2005/8/layout/hProcess9"/>
    <dgm:cxn modelId="{00A7BD04-739C-1A42-8118-EDBF22D64099}" type="presParOf" srcId="{018A4B10-4CE9-428A-8F68-972EEF6F90BF}" destId="{4E73DB3F-5CF2-42CF-A284-108E4A06ACCF}" srcOrd="3" destOrd="0" presId="urn:microsoft.com/office/officeart/2005/8/layout/hProcess9"/>
    <dgm:cxn modelId="{1E2DC194-E266-BA47-804E-057CB6D60501}" type="presParOf" srcId="{018A4B10-4CE9-428A-8F68-972EEF6F90BF}" destId="{2269662A-8BFB-46D6-9C72-346589547FB8}" srcOrd="4" destOrd="0" presId="urn:microsoft.com/office/officeart/2005/8/layout/hProcess9"/>
    <dgm:cxn modelId="{2B7D959B-84DB-934A-B1CA-4ADFE6F2A7AD}" type="presParOf" srcId="{018A4B10-4CE9-428A-8F68-972EEF6F90BF}" destId="{FC5216A4-7769-48D6-AA48-5AD7FEC65737}" srcOrd="5" destOrd="0" presId="urn:microsoft.com/office/officeart/2005/8/layout/hProcess9"/>
    <dgm:cxn modelId="{D5A62D9A-2AA9-994B-AC64-4D9FDDEFE5F3}" type="presParOf" srcId="{018A4B10-4CE9-428A-8F68-972EEF6F90BF}" destId="{80FB5A71-90BF-4BED-A0A6-81C787AC95D9}" srcOrd="6" destOrd="0" presId="urn:microsoft.com/office/officeart/2005/8/layout/hProcess9"/>
    <dgm:cxn modelId="{28D5ED77-DCF8-1C45-9C54-34A039960D5F}" type="presParOf" srcId="{018A4B10-4CE9-428A-8F68-972EEF6F90BF}" destId="{D956AECE-45C5-48A0-8975-70A6EA08C8EE}" srcOrd="7" destOrd="0" presId="urn:microsoft.com/office/officeart/2005/8/layout/hProcess9"/>
    <dgm:cxn modelId="{18D6EF37-3A39-3048-8686-EE81E4AA80C9}" type="presParOf" srcId="{018A4B10-4CE9-428A-8F68-972EEF6F90BF}" destId="{17082EAC-92CF-40CD-A280-5CD2572C4721}"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0C8113-4768-4EC8-8067-9BACC37F06CE}" type="doc">
      <dgm:prSet loTypeId="urn:microsoft.com/office/officeart/2005/8/layout/hList1" loCatId="list" qsTypeId="urn:microsoft.com/office/officeart/2005/8/quickstyle/simple1#9" qsCatId="simple" csTypeId="urn:microsoft.com/office/officeart/2005/8/colors/colorful2" csCatId="colorful" phldr="1"/>
      <dgm:spPr/>
      <dgm:t>
        <a:bodyPr/>
        <a:lstStyle/>
        <a:p>
          <a:endParaRPr lang="en-US"/>
        </a:p>
      </dgm:t>
    </dgm:pt>
    <dgm:pt modelId="{9E91F648-0724-4838-BE77-541584805A90}">
      <dgm:prSet/>
      <dgm:spPr/>
      <dgm:t>
        <a:bodyPr/>
        <a:lstStyle/>
        <a:p>
          <a:pPr rtl="0"/>
          <a:r>
            <a:rPr lang="en-US" b="1" dirty="0" smtClean="0"/>
            <a:t>Customer- perceived value</a:t>
          </a:r>
          <a:endParaRPr lang="en-US" dirty="0"/>
        </a:p>
      </dgm:t>
    </dgm:pt>
    <dgm:pt modelId="{99897223-E756-4EE2-838E-F9C77B846D0F}" type="parTrans" cxnId="{5BC6D7EC-97A5-403A-9495-F101D83A8584}">
      <dgm:prSet/>
      <dgm:spPr/>
      <dgm:t>
        <a:bodyPr/>
        <a:lstStyle/>
        <a:p>
          <a:endParaRPr lang="en-US"/>
        </a:p>
      </dgm:t>
    </dgm:pt>
    <dgm:pt modelId="{9DC5A51B-32F4-4CE6-99F7-360D30BE9479}" type="sibTrans" cxnId="{5BC6D7EC-97A5-403A-9495-F101D83A8584}">
      <dgm:prSet/>
      <dgm:spPr/>
      <dgm:t>
        <a:bodyPr/>
        <a:lstStyle/>
        <a:p>
          <a:endParaRPr lang="en-US"/>
        </a:p>
      </dgm:t>
    </dgm:pt>
    <dgm:pt modelId="{7679D44F-E22B-41E5-958D-F90DAD006E20}">
      <dgm:prSet/>
      <dgm:spPr/>
      <dgm:t>
        <a:bodyPr/>
        <a:lstStyle/>
        <a:p>
          <a:pPr rtl="0"/>
          <a:r>
            <a:rPr lang="en-US" b="1" dirty="0" smtClean="0"/>
            <a:t>Customer satisfaction</a:t>
          </a:r>
          <a:endParaRPr lang="en-US" dirty="0"/>
        </a:p>
      </dgm:t>
    </dgm:pt>
    <dgm:pt modelId="{CE10B7E0-2D76-4D32-86AD-22B2F48D1942}" type="parTrans" cxnId="{9D5FBA81-DAE9-4C1D-B08E-FDBDA336C282}">
      <dgm:prSet/>
      <dgm:spPr/>
      <dgm:t>
        <a:bodyPr/>
        <a:lstStyle/>
        <a:p>
          <a:endParaRPr lang="en-US"/>
        </a:p>
      </dgm:t>
    </dgm:pt>
    <dgm:pt modelId="{97C08F9D-A545-416D-ADC3-0C4A882CFDE5}" type="sibTrans" cxnId="{9D5FBA81-DAE9-4C1D-B08E-FDBDA336C282}">
      <dgm:prSet/>
      <dgm:spPr/>
      <dgm:t>
        <a:bodyPr/>
        <a:lstStyle/>
        <a:p>
          <a:endParaRPr lang="en-US"/>
        </a:p>
      </dgm:t>
    </dgm:pt>
    <dgm:pt modelId="{073FB8B0-EC31-4BB6-97E8-F7F4F76DF45E}">
      <dgm:prSet/>
      <dgm:spPr/>
      <dgm:t>
        <a:bodyPr/>
        <a:lstStyle/>
        <a:p>
          <a:pPr rtl="0"/>
          <a:r>
            <a:rPr lang="en-US" dirty="0" smtClean="0"/>
            <a:t>The difference between total customer value and total customer cost</a:t>
          </a:r>
          <a:endParaRPr lang="en-US" dirty="0"/>
        </a:p>
      </dgm:t>
    </dgm:pt>
    <dgm:pt modelId="{F57502E0-E0FB-428C-9300-0974224298A3}" type="parTrans" cxnId="{C9B2EC90-D216-4696-8338-681B9763FDAF}">
      <dgm:prSet/>
      <dgm:spPr/>
      <dgm:t>
        <a:bodyPr/>
        <a:lstStyle/>
        <a:p>
          <a:endParaRPr lang="en-US"/>
        </a:p>
      </dgm:t>
    </dgm:pt>
    <dgm:pt modelId="{6443674C-E88B-4A03-984B-AA326FF97AB9}" type="sibTrans" cxnId="{C9B2EC90-D216-4696-8338-681B9763FDAF}">
      <dgm:prSet/>
      <dgm:spPr/>
      <dgm:t>
        <a:bodyPr/>
        <a:lstStyle/>
        <a:p>
          <a:endParaRPr lang="en-US"/>
        </a:p>
      </dgm:t>
    </dgm:pt>
    <dgm:pt modelId="{728EF719-111B-4832-B814-9B68108F7A00}">
      <dgm:prSet/>
      <dgm:spPr/>
      <dgm:t>
        <a:bodyPr/>
        <a:lstStyle/>
        <a:p>
          <a:pPr rtl="0"/>
          <a:r>
            <a:rPr lang="en-US" dirty="0" smtClean="0"/>
            <a:t>The extent to which a product’s perceived performance matches a buyer’s expectations</a:t>
          </a:r>
          <a:endParaRPr lang="en-US" dirty="0"/>
        </a:p>
      </dgm:t>
    </dgm:pt>
    <dgm:pt modelId="{668277F0-511A-434F-B215-C9555CC542C1}" type="parTrans" cxnId="{4C84671B-C7FB-451A-9BD1-E8D166CEEABC}">
      <dgm:prSet/>
      <dgm:spPr/>
      <dgm:t>
        <a:bodyPr/>
        <a:lstStyle/>
        <a:p>
          <a:endParaRPr lang="en-US"/>
        </a:p>
      </dgm:t>
    </dgm:pt>
    <dgm:pt modelId="{09711E53-134B-4B84-8A28-1D4B777E51ED}" type="sibTrans" cxnId="{4C84671B-C7FB-451A-9BD1-E8D166CEEABC}">
      <dgm:prSet/>
      <dgm:spPr/>
      <dgm:t>
        <a:bodyPr/>
        <a:lstStyle/>
        <a:p>
          <a:endParaRPr lang="en-US"/>
        </a:p>
      </dgm:t>
    </dgm:pt>
    <dgm:pt modelId="{C4A7B43E-622A-4015-945C-746410105B03}" type="pres">
      <dgm:prSet presAssocID="{AE0C8113-4768-4EC8-8067-9BACC37F06CE}" presName="Name0" presStyleCnt="0">
        <dgm:presLayoutVars>
          <dgm:dir/>
          <dgm:animLvl val="lvl"/>
          <dgm:resizeHandles val="exact"/>
        </dgm:presLayoutVars>
      </dgm:prSet>
      <dgm:spPr/>
      <dgm:t>
        <a:bodyPr/>
        <a:lstStyle/>
        <a:p>
          <a:endParaRPr lang="en-US"/>
        </a:p>
      </dgm:t>
    </dgm:pt>
    <dgm:pt modelId="{23CC46D3-383C-45BD-9A1F-745CDE31051A}" type="pres">
      <dgm:prSet presAssocID="{9E91F648-0724-4838-BE77-541584805A90}" presName="composite" presStyleCnt="0"/>
      <dgm:spPr/>
      <dgm:t>
        <a:bodyPr/>
        <a:lstStyle/>
        <a:p>
          <a:endParaRPr lang="en-US"/>
        </a:p>
      </dgm:t>
    </dgm:pt>
    <dgm:pt modelId="{A634D899-67E5-4847-A44C-6A42AC68CED1}" type="pres">
      <dgm:prSet presAssocID="{9E91F648-0724-4838-BE77-541584805A90}" presName="parTx" presStyleLbl="alignNode1" presStyleIdx="0" presStyleCnt="2" custScaleY="126298" custLinFactNeighborX="661" custLinFactNeighborY="-9726">
        <dgm:presLayoutVars>
          <dgm:chMax val="0"/>
          <dgm:chPref val="0"/>
          <dgm:bulletEnabled val="1"/>
        </dgm:presLayoutVars>
      </dgm:prSet>
      <dgm:spPr/>
      <dgm:t>
        <a:bodyPr/>
        <a:lstStyle/>
        <a:p>
          <a:endParaRPr lang="en-US"/>
        </a:p>
      </dgm:t>
    </dgm:pt>
    <dgm:pt modelId="{6F94C92F-BE4D-403D-A2C5-A870A7539662}" type="pres">
      <dgm:prSet presAssocID="{9E91F648-0724-4838-BE77-541584805A90}" presName="desTx" presStyleLbl="alignAccFollowNode1" presStyleIdx="0" presStyleCnt="2" custScaleY="91555">
        <dgm:presLayoutVars>
          <dgm:bulletEnabled val="1"/>
        </dgm:presLayoutVars>
      </dgm:prSet>
      <dgm:spPr/>
      <dgm:t>
        <a:bodyPr/>
        <a:lstStyle/>
        <a:p>
          <a:endParaRPr lang="en-US"/>
        </a:p>
      </dgm:t>
    </dgm:pt>
    <dgm:pt modelId="{83AC5CB8-A1F4-4C8D-9ACF-6FE78AC6BEF8}" type="pres">
      <dgm:prSet presAssocID="{9DC5A51B-32F4-4CE6-99F7-360D30BE9479}" presName="space" presStyleCnt="0"/>
      <dgm:spPr/>
      <dgm:t>
        <a:bodyPr/>
        <a:lstStyle/>
        <a:p>
          <a:endParaRPr lang="en-US"/>
        </a:p>
      </dgm:t>
    </dgm:pt>
    <dgm:pt modelId="{B5B587D4-31CF-417B-9317-2E2751C57906}" type="pres">
      <dgm:prSet presAssocID="{7679D44F-E22B-41E5-958D-F90DAD006E20}" presName="composite" presStyleCnt="0"/>
      <dgm:spPr/>
      <dgm:t>
        <a:bodyPr/>
        <a:lstStyle/>
        <a:p>
          <a:endParaRPr lang="en-US"/>
        </a:p>
      </dgm:t>
    </dgm:pt>
    <dgm:pt modelId="{BD34603E-5910-4BB7-87C8-BBD451064BDD}" type="pres">
      <dgm:prSet presAssocID="{7679D44F-E22B-41E5-958D-F90DAD006E20}" presName="parTx" presStyleLbl="alignNode1" presStyleIdx="1" presStyleCnt="2" custScaleY="118792" custLinFactNeighborX="1917" custLinFactNeighborY="-7055">
        <dgm:presLayoutVars>
          <dgm:chMax val="0"/>
          <dgm:chPref val="0"/>
          <dgm:bulletEnabled val="1"/>
        </dgm:presLayoutVars>
      </dgm:prSet>
      <dgm:spPr/>
      <dgm:t>
        <a:bodyPr/>
        <a:lstStyle/>
        <a:p>
          <a:endParaRPr lang="en-US"/>
        </a:p>
      </dgm:t>
    </dgm:pt>
    <dgm:pt modelId="{0C242CFE-C2DA-40FF-98D3-57237A7E987B}" type="pres">
      <dgm:prSet presAssocID="{7679D44F-E22B-41E5-958D-F90DAD006E20}" presName="desTx" presStyleLbl="alignAccFollowNode1" presStyleIdx="1" presStyleCnt="2" custScaleY="91757">
        <dgm:presLayoutVars>
          <dgm:bulletEnabled val="1"/>
        </dgm:presLayoutVars>
      </dgm:prSet>
      <dgm:spPr/>
      <dgm:t>
        <a:bodyPr/>
        <a:lstStyle/>
        <a:p>
          <a:endParaRPr lang="en-US"/>
        </a:p>
      </dgm:t>
    </dgm:pt>
  </dgm:ptLst>
  <dgm:cxnLst>
    <dgm:cxn modelId="{C6E4E567-DD8C-7F41-9AD7-5631DDC80BC4}" type="presOf" srcId="{9E91F648-0724-4838-BE77-541584805A90}" destId="{A634D899-67E5-4847-A44C-6A42AC68CED1}" srcOrd="0" destOrd="0" presId="urn:microsoft.com/office/officeart/2005/8/layout/hList1"/>
    <dgm:cxn modelId="{9D5FBA81-DAE9-4C1D-B08E-FDBDA336C282}" srcId="{AE0C8113-4768-4EC8-8067-9BACC37F06CE}" destId="{7679D44F-E22B-41E5-958D-F90DAD006E20}" srcOrd="1" destOrd="0" parTransId="{CE10B7E0-2D76-4D32-86AD-22B2F48D1942}" sibTransId="{97C08F9D-A545-416D-ADC3-0C4A882CFDE5}"/>
    <dgm:cxn modelId="{4C84671B-C7FB-451A-9BD1-E8D166CEEABC}" srcId="{7679D44F-E22B-41E5-958D-F90DAD006E20}" destId="{728EF719-111B-4832-B814-9B68108F7A00}" srcOrd="0" destOrd="0" parTransId="{668277F0-511A-434F-B215-C9555CC542C1}" sibTransId="{09711E53-134B-4B84-8A28-1D4B777E51ED}"/>
    <dgm:cxn modelId="{1E6569D1-16EF-B74F-95D1-4173D55DD5A5}" type="presOf" srcId="{073FB8B0-EC31-4BB6-97E8-F7F4F76DF45E}" destId="{6F94C92F-BE4D-403D-A2C5-A870A7539662}" srcOrd="0" destOrd="0" presId="urn:microsoft.com/office/officeart/2005/8/layout/hList1"/>
    <dgm:cxn modelId="{FBCCE395-A000-184B-B823-2A05AAA07C10}" type="presOf" srcId="{AE0C8113-4768-4EC8-8067-9BACC37F06CE}" destId="{C4A7B43E-622A-4015-945C-746410105B03}" srcOrd="0" destOrd="0" presId="urn:microsoft.com/office/officeart/2005/8/layout/hList1"/>
    <dgm:cxn modelId="{5BC6D7EC-97A5-403A-9495-F101D83A8584}" srcId="{AE0C8113-4768-4EC8-8067-9BACC37F06CE}" destId="{9E91F648-0724-4838-BE77-541584805A90}" srcOrd="0" destOrd="0" parTransId="{99897223-E756-4EE2-838E-F9C77B846D0F}" sibTransId="{9DC5A51B-32F4-4CE6-99F7-360D30BE9479}"/>
    <dgm:cxn modelId="{2CB137F2-F647-1A40-B4F9-7E780C4D2AF5}" type="presOf" srcId="{7679D44F-E22B-41E5-958D-F90DAD006E20}" destId="{BD34603E-5910-4BB7-87C8-BBD451064BDD}" srcOrd="0" destOrd="0" presId="urn:microsoft.com/office/officeart/2005/8/layout/hList1"/>
    <dgm:cxn modelId="{C9B2EC90-D216-4696-8338-681B9763FDAF}" srcId="{9E91F648-0724-4838-BE77-541584805A90}" destId="{073FB8B0-EC31-4BB6-97E8-F7F4F76DF45E}" srcOrd="0" destOrd="0" parTransId="{F57502E0-E0FB-428C-9300-0974224298A3}" sibTransId="{6443674C-E88B-4A03-984B-AA326FF97AB9}"/>
    <dgm:cxn modelId="{121CEB9F-312E-8847-A9EA-51A893B74F91}" type="presOf" srcId="{728EF719-111B-4832-B814-9B68108F7A00}" destId="{0C242CFE-C2DA-40FF-98D3-57237A7E987B}" srcOrd="0" destOrd="0" presId="urn:microsoft.com/office/officeart/2005/8/layout/hList1"/>
    <dgm:cxn modelId="{8F7E2EC2-AF3F-8B44-A71F-FF9164EA50A8}" type="presParOf" srcId="{C4A7B43E-622A-4015-945C-746410105B03}" destId="{23CC46D3-383C-45BD-9A1F-745CDE31051A}" srcOrd="0" destOrd="0" presId="urn:microsoft.com/office/officeart/2005/8/layout/hList1"/>
    <dgm:cxn modelId="{E36B61B4-093A-1449-9460-FCAFED714D3D}" type="presParOf" srcId="{23CC46D3-383C-45BD-9A1F-745CDE31051A}" destId="{A634D899-67E5-4847-A44C-6A42AC68CED1}" srcOrd="0" destOrd="0" presId="urn:microsoft.com/office/officeart/2005/8/layout/hList1"/>
    <dgm:cxn modelId="{669D6575-EBC5-FB48-9EEF-43439DA45869}" type="presParOf" srcId="{23CC46D3-383C-45BD-9A1F-745CDE31051A}" destId="{6F94C92F-BE4D-403D-A2C5-A870A7539662}" srcOrd="1" destOrd="0" presId="urn:microsoft.com/office/officeart/2005/8/layout/hList1"/>
    <dgm:cxn modelId="{CB01C80D-BEBF-E84F-856D-48AE344CEDC7}" type="presParOf" srcId="{C4A7B43E-622A-4015-945C-746410105B03}" destId="{83AC5CB8-A1F4-4C8D-9ACF-6FE78AC6BEF8}" srcOrd="1" destOrd="0" presId="urn:microsoft.com/office/officeart/2005/8/layout/hList1"/>
    <dgm:cxn modelId="{FA14B48F-B838-6245-9B05-CA325CF765E1}" type="presParOf" srcId="{C4A7B43E-622A-4015-945C-746410105B03}" destId="{B5B587D4-31CF-417B-9317-2E2751C57906}" srcOrd="2" destOrd="0" presId="urn:microsoft.com/office/officeart/2005/8/layout/hList1"/>
    <dgm:cxn modelId="{5B6C2A30-DE82-8143-9380-BC37E94C7DC7}" type="presParOf" srcId="{B5B587D4-31CF-417B-9317-2E2751C57906}" destId="{BD34603E-5910-4BB7-87C8-BBD451064BDD}" srcOrd="0" destOrd="0" presId="urn:microsoft.com/office/officeart/2005/8/layout/hList1"/>
    <dgm:cxn modelId="{DF2CE2D5-7858-0949-A4CF-371D07ECADB5}" type="presParOf" srcId="{B5B587D4-31CF-417B-9317-2E2751C57906}" destId="{0C242CFE-C2DA-40FF-98D3-57237A7E987B}"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26FD3B-4679-4F01-A18C-D35F279258C6}" type="doc">
      <dgm:prSet loTypeId="urn:microsoft.com/office/officeart/2005/8/layout/default#1" loCatId="list" qsTypeId="urn:microsoft.com/office/officeart/2005/8/quickstyle/simple1#10" qsCatId="simple" csTypeId="urn:microsoft.com/office/officeart/2005/8/colors/colorful2" csCatId="colorful" phldr="1"/>
      <dgm:spPr/>
      <dgm:t>
        <a:bodyPr/>
        <a:lstStyle/>
        <a:p>
          <a:endParaRPr lang="en-US"/>
        </a:p>
      </dgm:t>
    </dgm:pt>
    <dgm:pt modelId="{0585678B-7E88-45A3-909E-AB8388E7A15B}">
      <dgm:prSet/>
      <dgm:spPr/>
      <dgm:t>
        <a:bodyPr/>
        <a:lstStyle/>
        <a:p>
          <a:pPr rtl="0"/>
          <a:r>
            <a:rPr lang="en-US" dirty="0" smtClean="0"/>
            <a:t>Basic Relationships</a:t>
          </a:r>
          <a:endParaRPr lang="en-US" dirty="0"/>
        </a:p>
      </dgm:t>
    </dgm:pt>
    <dgm:pt modelId="{ECDB4577-ACFF-4019-87A3-4681EA141E3E}" type="parTrans" cxnId="{146AC1F4-A9B6-4741-BB74-0BD968379048}">
      <dgm:prSet/>
      <dgm:spPr/>
      <dgm:t>
        <a:bodyPr/>
        <a:lstStyle/>
        <a:p>
          <a:endParaRPr lang="en-US"/>
        </a:p>
      </dgm:t>
    </dgm:pt>
    <dgm:pt modelId="{9A784005-1888-4501-B07C-A29F32C01496}" type="sibTrans" cxnId="{146AC1F4-A9B6-4741-BB74-0BD968379048}">
      <dgm:prSet/>
      <dgm:spPr/>
      <dgm:t>
        <a:bodyPr/>
        <a:lstStyle/>
        <a:p>
          <a:endParaRPr lang="en-US"/>
        </a:p>
      </dgm:t>
    </dgm:pt>
    <dgm:pt modelId="{3D124BF1-A983-429A-BAA9-1691176522AD}">
      <dgm:prSet/>
      <dgm:spPr/>
      <dgm:t>
        <a:bodyPr/>
        <a:lstStyle/>
        <a:p>
          <a:pPr rtl="0"/>
          <a:r>
            <a:rPr lang="en-US" smtClean="0"/>
            <a:t>Full Partnerships</a:t>
          </a:r>
          <a:endParaRPr lang="en-US" dirty="0"/>
        </a:p>
      </dgm:t>
    </dgm:pt>
    <dgm:pt modelId="{AC2EF454-9975-45D6-9513-C181AD6C39EA}" type="parTrans" cxnId="{799413E4-1E3F-4349-ADD3-89F937ECFE45}">
      <dgm:prSet/>
      <dgm:spPr/>
      <dgm:t>
        <a:bodyPr/>
        <a:lstStyle/>
        <a:p>
          <a:endParaRPr lang="en-US"/>
        </a:p>
      </dgm:t>
    </dgm:pt>
    <dgm:pt modelId="{815B38B5-0E9F-4722-966E-CA5A259C0F37}" type="sibTrans" cxnId="{799413E4-1E3F-4349-ADD3-89F937ECFE45}">
      <dgm:prSet/>
      <dgm:spPr/>
      <dgm:t>
        <a:bodyPr/>
        <a:lstStyle/>
        <a:p>
          <a:endParaRPr lang="en-US"/>
        </a:p>
      </dgm:t>
    </dgm:pt>
    <dgm:pt modelId="{B51D941B-E158-456A-9FA0-D64597C00542}" type="pres">
      <dgm:prSet presAssocID="{D726FD3B-4679-4F01-A18C-D35F279258C6}" presName="diagram" presStyleCnt="0">
        <dgm:presLayoutVars>
          <dgm:dir/>
          <dgm:resizeHandles val="exact"/>
        </dgm:presLayoutVars>
      </dgm:prSet>
      <dgm:spPr/>
      <dgm:t>
        <a:bodyPr/>
        <a:lstStyle/>
        <a:p>
          <a:endParaRPr lang="en-US"/>
        </a:p>
      </dgm:t>
    </dgm:pt>
    <dgm:pt modelId="{C597307C-16F1-4858-98CA-F151F6CD4643}" type="pres">
      <dgm:prSet presAssocID="{0585678B-7E88-45A3-909E-AB8388E7A15B}" presName="node" presStyleLbl="node1" presStyleIdx="0" presStyleCnt="2">
        <dgm:presLayoutVars>
          <dgm:bulletEnabled val="1"/>
        </dgm:presLayoutVars>
      </dgm:prSet>
      <dgm:spPr/>
      <dgm:t>
        <a:bodyPr/>
        <a:lstStyle/>
        <a:p>
          <a:endParaRPr lang="en-US"/>
        </a:p>
      </dgm:t>
    </dgm:pt>
    <dgm:pt modelId="{294E4141-9FE9-4D57-9497-7184E76D3039}" type="pres">
      <dgm:prSet presAssocID="{9A784005-1888-4501-B07C-A29F32C01496}" presName="sibTrans" presStyleCnt="0"/>
      <dgm:spPr/>
      <dgm:t>
        <a:bodyPr/>
        <a:lstStyle/>
        <a:p>
          <a:endParaRPr lang="en-US"/>
        </a:p>
      </dgm:t>
    </dgm:pt>
    <dgm:pt modelId="{7A0E3E08-EA01-4D40-94F1-EC2E7446093D}" type="pres">
      <dgm:prSet presAssocID="{3D124BF1-A983-429A-BAA9-1691176522AD}" presName="node" presStyleLbl="node1" presStyleIdx="1" presStyleCnt="2">
        <dgm:presLayoutVars>
          <dgm:bulletEnabled val="1"/>
        </dgm:presLayoutVars>
      </dgm:prSet>
      <dgm:spPr/>
      <dgm:t>
        <a:bodyPr/>
        <a:lstStyle/>
        <a:p>
          <a:endParaRPr lang="en-US"/>
        </a:p>
      </dgm:t>
    </dgm:pt>
  </dgm:ptLst>
  <dgm:cxnLst>
    <dgm:cxn modelId="{799413E4-1E3F-4349-ADD3-89F937ECFE45}" srcId="{D726FD3B-4679-4F01-A18C-D35F279258C6}" destId="{3D124BF1-A983-429A-BAA9-1691176522AD}" srcOrd="1" destOrd="0" parTransId="{AC2EF454-9975-45D6-9513-C181AD6C39EA}" sibTransId="{815B38B5-0E9F-4722-966E-CA5A259C0F37}"/>
    <dgm:cxn modelId="{146AC1F4-A9B6-4741-BB74-0BD968379048}" srcId="{D726FD3B-4679-4F01-A18C-D35F279258C6}" destId="{0585678B-7E88-45A3-909E-AB8388E7A15B}" srcOrd="0" destOrd="0" parTransId="{ECDB4577-ACFF-4019-87A3-4681EA141E3E}" sibTransId="{9A784005-1888-4501-B07C-A29F32C01496}"/>
    <dgm:cxn modelId="{FC33370C-E683-6C48-986A-BD7F95EA1CEC}" type="presOf" srcId="{0585678B-7E88-45A3-909E-AB8388E7A15B}" destId="{C597307C-16F1-4858-98CA-F151F6CD4643}" srcOrd="0" destOrd="0" presId="urn:microsoft.com/office/officeart/2005/8/layout/default#1"/>
    <dgm:cxn modelId="{A782E3FC-5A90-804E-B131-09FE9F5D2420}" type="presOf" srcId="{3D124BF1-A983-429A-BAA9-1691176522AD}" destId="{7A0E3E08-EA01-4D40-94F1-EC2E7446093D}" srcOrd="0" destOrd="0" presId="urn:microsoft.com/office/officeart/2005/8/layout/default#1"/>
    <dgm:cxn modelId="{A605C093-8769-6E4A-BEFC-B31BCDB72611}" type="presOf" srcId="{D726FD3B-4679-4F01-A18C-D35F279258C6}" destId="{B51D941B-E158-456A-9FA0-D64597C00542}" srcOrd="0" destOrd="0" presId="urn:microsoft.com/office/officeart/2005/8/layout/default#1"/>
    <dgm:cxn modelId="{E3EB9FAF-F7C3-CF4B-A85F-0E15F197EC16}" type="presParOf" srcId="{B51D941B-E158-456A-9FA0-D64597C00542}" destId="{C597307C-16F1-4858-98CA-F151F6CD4643}" srcOrd="0" destOrd="0" presId="urn:microsoft.com/office/officeart/2005/8/layout/default#1"/>
    <dgm:cxn modelId="{507F0F62-8448-3C42-84DF-C36C75F7442D}" type="presParOf" srcId="{B51D941B-E158-456A-9FA0-D64597C00542}" destId="{294E4141-9FE9-4D57-9497-7184E76D3039}" srcOrd="1" destOrd="0" presId="urn:microsoft.com/office/officeart/2005/8/layout/default#1"/>
    <dgm:cxn modelId="{66EC39EC-B26E-494F-A78A-895DF0451D96}" type="presParOf" srcId="{B51D941B-E158-456A-9FA0-D64597C00542}" destId="{7A0E3E08-EA01-4D40-94F1-EC2E7446093D}" srcOrd="2"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BF974C-C370-4A1A-A512-EE9FED9EB687}">
      <dsp:nvSpPr>
        <dsp:cNvPr id="0" name=""/>
        <dsp:cNvSpPr/>
      </dsp:nvSpPr>
      <dsp:spPr>
        <a:xfrm rot="5400000">
          <a:off x="4754808" y="-1822129"/>
          <a:ext cx="1060846" cy="497433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smtClean="0"/>
            <a:t>States of deprivation</a:t>
          </a:r>
          <a:endParaRPr lang="en-US" sz="1400" kern="1200" dirty="0"/>
        </a:p>
        <a:p>
          <a:pPr marL="228600" lvl="2" indent="-114300" algn="l" defTabSz="622300" rtl="0">
            <a:lnSpc>
              <a:spcPct val="90000"/>
            </a:lnSpc>
            <a:spcBef>
              <a:spcPct val="0"/>
            </a:spcBef>
            <a:spcAft>
              <a:spcPct val="15000"/>
            </a:spcAft>
            <a:buChar char="••"/>
          </a:pPr>
          <a:r>
            <a:rPr lang="en-US" sz="1400" b="1" kern="1200" dirty="0" smtClean="0"/>
            <a:t>Physical—food, clothing, warmth, safety</a:t>
          </a:r>
          <a:endParaRPr lang="en-US" sz="1400" kern="1200" dirty="0"/>
        </a:p>
        <a:p>
          <a:pPr marL="228600" lvl="2" indent="-114300" algn="l" defTabSz="622300" rtl="0">
            <a:lnSpc>
              <a:spcPct val="90000"/>
            </a:lnSpc>
            <a:spcBef>
              <a:spcPct val="0"/>
            </a:spcBef>
            <a:spcAft>
              <a:spcPct val="15000"/>
            </a:spcAft>
            <a:buChar char="••"/>
          </a:pPr>
          <a:r>
            <a:rPr lang="en-US" sz="1400" b="1" kern="1200" dirty="0" smtClean="0"/>
            <a:t>Social—belonging and affection</a:t>
          </a:r>
          <a:endParaRPr lang="en-US" sz="1400" kern="1200" dirty="0"/>
        </a:p>
        <a:p>
          <a:pPr marL="228600" lvl="2" indent="-114300" algn="l" defTabSz="622300" rtl="0">
            <a:lnSpc>
              <a:spcPct val="90000"/>
            </a:lnSpc>
            <a:spcBef>
              <a:spcPct val="0"/>
            </a:spcBef>
            <a:spcAft>
              <a:spcPct val="15000"/>
            </a:spcAft>
            <a:buChar char="••"/>
          </a:pPr>
          <a:r>
            <a:rPr lang="en-US" sz="1400" b="1" kern="1200" dirty="0" smtClean="0"/>
            <a:t>Individual—knowledge and self-expression</a:t>
          </a:r>
          <a:endParaRPr lang="en-US" sz="1400" kern="1200" dirty="0"/>
        </a:p>
      </dsp:txBody>
      <dsp:txXfrm rot="5400000">
        <a:off x="4754808" y="-1822129"/>
        <a:ext cx="1060846" cy="4974336"/>
      </dsp:txXfrm>
    </dsp:sp>
    <dsp:sp modelId="{86C655B7-0D6E-41A8-A3C1-45DE1F42479B}">
      <dsp:nvSpPr>
        <dsp:cNvPr id="0" name=""/>
        <dsp:cNvSpPr/>
      </dsp:nvSpPr>
      <dsp:spPr>
        <a:xfrm>
          <a:off x="0" y="2009"/>
          <a:ext cx="2798064" cy="13260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b="1" kern="1200" dirty="0" smtClean="0"/>
            <a:t>Needs</a:t>
          </a:r>
          <a:endParaRPr lang="en-US" sz="4400" kern="1200" dirty="0"/>
        </a:p>
      </dsp:txBody>
      <dsp:txXfrm>
        <a:off x="0" y="2009"/>
        <a:ext cx="2798064" cy="1326058"/>
      </dsp:txXfrm>
    </dsp:sp>
    <dsp:sp modelId="{BD579E72-7D26-4388-A97F-F030469FBD2F}">
      <dsp:nvSpPr>
        <dsp:cNvPr id="0" name=""/>
        <dsp:cNvSpPr/>
      </dsp:nvSpPr>
      <dsp:spPr>
        <a:xfrm rot="5400000">
          <a:off x="4754808" y="-429768"/>
          <a:ext cx="1060846" cy="4974336"/>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smtClean="0"/>
            <a:t>Form that needs take as they are shaped by culture and individual personality</a:t>
          </a:r>
          <a:endParaRPr lang="en-US" sz="1400" kern="1200" dirty="0"/>
        </a:p>
      </dsp:txBody>
      <dsp:txXfrm rot="5400000">
        <a:off x="4754808" y="-429768"/>
        <a:ext cx="1060846" cy="4974336"/>
      </dsp:txXfrm>
    </dsp:sp>
    <dsp:sp modelId="{BAACF0C3-5BF4-4524-AF7D-15C61ECBB362}">
      <dsp:nvSpPr>
        <dsp:cNvPr id="0" name=""/>
        <dsp:cNvSpPr/>
      </dsp:nvSpPr>
      <dsp:spPr>
        <a:xfrm>
          <a:off x="0" y="1394370"/>
          <a:ext cx="2798064" cy="1326058"/>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b="1" kern="1200" dirty="0" smtClean="0"/>
            <a:t>Wants</a:t>
          </a:r>
          <a:endParaRPr lang="en-US" sz="4400" kern="1200" dirty="0"/>
        </a:p>
      </dsp:txBody>
      <dsp:txXfrm>
        <a:off x="0" y="1394370"/>
        <a:ext cx="2798064" cy="1326058"/>
      </dsp:txXfrm>
    </dsp:sp>
    <dsp:sp modelId="{93747C45-8C78-45F6-86F9-3CA6AA7600EA}">
      <dsp:nvSpPr>
        <dsp:cNvPr id="0" name=""/>
        <dsp:cNvSpPr/>
      </dsp:nvSpPr>
      <dsp:spPr>
        <a:xfrm rot="5400000">
          <a:off x="4754808" y="962593"/>
          <a:ext cx="1060846" cy="4974336"/>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smtClean="0"/>
            <a:t>Wants backed by buying power</a:t>
          </a:r>
          <a:endParaRPr lang="en-US" sz="1400" kern="1200" dirty="0"/>
        </a:p>
      </dsp:txBody>
      <dsp:txXfrm rot="5400000">
        <a:off x="4754808" y="962593"/>
        <a:ext cx="1060846" cy="4974336"/>
      </dsp:txXfrm>
    </dsp:sp>
    <dsp:sp modelId="{52E0038A-58FE-4BF8-9CFB-12828007B89A}">
      <dsp:nvSpPr>
        <dsp:cNvPr id="0" name=""/>
        <dsp:cNvSpPr/>
      </dsp:nvSpPr>
      <dsp:spPr>
        <a:xfrm>
          <a:off x="0" y="2786732"/>
          <a:ext cx="2798064" cy="132605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b="1" kern="1200" smtClean="0"/>
            <a:t>Demands</a:t>
          </a:r>
          <a:endParaRPr lang="en-US" sz="4400" kern="1200" dirty="0"/>
        </a:p>
      </dsp:txBody>
      <dsp:txXfrm>
        <a:off x="0" y="2786732"/>
        <a:ext cx="2798064" cy="13260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0AA655-5C7D-4EA5-B539-3F6B1A781631}">
      <dsp:nvSpPr>
        <dsp:cNvPr id="0" name=""/>
        <dsp:cNvSpPr/>
      </dsp:nvSpPr>
      <dsp:spPr>
        <a:xfrm rot="21300000">
          <a:off x="24786" y="1569729"/>
          <a:ext cx="8027626" cy="919284"/>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F452B-FF6D-4A1D-BBB6-60E072AB62A5}">
      <dsp:nvSpPr>
        <dsp:cNvPr id="0" name=""/>
        <dsp:cNvSpPr/>
      </dsp:nvSpPr>
      <dsp:spPr>
        <a:xfrm>
          <a:off x="969264" y="213360"/>
          <a:ext cx="2423160" cy="1706880"/>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A8B4C-973C-4D9B-AF8A-32671779C14C}">
      <dsp:nvSpPr>
        <dsp:cNvPr id="0" name=""/>
        <dsp:cNvSpPr/>
      </dsp:nvSpPr>
      <dsp:spPr>
        <a:xfrm>
          <a:off x="4532743" y="0"/>
          <a:ext cx="2584704" cy="1792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t>Customers</a:t>
          </a:r>
          <a:endParaRPr lang="en-US" sz="2800" b="1" kern="1200" dirty="0"/>
        </a:p>
        <a:p>
          <a:pPr marL="228600" lvl="1" indent="-228600" algn="l" defTabSz="889000" rtl="0">
            <a:lnSpc>
              <a:spcPct val="90000"/>
            </a:lnSpc>
            <a:spcBef>
              <a:spcPct val="0"/>
            </a:spcBef>
            <a:spcAft>
              <a:spcPct val="15000"/>
            </a:spcAft>
            <a:buChar char="••"/>
          </a:pPr>
          <a:r>
            <a:rPr lang="en-US" sz="2000" b="1" kern="1200" dirty="0" smtClean="0"/>
            <a:t>Value and satisfaction</a:t>
          </a:r>
          <a:endParaRPr lang="en-US" sz="2000" kern="1200" dirty="0"/>
        </a:p>
      </dsp:txBody>
      <dsp:txXfrm>
        <a:off x="4532743" y="0"/>
        <a:ext cx="2584704" cy="1792224"/>
      </dsp:txXfrm>
    </dsp:sp>
    <dsp:sp modelId="{131372CA-366C-4BDE-98F4-C7D5595D5219}">
      <dsp:nvSpPr>
        <dsp:cNvPr id="0" name=""/>
        <dsp:cNvSpPr/>
      </dsp:nvSpPr>
      <dsp:spPr>
        <a:xfrm>
          <a:off x="4684775" y="2346959"/>
          <a:ext cx="2423160" cy="1706880"/>
        </a:xfrm>
        <a:prstGeom prst="upArrow">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6F742-8268-4B7D-A818-D0F7FD4FFF67}">
      <dsp:nvSpPr>
        <dsp:cNvPr id="0" name=""/>
        <dsp:cNvSpPr/>
      </dsp:nvSpPr>
      <dsp:spPr>
        <a:xfrm>
          <a:off x="1058668" y="2416979"/>
          <a:ext cx="3702846" cy="1792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t>Marketers</a:t>
          </a:r>
          <a:endParaRPr lang="en-US" sz="2800" kern="1200" dirty="0"/>
        </a:p>
        <a:p>
          <a:pPr marL="228600" lvl="1" indent="-228600" algn="l" defTabSz="889000" rtl="0">
            <a:lnSpc>
              <a:spcPct val="90000"/>
            </a:lnSpc>
            <a:spcBef>
              <a:spcPct val="0"/>
            </a:spcBef>
            <a:spcAft>
              <a:spcPct val="15000"/>
            </a:spcAft>
            <a:buChar char="••"/>
          </a:pPr>
          <a:r>
            <a:rPr lang="en-US" sz="2000" b="1" kern="1200" dirty="0" smtClean="0"/>
            <a:t>Set the right level of expectations</a:t>
          </a:r>
          <a:endParaRPr lang="en-US" sz="2000" kern="1200" dirty="0"/>
        </a:p>
        <a:p>
          <a:pPr marL="228600" lvl="1" indent="-228600" algn="l" defTabSz="889000" rtl="0">
            <a:lnSpc>
              <a:spcPct val="90000"/>
            </a:lnSpc>
            <a:spcBef>
              <a:spcPct val="0"/>
            </a:spcBef>
            <a:spcAft>
              <a:spcPct val="15000"/>
            </a:spcAft>
            <a:buChar char="••"/>
          </a:pPr>
          <a:r>
            <a:rPr lang="en-US" sz="2000" b="1" kern="1200" dirty="0" smtClean="0"/>
            <a:t>Not too high or low</a:t>
          </a:r>
          <a:endParaRPr lang="en-US" sz="2000" kern="1200" dirty="0"/>
        </a:p>
      </dsp:txBody>
      <dsp:txXfrm>
        <a:off x="1058668" y="2416979"/>
        <a:ext cx="3702846" cy="17922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C84D32-8593-4FFC-BC0C-F37AE109C92D}">
      <dsp:nvSpPr>
        <dsp:cNvPr id="0" name=""/>
        <dsp:cNvSpPr/>
      </dsp:nvSpPr>
      <dsp:spPr>
        <a:xfrm>
          <a:off x="605789" y="0"/>
          <a:ext cx="6865620" cy="44196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1A03D-1B27-4652-A36A-65E85F2A456D}">
      <dsp:nvSpPr>
        <dsp:cNvPr id="0" name=""/>
        <dsp:cNvSpPr/>
      </dsp:nvSpPr>
      <dsp:spPr>
        <a:xfrm>
          <a:off x="246" y="1325880"/>
          <a:ext cx="1547505" cy="1767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smtClean="0"/>
            <a:t>Production concept</a:t>
          </a:r>
          <a:endParaRPr lang="en-US" sz="2100" kern="1200" dirty="0"/>
        </a:p>
      </dsp:txBody>
      <dsp:txXfrm>
        <a:off x="246" y="1325880"/>
        <a:ext cx="1547505" cy="1767840"/>
      </dsp:txXfrm>
    </dsp:sp>
    <dsp:sp modelId="{5F1C2096-D0DC-4A4B-86DC-122E122CFBBA}">
      <dsp:nvSpPr>
        <dsp:cNvPr id="0" name=""/>
        <dsp:cNvSpPr/>
      </dsp:nvSpPr>
      <dsp:spPr>
        <a:xfrm>
          <a:off x="1632546" y="1325880"/>
          <a:ext cx="1547505" cy="1767840"/>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smtClean="0"/>
            <a:t>Product concept</a:t>
          </a:r>
          <a:endParaRPr lang="en-US" sz="2100" kern="1200" dirty="0"/>
        </a:p>
      </dsp:txBody>
      <dsp:txXfrm>
        <a:off x="1632546" y="1325880"/>
        <a:ext cx="1547505" cy="1767840"/>
      </dsp:txXfrm>
    </dsp:sp>
    <dsp:sp modelId="{2269662A-8BFB-46D6-9C72-346589547FB8}">
      <dsp:nvSpPr>
        <dsp:cNvPr id="0" name=""/>
        <dsp:cNvSpPr/>
      </dsp:nvSpPr>
      <dsp:spPr>
        <a:xfrm>
          <a:off x="3264847" y="1325880"/>
          <a:ext cx="1547505" cy="176784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smtClean="0"/>
            <a:t>Selling concept</a:t>
          </a:r>
          <a:endParaRPr lang="en-US" sz="2100" kern="1200" dirty="0"/>
        </a:p>
      </dsp:txBody>
      <dsp:txXfrm>
        <a:off x="3264847" y="1325880"/>
        <a:ext cx="1547505" cy="1767840"/>
      </dsp:txXfrm>
    </dsp:sp>
    <dsp:sp modelId="{80FB5A71-90BF-4BED-A0A6-81C787AC95D9}">
      <dsp:nvSpPr>
        <dsp:cNvPr id="0" name=""/>
        <dsp:cNvSpPr/>
      </dsp:nvSpPr>
      <dsp:spPr>
        <a:xfrm>
          <a:off x="4897147" y="1325880"/>
          <a:ext cx="1547505" cy="1767840"/>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smtClean="0"/>
            <a:t>Marketing concept</a:t>
          </a:r>
          <a:endParaRPr lang="en-US" sz="2100" kern="1200" dirty="0"/>
        </a:p>
      </dsp:txBody>
      <dsp:txXfrm>
        <a:off x="4897147" y="1325880"/>
        <a:ext cx="1547505" cy="1767840"/>
      </dsp:txXfrm>
    </dsp:sp>
    <dsp:sp modelId="{17082EAC-92CF-40CD-A280-5CD2572C4721}">
      <dsp:nvSpPr>
        <dsp:cNvPr id="0" name=""/>
        <dsp:cNvSpPr/>
      </dsp:nvSpPr>
      <dsp:spPr>
        <a:xfrm>
          <a:off x="6529447" y="1325880"/>
          <a:ext cx="1547505" cy="176784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smtClean="0"/>
            <a:t>Societal concept</a:t>
          </a:r>
          <a:endParaRPr lang="en-US" sz="2100" kern="1200" dirty="0"/>
        </a:p>
      </dsp:txBody>
      <dsp:txXfrm>
        <a:off x="6529447" y="1325880"/>
        <a:ext cx="1547505" cy="17678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34D899-67E5-4847-A44C-6A42AC68CED1}">
      <dsp:nvSpPr>
        <dsp:cNvPr id="0" name=""/>
        <dsp:cNvSpPr/>
      </dsp:nvSpPr>
      <dsp:spPr>
        <a:xfrm>
          <a:off x="16972" y="0"/>
          <a:ext cx="2563713" cy="114098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Customer- perceived value</a:t>
          </a:r>
          <a:endParaRPr lang="en-US" sz="2300" kern="1200" dirty="0"/>
        </a:p>
      </dsp:txBody>
      <dsp:txXfrm>
        <a:off x="16972" y="0"/>
        <a:ext cx="2563713" cy="1140982"/>
      </dsp:txXfrm>
    </dsp:sp>
    <dsp:sp modelId="{6F94C92F-BE4D-403D-A2C5-A870A7539662}">
      <dsp:nvSpPr>
        <dsp:cNvPr id="0" name=""/>
        <dsp:cNvSpPr/>
      </dsp:nvSpPr>
      <dsp:spPr>
        <a:xfrm>
          <a:off x="26" y="1169555"/>
          <a:ext cx="2563713" cy="293315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The difference between total customer value and total customer cost</a:t>
          </a:r>
          <a:endParaRPr lang="en-US" sz="2300" kern="1200" dirty="0"/>
        </a:p>
      </dsp:txBody>
      <dsp:txXfrm>
        <a:off x="26" y="1169555"/>
        <a:ext cx="2563713" cy="2933159"/>
      </dsp:txXfrm>
    </dsp:sp>
    <dsp:sp modelId="{BD34603E-5910-4BB7-87C8-BBD451064BDD}">
      <dsp:nvSpPr>
        <dsp:cNvPr id="0" name=""/>
        <dsp:cNvSpPr/>
      </dsp:nvSpPr>
      <dsp:spPr>
        <a:xfrm>
          <a:off x="2922686" y="0"/>
          <a:ext cx="2563713" cy="107317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Customer satisfaction</a:t>
          </a:r>
          <a:endParaRPr lang="en-US" sz="2300" kern="1200" dirty="0"/>
        </a:p>
      </dsp:txBody>
      <dsp:txXfrm>
        <a:off x="2922686" y="0"/>
        <a:ext cx="2563713" cy="1073172"/>
      </dsp:txXfrm>
    </dsp:sp>
    <dsp:sp modelId="{0C242CFE-C2DA-40FF-98D3-57237A7E987B}">
      <dsp:nvSpPr>
        <dsp:cNvPr id="0" name=""/>
        <dsp:cNvSpPr/>
      </dsp:nvSpPr>
      <dsp:spPr>
        <a:xfrm>
          <a:off x="2922659" y="1147749"/>
          <a:ext cx="2563713" cy="2939630"/>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The extent to which a product’s perceived performance matches a buyer’s expectations</a:t>
          </a:r>
          <a:endParaRPr lang="en-US" sz="2300" kern="1200" dirty="0"/>
        </a:p>
      </dsp:txBody>
      <dsp:txXfrm>
        <a:off x="2922659" y="1147749"/>
        <a:ext cx="2563713" cy="293963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97307C-16F1-4858-98CA-F151F6CD4643}">
      <dsp:nvSpPr>
        <dsp:cNvPr id="0" name=""/>
        <dsp:cNvSpPr/>
      </dsp:nvSpPr>
      <dsp:spPr>
        <a:xfrm>
          <a:off x="88552" y="25"/>
          <a:ext cx="2489894" cy="14939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Basic Relationships</a:t>
          </a:r>
          <a:endParaRPr lang="en-US" sz="3200" kern="1200" dirty="0"/>
        </a:p>
      </dsp:txBody>
      <dsp:txXfrm>
        <a:off x="88552" y="25"/>
        <a:ext cx="2489894" cy="1493936"/>
      </dsp:txXfrm>
    </dsp:sp>
    <dsp:sp modelId="{7A0E3E08-EA01-4D40-94F1-EC2E7446093D}">
      <dsp:nvSpPr>
        <dsp:cNvPr id="0" name=""/>
        <dsp:cNvSpPr/>
      </dsp:nvSpPr>
      <dsp:spPr>
        <a:xfrm>
          <a:off x="88552" y="1742951"/>
          <a:ext cx="2489894" cy="149393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smtClean="0"/>
            <a:t>Full Partnerships</a:t>
          </a:r>
          <a:endParaRPr lang="en-US" sz="3200" kern="1200" dirty="0"/>
        </a:p>
      </dsp:txBody>
      <dsp:txXfrm>
        <a:off x="88552" y="1742951"/>
        <a:ext cx="2489894" cy="149393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029140A7-37D1-4692-A3A4-60DBA2196F23}" type="datetime1">
              <a:rPr lang="en-US"/>
              <a:pPr>
                <a:defRPr/>
              </a:pPr>
              <a:t>8/31/2015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5654363D-D65A-46FD-9501-FFEB73C9A343}" type="slidenum">
              <a:rPr lang="en-US"/>
              <a:pPr>
                <a:defRPr/>
              </a:pPr>
              <a:t>‹#›</a:t>
            </a:fld>
            <a:endParaRPr lang="en-US" dirty="0"/>
          </a:p>
        </p:txBody>
      </p:sp>
    </p:spTree>
    <p:extLst>
      <p:ext uri="{BB962C8B-B14F-4D97-AF65-F5344CB8AC3E}">
        <p14:creationId xmlns:p14="http://schemas.microsoft.com/office/powerpoint/2010/main" xmlns="" val="84140412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ＭＳ Ｐゴシック" charset="-128"/>
      </a:defRPr>
    </a:lvl1pPr>
    <a:lvl2pPr marL="457200" algn="l" rtl="0" eaLnBrk="0" fontAlgn="base" hangingPunct="0">
      <a:spcBef>
        <a:spcPct val="0"/>
      </a:spcBef>
      <a:spcAft>
        <a:spcPct val="0"/>
      </a:spcAft>
      <a:defRPr sz="1200" kern="1200">
        <a:solidFill>
          <a:schemeClr val="tx1"/>
        </a:solidFill>
        <a:latin typeface="+mn-lt"/>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endParaRPr lang="en-US" smtClean="0"/>
          </a:p>
        </p:txBody>
      </p:sp>
      <p:sp>
        <p:nvSpPr>
          <p:cNvPr id="15363" name="Slide Number Placeholder 3"/>
          <p:cNvSpPr>
            <a:spLocks noGrp="1"/>
          </p:cNvSpPr>
          <p:nvPr>
            <p:ph type="sldNum" sz="quarter" idx="5"/>
          </p:nvPr>
        </p:nvSpPr>
        <p:spPr bwMode="auto">
          <a:noFill/>
          <a:ln>
            <a:miter lim="800000"/>
            <a:headEnd/>
            <a:tailEnd/>
          </a:ln>
        </p:spPr>
        <p:txBody>
          <a:bodyPr/>
          <a:lstStyle/>
          <a:p>
            <a:fld id="{B906212A-9FAE-4763-948F-8FF52E69DDBB}"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a:lstStyle/>
          <a:p>
            <a:fld id="{3DB343A3-DEFC-4E76-B8F5-4A91C71019B4}"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a:lstStyle/>
          <a:p>
            <a:r>
              <a:rPr lang="en-US" smtClean="0"/>
              <a:t>Now that the company fully understands its consumers and the marketplace, it must decide which customers it will serve and how it will bring them value.</a:t>
            </a:r>
          </a:p>
          <a:p>
            <a:endParaRPr lang="en-US" smtClean="0"/>
          </a:p>
          <a:p>
            <a:r>
              <a:rPr lang="en-US" smtClean="0"/>
              <a:t>The marketing manager’s aim is to find, attract, keep, and grow target customers by creating, delivering, and communicating superior customer value.</a:t>
            </a:r>
          </a:p>
          <a:p>
            <a:r>
              <a:rPr lang="en-US" smtClean="0"/>
              <a:t>To design a winning marketing strategy, the marketing manager must answer two important questions: </a:t>
            </a:r>
            <a:r>
              <a:rPr lang="en-US" i="1" smtClean="0"/>
              <a:t>What customers will we serve (what’s our target market)?</a:t>
            </a:r>
            <a:r>
              <a:rPr lang="en-US" smtClean="0"/>
              <a:t> and </a:t>
            </a:r>
            <a:r>
              <a:rPr lang="en-US" i="1" smtClean="0"/>
              <a:t>How can we serve these customers best (what’s our value proposition)?</a:t>
            </a:r>
            <a:r>
              <a:rPr 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fld id="{20A2A3E0-92AC-4925-A6FE-6BC1C7158196}"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a:lstStyle/>
          <a:p>
            <a:r>
              <a:rPr lang="en-US" smtClean="0"/>
              <a:t>Discussion Question: Have the student evaluate one of the following value propositions in terms of how well the company delivers on the proposition.</a:t>
            </a:r>
          </a:p>
          <a:p>
            <a:r>
              <a:rPr lang="en-US" smtClean="0"/>
              <a:t>Facebook helps you “connect and share with the people in your life,” </a:t>
            </a:r>
          </a:p>
          <a:p>
            <a:r>
              <a:rPr lang="en-US" smtClean="0"/>
              <a:t>YouTube “provides a place for people to connect, inform, and inspire others across the globe.”</a:t>
            </a:r>
          </a:p>
          <a:p>
            <a:r>
              <a:rPr lang="en-US" smtClean="0"/>
              <a:t> BMW promises “the ultimate driving machine,” </a:t>
            </a:r>
          </a:p>
          <a:p>
            <a:r>
              <a:rPr lang="en-US" smtClean="0"/>
              <a:t>the diminutive Smart car suggests that you “Open your mind to the car that challenges the status quo.” </a:t>
            </a:r>
          </a:p>
          <a:p>
            <a:r>
              <a:rPr lang="en-US" smtClean="0"/>
              <a:t>New Balance’s Minimus shoes are “like barefoot only better”</a:t>
            </a:r>
          </a:p>
          <a:p>
            <a:r>
              <a:rPr lang="en-US" smtClean="0"/>
              <a:t>Vibram FiveFingers shoes, “You are the technology.”</a:t>
            </a:r>
          </a:p>
          <a:p>
            <a:endParaRPr lang="en-US" smtClean="0"/>
          </a:p>
          <a:p>
            <a:r>
              <a:rPr lang="en-US" smtClean="0"/>
              <a:t>The company must also decide how it will serve targeted customers—how it will </a:t>
            </a:r>
            <a:r>
              <a:rPr lang="en-US" i="1" smtClean="0"/>
              <a:t>differentiate and position</a:t>
            </a:r>
            <a:r>
              <a:rPr lang="en-US" smtClean="0"/>
              <a:t> itself in the marketplace. A brand’s </a:t>
            </a:r>
            <a:r>
              <a:rPr lang="en-US" i="1" smtClean="0"/>
              <a:t>value proposition</a:t>
            </a:r>
            <a:r>
              <a:rPr lang="en-US" smtClean="0"/>
              <a:t> is the set of benefits or values it promises to deliver to consumers to satisfy their needs. </a:t>
            </a:r>
          </a:p>
          <a:p>
            <a:r>
              <a:rPr lang="en-US" smtClean="0"/>
              <a:t>Value propositions differentiate one brand from another. They answer the customer’s question, “Why should I buy your brand rather than a competitor’s?” Companies must design strong value propositions that give them the greatest advantage in their target markets.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B5A18CD8-7E23-48FF-A578-1CF9D6760F4F}"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a:lstStyle/>
          <a:p>
            <a:r>
              <a:rPr lang="en-US" smtClean="0"/>
              <a:t>Marketing management wants to design strategies that will build profitable relationships with target consumers. But what </a:t>
            </a:r>
            <a:r>
              <a:rPr lang="en-US" i="1" smtClean="0"/>
              <a:t>philosophy</a:t>
            </a:r>
            <a:r>
              <a:rPr lang="en-US" smtClean="0"/>
              <a:t> should guide these marketing strategies? What weight should be given to the interests of customers, the organization, and society? Very often, these interests conflict.</a:t>
            </a:r>
          </a:p>
          <a:p>
            <a:r>
              <a:rPr lang="en-US" smtClean="0"/>
              <a:t>There are five alternative concepts under which organizations design and carry out their marketing strategies: the </a:t>
            </a:r>
            <a:r>
              <a:rPr lang="en-US" i="1" smtClean="0"/>
              <a:t>production</a:t>
            </a:r>
            <a:r>
              <a:rPr lang="en-US" smtClean="0"/>
              <a:t>, </a:t>
            </a:r>
            <a:r>
              <a:rPr lang="en-US" i="1" smtClean="0"/>
              <a:t>product</a:t>
            </a:r>
            <a:r>
              <a:rPr lang="en-US" smtClean="0"/>
              <a:t>, </a:t>
            </a:r>
            <a:r>
              <a:rPr lang="en-US" i="1" smtClean="0"/>
              <a:t>selling</a:t>
            </a:r>
            <a:r>
              <a:rPr lang="en-US" smtClean="0"/>
              <a:t>, </a:t>
            </a:r>
            <a:r>
              <a:rPr lang="en-US" i="1" smtClean="0"/>
              <a:t>marketing</a:t>
            </a:r>
            <a:r>
              <a:rPr lang="en-US" smtClean="0"/>
              <a:t>, and </a:t>
            </a:r>
            <a:r>
              <a:rPr lang="en-US" i="1" smtClean="0"/>
              <a:t>societal marketing concepts.</a:t>
            </a:r>
            <a:endParaRPr lang="en-US" smtClean="0"/>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7695AF28-0F40-419F-B6C1-0C844523144E}"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a:lstStyle/>
          <a:p>
            <a:r>
              <a:rPr lang="en-US" smtClean="0"/>
              <a:t>The </a:t>
            </a:r>
            <a:r>
              <a:rPr lang="en-US" b="1" smtClean="0"/>
              <a:t>production concept</a:t>
            </a:r>
            <a:r>
              <a:rPr lang="en-US" smtClean="0"/>
              <a:t> holds that consumers will favor products that are available and highly affordable. Therefore, management should focus on improving production and distribution efficiency. This concept is one of the oldest orientations that guides sellers.</a:t>
            </a:r>
          </a:p>
          <a:p>
            <a:r>
              <a:rPr lang="en-US" smtClean="0"/>
              <a:t>The production concept is still a useful philosophy in some situations. </a:t>
            </a:r>
          </a:p>
          <a:p>
            <a:r>
              <a:rPr lang="en-US" smtClean="0"/>
              <a:t>However, although useful in some situations, the production concept can lead to marketing myopia. Companies adopting this orientation run a major risk of focusing too narrowly on their own operations and losing sight of the real objective—satisfying customer needs and building customer relationships.</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a:lstStyle/>
          <a:p>
            <a:fld id="{F3D4B052-B336-4683-80E3-FBF8D6474A51}"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a:lstStyle/>
          <a:p>
            <a:r>
              <a:rPr lang="en-US" smtClean="0"/>
              <a:t>The </a:t>
            </a:r>
            <a:r>
              <a:rPr lang="en-US" b="1" smtClean="0"/>
              <a:t>selling concept</a:t>
            </a:r>
            <a:r>
              <a:rPr lang="en-US" smtClean="0"/>
              <a:t> is typically practiced with unsought goods—those that buyers do not normally think of buying, such as insurance or blood donations. These industries must be good at tracking down prospects and selling them on a product’s benefits.</a:t>
            </a:r>
          </a:p>
          <a:p>
            <a:r>
              <a:rPr lang="en-US" smtClean="0"/>
              <a:t>Such aggressive selling, however, carries high risks. It focuses on creating sales transactions rather than on building long-term, profitable customer relationships. The aim often is to sell what the company makes rather than making what the market wants. It assumes that customers who are coaxed into buying the product will like it. Or, if they don’t like it, they will possibly forget their disappointment and buy it again later. These are usually poor assumptions.</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a:lstStyle/>
          <a:p>
            <a:fld id="{C3C4068A-E2CD-44DC-A414-DE253B336B2E}"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a:lstStyle/>
          <a:p>
            <a:r>
              <a:rPr lang="en-US" b="1" smtClean="0"/>
              <a:t>Discussion Questions</a:t>
            </a:r>
          </a:p>
          <a:p>
            <a:r>
              <a:rPr lang="en-US" i="1" smtClean="0"/>
              <a:t>What companies can you identify with social Marketing?</a:t>
            </a:r>
          </a:p>
          <a:p>
            <a:r>
              <a:rPr lang="en-US" i="1" smtClean="0"/>
              <a:t>What do these companies do that ties to the societal marketing concept? </a:t>
            </a:r>
          </a:p>
          <a:p>
            <a:endParaRPr lang="en-US" i="1" smtClean="0"/>
          </a:p>
          <a:p>
            <a:r>
              <a:rPr lang="en-US" smtClean="0"/>
              <a:t>Students might be familiar with many different companies that practice societal marketing through their Corporate Social Responsibility (CSR) initiatives. Students might be familiar with local retailers who are also involved in societal marketing. (Target, TOMS shoes). They will note that these companies donate, contribute, or offer services to charities and not-for-profit organizations.</a:t>
            </a:r>
          </a:p>
          <a:p>
            <a:r>
              <a:rPr lang="en-US" smtClean="0"/>
              <a:t>The societal marketing concept holds that marketing strategy should deliver value to customers in a way that maintains or improves both the consumer’s </a:t>
            </a:r>
            <a:r>
              <a:rPr lang="en-US" i="1" smtClean="0"/>
              <a:t>and society’s</a:t>
            </a:r>
            <a:r>
              <a:rPr lang="en-US" smtClean="0"/>
              <a:t> well-being. It calls for </a:t>
            </a:r>
            <a:r>
              <a:rPr lang="en-US" i="1" smtClean="0"/>
              <a:t>sustainable marketing</a:t>
            </a:r>
            <a:r>
              <a:rPr lang="en-US" smtClean="0"/>
              <a:t>, socially and environmentally responsible marketing that meets the present needs of consumers and businesses while also preserving or enhancing the ability of future generations to meet their needs. </a:t>
            </a:r>
          </a:p>
          <a:p>
            <a:r>
              <a:rPr lang="en-US" smtClean="0"/>
              <a:t>Even more broadly, many leading business and marketing thinkers are now preaching the concept of </a:t>
            </a:r>
            <a:r>
              <a:rPr lang="en-US" i="1" smtClean="0"/>
              <a:t>shared value,</a:t>
            </a:r>
            <a:r>
              <a:rPr lang="en-US" smtClean="0"/>
              <a:t> which recognizes that societal needs, not just economic needs, define markets.</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a:lstStyle/>
          <a:p>
            <a:fld id="{DC614D08-F259-4B06-A447-A6EF97BE9EEF}"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a:lstStyle/>
          <a:p>
            <a:r>
              <a:rPr lang="en-US" b="1" dirty="0" smtClean="0"/>
              <a:t>Note to Instructor</a:t>
            </a:r>
          </a:p>
          <a:p>
            <a:r>
              <a:rPr lang="en-US" sz="1300" dirty="0" smtClean="0"/>
              <a:t>This slide shows companies should balance </a:t>
            </a:r>
            <a:r>
              <a:rPr lang="en-US" sz="1300" i="1" dirty="0" smtClean="0"/>
              <a:t>three</a:t>
            </a:r>
            <a:r>
              <a:rPr lang="en-US" sz="1300" dirty="0" smtClean="0"/>
              <a:t> considerations in setting their marketing strategies. Figure 1.4</a:t>
            </a:r>
          </a:p>
          <a:p>
            <a:endParaRPr lang="en-US" sz="1300" dirty="0" smtClean="0"/>
          </a:p>
          <a:p>
            <a:r>
              <a:rPr lang="en-US" dirty="0" smtClean="0"/>
              <a:t>The customer-driven marketing strategy outlines which customers the company will serve (the target market) and how it will serve them (the value proposition). Now, the company develops marketing plans and programs—a marketing mix—that will actually deliver the intended customer value. </a:t>
            </a:r>
          </a:p>
          <a:p>
            <a:endParaRPr lang="en-US" sz="1300" dirty="0" smtClean="0"/>
          </a:p>
          <a:p>
            <a:r>
              <a:rPr lang="en-US" sz="1300" b="1" dirty="0" smtClean="0"/>
              <a:t>Discussion Question</a:t>
            </a:r>
          </a:p>
          <a:p>
            <a:r>
              <a:rPr lang="en-US" sz="1300" i="1" dirty="0" smtClean="0"/>
              <a:t>Ask students how the societal concept influences their buying decisions including brand selection and where they make purchases.</a:t>
            </a:r>
          </a:p>
          <a:p>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a:lstStyle/>
          <a:p>
            <a:fld id="{EFE3C1AC-D1BC-4117-96ED-849F097385CD}"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a:lstStyle/>
          <a:p>
            <a:r>
              <a:rPr lang="en-US" smtClean="0"/>
              <a:t>The company’s </a:t>
            </a:r>
            <a:r>
              <a:rPr lang="en-US" b="1" smtClean="0"/>
              <a:t>marketing strategy </a:t>
            </a:r>
            <a:r>
              <a:rPr lang="en-US" smtClean="0"/>
              <a:t>outlines which customers it will serve and how it will create value for these customers. Next, the marketer develops an integrated marketing program that will actually deliver the intended value to target customers. The marketing program builds customer relationships by transforming the marketing strategy into action. It consists of the firm’s </a:t>
            </a:r>
            <a:r>
              <a:rPr lang="en-US" i="1" smtClean="0"/>
              <a:t>marketing mix</a:t>
            </a:r>
            <a:r>
              <a:rPr lang="en-US" smtClean="0"/>
              <a:t>, the set of marketing tools the firm uses to implement its marketing strategy.</a:t>
            </a:r>
          </a:p>
          <a:p>
            <a:r>
              <a:rPr lang="en-US" smtClean="0"/>
              <a:t>The major </a:t>
            </a:r>
            <a:r>
              <a:rPr lang="en-US" b="1" smtClean="0"/>
              <a:t>marketing mix </a:t>
            </a:r>
            <a:r>
              <a:rPr lang="en-US" smtClean="0"/>
              <a:t>tools are classified into four broad groups, called the </a:t>
            </a:r>
            <a:r>
              <a:rPr lang="en-US" i="1" smtClean="0"/>
              <a:t>four Ps</a:t>
            </a:r>
            <a:r>
              <a:rPr lang="en-US" smtClean="0"/>
              <a:t> of marketing: product, price, place, and promotion. To deliver on its value proposition, the firm must first create a need-satisfying market offering (product). It must then decide how much it will charge for the offering (price) and how it will make the offering available to target consumers (place). Finally, it must communicate with target customers about the offering and persuade them of its merits (promotion). The firm must blend each marketing mix tool into a comprehensive </a:t>
            </a:r>
            <a:r>
              <a:rPr lang="en-US" i="1" smtClean="0"/>
              <a:t>integrated marketing program</a:t>
            </a:r>
            <a:r>
              <a:rPr lang="en-US" smtClean="0"/>
              <a:t> that communicates and delivers the intended value to chosen customers.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a:lstStyle/>
          <a:p>
            <a:fld id="{95D0F046-4F78-4935-8A7E-78DC08EE19B3}"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a:lstStyle/>
          <a:p>
            <a:r>
              <a:rPr lang="en-US" smtClean="0"/>
              <a:t>The first three steps in the marketing process—understanding the marketplace and customer needs, designing a customer-driven marketing strategy, and constructing a marketing program—all lead up to the fourth and most important step: building and managing profitable customer relationships.</a:t>
            </a:r>
          </a:p>
          <a:p>
            <a:r>
              <a:rPr lang="en-US" b="1" smtClean="0"/>
              <a:t>Customer Relationship Management</a:t>
            </a:r>
          </a:p>
          <a:p>
            <a:r>
              <a:rPr lang="en-US" i="1" smtClean="0"/>
              <a:t>Customer relationship management</a:t>
            </a:r>
            <a:r>
              <a:rPr lang="en-US" smtClean="0"/>
              <a:t> is perhaps the most important concept of modern marketing. Some marketers define it narrowly as a customer data management activity (a practice called </a:t>
            </a:r>
            <a:r>
              <a:rPr lang="en-US" i="1" smtClean="0"/>
              <a:t>CRM</a:t>
            </a:r>
            <a:r>
              <a:rPr lang="en-US" smtClean="0"/>
              <a:t>). By this definition, it involves managing detailed information about individual customers and carefully managing customer </a:t>
            </a:r>
            <a:r>
              <a:rPr lang="en-US" i="1" smtClean="0"/>
              <a:t>touchpoints</a:t>
            </a:r>
            <a:r>
              <a:rPr lang="en-US" smtClean="0"/>
              <a:t> to maximize customer loyalty. </a:t>
            </a:r>
          </a:p>
          <a:p>
            <a:r>
              <a:rPr lang="en-US" smtClean="0"/>
              <a:t>Most marketers, however, give the concept of customer relationship management a broader meaning. In this broader sense, </a:t>
            </a:r>
            <a:r>
              <a:rPr lang="en-US" b="1" smtClean="0"/>
              <a:t>customer relationship management</a:t>
            </a:r>
            <a:r>
              <a:rPr lang="en-US" smtClean="0"/>
              <a:t> is the overall process of building and maintaining profitable customer relationships by delivering superior customer value and satisfaction. It deals with all aspects of acquiring, keeping, and growing customers.</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a:lstStyle/>
          <a:p>
            <a:fld id="{2B2BD062-206A-4870-9172-F0C7DB443C7F}"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a:lstStyle/>
          <a:p>
            <a:r>
              <a:rPr lang="en-US" smtClean="0"/>
              <a:t>The key to building lasting customer relationships is to create superior customer value and satisfaction. Satisfied customers are more likely to be loyal customers and give the company a larger share of their business.</a:t>
            </a:r>
          </a:p>
          <a:p>
            <a:r>
              <a:rPr lang="en-US" b="1" smtClean="0"/>
              <a:t>Customer Value</a:t>
            </a:r>
            <a:r>
              <a:rPr lang="en-US" b="1" i="1" smtClean="0"/>
              <a:t>.</a:t>
            </a:r>
            <a:r>
              <a:rPr lang="en-US" smtClean="0"/>
              <a:t> Attracting and retaining customers can be a difficult task. Customers often face a bewildering array of products and services from which to choose. A customer buys from the firm that offers the highest </a:t>
            </a:r>
            <a:r>
              <a:rPr lang="en-US" b="1" smtClean="0"/>
              <a:t>customer-perceived value</a:t>
            </a:r>
            <a:r>
              <a:rPr lang="en-US" smtClean="0"/>
              <a:t>—the customer’s evaluation of the difference between all the benefits and all the costs of a market offering relative to those of competing offers. Importantly, customers often do not judge values and costs “accurately” or “objectively.” They act on </a:t>
            </a:r>
            <a:r>
              <a:rPr lang="en-US" i="1" smtClean="0"/>
              <a:t>perceived</a:t>
            </a:r>
            <a:r>
              <a:rPr lang="en-US" smtClean="0"/>
              <a:t> value.</a:t>
            </a:r>
          </a:p>
          <a:p>
            <a:endParaRPr lang="en-US" smtClean="0"/>
          </a:p>
          <a:p>
            <a:r>
              <a:rPr lang="en-US" b="1" smtClean="0"/>
              <a:t>Customer satisfaction</a:t>
            </a:r>
            <a:r>
              <a:rPr lang="en-US" smtClean="0"/>
              <a:t> depends on the product’s perceived performance relative to a buyer’s expectations. If the product’s performance falls short of expectations, the customer is dissatisfied. If performance matches expectations, the customer is satisfied. If performance exceeds expectations, the customer is highly satisfied or delighted.</a:t>
            </a:r>
          </a:p>
          <a:p>
            <a:r>
              <a:rPr lang="en-US" smtClean="0"/>
              <a:t>Outstanding marketing companies go out of their way to keep important customers satisfied. Most studies show that higher levels of customer satisfaction lead to greater customer loyalty, which in turn results in better company performance. Smart companies aim to delight customers by promising only what they can deliver and then delivering more than they promise. Delighted customers not only make repeat purchases but also become willing marketing partners and “customer evangelists” who spread the word about their good experiences to others. </a:t>
            </a:r>
          </a:p>
          <a:p>
            <a:r>
              <a:rPr lang="en-US" smtClean="0"/>
              <a:t>For companies interested in delighting customers, exceptional value and service become part of the overall company culture. </a:t>
            </a:r>
          </a:p>
          <a:p>
            <a:r>
              <a:rPr lang="en-US" smtClean="0"/>
              <a:t>Although a customer-centered firm seeks to deliver high customer satisfaction relative to competitors, it does not attempt to </a:t>
            </a:r>
            <a:r>
              <a:rPr lang="en-US" i="1" smtClean="0"/>
              <a:t>maximize</a:t>
            </a:r>
            <a:r>
              <a:rPr lang="en-US" smtClean="0"/>
              <a:t> customer satisfaction. A company can always increase customer satisfaction by lowering its price or increasing its services. But this may result in lower profits. Thus, the purpose of marketing is to generate customer value profitably. This requires a very delicate balance: The marketer must continue to generate more customer value and satisfaction but not “give away the house.”</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smtClean="0"/>
              <a:t>Objective 1	</a:t>
            </a:r>
            <a:r>
              <a:rPr lang="en-US" dirty="0" smtClean="0"/>
              <a:t>Define marketing and outline the steps in the marketing process.</a:t>
            </a:r>
          </a:p>
          <a:p>
            <a:r>
              <a:rPr lang="en-US" dirty="0" smtClean="0"/>
              <a:t>What Is Marketing? </a:t>
            </a:r>
          </a:p>
          <a:p>
            <a:r>
              <a:rPr lang="en-US" b="1" dirty="0" smtClean="0"/>
              <a:t>Objective 2	</a:t>
            </a:r>
            <a:r>
              <a:rPr lang="en-US" dirty="0" smtClean="0"/>
              <a:t>Explain the importance of understanding customers and the marketplace and identify the five core marketplace concepts.</a:t>
            </a:r>
          </a:p>
          <a:p>
            <a:r>
              <a:rPr lang="en-US" dirty="0" smtClean="0"/>
              <a:t>Understanding the Marketplace and Customer Needs </a:t>
            </a:r>
          </a:p>
          <a:p>
            <a:r>
              <a:rPr lang="en-US" b="1" dirty="0" smtClean="0"/>
              <a:t>Objective 3	</a:t>
            </a:r>
            <a:r>
              <a:rPr lang="en-US" dirty="0" smtClean="0"/>
              <a:t>Identify the key elements of a customer-driven marketing strategy and discuss the marketing management orientations that guide marketing strategy.</a:t>
            </a:r>
          </a:p>
          <a:p>
            <a:r>
              <a:rPr lang="en-US" dirty="0" smtClean="0"/>
              <a:t>Designing a Customer-Driven Marketing Strategy </a:t>
            </a:r>
          </a:p>
          <a:p>
            <a:r>
              <a:rPr lang="en-US" dirty="0" smtClean="0"/>
              <a:t>Preparing an Integrated Marketing Plan and Program </a:t>
            </a:r>
          </a:p>
          <a:p>
            <a:r>
              <a:rPr lang="en-US" b="1" dirty="0" smtClean="0"/>
              <a:t>Objective 4	</a:t>
            </a:r>
            <a:r>
              <a:rPr lang="en-US" dirty="0" smtClean="0"/>
              <a:t>Discuss customer relationship management and identify strategies for creating value </a:t>
            </a:r>
            <a:r>
              <a:rPr lang="en-US" i="1" dirty="0" smtClean="0"/>
              <a:t>for</a:t>
            </a:r>
            <a:r>
              <a:rPr lang="en-US" dirty="0" smtClean="0"/>
              <a:t> customers and capturing value </a:t>
            </a:r>
            <a:r>
              <a:rPr lang="en-US" i="1" dirty="0" smtClean="0"/>
              <a:t>from</a:t>
            </a:r>
            <a:r>
              <a:rPr lang="en-US" dirty="0" smtClean="0"/>
              <a:t> customers in return.</a:t>
            </a:r>
          </a:p>
          <a:p>
            <a:r>
              <a:rPr lang="en-US" dirty="0" smtClean="0"/>
              <a:t>Building Customer Relationships </a:t>
            </a:r>
          </a:p>
          <a:p>
            <a:r>
              <a:rPr lang="en-US" dirty="0" smtClean="0"/>
              <a:t>Capturing Value from Customers </a:t>
            </a:r>
          </a:p>
          <a:p>
            <a:r>
              <a:rPr lang="en-US" b="1" dirty="0" smtClean="0"/>
              <a:t>Objective 5	</a:t>
            </a:r>
            <a:r>
              <a:rPr lang="en-US" dirty="0" smtClean="0"/>
              <a:t>Describe the major trends and forces that are changing the marketing landscape in this age of relationships.</a:t>
            </a:r>
          </a:p>
          <a:p>
            <a:r>
              <a:rPr lang="en-US" dirty="0" smtClean="0"/>
              <a:t>The Changing Marketing Landscape </a:t>
            </a: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a:lstStyle/>
          <a:p>
            <a:fld id="{C7AC3928-BC10-4920-97E1-5214677A1028}"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p:txBody>
          <a:bodyPr>
            <a:normAutofit fontScale="92500" lnSpcReduction="20000"/>
          </a:bodyPr>
          <a:lstStyle/>
          <a:p>
            <a:pPr>
              <a:defRPr/>
            </a:pPr>
            <a:r>
              <a:rPr lang="en-US" b="1" dirty="0" smtClean="0">
                <a:ea typeface="ＭＳ Ｐゴシック" charset="-128"/>
              </a:rPr>
              <a:t>Note to Instructor</a:t>
            </a:r>
          </a:p>
          <a:p>
            <a:pPr>
              <a:defRPr/>
            </a:pPr>
            <a:r>
              <a:rPr lang="en-US" dirty="0" smtClean="0">
                <a:ea typeface="ＭＳ Ｐゴシック" charset="-128"/>
              </a:rPr>
              <a:t>Companies can build customer relationships at many levels, depending on the nature of the target market. At one extreme, a company with many low-margin customers may seek to develop </a:t>
            </a:r>
            <a:r>
              <a:rPr lang="en-US" i="1" dirty="0" smtClean="0">
                <a:ea typeface="ＭＳ Ｐゴシック" charset="-128"/>
              </a:rPr>
              <a:t>basic relationships</a:t>
            </a:r>
            <a:r>
              <a:rPr lang="en-US" dirty="0" smtClean="0">
                <a:ea typeface="ＭＳ Ｐゴシック" charset="-128"/>
              </a:rPr>
              <a:t> with them. For example, Nike does not phone or call on all of its consumers to get to know them personally. Instead, Nike creates relationships through brand-building advertising, public relations, and its numerous websites and apps. At the other extreme, in markets with few customers and high margins, sellers want to create </a:t>
            </a:r>
            <a:r>
              <a:rPr lang="en-US" i="1" dirty="0" smtClean="0">
                <a:ea typeface="ＭＳ Ｐゴシック" charset="-128"/>
              </a:rPr>
              <a:t>full partnerships</a:t>
            </a:r>
            <a:r>
              <a:rPr lang="en-US" dirty="0" smtClean="0">
                <a:ea typeface="ＭＳ Ｐゴシック" charset="-128"/>
              </a:rPr>
              <a:t> with key customers. For example, Nike sales representatives work closely with the Sports Authority, Dick’s Sporting Goods, Foot Locker, and other large retailers. In between these two extremes, other levels of customer relationships are appropriate.</a:t>
            </a:r>
          </a:p>
          <a:p>
            <a:pPr>
              <a:defRPr/>
            </a:pPr>
            <a:endParaRPr lang="en-US" dirty="0" smtClean="0">
              <a:ea typeface="ＭＳ Ｐゴシック" charset="-128"/>
            </a:endParaRPr>
          </a:p>
          <a:p>
            <a:pPr>
              <a:defRPr/>
            </a:pPr>
            <a:r>
              <a:rPr lang="en-US" dirty="0" smtClean="0">
                <a:ea typeface="ＭＳ Ｐゴシック" charset="-128"/>
              </a:rPr>
              <a:t>Beyond offering consistently high value and satisfaction, marketers can use specific marketing tools to develop stronger bonds with customers. For example, many companies offer </a:t>
            </a:r>
            <a:r>
              <a:rPr lang="en-US" i="1" dirty="0" smtClean="0">
                <a:ea typeface="ＭＳ Ｐゴシック" charset="-128"/>
              </a:rPr>
              <a:t>frequency marketing programs</a:t>
            </a:r>
            <a:r>
              <a:rPr lang="en-US" dirty="0" smtClean="0">
                <a:ea typeface="ＭＳ Ｐゴシック" charset="-128"/>
              </a:rPr>
              <a:t> that reward customers who buy frequently or in large amounts. </a:t>
            </a:r>
          </a:p>
          <a:p>
            <a:pPr>
              <a:defRPr/>
            </a:pPr>
            <a:r>
              <a:rPr lang="en-US" dirty="0" smtClean="0">
                <a:ea typeface="ＭＳ Ｐゴシック" charset="-128"/>
              </a:rPr>
              <a:t>Other companies sponsor </a:t>
            </a:r>
            <a:r>
              <a:rPr lang="en-US" i="1" dirty="0" smtClean="0">
                <a:ea typeface="ＭＳ Ｐゴシック" charset="-128"/>
              </a:rPr>
              <a:t>club marketing programs</a:t>
            </a:r>
            <a:r>
              <a:rPr lang="en-US" dirty="0" smtClean="0">
                <a:ea typeface="ＭＳ Ｐゴシック" charset="-128"/>
              </a:rPr>
              <a:t> that offer members special benefits and create member communities. For example, Apple encourages customers to form local Apple user groups. More than 800 registered Apple user groups worldwide offer monthly meetings, a newsletter, advice on technical issues, training classes, product discounts, and a forum for swapping ideas and stories with like-minded Apple fans. Similarly, buy one of those Weber grills and you can join the Weber Nation—“the site for real people who love their Weber grills.” Membership gets you exclusive access to online grilling classes, an interactive recipe box, grilling tips and 24/7 telephone support, audio and video podcasts, straight-talk forums for interacting with other grilling fanatics, and even a chance to star in a Weber TV commercial. “Become a spatula-carrying member today,” says Weber.</a:t>
            </a:r>
          </a:p>
          <a:p>
            <a:pPr>
              <a:defRPr/>
            </a:pPr>
            <a:endParaRPr lang="en-US" dirty="0" smtClean="0">
              <a:ea typeface="ＭＳ Ｐゴシック" charset="-128"/>
            </a:endParaRPr>
          </a:p>
          <a:p>
            <a:pPr>
              <a:defRPr/>
            </a:pPr>
            <a:r>
              <a:rPr lang="en-US" b="1" dirty="0" smtClean="0">
                <a:ea typeface="ＭＳ Ｐゴシック" charset="-128"/>
              </a:rPr>
              <a:t>Discussion Question</a:t>
            </a:r>
          </a:p>
          <a:p>
            <a:pPr>
              <a:defRPr/>
            </a:pPr>
            <a:r>
              <a:rPr lang="en-US" i="1" dirty="0" smtClean="0">
                <a:ea typeface="ＭＳ Ｐゴシック" charset="-128"/>
              </a:rPr>
              <a:t>Ask students what frequency or club marketing programs they belong to and why?</a:t>
            </a:r>
          </a:p>
          <a:p>
            <a:pPr>
              <a:defRPr/>
            </a:pPr>
            <a:endParaRPr lang="en-US" i="1" dirty="0"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a:lstStyle/>
          <a:p>
            <a:fld id="{45EB2BC0-91D4-4E5D-BE51-3971CAB31410}"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a:lstStyle/>
          <a:p>
            <a:r>
              <a:rPr lang="en-US" b="1" smtClean="0"/>
              <a:t>Note to Instructor</a:t>
            </a:r>
          </a:p>
          <a:p>
            <a:r>
              <a:rPr lang="en-US" smtClean="0"/>
              <a:t>This will be a point for a lively discussion. </a:t>
            </a:r>
          </a:p>
          <a:p>
            <a:endParaRPr lang="en-US" smtClean="0"/>
          </a:p>
          <a:p>
            <a:r>
              <a:rPr lang="en-US" b="1" smtClean="0"/>
              <a:t>Discussion Question</a:t>
            </a:r>
          </a:p>
          <a:p>
            <a:r>
              <a:rPr lang="en-US" i="1" smtClean="0"/>
              <a:t>Ask students how marketers have used facebook, myspace, linkedin or other social networks for marketing purposes. </a:t>
            </a:r>
          </a:p>
          <a:p>
            <a:endParaRPr lang="en-US" i="1" smtClean="0"/>
          </a:p>
          <a:p>
            <a:r>
              <a:rPr lang="en-US" smtClean="0"/>
              <a:t>Significant changes are occurring in the ways companies relate to their customers. Yesterday’s companies focused on mass marketing to all customers at arm’s length. Today’s companies are building deeper, more direct, and lasting relationships with more carefully selected customers. Here are some important trends in the way companies and customers are relating to one another.</a:t>
            </a:r>
          </a:p>
          <a:p>
            <a:r>
              <a:rPr lang="en-US" b="1" i="1" smtClean="0"/>
              <a:t>Relating with More Carefully Selected Customers</a:t>
            </a:r>
          </a:p>
          <a:p>
            <a:r>
              <a:rPr lang="en-US" smtClean="0"/>
              <a:t>Few firms today still practice true mass marketing—selling in a standardized way to any customer who comes along. Today, most marketers realize that they don’t want relationships with every customer. Instead, they target fewer, more profitable customers. “Not all customers are worth your marketing efforts,” states one analyst. “Some are more costly to serve than to lose.”</a:t>
            </a:r>
          </a:p>
          <a:p>
            <a:r>
              <a:rPr lang="en-US" smtClean="0"/>
              <a:t>Many companies now use customer profitability analysis to pass up or weed out losing customers and target winning ones for pampering. One approach is to preemptively screen out potentially unprofitable customers. Progressive Insurance does this effectively. It asks prospective customers a series of screening questions to determine if they are right for the firm. If they’re not, Progressive will likely tell them, “You might want to go to Allstate.” A marketing consultant explains: “They’d rather send business to a competitor than take on unprofitable customers.” Screening out unprofitable customers lets Progressive provide even better service to potentially more profitable ones.</a:t>
            </a:r>
          </a:p>
          <a:p>
            <a:r>
              <a:rPr lang="en-US" smtClean="0"/>
              <a:t>But what should the company do with unprofitable customers that it already has? If it can’t turn them into profitable ones, the company may want to dismiss those customers who are too unreasonable or that cost more to serve than they are worth. “Save your company by firing your customers,” advises one marketer. “Well, not all your customers—just the ones who ask for more than they give.” Adds another marketer, “Firing the customers you can’t possibly please gives you the bandwidth and resources to coddle the ones that truly deserve your attention and repay you with referrals, applause, and loyalty.” </a:t>
            </a:r>
          </a:p>
          <a:p>
            <a:r>
              <a:rPr lang="en-US" smtClean="0"/>
              <a:t>Elizabeth A. Sullivan, “Just Say No,” </a:t>
            </a:r>
            <a:r>
              <a:rPr lang="en-US" i="1" smtClean="0"/>
              <a:t>Marketing News</a:t>
            </a:r>
            <a:r>
              <a:rPr lang="en-US" smtClean="0"/>
              <a:t>, April 15, 2008, p. 17. Also see Raymund Flandez, “It Just Isn’t Working? Some File for Customer Divorce,” </a:t>
            </a:r>
            <a:r>
              <a:rPr lang="en-US" i="1" smtClean="0"/>
              <a:t>Wall Street Journal</a:t>
            </a:r>
            <a:r>
              <a:rPr lang="en-US" smtClean="0"/>
              <a:t>, November 16, 2009, p. B7.</a:t>
            </a:r>
          </a:p>
          <a:p>
            <a:r>
              <a:rPr lang="en-US" smtClean="0"/>
              <a:t>Sullivan, “Just Say No,” p. 17.</a:t>
            </a:r>
          </a:p>
          <a:p>
            <a:endParaRPr lang="en-US" i="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a:lstStyle/>
          <a:p>
            <a:fld id="{DBBD608E-8496-4FEF-89AA-4C6EB3AD5D24}"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p:txBody>
          <a:bodyPr>
            <a:normAutofit fontScale="55000" lnSpcReduction="20000"/>
          </a:bodyPr>
          <a:lstStyle/>
          <a:p>
            <a:pPr>
              <a:defRPr/>
            </a:pPr>
            <a:endParaRPr lang="en-US" dirty="0" smtClean="0">
              <a:ea typeface="ＭＳ Ｐゴシック" charset="-128"/>
            </a:endParaRPr>
          </a:p>
          <a:p>
            <a:pPr>
              <a:defRPr/>
            </a:pPr>
            <a:r>
              <a:rPr lang="en-US" dirty="0" smtClean="0">
                <a:ea typeface="ＭＳ Ｐゴシック" charset="-128"/>
              </a:rPr>
              <a:t>Discussion Question: Ask students for examples of companies with whom they interact. Ask them to explain why they interact with a particular company, but not with another company.</a:t>
            </a:r>
          </a:p>
          <a:p>
            <a:pPr>
              <a:defRPr/>
            </a:pPr>
            <a:r>
              <a:rPr lang="en-US" dirty="0" smtClean="0">
                <a:ea typeface="ＭＳ Ｐゴシック" charset="-128"/>
              </a:rPr>
              <a:t> </a:t>
            </a:r>
          </a:p>
          <a:p>
            <a:pPr>
              <a:defRPr/>
            </a:pPr>
            <a:r>
              <a:rPr lang="en-US" dirty="0" smtClean="0">
                <a:ea typeface="ＭＳ Ｐゴシック" charset="-128"/>
              </a:rPr>
              <a:t>Companies are now relating with chosen customers in deeper, more meaningful ways. Rather than relying on one-way, mass-media messages only, today’s marketers are incorporating new, interactive approaches that help build targeted, two-way customer relationships.</a:t>
            </a:r>
          </a:p>
          <a:p>
            <a:pPr>
              <a:defRPr/>
            </a:pPr>
            <a:r>
              <a:rPr lang="en-US" b="1" dirty="0" smtClean="0">
                <a:ea typeface="ＭＳ Ｐゴシック" charset="-128"/>
              </a:rPr>
              <a:t>Interactive Customer Relationships.</a:t>
            </a:r>
            <a:r>
              <a:rPr lang="en-US" dirty="0" smtClean="0">
                <a:ea typeface="ＭＳ Ｐゴシック" charset="-128"/>
              </a:rPr>
              <a:t> New technologies have profoundly changed the ways in which people relate to one another. New tools for relating include everything from e-mail, websites, blogs, mobile phones, and video sharing to online communities and social networks, such as Facebook, YouTube, Pinterest, and Twitter.</a:t>
            </a:r>
          </a:p>
          <a:p>
            <a:pPr>
              <a:defRPr/>
            </a:pPr>
            <a:r>
              <a:rPr lang="en-US" dirty="0" smtClean="0">
                <a:ea typeface="ＭＳ Ｐゴシック" charset="-128"/>
              </a:rPr>
              <a:t>This changing communications environment also affects how companies and brands relate to customers. The new communications approaches let marketers create deeper customer involvement and a sense of community surrounding a brand—to make the brand a meaningful part of consumers’ conversations and lives. “Becoming part of the conversation between consumers is infinitely more powerful than handing down information via traditional advertising,” says one marketing expert. It’s no longer about “just pushing messages out,” says another. “It’s allowing the individual, the person, to really feel like they're part of your brand in a unique way.”</a:t>
            </a:r>
          </a:p>
          <a:p>
            <a:pPr>
              <a:defRPr/>
            </a:pPr>
            <a:r>
              <a:rPr lang="en-US" dirty="0" smtClean="0">
                <a:ea typeface="ＭＳ Ｐゴシック" charset="-128"/>
              </a:rPr>
              <a:t>At the same time that the new technologies create relationship-building opportunities for marketers, however, they also create challenges. They give consumers greater power and control. Today’s consumers have more information about brands than ever before, and they have a wealth of platforms for airing and sharing their brand views with other consumers. Thus, the marketing world is now embracing not only customer relationship management, but also </a:t>
            </a:r>
            <a:r>
              <a:rPr lang="en-US" b="1" dirty="0" smtClean="0">
                <a:ea typeface="ＭＳ Ｐゴシック" charset="-128"/>
              </a:rPr>
              <a:t>customer-managed relationships</a:t>
            </a:r>
            <a:r>
              <a:rPr lang="en-US" dirty="0" smtClean="0">
                <a:ea typeface="ＭＳ Ｐゴシック" charset="-128"/>
              </a:rPr>
              <a:t>.</a:t>
            </a:r>
          </a:p>
          <a:p>
            <a:pPr>
              <a:defRPr/>
            </a:pPr>
            <a:r>
              <a:rPr lang="en-US" dirty="0" smtClean="0">
                <a:ea typeface="ＭＳ Ｐゴシック" charset="-128"/>
              </a:rPr>
              <a:t>Greater consumer control means that companies can no longer rely on marketing by </a:t>
            </a:r>
            <a:r>
              <a:rPr lang="en-US" i="1" dirty="0" smtClean="0">
                <a:ea typeface="ＭＳ Ｐゴシック" charset="-128"/>
              </a:rPr>
              <a:t>intrusion</a:t>
            </a:r>
            <a:r>
              <a:rPr lang="en-US" dirty="0" smtClean="0">
                <a:ea typeface="ＭＳ Ｐゴシック" charset="-128"/>
              </a:rPr>
              <a:t>. Instead, marketers must practice marketing by </a:t>
            </a:r>
            <a:r>
              <a:rPr lang="en-US" i="1" dirty="0" smtClean="0">
                <a:ea typeface="ＭＳ Ｐゴシック" charset="-128"/>
              </a:rPr>
              <a:t>attraction</a:t>
            </a:r>
            <a:r>
              <a:rPr lang="en-US" dirty="0" smtClean="0">
                <a:ea typeface="ＭＳ Ｐゴシック" charset="-128"/>
              </a:rPr>
              <a:t>—creating market offerings and messages that involve consumers rather than interrupt them. Hence, most marketers now augment their mass-media marketing efforts with a rich mix of direct marketing approaches that promote brand-consumer interaction.</a:t>
            </a:r>
          </a:p>
          <a:p>
            <a:pPr>
              <a:defRPr/>
            </a:pPr>
            <a:r>
              <a:rPr lang="en-US" dirty="0" smtClean="0">
                <a:ea typeface="ＭＳ Ｐゴシック" charset="-128"/>
              </a:rPr>
              <a:t>For example, many brands are creating dialogues with consumers via their own or existing </a:t>
            </a:r>
            <a:r>
              <a:rPr lang="en-US" i="1" dirty="0" smtClean="0">
                <a:ea typeface="ＭＳ Ｐゴシック" charset="-128"/>
              </a:rPr>
              <a:t>online social networks.</a:t>
            </a:r>
            <a:r>
              <a:rPr lang="en-US" dirty="0" smtClean="0">
                <a:ea typeface="ＭＳ Ｐゴシック" charset="-128"/>
              </a:rPr>
              <a:t> To supplement their traditional marketing campaigns, companies now routinely post their latest ads and made-for-the-Web videos on video-sharing sites. They join social networks. Or they launch their own blogs, online communities, or consumer-generated review systems, all with the aim of engaging customers on a more personal, interactive level Quotes from Andrew Walmsley, “The Year of Consumer Empowerment,” </a:t>
            </a:r>
            <a:r>
              <a:rPr lang="en-US" b="1" dirty="0" smtClean="0">
                <a:ea typeface="ＭＳ Ｐゴシック" charset="-128"/>
              </a:rPr>
              <a:t>Consumer-Generated Marketing</a:t>
            </a:r>
            <a:r>
              <a:rPr lang="en-US" b="1" i="1" dirty="0" smtClean="0">
                <a:ea typeface="ＭＳ Ｐゴシック" charset="-128"/>
              </a:rPr>
              <a:t>.</a:t>
            </a:r>
            <a:r>
              <a:rPr lang="en-US" dirty="0" smtClean="0">
                <a:ea typeface="ＭＳ Ｐゴシック" charset="-128"/>
              </a:rPr>
              <a:t> A growing part of the new customer dialogue is </a:t>
            </a:r>
            <a:r>
              <a:rPr lang="en-US" b="1" dirty="0" smtClean="0">
                <a:ea typeface="ＭＳ Ｐゴシック" charset="-128"/>
              </a:rPr>
              <a:t>consumer-generated marketing</a:t>
            </a:r>
            <a:r>
              <a:rPr lang="en-US" dirty="0" smtClean="0">
                <a:ea typeface="ＭＳ Ｐゴシック" charset="-128"/>
              </a:rPr>
              <a:t>, by which consumers themselves are playing a bigger role in shaping their own brand experiences and those of others. This might happen through uninvited consumer-to-consumer exchanges in blogs, video-sharing sites, and other digital forums. But increasingly, companies are </a:t>
            </a:r>
            <a:r>
              <a:rPr lang="en-US" i="1" dirty="0" smtClean="0">
                <a:ea typeface="ＭＳ Ｐゴシック" charset="-128"/>
              </a:rPr>
              <a:t>inviting</a:t>
            </a:r>
            <a:r>
              <a:rPr lang="en-US" dirty="0" smtClean="0">
                <a:ea typeface="ＭＳ Ｐゴシック" charset="-128"/>
              </a:rPr>
              <a:t> consumers to play a more active role in shaping products and brand messages.</a:t>
            </a:r>
          </a:p>
          <a:p>
            <a:pPr>
              <a:defRPr/>
            </a:pPr>
            <a:r>
              <a:rPr lang="en-US" dirty="0" smtClean="0">
                <a:ea typeface="ＭＳ Ｐゴシック" charset="-128"/>
              </a:rPr>
              <a:t>Some companies ask consumers for new product and service ideas. </a:t>
            </a:r>
          </a:p>
          <a:p>
            <a:pPr>
              <a:defRPr/>
            </a:pPr>
            <a:r>
              <a:rPr lang="en-US" dirty="0" smtClean="0">
                <a:ea typeface="ＭＳ Ｐゴシック" charset="-128"/>
              </a:rPr>
              <a:t>Other companies are inviting customers to play an active role in shaping ads. </a:t>
            </a:r>
          </a:p>
          <a:p>
            <a:pPr>
              <a:defRPr/>
            </a:pPr>
            <a:r>
              <a:rPr lang="en-US" dirty="0" smtClean="0">
                <a:ea typeface="ＭＳ Ｐゴシック" charset="-128"/>
              </a:rPr>
              <a:t>However, harnessing consumer-generated content can be a time-consuming and costly process, and companies may find it difficult to glean even a little gold from all the garbage. Consumer-generated marketing, whether invited by marketers or not, has become a significant marketing force. Through a profusion of consumer-generated videos, reviews, blogs, and websites, consumers are playing an increasing role in shaping their own brand experiences. Beyond creating brand conversations, customers are having an increasing say about everything from product design, usage, and packaging to pricing and distribution. Brands need to accept and embrace the emergence of consumer power. Says one analyst, “Humans, formerly known as either consumers or couch potatoes, are now creators and thought leaders, passive no more.”</a:t>
            </a:r>
          </a:p>
          <a:p>
            <a:pPr>
              <a:defRPr/>
            </a:pPr>
            <a:endParaRPr lang="en-US" dirty="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a:lstStyle/>
          <a:p>
            <a:fld id="{3A694F16-4195-4BA8-8DB8-E395EBF0FF82}"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a:lstStyle/>
          <a:p>
            <a:r>
              <a:rPr lang="en-US" smtClean="0"/>
              <a:t>Traditionally, marketers have been charged with understanding customers and representing customer needs to different company departments. However, in today’s more connected world, every functional area in the organization can interact with customers. The new thinking is that—no matter what your job is in a company—you must understand marketing and be customer focused. Rather than letting each department go its own way, firms must link all departments in the cause of creating customer value. </a:t>
            </a:r>
          </a:p>
          <a:p>
            <a:endParaRPr lang="en-US" smtClean="0"/>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a:lstStyle/>
          <a:p>
            <a:fld id="{550F2B2C-594C-4F5B-A665-A816EDCE938B}"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a:lstStyle/>
          <a:p>
            <a:r>
              <a:rPr lang="en-US" b="1" smtClean="0"/>
              <a:t>Note to Instructor</a:t>
            </a:r>
          </a:p>
          <a:p>
            <a:r>
              <a:rPr lang="en-US" smtClean="0"/>
              <a:t>Losing a customer means losing more than a single sale. It means losing the entire stream of purchases that the customer would make over a lifetime of patronage. For example, here is a classic illustration of </a:t>
            </a:r>
            <a:r>
              <a:rPr lang="en-US" b="1" smtClean="0"/>
              <a:t>customer lifetime value</a:t>
            </a:r>
            <a:r>
              <a:rPr lang="en-US" smtClean="0"/>
              <a:t>:</a:t>
            </a:r>
          </a:p>
          <a:p>
            <a:endParaRPr lang="en-US" smtClean="0"/>
          </a:p>
          <a:p>
            <a:endParaRPr lang="en-US" smtClean="0"/>
          </a:p>
          <a:p>
            <a:r>
              <a:rPr lang="en-US" smtClean="0"/>
              <a:t>The final step in the marketing process involves capturing value in return in the form of sales, market share, and profits. By creating superior customer value, the firm creates highly satisfied customers who stay loyal and buy more. This, in turn, means greater long-run returns for the firm. Here, we discuss the outcomes of creating customer value: customer loyalty and retention, share of market and share of customer, and customer equity.</a:t>
            </a:r>
          </a:p>
          <a:p>
            <a:endParaRPr lang="en-US" smtClean="0"/>
          </a:p>
          <a:p>
            <a:r>
              <a:rPr lang="en-US" b="1" smtClean="0"/>
              <a:t>Discussion Question</a:t>
            </a:r>
          </a:p>
          <a:p>
            <a:r>
              <a:rPr lang="en-US" i="1" smtClean="0"/>
              <a:t>Ask students if they know of other retailers build this kind of exciting environment.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a:lstStyle/>
          <a:p>
            <a:fld id="{1CBFA818-55F7-4B53-A6EA-634B2D806984}"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a:lstStyle/>
          <a:p>
            <a:r>
              <a:rPr lang="en-US" smtClean="0"/>
              <a:t>Beyond simply retaining good customers to capture customer lifetime value, good customer relationship management can help marketers increase their </a:t>
            </a:r>
            <a:r>
              <a:rPr lang="en-US" b="1" smtClean="0"/>
              <a:t>share of customer</a:t>
            </a:r>
            <a:r>
              <a:rPr lang="en-US" smtClean="0"/>
              <a:t>—the share they get of the customer’s purchasing in their product categories. Thus, banks want to increase “share of wallet.” Supermarkets and restaurants want to get more “share of stomach.” Car companies want to increase “share of garage,” and airlines want greater “share of travel.”</a:t>
            </a:r>
          </a:p>
          <a:p>
            <a:r>
              <a:rPr lang="en-US" smtClean="0"/>
              <a:t>To increase share of customer, firms can offer greater variety to current customers. Or they can create programs to cross-sell and up-sell to market more products and services to existing customers. For example, Amazon.com is highly skilled at leveraging relationships with its 173 million customers to increase its share of each customer’s spending budget:</a:t>
            </a:r>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a:lstStyle/>
          <a:p>
            <a:fld id="{E4923090-CC2A-4203-A6FF-C7B361507BCA}"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a:lstStyle/>
          <a:p>
            <a:r>
              <a:rPr lang="en-US" smtClean="0"/>
              <a:t>Companies should manage customer equity carefully. They should view customers as assets that need to be managed and maximized. But not all customers, not even all loyal customers, are good investments. Surprisingly, some loyal customers can be unprofitable, and some disloyal customers can be profitable. Which customers should the company acquire and retain?</a:t>
            </a:r>
          </a:p>
          <a:p>
            <a:r>
              <a:rPr lang="en-US" smtClean="0"/>
              <a:t>The company can classify customers according to their potential profitability and manage its relationships with them accordingly.</a:t>
            </a:r>
          </a:p>
          <a:p>
            <a:r>
              <a:rPr lang="en-US" smtClean="0"/>
              <a:t>classifies customers into one of four relationship groups, according to their profitability and projected loyalty. Each group requires a different relationship management strategy. </a:t>
            </a:r>
            <a:r>
              <a:rPr lang="en-US" i="1" smtClean="0"/>
              <a:t>Strangers</a:t>
            </a:r>
            <a:r>
              <a:rPr lang="en-US" smtClean="0"/>
              <a:t> show low potential profitability and little projected loyalty. There is little fit between the company’s offerings and their needs. The relationship management strategy for these customers is simple: Don’t invest anything in them.</a:t>
            </a:r>
          </a:p>
          <a:p>
            <a:r>
              <a:rPr lang="en-US" i="1" smtClean="0"/>
              <a:t>Butterflies</a:t>
            </a:r>
            <a:r>
              <a:rPr lang="en-US" smtClean="0"/>
              <a:t> are potentially profitable but not loyal. There is a good fit between the company’s offerings and their needs. However, like real butterflies, we can enjoy them for only a short while and then they’re gone. An example is stock market investors who trade shares often and in large amounts but who enjoy hunting out the best deals without building a regular relationship with any single brokerage company. Efforts to convert butterflies into loyal customers are rarely successful. Instead, the company should enjoy the butterflies for the moment. It should create satisfying and profitable transactions with them, capturing as much of their business as possible in the short time during which they buy from the company. Then, it should cease investing in them until the next time around.</a:t>
            </a:r>
          </a:p>
          <a:p>
            <a:r>
              <a:rPr lang="en-US" i="1" smtClean="0"/>
              <a:t>True friends</a:t>
            </a:r>
            <a:r>
              <a:rPr lang="en-US" smtClean="0"/>
              <a:t> are both profitable and loyal. There is a strong fit between their needs and the company’s offerings. The firm wants to make continuous relationship investments to delight these customers and nurture, retain, and grow them. It wants to turn true friends into </a:t>
            </a:r>
            <a:r>
              <a:rPr lang="en-US" i="1" smtClean="0"/>
              <a:t>true believers</a:t>
            </a:r>
            <a:r>
              <a:rPr lang="en-US" smtClean="0"/>
              <a:t>, who come back regularly and tell others about their good experiences with the company.</a:t>
            </a:r>
          </a:p>
          <a:p>
            <a:r>
              <a:rPr lang="en-US" i="1" smtClean="0"/>
              <a:t>Barnacles</a:t>
            </a:r>
            <a:r>
              <a:rPr lang="en-US" smtClean="0"/>
              <a:t> are highly loyal but not very profitable. There is a limited fit between their needs and the company’s offerings. An example is smaller bank customers who bank regularly but do not generate enough returns to cover the costs of maintaining their accounts. Like barnacles on the hull of a ship, they create drag. Barnacles are perhaps the most problematic customers. The company might be able to improve their profitability by selling them more, raising their fees, or reducing service to them. However, if they cannot be made profitable, they should be “fired.”</a:t>
            </a:r>
          </a:p>
          <a:p>
            <a:r>
              <a:rPr lang="en-US" smtClean="0"/>
              <a:t>The point here is an important one: Different types of customers require different relationship management strategies. The goal is to build the </a:t>
            </a:r>
            <a:r>
              <a:rPr lang="en-US" i="1" smtClean="0"/>
              <a:t>right relationships</a:t>
            </a:r>
            <a:r>
              <a:rPr lang="en-US" smtClean="0"/>
              <a:t> with the </a:t>
            </a:r>
            <a:r>
              <a:rPr lang="en-US" i="1" smtClean="0"/>
              <a:t>right</a:t>
            </a:r>
            <a:endParaRPr lang="en-US" b="1"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a:lstStyle/>
          <a:p>
            <a:fld id="{B2094E03-613D-4732-800B-09D9D33A025D}"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a:lstStyle/>
          <a:p>
            <a:r>
              <a:rPr lang="en-US" b="1" smtClean="0"/>
              <a:t>Notes to Instructor</a:t>
            </a:r>
          </a:p>
          <a:p>
            <a:r>
              <a:rPr lang="en-US" smtClean="0"/>
              <a:t>Target focus changes to the ‘pay less’ part of the slogan, adjusting prices to compete with WalMart.</a:t>
            </a:r>
          </a:p>
          <a:p>
            <a:r>
              <a:rPr lang="en-US" smtClean="0"/>
              <a:t>Beginning in 2008, the United States and world economies experienced a Great Recession, a stunning economic meltdown unlike anything since the Great Depression of the 1930s. The stock market plunged, and trillions of dollars of market value simply evaporated. The financial crisis left shell-shocked consumers short of both money and confidence as they faced losses in income, a severe credit crunch, declining home values, and rising unemployment.</a:t>
            </a:r>
          </a:p>
          <a:p>
            <a:r>
              <a:rPr lang="en-US" smtClean="0"/>
              <a:t>The Great Recession caused many consumers to rethink their spending priorities and cut back on their buying. After two decades of overspending, consumers tightened their purse strings and changed their buying attitudes and habits. More than just a temporary change, the new consumer values and consumption patterns will likely remain for many years to come. Even as the economy strengthens, consumers continue to spend more carefully and sensibly </a:t>
            </a:r>
          </a:p>
          <a:p>
            <a:r>
              <a:rPr lang="en-US" smtClean="0"/>
              <a:t>In response, companies in all industries—from discounters such as Target to luxury brands such as Lexus—have aligned their marketing strategies with the new economic realities. More than ever, marketers are emphasizing the </a:t>
            </a:r>
            <a:r>
              <a:rPr lang="en-US" i="1" smtClean="0"/>
              <a:t>value</a:t>
            </a:r>
            <a:r>
              <a:rPr lang="en-US" smtClean="0"/>
              <a:t> in their value propositions. They are focusing on value-for-the-money, practicality, and durability in their product offerings and marketing pitches</a:t>
            </a:r>
          </a:p>
          <a:p>
            <a:endParaRPr lang="en-US" smtClean="0"/>
          </a:p>
          <a:p>
            <a:r>
              <a:rPr lang="en-US" smtClean="0"/>
              <a:t>Discussion Question: This is a good slide to prompt discussion on personal observations and experiences of consumer frugality and marketers’ responses.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a:lstStyle/>
          <a:p>
            <a:fld id="{DE12903D-C1CD-4F6B-BA3B-592B8266E9BA}"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a:lstStyle/>
          <a:p>
            <a:r>
              <a:rPr lang="en-US" smtClean="0"/>
              <a:t>The explosive growth in digital technology has fundamentally changed the way we live—how we communicate, share information, learn, shop, and access entertainment. In turn, it has had a major impact on the ways companies bring value to their customers. For better or worse, technology has become an indispensable part of our lives:</a:t>
            </a:r>
          </a:p>
          <a:p>
            <a:r>
              <a:rPr lang="en-US" smtClean="0"/>
              <a:t>Adapted from information in Brad Stone, “Breakfast Can Wait. Today’s First Stop Is Online,” </a:t>
            </a:r>
            <a:r>
              <a:rPr lang="en-US" i="1" smtClean="0"/>
              <a:t>New York Times</a:t>
            </a:r>
            <a:r>
              <a:rPr lang="en-US" smtClean="0"/>
              <a:t>, August 10, 2009, p. A1; with information from R. Gary Bridge, “Get Connected for Better Service,” </a:t>
            </a:r>
            <a:r>
              <a:rPr lang="en-US" i="1" smtClean="0"/>
              <a:t>Marketing Management,</a:t>
            </a:r>
            <a:r>
              <a:rPr lang="en-US" smtClean="0"/>
              <a:t> Winter 2011, pp. 21-24. </a:t>
            </a:r>
          </a:p>
          <a:p>
            <a:endParaRPr lang="en-US" smtClean="0"/>
          </a:p>
          <a:p>
            <a:r>
              <a:rPr lang="en-US" smtClean="0"/>
              <a:t>The digital age has provided marketers with exciting new ways to learn about and track customers and create products and services tailored to individual customer needs. Digital technology has also brought a new wave of communication, advertising, and relationship building tools—ranging from online advertising and video-sharing tools to online social networks and smartphone apps. The digital shift means that marketers can no longer expect consumers to always seek them out. Nor can they always control conversations about their brands. The new digital world makes it easy for consumers to take marketing content that once lived only in advertising or on an online brand site with them wherever they go and share it with friends. More than just add-ons to traditional marketing channels, the new digital media must be fully integrated into the marketer’s customer-relationship-building efforts.</a:t>
            </a:r>
          </a:p>
          <a:p>
            <a:endParaRPr lang="en-US" smtClean="0"/>
          </a:p>
          <a:p>
            <a:r>
              <a:rPr lang="en-US" smtClean="0"/>
              <a:t>The most dramatic digital technology is the </a:t>
            </a:r>
            <a:r>
              <a:rPr lang="en-US" b="1" smtClean="0"/>
              <a:t>Internet</a:t>
            </a:r>
            <a:r>
              <a:rPr lang="en-US" smtClean="0"/>
              <a:t>. Almost 78 percent of the U.S. adult population now has Internet access. Of all adults with Internet access, 91 check their e-mail, 84 percent search for maps or driving directions, 76 percent get the news, 64 percent keep in touch with friends on social-networking sites such as Facebook and LinkedIn, and 61 percent do online banking. By 2020, many experts believe, the Internet will be accessed primarily via a mobile device operated by voice, touch, and even thought or “mind-controlled human-computer interaction.”</a:t>
            </a:r>
          </a:p>
          <a:p>
            <a:endParaRPr lang="en-US" smtClean="0"/>
          </a:p>
          <a:p>
            <a:r>
              <a:rPr lang="en-US" smtClean="0"/>
              <a:t>Online marketing is now the fastest-growing form of marketing. These days, it’s hard to find a company that doesn’t use the Internet in a significant way. In addition to the click-only dot-coms, most traditional brick-and-mortar companies have now become </a:t>
            </a:r>
            <a:r>
              <a:rPr lang="en-US" i="1" smtClean="0"/>
              <a:t>click-and-mortar</a:t>
            </a:r>
            <a:r>
              <a:rPr lang="en-US" smtClean="0"/>
              <a:t> companies. They have ventured online to attract new customers and build stronger relationships with existing ones. Today, 71 percent of American online users use the Internet to shop. Last year, consumer online retail spending topped $161.5 billion, up more than 13 percent over the previous year. Business-to-business (B-to-B) online commerce is also booming. </a:t>
            </a:r>
          </a:p>
          <a:p>
            <a:r>
              <a:rPr lang="en-US" smtClean="0"/>
              <a:t> </a:t>
            </a:r>
          </a:p>
          <a:p>
            <a:endParaRPr lang="en-US" smtClean="0"/>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a:lstStyle/>
          <a:p>
            <a:fld id="{2F60B6AA-2005-4761-A7BC-6D53F0673ABA}"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a:lstStyle/>
          <a:p>
            <a:r>
              <a:rPr lang="en-US" dirty="0" smtClean="0"/>
              <a:t>Marketing has also become a major part of the strategies of many not-for-profit organizations, such as colleges, hospitals, museums, zoos, symphony orchestras, and even churches. The nation’s not-for-profits face stiff competition for support and membership. So marketing can help them attract membership, funds, and support. </a:t>
            </a:r>
          </a:p>
          <a:p>
            <a:endParaRPr lang="en-US" dirty="0" smtClean="0"/>
          </a:p>
          <a:p>
            <a:r>
              <a:rPr lang="en-US" dirty="0" smtClean="0"/>
              <a:t>As they are redefining their customer relationships, marketers are also taking a fresh look at the ways in which they relate with the broader world around them. Today, almost every company, large or small, is touched in some way by global competition. American firms have been challenged at home by the skillful marketing of European and Asian multinationals. </a:t>
            </a:r>
          </a:p>
          <a:p>
            <a:r>
              <a:rPr lang="en-US" dirty="0" smtClean="0"/>
              <a:t>Companies are not just selling more of their locally produced goods in international markets; they are also sourcing more supplies and components abroad.</a:t>
            </a:r>
          </a:p>
          <a:p>
            <a:r>
              <a:rPr lang="en-US" dirty="0" smtClean="0"/>
              <a:t>Thus, managers in countries around the world are increasingly taking a global, not just local, view of the company’s industry, competitors, and opportunities. They are asking: What is global marketing? How does it differ from domestic marketing? How do global competitors and forces affect our business? To what extent should we “go global”?</a:t>
            </a:r>
          </a:p>
          <a:p>
            <a:endParaRPr lang="en-US" dirty="0" smtClean="0"/>
          </a:p>
          <a:p>
            <a:r>
              <a:rPr lang="en-US" dirty="0" smtClean="0"/>
              <a:t>Marketers are reexamining their relationships with social values and responsibilities and with the very Earth that sustains us. As the worldwide consumerism and environmentalism movements mature, today’s marketers are being called on to develop </a:t>
            </a:r>
            <a:r>
              <a:rPr lang="en-US" i="1" dirty="0" smtClean="0"/>
              <a:t>sustainable marketing</a:t>
            </a:r>
            <a:r>
              <a:rPr lang="en-US" dirty="0" smtClean="0"/>
              <a:t> practices. Corporate ethics and social responsibility have become hot topics for almost every business. And few companies can ignore the renewed and very demanding environmental movement. Every company action can affect customer relationships. Today’s customers expect companies to deliver value in a socially and environmentally responsible way.</a:t>
            </a:r>
          </a:p>
          <a:p>
            <a:r>
              <a:rPr lang="en-US" dirty="0" smtClean="0"/>
              <a:t>The social-responsibility and environmental movements will place even stricter demands on companies in the future. Some companies resist these movements, budging only when forced by legislation or organized consumer outcries. Forward-looking companies, however, readily accept their responsibilities to the world around them. They view sustainable marketing as an opportunity to do well by doing good. They seek ways to profit by serving immediate needs and the best long-run interests of their customers and communities.</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B743B637-1191-4CC9-BFE3-2ABB92FAF133}"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p:txBody>
          <a:bodyPr>
            <a:normAutofit fontScale="92500" lnSpcReduction="10000"/>
          </a:bodyPr>
          <a:lstStyle/>
          <a:p>
            <a:pPr>
              <a:defRPr/>
            </a:pPr>
            <a:r>
              <a:rPr lang="en-US" b="1" dirty="0" smtClean="0">
                <a:ea typeface="ＭＳ Ｐゴシック" charset="-128"/>
              </a:rPr>
              <a:t>Note to Instructor:</a:t>
            </a:r>
          </a:p>
          <a:p>
            <a:pPr>
              <a:defRPr/>
            </a:pPr>
            <a:endParaRPr lang="en-US" dirty="0" smtClean="0">
              <a:ea typeface="ＭＳ Ｐゴシック" charset="-128"/>
            </a:endParaRPr>
          </a:p>
          <a:p>
            <a:pPr>
              <a:defRPr/>
            </a:pPr>
            <a:r>
              <a:rPr lang="en-US" b="1" dirty="0" smtClean="0">
                <a:ea typeface="ＭＳ Ｐゴシック" charset="-128"/>
              </a:rPr>
              <a:t>Discussion Question</a:t>
            </a:r>
          </a:p>
          <a:p>
            <a:pPr>
              <a:defRPr/>
            </a:pPr>
            <a:r>
              <a:rPr lang="en-US" i="1" dirty="0" smtClean="0">
                <a:ea typeface="ＭＳ Ｐゴシック" charset="-128"/>
              </a:rPr>
              <a:t>Ask students for examples of either national or local companies that are excellent at marketing and ask how they reflect the definition given in this slide.</a:t>
            </a:r>
          </a:p>
          <a:p>
            <a:pPr>
              <a:defRPr/>
            </a:pPr>
            <a:endParaRPr lang="en-US" i="1" dirty="0" smtClean="0">
              <a:ea typeface="ＭＳ Ｐゴシック" charset="-128"/>
            </a:endParaRPr>
          </a:p>
          <a:p>
            <a:pPr>
              <a:defRPr/>
            </a:pPr>
            <a:r>
              <a:rPr lang="en-US" dirty="0" smtClean="0">
                <a:ea typeface="ＭＳ Ｐゴシック" charset="-128"/>
              </a:rPr>
              <a:t>The twofold goal of marketing is </a:t>
            </a:r>
          </a:p>
          <a:p>
            <a:pPr>
              <a:defRPr/>
            </a:pPr>
            <a:r>
              <a:rPr lang="en-US" dirty="0" smtClean="0">
                <a:ea typeface="ＭＳ Ｐゴシック" charset="-128"/>
              </a:rPr>
              <a:t>	to attract new customers by promising superior value and </a:t>
            </a:r>
          </a:p>
          <a:p>
            <a:pPr>
              <a:defRPr/>
            </a:pPr>
            <a:r>
              <a:rPr lang="en-US" dirty="0" smtClean="0">
                <a:ea typeface="ＭＳ Ｐゴシック" charset="-128"/>
              </a:rPr>
              <a:t>	to keep and grow current customers by delivering satisfaction.</a:t>
            </a:r>
          </a:p>
          <a:p>
            <a:pPr>
              <a:defRPr/>
            </a:pPr>
            <a:endParaRPr lang="en-US" dirty="0" smtClean="0">
              <a:ea typeface="ＭＳ Ｐゴシック" charset="-128"/>
            </a:endParaRPr>
          </a:p>
          <a:p>
            <a:pPr>
              <a:defRPr/>
            </a:pPr>
            <a:r>
              <a:rPr lang="en-US" dirty="0" smtClean="0">
                <a:ea typeface="ＭＳ Ｐゴシック" charset="-128"/>
              </a:rPr>
              <a:t>Sound marketing is critical to the success of every organization.</a:t>
            </a:r>
          </a:p>
          <a:p>
            <a:pPr>
              <a:defRPr/>
            </a:pPr>
            <a:r>
              <a:rPr lang="en-US" dirty="0" smtClean="0">
                <a:ea typeface="ＭＳ Ｐゴシック" charset="-128"/>
              </a:rPr>
              <a:t>	 Large for-profit firms </a:t>
            </a:r>
          </a:p>
          <a:p>
            <a:pPr>
              <a:defRPr/>
            </a:pPr>
            <a:r>
              <a:rPr lang="en-US" dirty="0" smtClean="0">
                <a:ea typeface="ＭＳ Ｐゴシック" charset="-128"/>
              </a:rPr>
              <a:t>	not-for-profit organizations, such as colleges, hospitals, museums, symphony orchestras, and even churches.</a:t>
            </a:r>
          </a:p>
          <a:p>
            <a:pPr>
              <a:defRPr/>
            </a:pPr>
            <a:endParaRPr lang="en-US" dirty="0" smtClean="0">
              <a:ea typeface="ＭＳ Ｐゴシック" charset="-128"/>
            </a:endParaRPr>
          </a:p>
          <a:p>
            <a:pPr>
              <a:defRPr/>
            </a:pPr>
            <a:r>
              <a:rPr lang="en-US" dirty="0" smtClean="0">
                <a:ea typeface="ＭＳ Ｐゴシック" charset="-128"/>
              </a:rPr>
              <a:t>Marketing—it’s all around you. </a:t>
            </a:r>
          </a:p>
          <a:p>
            <a:pPr>
              <a:defRPr/>
            </a:pPr>
            <a:r>
              <a:rPr lang="en-US" dirty="0" smtClean="0">
                <a:ea typeface="ＭＳ Ｐゴシック" charset="-128"/>
              </a:rPr>
              <a:t>	 abundance of products at your nearby shopping mall </a:t>
            </a:r>
          </a:p>
          <a:p>
            <a:pPr>
              <a:defRPr/>
            </a:pPr>
            <a:r>
              <a:rPr lang="en-US" dirty="0" smtClean="0">
                <a:ea typeface="ＭＳ Ｐゴシック" charset="-128"/>
              </a:rPr>
              <a:t>	ads that fill your TV screen, spice up your magazines, or stuff your mailbox.</a:t>
            </a:r>
          </a:p>
          <a:p>
            <a:pPr>
              <a:defRPr/>
            </a:pPr>
            <a:r>
              <a:rPr lang="en-US" dirty="0" smtClean="0">
                <a:ea typeface="ＭＳ Ｐゴシック" charset="-128"/>
              </a:rPr>
              <a:t>	websites </a:t>
            </a:r>
          </a:p>
          <a:p>
            <a:pPr>
              <a:defRPr/>
            </a:pPr>
            <a:r>
              <a:rPr lang="en-US" dirty="0" smtClean="0">
                <a:ea typeface="ＭＳ Ｐゴシック" charset="-128"/>
              </a:rPr>
              <a:t>	smartphone apps </a:t>
            </a:r>
          </a:p>
          <a:p>
            <a:pPr>
              <a:defRPr/>
            </a:pPr>
            <a:r>
              <a:rPr lang="en-US" dirty="0" smtClean="0">
                <a:ea typeface="ＭＳ Ｐゴシック" charset="-128"/>
              </a:rPr>
              <a:t>	online social networks and blogs.</a:t>
            </a:r>
          </a:p>
          <a:p>
            <a:pPr>
              <a:defRPr/>
            </a:pPr>
            <a:endParaRPr lang="en-US" dirty="0" smtClean="0">
              <a:ea typeface="ＭＳ Ｐゴシック" charset="-128"/>
            </a:endParaRPr>
          </a:p>
          <a:p>
            <a:pPr>
              <a:defRPr/>
            </a:pPr>
            <a:r>
              <a:rPr lang="en-US" dirty="0" smtClean="0">
                <a:ea typeface="ＭＳ Ｐゴシック" charset="-128"/>
              </a:rPr>
              <a:t> These new approaches do more than just blast out messages to the masses. They reach you directly and personally. Today’s marketers want to become a part of your life and enrich your experiences with their brands—to help you </a:t>
            </a:r>
            <a:r>
              <a:rPr lang="en-US" i="1" dirty="0" smtClean="0">
                <a:ea typeface="ＭＳ Ｐゴシック" charset="-128"/>
              </a:rPr>
              <a:t>live</a:t>
            </a:r>
            <a:r>
              <a:rPr lang="en-US" dirty="0" smtClean="0">
                <a:ea typeface="ＭＳ Ｐゴシック" charset="-128"/>
              </a:rPr>
              <a:t> their brands.</a:t>
            </a:r>
          </a:p>
          <a:p>
            <a:pPr>
              <a:defRPr/>
            </a:pPr>
            <a:endParaRPr lang="en-US" i="1" dirty="0"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a:lstStyle/>
          <a:p>
            <a:fld id="{79768940-D162-43DA-BEAE-0D1DF1714963}"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a:lstStyle/>
          <a:p>
            <a:r>
              <a:rPr lang="en-US" dirty="0" smtClean="0"/>
              <a:t>Figure 1.6 shows</a:t>
            </a:r>
            <a:r>
              <a:rPr lang="en-US" baseline="0" dirty="0" smtClean="0"/>
              <a:t> m</a:t>
            </a:r>
            <a:r>
              <a:rPr lang="en-US" dirty="0" smtClean="0"/>
              <a:t>arketing is the process of building profitable customer relationships by creating value for customers and capturing value in return.</a:t>
            </a:r>
          </a:p>
          <a:p>
            <a:r>
              <a:rPr lang="en-US" dirty="0" smtClean="0"/>
              <a:t>The first four steps of the marketing process focus on creating value for customers. The company first gains a full understanding of the marketplace by researching customer needs and managing marketing information. It then designs a customer-driven marketing strategy based on the answers to two simple questions. The first question is “What consumers will we serve?” (market segmentation and targeting). Good marketing companies know that they cannot serve all customers in every way. Instead, they need to focus their resources on the customers they can serve best and most profitably. The second marketing strategy question is “How can we best serve targeted customers?” (differentiation and positioning). Here, the marketer outlines a value proposition that spells out what values the company will deliver to win target customers.</a:t>
            </a:r>
          </a:p>
          <a:p>
            <a:r>
              <a:rPr lang="en-US" dirty="0" smtClean="0"/>
              <a:t>With its marketing strategy chosen, the company now constructs an integrated marketing program—consisting of a blend of the four marketing mix elements—the four Ps—that transforms the marketing strategy into real value for customers. The company develops product offers and creates strong brand identities for them. It prices these offers to create real customer value and distributes the offers to make them available to target consumers. Finally, the company designs promotion programs that communicate the value proposition to target customers and persuade them to act on the market offering.</a:t>
            </a:r>
          </a:p>
          <a:p>
            <a:r>
              <a:rPr lang="en-US" dirty="0" smtClean="0"/>
              <a:t>Perhaps the most important step in the marketing process involves building value-laden, profitable relationships with target customers. Throughout the process, marketers practice customer relationship management to create customer satisfaction and delight. In creating customer value and relationships, however, the company cannot go it alone. It must work closely with marketing partners both inside the company and throughout its marketing system. Thus, beyond practicing good customer relationship management, firms must also practice good partner relationship management.</a:t>
            </a:r>
          </a:p>
          <a:p>
            <a:r>
              <a:rPr lang="en-US" dirty="0" smtClean="0"/>
              <a:t>The first four steps in the marketing process create value </a:t>
            </a:r>
            <a:r>
              <a:rPr lang="en-US" i="1" dirty="0" smtClean="0"/>
              <a:t>for</a:t>
            </a:r>
            <a:r>
              <a:rPr lang="en-US" dirty="0" smtClean="0"/>
              <a:t> customers. In the final step, the company reaps the rewards of its strong customer relationships by capturing value </a:t>
            </a:r>
            <a:r>
              <a:rPr lang="en-US" i="1" dirty="0" smtClean="0"/>
              <a:t>from</a:t>
            </a:r>
            <a:r>
              <a:rPr lang="en-US" dirty="0" smtClean="0"/>
              <a:t> customers. Delivering superior customer value creates highly satisfied customers who will buy more and buy again. This helps the company capture customer lifetime value and greater share of customer. The result is increased long-term customer equity for the firm.</a:t>
            </a:r>
          </a:p>
          <a:p>
            <a:r>
              <a:rPr lang="en-US" dirty="0" smtClean="0"/>
              <a:t>Finally, in the face of today’s changing marketing landscape, companies must take into account three additional factors. In building customer and partner relationships, they must harness marketing technology, take advantage of global opportunities, and ensure that they act in an environmentally and socially responsible way.</a:t>
            </a:r>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dirty="0" smtClean="0"/>
              <a:t>This important figure (Figure 1.1) shows  the simple, five-step model of the marketing process. By creating value </a:t>
            </a:r>
            <a:r>
              <a:rPr lang="en-US" i="1" dirty="0" smtClean="0"/>
              <a:t>for customers, </a:t>
            </a:r>
            <a:r>
              <a:rPr lang="en-US" dirty="0" smtClean="0"/>
              <a:t>marketers capture value </a:t>
            </a:r>
            <a:r>
              <a:rPr lang="en-US" i="1" dirty="0" smtClean="0"/>
              <a:t>from customers in </a:t>
            </a:r>
            <a:r>
              <a:rPr lang="en-US" dirty="0" smtClean="0"/>
              <a:t>return. </a:t>
            </a:r>
          </a:p>
          <a:p>
            <a:r>
              <a:rPr lang="en-US" dirty="0" smtClean="0"/>
              <a:t>This five-step process forms the marketing framework for the rest of the chapter and the remainder of the book.</a:t>
            </a:r>
          </a:p>
          <a:p>
            <a:endParaRPr lang="en-US" dirty="0" smtClean="0"/>
          </a:p>
          <a:p>
            <a:r>
              <a:rPr lang="en-US" dirty="0" smtClean="0"/>
              <a:t>In the first four steps, companies work to understand consumers, create customer value, and build strong customer relationships. </a:t>
            </a:r>
          </a:p>
          <a:p>
            <a:r>
              <a:rPr lang="en-US" dirty="0" smtClean="0"/>
              <a:t>In the final step, companies reap the rewards of creating superior customer value. By creating value </a:t>
            </a:r>
            <a:r>
              <a:rPr lang="en-US" i="1" dirty="0" smtClean="0"/>
              <a:t>for</a:t>
            </a:r>
            <a:r>
              <a:rPr lang="en-US" dirty="0" smtClean="0"/>
              <a:t> consumers, they in turn capture value </a:t>
            </a:r>
            <a:r>
              <a:rPr lang="en-US" i="1" dirty="0" smtClean="0"/>
              <a:t>from</a:t>
            </a:r>
            <a:r>
              <a:rPr lang="en-US" dirty="0" smtClean="0"/>
              <a:t> consumers in the form of sales, profits, and long-term customer equity.</a:t>
            </a:r>
          </a:p>
          <a:p>
            <a:r>
              <a:rPr lang="en-US" dirty="0" smtClean="0"/>
              <a:t>In this chapter, we review each step but focus more on the customer relationship steps—understanding customers, building customer relationships, and capturing value from customers..</a:t>
            </a:r>
          </a:p>
          <a:p>
            <a:endParaRPr lang="en-US" dirty="0" smtClean="0"/>
          </a:p>
          <a:p>
            <a:r>
              <a:rPr lang="en-US" dirty="0" smtClean="0"/>
              <a:t>Marketing is all about creating value for customers. So, as the first step in the marketing process, the company must fully understand consumers and the marketplace in which it operates. </a:t>
            </a:r>
          </a:p>
          <a:p>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a:lstStyle/>
          <a:p>
            <a:fld id="{1E70C570-0D89-4CDB-BF55-962A6E0B7AE0}"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a:lstStyle/>
          <a:p>
            <a:fld id="{2458D2F9-D5E2-4D5D-BBDE-98F2CDBA1631}"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r>
              <a:rPr lang="en-US" smtClean="0"/>
              <a:t>Discussion Question:</a:t>
            </a:r>
          </a:p>
          <a:p>
            <a:r>
              <a:rPr lang="en-US" smtClean="0"/>
              <a:t>Ask the students to </a:t>
            </a:r>
          </a:p>
          <a:p>
            <a:r>
              <a:rPr lang="en-US" smtClean="0"/>
              <a:t>1) give an example of a product (good or service) they purchased recently</a:t>
            </a:r>
          </a:p>
          <a:p>
            <a:r>
              <a:rPr lang="en-US" smtClean="0"/>
              <a:t>2) Tell  how did that product satisfy a need, want or desire.</a:t>
            </a:r>
          </a:p>
          <a:p>
            <a:endParaRPr lang="en-US" smtClean="0"/>
          </a:p>
          <a:p>
            <a:r>
              <a:rPr lang="en-US" smtClean="0"/>
              <a:t>Marketing must be understood in the new sense of </a:t>
            </a:r>
            <a:r>
              <a:rPr lang="en-US" i="1" smtClean="0"/>
              <a:t>satisfying customer needs.</a:t>
            </a:r>
            <a:r>
              <a:rPr lang="en-US" smtClean="0"/>
              <a:t> </a:t>
            </a:r>
          </a:p>
          <a:p>
            <a:r>
              <a:rPr lang="en-US" smtClean="0"/>
              <a:t>Human </a:t>
            </a:r>
            <a:r>
              <a:rPr lang="en-US" b="1" smtClean="0"/>
              <a:t>needs</a:t>
            </a:r>
            <a:r>
              <a:rPr lang="en-US" smtClean="0"/>
              <a:t> are states of felt deprivation. They include basic </a:t>
            </a:r>
            <a:r>
              <a:rPr lang="en-US" i="1" smtClean="0"/>
              <a:t>physical</a:t>
            </a:r>
            <a:r>
              <a:rPr lang="en-US" smtClean="0"/>
              <a:t> needs for food, clothing, warmth, and safety; </a:t>
            </a:r>
            <a:r>
              <a:rPr lang="en-US" i="1" smtClean="0"/>
              <a:t>social</a:t>
            </a:r>
            <a:r>
              <a:rPr lang="en-US" smtClean="0"/>
              <a:t> needs for belonging and affection; and </a:t>
            </a:r>
            <a:r>
              <a:rPr lang="en-US" i="1" smtClean="0"/>
              <a:t>individual</a:t>
            </a:r>
            <a:r>
              <a:rPr lang="en-US" smtClean="0"/>
              <a:t> needs for knowledge and self-expression. </a:t>
            </a:r>
          </a:p>
          <a:p>
            <a:r>
              <a:rPr lang="en-US" smtClean="0"/>
              <a:t>Marketers did not create these needs; they are a basic part of the human makeup.</a:t>
            </a:r>
          </a:p>
          <a:p>
            <a:r>
              <a:rPr lang="en-US" b="1" smtClean="0"/>
              <a:t>Wants</a:t>
            </a:r>
            <a:r>
              <a:rPr lang="en-US" smtClean="0"/>
              <a:t> are the form human needs take as they are shaped by culture and individual personality. An American </a:t>
            </a:r>
            <a:r>
              <a:rPr lang="en-US" i="1" smtClean="0"/>
              <a:t>needs</a:t>
            </a:r>
            <a:r>
              <a:rPr lang="en-US" smtClean="0"/>
              <a:t> food but </a:t>
            </a:r>
            <a:r>
              <a:rPr lang="en-US" i="1" smtClean="0"/>
              <a:t>wants</a:t>
            </a:r>
            <a:r>
              <a:rPr lang="en-US" smtClean="0"/>
              <a:t> a Big Mac, french fries, and a soft drink. A person in Papua, New Guinea, </a:t>
            </a:r>
            <a:r>
              <a:rPr lang="en-US" i="1" smtClean="0"/>
              <a:t>needs</a:t>
            </a:r>
            <a:r>
              <a:rPr lang="en-US" smtClean="0"/>
              <a:t> food but </a:t>
            </a:r>
            <a:r>
              <a:rPr lang="en-US" i="1" smtClean="0"/>
              <a:t>wants</a:t>
            </a:r>
            <a:r>
              <a:rPr lang="en-US" smtClean="0"/>
              <a:t> taro, rice, yams, and pork. Wants are shaped by one’s society and are described in terms of objects that will satisfy those needs. When backed by buying power, wants become </a:t>
            </a:r>
            <a:r>
              <a:rPr lang="en-US" b="1" smtClean="0"/>
              <a:t>demands</a:t>
            </a:r>
            <a:r>
              <a:rPr lang="en-US" smtClean="0"/>
              <a:t>. Given their wants and resources, people demand products with benefits that add up to the most value and satisfaction.</a:t>
            </a:r>
          </a:p>
          <a:p>
            <a:r>
              <a:rPr lang="en-US" smtClean="0"/>
              <a:t>Outstanding marketing companies go to great lengths to learn about and understand their customers’ needs, wants, and demands. They conduct consumer research and analyze mountains of customer data.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mtClean="0"/>
              <a:t>Consumers’ needs and wants are fulfilled through</a:t>
            </a:r>
            <a:r>
              <a:rPr lang="en-US" b="1" smtClean="0"/>
              <a:t> market offerings</a:t>
            </a:r>
          </a:p>
          <a:p>
            <a:r>
              <a:rPr lang="en-US" b="1" smtClean="0"/>
              <a:t>	</a:t>
            </a:r>
            <a:r>
              <a:rPr lang="en-US" smtClean="0"/>
              <a:t>physical </a:t>
            </a:r>
            <a:r>
              <a:rPr lang="en-US" i="1" smtClean="0"/>
              <a:t>products</a:t>
            </a:r>
          </a:p>
          <a:p>
            <a:r>
              <a:rPr lang="en-US" i="1" smtClean="0"/>
              <a:t>	services</a:t>
            </a:r>
            <a:r>
              <a:rPr lang="en-US" smtClean="0"/>
              <a:t>—activities or benefits offered for sale that are essentially intangible and do not result in the ownership of anything.</a:t>
            </a:r>
          </a:p>
          <a:p>
            <a:r>
              <a:rPr lang="en-US" smtClean="0"/>
              <a:t>	</a:t>
            </a:r>
            <a:r>
              <a:rPr lang="en-US" i="1" smtClean="0"/>
              <a:t>persons</a:t>
            </a:r>
            <a:r>
              <a:rPr lang="en-US" smtClean="0"/>
              <a:t>, </a:t>
            </a:r>
            <a:r>
              <a:rPr lang="en-US" i="1" smtClean="0"/>
              <a:t>places</a:t>
            </a:r>
            <a:r>
              <a:rPr lang="en-US" smtClean="0"/>
              <a:t>, </a:t>
            </a:r>
            <a:r>
              <a:rPr lang="en-US" i="1" smtClean="0"/>
              <a:t>organizations</a:t>
            </a:r>
            <a:r>
              <a:rPr lang="en-US" smtClean="0"/>
              <a:t>, </a:t>
            </a:r>
            <a:r>
              <a:rPr lang="en-US" i="1" smtClean="0"/>
              <a:t>information</a:t>
            </a:r>
            <a:r>
              <a:rPr lang="en-US" smtClean="0"/>
              <a:t>, and </a:t>
            </a:r>
            <a:r>
              <a:rPr lang="en-US" i="1" smtClean="0"/>
              <a:t>ideas</a:t>
            </a:r>
          </a:p>
          <a:p>
            <a:endParaRPr lang="en-US" i="1" smtClean="0"/>
          </a:p>
          <a:p>
            <a:r>
              <a:rPr lang="en-US" smtClean="0"/>
              <a:t>Many sellers make the mistake of paying more attention to the specific products they offer than to the benefits and experiences produced by these products. These sellers suffer from </a:t>
            </a:r>
            <a:r>
              <a:rPr lang="en-US" b="1" smtClean="0"/>
              <a:t>marketing myopia</a:t>
            </a:r>
            <a:r>
              <a:rPr lang="en-US" smtClean="0"/>
              <a:t>. They forget that a product is only a tool to solve a consumer problem. A manufacturer of quarter-inch drill bits may think that the customer needs a drill bit. But what the customer </a:t>
            </a:r>
            <a:r>
              <a:rPr lang="en-US" i="1" smtClean="0"/>
              <a:t>really</a:t>
            </a:r>
            <a:r>
              <a:rPr lang="en-US" smtClean="0"/>
              <a:t> needs is a quarter-inch hole. These sellers will have trouble if a new product comes along that serves the customer’s need better or less expensively. The customer will have the same </a:t>
            </a:r>
            <a:r>
              <a:rPr lang="en-US" i="1" smtClean="0"/>
              <a:t>need</a:t>
            </a:r>
            <a:r>
              <a:rPr lang="en-US" smtClean="0"/>
              <a:t> but will </a:t>
            </a:r>
            <a:r>
              <a:rPr lang="en-US" i="1" smtClean="0"/>
              <a:t>want</a:t>
            </a:r>
            <a:r>
              <a:rPr lang="en-US" smtClean="0"/>
              <a:t> the new product.</a:t>
            </a:r>
          </a:p>
          <a:p>
            <a:endParaRPr lang="en-US" smtClean="0"/>
          </a:p>
          <a:p>
            <a:r>
              <a:rPr lang="en-US" smtClean="0"/>
              <a:t>Smart marketers look beyond the attributes of the products and services they sell. By orchestrating several services and products, they create </a:t>
            </a:r>
            <a:r>
              <a:rPr lang="en-US" i="1" smtClean="0"/>
              <a:t>brand experiences</a:t>
            </a:r>
            <a:r>
              <a:rPr lang="en-US" smtClean="0"/>
              <a:t> for consumers. </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a:lstStyle/>
          <a:p>
            <a:fld id="{9998EA26-717D-40F0-8597-1A8E8ECA985B}"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smtClean="0"/>
              <a:t>Ask students what online retailers deliver exceptional value and satisfaction.</a:t>
            </a:r>
          </a:p>
          <a:p>
            <a:endParaRPr lang="en-US" b="1" smtClean="0"/>
          </a:p>
          <a:p>
            <a:r>
              <a:rPr lang="en-US" i="1" smtClean="0"/>
              <a:t>Why do marketer’s not always understand customer needs? How can they better identify customer needs?</a:t>
            </a:r>
          </a:p>
          <a:p>
            <a:r>
              <a:rPr lang="en-US" smtClean="0"/>
              <a:t>Marketer’s often work in a vacuum and do not consider the customer’s needs as much as they should. Future chapters will talk about market research and marketing information, important tools for understanding customer’s needs. Students might be familiar with survey research or focus groups as techniques for gathering information</a:t>
            </a:r>
            <a:r>
              <a:rPr lang="en-US" i="1" smtClean="0"/>
              <a:t> or</a:t>
            </a:r>
            <a:r>
              <a:rPr lang="en-US" smtClean="0"/>
              <a:t> they might be asked for their zip code when they purchase in certain retailers</a:t>
            </a:r>
          </a:p>
          <a:p>
            <a:endParaRPr lang="en-US" smtClean="0"/>
          </a:p>
          <a:p>
            <a:r>
              <a:rPr lang="en-US" smtClean="0"/>
              <a:t>Marketers must be careful to set the right level of expectations. If they set expectations too low, they may satisfy those who buy but fail to attract enough buyers. If they set expectations too high, buyers will be disappointed. Customer value and customer satisfaction are key building blocks for developing and managing customer relationships. </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a:lstStyle/>
          <a:p>
            <a:fld id="{0B7B73C0-1EF0-4A47-8A7D-997E4CCE71A3}"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a:lstStyle/>
          <a:p>
            <a:r>
              <a:rPr lang="en-US" b="1" smtClean="0"/>
              <a:t>Note to Instructor:</a:t>
            </a:r>
          </a:p>
          <a:p>
            <a:r>
              <a:rPr lang="en-US" smtClean="0"/>
              <a:t>Marketing consists of actions taken to build and maintain desirable exchange relationships with target audiences involving a product, service, idea, or other object. </a:t>
            </a:r>
          </a:p>
          <a:p>
            <a:r>
              <a:rPr lang="en-US" smtClean="0"/>
              <a:t>Beyond simply attracting new customers and creating transactions, the goal is to </a:t>
            </a:r>
            <a:r>
              <a:rPr lang="en-US" u="sng" smtClean="0"/>
              <a:t>retain</a:t>
            </a:r>
            <a:r>
              <a:rPr lang="en-US" smtClean="0"/>
              <a:t> customers and grow their business with the company. </a:t>
            </a:r>
          </a:p>
          <a:p>
            <a:r>
              <a:rPr lang="en-US" smtClean="0"/>
              <a:t>The marketer tries to bring about a response to some market offering.</a:t>
            </a:r>
          </a:p>
          <a:p>
            <a:r>
              <a:rPr lang="en-US" smtClean="0"/>
              <a:t>Marketing consists of actions taken to create, maintain, and grow desirable exchange </a:t>
            </a:r>
            <a:r>
              <a:rPr lang="en-US" i="1" smtClean="0"/>
              <a:t>relationships</a:t>
            </a:r>
            <a:r>
              <a:rPr lang="en-US" smtClean="0"/>
              <a:t> with target audiences involving a product, service, idea, or other object. Companies want to build strong relationships by consistently delivering superior customer value.</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a:lstStyle/>
          <a:p>
            <a:fld id="{62AE2342-C5B6-4436-9A56-8AB75ED67ACA}"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p:txBody>
          <a:bodyPr>
            <a:normAutofit fontScale="85000" lnSpcReduction="10000"/>
          </a:bodyPr>
          <a:lstStyle/>
          <a:p>
            <a:pPr>
              <a:defRPr/>
            </a:pPr>
            <a:r>
              <a:rPr lang="en-US" dirty="0" smtClean="0">
                <a:ea typeface="ＭＳ Ｐゴシック" charset="-128"/>
              </a:rPr>
              <a:t>As shown in Figure 1.2, a </a:t>
            </a:r>
            <a:r>
              <a:rPr lang="en-US" b="1" dirty="0" smtClean="0">
                <a:ea typeface="ＭＳ Ｐゴシック" charset="-128"/>
              </a:rPr>
              <a:t>market</a:t>
            </a:r>
            <a:r>
              <a:rPr lang="en-US" dirty="0" smtClean="0">
                <a:ea typeface="ＭＳ Ｐゴシック" charset="-128"/>
              </a:rPr>
              <a:t> is the set of actual and potential buyers of a product or service. These buyers share a particular need or want that can be satisfied through exchange relationships.</a:t>
            </a:r>
          </a:p>
          <a:p>
            <a:pPr>
              <a:defRPr/>
            </a:pPr>
            <a:r>
              <a:rPr lang="en-US" dirty="0" smtClean="0">
                <a:ea typeface="ＭＳ Ｐゴシック" charset="-128"/>
              </a:rPr>
              <a:t>Sellers must search for buyers, identify their needs, design good market offerings, set prices for them, promote them, and store and deliver them. Activities such as consumer research, product development, communication, distribution, pricing, and service are core marketing activities.</a:t>
            </a:r>
          </a:p>
          <a:p>
            <a:pPr>
              <a:defRPr/>
            </a:pPr>
            <a:endParaRPr lang="en-US" dirty="0" smtClean="0">
              <a:ea typeface="ＭＳ Ｐゴシック" charset="-128"/>
            </a:endParaRPr>
          </a:p>
          <a:p>
            <a:pPr>
              <a:defRPr/>
            </a:pPr>
            <a:r>
              <a:rPr lang="en-US" dirty="0" smtClean="0">
                <a:ea typeface="ＭＳ Ｐゴシック" charset="-128"/>
              </a:rPr>
              <a:t>Consumers market when they search for products, interact with companies to obtain information, and make their purchases. In fact, today’s digital technologies, from websites and online social networks to smartphones, have empowered consumers and made marketing a truly interactive affair. Thus, in addition to customer relationship management, today’s marketers must also deal effectively with </a:t>
            </a:r>
            <a:r>
              <a:rPr lang="en-US" i="1" dirty="0" smtClean="0">
                <a:ea typeface="ＭＳ Ｐゴシック" charset="-128"/>
              </a:rPr>
              <a:t>customer-managed relationships</a:t>
            </a:r>
            <a:r>
              <a:rPr lang="en-US" dirty="0" smtClean="0">
                <a:ea typeface="ＭＳ Ｐゴシック" charset="-128"/>
              </a:rPr>
              <a:t>. Marketers are no longer asking only “How can we reach our customers?” but also “How should our customers reach us?” and even “How can our customers reach each other?”</a:t>
            </a:r>
          </a:p>
          <a:p>
            <a:pPr>
              <a:defRPr/>
            </a:pPr>
            <a:endParaRPr lang="en-US" dirty="0" smtClean="0">
              <a:ea typeface="ＭＳ Ｐゴシック" charset="-128"/>
            </a:endParaRPr>
          </a:p>
          <a:p>
            <a:pPr>
              <a:defRPr/>
            </a:pPr>
            <a:endParaRPr lang="en-US" dirty="0" smtClean="0">
              <a:ea typeface="ＭＳ Ｐゴシック" charset="-128"/>
            </a:endParaRPr>
          </a:p>
          <a:p>
            <a:pPr>
              <a:defRPr/>
            </a:pPr>
            <a:r>
              <a:rPr lang="en-US" dirty="0" smtClean="0">
                <a:ea typeface="ＭＳ Ｐゴシック" charset="-128"/>
              </a:rPr>
              <a:t>Figure 1.2 shows the main elements in a marketing system. Marketing involves serving a market of final consumers in the face of competitors. The company and competitors research the market and interact with consumers to understand their needs. Then they create and send their market offerings and messages to consumers, either directly or through marketing intermediaries. Each party in the system is affected by major environmental forces (demographic, economic, natural, technological, political, and social/cultural).</a:t>
            </a:r>
          </a:p>
          <a:p>
            <a:pPr>
              <a:defRPr/>
            </a:pPr>
            <a:r>
              <a:rPr lang="en-US" dirty="0" smtClean="0">
                <a:ea typeface="ＭＳ Ｐゴシック" charset="-128"/>
              </a:rPr>
              <a:t>Each party in the system adds value for the next level. The arrows represent relationships that must be developed and managed. Thus, a company’s success at building profitable relationships depends not only on its own actions but also on how well the entire system serves the needs of final consumers.</a:t>
            </a:r>
          </a:p>
          <a:p>
            <a:pPr>
              <a:defRPr/>
            </a:pPr>
            <a:endParaRPr lang="en-US" dirty="0" smtClean="0">
              <a:ea typeface="ＭＳ Ｐゴシック" charset="-128"/>
            </a:endParaRPr>
          </a:p>
          <a:p>
            <a:pPr>
              <a:defRPr/>
            </a:pPr>
            <a:endParaRPr lang="en-US" dirty="0" smtClean="0">
              <a:ea typeface="ＭＳ Ｐゴシック" charset="-128"/>
            </a:endParaRPr>
          </a:p>
          <a:p>
            <a:pPr>
              <a:defRPr/>
            </a:pPr>
            <a:endParaRPr lang="en-US" dirty="0" smtClean="0">
              <a:ea typeface="ＭＳ Ｐゴシック" charset="-128"/>
            </a:endParaRPr>
          </a:p>
          <a:p>
            <a:pPr>
              <a:defRPr/>
            </a:pPr>
            <a:endParaRPr lang="en-US" dirty="0" smtClean="0">
              <a:ea typeface="ＭＳ Ｐゴシック" charset="-128"/>
            </a:endParaRPr>
          </a:p>
          <a:p>
            <a:pPr>
              <a:defRPr/>
            </a:pPr>
            <a:r>
              <a:rPr lang="en-US" dirty="0" smtClean="0">
                <a:ea typeface="ＭＳ Ｐゴシック"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1-  </a:t>
            </a:r>
            <a:fld id="{7D21C116-A41E-479D-905C-43A02FCF2D8B}"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10"/>
          <p:cNvSpPr>
            <a:spLocks noGrp="1"/>
          </p:cNvSpPr>
          <p:nvPr>
            <p:ph type="body" sz="quarter" idx="17"/>
          </p:nvPr>
        </p:nvSpPr>
        <p:spPr>
          <a:xfrm>
            <a:off x="1447800" y="1371600"/>
            <a:ext cx="6172200" cy="533400"/>
          </a:xfrm>
        </p:spPr>
        <p:txBody>
          <a:bodyPr/>
          <a:lstStyle>
            <a:lvl1pPr algn="ctr">
              <a:buNone/>
              <a:defRPr i="1">
                <a:solidFill>
                  <a:schemeClr val="tx2"/>
                </a:solidFill>
              </a:defRPr>
            </a:lvl1pPr>
          </a:lstStyle>
          <a:p>
            <a:pPr lvl="0"/>
            <a:r>
              <a:rPr lang="en-US" dirty="0" smtClean="0"/>
              <a:t>Click to edit Master text styles</a:t>
            </a:r>
          </a:p>
        </p:txBody>
      </p:sp>
      <p:sp>
        <p:nvSpPr>
          <p:cNvPr id="4"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7" name="Slide Number Placeholder 5"/>
          <p:cNvSpPr>
            <a:spLocks noGrp="1"/>
          </p:cNvSpPr>
          <p:nvPr>
            <p:ph type="sldNum" sz="quarter" idx="20"/>
          </p:nvPr>
        </p:nvSpPr>
        <p:spPr>
          <a:xfrm>
            <a:off x="6248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BEBBEC51-9F77-4057-9E0A-2EA96F38AD7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4507CF-B4C1-4C5A-9D38-EB718311FA7C}"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A65E5-1777-43F1-BB32-E59686CB4C9D}" type="slidenum">
              <a:rPr lang="en-US" smtClean="0"/>
              <a:pPr/>
              <a:t>‹#›</a:t>
            </a:fld>
            <a:endParaRPr lang="en-US"/>
          </a:p>
        </p:txBody>
      </p:sp>
      <p:sp>
        <p:nvSpPr>
          <p:cNvPr id="7"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1-  </a:t>
            </a:r>
            <a:fld id="{7D21C116-A41E-479D-905C-43A02FCF2D8B}"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8"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507CF-B4C1-4C5A-9D38-EB718311FA7C}"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A65E5-1777-43F1-BB32-E59686CB4C9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507CF-B4C1-4C5A-9D38-EB718311FA7C}"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A65E5-1777-43F1-BB32-E59686CB4C9D}" type="slidenum">
              <a:rPr lang="en-US" smtClean="0"/>
              <a:pPr/>
              <a:t>‹#›</a:t>
            </a:fld>
            <a:endParaRPr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C1A65E5-1777-43F1-BB32-E59686CB4C9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C1A65E5-1777-43F1-BB32-E59686CB4C9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4507CF-B4C1-4C5A-9D38-EB718311FA7C}" type="datetimeFigureOut">
              <a:rPr lang="en-US" smtClean="0"/>
              <a:pPr/>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A65E5-1777-43F1-BB32-E59686CB4C9D}" type="slidenum">
              <a:rPr lang="en-US" smtClean="0"/>
              <a:pPr/>
              <a:t>‹#›</a:t>
            </a:fld>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C1A65E5-1777-43F1-BB32-E59686CB4C9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507CF-B4C1-4C5A-9D38-EB718311FA7C}" type="datetimeFigureOut">
              <a:rPr lang="en-US" smtClean="0"/>
              <a:pPr/>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A65E5-1777-43F1-BB32-E59686CB4C9D}"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507CF-B4C1-4C5A-9D38-EB718311FA7C}" type="datetimeFigureOut">
              <a:rPr lang="en-US" smtClean="0"/>
              <a:pPr/>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A65E5-1777-43F1-BB32-E59686CB4C9D}" type="slidenum">
              <a:rPr lang="en-US" smtClean="0"/>
              <a:pPr/>
              <a:t>‹#›</a:t>
            </a:fld>
            <a:endParaRPr 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507CF-B4C1-4C5A-9D38-EB718311FA7C}"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A65E5-1777-43F1-BB32-E59686CB4C9D}" type="slidenum">
              <a:rPr lang="en-US" smtClean="0"/>
              <a:pPr/>
              <a:t>‹#›</a:t>
            </a:fld>
            <a:endParaRPr 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507CF-B4C1-4C5A-9D38-EB718311FA7C}"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A65E5-1777-43F1-BB32-E59686CB4C9D}" type="slidenum">
              <a:rPr lang="en-US" smtClean="0"/>
              <a:pPr/>
              <a:t>‹#›</a:t>
            </a:fld>
            <a:endParaRPr lang="en-US"/>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29718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457200" y="1447800"/>
            <a:ext cx="3200400" cy="381000"/>
          </a:xfrm>
        </p:spPr>
        <p:txBody>
          <a:bodyPr/>
          <a:lstStyle>
            <a:lvl1pPr algn="ctr">
              <a:buNone/>
              <a:defRPr sz="20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3810000" y="1524000"/>
            <a:ext cx="4343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29718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457200" y="1447800"/>
            <a:ext cx="3200400" cy="381000"/>
          </a:xfrm>
        </p:spPr>
        <p:txBody>
          <a:bodyPr/>
          <a:lstStyle>
            <a:lvl1pPr algn="ctr">
              <a:buNone/>
              <a:defRPr sz="20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3810000" y="1524000"/>
            <a:ext cx="4343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1- </a:t>
            </a:r>
            <a:fld id="{1F067F38-D56E-4C21-A4BD-2AADC6C785D9}"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507CF-B4C1-4C5A-9D38-EB718311FA7C}" type="datetimeFigureOut">
              <a:rPr lang="en-US" smtClean="0"/>
              <a:pPr/>
              <a:t>8/31/2015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A65E5-1777-43F1-BB32-E59686CB4C9D}" type="slidenum">
              <a:rPr lang="en-US" smtClean="0"/>
              <a:pPr/>
              <a:t>‹#›</a:t>
            </a:fld>
            <a:endParaRPr lang="en-US"/>
          </a:p>
        </p:txBody>
      </p:sp>
      <p:sp>
        <p:nvSpPr>
          <p:cNvPr id="7"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1- </a:t>
            </a:r>
            <a:fld id="{1F067F38-D56E-4C21-A4BD-2AADC6C785D9}"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8"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redbull.com/"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3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itle 3"/>
          <p:cNvSpPr>
            <a:spLocks noGrp="1"/>
          </p:cNvSpPr>
          <p:nvPr>
            <p:ph type="ctrTitle"/>
          </p:nvPr>
        </p:nvSpPr>
        <p:spPr>
          <a:xfrm>
            <a:off x="304800" y="1524000"/>
            <a:ext cx="8382000" cy="4419600"/>
          </a:xfrm>
        </p:spPr>
        <p:txBody>
          <a:bodyPr>
            <a:normAutofit/>
          </a:bodyPr>
          <a:lstStyle/>
          <a:p>
            <a:pPr eaLnBrk="1" hangingPunct="1"/>
            <a:r>
              <a:rPr lang="en-US" b="1" u="sng" dirty="0" smtClean="0">
                <a:solidFill>
                  <a:srgbClr val="FF0000"/>
                </a:solidFill>
              </a:rPr>
              <a:t>Chapter 1</a:t>
            </a:r>
            <a:r>
              <a:rPr lang="en-US" dirty="0" smtClean="0"/>
              <a:t/>
            </a:r>
            <a:br>
              <a:rPr lang="en-US" dirty="0" smtClean="0"/>
            </a:br>
            <a:r>
              <a:rPr lang="en-US" b="1" dirty="0" smtClean="0">
                <a:latin typeface="Calibri" pitchFamily="34" charset="0"/>
              </a:rPr>
              <a:t>Marketing</a:t>
            </a:r>
            <a:r>
              <a:rPr lang="en-US" dirty="0" smtClean="0">
                <a:latin typeface="Calibri" pitchFamily="34" charset="0"/>
              </a:rPr>
              <a:t>:</a:t>
            </a:r>
            <a:br>
              <a:rPr lang="en-US" dirty="0" smtClean="0">
                <a:latin typeface="Calibri" pitchFamily="34" charset="0"/>
              </a:rPr>
            </a:br>
            <a:r>
              <a:rPr lang="en-US" dirty="0" smtClean="0">
                <a:latin typeface="Calibri" pitchFamily="34" charset="0"/>
              </a:rPr>
              <a:t> </a:t>
            </a:r>
            <a:r>
              <a:rPr lang="en-US" b="1" dirty="0" smtClean="0">
                <a:solidFill>
                  <a:srgbClr val="FF0000"/>
                </a:solidFill>
                <a:latin typeface="Calibri" pitchFamily="34" charset="0"/>
              </a:rPr>
              <a:t>Creating and Capturing Customer Value</a:t>
            </a:r>
            <a:r>
              <a:rPr lang="en-US" dirty="0" smtClean="0">
                <a:latin typeface="Calibri" pitchFamily="34" charset="0"/>
              </a:rPr>
              <a:t/>
            </a:r>
            <a:br>
              <a:rPr lang="en-US" dirty="0" smtClean="0">
                <a:latin typeface="Calibri" pitchFamily="34" charset="0"/>
              </a:rPr>
            </a:br>
            <a:endParaRPr lang="en-US" dirty="0" smtClean="0"/>
          </a:p>
        </p:txBody>
      </p:sp>
      <p:sp>
        <p:nvSpPr>
          <p:cNvPr id="14338"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b="1" dirty="0" smtClean="0">
                <a:solidFill>
                  <a:srgbClr val="FF33CC"/>
                </a:solidFill>
              </a:rPr>
              <a:t>2-Designing </a:t>
            </a:r>
            <a:r>
              <a:rPr lang="en-US" b="1" dirty="0" smtClean="0">
                <a:solidFill>
                  <a:srgbClr val="FF33CC"/>
                </a:solidFill>
              </a:rPr>
              <a:t>a Customer-Driven Marketing Strategy</a:t>
            </a:r>
          </a:p>
        </p:txBody>
      </p:sp>
      <p:sp>
        <p:nvSpPr>
          <p:cNvPr id="32769" name="Rectangle 3"/>
          <p:cNvSpPr>
            <a:spLocks noGrp="1" noChangeArrowheads="1"/>
          </p:cNvSpPr>
          <p:nvPr>
            <p:ph idx="1"/>
          </p:nvPr>
        </p:nvSpPr>
        <p:spPr>
          <a:xfrm>
            <a:off x="457200" y="1143000"/>
            <a:ext cx="8229600" cy="4983163"/>
          </a:xfrm>
        </p:spPr>
        <p:txBody>
          <a:bodyPr>
            <a:normAutofit fontScale="92500" lnSpcReduction="10000"/>
          </a:bodyPr>
          <a:lstStyle/>
          <a:p>
            <a:pPr eaLnBrk="1" hangingPunct="1"/>
            <a:endParaRPr lang="en-US" dirty="0" smtClean="0"/>
          </a:p>
          <a:p>
            <a:pPr eaLnBrk="1" hangingPunct="1">
              <a:buFontTx/>
              <a:buNone/>
            </a:pPr>
            <a:r>
              <a:rPr lang="en-US" b="1" dirty="0" smtClean="0">
                <a:solidFill>
                  <a:srgbClr val="7030A0"/>
                </a:solidFill>
              </a:rPr>
              <a:t>Marketing management </a:t>
            </a:r>
            <a:r>
              <a:rPr lang="en-US" dirty="0" smtClean="0"/>
              <a:t>is the art and science of choosing target markets and building profitable relationships with them</a:t>
            </a:r>
          </a:p>
          <a:p>
            <a:pPr lvl="1" eaLnBrk="1" hangingPunct="1"/>
            <a:r>
              <a:rPr lang="en-US" dirty="0" smtClean="0"/>
              <a:t>What customers will we serve?</a:t>
            </a:r>
          </a:p>
          <a:p>
            <a:pPr lvl="1" eaLnBrk="1" hangingPunct="1"/>
            <a:r>
              <a:rPr lang="en-US" dirty="0" smtClean="0"/>
              <a:t>How can we best serve these customers</a:t>
            </a:r>
            <a:r>
              <a:rPr lang="en-US" dirty="0" smtClean="0"/>
              <a:t>?</a:t>
            </a:r>
          </a:p>
          <a:p>
            <a:pPr>
              <a:buNone/>
            </a:pPr>
            <a:r>
              <a:rPr lang="en-US" b="1" dirty="0" smtClean="0">
                <a:solidFill>
                  <a:srgbClr val="7030A0"/>
                </a:solidFill>
              </a:rPr>
              <a:t>Market segmentation </a:t>
            </a:r>
            <a:r>
              <a:rPr lang="en-US" dirty="0" smtClean="0"/>
              <a:t>refers to dividing the markets into segments of customers</a:t>
            </a:r>
          </a:p>
          <a:p>
            <a:pPr>
              <a:buNone/>
            </a:pPr>
            <a:endParaRPr lang="en-US" sz="1400" dirty="0" smtClean="0"/>
          </a:p>
          <a:p>
            <a:pPr>
              <a:buNone/>
            </a:pPr>
            <a:r>
              <a:rPr lang="en-US" b="1" dirty="0" smtClean="0">
                <a:solidFill>
                  <a:srgbClr val="7030A0"/>
                </a:solidFill>
              </a:rPr>
              <a:t>Target marketing </a:t>
            </a:r>
            <a:r>
              <a:rPr lang="en-US" dirty="0" smtClean="0"/>
              <a:t>refers to which segments to go after</a:t>
            </a:r>
          </a:p>
          <a:p>
            <a:pPr lvl="1" eaLnBrk="1" hangingPunct="1">
              <a:buNone/>
            </a:pPr>
            <a:endParaRPr lang="en-US" dirty="0" smtClean="0"/>
          </a:p>
          <a:p>
            <a:pPr lvl="1" eaLnBrk="1" hangingPunct="1"/>
            <a:endParaRPr lang="en-US" dirty="0" smtClean="0"/>
          </a:p>
          <a:p>
            <a:pPr lvl="1" eaLnBrk="1" hangingPunct="1"/>
            <a:endParaRPr lang="en-US" dirty="0" smtClean="0"/>
          </a:p>
        </p:txBody>
      </p:sp>
      <p:sp>
        <p:nvSpPr>
          <p:cNvPr id="32772"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3"/>
          <p:cNvSpPr>
            <a:spLocks noGrp="1" noChangeArrowheads="1"/>
          </p:cNvSpPr>
          <p:nvPr>
            <p:ph type="body" sz="quarter" idx="13"/>
          </p:nvPr>
        </p:nvSpPr>
        <p:spPr>
          <a:xfrm>
            <a:off x="990600" y="1371600"/>
            <a:ext cx="7162800" cy="381000"/>
          </a:xfrm>
        </p:spPr>
        <p:txBody>
          <a:bodyPr>
            <a:normAutofit fontScale="77500" lnSpcReduction="20000"/>
          </a:bodyPr>
          <a:lstStyle/>
          <a:p>
            <a:pPr eaLnBrk="1" hangingPunct="1"/>
            <a:r>
              <a:rPr lang="en-US" u="sng" dirty="0" smtClean="0"/>
              <a:t>Choosing a Value Proposition</a:t>
            </a:r>
          </a:p>
          <a:p>
            <a:pPr eaLnBrk="1" hangingPunct="1"/>
            <a:endParaRPr lang="en-US" dirty="0" smtClean="0">
              <a:hlinkMouseOver r:id="rId3"/>
            </a:endParaRPr>
          </a:p>
        </p:txBody>
      </p:sp>
      <p:sp>
        <p:nvSpPr>
          <p:cNvPr id="36866"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b="1" dirty="0" smtClean="0"/>
              <a:t>Designing a Customer-Driven Marketing Strategy</a:t>
            </a:r>
          </a:p>
        </p:txBody>
      </p:sp>
      <p:sp>
        <p:nvSpPr>
          <p:cNvPr id="36867" name="Content Placeholder 4"/>
          <p:cNvSpPr txBox="1">
            <a:spLocks/>
          </p:cNvSpPr>
          <p:nvPr/>
        </p:nvSpPr>
        <p:spPr bwMode="auto">
          <a:xfrm>
            <a:off x="1143000" y="2133600"/>
            <a:ext cx="6858000" cy="4419600"/>
          </a:xfrm>
          <a:prstGeom prst="rect">
            <a:avLst/>
          </a:prstGeom>
          <a:noFill/>
          <a:ln w="9525">
            <a:noFill/>
            <a:miter lim="800000"/>
            <a:headEnd/>
            <a:tailEnd/>
          </a:ln>
        </p:spPr>
        <p:txBody>
          <a:bodyPr/>
          <a:lstStyle/>
          <a:p>
            <a:r>
              <a:rPr lang="en-US" sz="3200" b="1" dirty="0" smtClean="0">
                <a:solidFill>
                  <a:srgbClr val="7030A0"/>
                </a:solidFill>
                <a:cs typeface="ヒラギノ角ゴ Pro W3"/>
              </a:rPr>
              <a:t>A brand’s </a:t>
            </a:r>
            <a:r>
              <a:rPr lang="en-US" sz="3200" b="1" dirty="0">
                <a:solidFill>
                  <a:srgbClr val="7030A0"/>
                </a:solidFill>
                <a:cs typeface="ヒラギノ角ゴ Pro W3"/>
              </a:rPr>
              <a:t>Value </a:t>
            </a:r>
            <a:r>
              <a:rPr lang="en-US" sz="3200" b="1" dirty="0" smtClean="0">
                <a:solidFill>
                  <a:srgbClr val="7030A0"/>
                </a:solidFill>
                <a:cs typeface="ヒラギノ角ゴ Pro W3"/>
              </a:rPr>
              <a:t>Proposition </a:t>
            </a:r>
            <a:r>
              <a:rPr lang="en-US" sz="3200" dirty="0" smtClean="0">
                <a:cs typeface="ヒラギノ角ゴ Pro W3"/>
              </a:rPr>
              <a:t>is the</a:t>
            </a:r>
            <a:endParaRPr lang="en-US" sz="3200" dirty="0">
              <a:cs typeface="ヒラギノ角ゴ Pro W3"/>
            </a:endParaRPr>
          </a:p>
          <a:p>
            <a:r>
              <a:rPr lang="en-US" sz="3200" b="1" dirty="0">
                <a:cs typeface="ヒラギノ角ゴ Pro W3"/>
              </a:rPr>
              <a:t> </a:t>
            </a:r>
            <a:r>
              <a:rPr lang="en-US" sz="3200" b="1" dirty="0" smtClean="0">
                <a:cs typeface="ヒラギノ角ゴ Pro W3"/>
              </a:rPr>
              <a:t> </a:t>
            </a:r>
            <a:r>
              <a:rPr lang="en-US" sz="3200" dirty="0" smtClean="0">
                <a:cs typeface="ヒラギノ角ゴ Pro W3"/>
              </a:rPr>
              <a:t>set </a:t>
            </a:r>
            <a:r>
              <a:rPr lang="en-US" sz="3200" dirty="0">
                <a:cs typeface="ヒラギノ角ゴ Pro W3"/>
              </a:rPr>
              <a:t>of benefits or </a:t>
            </a:r>
            <a:r>
              <a:rPr lang="en-US" sz="3200" dirty="0" smtClean="0">
                <a:cs typeface="ヒラギノ角ゴ Pro W3"/>
              </a:rPr>
              <a:t>values a company </a:t>
            </a:r>
          </a:p>
          <a:p>
            <a:r>
              <a:rPr lang="en-US" sz="3200" dirty="0" smtClean="0">
                <a:cs typeface="ヒラギノ角ゴ Pro W3"/>
              </a:rPr>
              <a:t>  promises </a:t>
            </a:r>
            <a:r>
              <a:rPr lang="en-US" sz="3200" dirty="0">
                <a:cs typeface="ヒラギノ角ゴ Pro W3"/>
              </a:rPr>
              <a:t>to </a:t>
            </a:r>
            <a:r>
              <a:rPr lang="en-US" sz="3200" dirty="0" smtClean="0">
                <a:cs typeface="ヒラギノ角ゴ Pro W3"/>
              </a:rPr>
              <a:t>deliver to </a:t>
            </a:r>
            <a:r>
              <a:rPr lang="en-US" sz="3200" dirty="0">
                <a:cs typeface="ヒラギノ角ゴ Pro W3"/>
              </a:rPr>
              <a:t>customers </a:t>
            </a:r>
            <a:r>
              <a:rPr lang="en-US" sz="3200" dirty="0" smtClean="0">
                <a:cs typeface="ヒラギノ角ゴ Pro W3"/>
              </a:rPr>
              <a:t>to  </a:t>
            </a:r>
          </a:p>
          <a:p>
            <a:r>
              <a:rPr lang="en-US" sz="3200" dirty="0" smtClean="0">
                <a:cs typeface="ヒラギノ角ゴ Pro W3"/>
              </a:rPr>
              <a:t>  satisfy their </a:t>
            </a:r>
            <a:r>
              <a:rPr lang="en-US" sz="3200" dirty="0">
                <a:cs typeface="ヒラギノ角ゴ Pro W3"/>
              </a:rPr>
              <a:t>needs</a:t>
            </a:r>
          </a:p>
        </p:txBody>
      </p:sp>
      <p:sp>
        <p:nvSpPr>
          <p:cNvPr id="36869"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640778079"/>
              </p:ext>
            </p:extLst>
          </p:nvPr>
        </p:nvGraphicFramePr>
        <p:xfrm>
          <a:off x="381000" y="1981200"/>
          <a:ext cx="8077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4" name="Text Placeholder 5"/>
          <p:cNvSpPr>
            <a:spLocks noGrp="1"/>
          </p:cNvSpPr>
          <p:nvPr>
            <p:ph type="body" sz="quarter" idx="13"/>
          </p:nvPr>
        </p:nvSpPr>
        <p:spPr>
          <a:xfrm>
            <a:off x="152400" y="1447800"/>
            <a:ext cx="8534400" cy="381000"/>
          </a:xfrm>
        </p:spPr>
        <p:txBody>
          <a:bodyPr>
            <a:normAutofit fontScale="77500" lnSpcReduction="20000"/>
          </a:bodyPr>
          <a:lstStyle/>
          <a:p>
            <a:r>
              <a:rPr lang="en-US" u="sng" dirty="0" smtClean="0"/>
              <a:t>Marketing Management Orientations</a:t>
            </a:r>
          </a:p>
          <a:p>
            <a:endParaRPr lang="en-US" dirty="0" smtClean="0"/>
          </a:p>
        </p:txBody>
      </p:sp>
      <p:sp>
        <p:nvSpPr>
          <p:cNvPr id="38915"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b="1" dirty="0" smtClean="0"/>
              <a:t>Designing a Customer-Driven Marketing Strategy</a:t>
            </a:r>
          </a:p>
        </p:txBody>
      </p:sp>
      <p:sp>
        <p:nvSpPr>
          <p:cNvPr id="38917"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3"/>
          <p:cNvSpPr>
            <a:spLocks noGrp="1" noChangeArrowheads="1"/>
          </p:cNvSpPr>
          <p:nvPr>
            <p:ph idx="1"/>
          </p:nvPr>
        </p:nvSpPr>
        <p:spPr>
          <a:xfrm>
            <a:off x="457200" y="1676400"/>
            <a:ext cx="8229600" cy="4449763"/>
          </a:xfrm>
        </p:spPr>
        <p:txBody>
          <a:bodyPr/>
          <a:lstStyle/>
          <a:p>
            <a:pPr>
              <a:buFontTx/>
              <a:buNone/>
            </a:pPr>
            <a:r>
              <a:rPr lang="en-US" dirty="0" smtClean="0">
                <a:solidFill>
                  <a:srgbClr val="7030A0"/>
                </a:solidFill>
              </a:rPr>
              <a:t>a)</a:t>
            </a:r>
            <a:r>
              <a:rPr lang="en-US" b="1" dirty="0" smtClean="0">
                <a:solidFill>
                  <a:srgbClr val="7030A0"/>
                </a:solidFill>
              </a:rPr>
              <a:t>Production </a:t>
            </a:r>
            <a:r>
              <a:rPr lang="en-US" b="1" dirty="0" smtClean="0">
                <a:solidFill>
                  <a:srgbClr val="7030A0"/>
                </a:solidFill>
              </a:rPr>
              <a:t>concept:  </a:t>
            </a:r>
          </a:p>
          <a:p>
            <a:pPr>
              <a:buFontTx/>
              <a:buNone/>
            </a:pPr>
            <a:r>
              <a:rPr lang="en-US" dirty="0"/>
              <a:t>C</a:t>
            </a:r>
            <a:r>
              <a:rPr lang="en-US" dirty="0" smtClean="0"/>
              <a:t>onsumers will favor products that are available and highly </a:t>
            </a:r>
            <a:r>
              <a:rPr lang="en-US" dirty="0" smtClean="0"/>
              <a:t>affordable</a:t>
            </a:r>
          </a:p>
          <a:p>
            <a:pPr>
              <a:buNone/>
            </a:pPr>
            <a:r>
              <a:rPr lang="en-US" b="1" dirty="0" smtClean="0">
                <a:solidFill>
                  <a:srgbClr val="7030A0"/>
                </a:solidFill>
              </a:rPr>
              <a:t>b)Product </a:t>
            </a:r>
            <a:r>
              <a:rPr lang="en-US" b="1" dirty="0" smtClean="0">
                <a:solidFill>
                  <a:srgbClr val="7030A0"/>
                </a:solidFill>
              </a:rPr>
              <a:t>concept:</a:t>
            </a:r>
          </a:p>
          <a:p>
            <a:pPr>
              <a:buNone/>
            </a:pPr>
            <a:r>
              <a:rPr lang="en-US" dirty="0" smtClean="0"/>
              <a:t>Consumers favor products that offer</a:t>
            </a:r>
          </a:p>
          <a:p>
            <a:pPr>
              <a:buNone/>
            </a:pPr>
            <a:r>
              <a:rPr lang="en-US" dirty="0" smtClean="0"/>
              <a:t>  the most quality, performance, and features</a:t>
            </a:r>
          </a:p>
          <a:p>
            <a:pPr>
              <a:buNone/>
            </a:pPr>
            <a:r>
              <a:rPr lang="en-US" dirty="0" smtClean="0"/>
              <a:t>Focus is on continuous product improvements</a:t>
            </a:r>
          </a:p>
          <a:p>
            <a:pPr>
              <a:buFontTx/>
              <a:buNone/>
            </a:pPr>
            <a:endParaRPr lang="en-US" dirty="0" smtClean="0"/>
          </a:p>
          <a:p>
            <a:endParaRPr lang="en-US" dirty="0" smtClean="0"/>
          </a:p>
        </p:txBody>
      </p:sp>
      <p:sp>
        <p:nvSpPr>
          <p:cNvPr id="40962" name="Text Placeholder 5"/>
          <p:cNvSpPr>
            <a:spLocks noGrp="1"/>
          </p:cNvSpPr>
          <p:nvPr>
            <p:ph type="body" sz="quarter" idx="13"/>
          </p:nvPr>
        </p:nvSpPr>
        <p:spPr>
          <a:xfrm rot="10800000" flipV="1">
            <a:off x="0" y="807719"/>
            <a:ext cx="9144000" cy="487681"/>
          </a:xfrm>
        </p:spPr>
        <p:txBody>
          <a:bodyPr>
            <a:normAutofit lnSpcReduction="10000"/>
          </a:bodyPr>
          <a:lstStyle/>
          <a:p>
            <a:r>
              <a:rPr lang="en-US" dirty="0" smtClean="0"/>
              <a:t>Marketing Management Orientations</a:t>
            </a:r>
          </a:p>
          <a:p>
            <a:endParaRPr lang="en-US" dirty="0" smtClean="0"/>
          </a:p>
        </p:txBody>
      </p:sp>
      <p:sp>
        <p:nvSpPr>
          <p:cNvPr id="40963" name="Rectangle 2"/>
          <p:cNvSpPr>
            <a:spLocks noGrp="1" noChangeArrowheads="1"/>
          </p:cNvSpPr>
          <p:nvPr>
            <p:ph type="title"/>
          </p:nvPr>
        </p:nvSpPr>
        <p:spPr>
          <a:xfrm flipV="1">
            <a:off x="685800" y="0"/>
            <a:ext cx="7772400" cy="304800"/>
          </a:xfrm>
        </p:spPr>
        <p:txBody>
          <a:bodyPr>
            <a:normAutofit fontScale="90000"/>
          </a:bodyPr>
          <a:lstStyle/>
          <a:p>
            <a:r>
              <a:rPr lang="en-US" dirty="0" smtClean="0"/>
              <a:t/>
            </a:r>
            <a:br>
              <a:rPr lang="en-US" dirty="0" smtClean="0"/>
            </a:br>
            <a:r>
              <a:rPr lang="en-US" b="1" dirty="0" smtClean="0">
                <a:solidFill>
                  <a:srgbClr val="0070C0"/>
                </a:solidFill>
              </a:rPr>
              <a:t/>
            </a:r>
            <a:br>
              <a:rPr lang="en-US" b="1" dirty="0" smtClean="0">
                <a:solidFill>
                  <a:srgbClr val="0070C0"/>
                </a:solidFill>
              </a:rPr>
            </a:br>
            <a:r>
              <a:rPr lang="en-US" dirty="0" smtClean="0"/>
              <a:t/>
            </a:r>
            <a:br>
              <a:rPr lang="en-US" dirty="0" smtClean="0"/>
            </a:br>
            <a:endParaRPr lang="en-US" dirty="0" smtClean="0"/>
          </a:p>
        </p:txBody>
      </p:sp>
      <p:sp>
        <p:nvSpPr>
          <p:cNvPr id="40965"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3"/>
          <p:cNvSpPr>
            <a:spLocks noGrp="1" noChangeArrowheads="1"/>
          </p:cNvSpPr>
          <p:nvPr>
            <p:ph idx="1"/>
          </p:nvPr>
        </p:nvSpPr>
        <p:spPr>
          <a:xfrm>
            <a:off x="685800" y="990600"/>
            <a:ext cx="7772400" cy="5105400"/>
          </a:xfrm>
        </p:spPr>
        <p:txBody>
          <a:bodyPr/>
          <a:lstStyle/>
          <a:p>
            <a:pPr eaLnBrk="1" hangingPunct="1">
              <a:buFontTx/>
              <a:buNone/>
            </a:pPr>
            <a:r>
              <a:rPr lang="en-US" b="1" dirty="0" smtClean="0">
                <a:solidFill>
                  <a:srgbClr val="7030A0"/>
                </a:solidFill>
              </a:rPr>
              <a:t>c)Selling </a:t>
            </a:r>
            <a:r>
              <a:rPr lang="en-US" b="1" dirty="0" smtClean="0">
                <a:solidFill>
                  <a:srgbClr val="7030A0"/>
                </a:solidFill>
              </a:rPr>
              <a:t>concept: </a:t>
            </a:r>
          </a:p>
          <a:p>
            <a:pPr eaLnBrk="1" hangingPunct="1">
              <a:buFontTx/>
              <a:buNone/>
            </a:pPr>
            <a:r>
              <a:rPr lang="en-US" dirty="0"/>
              <a:t>C</a:t>
            </a:r>
            <a:r>
              <a:rPr lang="en-US" dirty="0" smtClean="0"/>
              <a:t>onsumers will not buy enough of the firm’s products unless it undertakes a large scale selling and promotion </a:t>
            </a:r>
            <a:r>
              <a:rPr lang="en-US" dirty="0" smtClean="0"/>
              <a:t>effort</a:t>
            </a:r>
          </a:p>
          <a:p>
            <a:pPr>
              <a:buNone/>
            </a:pPr>
            <a:r>
              <a:rPr lang="en-US" b="1" dirty="0" smtClean="0">
                <a:solidFill>
                  <a:srgbClr val="7030A0"/>
                </a:solidFill>
                <a:cs typeface="Calibri"/>
              </a:rPr>
              <a:t>d)Marketing </a:t>
            </a:r>
            <a:r>
              <a:rPr lang="en-US" b="1" dirty="0" smtClean="0">
                <a:solidFill>
                  <a:srgbClr val="7030A0"/>
                </a:solidFill>
                <a:cs typeface="Calibri"/>
              </a:rPr>
              <a:t>concept: </a:t>
            </a:r>
            <a:endParaRPr lang="en-US" b="1" dirty="0" smtClean="0">
              <a:solidFill>
                <a:srgbClr val="7030A0"/>
              </a:solidFill>
              <a:cs typeface="Calibri"/>
            </a:endParaRPr>
          </a:p>
          <a:p>
            <a:pPr>
              <a:buNone/>
            </a:pPr>
            <a:r>
              <a:rPr lang="en-US" dirty="0" smtClean="0">
                <a:cs typeface="Calibri"/>
              </a:rPr>
              <a:t>Knowing </a:t>
            </a:r>
            <a:r>
              <a:rPr lang="en-US" dirty="0" smtClean="0">
                <a:cs typeface="Calibri"/>
              </a:rPr>
              <a:t>the needs and wants of the target markets and delivering the desired satisfactions better than competitors do</a:t>
            </a:r>
          </a:p>
          <a:p>
            <a:pPr eaLnBrk="1" hangingPunct="1">
              <a:buFontTx/>
              <a:buNone/>
            </a:pPr>
            <a:endParaRPr lang="en-US" dirty="0" smtClean="0"/>
          </a:p>
        </p:txBody>
      </p:sp>
      <p:sp>
        <p:nvSpPr>
          <p:cNvPr id="45058" name="Text Placeholder 5"/>
          <p:cNvSpPr>
            <a:spLocks noGrp="1"/>
          </p:cNvSpPr>
          <p:nvPr>
            <p:ph type="body" sz="quarter" idx="13"/>
          </p:nvPr>
        </p:nvSpPr>
        <p:spPr>
          <a:xfrm>
            <a:off x="0" y="304800"/>
            <a:ext cx="9144000" cy="685800"/>
          </a:xfrm>
        </p:spPr>
        <p:txBody>
          <a:bodyPr>
            <a:normAutofit/>
          </a:bodyPr>
          <a:lstStyle/>
          <a:p>
            <a:r>
              <a:rPr lang="en-US" dirty="0" smtClean="0"/>
              <a:t>Marketing Management Orientations</a:t>
            </a:r>
          </a:p>
          <a:p>
            <a:endParaRPr lang="en-US" dirty="0" smtClean="0"/>
          </a:p>
        </p:txBody>
      </p:sp>
      <p:sp>
        <p:nvSpPr>
          <p:cNvPr id="45059" name="Rectangle 2"/>
          <p:cNvSpPr>
            <a:spLocks noGrp="1" noChangeArrowheads="1"/>
          </p:cNvSpPr>
          <p:nvPr>
            <p:ph type="title"/>
          </p:nvPr>
        </p:nvSpPr>
        <p:spPr>
          <a:xfrm flipV="1">
            <a:off x="685800" y="0"/>
            <a:ext cx="7772400" cy="228600"/>
          </a:xfrm>
        </p:spPr>
        <p:txBody>
          <a:bodyPr>
            <a:normAutofit fontScale="90000"/>
          </a:bodyPr>
          <a:lstStyle/>
          <a:p>
            <a:pPr eaLnBrk="1" hangingPunct="1"/>
            <a:endParaRPr lang="en-US" dirty="0" smtClean="0"/>
          </a:p>
        </p:txBody>
      </p:sp>
      <p:sp>
        <p:nvSpPr>
          <p:cNvPr id="45061"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3"/>
          <p:cNvSpPr>
            <a:spLocks noGrp="1" noChangeArrowheads="1"/>
          </p:cNvSpPr>
          <p:nvPr>
            <p:ph type="body" sz="quarter" idx="13"/>
          </p:nvPr>
        </p:nvSpPr>
        <p:spPr>
          <a:xfrm>
            <a:off x="0" y="990600"/>
            <a:ext cx="9144000" cy="838200"/>
          </a:xfrm>
        </p:spPr>
        <p:txBody>
          <a:bodyPr>
            <a:normAutofit/>
          </a:bodyPr>
          <a:lstStyle/>
          <a:p>
            <a:pPr eaLnBrk="1" hangingPunct="1"/>
            <a:r>
              <a:rPr lang="en-US" dirty="0" smtClean="0"/>
              <a:t>Marketing Management Orientations</a:t>
            </a:r>
          </a:p>
          <a:p>
            <a:pPr eaLnBrk="1" hangingPunct="1"/>
            <a:endParaRPr lang="en-US" dirty="0" smtClean="0"/>
          </a:p>
        </p:txBody>
      </p:sp>
      <p:sp>
        <p:nvSpPr>
          <p:cNvPr id="49154" name="Rectangle 2"/>
          <p:cNvSpPr>
            <a:spLocks noGrp="1" noChangeArrowheads="1"/>
          </p:cNvSpPr>
          <p:nvPr>
            <p:ph type="title"/>
          </p:nvPr>
        </p:nvSpPr>
        <p:spPr>
          <a:xfrm flipV="1">
            <a:off x="685800" y="0"/>
            <a:ext cx="7772400" cy="228600"/>
          </a:xfrm>
        </p:spPr>
        <p:txBody>
          <a:bodyPr>
            <a:normAutofit fontScale="90000"/>
          </a:bodyPr>
          <a:lstStyle/>
          <a:p>
            <a:pPr eaLnBrk="1" hangingPunct="1"/>
            <a:endParaRPr lang="en-US" dirty="0" smtClean="0"/>
          </a:p>
        </p:txBody>
      </p:sp>
      <p:sp>
        <p:nvSpPr>
          <p:cNvPr id="49155" name="Rectangle 3"/>
          <p:cNvSpPr txBox="1">
            <a:spLocks noChangeArrowheads="1"/>
          </p:cNvSpPr>
          <p:nvPr/>
        </p:nvSpPr>
        <p:spPr bwMode="auto">
          <a:xfrm>
            <a:off x="3581400" y="2133600"/>
            <a:ext cx="4876800" cy="4114800"/>
          </a:xfrm>
          <a:prstGeom prst="rect">
            <a:avLst/>
          </a:prstGeom>
          <a:noFill/>
          <a:ln w="9525">
            <a:noFill/>
            <a:miter lim="800000"/>
            <a:headEnd/>
            <a:tailEnd/>
          </a:ln>
        </p:spPr>
        <p:txBody>
          <a:bodyPr/>
          <a:lstStyle/>
          <a:p>
            <a:r>
              <a:rPr lang="en-US" sz="2800" b="1" dirty="0" smtClean="0">
                <a:solidFill>
                  <a:srgbClr val="7030A0"/>
                </a:solidFill>
                <a:cs typeface="ヒラギノ角ゴ Pro W3"/>
              </a:rPr>
              <a:t>e)Societal </a:t>
            </a:r>
            <a:r>
              <a:rPr lang="en-US" sz="2800" b="1" dirty="0" smtClean="0">
                <a:solidFill>
                  <a:srgbClr val="7030A0"/>
                </a:solidFill>
                <a:cs typeface="ヒラギノ角ゴ Pro W3"/>
              </a:rPr>
              <a:t>marketing: </a:t>
            </a:r>
            <a:endParaRPr lang="en-US" sz="2800" b="1" dirty="0">
              <a:solidFill>
                <a:srgbClr val="7030A0"/>
              </a:solidFill>
              <a:cs typeface="ヒラギノ角ゴ Pro W3"/>
            </a:endParaRPr>
          </a:p>
          <a:p>
            <a:r>
              <a:rPr lang="en-US" sz="2800" dirty="0" smtClean="0">
                <a:cs typeface="ヒラギノ角ゴ Pro W3"/>
              </a:rPr>
              <a:t>   Make </a:t>
            </a:r>
            <a:r>
              <a:rPr lang="en-US" sz="2800" dirty="0">
                <a:cs typeface="ヒラギノ角ゴ Pro W3"/>
              </a:rPr>
              <a:t>good </a:t>
            </a:r>
            <a:r>
              <a:rPr lang="en-US" sz="2800" dirty="0" smtClean="0">
                <a:cs typeface="ヒラギノ角ゴ Pro W3"/>
              </a:rPr>
              <a:t>marketing</a:t>
            </a:r>
          </a:p>
          <a:p>
            <a:r>
              <a:rPr lang="en-US" sz="2800" dirty="0">
                <a:cs typeface="ヒラギノ角ゴ Pro W3"/>
              </a:rPr>
              <a:t> </a:t>
            </a:r>
            <a:r>
              <a:rPr lang="en-US" sz="2800" dirty="0" smtClean="0">
                <a:cs typeface="ヒラギノ角ゴ Pro W3"/>
              </a:rPr>
              <a:t>  decisions </a:t>
            </a:r>
            <a:r>
              <a:rPr lang="en-US" sz="2800" dirty="0">
                <a:cs typeface="ヒラギノ角ゴ Pro W3"/>
              </a:rPr>
              <a:t>by </a:t>
            </a:r>
            <a:r>
              <a:rPr lang="en-US" sz="2800" dirty="0" smtClean="0">
                <a:cs typeface="ヒラギノ角ゴ Pro W3"/>
              </a:rPr>
              <a:t>considering:</a:t>
            </a:r>
          </a:p>
          <a:p>
            <a:r>
              <a:rPr lang="en-US" sz="2800" dirty="0">
                <a:cs typeface="ヒラギノ角ゴ Pro W3"/>
              </a:rPr>
              <a:t> </a:t>
            </a:r>
            <a:r>
              <a:rPr lang="en-US" sz="2800" dirty="0" smtClean="0">
                <a:cs typeface="ヒラギノ角ゴ Pro W3"/>
              </a:rPr>
              <a:t>  </a:t>
            </a:r>
            <a:r>
              <a:rPr lang="en-US" sz="2800" dirty="0">
                <a:cs typeface="ヒラギノ角ゴ Pro W3"/>
              </a:rPr>
              <a:t>consumers’ wants </a:t>
            </a:r>
            <a:r>
              <a:rPr lang="en-US" sz="2800" dirty="0" smtClean="0">
                <a:cs typeface="ヒラギノ角ゴ Pro W3"/>
              </a:rPr>
              <a:t>and</a:t>
            </a:r>
          </a:p>
          <a:p>
            <a:r>
              <a:rPr lang="en-US" sz="2800" dirty="0">
                <a:cs typeface="ヒラギノ角ゴ Pro W3"/>
              </a:rPr>
              <a:t> </a:t>
            </a:r>
            <a:r>
              <a:rPr lang="en-US" sz="2800" dirty="0" smtClean="0">
                <a:cs typeface="ヒラギノ角ゴ Pro W3"/>
              </a:rPr>
              <a:t>  </a:t>
            </a:r>
            <a:r>
              <a:rPr lang="en-US" sz="2800" dirty="0">
                <a:cs typeface="ヒラギノ角ゴ Pro W3"/>
              </a:rPr>
              <a:t>long-term </a:t>
            </a:r>
            <a:r>
              <a:rPr lang="en-US" sz="2800" dirty="0" smtClean="0">
                <a:cs typeface="ヒラギノ角ゴ Pro W3"/>
              </a:rPr>
              <a:t>interests, </a:t>
            </a:r>
            <a:endParaRPr lang="en-US" sz="2800" dirty="0">
              <a:cs typeface="ヒラギノ角ゴ Pro W3"/>
            </a:endParaRPr>
          </a:p>
          <a:p>
            <a:r>
              <a:rPr lang="en-US" sz="2800" dirty="0" smtClean="0">
                <a:cs typeface="ヒラギノ角ゴ Pro W3"/>
              </a:rPr>
              <a:t>   company’s requirements,</a:t>
            </a:r>
            <a:endParaRPr lang="en-US" sz="2800" dirty="0">
              <a:cs typeface="ヒラギノ角ゴ Pro W3"/>
            </a:endParaRPr>
          </a:p>
          <a:p>
            <a:r>
              <a:rPr lang="en-US" sz="2800" dirty="0" smtClean="0">
                <a:cs typeface="ヒラギノ角ゴ Pro W3"/>
              </a:rPr>
              <a:t>   society’s </a:t>
            </a:r>
            <a:r>
              <a:rPr lang="en-US" sz="2800" dirty="0">
                <a:cs typeface="ヒラギノ角ゴ Pro W3"/>
              </a:rPr>
              <a:t>long-run interests</a:t>
            </a:r>
          </a:p>
          <a:p>
            <a:pPr>
              <a:spcBef>
                <a:spcPct val="20000"/>
              </a:spcBef>
            </a:pPr>
            <a:endParaRPr lang="en-US" sz="3200" dirty="0">
              <a:cs typeface="ヒラギノ角ゴ Pro W3"/>
            </a:endParaRPr>
          </a:p>
        </p:txBody>
      </p:sp>
      <p:pic>
        <p:nvPicPr>
          <p:cNvPr id="49156" name="Picture 7" descr="ph01_extra3"/>
          <p:cNvPicPr>
            <a:picLocks noChangeAspect="1" noChangeArrowheads="1"/>
          </p:cNvPicPr>
          <p:nvPr/>
        </p:nvPicPr>
        <p:blipFill>
          <a:blip r:embed="rId3" cstate="print"/>
          <a:srcRect/>
          <a:stretch>
            <a:fillRect/>
          </a:stretch>
        </p:blipFill>
        <p:spPr bwMode="auto">
          <a:xfrm>
            <a:off x="152400" y="2057400"/>
            <a:ext cx="3352800" cy="4422724"/>
          </a:xfrm>
          <a:prstGeom prst="rect">
            <a:avLst/>
          </a:prstGeom>
          <a:noFill/>
          <a:ln w="9525">
            <a:noFill/>
            <a:miter lim="800000"/>
            <a:headEnd/>
            <a:tailEnd/>
          </a:ln>
        </p:spPr>
      </p:pic>
      <p:sp>
        <p:nvSpPr>
          <p:cNvPr id="49158"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b="1" dirty="0" smtClean="0"/>
              <a:t>Designing a Customer-Driven Marketing Strategy</a:t>
            </a:r>
          </a:p>
        </p:txBody>
      </p:sp>
      <p:pic>
        <p:nvPicPr>
          <p:cNvPr id="51202" name="Picture 3" descr="fig01_04wo.jpg"/>
          <p:cNvPicPr>
            <a:picLocks noChangeAspect="1"/>
          </p:cNvPicPr>
          <p:nvPr/>
        </p:nvPicPr>
        <p:blipFill>
          <a:blip r:embed="rId3" cstate="print"/>
          <a:srcRect/>
          <a:stretch>
            <a:fillRect/>
          </a:stretch>
        </p:blipFill>
        <p:spPr bwMode="auto">
          <a:xfrm>
            <a:off x="1800225" y="1905000"/>
            <a:ext cx="5667375" cy="4260850"/>
          </a:xfrm>
          <a:prstGeom prst="rect">
            <a:avLst/>
          </a:prstGeom>
          <a:noFill/>
          <a:ln w="9525">
            <a:noFill/>
            <a:miter lim="800000"/>
            <a:headEnd/>
            <a:tailEnd/>
          </a:ln>
        </p:spPr>
      </p:pic>
      <p:sp>
        <p:nvSpPr>
          <p:cNvPr id="51204"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b="1" dirty="0" smtClean="0">
                <a:solidFill>
                  <a:srgbClr val="FF33CC"/>
                </a:solidFill>
              </a:rPr>
              <a:t>3-Preparing </a:t>
            </a:r>
            <a:r>
              <a:rPr lang="en-US" b="1" dirty="0" smtClean="0">
                <a:solidFill>
                  <a:srgbClr val="FF33CC"/>
                </a:solidFill>
              </a:rPr>
              <a:t>an Integrated </a:t>
            </a:r>
            <a:br>
              <a:rPr lang="en-US" b="1" dirty="0" smtClean="0">
                <a:solidFill>
                  <a:srgbClr val="FF33CC"/>
                </a:solidFill>
              </a:rPr>
            </a:br>
            <a:r>
              <a:rPr lang="en-US" b="1" dirty="0" smtClean="0">
                <a:solidFill>
                  <a:srgbClr val="FF33CC"/>
                </a:solidFill>
              </a:rPr>
              <a:t>Marketing Plan and Program</a:t>
            </a:r>
          </a:p>
        </p:txBody>
      </p:sp>
      <p:sp>
        <p:nvSpPr>
          <p:cNvPr id="53249" name="Rectangle 3"/>
          <p:cNvSpPr>
            <a:spLocks noGrp="1" noChangeArrowheads="1"/>
          </p:cNvSpPr>
          <p:nvPr>
            <p:ph idx="1"/>
          </p:nvPr>
        </p:nvSpPr>
        <p:spPr/>
        <p:txBody>
          <a:bodyPr/>
          <a:lstStyle/>
          <a:p>
            <a:pPr>
              <a:buFontTx/>
              <a:buNone/>
            </a:pPr>
            <a:r>
              <a:rPr lang="en-US" b="1" dirty="0" smtClean="0">
                <a:solidFill>
                  <a:srgbClr val="7030A0"/>
                </a:solidFill>
              </a:rPr>
              <a:t>The marketing mix: </a:t>
            </a:r>
            <a:r>
              <a:rPr lang="en-US" dirty="0" smtClean="0"/>
              <a:t>set of tools (four Ps) the firm uses to implement its marketing strategy. It includes product, price, promotion, and place.</a:t>
            </a:r>
          </a:p>
          <a:p>
            <a:pPr>
              <a:buFontTx/>
              <a:buNone/>
            </a:pPr>
            <a:r>
              <a:rPr lang="en-US" b="1" dirty="0" smtClean="0">
                <a:solidFill>
                  <a:srgbClr val="7030A0"/>
                </a:solidFill>
              </a:rPr>
              <a:t>Integrated marketing program: </a:t>
            </a:r>
            <a:r>
              <a:rPr lang="en-US" dirty="0" smtClean="0"/>
              <a:t>comprehensive plan that communicates and delivers the intended value to chosen         customers.</a:t>
            </a:r>
          </a:p>
          <a:p>
            <a:endParaRPr lang="en-US" dirty="0" smtClean="0"/>
          </a:p>
        </p:txBody>
      </p:sp>
      <p:sp>
        <p:nvSpPr>
          <p:cNvPr id="53252"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Content Placeholder 15"/>
          <p:cNvSpPr>
            <a:spLocks noGrp="1"/>
          </p:cNvSpPr>
          <p:nvPr>
            <p:ph idx="1"/>
          </p:nvPr>
        </p:nvSpPr>
        <p:spPr>
          <a:xfrm>
            <a:off x="3962400" y="2209800"/>
            <a:ext cx="4267200" cy="4114800"/>
          </a:xfrm>
        </p:spPr>
        <p:txBody>
          <a:bodyPr/>
          <a:lstStyle/>
          <a:p>
            <a:pPr marL="0" indent="0">
              <a:buNone/>
            </a:pPr>
            <a:r>
              <a:rPr lang="en-US" sz="2800" dirty="0" smtClean="0"/>
              <a:t>The overall process of building and maintaining profitable customer relationships by delivering superior customer value and satisfaction</a:t>
            </a:r>
          </a:p>
          <a:p>
            <a:endParaRPr lang="en-US" dirty="0" smtClean="0"/>
          </a:p>
        </p:txBody>
      </p:sp>
      <p:sp>
        <p:nvSpPr>
          <p:cNvPr id="55298" name="Rectangle 3"/>
          <p:cNvSpPr>
            <a:spLocks noGrp="1" noChangeArrowheads="1"/>
          </p:cNvSpPr>
          <p:nvPr>
            <p:ph type="body" sz="quarter" idx="13"/>
          </p:nvPr>
        </p:nvSpPr>
        <p:spPr>
          <a:xfrm>
            <a:off x="0" y="1447800"/>
            <a:ext cx="8915400" cy="381000"/>
          </a:xfrm>
        </p:spPr>
        <p:txBody>
          <a:bodyPr>
            <a:normAutofit fontScale="77500" lnSpcReduction="20000"/>
          </a:bodyPr>
          <a:lstStyle/>
          <a:p>
            <a:r>
              <a:rPr lang="en-US" u="sng" dirty="0" smtClean="0">
                <a:solidFill>
                  <a:srgbClr val="00B050"/>
                </a:solidFill>
              </a:rPr>
              <a:t>Customer Relationship Management (CRM)</a:t>
            </a:r>
          </a:p>
          <a:p>
            <a:endParaRPr lang="en-US" dirty="0" smtClean="0"/>
          </a:p>
          <a:p>
            <a:endParaRPr lang="en-US" dirty="0" smtClean="0"/>
          </a:p>
        </p:txBody>
      </p:sp>
      <p:sp>
        <p:nvSpPr>
          <p:cNvPr id="55299" name="Rectangle 2"/>
          <p:cNvSpPr>
            <a:spLocks noGrp="1" noChangeArrowheads="1"/>
          </p:cNvSpPr>
          <p:nvPr>
            <p:ph type="title"/>
          </p:nvPr>
        </p:nvSpPr>
        <p:spPr>
          <a:xfrm>
            <a:off x="685800" y="228600"/>
            <a:ext cx="7772400" cy="1143000"/>
          </a:xfrm>
        </p:spPr>
        <p:txBody>
          <a:bodyPr>
            <a:normAutofit fontScale="90000"/>
          </a:bodyPr>
          <a:lstStyle/>
          <a:p>
            <a:r>
              <a:rPr lang="en-US" b="1" dirty="0" smtClean="0">
                <a:solidFill>
                  <a:srgbClr val="FF33CC"/>
                </a:solidFill>
              </a:rPr>
              <a:t>4-Building </a:t>
            </a:r>
            <a:r>
              <a:rPr lang="en-US" b="1" dirty="0" smtClean="0">
                <a:solidFill>
                  <a:srgbClr val="FF33CC"/>
                </a:solidFill>
              </a:rPr>
              <a:t>Customer Relationships</a:t>
            </a:r>
          </a:p>
        </p:txBody>
      </p:sp>
      <p:pic>
        <p:nvPicPr>
          <p:cNvPr id="55300" name="Picture 2"/>
          <p:cNvPicPr>
            <a:picLocks noChangeAspect="1" noChangeArrowheads="1"/>
          </p:cNvPicPr>
          <p:nvPr/>
        </p:nvPicPr>
        <p:blipFill>
          <a:blip r:embed="rId3" cstate="print"/>
          <a:srcRect/>
          <a:stretch>
            <a:fillRect/>
          </a:stretch>
        </p:blipFill>
        <p:spPr bwMode="auto">
          <a:xfrm>
            <a:off x="1143000" y="2057400"/>
            <a:ext cx="2514600" cy="3352800"/>
          </a:xfrm>
          <a:prstGeom prst="rect">
            <a:avLst/>
          </a:prstGeom>
          <a:noFill/>
          <a:ln w="9525">
            <a:noFill/>
            <a:miter lim="800000"/>
            <a:headEnd/>
            <a:tailEnd/>
          </a:ln>
        </p:spPr>
      </p:pic>
      <p:sp>
        <p:nvSpPr>
          <p:cNvPr id="55302"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0" y="228600"/>
            <a:ext cx="9144000" cy="76200"/>
          </a:xfrm>
        </p:spPr>
        <p:txBody>
          <a:bodyPr>
            <a:normAutofit fontScale="90000"/>
          </a:bodyPr>
          <a:lstStyle/>
          <a:p>
            <a:pPr eaLnBrk="1" hangingPunct="1"/>
            <a:endParaRPr lang="en-US" dirty="0" smtClean="0"/>
          </a:p>
        </p:txBody>
      </p:sp>
      <p:sp>
        <p:nvSpPr>
          <p:cNvPr id="57346" name="Text Placeholder 6"/>
          <p:cNvSpPr>
            <a:spLocks noGrp="1"/>
          </p:cNvSpPr>
          <p:nvPr>
            <p:ph type="body" sz="quarter" idx="13"/>
          </p:nvPr>
        </p:nvSpPr>
        <p:spPr>
          <a:xfrm>
            <a:off x="914400" y="381000"/>
            <a:ext cx="7239000" cy="1219200"/>
          </a:xfrm>
        </p:spPr>
        <p:txBody>
          <a:bodyPr>
            <a:normAutofit/>
          </a:bodyPr>
          <a:lstStyle/>
          <a:p>
            <a:r>
              <a:rPr lang="en-US" dirty="0" smtClean="0"/>
              <a:t>Relationship Building Blocks:</a:t>
            </a:r>
          </a:p>
          <a:p>
            <a:r>
              <a:rPr lang="en-US" dirty="0" smtClean="0"/>
              <a:t> Customer Value and Satisfaction</a:t>
            </a:r>
          </a:p>
          <a:p>
            <a:endParaRPr lang="en-US" dirty="0" smtClean="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727388951"/>
              </p:ext>
            </p:extLst>
          </p:nvPr>
        </p:nvGraphicFramePr>
        <p:xfrm>
          <a:off x="2590800" y="1600200"/>
          <a:ext cx="548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9"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3"/>
          <p:cNvSpPr>
            <a:spLocks noGrp="1" noChangeArrowheads="1"/>
          </p:cNvSpPr>
          <p:nvPr>
            <p:ph idx="1"/>
          </p:nvPr>
        </p:nvSpPr>
        <p:spPr>
          <a:xfrm>
            <a:off x="685800" y="2133600"/>
            <a:ext cx="7772400" cy="4114800"/>
          </a:xfrm>
        </p:spPr>
        <p:txBody>
          <a:bodyPr/>
          <a:lstStyle/>
          <a:p>
            <a:pPr>
              <a:lnSpc>
                <a:spcPct val="90000"/>
              </a:lnSpc>
            </a:pPr>
            <a:r>
              <a:rPr lang="en-US" sz="2600" smtClean="0"/>
              <a:t>What Is Marketing?</a:t>
            </a:r>
          </a:p>
          <a:p>
            <a:pPr>
              <a:lnSpc>
                <a:spcPct val="90000"/>
              </a:lnSpc>
            </a:pPr>
            <a:r>
              <a:rPr lang="en-US" sz="2600" smtClean="0"/>
              <a:t>Understanding the Marketplace and Customer Needs</a:t>
            </a:r>
          </a:p>
          <a:p>
            <a:pPr>
              <a:lnSpc>
                <a:spcPct val="90000"/>
              </a:lnSpc>
            </a:pPr>
            <a:r>
              <a:rPr lang="en-US" sz="2600" smtClean="0"/>
              <a:t>Designing a Customer-Driven Marketing Strategy</a:t>
            </a:r>
          </a:p>
          <a:p>
            <a:pPr>
              <a:lnSpc>
                <a:spcPct val="90000"/>
              </a:lnSpc>
            </a:pPr>
            <a:r>
              <a:rPr lang="en-US" sz="2600" smtClean="0"/>
              <a:t>Preparing an Integrated Marketing Plan and Program</a:t>
            </a:r>
          </a:p>
          <a:p>
            <a:pPr>
              <a:lnSpc>
                <a:spcPct val="90000"/>
              </a:lnSpc>
            </a:pPr>
            <a:r>
              <a:rPr lang="en-US" sz="2600" smtClean="0"/>
              <a:t>Building Customer Relationships</a:t>
            </a:r>
          </a:p>
          <a:p>
            <a:pPr>
              <a:lnSpc>
                <a:spcPct val="90000"/>
              </a:lnSpc>
            </a:pPr>
            <a:r>
              <a:rPr lang="en-US" sz="2600" smtClean="0"/>
              <a:t>Capturing Value from Customers</a:t>
            </a:r>
          </a:p>
          <a:p>
            <a:pPr>
              <a:lnSpc>
                <a:spcPct val="90000"/>
              </a:lnSpc>
            </a:pPr>
            <a:r>
              <a:rPr lang="en-US" sz="2600" smtClean="0"/>
              <a:t>The Changing Marketing Landscape</a:t>
            </a:r>
          </a:p>
        </p:txBody>
      </p:sp>
      <p:sp>
        <p:nvSpPr>
          <p:cNvPr id="16386" name="Text Placeholder 8"/>
          <p:cNvSpPr>
            <a:spLocks noGrp="1"/>
          </p:cNvSpPr>
          <p:nvPr>
            <p:ph type="body" sz="quarter" idx="13"/>
          </p:nvPr>
        </p:nvSpPr>
        <p:spPr/>
        <p:txBody>
          <a:bodyPr>
            <a:normAutofit fontScale="77500" lnSpcReduction="20000"/>
          </a:bodyPr>
          <a:lstStyle/>
          <a:p>
            <a:r>
              <a:rPr lang="en-US" smtClean="0"/>
              <a:t>Topic Outline</a:t>
            </a:r>
          </a:p>
        </p:txBody>
      </p:sp>
      <p:sp>
        <p:nvSpPr>
          <p:cNvPr id="16387" name="Rectangle 2"/>
          <p:cNvSpPr>
            <a:spLocks noGrp="1" noChangeArrowheads="1"/>
          </p:cNvSpPr>
          <p:nvPr>
            <p:ph type="title"/>
          </p:nvPr>
        </p:nvSpPr>
        <p:spPr>
          <a:xfrm>
            <a:off x="685800" y="228600"/>
            <a:ext cx="7772400" cy="1143000"/>
          </a:xfrm>
        </p:spPr>
        <p:txBody>
          <a:bodyPr>
            <a:normAutofit fontScale="90000"/>
          </a:bodyPr>
          <a:lstStyle/>
          <a:p>
            <a:r>
              <a:rPr lang="en-US" b="1" dirty="0" smtClean="0">
                <a:solidFill>
                  <a:srgbClr val="FF0000"/>
                </a:solidFill>
              </a:rPr>
              <a:t>Creating and Capturing Customer Value</a:t>
            </a:r>
          </a:p>
        </p:txBody>
      </p:sp>
      <p:sp>
        <p:nvSpPr>
          <p:cNvPr id="16389"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0" y="609600"/>
            <a:ext cx="9144000" cy="1143000"/>
          </a:xfrm>
        </p:spPr>
        <p:txBody>
          <a:bodyPr/>
          <a:lstStyle/>
          <a:p>
            <a:r>
              <a:rPr lang="en-US" dirty="0" smtClean="0"/>
              <a:t>Building Customer Relationships</a:t>
            </a:r>
          </a:p>
        </p:txBody>
      </p:sp>
      <p:sp>
        <p:nvSpPr>
          <p:cNvPr id="59394" name="Text Placeholder 8"/>
          <p:cNvSpPr>
            <a:spLocks noGrp="1"/>
          </p:cNvSpPr>
          <p:nvPr>
            <p:ph type="body" sz="quarter" idx="13"/>
          </p:nvPr>
        </p:nvSpPr>
        <p:spPr/>
        <p:txBody>
          <a:bodyPr>
            <a:normAutofit fontScale="77500" lnSpcReduction="20000"/>
          </a:bodyPr>
          <a:lstStyle/>
          <a:p>
            <a:r>
              <a:rPr lang="en-US" smtClean="0"/>
              <a:t>Customer Relationship Levels and Tools</a:t>
            </a:r>
          </a:p>
          <a:p>
            <a:endParaRPr lang="en-US" smtClean="0"/>
          </a:p>
        </p:txBody>
      </p:sp>
      <p:graphicFrame>
        <p:nvGraphicFramePr>
          <p:cNvPr id="7" name="Diagram 6"/>
          <p:cNvGraphicFramePr/>
          <p:nvPr>
            <p:extLst>
              <p:ext uri="{D42A27DB-BD31-4B8C-83A1-F6EECF244321}">
                <p14:modId xmlns:p14="http://schemas.microsoft.com/office/powerpoint/2010/main" xmlns="" val="1697658739"/>
              </p:ext>
            </p:extLst>
          </p:nvPr>
        </p:nvGraphicFramePr>
        <p:xfrm>
          <a:off x="920750" y="2301875"/>
          <a:ext cx="2667000" cy="3236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9396" name="Picture 6"/>
          <p:cNvPicPr>
            <a:picLocks noChangeAspect="1" noChangeArrowheads="1"/>
          </p:cNvPicPr>
          <p:nvPr/>
        </p:nvPicPr>
        <p:blipFill>
          <a:blip r:embed="rId8" cstate="print"/>
          <a:srcRect/>
          <a:stretch>
            <a:fillRect/>
          </a:stretch>
        </p:blipFill>
        <p:spPr bwMode="auto">
          <a:xfrm>
            <a:off x="3733800" y="2438400"/>
            <a:ext cx="4410075" cy="2933700"/>
          </a:xfrm>
          <a:prstGeom prst="rect">
            <a:avLst/>
          </a:prstGeom>
          <a:noFill/>
          <a:ln w="9525">
            <a:noFill/>
            <a:miter lim="800000"/>
            <a:headEnd/>
            <a:tailEnd/>
          </a:ln>
        </p:spPr>
      </p:pic>
      <p:sp>
        <p:nvSpPr>
          <p:cNvPr id="59398"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3"/>
          <p:cNvSpPr>
            <a:spLocks noGrp="1" noChangeArrowheads="1"/>
          </p:cNvSpPr>
          <p:nvPr>
            <p:ph idx="1"/>
          </p:nvPr>
        </p:nvSpPr>
        <p:spPr>
          <a:xfrm>
            <a:off x="1143000" y="990600"/>
            <a:ext cx="7315200" cy="4648200"/>
          </a:xfrm>
        </p:spPr>
        <p:txBody>
          <a:bodyPr>
            <a:normAutofit/>
          </a:bodyPr>
          <a:lstStyle/>
          <a:p>
            <a:pPr eaLnBrk="1" hangingPunct="1">
              <a:lnSpc>
                <a:spcPct val="90000"/>
              </a:lnSpc>
              <a:buNone/>
            </a:pPr>
            <a:endParaRPr lang="en-US" sz="3000" dirty="0" smtClean="0"/>
          </a:p>
          <a:p>
            <a:pPr eaLnBrk="1" hangingPunct="1">
              <a:lnSpc>
                <a:spcPct val="90000"/>
              </a:lnSpc>
            </a:pPr>
            <a:r>
              <a:rPr lang="en-US" sz="3000" dirty="0" smtClean="0"/>
              <a:t>Relating with more carefully selected customers uses selective relationship management to target fewer, more profitable customers</a:t>
            </a:r>
          </a:p>
          <a:p>
            <a:pPr eaLnBrk="1" hangingPunct="1">
              <a:lnSpc>
                <a:spcPct val="90000"/>
              </a:lnSpc>
            </a:pPr>
            <a:r>
              <a:rPr lang="en-US" sz="3000" dirty="0" smtClean="0"/>
              <a:t>Relating more deeply and interactively by incorporating more interactive two way relationships through blogs, Websites, online communities and social networks</a:t>
            </a:r>
          </a:p>
        </p:txBody>
      </p:sp>
      <p:sp>
        <p:nvSpPr>
          <p:cNvPr id="61442" name="Text Placeholder 5"/>
          <p:cNvSpPr>
            <a:spLocks noGrp="1"/>
          </p:cNvSpPr>
          <p:nvPr>
            <p:ph type="body" sz="quarter" idx="13"/>
          </p:nvPr>
        </p:nvSpPr>
        <p:spPr>
          <a:xfrm>
            <a:off x="914400" y="381000"/>
            <a:ext cx="7162800" cy="762000"/>
          </a:xfrm>
        </p:spPr>
        <p:txBody>
          <a:bodyPr>
            <a:normAutofit fontScale="92500"/>
          </a:bodyPr>
          <a:lstStyle/>
          <a:p>
            <a:r>
              <a:rPr lang="en-US" u="sng" dirty="0" smtClean="0"/>
              <a:t>The Changing Nature of Customer Relationships</a:t>
            </a:r>
          </a:p>
        </p:txBody>
      </p:sp>
      <p:sp>
        <p:nvSpPr>
          <p:cNvPr id="61443" name="Rectangle 2"/>
          <p:cNvSpPr>
            <a:spLocks noGrp="1" noChangeArrowheads="1"/>
          </p:cNvSpPr>
          <p:nvPr>
            <p:ph type="title"/>
          </p:nvPr>
        </p:nvSpPr>
        <p:spPr>
          <a:xfrm>
            <a:off x="685800" y="228600"/>
            <a:ext cx="7772400" cy="228600"/>
          </a:xfrm>
        </p:spPr>
        <p:txBody>
          <a:bodyPr>
            <a:normAutofit fontScale="90000"/>
          </a:bodyPr>
          <a:lstStyle/>
          <a:p>
            <a:pPr eaLnBrk="1" hangingPunct="1"/>
            <a:endParaRPr lang="en-US" dirty="0" smtClean="0"/>
          </a:p>
        </p:txBody>
      </p:sp>
      <p:sp>
        <p:nvSpPr>
          <p:cNvPr id="61445"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Rectangle 3"/>
          <p:cNvSpPr>
            <a:spLocks noGrp="1" noChangeArrowheads="1"/>
          </p:cNvSpPr>
          <p:nvPr>
            <p:ph idx="1"/>
          </p:nvPr>
        </p:nvSpPr>
        <p:spPr>
          <a:xfrm>
            <a:off x="1143000" y="914400"/>
            <a:ext cx="6858000" cy="5181600"/>
          </a:xfrm>
        </p:spPr>
        <p:txBody>
          <a:bodyPr/>
          <a:lstStyle/>
          <a:p>
            <a:pPr>
              <a:buFontTx/>
              <a:buNone/>
            </a:pPr>
            <a:r>
              <a:rPr lang="en-US" b="1" dirty="0" smtClean="0">
                <a:solidFill>
                  <a:schemeClr val="accent6">
                    <a:lumMod val="50000"/>
                  </a:schemeClr>
                </a:solidFill>
              </a:rPr>
              <a:t>-</a:t>
            </a:r>
            <a:r>
              <a:rPr lang="en-US" b="1" dirty="0" smtClean="0">
                <a:solidFill>
                  <a:schemeClr val="accent6">
                    <a:lumMod val="50000"/>
                  </a:schemeClr>
                </a:solidFill>
              </a:rPr>
              <a:t>Customer-managed </a:t>
            </a:r>
            <a:r>
              <a:rPr lang="en-US" b="1" dirty="0" smtClean="0">
                <a:solidFill>
                  <a:schemeClr val="accent6">
                    <a:lumMod val="50000"/>
                  </a:schemeClr>
                </a:solidFill>
              </a:rPr>
              <a:t>relationships</a:t>
            </a:r>
          </a:p>
          <a:p>
            <a:pPr>
              <a:buFontTx/>
              <a:buNone/>
            </a:pPr>
            <a:r>
              <a:rPr lang="en-US" dirty="0" smtClean="0"/>
              <a:t>    Customers, empowered by today’s new digital technologies, interact with companies and each other to shape their relationships with brands</a:t>
            </a:r>
            <a:r>
              <a:rPr lang="en-US" dirty="0" smtClean="0"/>
              <a:t>.</a:t>
            </a:r>
          </a:p>
          <a:p>
            <a:pPr>
              <a:buNone/>
            </a:pPr>
            <a:r>
              <a:rPr lang="en-US" b="1" dirty="0" smtClean="0">
                <a:solidFill>
                  <a:schemeClr val="accent6">
                    <a:lumMod val="50000"/>
                  </a:schemeClr>
                </a:solidFill>
              </a:rPr>
              <a:t>-</a:t>
            </a:r>
            <a:r>
              <a:rPr lang="en-US" b="1" dirty="0" smtClean="0">
                <a:solidFill>
                  <a:schemeClr val="accent6">
                    <a:lumMod val="50000"/>
                  </a:schemeClr>
                </a:solidFill>
              </a:rPr>
              <a:t>Partner </a:t>
            </a:r>
            <a:r>
              <a:rPr lang="en-US" b="1" dirty="0" smtClean="0">
                <a:solidFill>
                  <a:schemeClr val="accent6">
                    <a:lumMod val="50000"/>
                  </a:schemeClr>
                </a:solidFill>
              </a:rPr>
              <a:t>relationship management </a:t>
            </a:r>
            <a:r>
              <a:rPr lang="en-US" dirty="0" smtClean="0"/>
              <a:t>involves working closely with partners in other company departments and outside the company to jointly bring greater value to customers</a:t>
            </a:r>
          </a:p>
          <a:p>
            <a:pPr>
              <a:buFontTx/>
              <a:buNone/>
            </a:pPr>
            <a:endParaRPr lang="en-US" dirty="0" smtClean="0"/>
          </a:p>
        </p:txBody>
      </p:sp>
      <p:sp>
        <p:nvSpPr>
          <p:cNvPr id="63490" name="Text Placeholder 5"/>
          <p:cNvSpPr>
            <a:spLocks noGrp="1"/>
          </p:cNvSpPr>
          <p:nvPr>
            <p:ph type="body" sz="quarter" idx="13"/>
          </p:nvPr>
        </p:nvSpPr>
        <p:spPr>
          <a:xfrm>
            <a:off x="990600" y="304800"/>
            <a:ext cx="7162800" cy="838200"/>
          </a:xfrm>
        </p:spPr>
        <p:txBody>
          <a:bodyPr>
            <a:normAutofit fontScale="92500"/>
          </a:bodyPr>
          <a:lstStyle/>
          <a:p>
            <a:r>
              <a:rPr lang="en-US" u="sng" dirty="0" smtClean="0"/>
              <a:t>The Changing Nature of Customer Relationships</a:t>
            </a:r>
          </a:p>
          <a:p>
            <a:endParaRPr lang="en-US" dirty="0" smtClean="0"/>
          </a:p>
        </p:txBody>
      </p:sp>
      <p:sp>
        <p:nvSpPr>
          <p:cNvPr id="63491" name="Rectangle 2"/>
          <p:cNvSpPr>
            <a:spLocks noGrp="1" noChangeArrowheads="1"/>
          </p:cNvSpPr>
          <p:nvPr>
            <p:ph type="title"/>
          </p:nvPr>
        </p:nvSpPr>
        <p:spPr>
          <a:xfrm>
            <a:off x="685800" y="228600"/>
            <a:ext cx="7772400" cy="45719"/>
          </a:xfrm>
        </p:spPr>
        <p:txBody>
          <a:bodyPr>
            <a:normAutofit fontScale="90000"/>
          </a:bodyPr>
          <a:lstStyle/>
          <a:p>
            <a:pPr eaLnBrk="1" hangingPunct="1"/>
            <a:endParaRPr lang="en-US" dirty="0" smtClean="0"/>
          </a:p>
        </p:txBody>
      </p:sp>
      <p:sp>
        <p:nvSpPr>
          <p:cNvPr id="63493"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Rectangle 3"/>
          <p:cNvSpPr>
            <a:spLocks noGrp="1" noChangeArrowheads="1"/>
          </p:cNvSpPr>
          <p:nvPr>
            <p:ph idx="1"/>
          </p:nvPr>
        </p:nvSpPr>
        <p:spPr>
          <a:xfrm>
            <a:off x="1066800" y="1066800"/>
            <a:ext cx="7391400" cy="5334000"/>
          </a:xfrm>
        </p:spPr>
        <p:txBody>
          <a:bodyPr>
            <a:normAutofit lnSpcReduction="10000"/>
          </a:bodyPr>
          <a:lstStyle/>
          <a:p>
            <a:pPr eaLnBrk="1" hangingPunct="1"/>
            <a:r>
              <a:rPr lang="en-US" b="1" dirty="0" smtClean="0"/>
              <a:t>Partners inside the company </a:t>
            </a:r>
            <a:r>
              <a:rPr lang="en-US" dirty="0" smtClean="0"/>
              <a:t>is every functional area interacting with customers</a:t>
            </a:r>
          </a:p>
          <a:p>
            <a:pPr lvl="1" eaLnBrk="1" hangingPunct="1"/>
            <a:r>
              <a:rPr lang="en-US" sz="3200" dirty="0" smtClean="0"/>
              <a:t>Electronically</a:t>
            </a:r>
          </a:p>
          <a:p>
            <a:pPr lvl="1" eaLnBrk="1" hangingPunct="1"/>
            <a:r>
              <a:rPr lang="en-US" sz="3200" dirty="0" smtClean="0"/>
              <a:t>Cross-functional </a:t>
            </a:r>
            <a:r>
              <a:rPr lang="en-US" sz="3200" dirty="0" smtClean="0"/>
              <a:t>teams</a:t>
            </a:r>
          </a:p>
          <a:p>
            <a:pPr marL="0" indent="0">
              <a:buNone/>
            </a:pPr>
            <a:r>
              <a:rPr lang="en-US" dirty="0" smtClean="0"/>
              <a:t>-</a:t>
            </a:r>
            <a:r>
              <a:rPr lang="en-US" dirty="0" smtClean="0"/>
              <a:t>  Marketers </a:t>
            </a:r>
            <a:r>
              <a:rPr lang="en-US" dirty="0" smtClean="0"/>
              <a:t>connect with their suppliers, </a:t>
            </a:r>
            <a:r>
              <a:rPr lang="en-US" dirty="0" smtClean="0"/>
              <a:t>            channel </a:t>
            </a:r>
            <a:r>
              <a:rPr lang="en-US" dirty="0" smtClean="0"/>
              <a:t>partners, and competitors by developing partnerships</a:t>
            </a:r>
          </a:p>
          <a:p>
            <a:pPr marL="0" indent="0">
              <a:buNone/>
            </a:pPr>
            <a:r>
              <a:rPr lang="en-US" dirty="0" smtClean="0"/>
              <a:t>-</a:t>
            </a:r>
            <a:r>
              <a:rPr lang="en-US" b="1" dirty="0" smtClean="0">
                <a:solidFill>
                  <a:srgbClr val="00B0F0"/>
                </a:solidFill>
              </a:rPr>
              <a:t>Supply </a:t>
            </a:r>
            <a:r>
              <a:rPr lang="en-US" b="1" dirty="0" smtClean="0">
                <a:solidFill>
                  <a:srgbClr val="00B0F0"/>
                </a:solidFill>
              </a:rPr>
              <a:t>chain </a:t>
            </a:r>
            <a:r>
              <a:rPr lang="en-US" dirty="0" smtClean="0"/>
              <a:t>is a channel that stretches from raw materials to components to final products to final buyers</a:t>
            </a:r>
          </a:p>
          <a:p>
            <a:pPr eaLnBrk="1" hangingPunct="1">
              <a:buNone/>
            </a:pPr>
            <a:endParaRPr lang="en-US" dirty="0" smtClean="0"/>
          </a:p>
        </p:txBody>
      </p:sp>
      <p:sp>
        <p:nvSpPr>
          <p:cNvPr id="67586" name="Text Placeholder 5"/>
          <p:cNvSpPr>
            <a:spLocks noGrp="1"/>
          </p:cNvSpPr>
          <p:nvPr>
            <p:ph type="body" sz="quarter" idx="13"/>
          </p:nvPr>
        </p:nvSpPr>
        <p:spPr>
          <a:xfrm>
            <a:off x="990600" y="381000"/>
            <a:ext cx="7162800" cy="533400"/>
          </a:xfrm>
        </p:spPr>
        <p:txBody>
          <a:bodyPr>
            <a:normAutofit/>
          </a:bodyPr>
          <a:lstStyle/>
          <a:p>
            <a:r>
              <a:rPr lang="en-US" u="sng" dirty="0" smtClean="0">
                <a:solidFill>
                  <a:schemeClr val="accent6">
                    <a:lumMod val="50000"/>
                  </a:schemeClr>
                </a:solidFill>
              </a:rPr>
              <a:t>Partner Relationship Management</a:t>
            </a:r>
          </a:p>
          <a:p>
            <a:endParaRPr lang="en-US" dirty="0" smtClean="0"/>
          </a:p>
        </p:txBody>
      </p:sp>
      <p:sp>
        <p:nvSpPr>
          <p:cNvPr id="67587" name="Rectangle 2"/>
          <p:cNvSpPr>
            <a:spLocks noGrp="1" noChangeArrowheads="1"/>
          </p:cNvSpPr>
          <p:nvPr>
            <p:ph type="title"/>
          </p:nvPr>
        </p:nvSpPr>
        <p:spPr>
          <a:xfrm>
            <a:off x="685800" y="0"/>
            <a:ext cx="7772400" cy="45719"/>
          </a:xfrm>
        </p:spPr>
        <p:txBody>
          <a:bodyPr>
            <a:normAutofit fontScale="90000"/>
          </a:bodyPr>
          <a:lstStyle/>
          <a:p>
            <a:pPr eaLnBrk="1" hangingPunct="1"/>
            <a:endParaRPr lang="en-US" dirty="0" smtClean="0"/>
          </a:p>
        </p:txBody>
      </p:sp>
      <p:sp>
        <p:nvSpPr>
          <p:cNvPr id="67589"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Content Placeholder 18"/>
          <p:cNvSpPr>
            <a:spLocks noGrp="1"/>
          </p:cNvSpPr>
          <p:nvPr>
            <p:ph idx="1"/>
          </p:nvPr>
        </p:nvSpPr>
        <p:spPr/>
        <p:txBody>
          <a:bodyPr/>
          <a:lstStyle/>
          <a:p>
            <a:r>
              <a:rPr lang="en-US" b="1" dirty="0" smtClean="0">
                <a:solidFill>
                  <a:srgbClr val="7030A0"/>
                </a:solidFill>
              </a:rPr>
              <a:t>Customer lifetime value </a:t>
            </a:r>
            <a:r>
              <a:rPr lang="en-US" dirty="0" smtClean="0"/>
              <a:t>is the value of the entire stream of purchases that the customer would</a:t>
            </a:r>
            <a:br>
              <a:rPr lang="en-US" dirty="0" smtClean="0"/>
            </a:br>
            <a:r>
              <a:rPr lang="en-US" dirty="0" smtClean="0"/>
              <a:t>make over a </a:t>
            </a:r>
            <a:br>
              <a:rPr lang="en-US" dirty="0" smtClean="0"/>
            </a:br>
            <a:r>
              <a:rPr lang="en-US" dirty="0" smtClean="0"/>
              <a:t>lifetime of </a:t>
            </a:r>
            <a:br>
              <a:rPr lang="en-US" dirty="0" smtClean="0"/>
            </a:br>
            <a:r>
              <a:rPr lang="en-US" dirty="0" smtClean="0"/>
              <a:t>patronage</a:t>
            </a:r>
          </a:p>
          <a:p>
            <a:endParaRPr lang="en-US" dirty="0" smtClean="0"/>
          </a:p>
        </p:txBody>
      </p:sp>
      <p:sp>
        <p:nvSpPr>
          <p:cNvPr id="71682" name="Rectangle 3"/>
          <p:cNvSpPr>
            <a:spLocks noGrp="1" noChangeArrowheads="1"/>
          </p:cNvSpPr>
          <p:nvPr>
            <p:ph type="body" sz="quarter" idx="13"/>
          </p:nvPr>
        </p:nvSpPr>
        <p:spPr>
          <a:xfrm>
            <a:off x="457200" y="990600"/>
            <a:ext cx="8305800" cy="609600"/>
          </a:xfrm>
        </p:spPr>
        <p:txBody>
          <a:bodyPr>
            <a:normAutofit/>
          </a:bodyPr>
          <a:lstStyle/>
          <a:p>
            <a:r>
              <a:rPr lang="en-US" u="sng" dirty="0" smtClean="0"/>
              <a:t>Creating Customer Loyalty and Retention</a:t>
            </a:r>
          </a:p>
          <a:p>
            <a:endParaRPr lang="en-US" dirty="0" smtClean="0"/>
          </a:p>
          <a:p>
            <a:endParaRPr lang="en-US" dirty="0" smtClean="0"/>
          </a:p>
          <a:p>
            <a:endParaRPr lang="en-US" dirty="0" smtClean="0"/>
          </a:p>
          <a:p>
            <a:endParaRPr lang="en-US" dirty="0" smtClean="0"/>
          </a:p>
        </p:txBody>
      </p:sp>
      <p:sp>
        <p:nvSpPr>
          <p:cNvPr id="71683" name="Rectangle 2"/>
          <p:cNvSpPr>
            <a:spLocks noGrp="1" noChangeArrowheads="1"/>
          </p:cNvSpPr>
          <p:nvPr>
            <p:ph type="title"/>
          </p:nvPr>
        </p:nvSpPr>
        <p:spPr>
          <a:xfrm>
            <a:off x="685800" y="228600"/>
            <a:ext cx="7772400" cy="838200"/>
          </a:xfrm>
        </p:spPr>
        <p:txBody>
          <a:bodyPr>
            <a:normAutofit fontScale="90000"/>
          </a:bodyPr>
          <a:lstStyle/>
          <a:p>
            <a:r>
              <a:rPr lang="en-US" b="1" dirty="0" smtClean="0">
                <a:solidFill>
                  <a:srgbClr val="FF33CC"/>
                </a:solidFill>
              </a:rPr>
              <a:t>5-Capturing </a:t>
            </a:r>
            <a:r>
              <a:rPr lang="en-US" b="1" dirty="0" smtClean="0">
                <a:solidFill>
                  <a:srgbClr val="FF33CC"/>
                </a:solidFill>
              </a:rPr>
              <a:t>Value from Customers</a:t>
            </a:r>
          </a:p>
        </p:txBody>
      </p:sp>
      <p:pic>
        <p:nvPicPr>
          <p:cNvPr id="71684" name="Picture 7" descr="ph01_extra1"/>
          <p:cNvPicPr>
            <a:picLocks noChangeAspect="1" noChangeArrowheads="1"/>
          </p:cNvPicPr>
          <p:nvPr/>
        </p:nvPicPr>
        <p:blipFill>
          <a:blip r:embed="rId3" cstate="print"/>
          <a:srcRect/>
          <a:stretch>
            <a:fillRect/>
          </a:stretch>
        </p:blipFill>
        <p:spPr bwMode="auto">
          <a:xfrm>
            <a:off x="4419600" y="3276600"/>
            <a:ext cx="3514725" cy="2719388"/>
          </a:xfrm>
          <a:prstGeom prst="rect">
            <a:avLst/>
          </a:prstGeom>
          <a:noFill/>
          <a:ln w="9525">
            <a:noFill/>
            <a:miter lim="800000"/>
            <a:headEnd/>
            <a:tailEnd/>
          </a:ln>
        </p:spPr>
      </p:pic>
      <p:sp>
        <p:nvSpPr>
          <p:cNvPr id="71686"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Rectangle 3"/>
          <p:cNvSpPr>
            <a:spLocks noGrp="1" noChangeArrowheads="1"/>
          </p:cNvSpPr>
          <p:nvPr>
            <p:ph idx="1"/>
          </p:nvPr>
        </p:nvSpPr>
        <p:spPr>
          <a:xfrm>
            <a:off x="609600" y="914400"/>
            <a:ext cx="7924800" cy="5181600"/>
          </a:xfrm>
        </p:spPr>
        <p:txBody>
          <a:bodyPr/>
          <a:lstStyle/>
          <a:p>
            <a:pPr eaLnBrk="1" hangingPunct="1"/>
            <a:endParaRPr lang="en-US" dirty="0" smtClean="0"/>
          </a:p>
          <a:p>
            <a:r>
              <a:rPr lang="en-US" b="1" dirty="0" smtClean="0">
                <a:solidFill>
                  <a:srgbClr val="7030A0"/>
                </a:solidFill>
              </a:rPr>
              <a:t>Share of customer </a:t>
            </a:r>
            <a:r>
              <a:rPr lang="en-US" dirty="0" smtClean="0"/>
              <a:t>is</a:t>
            </a:r>
            <a:r>
              <a:rPr lang="en-US" dirty="0"/>
              <a:t> </a:t>
            </a:r>
            <a:r>
              <a:rPr lang="en-US" dirty="0" smtClean="0"/>
              <a:t>the portion of the customer’s purchasing that a company gets in its product </a:t>
            </a:r>
            <a:r>
              <a:rPr lang="en-US" dirty="0" smtClean="0"/>
              <a:t>categories</a:t>
            </a:r>
          </a:p>
          <a:p>
            <a:r>
              <a:rPr lang="en-US" b="1" dirty="0" smtClean="0">
                <a:solidFill>
                  <a:srgbClr val="7030A0"/>
                </a:solidFill>
              </a:rPr>
              <a:t>Customer equity </a:t>
            </a:r>
            <a:r>
              <a:rPr lang="en-US" dirty="0" smtClean="0"/>
              <a:t>is </a:t>
            </a:r>
            <a:r>
              <a:rPr lang="en-US" dirty="0" smtClean="0"/>
              <a:t>the total combined customer lifetime values of all of the company’s customers</a:t>
            </a:r>
          </a:p>
          <a:p>
            <a:pPr>
              <a:buNone/>
            </a:pPr>
            <a:endParaRPr lang="en-US" dirty="0" smtClean="0"/>
          </a:p>
          <a:p>
            <a:endParaRPr lang="en-US" dirty="0" smtClean="0"/>
          </a:p>
        </p:txBody>
      </p:sp>
      <p:sp>
        <p:nvSpPr>
          <p:cNvPr id="73730" name="Text Placeholder 5"/>
          <p:cNvSpPr>
            <a:spLocks noGrp="1"/>
          </p:cNvSpPr>
          <p:nvPr>
            <p:ph type="body" sz="quarter" idx="13"/>
          </p:nvPr>
        </p:nvSpPr>
        <p:spPr>
          <a:xfrm>
            <a:off x="0" y="381000"/>
            <a:ext cx="9144000" cy="533400"/>
          </a:xfrm>
        </p:spPr>
        <p:txBody>
          <a:bodyPr>
            <a:normAutofit/>
          </a:bodyPr>
          <a:lstStyle/>
          <a:p>
            <a:r>
              <a:rPr lang="en-US" u="sng" dirty="0" smtClean="0"/>
              <a:t>Growing Share of Customer</a:t>
            </a:r>
          </a:p>
          <a:p>
            <a:endParaRPr lang="en-US" dirty="0" smtClean="0"/>
          </a:p>
        </p:txBody>
      </p:sp>
      <p:sp>
        <p:nvSpPr>
          <p:cNvPr id="73731" name="Rectangle 2"/>
          <p:cNvSpPr>
            <a:spLocks noGrp="1" noChangeArrowheads="1"/>
          </p:cNvSpPr>
          <p:nvPr>
            <p:ph type="title"/>
          </p:nvPr>
        </p:nvSpPr>
        <p:spPr>
          <a:xfrm>
            <a:off x="0" y="228600"/>
            <a:ext cx="9144000" cy="76200"/>
          </a:xfrm>
        </p:spPr>
        <p:txBody>
          <a:bodyPr>
            <a:normAutofit fontScale="90000"/>
          </a:bodyPr>
          <a:lstStyle/>
          <a:p>
            <a:pPr eaLnBrk="1" hangingPunct="1"/>
            <a:endParaRPr lang="en-US" dirty="0" smtClean="0"/>
          </a:p>
        </p:txBody>
      </p:sp>
      <p:sp>
        <p:nvSpPr>
          <p:cNvPr id="73733"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pic>
        <p:nvPicPr>
          <p:cNvPr id="6" name="Picture 5"/>
          <p:cNvPicPr>
            <a:picLocks noChangeAspect="1" noChangeArrowheads="1"/>
          </p:cNvPicPr>
          <p:nvPr/>
        </p:nvPicPr>
        <p:blipFill>
          <a:blip r:embed="rId3" cstate="print"/>
          <a:srcRect/>
          <a:stretch>
            <a:fillRect/>
          </a:stretch>
        </p:blipFill>
        <p:spPr bwMode="auto">
          <a:xfrm>
            <a:off x="4495800" y="4648200"/>
            <a:ext cx="4195763"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5" name="Rectangle 3"/>
          <p:cNvSpPr>
            <a:spLocks noGrp="1" noChangeArrowheads="1"/>
          </p:cNvSpPr>
          <p:nvPr>
            <p:ph idx="1"/>
          </p:nvPr>
        </p:nvSpPr>
        <p:spPr>
          <a:xfrm>
            <a:off x="685800" y="1676400"/>
            <a:ext cx="7772400" cy="3505200"/>
          </a:xfrm>
        </p:spPr>
        <p:txBody>
          <a:bodyPr/>
          <a:lstStyle/>
          <a:p>
            <a:pPr eaLnBrk="1" hangingPunct="1">
              <a:lnSpc>
                <a:spcPct val="90000"/>
              </a:lnSpc>
            </a:pPr>
            <a:r>
              <a:rPr lang="en-US" dirty="0" smtClean="0"/>
              <a:t>Right relationships with the right customers involves treating customers as assets that need to be managed and maximized</a:t>
            </a:r>
          </a:p>
          <a:p>
            <a:pPr eaLnBrk="1" hangingPunct="1">
              <a:lnSpc>
                <a:spcPct val="90000"/>
              </a:lnSpc>
            </a:pPr>
            <a:r>
              <a:rPr lang="en-US" dirty="0" smtClean="0"/>
              <a:t>Different types of customers require different relationship management strategies</a:t>
            </a:r>
          </a:p>
        </p:txBody>
      </p:sp>
      <p:sp>
        <p:nvSpPr>
          <p:cNvPr id="77826" name="Text Placeholder 7"/>
          <p:cNvSpPr>
            <a:spLocks noGrp="1"/>
          </p:cNvSpPr>
          <p:nvPr>
            <p:ph type="body" sz="quarter" idx="13"/>
          </p:nvPr>
        </p:nvSpPr>
        <p:spPr>
          <a:xfrm>
            <a:off x="914400" y="381000"/>
            <a:ext cx="7162800" cy="609600"/>
          </a:xfrm>
        </p:spPr>
        <p:txBody>
          <a:bodyPr>
            <a:normAutofit/>
          </a:bodyPr>
          <a:lstStyle/>
          <a:p>
            <a:r>
              <a:rPr lang="en-US" u="sng" dirty="0" smtClean="0"/>
              <a:t>Building Customer Equity</a:t>
            </a:r>
          </a:p>
          <a:p>
            <a:endParaRPr lang="en-US" dirty="0" smtClean="0"/>
          </a:p>
        </p:txBody>
      </p:sp>
      <p:sp>
        <p:nvSpPr>
          <p:cNvPr id="77827" name="Rectangle 2"/>
          <p:cNvSpPr>
            <a:spLocks noGrp="1" noChangeArrowheads="1"/>
          </p:cNvSpPr>
          <p:nvPr>
            <p:ph type="title"/>
          </p:nvPr>
        </p:nvSpPr>
        <p:spPr>
          <a:xfrm>
            <a:off x="685800" y="228600"/>
            <a:ext cx="7772400" cy="45719"/>
          </a:xfrm>
        </p:spPr>
        <p:txBody>
          <a:bodyPr>
            <a:normAutofit fontScale="90000"/>
          </a:bodyPr>
          <a:lstStyle/>
          <a:p>
            <a:pPr eaLnBrk="1" hangingPunct="1"/>
            <a:endParaRPr lang="en-US" dirty="0" smtClean="0"/>
          </a:p>
        </p:txBody>
      </p:sp>
      <p:sp>
        <p:nvSpPr>
          <p:cNvPr id="77829"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Text Placeholder 7"/>
          <p:cNvSpPr>
            <a:spLocks noGrp="1"/>
          </p:cNvSpPr>
          <p:nvPr>
            <p:ph type="body" sz="quarter" idx="13"/>
          </p:nvPr>
        </p:nvSpPr>
        <p:spPr>
          <a:xfrm>
            <a:off x="1295400" y="1981200"/>
            <a:ext cx="6858000" cy="1676400"/>
          </a:xfrm>
        </p:spPr>
        <p:txBody>
          <a:bodyPr/>
          <a:lstStyle/>
          <a:p>
            <a:pPr algn="l"/>
            <a:r>
              <a:rPr lang="en-US" dirty="0" smtClean="0"/>
              <a:t>Changing Economic Environment</a:t>
            </a:r>
          </a:p>
          <a:p>
            <a:pPr algn="l">
              <a:buFontTx/>
              <a:buChar char="•"/>
            </a:pPr>
            <a:r>
              <a:rPr lang="en-US" dirty="0" smtClean="0">
                <a:solidFill>
                  <a:schemeClr val="tx1"/>
                </a:solidFill>
              </a:rPr>
              <a:t>New consumer frugality </a:t>
            </a:r>
          </a:p>
          <a:p>
            <a:pPr algn="l">
              <a:buFontTx/>
              <a:buChar char="•"/>
            </a:pPr>
            <a:r>
              <a:rPr lang="en-US" dirty="0" smtClean="0">
                <a:solidFill>
                  <a:schemeClr val="tx1"/>
                </a:solidFill>
              </a:rPr>
              <a:t>Marketers focus on value for the customer</a:t>
            </a:r>
          </a:p>
          <a:p>
            <a:pPr algn="l"/>
            <a:endParaRPr lang="en-US" dirty="0" smtClean="0"/>
          </a:p>
        </p:txBody>
      </p:sp>
      <p:sp>
        <p:nvSpPr>
          <p:cNvPr id="79874"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dirty="0" smtClean="0"/>
              <a:t/>
            </a:r>
            <a:br>
              <a:rPr lang="en-US" dirty="0" smtClean="0"/>
            </a:br>
            <a:r>
              <a:rPr lang="en-US" dirty="0" smtClean="0">
                <a:solidFill>
                  <a:srgbClr val="FF0000"/>
                </a:solidFill>
              </a:rPr>
              <a:t>The Changing Marketing Landscape</a:t>
            </a:r>
          </a:p>
        </p:txBody>
      </p:sp>
      <p:sp>
        <p:nvSpPr>
          <p:cNvPr id="79875"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a:cs typeface="ヒラギノ角ゴ Pro W3"/>
            </a:endParaRPr>
          </a:p>
        </p:txBody>
      </p:sp>
      <p:pic>
        <p:nvPicPr>
          <p:cNvPr id="79876" name="Picture 7"/>
          <p:cNvPicPr>
            <a:picLocks noChangeAspect="1" noChangeArrowheads="1"/>
          </p:cNvPicPr>
          <p:nvPr/>
        </p:nvPicPr>
        <p:blipFill>
          <a:blip r:embed="rId3" cstate="print"/>
          <a:srcRect/>
          <a:stretch>
            <a:fillRect/>
          </a:stretch>
        </p:blipFill>
        <p:spPr bwMode="auto">
          <a:xfrm>
            <a:off x="2971800" y="4191000"/>
            <a:ext cx="2828925" cy="1839913"/>
          </a:xfrm>
          <a:prstGeom prst="rect">
            <a:avLst/>
          </a:prstGeom>
          <a:noFill/>
          <a:ln w="9525">
            <a:noFill/>
            <a:miter lim="800000"/>
            <a:headEnd/>
            <a:tailEnd/>
          </a:ln>
        </p:spPr>
      </p:pic>
      <p:sp>
        <p:nvSpPr>
          <p:cNvPr id="79878"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1" name="Text Placeholder 7"/>
          <p:cNvSpPr>
            <a:spLocks noGrp="1"/>
          </p:cNvSpPr>
          <p:nvPr>
            <p:ph type="body" sz="quarter" idx="13"/>
          </p:nvPr>
        </p:nvSpPr>
        <p:spPr>
          <a:xfrm>
            <a:off x="1219200" y="2743200"/>
            <a:ext cx="6781800" cy="3276600"/>
          </a:xfrm>
        </p:spPr>
        <p:txBody>
          <a:bodyPr/>
          <a:lstStyle/>
          <a:p>
            <a:pPr algn="l">
              <a:buFontTx/>
              <a:buChar char="•"/>
            </a:pPr>
            <a:r>
              <a:rPr lang="en-US" dirty="0" smtClean="0">
                <a:solidFill>
                  <a:srgbClr val="FFFFFF"/>
                </a:solidFill>
              </a:rPr>
              <a:t>Online marketing is the fastest-growing </a:t>
            </a:r>
          </a:p>
          <a:p>
            <a:pPr algn="l">
              <a:buFontTx/>
              <a:buChar char="•"/>
            </a:pPr>
            <a:r>
              <a:rPr lang="en-US" dirty="0" smtClean="0">
                <a:solidFill>
                  <a:srgbClr val="FFFFFF"/>
                </a:solidFill>
              </a:rPr>
              <a:t>Click- and- mortar companies evolved</a:t>
            </a:r>
          </a:p>
          <a:p>
            <a:pPr algn="l"/>
            <a:endParaRPr lang="en-US" dirty="0" smtClean="0"/>
          </a:p>
        </p:txBody>
      </p:sp>
      <p:sp>
        <p:nvSpPr>
          <p:cNvPr id="81922" name="Rectangle 2"/>
          <p:cNvSpPr>
            <a:spLocks noGrp="1" noChangeArrowheads="1"/>
          </p:cNvSpPr>
          <p:nvPr>
            <p:ph type="title"/>
          </p:nvPr>
        </p:nvSpPr>
        <p:spPr>
          <a:xfrm>
            <a:off x="685800" y="457200"/>
            <a:ext cx="7772400" cy="2133600"/>
          </a:xfrm>
        </p:spPr>
        <p:txBody>
          <a:bodyPr>
            <a:normAutofit fontScale="90000"/>
          </a:bodyPr>
          <a:lstStyle/>
          <a:p>
            <a:pPr eaLnBrk="1" hangingPunct="1"/>
            <a:r>
              <a:rPr lang="en-US" dirty="0" smtClean="0"/>
              <a:t/>
            </a:r>
            <a:br>
              <a:rPr lang="en-US" dirty="0" smtClean="0"/>
            </a:br>
            <a:r>
              <a:rPr lang="en-US" dirty="0" smtClean="0"/>
              <a:t>The Changing Marketing Landscape</a:t>
            </a:r>
            <a:br>
              <a:rPr lang="en-US" dirty="0" smtClean="0"/>
            </a:br>
            <a:r>
              <a:rPr lang="en-US" dirty="0" smtClean="0"/>
              <a:t/>
            </a:r>
            <a:br>
              <a:rPr lang="en-US" dirty="0" smtClean="0"/>
            </a:br>
            <a:r>
              <a:rPr lang="en-US" dirty="0" smtClean="0">
                <a:solidFill>
                  <a:srgbClr val="FFFF99"/>
                </a:solidFill>
                <a:latin typeface="Calibri" pitchFamily="34" charset="0"/>
              </a:rPr>
              <a:t>Digital Age</a:t>
            </a:r>
            <a:br>
              <a:rPr lang="en-US" dirty="0" smtClean="0">
                <a:solidFill>
                  <a:srgbClr val="FFFF99"/>
                </a:solidFill>
                <a:latin typeface="Calibri" pitchFamily="34" charset="0"/>
              </a:rPr>
            </a:br>
            <a:endParaRPr lang="en-US" dirty="0" smtClean="0">
              <a:solidFill>
                <a:srgbClr val="FFFF99"/>
              </a:solidFill>
            </a:endParaRPr>
          </a:p>
        </p:txBody>
      </p:sp>
      <p:sp>
        <p:nvSpPr>
          <p:cNvPr id="81923"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a:cs typeface="ヒラギノ角ゴ Pro W3"/>
            </a:endParaRPr>
          </a:p>
        </p:txBody>
      </p:sp>
      <p:sp>
        <p:nvSpPr>
          <p:cNvPr id="81925"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Text Placeholder 7"/>
          <p:cNvSpPr>
            <a:spLocks noGrp="1"/>
          </p:cNvSpPr>
          <p:nvPr>
            <p:ph type="body" sz="quarter" idx="13"/>
          </p:nvPr>
        </p:nvSpPr>
        <p:spPr>
          <a:xfrm>
            <a:off x="838200" y="2819400"/>
            <a:ext cx="4267200" cy="2749550"/>
          </a:xfrm>
        </p:spPr>
        <p:txBody>
          <a:bodyPr/>
          <a:lstStyle/>
          <a:p>
            <a:pPr algn="l">
              <a:buFontTx/>
              <a:buChar char="•"/>
            </a:pPr>
            <a:r>
              <a:rPr lang="en-US" dirty="0" smtClean="0">
                <a:solidFill>
                  <a:srgbClr val="FFFFFF"/>
                </a:solidFill>
              </a:rPr>
              <a:t>Not-for-profit marketing growth</a:t>
            </a:r>
          </a:p>
          <a:p>
            <a:pPr algn="l">
              <a:buFontTx/>
              <a:buChar char="•"/>
            </a:pPr>
            <a:r>
              <a:rPr lang="en-US" dirty="0" smtClean="0">
                <a:solidFill>
                  <a:srgbClr val="FFFFFF"/>
                </a:solidFill>
              </a:rPr>
              <a:t>Rapid Globalization</a:t>
            </a:r>
          </a:p>
          <a:p>
            <a:pPr algn="l">
              <a:buFontTx/>
              <a:buChar char="•"/>
            </a:pPr>
            <a:r>
              <a:rPr lang="en-US" dirty="0" smtClean="0">
                <a:solidFill>
                  <a:srgbClr val="FFFFFF"/>
                </a:solidFill>
              </a:rPr>
              <a:t>Sustainable marketing</a:t>
            </a:r>
          </a:p>
        </p:txBody>
      </p:sp>
      <p:sp>
        <p:nvSpPr>
          <p:cNvPr id="83970" name="Rectangle 2"/>
          <p:cNvSpPr>
            <a:spLocks noGrp="1" noChangeArrowheads="1"/>
          </p:cNvSpPr>
          <p:nvPr>
            <p:ph type="title"/>
          </p:nvPr>
        </p:nvSpPr>
        <p:spPr>
          <a:xfrm>
            <a:off x="685800" y="228600"/>
            <a:ext cx="7772400" cy="2209800"/>
          </a:xfrm>
        </p:spPr>
        <p:txBody>
          <a:bodyPr>
            <a:normAutofit fontScale="90000"/>
          </a:bodyPr>
          <a:lstStyle/>
          <a:p>
            <a:pPr eaLnBrk="1" hangingPunct="1"/>
            <a:r>
              <a:rPr lang="en-US" smtClean="0"/>
              <a:t/>
            </a:r>
            <a:br>
              <a:rPr lang="en-US" smtClean="0"/>
            </a:br>
            <a:r>
              <a:rPr lang="en-US" smtClean="0"/>
              <a:t>The Changing Marketing Landscape</a:t>
            </a:r>
            <a:br>
              <a:rPr lang="en-US" smtClean="0"/>
            </a:br>
            <a:r>
              <a:rPr lang="en-US" smtClean="0"/>
              <a:t/>
            </a:r>
            <a:br>
              <a:rPr lang="en-US" smtClean="0"/>
            </a:br>
            <a:endParaRPr lang="en-US" smtClean="0"/>
          </a:p>
        </p:txBody>
      </p:sp>
      <p:sp>
        <p:nvSpPr>
          <p:cNvPr id="83971"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a:cs typeface="ヒラギノ角ゴ Pro W3"/>
            </a:endParaRPr>
          </a:p>
        </p:txBody>
      </p:sp>
      <p:pic>
        <p:nvPicPr>
          <p:cNvPr id="83972" name="Picture 2"/>
          <p:cNvPicPr>
            <a:picLocks noChangeAspect="1" noChangeArrowheads="1"/>
          </p:cNvPicPr>
          <p:nvPr/>
        </p:nvPicPr>
        <p:blipFill>
          <a:blip r:embed="rId3" cstate="print"/>
          <a:srcRect/>
          <a:stretch>
            <a:fillRect/>
          </a:stretch>
        </p:blipFill>
        <p:spPr bwMode="auto">
          <a:xfrm>
            <a:off x="5257800" y="2286000"/>
            <a:ext cx="2490788" cy="3716338"/>
          </a:xfrm>
          <a:prstGeom prst="rect">
            <a:avLst/>
          </a:prstGeom>
          <a:noFill/>
          <a:ln w="9525">
            <a:noFill/>
            <a:miter lim="800000"/>
            <a:headEnd/>
            <a:tailEnd/>
          </a:ln>
        </p:spPr>
      </p:pic>
      <p:sp>
        <p:nvSpPr>
          <p:cNvPr id="83974"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838200" y="0"/>
            <a:ext cx="7793038" cy="1219200"/>
          </a:xfrm>
        </p:spPr>
        <p:txBody>
          <a:bodyPr>
            <a:normAutofit/>
          </a:bodyPr>
          <a:lstStyle/>
          <a:p>
            <a:pPr eaLnBrk="1" hangingPunct="1"/>
            <a:r>
              <a:rPr lang="en-US" dirty="0" smtClean="0">
                <a:solidFill>
                  <a:srgbClr val="FF0000"/>
                </a:solidFill>
              </a:rPr>
              <a:t>What Is Marketing?</a:t>
            </a:r>
          </a:p>
        </p:txBody>
      </p:sp>
      <p:sp>
        <p:nvSpPr>
          <p:cNvPr id="18434" name="Rectangle 3"/>
          <p:cNvSpPr>
            <a:spLocks noGrp="1" noChangeArrowheads="1"/>
          </p:cNvSpPr>
          <p:nvPr>
            <p:ph type="body" sz="half" idx="2"/>
          </p:nvPr>
        </p:nvSpPr>
        <p:spPr>
          <a:xfrm>
            <a:off x="304800" y="1295400"/>
            <a:ext cx="8686800" cy="5181600"/>
          </a:xfrm>
        </p:spPr>
        <p:txBody>
          <a:bodyPr>
            <a:normAutofit/>
          </a:bodyPr>
          <a:lstStyle/>
          <a:p>
            <a:pPr indent="-65088" eaLnBrk="1" hangingPunct="1">
              <a:spcBef>
                <a:spcPct val="0"/>
              </a:spcBef>
              <a:buFontTx/>
              <a:buNone/>
            </a:pPr>
            <a:r>
              <a:rPr lang="ar-KW" sz="4500" b="1" dirty="0" smtClean="0">
                <a:solidFill>
                  <a:srgbClr val="00B050"/>
                </a:solidFill>
              </a:rPr>
              <a:t>-</a:t>
            </a:r>
            <a:r>
              <a:rPr lang="en-US" sz="4500" b="1" dirty="0" smtClean="0">
                <a:solidFill>
                  <a:srgbClr val="00B050"/>
                </a:solidFill>
              </a:rPr>
              <a:t>Marketing</a:t>
            </a:r>
            <a:r>
              <a:rPr lang="en-US" sz="4500" dirty="0" smtClean="0">
                <a:solidFill>
                  <a:srgbClr val="00B050"/>
                </a:solidFill>
              </a:rPr>
              <a:t> </a:t>
            </a:r>
            <a:r>
              <a:rPr lang="en-US" sz="4500" b="1" dirty="0" smtClean="0">
                <a:solidFill>
                  <a:srgbClr val="00B050"/>
                </a:solidFill>
              </a:rPr>
              <a:t>is </a:t>
            </a:r>
            <a:r>
              <a:rPr lang="en-US" sz="4500" dirty="0" smtClean="0"/>
              <a:t>a process by which</a:t>
            </a:r>
            <a:r>
              <a:rPr lang="ar-KW" sz="4500" dirty="0" smtClean="0"/>
              <a:t> </a:t>
            </a:r>
            <a:r>
              <a:rPr lang="en-US" sz="4500" dirty="0" smtClean="0"/>
              <a:t>companies create value for customers and build strong customer relationships</a:t>
            </a:r>
            <a:r>
              <a:rPr lang="ar-KW" sz="4500" dirty="0" smtClean="0"/>
              <a:t> </a:t>
            </a:r>
            <a:r>
              <a:rPr lang="en-US" sz="4500" dirty="0" smtClean="0"/>
              <a:t>to capture value from customers in return. </a:t>
            </a:r>
          </a:p>
          <a:p>
            <a:pPr indent="-65088" eaLnBrk="1" hangingPunct="1">
              <a:spcBef>
                <a:spcPct val="0"/>
              </a:spcBef>
              <a:buFontTx/>
              <a:buNone/>
            </a:pPr>
            <a:endParaRPr lang="en-US" sz="4500" dirty="0" smtClean="0"/>
          </a:p>
          <a:p>
            <a:pPr>
              <a:defRPr/>
            </a:pPr>
            <a:endParaRPr lang="en-US" sz="4500" dirty="0" smtClean="0">
              <a:ea typeface="ＭＳ Ｐゴシック" charset="-128"/>
            </a:endParaRPr>
          </a:p>
          <a:p>
            <a:pPr indent="-65088" eaLnBrk="1" hangingPunct="1"/>
            <a:endParaRPr lang="en-US" dirty="0" smtClean="0"/>
          </a:p>
          <a:p>
            <a:pPr indent="-65088" eaLnBrk="1" hangingPunct="1"/>
            <a:endParaRPr lang="en-US" dirty="0" smtClean="0"/>
          </a:p>
          <a:p>
            <a:pPr indent="-65088" eaLnBrk="1" hangingPunct="1"/>
            <a:endParaRPr lang="en-US" dirty="0" smtClean="0"/>
          </a:p>
        </p:txBody>
      </p:sp>
      <p:sp>
        <p:nvSpPr>
          <p:cNvPr id="18436"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85800" y="152400"/>
            <a:ext cx="7772400" cy="1143000"/>
          </a:xfrm>
        </p:spPr>
        <p:txBody>
          <a:bodyPr>
            <a:normAutofit fontScale="90000"/>
          </a:bodyPr>
          <a:lstStyle/>
          <a:p>
            <a:pPr eaLnBrk="1" hangingPunct="1"/>
            <a:r>
              <a:rPr lang="en-US" smtClean="0"/>
              <a:t>So, What Is Marketing?</a:t>
            </a:r>
            <a:br>
              <a:rPr lang="en-US" smtClean="0"/>
            </a:br>
            <a:r>
              <a:rPr lang="en-US" smtClean="0"/>
              <a:t> Pulling It All Together</a:t>
            </a:r>
          </a:p>
        </p:txBody>
      </p:sp>
      <p:pic>
        <p:nvPicPr>
          <p:cNvPr id="86018" name="Picture 3" descr="fig01_06wo.jpg"/>
          <p:cNvPicPr>
            <a:picLocks noChangeAspect="1"/>
          </p:cNvPicPr>
          <p:nvPr/>
        </p:nvPicPr>
        <p:blipFill>
          <a:blip r:embed="rId3" cstate="print"/>
          <a:srcRect/>
          <a:stretch>
            <a:fillRect/>
          </a:stretch>
        </p:blipFill>
        <p:spPr bwMode="auto">
          <a:xfrm>
            <a:off x="914400" y="1447800"/>
            <a:ext cx="7124700" cy="4914900"/>
          </a:xfrm>
          <a:prstGeom prst="rect">
            <a:avLst/>
          </a:prstGeom>
          <a:noFill/>
          <a:ln w="9525">
            <a:noFill/>
            <a:miter lim="800000"/>
            <a:headEnd/>
            <a:tailEnd/>
          </a:ln>
        </p:spPr>
      </p:pic>
      <p:sp>
        <p:nvSpPr>
          <p:cNvPr id="86020"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5"/>
          <p:cNvSpPr>
            <a:spLocks noGrp="1"/>
          </p:cNvSpPr>
          <p:nvPr>
            <p:ph type="title"/>
          </p:nvPr>
        </p:nvSpPr>
        <p:spPr>
          <a:xfrm>
            <a:off x="685800" y="381000"/>
            <a:ext cx="7772400" cy="1143000"/>
          </a:xfrm>
        </p:spPr>
        <p:txBody>
          <a:bodyPr/>
          <a:lstStyle/>
          <a:p>
            <a:pPr eaLnBrk="1" hangingPunct="1"/>
            <a:r>
              <a:rPr lang="en-US" b="1" dirty="0" smtClean="0">
                <a:solidFill>
                  <a:srgbClr val="FF0000"/>
                </a:solidFill>
              </a:rPr>
              <a:t>Marketing Process</a:t>
            </a:r>
          </a:p>
        </p:txBody>
      </p:sp>
      <p:pic>
        <p:nvPicPr>
          <p:cNvPr id="20482" name="Picture 4" descr="fig01_01wo.jpg"/>
          <p:cNvPicPr>
            <a:picLocks noChangeAspect="1"/>
          </p:cNvPicPr>
          <p:nvPr/>
        </p:nvPicPr>
        <p:blipFill>
          <a:blip r:embed="rId3" cstate="print"/>
          <a:srcRect/>
          <a:stretch>
            <a:fillRect/>
          </a:stretch>
        </p:blipFill>
        <p:spPr bwMode="auto">
          <a:xfrm>
            <a:off x="152400" y="2209800"/>
            <a:ext cx="8763000" cy="1566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162927152"/>
              </p:ext>
            </p:extLst>
          </p:nvPr>
        </p:nvGraphicFramePr>
        <p:xfrm>
          <a:off x="736625" y="20574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0" name="Text Placeholder 4"/>
          <p:cNvSpPr>
            <a:spLocks noGrp="1"/>
          </p:cNvSpPr>
          <p:nvPr>
            <p:ph type="body" sz="quarter" idx="13"/>
          </p:nvPr>
        </p:nvSpPr>
        <p:spPr>
          <a:xfrm>
            <a:off x="0" y="1524000"/>
            <a:ext cx="9144000" cy="381000"/>
          </a:xfrm>
        </p:spPr>
        <p:txBody>
          <a:bodyPr/>
          <a:lstStyle/>
          <a:p>
            <a:pPr>
              <a:lnSpc>
                <a:spcPct val="80000"/>
              </a:lnSpc>
            </a:pPr>
            <a:r>
              <a:rPr lang="en-US" sz="2200" dirty="0" smtClean="0"/>
              <a:t>Customer Needs, Wants, and Demands</a:t>
            </a:r>
          </a:p>
          <a:p>
            <a:pPr>
              <a:lnSpc>
                <a:spcPct val="80000"/>
              </a:lnSpc>
            </a:pPr>
            <a:endParaRPr lang="en-US" sz="2200" dirty="0" smtClean="0"/>
          </a:p>
        </p:txBody>
      </p:sp>
      <p:sp>
        <p:nvSpPr>
          <p:cNvPr id="22531"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b="1" dirty="0" smtClean="0">
                <a:solidFill>
                  <a:srgbClr val="FF33CC"/>
                </a:solidFill>
              </a:rPr>
              <a:t>1-Understanding </a:t>
            </a:r>
            <a:r>
              <a:rPr lang="en-US" b="1" dirty="0" smtClean="0">
                <a:solidFill>
                  <a:srgbClr val="FF33CC"/>
                </a:solidFill>
              </a:rPr>
              <a:t>the Marketplace</a:t>
            </a:r>
            <a:br>
              <a:rPr lang="en-US" b="1" dirty="0" smtClean="0">
                <a:solidFill>
                  <a:srgbClr val="FF33CC"/>
                </a:solidFill>
              </a:rPr>
            </a:br>
            <a:r>
              <a:rPr lang="en-US" b="1" dirty="0" smtClean="0">
                <a:solidFill>
                  <a:srgbClr val="FF33CC"/>
                </a:solidFill>
              </a:rPr>
              <a:t>and Customer Needs</a:t>
            </a:r>
          </a:p>
        </p:txBody>
      </p:sp>
      <p:sp>
        <p:nvSpPr>
          <p:cNvPr id="22533"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normAutofit/>
          </a:bodyPr>
          <a:lstStyle/>
          <a:p>
            <a:pPr eaLnBrk="1" hangingPunct="1"/>
            <a:endParaRPr lang="en-US" dirty="0" smtClean="0"/>
          </a:p>
        </p:txBody>
      </p:sp>
      <p:sp>
        <p:nvSpPr>
          <p:cNvPr id="24578" name="Content Placeholder 11"/>
          <p:cNvSpPr>
            <a:spLocks noGrp="1"/>
          </p:cNvSpPr>
          <p:nvPr>
            <p:ph idx="1"/>
          </p:nvPr>
        </p:nvSpPr>
        <p:spPr>
          <a:xfrm>
            <a:off x="457200" y="1981200"/>
            <a:ext cx="4041775" cy="3951288"/>
          </a:xfrm>
        </p:spPr>
        <p:txBody>
          <a:bodyPr/>
          <a:lstStyle/>
          <a:p>
            <a:pPr eaLnBrk="1" hangingPunct="1">
              <a:lnSpc>
                <a:spcPct val="80000"/>
              </a:lnSpc>
            </a:pPr>
            <a:r>
              <a:rPr lang="en-US" sz="2500" b="1" dirty="0" smtClean="0">
                <a:solidFill>
                  <a:srgbClr val="7030A0"/>
                </a:solidFill>
              </a:rPr>
              <a:t>Market offerings </a:t>
            </a:r>
            <a:r>
              <a:rPr lang="en-US" sz="2500" dirty="0" smtClean="0"/>
              <a:t>are some combination of products, services, information, or experiences offered to a market to satisfy a need or want</a:t>
            </a:r>
          </a:p>
          <a:p>
            <a:pPr eaLnBrk="1" hangingPunct="1">
              <a:lnSpc>
                <a:spcPct val="80000"/>
              </a:lnSpc>
            </a:pPr>
            <a:r>
              <a:rPr lang="en-US" sz="2500" b="1" dirty="0" smtClean="0">
                <a:solidFill>
                  <a:srgbClr val="7030A0"/>
                </a:solidFill>
              </a:rPr>
              <a:t>Marketing myopia </a:t>
            </a:r>
            <a:r>
              <a:rPr lang="en-US" sz="2500" dirty="0" smtClean="0"/>
              <a:t>is focusing only on existing wants and losing sight of underlying consumer needs</a:t>
            </a:r>
          </a:p>
          <a:p>
            <a:pPr eaLnBrk="1" hangingPunct="1">
              <a:lnSpc>
                <a:spcPct val="80000"/>
              </a:lnSpc>
            </a:pPr>
            <a:endParaRPr lang="en-US" sz="2500" dirty="0" smtClean="0"/>
          </a:p>
        </p:txBody>
      </p:sp>
      <p:pic>
        <p:nvPicPr>
          <p:cNvPr id="24579" name="Picture 6" descr="ph01_03"/>
          <p:cNvPicPr>
            <a:picLocks noChangeAspect="1" noChangeArrowheads="1"/>
          </p:cNvPicPr>
          <p:nvPr/>
        </p:nvPicPr>
        <p:blipFill>
          <a:blip r:embed="rId3" cstate="print"/>
          <a:srcRect/>
          <a:stretch>
            <a:fillRect/>
          </a:stretch>
        </p:blipFill>
        <p:spPr bwMode="auto">
          <a:xfrm>
            <a:off x="4876800" y="1447800"/>
            <a:ext cx="3359150" cy="4800600"/>
          </a:xfrm>
          <a:prstGeom prst="rect">
            <a:avLst/>
          </a:prstGeom>
          <a:noFill/>
          <a:ln w="9525">
            <a:noFill/>
            <a:miter lim="800000"/>
            <a:headEnd/>
            <a:tailEnd/>
          </a:ln>
        </p:spPr>
      </p:pic>
      <p:sp>
        <p:nvSpPr>
          <p:cNvPr id="24581"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304800"/>
            <a:ext cx="7772400" cy="228600"/>
          </a:xfrm>
        </p:spPr>
        <p:txBody>
          <a:bodyPr>
            <a:normAutofit fontScale="90000"/>
          </a:bodyPr>
          <a:lstStyle/>
          <a:p>
            <a:endParaRPr lang="en-US" dirty="0" smtClean="0"/>
          </a:p>
        </p:txBody>
      </p:sp>
      <p:sp>
        <p:nvSpPr>
          <p:cNvPr id="26626" name="Text Placeholder 7"/>
          <p:cNvSpPr>
            <a:spLocks noGrp="1"/>
          </p:cNvSpPr>
          <p:nvPr>
            <p:ph type="body" sz="quarter" idx="13"/>
          </p:nvPr>
        </p:nvSpPr>
        <p:spPr>
          <a:xfrm flipV="1">
            <a:off x="0" y="1066800"/>
            <a:ext cx="9144000" cy="381000"/>
          </a:xfrm>
        </p:spPr>
        <p:txBody>
          <a:bodyPr>
            <a:normAutofit fontScale="77500" lnSpcReduction="20000"/>
          </a:bodyPr>
          <a:lstStyle/>
          <a:p>
            <a:endParaRPr lang="en-US" dirty="0" smtClean="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xmlns="" val="1527619888"/>
              </p:ext>
            </p:extLst>
          </p:nvPr>
        </p:nvGraphicFramePr>
        <p:xfrm>
          <a:off x="685800" y="1600200"/>
          <a:ext cx="8077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9"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45719"/>
          </a:xfrm>
        </p:spPr>
        <p:txBody>
          <a:bodyPr>
            <a:normAutofit fontScale="90000"/>
          </a:bodyPr>
          <a:lstStyle/>
          <a:p>
            <a:endParaRPr lang="en-US" dirty="0" smtClean="0"/>
          </a:p>
        </p:txBody>
      </p:sp>
      <p:sp>
        <p:nvSpPr>
          <p:cNvPr id="28673" name="Content Placeholder 5"/>
          <p:cNvSpPr>
            <a:spLocks noGrp="1"/>
          </p:cNvSpPr>
          <p:nvPr>
            <p:ph idx="1"/>
          </p:nvPr>
        </p:nvSpPr>
        <p:spPr>
          <a:xfrm>
            <a:off x="457200" y="457200"/>
            <a:ext cx="8229600" cy="5668963"/>
          </a:xfrm>
        </p:spPr>
        <p:txBody>
          <a:bodyPr/>
          <a:lstStyle/>
          <a:p>
            <a:pPr indent="-65088">
              <a:buFontTx/>
              <a:buNone/>
            </a:pPr>
            <a:r>
              <a:rPr lang="en-US" sz="3600" b="1" dirty="0" smtClean="0">
                <a:solidFill>
                  <a:srgbClr val="7030A0"/>
                </a:solidFill>
              </a:rPr>
              <a:t>Exchange</a:t>
            </a:r>
            <a:r>
              <a:rPr lang="en-US" dirty="0" smtClean="0"/>
              <a:t> is the act of obtaining a desired     </a:t>
            </a:r>
          </a:p>
          <a:p>
            <a:pPr indent="-65088">
              <a:buFontTx/>
              <a:buNone/>
            </a:pPr>
            <a:r>
              <a:rPr lang="en-US" dirty="0" smtClean="0"/>
              <a:t>    object from someone by offering            </a:t>
            </a:r>
          </a:p>
          <a:p>
            <a:pPr indent="-65088">
              <a:buFontTx/>
              <a:buNone/>
            </a:pPr>
            <a:r>
              <a:rPr lang="en-US" dirty="0"/>
              <a:t> </a:t>
            </a:r>
            <a:r>
              <a:rPr lang="en-US" dirty="0" smtClean="0"/>
              <a:t>   something in return</a:t>
            </a:r>
          </a:p>
          <a:p>
            <a:pPr indent="-65088">
              <a:buFontTx/>
              <a:buNone/>
            </a:pPr>
            <a:endParaRPr lang="en-US" dirty="0" smtClean="0"/>
          </a:p>
          <a:p>
            <a:pPr indent="-65088">
              <a:buFontTx/>
              <a:buNone/>
            </a:pPr>
            <a:r>
              <a:rPr lang="en-US" dirty="0" smtClean="0"/>
              <a:t>-Marketing </a:t>
            </a:r>
            <a:r>
              <a:rPr lang="en-US" dirty="0" smtClean="0"/>
              <a:t>actions try to  create, maintain,</a:t>
            </a:r>
          </a:p>
          <a:p>
            <a:pPr indent="-65088">
              <a:buFontTx/>
              <a:buNone/>
            </a:pPr>
            <a:r>
              <a:rPr lang="en-US" dirty="0"/>
              <a:t> </a:t>
            </a:r>
            <a:r>
              <a:rPr lang="en-US" dirty="0" smtClean="0"/>
              <a:t>   grow exchange relationships.	</a:t>
            </a:r>
            <a:endParaRPr lang="en-US" dirty="0" smtClean="0"/>
          </a:p>
          <a:p>
            <a:pPr indent="-65088">
              <a:buFontTx/>
              <a:buNone/>
            </a:pPr>
            <a:endParaRPr lang="en-US" dirty="0" smtClean="0"/>
          </a:p>
          <a:p>
            <a:pPr indent="-65088">
              <a:buNone/>
            </a:pPr>
            <a:r>
              <a:rPr lang="en-US" b="1" dirty="0" smtClean="0"/>
              <a:t>-Markets</a:t>
            </a:r>
            <a:r>
              <a:rPr lang="en-US" dirty="0" smtClean="0"/>
              <a:t> </a:t>
            </a:r>
            <a:r>
              <a:rPr lang="en-US" dirty="0" smtClean="0"/>
              <a:t>are the set of actual and potential buyers of a product </a:t>
            </a:r>
          </a:p>
          <a:p>
            <a:pPr indent="-65088">
              <a:buFontTx/>
              <a:buNone/>
            </a:pPr>
            <a:endParaRPr lang="en-US" dirty="0" smtClean="0"/>
          </a:p>
          <a:p>
            <a:pPr indent="-65088"/>
            <a:endParaRPr lang="en-US" dirty="0" smtClean="0"/>
          </a:p>
        </p:txBody>
      </p:sp>
      <p:sp>
        <p:nvSpPr>
          <p:cNvPr id="28675" name="Rectangle 3"/>
          <p:cNvSpPr>
            <a:spLocks noGrp="1" noChangeArrowheads="1"/>
          </p:cNvSpPr>
          <p:nvPr>
            <p:ph type="body" sz="quarter" idx="4294967295"/>
          </p:nvPr>
        </p:nvSpPr>
        <p:spPr>
          <a:xfrm>
            <a:off x="0" y="1447800"/>
            <a:ext cx="3200400" cy="381000"/>
          </a:xfrm>
        </p:spPr>
        <p:txBody>
          <a:bodyPr>
            <a:normAutofit fontScale="70000" lnSpcReduction="20000"/>
          </a:bodyPr>
          <a:lstStyle/>
          <a:p>
            <a:endParaRPr lang="en-US" smtClean="0"/>
          </a:p>
          <a:p>
            <a:endParaRPr lang="en-US" smtClean="0"/>
          </a:p>
        </p:txBody>
      </p:sp>
      <p:sp>
        <p:nvSpPr>
          <p:cNvPr id="28677"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0" y="304800"/>
            <a:ext cx="9144000" cy="45719"/>
          </a:xfrm>
        </p:spPr>
        <p:txBody>
          <a:bodyPr>
            <a:normAutofit fontScale="90000"/>
          </a:bodyPr>
          <a:lstStyle/>
          <a:p>
            <a:pPr eaLnBrk="1" hangingPunct="1"/>
            <a:endParaRPr lang="en-US" dirty="0" smtClean="0"/>
          </a:p>
        </p:txBody>
      </p:sp>
      <p:sp>
        <p:nvSpPr>
          <p:cNvPr id="30722" name="Rectangle 3"/>
          <p:cNvSpPr>
            <a:spLocks noGrp="1" noChangeArrowheads="1"/>
          </p:cNvSpPr>
          <p:nvPr>
            <p:ph type="body" sz="half" idx="1"/>
          </p:nvPr>
        </p:nvSpPr>
        <p:spPr>
          <a:xfrm>
            <a:off x="1219200" y="1676400"/>
            <a:ext cx="6665913" cy="4114800"/>
          </a:xfrm>
        </p:spPr>
        <p:txBody>
          <a:bodyPr/>
          <a:lstStyle/>
          <a:p>
            <a:pPr eaLnBrk="1" hangingPunct="1"/>
            <a:endParaRPr lang="en-US" dirty="0" smtClean="0"/>
          </a:p>
          <a:p>
            <a:pPr lvl="1" eaLnBrk="1" hangingPunct="1"/>
            <a:endParaRPr lang="en-US" dirty="0" smtClean="0"/>
          </a:p>
        </p:txBody>
      </p:sp>
      <p:sp>
        <p:nvSpPr>
          <p:cNvPr id="30723" name="Text Box 11"/>
          <p:cNvSpPr txBox="1">
            <a:spLocks noChangeArrowheads="1"/>
          </p:cNvSpPr>
          <p:nvPr/>
        </p:nvSpPr>
        <p:spPr bwMode="auto">
          <a:xfrm>
            <a:off x="5280025" y="5478463"/>
            <a:ext cx="1577975" cy="366712"/>
          </a:xfrm>
          <a:prstGeom prst="rect">
            <a:avLst/>
          </a:prstGeom>
          <a:noFill/>
          <a:ln w="9525">
            <a:noFill/>
            <a:miter lim="800000"/>
            <a:headEnd/>
            <a:tailEnd/>
          </a:ln>
        </p:spPr>
        <p:txBody>
          <a:bodyPr>
            <a:spAutoFit/>
          </a:bodyPr>
          <a:lstStyle/>
          <a:p>
            <a:pPr>
              <a:spcBef>
                <a:spcPct val="50000"/>
              </a:spcBef>
            </a:pPr>
            <a:endParaRPr lang="en-US">
              <a:cs typeface="ヒラギノ角ゴ Pro W3"/>
            </a:endParaRPr>
          </a:p>
        </p:txBody>
      </p:sp>
      <p:pic>
        <p:nvPicPr>
          <p:cNvPr id="30724" name="Picture 5" descr="fig01_02wo.jpg"/>
          <p:cNvPicPr>
            <a:picLocks noChangeAspect="1"/>
          </p:cNvPicPr>
          <p:nvPr/>
        </p:nvPicPr>
        <p:blipFill>
          <a:blip r:embed="rId3" cstate="print"/>
          <a:srcRect/>
          <a:stretch>
            <a:fillRect/>
          </a:stretch>
        </p:blipFill>
        <p:spPr bwMode="auto">
          <a:xfrm>
            <a:off x="838200" y="762000"/>
            <a:ext cx="7467600" cy="5638800"/>
          </a:xfrm>
          <a:prstGeom prst="rect">
            <a:avLst/>
          </a:prstGeom>
          <a:noFill/>
          <a:ln w="9525">
            <a:noFill/>
            <a:miter lim="800000"/>
            <a:headEnd/>
            <a:tailEnd/>
          </a:ln>
        </p:spPr>
      </p:pic>
      <p:sp>
        <p:nvSpPr>
          <p:cNvPr id="30726"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1656</TotalTime>
  <Words>7816</Words>
  <Application>Microsoft Office PowerPoint</Application>
  <PresentationFormat>On-screen Show (4:3)</PresentationFormat>
  <Paragraphs>414</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Blank Presentation</vt:lpstr>
      <vt:lpstr>Office Theme</vt:lpstr>
      <vt:lpstr>Chapter 1 Marketing:  Creating and Capturing Customer Value </vt:lpstr>
      <vt:lpstr>Creating and Capturing Customer Value</vt:lpstr>
      <vt:lpstr>What Is Marketing?</vt:lpstr>
      <vt:lpstr>Marketing Process</vt:lpstr>
      <vt:lpstr>1-Understanding the Marketplace and Customer Needs</vt:lpstr>
      <vt:lpstr>Slide 6</vt:lpstr>
      <vt:lpstr>Slide 7</vt:lpstr>
      <vt:lpstr>Slide 8</vt:lpstr>
      <vt:lpstr>Slide 9</vt:lpstr>
      <vt:lpstr>2-Designing a Customer-Driven Marketing Strategy</vt:lpstr>
      <vt:lpstr>Designing a Customer-Driven Marketing Strategy</vt:lpstr>
      <vt:lpstr>Designing a Customer-Driven Marketing Strategy</vt:lpstr>
      <vt:lpstr>   </vt:lpstr>
      <vt:lpstr>Slide 14</vt:lpstr>
      <vt:lpstr>Slide 15</vt:lpstr>
      <vt:lpstr>Designing a Customer-Driven Marketing Strategy</vt:lpstr>
      <vt:lpstr>3-Preparing an Integrated  Marketing Plan and Program</vt:lpstr>
      <vt:lpstr>4-Building Customer Relationships</vt:lpstr>
      <vt:lpstr>Slide 19</vt:lpstr>
      <vt:lpstr>Building Customer Relationships</vt:lpstr>
      <vt:lpstr>Slide 21</vt:lpstr>
      <vt:lpstr>Slide 22</vt:lpstr>
      <vt:lpstr>Slide 23</vt:lpstr>
      <vt:lpstr>5-Capturing Value from Customers</vt:lpstr>
      <vt:lpstr>Slide 25</vt:lpstr>
      <vt:lpstr>Slide 26</vt:lpstr>
      <vt:lpstr> The Changing Marketing Landscape</vt:lpstr>
      <vt:lpstr> The Changing Marketing Landscape  Digital Age </vt:lpstr>
      <vt:lpstr> The Changing Marketing Landscape  </vt:lpstr>
      <vt:lpstr>So, What Is Marketing?  Pulling It All Together</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WIN7HPTOUCH64</cp:lastModifiedBy>
  <cp:revision>191</cp:revision>
  <dcterms:created xsi:type="dcterms:W3CDTF">2011-02-15T21:33:40Z</dcterms:created>
  <dcterms:modified xsi:type="dcterms:W3CDTF">2015-08-30T22:19:44Z</dcterms:modified>
</cp:coreProperties>
</file>