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charts/style15.xml" ContentType="application/vnd.ms-office.chartstyl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2.xml" ContentType="application/vnd.ms-office.chartcolorstyl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Override13.xml" ContentType="application/vnd.openxmlformats-officedocument.themeOverride+xml"/>
  <Override PartName="/ppt/charts/style16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charts/colors19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jpeg" ContentType="image/jpeg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charts/style7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charts/style18.xml" ContentType="application/vnd.ms-office.chartstyl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84" r:id="rId6"/>
    <p:sldId id="285" r:id="rId7"/>
    <p:sldId id="310" r:id="rId8"/>
    <p:sldId id="305" r:id="rId9"/>
    <p:sldId id="286" r:id="rId10"/>
    <p:sldId id="295" r:id="rId11"/>
    <p:sldId id="294" r:id="rId12"/>
    <p:sldId id="293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6" r:id="rId21"/>
    <p:sldId id="292" r:id="rId22"/>
    <p:sldId id="291" r:id="rId23"/>
  </p:sldIdLst>
  <p:sldSz cx="12192000" cy="6858000"/>
  <p:notesSz cx="6797675" cy="987425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165B054-DF60-4E42-A34E-E1EBDCC91718}">
          <p14:sldIdLst>
            <p14:sldId id="284"/>
            <p14:sldId id="285"/>
            <p14:sldId id="310"/>
            <p14:sldId id="305"/>
            <p14:sldId id="286"/>
            <p14:sldId id="295"/>
            <p14:sldId id="294"/>
            <p14:sldId id="293"/>
            <p14:sldId id="296"/>
            <p14:sldId id="297"/>
            <p14:sldId id="298"/>
            <p14:sldId id="299"/>
            <p14:sldId id="300"/>
            <p14:sldId id="302"/>
            <p14:sldId id="303"/>
            <p14:sldId id="306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ed S. Grami" initials="SSG" lastIdx="8" clrIdx="0">
    <p:extLst>
      <p:ext uri="{19B8F6BF-5375-455C-9EA6-DF929625EA0E}">
        <p15:presenceInfo xmlns:p15="http://schemas.microsoft.com/office/powerpoint/2012/main" xmlns="" userId="S-1-5-21-1292428093-839522115-1801674531-323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6137"/>
    <a:srgbClr val="177B57"/>
    <a:srgbClr val="F2F2F2"/>
    <a:srgbClr val="1F4E79"/>
    <a:srgbClr val="5B9BD5"/>
    <a:srgbClr val="ED7D31"/>
    <a:srgbClr val="FF6600"/>
    <a:srgbClr val="000000"/>
    <a:srgbClr val="5BAD82"/>
    <a:srgbClr val="2056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785" autoAdjust="0"/>
    <p:restoredTop sz="86410" autoAdjust="0"/>
  </p:normalViewPr>
  <p:slideViewPr>
    <p:cSldViewPr snapToGrid="0" snapToObjects="1" showGuides="1">
      <p:cViewPr>
        <p:scale>
          <a:sx n="40" d="100"/>
          <a:sy n="40" d="100"/>
        </p:scale>
        <p:origin x="-398" y="-3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02" y="5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\\Hq-vgvx-pd-i0\HQ-GINSC-FS-I1\Technical%20Files\Actuarial%20Shared%20Folder\Market%20Analysis\Actuarial%20Resources\Analysis\20180117%20Actuarial%20Resources%20Analysis%20v10-OA.xlsx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file:///\\Hq-vgvx-pd-i0\HQ-GINSC-FS-I1\Technical%20Files\Actuarial%20Shared%20Folder\Market%20Analysis\Actuarial%20Resources\Analysis\20180117%20Actuarial%20Resources%20Analysis%20v10-OA.xlsx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3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4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oleObject" Target="file:///\\Hq-vgvx-pd-i0\HQ-GINSC-FS-I1\Technical%20Files\Actuarial%20Shared%20Folder\Market%20Analysis\Actuarial%20Resources\Analysis\20180115%20Actuarial%20Resources%20Analysis%20v6.xlsx" TargetMode="External"/><Relationship Id="rId1" Type="http://schemas.openxmlformats.org/officeDocument/2006/relationships/themeOverride" Target="../theme/themeOverride15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oleObject" Target="file:///\\Hq-vgvx-pd-i0\HQ-GINSC-FS-I1\Technical%20Files\Actuarial%20Shared%20Folder\Market%20Analysis\Actuarial%20Resources\Analysis\20180115%20Actuarial%20Resources%20Analysis%20v6.xlsx" TargetMode="External"/><Relationship Id="rId1" Type="http://schemas.openxmlformats.org/officeDocument/2006/relationships/themeOverride" Target="../theme/themeOverride16.xml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17.xml"/><Relationship Id="rId4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8.xml"/><Relationship Id="rId5" Type="http://schemas.microsoft.com/office/2011/relationships/chartStyle" Target="style18.xml"/><Relationship Id="rId4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19.xml"/><Relationship Id="rId5" Type="http://schemas.microsoft.com/office/2011/relationships/chartStyle" Target="style19.xml"/><Relationship Id="rId4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7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20.xml"/><Relationship Id="rId4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7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\\Hq-vgvx-pd-i0\HQ-GINSC-FS-I1\Technical%20Files\Actuarial%20Shared%20Folder\Market%20Analysis\Actuarial%20Resources\Analysis\20180115%20Actuarial%20Resources%20Analysis%20v6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\\Hq-vgvx-pd-i0\HQ-GINSC-FS-I1\Technical%20Files\Actuarial%20Shared%20Folder\Market%20Analysis\Actuarial%20Resources\Analysis\20180116%20Actuarial%20Resources%20Analysis%20v8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177B57"/>
                </a:solidFill>
                <a:effectLst/>
              </a:rPr>
              <a:t>Number of Actuarial Resources </a:t>
            </a:r>
            <a:endParaRPr lang="en-US" dirty="0">
              <a:solidFill>
                <a:srgbClr val="177B57"/>
              </a:solidFill>
              <a:effectLst/>
            </a:endParaRPr>
          </a:p>
        </c:rich>
      </c:tx>
      <c:layout/>
      <c:spPr>
        <a:noFill/>
        <a:ln w="19050">
          <a:solidFill>
            <a:srgbClr val="177B57"/>
          </a:solidFill>
        </a:ln>
        <a:effectLst/>
      </c:spPr>
    </c:title>
    <c:plotArea>
      <c:layout/>
      <c:barChart>
        <c:barDir val="col"/>
        <c:grouping val="stacked"/>
        <c:ser>
          <c:idx val="2"/>
          <c:order val="0"/>
          <c:tx>
            <c:v>No Actuarial Resources</c:v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Sheet1!$G$10:$H$10</c:f>
              <c:strCache>
                <c:ptCount val="2"/>
                <c:pt idx="0">
                  <c:v>no </c:v>
                </c:pt>
                <c:pt idx="1">
                  <c:v>yes</c:v>
                </c:pt>
              </c:strCache>
            </c:strRef>
          </c:cat>
          <c:val>
            <c:numRef>
              <c:f>Sheet1!$G$13:$H$13</c:f>
              <c:numCache>
                <c:formatCode>General</c:formatCode>
                <c:ptCount val="2"/>
                <c:pt idx="0">
                  <c:v>14</c:v>
                </c:pt>
                <c:pt idx="1">
                  <c:v>0</c:v>
                </c:pt>
              </c:numCache>
            </c:numRef>
          </c:val>
        </c:ser>
        <c:ser>
          <c:idx val="0"/>
          <c:order val="1"/>
          <c:tx>
            <c:v>Students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Sheet1!$G$10:$H$10</c:f>
              <c:strCache>
                <c:ptCount val="2"/>
                <c:pt idx="0">
                  <c:v>no </c:v>
                </c:pt>
                <c:pt idx="1">
                  <c:v>yes</c:v>
                </c:pt>
              </c:strCache>
            </c:strRef>
          </c:cat>
          <c:val>
            <c:numRef>
              <c:f>Sheet1!$G$11:$H$11</c:f>
              <c:numCache>
                <c:formatCode>General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val>
        </c:ser>
        <c:ser>
          <c:idx val="1"/>
          <c:order val="2"/>
          <c:tx>
            <c:v>Qualified Actuaries and Partially Qualified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Sheet1!$G$10:$H$10</c:f>
              <c:strCache>
                <c:ptCount val="2"/>
                <c:pt idx="0">
                  <c:v>no </c:v>
                </c:pt>
                <c:pt idx="1">
                  <c:v>yes</c:v>
                </c:pt>
              </c:strCache>
            </c:strRef>
          </c:cat>
          <c:val>
            <c:numRef>
              <c:f>Sheet1!$G$12:$H$12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</c:ser>
        <c:dLbls/>
        <c:overlap val="100"/>
        <c:axId val="131339392"/>
        <c:axId val="131340928"/>
      </c:barChart>
      <c:catAx>
        <c:axId val="1313393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1340928"/>
        <c:crosses val="autoZero"/>
        <c:auto val="1"/>
        <c:lblAlgn val="ctr"/>
        <c:lblOffset val="100"/>
      </c:catAx>
      <c:valAx>
        <c:axId val="131340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3133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noFill/>
    <a:ln w="28575">
      <a:solidFill>
        <a:srgbClr val="177B57"/>
      </a:solidFill>
    </a:ln>
    <a:effectLst/>
  </c:spPr>
  <c:txPr>
    <a:bodyPr/>
    <a:lstStyle/>
    <a:p>
      <a:pPr>
        <a:defRPr/>
      </a:pPr>
      <a:endParaRPr lang="ar-SA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v8.xlsx]Sheet3!PivotTable29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rgbClr val="106137"/>
                </a:solidFill>
              </a:rPr>
              <a:t>Joined </a:t>
            </a:r>
            <a:r>
              <a:rPr lang="en-US" sz="1800" b="1" dirty="0">
                <a:solidFill>
                  <a:srgbClr val="106137"/>
                </a:solidFill>
              </a:rPr>
              <a:t>Insurance Market in 2015</a:t>
            </a:r>
          </a:p>
        </c:rich>
      </c:tx>
      <c:layout>
        <c:manualLayout>
          <c:xMode val="edge"/>
          <c:yMode val="edge"/>
          <c:x val="0.22594096522948101"/>
          <c:y val="3.2885531637154505E-2"/>
        </c:manualLayout>
      </c:layout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Sheet3!$C$235:$C$236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Sheet3!$B$237:$B$239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Sheet3!$C$237:$C$239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Sheet3!$D$235:$D$236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Sheet3!$B$237:$B$239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Sheet3!$D$237:$D$239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gapWidth val="219"/>
        <c:overlap val="-27"/>
        <c:axId val="156563328"/>
        <c:axId val="156564864"/>
      </c:barChart>
      <c:catAx>
        <c:axId val="156563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564864"/>
        <c:crosses val="autoZero"/>
        <c:auto val="1"/>
        <c:lblAlgn val="ctr"/>
        <c:lblOffset val="100"/>
      </c:catAx>
      <c:valAx>
        <c:axId val="156564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56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[20180117 Actuarial Resources Analysis v10-OA.xlsx]Sheet3!PivotTable31</c:name>
    <c:fmtId val="4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rgbClr val="106137"/>
                </a:solidFill>
              </a:rPr>
              <a:t>Associates </a:t>
            </a:r>
            <a:r>
              <a:rPr lang="en-US" sz="1800" b="1" dirty="0">
                <a:solidFill>
                  <a:srgbClr val="106137"/>
                </a:solidFill>
              </a:rPr>
              <a:t>with the remaining numbers of exams to become a fellow</a:t>
            </a:r>
          </a:p>
        </c:rich>
      </c:tx>
      <c:layout/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Sheet3!$O$137:$O$139</c:f>
              <c:strCache>
                <c:ptCount val="1"/>
                <c:pt idx="0">
                  <c:v>Associate - Non-Saudi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Sheet3!$N$140:$N$141</c:f>
              <c:strCache>
                <c:ptCount val="2"/>
                <c:pt idx="0">
                  <c:v>3 or less remaining exams</c:v>
                </c:pt>
                <c:pt idx="1">
                  <c:v>5 or less remaining exams</c:v>
                </c:pt>
              </c:strCache>
            </c:strRef>
          </c:cat>
          <c:val>
            <c:numRef>
              <c:f>Sheet3!$O$140:$O$141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Sheet3!$P$137:$P$139</c:f>
              <c:strCache>
                <c:ptCount val="1"/>
                <c:pt idx="0">
                  <c:v>Associate - Saudi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Sheet3!$N$140:$N$141</c:f>
              <c:strCache>
                <c:ptCount val="2"/>
                <c:pt idx="0">
                  <c:v>3 or less remaining exams</c:v>
                </c:pt>
                <c:pt idx="1">
                  <c:v>5 or less remaining exams</c:v>
                </c:pt>
              </c:strCache>
            </c:strRef>
          </c:cat>
          <c:val>
            <c:numRef>
              <c:f>Sheet3!$P$140:$P$141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gapWidth val="219"/>
        <c:overlap val="100"/>
        <c:axId val="152349312"/>
        <c:axId val="152355200"/>
      </c:barChart>
      <c:catAx>
        <c:axId val="15234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2355200"/>
        <c:crosses val="autoZero"/>
        <c:auto val="1"/>
        <c:lblAlgn val="ctr"/>
        <c:lblOffset val="100"/>
      </c:catAx>
      <c:valAx>
        <c:axId val="152355200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23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[20180117 Actuarial Resources Analysis v10-OA.xlsx]Sheet3!PivotTable17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06137"/>
                </a:solidFill>
              </a:rPr>
              <a:t>Associate by Professional Body</a:t>
            </a:r>
          </a:p>
        </c:rich>
      </c:tx>
      <c:layout/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Sheet3!$B$144:$B$145</c:f>
              <c:strCache>
                <c:ptCount val="1"/>
                <c:pt idx="0">
                  <c:v>Associate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Sheet3!$A$146:$A$147</c:f>
              <c:strCache>
                <c:ptCount val="1"/>
                <c:pt idx="0">
                  <c:v>Society of Actuaries</c:v>
                </c:pt>
              </c:strCache>
            </c:strRef>
          </c:cat>
          <c:val>
            <c:numRef>
              <c:f>Sheet3!$B$146:$B$147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Val val="1"/>
        </c:dLbls>
        <c:gapWidth val="219"/>
        <c:overlap val="-27"/>
        <c:axId val="156532736"/>
        <c:axId val="156534272"/>
      </c:barChart>
      <c:catAx>
        <c:axId val="156532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534272"/>
        <c:crosses val="autoZero"/>
        <c:auto val="1"/>
        <c:lblAlgn val="ctr"/>
        <c:lblOffset val="100"/>
      </c:catAx>
      <c:valAx>
        <c:axId val="156534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53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06137"/>
                </a:solidFill>
              </a:rPr>
              <a:t>Fellow by Professional Body</a:t>
            </a:r>
          </a:p>
        </c:rich>
      </c:tx>
      <c:layout/>
      <c:spPr>
        <a:noFill/>
        <a:ln w="19050">
          <a:solidFill>
            <a:schemeClr val="accent6">
              <a:lumMod val="75000"/>
            </a:schemeClr>
          </a:solidFill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Sheet3!$G$277</c:f>
              <c:strCache>
                <c:ptCount val="1"/>
                <c:pt idx="0">
                  <c:v>Fellow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Sheet3!$F$278:$F$280</c:f>
              <c:strCache>
                <c:ptCount val="3"/>
                <c:pt idx="0">
                  <c:v>Institute and Faculty of Actuaries</c:v>
                </c:pt>
                <c:pt idx="1">
                  <c:v>Society of Actuaries</c:v>
                </c:pt>
                <c:pt idx="2">
                  <c:v>Casualty Actuarial Society </c:v>
                </c:pt>
              </c:strCache>
            </c:strRef>
          </c:cat>
          <c:val>
            <c:numRef>
              <c:f>Sheet3!$G$278:$G$280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/>
        <c:gapWidth val="219"/>
        <c:overlap val="-27"/>
        <c:axId val="154609152"/>
        <c:axId val="154610688"/>
      </c:barChart>
      <c:catAx>
        <c:axId val="154609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4610688"/>
        <c:crosses val="autoZero"/>
        <c:auto val="1"/>
        <c:lblAlgn val="ctr"/>
        <c:lblOffset val="100"/>
      </c:catAx>
      <c:valAx>
        <c:axId val="154610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460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28575" cap="flat" cmpd="sng" algn="ctr">
      <a:solidFill>
        <a:srgbClr val="106137"/>
      </a:solidFill>
      <a:round/>
    </a:ln>
    <a:effectLst/>
  </c:spPr>
  <c:txPr>
    <a:bodyPr/>
    <a:lstStyle/>
    <a:p>
      <a:pPr>
        <a:defRPr/>
      </a:pPr>
      <a:endParaRPr lang="ar-SA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[Chart in Microsoft PowerPoint]Sheet3!PivotTable10</c:name>
    <c:fmtId val="4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cap="all" baseline="0" dirty="0" smtClean="0">
                <a:solidFill>
                  <a:srgbClr val="177B57"/>
                </a:solidFill>
                <a:effectLst/>
              </a:rPr>
              <a:t>Actuarial Resources by Company</a:t>
            </a:r>
            <a:endParaRPr lang="en-US" cap="none" dirty="0">
              <a:solidFill>
                <a:srgbClr val="177B57"/>
              </a:solidFill>
            </a:endParaRPr>
          </a:p>
        </c:rich>
      </c:tx>
      <c:layout>
        <c:manualLayout>
          <c:xMode val="edge"/>
          <c:yMode val="edge"/>
          <c:x val="0.3121906643628507"/>
          <c:y val="2.2938988532611143E-2"/>
        </c:manualLayout>
      </c:layout>
      <c:spPr>
        <a:noFill/>
        <a:ln w="19050">
          <a:solidFill>
            <a:srgbClr val="177B57"/>
          </a:solidFill>
        </a:ln>
        <a:effectLst/>
      </c:spPr>
    </c:title>
    <c:pivotFmts>
      <c:pivotFmt>
        <c:idx val="0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circle"/>
          <c:size val="6"/>
          <c:spPr>
            <a:solidFill>
              <a:schemeClr val="accent1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circle"/>
          <c:size val="6"/>
          <c:spPr>
            <a:solidFill>
              <a:schemeClr val="accent2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circle"/>
          <c:size val="6"/>
          <c:spPr>
            <a:solidFill>
              <a:schemeClr val="accent3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</c:pivotFmt>
      <c:pivotFmt>
        <c:idx val="4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</c:pivotFmt>
      <c:pivotFmt>
        <c:idx val="5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</c:pivotFmt>
      <c:pivotFmt>
        <c:idx val="6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pattFill prst="lt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solidFill>
              <a:schemeClr val="accent1"/>
            </a:solidFill>
          </a:ln>
          <a:effectLst/>
          <a:sp3d>
            <a:contourClr>
              <a:schemeClr val="accen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Sheet3!$W$2</c:f>
              <c:strCache>
                <c:ptCount val="1"/>
                <c:pt idx="0">
                  <c:v>Fellows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2F2F2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Sheet3!$V$3:$V$36</c:f>
              <c:strCache>
                <c:ptCount val="33"/>
                <c:pt idx="0">
                  <c:v>ACIG</c:v>
                </c:pt>
                <c:pt idx="1">
                  <c:v>AICC</c:v>
                </c:pt>
                <c:pt idx="2">
                  <c:v>Al Ahli Takaful</c:v>
                </c:pt>
                <c:pt idx="3">
                  <c:v>Al Ahlia</c:v>
                </c:pt>
                <c:pt idx="4">
                  <c:v>Al Almiya</c:v>
                </c:pt>
                <c:pt idx="5">
                  <c:v>Al Sagr</c:v>
                </c:pt>
                <c:pt idx="6">
                  <c:v>Aljazira</c:v>
                </c:pt>
                <c:pt idx="7">
                  <c:v>Allianz</c:v>
                </c:pt>
                <c:pt idx="8">
                  <c:v>AlRajhi</c:v>
                </c:pt>
                <c:pt idx="9">
                  <c:v>Amaana</c:v>
                </c:pt>
                <c:pt idx="10">
                  <c:v>Arabian Shield</c:v>
                </c:pt>
                <c:pt idx="11">
                  <c:v>ATMC</c:v>
                </c:pt>
                <c:pt idx="12">
                  <c:v>AXA</c:v>
                </c:pt>
                <c:pt idx="13">
                  <c:v>Bupa</c:v>
                </c:pt>
                <c:pt idx="14">
                  <c:v>Buruj</c:v>
                </c:pt>
                <c:pt idx="15">
                  <c:v>Chubb</c:v>
                </c:pt>
                <c:pt idx="16">
                  <c:v>Enaya</c:v>
                </c:pt>
                <c:pt idx="17">
                  <c:v>Gulf General</c:v>
                </c:pt>
                <c:pt idx="18">
                  <c:v>Gulf Union</c:v>
                </c:pt>
                <c:pt idx="19">
                  <c:v>Malath</c:v>
                </c:pt>
                <c:pt idx="20">
                  <c:v>Medgulf</c:v>
                </c:pt>
                <c:pt idx="21">
                  <c:v>Metlife</c:v>
                </c:pt>
                <c:pt idx="22">
                  <c:v>Saab Takaful</c:v>
                </c:pt>
                <c:pt idx="23">
                  <c:v>SAICO</c:v>
                </c:pt>
                <c:pt idx="24">
                  <c:v>Salama</c:v>
                </c:pt>
                <c:pt idx="25">
                  <c:v>Saudi Re</c:v>
                </c:pt>
                <c:pt idx="26">
                  <c:v>Soldarity</c:v>
                </c:pt>
                <c:pt idx="27">
                  <c:v>Tawuniya</c:v>
                </c:pt>
                <c:pt idx="28">
                  <c:v>Trade Union</c:v>
                </c:pt>
                <c:pt idx="29">
                  <c:v>UCA</c:v>
                </c:pt>
                <c:pt idx="30">
                  <c:v>Wafa</c:v>
                </c:pt>
                <c:pt idx="31">
                  <c:v>Walaa</c:v>
                </c:pt>
                <c:pt idx="32">
                  <c:v>Wataniya</c:v>
                </c:pt>
              </c:strCache>
            </c:strRef>
          </c:cat>
          <c:val>
            <c:numRef>
              <c:f>Sheet3!$W$3:$W$36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Sheet3!$X$2</c:f>
              <c:strCache>
                <c:ptCount val="1"/>
                <c:pt idx="0">
                  <c:v>Associate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2F2F2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Sheet3!$V$3:$V$36</c:f>
              <c:strCache>
                <c:ptCount val="33"/>
                <c:pt idx="0">
                  <c:v>ACIG</c:v>
                </c:pt>
                <c:pt idx="1">
                  <c:v>AICC</c:v>
                </c:pt>
                <c:pt idx="2">
                  <c:v>Al Ahli Takaful</c:v>
                </c:pt>
                <c:pt idx="3">
                  <c:v>Al Ahlia</c:v>
                </c:pt>
                <c:pt idx="4">
                  <c:v>Al Almiya</c:v>
                </c:pt>
                <c:pt idx="5">
                  <c:v>Al Sagr</c:v>
                </c:pt>
                <c:pt idx="6">
                  <c:v>Aljazira</c:v>
                </c:pt>
                <c:pt idx="7">
                  <c:v>Allianz</c:v>
                </c:pt>
                <c:pt idx="8">
                  <c:v>AlRajhi</c:v>
                </c:pt>
                <c:pt idx="9">
                  <c:v>Amaana</c:v>
                </c:pt>
                <c:pt idx="10">
                  <c:v>Arabian Shield</c:v>
                </c:pt>
                <c:pt idx="11">
                  <c:v>ATMC</c:v>
                </c:pt>
                <c:pt idx="12">
                  <c:v>AXA</c:v>
                </c:pt>
                <c:pt idx="13">
                  <c:v>Bupa</c:v>
                </c:pt>
                <c:pt idx="14">
                  <c:v>Buruj</c:v>
                </c:pt>
                <c:pt idx="15">
                  <c:v>Chubb</c:v>
                </c:pt>
                <c:pt idx="16">
                  <c:v>Enaya</c:v>
                </c:pt>
                <c:pt idx="17">
                  <c:v>Gulf General</c:v>
                </c:pt>
                <c:pt idx="18">
                  <c:v>Gulf Union</c:v>
                </c:pt>
                <c:pt idx="19">
                  <c:v>Malath</c:v>
                </c:pt>
                <c:pt idx="20">
                  <c:v>Medgulf</c:v>
                </c:pt>
                <c:pt idx="21">
                  <c:v>Metlife</c:v>
                </c:pt>
                <c:pt idx="22">
                  <c:v>Saab Takaful</c:v>
                </c:pt>
                <c:pt idx="23">
                  <c:v>SAICO</c:v>
                </c:pt>
                <c:pt idx="24">
                  <c:v>Salama</c:v>
                </c:pt>
                <c:pt idx="25">
                  <c:v>Saudi Re</c:v>
                </c:pt>
                <c:pt idx="26">
                  <c:v>Soldarity</c:v>
                </c:pt>
                <c:pt idx="27">
                  <c:v>Tawuniya</c:v>
                </c:pt>
                <c:pt idx="28">
                  <c:v>Trade Union</c:v>
                </c:pt>
                <c:pt idx="29">
                  <c:v>UCA</c:v>
                </c:pt>
                <c:pt idx="30">
                  <c:v>Wafa</c:v>
                </c:pt>
                <c:pt idx="31">
                  <c:v>Walaa</c:v>
                </c:pt>
                <c:pt idx="32">
                  <c:v>Wataniya</c:v>
                </c:pt>
              </c:strCache>
            </c:strRef>
          </c:cat>
          <c:val>
            <c:numRef>
              <c:f>Sheet3!$X$3:$X$36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Sheet3!$Y$2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rgbClr val="4D4D4D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Sheet3!$V$3:$V$36</c:f>
              <c:strCache>
                <c:ptCount val="33"/>
                <c:pt idx="0">
                  <c:v>ACIG</c:v>
                </c:pt>
                <c:pt idx="1">
                  <c:v>AICC</c:v>
                </c:pt>
                <c:pt idx="2">
                  <c:v>Al Ahli Takaful</c:v>
                </c:pt>
                <c:pt idx="3">
                  <c:v>Al Ahlia</c:v>
                </c:pt>
                <c:pt idx="4">
                  <c:v>Al Almiya</c:v>
                </c:pt>
                <c:pt idx="5">
                  <c:v>Al Sagr</c:v>
                </c:pt>
                <c:pt idx="6">
                  <c:v>Aljazira</c:v>
                </c:pt>
                <c:pt idx="7">
                  <c:v>Allianz</c:v>
                </c:pt>
                <c:pt idx="8">
                  <c:v>AlRajhi</c:v>
                </c:pt>
                <c:pt idx="9">
                  <c:v>Amaana</c:v>
                </c:pt>
                <c:pt idx="10">
                  <c:v>Arabian Shield</c:v>
                </c:pt>
                <c:pt idx="11">
                  <c:v>ATMC</c:v>
                </c:pt>
                <c:pt idx="12">
                  <c:v>AXA</c:v>
                </c:pt>
                <c:pt idx="13">
                  <c:v>Bupa</c:v>
                </c:pt>
                <c:pt idx="14">
                  <c:v>Buruj</c:v>
                </c:pt>
                <c:pt idx="15">
                  <c:v>Chubb</c:v>
                </c:pt>
                <c:pt idx="16">
                  <c:v>Enaya</c:v>
                </c:pt>
                <c:pt idx="17">
                  <c:v>Gulf General</c:v>
                </c:pt>
                <c:pt idx="18">
                  <c:v>Gulf Union</c:v>
                </c:pt>
                <c:pt idx="19">
                  <c:v>Malath</c:v>
                </c:pt>
                <c:pt idx="20">
                  <c:v>Medgulf</c:v>
                </c:pt>
                <c:pt idx="21">
                  <c:v>Metlife</c:v>
                </c:pt>
                <c:pt idx="22">
                  <c:v>Saab Takaful</c:v>
                </c:pt>
                <c:pt idx="23">
                  <c:v>SAICO</c:v>
                </c:pt>
                <c:pt idx="24">
                  <c:v>Salama</c:v>
                </c:pt>
                <c:pt idx="25">
                  <c:v>Saudi Re</c:v>
                </c:pt>
                <c:pt idx="26">
                  <c:v>Soldarity</c:v>
                </c:pt>
                <c:pt idx="27">
                  <c:v>Tawuniya</c:v>
                </c:pt>
                <c:pt idx="28">
                  <c:v>Trade Union</c:v>
                </c:pt>
                <c:pt idx="29">
                  <c:v>UCA</c:v>
                </c:pt>
                <c:pt idx="30">
                  <c:v>Wafa</c:v>
                </c:pt>
                <c:pt idx="31">
                  <c:v>Walaa</c:v>
                </c:pt>
                <c:pt idx="32">
                  <c:v>Wataniya</c:v>
                </c:pt>
              </c:strCache>
            </c:strRef>
          </c:cat>
          <c:val>
            <c:numRef>
              <c:f>Sheet3!$Y$3:$Y$36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7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0</c:v>
                </c:pt>
                <c:pt idx="29">
                  <c:v>3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</c:ser>
        <c:dLbls>
          <c:showVal val="1"/>
        </c:dLbls>
        <c:gapWidth val="64"/>
        <c:overlap val="100"/>
        <c:axId val="161176960"/>
        <c:axId val="161203328"/>
      </c:barChart>
      <c:catAx>
        <c:axId val="161176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61203328"/>
        <c:crosses val="autoZero"/>
        <c:auto val="1"/>
        <c:lblAlgn val="ctr"/>
        <c:lblOffset val="100"/>
      </c:catAx>
      <c:valAx>
        <c:axId val="161203328"/>
        <c:scaling>
          <c:orientation val="minMax"/>
        </c:scaling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611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noFill/>
    <a:ln w="28575">
      <a:solidFill>
        <a:srgbClr val="177B57"/>
      </a:solidFill>
    </a:ln>
    <a:effectLst/>
  </c:spPr>
  <c:txPr>
    <a:bodyPr/>
    <a:lstStyle/>
    <a:p>
      <a:pPr>
        <a:defRPr/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[20180115 Actuarial Resources Analysis v6.xlsx]Sheet3!PivotTable6</c:name>
    <c:fmtId val="4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77B57"/>
                </a:solidFill>
              </a:rPr>
              <a:t>Fellows</a:t>
            </a:r>
            <a:endParaRPr lang="en-US" sz="1600" b="1" dirty="0">
              <a:solidFill>
                <a:srgbClr val="177B57"/>
              </a:solidFill>
            </a:endParaRPr>
          </a:p>
        </c:rich>
      </c:tx>
      <c:spPr>
        <a:noFill/>
        <a:ln w="19050">
          <a:solidFill>
            <a:srgbClr val="177B5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End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Sheet3!$B$37:$B$39</c:f>
              <c:strCache>
                <c:ptCount val="1"/>
                <c:pt idx="0">
                  <c:v>Fellow - Non-Saudi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Sheet3!$A$40:$A$44</c:f>
              <c:strCache>
                <c:ptCount val="4"/>
                <c:pt idx="0">
                  <c:v>Al Almiya</c:v>
                </c:pt>
                <c:pt idx="1">
                  <c:v>ATMC</c:v>
                </c:pt>
                <c:pt idx="2">
                  <c:v>Saudi Re</c:v>
                </c:pt>
                <c:pt idx="3">
                  <c:v>Tawuniya</c:v>
                </c:pt>
              </c:strCache>
            </c:strRef>
          </c:cat>
          <c:val>
            <c:numRef>
              <c:f>Sheet3!$B$40:$B$44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Sheet3!$C$37:$C$39</c:f>
              <c:strCache>
                <c:ptCount val="1"/>
                <c:pt idx="0">
                  <c:v>Fellow - Saudi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Sheet3!$A$40:$A$44</c:f>
              <c:strCache>
                <c:ptCount val="4"/>
                <c:pt idx="0">
                  <c:v>Al Almiya</c:v>
                </c:pt>
                <c:pt idx="1">
                  <c:v>ATMC</c:v>
                </c:pt>
                <c:pt idx="2">
                  <c:v>Saudi Re</c:v>
                </c:pt>
                <c:pt idx="3">
                  <c:v>Tawuniya</c:v>
                </c:pt>
              </c:strCache>
            </c:strRef>
          </c:cat>
          <c:val>
            <c:numRef>
              <c:f>Sheet3!$C$40:$C$44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dLbls>
          <c:showVal val="1"/>
        </c:dLbls>
        <c:overlap val="100"/>
        <c:axId val="156366720"/>
        <c:axId val="156368256"/>
      </c:barChart>
      <c:catAx>
        <c:axId val="15636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368256"/>
        <c:crosses val="autoZero"/>
        <c:auto val="1"/>
        <c:lblAlgn val="ctr"/>
        <c:lblOffset val="100"/>
      </c:catAx>
      <c:valAx>
        <c:axId val="156368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3667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77B5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[20180115 Actuarial Resources Analysis v6.xlsx]Sheet3!PivotTable7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77B57"/>
                </a:solidFill>
              </a:rPr>
              <a:t>Associates</a:t>
            </a:r>
          </a:p>
        </c:rich>
      </c:tx>
      <c:spPr>
        <a:noFill/>
        <a:ln w="19050">
          <a:solidFill>
            <a:srgbClr val="177B5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Sheet3!$B$49:$B$51</c:f>
              <c:strCache>
                <c:ptCount val="1"/>
                <c:pt idx="0">
                  <c:v>Associate - Non-Saudi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Sheet3!$A$52:$A$59</c:f>
              <c:strCache>
                <c:ptCount val="7"/>
                <c:pt idx="0">
                  <c:v>Allianz</c:v>
                </c:pt>
                <c:pt idx="1">
                  <c:v>ATMC</c:v>
                </c:pt>
                <c:pt idx="2">
                  <c:v>Metlife</c:v>
                </c:pt>
                <c:pt idx="3">
                  <c:v>Saab Takaful</c:v>
                </c:pt>
                <c:pt idx="4">
                  <c:v>Saudi Re</c:v>
                </c:pt>
                <c:pt idx="5">
                  <c:v>Tawuniya</c:v>
                </c:pt>
                <c:pt idx="6">
                  <c:v>Walaa</c:v>
                </c:pt>
              </c:strCache>
            </c:strRef>
          </c:cat>
          <c:val>
            <c:numRef>
              <c:f>Sheet3!$B$52:$B$59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Sheet3!$C$49:$C$51</c:f>
              <c:strCache>
                <c:ptCount val="1"/>
                <c:pt idx="0">
                  <c:v>Associate - Saudi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Sheet3!$A$52:$A$59</c:f>
              <c:strCache>
                <c:ptCount val="7"/>
                <c:pt idx="0">
                  <c:v>Allianz</c:v>
                </c:pt>
                <c:pt idx="1">
                  <c:v>ATMC</c:v>
                </c:pt>
                <c:pt idx="2">
                  <c:v>Metlife</c:v>
                </c:pt>
                <c:pt idx="3">
                  <c:v>Saab Takaful</c:v>
                </c:pt>
                <c:pt idx="4">
                  <c:v>Saudi Re</c:v>
                </c:pt>
                <c:pt idx="5">
                  <c:v>Tawuniya</c:v>
                </c:pt>
                <c:pt idx="6">
                  <c:v>Walaa</c:v>
                </c:pt>
              </c:strCache>
            </c:strRef>
          </c:cat>
          <c:val>
            <c:numRef>
              <c:f>Sheet3!$C$52:$C$59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</c:ser>
        <c:dLbls>
          <c:showVal val="1"/>
        </c:dLbls>
        <c:overlap val="100"/>
        <c:axId val="157144960"/>
        <c:axId val="157146496"/>
      </c:barChart>
      <c:catAx>
        <c:axId val="157144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7146496"/>
        <c:crosses val="autoZero"/>
        <c:auto val="1"/>
        <c:lblAlgn val="ctr"/>
        <c:lblOffset val="100"/>
      </c:catAx>
      <c:valAx>
        <c:axId val="157146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71449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77B5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[jehad presentation 1.111.xlsx]Sheet3!PivotTable8</c:name>
    <c:fmtId val="9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77B57"/>
                </a:solidFill>
              </a:rPr>
              <a:t>Students</a:t>
            </a:r>
            <a:endParaRPr lang="en-US" b="1" dirty="0">
              <a:solidFill>
                <a:srgbClr val="177B57"/>
              </a:solidFill>
            </a:endParaRPr>
          </a:p>
        </c:rich>
      </c:tx>
      <c:spPr>
        <a:noFill/>
        <a:ln w="19050">
          <a:solidFill>
            <a:srgbClr val="177B57"/>
          </a:solidFill>
        </a:ln>
        <a:effectLst/>
      </c:spPr>
    </c:title>
    <c:pivotFmts>
      <c:pivotFmt>
        <c:idx val="0"/>
        <c:dLbl>
          <c:idx val="0"/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</c:pivotFmt>
      <c:pivotFmt>
        <c:idx val="3"/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3987213428485621E-2"/>
          <c:y val="0.21466076384946725"/>
          <c:w val="0.80282841780380731"/>
          <c:h val="0.49274248745501881"/>
        </c:manualLayout>
      </c:layout>
      <c:barChart>
        <c:barDir val="col"/>
        <c:grouping val="stacked"/>
        <c:ser>
          <c:idx val="0"/>
          <c:order val="0"/>
          <c:tx>
            <c:strRef>
              <c:f>Sheet3!$B$63:$B$65</c:f>
              <c:strCache>
                <c:ptCount val="1"/>
                <c:pt idx="0">
                  <c:v>Student - Non-Saudi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2F2F2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Sheet3!$A$66:$A$85</c:f>
              <c:strCache>
                <c:ptCount val="19"/>
                <c:pt idx="0">
                  <c:v>Al Almiya</c:v>
                </c:pt>
                <c:pt idx="1">
                  <c:v>Aljazira</c:v>
                </c:pt>
                <c:pt idx="2">
                  <c:v>Allianz</c:v>
                </c:pt>
                <c:pt idx="3">
                  <c:v>AlRajhi</c:v>
                </c:pt>
                <c:pt idx="4">
                  <c:v>Arabian Shield</c:v>
                </c:pt>
                <c:pt idx="5">
                  <c:v>ATMC</c:v>
                </c:pt>
                <c:pt idx="6">
                  <c:v>AXA</c:v>
                </c:pt>
                <c:pt idx="7">
                  <c:v>Bupa</c:v>
                </c:pt>
                <c:pt idx="8">
                  <c:v>Chubb</c:v>
                </c:pt>
                <c:pt idx="9">
                  <c:v>Malath</c:v>
                </c:pt>
                <c:pt idx="10">
                  <c:v>Medgulf</c:v>
                </c:pt>
                <c:pt idx="11">
                  <c:v>Metlife</c:v>
                </c:pt>
                <c:pt idx="12">
                  <c:v>Saab Takaful</c:v>
                </c:pt>
                <c:pt idx="13">
                  <c:v>Salama</c:v>
                </c:pt>
                <c:pt idx="14">
                  <c:v>Saudi Re</c:v>
                </c:pt>
                <c:pt idx="15">
                  <c:v>Soldarity</c:v>
                </c:pt>
                <c:pt idx="16">
                  <c:v>Tawuniya</c:v>
                </c:pt>
                <c:pt idx="17">
                  <c:v>UCA</c:v>
                </c:pt>
                <c:pt idx="18">
                  <c:v>Walaa</c:v>
                </c:pt>
              </c:strCache>
            </c:strRef>
          </c:cat>
          <c:val>
            <c:numRef>
              <c:f>Sheet3!$B$66:$B$85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2</c:v>
                </c:pt>
                <c:pt idx="9">
                  <c:v>1</c:v>
                </c:pt>
                <c:pt idx="10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Sheet3!$C$63:$C$65</c:f>
              <c:strCache>
                <c:ptCount val="1"/>
                <c:pt idx="0">
                  <c:v>Student - Saudi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2F2F2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Sheet3!$A$66:$A$85</c:f>
              <c:strCache>
                <c:ptCount val="19"/>
                <c:pt idx="0">
                  <c:v>Al Almiya</c:v>
                </c:pt>
                <c:pt idx="1">
                  <c:v>Aljazira</c:v>
                </c:pt>
                <c:pt idx="2">
                  <c:v>Allianz</c:v>
                </c:pt>
                <c:pt idx="3">
                  <c:v>AlRajhi</c:v>
                </c:pt>
                <c:pt idx="4">
                  <c:v>Arabian Shield</c:v>
                </c:pt>
                <c:pt idx="5">
                  <c:v>ATMC</c:v>
                </c:pt>
                <c:pt idx="6">
                  <c:v>AXA</c:v>
                </c:pt>
                <c:pt idx="7">
                  <c:v>Bupa</c:v>
                </c:pt>
                <c:pt idx="8">
                  <c:v>Chubb</c:v>
                </c:pt>
                <c:pt idx="9">
                  <c:v>Malath</c:v>
                </c:pt>
                <c:pt idx="10">
                  <c:v>Medgulf</c:v>
                </c:pt>
                <c:pt idx="11">
                  <c:v>Metlife</c:v>
                </c:pt>
                <c:pt idx="12">
                  <c:v>Saab Takaful</c:v>
                </c:pt>
                <c:pt idx="13">
                  <c:v>Salama</c:v>
                </c:pt>
                <c:pt idx="14">
                  <c:v>Saudi Re</c:v>
                </c:pt>
                <c:pt idx="15">
                  <c:v>Soldarity</c:v>
                </c:pt>
                <c:pt idx="16">
                  <c:v>Tawuniya</c:v>
                </c:pt>
                <c:pt idx="17">
                  <c:v>UCA</c:v>
                </c:pt>
                <c:pt idx="18">
                  <c:v>Walaa</c:v>
                </c:pt>
              </c:strCache>
            </c:strRef>
          </c:cat>
          <c:val>
            <c:numRef>
              <c:f>Sheet3!$C$66:$C$85</c:f>
              <c:numCache>
                <c:formatCode>General</c:formatCode>
                <c:ptCount val="19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5">
                  <c:v>2</c:v>
                </c:pt>
                <c:pt idx="16">
                  <c:v>3</c:v>
                </c:pt>
                <c:pt idx="18">
                  <c:v>1</c:v>
                </c:pt>
              </c:numCache>
            </c:numRef>
          </c:val>
        </c:ser>
        <c:dLbls>
          <c:showVal val="1"/>
        </c:dLbls>
        <c:overlap val="100"/>
        <c:axId val="157161344"/>
        <c:axId val="157162880"/>
      </c:barChart>
      <c:catAx>
        <c:axId val="15716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7162880"/>
        <c:crosses val="autoZero"/>
        <c:auto val="1"/>
        <c:lblAlgn val="ctr"/>
        <c:lblOffset val="100"/>
      </c:catAx>
      <c:valAx>
        <c:axId val="157162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716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81034418450952"/>
          <c:y val="0.3422916946931745"/>
          <c:w val="0.14518965581549062"/>
          <c:h val="0.270457523340897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noFill/>
    <a:ln w="28575">
      <a:solidFill>
        <a:srgbClr val="177B57"/>
      </a:solidFill>
    </a:ln>
    <a:effectLst/>
  </c:spPr>
  <c:txPr>
    <a:bodyPr/>
    <a:lstStyle/>
    <a:p>
      <a:pPr>
        <a:defRPr/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[Chart in Microsoft PowerPoint]Sheet3!PivotTable24</c:name>
    <c:fmtId val="-1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1637144845467499E-2"/>
          <c:y val="0.17808496243885069"/>
          <c:w val="0.78170189252659239"/>
          <c:h val="0.69763952823683639"/>
        </c:manualLayout>
      </c:layout>
      <c:barChart>
        <c:barDir val="col"/>
        <c:grouping val="stacked"/>
        <c:ser>
          <c:idx val="0"/>
          <c:order val="0"/>
          <c:tx>
            <c:strRef>
              <c:f>Sheet3!$N$94:$N$95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Sheet3!$M$96:$M$115</c:f>
              <c:strCache>
                <c:ptCount val="19"/>
                <c:pt idx="0">
                  <c:v>Al Almiya</c:v>
                </c:pt>
                <c:pt idx="1">
                  <c:v>Aljazira</c:v>
                </c:pt>
                <c:pt idx="2">
                  <c:v>Allianz</c:v>
                </c:pt>
                <c:pt idx="3">
                  <c:v>AlRajhi</c:v>
                </c:pt>
                <c:pt idx="4">
                  <c:v>Arabian Shield</c:v>
                </c:pt>
                <c:pt idx="5">
                  <c:v>ATMC</c:v>
                </c:pt>
                <c:pt idx="6">
                  <c:v>AXA</c:v>
                </c:pt>
                <c:pt idx="7">
                  <c:v>Bupa</c:v>
                </c:pt>
                <c:pt idx="8">
                  <c:v>Chubb</c:v>
                </c:pt>
                <c:pt idx="9">
                  <c:v>Malath</c:v>
                </c:pt>
                <c:pt idx="10">
                  <c:v>Medgulf</c:v>
                </c:pt>
                <c:pt idx="11">
                  <c:v>Metlife</c:v>
                </c:pt>
                <c:pt idx="12">
                  <c:v>Saab Takaful</c:v>
                </c:pt>
                <c:pt idx="13">
                  <c:v>Salama</c:v>
                </c:pt>
                <c:pt idx="14">
                  <c:v>Saudi Re</c:v>
                </c:pt>
                <c:pt idx="15">
                  <c:v>Soldarity</c:v>
                </c:pt>
                <c:pt idx="16">
                  <c:v>Tawuniya</c:v>
                </c:pt>
                <c:pt idx="17">
                  <c:v>UCA</c:v>
                </c:pt>
                <c:pt idx="18">
                  <c:v>Walaa</c:v>
                </c:pt>
              </c:strCache>
            </c:strRef>
          </c:cat>
          <c:val>
            <c:numRef>
              <c:f>Sheet3!$N$96:$N$115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Sheet3!$O$94:$O$95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Sheet3!$M$96:$M$115</c:f>
              <c:strCache>
                <c:ptCount val="19"/>
                <c:pt idx="0">
                  <c:v>Al Almiya</c:v>
                </c:pt>
                <c:pt idx="1">
                  <c:v>Aljazira</c:v>
                </c:pt>
                <c:pt idx="2">
                  <c:v>Allianz</c:v>
                </c:pt>
                <c:pt idx="3">
                  <c:v>AlRajhi</c:v>
                </c:pt>
                <c:pt idx="4">
                  <c:v>Arabian Shield</c:v>
                </c:pt>
                <c:pt idx="5">
                  <c:v>ATMC</c:v>
                </c:pt>
                <c:pt idx="6">
                  <c:v>AXA</c:v>
                </c:pt>
                <c:pt idx="7">
                  <c:v>Bupa</c:v>
                </c:pt>
                <c:pt idx="8">
                  <c:v>Chubb</c:v>
                </c:pt>
                <c:pt idx="9">
                  <c:v>Malath</c:v>
                </c:pt>
                <c:pt idx="10">
                  <c:v>Medgulf</c:v>
                </c:pt>
                <c:pt idx="11">
                  <c:v>Metlife</c:v>
                </c:pt>
                <c:pt idx="12">
                  <c:v>Saab Takaful</c:v>
                </c:pt>
                <c:pt idx="13">
                  <c:v>Salama</c:v>
                </c:pt>
                <c:pt idx="14">
                  <c:v>Saudi Re</c:v>
                </c:pt>
                <c:pt idx="15">
                  <c:v>Soldarity</c:v>
                </c:pt>
                <c:pt idx="16">
                  <c:v>Tawuniya</c:v>
                </c:pt>
                <c:pt idx="17">
                  <c:v>UCA</c:v>
                </c:pt>
                <c:pt idx="18">
                  <c:v>Walaa</c:v>
                </c:pt>
              </c:strCache>
            </c:strRef>
          </c:cat>
          <c:val>
            <c:numRef>
              <c:f>Sheet3!$O$96:$O$115</c:f>
              <c:numCache>
                <c:formatCode>General</c:formatCode>
                <c:ptCount val="19"/>
                <c:pt idx="4">
                  <c:v>1</c:v>
                </c:pt>
                <c:pt idx="7">
                  <c:v>1</c:v>
                </c:pt>
                <c:pt idx="9">
                  <c:v>2</c:v>
                </c:pt>
                <c:pt idx="10">
                  <c:v>1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dLbls>
          <c:showVal val="1"/>
        </c:dLbls>
        <c:overlap val="100"/>
        <c:axId val="159009024"/>
        <c:axId val="159019008"/>
      </c:barChart>
      <c:catAx>
        <c:axId val="159009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9019008"/>
        <c:crosses val="autoZero"/>
        <c:auto val="1"/>
        <c:lblAlgn val="ctr"/>
        <c:lblOffset val="100"/>
      </c:catAx>
      <c:valAx>
        <c:axId val="159019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90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09795235287325"/>
          <c:y val="0.44848785748598996"/>
          <c:w val="7.780994744141348E-2"/>
          <c:h val="0.107724517522984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noFill/>
    <a:ln w="28575">
      <a:solidFill>
        <a:srgbClr val="177B57"/>
      </a:solidFill>
    </a:ln>
    <a:effectLst/>
  </c:spPr>
  <c:txPr>
    <a:bodyPr/>
    <a:lstStyle/>
    <a:p>
      <a:pPr>
        <a:defRPr baseline="0"/>
      </a:pPr>
      <a:endParaRPr lang="ar-SA"/>
    </a:p>
  </c:txPr>
  <c:externalData r:id="rId2"/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[20180206 Actuarial Resources Analysis v11.xlsx]Sheet3!PivotTable27</c:name>
    <c:fmtId val="66"/>
  </c:pivotSource>
  <c:chart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ctr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6563525262467185E-2"/>
          <c:y val="0.19175351105187446"/>
          <c:w val="0.80010047572178478"/>
          <c:h val="0.5836834386855384"/>
        </c:manualLayout>
      </c:layout>
      <c:barChart>
        <c:barDir val="col"/>
        <c:grouping val="stacked"/>
        <c:ser>
          <c:idx val="0"/>
          <c:order val="0"/>
          <c:tx>
            <c:strRef>
              <c:f>Sheet3!$N$119:$N$120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Sheet3!$M$121:$M$134</c:f>
              <c:strCache>
                <c:ptCount val="13"/>
                <c:pt idx="0">
                  <c:v>Allianz</c:v>
                </c:pt>
                <c:pt idx="1">
                  <c:v>AlRajhi</c:v>
                </c:pt>
                <c:pt idx="2">
                  <c:v>Arabian Shield</c:v>
                </c:pt>
                <c:pt idx="3">
                  <c:v>ATMC</c:v>
                </c:pt>
                <c:pt idx="4">
                  <c:v>AXA</c:v>
                </c:pt>
                <c:pt idx="5">
                  <c:v>Bupa</c:v>
                </c:pt>
                <c:pt idx="6">
                  <c:v>Chubb</c:v>
                </c:pt>
                <c:pt idx="7">
                  <c:v>Malath</c:v>
                </c:pt>
                <c:pt idx="8">
                  <c:v>Medgulf</c:v>
                </c:pt>
                <c:pt idx="9">
                  <c:v>Metlife</c:v>
                </c:pt>
                <c:pt idx="10">
                  <c:v>Soldarity</c:v>
                </c:pt>
                <c:pt idx="11">
                  <c:v>Tawuniya</c:v>
                </c:pt>
                <c:pt idx="12">
                  <c:v>Walaa</c:v>
                </c:pt>
              </c:strCache>
            </c:strRef>
          </c:cat>
          <c:val>
            <c:numRef>
              <c:f>Sheet3!$N$121:$N$134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Sheet3!$O$119:$O$120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Sheet3!$M$121:$M$134</c:f>
              <c:strCache>
                <c:ptCount val="13"/>
                <c:pt idx="0">
                  <c:v>Allianz</c:v>
                </c:pt>
                <c:pt idx="1">
                  <c:v>AlRajhi</c:v>
                </c:pt>
                <c:pt idx="2">
                  <c:v>Arabian Shield</c:v>
                </c:pt>
                <c:pt idx="3">
                  <c:v>ATMC</c:v>
                </c:pt>
                <c:pt idx="4">
                  <c:v>AXA</c:v>
                </c:pt>
                <c:pt idx="5">
                  <c:v>Bupa</c:v>
                </c:pt>
                <c:pt idx="6">
                  <c:v>Chubb</c:v>
                </c:pt>
                <c:pt idx="7">
                  <c:v>Malath</c:v>
                </c:pt>
                <c:pt idx="8">
                  <c:v>Medgulf</c:v>
                </c:pt>
                <c:pt idx="9">
                  <c:v>Metlife</c:v>
                </c:pt>
                <c:pt idx="10">
                  <c:v>Soldarity</c:v>
                </c:pt>
                <c:pt idx="11">
                  <c:v>Tawuniya</c:v>
                </c:pt>
                <c:pt idx="12">
                  <c:v>Walaa</c:v>
                </c:pt>
              </c:strCache>
            </c:strRef>
          </c:cat>
          <c:val>
            <c:numRef>
              <c:f>Sheet3!$O$121:$O$134</c:f>
              <c:numCache>
                <c:formatCode>General</c:formatCode>
                <c:ptCount val="13"/>
                <c:pt idx="2">
                  <c:v>1</c:v>
                </c:pt>
                <c:pt idx="5">
                  <c:v>1</c:v>
                </c:pt>
                <c:pt idx="7">
                  <c:v>2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dLbls>
          <c:showVal val="1"/>
        </c:dLbls>
        <c:overlap val="100"/>
        <c:axId val="162559488"/>
        <c:axId val="162561024"/>
      </c:barChart>
      <c:catAx>
        <c:axId val="16255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62561024"/>
        <c:crosses val="autoZero"/>
        <c:auto val="1"/>
        <c:lblAlgn val="ctr"/>
        <c:lblOffset val="100"/>
      </c:catAx>
      <c:valAx>
        <c:axId val="162561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62559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8570835383858282"/>
          <c:y val="0.43105750182904656"/>
          <c:w val="7.9479326171820436E-2"/>
          <c:h val="0.122341265335290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noFill/>
    <a:ln w="25400">
      <a:solidFill>
        <a:srgbClr val="177B57"/>
      </a:solidFill>
    </a:ln>
    <a:effectLst/>
  </c:spPr>
  <c:txPr>
    <a:bodyPr/>
    <a:lstStyle/>
    <a:p>
      <a:pPr>
        <a:defRPr/>
      </a:pPr>
      <a:endParaRPr lang="ar-SA"/>
    </a:p>
  </c:txPr>
  <c:externalData r:id="rId2"/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v7.xlsx]Sheet3!PivotTable4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 dirty="0">
                <a:solidFill>
                  <a:srgbClr val="106137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106137"/>
                </a:solidFill>
                <a:latin typeface="+mn-lt"/>
                <a:ea typeface="+mn-ea"/>
                <a:cs typeface="+mn-cs"/>
              </a:rPr>
              <a:t>Fellows</a:t>
            </a:r>
          </a:p>
        </c:rich>
      </c:tx>
      <c:layout>
        <c:manualLayout>
          <c:xMode val="edge"/>
          <c:yMode val="edge"/>
          <c:x val="0.3975071912899994"/>
          <c:y val="4.7490099906160432E-2"/>
        </c:manualLayout>
      </c:layout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showVal val="1"/>
          <c:showCatName val="1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rgbClr val="002060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Sheet3!$B$26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9.2320776302008537E-17"/>
                  <c:y val="8.855894654037559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Sheet3!$A$27:$A$29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Sheet3!$B$27:$B$29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gapWidth val="182"/>
        <c:axId val="151759488"/>
        <c:axId val="151593344"/>
      </c:barChart>
      <c:catAx>
        <c:axId val="15175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593344"/>
        <c:crosses val="autoZero"/>
        <c:auto val="1"/>
        <c:lblAlgn val="ctr"/>
        <c:lblOffset val="100"/>
      </c:catAx>
      <c:valAx>
        <c:axId val="151593344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759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 sz="1400"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en-US" sz="1800" dirty="0">
                <a:solidFill>
                  <a:srgbClr val="177B57"/>
                </a:solidFill>
              </a:rPr>
              <a:t>Students</a:t>
            </a:r>
            <a:endParaRPr lang="en-US" dirty="0">
              <a:solidFill>
                <a:srgbClr val="177B57"/>
              </a:solidFill>
            </a:endParaRPr>
          </a:p>
        </c:rich>
      </c:tx>
      <c:spPr>
        <a:noFill/>
        <a:ln w="19050">
          <a:solidFill>
            <a:srgbClr val="177B57"/>
          </a:solidFill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Sheet3!$D$178</c:f>
              <c:strCache>
                <c:ptCount val="1"/>
                <c:pt idx="0">
                  <c:v> Students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Sheet3!$C$179:$C$185</c:f>
              <c:strCache>
                <c:ptCount val="7"/>
                <c:pt idx="0">
                  <c:v>Actuarial</c:v>
                </c:pt>
                <c:pt idx="1">
                  <c:v>Medical</c:v>
                </c:pt>
                <c:pt idx="2">
                  <c:v>Planning &amp; Control</c:v>
                </c:pt>
                <c:pt idx="3">
                  <c:v>Pricing</c:v>
                </c:pt>
                <c:pt idx="4">
                  <c:v>Risk Management</c:v>
                </c:pt>
                <c:pt idx="5">
                  <c:v>Technical</c:v>
                </c:pt>
                <c:pt idx="6">
                  <c:v>Underwriting</c:v>
                </c:pt>
              </c:strCache>
            </c:strRef>
          </c:cat>
          <c:val>
            <c:numRef>
              <c:f>Sheet3!$D$179:$D$185</c:f>
              <c:numCache>
                <c:formatCode>0%</c:formatCode>
                <c:ptCount val="7"/>
                <c:pt idx="0">
                  <c:v>0.6578947368421052</c:v>
                </c:pt>
                <c:pt idx="1">
                  <c:v>2.6315789473684202E-2</c:v>
                </c:pt>
                <c:pt idx="2">
                  <c:v>2.6315789473684202E-2</c:v>
                </c:pt>
                <c:pt idx="3">
                  <c:v>5.2631578947368404E-2</c:v>
                </c:pt>
                <c:pt idx="4">
                  <c:v>7.8947368421052586E-2</c:v>
                </c:pt>
                <c:pt idx="5">
                  <c:v>2.6315789473684202E-2</c:v>
                </c:pt>
                <c:pt idx="6">
                  <c:v>0.13157894736842099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zero"/>
  </c:chart>
  <c:spPr>
    <a:solidFill>
      <a:srgbClr val="FFFFFF"/>
    </a:solidFill>
    <a:ln w="28575" cap="flat" cmpd="sng" algn="ctr">
      <a:solidFill>
        <a:srgbClr val="177B5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v7.xlsx]Sheet3!PivotTable5</c:name>
    <c:fmtId val="3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06137"/>
                </a:solidFill>
              </a:rPr>
              <a:t>Associates</a:t>
            </a:r>
            <a:endParaRPr lang="en-US" sz="1600" b="1" dirty="0">
              <a:solidFill>
                <a:srgbClr val="106137"/>
              </a:solidFill>
            </a:endParaRPr>
          </a:p>
        </c:rich>
      </c:tx>
      <c:layout>
        <c:manualLayout>
          <c:xMode val="edge"/>
          <c:yMode val="edge"/>
          <c:x val="0.41488595943738887"/>
          <c:y val="3.6459096140225071E-2"/>
        </c:manualLayout>
      </c:layout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Sheet3!$B$31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0"/>
                  <c:y val="9.404498018216653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Sheet3!$A$32:$A$34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Sheet3!$B$32:$B$34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gapWidth val="219"/>
        <c:overlap val="-27"/>
        <c:axId val="151696512"/>
        <c:axId val="151698048"/>
      </c:barChart>
      <c:catAx>
        <c:axId val="151696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698048"/>
        <c:crosses val="autoZero"/>
        <c:auto val="1"/>
        <c:lblAlgn val="ctr"/>
        <c:lblOffset val="100"/>
      </c:catAx>
      <c:valAx>
        <c:axId val="151698048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6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v8.xlsx]Sheet3!PivotTable30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06137"/>
                </a:solidFill>
              </a:rPr>
              <a:t>Students</a:t>
            </a:r>
          </a:p>
        </c:rich>
      </c:tx>
      <c:layout/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Sheet3!$R$7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Sheet3!$Q$8:$Q$10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Sheet3!$R$8:$R$10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val>
        </c:ser>
        <c:dLbls>
          <c:showVal val="1"/>
        </c:dLbls>
        <c:gapWidth val="219"/>
        <c:overlap val="-27"/>
        <c:axId val="151895040"/>
        <c:axId val="151905024"/>
      </c:barChart>
      <c:catAx>
        <c:axId val="151895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905024"/>
        <c:crosses val="autoZero"/>
        <c:auto val="1"/>
        <c:lblAlgn val="ctr"/>
        <c:lblOffset val="100"/>
      </c:catAx>
      <c:valAx>
        <c:axId val="151905024"/>
        <c:scaling>
          <c:orientation val="minMax"/>
          <c:max val="25"/>
          <c:min val="17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895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v8.xlsx]Sheet3!PivotTable12</c:name>
    <c:fmtId val="8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06137"/>
                </a:solidFill>
              </a:rPr>
              <a:t>Students by Gender</a:t>
            </a:r>
          </a:p>
        </c:rich>
      </c:tx>
      <c:layout/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out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Sheet3!$B$99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Sheet3!$A$100:$A$102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Sheet3!$B$100:$B$102</c:f>
              <c:numCache>
                <c:formatCode>General</c:formatCode>
                <c:ptCount val="2"/>
                <c:pt idx="0">
                  <c:v>6</c:v>
                </c:pt>
                <c:pt idx="1">
                  <c:v>34</c:v>
                </c:pt>
              </c:numCache>
            </c:numRef>
          </c:val>
        </c:ser>
        <c:dLbls>
          <c:showVal val="1"/>
        </c:dLbls>
        <c:gapWidth val="100"/>
        <c:axId val="151985152"/>
        <c:axId val="151995136"/>
      </c:barChart>
      <c:catAx>
        <c:axId val="1519851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995136"/>
        <c:crosses val="autoZero"/>
        <c:auto val="1"/>
        <c:lblAlgn val="ctr"/>
        <c:lblOffset val="100"/>
      </c:catAx>
      <c:valAx>
        <c:axId val="15199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19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v8.xlsx]Sheet3!PivotTable13</c:name>
    <c:fmtId val="8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06137"/>
                </a:solidFill>
              </a:rPr>
              <a:t>Saudi Students by Gender</a:t>
            </a:r>
          </a:p>
        </c:rich>
      </c:tx>
      <c:layout/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out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Sheet3!$B$107:$B$108</c:f>
              <c:strCache>
                <c:ptCount val="1"/>
                <c:pt idx="0">
                  <c:v>Saudi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Sheet3!$A$109:$A$111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Sheet3!$B$109:$B$111</c:f>
              <c:numCache>
                <c:formatCode>General</c:formatCode>
                <c:ptCount val="2"/>
                <c:pt idx="0">
                  <c:v>5</c:v>
                </c:pt>
                <c:pt idx="1">
                  <c:v>16</c:v>
                </c:pt>
              </c:numCache>
            </c:numRef>
          </c:val>
        </c:ser>
        <c:dLbls>
          <c:showVal val="1"/>
        </c:dLbls>
        <c:gapWidth val="100"/>
        <c:axId val="152087552"/>
        <c:axId val="152089344"/>
      </c:barChart>
      <c:catAx>
        <c:axId val="1520875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2089344"/>
        <c:crosses val="autoZero"/>
        <c:auto val="1"/>
        <c:lblAlgn val="ctr"/>
        <c:lblOffset val="100"/>
      </c:catAx>
      <c:valAx>
        <c:axId val="152089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20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06137"/>
                </a:solidFill>
              </a:rPr>
              <a:t>Actuarial Resources</a:t>
            </a:r>
          </a:p>
        </c:rich>
      </c:tx>
      <c:layout/>
      <c:spPr>
        <a:noFill/>
        <a:ln w="19050">
          <a:solidFill>
            <a:srgbClr val="106137"/>
          </a:solidFill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Sheet3!$J$213</c:f>
              <c:strCache>
                <c:ptCount val="1"/>
                <c:pt idx="0">
                  <c:v>Actuarial Resources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0593634381622511E-2"/>
                  <c:y val="1.233683563468745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Sheet3!$I$214:$I$222</c:f>
              <c:strCache>
                <c:ptCount val="9"/>
                <c:pt idx="0">
                  <c:v>Actuarial</c:v>
                </c:pt>
                <c:pt idx="1">
                  <c:v>Medical</c:v>
                </c:pt>
                <c:pt idx="2">
                  <c:v>Planning &amp; Control</c:v>
                </c:pt>
                <c:pt idx="3">
                  <c:v>Pricing</c:v>
                </c:pt>
                <c:pt idx="4">
                  <c:v>Risk Management</c:v>
                </c:pt>
                <c:pt idx="5">
                  <c:v>Technical</c:v>
                </c:pt>
                <c:pt idx="6">
                  <c:v>Underwriting</c:v>
                </c:pt>
                <c:pt idx="7">
                  <c:v>Finance</c:v>
                </c:pt>
                <c:pt idx="8">
                  <c:v>Reinsurance</c:v>
                </c:pt>
              </c:strCache>
            </c:strRef>
          </c:cat>
          <c:val>
            <c:numRef>
              <c:f>Sheet3!$J$214:$J$222</c:f>
              <c:numCache>
                <c:formatCode>0%</c:formatCode>
                <c:ptCount val="9"/>
                <c:pt idx="0">
                  <c:v>0.63636363636363613</c:v>
                </c:pt>
                <c:pt idx="1">
                  <c:v>1.8181818181818202E-2</c:v>
                </c:pt>
                <c:pt idx="2">
                  <c:v>1.8181818181818202E-2</c:v>
                </c:pt>
                <c:pt idx="3">
                  <c:v>3.6363636363636397E-2</c:v>
                </c:pt>
                <c:pt idx="4">
                  <c:v>5.4545454545454494E-2</c:v>
                </c:pt>
                <c:pt idx="5">
                  <c:v>3.6363636363636397E-2</c:v>
                </c:pt>
                <c:pt idx="6">
                  <c:v>0.12727272727272698</c:v>
                </c:pt>
                <c:pt idx="7">
                  <c:v>1.8181818181818202E-2</c:v>
                </c:pt>
                <c:pt idx="8">
                  <c:v>5.4545454545454494E-2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0802580413907215E-3"/>
          <c:y val="0.1403790070187852"/>
          <c:w val="0.24772111739129193"/>
          <c:h val="0.7150350278705631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zero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v8.xlsx]Sheet3!PivotTable9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106137"/>
                </a:solidFill>
                <a:effectLst/>
              </a:rPr>
              <a:t>Joined Insurance Market in 2017</a:t>
            </a:r>
            <a:endParaRPr lang="en-US" sz="1800" b="1" dirty="0">
              <a:solidFill>
                <a:srgbClr val="106137"/>
              </a:solidFill>
              <a:effectLst/>
            </a:endParaRPr>
          </a:p>
        </c:rich>
      </c:tx>
      <c:layout>
        <c:manualLayout>
          <c:xMode val="edge"/>
          <c:yMode val="edge"/>
          <c:x val="0.23830919291188701"/>
          <c:y val="2.1061024567436401E-2"/>
        </c:manualLayout>
      </c:layout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Sheet3!$B$190:$B$191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SA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Sheet3!$A$192:$A$194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Sheet3!$B$192:$B$194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Sheet3!$C$190:$C$191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Sheet3!$A$192:$A$194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Sheet3!$C$192:$C$194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dLbls>
          <c:showVal val="1"/>
        </c:dLbls>
        <c:gapWidth val="219"/>
        <c:overlap val="-27"/>
        <c:axId val="154582400"/>
        <c:axId val="154596480"/>
      </c:barChart>
      <c:catAx>
        <c:axId val="154582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4596480"/>
        <c:crosses val="autoZero"/>
        <c:auto val="1"/>
        <c:lblAlgn val="ctr"/>
        <c:lblOffset val="100"/>
      </c:catAx>
      <c:valAx>
        <c:axId val="15459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45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clrMapOvr bg1="lt1" tx1="dk1" bg2="lt2" tx2="dk2" accent1="accent1" accent2="accent2" accent3="accent3" accent4="accent4" accent5="accent5" accent6="accent6" hlink="hlink" folHlink="folHlink"/>
  <c:pivotSource>
    <c:name>[20180116 Actuarial Resources Analysis v8.xlsx]Sheet3!PivotTable25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rgbClr val="106137"/>
                </a:solidFill>
              </a:rPr>
              <a:t>Joined </a:t>
            </a:r>
            <a:r>
              <a:rPr lang="en-US" sz="1800" b="1" dirty="0">
                <a:solidFill>
                  <a:srgbClr val="106137"/>
                </a:solidFill>
              </a:rPr>
              <a:t>Insurance Market in 2016</a:t>
            </a:r>
          </a:p>
        </c:rich>
      </c:tx>
      <c:layout>
        <c:manualLayout>
          <c:xMode val="edge"/>
          <c:yMode val="edge"/>
          <c:x val="0.24947621671579104"/>
          <c:y val="2.5623264040674405E-2"/>
        </c:manualLayout>
      </c:layout>
      <c:spPr>
        <a:noFill/>
        <a:ln w="19050">
          <a:solidFill>
            <a:srgbClr val="106137"/>
          </a:solidFill>
        </a:ln>
        <a:effectLst/>
      </c:spPr>
    </c:title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  <c:dLblPos val="inBase"/>
          <c:showVal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Sheet3!$C$228:$C$229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Sheet3!$B$230:$B$232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Sheet3!$C$230:$C$232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Sheet3!$D$228:$D$229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Sheet3!$B$230:$B$232</c:f>
              <c:strCache>
                <c:ptCount val="2"/>
                <c:pt idx="0">
                  <c:v>Non-Saudi</c:v>
                </c:pt>
                <c:pt idx="1">
                  <c:v>Saudi</c:v>
                </c:pt>
              </c:strCache>
            </c:strRef>
          </c:cat>
          <c:val>
            <c:numRef>
              <c:f>Sheet3!$D$230:$D$232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Val val="1"/>
        </c:dLbls>
        <c:gapWidth val="219"/>
        <c:overlap val="-27"/>
        <c:axId val="156471680"/>
        <c:axId val="156473216"/>
      </c:barChart>
      <c:catAx>
        <c:axId val="156471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473216"/>
        <c:crosses val="autoZero"/>
        <c:auto val="1"/>
        <c:lblAlgn val="ctr"/>
        <c:lblOffset val="100"/>
      </c:catAx>
      <c:valAx>
        <c:axId val="156473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5647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</c:chart>
  <c:spPr>
    <a:solidFill>
      <a:srgbClr val="FFFFFF"/>
    </a:solidFill>
    <a:ln w="28575" cap="flat" cmpd="sng" algn="ctr">
      <a:solidFill>
        <a:srgbClr val="106137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ar-SA"/>
    </a:p>
  </c:txPr>
  <c:externalData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0.26849</cdr:x>
      <cdr:y>0.04547</cdr:y>
    </cdr:from>
    <cdr:to>
      <cdr:x>0.73151</cdr:x>
      <cdr:y>0.10368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4335" y="245694"/>
          <a:ext cx="4749786" cy="3145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rgbClr val="177B57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177B57"/>
              </a:solidFill>
            </a:rPr>
            <a:t>Students &amp; Associates by Gender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0.31659</cdr:x>
      <cdr:y>0.05663</cdr:y>
    </cdr:from>
    <cdr:to>
      <cdr:x>0.68341</cdr:x>
      <cdr:y>0.13192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7917" y="347382"/>
          <a:ext cx="3577766" cy="461855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177B57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rgbClr val="177B57"/>
              </a:solidFill>
            </a:rPr>
            <a:t>Saudi</a:t>
          </a:r>
          <a:r>
            <a:rPr lang="en-US" sz="1800" b="1" baseline="0" dirty="0">
              <a:solidFill>
                <a:srgbClr val="177B57"/>
              </a:solidFill>
            </a:rPr>
            <a:t> Students by Gender</a:t>
          </a:r>
          <a:endParaRPr lang="en-US" sz="1800" b="1" dirty="0">
            <a:solidFill>
              <a:srgbClr val="177B57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6869AE-007F-4078-BFB5-1EB051D685B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4809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8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_divider"/>
          <p:cNvSpPr>
            <a:spLocks noChangeArrowheads="1"/>
          </p:cNvSpPr>
          <p:nvPr userDrawn="1"/>
        </p:nvSpPr>
        <p:spPr bwMode="gray">
          <a:xfrm>
            <a:off x="2565647" y="2751790"/>
            <a:ext cx="9626353" cy="1523494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square" lIns="457200" tIns="228600" bIns="228600" anchor="ctr">
            <a:spAutoFit/>
          </a:bodyPr>
          <a:lstStyle/>
          <a:p>
            <a:pPr algn="r">
              <a:spcBef>
                <a:spcPct val="20000"/>
              </a:spcBef>
            </a:pPr>
            <a:endParaRPr lang="x-none" sz="1500" b="1" dirty="0" smtClean="0">
              <a:solidFill>
                <a:srgbClr val="FFFFFF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>
              <a:spcBef>
                <a:spcPct val="20000"/>
              </a:spcBef>
            </a:pPr>
            <a:endParaRPr lang="x-none" sz="1500" b="1" dirty="0" smtClean="0">
              <a:solidFill>
                <a:srgbClr val="FFFFFF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>
              <a:spcBef>
                <a:spcPct val="20000"/>
              </a:spcBef>
            </a:pPr>
            <a:endParaRPr lang="x-none" sz="1500" b="1" dirty="0" smtClean="0">
              <a:solidFill>
                <a:srgbClr val="FFFFFF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>
              <a:spcBef>
                <a:spcPct val="20000"/>
              </a:spcBef>
            </a:pPr>
            <a:endParaRPr lang="x-none" sz="1500" b="1" dirty="0" smtClean="0">
              <a:solidFill>
                <a:srgbClr val="FFFFFF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3" r="28939" b="42114"/>
          <a:stretch/>
        </p:blipFill>
        <p:spPr>
          <a:xfrm>
            <a:off x="-126857" y="2338658"/>
            <a:ext cx="2692504" cy="223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871683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168" name="think-cell Slide" r:id="rId4" imgW="360" imgH="360" progId="">
              <p:embed/>
            </p:oleObj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5395998" y="1544713"/>
            <a:ext cx="6768092" cy="4276687"/>
          </a:xfrm>
          <a:prstGeom prst="rect">
            <a:avLst/>
          </a:prstGeom>
          <a:solidFill>
            <a:srgbClr val="F2F2F2">
              <a:alpha val="60000"/>
            </a:srgb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5345209" y="1544714"/>
            <a:ext cx="56270" cy="4276687"/>
          </a:xfrm>
          <a:prstGeom prst="rect">
            <a:avLst/>
          </a:prstGeom>
          <a:solidFill>
            <a:srgbClr val="5BAD8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flipH="1">
            <a:off x="3174" y="266"/>
            <a:ext cx="12188822" cy="36000"/>
          </a:xfrm>
          <a:prstGeom prst="rect">
            <a:avLst/>
          </a:prstGeom>
          <a:solidFill>
            <a:srgbClr val="5BAD8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3178" y="6841990"/>
            <a:ext cx="12188822" cy="36000"/>
          </a:xfrm>
          <a:prstGeom prst="rect">
            <a:avLst/>
          </a:prstGeom>
          <a:solidFill>
            <a:srgbClr val="5BAD8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7" y="2148444"/>
            <a:ext cx="5112000" cy="29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93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33" name="think-cell Slide" r:id="rId4" imgW="360" imgH="360" progId="">
              <p:embed/>
            </p:oleObj>
          </a:graphicData>
        </a:graphic>
      </p:graphicFrame>
      <p:sp>
        <p:nvSpPr>
          <p:cNvPr id="15" name="Rectangle 14"/>
          <p:cNvSpPr/>
          <p:nvPr userDrawn="1"/>
        </p:nvSpPr>
        <p:spPr>
          <a:xfrm flipH="1">
            <a:off x="3174" y="266"/>
            <a:ext cx="12188822" cy="36000"/>
          </a:xfrm>
          <a:prstGeom prst="rect">
            <a:avLst/>
          </a:prstGeom>
          <a:solidFill>
            <a:srgbClr val="5BAD8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3178" y="6841990"/>
            <a:ext cx="12188822" cy="36000"/>
          </a:xfrm>
          <a:prstGeom prst="rect">
            <a:avLst/>
          </a:prstGeom>
          <a:solidFill>
            <a:srgbClr val="5BAD8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6549" y="1326602"/>
            <a:ext cx="6196632" cy="3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37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998666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92" name="think-cell Slide" r:id="rId4" imgW="360" imgH="360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93432" y="27940"/>
            <a:ext cx="11716304" cy="57831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x-none" dirty="0" smtClean="0"/>
              <a:t>نموذج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2718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282576905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p:oleObj spid="_x0000_s2144" name="think-cell Slide" r:id="rId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32" y="27940"/>
            <a:ext cx="11716304" cy="57831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 dirty="0" smtClean="0"/>
              <a:t>Topic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11636795" y="6670364"/>
            <a:ext cx="23446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2708" y="1508760"/>
            <a:ext cx="1107408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Content:</a:t>
            </a:r>
          </a:p>
          <a:p>
            <a:pPr lvl="1"/>
            <a:r>
              <a:rPr lang="en-US" dirty="0" smtClean="0"/>
              <a:t>Content </a:t>
            </a:r>
          </a:p>
          <a:p>
            <a:pPr lvl="2"/>
            <a:r>
              <a:rPr lang="en-US" dirty="0" smtClean="0"/>
              <a:t>Content </a:t>
            </a:r>
            <a:endParaRPr lang="x-none" dirty="0" smtClean="0"/>
          </a:p>
          <a:p>
            <a:pPr lvl="3"/>
            <a:r>
              <a:rPr lang="en-US" dirty="0" smtClean="0"/>
              <a:t>Content </a:t>
            </a:r>
            <a:endParaRPr lang="x-none" dirty="0" smtClean="0"/>
          </a:p>
          <a:p>
            <a:pPr lvl="4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5028" y="618491"/>
            <a:ext cx="11991926" cy="45719"/>
          </a:xfrm>
          <a:prstGeom prst="rect">
            <a:avLst/>
          </a:prstGeom>
          <a:solidFill>
            <a:srgbClr val="177B5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25103" y="6609447"/>
            <a:ext cx="15023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900" b="1" dirty="0" smtClean="0">
                <a:latin typeface="Calibri" panose="020F0502020204030204" pitchFamily="34" charset="0"/>
                <a:cs typeface="Sakkal Majalla" panose="02000000000000000000" pitchFamily="2" charset="-78"/>
              </a:rPr>
              <a:t>Department</a:t>
            </a:r>
            <a:r>
              <a:rPr lang="en-US" sz="900" b="1" baseline="0" dirty="0" smtClean="0">
                <a:latin typeface="Calibri" panose="020F0502020204030204" pitchFamily="34" charset="0"/>
                <a:cs typeface="Sakkal Majalla" panose="02000000000000000000" pitchFamily="2" charset="-78"/>
              </a:rPr>
              <a:t> – Topic – Date </a:t>
            </a:r>
            <a:endParaRPr lang="en-US" sz="900" b="1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619770" y="6665915"/>
            <a:ext cx="70340" cy="144000"/>
          </a:xfrm>
          <a:prstGeom prst="rect">
            <a:avLst/>
          </a:prstGeom>
          <a:solidFill>
            <a:schemeClr val="tx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x-non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3" r="28939" b="42114"/>
          <a:stretch/>
        </p:blipFill>
        <p:spPr>
          <a:xfrm>
            <a:off x="11350827" y="14150"/>
            <a:ext cx="724535" cy="60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alibri" panose="020F0502020204030204" pitchFamily="34" charset="0"/>
          <a:ea typeface="+mj-ea"/>
          <a:cs typeface="Sakkal Majalla" panose="02000000000000000000" pitchFamily="2" charset="-78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Sakkal Majalla" panose="02000000000000000000" pitchFamily="2" charset="-78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Sakkal Majalla" panose="02000000000000000000" pitchFamily="2" charset="-78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Sakkal Majalla" panose="02000000000000000000" pitchFamily="2" charset="-78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Sakkal Majalla" panose="02000000000000000000" pitchFamily="2" charset="-78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Sakkal Majalla" panose="02000000000000000000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20.x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hart" Target="../charts/char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hart" Target="../charts/chart1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82249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17" name="think-cell Slide" r:id="rId4" imgW="360" imgH="36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656275" y="2203788"/>
            <a:ext cx="61818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3600" b="1" dirty="0" smtClean="0"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  <a:cs typeface="Sakkal Majalla" panose="02000000000000000000" pitchFamily="2" charset="-78"/>
              </a:rPr>
              <a:t>Actuarial Resources </a:t>
            </a:r>
            <a:r>
              <a:rPr lang="en-US" sz="3600" b="1" dirty="0">
                <a:latin typeface="Calibri" panose="020F0502020204030204" pitchFamily="34" charset="0"/>
                <a:cs typeface="Sakkal Majalla" panose="02000000000000000000" pitchFamily="2" charset="-78"/>
              </a:rPr>
              <a:t>at Saudi </a:t>
            </a:r>
            <a:r>
              <a:rPr lang="en-US" sz="3600" b="1" dirty="0" smtClean="0">
                <a:latin typeface="Calibri" panose="020F0502020204030204" pitchFamily="34" charset="0"/>
                <a:cs typeface="Sakkal Majalla" panose="02000000000000000000" pitchFamily="2" charset="-78"/>
              </a:rPr>
              <a:t>Insurance Companies</a:t>
            </a:r>
            <a:endParaRPr lang="en-US" sz="2800" b="1" dirty="0"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endParaRPr lang="x-none" sz="2800" b="1" dirty="0"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Sakkal Majalla" panose="02000000000000000000" pitchFamily="2" charset="-78"/>
              </a:rPr>
              <a:t>01 Feb 2018</a:t>
            </a:r>
            <a:endParaRPr lang="x-none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729" y="50173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Prepared by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Actuarial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8969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Fellows &amp; Associates by Professional Body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3001013"/>
              </p:ext>
            </p:extLst>
          </p:nvPr>
        </p:nvGraphicFramePr>
        <p:xfrm>
          <a:off x="6873712" y="1519084"/>
          <a:ext cx="5036024" cy="319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5987218"/>
              </p:ext>
            </p:extLst>
          </p:nvPr>
        </p:nvGraphicFramePr>
        <p:xfrm>
          <a:off x="193432" y="1519084"/>
          <a:ext cx="5025339" cy="319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749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239" y="3089189"/>
            <a:ext cx="5943600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 by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3280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Internal Actuarial Resources by Company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5921488"/>
              </p:ext>
            </p:extLst>
          </p:nvPr>
        </p:nvGraphicFramePr>
        <p:xfrm>
          <a:off x="330687" y="704334"/>
          <a:ext cx="11579049" cy="593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544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Internal Actuarial Resources (Saudi &amp; Non-Saudi)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4383532"/>
              </p:ext>
            </p:extLst>
          </p:nvPr>
        </p:nvGraphicFramePr>
        <p:xfrm>
          <a:off x="193432" y="858602"/>
          <a:ext cx="5108801" cy="26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3522830"/>
              </p:ext>
            </p:extLst>
          </p:nvPr>
        </p:nvGraphicFramePr>
        <p:xfrm>
          <a:off x="6924977" y="831126"/>
          <a:ext cx="4984759" cy="268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2914018"/>
              </p:ext>
            </p:extLst>
          </p:nvPr>
        </p:nvGraphicFramePr>
        <p:xfrm>
          <a:off x="193433" y="3516539"/>
          <a:ext cx="11716303" cy="297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592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Internal Actuarial Resources By Gender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5689775"/>
              </p:ext>
            </p:extLst>
          </p:nvPr>
        </p:nvGraphicFramePr>
        <p:xfrm>
          <a:off x="1405053" y="796090"/>
          <a:ext cx="10258457" cy="540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6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Internal Actuarial Resources By Gender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9259918"/>
              </p:ext>
            </p:extLst>
          </p:nvPr>
        </p:nvGraphicFramePr>
        <p:xfrm>
          <a:off x="1283368" y="834188"/>
          <a:ext cx="9978190" cy="537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36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284" y="3048691"/>
            <a:ext cx="6238568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xmlns="" val="22372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432" name="think-cell Slide" r:id="rId4" imgW="360" imgH="360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923" y="68186"/>
            <a:ext cx="11716304" cy="578310"/>
          </a:xfrm>
        </p:spPr>
        <p:txBody>
          <a:bodyPr/>
          <a:lstStyle/>
          <a:p>
            <a:r>
              <a:rPr lang="en-US" dirty="0" smtClean="0"/>
              <a:t>Distribution of Students by Departments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0008193"/>
              </p:ext>
            </p:extLst>
          </p:nvPr>
        </p:nvGraphicFramePr>
        <p:xfrm>
          <a:off x="2170193" y="911966"/>
          <a:ext cx="8109431" cy="540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22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405" name="think-cell Slide" r:id="rId4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599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370205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44" name="think-cell Slide" r:id="rId4" imgW="360" imgH="360" progId="">
              <p:embed/>
            </p:oleObj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3432" y="10160"/>
            <a:ext cx="11716304" cy="59863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x-none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14540" y="978037"/>
            <a:ext cx="11074087" cy="4770829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sz="1600" dirty="0" smtClean="0"/>
              <a:t>Executive Summary</a:t>
            </a:r>
          </a:p>
          <a:p>
            <a:pPr marL="457200" indent="-457200">
              <a:buFontTx/>
              <a:buChar char="-"/>
            </a:pPr>
            <a:r>
              <a:rPr lang="en-US" sz="1600" dirty="0" smtClean="0"/>
              <a:t>Market Analysis</a:t>
            </a:r>
          </a:p>
          <a:p>
            <a:pPr marL="914400" lvl="1" indent="-457200">
              <a:buFontTx/>
              <a:buChar char="-"/>
            </a:pPr>
            <a:r>
              <a:rPr lang="en-US" sz="1400" dirty="0" smtClean="0"/>
              <a:t>Overview of Internal </a:t>
            </a:r>
            <a:r>
              <a:rPr lang="en-US" sz="1400" b="0" dirty="0" smtClean="0"/>
              <a:t>Actuarial Resources </a:t>
            </a:r>
          </a:p>
          <a:p>
            <a:pPr marL="914400" lvl="1" indent="-457200">
              <a:buFontTx/>
              <a:buChar char="-"/>
            </a:pPr>
            <a:r>
              <a:rPr lang="en-US" sz="1400" b="0" dirty="0" smtClean="0"/>
              <a:t>Distribution of </a:t>
            </a:r>
            <a:r>
              <a:rPr lang="en-US" sz="1400" b="0" dirty="0"/>
              <a:t>Internal Actuarial </a:t>
            </a:r>
            <a:r>
              <a:rPr lang="en-US" sz="1400" b="0" dirty="0" smtClean="0"/>
              <a:t>Resources</a:t>
            </a:r>
          </a:p>
          <a:p>
            <a:pPr marL="1371600" lvl="2" indent="-457200">
              <a:buFontTx/>
              <a:buChar char="-"/>
            </a:pPr>
            <a:r>
              <a:rPr lang="en-US" sz="1400" dirty="0" smtClean="0"/>
              <a:t>Saudi &amp; Non-Saudi</a:t>
            </a:r>
          </a:p>
          <a:p>
            <a:pPr marL="1371600" lvl="2" indent="-457200">
              <a:buFontTx/>
              <a:buChar char="-"/>
            </a:pPr>
            <a:r>
              <a:rPr lang="en-US" sz="1400" dirty="0" smtClean="0"/>
              <a:t>Qualification Status</a:t>
            </a:r>
          </a:p>
          <a:p>
            <a:pPr marL="1371600" lvl="2" indent="-457200">
              <a:buFontTx/>
              <a:buChar char="-"/>
            </a:pPr>
            <a:r>
              <a:rPr lang="en-US" sz="1400" b="0" dirty="0" smtClean="0"/>
              <a:t>Gender </a:t>
            </a:r>
          </a:p>
          <a:p>
            <a:pPr marL="1371600" lvl="2" indent="-457200">
              <a:buFontTx/>
              <a:buChar char="-"/>
            </a:pPr>
            <a:r>
              <a:rPr lang="en-US" sz="1400" b="0" dirty="0" smtClean="0"/>
              <a:t>Departments</a:t>
            </a:r>
          </a:p>
          <a:p>
            <a:pPr marL="914400" lvl="1" indent="-457200">
              <a:buFontTx/>
              <a:buChar char="-"/>
            </a:pPr>
            <a:r>
              <a:rPr lang="en-US" sz="1400" b="0" dirty="0" smtClean="0"/>
              <a:t>New Resources joining the Insurance </a:t>
            </a:r>
            <a:r>
              <a:rPr lang="en-US" sz="1400" b="0" dirty="0"/>
              <a:t>Market </a:t>
            </a:r>
            <a:r>
              <a:rPr lang="en-US" sz="1400" b="0" dirty="0" smtClean="0"/>
              <a:t>during the last three years</a:t>
            </a:r>
            <a:endParaRPr lang="en-US" sz="1400" b="0" dirty="0"/>
          </a:p>
          <a:p>
            <a:pPr marL="914400" lvl="1" indent="-457200">
              <a:buFontTx/>
              <a:buChar char="-"/>
            </a:pPr>
            <a:r>
              <a:rPr lang="en-US" sz="1400" b="0" dirty="0" smtClean="0"/>
              <a:t>Associate Actuaries with numbers </a:t>
            </a:r>
            <a:r>
              <a:rPr lang="en-US" sz="1400" b="0" dirty="0"/>
              <a:t>of </a:t>
            </a:r>
            <a:r>
              <a:rPr lang="en-US" sz="1400" b="0" dirty="0" smtClean="0"/>
              <a:t>exams remaining for full qualification</a:t>
            </a:r>
          </a:p>
          <a:p>
            <a:pPr marL="914400" lvl="1" indent="-457200">
              <a:buFontTx/>
              <a:buChar char="-"/>
            </a:pPr>
            <a:r>
              <a:rPr lang="en-US" sz="1400" b="0" dirty="0"/>
              <a:t>Distribution of Fellows &amp; Associates by Professional </a:t>
            </a:r>
            <a:r>
              <a:rPr lang="en-US" sz="1400" b="0" dirty="0" smtClean="0"/>
              <a:t>Body.</a:t>
            </a:r>
          </a:p>
          <a:p>
            <a:pPr marL="457200" indent="-457200">
              <a:buFontTx/>
              <a:buChar char="-"/>
            </a:pPr>
            <a:r>
              <a:rPr lang="en-US" sz="1600" dirty="0"/>
              <a:t>Analysis by Companies</a:t>
            </a:r>
          </a:p>
          <a:p>
            <a:pPr marL="914400" lvl="1" indent="-457200">
              <a:buFontTx/>
              <a:buChar char="-"/>
            </a:pPr>
            <a:r>
              <a:rPr lang="en-US" sz="1400" dirty="0"/>
              <a:t>Distribution of Internal Actuarial Resources by Company.</a:t>
            </a:r>
          </a:p>
          <a:p>
            <a:pPr marL="914400" lvl="1" indent="-457200">
              <a:buFontTx/>
              <a:buChar char="-"/>
            </a:pPr>
            <a:r>
              <a:rPr lang="en-US" sz="1400" dirty="0"/>
              <a:t>Numbers of Non-Fellows with The Remaining Numbers of Exams to Become a Fellow</a:t>
            </a:r>
            <a:r>
              <a:rPr lang="en-US" sz="14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</a:t>
            </a:r>
          </a:p>
          <a:p>
            <a:pPr marL="457200" indent="-457200">
              <a:buFontTx/>
              <a:buChar char="-"/>
            </a:pPr>
            <a:endParaRPr lang="en-US" sz="18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15308" y="4901508"/>
            <a:ext cx="11074087" cy="19141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akkal Majalla" panose="02000000000000000000" pitchFamily="2" charset="-78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akkal Majalla" panose="02000000000000000000" pitchFamily="2" charset="-78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akkal Majalla" panose="02000000000000000000" pitchFamily="2" charset="-78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akkal Majalla" panose="02000000000000000000" pitchFamily="2" charset="-78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0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449" name="think-cell Slide" r:id="rId4" imgW="360" imgH="360" progId="">
              <p:embed/>
            </p:oleObj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3432" y="10160"/>
            <a:ext cx="11716304" cy="598630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x-none" dirty="0"/>
          </a:p>
        </p:txBody>
      </p:sp>
      <p:sp>
        <p:nvSpPr>
          <p:cNvPr id="13" name="Rectangle 12"/>
          <p:cNvSpPr/>
          <p:nvPr/>
        </p:nvSpPr>
        <p:spPr>
          <a:xfrm>
            <a:off x="454731" y="820178"/>
            <a:ext cx="111304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Upon the direction of SAMA Senior Management, we compiled details on the actuarial resources currently working 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the Saudi insurance companies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Below are some key facts (as also demonstrated in the slides that follow):</a:t>
            </a:r>
          </a:p>
          <a:p>
            <a:endParaRPr lang="en-US" sz="16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There are total </a:t>
            </a:r>
            <a:r>
              <a:rPr lang="en-US" sz="1600" b="1" dirty="0" smtClean="0">
                <a:cs typeface="Arial" pitchFamily="34" charset="0"/>
              </a:rPr>
              <a:t>51 Actuarial Resources</a:t>
            </a:r>
            <a:r>
              <a:rPr lang="en-US" sz="1600" dirty="0" smtClean="0">
                <a:cs typeface="Arial" pitchFamily="34" charset="0"/>
              </a:rPr>
              <a:t> working in Saudi Insurance market. </a:t>
            </a:r>
          </a:p>
          <a:p>
            <a:pPr lvl="1"/>
            <a:endParaRPr lang="en-US" sz="1600" dirty="0" smtClean="0">
              <a:cs typeface="Arial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u="sng" dirty="0" smtClean="0">
                <a:cs typeface="Arial" pitchFamily="34" charset="0"/>
              </a:rPr>
              <a:t>Qualified Actuaries</a:t>
            </a:r>
            <a:r>
              <a:rPr lang="en-US" sz="1600" dirty="0" smtClean="0">
                <a:cs typeface="Arial" pitchFamily="34" charset="0"/>
              </a:rPr>
              <a:t>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>
                <a:cs typeface="Arial" pitchFamily="34" charset="0"/>
              </a:rPr>
              <a:t>4 Fully Qualified </a:t>
            </a:r>
            <a:r>
              <a:rPr lang="en-US" sz="1600" dirty="0" smtClean="0">
                <a:cs typeface="Arial" pitchFamily="34" charset="0"/>
              </a:rPr>
              <a:t>(</a:t>
            </a:r>
            <a:r>
              <a:rPr lang="en-US" sz="1600" dirty="0">
                <a:cs typeface="Arial" pitchFamily="34" charset="0"/>
              </a:rPr>
              <a:t>1 Saudi)</a:t>
            </a:r>
            <a:endParaRPr lang="en-US" sz="1600" dirty="0" smtClean="0">
              <a:cs typeface="Arial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u="sng" dirty="0" smtClean="0">
                <a:cs typeface="Arial" pitchFamily="34" charset="0"/>
              </a:rPr>
              <a:t>Part-Qualified </a:t>
            </a:r>
            <a:r>
              <a:rPr lang="en-US" sz="1600" dirty="0" smtClean="0">
                <a:cs typeface="Arial" pitchFamily="34" charset="0"/>
              </a:rPr>
              <a:t>	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7 Associates (1 Saudi)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u="sng" dirty="0" smtClean="0">
                <a:cs typeface="Arial" pitchFamily="34" charset="0"/>
              </a:rPr>
              <a:t>Students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40 in total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21 Saudis (16 Male &amp; 5 Female)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19 Non-Saudis (18 Male &amp; 1 Female)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u="sng" dirty="0" smtClean="0">
                <a:cs typeface="Arial" pitchFamily="34" charset="0"/>
              </a:rPr>
              <a:t>Overall Resources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23 Saudi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28 Non-Saudi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 smtClean="0">
              <a:cs typeface="Arial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Out of 33 Companies,</a:t>
            </a:r>
            <a:r>
              <a:rPr lang="en-US" sz="1600" b="1" dirty="0" smtClean="0">
                <a:cs typeface="Arial" pitchFamily="34" charset="0"/>
              </a:rPr>
              <a:t> 20</a:t>
            </a:r>
            <a:r>
              <a:rPr lang="en-US" sz="1600" dirty="0" smtClean="0">
                <a:cs typeface="Arial" pitchFamily="34" charset="0"/>
              </a:rPr>
              <a:t> have at least one actuarial resource.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11 companies have Students only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Arial" pitchFamily="34" charset="0"/>
              </a:rPr>
              <a:t>14 companies have no resources</a:t>
            </a: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5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Number of Companies with &amp; without Internal </a:t>
            </a:r>
            <a:r>
              <a:rPr lang="en-US" b="0" dirty="0"/>
              <a:t>Actuarial Resources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8196742"/>
              </p:ext>
            </p:extLst>
          </p:nvPr>
        </p:nvGraphicFramePr>
        <p:xfrm>
          <a:off x="2108009" y="988006"/>
          <a:ext cx="8142896" cy="531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539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28160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77" name="think-cell Slide" r:id="rId4" imgW="360" imgH="360" progId="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432" y="10160"/>
            <a:ext cx="11716304" cy="598630"/>
          </a:xfrm>
        </p:spPr>
        <p:txBody>
          <a:bodyPr/>
          <a:lstStyle/>
          <a:p>
            <a:r>
              <a:rPr lang="en-US" dirty="0" smtClean="0"/>
              <a:t>Distribution of Internal Actuarial Resources by Qualification Status</a:t>
            </a:r>
            <a:endParaRPr lang="x-non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0643216"/>
              </p:ext>
            </p:extLst>
          </p:nvPr>
        </p:nvGraphicFramePr>
        <p:xfrm>
          <a:off x="193432" y="862223"/>
          <a:ext cx="5043949" cy="283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9275989"/>
              </p:ext>
            </p:extLst>
          </p:nvPr>
        </p:nvGraphicFramePr>
        <p:xfrm>
          <a:off x="7018187" y="862223"/>
          <a:ext cx="4891549" cy="283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6144242"/>
              </p:ext>
            </p:extLst>
          </p:nvPr>
        </p:nvGraphicFramePr>
        <p:xfrm>
          <a:off x="3758726" y="3695782"/>
          <a:ext cx="4983622" cy="291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579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</a:t>
            </a:r>
            <a:r>
              <a:rPr lang="en-US" dirty="0"/>
              <a:t>Internal </a:t>
            </a:r>
            <a:r>
              <a:rPr lang="en-US" dirty="0" smtClean="0"/>
              <a:t>Actuarial Resources by Gender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5158912"/>
              </p:ext>
            </p:extLst>
          </p:nvPr>
        </p:nvGraphicFramePr>
        <p:xfrm>
          <a:off x="193432" y="1859809"/>
          <a:ext cx="4854352" cy="288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1498107"/>
              </p:ext>
            </p:extLst>
          </p:nvPr>
        </p:nvGraphicFramePr>
        <p:xfrm>
          <a:off x="6822750" y="1859809"/>
          <a:ext cx="5086986" cy="288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653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Internal Actuarial Resources by Departments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6296008"/>
              </p:ext>
            </p:extLst>
          </p:nvPr>
        </p:nvGraphicFramePr>
        <p:xfrm>
          <a:off x="1946787" y="988141"/>
          <a:ext cx="8391832" cy="514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51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463" name="think-cell Slide" r:id="rId4" imgW="360" imgH="360" progId="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302" y="47230"/>
            <a:ext cx="11716304" cy="59863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Resources joining the Insurance Market </a:t>
            </a:r>
            <a:r>
              <a:rPr lang="en-US" dirty="0" smtClean="0"/>
              <a:t>during </a:t>
            </a:r>
            <a:r>
              <a:rPr lang="en-US" dirty="0"/>
              <a:t>the last three years</a:t>
            </a:r>
            <a:endParaRPr lang="x-non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6902252"/>
              </p:ext>
            </p:extLst>
          </p:nvPr>
        </p:nvGraphicFramePr>
        <p:xfrm>
          <a:off x="3330221" y="3739977"/>
          <a:ext cx="5803406" cy="301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7339646"/>
              </p:ext>
            </p:extLst>
          </p:nvPr>
        </p:nvGraphicFramePr>
        <p:xfrm>
          <a:off x="6737684" y="766117"/>
          <a:ext cx="5100089" cy="297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629246"/>
              </p:ext>
            </p:extLst>
          </p:nvPr>
        </p:nvGraphicFramePr>
        <p:xfrm>
          <a:off x="184302" y="766117"/>
          <a:ext cx="4955675" cy="297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444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076" y="0"/>
            <a:ext cx="11716304" cy="812319"/>
          </a:xfrm>
        </p:spPr>
        <p:txBody>
          <a:bodyPr/>
          <a:lstStyle/>
          <a:p>
            <a:r>
              <a:rPr lang="en-US" dirty="0" smtClean="0"/>
              <a:t>Associate </a:t>
            </a:r>
            <a:r>
              <a:rPr lang="en-US" dirty="0"/>
              <a:t>Actuaries with numbers of exams remaining for full qualification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7648624"/>
              </p:ext>
            </p:extLst>
          </p:nvPr>
        </p:nvGraphicFramePr>
        <p:xfrm>
          <a:off x="1665027" y="1250428"/>
          <a:ext cx="8594818" cy="434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0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5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2F14E-91D0-46BE-AF0B-03FA64177EC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3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9690</TotalTime>
  <Words>327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think-cell Slide</vt:lpstr>
      <vt:lpstr>Slide 0</vt:lpstr>
      <vt:lpstr>Contents</vt:lpstr>
      <vt:lpstr>Executive Summary</vt:lpstr>
      <vt:lpstr>Number of Companies with &amp; without Internal Actuarial Resources</vt:lpstr>
      <vt:lpstr>Distribution of Internal Actuarial Resources by Qualification Status</vt:lpstr>
      <vt:lpstr>Distribution of Internal Actuarial Resources by Gender</vt:lpstr>
      <vt:lpstr>Distribution of Internal Actuarial Resources by Departments</vt:lpstr>
      <vt:lpstr>New Resources joining the Insurance Market during the last three years</vt:lpstr>
      <vt:lpstr>Associate Actuaries with numbers of exams remaining for full qualification</vt:lpstr>
      <vt:lpstr>Distribution of Fellows &amp; Associates by Professional Body</vt:lpstr>
      <vt:lpstr>Slide 10</vt:lpstr>
      <vt:lpstr>Number of Internal Actuarial Resources by Company</vt:lpstr>
      <vt:lpstr>Number of Internal Actuarial Resources (Saudi &amp; Non-Saudi)</vt:lpstr>
      <vt:lpstr>Number of Internal Actuarial Resources By Gender</vt:lpstr>
      <vt:lpstr>Number of Internal Actuarial Resources By Gender</vt:lpstr>
      <vt:lpstr>Slide 15</vt:lpstr>
      <vt:lpstr>Distribution of Students by Departments </vt:lpstr>
      <vt:lpstr>Slide 17</vt:lpstr>
    </vt:vector>
  </TitlesOfParts>
  <Company>SAMA.gov.sa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SAMA.gov.sa</dc:creator>
  <cp:lastModifiedBy>user</cp:lastModifiedBy>
  <cp:revision>1009</cp:revision>
  <cp:lastPrinted>2015-08-26T11:38:02Z</cp:lastPrinted>
  <dcterms:created xsi:type="dcterms:W3CDTF">2012-08-11T04:42:21Z</dcterms:created>
  <dcterms:modified xsi:type="dcterms:W3CDTF">2018-04-11T10:12:33Z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  <property fmtid="{D5CDD505-2E9C-101B-9397-08002B2CF9AE}" pid="5" name="_NewReviewCycle">
    <vt:lpwstr/>
  </property>
</Properties>
</file>