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922" r:id="rId4"/>
  </p:sldMasterIdLst>
  <p:notesMasterIdLst>
    <p:notesMasterId r:id="rId26"/>
  </p:notesMasterIdLst>
  <p:handoutMasterIdLst>
    <p:handoutMasterId r:id="rId27"/>
  </p:handoutMasterIdLst>
  <p:sldIdLst>
    <p:sldId id="372" r:id="rId5"/>
    <p:sldId id="515" r:id="rId6"/>
    <p:sldId id="516" r:id="rId7"/>
    <p:sldId id="527" r:id="rId8"/>
    <p:sldId id="528" r:id="rId9"/>
    <p:sldId id="517" r:id="rId10"/>
    <p:sldId id="520" r:id="rId11"/>
    <p:sldId id="521" r:id="rId12"/>
    <p:sldId id="522" r:id="rId13"/>
    <p:sldId id="523" r:id="rId14"/>
    <p:sldId id="524" r:id="rId15"/>
    <p:sldId id="532" r:id="rId16"/>
    <p:sldId id="531" r:id="rId17"/>
    <p:sldId id="518" r:id="rId18"/>
    <p:sldId id="529" r:id="rId19"/>
    <p:sldId id="530" r:id="rId20"/>
    <p:sldId id="535" r:id="rId21"/>
    <p:sldId id="536" r:id="rId22"/>
    <p:sldId id="533" r:id="rId23"/>
    <p:sldId id="534" r:id="rId24"/>
    <p:sldId id="525" r:id="rId25"/>
  </p:sldIdLst>
  <p:sldSz cx="9144000" cy="6858000" type="screen4x3"/>
  <p:notesSz cx="6934200" cy="100711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72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CC"/>
    <a:srgbClr val="CCFFCC"/>
    <a:srgbClr val="FF0000"/>
    <a:srgbClr val="FFDD87"/>
    <a:srgbClr val="FFD15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4C9A2F7-3CBB-4F20-A1D4-C285F6F94866}" v="58" dt="2020-11-08T07:50:40.628"/>
    <p1510:client id="{225AF1E8-9BD7-89D8-970F-9A2EE43F55C3}" v="4" dt="2020-10-13T06:07:52.035"/>
    <p1510:client id="{3D1519AA-27F8-492E-8018-A2992B802F03}" v="295" dt="2020-10-26T15:27:33.962"/>
    <p1510:client id="{3EAD569F-4902-4F45-AF33-522B76E5B2E0}" v="16" dt="2020-10-12T17:24:16.696"/>
    <p1510:client id="{83BA9C22-6748-47CA-9A24-F30DD1441D6F}" v="74" dt="2020-10-13T08:27:27.938"/>
    <p1510:client id="{9F195062-E91B-4226-9DEB-099226FBC003}" v="3" dt="2020-10-10T23:54:18.15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5255" autoAdjust="0"/>
    <p:restoredTop sz="87879" autoAdjust="0"/>
  </p:normalViewPr>
  <p:slideViewPr>
    <p:cSldViewPr snapToGrid="0">
      <p:cViewPr>
        <p:scale>
          <a:sx n="70" d="100"/>
          <a:sy n="70" d="100"/>
        </p:scale>
        <p:origin x="-894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1266"/>
    </p:cViewPr>
  </p:sorterViewPr>
  <p:notesViewPr>
    <p:cSldViewPr snapToGrid="0">
      <p:cViewPr varScale="1">
        <p:scale>
          <a:sx n="54" d="100"/>
          <a:sy n="54" d="100"/>
        </p:scale>
        <p:origin x="-1890" y="-108"/>
      </p:cViewPr>
      <p:guideLst>
        <p:guide orient="horz" pos="3172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microsoft.com/office/2016/11/relationships/changesInfo" Target="changesInfos/changesInfo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Relationship Id="rId8" Type="http://schemas.openxmlformats.org/officeDocument/2006/relationships/slide" Target="slides/slide4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rah Shoqeer Alotaibi" userId="S::alosarah@ksu.edu.sa::012f9b2e-5b69-42ed-9d9d-af879b4ac849" providerId="AD" clId="Web-{04C9A2F7-3CBB-4F20-A1D4-C285F6F94866}"/>
    <pc:docChg chg="modSld">
      <pc:chgData name="Sarah Shoqeer Alotaibi" userId="S::alosarah@ksu.edu.sa::012f9b2e-5b69-42ed-9d9d-af879b4ac849" providerId="AD" clId="Web-{04C9A2F7-3CBB-4F20-A1D4-C285F6F94866}" dt="2020-11-08T07:50:40.628" v="57" actId="20577"/>
      <pc:docMkLst>
        <pc:docMk/>
      </pc:docMkLst>
      <pc:sldChg chg="modSp">
        <pc:chgData name="Sarah Shoqeer Alotaibi" userId="S::alosarah@ksu.edu.sa::012f9b2e-5b69-42ed-9d9d-af879b4ac849" providerId="AD" clId="Web-{04C9A2F7-3CBB-4F20-A1D4-C285F6F94866}" dt="2020-11-08T07:50:40.628" v="57" actId="20577"/>
        <pc:sldMkLst>
          <pc:docMk/>
          <pc:sldMk cId="1676627633" sldId="523"/>
        </pc:sldMkLst>
        <pc:spChg chg="mod">
          <ac:chgData name="Sarah Shoqeer Alotaibi" userId="S::alosarah@ksu.edu.sa::012f9b2e-5b69-42ed-9d9d-af879b4ac849" providerId="AD" clId="Web-{04C9A2F7-3CBB-4F20-A1D4-C285F6F94866}" dt="2020-11-08T07:50:40.628" v="57" actId="20577"/>
          <ac:spMkLst>
            <pc:docMk/>
            <pc:sldMk cId="1676627633" sldId="523"/>
            <ac:spMk id="4" creationId="{00000000-0000-0000-0000-000000000000}"/>
          </ac:spMkLst>
        </pc:spChg>
      </pc:sldChg>
    </pc:docChg>
  </pc:docChgLst>
  <pc:docChgLst>
    <pc:chgData name="Nadia Al-Ghreimil" userId="S::ghreimil@ksu.edu.sa::bd57fa0a-72d9-4845-a2d9-9d930f860865" providerId="AD" clId="Web-{225AF1E8-9BD7-89D8-970F-9A2EE43F55C3}"/>
    <pc:docChg chg="modSld">
      <pc:chgData name="Nadia Al-Ghreimil" userId="S::ghreimil@ksu.edu.sa::bd57fa0a-72d9-4845-a2d9-9d930f860865" providerId="AD" clId="Web-{225AF1E8-9BD7-89D8-970F-9A2EE43F55C3}" dt="2020-10-13T06:07:52.035" v="3" actId="20577"/>
      <pc:docMkLst>
        <pc:docMk/>
      </pc:docMkLst>
      <pc:sldChg chg="modSp">
        <pc:chgData name="Nadia Al-Ghreimil" userId="S::ghreimil@ksu.edu.sa::bd57fa0a-72d9-4845-a2d9-9d930f860865" providerId="AD" clId="Web-{225AF1E8-9BD7-89D8-970F-9A2EE43F55C3}" dt="2020-10-13T06:07:52.020" v="2" actId="20577"/>
        <pc:sldMkLst>
          <pc:docMk/>
          <pc:sldMk cId="591315098" sldId="534"/>
        </pc:sldMkLst>
        <pc:spChg chg="mod">
          <ac:chgData name="Nadia Al-Ghreimil" userId="S::ghreimil@ksu.edu.sa::bd57fa0a-72d9-4845-a2d9-9d930f860865" providerId="AD" clId="Web-{225AF1E8-9BD7-89D8-970F-9A2EE43F55C3}" dt="2020-10-13T06:07:52.020" v="2" actId="20577"/>
          <ac:spMkLst>
            <pc:docMk/>
            <pc:sldMk cId="591315098" sldId="534"/>
            <ac:spMk id="3" creationId="{00000000-0000-0000-0000-000000000000}"/>
          </ac:spMkLst>
        </pc:spChg>
      </pc:sldChg>
    </pc:docChg>
  </pc:docChgLst>
  <pc:docChgLst>
    <pc:chgData name="Sarah Shoqeer Alotaibi" userId="S::alosarah@ksu.edu.sa::012f9b2e-5b69-42ed-9d9d-af879b4ac849" providerId="AD" clId="Web-{3D1519AA-27F8-492E-8018-A2992B802F03}"/>
    <pc:docChg chg="modSld">
      <pc:chgData name="Sarah Shoqeer Alotaibi" userId="S::alosarah@ksu.edu.sa::012f9b2e-5b69-42ed-9d9d-af879b4ac849" providerId="AD" clId="Web-{3D1519AA-27F8-492E-8018-A2992B802F03}" dt="2020-10-26T15:27:33.962" v="293" actId="20577"/>
      <pc:docMkLst>
        <pc:docMk/>
      </pc:docMkLst>
      <pc:sldChg chg="modSp">
        <pc:chgData name="Sarah Shoqeer Alotaibi" userId="S::alosarah@ksu.edu.sa::012f9b2e-5b69-42ed-9d9d-af879b4ac849" providerId="AD" clId="Web-{3D1519AA-27F8-492E-8018-A2992B802F03}" dt="2020-10-26T15:25:38.569" v="261" actId="20577"/>
        <pc:sldMkLst>
          <pc:docMk/>
          <pc:sldMk cId="1676627633" sldId="523"/>
        </pc:sldMkLst>
        <pc:spChg chg="mod">
          <ac:chgData name="Sarah Shoqeer Alotaibi" userId="S::alosarah@ksu.edu.sa::012f9b2e-5b69-42ed-9d9d-af879b4ac849" providerId="AD" clId="Web-{3D1519AA-27F8-492E-8018-A2992B802F03}" dt="2020-10-26T15:25:38.569" v="261" actId="20577"/>
          <ac:spMkLst>
            <pc:docMk/>
            <pc:sldMk cId="1676627633" sldId="523"/>
            <ac:spMk id="4" creationId="{00000000-0000-0000-0000-000000000000}"/>
          </ac:spMkLst>
        </pc:spChg>
      </pc:sldChg>
      <pc:sldChg chg="modSp">
        <pc:chgData name="Sarah Shoqeer Alotaibi" userId="S::alosarah@ksu.edu.sa::012f9b2e-5b69-42ed-9d9d-af879b4ac849" providerId="AD" clId="Web-{3D1519AA-27F8-492E-8018-A2992B802F03}" dt="2020-10-26T15:27:33.962" v="292" actId="20577"/>
        <pc:sldMkLst>
          <pc:docMk/>
          <pc:sldMk cId="2092364217" sldId="535"/>
        </pc:sldMkLst>
        <pc:spChg chg="mod">
          <ac:chgData name="Sarah Shoqeer Alotaibi" userId="S::alosarah@ksu.edu.sa::012f9b2e-5b69-42ed-9d9d-af879b4ac849" providerId="AD" clId="Web-{3D1519AA-27F8-492E-8018-A2992B802F03}" dt="2020-10-26T15:27:33.962" v="292" actId="20577"/>
          <ac:spMkLst>
            <pc:docMk/>
            <pc:sldMk cId="2092364217" sldId="535"/>
            <ac:spMk id="6" creationId="{00000000-0000-0000-0000-000000000000}"/>
          </ac:spMkLst>
        </pc:spChg>
      </pc:sldChg>
      <pc:sldChg chg="modSp">
        <pc:chgData name="Sarah Shoqeer Alotaibi" userId="S::alosarah@ksu.edu.sa::012f9b2e-5b69-42ed-9d9d-af879b4ac849" providerId="AD" clId="Web-{3D1519AA-27F8-492E-8018-A2992B802F03}" dt="2020-10-26T15:26:43.632" v="266" actId="20577"/>
        <pc:sldMkLst>
          <pc:docMk/>
          <pc:sldMk cId="1320675494" sldId="536"/>
        </pc:sldMkLst>
        <pc:spChg chg="mod">
          <ac:chgData name="Sarah Shoqeer Alotaibi" userId="S::alosarah@ksu.edu.sa::012f9b2e-5b69-42ed-9d9d-af879b4ac849" providerId="AD" clId="Web-{3D1519AA-27F8-492E-8018-A2992B802F03}" dt="2020-10-26T15:26:43.632" v="266" actId="20577"/>
          <ac:spMkLst>
            <pc:docMk/>
            <pc:sldMk cId="1320675494" sldId="536"/>
            <ac:spMk id="7" creationId="{00000000-0000-0000-0000-000000000000}"/>
          </ac:spMkLst>
        </pc:spChg>
      </pc:sldChg>
    </pc:docChg>
  </pc:docChgLst>
  <pc:docChgLst>
    <pc:chgData name="Afnan Algobail" userId="S::aalgobail@ksu.edu.sa::ea00aeb4-72eb-48ec-8b82-5e455209ca7b" providerId="AD" clId="Web-{3EAD569F-4902-4F45-AF33-522B76E5B2E0}"/>
    <pc:docChg chg="modSld">
      <pc:chgData name="Afnan Algobail" userId="S::aalgobail@ksu.edu.sa::ea00aeb4-72eb-48ec-8b82-5e455209ca7b" providerId="AD" clId="Web-{3EAD569F-4902-4F45-AF33-522B76E5B2E0}" dt="2020-10-12T17:24:10.993" v="9" actId="20577"/>
      <pc:docMkLst>
        <pc:docMk/>
      </pc:docMkLst>
      <pc:sldChg chg="modSp">
        <pc:chgData name="Afnan Algobail" userId="S::aalgobail@ksu.edu.sa::ea00aeb4-72eb-48ec-8b82-5e455209ca7b" providerId="AD" clId="Web-{3EAD569F-4902-4F45-AF33-522B76E5B2E0}" dt="2020-10-12T17:23:45.085" v="5" actId="20577"/>
        <pc:sldMkLst>
          <pc:docMk/>
          <pc:sldMk cId="4108304444" sldId="532"/>
        </pc:sldMkLst>
        <pc:spChg chg="mod">
          <ac:chgData name="Afnan Algobail" userId="S::aalgobail@ksu.edu.sa::ea00aeb4-72eb-48ec-8b82-5e455209ca7b" providerId="AD" clId="Web-{3EAD569F-4902-4F45-AF33-522B76E5B2E0}" dt="2020-10-12T17:23:45.085" v="5" actId="20577"/>
          <ac:spMkLst>
            <pc:docMk/>
            <pc:sldMk cId="4108304444" sldId="532"/>
            <ac:spMk id="3" creationId="{00000000-0000-0000-0000-000000000000}"/>
          </ac:spMkLst>
        </pc:spChg>
      </pc:sldChg>
      <pc:sldChg chg="modSp">
        <pc:chgData name="Afnan Algobail" userId="S::aalgobail@ksu.edu.sa::ea00aeb4-72eb-48ec-8b82-5e455209ca7b" providerId="AD" clId="Web-{3EAD569F-4902-4F45-AF33-522B76E5B2E0}" dt="2020-10-12T17:24:10.977" v="8" actId="20577"/>
        <pc:sldMkLst>
          <pc:docMk/>
          <pc:sldMk cId="591315098" sldId="534"/>
        </pc:sldMkLst>
        <pc:spChg chg="mod">
          <ac:chgData name="Afnan Algobail" userId="S::aalgobail@ksu.edu.sa::ea00aeb4-72eb-48ec-8b82-5e455209ca7b" providerId="AD" clId="Web-{3EAD569F-4902-4F45-AF33-522B76E5B2E0}" dt="2020-10-12T17:24:10.977" v="8" actId="20577"/>
          <ac:spMkLst>
            <pc:docMk/>
            <pc:sldMk cId="591315098" sldId="534"/>
            <ac:spMk id="3" creationId="{00000000-0000-0000-0000-000000000000}"/>
          </ac:spMkLst>
        </pc:spChg>
      </pc:sldChg>
    </pc:docChg>
  </pc:docChgLst>
  <pc:docChgLst>
    <pc:chgData name="Nora Abdullah Alkaldi" userId="S::naalkaldi@ksu.edu.sa::b50b6a0a-3148-4833-a91d-401f54b85632" providerId="AD" clId="Web-{9F195062-E91B-4226-9DEB-099226FBC003}"/>
    <pc:docChg chg="modSld">
      <pc:chgData name="Nora Abdullah Alkaldi" userId="S::naalkaldi@ksu.edu.sa::b50b6a0a-3148-4833-a91d-401f54b85632" providerId="AD" clId="Web-{9F195062-E91B-4226-9DEB-099226FBC003}" dt="2020-10-10T23:54:18.158" v="2" actId="1076"/>
      <pc:docMkLst>
        <pc:docMk/>
      </pc:docMkLst>
      <pc:sldChg chg="modSp">
        <pc:chgData name="Nora Abdullah Alkaldi" userId="S::naalkaldi@ksu.edu.sa::b50b6a0a-3148-4833-a91d-401f54b85632" providerId="AD" clId="Web-{9F195062-E91B-4226-9DEB-099226FBC003}" dt="2020-10-10T23:54:18.158" v="2" actId="1076"/>
        <pc:sldMkLst>
          <pc:docMk/>
          <pc:sldMk cId="1643348970" sldId="531"/>
        </pc:sldMkLst>
        <pc:spChg chg="mod">
          <ac:chgData name="Nora Abdullah Alkaldi" userId="S::naalkaldi@ksu.edu.sa::b50b6a0a-3148-4833-a91d-401f54b85632" providerId="AD" clId="Web-{9F195062-E91B-4226-9DEB-099226FBC003}" dt="2020-10-10T23:54:18.158" v="2" actId="1076"/>
          <ac:spMkLst>
            <pc:docMk/>
            <pc:sldMk cId="1643348970" sldId="531"/>
            <ac:spMk id="2" creationId="{00000000-0000-0000-0000-000000000000}"/>
          </ac:spMkLst>
        </pc:spChg>
      </pc:sldChg>
    </pc:docChg>
  </pc:docChgLst>
  <pc:docChgLst>
    <pc:chgData name="Sarah Shoqeer Alotaibi" userId="S::alosarah@ksu.edu.sa::012f9b2e-5b69-42ed-9d9d-af879b4ac849" providerId="AD" clId="Web-{83BA9C22-6748-47CA-9A24-F30DD1441D6F}"/>
    <pc:docChg chg="modSld">
      <pc:chgData name="Sarah Shoqeer Alotaibi" userId="S::alosarah@ksu.edu.sa::012f9b2e-5b69-42ed-9d9d-af879b4ac849" providerId="AD" clId="Web-{83BA9C22-6748-47CA-9A24-F30DD1441D6F}" dt="2020-10-13T08:27:27.938" v="73" actId="20577"/>
      <pc:docMkLst>
        <pc:docMk/>
      </pc:docMkLst>
      <pc:sldChg chg="modSp">
        <pc:chgData name="Sarah Shoqeer Alotaibi" userId="S::alosarah@ksu.edu.sa::012f9b2e-5b69-42ed-9d9d-af879b4ac849" providerId="AD" clId="Web-{83BA9C22-6748-47CA-9A24-F30DD1441D6F}" dt="2020-10-13T08:27:27.922" v="72" actId="20577"/>
        <pc:sldMkLst>
          <pc:docMk/>
          <pc:sldMk cId="1676627633" sldId="523"/>
        </pc:sldMkLst>
        <pc:spChg chg="mod">
          <ac:chgData name="Sarah Shoqeer Alotaibi" userId="S::alosarah@ksu.edu.sa::012f9b2e-5b69-42ed-9d9d-af879b4ac849" providerId="AD" clId="Web-{83BA9C22-6748-47CA-9A24-F30DD1441D6F}" dt="2020-10-13T08:27:27.922" v="72" actId="20577"/>
          <ac:spMkLst>
            <pc:docMk/>
            <pc:sldMk cId="1676627633" sldId="523"/>
            <ac:spMk id="4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5138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164" tIns="48582" rIns="97164" bIns="48582" numCol="1" anchor="t" anchorCtr="0" compatLnSpc="1">
            <a:prstTxWarp prst="textNoShape">
              <a:avLst/>
            </a:prstTxWarp>
          </a:bodyPr>
          <a:lstStyle>
            <a:lvl1pPr algn="l" defTabSz="971550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29063" y="0"/>
            <a:ext cx="3005137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164" tIns="48582" rIns="97164" bIns="48582" numCol="1" anchor="t" anchorCtr="0" compatLnSpc="1">
            <a:prstTxWarp prst="textNoShape">
              <a:avLst/>
            </a:prstTxWarp>
          </a:bodyPr>
          <a:lstStyle>
            <a:lvl1pPr algn="r" defTabSz="971550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567863"/>
            <a:ext cx="3005138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164" tIns="48582" rIns="97164" bIns="48582" numCol="1" anchor="b" anchorCtr="0" compatLnSpc="1">
            <a:prstTxWarp prst="textNoShape">
              <a:avLst/>
            </a:prstTxWarp>
          </a:bodyPr>
          <a:lstStyle>
            <a:lvl1pPr algn="l" defTabSz="971550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29063" y="9567863"/>
            <a:ext cx="3005137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164" tIns="48582" rIns="97164" bIns="48582" numCol="1" anchor="b" anchorCtr="0" compatLnSpc="1">
            <a:prstTxWarp prst="textNoShape">
              <a:avLst/>
            </a:prstTxWarp>
          </a:bodyPr>
          <a:lstStyle>
            <a:lvl1pPr algn="r" defTabSz="971550">
              <a:defRPr sz="13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6C278148-B7A2-4060-AB37-ECED51E0773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5272252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5138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83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27475" y="0"/>
            <a:ext cx="3005138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09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49325" y="755650"/>
            <a:ext cx="5035550" cy="37766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83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93738" y="4783138"/>
            <a:ext cx="5546725" cy="4532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983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566275"/>
            <a:ext cx="3005138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83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7475" y="9566275"/>
            <a:ext cx="3005138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3661A1F3-897E-4A21-9367-5BC43D3B26A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9683696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46A248-46FA-405C-83CA-86B737D2C1D1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1738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What will happen if you round /</a:t>
            </a:r>
            <a:r>
              <a:rPr lang="en-US" baseline="0" dirty="0"/>
              <a:t> ceil / floor a negative number ?</a:t>
            </a:r>
          </a:p>
          <a:p>
            <a:endParaRPr lang="en-US" baseline="0" dirty="0"/>
          </a:p>
          <a:p>
            <a:r>
              <a:rPr lang="en-US" sz="1200" kern="1200" dirty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    ceil(-3.2)= -3.0</a:t>
            </a:r>
            <a:br>
              <a:rPr lang="en-US" sz="1200" kern="1200" dirty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</a:br>
            <a:r>
              <a:rPr lang="en-US" sz="1200" kern="1200" dirty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round(-3.2)= -3</a:t>
            </a:r>
            <a:br>
              <a:rPr lang="en-US" sz="1200" kern="1200" dirty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</a:br>
            <a:r>
              <a:rPr lang="en-US" sz="1200" kern="1200" dirty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round(-3.7)= -4</a:t>
            </a:r>
            <a:br>
              <a:rPr lang="en-US" sz="1200" kern="1200" dirty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</a:br>
            <a:endParaRPr lang="en-US" sz="1200" kern="1200" dirty="0">
              <a:solidFill>
                <a:schemeClr val="tx1"/>
              </a:solidFill>
              <a:latin typeface="Times New Roman" pitchFamily="18" charset="0"/>
              <a:ea typeface="+mn-ea"/>
              <a:cs typeface="+mn-cs"/>
            </a:endParaRPr>
          </a:p>
          <a:p>
            <a:r>
              <a:rPr lang="en-US" sz="1200" kern="1200" dirty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   ceil( 3.2)= 4.0</a:t>
            </a:r>
            <a:br>
              <a:rPr lang="en-US" sz="1200" kern="1200" dirty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</a:br>
            <a:r>
              <a:rPr lang="en-US" sz="1200" kern="1200" dirty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round( 3.2)= 3</a:t>
            </a:r>
          </a:p>
          <a:p>
            <a:r>
              <a:rPr lang="en-US" sz="1200" kern="1200" dirty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round( 3.7)= 4</a:t>
            </a:r>
            <a:br>
              <a:rPr lang="en-US" sz="1200" kern="1200" dirty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</a:br>
            <a:endParaRPr lang="ar-S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46A248-46FA-405C-83CA-86B737D2C1D1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9663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61A1F3-897E-4A21-9367-5BC43D3B26A5}" type="slidenum">
              <a:rPr lang="en-US" altLang="en-US" smtClean="0"/>
              <a:pPr>
                <a:defRPr/>
              </a:pPr>
              <a:t>13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661696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550736"/>
            <a:ext cx="7848600" cy="1927225"/>
          </a:xfrm>
        </p:spPr>
        <p:txBody>
          <a:bodyPr anchor="b">
            <a:noAutofit/>
          </a:bodyPr>
          <a:lstStyle>
            <a:lvl1pPr>
              <a:defRPr sz="440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684336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22DC218-EA44-478C-BF43-3DEB6C78887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4577656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3F0505-41FB-4F80-BD79-73B24DDB7DA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46CAE0-C477-4820-AE6B-7D8D6E5B4F0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70F6ED5-0754-49B6-AC84-C769BA21A63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9A2C9BF-6260-4CDF-B0BA-922492E101C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/>
            </a:lvl1pPr>
          </a:lstStyle>
          <a:p>
            <a:pPr>
              <a:defRPr/>
            </a:pPr>
            <a:fld id="{EAA53834-CBA7-4025-A175-4F775F185F1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ld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/>
            </a:lvl1pPr>
          </a:lstStyle>
          <a:p>
            <a:pPr>
              <a:defRPr/>
            </a:pPr>
            <a:fld id="{EAA53834-CBA7-4025-A175-4F775F185F1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0" y="389146"/>
            <a:ext cx="9144000" cy="0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353700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FE4F29C-54A9-44C4-8AB0-D66FEB889A5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11D37DE-1D29-4F48-9C12-63028C1848F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5053E28-4C43-4ECA-8017-28609562B8B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7A97D7-1E5C-49DF-BF0F-6A23C2D0414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2B55FD-3F78-4E01-81A3-AEAB7AC9978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de Samp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2B55FD-3F78-4E01-81A3-AEAB7AC9978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110359" y="454573"/>
            <a:ext cx="8923282" cy="6245774"/>
          </a:xfrm>
        </p:spPr>
        <p:txBody>
          <a:bodyPr>
            <a:normAutofit/>
          </a:bodyPr>
          <a:lstStyle>
            <a:lvl1pPr marL="0" indent="0">
              <a:buNone/>
              <a:defRPr lang="en-US" sz="1800" b="1" kern="1200" dirty="0" smtClean="0">
                <a:solidFill>
                  <a:schemeClr val="accent2"/>
                </a:solidFill>
                <a:latin typeface="Courier New" pitchFamily="49" charset="0"/>
                <a:ea typeface="+mn-ea"/>
                <a:cs typeface="+mn-cs"/>
              </a:defRPr>
            </a:lvl1pPr>
            <a:lvl2pPr marL="274320" indent="0">
              <a:buNone/>
              <a:defRPr lang="en-US" sz="1800" b="1" kern="1200" dirty="0" smtClean="0">
                <a:solidFill>
                  <a:schemeClr val="accent2"/>
                </a:solidFill>
                <a:latin typeface="Courier New" pitchFamily="49" charset="0"/>
                <a:ea typeface="+mn-ea"/>
                <a:cs typeface="+mn-cs"/>
              </a:defRPr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16654692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/>
              <a:t>CSC111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60358" y="18288"/>
            <a:ext cx="5883442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 b="1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30A3DECE-5AC0-4C5E-9FAD-4889AB0DCB2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Text Box 6"/>
          <p:cNvSpPr txBox="1">
            <a:spLocks noChangeArrowheads="1"/>
          </p:cNvSpPr>
          <p:nvPr userDrawn="1"/>
        </p:nvSpPr>
        <p:spPr bwMode="auto">
          <a:xfrm>
            <a:off x="685800" y="6400800"/>
            <a:ext cx="8229600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endParaRPr lang="en-US" sz="900" dirty="0">
              <a:solidFill>
                <a:prstClr val="black"/>
              </a:solidFill>
              <a:cs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23" r:id="rId1"/>
    <p:sldLayoutId id="2147483924" r:id="rId2"/>
    <p:sldLayoutId id="2147483934" r:id="rId3"/>
    <p:sldLayoutId id="2147483925" r:id="rId4"/>
    <p:sldLayoutId id="2147483926" r:id="rId5"/>
    <p:sldLayoutId id="2147483927" r:id="rId6"/>
    <p:sldLayoutId id="2147483928" r:id="rId7"/>
    <p:sldLayoutId id="2147483929" r:id="rId8"/>
    <p:sldLayoutId id="2147483935" r:id="rId9"/>
    <p:sldLayoutId id="2147483930" r:id="rId10"/>
    <p:sldLayoutId id="2147483931" r:id="rId11"/>
    <p:sldLayoutId id="2147483932" r:id="rId12"/>
    <p:sldLayoutId id="2147483933" r:id="rId13"/>
  </p:sldLayoutIdLst>
  <p:hf hdr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en-US" dirty="0"/>
              <a:t>Predefined Methods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en-US" dirty="0"/>
              <a:t>From “Java Programming...” D.S. Malik – Ch7</a:t>
            </a:r>
          </a:p>
        </p:txBody>
      </p:sp>
    </p:spTree>
    <p:extLst>
      <p:ext uri="{BB962C8B-B14F-4D97-AF65-F5344CB8AC3E}">
        <p14:creationId xmlns:p14="http://schemas.microsoft.com/office/powerpoint/2010/main" val="31108412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000" dirty="0"/>
              <a:t>The </a:t>
            </a:r>
            <a:r>
              <a:rPr lang="en-US" sz="4000" b="1" dirty="0" err="1">
                <a:solidFill>
                  <a:schemeClr val="accent2"/>
                </a:solidFill>
                <a:latin typeface="Courier New" pitchFamily="49" charset="0"/>
                <a:ea typeface="+mn-ea"/>
                <a:cs typeface="+mn-cs"/>
              </a:rPr>
              <a:t>Math.random</a:t>
            </a:r>
            <a:r>
              <a:rPr lang="en-US" sz="4000" b="1" dirty="0">
                <a:solidFill>
                  <a:schemeClr val="accent2"/>
                </a:solidFill>
                <a:latin typeface="Courier New" pitchFamily="49" charset="0"/>
                <a:ea typeface="+mn-ea"/>
                <a:cs typeface="+mn-cs"/>
              </a:rPr>
              <a:t>()</a:t>
            </a:r>
            <a:r>
              <a:rPr lang="en-US" sz="4000" dirty="0"/>
              <a:t> method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altLang="en-US" b="1" dirty="0" err="1">
                <a:solidFill>
                  <a:schemeClr val="accent2"/>
                </a:solidFill>
                <a:latin typeface="Courier New"/>
                <a:cs typeface="Courier New"/>
              </a:rPr>
              <a:t>Math.random</a:t>
            </a:r>
            <a:r>
              <a:rPr lang="en-US" altLang="en-US" b="1" dirty="0">
                <a:solidFill>
                  <a:schemeClr val="accent2"/>
                </a:solidFill>
                <a:latin typeface="Courier New"/>
                <a:cs typeface="Courier New"/>
              </a:rPr>
              <a:t>()</a:t>
            </a:r>
            <a:r>
              <a:rPr lang="en-US" altLang="en-US" dirty="0"/>
              <a:t>returns a random </a:t>
            </a:r>
            <a:r>
              <a:rPr lang="en-US" altLang="en-US" b="1" dirty="0">
                <a:solidFill>
                  <a:schemeClr val="accent2"/>
                </a:solidFill>
                <a:latin typeface="Courier New"/>
                <a:cs typeface="Courier New"/>
              </a:rPr>
              <a:t>double</a:t>
            </a:r>
            <a:r>
              <a:rPr lang="en-US" altLang="en-US" dirty="0"/>
              <a:t> that is greater than or equal to zero and less than 1, i.e., </a:t>
            </a:r>
            <a:r>
              <a:rPr lang="en-US" altLang="en-US" b="1" dirty="0">
                <a:solidFill>
                  <a:schemeClr val="accent2"/>
                </a:solidFill>
                <a:latin typeface="Courier New"/>
                <a:cs typeface="Courier New"/>
              </a:rPr>
              <a:t>[0,1[</a:t>
            </a:r>
          </a:p>
          <a:p>
            <a:r>
              <a:rPr lang="en-US" altLang="en-US" dirty="0"/>
              <a:t>You can scale the result using addition and multiplication</a:t>
            </a:r>
          </a:p>
          <a:p>
            <a:r>
              <a:rPr lang="en-US" altLang="en-US" dirty="0"/>
              <a:t>Example:</a:t>
            </a:r>
          </a:p>
          <a:p>
            <a:pPr lvl="1"/>
            <a:r>
              <a:rPr lang="en-US" altLang="en-US" dirty="0"/>
              <a:t>the following simulates rolling a six sided die</a:t>
            </a:r>
          </a:p>
          <a:p>
            <a:pPr marL="274320" lvl="1" indent="0">
              <a:buNone/>
            </a:pPr>
            <a:r>
              <a:rPr lang="en-US" altLang="en-US" b="1" dirty="0">
                <a:solidFill>
                  <a:schemeClr val="accent2"/>
                </a:solidFill>
                <a:latin typeface="Courier New"/>
                <a:cs typeface="Courier New"/>
              </a:rPr>
              <a:t>int die = (int) (6.0 * </a:t>
            </a:r>
            <a:r>
              <a:rPr lang="en-US" altLang="en-US" b="1" err="1">
                <a:solidFill>
                  <a:schemeClr val="accent2"/>
                </a:solidFill>
                <a:latin typeface="Courier New"/>
                <a:cs typeface="Courier New"/>
              </a:rPr>
              <a:t>Math.random</a:t>
            </a:r>
            <a:r>
              <a:rPr lang="en-US" altLang="en-US" b="1" dirty="0">
                <a:solidFill>
                  <a:schemeClr val="accent2"/>
                </a:solidFill>
                <a:latin typeface="Courier New"/>
                <a:cs typeface="Courier New"/>
              </a:rPr>
              <a:t>())+1;</a:t>
            </a:r>
          </a:p>
          <a:p>
            <a:pPr marL="274320" lvl="1" indent="0">
              <a:buNone/>
            </a:pPr>
            <a:endParaRPr lang="en-US" altLang="en-US" b="1" dirty="0">
              <a:solidFill>
                <a:schemeClr val="accent2"/>
              </a:solidFill>
              <a:latin typeface="Courier New"/>
              <a:cs typeface="Courier New"/>
            </a:endParaRPr>
          </a:p>
          <a:p>
            <a:pPr marL="274320" lvl="1" indent="0">
              <a:buNone/>
            </a:pPr>
            <a:endParaRPr lang="en-US" altLang="en-US" b="1" dirty="0">
              <a:solidFill>
                <a:schemeClr val="accent2"/>
              </a:solidFill>
              <a:latin typeface="Courier New"/>
              <a:cs typeface="Courier New"/>
            </a:endParaRPr>
          </a:p>
          <a:p>
            <a:pPr marL="274320" lvl="1" indent="0">
              <a:buNone/>
            </a:pPr>
            <a:endParaRPr lang="en-US" altLang="en-US" b="1" dirty="0">
              <a:solidFill>
                <a:schemeClr val="accent2"/>
              </a:solidFill>
              <a:latin typeface="Courier New"/>
              <a:cs typeface="Courier New"/>
            </a:endParaRPr>
          </a:p>
          <a:p>
            <a:pPr marL="274320" lvl="1" indent="0">
              <a:buNone/>
            </a:pPr>
            <a:endParaRPr lang="en-US" altLang="en-US" b="1" dirty="0">
              <a:solidFill>
                <a:schemeClr val="accent2"/>
              </a:solidFill>
              <a:latin typeface="Courier New"/>
              <a:cs typeface="Courier New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A53834-CBA7-4025-A175-4F775F185F1C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66276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394179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sz="4400" dirty="0"/>
              <a:t>The </a:t>
            </a:r>
            <a:r>
              <a:rPr lang="en-US" altLang="en-US" sz="4400" dirty="0">
                <a:solidFill>
                  <a:schemeClr val="accent2"/>
                </a:solidFill>
                <a:latin typeface="Courier New" panose="02070309020205020404" pitchFamily="49" charset="0"/>
              </a:rPr>
              <a:t>Character</a:t>
            </a:r>
            <a:r>
              <a:rPr lang="en-US" sz="4400" dirty="0"/>
              <a:t> Class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grpSp>
        <p:nvGrpSpPr>
          <p:cNvPr id="11" name="Group 8"/>
          <p:cNvGrpSpPr>
            <a:grpSpLocks/>
          </p:cNvGrpSpPr>
          <p:nvPr/>
        </p:nvGrpSpPr>
        <p:grpSpPr bwMode="auto">
          <a:xfrm>
            <a:off x="179512" y="1023115"/>
            <a:ext cx="8856984" cy="5705233"/>
            <a:chOff x="794331" y="608749"/>
            <a:chExt cx="8096250" cy="5963904"/>
          </a:xfrm>
        </p:grpSpPr>
        <p:pic>
          <p:nvPicPr>
            <p:cNvPr id="12" name="Picture 7"/>
            <p:cNvPicPr>
              <a:picLocks noChangeAspect="1" noChangeArrowheads="1"/>
            </p:cNvPicPr>
            <p:nvPr/>
          </p:nvPicPr>
          <p:blipFill>
            <a:blip r:embed="rId2"/>
            <a:srcRect b="86201"/>
            <a:stretch>
              <a:fillRect/>
            </a:stretch>
          </p:blipFill>
          <p:spPr bwMode="auto">
            <a:xfrm>
              <a:off x="794331" y="2745213"/>
              <a:ext cx="8096250" cy="796920"/>
            </a:xfrm>
            <a:prstGeom prst="rect">
              <a:avLst/>
            </a:prstGeom>
            <a:solidFill>
              <a:schemeClr val="accent1"/>
            </a:solidFill>
            <a:ln w="12700" algn="ctr">
              <a:solidFill>
                <a:schemeClr val="bg2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>
                  <a:alpha val="50000"/>
                </a:schemeClr>
              </a:outerShdw>
            </a:effectLst>
          </p:spPr>
        </p:pic>
        <p:pic>
          <p:nvPicPr>
            <p:cNvPr id="13" name="Picture 8"/>
            <p:cNvPicPr>
              <a:picLocks noChangeAspect="1" noChangeArrowheads="1"/>
            </p:cNvPicPr>
            <p:nvPr/>
          </p:nvPicPr>
          <p:blipFill rotWithShape="1">
            <a:blip r:embed="rId2"/>
            <a:srcRect t="-503"/>
            <a:stretch/>
          </p:blipFill>
          <p:spPr bwMode="auto">
            <a:xfrm>
              <a:off x="794331" y="608749"/>
              <a:ext cx="8096250" cy="5963904"/>
            </a:xfrm>
            <a:prstGeom prst="rect">
              <a:avLst/>
            </a:prstGeom>
            <a:solidFill>
              <a:schemeClr val="accent1"/>
            </a:solidFill>
            <a:ln w="12700" algn="ctr">
              <a:solidFill>
                <a:schemeClr val="bg2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>
                  <a:alpha val="50000"/>
                </a:schemeClr>
              </a:outerShdw>
            </a:effectLst>
          </p:spPr>
        </p:pic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A53834-CBA7-4025-A175-4F775F185F1C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52454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92500"/>
          </a:bodyPr>
          <a:lstStyle/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r>
              <a:rPr lang="en-US" sz="1800" b="1" dirty="0">
                <a:solidFill>
                  <a:schemeClr val="accent2"/>
                </a:solidFill>
                <a:latin typeface="Courier New"/>
                <a:cs typeface="Courier New"/>
              </a:rPr>
              <a:t>// assume you did: import </a:t>
            </a:r>
            <a:r>
              <a:rPr lang="en-US" sz="1800" b="1" dirty="0" err="1">
                <a:solidFill>
                  <a:schemeClr val="accent2"/>
                </a:solidFill>
                <a:latin typeface="Courier New"/>
                <a:cs typeface="Courier New"/>
              </a:rPr>
              <a:t>java.lang.Character</a:t>
            </a:r>
            <a:r>
              <a:rPr lang="en-US" sz="1800" b="1" dirty="0">
                <a:solidFill>
                  <a:schemeClr val="accent2"/>
                </a:solidFill>
                <a:latin typeface="Courier New"/>
                <a:cs typeface="Courier New"/>
              </a:rPr>
              <a:t>.*;</a:t>
            </a:r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r>
              <a:rPr lang="en-US" sz="1800" b="1" dirty="0">
                <a:solidFill>
                  <a:schemeClr val="accent2"/>
                </a:solidFill>
                <a:latin typeface="Courier New"/>
                <a:cs typeface="Courier New"/>
              </a:rPr>
              <a:t>String str = "I got\t30 cats.\n";</a:t>
            </a:r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r>
              <a:rPr lang="en-US" sz="18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 </a:t>
            </a:r>
            <a:r>
              <a:rPr lang="en-US" sz="1800" b="1" dirty="0" err="1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oneChar</a:t>
            </a:r>
            <a:r>
              <a:rPr lang="en-US" sz="18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r>
              <a:rPr lang="en-US" sz="1800" b="1" dirty="0">
                <a:solidFill>
                  <a:schemeClr val="accent2"/>
                </a:solidFill>
                <a:latin typeface="Courier New"/>
                <a:cs typeface="Courier New"/>
              </a:rPr>
              <a:t>int </a:t>
            </a:r>
            <a:r>
              <a:rPr lang="en-US" sz="1800" b="1" dirty="0" err="1">
                <a:solidFill>
                  <a:schemeClr val="accent2"/>
                </a:solidFill>
                <a:latin typeface="Courier New"/>
                <a:cs typeface="Courier New"/>
              </a:rPr>
              <a:t>i</a:t>
            </a:r>
            <a:r>
              <a:rPr lang="en-US" sz="1800" b="1" dirty="0">
                <a:solidFill>
                  <a:schemeClr val="accent2"/>
                </a:solidFill>
                <a:latin typeface="Courier New"/>
                <a:cs typeface="Courier New"/>
              </a:rPr>
              <a:t>, </a:t>
            </a:r>
            <a:r>
              <a:rPr lang="en-US" sz="1800" b="1" dirty="0" err="1">
                <a:solidFill>
                  <a:schemeClr val="accent2"/>
                </a:solidFill>
                <a:latin typeface="Courier New"/>
                <a:cs typeface="Courier New"/>
              </a:rPr>
              <a:t>ws</a:t>
            </a:r>
            <a:r>
              <a:rPr lang="en-US" sz="1800" b="1" dirty="0">
                <a:solidFill>
                  <a:schemeClr val="accent2"/>
                </a:solidFill>
                <a:latin typeface="Courier New"/>
                <a:cs typeface="Courier New"/>
              </a:rPr>
              <a:t>=0, digits=0;</a:t>
            </a:r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endParaRPr lang="en-US" sz="1800" b="1" dirty="0">
              <a:solidFill>
                <a:schemeClr val="accent2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r>
              <a:rPr lang="en-US" sz="18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for(</a:t>
            </a:r>
            <a:r>
              <a:rPr lang="en-US" sz="1800" b="1" dirty="0" err="1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8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=0; </a:t>
            </a:r>
            <a:r>
              <a:rPr lang="en-US" sz="1800" b="1" dirty="0" err="1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8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&lt; </a:t>
            </a:r>
            <a:r>
              <a:rPr lang="en-US" sz="1800" b="1" dirty="0" err="1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str.length</a:t>
            </a:r>
            <a:r>
              <a:rPr lang="en-US" sz="18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(); </a:t>
            </a:r>
            <a:r>
              <a:rPr lang="en-US" sz="1800" b="1" dirty="0" err="1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8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++)</a:t>
            </a:r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r>
              <a:rPr lang="en-US" sz="1800" b="1" dirty="0">
                <a:solidFill>
                  <a:schemeClr val="accent2"/>
                </a:solidFill>
                <a:latin typeface="Courier New"/>
                <a:cs typeface="Courier New"/>
              </a:rPr>
              <a:t>{  </a:t>
            </a:r>
            <a:r>
              <a:rPr lang="en-US" sz="1800" b="1" dirty="0" err="1">
                <a:solidFill>
                  <a:schemeClr val="accent2"/>
                </a:solidFill>
                <a:latin typeface="Courier New"/>
                <a:cs typeface="Courier New"/>
              </a:rPr>
              <a:t>oneChar</a:t>
            </a:r>
            <a:r>
              <a:rPr lang="en-US" sz="1800" b="1" dirty="0">
                <a:solidFill>
                  <a:schemeClr val="accent2"/>
                </a:solidFill>
                <a:latin typeface="Courier New"/>
                <a:cs typeface="Courier New"/>
              </a:rPr>
              <a:t> = </a:t>
            </a:r>
            <a:r>
              <a:rPr lang="en-US" sz="1800" b="1" dirty="0" err="1">
                <a:solidFill>
                  <a:schemeClr val="accent2"/>
                </a:solidFill>
                <a:latin typeface="Courier New"/>
                <a:cs typeface="Courier New"/>
              </a:rPr>
              <a:t>str.charAt</a:t>
            </a:r>
            <a:r>
              <a:rPr lang="en-US" sz="1800" b="1" dirty="0">
                <a:solidFill>
                  <a:schemeClr val="accent2"/>
                </a:solidFill>
                <a:latin typeface="Courier New"/>
                <a:cs typeface="Courier New"/>
              </a:rPr>
              <a:t>(</a:t>
            </a:r>
            <a:r>
              <a:rPr lang="en-US" sz="1800" b="1" dirty="0" err="1">
                <a:solidFill>
                  <a:schemeClr val="accent2"/>
                </a:solidFill>
                <a:latin typeface="Courier New"/>
                <a:cs typeface="Courier New"/>
              </a:rPr>
              <a:t>i</a:t>
            </a:r>
            <a:r>
              <a:rPr lang="en-US" sz="1800" b="1" dirty="0">
                <a:solidFill>
                  <a:schemeClr val="accent2"/>
                </a:solidFill>
                <a:latin typeface="Courier New"/>
                <a:cs typeface="Courier New"/>
              </a:rPr>
              <a:t>);</a:t>
            </a:r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r>
              <a:rPr lang="en-US" sz="1800" b="1">
                <a:solidFill>
                  <a:schemeClr val="accent2"/>
                </a:solidFill>
                <a:latin typeface="Courier New"/>
                <a:cs typeface="Courier New"/>
              </a:rPr>
              <a:t>   if (Character.isWhitespace(oneChar))</a:t>
            </a:r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r>
              <a:rPr lang="en-US" sz="1800" b="1" dirty="0">
                <a:solidFill>
                  <a:schemeClr val="accent2"/>
                </a:solidFill>
                <a:latin typeface="Courier New"/>
                <a:cs typeface="Courier New"/>
              </a:rPr>
              <a:t>	</a:t>
            </a:r>
            <a:r>
              <a:rPr lang="en-US" sz="1800" b="1" dirty="0" err="1">
                <a:solidFill>
                  <a:schemeClr val="accent2"/>
                </a:solidFill>
                <a:latin typeface="Courier New"/>
                <a:cs typeface="Courier New"/>
              </a:rPr>
              <a:t>ws</a:t>
            </a:r>
            <a:r>
              <a:rPr lang="en-US" sz="1800" b="1" dirty="0">
                <a:solidFill>
                  <a:schemeClr val="accent2"/>
                </a:solidFill>
                <a:latin typeface="Courier New"/>
                <a:cs typeface="Courier New"/>
              </a:rPr>
              <a:t>++;</a:t>
            </a:r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r>
              <a:rPr lang="en-US" sz="1800" b="1" dirty="0">
                <a:solidFill>
                  <a:schemeClr val="accent2"/>
                </a:solidFill>
                <a:latin typeface="Courier New"/>
                <a:cs typeface="Courier New"/>
              </a:rPr>
              <a:t>   else if (</a:t>
            </a:r>
            <a:r>
              <a:rPr lang="en-US" sz="1800" b="1" err="1">
                <a:solidFill>
                  <a:schemeClr val="accent2"/>
                </a:solidFill>
                <a:latin typeface="Courier New"/>
                <a:cs typeface="Courier New"/>
              </a:rPr>
              <a:t>Character.isDigit</a:t>
            </a:r>
            <a:r>
              <a:rPr lang="en-US" sz="1800" b="1" dirty="0">
                <a:solidFill>
                  <a:schemeClr val="accent2"/>
                </a:solidFill>
                <a:latin typeface="Courier New"/>
                <a:cs typeface="Courier New"/>
              </a:rPr>
              <a:t>(</a:t>
            </a:r>
            <a:r>
              <a:rPr lang="en-US" sz="1800" b="1" err="1">
                <a:solidFill>
                  <a:schemeClr val="accent2"/>
                </a:solidFill>
                <a:latin typeface="Courier New"/>
                <a:cs typeface="Courier New"/>
              </a:rPr>
              <a:t>oneChar</a:t>
            </a:r>
            <a:r>
              <a:rPr lang="en-US" sz="1800" b="1" dirty="0">
                <a:solidFill>
                  <a:schemeClr val="accent2"/>
                </a:solidFill>
                <a:latin typeface="Courier New"/>
                <a:cs typeface="Courier New"/>
              </a:rPr>
              <a:t>))</a:t>
            </a:r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r>
              <a:rPr lang="en-US" sz="18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digits++;</a:t>
            </a:r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r>
              <a:rPr lang="en-US" sz="18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r>
              <a:rPr lang="en-US" sz="1800" b="1" dirty="0" err="1">
                <a:solidFill>
                  <a:schemeClr val="accent2"/>
                </a:solidFill>
                <a:latin typeface="Courier New"/>
                <a:cs typeface="Courier New"/>
              </a:rPr>
              <a:t>System.out.println</a:t>
            </a:r>
            <a:r>
              <a:rPr lang="en-US" sz="1800" b="1" dirty="0">
                <a:solidFill>
                  <a:schemeClr val="accent2"/>
                </a:solidFill>
                <a:latin typeface="Courier New"/>
                <a:cs typeface="Courier New"/>
              </a:rPr>
              <a:t>("the string: \"" + str +"\" has </a:t>
            </a:r>
            <a:r>
              <a:rPr lang="en-US" sz="1800" b="1" dirty="0" err="1">
                <a:solidFill>
                  <a:schemeClr val="accent2"/>
                </a:solidFill>
                <a:latin typeface="Courier New"/>
                <a:cs typeface="Courier New"/>
              </a:rPr>
              <a:t>ws</a:t>
            </a:r>
            <a:r>
              <a:rPr lang="en-US" sz="1800" b="1" dirty="0">
                <a:solidFill>
                  <a:schemeClr val="accent2"/>
                </a:solidFill>
                <a:latin typeface="Courier New"/>
                <a:cs typeface="Courier New"/>
              </a:rPr>
              <a:t>= " + </a:t>
            </a:r>
            <a:endParaRPr lang="en-US" sz="1800" b="1" dirty="0">
              <a:solidFill>
                <a:schemeClr val="accent2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r>
              <a:rPr lang="en-US" sz="1800" b="1" dirty="0">
                <a:solidFill>
                  <a:schemeClr val="accent2"/>
                </a:solidFill>
                <a:latin typeface="Courier New"/>
                <a:cs typeface="Courier New"/>
              </a:rPr>
              <a:t>                    </a:t>
            </a:r>
            <a:r>
              <a:rPr lang="en-US" sz="1800" b="1" err="1">
                <a:solidFill>
                  <a:schemeClr val="accent2"/>
                </a:solidFill>
                <a:latin typeface="Courier New"/>
                <a:cs typeface="Courier New"/>
              </a:rPr>
              <a:t>ws</a:t>
            </a:r>
            <a:r>
              <a:rPr lang="en-US" sz="1800" b="1" dirty="0">
                <a:solidFill>
                  <a:schemeClr val="accent2"/>
                </a:solidFill>
                <a:latin typeface="Courier New"/>
                <a:cs typeface="Courier New"/>
              </a:rPr>
              <a:t> + " digits= " + digits);</a:t>
            </a:r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r>
              <a:rPr lang="en-US" sz="1800" b="1" err="1">
                <a:solidFill>
                  <a:schemeClr val="accent2"/>
                </a:solidFill>
                <a:latin typeface="Courier New"/>
                <a:cs typeface="Courier New"/>
              </a:rPr>
              <a:t>System.out.println</a:t>
            </a:r>
            <a:r>
              <a:rPr lang="en-US" sz="1800" b="1" dirty="0">
                <a:solidFill>
                  <a:schemeClr val="accent2"/>
                </a:solidFill>
                <a:latin typeface="Courier New"/>
                <a:cs typeface="Courier New"/>
              </a:rPr>
              <a:t>(</a:t>
            </a:r>
            <a:r>
              <a:rPr lang="en-US" sz="1800" b="1" err="1">
                <a:solidFill>
                  <a:schemeClr val="accent2"/>
                </a:solidFill>
                <a:latin typeface="Courier New"/>
                <a:cs typeface="Courier New"/>
              </a:rPr>
              <a:t>Character.toUpperCase</a:t>
            </a:r>
            <a:r>
              <a:rPr lang="en-US" sz="1800" b="1" dirty="0">
                <a:solidFill>
                  <a:schemeClr val="accent2"/>
                </a:solidFill>
                <a:latin typeface="Courier New"/>
                <a:cs typeface="Courier New"/>
              </a:rPr>
              <a:t>(</a:t>
            </a:r>
            <a:r>
              <a:rPr lang="en-US" sz="1800" b="1" err="1">
                <a:solidFill>
                  <a:schemeClr val="accent2"/>
                </a:solidFill>
                <a:latin typeface="Courier New"/>
                <a:cs typeface="Courier New"/>
              </a:rPr>
              <a:t>str.charAt</a:t>
            </a:r>
            <a:r>
              <a:rPr lang="en-US" sz="1800" b="1" dirty="0">
                <a:solidFill>
                  <a:schemeClr val="accent2"/>
                </a:solidFill>
                <a:latin typeface="Courier New"/>
                <a:cs typeface="Courier New"/>
              </a:rPr>
              <a:t>(2)));</a:t>
            </a:r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r>
              <a:rPr lang="en-US" sz="1800" b="1" err="1">
                <a:solidFill>
                  <a:schemeClr val="accent2"/>
                </a:solidFill>
                <a:latin typeface="Courier New"/>
                <a:cs typeface="Courier New"/>
              </a:rPr>
              <a:t>System.out.println</a:t>
            </a:r>
            <a:r>
              <a:rPr lang="en-US" sz="1800" b="1" dirty="0">
                <a:solidFill>
                  <a:schemeClr val="accent2"/>
                </a:solidFill>
                <a:latin typeface="Courier New"/>
                <a:cs typeface="Courier New"/>
              </a:rPr>
              <a:t>(</a:t>
            </a:r>
            <a:r>
              <a:rPr lang="en-US" sz="1800" b="1" err="1">
                <a:solidFill>
                  <a:schemeClr val="accent2"/>
                </a:solidFill>
                <a:latin typeface="Courier New"/>
                <a:cs typeface="Courier New"/>
              </a:rPr>
              <a:t>str.toUpperCase</a:t>
            </a:r>
            <a:r>
              <a:rPr lang="en-US" sz="1800" b="1" dirty="0">
                <a:solidFill>
                  <a:schemeClr val="accent2"/>
                </a:solidFill>
                <a:latin typeface="Courier New"/>
                <a:cs typeface="Courier New"/>
              </a:rPr>
              <a:t>());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A53834-CBA7-4025-A175-4F775F185F1C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830444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lang="en-US" dirty="0"/>
              <a:t>Example 2 </a:t>
            </a:r>
            <a:endParaRPr lang="en-US" sz="4000" dirty="0">
              <a:solidFill>
                <a:schemeClr val="accent2"/>
              </a:solidFill>
              <a:latin typeface="Tahoma" charset="0"/>
              <a:cs typeface="Arial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Content Placeholder 1"/>
              <p:cNvSpPr>
                <a:spLocks noGrp="1"/>
              </p:cNvSpPr>
              <p:nvPr>
                <p:ph idx="1"/>
              </p:nvPr>
            </p:nvSpPr>
            <p:spPr>
              <a:xfrm>
                <a:off x="330200" y="1515534"/>
                <a:ext cx="8229600" cy="4876800"/>
              </a:xfrm>
            </p:spPr>
            <p:txBody>
              <a:bodyPr/>
              <a:lstStyle/>
              <a:p>
                <a:pPr marL="342900" indent="-342900" algn="just">
                  <a:spcBef>
                    <a:spcPts val="400"/>
                  </a:spcBef>
                  <a:buClr>
                    <a:srgbClr val="FF0000"/>
                  </a:buClr>
                  <a:buSzPct val="68000"/>
                  <a:buFont typeface="Wingdings" panose="05000000000000000000" pitchFamily="2" charset="2"/>
                  <a:buChar char="Ø"/>
                </a:pPr>
                <a:r>
                  <a:rPr lang="en-US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Write a complete program that computes the length of a side of a triangle using the following formula: </a:t>
                </a:r>
                <a14:m>
                  <m:oMath xmlns:m="http://schemas.openxmlformats.org/officeDocument/2006/math">
                    <m:r>
                      <a:rPr lang="en-US">
                        <a:latin typeface="Cambria Math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𝑎</m:t>
                    </m:r>
                    <m:r>
                      <a:rPr lang="en-US" baseline="30000">
                        <a:latin typeface="Cambria Math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2</m:t>
                    </m:r>
                    <m:r>
                      <a:rPr lang="en-US">
                        <a:latin typeface="Cambria Math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=</m:t>
                    </m:r>
                    <m:r>
                      <a:rPr lang="en-US">
                        <a:latin typeface="Cambria Math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𝑏</m:t>
                    </m:r>
                    <m:r>
                      <a:rPr lang="en-US" baseline="30000">
                        <a:latin typeface="Cambria Math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2</m:t>
                    </m:r>
                    <m:r>
                      <a:rPr lang="en-US">
                        <a:latin typeface="Cambria Math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+</m:t>
                    </m:r>
                    <m:r>
                      <a:rPr lang="en-US">
                        <a:latin typeface="Cambria Math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𝑐</m:t>
                    </m:r>
                    <m:r>
                      <a:rPr lang="en-US" baseline="30000">
                        <a:latin typeface="Cambria Math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2</m:t>
                    </m:r>
                    <m:r>
                      <a:rPr lang="en-US">
                        <a:latin typeface="Cambria Math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−2</m:t>
                    </m:r>
                    <m:r>
                      <a:rPr lang="en-US">
                        <a:latin typeface="Cambria Math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𝑏𝑐</m:t>
                    </m:r>
                    <m:r>
                      <a:rPr lang="en-US">
                        <a:latin typeface="Cambria Math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 </m:t>
                    </m:r>
                    <m:r>
                      <a:rPr lang="en-US">
                        <a:latin typeface="Cambria Math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𝑐𝑜𝑠</m:t>
                    </m:r>
                    <m:r>
                      <m:rPr>
                        <m:sty m:val="p"/>
                      </m:rPr>
                      <a:rPr lang="el-GR" i="1" smtClean="0">
                        <a:latin typeface="Cambria Math"/>
                        <a:ea typeface="Cambria Math"/>
                        <a:cs typeface="Tahoma" panose="020B0604030504040204" pitchFamily="34" charset="0"/>
                      </a:rPr>
                      <m:t>θ</m:t>
                    </m:r>
                  </m:oMath>
                </a14:m>
                <a:endParaRPr lang="en-US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  <a:p>
                <a:pPr algn="just">
                  <a:spcBef>
                    <a:spcPts val="400"/>
                  </a:spcBef>
                  <a:buClr>
                    <a:srgbClr val="FF0000"/>
                  </a:buClr>
                  <a:buSzPct val="68000"/>
                </a:pPr>
                <a:r>
                  <a:rPr lang="en-US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The lengths of the sides b and c are given in cm.</a:t>
                </a:r>
              </a:p>
              <a:p>
                <a:pPr algn="just">
                  <a:spcBef>
                    <a:spcPts val="400"/>
                  </a:spcBef>
                  <a:buClr>
                    <a:srgbClr val="FF0000"/>
                  </a:buClr>
                  <a:buSzPct val="68000"/>
                </a:pPr>
                <a:r>
                  <a:rPr lang="en-US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The angle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i="1" smtClean="0">
                        <a:latin typeface="Cambria Math"/>
                        <a:ea typeface="Cambria Math"/>
                        <a:cs typeface="Tahoma" panose="020B0604030504040204" pitchFamily="34" charset="0"/>
                      </a:rPr>
                      <m:t>θ</m:t>
                    </m:r>
                    <m:r>
                      <a:rPr lang="en-US" b="0" i="1" smtClean="0">
                        <a:latin typeface="Cambria Math"/>
                        <a:ea typeface="Cambria Math"/>
                        <a:cs typeface="Tahoma" panose="020B0604030504040204" pitchFamily="34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>
                        <a:latin typeface="Cambria Math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is</m:t>
                    </m:r>
                    <m:r>
                      <a:rPr lang="en-US">
                        <a:latin typeface="Cambria Math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>
                        <a:latin typeface="Cambria Math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given</m:t>
                    </m:r>
                    <m:r>
                      <a:rPr lang="en-US">
                        <a:latin typeface="Cambria Math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>
                        <a:latin typeface="Cambria Math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in</m:t>
                    </m:r>
                    <m:r>
                      <a:rPr lang="en-US">
                        <a:latin typeface="Cambria Math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>
                        <a:latin typeface="Cambria Math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degrees</m:t>
                    </m:r>
                    <m:r>
                      <a:rPr lang="en-US">
                        <a:latin typeface="Cambria Math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.</m:t>
                    </m:r>
                  </m:oMath>
                </a14:m>
                <a:endParaRPr lang="en-US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  <a:p>
                <a:pPr marL="0" indent="0" algn="just">
                  <a:spcBef>
                    <a:spcPts val="400"/>
                  </a:spcBef>
                  <a:buClr>
                    <a:srgbClr val="FF0000"/>
                  </a:buClr>
                  <a:buSzPct val="68000"/>
                  <a:buNone/>
                </a:pPr>
                <a:endParaRPr lang="en-US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  <a:p>
                <a:pPr marL="342900" indent="-342900" algn="just">
                  <a:spcBef>
                    <a:spcPts val="400"/>
                  </a:spcBef>
                  <a:buClr>
                    <a:srgbClr val="FF0000"/>
                  </a:buClr>
                  <a:buSzPct val="68000"/>
                  <a:buFont typeface="Wingdings" panose="05000000000000000000" pitchFamily="2" charset="2"/>
                  <a:buChar char="Ø"/>
                </a:pPr>
                <a:endParaRPr lang="en-US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2" name="Content Placeholder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30200" y="1515534"/>
                <a:ext cx="8229600" cy="4876800"/>
              </a:xfrm>
              <a:blipFill>
                <a:blip r:embed="rId3"/>
                <a:stretch>
                  <a:fillRect l="-519" t="-1375" r="-15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 </a:t>
            </a:r>
            <a:fld id="{D8D24581-BA14-4640-B752-9AB0FD1B9A37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34897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import static </a:t>
            </a:r>
            <a:r>
              <a:rPr lang="en-US" dirty="0"/>
              <a:t>Statement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362604" y="1600200"/>
            <a:ext cx="8544910" cy="4876800"/>
          </a:xfrm>
        </p:spPr>
        <p:txBody>
          <a:bodyPr>
            <a:normAutofit/>
          </a:bodyPr>
          <a:lstStyle/>
          <a:p>
            <a:r>
              <a:rPr lang="en-US" dirty="0"/>
              <a:t>For simplification, Java 5.0 introduces the following import statement:</a:t>
            </a:r>
          </a:p>
          <a:p>
            <a:pPr marL="274320" lvl="1" indent="0">
              <a:buNone/>
            </a:pPr>
            <a:r>
              <a:rPr lang="en-US" b="1" dirty="0">
                <a:solidFill>
                  <a:schemeClr val="accent2"/>
                </a:solidFill>
                <a:latin typeface="Courier New" pitchFamily="49" charset="0"/>
              </a:rPr>
              <a:t>import </a:t>
            </a:r>
            <a:r>
              <a:rPr lang="en-US" b="1" dirty="0">
                <a:solidFill>
                  <a:schemeClr val="tx2"/>
                </a:solidFill>
                <a:latin typeface="Courier New" pitchFamily="49" charset="0"/>
              </a:rPr>
              <a:t>static</a:t>
            </a:r>
            <a:r>
              <a:rPr lang="en-US" b="1" dirty="0">
                <a:solidFill>
                  <a:schemeClr val="accent2"/>
                </a:solidFill>
                <a:latin typeface="Courier New" pitchFamily="49" charset="0"/>
              </a:rPr>
              <a:t> </a:t>
            </a:r>
            <a:r>
              <a:rPr lang="en-US" b="1" dirty="0" err="1">
                <a:solidFill>
                  <a:schemeClr val="accent2"/>
                </a:solidFill>
                <a:latin typeface="Courier New" pitchFamily="49" charset="0"/>
              </a:rPr>
              <a:t>java.packageName.ClassName</a:t>
            </a:r>
            <a:r>
              <a:rPr lang="en-US" b="1" dirty="0">
                <a:solidFill>
                  <a:schemeClr val="accent2"/>
                </a:solidFill>
                <a:latin typeface="Courier New" pitchFamily="49" charset="0"/>
              </a:rPr>
              <a:t>.*;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After you include this statement in the program, you can </a:t>
            </a:r>
            <a:r>
              <a:rPr lang="en-US" dirty="0">
                <a:solidFill>
                  <a:schemeClr val="tx2"/>
                </a:solidFill>
              </a:rPr>
              <a:t>omit the name of the class and the dot operator</a:t>
            </a:r>
            <a:r>
              <a:rPr lang="en-US" dirty="0"/>
              <a:t> when calling a method.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CSC111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34484-767D-4C48-AF0E-A1438A969E59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602586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import static </a:t>
            </a:r>
            <a:r>
              <a:rPr lang="en-US" dirty="0"/>
              <a:t>Statement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268018" y="1584434"/>
            <a:ext cx="8781390" cy="4876800"/>
          </a:xfrm>
        </p:spPr>
        <p:txBody>
          <a:bodyPr>
            <a:normAutofit/>
          </a:bodyPr>
          <a:lstStyle/>
          <a:p>
            <a:r>
              <a:rPr lang="en-US" dirty="0"/>
              <a:t>For example: </a:t>
            </a:r>
          </a:p>
          <a:p>
            <a:pPr lvl="1"/>
            <a:r>
              <a:rPr lang="en-US" dirty="0"/>
              <a:t>If you include:  </a:t>
            </a:r>
          </a:p>
          <a:p>
            <a:pPr marL="274320" lvl="1" indent="0">
              <a:buNone/>
            </a:pPr>
            <a:r>
              <a:rPr lang="en-US" b="1" dirty="0">
                <a:solidFill>
                  <a:schemeClr val="accent2"/>
                </a:solidFill>
                <a:latin typeface="Courier New" pitchFamily="49" charset="0"/>
              </a:rPr>
              <a:t>      import static </a:t>
            </a:r>
            <a:r>
              <a:rPr lang="en-US" b="1" dirty="0" err="1">
                <a:solidFill>
                  <a:schemeClr val="accent2"/>
                </a:solidFill>
                <a:latin typeface="Courier New" pitchFamily="49" charset="0"/>
              </a:rPr>
              <a:t>java.lang.Math</a:t>
            </a:r>
            <a:r>
              <a:rPr lang="en-US" b="1" dirty="0">
                <a:solidFill>
                  <a:schemeClr val="accent2"/>
                </a:solidFill>
                <a:latin typeface="Courier New" pitchFamily="49" charset="0"/>
              </a:rPr>
              <a:t>.*;</a:t>
            </a:r>
          </a:p>
          <a:p>
            <a:pPr lvl="1"/>
            <a:r>
              <a:rPr lang="en-US" dirty="0"/>
              <a:t>you can simply call </a:t>
            </a:r>
            <a:r>
              <a:rPr lang="en-US" b="1" dirty="0">
                <a:solidFill>
                  <a:schemeClr val="accent2"/>
                </a:solidFill>
                <a:latin typeface="Courier New" pitchFamily="49" charset="0"/>
              </a:rPr>
              <a:t>abs(x)</a:t>
            </a:r>
          </a:p>
          <a:p>
            <a:pPr lvl="1"/>
            <a:r>
              <a:rPr lang="en-US" dirty="0"/>
              <a:t>instead of </a:t>
            </a:r>
            <a:r>
              <a:rPr lang="en-US" b="1" dirty="0" err="1">
                <a:solidFill>
                  <a:schemeClr val="accent2"/>
                </a:solidFill>
                <a:latin typeface="Courier New" pitchFamily="49" charset="0"/>
              </a:rPr>
              <a:t>Math.abs</a:t>
            </a:r>
            <a:r>
              <a:rPr lang="en-US" b="1" dirty="0">
                <a:solidFill>
                  <a:schemeClr val="accent2"/>
                </a:solidFill>
                <a:latin typeface="Courier New" pitchFamily="49" charset="0"/>
              </a:rPr>
              <a:t>(x)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If you include: </a:t>
            </a:r>
          </a:p>
          <a:p>
            <a:pPr marL="274320" lvl="1" indent="0">
              <a:buNone/>
            </a:pPr>
            <a:r>
              <a:rPr lang="en-US" b="1" dirty="0">
                <a:solidFill>
                  <a:schemeClr val="accent2"/>
                </a:solidFill>
                <a:latin typeface="Courier New" pitchFamily="49" charset="0"/>
              </a:rPr>
              <a:t>      import static </a:t>
            </a:r>
            <a:r>
              <a:rPr lang="en-US" b="1" dirty="0" err="1">
                <a:solidFill>
                  <a:schemeClr val="accent2"/>
                </a:solidFill>
                <a:latin typeface="Courier New" pitchFamily="49" charset="0"/>
              </a:rPr>
              <a:t>java.lang.Character</a:t>
            </a:r>
            <a:r>
              <a:rPr lang="en-US" b="1" dirty="0">
                <a:solidFill>
                  <a:schemeClr val="accent2"/>
                </a:solidFill>
                <a:latin typeface="Courier New" pitchFamily="49" charset="0"/>
              </a:rPr>
              <a:t>.*;</a:t>
            </a:r>
          </a:p>
          <a:p>
            <a:pPr lvl="1"/>
            <a:r>
              <a:rPr lang="en-US" dirty="0"/>
              <a:t>you can simply call </a:t>
            </a:r>
            <a:r>
              <a:rPr lang="en-US" b="1" dirty="0" err="1">
                <a:solidFill>
                  <a:schemeClr val="accent2"/>
                </a:solidFill>
                <a:latin typeface="Courier New" pitchFamily="49" charset="0"/>
              </a:rPr>
              <a:t>toLowerCase</a:t>
            </a:r>
            <a:r>
              <a:rPr lang="en-US" b="1" dirty="0">
                <a:solidFill>
                  <a:schemeClr val="accent2"/>
                </a:solidFill>
                <a:latin typeface="Courier New" pitchFamily="49" charset="0"/>
              </a:rPr>
              <a:t>(</a:t>
            </a:r>
            <a:r>
              <a:rPr lang="en-US" b="1" dirty="0" err="1">
                <a:solidFill>
                  <a:schemeClr val="accent2"/>
                </a:solidFill>
                <a:latin typeface="Courier New" pitchFamily="49" charset="0"/>
              </a:rPr>
              <a:t>ch</a:t>
            </a:r>
            <a:r>
              <a:rPr lang="en-US" b="1" dirty="0">
                <a:solidFill>
                  <a:schemeClr val="accent2"/>
                </a:solidFill>
                <a:latin typeface="Courier New" pitchFamily="49" charset="0"/>
              </a:rPr>
              <a:t>)</a:t>
            </a:r>
          </a:p>
          <a:p>
            <a:pPr lvl="1"/>
            <a:r>
              <a:rPr lang="en-US" dirty="0"/>
              <a:t>instead of </a:t>
            </a:r>
            <a:r>
              <a:rPr lang="en-US" b="1" dirty="0" err="1">
                <a:solidFill>
                  <a:schemeClr val="accent2"/>
                </a:solidFill>
                <a:latin typeface="Courier New" pitchFamily="49" charset="0"/>
              </a:rPr>
              <a:t>Character.toLowerCase</a:t>
            </a:r>
            <a:r>
              <a:rPr lang="en-US" b="1" dirty="0">
                <a:solidFill>
                  <a:schemeClr val="accent2"/>
                </a:solidFill>
                <a:latin typeface="Courier New" pitchFamily="49" charset="0"/>
              </a:rPr>
              <a:t>(</a:t>
            </a:r>
            <a:r>
              <a:rPr lang="en-US" b="1" dirty="0" err="1">
                <a:solidFill>
                  <a:schemeClr val="accent2"/>
                </a:solidFill>
                <a:latin typeface="Courier New" pitchFamily="49" charset="0"/>
              </a:rPr>
              <a:t>ch</a:t>
            </a:r>
            <a:r>
              <a:rPr lang="en-US" dirty="0"/>
              <a:t>)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CSC111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34484-767D-4C48-AF0E-A1438A969E59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269812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import</a:t>
            </a:r>
            <a:r>
              <a:rPr lang="en-US" dirty="0"/>
              <a:t> vs </a:t>
            </a:r>
            <a:r>
              <a:rPr lang="en-US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import</a:t>
            </a:r>
            <a:r>
              <a:rPr lang="en-US" dirty="0"/>
              <a:t> </a:t>
            </a:r>
            <a:r>
              <a:rPr lang="en-US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static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A53834-CBA7-4025-A175-4F775F185F1C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>
            <a:off x="0" y="1890966"/>
            <a:ext cx="8735760" cy="2343699"/>
            <a:chOff x="319087" y="812026"/>
            <a:chExt cx="7804900" cy="2203830"/>
          </a:xfrm>
        </p:grpSpPr>
        <p:sp>
          <p:nvSpPr>
            <p:cNvPr id="8" name="TextBox 7"/>
            <p:cNvSpPr txBox="1"/>
            <p:nvPr/>
          </p:nvSpPr>
          <p:spPr>
            <a:xfrm>
              <a:off x="740114" y="812026"/>
              <a:ext cx="7383873" cy="2170566"/>
            </a:xfrm>
            <a:prstGeom prst="rect">
              <a:avLst/>
            </a:prstGeom>
            <a:solidFill>
              <a:schemeClr val="bg2"/>
            </a:solidFill>
            <a:ln w="28575" cap="rnd" cmpd="thickThin">
              <a:solidFill>
                <a:srgbClr val="0000FF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b="1" dirty="0">
                  <a:solidFill>
                    <a:schemeClr val="accent2"/>
                  </a:solidFill>
                  <a:latin typeface="Courier New" pitchFamily="49" charset="0"/>
                </a:rPr>
                <a:t>import </a:t>
              </a:r>
              <a:r>
                <a:rPr lang="en-US" b="1" dirty="0" err="1">
                  <a:solidFill>
                    <a:schemeClr val="accent2"/>
                  </a:solidFill>
                  <a:latin typeface="Courier New" pitchFamily="49" charset="0"/>
                </a:rPr>
                <a:t>java.lang.Math</a:t>
              </a:r>
              <a:r>
                <a:rPr lang="en-US" b="1" dirty="0">
                  <a:solidFill>
                    <a:schemeClr val="accent2"/>
                  </a:solidFill>
                  <a:latin typeface="Courier New" pitchFamily="49" charset="0"/>
                </a:rPr>
                <a:t>.*;	    </a:t>
              </a:r>
              <a:r>
                <a:rPr lang="en-US" b="1" dirty="0">
                  <a:solidFill>
                    <a:srgbClr val="00B050"/>
                  </a:solidFill>
                  <a:latin typeface="Courier New" pitchFamily="49" charset="0"/>
                </a:rPr>
                <a:t>//</a:t>
              </a:r>
              <a:r>
                <a:rPr lang="en-US" b="1" dirty="0" err="1">
                  <a:solidFill>
                    <a:srgbClr val="00B050"/>
                  </a:solidFill>
                  <a:latin typeface="Courier New" pitchFamily="49" charset="0"/>
                </a:rPr>
                <a:t>java.lang</a:t>
              </a:r>
              <a:r>
                <a:rPr lang="en-US" b="1" dirty="0">
                  <a:solidFill>
                    <a:srgbClr val="00B050"/>
                  </a:solidFill>
                  <a:latin typeface="Courier New" pitchFamily="49" charset="0"/>
                </a:rPr>
                <a:t> is the package; </a:t>
              </a:r>
            </a:p>
            <a:p>
              <a:r>
                <a:rPr lang="en-US" b="1" dirty="0">
                  <a:solidFill>
                    <a:srgbClr val="00B050"/>
                  </a:solidFill>
                  <a:latin typeface="Courier New" pitchFamily="49" charset="0"/>
                </a:rPr>
                <a:t>				    //Math is the class</a:t>
              </a:r>
            </a:p>
            <a:p>
              <a:r>
                <a:rPr lang="en-US" b="1" dirty="0">
                  <a:solidFill>
                    <a:schemeClr val="accent2"/>
                  </a:solidFill>
                  <a:latin typeface="Courier New" pitchFamily="49" charset="0"/>
                </a:rPr>
                <a:t>public class MathTest1</a:t>
              </a:r>
            </a:p>
            <a:p>
              <a:r>
                <a:rPr lang="en-US" b="1" dirty="0">
                  <a:solidFill>
                    <a:schemeClr val="accent2"/>
                  </a:solidFill>
                  <a:latin typeface="Courier New" pitchFamily="49" charset="0"/>
                </a:rPr>
                <a:t>{ public static void main (String[] </a:t>
              </a:r>
              <a:r>
                <a:rPr lang="en-US" b="1" dirty="0" err="1">
                  <a:solidFill>
                    <a:schemeClr val="accent2"/>
                  </a:solidFill>
                  <a:latin typeface="Courier New" pitchFamily="49" charset="0"/>
                </a:rPr>
                <a:t>args</a:t>
              </a:r>
              <a:r>
                <a:rPr lang="en-US" b="1" dirty="0">
                  <a:solidFill>
                    <a:schemeClr val="accent2"/>
                  </a:solidFill>
                  <a:latin typeface="Courier New" pitchFamily="49" charset="0"/>
                </a:rPr>
                <a:t>) {</a:t>
              </a:r>
            </a:p>
            <a:p>
              <a:r>
                <a:rPr lang="en-US" b="1" dirty="0">
                  <a:solidFill>
                    <a:schemeClr val="accent2"/>
                  </a:solidFill>
                  <a:latin typeface="Courier New" pitchFamily="49" charset="0"/>
                </a:rPr>
                <a:t>  </a:t>
              </a:r>
              <a:r>
                <a:rPr lang="en-US" b="1" dirty="0" err="1">
                  <a:solidFill>
                    <a:schemeClr val="accent2"/>
                  </a:solidFill>
                  <a:latin typeface="Courier New" pitchFamily="49" charset="0"/>
                </a:rPr>
                <a:t>int</a:t>
              </a:r>
              <a:r>
                <a:rPr lang="en-US" b="1" dirty="0">
                  <a:solidFill>
                    <a:schemeClr val="accent2"/>
                  </a:solidFill>
                  <a:latin typeface="Courier New" pitchFamily="49" charset="0"/>
                </a:rPr>
                <a:t> rand = (</a:t>
              </a:r>
              <a:r>
                <a:rPr lang="en-US" b="1" dirty="0" err="1">
                  <a:solidFill>
                    <a:schemeClr val="accent2"/>
                  </a:solidFill>
                  <a:latin typeface="Courier New" pitchFamily="49" charset="0"/>
                </a:rPr>
                <a:t>int</a:t>
              </a:r>
              <a:r>
                <a:rPr lang="en-US" b="1" dirty="0">
                  <a:solidFill>
                    <a:schemeClr val="accent2"/>
                  </a:solidFill>
                  <a:latin typeface="Courier New" pitchFamily="49" charset="0"/>
                </a:rPr>
                <a:t>)(</a:t>
              </a:r>
              <a:r>
                <a:rPr lang="en-US" b="1" dirty="0" err="1">
                  <a:solidFill>
                    <a:schemeClr val="tx2"/>
                  </a:solidFill>
                  <a:latin typeface="Courier New" pitchFamily="49" charset="0"/>
                </a:rPr>
                <a:t>Math.random</a:t>
              </a:r>
              <a:r>
                <a:rPr lang="en-US" b="1" dirty="0">
                  <a:solidFill>
                    <a:schemeClr val="tx2"/>
                  </a:solidFill>
                  <a:latin typeface="Courier New" pitchFamily="49" charset="0"/>
                </a:rPr>
                <a:t>()</a:t>
              </a:r>
              <a:r>
                <a:rPr lang="en-US" b="1" dirty="0">
                  <a:solidFill>
                    <a:schemeClr val="accent2"/>
                  </a:solidFill>
                  <a:latin typeface="Courier New" pitchFamily="49" charset="0"/>
                </a:rPr>
                <a:t>*10);	</a:t>
              </a:r>
            </a:p>
            <a:p>
              <a:r>
                <a:rPr lang="en-US" b="1" dirty="0">
                  <a:solidFill>
                    <a:schemeClr val="accent2"/>
                  </a:solidFill>
                  <a:latin typeface="Courier New" pitchFamily="49" charset="0"/>
                </a:rPr>
                <a:t>  double c60 = </a:t>
              </a:r>
              <a:r>
                <a:rPr lang="en-US" b="1" dirty="0" err="1">
                  <a:solidFill>
                    <a:schemeClr val="tx2"/>
                  </a:solidFill>
                  <a:latin typeface="Courier New" pitchFamily="49" charset="0"/>
                </a:rPr>
                <a:t>Math.cos</a:t>
              </a:r>
              <a:r>
                <a:rPr lang="en-US" b="1" dirty="0">
                  <a:solidFill>
                    <a:schemeClr val="tx2"/>
                  </a:solidFill>
                  <a:latin typeface="Courier New" pitchFamily="49" charset="0"/>
                </a:rPr>
                <a:t>(</a:t>
              </a:r>
              <a:r>
                <a:rPr lang="en-US" b="1" dirty="0" err="1">
                  <a:solidFill>
                    <a:schemeClr val="tx2"/>
                  </a:solidFill>
                  <a:latin typeface="Courier New" pitchFamily="49" charset="0"/>
                </a:rPr>
                <a:t>Math.PI</a:t>
              </a:r>
              <a:r>
                <a:rPr lang="en-US" b="1" dirty="0">
                  <a:solidFill>
                    <a:schemeClr val="tx2"/>
                  </a:solidFill>
                  <a:latin typeface="Courier New" pitchFamily="49" charset="0"/>
                </a:rPr>
                <a:t>/3);</a:t>
              </a:r>
            </a:p>
            <a:p>
              <a:r>
                <a:rPr lang="en-US" b="1" dirty="0">
                  <a:solidFill>
                    <a:schemeClr val="accent2"/>
                  </a:solidFill>
                  <a:latin typeface="Courier New" pitchFamily="49" charset="0"/>
                </a:rPr>
                <a:t>  </a:t>
              </a:r>
              <a:r>
                <a:rPr lang="en-US" sz="1600" b="1" dirty="0" err="1">
                  <a:solidFill>
                    <a:schemeClr val="accent2"/>
                  </a:solidFill>
                  <a:latin typeface="Courier New" pitchFamily="49" charset="0"/>
                </a:rPr>
                <a:t>System.out.printf</a:t>
              </a:r>
              <a:r>
                <a:rPr lang="en-US" sz="1600" b="1" dirty="0">
                  <a:solidFill>
                    <a:schemeClr val="accent2"/>
                  </a:solidFill>
                  <a:latin typeface="Courier New" pitchFamily="49" charset="0"/>
                </a:rPr>
                <a:t> (“Random = %d and cos(60)= %f”, rand, c60);</a:t>
              </a:r>
            </a:p>
            <a:p>
              <a:r>
                <a:rPr lang="en-US" b="1" dirty="0">
                  <a:solidFill>
                    <a:schemeClr val="accent2"/>
                  </a:solidFill>
                  <a:latin typeface="Courier New" pitchFamily="49" charset="0"/>
                </a:rPr>
                <a:t>}}</a:t>
              </a: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319087" y="845290"/>
              <a:ext cx="386010" cy="21705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dirty="0">
                  <a:solidFill>
                    <a:srgbClr val="FF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1</a:t>
              </a:r>
            </a:p>
            <a:p>
              <a:pPr algn="r"/>
              <a:r>
                <a:rPr lang="en-US" dirty="0">
                  <a:solidFill>
                    <a:srgbClr val="FF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2</a:t>
              </a:r>
            </a:p>
            <a:p>
              <a:pPr algn="r"/>
              <a:r>
                <a:rPr lang="en-US" dirty="0">
                  <a:solidFill>
                    <a:srgbClr val="FF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3</a:t>
              </a:r>
            </a:p>
            <a:p>
              <a:pPr algn="r"/>
              <a:r>
                <a:rPr lang="en-US" dirty="0">
                  <a:solidFill>
                    <a:srgbClr val="FF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4</a:t>
              </a:r>
            </a:p>
            <a:p>
              <a:pPr algn="r"/>
              <a:r>
                <a:rPr lang="en-US" dirty="0">
                  <a:solidFill>
                    <a:srgbClr val="FF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5</a:t>
              </a:r>
            </a:p>
            <a:p>
              <a:pPr algn="r"/>
              <a:r>
                <a:rPr lang="en-US" dirty="0">
                  <a:solidFill>
                    <a:srgbClr val="FF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6</a:t>
              </a:r>
            </a:p>
            <a:p>
              <a:pPr algn="r"/>
              <a:r>
                <a:rPr lang="en-US" dirty="0">
                  <a:solidFill>
                    <a:srgbClr val="FF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7</a:t>
              </a:r>
            </a:p>
            <a:p>
              <a:pPr algn="r"/>
              <a:r>
                <a:rPr lang="en-US" dirty="0">
                  <a:solidFill>
                    <a:srgbClr val="FF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8</a:t>
              </a:r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0" y="4429222"/>
            <a:ext cx="8735759" cy="2343699"/>
            <a:chOff x="319087" y="812026"/>
            <a:chExt cx="7804899" cy="2203830"/>
          </a:xfrm>
        </p:grpSpPr>
        <p:sp>
          <p:nvSpPr>
            <p:cNvPr id="14" name="TextBox 13"/>
            <p:cNvSpPr txBox="1"/>
            <p:nvPr/>
          </p:nvSpPr>
          <p:spPr>
            <a:xfrm>
              <a:off x="740113" y="812026"/>
              <a:ext cx="7383873" cy="2170566"/>
            </a:xfrm>
            <a:prstGeom prst="rect">
              <a:avLst/>
            </a:prstGeom>
            <a:solidFill>
              <a:schemeClr val="bg2"/>
            </a:solidFill>
            <a:ln w="28575" cap="rnd" cmpd="thickThin">
              <a:solidFill>
                <a:srgbClr val="0000FF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b="1" dirty="0">
                  <a:solidFill>
                    <a:schemeClr val="accent2"/>
                  </a:solidFill>
                  <a:latin typeface="Courier New" pitchFamily="49" charset="0"/>
                </a:rPr>
                <a:t>import </a:t>
              </a:r>
              <a:r>
                <a:rPr lang="en-US" b="1" dirty="0">
                  <a:solidFill>
                    <a:schemeClr val="tx2"/>
                  </a:solidFill>
                  <a:latin typeface="Courier New" pitchFamily="49" charset="0"/>
                </a:rPr>
                <a:t>static</a:t>
              </a:r>
              <a:r>
                <a:rPr lang="en-US" b="1" dirty="0">
                  <a:solidFill>
                    <a:schemeClr val="accent2"/>
                  </a:solidFill>
                  <a:latin typeface="Courier New" pitchFamily="49" charset="0"/>
                </a:rPr>
                <a:t> </a:t>
              </a:r>
              <a:r>
                <a:rPr lang="en-US" b="1" dirty="0" err="1">
                  <a:solidFill>
                    <a:schemeClr val="accent2"/>
                  </a:solidFill>
                  <a:latin typeface="Courier New" pitchFamily="49" charset="0"/>
                </a:rPr>
                <a:t>java.lang.Math</a:t>
              </a:r>
              <a:r>
                <a:rPr lang="en-US" b="1" dirty="0">
                  <a:solidFill>
                    <a:schemeClr val="accent2"/>
                  </a:solidFill>
                  <a:latin typeface="Courier New" pitchFamily="49" charset="0"/>
                </a:rPr>
                <a:t>.*; </a:t>
              </a:r>
              <a:r>
                <a:rPr lang="en-US" b="1" dirty="0">
                  <a:solidFill>
                    <a:srgbClr val="00B050"/>
                  </a:solidFill>
                  <a:latin typeface="Courier New" pitchFamily="49" charset="0"/>
                </a:rPr>
                <a:t>//</a:t>
              </a:r>
              <a:r>
                <a:rPr lang="en-US" b="1" dirty="0" err="1">
                  <a:solidFill>
                    <a:srgbClr val="00B050"/>
                  </a:solidFill>
                  <a:latin typeface="Courier New" pitchFamily="49" charset="0"/>
                </a:rPr>
                <a:t>java.lang</a:t>
              </a:r>
              <a:r>
                <a:rPr lang="en-US" b="1" dirty="0">
                  <a:solidFill>
                    <a:srgbClr val="00B050"/>
                  </a:solidFill>
                  <a:latin typeface="Courier New" pitchFamily="49" charset="0"/>
                </a:rPr>
                <a:t> is the package; </a:t>
              </a:r>
            </a:p>
            <a:p>
              <a:r>
                <a:rPr lang="en-US" b="1" dirty="0">
                  <a:solidFill>
                    <a:srgbClr val="00B050"/>
                  </a:solidFill>
                  <a:latin typeface="Courier New" pitchFamily="49" charset="0"/>
                </a:rPr>
                <a:t>				     // Math is the class</a:t>
              </a:r>
            </a:p>
            <a:p>
              <a:r>
                <a:rPr lang="en-US" b="1" dirty="0">
                  <a:solidFill>
                    <a:schemeClr val="accent2"/>
                  </a:solidFill>
                  <a:latin typeface="Courier New" pitchFamily="49" charset="0"/>
                </a:rPr>
                <a:t>public class MathTest2</a:t>
              </a:r>
            </a:p>
            <a:p>
              <a:r>
                <a:rPr lang="en-US" b="1" dirty="0">
                  <a:solidFill>
                    <a:schemeClr val="accent2"/>
                  </a:solidFill>
                  <a:latin typeface="Courier New" pitchFamily="49" charset="0"/>
                </a:rPr>
                <a:t>{ public static void main (String[] </a:t>
              </a:r>
              <a:r>
                <a:rPr lang="en-US" b="1" dirty="0" err="1">
                  <a:solidFill>
                    <a:schemeClr val="accent2"/>
                  </a:solidFill>
                  <a:latin typeface="Courier New" pitchFamily="49" charset="0"/>
                </a:rPr>
                <a:t>args</a:t>
              </a:r>
              <a:r>
                <a:rPr lang="en-US" b="1" dirty="0">
                  <a:solidFill>
                    <a:schemeClr val="accent2"/>
                  </a:solidFill>
                  <a:latin typeface="Courier New" pitchFamily="49" charset="0"/>
                </a:rPr>
                <a:t>) {</a:t>
              </a:r>
            </a:p>
            <a:p>
              <a:r>
                <a:rPr lang="en-US" b="1" dirty="0">
                  <a:solidFill>
                    <a:schemeClr val="accent2"/>
                  </a:solidFill>
                  <a:latin typeface="Courier New" pitchFamily="49" charset="0"/>
                </a:rPr>
                <a:t>  double rand = (</a:t>
              </a:r>
              <a:r>
                <a:rPr lang="en-US" b="1" dirty="0" err="1">
                  <a:solidFill>
                    <a:schemeClr val="accent2"/>
                  </a:solidFill>
                  <a:latin typeface="Courier New" pitchFamily="49" charset="0"/>
                </a:rPr>
                <a:t>int</a:t>
              </a:r>
              <a:r>
                <a:rPr lang="en-US" b="1" dirty="0">
                  <a:solidFill>
                    <a:schemeClr val="accent2"/>
                  </a:solidFill>
                  <a:latin typeface="Courier New" pitchFamily="49" charset="0"/>
                </a:rPr>
                <a:t>)(</a:t>
              </a:r>
              <a:r>
                <a:rPr lang="en-US" b="1" dirty="0">
                  <a:solidFill>
                    <a:schemeClr val="tx2"/>
                  </a:solidFill>
                  <a:latin typeface="Courier New" pitchFamily="49" charset="0"/>
                </a:rPr>
                <a:t>random()</a:t>
              </a:r>
              <a:r>
                <a:rPr lang="en-US" b="1" dirty="0">
                  <a:solidFill>
                    <a:schemeClr val="accent2"/>
                  </a:solidFill>
                  <a:latin typeface="Courier New" pitchFamily="49" charset="0"/>
                </a:rPr>
                <a:t>*10); 		</a:t>
              </a:r>
              <a:endParaRPr lang="en-US" b="1" dirty="0">
                <a:solidFill>
                  <a:srgbClr val="00B050"/>
                </a:solidFill>
                <a:latin typeface="Courier New" pitchFamily="49" charset="0"/>
              </a:endParaRPr>
            </a:p>
            <a:p>
              <a:r>
                <a:rPr lang="en-US" b="1" dirty="0">
                  <a:solidFill>
                    <a:schemeClr val="accent2"/>
                  </a:solidFill>
                  <a:latin typeface="Courier New" pitchFamily="49" charset="0"/>
                </a:rPr>
                <a:t>  double c60 = </a:t>
              </a:r>
              <a:r>
                <a:rPr lang="en-US" b="1" dirty="0">
                  <a:solidFill>
                    <a:schemeClr val="tx2"/>
                  </a:solidFill>
                  <a:latin typeface="Courier New" pitchFamily="49" charset="0"/>
                </a:rPr>
                <a:t>cos(PI/3);</a:t>
              </a:r>
            </a:p>
            <a:p>
              <a:r>
                <a:rPr lang="en-US" b="1" dirty="0">
                  <a:solidFill>
                    <a:schemeClr val="accent2"/>
                  </a:solidFill>
                  <a:latin typeface="Courier New" pitchFamily="49" charset="0"/>
                </a:rPr>
                <a:t>  </a:t>
              </a:r>
              <a:r>
                <a:rPr lang="en-US" sz="1600" b="1" dirty="0" err="1">
                  <a:solidFill>
                    <a:schemeClr val="accent2"/>
                  </a:solidFill>
                  <a:latin typeface="Courier New" pitchFamily="49" charset="0"/>
                </a:rPr>
                <a:t>System.out.printf</a:t>
              </a:r>
              <a:r>
                <a:rPr lang="en-US" sz="1600" b="1" dirty="0">
                  <a:solidFill>
                    <a:schemeClr val="accent2"/>
                  </a:solidFill>
                  <a:latin typeface="Courier New" pitchFamily="49" charset="0"/>
                </a:rPr>
                <a:t> (“Random = %d and cos(60)= %f”, rand, c60);</a:t>
              </a:r>
            </a:p>
            <a:p>
              <a:r>
                <a:rPr lang="en-US" b="1" dirty="0">
                  <a:solidFill>
                    <a:schemeClr val="accent2"/>
                  </a:solidFill>
                  <a:latin typeface="Courier New" pitchFamily="49" charset="0"/>
                </a:rPr>
                <a:t>}}</a:t>
              </a: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319087" y="845290"/>
              <a:ext cx="386010" cy="21705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dirty="0">
                  <a:solidFill>
                    <a:srgbClr val="FF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1</a:t>
              </a:r>
            </a:p>
            <a:p>
              <a:pPr algn="r"/>
              <a:r>
                <a:rPr lang="en-US" dirty="0">
                  <a:solidFill>
                    <a:srgbClr val="FF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2</a:t>
              </a:r>
            </a:p>
            <a:p>
              <a:pPr algn="r"/>
              <a:r>
                <a:rPr lang="en-US" dirty="0">
                  <a:solidFill>
                    <a:srgbClr val="FF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3</a:t>
              </a:r>
            </a:p>
            <a:p>
              <a:pPr algn="r"/>
              <a:r>
                <a:rPr lang="en-US" dirty="0">
                  <a:solidFill>
                    <a:srgbClr val="FF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4</a:t>
              </a:r>
            </a:p>
            <a:p>
              <a:pPr algn="r"/>
              <a:r>
                <a:rPr lang="en-US" dirty="0">
                  <a:solidFill>
                    <a:srgbClr val="FF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5</a:t>
              </a:r>
            </a:p>
            <a:p>
              <a:pPr algn="r"/>
              <a:r>
                <a:rPr lang="en-US" dirty="0">
                  <a:solidFill>
                    <a:srgbClr val="FF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6</a:t>
              </a:r>
            </a:p>
            <a:p>
              <a:pPr algn="r"/>
              <a:r>
                <a:rPr lang="en-US" dirty="0">
                  <a:solidFill>
                    <a:srgbClr val="FF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7</a:t>
              </a:r>
            </a:p>
            <a:p>
              <a:pPr algn="r"/>
              <a:r>
                <a:rPr lang="en-US" dirty="0">
                  <a:solidFill>
                    <a:srgbClr val="FF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8</a:t>
              </a:r>
            </a:p>
          </p:txBody>
        </p:sp>
      </p:grpSp>
      <p:sp>
        <p:nvSpPr>
          <p:cNvPr id="16" name="Explosion 1 15"/>
          <p:cNvSpPr/>
          <p:nvPr/>
        </p:nvSpPr>
        <p:spPr>
          <a:xfrm rot="1363004">
            <a:off x="5618701" y="4256111"/>
            <a:ext cx="3443006" cy="1889938"/>
          </a:xfrm>
          <a:prstGeom prst="irregularSeal1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001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b="1" dirty="0">
                <a:solidFill>
                  <a:schemeClr val="accent2"/>
                </a:solidFill>
                <a:latin typeface="Courier New" pitchFamily="49" charset="0"/>
              </a:rPr>
              <a:t>import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b="1" dirty="0">
                <a:solidFill>
                  <a:schemeClr val="accent2"/>
                </a:solidFill>
                <a:latin typeface="Courier New" pitchFamily="49" charset="0"/>
              </a:rPr>
              <a:t>static</a:t>
            </a:r>
            <a:r>
              <a:rPr lang="en-US" sz="1600" dirty="0">
                <a:solidFill>
                  <a:schemeClr val="tx1"/>
                </a:solidFill>
              </a:rPr>
              <a:t> means you may omit </a:t>
            </a:r>
          </a:p>
          <a:p>
            <a:pPr algn="ctr"/>
            <a:r>
              <a:rPr lang="en-US" sz="1600" dirty="0">
                <a:solidFill>
                  <a:schemeClr val="tx1"/>
                </a:solidFill>
              </a:rPr>
              <a:t>class Name and dot</a:t>
            </a:r>
          </a:p>
        </p:txBody>
      </p:sp>
      <p:sp>
        <p:nvSpPr>
          <p:cNvPr id="17" name="Rounded Rectangular Callout 16"/>
          <p:cNvSpPr/>
          <p:nvPr/>
        </p:nvSpPr>
        <p:spPr>
          <a:xfrm>
            <a:off x="6375915" y="2506703"/>
            <a:ext cx="2498915" cy="850966"/>
          </a:xfrm>
          <a:prstGeom prst="wedgeRoundRectCallout">
            <a:avLst>
              <a:gd name="adj1" fmla="val -77511"/>
              <a:gd name="adj2" fmla="val 34432"/>
              <a:gd name="adj3" fmla="val 16667"/>
            </a:avLst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dirty="0">
                <a:solidFill>
                  <a:schemeClr val="tx2"/>
                </a:solidFill>
              </a:rPr>
              <a:t>What is the range produced?</a:t>
            </a:r>
          </a:p>
        </p:txBody>
      </p:sp>
      <p:sp>
        <p:nvSpPr>
          <p:cNvPr id="18" name="Rounded Rectangular Callout 17"/>
          <p:cNvSpPr/>
          <p:nvPr/>
        </p:nvSpPr>
        <p:spPr>
          <a:xfrm>
            <a:off x="7390207" y="1033678"/>
            <a:ext cx="1345553" cy="779555"/>
          </a:xfrm>
          <a:prstGeom prst="wedgeRoundRectCallout">
            <a:avLst>
              <a:gd name="adj1" fmla="val -40975"/>
              <a:gd name="adj2" fmla="val 143983"/>
              <a:gd name="adj3" fmla="val 16667"/>
            </a:avLst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dirty="0">
                <a:solidFill>
                  <a:schemeClr val="accent2"/>
                </a:solidFill>
              </a:rPr>
              <a:t>0 - 9</a:t>
            </a:r>
          </a:p>
        </p:txBody>
      </p:sp>
    </p:spTree>
    <p:extLst>
      <p:ext uri="{BB962C8B-B14F-4D97-AF65-F5344CB8AC3E}">
        <p14:creationId xmlns:p14="http://schemas.microsoft.com/office/powerpoint/2010/main" val="38121887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7" grpId="0" animBg="1"/>
      <p:bldP spid="18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2"/>
                </a:solidFill>
                <a:latin typeface="Tahoma" charset="0"/>
                <a:cs typeface="Arial" charset="0"/>
              </a:rPr>
              <a:t>3. PARSING NUMERIC STRINGS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92500" lnSpcReduction="10000"/>
          </a:bodyPr>
          <a:lstStyle/>
          <a:p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 string that consists of only an integer or a floating-point number is called a </a:t>
            </a:r>
            <a:r>
              <a:rPr lang="en-US" sz="24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numeric string</a:t>
            </a: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  <a:p>
            <a:endParaRPr lang="en-US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 numeric string can contain a minus sign.</a:t>
            </a:r>
          </a:p>
          <a:p>
            <a:endParaRPr lang="en-US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Examples of numeric strings include:</a:t>
            </a:r>
          </a:p>
          <a:p>
            <a:pPr lvl="1"/>
            <a:r>
              <a:rPr lang="en-US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“2015”</a:t>
            </a:r>
          </a:p>
          <a:p>
            <a:pPr lvl="1"/>
            <a:r>
              <a:rPr lang="en-US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“-20”</a:t>
            </a:r>
          </a:p>
          <a:p>
            <a:pPr lvl="1"/>
            <a:r>
              <a:rPr lang="en-US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“144.45”</a:t>
            </a:r>
          </a:p>
          <a:p>
            <a:pPr lvl="1"/>
            <a:r>
              <a:rPr lang="en-US" sz="1800" dirty="0">
                <a:latin typeface="Tahoma"/>
                <a:ea typeface="Tahoma"/>
                <a:cs typeface="Tahoma"/>
              </a:rPr>
              <a:t>“-53.99”</a:t>
            </a:r>
          </a:p>
          <a:p>
            <a:pPr marL="274320" lvl="1" indent="0">
              <a:buNone/>
            </a:pPr>
            <a:endParaRPr lang="en-US" sz="1800" dirty="0">
              <a:latin typeface="Tahoma"/>
              <a:ea typeface="Tahoma"/>
              <a:cs typeface="Tahoma"/>
            </a:endParaRPr>
          </a:p>
          <a:p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 order to process numeric strings as numbers (addition, multiplication, </a:t>
            </a:r>
            <a:r>
              <a:rPr lang="en-US" sz="2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etc</a:t>
            </a: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…), they must be converted first into numbers.</a:t>
            </a:r>
          </a:p>
          <a:p>
            <a:endParaRPr lang="en-US" sz="24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C0F99-418A-47AD-8EE9-8B4FF28C0C0C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236421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eaLnBrk="1" hangingPunct="1"/>
            <a:r>
              <a:rPr lang="en-US" sz="4000" dirty="0">
                <a:solidFill>
                  <a:schemeClr val="accent2"/>
                </a:solidFill>
                <a:latin typeface="Tahoma" charset="0"/>
                <a:cs typeface="Arial" charset="0"/>
              </a:rPr>
              <a:t>3. PARSING NUMERIC STRINGS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C0F99-418A-47AD-8EE9-8B4FF28C0C0C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240144" y="2589810"/>
            <a:ext cx="8640960" cy="1015663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342900" indent="-342900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000" dirty="0" err="1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Integer.parseInt</a:t>
            </a:r>
            <a:r>
              <a:rPr lang="en-US" sz="2000" dirty="0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(</a:t>
            </a:r>
            <a:r>
              <a:rPr lang="en-US" sz="2000" dirty="0" err="1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strExpression</a:t>
            </a:r>
            <a:r>
              <a:rPr lang="en-US" sz="2000" dirty="0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converts a numeric string to an </a:t>
            </a:r>
            <a:r>
              <a:rPr lang="en-US" sz="2000" dirty="0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int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  <a:p>
            <a:pPr marL="800100" lvl="1" indent="-342900">
              <a:buClr>
                <a:srgbClr val="FF0000"/>
              </a:buClr>
              <a:buFont typeface="Courier New" panose="02070309020205020404" pitchFamily="49" charset="0"/>
              <a:buChar char="o"/>
            </a:pPr>
            <a:r>
              <a:rPr lang="en-US" sz="2000" dirty="0" err="1">
                <a:solidFill>
                  <a:srgbClr val="00B050"/>
                </a:solidFill>
                <a:latin typeface="Tahoma"/>
                <a:ea typeface="Tahoma"/>
                <a:cs typeface="Tahoma"/>
              </a:rPr>
              <a:t>Integer.parseInt</a:t>
            </a:r>
            <a:r>
              <a:rPr lang="en-US" sz="2000" dirty="0">
                <a:solidFill>
                  <a:srgbClr val="00B050"/>
                </a:solidFill>
                <a:latin typeface="Tahoma"/>
                <a:ea typeface="Tahoma"/>
                <a:cs typeface="Tahoma"/>
              </a:rPr>
              <a:t> (strExp1) </a:t>
            </a:r>
            <a:r>
              <a:rPr lang="en-US" sz="2000" dirty="0">
                <a:latin typeface="Tahoma"/>
                <a:ea typeface="Tahoma"/>
                <a:cs typeface="Tahoma"/>
                <a:sym typeface="Wingdings" panose="05000000000000000000" pitchFamily="2" charset="2"/>
              </a:rPr>
              <a:t>  </a:t>
            </a:r>
            <a:r>
              <a:rPr lang="en-US" sz="2000" dirty="0">
                <a:latin typeface="Tahoma"/>
                <a:ea typeface="Tahoma"/>
                <a:cs typeface="Tahoma"/>
              </a:rPr>
              <a:t>2015</a:t>
            </a:r>
            <a:endParaRPr lang="en-US" sz="2000" dirty="0">
              <a:solidFill>
                <a:srgbClr val="00B050"/>
              </a:solidFill>
              <a:latin typeface="Tahoma"/>
              <a:ea typeface="Tahoma"/>
              <a:cs typeface="Tahoma"/>
            </a:endParaRPr>
          </a:p>
          <a:p>
            <a:pPr marL="800100" lvl="1" indent="-342900">
              <a:buClr>
                <a:srgbClr val="FF0000"/>
              </a:buClr>
              <a:buFont typeface="Courier New" panose="02070309020205020404" pitchFamily="49" charset="0"/>
              <a:buChar char="o"/>
            </a:pPr>
            <a:r>
              <a:rPr lang="en-US" sz="2000" dirty="0" err="1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Integer.parseInt</a:t>
            </a:r>
            <a:r>
              <a:rPr lang="en-US" sz="2000" dirty="0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(strExp2)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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-20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51520" y="3955828"/>
            <a:ext cx="864096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000" dirty="0" err="1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Float.parseFloat</a:t>
            </a:r>
            <a:r>
              <a:rPr lang="en-US" sz="2000" dirty="0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(</a:t>
            </a:r>
            <a:r>
              <a:rPr lang="en-US" sz="2000" dirty="0" err="1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strExpression</a:t>
            </a:r>
            <a:r>
              <a:rPr lang="en-US" sz="2000" dirty="0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 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converts a numeric string to a </a:t>
            </a:r>
            <a:r>
              <a:rPr lang="en-US" sz="2000" dirty="0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float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  <a:p>
            <a:pPr marL="800100" lvl="1" indent="-342900">
              <a:buClr>
                <a:srgbClr val="FF0000"/>
              </a:buClr>
              <a:buFont typeface="Courier New" panose="02070309020205020404" pitchFamily="49" charset="0"/>
              <a:buChar char="o"/>
            </a:pPr>
            <a:r>
              <a:rPr lang="en-US" sz="2000" dirty="0" err="1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Float.parseFloat</a:t>
            </a:r>
            <a:r>
              <a:rPr lang="en-US" sz="2000" dirty="0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(strExp2) 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 -20.0      (as a float)</a:t>
            </a:r>
            <a:endParaRPr lang="en-US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800100" lvl="1" indent="-342900">
              <a:buClr>
                <a:srgbClr val="FF0000"/>
              </a:buClr>
              <a:buFont typeface="Courier New" panose="02070309020205020404" pitchFamily="49" charset="0"/>
              <a:buChar char="o"/>
            </a:pPr>
            <a:r>
              <a:rPr lang="en-US" sz="2000" dirty="0" err="1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Float.parseFloat</a:t>
            </a:r>
            <a:r>
              <a:rPr lang="en-US" sz="2000" dirty="0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(strExp3) 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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144.45    (as a float)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51520" y="5318121"/>
            <a:ext cx="889248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000" dirty="0" err="1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Double.parseDouble</a:t>
            </a:r>
            <a:r>
              <a:rPr lang="en-US" sz="2000" dirty="0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(</a:t>
            </a:r>
            <a:r>
              <a:rPr lang="en-US" sz="2000" dirty="0" err="1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strExpression</a:t>
            </a:r>
            <a:r>
              <a:rPr lang="en-US" sz="2000" dirty="0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 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converts a numeric string to a </a:t>
            </a:r>
            <a:r>
              <a:rPr lang="en-US" sz="2000" dirty="0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double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  <a:p>
            <a:pPr marL="800100" lvl="1" indent="-342900">
              <a:buClr>
                <a:srgbClr val="FF0000"/>
              </a:buClr>
              <a:buFont typeface="Courier New" panose="02070309020205020404" pitchFamily="49" charset="0"/>
              <a:buChar char="o"/>
            </a:pPr>
            <a:r>
              <a:rPr lang="en-US" sz="2000" dirty="0" err="1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Double.parseDouble</a:t>
            </a:r>
            <a:r>
              <a:rPr lang="en-US" sz="2000" dirty="0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(strExp2)  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 -20.0      (as a double)</a:t>
            </a:r>
          </a:p>
          <a:p>
            <a:pPr marL="800100" lvl="1" indent="-342900">
              <a:buClr>
                <a:srgbClr val="FF0000"/>
              </a:buClr>
              <a:buFont typeface="Courier New" panose="02070309020205020404" pitchFamily="49" charset="0"/>
              <a:buChar char="o"/>
            </a:pPr>
            <a:r>
              <a:rPr lang="en-US" sz="2000" dirty="0" err="1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Double.parseDouble</a:t>
            </a:r>
            <a:r>
              <a:rPr lang="en-US" sz="2000" dirty="0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(strExp3) 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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144.45    (as a double)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40144" y="1544912"/>
            <a:ext cx="86409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Assume we have:</a:t>
            </a:r>
          </a:p>
          <a:p>
            <a:pPr>
              <a:buClr>
                <a:srgbClr val="FF0000"/>
              </a:buClr>
            </a:pPr>
            <a:r>
              <a:rPr lang="en-US" sz="2000" dirty="0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</a:t>
            </a:r>
            <a:r>
              <a:rPr lang="en-US" sz="2000" dirty="0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String</a:t>
            </a:r>
            <a:r>
              <a:rPr lang="en-US" sz="2000" dirty="0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strExp1 = “2015”,     strExp2 = “-20”,   strExp3 = “144.45”;</a:t>
            </a:r>
          </a:p>
        </p:txBody>
      </p:sp>
    </p:spTree>
    <p:extLst>
      <p:ext uri="{BB962C8B-B14F-4D97-AF65-F5344CB8AC3E}">
        <p14:creationId xmlns:p14="http://schemas.microsoft.com/office/powerpoint/2010/main" val="13206754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12" grpId="0"/>
      <p:bldP spid="9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Parsing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lnSpc>
                <a:spcPct val="114000"/>
              </a:lnSpc>
              <a:buNone/>
            </a:pPr>
            <a:r>
              <a:rPr lang="en-US" dirty="0"/>
              <a:t>In this example we will read a line from the user in the format: </a:t>
            </a:r>
            <a:r>
              <a:rPr lang="en-US" dirty="0">
                <a:solidFill>
                  <a:srgbClr val="C00000"/>
                </a:solidFill>
              </a:rPr>
              <a:t>name age height </a:t>
            </a:r>
            <a:r>
              <a:rPr lang="en-US" dirty="0"/>
              <a:t>and then divide the whole string into three variables: </a:t>
            </a:r>
          </a:p>
          <a:p>
            <a:pPr marL="0" indent="0" algn="just">
              <a:lnSpc>
                <a:spcPct val="114000"/>
              </a:lnSpc>
              <a:buNone/>
            </a:pPr>
            <a:r>
              <a:rPr lang="en-US" dirty="0">
                <a:solidFill>
                  <a:srgbClr val="00B050"/>
                </a:solidFill>
              </a:rPr>
              <a:t>name</a:t>
            </a:r>
            <a:r>
              <a:rPr lang="en-US" dirty="0"/>
              <a:t> of type String, </a:t>
            </a:r>
          </a:p>
          <a:p>
            <a:pPr marL="0" indent="0" algn="just">
              <a:lnSpc>
                <a:spcPct val="114000"/>
              </a:lnSpc>
              <a:buNone/>
            </a:pPr>
            <a:r>
              <a:rPr lang="en-US" dirty="0">
                <a:solidFill>
                  <a:srgbClr val="00B050"/>
                </a:solidFill>
              </a:rPr>
              <a:t>age</a:t>
            </a:r>
            <a:r>
              <a:rPr lang="en-US" dirty="0"/>
              <a:t> of type Integer, </a:t>
            </a:r>
          </a:p>
          <a:p>
            <a:pPr marL="0" indent="0" algn="just">
              <a:lnSpc>
                <a:spcPct val="114000"/>
              </a:lnSpc>
              <a:buNone/>
            </a:pPr>
            <a:r>
              <a:rPr lang="en-US" dirty="0"/>
              <a:t>and </a:t>
            </a:r>
            <a:r>
              <a:rPr lang="en-US" dirty="0">
                <a:solidFill>
                  <a:srgbClr val="00B050"/>
                </a:solidFill>
              </a:rPr>
              <a:t>height</a:t>
            </a:r>
            <a:r>
              <a:rPr lang="en-US" dirty="0"/>
              <a:t> of type double.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A53834-CBA7-4025-A175-4F775F185F1C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50087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eaLnBrk="1" hangingPunct="1"/>
            <a:r>
              <a:rPr lang="en-US" sz="4000" dirty="0">
                <a:solidFill>
                  <a:schemeClr val="accent2"/>
                </a:solidFill>
                <a:latin typeface="Tahoma" charset="0"/>
                <a:cs typeface="Arial" charset="0"/>
              </a:rPr>
              <a:t>Outline</a:t>
            </a:r>
          </a:p>
        </p:txBody>
      </p:sp>
      <p:sp>
        <p:nvSpPr>
          <p:cNvPr id="5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>
          <a:prstGeom prst="foldedCorner">
            <a:avLst>
              <a:gd name="adj" fmla="val 36304"/>
            </a:avLst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5">
                <a:lumMod val="75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>
            <a:noAutofit/>
          </a:bodyPr>
          <a:lstStyle/>
          <a:p>
            <a:pPr marL="457200" indent="-457200">
              <a:lnSpc>
                <a:spcPct val="90000"/>
              </a:lnSpc>
              <a:spcBef>
                <a:spcPts val="1200"/>
              </a:spcBef>
              <a:buFont typeface="+mj-lt"/>
              <a:buAutoNum type="arabicPeriod"/>
            </a:pPr>
            <a:r>
              <a:rPr lang="en-US" sz="2000" dirty="0">
                <a:latin typeface="Tahoma" charset="0"/>
                <a:cs typeface="Arial" charset="0"/>
              </a:rPr>
              <a:t>Introduction</a:t>
            </a:r>
          </a:p>
          <a:p>
            <a:pPr marL="457200" indent="-457200">
              <a:lnSpc>
                <a:spcPct val="90000"/>
              </a:lnSpc>
              <a:spcBef>
                <a:spcPts val="1200"/>
              </a:spcBef>
              <a:buFont typeface="+mj-lt"/>
              <a:buAutoNum type="arabicPeriod"/>
            </a:pPr>
            <a:r>
              <a:rPr lang="en-US" sz="2000" dirty="0">
                <a:latin typeface="Tahoma" charset="0"/>
                <a:cs typeface="Arial" charset="0"/>
              </a:rPr>
              <a:t>Mathematical Methods</a:t>
            </a:r>
          </a:p>
          <a:p>
            <a:pPr marL="457200" indent="-457200">
              <a:lnSpc>
                <a:spcPct val="90000"/>
              </a:lnSpc>
              <a:spcBef>
                <a:spcPts val="1200"/>
              </a:spcBef>
              <a:buFont typeface="+mj-lt"/>
              <a:buAutoNum type="arabicPeriod"/>
            </a:pPr>
            <a:r>
              <a:rPr lang="en-US" sz="2000" dirty="0">
                <a:latin typeface="Tahoma" charset="0"/>
                <a:cs typeface="Arial" charset="0"/>
              </a:rPr>
              <a:t>Character Manipulation Methods</a:t>
            </a:r>
          </a:p>
          <a:p>
            <a:pPr marL="457200" indent="-457200">
              <a:lnSpc>
                <a:spcPct val="90000"/>
              </a:lnSpc>
              <a:spcBef>
                <a:spcPts val="1200"/>
              </a:spcBef>
              <a:buFont typeface="+mj-lt"/>
              <a:buAutoNum type="arabicPeriod"/>
            </a:pPr>
            <a:r>
              <a:rPr lang="en-US" sz="2000" dirty="0">
                <a:solidFill>
                  <a:srgbClr val="00B0F0"/>
                </a:solidFill>
                <a:latin typeface="Tahoma" charset="0"/>
                <a:cs typeface="Arial" charset="0"/>
              </a:rPr>
              <a:t>import static </a:t>
            </a:r>
            <a:r>
              <a:rPr lang="en-US" sz="2000" dirty="0">
                <a:latin typeface="Tahoma" charset="0"/>
                <a:cs typeface="Arial" charset="0"/>
              </a:rPr>
              <a:t>Statements</a:t>
            </a:r>
          </a:p>
          <a:p>
            <a:pPr marL="0" indent="0">
              <a:lnSpc>
                <a:spcPct val="90000"/>
              </a:lnSpc>
              <a:spcBef>
                <a:spcPts val="1200"/>
              </a:spcBef>
              <a:buNone/>
            </a:pPr>
            <a:endParaRPr lang="en-US" sz="2000" dirty="0">
              <a:latin typeface="Tahoma" charset="0"/>
              <a:cs typeface="Arial" charset="0"/>
            </a:endParaRPr>
          </a:p>
          <a:p>
            <a:pPr marL="0" indent="0">
              <a:lnSpc>
                <a:spcPct val="90000"/>
              </a:lnSpc>
              <a:spcBef>
                <a:spcPts val="1200"/>
              </a:spcBef>
              <a:buNone/>
            </a:pPr>
            <a:endParaRPr lang="en-US" sz="2000" dirty="0">
              <a:latin typeface="Tahoma" charset="0"/>
              <a:cs typeface="Arial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34484-767D-4C48-AF0E-A1438A969E59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524795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Parsing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2831" y="1600200"/>
            <a:ext cx="9021170" cy="4876800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r>
              <a:rPr lang="en-US" sz="1600" b="1" dirty="0">
                <a:solidFill>
                  <a:schemeClr val="accent2"/>
                </a:solidFill>
                <a:latin typeface="Courier New"/>
                <a:cs typeface="Courier New"/>
              </a:rPr>
              <a:t>import </a:t>
            </a:r>
            <a:r>
              <a:rPr lang="en-US" sz="1600" b="1" err="1">
                <a:solidFill>
                  <a:schemeClr val="accent2"/>
                </a:solidFill>
                <a:latin typeface="Courier New"/>
                <a:cs typeface="Courier New"/>
              </a:rPr>
              <a:t>java.util</a:t>
            </a:r>
            <a:r>
              <a:rPr lang="en-US" sz="1600" b="1" dirty="0">
                <a:solidFill>
                  <a:schemeClr val="accent2"/>
                </a:solidFill>
                <a:latin typeface="Courier New"/>
                <a:cs typeface="Courier New"/>
              </a:rPr>
              <a:t>.*;</a:t>
            </a:r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r>
              <a:rPr lang="en-US" sz="16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 class HelloWorld {     </a:t>
            </a:r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r>
              <a:rPr lang="en-US" sz="1600" b="1" dirty="0">
                <a:solidFill>
                  <a:schemeClr val="accent2"/>
                </a:solidFill>
                <a:latin typeface="Courier New"/>
                <a:cs typeface="Courier New"/>
              </a:rPr>
              <a:t>public static void main(String []</a:t>
            </a:r>
            <a:r>
              <a:rPr lang="en-US" sz="1600" b="1" err="1">
                <a:solidFill>
                  <a:schemeClr val="accent2"/>
                </a:solidFill>
                <a:latin typeface="Courier New"/>
                <a:cs typeface="Courier New"/>
              </a:rPr>
              <a:t>args</a:t>
            </a:r>
            <a:r>
              <a:rPr lang="en-US" sz="1600" b="1" dirty="0">
                <a:solidFill>
                  <a:schemeClr val="accent2"/>
                </a:solidFill>
                <a:latin typeface="Courier New"/>
                <a:cs typeface="Courier New"/>
              </a:rPr>
              <a:t>){        </a:t>
            </a:r>
            <a:endParaRPr lang="en-US" sz="1600" b="1" dirty="0">
              <a:solidFill>
                <a:schemeClr val="accent2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r>
              <a:rPr lang="en-US" sz="16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Scanner input = new Scanner(System.in);</a:t>
            </a:r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r>
              <a:rPr lang="en-US" sz="1600" b="1" dirty="0">
                <a:solidFill>
                  <a:schemeClr val="accent2"/>
                </a:solidFill>
                <a:latin typeface="Courier New"/>
                <a:cs typeface="Courier New"/>
              </a:rPr>
              <a:t>  </a:t>
            </a:r>
            <a:r>
              <a:rPr lang="en-US" sz="1600" b="1" err="1">
                <a:solidFill>
                  <a:schemeClr val="accent2"/>
                </a:solidFill>
                <a:latin typeface="Courier New"/>
                <a:cs typeface="Courier New"/>
              </a:rPr>
              <a:t>System.out.println</a:t>
            </a:r>
            <a:r>
              <a:rPr lang="en-US" sz="1600" b="1" dirty="0">
                <a:solidFill>
                  <a:schemeClr val="accent2"/>
                </a:solidFill>
                <a:latin typeface="Courier New"/>
                <a:cs typeface="Courier New"/>
              </a:rPr>
              <a:t>(“Enter your name, age, and height: “);</a:t>
            </a:r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r>
              <a:rPr lang="en-US" sz="1600" b="1" dirty="0">
                <a:solidFill>
                  <a:schemeClr val="accent2"/>
                </a:solidFill>
                <a:latin typeface="Courier New"/>
                <a:cs typeface="Courier New"/>
              </a:rPr>
              <a:t>  String str = </a:t>
            </a:r>
            <a:r>
              <a:rPr lang="en-US" sz="1600" b="1" err="1">
                <a:solidFill>
                  <a:schemeClr val="accent2"/>
                </a:solidFill>
                <a:latin typeface="Courier New"/>
                <a:cs typeface="Courier New"/>
              </a:rPr>
              <a:t>input.nextLine</a:t>
            </a:r>
            <a:r>
              <a:rPr lang="en-US" sz="1600" b="1" dirty="0">
                <a:solidFill>
                  <a:schemeClr val="accent2"/>
                </a:solidFill>
                <a:latin typeface="Courier New"/>
                <a:cs typeface="Courier New"/>
              </a:rPr>
              <a:t>();</a:t>
            </a:r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r>
              <a:rPr lang="en-US" sz="1600" b="1" dirty="0">
                <a:solidFill>
                  <a:schemeClr val="accent2"/>
                </a:solidFill>
                <a:latin typeface="Courier New"/>
                <a:cs typeface="Courier New"/>
              </a:rPr>
              <a:t>  int </a:t>
            </a:r>
            <a:r>
              <a:rPr lang="en-US" sz="1600" b="1" err="1">
                <a:solidFill>
                  <a:schemeClr val="accent2"/>
                </a:solidFill>
                <a:latin typeface="Courier New"/>
                <a:cs typeface="Courier New"/>
              </a:rPr>
              <a:t>first_space</a:t>
            </a:r>
            <a:r>
              <a:rPr lang="en-US" sz="1600" b="1" dirty="0">
                <a:solidFill>
                  <a:schemeClr val="accent2"/>
                </a:solidFill>
                <a:latin typeface="Courier New"/>
                <a:cs typeface="Courier New"/>
              </a:rPr>
              <a:t> = </a:t>
            </a:r>
            <a:r>
              <a:rPr lang="en-US" sz="1600" b="1" err="1">
                <a:solidFill>
                  <a:schemeClr val="accent2"/>
                </a:solidFill>
                <a:latin typeface="Courier New"/>
                <a:cs typeface="Courier New"/>
              </a:rPr>
              <a:t>str.indexOf</a:t>
            </a:r>
            <a:r>
              <a:rPr lang="en-US" sz="1600" b="1" dirty="0">
                <a:solidFill>
                  <a:schemeClr val="accent2"/>
                </a:solidFill>
                <a:latin typeface="Courier New"/>
                <a:cs typeface="Courier New"/>
              </a:rPr>
              <a:t>(" ");</a:t>
            </a:r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r>
              <a:rPr lang="en-US" sz="1600" b="1" dirty="0">
                <a:solidFill>
                  <a:schemeClr val="accent2"/>
                </a:solidFill>
                <a:latin typeface="Courier New"/>
                <a:cs typeface="Courier New"/>
              </a:rPr>
              <a:t>  int </a:t>
            </a:r>
            <a:r>
              <a:rPr lang="en-US" sz="1600" b="1" err="1">
                <a:solidFill>
                  <a:schemeClr val="accent2"/>
                </a:solidFill>
                <a:latin typeface="Courier New"/>
                <a:cs typeface="Courier New"/>
              </a:rPr>
              <a:t>second_space</a:t>
            </a:r>
            <a:r>
              <a:rPr lang="en-US" sz="1600" b="1" dirty="0">
                <a:solidFill>
                  <a:schemeClr val="accent2"/>
                </a:solidFill>
                <a:latin typeface="Courier New"/>
                <a:cs typeface="Courier New"/>
              </a:rPr>
              <a:t> = </a:t>
            </a:r>
            <a:r>
              <a:rPr lang="en-US" sz="1600" b="1" err="1">
                <a:solidFill>
                  <a:schemeClr val="accent2"/>
                </a:solidFill>
                <a:latin typeface="Courier New"/>
                <a:cs typeface="Courier New"/>
              </a:rPr>
              <a:t>str.indexOf</a:t>
            </a:r>
            <a:r>
              <a:rPr lang="en-US" sz="1600" b="1" dirty="0">
                <a:solidFill>
                  <a:schemeClr val="accent2"/>
                </a:solidFill>
                <a:latin typeface="Courier New"/>
                <a:cs typeface="Courier New"/>
              </a:rPr>
              <a:t>(" ",first_space+1);</a:t>
            </a:r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r>
              <a:rPr lang="en-US" sz="1600" b="1" dirty="0">
                <a:solidFill>
                  <a:schemeClr val="accent2"/>
                </a:solidFill>
                <a:latin typeface="Courier New"/>
                <a:cs typeface="Courier New"/>
              </a:rPr>
              <a:t>  String name = </a:t>
            </a:r>
            <a:r>
              <a:rPr lang="en-US" sz="1600" b="1" err="1">
                <a:solidFill>
                  <a:schemeClr val="accent2"/>
                </a:solidFill>
                <a:latin typeface="Courier New"/>
                <a:cs typeface="Courier New"/>
              </a:rPr>
              <a:t>str.substring</a:t>
            </a:r>
            <a:r>
              <a:rPr lang="en-US" sz="1600" b="1" dirty="0">
                <a:solidFill>
                  <a:schemeClr val="accent2"/>
                </a:solidFill>
                <a:latin typeface="Courier New"/>
                <a:cs typeface="Courier New"/>
              </a:rPr>
              <a:t>(0,first_space);</a:t>
            </a:r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r>
              <a:rPr lang="en-US" sz="1600" b="1" dirty="0">
                <a:solidFill>
                  <a:schemeClr val="accent2"/>
                </a:solidFill>
                <a:latin typeface="Courier New"/>
                <a:cs typeface="Courier New"/>
              </a:rPr>
              <a:t>  int year =   </a:t>
            </a:r>
            <a:endParaRPr lang="en-US" sz="1600" b="1" dirty="0">
              <a:solidFill>
                <a:schemeClr val="accent2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r>
              <a:rPr lang="en-US" sz="1600" b="1" dirty="0">
                <a:solidFill>
                  <a:schemeClr val="accent2"/>
                </a:solidFill>
                <a:latin typeface="Courier New"/>
                <a:cs typeface="Courier New"/>
              </a:rPr>
              <a:t>      </a:t>
            </a:r>
            <a:r>
              <a:rPr lang="en-US" sz="1600" b="1" err="1">
                <a:solidFill>
                  <a:srgbClr val="00B050"/>
                </a:solidFill>
                <a:latin typeface="Courier New"/>
                <a:cs typeface="Courier New"/>
              </a:rPr>
              <a:t>Integer.parseInt</a:t>
            </a:r>
            <a:r>
              <a:rPr lang="en-US" sz="1600" b="1" dirty="0">
                <a:solidFill>
                  <a:schemeClr val="accent2"/>
                </a:solidFill>
                <a:latin typeface="Courier New"/>
                <a:cs typeface="Courier New"/>
              </a:rPr>
              <a:t>(</a:t>
            </a:r>
            <a:r>
              <a:rPr lang="en-US" sz="1600" b="1" err="1">
                <a:solidFill>
                  <a:schemeClr val="accent2"/>
                </a:solidFill>
                <a:latin typeface="Courier New"/>
                <a:cs typeface="Courier New"/>
              </a:rPr>
              <a:t>str.substring</a:t>
            </a:r>
            <a:r>
              <a:rPr lang="en-US" sz="1600" b="1" dirty="0">
                <a:solidFill>
                  <a:schemeClr val="accent2"/>
                </a:solidFill>
                <a:latin typeface="Courier New"/>
                <a:cs typeface="Courier New"/>
              </a:rPr>
              <a:t>(first_space+1,second_space));</a:t>
            </a:r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r>
              <a:rPr lang="en-US" sz="16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double height = </a:t>
            </a:r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r>
              <a:rPr lang="en-US" sz="1600" b="1" dirty="0">
                <a:solidFill>
                  <a:schemeClr val="accent2"/>
                </a:solidFill>
                <a:latin typeface="Courier New"/>
                <a:cs typeface="Courier New"/>
              </a:rPr>
              <a:t>         </a:t>
            </a:r>
            <a:r>
              <a:rPr lang="en-US" sz="1600" b="1" err="1">
                <a:solidFill>
                  <a:srgbClr val="00B050"/>
                </a:solidFill>
                <a:latin typeface="Courier New"/>
                <a:cs typeface="Courier New"/>
              </a:rPr>
              <a:t>Double.parseDouble</a:t>
            </a:r>
            <a:r>
              <a:rPr lang="en-US" sz="1600" b="1" dirty="0">
                <a:solidFill>
                  <a:schemeClr val="accent2"/>
                </a:solidFill>
                <a:latin typeface="Courier New"/>
                <a:cs typeface="Courier New"/>
              </a:rPr>
              <a:t>(</a:t>
            </a:r>
            <a:r>
              <a:rPr lang="en-US" sz="1600" b="1" err="1">
                <a:solidFill>
                  <a:schemeClr val="accent2"/>
                </a:solidFill>
                <a:latin typeface="Courier New"/>
                <a:cs typeface="Courier New"/>
              </a:rPr>
              <a:t>str.substring</a:t>
            </a:r>
            <a:r>
              <a:rPr lang="en-US" sz="1600" b="1" dirty="0">
                <a:solidFill>
                  <a:schemeClr val="accent2"/>
                </a:solidFill>
                <a:latin typeface="Courier New"/>
                <a:cs typeface="Courier New"/>
              </a:rPr>
              <a:t>(second_space+1));</a:t>
            </a:r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r>
              <a:rPr lang="en-US" sz="1600" b="1" dirty="0">
                <a:solidFill>
                  <a:schemeClr val="accent2"/>
                </a:solidFill>
                <a:latin typeface="Courier New"/>
                <a:cs typeface="Courier New"/>
              </a:rPr>
              <a:t>  </a:t>
            </a:r>
            <a:r>
              <a:rPr lang="en-US" sz="1600" b="1" err="1">
                <a:solidFill>
                  <a:schemeClr val="accent2"/>
                </a:solidFill>
                <a:latin typeface="Courier New"/>
                <a:cs typeface="Courier New"/>
              </a:rPr>
              <a:t>System.out.println</a:t>
            </a:r>
            <a:r>
              <a:rPr lang="en-US" sz="1600" b="1">
                <a:solidFill>
                  <a:schemeClr val="accent2"/>
                </a:solidFill>
                <a:latin typeface="Courier New"/>
                <a:cs typeface="Courier New"/>
              </a:rPr>
              <a:t>(name + " will be " + (height+2.0)+ </a:t>
            </a:r>
            <a:endParaRPr lang="en-US" sz="1600" b="1">
              <a:solidFill>
                <a:schemeClr val="accent2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r>
              <a:rPr lang="en-US" sz="16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" tall when he turns " +(year+1)); </a:t>
            </a:r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r>
              <a:rPr lang="en-US" sz="16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 // end main</a:t>
            </a:r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r>
              <a:rPr lang="en-US" sz="16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 // end class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A53834-CBA7-4025-A175-4F775F185F1C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131509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lang="en-US" sz="4000">
                <a:solidFill>
                  <a:schemeClr val="accent2"/>
                </a:solidFill>
                <a:latin typeface="Tahoma" charset="0"/>
                <a:cs typeface="Arial" charset="0"/>
              </a:rPr>
              <a:t>Self-Check Exercises  </a:t>
            </a:r>
            <a:endParaRPr lang="en-US" sz="4000" dirty="0">
              <a:solidFill>
                <a:schemeClr val="accent2"/>
              </a:solidFill>
              <a:latin typeface="Tahoma" charset="0"/>
              <a:cs typeface="Arial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Content Placeholder 1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342900" indent="-342900" algn="just">
                  <a:spcBef>
                    <a:spcPts val="400"/>
                  </a:spcBef>
                  <a:buClr>
                    <a:srgbClr val="FF0000"/>
                  </a:buClr>
                  <a:buSzPct val="68000"/>
                  <a:buFont typeface="Wingdings" panose="05000000000000000000" pitchFamily="2" charset="2"/>
                  <a:buChar char="Ø"/>
                </a:pPr>
                <a:r>
                  <a:rPr lang="en-US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Use the Java built-in methods to compute the roots of a quadratic equation in x of the form: ax</a:t>
                </a:r>
                <a:r>
                  <a:rPr lang="en-US" baseline="30000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2</a:t>
                </a:r>
                <a:r>
                  <a:rPr lang="en-US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+ </a:t>
                </a:r>
                <a:r>
                  <a:rPr lang="en-US" dirty="0" err="1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bx</a:t>
                </a:r>
                <a:r>
                  <a:rPr lang="en-US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+ c = 0.</a:t>
                </a:r>
              </a:p>
              <a:p>
                <a:pPr marL="342900" indent="-342900" algn="just">
                  <a:spcBef>
                    <a:spcPts val="400"/>
                  </a:spcBef>
                  <a:buClr>
                    <a:srgbClr val="FF0000"/>
                  </a:buClr>
                  <a:buSzPct val="68000"/>
                  <a:buFont typeface="Wingdings" panose="05000000000000000000" pitchFamily="2" charset="2"/>
                  <a:buChar char="Ø"/>
                </a:pPr>
                <a:endParaRPr lang="en-US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  <a:p>
                <a:pPr algn="just">
                  <a:spcBef>
                    <a:spcPts val="400"/>
                  </a:spcBef>
                  <a:buClr>
                    <a:srgbClr val="FF0000"/>
                  </a:buClr>
                  <a:buSzPct val="68000"/>
                </a:pPr>
                <a:r>
                  <a:rPr lang="en-US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The two roots are defined as:</a:t>
                </a:r>
              </a:p>
              <a:p>
                <a:pPr algn="just">
                  <a:spcBef>
                    <a:spcPts val="400"/>
                  </a:spcBef>
                  <a:buClr>
                    <a:srgbClr val="FF0000"/>
                  </a:buClr>
                  <a:buSzPct val="68000"/>
                </a:pPr>
                <a:endParaRPr lang="en-US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  <a:p>
                <a:pPr marL="0" indent="0" algn="just">
                  <a:spcBef>
                    <a:spcPts val="400"/>
                  </a:spcBef>
                  <a:buClr>
                    <a:srgbClr val="FF0000"/>
                  </a:buClr>
                  <a:buSzPct val="68000"/>
                  <a:buNone/>
                </a:pPr>
                <a:r>
                  <a:rPr lang="en-US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root1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fPr>
                      <m:num>
                        <m:r>
                          <a:rPr lang="en-US">
                            <a:latin typeface="Cambria Math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−</m:t>
                        </m:r>
                        <m:r>
                          <a:rPr lang="en-US">
                            <a:latin typeface="Cambria Math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𝑏</m:t>
                        </m:r>
                        <m:r>
                          <a:rPr lang="en-US">
                            <a:latin typeface="Cambria Math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+</m:t>
                        </m:r>
                        <m:rad>
                          <m:radPr>
                            <m:degHide m:val="on"/>
                            <m:ctrlPr>
                              <a:rPr lang="en-US" i="1"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>
                                <a:latin typeface="Cambria Math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  <m:t>𝑏</m:t>
                            </m:r>
                            <m:r>
                              <a:rPr lang="en-US" baseline="30000">
                                <a:latin typeface="Cambria Math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  <m:t>2</m:t>
                            </m:r>
                            <m:r>
                              <a:rPr lang="en-US">
                                <a:latin typeface="Cambria Math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  <m:t>−4</m:t>
                            </m:r>
                            <m:r>
                              <a:rPr lang="en-US">
                                <a:latin typeface="Cambria Math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  <m:t>𝑎𝑐</m:t>
                            </m:r>
                          </m:e>
                        </m:rad>
                      </m:num>
                      <m:den>
                        <m:r>
                          <a:rPr lang="en-US">
                            <a:latin typeface="Cambria Math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2</m:t>
                        </m:r>
                        <m:r>
                          <a:rPr lang="en-US">
                            <a:latin typeface="Cambria Math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𝑎</m:t>
                        </m:r>
                      </m:den>
                    </m:f>
                  </m:oMath>
                </a14:m>
                <a:r>
                  <a:rPr lang="en-US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	</a:t>
                </a:r>
              </a:p>
              <a:p>
                <a:pPr marL="0" indent="0" algn="just">
                  <a:spcBef>
                    <a:spcPts val="400"/>
                  </a:spcBef>
                  <a:buClr>
                    <a:srgbClr val="FF0000"/>
                  </a:buClr>
                  <a:buSzPct val="68000"/>
                  <a:buNone/>
                </a:pPr>
                <a:r>
                  <a:rPr lang="en-US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		</a:t>
                </a:r>
              </a:p>
              <a:p>
                <a:pPr marL="0" indent="0" algn="just">
                  <a:spcBef>
                    <a:spcPts val="400"/>
                  </a:spcBef>
                  <a:buClr>
                    <a:srgbClr val="FF0000"/>
                  </a:buClr>
                  <a:buSzPct val="68000"/>
                  <a:buNone/>
                </a:pPr>
                <a:r>
                  <a:rPr lang="en-US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root2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fPr>
                      <m:num>
                        <m:r>
                          <a:rPr lang="en-US" b="0" i="0" smtClean="0">
                            <a:latin typeface="Cambria Math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 </m:t>
                        </m:r>
                        <m:r>
                          <a:rPr lang="en-US">
                            <a:latin typeface="Cambria Math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−</m:t>
                        </m:r>
                        <m:r>
                          <a:rPr lang="en-US">
                            <a:latin typeface="Cambria Math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𝑏</m:t>
                        </m:r>
                        <m:r>
                          <a:rPr lang="en-US">
                            <a:latin typeface="Cambria Math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−</m:t>
                        </m:r>
                        <m:rad>
                          <m:radPr>
                            <m:degHide m:val="on"/>
                            <m:ctrlPr>
                              <a:rPr lang="en-US" i="1"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>
                                <a:latin typeface="Cambria Math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  <m:t>𝑏</m:t>
                            </m:r>
                            <m:r>
                              <a:rPr lang="en-US" baseline="30000">
                                <a:latin typeface="Cambria Math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  <m:t>2</m:t>
                            </m:r>
                            <m:r>
                              <a:rPr lang="en-US">
                                <a:latin typeface="Cambria Math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  <m:t>−4</m:t>
                            </m:r>
                            <m:r>
                              <a:rPr lang="en-US">
                                <a:latin typeface="Cambria Math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  <m:t>𝑎𝑐</m:t>
                            </m:r>
                          </m:e>
                        </m:rad>
                      </m:num>
                      <m:den>
                        <m:r>
                          <a:rPr lang="en-US">
                            <a:latin typeface="Cambria Math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2</m:t>
                        </m:r>
                        <m:r>
                          <a:rPr lang="en-US">
                            <a:latin typeface="Cambria Math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𝑎</m:t>
                        </m:r>
                      </m:den>
                    </m:f>
                  </m:oMath>
                </a14:m>
                <a:endParaRPr lang="en-US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  <a:p>
                <a:pPr marL="342900" indent="-342900" algn="just">
                  <a:spcBef>
                    <a:spcPts val="400"/>
                  </a:spcBef>
                  <a:buClr>
                    <a:srgbClr val="FF0000"/>
                  </a:buClr>
                  <a:buSzPct val="68000"/>
                  <a:buFont typeface="Wingdings" panose="05000000000000000000" pitchFamily="2" charset="2"/>
                  <a:buChar char="Ø"/>
                </a:pPr>
                <a:endParaRPr lang="en-US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2" name="Content Placeholder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481" t="-1250" r="-148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 </a:t>
            </a:r>
            <a:fld id="{D8D24581-BA14-4640-B752-9AB0FD1B9A37}" type="slidenum">
              <a:rPr lang="en-US" smtClean="0"/>
              <a:pPr/>
              <a:t>21</a:t>
            </a:fld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29576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Pre-defined methods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A </a:t>
            </a:r>
            <a:r>
              <a:rPr lang="en-US" dirty="0">
                <a:solidFill>
                  <a:schemeClr val="tx2"/>
                </a:solidFill>
              </a:rPr>
              <a:t>predefined method </a:t>
            </a:r>
            <a:r>
              <a:rPr lang="en-US" dirty="0"/>
              <a:t>is an existing method that is written and provided by Java. </a:t>
            </a:r>
          </a:p>
          <a:p>
            <a:r>
              <a:rPr lang="en-US" dirty="0"/>
              <a:t>In Java, predefined methods are organized as a collection of classes, called </a:t>
            </a:r>
            <a:r>
              <a:rPr lang="en-US" dirty="0">
                <a:solidFill>
                  <a:schemeClr val="tx2"/>
                </a:solidFill>
              </a:rPr>
              <a:t>class libraries</a:t>
            </a:r>
            <a:r>
              <a:rPr lang="en-US" dirty="0"/>
              <a:t>.</a:t>
            </a:r>
          </a:p>
          <a:p>
            <a:r>
              <a:rPr lang="en-US" dirty="0"/>
              <a:t>Class libraries are stored in </a:t>
            </a:r>
            <a:r>
              <a:rPr lang="en-US" dirty="0">
                <a:solidFill>
                  <a:schemeClr val="tx2"/>
                </a:solidFill>
              </a:rPr>
              <a:t>packages</a:t>
            </a:r>
            <a:r>
              <a:rPr lang="en-US" dirty="0"/>
              <a:t>.</a:t>
            </a:r>
          </a:p>
          <a:p>
            <a:r>
              <a:rPr lang="en-US" dirty="0"/>
              <a:t>The programmer can use a predefined method immediately after importing the relevant package.</a:t>
            </a:r>
          </a:p>
          <a:p>
            <a:endParaRPr lang="en-US" dirty="0"/>
          </a:p>
          <a:p>
            <a:r>
              <a:rPr lang="en-US" dirty="0"/>
              <a:t>Example:</a:t>
            </a:r>
          </a:p>
          <a:p>
            <a:pPr lvl="1"/>
            <a:r>
              <a:rPr lang="en-US" b="1" dirty="0" err="1">
                <a:solidFill>
                  <a:schemeClr val="accent2"/>
                </a:solidFill>
                <a:latin typeface="Courier New" pitchFamily="49" charset="0"/>
              </a:rPr>
              <a:t>nextInt</a:t>
            </a:r>
            <a:r>
              <a:rPr lang="en-US" b="1" dirty="0">
                <a:solidFill>
                  <a:schemeClr val="accent2"/>
                </a:solidFill>
                <a:latin typeface="Courier New" pitchFamily="49" charset="0"/>
              </a:rPr>
              <a:t>(), </a:t>
            </a:r>
            <a:r>
              <a:rPr lang="en-US" b="1" dirty="0" err="1">
                <a:solidFill>
                  <a:schemeClr val="accent2"/>
                </a:solidFill>
                <a:latin typeface="Courier New" pitchFamily="49" charset="0"/>
              </a:rPr>
              <a:t>nextDouble</a:t>
            </a:r>
            <a:r>
              <a:rPr lang="en-US" b="1" dirty="0">
                <a:solidFill>
                  <a:schemeClr val="accent2"/>
                </a:solidFill>
                <a:latin typeface="Courier New" pitchFamily="49" charset="0"/>
              </a:rPr>
              <a:t>(), </a:t>
            </a:r>
            <a:r>
              <a:rPr lang="en-US" dirty="0" err="1"/>
              <a:t>etc</a:t>
            </a:r>
            <a:r>
              <a:rPr lang="en-US" dirty="0"/>
              <a:t>… with </a:t>
            </a:r>
            <a:r>
              <a:rPr lang="en-US" b="1" dirty="0">
                <a:solidFill>
                  <a:schemeClr val="accent2"/>
                </a:solidFill>
                <a:latin typeface="Courier New" pitchFamily="49" charset="0"/>
              </a:rPr>
              <a:t>Scanners</a:t>
            </a:r>
          </a:p>
          <a:p>
            <a:pPr lvl="1"/>
            <a:r>
              <a:rPr lang="en-US" b="1" dirty="0">
                <a:solidFill>
                  <a:schemeClr val="accent2"/>
                </a:solidFill>
                <a:latin typeface="Courier New" pitchFamily="49" charset="0"/>
              </a:rPr>
              <a:t>equals(…), </a:t>
            </a:r>
            <a:r>
              <a:rPr lang="en-US" b="1" dirty="0" err="1">
                <a:solidFill>
                  <a:schemeClr val="accent2"/>
                </a:solidFill>
                <a:latin typeface="Courier New" pitchFamily="49" charset="0"/>
              </a:rPr>
              <a:t>toUpperCase</a:t>
            </a:r>
            <a:r>
              <a:rPr lang="en-US" b="1" dirty="0">
                <a:solidFill>
                  <a:schemeClr val="accent2"/>
                </a:solidFill>
                <a:latin typeface="Courier New" pitchFamily="49" charset="0"/>
              </a:rPr>
              <a:t>(), </a:t>
            </a:r>
            <a:r>
              <a:rPr lang="en-US" dirty="0" err="1"/>
              <a:t>etc</a:t>
            </a:r>
            <a:r>
              <a:rPr lang="en-US" dirty="0"/>
              <a:t>… with </a:t>
            </a:r>
            <a:r>
              <a:rPr lang="en-US" b="1" dirty="0">
                <a:solidFill>
                  <a:schemeClr val="accent2"/>
                </a:solidFill>
                <a:latin typeface="Courier New" pitchFamily="49" charset="0"/>
              </a:rPr>
              <a:t>Strings</a:t>
            </a:r>
          </a:p>
          <a:p>
            <a:endParaRPr lang="en-US" sz="2400" b="1" dirty="0">
              <a:solidFill>
                <a:schemeClr val="accent2"/>
              </a:solidFill>
              <a:latin typeface="Courier New" pitchFamily="49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CSC111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C0F99-418A-47AD-8EE9-8B4FF28C0C0C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69422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Pre-defined methods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We have seen methods like these</a:t>
            </a:r>
          </a:p>
          <a:p>
            <a:pPr lvl="1"/>
            <a:r>
              <a:rPr lang="en-US" b="1" dirty="0" err="1">
                <a:solidFill>
                  <a:schemeClr val="accent2"/>
                </a:solidFill>
                <a:latin typeface="Courier New" pitchFamily="49" charset="0"/>
              </a:rPr>
              <a:t>nextInt</a:t>
            </a:r>
            <a:r>
              <a:rPr lang="en-US" b="1" dirty="0">
                <a:solidFill>
                  <a:schemeClr val="accent2"/>
                </a:solidFill>
                <a:latin typeface="Courier New" pitchFamily="49" charset="0"/>
              </a:rPr>
              <a:t>(), </a:t>
            </a:r>
            <a:r>
              <a:rPr lang="en-US" b="1" dirty="0" err="1">
                <a:solidFill>
                  <a:schemeClr val="accent2"/>
                </a:solidFill>
                <a:latin typeface="Courier New" pitchFamily="49" charset="0"/>
              </a:rPr>
              <a:t>nextDouble</a:t>
            </a:r>
            <a:r>
              <a:rPr lang="en-US" b="1" dirty="0">
                <a:solidFill>
                  <a:schemeClr val="accent2"/>
                </a:solidFill>
                <a:latin typeface="Courier New" pitchFamily="49" charset="0"/>
              </a:rPr>
              <a:t>(), </a:t>
            </a:r>
            <a:r>
              <a:rPr lang="en-US" dirty="0" err="1"/>
              <a:t>etc</a:t>
            </a:r>
            <a:r>
              <a:rPr lang="en-US" dirty="0"/>
              <a:t>… with </a:t>
            </a:r>
            <a:r>
              <a:rPr lang="en-US" b="1" dirty="0">
                <a:solidFill>
                  <a:schemeClr val="accent2"/>
                </a:solidFill>
                <a:latin typeface="Courier New" pitchFamily="49" charset="0"/>
              </a:rPr>
              <a:t>Scanners</a:t>
            </a:r>
          </a:p>
          <a:p>
            <a:pPr lvl="1"/>
            <a:r>
              <a:rPr lang="en-US" b="1" dirty="0">
                <a:solidFill>
                  <a:schemeClr val="accent2"/>
                </a:solidFill>
                <a:latin typeface="Courier New" pitchFamily="49" charset="0"/>
              </a:rPr>
              <a:t>equals(…), </a:t>
            </a:r>
            <a:r>
              <a:rPr lang="en-US" b="1" dirty="0" err="1">
                <a:solidFill>
                  <a:schemeClr val="accent2"/>
                </a:solidFill>
                <a:latin typeface="Courier New" pitchFamily="49" charset="0"/>
              </a:rPr>
              <a:t>toUpperCase</a:t>
            </a:r>
            <a:r>
              <a:rPr lang="en-US" b="1" dirty="0">
                <a:solidFill>
                  <a:schemeClr val="accent2"/>
                </a:solidFill>
                <a:latin typeface="Courier New" pitchFamily="49" charset="0"/>
              </a:rPr>
              <a:t>(), </a:t>
            </a:r>
            <a:r>
              <a:rPr lang="en-US" dirty="0" err="1"/>
              <a:t>etc</a:t>
            </a:r>
            <a:r>
              <a:rPr lang="en-US" dirty="0"/>
              <a:t>… with </a:t>
            </a:r>
            <a:r>
              <a:rPr lang="en-US" b="1" dirty="0">
                <a:solidFill>
                  <a:schemeClr val="accent2"/>
                </a:solidFill>
                <a:latin typeface="Courier New" pitchFamily="49" charset="0"/>
              </a:rPr>
              <a:t>Strings </a:t>
            </a:r>
            <a:r>
              <a:rPr lang="en-US" b="1" dirty="0">
                <a:solidFill>
                  <a:schemeClr val="bg1"/>
                </a:solidFill>
                <a:latin typeface="Courier New" pitchFamily="49" charset="0"/>
              </a:rPr>
              <a:t>,</a:t>
            </a:r>
            <a:endParaRPr lang="en-US" dirty="0">
              <a:solidFill>
                <a:schemeClr val="bg1"/>
              </a:solidFill>
            </a:endParaRPr>
          </a:p>
          <a:p>
            <a:r>
              <a:rPr lang="en-US" dirty="0"/>
              <a:t>They were used with objects of those classes</a:t>
            </a:r>
          </a:p>
          <a:p>
            <a:r>
              <a:rPr lang="en-US" dirty="0"/>
              <a:t>Syntax of a call: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b="1" dirty="0" err="1">
                <a:solidFill>
                  <a:schemeClr val="tx2"/>
                </a:solidFill>
                <a:latin typeface="Courier New" pitchFamily="49" charset="0"/>
              </a:rPr>
              <a:t>objectName</a:t>
            </a:r>
            <a:r>
              <a:rPr lang="en-US" b="1" dirty="0" err="1">
                <a:solidFill>
                  <a:schemeClr val="accent2"/>
                </a:solidFill>
                <a:latin typeface="Courier New" pitchFamily="49" charset="0"/>
              </a:rPr>
              <a:t>.methodName</a:t>
            </a:r>
            <a:r>
              <a:rPr lang="en-US" b="1" dirty="0">
                <a:solidFill>
                  <a:schemeClr val="accent2"/>
                </a:solidFill>
                <a:latin typeface="Courier New" pitchFamily="49" charset="0"/>
              </a:rPr>
              <a:t>(parameters)</a:t>
            </a:r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sz="2400" b="1" dirty="0">
              <a:solidFill>
                <a:schemeClr val="accent2"/>
              </a:solidFill>
              <a:latin typeface="Courier New" pitchFamily="49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CSC111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C0F99-418A-47AD-8EE9-8B4FF28C0C0C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51450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Pre-defined methods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We will see methods like these</a:t>
            </a:r>
          </a:p>
          <a:p>
            <a:pPr lvl="1"/>
            <a:r>
              <a:rPr lang="en-US" b="1" dirty="0">
                <a:solidFill>
                  <a:schemeClr val="accent2"/>
                </a:solidFill>
                <a:latin typeface="Courier New" pitchFamily="49" charset="0"/>
              </a:rPr>
              <a:t>pow(3,2), cos(theta), </a:t>
            </a:r>
            <a:r>
              <a:rPr lang="en-US" dirty="0" err="1"/>
              <a:t>etc</a:t>
            </a:r>
            <a:r>
              <a:rPr lang="en-US" dirty="0"/>
              <a:t>… for class </a:t>
            </a:r>
            <a:r>
              <a:rPr lang="en-US" b="1" dirty="0">
                <a:solidFill>
                  <a:schemeClr val="accent2"/>
                </a:solidFill>
                <a:latin typeface="Courier New" pitchFamily="49" charset="0"/>
              </a:rPr>
              <a:t>Math</a:t>
            </a:r>
          </a:p>
          <a:p>
            <a:pPr lvl="1"/>
            <a:r>
              <a:rPr lang="en-US" b="1" dirty="0" err="1">
                <a:solidFill>
                  <a:schemeClr val="accent2"/>
                </a:solidFill>
                <a:latin typeface="Courier New" pitchFamily="49" charset="0"/>
              </a:rPr>
              <a:t>isDigit</a:t>
            </a:r>
            <a:r>
              <a:rPr lang="en-US" b="1" dirty="0">
                <a:solidFill>
                  <a:schemeClr val="accent2"/>
                </a:solidFill>
                <a:latin typeface="Courier New" pitchFamily="49" charset="0"/>
              </a:rPr>
              <a:t>(</a:t>
            </a:r>
            <a:r>
              <a:rPr lang="en-US" b="1" dirty="0" err="1">
                <a:solidFill>
                  <a:schemeClr val="accent2"/>
                </a:solidFill>
                <a:latin typeface="Courier New" pitchFamily="49" charset="0"/>
              </a:rPr>
              <a:t>ch</a:t>
            </a:r>
            <a:r>
              <a:rPr lang="en-US" b="1" dirty="0">
                <a:solidFill>
                  <a:schemeClr val="accent2"/>
                </a:solidFill>
                <a:latin typeface="Courier New" pitchFamily="49" charset="0"/>
              </a:rPr>
              <a:t>), </a:t>
            </a:r>
            <a:r>
              <a:rPr lang="en-US" b="1" dirty="0" err="1">
                <a:solidFill>
                  <a:schemeClr val="accent2"/>
                </a:solidFill>
                <a:latin typeface="Courier New" pitchFamily="49" charset="0"/>
              </a:rPr>
              <a:t>toUpperCase</a:t>
            </a:r>
            <a:r>
              <a:rPr lang="en-US" b="1" dirty="0">
                <a:solidFill>
                  <a:schemeClr val="accent2"/>
                </a:solidFill>
                <a:latin typeface="Courier New" pitchFamily="49" charset="0"/>
              </a:rPr>
              <a:t>(</a:t>
            </a:r>
            <a:r>
              <a:rPr lang="en-US" b="1" dirty="0" err="1">
                <a:solidFill>
                  <a:schemeClr val="accent2"/>
                </a:solidFill>
                <a:latin typeface="Courier New" pitchFamily="49" charset="0"/>
              </a:rPr>
              <a:t>ch</a:t>
            </a:r>
            <a:r>
              <a:rPr lang="en-US" b="1" dirty="0">
                <a:solidFill>
                  <a:schemeClr val="accent2"/>
                </a:solidFill>
                <a:latin typeface="Courier New" pitchFamily="49" charset="0"/>
              </a:rPr>
              <a:t>), </a:t>
            </a:r>
            <a:r>
              <a:rPr lang="en-US" dirty="0" err="1"/>
              <a:t>etc</a:t>
            </a:r>
            <a:r>
              <a:rPr lang="en-US" dirty="0"/>
              <a:t>… for class </a:t>
            </a:r>
            <a:r>
              <a:rPr lang="en-US" b="1" dirty="0">
                <a:solidFill>
                  <a:schemeClr val="accent2"/>
                </a:solidFill>
                <a:latin typeface="Courier New" pitchFamily="49" charset="0"/>
              </a:rPr>
              <a:t>Character</a:t>
            </a:r>
            <a:endParaRPr lang="en-US" dirty="0"/>
          </a:p>
          <a:p>
            <a:r>
              <a:rPr lang="en-US" dirty="0"/>
              <a:t>These do NOT need an object of those classes</a:t>
            </a:r>
          </a:p>
          <a:p>
            <a:r>
              <a:rPr lang="en-US" dirty="0"/>
              <a:t>Syntax of a call: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b="1" dirty="0" err="1">
                <a:solidFill>
                  <a:schemeClr val="tx2"/>
                </a:solidFill>
                <a:latin typeface="Courier New" pitchFamily="49" charset="0"/>
              </a:rPr>
              <a:t>className</a:t>
            </a:r>
            <a:r>
              <a:rPr lang="en-US" b="1" dirty="0" err="1">
                <a:solidFill>
                  <a:schemeClr val="accent2"/>
                </a:solidFill>
                <a:latin typeface="Courier New" pitchFamily="49" charset="0"/>
              </a:rPr>
              <a:t>.methodName</a:t>
            </a:r>
            <a:r>
              <a:rPr lang="en-US" b="1" dirty="0">
                <a:solidFill>
                  <a:schemeClr val="accent2"/>
                </a:solidFill>
                <a:latin typeface="Courier New" pitchFamily="49" charset="0"/>
              </a:rPr>
              <a:t>(parameters)</a:t>
            </a:r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sz="2400" b="1" dirty="0">
              <a:solidFill>
                <a:schemeClr val="accent2"/>
              </a:solidFill>
              <a:latin typeface="Courier New" pitchFamily="49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CSC111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C0F99-418A-47AD-8EE9-8B4FF28C0C0C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44653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import</a:t>
            </a:r>
            <a:r>
              <a:rPr lang="en-US" dirty="0"/>
              <a:t> statements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All methods in this lecture belong to the </a:t>
            </a:r>
            <a:r>
              <a:rPr lang="en-US" dirty="0">
                <a:solidFill>
                  <a:schemeClr val="tx2"/>
                </a:solidFill>
              </a:rPr>
              <a:t>package</a:t>
            </a:r>
            <a:r>
              <a:rPr lang="en-US" dirty="0"/>
              <a:t> </a:t>
            </a:r>
            <a:r>
              <a:rPr lang="en-US" b="1" dirty="0" err="1">
                <a:solidFill>
                  <a:schemeClr val="accent2"/>
                </a:solidFill>
                <a:latin typeface="Courier New" pitchFamily="49" charset="0"/>
              </a:rPr>
              <a:t>java.lang</a:t>
            </a:r>
            <a:endParaRPr lang="en-US" b="1" dirty="0">
              <a:solidFill>
                <a:schemeClr val="accent2"/>
              </a:solidFill>
              <a:latin typeface="Courier New" pitchFamily="49" charset="0"/>
            </a:endParaRPr>
          </a:p>
          <a:p>
            <a:r>
              <a:rPr lang="en-US" dirty="0"/>
              <a:t>You have seen import statements like this: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b="1" dirty="0">
                <a:solidFill>
                  <a:schemeClr val="accent2"/>
                </a:solidFill>
                <a:latin typeface="Courier New" pitchFamily="49" charset="0"/>
              </a:rPr>
              <a:t>import </a:t>
            </a:r>
            <a:r>
              <a:rPr lang="en-US" b="1" dirty="0" err="1">
                <a:solidFill>
                  <a:schemeClr val="accent2"/>
                </a:solidFill>
                <a:latin typeface="Courier New" pitchFamily="49" charset="0"/>
              </a:rPr>
              <a:t>java.util</a:t>
            </a:r>
            <a:r>
              <a:rPr lang="en-US" b="1" dirty="0">
                <a:solidFill>
                  <a:schemeClr val="accent2"/>
                </a:solidFill>
                <a:latin typeface="Courier New" pitchFamily="49" charset="0"/>
              </a:rPr>
              <a:t>.*;</a:t>
            </a:r>
          </a:p>
          <a:p>
            <a:r>
              <a:rPr lang="en-US" dirty="0"/>
              <a:t>We can have import statements like this: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b="1" dirty="0">
                <a:solidFill>
                  <a:schemeClr val="accent2"/>
                </a:solidFill>
                <a:latin typeface="Courier New" pitchFamily="49" charset="0"/>
              </a:rPr>
              <a:t>import </a:t>
            </a:r>
            <a:r>
              <a:rPr lang="en-US" b="1" dirty="0" err="1">
                <a:solidFill>
                  <a:schemeClr val="accent2"/>
                </a:solidFill>
                <a:latin typeface="Courier New" pitchFamily="49" charset="0"/>
              </a:rPr>
              <a:t>java.lang.Math</a:t>
            </a:r>
            <a:r>
              <a:rPr lang="en-US" b="1" dirty="0">
                <a:solidFill>
                  <a:schemeClr val="accent2"/>
                </a:solidFill>
                <a:latin typeface="Courier New" pitchFamily="49" charset="0"/>
              </a:rPr>
              <a:t>.*;</a:t>
            </a:r>
          </a:p>
          <a:p>
            <a:r>
              <a:rPr lang="en-US" dirty="0"/>
              <a:t>But we will also see statements like this:</a:t>
            </a:r>
          </a:p>
          <a:p>
            <a:pPr marL="0" indent="0">
              <a:buNone/>
            </a:pPr>
            <a:r>
              <a:rPr lang="en-US" dirty="0"/>
              <a:t>         </a:t>
            </a:r>
            <a:r>
              <a:rPr lang="en-US" b="1" dirty="0">
                <a:solidFill>
                  <a:schemeClr val="accent2"/>
                </a:solidFill>
                <a:latin typeface="Courier New" pitchFamily="49" charset="0"/>
              </a:rPr>
              <a:t>import </a:t>
            </a:r>
            <a:r>
              <a:rPr lang="en-US" b="1" dirty="0">
                <a:solidFill>
                  <a:schemeClr val="tx2"/>
                </a:solidFill>
                <a:latin typeface="Courier New" pitchFamily="49" charset="0"/>
              </a:rPr>
              <a:t>static</a:t>
            </a:r>
            <a:r>
              <a:rPr lang="en-US" b="1" dirty="0">
                <a:solidFill>
                  <a:schemeClr val="accent2"/>
                </a:solidFill>
                <a:latin typeface="Courier New" pitchFamily="49" charset="0"/>
              </a:rPr>
              <a:t> java.lang.Math.* ;</a:t>
            </a:r>
          </a:p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CSC111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34484-767D-4C48-AF0E-A1438A969E59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12522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000" dirty="0"/>
              <a:t>The </a:t>
            </a:r>
            <a:r>
              <a:rPr lang="en-US" sz="4000" b="1" dirty="0">
                <a:solidFill>
                  <a:schemeClr val="accent2"/>
                </a:solidFill>
                <a:latin typeface="Courier New" pitchFamily="49" charset="0"/>
                <a:ea typeface="+mn-ea"/>
                <a:cs typeface="+mn-cs"/>
              </a:rPr>
              <a:t>Math</a:t>
            </a:r>
            <a:r>
              <a:rPr lang="en-US" sz="4000" dirty="0"/>
              <a:t> Class</a:t>
            </a:r>
          </a:p>
        </p:txBody>
      </p:sp>
      <p:sp>
        <p:nvSpPr>
          <p:cNvPr id="2355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z="2800" dirty="0"/>
              <a:t>Provides many standard mathematical constants and methods:</a:t>
            </a:r>
          </a:p>
          <a:p>
            <a:pPr marL="274320" lvl="1" indent="0">
              <a:buNone/>
            </a:pPr>
            <a:r>
              <a:rPr lang="en-US" altLang="en-US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double E = 2.7182818283590455;</a:t>
            </a:r>
          </a:p>
          <a:p>
            <a:pPr marL="274320" lvl="1" indent="0">
              <a:buNone/>
            </a:pPr>
            <a:r>
              <a:rPr lang="en-US" altLang="en-US" sz="24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double PI = 3.141592653689793;</a:t>
            </a:r>
          </a:p>
        </p:txBody>
      </p:sp>
      <p:pic>
        <p:nvPicPr>
          <p:cNvPr id="23556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03787" y="3531490"/>
            <a:ext cx="8513403" cy="3121561"/>
          </a:xfrm>
          <a:prstGeom prst="rect">
            <a:avLst/>
          </a:prstGeom>
          <a:solidFill>
            <a:schemeClr val="accent1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</p:pic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A53834-CBA7-4025-A175-4F775F185F1C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23429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000" dirty="0"/>
              <a:t>The </a:t>
            </a:r>
            <a:r>
              <a:rPr lang="en-US" sz="4000" b="1" dirty="0">
                <a:solidFill>
                  <a:schemeClr val="accent2"/>
                </a:solidFill>
                <a:latin typeface="Courier New" pitchFamily="49" charset="0"/>
                <a:ea typeface="+mn-ea"/>
                <a:cs typeface="+mn-cs"/>
              </a:rPr>
              <a:t>Math</a:t>
            </a:r>
            <a:r>
              <a:rPr lang="en-US" sz="4000" dirty="0"/>
              <a:t> Class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grpSp>
        <p:nvGrpSpPr>
          <p:cNvPr id="6" name="Group 9"/>
          <p:cNvGrpSpPr>
            <a:grpSpLocks/>
          </p:cNvGrpSpPr>
          <p:nvPr/>
        </p:nvGrpSpPr>
        <p:grpSpPr bwMode="auto">
          <a:xfrm>
            <a:off x="429194" y="1617728"/>
            <a:ext cx="8336434" cy="4546590"/>
            <a:chOff x="1514475" y="2861324"/>
            <a:chExt cx="6421997" cy="3734739"/>
          </a:xfrm>
        </p:grpSpPr>
        <p:pic>
          <p:nvPicPr>
            <p:cNvPr id="7" name="Picture 8"/>
            <p:cNvPicPr>
              <a:picLocks noChangeAspect="1" noChangeArrowheads="1"/>
            </p:cNvPicPr>
            <p:nvPr/>
          </p:nvPicPr>
          <p:blipFill>
            <a:blip r:embed="rId3"/>
            <a:srcRect b="90425"/>
            <a:stretch>
              <a:fillRect/>
            </a:stretch>
          </p:blipFill>
          <p:spPr bwMode="auto">
            <a:xfrm>
              <a:off x="1516062" y="2861324"/>
              <a:ext cx="6420410" cy="577995"/>
            </a:xfrm>
            <a:prstGeom prst="rect">
              <a:avLst/>
            </a:prstGeom>
            <a:solidFill>
              <a:schemeClr val="accent1"/>
            </a:solidFill>
            <a:ln w="12700" algn="ctr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>
                  <a:alpha val="50000"/>
                </a:schemeClr>
              </a:outerShdw>
            </a:effectLst>
          </p:spPr>
        </p:pic>
        <p:pic>
          <p:nvPicPr>
            <p:cNvPr id="8" name="Picture 8"/>
            <p:cNvPicPr>
              <a:picLocks noChangeAspect="1" noChangeArrowheads="1"/>
            </p:cNvPicPr>
            <p:nvPr/>
          </p:nvPicPr>
          <p:blipFill>
            <a:blip r:embed="rId3"/>
            <a:srcRect t="47420"/>
            <a:stretch>
              <a:fillRect/>
            </a:stretch>
          </p:blipFill>
          <p:spPr bwMode="auto">
            <a:xfrm>
              <a:off x="1514475" y="3425028"/>
              <a:ext cx="6420410" cy="3171035"/>
            </a:xfrm>
            <a:prstGeom prst="rect">
              <a:avLst/>
            </a:prstGeom>
            <a:solidFill>
              <a:schemeClr val="accent1"/>
            </a:solidFill>
            <a:ln w="12700" algn="ctr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>
                  <a:alpha val="50000"/>
                </a:schemeClr>
              </a:outerShdw>
            </a:effectLst>
          </p:spPr>
        </p:pic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A53834-CBA7-4025-A175-4F775F185F1C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78357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000" dirty="0"/>
              <a:t>The </a:t>
            </a:r>
            <a:r>
              <a:rPr lang="en-US" sz="4000" b="1" dirty="0">
                <a:solidFill>
                  <a:schemeClr val="accent2"/>
                </a:solidFill>
                <a:latin typeface="Courier New" pitchFamily="49" charset="0"/>
                <a:ea typeface="+mn-ea"/>
                <a:cs typeface="+mn-cs"/>
              </a:rPr>
              <a:t>Math</a:t>
            </a:r>
            <a:r>
              <a:rPr lang="en-US" sz="4000" dirty="0"/>
              <a:t> Class</a:t>
            </a:r>
          </a:p>
        </p:txBody>
      </p:sp>
      <p:graphicFrame>
        <p:nvGraphicFramePr>
          <p:cNvPr id="3" name="Content Placeholder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43190223"/>
              </p:ext>
            </p:extLst>
          </p:nvPr>
        </p:nvGraphicFramePr>
        <p:xfrm>
          <a:off x="173426" y="1422211"/>
          <a:ext cx="8671035" cy="4568686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0133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940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6347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2959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50835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6223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798106">
                <a:tc>
                  <a:txBody>
                    <a:bodyPr/>
                    <a:lstStyle/>
                    <a:p>
                      <a:pPr algn="ctr" rtl="0"/>
                      <a:r>
                        <a:rPr lang="en-US" sz="1400" b="1" dirty="0">
                          <a:solidFill>
                            <a:srgbClr val="0070C0"/>
                          </a:solidFill>
                        </a:rPr>
                        <a:t>Value returned</a:t>
                      </a:r>
                      <a:endParaRPr lang="ar-SA" sz="1400" b="1" dirty="0">
                        <a:solidFill>
                          <a:srgbClr val="0070C0"/>
                        </a:solidFill>
                      </a:endParaRPr>
                    </a:p>
                  </a:txBody>
                  <a:tcPr marL="85657" marR="85657">
                    <a:lnL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0C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400" b="1" dirty="0">
                          <a:solidFill>
                            <a:srgbClr val="0070C0"/>
                          </a:solidFill>
                        </a:rPr>
                        <a:t>Example</a:t>
                      </a:r>
                      <a:endParaRPr lang="ar-SA" sz="1400" b="1" dirty="0">
                        <a:solidFill>
                          <a:srgbClr val="0070C0"/>
                        </a:solidFill>
                      </a:endParaRPr>
                    </a:p>
                  </a:txBody>
                  <a:tcPr marL="85657" marR="85657">
                    <a:lnL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0C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400" b="1" dirty="0">
                          <a:solidFill>
                            <a:srgbClr val="0070C0"/>
                          </a:solidFill>
                        </a:rPr>
                        <a:t>Return Type</a:t>
                      </a:r>
                      <a:endParaRPr lang="ar-SA" sz="1400" b="1" dirty="0">
                        <a:solidFill>
                          <a:srgbClr val="0070C0"/>
                        </a:solidFill>
                      </a:endParaRPr>
                    </a:p>
                  </a:txBody>
                  <a:tcPr marL="85657" marR="85657">
                    <a:lnL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0C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400" b="1" dirty="0">
                          <a:solidFill>
                            <a:srgbClr val="0070C0"/>
                          </a:solidFill>
                        </a:rPr>
                        <a:t>Argument Type</a:t>
                      </a:r>
                      <a:endParaRPr lang="ar-SA" sz="1400" b="1" dirty="0">
                        <a:solidFill>
                          <a:srgbClr val="0070C0"/>
                        </a:solidFill>
                      </a:endParaRPr>
                    </a:p>
                  </a:txBody>
                  <a:tcPr marL="85657" marR="85657">
                    <a:lnL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0C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400" b="1" dirty="0">
                          <a:solidFill>
                            <a:srgbClr val="0070C0"/>
                          </a:solidFill>
                        </a:rPr>
                        <a:t>Description</a:t>
                      </a:r>
                      <a:endParaRPr lang="ar-SA" sz="1400" b="1" dirty="0">
                        <a:solidFill>
                          <a:srgbClr val="0070C0"/>
                        </a:solidFill>
                      </a:endParaRPr>
                    </a:p>
                  </a:txBody>
                  <a:tcPr marL="85657" marR="85657">
                    <a:lnL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0C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400" b="1" dirty="0">
                          <a:solidFill>
                            <a:srgbClr val="0070C0"/>
                          </a:solidFill>
                          <a:latin typeface="+mn-lt"/>
                        </a:rPr>
                        <a:t>Name</a:t>
                      </a:r>
                      <a:endParaRPr lang="ar-SA" sz="1400" b="1" dirty="0">
                        <a:solidFill>
                          <a:srgbClr val="0070C0"/>
                        </a:solidFill>
                        <a:latin typeface="+mn-lt"/>
                      </a:endParaRPr>
                    </a:p>
                  </a:txBody>
                  <a:tcPr marL="85657" marR="85657">
                    <a:lnL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0C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21510">
                <a:tc>
                  <a:txBody>
                    <a:bodyPr/>
                    <a:lstStyle/>
                    <a:p>
                      <a:pPr algn="l" rtl="0"/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DokChampa" panose="020B0604020202020204" pitchFamily="34" charset="-34"/>
                          <a:cs typeface="DokChampa" panose="020B0604020202020204" pitchFamily="34" charset="-34"/>
                        </a:rPr>
                        <a:t>1.0</a:t>
                      </a:r>
                      <a:endParaRPr lang="ar-SA" sz="1400" b="1" dirty="0">
                        <a:solidFill>
                          <a:schemeClr val="tx1"/>
                        </a:solidFill>
                        <a:latin typeface="DokChampa" panose="020B0604020202020204" pitchFamily="34" charset="-34"/>
                      </a:endParaRPr>
                    </a:p>
                  </a:txBody>
                  <a:tcPr marL="85657" marR="85657" anchor="ctr">
                    <a:lnL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0CD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1400" b="1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Math.cos</a:t>
                      </a:r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(0.0)</a:t>
                      </a:r>
                      <a:endParaRPr lang="ar-SA" sz="14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85657" marR="85657" anchor="ctr">
                    <a:lnL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0C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solidFill>
                            <a:srgbClr val="0070C0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double</a:t>
                      </a:r>
                    </a:p>
                  </a:txBody>
                  <a:tcPr marL="85657" marR="85657" anchor="ctr">
                    <a:lnL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0C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solidFill>
                            <a:srgbClr val="0070C0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double</a:t>
                      </a:r>
                    </a:p>
                  </a:txBody>
                  <a:tcPr marL="85657" marR="85657" anchor="ctr">
                    <a:lnL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0C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DokChampa" panose="020B0604020202020204" pitchFamily="34" charset="-34"/>
                          <a:cs typeface="DokChampa" panose="020B0604020202020204" pitchFamily="34" charset="-34"/>
                        </a:rPr>
                        <a:t>Returns the cosine of x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DokChampa" panose="020B0604020202020204" pitchFamily="34" charset="-34"/>
                          <a:cs typeface="DokChampa" panose="020B0604020202020204" pitchFamily="34" charset="-34"/>
                        </a:rPr>
                        <a:t>(x is in radians)</a:t>
                      </a:r>
                    </a:p>
                  </a:txBody>
                  <a:tcPr marL="85657" marR="85657" anchor="ctr">
                    <a:lnL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0CD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400" b="1" dirty="0" err="1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cos</a:t>
                      </a: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(x)</a:t>
                      </a:r>
                    </a:p>
                  </a:txBody>
                  <a:tcPr marL="114209" marR="57105" marT="60960" marB="60960" anchor="ctr">
                    <a:lnL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0C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58118">
                <a:tc>
                  <a:txBody>
                    <a:bodyPr/>
                    <a:lstStyle/>
                    <a:p>
                      <a:pPr algn="l" rtl="0"/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DokChampa" panose="020B0604020202020204" pitchFamily="34" charset="-34"/>
                          <a:cs typeface="DokChampa" panose="020B0604020202020204" pitchFamily="34" charset="-34"/>
                        </a:rPr>
                        <a:t>0.0</a:t>
                      </a:r>
                      <a:endParaRPr lang="ar-SA" sz="1400" b="1" dirty="0">
                        <a:solidFill>
                          <a:schemeClr val="tx1"/>
                        </a:solidFill>
                        <a:latin typeface="DokChampa" panose="020B0604020202020204" pitchFamily="34" charset="-34"/>
                      </a:endParaRPr>
                    </a:p>
                  </a:txBody>
                  <a:tcPr marL="85657" marR="85657" anchor="ctr">
                    <a:lnL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0CD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1400" b="1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Math.sin</a:t>
                      </a:r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(0.0)</a:t>
                      </a:r>
                      <a:endParaRPr lang="ar-SA" sz="14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85657" marR="85657" anchor="ctr">
                    <a:lnL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0C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solidFill>
                            <a:srgbClr val="0070C0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double</a:t>
                      </a:r>
                    </a:p>
                  </a:txBody>
                  <a:tcPr marL="85657" marR="85657" anchor="ctr">
                    <a:lnL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0C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solidFill>
                            <a:srgbClr val="0070C0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double</a:t>
                      </a:r>
                    </a:p>
                  </a:txBody>
                  <a:tcPr marL="85657" marR="85657" anchor="ctr">
                    <a:lnL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0C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DokChampa" panose="020B0604020202020204" pitchFamily="34" charset="-34"/>
                          <a:cs typeface="DokChampa" panose="020B0604020202020204" pitchFamily="34" charset="-34"/>
                        </a:rPr>
                        <a:t>Returns the sine of x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DokChampa" panose="020B0604020202020204" pitchFamily="34" charset="-34"/>
                          <a:cs typeface="DokChampa" panose="020B0604020202020204" pitchFamily="34" charset="-34"/>
                        </a:rPr>
                        <a:t>(x is in radians)</a:t>
                      </a:r>
                    </a:p>
                  </a:txBody>
                  <a:tcPr marL="85657" marR="85657" anchor="ctr">
                    <a:lnL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0C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sin(x)</a:t>
                      </a:r>
                    </a:p>
                  </a:txBody>
                  <a:tcPr marL="85657" marR="85657" anchor="ctr">
                    <a:lnL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0C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56536">
                <a:tc>
                  <a:txBody>
                    <a:bodyPr/>
                    <a:lstStyle/>
                    <a:p>
                      <a:pPr algn="l" rtl="0"/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DokChampa" panose="020B0604020202020204" pitchFamily="34" charset="-34"/>
                          <a:cs typeface="DokChampa" panose="020B0604020202020204" pitchFamily="34" charset="-34"/>
                        </a:rPr>
                        <a:t>0.0</a:t>
                      </a:r>
                      <a:endParaRPr lang="ar-SA" sz="1400" b="1" dirty="0">
                        <a:solidFill>
                          <a:schemeClr val="tx1"/>
                        </a:solidFill>
                        <a:latin typeface="DokChampa" panose="020B0604020202020204" pitchFamily="34" charset="-34"/>
                      </a:endParaRPr>
                    </a:p>
                  </a:txBody>
                  <a:tcPr marL="85657" marR="85657" anchor="ctr">
                    <a:lnL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0CD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1400" b="1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Math.tan</a:t>
                      </a:r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(0.0)</a:t>
                      </a:r>
                      <a:endParaRPr lang="ar-SA" sz="14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85657" marR="85657" anchor="ctr">
                    <a:lnL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0C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solidFill>
                            <a:srgbClr val="0070C0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double</a:t>
                      </a:r>
                    </a:p>
                  </a:txBody>
                  <a:tcPr marL="85657" marR="85657" anchor="ctr">
                    <a:lnL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0C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solidFill>
                            <a:srgbClr val="0070C0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double</a:t>
                      </a:r>
                    </a:p>
                  </a:txBody>
                  <a:tcPr marL="85657" marR="85657" anchor="ctr">
                    <a:lnL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0CD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DokChampa" panose="020B0604020202020204" pitchFamily="34" charset="-34"/>
                          <a:cs typeface="DokChampa" panose="020B0604020202020204" pitchFamily="34" charset="-34"/>
                        </a:rPr>
                        <a:t>Returns the tangent of</a:t>
                      </a:r>
                      <a:r>
                        <a:rPr lang="en-US" sz="1400" b="0" baseline="0" dirty="0">
                          <a:solidFill>
                            <a:schemeClr val="tx1"/>
                          </a:solidFill>
                          <a:effectLst/>
                          <a:latin typeface="DokChampa" panose="020B0604020202020204" pitchFamily="34" charset="-34"/>
                          <a:cs typeface="DokChampa" panose="020B0604020202020204" pitchFamily="34" charset="-34"/>
                        </a:rPr>
                        <a:t> </a:t>
                      </a: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DokChampa" panose="020B0604020202020204" pitchFamily="34" charset="-34"/>
                          <a:cs typeface="DokChampa" panose="020B0604020202020204" pitchFamily="34" charset="-34"/>
                        </a:rPr>
                        <a:t>x</a:t>
                      </a:r>
                    </a:p>
                    <a:p>
                      <a:pPr algn="l" rtl="0" fontAlgn="t"/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DokChampa" panose="020B0604020202020204" pitchFamily="34" charset="-34"/>
                          <a:cs typeface="DokChampa" panose="020B0604020202020204" pitchFamily="34" charset="-34"/>
                        </a:rPr>
                        <a:t>(x is in radians)</a:t>
                      </a:r>
                    </a:p>
                  </a:txBody>
                  <a:tcPr marL="57105" marR="57105" marT="60960" marB="60960" anchor="ctr">
                    <a:lnL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0CD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tan(x)</a:t>
                      </a:r>
                    </a:p>
                  </a:txBody>
                  <a:tcPr marL="57105" marR="57105" marT="60960" marB="60960" anchor="ctr">
                    <a:lnL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0C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2047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DokChampa" panose="020B0604020202020204" pitchFamily="34" charset="-34"/>
                          <a:cs typeface="DokChampa" panose="020B0604020202020204" pitchFamily="34" charset="-34"/>
                        </a:rPr>
                        <a:t>20.086</a:t>
                      </a:r>
                    </a:p>
                    <a:p>
                      <a:pPr algn="l" rtl="0"/>
                      <a:endParaRPr lang="ar-SA" sz="1400" b="1" dirty="0">
                        <a:solidFill>
                          <a:schemeClr val="tx1"/>
                        </a:solidFill>
                        <a:latin typeface="DokChampa" panose="020B0604020202020204" pitchFamily="34" charset="-34"/>
                      </a:endParaRPr>
                    </a:p>
                  </a:txBody>
                  <a:tcPr marL="85657" marR="85657" anchor="ctr">
                    <a:lnL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0CD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1400" b="1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Math.exp</a:t>
                      </a:r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(3.0); </a:t>
                      </a:r>
                      <a:endParaRPr lang="ar-SA" sz="14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85657" marR="85657" anchor="ctr">
                    <a:lnL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0C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solidFill>
                            <a:srgbClr val="0070C0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double</a:t>
                      </a:r>
                    </a:p>
                  </a:txBody>
                  <a:tcPr marL="85657" marR="85657" anchor="ctr">
                    <a:lnL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0C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solidFill>
                            <a:srgbClr val="0070C0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double</a:t>
                      </a:r>
                    </a:p>
                  </a:txBody>
                  <a:tcPr marL="85657" marR="85657" anchor="ctr">
                    <a:lnL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0C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DokChampa" panose="020B0604020202020204" pitchFamily="34" charset="-34"/>
                          <a:cs typeface="DokChampa" panose="020B0604020202020204" pitchFamily="34" charset="-34"/>
                        </a:rPr>
                        <a:t>Returns the value of </a:t>
                      </a:r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DokChampa" panose="020B0604020202020204" pitchFamily="34" charset="-34"/>
                          <a:ea typeface="Tahoma" panose="020B0604030504040204" pitchFamily="34" charset="0"/>
                          <a:cs typeface="DokChampa" panose="020B0604020202020204" pitchFamily="34" charset="-34"/>
                        </a:rPr>
                        <a:t>e</a:t>
                      </a:r>
                      <a:r>
                        <a:rPr lang="en-US" sz="1400" b="0" baseline="30000" dirty="0">
                          <a:solidFill>
                            <a:schemeClr val="tx1"/>
                          </a:solidFill>
                          <a:latin typeface="DokChampa" panose="020B0604020202020204" pitchFamily="34" charset="-34"/>
                          <a:ea typeface="Tahoma" panose="020B0604030504040204" pitchFamily="34" charset="0"/>
                          <a:cs typeface="DokChampa" panose="020B0604020202020204" pitchFamily="34" charset="-34"/>
                        </a:rPr>
                        <a:t>x</a:t>
                      </a:r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DokChampa" panose="020B0604020202020204" pitchFamily="34" charset="-34"/>
                          <a:ea typeface="Tahoma" panose="020B0604030504040204" pitchFamily="34" charset="0"/>
                          <a:cs typeface="DokChampa" panose="020B0604020202020204" pitchFamily="34" charset="-34"/>
                        </a:rPr>
                        <a:t>; where e is approximately 2.718.</a:t>
                      </a:r>
                    </a:p>
                  </a:txBody>
                  <a:tcPr marL="85657" marR="85657" anchor="ctr">
                    <a:lnL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0C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err="1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exp</a:t>
                      </a: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(x)</a:t>
                      </a:r>
                    </a:p>
                  </a:txBody>
                  <a:tcPr marL="85657" marR="85657" anchor="ctr">
                    <a:lnL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0C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880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DokChampa" panose="020B0604020202020204" pitchFamily="34" charset="-34"/>
                          <a:cs typeface="DokChampa" panose="020B0604020202020204" pitchFamily="34" charset="-34"/>
                        </a:rPr>
                        <a:t>0.693</a:t>
                      </a:r>
                    </a:p>
                    <a:p>
                      <a:pPr algn="l" rtl="0"/>
                      <a:endParaRPr lang="ar-SA" sz="1400" b="1" dirty="0">
                        <a:solidFill>
                          <a:schemeClr val="tx1"/>
                        </a:solidFill>
                        <a:latin typeface="DokChampa" panose="020B0604020202020204" pitchFamily="34" charset="-34"/>
                      </a:endParaRPr>
                    </a:p>
                  </a:txBody>
                  <a:tcPr marL="85657" marR="85657" anchor="ctr">
                    <a:lnL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0CD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Math.log( 2.00)</a:t>
                      </a:r>
                      <a:endParaRPr lang="ar-SA" sz="14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85657" marR="85657" anchor="ctr">
                    <a:lnL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0CD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400" b="1" dirty="0">
                          <a:solidFill>
                            <a:srgbClr val="0070C0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double</a:t>
                      </a:r>
                    </a:p>
                  </a:txBody>
                  <a:tcPr marL="85657" marR="85657" anchor="ctr">
                    <a:lnL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0CD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400" b="1" dirty="0">
                          <a:solidFill>
                            <a:srgbClr val="0070C0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double</a:t>
                      </a:r>
                    </a:p>
                  </a:txBody>
                  <a:tcPr marL="85657" marR="85657" anchor="ctr">
                    <a:lnL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0CD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400" b="0" dirty="0">
                          <a:effectLst/>
                          <a:latin typeface="DokChampa" panose="020B0604020202020204" pitchFamily="34" charset="-34"/>
                          <a:cs typeface="DokChampa" panose="020B0604020202020204" pitchFamily="34" charset="-34"/>
                        </a:rPr>
                        <a:t>Returns the natural logarithm (base E) of x</a:t>
                      </a:r>
                    </a:p>
                  </a:txBody>
                  <a:tcPr marL="85657" marR="85657" anchor="ctr">
                    <a:lnL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0C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log(x)</a:t>
                      </a:r>
                    </a:p>
                  </a:txBody>
                  <a:tcPr marL="85657" marR="85657" anchor="ctr">
                    <a:lnL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0C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1485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DokChampa" panose="020B0604020202020204" pitchFamily="34" charset="-34"/>
                          <a:cs typeface="DokChampa" panose="020B0604020202020204" pitchFamily="34" charset="-34"/>
                        </a:rPr>
                        <a:t>3.00</a:t>
                      </a:r>
                    </a:p>
                  </a:txBody>
                  <a:tcPr marL="85657" marR="85657" anchor="ctr">
                    <a:lnL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0CD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Math.log10</a:t>
                      </a:r>
                    </a:p>
                    <a:p>
                      <a:pPr algn="l" rtl="0"/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(1000.00) </a:t>
                      </a:r>
                      <a:endParaRPr lang="ar-SA" sz="14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85657" marR="85657" anchor="ctr">
                    <a:lnL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0CD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400" b="1" dirty="0">
                          <a:solidFill>
                            <a:srgbClr val="0070C0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double</a:t>
                      </a:r>
                    </a:p>
                  </a:txBody>
                  <a:tcPr marL="85657" marR="85657" anchor="ctr">
                    <a:lnL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0CD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400" b="1" dirty="0">
                          <a:solidFill>
                            <a:srgbClr val="0070C0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double</a:t>
                      </a:r>
                    </a:p>
                  </a:txBody>
                  <a:tcPr marL="85657" marR="85657" anchor="ctr">
                    <a:lnL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0C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dirty="0">
                          <a:effectLst/>
                          <a:latin typeface="DokChampa" panose="020B0604020202020204" pitchFamily="34" charset="-34"/>
                          <a:cs typeface="DokChampa" panose="020B0604020202020204" pitchFamily="34" charset="-34"/>
                        </a:rPr>
                        <a:t>Returns the base 10 logarithm of x</a:t>
                      </a:r>
                    </a:p>
                  </a:txBody>
                  <a:tcPr marL="85657" marR="85657" anchor="ctr">
                    <a:lnL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0C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log10(x)</a:t>
                      </a:r>
                    </a:p>
                  </a:txBody>
                  <a:tcPr marL="85657" marR="85657" anchor="ctr">
                    <a:lnL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0C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A53834-CBA7-4025-A175-4F775F185F1C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604832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ustom 2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0070C0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3da05f73-4014-4744-996d-b94e73dfc83a" xsi:nil="true"/>
    <lcf76f155ced4ddcb4097134ff3c332f xmlns="32d064c7-3ed7-4051-9d9c-e267f97a39a0">
      <Terms xmlns="http://schemas.microsoft.com/office/infopath/2007/PartnerControls"/>
    </lcf76f155ced4ddcb4097134ff3c332f>
    <comments xmlns="32d064c7-3ed7-4051-9d9c-e267f97a39a0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E30F259772545438AFC47D509E1C36E" ma:contentTypeVersion="17" ma:contentTypeDescription="Create a new document." ma:contentTypeScope="" ma:versionID="1c95a0e9f2067f3bcd75a718703f91ce">
  <xsd:schema xmlns:xsd="http://www.w3.org/2001/XMLSchema" xmlns:xs="http://www.w3.org/2001/XMLSchema" xmlns:p="http://schemas.microsoft.com/office/2006/metadata/properties" xmlns:ns2="32d064c7-3ed7-4051-9d9c-e267f97a39a0" xmlns:ns3="3da05f73-4014-4744-996d-b94e73dfc83a" targetNamespace="http://schemas.microsoft.com/office/2006/metadata/properties" ma:root="true" ma:fieldsID="1bca31d447172c41cc3b4e80f5e22f70" ns2:_="" ns3:_="">
    <xsd:import namespace="32d064c7-3ed7-4051-9d9c-e267f97a39a0"/>
    <xsd:import namespace="3da05f73-4014-4744-996d-b94e73dfc83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lcf76f155ced4ddcb4097134ff3c332f" minOccurs="0"/>
                <xsd:element ref="ns3:TaxCatchAll" minOccurs="0"/>
                <xsd:element ref="ns3:SharedWithUsers" minOccurs="0"/>
                <xsd:element ref="ns3:SharedWithDetails" minOccurs="0"/>
                <xsd:element ref="ns2:comment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2d064c7-3ed7-4051-9d9c-e267f97a39a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Length (seconds)" ma:internalName="MediaLengthInSeconds" ma:readOnly="true">
      <xsd:simpleType>
        <xsd:restriction base="dms:Unknown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19" nillable="true" ma:taxonomy="true" ma:internalName="lcf76f155ced4ddcb4097134ff3c332f" ma:taxonomyFieldName="MediaServiceImageTags" ma:displayName="Image Tags" ma:readOnly="false" ma:fieldId="{5cf76f15-5ced-4ddc-b409-7134ff3c332f}" ma:taxonomyMulti="true" ma:sspId="899f137a-b2ee-462a-b875-a540100c8c3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comments" ma:index="23" nillable="true" ma:displayName="comments" ma:format="Dropdown" ma:internalName="comments">
      <xsd:simpleType>
        <xsd:restriction base="dms:Text">
          <xsd:maxLength value="255"/>
        </xsd:restriction>
      </xsd:simple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da05f73-4014-4744-996d-b94e73dfc83a" elementFormDefault="qualified">
    <xsd:import namespace="http://schemas.microsoft.com/office/2006/documentManagement/types"/>
    <xsd:import namespace="http://schemas.microsoft.com/office/infopath/2007/PartnerControls"/>
    <xsd:element name="TaxCatchAll" ma:index="20" nillable="true" ma:displayName="Taxonomy Catch All Column" ma:hidden="true" ma:list="{15b5cfa5-6c17-4868-b491-9849b43e952e}" ma:internalName="TaxCatchAll" ma:showField="CatchAllData" ma:web="3da05f73-4014-4744-996d-b94e73dfc83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1EDE13E-E62D-4AAA-9752-62AFEE737DC5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89CC4352-3D27-434B-B93F-8B9F8DA8B491}"/>
</file>

<file path=customXml/itemProps3.xml><?xml version="1.0" encoding="utf-8"?>
<ds:datastoreItem xmlns:ds="http://schemas.openxmlformats.org/officeDocument/2006/customXml" ds:itemID="{440FBF66-6174-4572-9A7B-32A4BFA7C1A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2759</TotalTime>
  <Words>1107</Words>
  <Application>Microsoft Office PowerPoint</Application>
  <PresentationFormat>On-screen Show (4:3)</PresentationFormat>
  <Paragraphs>276</Paragraphs>
  <Slides>21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Clarity</vt:lpstr>
      <vt:lpstr>Predefined Methods</vt:lpstr>
      <vt:lpstr>Outline</vt:lpstr>
      <vt:lpstr>Pre-defined methods</vt:lpstr>
      <vt:lpstr>Pre-defined methods</vt:lpstr>
      <vt:lpstr>Pre-defined methods</vt:lpstr>
      <vt:lpstr>import statements</vt:lpstr>
      <vt:lpstr>The Math Class</vt:lpstr>
      <vt:lpstr>The Math Class</vt:lpstr>
      <vt:lpstr>The Math Class</vt:lpstr>
      <vt:lpstr>The Math.random() method</vt:lpstr>
      <vt:lpstr>The Character Class</vt:lpstr>
      <vt:lpstr>Example 1</vt:lpstr>
      <vt:lpstr>Example 2 </vt:lpstr>
      <vt:lpstr>import static Statement</vt:lpstr>
      <vt:lpstr>import static Statement</vt:lpstr>
      <vt:lpstr>import vs import static</vt:lpstr>
      <vt:lpstr>3. PARSING NUMERIC STRINGS</vt:lpstr>
      <vt:lpstr>3. PARSING NUMERIC STRINGS</vt:lpstr>
      <vt:lpstr>Parsing Example</vt:lpstr>
      <vt:lpstr>Parsing Example</vt:lpstr>
      <vt:lpstr>Self-Check Exercises  </vt:lpstr>
    </vt:vector>
  </TitlesOfParts>
  <Company>BYU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1 Introduction to Computers and Java</dc:title>
  <dc:creator>Robert P. Burton</dc:creator>
  <cp:lastModifiedBy>Nadia</cp:lastModifiedBy>
  <cp:revision>323</cp:revision>
  <dcterms:created xsi:type="dcterms:W3CDTF">2004-08-20T17:48:18Z</dcterms:created>
  <dcterms:modified xsi:type="dcterms:W3CDTF">2020-11-08T07:50:41Z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0x0101004E30F259772545438AFC47D509E1C36E</vt:lpwstr>
  </property>
</Properties>
</file>