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72" r:id="rId6"/>
    <p:sldId id="260" r:id="rId7"/>
    <p:sldId id="261" r:id="rId8"/>
    <p:sldId id="263" r:id="rId9"/>
    <p:sldId id="262" r:id="rId10"/>
    <p:sldId id="264" r:id="rId11"/>
    <p:sldId id="278" r:id="rId12"/>
    <p:sldId id="265" r:id="rId13"/>
    <p:sldId id="271" r:id="rId14"/>
    <p:sldId id="273" r:id="rId15"/>
    <p:sldId id="266" r:id="rId16"/>
    <p:sldId id="267" r:id="rId17"/>
    <p:sldId id="274" r:id="rId18"/>
    <p:sldId id="268" r:id="rId19"/>
    <p:sldId id="269" r:id="rId20"/>
    <p:sldId id="275" r:id="rId21"/>
    <p:sldId id="279" r:id="rId22"/>
    <p:sldId id="276" r:id="rId23"/>
    <p:sldId id="277" r:id="rId24"/>
    <p:sldId id="280" r:id="rId25"/>
    <p:sldId id="281" r:id="rId2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AA0020F-1FAA-401B-9BDA-DE9C0937E2B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0D67A06-E8DB-4D99-B2D4-9651A0D08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095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7175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2504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2309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A960C12-A240-4846-BF3F-548643A44037}" type="datetimeFigureOut">
              <a:rPr lang="ar-SA" smtClean="0"/>
              <a:t>16/05/40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/>
              <a:t>BCH 312 [PRACTICAL]</a:t>
            </a:r>
            <a:endParaRPr lang="ar-SA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80934" y="2276872"/>
            <a:ext cx="842493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2800" b="1" dirty="0">
                <a:latin typeface="Calibri" panose="020F0502020204030204" pitchFamily="34" charset="0"/>
                <a:cs typeface="Aparajita" pitchFamily="34" charset="0"/>
              </a:rPr>
              <a:t>Preparation of Biological Solutions and Serial Dilutions</a:t>
            </a:r>
            <a:endParaRPr lang="en-US" sz="2800" dirty="0">
              <a:latin typeface="Calibri" panose="020F0502020204030204" pitchFamily="34" charset="0"/>
              <a:cs typeface="Aparajita" pitchFamily="34" charset="0"/>
            </a:endParaRPr>
          </a:p>
          <a:p>
            <a:pPr algn="ctr" rtl="0"/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458567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31640" y="177652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2.W/V % (Weight/Volume Percentage Concentration):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251520" y="1012086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latin typeface="Calibri" panose="020F0502020204030204" pitchFamily="34" charset="0"/>
              </a:rPr>
              <a:t>- The number of grams of solute dissolved in 100 mL of solution. </a:t>
            </a:r>
            <a:r>
              <a:rPr lang="en-GB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(% = 100).</a:t>
            </a:r>
            <a:r>
              <a:rPr lang="en-US" dirty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13FF988B-8AA5-410E-BD8F-487EEB44D94C}"/>
              </a:ext>
            </a:extLst>
          </p:cNvPr>
          <p:cNvSpPr/>
          <p:nvPr/>
        </p:nvSpPr>
        <p:spPr>
          <a:xfrm>
            <a:off x="1647825" y="2883722"/>
            <a:ext cx="5848350" cy="10905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GB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weight of solute in (g)</a:t>
            </a:r>
          </a:p>
          <a:p>
            <a:pPr algn="l" rtl="0">
              <a:lnSpc>
                <a:spcPct val="150000"/>
              </a:lnSpc>
            </a:pPr>
            <a:r>
              <a:rPr lang="en-GB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volume of solution in (ml)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80AE333-FDC2-4D66-8C38-C10C21ED279F}"/>
              </a:ext>
            </a:extLst>
          </p:cNvPr>
          <p:cNvSpPr/>
          <p:nvPr/>
        </p:nvSpPr>
        <p:spPr>
          <a:xfrm>
            <a:off x="1759956" y="3114554"/>
            <a:ext cx="1244251" cy="44627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l" rtl="0"/>
            <a:r>
              <a:rPr lang="en-GB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W/V%</a:t>
            </a:r>
            <a:r>
              <a:rPr lang="en-GB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en-GB" sz="2300" dirty="0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8E28FF30-7FC8-4ACF-B690-68A3D2411462}"/>
              </a:ext>
            </a:extLst>
          </p:cNvPr>
          <p:cNvSpPr/>
          <p:nvPr/>
        </p:nvSpPr>
        <p:spPr>
          <a:xfrm>
            <a:off x="6436408" y="3114554"/>
            <a:ext cx="914033" cy="44627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l" rtl="0"/>
            <a:r>
              <a:rPr lang="en-GB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 100</a:t>
            </a:r>
            <a:endParaRPr lang="en-GB" sz="2300" dirty="0"/>
          </a:p>
        </p:txBody>
      </p:sp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259EE7F5-C91C-4A81-B7C6-3B0D93858F83}"/>
              </a:ext>
            </a:extLst>
          </p:cNvPr>
          <p:cNvCxnSpPr/>
          <p:nvPr/>
        </p:nvCxnSpPr>
        <p:spPr>
          <a:xfrm>
            <a:off x="3154870" y="3431771"/>
            <a:ext cx="29526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974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ADEA4000-2FF2-4804-9A67-AF252D52CCB7}"/>
              </a:ext>
            </a:extLst>
          </p:cNvPr>
          <p:cNvSpPr/>
          <p:nvPr/>
        </p:nvSpPr>
        <p:spPr>
          <a:xfrm>
            <a:off x="251520" y="836712"/>
            <a:ext cx="820891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For example: </a:t>
            </a: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- Prepare 3% of solid NaOH:</a:t>
            </a:r>
          </a:p>
          <a:p>
            <a:pPr algn="l" rtl="0"/>
            <a:endParaRPr lang="en-US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Mean 3 grams of </a:t>
            </a:r>
            <a:r>
              <a:rPr lang="en-US" dirty="0" err="1">
                <a:latin typeface="Calibri" panose="020F0502020204030204" pitchFamily="34" charset="0"/>
              </a:rPr>
              <a:t>NaOH</a:t>
            </a:r>
            <a:r>
              <a:rPr lang="en-US" dirty="0">
                <a:latin typeface="Calibri" panose="020F0502020204030204" pitchFamily="34" charset="0"/>
              </a:rPr>
              <a:t> is dissolved in 100 ml of the solution.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Example:</a:t>
            </a: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Prepare 50 ml of 4% </a:t>
            </a:r>
            <a:r>
              <a:rPr lang="en-US" b="1" dirty="0" err="1">
                <a:solidFill>
                  <a:schemeClr val="tx2"/>
                </a:solidFill>
                <a:latin typeface="Calibri" panose="020F0502020204030204" pitchFamily="34" charset="0"/>
              </a:rPr>
              <a:t>NaOH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</a:p>
          <a:p>
            <a:pPr algn="l" rtl="0"/>
            <a:endParaRPr lang="en-US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4g------&gt; 100 ml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    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?-----</a:t>
            </a:r>
            <a:r>
              <a:rPr lang="en-US" dirty="0">
                <a:latin typeface="Calibri" panose="020F0502020204030204" pitchFamily="34" charset="0"/>
                <a:sym typeface="Wingdings" panose="05000000000000000000" pitchFamily="2" charset="2"/>
              </a:rPr>
              <a:t>---&gt;</a:t>
            </a:r>
            <a:r>
              <a:rPr lang="en-US" dirty="0">
                <a:latin typeface="Calibri" panose="020F0502020204030204" pitchFamily="34" charset="0"/>
              </a:rPr>
              <a:t>50 ml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The Weight in grams of </a:t>
            </a:r>
            <a:r>
              <a:rPr lang="en-US" dirty="0" err="1">
                <a:latin typeface="Calibri" panose="020F0502020204030204" pitchFamily="34" charset="0"/>
              </a:rPr>
              <a:t>NaOH</a:t>
            </a:r>
            <a:r>
              <a:rPr lang="en-US" dirty="0">
                <a:latin typeface="Calibri" panose="020F0502020204030204" pitchFamily="34" charset="0"/>
              </a:rPr>
              <a:t> needed to prepare 4% </a:t>
            </a:r>
            <a:r>
              <a:rPr lang="en-US" dirty="0" err="1">
                <a:latin typeface="Calibri" panose="020F0502020204030204" pitchFamily="34" charset="0"/>
              </a:rPr>
              <a:t>NaOH</a:t>
            </a:r>
            <a:r>
              <a:rPr lang="en-US" dirty="0">
                <a:latin typeface="Calibri" panose="020F0502020204030204" pitchFamily="34" charset="0"/>
              </a:rPr>
              <a:t> is = (4 x 50)/100 = 2 g.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So,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-2 grams of </a:t>
            </a:r>
            <a:r>
              <a:rPr lang="en-US" dirty="0" err="1">
                <a:latin typeface="Calibri" panose="020F0502020204030204" pitchFamily="34" charset="0"/>
              </a:rPr>
              <a:t>NaOH</a:t>
            </a:r>
            <a:r>
              <a:rPr lang="en-US" dirty="0">
                <a:latin typeface="Calibri" panose="020F0502020204030204" pitchFamily="34" charset="0"/>
              </a:rPr>
              <a:t> is dissolved in little water and the volume made up to 50 ml 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183C9C7-B787-4536-97C2-740199B86DBE}"/>
              </a:ext>
            </a:extLst>
          </p:cNvPr>
          <p:cNvSpPr/>
          <p:nvPr/>
        </p:nvSpPr>
        <p:spPr>
          <a:xfrm>
            <a:off x="4860032" y="2806481"/>
            <a:ext cx="3626154" cy="646331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</a:rPr>
              <a:t>how many grams of </a:t>
            </a:r>
            <a:r>
              <a:rPr lang="en-US" b="1" dirty="0" err="1">
                <a:solidFill>
                  <a:srgbClr val="FF0000"/>
                </a:solidFill>
                <a:latin typeface="Calibri" panose="020F0502020204030204" pitchFamily="34" charset="0"/>
              </a:rPr>
              <a:t>NaOH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</a:rPr>
              <a:t> I need to prepare 50ml of 4%NaOH solution?</a:t>
            </a:r>
          </a:p>
        </p:txBody>
      </p:sp>
    </p:spTree>
    <p:extLst>
      <p:ext uri="{BB962C8B-B14F-4D97-AF65-F5344CB8AC3E}">
        <p14:creationId xmlns:p14="http://schemas.microsoft.com/office/powerpoint/2010/main" val="86992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-440443" y="124866"/>
            <a:ext cx="98088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3.W/W % (</a:t>
            </a:r>
            <a:r>
              <a:rPr lang="en-GB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Weight/Weight Percentage Concentration</a:t>
            </a:r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):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359532" y="983558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latin typeface="Calibri" panose="020F0502020204030204" pitchFamily="34" charset="0"/>
              </a:rPr>
              <a:t>-The number of grams of solute dissolved in 100 gram of solution.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-The concentrations of many commercial acids are giving in terms of w/w%.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 In order to calculate the volume of the stock solution required for a given preparation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the density (specific gravity) of stock solution </a:t>
            </a:r>
            <a:r>
              <a:rPr lang="en-US" dirty="0">
                <a:latin typeface="Calibri" panose="020F0502020204030204" pitchFamily="34" charset="0"/>
              </a:rPr>
              <a:t>should be provided.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156399" y="5373216"/>
            <a:ext cx="88312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dirty="0">
                <a:latin typeface="Calibri" panose="020F0502020204030204" pitchFamily="34" charset="0"/>
              </a:rPr>
              <a:t>Weight (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wt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) = volume (ml) x SG x  w/w% (as decimal). </a:t>
            </a:r>
          </a:p>
          <a:p>
            <a:pPr algn="l" rtl="0"/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 To calculate  w/w% as decimal = (w/w)/100. 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GB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For example: 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w/w%= 13% 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 13 / 100 = 0.13 </a:t>
            </a:r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F65BDE2-501A-43F9-BF0C-052FD8B8689B}"/>
              </a:ext>
            </a:extLst>
          </p:cNvPr>
          <p:cNvSpPr/>
          <p:nvPr/>
        </p:nvSpPr>
        <p:spPr>
          <a:xfrm>
            <a:off x="1619672" y="1772816"/>
            <a:ext cx="5429249" cy="100373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weight of solute in (g)</a:t>
            </a:r>
          </a:p>
          <a:p>
            <a:pPr algn="l" rtl="0">
              <a:lnSpc>
                <a:spcPct val="150000"/>
              </a:lnSpc>
            </a:pP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weight of solution in (g)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8DE8973F-3FA3-4359-BADC-9933D4C98924}"/>
              </a:ext>
            </a:extLst>
          </p:cNvPr>
          <p:cNvSpPr/>
          <p:nvPr/>
        </p:nvSpPr>
        <p:spPr>
          <a:xfrm>
            <a:off x="1646832" y="2003648"/>
            <a:ext cx="1186119" cy="415498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W/W%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en-GB" sz="21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7EC3A-0665-4452-9EF0-5920B57BF10C}"/>
              </a:ext>
            </a:extLst>
          </p:cNvPr>
          <p:cNvSpPr/>
          <p:nvPr/>
        </p:nvSpPr>
        <p:spPr>
          <a:xfrm>
            <a:off x="5929712" y="2066935"/>
            <a:ext cx="830534" cy="415498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 100</a:t>
            </a:r>
            <a:endParaRPr lang="en-GB" sz="21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6234A4-E1B7-4901-8D5C-EFC30476C093}"/>
              </a:ext>
            </a:extLst>
          </p:cNvPr>
          <p:cNvCxnSpPr/>
          <p:nvPr/>
        </p:nvCxnSpPr>
        <p:spPr>
          <a:xfrm>
            <a:off x="2979899" y="2320865"/>
            <a:ext cx="27087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0F5B06C-100E-404E-9DBA-F31127F28486}"/>
              </a:ext>
            </a:extLst>
          </p:cNvPr>
          <p:cNvSpPr/>
          <p:nvPr/>
        </p:nvSpPr>
        <p:spPr>
          <a:xfrm>
            <a:off x="1857375" y="5341208"/>
            <a:ext cx="5429249" cy="5189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>
              <a:lnSpc>
                <a:spcPct val="150000"/>
              </a:lnSpc>
            </a:pPr>
            <a:endParaRPr lang="en-GB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020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116632"/>
            <a:ext cx="8640960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Prepare 100ml with 0.4 M </a:t>
            </a:r>
            <a:r>
              <a:rPr lang="en-US" sz="20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HCl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 solutions starting with the concentrated </a:t>
            </a:r>
            <a:r>
              <a:rPr lang="en-US" sz="20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HCl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 solution you are provided with. (w/w% = 36% , </a:t>
            </a:r>
            <a:r>
              <a:rPr lang="en-US" sz="20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S.Gr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 = 1.15 ). </a:t>
            </a:r>
          </a:p>
          <a:p>
            <a:pPr algn="l" rtl="0"/>
            <a:endParaRPr lang="en-US" b="1" dirty="0">
              <a:latin typeface="Calibri" panose="020F0502020204030204" pitchFamily="34" charset="0"/>
            </a:endParaRPr>
          </a:p>
          <a:p>
            <a:endParaRPr lang="ar-SA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Weight= volume(ml) x </a:t>
            </a:r>
            <a:r>
              <a:rPr lang="en-US" dirty="0" err="1">
                <a:latin typeface="Calibri" panose="020F0502020204030204" pitchFamily="34" charset="0"/>
              </a:rPr>
              <a:t>SGr</a:t>
            </a:r>
            <a:r>
              <a:rPr lang="en-US" dirty="0">
                <a:latin typeface="Calibri" panose="020F0502020204030204" pitchFamily="34" charset="0"/>
              </a:rPr>
              <a:t> x w/w% (as decimal)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•</a:t>
            </a:r>
            <a:r>
              <a:rPr lang="en-US" b="1" dirty="0">
                <a:latin typeface="Calibri" panose="020F0502020204030204" pitchFamily="34" charset="0"/>
              </a:rPr>
              <a:t>Important Note!!!</a:t>
            </a:r>
            <a:r>
              <a:rPr lang="en-US" dirty="0">
                <a:latin typeface="Calibri" panose="020F0502020204030204" pitchFamily="34" charset="0"/>
              </a:rPr>
              <a:t>: the volume in this formula is not the required volume in the question, it is the volume of the concentrated HCl that you must add </a:t>
            </a:r>
            <a:r>
              <a:rPr lang="en-GB" dirty="0">
                <a:latin typeface="Calibri" panose="020F0502020204030204" pitchFamily="34" charset="0"/>
              </a:rPr>
              <a:t>to make the solution.</a:t>
            </a:r>
            <a:endParaRPr lang="en-US" dirty="0">
              <a:latin typeface="Calibri" panose="020F0502020204030204" pitchFamily="34" charset="0"/>
            </a:endParaRPr>
          </a:p>
          <a:p>
            <a:endParaRPr lang="ar-SA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First,  we must calculate the weight needed from (conc. HCl) by the following: </a:t>
            </a:r>
          </a:p>
          <a:p>
            <a:pPr algn="l" rtl="0"/>
            <a:r>
              <a:rPr lang="it-IT" dirty="0">
                <a:latin typeface="Calibri" panose="020F0502020204030204" pitchFamily="34" charset="0"/>
              </a:rPr>
              <a:t> Mole=Molarity x volume in liter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                                        = 0.4 x 0.1=0.04 mole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</a:rPr>
              <a:t>Weight= </a:t>
            </a:r>
            <a:r>
              <a:rPr lang="en-US" dirty="0">
                <a:latin typeface="Calibri" panose="020F0502020204030204" pitchFamily="34" charset="0"/>
              </a:rPr>
              <a:t>mole x </a:t>
            </a:r>
            <a:r>
              <a:rPr lang="en-US" dirty="0" err="1">
                <a:latin typeface="Calibri" panose="020F0502020204030204" pitchFamily="34" charset="0"/>
              </a:rPr>
              <a:t>MWt</a:t>
            </a:r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algn="l" rtl="0"/>
            <a:r>
              <a:rPr lang="nn-NO" dirty="0">
                <a:latin typeface="Calibri" panose="020F0502020204030204" pitchFamily="34" charset="0"/>
              </a:rPr>
              <a:t>                                        =0.04 x 36.5= 1.46 g </a:t>
            </a:r>
          </a:p>
          <a:p>
            <a:pPr algn="l" rtl="0"/>
            <a:endParaRPr lang="nn-NO" dirty="0">
              <a:latin typeface="Calibri" panose="020F0502020204030204" pitchFamily="34" charset="0"/>
            </a:endParaRPr>
          </a:p>
          <a:p>
            <a:pPr algn="l" rtl="0"/>
            <a:r>
              <a:rPr lang="en-GB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Second, substitute: </a:t>
            </a:r>
          </a:p>
          <a:p>
            <a:pPr algn="l" rtl="0"/>
            <a:r>
              <a:rPr lang="en-GB" dirty="0">
                <a:latin typeface="Calibri" panose="020F0502020204030204" pitchFamily="34" charset="0"/>
              </a:rPr>
              <a:t>Weight (</a:t>
            </a:r>
            <a:r>
              <a:rPr lang="en-GB" dirty="0" err="1">
                <a:latin typeface="Calibri" panose="020F0502020204030204" pitchFamily="34" charset="0"/>
              </a:rPr>
              <a:t>wt</a:t>
            </a:r>
            <a:r>
              <a:rPr lang="en-GB" dirty="0">
                <a:latin typeface="Calibri" panose="020F0502020204030204" pitchFamily="34" charset="0"/>
              </a:rPr>
              <a:t>) = </a:t>
            </a:r>
            <a:r>
              <a:rPr lang="en-GB" dirty="0">
                <a:solidFill>
                  <a:srgbClr val="FF0000"/>
                </a:solidFill>
                <a:latin typeface="Calibri" panose="020F0502020204030204" pitchFamily="34" charset="0"/>
              </a:rPr>
              <a:t>volume (ml) </a:t>
            </a:r>
            <a:r>
              <a:rPr lang="en-GB" dirty="0">
                <a:latin typeface="Calibri" panose="020F0502020204030204" pitchFamily="34" charset="0"/>
              </a:rPr>
              <a:t>x SG x  w/w% (as decimal)</a:t>
            </a:r>
            <a:endParaRPr lang="nn-NO" dirty="0">
              <a:latin typeface="Calibri" panose="020F0502020204030204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              1.46 g =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volume</a:t>
            </a:r>
            <a:r>
              <a:rPr lang="en-US" dirty="0">
                <a:latin typeface="Calibri" panose="020F0502020204030204" pitchFamily="34" charset="0"/>
              </a:rPr>
              <a:t> x 1.15 x 0.36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algn="l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Volume= </a:t>
            </a:r>
            <a:r>
              <a:rPr lang="en-US" dirty="0">
                <a:latin typeface="Calibri" panose="020F0502020204030204" pitchFamily="34" charset="0"/>
              </a:rPr>
              <a:t>3.53 ml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So, 3.53 ml of stock (i.e. concentrated </a:t>
            </a:r>
            <a:r>
              <a:rPr lang="en-US" dirty="0" err="1">
                <a:latin typeface="Calibri" panose="020F0502020204030204" pitchFamily="34" charset="0"/>
              </a:rPr>
              <a:t>HCl</a:t>
            </a:r>
            <a:r>
              <a:rPr lang="en-US" dirty="0">
                <a:latin typeface="Calibri" panose="020F0502020204030204" pitchFamily="34" charset="0"/>
              </a:rPr>
              <a:t>) solution is needed and the volume made up to 100 ml by the addition of water.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495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F2D5E2-642A-454C-B007-69D069F88973}" type="slidenum">
              <a:rPr lang="en-GB" smtClean="0"/>
              <a:t>14</a:t>
            </a:fld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43" y="633184"/>
            <a:ext cx="8611925" cy="3521380"/>
          </a:xfrm>
        </p:spPr>
        <p:txBody>
          <a:bodyPr>
            <a:normAutofit/>
          </a:bodyPr>
          <a:lstStyle/>
          <a:p>
            <a:pPr algn="l" rtl="0"/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indent="-342900" algn="l" rtl="0">
              <a:buFont typeface="+mj-lt"/>
              <a:buAutoNum type="arabicPeriod"/>
            </a:pPr>
            <a:r>
              <a:rPr lang="en-GB" sz="1800" dirty="0">
                <a:latin typeface="Calibri" panose="020F0502020204030204" pitchFamily="34" charset="0"/>
              </a:rPr>
              <a:t>Volume to volume dilutions (ratio).</a:t>
            </a:r>
          </a:p>
          <a:p>
            <a:pPr indent="-342900" algn="l" rtl="0">
              <a:buFont typeface="+mj-lt"/>
              <a:buAutoNum type="arabicPeriod"/>
            </a:pPr>
            <a:r>
              <a:rPr lang="en-GB" sz="1800" dirty="0">
                <a:latin typeface="Calibri" panose="020F0502020204030204" pitchFamily="34" charset="0"/>
              </a:rPr>
              <a:t>Preparing dilutions by using the V1XC1=V2XC2 formula.</a:t>
            </a:r>
          </a:p>
          <a:p>
            <a:pPr indent="-342900" algn="l" rtl="0">
              <a:buFont typeface="+mj-lt"/>
              <a:buAutoNum type="arabicPeriod"/>
            </a:pPr>
            <a:r>
              <a:rPr lang="en-GB" sz="1800" dirty="0">
                <a:latin typeface="Calibri" panose="020F0502020204030204" pitchFamily="34" charset="0"/>
              </a:rPr>
              <a:t>Serial Dilutions.</a:t>
            </a:r>
          </a:p>
          <a:p>
            <a:pPr algn="l" rtl="0"/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voyager.dvc.edu/~lborowski/chem108index/Solutions/12_452_A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11" r="13684"/>
          <a:stretch/>
        </p:blipFill>
        <p:spPr bwMode="auto">
          <a:xfrm>
            <a:off x="3275856" y="2708920"/>
            <a:ext cx="4867509" cy="36546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A94D11BF-13EF-4B17-950D-3522836D464C}"/>
              </a:ext>
            </a:extLst>
          </p:cNvPr>
          <p:cNvSpPr/>
          <p:nvPr/>
        </p:nvSpPr>
        <p:spPr>
          <a:xfrm>
            <a:off x="2251061" y="202061"/>
            <a:ext cx="41456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/>
            <a:r>
              <a:rPr lang="x-none" sz="32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B .Dilution of Solution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164286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79512" y="650304"/>
            <a:ext cx="871296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1) </a:t>
            </a:r>
            <a:r>
              <a:rPr lang="x-none" sz="24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Volume to volume dilutions</a:t>
            </a:r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(ratio):</a:t>
            </a:r>
          </a:p>
          <a:p>
            <a:pPr algn="l" rtl="0"/>
            <a:endParaRPr lang="en-US" sz="2000" b="1" u="sng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This type of dilution</a:t>
            </a:r>
            <a:r>
              <a:rPr lang="en-US" strike="sngStrike" dirty="0">
                <a:latin typeface="Calibri" panose="020F0502020204030204" pitchFamily="34" charset="0"/>
                <a:cs typeface="Aparajita" pitchFamily="34" charset="0"/>
              </a:rPr>
              <a:t>s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describes the ratio  of the solute to the final volume  of the dilute solution.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For example,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to make 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1:10 dilution of a  1.0 M NaCl 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solution, </a:t>
            </a:r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one part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of the  1.0 M NaCl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solution, should be mixed with </a:t>
            </a:r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nine parts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 of water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, for a </a:t>
            </a:r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total of ten parts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, therefore 1 :10 dilution means  1  part +  9 parts of water 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Thus if  10 ml of the  1:10 dilution was needed, 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then 1ml  of 1.0 M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NaCl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should be mixed with 9 ml of water. 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If 100 ml of 1:10 dilution was needed,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then 10 ml of the 1.0 M NaCl should be mixed with 90 ml of water.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[The final concentration of NaCl in both cases will be   0.1 M.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(1/10) = 0.1]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Aparajita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495577" y="5022716"/>
            <a:ext cx="561662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US" dirty="0">
              <a:latin typeface="Aparajita" pitchFamily="34" charset="0"/>
              <a:cs typeface="Aparajita" pitchFamily="34" charset="0"/>
            </a:endParaRPr>
          </a:p>
          <a:p>
            <a:pPr algn="l" rtl="0"/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1:4 dilution ?</a:t>
            </a:r>
          </a:p>
          <a:p>
            <a:pPr algn="l" rtl="0"/>
            <a:endParaRPr lang="en-US" dirty="0">
              <a:latin typeface="Aparajita" pitchFamily="34" charset="0"/>
              <a:cs typeface="Aparajita" pitchFamily="34" charset="0"/>
            </a:endParaRPr>
          </a:p>
          <a:p>
            <a:pPr algn="l" rtl="0"/>
            <a:endParaRPr lang="en-US" dirty="0">
              <a:latin typeface="Aparajita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1 ml from solute + 3 ml from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solute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= total volume 4</a:t>
            </a:r>
          </a:p>
          <a:p>
            <a:pPr algn="l"/>
            <a:endParaRPr lang="en-US" dirty="0">
              <a:solidFill>
                <a:srgbClr val="7030A0"/>
              </a:solidFill>
              <a:latin typeface="Aparajita" pitchFamily="34" charset="0"/>
              <a:cs typeface="Aparajita" pitchFamily="34" charset="0"/>
            </a:endParaRPr>
          </a:p>
        </p:txBody>
      </p:sp>
      <p:cxnSp>
        <p:nvCxnSpPr>
          <p:cNvPr id="5" name="Straight Arrow Connector 11"/>
          <p:cNvCxnSpPr/>
          <p:nvPr/>
        </p:nvCxnSpPr>
        <p:spPr>
          <a:xfrm flipH="1" flipV="1">
            <a:off x="3927624" y="5647534"/>
            <a:ext cx="785819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12"/>
          <p:cNvCxnSpPr/>
          <p:nvPr/>
        </p:nvCxnSpPr>
        <p:spPr>
          <a:xfrm flipV="1">
            <a:off x="2445667" y="5604009"/>
            <a:ext cx="1193926" cy="321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15"/>
          <p:cNvSpPr txBox="1"/>
          <p:nvPr/>
        </p:nvSpPr>
        <p:spPr>
          <a:xfrm>
            <a:off x="970358" y="5861848"/>
            <a:ext cx="2000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  <a:cs typeface="Aparajita" pitchFamily="34" charset="0"/>
              </a:rPr>
              <a:t>vol. Of solute</a:t>
            </a:r>
          </a:p>
        </p:txBody>
      </p:sp>
      <p:sp>
        <p:nvSpPr>
          <p:cNvPr id="8" name="TextBox 16"/>
          <p:cNvSpPr txBox="1"/>
          <p:nvPr/>
        </p:nvSpPr>
        <p:spPr>
          <a:xfrm>
            <a:off x="4218525" y="591531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  <a:cs typeface="Aparajita" pitchFamily="34" charset="0"/>
              </a:rPr>
              <a:t>Total vol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.</a:t>
            </a:r>
          </a:p>
        </p:txBody>
      </p:sp>
      <p:pic>
        <p:nvPicPr>
          <p:cNvPr id="9" name="Picture 2" descr="Drops">
            <a:extLst>
              <a:ext uri="{FF2B5EF4-FFF2-40B4-BE49-F238E27FC236}">
                <a16:creationId xmlns:a16="http://schemas.microsoft.com/office/drawing/2014/main" id="{510C2264-D74A-45D1-B0EC-61A2CA32C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38" y="0"/>
            <a:ext cx="2089050" cy="130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824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-10007" y="18864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Example:</a:t>
            </a:r>
            <a:endParaRPr lang="en-US" b="1" u="dbl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/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-Prepare 2:10 dilution  of solution (A)with 7 M , but the total volume is 20ml not 10 ml?? 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-Dilution factor (D.F) = 10/2 </a:t>
            </a:r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= 5</a:t>
            </a:r>
          </a:p>
          <a:p>
            <a:pPr marL="514350" indent="-514350" algn="l" rtl="0"/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marL="514350" indent="-514350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marL="514350" indent="-514350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2 ml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 10 ml </a:t>
            </a:r>
          </a:p>
          <a:p>
            <a:pPr marL="514350" indent="-514350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??    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  20 ml</a:t>
            </a:r>
          </a:p>
          <a:p>
            <a:pPr marL="514350" indent="-514350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marL="514350" indent="-514350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= (2 X 20) / 10 </a:t>
            </a:r>
          </a:p>
          <a:p>
            <a:pPr marL="514350" indent="-514350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= 4 ml </a:t>
            </a:r>
          </a:p>
          <a:p>
            <a:pPr marL="514350" indent="-514350" algn="l" rtl="0"/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marL="514350" indent="-514350"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So,</a:t>
            </a:r>
          </a:p>
          <a:p>
            <a:pPr marL="514350" indent="-514350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-4 ml from solution(A) of 7 M is needed and complete volume up to 20 ml (adding 16 ml water).</a:t>
            </a:r>
          </a:p>
          <a:p>
            <a:pPr marL="514350" indent="-514350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marL="514350" indent="-514350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</a:t>
            </a:r>
          </a:p>
          <a:p>
            <a:pPr marL="514350" indent="-514350" algn="l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                                                                                                             Note:</a:t>
            </a:r>
          </a:p>
          <a:p>
            <a:pPr marL="514350" indent="-514350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                                                                                                           [16 ml water= 4 ml -20 ml].</a:t>
            </a:r>
          </a:p>
          <a:p>
            <a:pPr marL="514350" indent="-514350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</a:t>
            </a:r>
          </a:p>
          <a:p>
            <a:pPr marL="514350" indent="-514350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837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7F0E8BCE-00FE-4D5B-918B-7A2950FCB987}"/>
              </a:ext>
            </a:extLst>
          </p:cNvPr>
          <p:cNvSpPr/>
          <p:nvPr/>
        </p:nvSpPr>
        <p:spPr>
          <a:xfrm>
            <a:off x="395536" y="836712"/>
            <a:ext cx="8066272" cy="480131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514350" indent="-514350" algn="l" rtl="0"/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From previous example: </a:t>
            </a:r>
          </a:p>
          <a:p>
            <a:pPr marL="514350" indent="-514350" algn="l" rtl="0"/>
            <a:endParaRPr lang="en-US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endParaRPr lang="en-US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How to Know the concentration of solution A after dilution?</a:t>
            </a:r>
          </a:p>
          <a:p>
            <a:pPr marL="514350" indent="-514350" algn="l" rtl="0"/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First we will find the DILUTION FACTOR by the following :</a:t>
            </a:r>
          </a:p>
          <a:p>
            <a:pPr marL="514350" indent="-514350" algn="l" rtl="0"/>
            <a:r>
              <a:rPr lang="en-GB" b="1" dirty="0">
                <a:solidFill>
                  <a:srgbClr val="5200A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Dilution factor (D.F) = final volume / aliquot volume </a:t>
            </a:r>
          </a:p>
          <a:p>
            <a:pPr marL="514350" indent="-514350" algn="l" rtl="0"/>
            <a:endParaRPr lang="en-GB" b="1" dirty="0">
              <a:solidFill>
                <a:srgbClr val="5200A4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                        =10/2 = 5</a:t>
            </a:r>
          </a:p>
          <a:p>
            <a:pPr marL="514350" indent="-514350" algn="l" rtl="0"/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Then we will divide the stock concentration (before dilution) by the D.F:</a:t>
            </a:r>
          </a:p>
          <a:p>
            <a:pPr marL="514350" indent="-514350" algn="l" rtl="0"/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                     7/5 = 1.4M</a:t>
            </a:r>
          </a:p>
          <a:p>
            <a:pPr marL="514350" indent="-514350" algn="l" rtl="0"/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endParaRPr lang="en-GB" dirty="0">
              <a:solidFill>
                <a:srgbClr val="8205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r>
              <a:rPr lang="en-GB" dirty="0">
                <a:solidFill>
                  <a:srgbClr val="8205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Note: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To find out  the stock concentration you will multiply the diluted concentration by the D.F</a:t>
            </a:r>
          </a:p>
        </p:txBody>
      </p:sp>
    </p:spTree>
    <p:extLst>
      <p:ext uri="{BB962C8B-B14F-4D97-AF65-F5344CB8AC3E}">
        <p14:creationId xmlns:p14="http://schemas.microsoft.com/office/powerpoint/2010/main" val="179905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332656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ar-SA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:</a:t>
            </a:r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(2)Preparing dilutions by using the V1XC1=V2XC2 formula</a:t>
            </a:r>
          </a:p>
          <a:p>
            <a:pPr algn="l" rtl="0"/>
            <a:endParaRPr lang="ar-SA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Sometimes it is necessary to use one solution to make a specific amount of a more dilute solution .To do this the following formula can be used: 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V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 X C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=V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 X C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Where: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V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1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= Volume of starting solution needed to make the new solution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(volume of stock solution)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.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C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1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= Concentration of starting solution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(stock solution)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.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V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= Final volume of new solution.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C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= Final concentration of new solution</a:t>
            </a:r>
            <a:r>
              <a:rPr lang="en-US" dirty="0">
                <a:latin typeface="Calibri" panose="020F0502020204030204" pitchFamily="34" charset="0"/>
              </a:rPr>
              <a:t>.</a:t>
            </a:r>
          </a:p>
          <a:p>
            <a:pPr rtl="0"/>
            <a:r>
              <a:rPr lang="en-US" i="1" dirty="0">
                <a:latin typeface="Calibri" panose="020F0502020204030204" pitchFamily="34" charset="0"/>
              </a:rPr>
              <a:t> </a:t>
            </a:r>
            <a:endParaRPr lang="en-US" dirty="0">
              <a:latin typeface="Calibri" panose="020F0502020204030204" pitchFamily="34" charset="0"/>
            </a:endParaRPr>
          </a:p>
          <a:p>
            <a:pPr rtl="0"/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algn="l"/>
            <a:endParaRPr lang="en-US" b="1" dirty="0">
              <a:solidFill>
                <a:srgbClr val="0070C0"/>
              </a:solidFill>
              <a:latin typeface="Calibri" panose="020F0502020204030204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85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260648"/>
            <a:ext cx="864096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For example:                                                                                                                                                                          Make 5ml of 0.25M solution from a 1.0M solution:</a:t>
            </a:r>
          </a:p>
          <a:p>
            <a:pPr algn="l" rtl="0"/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Since: 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V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 x C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= V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x C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2.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 .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       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          (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V</a:t>
            </a:r>
            <a:r>
              <a:rPr lang="en-US" baseline="-25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1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) x (1M) = (5ml) x (0.25M).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 V</a:t>
            </a:r>
            <a:r>
              <a:rPr lang="en-US" baseline="-25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1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= [(5 x 0.25)/1] = 1.25 ml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 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So 1.25ml of the 1M solution is needed (starting solution)  then complete the volume up to 5 ml.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Note: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(since the diluted solution should have a final volume of 5ml)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 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(V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1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-V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)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 =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5ml – 1.25ml = 3.75ml).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3.75ml of diluent (generally water) should be added to the 1.25ml of starting solution.</a:t>
            </a:r>
          </a:p>
          <a:p>
            <a:pPr algn="l"/>
            <a:endParaRPr lang="ar-SA" dirty="0">
              <a:latin typeface="Calibri" panose="020F0502020204030204" pitchFamily="34" charset="0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83133380-7A7B-4614-81FE-693C98968C36}"/>
              </a:ext>
            </a:extLst>
          </p:cNvPr>
          <p:cNvSpPr/>
          <p:nvPr/>
        </p:nvSpPr>
        <p:spPr>
          <a:xfrm>
            <a:off x="593812" y="1628800"/>
            <a:ext cx="7956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l" rtl="0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Where: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GB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?            </a:t>
            </a:r>
            <a:r>
              <a:rPr lang="en-GB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1M            ,V</a:t>
            </a:r>
            <a:r>
              <a:rPr lang="en-GB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5ml          ,C</a:t>
            </a:r>
            <a:r>
              <a:rPr lang="en-GB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0.25M</a:t>
            </a:r>
          </a:p>
        </p:txBody>
      </p:sp>
    </p:spTree>
    <p:extLst>
      <p:ext uri="{BB962C8B-B14F-4D97-AF65-F5344CB8AC3E}">
        <p14:creationId xmlns:p14="http://schemas.microsoft.com/office/powerpoint/2010/main" val="1862692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9512" y="620688"/>
            <a:ext cx="6918389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Objective: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63442" y="1351426"/>
            <a:ext cx="88010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l" rtl="0">
              <a:buNone/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1- To learn how to prepare solutions 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with different concentration expression.</a:t>
            </a: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</a:t>
            </a: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2-To get familiar with solution dilutions.</a:t>
            </a:r>
          </a:p>
        </p:txBody>
      </p:sp>
    </p:spTree>
    <p:extLst>
      <p:ext uri="{BB962C8B-B14F-4D97-AF65-F5344CB8AC3E}">
        <p14:creationId xmlns:p14="http://schemas.microsoft.com/office/powerpoint/2010/main" val="412341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65E149F2-1C1D-46C1-91ED-975790CD04F2}"/>
              </a:ext>
            </a:extLst>
          </p:cNvPr>
          <p:cNvSpPr/>
          <p:nvPr/>
        </p:nvSpPr>
        <p:spPr>
          <a:xfrm>
            <a:off x="71543" y="95634"/>
            <a:ext cx="896448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3) Serial Dilutions:</a:t>
            </a:r>
          </a:p>
          <a:p>
            <a:pPr algn="l" rtl="0"/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l" rtl="0"/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-It is a stepwise dilution of a solution, where the </a:t>
            </a:r>
            <a:r>
              <a:rPr lang="en-GB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dilution factor is constant at each step.</a:t>
            </a:r>
          </a:p>
          <a:p>
            <a:pPr algn="l" rtl="0"/>
            <a:r>
              <a:rPr lang="en-GB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l" rtl="0"/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-The source of dilution material for each step comes from the diluted material of the previous step.</a:t>
            </a:r>
          </a:p>
        </p:txBody>
      </p:sp>
    </p:spTree>
    <p:extLst>
      <p:ext uri="{BB962C8B-B14F-4D97-AF65-F5344CB8AC3E}">
        <p14:creationId xmlns:p14="http://schemas.microsoft.com/office/powerpoint/2010/main" val="2055706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1.bp.blogspot.com/-9R_WXx1Hljw/UoXeaDehsJI/AAAAAAAAA0s/OVyz8WCc5zM/s1600/serial_dilution2.png">
            <a:extLst>
              <a:ext uri="{FF2B5EF4-FFF2-40B4-BE49-F238E27FC236}">
                <a16:creationId xmlns:a16="http://schemas.microsoft.com/office/drawing/2014/main" id="{CAB7712C-693E-4D3B-8C1D-231FB0DFF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365" y="837412"/>
            <a:ext cx="5567278" cy="259158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3845F239-9FFF-4706-BD65-FAB35F4A7A46}"/>
              </a:ext>
            </a:extLst>
          </p:cNvPr>
          <p:cNvSpPr/>
          <p:nvPr/>
        </p:nvSpPr>
        <p:spPr>
          <a:xfrm>
            <a:off x="687687" y="4941168"/>
            <a:ext cx="63409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GB" b="1" dirty="0">
                <a:solidFill>
                  <a:srgbClr val="5200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Dilution factor (D.F) = final volume / aliquot volume</a:t>
            </a:r>
          </a:p>
          <a:p>
            <a:pPr marL="514350" indent="-514350"/>
            <a:endParaRPr lang="en-GB" b="1" dirty="0">
              <a:solidFill>
                <a:srgbClr val="5200A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GB" b="1" dirty="0">
                <a:solidFill>
                  <a:srgbClr val="5200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10 /1 = 10 (for each step)</a:t>
            </a:r>
          </a:p>
        </p:txBody>
      </p:sp>
      <p:sp>
        <p:nvSpPr>
          <p:cNvPr id="4" name="Curved Up Arrow 5">
            <a:extLst>
              <a:ext uri="{FF2B5EF4-FFF2-40B4-BE49-F238E27FC236}">
                <a16:creationId xmlns:a16="http://schemas.microsoft.com/office/drawing/2014/main" id="{C2EE97CD-42F2-4F5B-BB56-23787DF7963C}"/>
              </a:ext>
            </a:extLst>
          </p:cNvPr>
          <p:cNvSpPr/>
          <p:nvPr/>
        </p:nvSpPr>
        <p:spPr>
          <a:xfrm>
            <a:off x="1942486" y="3533861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Curved Up Arrow 7">
            <a:extLst>
              <a:ext uri="{FF2B5EF4-FFF2-40B4-BE49-F238E27FC236}">
                <a16:creationId xmlns:a16="http://schemas.microsoft.com/office/drawing/2014/main" id="{04780653-BA46-43B2-A842-E7B2DFFD5E5F}"/>
              </a:ext>
            </a:extLst>
          </p:cNvPr>
          <p:cNvSpPr/>
          <p:nvPr/>
        </p:nvSpPr>
        <p:spPr>
          <a:xfrm>
            <a:off x="3093745" y="3533861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Curved Up Arrow 8">
            <a:extLst>
              <a:ext uri="{FF2B5EF4-FFF2-40B4-BE49-F238E27FC236}">
                <a16:creationId xmlns:a16="http://schemas.microsoft.com/office/drawing/2014/main" id="{05F12F56-5D8E-4DBB-BB2C-BACD92E708AF}"/>
              </a:ext>
            </a:extLst>
          </p:cNvPr>
          <p:cNvSpPr/>
          <p:nvPr/>
        </p:nvSpPr>
        <p:spPr>
          <a:xfrm>
            <a:off x="4245004" y="3533861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Curved Up Arrow 9">
            <a:extLst>
              <a:ext uri="{FF2B5EF4-FFF2-40B4-BE49-F238E27FC236}">
                <a16:creationId xmlns:a16="http://schemas.microsoft.com/office/drawing/2014/main" id="{B013984E-BD60-4A0E-9291-CE0CFACF3465}"/>
              </a:ext>
            </a:extLst>
          </p:cNvPr>
          <p:cNvSpPr/>
          <p:nvPr/>
        </p:nvSpPr>
        <p:spPr>
          <a:xfrm>
            <a:off x="5396263" y="3533861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F0BD0559-0FC7-4091-8873-680E740326C6}"/>
              </a:ext>
            </a:extLst>
          </p:cNvPr>
          <p:cNvSpPr/>
          <p:nvPr/>
        </p:nvSpPr>
        <p:spPr>
          <a:xfrm>
            <a:off x="1920305" y="3769538"/>
            <a:ext cx="11448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/10 = 10 </a:t>
            </a:r>
            <a:endParaRPr lang="en-GB" sz="1400" dirty="0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35986708-3B0E-458C-82F8-68E9DD428CBE}"/>
              </a:ext>
            </a:extLst>
          </p:cNvPr>
          <p:cNvSpPr/>
          <p:nvPr/>
        </p:nvSpPr>
        <p:spPr>
          <a:xfrm>
            <a:off x="3154005" y="3769538"/>
            <a:ext cx="9653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/1 = 10 </a:t>
            </a:r>
            <a:endParaRPr lang="en-GB" sz="1400" dirty="0"/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BC3D603A-21FA-4D92-8A00-5BDFC2C2B8D4}"/>
              </a:ext>
            </a:extLst>
          </p:cNvPr>
          <p:cNvSpPr/>
          <p:nvPr/>
        </p:nvSpPr>
        <p:spPr>
          <a:xfrm>
            <a:off x="4305264" y="3769537"/>
            <a:ext cx="10102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/0.1 = 10 </a:t>
            </a:r>
            <a:endParaRPr lang="en-GB" sz="1400" dirty="0"/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57C00ECA-D54B-4197-9CF5-F79F37B3F250}"/>
              </a:ext>
            </a:extLst>
          </p:cNvPr>
          <p:cNvSpPr/>
          <p:nvPr/>
        </p:nvSpPr>
        <p:spPr>
          <a:xfrm>
            <a:off x="5343364" y="3769537"/>
            <a:ext cx="12346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0.1 /0.01 = 10 </a:t>
            </a:r>
            <a:endParaRPr lang="en-GB" sz="1400" dirty="0"/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8D72BEFE-41AF-45E1-887B-14185A4F86A6}"/>
              </a:ext>
            </a:extLst>
          </p:cNvPr>
          <p:cNvSpPr txBox="1"/>
          <p:nvPr/>
        </p:nvSpPr>
        <p:spPr>
          <a:xfrm>
            <a:off x="3583928" y="379255"/>
            <a:ext cx="10708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1:10</a:t>
            </a:r>
          </a:p>
        </p:txBody>
      </p:sp>
    </p:spTree>
    <p:extLst>
      <p:ext uri="{BB962C8B-B14F-4D97-AF65-F5344CB8AC3E}">
        <p14:creationId xmlns:p14="http://schemas.microsoft.com/office/powerpoint/2010/main" val="31123349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19D2F-8104-471A-B1FF-CC40F53EFA9B}"/>
              </a:ext>
            </a:extLst>
          </p:cNvPr>
          <p:cNvSpPr txBox="1">
            <a:spLocks/>
          </p:cNvSpPr>
          <p:nvPr/>
        </p:nvSpPr>
        <p:spPr>
          <a:xfrm>
            <a:off x="0" y="-188628"/>
            <a:ext cx="10585450" cy="16002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n w="12700">
                  <a:noFill/>
                  <a:prstDash val="solid"/>
                </a:ln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Find out the concentration of the diluted solutions: </a:t>
            </a:r>
          </a:p>
          <a:p>
            <a:endParaRPr lang="en-GB" sz="3200" b="1" dirty="0">
              <a:ln w="12700">
                <a:solidFill>
                  <a:schemeClr val="accent2">
                    <a:lumMod val="75000"/>
                  </a:schemeClr>
                </a:solidFill>
                <a:prstDash val="solid"/>
              </a:ln>
              <a:pattFill prst="pct80">
                <a:fgClr>
                  <a:srgbClr val="6800D0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>
                    <a:lumMod val="40000"/>
                    <a:lumOff val="60000"/>
                  </a:schemeClr>
                </a:outerShdw>
              </a:effectLst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570902A-0C45-482B-BAE7-EEFA57EB57F0}"/>
              </a:ext>
            </a:extLst>
          </p:cNvPr>
          <p:cNvSpPr/>
          <p:nvPr/>
        </p:nvSpPr>
        <p:spPr>
          <a:xfrm>
            <a:off x="256212" y="1119240"/>
            <a:ext cx="80368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GB" b="1" dirty="0">
                <a:solidFill>
                  <a:srgbClr val="5200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Dilution factor (D.F) = final volume / aliquot volume  = 10 /1 = </a:t>
            </a:r>
            <a:r>
              <a:rPr lang="en-GB" sz="2000" b="1" dirty="0">
                <a:solidFill>
                  <a:srgbClr val="5200A4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GB" b="1" dirty="0">
                <a:solidFill>
                  <a:srgbClr val="5200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(for each step)</a:t>
            </a:r>
          </a:p>
        </p:txBody>
      </p:sp>
      <p:cxnSp>
        <p:nvCxnSpPr>
          <p:cNvPr id="4" name="Straight Arrow Connector 35">
            <a:extLst>
              <a:ext uri="{FF2B5EF4-FFF2-40B4-BE49-F238E27FC236}">
                <a16:creationId xmlns:a16="http://schemas.microsoft.com/office/drawing/2014/main" id="{BF65DCB3-D693-461E-BDC0-B30867027C73}"/>
              </a:ext>
            </a:extLst>
          </p:cNvPr>
          <p:cNvCxnSpPr/>
          <p:nvPr/>
        </p:nvCxnSpPr>
        <p:spPr>
          <a:xfrm>
            <a:off x="996207" y="5778325"/>
            <a:ext cx="6419565" cy="0"/>
          </a:xfrm>
          <a:prstGeom prst="straightConnector1">
            <a:avLst/>
          </a:prstGeom>
          <a:ln w="762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39">
            <a:extLst>
              <a:ext uri="{FF2B5EF4-FFF2-40B4-BE49-F238E27FC236}">
                <a16:creationId xmlns:a16="http://schemas.microsoft.com/office/drawing/2014/main" id="{FE7E32B5-CCE6-4416-A617-5A3A721F32CA}"/>
              </a:ext>
            </a:extLst>
          </p:cNvPr>
          <p:cNvSpPr/>
          <p:nvPr/>
        </p:nvSpPr>
        <p:spPr>
          <a:xfrm>
            <a:off x="-353882" y="5831295"/>
            <a:ext cx="72300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</a:t>
            </a:r>
            <a:r>
              <a:rPr lang="en-GB" b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concentrated solution to the </a:t>
            </a:r>
            <a:r>
              <a:rPr lang="en-GB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lower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</a:t>
            </a:r>
            <a:endParaRPr lang="en-GB" dirty="0"/>
          </a:p>
        </p:txBody>
      </p:sp>
      <p:pic>
        <p:nvPicPr>
          <p:cNvPr id="6" name="Picture 2" descr="http://1.bp.blogspot.com/-9R_WXx1Hljw/UoXeaDehsJI/AAAAAAAAA0s/OVyz8WCc5zM/s1600/serial_dilution2.png">
            <a:extLst>
              <a:ext uri="{FF2B5EF4-FFF2-40B4-BE49-F238E27FC236}">
                <a16:creationId xmlns:a16="http://schemas.microsoft.com/office/drawing/2014/main" id="{09278E08-4818-4F3D-8440-156C59786C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068"/>
          <a:stretch/>
        </p:blipFill>
        <p:spPr bwMode="auto">
          <a:xfrm>
            <a:off x="755576" y="2852936"/>
            <a:ext cx="6900828" cy="212958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rved Up Arrow 15">
            <a:extLst>
              <a:ext uri="{FF2B5EF4-FFF2-40B4-BE49-F238E27FC236}">
                <a16:creationId xmlns:a16="http://schemas.microsoft.com/office/drawing/2014/main" id="{B207BEB8-EAA0-4A94-9E51-C28E4D82A968}"/>
              </a:ext>
            </a:extLst>
          </p:cNvPr>
          <p:cNvSpPr/>
          <p:nvPr/>
        </p:nvSpPr>
        <p:spPr>
          <a:xfrm>
            <a:off x="1441234" y="5136717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Curved Up Arrow 16">
            <a:extLst>
              <a:ext uri="{FF2B5EF4-FFF2-40B4-BE49-F238E27FC236}">
                <a16:creationId xmlns:a16="http://schemas.microsoft.com/office/drawing/2014/main" id="{9D8578D3-DD86-4497-A6BF-4B0F2E5F8FFC}"/>
              </a:ext>
            </a:extLst>
          </p:cNvPr>
          <p:cNvSpPr/>
          <p:nvPr/>
        </p:nvSpPr>
        <p:spPr>
          <a:xfrm>
            <a:off x="2868981" y="5151329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Curved Up Arrow 17">
            <a:extLst>
              <a:ext uri="{FF2B5EF4-FFF2-40B4-BE49-F238E27FC236}">
                <a16:creationId xmlns:a16="http://schemas.microsoft.com/office/drawing/2014/main" id="{07F9CC06-BDE3-4290-9B16-CD7A2068A7DD}"/>
              </a:ext>
            </a:extLst>
          </p:cNvPr>
          <p:cNvSpPr/>
          <p:nvPr/>
        </p:nvSpPr>
        <p:spPr>
          <a:xfrm>
            <a:off x="4296728" y="5136717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urved Up Arrow 19">
            <a:extLst>
              <a:ext uri="{FF2B5EF4-FFF2-40B4-BE49-F238E27FC236}">
                <a16:creationId xmlns:a16="http://schemas.microsoft.com/office/drawing/2014/main" id="{8FF908F8-6460-44D2-8C40-9423FBA24A2D}"/>
              </a:ext>
            </a:extLst>
          </p:cNvPr>
          <p:cNvSpPr/>
          <p:nvPr/>
        </p:nvSpPr>
        <p:spPr>
          <a:xfrm>
            <a:off x="5724475" y="5151329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urved Up Arrow 20">
            <a:extLst>
              <a:ext uri="{FF2B5EF4-FFF2-40B4-BE49-F238E27FC236}">
                <a16:creationId xmlns:a16="http://schemas.microsoft.com/office/drawing/2014/main" id="{6A551406-B973-4AB5-9E40-241AB987A939}"/>
              </a:ext>
            </a:extLst>
          </p:cNvPr>
          <p:cNvSpPr/>
          <p:nvPr/>
        </p:nvSpPr>
        <p:spPr>
          <a:xfrm rot="10800000">
            <a:off x="5608507" y="2520884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urved Up Arrow 21">
            <a:extLst>
              <a:ext uri="{FF2B5EF4-FFF2-40B4-BE49-F238E27FC236}">
                <a16:creationId xmlns:a16="http://schemas.microsoft.com/office/drawing/2014/main" id="{B10DD08A-FD7D-4732-943E-A9F2FF60F4C5}"/>
              </a:ext>
            </a:extLst>
          </p:cNvPr>
          <p:cNvSpPr/>
          <p:nvPr/>
        </p:nvSpPr>
        <p:spPr>
          <a:xfrm rot="10800000">
            <a:off x="4205990" y="2517193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Curved Up Arrow 22">
            <a:extLst>
              <a:ext uri="{FF2B5EF4-FFF2-40B4-BE49-F238E27FC236}">
                <a16:creationId xmlns:a16="http://schemas.microsoft.com/office/drawing/2014/main" id="{C315D87B-3DF7-4904-9531-82425D12DB0B}"/>
              </a:ext>
            </a:extLst>
          </p:cNvPr>
          <p:cNvSpPr/>
          <p:nvPr/>
        </p:nvSpPr>
        <p:spPr>
          <a:xfrm rot="10800000">
            <a:off x="2868981" y="2517193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Curved Up Arrow 23">
            <a:extLst>
              <a:ext uri="{FF2B5EF4-FFF2-40B4-BE49-F238E27FC236}">
                <a16:creationId xmlns:a16="http://schemas.microsoft.com/office/drawing/2014/main" id="{C43CC95A-E445-4EBB-A434-2C3882221BC5}"/>
              </a:ext>
            </a:extLst>
          </p:cNvPr>
          <p:cNvSpPr/>
          <p:nvPr/>
        </p:nvSpPr>
        <p:spPr>
          <a:xfrm rot="10800000">
            <a:off x="1499218" y="2517193"/>
            <a:ext cx="1085850" cy="2476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9F01E4B-52F3-425E-B23C-2DFC29FF36AC}"/>
              </a:ext>
            </a:extLst>
          </p:cNvPr>
          <p:cNvSpPr/>
          <p:nvPr/>
        </p:nvSpPr>
        <p:spPr>
          <a:xfrm>
            <a:off x="5824882" y="2147861"/>
            <a:ext cx="582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5200A4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X10</a:t>
            </a:r>
            <a:endParaRPr lang="en-GB" dirty="0"/>
          </a:p>
        </p:txBody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9B32ABD9-238E-4DD2-B6CD-5F8E32D16AF4}"/>
              </a:ext>
            </a:extLst>
          </p:cNvPr>
          <p:cNvSpPr/>
          <p:nvPr/>
        </p:nvSpPr>
        <p:spPr>
          <a:xfrm>
            <a:off x="4455119" y="2147861"/>
            <a:ext cx="582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5200A4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X10</a:t>
            </a:r>
            <a:endParaRPr lang="en-GB" dirty="0"/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C224D56C-D145-4238-9F49-90D2324CC4F0}"/>
              </a:ext>
            </a:extLst>
          </p:cNvPr>
          <p:cNvSpPr/>
          <p:nvPr/>
        </p:nvSpPr>
        <p:spPr>
          <a:xfrm>
            <a:off x="3104639" y="2147861"/>
            <a:ext cx="582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5200A4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X10</a:t>
            </a:r>
            <a:endParaRPr lang="en-GB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57406BE4-2DFB-4665-8FE2-E51BC3A2669A}"/>
              </a:ext>
            </a:extLst>
          </p:cNvPr>
          <p:cNvSpPr/>
          <p:nvPr/>
        </p:nvSpPr>
        <p:spPr>
          <a:xfrm>
            <a:off x="1739607" y="2147861"/>
            <a:ext cx="582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5200A4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X10</a:t>
            </a:r>
            <a:endParaRPr lang="en-GB" dirty="0"/>
          </a:p>
        </p:txBody>
      </p:sp>
      <p:sp>
        <p:nvSpPr>
          <p:cNvPr id="19" name="Rectangle 28">
            <a:extLst>
              <a:ext uri="{FF2B5EF4-FFF2-40B4-BE49-F238E27FC236}">
                <a16:creationId xmlns:a16="http://schemas.microsoft.com/office/drawing/2014/main" id="{243A153F-150C-4917-90C9-C430524CD58A}"/>
              </a:ext>
            </a:extLst>
          </p:cNvPr>
          <p:cNvSpPr/>
          <p:nvPr/>
        </p:nvSpPr>
        <p:spPr>
          <a:xfrm>
            <a:off x="5824882" y="5398979"/>
            <a:ext cx="599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5200A4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÷ 10</a:t>
            </a:r>
            <a:endParaRPr lang="en-GB" dirty="0"/>
          </a:p>
        </p:txBody>
      </p:sp>
      <p:sp>
        <p:nvSpPr>
          <p:cNvPr id="20" name="Rectangle 29">
            <a:extLst>
              <a:ext uri="{FF2B5EF4-FFF2-40B4-BE49-F238E27FC236}">
                <a16:creationId xmlns:a16="http://schemas.microsoft.com/office/drawing/2014/main" id="{D646D174-7A72-40F1-9CC1-A9FDD9B7C6C7}"/>
              </a:ext>
            </a:extLst>
          </p:cNvPr>
          <p:cNvSpPr/>
          <p:nvPr/>
        </p:nvSpPr>
        <p:spPr>
          <a:xfrm>
            <a:off x="4455119" y="5398979"/>
            <a:ext cx="599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5200A4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÷ 10</a:t>
            </a:r>
            <a:endParaRPr lang="en-GB" dirty="0"/>
          </a:p>
        </p:txBody>
      </p:sp>
      <p:sp>
        <p:nvSpPr>
          <p:cNvPr id="21" name="Rectangle 30">
            <a:extLst>
              <a:ext uri="{FF2B5EF4-FFF2-40B4-BE49-F238E27FC236}">
                <a16:creationId xmlns:a16="http://schemas.microsoft.com/office/drawing/2014/main" id="{25AEB5B6-A343-4703-88A6-E85AD4702183}"/>
              </a:ext>
            </a:extLst>
          </p:cNvPr>
          <p:cNvSpPr/>
          <p:nvPr/>
        </p:nvSpPr>
        <p:spPr>
          <a:xfrm>
            <a:off x="3104639" y="5398979"/>
            <a:ext cx="599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5200A4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÷ 10</a:t>
            </a:r>
            <a:endParaRPr lang="en-GB" dirty="0"/>
          </a:p>
        </p:txBody>
      </p:sp>
      <p:sp>
        <p:nvSpPr>
          <p:cNvPr id="22" name="Rectangle 31">
            <a:extLst>
              <a:ext uri="{FF2B5EF4-FFF2-40B4-BE49-F238E27FC236}">
                <a16:creationId xmlns:a16="http://schemas.microsoft.com/office/drawing/2014/main" id="{04FDBEB1-4BC2-4B51-AB88-563E0C2D1FAF}"/>
              </a:ext>
            </a:extLst>
          </p:cNvPr>
          <p:cNvSpPr/>
          <p:nvPr/>
        </p:nvSpPr>
        <p:spPr>
          <a:xfrm>
            <a:off x="1739607" y="5398979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5200A4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÷10</a:t>
            </a:r>
            <a:endParaRPr lang="en-GB" dirty="0"/>
          </a:p>
        </p:txBody>
      </p:sp>
      <p:sp>
        <p:nvSpPr>
          <p:cNvPr id="23" name="Rectangle 41">
            <a:extLst>
              <a:ext uri="{FF2B5EF4-FFF2-40B4-BE49-F238E27FC236}">
                <a16:creationId xmlns:a16="http://schemas.microsoft.com/office/drawing/2014/main" id="{71A7C4AA-16CE-4E0B-B110-9B3D7126CF8B}"/>
              </a:ext>
            </a:extLst>
          </p:cNvPr>
          <p:cNvSpPr/>
          <p:nvPr/>
        </p:nvSpPr>
        <p:spPr>
          <a:xfrm>
            <a:off x="-203111" y="1678266"/>
            <a:ext cx="72300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</a:t>
            </a:r>
            <a:r>
              <a:rPr lang="en-GB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lower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concentrated solution to the </a:t>
            </a:r>
            <a:r>
              <a:rPr lang="en-GB" b="1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</a:t>
            </a:r>
            <a:endParaRPr lang="en-GB" dirty="0"/>
          </a:p>
        </p:txBody>
      </p:sp>
      <p:cxnSp>
        <p:nvCxnSpPr>
          <p:cNvPr id="24" name="Straight Arrow Connector 44">
            <a:extLst>
              <a:ext uri="{FF2B5EF4-FFF2-40B4-BE49-F238E27FC236}">
                <a16:creationId xmlns:a16="http://schemas.microsoft.com/office/drawing/2014/main" id="{8CF3BDAE-E878-4235-A582-635039680F99}"/>
              </a:ext>
            </a:extLst>
          </p:cNvPr>
          <p:cNvCxnSpPr/>
          <p:nvPr/>
        </p:nvCxnSpPr>
        <p:spPr>
          <a:xfrm flipH="1">
            <a:off x="877053" y="2147861"/>
            <a:ext cx="6419565" cy="0"/>
          </a:xfrm>
          <a:prstGeom prst="straightConnector1">
            <a:avLst/>
          </a:prstGeom>
          <a:ln w="762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469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4691FE63-6651-40BD-B2BB-1A7A4E2AF888}"/>
              </a:ext>
            </a:extLst>
          </p:cNvPr>
          <p:cNvSpPr/>
          <p:nvPr/>
        </p:nvSpPr>
        <p:spPr>
          <a:xfrm>
            <a:off x="107504" y="797511"/>
            <a:ext cx="856895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Example:</a:t>
            </a:r>
          </a:p>
          <a:p>
            <a:pPr algn="l" rtl="0"/>
            <a:endParaRPr lang="en-US" sz="2000" b="1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Starting with a 2.0 </a:t>
            </a:r>
            <a:r>
              <a:rPr lang="en-US" sz="2000" b="1" i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M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stock solution of hydrochloric acid, prepare  four  standard solutions by serial dilution  of the following Molarity  respectively 1 M, 0.5 M, 0.25 M, 0.125 M. [with 1:2 dilution]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Dilution factor (D.F) = 2/1 = 2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/>
              </a:rPr>
              <a:t> 1:2</a:t>
            </a:r>
          </a:p>
          <a:p>
            <a:pPr lvl="0" algn="l" rtl="0"/>
            <a:endParaRPr lang="en-US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lvl="0" algn="l" rtl="0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-To prepare standard solution 1,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1 ml of the stock 2.0M solution is needed and volume made up to 2 ml with distilled water  (never forget to mix properly).</a:t>
            </a:r>
          </a:p>
          <a:p>
            <a:pPr lvl="0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lvl="0" algn="l" rtl="0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-To prepare standard solutions 2-4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, 1 ml of the previously diluted solution is taken  and volume is made up to a final volume of 2 ml by the addition of distilled water. </a:t>
            </a:r>
          </a:p>
        </p:txBody>
      </p:sp>
    </p:spTree>
    <p:extLst>
      <p:ext uri="{BB962C8B-B14F-4D97-AF65-F5344CB8AC3E}">
        <p14:creationId xmlns:p14="http://schemas.microsoft.com/office/powerpoint/2010/main" val="15028225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8C59466-05FE-4CCD-8C7F-8325C0CF7EC1}"/>
              </a:ext>
            </a:extLst>
          </p:cNvPr>
          <p:cNvGrpSpPr/>
          <p:nvPr/>
        </p:nvGrpSpPr>
        <p:grpSpPr>
          <a:xfrm>
            <a:off x="683568" y="1412776"/>
            <a:ext cx="7553274" cy="3415171"/>
            <a:chOff x="259086" y="4391225"/>
            <a:chExt cx="5567278" cy="2236922"/>
          </a:xfrm>
        </p:grpSpPr>
        <p:pic>
          <p:nvPicPr>
            <p:cNvPr id="4" name="Picture 2" descr="http://1.bp.blogspot.com/-9R_WXx1Hljw/UoXeaDehsJI/AAAAAAAAA0s/OVyz8WCc5zM/s1600/serial_dilution2.png">
              <a:extLst>
                <a:ext uri="{FF2B5EF4-FFF2-40B4-BE49-F238E27FC236}">
                  <a16:creationId xmlns:a16="http://schemas.microsoft.com/office/drawing/2014/main" id="{CA63E697-3F69-4C0D-B5D2-3E87690893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86" y="4463716"/>
              <a:ext cx="5567278" cy="2124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1">
              <a:extLst>
                <a:ext uri="{FF2B5EF4-FFF2-40B4-BE49-F238E27FC236}">
                  <a16:creationId xmlns:a16="http://schemas.microsoft.com/office/drawing/2014/main" id="{4B02E97A-372F-487E-91A1-1AC2F06FEF7C}"/>
                </a:ext>
              </a:extLst>
            </p:cNvPr>
            <p:cNvSpPr txBox="1"/>
            <p:nvPr/>
          </p:nvSpPr>
          <p:spPr>
            <a:xfrm>
              <a:off x="1503948" y="4422291"/>
              <a:ext cx="156411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050" dirty="0"/>
                <a:t>1</a:t>
              </a:r>
            </a:p>
          </p:txBody>
        </p:sp>
        <p:sp>
          <p:nvSpPr>
            <p:cNvPr id="6" name="TextBox 12">
              <a:extLst>
                <a:ext uri="{FF2B5EF4-FFF2-40B4-BE49-F238E27FC236}">
                  <a16:creationId xmlns:a16="http://schemas.microsoft.com/office/drawing/2014/main" id="{1A10BD7F-CF59-45C2-A89B-B7FACCD2424A}"/>
                </a:ext>
              </a:extLst>
            </p:cNvPr>
            <p:cNvSpPr txBox="1"/>
            <p:nvPr/>
          </p:nvSpPr>
          <p:spPr>
            <a:xfrm>
              <a:off x="2618875" y="4423544"/>
              <a:ext cx="156411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050" dirty="0"/>
                <a:t>1</a:t>
              </a:r>
            </a:p>
          </p:txBody>
        </p:sp>
        <p:sp>
          <p:nvSpPr>
            <p:cNvPr id="7" name="TextBox 13">
              <a:extLst>
                <a:ext uri="{FF2B5EF4-FFF2-40B4-BE49-F238E27FC236}">
                  <a16:creationId xmlns:a16="http://schemas.microsoft.com/office/drawing/2014/main" id="{5DE97C3D-6471-4DE9-9F66-DEE1CE73CE2C}"/>
                </a:ext>
              </a:extLst>
            </p:cNvPr>
            <p:cNvSpPr txBox="1"/>
            <p:nvPr/>
          </p:nvSpPr>
          <p:spPr>
            <a:xfrm>
              <a:off x="4961847" y="4391225"/>
              <a:ext cx="156411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050" dirty="0"/>
                <a:t>1</a:t>
              </a:r>
            </a:p>
          </p:txBody>
        </p:sp>
        <p:sp>
          <p:nvSpPr>
            <p:cNvPr id="8" name="TextBox 14">
              <a:extLst>
                <a:ext uri="{FF2B5EF4-FFF2-40B4-BE49-F238E27FC236}">
                  <a16:creationId xmlns:a16="http://schemas.microsoft.com/office/drawing/2014/main" id="{C1AB4B1B-7B26-4EB8-A2DF-3F800C389152}"/>
                </a:ext>
              </a:extLst>
            </p:cNvPr>
            <p:cNvSpPr txBox="1"/>
            <p:nvPr/>
          </p:nvSpPr>
          <p:spPr>
            <a:xfrm>
              <a:off x="3790361" y="4391225"/>
              <a:ext cx="156411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050" dirty="0"/>
                <a:t>1</a:t>
              </a:r>
            </a:p>
          </p:txBody>
        </p:sp>
        <p:sp>
          <p:nvSpPr>
            <p:cNvPr id="9" name="TextBox 15">
              <a:extLst>
                <a:ext uri="{FF2B5EF4-FFF2-40B4-BE49-F238E27FC236}">
                  <a16:creationId xmlns:a16="http://schemas.microsoft.com/office/drawing/2014/main" id="{0E87295C-AB51-4C79-A04C-39CF5E4433CA}"/>
                </a:ext>
              </a:extLst>
            </p:cNvPr>
            <p:cNvSpPr txBox="1"/>
            <p:nvPr/>
          </p:nvSpPr>
          <p:spPr>
            <a:xfrm>
              <a:off x="427266" y="6354772"/>
              <a:ext cx="512533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050" b="1" dirty="0"/>
                <a:t>2 M</a:t>
              </a:r>
            </a:p>
          </p:txBody>
        </p:sp>
        <p:sp>
          <p:nvSpPr>
            <p:cNvPr id="10" name="TextBox 16">
              <a:extLst>
                <a:ext uri="{FF2B5EF4-FFF2-40B4-BE49-F238E27FC236}">
                  <a16:creationId xmlns:a16="http://schemas.microsoft.com/office/drawing/2014/main" id="{5D92704B-7A46-409C-9CBC-1577260D1092}"/>
                </a:ext>
              </a:extLst>
            </p:cNvPr>
            <p:cNvSpPr txBox="1"/>
            <p:nvPr/>
          </p:nvSpPr>
          <p:spPr>
            <a:xfrm>
              <a:off x="1582153" y="6354772"/>
              <a:ext cx="512533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050" b="1" dirty="0"/>
                <a:t>1 M</a:t>
              </a:r>
            </a:p>
          </p:txBody>
        </p:sp>
        <p:sp>
          <p:nvSpPr>
            <p:cNvPr id="11" name="TextBox 17">
              <a:extLst>
                <a:ext uri="{FF2B5EF4-FFF2-40B4-BE49-F238E27FC236}">
                  <a16:creationId xmlns:a16="http://schemas.microsoft.com/office/drawing/2014/main" id="{F32D597E-4C20-4561-81A7-0F89DE39F339}"/>
                </a:ext>
              </a:extLst>
            </p:cNvPr>
            <p:cNvSpPr txBox="1"/>
            <p:nvPr/>
          </p:nvSpPr>
          <p:spPr>
            <a:xfrm>
              <a:off x="2697080" y="6354772"/>
              <a:ext cx="596453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050" b="1" dirty="0"/>
                <a:t>0.5 M</a:t>
              </a:r>
            </a:p>
          </p:txBody>
        </p:sp>
        <p:sp>
          <p:nvSpPr>
            <p:cNvPr id="12" name="TextBox 18">
              <a:extLst>
                <a:ext uri="{FF2B5EF4-FFF2-40B4-BE49-F238E27FC236}">
                  <a16:creationId xmlns:a16="http://schemas.microsoft.com/office/drawing/2014/main" id="{C810C69C-C29B-4BB9-ACC9-B265D1F42166}"/>
                </a:ext>
              </a:extLst>
            </p:cNvPr>
            <p:cNvSpPr txBox="1"/>
            <p:nvPr/>
          </p:nvSpPr>
          <p:spPr>
            <a:xfrm>
              <a:off x="3830997" y="6354772"/>
              <a:ext cx="596453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050" b="1" dirty="0"/>
                <a:t>0.25 M</a:t>
              </a:r>
            </a:p>
          </p:txBody>
        </p:sp>
        <p:sp>
          <p:nvSpPr>
            <p:cNvPr id="13" name="TextBox 19">
              <a:extLst>
                <a:ext uri="{FF2B5EF4-FFF2-40B4-BE49-F238E27FC236}">
                  <a16:creationId xmlns:a16="http://schemas.microsoft.com/office/drawing/2014/main" id="{1740ADB5-CBFA-47ED-8EC8-32A6544E9449}"/>
                </a:ext>
              </a:extLst>
            </p:cNvPr>
            <p:cNvSpPr txBox="1"/>
            <p:nvPr/>
          </p:nvSpPr>
          <p:spPr>
            <a:xfrm>
              <a:off x="4911295" y="6374231"/>
              <a:ext cx="717463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050" b="1" dirty="0"/>
                <a:t>0.125 M</a:t>
              </a:r>
            </a:p>
          </p:txBody>
        </p:sp>
        <p:sp>
          <p:nvSpPr>
            <p:cNvPr id="14" name="TextBox 20">
              <a:extLst>
                <a:ext uri="{FF2B5EF4-FFF2-40B4-BE49-F238E27FC236}">
                  <a16:creationId xmlns:a16="http://schemas.microsoft.com/office/drawing/2014/main" id="{5F7B0EC2-2FF8-42E9-A97B-16BCA7C3209C}"/>
                </a:ext>
              </a:extLst>
            </p:cNvPr>
            <p:cNvSpPr txBox="1"/>
            <p:nvPr/>
          </p:nvSpPr>
          <p:spPr>
            <a:xfrm>
              <a:off x="939799" y="4789252"/>
              <a:ext cx="79741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900" b="1" dirty="0">
                  <a:solidFill>
                    <a:schemeClr val="accent2">
                      <a:lumMod val="75000"/>
                    </a:schemeClr>
                  </a:solidFill>
                </a:rPr>
                <a:t>1 ml of 2 M solution</a:t>
              </a:r>
            </a:p>
          </p:txBody>
        </p:sp>
        <p:sp>
          <p:nvSpPr>
            <p:cNvPr id="15" name="TextBox 21">
              <a:extLst>
                <a:ext uri="{FF2B5EF4-FFF2-40B4-BE49-F238E27FC236}">
                  <a16:creationId xmlns:a16="http://schemas.microsoft.com/office/drawing/2014/main" id="{8503EDCE-184C-425D-9E75-0D950EEE3490}"/>
                </a:ext>
              </a:extLst>
            </p:cNvPr>
            <p:cNvSpPr txBox="1"/>
            <p:nvPr/>
          </p:nvSpPr>
          <p:spPr>
            <a:xfrm>
              <a:off x="2091625" y="4797421"/>
              <a:ext cx="79741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900" b="1" dirty="0">
                  <a:solidFill>
                    <a:schemeClr val="accent2">
                      <a:lumMod val="75000"/>
                    </a:schemeClr>
                  </a:solidFill>
                </a:rPr>
                <a:t>1 ml of 1 M solution</a:t>
              </a:r>
            </a:p>
          </p:txBody>
        </p:sp>
        <p:sp>
          <p:nvSpPr>
            <p:cNvPr id="16" name="TextBox 22">
              <a:extLst>
                <a:ext uri="{FF2B5EF4-FFF2-40B4-BE49-F238E27FC236}">
                  <a16:creationId xmlns:a16="http://schemas.microsoft.com/office/drawing/2014/main" id="{72E23782-19F7-4BF7-99ED-8E1A2B62814A}"/>
                </a:ext>
              </a:extLst>
            </p:cNvPr>
            <p:cNvSpPr txBox="1"/>
            <p:nvPr/>
          </p:nvSpPr>
          <p:spPr>
            <a:xfrm>
              <a:off x="3243451" y="4797421"/>
              <a:ext cx="85441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900" b="1" dirty="0">
                  <a:solidFill>
                    <a:schemeClr val="accent2">
                      <a:lumMod val="75000"/>
                    </a:schemeClr>
                  </a:solidFill>
                </a:rPr>
                <a:t>1 ml of 0.5M solution</a:t>
              </a:r>
            </a:p>
          </p:txBody>
        </p:sp>
        <p:sp>
          <p:nvSpPr>
            <p:cNvPr id="17" name="TextBox 23">
              <a:extLst>
                <a:ext uri="{FF2B5EF4-FFF2-40B4-BE49-F238E27FC236}">
                  <a16:creationId xmlns:a16="http://schemas.microsoft.com/office/drawing/2014/main" id="{31825CA3-AC9F-407C-91D5-ACBD88B82134}"/>
                </a:ext>
              </a:extLst>
            </p:cNvPr>
            <p:cNvSpPr txBox="1"/>
            <p:nvPr/>
          </p:nvSpPr>
          <p:spPr>
            <a:xfrm>
              <a:off x="4437455" y="4799387"/>
              <a:ext cx="879611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900" b="1" dirty="0">
                  <a:solidFill>
                    <a:schemeClr val="accent2">
                      <a:lumMod val="75000"/>
                    </a:schemeClr>
                  </a:solidFill>
                </a:rPr>
                <a:t>1 ml of 0.25 M solution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162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6F40F82-A97D-4239-9060-0D9D723B7F36}"/>
              </a:ext>
            </a:extLst>
          </p:cNvPr>
          <p:cNvSpPr/>
          <p:nvPr/>
        </p:nvSpPr>
        <p:spPr>
          <a:xfrm>
            <a:off x="406264" y="260648"/>
            <a:ext cx="8342200" cy="4524315"/>
          </a:xfrm>
          <a:prstGeom prst="rect">
            <a:avLst/>
          </a:prstGeom>
          <a:ln>
            <a:noFill/>
            <a:prstDash val="dashDot"/>
          </a:ln>
        </p:spPr>
        <p:txBody>
          <a:bodyPr wrap="square">
            <a:spAutoFit/>
          </a:bodyPr>
          <a:lstStyle/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how to calculate the concentration of the diluted solutions if they unknown ?</a:t>
            </a:r>
          </a:p>
          <a:p>
            <a:pPr algn="l" rtl="0"/>
            <a:endParaRPr lang="en-US" b="1" dirty="0">
              <a:solidFill>
                <a:srgbClr val="8205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l" rtl="0"/>
            <a:endParaRPr lang="en-US" b="1" dirty="0">
              <a:solidFill>
                <a:srgbClr val="8205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l" rtl="0"/>
            <a:endParaRPr lang="en-US" b="1" dirty="0">
              <a:solidFill>
                <a:srgbClr val="8205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r>
              <a:rPr lang="en-GB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First: find the D.F:</a:t>
            </a:r>
          </a:p>
          <a:p>
            <a:pPr marL="514350" indent="-514350" algn="l" rtl="0"/>
            <a:r>
              <a:rPr lang="en-GB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     </a:t>
            </a:r>
            <a:r>
              <a:rPr lang="en-GB" dirty="0">
                <a:solidFill>
                  <a:srgbClr val="5200A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Dilution factor (D.F) = final volume / aliquot volume 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      </a:t>
            </a:r>
          </a:p>
          <a:p>
            <a:pPr marL="514350" indent="-514350" algn="l" rtl="0"/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                          = 2/1 = </a:t>
            </a:r>
            <a:r>
              <a:rPr lang="en-GB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GB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GB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Second: divide the previous solution concentration by the D.F:</a:t>
            </a:r>
          </a:p>
          <a:p>
            <a:pPr marL="514350" indent="-514350" algn="l" rtl="0"/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l" rtl="0"/>
            <a:r>
              <a:rPr lang="en-GB" b="1" dirty="0">
                <a:solidFill>
                  <a:srgbClr val="8205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-concentration of solution 1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GB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2.0 M stock solution /2 =</a:t>
            </a:r>
            <a:r>
              <a:rPr lang="en-GB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 M</a:t>
            </a:r>
          </a:p>
          <a:p>
            <a:pPr marL="514350" indent="-514350" algn="l" rtl="0"/>
            <a:r>
              <a:rPr lang="en-GB" b="1" dirty="0">
                <a:solidFill>
                  <a:srgbClr val="8205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-concentration of solution 2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GB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1M/2 =</a:t>
            </a:r>
            <a:r>
              <a:rPr lang="en-GB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0.5 M</a:t>
            </a:r>
          </a:p>
          <a:p>
            <a:pPr marL="514350" indent="-514350" algn="l" rtl="0"/>
            <a:r>
              <a:rPr lang="en-GB" b="1" dirty="0">
                <a:solidFill>
                  <a:srgbClr val="8205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-concentration of solution 3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GB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0.5M/2 =</a:t>
            </a:r>
            <a:r>
              <a:rPr lang="en-GB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0.25 M</a:t>
            </a:r>
          </a:p>
          <a:p>
            <a:pPr marL="514350" indent="-514350" algn="l" rtl="0"/>
            <a:r>
              <a:rPr lang="en-GB" b="1" dirty="0">
                <a:solidFill>
                  <a:srgbClr val="8205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-concentration of solution 4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GB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0.25/2 =</a:t>
            </a:r>
            <a:r>
              <a:rPr lang="en-GB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0.125 M</a:t>
            </a:r>
          </a:p>
          <a:p>
            <a:pPr marL="514350" indent="-514350" algn="l" rtl="0"/>
            <a:endParaRPr lang="en-GB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l" rtl="0"/>
            <a:endParaRPr lang="en-US" b="1" dirty="0">
              <a:solidFill>
                <a:srgbClr val="8205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55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260648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Introduction: </a:t>
            </a:r>
            <a:endParaRPr lang="ar-SA" sz="24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/>
            <a:endParaRPr lang="ar-SA" sz="2000" dirty="0">
              <a:latin typeface="Calibri" panose="020F0502020204030204" pitchFamily="34" charset="0"/>
            </a:endParaRPr>
          </a:p>
          <a:p>
            <a:pPr algn="l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-</a:t>
            </a:r>
            <a:r>
              <a:rPr lang="en-US" sz="2000" dirty="0">
                <a:latin typeface="Calibri" panose="020F0502020204030204" pitchFamily="34" charset="0"/>
              </a:rPr>
              <a:t>It is very important to understand how to prepare solutions and make dilutions and it is an essential skill for biochemists which is necessary knowledge needed for doing any experiment. 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251520" y="2413338"/>
            <a:ext cx="849694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- </a:t>
            </a:r>
            <a:r>
              <a:rPr lang="en-US" dirty="0">
                <a:latin typeface="Calibri" panose="020F0502020204030204" pitchFamily="34" charset="0"/>
              </a:rPr>
              <a:t>A simple solution is basically two substances that are evenly mixed together. One of them is called the solute and the other is the solvent. A </a:t>
            </a:r>
            <a:r>
              <a:rPr lang="en-US" b="1" dirty="0">
                <a:latin typeface="Calibri" panose="020F0502020204030204" pitchFamily="34" charset="0"/>
              </a:rPr>
              <a:t>solute</a:t>
            </a:r>
            <a:r>
              <a:rPr lang="en-US" dirty="0">
                <a:latin typeface="Calibri" panose="020F0502020204030204" pitchFamily="34" charset="0"/>
              </a:rPr>
              <a:t> is the substance to be dissolved (sugar). The </a:t>
            </a:r>
            <a:r>
              <a:rPr lang="en-US" b="1" dirty="0">
                <a:latin typeface="Calibri" panose="020F0502020204030204" pitchFamily="34" charset="0"/>
              </a:rPr>
              <a:t>solvent</a:t>
            </a:r>
            <a:r>
              <a:rPr lang="en-US" dirty="0">
                <a:latin typeface="Calibri" panose="020F0502020204030204" pitchFamily="34" charset="0"/>
              </a:rPr>
              <a:t> is the one doing the dissolving (water).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forming a homogenous mixture.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</a:t>
            </a:r>
            <a:r>
              <a:rPr lang="en-GB" dirty="0">
                <a:latin typeface="Calibri" panose="020F0502020204030204" pitchFamily="34" charset="0"/>
                <a:sym typeface="Wingdings" panose="05000000000000000000" pitchFamily="2" charset="2"/>
              </a:rPr>
              <a:t>Solution can be composed from one or more solute dissolved in a solvent forming</a:t>
            </a:r>
            <a:br>
              <a:rPr lang="en-GB" dirty="0">
                <a:latin typeface="Calibri" panose="020F0502020204030204" pitchFamily="34" charset="0"/>
                <a:sym typeface="Wingdings" panose="05000000000000000000" pitchFamily="2" charset="2"/>
              </a:rPr>
            </a:br>
            <a:r>
              <a:rPr lang="en-GB" dirty="0">
                <a:latin typeface="Calibri" panose="020F0502020204030204" pitchFamily="34" charset="0"/>
                <a:sym typeface="Wingdings" panose="05000000000000000000" pitchFamily="2" charset="2"/>
              </a:rPr>
              <a:t> a homogenous mixture.</a:t>
            </a:r>
          </a:p>
          <a:p>
            <a:pPr algn="l" rtl="0"/>
            <a:endParaRPr lang="ar-SA" dirty="0">
              <a:latin typeface="Calibri" panose="020F0502020204030204" pitchFamily="34" charset="0"/>
            </a:endParaRPr>
          </a:p>
          <a:p>
            <a:pPr algn="l" rtl="0"/>
            <a:endParaRPr lang="ar-SA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745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376772"/>
            <a:ext cx="6336704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9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i.ytimg.com/vi/yXnOyzDK0EU/maxresdefault.jpg">
            <a:extLst>
              <a:ext uri="{FF2B5EF4-FFF2-40B4-BE49-F238E27FC236}">
                <a16:creationId xmlns:a16="http://schemas.microsoft.com/office/drawing/2014/main" id="{2C478803-D079-4761-A2C4-DF9046945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82" y="1844824"/>
            <a:ext cx="7157594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F26EB653-D882-4F47-9A57-9F3C91CAAB86}"/>
              </a:ext>
            </a:extLst>
          </p:cNvPr>
          <p:cNvSpPr/>
          <p:nvPr/>
        </p:nvSpPr>
        <p:spPr>
          <a:xfrm>
            <a:off x="3203848" y="873586"/>
            <a:ext cx="22108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>
                <a:ln w="12700">
                  <a:noFill/>
                  <a:prstDash val="solid"/>
                </a:ln>
                <a:solidFill>
                  <a:schemeClr val="tx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Solutions</a:t>
            </a:r>
            <a:endParaRPr lang="en-GB" b="1" dirty="0">
              <a:ln w="12700">
                <a:noFill/>
                <a:prstDash val="solid"/>
              </a:ln>
              <a:solidFill>
                <a:schemeClr val="tx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064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092770" y="364594"/>
            <a:ext cx="49423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/>
            <a:r>
              <a:rPr lang="x-none" sz="32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A. Preparation of solutions: 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Aparajita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240713" y="328498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b="1" dirty="0">
                <a:latin typeface="Calibri" panose="020F0502020204030204" pitchFamily="34" charset="0"/>
              </a:rPr>
              <a:t>There are many units for concentration: 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02894" y="386104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b="1" dirty="0">
                <a:solidFill>
                  <a:schemeClr val="tx2"/>
                </a:solidFill>
              </a:rPr>
              <a:t>1.</a:t>
            </a:r>
            <a:r>
              <a:rPr lang="en-US" dirty="0"/>
              <a:t>Molarity.</a:t>
            </a:r>
          </a:p>
          <a:p>
            <a:pPr algn="l" rtl="0"/>
            <a:r>
              <a:rPr lang="en-US" dirty="0"/>
              <a:t> </a:t>
            </a:r>
          </a:p>
          <a:p>
            <a:pPr algn="l" rtl="0"/>
            <a:r>
              <a:rPr lang="en-US" b="1" dirty="0">
                <a:solidFill>
                  <a:schemeClr val="tx2"/>
                </a:solidFill>
              </a:rPr>
              <a:t>2.</a:t>
            </a:r>
            <a:r>
              <a:rPr lang="en-US" dirty="0"/>
              <a:t>W/V %.</a:t>
            </a:r>
          </a:p>
          <a:p>
            <a:pPr algn="l" rtl="0"/>
            <a:r>
              <a:rPr lang="en-US" dirty="0"/>
              <a:t> </a:t>
            </a:r>
          </a:p>
          <a:p>
            <a:pPr algn="l" rtl="0"/>
            <a:r>
              <a:rPr lang="en-US" b="1" dirty="0">
                <a:solidFill>
                  <a:schemeClr val="tx2"/>
                </a:solidFill>
              </a:rPr>
              <a:t>3.</a:t>
            </a:r>
            <a:r>
              <a:rPr lang="en-US" dirty="0"/>
              <a:t>W/W %.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51210A1-90D5-46E9-9BF8-74EDE620AEB2}"/>
              </a:ext>
            </a:extLst>
          </p:cNvPr>
          <p:cNvSpPr/>
          <p:nvPr/>
        </p:nvSpPr>
        <p:spPr>
          <a:xfrm>
            <a:off x="232671" y="1682276"/>
            <a:ext cx="86625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b="1" dirty="0">
                <a:solidFill>
                  <a:schemeClr val="tx2"/>
                </a:solidFill>
              </a:rPr>
              <a:t>Solution concentration define as: </a:t>
            </a:r>
            <a:r>
              <a:rPr lang="en-GB" dirty="0"/>
              <a:t>quantity of a substance dissolved in per unit quantity of another substance (the relative amounts of solute and solvent in a solution).</a:t>
            </a:r>
          </a:p>
        </p:txBody>
      </p:sp>
    </p:spTree>
    <p:extLst>
      <p:ext uri="{BB962C8B-B14F-4D97-AF65-F5344CB8AC3E}">
        <p14:creationId xmlns:p14="http://schemas.microsoft.com/office/powerpoint/2010/main" val="2379493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260648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b="1" dirty="0">
                <a:solidFill>
                  <a:schemeClr val="tx2"/>
                </a:solidFill>
              </a:rPr>
              <a:t>1.Molarity: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79512" y="980728"/>
            <a:ext cx="8820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latin typeface="Calibri" panose="020F0502020204030204" pitchFamily="34" charset="0"/>
              </a:rPr>
              <a:t>is the number of moles of solute dissolved in one liter of solution.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321973" y="1772816"/>
            <a:ext cx="4572000" cy="18928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Molar = </a:t>
            </a:r>
            <a:r>
              <a:rPr lang="en-GB" dirty="0">
                <a:latin typeface="Calibri" panose="020F0502020204030204" pitchFamily="34" charset="0"/>
              </a:rPr>
              <a:t>Number of mole/ Volume in  L.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remember that:</a:t>
            </a:r>
          </a:p>
          <a:p>
            <a:pPr algn="l" rtl="0"/>
            <a:endParaRPr lang="en-US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No of mole =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weight (g) / molecular weight.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35496" y="3789040"/>
            <a:ext cx="88204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Example: </a:t>
            </a: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0.5 Molar (M) solution: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that mean there are 0.5 mole dissolved in 1000ml (1L).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90CB14B-02FA-4C15-9BED-EDC704145ECB}"/>
              </a:ext>
            </a:extLst>
          </p:cNvPr>
          <p:cNvSpPr/>
          <p:nvPr/>
        </p:nvSpPr>
        <p:spPr>
          <a:xfrm>
            <a:off x="321973" y="6021288"/>
            <a:ext cx="31357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Unit of molarity 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Molar </a:t>
            </a:r>
            <a:r>
              <a:rPr lang="en-GB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(M).</a:t>
            </a:r>
            <a:endParaRPr lang="ar-SA" sz="20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038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8179" y="619783"/>
            <a:ext cx="880630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US" dirty="0">
              <a:latin typeface="Aparajita" pitchFamily="34" charset="0"/>
              <a:cs typeface="Aparajita" pitchFamily="34" charset="0"/>
            </a:endParaRPr>
          </a:p>
          <a:p>
            <a:pPr algn="l" rtl="0"/>
            <a:r>
              <a:rPr lang="en-US" sz="2000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 -Prepare 2 M of solid </a:t>
            </a:r>
            <a:r>
              <a:rPr lang="en-US" sz="2000" b="1" dirty="0" err="1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NaCL</a:t>
            </a:r>
            <a:r>
              <a:rPr lang="en-US" sz="2000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, in 100 ml.</a:t>
            </a:r>
          </a:p>
          <a:p>
            <a:pPr algn="l" rtl="0"/>
            <a:r>
              <a:rPr lang="en-US" sz="2000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                                 </a:t>
            </a:r>
          </a:p>
          <a:p>
            <a:pPr algn="l" rtl="0"/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                                                      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53954" y="1484784"/>
            <a:ext cx="8945331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 M  means,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2 mole of NaCl present in 1000 ml [ or 1Liter ] of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solvent (</a:t>
            </a:r>
            <a:r>
              <a:rPr lang="en-US" dirty="0">
                <a:latin typeface="Calibri" panose="020F0502020204030204" pitchFamily="34" charset="0"/>
              </a:rPr>
              <a:t>dis.H</a:t>
            </a:r>
            <a:r>
              <a:rPr lang="en-US" baseline="-25000" dirty="0">
                <a:latin typeface="Calibri" panose="020F0502020204030204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</a:rPr>
              <a:t>O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) .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And we know that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No of mole = weight in (g) / molecular weight.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So, 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[2 mole=  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weight (g)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/ 58.5]   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  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weight (g) =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2 x 58.5 = 117 g.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But,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this weight needed if  1000 ml is required to be prepared.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Since we need to prepare only 100 ml.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So,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 117 g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 1000 ml.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    ? g    100 ml.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[(100 x 117)/1000] = 11.7 g.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11.7 g of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NaCl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dissolved in small volume of </a:t>
            </a:r>
            <a:r>
              <a:rPr lang="en-US" dirty="0">
                <a:latin typeface="Calibri" panose="020F0502020204030204" pitchFamily="34" charset="0"/>
              </a:rPr>
              <a:t>dis.H</a:t>
            </a:r>
            <a:r>
              <a:rPr lang="en-US" baseline="-25000" dirty="0">
                <a:latin typeface="Calibri" panose="020F0502020204030204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</a:rPr>
              <a:t>O, then complete the volume up to 100 ml.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95536" y="219998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Example: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652120" y="209077"/>
            <a:ext cx="3096344" cy="77165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how many gram I need to prepare 2 Molar </a:t>
            </a:r>
            <a:r>
              <a:rPr lang="en-US" b="1" dirty="0" err="1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NaCL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???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4526619" y="6381329"/>
            <a:ext cx="42218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Note: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The MW of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NaCl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is 58.44 =(35.5+23)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78340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340768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dirty="0">
              <a:latin typeface="Calibri" panose="020F0502020204030204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Practically  how  to prepare 2M </a:t>
            </a:r>
            <a:r>
              <a:rPr lang="en-US" b="1" dirty="0" err="1">
                <a:solidFill>
                  <a:schemeClr val="tx2"/>
                </a:solidFill>
                <a:latin typeface="Calibri" panose="020F0502020204030204" pitchFamily="34" charset="0"/>
              </a:rPr>
              <a:t>NaCl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:</a:t>
            </a:r>
          </a:p>
          <a:p>
            <a:pPr algn="l" rtl="0"/>
            <a:endParaRPr lang="ar-SA" dirty="0">
              <a:latin typeface="Calibri" panose="020F0502020204030204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1.</a:t>
            </a:r>
            <a:r>
              <a:rPr lang="en-US" dirty="0">
                <a:latin typeface="Calibri" panose="020F0502020204030204" pitchFamily="34" charset="0"/>
              </a:rPr>
              <a:t>Place a beaker in a balance and zero the balance.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2.</a:t>
            </a:r>
            <a:r>
              <a:rPr lang="en-US" dirty="0">
                <a:latin typeface="Calibri" panose="020F0502020204030204" pitchFamily="34" charset="0"/>
              </a:rPr>
              <a:t>Weight 11.7 grams of NaCl , in the beaker and dissolve in little water (less than 100 ml).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3.</a:t>
            </a:r>
            <a:r>
              <a:rPr lang="en-US" dirty="0">
                <a:latin typeface="Calibri" panose="020F0502020204030204" pitchFamily="34" charset="0"/>
              </a:rPr>
              <a:t>Once the solid is dissolved the volume is transferred to 100 ml volumetric flask.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4.</a:t>
            </a:r>
            <a:r>
              <a:rPr lang="en-US" dirty="0">
                <a:latin typeface="Calibri" panose="020F0502020204030204" pitchFamily="34" charset="0"/>
              </a:rPr>
              <a:t>Brought up to a final volume 100 ml. </a:t>
            </a:r>
          </a:p>
        </p:txBody>
      </p:sp>
    </p:spTree>
    <p:extLst>
      <p:ext uri="{BB962C8B-B14F-4D97-AF65-F5344CB8AC3E}">
        <p14:creationId xmlns:p14="http://schemas.microsoft.com/office/powerpoint/2010/main" val="791048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ساسي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10912</TotalTime>
  <Words>2018</Words>
  <Application>Microsoft Office PowerPoint</Application>
  <PresentationFormat>عرض على الشاشة (4:3)</PresentationFormat>
  <Paragraphs>283</Paragraphs>
  <Slides>25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25</vt:i4>
      </vt:variant>
    </vt:vector>
  </HeadingPairs>
  <TitlesOfParts>
    <vt:vector size="32" baseType="lpstr">
      <vt:lpstr>Aparajita</vt:lpstr>
      <vt:lpstr>Arial</vt:lpstr>
      <vt:lpstr>Arial Black</vt:lpstr>
      <vt:lpstr>Calibri</vt:lpstr>
      <vt:lpstr>Ebrima</vt:lpstr>
      <vt:lpstr>Times New Roman</vt:lpstr>
      <vt:lpstr>أساسية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لينة</dc:creator>
  <cp:lastModifiedBy>ls s</cp:lastModifiedBy>
  <cp:revision>60</cp:revision>
  <dcterms:created xsi:type="dcterms:W3CDTF">2015-01-31T18:51:18Z</dcterms:created>
  <dcterms:modified xsi:type="dcterms:W3CDTF">2019-01-22T17:57:31Z</dcterms:modified>
</cp:coreProperties>
</file>