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7"/>
  </p:notesMasterIdLst>
  <p:sldIdLst>
    <p:sldId id="256" r:id="rId5"/>
    <p:sldId id="279" r:id="rId6"/>
    <p:sldId id="280" r:id="rId7"/>
    <p:sldId id="281" r:id="rId8"/>
    <p:sldId id="282" r:id="rId9"/>
    <p:sldId id="283" r:id="rId10"/>
    <p:sldId id="264" r:id="rId11"/>
    <p:sldId id="284" r:id="rId12"/>
    <p:sldId id="285" r:id="rId13"/>
    <p:sldId id="286" r:id="rId14"/>
    <p:sldId id="287" r:id="rId15"/>
    <p:sldId id="288" r:id="rId16"/>
    <p:sldId id="259" r:id="rId17"/>
    <p:sldId id="260" r:id="rId18"/>
    <p:sldId id="263" r:id="rId19"/>
    <p:sldId id="262" r:id="rId20"/>
    <p:sldId id="261" r:id="rId21"/>
    <p:sldId id="267" r:id="rId22"/>
    <p:sldId id="265" r:id="rId23"/>
    <p:sldId id="266" r:id="rId24"/>
    <p:sldId id="268" r:id="rId25"/>
    <p:sldId id="271" r:id="rId26"/>
    <p:sldId id="272" r:id="rId27"/>
    <p:sldId id="273" r:id="rId28"/>
    <p:sldId id="274" r:id="rId29"/>
    <p:sldId id="275" r:id="rId30"/>
    <p:sldId id="278" r:id="rId31"/>
    <p:sldId id="270" r:id="rId32"/>
    <p:sldId id="289" r:id="rId33"/>
    <p:sldId id="269" r:id="rId34"/>
    <p:sldId id="276" r:id="rId35"/>
    <p:sldId id="277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1409E5-3046-7753-D9E6-5717A6E644E4}" v="2" dt="2025-01-12T08:36:29.889"/>
  </p1510:revLst>
</p1510:revInfo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804" y="2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5/10/relationships/revisionInfo" Target="revisionInfo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ahida Almuallem" userId="S::zalmuallem@ksu.edu.sa::f6b0df71-4211-47d6-8039-1fe1a1bb5bdb" providerId="AD" clId="Web-{371409E5-3046-7753-D9E6-5717A6E644E4}"/>
    <pc:docChg chg="modSld">
      <pc:chgData name="Zahida Almuallem" userId="S::zalmuallem@ksu.edu.sa::f6b0df71-4211-47d6-8039-1fe1a1bb5bdb" providerId="AD" clId="Web-{371409E5-3046-7753-D9E6-5717A6E644E4}" dt="2025-01-12T08:36:27.952" v="0" actId="20577"/>
      <pc:docMkLst>
        <pc:docMk/>
      </pc:docMkLst>
      <pc:sldChg chg="modSp">
        <pc:chgData name="Zahida Almuallem" userId="S::zalmuallem@ksu.edu.sa::f6b0df71-4211-47d6-8039-1fe1a1bb5bdb" providerId="AD" clId="Web-{371409E5-3046-7753-D9E6-5717A6E644E4}" dt="2025-01-12T08:36:27.952" v="0" actId="20577"/>
        <pc:sldMkLst>
          <pc:docMk/>
          <pc:sldMk cId="455805185" sldId="256"/>
        </pc:sldMkLst>
        <pc:spChg chg="mod">
          <ac:chgData name="Zahida Almuallem" userId="S::zalmuallem@ksu.edu.sa::f6b0df71-4211-47d6-8039-1fe1a1bb5bdb" providerId="AD" clId="Web-{371409E5-3046-7753-D9E6-5717A6E644E4}" dt="2025-01-12T08:36:27.952" v="0" actId="20577"/>
          <ac:spMkLst>
            <pc:docMk/>
            <pc:sldMk cId="455805185" sldId="256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B82D8A-42D9-4E6A-88AA-5F1CDD524216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14720-7C88-4C07-998F-AB82F6BB51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48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60" name="Shape 36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lvl="0" indent="-228600">
              <a:buSzPct val="100000"/>
              <a:buChar char="•"/>
              <a:defRPr sz="1800"/>
            </a:pPr>
            <a:r>
              <a:rPr sz="1400"/>
              <a:t>The result of a modulus (or mod) operation is always less than the divisor</a:t>
            </a:r>
          </a:p>
          <a:p>
            <a:pPr marL="228600" lvl="0" indent="-228600">
              <a:buSzPct val="100000"/>
              <a:buChar char="•"/>
              <a:defRPr sz="1800"/>
            </a:pPr>
            <a:r>
              <a:rPr sz="1400"/>
              <a:t>Any even number mod 2 is always zero (Ex. 2)</a:t>
            </a:r>
          </a:p>
          <a:p>
            <a:pPr marL="228600" lvl="0" indent="-228600">
              <a:buSzPct val="100000"/>
              <a:buChar char="•"/>
              <a:defRPr sz="1800"/>
            </a:pPr>
            <a:r>
              <a:rPr sz="1400"/>
              <a:t>Any odd number mod 2 is always 1 (Ex. 1)</a:t>
            </a:r>
          </a:p>
          <a:p>
            <a:pPr marL="228600" lvl="0" indent="-228600">
              <a:buSzPct val="100000"/>
              <a:buChar char="•"/>
              <a:defRPr sz="1800"/>
            </a:pPr>
            <a:r>
              <a:rPr sz="1400"/>
              <a:t>X mod Y, where X is multiple of Y, is always zero (Ex. 3) </a:t>
            </a:r>
          </a:p>
          <a:p>
            <a:pPr marL="228600" lvl="0" indent="-228600">
              <a:buSzPct val="100000"/>
              <a:buChar char="•"/>
              <a:defRPr sz="1800"/>
            </a:pPr>
            <a:r>
              <a:rPr sz="1400"/>
              <a:t>The mod operation is not commutative; i.e. X mod Y ǂ Y mod X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38B399-117C-4A86-9F6B-9EB7C181E15B}" type="datetime1">
              <a:rPr lang="en-US" smtClean="0"/>
              <a:pPr/>
              <a:t>1/12/2025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B0D99C2-1AFA-423C-B6C7-2A932FB2B3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19E2-4366-47C3-BEB7-E1489DFA91DA}" type="datetime1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99C2-1AFA-423C-B6C7-2A932FB2B3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D3D1-BC15-4D19-9BB0-375ADBBF01C2}" type="datetime1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99C2-1AFA-423C-B6C7-2A932FB2B3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D190-7652-45C2-A5CC-BD99C7A7792A}" type="datetime1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99C2-1AFA-423C-B6C7-2A932FB2B3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97076-6A0D-4A55-B983-DABD7C94BF0B}" type="datetime1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99C2-1AFA-423C-B6C7-2A932FB2B3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164EA-3C2B-4DD2-9C3B-3CDEE9909399}" type="datetime1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99C2-1AFA-423C-B6C7-2A932FB2B3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EB697-E4DE-4F6A-9935-56B7B031FCDE}" type="datetime1">
              <a:rPr lang="en-US" smtClean="0"/>
              <a:pPr/>
              <a:t>1/12/2025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99C2-1AFA-423C-B6C7-2A932FB2B3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72C4-7AA1-49A2-8880-57F57FFE3E19}" type="datetime1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99C2-1AFA-423C-B6C7-2A932FB2B3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AA6CD-9C87-4B07-B31B-6B72D6E41025}" type="datetime1">
              <a:rPr lang="en-US" smtClean="0"/>
              <a:pPr/>
              <a:t>1/12/2025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99C2-1AFA-423C-B6C7-2A932FB2B3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F87DC4D-40E3-4C26-A312-CDB6F8589DE1}" type="datetime1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99C2-1AFA-423C-B6C7-2A932FB2B3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F8A049-858F-4DB8-B26A-764EFEB70C4B}" type="datetime1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0D99C2-1AFA-423C-B6C7-2A932FB2B3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CC10690-AC21-460A-ACA7-F3A49D3AB6AA}" type="datetime1">
              <a:rPr lang="en-US" smtClean="0"/>
              <a:pPr/>
              <a:t>1/12/2025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B0D99C2-1AFA-423C-B6C7-2A932FB2B3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/>
          </p:cNvSpPr>
          <p:nvPr>
            <p:ph type="ctrTitle"/>
          </p:nvPr>
        </p:nvSpPr>
        <p:spPr>
          <a:xfrm>
            <a:off x="1019543" y="2996952"/>
            <a:ext cx="7872937" cy="1152128"/>
          </a:xfrm>
          <a:ln w="28575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anchor="b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br>
              <a:rPr lang="en-US" sz="5400" dirty="0">
                <a:solidFill>
                  <a:srgbClr val="C00000"/>
                </a:solidFill>
              </a:rPr>
            </a:br>
            <a:br>
              <a:rPr lang="en-US" sz="5400" dirty="0">
                <a:solidFill>
                  <a:srgbClr val="C00000"/>
                </a:solidFill>
              </a:rPr>
            </a:br>
            <a:r>
              <a:rPr lang="en-US" sz="5400" dirty="0">
                <a:solidFill>
                  <a:srgbClr val="C00000"/>
                </a:solidFill>
              </a:rPr>
              <a:t>OPERATORS </a:t>
            </a:r>
          </a:p>
        </p:txBody>
      </p:sp>
      <p:sp>
        <p:nvSpPr>
          <p:cNvPr id="5" name="PPTShape_0"/>
          <p:cNvSpPr txBox="1">
            <a:spLocks/>
          </p:cNvSpPr>
          <p:nvPr/>
        </p:nvSpPr>
        <p:spPr>
          <a:xfrm>
            <a:off x="72008" y="5949280"/>
            <a:ext cx="1895071" cy="64633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ahoma" charset="0"/>
                <a:ea typeface="ＭＳ Ｐゴシック" charset="0"/>
                <a:cs typeface="Arial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5pPr>
            <a:lvl6pPr defTabSz="457200">
              <a:defRPr>
                <a:latin typeface="Tahoma" charset="0"/>
                <a:ea typeface="ＭＳ Ｐゴシック" charset="0"/>
                <a:cs typeface="Arial" charset="0"/>
              </a:defRPr>
            </a:lvl6pPr>
            <a:lvl7pPr defTabSz="457200">
              <a:defRPr>
                <a:latin typeface="Tahoma" charset="0"/>
                <a:ea typeface="ＭＳ Ｐゴシック" charset="0"/>
                <a:cs typeface="Arial" charset="0"/>
              </a:defRPr>
            </a:lvl7pPr>
            <a:lvl8pPr defTabSz="457200">
              <a:defRPr>
                <a:latin typeface="Tahoma" charset="0"/>
                <a:ea typeface="ＭＳ Ｐゴシック" charset="0"/>
                <a:cs typeface="Arial" charset="0"/>
              </a:defRPr>
            </a:lvl8pPr>
            <a:lvl9pPr defTabSz="457200">
              <a:defRPr>
                <a:latin typeface="Tahoma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 dirty="0"/>
              <a:t>CSC 111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99C2-1AFA-423C-B6C7-2A932FB2B30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805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Shape 437"/>
          <p:cNvSpPr>
            <a:spLocks noGrp="1"/>
          </p:cNvSpPr>
          <p:nvPr>
            <p:ph type="title"/>
          </p:nvPr>
        </p:nvSpPr>
        <p:spPr>
          <a:xfrm>
            <a:off x="228600" y="152399"/>
            <a:ext cx="7772400" cy="598490"/>
          </a:xfrm>
          <a:prstGeom prst="rect">
            <a:avLst/>
          </a:prstGeom>
        </p:spPr>
        <p:txBody>
          <a:bodyPr/>
          <a:lstStyle>
            <a:lvl1pPr defTabSz="740663">
              <a:defRPr sz="3240" b="0">
                <a:solidFill>
                  <a:srgbClr val="DA1F28"/>
                </a:solidFill>
                <a:effectLst>
                  <a:outerShdw blurRad="30861" dist="20574" dir="5400000" rotWithShape="0">
                    <a:srgbClr val="000000">
                      <a:alpha val="25000"/>
                    </a:srgbClr>
                  </a:outerShdw>
                </a:effectLst>
                <a:latin typeface="Tahoma Negreta"/>
                <a:ea typeface="Tahoma Negreta"/>
                <a:cs typeface="Tahoma Negreta"/>
                <a:sym typeface="Tahoma Negreta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240">
                <a:solidFill>
                  <a:srgbClr val="DA1F28"/>
                </a:solidFill>
                <a:effectLst>
                  <a:outerShdw blurRad="30861" dist="20574" dir="5400000" rotWithShape="0">
                    <a:srgbClr val="000000">
                      <a:alpha val="25000"/>
                    </a:srgbClr>
                  </a:outerShdw>
                </a:effectLst>
              </a:rPr>
              <a:t>3. ARITHMETIC OPERATORS</a:t>
            </a:r>
          </a:p>
        </p:txBody>
      </p:sp>
      <p:sp>
        <p:nvSpPr>
          <p:cNvPr id="438" name="Shape 438"/>
          <p:cNvSpPr>
            <a:spLocks noGrp="1"/>
          </p:cNvSpPr>
          <p:nvPr>
            <p:ph type="sldNum" sz="quarter" idx="2"/>
          </p:nvPr>
        </p:nvSpPr>
        <p:spPr>
          <a:xfrm>
            <a:off x="8647272" y="6521738"/>
            <a:ext cx="365761" cy="251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tIns="0" rIns="45719" bIns="0" anchor="b">
            <a:spAutoFit/>
          </a:bodyPr>
          <a:lstStyle>
            <a:lvl1pPr algn="r">
              <a:defRPr sz="1000">
                <a:latin typeface="Lucida Sans Unicode"/>
                <a:ea typeface="Lucida Sans Unicode"/>
                <a:cs typeface="Lucida Sans Unicode"/>
                <a:sym typeface="Lucida Sans Unicode"/>
              </a:defRPr>
            </a:lvl1pPr>
            <a:lvl2pPr indent="4572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2pPr>
            <a:lvl3pPr indent="9144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3pPr>
            <a:lvl4pPr indent="13716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4pPr>
            <a:lvl5pPr indent="18288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5pPr>
            <a:lvl6pPr indent="22860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6pPr>
            <a:lvl7pPr indent="27432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7pPr>
            <a:lvl8pPr indent="32004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8pPr>
            <a:lvl9pPr indent="36576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9pPr>
          </a:lstStyle>
          <a:p>
            <a:pPr lvl="0">
              <a:defRPr sz="1800"/>
            </a:pPr>
            <a:fld id="{86CB4B4D-7CA3-9044-876B-883B54F8677D}" type="slidenum">
              <a:rPr lang="en-US" smtClean="0"/>
              <a:pPr/>
              <a:t>10</a:t>
            </a:fld>
            <a:endParaRPr sz="1000"/>
          </a:p>
        </p:txBody>
      </p:sp>
      <p:sp>
        <p:nvSpPr>
          <p:cNvPr id="439" name="Shape 439"/>
          <p:cNvSpPr/>
          <p:nvPr/>
        </p:nvSpPr>
        <p:spPr>
          <a:xfrm>
            <a:off x="0" y="764704"/>
            <a:ext cx="9144001" cy="1"/>
          </a:xfrm>
          <a:prstGeom prst="line">
            <a:avLst/>
          </a:prstGeom>
          <a:ln w="76200">
            <a:solidFill>
              <a:srgbClr val="FFC000"/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grpSp>
        <p:nvGrpSpPr>
          <p:cNvPr id="442" name="Group 442"/>
          <p:cNvGrpSpPr/>
          <p:nvPr/>
        </p:nvGrpSpPr>
        <p:grpSpPr>
          <a:xfrm>
            <a:off x="0" y="816950"/>
            <a:ext cx="9144000" cy="399564"/>
            <a:chOff x="0" y="0"/>
            <a:chExt cx="9144000" cy="399563"/>
          </a:xfrm>
        </p:grpSpPr>
        <p:sp>
          <p:nvSpPr>
            <p:cNvPr id="440" name="Shape 440"/>
            <p:cNvSpPr/>
            <p:nvPr/>
          </p:nvSpPr>
          <p:spPr>
            <a:xfrm>
              <a:off x="0" y="19761"/>
              <a:ext cx="9144000" cy="360041"/>
            </a:xfrm>
            <a:prstGeom prst="rect">
              <a:avLst/>
            </a:prstGeom>
            <a:solidFill>
              <a:srgbClr val="00B0F0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41" name="Shape 441"/>
            <p:cNvSpPr/>
            <p:nvPr/>
          </p:nvSpPr>
          <p:spPr>
            <a:xfrm>
              <a:off x="0" y="0"/>
              <a:ext cx="9144000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b="1">
                  <a:solidFill>
                    <a:srgbClr val="FFFFFF"/>
                  </a:solidFill>
                </a:defRPr>
              </a:lvl1pPr>
            </a:lstStyle>
            <a:p>
              <a:pPr lvl="0">
                <a:defRPr b="0">
                  <a:solidFill>
                    <a:srgbClr val="000000"/>
                  </a:solidFill>
                </a:defRPr>
              </a:pPr>
              <a:r>
                <a:rPr b="1">
                  <a:solidFill>
                    <a:srgbClr val="FFFFFF"/>
                  </a:solidFill>
                </a:rPr>
                <a:t>ORDER OF PRECEDENCE</a:t>
              </a:r>
            </a:p>
          </p:txBody>
        </p:sp>
      </p:grpSp>
      <p:sp>
        <p:nvSpPr>
          <p:cNvPr id="443" name="Shape 443"/>
          <p:cNvSpPr/>
          <p:nvPr/>
        </p:nvSpPr>
        <p:spPr>
          <a:xfrm>
            <a:off x="0" y="1268759"/>
            <a:ext cx="9144001" cy="1"/>
          </a:xfrm>
          <a:prstGeom prst="line">
            <a:avLst/>
          </a:prstGeom>
          <a:ln w="76200">
            <a:solidFill>
              <a:srgbClr val="FFC000"/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grpSp>
        <p:nvGrpSpPr>
          <p:cNvPr id="446" name="Group 446"/>
          <p:cNvGrpSpPr/>
          <p:nvPr/>
        </p:nvGrpSpPr>
        <p:grpSpPr>
          <a:xfrm>
            <a:off x="179511" y="1418546"/>
            <a:ext cx="1246061" cy="348500"/>
            <a:chOff x="0" y="0"/>
            <a:chExt cx="1246059" cy="348498"/>
          </a:xfrm>
        </p:grpSpPr>
        <p:sp>
          <p:nvSpPr>
            <p:cNvPr id="444" name="Shape 444"/>
            <p:cNvSpPr/>
            <p:nvPr/>
          </p:nvSpPr>
          <p:spPr>
            <a:xfrm>
              <a:off x="0" y="1185"/>
              <a:ext cx="1246060" cy="346128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54999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  <a:endParaRPr/>
            </a:p>
          </p:txBody>
        </p:sp>
        <p:sp>
          <p:nvSpPr>
            <p:cNvPr id="445" name="Shape 445"/>
            <p:cNvSpPr/>
            <p:nvPr/>
          </p:nvSpPr>
          <p:spPr>
            <a:xfrm>
              <a:off x="16896" y="0"/>
              <a:ext cx="1212268" cy="3484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algn="ctr">
                <a:defRPr sz="1600"/>
              </a:lvl1pPr>
            </a:lstStyle>
            <a:p>
              <a:pPr lvl="0">
                <a:defRPr sz="1800"/>
              </a:pPr>
              <a:r>
                <a:rPr sz="1600"/>
                <a:t>Example 2</a:t>
              </a:r>
            </a:p>
          </p:txBody>
        </p:sp>
      </p:grpSp>
      <p:grpSp>
        <p:nvGrpSpPr>
          <p:cNvPr id="449" name="Group 449"/>
          <p:cNvGrpSpPr/>
          <p:nvPr/>
        </p:nvGrpSpPr>
        <p:grpSpPr>
          <a:xfrm>
            <a:off x="1557713" y="1220569"/>
            <a:ext cx="3368236" cy="744453"/>
            <a:chOff x="0" y="0"/>
            <a:chExt cx="3368234" cy="744451"/>
          </a:xfrm>
        </p:grpSpPr>
        <p:sp>
          <p:nvSpPr>
            <p:cNvPr id="447" name="Shape 447"/>
            <p:cNvSpPr/>
            <p:nvPr/>
          </p:nvSpPr>
          <p:spPr>
            <a:xfrm>
              <a:off x="0" y="185330"/>
              <a:ext cx="3368235" cy="37379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0000"/>
                  </a:solidFill>
                </a:defRPr>
              </a:pPr>
              <a:endParaRPr/>
            </a:p>
          </p:txBody>
        </p:sp>
        <p:sp>
          <p:nvSpPr>
            <p:cNvPr id="448" name="Shape 448"/>
            <p:cNvSpPr/>
            <p:nvPr/>
          </p:nvSpPr>
          <p:spPr>
            <a:xfrm>
              <a:off x="18247" y="0"/>
              <a:ext cx="3331741" cy="7444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r>
                <a:t>3 *</a:t>
              </a:r>
              <a:r>
                <a:rPr>
                  <a:solidFill>
                    <a:srgbClr val="FF0000"/>
                  </a:solidFill>
                </a:rPr>
                <a:t>(</a:t>
              </a:r>
              <a:r>
                <a:t>7 – 6</a:t>
              </a:r>
              <a:r>
                <a:rPr>
                  <a:solidFill>
                    <a:srgbClr val="FF0000"/>
                  </a:solidFill>
                </a:rPr>
                <a:t>)</a:t>
              </a:r>
              <a:r>
                <a:t> + 2 * 5 / </a:t>
              </a:r>
              <a:r>
                <a:rPr>
                  <a:solidFill>
                    <a:srgbClr val="FF0000"/>
                  </a:solidFill>
                </a:rPr>
                <a:t>(</a:t>
              </a:r>
              <a:r>
                <a:t>4 + 6</a:t>
              </a:r>
              <a:r>
                <a:rPr>
                  <a:solidFill>
                    <a:srgbClr val="FF0000"/>
                  </a:solidFill>
                </a:rPr>
                <a:t>)</a:t>
              </a:r>
            </a:p>
          </p:txBody>
        </p:sp>
      </p:grpSp>
      <p:grpSp>
        <p:nvGrpSpPr>
          <p:cNvPr id="452" name="Group 452"/>
          <p:cNvGrpSpPr/>
          <p:nvPr/>
        </p:nvGrpSpPr>
        <p:grpSpPr>
          <a:xfrm>
            <a:off x="5004048" y="1393014"/>
            <a:ext cx="4032449" cy="399564"/>
            <a:chOff x="0" y="0"/>
            <a:chExt cx="4032448" cy="399563"/>
          </a:xfrm>
        </p:grpSpPr>
        <p:sp>
          <p:nvSpPr>
            <p:cNvPr id="450" name="Shape 450"/>
            <p:cNvSpPr/>
            <p:nvPr/>
          </p:nvSpPr>
          <p:spPr>
            <a:xfrm>
              <a:off x="0" y="19761"/>
              <a:ext cx="4032449" cy="360041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451" name="Shape 451"/>
            <p:cNvSpPr/>
            <p:nvPr/>
          </p:nvSpPr>
          <p:spPr>
            <a:xfrm>
              <a:off x="17576" y="0"/>
              <a:ext cx="3997296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/>
              <a:r>
                <a:t>Evaluate parenthesis first</a:t>
              </a:r>
            </a:p>
          </p:txBody>
        </p:sp>
      </p:grpSp>
      <p:grpSp>
        <p:nvGrpSpPr>
          <p:cNvPr id="455" name="Group 455"/>
          <p:cNvGrpSpPr/>
          <p:nvPr/>
        </p:nvGrpSpPr>
        <p:grpSpPr>
          <a:xfrm>
            <a:off x="302443" y="1881691"/>
            <a:ext cx="1008114" cy="362506"/>
            <a:chOff x="0" y="0"/>
            <a:chExt cx="1008112" cy="362505"/>
          </a:xfrm>
        </p:grpSpPr>
        <p:sp>
          <p:nvSpPr>
            <p:cNvPr id="453" name="Shape 453"/>
            <p:cNvSpPr/>
            <p:nvPr/>
          </p:nvSpPr>
          <p:spPr>
            <a:xfrm>
              <a:off x="0" y="1232"/>
              <a:ext cx="1008113" cy="360041"/>
            </a:xfrm>
            <a:prstGeom prst="roundRect">
              <a:avLst>
                <a:gd name="adj" fmla="val 16667"/>
              </a:avLst>
            </a:prstGeom>
            <a:solidFill>
              <a:srgbClr val="DEF5FA"/>
            </a:solidFill>
            <a:ln w="54999" cap="flat">
              <a:solidFill>
                <a:srgbClr val="0000FF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  <a:endParaRPr/>
            </a:p>
          </p:txBody>
        </p:sp>
        <p:sp>
          <p:nvSpPr>
            <p:cNvPr id="454" name="Shape 454"/>
            <p:cNvSpPr/>
            <p:nvPr/>
          </p:nvSpPr>
          <p:spPr>
            <a:xfrm>
              <a:off x="17576" y="0"/>
              <a:ext cx="972960" cy="3625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600"/>
              </a:lvl1pPr>
            </a:lstStyle>
            <a:p>
              <a:pPr lvl="0">
                <a:defRPr sz="1800"/>
              </a:pPr>
              <a:r>
                <a:rPr sz="1600"/>
                <a:t>Step 1</a:t>
              </a:r>
            </a:p>
          </p:txBody>
        </p:sp>
      </p:grpSp>
      <p:grpSp>
        <p:nvGrpSpPr>
          <p:cNvPr id="458" name="Group 458"/>
          <p:cNvGrpSpPr/>
          <p:nvPr/>
        </p:nvGrpSpPr>
        <p:grpSpPr>
          <a:xfrm>
            <a:off x="1539100" y="1855043"/>
            <a:ext cx="3368236" cy="414827"/>
            <a:chOff x="0" y="0"/>
            <a:chExt cx="3368234" cy="414825"/>
          </a:xfrm>
        </p:grpSpPr>
        <p:sp>
          <p:nvSpPr>
            <p:cNvPr id="456" name="Shape 456"/>
            <p:cNvSpPr/>
            <p:nvPr/>
          </p:nvSpPr>
          <p:spPr>
            <a:xfrm>
              <a:off x="0" y="20516"/>
              <a:ext cx="3368235" cy="373793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57" name="Shape 457"/>
            <p:cNvSpPr/>
            <p:nvPr/>
          </p:nvSpPr>
          <p:spPr>
            <a:xfrm>
              <a:off x="18247" y="0"/>
              <a:ext cx="3331741" cy="4148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r>
                <a:t>3 * </a:t>
              </a:r>
              <a:r>
                <a:rPr>
                  <a:solidFill>
                    <a:srgbClr val="FF0000"/>
                  </a:solidFill>
                </a:rPr>
                <a:t>1</a:t>
              </a:r>
              <a:r>
                <a:t> + 2 * 5 / </a:t>
              </a:r>
              <a:r>
                <a:rPr>
                  <a:solidFill>
                    <a:srgbClr val="FF0000"/>
                  </a:solidFill>
                </a:rPr>
                <a:t>10</a:t>
              </a:r>
              <a:r>
                <a:t>	</a:t>
              </a:r>
            </a:p>
          </p:txBody>
        </p:sp>
      </p:grpSp>
      <p:grpSp>
        <p:nvGrpSpPr>
          <p:cNvPr id="461" name="Group 461"/>
          <p:cNvGrpSpPr/>
          <p:nvPr/>
        </p:nvGrpSpPr>
        <p:grpSpPr>
          <a:xfrm>
            <a:off x="5004048" y="1863162"/>
            <a:ext cx="4032449" cy="399564"/>
            <a:chOff x="0" y="0"/>
            <a:chExt cx="4032448" cy="399563"/>
          </a:xfrm>
        </p:grpSpPr>
        <p:sp>
          <p:nvSpPr>
            <p:cNvPr id="459" name="Shape 459"/>
            <p:cNvSpPr/>
            <p:nvPr/>
          </p:nvSpPr>
          <p:spPr>
            <a:xfrm>
              <a:off x="0" y="19761"/>
              <a:ext cx="4032449" cy="360041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460" name="Shape 460"/>
            <p:cNvSpPr/>
            <p:nvPr/>
          </p:nvSpPr>
          <p:spPr>
            <a:xfrm>
              <a:off x="17576" y="0"/>
              <a:ext cx="3997296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/>
              <a:r>
                <a:t>Look for * / %</a:t>
              </a:r>
            </a:p>
          </p:txBody>
        </p:sp>
      </p:grpSp>
      <p:grpSp>
        <p:nvGrpSpPr>
          <p:cNvPr id="464" name="Group 464"/>
          <p:cNvGrpSpPr/>
          <p:nvPr/>
        </p:nvGrpSpPr>
        <p:grpSpPr>
          <a:xfrm>
            <a:off x="298485" y="2351839"/>
            <a:ext cx="1008114" cy="362506"/>
            <a:chOff x="0" y="0"/>
            <a:chExt cx="1008112" cy="362505"/>
          </a:xfrm>
        </p:grpSpPr>
        <p:sp>
          <p:nvSpPr>
            <p:cNvPr id="462" name="Shape 462"/>
            <p:cNvSpPr/>
            <p:nvPr/>
          </p:nvSpPr>
          <p:spPr>
            <a:xfrm>
              <a:off x="0" y="1232"/>
              <a:ext cx="1008113" cy="360041"/>
            </a:xfrm>
            <a:prstGeom prst="roundRect">
              <a:avLst>
                <a:gd name="adj" fmla="val 16667"/>
              </a:avLst>
            </a:prstGeom>
            <a:solidFill>
              <a:srgbClr val="DEF5FA"/>
            </a:solidFill>
            <a:ln w="54999" cap="flat">
              <a:solidFill>
                <a:srgbClr val="0000FF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  <a:endParaRPr/>
            </a:p>
          </p:txBody>
        </p:sp>
        <p:sp>
          <p:nvSpPr>
            <p:cNvPr id="463" name="Shape 463"/>
            <p:cNvSpPr/>
            <p:nvPr/>
          </p:nvSpPr>
          <p:spPr>
            <a:xfrm>
              <a:off x="17576" y="0"/>
              <a:ext cx="972960" cy="3625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600"/>
              </a:lvl1pPr>
            </a:lstStyle>
            <a:p>
              <a:pPr lvl="0">
                <a:defRPr sz="1800"/>
              </a:pPr>
              <a:r>
                <a:rPr sz="1600"/>
                <a:t>Step 2</a:t>
              </a:r>
            </a:p>
          </p:txBody>
        </p:sp>
      </p:grpSp>
      <p:grpSp>
        <p:nvGrpSpPr>
          <p:cNvPr id="467" name="Group 467"/>
          <p:cNvGrpSpPr/>
          <p:nvPr/>
        </p:nvGrpSpPr>
        <p:grpSpPr>
          <a:xfrm>
            <a:off x="1495755" y="2323580"/>
            <a:ext cx="3402315" cy="419024"/>
            <a:chOff x="0" y="0"/>
            <a:chExt cx="3402314" cy="419022"/>
          </a:xfrm>
        </p:grpSpPr>
        <p:sp>
          <p:nvSpPr>
            <p:cNvPr id="465" name="Shape 465"/>
            <p:cNvSpPr/>
            <p:nvPr/>
          </p:nvSpPr>
          <p:spPr>
            <a:xfrm>
              <a:off x="0" y="20724"/>
              <a:ext cx="3402315" cy="37757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66" name="Shape 466"/>
            <p:cNvSpPr/>
            <p:nvPr/>
          </p:nvSpPr>
          <p:spPr>
            <a:xfrm>
              <a:off x="18431" y="0"/>
              <a:ext cx="3365452" cy="41902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r>
                <a:t>3 </a:t>
              </a:r>
              <a:r>
                <a:rPr>
                  <a:solidFill>
                    <a:srgbClr val="FF0000"/>
                  </a:solidFill>
                </a:rPr>
                <a:t>*</a:t>
              </a:r>
              <a:r>
                <a:t> 1 + 2 </a:t>
              </a:r>
              <a:r>
                <a:rPr>
                  <a:solidFill>
                    <a:srgbClr val="FF0000"/>
                  </a:solidFill>
                </a:rPr>
                <a:t>*</a:t>
              </a:r>
              <a:r>
                <a:t> 5 </a:t>
              </a:r>
              <a:r>
                <a:rPr>
                  <a:solidFill>
                    <a:srgbClr val="FF0000"/>
                  </a:solidFill>
                </a:rPr>
                <a:t>/</a:t>
              </a:r>
              <a:r>
                <a:t> 10</a:t>
              </a:r>
            </a:p>
          </p:txBody>
        </p:sp>
      </p:grpSp>
      <p:grpSp>
        <p:nvGrpSpPr>
          <p:cNvPr id="470" name="Group 470"/>
          <p:cNvGrpSpPr/>
          <p:nvPr/>
        </p:nvGrpSpPr>
        <p:grpSpPr>
          <a:xfrm>
            <a:off x="5000090" y="2333310"/>
            <a:ext cx="4032449" cy="399564"/>
            <a:chOff x="0" y="0"/>
            <a:chExt cx="4032448" cy="399563"/>
          </a:xfrm>
        </p:grpSpPr>
        <p:sp>
          <p:nvSpPr>
            <p:cNvPr id="468" name="Shape 468"/>
            <p:cNvSpPr/>
            <p:nvPr/>
          </p:nvSpPr>
          <p:spPr>
            <a:xfrm>
              <a:off x="0" y="19761"/>
              <a:ext cx="4032449" cy="360041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69" name="Shape 469"/>
            <p:cNvSpPr/>
            <p:nvPr/>
          </p:nvSpPr>
          <p:spPr>
            <a:xfrm>
              <a:off x="17576" y="0"/>
              <a:ext cx="3997296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/>
              <a:r>
                <a:t>Evaluate from left to right</a:t>
              </a:r>
            </a:p>
          </p:txBody>
        </p:sp>
      </p:grpSp>
      <p:grpSp>
        <p:nvGrpSpPr>
          <p:cNvPr id="473" name="Group 473"/>
          <p:cNvGrpSpPr/>
          <p:nvPr/>
        </p:nvGrpSpPr>
        <p:grpSpPr>
          <a:xfrm>
            <a:off x="298485" y="2796587"/>
            <a:ext cx="1008114" cy="362506"/>
            <a:chOff x="0" y="0"/>
            <a:chExt cx="1008112" cy="362505"/>
          </a:xfrm>
        </p:grpSpPr>
        <p:sp>
          <p:nvSpPr>
            <p:cNvPr id="471" name="Shape 471"/>
            <p:cNvSpPr/>
            <p:nvPr/>
          </p:nvSpPr>
          <p:spPr>
            <a:xfrm>
              <a:off x="0" y="1232"/>
              <a:ext cx="1008113" cy="360041"/>
            </a:xfrm>
            <a:prstGeom prst="roundRect">
              <a:avLst>
                <a:gd name="adj" fmla="val 16667"/>
              </a:avLst>
            </a:prstGeom>
            <a:solidFill>
              <a:srgbClr val="DEF5FA"/>
            </a:solidFill>
            <a:ln w="54999" cap="flat">
              <a:solidFill>
                <a:srgbClr val="0000FF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  <a:endParaRPr/>
            </a:p>
          </p:txBody>
        </p:sp>
        <p:sp>
          <p:nvSpPr>
            <p:cNvPr id="472" name="Shape 472"/>
            <p:cNvSpPr/>
            <p:nvPr/>
          </p:nvSpPr>
          <p:spPr>
            <a:xfrm>
              <a:off x="17576" y="0"/>
              <a:ext cx="972960" cy="3625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600"/>
              </a:lvl1pPr>
            </a:lstStyle>
            <a:p>
              <a:pPr lvl="0">
                <a:defRPr sz="1800"/>
              </a:pPr>
              <a:r>
                <a:rPr sz="1600"/>
                <a:t>Step 3</a:t>
              </a:r>
            </a:p>
          </p:txBody>
        </p:sp>
      </p:grpSp>
      <p:grpSp>
        <p:nvGrpSpPr>
          <p:cNvPr id="476" name="Group 476"/>
          <p:cNvGrpSpPr/>
          <p:nvPr/>
        </p:nvGrpSpPr>
        <p:grpSpPr>
          <a:xfrm>
            <a:off x="1495755" y="2768328"/>
            <a:ext cx="3402315" cy="419024"/>
            <a:chOff x="0" y="0"/>
            <a:chExt cx="3402314" cy="419022"/>
          </a:xfrm>
        </p:grpSpPr>
        <p:sp>
          <p:nvSpPr>
            <p:cNvPr id="474" name="Shape 474"/>
            <p:cNvSpPr/>
            <p:nvPr/>
          </p:nvSpPr>
          <p:spPr>
            <a:xfrm>
              <a:off x="0" y="20724"/>
              <a:ext cx="3402315" cy="37757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75" name="Shape 475"/>
            <p:cNvSpPr/>
            <p:nvPr/>
          </p:nvSpPr>
          <p:spPr>
            <a:xfrm>
              <a:off x="18431" y="0"/>
              <a:ext cx="3365452" cy="41902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r>
                <a:rPr>
                  <a:solidFill>
                    <a:srgbClr val="FF0000"/>
                  </a:solidFill>
                </a:rPr>
                <a:t>3</a:t>
              </a:r>
              <a:r>
                <a:t> + </a:t>
              </a:r>
              <a:r>
                <a:rPr>
                  <a:solidFill>
                    <a:srgbClr val="FF0000"/>
                  </a:solidFill>
                </a:rPr>
                <a:t>10 /</a:t>
              </a:r>
              <a:r>
                <a:t> 10</a:t>
              </a:r>
            </a:p>
          </p:txBody>
        </p:sp>
      </p:grpSp>
      <p:grpSp>
        <p:nvGrpSpPr>
          <p:cNvPr id="479" name="Group 479"/>
          <p:cNvGrpSpPr/>
          <p:nvPr/>
        </p:nvGrpSpPr>
        <p:grpSpPr>
          <a:xfrm>
            <a:off x="5000090" y="2778058"/>
            <a:ext cx="4032449" cy="399564"/>
            <a:chOff x="0" y="0"/>
            <a:chExt cx="4032448" cy="399563"/>
          </a:xfrm>
        </p:grpSpPr>
        <p:sp>
          <p:nvSpPr>
            <p:cNvPr id="477" name="Shape 477"/>
            <p:cNvSpPr/>
            <p:nvPr/>
          </p:nvSpPr>
          <p:spPr>
            <a:xfrm>
              <a:off x="0" y="19761"/>
              <a:ext cx="4032449" cy="360041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78" name="Shape 478"/>
            <p:cNvSpPr/>
            <p:nvPr/>
          </p:nvSpPr>
          <p:spPr>
            <a:xfrm>
              <a:off x="17576" y="0"/>
              <a:ext cx="3997296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/>
              <a:r>
                <a:t>Evaluate division</a:t>
              </a:r>
            </a:p>
          </p:txBody>
        </p:sp>
      </p:grpSp>
      <p:grpSp>
        <p:nvGrpSpPr>
          <p:cNvPr id="482" name="Group 482"/>
          <p:cNvGrpSpPr/>
          <p:nvPr/>
        </p:nvGrpSpPr>
        <p:grpSpPr>
          <a:xfrm>
            <a:off x="298485" y="3241335"/>
            <a:ext cx="1008114" cy="362506"/>
            <a:chOff x="0" y="0"/>
            <a:chExt cx="1008112" cy="362505"/>
          </a:xfrm>
        </p:grpSpPr>
        <p:sp>
          <p:nvSpPr>
            <p:cNvPr id="480" name="Shape 480"/>
            <p:cNvSpPr/>
            <p:nvPr/>
          </p:nvSpPr>
          <p:spPr>
            <a:xfrm>
              <a:off x="0" y="1232"/>
              <a:ext cx="1008113" cy="360041"/>
            </a:xfrm>
            <a:prstGeom prst="roundRect">
              <a:avLst>
                <a:gd name="adj" fmla="val 16667"/>
              </a:avLst>
            </a:prstGeom>
            <a:solidFill>
              <a:srgbClr val="DEF5FA"/>
            </a:solidFill>
            <a:ln w="54999" cap="flat">
              <a:solidFill>
                <a:srgbClr val="0000FF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  <a:endParaRPr/>
            </a:p>
          </p:txBody>
        </p:sp>
        <p:sp>
          <p:nvSpPr>
            <p:cNvPr id="481" name="Shape 481"/>
            <p:cNvSpPr/>
            <p:nvPr/>
          </p:nvSpPr>
          <p:spPr>
            <a:xfrm>
              <a:off x="17576" y="0"/>
              <a:ext cx="972960" cy="3625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600"/>
              </a:lvl1pPr>
            </a:lstStyle>
            <a:p>
              <a:pPr lvl="0">
                <a:defRPr sz="1800"/>
              </a:pPr>
              <a:r>
                <a:rPr sz="1600"/>
                <a:t>Step 4</a:t>
              </a:r>
            </a:p>
          </p:txBody>
        </p:sp>
      </p:grpSp>
      <p:grpSp>
        <p:nvGrpSpPr>
          <p:cNvPr id="485" name="Group 485"/>
          <p:cNvGrpSpPr/>
          <p:nvPr/>
        </p:nvGrpSpPr>
        <p:grpSpPr>
          <a:xfrm>
            <a:off x="1487075" y="3213076"/>
            <a:ext cx="3402316" cy="419024"/>
            <a:chOff x="0" y="0"/>
            <a:chExt cx="3402314" cy="419022"/>
          </a:xfrm>
        </p:grpSpPr>
        <p:sp>
          <p:nvSpPr>
            <p:cNvPr id="483" name="Shape 483"/>
            <p:cNvSpPr/>
            <p:nvPr/>
          </p:nvSpPr>
          <p:spPr>
            <a:xfrm>
              <a:off x="0" y="20724"/>
              <a:ext cx="3402315" cy="37757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0000"/>
                  </a:solidFill>
                </a:defRPr>
              </a:pPr>
              <a:endParaRPr/>
            </a:p>
          </p:txBody>
        </p:sp>
        <p:sp>
          <p:nvSpPr>
            <p:cNvPr id="484" name="Shape 484"/>
            <p:cNvSpPr/>
            <p:nvPr/>
          </p:nvSpPr>
          <p:spPr>
            <a:xfrm>
              <a:off x="18431" y="0"/>
              <a:ext cx="3365452" cy="41902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r>
                <a:t>3 </a:t>
              </a:r>
              <a:r>
                <a:rPr>
                  <a:solidFill>
                    <a:srgbClr val="FF0000"/>
                  </a:solidFill>
                </a:rPr>
                <a:t>+</a:t>
              </a:r>
              <a:r>
                <a:t> </a:t>
              </a:r>
              <a:r>
                <a:rPr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488" name="Group 488"/>
          <p:cNvGrpSpPr/>
          <p:nvPr/>
        </p:nvGrpSpPr>
        <p:grpSpPr>
          <a:xfrm>
            <a:off x="5000090" y="3222806"/>
            <a:ext cx="4032449" cy="399564"/>
            <a:chOff x="0" y="0"/>
            <a:chExt cx="4032448" cy="399563"/>
          </a:xfrm>
        </p:grpSpPr>
        <p:sp>
          <p:nvSpPr>
            <p:cNvPr id="486" name="Shape 486"/>
            <p:cNvSpPr/>
            <p:nvPr/>
          </p:nvSpPr>
          <p:spPr>
            <a:xfrm>
              <a:off x="0" y="19761"/>
              <a:ext cx="4032449" cy="360041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87" name="Shape 487"/>
            <p:cNvSpPr/>
            <p:nvPr/>
          </p:nvSpPr>
          <p:spPr>
            <a:xfrm>
              <a:off x="17576" y="0"/>
              <a:ext cx="3997296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/>
              <a:r>
                <a:t>Evaluate addition</a:t>
              </a:r>
            </a:p>
          </p:txBody>
        </p:sp>
      </p:grpSp>
      <p:grpSp>
        <p:nvGrpSpPr>
          <p:cNvPr id="491" name="Group 491"/>
          <p:cNvGrpSpPr/>
          <p:nvPr/>
        </p:nvGrpSpPr>
        <p:grpSpPr>
          <a:xfrm>
            <a:off x="298485" y="3686083"/>
            <a:ext cx="1008114" cy="362506"/>
            <a:chOff x="0" y="0"/>
            <a:chExt cx="1008112" cy="362505"/>
          </a:xfrm>
        </p:grpSpPr>
        <p:sp>
          <p:nvSpPr>
            <p:cNvPr id="489" name="Shape 489"/>
            <p:cNvSpPr/>
            <p:nvPr/>
          </p:nvSpPr>
          <p:spPr>
            <a:xfrm>
              <a:off x="0" y="1232"/>
              <a:ext cx="1008113" cy="360041"/>
            </a:xfrm>
            <a:prstGeom prst="roundRect">
              <a:avLst>
                <a:gd name="adj" fmla="val 16667"/>
              </a:avLst>
            </a:prstGeom>
            <a:solidFill>
              <a:srgbClr val="DEF5FA"/>
            </a:solidFill>
            <a:ln w="54999" cap="flat">
              <a:solidFill>
                <a:srgbClr val="0000FF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  <a:endParaRPr/>
            </a:p>
          </p:txBody>
        </p:sp>
        <p:sp>
          <p:nvSpPr>
            <p:cNvPr id="490" name="Shape 490"/>
            <p:cNvSpPr/>
            <p:nvPr/>
          </p:nvSpPr>
          <p:spPr>
            <a:xfrm>
              <a:off x="17576" y="0"/>
              <a:ext cx="972960" cy="3625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600"/>
              </a:lvl1pPr>
            </a:lstStyle>
            <a:p>
              <a:pPr lvl="0">
                <a:defRPr sz="1800"/>
              </a:pPr>
              <a:r>
                <a:rPr sz="1600"/>
                <a:t>Step 5</a:t>
              </a:r>
            </a:p>
          </p:txBody>
        </p:sp>
      </p:grpSp>
      <p:grpSp>
        <p:nvGrpSpPr>
          <p:cNvPr id="494" name="Group 494"/>
          <p:cNvGrpSpPr/>
          <p:nvPr/>
        </p:nvGrpSpPr>
        <p:grpSpPr>
          <a:xfrm>
            <a:off x="1495755" y="3657824"/>
            <a:ext cx="3402315" cy="419024"/>
            <a:chOff x="0" y="0"/>
            <a:chExt cx="3402314" cy="419022"/>
          </a:xfrm>
        </p:grpSpPr>
        <p:sp>
          <p:nvSpPr>
            <p:cNvPr id="492" name="Shape 492"/>
            <p:cNvSpPr/>
            <p:nvPr/>
          </p:nvSpPr>
          <p:spPr>
            <a:xfrm>
              <a:off x="0" y="20724"/>
              <a:ext cx="3402315" cy="37757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93" name="Shape 493"/>
            <p:cNvSpPr/>
            <p:nvPr/>
          </p:nvSpPr>
          <p:spPr>
            <a:xfrm>
              <a:off x="18431" y="0"/>
              <a:ext cx="3365452" cy="41902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>
                  <a:solidFill>
                    <a:srgbClr val="FF0000"/>
                  </a:solidFill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0000"/>
                  </a:solidFill>
                </a:rPr>
                <a:t>4</a:t>
              </a:r>
            </a:p>
          </p:txBody>
        </p:sp>
      </p:grpSp>
      <p:grpSp>
        <p:nvGrpSpPr>
          <p:cNvPr id="497" name="Group 497"/>
          <p:cNvGrpSpPr/>
          <p:nvPr/>
        </p:nvGrpSpPr>
        <p:grpSpPr>
          <a:xfrm>
            <a:off x="5000090" y="3667554"/>
            <a:ext cx="4032449" cy="399564"/>
            <a:chOff x="0" y="0"/>
            <a:chExt cx="4032448" cy="399563"/>
          </a:xfrm>
        </p:grpSpPr>
        <p:sp>
          <p:nvSpPr>
            <p:cNvPr id="495" name="Shape 495"/>
            <p:cNvSpPr/>
            <p:nvPr/>
          </p:nvSpPr>
          <p:spPr>
            <a:xfrm>
              <a:off x="0" y="19761"/>
              <a:ext cx="4032449" cy="360041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96" name="Shape 496"/>
            <p:cNvSpPr/>
            <p:nvPr/>
          </p:nvSpPr>
          <p:spPr>
            <a:xfrm>
              <a:off x="17576" y="0"/>
              <a:ext cx="3997296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/>
              <a:r>
                <a:t>Final result</a:t>
              </a:r>
            </a:p>
          </p:txBody>
        </p:sp>
      </p:grpSp>
      <p:grpSp>
        <p:nvGrpSpPr>
          <p:cNvPr id="500" name="Group 500"/>
          <p:cNvGrpSpPr/>
          <p:nvPr/>
        </p:nvGrpSpPr>
        <p:grpSpPr>
          <a:xfrm>
            <a:off x="179512" y="4689140"/>
            <a:ext cx="8807896" cy="468053"/>
            <a:chOff x="0" y="0"/>
            <a:chExt cx="8807894" cy="468052"/>
          </a:xfrm>
        </p:grpSpPr>
        <p:sp>
          <p:nvSpPr>
            <p:cNvPr id="498" name="Shape 498"/>
            <p:cNvSpPr/>
            <p:nvPr/>
          </p:nvSpPr>
          <p:spPr>
            <a:xfrm>
              <a:off x="0" y="-1"/>
              <a:ext cx="8807896" cy="468054"/>
            </a:xfrm>
            <a:prstGeom prst="rect">
              <a:avLst/>
            </a:prstGeom>
            <a:solidFill>
              <a:srgbClr val="165160"/>
            </a:solidFill>
            <a:ln w="12700" cap="flat">
              <a:noFill/>
              <a:miter lim="400000"/>
            </a:ln>
            <a:effectLst>
              <a:outerShdw blurRad="190500" dist="228600" dir="2700000" rotWithShape="0">
                <a:srgbClr val="000000">
                  <a:alpha val="3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00"/>
                  </a:solidFill>
                </a:defRPr>
              </a:pPr>
              <a:endParaRPr/>
            </a:p>
          </p:txBody>
        </p:sp>
        <p:sp>
          <p:nvSpPr>
            <p:cNvPr id="499" name="Shape 499"/>
            <p:cNvSpPr/>
            <p:nvPr/>
          </p:nvSpPr>
          <p:spPr>
            <a:xfrm>
              <a:off x="0" y="34244"/>
              <a:ext cx="8807896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 algn="ctr"/>
              <a:r>
                <a:rPr>
                  <a:solidFill>
                    <a:srgbClr val="FFFFFF"/>
                  </a:solidFill>
                </a:rPr>
                <a:t>This is equivalent to:		</a:t>
              </a:r>
              <a:r>
                <a:rPr>
                  <a:solidFill>
                    <a:srgbClr val="FFFF00"/>
                  </a:solidFill>
                </a:rPr>
                <a:t>(3*(7-6))+((2*5)/(4+6))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5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9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3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8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2" grpId="0" animBg="1" advAuto="0"/>
      <p:bldP spid="446" grpId="0" animBg="1" advAuto="0"/>
      <p:bldP spid="449" grpId="0" animBg="1" advAuto="0"/>
      <p:bldP spid="452" grpId="0" animBg="1" advAuto="0"/>
      <p:bldP spid="455" grpId="0" animBg="1" advAuto="0"/>
      <p:bldP spid="458" grpId="0" animBg="1" advAuto="0"/>
      <p:bldP spid="461" grpId="0" animBg="1" advAuto="0"/>
      <p:bldP spid="464" grpId="0" animBg="1" advAuto="0"/>
      <p:bldP spid="467" grpId="0" animBg="1" advAuto="0"/>
      <p:bldP spid="470" grpId="0" animBg="1" advAuto="0"/>
      <p:bldP spid="473" grpId="0" animBg="1" advAuto="0"/>
      <p:bldP spid="476" grpId="0" animBg="1" advAuto="0"/>
      <p:bldP spid="479" grpId="0" animBg="1" advAuto="0"/>
      <p:bldP spid="482" grpId="0" animBg="1" advAuto="0"/>
      <p:bldP spid="485" grpId="0" animBg="1" advAuto="0"/>
      <p:bldP spid="488" grpId="0" animBg="1" advAuto="0"/>
      <p:bldP spid="491" grpId="0" animBg="1" advAuto="0"/>
      <p:bldP spid="494" grpId="0" animBg="1" advAuto="0"/>
      <p:bldP spid="497" grpId="0" animBg="1" advAuto="0"/>
      <p:bldP spid="500" grpId="0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Shape 502"/>
          <p:cNvSpPr/>
          <p:nvPr/>
        </p:nvSpPr>
        <p:spPr>
          <a:xfrm>
            <a:off x="0" y="908720"/>
            <a:ext cx="9144001" cy="1"/>
          </a:xfrm>
          <a:prstGeom prst="line">
            <a:avLst/>
          </a:prstGeom>
          <a:ln w="76200">
            <a:solidFill>
              <a:srgbClr val="FFC000"/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503" name="Shape 503"/>
          <p:cNvSpPr>
            <a:spLocks noGrp="1"/>
          </p:cNvSpPr>
          <p:nvPr>
            <p:ph type="title"/>
          </p:nvPr>
        </p:nvSpPr>
        <p:spPr>
          <a:xfrm>
            <a:off x="228600" y="152399"/>
            <a:ext cx="7772400" cy="598490"/>
          </a:xfrm>
          <a:prstGeom prst="rect">
            <a:avLst/>
          </a:prstGeom>
        </p:spPr>
        <p:txBody>
          <a:bodyPr/>
          <a:lstStyle>
            <a:lvl1pPr defTabSz="740663">
              <a:defRPr sz="3240" b="0">
                <a:solidFill>
                  <a:srgbClr val="DA1F28"/>
                </a:solidFill>
                <a:effectLst>
                  <a:outerShdw blurRad="30861" dist="20574" dir="5400000" rotWithShape="0">
                    <a:srgbClr val="000000">
                      <a:alpha val="25000"/>
                    </a:srgbClr>
                  </a:outerShdw>
                </a:effectLst>
                <a:latin typeface="Tahoma Negreta"/>
                <a:ea typeface="Tahoma Negreta"/>
                <a:cs typeface="Tahoma Negreta"/>
                <a:sym typeface="Tahoma Negreta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240">
                <a:solidFill>
                  <a:srgbClr val="DA1F28"/>
                </a:solidFill>
                <a:effectLst>
                  <a:outerShdw blurRad="30861" dist="20574" dir="5400000" rotWithShape="0">
                    <a:srgbClr val="000000">
                      <a:alpha val="25000"/>
                    </a:srgbClr>
                  </a:outerShdw>
                </a:effectLst>
              </a:rPr>
              <a:t>4. COMPOUND OPERATORS</a:t>
            </a:r>
          </a:p>
        </p:txBody>
      </p:sp>
      <p:sp>
        <p:nvSpPr>
          <p:cNvPr id="504" name="Shape 504"/>
          <p:cNvSpPr>
            <a:spLocks noGrp="1"/>
          </p:cNvSpPr>
          <p:nvPr>
            <p:ph type="sldNum" sz="quarter" idx="2"/>
          </p:nvPr>
        </p:nvSpPr>
        <p:spPr>
          <a:xfrm>
            <a:off x="8647272" y="6521738"/>
            <a:ext cx="365761" cy="251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tIns="0" rIns="45719" bIns="0" anchor="b">
            <a:spAutoFit/>
          </a:bodyPr>
          <a:lstStyle>
            <a:lvl1pPr algn="r">
              <a:defRPr sz="1000">
                <a:latin typeface="Lucida Sans Unicode"/>
                <a:ea typeface="Lucida Sans Unicode"/>
                <a:cs typeface="Lucida Sans Unicode"/>
                <a:sym typeface="Lucida Sans Unicode"/>
              </a:defRPr>
            </a:lvl1pPr>
            <a:lvl2pPr indent="4572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2pPr>
            <a:lvl3pPr indent="9144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3pPr>
            <a:lvl4pPr indent="13716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4pPr>
            <a:lvl5pPr indent="18288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5pPr>
            <a:lvl6pPr indent="22860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6pPr>
            <a:lvl7pPr indent="27432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7pPr>
            <a:lvl8pPr indent="32004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8pPr>
            <a:lvl9pPr indent="36576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9pPr>
          </a:lstStyle>
          <a:p>
            <a:pPr lvl="0">
              <a:defRPr sz="1800"/>
            </a:pPr>
            <a:fld id="{86CB4B4D-7CA3-9044-876B-883B54F8677D}" type="slidenum">
              <a:rPr lang="en-US" smtClean="0"/>
              <a:pPr/>
              <a:t>11</a:t>
            </a:fld>
            <a:endParaRPr sz="1000"/>
          </a:p>
        </p:txBody>
      </p:sp>
      <p:sp>
        <p:nvSpPr>
          <p:cNvPr id="505" name="Shape 505"/>
          <p:cNvSpPr>
            <a:spLocks noGrp="1"/>
          </p:cNvSpPr>
          <p:nvPr>
            <p:ph type="body" idx="1"/>
          </p:nvPr>
        </p:nvSpPr>
        <p:spPr>
          <a:xfrm>
            <a:off x="251519" y="1052737"/>
            <a:ext cx="8640962" cy="1728192"/>
          </a:xfrm>
          <a:prstGeom prst="rect">
            <a:avLst/>
          </a:prstGeom>
        </p:spPr>
        <p:txBody>
          <a:bodyPr/>
          <a:lstStyle/>
          <a:p>
            <a:pPr marL="254000" lvl="0" indent="-254000" algn="just">
              <a:lnSpc>
                <a:spcPct val="90000"/>
              </a:lnSpc>
              <a:buClr>
                <a:srgbClr val="FF0000"/>
              </a:buClr>
              <a:buFont typeface="Wingdings"/>
              <a:buChar char="➢"/>
              <a:defRPr sz="1800"/>
            </a:pPr>
            <a:r>
              <a:rPr sz="200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Java provides five compound operators:</a:t>
            </a:r>
          </a:p>
          <a:p>
            <a:pPr marL="494571" lvl="1" indent="-238539" algn="just">
              <a:lnSpc>
                <a:spcPct val="90000"/>
              </a:lnSpc>
              <a:spcBef>
                <a:spcPts val="300"/>
              </a:spcBef>
              <a:buClr>
                <a:srgbClr val="FF0000"/>
              </a:buClr>
              <a:buFont typeface="Courier New"/>
              <a:buChar char="o"/>
              <a:defRPr sz="1800"/>
            </a:pPr>
            <a:r>
              <a:rPr sz="1600">
                <a:solidFill>
                  <a:srgbClr val="0000FF"/>
                </a:solidFill>
                <a:latin typeface="Tahoma"/>
                <a:ea typeface="Tahoma"/>
                <a:cs typeface="Tahoma"/>
                <a:sym typeface="Tahoma"/>
              </a:rPr>
              <a:t>+=		</a:t>
            </a:r>
            <a:r>
              <a:rPr sz="1600">
                <a:latin typeface="Tahoma"/>
                <a:ea typeface="Tahoma"/>
                <a:cs typeface="Tahoma"/>
                <a:sym typeface="Tahoma"/>
              </a:rPr>
              <a:t>(x += y    equivalent to 	</a:t>
            </a:r>
            <a:r>
              <a:rPr sz="160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x</a:t>
            </a:r>
            <a:r>
              <a:rPr sz="1600">
                <a:latin typeface="Tahoma"/>
                <a:ea typeface="Tahoma"/>
                <a:cs typeface="Tahoma"/>
                <a:sym typeface="Tahoma"/>
              </a:rPr>
              <a:t> = </a:t>
            </a:r>
            <a:r>
              <a:rPr sz="160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x</a:t>
            </a:r>
            <a:r>
              <a:rPr sz="1600">
                <a:latin typeface="Tahoma"/>
                <a:ea typeface="Tahoma"/>
                <a:cs typeface="Tahoma"/>
                <a:sym typeface="Tahoma"/>
              </a:rPr>
              <a:t> + y)</a:t>
            </a:r>
            <a:endParaRPr sz="2300"/>
          </a:p>
          <a:p>
            <a:pPr marL="494571" lvl="1" indent="-238539" algn="just">
              <a:lnSpc>
                <a:spcPct val="90000"/>
              </a:lnSpc>
              <a:spcBef>
                <a:spcPts val="300"/>
              </a:spcBef>
              <a:buClr>
                <a:srgbClr val="FF0000"/>
              </a:buClr>
              <a:buFont typeface="Courier New"/>
              <a:buChar char="o"/>
              <a:defRPr sz="1800"/>
            </a:pPr>
            <a:r>
              <a:rPr sz="1600">
                <a:solidFill>
                  <a:srgbClr val="0000FF"/>
                </a:solidFill>
                <a:latin typeface="Tahoma"/>
                <a:ea typeface="Tahoma"/>
                <a:cs typeface="Tahoma"/>
                <a:sym typeface="Tahoma"/>
              </a:rPr>
              <a:t>-=		</a:t>
            </a:r>
            <a:r>
              <a:rPr sz="1600">
                <a:latin typeface="Tahoma"/>
                <a:ea typeface="Tahoma"/>
                <a:cs typeface="Tahoma"/>
                <a:sym typeface="Tahoma"/>
              </a:rPr>
              <a:t>(x -= y     equivalent to 	</a:t>
            </a:r>
            <a:r>
              <a:rPr sz="160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x</a:t>
            </a:r>
            <a:r>
              <a:rPr sz="1600">
                <a:latin typeface="Tahoma"/>
                <a:ea typeface="Tahoma"/>
                <a:cs typeface="Tahoma"/>
                <a:sym typeface="Tahoma"/>
              </a:rPr>
              <a:t> = </a:t>
            </a:r>
            <a:r>
              <a:rPr sz="160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x</a:t>
            </a:r>
            <a:r>
              <a:rPr sz="1600">
                <a:latin typeface="Tahoma"/>
                <a:ea typeface="Tahoma"/>
                <a:cs typeface="Tahoma"/>
                <a:sym typeface="Tahoma"/>
              </a:rPr>
              <a:t> - y)</a:t>
            </a:r>
            <a:r>
              <a:rPr sz="1600">
                <a:solidFill>
                  <a:srgbClr val="0000FF"/>
                </a:solidFill>
                <a:latin typeface="Tahoma"/>
                <a:ea typeface="Tahoma"/>
                <a:cs typeface="Tahoma"/>
                <a:sym typeface="Tahoma"/>
              </a:rPr>
              <a:t>		</a:t>
            </a:r>
            <a:endParaRPr sz="1600">
              <a:latin typeface="Tahoma"/>
              <a:ea typeface="Tahoma"/>
              <a:cs typeface="Tahoma"/>
              <a:sym typeface="Tahoma"/>
            </a:endParaRPr>
          </a:p>
          <a:p>
            <a:pPr marL="494571" lvl="1" indent="-238539" algn="just">
              <a:lnSpc>
                <a:spcPct val="90000"/>
              </a:lnSpc>
              <a:spcBef>
                <a:spcPts val="300"/>
              </a:spcBef>
              <a:buClr>
                <a:srgbClr val="FF0000"/>
              </a:buClr>
              <a:buFont typeface="Courier New"/>
              <a:buChar char="o"/>
              <a:defRPr sz="1800"/>
            </a:pPr>
            <a:r>
              <a:rPr sz="1600">
                <a:solidFill>
                  <a:srgbClr val="0000FF"/>
                </a:solidFill>
                <a:latin typeface="Tahoma"/>
                <a:ea typeface="Tahoma"/>
                <a:cs typeface="Tahoma"/>
                <a:sym typeface="Tahoma"/>
              </a:rPr>
              <a:t>*=		</a:t>
            </a:r>
            <a:r>
              <a:rPr sz="1600">
                <a:latin typeface="Tahoma"/>
                <a:ea typeface="Tahoma"/>
                <a:cs typeface="Tahoma"/>
                <a:sym typeface="Tahoma"/>
              </a:rPr>
              <a:t>(x *= y     equivalent to 	</a:t>
            </a:r>
            <a:r>
              <a:rPr sz="160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x</a:t>
            </a:r>
            <a:r>
              <a:rPr sz="1600">
                <a:latin typeface="Tahoma"/>
                <a:ea typeface="Tahoma"/>
                <a:cs typeface="Tahoma"/>
                <a:sym typeface="Tahoma"/>
              </a:rPr>
              <a:t> = </a:t>
            </a:r>
            <a:r>
              <a:rPr sz="160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x</a:t>
            </a:r>
            <a:r>
              <a:rPr sz="1600">
                <a:latin typeface="Tahoma"/>
                <a:ea typeface="Tahoma"/>
                <a:cs typeface="Tahoma"/>
                <a:sym typeface="Tahoma"/>
              </a:rPr>
              <a:t> * y)</a:t>
            </a:r>
          </a:p>
          <a:p>
            <a:pPr marL="494571" lvl="1" indent="-238539" algn="just">
              <a:lnSpc>
                <a:spcPct val="90000"/>
              </a:lnSpc>
              <a:spcBef>
                <a:spcPts val="300"/>
              </a:spcBef>
              <a:buClr>
                <a:srgbClr val="FF0000"/>
              </a:buClr>
              <a:buFont typeface="Courier New"/>
              <a:buChar char="o"/>
              <a:defRPr sz="1800"/>
            </a:pPr>
            <a:r>
              <a:rPr sz="1600">
                <a:solidFill>
                  <a:srgbClr val="0000FF"/>
                </a:solidFill>
                <a:latin typeface="Tahoma"/>
                <a:ea typeface="Tahoma"/>
                <a:cs typeface="Tahoma"/>
                <a:sym typeface="Tahoma"/>
              </a:rPr>
              <a:t>/=</a:t>
            </a:r>
            <a:r>
              <a:rPr sz="1600">
                <a:latin typeface="Tahoma"/>
                <a:ea typeface="Tahoma"/>
                <a:cs typeface="Tahoma"/>
                <a:sym typeface="Tahoma"/>
              </a:rPr>
              <a:t> 		(x /= y     equivalent to 	</a:t>
            </a:r>
            <a:r>
              <a:rPr sz="160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x</a:t>
            </a:r>
            <a:r>
              <a:rPr sz="1600">
                <a:latin typeface="Tahoma"/>
                <a:ea typeface="Tahoma"/>
                <a:cs typeface="Tahoma"/>
                <a:sym typeface="Tahoma"/>
              </a:rPr>
              <a:t> = </a:t>
            </a:r>
            <a:r>
              <a:rPr sz="160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x</a:t>
            </a:r>
            <a:r>
              <a:rPr sz="1600">
                <a:latin typeface="Tahoma"/>
                <a:ea typeface="Tahoma"/>
                <a:cs typeface="Tahoma"/>
                <a:sym typeface="Tahoma"/>
              </a:rPr>
              <a:t> / y)</a:t>
            </a:r>
            <a:endParaRPr sz="1600">
              <a:solidFill>
                <a:srgbClr val="0000FF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494571" lvl="1" indent="-238539" algn="just">
              <a:lnSpc>
                <a:spcPct val="90000"/>
              </a:lnSpc>
              <a:spcBef>
                <a:spcPts val="300"/>
              </a:spcBef>
              <a:buClr>
                <a:srgbClr val="FF0000"/>
              </a:buClr>
              <a:buFont typeface="Courier New"/>
              <a:buChar char="o"/>
              <a:defRPr sz="1800"/>
            </a:pPr>
            <a:r>
              <a:rPr sz="1600">
                <a:solidFill>
                  <a:srgbClr val="0000FF"/>
                </a:solidFill>
                <a:latin typeface="Tahoma"/>
                <a:ea typeface="Tahoma"/>
                <a:cs typeface="Tahoma"/>
                <a:sym typeface="Tahoma"/>
              </a:rPr>
              <a:t>%=	</a:t>
            </a:r>
            <a:r>
              <a:rPr sz="1600">
                <a:latin typeface="Tahoma"/>
                <a:ea typeface="Tahoma"/>
                <a:cs typeface="Tahoma"/>
                <a:sym typeface="Tahoma"/>
              </a:rPr>
              <a:t>(x %= y   equivalent to 	</a:t>
            </a:r>
            <a:r>
              <a:rPr sz="160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x</a:t>
            </a:r>
            <a:r>
              <a:rPr sz="1600">
                <a:latin typeface="Tahoma"/>
                <a:ea typeface="Tahoma"/>
                <a:cs typeface="Tahoma"/>
                <a:sym typeface="Tahoma"/>
              </a:rPr>
              <a:t> = </a:t>
            </a:r>
            <a:r>
              <a:rPr sz="160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x</a:t>
            </a:r>
            <a:r>
              <a:rPr sz="1600">
                <a:latin typeface="Tahoma"/>
                <a:ea typeface="Tahoma"/>
                <a:cs typeface="Tahoma"/>
                <a:sym typeface="Tahoma"/>
              </a:rPr>
              <a:t> % y)</a:t>
            </a:r>
          </a:p>
        </p:txBody>
      </p:sp>
      <p:grpSp>
        <p:nvGrpSpPr>
          <p:cNvPr id="508" name="Group 508"/>
          <p:cNvGrpSpPr/>
          <p:nvPr/>
        </p:nvGrpSpPr>
        <p:grpSpPr>
          <a:xfrm>
            <a:off x="251519" y="2924943"/>
            <a:ext cx="1296146" cy="504057"/>
            <a:chOff x="0" y="0"/>
            <a:chExt cx="1296144" cy="504056"/>
          </a:xfrm>
        </p:grpSpPr>
        <p:sp>
          <p:nvSpPr>
            <p:cNvPr id="506" name="Shape 506"/>
            <p:cNvSpPr/>
            <p:nvPr/>
          </p:nvSpPr>
          <p:spPr>
            <a:xfrm>
              <a:off x="0" y="0"/>
              <a:ext cx="1296145" cy="504057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54999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  <a:endParaRPr/>
            </a:p>
          </p:txBody>
        </p:sp>
        <p:sp>
          <p:nvSpPr>
            <p:cNvPr id="507" name="Shape 507"/>
            <p:cNvSpPr/>
            <p:nvPr/>
          </p:nvSpPr>
          <p:spPr>
            <a:xfrm>
              <a:off x="24605" y="70775"/>
              <a:ext cx="1246934" cy="3625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600"/>
              </a:lvl1pPr>
            </a:lstStyle>
            <a:p>
              <a:pPr lvl="0">
                <a:defRPr sz="1800"/>
              </a:pPr>
              <a:r>
                <a:rPr sz="1600"/>
                <a:t>Example 1</a:t>
              </a:r>
            </a:p>
          </p:txBody>
        </p:sp>
      </p:grpSp>
      <p:grpSp>
        <p:nvGrpSpPr>
          <p:cNvPr id="511" name="Group 511"/>
          <p:cNvGrpSpPr/>
          <p:nvPr/>
        </p:nvGrpSpPr>
        <p:grpSpPr>
          <a:xfrm>
            <a:off x="1691680" y="2924943"/>
            <a:ext cx="4392489" cy="1080121"/>
            <a:chOff x="0" y="0"/>
            <a:chExt cx="4392488" cy="1080120"/>
          </a:xfrm>
        </p:grpSpPr>
        <p:sp>
          <p:nvSpPr>
            <p:cNvPr id="509" name="Shape 509"/>
            <p:cNvSpPr/>
            <p:nvPr/>
          </p:nvSpPr>
          <p:spPr>
            <a:xfrm>
              <a:off x="0" y="0"/>
              <a:ext cx="4392489" cy="108012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510" name="Shape 510"/>
            <p:cNvSpPr/>
            <p:nvPr/>
          </p:nvSpPr>
          <p:spPr>
            <a:xfrm>
              <a:off x="52726" y="22778"/>
              <a:ext cx="4287036" cy="1034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/>
              <a:r>
                <a:rPr>
                  <a:solidFill>
                    <a:srgbClr val="00B0F0"/>
                  </a:solidFill>
                </a:rPr>
                <a:t>int</a:t>
              </a:r>
              <a:r>
                <a:t> x = 10; </a:t>
              </a:r>
              <a:endParaRPr>
                <a:solidFill>
                  <a:srgbClr val="FFFFFF"/>
                </a:solidFill>
              </a:endParaRPr>
            </a:p>
            <a:p>
              <a:pPr lvl="0"/>
              <a:r>
                <a:rPr>
                  <a:solidFill>
                    <a:srgbClr val="00B0F0"/>
                  </a:solidFill>
                </a:rPr>
                <a:t>int</a:t>
              </a:r>
              <a:r>
                <a:t> y = 5;</a:t>
              </a:r>
              <a:endParaRPr>
                <a:solidFill>
                  <a:srgbClr val="FFFFFF"/>
                </a:solidFill>
              </a:endParaRPr>
            </a:p>
            <a:p>
              <a:pPr lvl="0"/>
              <a:r>
                <a:t>x*= </a:t>
              </a:r>
              <a:r>
                <a:rPr>
                  <a:solidFill>
                    <a:srgbClr val="0000FF"/>
                  </a:solidFill>
                </a:rPr>
                <a:t>y</a:t>
              </a:r>
              <a:r>
                <a:t>;		</a:t>
              </a:r>
              <a:r>
                <a:rPr>
                  <a:solidFill>
                    <a:srgbClr val="00B050"/>
                  </a:solidFill>
                </a:rPr>
                <a:t>//x = x * y</a:t>
              </a:r>
            </a:p>
          </p:txBody>
        </p:sp>
      </p:grpSp>
      <p:grpSp>
        <p:nvGrpSpPr>
          <p:cNvPr id="524" name="Group 524"/>
          <p:cNvGrpSpPr/>
          <p:nvPr/>
        </p:nvGrpSpPr>
        <p:grpSpPr>
          <a:xfrm>
            <a:off x="1691680" y="4149080"/>
            <a:ext cx="1800201" cy="1152129"/>
            <a:chOff x="0" y="0"/>
            <a:chExt cx="1800200" cy="1152128"/>
          </a:xfrm>
        </p:grpSpPr>
        <p:sp>
          <p:nvSpPr>
            <p:cNvPr id="512" name="Shape 512"/>
            <p:cNvSpPr/>
            <p:nvPr/>
          </p:nvSpPr>
          <p:spPr>
            <a:xfrm>
              <a:off x="720079" y="906553"/>
              <a:ext cx="1080122" cy="1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  <a:headEnd type="triangle" w="med" len="med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grpSp>
          <p:nvGrpSpPr>
            <p:cNvPr id="515" name="Group 515"/>
            <p:cNvGrpSpPr/>
            <p:nvPr/>
          </p:nvGrpSpPr>
          <p:grpSpPr>
            <a:xfrm>
              <a:off x="864096" y="726533"/>
              <a:ext cx="792089" cy="360041"/>
              <a:chOff x="0" y="0"/>
              <a:chExt cx="792087" cy="360040"/>
            </a:xfrm>
          </p:grpSpPr>
          <p:sp>
            <p:nvSpPr>
              <p:cNvPr id="513" name="Shape 513"/>
              <p:cNvSpPr/>
              <p:nvPr/>
            </p:nvSpPr>
            <p:spPr>
              <a:xfrm>
                <a:off x="0" y="-1"/>
                <a:ext cx="792088" cy="360042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 sz="1200">
                    <a:solidFill>
                      <a:srgbClr val="227A8F"/>
                    </a:solidFill>
                  </a:defRPr>
                </a:pPr>
                <a:endParaRPr/>
              </a:p>
            </p:txBody>
          </p:sp>
          <p:sp>
            <p:nvSpPr>
              <p:cNvPr id="514" name="Shape 514"/>
              <p:cNvSpPr/>
              <p:nvPr/>
            </p:nvSpPr>
            <p:spPr>
              <a:xfrm>
                <a:off x="0" y="35825"/>
                <a:ext cx="792088" cy="2883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 sz="1200">
                    <a:solidFill>
                      <a:srgbClr val="227A8F"/>
                    </a:solidFill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1200">
                    <a:solidFill>
                      <a:srgbClr val="227A8F"/>
                    </a:solidFill>
                  </a:rPr>
                  <a:t>32 bits</a:t>
                </a:r>
              </a:p>
            </p:txBody>
          </p:sp>
        </p:grpSp>
        <p:grpSp>
          <p:nvGrpSpPr>
            <p:cNvPr id="518" name="Group 518"/>
            <p:cNvGrpSpPr/>
            <p:nvPr/>
          </p:nvGrpSpPr>
          <p:grpSpPr>
            <a:xfrm>
              <a:off x="720079" y="-1"/>
              <a:ext cx="1080122" cy="720082"/>
              <a:chOff x="0" y="0"/>
              <a:chExt cx="1080120" cy="720080"/>
            </a:xfrm>
          </p:grpSpPr>
          <p:sp>
            <p:nvSpPr>
              <p:cNvPr id="516" name="Shape 516"/>
              <p:cNvSpPr/>
              <p:nvPr/>
            </p:nvSpPr>
            <p:spPr>
              <a:xfrm>
                <a:off x="0" y="0"/>
                <a:ext cx="1080121" cy="720081"/>
              </a:xfrm>
              <a:prstGeom prst="roundRect">
                <a:avLst>
                  <a:gd name="adj" fmla="val 16667"/>
                </a:avLst>
              </a:prstGeom>
              <a:solidFill>
                <a:srgbClr val="D9D9D9"/>
              </a:solidFill>
              <a:ln w="54999" cap="flat">
                <a:solidFill>
                  <a:srgbClr val="21768B"/>
                </a:solidFill>
                <a:prstDash val="solid"/>
                <a:bevel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227A8F"/>
                    </a:solidFill>
                  </a:defRPr>
                </a:pPr>
                <a:endParaRPr/>
              </a:p>
            </p:txBody>
          </p:sp>
          <p:sp>
            <p:nvSpPr>
              <p:cNvPr id="517" name="Shape 517"/>
              <p:cNvSpPr/>
              <p:nvPr/>
            </p:nvSpPr>
            <p:spPr>
              <a:xfrm>
                <a:off x="35150" y="160258"/>
                <a:ext cx="1009820" cy="39956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>
                    <a:solidFill>
                      <a:srgbClr val="227A8F"/>
                    </a:solidFill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</a:defRPr>
                </a:pPr>
                <a:r>
                  <a:rPr>
                    <a:solidFill>
                      <a:srgbClr val="227A8F"/>
                    </a:solidFill>
                  </a:rPr>
                  <a:t>10</a:t>
                </a:r>
              </a:p>
            </p:txBody>
          </p:sp>
        </p:grpSp>
        <p:sp>
          <p:nvSpPr>
            <p:cNvPr id="519" name="Shape 519"/>
            <p:cNvSpPr/>
            <p:nvPr/>
          </p:nvSpPr>
          <p:spPr>
            <a:xfrm>
              <a:off x="1800200" y="669559"/>
              <a:ext cx="1" cy="482570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grpSp>
          <p:nvGrpSpPr>
            <p:cNvPr id="522" name="Group 522"/>
            <p:cNvGrpSpPr/>
            <p:nvPr/>
          </p:nvGrpSpPr>
          <p:grpSpPr>
            <a:xfrm>
              <a:off x="-1" y="-1"/>
              <a:ext cx="648074" cy="720082"/>
              <a:chOff x="0" y="0"/>
              <a:chExt cx="648072" cy="720080"/>
            </a:xfrm>
          </p:grpSpPr>
          <p:sp>
            <p:nvSpPr>
              <p:cNvPr id="520" name="Shape 520"/>
              <p:cNvSpPr/>
              <p:nvPr/>
            </p:nvSpPr>
            <p:spPr>
              <a:xfrm>
                <a:off x="0" y="0"/>
                <a:ext cx="648073" cy="720081"/>
              </a:xfrm>
              <a:prstGeom prst="roundRect">
                <a:avLst>
                  <a:gd name="adj" fmla="val 16667"/>
                </a:avLst>
              </a:prstGeom>
              <a:solidFill>
                <a:srgbClr val="2DA2BF"/>
              </a:solidFill>
              <a:ln w="54999" cap="flat">
                <a:solidFill>
                  <a:srgbClr val="21768B"/>
                </a:solidFill>
                <a:prstDash val="solid"/>
                <a:bevel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21" name="Shape 521"/>
              <p:cNvSpPr/>
              <p:nvPr/>
            </p:nvSpPr>
            <p:spPr>
              <a:xfrm>
                <a:off x="31635" y="160258"/>
                <a:ext cx="584802" cy="39956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>
                    <a:solidFill>
                      <a:srgbClr val="FFFFFF"/>
                    </a:solidFill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</a:defRPr>
                </a:pPr>
                <a:r>
                  <a:rPr>
                    <a:solidFill>
                      <a:srgbClr val="FFFFFF"/>
                    </a:solidFill>
                  </a:rPr>
                  <a:t>x</a:t>
                </a:r>
              </a:p>
            </p:txBody>
          </p:sp>
        </p:grpSp>
        <p:sp>
          <p:nvSpPr>
            <p:cNvPr id="523" name="Shape 523"/>
            <p:cNvSpPr/>
            <p:nvPr/>
          </p:nvSpPr>
          <p:spPr>
            <a:xfrm flipH="1">
              <a:off x="720079" y="669559"/>
              <a:ext cx="1" cy="482570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grpSp>
        <p:nvGrpSpPr>
          <p:cNvPr id="537" name="Group 537"/>
          <p:cNvGrpSpPr/>
          <p:nvPr/>
        </p:nvGrpSpPr>
        <p:grpSpPr>
          <a:xfrm>
            <a:off x="4283967" y="4149080"/>
            <a:ext cx="1800201" cy="1152129"/>
            <a:chOff x="0" y="0"/>
            <a:chExt cx="1800200" cy="1152128"/>
          </a:xfrm>
        </p:grpSpPr>
        <p:sp>
          <p:nvSpPr>
            <p:cNvPr id="525" name="Shape 525"/>
            <p:cNvSpPr/>
            <p:nvPr/>
          </p:nvSpPr>
          <p:spPr>
            <a:xfrm>
              <a:off x="720079" y="906553"/>
              <a:ext cx="1080122" cy="1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  <a:headEnd type="triangle" w="med" len="med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grpSp>
          <p:nvGrpSpPr>
            <p:cNvPr id="528" name="Group 528"/>
            <p:cNvGrpSpPr/>
            <p:nvPr/>
          </p:nvGrpSpPr>
          <p:grpSpPr>
            <a:xfrm>
              <a:off x="864096" y="726533"/>
              <a:ext cx="792089" cy="360041"/>
              <a:chOff x="0" y="0"/>
              <a:chExt cx="792087" cy="360040"/>
            </a:xfrm>
          </p:grpSpPr>
          <p:sp>
            <p:nvSpPr>
              <p:cNvPr id="526" name="Shape 526"/>
              <p:cNvSpPr/>
              <p:nvPr/>
            </p:nvSpPr>
            <p:spPr>
              <a:xfrm>
                <a:off x="0" y="-1"/>
                <a:ext cx="792088" cy="360042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 sz="1200">
                    <a:solidFill>
                      <a:srgbClr val="227A8F"/>
                    </a:solidFill>
                  </a:defRPr>
                </a:pPr>
                <a:endParaRPr/>
              </a:p>
            </p:txBody>
          </p:sp>
          <p:sp>
            <p:nvSpPr>
              <p:cNvPr id="527" name="Shape 527"/>
              <p:cNvSpPr/>
              <p:nvPr/>
            </p:nvSpPr>
            <p:spPr>
              <a:xfrm>
                <a:off x="0" y="35825"/>
                <a:ext cx="792088" cy="2883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 sz="1200">
                    <a:solidFill>
                      <a:srgbClr val="227A8F"/>
                    </a:solidFill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1200">
                    <a:solidFill>
                      <a:srgbClr val="227A8F"/>
                    </a:solidFill>
                  </a:rPr>
                  <a:t>32 bits</a:t>
                </a:r>
              </a:p>
            </p:txBody>
          </p:sp>
        </p:grpSp>
        <p:grpSp>
          <p:nvGrpSpPr>
            <p:cNvPr id="531" name="Group 531"/>
            <p:cNvGrpSpPr/>
            <p:nvPr/>
          </p:nvGrpSpPr>
          <p:grpSpPr>
            <a:xfrm>
              <a:off x="720079" y="-1"/>
              <a:ext cx="1080122" cy="720082"/>
              <a:chOff x="0" y="0"/>
              <a:chExt cx="1080120" cy="720080"/>
            </a:xfrm>
          </p:grpSpPr>
          <p:sp>
            <p:nvSpPr>
              <p:cNvPr id="529" name="Shape 529"/>
              <p:cNvSpPr/>
              <p:nvPr/>
            </p:nvSpPr>
            <p:spPr>
              <a:xfrm>
                <a:off x="0" y="0"/>
                <a:ext cx="1080121" cy="720081"/>
              </a:xfrm>
              <a:prstGeom prst="roundRect">
                <a:avLst>
                  <a:gd name="adj" fmla="val 16667"/>
                </a:avLst>
              </a:prstGeom>
              <a:solidFill>
                <a:srgbClr val="D9D9D9"/>
              </a:solidFill>
              <a:ln w="54999" cap="flat">
                <a:solidFill>
                  <a:srgbClr val="21768B"/>
                </a:solidFill>
                <a:prstDash val="solid"/>
                <a:bevel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30" name="Shape 530"/>
              <p:cNvSpPr/>
              <p:nvPr/>
            </p:nvSpPr>
            <p:spPr>
              <a:xfrm>
                <a:off x="35150" y="160258"/>
                <a:ext cx="1009820" cy="39956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>
                    <a:solidFill>
                      <a:srgbClr val="227A8F"/>
                    </a:solidFill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</a:defRPr>
                </a:pPr>
                <a:r>
                  <a:rPr>
                    <a:solidFill>
                      <a:srgbClr val="227A8F"/>
                    </a:solidFill>
                  </a:rPr>
                  <a:t>5</a:t>
                </a:r>
              </a:p>
            </p:txBody>
          </p:sp>
        </p:grpSp>
        <p:sp>
          <p:nvSpPr>
            <p:cNvPr id="532" name="Shape 532"/>
            <p:cNvSpPr/>
            <p:nvPr/>
          </p:nvSpPr>
          <p:spPr>
            <a:xfrm>
              <a:off x="1800200" y="669559"/>
              <a:ext cx="1" cy="482570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grpSp>
          <p:nvGrpSpPr>
            <p:cNvPr id="535" name="Group 535"/>
            <p:cNvGrpSpPr/>
            <p:nvPr/>
          </p:nvGrpSpPr>
          <p:grpSpPr>
            <a:xfrm>
              <a:off x="-1" y="-1"/>
              <a:ext cx="648074" cy="720082"/>
              <a:chOff x="0" y="0"/>
              <a:chExt cx="648072" cy="720080"/>
            </a:xfrm>
          </p:grpSpPr>
          <p:sp>
            <p:nvSpPr>
              <p:cNvPr id="533" name="Shape 533"/>
              <p:cNvSpPr/>
              <p:nvPr/>
            </p:nvSpPr>
            <p:spPr>
              <a:xfrm>
                <a:off x="0" y="0"/>
                <a:ext cx="648073" cy="720081"/>
              </a:xfrm>
              <a:prstGeom prst="roundRect">
                <a:avLst>
                  <a:gd name="adj" fmla="val 16667"/>
                </a:avLst>
              </a:prstGeom>
              <a:solidFill>
                <a:srgbClr val="2DA2BF"/>
              </a:solidFill>
              <a:ln w="54999" cap="flat">
                <a:solidFill>
                  <a:srgbClr val="21768B"/>
                </a:solidFill>
                <a:prstDash val="solid"/>
                <a:bevel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34" name="Shape 534"/>
              <p:cNvSpPr/>
              <p:nvPr/>
            </p:nvSpPr>
            <p:spPr>
              <a:xfrm>
                <a:off x="31635" y="160258"/>
                <a:ext cx="584802" cy="39956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>
                    <a:solidFill>
                      <a:srgbClr val="FFFFFF"/>
                    </a:solidFill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</a:defRPr>
                </a:pPr>
                <a:r>
                  <a:rPr>
                    <a:solidFill>
                      <a:srgbClr val="FFFFFF"/>
                    </a:solidFill>
                  </a:rPr>
                  <a:t>y</a:t>
                </a:r>
              </a:p>
            </p:txBody>
          </p:sp>
        </p:grpSp>
        <p:sp>
          <p:nvSpPr>
            <p:cNvPr id="536" name="Shape 536"/>
            <p:cNvSpPr/>
            <p:nvPr/>
          </p:nvSpPr>
          <p:spPr>
            <a:xfrm flipH="1">
              <a:off x="720079" y="669559"/>
              <a:ext cx="1" cy="482570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grpSp>
        <p:nvGrpSpPr>
          <p:cNvPr id="550" name="Group 550"/>
          <p:cNvGrpSpPr/>
          <p:nvPr/>
        </p:nvGrpSpPr>
        <p:grpSpPr>
          <a:xfrm>
            <a:off x="1691680" y="5445223"/>
            <a:ext cx="1800201" cy="1152129"/>
            <a:chOff x="0" y="0"/>
            <a:chExt cx="1800200" cy="1152128"/>
          </a:xfrm>
        </p:grpSpPr>
        <p:sp>
          <p:nvSpPr>
            <p:cNvPr id="538" name="Shape 538"/>
            <p:cNvSpPr/>
            <p:nvPr/>
          </p:nvSpPr>
          <p:spPr>
            <a:xfrm>
              <a:off x="720079" y="906553"/>
              <a:ext cx="1080122" cy="1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  <a:headEnd type="triangle" w="med" len="med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grpSp>
          <p:nvGrpSpPr>
            <p:cNvPr id="541" name="Group 541"/>
            <p:cNvGrpSpPr/>
            <p:nvPr/>
          </p:nvGrpSpPr>
          <p:grpSpPr>
            <a:xfrm>
              <a:off x="864096" y="726533"/>
              <a:ext cx="792089" cy="360041"/>
              <a:chOff x="0" y="0"/>
              <a:chExt cx="792087" cy="360040"/>
            </a:xfrm>
          </p:grpSpPr>
          <p:sp>
            <p:nvSpPr>
              <p:cNvPr id="539" name="Shape 539"/>
              <p:cNvSpPr/>
              <p:nvPr/>
            </p:nvSpPr>
            <p:spPr>
              <a:xfrm>
                <a:off x="0" y="-1"/>
                <a:ext cx="792088" cy="360042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 sz="1200">
                    <a:solidFill>
                      <a:srgbClr val="227A8F"/>
                    </a:solidFill>
                  </a:defRPr>
                </a:pPr>
                <a:endParaRPr/>
              </a:p>
            </p:txBody>
          </p:sp>
          <p:sp>
            <p:nvSpPr>
              <p:cNvPr id="540" name="Shape 540"/>
              <p:cNvSpPr/>
              <p:nvPr/>
            </p:nvSpPr>
            <p:spPr>
              <a:xfrm>
                <a:off x="0" y="35825"/>
                <a:ext cx="792088" cy="2883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 sz="1200">
                    <a:solidFill>
                      <a:srgbClr val="227A8F"/>
                    </a:solidFill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1200">
                    <a:solidFill>
                      <a:srgbClr val="227A8F"/>
                    </a:solidFill>
                  </a:rPr>
                  <a:t>32 bits</a:t>
                </a:r>
              </a:p>
            </p:txBody>
          </p:sp>
        </p:grpSp>
        <p:grpSp>
          <p:nvGrpSpPr>
            <p:cNvPr id="544" name="Group 544"/>
            <p:cNvGrpSpPr/>
            <p:nvPr/>
          </p:nvGrpSpPr>
          <p:grpSpPr>
            <a:xfrm>
              <a:off x="720079" y="-1"/>
              <a:ext cx="1080122" cy="720082"/>
              <a:chOff x="0" y="0"/>
              <a:chExt cx="1080120" cy="720080"/>
            </a:xfrm>
          </p:grpSpPr>
          <p:sp>
            <p:nvSpPr>
              <p:cNvPr id="542" name="Shape 542"/>
              <p:cNvSpPr/>
              <p:nvPr/>
            </p:nvSpPr>
            <p:spPr>
              <a:xfrm>
                <a:off x="0" y="0"/>
                <a:ext cx="1080121" cy="720081"/>
              </a:xfrm>
              <a:prstGeom prst="roundRect">
                <a:avLst>
                  <a:gd name="adj" fmla="val 16667"/>
                </a:avLst>
              </a:prstGeom>
              <a:solidFill>
                <a:srgbClr val="D9D9D9"/>
              </a:solidFill>
              <a:ln w="54999" cap="flat">
                <a:solidFill>
                  <a:srgbClr val="21768B"/>
                </a:solidFill>
                <a:prstDash val="solid"/>
                <a:bevel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227A8F"/>
                    </a:solidFill>
                  </a:defRPr>
                </a:pPr>
                <a:endParaRPr/>
              </a:p>
            </p:txBody>
          </p:sp>
          <p:sp>
            <p:nvSpPr>
              <p:cNvPr id="543" name="Shape 543"/>
              <p:cNvSpPr/>
              <p:nvPr/>
            </p:nvSpPr>
            <p:spPr>
              <a:xfrm>
                <a:off x="35150" y="160258"/>
                <a:ext cx="1009820" cy="39956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>
                    <a:solidFill>
                      <a:srgbClr val="227A8F"/>
                    </a:solidFill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</a:defRPr>
                </a:pPr>
                <a:r>
                  <a:rPr>
                    <a:solidFill>
                      <a:srgbClr val="227A8F"/>
                    </a:solidFill>
                  </a:rPr>
                  <a:t>50</a:t>
                </a:r>
              </a:p>
            </p:txBody>
          </p:sp>
        </p:grpSp>
        <p:sp>
          <p:nvSpPr>
            <p:cNvPr id="545" name="Shape 545"/>
            <p:cNvSpPr/>
            <p:nvPr/>
          </p:nvSpPr>
          <p:spPr>
            <a:xfrm>
              <a:off x="1800200" y="669559"/>
              <a:ext cx="1" cy="482570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grpSp>
          <p:nvGrpSpPr>
            <p:cNvPr id="548" name="Group 548"/>
            <p:cNvGrpSpPr/>
            <p:nvPr/>
          </p:nvGrpSpPr>
          <p:grpSpPr>
            <a:xfrm>
              <a:off x="-1" y="-1"/>
              <a:ext cx="648074" cy="720082"/>
              <a:chOff x="0" y="0"/>
              <a:chExt cx="648072" cy="720080"/>
            </a:xfrm>
          </p:grpSpPr>
          <p:sp>
            <p:nvSpPr>
              <p:cNvPr id="546" name="Shape 546"/>
              <p:cNvSpPr/>
              <p:nvPr/>
            </p:nvSpPr>
            <p:spPr>
              <a:xfrm>
                <a:off x="0" y="0"/>
                <a:ext cx="648073" cy="720081"/>
              </a:xfrm>
              <a:prstGeom prst="roundRect">
                <a:avLst>
                  <a:gd name="adj" fmla="val 16667"/>
                </a:avLst>
              </a:prstGeom>
              <a:solidFill>
                <a:srgbClr val="2DA2BF"/>
              </a:solidFill>
              <a:ln w="54999" cap="flat">
                <a:solidFill>
                  <a:srgbClr val="21768B"/>
                </a:solidFill>
                <a:prstDash val="solid"/>
                <a:bevel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47" name="Shape 547"/>
              <p:cNvSpPr/>
              <p:nvPr/>
            </p:nvSpPr>
            <p:spPr>
              <a:xfrm>
                <a:off x="31635" y="160258"/>
                <a:ext cx="584802" cy="39956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>
                    <a:solidFill>
                      <a:srgbClr val="FFFFFF"/>
                    </a:solidFill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</a:defRPr>
                </a:pPr>
                <a:r>
                  <a:rPr>
                    <a:solidFill>
                      <a:srgbClr val="FFFFFF"/>
                    </a:solidFill>
                  </a:rPr>
                  <a:t>x</a:t>
                </a:r>
              </a:p>
            </p:txBody>
          </p:sp>
        </p:grpSp>
        <p:sp>
          <p:nvSpPr>
            <p:cNvPr id="549" name="Shape 549"/>
            <p:cNvSpPr/>
            <p:nvPr/>
          </p:nvSpPr>
          <p:spPr>
            <a:xfrm flipH="1">
              <a:off x="720079" y="669559"/>
              <a:ext cx="1" cy="482570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grpSp>
        <p:nvGrpSpPr>
          <p:cNvPr id="553" name="Group 553"/>
          <p:cNvGrpSpPr/>
          <p:nvPr/>
        </p:nvGrpSpPr>
        <p:grpSpPr>
          <a:xfrm>
            <a:off x="207302" y="5464402"/>
            <a:ext cx="1332149" cy="720081"/>
            <a:chOff x="0" y="0"/>
            <a:chExt cx="1332148" cy="720079"/>
          </a:xfrm>
        </p:grpSpPr>
        <p:sp>
          <p:nvSpPr>
            <p:cNvPr id="551" name="Shape 551"/>
            <p:cNvSpPr/>
            <p:nvPr/>
          </p:nvSpPr>
          <p:spPr>
            <a:xfrm>
              <a:off x="0" y="0"/>
              <a:ext cx="1332149" cy="72008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52" name="Shape 552"/>
            <p:cNvSpPr/>
            <p:nvPr/>
          </p:nvSpPr>
          <p:spPr>
            <a:xfrm>
              <a:off x="35150" y="160258"/>
              <a:ext cx="1261848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UPDATED</a:t>
              </a:r>
            </a:p>
          </p:txBody>
        </p:sp>
      </p:grpSp>
      <p:sp>
        <p:nvSpPr>
          <p:cNvPr id="554" name="Shape 554"/>
          <p:cNvSpPr/>
          <p:nvPr/>
        </p:nvSpPr>
        <p:spPr>
          <a:xfrm flipH="1">
            <a:off x="2447763" y="4155533"/>
            <a:ext cx="1008113" cy="720081"/>
          </a:xfrm>
          <a:prstGeom prst="line">
            <a:avLst/>
          </a:prstGeom>
          <a:ln w="28575">
            <a:solidFill>
              <a:srgbClr val="FF0000"/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555" name="Shape 555"/>
          <p:cNvSpPr/>
          <p:nvPr/>
        </p:nvSpPr>
        <p:spPr>
          <a:xfrm>
            <a:off x="2447763" y="4155533"/>
            <a:ext cx="1008113" cy="720081"/>
          </a:xfrm>
          <a:prstGeom prst="line">
            <a:avLst/>
          </a:prstGeom>
          <a:ln w="28575">
            <a:solidFill>
              <a:srgbClr val="FF0000"/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grpSp>
        <p:nvGrpSpPr>
          <p:cNvPr id="568" name="Group 568"/>
          <p:cNvGrpSpPr/>
          <p:nvPr/>
        </p:nvGrpSpPr>
        <p:grpSpPr>
          <a:xfrm>
            <a:off x="4283967" y="5445223"/>
            <a:ext cx="1800201" cy="1152129"/>
            <a:chOff x="0" y="0"/>
            <a:chExt cx="1800200" cy="1152128"/>
          </a:xfrm>
        </p:grpSpPr>
        <p:sp>
          <p:nvSpPr>
            <p:cNvPr id="556" name="Shape 556"/>
            <p:cNvSpPr/>
            <p:nvPr/>
          </p:nvSpPr>
          <p:spPr>
            <a:xfrm>
              <a:off x="720079" y="906553"/>
              <a:ext cx="1080122" cy="1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  <a:headEnd type="triangle" w="med" len="med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grpSp>
          <p:nvGrpSpPr>
            <p:cNvPr id="559" name="Group 559"/>
            <p:cNvGrpSpPr/>
            <p:nvPr/>
          </p:nvGrpSpPr>
          <p:grpSpPr>
            <a:xfrm>
              <a:off x="864096" y="726533"/>
              <a:ext cx="792089" cy="360041"/>
              <a:chOff x="0" y="0"/>
              <a:chExt cx="792087" cy="360040"/>
            </a:xfrm>
          </p:grpSpPr>
          <p:sp>
            <p:nvSpPr>
              <p:cNvPr id="557" name="Shape 557"/>
              <p:cNvSpPr/>
              <p:nvPr/>
            </p:nvSpPr>
            <p:spPr>
              <a:xfrm>
                <a:off x="0" y="-1"/>
                <a:ext cx="792088" cy="360042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 sz="1200">
                    <a:solidFill>
                      <a:srgbClr val="227A8F"/>
                    </a:solidFill>
                  </a:defRPr>
                </a:pPr>
                <a:endParaRPr/>
              </a:p>
            </p:txBody>
          </p:sp>
          <p:sp>
            <p:nvSpPr>
              <p:cNvPr id="558" name="Shape 558"/>
              <p:cNvSpPr/>
              <p:nvPr/>
            </p:nvSpPr>
            <p:spPr>
              <a:xfrm>
                <a:off x="0" y="35825"/>
                <a:ext cx="792088" cy="2883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 sz="1200">
                    <a:solidFill>
                      <a:srgbClr val="227A8F"/>
                    </a:solidFill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1200">
                    <a:solidFill>
                      <a:srgbClr val="227A8F"/>
                    </a:solidFill>
                  </a:rPr>
                  <a:t>32 bits</a:t>
                </a:r>
              </a:p>
            </p:txBody>
          </p:sp>
        </p:grpSp>
        <p:grpSp>
          <p:nvGrpSpPr>
            <p:cNvPr id="562" name="Group 562"/>
            <p:cNvGrpSpPr/>
            <p:nvPr/>
          </p:nvGrpSpPr>
          <p:grpSpPr>
            <a:xfrm>
              <a:off x="720079" y="-1"/>
              <a:ext cx="1080122" cy="720082"/>
              <a:chOff x="0" y="0"/>
              <a:chExt cx="1080120" cy="720080"/>
            </a:xfrm>
          </p:grpSpPr>
          <p:sp>
            <p:nvSpPr>
              <p:cNvPr id="560" name="Shape 560"/>
              <p:cNvSpPr/>
              <p:nvPr/>
            </p:nvSpPr>
            <p:spPr>
              <a:xfrm>
                <a:off x="0" y="0"/>
                <a:ext cx="1080121" cy="720081"/>
              </a:xfrm>
              <a:prstGeom prst="roundRect">
                <a:avLst>
                  <a:gd name="adj" fmla="val 16667"/>
                </a:avLst>
              </a:prstGeom>
              <a:solidFill>
                <a:srgbClr val="D9D9D9"/>
              </a:solidFill>
              <a:ln w="54999" cap="flat">
                <a:solidFill>
                  <a:srgbClr val="21768B"/>
                </a:solidFill>
                <a:prstDash val="solid"/>
                <a:bevel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61" name="Shape 561"/>
              <p:cNvSpPr/>
              <p:nvPr/>
            </p:nvSpPr>
            <p:spPr>
              <a:xfrm>
                <a:off x="35150" y="160258"/>
                <a:ext cx="1009820" cy="39956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>
                    <a:solidFill>
                      <a:srgbClr val="227A8F"/>
                    </a:solidFill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</a:defRPr>
                </a:pPr>
                <a:r>
                  <a:rPr>
                    <a:solidFill>
                      <a:srgbClr val="227A8F"/>
                    </a:solidFill>
                  </a:rPr>
                  <a:t>5</a:t>
                </a:r>
              </a:p>
            </p:txBody>
          </p:sp>
        </p:grpSp>
        <p:sp>
          <p:nvSpPr>
            <p:cNvPr id="563" name="Shape 563"/>
            <p:cNvSpPr/>
            <p:nvPr/>
          </p:nvSpPr>
          <p:spPr>
            <a:xfrm>
              <a:off x="1800200" y="669559"/>
              <a:ext cx="1" cy="482570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grpSp>
          <p:nvGrpSpPr>
            <p:cNvPr id="566" name="Group 566"/>
            <p:cNvGrpSpPr/>
            <p:nvPr/>
          </p:nvGrpSpPr>
          <p:grpSpPr>
            <a:xfrm>
              <a:off x="-1" y="-1"/>
              <a:ext cx="648074" cy="720082"/>
              <a:chOff x="0" y="0"/>
              <a:chExt cx="648072" cy="720080"/>
            </a:xfrm>
          </p:grpSpPr>
          <p:sp>
            <p:nvSpPr>
              <p:cNvPr id="564" name="Shape 564"/>
              <p:cNvSpPr/>
              <p:nvPr/>
            </p:nvSpPr>
            <p:spPr>
              <a:xfrm>
                <a:off x="0" y="0"/>
                <a:ext cx="648073" cy="720081"/>
              </a:xfrm>
              <a:prstGeom prst="roundRect">
                <a:avLst>
                  <a:gd name="adj" fmla="val 16667"/>
                </a:avLst>
              </a:prstGeom>
              <a:solidFill>
                <a:srgbClr val="2DA2BF"/>
              </a:solidFill>
              <a:ln w="54999" cap="flat">
                <a:solidFill>
                  <a:srgbClr val="21768B"/>
                </a:solidFill>
                <a:prstDash val="solid"/>
                <a:bevel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65" name="Shape 565"/>
              <p:cNvSpPr/>
              <p:nvPr/>
            </p:nvSpPr>
            <p:spPr>
              <a:xfrm>
                <a:off x="31635" y="160258"/>
                <a:ext cx="584802" cy="39956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>
                    <a:solidFill>
                      <a:srgbClr val="FFFFFF"/>
                    </a:solidFill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</a:defRPr>
                </a:pPr>
                <a:r>
                  <a:rPr>
                    <a:solidFill>
                      <a:srgbClr val="FFFFFF"/>
                    </a:solidFill>
                  </a:rPr>
                  <a:t>y</a:t>
                </a:r>
              </a:p>
            </p:txBody>
          </p:sp>
        </p:grpSp>
        <p:sp>
          <p:nvSpPr>
            <p:cNvPr id="567" name="Shape 567"/>
            <p:cNvSpPr/>
            <p:nvPr/>
          </p:nvSpPr>
          <p:spPr>
            <a:xfrm flipH="1">
              <a:off x="720079" y="669559"/>
              <a:ext cx="1" cy="482570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grpSp>
        <p:nvGrpSpPr>
          <p:cNvPr id="571" name="Group 571"/>
          <p:cNvGrpSpPr/>
          <p:nvPr/>
        </p:nvGrpSpPr>
        <p:grpSpPr>
          <a:xfrm>
            <a:off x="6156176" y="5451676"/>
            <a:ext cx="1656185" cy="720081"/>
            <a:chOff x="0" y="0"/>
            <a:chExt cx="1656183" cy="720079"/>
          </a:xfrm>
        </p:grpSpPr>
        <p:sp>
          <p:nvSpPr>
            <p:cNvPr id="569" name="Shape 569"/>
            <p:cNvSpPr/>
            <p:nvPr/>
          </p:nvSpPr>
          <p:spPr>
            <a:xfrm>
              <a:off x="0" y="0"/>
              <a:ext cx="1656184" cy="720080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  <a:endParaRPr/>
            </a:p>
          </p:txBody>
        </p:sp>
        <p:sp>
          <p:nvSpPr>
            <p:cNvPr id="570" name="Shape 570"/>
            <p:cNvSpPr/>
            <p:nvPr/>
          </p:nvSpPr>
          <p:spPr>
            <a:xfrm>
              <a:off x="35151" y="160258"/>
              <a:ext cx="1585882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/>
            </a:lstStyle>
            <a:p>
              <a:pPr lvl="0"/>
              <a:r>
                <a:t>Unchanged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5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5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500"/>
                                        <p:tgtEl>
                                          <p:spTgt spid="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500"/>
                                        <p:tgtEl>
                                          <p:spTgt spid="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" grpId="0" build="p" animBg="1" advAuto="0"/>
      <p:bldP spid="508" grpId="0" animBg="1" advAuto="0"/>
      <p:bldP spid="511" grpId="0" animBg="1" advAuto="0"/>
      <p:bldP spid="524" grpId="0" animBg="1" advAuto="0"/>
      <p:bldP spid="537" grpId="0" animBg="1" advAuto="0"/>
      <p:bldP spid="550" grpId="0" animBg="1" advAuto="0"/>
      <p:bldP spid="553" grpId="0" animBg="1" advAuto="0"/>
      <p:bldP spid="554" grpId="0" animBg="1" advAuto="0"/>
      <p:bldP spid="555" grpId="0" animBg="1" advAuto="0"/>
      <p:bldP spid="568" grpId="0" animBg="1" advAuto="0"/>
      <p:bldP spid="571" grpId="0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Shape 573"/>
          <p:cNvSpPr/>
          <p:nvPr/>
        </p:nvSpPr>
        <p:spPr>
          <a:xfrm>
            <a:off x="0" y="908720"/>
            <a:ext cx="9144001" cy="1"/>
          </a:xfrm>
          <a:prstGeom prst="line">
            <a:avLst/>
          </a:prstGeom>
          <a:ln w="76200">
            <a:solidFill>
              <a:srgbClr val="FFC000"/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574" name="Shape 574"/>
          <p:cNvSpPr>
            <a:spLocks noGrp="1"/>
          </p:cNvSpPr>
          <p:nvPr>
            <p:ph type="title"/>
          </p:nvPr>
        </p:nvSpPr>
        <p:spPr>
          <a:xfrm>
            <a:off x="228600" y="152399"/>
            <a:ext cx="7772400" cy="598490"/>
          </a:xfrm>
          <a:prstGeom prst="rect">
            <a:avLst/>
          </a:prstGeom>
        </p:spPr>
        <p:txBody>
          <a:bodyPr/>
          <a:lstStyle>
            <a:lvl1pPr defTabSz="740663">
              <a:defRPr sz="3240" b="0">
                <a:solidFill>
                  <a:srgbClr val="DA1F28"/>
                </a:solidFill>
                <a:effectLst>
                  <a:outerShdw blurRad="30861" dist="20574" dir="5400000" rotWithShape="0">
                    <a:srgbClr val="000000">
                      <a:alpha val="25000"/>
                    </a:srgbClr>
                  </a:outerShdw>
                </a:effectLst>
                <a:latin typeface="Tahoma Negreta"/>
                <a:ea typeface="Tahoma Negreta"/>
                <a:cs typeface="Tahoma Negreta"/>
                <a:sym typeface="Tahoma Negreta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240">
                <a:solidFill>
                  <a:srgbClr val="DA1F28"/>
                </a:solidFill>
                <a:effectLst>
                  <a:outerShdw blurRad="30861" dist="20574" dir="5400000" rotWithShape="0">
                    <a:srgbClr val="000000">
                      <a:alpha val="25000"/>
                    </a:srgbClr>
                  </a:outerShdw>
                </a:effectLst>
              </a:rPr>
              <a:t>4. COMPOUND OPERATORS</a:t>
            </a:r>
          </a:p>
        </p:txBody>
      </p:sp>
      <p:sp>
        <p:nvSpPr>
          <p:cNvPr id="575" name="Shape 575"/>
          <p:cNvSpPr>
            <a:spLocks noGrp="1"/>
          </p:cNvSpPr>
          <p:nvPr>
            <p:ph type="sldNum" sz="quarter" idx="2"/>
          </p:nvPr>
        </p:nvSpPr>
        <p:spPr>
          <a:xfrm>
            <a:off x="8647272" y="6521738"/>
            <a:ext cx="365761" cy="251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tIns="0" rIns="45719" bIns="0" anchor="b">
            <a:spAutoFit/>
          </a:bodyPr>
          <a:lstStyle>
            <a:lvl1pPr algn="r">
              <a:defRPr sz="1000">
                <a:latin typeface="Lucida Sans Unicode"/>
                <a:ea typeface="Lucida Sans Unicode"/>
                <a:cs typeface="Lucida Sans Unicode"/>
                <a:sym typeface="Lucida Sans Unicode"/>
              </a:defRPr>
            </a:lvl1pPr>
            <a:lvl2pPr indent="4572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2pPr>
            <a:lvl3pPr indent="9144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3pPr>
            <a:lvl4pPr indent="13716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4pPr>
            <a:lvl5pPr indent="18288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5pPr>
            <a:lvl6pPr indent="22860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6pPr>
            <a:lvl7pPr indent="27432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7pPr>
            <a:lvl8pPr indent="32004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8pPr>
            <a:lvl9pPr indent="36576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9pPr>
          </a:lstStyle>
          <a:p>
            <a:pPr lvl="0">
              <a:defRPr sz="1800"/>
            </a:pPr>
            <a:fld id="{86CB4B4D-7CA3-9044-876B-883B54F8677D}" type="slidenum">
              <a:rPr lang="en-US" smtClean="0"/>
              <a:pPr/>
              <a:t>12</a:t>
            </a:fld>
            <a:endParaRPr sz="1000"/>
          </a:p>
        </p:txBody>
      </p:sp>
      <p:grpSp>
        <p:nvGrpSpPr>
          <p:cNvPr id="578" name="Group 578"/>
          <p:cNvGrpSpPr/>
          <p:nvPr/>
        </p:nvGrpSpPr>
        <p:grpSpPr>
          <a:xfrm>
            <a:off x="251519" y="1052736"/>
            <a:ext cx="1296146" cy="504057"/>
            <a:chOff x="0" y="0"/>
            <a:chExt cx="1296144" cy="504056"/>
          </a:xfrm>
        </p:grpSpPr>
        <p:sp>
          <p:nvSpPr>
            <p:cNvPr id="576" name="Shape 576"/>
            <p:cNvSpPr/>
            <p:nvPr/>
          </p:nvSpPr>
          <p:spPr>
            <a:xfrm>
              <a:off x="0" y="0"/>
              <a:ext cx="1296145" cy="504057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54999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  <a:endParaRPr/>
            </a:p>
          </p:txBody>
        </p:sp>
        <p:sp>
          <p:nvSpPr>
            <p:cNvPr id="577" name="Shape 577"/>
            <p:cNvSpPr/>
            <p:nvPr/>
          </p:nvSpPr>
          <p:spPr>
            <a:xfrm>
              <a:off x="24605" y="70775"/>
              <a:ext cx="1246934" cy="3625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600"/>
              </a:lvl1pPr>
            </a:lstStyle>
            <a:p>
              <a:pPr lvl="0">
                <a:defRPr sz="1800"/>
              </a:pPr>
              <a:r>
                <a:rPr sz="1600"/>
                <a:t>Example 2</a:t>
              </a:r>
            </a:p>
          </p:txBody>
        </p:sp>
      </p:grpSp>
      <p:grpSp>
        <p:nvGrpSpPr>
          <p:cNvPr id="581" name="Group 581"/>
          <p:cNvGrpSpPr/>
          <p:nvPr/>
        </p:nvGrpSpPr>
        <p:grpSpPr>
          <a:xfrm>
            <a:off x="1691680" y="1052736"/>
            <a:ext cx="4392489" cy="1080121"/>
            <a:chOff x="0" y="0"/>
            <a:chExt cx="4392488" cy="1080120"/>
          </a:xfrm>
        </p:grpSpPr>
        <p:sp>
          <p:nvSpPr>
            <p:cNvPr id="579" name="Shape 579"/>
            <p:cNvSpPr/>
            <p:nvPr/>
          </p:nvSpPr>
          <p:spPr>
            <a:xfrm>
              <a:off x="0" y="0"/>
              <a:ext cx="4392489" cy="108012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580" name="Shape 580"/>
            <p:cNvSpPr/>
            <p:nvPr/>
          </p:nvSpPr>
          <p:spPr>
            <a:xfrm>
              <a:off x="52726" y="22778"/>
              <a:ext cx="4287036" cy="1034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/>
              <a:r>
                <a:rPr>
                  <a:solidFill>
                    <a:srgbClr val="00B0F0"/>
                  </a:solidFill>
                </a:rPr>
                <a:t>int</a:t>
              </a:r>
              <a:r>
                <a:t> x = 10; </a:t>
              </a:r>
              <a:endParaRPr>
                <a:solidFill>
                  <a:srgbClr val="FFFFFF"/>
                </a:solidFill>
              </a:endParaRPr>
            </a:p>
            <a:p>
              <a:pPr lvl="0"/>
              <a:r>
                <a:rPr>
                  <a:solidFill>
                    <a:srgbClr val="00B0F0"/>
                  </a:solidFill>
                </a:rPr>
                <a:t>int</a:t>
              </a:r>
              <a:r>
                <a:t> y = 5;</a:t>
              </a:r>
              <a:endParaRPr>
                <a:solidFill>
                  <a:srgbClr val="FFFFFF"/>
                </a:solidFill>
              </a:endParaRPr>
            </a:p>
            <a:p>
              <a:pPr lvl="0"/>
              <a:r>
                <a:t>x*= </a:t>
              </a:r>
              <a:r>
                <a:rPr>
                  <a:solidFill>
                    <a:srgbClr val="0000FF"/>
                  </a:solidFill>
                </a:rPr>
                <a:t>y</a:t>
              </a:r>
              <a:r>
                <a:t> + 7;	</a:t>
              </a:r>
              <a:r>
                <a:rPr>
                  <a:solidFill>
                    <a:srgbClr val="00B050"/>
                  </a:solidFill>
                </a:rPr>
                <a:t>//x = x * (y + 7)</a:t>
              </a:r>
            </a:p>
          </p:txBody>
        </p:sp>
      </p:grpSp>
      <p:grpSp>
        <p:nvGrpSpPr>
          <p:cNvPr id="594" name="Group 594"/>
          <p:cNvGrpSpPr/>
          <p:nvPr/>
        </p:nvGrpSpPr>
        <p:grpSpPr>
          <a:xfrm>
            <a:off x="1691680" y="2276872"/>
            <a:ext cx="1800201" cy="1152129"/>
            <a:chOff x="0" y="0"/>
            <a:chExt cx="1800200" cy="1152128"/>
          </a:xfrm>
        </p:grpSpPr>
        <p:sp>
          <p:nvSpPr>
            <p:cNvPr id="582" name="Shape 582"/>
            <p:cNvSpPr/>
            <p:nvPr/>
          </p:nvSpPr>
          <p:spPr>
            <a:xfrm>
              <a:off x="720079" y="906553"/>
              <a:ext cx="1080122" cy="1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  <a:headEnd type="triangle" w="med" len="med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grpSp>
          <p:nvGrpSpPr>
            <p:cNvPr id="585" name="Group 585"/>
            <p:cNvGrpSpPr/>
            <p:nvPr/>
          </p:nvGrpSpPr>
          <p:grpSpPr>
            <a:xfrm>
              <a:off x="864096" y="726533"/>
              <a:ext cx="792089" cy="360041"/>
              <a:chOff x="0" y="0"/>
              <a:chExt cx="792087" cy="360040"/>
            </a:xfrm>
          </p:grpSpPr>
          <p:sp>
            <p:nvSpPr>
              <p:cNvPr id="583" name="Shape 583"/>
              <p:cNvSpPr/>
              <p:nvPr/>
            </p:nvSpPr>
            <p:spPr>
              <a:xfrm>
                <a:off x="0" y="-1"/>
                <a:ext cx="792088" cy="360042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 sz="1200">
                    <a:solidFill>
                      <a:srgbClr val="227A8F"/>
                    </a:solidFill>
                  </a:defRPr>
                </a:pPr>
                <a:endParaRPr/>
              </a:p>
            </p:txBody>
          </p:sp>
          <p:sp>
            <p:nvSpPr>
              <p:cNvPr id="584" name="Shape 584"/>
              <p:cNvSpPr/>
              <p:nvPr/>
            </p:nvSpPr>
            <p:spPr>
              <a:xfrm>
                <a:off x="0" y="35825"/>
                <a:ext cx="792088" cy="2883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 sz="1200">
                    <a:solidFill>
                      <a:srgbClr val="227A8F"/>
                    </a:solidFill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1200">
                    <a:solidFill>
                      <a:srgbClr val="227A8F"/>
                    </a:solidFill>
                  </a:rPr>
                  <a:t>32 bits</a:t>
                </a:r>
              </a:p>
            </p:txBody>
          </p:sp>
        </p:grpSp>
        <p:grpSp>
          <p:nvGrpSpPr>
            <p:cNvPr id="588" name="Group 588"/>
            <p:cNvGrpSpPr/>
            <p:nvPr/>
          </p:nvGrpSpPr>
          <p:grpSpPr>
            <a:xfrm>
              <a:off x="720079" y="-1"/>
              <a:ext cx="1080122" cy="720082"/>
              <a:chOff x="0" y="0"/>
              <a:chExt cx="1080120" cy="720080"/>
            </a:xfrm>
          </p:grpSpPr>
          <p:sp>
            <p:nvSpPr>
              <p:cNvPr id="586" name="Shape 586"/>
              <p:cNvSpPr/>
              <p:nvPr/>
            </p:nvSpPr>
            <p:spPr>
              <a:xfrm>
                <a:off x="0" y="0"/>
                <a:ext cx="1080121" cy="720081"/>
              </a:xfrm>
              <a:prstGeom prst="roundRect">
                <a:avLst>
                  <a:gd name="adj" fmla="val 16667"/>
                </a:avLst>
              </a:prstGeom>
              <a:solidFill>
                <a:srgbClr val="D9D9D9"/>
              </a:solidFill>
              <a:ln w="54999" cap="flat">
                <a:solidFill>
                  <a:srgbClr val="21768B"/>
                </a:solidFill>
                <a:prstDash val="solid"/>
                <a:bevel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227A8F"/>
                    </a:solidFill>
                  </a:defRPr>
                </a:pPr>
                <a:endParaRPr/>
              </a:p>
            </p:txBody>
          </p:sp>
          <p:sp>
            <p:nvSpPr>
              <p:cNvPr id="587" name="Shape 587"/>
              <p:cNvSpPr/>
              <p:nvPr/>
            </p:nvSpPr>
            <p:spPr>
              <a:xfrm>
                <a:off x="35150" y="160258"/>
                <a:ext cx="1009820" cy="39956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>
                    <a:solidFill>
                      <a:srgbClr val="227A8F"/>
                    </a:solidFill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</a:defRPr>
                </a:pPr>
                <a:r>
                  <a:rPr>
                    <a:solidFill>
                      <a:srgbClr val="227A8F"/>
                    </a:solidFill>
                  </a:rPr>
                  <a:t>10</a:t>
                </a:r>
              </a:p>
            </p:txBody>
          </p:sp>
        </p:grpSp>
        <p:sp>
          <p:nvSpPr>
            <p:cNvPr id="589" name="Shape 589"/>
            <p:cNvSpPr/>
            <p:nvPr/>
          </p:nvSpPr>
          <p:spPr>
            <a:xfrm>
              <a:off x="1800200" y="669559"/>
              <a:ext cx="1" cy="482570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grpSp>
          <p:nvGrpSpPr>
            <p:cNvPr id="592" name="Group 592"/>
            <p:cNvGrpSpPr/>
            <p:nvPr/>
          </p:nvGrpSpPr>
          <p:grpSpPr>
            <a:xfrm>
              <a:off x="-1" y="-1"/>
              <a:ext cx="648074" cy="720082"/>
              <a:chOff x="0" y="0"/>
              <a:chExt cx="648072" cy="720080"/>
            </a:xfrm>
          </p:grpSpPr>
          <p:sp>
            <p:nvSpPr>
              <p:cNvPr id="590" name="Shape 590"/>
              <p:cNvSpPr/>
              <p:nvPr/>
            </p:nvSpPr>
            <p:spPr>
              <a:xfrm>
                <a:off x="0" y="0"/>
                <a:ext cx="648073" cy="720081"/>
              </a:xfrm>
              <a:prstGeom prst="roundRect">
                <a:avLst>
                  <a:gd name="adj" fmla="val 16667"/>
                </a:avLst>
              </a:prstGeom>
              <a:solidFill>
                <a:srgbClr val="2DA2BF"/>
              </a:solidFill>
              <a:ln w="54999" cap="flat">
                <a:solidFill>
                  <a:srgbClr val="21768B"/>
                </a:solidFill>
                <a:prstDash val="solid"/>
                <a:bevel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91" name="Shape 591"/>
              <p:cNvSpPr/>
              <p:nvPr/>
            </p:nvSpPr>
            <p:spPr>
              <a:xfrm>
                <a:off x="31635" y="160258"/>
                <a:ext cx="584802" cy="39956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>
                    <a:solidFill>
                      <a:srgbClr val="FFFFFF"/>
                    </a:solidFill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</a:defRPr>
                </a:pPr>
                <a:r>
                  <a:rPr>
                    <a:solidFill>
                      <a:srgbClr val="FFFFFF"/>
                    </a:solidFill>
                  </a:rPr>
                  <a:t>x</a:t>
                </a:r>
              </a:p>
            </p:txBody>
          </p:sp>
        </p:grpSp>
        <p:sp>
          <p:nvSpPr>
            <p:cNvPr id="593" name="Shape 593"/>
            <p:cNvSpPr/>
            <p:nvPr/>
          </p:nvSpPr>
          <p:spPr>
            <a:xfrm flipH="1">
              <a:off x="720079" y="669559"/>
              <a:ext cx="1" cy="482570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grpSp>
        <p:nvGrpSpPr>
          <p:cNvPr id="607" name="Group 607"/>
          <p:cNvGrpSpPr/>
          <p:nvPr/>
        </p:nvGrpSpPr>
        <p:grpSpPr>
          <a:xfrm>
            <a:off x="4283967" y="2276872"/>
            <a:ext cx="1800201" cy="1152129"/>
            <a:chOff x="0" y="0"/>
            <a:chExt cx="1800200" cy="1152128"/>
          </a:xfrm>
        </p:grpSpPr>
        <p:sp>
          <p:nvSpPr>
            <p:cNvPr id="595" name="Shape 595"/>
            <p:cNvSpPr/>
            <p:nvPr/>
          </p:nvSpPr>
          <p:spPr>
            <a:xfrm>
              <a:off x="720079" y="906553"/>
              <a:ext cx="1080122" cy="1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  <a:headEnd type="triangle" w="med" len="med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grpSp>
          <p:nvGrpSpPr>
            <p:cNvPr id="598" name="Group 598"/>
            <p:cNvGrpSpPr/>
            <p:nvPr/>
          </p:nvGrpSpPr>
          <p:grpSpPr>
            <a:xfrm>
              <a:off x="864096" y="726533"/>
              <a:ext cx="792089" cy="360041"/>
              <a:chOff x="0" y="0"/>
              <a:chExt cx="792087" cy="360040"/>
            </a:xfrm>
          </p:grpSpPr>
          <p:sp>
            <p:nvSpPr>
              <p:cNvPr id="596" name="Shape 596"/>
              <p:cNvSpPr/>
              <p:nvPr/>
            </p:nvSpPr>
            <p:spPr>
              <a:xfrm>
                <a:off x="0" y="-1"/>
                <a:ext cx="792088" cy="360042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 sz="1200">
                    <a:solidFill>
                      <a:srgbClr val="227A8F"/>
                    </a:solidFill>
                  </a:defRPr>
                </a:pPr>
                <a:endParaRPr/>
              </a:p>
            </p:txBody>
          </p:sp>
          <p:sp>
            <p:nvSpPr>
              <p:cNvPr id="597" name="Shape 597"/>
              <p:cNvSpPr/>
              <p:nvPr/>
            </p:nvSpPr>
            <p:spPr>
              <a:xfrm>
                <a:off x="0" y="35825"/>
                <a:ext cx="792088" cy="2883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 sz="1200">
                    <a:solidFill>
                      <a:srgbClr val="227A8F"/>
                    </a:solidFill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1200">
                    <a:solidFill>
                      <a:srgbClr val="227A8F"/>
                    </a:solidFill>
                  </a:rPr>
                  <a:t>32 bits</a:t>
                </a:r>
              </a:p>
            </p:txBody>
          </p:sp>
        </p:grpSp>
        <p:grpSp>
          <p:nvGrpSpPr>
            <p:cNvPr id="601" name="Group 601"/>
            <p:cNvGrpSpPr/>
            <p:nvPr/>
          </p:nvGrpSpPr>
          <p:grpSpPr>
            <a:xfrm>
              <a:off x="720079" y="-1"/>
              <a:ext cx="1080122" cy="720082"/>
              <a:chOff x="0" y="0"/>
              <a:chExt cx="1080120" cy="720080"/>
            </a:xfrm>
          </p:grpSpPr>
          <p:sp>
            <p:nvSpPr>
              <p:cNvPr id="599" name="Shape 599"/>
              <p:cNvSpPr/>
              <p:nvPr/>
            </p:nvSpPr>
            <p:spPr>
              <a:xfrm>
                <a:off x="0" y="0"/>
                <a:ext cx="1080121" cy="720081"/>
              </a:xfrm>
              <a:prstGeom prst="roundRect">
                <a:avLst>
                  <a:gd name="adj" fmla="val 16667"/>
                </a:avLst>
              </a:prstGeom>
              <a:solidFill>
                <a:srgbClr val="D9D9D9"/>
              </a:solidFill>
              <a:ln w="54999" cap="flat">
                <a:solidFill>
                  <a:srgbClr val="21768B"/>
                </a:solidFill>
                <a:prstDash val="solid"/>
                <a:bevel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00" name="Shape 600"/>
              <p:cNvSpPr/>
              <p:nvPr/>
            </p:nvSpPr>
            <p:spPr>
              <a:xfrm>
                <a:off x="35150" y="160258"/>
                <a:ext cx="1009820" cy="39956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>
                    <a:solidFill>
                      <a:srgbClr val="227A8F"/>
                    </a:solidFill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</a:defRPr>
                </a:pPr>
                <a:r>
                  <a:rPr>
                    <a:solidFill>
                      <a:srgbClr val="227A8F"/>
                    </a:solidFill>
                  </a:rPr>
                  <a:t>5</a:t>
                </a:r>
              </a:p>
            </p:txBody>
          </p:sp>
        </p:grpSp>
        <p:sp>
          <p:nvSpPr>
            <p:cNvPr id="602" name="Shape 602"/>
            <p:cNvSpPr/>
            <p:nvPr/>
          </p:nvSpPr>
          <p:spPr>
            <a:xfrm>
              <a:off x="1800200" y="669559"/>
              <a:ext cx="1" cy="482570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grpSp>
          <p:nvGrpSpPr>
            <p:cNvPr id="605" name="Group 605"/>
            <p:cNvGrpSpPr/>
            <p:nvPr/>
          </p:nvGrpSpPr>
          <p:grpSpPr>
            <a:xfrm>
              <a:off x="-1" y="-1"/>
              <a:ext cx="648074" cy="720082"/>
              <a:chOff x="0" y="0"/>
              <a:chExt cx="648072" cy="720080"/>
            </a:xfrm>
          </p:grpSpPr>
          <p:sp>
            <p:nvSpPr>
              <p:cNvPr id="603" name="Shape 603"/>
              <p:cNvSpPr/>
              <p:nvPr/>
            </p:nvSpPr>
            <p:spPr>
              <a:xfrm>
                <a:off x="0" y="0"/>
                <a:ext cx="648073" cy="720081"/>
              </a:xfrm>
              <a:prstGeom prst="roundRect">
                <a:avLst>
                  <a:gd name="adj" fmla="val 16667"/>
                </a:avLst>
              </a:prstGeom>
              <a:solidFill>
                <a:srgbClr val="2DA2BF"/>
              </a:solidFill>
              <a:ln w="54999" cap="flat">
                <a:solidFill>
                  <a:srgbClr val="21768B"/>
                </a:solidFill>
                <a:prstDash val="solid"/>
                <a:bevel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04" name="Shape 604"/>
              <p:cNvSpPr/>
              <p:nvPr/>
            </p:nvSpPr>
            <p:spPr>
              <a:xfrm>
                <a:off x="31635" y="160258"/>
                <a:ext cx="584802" cy="39956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>
                    <a:solidFill>
                      <a:srgbClr val="FFFFFF"/>
                    </a:solidFill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</a:defRPr>
                </a:pPr>
                <a:r>
                  <a:rPr>
                    <a:solidFill>
                      <a:srgbClr val="FFFFFF"/>
                    </a:solidFill>
                  </a:rPr>
                  <a:t>y</a:t>
                </a:r>
              </a:p>
            </p:txBody>
          </p:sp>
        </p:grpSp>
        <p:sp>
          <p:nvSpPr>
            <p:cNvPr id="606" name="Shape 606"/>
            <p:cNvSpPr/>
            <p:nvPr/>
          </p:nvSpPr>
          <p:spPr>
            <a:xfrm flipH="1">
              <a:off x="720079" y="669559"/>
              <a:ext cx="1" cy="482570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grpSp>
        <p:nvGrpSpPr>
          <p:cNvPr id="620" name="Group 620"/>
          <p:cNvGrpSpPr/>
          <p:nvPr/>
        </p:nvGrpSpPr>
        <p:grpSpPr>
          <a:xfrm>
            <a:off x="1691680" y="3573016"/>
            <a:ext cx="1800201" cy="1152129"/>
            <a:chOff x="0" y="0"/>
            <a:chExt cx="1800200" cy="1152128"/>
          </a:xfrm>
        </p:grpSpPr>
        <p:sp>
          <p:nvSpPr>
            <p:cNvPr id="608" name="Shape 608"/>
            <p:cNvSpPr/>
            <p:nvPr/>
          </p:nvSpPr>
          <p:spPr>
            <a:xfrm>
              <a:off x="720079" y="906553"/>
              <a:ext cx="1080122" cy="1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  <a:headEnd type="triangle" w="med" len="med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grpSp>
          <p:nvGrpSpPr>
            <p:cNvPr id="611" name="Group 611"/>
            <p:cNvGrpSpPr/>
            <p:nvPr/>
          </p:nvGrpSpPr>
          <p:grpSpPr>
            <a:xfrm>
              <a:off x="864096" y="726533"/>
              <a:ext cx="792089" cy="360041"/>
              <a:chOff x="0" y="0"/>
              <a:chExt cx="792087" cy="360040"/>
            </a:xfrm>
          </p:grpSpPr>
          <p:sp>
            <p:nvSpPr>
              <p:cNvPr id="609" name="Shape 609"/>
              <p:cNvSpPr/>
              <p:nvPr/>
            </p:nvSpPr>
            <p:spPr>
              <a:xfrm>
                <a:off x="0" y="-1"/>
                <a:ext cx="792088" cy="360042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 sz="1200">
                    <a:solidFill>
                      <a:srgbClr val="227A8F"/>
                    </a:solidFill>
                  </a:defRPr>
                </a:pPr>
                <a:endParaRPr/>
              </a:p>
            </p:txBody>
          </p:sp>
          <p:sp>
            <p:nvSpPr>
              <p:cNvPr id="610" name="Shape 610"/>
              <p:cNvSpPr/>
              <p:nvPr/>
            </p:nvSpPr>
            <p:spPr>
              <a:xfrm>
                <a:off x="0" y="35825"/>
                <a:ext cx="792088" cy="2883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 sz="1200">
                    <a:solidFill>
                      <a:srgbClr val="227A8F"/>
                    </a:solidFill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1200">
                    <a:solidFill>
                      <a:srgbClr val="227A8F"/>
                    </a:solidFill>
                  </a:rPr>
                  <a:t>32 bits</a:t>
                </a:r>
              </a:p>
            </p:txBody>
          </p:sp>
        </p:grpSp>
        <p:grpSp>
          <p:nvGrpSpPr>
            <p:cNvPr id="614" name="Group 614"/>
            <p:cNvGrpSpPr/>
            <p:nvPr/>
          </p:nvGrpSpPr>
          <p:grpSpPr>
            <a:xfrm>
              <a:off x="720079" y="-1"/>
              <a:ext cx="1080122" cy="720082"/>
              <a:chOff x="0" y="0"/>
              <a:chExt cx="1080120" cy="720080"/>
            </a:xfrm>
          </p:grpSpPr>
          <p:sp>
            <p:nvSpPr>
              <p:cNvPr id="612" name="Shape 612"/>
              <p:cNvSpPr/>
              <p:nvPr/>
            </p:nvSpPr>
            <p:spPr>
              <a:xfrm>
                <a:off x="0" y="0"/>
                <a:ext cx="1080121" cy="720081"/>
              </a:xfrm>
              <a:prstGeom prst="roundRect">
                <a:avLst>
                  <a:gd name="adj" fmla="val 16667"/>
                </a:avLst>
              </a:prstGeom>
              <a:solidFill>
                <a:srgbClr val="D9D9D9"/>
              </a:solidFill>
              <a:ln w="54999" cap="flat">
                <a:solidFill>
                  <a:srgbClr val="21768B"/>
                </a:solidFill>
                <a:prstDash val="solid"/>
                <a:bevel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227A8F"/>
                    </a:solidFill>
                  </a:defRPr>
                </a:pPr>
                <a:endParaRPr/>
              </a:p>
            </p:txBody>
          </p:sp>
          <p:sp>
            <p:nvSpPr>
              <p:cNvPr id="613" name="Shape 613"/>
              <p:cNvSpPr/>
              <p:nvPr/>
            </p:nvSpPr>
            <p:spPr>
              <a:xfrm>
                <a:off x="35150" y="160258"/>
                <a:ext cx="1009820" cy="39956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>
                    <a:solidFill>
                      <a:srgbClr val="227A8F"/>
                    </a:solidFill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</a:defRPr>
                </a:pPr>
                <a:r>
                  <a:rPr>
                    <a:solidFill>
                      <a:srgbClr val="227A8F"/>
                    </a:solidFill>
                  </a:rPr>
                  <a:t>120</a:t>
                </a:r>
              </a:p>
            </p:txBody>
          </p:sp>
        </p:grpSp>
        <p:sp>
          <p:nvSpPr>
            <p:cNvPr id="615" name="Shape 615"/>
            <p:cNvSpPr/>
            <p:nvPr/>
          </p:nvSpPr>
          <p:spPr>
            <a:xfrm>
              <a:off x="1800200" y="669559"/>
              <a:ext cx="1" cy="482570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grpSp>
          <p:nvGrpSpPr>
            <p:cNvPr id="618" name="Group 618"/>
            <p:cNvGrpSpPr/>
            <p:nvPr/>
          </p:nvGrpSpPr>
          <p:grpSpPr>
            <a:xfrm>
              <a:off x="-1" y="-1"/>
              <a:ext cx="648074" cy="720082"/>
              <a:chOff x="0" y="0"/>
              <a:chExt cx="648072" cy="720080"/>
            </a:xfrm>
          </p:grpSpPr>
          <p:sp>
            <p:nvSpPr>
              <p:cNvPr id="616" name="Shape 616"/>
              <p:cNvSpPr/>
              <p:nvPr/>
            </p:nvSpPr>
            <p:spPr>
              <a:xfrm>
                <a:off x="0" y="0"/>
                <a:ext cx="648073" cy="720081"/>
              </a:xfrm>
              <a:prstGeom prst="roundRect">
                <a:avLst>
                  <a:gd name="adj" fmla="val 16667"/>
                </a:avLst>
              </a:prstGeom>
              <a:solidFill>
                <a:srgbClr val="2DA2BF"/>
              </a:solidFill>
              <a:ln w="54999" cap="flat">
                <a:solidFill>
                  <a:srgbClr val="21768B"/>
                </a:solidFill>
                <a:prstDash val="solid"/>
                <a:bevel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17" name="Shape 617"/>
              <p:cNvSpPr/>
              <p:nvPr/>
            </p:nvSpPr>
            <p:spPr>
              <a:xfrm>
                <a:off x="31635" y="160258"/>
                <a:ext cx="584802" cy="39956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>
                    <a:solidFill>
                      <a:srgbClr val="FFFFFF"/>
                    </a:solidFill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</a:defRPr>
                </a:pPr>
                <a:r>
                  <a:rPr>
                    <a:solidFill>
                      <a:srgbClr val="FFFFFF"/>
                    </a:solidFill>
                  </a:rPr>
                  <a:t>x</a:t>
                </a:r>
              </a:p>
            </p:txBody>
          </p:sp>
        </p:grpSp>
        <p:sp>
          <p:nvSpPr>
            <p:cNvPr id="619" name="Shape 619"/>
            <p:cNvSpPr/>
            <p:nvPr/>
          </p:nvSpPr>
          <p:spPr>
            <a:xfrm flipH="1">
              <a:off x="720079" y="669559"/>
              <a:ext cx="1" cy="482570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grpSp>
        <p:nvGrpSpPr>
          <p:cNvPr id="623" name="Group 623"/>
          <p:cNvGrpSpPr/>
          <p:nvPr/>
        </p:nvGrpSpPr>
        <p:grpSpPr>
          <a:xfrm>
            <a:off x="207302" y="3592193"/>
            <a:ext cx="1332149" cy="720081"/>
            <a:chOff x="0" y="0"/>
            <a:chExt cx="1332148" cy="720079"/>
          </a:xfrm>
        </p:grpSpPr>
        <p:sp>
          <p:nvSpPr>
            <p:cNvPr id="621" name="Shape 621"/>
            <p:cNvSpPr/>
            <p:nvPr/>
          </p:nvSpPr>
          <p:spPr>
            <a:xfrm>
              <a:off x="0" y="0"/>
              <a:ext cx="1332149" cy="72008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22" name="Shape 622"/>
            <p:cNvSpPr/>
            <p:nvPr/>
          </p:nvSpPr>
          <p:spPr>
            <a:xfrm>
              <a:off x="35150" y="160258"/>
              <a:ext cx="1261848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UPDATED</a:t>
              </a:r>
            </a:p>
          </p:txBody>
        </p:sp>
      </p:grpSp>
      <p:sp>
        <p:nvSpPr>
          <p:cNvPr id="624" name="Shape 624"/>
          <p:cNvSpPr/>
          <p:nvPr/>
        </p:nvSpPr>
        <p:spPr>
          <a:xfrm flipH="1">
            <a:off x="2447763" y="2276872"/>
            <a:ext cx="1008113" cy="720081"/>
          </a:xfrm>
          <a:prstGeom prst="line">
            <a:avLst/>
          </a:prstGeom>
          <a:ln w="28575">
            <a:solidFill>
              <a:srgbClr val="FF0000"/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625" name="Shape 625"/>
          <p:cNvSpPr/>
          <p:nvPr/>
        </p:nvSpPr>
        <p:spPr>
          <a:xfrm>
            <a:off x="2447763" y="2276872"/>
            <a:ext cx="1008113" cy="720081"/>
          </a:xfrm>
          <a:prstGeom prst="line">
            <a:avLst/>
          </a:prstGeom>
          <a:ln w="28575">
            <a:solidFill>
              <a:srgbClr val="FF0000"/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grpSp>
        <p:nvGrpSpPr>
          <p:cNvPr id="638" name="Group 638"/>
          <p:cNvGrpSpPr/>
          <p:nvPr/>
        </p:nvGrpSpPr>
        <p:grpSpPr>
          <a:xfrm>
            <a:off x="4283967" y="3573016"/>
            <a:ext cx="1800201" cy="1152129"/>
            <a:chOff x="0" y="0"/>
            <a:chExt cx="1800200" cy="1152128"/>
          </a:xfrm>
        </p:grpSpPr>
        <p:sp>
          <p:nvSpPr>
            <p:cNvPr id="626" name="Shape 626"/>
            <p:cNvSpPr/>
            <p:nvPr/>
          </p:nvSpPr>
          <p:spPr>
            <a:xfrm>
              <a:off x="720079" y="906553"/>
              <a:ext cx="1080122" cy="1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  <a:headEnd type="triangle" w="med" len="med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grpSp>
          <p:nvGrpSpPr>
            <p:cNvPr id="629" name="Group 629"/>
            <p:cNvGrpSpPr/>
            <p:nvPr/>
          </p:nvGrpSpPr>
          <p:grpSpPr>
            <a:xfrm>
              <a:off x="864096" y="726533"/>
              <a:ext cx="792089" cy="360041"/>
              <a:chOff x="0" y="0"/>
              <a:chExt cx="792087" cy="360040"/>
            </a:xfrm>
          </p:grpSpPr>
          <p:sp>
            <p:nvSpPr>
              <p:cNvPr id="627" name="Shape 627"/>
              <p:cNvSpPr/>
              <p:nvPr/>
            </p:nvSpPr>
            <p:spPr>
              <a:xfrm>
                <a:off x="0" y="-1"/>
                <a:ext cx="792088" cy="360042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 sz="1200">
                    <a:solidFill>
                      <a:srgbClr val="227A8F"/>
                    </a:solidFill>
                  </a:defRPr>
                </a:pPr>
                <a:endParaRPr/>
              </a:p>
            </p:txBody>
          </p:sp>
          <p:sp>
            <p:nvSpPr>
              <p:cNvPr id="628" name="Shape 628"/>
              <p:cNvSpPr/>
              <p:nvPr/>
            </p:nvSpPr>
            <p:spPr>
              <a:xfrm>
                <a:off x="0" y="35825"/>
                <a:ext cx="792088" cy="2883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 sz="1200">
                    <a:solidFill>
                      <a:srgbClr val="227A8F"/>
                    </a:solidFill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1200">
                    <a:solidFill>
                      <a:srgbClr val="227A8F"/>
                    </a:solidFill>
                  </a:rPr>
                  <a:t>32 bits</a:t>
                </a:r>
              </a:p>
            </p:txBody>
          </p:sp>
        </p:grpSp>
        <p:grpSp>
          <p:nvGrpSpPr>
            <p:cNvPr id="632" name="Group 632"/>
            <p:cNvGrpSpPr/>
            <p:nvPr/>
          </p:nvGrpSpPr>
          <p:grpSpPr>
            <a:xfrm>
              <a:off x="720079" y="-1"/>
              <a:ext cx="1080122" cy="720082"/>
              <a:chOff x="0" y="0"/>
              <a:chExt cx="1080120" cy="720080"/>
            </a:xfrm>
          </p:grpSpPr>
          <p:sp>
            <p:nvSpPr>
              <p:cNvPr id="630" name="Shape 630"/>
              <p:cNvSpPr/>
              <p:nvPr/>
            </p:nvSpPr>
            <p:spPr>
              <a:xfrm>
                <a:off x="0" y="0"/>
                <a:ext cx="1080121" cy="720081"/>
              </a:xfrm>
              <a:prstGeom prst="roundRect">
                <a:avLst>
                  <a:gd name="adj" fmla="val 16667"/>
                </a:avLst>
              </a:prstGeom>
              <a:solidFill>
                <a:srgbClr val="D9D9D9"/>
              </a:solidFill>
              <a:ln w="54999" cap="flat">
                <a:solidFill>
                  <a:srgbClr val="21768B"/>
                </a:solidFill>
                <a:prstDash val="solid"/>
                <a:bevel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31" name="Shape 631"/>
              <p:cNvSpPr/>
              <p:nvPr/>
            </p:nvSpPr>
            <p:spPr>
              <a:xfrm>
                <a:off x="35150" y="160258"/>
                <a:ext cx="1009820" cy="39956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>
                    <a:solidFill>
                      <a:srgbClr val="227A8F"/>
                    </a:solidFill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</a:defRPr>
                </a:pPr>
                <a:r>
                  <a:rPr>
                    <a:solidFill>
                      <a:srgbClr val="227A8F"/>
                    </a:solidFill>
                  </a:rPr>
                  <a:t>5</a:t>
                </a:r>
              </a:p>
            </p:txBody>
          </p:sp>
        </p:grpSp>
        <p:sp>
          <p:nvSpPr>
            <p:cNvPr id="633" name="Shape 633"/>
            <p:cNvSpPr/>
            <p:nvPr/>
          </p:nvSpPr>
          <p:spPr>
            <a:xfrm>
              <a:off x="1800200" y="669559"/>
              <a:ext cx="1" cy="482570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grpSp>
          <p:nvGrpSpPr>
            <p:cNvPr id="636" name="Group 636"/>
            <p:cNvGrpSpPr/>
            <p:nvPr/>
          </p:nvGrpSpPr>
          <p:grpSpPr>
            <a:xfrm>
              <a:off x="-1" y="-1"/>
              <a:ext cx="648074" cy="720082"/>
              <a:chOff x="0" y="0"/>
              <a:chExt cx="648072" cy="720080"/>
            </a:xfrm>
          </p:grpSpPr>
          <p:sp>
            <p:nvSpPr>
              <p:cNvPr id="634" name="Shape 634"/>
              <p:cNvSpPr/>
              <p:nvPr/>
            </p:nvSpPr>
            <p:spPr>
              <a:xfrm>
                <a:off x="0" y="0"/>
                <a:ext cx="648073" cy="720081"/>
              </a:xfrm>
              <a:prstGeom prst="roundRect">
                <a:avLst>
                  <a:gd name="adj" fmla="val 16667"/>
                </a:avLst>
              </a:prstGeom>
              <a:solidFill>
                <a:srgbClr val="2DA2BF"/>
              </a:solidFill>
              <a:ln w="54999" cap="flat">
                <a:solidFill>
                  <a:srgbClr val="21768B"/>
                </a:solidFill>
                <a:prstDash val="solid"/>
                <a:bevel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35" name="Shape 635"/>
              <p:cNvSpPr/>
              <p:nvPr/>
            </p:nvSpPr>
            <p:spPr>
              <a:xfrm>
                <a:off x="31635" y="160258"/>
                <a:ext cx="584802" cy="39956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>
                    <a:solidFill>
                      <a:srgbClr val="FFFFFF"/>
                    </a:solidFill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</a:defRPr>
                </a:pPr>
                <a:r>
                  <a:rPr>
                    <a:solidFill>
                      <a:srgbClr val="FFFFFF"/>
                    </a:solidFill>
                  </a:rPr>
                  <a:t>y</a:t>
                </a:r>
              </a:p>
            </p:txBody>
          </p:sp>
        </p:grpSp>
        <p:sp>
          <p:nvSpPr>
            <p:cNvPr id="637" name="Shape 637"/>
            <p:cNvSpPr/>
            <p:nvPr/>
          </p:nvSpPr>
          <p:spPr>
            <a:xfrm flipH="1">
              <a:off x="720079" y="669559"/>
              <a:ext cx="1" cy="482570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grpSp>
        <p:nvGrpSpPr>
          <p:cNvPr id="641" name="Group 641"/>
          <p:cNvGrpSpPr/>
          <p:nvPr/>
        </p:nvGrpSpPr>
        <p:grpSpPr>
          <a:xfrm>
            <a:off x="6179797" y="3592193"/>
            <a:ext cx="1656185" cy="720081"/>
            <a:chOff x="0" y="0"/>
            <a:chExt cx="1656183" cy="720079"/>
          </a:xfrm>
        </p:grpSpPr>
        <p:sp>
          <p:nvSpPr>
            <p:cNvPr id="639" name="Shape 639"/>
            <p:cNvSpPr/>
            <p:nvPr/>
          </p:nvSpPr>
          <p:spPr>
            <a:xfrm>
              <a:off x="0" y="0"/>
              <a:ext cx="1656184" cy="720080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  <a:endParaRPr/>
            </a:p>
          </p:txBody>
        </p:sp>
        <p:sp>
          <p:nvSpPr>
            <p:cNvPr id="640" name="Shape 640"/>
            <p:cNvSpPr/>
            <p:nvPr/>
          </p:nvSpPr>
          <p:spPr>
            <a:xfrm>
              <a:off x="35151" y="160258"/>
              <a:ext cx="1585882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/>
            </a:lstStyle>
            <a:p>
              <a:pPr lvl="0"/>
              <a:r>
                <a:t>Unchanged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500"/>
                                        <p:tgtEl>
                                          <p:spTgt spid="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500"/>
                                        <p:tgtEl>
                                          <p:spTgt spid="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8" grpId="0" animBg="1" advAuto="0"/>
      <p:bldP spid="581" grpId="0" animBg="1" advAuto="0"/>
      <p:bldP spid="594" grpId="0" animBg="1" advAuto="0"/>
      <p:bldP spid="607" grpId="0" animBg="1" advAuto="0"/>
      <p:bldP spid="620" grpId="0" animBg="1" advAuto="0"/>
      <p:bldP spid="623" grpId="0" animBg="1" advAuto="0"/>
      <p:bldP spid="624" grpId="0" animBg="1" advAuto="0"/>
      <p:bldP spid="625" grpId="0" animBg="1" advAuto="0"/>
      <p:bldP spid="638" grpId="0" animBg="1" advAuto="0"/>
      <p:bldP spid="641" grpId="0" animBg="1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ar-SA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5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. INCREMENT/DECREMENT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51520" y="1052737"/>
            <a:ext cx="8640960" cy="936103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Two increment operators are used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Pre-increment	++x	increment then act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Post-increment	x++	act then increment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251520" y="2204865"/>
            <a:ext cx="8640960" cy="93610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Two decrement operators are used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Pre-decrement	--x	decrement then act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Post-decrement	x--	act then decrement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88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598488"/>
          </a:xfrm>
        </p:spPr>
        <p:txBody>
          <a:bodyPr>
            <a:noAutofit/>
          </a:bodyPr>
          <a:lstStyle/>
          <a:p>
            <a:pPr eaLnBrk="1" hangingPunct="1"/>
            <a:r>
              <a:rPr lang="ar-SA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5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. INCREMENT OPERATOR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PRE-INCREMENT		(INCREMENT THEN ACT)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1691680" y="1340768"/>
            <a:ext cx="7272808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++variable;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51520" y="1340768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51520" y="1916832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1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691680" y="1916832"/>
            <a:ext cx="7272808" cy="10801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counter = 0; 	</a:t>
            </a:r>
            <a:r>
              <a:rPr lang="en-US" dirty="0">
                <a:solidFill>
                  <a:srgbClr val="00B050"/>
                </a:solidFill>
              </a:rPr>
              <a:t>// counter is previously declared</a:t>
            </a:r>
          </a:p>
          <a:p>
            <a:r>
              <a:rPr lang="en-US" dirty="0">
                <a:solidFill>
                  <a:schemeClr val="tx1"/>
                </a:solidFill>
              </a:rPr>
              <a:t>++</a:t>
            </a:r>
            <a:r>
              <a:rPr lang="en-US" dirty="0">
                <a:solidFill>
                  <a:srgbClr val="0000FF"/>
                </a:solidFill>
              </a:rPr>
              <a:t>counter</a:t>
            </a:r>
            <a:r>
              <a:rPr lang="en-US" dirty="0">
                <a:solidFill>
                  <a:schemeClr val="tx1"/>
                </a:solidFill>
              </a:rPr>
              <a:t>;</a:t>
            </a:r>
            <a:r>
              <a:rPr lang="en-US" dirty="0">
                <a:solidFill>
                  <a:srgbClr val="00B050"/>
                </a:solidFill>
              </a:rPr>
              <a:t>	// counter = counter + 1</a:t>
            </a:r>
          </a:p>
          <a:p>
            <a:r>
              <a:rPr lang="en-US" dirty="0">
                <a:solidFill>
                  <a:srgbClr val="00B050"/>
                </a:solidFill>
              </a:rPr>
              <a:t>		// counter should previously have a value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51520" y="3610761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2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691680" y="3610761"/>
            <a:ext cx="7272808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x = 3; 		</a:t>
            </a:r>
            <a:r>
              <a:rPr lang="en-US" dirty="0">
                <a:solidFill>
                  <a:srgbClr val="00B050"/>
                </a:solidFill>
              </a:rPr>
              <a:t>// x is previously declared</a:t>
            </a:r>
          </a:p>
          <a:p>
            <a:r>
              <a:rPr lang="en-US" dirty="0">
                <a:solidFill>
                  <a:schemeClr val="tx1"/>
                </a:solidFill>
              </a:rPr>
              <a:t>y = ++</a:t>
            </a:r>
            <a:r>
              <a:rPr lang="en-US" dirty="0">
                <a:solidFill>
                  <a:srgbClr val="0000FF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;</a:t>
            </a:r>
            <a:r>
              <a:rPr lang="en-US" dirty="0">
                <a:solidFill>
                  <a:srgbClr val="00B050"/>
                </a:solidFill>
              </a:rPr>
              <a:t>	// y is previously declared</a:t>
            </a:r>
          </a:p>
          <a:p>
            <a:r>
              <a:rPr lang="en-US" dirty="0">
                <a:solidFill>
                  <a:srgbClr val="00B050"/>
                </a:solidFill>
              </a:rPr>
              <a:t>		// x already has a value</a:t>
            </a:r>
          </a:p>
        </p:txBody>
      </p:sp>
      <p:sp>
        <p:nvSpPr>
          <p:cNvPr id="14" name="Content Placeholder 4"/>
          <p:cNvSpPr>
            <a:spLocks noGrp="1"/>
          </p:cNvSpPr>
          <p:nvPr>
            <p:ph idx="1"/>
          </p:nvPr>
        </p:nvSpPr>
        <p:spPr>
          <a:xfrm>
            <a:off x="179512" y="4761148"/>
            <a:ext cx="8640960" cy="576064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Example 2, (</a:t>
            </a:r>
            <a:r>
              <a:rPr lang="en-US" sz="2000" dirty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= ++x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is equivalent to the following statements in this order: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51520" y="5337212"/>
            <a:ext cx="7848872" cy="646331"/>
            <a:chOff x="323528" y="1236822"/>
            <a:chExt cx="7848872" cy="646331"/>
          </a:xfrm>
        </p:grpSpPr>
        <p:sp>
          <p:nvSpPr>
            <p:cNvPr id="17" name="TextBox 16"/>
            <p:cNvSpPr txBox="1"/>
            <p:nvPr/>
          </p:nvSpPr>
          <p:spPr>
            <a:xfrm>
              <a:off x="971600" y="1236822"/>
              <a:ext cx="7200800" cy="646331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x = x + 1;		</a:t>
              </a:r>
              <a:r>
                <a:rPr lang="en-US" dirty="0">
                  <a:solidFill>
                    <a:srgbClr val="00B050"/>
                  </a:solidFill>
                </a:rPr>
                <a:t>//increment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y = x;			</a:t>
              </a:r>
              <a:r>
                <a:rPr lang="en-US" dirty="0">
                  <a:solidFill>
                    <a:srgbClr val="00B050"/>
                  </a:solidFill>
                </a:rPr>
                <a:t>//act (assign)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3528" y="1236822"/>
              <a:ext cx="5760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20" name="Rectangle 19"/>
          <p:cNvSpPr/>
          <p:nvPr/>
        </p:nvSpPr>
        <p:spPr>
          <a:xfrm>
            <a:off x="96044" y="3068960"/>
            <a:ext cx="8807896" cy="46805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After this example, </a:t>
            </a:r>
            <a:r>
              <a:rPr lang="en-US" dirty="0">
                <a:solidFill>
                  <a:srgbClr val="FFFF00"/>
                </a:solidFill>
              </a:rPr>
              <a:t>counter = 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51520" y="6093296"/>
            <a:ext cx="8807896" cy="46805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After this example, </a:t>
            </a:r>
            <a:r>
              <a:rPr lang="en-US" dirty="0">
                <a:solidFill>
                  <a:srgbClr val="FFFF00"/>
                </a:solidFill>
              </a:rPr>
              <a:t>x = 4 and y = 4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99C2-1AFA-423C-B6C7-2A932FB2B30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83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build="p"/>
      <p:bldP spid="20" grpId="0" animBg="1"/>
      <p:bldP spid="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598488"/>
          </a:xfrm>
        </p:spPr>
        <p:txBody>
          <a:bodyPr>
            <a:noAutofit/>
          </a:bodyPr>
          <a:lstStyle/>
          <a:p>
            <a:pPr eaLnBrk="1" hangingPunct="1"/>
            <a:r>
              <a:rPr lang="ar-SA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5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. INCREMENT OPERATOR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PRE-INCREMENT		(INCREMENT THEN ACT)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251520" y="1340768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3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691680" y="1340768"/>
            <a:ext cx="7272808" cy="6480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a = 7; 				</a:t>
            </a:r>
            <a:r>
              <a:rPr lang="en-US" dirty="0">
                <a:solidFill>
                  <a:srgbClr val="00B050"/>
                </a:solidFill>
              </a:rPr>
              <a:t>// a is previously declared</a:t>
            </a:r>
          </a:p>
          <a:p>
            <a:r>
              <a:rPr lang="en-US" dirty="0" err="1">
                <a:solidFill>
                  <a:schemeClr val="tx1"/>
                </a:solidFill>
              </a:rPr>
              <a:t>System.out.println</a:t>
            </a:r>
            <a:r>
              <a:rPr lang="en-US" dirty="0">
                <a:solidFill>
                  <a:schemeClr val="tx1"/>
                </a:solidFill>
              </a:rPr>
              <a:t> (++</a:t>
            </a:r>
            <a:r>
              <a:rPr lang="en-US" dirty="0">
                <a:solidFill>
                  <a:srgbClr val="0000FF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);</a:t>
            </a:r>
            <a:r>
              <a:rPr lang="en-US" dirty="0">
                <a:solidFill>
                  <a:srgbClr val="00B050"/>
                </a:solidFill>
              </a:rPr>
              <a:t>	//increment then act (print)</a:t>
            </a:r>
          </a:p>
        </p:txBody>
      </p:sp>
      <p:sp>
        <p:nvSpPr>
          <p:cNvPr id="19" name="Content Placeholder 4"/>
          <p:cNvSpPr txBox="1">
            <a:spLocks/>
          </p:cNvSpPr>
          <p:nvPr/>
        </p:nvSpPr>
        <p:spPr>
          <a:xfrm>
            <a:off x="251520" y="2060848"/>
            <a:ext cx="8640960" cy="72008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Example 3, </a:t>
            </a:r>
            <a:r>
              <a:rPr lang="en-US" sz="2000" dirty="0" err="1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System.out.println</a:t>
            </a:r>
            <a:r>
              <a:rPr lang="en-US" sz="2000" dirty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(++a)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is equivalent to the following two statements in this order: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23528" y="2672916"/>
            <a:ext cx="7848872" cy="646331"/>
            <a:chOff x="323528" y="1236822"/>
            <a:chExt cx="7848872" cy="646331"/>
          </a:xfrm>
        </p:grpSpPr>
        <p:sp>
          <p:nvSpPr>
            <p:cNvPr id="21" name="TextBox 20"/>
            <p:cNvSpPr txBox="1"/>
            <p:nvPr/>
          </p:nvSpPr>
          <p:spPr>
            <a:xfrm>
              <a:off x="971600" y="1236822"/>
              <a:ext cx="7200800" cy="646331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a = a + 1;		</a:t>
              </a:r>
              <a:r>
                <a:rPr lang="en-US" dirty="0">
                  <a:solidFill>
                    <a:srgbClr val="00B050"/>
                  </a:solidFill>
                </a:rPr>
                <a:t>//increment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(a);	</a:t>
              </a:r>
              <a:r>
                <a:rPr lang="en-US" dirty="0">
                  <a:solidFill>
                    <a:srgbClr val="00B050"/>
                  </a:solidFill>
                </a:rPr>
                <a:t>//act (print)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23528" y="1236822"/>
              <a:ext cx="5760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23" name="Rectangle 22"/>
          <p:cNvSpPr/>
          <p:nvPr/>
        </p:nvSpPr>
        <p:spPr>
          <a:xfrm>
            <a:off x="251520" y="3392996"/>
            <a:ext cx="8807896" cy="46805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program output is</a:t>
            </a:r>
            <a:r>
              <a:rPr lang="en-US" dirty="0">
                <a:solidFill>
                  <a:srgbClr val="FFFF00"/>
                </a:solidFill>
              </a:rPr>
              <a:t> 8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251520" y="4005064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4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1691680" y="4005064"/>
            <a:ext cx="7272808" cy="864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a = 5; 		</a:t>
            </a:r>
            <a:r>
              <a:rPr lang="en-US" dirty="0">
                <a:solidFill>
                  <a:srgbClr val="00B050"/>
                </a:solidFill>
              </a:rPr>
              <a:t>// a is previously declared</a:t>
            </a:r>
          </a:p>
          <a:p>
            <a:r>
              <a:rPr lang="en-US" dirty="0">
                <a:solidFill>
                  <a:schemeClr val="tx1"/>
                </a:solidFill>
              </a:rPr>
              <a:t>b = ++</a:t>
            </a:r>
            <a:r>
              <a:rPr lang="en-US" dirty="0">
                <a:solidFill>
                  <a:srgbClr val="0000FF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 % 2;</a:t>
            </a:r>
            <a:r>
              <a:rPr lang="en-US" dirty="0">
                <a:solidFill>
                  <a:srgbClr val="00B050"/>
                </a:solidFill>
              </a:rPr>
              <a:t>	// b is previously declared</a:t>
            </a:r>
          </a:p>
          <a:p>
            <a:r>
              <a:rPr lang="en-US" dirty="0">
                <a:solidFill>
                  <a:srgbClr val="00B050"/>
                </a:solidFill>
              </a:rPr>
              <a:t>		// a has already a value</a:t>
            </a:r>
          </a:p>
        </p:txBody>
      </p:sp>
      <p:sp>
        <p:nvSpPr>
          <p:cNvPr id="33" name="Content Placeholder 4"/>
          <p:cNvSpPr txBox="1">
            <a:spLocks/>
          </p:cNvSpPr>
          <p:nvPr/>
        </p:nvSpPr>
        <p:spPr>
          <a:xfrm>
            <a:off x="251520" y="4869160"/>
            <a:ext cx="8640960" cy="72008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Example 4, </a:t>
            </a:r>
            <a:r>
              <a:rPr lang="en-US" sz="2000" dirty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 = ++a % 2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is equivalent to the following two statements in this order: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51520" y="6273316"/>
            <a:ext cx="8807896" cy="46805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After this example, </a:t>
            </a:r>
            <a:r>
              <a:rPr lang="en-US" dirty="0">
                <a:solidFill>
                  <a:srgbClr val="FFFF00"/>
                </a:solidFill>
              </a:rPr>
              <a:t>a = 6 and b = 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99C2-1AFA-423C-B6C7-2A932FB2B300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323528" y="5518973"/>
            <a:ext cx="7848872" cy="646331"/>
            <a:chOff x="323528" y="5518973"/>
            <a:chExt cx="7848872" cy="646331"/>
          </a:xfrm>
        </p:grpSpPr>
        <p:sp>
          <p:nvSpPr>
            <p:cNvPr id="34" name="TextBox 33"/>
            <p:cNvSpPr txBox="1"/>
            <p:nvPr/>
          </p:nvSpPr>
          <p:spPr>
            <a:xfrm>
              <a:off x="971600" y="5518973"/>
              <a:ext cx="7200800" cy="646331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a = a + 1;		</a:t>
              </a:r>
              <a:r>
                <a:rPr lang="en-US" dirty="0">
                  <a:solidFill>
                    <a:srgbClr val="00B050"/>
                  </a:solidFill>
                </a:rPr>
                <a:t>//increment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b = a % 2;		</a:t>
              </a:r>
              <a:r>
                <a:rPr lang="en-US" dirty="0">
                  <a:solidFill>
                    <a:srgbClr val="00B050"/>
                  </a:solidFill>
                </a:rPr>
                <a:t>//act (mod)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23528" y="5518973"/>
              <a:ext cx="5760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5001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  <p:bldP spid="19" grpId="0" build="p"/>
      <p:bldP spid="23" grpId="0" animBg="1"/>
      <p:bldP spid="31" grpId="0" animBg="1"/>
      <p:bldP spid="32" grpId="0" animBg="1"/>
      <p:bldP spid="33" grpId="0" build="p"/>
      <p:bldP spid="3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598488"/>
          </a:xfrm>
        </p:spPr>
        <p:txBody>
          <a:bodyPr>
            <a:noAutofit/>
          </a:bodyPr>
          <a:lstStyle/>
          <a:p>
            <a:pPr eaLnBrk="1" hangingPunct="1"/>
            <a:r>
              <a:rPr lang="ar-SA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5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. INCREMENT OPERATOR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POST-INCREMENT		(ACT THEN INCREMENT)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1691680" y="1340768"/>
            <a:ext cx="7272808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variable++;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51520" y="1340768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51520" y="1916832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1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691680" y="1916832"/>
            <a:ext cx="7272808" cy="10801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counter = 0; 	</a:t>
            </a:r>
            <a:r>
              <a:rPr lang="en-US" dirty="0">
                <a:solidFill>
                  <a:srgbClr val="00B050"/>
                </a:solidFill>
              </a:rPr>
              <a:t>// counter is previously declared</a:t>
            </a:r>
          </a:p>
          <a:p>
            <a:r>
              <a:rPr lang="en-US" dirty="0">
                <a:solidFill>
                  <a:srgbClr val="0000FF"/>
                </a:solidFill>
              </a:rPr>
              <a:t>counter++</a:t>
            </a:r>
            <a:r>
              <a:rPr lang="en-US" dirty="0">
                <a:solidFill>
                  <a:schemeClr val="tx1"/>
                </a:solidFill>
              </a:rPr>
              <a:t>;</a:t>
            </a:r>
            <a:r>
              <a:rPr lang="en-US" dirty="0">
                <a:solidFill>
                  <a:srgbClr val="00B050"/>
                </a:solidFill>
              </a:rPr>
              <a:t>	// counter = counter + 1</a:t>
            </a:r>
          </a:p>
          <a:p>
            <a:r>
              <a:rPr lang="en-US" dirty="0">
                <a:solidFill>
                  <a:srgbClr val="00B050"/>
                </a:solidFill>
              </a:rPr>
              <a:t>		// counter should previously have a value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51520" y="3610761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2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691680" y="3610761"/>
            <a:ext cx="7272808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x = 3; 		</a:t>
            </a:r>
            <a:r>
              <a:rPr lang="en-US" dirty="0">
                <a:solidFill>
                  <a:srgbClr val="00B050"/>
                </a:solidFill>
              </a:rPr>
              <a:t>// x is previously declared</a:t>
            </a:r>
          </a:p>
          <a:p>
            <a:r>
              <a:rPr lang="en-US" dirty="0">
                <a:solidFill>
                  <a:schemeClr val="tx1"/>
                </a:solidFill>
              </a:rPr>
              <a:t>y = </a:t>
            </a:r>
            <a:r>
              <a:rPr lang="en-US" dirty="0">
                <a:solidFill>
                  <a:srgbClr val="0000FF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++;</a:t>
            </a:r>
            <a:r>
              <a:rPr lang="en-US" dirty="0">
                <a:solidFill>
                  <a:srgbClr val="00B050"/>
                </a:solidFill>
              </a:rPr>
              <a:t>	// y is previously declared</a:t>
            </a:r>
          </a:p>
          <a:p>
            <a:r>
              <a:rPr lang="en-US" dirty="0">
                <a:solidFill>
                  <a:srgbClr val="00B050"/>
                </a:solidFill>
              </a:rPr>
              <a:t>		// x already has a value</a:t>
            </a:r>
          </a:p>
        </p:txBody>
      </p:sp>
      <p:sp>
        <p:nvSpPr>
          <p:cNvPr id="14" name="Content Placeholder 4"/>
          <p:cNvSpPr>
            <a:spLocks noGrp="1"/>
          </p:cNvSpPr>
          <p:nvPr>
            <p:ph idx="1"/>
          </p:nvPr>
        </p:nvSpPr>
        <p:spPr>
          <a:xfrm>
            <a:off x="179512" y="4761148"/>
            <a:ext cx="8640960" cy="576064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Example 2, (</a:t>
            </a:r>
            <a:r>
              <a:rPr lang="en-US" sz="2000" dirty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= x++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is equivalent to the following statements in this order: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51520" y="5337212"/>
            <a:ext cx="7848872" cy="646331"/>
            <a:chOff x="323528" y="1236822"/>
            <a:chExt cx="7848872" cy="646331"/>
          </a:xfrm>
        </p:grpSpPr>
        <p:sp>
          <p:nvSpPr>
            <p:cNvPr id="17" name="TextBox 16"/>
            <p:cNvSpPr txBox="1"/>
            <p:nvPr/>
          </p:nvSpPr>
          <p:spPr>
            <a:xfrm>
              <a:off x="971600" y="1236822"/>
              <a:ext cx="7200800" cy="646331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y = x;			</a:t>
              </a:r>
              <a:r>
                <a:rPr lang="en-US" dirty="0">
                  <a:solidFill>
                    <a:srgbClr val="00B050"/>
                  </a:solidFill>
                </a:rPr>
                <a:t>//act (assign)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x = x + 1;		</a:t>
              </a:r>
              <a:r>
                <a:rPr lang="en-US" dirty="0">
                  <a:solidFill>
                    <a:srgbClr val="00B050"/>
                  </a:solidFill>
                </a:rPr>
                <a:t>//increment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3528" y="1236822"/>
              <a:ext cx="5760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20" name="Rectangle 19"/>
          <p:cNvSpPr/>
          <p:nvPr/>
        </p:nvSpPr>
        <p:spPr>
          <a:xfrm>
            <a:off x="96044" y="3068960"/>
            <a:ext cx="8807896" cy="46805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After this example, </a:t>
            </a:r>
            <a:r>
              <a:rPr lang="en-US" dirty="0">
                <a:solidFill>
                  <a:srgbClr val="FFFF00"/>
                </a:solidFill>
              </a:rPr>
              <a:t>counter = 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51520" y="6093296"/>
            <a:ext cx="8807896" cy="46805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After this example, </a:t>
            </a:r>
            <a:r>
              <a:rPr lang="en-US" dirty="0">
                <a:solidFill>
                  <a:srgbClr val="FFFF00"/>
                </a:solidFill>
              </a:rPr>
              <a:t>x = 4 and y = 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99C2-1AFA-423C-B6C7-2A932FB2B30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06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build="p"/>
      <p:bldP spid="20" grpId="0" animBg="1"/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598488"/>
          </a:xfrm>
        </p:spPr>
        <p:txBody>
          <a:bodyPr>
            <a:noAutofit/>
          </a:bodyPr>
          <a:lstStyle/>
          <a:p>
            <a:pPr eaLnBrk="1" hangingPunct="1"/>
            <a:r>
              <a:rPr lang="ar-SA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5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. INCREMENT OPERATOR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POST-INCREMENT		(ACT THEN INCREMENT)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251520" y="1340768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3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691680" y="1340768"/>
            <a:ext cx="7272808" cy="6480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a = 7; 				</a:t>
            </a:r>
            <a:r>
              <a:rPr lang="en-US" dirty="0">
                <a:solidFill>
                  <a:srgbClr val="00B050"/>
                </a:solidFill>
              </a:rPr>
              <a:t>// a is previously declared</a:t>
            </a:r>
          </a:p>
          <a:p>
            <a:r>
              <a:rPr lang="en-US" dirty="0" err="1">
                <a:solidFill>
                  <a:schemeClr val="tx1"/>
                </a:solidFill>
              </a:rPr>
              <a:t>System.out.println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dirty="0">
                <a:solidFill>
                  <a:srgbClr val="0000FF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++);</a:t>
            </a:r>
            <a:r>
              <a:rPr lang="en-US" dirty="0">
                <a:solidFill>
                  <a:srgbClr val="00B050"/>
                </a:solidFill>
              </a:rPr>
              <a:t>	//act (print) then increment</a:t>
            </a:r>
          </a:p>
        </p:txBody>
      </p:sp>
      <p:sp>
        <p:nvSpPr>
          <p:cNvPr id="19" name="Content Placeholder 4"/>
          <p:cNvSpPr txBox="1">
            <a:spLocks/>
          </p:cNvSpPr>
          <p:nvPr/>
        </p:nvSpPr>
        <p:spPr>
          <a:xfrm>
            <a:off x="251520" y="2060848"/>
            <a:ext cx="8640960" cy="72008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Example 3, </a:t>
            </a:r>
            <a:r>
              <a:rPr lang="en-US" sz="2000" dirty="0" err="1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System.out.println</a:t>
            </a:r>
            <a:r>
              <a:rPr lang="en-US" sz="2000" dirty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(a++)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is equivalent to the following two statements in this order: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23528" y="2672916"/>
            <a:ext cx="7848872" cy="646331"/>
            <a:chOff x="323528" y="1236822"/>
            <a:chExt cx="7848872" cy="646331"/>
          </a:xfrm>
        </p:grpSpPr>
        <p:sp>
          <p:nvSpPr>
            <p:cNvPr id="21" name="TextBox 20"/>
            <p:cNvSpPr txBox="1"/>
            <p:nvPr/>
          </p:nvSpPr>
          <p:spPr>
            <a:xfrm>
              <a:off x="971600" y="1236822"/>
              <a:ext cx="7200800" cy="646331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(a);	</a:t>
              </a:r>
              <a:r>
                <a:rPr lang="en-US" dirty="0">
                  <a:solidFill>
                    <a:srgbClr val="00B050"/>
                  </a:solidFill>
                </a:rPr>
                <a:t>//act (print)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a = a + 1;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23528" y="1236822"/>
              <a:ext cx="5760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23" name="Rectangle 22"/>
          <p:cNvSpPr/>
          <p:nvPr/>
        </p:nvSpPr>
        <p:spPr>
          <a:xfrm>
            <a:off x="251520" y="3392996"/>
            <a:ext cx="8807896" cy="46805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program output is</a:t>
            </a:r>
            <a:r>
              <a:rPr lang="en-US" dirty="0">
                <a:solidFill>
                  <a:srgbClr val="FFFF00"/>
                </a:solidFill>
              </a:rPr>
              <a:t> 7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251520" y="4005064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4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1691680" y="4005064"/>
            <a:ext cx="7272808" cy="864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a = 5; 		</a:t>
            </a:r>
            <a:r>
              <a:rPr lang="en-US" dirty="0">
                <a:solidFill>
                  <a:srgbClr val="00B050"/>
                </a:solidFill>
              </a:rPr>
              <a:t>// a is previously declared</a:t>
            </a:r>
          </a:p>
          <a:p>
            <a:r>
              <a:rPr lang="en-US" dirty="0">
                <a:solidFill>
                  <a:schemeClr val="tx1"/>
                </a:solidFill>
              </a:rPr>
              <a:t>b = </a:t>
            </a:r>
            <a:r>
              <a:rPr lang="en-US" dirty="0">
                <a:solidFill>
                  <a:srgbClr val="0000FF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++ % 2;</a:t>
            </a:r>
            <a:r>
              <a:rPr lang="en-US" dirty="0">
                <a:solidFill>
                  <a:srgbClr val="00B050"/>
                </a:solidFill>
              </a:rPr>
              <a:t>	// b is previously declared</a:t>
            </a:r>
          </a:p>
          <a:p>
            <a:r>
              <a:rPr lang="en-US" dirty="0">
                <a:solidFill>
                  <a:srgbClr val="00B050"/>
                </a:solidFill>
              </a:rPr>
              <a:t>		// a already has a value</a:t>
            </a:r>
          </a:p>
        </p:txBody>
      </p:sp>
      <p:sp>
        <p:nvSpPr>
          <p:cNvPr id="33" name="Content Placeholder 4"/>
          <p:cNvSpPr txBox="1">
            <a:spLocks/>
          </p:cNvSpPr>
          <p:nvPr/>
        </p:nvSpPr>
        <p:spPr>
          <a:xfrm>
            <a:off x="251520" y="4869160"/>
            <a:ext cx="8640960" cy="72008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Example 4, </a:t>
            </a:r>
            <a:r>
              <a:rPr lang="en-US" sz="2000" dirty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 = a++ % 2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is equivalent to the following two statements in this order: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51520" y="6273316"/>
            <a:ext cx="8807896" cy="46805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After this example, </a:t>
            </a:r>
            <a:r>
              <a:rPr lang="en-US" dirty="0">
                <a:solidFill>
                  <a:srgbClr val="FFFF00"/>
                </a:solidFill>
              </a:rPr>
              <a:t>a = 6 and b = 1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23528" y="5518973"/>
            <a:ext cx="7848872" cy="646331"/>
            <a:chOff x="323528" y="5518973"/>
            <a:chExt cx="7848872" cy="646331"/>
          </a:xfrm>
        </p:grpSpPr>
        <p:sp>
          <p:nvSpPr>
            <p:cNvPr id="34" name="TextBox 33"/>
            <p:cNvSpPr txBox="1"/>
            <p:nvPr/>
          </p:nvSpPr>
          <p:spPr>
            <a:xfrm>
              <a:off x="971600" y="5518973"/>
              <a:ext cx="7200800" cy="646331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b = a % 2;		</a:t>
              </a:r>
              <a:r>
                <a:rPr lang="en-US" dirty="0">
                  <a:solidFill>
                    <a:srgbClr val="00B050"/>
                  </a:solidFill>
                </a:rPr>
                <a:t>//act (mod)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a = a + 1;</a:t>
              </a:r>
              <a:r>
                <a:rPr lang="en-US" dirty="0">
                  <a:solidFill>
                    <a:srgbClr val="00B050"/>
                  </a:solidFill>
                </a:rPr>
                <a:t>		//increment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23528" y="5518973"/>
              <a:ext cx="5760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99C2-1AFA-423C-B6C7-2A932FB2B30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2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  <p:bldP spid="19" grpId="0" build="p"/>
      <p:bldP spid="23" grpId="0" animBg="1"/>
      <p:bldP spid="31" grpId="0" animBg="1"/>
      <p:bldP spid="32" grpId="0" animBg="1"/>
      <p:bldP spid="33" grpId="0" build="p"/>
      <p:bldP spid="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598488"/>
          </a:xfrm>
        </p:spPr>
        <p:txBody>
          <a:bodyPr>
            <a:noAutofit/>
          </a:bodyPr>
          <a:lstStyle/>
          <a:p>
            <a:pPr eaLnBrk="1" hangingPunct="1"/>
            <a:r>
              <a:rPr lang="ar-SA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5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. INCREMENT OPERATOR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NOTES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4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1368152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a variable is used by itself, there is no difference between the post-increment and the pre-increment:</a:t>
            </a:r>
          </a:p>
          <a:p>
            <a:pPr marL="541782" lvl="1" indent="-28575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counter++;</a:t>
            </a:r>
          </a:p>
          <a:p>
            <a:pPr marL="541782" lvl="1" indent="-28575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++counter;</a:t>
            </a:r>
          </a:p>
        </p:txBody>
      </p:sp>
      <p:sp>
        <p:nvSpPr>
          <p:cNvPr id="29" name="Content Placeholder 4"/>
          <p:cNvSpPr txBox="1">
            <a:spLocks/>
          </p:cNvSpPr>
          <p:nvPr/>
        </p:nvSpPr>
        <p:spPr>
          <a:xfrm>
            <a:off x="251520" y="2708920"/>
            <a:ext cx="8640960" cy="1368152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following statements have all the same effect: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counter = counter + 1;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counter++;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++counter;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counter +=1;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endParaRPr lang="en-US" sz="1400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99C2-1AFA-423C-B6C7-2A932FB2B30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43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uiExpand="1" build="p"/>
      <p:bldP spid="2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ar-SA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6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. DECREMENT OPERATOR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720079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same rules of the increment operator. However, it decrements rather than increments.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691680" y="1988840"/>
            <a:ext cx="7200800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--variable;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51520" y="1988840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51520" y="2566645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1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691680" y="2566645"/>
            <a:ext cx="7272808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x = 3; 		</a:t>
            </a:r>
            <a:r>
              <a:rPr lang="en-US" dirty="0">
                <a:solidFill>
                  <a:srgbClr val="00B050"/>
                </a:solidFill>
              </a:rPr>
              <a:t>// x is previously declared</a:t>
            </a:r>
          </a:p>
          <a:p>
            <a:r>
              <a:rPr lang="en-US" dirty="0">
                <a:solidFill>
                  <a:schemeClr val="tx1"/>
                </a:solidFill>
              </a:rPr>
              <a:t>y = --</a:t>
            </a:r>
            <a:r>
              <a:rPr lang="en-US" dirty="0">
                <a:solidFill>
                  <a:srgbClr val="0000FF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;</a:t>
            </a:r>
            <a:r>
              <a:rPr lang="en-US" dirty="0">
                <a:solidFill>
                  <a:srgbClr val="00B050"/>
                </a:solidFill>
              </a:rPr>
              <a:t>	// y is previously declared</a:t>
            </a:r>
          </a:p>
          <a:p>
            <a:r>
              <a:rPr lang="en-US" dirty="0">
                <a:solidFill>
                  <a:srgbClr val="00B050"/>
                </a:solidFill>
              </a:rPr>
              <a:t>		// x already has a value</a:t>
            </a:r>
          </a:p>
        </p:txBody>
      </p:sp>
      <p:sp>
        <p:nvSpPr>
          <p:cNvPr id="15" name="Content Placeholder 4"/>
          <p:cNvSpPr txBox="1">
            <a:spLocks/>
          </p:cNvSpPr>
          <p:nvPr/>
        </p:nvSpPr>
        <p:spPr>
          <a:xfrm>
            <a:off x="179512" y="3717032"/>
            <a:ext cx="8640960" cy="57606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Example 2, (</a:t>
            </a:r>
            <a:r>
              <a:rPr lang="en-US" sz="2000" dirty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= --x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is equivalent to the following statements in this order: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51520" y="4293096"/>
            <a:ext cx="7848872" cy="646331"/>
            <a:chOff x="323528" y="1236822"/>
            <a:chExt cx="7848872" cy="646331"/>
          </a:xfrm>
        </p:grpSpPr>
        <p:sp>
          <p:nvSpPr>
            <p:cNvPr id="17" name="TextBox 16"/>
            <p:cNvSpPr txBox="1"/>
            <p:nvPr/>
          </p:nvSpPr>
          <p:spPr>
            <a:xfrm>
              <a:off x="971600" y="1236822"/>
              <a:ext cx="7200800" cy="646331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x = x - 1;		</a:t>
              </a:r>
              <a:r>
                <a:rPr lang="en-US" dirty="0">
                  <a:solidFill>
                    <a:srgbClr val="00B050"/>
                  </a:solidFill>
                </a:rPr>
                <a:t>//decrement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y = x;			</a:t>
              </a:r>
              <a:r>
                <a:rPr lang="en-US" dirty="0">
                  <a:solidFill>
                    <a:srgbClr val="00B050"/>
                  </a:solidFill>
                </a:rPr>
                <a:t>//act (assign)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3528" y="1236822"/>
              <a:ext cx="5760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19" name="Rectangle 18"/>
          <p:cNvSpPr/>
          <p:nvPr/>
        </p:nvSpPr>
        <p:spPr>
          <a:xfrm>
            <a:off x="251520" y="5049180"/>
            <a:ext cx="8807896" cy="46805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After this example, </a:t>
            </a:r>
            <a:r>
              <a:rPr lang="en-US" dirty="0">
                <a:solidFill>
                  <a:srgbClr val="FFFF00"/>
                </a:solidFill>
              </a:rPr>
              <a:t>x = 2 and y = 2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PRE-DECREMENT		(DECREMENT THEN ACT)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370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animBg="1"/>
      <p:bldP spid="9" grpId="0" animBg="1"/>
      <p:bldP spid="13" grpId="0" animBg="1"/>
      <p:bldP spid="14" grpId="0" animBg="1"/>
      <p:bldP spid="15" grpId="0" build="p"/>
      <p:bldP spid="19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/>
        </p:nvSpPr>
        <p:spPr>
          <a:xfrm>
            <a:off x="0" y="908720"/>
            <a:ext cx="9144001" cy="1"/>
          </a:xfrm>
          <a:prstGeom prst="line">
            <a:avLst/>
          </a:prstGeom>
          <a:ln w="76200">
            <a:solidFill>
              <a:srgbClr val="FFC000"/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228600" y="152399"/>
            <a:ext cx="7772400" cy="598490"/>
          </a:xfrm>
          <a:prstGeom prst="rect">
            <a:avLst/>
          </a:prstGeom>
        </p:spPr>
        <p:txBody>
          <a:bodyPr/>
          <a:lstStyle>
            <a:lvl1pPr defTabSz="740663">
              <a:defRPr sz="3240" b="0">
                <a:solidFill>
                  <a:srgbClr val="DA1F28"/>
                </a:solidFill>
                <a:effectLst>
                  <a:outerShdw blurRad="30861" dist="20574" dir="5400000" rotWithShape="0">
                    <a:srgbClr val="000000">
                      <a:alpha val="25000"/>
                    </a:srgbClr>
                  </a:outerShdw>
                </a:effectLst>
                <a:latin typeface="Tahoma Negreta"/>
                <a:ea typeface="Tahoma Negreta"/>
                <a:cs typeface="Tahoma Negreta"/>
                <a:sym typeface="Tahoma Negreta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240">
                <a:solidFill>
                  <a:srgbClr val="DA1F28"/>
                </a:solidFill>
                <a:effectLst>
                  <a:outerShdw blurRad="30861" dist="20574" dir="5400000" rotWithShape="0">
                    <a:srgbClr val="000000">
                      <a:alpha val="25000"/>
                    </a:srgbClr>
                  </a:outerShdw>
                </a:effectLst>
              </a:rPr>
              <a:t>1. TYPES OF OPERATORS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xfrm>
            <a:off x="251519" y="1052737"/>
            <a:ext cx="8640962" cy="1728192"/>
          </a:xfrm>
          <a:prstGeom prst="rect">
            <a:avLst/>
          </a:prstGeom>
        </p:spPr>
        <p:txBody>
          <a:bodyPr/>
          <a:lstStyle/>
          <a:p>
            <a:pPr marL="254000" lvl="0" indent="-254000" algn="just">
              <a:lnSpc>
                <a:spcPct val="90000"/>
              </a:lnSpc>
              <a:buClr>
                <a:srgbClr val="FF0000"/>
              </a:buClr>
              <a:buFont typeface="Wingdings"/>
              <a:buChar char="➢"/>
              <a:defRPr sz="1800"/>
            </a:pPr>
            <a:r>
              <a:rPr sz="200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There are five types of operators</a:t>
            </a:r>
          </a:p>
          <a:p>
            <a:pPr marL="494571" lvl="1" indent="-238539" algn="just">
              <a:lnSpc>
                <a:spcPct val="90000"/>
              </a:lnSpc>
              <a:spcBef>
                <a:spcPts val="300"/>
              </a:spcBef>
              <a:buClr>
                <a:srgbClr val="FF0000"/>
              </a:buClr>
              <a:buFont typeface="Courier New"/>
              <a:buChar char="o"/>
              <a:defRPr sz="1800"/>
            </a:pPr>
            <a:r>
              <a:rPr sz="1600">
                <a:solidFill>
                  <a:srgbClr val="0000FF"/>
                </a:solidFill>
                <a:latin typeface="Tahoma"/>
                <a:ea typeface="Tahoma"/>
                <a:cs typeface="Tahoma"/>
                <a:sym typeface="Tahoma"/>
              </a:rPr>
              <a:t>Assignment</a:t>
            </a:r>
            <a:endParaRPr sz="1600">
              <a:latin typeface="Tahoma"/>
              <a:ea typeface="Tahoma"/>
              <a:cs typeface="Tahoma"/>
              <a:sym typeface="Tahoma"/>
            </a:endParaRPr>
          </a:p>
          <a:p>
            <a:pPr marL="494571" lvl="1" indent="-238539" algn="just">
              <a:lnSpc>
                <a:spcPct val="90000"/>
              </a:lnSpc>
              <a:spcBef>
                <a:spcPts val="300"/>
              </a:spcBef>
              <a:buClr>
                <a:srgbClr val="FF0000"/>
              </a:buClr>
              <a:buFont typeface="Courier New"/>
              <a:buChar char="o"/>
              <a:defRPr sz="1800"/>
            </a:pPr>
            <a:r>
              <a:rPr sz="1600">
                <a:solidFill>
                  <a:srgbClr val="0000FF"/>
                </a:solidFill>
                <a:latin typeface="Tahoma"/>
                <a:ea typeface="Tahoma"/>
                <a:cs typeface="Tahoma"/>
                <a:sym typeface="Tahoma"/>
              </a:rPr>
              <a:t>Arithmetic</a:t>
            </a:r>
            <a:endParaRPr sz="1600">
              <a:latin typeface="Tahoma"/>
              <a:ea typeface="Tahoma"/>
              <a:cs typeface="Tahoma"/>
              <a:sym typeface="Tahoma"/>
            </a:endParaRPr>
          </a:p>
          <a:p>
            <a:pPr marL="494571" lvl="1" indent="-238539" algn="just">
              <a:lnSpc>
                <a:spcPct val="90000"/>
              </a:lnSpc>
              <a:spcBef>
                <a:spcPts val="300"/>
              </a:spcBef>
              <a:buClr>
                <a:srgbClr val="FF0000"/>
              </a:buClr>
              <a:buFont typeface="Courier New"/>
              <a:buChar char="o"/>
              <a:defRPr sz="1800"/>
            </a:pPr>
            <a:r>
              <a:rPr sz="1600">
                <a:solidFill>
                  <a:srgbClr val="0000FF"/>
                </a:solidFill>
                <a:latin typeface="Tahoma"/>
                <a:ea typeface="Tahoma"/>
                <a:cs typeface="Tahoma"/>
                <a:sym typeface="Tahoma"/>
              </a:rPr>
              <a:t>Increment/Decrement</a:t>
            </a:r>
            <a:endParaRPr sz="1600">
              <a:latin typeface="Tahoma"/>
              <a:ea typeface="Tahoma"/>
              <a:cs typeface="Tahoma"/>
              <a:sym typeface="Tahoma"/>
            </a:endParaRPr>
          </a:p>
          <a:p>
            <a:pPr marL="494571" lvl="1" indent="-238539" algn="just">
              <a:lnSpc>
                <a:spcPct val="90000"/>
              </a:lnSpc>
              <a:spcBef>
                <a:spcPts val="300"/>
              </a:spcBef>
              <a:buClr>
                <a:srgbClr val="FF0000"/>
              </a:buClr>
              <a:buFont typeface="Courier New"/>
              <a:buChar char="o"/>
              <a:defRPr sz="1800"/>
            </a:pPr>
            <a:r>
              <a:rPr sz="1600">
                <a:solidFill>
                  <a:srgbClr val="0000FF"/>
                </a:solidFill>
                <a:latin typeface="Tahoma"/>
                <a:ea typeface="Tahoma"/>
                <a:cs typeface="Tahoma"/>
                <a:sym typeface="Tahoma"/>
              </a:rPr>
              <a:t>Relational</a:t>
            </a:r>
            <a:endParaRPr sz="2300"/>
          </a:p>
          <a:p>
            <a:pPr marL="494571" lvl="1" indent="-238539" algn="just">
              <a:lnSpc>
                <a:spcPct val="90000"/>
              </a:lnSpc>
              <a:spcBef>
                <a:spcPts val="300"/>
              </a:spcBef>
              <a:buClr>
                <a:srgbClr val="FF0000"/>
              </a:buClr>
              <a:buFont typeface="Courier New"/>
              <a:buChar char="o"/>
              <a:defRPr sz="1800"/>
            </a:pPr>
            <a:r>
              <a:rPr sz="1600">
                <a:solidFill>
                  <a:srgbClr val="0000FF"/>
                </a:solidFill>
                <a:latin typeface="Tahoma"/>
                <a:ea typeface="Tahoma"/>
                <a:cs typeface="Tahoma"/>
                <a:sym typeface="Tahoma"/>
              </a:rPr>
              <a:t>Logical</a:t>
            </a:r>
          </a:p>
        </p:txBody>
      </p:sp>
      <p:sp>
        <p:nvSpPr>
          <p:cNvPr id="74" name="Shape 74"/>
          <p:cNvSpPr>
            <a:spLocks noGrp="1"/>
          </p:cNvSpPr>
          <p:nvPr>
            <p:ph type="sldNum" sz="quarter" idx="2"/>
          </p:nvPr>
        </p:nvSpPr>
        <p:spPr>
          <a:xfrm>
            <a:off x="8647272" y="6521738"/>
            <a:ext cx="365761" cy="251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tIns="0" rIns="45719" bIns="0" anchor="b">
            <a:spAutoFit/>
          </a:bodyPr>
          <a:lstStyle>
            <a:lvl1pPr algn="r">
              <a:defRPr sz="1000">
                <a:latin typeface="Lucida Sans Unicode"/>
                <a:ea typeface="Lucida Sans Unicode"/>
                <a:cs typeface="Lucida Sans Unicode"/>
                <a:sym typeface="Lucida Sans Unicode"/>
              </a:defRPr>
            </a:lvl1pPr>
            <a:lvl2pPr indent="4572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2pPr>
            <a:lvl3pPr indent="9144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3pPr>
            <a:lvl4pPr indent="13716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4pPr>
            <a:lvl5pPr indent="18288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5pPr>
            <a:lvl6pPr indent="22860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6pPr>
            <a:lvl7pPr indent="27432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7pPr>
            <a:lvl8pPr indent="32004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8pPr>
            <a:lvl9pPr indent="36576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9pPr>
          </a:lstStyle>
          <a:p>
            <a:pPr lvl="0">
              <a:defRPr sz="1800"/>
            </a:pPr>
            <a:fld id="{86CB4B4D-7CA3-9044-876B-883B54F8677D}" type="slidenum">
              <a:rPr lang="en-US" smtClean="0"/>
              <a:pPr/>
              <a:t>2</a:t>
            </a:fld>
            <a:endParaRPr sz="1000"/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build="p" animBg="1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ar-SA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6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. DECREMENT OPERATOR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691680" y="1412776"/>
            <a:ext cx="7200800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variable--;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51520" y="1412776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51520" y="1990581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1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691680" y="1990581"/>
            <a:ext cx="7272808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x = 3; 		</a:t>
            </a:r>
            <a:r>
              <a:rPr lang="en-US" dirty="0">
                <a:solidFill>
                  <a:srgbClr val="00B050"/>
                </a:solidFill>
              </a:rPr>
              <a:t>// x is previously declared</a:t>
            </a:r>
          </a:p>
          <a:p>
            <a:r>
              <a:rPr lang="en-US" dirty="0">
                <a:solidFill>
                  <a:schemeClr val="tx1"/>
                </a:solidFill>
              </a:rPr>
              <a:t>y = </a:t>
            </a:r>
            <a:r>
              <a:rPr lang="en-US" dirty="0">
                <a:solidFill>
                  <a:srgbClr val="0000FF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--;</a:t>
            </a:r>
            <a:r>
              <a:rPr lang="en-US" dirty="0">
                <a:solidFill>
                  <a:srgbClr val="00B050"/>
                </a:solidFill>
              </a:rPr>
              <a:t>	// y is previously declared</a:t>
            </a:r>
          </a:p>
          <a:p>
            <a:r>
              <a:rPr lang="en-US" dirty="0">
                <a:solidFill>
                  <a:srgbClr val="00B050"/>
                </a:solidFill>
              </a:rPr>
              <a:t>		// x already has a value</a:t>
            </a:r>
          </a:p>
        </p:txBody>
      </p:sp>
      <p:sp>
        <p:nvSpPr>
          <p:cNvPr id="15" name="Content Placeholder 4"/>
          <p:cNvSpPr txBox="1">
            <a:spLocks/>
          </p:cNvSpPr>
          <p:nvPr/>
        </p:nvSpPr>
        <p:spPr>
          <a:xfrm>
            <a:off x="179512" y="3140968"/>
            <a:ext cx="8640960" cy="57606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Example 2, (</a:t>
            </a:r>
            <a:r>
              <a:rPr lang="en-US" sz="2000" dirty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= x--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is equivalent to the following statements in this order: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51520" y="3717032"/>
            <a:ext cx="7848872" cy="646331"/>
            <a:chOff x="323528" y="1236822"/>
            <a:chExt cx="7848872" cy="646331"/>
          </a:xfrm>
        </p:grpSpPr>
        <p:sp>
          <p:nvSpPr>
            <p:cNvPr id="17" name="TextBox 16"/>
            <p:cNvSpPr txBox="1"/>
            <p:nvPr/>
          </p:nvSpPr>
          <p:spPr>
            <a:xfrm>
              <a:off x="971600" y="1236822"/>
              <a:ext cx="7200800" cy="646331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y = x;			</a:t>
              </a:r>
              <a:r>
                <a:rPr lang="en-US" dirty="0">
                  <a:solidFill>
                    <a:srgbClr val="00B050"/>
                  </a:solidFill>
                </a:rPr>
                <a:t>//act (assign)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x = x -1;		</a:t>
              </a:r>
              <a:r>
                <a:rPr lang="en-US" dirty="0">
                  <a:solidFill>
                    <a:srgbClr val="00B050"/>
                  </a:solidFill>
                </a:rPr>
                <a:t>//decrement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3528" y="1236822"/>
              <a:ext cx="5760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19" name="Rectangle 18"/>
          <p:cNvSpPr/>
          <p:nvPr/>
        </p:nvSpPr>
        <p:spPr>
          <a:xfrm>
            <a:off x="251520" y="4473116"/>
            <a:ext cx="8807896" cy="46805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After this example, </a:t>
            </a:r>
            <a:r>
              <a:rPr lang="en-US" dirty="0">
                <a:solidFill>
                  <a:srgbClr val="FFFF00"/>
                </a:solidFill>
              </a:rPr>
              <a:t>x = 2 and y = 3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POST-DECREMENT		(ACT THEN DECREMENT)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655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 animBg="1"/>
      <p:bldP spid="14" grpId="0" animBg="1"/>
      <p:bldP spid="15" grpId="0" build="p"/>
      <p:bldP spid="19" grpId="0" animBg="1"/>
      <p:bldP spid="2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598488"/>
          </a:xfrm>
        </p:spPr>
        <p:txBody>
          <a:bodyPr>
            <a:noAutofit/>
          </a:bodyPr>
          <a:lstStyle/>
          <a:p>
            <a:pPr eaLnBrk="1" hangingPunct="1"/>
            <a:r>
              <a:rPr lang="ar-SA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6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. DECREMENT OPERATOR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NOTES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4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1368152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a variable is used by itself, there is no difference between the post-increment and the pre-increment:</a:t>
            </a:r>
          </a:p>
          <a:p>
            <a:pPr marL="541782" lvl="1" indent="-28575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counter--;</a:t>
            </a:r>
          </a:p>
          <a:p>
            <a:pPr marL="541782" lvl="1" indent="-28575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--counter;</a:t>
            </a:r>
          </a:p>
        </p:txBody>
      </p:sp>
      <p:sp>
        <p:nvSpPr>
          <p:cNvPr id="29" name="Content Placeholder 4"/>
          <p:cNvSpPr txBox="1">
            <a:spLocks/>
          </p:cNvSpPr>
          <p:nvPr/>
        </p:nvSpPr>
        <p:spPr>
          <a:xfrm>
            <a:off x="251520" y="2708920"/>
            <a:ext cx="8640960" cy="1368152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following statements have all the same effect: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counter = counter – 1;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counter--;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--counter;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counter -=1;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endParaRPr lang="en-US" sz="1400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99C2-1AFA-423C-B6C7-2A932FB2B30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17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build="p"/>
      <p:bldP spid="2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598488"/>
          </a:xfrm>
        </p:spPr>
        <p:txBody>
          <a:bodyPr>
            <a:noAutofit/>
          </a:bodyPr>
          <a:lstStyle/>
          <a:p>
            <a:pPr eaLnBrk="1" hangingPunct="1"/>
            <a:r>
              <a:rPr lang="ar-SA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7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. RELATIONAL OPERATORS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4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432048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Relational operators are used to compare items.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99C2-1AFA-423C-B6C7-2A932FB2B30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251520" y="1196752"/>
            <a:ext cx="8640960" cy="216024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Java uses the following relational operators:</a:t>
            </a:r>
          </a:p>
          <a:p>
            <a:pPr marL="541782" lvl="1" indent="-28575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==			equal to</a:t>
            </a:r>
          </a:p>
          <a:p>
            <a:pPr marL="541782" lvl="1" indent="-28575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!=			not equal to</a:t>
            </a:r>
          </a:p>
          <a:p>
            <a:pPr marL="541782" lvl="1" indent="-28575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			less than</a:t>
            </a:r>
          </a:p>
          <a:p>
            <a:pPr marL="541782" lvl="1" indent="-28575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&lt;=			less than or equal</a:t>
            </a:r>
          </a:p>
          <a:p>
            <a:pPr marL="541782" lvl="1" indent="-28575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			greater than</a:t>
            </a:r>
          </a:p>
          <a:p>
            <a:pPr marL="541782" lvl="1" indent="-28575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&gt;=			greater than or equal</a:t>
            </a:r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251520" y="3284984"/>
            <a:ext cx="8640960" cy="4320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Logical expressions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relational operators.</a:t>
            </a:r>
          </a:p>
        </p:txBody>
      </p:sp>
      <p:sp>
        <p:nvSpPr>
          <p:cNvPr id="12" name="Content Placeholder 4"/>
          <p:cNvSpPr txBox="1">
            <a:spLocks/>
          </p:cNvSpPr>
          <p:nvPr/>
        </p:nvSpPr>
        <p:spPr>
          <a:xfrm>
            <a:off x="251520" y="3645024"/>
            <a:ext cx="8640960" cy="4320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Logical expressions evaluate to either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or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false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51520" y="4422010"/>
            <a:ext cx="8640960" cy="2308323"/>
            <a:chOff x="323528" y="1236822"/>
            <a:chExt cx="8640960" cy="1286900"/>
          </a:xfrm>
        </p:grpSpPr>
        <p:sp>
          <p:nvSpPr>
            <p:cNvPr id="14" name="TextBox 13"/>
            <p:cNvSpPr txBox="1"/>
            <p:nvPr/>
          </p:nvSpPr>
          <p:spPr>
            <a:xfrm>
              <a:off x="971600" y="1236822"/>
              <a:ext cx="7992888" cy="1286900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>
                  <a:solidFill>
                    <a:srgbClr val="00B0F0"/>
                  </a:solidFill>
                </a:rPr>
                <a:t>int</a:t>
              </a:r>
              <a:r>
                <a:rPr lang="en-US" dirty="0">
                  <a:solidFill>
                    <a:srgbClr val="0000FF"/>
                  </a:solidFill>
                </a:rPr>
                <a:t> x = 10, y = 15, z = 10;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char</a:t>
              </a:r>
              <a:r>
                <a:rPr lang="en-US" dirty="0">
                  <a:solidFill>
                    <a:srgbClr val="0000FF"/>
                  </a:solidFill>
                </a:rPr>
                <a:t> ch1 = ‘a’, ch2 = ‘z’; </a:t>
              </a:r>
              <a:r>
                <a:rPr lang="en-US" dirty="0">
                  <a:solidFill>
                    <a:srgbClr val="00B050"/>
                  </a:solidFill>
                </a:rPr>
                <a:t>//Unicode(‘a’) = 97, Unicode(‘z’) = 122</a:t>
              </a:r>
            </a:p>
            <a:p>
              <a:r>
                <a:rPr lang="en-US" dirty="0" err="1">
                  <a:solidFill>
                    <a:srgbClr val="00B0F0"/>
                  </a:solidFill>
                </a:rPr>
                <a:t>boolean</a:t>
              </a:r>
              <a:r>
                <a:rPr lang="en-US" dirty="0">
                  <a:solidFill>
                    <a:srgbClr val="0000FF"/>
                  </a:solidFill>
                </a:rPr>
                <a:t> result;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result = (x &lt; y);		</a:t>
              </a:r>
              <a:r>
                <a:rPr lang="en-US" dirty="0">
                  <a:solidFill>
                    <a:srgbClr val="00B050"/>
                  </a:solidFill>
                </a:rPr>
                <a:t>//result = true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result = (x &lt;= y);</a:t>
              </a:r>
              <a:r>
                <a:rPr lang="en-US" dirty="0">
                  <a:solidFill>
                    <a:srgbClr val="00B050"/>
                  </a:solidFill>
                </a:rPr>
                <a:t>	//result = true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result = (ch1 &gt;= ch2);</a:t>
              </a:r>
              <a:r>
                <a:rPr lang="en-US" dirty="0">
                  <a:solidFill>
                    <a:srgbClr val="00B050"/>
                  </a:solidFill>
                </a:rPr>
                <a:t>	//result = false since Unicode of ‘a’ is less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result = (x != z);</a:t>
              </a:r>
              <a:r>
                <a:rPr lang="en-US" dirty="0">
                  <a:solidFill>
                    <a:srgbClr val="00B050"/>
                  </a:solidFill>
                </a:rPr>
                <a:t>	//result = false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result = (x &gt; y);</a:t>
              </a:r>
              <a:r>
                <a:rPr lang="en-US" dirty="0">
                  <a:solidFill>
                    <a:srgbClr val="00B050"/>
                  </a:solidFill>
                </a:rPr>
                <a:t>		//result = false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23528" y="1236822"/>
              <a:ext cx="576064" cy="12869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16" name="Content Placeholder 4"/>
          <p:cNvSpPr txBox="1">
            <a:spLocks/>
          </p:cNvSpPr>
          <p:nvPr/>
        </p:nvSpPr>
        <p:spPr>
          <a:xfrm>
            <a:off x="251520" y="4005064"/>
            <a:ext cx="8640960" cy="50405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result of a logical expression is stored in a variable of type </a:t>
            </a:r>
            <a:r>
              <a:rPr lang="en-US" sz="2000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boolean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3479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  <p:bldP spid="10" grpId="0" build="p"/>
      <p:bldP spid="11" grpId="0" build="p"/>
      <p:bldP spid="12" grpId="0" build="p"/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598488"/>
          </a:xfrm>
        </p:spPr>
        <p:txBody>
          <a:bodyPr>
            <a:noAutofit/>
          </a:bodyPr>
          <a:lstStyle/>
          <a:p>
            <a:pPr eaLnBrk="1" hangingPunct="1"/>
            <a:r>
              <a:rPr lang="ar-SA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8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. LOGICAL OPERATORS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4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432048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Logical operators are used to construct compound logical expressions.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99C2-1AFA-423C-B6C7-2A932FB2B30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251520" y="1196752"/>
            <a:ext cx="8640960" cy="12961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Java uses the following logical operators:</a:t>
            </a:r>
          </a:p>
          <a:p>
            <a:pPr marL="541782" lvl="1" indent="-28575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 			not</a:t>
            </a:r>
          </a:p>
          <a:p>
            <a:pPr marL="541782" lvl="1" indent="-28575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&amp;&amp;			and</a:t>
            </a:r>
          </a:p>
          <a:p>
            <a:pPr marL="541782" lvl="1" indent="-28575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||			or</a:t>
            </a:r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251520" y="2492896"/>
            <a:ext cx="8640960" cy="4320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Logical operators take only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boolean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values as operands.</a:t>
            </a:r>
          </a:p>
        </p:txBody>
      </p:sp>
      <p:sp>
        <p:nvSpPr>
          <p:cNvPr id="12" name="Content Placeholder 4"/>
          <p:cNvSpPr txBox="1">
            <a:spLocks/>
          </p:cNvSpPr>
          <p:nvPr/>
        </p:nvSpPr>
        <p:spPr>
          <a:xfrm>
            <a:off x="251520" y="2780928"/>
            <a:ext cx="8640960" cy="72008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logical expressions evaluate to either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or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false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according to the following truth tables: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07504" y="3573016"/>
            <a:ext cx="2160240" cy="1584176"/>
            <a:chOff x="251520" y="3717032"/>
            <a:chExt cx="2160240" cy="1584176"/>
          </a:xfrm>
        </p:grpSpPr>
        <p:sp>
          <p:nvSpPr>
            <p:cNvPr id="3" name="Rectangle 2"/>
            <p:cNvSpPr/>
            <p:nvPr/>
          </p:nvSpPr>
          <p:spPr>
            <a:xfrm>
              <a:off x="251520" y="3717032"/>
              <a:ext cx="21602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NOT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251520" y="4077072"/>
              <a:ext cx="1080120" cy="36004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accent1">
                      <a:lumMod val="75000"/>
                    </a:schemeClr>
                  </a:solidFill>
                </a:rPr>
                <a:t>Operand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331640" y="4077072"/>
              <a:ext cx="1080120" cy="36004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accent1">
                      <a:lumMod val="75000"/>
                    </a:schemeClr>
                  </a:solidFill>
                </a:rPr>
                <a:t>Result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51520" y="4509120"/>
              <a:ext cx="1080120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accent1">
                      <a:lumMod val="75000"/>
                    </a:schemeClr>
                  </a:solidFill>
                </a:rPr>
                <a:t>true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331640" y="4509120"/>
              <a:ext cx="1080120" cy="36004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</a:rPr>
                <a:t>false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51520" y="4941168"/>
              <a:ext cx="1080120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accent1">
                      <a:lumMod val="75000"/>
                    </a:schemeClr>
                  </a:solidFill>
                </a:rPr>
                <a:t>false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331640" y="4941168"/>
              <a:ext cx="1080120" cy="36004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</a:rPr>
                <a:t>true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339752" y="3573016"/>
            <a:ext cx="3312368" cy="2448272"/>
            <a:chOff x="2555776" y="3717032"/>
            <a:chExt cx="3312368" cy="2448272"/>
          </a:xfrm>
        </p:grpSpPr>
        <p:sp>
          <p:nvSpPr>
            <p:cNvPr id="23" name="Rectangle 22"/>
            <p:cNvSpPr/>
            <p:nvPr/>
          </p:nvSpPr>
          <p:spPr>
            <a:xfrm>
              <a:off x="2555776" y="3717032"/>
              <a:ext cx="3312368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AND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555776" y="4077072"/>
              <a:ext cx="1080120" cy="36004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accent1">
                      <a:lumMod val="75000"/>
                    </a:schemeClr>
                  </a:solidFill>
                </a:rPr>
                <a:t>Operand1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635896" y="4077072"/>
              <a:ext cx="1080120" cy="36004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accent1">
                      <a:lumMod val="75000"/>
                    </a:schemeClr>
                  </a:solidFill>
                </a:rPr>
                <a:t>Operand2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555776" y="4509120"/>
              <a:ext cx="1080120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accent1">
                      <a:lumMod val="75000"/>
                    </a:schemeClr>
                  </a:solidFill>
                </a:rPr>
                <a:t>true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635896" y="4509120"/>
              <a:ext cx="1080120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accent1">
                      <a:lumMod val="75000"/>
                    </a:schemeClr>
                  </a:solidFill>
                </a:rPr>
                <a:t>true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555776" y="4941168"/>
              <a:ext cx="1080120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accent1">
                      <a:lumMod val="75000"/>
                    </a:schemeClr>
                  </a:solidFill>
                </a:rPr>
                <a:t>true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635896" y="4941168"/>
              <a:ext cx="1080120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accent1">
                      <a:lumMod val="75000"/>
                    </a:schemeClr>
                  </a:solidFill>
                </a:rPr>
                <a:t>false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555776" y="5373216"/>
              <a:ext cx="1080120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accent1">
                      <a:lumMod val="75000"/>
                    </a:schemeClr>
                  </a:solidFill>
                </a:rPr>
                <a:t>false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635896" y="5373216"/>
              <a:ext cx="1080120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accent1">
                      <a:lumMod val="75000"/>
                    </a:schemeClr>
                  </a:solidFill>
                </a:rPr>
                <a:t>true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555776" y="5805264"/>
              <a:ext cx="1080120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accent1">
                      <a:lumMod val="75000"/>
                    </a:schemeClr>
                  </a:solidFill>
                </a:rPr>
                <a:t>false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635896" y="5805264"/>
              <a:ext cx="1080120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accent1">
                      <a:lumMod val="75000"/>
                    </a:schemeClr>
                  </a:solidFill>
                </a:rPr>
                <a:t>false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788024" y="4077072"/>
              <a:ext cx="1080120" cy="36004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accent1">
                      <a:lumMod val="75000"/>
                    </a:schemeClr>
                  </a:solidFill>
                </a:rPr>
                <a:t>Result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788024" y="4509120"/>
              <a:ext cx="1080120" cy="36004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</a:rPr>
                <a:t>true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788024" y="4941168"/>
              <a:ext cx="1080120" cy="36004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</a:rPr>
                <a:t>false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788024" y="5373216"/>
              <a:ext cx="1080120" cy="36004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</a:rPr>
                <a:t>false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788024" y="5805264"/>
              <a:ext cx="1080120" cy="36004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</a:rPr>
                <a:t>false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724128" y="3573016"/>
            <a:ext cx="3312368" cy="2448272"/>
            <a:chOff x="2555776" y="3717032"/>
            <a:chExt cx="3312368" cy="2448272"/>
          </a:xfrm>
        </p:grpSpPr>
        <p:sp>
          <p:nvSpPr>
            <p:cNvPr id="42" name="Rectangle 41"/>
            <p:cNvSpPr/>
            <p:nvPr/>
          </p:nvSpPr>
          <p:spPr>
            <a:xfrm>
              <a:off x="2555776" y="3717032"/>
              <a:ext cx="3312368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OR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555776" y="4077072"/>
              <a:ext cx="1080120" cy="36004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accent1">
                      <a:lumMod val="75000"/>
                    </a:schemeClr>
                  </a:solidFill>
                </a:rPr>
                <a:t>Operand1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635896" y="4077072"/>
              <a:ext cx="1080120" cy="36004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accent1">
                      <a:lumMod val="75000"/>
                    </a:schemeClr>
                  </a:solidFill>
                </a:rPr>
                <a:t>Operand2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555776" y="4509120"/>
              <a:ext cx="1080120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accent1">
                      <a:lumMod val="75000"/>
                    </a:schemeClr>
                  </a:solidFill>
                </a:rPr>
                <a:t>true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635896" y="4509120"/>
              <a:ext cx="1080120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accent1">
                      <a:lumMod val="75000"/>
                    </a:schemeClr>
                  </a:solidFill>
                </a:rPr>
                <a:t>true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555776" y="4941168"/>
              <a:ext cx="1080120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accent1">
                      <a:lumMod val="75000"/>
                    </a:schemeClr>
                  </a:solidFill>
                </a:rPr>
                <a:t>true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635896" y="4941168"/>
              <a:ext cx="1080120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accent1">
                      <a:lumMod val="75000"/>
                    </a:schemeClr>
                  </a:solidFill>
                </a:rPr>
                <a:t>false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555776" y="5373216"/>
              <a:ext cx="1080120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accent1">
                      <a:lumMod val="75000"/>
                    </a:schemeClr>
                  </a:solidFill>
                </a:rPr>
                <a:t>false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635896" y="5373216"/>
              <a:ext cx="1080120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accent1">
                      <a:lumMod val="75000"/>
                    </a:schemeClr>
                  </a:solidFill>
                </a:rPr>
                <a:t>true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2555776" y="5805264"/>
              <a:ext cx="1080120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accent1">
                      <a:lumMod val="75000"/>
                    </a:schemeClr>
                  </a:solidFill>
                </a:rPr>
                <a:t>false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635896" y="5805264"/>
              <a:ext cx="1080120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accent1">
                      <a:lumMod val="75000"/>
                    </a:schemeClr>
                  </a:solidFill>
                </a:rPr>
                <a:t>false</a:t>
              </a: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788024" y="4077072"/>
              <a:ext cx="1080120" cy="36004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accent1">
                      <a:lumMod val="75000"/>
                    </a:schemeClr>
                  </a:solidFill>
                </a:rPr>
                <a:t>Result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788024" y="4509120"/>
              <a:ext cx="1080120" cy="36004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</a:rPr>
                <a:t>true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788024" y="4941168"/>
              <a:ext cx="1080120" cy="36004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</a:rPr>
                <a:t>true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788024" y="5373216"/>
              <a:ext cx="1080120" cy="36004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</a:rPr>
                <a:t>true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788024" y="5805264"/>
              <a:ext cx="1080120" cy="36004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</a:rPr>
                <a:t>false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513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  <p:bldP spid="10" grpId="0" build="p"/>
      <p:bldP spid="11" grpId="0" build="p"/>
      <p:bldP spid="1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ar-SA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8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. LOGICAL OPERATORS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24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283478" y="1340768"/>
            <a:ext cx="8609002" cy="2585323"/>
            <a:chOff x="323528" y="1236822"/>
            <a:chExt cx="7848872" cy="2585323"/>
          </a:xfrm>
        </p:grpSpPr>
        <p:sp>
          <p:nvSpPr>
            <p:cNvPr id="17" name="TextBox 16"/>
            <p:cNvSpPr txBox="1"/>
            <p:nvPr/>
          </p:nvSpPr>
          <p:spPr>
            <a:xfrm>
              <a:off x="971600" y="1236822"/>
              <a:ext cx="7200800" cy="2585323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>
                  <a:solidFill>
                    <a:srgbClr val="00B0F0"/>
                  </a:solidFill>
                </a:rPr>
                <a:t>int</a:t>
              </a:r>
              <a:r>
                <a:rPr lang="en-US" dirty="0">
                  <a:solidFill>
                    <a:srgbClr val="0000FF"/>
                  </a:solidFill>
                </a:rPr>
                <a:t> x = 24, y = 35, z = 20;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char</a:t>
              </a:r>
              <a:r>
                <a:rPr lang="en-US" dirty="0">
                  <a:solidFill>
                    <a:srgbClr val="0000FF"/>
                  </a:solidFill>
                </a:rPr>
                <a:t> ch1 = ‘a’;			</a:t>
              </a:r>
              <a:r>
                <a:rPr lang="en-US" dirty="0">
                  <a:solidFill>
                    <a:srgbClr val="00B050"/>
                  </a:solidFill>
                </a:rPr>
                <a:t>//Unicode (‘a’) = 97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char</a:t>
              </a:r>
              <a:r>
                <a:rPr lang="en-US" dirty="0">
                  <a:solidFill>
                    <a:srgbClr val="0000FF"/>
                  </a:solidFill>
                </a:rPr>
                <a:t> ch2 = ‘A’; 			</a:t>
              </a:r>
              <a:r>
                <a:rPr lang="en-US" dirty="0">
                  <a:solidFill>
                    <a:srgbClr val="00B050"/>
                  </a:solidFill>
                </a:rPr>
                <a:t>//Unicode (‘A’) = 65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char</a:t>
              </a:r>
              <a:r>
                <a:rPr lang="en-US" dirty="0">
                  <a:solidFill>
                    <a:srgbClr val="0000FF"/>
                  </a:solidFill>
                </a:rPr>
                <a:t> ch3 = ‘&lt;‘;			</a:t>
              </a:r>
              <a:r>
                <a:rPr lang="en-US" dirty="0">
                  <a:solidFill>
                    <a:srgbClr val="00B050"/>
                  </a:solidFill>
                </a:rPr>
                <a:t>//Unicode (‘&lt;‘) = 60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char</a:t>
              </a:r>
              <a:r>
                <a:rPr lang="en-US" dirty="0">
                  <a:solidFill>
                    <a:srgbClr val="0000FF"/>
                  </a:solidFill>
                </a:rPr>
                <a:t> ch4 = ‘5’;			</a:t>
              </a:r>
              <a:r>
                <a:rPr lang="en-US" dirty="0">
                  <a:solidFill>
                    <a:srgbClr val="00B050"/>
                  </a:solidFill>
                </a:rPr>
                <a:t>//Unicode (‘5’) = 53</a:t>
              </a:r>
            </a:p>
            <a:p>
              <a:r>
                <a:rPr lang="en-US" dirty="0" err="1">
                  <a:solidFill>
                    <a:srgbClr val="00B0F0"/>
                  </a:solidFill>
                </a:rPr>
                <a:t>boolean</a:t>
              </a:r>
              <a:r>
                <a:rPr lang="en-US" dirty="0">
                  <a:solidFill>
                    <a:srgbClr val="0000FF"/>
                  </a:solidFill>
                </a:rPr>
                <a:t> result;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result = (x &gt;= y) &amp;&amp; (ch1 &lt; ch3);</a:t>
              </a:r>
              <a:r>
                <a:rPr lang="en-US" dirty="0">
                  <a:solidFill>
                    <a:srgbClr val="00B050"/>
                  </a:solidFill>
                </a:rPr>
                <a:t>// false &amp;&amp; false </a:t>
              </a:r>
              <a:r>
                <a:rPr lang="en-US" dirty="0">
                  <a:solidFill>
                    <a:srgbClr val="00B050"/>
                  </a:solidFill>
                  <a:sym typeface="Wingdings" panose="05000000000000000000" pitchFamily="2" charset="2"/>
                </a:rPr>
                <a:t> result = false</a:t>
              </a:r>
            </a:p>
            <a:p>
              <a:r>
                <a:rPr lang="en-US" dirty="0">
                  <a:solidFill>
                    <a:srgbClr val="0000FF"/>
                  </a:solidFill>
                  <a:sym typeface="Wingdings" panose="05000000000000000000" pitchFamily="2" charset="2"/>
                </a:rPr>
                <a:t>result = (ch2 == ch4) || (x &gt; z); 	</a:t>
              </a:r>
              <a:r>
                <a:rPr lang="en-US" dirty="0">
                  <a:solidFill>
                    <a:srgbClr val="00B050"/>
                  </a:solidFill>
                  <a:sym typeface="Wingdings" panose="05000000000000000000" pitchFamily="2" charset="2"/>
                </a:rPr>
                <a:t>// false || true  result = true</a:t>
              </a:r>
            </a:p>
            <a:p>
              <a:r>
                <a:rPr lang="en-US" dirty="0">
                  <a:solidFill>
                    <a:srgbClr val="0000FF"/>
                  </a:solidFill>
                  <a:sym typeface="Wingdings" panose="05000000000000000000" pitchFamily="2" charset="2"/>
                </a:rPr>
                <a:t>result = !(ch1 &lt; ch2);</a:t>
              </a:r>
              <a:r>
                <a:rPr lang="en-US" dirty="0">
                  <a:solidFill>
                    <a:srgbClr val="00B050"/>
                  </a:solidFill>
                  <a:sym typeface="Wingdings" panose="05000000000000000000" pitchFamily="2" charset="2"/>
                </a:rPr>
                <a:t>		// !(false)  true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3528" y="1236822"/>
              <a:ext cx="576064" cy="2585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9</a:t>
              </a:r>
            </a:p>
          </p:txBody>
        </p:sp>
      </p:grpSp>
      <p:cxnSp>
        <p:nvCxnSpPr>
          <p:cNvPr id="20" name="Straight Connector 19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EXAMPLE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79512" y="6057292"/>
            <a:ext cx="8807896" cy="46805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complete Unicode table is in lecture </a:t>
            </a:r>
            <a:r>
              <a:rPr lang="en-US">
                <a:solidFill>
                  <a:srgbClr val="FFFF00"/>
                </a:solidFill>
              </a:rPr>
              <a:t>W2.2 Identifiers</a:t>
            </a:r>
            <a:r>
              <a:rPr lang="en-US" dirty="0"/>
              <a:t>, slide </a:t>
            </a:r>
            <a:r>
              <a:rPr lang="en-US" dirty="0">
                <a:solidFill>
                  <a:srgbClr val="FFFF00"/>
                </a:solidFill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59431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ar-SA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9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. ORDER OF PRECEDENCE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25</a:t>
            </a:fld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Group 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8219252"/>
              </p:ext>
            </p:extLst>
          </p:nvPr>
        </p:nvGraphicFramePr>
        <p:xfrm>
          <a:off x="251520" y="980728"/>
          <a:ext cx="8568952" cy="365760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489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Parenthesis  ( )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  <a:sym typeface="Symbol" pitchFamily="18" charset="2"/>
                        </a:rPr>
                        <a:t>inside-out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Increment (++), Decrement (--)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from left to right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*     /     %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from left to right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+     -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from left to right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&lt;     &gt;     &lt;=     &gt;=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from left to right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==     !=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from left to right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&amp;&amp;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from left to right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||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cs typeface="+mn-cs"/>
                        </a:rPr>
                        <a:t>from left to right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=     +=     -=     *=     /=     %=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from left to right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808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ar-SA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10	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. TYPE CASTING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26</a:t>
            </a:fld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432048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Type casting is the conversion from a data type to another.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691680" y="1340768"/>
            <a:ext cx="7272808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(</a:t>
            </a:r>
            <a:r>
              <a:rPr lang="en-US" dirty="0" err="1">
                <a:solidFill>
                  <a:srgbClr val="00B0F0"/>
                </a:solidFill>
              </a:rPr>
              <a:t>dataTypeName</a:t>
            </a:r>
            <a:r>
              <a:rPr lang="en-US" dirty="0">
                <a:solidFill>
                  <a:srgbClr val="00B0F0"/>
                </a:solidFill>
              </a:rPr>
              <a:t>) expression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51520" y="1340768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61280" y="2204865"/>
            <a:ext cx="8064896" cy="266429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) (7.9);			</a:t>
            </a:r>
            <a:r>
              <a:rPr lang="en-US" dirty="0">
                <a:solidFill>
                  <a:srgbClr val="00B050"/>
                </a:solidFill>
              </a:rPr>
              <a:t>// = 7</a:t>
            </a:r>
          </a:p>
          <a:p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>
                <a:solidFill>
                  <a:srgbClr val="00B0F0"/>
                </a:solidFill>
              </a:rPr>
              <a:t>double</a:t>
            </a:r>
            <a:r>
              <a:rPr lang="en-US" dirty="0">
                <a:solidFill>
                  <a:schemeClr val="tx1"/>
                </a:solidFill>
              </a:rPr>
              <a:t>) (25);			</a:t>
            </a:r>
            <a:r>
              <a:rPr lang="en-US" dirty="0">
                <a:solidFill>
                  <a:srgbClr val="00B050"/>
                </a:solidFill>
              </a:rPr>
              <a:t>// = 25.0</a:t>
            </a:r>
          </a:p>
          <a:p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>
                <a:solidFill>
                  <a:srgbClr val="00B0F0"/>
                </a:solidFill>
              </a:rPr>
              <a:t>double</a:t>
            </a:r>
            <a:r>
              <a:rPr lang="en-US" dirty="0">
                <a:solidFill>
                  <a:schemeClr val="tx1"/>
                </a:solidFill>
              </a:rPr>
              <a:t>) (5 + 3);			</a:t>
            </a:r>
            <a:r>
              <a:rPr lang="en-US" dirty="0">
                <a:solidFill>
                  <a:srgbClr val="00B050"/>
                </a:solidFill>
              </a:rPr>
              <a:t>// = (double) (8) = 8.0</a:t>
            </a:r>
          </a:p>
          <a:p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>
                <a:solidFill>
                  <a:srgbClr val="00B0F0"/>
                </a:solidFill>
              </a:rPr>
              <a:t>double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dirty="0">
                <a:solidFill>
                  <a:srgbClr val="FF0000"/>
                </a:solidFill>
              </a:rPr>
              <a:t>(15)</a:t>
            </a:r>
            <a:r>
              <a:rPr lang="en-US" dirty="0">
                <a:solidFill>
                  <a:schemeClr val="tx1"/>
                </a:solidFill>
              </a:rPr>
              <a:t> / 2;		</a:t>
            </a:r>
            <a:r>
              <a:rPr lang="en-US" dirty="0">
                <a:solidFill>
                  <a:srgbClr val="00B050"/>
                </a:solidFill>
              </a:rPr>
              <a:t>// = 15.0 / 2   = 7.5</a:t>
            </a:r>
          </a:p>
          <a:p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>
                <a:solidFill>
                  <a:srgbClr val="00B0F0"/>
                </a:solidFill>
              </a:rPr>
              <a:t>double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dirty="0">
                <a:solidFill>
                  <a:srgbClr val="FF0000"/>
                </a:solidFill>
              </a:rPr>
              <a:t>(15 / 2)</a:t>
            </a:r>
            <a:r>
              <a:rPr lang="en-US" dirty="0">
                <a:solidFill>
                  <a:schemeClr val="tx1"/>
                </a:solidFill>
              </a:rPr>
              <a:t>;		</a:t>
            </a:r>
            <a:r>
              <a:rPr lang="en-US" dirty="0">
                <a:solidFill>
                  <a:srgbClr val="00B050"/>
                </a:solidFill>
              </a:rPr>
              <a:t>// = (double) (7)   = 7.0</a:t>
            </a:r>
          </a:p>
          <a:p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) (7.8 + (</a:t>
            </a:r>
            <a:r>
              <a:rPr lang="en-US" dirty="0">
                <a:solidFill>
                  <a:srgbClr val="00B0F0"/>
                </a:solidFill>
              </a:rPr>
              <a:t>double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dirty="0">
                <a:solidFill>
                  <a:srgbClr val="FF0000"/>
                </a:solidFill>
              </a:rPr>
              <a:t>(15)</a:t>
            </a:r>
            <a:r>
              <a:rPr lang="en-US" dirty="0">
                <a:solidFill>
                  <a:schemeClr val="tx1"/>
                </a:solidFill>
              </a:rPr>
              <a:t> / 2);								</a:t>
            </a:r>
            <a:r>
              <a:rPr lang="en-US" dirty="0">
                <a:solidFill>
                  <a:srgbClr val="00B050"/>
                </a:solidFill>
              </a:rPr>
              <a:t>//=(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)(7.8+15.0/2)=(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)(7.8+7.5) = 15</a:t>
            </a:r>
          </a:p>
          <a:p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) (7.8 + (</a:t>
            </a:r>
            <a:r>
              <a:rPr lang="en-US" dirty="0">
                <a:solidFill>
                  <a:srgbClr val="00B0F0"/>
                </a:solidFill>
              </a:rPr>
              <a:t>double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dirty="0">
                <a:solidFill>
                  <a:srgbClr val="FF0000"/>
                </a:solidFill>
              </a:rPr>
              <a:t>(15 / 2)</a:t>
            </a:r>
            <a:r>
              <a:rPr lang="en-US" dirty="0">
                <a:solidFill>
                  <a:schemeClr val="tx1"/>
                </a:solidFill>
              </a:rPr>
              <a:t>);</a:t>
            </a:r>
            <a:r>
              <a:rPr lang="en-US" dirty="0">
                <a:solidFill>
                  <a:srgbClr val="00B050"/>
                </a:solidFill>
              </a:rPr>
              <a:t>	//(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)(7.8+7.0) = 14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51520" y="1916832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Examples</a:t>
            </a:r>
          </a:p>
        </p:txBody>
      </p:sp>
      <p:sp>
        <p:nvSpPr>
          <p:cNvPr id="13" name="Content Placeholder 4"/>
          <p:cNvSpPr txBox="1">
            <a:spLocks/>
          </p:cNvSpPr>
          <p:nvPr/>
        </p:nvSpPr>
        <p:spPr>
          <a:xfrm>
            <a:off x="251520" y="4941168"/>
            <a:ext cx="8640960" cy="9361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Java, arithmetic expressions may have mixed data types. In this case, Java performs 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implicit type coercion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(automatic casting). However, implicit type coercion may generate unexpected results.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79512" y="6057292"/>
            <a:ext cx="8807896" cy="68407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Avoid using expressions with mixed data types without explicit type coercion (explicit type casting).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19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animBg="1"/>
      <p:bldP spid="8" grpId="0" animBg="1"/>
      <p:bldP spid="12" grpId="0" uiExpand="1" build="p" animBg="1"/>
      <p:bldP spid="9" grpId="0" animBg="1"/>
      <p:bldP spid="13" grpId="0" build="p"/>
      <p:bldP spid="1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ar-SA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10	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. TYPE CASTING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27</a:t>
            </a:fld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861280" y="1196753"/>
            <a:ext cx="8064896" cy="16561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rgbClr val="00B0F0"/>
                </a:solidFill>
              </a:rPr>
              <a:t>char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</a:t>
            </a:r>
            <a:r>
              <a:rPr lang="en-US" dirty="0">
                <a:solidFill>
                  <a:schemeClr val="tx1"/>
                </a:solidFill>
              </a:rPr>
              <a:t> = ‘a’;		</a:t>
            </a:r>
            <a:r>
              <a:rPr lang="en-US" dirty="0">
                <a:solidFill>
                  <a:srgbClr val="00B050"/>
                </a:solidFill>
              </a:rPr>
              <a:t>//Unicode of ‘a’ = 97 </a:t>
            </a:r>
          </a:p>
          <a:p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unicode</a:t>
            </a:r>
            <a:r>
              <a:rPr lang="en-US" dirty="0">
                <a:solidFill>
                  <a:schemeClr val="tx1"/>
                </a:solidFill>
              </a:rPr>
              <a:t>;</a:t>
            </a:r>
          </a:p>
          <a:p>
            <a:r>
              <a:rPr lang="en-US" dirty="0" err="1">
                <a:solidFill>
                  <a:schemeClr val="tx1"/>
                </a:solidFill>
              </a:rPr>
              <a:t>unicode</a:t>
            </a:r>
            <a:r>
              <a:rPr lang="en-US" dirty="0">
                <a:solidFill>
                  <a:schemeClr val="tx1"/>
                </a:solidFill>
              </a:rPr>
              <a:t> = (</a:t>
            </a:r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)(</a:t>
            </a:r>
            <a:r>
              <a:rPr lang="en-US" dirty="0" err="1">
                <a:solidFill>
                  <a:schemeClr val="tx1"/>
                </a:solidFill>
              </a:rPr>
              <a:t>ch</a:t>
            </a:r>
            <a:r>
              <a:rPr lang="en-US" dirty="0">
                <a:solidFill>
                  <a:schemeClr val="tx1"/>
                </a:solidFill>
              </a:rPr>
              <a:t>);	</a:t>
            </a:r>
            <a:r>
              <a:rPr lang="en-US" dirty="0">
                <a:solidFill>
                  <a:srgbClr val="00B050"/>
                </a:solidFill>
              </a:rPr>
              <a:t>//</a:t>
            </a:r>
            <a:r>
              <a:rPr lang="en-US" dirty="0" err="1">
                <a:solidFill>
                  <a:srgbClr val="00B050"/>
                </a:solidFill>
              </a:rPr>
              <a:t>unicode</a:t>
            </a:r>
            <a:r>
              <a:rPr lang="en-US" dirty="0">
                <a:solidFill>
                  <a:srgbClr val="00B050"/>
                </a:solidFill>
              </a:rPr>
              <a:t> = 97</a:t>
            </a:r>
          </a:p>
          <a:p>
            <a:r>
              <a:rPr lang="en-US" dirty="0" err="1">
                <a:solidFill>
                  <a:schemeClr val="tx1"/>
                </a:solidFill>
              </a:rPr>
              <a:t>System.out.println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dirty="0" err="1">
                <a:solidFill>
                  <a:schemeClr val="tx1"/>
                </a:solidFill>
              </a:rPr>
              <a:t>unicode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51520" y="908720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61280" y="2924944"/>
            <a:ext cx="8064896" cy="307777"/>
          </a:xfrm>
          <a:prstGeom prst="rect">
            <a:avLst/>
          </a:prstGeom>
          <a:solidFill>
            <a:srgbClr val="0000FF"/>
          </a:solidFill>
          <a:ln w="28575" cap="rnd" cmpd="thickThin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97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861280" y="3769296"/>
            <a:ext cx="8064896" cy="16561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x = 98;		</a:t>
            </a:r>
          </a:p>
          <a:p>
            <a:r>
              <a:rPr lang="en-US" dirty="0">
                <a:solidFill>
                  <a:srgbClr val="00B0F0"/>
                </a:solidFill>
              </a:rPr>
              <a:t>char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</a:t>
            </a:r>
            <a:r>
              <a:rPr lang="en-US" dirty="0">
                <a:solidFill>
                  <a:schemeClr val="tx1"/>
                </a:solidFill>
              </a:rPr>
              <a:t>;</a:t>
            </a:r>
          </a:p>
          <a:p>
            <a:r>
              <a:rPr lang="en-US" dirty="0" err="1">
                <a:solidFill>
                  <a:schemeClr val="tx1"/>
                </a:solidFill>
              </a:rPr>
              <a:t>ch</a:t>
            </a:r>
            <a:r>
              <a:rPr lang="en-US" dirty="0">
                <a:solidFill>
                  <a:schemeClr val="tx1"/>
                </a:solidFill>
              </a:rPr>
              <a:t> = (</a:t>
            </a:r>
            <a:r>
              <a:rPr lang="en-US" dirty="0">
                <a:solidFill>
                  <a:srgbClr val="00B0F0"/>
                </a:solidFill>
              </a:rPr>
              <a:t>char</a:t>
            </a:r>
            <a:r>
              <a:rPr lang="en-US" dirty="0">
                <a:solidFill>
                  <a:schemeClr val="tx1"/>
                </a:solidFill>
              </a:rPr>
              <a:t>)(x);	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System.out.println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dirty="0" err="1">
                <a:solidFill>
                  <a:schemeClr val="tx1"/>
                </a:solidFill>
              </a:rPr>
              <a:t>ch</a:t>
            </a:r>
            <a:r>
              <a:rPr lang="en-US" dirty="0">
                <a:solidFill>
                  <a:schemeClr val="tx1"/>
                </a:solidFill>
              </a:rPr>
              <a:t>);	</a:t>
            </a:r>
          </a:p>
          <a:p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51520" y="3481263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61280" y="5497487"/>
            <a:ext cx="8064896" cy="307777"/>
          </a:xfrm>
          <a:prstGeom prst="rect">
            <a:avLst/>
          </a:prstGeom>
          <a:solidFill>
            <a:srgbClr val="0000FF"/>
          </a:solidFill>
          <a:ln w="28575" cap="rnd" cmpd="thickThin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412415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 animBg="1"/>
      <p:bldP spid="9" grpId="0" animBg="1"/>
      <p:bldP spid="16" grpId="0" animBg="1"/>
      <p:bldP spid="18" grpId="0" build="p" animBg="1"/>
      <p:bldP spid="19" grpId="0" animBg="1"/>
      <p:bldP spid="2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C4C534B-3496-E3C0-A1BF-0EF4AFF7C50C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644" name="Shape 644"/>
          <p:cNvSpPr>
            <a:spLocks noGrp="1"/>
          </p:cNvSpPr>
          <p:nvPr>
            <p:ph type="sldNum" sz="quarter" idx="2"/>
          </p:nvPr>
        </p:nvSpPr>
        <p:spPr>
          <a:xfrm>
            <a:off x="8647272" y="6521738"/>
            <a:ext cx="365761" cy="251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tIns="0" rIns="45719" bIns="0" anchor="b">
            <a:spAutoFit/>
          </a:bodyPr>
          <a:lstStyle>
            <a:lvl1pPr algn="r">
              <a:defRPr sz="1000">
                <a:latin typeface="Lucida Sans Unicode"/>
                <a:ea typeface="Lucida Sans Unicode"/>
                <a:cs typeface="Lucida Sans Unicode"/>
                <a:sym typeface="Lucida Sans Unicode"/>
              </a:defRPr>
            </a:lvl1pPr>
            <a:lvl2pPr indent="4572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2pPr>
            <a:lvl3pPr indent="9144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3pPr>
            <a:lvl4pPr indent="13716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4pPr>
            <a:lvl5pPr indent="18288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5pPr>
            <a:lvl6pPr indent="22860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6pPr>
            <a:lvl7pPr indent="27432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7pPr>
            <a:lvl8pPr indent="32004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8pPr>
            <a:lvl9pPr indent="36576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9pPr>
          </a:lstStyle>
          <a:p>
            <a:pPr lvl="0">
              <a:defRPr sz="1800"/>
            </a:pPr>
            <a:fld id="{86CB4B4D-7CA3-9044-876B-883B54F8677D}" type="slidenum">
              <a:rPr lang="en-US" smtClean="0"/>
              <a:pPr lvl="0">
                <a:defRPr sz="1800"/>
              </a:pPr>
              <a:t>28</a:t>
            </a:fld>
            <a:endParaRPr sz="1000"/>
          </a:p>
        </p:txBody>
      </p:sp>
      <p:sp>
        <p:nvSpPr>
          <p:cNvPr id="645" name="Shape 645"/>
          <p:cNvSpPr>
            <a:spLocks noGrp="1"/>
          </p:cNvSpPr>
          <p:nvPr>
            <p:ph type="title"/>
          </p:nvPr>
        </p:nvSpPr>
        <p:spPr>
          <a:xfrm>
            <a:off x="457200" y="116557"/>
            <a:ext cx="8229600" cy="792164"/>
          </a:xfrm>
          <a:prstGeom prst="rect">
            <a:avLst/>
          </a:prstGeom>
        </p:spPr>
        <p:txBody>
          <a:bodyPr/>
          <a:lstStyle>
            <a:lvl1pPr>
              <a:defRPr sz="4000" b="0">
                <a:solidFill>
                  <a:srgbClr val="DA1F28"/>
                </a:solidFill>
                <a:latin typeface="Tahoma Negreta"/>
                <a:ea typeface="Tahoma Negreta"/>
                <a:cs typeface="Tahoma Negreta"/>
                <a:sym typeface="Tahoma Negreta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000">
                <a:solidFill>
                  <a:srgbClr val="DA1F28"/>
                </a:solidFill>
                <a:effectLst>
                  <a:outerShdw blurRad="38100" dist="25400" dir="5400000" rotWithShape="0">
                    <a:srgbClr val="000000">
                      <a:alpha val="25000"/>
                    </a:srgbClr>
                  </a:outerShdw>
                </a:effectLst>
              </a:rPr>
              <a:t>Self-Check Exercises (1)</a:t>
            </a:r>
          </a:p>
        </p:txBody>
      </p:sp>
      <p:sp>
        <p:nvSpPr>
          <p:cNvPr id="646" name="Shape 646"/>
          <p:cNvSpPr/>
          <p:nvPr/>
        </p:nvSpPr>
        <p:spPr>
          <a:xfrm>
            <a:off x="0" y="908720"/>
            <a:ext cx="9144001" cy="1"/>
          </a:xfrm>
          <a:prstGeom prst="line">
            <a:avLst/>
          </a:prstGeom>
          <a:ln w="76200">
            <a:solidFill>
              <a:srgbClr val="FFC000"/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647" name="Shape 647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432048"/>
          </a:xfrm>
          <a:prstGeom prst="rect">
            <a:avLst/>
          </a:prstGeom>
        </p:spPr>
        <p:txBody>
          <a:bodyPr/>
          <a:lstStyle>
            <a:lvl1pPr marL="299381" indent="-189653">
              <a:defRPr sz="20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/>
            </a:pPr>
            <a:r>
              <a:rPr sz="2000"/>
              <a:t>What is the memory state of the following program</a:t>
            </a:r>
          </a:p>
        </p:txBody>
      </p:sp>
      <p:grpSp>
        <p:nvGrpSpPr>
          <p:cNvPr id="650" name="Group 650"/>
          <p:cNvGrpSpPr/>
          <p:nvPr/>
        </p:nvGrpSpPr>
        <p:grpSpPr>
          <a:xfrm>
            <a:off x="323527" y="1508005"/>
            <a:ext cx="7848874" cy="3603140"/>
            <a:chOff x="0" y="0"/>
            <a:chExt cx="7848872" cy="3603138"/>
          </a:xfrm>
        </p:grpSpPr>
        <p:sp>
          <p:nvSpPr>
            <p:cNvPr id="648" name="Shape 648"/>
            <p:cNvSpPr/>
            <p:nvPr/>
          </p:nvSpPr>
          <p:spPr>
            <a:xfrm>
              <a:off x="648072" y="0"/>
              <a:ext cx="7200801" cy="3603139"/>
            </a:xfrm>
            <a:prstGeom prst="rect">
              <a:avLst/>
            </a:prstGeom>
            <a:solidFill>
              <a:srgbClr val="DEF5FA"/>
            </a:solidFill>
            <a:ln w="28575" cap="rnd">
              <a:solidFill>
                <a:srgbClr val="0000FF"/>
              </a:solidFill>
              <a:prstDash val="solid"/>
              <a:bevel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/>
              <a:r>
                <a:rPr>
                  <a:solidFill>
                    <a:srgbClr val="00B0F0"/>
                  </a:solidFill>
                </a:rPr>
                <a:t>public class </a:t>
              </a:r>
              <a:r>
                <a:rPr>
                  <a:solidFill>
                    <a:srgbClr val="0000FF"/>
                  </a:solidFill>
                </a:rPr>
                <a:t>Accumulator</a:t>
              </a:r>
            </a:p>
            <a:p>
              <a:pPr lvl="0"/>
              <a:r>
                <a:rPr>
                  <a:solidFill>
                    <a:srgbClr val="0000FF"/>
                  </a:solidFill>
                </a:rPr>
                <a:t>{</a:t>
              </a:r>
            </a:p>
            <a:p>
              <a:pPr lvl="0"/>
              <a:r>
                <a:rPr>
                  <a:solidFill>
                    <a:srgbClr val="00B0F0"/>
                  </a:solidFill>
                </a:rPr>
                <a:t>   public static void </a:t>
              </a:r>
              <a:r>
                <a:rPr>
                  <a:solidFill>
                    <a:srgbClr val="0000FF"/>
                  </a:solidFill>
                </a:rPr>
                <a:t>main (String[] args)</a:t>
              </a:r>
            </a:p>
            <a:p>
              <a:pPr lvl="0"/>
              <a:r>
                <a:rPr>
                  <a:solidFill>
                    <a:srgbClr val="0000FF"/>
                  </a:solidFill>
                </a:rPr>
                <a:t>      {</a:t>
              </a:r>
            </a:p>
            <a:p>
              <a:pPr lvl="0"/>
              <a:r>
                <a:rPr>
                  <a:solidFill>
                    <a:srgbClr val="0000FF"/>
                  </a:solidFill>
                </a:rPr>
                <a:t>	</a:t>
              </a:r>
              <a:r>
                <a:rPr>
                  <a:solidFill>
                    <a:srgbClr val="00B0F0"/>
                  </a:solidFill>
                </a:rPr>
                <a:t>int</a:t>
              </a:r>
              <a:r>
                <a:rPr>
                  <a:solidFill>
                    <a:srgbClr val="0000FF"/>
                  </a:solidFill>
                </a:rPr>
                <a:t> a, sum;</a:t>
              </a:r>
            </a:p>
            <a:p>
              <a:pPr lvl="0"/>
              <a:r>
                <a:rPr>
                  <a:solidFill>
                    <a:srgbClr val="0000FF"/>
                  </a:solidFill>
                </a:rPr>
                <a:t>	a = 10;</a:t>
              </a:r>
            </a:p>
            <a:p>
              <a:pPr lvl="0"/>
              <a:r>
                <a:rPr>
                  <a:solidFill>
                    <a:srgbClr val="0000FF"/>
                  </a:solidFill>
                </a:rPr>
                <a:t>	sum = 0;</a:t>
              </a:r>
            </a:p>
            <a:p>
              <a:pPr lvl="0"/>
              <a:r>
                <a:rPr>
                  <a:solidFill>
                    <a:srgbClr val="0000FF"/>
                  </a:solidFill>
                </a:rPr>
                <a:t>	sum = sum + a;</a:t>
              </a:r>
            </a:p>
            <a:p>
              <a:pPr lvl="0"/>
              <a:r>
                <a:rPr>
                  <a:solidFill>
                    <a:srgbClr val="0000FF"/>
                  </a:solidFill>
                </a:rPr>
                <a:t>	System.out.println (“sum = “ + sum);</a:t>
              </a:r>
            </a:p>
            <a:p>
              <a:pPr lvl="0"/>
              <a:r>
                <a:rPr>
                  <a:solidFill>
                    <a:srgbClr val="0000FF"/>
                  </a:solidFill>
                </a:rPr>
                <a:t>      }</a:t>
              </a:r>
            </a:p>
            <a:p>
              <a:pPr lvl="0"/>
              <a:r>
                <a:rPr>
                  <a:solidFill>
                    <a:srgbClr val="0000FF"/>
                  </a:solidFill>
                </a:rPr>
                <a:t>}</a:t>
              </a:r>
            </a:p>
          </p:txBody>
        </p:sp>
        <p:sp>
          <p:nvSpPr>
            <p:cNvPr id="649" name="Shape 649"/>
            <p:cNvSpPr/>
            <p:nvPr/>
          </p:nvSpPr>
          <p:spPr>
            <a:xfrm>
              <a:off x="0" y="0"/>
              <a:ext cx="576065" cy="3574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lvl="0" algn="r"/>
              <a:r>
                <a:rPr>
                  <a:solidFill>
                    <a:srgbClr val="FF0000"/>
                  </a:solidFill>
                </a:rPr>
                <a:t>1</a:t>
              </a:r>
            </a:p>
            <a:p>
              <a:pPr lvl="0" algn="r"/>
              <a:r>
                <a:rPr>
                  <a:solidFill>
                    <a:srgbClr val="FF0000"/>
                  </a:solidFill>
                </a:rPr>
                <a:t>2</a:t>
              </a:r>
            </a:p>
            <a:p>
              <a:pPr lvl="0" algn="r"/>
              <a:r>
                <a:rPr>
                  <a:solidFill>
                    <a:srgbClr val="FF0000"/>
                  </a:solidFill>
                </a:rPr>
                <a:t>3</a:t>
              </a:r>
            </a:p>
            <a:p>
              <a:pPr lvl="0" algn="r"/>
              <a:r>
                <a:rPr>
                  <a:solidFill>
                    <a:srgbClr val="FF0000"/>
                  </a:solidFill>
                </a:rPr>
                <a:t>4</a:t>
              </a:r>
            </a:p>
            <a:p>
              <a:pPr lvl="0" algn="r"/>
              <a:r>
                <a:rPr>
                  <a:solidFill>
                    <a:srgbClr val="FF0000"/>
                  </a:solidFill>
                </a:rPr>
                <a:t>5</a:t>
              </a:r>
            </a:p>
            <a:p>
              <a:pPr lvl="0" algn="r"/>
              <a:r>
                <a:rPr>
                  <a:solidFill>
                    <a:srgbClr val="FF0000"/>
                  </a:solidFill>
                </a:rPr>
                <a:t>6</a:t>
              </a:r>
            </a:p>
            <a:p>
              <a:pPr lvl="0" algn="r"/>
              <a:r>
                <a:rPr>
                  <a:solidFill>
                    <a:srgbClr val="FF0000"/>
                  </a:solidFill>
                </a:rPr>
                <a:t>7</a:t>
              </a:r>
            </a:p>
            <a:p>
              <a:pPr lvl="0" algn="r"/>
              <a:r>
                <a:rPr>
                  <a:solidFill>
                    <a:srgbClr val="FF0000"/>
                  </a:solidFill>
                </a:rPr>
                <a:t>8</a:t>
              </a:r>
            </a:p>
            <a:p>
              <a:pPr lvl="0" algn="r"/>
              <a:r>
                <a:rPr>
                  <a:solidFill>
                    <a:srgbClr val="FF0000"/>
                  </a:solidFill>
                </a:rPr>
                <a:t>9</a:t>
              </a:r>
            </a:p>
            <a:p>
              <a:pPr lvl="0" algn="r"/>
              <a:r>
                <a:rPr>
                  <a:solidFill>
                    <a:srgbClr val="FF0000"/>
                  </a:solidFill>
                </a:rPr>
                <a:t>10</a:t>
              </a:r>
            </a:p>
            <a:p>
              <a:pPr lvl="0" algn="r"/>
              <a:r>
                <a:rPr>
                  <a:solidFill>
                    <a:srgbClr val="FF0000"/>
                  </a:solidFill>
                </a:rPr>
                <a:t>11</a:t>
              </a:r>
            </a:p>
          </p:txBody>
        </p:sp>
      </p:grpSp>
      <p:sp>
        <p:nvSpPr>
          <p:cNvPr id="651" name="Shape 651"/>
          <p:cNvSpPr/>
          <p:nvPr/>
        </p:nvSpPr>
        <p:spPr>
          <a:xfrm>
            <a:off x="563941" y="5134367"/>
            <a:ext cx="8229601" cy="16561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299381" lvl="0" indent="-189653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sz="2000">
                <a:latin typeface="Tahoma"/>
                <a:ea typeface="Tahoma"/>
                <a:cs typeface="Tahoma"/>
                <a:sym typeface="Tahoma"/>
              </a:rPr>
              <a:t>Evaluate the following expressions:</a:t>
            </a:r>
            <a:endParaRPr sz="2700"/>
          </a:p>
          <a:p>
            <a:pPr marL="552218" lvl="1" indent="-159026">
              <a:spcBef>
                <a:spcPts val="300"/>
              </a:spcBef>
              <a:buClr>
                <a:srgbClr val="2DA2BF"/>
              </a:buClr>
              <a:buSzPct val="100000"/>
              <a:buFont typeface="Verdana"/>
              <a:buChar char="◦"/>
            </a:pPr>
            <a:r>
              <a:rPr sz="1600">
                <a:latin typeface="Tahoma"/>
                <a:ea typeface="Tahoma"/>
                <a:cs typeface="Tahoma"/>
                <a:sym typeface="Tahoma"/>
              </a:rPr>
              <a:t>23 + 7 % 2 – 3</a:t>
            </a:r>
            <a:endParaRPr sz="2300"/>
          </a:p>
          <a:p>
            <a:pPr marL="552218" lvl="1" indent="-159026">
              <a:spcBef>
                <a:spcPts val="300"/>
              </a:spcBef>
              <a:buClr>
                <a:srgbClr val="2DA2BF"/>
              </a:buClr>
              <a:buSzPct val="100000"/>
              <a:buFont typeface="Verdana"/>
              <a:buChar char="◦"/>
            </a:pPr>
            <a:r>
              <a:rPr sz="1600">
                <a:latin typeface="Tahoma"/>
                <a:ea typeface="Tahoma"/>
                <a:cs typeface="Tahoma"/>
                <a:sym typeface="Tahoma"/>
              </a:rPr>
              <a:t>15.0 + 3.0 * 2.0 / 5.0</a:t>
            </a:r>
            <a:endParaRPr sz="2300"/>
          </a:p>
          <a:p>
            <a:pPr marL="552218" lvl="1" indent="-159026">
              <a:spcBef>
                <a:spcPts val="300"/>
              </a:spcBef>
              <a:buClr>
                <a:srgbClr val="2DA2BF"/>
              </a:buClr>
              <a:buSzPct val="100000"/>
              <a:buFont typeface="Verdana"/>
              <a:buChar char="◦"/>
            </a:pPr>
            <a:r>
              <a:rPr sz="1600">
                <a:latin typeface="Tahoma"/>
                <a:ea typeface="Tahoma"/>
                <a:cs typeface="Tahoma"/>
                <a:sym typeface="Tahoma"/>
              </a:rPr>
              <a:t>30.0 % 6 + 1</a:t>
            </a:r>
          </a:p>
        </p:txBody>
      </p:sp>
      <p:sp>
        <p:nvSpPr>
          <p:cNvPr id="652" name="Shape 652"/>
          <p:cNvSpPr/>
          <p:nvPr/>
        </p:nvSpPr>
        <p:spPr>
          <a:xfrm>
            <a:off x="71406" y="6496070"/>
            <a:ext cx="4000528" cy="2883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200"/>
            </a:lvl1pPr>
          </a:lstStyle>
          <a:p>
            <a:pPr lvl="0">
              <a:defRPr sz="1800"/>
            </a:pPr>
            <a:r>
              <a:rPr sz="1200"/>
              <a:t>W2.3 Operators1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66F8D8E-E4B0-233D-28D6-8ABEFA55723F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655" name="Shape 655"/>
          <p:cNvSpPr>
            <a:spLocks noGrp="1"/>
          </p:cNvSpPr>
          <p:nvPr>
            <p:ph type="sldNum" sz="quarter" idx="2"/>
          </p:nvPr>
        </p:nvSpPr>
        <p:spPr>
          <a:xfrm>
            <a:off x="8647272" y="6521738"/>
            <a:ext cx="365761" cy="251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tIns="0" rIns="45719" bIns="0" anchor="b">
            <a:spAutoFit/>
          </a:bodyPr>
          <a:lstStyle>
            <a:lvl1pPr algn="r">
              <a:defRPr sz="1000">
                <a:latin typeface="Lucida Sans Unicode"/>
                <a:ea typeface="Lucida Sans Unicode"/>
                <a:cs typeface="Lucida Sans Unicode"/>
                <a:sym typeface="Lucida Sans Unicode"/>
              </a:defRPr>
            </a:lvl1pPr>
            <a:lvl2pPr indent="4572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2pPr>
            <a:lvl3pPr indent="9144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3pPr>
            <a:lvl4pPr indent="13716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4pPr>
            <a:lvl5pPr indent="18288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5pPr>
            <a:lvl6pPr indent="22860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6pPr>
            <a:lvl7pPr indent="27432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7pPr>
            <a:lvl8pPr indent="32004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8pPr>
            <a:lvl9pPr indent="36576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9pPr>
          </a:lstStyle>
          <a:p>
            <a:pPr lvl="0">
              <a:defRPr sz="1800"/>
            </a:pPr>
            <a:fld id="{86CB4B4D-7CA3-9044-876B-883B54F8677D}" type="slidenum">
              <a:rPr lang="en-US" smtClean="0"/>
              <a:pPr lvl="0">
                <a:defRPr sz="1800"/>
              </a:pPr>
              <a:t>29</a:t>
            </a:fld>
            <a:endParaRPr sz="1000"/>
          </a:p>
        </p:txBody>
      </p:sp>
      <p:sp>
        <p:nvSpPr>
          <p:cNvPr id="656" name="Shape 656"/>
          <p:cNvSpPr>
            <a:spLocks noGrp="1"/>
          </p:cNvSpPr>
          <p:nvPr>
            <p:ph type="title"/>
          </p:nvPr>
        </p:nvSpPr>
        <p:spPr>
          <a:xfrm>
            <a:off x="457200" y="116557"/>
            <a:ext cx="8229600" cy="792164"/>
          </a:xfrm>
          <a:prstGeom prst="rect">
            <a:avLst/>
          </a:prstGeom>
        </p:spPr>
        <p:txBody>
          <a:bodyPr/>
          <a:lstStyle>
            <a:lvl1pPr>
              <a:defRPr sz="4000" b="0">
                <a:solidFill>
                  <a:srgbClr val="DA1F28"/>
                </a:solidFill>
                <a:latin typeface="Tahoma Negreta"/>
                <a:ea typeface="Tahoma Negreta"/>
                <a:cs typeface="Tahoma Negreta"/>
                <a:sym typeface="Tahoma Negreta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000">
                <a:solidFill>
                  <a:srgbClr val="DA1F28"/>
                </a:solidFill>
                <a:effectLst>
                  <a:outerShdw blurRad="38100" dist="25400" dir="5400000" rotWithShape="0">
                    <a:srgbClr val="000000">
                      <a:alpha val="25000"/>
                    </a:srgbClr>
                  </a:outerShdw>
                </a:effectLst>
              </a:rPr>
              <a:t>Self-Check Exercises (2)</a:t>
            </a:r>
          </a:p>
        </p:txBody>
      </p:sp>
      <p:sp>
        <p:nvSpPr>
          <p:cNvPr id="657" name="Shape 657"/>
          <p:cNvSpPr/>
          <p:nvPr/>
        </p:nvSpPr>
        <p:spPr>
          <a:xfrm>
            <a:off x="0" y="908720"/>
            <a:ext cx="9144001" cy="1"/>
          </a:xfrm>
          <a:prstGeom prst="line">
            <a:avLst/>
          </a:prstGeom>
          <a:ln w="76200">
            <a:solidFill>
              <a:srgbClr val="FFC000"/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658" name="Shape 658"/>
          <p:cNvSpPr>
            <a:spLocks noGrp="1"/>
          </p:cNvSpPr>
          <p:nvPr>
            <p:ph type="body" idx="1"/>
          </p:nvPr>
        </p:nvSpPr>
        <p:spPr>
          <a:xfrm>
            <a:off x="457200" y="1052737"/>
            <a:ext cx="8229600" cy="1152127"/>
          </a:xfrm>
          <a:prstGeom prst="rect">
            <a:avLst/>
          </a:prstGeom>
        </p:spPr>
        <p:txBody>
          <a:bodyPr/>
          <a:lstStyle/>
          <a:p>
            <a:pPr marL="299381" lvl="0" indent="-189653">
              <a:defRPr sz="1800"/>
            </a:pPr>
            <a:r>
              <a:rPr sz="2000">
                <a:latin typeface="Tahoma"/>
                <a:ea typeface="Tahoma"/>
                <a:cs typeface="Tahoma"/>
                <a:sym typeface="Tahoma"/>
              </a:rPr>
              <a:t>Given x=5, y=7 and z=10. Evaluate the following expressions:</a:t>
            </a:r>
          </a:p>
          <a:p>
            <a:pPr marL="552218" lvl="1" indent="-159026">
              <a:spcBef>
                <a:spcPts val="300"/>
              </a:spcBef>
              <a:buFont typeface="Verdana"/>
              <a:defRPr sz="1800"/>
            </a:pPr>
            <a:r>
              <a:rPr sz="1600">
                <a:latin typeface="Tahoma"/>
                <a:ea typeface="Tahoma"/>
                <a:cs typeface="Tahoma"/>
                <a:sym typeface="Tahoma"/>
              </a:rPr>
              <a:t>y *= 2 * x + 5 – z;</a:t>
            </a:r>
            <a:endParaRPr sz="2300"/>
          </a:p>
          <a:p>
            <a:pPr marL="552218" lvl="1" indent="-159026">
              <a:spcBef>
                <a:spcPts val="300"/>
              </a:spcBef>
              <a:buFont typeface="Verdana"/>
              <a:defRPr sz="1800"/>
            </a:pPr>
            <a:r>
              <a:rPr sz="1600">
                <a:latin typeface="Tahoma"/>
                <a:ea typeface="Tahoma"/>
                <a:cs typeface="Tahoma"/>
                <a:sym typeface="Tahoma"/>
              </a:rPr>
              <a:t>z %= x;</a:t>
            </a:r>
          </a:p>
        </p:txBody>
      </p:sp>
      <p:sp>
        <p:nvSpPr>
          <p:cNvPr id="659" name="Shape 659"/>
          <p:cNvSpPr/>
          <p:nvPr/>
        </p:nvSpPr>
        <p:spPr>
          <a:xfrm>
            <a:off x="457200" y="2204864"/>
            <a:ext cx="8229600" cy="10081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marL="290399" indent="-183963" defTabSz="886968">
              <a:spcBef>
                <a:spcPts val="300"/>
              </a:spcBef>
              <a:buClr>
                <a:srgbClr val="2DA2BF"/>
              </a:buClr>
              <a:buSzPct val="68000"/>
              <a:buFont typeface="Wingdings 3"/>
              <a:buChar char=""/>
              <a:defRPr sz="194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/>
            </a:pPr>
            <a:r>
              <a:rPr sz="1940"/>
              <a:t>Write a program that exchanges the values of two numbers. (This is known as swapping). For example, if x = 5 and y = 7; after swapping, they become x = 7 and y = 5.</a:t>
            </a:r>
          </a:p>
        </p:txBody>
      </p:sp>
      <p:sp>
        <p:nvSpPr>
          <p:cNvPr id="660" name="Shape 660"/>
          <p:cNvSpPr/>
          <p:nvPr/>
        </p:nvSpPr>
        <p:spPr>
          <a:xfrm>
            <a:off x="71406" y="6496070"/>
            <a:ext cx="4000528" cy="2883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200"/>
            </a:lvl1pPr>
          </a:lstStyle>
          <a:p>
            <a:pPr lvl="0">
              <a:defRPr sz="1800"/>
            </a:pPr>
            <a:r>
              <a:rPr sz="1200"/>
              <a:t>W2.3 Operators1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/>
        </p:nvSpPr>
        <p:spPr>
          <a:xfrm>
            <a:off x="0" y="908720"/>
            <a:ext cx="9144001" cy="1"/>
          </a:xfrm>
          <a:prstGeom prst="line">
            <a:avLst/>
          </a:prstGeom>
          <a:ln w="76200">
            <a:solidFill>
              <a:srgbClr val="FFC000"/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77" name="Shape 77"/>
          <p:cNvSpPr>
            <a:spLocks noGrp="1"/>
          </p:cNvSpPr>
          <p:nvPr>
            <p:ph type="title"/>
          </p:nvPr>
        </p:nvSpPr>
        <p:spPr>
          <a:xfrm>
            <a:off x="228600" y="152399"/>
            <a:ext cx="7772400" cy="598490"/>
          </a:xfrm>
          <a:prstGeom prst="rect">
            <a:avLst/>
          </a:prstGeom>
        </p:spPr>
        <p:txBody>
          <a:bodyPr/>
          <a:lstStyle>
            <a:lvl1pPr defTabSz="740663">
              <a:defRPr sz="3240" b="0">
                <a:solidFill>
                  <a:srgbClr val="DA1F28"/>
                </a:solidFill>
                <a:effectLst>
                  <a:outerShdw blurRad="30861" dist="20574" dir="5400000" rotWithShape="0">
                    <a:srgbClr val="000000">
                      <a:alpha val="25000"/>
                    </a:srgbClr>
                  </a:outerShdw>
                </a:effectLst>
                <a:latin typeface="Tahoma Negreta"/>
                <a:ea typeface="Tahoma Negreta"/>
                <a:cs typeface="Tahoma Negreta"/>
                <a:sym typeface="Tahoma Negreta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240">
                <a:solidFill>
                  <a:srgbClr val="DA1F28"/>
                </a:solidFill>
                <a:effectLst>
                  <a:outerShdw blurRad="30861" dist="20574" dir="5400000" rotWithShape="0">
                    <a:srgbClr val="000000">
                      <a:alpha val="25000"/>
                    </a:srgbClr>
                  </a:outerShdw>
                </a:effectLst>
              </a:rPr>
              <a:t>2. ASSIGNMENT OPERATORS</a:t>
            </a:r>
          </a:p>
        </p:txBody>
      </p:sp>
      <p:sp>
        <p:nvSpPr>
          <p:cNvPr id="78" name="Shape 78"/>
          <p:cNvSpPr>
            <a:spLocks noGrp="1"/>
          </p:cNvSpPr>
          <p:nvPr>
            <p:ph type="body" idx="1"/>
          </p:nvPr>
        </p:nvSpPr>
        <p:spPr>
          <a:xfrm>
            <a:off x="251519" y="908720"/>
            <a:ext cx="8640962" cy="648072"/>
          </a:xfrm>
          <a:prstGeom prst="rect">
            <a:avLst/>
          </a:prstGeom>
        </p:spPr>
        <p:txBody>
          <a:bodyPr/>
          <a:lstStyle>
            <a:lvl1pPr marL="246380" indent="-246380" algn="just" defTabSz="886968">
              <a:lnSpc>
                <a:spcPct val="90000"/>
              </a:lnSpc>
              <a:spcBef>
                <a:spcPts val="300"/>
              </a:spcBef>
              <a:buClr>
                <a:srgbClr val="FF0000"/>
              </a:buClr>
              <a:buFont typeface="Wingdings"/>
              <a:buChar char="➢"/>
              <a:defRPr sz="194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/>
            </a:pPr>
            <a:r>
              <a:rPr sz="1940"/>
              <a:t>When a variable is declared, a memory space is allocated for it according to its type. </a:t>
            </a:r>
          </a:p>
        </p:txBody>
      </p:sp>
      <p:sp>
        <p:nvSpPr>
          <p:cNvPr id="79" name="Shape 79"/>
          <p:cNvSpPr>
            <a:spLocks noGrp="1"/>
          </p:cNvSpPr>
          <p:nvPr>
            <p:ph type="sldNum" sz="quarter" idx="2"/>
          </p:nvPr>
        </p:nvSpPr>
        <p:spPr>
          <a:xfrm>
            <a:off x="8647272" y="6521738"/>
            <a:ext cx="365761" cy="251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tIns="0" rIns="45719" bIns="0" anchor="b">
            <a:spAutoFit/>
          </a:bodyPr>
          <a:lstStyle>
            <a:lvl1pPr algn="r">
              <a:defRPr sz="1000">
                <a:latin typeface="Lucida Sans Unicode"/>
                <a:ea typeface="Lucida Sans Unicode"/>
                <a:cs typeface="Lucida Sans Unicode"/>
                <a:sym typeface="Lucida Sans Unicode"/>
              </a:defRPr>
            </a:lvl1pPr>
            <a:lvl2pPr indent="4572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2pPr>
            <a:lvl3pPr indent="9144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3pPr>
            <a:lvl4pPr indent="13716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4pPr>
            <a:lvl5pPr indent="18288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5pPr>
            <a:lvl6pPr indent="22860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6pPr>
            <a:lvl7pPr indent="27432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7pPr>
            <a:lvl8pPr indent="32004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8pPr>
            <a:lvl9pPr indent="36576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9pPr>
          </a:lstStyle>
          <a:p>
            <a:pPr lvl="0">
              <a:defRPr sz="1800"/>
            </a:pPr>
            <a:fld id="{86CB4B4D-7CA3-9044-876B-883B54F8677D}" type="slidenum">
              <a:rPr lang="en-US" smtClean="0"/>
              <a:pPr/>
              <a:t>3</a:t>
            </a:fld>
            <a:endParaRPr sz="1000"/>
          </a:p>
        </p:txBody>
      </p:sp>
      <p:sp>
        <p:nvSpPr>
          <p:cNvPr id="80" name="Shape 80"/>
          <p:cNvSpPr/>
          <p:nvPr/>
        </p:nvSpPr>
        <p:spPr>
          <a:xfrm>
            <a:off x="251519" y="1484784"/>
            <a:ext cx="8640962" cy="6480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marL="254000" indent="-254000" algn="just">
              <a:lnSpc>
                <a:spcPct val="90000"/>
              </a:lnSpc>
              <a:spcBef>
                <a:spcPts val="400"/>
              </a:spcBef>
              <a:buClr>
                <a:srgbClr val="FF0000"/>
              </a:buClr>
              <a:buSzPct val="68000"/>
              <a:buFont typeface="Wingdings"/>
              <a:buChar char="➢"/>
              <a:defRPr sz="20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/>
            </a:pPr>
            <a:r>
              <a:rPr sz="2000"/>
              <a:t>However, it does NOT have a value yet.</a:t>
            </a:r>
          </a:p>
        </p:txBody>
      </p:sp>
      <p:sp>
        <p:nvSpPr>
          <p:cNvPr id="81" name="Shape 81"/>
          <p:cNvSpPr/>
          <p:nvPr/>
        </p:nvSpPr>
        <p:spPr>
          <a:xfrm>
            <a:off x="251519" y="1844824"/>
            <a:ext cx="8640962" cy="7200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254000" lvl="0" indent="-254000" algn="just">
              <a:lnSpc>
                <a:spcPct val="90000"/>
              </a:lnSpc>
              <a:spcBef>
                <a:spcPts val="400"/>
              </a:spcBef>
              <a:buClr>
                <a:srgbClr val="FF0000"/>
              </a:buClr>
              <a:buSzPct val="68000"/>
              <a:buFont typeface="Wingdings"/>
              <a:buChar char="➢"/>
            </a:pPr>
            <a:r>
              <a:rPr sz="2000">
                <a:solidFill>
                  <a:srgbClr val="0000FF"/>
                </a:solidFill>
                <a:latin typeface="Tahoma"/>
                <a:ea typeface="Tahoma"/>
                <a:cs typeface="Tahoma"/>
                <a:sym typeface="Tahoma"/>
              </a:rPr>
              <a:t>Assignment operators </a:t>
            </a:r>
            <a:r>
              <a:rPr sz="2000">
                <a:latin typeface="Tahoma"/>
                <a:ea typeface="Tahoma"/>
                <a:cs typeface="Tahoma"/>
                <a:sym typeface="Tahoma"/>
              </a:rPr>
              <a:t>are used to “assign” (give) values to variables.</a:t>
            </a:r>
          </a:p>
        </p:txBody>
      </p:sp>
      <p:grpSp>
        <p:nvGrpSpPr>
          <p:cNvPr id="84" name="Group 84"/>
          <p:cNvGrpSpPr/>
          <p:nvPr/>
        </p:nvGrpSpPr>
        <p:grpSpPr>
          <a:xfrm>
            <a:off x="1691680" y="2348880"/>
            <a:ext cx="5832648" cy="504057"/>
            <a:chOff x="0" y="0"/>
            <a:chExt cx="5832647" cy="504056"/>
          </a:xfrm>
        </p:grpSpPr>
        <p:sp>
          <p:nvSpPr>
            <p:cNvPr id="82" name="Shape 82"/>
            <p:cNvSpPr/>
            <p:nvPr/>
          </p:nvSpPr>
          <p:spPr>
            <a:xfrm>
              <a:off x="0" y="0"/>
              <a:ext cx="5832648" cy="504057"/>
            </a:xfrm>
            <a:prstGeom prst="roundRect">
              <a:avLst>
                <a:gd name="adj" fmla="val 16667"/>
              </a:avLst>
            </a:prstGeom>
            <a:solidFill>
              <a:srgbClr val="DEF5FA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165160"/>
                  </a:solidFill>
                </a:defRPr>
              </a:pP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>
              <a:off x="24605" y="52246"/>
              <a:ext cx="5783438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00B0F0"/>
                  </a:solidFill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00B0F0"/>
                  </a:solidFill>
                </a:rPr>
                <a:t>variable = literal;</a:t>
              </a:r>
            </a:p>
          </p:txBody>
        </p:sp>
      </p:grpSp>
      <p:grpSp>
        <p:nvGrpSpPr>
          <p:cNvPr id="87" name="Group 87"/>
          <p:cNvGrpSpPr/>
          <p:nvPr/>
        </p:nvGrpSpPr>
        <p:grpSpPr>
          <a:xfrm>
            <a:off x="251519" y="2348880"/>
            <a:ext cx="1296146" cy="504057"/>
            <a:chOff x="0" y="0"/>
            <a:chExt cx="1296144" cy="504056"/>
          </a:xfrm>
        </p:grpSpPr>
        <p:sp>
          <p:nvSpPr>
            <p:cNvPr id="85" name="Shape 85"/>
            <p:cNvSpPr/>
            <p:nvPr/>
          </p:nvSpPr>
          <p:spPr>
            <a:xfrm>
              <a:off x="0" y="0"/>
              <a:ext cx="1296145" cy="504057"/>
            </a:xfrm>
            <a:prstGeom prst="roundRect">
              <a:avLst>
                <a:gd name="adj" fmla="val 16667"/>
              </a:avLst>
            </a:prstGeom>
            <a:solidFill>
              <a:srgbClr val="2DA2B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6" name="Shape 86"/>
            <p:cNvSpPr/>
            <p:nvPr/>
          </p:nvSpPr>
          <p:spPr>
            <a:xfrm>
              <a:off x="24605" y="52246"/>
              <a:ext cx="1246934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SYNTAX</a:t>
              </a:r>
            </a:p>
          </p:txBody>
        </p:sp>
      </p:grpSp>
      <p:grpSp>
        <p:nvGrpSpPr>
          <p:cNvPr id="90" name="Group 90"/>
          <p:cNvGrpSpPr/>
          <p:nvPr/>
        </p:nvGrpSpPr>
        <p:grpSpPr>
          <a:xfrm>
            <a:off x="251519" y="2924943"/>
            <a:ext cx="1296146" cy="504057"/>
            <a:chOff x="0" y="0"/>
            <a:chExt cx="1296144" cy="504056"/>
          </a:xfrm>
        </p:grpSpPr>
        <p:sp>
          <p:nvSpPr>
            <p:cNvPr id="88" name="Shape 88"/>
            <p:cNvSpPr/>
            <p:nvPr/>
          </p:nvSpPr>
          <p:spPr>
            <a:xfrm>
              <a:off x="0" y="0"/>
              <a:ext cx="1296145" cy="504057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54999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  <a:endParaRPr/>
            </a:p>
          </p:txBody>
        </p:sp>
        <p:sp>
          <p:nvSpPr>
            <p:cNvPr id="89" name="Shape 89"/>
            <p:cNvSpPr/>
            <p:nvPr/>
          </p:nvSpPr>
          <p:spPr>
            <a:xfrm>
              <a:off x="24605" y="70775"/>
              <a:ext cx="1246934" cy="3625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600"/>
              </a:lvl1pPr>
            </a:lstStyle>
            <a:p>
              <a:pPr lvl="0">
                <a:defRPr sz="1800"/>
              </a:pPr>
              <a:r>
                <a:rPr sz="1600"/>
                <a:t>Example 1</a:t>
              </a:r>
            </a:p>
          </p:txBody>
        </p:sp>
      </p:grpSp>
      <p:grpSp>
        <p:nvGrpSpPr>
          <p:cNvPr id="93" name="Group 93"/>
          <p:cNvGrpSpPr/>
          <p:nvPr/>
        </p:nvGrpSpPr>
        <p:grpSpPr>
          <a:xfrm>
            <a:off x="1691680" y="2924943"/>
            <a:ext cx="5832648" cy="504057"/>
            <a:chOff x="0" y="0"/>
            <a:chExt cx="5832647" cy="504056"/>
          </a:xfrm>
        </p:grpSpPr>
        <p:sp>
          <p:nvSpPr>
            <p:cNvPr id="91" name="Shape 91"/>
            <p:cNvSpPr/>
            <p:nvPr/>
          </p:nvSpPr>
          <p:spPr>
            <a:xfrm>
              <a:off x="0" y="0"/>
              <a:ext cx="5832648" cy="50405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92" name="Shape 92"/>
            <p:cNvSpPr/>
            <p:nvPr/>
          </p:nvSpPr>
          <p:spPr>
            <a:xfrm>
              <a:off x="24605" y="52246"/>
              <a:ext cx="5783438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/>
              <a:r>
                <a:t>x = 10; 		</a:t>
              </a:r>
              <a:r>
                <a:rPr>
                  <a:solidFill>
                    <a:srgbClr val="00B050"/>
                  </a:solidFill>
                </a:rPr>
                <a:t>// x is previously declared</a:t>
              </a:r>
            </a:p>
          </p:txBody>
        </p:sp>
      </p:grpSp>
      <p:grpSp>
        <p:nvGrpSpPr>
          <p:cNvPr id="96" name="Group 96"/>
          <p:cNvGrpSpPr/>
          <p:nvPr/>
        </p:nvGrpSpPr>
        <p:grpSpPr>
          <a:xfrm>
            <a:off x="1691680" y="3573016"/>
            <a:ext cx="5832648" cy="504057"/>
            <a:chOff x="0" y="0"/>
            <a:chExt cx="5832647" cy="504056"/>
          </a:xfrm>
        </p:grpSpPr>
        <p:sp>
          <p:nvSpPr>
            <p:cNvPr id="94" name="Shape 94"/>
            <p:cNvSpPr/>
            <p:nvPr/>
          </p:nvSpPr>
          <p:spPr>
            <a:xfrm>
              <a:off x="0" y="0"/>
              <a:ext cx="5832648" cy="504057"/>
            </a:xfrm>
            <a:prstGeom prst="roundRect">
              <a:avLst>
                <a:gd name="adj" fmla="val 16667"/>
              </a:avLst>
            </a:prstGeom>
            <a:solidFill>
              <a:srgbClr val="DEF5FA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165160"/>
                  </a:solidFill>
                </a:defRPr>
              </a:pPr>
              <a:endParaRPr/>
            </a:p>
          </p:txBody>
        </p:sp>
        <p:sp>
          <p:nvSpPr>
            <p:cNvPr id="95" name="Shape 95"/>
            <p:cNvSpPr/>
            <p:nvPr/>
          </p:nvSpPr>
          <p:spPr>
            <a:xfrm>
              <a:off x="24605" y="52246"/>
              <a:ext cx="5783438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00B0F0"/>
                  </a:solidFill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00B0F0"/>
                  </a:solidFill>
                </a:rPr>
                <a:t>variable1 = variable2;</a:t>
              </a:r>
            </a:p>
          </p:txBody>
        </p:sp>
      </p:grpSp>
      <p:grpSp>
        <p:nvGrpSpPr>
          <p:cNvPr id="99" name="Group 99"/>
          <p:cNvGrpSpPr/>
          <p:nvPr/>
        </p:nvGrpSpPr>
        <p:grpSpPr>
          <a:xfrm>
            <a:off x="251519" y="3573016"/>
            <a:ext cx="1296146" cy="504057"/>
            <a:chOff x="0" y="0"/>
            <a:chExt cx="1296144" cy="504056"/>
          </a:xfrm>
        </p:grpSpPr>
        <p:sp>
          <p:nvSpPr>
            <p:cNvPr id="97" name="Shape 97"/>
            <p:cNvSpPr/>
            <p:nvPr/>
          </p:nvSpPr>
          <p:spPr>
            <a:xfrm>
              <a:off x="0" y="0"/>
              <a:ext cx="1296145" cy="504057"/>
            </a:xfrm>
            <a:prstGeom prst="roundRect">
              <a:avLst>
                <a:gd name="adj" fmla="val 16667"/>
              </a:avLst>
            </a:prstGeom>
            <a:solidFill>
              <a:srgbClr val="2DA2B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8" name="Shape 98"/>
            <p:cNvSpPr/>
            <p:nvPr/>
          </p:nvSpPr>
          <p:spPr>
            <a:xfrm>
              <a:off x="24605" y="52246"/>
              <a:ext cx="1246934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SYNTAX</a:t>
              </a:r>
            </a:p>
          </p:txBody>
        </p:sp>
      </p:grpSp>
      <p:grpSp>
        <p:nvGrpSpPr>
          <p:cNvPr id="102" name="Group 102"/>
          <p:cNvGrpSpPr/>
          <p:nvPr/>
        </p:nvGrpSpPr>
        <p:grpSpPr>
          <a:xfrm>
            <a:off x="251519" y="4149080"/>
            <a:ext cx="1296146" cy="504057"/>
            <a:chOff x="0" y="0"/>
            <a:chExt cx="1296144" cy="504056"/>
          </a:xfrm>
        </p:grpSpPr>
        <p:sp>
          <p:nvSpPr>
            <p:cNvPr id="100" name="Shape 100"/>
            <p:cNvSpPr/>
            <p:nvPr/>
          </p:nvSpPr>
          <p:spPr>
            <a:xfrm>
              <a:off x="0" y="0"/>
              <a:ext cx="1296145" cy="504057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54999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  <a:endParaRPr/>
            </a:p>
          </p:txBody>
        </p:sp>
        <p:sp>
          <p:nvSpPr>
            <p:cNvPr id="101" name="Shape 101"/>
            <p:cNvSpPr/>
            <p:nvPr/>
          </p:nvSpPr>
          <p:spPr>
            <a:xfrm>
              <a:off x="24605" y="70775"/>
              <a:ext cx="1246934" cy="3625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600"/>
              </a:lvl1pPr>
            </a:lstStyle>
            <a:p>
              <a:pPr lvl="0">
                <a:defRPr sz="1800"/>
              </a:pPr>
              <a:r>
                <a:rPr sz="1600"/>
                <a:t>Example 2</a:t>
              </a:r>
            </a:p>
          </p:txBody>
        </p:sp>
      </p:grpSp>
      <p:grpSp>
        <p:nvGrpSpPr>
          <p:cNvPr id="105" name="Group 105"/>
          <p:cNvGrpSpPr/>
          <p:nvPr/>
        </p:nvGrpSpPr>
        <p:grpSpPr>
          <a:xfrm>
            <a:off x="1691680" y="4087935"/>
            <a:ext cx="5832648" cy="1041602"/>
            <a:chOff x="0" y="171450"/>
            <a:chExt cx="5832647" cy="1041601"/>
          </a:xfrm>
        </p:grpSpPr>
        <p:sp>
          <p:nvSpPr>
            <p:cNvPr id="103" name="Shape 103"/>
            <p:cNvSpPr/>
            <p:nvPr/>
          </p:nvSpPr>
          <p:spPr>
            <a:xfrm>
              <a:off x="0" y="220679"/>
              <a:ext cx="5832648" cy="992373"/>
            </a:xfrm>
            <a:prstGeom prst="roundRect">
              <a:avLst>
                <a:gd name="adj" fmla="val 15722"/>
              </a:avLst>
            </a:prstGeom>
            <a:solidFill>
              <a:srgbClr val="FFFFF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104" name="Shape 104"/>
            <p:cNvSpPr/>
            <p:nvPr/>
          </p:nvSpPr>
          <p:spPr>
            <a:xfrm>
              <a:off x="45696" y="171450"/>
              <a:ext cx="5741256" cy="1034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/>
              <a:r>
                <a:t>x = 10;		</a:t>
              </a:r>
              <a:r>
                <a:rPr>
                  <a:solidFill>
                    <a:srgbClr val="00B050"/>
                  </a:solidFill>
                </a:rPr>
                <a:t>// x is previously declared</a:t>
              </a:r>
              <a:endParaRPr>
                <a:solidFill>
                  <a:srgbClr val="FFFFFF"/>
                </a:solidFill>
              </a:endParaRPr>
            </a:p>
            <a:p>
              <a:pPr lvl="0"/>
              <a:r>
                <a:t>y = 15;</a:t>
              </a:r>
              <a:r>
                <a:rPr>
                  <a:solidFill>
                    <a:srgbClr val="00B050"/>
                  </a:solidFill>
                </a:rPr>
                <a:t> 	// y is previouslydeclared</a:t>
              </a:r>
              <a:endParaRPr>
                <a:solidFill>
                  <a:srgbClr val="FFFFFF"/>
                </a:solidFill>
              </a:endParaRPr>
            </a:p>
            <a:p>
              <a:pPr lvl="0"/>
              <a:r>
                <a:t>x = </a:t>
              </a:r>
              <a:r>
                <a:rPr>
                  <a:solidFill>
                    <a:srgbClr val="0000FF"/>
                  </a:solidFill>
                </a:rPr>
                <a:t>y</a:t>
              </a:r>
              <a:r>
                <a:t>;</a:t>
              </a:r>
              <a:r>
                <a:rPr>
                  <a:solidFill>
                    <a:srgbClr val="00B050"/>
                  </a:solidFill>
                </a:rPr>
                <a:t>   	// x=15      y=15</a:t>
              </a:r>
            </a:p>
          </p:txBody>
        </p:sp>
      </p:grpSp>
      <p:grpSp>
        <p:nvGrpSpPr>
          <p:cNvPr id="108" name="Group 108"/>
          <p:cNvGrpSpPr/>
          <p:nvPr/>
        </p:nvGrpSpPr>
        <p:grpSpPr>
          <a:xfrm>
            <a:off x="1691680" y="5229199"/>
            <a:ext cx="5832648" cy="504057"/>
            <a:chOff x="0" y="0"/>
            <a:chExt cx="5832647" cy="504056"/>
          </a:xfrm>
        </p:grpSpPr>
        <p:sp>
          <p:nvSpPr>
            <p:cNvPr id="106" name="Shape 106"/>
            <p:cNvSpPr/>
            <p:nvPr/>
          </p:nvSpPr>
          <p:spPr>
            <a:xfrm>
              <a:off x="0" y="0"/>
              <a:ext cx="5832648" cy="504057"/>
            </a:xfrm>
            <a:prstGeom prst="roundRect">
              <a:avLst>
                <a:gd name="adj" fmla="val 16667"/>
              </a:avLst>
            </a:prstGeom>
            <a:solidFill>
              <a:srgbClr val="DEF5FA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165160"/>
                  </a:solidFill>
                </a:defRPr>
              </a:pPr>
              <a:endParaRPr/>
            </a:p>
          </p:txBody>
        </p:sp>
        <p:sp>
          <p:nvSpPr>
            <p:cNvPr id="107" name="Shape 107"/>
            <p:cNvSpPr/>
            <p:nvPr/>
          </p:nvSpPr>
          <p:spPr>
            <a:xfrm>
              <a:off x="24605" y="52246"/>
              <a:ext cx="5783438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00B0F0"/>
                  </a:solidFill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00B0F0"/>
                  </a:solidFill>
                </a:rPr>
                <a:t>variable = expression;</a:t>
              </a:r>
            </a:p>
          </p:txBody>
        </p:sp>
      </p:grpSp>
      <p:grpSp>
        <p:nvGrpSpPr>
          <p:cNvPr id="111" name="Group 111"/>
          <p:cNvGrpSpPr/>
          <p:nvPr/>
        </p:nvGrpSpPr>
        <p:grpSpPr>
          <a:xfrm>
            <a:off x="251519" y="5229199"/>
            <a:ext cx="1296146" cy="504057"/>
            <a:chOff x="0" y="0"/>
            <a:chExt cx="1296144" cy="504056"/>
          </a:xfrm>
        </p:grpSpPr>
        <p:sp>
          <p:nvSpPr>
            <p:cNvPr id="109" name="Shape 109"/>
            <p:cNvSpPr/>
            <p:nvPr/>
          </p:nvSpPr>
          <p:spPr>
            <a:xfrm>
              <a:off x="0" y="0"/>
              <a:ext cx="1296145" cy="504057"/>
            </a:xfrm>
            <a:prstGeom prst="roundRect">
              <a:avLst>
                <a:gd name="adj" fmla="val 16667"/>
              </a:avLst>
            </a:prstGeom>
            <a:solidFill>
              <a:srgbClr val="2DA2B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0" name="Shape 110"/>
            <p:cNvSpPr/>
            <p:nvPr/>
          </p:nvSpPr>
          <p:spPr>
            <a:xfrm>
              <a:off x="24605" y="52246"/>
              <a:ext cx="1246934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SYNTAX</a:t>
              </a:r>
            </a:p>
          </p:txBody>
        </p:sp>
      </p:grpSp>
      <p:grpSp>
        <p:nvGrpSpPr>
          <p:cNvPr id="114" name="Group 114"/>
          <p:cNvGrpSpPr/>
          <p:nvPr/>
        </p:nvGrpSpPr>
        <p:grpSpPr>
          <a:xfrm>
            <a:off x="251519" y="5805263"/>
            <a:ext cx="1296146" cy="504057"/>
            <a:chOff x="0" y="0"/>
            <a:chExt cx="1296144" cy="504056"/>
          </a:xfrm>
        </p:grpSpPr>
        <p:sp>
          <p:nvSpPr>
            <p:cNvPr id="112" name="Shape 112"/>
            <p:cNvSpPr/>
            <p:nvPr/>
          </p:nvSpPr>
          <p:spPr>
            <a:xfrm>
              <a:off x="0" y="0"/>
              <a:ext cx="1296145" cy="504057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54999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3" name="Shape 113"/>
            <p:cNvSpPr/>
            <p:nvPr/>
          </p:nvSpPr>
          <p:spPr>
            <a:xfrm>
              <a:off x="24605" y="70775"/>
              <a:ext cx="1246934" cy="3625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600"/>
              </a:lvl1pPr>
            </a:lstStyle>
            <a:p>
              <a:pPr lvl="0">
                <a:defRPr sz="1800"/>
              </a:pPr>
              <a:r>
                <a:rPr sz="1600"/>
                <a:t>Example 3</a:t>
              </a:r>
            </a:p>
          </p:txBody>
        </p:sp>
      </p:grpSp>
      <p:grpSp>
        <p:nvGrpSpPr>
          <p:cNvPr id="117" name="Group 117"/>
          <p:cNvGrpSpPr/>
          <p:nvPr/>
        </p:nvGrpSpPr>
        <p:grpSpPr>
          <a:xfrm>
            <a:off x="1691680" y="5756033"/>
            <a:ext cx="5832648" cy="1034565"/>
            <a:chOff x="0" y="0"/>
            <a:chExt cx="5832647" cy="1034563"/>
          </a:xfrm>
        </p:grpSpPr>
        <p:sp>
          <p:nvSpPr>
            <p:cNvPr id="115" name="Shape 115"/>
            <p:cNvSpPr/>
            <p:nvPr/>
          </p:nvSpPr>
          <p:spPr>
            <a:xfrm>
              <a:off x="0" y="49229"/>
              <a:ext cx="5832648" cy="93610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116" name="Shape 116"/>
            <p:cNvSpPr/>
            <p:nvPr/>
          </p:nvSpPr>
          <p:spPr>
            <a:xfrm>
              <a:off x="45696" y="0"/>
              <a:ext cx="5741256" cy="1034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/>
              <a:r>
                <a:t>x = 10;		</a:t>
              </a:r>
              <a:r>
                <a:rPr>
                  <a:solidFill>
                    <a:srgbClr val="00B050"/>
                  </a:solidFill>
                </a:rPr>
                <a:t>// x is previously declared</a:t>
              </a:r>
              <a:endParaRPr>
                <a:solidFill>
                  <a:srgbClr val="FFFFFF"/>
                </a:solidFill>
              </a:endParaRPr>
            </a:p>
            <a:p>
              <a:pPr lvl="0"/>
              <a:r>
                <a:t>y = 15;</a:t>
              </a:r>
              <a:r>
                <a:rPr>
                  <a:solidFill>
                    <a:srgbClr val="00B050"/>
                  </a:solidFill>
                </a:rPr>
                <a:t>		// y is previously declared</a:t>
              </a:r>
              <a:endParaRPr>
                <a:solidFill>
                  <a:srgbClr val="FFFFFF"/>
                </a:solidFill>
              </a:endParaRPr>
            </a:p>
            <a:p>
              <a:pPr lvl="0"/>
              <a:r>
                <a:t>x = </a:t>
              </a:r>
              <a:r>
                <a:rPr>
                  <a:solidFill>
                    <a:srgbClr val="0000FF"/>
                  </a:solidFill>
                </a:rPr>
                <a:t>x</a:t>
              </a:r>
              <a:r>
                <a:t> * </a:t>
              </a:r>
              <a:r>
                <a:rPr>
                  <a:solidFill>
                    <a:srgbClr val="0000FF"/>
                  </a:solidFill>
                </a:rPr>
                <a:t>y</a:t>
              </a:r>
              <a:r>
                <a:t>;</a:t>
              </a:r>
              <a:r>
                <a:rPr>
                  <a:solidFill>
                    <a:srgbClr val="00B050"/>
                  </a:solidFill>
                </a:rPr>
                <a:t>	// x=10*15 </a:t>
              </a:r>
              <a:r>
                <a:rPr>
                  <a:solidFill>
                    <a:srgbClr val="00B050"/>
                  </a:solidFill>
                  <a:latin typeface="Wingdings"/>
                  <a:ea typeface="Wingdings"/>
                  <a:cs typeface="Wingdings"/>
                  <a:sym typeface="Wingdings"/>
                </a:rPr>
                <a:t>➔ </a:t>
              </a:r>
              <a:r>
                <a:rPr>
                  <a:solidFill>
                    <a:srgbClr val="00B050"/>
                  </a:solidFill>
                </a:rPr>
                <a:t>x=150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8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3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build="p" animBg="1" advAuto="0"/>
      <p:bldP spid="80" grpId="0" build="p" bldLvl="5" animBg="1" advAuto="0"/>
      <p:bldP spid="81" grpId="0" build="p" bldLvl="5" animBg="1" advAuto="0"/>
      <p:bldP spid="84" grpId="0" animBg="1" advAuto="0"/>
      <p:bldP spid="87" grpId="0" animBg="1" advAuto="0"/>
      <p:bldP spid="90" grpId="0" animBg="1" advAuto="0"/>
      <p:bldP spid="93" grpId="0" animBg="1" advAuto="0"/>
      <p:bldP spid="96" grpId="0" animBg="1" advAuto="0"/>
      <p:bldP spid="99" grpId="0" animBg="1" advAuto="0"/>
      <p:bldP spid="102" grpId="0" animBg="1" advAuto="0"/>
      <p:bldP spid="105" grpId="0" animBg="1" advAuto="0"/>
      <p:bldP spid="108" grpId="0" animBg="1" advAuto="0"/>
      <p:bldP spid="111" grpId="0" animBg="1" advAuto="0"/>
      <p:bldP spid="114" grpId="0" animBg="1" advAuto="0"/>
      <p:bldP spid="117" grpId="0" animBg="1" advAuto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558"/>
            <a:ext cx="8229600" cy="792162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Self-Check Exercises (1)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432047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is the output of the following program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23528" y="1508006"/>
            <a:ext cx="7848872" cy="3416320"/>
            <a:chOff x="323528" y="1236822"/>
            <a:chExt cx="7848872" cy="3416320"/>
          </a:xfrm>
        </p:grpSpPr>
        <p:sp>
          <p:nvSpPr>
            <p:cNvPr id="9" name="TextBox 8"/>
            <p:cNvSpPr txBox="1"/>
            <p:nvPr/>
          </p:nvSpPr>
          <p:spPr>
            <a:xfrm>
              <a:off x="971600" y="1236822"/>
              <a:ext cx="7200800" cy="3416320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public class </a:t>
              </a:r>
              <a:r>
                <a:rPr lang="en-US" dirty="0">
                  <a:solidFill>
                    <a:srgbClr val="0000FF"/>
                  </a:solidFill>
                </a:rPr>
                <a:t>Increment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>
                  <a:solidFill>
                    <a:srgbClr val="00B0F0"/>
                  </a:solidFill>
                </a:rPr>
                <a:t>   public </a:t>
              </a:r>
              <a:r>
                <a:rPr lang="en-US" dirty="0">
                  <a:solidFill>
                    <a:srgbClr val="00B0F0"/>
                  </a:solidFill>
                </a:rPr>
                <a:t>static void </a:t>
              </a:r>
              <a:r>
                <a:rPr lang="en-US" dirty="0">
                  <a:solidFill>
                    <a:srgbClr val="0000FF"/>
                  </a:solidFill>
                </a:rPr>
                <a:t>main (String[] </a:t>
              </a:r>
              <a:r>
                <a:rPr lang="en-US" dirty="0" err="1">
                  <a:solidFill>
                    <a:srgbClr val="0000FF"/>
                  </a:solidFill>
                </a:rPr>
                <a:t>args</a:t>
              </a:r>
              <a:r>
                <a:rPr lang="en-US" dirty="0">
                  <a:solidFill>
                    <a:srgbClr val="0000FF"/>
                  </a:solidFill>
                </a:rPr>
                <a:t>)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{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>
                  <a:solidFill>
                    <a:srgbClr val="00B0F0"/>
                  </a:solidFill>
                </a:rPr>
                <a:t>int</a:t>
              </a:r>
              <a:r>
                <a:rPr lang="en-US" dirty="0">
                  <a:solidFill>
                    <a:srgbClr val="0000FF"/>
                  </a:solidFill>
                </a:rPr>
                <a:t> sum = 7;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(sum);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(sum++);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(sum);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(++sum);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(sum);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}</a:t>
              </a:r>
              <a:endParaRPr lang="en-US" dirty="0"/>
            </a:p>
            <a:p>
              <a:r>
                <a:rPr lang="en-US" dirty="0">
                  <a:solidFill>
                    <a:srgbClr val="0000FF"/>
                  </a:solidFill>
                </a:rPr>
                <a:t>}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23528" y="1236822"/>
              <a:ext cx="576064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12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71406" y="6496070"/>
            <a:ext cx="4000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W3.3 Operators2</a:t>
            </a:r>
          </a:p>
        </p:txBody>
      </p:sp>
    </p:spTree>
    <p:extLst>
      <p:ext uri="{BB962C8B-B14F-4D97-AF65-F5344CB8AC3E}">
        <p14:creationId xmlns:p14="http://schemas.microsoft.com/office/powerpoint/2010/main" val="7450559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558"/>
            <a:ext cx="8229600" cy="792162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Self-Check Exercises (2)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2160239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Assume x, y, and z are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variables; with x = 9, y = 10, and z = 8. What are the values of the three values after the execution of each of the following statements:</a:t>
            </a:r>
          </a:p>
          <a:p>
            <a:pPr lvl="1"/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x++;</a:t>
            </a:r>
          </a:p>
          <a:p>
            <a:pPr lvl="1"/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System.out.println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(--y);</a:t>
            </a:r>
          </a:p>
          <a:p>
            <a:pPr lvl="1"/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 *= ++x;</a:t>
            </a:r>
          </a:p>
          <a:p>
            <a:pPr lvl="1"/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467544" y="3212977"/>
            <a:ext cx="8229600" cy="216023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Assume x = 7 and y = 9, and z = 22.2. Evaluate the following expressions accordingly:</a:t>
            </a:r>
          </a:p>
          <a:p>
            <a:pPr lvl="1"/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total = x + y +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(z);</a:t>
            </a:r>
          </a:p>
          <a:p>
            <a:pPr lvl="1"/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 /= x;</a:t>
            </a:r>
          </a:p>
          <a:p>
            <a:pPr lvl="1"/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+= (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z – x;</a:t>
            </a:r>
          </a:p>
          <a:p>
            <a:pPr lvl="1"/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 *= 2 * y + (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z;</a:t>
            </a:r>
          </a:p>
          <a:p>
            <a:pPr lvl="1"/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406" y="6496070"/>
            <a:ext cx="4000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W3.1 Operators2</a:t>
            </a:r>
          </a:p>
        </p:txBody>
      </p:sp>
    </p:spTree>
    <p:extLst>
      <p:ext uri="{BB962C8B-B14F-4D97-AF65-F5344CB8AC3E}">
        <p14:creationId xmlns:p14="http://schemas.microsoft.com/office/powerpoint/2010/main" val="34775545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558"/>
            <a:ext cx="8229600" cy="792162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Self-Check Exercises (3)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2160239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Trace the following statements by filling the table below: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23528" y="1508006"/>
            <a:ext cx="7848872" cy="4524315"/>
            <a:chOff x="323528" y="1236822"/>
            <a:chExt cx="7848872" cy="4524315"/>
          </a:xfrm>
        </p:grpSpPr>
        <p:sp>
          <p:nvSpPr>
            <p:cNvPr id="10" name="TextBox 9"/>
            <p:cNvSpPr txBox="1"/>
            <p:nvPr/>
          </p:nvSpPr>
          <p:spPr>
            <a:xfrm>
              <a:off x="971600" y="1236822"/>
              <a:ext cx="7200800" cy="4524315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public class </a:t>
              </a:r>
              <a:r>
                <a:rPr lang="en-US" dirty="0">
                  <a:solidFill>
                    <a:srgbClr val="0000FF"/>
                  </a:solidFill>
                </a:rPr>
                <a:t>Trace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public static void </a:t>
              </a:r>
              <a:r>
                <a:rPr lang="en-US" dirty="0">
                  <a:solidFill>
                    <a:srgbClr val="0000FF"/>
                  </a:solidFill>
                </a:rPr>
                <a:t>main (String[] </a:t>
              </a:r>
              <a:r>
                <a:rPr lang="en-US" dirty="0" err="1">
                  <a:solidFill>
                    <a:srgbClr val="0000FF"/>
                  </a:solidFill>
                </a:rPr>
                <a:t>args</a:t>
              </a:r>
              <a:r>
                <a:rPr lang="en-US" dirty="0">
                  <a:solidFill>
                    <a:srgbClr val="0000FF"/>
                  </a:solidFill>
                </a:rPr>
                <a:t>)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{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>
                  <a:solidFill>
                    <a:srgbClr val="00B0F0"/>
                  </a:solidFill>
                </a:rPr>
                <a:t>int</a:t>
              </a:r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 err="1">
                  <a:solidFill>
                    <a:srgbClr val="0000FF"/>
                  </a:solidFill>
                </a:rPr>
                <a:t>firstNum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>
                  <a:solidFill>
                    <a:srgbClr val="0000FF"/>
                  </a:solidFill>
                </a:rPr>
                <a:t>int</a:t>
              </a:r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 err="1">
                  <a:solidFill>
                    <a:srgbClr val="0000FF"/>
                  </a:solidFill>
                </a:rPr>
                <a:t>secondNum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char </a:t>
              </a:r>
              <a:r>
                <a:rPr lang="en-US" dirty="0" err="1">
                  <a:solidFill>
                    <a:srgbClr val="0000FF"/>
                  </a:solidFill>
                </a:rPr>
                <a:t>ch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double z;	</a:t>
              </a:r>
            </a:p>
            <a:p>
              <a:pPr lvl="2"/>
              <a:r>
                <a:rPr lang="en-US" dirty="0" err="1">
                  <a:solidFill>
                    <a:srgbClr val="0000FF"/>
                  </a:solidFill>
                </a:rPr>
                <a:t>firstNum</a:t>
              </a:r>
              <a:r>
                <a:rPr lang="en-US" dirty="0">
                  <a:solidFill>
                    <a:srgbClr val="0000FF"/>
                  </a:solidFill>
                </a:rPr>
                <a:t> = 4;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>
                  <a:solidFill>
                    <a:srgbClr val="0000FF"/>
                  </a:solidFill>
                </a:rPr>
                <a:t>secondNum</a:t>
              </a:r>
              <a:r>
                <a:rPr lang="en-US" dirty="0">
                  <a:solidFill>
                    <a:srgbClr val="0000FF"/>
                  </a:solidFill>
                </a:rPr>
                <a:t> = 2 + </a:t>
              </a:r>
              <a:r>
                <a:rPr lang="en-US" dirty="0" err="1">
                  <a:solidFill>
                    <a:srgbClr val="0000FF"/>
                  </a:solidFill>
                </a:rPr>
                <a:t>firstNum</a:t>
              </a:r>
              <a:r>
                <a:rPr lang="en-US" dirty="0">
                  <a:solidFill>
                    <a:srgbClr val="0000FF"/>
                  </a:solidFill>
                </a:rPr>
                <a:t> * 6;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z = (</a:t>
              </a:r>
              <a:r>
                <a:rPr lang="en-US" dirty="0" err="1">
                  <a:solidFill>
                    <a:srgbClr val="0000FF"/>
                  </a:solidFill>
                </a:rPr>
                <a:t>firstNum</a:t>
              </a:r>
              <a:r>
                <a:rPr lang="en-US" dirty="0">
                  <a:solidFill>
                    <a:srgbClr val="0000FF"/>
                  </a:solidFill>
                </a:rPr>
                <a:t> + 1) / 2.0; 	 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>
                  <a:solidFill>
                    <a:srgbClr val="0000FF"/>
                  </a:solidFill>
                </a:rPr>
                <a:t>ch</a:t>
              </a:r>
              <a:r>
                <a:rPr lang="en-US" dirty="0">
                  <a:solidFill>
                    <a:srgbClr val="0000FF"/>
                  </a:solidFill>
                </a:rPr>
                <a:t> = ‘A’;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>
                  <a:solidFill>
                    <a:srgbClr val="0000FF"/>
                  </a:solidFill>
                </a:rPr>
                <a:t>firstNum</a:t>
              </a:r>
              <a:r>
                <a:rPr lang="en-US" dirty="0">
                  <a:solidFill>
                    <a:srgbClr val="0000FF"/>
                  </a:solidFill>
                </a:rPr>
                <a:t> = (</a:t>
              </a:r>
              <a:r>
                <a:rPr lang="en-US" dirty="0" err="1">
                  <a:solidFill>
                    <a:srgbClr val="0000FF"/>
                  </a:solidFill>
                </a:rPr>
                <a:t>int</a:t>
              </a:r>
              <a:r>
                <a:rPr lang="en-US" dirty="0">
                  <a:solidFill>
                    <a:srgbClr val="0000FF"/>
                  </a:solidFill>
                </a:rPr>
                <a:t>) (z) + 8;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>
                  <a:solidFill>
                    <a:srgbClr val="0000FF"/>
                  </a:solidFill>
                </a:rPr>
                <a:t>firstNum</a:t>
              </a:r>
              <a:r>
                <a:rPr lang="en-US" dirty="0">
                  <a:solidFill>
                    <a:srgbClr val="0000FF"/>
                  </a:solidFill>
                </a:rPr>
                <a:t> = </a:t>
              </a:r>
              <a:r>
                <a:rPr lang="en-US" dirty="0" err="1">
                  <a:solidFill>
                    <a:srgbClr val="0000FF"/>
                  </a:solidFill>
                </a:rPr>
                <a:t>secondNum</a:t>
              </a:r>
              <a:r>
                <a:rPr lang="en-US" dirty="0">
                  <a:solidFill>
                    <a:srgbClr val="0000FF"/>
                  </a:solidFill>
                </a:rPr>
                <a:t>--;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}</a:t>
              </a:r>
              <a:endParaRPr lang="en-US" dirty="0"/>
            </a:p>
            <a:p>
              <a:r>
                <a:rPr lang="en-US" dirty="0">
                  <a:solidFill>
                    <a:srgbClr val="0000FF"/>
                  </a:solidFill>
                </a:rPr>
                <a:t>}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3528" y="1236822"/>
              <a:ext cx="576064" cy="4524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16</a:t>
              </a:r>
            </a:p>
          </p:txBody>
        </p:sp>
      </p:grp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962442"/>
              </p:ext>
            </p:extLst>
          </p:nvPr>
        </p:nvGraphicFramePr>
        <p:xfrm>
          <a:off x="1691680" y="6154504"/>
          <a:ext cx="6096000" cy="37084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5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26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firstNum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secondNum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1406" y="6496070"/>
            <a:ext cx="4000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W3.1 </a:t>
            </a:r>
            <a:r>
              <a:rPr lang="en-US" sz="1200" dirty="0"/>
              <a:t>Operators2</a:t>
            </a:r>
          </a:p>
        </p:txBody>
      </p:sp>
    </p:spTree>
    <p:extLst>
      <p:ext uri="{BB962C8B-B14F-4D97-AF65-F5344CB8AC3E}">
        <p14:creationId xmlns:p14="http://schemas.microsoft.com/office/powerpoint/2010/main" val="143026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title"/>
          </p:nvPr>
        </p:nvSpPr>
        <p:spPr>
          <a:xfrm>
            <a:off x="228600" y="152399"/>
            <a:ext cx="7772400" cy="598490"/>
          </a:xfrm>
          <a:prstGeom prst="rect">
            <a:avLst/>
          </a:prstGeom>
        </p:spPr>
        <p:txBody>
          <a:bodyPr/>
          <a:lstStyle>
            <a:lvl1pPr defTabSz="740663">
              <a:defRPr sz="3240" b="0">
                <a:solidFill>
                  <a:srgbClr val="DA1F28"/>
                </a:solidFill>
                <a:effectLst>
                  <a:outerShdw blurRad="30861" dist="20574" dir="5400000" rotWithShape="0">
                    <a:srgbClr val="000000">
                      <a:alpha val="25000"/>
                    </a:srgbClr>
                  </a:outerShdw>
                </a:effectLst>
                <a:latin typeface="Tahoma Negreta"/>
                <a:ea typeface="Tahoma Negreta"/>
                <a:cs typeface="Tahoma Negreta"/>
                <a:sym typeface="Tahoma Negreta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240">
                <a:solidFill>
                  <a:srgbClr val="DA1F28"/>
                </a:solidFill>
                <a:effectLst>
                  <a:outerShdw blurRad="30861" dist="20574" dir="5400000" rotWithShape="0">
                    <a:srgbClr val="000000">
                      <a:alpha val="25000"/>
                    </a:srgbClr>
                  </a:outerShdw>
                </a:effectLst>
              </a:rPr>
              <a:t>2. ASSIGNMENT OPERATORS</a:t>
            </a:r>
          </a:p>
        </p:txBody>
      </p:sp>
      <p:sp>
        <p:nvSpPr>
          <p:cNvPr id="120" name="Shape 120"/>
          <p:cNvSpPr>
            <a:spLocks noGrp="1"/>
          </p:cNvSpPr>
          <p:nvPr>
            <p:ph type="sldNum" sz="quarter" idx="2"/>
          </p:nvPr>
        </p:nvSpPr>
        <p:spPr>
          <a:xfrm>
            <a:off x="8647272" y="6521738"/>
            <a:ext cx="365761" cy="251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tIns="0" rIns="45719" bIns="0" anchor="b">
            <a:spAutoFit/>
          </a:bodyPr>
          <a:lstStyle>
            <a:lvl1pPr algn="r">
              <a:defRPr sz="1000">
                <a:latin typeface="Lucida Sans Unicode"/>
                <a:ea typeface="Lucida Sans Unicode"/>
                <a:cs typeface="Lucida Sans Unicode"/>
                <a:sym typeface="Lucida Sans Unicode"/>
              </a:defRPr>
            </a:lvl1pPr>
            <a:lvl2pPr indent="4572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2pPr>
            <a:lvl3pPr indent="9144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3pPr>
            <a:lvl4pPr indent="13716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4pPr>
            <a:lvl5pPr indent="18288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5pPr>
            <a:lvl6pPr indent="22860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6pPr>
            <a:lvl7pPr indent="27432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7pPr>
            <a:lvl8pPr indent="32004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8pPr>
            <a:lvl9pPr indent="36576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9pPr>
          </a:lstStyle>
          <a:p>
            <a:pPr lvl="0">
              <a:defRPr sz="1800"/>
            </a:pPr>
            <a:fld id="{86CB4B4D-7CA3-9044-876B-883B54F8677D}" type="slidenum">
              <a:rPr lang="en-US" smtClean="0"/>
              <a:pPr/>
              <a:t>4</a:t>
            </a:fld>
            <a:endParaRPr sz="1000"/>
          </a:p>
        </p:txBody>
      </p:sp>
      <p:grpSp>
        <p:nvGrpSpPr>
          <p:cNvPr id="123" name="Group 123"/>
          <p:cNvGrpSpPr/>
          <p:nvPr/>
        </p:nvGrpSpPr>
        <p:grpSpPr>
          <a:xfrm>
            <a:off x="179511" y="1772815"/>
            <a:ext cx="7848874" cy="4555640"/>
            <a:chOff x="0" y="0"/>
            <a:chExt cx="7848872" cy="4555638"/>
          </a:xfrm>
        </p:grpSpPr>
        <p:sp>
          <p:nvSpPr>
            <p:cNvPr id="121" name="Shape 121"/>
            <p:cNvSpPr/>
            <p:nvPr/>
          </p:nvSpPr>
          <p:spPr>
            <a:xfrm>
              <a:off x="648072" y="0"/>
              <a:ext cx="7200801" cy="4555639"/>
            </a:xfrm>
            <a:prstGeom prst="rect">
              <a:avLst/>
            </a:prstGeom>
            <a:solidFill>
              <a:srgbClr val="DEF5FA"/>
            </a:solidFill>
            <a:ln w="28575" cap="rnd">
              <a:solidFill>
                <a:srgbClr val="0000FF"/>
              </a:solidFill>
              <a:prstDash val="solid"/>
              <a:bevel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/>
              <a:r>
                <a:rPr>
                  <a:solidFill>
                    <a:srgbClr val="00B0F0"/>
                  </a:solidFill>
                </a:rPr>
                <a:t>public class </a:t>
              </a:r>
              <a:r>
                <a:rPr>
                  <a:solidFill>
                    <a:srgbClr val="0000FF"/>
                  </a:solidFill>
                </a:rPr>
                <a:t>AssignmentOperator</a:t>
              </a:r>
            </a:p>
            <a:p>
              <a:pPr lvl="0"/>
              <a:r>
                <a:rPr>
                  <a:solidFill>
                    <a:srgbClr val="0000FF"/>
                  </a:solidFill>
                </a:rPr>
                <a:t>{</a:t>
              </a:r>
            </a:p>
            <a:p>
              <a:pPr lvl="0"/>
              <a:r>
                <a:rPr>
                  <a:solidFill>
                    <a:srgbClr val="00B0F0"/>
                  </a:solidFill>
                </a:rPr>
                <a:t>public static void </a:t>
              </a:r>
              <a:r>
                <a:rPr>
                  <a:solidFill>
                    <a:srgbClr val="0000FF"/>
                  </a:solidFill>
                </a:rPr>
                <a:t>main (String[] args)</a:t>
              </a:r>
            </a:p>
            <a:p>
              <a:pPr lvl="0"/>
              <a:r>
                <a:rPr>
                  <a:solidFill>
                    <a:srgbClr val="0000FF"/>
                  </a:solidFill>
                </a:rPr>
                <a:t>      {</a:t>
              </a:r>
            </a:p>
            <a:p>
              <a:pPr lvl="0"/>
              <a:r>
                <a:rPr>
                  <a:solidFill>
                    <a:srgbClr val="0000FF"/>
                  </a:solidFill>
                </a:rPr>
                <a:t>         </a:t>
              </a:r>
              <a:r>
                <a:t>// Declaration section: to declare needed variables</a:t>
              </a:r>
            </a:p>
            <a:p>
              <a:pPr lvl="0"/>
              <a:r>
                <a:rPr>
                  <a:solidFill>
                    <a:srgbClr val="0000FF"/>
                  </a:solidFill>
                </a:rPr>
                <a:t>	</a:t>
              </a:r>
              <a:r>
                <a:rPr>
                  <a:solidFill>
                    <a:srgbClr val="00B0F0"/>
                  </a:solidFill>
                </a:rPr>
                <a:t>int</a:t>
              </a:r>
              <a:r>
                <a:rPr>
                  <a:solidFill>
                    <a:srgbClr val="0000FF"/>
                  </a:solidFill>
                </a:rPr>
                <a:t> counter;</a:t>
              </a:r>
            </a:p>
            <a:p>
              <a:pPr lvl="0"/>
              <a:r>
                <a:t>         // Input section: to enter values of used variables</a:t>
              </a:r>
            </a:p>
            <a:p>
              <a:pPr lvl="0"/>
              <a:r>
                <a:rPr>
                  <a:solidFill>
                    <a:srgbClr val="0000FF"/>
                  </a:solidFill>
                </a:rPr>
                <a:t>	counter = 0;</a:t>
              </a:r>
            </a:p>
            <a:p>
              <a:pPr lvl="0"/>
              <a:r>
                <a:t>         // Processing section: processing statements</a:t>
              </a:r>
            </a:p>
            <a:p>
              <a:pPr lvl="0"/>
              <a:r>
                <a:t>	</a:t>
              </a:r>
              <a:r>
                <a:rPr>
                  <a:solidFill>
                    <a:srgbClr val="0000FF"/>
                  </a:solidFill>
                </a:rPr>
                <a:t>counter = counter + 1;</a:t>
              </a:r>
            </a:p>
            <a:p>
              <a:pPr lvl="0"/>
              <a:r>
                <a:t>         // Output section: display program output</a:t>
              </a:r>
            </a:p>
            <a:p>
              <a:pPr lvl="0"/>
              <a:r>
                <a:rPr>
                  <a:solidFill>
                    <a:srgbClr val="0000FF"/>
                  </a:solidFill>
                </a:rPr>
                <a:t>	System.out.println (“counter= “ + counter);</a:t>
              </a:r>
            </a:p>
            <a:p>
              <a:pPr lvl="0"/>
              <a:r>
                <a:rPr>
                  <a:solidFill>
                    <a:srgbClr val="0000FF"/>
                  </a:solidFill>
                </a:rPr>
                <a:t>      } </a:t>
              </a:r>
              <a:r>
                <a:t>// end main</a:t>
              </a:r>
            </a:p>
            <a:p>
              <a:pPr lvl="0"/>
              <a:r>
                <a:rPr>
                  <a:solidFill>
                    <a:srgbClr val="0000FF"/>
                  </a:solidFill>
                </a:rPr>
                <a:t>} </a:t>
              </a:r>
              <a:r>
                <a:t>// end class</a:t>
              </a:r>
            </a:p>
          </p:txBody>
        </p:sp>
        <p:sp>
          <p:nvSpPr>
            <p:cNvPr id="122" name="Shape 122"/>
            <p:cNvSpPr/>
            <p:nvPr/>
          </p:nvSpPr>
          <p:spPr>
            <a:xfrm>
              <a:off x="0" y="0"/>
              <a:ext cx="576065" cy="45270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lvl="0" algn="r"/>
              <a:r>
                <a:rPr>
                  <a:solidFill>
                    <a:srgbClr val="FF0000"/>
                  </a:solidFill>
                </a:rPr>
                <a:t>1</a:t>
              </a:r>
            </a:p>
            <a:p>
              <a:pPr lvl="0" algn="r"/>
              <a:r>
                <a:rPr>
                  <a:solidFill>
                    <a:srgbClr val="FF0000"/>
                  </a:solidFill>
                </a:rPr>
                <a:t>2</a:t>
              </a:r>
            </a:p>
            <a:p>
              <a:pPr lvl="0" algn="r"/>
              <a:r>
                <a:rPr>
                  <a:solidFill>
                    <a:srgbClr val="FF0000"/>
                  </a:solidFill>
                </a:rPr>
                <a:t>3</a:t>
              </a:r>
            </a:p>
            <a:p>
              <a:pPr lvl="0" algn="r"/>
              <a:r>
                <a:rPr>
                  <a:solidFill>
                    <a:srgbClr val="FF0000"/>
                  </a:solidFill>
                </a:rPr>
                <a:t>4</a:t>
              </a:r>
            </a:p>
            <a:p>
              <a:pPr lvl="0" algn="r"/>
              <a:r>
                <a:rPr>
                  <a:solidFill>
                    <a:srgbClr val="FF0000"/>
                  </a:solidFill>
                </a:rPr>
                <a:t>5</a:t>
              </a:r>
            </a:p>
            <a:p>
              <a:pPr lvl="0" algn="r"/>
              <a:r>
                <a:rPr>
                  <a:solidFill>
                    <a:srgbClr val="FF0000"/>
                  </a:solidFill>
                </a:rPr>
                <a:t>6</a:t>
              </a:r>
            </a:p>
            <a:p>
              <a:pPr lvl="0" algn="r"/>
              <a:r>
                <a:rPr>
                  <a:solidFill>
                    <a:srgbClr val="FF0000"/>
                  </a:solidFill>
                </a:rPr>
                <a:t>7</a:t>
              </a:r>
            </a:p>
            <a:p>
              <a:pPr lvl="0" algn="r"/>
              <a:r>
                <a:rPr>
                  <a:solidFill>
                    <a:srgbClr val="FF0000"/>
                  </a:solidFill>
                </a:rPr>
                <a:t>8</a:t>
              </a:r>
            </a:p>
            <a:p>
              <a:pPr lvl="0" algn="r"/>
              <a:r>
                <a:rPr>
                  <a:solidFill>
                    <a:srgbClr val="FF0000"/>
                  </a:solidFill>
                </a:rPr>
                <a:t>9</a:t>
              </a:r>
            </a:p>
            <a:p>
              <a:pPr lvl="0" algn="r"/>
              <a:r>
                <a:rPr>
                  <a:solidFill>
                    <a:srgbClr val="FF0000"/>
                  </a:solidFill>
                </a:rPr>
                <a:t>10</a:t>
              </a:r>
            </a:p>
            <a:p>
              <a:pPr lvl="0" algn="r"/>
              <a:r>
                <a:rPr>
                  <a:solidFill>
                    <a:srgbClr val="FF0000"/>
                  </a:solidFill>
                </a:rPr>
                <a:t>11</a:t>
              </a:r>
            </a:p>
            <a:p>
              <a:pPr lvl="0" algn="r"/>
              <a:r>
                <a:rPr>
                  <a:solidFill>
                    <a:srgbClr val="FF0000"/>
                  </a:solidFill>
                </a:rPr>
                <a:t>12</a:t>
              </a:r>
            </a:p>
            <a:p>
              <a:pPr lvl="0" algn="r"/>
              <a:r>
                <a:rPr>
                  <a:solidFill>
                    <a:srgbClr val="FF0000"/>
                  </a:solidFill>
                </a:rPr>
                <a:t>13</a:t>
              </a:r>
            </a:p>
            <a:p>
              <a:pPr lvl="0" algn="r"/>
              <a:r>
                <a:rPr>
                  <a:solidFill>
                    <a:srgbClr val="FF0000"/>
                  </a:solidFill>
                </a:rPr>
                <a:t>14</a:t>
              </a:r>
            </a:p>
          </p:txBody>
        </p:sp>
      </p:grpSp>
      <p:sp>
        <p:nvSpPr>
          <p:cNvPr id="124" name="Shape 124"/>
          <p:cNvSpPr/>
          <p:nvPr/>
        </p:nvSpPr>
        <p:spPr>
          <a:xfrm>
            <a:off x="0" y="764704"/>
            <a:ext cx="9144001" cy="1"/>
          </a:xfrm>
          <a:prstGeom prst="line">
            <a:avLst/>
          </a:prstGeom>
          <a:ln w="76200">
            <a:solidFill>
              <a:srgbClr val="FFC000"/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grpSp>
        <p:nvGrpSpPr>
          <p:cNvPr id="127" name="Group 127"/>
          <p:cNvGrpSpPr/>
          <p:nvPr/>
        </p:nvGrpSpPr>
        <p:grpSpPr>
          <a:xfrm>
            <a:off x="0" y="816950"/>
            <a:ext cx="9144000" cy="399564"/>
            <a:chOff x="0" y="0"/>
            <a:chExt cx="9144000" cy="399563"/>
          </a:xfrm>
        </p:grpSpPr>
        <p:sp>
          <p:nvSpPr>
            <p:cNvPr id="125" name="Shape 125"/>
            <p:cNvSpPr/>
            <p:nvPr/>
          </p:nvSpPr>
          <p:spPr>
            <a:xfrm>
              <a:off x="0" y="19761"/>
              <a:ext cx="9144000" cy="360041"/>
            </a:xfrm>
            <a:prstGeom prst="rect">
              <a:avLst/>
            </a:prstGeom>
            <a:solidFill>
              <a:srgbClr val="00B0F0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6" name="Shape 126"/>
            <p:cNvSpPr/>
            <p:nvPr/>
          </p:nvSpPr>
          <p:spPr>
            <a:xfrm>
              <a:off x="0" y="0"/>
              <a:ext cx="9144000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b="1">
                  <a:solidFill>
                    <a:srgbClr val="FFFFFF"/>
                  </a:solidFill>
                </a:defRPr>
              </a:lvl1pPr>
            </a:lstStyle>
            <a:p>
              <a:pPr lvl="0">
                <a:defRPr b="0">
                  <a:solidFill>
                    <a:srgbClr val="000000"/>
                  </a:solidFill>
                </a:defRPr>
              </a:pPr>
              <a:r>
                <a:rPr b="1">
                  <a:solidFill>
                    <a:srgbClr val="FFFFFF"/>
                  </a:solidFill>
                </a:rPr>
                <a:t>PROGRAM</a:t>
              </a:r>
            </a:p>
          </p:txBody>
        </p:sp>
      </p:grpSp>
      <p:sp>
        <p:nvSpPr>
          <p:cNvPr id="128" name="Shape 128"/>
          <p:cNvSpPr/>
          <p:nvPr/>
        </p:nvSpPr>
        <p:spPr>
          <a:xfrm>
            <a:off x="0" y="1268759"/>
            <a:ext cx="9144001" cy="1"/>
          </a:xfrm>
          <a:prstGeom prst="line">
            <a:avLst/>
          </a:prstGeom>
          <a:ln w="76200">
            <a:solidFill>
              <a:srgbClr val="FFC000"/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body" idx="1"/>
          </p:nvPr>
        </p:nvSpPr>
        <p:spPr>
          <a:xfrm>
            <a:off x="251519" y="1268761"/>
            <a:ext cx="8640962" cy="648072"/>
          </a:xfrm>
          <a:prstGeom prst="rect">
            <a:avLst/>
          </a:prstGeom>
        </p:spPr>
        <p:txBody>
          <a:bodyPr/>
          <a:lstStyle/>
          <a:p>
            <a:pPr marL="254000" lvl="0" indent="-254000" algn="just">
              <a:lnSpc>
                <a:spcPct val="90000"/>
              </a:lnSpc>
              <a:buClr>
                <a:srgbClr val="FF0000"/>
              </a:buClr>
              <a:buFont typeface="Wingdings"/>
              <a:buChar char="➢"/>
              <a:defRPr sz="1800"/>
            </a:pPr>
            <a:r>
              <a:rPr sz="2000">
                <a:latin typeface="Tahoma"/>
                <a:ea typeface="Tahoma"/>
                <a:cs typeface="Tahoma"/>
                <a:sym typeface="Tahoma"/>
              </a:rPr>
              <a:t>What is the </a:t>
            </a:r>
            <a:r>
              <a:rPr sz="200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memory state</a:t>
            </a:r>
            <a:r>
              <a:rPr sz="2000">
                <a:latin typeface="Tahoma"/>
                <a:ea typeface="Tahoma"/>
                <a:cs typeface="Tahoma"/>
                <a:sym typeface="Tahoma"/>
              </a:rPr>
              <a:t> of the following program:</a:t>
            </a: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 animBg="1" advAuto="0"/>
      <p:bldP spid="127" grpId="0" animBg="1" advAuto="0"/>
      <p:bldP spid="129" grpId="0" build="p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/>
          </p:cNvSpPr>
          <p:nvPr>
            <p:ph type="title"/>
          </p:nvPr>
        </p:nvSpPr>
        <p:spPr>
          <a:xfrm>
            <a:off x="228600" y="152399"/>
            <a:ext cx="7772400" cy="598490"/>
          </a:xfrm>
          <a:prstGeom prst="rect">
            <a:avLst/>
          </a:prstGeom>
        </p:spPr>
        <p:txBody>
          <a:bodyPr/>
          <a:lstStyle>
            <a:lvl1pPr defTabSz="740663">
              <a:defRPr sz="3240" b="0">
                <a:solidFill>
                  <a:srgbClr val="DA1F28"/>
                </a:solidFill>
                <a:effectLst>
                  <a:outerShdw blurRad="30861" dist="20574" dir="5400000" rotWithShape="0">
                    <a:srgbClr val="000000">
                      <a:alpha val="25000"/>
                    </a:srgbClr>
                  </a:outerShdw>
                </a:effectLst>
                <a:latin typeface="Tahoma Negreta"/>
                <a:ea typeface="Tahoma Negreta"/>
                <a:cs typeface="Tahoma Negreta"/>
                <a:sym typeface="Tahoma Negreta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240">
                <a:solidFill>
                  <a:srgbClr val="DA1F28"/>
                </a:solidFill>
                <a:effectLst>
                  <a:outerShdw blurRad="30861" dist="20574" dir="5400000" rotWithShape="0">
                    <a:srgbClr val="000000">
                      <a:alpha val="25000"/>
                    </a:srgbClr>
                  </a:outerShdw>
                </a:effectLst>
              </a:rPr>
              <a:t>2. ASSIGNMENT OPERATORS</a:t>
            </a:r>
          </a:p>
        </p:txBody>
      </p:sp>
      <p:sp>
        <p:nvSpPr>
          <p:cNvPr id="132" name="Shape 132"/>
          <p:cNvSpPr>
            <a:spLocks noGrp="1"/>
          </p:cNvSpPr>
          <p:nvPr>
            <p:ph type="sldNum" sz="quarter" idx="2"/>
          </p:nvPr>
        </p:nvSpPr>
        <p:spPr>
          <a:xfrm>
            <a:off x="8647272" y="6521738"/>
            <a:ext cx="365761" cy="251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tIns="0" rIns="45719" bIns="0" anchor="b">
            <a:spAutoFit/>
          </a:bodyPr>
          <a:lstStyle>
            <a:lvl1pPr algn="r">
              <a:defRPr sz="1000">
                <a:latin typeface="Lucida Sans Unicode"/>
                <a:ea typeface="Lucida Sans Unicode"/>
                <a:cs typeface="Lucida Sans Unicode"/>
                <a:sym typeface="Lucida Sans Unicode"/>
              </a:defRPr>
            </a:lvl1pPr>
            <a:lvl2pPr indent="4572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2pPr>
            <a:lvl3pPr indent="9144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3pPr>
            <a:lvl4pPr indent="13716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4pPr>
            <a:lvl5pPr indent="18288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5pPr>
            <a:lvl6pPr indent="22860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6pPr>
            <a:lvl7pPr indent="27432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7pPr>
            <a:lvl8pPr indent="32004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8pPr>
            <a:lvl9pPr indent="36576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9pPr>
          </a:lstStyle>
          <a:p>
            <a:pPr lvl="0">
              <a:defRPr sz="1800"/>
            </a:pPr>
            <a:fld id="{86CB4B4D-7CA3-9044-876B-883B54F8677D}" type="slidenum">
              <a:rPr lang="en-US" smtClean="0"/>
              <a:pPr/>
              <a:t>5</a:t>
            </a:fld>
            <a:endParaRPr sz="1000"/>
          </a:p>
        </p:txBody>
      </p:sp>
      <p:grpSp>
        <p:nvGrpSpPr>
          <p:cNvPr id="135" name="Group 135"/>
          <p:cNvGrpSpPr/>
          <p:nvPr/>
        </p:nvGrpSpPr>
        <p:grpSpPr>
          <a:xfrm>
            <a:off x="179511" y="1412775"/>
            <a:ext cx="7848874" cy="428140"/>
            <a:chOff x="0" y="0"/>
            <a:chExt cx="7848872" cy="428138"/>
          </a:xfrm>
        </p:grpSpPr>
        <p:sp>
          <p:nvSpPr>
            <p:cNvPr id="133" name="Shape 133"/>
            <p:cNvSpPr/>
            <p:nvPr/>
          </p:nvSpPr>
          <p:spPr>
            <a:xfrm>
              <a:off x="648072" y="0"/>
              <a:ext cx="7200801" cy="428139"/>
            </a:xfrm>
            <a:prstGeom prst="rect">
              <a:avLst/>
            </a:prstGeom>
            <a:solidFill>
              <a:srgbClr val="DEF5FA"/>
            </a:solidFill>
            <a:ln w="28575" cap="rnd">
              <a:solidFill>
                <a:srgbClr val="0000FF"/>
              </a:solidFill>
              <a:prstDash val="solid"/>
              <a:bevel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/>
              <a:r>
                <a:rPr>
                  <a:solidFill>
                    <a:srgbClr val="0000FF"/>
                  </a:solidFill>
                </a:rPr>
                <a:t>	</a:t>
              </a:r>
              <a:r>
                <a:rPr>
                  <a:solidFill>
                    <a:srgbClr val="00B0F0"/>
                  </a:solidFill>
                </a:rPr>
                <a:t>int</a:t>
              </a:r>
              <a:r>
                <a:rPr>
                  <a:solidFill>
                    <a:srgbClr val="0000FF"/>
                  </a:solidFill>
                </a:rPr>
                <a:t> counter;</a:t>
              </a:r>
            </a:p>
          </p:txBody>
        </p:sp>
        <p:sp>
          <p:nvSpPr>
            <p:cNvPr id="134" name="Shape 134"/>
            <p:cNvSpPr/>
            <p:nvPr/>
          </p:nvSpPr>
          <p:spPr>
            <a:xfrm>
              <a:off x="0" y="0"/>
              <a:ext cx="576065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r">
                <a:defRPr>
                  <a:solidFill>
                    <a:srgbClr val="FF0000"/>
                  </a:solidFill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0000"/>
                  </a:solidFill>
                </a:rPr>
                <a:t>6</a:t>
              </a:r>
            </a:p>
          </p:txBody>
        </p:sp>
      </p:grpSp>
      <p:sp>
        <p:nvSpPr>
          <p:cNvPr id="136" name="Shape 136"/>
          <p:cNvSpPr/>
          <p:nvPr/>
        </p:nvSpPr>
        <p:spPr>
          <a:xfrm>
            <a:off x="0" y="764704"/>
            <a:ext cx="9144001" cy="1"/>
          </a:xfrm>
          <a:prstGeom prst="line">
            <a:avLst/>
          </a:prstGeom>
          <a:ln w="76200">
            <a:solidFill>
              <a:srgbClr val="FFC000"/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grpSp>
        <p:nvGrpSpPr>
          <p:cNvPr id="139" name="Group 139"/>
          <p:cNvGrpSpPr/>
          <p:nvPr/>
        </p:nvGrpSpPr>
        <p:grpSpPr>
          <a:xfrm>
            <a:off x="0" y="816950"/>
            <a:ext cx="9144000" cy="399564"/>
            <a:chOff x="0" y="0"/>
            <a:chExt cx="9144000" cy="399563"/>
          </a:xfrm>
        </p:grpSpPr>
        <p:sp>
          <p:nvSpPr>
            <p:cNvPr id="137" name="Shape 137"/>
            <p:cNvSpPr/>
            <p:nvPr/>
          </p:nvSpPr>
          <p:spPr>
            <a:xfrm>
              <a:off x="0" y="19761"/>
              <a:ext cx="9144000" cy="360041"/>
            </a:xfrm>
            <a:prstGeom prst="rect">
              <a:avLst/>
            </a:prstGeom>
            <a:solidFill>
              <a:srgbClr val="00B0F0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8" name="Shape 138"/>
            <p:cNvSpPr/>
            <p:nvPr/>
          </p:nvSpPr>
          <p:spPr>
            <a:xfrm>
              <a:off x="0" y="0"/>
              <a:ext cx="9144000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b="1">
                  <a:solidFill>
                    <a:srgbClr val="FFFFFF"/>
                  </a:solidFill>
                </a:defRPr>
              </a:lvl1pPr>
            </a:lstStyle>
            <a:p>
              <a:pPr lvl="0">
                <a:defRPr b="0">
                  <a:solidFill>
                    <a:srgbClr val="000000"/>
                  </a:solidFill>
                </a:defRPr>
              </a:pPr>
              <a:r>
                <a:rPr b="1">
                  <a:solidFill>
                    <a:srgbClr val="FFFFFF"/>
                  </a:solidFill>
                </a:rPr>
                <a:t>PROGRAM - SOLUTION</a:t>
              </a:r>
            </a:p>
          </p:txBody>
        </p:sp>
      </p:grpSp>
      <p:sp>
        <p:nvSpPr>
          <p:cNvPr id="140" name="Shape 140"/>
          <p:cNvSpPr/>
          <p:nvPr/>
        </p:nvSpPr>
        <p:spPr>
          <a:xfrm>
            <a:off x="0" y="1268759"/>
            <a:ext cx="9144001" cy="1"/>
          </a:xfrm>
          <a:prstGeom prst="line">
            <a:avLst/>
          </a:prstGeom>
          <a:ln w="76200">
            <a:solidFill>
              <a:srgbClr val="FFC000"/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grpSp>
        <p:nvGrpSpPr>
          <p:cNvPr id="153" name="Group 153"/>
          <p:cNvGrpSpPr/>
          <p:nvPr/>
        </p:nvGrpSpPr>
        <p:grpSpPr>
          <a:xfrm>
            <a:off x="2411759" y="1916832"/>
            <a:ext cx="3384377" cy="1368152"/>
            <a:chOff x="0" y="0"/>
            <a:chExt cx="3384376" cy="1368151"/>
          </a:xfrm>
        </p:grpSpPr>
        <p:sp>
          <p:nvSpPr>
            <p:cNvPr id="141" name="Shape 141"/>
            <p:cNvSpPr/>
            <p:nvPr/>
          </p:nvSpPr>
          <p:spPr>
            <a:xfrm>
              <a:off x="1224135" y="906552"/>
              <a:ext cx="2160241" cy="1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  <a:headEnd type="triangle" w="med" len="med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grpSp>
          <p:nvGrpSpPr>
            <p:cNvPr id="144" name="Group 144"/>
            <p:cNvGrpSpPr/>
            <p:nvPr/>
          </p:nvGrpSpPr>
          <p:grpSpPr>
            <a:xfrm>
              <a:off x="1800199" y="706770"/>
              <a:ext cx="1008113" cy="399565"/>
              <a:chOff x="0" y="0"/>
              <a:chExt cx="1008112" cy="399563"/>
            </a:xfrm>
          </p:grpSpPr>
          <p:sp>
            <p:nvSpPr>
              <p:cNvPr id="142" name="Shape 142"/>
              <p:cNvSpPr/>
              <p:nvPr/>
            </p:nvSpPr>
            <p:spPr>
              <a:xfrm>
                <a:off x="0" y="19762"/>
                <a:ext cx="1008113" cy="36004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227A8F"/>
                    </a:solidFill>
                  </a:defRPr>
                </a:pPr>
                <a:endParaRPr/>
              </a:p>
            </p:txBody>
          </p:sp>
          <p:sp>
            <p:nvSpPr>
              <p:cNvPr id="143" name="Shape 143"/>
              <p:cNvSpPr/>
              <p:nvPr/>
            </p:nvSpPr>
            <p:spPr>
              <a:xfrm>
                <a:off x="0" y="0"/>
                <a:ext cx="1008113" cy="39956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>
                    <a:solidFill>
                      <a:srgbClr val="227A8F"/>
                    </a:solidFill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</a:defRPr>
                </a:pPr>
                <a:r>
                  <a:rPr>
                    <a:solidFill>
                      <a:srgbClr val="227A8F"/>
                    </a:solidFill>
                  </a:rPr>
                  <a:t>32 bits</a:t>
                </a:r>
              </a:p>
            </p:txBody>
          </p:sp>
        </p:grpSp>
        <p:grpSp>
          <p:nvGrpSpPr>
            <p:cNvPr id="147" name="Group 147"/>
            <p:cNvGrpSpPr/>
            <p:nvPr/>
          </p:nvGrpSpPr>
          <p:grpSpPr>
            <a:xfrm>
              <a:off x="1224135" y="0"/>
              <a:ext cx="2160242" cy="720080"/>
              <a:chOff x="0" y="0"/>
              <a:chExt cx="2160240" cy="720079"/>
            </a:xfrm>
          </p:grpSpPr>
          <p:sp>
            <p:nvSpPr>
              <p:cNvPr id="145" name="Shape 145"/>
              <p:cNvSpPr/>
              <p:nvPr/>
            </p:nvSpPr>
            <p:spPr>
              <a:xfrm>
                <a:off x="0" y="0"/>
                <a:ext cx="2160241" cy="720080"/>
              </a:xfrm>
              <a:prstGeom prst="roundRect">
                <a:avLst>
                  <a:gd name="adj" fmla="val 16667"/>
                </a:avLst>
              </a:prstGeom>
              <a:solidFill>
                <a:srgbClr val="D9D9D9"/>
              </a:solidFill>
              <a:ln w="54999" cap="flat">
                <a:solidFill>
                  <a:srgbClr val="21768B"/>
                </a:solidFill>
                <a:prstDash val="solid"/>
                <a:bevel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227A8F"/>
                    </a:solidFill>
                  </a:defRPr>
                </a:pPr>
                <a:endParaRPr/>
              </a:p>
            </p:txBody>
          </p:sp>
          <p:sp>
            <p:nvSpPr>
              <p:cNvPr id="146" name="Shape 146"/>
              <p:cNvSpPr/>
              <p:nvPr/>
            </p:nvSpPr>
            <p:spPr>
              <a:xfrm>
                <a:off x="35151" y="160257"/>
                <a:ext cx="2089938" cy="39956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>
                    <a:solidFill>
                      <a:srgbClr val="227A8F"/>
                    </a:solidFill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</a:defRPr>
                </a:pPr>
                <a:r>
                  <a:rPr>
                    <a:solidFill>
                      <a:srgbClr val="227A8F"/>
                    </a:solidFill>
                  </a:rPr>
                  <a:t>Undefined Value</a:t>
                </a:r>
              </a:p>
            </p:txBody>
          </p:sp>
        </p:grpSp>
        <p:sp>
          <p:nvSpPr>
            <p:cNvPr id="148" name="Shape 148"/>
            <p:cNvSpPr/>
            <p:nvPr/>
          </p:nvSpPr>
          <p:spPr>
            <a:xfrm flipH="1">
              <a:off x="1224135" y="720079"/>
              <a:ext cx="1" cy="648073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149" name="Shape 149"/>
            <p:cNvSpPr/>
            <p:nvPr/>
          </p:nvSpPr>
          <p:spPr>
            <a:xfrm>
              <a:off x="3384376" y="720079"/>
              <a:ext cx="1" cy="648073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grpSp>
          <p:nvGrpSpPr>
            <p:cNvPr id="152" name="Group 152"/>
            <p:cNvGrpSpPr/>
            <p:nvPr/>
          </p:nvGrpSpPr>
          <p:grpSpPr>
            <a:xfrm>
              <a:off x="-1" y="0"/>
              <a:ext cx="1152129" cy="720080"/>
              <a:chOff x="0" y="0"/>
              <a:chExt cx="1152128" cy="720079"/>
            </a:xfrm>
          </p:grpSpPr>
          <p:sp>
            <p:nvSpPr>
              <p:cNvPr id="150" name="Shape 150"/>
              <p:cNvSpPr/>
              <p:nvPr/>
            </p:nvSpPr>
            <p:spPr>
              <a:xfrm>
                <a:off x="0" y="0"/>
                <a:ext cx="1152129" cy="720080"/>
              </a:xfrm>
              <a:prstGeom prst="roundRect">
                <a:avLst>
                  <a:gd name="adj" fmla="val 16667"/>
                </a:avLst>
              </a:prstGeom>
              <a:solidFill>
                <a:srgbClr val="2DA2BF"/>
              </a:solidFill>
              <a:ln w="54999" cap="flat">
                <a:solidFill>
                  <a:srgbClr val="21768B"/>
                </a:solidFill>
                <a:prstDash val="solid"/>
                <a:bevel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1" name="Shape 151"/>
              <p:cNvSpPr/>
              <p:nvPr/>
            </p:nvSpPr>
            <p:spPr>
              <a:xfrm>
                <a:off x="35150" y="160257"/>
                <a:ext cx="1081828" cy="39956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>
                    <a:solidFill>
                      <a:srgbClr val="FFFFFF"/>
                    </a:solidFill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</a:defRPr>
                </a:pPr>
                <a:r>
                  <a:rPr>
                    <a:solidFill>
                      <a:srgbClr val="FFFFFF"/>
                    </a:solidFill>
                  </a:rPr>
                  <a:t>counter</a:t>
                </a:r>
              </a:p>
            </p:txBody>
          </p:sp>
        </p:grpSp>
      </p:grpSp>
      <p:grpSp>
        <p:nvGrpSpPr>
          <p:cNvPr id="156" name="Group 156"/>
          <p:cNvGrpSpPr/>
          <p:nvPr/>
        </p:nvGrpSpPr>
        <p:grpSpPr>
          <a:xfrm>
            <a:off x="179511" y="3068959"/>
            <a:ext cx="7848874" cy="428140"/>
            <a:chOff x="0" y="0"/>
            <a:chExt cx="7848872" cy="428138"/>
          </a:xfrm>
        </p:grpSpPr>
        <p:sp>
          <p:nvSpPr>
            <p:cNvPr id="154" name="Shape 154"/>
            <p:cNvSpPr/>
            <p:nvPr/>
          </p:nvSpPr>
          <p:spPr>
            <a:xfrm>
              <a:off x="648072" y="0"/>
              <a:ext cx="7200801" cy="428139"/>
            </a:xfrm>
            <a:prstGeom prst="rect">
              <a:avLst/>
            </a:prstGeom>
            <a:solidFill>
              <a:srgbClr val="DEF5FA"/>
            </a:solidFill>
            <a:ln w="28575" cap="rnd">
              <a:solidFill>
                <a:srgbClr val="0000FF"/>
              </a:solidFill>
              <a:prstDash val="solid"/>
              <a:bevel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>
                  <a:solidFill>
                    <a:srgbClr val="0000FF"/>
                  </a:solidFill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0000FF"/>
                  </a:solidFill>
                </a:rPr>
                <a:t>	counter = 0;</a:t>
              </a:r>
            </a:p>
          </p:txBody>
        </p:sp>
        <p:sp>
          <p:nvSpPr>
            <p:cNvPr id="155" name="Shape 155"/>
            <p:cNvSpPr/>
            <p:nvPr/>
          </p:nvSpPr>
          <p:spPr>
            <a:xfrm>
              <a:off x="0" y="0"/>
              <a:ext cx="576065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r">
                <a:defRPr>
                  <a:solidFill>
                    <a:srgbClr val="FF0000"/>
                  </a:solidFill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0000"/>
                  </a:solidFill>
                </a:rPr>
                <a:t>8</a:t>
              </a:r>
            </a:p>
          </p:txBody>
        </p:sp>
      </p:grpSp>
      <p:grpSp>
        <p:nvGrpSpPr>
          <p:cNvPr id="169" name="Group 169"/>
          <p:cNvGrpSpPr/>
          <p:nvPr/>
        </p:nvGrpSpPr>
        <p:grpSpPr>
          <a:xfrm>
            <a:off x="2411759" y="3573016"/>
            <a:ext cx="3384377" cy="1368152"/>
            <a:chOff x="0" y="0"/>
            <a:chExt cx="3384376" cy="1368151"/>
          </a:xfrm>
        </p:grpSpPr>
        <p:sp>
          <p:nvSpPr>
            <p:cNvPr id="157" name="Shape 157"/>
            <p:cNvSpPr/>
            <p:nvPr/>
          </p:nvSpPr>
          <p:spPr>
            <a:xfrm>
              <a:off x="1224135" y="906552"/>
              <a:ext cx="2160241" cy="1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  <a:headEnd type="triangle" w="med" len="med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grpSp>
          <p:nvGrpSpPr>
            <p:cNvPr id="160" name="Group 160"/>
            <p:cNvGrpSpPr/>
            <p:nvPr/>
          </p:nvGrpSpPr>
          <p:grpSpPr>
            <a:xfrm>
              <a:off x="1800199" y="706770"/>
              <a:ext cx="1008113" cy="399565"/>
              <a:chOff x="0" y="0"/>
              <a:chExt cx="1008112" cy="399563"/>
            </a:xfrm>
          </p:grpSpPr>
          <p:sp>
            <p:nvSpPr>
              <p:cNvPr id="158" name="Shape 158"/>
              <p:cNvSpPr/>
              <p:nvPr/>
            </p:nvSpPr>
            <p:spPr>
              <a:xfrm>
                <a:off x="0" y="19762"/>
                <a:ext cx="1008113" cy="36004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227A8F"/>
                    </a:solidFill>
                  </a:defRPr>
                </a:pPr>
                <a:endParaRPr/>
              </a:p>
            </p:txBody>
          </p:sp>
          <p:sp>
            <p:nvSpPr>
              <p:cNvPr id="159" name="Shape 159"/>
              <p:cNvSpPr/>
              <p:nvPr/>
            </p:nvSpPr>
            <p:spPr>
              <a:xfrm>
                <a:off x="0" y="0"/>
                <a:ext cx="1008113" cy="39956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>
                    <a:solidFill>
                      <a:srgbClr val="227A8F"/>
                    </a:solidFill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</a:defRPr>
                </a:pPr>
                <a:r>
                  <a:rPr>
                    <a:solidFill>
                      <a:srgbClr val="227A8F"/>
                    </a:solidFill>
                  </a:rPr>
                  <a:t>32 bits</a:t>
                </a:r>
              </a:p>
            </p:txBody>
          </p:sp>
        </p:grpSp>
        <p:grpSp>
          <p:nvGrpSpPr>
            <p:cNvPr id="163" name="Group 163"/>
            <p:cNvGrpSpPr/>
            <p:nvPr/>
          </p:nvGrpSpPr>
          <p:grpSpPr>
            <a:xfrm>
              <a:off x="1224135" y="0"/>
              <a:ext cx="2160242" cy="720080"/>
              <a:chOff x="0" y="0"/>
              <a:chExt cx="2160240" cy="720079"/>
            </a:xfrm>
          </p:grpSpPr>
          <p:sp>
            <p:nvSpPr>
              <p:cNvPr id="161" name="Shape 161"/>
              <p:cNvSpPr/>
              <p:nvPr/>
            </p:nvSpPr>
            <p:spPr>
              <a:xfrm>
                <a:off x="0" y="0"/>
                <a:ext cx="2160241" cy="720080"/>
              </a:xfrm>
              <a:prstGeom prst="roundRect">
                <a:avLst>
                  <a:gd name="adj" fmla="val 16667"/>
                </a:avLst>
              </a:prstGeom>
              <a:solidFill>
                <a:srgbClr val="D9D9D9"/>
              </a:solidFill>
              <a:ln w="54999" cap="flat">
                <a:solidFill>
                  <a:srgbClr val="21768B"/>
                </a:solidFill>
                <a:prstDash val="solid"/>
                <a:bevel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2" name="Shape 162"/>
              <p:cNvSpPr/>
              <p:nvPr/>
            </p:nvSpPr>
            <p:spPr>
              <a:xfrm>
                <a:off x="35151" y="160257"/>
                <a:ext cx="2089938" cy="39956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>
                    <a:solidFill>
                      <a:srgbClr val="227A8F"/>
                    </a:solidFill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</a:defRPr>
                </a:pPr>
                <a:r>
                  <a:rPr>
                    <a:solidFill>
                      <a:srgbClr val="227A8F"/>
                    </a:solidFill>
                  </a:rPr>
                  <a:t>0</a:t>
                </a:r>
              </a:p>
            </p:txBody>
          </p:sp>
        </p:grpSp>
        <p:sp>
          <p:nvSpPr>
            <p:cNvPr id="164" name="Shape 164"/>
            <p:cNvSpPr/>
            <p:nvPr/>
          </p:nvSpPr>
          <p:spPr>
            <a:xfrm flipH="1">
              <a:off x="1224135" y="720079"/>
              <a:ext cx="1" cy="648073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165" name="Shape 165"/>
            <p:cNvSpPr/>
            <p:nvPr/>
          </p:nvSpPr>
          <p:spPr>
            <a:xfrm>
              <a:off x="3384376" y="720079"/>
              <a:ext cx="1" cy="648073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grpSp>
          <p:nvGrpSpPr>
            <p:cNvPr id="168" name="Group 168"/>
            <p:cNvGrpSpPr/>
            <p:nvPr/>
          </p:nvGrpSpPr>
          <p:grpSpPr>
            <a:xfrm>
              <a:off x="-1" y="0"/>
              <a:ext cx="1152129" cy="720080"/>
              <a:chOff x="0" y="0"/>
              <a:chExt cx="1152128" cy="720079"/>
            </a:xfrm>
          </p:grpSpPr>
          <p:sp>
            <p:nvSpPr>
              <p:cNvPr id="166" name="Shape 166"/>
              <p:cNvSpPr/>
              <p:nvPr/>
            </p:nvSpPr>
            <p:spPr>
              <a:xfrm>
                <a:off x="0" y="0"/>
                <a:ext cx="1152129" cy="720080"/>
              </a:xfrm>
              <a:prstGeom prst="roundRect">
                <a:avLst>
                  <a:gd name="adj" fmla="val 16667"/>
                </a:avLst>
              </a:prstGeom>
              <a:solidFill>
                <a:srgbClr val="2DA2BF"/>
              </a:solidFill>
              <a:ln w="54999" cap="flat">
                <a:solidFill>
                  <a:srgbClr val="21768B"/>
                </a:solidFill>
                <a:prstDash val="solid"/>
                <a:bevel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7" name="Shape 167"/>
              <p:cNvSpPr/>
              <p:nvPr/>
            </p:nvSpPr>
            <p:spPr>
              <a:xfrm>
                <a:off x="35150" y="160257"/>
                <a:ext cx="1081828" cy="39956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>
                    <a:solidFill>
                      <a:srgbClr val="FFFFFF"/>
                    </a:solidFill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</a:defRPr>
                </a:pPr>
                <a:r>
                  <a:rPr>
                    <a:solidFill>
                      <a:srgbClr val="FFFFFF"/>
                    </a:solidFill>
                  </a:rPr>
                  <a:t>counter</a:t>
                </a:r>
              </a:p>
            </p:txBody>
          </p:sp>
        </p:grpSp>
      </p:grpSp>
      <p:grpSp>
        <p:nvGrpSpPr>
          <p:cNvPr id="172" name="Group 172"/>
          <p:cNvGrpSpPr/>
          <p:nvPr/>
        </p:nvGrpSpPr>
        <p:grpSpPr>
          <a:xfrm>
            <a:off x="179511" y="4797152"/>
            <a:ext cx="7848874" cy="428139"/>
            <a:chOff x="0" y="0"/>
            <a:chExt cx="7848872" cy="428138"/>
          </a:xfrm>
        </p:grpSpPr>
        <p:sp>
          <p:nvSpPr>
            <p:cNvPr id="170" name="Shape 170"/>
            <p:cNvSpPr/>
            <p:nvPr/>
          </p:nvSpPr>
          <p:spPr>
            <a:xfrm>
              <a:off x="648072" y="0"/>
              <a:ext cx="7200801" cy="428139"/>
            </a:xfrm>
            <a:prstGeom prst="rect">
              <a:avLst/>
            </a:prstGeom>
            <a:solidFill>
              <a:srgbClr val="DEF5FA"/>
            </a:solidFill>
            <a:ln w="28575" cap="rnd">
              <a:solidFill>
                <a:srgbClr val="0000FF"/>
              </a:solidFill>
              <a:prstDash val="solid"/>
              <a:bevel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/>
              <a:r>
                <a:rPr>
                  <a:solidFill>
                    <a:srgbClr val="0000FF"/>
                  </a:solidFill>
                </a:rPr>
                <a:t>	counter = counter + 1; </a:t>
              </a:r>
              <a:r>
                <a:rPr>
                  <a:solidFill>
                    <a:srgbClr val="00B050"/>
                  </a:solidFill>
                </a:rPr>
                <a:t>// update the value of counter</a:t>
              </a:r>
            </a:p>
          </p:txBody>
        </p:sp>
        <p:sp>
          <p:nvSpPr>
            <p:cNvPr id="171" name="Shape 171"/>
            <p:cNvSpPr/>
            <p:nvPr/>
          </p:nvSpPr>
          <p:spPr>
            <a:xfrm>
              <a:off x="0" y="0"/>
              <a:ext cx="576065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r">
                <a:defRPr>
                  <a:solidFill>
                    <a:srgbClr val="FF0000"/>
                  </a:solidFill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185" name="Group 185"/>
          <p:cNvGrpSpPr/>
          <p:nvPr/>
        </p:nvGrpSpPr>
        <p:grpSpPr>
          <a:xfrm>
            <a:off x="2411759" y="5301207"/>
            <a:ext cx="3384377" cy="1368153"/>
            <a:chOff x="0" y="0"/>
            <a:chExt cx="3384376" cy="1368151"/>
          </a:xfrm>
        </p:grpSpPr>
        <p:sp>
          <p:nvSpPr>
            <p:cNvPr id="173" name="Shape 173"/>
            <p:cNvSpPr/>
            <p:nvPr/>
          </p:nvSpPr>
          <p:spPr>
            <a:xfrm>
              <a:off x="1224135" y="906552"/>
              <a:ext cx="2160241" cy="1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  <a:headEnd type="triangle" w="med" len="med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grpSp>
          <p:nvGrpSpPr>
            <p:cNvPr id="176" name="Group 176"/>
            <p:cNvGrpSpPr/>
            <p:nvPr/>
          </p:nvGrpSpPr>
          <p:grpSpPr>
            <a:xfrm>
              <a:off x="1800199" y="706770"/>
              <a:ext cx="1008113" cy="399565"/>
              <a:chOff x="0" y="0"/>
              <a:chExt cx="1008112" cy="399563"/>
            </a:xfrm>
          </p:grpSpPr>
          <p:sp>
            <p:nvSpPr>
              <p:cNvPr id="174" name="Shape 174"/>
              <p:cNvSpPr/>
              <p:nvPr/>
            </p:nvSpPr>
            <p:spPr>
              <a:xfrm>
                <a:off x="0" y="19762"/>
                <a:ext cx="1008113" cy="36004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227A8F"/>
                    </a:solidFill>
                  </a:defRPr>
                </a:pPr>
                <a:endParaRPr/>
              </a:p>
            </p:txBody>
          </p:sp>
          <p:sp>
            <p:nvSpPr>
              <p:cNvPr id="175" name="Shape 175"/>
              <p:cNvSpPr/>
              <p:nvPr/>
            </p:nvSpPr>
            <p:spPr>
              <a:xfrm>
                <a:off x="0" y="0"/>
                <a:ext cx="1008113" cy="39956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>
                    <a:solidFill>
                      <a:srgbClr val="227A8F"/>
                    </a:solidFill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</a:defRPr>
                </a:pPr>
                <a:r>
                  <a:rPr>
                    <a:solidFill>
                      <a:srgbClr val="227A8F"/>
                    </a:solidFill>
                  </a:rPr>
                  <a:t>32 bits</a:t>
                </a:r>
              </a:p>
            </p:txBody>
          </p:sp>
        </p:grpSp>
        <p:grpSp>
          <p:nvGrpSpPr>
            <p:cNvPr id="179" name="Group 179"/>
            <p:cNvGrpSpPr/>
            <p:nvPr/>
          </p:nvGrpSpPr>
          <p:grpSpPr>
            <a:xfrm>
              <a:off x="1224135" y="0"/>
              <a:ext cx="2160242" cy="720080"/>
              <a:chOff x="0" y="0"/>
              <a:chExt cx="2160240" cy="720079"/>
            </a:xfrm>
          </p:grpSpPr>
          <p:sp>
            <p:nvSpPr>
              <p:cNvPr id="177" name="Shape 177"/>
              <p:cNvSpPr/>
              <p:nvPr/>
            </p:nvSpPr>
            <p:spPr>
              <a:xfrm>
                <a:off x="0" y="0"/>
                <a:ext cx="2160241" cy="720080"/>
              </a:xfrm>
              <a:prstGeom prst="roundRect">
                <a:avLst>
                  <a:gd name="adj" fmla="val 16667"/>
                </a:avLst>
              </a:prstGeom>
              <a:solidFill>
                <a:srgbClr val="D9D9D9"/>
              </a:solidFill>
              <a:ln w="54999" cap="flat">
                <a:solidFill>
                  <a:srgbClr val="21768B"/>
                </a:solidFill>
                <a:prstDash val="solid"/>
                <a:bevel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227A8F"/>
                    </a:solidFill>
                  </a:defRPr>
                </a:pPr>
                <a:endParaRPr/>
              </a:p>
            </p:txBody>
          </p:sp>
          <p:sp>
            <p:nvSpPr>
              <p:cNvPr id="178" name="Shape 178"/>
              <p:cNvSpPr/>
              <p:nvPr/>
            </p:nvSpPr>
            <p:spPr>
              <a:xfrm>
                <a:off x="35151" y="160257"/>
                <a:ext cx="2089938" cy="39956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>
                    <a:solidFill>
                      <a:srgbClr val="227A8F"/>
                    </a:solidFill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</a:defRPr>
                </a:pPr>
                <a:r>
                  <a:rPr>
                    <a:solidFill>
                      <a:srgbClr val="227A8F"/>
                    </a:solidFill>
                  </a:rPr>
                  <a:t>1</a:t>
                </a:r>
              </a:p>
            </p:txBody>
          </p:sp>
        </p:grpSp>
        <p:sp>
          <p:nvSpPr>
            <p:cNvPr id="180" name="Shape 180"/>
            <p:cNvSpPr/>
            <p:nvPr/>
          </p:nvSpPr>
          <p:spPr>
            <a:xfrm flipH="1">
              <a:off x="1224135" y="720079"/>
              <a:ext cx="1" cy="648073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181" name="Shape 181"/>
            <p:cNvSpPr/>
            <p:nvPr/>
          </p:nvSpPr>
          <p:spPr>
            <a:xfrm>
              <a:off x="3384376" y="720079"/>
              <a:ext cx="1" cy="648073"/>
            </a:xfrm>
            <a:prstGeom prst="line">
              <a:avLst/>
            </a:prstGeom>
            <a:noFill/>
            <a:ln w="9525" cap="flat">
              <a:solidFill>
                <a:srgbClr val="2DA2B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grpSp>
          <p:nvGrpSpPr>
            <p:cNvPr id="184" name="Group 184"/>
            <p:cNvGrpSpPr/>
            <p:nvPr/>
          </p:nvGrpSpPr>
          <p:grpSpPr>
            <a:xfrm>
              <a:off x="-1" y="0"/>
              <a:ext cx="1152129" cy="720080"/>
              <a:chOff x="0" y="0"/>
              <a:chExt cx="1152128" cy="720079"/>
            </a:xfrm>
          </p:grpSpPr>
          <p:sp>
            <p:nvSpPr>
              <p:cNvPr id="182" name="Shape 182"/>
              <p:cNvSpPr/>
              <p:nvPr/>
            </p:nvSpPr>
            <p:spPr>
              <a:xfrm>
                <a:off x="0" y="0"/>
                <a:ext cx="1152129" cy="720080"/>
              </a:xfrm>
              <a:prstGeom prst="roundRect">
                <a:avLst>
                  <a:gd name="adj" fmla="val 16667"/>
                </a:avLst>
              </a:prstGeom>
              <a:solidFill>
                <a:srgbClr val="2DA2BF"/>
              </a:solidFill>
              <a:ln w="54999" cap="flat">
                <a:solidFill>
                  <a:srgbClr val="21768B"/>
                </a:solidFill>
                <a:prstDash val="solid"/>
                <a:bevel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3" name="Shape 183"/>
              <p:cNvSpPr/>
              <p:nvPr/>
            </p:nvSpPr>
            <p:spPr>
              <a:xfrm>
                <a:off x="35150" y="160257"/>
                <a:ext cx="1081828" cy="39956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>
                    <a:solidFill>
                      <a:srgbClr val="FFFFFF"/>
                    </a:solidFill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</a:defRPr>
                </a:pPr>
                <a:r>
                  <a:rPr>
                    <a:solidFill>
                      <a:srgbClr val="FFFFFF"/>
                    </a:solidFill>
                  </a:rPr>
                  <a:t>counter</a:t>
                </a:r>
              </a:p>
            </p:txBody>
          </p:sp>
        </p:grpSp>
      </p:grpSp>
      <p:grpSp>
        <p:nvGrpSpPr>
          <p:cNvPr id="188" name="Group 188"/>
          <p:cNvGrpSpPr/>
          <p:nvPr/>
        </p:nvGrpSpPr>
        <p:grpSpPr>
          <a:xfrm>
            <a:off x="6012160" y="5301207"/>
            <a:ext cx="2016225" cy="720081"/>
            <a:chOff x="0" y="0"/>
            <a:chExt cx="2016224" cy="720079"/>
          </a:xfrm>
        </p:grpSpPr>
        <p:sp>
          <p:nvSpPr>
            <p:cNvPr id="186" name="Shape 186"/>
            <p:cNvSpPr/>
            <p:nvPr/>
          </p:nvSpPr>
          <p:spPr>
            <a:xfrm>
              <a:off x="0" y="0"/>
              <a:ext cx="2016225" cy="72008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7" name="Shape 187"/>
            <p:cNvSpPr/>
            <p:nvPr/>
          </p:nvSpPr>
          <p:spPr>
            <a:xfrm>
              <a:off x="35150" y="160258"/>
              <a:ext cx="1945924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UPDATED</a:t>
              </a:r>
            </a:p>
          </p:txBody>
        </p:sp>
      </p:grpSp>
      <p:sp>
        <p:nvSpPr>
          <p:cNvPr id="189" name="Shape 189"/>
          <p:cNvSpPr/>
          <p:nvPr/>
        </p:nvSpPr>
        <p:spPr>
          <a:xfrm flipH="1">
            <a:off x="4211959" y="3573016"/>
            <a:ext cx="1008113" cy="720081"/>
          </a:xfrm>
          <a:prstGeom prst="line">
            <a:avLst/>
          </a:prstGeom>
          <a:ln w="28575">
            <a:solidFill>
              <a:srgbClr val="FF0000"/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90" name="Shape 190"/>
          <p:cNvSpPr/>
          <p:nvPr/>
        </p:nvSpPr>
        <p:spPr>
          <a:xfrm>
            <a:off x="4211959" y="3573016"/>
            <a:ext cx="1008113" cy="720081"/>
          </a:xfrm>
          <a:prstGeom prst="line">
            <a:avLst/>
          </a:prstGeom>
          <a:ln w="28575">
            <a:solidFill>
              <a:srgbClr val="FF0000"/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 animBg="1" advAuto="0"/>
      <p:bldP spid="139" grpId="0" animBg="1" advAuto="0"/>
      <p:bldP spid="153" grpId="0" animBg="1" advAuto="0"/>
      <p:bldP spid="156" grpId="0" animBg="1" advAuto="0"/>
      <p:bldP spid="169" grpId="0" animBg="1" advAuto="0"/>
      <p:bldP spid="172" grpId="0" animBg="1" advAuto="0"/>
      <p:bldP spid="185" grpId="0" animBg="1" advAuto="0"/>
      <p:bldP spid="188" grpId="0" animBg="1" advAuto="0"/>
      <p:bldP spid="189" grpId="0" animBg="1" advAuto="0"/>
      <p:bldP spid="190" grpId="0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/>
          <p:nvPr/>
        </p:nvSpPr>
        <p:spPr>
          <a:xfrm>
            <a:off x="0" y="908720"/>
            <a:ext cx="9144001" cy="1"/>
          </a:xfrm>
          <a:prstGeom prst="line">
            <a:avLst/>
          </a:prstGeom>
          <a:ln w="76200">
            <a:solidFill>
              <a:srgbClr val="FFC000"/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61" name="Shape 261"/>
          <p:cNvSpPr>
            <a:spLocks noGrp="1"/>
          </p:cNvSpPr>
          <p:nvPr>
            <p:ph type="title"/>
          </p:nvPr>
        </p:nvSpPr>
        <p:spPr>
          <a:xfrm>
            <a:off x="228600" y="152399"/>
            <a:ext cx="7772400" cy="598490"/>
          </a:xfrm>
          <a:prstGeom prst="rect">
            <a:avLst/>
          </a:prstGeom>
        </p:spPr>
        <p:txBody>
          <a:bodyPr/>
          <a:lstStyle>
            <a:lvl1pPr defTabSz="740663">
              <a:defRPr sz="3240" b="0">
                <a:solidFill>
                  <a:srgbClr val="DA1F28"/>
                </a:solidFill>
                <a:effectLst>
                  <a:outerShdw blurRad="30861" dist="20574" dir="5400000" rotWithShape="0">
                    <a:srgbClr val="000000">
                      <a:alpha val="25000"/>
                    </a:srgbClr>
                  </a:outerShdw>
                </a:effectLst>
                <a:latin typeface="Tahoma Negreta"/>
                <a:ea typeface="Tahoma Negreta"/>
                <a:cs typeface="Tahoma Negreta"/>
                <a:sym typeface="Tahoma Negreta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240">
                <a:solidFill>
                  <a:srgbClr val="DA1F28"/>
                </a:solidFill>
                <a:effectLst>
                  <a:outerShdw blurRad="30861" dist="20574" dir="5400000" rotWithShape="0">
                    <a:srgbClr val="000000">
                      <a:alpha val="25000"/>
                    </a:srgbClr>
                  </a:outerShdw>
                </a:effectLst>
              </a:rPr>
              <a:t>3. ARITHMETIC OPERATORS</a:t>
            </a:r>
          </a:p>
        </p:txBody>
      </p:sp>
      <p:sp>
        <p:nvSpPr>
          <p:cNvPr id="262" name="Shape 262"/>
          <p:cNvSpPr>
            <a:spLocks noGrp="1"/>
          </p:cNvSpPr>
          <p:nvPr>
            <p:ph type="sldNum" sz="quarter" idx="2"/>
          </p:nvPr>
        </p:nvSpPr>
        <p:spPr>
          <a:xfrm>
            <a:off x="8647272" y="6521738"/>
            <a:ext cx="365761" cy="251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tIns="0" rIns="45719" bIns="0" anchor="b">
            <a:spAutoFit/>
          </a:bodyPr>
          <a:lstStyle>
            <a:lvl1pPr algn="r">
              <a:defRPr sz="1000">
                <a:latin typeface="Lucida Sans Unicode"/>
                <a:ea typeface="Lucida Sans Unicode"/>
                <a:cs typeface="Lucida Sans Unicode"/>
                <a:sym typeface="Lucida Sans Unicode"/>
              </a:defRPr>
            </a:lvl1pPr>
            <a:lvl2pPr indent="4572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2pPr>
            <a:lvl3pPr indent="9144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3pPr>
            <a:lvl4pPr indent="13716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4pPr>
            <a:lvl5pPr indent="18288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5pPr>
            <a:lvl6pPr indent="22860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6pPr>
            <a:lvl7pPr indent="27432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7pPr>
            <a:lvl8pPr indent="32004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8pPr>
            <a:lvl9pPr indent="36576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9pPr>
          </a:lstStyle>
          <a:p>
            <a:pPr lvl="0">
              <a:defRPr sz="1800"/>
            </a:pPr>
            <a:fld id="{86CB4B4D-7CA3-9044-876B-883B54F8677D}" type="slidenum">
              <a:rPr lang="en-US" smtClean="0"/>
              <a:pPr/>
              <a:t>6</a:t>
            </a:fld>
            <a:endParaRPr sz="1000"/>
          </a:p>
        </p:txBody>
      </p:sp>
      <p:sp>
        <p:nvSpPr>
          <p:cNvPr id="263" name="Shape 263"/>
          <p:cNvSpPr>
            <a:spLocks noGrp="1"/>
          </p:cNvSpPr>
          <p:nvPr>
            <p:ph type="body" idx="1"/>
          </p:nvPr>
        </p:nvSpPr>
        <p:spPr>
          <a:xfrm>
            <a:off x="251519" y="1052737"/>
            <a:ext cx="8640962" cy="1728192"/>
          </a:xfrm>
          <a:prstGeom prst="rect">
            <a:avLst/>
          </a:prstGeom>
        </p:spPr>
        <p:txBody>
          <a:bodyPr/>
          <a:lstStyle/>
          <a:p>
            <a:pPr marL="254000" lvl="0" indent="-254000" algn="just">
              <a:lnSpc>
                <a:spcPct val="90000"/>
              </a:lnSpc>
              <a:buClr>
                <a:srgbClr val="FF0000"/>
              </a:buClr>
              <a:buFont typeface="Wingdings"/>
              <a:buChar char="➢"/>
              <a:defRPr sz="1800"/>
            </a:pPr>
            <a:r>
              <a:rPr sz="200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There are 5 arithmetic operators in Java</a:t>
            </a:r>
          </a:p>
          <a:p>
            <a:pPr marL="494571" lvl="1" indent="-238539" algn="just">
              <a:lnSpc>
                <a:spcPct val="90000"/>
              </a:lnSpc>
              <a:spcBef>
                <a:spcPts val="300"/>
              </a:spcBef>
              <a:buClr>
                <a:srgbClr val="FF0000"/>
              </a:buClr>
              <a:buFont typeface="Courier New"/>
              <a:buChar char="o"/>
              <a:defRPr sz="1800"/>
            </a:pPr>
            <a:r>
              <a:rPr sz="1600">
                <a:solidFill>
                  <a:srgbClr val="0000FF"/>
                </a:solidFill>
                <a:latin typeface="Tahoma"/>
                <a:ea typeface="Tahoma"/>
                <a:cs typeface="Tahoma"/>
                <a:sym typeface="Tahoma"/>
              </a:rPr>
              <a:t>Addition (+)</a:t>
            </a:r>
            <a:endParaRPr sz="1600">
              <a:latin typeface="Tahoma"/>
              <a:ea typeface="Tahoma"/>
              <a:cs typeface="Tahoma"/>
              <a:sym typeface="Tahoma"/>
            </a:endParaRPr>
          </a:p>
          <a:p>
            <a:pPr marL="494571" lvl="1" indent="-238539" algn="just">
              <a:lnSpc>
                <a:spcPct val="90000"/>
              </a:lnSpc>
              <a:spcBef>
                <a:spcPts val="300"/>
              </a:spcBef>
              <a:buClr>
                <a:srgbClr val="FF0000"/>
              </a:buClr>
              <a:buFont typeface="Courier New"/>
              <a:buChar char="o"/>
              <a:defRPr sz="1800"/>
            </a:pPr>
            <a:r>
              <a:rPr sz="1600">
                <a:solidFill>
                  <a:srgbClr val="0000FF"/>
                </a:solidFill>
                <a:latin typeface="Tahoma"/>
                <a:ea typeface="Tahoma"/>
                <a:cs typeface="Tahoma"/>
                <a:sym typeface="Tahoma"/>
              </a:rPr>
              <a:t>Subtraction (-)</a:t>
            </a:r>
            <a:endParaRPr sz="1600">
              <a:latin typeface="Tahoma"/>
              <a:ea typeface="Tahoma"/>
              <a:cs typeface="Tahoma"/>
              <a:sym typeface="Tahoma"/>
            </a:endParaRPr>
          </a:p>
          <a:p>
            <a:pPr marL="494571" lvl="1" indent="-238539" algn="just">
              <a:lnSpc>
                <a:spcPct val="90000"/>
              </a:lnSpc>
              <a:spcBef>
                <a:spcPts val="300"/>
              </a:spcBef>
              <a:buClr>
                <a:srgbClr val="FF0000"/>
              </a:buClr>
              <a:buFont typeface="Courier New"/>
              <a:buChar char="o"/>
              <a:defRPr sz="1800"/>
            </a:pPr>
            <a:r>
              <a:rPr sz="1600">
                <a:solidFill>
                  <a:srgbClr val="0000FF"/>
                </a:solidFill>
                <a:latin typeface="Tahoma"/>
                <a:ea typeface="Tahoma"/>
                <a:cs typeface="Tahoma"/>
                <a:sym typeface="Tahoma"/>
              </a:rPr>
              <a:t>Multiplication (*)</a:t>
            </a:r>
            <a:endParaRPr sz="1600">
              <a:latin typeface="Tahoma"/>
              <a:ea typeface="Tahoma"/>
              <a:cs typeface="Tahoma"/>
              <a:sym typeface="Tahoma"/>
            </a:endParaRPr>
          </a:p>
          <a:p>
            <a:pPr marL="494571" lvl="1" indent="-238539" algn="just">
              <a:lnSpc>
                <a:spcPct val="90000"/>
              </a:lnSpc>
              <a:spcBef>
                <a:spcPts val="300"/>
              </a:spcBef>
              <a:buClr>
                <a:srgbClr val="FF0000"/>
              </a:buClr>
              <a:buFont typeface="Courier New"/>
              <a:buChar char="o"/>
              <a:defRPr sz="1800"/>
            </a:pPr>
            <a:r>
              <a:rPr sz="1600">
                <a:solidFill>
                  <a:srgbClr val="0000FF"/>
                </a:solidFill>
                <a:latin typeface="Tahoma"/>
                <a:ea typeface="Tahoma"/>
                <a:cs typeface="Tahoma"/>
                <a:sym typeface="Tahoma"/>
              </a:rPr>
              <a:t>Division (/)</a:t>
            </a:r>
            <a:endParaRPr sz="2300"/>
          </a:p>
          <a:p>
            <a:pPr marL="494571" lvl="1" indent="-238539" algn="just">
              <a:lnSpc>
                <a:spcPct val="90000"/>
              </a:lnSpc>
              <a:spcBef>
                <a:spcPts val="300"/>
              </a:spcBef>
              <a:buClr>
                <a:srgbClr val="FF0000"/>
              </a:buClr>
              <a:buFont typeface="Courier New"/>
              <a:buChar char="o"/>
              <a:defRPr sz="1800"/>
            </a:pPr>
            <a:r>
              <a:rPr sz="1600">
                <a:solidFill>
                  <a:srgbClr val="0000FF"/>
                </a:solidFill>
                <a:latin typeface="Tahoma"/>
                <a:ea typeface="Tahoma"/>
                <a:cs typeface="Tahoma"/>
                <a:sym typeface="Tahoma"/>
              </a:rPr>
              <a:t>Modulus (%)</a:t>
            </a:r>
          </a:p>
        </p:txBody>
      </p:sp>
      <p:grpSp>
        <p:nvGrpSpPr>
          <p:cNvPr id="266" name="Group 266"/>
          <p:cNvGrpSpPr/>
          <p:nvPr/>
        </p:nvGrpSpPr>
        <p:grpSpPr>
          <a:xfrm>
            <a:off x="1691680" y="2852934"/>
            <a:ext cx="6408712" cy="595703"/>
            <a:chOff x="0" y="0"/>
            <a:chExt cx="6408711" cy="595702"/>
          </a:xfrm>
        </p:grpSpPr>
        <p:sp>
          <p:nvSpPr>
            <p:cNvPr id="264" name="Shape 264"/>
            <p:cNvSpPr/>
            <p:nvPr/>
          </p:nvSpPr>
          <p:spPr>
            <a:xfrm>
              <a:off x="0" y="0"/>
              <a:ext cx="6408712" cy="595703"/>
            </a:xfrm>
            <a:prstGeom prst="roundRect">
              <a:avLst>
                <a:gd name="adj" fmla="val 16667"/>
              </a:avLst>
            </a:prstGeom>
            <a:solidFill>
              <a:srgbClr val="DEF5FA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165160"/>
                  </a:solidFill>
                </a:defRPr>
              </a:pPr>
              <a:endParaRPr/>
            </a:p>
          </p:txBody>
        </p:sp>
        <p:sp>
          <p:nvSpPr>
            <p:cNvPr id="265" name="Shape 265"/>
            <p:cNvSpPr/>
            <p:nvPr/>
          </p:nvSpPr>
          <p:spPr>
            <a:xfrm>
              <a:off x="29080" y="98069"/>
              <a:ext cx="6350552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00B0F0"/>
                  </a:solidFill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00B0F0"/>
                  </a:solidFill>
                </a:rPr>
                <a:t>variable = operand1 operator operand2;</a:t>
              </a:r>
            </a:p>
          </p:txBody>
        </p:sp>
      </p:grpSp>
      <p:grpSp>
        <p:nvGrpSpPr>
          <p:cNvPr id="269" name="Group 269"/>
          <p:cNvGrpSpPr/>
          <p:nvPr/>
        </p:nvGrpSpPr>
        <p:grpSpPr>
          <a:xfrm>
            <a:off x="251519" y="2852935"/>
            <a:ext cx="1296146" cy="504057"/>
            <a:chOff x="0" y="0"/>
            <a:chExt cx="1296144" cy="504056"/>
          </a:xfrm>
        </p:grpSpPr>
        <p:sp>
          <p:nvSpPr>
            <p:cNvPr id="267" name="Shape 267"/>
            <p:cNvSpPr/>
            <p:nvPr/>
          </p:nvSpPr>
          <p:spPr>
            <a:xfrm>
              <a:off x="0" y="0"/>
              <a:ext cx="1296145" cy="504057"/>
            </a:xfrm>
            <a:prstGeom prst="roundRect">
              <a:avLst>
                <a:gd name="adj" fmla="val 16667"/>
              </a:avLst>
            </a:prstGeom>
            <a:solidFill>
              <a:srgbClr val="2DA2B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8" name="Shape 268"/>
            <p:cNvSpPr/>
            <p:nvPr/>
          </p:nvSpPr>
          <p:spPr>
            <a:xfrm>
              <a:off x="24605" y="52246"/>
              <a:ext cx="1246934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SYNTAX</a:t>
              </a:r>
            </a:p>
          </p:txBody>
        </p:sp>
      </p:grpSp>
      <p:grpSp>
        <p:nvGrpSpPr>
          <p:cNvPr id="272" name="Group 272"/>
          <p:cNvGrpSpPr/>
          <p:nvPr/>
        </p:nvGrpSpPr>
        <p:grpSpPr>
          <a:xfrm>
            <a:off x="251519" y="3573014"/>
            <a:ext cx="1296146" cy="504057"/>
            <a:chOff x="0" y="0"/>
            <a:chExt cx="1296144" cy="504056"/>
          </a:xfrm>
        </p:grpSpPr>
        <p:sp>
          <p:nvSpPr>
            <p:cNvPr id="270" name="Shape 270"/>
            <p:cNvSpPr/>
            <p:nvPr/>
          </p:nvSpPr>
          <p:spPr>
            <a:xfrm>
              <a:off x="0" y="0"/>
              <a:ext cx="1296145" cy="504057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54999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  <a:endParaRPr/>
            </a:p>
          </p:txBody>
        </p:sp>
        <p:sp>
          <p:nvSpPr>
            <p:cNvPr id="271" name="Shape 271"/>
            <p:cNvSpPr/>
            <p:nvPr/>
          </p:nvSpPr>
          <p:spPr>
            <a:xfrm>
              <a:off x="24605" y="70775"/>
              <a:ext cx="1246934" cy="3625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600"/>
              </a:lvl1pPr>
            </a:lstStyle>
            <a:p>
              <a:pPr lvl="0">
                <a:defRPr sz="1800"/>
              </a:pPr>
              <a:r>
                <a:rPr sz="1600"/>
                <a:t>Example 1</a:t>
              </a:r>
            </a:p>
          </p:txBody>
        </p:sp>
      </p:grpSp>
      <p:grpSp>
        <p:nvGrpSpPr>
          <p:cNvPr id="275" name="Group 275"/>
          <p:cNvGrpSpPr/>
          <p:nvPr/>
        </p:nvGrpSpPr>
        <p:grpSpPr>
          <a:xfrm>
            <a:off x="1691680" y="3573014"/>
            <a:ext cx="6408712" cy="595703"/>
            <a:chOff x="0" y="0"/>
            <a:chExt cx="6408711" cy="595702"/>
          </a:xfrm>
        </p:grpSpPr>
        <p:sp>
          <p:nvSpPr>
            <p:cNvPr id="273" name="Shape 273"/>
            <p:cNvSpPr/>
            <p:nvPr/>
          </p:nvSpPr>
          <p:spPr>
            <a:xfrm>
              <a:off x="0" y="0"/>
              <a:ext cx="6408712" cy="595703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274" name="Shape 274"/>
            <p:cNvSpPr/>
            <p:nvPr/>
          </p:nvSpPr>
          <p:spPr>
            <a:xfrm>
              <a:off x="29080" y="98069"/>
              <a:ext cx="6350552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/>
              <a:r>
                <a:t>x = 10 + 5; 	</a:t>
              </a:r>
              <a:r>
                <a:rPr>
                  <a:solidFill>
                    <a:srgbClr val="00B050"/>
                  </a:solidFill>
                </a:rPr>
                <a:t>// 10 and 5 are called operands</a:t>
              </a:r>
            </a:p>
          </p:txBody>
        </p:sp>
      </p:grpSp>
      <p:grpSp>
        <p:nvGrpSpPr>
          <p:cNvPr id="278" name="Group 278"/>
          <p:cNvGrpSpPr/>
          <p:nvPr/>
        </p:nvGrpSpPr>
        <p:grpSpPr>
          <a:xfrm>
            <a:off x="251519" y="4293096"/>
            <a:ext cx="1296146" cy="504057"/>
            <a:chOff x="0" y="0"/>
            <a:chExt cx="1296144" cy="504056"/>
          </a:xfrm>
        </p:grpSpPr>
        <p:sp>
          <p:nvSpPr>
            <p:cNvPr id="276" name="Shape 276"/>
            <p:cNvSpPr/>
            <p:nvPr/>
          </p:nvSpPr>
          <p:spPr>
            <a:xfrm>
              <a:off x="0" y="0"/>
              <a:ext cx="1296145" cy="504057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54999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  <a:endParaRPr/>
            </a:p>
          </p:txBody>
        </p:sp>
        <p:sp>
          <p:nvSpPr>
            <p:cNvPr id="277" name="Shape 277"/>
            <p:cNvSpPr/>
            <p:nvPr/>
          </p:nvSpPr>
          <p:spPr>
            <a:xfrm>
              <a:off x="24605" y="70775"/>
              <a:ext cx="1246934" cy="3625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600"/>
              </a:lvl1pPr>
            </a:lstStyle>
            <a:p>
              <a:pPr lvl="0">
                <a:defRPr sz="1800"/>
              </a:pPr>
              <a:r>
                <a:rPr sz="1600"/>
                <a:t>Example 2</a:t>
              </a:r>
            </a:p>
          </p:txBody>
        </p:sp>
      </p:grpSp>
      <p:grpSp>
        <p:nvGrpSpPr>
          <p:cNvPr id="281" name="Group 281"/>
          <p:cNvGrpSpPr/>
          <p:nvPr/>
        </p:nvGrpSpPr>
        <p:grpSpPr>
          <a:xfrm>
            <a:off x="1691680" y="4293096"/>
            <a:ext cx="6408712" cy="765905"/>
            <a:chOff x="0" y="0"/>
            <a:chExt cx="6408711" cy="765903"/>
          </a:xfrm>
        </p:grpSpPr>
        <p:sp>
          <p:nvSpPr>
            <p:cNvPr id="279" name="Shape 279"/>
            <p:cNvSpPr/>
            <p:nvPr/>
          </p:nvSpPr>
          <p:spPr>
            <a:xfrm>
              <a:off x="0" y="0"/>
              <a:ext cx="6408712" cy="76590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280" name="Shape 280"/>
            <p:cNvSpPr/>
            <p:nvPr/>
          </p:nvSpPr>
          <p:spPr>
            <a:xfrm>
              <a:off x="37387" y="24420"/>
              <a:ext cx="6333938" cy="7170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/>
              <a:r>
                <a:t>x = 10;</a:t>
              </a:r>
              <a:endParaRPr>
                <a:solidFill>
                  <a:srgbClr val="FFFFFF"/>
                </a:solidFill>
              </a:endParaRPr>
            </a:p>
            <a:p>
              <a:pPr lvl="0"/>
              <a:r>
                <a:t>y = </a:t>
              </a:r>
              <a:r>
                <a:rPr>
                  <a:solidFill>
                    <a:srgbClr val="0000FF"/>
                  </a:solidFill>
                </a:rPr>
                <a:t>x</a:t>
              </a:r>
              <a:r>
                <a:t> * 10;	</a:t>
              </a:r>
              <a:r>
                <a:rPr>
                  <a:solidFill>
                    <a:srgbClr val="00B050"/>
                  </a:solidFill>
                </a:rPr>
                <a:t>// x and 10 are the operands</a:t>
              </a:r>
            </a:p>
          </p:txBody>
        </p:sp>
      </p:grpSp>
      <p:grpSp>
        <p:nvGrpSpPr>
          <p:cNvPr id="284" name="Group 284"/>
          <p:cNvGrpSpPr/>
          <p:nvPr/>
        </p:nvGrpSpPr>
        <p:grpSpPr>
          <a:xfrm>
            <a:off x="251519" y="5157192"/>
            <a:ext cx="1296146" cy="504057"/>
            <a:chOff x="0" y="0"/>
            <a:chExt cx="1296144" cy="504056"/>
          </a:xfrm>
        </p:grpSpPr>
        <p:sp>
          <p:nvSpPr>
            <p:cNvPr id="282" name="Shape 282"/>
            <p:cNvSpPr/>
            <p:nvPr/>
          </p:nvSpPr>
          <p:spPr>
            <a:xfrm>
              <a:off x="0" y="0"/>
              <a:ext cx="1296145" cy="504057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54999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83" name="Shape 283"/>
            <p:cNvSpPr/>
            <p:nvPr/>
          </p:nvSpPr>
          <p:spPr>
            <a:xfrm>
              <a:off x="24605" y="70775"/>
              <a:ext cx="1246934" cy="3625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600"/>
              </a:lvl1pPr>
            </a:lstStyle>
            <a:p>
              <a:pPr lvl="0">
                <a:defRPr sz="1800"/>
              </a:pPr>
              <a:r>
                <a:rPr sz="1600"/>
                <a:t>Example 3</a:t>
              </a:r>
            </a:p>
          </p:txBody>
        </p:sp>
      </p:grpSp>
      <p:grpSp>
        <p:nvGrpSpPr>
          <p:cNvPr id="287" name="Group 287"/>
          <p:cNvGrpSpPr/>
          <p:nvPr/>
        </p:nvGrpSpPr>
        <p:grpSpPr>
          <a:xfrm>
            <a:off x="1691680" y="5107962"/>
            <a:ext cx="6408712" cy="1034565"/>
            <a:chOff x="0" y="0"/>
            <a:chExt cx="6408711" cy="1034563"/>
          </a:xfrm>
        </p:grpSpPr>
        <p:sp>
          <p:nvSpPr>
            <p:cNvPr id="285" name="Shape 285"/>
            <p:cNvSpPr/>
            <p:nvPr/>
          </p:nvSpPr>
          <p:spPr>
            <a:xfrm>
              <a:off x="0" y="49229"/>
              <a:ext cx="6408712" cy="93610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286" name="Shape 286"/>
            <p:cNvSpPr/>
            <p:nvPr/>
          </p:nvSpPr>
          <p:spPr>
            <a:xfrm>
              <a:off x="45696" y="0"/>
              <a:ext cx="6317320" cy="1034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/>
              <a:r>
                <a:t>x = 10;</a:t>
              </a:r>
              <a:endParaRPr>
                <a:solidFill>
                  <a:srgbClr val="FFFFFF"/>
                </a:solidFill>
              </a:endParaRPr>
            </a:p>
            <a:p>
              <a:pPr lvl="0"/>
              <a:r>
                <a:t>y = </a:t>
              </a:r>
              <a:r>
                <a:rPr>
                  <a:solidFill>
                    <a:srgbClr val="0000FF"/>
                  </a:solidFill>
                </a:rPr>
                <a:t>x</a:t>
              </a:r>
              <a:r>
                <a:t> * 10 + 5;	</a:t>
              </a:r>
              <a:r>
                <a:rPr>
                  <a:solidFill>
                    <a:srgbClr val="00B050"/>
                  </a:solidFill>
                </a:rPr>
                <a:t>// x and 10 are the operands of *</a:t>
              </a:r>
              <a:endParaRPr>
                <a:solidFill>
                  <a:srgbClr val="FFFFFF"/>
                </a:solidFill>
              </a:endParaRPr>
            </a:p>
            <a:p>
              <a:pPr lvl="0"/>
              <a:r>
                <a:rPr>
                  <a:solidFill>
                    <a:srgbClr val="00B050"/>
                  </a:solidFill>
                </a:rPr>
                <a:t>		// x*10 and 5 are the operands of +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" grpId="0" build="p" animBg="1" advAuto="0"/>
      <p:bldP spid="266" grpId="0" animBg="1" advAuto="0"/>
      <p:bldP spid="269" grpId="0" animBg="1" advAuto="0"/>
      <p:bldP spid="272" grpId="0" animBg="1" advAuto="0"/>
      <p:bldP spid="275" grpId="0" animBg="1" advAuto="0"/>
      <p:bldP spid="278" grpId="0" animBg="1" advAuto="0"/>
      <p:bldP spid="281" grpId="0" animBg="1" advAuto="0"/>
      <p:bldP spid="284" grpId="0" animBg="1" advAuto="0"/>
      <p:bldP spid="287" grpId="0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>
            <a:spLocks noGrp="1"/>
          </p:cNvSpPr>
          <p:nvPr>
            <p:ph type="title"/>
          </p:nvPr>
        </p:nvSpPr>
        <p:spPr>
          <a:xfrm>
            <a:off x="228600" y="152399"/>
            <a:ext cx="7772400" cy="598490"/>
          </a:xfrm>
          <a:prstGeom prst="rect">
            <a:avLst/>
          </a:prstGeom>
        </p:spPr>
        <p:txBody>
          <a:bodyPr/>
          <a:lstStyle>
            <a:lvl1pPr defTabSz="740663">
              <a:defRPr sz="3240" b="0">
                <a:solidFill>
                  <a:srgbClr val="DA1F28"/>
                </a:solidFill>
                <a:effectLst>
                  <a:outerShdw blurRad="30861" dist="20574" dir="5400000" rotWithShape="0">
                    <a:srgbClr val="000000">
                      <a:alpha val="25000"/>
                    </a:srgbClr>
                  </a:outerShdw>
                </a:effectLst>
                <a:latin typeface="Tahoma Negreta"/>
                <a:ea typeface="Tahoma Negreta"/>
                <a:cs typeface="Tahoma Negreta"/>
                <a:sym typeface="Tahoma Negreta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240">
                <a:solidFill>
                  <a:srgbClr val="DA1F28"/>
                </a:solidFill>
                <a:effectLst>
                  <a:outerShdw blurRad="30861" dist="20574" dir="5400000" rotWithShape="0">
                    <a:srgbClr val="000000">
                      <a:alpha val="25000"/>
                    </a:srgbClr>
                  </a:outerShdw>
                </a:effectLst>
              </a:rPr>
              <a:t>3. ARITHMETIC OPERATORS</a:t>
            </a:r>
          </a:p>
        </p:txBody>
      </p:sp>
      <p:sp>
        <p:nvSpPr>
          <p:cNvPr id="290" name="Shape 290"/>
          <p:cNvSpPr>
            <a:spLocks noGrp="1"/>
          </p:cNvSpPr>
          <p:nvPr>
            <p:ph type="sldNum" sz="quarter" idx="2"/>
          </p:nvPr>
        </p:nvSpPr>
        <p:spPr>
          <a:xfrm>
            <a:off x="8647272" y="6521738"/>
            <a:ext cx="365761" cy="251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tIns="0" rIns="45719" bIns="0" anchor="b">
            <a:spAutoFit/>
          </a:bodyPr>
          <a:lstStyle>
            <a:lvl1pPr algn="r">
              <a:defRPr sz="1000">
                <a:latin typeface="Lucida Sans Unicode"/>
                <a:ea typeface="Lucida Sans Unicode"/>
                <a:cs typeface="Lucida Sans Unicode"/>
                <a:sym typeface="Lucida Sans Unicode"/>
              </a:defRPr>
            </a:lvl1pPr>
            <a:lvl2pPr indent="4572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2pPr>
            <a:lvl3pPr indent="9144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3pPr>
            <a:lvl4pPr indent="13716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4pPr>
            <a:lvl5pPr indent="18288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5pPr>
            <a:lvl6pPr indent="22860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6pPr>
            <a:lvl7pPr indent="27432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7pPr>
            <a:lvl8pPr indent="32004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8pPr>
            <a:lvl9pPr indent="36576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9pPr>
          </a:lstStyle>
          <a:p>
            <a:pPr lvl="0">
              <a:defRPr sz="1800"/>
            </a:pPr>
            <a:fld id="{86CB4B4D-7CA3-9044-876B-883B54F8677D}" type="slidenum">
              <a:rPr lang="en-US" smtClean="0"/>
              <a:pPr/>
              <a:t>7</a:t>
            </a:fld>
            <a:endParaRPr sz="1000"/>
          </a:p>
        </p:txBody>
      </p:sp>
      <p:grpSp>
        <p:nvGrpSpPr>
          <p:cNvPr id="293" name="Group 293"/>
          <p:cNvGrpSpPr/>
          <p:nvPr/>
        </p:nvGrpSpPr>
        <p:grpSpPr>
          <a:xfrm>
            <a:off x="255478" y="1412775"/>
            <a:ext cx="1296145" cy="504057"/>
            <a:chOff x="0" y="0"/>
            <a:chExt cx="1296144" cy="504056"/>
          </a:xfrm>
        </p:grpSpPr>
        <p:sp>
          <p:nvSpPr>
            <p:cNvPr id="291" name="Shape 291"/>
            <p:cNvSpPr/>
            <p:nvPr/>
          </p:nvSpPr>
          <p:spPr>
            <a:xfrm>
              <a:off x="0" y="0"/>
              <a:ext cx="1296145" cy="504057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54999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  <a:endParaRPr/>
            </a:p>
          </p:txBody>
        </p:sp>
        <p:sp>
          <p:nvSpPr>
            <p:cNvPr id="292" name="Shape 292"/>
            <p:cNvSpPr/>
            <p:nvPr/>
          </p:nvSpPr>
          <p:spPr>
            <a:xfrm>
              <a:off x="24605" y="70775"/>
              <a:ext cx="1246934" cy="3625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600"/>
              </a:lvl1pPr>
            </a:lstStyle>
            <a:p>
              <a:pPr lvl="0">
                <a:defRPr sz="1800"/>
              </a:pPr>
              <a:r>
                <a:rPr sz="1600"/>
                <a:t>Example 1</a:t>
              </a:r>
            </a:p>
          </p:txBody>
        </p:sp>
      </p:grpSp>
      <p:grpSp>
        <p:nvGrpSpPr>
          <p:cNvPr id="296" name="Group 296"/>
          <p:cNvGrpSpPr/>
          <p:nvPr/>
        </p:nvGrpSpPr>
        <p:grpSpPr>
          <a:xfrm>
            <a:off x="1695637" y="1376637"/>
            <a:ext cx="7128793" cy="1034565"/>
            <a:chOff x="0" y="0"/>
            <a:chExt cx="7128791" cy="1034563"/>
          </a:xfrm>
        </p:grpSpPr>
        <p:sp>
          <p:nvSpPr>
            <p:cNvPr id="294" name="Shape 294"/>
            <p:cNvSpPr/>
            <p:nvPr/>
          </p:nvSpPr>
          <p:spPr>
            <a:xfrm>
              <a:off x="0" y="36138"/>
              <a:ext cx="7128792" cy="96228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295" name="Shape 295"/>
            <p:cNvSpPr/>
            <p:nvPr/>
          </p:nvSpPr>
          <p:spPr>
            <a:xfrm>
              <a:off x="46975" y="0"/>
              <a:ext cx="7034842" cy="1034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/>
              <a:r>
                <a:rPr>
                  <a:solidFill>
                    <a:srgbClr val="00B0F0"/>
                  </a:solidFill>
                </a:rPr>
                <a:t>int</a:t>
              </a:r>
              <a:r>
                <a:t> x = 15;</a:t>
              </a:r>
              <a:endParaRPr>
                <a:solidFill>
                  <a:srgbClr val="FFFFFF"/>
                </a:solidFill>
              </a:endParaRPr>
            </a:p>
            <a:p>
              <a:pPr lvl="0"/>
              <a:r>
                <a:rPr>
                  <a:solidFill>
                    <a:srgbClr val="00B0F0"/>
                  </a:solidFill>
                </a:rPr>
                <a:t>int</a:t>
              </a:r>
              <a:r>
                <a:t> y = 2;</a:t>
              </a:r>
              <a:endParaRPr>
                <a:solidFill>
                  <a:srgbClr val="FFFFFF"/>
                </a:solidFill>
              </a:endParaRPr>
            </a:p>
            <a:p>
              <a:pPr lvl="0"/>
              <a:r>
                <a:rPr>
                  <a:solidFill>
                    <a:srgbClr val="00B0F0"/>
                  </a:solidFill>
                </a:rPr>
                <a:t>int</a:t>
              </a:r>
              <a:r>
                <a:t> z = </a:t>
              </a:r>
              <a:r>
                <a:rPr>
                  <a:solidFill>
                    <a:srgbClr val="0000FF"/>
                  </a:solidFill>
                </a:rPr>
                <a:t>x</a:t>
              </a:r>
              <a:r>
                <a:t> / </a:t>
              </a:r>
              <a:r>
                <a:rPr>
                  <a:solidFill>
                    <a:srgbClr val="0000FF"/>
                  </a:solidFill>
                </a:rPr>
                <a:t>y</a:t>
              </a:r>
              <a:r>
                <a:t>;   </a:t>
              </a:r>
              <a:r>
                <a:rPr>
                  <a:solidFill>
                    <a:srgbClr val="00B050"/>
                  </a:solidFill>
                </a:rPr>
                <a:t>// z = 7 (the decimal part is truncated)</a:t>
              </a:r>
            </a:p>
          </p:txBody>
        </p:sp>
      </p:grpSp>
      <p:sp>
        <p:nvSpPr>
          <p:cNvPr id="297" name="Shape 297"/>
          <p:cNvSpPr/>
          <p:nvPr/>
        </p:nvSpPr>
        <p:spPr>
          <a:xfrm>
            <a:off x="0" y="764704"/>
            <a:ext cx="9144001" cy="1"/>
          </a:xfrm>
          <a:prstGeom prst="line">
            <a:avLst/>
          </a:prstGeom>
          <a:ln w="76200">
            <a:solidFill>
              <a:srgbClr val="FFC000"/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grpSp>
        <p:nvGrpSpPr>
          <p:cNvPr id="300" name="Group 300"/>
          <p:cNvGrpSpPr/>
          <p:nvPr/>
        </p:nvGrpSpPr>
        <p:grpSpPr>
          <a:xfrm>
            <a:off x="0" y="816950"/>
            <a:ext cx="9144000" cy="399564"/>
            <a:chOff x="0" y="0"/>
            <a:chExt cx="9144000" cy="399563"/>
          </a:xfrm>
        </p:grpSpPr>
        <p:sp>
          <p:nvSpPr>
            <p:cNvPr id="298" name="Shape 298"/>
            <p:cNvSpPr/>
            <p:nvPr/>
          </p:nvSpPr>
          <p:spPr>
            <a:xfrm>
              <a:off x="0" y="19761"/>
              <a:ext cx="9144000" cy="360041"/>
            </a:xfrm>
            <a:prstGeom prst="rect">
              <a:avLst/>
            </a:prstGeom>
            <a:solidFill>
              <a:srgbClr val="00B0F0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99" name="Shape 299"/>
            <p:cNvSpPr/>
            <p:nvPr/>
          </p:nvSpPr>
          <p:spPr>
            <a:xfrm>
              <a:off x="0" y="0"/>
              <a:ext cx="9144000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b="1">
                  <a:solidFill>
                    <a:srgbClr val="FFFFFF"/>
                  </a:solidFill>
                </a:defRPr>
              </a:lvl1pPr>
            </a:lstStyle>
            <a:p>
              <a:pPr lvl="0">
                <a:defRPr b="0">
                  <a:solidFill>
                    <a:srgbClr val="000000"/>
                  </a:solidFill>
                </a:defRPr>
              </a:pPr>
              <a:r>
                <a:rPr b="1">
                  <a:solidFill>
                    <a:srgbClr val="FFFFFF"/>
                  </a:solidFill>
                </a:rPr>
                <a:t>DIVISION</a:t>
              </a:r>
            </a:p>
          </p:txBody>
        </p:sp>
      </p:grpSp>
      <p:sp>
        <p:nvSpPr>
          <p:cNvPr id="301" name="Shape 301"/>
          <p:cNvSpPr/>
          <p:nvPr/>
        </p:nvSpPr>
        <p:spPr>
          <a:xfrm>
            <a:off x="0" y="1268759"/>
            <a:ext cx="9144001" cy="1"/>
          </a:xfrm>
          <a:prstGeom prst="line">
            <a:avLst/>
          </a:prstGeom>
          <a:ln w="76200">
            <a:solidFill>
              <a:srgbClr val="FFC000"/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grpSp>
        <p:nvGrpSpPr>
          <p:cNvPr id="304" name="Group 304"/>
          <p:cNvGrpSpPr/>
          <p:nvPr/>
        </p:nvGrpSpPr>
        <p:grpSpPr>
          <a:xfrm>
            <a:off x="179512" y="5661247"/>
            <a:ext cx="8807896" cy="468053"/>
            <a:chOff x="0" y="0"/>
            <a:chExt cx="8807894" cy="468052"/>
          </a:xfrm>
        </p:grpSpPr>
        <p:sp>
          <p:nvSpPr>
            <p:cNvPr id="302" name="Shape 302"/>
            <p:cNvSpPr/>
            <p:nvPr/>
          </p:nvSpPr>
          <p:spPr>
            <a:xfrm>
              <a:off x="0" y="-1"/>
              <a:ext cx="8807896" cy="468054"/>
            </a:xfrm>
            <a:prstGeom prst="rect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  <a:effectLst>
              <a:outerShdw blurRad="190500" dist="228600" dir="2700000" rotWithShape="0">
                <a:srgbClr val="000000">
                  <a:alpha val="3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00"/>
                  </a:solidFill>
                </a:defRPr>
              </a:pPr>
              <a:endParaRPr/>
            </a:p>
          </p:txBody>
        </p:sp>
        <p:sp>
          <p:nvSpPr>
            <p:cNvPr id="303" name="Shape 303"/>
            <p:cNvSpPr/>
            <p:nvPr/>
          </p:nvSpPr>
          <p:spPr>
            <a:xfrm>
              <a:off x="0" y="34244"/>
              <a:ext cx="8807896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The division of two integers truncate the decimal part of the result</a:t>
              </a:r>
            </a:p>
          </p:txBody>
        </p:sp>
      </p:grpSp>
      <p:grpSp>
        <p:nvGrpSpPr>
          <p:cNvPr id="307" name="Group 307"/>
          <p:cNvGrpSpPr/>
          <p:nvPr/>
        </p:nvGrpSpPr>
        <p:grpSpPr>
          <a:xfrm>
            <a:off x="251519" y="2466712"/>
            <a:ext cx="1296146" cy="504057"/>
            <a:chOff x="0" y="0"/>
            <a:chExt cx="1296144" cy="504056"/>
          </a:xfrm>
        </p:grpSpPr>
        <p:sp>
          <p:nvSpPr>
            <p:cNvPr id="305" name="Shape 305"/>
            <p:cNvSpPr/>
            <p:nvPr/>
          </p:nvSpPr>
          <p:spPr>
            <a:xfrm>
              <a:off x="0" y="0"/>
              <a:ext cx="1296145" cy="504057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54999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  <a:endParaRPr/>
            </a:p>
          </p:txBody>
        </p:sp>
        <p:sp>
          <p:nvSpPr>
            <p:cNvPr id="306" name="Shape 306"/>
            <p:cNvSpPr/>
            <p:nvPr/>
          </p:nvSpPr>
          <p:spPr>
            <a:xfrm>
              <a:off x="24605" y="70775"/>
              <a:ext cx="1246934" cy="3625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600"/>
              </a:lvl1pPr>
            </a:lstStyle>
            <a:p>
              <a:pPr lvl="0">
                <a:defRPr sz="1800"/>
              </a:pPr>
              <a:r>
                <a:rPr sz="1600"/>
                <a:t>Example 2</a:t>
              </a:r>
            </a:p>
          </p:txBody>
        </p:sp>
      </p:grpSp>
      <p:grpSp>
        <p:nvGrpSpPr>
          <p:cNvPr id="310" name="Group 310"/>
          <p:cNvGrpSpPr/>
          <p:nvPr/>
        </p:nvGrpSpPr>
        <p:grpSpPr>
          <a:xfrm>
            <a:off x="1691680" y="2430573"/>
            <a:ext cx="7128793" cy="1034565"/>
            <a:chOff x="0" y="0"/>
            <a:chExt cx="7128791" cy="1034563"/>
          </a:xfrm>
        </p:grpSpPr>
        <p:sp>
          <p:nvSpPr>
            <p:cNvPr id="308" name="Shape 308"/>
            <p:cNvSpPr/>
            <p:nvPr/>
          </p:nvSpPr>
          <p:spPr>
            <a:xfrm>
              <a:off x="0" y="36138"/>
              <a:ext cx="7128792" cy="96228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309" name="Shape 309"/>
            <p:cNvSpPr/>
            <p:nvPr/>
          </p:nvSpPr>
          <p:spPr>
            <a:xfrm>
              <a:off x="46975" y="0"/>
              <a:ext cx="7034842" cy="1034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/>
              <a:r>
                <a:rPr>
                  <a:solidFill>
                    <a:srgbClr val="00B0F0"/>
                  </a:solidFill>
                </a:rPr>
                <a:t>int</a:t>
              </a:r>
              <a:r>
                <a:t> x = 15;</a:t>
              </a:r>
              <a:endParaRPr>
                <a:solidFill>
                  <a:srgbClr val="FFFFFF"/>
                </a:solidFill>
              </a:endParaRPr>
            </a:p>
            <a:p>
              <a:pPr lvl="0"/>
              <a:r>
                <a:rPr>
                  <a:solidFill>
                    <a:srgbClr val="00B0F0"/>
                  </a:solidFill>
                </a:rPr>
                <a:t>int</a:t>
              </a:r>
              <a:r>
                <a:t> y = 2;</a:t>
              </a:r>
              <a:endParaRPr>
                <a:solidFill>
                  <a:srgbClr val="FFFFFF"/>
                </a:solidFill>
              </a:endParaRPr>
            </a:p>
            <a:p>
              <a:pPr lvl="0"/>
              <a:r>
                <a:rPr>
                  <a:solidFill>
                    <a:srgbClr val="00B0F0"/>
                  </a:solidFill>
                </a:rPr>
                <a:t>double </a:t>
              </a:r>
              <a:r>
                <a:t> z = </a:t>
              </a:r>
              <a:r>
                <a:rPr>
                  <a:solidFill>
                    <a:srgbClr val="0000FF"/>
                  </a:solidFill>
                </a:rPr>
                <a:t>x</a:t>
              </a:r>
              <a:r>
                <a:t> / </a:t>
              </a:r>
              <a:r>
                <a:rPr>
                  <a:solidFill>
                    <a:srgbClr val="0000FF"/>
                  </a:solidFill>
                </a:rPr>
                <a:t>y</a:t>
              </a:r>
              <a:r>
                <a:t>;   </a:t>
              </a:r>
              <a:r>
                <a:rPr>
                  <a:solidFill>
                    <a:srgbClr val="00B050"/>
                  </a:solidFill>
                </a:rPr>
                <a:t>// z = 7.0 (since x &amp; y are integers)</a:t>
              </a:r>
            </a:p>
          </p:txBody>
        </p:sp>
      </p:grpSp>
      <p:grpSp>
        <p:nvGrpSpPr>
          <p:cNvPr id="313" name="Group 313"/>
          <p:cNvGrpSpPr/>
          <p:nvPr/>
        </p:nvGrpSpPr>
        <p:grpSpPr>
          <a:xfrm>
            <a:off x="251519" y="3546831"/>
            <a:ext cx="1296146" cy="504057"/>
            <a:chOff x="0" y="0"/>
            <a:chExt cx="1296144" cy="504056"/>
          </a:xfrm>
        </p:grpSpPr>
        <p:sp>
          <p:nvSpPr>
            <p:cNvPr id="311" name="Shape 311"/>
            <p:cNvSpPr/>
            <p:nvPr/>
          </p:nvSpPr>
          <p:spPr>
            <a:xfrm>
              <a:off x="0" y="0"/>
              <a:ext cx="1296145" cy="504057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54999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12" name="Shape 312"/>
            <p:cNvSpPr/>
            <p:nvPr/>
          </p:nvSpPr>
          <p:spPr>
            <a:xfrm>
              <a:off x="24605" y="70775"/>
              <a:ext cx="1246934" cy="3625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600"/>
              </a:lvl1pPr>
            </a:lstStyle>
            <a:p>
              <a:pPr lvl="0">
                <a:defRPr sz="1800"/>
              </a:pPr>
              <a:r>
                <a:rPr sz="1600"/>
                <a:t>Example 3</a:t>
              </a:r>
            </a:p>
          </p:txBody>
        </p:sp>
      </p:grpSp>
      <p:grpSp>
        <p:nvGrpSpPr>
          <p:cNvPr id="316" name="Group 316"/>
          <p:cNvGrpSpPr/>
          <p:nvPr/>
        </p:nvGrpSpPr>
        <p:grpSpPr>
          <a:xfrm>
            <a:off x="1691680" y="3510693"/>
            <a:ext cx="7128793" cy="1034565"/>
            <a:chOff x="0" y="0"/>
            <a:chExt cx="7128791" cy="1034563"/>
          </a:xfrm>
        </p:grpSpPr>
        <p:sp>
          <p:nvSpPr>
            <p:cNvPr id="314" name="Shape 314"/>
            <p:cNvSpPr/>
            <p:nvPr/>
          </p:nvSpPr>
          <p:spPr>
            <a:xfrm>
              <a:off x="0" y="36138"/>
              <a:ext cx="7128792" cy="96228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315" name="Shape 315"/>
            <p:cNvSpPr/>
            <p:nvPr/>
          </p:nvSpPr>
          <p:spPr>
            <a:xfrm>
              <a:off x="46975" y="0"/>
              <a:ext cx="7034842" cy="1034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/>
              <a:r>
                <a:rPr>
                  <a:solidFill>
                    <a:srgbClr val="00B0F0"/>
                  </a:solidFill>
                </a:rPr>
                <a:t>int</a:t>
              </a:r>
              <a:r>
                <a:t> x = 15;</a:t>
              </a:r>
              <a:endParaRPr>
                <a:solidFill>
                  <a:srgbClr val="FFFFFF"/>
                </a:solidFill>
              </a:endParaRPr>
            </a:p>
            <a:p>
              <a:pPr lvl="0"/>
              <a:r>
                <a:rPr>
                  <a:solidFill>
                    <a:srgbClr val="00B0F0"/>
                  </a:solidFill>
                </a:rPr>
                <a:t>double</a:t>
              </a:r>
              <a:r>
                <a:t> y = 2.0;</a:t>
              </a:r>
              <a:endParaRPr>
                <a:solidFill>
                  <a:srgbClr val="FFFFFF"/>
                </a:solidFill>
              </a:endParaRPr>
            </a:p>
            <a:p>
              <a:pPr lvl="0"/>
              <a:r>
                <a:rPr>
                  <a:solidFill>
                    <a:srgbClr val="00B0F0"/>
                  </a:solidFill>
                </a:rPr>
                <a:t>double </a:t>
              </a:r>
              <a:r>
                <a:t> z = </a:t>
              </a:r>
              <a:r>
                <a:rPr>
                  <a:solidFill>
                    <a:srgbClr val="0000FF"/>
                  </a:solidFill>
                </a:rPr>
                <a:t>x</a:t>
              </a:r>
              <a:r>
                <a:t> / </a:t>
              </a:r>
              <a:r>
                <a:rPr>
                  <a:solidFill>
                    <a:srgbClr val="0000FF"/>
                  </a:solidFill>
                </a:rPr>
                <a:t>y</a:t>
              </a:r>
              <a:r>
                <a:t>;   </a:t>
              </a:r>
              <a:r>
                <a:rPr>
                  <a:solidFill>
                    <a:srgbClr val="00B050"/>
                  </a:solidFill>
                </a:rPr>
                <a:t>// z = 7.5 (since y is double)</a:t>
              </a:r>
            </a:p>
          </p:txBody>
        </p:sp>
      </p:grpSp>
      <p:grpSp>
        <p:nvGrpSpPr>
          <p:cNvPr id="319" name="Group 319"/>
          <p:cNvGrpSpPr/>
          <p:nvPr/>
        </p:nvGrpSpPr>
        <p:grpSpPr>
          <a:xfrm>
            <a:off x="251519" y="4626952"/>
            <a:ext cx="1296146" cy="504057"/>
            <a:chOff x="0" y="0"/>
            <a:chExt cx="1296144" cy="504056"/>
          </a:xfrm>
        </p:grpSpPr>
        <p:sp>
          <p:nvSpPr>
            <p:cNvPr id="317" name="Shape 317"/>
            <p:cNvSpPr/>
            <p:nvPr/>
          </p:nvSpPr>
          <p:spPr>
            <a:xfrm>
              <a:off x="0" y="0"/>
              <a:ext cx="1296145" cy="504057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54999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  <a:endParaRPr/>
            </a:p>
          </p:txBody>
        </p:sp>
        <p:sp>
          <p:nvSpPr>
            <p:cNvPr id="318" name="Shape 318"/>
            <p:cNvSpPr/>
            <p:nvPr/>
          </p:nvSpPr>
          <p:spPr>
            <a:xfrm>
              <a:off x="24605" y="70775"/>
              <a:ext cx="1246934" cy="3625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600"/>
              </a:lvl1pPr>
            </a:lstStyle>
            <a:p>
              <a:pPr lvl="0">
                <a:defRPr sz="1800"/>
              </a:pPr>
              <a:r>
                <a:rPr sz="1600"/>
                <a:t>Example 4</a:t>
              </a:r>
            </a:p>
          </p:txBody>
        </p:sp>
      </p:grpSp>
      <p:grpSp>
        <p:nvGrpSpPr>
          <p:cNvPr id="322" name="Group 322"/>
          <p:cNvGrpSpPr/>
          <p:nvPr/>
        </p:nvGrpSpPr>
        <p:grpSpPr>
          <a:xfrm>
            <a:off x="1691680" y="4590813"/>
            <a:ext cx="7128793" cy="1034565"/>
            <a:chOff x="0" y="0"/>
            <a:chExt cx="7128791" cy="1034563"/>
          </a:xfrm>
        </p:grpSpPr>
        <p:sp>
          <p:nvSpPr>
            <p:cNvPr id="320" name="Shape 320"/>
            <p:cNvSpPr/>
            <p:nvPr/>
          </p:nvSpPr>
          <p:spPr>
            <a:xfrm>
              <a:off x="0" y="36138"/>
              <a:ext cx="7128792" cy="96228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321" name="Shape 321"/>
            <p:cNvSpPr/>
            <p:nvPr/>
          </p:nvSpPr>
          <p:spPr>
            <a:xfrm>
              <a:off x="46975" y="0"/>
              <a:ext cx="7034842" cy="1034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/>
              <a:r>
                <a:rPr>
                  <a:solidFill>
                    <a:srgbClr val="00B0F0"/>
                  </a:solidFill>
                </a:rPr>
                <a:t>double</a:t>
              </a:r>
              <a:r>
                <a:t> x = 15.0;</a:t>
              </a:r>
              <a:endParaRPr>
                <a:solidFill>
                  <a:srgbClr val="FFFFFF"/>
                </a:solidFill>
              </a:endParaRPr>
            </a:p>
            <a:p>
              <a:pPr lvl="0"/>
              <a:r>
                <a:rPr>
                  <a:solidFill>
                    <a:srgbClr val="00B0F0"/>
                  </a:solidFill>
                </a:rPr>
                <a:t>double</a:t>
              </a:r>
              <a:r>
                <a:t> y = 2.0;</a:t>
              </a:r>
              <a:endParaRPr>
                <a:solidFill>
                  <a:srgbClr val="FFFFFF"/>
                </a:solidFill>
              </a:endParaRPr>
            </a:p>
            <a:p>
              <a:pPr lvl="0"/>
              <a:r>
                <a:rPr>
                  <a:solidFill>
                    <a:srgbClr val="00B0F0"/>
                  </a:solidFill>
                </a:rPr>
                <a:t>double </a:t>
              </a:r>
              <a:r>
                <a:t> z = </a:t>
              </a:r>
              <a:r>
                <a:rPr>
                  <a:solidFill>
                    <a:srgbClr val="0000FF"/>
                  </a:solidFill>
                </a:rPr>
                <a:t>x</a:t>
              </a:r>
              <a:r>
                <a:t> / </a:t>
              </a:r>
              <a:r>
                <a:rPr>
                  <a:solidFill>
                    <a:srgbClr val="0000FF"/>
                  </a:solidFill>
                </a:rPr>
                <a:t>y</a:t>
              </a:r>
              <a:r>
                <a:t>;   </a:t>
              </a:r>
              <a:r>
                <a:rPr>
                  <a:solidFill>
                    <a:srgbClr val="00B050"/>
                  </a:solidFill>
                </a:rPr>
                <a:t>// z = 7.5 (since x &amp; y are double)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" grpId="0" animBg="1" advAuto="0"/>
      <p:bldP spid="296" grpId="0" animBg="1" advAuto="0"/>
      <p:bldP spid="300" grpId="0" animBg="1" advAuto="0"/>
      <p:bldP spid="304" grpId="0" animBg="1" advAuto="0"/>
      <p:bldP spid="307" grpId="0" animBg="1" advAuto="0"/>
      <p:bldP spid="310" grpId="0" animBg="1" advAuto="0"/>
      <p:bldP spid="313" grpId="0" animBg="1" advAuto="0"/>
      <p:bldP spid="316" grpId="0" animBg="1" advAuto="0"/>
      <p:bldP spid="319" grpId="0" animBg="1" advAuto="0"/>
      <p:bldP spid="322" grpId="0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>
            <a:spLocks noGrp="1"/>
          </p:cNvSpPr>
          <p:nvPr>
            <p:ph type="title"/>
          </p:nvPr>
        </p:nvSpPr>
        <p:spPr>
          <a:xfrm>
            <a:off x="228600" y="152399"/>
            <a:ext cx="7772400" cy="598490"/>
          </a:xfrm>
          <a:prstGeom prst="rect">
            <a:avLst/>
          </a:prstGeom>
        </p:spPr>
        <p:txBody>
          <a:bodyPr/>
          <a:lstStyle>
            <a:lvl1pPr defTabSz="740663">
              <a:defRPr sz="3240" b="0">
                <a:solidFill>
                  <a:srgbClr val="DA1F28"/>
                </a:solidFill>
                <a:effectLst>
                  <a:outerShdw blurRad="30861" dist="20574" dir="5400000" rotWithShape="0">
                    <a:srgbClr val="000000">
                      <a:alpha val="25000"/>
                    </a:srgbClr>
                  </a:outerShdw>
                </a:effectLst>
                <a:latin typeface="Tahoma Negreta"/>
                <a:ea typeface="Tahoma Negreta"/>
                <a:cs typeface="Tahoma Negreta"/>
                <a:sym typeface="Tahoma Negreta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240">
                <a:solidFill>
                  <a:srgbClr val="DA1F28"/>
                </a:solidFill>
                <a:effectLst>
                  <a:outerShdw blurRad="30861" dist="20574" dir="5400000" rotWithShape="0">
                    <a:srgbClr val="000000">
                      <a:alpha val="25000"/>
                    </a:srgbClr>
                  </a:outerShdw>
                </a:effectLst>
              </a:rPr>
              <a:t>3. ARITHMETIC OPERATORS</a:t>
            </a:r>
          </a:p>
        </p:txBody>
      </p:sp>
      <p:sp>
        <p:nvSpPr>
          <p:cNvPr id="325" name="Shape 325"/>
          <p:cNvSpPr>
            <a:spLocks noGrp="1"/>
          </p:cNvSpPr>
          <p:nvPr>
            <p:ph type="sldNum" sz="quarter" idx="2"/>
          </p:nvPr>
        </p:nvSpPr>
        <p:spPr>
          <a:xfrm>
            <a:off x="8647272" y="6521738"/>
            <a:ext cx="365761" cy="251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tIns="0" rIns="45719" bIns="0" anchor="b">
            <a:spAutoFit/>
          </a:bodyPr>
          <a:lstStyle>
            <a:lvl1pPr algn="r">
              <a:defRPr sz="1000">
                <a:latin typeface="Lucida Sans Unicode"/>
                <a:ea typeface="Lucida Sans Unicode"/>
                <a:cs typeface="Lucida Sans Unicode"/>
                <a:sym typeface="Lucida Sans Unicode"/>
              </a:defRPr>
            </a:lvl1pPr>
            <a:lvl2pPr indent="4572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2pPr>
            <a:lvl3pPr indent="9144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3pPr>
            <a:lvl4pPr indent="13716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4pPr>
            <a:lvl5pPr indent="18288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5pPr>
            <a:lvl6pPr indent="22860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6pPr>
            <a:lvl7pPr indent="27432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7pPr>
            <a:lvl8pPr indent="32004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8pPr>
            <a:lvl9pPr indent="36576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9pPr>
          </a:lstStyle>
          <a:p>
            <a:pPr lvl="0">
              <a:defRPr sz="1800"/>
            </a:pPr>
            <a:fld id="{86CB4B4D-7CA3-9044-876B-883B54F8677D}" type="slidenum">
              <a:rPr lang="en-US" smtClean="0"/>
              <a:pPr/>
              <a:t>8</a:t>
            </a:fld>
            <a:endParaRPr sz="1000"/>
          </a:p>
        </p:txBody>
      </p:sp>
      <p:sp>
        <p:nvSpPr>
          <p:cNvPr id="326" name="Shape 326"/>
          <p:cNvSpPr>
            <a:spLocks noGrp="1"/>
          </p:cNvSpPr>
          <p:nvPr>
            <p:ph type="body" idx="1"/>
          </p:nvPr>
        </p:nvSpPr>
        <p:spPr>
          <a:xfrm>
            <a:off x="251519" y="1340767"/>
            <a:ext cx="8640962" cy="504057"/>
          </a:xfrm>
          <a:prstGeom prst="rect">
            <a:avLst/>
          </a:prstGeom>
        </p:spPr>
        <p:txBody>
          <a:bodyPr/>
          <a:lstStyle/>
          <a:p>
            <a:pPr marL="254000" lvl="0" indent="-254000" algn="just">
              <a:lnSpc>
                <a:spcPct val="90000"/>
              </a:lnSpc>
              <a:buClr>
                <a:srgbClr val="FF0000"/>
              </a:buClr>
              <a:buFont typeface="Wingdings"/>
              <a:buChar char="➢"/>
              <a:defRPr sz="1800"/>
            </a:pPr>
            <a:r>
              <a:rPr sz="200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Modulus </a:t>
            </a:r>
            <a:r>
              <a:rPr sz="2000">
                <a:latin typeface="Tahoma"/>
                <a:ea typeface="Tahoma"/>
                <a:cs typeface="Tahoma"/>
                <a:sym typeface="Tahoma"/>
              </a:rPr>
              <a:t>is the remainder of the division of two numbers</a:t>
            </a:r>
          </a:p>
        </p:txBody>
      </p:sp>
      <p:grpSp>
        <p:nvGrpSpPr>
          <p:cNvPr id="329" name="Group 329"/>
          <p:cNvGrpSpPr/>
          <p:nvPr/>
        </p:nvGrpSpPr>
        <p:grpSpPr>
          <a:xfrm>
            <a:off x="255478" y="1772816"/>
            <a:ext cx="1296145" cy="504057"/>
            <a:chOff x="0" y="0"/>
            <a:chExt cx="1296144" cy="504056"/>
          </a:xfrm>
        </p:grpSpPr>
        <p:sp>
          <p:nvSpPr>
            <p:cNvPr id="327" name="Shape 327"/>
            <p:cNvSpPr/>
            <p:nvPr/>
          </p:nvSpPr>
          <p:spPr>
            <a:xfrm>
              <a:off x="0" y="0"/>
              <a:ext cx="1296145" cy="504057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54999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  <a:endParaRPr/>
            </a:p>
          </p:txBody>
        </p:sp>
        <p:sp>
          <p:nvSpPr>
            <p:cNvPr id="328" name="Shape 328"/>
            <p:cNvSpPr/>
            <p:nvPr/>
          </p:nvSpPr>
          <p:spPr>
            <a:xfrm>
              <a:off x="24605" y="70775"/>
              <a:ext cx="1246934" cy="3625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600"/>
              </a:lvl1pPr>
            </a:lstStyle>
            <a:p>
              <a:pPr lvl="0">
                <a:defRPr sz="1800"/>
              </a:pPr>
              <a:r>
                <a:rPr sz="1600"/>
                <a:t>Example 1</a:t>
              </a:r>
            </a:p>
          </p:txBody>
        </p:sp>
      </p:grpSp>
      <p:grpSp>
        <p:nvGrpSpPr>
          <p:cNvPr id="332" name="Group 332"/>
          <p:cNvGrpSpPr/>
          <p:nvPr/>
        </p:nvGrpSpPr>
        <p:grpSpPr>
          <a:xfrm>
            <a:off x="1695637" y="1772816"/>
            <a:ext cx="6408713" cy="504057"/>
            <a:chOff x="0" y="0"/>
            <a:chExt cx="6408711" cy="504056"/>
          </a:xfrm>
        </p:grpSpPr>
        <p:sp>
          <p:nvSpPr>
            <p:cNvPr id="330" name="Shape 330"/>
            <p:cNvSpPr/>
            <p:nvPr/>
          </p:nvSpPr>
          <p:spPr>
            <a:xfrm>
              <a:off x="0" y="0"/>
              <a:ext cx="6408712" cy="50405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331" name="Shape 331"/>
            <p:cNvSpPr/>
            <p:nvPr/>
          </p:nvSpPr>
          <p:spPr>
            <a:xfrm>
              <a:off x="24605" y="52246"/>
              <a:ext cx="6359502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/>
              <a:r>
                <a:t>x = 5 %  2; 	</a:t>
              </a:r>
              <a:r>
                <a:rPr>
                  <a:solidFill>
                    <a:srgbClr val="00B050"/>
                  </a:solidFill>
                </a:rPr>
                <a:t>// x = 1      (1 &lt; 2)</a:t>
              </a:r>
            </a:p>
          </p:txBody>
        </p:sp>
      </p:grpSp>
      <p:grpSp>
        <p:nvGrpSpPr>
          <p:cNvPr id="335" name="Group 335"/>
          <p:cNvGrpSpPr/>
          <p:nvPr/>
        </p:nvGrpSpPr>
        <p:grpSpPr>
          <a:xfrm>
            <a:off x="251519" y="2375063"/>
            <a:ext cx="1296146" cy="504057"/>
            <a:chOff x="0" y="0"/>
            <a:chExt cx="1296144" cy="504056"/>
          </a:xfrm>
        </p:grpSpPr>
        <p:sp>
          <p:nvSpPr>
            <p:cNvPr id="333" name="Shape 333"/>
            <p:cNvSpPr/>
            <p:nvPr/>
          </p:nvSpPr>
          <p:spPr>
            <a:xfrm>
              <a:off x="0" y="0"/>
              <a:ext cx="1296145" cy="504057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54999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  <a:endParaRPr/>
            </a:p>
          </p:txBody>
        </p:sp>
        <p:sp>
          <p:nvSpPr>
            <p:cNvPr id="334" name="Shape 334"/>
            <p:cNvSpPr/>
            <p:nvPr/>
          </p:nvSpPr>
          <p:spPr>
            <a:xfrm>
              <a:off x="24605" y="70775"/>
              <a:ext cx="1246934" cy="3625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600"/>
              </a:lvl1pPr>
            </a:lstStyle>
            <a:p>
              <a:pPr lvl="0">
                <a:defRPr sz="1800"/>
              </a:pPr>
              <a:r>
                <a:rPr sz="1600"/>
                <a:t>Example 2</a:t>
              </a:r>
            </a:p>
          </p:txBody>
        </p:sp>
      </p:grpSp>
      <p:grpSp>
        <p:nvGrpSpPr>
          <p:cNvPr id="338" name="Group 338"/>
          <p:cNvGrpSpPr/>
          <p:nvPr/>
        </p:nvGrpSpPr>
        <p:grpSpPr>
          <a:xfrm>
            <a:off x="1691680" y="2375063"/>
            <a:ext cx="6408712" cy="504057"/>
            <a:chOff x="0" y="0"/>
            <a:chExt cx="6408711" cy="504056"/>
          </a:xfrm>
        </p:grpSpPr>
        <p:sp>
          <p:nvSpPr>
            <p:cNvPr id="336" name="Shape 336"/>
            <p:cNvSpPr/>
            <p:nvPr/>
          </p:nvSpPr>
          <p:spPr>
            <a:xfrm>
              <a:off x="0" y="0"/>
              <a:ext cx="6408712" cy="50405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337" name="Shape 337"/>
            <p:cNvSpPr/>
            <p:nvPr/>
          </p:nvSpPr>
          <p:spPr>
            <a:xfrm>
              <a:off x="24605" y="52246"/>
              <a:ext cx="6359502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/>
              <a:r>
                <a:t>x = 24 % 2;	</a:t>
              </a:r>
              <a:r>
                <a:rPr>
                  <a:solidFill>
                    <a:srgbClr val="00B050"/>
                  </a:solidFill>
                </a:rPr>
                <a:t>// x = 0      (0 &lt; 2)</a:t>
              </a:r>
            </a:p>
          </p:txBody>
        </p:sp>
      </p:grpSp>
      <p:sp>
        <p:nvSpPr>
          <p:cNvPr id="339" name="Shape 339"/>
          <p:cNvSpPr/>
          <p:nvPr/>
        </p:nvSpPr>
        <p:spPr>
          <a:xfrm>
            <a:off x="0" y="764704"/>
            <a:ext cx="9144001" cy="1"/>
          </a:xfrm>
          <a:prstGeom prst="line">
            <a:avLst/>
          </a:prstGeom>
          <a:ln w="76200">
            <a:solidFill>
              <a:srgbClr val="FFC000"/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grpSp>
        <p:nvGrpSpPr>
          <p:cNvPr id="342" name="Group 342"/>
          <p:cNvGrpSpPr/>
          <p:nvPr/>
        </p:nvGrpSpPr>
        <p:grpSpPr>
          <a:xfrm>
            <a:off x="0" y="816950"/>
            <a:ext cx="9144000" cy="399564"/>
            <a:chOff x="0" y="0"/>
            <a:chExt cx="9144000" cy="399563"/>
          </a:xfrm>
        </p:grpSpPr>
        <p:sp>
          <p:nvSpPr>
            <p:cNvPr id="340" name="Shape 340"/>
            <p:cNvSpPr/>
            <p:nvPr/>
          </p:nvSpPr>
          <p:spPr>
            <a:xfrm>
              <a:off x="0" y="19761"/>
              <a:ext cx="9144000" cy="360041"/>
            </a:xfrm>
            <a:prstGeom prst="rect">
              <a:avLst/>
            </a:prstGeom>
            <a:solidFill>
              <a:srgbClr val="00B0F0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41" name="Shape 341"/>
            <p:cNvSpPr/>
            <p:nvPr/>
          </p:nvSpPr>
          <p:spPr>
            <a:xfrm>
              <a:off x="0" y="0"/>
              <a:ext cx="9144000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b="1">
                  <a:solidFill>
                    <a:srgbClr val="FFFFFF"/>
                  </a:solidFill>
                </a:defRPr>
              </a:lvl1pPr>
            </a:lstStyle>
            <a:p>
              <a:pPr lvl="0">
                <a:defRPr b="0">
                  <a:solidFill>
                    <a:srgbClr val="000000"/>
                  </a:solidFill>
                </a:defRPr>
              </a:pPr>
              <a:r>
                <a:rPr b="1">
                  <a:solidFill>
                    <a:srgbClr val="FFFFFF"/>
                  </a:solidFill>
                </a:rPr>
                <a:t>MODULUS</a:t>
              </a:r>
            </a:p>
          </p:txBody>
        </p:sp>
      </p:grpSp>
      <p:sp>
        <p:nvSpPr>
          <p:cNvPr id="343" name="Shape 343"/>
          <p:cNvSpPr/>
          <p:nvPr/>
        </p:nvSpPr>
        <p:spPr>
          <a:xfrm>
            <a:off x="0" y="1268759"/>
            <a:ext cx="9144001" cy="1"/>
          </a:xfrm>
          <a:prstGeom prst="line">
            <a:avLst/>
          </a:prstGeom>
          <a:ln w="76200">
            <a:solidFill>
              <a:srgbClr val="FFC000"/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grpSp>
        <p:nvGrpSpPr>
          <p:cNvPr id="346" name="Group 346"/>
          <p:cNvGrpSpPr/>
          <p:nvPr/>
        </p:nvGrpSpPr>
        <p:grpSpPr>
          <a:xfrm>
            <a:off x="251519" y="2996951"/>
            <a:ext cx="1296146" cy="504057"/>
            <a:chOff x="0" y="0"/>
            <a:chExt cx="1296144" cy="504056"/>
          </a:xfrm>
        </p:grpSpPr>
        <p:sp>
          <p:nvSpPr>
            <p:cNvPr id="344" name="Shape 344"/>
            <p:cNvSpPr/>
            <p:nvPr/>
          </p:nvSpPr>
          <p:spPr>
            <a:xfrm>
              <a:off x="0" y="0"/>
              <a:ext cx="1296145" cy="504057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54999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45" name="Shape 345"/>
            <p:cNvSpPr/>
            <p:nvPr/>
          </p:nvSpPr>
          <p:spPr>
            <a:xfrm>
              <a:off x="24605" y="70775"/>
              <a:ext cx="1246934" cy="3625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600"/>
              </a:lvl1pPr>
            </a:lstStyle>
            <a:p>
              <a:pPr lvl="0">
                <a:defRPr sz="1800"/>
              </a:pPr>
              <a:r>
                <a:rPr sz="1600"/>
                <a:t>Example 3</a:t>
              </a:r>
            </a:p>
          </p:txBody>
        </p:sp>
      </p:grpSp>
      <p:grpSp>
        <p:nvGrpSpPr>
          <p:cNvPr id="349" name="Group 349"/>
          <p:cNvGrpSpPr/>
          <p:nvPr/>
        </p:nvGrpSpPr>
        <p:grpSpPr>
          <a:xfrm>
            <a:off x="1691680" y="2996951"/>
            <a:ext cx="6408712" cy="504057"/>
            <a:chOff x="0" y="0"/>
            <a:chExt cx="6408711" cy="504056"/>
          </a:xfrm>
        </p:grpSpPr>
        <p:sp>
          <p:nvSpPr>
            <p:cNvPr id="347" name="Shape 347"/>
            <p:cNvSpPr/>
            <p:nvPr/>
          </p:nvSpPr>
          <p:spPr>
            <a:xfrm>
              <a:off x="0" y="0"/>
              <a:ext cx="6408712" cy="50405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348" name="Shape 348"/>
            <p:cNvSpPr/>
            <p:nvPr/>
          </p:nvSpPr>
          <p:spPr>
            <a:xfrm>
              <a:off x="24605" y="52246"/>
              <a:ext cx="6359502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/>
              <a:r>
                <a:t>x = 21 % 7;	</a:t>
              </a:r>
              <a:r>
                <a:rPr>
                  <a:solidFill>
                    <a:srgbClr val="00B050"/>
                  </a:solidFill>
                </a:rPr>
                <a:t>// x = 0      (0 &lt; 7)</a:t>
              </a:r>
            </a:p>
          </p:txBody>
        </p:sp>
      </p:grpSp>
      <p:grpSp>
        <p:nvGrpSpPr>
          <p:cNvPr id="352" name="Group 352"/>
          <p:cNvGrpSpPr/>
          <p:nvPr/>
        </p:nvGrpSpPr>
        <p:grpSpPr>
          <a:xfrm>
            <a:off x="251519" y="3573016"/>
            <a:ext cx="1296146" cy="504057"/>
            <a:chOff x="0" y="0"/>
            <a:chExt cx="1296144" cy="504056"/>
          </a:xfrm>
        </p:grpSpPr>
        <p:sp>
          <p:nvSpPr>
            <p:cNvPr id="350" name="Shape 350"/>
            <p:cNvSpPr/>
            <p:nvPr/>
          </p:nvSpPr>
          <p:spPr>
            <a:xfrm>
              <a:off x="0" y="0"/>
              <a:ext cx="1296145" cy="504057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54999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  <a:endParaRPr/>
            </a:p>
          </p:txBody>
        </p:sp>
        <p:sp>
          <p:nvSpPr>
            <p:cNvPr id="351" name="Shape 351"/>
            <p:cNvSpPr/>
            <p:nvPr/>
          </p:nvSpPr>
          <p:spPr>
            <a:xfrm>
              <a:off x="24605" y="70775"/>
              <a:ext cx="1246934" cy="3625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600"/>
              </a:lvl1pPr>
            </a:lstStyle>
            <a:p>
              <a:pPr lvl="0">
                <a:defRPr sz="1800"/>
              </a:pPr>
              <a:r>
                <a:rPr sz="1600"/>
                <a:t>Example 4</a:t>
              </a:r>
            </a:p>
          </p:txBody>
        </p:sp>
      </p:grpSp>
      <p:grpSp>
        <p:nvGrpSpPr>
          <p:cNvPr id="355" name="Group 355"/>
          <p:cNvGrpSpPr/>
          <p:nvPr/>
        </p:nvGrpSpPr>
        <p:grpSpPr>
          <a:xfrm>
            <a:off x="1691680" y="3573016"/>
            <a:ext cx="6408712" cy="504057"/>
            <a:chOff x="0" y="0"/>
            <a:chExt cx="6408711" cy="504056"/>
          </a:xfrm>
        </p:grpSpPr>
        <p:sp>
          <p:nvSpPr>
            <p:cNvPr id="353" name="Shape 353"/>
            <p:cNvSpPr/>
            <p:nvPr/>
          </p:nvSpPr>
          <p:spPr>
            <a:xfrm>
              <a:off x="0" y="0"/>
              <a:ext cx="6408712" cy="50405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354" name="Shape 354"/>
            <p:cNvSpPr/>
            <p:nvPr/>
          </p:nvSpPr>
          <p:spPr>
            <a:xfrm>
              <a:off x="24605" y="52246"/>
              <a:ext cx="6359502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/>
              <a:r>
                <a:t>x = 8 % 3;	</a:t>
              </a:r>
              <a:r>
                <a:rPr>
                  <a:solidFill>
                    <a:srgbClr val="00B050"/>
                  </a:solidFill>
                </a:rPr>
                <a:t>// x = 2      (2 &lt; 3)</a:t>
              </a:r>
            </a:p>
          </p:txBody>
        </p:sp>
      </p:grpSp>
      <p:grpSp>
        <p:nvGrpSpPr>
          <p:cNvPr id="358" name="Group 358"/>
          <p:cNvGrpSpPr/>
          <p:nvPr/>
        </p:nvGrpSpPr>
        <p:grpSpPr>
          <a:xfrm>
            <a:off x="168052" y="4976636"/>
            <a:ext cx="8807896" cy="468053"/>
            <a:chOff x="0" y="0"/>
            <a:chExt cx="8807894" cy="468052"/>
          </a:xfrm>
        </p:grpSpPr>
        <p:sp>
          <p:nvSpPr>
            <p:cNvPr id="356" name="Shape 356"/>
            <p:cNvSpPr/>
            <p:nvPr/>
          </p:nvSpPr>
          <p:spPr>
            <a:xfrm>
              <a:off x="0" y="-1"/>
              <a:ext cx="8807896" cy="468054"/>
            </a:xfrm>
            <a:prstGeom prst="rect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  <a:effectLst>
              <a:outerShdw blurRad="190500" dist="228600" dir="2700000" rotWithShape="0">
                <a:srgbClr val="000000">
                  <a:alpha val="3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00"/>
                  </a:solidFill>
                </a:defRPr>
              </a:pPr>
              <a:endParaRPr/>
            </a:p>
          </p:txBody>
        </p:sp>
        <p:sp>
          <p:nvSpPr>
            <p:cNvPr id="357" name="Shape 357"/>
            <p:cNvSpPr/>
            <p:nvPr/>
          </p:nvSpPr>
          <p:spPr>
            <a:xfrm>
              <a:off x="0" y="34244"/>
              <a:ext cx="8807896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 algn="ctr"/>
              <a:r>
                <a:rPr>
                  <a:solidFill>
                    <a:srgbClr val="FFFFFF"/>
                  </a:solidFill>
                </a:rPr>
                <a:t>The operands of a mod operator must be of </a:t>
              </a:r>
              <a:r>
                <a:rPr>
                  <a:solidFill>
                    <a:srgbClr val="FFFF00"/>
                  </a:solidFill>
                </a:rPr>
                <a:t>integer </a:t>
              </a:r>
              <a:r>
                <a:rPr>
                  <a:solidFill>
                    <a:srgbClr val="FFFFFF"/>
                  </a:solidFill>
                </a:rPr>
                <a:t>type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3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3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2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" grpId="0" build="p" animBg="1" advAuto="0"/>
      <p:bldP spid="329" grpId="0" animBg="1" advAuto="0"/>
      <p:bldP spid="332" grpId="0" animBg="1" advAuto="0"/>
      <p:bldP spid="335" grpId="0" animBg="1" advAuto="0"/>
      <p:bldP spid="338" grpId="0" animBg="1" advAuto="0"/>
      <p:bldP spid="342" grpId="0" animBg="1" advAuto="0"/>
      <p:bldP spid="346" grpId="0" animBg="1" advAuto="0"/>
      <p:bldP spid="349" grpId="0" animBg="1" advAuto="0"/>
      <p:bldP spid="352" grpId="0" animBg="1" advAuto="0"/>
      <p:bldP spid="355" grpId="0" animBg="1" advAuto="0"/>
      <p:bldP spid="358" grpId="0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>
            <a:spLocks noGrp="1"/>
          </p:cNvSpPr>
          <p:nvPr>
            <p:ph type="title"/>
          </p:nvPr>
        </p:nvSpPr>
        <p:spPr>
          <a:xfrm>
            <a:off x="228600" y="152399"/>
            <a:ext cx="7772400" cy="598490"/>
          </a:xfrm>
          <a:prstGeom prst="rect">
            <a:avLst/>
          </a:prstGeom>
        </p:spPr>
        <p:txBody>
          <a:bodyPr/>
          <a:lstStyle>
            <a:lvl1pPr defTabSz="740663">
              <a:defRPr sz="3240" b="0">
                <a:solidFill>
                  <a:srgbClr val="DA1F28"/>
                </a:solidFill>
                <a:effectLst>
                  <a:outerShdw blurRad="30861" dist="20574" dir="5400000" rotWithShape="0">
                    <a:srgbClr val="000000">
                      <a:alpha val="25000"/>
                    </a:srgbClr>
                  </a:outerShdw>
                </a:effectLst>
                <a:latin typeface="Tahoma Negreta"/>
                <a:ea typeface="Tahoma Negreta"/>
                <a:cs typeface="Tahoma Negreta"/>
                <a:sym typeface="Tahoma Negreta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240">
                <a:solidFill>
                  <a:srgbClr val="DA1F28"/>
                </a:solidFill>
                <a:effectLst>
                  <a:outerShdw blurRad="30861" dist="20574" dir="5400000" rotWithShape="0">
                    <a:srgbClr val="000000">
                      <a:alpha val="25000"/>
                    </a:srgbClr>
                  </a:outerShdw>
                </a:effectLst>
              </a:rPr>
              <a:t>3. ARITHMETIC OPERATORS</a:t>
            </a:r>
          </a:p>
        </p:txBody>
      </p:sp>
      <p:sp>
        <p:nvSpPr>
          <p:cNvPr id="363" name="Shape 363"/>
          <p:cNvSpPr>
            <a:spLocks noGrp="1"/>
          </p:cNvSpPr>
          <p:nvPr>
            <p:ph type="sldNum" sz="quarter" idx="2"/>
          </p:nvPr>
        </p:nvSpPr>
        <p:spPr>
          <a:xfrm>
            <a:off x="8647272" y="6521738"/>
            <a:ext cx="365761" cy="251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tIns="0" rIns="45719" bIns="0" anchor="b">
            <a:spAutoFit/>
          </a:bodyPr>
          <a:lstStyle>
            <a:lvl1pPr algn="r">
              <a:defRPr sz="1000">
                <a:latin typeface="Lucida Sans Unicode"/>
                <a:ea typeface="Lucida Sans Unicode"/>
                <a:cs typeface="Lucida Sans Unicode"/>
                <a:sym typeface="Lucida Sans Unicode"/>
              </a:defRPr>
            </a:lvl1pPr>
            <a:lvl2pPr indent="4572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2pPr>
            <a:lvl3pPr indent="9144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3pPr>
            <a:lvl4pPr indent="13716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4pPr>
            <a:lvl5pPr indent="18288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5pPr>
            <a:lvl6pPr indent="22860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6pPr>
            <a:lvl7pPr indent="27432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7pPr>
            <a:lvl8pPr indent="32004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8pPr>
            <a:lvl9pPr indent="3657600">
              <a:defRPr>
                <a:latin typeface="Lucida Sans Unicode"/>
                <a:ea typeface="Lucida Sans Unicode"/>
                <a:cs typeface="Lucida Sans Unicode"/>
                <a:sym typeface="Lucida Sans Unicode"/>
              </a:defRPr>
            </a:lvl9pPr>
          </a:lstStyle>
          <a:p>
            <a:pPr lvl="0">
              <a:defRPr sz="1800"/>
            </a:pPr>
            <a:fld id="{86CB4B4D-7CA3-9044-876B-883B54F8677D}" type="slidenum">
              <a:rPr lang="en-US" smtClean="0"/>
              <a:pPr/>
              <a:t>9</a:t>
            </a:fld>
            <a:endParaRPr sz="1000"/>
          </a:p>
        </p:txBody>
      </p:sp>
      <p:sp>
        <p:nvSpPr>
          <p:cNvPr id="364" name="Shape 364"/>
          <p:cNvSpPr/>
          <p:nvPr/>
        </p:nvSpPr>
        <p:spPr>
          <a:xfrm>
            <a:off x="0" y="764704"/>
            <a:ext cx="9144001" cy="1"/>
          </a:xfrm>
          <a:prstGeom prst="line">
            <a:avLst/>
          </a:prstGeom>
          <a:ln w="76200">
            <a:solidFill>
              <a:srgbClr val="FFC000"/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grpSp>
        <p:nvGrpSpPr>
          <p:cNvPr id="367" name="Group 367"/>
          <p:cNvGrpSpPr/>
          <p:nvPr/>
        </p:nvGrpSpPr>
        <p:grpSpPr>
          <a:xfrm>
            <a:off x="0" y="816950"/>
            <a:ext cx="9144000" cy="399564"/>
            <a:chOff x="0" y="0"/>
            <a:chExt cx="9144000" cy="399563"/>
          </a:xfrm>
        </p:grpSpPr>
        <p:sp>
          <p:nvSpPr>
            <p:cNvPr id="365" name="Shape 365"/>
            <p:cNvSpPr/>
            <p:nvPr/>
          </p:nvSpPr>
          <p:spPr>
            <a:xfrm>
              <a:off x="0" y="19761"/>
              <a:ext cx="9144000" cy="360041"/>
            </a:xfrm>
            <a:prstGeom prst="rect">
              <a:avLst/>
            </a:prstGeom>
            <a:solidFill>
              <a:srgbClr val="00B0F0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66" name="Shape 366"/>
            <p:cNvSpPr/>
            <p:nvPr/>
          </p:nvSpPr>
          <p:spPr>
            <a:xfrm>
              <a:off x="0" y="0"/>
              <a:ext cx="9144000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b="1">
                  <a:solidFill>
                    <a:srgbClr val="FFFFFF"/>
                  </a:solidFill>
                </a:defRPr>
              </a:lvl1pPr>
            </a:lstStyle>
            <a:p>
              <a:pPr lvl="0">
                <a:defRPr b="0">
                  <a:solidFill>
                    <a:srgbClr val="000000"/>
                  </a:solidFill>
                </a:defRPr>
              </a:pPr>
              <a:r>
                <a:rPr b="1">
                  <a:solidFill>
                    <a:srgbClr val="FFFFFF"/>
                  </a:solidFill>
                </a:rPr>
                <a:t>ORDER OF PRECEDENCE</a:t>
              </a:r>
            </a:p>
          </p:txBody>
        </p:sp>
      </p:grpSp>
      <p:sp>
        <p:nvSpPr>
          <p:cNvPr id="368" name="Shape 368"/>
          <p:cNvSpPr/>
          <p:nvPr/>
        </p:nvSpPr>
        <p:spPr>
          <a:xfrm>
            <a:off x="0" y="1268759"/>
            <a:ext cx="9144001" cy="1"/>
          </a:xfrm>
          <a:prstGeom prst="line">
            <a:avLst/>
          </a:prstGeom>
          <a:ln w="76200">
            <a:solidFill>
              <a:srgbClr val="FFC000"/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69" name="Shape 369"/>
          <p:cNvSpPr>
            <a:spLocks noGrp="1"/>
          </p:cNvSpPr>
          <p:nvPr>
            <p:ph type="body" idx="1"/>
          </p:nvPr>
        </p:nvSpPr>
        <p:spPr>
          <a:xfrm>
            <a:off x="251519" y="1340767"/>
            <a:ext cx="8640962" cy="1800201"/>
          </a:xfrm>
          <a:prstGeom prst="rect">
            <a:avLst/>
          </a:prstGeom>
        </p:spPr>
        <p:txBody>
          <a:bodyPr/>
          <a:lstStyle/>
          <a:p>
            <a:pPr marL="248920" lvl="0" indent="-248920" algn="just" defTabSz="896111">
              <a:lnSpc>
                <a:spcPct val="81000"/>
              </a:lnSpc>
              <a:spcBef>
                <a:spcPts val="300"/>
              </a:spcBef>
              <a:buClr>
                <a:srgbClr val="FF0000"/>
              </a:buClr>
              <a:buFont typeface="Wingdings"/>
              <a:buChar char="➢"/>
              <a:defRPr sz="1800"/>
            </a:pPr>
            <a:r>
              <a:rPr sz="196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The order of precedence of the arithmetic operators is as follows:</a:t>
            </a:r>
          </a:p>
          <a:p>
            <a:pPr marL="513900" lvl="1" indent="-262989" algn="just" defTabSz="896111">
              <a:lnSpc>
                <a:spcPct val="81000"/>
              </a:lnSpc>
              <a:spcBef>
                <a:spcPts val="200"/>
              </a:spcBef>
              <a:buClr>
                <a:srgbClr val="FF0000"/>
              </a:buClr>
              <a:buFont typeface="Courier New"/>
              <a:buChar char="o"/>
              <a:defRPr sz="1800"/>
            </a:pPr>
            <a:r>
              <a:rPr sz="1764">
                <a:solidFill>
                  <a:srgbClr val="0000FF"/>
                </a:solidFill>
                <a:latin typeface="Tahoma"/>
                <a:ea typeface="Tahoma"/>
                <a:cs typeface="Tahoma"/>
                <a:sym typeface="Tahoma"/>
              </a:rPr>
              <a:t>Parenthesis </a:t>
            </a:r>
            <a:r>
              <a:rPr sz="1764">
                <a:latin typeface="Tahoma"/>
                <a:ea typeface="Tahoma"/>
                <a:cs typeface="Tahoma"/>
                <a:sym typeface="Tahoma"/>
              </a:rPr>
              <a:t>have the highest priority: they are evaluated from inside to outside.</a:t>
            </a:r>
          </a:p>
          <a:p>
            <a:pPr marL="513900" lvl="1" indent="-262989" algn="just" defTabSz="896111">
              <a:lnSpc>
                <a:spcPct val="81000"/>
              </a:lnSpc>
              <a:spcBef>
                <a:spcPts val="200"/>
              </a:spcBef>
              <a:buClr>
                <a:srgbClr val="FF0000"/>
              </a:buClr>
              <a:buFont typeface="Courier New"/>
              <a:buChar char="o"/>
              <a:defRPr sz="1800"/>
            </a:pPr>
            <a:r>
              <a:rPr sz="1764">
                <a:solidFill>
                  <a:srgbClr val="0000FF"/>
                </a:solidFill>
                <a:latin typeface="Tahoma"/>
                <a:ea typeface="Tahoma"/>
                <a:cs typeface="Tahoma"/>
                <a:sym typeface="Tahoma"/>
              </a:rPr>
              <a:t>Multiplication</a:t>
            </a:r>
            <a:r>
              <a:rPr sz="1764"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sz="1764">
                <a:solidFill>
                  <a:srgbClr val="0000FF"/>
                </a:solidFill>
                <a:latin typeface="Tahoma"/>
                <a:ea typeface="Tahoma"/>
                <a:cs typeface="Tahoma"/>
                <a:sym typeface="Tahoma"/>
              </a:rPr>
              <a:t>Division</a:t>
            </a:r>
            <a:r>
              <a:rPr sz="1764">
                <a:latin typeface="Tahoma"/>
                <a:ea typeface="Tahoma"/>
                <a:cs typeface="Tahoma"/>
                <a:sym typeface="Tahoma"/>
              </a:rPr>
              <a:t>, and </a:t>
            </a:r>
            <a:r>
              <a:rPr sz="1764">
                <a:solidFill>
                  <a:srgbClr val="0000FF"/>
                </a:solidFill>
                <a:latin typeface="Tahoma"/>
                <a:ea typeface="Tahoma"/>
                <a:cs typeface="Tahoma"/>
                <a:sym typeface="Tahoma"/>
              </a:rPr>
              <a:t>Modulus </a:t>
            </a:r>
            <a:r>
              <a:rPr sz="1764">
                <a:latin typeface="Tahoma"/>
                <a:ea typeface="Tahoma"/>
                <a:cs typeface="Tahoma"/>
                <a:sym typeface="Tahoma"/>
              </a:rPr>
              <a:t>have the same priority rules. They are evaluated from left to right.</a:t>
            </a:r>
            <a:endParaRPr sz="2254"/>
          </a:p>
          <a:p>
            <a:pPr marL="513900" lvl="1" indent="-262989" algn="just" defTabSz="896111">
              <a:lnSpc>
                <a:spcPct val="81000"/>
              </a:lnSpc>
              <a:spcBef>
                <a:spcPts val="200"/>
              </a:spcBef>
              <a:buClr>
                <a:srgbClr val="FF0000"/>
              </a:buClr>
              <a:buFont typeface="Courier New"/>
              <a:buChar char="o"/>
              <a:defRPr sz="1800"/>
            </a:pPr>
            <a:r>
              <a:rPr sz="1764">
                <a:solidFill>
                  <a:srgbClr val="0000FF"/>
                </a:solidFill>
                <a:latin typeface="Tahoma"/>
                <a:ea typeface="Tahoma"/>
                <a:cs typeface="Tahoma"/>
                <a:sym typeface="Tahoma"/>
              </a:rPr>
              <a:t>Addition </a:t>
            </a:r>
            <a:r>
              <a:rPr sz="1764">
                <a:latin typeface="Tahoma"/>
                <a:ea typeface="Tahoma"/>
                <a:cs typeface="Tahoma"/>
                <a:sym typeface="Tahoma"/>
              </a:rPr>
              <a:t>and </a:t>
            </a:r>
            <a:r>
              <a:rPr sz="1764">
                <a:solidFill>
                  <a:srgbClr val="0000FF"/>
                </a:solidFill>
                <a:latin typeface="Tahoma"/>
                <a:ea typeface="Tahoma"/>
                <a:cs typeface="Tahoma"/>
                <a:sym typeface="Tahoma"/>
              </a:rPr>
              <a:t>Subtraction </a:t>
            </a:r>
            <a:r>
              <a:rPr sz="1764">
                <a:latin typeface="Tahoma"/>
                <a:ea typeface="Tahoma"/>
                <a:cs typeface="Tahoma"/>
                <a:sym typeface="Tahoma"/>
              </a:rPr>
              <a:t>have the same priority rules. They are evaluated from left to right.</a:t>
            </a:r>
          </a:p>
        </p:txBody>
      </p:sp>
      <p:grpSp>
        <p:nvGrpSpPr>
          <p:cNvPr id="372" name="Group 372"/>
          <p:cNvGrpSpPr/>
          <p:nvPr/>
        </p:nvGrpSpPr>
        <p:grpSpPr>
          <a:xfrm>
            <a:off x="212169" y="3035317"/>
            <a:ext cx="1221275" cy="341567"/>
            <a:chOff x="0" y="0"/>
            <a:chExt cx="1221273" cy="341565"/>
          </a:xfrm>
        </p:grpSpPr>
        <p:sp>
          <p:nvSpPr>
            <p:cNvPr id="370" name="Shape 370"/>
            <p:cNvSpPr/>
            <p:nvPr/>
          </p:nvSpPr>
          <p:spPr>
            <a:xfrm>
              <a:off x="0" y="1161"/>
              <a:ext cx="1221274" cy="339244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54999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  <a:endParaRPr/>
            </a:p>
          </p:txBody>
        </p:sp>
        <p:sp>
          <p:nvSpPr>
            <p:cNvPr id="371" name="Shape 371"/>
            <p:cNvSpPr/>
            <p:nvPr/>
          </p:nvSpPr>
          <p:spPr>
            <a:xfrm>
              <a:off x="16560" y="0"/>
              <a:ext cx="1188154" cy="3415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algn="ctr">
                <a:defRPr sz="1600"/>
              </a:lvl1pPr>
            </a:lstStyle>
            <a:p>
              <a:pPr lvl="0">
                <a:defRPr sz="1800"/>
              </a:pPr>
              <a:r>
                <a:rPr sz="1600"/>
                <a:t>Example 1</a:t>
              </a:r>
            </a:p>
          </p:txBody>
        </p:sp>
      </p:grpSp>
      <p:grpSp>
        <p:nvGrpSpPr>
          <p:cNvPr id="375" name="Group 375"/>
          <p:cNvGrpSpPr/>
          <p:nvPr/>
        </p:nvGrpSpPr>
        <p:grpSpPr>
          <a:xfrm>
            <a:off x="1505137" y="2977515"/>
            <a:ext cx="3283201" cy="761310"/>
            <a:chOff x="0" y="151481"/>
            <a:chExt cx="3283199" cy="761309"/>
          </a:xfrm>
        </p:grpSpPr>
        <p:sp>
          <p:nvSpPr>
            <p:cNvPr id="373" name="Shape 373"/>
            <p:cNvSpPr/>
            <p:nvPr/>
          </p:nvSpPr>
          <p:spPr>
            <a:xfrm>
              <a:off x="0" y="189526"/>
              <a:ext cx="3283200" cy="38225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374" name="Shape 374"/>
            <p:cNvSpPr/>
            <p:nvPr/>
          </p:nvSpPr>
          <p:spPr>
            <a:xfrm>
              <a:off x="18660" y="151481"/>
              <a:ext cx="3245879" cy="761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r>
                <a:t>3 * 7 – 6 + 2 * 5 / 4 + 6	</a:t>
              </a:r>
            </a:p>
          </p:txBody>
        </p:sp>
      </p:grpSp>
      <p:grpSp>
        <p:nvGrpSpPr>
          <p:cNvPr id="378" name="Group 378"/>
          <p:cNvGrpSpPr/>
          <p:nvPr/>
        </p:nvGrpSpPr>
        <p:grpSpPr>
          <a:xfrm>
            <a:off x="4860032" y="2994206"/>
            <a:ext cx="4032449" cy="399564"/>
            <a:chOff x="0" y="0"/>
            <a:chExt cx="4032448" cy="399563"/>
          </a:xfrm>
        </p:grpSpPr>
        <p:sp>
          <p:nvSpPr>
            <p:cNvPr id="376" name="Shape 376"/>
            <p:cNvSpPr/>
            <p:nvPr/>
          </p:nvSpPr>
          <p:spPr>
            <a:xfrm>
              <a:off x="0" y="19761"/>
              <a:ext cx="4032449" cy="360041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377" name="Shape 377"/>
            <p:cNvSpPr/>
            <p:nvPr/>
          </p:nvSpPr>
          <p:spPr>
            <a:xfrm>
              <a:off x="17576" y="0"/>
              <a:ext cx="3997296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/>
              <a:r>
                <a:t>No parenthesis, look for * / %</a:t>
              </a:r>
            </a:p>
          </p:txBody>
        </p:sp>
      </p:grpSp>
      <p:grpSp>
        <p:nvGrpSpPr>
          <p:cNvPr id="381" name="Group 381"/>
          <p:cNvGrpSpPr/>
          <p:nvPr/>
        </p:nvGrpSpPr>
        <p:grpSpPr>
          <a:xfrm>
            <a:off x="251409" y="3470183"/>
            <a:ext cx="1008114" cy="362506"/>
            <a:chOff x="0" y="0"/>
            <a:chExt cx="1008112" cy="362505"/>
          </a:xfrm>
        </p:grpSpPr>
        <p:sp>
          <p:nvSpPr>
            <p:cNvPr id="379" name="Shape 379"/>
            <p:cNvSpPr/>
            <p:nvPr/>
          </p:nvSpPr>
          <p:spPr>
            <a:xfrm>
              <a:off x="0" y="1232"/>
              <a:ext cx="1008113" cy="360041"/>
            </a:xfrm>
            <a:prstGeom prst="roundRect">
              <a:avLst>
                <a:gd name="adj" fmla="val 16667"/>
              </a:avLst>
            </a:prstGeom>
            <a:solidFill>
              <a:srgbClr val="DEF5FA"/>
            </a:solidFill>
            <a:ln w="54999" cap="flat">
              <a:solidFill>
                <a:srgbClr val="0000FF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  <a:endParaRPr/>
            </a:p>
          </p:txBody>
        </p:sp>
        <p:sp>
          <p:nvSpPr>
            <p:cNvPr id="380" name="Shape 380"/>
            <p:cNvSpPr/>
            <p:nvPr/>
          </p:nvSpPr>
          <p:spPr>
            <a:xfrm>
              <a:off x="17576" y="0"/>
              <a:ext cx="972960" cy="3625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600"/>
              </a:lvl1pPr>
            </a:lstStyle>
            <a:p>
              <a:pPr lvl="0">
                <a:defRPr sz="1800"/>
              </a:pPr>
              <a:r>
                <a:rPr sz="1600"/>
                <a:t>Step 1</a:t>
              </a:r>
            </a:p>
          </p:txBody>
        </p:sp>
      </p:grpSp>
      <p:grpSp>
        <p:nvGrpSpPr>
          <p:cNvPr id="384" name="Group 384"/>
          <p:cNvGrpSpPr/>
          <p:nvPr/>
        </p:nvGrpSpPr>
        <p:grpSpPr>
          <a:xfrm>
            <a:off x="1509409" y="3409482"/>
            <a:ext cx="3274658" cy="759330"/>
            <a:chOff x="0" y="137710"/>
            <a:chExt cx="3274657" cy="759328"/>
          </a:xfrm>
        </p:grpSpPr>
        <p:sp>
          <p:nvSpPr>
            <p:cNvPr id="382" name="Shape 382"/>
            <p:cNvSpPr/>
            <p:nvPr/>
          </p:nvSpPr>
          <p:spPr>
            <a:xfrm>
              <a:off x="0" y="189033"/>
              <a:ext cx="3274658" cy="381263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383" name="Shape 383"/>
            <p:cNvSpPr/>
            <p:nvPr/>
          </p:nvSpPr>
          <p:spPr>
            <a:xfrm>
              <a:off x="18611" y="137710"/>
              <a:ext cx="3237435" cy="7593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r>
                <a:t>3 </a:t>
              </a:r>
              <a:r>
                <a:rPr>
                  <a:solidFill>
                    <a:srgbClr val="FF0000"/>
                  </a:solidFill>
                </a:rPr>
                <a:t>*</a:t>
              </a:r>
              <a:r>
                <a:t> 7 – 6 + 2 </a:t>
              </a:r>
              <a:r>
                <a:rPr>
                  <a:solidFill>
                    <a:srgbClr val="FF0000"/>
                  </a:solidFill>
                </a:rPr>
                <a:t>*</a:t>
              </a:r>
              <a:r>
                <a:t> 5 </a:t>
              </a:r>
              <a:r>
                <a:rPr>
                  <a:solidFill>
                    <a:srgbClr val="FF0000"/>
                  </a:solidFill>
                </a:rPr>
                <a:t>/</a:t>
              </a:r>
              <a:r>
                <a:t> 4 + 6	</a:t>
              </a:r>
            </a:p>
          </p:txBody>
        </p:sp>
      </p:grpSp>
      <p:grpSp>
        <p:nvGrpSpPr>
          <p:cNvPr id="387" name="Group 387"/>
          <p:cNvGrpSpPr/>
          <p:nvPr/>
        </p:nvGrpSpPr>
        <p:grpSpPr>
          <a:xfrm>
            <a:off x="4860032" y="3451654"/>
            <a:ext cx="4032449" cy="399564"/>
            <a:chOff x="0" y="0"/>
            <a:chExt cx="4032448" cy="399563"/>
          </a:xfrm>
        </p:grpSpPr>
        <p:sp>
          <p:nvSpPr>
            <p:cNvPr id="385" name="Shape 385"/>
            <p:cNvSpPr/>
            <p:nvPr/>
          </p:nvSpPr>
          <p:spPr>
            <a:xfrm>
              <a:off x="0" y="19761"/>
              <a:ext cx="4032449" cy="360041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386" name="Shape 386"/>
            <p:cNvSpPr/>
            <p:nvPr/>
          </p:nvSpPr>
          <p:spPr>
            <a:xfrm>
              <a:off x="17576" y="0"/>
              <a:ext cx="3997296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/>
              <a:r>
                <a:t>Evaluate from left to right</a:t>
              </a:r>
            </a:p>
          </p:txBody>
        </p:sp>
      </p:grpSp>
      <p:grpSp>
        <p:nvGrpSpPr>
          <p:cNvPr id="390" name="Group 390"/>
          <p:cNvGrpSpPr/>
          <p:nvPr/>
        </p:nvGrpSpPr>
        <p:grpSpPr>
          <a:xfrm>
            <a:off x="247451" y="3927631"/>
            <a:ext cx="1008114" cy="362506"/>
            <a:chOff x="0" y="0"/>
            <a:chExt cx="1008112" cy="362505"/>
          </a:xfrm>
        </p:grpSpPr>
        <p:sp>
          <p:nvSpPr>
            <p:cNvPr id="388" name="Shape 388"/>
            <p:cNvSpPr/>
            <p:nvPr/>
          </p:nvSpPr>
          <p:spPr>
            <a:xfrm>
              <a:off x="0" y="1232"/>
              <a:ext cx="1008113" cy="360041"/>
            </a:xfrm>
            <a:prstGeom prst="roundRect">
              <a:avLst>
                <a:gd name="adj" fmla="val 16667"/>
              </a:avLst>
            </a:prstGeom>
            <a:solidFill>
              <a:srgbClr val="DEF5FA"/>
            </a:solidFill>
            <a:ln w="54999" cap="flat">
              <a:solidFill>
                <a:srgbClr val="0000FF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  <a:endParaRPr/>
            </a:p>
          </p:txBody>
        </p:sp>
        <p:sp>
          <p:nvSpPr>
            <p:cNvPr id="389" name="Shape 389"/>
            <p:cNvSpPr/>
            <p:nvPr/>
          </p:nvSpPr>
          <p:spPr>
            <a:xfrm>
              <a:off x="17576" y="0"/>
              <a:ext cx="972960" cy="3625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600"/>
              </a:lvl1pPr>
            </a:lstStyle>
            <a:p>
              <a:pPr lvl="0">
                <a:defRPr sz="1800"/>
              </a:pPr>
              <a:r>
                <a:rPr sz="1600"/>
                <a:t>Step 2</a:t>
              </a:r>
            </a:p>
          </p:txBody>
        </p:sp>
      </p:grpSp>
      <p:grpSp>
        <p:nvGrpSpPr>
          <p:cNvPr id="393" name="Group 393"/>
          <p:cNvGrpSpPr/>
          <p:nvPr/>
        </p:nvGrpSpPr>
        <p:grpSpPr>
          <a:xfrm>
            <a:off x="1513367" y="3897838"/>
            <a:ext cx="3266742" cy="422093"/>
            <a:chOff x="0" y="0"/>
            <a:chExt cx="3266740" cy="422092"/>
          </a:xfrm>
        </p:grpSpPr>
        <p:sp>
          <p:nvSpPr>
            <p:cNvPr id="391" name="Shape 391"/>
            <p:cNvSpPr/>
            <p:nvPr/>
          </p:nvSpPr>
          <p:spPr>
            <a:xfrm>
              <a:off x="0" y="20876"/>
              <a:ext cx="3266741" cy="38034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392" name="Shape 392"/>
            <p:cNvSpPr/>
            <p:nvPr/>
          </p:nvSpPr>
          <p:spPr>
            <a:xfrm>
              <a:off x="18566" y="0"/>
              <a:ext cx="3229608" cy="4220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r>
                <a:rPr>
                  <a:solidFill>
                    <a:srgbClr val="FF0000"/>
                  </a:solidFill>
                </a:rPr>
                <a:t>21</a:t>
              </a:r>
              <a:r>
                <a:t> – 6 + </a:t>
              </a:r>
              <a:r>
                <a:rPr>
                  <a:solidFill>
                    <a:srgbClr val="FF0000"/>
                  </a:solidFill>
                </a:rPr>
                <a:t>10</a:t>
              </a:r>
              <a:r>
                <a:t> </a:t>
              </a:r>
              <a:r>
                <a:rPr>
                  <a:solidFill>
                    <a:srgbClr val="FF0000"/>
                  </a:solidFill>
                </a:rPr>
                <a:t>/</a:t>
              </a:r>
              <a:r>
                <a:t> 4 + 6	</a:t>
              </a:r>
            </a:p>
          </p:txBody>
        </p:sp>
      </p:grpSp>
      <p:grpSp>
        <p:nvGrpSpPr>
          <p:cNvPr id="396" name="Group 396"/>
          <p:cNvGrpSpPr/>
          <p:nvPr/>
        </p:nvGrpSpPr>
        <p:grpSpPr>
          <a:xfrm>
            <a:off x="4856074" y="3909102"/>
            <a:ext cx="4032449" cy="399564"/>
            <a:chOff x="0" y="0"/>
            <a:chExt cx="4032448" cy="399563"/>
          </a:xfrm>
        </p:grpSpPr>
        <p:sp>
          <p:nvSpPr>
            <p:cNvPr id="394" name="Shape 394"/>
            <p:cNvSpPr/>
            <p:nvPr/>
          </p:nvSpPr>
          <p:spPr>
            <a:xfrm>
              <a:off x="0" y="19761"/>
              <a:ext cx="4032449" cy="360041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395" name="Shape 395"/>
            <p:cNvSpPr/>
            <p:nvPr/>
          </p:nvSpPr>
          <p:spPr>
            <a:xfrm>
              <a:off x="17576" y="0"/>
              <a:ext cx="3997296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/>
              <a:r>
                <a:t>This is an integer division</a:t>
              </a:r>
            </a:p>
          </p:txBody>
        </p:sp>
      </p:grpSp>
      <p:grpSp>
        <p:nvGrpSpPr>
          <p:cNvPr id="399" name="Group 399"/>
          <p:cNvGrpSpPr/>
          <p:nvPr/>
        </p:nvGrpSpPr>
        <p:grpSpPr>
          <a:xfrm>
            <a:off x="247451" y="4385327"/>
            <a:ext cx="1008114" cy="362506"/>
            <a:chOff x="0" y="0"/>
            <a:chExt cx="1008112" cy="362505"/>
          </a:xfrm>
        </p:grpSpPr>
        <p:sp>
          <p:nvSpPr>
            <p:cNvPr id="397" name="Shape 397"/>
            <p:cNvSpPr/>
            <p:nvPr/>
          </p:nvSpPr>
          <p:spPr>
            <a:xfrm>
              <a:off x="0" y="1232"/>
              <a:ext cx="1008113" cy="360041"/>
            </a:xfrm>
            <a:prstGeom prst="roundRect">
              <a:avLst>
                <a:gd name="adj" fmla="val 16667"/>
              </a:avLst>
            </a:prstGeom>
            <a:solidFill>
              <a:srgbClr val="DEF5FA"/>
            </a:solidFill>
            <a:ln w="54999" cap="flat">
              <a:solidFill>
                <a:srgbClr val="0000FF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  <a:endParaRPr/>
            </a:p>
          </p:txBody>
        </p:sp>
        <p:sp>
          <p:nvSpPr>
            <p:cNvPr id="398" name="Shape 398"/>
            <p:cNvSpPr/>
            <p:nvPr/>
          </p:nvSpPr>
          <p:spPr>
            <a:xfrm>
              <a:off x="17576" y="0"/>
              <a:ext cx="972960" cy="3625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600"/>
              </a:lvl1pPr>
            </a:lstStyle>
            <a:p>
              <a:pPr lvl="0">
                <a:defRPr sz="1800"/>
              </a:pPr>
              <a:r>
                <a:rPr sz="1600"/>
                <a:t>Step 3</a:t>
              </a:r>
            </a:p>
          </p:txBody>
        </p:sp>
      </p:grpSp>
      <p:grpSp>
        <p:nvGrpSpPr>
          <p:cNvPr id="402" name="Group 402"/>
          <p:cNvGrpSpPr/>
          <p:nvPr/>
        </p:nvGrpSpPr>
        <p:grpSpPr>
          <a:xfrm>
            <a:off x="1513367" y="4355534"/>
            <a:ext cx="3266742" cy="422093"/>
            <a:chOff x="0" y="0"/>
            <a:chExt cx="3266740" cy="422092"/>
          </a:xfrm>
        </p:grpSpPr>
        <p:sp>
          <p:nvSpPr>
            <p:cNvPr id="400" name="Shape 400"/>
            <p:cNvSpPr/>
            <p:nvPr/>
          </p:nvSpPr>
          <p:spPr>
            <a:xfrm>
              <a:off x="0" y="20876"/>
              <a:ext cx="3266741" cy="38034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401" name="Shape 401"/>
            <p:cNvSpPr/>
            <p:nvPr/>
          </p:nvSpPr>
          <p:spPr>
            <a:xfrm>
              <a:off x="18566" y="0"/>
              <a:ext cx="3229608" cy="4220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r>
                <a:t>21 </a:t>
              </a:r>
              <a:r>
                <a:rPr>
                  <a:solidFill>
                    <a:srgbClr val="FF0000"/>
                  </a:solidFill>
                </a:rPr>
                <a:t>–</a:t>
              </a:r>
              <a:r>
                <a:t> 6 + 2 + 6	</a:t>
              </a:r>
            </a:p>
          </p:txBody>
        </p:sp>
      </p:grpSp>
      <p:grpSp>
        <p:nvGrpSpPr>
          <p:cNvPr id="405" name="Group 405"/>
          <p:cNvGrpSpPr/>
          <p:nvPr/>
        </p:nvGrpSpPr>
        <p:grpSpPr>
          <a:xfrm>
            <a:off x="4856074" y="4366798"/>
            <a:ext cx="4032449" cy="399565"/>
            <a:chOff x="0" y="0"/>
            <a:chExt cx="4032448" cy="399563"/>
          </a:xfrm>
        </p:grpSpPr>
        <p:sp>
          <p:nvSpPr>
            <p:cNvPr id="403" name="Shape 403"/>
            <p:cNvSpPr/>
            <p:nvPr/>
          </p:nvSpPr>
          <p:spPr>
            <a:xfrm>
              <a:off x="0" y="19761"/>
              <a:ext cx="4032449" cy="360041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404" name="Shape 404"/>
            <p:cNvSpPr/>
            <p:nvPr/>
          </p:nvSpPr>
          <p:spPr>
            <a:xfrm>
              <a:off x="17576" y="0"/>
              <a:ext cx="3997296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/>
              <a:r>
                <a:t>Evaluate from left to right</a:t>
              </a:r>
            </a:p>
          </p:txBody>
        </p:sp>
      </p:grpSp>
      <p:grpSp>
        <p:nvGrpSpPr>
          <p:cNvPr id="408" name="Group 408"/>
          <p:cNvGrpSpPr/>
          <p:nvPr/>
        </p:nvGrpSpPr>
        <p:grpSpPr>
          <a:xfrm>
            <a:off x="247451" y="4842775"/>
            <a:ext cx="1008114" cy="362506"/>
            <a:chOff x="0" y="0"/>
            <a:chExt cx="1008112" cy="362505"/>
          </a:xfrm>
        </p:grpSpPr>
        <p:sp>
          <p:nvSpPr>
            <p:cNvPr id="406" name="Shape 406"/>
            <p:cNvSpPr/>
            <p:nvPr/>
          </p:nvSpPr>
          <p:spPr>
            <a:xfrm>
              <a:off x="0" y="1232"/>
              <a:ext cx="1008113" cy="360041"/>
            </a:xfrm>
            <a:prstGeom prst="roundRect">
              <a:avLst>
                <a:gd name="adj" fmla="val 16667"/>
              </a:avLst>
            </a:prstGeom>
            <a:solidFill>
              <a:srgbClr val="DEF5FA"/>
            </a:solidFill>
            <a:ln w="54999" cap="flat">
              <a:solidFill>
                <a:srgbClr val="0000FF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  <a:endParaRPr/>
            </a:p>
          </p:txBody>
        </p:sp>
        <p:sp>
          <p:nvSpPr>
            <p:cNvPr id="407" name="Shape 407"/>
            <p:cNvSpPr/>
            <p:nvPr/>
          </p:nvSpPr>
          <p:spPr>
            <a:xfrm>
              <a:off x="17576" y="0"/>
              <a:ext cx="972960" cy="3625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600"/>
              </a:lvl1pPr>
            </a:lstStyle>
            <a:p>
              <a:pPr lvl="0">
                <a:defRPr sz="1800"/>
              </a:pPr>
              <a:r>
                <a:rPr sz="1600"/>
                <a:t>Step 4</a:t>
              </a:r>
            </a:p>
          </p:txBody>
        </p:sp>
      </p:grpSp>
      <p:grpSp>
        <p:nvGrpSpPr>
          <p:cNvPr id="411" name="Group 411"/>
          <p:cNvGrpSpPr/>
          <p:nvPr/>
        </p:nvGrpSpPr>
        <p:grpSpPr>
          <a:xfrm>
            <a:off x="1513367" y="4812981"/>
            <a:ext cx="3266742" cy="422093"/>
            <a:chOff x="0" y="0"/>
            <a:chExt cx="3266740" cy="422092"/>
          </a:xfrm>
        </p:grpSpPr>
        <p:sp>
          <p:nvSpPr>
            <p:cNvPr id="409" name="Shape 409"/>
            <p:cNvSpPr/>
            <p:nvPr/>
          </p:nvSpPr>
          <p:spPr>
            <a:xfrm>
              <a:off x="0" y="20876"/>
              <a:ext cx="3266741" cy="38034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410" name="Shape 410"/>
            <p:cNvSpPr/>
            <p:nvPr/>
          </p:nvSpPr>
          <p:spPr>
            <a:xfrm>
              <a:off x="18566" y="0"/>
              <a:ext cx="3229608" cy="4220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r>
                <a:rPr>
                  <a:solidFill>
                    <a:srgbClr val="FF0000"/>
                  </a:solidFill>
                </a:rPr>
                <a:t>15</a:t>
              </a:r>
              <a:r>
                <a:t> </a:t>
              </a:r>
              <a:r>
                <a:rPr>
                  <a:solidFill>
                    <a:srgbClr val="FF0000"/>
                  </a:solidFill>
                </a:rPr>
                <a:t>+</a:t>
              </a:r>
              <a:r>
                <a:t> 2 + 6	</a:t>
              </a:r>
            </a:p>
          </p:txBody>
        </p:sp>
      </p:grpSp>
      <p:grpSp>
        <p:nvGrpSpPr>
          <p:cNvPr id="414" name="Group 414"/>
          <p:cNvGrpSpPr/>
          <p:nvPr/>
        </p:nvGrpSpPr>
        <p:grpSpPr>
          <a:xfrm>
            <a:off x="4856074" y="4824245"/>
            <a:ext cx="4032449" cy="399565"/>
            <a:chOff x="0" y="0"/>
            <a:chExt cx="4032448" cy="399563"/>
          </a:xfrm>
        </p:grpSpPr>
        <p:sp>
          <p:nvSpPr>
            <p:cNvPr id="412" name="Shape 412"/>
            <p:cNvSpPr/>
            <p:nvPr/>
          </p:nvSpPr>
          <p:spPr>
            <a:xfrm>
              <a:off x="0" y="19761"/>
              <a:ext cx="4032449" cy="360041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413" name="Shape 413"/>
            <p:cNvSpPr/>
            <p:nvPr/>
          </p:nvSpPr>
          <p:spPr>
            <a:xfrm>
              <a:off x="17576" y="0"/>
              <a:ext cx="3997296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/>
              <a:r>
                <a:t>Evaluate from left to right</a:t>
              </a:r>
            </a:p>
          </p:txBody>
        </p:sp>
      </p:grpSp>
      <p:grpSp>
        <p:nvGrpSpPr>
          <p:cNvPr id="417" name="Group 417"/>
          <p:cNvGrpSpPr/>
          <p:nvPr/>
        </p:nvGrpSpPr>
        <p:grpSpPr>
          <a:xfrm>
            <a:off x="247451" y="5300223"/>
            <a:ext cx="1008114" cy="362506"/>
            <a:chOff x="0" y="0"/>
            <a:chExt cx="1008112" cy="362505"/>
          </a:xfrm>
        </p:grpSpPr>
        <p:sp>
          <p:nvSpPr>
            <p:cNvPr id="415" name="Shape 415"/>
            <p:cNvSpPr/>
            <p:nvPr/>
          </p:nvSpPr>
          <p:spPr>
            <a:xfrm>
              <a:off x="0" y="1232"/>
              <a:ext cx="1008113" cy="360041"/>
            </a:xfrm>
            <a:prstGeom prst="roundRect">
              <a:avLst>
                <a:gd name="adj" fmla="val 16667"/>
              </a:avLst>
            </a:prstGeom>
            <a:solidFill>
              <a:srgbClr val="DEF5FA"/>
            </a:solidFill>
            <a:ln w="54999" cap="flat">
              <a:solidFill>
                <a:srgbClr val="0000FF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  <a:endParaRPr/>
            </a:p>
          </p:txBody>
        </p:sp>
        <p:sp>
          <p:nvSpPr>
            <p:cNvPr id="416" name="Shape 416"/>
            <p:cNvSpPr/>
            <p:nvPr/>
          </p:nvSpPr>
          <p:spPr>
            <a:xfrm>
              <a:off x="17576" y="0"/>
              <a:ext cx="972960" cy="3625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600"/>
              </a:lvl1pPr>
            </a:lstStyle>
            <a:p>
              <a:pPr lvl="0">
                <a:defRPr sz="1800"/>
              </a:pPr>
              <a:r>
                <a:rPr sz="1600"/>
                <a:t>Step 5</a:t>
              </a:r>
            </a:p>
          </p:txBody>
        </p:sp>
      </p:grpSp>
      <p:grpSp>
        <p:nvGrpSpPr>
          <p:cNvPr id="420" name="Group 420"/>
          <p:cNvGrpSpPr/>
          <p:nvPr/>
        </p:nvGrpSpPr>
        <p:grpSpPr>
          <a:xfrm>
            <a:off x="1505450" y="5269918"/>
            <a:ext cx="3274659" cy="423116"/>
            <a:chOff x="0" y="0"/>
            <a:chExt cx="3274657" cy="423114"/>
          </a:xfrm>
        </p:grpSpPr>
        <p:sp>
          <p:nvSpPr>
            <p:cNvPr id="418" name="Shape 418"/>
            <p:cNvSpPr/>
            <p:nvPr/>
          </p:nvSpPr>
          <p:spPr>
            <a:xfrm>
              <a:off x="0" y="20926"/>
              <a:ext cx="3274658" cy="381263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419" name="Shape 419"/>
            <p:cNvSpPr/>
            <p:nvPr/>
          </p:nvSpPr>
          <p:spPr>
            <a:xfrm>
              <a:off x="18611" y="0"/>
              <a:ext cx="3237435" cy="4231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r>
                <a:rPr>
                  <a:solidFill>
                    <a:srgbClr val="FF0000"/>
                  </a:solidFill>
                </a:rPr>
                <a:t>17 +</a:t>
              </a:r>
              <a:r>
                <a:t> 6	</a:t>
              </a:r>
            </a:p>
          </p:txBody>
        </p:sp>
      </p:grpSp>
      <p:grpSp>
        <p:nvGrpSpPr>
          <p:cNvPr id="423" name="Group 423"/>
          <p:cNvGrpSpPr/>
          <p:nvPr/>
        </p:nvGrpSpPr>
        <p:grpSpPr>
          <a:xfrm>
            <a:off x="4856074" y="5281693"/>
            <a:ext cx="4032449" cy="399565"/>
            <a:chOff x="0" y="0"/>
            <a:chExt cx="4032448" cy="399563"/>
          </a:xfrm>
        </p:grpSpPr>
        <p:sp>
          <p:nvSpPr>
            <p:cNvPr id="421" name="Shape 421"/>
            <p:cNvSpPr/>
            <p:nvPr/>
          </p:nvSpPr>
          <p:spPr>
            <a:xfrm>
              <a:off x="0" y="19761"/>
              <a:ext cx="4032449" cy="360041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422" name="Shape 422"/>
            <p:cNvSpPr/>
            <p:nvPr/>
          </p:nvSpPr>
          <p:spPr>
            <a:xfrm>
              <a:off x="17576" y="0"/>
              <a:ext cx="3997296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/>
              <a:r>
                <a:t>Evaluate from left to right</a:t>
              </a:r>
            </a:p>
          </p:txBody>
        </p:sp>
      </p:grpSp>
      <p:grpSp>
        <p:nvGrpSpPr>
          <p:cNvPr id="426" name="Group 426"/>
          <p:cNvGrpSpPr/>
          <p:nvPr/>
        </p:nvGrpSpPr>
        <p:grpSpPr>
          <a:xfrm>
            <a:off x="247451" y="5744971"/>
            <a:ext cx="1008114" cy="362506"/>
            <a:chOff x="0" y="0"/>
            <a:chExt cx="1008112" cy="362505"/>
          </a:xfrm>
        </p:grpSpPr>
        <p:sp>
          <p:nvSpPr>
            <p:cNvPr id="424" name="Shape 424"/>
            <p:cNvSpPr/>
            <p:nvPr/>
          </p:nvSpPr>
          <p:spPr>
            <a:xfrm>
              <a:off x="0" y="1232"/>
              <a:ext cx="1008113" cy="360041"/>
            </a:xfrm>
            <a:prstGeom prst="roundRect">
              <a:avLst>
                <a:gd name="adj" fmla="val 16667"/>
              </a:avLst>
            </a:prstGeom>
            <a:solidFill>
              <a:srgbClr val="DEF5FA"/>
            </a:solidFill>
            <a:ln w="54999" cap="flat">
              <a:solidFill>
                <a:srgbClr val="0000FF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  <a:endParaRPr/>
            </a:p>
          </p:txBody>
        </p:sp>
        <p:sp>
          <p:nvSpPr>
            <p:cNvPr id="425" name="Shape 425"/>
            <p:cNvSpPr/>
            <p:nvPr/>
          </p:nvSpPr>
          <p:spPr>
            <a:xfrm>
              <a:off x="17576" y="0"/>
              <a:ext cx="972960" cy="3625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600"/>
              </a:lvl1pPr>
            </a:lstStyle>
            <a:p>
              <a:pPr lvl="0">
                <a:defRPr sz="1800"/>
              </a:pPr>
              <a:r>
                <a:rPr sz="1600"/>
                <a:t>Step 6</a:t>
              </a:r>
            </a:p>
          </p:txBody>
        </p:sp>
      </p:grpSp>
      <p:grpSp>
        <p:nvGrpSpPr>
          <p:cNvPr id="429" name="Group 429"/>
          <p:cNvGrpSpPr/>
          <p:nvPr/>
        </p:nvGrpSpPr>
        <p:grpSpPr>
          <a:xfrm>
            <a:off x="1505450" y="5727366"/>
            <a:ext cx="3274659" cy="423116"/>
            <a:chOff x="0" y="0"/>
            <a:chExt cx="3274657" cy="423114"/>
          </a:xfrm>
        </p:grpSpPr>
        <p:sp>
          <p:nvSpPr>
            <p:cNvPr id="427" name="Shape 427"/>
            <p:cNvSpPr/>
            <p:nvPr/>
          </p:nvSpPr>
          <p:spPr>
            <a:xfrm>
              <a:off x="0" y="20926"/>
              <a:ext cx="3274658" cy="381263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428" name="Shape 428"/>
            <p:cNvSpPr/>
            <p:nvPr/>
          </p:nvSpPr>
          <p:spPr>
            <a:xfrm>
              <a:off x="18611" y="0"/>
              <a:ext cx="3237435" cy="4231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r>
                <a:rPr>
                  <a:solidFill>
                    <a:srgbClr val="FF0000"/>
                  </a:solidFill>
                </a:rPr>
                <a:t>23</a:t>
              </a:r>
              <a:r>
                <a:t>	</a:t>
              </a:r>
            </a:p>
          </p:txBody>
        </p:sp>
      </p:grpSp>
      <p:grpSp>
        <p:nvGrpSpPr>
          <p:cNvPr id="432" name="Group 432"/>
          <p:cNvGrpSpPr/>
          <p:nvPr/>
        </p:nvGrpSpPr>
        <p:grpSpPr>
          <a:xfrm>
            <a:off x="4856074" y="5726441"/>
            <a:ext cx="4032449" cy="399565"/>
            <a:chOff x="0" y="0"/>
            <a:chExt cx="4032448" cy="399563"/>
          </a:xfrm>
        </p:grpSpPr>
        <p:sp>
          <p:nvSpPr>
            <p:cNvPr id="430" name="Shape 430"/>
            <p:cNvSpPr/>
            <p:nvPr/>
          </p:nvSpPr>
          <p:spPr>
            <a:xfrm>
              <a:off x="0" y="19761"/>
              <a:ext cx="4032449" cy="360041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54999" cap="flat">
              <a:solidFill>
                <a:srgbClr val="21768B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00B050"/>
                  </a:solidFill>
                </a:defRPr>
              </a:pPr>
              <a:endParaRPr/>
            </a:p>
          </p:txBody>
        </p:sp>
        <p:sp>
          <p:nvSpPr>
            <p:cNvPr id="431" name="Shape 431"/>
            <p:cNvSpPr/>
            <p:nvPr/>
          </p:nvSpPr>
          <p:spPr>
            <a:xfrm>
              <a:off x="17576" y="0"/>
              <a:ext cx="3997296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/>
              <a:r>
                <a:t>Final result</a:t>
              </a:r>
            </a:p>
          </p:txBody>
        </p:sp>
      </p:grpSp>
      <p:grpSp>
        <p:nvGrpSpPr>
          <p:cNvPr id="435" name="Group 435"/>
          <p:cNvGrpSpPr/>
          <p:nvPr/>
        </p:nvGrpSpPr>
        <p:grpSpPr>
          <a:xfrm>
            <a:off x="168052" y="6313512"/>
            <a:ext cx="8807896" cy="468053"/>
            <a:chOff x="0" y="0"/>
            <a:chExt cx="8807894" cy="468052"/>
          </a:xfrm>
        </p:grpSpPr>
        <p:sp>
          <p:nvSpPr>
            <p:cNvPr id="433" name="Shape 433"/>
            <p:cNvSpPr/>
            <p:nvPr/>
          </p:nvSpPr>
          <p:spPr>
            <a:xfrm>
              <a:off x="0" y="-1"/>
              <a:ext cx="8807896" cy="468054"/>
            </a:xfrm>
            <a:prstGeom prst="rect">
              <a:avLst/>
            </a:prstGeom>
            <a:solidFill>
              <a:srgbClr val="165160"/>
            </a:solidFill>
            <a:ln w="12700" cap="flat">
              <a:noFill/>
              <a:miter lim="400000"/>
            </a:ln>
            <a:effectLst>
              <a:outerShdw blurRad="190500" dist="228600" dir="2700000" rotWithShape="0">
                <a:srgbClr val="000000">
                  <a:alpha val="3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00"/>
                  </a:solidFill>
                </a:defRPr>
              </a:pPr>
              <a:endParaRPr/>
            </a:p>
          </p:txBody>
        </p:sp>
        <p:sp>
          <p:nvSpPr>
            <p:cNvPr id="434" name="Shape 434"/>
            <p:cNvSpPr/>
            <p:nvPr/>
          </p:nvSpPr>
          <p:spPr>
            <a:xfrm>
              <a:off x="0" y="34244"/>
              <a:ext cx="8807896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 algn="ctr"/>
              <a:r>
                <a:rPr>
                  <a:solidFill>
                    <a:srgbClr val="FFFFFF"/>
                  </a:solidFill>
                </a:rPr>
                <a:t>This is equivalent to:		</a:t>
              </a:r>
              <a:r>
                <a:rPr>
                  <a:solidFill>
                    <a:srgbClr val="FFFF00"/>
                  </a:solidFill>
                </a:rPr>
                <a:t>(((3*7)-6)+((2*5)/4))+6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6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6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9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3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7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2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6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5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9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3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8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" grpId="0" animBg="1" advAuto="0"/>
      <p:bldP spid="369" grpId="0" build="p" animBg="1" advAuto="0"/>
      <p:bldP spid="372" grpId="0" animBg="1" advAuto="0"/>
      <p:bldP spid="375" grpId="0" animBg="1" advAuto="0"/>
      <p:bldP spid="378" grpId="0" animBg="1" advAuto="0"/>
      <p:bldP spid="381" grpId="0" animBg="1" advAuto="0"/>
      <p:bldP spid="384" grpId="0" animBg="1" advAuto="0"/>
      <p:bldP spid="387" grpId="0" animBg="1" advAuto="0"/>
      <p:bldP spid="390" grpId="0" animBg="1" advAuto="0"/>
      <p:bldP spid="393" grpId="0" animBg="1" advAuto="0"/>
      <p:bldP spid="396" grpId="0" animBg="1" advAuto="0"/>
      <p:bldP spid="399" grpId="0" animBg="1" advAuto="0"/>
      <p:bldP spid="402" grpId="0" animBg="1" advAuto="0"/>
      <p:bldP spid="405" grpId="0" animBg="1" advAuto="0"/>
      <p:bldP spid="408" grpId="0" animBg="1" advAuto="0"/>
      <p:bldP spid="411" grpId="0" animBg="1" advAuto="0"/>
      <p:bldP spid="414" grpId="0" animBg="1" advAuto="0"/>
      <p:bldP spid="417" grpId="0" animBg="1" advAuto="0"/>
      <p:bldP spid="420" grpId="0" animBg="1" advAuto="0"/>
      <p:bldP spid="423" grpId="0" animBg="1" advAuto="0"/>
      <p:bldP spid="426" grpId="0" animBg="1" advAuto="0"/>
      <p:bldP spid="429" grpId="0" animBg="1" advAuto="0"/>
      <p:bldP spid="432" grpId="0" animBg="1" advAuto="0"/>
      <p:bldP spid="435" grpId="0" animBg="1" advAuto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A66EF97C13B141A1FFA5BFC3624364" ma:contentTypeVersion="7" ma:contentTypeDescription="Create a new document." ma:contentTypeScope="" ma:versionID="047db425dc43b6f0696024fbc5045411">
  <xsd:schema xmlns:xsd="http://www.w3.org/2001/XMLSchema" xmlns:xs="http://www.w3.org/2001/XMLSchema" xmlns:p="http://schemas.microsoft.com/office/2006/metadata/properties" xmlns:ns2="fef2f270-2b2e-4b09-b4a9-62a50f64154a" targetNamespace="http://schemas.microsoft.com/office/2006/metadata/properties" ma:root="true" ma:fieldsID="b75bdbcc340c782ab08335c79b160b2e" ns2:_="">
    <xsd:import namespace="fef2f270-2b2e-4b09-b4a9-62a50f6415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f2f270-2b2e-4b09-b4a9-62a50f6415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E0F9528-AA3F-4AE6-B192-0971FA8B756C}"/>
</file>

<file path=customXml/itemProps2.xml><?xml version="1.0" encoding="utf-8"?>
<ds:datastoreItem xmlns:ds="http://schemas.openxmlformats.org/officeDocument/2006/customXml" ds:itemID="{FDB46498-01C6-4AD5-B884-507194D7B7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2ABE71-DFF8-4D7C-BCF9-9BA1B30F0C27}">
  <ds:schemaRefs>
    <ds:schemaRef ds:uri="http://schemas.microsoft.com/office/2006/metadata/properties"/>
    <ds:schemaRef ds:uri="http://schemas.microsoft.com/office/infopath/2007/PartnerControls"/>
    <ds:schemaRef ds:uri="7a0c6093-bc9f-4afd-b9de-903ed49e9b66"/>
    <ds:schemaRef ds:uri="9fb38817-0286-48ee-be41-856750fab85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415</TotalTime>
  <Words>3631</Words>
  <Application>Microsoft Office PowerPoint</Application>
  <PresentationFormat>On-screen Show (4:3)</PresentationFormat>
  <Paragraphs>652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Concourse</vt:lpstr>
      <vt:lpstr>  OPERATORS </vt:lpstr>
      <vt:lpstr>1. TYPES OF OPERATORS</vt:lpstr>
      <vt:lpstr>2. ASSIGNMENT OPERATORS</vt:lpstr>
      <vt:lpstr>2. ASSIGNMENT OPERATORS</vt:lpstr>
      <vt:lpstr>2. ASSIGNMENT OPERATORS</vt:lpstr>
      <vt:lpstr>3. ARITHMETIC OPERATORS</vt:lpstr>
      <vt:lpstr>3. ARITHMETIC OPERATORS</vt:lpstr>
      <vt:lpstr>3. ARITHMETIC OPERATORS</vt:lpstr>
      <vt:lpstr>3. ARITHMETIC OPERATORS</vt:lpstr>
      <vt:lpstr>3. ARITHMETIC OPERATORS</vt:lpstr>
      <vt:lpstr>4. COMPOUND OPERATORS</vt:lpstr>
      <vt:lpstr>4. COMPOUND OPERATORS</vt:lpstr>
      <vt:lpstr>5. INCREMENT/DECREMENT</vt:lpstr>
      <vt:lpstr>5. INCREMENT OPERATOR</vt:lpstr>
      <vt:lpstr>5. INCREMENT OPERATOR</vt:lpstr>
      <vt:lpstr>5. INCREMENT OPERATOR</vt:lpstr>
      <vt:lpstr>5. INCREMENT OPERATOR</vt:lpstr>
      <vt:lpstr>5. INCREMENT OPERATOR</vt:lpstr>
      <vt:lpstr>6. DECREMENT OPERATOR</vt:lpstr>
      <vt:lpstr>6. DECREMENT OPERATOR</vt:lpstr>
      <vt:lpstr>6. DECREMENT OPERATOR</vt:lpstr>
      <vt:lpstr>7. RELATIONAL OPERATORS</vt:lpstr>
      <vt:lpstr>8. LOGICAL OPERATORS</vt:lpstr>
      <vt:lpstr>8. LOGICAL OPERATORS</vt:lpstr>
      <vt:lpstr>9. ORDER OF PRECEDENCE</vt:lpstr>
      <vt:lpstr>10 . TYPE CASTING</vt:lpstr>
      <vt:lpstr>10 . TYPE CASTING</vt:lpstr>
      <vt:lpstr>Self-Check Exercises (1)</vt:lpstr>
      <vt:lpstr>Self-Check Exercises (2)</vt:lpstr>
      <vt:lpstr>Self-Check Exercises (1)</vt:lpstr>
      <vt:lpstr>Self-Check Exercises (2)</vt:lpstr>
      <vt:lpstr>Self-Check Exercises (3)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OPERATORS (2)</dc:title>
  <dc:creator>Soha S.Zaghloul</dc:creator>
  <cp:lastModifiedBy>Zahida Almuallem</cp:lastModifiedBy>
  <cp:revision>43</cp:revision>
  <dcterms:created xsi:type="dcterms:W3CDTF">2015-02-02T14:10:01Z</dcterms:created>
  <dcterms:modified xsi:type="dcterms:W3CDTF">2025-01-12T08:36:38Z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0x010100B9A66EF97C13B141A1FFA5BFC3624364</vt:lpwstr>
  </property>
  <property fmtid="{D5CDD505-2E9C-101B-9397-08002B2CF9AE}" pid="3" name="Order">
    <vt:r8>3400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