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256" r:id="rId5"/>
    <p:sldId id="257" r:id="rId6"/>
    <p:sldId id="282" r:id="rId7"/>
    <p:sldId id="258" r:id="rId8"/>
    <p:sldId id="259" r:id="rId9"/>
    <p:sldId id="283" r:id="rId10"/>
    <p:sldId id="284" r:id="rId11"/>
    <p:sldId id="264" r:id="rId12"/>
    <p:sldId id="265" r:id="rId13"/>
    <p:sldId id="266" r:id="rId14"/>
    <p:sldId id="289" r:id="rId15"/>
    <p:sldId id="267" r:id="rId16"/>
    <p:sldId id="268" r:id="rId17"/>
    <p:sldId id="263" r:id="rId18"/>
    <p:sldId id="287" r:id="rId19"/>
    <p:sldId id="288" r:id="rId20"/>
    <p:sldId id="271" r:id="rId21"/>
    <p:sldId id="285" r:id="rId22"/>
    <p:sldId id="286" r:id="rId23"/>
    <p:sldId id="274" r:id="rId24"/>
    <p:sldId id="275" r:id="rId25"/>
    <p:sldId id="277" r:id="rId26"/>
    <p:sldId id="276" r:id="rId27"/>
    <p:sldId id="260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C26D9-ADE5-445C-B716-E89FC3B0EF17}" v="34" dt="2025-01-11T20:44:30.899"/>
    <p1510:client id="{D7DE7B07-40BE-0FF9-1191-5F54A9302A06}" v="63" dt="2025-01-11T08:43:00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2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ida Almuallem" userId="S::zalmuallem@ksu.edu.sa::f6b0df71-4211-47d6-8039-1fe1a1bb5bdb" providerId="AD" clId="Web-{D7DE7B07-40BE-0FF9-1191-5F54A9302A06}"/>
    <pc:docChg chg="addSld modSld">
      <pc:chgData name="Zahida Almuallem" userId="S::zalmuallem@ksu.edu.sa::f6b0df71-4211-47d6-8039-1fe1a1bb5bdb" providerId="AD" clId="Web-{D7DE7B07-40BE-0FF9-1191-5F54A9302A06}" dt="2025-01-11T08:43:00.518" v="69" actId="20577"/>
      <pc:docMkLst>
        <pc:docMk/>
      </pc:docMkLst>
      <pc:sldChg chg="modSp">
        <pc:chgData name="Zahida Almuallem" userId="S::zalmuallem@ksu.edu.sa::f6b0df71-4211-47d6-8039-1fe1a1bb5bdb" providerId="AD" clId="Web-{D7DE7B07-40BE-0FF9-1191-5F54A9302A06}" dt="2025-01-11T08:43:00.518" v="69" actId="20577"/>
        <pc:sldMkLst>
          <pc:docMk/>
          <pc:sldMk cId="855102123" sldId="271"/>
        </pc:sldMkLst>
        <pc:spChg chg="mod">
          <ac:chgData name="Zahida Almuallem" userId="S::zalmuallem@ksu.edu.sa::f6b0df71-4211-47d6-8039-1fe1a1bb5bdb" providerId="AD" clId="Web-{D7DE7B07-40BE-0FF9-1191-5F54A9302A06}" dt="2025-01-11T08:43:00.518" v="69" actId="20577"/>
          <ac:spMkLst>
            <pc:docMk/>
            <pc:sldMk cId="855102123" sldId="271"/>
            <ac:spMk id="8" creationId="{00000000-0000-0000-0000-000000000000}"/>
          </ac:spMkLst>
        </pc:spChg>
      </pc:sldChg>
      <pc:sldChg chg="modSp">
        <pc:chgData name="Zahida Almuallem" userId="S::zalmuallem@ksu.edu.sa::f6b0df71-4211-47d6-8039-1fe1a1bb5bdb" providerId="AD" clId="Web-{D7DE7B07-40BE-0FF9-1191-5F54A9302A06}" dt="2025-01-11T08:38:03.401" v="9" actId="20577"/>
        <pc:sldMkLst>
          <pc:docMk/>
          <pc:sldMk cId="0" sldId="282"/>
        </pc:sldMkLst>
        <pc:spChg chg="mod">
          <ac:chgData name="Zahida Almuallem" userId="S::zalmuallem@ksu.edu.sa::f6b0df71-4211-47d6-8039-1fe1a1bb5bdb" providerId="AD" clId="Web-{D7DE7B07-40BE-0FF9-1191-5F54A9302A06}" dt="2025-01-11T08:38:03.401" v="9" actId="20577"/>
          <ac:spMkLst>
            <pc:docMk/>
            <pc:sldMk cId="0" sldId="282"/>
            <ac:spMk id="5126" creationId="{00000000-0000-0000-0000-000000000000}"/>
          </ac:spMkLst>
        </pc:spChg>
      </pc:sldChg>
      <pc:sldChg chg="modSp">
        <pc:chgData name="Zahida Almuallem" userId="S::zalmuallem@ksu.edu.sa::f6b0df71-4211-47d6-8039-1fe1a1bb5bdb" providerId="AD" clId="Web-{D7DE7B07-40BE-0FF9-1191-5F54A9302A06}" dt="2025-01-11T08:39:01.059" v="23" actId="20577"/>
        <pc:sldMkLst>
          <pc:docMk/>
          <pc:sldMk cId="0" sldId="283"/>
        </pc:sldMkLst>
        <pc:spChg chg="mod">
          <ac:chgData name="Zahida Almuallem" userId="S::zalmuallem@ksu.edu.sa::f6b0df71-4211-47d6-8039-1fe1a1bb5bdb" providerId="AD" clId="Web-{D7DE7B07-40BE-0FF9-1191-5F54A9302A06}" dt="2025-01-11T08:39:01.059" v="23" actId="20577"/>
          <ac:spMkLst>
            <pc:docMk/>
            <pc:sldMk cId="0" sldId="283"/>
            <ac:spMk id="2" creationId="{00000000-0000-0000-0000-000000000000}"/>
          </ac:spMkLst>
        </pc:spChg>
      </pc:sldChg>
      <pc:sldChg chg="modSp">
        <pc:chgData name="Zahida Almuallem" userId="S::zalmuallem@ksu.edu.sa::f6b0df71-4211-47d6-8039-1fe1a1bb5bdb" providerId="AD" clId="Web-{D7DE7B07-40BE-0FF9-1191-5F54A9302A06}" dt="2025-01-11T08:41:19.156" v="65" actId="20577"/>
        <pc:sldMkLst>
          <pc:docMk/>
          <pc:sldMk cId="0" sldId="287"/>
        </pc:sldMkLst>
        <pc:spChg chg="mod">
          <ac:chgData name="Zahida Almuallem" userId="S::zalmuallem@ksu.edu.sa::f6b0df71-4211-47d6-8039-1fe1a1bb5bdb" providerId="AD" clId="Web-{D7DE7B07-40BE-0FF9-1191-5F54A9302A06}" dt="2025-01-11T08:41:19.156" v="65" actId="20577"/>
          <ac:spMkLst>
            <pc:docMk/>
            <pc:sldMk cId="0" sldId="287"/>
            <ac:spMk id="2" creationId="{00000000-0000-0000-0000-000000000000}"/>
          </ac:spMkLst>
        </pc:spChg>
        <pc:spChg chg="mod">
          <ac:chgData name="Zahida Almuallem" userId="S::zalmuallem@ksu.edu.sa::f6b0df71-4211-47d6-8039-1fe1a1bb5bdb" providerId="AD" clId="Web-{D7DE7B07-40BE-0FF9-1191-5F54A9302A06}" dt="2025-01-11T08:39:55.998" v="30" actId="14100"/>
          <ac:spMkLst>
            <pc:docMk/>
            <pc:sldMk cId="0" sldId="287"/>
            <ac:spMk id="4" creationId="{00000000-0000-0000-0000-000000000000}"/>
          </ac:spMkLst>
        </pc:spChg>
      </pc:sldChg>
      <pc:sldChg chg="new">
        <pc:chgData name="Zahida Almuallem" userId="S::zalmuallem@ksu.edu.sa::f6b0df71-4211-47d6-8039-1fe1a1bb5bdb" providerId="AD" clId="Web-{D7DE7B07-40BE-0FF9-1191-5F54A9302A06}" dt="2025-01-11T08:39:02.449" v="24"/>
        <pc:sldMkLst>
          <pc:docMk/>
          <pc:sldMk cId="3263510583" sldId="289"/>
        </pc:sldMkLst>
      </pc:sldChg>
    </pc:docChg>
  </pc:docChgLst>
  <pc:docChgLst>
    <pc:chgData name="Zahida Almuallem" userId="S::zalmuallem@ksu.edu.sa::f6b0df71-4211-47d6-8039-1fe1a1bb5bdb" providerId="AD" clId="Web-{D20C26D9-ADE5-445C-B716-E89FC3B0EF17}"/>
    <pc:docChg chg="modSld">
      <pc:chgData name="Zahida Almuallem" userId="S::zalmuallem@ksu.edu.sa::f6b0df71-4211-47d6-8039-1fe1a1bb5bdb" providerId="AD" clId="Web-{D20C26D9-ADE5-445C-B716-E89FC3B0EF17}" dt="2025-01-11T20:44:30.274" v="31" actId="20577"/>
      <pc:docMkLst>
        <pc:docMk/>
      </pc:docMkLst>
      <pc:sldChg chg="modSp">
        <pc:chgData name="Zahida Almuallem" userId="S::zalmuallem@ksu.edu.sa::f6b0df71-4211-47d6-8039-1fe1a1bb5bdb" providerId="AD" clId="Web-{D20C26D9-ADE5-445C-B716-E89FC3B0EF17}" dt="2025-01-11T20:44:30.274" v="31" actId="20577"/>
        <pc:sldMkLst>
          <pc:docMk/>
          <pc:sldMk cId="841450244" sldId="263"/>
        </pc:sldMkLst>
        <pc:spChg chg="mod">
          <ac:chgData name="Zahida Almuallem" userId="S::zalmuallem@ksu.edu.sa::f6b0df71-4211-47d6-8039-1fe1a1bb5bdb" providerId="AD" clId="Web-{D20C26D9-ADE5-445C-B716-E89FC3B0EF17}" dt="2025-01-11T20:40:47.489" v="11" actId="20577"/>
          <ac:spMkLst>
            <pc:docMk/>
            <pc:sldMk cId="841450244" sldId="263"/>
            <ac:spMk id="6" creationId="{00000000-0000-0000-0000-000000000000}"/>
          </ac:spMkLst>
        </pc:spChg>
        <pc:spChg chg="mod">
          <ac:chgData name="Zahida Almuallem" userId="S::zalmuallem@ksu.edu.sa::f6b0df71-4211-47d6-8039-1fe1a1bb5bdb" providerId="AD" clId="Web-{D20C26D9-ADE5-445C-B716-E89FC3B0EF17}" dt="2025-01-11T20:44:19.961" v="25" actId="20577"/>
          <ac:spMkLst>
            <pc:docMk/>
            <pc:sldMk cId="841450244" sldId="263"/>
            <ac:spMk id="7" creationId="{00000000-0000-0000-0000-000000000000}"/>
          </ac:spMkLst>
        </pc:spChg>
        <pc:spChg chg="mod">
          <ac:chgData name="Zahida Almuallem" userId="S::zalmuallem@ksu.edu.sa::f6b0df71-4211-47d6-8039-1fe1a1bb5bdb" providerId="AD" clId="Web-{D20C26D9-ADE5-445C-B716-E89FC3B0EF17}" dt="2025-01-11T20:44:30.274" v="31" actId="20577"/>
          <ac:spMkLst>
            <pc:docMk/>
            <pc:sldMk cId="841450244" sldId="263"/>
            <ac:spMk id="8" creationId="{00000000-0000-0000-0000-000000000000}"/>
          </ac:spMkLst>
        </pc:spChg>
        <pc:spChg chg="mod">
          <ac:chgData name="Zahida Almuallem" userId="S::zalmuallem@ksu.edu.sa::f6b0df71-4211-47d6-8039-1fe1a1bb5bdb" providerId="AD" clId="Web-{D20C26D9-ADE5-445C-B716-E89FC3B0EF17}" dt="2025-01-11T20:43:29.726" v="22" actId="20577"/>
          <ac:spMkLst>
            <pc:docMk/>
            <pc:sldMk cId="841450244" sldId="263"/>
            <ac:spMk id="9" creationId="{00000000-0000-0000-0000-000000000000}"/>
          </ac:spMkLst>
        </pc:spChg>
      </pc:sldChg>
      <pc:sldChg chg="modSp">
        <pc:chgData name="Zahida Almuallem" userId="S::zalmuallem@ksu.edu.sa::f6b0df71-4211-47d6-8039-1fe1a1bb5bdb" providerId="AD" clId="Web-{D20C26D9-ADE5-445C-B716-E89FC3B0EF17}" dt="2025-01-11T20:40:21.660" v="4" actId="20577"/>
        <pc:sldMkLst>
          <pc:docMk/>
          <pc:sldMk cId="2136302596" sldId="268"/>
        </pc:sldMkLst>
        <pc:spChg chg="mod">
          <ac:chgData name="Zahida Almuallem" userId="S::zalmuallem@ksu.edu.sa::f6b0df71-4211-47d6-8039-1fe1a1bb5bdb" providerId="AD" clId="Web-{D20C26D9-ADE5-445C-B716-E89FC3B0EF17}" dt="2025-01-11T20:40:21.660" v="4" actId="20577"/>
          <ac:spMkLst>
            <pc:docMk/>
            <pc:sldMk cId="2136302596" sldId="268"/>
            <ac:spMk id="1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71A76-DDE5-4A8A-8B34-2F04F14A1B7A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252E5-EEE1-4B2B-AB2C-44A7C3DF96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8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7A0A982F-9B4A-4E90-81B5-A1156DF5173B}" type="slidenum">
              <a:rPr lang="en-US" altLang="en-US" smtClean="0"/>
              <a:pPr eaLnBrk="1" hangingPunct="1"/>
              <a:t>18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211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5309AF6-3E5F-4A0B-84FF-EF57B86728EF}" type="slidenum">
              <a:rPr lang="en-US" altLang="en-US" smtClean="0"/>
              <a:pPr eaLnBrk="1" hangingPunct="1"/>
              <a:t>19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875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A429A5-F889-4C11-85EB-F47D9781EBEF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DA36-2E4C-4CA1-B297-487079394A42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2737-C96A-475C-A775-339D648C8895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9E12-972C-4146-98CE-9444CEC2E18D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FA51-0B64-46BD-9B9C-A21679BBE5C3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2EC-2E73-4687-8064-01753D270D4E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94C8-2203-4FC1-9091-47111E064806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1785-4004-4A2A-9029-76E3DBDBD04F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47F2-3A65-4BA4-9767-F5295EE1638F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7A5F557-A110-4B5E-8563-DC951303CA3F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1A2C74-1F85-4AF4-B4EE-40CCECE507A0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4A9056-D8BD-4863-9101-81ACC789B953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648942-3001-4E9F-BD4B-DA0C8DFD4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996952"/>
            <a:ext cx="7872937" cy="1152128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en-US" sz="5400" dirty="0">
                <a:solidFill>
                  <a:srgbClr val="C00000"/>
                </a:solidFill>
              </a:rPr>
            </a:b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IDENTIFIERS</a:t>
            </a: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13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DATA TYPES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PRIMITIVE DATA TYPES (3) – Character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07569"/>
              </p:ext>
            </p:extLst>
          </p:nvPr>
        </p:nvGraphicFramePr>
        <p:xfrm>
          <a:off x="251520" y="1412776"/>
          <a:ext cx="8640961" cy="10109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Min.</a:t>
                      </a:r>
                      <a:r>
                        <a:rPr lang="en-US" sz="1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Max.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bits</a:t>
                      </a:r>
                      <a:endParaRPr lang="en-US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65,535</a:t>
                      </a:r>
                    </a:p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2</a:t>
                      </a:r>
                      <a:r>
                        <a:rPr lang="en-US" sz="1800" b="0" baseline="300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r>
                        <a:rPr lang="en-US" sz="1800" b="0" baseline="30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Stores the Unicode of </a:t>
                      </a:r>
                      <a:r>
                        <a:rPr lang="en-US" sz="1800" b="0" u="sng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single</a:t>
                      </a: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characters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220523" y="2564904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key on the keyboard is represented by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type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220523" y="2939346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 of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type are enclosed between single quotes such as: </a:t>
            </a:r>
          </a:p>
          <a:p>
            <a:pPr marL="0" indent="0" algn="just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‘A’   ‘a’   ‘%’   ‘$’   ‘*’   ‘&amp;’   ‘7’   ‘ ’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512" y="6237312"/>
            <a:ext cx="8807896" cy="50405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our course, space character is represented by the letter ‘~’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220523" y="3601820"/>
            <a:ext cx="8640960" cy="64807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values can NOT be represented by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type: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‘</a:t>
            </a:r>
            <a:r>
              <a:rPr lang="en-US" sz="18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Abc</a:t>
            </a: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  	‘&gt;=’   	‘</a:t>
            </a:r>
            <a:r>
              <a:rPr lang="en-US" sz="18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Fatma</a:t>
            </a: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these are rather </a:t>
            </a:r>
            <a:r>
              <a:rPr lang="en-US" sz="18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types (non-primitive)</a:t>
            </a: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220523" y="4192286"/>
            <a:ext cx="864096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the space may be represented as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220523" y="4638736"/>
            <a:ext cx="8640960" cy="6480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uses the Unicode coding system to represent characters in memory. Each character has a </a:t>
            </a:r>
            <a:r>
              <a:rPr 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unique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code.</a:t>
            </a:r>
          </a:p>
        </p:txBody>
      </p:sp>
      <p:sp>
        <p:nvSpPr>
          <p:cNvPr id="24" name="Content Placeholder 4"/>
          <p:cNvSpPr txBox="1">
            <a:spLocks/>
          </p:cNvSpPr>
          <p:nvPr/>
        </p:nvSpPr>
        <p:spPr>
          <a:xfrm>
            <a:off x="220523" y="5229200"/>
            <a:ext cx="8640960" cy="93610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65,535 unique codes. For example, the value 65 corresponds to the letter ‘A’; the value 97 represents ‘a’; and so on. The table in the next slide represents all letters codes.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0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build="p"/>
      <p:bldP spid="15" grpId="0" uiExpand="1" build="p"/>
      <p:bldP spid="17" grpId="0" animBg="1"/>
      <p:bldP spid="18" grpId="0" uiExpand="1" build="p"/>
      <p:bldP spid="21" grpId="0" build="p"/>
      <p:bldP spid="23" grpId="0" build="p"/>
      <p:bldP spid="2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239F07-F892-D754-0698-9F3C11529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09BBC-B9E1-881A-14B5-832370BD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44D7F7-54EE-302D-9A0F-DDEA12FA4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10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92696"/>
            <a:ext cx="82296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8600" y="44624"/>
            <a:ext cx="8663880" cy="59848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DATA TYPES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5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DATA TYPES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PRIMITIVE DATA TYPES (4) – Boolean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308388"/>
              </p:ext>
            </p:extLst>
          </p:nvPr>
        </p:nvGraphicFramePr>
        <p:xfrm>
          <a:off x="251520" y="1412776"/>
          <a:ext cx="8640961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Min.</a:t>
                      </a:r>
                      <a:r>
                        <a:rPr lang="en-US" sz="1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Max.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boolean</a:t>
                      </a:r>
                      <a:endParaRPr lang="en-US" sz="1800" dirty="0">
                        <a:solidFill>
                          <a:srgbClr val="00B0F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bit</a:t>
                      </a:r>
                      <a:endParaRPr lang="en-US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Stores either </a:t>
                      </a:r>
                      <a:r>
                        <a:rPr lang="en-US" sz="1800" b="0" baseline="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true </a:t>
                      </a: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 </a:t>
                      </a:r>
                      <a:r>
                        <a:rPr lang="en-US" sz="1800" b="0" baseline="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false</a:t>
                      </a: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179512" y="2276872"/>
            <a:ext cx="8640960" cy="720080"/>
          </a:xfrm>
          <a:prstGeom prst="rect">
            <a:avLst/>
          </a:prstGeom>
        </p:spPr>
        <p:txBody>
          <a:bodyPr vert="horz" lIns="91440" tIns="45720" rIns="91440" bIns="45720" anchor="t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/>
                <a:ea typeface="Tahoma"/>
                <a:cs typeface="Tahoma"/>
              </a:rPr>
              <a:t>The </a:t>
            </a:r>
            <a:r>
              <a:rPr lang="en-US" sz="2000" dirty="0" err="1">
                <a:solidFill>
                  <a:srgbClr val="00B0F0"/>
                </a:solidFill>
                <a:latin typeface="Tahoma"/>
                <a:ea typeface="Tahoma"/>
                <a:cs typeface="Tahoma"/>
              </a:rPr>
              <a:t>boolean</a:t>
            </a:r>
            <a:r>
              <a:rPr lang="en-US" sz="2000" dirty="0">
                <a:solidFill>
                  <a:srgbClr val="00B0F0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dirty="0">
                <a:latin typeface="Tahoma"/>
                <a:ea typeface="Tahoma"/>
                <a:cs typeface="Tahoma"/>
              </a:rPr>
              <a:t>data type handles logical expressions that evaluate to either </a:t>
            </a:r>
            <a:r>
              <a:rPr lang="en-US" sz="2000" dirty="0">
                <a:solidFill>
                  <a:srgbClr val="00B0F0"/>
                </a:solidFill>
                <a:latin typeface="Tahoma"/>
                <a:ea typeface="Tahoma"/>
                <a:cs typeface="Tahoma"/>
              </a:rPr>
              <a:t>true </a:t>
            </a:r>
            <a:r>
              <a:rPr lang="en-US" sz="2000" dirty="0">
                <a:latin typeface="Tahoma"/>
                <a:ea typeface="Tahoma"/>
                <a:cs typeface="Tahoma"/>
              </a:rPr>
              <a:t>or </a:t>
            </a:r>
            <a:r>
              <a:rPr lang="en-US" sz="2000" dirty="0">
                <a:solidFill>
                  <a:srgbClr val="00B0F0"/>
                </a:solidFill>
                <a:latin typeface="Tahoma"/>
                <a:ea typeface="Tahoma"/>
                <a:cs typeface="Tahoma"/>
              </a:rPr>
              <a:t>false</a:t>
            </a:r>
            <a:r>
              <a:rPr lang="en-US" sz="2000" dirty="0">
                <a:latin typeface="Tahoma"/>
                <a:ea typeface="Tahoma"/>
                <a:cs typeface="Tahoma"/>
              </a:rPr>
              <a:t>.</a:t>
            </a:r>
            <a:endParaRPr lang="en-US">
              <a:latin typeface="Lucida Sans Unicode"/>
              <a:ea typeface="Tahoma"/>
              <a:cs typeface="Lucida Sans Unicode"/>
            </a:endParaRPr>
          </a:p>
          <a:p>
            <a:pPr marL="255905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0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Example of DATA TYPES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432048"/>
          </a:xfrm>
        </p:spPr>
        <p:txBody>
          <a:bodyPr vert="horz" lIns="91440" tIns="45720" rIns="91440" bIns="45720" anchor="t"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Different programs deal with different data</a:t>
            </a:r>
          </a:p>
          <a:p>
            <a:pPr marL="255905" lvl="1" indent="0" algn="just">
              <a:lnSpc>
                <a:spcPct val="90000"/>
              </a:lnSpc>
              <a:buClr>
                <a:srgbClr val="FF0000"/>
              </a:buClr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51520" y="1196752"/>
            <a:ext cx="8640960" cy="1800200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8805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/>
                <a:ea typeface="Tahoma"/>
                <a:cs typeface="Tahoma"/>
              </a:rPr>
              <a:t>An employee payroll program paycheck processes data such as:</a:t>
            </a:r>
            <a:endParaRPr lang="en-US" dirty="0">
              <a:latin typeface="Tahoma"/>
              <a:ea typeface="Tahoma"/>
              <a:cs typeface="Tahoma"/>
            </a:endParaRPr>
          </a:p>
          <a:p>
            <a:pPr marL="836295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hours 		(a fraction number)</a:t>
            </a:r>
          </a:p>
          <a:p>
            <a:pPr marL="836295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 rate 			(a fraction number)</a:t>
            </a:r>
          </a:p>
          <a:p>
            <a:pPr marL="836295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Marital status 		(a character)</a:t>
            </a:r>
          </a:p>
          <a:p>
            <a:pPr marL="836295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dependents 	(a whole number)</a:t>
            </a:r>
          </a:p>
          <a:p>
            <a:pPr marL="598805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1520" y="3068960"/>
            <a:ext cx="8640960" cy="1296144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8805" lvl="1" indent="-342900" algn="just">
              <a:lnSpc>
                <a:spcPct val="90000"/>
              </a:lnSpc>
              <a:buClr>
                <a:srgbClr val="FF0000"/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/>
                <a:ea typeface="Tahoma"/>
                <a:cs typeface="Tahoma"/>
              </a:rPr>
              <a:t>A Registrar system in a university processes data such as:</a:t>
            </a:r>
            <a:endParaRPr lang="en-US" sz="2700" dirty="0">
              <a:latin typeface="Lucida Sans Unicode"/>
              <a:ea typeface="Tahoma"/>
              <a:cs typeface="Lucida Sans Unicode"/>
            </a:endParaRPr>
          </a:p>
          <a:p>
            <a:pPr marL="836295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GPA 			(a fraction number)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36295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Semester’s load		(a whole number)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51520" y="4437112"/>
            <a:ext cx="8640960" cy="432048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Different data types support different operations</a:t>
            </a:r>
            <a:endParaRPr lang="en-US" dirty="0">
              <a:latin typeface="Lucida Sans Unicode"/>
              <a:ea typeface="Tahoma"/>
              <a:cs typeface="Lucida Sans Unicode"/>
            </a:endParaRPr>
          </a:p>
          <a:p>
            <a:pPr marL="255905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4797152"/>
            <a:ext cx="8640960" cy="7200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Numeric data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added, subtracted, multiplied, etc…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 data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sorted, concatenated, etc…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uiExpand="1" build="p"/>
      <p:bldP spid="8" grpId="0" uiExpand="1" build="p"/>
      <p:bldP spid="9" grpId="0" build="p"/>
      <p:bldP spid="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altLang="en-US" sz="2800" dirty="0"/>
              <a:t>The </a:t>
            </a:r>
            <a:r>
              <a:rPr lang="en-US" altLang="en-US" sz="2800" dirty="0">
                <a:solidFill>
                  <a:srgbClr val="990033"/>
                </a:solidFill>
              </a:rPr>
              <a:t>state</a:t>
            </a:r>
            <a:r>
              <a:rPr lang="en-US" altLang="en-US" sz="2800" dirty="0"/>
              <a:t> of the </a:t>
            </a:r>
            <a:r>
              <a:rPr lang="en-US" sz="2800" dirty="0"/>
              <a:t>memory</a:t>
            </a:r>
            <a:r>
              <a:rPr lang="en-US" sz="2800" dirty="0">
                <a:solidFill>
                  <a:srgbClr val="990033"/>
                </a:solidFill>
              </a:rPr>
              <a:t> </a:t>
            </a:r>
            <a:r>
              <a:rPr lang="en-US" altLang="en-US" sz="2800" dirty="0"/>
              <a:t>space is the current value (data) stored in the </a:t>
            </a:r>
            <a:r>
              <a:rPr lang="en-US" sz="2800" dirty="0"/>
              <a:t>memory </a:t>
            </a:r>
            <a:r>
              <a:rPr lang="en-US" altLang="en-US" sz="2800" dirty="0"/>
              <a:t>space.</a:t>
            </a:r>
            <a:endParaRPr lang="en-US" dirty="0"/>
          </a:p>
          <a:p>
            <a:pPr indent="-255905"/>
            <a:endParaRPr lang="en-US" altLang="en-US" sz="2800" dirty="0">
              <a:cs typeface="Lucida Sans Unicode"/>
            </a:endParaRPr>
          </a:p>
          <a:p>
            <a:pPr indent="-255905"/>
            <a:r>
              <a:rPr lang="en-US" altLang="en-US" sz="2800" dirty="0"/>
              <a:t>The </a:t>
            </a:r>
            <a:r>
              <a:rPr lang="en-US" altLang="en-US" sz="2800" dirty="0">
                <a:solidFill>
                  <a:srgbClr val="990033"/>
                </a:solidFill>
              </a:rPr>
              <a:t>state</a:t>
            </a:r>
            <a:r>
              <a:rPr lang="en-US" altLang="en-US" sz="2800" dirty="0"/>
              <a:t> of the </a:t>
            </a:r>
            <a:r>
              <a:rPr lang="en-US" sz="2800" dirty="0"/>
              <a:t>memory </a:t>
            </a:r>
            <a:r>
              <a:rPr lang="en-US" altLang="en-US" sz="2800" dirty="0"/>
              <a:t>space:</a:t>
            </a:r>
            <a:endParaRPr lang="en-US" altLang="en-US" sz="2800" dirty="0">
              <a:cs typeface="Lucida Sans Unicode"/>
            </a:endParaRPr>
          </a:p>
          <a:p>
            <a:pPr marL="859155" lvl="2"/>
            <a:r>
              <a:rPr lang="en-US" altLang="en-US" sz="2400" dirty="0"/>
              <a:t> </a:t>
            </a:r>
            <a:r>
              <a:rPr lang="en-US" altLang="en-US" sz="2400" dirty="0">
                <a:solidFill>
                  <a:schemeClr val="tx2"/>
                </a:solidFill>
              </a:rPr>
              <a:t>May be changed</a:t>
            </a:r>
            <a:r>
              <a:rPr lang="en-US" altLang="en-US" sz="2400" dirty="0"/>
              <a:t>. </a:t>
            </a:r>
            <a:endParaRPr lang="en-US" altLang="en-US" sz="2400" dirty="0">
              <a:cs typeface="Lucida Sans Unicode"/>
            </a:endParaRPr>
          </a:p>
          <a:p>
            <a:pPr lvl="3"/>
            <a:r>
              <a:rPr lang="en-US" altLang="en-US" sz="2000" dirty="0"/>
              <a:t>In this case the memory space is called </a:t>
            </a:r>
            <a:r>
              <a:rPr lang="en-US" altLang="en-US" sz="2000" dirty="0">
                <a:solidFill>
                  <a:schemeClr val="tx2"/>
                </a:solidFill>
              </a:rPr>
              <a:t>variable</a:t>
            </a:r>
            <a:r>
              <a:rPr lang="en-US" altLang="en-US" sz="2000" dirty="0"/>
              <a:t>.</a:t>
            </a:r>
          </a:p>
          <a:p>
            <a:pPr marL="859155" lvl="2"/>
            <a:r>
              <a:rPr lang="en-US" altLang="en-US" sz="2400" dirty="0">
                <a:solidFill>
                  <a:schemeClr val="tx2"/>
                </a:solidFill>
              </a:rPr>
              <a:t>Cannot be changed</a:t>
            </a:r>
            <a:r>
              <a:rPr lang="en-US" altLang="en-US" sz="2400" dirty="0"/>
              <a:t>.</a:t>
            </a:r>
            <a:endParaRPr lang="en-US" altLang="en-US" sz="2400" dirty="0">
              <a:cs typeface="Lucida Sans Unicode"/>
            </a:endParaRPr>
          </a:p>
          <a:p>
            <a:pPr lvl="3"/>
            <a:r>
              <a:rPr lang="en-US" altLang="en-US" sz="2000" dirty="0"/>
              <a:t>In this case the memory space is called </a:t>
            </a:r>
            <a:r>
              <a:rPr lang="en-US" altLang="en-US" sz="2000" dirty="0">
                <a:solidFill>
                  <a:schemeClr val="tx2"/>
                </a:solidFill>
              </a:rPr>
              <a:t>constant</a:t>
            </a:r>
            <a:r>
              <a:rPr lang="en-US" altLang="en-US" sz="2000" dirty="0"/>
              <a:t>. 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8271" y="228600"/>
            <a:ext cx="8440807" cy="11430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4400" dirty="0">
                <a:solidFill>
                  <a:srgbClr val="CC3300"/>
                </a:solidFill>
                <a:ea typeface="MS PGothic"/>
              </a:rPr>
              <a:t>3-State of the </a:t>
            </a:r>
            <a:r>
              <a:rPr lang="en-US" sz="4400" dirty="0">
                <a:solidFill>
                  <a:srgbClr val="CC3300"/>
                </a:solidFill>
                <a:ea typeface="MS PGothic"/>
              </a:rPr>
              <a:t>Memory </a:t>
            </a:r>
            <a:r>
              <a:rPr lang="en-US" altLang="en-US" sz="4400" dirty="0">
                <a:solidFill>
                  <a:srgbClr val="CC3300"/>
                </a:solidFill>
                <a:ea typeface="MS PGothic"/>
              </a:rPr>
              <a:t>Space</a:t>
            </a:r>
            <a:endParaRPr lang="en-US" altLang="en-US" sz="4400" dirty="0">
              <a:solidFill>
                <a:srgbClr val="CC3300"/>
              </a:solidFill>
              <a:ea typeface="MS PGothic"/>
              <a:cs typeface="Lucida Sans Unicode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553200" y="4038600"/>
            <a:ext cx="1066800" cy="685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53200" y="4876800"/>
            <a:ext cx="1143000" cy="685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solidFill>
                  <a:srgbClr val="990033"/>
                </a:solidFill>
              </a:rPr>
              <a:t>Constants</a:t>
            </a:r>
            <a:r>
              <a:rPr lang="en-US" altLang="en-US" sz="3200" dirty="0"/>
              <a:t>: 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solidFill>
                  <a:schemeClr val="tx2"/>
                </a:solidFill>
              </a:rPr>
              <a:t>All uppercase</a:t>
            </a:r>
            <a:r>
              <a:rPr lang="en-US" altLang="en-US" sz="3200" dirty="0"/>
              <a:t>, separating words within a multiword identifier with the underscore symbol, _.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solidFill>
                  <a:srgbClr val="990033"/>
                </a:solidFill>
              </a:rPr>
              <a:t>Variables</a:t>
            </a:r>
            <a:endParaRPr lang="en-US" altLang="en-US" sz="3200" dirty="0"/>
          </a:p>
          <a:p>
            <a:pPr lvl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</a:rPr>
              <a:t>All lowercase</a:t>
            </a:r>
            <a:r>
              <a:rPr lang="en-US" altLang="en-US" sz="3200" dirty="0"/>
              <a:t>.</a:t>
            </a:r>
          </a:p>
          <a:p>
            <a:pPr lvl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</a:rPr>
              <a:t>Capitalizing</a:t>
            </a:r>
            <a:r>
              <a:rPr lang="en-US" altLang="en-US" sz="3200" dirty="0"/>
              <a:t> the first letter of each word in a multiword identifier, except for the first word.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>
                <a:solidFill>
                  <a:srgbClr val="CC3300"/>
                </a:solidFill>
                <a:ea typeface="MS PGothic" pitchFamily="34" charset="-128"/>
              </a:rPr>
              <a:t>Identifier Conventions in Java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DECLARATION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72008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Declaration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allocates appropriate memory space to identifiers based on their types.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1520" y="1556792"/>
            <a:ext cx="8640960" cy="4386808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identifier must be declared before being used in the program.</a:t>
            </a:r>
          </a:p>
          <a:p>
            <a:pPr indent="-255905"/>
            <a:r>
              <a:rPr lang="en-US" altLang="en-US" sz="3200" dirty="0"/>
              <a:t>The declaration of a </a:t>
            </a:r>
            <a:r>
              <a:rPr lang="en-US" altLang="en-US" sz="3200" dirty="0">
                <a:solidFill>
                  <a:srgbClr val="00B0F0"/>
                </a:solidFill>
              </a:rPr>
              <a:t>variable </a:t>
            </a:r>
            <a:r>
              <a:rPr lang="en-US" altLang="en-US" sz="3200" dirty="0"/>
              <a:t>means allocating a memory space which state </a:t>
            </a:r>
            <a:r>
              <a:rPr lang="en-US" altLang="en-US" sz="3200" u="sng" dirty="0"/>
              <a:t>(value) may change.</a:t>
            </a:r>
            <a:endParaRPr lang="en-US" altLang="en-US" sz="3200" u="sng" dirty="0">
              <a:cs typeface="Lucida Sans Unicode"/>
            </a:endParaRPr>
          </a:p>
          <a:p>
            <a:pPr indent="-255905"/>
            <a:r>
              <a:rPr lang="en-US" altLang="en-US" sz="3200" dirty="0"/>
              <a:t> The declaration of a </a:t>
            </a:r>
            <a:r>
              <a:rPr lang="en-US" altLang="en-US" sz="3200" dirty="0">
                <a:solidFill>
                  <a:srgbClr val="00B0F0"/>
                </a:solidFill>
              </a:rPr>
              <a:t>constant </a:t>
            </a:r>
            <a:r>
              <a:rPr lang="en-US" altLang="en-US" sz="3200" dirty="0"/>
              <a:t>means allocating a memory space which state </a:t>
            </a:r>
            <a:r>
              <a:rPr lang="en-US" altLang="en-US" sz="3200" u="sng" dirty="0"/>
              <a:t>(value) cannot change.</a:t>
            </a:r>
            <a:endParaRPr lang="en-US" altLang="en-US" sz="3200" u="sng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85510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9848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CC3300"/>
                </a:solidFill>
                <a:ea typeface="MS PGothic" pitchFamily="34" charset="-128"/>
              </a:rPr>
              <a:t>4.1 Constant Declaration</a:t>
            </a:r>
          </a:p>
        </p:txBody>
      </p:sp>
      <p:sp>
        <p:nvSpPr>
          <p:cNvPr id="153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417513" y="1193800"/>
            <a:ext cx="8955087" cy="482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</a:rPr>
              <a:t>final</a:t>
            </a: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altLang="en-US" sz="2000" b="1" dirty="0" err="1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altLang="en-US" sz="2000" b="1" dirty="0" err="1">
                <a:solidFill>
                  <a:schemeClr val="tx2"/>
                </a:solidFill>
                <a:latin typeface="Courier New" pitchFamily="49" charset="0"/>
              </a:rPr>
              <a:t>constIdentifier</a:t>
            </a: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altLang="en-US" sz="2000" b="1" i="1" dirty="0">
                <a:solidFill>
                  <a:schemeClr val="tx2"/>
                </a:solidFill>
                <a:latin typeface="Courier New" pitchFamily="49" charset="0"/>
              </a:rPr>
              <a:t>=</a:t>
            </a: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 literal | expression;</a:t>
            </a:r>
            <a:br>
              <a:rPr lang="en-US" altLang="en-US" sz="2000" dirty="0">
                <a:latin typeface="Courier New" pitchFamily="49" charset="0"/>
              </a:rPr>
            </a:br>
            <a:r>
              <a:rPr lang="en-US" altLang="en-US" sz="2400" dirty="0">
                <a:solidFill>
                  <a:srgbClr val="7F7F7F"/>
                </a:solidFill>
                <a:latin typeface="Courier New" pitchFamily="49" charset="0"/>
              </a:rPr>
              <a:t>	</a:t>
            </a:r>
            <a:r>
              <a:rPr lang="en-US" altLang="en-US" sz="100" dirty="0">
                <a:solidFill>
                  <a:srgbClr val="7F7F7F"/>
                </a:solidFill>
                <a:latin typeface="Courier New" pitchFamily="49" charset="0"/>
              </a:rPr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		final</a:t>
            </a:r>
            <a:r>
              <a:rPr lang="en-US" altLang="en-US" sz="2000" dirty="0">
                <a:latin typeface="Courier New" pitchFamily="49" charset="0"/>
              </a:rPr>
              <a:t> double PI               = 3.14159;</a:t>
            </a:r>
            <a:br>
              <a:rPr lang="en-US" altLang="en-US" sz="2000" dirty="0">
                <a:latin typeface="Courier New" pitchFamily="49" charset="0"/>
              </a:rPr>
            </a:br>
            <a:r>
              <a:rPr lang="en-US" altLang="en-US" sz="2000" dirty="0">
                <a:solidFill>
                  <a:srgbClr val="7F7F7F"/>
                </a:solidFill>
                <a:latin typeface="Courier New" pitchFamily="49" charset="0"/>
              </a:rPr>
              <a:t>	</a:t>
            </a: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final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   MONTH_IN_YEAR    = 12;</a:t>
            </a:r>
            <a:br>
              <a:rPr lang="en-US" altLang="en-US" sz="2000" dirty="0">
                <a:latin typeface="Courier New" pitchFamily="49" charset="0"/>
              </a:rPr>
            </a:br>
            <a:r>
              <a:rPr lang="en-US" altLang="en-US" sz="2000" dirty="0">
                <a:solidFill>
                  <a:srgbClr val="7F7F7F"/>
                </a:solidFill>
                <a:latin typeface="Courier New" pitchFamily="49" charset="0"/>
              </a:rPr>
              <a:t>	</a:t>
            </a: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final</a:t>
            </a:r>
            <a:r>
              <a:rPr lang="en-US" altLang="en-US" sz="2000" dirty="0">
                <a:latin typeface="Courier New" pitchFamily="49" charset="0"/>
              </a:rPr>
              <a:t> short  FARADAY_CONSTANT = 23060;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final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MAX               = 1024;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final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MIN               = 128;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</a:t>
            </a: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final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AVG               = (MAX + MIN) / 2;</a:t>
            </a:r>
            <a:br>
              <a:rPr lang="en-US" altLang="en-US" sz="2000" dirty="0">
                <a:latin typeface="Courier New" pitchFamily="49" charset="0"/>
              </a:rPr>
            </a:br>
            <a:endParaRPr lang="en-US" altLang="en-US" sz="2000" dirty="0">
              <a:latin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482975" y="2978150"/>
            <a:ext cx="1927225" cy="1277938"/>
            <a:chOff x="2194" y="1968"/>
            <a:chExt cx="1214" cy="805"/>
          </a:xfrm>
        </p:grpSpPr>
        <p:sp>
          <p:nvSpPr>
            <p:cNvPr id="15377" name="AutoShape 4"/>
            <p:cNvSpPr>
              <a:spLocks noChangeArrowheads="1"/>
            </p:cNvSpPr>
            <p:nvPr/>
          </p:nvSpPr>
          <p:spPr bwMode="auto">
            <a:xfrm>
              <a:off x="2194" y="232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These are constants, also called </a:t>
              </a:r>
              <a:r>
                <a:rPr lang="en-US" altLang="ja-JP" sz="1400" i="1">
                  <a:solidFill>
                    <a:srgbClr val="C1051B"/>
                  </a:solidFill>
                  <a:ea typeface="MS PGothic" pitchFamily="34" charset="-128"/>
                </a:rPr>
                <a:t>named constant</a:t>
              </a:r>
              <a:r>
                <a:rPr lang="en-US" altLang="ja-JP" sz="1400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.</a:t>
              </a:r>
            </a:p>
          </p:txBody>
        </p:sp>
        <p:sp>
          <p:nvSpPr>
            <p:cNvPr id="15378" name="Line 5"/>
            <p:cNvSpPr>
              <a:spLocks noChangeShapeType="1"/>
            </p:cNvSpPr>
            <p:nvPr/>
          </p:nvSpPr>
          <p:spPr bwMode="auto">
            <a:xfrm>
              <a:off x="2795" y="1968"/>
              <a:ext cx="0" cy="3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838200" y="2978150"/>
            <a:ext cx="1927225" cy="1277938"/>
            <a:chOff x="528" y="1968"/>
            <a:chExt cx="1214" cy="805"/>
          </a:xfrm>
        </p:grpSpPr>
        <p:sp>
          <p:nvSpPr>
            <p:cNvPr id="15375" name="AutoShape 6"/>
            <p:cNvSpPr>
              <a:spLocks noChangeArrowheads="1"/>
            </p:cNvSpPr>
            <p:nvPr/>
          </p:nvSpPr>
          <p:spPr bwMode="auto">
            <a:xfrm>
              <a:off x="528" y="232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The reserved word </a:t>
              </a:r>
              <a:r>
                <a:rPr lang="en-US" altLang="ja-JP" sz="1400" b="1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final</a:t>
              </a:r>
              <a:r>
                <a:rPr lang="en-US" altLang="ja-JP" sz="1400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 is used to declare constants.</a:t>
              </a:r>
            </a:p>
          </p:txBody>
        </p:sp>
        <p:sp>
          <p:nvSpPr>
            <p:cNvPr id="15376" name="Line 7"/>
            <p:cNvSpPr>
              <a:spLocks noChangeShapeType="1"/>
            </p:cNvSpPr>
            <p:nvPr/>
          </p:nvSpPr>
          <p:spPr bwMode="auto">
            <a:xfrm>
              <a:off x="1121" y="1968"/>
              <a:ext cx="0" cy="3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5791200" y="2971800"/>
            <a:ext cx="1927225" cy="1290638"/>
            <a:chOff x="3734" y="2640"/>
            <a:chExt cx="1214" cy="813"/>
          </a:xfrm>
        </p:grpSpPr>
        <p:sp>
          <p:nvSpPr>
            <p:cNvPr id="15373" name="AutoShape 9"/>
            <p:cNvSpPr>
              <a:spLocks noChangeArrowheads="1"/>
            </p:cNvSpPr>
            <p:nvPr/>
          </p:nvSpPr>
          <p:spPr bwMode="auto">
            <a:xfrm>
              <a:off x="3734" y="3003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These are called </a:t>
              </a:r>
              <a:r>
                <a:rPr lang="en-US" altLang="ja-JP" sz="1400" i="1">
                  <a:solidFill>
                    <a:srgbClr val="C1051B"/>
                  </a:solidFill>
                  <a:ea typeface="MS PGothic" pitchFamily="34" charset="-128"/>
                </a:rPr>
                <a:t>literals.</a:t>
              </a:r>
              <a:endParaRPr lang="en-US" altLang="ja-JP" sz="1400">
                <a:solidFill>
                  <a:srgbClr val="000000"/>
                </a:solidFill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74" name="Line 10"/>
            <p:cNvSpPr>
              <a:spLocks noChangeShapeType="1"/>
            </p:cNvSpPr>
            <p:nvPr/>
          </p:nvSpPr>
          <p:spPr bwMode="auto">
            <a:xfrm>
              <a:off x="4319" y="2640"/>
              <a:ext cx="0" cy="3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894387" y="5642272"/>
            <a:ext cx="1927225" cy="914400"/>
            <a:chOff x="3744" y="3408"/>
            <a:chExt cx="1214" cy="576"/>
          </a:xfrm>
        </p:grpSpPr>
        <p:sp>
          <p:nvSpPr>
            <p:cNvPr id="15371" name="AutoShape 14"/>
            <p:cNvSpPr>
              <a:spLocks noChangeArrowheads="1"/>
            </p:cNvSpPr>
            <p:nvPr/>
          </p:nvSpPr>
          <p:spPr bwMode="auto">
            <a:xfrm>
              <a:off x="3744" y="3534"/>
              <a:ext cx="1214" cy="45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solidFill>
                    <a:srgbClr val="000000"/>
                  </a:solidFill>
                  <a:latin typeface="Arial" charset="0"/>
                  <a:ea typeface="MS PGothic" pitchFamily="34" charset="-128"/>
                </a:rPr>
                <a:t>This is called </a:t>
              </a:r>
              <a:r>
                <a:rPr lang="en-US" altLang="ja-JP" sz="1400" i="1">
                  <a:solidFill>
                    <a:srgbClr val="C1051B"/>
                  </a:solidFill>
                  <a:ea typeface="MS PGothic" pitchFamily="34" charset="-128"/>
                </a:rPr>
                <a:t>expression.</a:t>
              </a:r>
              <a:endParaRPr lang="en-US" altLang="ja-JP" sz="1400">
                <a:solidFill>
                  <a:srgbClr val="000000"/>
                </a:solidFill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72" name="Line 15"/>
            <p:cNvSpPr>
              <a:spLocks noChangeShapeType="1"/>
            </p:cNvSpPr>
            <p:nvPr/>
          </p:nvSpPr>
          <p:spPr bwMode="auto">
            <a:xfrm>
              <a:off x="4320" y="3408"/>
              <a:ext cx="9" cy="1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9848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CC3300"/>
                </a:solidFill>
                <a:ea typeface="MS PGothic" pitchFamily="34" charset="-128"/>
              </a:rPr>
              <a:t>4.2 Variable Declaration</a:t>
            </a:r>
          </a:p>
        </p:txBody>
      </p:sp>
      <p:sp>
        <p:nvSpPr>
          <p:cNvPr id="16390" name="Rectangle 16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7772400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variable may be declared: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With initial value.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Without initial value.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Variable declaration with initial value;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 err="1">
                <a:solidFill>
                  <a:srgbClr val="0070C0"/>
                </a:solidFill>
                <a:latin typeface="Courier New" pitchFamily="49" charset="0"/>
              </a:rPr>
              <a:t>dataType</a:t>
            </a:r>
            <a:r>
              <a:rPr lang="en-US" altLang="en-US" sz="16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600" b="1" dirty="0" err="1">
                <a:solidFill>
                  <a:srgbClr val="0070C0"/>
                </a:solidFill>
                <a:latin typeface="Courier New" pitchFamily="49" charset="0"/>
              </a:rPr>
              <a:t>variableIdentifier</a:t>
            </a:r>
            <a:r>
              <a:rPr lang="en-US" altLang="en-US" sz="16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600" b="1" i="1" dirty="0">
                <a:solidFill>
                  <a:srgbClr val="0070C0"/>
                </a:solidFill>
                <a:latin typeface="Courier New" pitchFamily="49" charset="0"/>
              </a:rPr>
              <a:t>=</a:t>
            </a:r>
            <a:r>
              <a:rPr lang="en-US" altLang="en-US" sz="1600" b="1" dirty="0">
                <a:solidFill>
                  <a:srgbClr val="0070C0"/>
                </a:solidFill>
                <a:latin typeface="Courier New" pitchFamily="49" charset="0"/>
              </a:rPr>
              <a:t> literal | expression;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itchFamily="49" charset="0"/>
              </a:rPr>
              <a:t>	</a:t>
            </a:r>
            <a:r>
              <a:rPr lang="en-US" altLang="en-US" sz="2000" dirty="0">
                <a:latin typeface="Courier New" pitchFamily="49" charset="0"/>
              </a:rPr>
              <a:t>double </a:t>
            </a:r>
            <a:r>
              <a:rPr lang="en-US" altLang="en-US" sz="2000" dirty="0" err="1">
                <a:latin typeface="Courier New" pitchFamily="49" charset="0"/>
              </a:rPr>
              <a:t>avg</a:t>
            </a:r>
            <a:r>
              <a:rPr lang="en-US" altLang="en-US" sz="2000" dirty="0">
                <a:latin typeface="Courier New" pitchFamily="49" charset="0"/>
              </a:rPr>
              <a:t>             = 0.0;</a:t>
            </a:r>
            <a:br>
              <a:rPr lang="en-US" altLang="en-US" sz="2000" dirty="0">
                <a:latin typeface="Courier New" pitchFamily="49" charset="0"/>
              </a:rPr>
            </a:b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   </a:t>
            </a:r>
            <a:r>
              <a:rPr lang="en-US" altLang="en-US" sz="2000" dirty="0" err="1">
                <a:latin typeface="Courier New" pitchFamily="49" charset="0"/>
              </a:rPr>
              <a:t>i</a:t>
            </a:r>
            <a:r>
              <a:rPr lang="en-US" altLang="en-US" sz="2000" dirty="0">
                <a:latin typeface="Courier New" pitchFamily="49" charset="0"/>
              </a:rPr>
              <a:t>		    = 1;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</a:t>
            </a: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	x =5, y = 7, z = (</a:t>
            </a:r>
            <a:r>
              <a:rPr lang="en-US" altLang="en-US" sz="2000" dirty="0" err="1">
                <a:latin typeface="Courier New" pitchFamily="49" charset="0"/>
              </a:rPr>
              <a:t>x+y</a:t>
            </a:r>
            <a:r>
              <a:rPr lang="en-US" altLang="en-US" sz="2000" dirty="0">
                <a:latin typeface="Courier New" pitchFamily="49" charset="0"/>
              </a:rPr>
              <a:t>)*3;</a:t>
            </a:r>
            <a:endParaRPr lang="en-US" altLang="en-US" sz="1800" dirty="0"/>
          </a:p>
          <a:p>
            <a:pPr lvl="4"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Variable declaration without initial value;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altLang="en-US" sz="1600" b="1" dirty="0">
                <a:solidFill>
                  <a:schemeClr val="tx2"/>
                </a:solidFill>
                <a:latin typeface="Courier New" pitchFamily="49" charset="0"/>
              </a:rPr>
              <a:t>	</a:t>
            </a:r>
            <a:r>
              <a:rPr lang="en-US" altLang="en-US" sz="1600" b="1" dirty="0" err="1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altLang="en-US" sz="16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altLang="en-US" sz="1600" b="1" dirty="0" err="1">
                <a:solidFill>
                  <a:schemeClr val="tx2"/>
                </a:solidFill>
                <a:latin typeface="Courier New" pitchFamily="49" charset="0"/>
              </a:rPr>
              <a:t>variableIdentifier</a:t>
            </a:r>
            <a:r>
              <a:rPr lang="en-US" altLang="en-US" sz="16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double </a:t>
            </a:r>
            <a:r>
              <a:rPr lang="en-US" altLang="en-US" sz="2000" dirty="0" err="1">
                <a:latin typeface="Courier New" pitchFamily="49" charset="0"/>
              </a:rPr>
              <a:t>avg</a:t>
            </a:r>
            <a:r>
              <a:rPr lang="en-US" altLang="en-US" sz="2000" dirty="0">
                <a:latin typeface="Courier New" pitchFamily="49" charset="0"/>
              </a:rPr>
              <a:t>;</a:t>
            </a:r>
            <a:br>
              <a:rPr lang="en-US" altLang="en-US" sz="2000" dirty="0">
                <a:latin typeface="Courier New" pitchFamily="49" charset="0"/>
              </a:rPr>
            </a:b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   </a:t>
            </a:r>
            <a:r>
              <a:rPr lang="en-US" altLang="en-US" sz="2000" dirty="0" err="1">
                <a:latin typeface="Courier New" pitchFamily="49" charset="0"/>
              </a:rPr>
              <a:t>i</a:t>
            </a:r>
            <a:r>
              <a:rPr lang="en-US" altLang="en-US" sz="2000" dirty="0">
                <a:latin typeface="Courier New" pitchFamily="49" charset="0"/>
              </a:rPr>
              <a:t>;</a:t>
            </a:r>
            <a:endParaRPr lang="en-US" altLang="en-US" sz="1800" dirty="0"/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endParaRPr lang="en-US" altLang="en-US" sz="16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1. Identifiers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2. Memory Space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3. Data Types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4.Data state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5. Declaration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5.1 Constants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5.2 Variables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6. Examples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61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4.2 VARIABLES DECLARATION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51520" y="1628800"/>
            <a:ext cx="8640960" cy="792088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using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literals, the number should be written as shown below; otherwise, the compiler would give an error message (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syntax error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691680" y="2348880"/>
            <a:ext cx="583264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float</a:t>
            </a:r>
            <a:r>
              <a:rPr lang="en-US" dirty="0">
                <a:solidFill>
                  <a:schemeClr val="tx1"/>
                </a:solidFill>
              </a:rPr>
              <a:t> x=5.33</a:t>
            </a:r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rgbClr val="00B0F0"/>
                </a:solidFill>
              </a:rPr>
              <a:t>float</a:t>
            </a:r>
            <a:r>
              <a:rPr lang="en-US" dirty="0">
                <a:solidFill>
                  <a:schemeClr val="tx1"/>
                </a:solidFill>
              </a:rPr>
              <a:t> length=12.33</a:t>
            </a:r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, width= 6.333</a:t>
            </a:r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, radius=0.3</a:t>
            </a:r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1520" y="2348880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5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51520" y="980728"/>
            <a:ext cx="864096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default type of a floating-point number.</a:t>
            </a:r>
          </a:p>
        </p:txBody>
      </p:sp>
    </p:spTree>
    <p:extLst>
      <p:ext uri="{BB962C8B-B14F-4D97-AF65-F5344CB8AC3E}">
        <p14:creationId xmlns:p14="http://schemas.microsoft.com/office/powerpoint/2010/main" val="25882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  <p:bldP spid="9" grpId="0" animBg="1"/>
      <p:bldP spid="1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81000" y="762000"/>
            <a:ext cx="7848872" cy="5078314"/>
            <a:chOff x="323528" y="1236822"/>
            <a:chExt cx="7848872" cy="5078314"/>
          </a:xfrm>
        </p:grpSpPr>
        <p:sp>
          <p:nvSpPr>
            <p:cNvPr id="6" name="TextBox 5"/>
            <p:cNvSpPr txBox="1"/>
            <p:nvPr/>
          </p:nvSpPr>
          <p:spPr>
            <a:xfrm>
              <a:off x="971600" y="1236823"/>
              <a:ext cx="7200800" cy="507831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// This example illustrates data declaration &amp; manipulation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 program to calculate area of </a:t>
              </a:r>
              <a:r>
                <a:rPr lang="en-US" dirty="0" err="1">
                  <a:solidFill>
                    <a:srgbClr val="00B050"/>
                  </a:solidFill>
                </a:rPr>
                <a:t>circule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/>
                <a:t>// import necessary libraries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public class </a:t>
              </a:r>
              <a:r>
                <a:rPr lang="en-US" dirty="0" err="1">
                  <a:solidFill>
                    <a:srgbClr val="0000FF"/>
                  </a:solidFill>
                </a:rPr>
                <a:t>dataManipulation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>
                  <a:solidFill>
                    <a:srgbClr val="00B0F0"/>
                  </a:solidFill>
                </a:rPr>
                <a:t>static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>
                  <a:solidFill>
                    <a:srgbClr val="00B0F0"/>
                  </a:solidFill>
                </a:rPr>
                <a:t>final double</a:t>
              </a:r>
              <a:r>
                <a:rPr lang="en-US" dirty="0">
                  <a:solidFill>
                    <a:srgbClr val="0000FF"/>
                  </a:solidFill>
                </a:rPr>
                <a:t> PI = 3.14159;</a:t>
              </a:r>
              <a:r>
                <a:rPr lang="en-US" dirty="0">
                  <a:solidFill>
                    <a:srgbClr val="00B050"/>
                  </a:solidFill>
                </a:rPr>
                <a:t>//constant declaration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>
                  <a:solidFill>
                    <a:srgbClr val="00B0F0"/>
                  </a:solidFill>
                </a:rPr>
                <a:t>public static void </a:t>
              </a:r>
              <a:r>
                <a:rPr lang="en-US" dirty="0">
                  <a:solidFill>
                    <a:srgbClr val="0000FF"/>
                  </a:solidFill>
                </a:rPr>
                <a:t>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  <a:r>
                <a:rPr lang="en-US" dirty="0">
                  <a:solidFill>
                    <a:srgbClr val="00B0F0"/>
                  </a:solidFill>
                </a:rPr>
                <a:t>   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>
                  <a:solidFill>
                    <a:srgbClr val="00B0F0"/>
                  </a:solidFill>
                </a:rPr>
                <a:t>final double</a:t>
              </a:r>
              <a:r>
                <a:rPr lang="en-US" dirty="0">
                  <a:solidFill>
                    <a:srgbClr val="0000FF"/>
                  </a:solidFill>
                </a:rPr>
                <a:t> PI = 3.14159;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/>
                <a:t>// Declaration section: to declare needed variables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>
                  <a:solidFill>
                    <a:srgbClr val="00B0F0"/>
                  </a:solidFill>
                </a:rPr>
                <a:t>double</a:t>
              </a:r>
              <a:r>
                <a:rPr lang="en-US" dirty="0">
                  <a:solidFill>
                    <a:srgbClr val="0000FF"/>
                  </a:solidFill>
                </a:rPr>
                <a:t> radius= 2.5, area;</a:t>
              </a:r>
            </a:p>
            <a:p>
              <a:r>
                <a:rPr lang="en-US" dirty="0"/>
                <a:t>         // Input section: to enter values of used variables</a:t>
              </a:r>
            </a:p>
            <a:p>
              <a:r>
                <a:rPr lang="en-US" dirty="0"/>
                <a:t>         // Processing section: processing statements</a:t>
              </a:r>
            </a:p>
            <a:p>
              <a:r>
                <a:rPr lang="en-US" dirty="0"/>
                <a:t>	</a:t>
              </a:r>
              <a:r>
                <a:rPr lang="en-US" dirty="0">
                  <a:solidFill>
                    <a:srgbClr val="0000FF"/>
                  </a:solidFill>
                </a:rPr>
                <a:t>area = PI * radius * radius;</a:t>
              </a:r>
            </a:p>
            <a:p>
              <a:r>
                <a:rPr lang="en-US" dirty="0"/>
                <a:t> 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(“The area of the circle of radius “ + radius + “ is “ + area);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3528" y="1236822"/>
              <a:ext cx="576064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17</a:t>
              </a: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EXAMPLES – PROGRAM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0200" y="5867400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Output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85800" y="6324600"/>
            <a:ext cx="7488832" cy="307777"/>
            <a:chOff x="683568" y="1236822"/>
            <a:chExt cx="7488832" cy="307777"/>
          </a:xfrm>
        </p:grpSpPr>
        <p:sp>
          <p:nvSpPr>
            <p:cNvPr id="12" name="TextBox 11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The area of the circle of radius 2.5 is 19.6349375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5562600" y="1666510"/>
            <a:ext cx="2971800" cy="9301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Note: we only add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static</a:t>
            </a:r>
            <a:r>
              <a:rPr lang="en-US" dirty="0"/>
              <a:t> since declaration is outside main</a:t>
            </a:r>
            <a:endParaRPr lang="en-US" u="sng" dirty="0"/>
          </a:p>
        </p:txBody>
      </p:sp>
      <p:sp>
        <p:nvSpPr>
          <p:cNvPr id="2" name="Rectangle 1"/>
          <p:cNvSpPr/>
          <p:nvPr/>
        </p:nvSpPr>
        <p:spPr>
          <a:xfrm>
            <a:off x="1322040" y="2150040"/>
            <a:ext cx="4168552" cy="212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05136" y="2743200"/>
            <a:ext cx="3657464" cy="1971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6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EXAMPLES – PROGRAM 2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83568" y="5805264"/>
            <a:ext cx="7488832" cy="954107"/>
            <a:chOff x="683568" y="1236822"/>
            <a:chExt cx="7488832" cy="954107"/>
          </a:xfrm>
        </p:grpSpPr>
        <p:sp>
          <p:nvSpPr>
            <p:cNvPr id="12" name="TextBox 11"/>
            <p:cNvSpPr txBox="1"/>
            <p:nvPr/>
          </p:nvSpPr>
          <p:spPr>
            <a:xfrm>
              <a:off x="971600" y="1236822"/>
              <a:ext cx="7200800" cy="95410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num1= 10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num2= 9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sale= 0.2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first= 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3568" y="1236822"/>
              <a:ext cx="216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28600" y="116632"/>
            <a:ext cx="8153400" cy="5632311"/>
            <a:chOff x="323528" y="516742"/>
            <a:chExt cx="7848872" cy="5632311"/>
          </a:xfrm>
        </p:grpSpPr>
        <p:sp>
          <p:nvSpPr>
            <p:cNvPr id="7" name="TextBox 6"/>
            <p:cNvSpPr txBox="1"/>
            <p:nvPr/>
          </p:nvSpPr>
          <p:spPr>
            <a:xfrm>
              <a:off x="323528" y="539964"/>
              <a:ext cx="576064" cy="535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71600" y="516742"/>
              <a:ext cx="7200800" cy="563231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// This example illustrates data declaration &amp; manipulation</a:t>
              </a:r>
            </a:p>
            <a:p>
              <a:r>
                <a:rPr lang="en-US" dirty="0"/>
                <a:t>// import necessary libraries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public class </a:t>
              </a:r>
              <a:r>
                <a:rPr lang="en-US" dirty="0" err="1">
                  <a:solidFill>
                    <a:srgbClr val="0000FF"/>
                  </a:solidFill>
                </a:rPr>
                <a:t>dataManipulation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public static void </a:t>
              </a:r>
              <a:r>
                <a:rPr lang="en-US" dirty="0">
                  <a:solidFill>
                    <a:srgbClr val="0000FF"/>
                  </a:solidFill>
                </a:rPr>
                <a:t>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/>
                <a:t>// Declaration section: to declare needed variables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num1= 10, num2 = num1 - 1;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   </a:t>
              </a:r>
              <a:r>
                <a:rPr lang="en-US" dirty="0">
                  <a:solidFill>
                    <a:srgbClr val="00B0F0"/>
                  </a:solidFill>
                </a:rPr>
                <a:t>double </a:t>
              </a:r>
              <a:r>
                <a:rPr lang="en-US" dirty="0">
                  <a:solidFill>
                    <a:srgbClr val="0000FF"/>
                  </a:solidFill>
                </a:rPr>
                <a:t>sale = 0.02 * num1;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   </a:t>
              </a:r>
              <a:r>
                <a:rPr lang="en-US" dirty="0">
                  <a:solidFill>
                    <a:srgbClr val="00B0F0"/>
                  </a:solidFill>
                </a:rPr>
                <a:t>char </a:t>
              </a:r>
              <a:r>
                <a:rPr lang="en-US" dirty="0">
                  <a:solidFill>
                    <a:srgbClr val="0000FF"/>
                  </a:solidFill>
                </a:rPr>
                <a:t>first;</a:t>
              </a:r>
            </a:p>
            <a:p>
              <a:r>
                <a:rPr lang="en-US" dirty="0"/>
                <a:t>         // Input section: to enter values of used variables</a:t>
              </a:r>
            </a:p>
            <a:p>
              <a:r>
                <a:rPr lang="en-US" dirty="0"/>
                <a:t>         // Processing section: processing statements</a:t>
              </a:r>
            </a:p>
            <a:p>
              <a:r>
                <a:rPr lang="en-US" dirty="0"/>
                <a:t>	</a:t>
              </a:r>
              <a:r>
                <a:rPr lang="en-US" dirty="0">
                  <a:solidFill>
                    <a:srgbClr val="0000FF"/>
                  </a:solidFill>
                </a:rPr>
                <a:t>first = ‘D’;</a:t>
              </a:r>
            </a:p>
            <a:p>
              <a:r>
                <a:rPr lang="en-US" dirty="0"/>
                <a:t>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(“num1= “ + num1);</a:t>
              </a:r>
              <a:r>
                <a:rPr lang="en-US" dirty="0">
                  <a:solidFill>
                    <a:srgbClr val="00B050"/>
                  </a:solidFill>
                </a:rPr>
                <a:t>//line output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(“num2= “ + num2);</a:t>
              </a:r>
              <a:r>
                <a:rPr lang="en-US" dirty="0">
                  <a:solidFill>
                    <a:srgbClr val="00B050"/>
                  </a:solidFill>
                </a:rPr>
                <a:t>//line output 2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(“sale= “ + sale);</a:t>
              </a:r>
              <a:r>
                <a:rPr lang="en-US" dirty="0">
                  <a:solidFill>
                    <a:srgbClr val="00B050"/>
                  </a:solidFill>
                </a:rPr>
                <a:t> //line output 3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(“first= “ + first);</a:t>
              </a:r>
              <a:r>
                <a:rPr lang="en-US" dirty="0">
                  <a:solidFill>
                    <a:srgbClr val="00B050"/>
                  </a:solidFill>
                </a:rPr>
                <a:t> //line output 4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 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810000" y="4953000"/>
            <a:ext cx="4953000" cy="1524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Print statement either display a </a:t>
            </a:r>
            <a:r>
              <a:rPr lang="en-US" b="1" u="sng" dirty="0"/>
              <a:t>text as it is inside double quotation </a:t>
            </a:r>
            <a:r>
              <a:rPr lang="en-US" dirty="0"/>
              <a:t>“ “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Display the </a:t>
            </a:r>
            <a:r>
              <a:rPr lang="en-US" b="1" u="sng" dirty="0"/>
              <a:t>value of a variable</a:t>
            </a:r>
          </a:p>
        </p:txBody>
      </p:sp>
    </p:spTree>
    <p:extLst>
      <p:ext uri="{BB962C8B-B14F-4D97-AF65-F5344CB8AC3E}">
        <p14:creationId xmlns:p14="http://schemas.microsoft.com/office/powerpoint/2010/main" val="221520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29396" y="2564904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VARIABLES ON THE RIGHT HAND SIDE OF AN EQUATION SHOULD ALREADY HAVE VALUES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IMPORTANT NOTES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5174" y="1412776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ANY VARIABLE MUST BE DECLARED BEFORE BEING USED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520" y="3645024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ALSO, VARIABLES THAT ARE TO BE PRINTED SHOULD ALREADY HAVE VALUES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4725144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VARIABLES GET VALUES EITHER BY: 	1) INITIALIZATION, </a:t>
            </a:r>
          </a:p>
          <a:p>
            <a:pPr algn="ctr"/>
            <a:r>
              <a:rPr lang="en-US" dirty="0"/>
              <a:t>					2) CALCULATION, </a:t>
            </a:r>
          </a:p>
          <a:p>
            <a:pPr algn="ctr"/>
            <a:r>
              <a:rPr lang="en-US" dirty="0"/>
              <a:t>						3) INPUT FROM THE USER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3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808312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of the following identifiers are illegal? Explain why: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Father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&amp;currency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901</a:t>
            </a:r>
          </a:p>
          <a:p>
            <a:pPr lvl="1"/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4ever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converts from </a:t>
            </a:r>
            <a:r>
              <a:rPr lang="en-US" sz="2000" dirty="0">
                <a:latin typeface="Lucida Sans Unicode"/>
                <a:ea typeface="Tahoma" panose="020B0604030504040204" pitchFamily="34" charset="0"/>
                <a:cs typeface="Lucida Sans Unicode"/>
              </a:rPr>
              <a:t>⁰C to ⁰F.</a:t>
            </a:r>
          </a:p>
          <a:p>
            <a:r>
              <a:rPr lang="en-US" sz="2000" dirty="0">
                <a:latin typeface="Lucida Sans Unicode"/>
                <a:ea typeface="Tahoma" panose="020B0604030504040204" pitchFamily="34" charset="0"/>
                <a:cs typeface="Lucida Sans Unicode"/>
              </a:rPr>
              <a:t>Write a program that adds two numbers.</a:t>
            </a:r>
          </a:p>
          <a:p>
            <a:r>
              <a:rPr lang="en-US" sz="2000" dirty="0">
                <a:latin typeface="Lucida Sans Unicode"/>
                <a:ea typeface="Tahoma" panose="020B0604030504040204" pitchFamily="34" charset="0"/>
                <a:cs typeface="Lucida Sans Unicode"/>
              </a:rPr>
              <a:t>Write a program that calculates the average of three numbers.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W2.2 Identifiers</a:t>
            </a:r>
          </a:p>
        </p:txBody>
      </p:sp>
    </p:spTree>
    <p:extLst>
      <p:ext uri="{BB962C8B-B14F-4D97-AF65-F5344CB8AC3E}">
        <p14:creationId xmlns:p14="http://schemas.microsoft.com/office/powerpoint/2010/main" val="956188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7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Detect the errors in the following program: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528" y="1508006"/>
            <a:ext cx="7848872" cy="3139321"/>
            <a:chOff x="323528" y="1236822"/>
            <a:chExt cx="7848872" cy="3139321"/>
          </a:xfrm>
        </p:grpSpPr>
        <p:sp>
          <p:nvSpPr>
            <p:cNvPr id="9" name="TextBox 8"/>
            <p:cNvSpPr txBox="1"/>
            <p:nvPr/>
          </p:nvSpPr>
          <p:spPr>
            <a:xfrm>
              <a:off x="971600" y="1236822"/>
              <a:ext cx="7200800" cy="313932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public class </a:t>
              </a:r>
              <a:r>
                <a:rPr lang="en-US" dirty="0" err="1">
                  <a:solidFill>
                    <a:srgbClr val="0000FF"/>
                  </a:solidFill>
                </a:rPr>
                <a:t>FindError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>
                  <a:solidFill>
                    <a:srgbClr val="00B0F0"/>
                  </a:solidFill>
                </a:rPr>
                <a:t>static final </a:t>
              </a:r>
              <a:r>
                <a:rPr lang="en-US" dirty="0">
                  <a:solidFill>
                    <a:srgbClr val="0000FF"/>
                  </a:solidFill>
                </a:rPr>
                <a:t>CENTIMETERS_PER_INCH = 2.54;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>
                  <a:solidFill>
                    <a:srgbClr val="00B0F0"/>
                  </a:solidFill>
                </a:rPr>
                <a:t>public static void </a:t>
              </a:r>
              <a:r>
                <a:rPr lang="en-US" dirty="0">
                  <a:solidFill>
                    <a:srgbClr val="0000FF"/>
                  </a:solidFill>
                </a:rPr>
                <a:t>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>
                  <a:solidFill>
                    <a:srgbClr val="00B0F0"/>
                  </a:solidFill>
                </a:rPr>
                <a:t>double</a:t>
              </a:r>
              <a:r>
                <a:rPr lang="en-US" dirty="0">
                  <a:solidFill>
                    <a:srgbClr val="0000FF"/>
                  </a:solidFill>
                </a:rPr>
                <a:t> inches;</a:t>
              </a:r>
            </a:p>
            <a:p>
              <a:r>
                <a:rPr lang="en-US" dirty="0"/>
                <a:t>	</a:t>
              </a:r>
              <a:r>
                <a:rPr lang="en-US" dirty="0">
                  <a:solidFill>
                    <a:srgbClr val="0000FF"/>
                  </a:solidFill>
                </a:rPr>
                <a:t>cm = </a:t>
              </a:r>
              <a:r>
                <a:rPr lang="en-US" dirty="0" err="1">
                  <a:solidFill>
                    <a:srgbClr val="0000FF"/>
                  </a:solidFill>
                </a:rPr>
                <a:t>CENTIMETERS_per_INCH</a:t>
              </a:r>
              <a:r>
                <a:rPr lang="en-US" dirty="0">
                  <a:solidFill>
                    <a:srgbClr val="0000FF"/>
                  </a:solidFill>
                </a:rPr>
                <a:t> * inches;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(“There are “ + cm + “cm in “ + inches + “inches”);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</a:t>
              </a:r>
              <a:endParaRPr lang="en-US" dirty="0"/>
            </a:p>
            <a:p>
              <a:r>
                <a:rPr lang="en-US" dirty="0">
                  <a:solidFill>
                    <a:srgbClr val="0000FF"/>
                  </a:solidFill>
                </a:rPr>
                <a:t>}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528" y="1236822"/>
              <a:ext cx="576064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>
                  <a:solidFill>
                    <a:srgbClr val="FF0000"/>
                  </a:solidFill>
                </a:rPr>
                <a:t>11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W2.2 Identifiers</a:t>
            </a:r>
          </a:p>
        </p:txBody>
      </p:sp>
    </p:spTree>
    <p:extLst>
      <p:ext uri="{BB962C8B-B14F-4D97-AF65-F5344CB8AC3E}">
        <p14:creationId xmlns:p14="http://schemas.microsoft.com/office/powerpoint/2010/main" val="266882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490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>
                <a:solidFill>
                  <a:srgbClr val="CC3300"/>
                </a:solidFill>
                <a:ea typeface="MS PGothic" pitchFamily="34" charset="-128"/>
              </a:rPr>
              <a:t>Programs and Data</a:t>
            </a:r>
          </a:p>
        </p:txBody>
      </p:sp>
      <p:sp>
        <p:nvSpPr>
          <p:cNvPr id="51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762000" y="3276600"/>
            <a:ext cx="8382000" cy="2895600"/>
          </a:xfrm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pPr indent="-255905">
              <a:lnSpc>
                <a:spcPct val="90000"/>
              </a:lnSpc>
            </a:pPr>
            <a:r>
              <a:rPr lang="en-US" altLang="en-US" sz="2400" dirty="0"/>
              <a:t>Most programs require the temporary storage of data. </a:t>
            </a:r>
            <a:endParaRPr lang="en-US"/>
          </a:p>
          <a:p>
            <a:pPr indent="-255905">
              <a:lnSpc>
                <a:spcPct val="90000"/>
              </a:lnSpc>
            </a:pPr>
            <a:r>
              <a:rPr lang="en-US" altLang="en-US" sz="2400" dirty="0"/>
              <a:t>The data to be processed is stored in a temporary storage in the computer's memory:  </a:t>
            </a:r>
            <a:r>
              <a:rPr lang="en-US" altLang="en-US" sz="2400" dirty="0">
                <a:solidFill>
                  <a:schemeClr val="tx2"/>
                </a:solidFill>
              </a:rPr>
              <a:t>memory </a:t>
            </a:r>
            <a:r>
              <a:rPr lang="en-US" sz="2400" dirty="0">
                <a:solidFill>
                  <a:srgbClr val="464646"/>
                </a:solidFill>
              </a:rPr>
              <a:t>space </a:t>
            </a:r>
            <a:r>
              <a:rPr lang="en-US" altLang="en-US" sz="2400" dirty="0"/>
              <a:t>. </a:t>
            </a:r>
            <a:endParaRPr lang="en-US" altLang="en-US" sz="2400" dirty="0">
              <a:cs typeface="Lucida Sans Unicode"/>
            </a:endParaRPr>
          </a:p>
          <a:p>
            <a:pPr lvl="4">
              <a:lnSpc>
                <a:spcPct val="90000"/>
              </a:lnSpc>
            </a:pPr>
            <a:endParaRPr lang="en-US" altLang="en-US" sz="1600" dirty="0"/>
          </a:p>
          <a:p>
            <a:pPr indent="-255905">
              <a:lnSpc>
                <a:spcPct val="90000"/>
              </a:lnSpc>
            </a:pPr>
            <a:r>
              <a:rPr lang="en-US" altLang="en-US" sz="2400" dirty="0"/>
              <a:t>A memory </a:t>
            </a:r>
            <a:r>
              <a:rPr lang="en-US" sz="2400" dirty="0"/>
              <a:t>space </a:t>
            </a:r>
            <a:r>
              <a:rPr lang="en-US" altLang="en-US" sz="2400" dirty="0"/>
              <a:t> has three characteristics</a:t>
            </a:r>
            <a:endParaRPr lang="en-US" altLang="en-US" sz="2400" dirty="0">
              <a:cs typeface="Lucida Sans Unicode"/>
            </a:endParaRPr>
          </a:p>
          <a:p>
            <a:pPr marL="859155" lvl="2">
              <a:lnSpc>
                <a:spcPct val="90000"/>
              </a:lnSpc>
            </a:pPr>
            <a:r>
              <a:rPr lang="en-US" altLang="en-US" sz="3200" b="1" dirty="0">
                <a:solidFill>
                  <a:srgbClr val="C00000"/>
                </a:solidFill>
              </a:rPr>
              <a:t>Identifier :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name for that space</a:t>
            </a:r>
            <a:endParaRPr lang="en-US" altLang="en-US" sz="3200" b="1" dirty="0">
              <a:solidFill>
                <a:srgbClr val="C00000"/>
              </a:solidFill>
              <a:cs typeface="Lucida Sans Unicode"/>
            </a:endParaRPr>
          </a:p>
          <a:p>
            <a:pPr marL="859155" lvl="2">
              <a:lnSpc>
                <a:spcPct val="90000"/>
              </a:lnSpc>
            </a:pPr>
            <a:r>
              <a:rPr lang="en-US" altLang="en-US" sz="3200" b="1" dirty="0">
                <a:solidFill>
                  <a:srgbClr val="C00000"/>
                </a:solidFill>
              </a:rPr>
              <a:t>Data Type :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Specifies how much space to store in memory</a:t>
            </a:r>
            <a:endParaRPr lang="en-US" altLang="en-US" sz="3200" b="1" dirty="0">
              <a:solidFill>
                <a:srgbClr val="C00000"/>
              </a:solidFill>
              <a:cs typeface="Lucida Sans Unicode"/>
            </a:endParaRPr>
          </a:p>
          <a:p>
            <a:pPr marL="859155" lvl="2">
              <a:lnSpc>
                <a:spcPct val="90000"/>
              </a:lnSpc>
            </a:pPr>
            <a:r>
              <a:rPr lang="en-US" altLang="en-US" sz="3200" b="1" dirty="0">
                <a:solidFill>
                  <a:srgbClr val="C00000"/>
                </a:solidFill>
              </a:rPr>
              <a:t>State : </a:t>
            </a: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is it variable ? or Constant</a:t>
            </a:r>
            <a:endParaRPr lang="en-US" altLang="en-US" sz="1800" b="1" dirty="0">
              <a:solidFill>
                <a:schemeClr val="accent1">
                  <a:lumMod val="50000"/>
                </a:schemeClr>
              </a:solidFill>
              <a:cs typeface="Lucida Sans Unicode"/>
            </a:endParaRPr>
          </a:p>
          <a:p>
            <a:pPr indent="-255905"/>
            <a:endParaRPr lang="en-US" dirty="0">
              <a:cs typeface="Lucida Sans Unicode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28675" y="1058863"/>
            <a:ext cx="7553325" cy="2065337"/>
            <a:chOff x="244" y="1718"/>
            <a:chExt cx="5288" cy="1446"/>
          </a:xfrm>
        </p:grpSpPr>
        <p:sp>
          <p:nvSpPr>
            <p:cNvPr id="5128" name="Oval 5"/>
            <p:cNvSpPr>
              <a:spLocks noChangeArrowheads="1"/>
            </p:cNvSpPr>
            <p:nvPr/>
          </p:nvSpPr>
          <p:spPr bwMode="auto">
            <a:xfrm>
              <a:off x="2260" y="1732"/>
              <a:ext cx="1192" cy="1432"/>
            </a:xfrm>
            <a:prstGeom prst="ellipse">
              <a:avLst/>
            </a:prstGeom>
            <a:solidFill>
              <a:srgbClr val="C0FEF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9" name="Rectangle 6"/>
            <p:cNvSpPr>
              <a:spLocks noChangeArrowheads="1"/>
            </p:cNvSpPr>
            <p:nvPr/>
          </p:nvSpPr>
          <p:spPr bwMode="auto">
            <a:xfrm>
              <a:off x="244" y="2116"/>
              <a:ext cx="1192" cy="4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0" name="Rectangle 7"/>
            <p:cNvSpPr>
              <a:spLocks noChangeArrowheads="1"/>
            </p:cNvSpPr>
            <p:nvPr/>
          </p:nvSpPr>
          <p:spPr bwMode="auto">
            <a:xfrm>
              <a:off x="326" y="2246"/>
              <a:ext cx="111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altLang="en-US" sz="2400" b="1">
                  <a:latin typeface="Arial" charset="0"/>
                </a:rPr>
                <a:t>Keyboard</a:t>
              </a:r>
            </a:p>
          </p:txBody>
        </p:sp>
        <p:sp>
          <p:nvSpPr>
            <p:cNvPr id="5131" name="Rectangle 8"/>
            <p:cNvSpPr>
              <a:spLocks noChangeArrowheads="1"/>
            </p:cNvSpPr>
            <p:nvPr/>
          </p:nvSpPr>
          <p:spPr bwMode="auto">
            <a:xfrm>
              <a:off x="4324" y="2068"/>
              <a:ext cx="1096" cy="904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2" name="Rectangle 9"/>
            <p:cNvSpPr>
              <a:spLocks noChangeArrowheads="1"/>
            </p:cNvSpPr>
            <p:nvPr/>
          </p:nvSpPr>
          <p:spPr bwMode="auto">
            <a:xfrm>
              <a:off x="4454" y="2246"/>
              <a:ext cx="839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altLang="en-US" sz="2400" b="1">
                  <a:latin typeface="Arial" charset="0"/>
                </a:rPr>
                <a:t>Screen</a:t>
              </a:r>
            </a:p>
          </p:txBody>
        </p:sp>
        <p:sp>
          <p:nvSpPr>
            <p:cNvPr id="5133" name="Rectangle 10"/>
            <p:cNvSpPr>
              <a:spLocks noChangeArrowheads="1"/>
            </p:cNvSpPr>
            <p:nvPr/>
          </p:nvSpPr>
          <p:spPr bwMode="auto">
            <a:xfrm>
              <a:off x="2196" y="2210"/>
              <a:ext cx="1277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400" b="1" i="1">
                  <a:latin typeface="Arial" charset="0"/>
                </a:rPr>
                <a:t>Processing</a:t>
              </a:r>
            </a:p>
          </p:txBody>
        </p:sp>
        <p:sp>
          <p:nvSpPr>
            <p:cNvPr id="5134" name="Rectangle 11"/>
            <p:cNvSpPr>
              <a:spLocks noChangeArrowheads="1"/>
            </p:cNvSpPr>
            <p:nvPr/>
          </p:nvSpPr>
          <p:spPr bwMode="auto">
            <a:xfrm>
              <a:off x="326" y="1766"/>
              <a:ext cx="1145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altLang="en-US" sz="2400" b="1" i="1">
                  <a:latin typeface="Arial" charset="0"/>
                </a:rPr>
                <a:t>input data</a:t>
              </a:r>
            </a:p>
          </p:txBody>
        </p:sp>
        <p:sp>
          <p:nvSpPr>
            <p:cNvPr id="5135" name="Rectangle 12"/>
            <p:cNvSpPr>
              <a:spLocks noChangeArrowheads="1"/>
            </p:cNvSpPr>
            <p:nvPr/>
          </p:nvSpPr>
          <p:spPr bwMode="auto">
            <a:xfrm>
              <a:off x="4245" y="1718"/>
              <a:ext cx="1287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400" b="1" i="1">
                  <a:latin typeface="Arial" charset="0"/>
                </a:rPr>
                <a:t>output data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569" y="2171"/>
              <a:ext cx="2604" cy="408"/>
              <a:chOff x="1569" y="2171"/>
              <a:chExt cx="2604" cy="408"/>
            </a:xfrm>
          </p:grpSpPr>
          <p:sp>
            <p:nvSpPr>
              <p:cNvPr id="5137" name="AutoShape 14"/>
              <p:cNvSpPr>
                <a:spLocks noChangeArrowheads="1"/>
              </p:cNvSpPr>
              <p:nvPr/>
            </p:nvSpPr>
            <p:spPr bwMode="auto">
              <a:xfrm>
                <a:off x="3585" y="2171"/>
                <a:ext cx="588" cy="408"/>
              </a:xfrm>
              <a:prstGeom prst="rightArrow">
                <a:avLst>
                  <a:gd name="adj1" fmla="val 50000"/>
                  <a:gd name="adj2" fmla="val 72079"/>
                </a:avLst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8" name="AutoShape 15"/>
              <p:cNvSpPr>
                <a:spLocks noChangeArrowheads="1"/>
              </p:cNvSpPr>
              <p:nvPr/>
            </p:nvSpPr>
            <p:spPr bwMode="auto">
              <a:xfrm>
                <a:off x="1569" y="2171"/>
                <a:ext cx="588" cy="408"/>
              </a:xfrm>
              <a:prstGeom prst="rightArrow">
                <a:avLst>
                  <a:gd name="adj1" fmla="val 50000"/>
                  <a:gd name="adj2" fmla="val 72079"/>
                </a:avLst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16" name="Rounded Rectangle 15"/>
          <p:cNvSpPr/>
          <p:nvPr/>
        </p:nvSpPr>
        <p:spPr>
          <a:xfrm>
            <a:off x="457200" y="1066800"/>
            <a:ext cx="2209800" cy="17526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257800" y="609600"/>
            <a:ext cx="3505200" cy="1905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Remember when we said that input need to be saved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9512" y="5013176"/>
            <a:ext cx="8807896" cy="50405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our course, reserved words are written in </a:t>
            </a:r>
            <a:r>
              <a:rPr lang="en-US" dirty="0">
                <a:solidFill>
                  <a:srgbClr val="00B0F0"/>
                </a:solidFill>
              </a:rPr>
              <a:t>light blue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IDENTIFIERS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1052737"/>
            <a:ext cx="8640960" cy="129614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Identifiers are names of things such as: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Methods: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set of processing operations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51520" y="2348880"/>
            <a:ext cx="8640960" cy="273630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Rules for identifiers’ names include: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 consist only of: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Letters (a – z or A – Z),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Digits (0 – 9),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Underscore (_),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Dollar sign ($)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</a:t>
            </a: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begin with a digit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a </a:t>
            </a:r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reserved word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These are some words used in the Java language.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are interpreted by the compiler to do a specific thing.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reserved words include: public, class, void, etc…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512" y="5661248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 names are </a:t>
            </a:r>
            <a:r>
              <a:rPr lang="en-US" dirty="0">
                <a:solidFill>
                  <a:srgbClr val="FFFF00"/>
                </a:solidFill>
              </a:rPr>
              <a:t>case sensitive</a:t>
            </a:r>
            <a:r>
              <a:rPr lang="en-US" dirty="0"/>
              <a:t>: number, Number, NUMBER represent three different  identifiers.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3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uiExpand="1" build="p"/>
      <p:bldP spid="7" grpId="0" uiExpand="1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IDENTIFIERS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EXAMPLES OF IDENTIFIERS’ NAMES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520" y="141277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identifiers’ names are valid: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1772816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payRate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$Amount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employee_salary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_Update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357301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identifiers’ names are NOT valid (illegal):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397312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mid-term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36504" y="3973126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an illegal character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429309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salary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36504" y="4293096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space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an illegal character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465313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one+two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36504" y="4653136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an illegal character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508518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6504" y="5085184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must NOT begin with a digit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5517232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6504" y="5517232"/>
            <a:ext cx="4355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Reserved word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755576" y="4734784"/>
            <a:ext cx="81369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55576" y="5115613"/>
            <a:ext cx="81369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55576" y="5568450"/>
            <a:ext cx="81369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5576" y="6021288"/>
            <a:ext cx="81369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5576" y="4353955"/>
            <a:ext cx="81369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uiExpand="1" build="p"/>
      <p:bldP spid="10" grpId="0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The </a:t>
            </a:r>
            <a:r>
              <a:rPr lang="en-US" altLang="en-US" sz="2400" dirty="0">
                <a:solidFill>
                  <a:schemeClr val="tx2"/>
                </a:solidFill>
              </a:rPr>
              <a:t>data type</a:t>
            </a:r>
            <a:r>
              <a:rPr lang="en-US" altLang="en-US" sz="2400" dirty="0"/>
              <a:t> defines what kinds of values a memory space is allowed to store.</a:t>
            </a:r>
            <a:endParaRPr lang="en-US" dirty="0"/>
          </a:p>
          <a:p>
            <a:pPr indent="-255905">
              <a:spcBef>
                <a:spcPct val="50000"/>
              </a:spcBef>
            </a:pPr>
            <a:r>
              <a:rPr lang="en-US" altLang="en-US" sz="2400" dirty="0"/>
              <a:t>All values stored in the same </a:t>
            </a:r>
            <a:r>
              <a:rPr lang="en-US" sz="2400" dirty="0"/>
              <a:t>memory</a:t>
            </a:r>
            <a:r>
              <a:rPr lang="en-US" altLang="en-US" sz="2400" dirty="0"/>
              <a:t> space should be of the same data type.</a:t>
            </a:r>
            <a:endParaRPr lang="en-US" altLang="en-US" sz="2400" dirty="0">
              <a:cs typeface="Lucida Sans Unicode"/>
            </a:endParaRPr>
          </a:p>
          <a:p>
            <a:pPr indent="-255905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All constants and variables used in a Java program must be defined prior to their use in the program.</a:t>
            </a:r>
            <a:r>
              <a:rPr lang="en-US" altLang="en-US" sz="2400" dirty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indent="-255905"/>
            <a:endParaRPr lang="en-US" dirty="0">
              <a:cs typeface="Lucida Sans Unicod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C3300"/>
                </a:solidFill>
                <a:ea typeface="MS PGothic" pitchFamily="34" charset="-128"/>
              </a:rPr>
              <a:t>2.Data Type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838200"/>
          </a:xfrm>
          <a:noFill/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C3300"/>
                </a:solidFill>
                <a:ea typeface="MS PGothic" pitchFamily="34" charset="-128"/>
              </a:rPr>
              <a:t>Java built-in Data Types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2171700" y="2114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1271" name="Object 5"/>
          <p:cNvGraphicFramePr>
            <a:graphicFrameLocks noChangeAspect="1"/>
          </p:cNvGraphicFramePr>
          <p:nvPr/>
        </p:nvGraphicFramePr>
        <p:xfrm>
          <a:off x="815975" y="1546225"/>
          <a:ext cx="7870825" cy="470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Draw Drawing" r:id="rId2" imgW="7400925" imgH="3629025" progId="">
                  <p:embed/>
                </p:oleObj>
              </mc:Choice>
              <mc:Fallback>
                <p:oleObj name="Microsoft Draw Drawing" r:id="rId2" imgW="7400925" imgH="362902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1546225"/>
                        <a:ext cx="7870825" cy="470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DATA TYPES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PRIMITIVE DATA TYPES (1) - Integers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3204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categorizes integer data into the following primitive types: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929871"/>
              </p:ext>
            </p:extLst>
          </p:nvPr>
        </p:nvGraphicFramePr>
        <p:xfrm>
          <a:off x="251520" y="1740872"/>
          <a:ext cx="8712968" cy="293116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970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Min.</a:t>
                      </a:r>
                      <a:r>
                        <a:rPr lang="en-US" sz="1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Max.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en-US" sz="1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bits</a:t>
                      </a:r>
                      <a:endParaRPr lang="en-US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- 128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- 2</a:t>
                      </a:r>
                      <a:r>
                        <a:rPr lang="en-US" sz="1800" b="0" baseline="300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+ 127 </a:t>
                      </a:r>
                    </a:p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2</a:t>
                      </a:r>
                      <a:r>
                        <a:rPr lang="en-US" sz="1800" b="0" baseline="300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0" baseline="0" dirty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- 32,768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- 2</a:t>
                      </a:r>
                      <a:r>
                        <a:rPr lang="en-US" sz="1800" b="0" baseline="300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+ 32,767 </a:t>
                      </a:r>
                    </a:p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2</a:t>
                      </a:r>
                      <a:r>
                        <a:rPr lang="en-US" sz="1800" b="0" baseline="300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0" baseline="0" dirty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</a:t>
                      </a:r>
                      <a:endParaRPr lang="en-US" sz="1800" dirty="0">
                        <a:solidFill>
                          <a:srgbClr val="00B0F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- 2,147,483,648</a:t>
                      </a:r>
                    </a:p>
                    <a:p>
                      <a:pPr algn="l"/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- 2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endParaRPr lang="en-US" sz="1800" b="0" baseline="30000" dirty="0">
                        <a:solidFill>
                          <a:schemeClr val="accent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+2,147,483,648</a:t>
                      </a:r>
                    </a:p>
                    <a:p>
                      <a:pPr algn="l"/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</a:t>
                      </a:r>
                      <a:endParaRPr lang="en-US" sz="1800" b="0" baseline="30000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-9,223,372,036,854,775,808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= - 2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+ 9,223,372,036,854,775,808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=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- 1</a:t>
                      </a:r>
                      <a:endParaRPr kumimoji="0" lang="en-US" sz="1800" b="0" i="0" u="none" strike="noStrike" cap="none" normalizeH="0" baseline="3000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251520" y="5037179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Positive integers do not require a + sign in front of them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251520" y="5349214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commas are allowed within integers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251520" y="4725144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above types store numbers with no decimal point: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251520" y="5661248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larger size implies lower minimum and higher maximum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251520" y="5949280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Words in blue are reserved words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4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build="p"/>
      <p:bldP spid="14" grpId="0" build="p"/>
      <p:bldP spid="15" grpId="0" build="p"/>
      <p:bldP spid="16" grpId="0" build="p"/>
      <p:bldP spid="17" grpId="0" build="p"/>
      <p:bldP spid="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DATA TYPES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PRIMITIVE DATA TYPES (2) – Decimals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32048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categorizes decimal (or real) data into the following primitive types: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36724"/>
              </p:ext>
            </p:extLst>
          </p:nvPr>
        </p:nvGraphicFramePr>
        <p:xfrm>
          <a:off x="251520" y="1740872"/>
          <a:ext cx="8640961" cy="19202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Min.</a:t>
                      </a:r>
                      <a:r>
                        <a:rPr lang="en-US" sz="1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Max.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 of Significant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 bits</a:t>
                      </a:r>
                      <a:endParaRPr lang="en-US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- 3.4e+38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+ 3.4e+38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 to 7 after the decimal point (Single precision)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B0F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- 1.7e+308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+ 1.7e+308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 to 15 after the decimal point (Double precision)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251520" y="4149080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real numbers are represented using the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floating-point notation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251520" y="3789040"/>
            <a:ext cx="8640960" cy="432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above types store numbers with decimal point: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floating-point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56032" lvl="1" indent="0" algn="just">
              <a:lnSpc>
                <a:spcPct val="90000"/>
              </a:lnSpc>
              <a:buClr>
                <a:srgbClr val="FF0000"/>
              </a:buClr>
              <a:buFont typeface="Verdana"/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309658"/>
              </p:ext>
            </p:extLst>
          </p:nvPr>
        </p:nvGraphicFramePr>
        <p:xfrm>
          <a:off x="251520" y="4677112"/>
          <a:ext cx="864096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Scientific Notation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Floating-point</a:t>
                      </a:r>
                      <a:r>
                        <a:rPr lang="en-US" sz="1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Notation</a:t>
                      </a:r>
                      <a:endParaRPr lang="en-US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4.387 * 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4.387e+3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438791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4.38791 * 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4.38791e+5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5.0 * 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-4</a:t>
                      </a:r>
                      <a:endParaRPr lang="en-US" sz="18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5.0e-4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0.0000265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2.65 * 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2.65e-5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8942-3001-4E9F-BD4B-DA0C8DFD46E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7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build="p"/>
      <p:bldP spid="14" grpId="0" build="p"/>
      <p:bldP spid="1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.512"/>
  <p:tag name="TIMELINE" val="0.8/21.2/2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4.512"/>
  <p:tag name="TIMELINE" val="0.8/21.2/22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16425-2540-4E9A-90BD-EFBCA75523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E36096-E05B-4453-8366-AC19296DF8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F3CAAB-7289-4080-85CC-54B03B2F2ED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645</TotalTime>
  <Words>1533</Words>
  <Application>Microsoft Office PowerPoint</Application>
  <PresentationFormat>On-screen Show (4:3)</PresentationFormat>
  <Paragraphs>399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  IDENTIFIERS</vt:lpstr>
      <vt:lpstr>Outline</vt:lpstr>
      <vt:lpstr>Programs and Data</vt:lpstr>
      <vt:lpstr>1. IDENTIFIERS</vt:lpstr>
      <vt:lpstr>1. IDENTIFIERS</vt:lpstr>
      <vt:lpstr>2.Data Type</vt:lpstr>
      <vt:lpstr>Java built-in Data Types</vt:lpstr>
      <vt:lpstr>2. DATA TYPES</vt:lpstr>
      <vt:lpstr>2. DATA TYPES</vt:lpstr>
      <vt:lpstr>2. DATA TYPES</vt:lpstr>
      <vt:lpstr>PowerPoint Presentation</vt:lpstr>
      <vt:lpstr>PowerPoint Presentation</vt:lpstr>
      <vt:lpstr>2. DATA TYPES</vt:lpstr>
      <vt:lpstr>Example of DATA TYPES</vt:lpstr>
      <vt:lpstr>3-State of the Memory Space</vt:lpstr>
      <vt:lpstr>Identifier Conventions in Java</vt:lpstr>
      <vt:lpstr>4. DECLARATION</vt:lpstr>
      <vt:lpstr>4.1 Constant Declaration</vt:lpstr>
      <vt:lpstr>4.2 Variable Declaration</vt:lpstr>
      <vt:lpstr>4.2 VARIABLES DECLARATION</vt:lpstr>
      <vt:lpstr>5. EXAMPLES – PROGRAM 1</vt:lpstr>
      <vt:lpstr>5. EXAMPLES – PROGRAM 2</vt:lpstr>
      <vt:lpstr>5. EXAMPLE</vt:lpstr>
      <vt:lpstr>Self-Check Exercises (1)</vt:lpstr>
      <vt:lpstr>Self-Check Exercises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Soha S.Zaghloul</dc:creator>
  <cp:lastModifiedBy>galsaleh@outlook.com</cp:lastModifiedBy>
  <cp:revision>101</cp:revision>
  <dcterms:created xsi:type="dcterms:W3CDTF">2015-01-31T08:19:42Z</dcterms:created>
  <dcterms:modified xsi:type="dcterms:W3CDTF">2025-01-11T20:44:32Z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