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6C484-036C-436B-BF8A-96BA5078236E}" type="datetimeFigureOut">
              <a:rPr lang="en-US" smtClean="0"/>
              <a:pPr/>
              <a:t>10/09/2016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9DF97-8CA7-428E-AE16-544E27F6EF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700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6307-64FC-4784-8628-76E9BB0AEE2A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D476E-2D42-4C68-B5EE-B389B5D1020F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3E38-05AD-45D3-B063-24177D421A30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F65B-C594-4C5F-8DCB-15DCEF75E198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7D17-03E9-4244-A426-BD0D023502F1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F9B7-CAC0-4757-91C4-42092ACE277C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D332-213D-4AF2-8377-A74E988A6310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E64B-3A26-46F9-A51B-57CC7A84CA45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14F82-A9D5-4F05-9D7B-716F95B5AA38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8108-22CD-4FDA-96CC-B71F181A5DB0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143F-C816-4F23-98CA-3B9566068A67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9DBDA-FF4F-421A-9F8A-82EF729AFEE8}" type="datetime1">
              <a:rPr lang="ar-SA" smtClean="0"/>
              <a:pPr/>
              <a:t>08/01/1438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123728" y="2276872"/>
            <a:ext cx="5040560" cy="18722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2.1-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Sets</a:t>
            </a:r>
            <a:endParaRPr lang="ar-SA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 dirty="0" smtClean="0"/>
              <a:t>  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51520" y="1412776"/>
            <a:ext cx="8136904" cy="2880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Power Set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7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Given a set S, the </a:t>
            </a:r>
            <a:r>
              <a:rPr lang="en-US" b="1" i="1" dirty="0" smtClean="0">
                <a:solidFill>
                  <a:srgbClr val="00B050"/>
                </a:solidFill>
              </a:rPr>
              <a:t>power set </a:t>
            </a:r>
            <a:r>
              <a:rPr lang="en-US" dirty="0" smtClean="0"/>
              <a:t>of S is the set of all subsets of the set S. The power set of S is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denoted by </a:t>
            </a:r>
            <a:r>
              <a:rPr lang="en-US" b="1" i="1" dirty="0" smtClean="0">
                <a:solidFill>
                  <a:srgbClr val="00B050"/>
                </a:solidFill>
              </a:rPr>
              <a:t>P(S).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What is the power set of the set {0, 1 , 2} ?</a:t>
            </a:r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Remark: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dirty="0" smtClean="0"/>
              <a:t>If a set has n elements, then its power set has 2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/>
              <a:t> elements.</a:t>
            </a:r>
            <a:endParaRPr lang="ar-S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23528" y="1556792"/>
            <a:ext cx="8424936" cy="43204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Cartesian Products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8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 ordered n-</a:t>
            </a:r>
            <a:r>
              <a:rPr lang="en-US" dirty="0" err="1" smtClean="0"/>
              <a:t>tuple</a:t>
            </a:r>
            <a:r>
              <a:rPr lang="en-US" dirty="0" smtClean="0"/>
              <a:t>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. . . , a</a:t>
            </a:r>
            <a:r>
              <a:rPr lang="en-US" baseline="-25000" dirty="0" smtClean="0"/>
              <a:t>n</a:t>
            </a:r>
            <a:r>
              <a:rPr lang="en-US" dirty="0" smtClean="0"/>
              <a:t>) is the ordered collection that has a</a:t>
            </a:r>
            <a:r>
              <a:rPr lang="en-US" baseline="-25000" dirty="0" smtClean="0"/>
              <a:t>l</a:t>
            </a:r>
            <a:r>
              <a:rPr lang="en-US" dirty="0" smtClean="0"/>
              <a:t> as its first element, a</a:t>
            </a:r>
            <a:r>
              <a:rPr lang="en-US" baseline="-25000" dirty="0" smtClean="0"/>
              <a:t>2</a:t>
            </a:r>
            <a:r>
              <a:rPr lang="en-US" dirty="0" smtClean="0"/>
              <a:t> as its second element, . . . , and a</a:t>
            </a:r>
            <a:r>
              <a:rPr lang="en-US" baseline="-25000" dirty="0" smtClean="0"/>
              <a:t>n</a:t>
            </a:r>
            <a:r>
              <a:rPr lang="en-US" dirty="0" smtClean="0"/>
              <a:t> as its n</a:t>
            </a:r>
            <a:r>
              <a:rPr lang="en-US" baseline="30000" dirty="0" smtClean="0"/>
              <a:t>th</a:t>
            </a:r>
            <a:r>
              <a:rPr lang="en-US" dirty="0" smtClean="0"/>
              <a:t> element.</a:t>
            </a:r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Equality of two ordered n-</a:t>
            </a:r>
            <a:r>
              <a:rPr lang="en-US" b="1" u="sng" dirty="0" err="1" smtClean="0">
                <a:solidFill>
                  <a:srgbClr val="FF0000"/>
                </a:solidFill>
              </a:rPr>
              <a:t>tuples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5040560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dirty="0" smtClean="0"/>
              <a:t>We say that two ordered n -tuples are </a:t>
            </a:r>
            <a:r>
              <a:rPr lang="en-US" b="1" i="1" dirty="0" smtClean="0">
                <a:solidFill>
                  <a:srgbClr val="00B050"/>
                </a:solidFill>
              </a:rPr>
              <a:t>equal</a:t>
            </a:r>
            <a:r>
              <a:rPr lang="en-US" dirty="0" smtClean="0"/>
              <a:t> if and only if each corresponding pair of their elements is equal.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 In other words, (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, a</a:t>
            </a:r>
            <a:r>
              <a:rPr lang="en-US" baseline="-25000" dirty="0" smtClean="0"/>
              <a:t>2</a:t>
            </a:r>
            <a:r>
              <a:rPr lang="en-US" dirty="0" smtClean="0"/>
              <a:t> , . . . , a</a:t>
            </a:r>
            <a:r>
              <a:rPr lang="en-US" baseline="-25000" dirty="0" smtClean="0"/>
              <a:t>n</a:t>
            </a:r>
            <a:r>
              <a:rPr lang="en-US" dirty="0" smtClean="0"/>
              <a:t> ) = 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l</a:t>
            </a:r>
            <a:r>
              <a:rPr lang="en-US" dirty="0" smtClean="0"/>
              <a:t> , b</a:t>
            </a:r>
            <a:r>
              <a:rPr lang="en-US" baseline="-25000" dirty="0" smtClean="0"/>
              <a:t>2</a:t>
            </a:r>
            <a:r>
              <a:rPr lang="en-US" dirty="0" smtClean="0"/>
              <a:t> , • . • 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n</a:t>
            </a:r>
            <a:r>
              <a:rPr lang="en-US" dirty="0" smtClean="0"/>
              <a:t> )    if and only if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= b</a:t>
            </a:r>
            <a:r>
              <a:rPr lang="en-US" baseline="-25000" dirty="0" smtClean="0"/>
              <a:t>i</a:t>
            </a:r>
            <a:r>
              <a:rPr lang="en-US" dirty="0" smtClean="0"/>
              <a:t> , for </a:t>
            </a:r>
            <a:r>
              <a:rPr lang="en-US" dirty="0" err="1" smtClean="0"/>
              <a:t>i</a:t>
            </a:r>
            <a:r>
              <a:rPr lang="en-US" dirty="0" smtClean="0"/>
              <a:t> = 1 , 2, . . . , n 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 In particular, 2-tuples are called ordered pairs. The ordered pairs (</a:t>
            </a:r>
            <a:r>
              <a:rPr lang="en-US" dirty="0" err="1" smtClean="0"/>
              <a:t>a,b</a:t>
            </a:r>
            <a:r>
              <a:rPr lang="en-US" dirty="0" smtClean="0"/>
              <a:t>) and (</a:t>
            </a:r>
            <a:r>
              <a:rPr lang="en-US" dirty="0" err="1" smtClean="0"/>
              <a:t>c,d</a:t>
            </a:r>
            <a:r>
              <a:rPr lang="en-US" dirty="0" smtClean="0"/>
              <a:t>) are equal if and only if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dirty="0" smtClean="0"/>
              <a:t> a =c and b = d. 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Note that (</a:t>
            </a:r>
            <a:r>
              <a:rPr lang="en-US" dirty="0" err="1" smtClean="0"/>
              <a:t>a,b</a:t>
            </a:r>
            <a:r>
              <a:rPr lang="en-US" dirty="0" smtClean="0"/>
              <a:t>) and (</a:t>
            </a:r>
            <a:r>
              <a:rPr lang="en-US" dirty="0" err="1" smtClean="0"/>
              <a:t>b,a</a:t>
            </a:r>
            <a:r>
              <a:rPr lang="en-US" dirty="0" smtClean="0"/>
              <a:t>) are not equal unless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dirty="0" smtClean="0"/>
              <a:t>a = b.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79512" y="1628800"/>
            <a:ext cx="8424936" cy="47525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Cartesian product of two sets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9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Let A and B be sets. </a:t>
            </a:r>
            <a:r>
              <a:rPr lang="en-US" b="1" i="1" dirty="0" smtClean="0">
                <a:solidFill>
                  <a:srgbClr val="00B050"/>
                </a:solidFill>
              </a:rPr>
              <a:t>The Cartesian product </a:t>
            </a:r>
            <a:r>
              <a:rPr lang="en-US" dirty="0" smtClean="0"/>
              <a:t>of A and B, denoted by </a:t>
            </a:r>
            <a:r>
              <a:rPr lang="en-US" b="1" i="1" dirty="0" smtClean="0">
                <a:solidFill>
                  <a:srgbClr val="00B050"/>
                </a:solidFill>
              </a:rPr>
              <a:t>A x B</a:t>
            </a:r>
            <a:r>
              <a:rPr lang="en-US" dirty="0" smtClean="0"/>
              <a:t>, is the set of all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ordered pairs (</a:t>
            </a:r>
            <a:r>
              <a:rPr lang="en-US" dirty="0" err="1" smtClean="0"/>
              <a:t>a,b</a:t>
            </a:r>
            <a:r>
              <a:rPr lang="en-US" dirty="0" smtClean="0"/>
              <a:t>), where a </a:t>
            </a:r>
            <a:r>
              <a:rPr lang="el-GR" dirty="0" smtClean="0"/>
              <a:t>ϵ</a:t>
            </a:r>
            <a:r>
              <a:rPr lang="en-US" dirty="0" smtClean="0"/>
              <a:t> A and b </a:t>
            </a:r>
            <a:r>
              <a:rPr lang="el-GR" dirty="0" smtClean="0"/>
              <a:t>ϵ</a:t>
            </a:r>
            <a:r>
              <a:rPr lang="en-US" dirty="0" smtClean="0"/>
              <a:t> B . Hence,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A x B = {(a , b) | a </a:t>
            </a:r>
            <a:r>
              <a:rPr lang="el-GR" dirty="0" smtClean="0"/>
              <a:t>ϵ</a:t>
            </a:r>
            <a:r>
              <a:rPr lang="en-US" dirty="0" smtClean="0"/>
              <a:t> A </a:t>
            </a:r>
            <a:r>
              <a:rPr lang="el-GR" dirty="0" smtClean="0"/>
              <a:t>ᴧ</a:t>
            </a:r>
            <a:r>
              <a:rPr lang="en-US" dirty="0" smtClean="0"/>
              <a:t> b </a:t>
            </a:r>
            <a:r>
              <a:rPr lang="el-GR" dirty="0" smtClean="0"/>
              <a:t>ϵ</a:t>
            </a:r>
            <a:r>
              <a:rPr lang="en-US" dirty="0" smtClean="0"/>
              <a:t> B } 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16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What is the Cartesian product of A = { 1 , 2} and B= {a , b, c}?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Caution!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 Cartesian products A x B and B x A </a:t>
            </a:r>
            <a:r>
              <a:rPr lang="en-US" b="1" i="1" dirty="0" smtClean="0">
                <a:solidFill>
                  <a:srgbClr val="00B050"/>
                </a:solidFill>
              </a:rPr>
              <a:t>are not equal</a:t>
            </a:r>
            <a:r>
              <a:rPr lang="en-US" dirty="0" smtClean="0"/>
              <a:t>, unless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A = 0 or B= 0  (so that A x B = 0) </a:t>
            </a:r>
            <a:r>
              <a:rPr lang="en-US" u="sng" dirty="0">
                <a:solidFill>
                  <a:srgbClr val="FF0000"/>
                </a:solidFill>
              </a:rPr>
              <a:t>or</a:t>
            </a: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A = B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23528" y="1340768"/>
            <a:ext cx="8640960" cy="49685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Cartesian product of sets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10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00B050"/>
                </a:solidFill>
              </a:rPr>
              <a:t>Cartesian product </a:t>
            </a:r>
            <a:r>
              <a:rPr lang="en-US" dirty="0" smtClean="0"/>
              <a:t>of the sets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 , . . . , A</a:t>
            </a:r>
            <a:r>
              <a:rPr lang="en-US" baseline="-25000" dirty="0" smtClean="0"/>
              <a:t>n</a:t>
            </a:r>
            <a:r>
              <a:rPr lang="en-US" dirty="0" smtClean="0"/>
              <a:t> , denoted by A</a:t>
            </a:r>
            <a:r>
              <a:rPr lang="en-US" baseline="-25000" dirty="0" smtClean="0"/>
              <a:t>1</a:t>
            </a:r>
            <a:r>
              <a:rPr lang="en-US" dirty="0" smtClean="0"/>
              <a:t>x A</a:t>
            </a:r>
            <a:r>
              <a:rPr lang="en-US" baseline="-25000" dirty="0" smtClean="0"/>
              <a:t>2</a:t>
            </a:r>
            <a:r>
              <a:rPr lang="en-US" dirty="0" smtClean="0"/>
              <a:t> X • • • x A</a:t>
            </a:r>
            <a:r>
              <a:rPr lang="en-US" baseline="-25000" dirty="0" smtClean="0"/>
              <a:t>n</a:t>
            </a:r>
            <a:r>
              <a:rPr lang="en-US" dirty="0" smtClean="0"/>
              <a:t> , is the set of ordered n-</a:t>
            </a:r>
            <a:r>
              <a:rPr lang="en-US" dirty="0" err="1" smtClean="0"/>
              <a:t>tuples</a:t>
            </a:r>
            <a:r>
              <a:rPr lang="en-US" dirty="0" smtClean="0"/>
              <a:t> (a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 , . . . , a</a:t>
            </a:r>
            <a:r>
              <a:rPr lang="en-US" baseline="-25000" dirty="0" smtClean="0"/>
              <a:t>n</a:t>
            </a:r>
            <a:r>
              <a:rPr lang="en-US" dirty="0" smtClean="0"/>
              <a:t> ), 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belongs to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 =1 , 2 , . . . , n .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 In other words</a:t>
            </a:r>
          </a:p>
          <a:p>
            <a:pPr algn="l" rtl="0">
              <a:lnSpc>
                <a:spcPct val="160000"/>
              </a:lnSpc>
              <a:buNone/>
            </a:pPr>
            <a:r>
              <a:rPr lang="pt-BR" dirty="0" smtClean="0"/>
              <a:t>A</a:t>
            </a:r>
            <a:r>
              <a:rPr lang="pt-BR" baseline="-25000" dirty="0" smtClean="0"/>
              <a:t>1</a:t>
            </a:r>
            <a:r>
              <a:rPr lang="pt-BR" dirty="0" smtClean="0"/>
              <a:t>X A</a:t>
            </a:r>
            <a:r>
              <a:rPr lang="pt-BR" baseline="-25000" dirty="0" smtClean="0"/>
              <a:t>2</a:t>
            </a:r>
            <a:r>
              <a:rPr lang="pt-BR" dirty="0" smtClean="0"/>
              <a:t> x · · · x A</a:t>
            </a:r>
            <a:r>
              <a:rPr lang="pt-BR" baseline="-25000" dirty="0" smtClean="0"/>
              <a:t>n</a:t>
            </a:r>
            <a:r>
              <a:rPr lang="pt-BR" dirty="0" smtClean="0"/>
              <a:t> = {a</a:t>
            </a:r>
            <a:r>
              <a:rPr lang="pt-BR" baseline="-25000" dirty="0" smtClean="0"/>
              <a:t>1</a:t>
            </a:r>
            <a:r>
              <a:rPr lang="pt-BR" dirty="0" smtClean="0"/>
              <a:t> , a</a:t>
            </a:r>
            <a:r>
              <a:rPr lang="pt-BR" baseline="-25000" dirty="0" smtClean="0"/>
              <a:t>2</a:t>
            </a:r>
            <a:r>
              <a:rPr lang="pt-BR" dirty="0" smtClean="0"/>
              <a:t> , . . . , a</a:t>
            </a:r>
            <a:r>
              <a:rPr lang="pt-BR" baseline="-25000" dirty="0" smtClean="0"/>
              <a:t>n</a:t>
            </a:r>
            <a:r>
              <a:rPr lang="pt-BR" dirty="0" smtClean="0"/>
              <a:t> ) | a</a:t>
            </a:r>
            <a:r>
              <a:rPr lang="pt-BR" baseline="-25000" dirty="0" smtClean="0"/>
              <a:t>j</a:t>
            </a:r>
            <a:r>
              <a:rPr lang="pt-BR" dirty="0" smtClean="0"/>
              <a:t> </a:t>
            </a:r>
            <a:r>
              <a:rPr lang="el-GR" dirty="0" smtClean="0"/>
              <a:t>ϵ</a:t>
            </a:r>
            <a:r>
              <a:rPr lang="pt-BR" dirty="0" smtClean="0"/>
              <a:t> A</a:t>
            </a:r>
            <a:r>
              <a:rPr lang="pt-BR" baseline="-25000" dirty="0" smtClean="0"/>
              <a:t>i</a:t>
            </a:r>
            <a:r>
              <a:rPr lang="pt-BR" dirty="0" smtClean="0"/>
              <a:t> for i=1 ,2,.. ,n }.</a:t>
            </a:r>
            <a:endParaRPr lang="ar-SA" b="1" u="sng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3000" b="1" u="sng" dirty="0" smtClean="0">
                <a:solidFill>
                  <a:srgbClr val="FF0000"/>
                </a:solidFill>
              </a:rPr>
              <a:t>EXAMPLE 18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3000" dirty="0" smtClean="0"/>
              <a:t>What is the Cartesian product A x B x C , where A = {0, 1 }, B = { 1 , 2}, and C = {0,1 , 2}?</a:t>
            </a:r>
          </a:p>
          <a:p>
            <a:pPr algn="l" rtl="0">
              <a:lnSpc>
                <a:spcPct val="150000"/>
              </a:lnSpc>
              <a:buNone/>
            </a:pPr>
            <a:endParaRPr lang="en-US" sz="3000" b="1" u="sng" dirty="0" smtClean="0">
              <a:solidFill>
                <a:srgbClr val="FF0000"/>
              </a:solidFill>
            </a:endParaRPr>
          </a:p>
          <a:p>
            <a:pPr algn="l" rtl="0">
              <a:lnSpc>
                <a:spcPct val="150000"/>
              </a:lnSpc>
              <a:buNone/>
            </a:pPr>
            <a:endParaRPr lang="ar-SA" sz="3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Page 119: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1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2(a)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4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5(</a:t>
            </a:r>
            <a:r>
              <a:rPr lang="en-US" dirty="0" err="1" smtClean="0"/>
              <a:t>a,b,c,d,f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7(</a:t>
            </a:r>
            <a:r>
              <a:rPr lang="en-US" dirty="0" err="1" smtClean="0"/>
              <a:t>a,b,d,f</a:t>
            </a:r>
            <a:r>
              <a:rPr lang="en-US" dirty="0" smtClean="0"/>
              <a:t>)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9</a:t>
            </a:r>
          </a:p>
          <a:p>
            <a:pPr algn="l" rtl="0">
              <a:lnSpc>
                <a:spcPct val="150000"/>
              </a:lnSpc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23528" y="2636912"/>
            <a:ext cx="7416824" cy="27363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95536" y="1052736"/>
            <a:ext cx="7344816" cy="15121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1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A </a:t>
            </a:r>
            <a:r>
              <a:rPr lang="en-US" b="1" i="1" dirty="0" smtClean="0">
                <a:solidFill>
                  <a:srgbClr val="00B050"/>
                </a:solidFill>
              </a:rPr>
              <a:t>set</a:t>
            </a:r>
            <a:r>
              <a:rPr lang="en-US" dirty="0" smtClean="0"/>
              <a:t> is an unordered collection of objects.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2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 objects in a set are called the </a:t>
            </a:r>
            <a:r>
              <a:rPr lang="en-US" b="1" i="1" dirty="0" smtClean="0">
                <a:solidFill>
                  <a:srgbClr val="00B050"/>
                </a:solidFill>
              </a:rPr>
              <a:t>elements</a:t>
            </a:r>
            <a:r>
              <a:rPr lang="en-US" dirty="0" smtClean="0"/>
              <a:t>, or </a:t>
            </a:r>
            <a:r>
              <a:rPr lang="en-US" b="1" i="1" dirty="0" smtClean="0">
                <a:solidFill>
                  <a:srgbClr val="00B050"/>
                </a:solidFill>
              </a:rPr>
              <a:t>members</a:t>
            </a:r>
            <a:r>
              <a:rPr lang="en-US" dirty="0" smtClean="0"/>
              <a:t>, of the set. A set is said to contain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its elements.</a:t>
            </a:r>
            <a:endParaRPr lang="ar-SA" b="1" u="sng" dirty="0" smtClean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6408712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300" b="1" u="sng" dirty="0" smtClean="0">
                <a:solidFill>
                  <a:srgbClr val="FF0000"/>
                </a:solidFill>
              </a:rPr>
              <a:t>EXAMPLE 2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300" dirty="0" smtClean="0"/>
              <a:t>The set </a:t>
            </a:r>
            <a:r>
              <a:rPr lang="en-US" sz="2300" i="1" dirty="0" smtClean="0"/>
              <a:t>O</a:t>
            </a:r>
            <a:r>
              <a:rPr lang="en-US" sz="2300" dirty="0" smtClean="0"/>
              <a:t> of odd positive integers less than 1 0 can be expressed by </a:t>
            </a:r>
            <a:r>
              <a:rPr lang="en-US" sz="2300" i="1" dirty="0" smtClean="0"/>
              <a:t>O</a:t>
            </a:r>
            <a:r>
              <a:rPr lang="en-US" sz="2300" dirty="0" smtClean="0"/>
              <a:t> = {……………….}.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300" b="1" i="1" u="sng" dirty="0" smtClean="0">
                <a:solidFill>
                  <a:srgbClr val="00B050"/>
                </a:solidFill>
              </a:rPr>
              <a:t>Set builder notation:</a:t>
            </a:r>
          </a:p>
          <a:p>
            <a:pPr algn="l" rtl="0">
              <a:lnSpc>
                <a:spcPct val="150000"/>
              </a:lnSpc>
            </a:pPr>
            <a:r>
              <a:rPr lang="en-US" sz="2300" dirty="0" smtClean="0"/>
              <a:t>the set 0 of all odd positive integers less than 1 0 can be written as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Important Sets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N</a:t>
            </a:r>
            <a:r>
              <a:rPr lang="en-US" dirty="0" smtClean="0"/>
              <a:t> = {O, 1 , 2, 3 , . . . } , the set of</a:t>
            </a:r>
            <a:r>
              <a:rPr lang="en-US" b="1" i="1" dirty="0" smtClean="0">
                <a:solidFill>
                  <a:srgbClr val="00B050"/>
                </a:solidFill>
              </a:rPr>
              <a:t> natural numbers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Z</a:t>
            </a:r>
            <a:r>
              <a:rPr lang="en-US" dirty="0" smtClean="0"/>
              <a:t> = { . . . , -2, - 1 , 0, 1 , 2, . . . } , the set of </a:t>
            </a:r>
            <a:r>
              <a:rPr lang="en-US" b="1" i="1" dirty="0" smtClean="0">
                <a:solidFill>
                  <a:srgbClr val="00B050"/>
                </a:solidFill>
              </a:rPr>
              <a:t>integers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z+ </a:t>
            </a:r>
            <a:r>
              <a:rPr lang="en-US" dirty="0" smtClean="0"/>
              <a:t>= { I , 2, 3, . . . } , the set of </a:t>
            </a:r>
            <a:r>
              <a:rPr lang="en-US" b="1" i="1" dirty="0" smtClean="0">
                <a:solidFill>
                  <a:srgbClr val="00B050"/>
                </a:solidFill>
              </a:rPr>
              <a:t>positive integers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Q</a:t>
            </a:r>
            <a:r>
              <a:rPr lang="en-US" dirty="0" smtClean="0"/>
              <a:t> = {p/q | p </a:t>
            </a:r>
            <a:r>
              <a:rPr lang="el-GR" dirty="0" smtClean="0"/>
              <a:t>ε</a:t>
            </a:r>
            <a:r>
              <a:rPr lang="en-US" dirty="0" smtClean="0"/>
              <a:t> Z, q </a:t>
            </a:r>
            <a:r>
              <a:rPr lang="el-GR" dirty="0" smtClean="0"/>
              <a:t>ε</a:t>
            </a:r>
            <a:r>
              <a:rPr lang="en-US" dirty="0" smtClean="0"/>
              <a:t> Z, and q ≠0 } , the set of </a:t>
            </a:r>
            <a:r>
              <a:rPr lang="en-US" b="1" i="1" dirty="0" smtClean="0">
                <a:solidFill>
                  <a:srgbClr val="00B050"/>
                </a:solidFill>
              </a:rPr>
              <a:t>rational numbers</a:t>
            </a:r>
          </a:p>
          <a:p>
            <a:pPr algn="l" rtl="0">
              <a:lnSpc>
                <a:spcPct val="15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R</a:t>
            </a:r>
            <a:r>
              <a:rPr lang="en-US" dirty="0" smtClean="0"/>
              <a:t>, the set of </a:t>
            </a:r>
            <a:r>
              <a:rPr lang="en-US" b="1" i="1" dirty="0" smtClean="0">
                <a:solidFill>
                  <a:srgbClr val="00B050"/>
                </a:solidFill>
              </a:rPr>
              <a:t>real numbers.</a:t>
            </a:r>
            <a:endParaRPr lang="ar-SA" b="1" i="1" dirty="0" smtClean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323528" y="548680"/>
            <a:ext cx="8568952" cy="19442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548680"/>
                <a:ext cx="8496944" cy="5904656"/>
              </a:xfrm>
            </p:spPr>
            <p:txBody>
              <a:bodyPr>
                <a:normAutofit fontScale="55000" lnSpcReduction="20000"/>
              </a:bodyPr>
              <a:lstStyle/>
              <a:p>
                <a:pPr algn="l" rtl="0">
                  <a:lnSpc>
                    <a:spcPct val="170000"/>
                  </a:lnSpc>
                  <a:buNone/>
                </a:pPr>
                <a:r>
                  <a:rPr lang="en-US" b="1" u="sng" dirty="0" smtClean="0">
                    <a:solidFill>
                      <a:srgbClr val="FF0000"/>
                    </a:solidFill>
                  </a:rPr>
                  <a:t>DEFINITION 3</a:t>
                </a:r>
              </a:p>
              <a:p>
                <a:pPr algn="l" rtl="0">
                  <a:lnSpc>
                    <a:spcPct val="170000"/>
                  </a:lnSpc>
                  <a:buNone/>
                </a:pPr>
                <a:r>
                  <a:rPr lang="en-US" dirty="0" smtClean="0"/>
                  <a:t>Two sets are equal if and only if they have the same elements. That is, if A and B are sets,</a:t>
                </a:r>
              </a:p>
              <a:p>
                <a:pPr algn="l" rtl="0">
                  <a:lnSpc>
                    <a:spcPct val="170000"/>
                  </a:lnSpc>
                  <a:buNone/>
                </a:pPr>
                <a:r>
                  <a:rPr lang="en-US" dirty="0" smtClean="0"/>
                  <a:t>then A and B are equal if and only if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↔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algn="l" rtl="0">
                  <a:lnSpc>
                    <a:spcPct val="170000"/>
                  </a:lnSpc>
                  <a:buNone/>
                </a:pPr>
                <a:r>
                  <a:rPr lang="en-US" dirty="0" smtClean="0"/>
                  <a:t>We write A = B if A and B are equal sets.</a:t>
                </a:r>
              </a:p>
              <a:p>
                <a:pPr algn="l" rtl="0">
                  <a:lnSpc>
                    <a:spcPct val="170000"/>
                  </a:lnSpc>
                  <a:buNone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EXAMPLE 6</a:t>
                </a:r>
              </a:p>
              <a:p>
                <a:pPr algn="l" rtl="0">
                  <a:lnSpc>
                    <a:spcPct val="170000"/>
                  </a:lnSpc>
                  <a:buNone/>
                </a:pPr>
                <a:r>
                  <a:rPr lang="en-US" dirty="0" smtClean="0"/>
                  <a:t>The sets { </a:t>
                </a:r>
                <a:r>
                  <a:rPr lang="en-US" dirty="0" smtClean="0"/>
                  <a:t>1, </a:t>
                </a:r>
                <a:r>
                  <a:rPr lang="en-US" dirty="0" smtClean="0"/>
                  <a:t>3 , 5 } and { 3 , 5 , </a:t>
                </a:r>
                <a:r>
                  <a:rPr lang="en-US" dirty="0" smtClean="0"/>
                  <a:t>1 </a:t>
                </a:r>
                <a:r>
                  <a:rPr lang="en-US" dirty="0" smtClean="0"/>
                  <a:t>} are equal, because they have the same elements.</a:t>
                </a:r>
              </a:p>
              <a:p>
                <a:pPr algn="l" rtl="0">
                  <a:lnSpc>
                    <a:spcPct val="170000"/>
                  </a:lnSpc>
                  <a:buNone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Remarks:</a:t>
                </a:r>
              </a:p>
              <a:p>
                <a:pPr algn="l" rtl="0">
                  <a:lnSpc>
                    <a:spcPct val="170000"/>
                  </a:lnSpc>
                </a:pPr>
                <a:r>
                  <a:rPr lang="en-US" dirty="0" smtClean="0"/>
                  <a:t> Note that the order in which the elements of a set are listed does not matter. Note also that it does not matter</a:t>
                </a:r>
              </a:p>
              <a:p>
                <a:pPr algn="l" rtl="0">
                  <a:lnSpc>
                    <a:spcPct val="170000"/>
                  </a:lnSpc>
                </a:pPr>
                <a:r>
                  <a:rPr lang="en-US" dirty="0" smtClean="0"/>
                  <a:t>if an element of a set is listed more than once, so { </a:t>
                </a:r>
                <a:r>
                  <a:rPr lang="en-US" dirty="0" smtClean="0"/>
                  <a:t>1 </a:t>
                </a:r>
                <a:r>
                  <a:rPr lang="en-US" dirty="0" smtClean="0"/>
                  <a:t>, 3 , 3 , 3 , 5 , 5 , 5 , 5 } is the same as the set</a:t>
                </a:r>
              </a:p>
              <a:p>
                <a:pPr algn="l" rtl="0">
                  <a:lnSpc>
                    <a:spcPct val="170000"/>
                  </a:lnSpc>
                  <a:buNone/>
                </a:pPr>
                <a:r>
                  <a:rPr lang="en-US" dirty="0" smtClean="0"/>
                  <a:t>{ </a:t>
                </a:r>
                <a:r>
                  <a:rPr lang="en-US" dirty="0" smtClean="0"/>
                  <a:t>1 </a:t>
                </a:r>
                <a:r>
                  <a:rPr lang="en-US" dirty="0" smtClean="0"/>
                  <a:t>, 3 , 5 } because they have the same elements.</a:t>
                </a:r>
                <a:endParaRPr lang="ar-S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548680"/>
                <a:ext cx="8496944" cy="5904656"/>
              </a:xfrm>
              <a:blipFill rotWithShape="1">
                <a:blip r:embed="rId2" cstate="print"/>
                <a:stretch>
                  <a:fillRect l="-646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مستدير الزوايا 8"/>
          <p:cNvSpPr/>
          <p:nvPr/>
        </p:nvSpPr>
        <p:spPr>
          <a:xfrm>
            <a:off x="395536" y="4437112"/>
            <a:ext cx="7200800" cy="1728192"/>
          </a:xfrm>
          <a:prstGeom prst="roundRect">
            <a:avLst/>
          </a:prstGeom>
          <a:solidFill>
            <a:srgbClr val="FFCCC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07504" y="404664"/>
            <a:ext cx="8568952" cy="3600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792088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4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908720"/>
            <a:ext cx="849694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23906" y="4365104"/>
            <a:ext cx="318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600" b="1" u="sng" dirty="0" smtClean="0">
                <a:solidFill>
                  <a:srgbClr val="FF0000"/>
                </a:solidFill>
              </a:rPr>
              <a:t>THEOREM 1</a:t>
            </a:r>
            <a:endParaRPr lang="ar-SA" sz="3600" b="1" u="sng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846" t="5263" r="12821" b="21053"/>
          <a:stretch>
            <a:fillRect/>
          </a:stretch>
        </p:blipFill>
        <p:spPr bwMode="auto">
          <a:xfrm>
            <a:off x="2699792" y="4941168"/>
            <a:ext cx="468052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323528" y="620688"/>
            <a:ext cx="8352928" cy="388843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3816424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5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Let S be a set. If there are exactly n distinct elements in S where n is a nonnegative integer, we say that S is a </a:t>
            </a:r>
            <a:r>
              <a:rPr lang="en-US" b="1" i="1" dirty="0" smtClean="0">
                <a:solidFill>
                  <a:srgbClr val="00B050"/>
                </a:solidFill>
              </a:rPr>
              <a:t>finite set </a:t>
            </a:r>
            <a:r>
              <a:rPr lang="en-US" dirty="0" smtClean="0"/>
              <a:t>and that n is the </a:t>
            </a:r>
            <a:r>
              <a:rPr lang="en-US" b="1" i="1" dirty="0" smtClean="0">
                <a:solidFill>
                  <a:srgbClr val="00B050"/>
                </a:solidFill>
              </a:rPr>
              <a:t>cardinality of S</a:t>
            </a:r>
            <a:r>
              <a:rPr lang="en-US" dirty="0" smtClean="0"/>
              <a:t>. The cardinality of S is denoted by </a:t>
            </a:r>
            <a:r>
              <a:rPr lang="en-US" b="1" dirty="0" smtClean="0">
                <a:solidFill>
                  <a:srgbClr val="00B050"/>
                </a:solidFill>
              </a:rPr>
              <a:t>I S I</a:t>
            </a:r>
            <a:r>
              <a:rPr lang="en-US" dirty="0" smtClean="0"/>
              <a:t>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7584" y="980728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b="1" u="sng" dirty="0" smtClean="0">
                <a:solidFill>
                  <a:schemeClr val="accent2"/>
                </a:solidFill>
              </a:rPr>
              <a:t>EXAMPLE 9 </a:t>
            </a:r>
            <a:r>
              <a:rPr lang="en-US" sz="2800" b="1" dirty="0" smtClean="0"/>
              <a:t>Let A be the set of odd positive integers less than 1 0. </a:t>
            </a:r>
            <a:endParaRPr lang="ar-SA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683568" y="2492896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b="1" u="sng" dirty="0" smtClean="0">
                <a:solidFill>
                  <a:schemeClr val="accent2"/>
                </a:solidFill>
              </a:rPr>
              <a:t>EXAMPLE 10 </a:t>
            </a:r>
            <a:r>
              <a:rPr lang="en-US" sz="2800" b="1" dirty="0" smtClean="0"/>
              <a:t>Let S be the set of letters in the English alphabet. </a:t>
            </a:r>
            <a:endParaRPr lang="ar-SA" sz="28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9512" y="4077072"/>
            <a:ext cx="863750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23528" y="548680"/>
            <a:ext cx="8424936" cy="1728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548680"/>
            <a:ext cx="8496944" cy="3326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3600" b="1" u="sng" dirty="0" smtClean="0">
                <a:solidFill>
                  <a:srgbClr val="FF0000"/>
                </a:solidFill>
              </a:rPr>
              <a:t>DEFINITION 6</a:t>
            </a:r>
          </a:p>
          <a:p>
            <a:pPr algn="l" rtl="0">
              <a:lnSpc>
                <a:spcPct val="150000"/>
              </a:lnSpc>
            </a:pPr>
            <a:r>
              <a:rPr lang="en-US" sz="3600" dirty="0" smtClean="0"/>
              <a:t>A set is said to be infinite if it is not finite.</a:t>
            </a:r>
          </a:p>
          <a:p>
            <a:pPr algn="l" rtl="0">
              <a:lnSpc>
                <a:spcPct val="150000"/>
              </a:lnSpc>
            </a:pPr>
            <a:r>
              <a:rPr lang="en-US" sz="3600" b="1" u="sng" dirty="0" smtClean="0">
                <a:solidFill>
                  <a:srgbClr val="FF0000"/>
                </a:solidFill>
              </a:rPr>
              <a:t>EXAMPLE 12</a:t>
            </a:r>
          </a:p>
          <a:p>
            <a:pPr algn="l" rtl="0">
              <a:lnSpc>
                <a:spcPct val="150000"/>
              </a:lnSpc>
            </a:pPr>
            <a:r>
              <a:rPr lang="en-US" sz="3600" dirty="0" smtClean="0"/>
              <a:t>The set of positive integers is infinite.</a:t>
            </a:r>
            <a:endParaRPr lang="ar-SA" sz="3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916</Words>
  <Application>Microsoft Office PowerPoint</Application>
  <PresentationFormat>عرض على الشاشة (3:4)‏</PresentationFormat>
  <Paragraphs>110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2.1- Sets</vt:lpstr>
      <vt:lpstr>الشريحة 2</vt:lpstr>
      <vt:lpstr>الشريحة 3</vt:lpstr>
      <vt:lpstr>Some Important Sets</vt:lpstr>
      <vt:lpstr>الشريحة 5</vt:lpstr>
      <vt:lpstr>الشريحة 6</vt:lpstr>
      <vt:lpstr>الشريحة 7</vt:lpstr>
      <vt:lpstr>الشريحة 8</vt:lpstr>
      <vt:lpstr>الشريحة 9</vt:lpstr>
      <vt:lpstr>The Power Set</vt:lpstr>
      <vt:lpstr>Remark:</vt:lpstr>
      <vt:lpstr>Cartesian Products</vt:lpstr>
      <vt:lpstr>Equality of two ordered n-tuples</vt:lpstr>
      <vt:lpstr>The Cartesian product of two sets</vt:lpstr>
      <vt:lpstr>الشريحة 15</vt:lpstr>
      <vt:lpstr>Caution!</vt:lpstr>
      <vt:lpstr>The Cartesian product of sets</vt:lpstr>
      <vt:lpstr>الشريحة 18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 Sets</dc:title>
  <dc:creator>Zainab</dc:creator>
  <cp:lastModifiedBy>Microsoft</cp:lastModifiedBy>
  <cp:revision>84</cp:revision>
  <dcterms:created xsi:type="dcterms:W3CDTF">2013-02-09T16:01:00Z</dcterms:created>
  <dcterms:modified xsi:type="dcterms:W3CDTF">2016-10-09T04:53:48Z</dcterms:modified>
</cp:coreProperties>
</file>