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22"/>
  </p:notesMasterIdLst>
  <p:sldIdLst>
    <p:sldId id="256" r:id="rId5"/>
    <p:sldId id="257" r:id="rId6"/>
    <p:sldId id="258" r:id="rId7"/>
    <p:sldId id="259" r:id="rId8"/>
    <p:sldId id="261" r:id="rId9"/>
    <p:sldId id="273" r:id="rId10"/>
    <p:sldId id="260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70" r:id="rId19"/>
    <p:sldId id="271" r:id="rId20"/>
    <p:sldId id="27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7033"/>
    <a:srgbClr val="003E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AF66DA-836A-C912-1351-07FE29F6F174}" v="3" dt="2025-01-11T08:31:33.0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ahida Almuallem" userId="S::zalmuallem@ksu.edu.sa::f6b0df71-4211-47d6-8039-1fe1a1bb5bdb" providerId="AD" clId="Web-{22AF66DA-836A-C912-1351-07FE29F6F174}"/>
    <pc:docChg chg="modSld">
      <pc:chgData name="Zahida Almuallem" userId="S::zalmuallem@ksu.edu.sa::f6b0df71-4211-47d6-8039-1fe1a1bb5bdb" providerId="AD" clId="Web-{22AF66DA-836A-C912-1351-07FE29F6F174}" dt="2025-01-11T08:31:28.739" v="1" actId="20577"/>
      <pc:docMkLst>
        <pc:docMk/>
      </pc:docMkLst>
      <pc:sldChg chg="modSp">
        <pc:chgData name="Zahida Almuallem" userId="S::zalmuallem@ksu.edu.sa::f6b0df71-4211-47d6-8039-1fe1a1bb5bdb" providerId="AD" clId="Web-{22AF66DA-836A-C912-1351-07FE29F6F174}" dt="2025-01-11T08:31:28.739" v="1" actId="20577"/>
        <pc:sldMkLst>
          <pc:docMk/>
          <pc:sldMk cId="2171201821" sldId="272"/>
        </pc:sldMkLst>
        <pc:spChg chg="mod">
          <ac:chgData name="Zahida Almuallem" userId="S::zalmuallem@ksu.edu.sa::f6b0df71-4211-47d6-8039-1fe1a1bb5bdb" providerId="AD" clId="Web-{22AF66DA-836A-C912-1351-07FE29F6F174}" dt="2025-01-11T08:31:28.739" v="1" actId="20577"/>
          <ac:spMkLst>
            <pc:docMk/>
            <pc:sldMk cId="2171201821" sldId="272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3FD33-0C03-4137-B16A-8FA45FAFDA2C}" type="datetimeFigureOut">
              <a:rPr lang="en-US" smtClean="0"/>
              <a:pPr/>
              <a:t>1/11/2025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3137F-238B-4CE4-BA03-A25E36DE48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959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BEB05F-2CF1-477C-AFA6-901C443AFCCD}" type="datetime1">
              <a:rPr lang="en-US" smtClean="0"/>
              <a:pPr/>
              <a:t>1/11/2025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934484-767D-4C48-AF0E-A1438A969E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0F97D-7572-489C-BDF8-A47FDEED62E0}" type="datetime1">
              <a:rPr lang="en-US" smtClean="0"/>
              <a:pPr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2F2ED-31B7-4B36-9188-0A1F80192EFF}" type="datetime1">
              <a:rPr lang="en-US" smtClean="0"/>
              <a:pPr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08CF9-7E9A-495E-A33C-B6971227D91B}" type="datetime1">
              <a:rPr lang="en-US" smtClean="0"/>
              <a:pPr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434F4-5A9D-4ADC-BE17-178E0031B916}" type="datetime1">
              <a:rPr lang="en-US" smtClean="0"/>
              <a:pPr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F4565-5A1D-4A6B-8A44-D5864F16F33B}" type="datetime1">
              <a:rPr lang="en-US" smtClean="0"/>
              <a:pPr/>
              <a:t>1/11/2025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8363D-8747-4C27-9892-104ADF480C58}" type="datetime1">
              <a:rPr lang="en-US" smtClean="0"/>
              <a:pPr/>
              <a:t>1/11/2025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9176-8AEC-4F0E-A444-12E6D70E19FB}" type="datetime1">
              <a:rPr lang="en-US" smtClean="0"/>
              <a:pPr/>
              <a:t>1/11/2025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9B41F-8833-457E-8DF2-7C8223704348}" type="datetime1">
              <a:rPr lang="en-US" smtClean="0"/>
              <a:pPr/>
              <a:t>1/11/2025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F795DB6-FE31-487D-A6D1-BD2DA8A025C7}" type="datetime1">
              <a:rPr lang="en-US" smtClean="0"/>
              <a:pPr/>
              <a:t>1/11/2025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F87BAFB-CE33-42BD-A0A3-133C3756F16B}" type="datetime1">
              <a:rPr lang="en-US" smtClean="0"/>
              <a:pPr/>
              <a:t>1/11/2025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934484-767D-4C48-AF0E-A1438A969E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D4C2279-5617-4B37-ADBD-F739194012EC}" type="datetime1">
              <a:rPr lang="en-US" smtClean="0"/>
              <a:pPr/>
              <a:t>1/11/2025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A934484-767D-4C48-AF0E-A1438A969E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/>
          </p:cNvSpPr>
          <p:nvPr>
            <p:ph type="ctrTitle"/>
          </p:nvPr>
        </p:nvSpPr>
        <p:spPr>
          <a:xfrm>
            <a:off x="1019543" y="2996952"/>
            <a:ext cx="7872937" cy="1152128"/>
          </a:xfrm>
          <a:ln w="28575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anchor="b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br>
              <a:rPr lang="en-US" sz="5400" dirty="0">
                <a:solidFill>
                  <a:srgbClr val="C00000"/>
                </a:solidFill>
              </a:rPr>
            </a:br>
            <a:br>
              <a:rPr lang="en-US" sz="5400" dirty="0">
                <a:solidFill>
                  <a:srgbClr val="C00000"/>
                </a:solidFill>
              </a:rPr>
            </a:br>
            <a:r>
              <a:rPr lang="en-US" sz="5400" dirty="0">
                <a:solidFill>
                  <a:srgbClr val="C00000"/>
                </a:solidFill>
              </a:rPr>
              <a:t>PROGRAM STRUCTURE </a:t>
            </a:r>
          </a:p>
        </p:txBody>
      </p:sp>
      <p:sp>
        <p:nvSpPr>
          <p:cNvPr id="5" name="PPTShape_0"/>
          <p:cNvSpPr txBox="1">
            <a:spLocks/>
          </p:cNvSpPr>
          <p:nvPr/>
        </p:nvSpPr>
        <p:spPr>
          <a:xfrm>
            <a:off x="72008" y="5949280"/>
            <a:ext cx="1895071" cy="64633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ahoma" charset="0"/>
                <a:ea typeface="ＭＳ Ｐゴシック" charset="0"/>
                <a:cs typeface="Arial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5pPr>
            <a:lvl6pPr defTabSz="457200">
              <a:defRPr>
                <a:latin typeface="Tahoma" charset="0"/>
                <a:ea typeface="ＭＳ Ｐゴシック" charset="0"/>
                <a:cs typeface="Arial" charset="0"/>
              </a:defRPr>
            </a:lvl6pPr>
            <a:lvl7pPr defTabSz="457200">
              <a:defRPr>
                <a:latin typeface="Tahoma" charset="0"/>
                <a:ea typeface="ＭＳ Ｐゴシック" charset="0"/>
                <a:cs typeface="Arial" charset="0"/>
              </a:defRPr>
            </a:lvl7pPr>
            <a:lvl8pPr defTabSz="457200">
              <a:defRPr>
                <a:latin typeface="Tahoma" charset="0"/>
                <a:ea typeface="ＭＳ Ｐゴシック" charset="0"/>
                <a:cs typeface="Arial" charset="0"/>
              </a:defRPr>
            </a:lvl8pPr>
            <a:lvl9pPr defTabSz="457200">
              <a:defRPr>
                <a:latin typeface="Tahoma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 dirty="0"/>
              <a:t>CSC 111</a:t>
            </a:r>
          </a:p>
        </p:txBody>
      </p:sp>
    </p:spTree>
    <p:extLst>
      <p:ext uri="{BB962C8B-B14F-4D97-AF65-F5344CB8AC3E}">
        <p14:creationId xmlns:p14="http://schemas.microsoft.com/office/powerpoint/2010/main" val="1432105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4. OUTPUT STATEMENTS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683568" y="1340768"/>
            <a:ext cx="7488832" cy="1815882"/>
            <a:chOff x="683568" y="1236822"/>
            <a:chExt cx="7488832" cy="1815882"/>
          </a:xfrm>
        </p:grpSpPr>
        <p:sp>
          <p:nvSpPr>
            <p:cNvPr id="7" name="TextBox 6"/>
            <p:cNvSpPr txBox="1"/>
            <p:nvPr/>
          </p:nvSpPr>
          <p:spPr>
            <a:xfrm>
              <a:off x="971600" y="1236822"/>
              <a:ext cx="7200800" cy="1815882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7033"/>
                  </a:solidFill>
                </a:rPr>
                <a:t>// This is my first Java program</a:t>
              </a:r>
            </a:p>
            <a:p>
              <a:r>
                <a:rPr lang="en-US" sz="1400" dirty="0"/>
                <a:t>public class Welcome</a:t>
              </a:r>
            </a:p>
            <a:p>
              <a:r>
                <a:rPr lang="en-US" sz="1400" dirty="0"/>
                <a:t>{</a:t>
              </a:r>
            </a:p>
            <a:p>
              <a:r>
                <a:rPr lang="en-US" sz="1400" dirty="0"/>
                <a:t>   public static void main (String[] </a:t>
              </a:r>
              <a:r>
                <a:rPr lang="en-US" sz="1400" dirty="0" err="1"/>
                <a:t>args</a:t>
              </a:r>
              <a:r>
                <a:rPr lang="en-US" sz="1400" dirty="0"/>
                <a:t>)</a:t>
              </a:r>
            </a:p>
            <a:p>
              <a:r>
                <a:rPr lang="en-US" sz="1400" dirty="0"/>
                <a:t>      {</a:t>
              </a:r>
            </a:p>
            <a:p>
              <a:r>
                <a:rPr lang="en-US" sz="1400" dirty="0"/>
                <a:t>         </a:t>
              </a:r>
              <a:r>
                <a:rPr lang="en-US" sz="1400" dirty="0" err="1"/>
                <a:t>System.out.println</a:t>
              </a:r>
              <a:r>
                <a:rPr lang="en-US" sz="1400" dirty="0"/>
                <a:t> (“Welcome to Java”);</a:t>
              </a:r>
            </a:p>
            <a:p>
              <a:r>
                <a:rPr lang="en-US" sz="1400" dirty="0"/>
                <a:t>      }</a:t>
              </a:r>
            </a:p>
            <a:p>
              <a:r>
                <a:rPr lang="en-US" sz="1400" dirty="0"/>
                <a:t>}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83568" y="1236822"/>
              <a:ext cx="216024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6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7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PROGRAM 1 – EXPLAINED (</a:t>
            </a:r>
            <a:r>
              <a:rPr lang="en-US" b="1" dirty="0" err="1"/>
              <a:t>cnt’d</a:t>
            </a:r>
            <a:r>
              <a:rPr lang="en-US" b="1" dirty="0"/>
              <a:t>)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335414"/>
              </p:ext>
            </p:extLst>
          </p:nvPr>
        </p:nvGraphicFramePr>
        <p:xfrm>
          <a:off x="251520" y="3134712"/>
          <a:ext cx="8640960" cy="349504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{00A15C55-8517-42AA-B614-E9B94910E393}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20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Symbol/Word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Explanation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System.out.println</a:t>
                      </a:r>
                      <a:r>
                        <a:rPr lang="en-US" sz="1400" dirty="0"/>
                        <a:t> (“Welcome to Java”)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This is an</a:t>
                      </a:r>
                      <a:r>
                        <a:rPr lang="en-US" baseline="0" dirty="0"/>
                        <a:t> output statement. </a:t>
                      </a:r>
                    </a:p>
                    <a:p>
                      <a:pPr algn="l"/>
                      <a:r>
                        <a:rPr lang="en-US" baseline="0" dirty="0"/>
                        <a:t>The words enclosed between double quotes are called a string.</a:t>
                      </a:r>
                    </a:p>
                    <a:p>
                      <a:pPr algn="l"/>
                      <a:r>
                        <a:rPr lang="en-US" baseline="0" dirty="0"/>
                        <a:t>“Welcome to Java” is a string.</a:t>
                      </a:r>
                    </a:p>
                    <a:p>
                      <a:pPr algn="l"/>
                      <a:r>
                        <a:rPr lang="en-US" u="sng" baseline="0" dirty="0"/>
                        <a:t>The string is displayed on the screen as it appears exactly in the program</a:t>
                      </a:r>
                      <a:r>
                        <a:rPr lang="en-US" baseline="0" dirty="0"/>
                        <a:t>. The double quotes are not printed. (Refer to slide 6 to see the output).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The semicolon ends the</a:t>
                      </a:r>
                      <a:r>
                        <a:rPr lang="en-US" baseline="0" dirty="0"/>
                        <a:t> output statement.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The closing brace to the “main” method.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The closing brace to the “Welcome” class.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13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4. OUTPUT STATEMENTS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683568" y="1340768"/>
            <a:ext cx="7488832" cy="1815882"/>
            <a:chOff x="683568" y="1236822"/>
            <a:chExt cx="7488832" cy="1815882"/>
          </a:xfrm>
        </p:grpSpPr>
        <p:sp>
          <p:nvSpPr>
            <p:cNvPr id="7" name="TextBox 6"/>
            <p:cNvSpPr txBox="1"/>
            <p:nvPr/>
          </p:nvSpPr>
          <p:spPr>
            <a:xfrm>
              <a:off x="971600" y="1236822"/>
              <a:ext cx="7200800" cy="1815882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7033"/>
                  </a:solidFill>
                </a:rPr>
                <a:t>// This is my first Java program</a:t>
              </a:r>
            </a:p>
            <a:p>
              <a:r>
                <a:rPr lang="en-US" sz="1400" dirty="0"/>
                <a:t>public class Welcome</a:t>
              </a:r>
            </a:p>
            <a:p>
              <a:r>
                <a:rPr lang="en-US" sz="1400" dirty="0"/>
                <a:t>{</a:t>
              </a:r>
            </a:p>
            <a:p>
              <a:r>
                <a:rPr lang="en-US" sz="1400" dirty="0"/>
                <a:t>   public static void main (String[] </a:t>
              </a:r>
              <a:r>
                <a:rPr lang="en-US" sz="1400" dirty="0" err="1"/>
                <a:t>args</a:t>
              </a:r>
              <a:r>
                <a:rPr lang="en-US" sz="1400" dirty="0"/>
                <a:t>)</a:t>
              </a:r>
            </a:p>
            <a:p>
              <a:r>
                <a:rPr lang="en-US" sz="1400" dirty="0"/>
                <a:t>      {</a:t>
              </a:r>
            </a:p>
            <a:p>
              <a:r>
                <a:rPr lang="en-US" sz="1400" dirty="0"/>
                <a:t>         </a:t>
              </a:r>
              <a:r>
                <a:rPr lang="en-US" sz="1400" dirty="0" err="1"/>
                <a:t>System.out.println</a:t>
              </a:r>
              <a:r>
                <a:rPr lang="en-US" sz="1400" dirty="0"/>
                <a:t> (“Welcome to Java”);</a:t>
              </a:r>
            </a:p>
            <a:p>
              <a:r>
                <a:rPr lang="en-US" sz="1400" dirty="0"/>
                <a:t>      }</a:t>
              </a:r>
            </a:p>
            <a:p>
              <a:r>
                <a:rPr lang="en-US" sz="1400" dirty="0"/>
                <a:t>}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83568" y="1236822"/>
              <a:ext cx="216024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6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7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PROGRAM 1 – EXPLAINED (</a:t>
            </a:r>
            <a:r>
              <a:rPr lang="en-US" b="1" dirty="0" err="1"/>
              <a:t>cnt’d</a:t>
            </a:r>
            <a:r>
              <a:rPr lang="en-US" b="1" dirty="0"/>
              <a:t>)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79512" y="5661248"/>
            <a:ext cx="8807896" cy="93610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 Java programs, braces are nested. In other words, the brace that opens first, closes last. </a:t>
            </a:r>
            <a:r>
              <a:rPr lang="en-US" dirty="0">
                <a:solidFill>
                  <a:srgbClr val="FFFF00"/>
                </a:solidFill>
              </a:rPr>
              <a:t>(Refer to the figure)</a:t>
            </a: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179512" y="1916832"/>
            <a:ext cx="504056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79512" y="1916832"/>
            <a:ext cx="0" cy="108012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179512" y="2996952"/>
            <a:ext cx="504056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323528" y="2348880"/>
            <a:ext cx="36004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23528" y="2708920"/>
            <a:ext cx="36004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23528" y="2348880"/>
            <a:ext cx="0" cy="36004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525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4. OUTPUT STATEMENTS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67544" y="1340768"/>
            <a:ext cx="7704856" cy="2462213"/>
            <a:chOff x="467544" y="1236822"/>
            <a:chExt cx="7704856" cy="2462213"/>
          </a:xfrm>
        </p:grpSpPr>
        <p:sp>
          <p:nvSpPr>
            <p:cNvPr id="7" name="TextBox 6"/>
            <p:cNvSpPr txBox="1"/>
            <p:nvPr/>
          </p:nvSpPr>
          <p:spPr>
            <a:xfrm>
              <a:off x="971600" y="1236822"/>
              <a:ext cx="7200800" cy="2462213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7033"/>
                  </a:solidFill>
                </a:rPr>
                <a:t>/* Author name: XYZ</a:t>
              </a:r>
            </a:p>
            <a:p>
              <a:r>
                <a:rPr lang="en-US" sz="1400" dirty="0">
                  <a:solidFill>
                    <a:srgbClr val="007033"/>
                  </a:solidFill>
                </a:rPr>
                <a:t>    This is another simple Java program </a:t>
              </a:r>
            </a:p>
            <a:p>
              <a:r>
                <a:rPr lang="en-US" sz="1400" dirty="0">
                  <a:solidFill>
                    <a:srgbClr val="007033"/>
                  </a:solidFill>
                </a:rPr>
                <a:t>*/</a:t>
              </a:r>
            </a:p>
            <a:p>
              <a:r>
                <a:rPr lang="en-US" sz="1400" dirty="0"/>
                <a:t>public class </a:t>
              </a:r>
              <a:r>
                <a:rPr lang="en-US" sz="1400" dirty="0" err="1">
                  <a:solidFill>
                    <a:srgbClr val="0000FF"/>
                  </a:solidFill>
                </a:rPr>
                <a:t>SimpleProgram</a:t>
              </a:r>
              <a:endParaRPr lang="en-US" sz="1400" dirty="0">
                <a:solidFill>
                  <a:srgbClr val="0000FF"/>
                </a:solidFill>
              </a:endParaRPr>
            </a:p>
            <a:p>
              <a:r>
                <a:rPr lang="en-US" sz="1400" dirty="0"/>
                <a:t>{</a:t>
              </a:r>
            </a:p>
            <a:p>
              <a:r>
                <a:rPr lang="en-US" sz="1400" dirty="0"/>
                <a:t>   public static void </a:t>
              </a:r>
              <a:r>
                <a:rPr lang="en-US" sz="1400" dirty="0">
                  <a:solidFill>
                    <a:srgbClr val="0000FF"/>
                  </a:solidFill>
                </a:rPr>
                <a:t>main </a:t>
              </a:r>
              <a:r>
                <a:rPr lang="en-US" sz="1400" dirty="0"/>
                <a:t>(String[] </a:t>
              </a:r>
              <a:r>
                <a:rPr lang="en-US" sz="1400" dirty="0" err="1"/>
                <a:t>args</a:t>
              </a:r>
              <a:r>
                <a:rPr lang="en-US" sz="1400" dirty="0"/>
                <a:t>)</a:t>
              </a:r>
            </a:p>
            <a:p>
              <a:r>
                <a:rPr lang="en-US" sz="1400" dirty="0"/>
                <a:t>      {</a:t>
              </a:r>
            </a:p>
            <a:p>
              <a:r>
                <a:rPr lang="en-US" sz="1400" dirty="0"/>
                <a:t>         </a:t>
              </a:r>
              <a:r>
                <a:rPr lang="en-US" sz="1400" dirty="0" err="1"/>
                <a:t>System.out.println</a:t>
              </a:r>
              <a:r>
                <a:rPr lang="en-US" sz="1400" dirty="0"/>
                <a:t> (“The sum of 2 and 3 is ” + 5);</a:t>
              </a:r>
            </a:p>
            <a:p>
              <a:r>
                <a:rPr lang="en-US" sz="1400" dirty="0"/>
                <a:t>         </a:t>
              </a:r>
              <a:r>
                <a:rPr lang="en-US" sz="1400" dirty="0" err="1"/>
                <a:t>System.out.println</a:t>
              </a:r>
              <a:r>
                <a:rPr lang="en-US" sz="1400" dirty="0"/>
                <a:t> (“7 + 8 = “ + (7 + 8) );</a:t>
              </a:r>
            </a:p>
            <a:p>
              <a:r>
                <a:rPr lang="en-US" sz="1400" dirty="0"/>
                <a:t>      }</a:t>
              </a:r>
            </a:p>
            <a:p>
              <a:r>
                <a:rPr lang="en-US" sz="1400" dirty="0"/>
                <a:t>}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67544" y="1236822"/>
              <a:ext cx="432048" cy="2462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11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51520" y="3985319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program output is as follows: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83568" y="4365104"/>
            <a:ext cx="7488832" cy="523220"/>
            <a:chOff x="683568" y="1236822"/>
            <a:chExt cx="7488832" cy="523220"/>
          </a:xfrm>
        </p:grpSpPr>
        <p:sp>
          <p:nvSpPr>
            <p:cNvPr id="13" name="TextBox 12"/>
            <p:cNvSpPr txBox="1"/>
            <p:nvPr/>
          </p:nvSpPr>
          <p:spPr>
            <a:xfrm>
              <a:off x="971600" y="1236822"/>
              <a:ext cx="7200800" cy="523220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</a:rPr>
                <a:t>The sum of 2 and 3 is 5</a:t>
              </a:r>
            </a:p>
            <a:p>
              <a:r>
                <a:rPr lang="en-US" sz="1400" dirty="0">
                  <a:solidFill>
                    <a:schemeClr val="bg1"/>
                  </a:solidFill>
                </a:rPr>
                <a:t>7 + 8 = 15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3568" y="1236822"/>
              <a:ext cx="2160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PROGRAM  2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44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4. OUTPUT STATEMENTS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67544" y="1340768"/>
            <a:ext cx="7704856" cy="2462213"/>
            <a:chOff x="467544" y="1236822"/>
            <a:chExt cx="7704856" cy="2462213"/>
          </a:xfrm>
        </p:grpSpPr>
        <p:sp>
          <p:nvSpPr>
            <p:cNvPr id="7" name="TextBox 6"/>
            <p:cNvSpPr txBox="1"/>
            <p:nvPr/>
          </p:nvSpPr>
          <p:spPr>
            <a:xfrm>
              <a:off x="971600" y="1236822"/>
              <a:ext cx="7200800" cy="2462213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7033"/>
                  </a:solidFill>
                </a:rPr>
                <a:t>/* Author name: XYZ</a:t>
              </a:r>
            </a:p>
            <a:p>
              <a:r>
                <a:rPr lang="en-US" sz="1400" dirty="0">
                  <a:solidFill>
                    <a:srgbClr val="007033"/>
                  </a:solidFill>
                </a:rPr>
                <a:t>    This is another simple Java program </a:t>
              </a:r>
            </a:p>
            <a:p>
              <a:r>
                <a:rPr lang="en-US" sz="1400" dirty="0">
                  <a:solidFill>
                    <a:srgbClr val="007033"/>
                  </a:solidFill>
                </a:rPr>
                <a:t>*/</a:t>
              </a:r>
            </a:p>
            <a:p>
              <a:r>
                <a:rPr lang="en-US" sz="1400" dirty="0"/>
                <a:t>public class </a:t>
              </a:r>
              <a:r>
                <a:rPr lang="en-US" sz="1400" dirty="0" err="1">
                  <a:solidFill>
                    <a:srgbClr val="0000FF"/>
                  </a:solidFill>
                </a:rPr>
                <a:t>SimpleProgram</a:t>
              </a:r>
              <a:endParaRPr lang="en-US" sz="1400" dirty="0">
                <a:solidFill>
                  <a:srgbClr val="0000FF"/>
                </a:solidFill>
              </a:endParaRPr>
            </a:p>
            <a:p>
              <a:r>
                <a:rPr lang="en-US" sz="1400" dirty="0"/>
                <a:t>{</a:t>
              </a:r>
            </a:p>
            <a:p>
              <a:r>
                <a:rPr lang="en-US" sz="1400" dirty="0"/>
                <a:t>   public static void </a:t>
              </a:r>
              <a:r>
                <a:rPr lang="en-US" sz="1400" dirty="0">
                  <a:solidFill>
                    <a:srgbClr val="0000FF"/>
                  </a:solidFill>
                </a:rPr>
                <a:t>main </a:t>
              </a:r>
              <a:r>
                <a:rPr lang="en-US" sz="1400" dirty="0"/>
                <a:t>(String[] </a:t>
              </a:r>
              <a:r>
                <a:rPr lang="en-US" sz="1400" dirty="0" err="1"/>
                <a:t>args</a:t>
              </a:r>
              <a:r>
                <a:rPr lang="en-US" sz="1400" dirty="0"/>
                <a:t>)</a:t>
              </a:r>
            </a:p>
            <a:p>
              <a:r>
                <a:rPr lang="en-US" sz="1400" dirty="0"/>
                <a:t>      {</a:t>
              </a:r>
            </a:p>
            <a:p>
              <a:r>
                <a:rPr lang="en-US" sz="1400" dirty="0"/>
                <a:t>         </a:t>
              </a:r>
              <a:r>
                <a:rPr lang="en-US" sz="1400" dirty="0" err="1"/>
                <a:t>System.out.println</a:t>
              </a:r>
              <a:r>
                <a:rPr lang="en-US" sz="1400" dirty="0"/>
                <a:t> (“The sum of 2 and 3 is ” + 5);</a:t>
              </a:r>
            </a:p>
            <a:p>
              <a:r>
                <a:rPr lang="en-US" sz="1400" dirty="0"/>
                <a:t>         </a:t>
              </a:r>
              <a:r>
                <a:rPr lang="en-US" sz="1400" dirty="0" err="1"/>
                <a:t>System.out.println</a:t>
              </a:r>
              <a:r>
                <a:rPr lang="en-US" sz="1400" dirty="0"/>
                <a:t> (“7 + 8 = “ + (7 + 8) );</a:t>
              </a:r>
            </a:p>
            <a:p>
              <a:r>
                <a:rPr lang="en-US" sz="1400" dirty="0"/>
                <a:t>      }</a:t>
              </a:r>
            </a:p>
            <a:p>
              <a:r>
                <a:rPr lang="en-US" sz="1400" dirty="0"/>
                <a:t>}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67544" y="1236822"/>
              <a:ext cx="432048" cy="2462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11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PROGRAM  2 – EXPLAINED 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096745"/>
              </p:ext>
            </p:extLst>
          </p:nvPr>
        </p:nvGraphicFramePr>
        <p:xfrm>
          <a:off x="251520" y="3140968"/>
          <a:ext cx="8640960" cy="340360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{00A15C55-8517-42AA-B614-E9B94910E393}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20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Symbol/Word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Explanation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/*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Starts</a:t>
                      </a:r>
                      <a:r>
                        <a:rPr lang="en-US" baseline="0" dirty="0"/>
                        <a:t> a multi-line comment.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*/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Ends a multi-line comment.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/>
                        <a:t>SimpleProgram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Class name.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“The sum of 2 and 3 is”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This string is printed as it is written in the program like the previous example.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Strings</a:t>
                      </a:r>
                      <a:r>
                        <a:rPr lang="en-US" baseline="0" dirty="0"/>
                        <a:t> concatenation operator. It joins the string with 5. The output is shown in the previous slide.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The system automatically converts the number 5</a:t>
                      </a:r>
                      <a:r>
                        <a:rPr lang="en-US" baseline="0" dirty="0"/>
                        <a:t> into a string to concatenate it with the first string.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4506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4. OUTPUT STATEMENTS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67544" y="1340768"/>
            <a:ext cx="7704856" cy="2462213"/>
            <a:chOff x="467544" y="1236822"/>
            <a:chExt cx="7704856" cy="2462213"/>
          </a:xfrm>
        </p:grpSpPr>
        <p:sp>
          <p:nvSpPr>
            <p:cNvPr id="7" name="TextBox 6"/>
            <p:cNvSpPr txBox="1"/>
            <p:nvPr/>
          </p:nvSpPr>
          <p:spPr>
            <a:xfrm>
              <a:off x="971600" y="1236822"/>
              <a:ext cx="7200800" cy="2462213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7033"/>
                  </a:solidFill>
                </a:rPr>
                <a:t>/* Author name: XYZ</a:t>
              </a:r>
            </a:p>
            <a:p>
              <a:r>
                <a:rPr lang="en-US" sz="1400" dirty="0">
                  <a:solidFill>
                    <a:srgbClr val="007033"/>
                  </a:solidFill>
                </a:rPr>
                <a:t>    This is another simple Java program </a:t>
              </a:r>
            </a:p>
            <a:p>
              <a:r>
                <a:rPr lang="en-US" sz="1400" dirty="0">
                  <a:solidFill>
                    <a:srgbClr val="007033"/>
                  </a:solidFill>
                </a:rPr>
                <a:t>*/</a:t>
              </a:r>
            </a:p>
            <a:p>
              <a:r>
                <a:rPr lang="en-US" sz="1400" dirty="0"/>
                <a:t>public class </a:t>
              </a:r>
              <a:r>
                <a:rPr lang="en-US" sz="1400" dirty="0" err="1">
                  <a:solidFill>
                    <a:srgbClr val="0000FF"/>
                  </a:solidFill>
                </a:rPr>
                <a:t>SimpleProgram</a:t>
              </a:r>
              <a:endParaRPr lang="en-US" sz="1400" dirty="0">
                <a:solidFill>
                  <a:srgbClr val="0000FF"/>
                </a:solidFill>
              </a:endParaRPr>
            </a:p>
            <a:p>
              <a:r>
                <a:rPr lang="en-US" sz="1400" dirty="0"/>
                <a:t>{</a:t>
              </a:r>
            </a:p>
            <a:p>
              <a:r>
                <a:rPr lang="en-US" sz="1400" dirty="0"/>
                <a:t>   public static void </a:t>
              </a:r>
              <a:r>
                <a:rPr lang="en-US" sz="1400" dirty="0">
                  <a:solidFill>
                    <a:srgbClr val="0000FF"/>
                  </a:solidFill>
                </a:rPr>
                <a:t>main </a:t>
              </a:r>
              <a:r>
                <a:rPr lang="en-US" sz="1400" dirty="0"/>
                <a:t>(String[] </a:t>
              </a:r>
              <a:r>
                <a:rPr lang="en-US" sz="1400" dirty="0" err="1"/>
                <a:t>args</a:t>
              </a:r>
              <a:r>
                <a:rPr lang="en-US" sz="1400" dirty="0"/>
                <a:t>)</a:t>
              </a:r>
            </a:p>
            <a:p>
              <a:r>
                <a:rPr lang="en-US" sz="1400" dirty="0"/>
                <a:t>      {</a:t>
              </a:r>
            </a:p>
            <a:p>
              <a:r>
                <a:rPr lang="en-US" sz="1400" dirty="0"/>
                <a:t>         </a:t>
              </a:r>
              <a:r>
                <a:rPr lang="en-US" sz="1400" dirty="0" err="1"/>
                <a:t>System.out.println</a:t>
              </a:r>
              <a:r>
                <a:rPr lang="en-US" sz="1400" dirty="0"/>
                <a:t> (“The sum of 2 and 3 is ” + 5);</a:t>
              </a:r>
            </a:p>
            <a:p>
              <a:r>
                <a:rPr lang="en-US" sz="1400" dirty="0"/>
                <a:t>         </a:t>
              </a:r>
              <a:r>
                <a:rPr lang="en-US" sz="1400" dirty="0" err="1"/>
                <a:t>System.out.println</a:t>
              </a:r>
              <a:r>
                <a:rPr lang="en-US" sz="1400" dirty="0"/>
                <a:t> (“7 + 8 = “ + (7 + 8) );</a:t>
              </a:r>
            </a:p>
            <a:p>
              <a:r>
                <a:rPr lang="en-US" sz="1400" dirty="0"/>
                <a:t>      }</a:t>
              </a:r>
            </a:p>
            <a:p>
              <a:r>
                <a:rPr lang="en-US" sz="1400" dirty="0"/>
                <a:t>}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67544" y="1236822"/>
              <a:ext cx="432048" cy="2462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11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PROGRAM  2 – EXPLAINED (</a:t>
            </a:r>
            <a:r>
              <a:rPr lang="en-US" b="1" dirty="0" err="1"/>
              <a:t>cnt’d</a:t>
            </a:r>
            <a:r>
              <a:rPr lang="en-US" b="1" dirty="0"/>
              <a:t>) 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626812"/>
              </p:ext>
            </p:extLst>
          </p:nvPr>
        </p:nvGraphicFramePr>
        <p:xfrm>
          <a:off x="251520" y="3335392"/>
          <a:ext cx="8640960" cy="229616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{00A15C55-8517-42AA-B614-E9B94910E393}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20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Symbol/Word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Explanation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“7 + 8 = 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This string will print as 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(7 + 8)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The parenthesis instruct</a:t>
                      </a:r>
                      <a:r>
                        <a:rPr lang="en-US" baseline="0" dirty="0"/>
                        <a:t> the compiler to add the two numbers resulting in 15.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Concatenation operator. Joins</a:t>
                      </a:r>
                      <a:r>
                        <a:rPr lang="en-US" baseline="0" dirty="0"/>
                        <a:t> the first string with the number 15. The number 15 is converted to a string before being joined to the first string.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179512" y="5661248"/>
            <a:ext cx="8807896" cy="93610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effect of the + operator is determined according to the surrounding operands. If it is between strings, it “concatenates”; if it is between numbers, it “adds”.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215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2160240"/>
          </a:xfrm>
        </p:spPr>
        <p:txBody>
          <a:bodyPr>
            <a:normAutofit/>
          </a:bodyPr>
          <a:lstStyle/>
          <a:p>
            <a:pPr algn="just">
              <a:buClr>
                <a:srgbClr val="FF0000"/>
              </a:buClr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program is needed for a local store that rents cars. Identify the objects in this program. Also, specify a few data and methods of each identified object.</a:t>
            </a:r>
          </a:p>
          <a:p>
            <a:pPr algn="just">
              <a:buClr>
                <a:srgbClr val="FF0000"/>
              </a:buClr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program is needed for a hospital. Identify objects in this program. Also, specify a few data and methods of each identified object.</a:t>
            </a:r>
          </a:p>
          <a:p>
            <a:pPr algn="just">
              <a:buClr>
                <a:srgbClr val="FF0000"/>
              </a:buClr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is the output of the following program: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558"/>
            <a:ext cx="8229600" cy="792162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Self-Check Exercises (1)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467544" y="3140968"/>
            <a:ext cx="7704856" cy="2031325"/>
            <a:chOff x="467544" y="1236822"/>
            <a:chExt cx="7704856" cy="2031325"/>
          </a:xfrm>
        </p:grpSpPr>
        <p:sp>
          <p:nvSpPr>
            <p:cNvPr id="9" name="TextBox 8"/>
            <p:cNvSpPr txBox="1"/>
            <p:nvPr/>
          </p:nvSpPr>
          <p:spPr>
            <a:xfrm>
              <a:off x="971600" y="1236822"/>
              <a:ext cx="7200800" cy="2031325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7033"/>
                  </a:solidFill>
                </a:rPr>
                <a:t>// This is an exercise</a:t>
              </a:r>
            </a:p>
            <a:p>
              <a:r>
                <a:rPr lang="en-US" sz="1400" dirty="0"/>
                <a:t>public class </a:t>
              </a:r>
              <a:r>
                <a:rPr lang="en-US" sz="1400" dirty="0" err="1">
                  <a:solidFill>
                    <a:srgbClr val="0000FF"/>
                  </a:solidFill>
                </a:rPr>
                <a:t>SimpleProgram</a:t>
              </a:r>
              <a:endParaRPr lang="en-US" sz="1400" dirty="0">
                <a:solidFill>
                  <a:srgbClr val="0000FF"/>
                </a:solidFill>
              </a:endParaRPr>
            </a:p>
            <a:p>
              <a:r>
                <a:rPr lang="en-US" sz="1400" dirty="0"/>
                <a:t>{</a:t>
              </a:r>
            </a:p>
            <a:p>
              <a:r>
                <a:rPr lang="en-US" sz="1400" dirty="0"/>
                <a:t>   public static void </a:t>
              </a:r>
              <a:r>
                <a:rPr lang="en-US" sz="1400" dirty="0">
                  <a:solidFill>
                    <a:srgbClr val="0000FF"/>
                  </a:solidFill>
                </a:rPr>
                <a:t>main </a:t>
              </a:r>
              <a:r>
                <a:rPr lang="en-US" sz="1400" dirty="0"/>
                <a:t>(String[] </a:t>
              </a:r>
              <a:r>
                <a:rPr lang="en-US" sz="1400" dirty="0" err="1"/>
                <a:t>args</a:t>
              </a:r>
              <a:r>
                <a:rPr lang="en-US" sz="1400" dirty="0"/>
                <a:t>)</a:t>
              </a:r>
            </a:p>
            <a:p>
              <a:r>
                <a:rPr lang="en-US" sz="1400" dirty="0"/>
                <a:t>      {</a:t>
              </a:r>
            </a:p>
            <a:p>
              <a:r>
                <a:rPr lang="en-US" sz="1400" dirty="0"/>
                <a:t>         </a:t>
              </a:r>
              <a:r>
                <a:rPr lang="en-US" sz="1400" dirty="0" err="1"/>
                <a:t>System.out.println</a:t>
              </a:r>
              <a:r>
                <a:rPr lang="en-US" sz="1400" dirty="0"/>
                <a:t> (“5 multiplied by 8 is ” + 40);</a:t>
              </a:r>
            </a:p>
            <a:p>
              <a:r>
                <a:rPr lang="en-US" sz="1400" dirty="0"/>
                <a:t>         </a:t>
              </a:r>
              <a:r>
                <a:rPr lang="en-US" sz="1400" dirty="0" err="1"/>
                <a:t>System.out.println</a:t>
              </a:r>
              <a:r>
                <a:rPr lang="en-US" sz="1400" dirty="0"/>
                <a:t> (“5 * 8 = “ + (5 * 8) );</a:t>
              </a:r>
            </a:p>
            <a:p>
              <a:r>
                <a:rPr lang="en-US" sz="1400" dirty="0"/>
                <a:t>      }</a:t>
              </a:r>
            </a:p>
            <a:p>
              <a:r>
                <a:rPr lang="en-US" sz="1400" dirty="0"/>
                <a:t>}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67544" y="1236822"/>
              <a:ext cx="432048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9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71406" y="6496070"/>
            <a:ext cx="4000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W2.1 Program Structure</a:t>
            </a:r>
          </a:p>
        </p:txBody>
      </p:sp>
    </p:spTree>
    <p:extLst>
      <p:ext uri="{BB962C8B-B14F-4D97-AF65-F5344CB8AC3E}">
        <p14:creationId xmlns:p14="http://schemas.microsoft.com/office/powerpoint/2010/main" val="880938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432047"/>
          </a:xfrm>
        </p:spPr>
        <p:txBody>
          <a:bodyPr>
            <a:normAutofit/>
          </a:bodyPr>
          <a:lstStyle/>
          <a:p>
            <a:pPr algn="just">
              <a:buClr>
                <a:srgbClr val="FF0000"/>
              </a:buClr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Consider the following program and answer the questions below: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558"/>
            <a:ext cx="8229600" cy="792162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Self-Check Exercises (2)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467544" y="1469683"/>
            <a:ext cx="7704856" cy="2031325"/>
            <a:chOff x="467544" y="1236822"/>
            <a:chExt cx="7704856" cy="2031325"/>
          </a:xfrm>
        </p:grpSpPr>
        <p:sp>
          <p:nvSpPr>
            <p:cNvPr id="9" name="TextBox 8"/>
            <p:cNvSpPr txBox="1"/>
            <p:nvPr/>
          </p:nvSpPr>
          <p:spPr>
            <a:xfrm>
              <a:off x="971600" y="1236822"/>
              <a:ext cx="7200800" cy="2031325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7033"/>
                  </a:solidFill>
                </a:rPr>
                <a:t>// This is an exercise</a:t>
              </a:r>
            </a:p>
            <a:p>
              <a:r>
                <a:rPr lang="en-US" sz="1400" dirty="0"/>
                <a:t>public class </a:t>
              </a:r>
              <a:r>
                <a:rPr lang="en-US" sz="1400" dirty="0" err="1">
                  <a:solidFill>
                    <a:srgbClr val="0000FF"/>
                  </a:solidFill>
                </a:rPr>
                <a:t>SimpleProgram</a:t>
              </a:r>
              <a:endParaRPr lang="en-US" sz="1400" dirty="0">
                <a:solidFill>
                  <a:srgbClr val="0000FF"/>
                </a:solidFill>
              </a:endParaRPr>
            </a:p>
            <a:p>
              <a:r>
                <a:rPr lang="en-US" sz="1400" dirty="0"/>
                <a:t>{</a:t>
              </a:r>
            </a:p>
            <a:p>
              <a:r>
                <a:rPr lang="en-US" sz="1400" dirty="0"/>
                <a:t>   public static void </a:t>
              </a:r>
              <a:r>
                <a:rPr lang="en-US" sz="1400" dirty="0">
                  <a:solidFill>
                    <a:srgbClr val="0000FF"/>
                  </a:solidFill>
                </a:rPr>
                <a:t>main </a:t>
              </a:r>
              <a:r>
                <a:rPr lang="en-US" sz="1400" dirty="0"/>
                <a:t>(String[] </a:t>
              </a:r>
              <a:r>
                <a:rPr lang="en-US" sz="1400" dirty="0" err="1"/>
                <a:t>args</a:t>
              </a:r>
              <a:r>
                <a:rPr lang="en-US" sz="1400" dirty="0"/>
                <a:t>)</a:t>
              </a:r>
            </a:p>
            <a:p>
              <a:r>
                <a:rPr lang="en-US" sz="1400" dirty="0"/>
                <a:t>      {</a:t>
              </a:r>
            </a:p>
            <a:p>
              <a:r>
                <a:rPr lang="en-US" sz="1400" dirty="0"/>
                <a:t>         </a:t>
              </a:r>
              <a:r>
                <a:rPr lang="en-US" sz="1400" dirty="0" err="1"/>
                <a:t>System.out.println</a:t>
              </a:r>
              <a:r>
                <a:rPr lang="en-US" sz="1400" dirty="0"/>
                <a:t> (“5 multiplied by 10 is ” + 50);</a:t>
              </a:r>
            </a:p>
            <a:p>
              <a:r>
                <a:rPr lang="en-US" sz="1400" dirty="0"/>
                <a:t>         </a:t>
              </a:r>
              <a:r>
                <a:rPr lang="en-US" sz="1400" dirty="0" err="1"/>
                <a:t>System.out.println</a:t>
              </a:r>
              <a:r>
                <a:rPr lang="en-US" sz="1400" dirty="0"/>
                <a:t> (“5 * 10 = “ + “(5 * 10)” );</a:t>
              </a:r>
            </a:p>
            <a:p>
              <a:r>
                <a:rPr lang="en-US" sz="1400" dirty="0"/>
                <a:t>      }</a:t>
              </a:r>
            </a:p>
            <a:p>
              <a:r>
                <a:rPr lang="en-US" sz="1400" dirty="0"/>
                <a:t>}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67544" y="1236822"/>
              <a:ext cx="432048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9</a:t>
              </a:r>
            </a:p>
          </p:txBody>
        </p:sp>
      </p:grpSp>
      <p:sp>
        <p:nvSpPr>
          <p:cNvPr id="11" name="Content Placeholder 1"/>
          <p:cNvSpPr txBox="1">
            <a:spLocks/>
          </p:cNvSpPr>
          <p:nvPr/>
        </p:nvSpPr>
        <p:spPr>
          <a:xfrm>
            <a:off x="446856" y="3573016"/>
            <a:ext cx="8229600" cy="187220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1" algn="just">
              <a:buClr>
                <a:srgbClr val="FF0000"/>
              </a:buClr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is the class name in this program?</a:t>
            </a:r>
          </a:p>
          <a:p>
            <a:pPr lvl="1" algn="just">
              <a:buClr>
                <a:srgbClr val="FF0000"/>
              </a:buClr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many methods are there in this class? What are their names?</a:t>
            </a:r>
          </a:p>
          <a:p>
            <a:pPr lvl="1" algn="just">
              <a:buClr>
                <a:srgbClr val="FF0000"/>
              </a:buClr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Identify the comments</a:t>
            </a:r>
          </a:p>
          <a:p>
            <a:pPr lvl="1" algn="just">
              <a:buClr>
                <a:srgbClr val="FF0000"/>
              </a:buClr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Identify the strings</a:t>
            </a:r>
          </a:p>
          <a:p>
            <a:pPr lvl="1" algn="just">
              <a:buClr>
                <a:srgbClr val="FF0000"/>
              </a:buClr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406" y="6496070"/>
            <a:ext cx="4000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W2.1 Program Structure</a:t>
            </a:r>
          </a:p>
        </p:txBody>
      </p:sp>
    </p:spTree>
    <p:extLst>
      <p:ext uri="{BB962C8B-B14F-4D97-AF65-F5344CB8AC3E}">
        <p14:creationId xmlns:p14="http://schemas.microsoft.com/office/powerpoint/2010/main" val="542780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432047"/>
          </a:xfrm>
        </p:spPr>
        <p:txBody>
          <a:bodyPr vert="horz" lIns="91440" tIns="45720" rIns="91440" bIns="45720" anchor="t">
            <a:normAutofit/>
          </a:bodyPr>
          <a:lstStyle/>
          <a:p>
            <a:pPr indent="-255905" algn="just">
              <a:buClr>
                <a:srgbClr val="FF0000"/>
              </a:buClr>
            </a:pPr>
            <a:r>
              <a:rPr lang="en-US" sz="2000" dirty="0">
                <a:latin typeface="Tahoma"/>
                <a:ea typeface="Tahoma"/>
                <a:cs typeface="Tahoma"/>
              </a:rPr>
              <a:t>Detect the errors in the program below: (8 errors)</a:t>
            </a:r>
            <a:endParaRPr lang="en-US" dirty="0">
              <a:latin typeface="Tahoma"/>
              <a:ea typeface="Tahoma"/>
              <a:cs typeface="Tahoma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D8D24581-BA14-4640-B752-9AB0FD1B9A37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558"/>
            <a:ext cx="8229600" cy="792162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Self-Check Exercises (3)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467544" y="1469683"/>
            <a:ext cx="7704856" cy="1815882"/>
            <a:chOff x="467544" y="1236822"/>
            <a:chExt cx="7704856" cy="1815882"/>
          </a:xfrm>
        </p:grpSpPr>
        <p:sp>
          <p:nvSpPr>
            <p:cNvPr id="9" name="TextBox 8"/>
            <p:cNvSpPr txBox="1"/>
            <p:nvPr/>
          </p:nvSpPr>
          <p:spPr>
            <a:xfrm>
              <a:off x="971600" y="1236822"/>
              <a:ext cx="7200800" cy="1815882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7033"/>
                  </a:solidFill>
                </a:rPr>
                <a:t>/* This is an exercise</a:t>
              </a:r>
            </a:p>
            <a:p>
              <a:r>
                <a:rPr lang="en-US" sz="1400" dirty="0"/>
                <a:t>public </a:t>
              </a:r>
              <a:r>
                <a:rPr lang="en-US" sz="1400" dirty="0" err="1">
                  <a:solidFill>
                    <a:srgbClr val="0000FF"/>
                  </a:solidFill>
                </a:rPr>
                <a:t>IncorrectProgram</a:t>
              </a:r>
              <a:endParaRPr lang="en-US" sz="1400" dirty="0">
                <a:solidFill>
                  <a:srgbClr val="0000FF"/>
                </a:solidFill>
              </a:endParaRPr>
            </a:p>
            <a:p>
              <a:r>
                <a:rPr lang="en-US" sz="1400" dirty="0"/>
                <a:t>{</a:t>
              </a:r>
            </a:p>
            <a:p>
              <a:r>
                <a:rPr lang="en-US" sz="1400" dirty="0"/>
                <a:t>   public void </a:t>
              </a:r>
              <a:r>
                <a:rPr lang="en-US" sz="1400" dirty="0">
                  <a:solidFill>
                    <a:srgbClr val="0000FF"/>
                  </a:solidFill>
                </a:rPr>
                <a:t>Main </a:t>
              </a:r>
              <a:r>
                <a:rPr lang="en-US" sz="1400" dirty="0"/>
                <a:t>(String </a:t>
              </a:r>
              <a:r>
                <a:rPr lang="en-US" sz="1400" dirty="0" err="1"/>
                <a:t>args</a:t>
              </a:r>
              <a:r>
                <a:rPr lang="en-US" sz="1400" dirty="0"/>
                <a:t>)</a:t>
              </a:r>
            </a:p>
            <a:p>
              <a:r>
                <a:rPr lang="en-US" sz="1400" dirty="0"/>
                <a:t>      {</a:t>
              </a:r>
            </a:p>
            <a:p>
              <a:r>
                <a:rPr lang="en-US" sz="1400" dirty="0"/>
                <a:t>         </a:t>
              </a:r>
              <a:r>
                <a:rPr lang="en-US" sz="1400" dirty="0" err="1"/>
                <a:t>System.out.println</a:t>
              </a:r>
              <a:r>
                <a:rPr lang="en-US" sz="1400" dirty="0"/>
                <a:t> (“I study Java ” + “one”)</a:t>
              </a:r>
            </a:p>
            <a:p>
              <a:r>
                <a:rPr lang="en-US" sz="1400" dirty="0"/>
                <a:t>         </a:t>
              </a:r>
              <a:r>
                <a:rPr lang="en-US" sz="1400" dirty="0" err="1"/>
                <a:t>System.out.println</a:t>
              </a:r>
              <a:r>
                <a:rPr lang="en-US" sz="1400" dirty="0"/>
                <a:t> (“3 + 7 =  + (7 * 3) );</a:t>
              </a:r>
            </a:p>
            <a:p>
              <a:r>
                <a:rPr lang="en-US" sz="1400" dirty="0"/>
                <a:t>}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67544" y="1236822"/>
              <a:ext cx="432048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71406" y="6496070"/>
            <a:ext cx="4000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W2.1 Program Structure</a:t>
            </a:r>
          </a:p>
        </p:txBody>
      </p:sp>
    </p:spTree>
    <p:extLst>
      <p:ext uri="{BB962C8B-B14F-4D97-AF65-F5344CB8AC3E}">
        <p14:creationId xmlns:p14="http://schemas.microsoft.com/office/powerpoint/2010/main" val="2171201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12648" y="1110952"/>
            <a:ext cx="8153400" cy="5486400"/>
          </a:xfrm>
          <a:prstGeom prst="foldedCorner">
            <a:avLst>
              <a:gd name="adj" fmla="val 36304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>
                <a:latin typeface="Tahoma" charset="0"/>
                <a:cs typeface="Arial" charset="0"/>
              </a:rPr>
              <a:t>1. Programming Approaches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>
                <a:latin typeface="Tahoma" charset="0"/>
                <a:cs typeface="Arial" charset="0"/>
              </a:rPr>
              <a:t>2. Object-Oriented Programming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>
                <a:latin typeface="Tahoma" charset="0"/>
                <a:cs typeface="Arial" charset="0"/>
              </a:rPr>
              <a:t>3. Program Structure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>
                <a:latin typeface="Tahoma" charset="0"/>
                <a:cs typeface="Arial" charset="0"/>
              </a:rPr>
              <a:t>4. Output Statements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Outline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739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1. PROGRAMMING APPROACHES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251520" y="1279301"/>
            <a:ext cx="8640960" cy="1933675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Structured Programming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Also known as modular programming.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problem is divided into smaller sub-problems (</a:t>
            </a:r>
            <a:r>
              <a:rPr lang="en-US" sz="16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modules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 sub-problem is then analyzed and solved.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solutions of all sub-problems are then combined to solve the overall problem.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 of such programming model languages include Pascal, Fortran and C.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83671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Two programming approaches are known: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51520" y="2924944"/>
            <a:ext cx="8640960" cy="172819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Object-Oriented Programming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Identify the components of the problem. These are called </a:t>
            </a:r>
            <a:r>
              <a:rPr lang="en-US" sz="16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objects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each object, identify the relevant data &amp; operations (</a:t>
            </a:r>
            <a:r>
              <a:rPr lang="en-US" sz="16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methods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to be performed on that data.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Define the relationship between each object and the other.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 of programming languages that follow such model are C++ and Java.</a:t>
            </a:r>
          </a:p>
          <a:p>
            <a:pPr marL="109728" indent="0" algn="just">
              <a:buFont typeface="Wingdings 3"/>
              <a:buNone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635896" y="4581128"/>
            <a:ext cx="1872208" cy="720080"/>
          </a:xfrm>
          <a:prstGeom prst="round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OBJECTS</a:t>
            </a:r>
          </a:p>
        </p:txBody>
      </p:sp>
      <p:sp>
        <p:nvSpPr>
          <p:cNvPr id="10" name="Flowchart: Alternate Process 9"/>
          <p:cNvSpPr/>
          <p:nvPr/>
        </p:nvSpPr>
        <p:spPr>
          <a:xfrm>
            <a:off x="2195736" y="5877272"/>
            <a:ext cx="1872208" cy="720080"/>
          </a:xfrm>
          <a:prstGeom prst="flowChartAlternateProcess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DATA</a:t>
            </a:r>
          </a:p>
        </p:txBody>
      </p:sp>
      <p:sp>
        <p:nvSpPr>
          <p:cNvPr id="11" name="Flowchart: Alternate Process 10"/>
          <p:cNvSpPr/>
          <p:nvPr/>
        </p:nvSpPr>
        <p:spPr>
          <a:xfrm>
            <a:off x="5076056" y="5851265"/>
            <a:ext cx="1872208" cy="720080"/>
          </a:xfrm>
          <a:prstGeom prst="flowChartAlternateProcess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METHODS</a:t>
            </a:r>
          </a:p>
        </p:txBody>
      </p:sp>
      <p:cxnSp>
        <p:nvCxnSpPr>
          <p:cNvPr id="13" name="Straight Arrow Connector 12"/>
          <p:cNvCxnSpPr>
            <a:stCxn id="9" idx="2"/>
          </p:cNvCxnSpPr>
          <p:nvPr/>
        </p:nvCxnSpPr>
        <p:spPr>
          <a:xfrm>
            <a:off x="4572000" y="5301208"/>
            <a:ext cx="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572000" y="5589240"/>
            <a:ext cx="1440160" cy="0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131840" y="5589240"/>
            <a:ext cx="1440160" cy="0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1" idx="0"/>
          </p:cNvCxnSpPr>
          <p:nvPr/>
        </p:nvCxnSpPr>
        <p:spPr>
          <a:xfrm>
            <a:off x="6012160" y="5589240"/>
            <a:ext cx="0" cy="2620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10" idx="0"/>
          </p:cNvCxnSpPr>
          <p:nvPr/>
        </p:nvCxnSpPr>
        <p:spPr>
          <a:xfrm>
            <a:off x="3131840" y="5589240"/>
            <a:ext cx="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4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7" grpId="0"/>
      <p:bldP spid="8" grpId="0" uiExpand="1" build="p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>
                <a:solidFill>
                  <a:schemeClr val="accent2"/>
                </a:solidFill>
                <a:latin typeface="Tahoma" charset="0"/>
                <a:cs typeface="Arial" charset="0"/>
              </a:rPr>
              <a:t>2. OBJECT-ORIENTED PROGRAMMING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520" y="1268760"/>
            <a:ext cx="864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program is needed by a local store that rents videos to customers. Identify the </a:t>
            </a:r>
            <a:r>
              <a:rPr lang="en-US" sz="2000" u="sng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objects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such program. Also, specify the </a:t>
            </a:r>
            <a:r>
              <a:rPr lang="en-US" sz="2000" u="sng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en-US" sz="2000" u="sng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methods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each identified object.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EXAMPLE 1 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51520" y="2348880"/>
            <a:ext cx="864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Objects: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Video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Customer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1520" y="3421449"/>
            <a:ext cx="482453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Video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</a:t>
            </a:r>
          </a:p>
          <a:p>
            <a:pPr marL="1257300" lvl="2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Movie name</a:t>
            </a:r>
          </a:p>
          <a:p>
            <a:pPr marL="1257300" lvl="2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Starring actors</a:t>
            </a:r>
          </a:p>
          <a:p>
            <a:pPr marL="1257300" lvl="2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Production company</a:t>
            </a:r>
          </a:p>
          <a:p>
            <a:pPr marL="1257300" lvl="2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Production date</a:t>
            </a:r>
          </a:p>
          <a:p>
            <a:pPr marL="1257300" lvl="2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Number of copies in the store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Methods</a:t>
            </a:r>
          </a:p>
          <a:p>
            <a:pPr marL="1257300" lvl="2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Reduce number of copies</a:t>
            </a:r>
          </a:p>
          <a:p>
            <a:pPr marL="1257300" lvl="2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number of copies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76056" y="3420688"/>
            <a:ext cx="38164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Customer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</a:t>
            </a:r>
          </a:p>
          <a:p>
            <a:pPr marL="1257300" lvl="2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Customer name</a:t>
            </a:r>
          </a:p>
          <a:p>
            <a:pPr marL="1257300" lvl="2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Customer ID</a:t>
            </a:r>
          </a:p>
          <a:p>
            <a:pPr marL="1257300" lvl="2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VIP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Methods</a:t>
            </a:r>
          </a:p>
          <a:p>
            <a:pPr marL="1257300" lvl="2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a customer</a:t>
            </a:r>
          </a:p>
          <a:p>
            <a:pPr marL="1257300" lvl="2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Remove a customer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251520" y="3421449"/>
            <a:ext cx="475252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004048" y="3421449"/>
            <a:ext cx="0" cy="331991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004048" y="3421449"/>
            <a:ext cx="388843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72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 animBg="1"/>
      <p:bldP spid="3" grpId="0" uiExpand="1" build="p"/>
      <p:bldP spid="20" grpId="0" uiExpand="1" build="p"/>
      <p:bldP spid="2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>
                <a:solidFill>
                  <a:schemeClr val="accent2"/>
                </a:solidFill>
                <a:latin typeface="Tahoma" charset="0"/>
                <a:cs typeface="Arial" charset="0"/>
              </a:rPr>
              <a:t>2. OBJECT-ORIENTED PROGRAMMING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520" y="126876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program is needed by a university Registrar. Identify the </a:t>
            </a:r>
            <a:r>
              <a:rPr lang="en-US" sz="2000" u="sng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objects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such program. Also, specify a few </a:t>
            </a:r>
            <a:r>
              <a:rPr lang="en-US" sz="2000" u="sng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en-US" sz="2000" u="sng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methods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each identified object.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EXAMPLE 2 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51520" y="1988840"/>
            <a:ext cx="864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Objects: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Student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Course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1520" y="3421449"/>
            <a:ext cx="482453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Student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</a:t>
            </a:r>
          </a:p>
          <a:p>
            <a:pPr marL="1257300" lvl="2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Student name</a:t>
            </a:r>
          </a:p>
          <a:p>
            <a:pPr marL="1257300" lvl="2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Student ID</a:t>
            </a:r>
          </a:p>
          <a:p>
            <a:pPr marL="1257300" lvl="2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GPA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Methods</a:t>
            </a:r>
          </a:p>
          <a:p>
            <a:pPr marL="1257300" lvl="2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a student</a:t>
            </a:r>
          </a:p>
          <a:p>
            <a:pPr marL="1257300" lvl="2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Remove a student</a:t>
            </a:r>
          </a:p>
          <a:p>
            <a:pPr marL="1257300" lvl="2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Print a student’s schedule</a:t>
            </a:r>
          </a:p>
          <a:p>
            <a:pPr marL="1257300" lvl="2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Update a student’s GPA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76056" y="3420688"/>
            <a:ext cx="38164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Course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</a:t>
            </a:r>
          </a:p>
          <a:p>
            <a:pPr marL="1257300" lvl="2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Course code</a:t>
            </a:r>
          </a:p>
          <a:p>
            <a:pPr marL="1257300" lvl="2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Course name</a:t>
            </a:r>
          </a:p>
          <a:p>
            <a:pPr marL="1257300" lvl="2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Pre-requisites</a:t>
            </a:r>
          </a:p>
          <a:p>
            <a:pPr marL="1257300" lvl="2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Co-requisites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Methods</a:t>
            </a:r>
          </a:p>
          <a:p>
            <a:pPr marL="1257300" lvl="2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a course</a:t>
            </a:r>
          </a:p>
          <a:p>
            <a:pPr marL="1257300" lvl="2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Remove a course</a:t>
            </a:r>
          </a:p>
          <a:p>
            <a:pPr marL="1257300" lvl="2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Define schedule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251520" y="3421449"/>
            <a:ext cx="475252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004048" y="3421449"/>
            <a:ext cx="0" cy="331991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004048" y="3421449"/>
            <a:ext cx="388843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96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00"/>
                            </p:stCondLst>
                            <p:childTnLst>
                              <p:par>
                                <p:cTn id="8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500"/>
                            </p:stCondLst>
                            <p:childTnLst>
                              <p:par>
                                <p:cTn id="9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 animBg="1"/>
      <p:bldP spid="3" grpId="0" uiExpand="1" build="p"/>
      <p:bldP spid="20" grpId="0" uiExpand="1" build="p"/>
      <p:bldP spid="2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3. PROGRAM STRUCTURE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23528" y="1340768"/>
            <a:ext cx="7848872" cy="3139321"/>
            <a:chOff x="323528" y="1236822"/>
            <a:chExt cx="7848872" cy="3139321"/>
          </a:xfrm>
        </p:grpSpPr>
        <p:sp>
          <p:nvSpPr>
            <p:cNvPr id="7" name="TextBox 6"/>
            <p:cNvSpPr txBox="1"/>
            <p:nvPr/>
          </p:nvSpPr>
          <p:spPr>
            <a:xfrm>
              <a:off x="971600" y="1236822"/>
              <a:ext cx="7200800" cy="3139321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// import necessary libraries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public class </a:t>
              </a:r>
              <a:r>
                <a:rPr lang="en-US" dirty="0" err="1">
                  <a:solidFill>
                    <a:srgbClr val="0000FF"/>
                  </a:solidFill>
                </a:rPr>
                <a:t>ProgramLayout</a:t>
              </a:r>
              <a:endParaRPr lang="en-US" dirty="0">
                <a:solidFill>
                  <a:srgbClr val="0000FF"/>
                </a:solidFill>
              </a:endParaRPr>
            </a:p>
            <a:p>
              <a:r>
                <a:rPr lang="en-US" dirty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public static void main (String[] </a:t>
              </a:r>
              <a:r>
                <a:rPr lang="en-US" dirty="0" err="1">
                  <a:solidFill>
                    <a:srgbClr val="0000FF"/>
                  </a:solidFill>
                </a:rPr>
                <a:t>args</a:t>
              </a:r>
              <a:r>
                <a:rPr lang="en-US" dirty="0">
                  <a:solidFill>
                    <a:srgbClr val="0000FF"/>
                  </a:solidFill>
                </a:rPr>
                <a:t>)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{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   </a:t>
              </a:r>
              <a:r>
                <a:rPr lang="en-US" dirty="0"/>
                <a:t>// Declaration section: to declare needed variables</a:t>
              </a:r>
            </a:p>
            <a:p>
              <a:r>
                <a:rPr lang="en-US" dirty="0"/>
                <a:t>         // Input section: to enter values of used variables</a:t>
              </a:r>
            </a:p>
            <a:p>
              <a:r>
                <a:rPr lang="en-US" dirty="0"/>
                <a:t>         // Processing section: processing statements</a:t>
              </a:r>
            </a:p>
            <a:p>
              <a:r>
                <a:rPr lang="en-US" dirty="0"/>
                <a:t>         // Output section: display program output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} </a:t>
              </a:r>
              <a:r>
                <a:rPr lang="en-US" dirty="0"/>
                <a:t>// end main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} </a:t>
              </a:r>
              <a:r>
                <a:rPr lang="en-US" dirty="0"/>
                <a:t>// end class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23528" y="1236822"/>
              <a:ext cx="576064" cy="3139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11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PROGRAM  LAYOUT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48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4. OUTPUT STATEMENTS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520" y="141277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following is a simple Java program: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683568" y="1812886"/>
            <a:ext cx="7488832" cy="1815882"/>
            <a:chOff x="683568" y="1236822"/>
            <a:chExt cx="7488832" cy="1815882"/>
          </a:xfrm>
        </p:grpSpPr>
        <p:sp>
          <p:nvSpPr>
            <p:cNvPr id="7" name="TextBox 6"/>
            <p:cNvSpPr txBox="1"/>
            <p:nvPr/>
          </p:nvSpPr>
          <p:spPr>
            <a:xfrm>
              <a:off x="971600" y="1236822"/>
              <a:ext cx="7200800" cy="1815882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7033"/>
                  </a:solidFill>
                </a:rPr>
                <a:t>// This is my first Java program</a:t>
              </a:r>
            </a:p>
            <a:p>
              <a:r>
                <a:rPr lang="en-US" sz="1400" dirty="0"/>
                <a:t>public class Welcome</a:t>
              </a:r>
            </a:p>
            <a:p>
              <a:r>
                <a:rPr lang="en-US" sz="1400" dirty="0"/>
                <a:t>{</a:t>
              </a:r>
            </a:p>
            <a:p>
              <a:r>
                <a:rPr lang="en-US" sz="1400" dirty="0"/>
                <a:t>   public static void main (String[] </a:t>
              </a:r>
              <a:r>
                <a:rPr lang="en-US" sz="1400" dirty="0" err="1"/>
                <a:t>args</a:t>
              </a:r>
              <a:r>
                <a:rPr lang="en-US" sz="1400" dirty="0"/>
                <a:t>)</a:t>
              </a:r>
            </a:p>
            <a:p>
              <a:r>
                <a:rPr lang="en-US" sz="1400" dirty="0"/>
                <a:t>      {</a:t>
              </a:r>
            </a:p>
            <a:p>
              <a:r>
                <a:rPr lang="en-US" sz="1400" dirty="0"/>
                <a:t>         </a:t>
              </a:r>
              <a:r>
                <a:rPr lang="en-US" sz="1400" dirty="0" err="1"/>
                <a:t>System.out.println</a:t>
              </a:r>
              <a:r>
                <a:rPr lang="en-US" sz="1400" dirty="0"/>
                <a:t> (“Welcome to Java”);</a:t>
              </a:r>
            </a:p>
            <a:p>
              <a:r>
                <a:rPr lang="en-US" sz="1400" dirty="0"/>
                <a:t>      }</a:t>
              </a:r>
            </a:p>
            <a:p>
              <a:r>
                <a:rPr lang="en-US" sz="1400" dirty="0"/>
                <a:t>}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83568" y="1236822"/>
              <a:ext cx="216024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6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7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51520" y="3985319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 you compile and execute this program, you will get the following </a:t>
            </a:r>
            <a:r>
              <a:rPr lang="en-US" sz="2000" u="sng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output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83568" y="4777407"/>
            <a:ext cx="7488832" cy="307777"/>
            <a:chOff x="683568" y="1236822"/>
            <a:chExt cx="7488832" cy="307777"/>
          </a:xfrm>
        </p:grpSpPr>
        <p:sp>
          <p:nvSpPr>
            <p:cNvPr id="13" name="TextBox 12"/>
            <p:cNvSpPr txBox="1"/>
            <p:nvPr/>
          </p:nvSpPr>
          <p:spPr>
            <a:xfrm>
              <a:off x="971600" y="1236822"/>
              <a:ext cx="7200800" cy="307777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</a:rPr>
                <a:t>Welcome to Java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3568" y="1236822"/>
              <a:ext cx="2160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PROGRAM 1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19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4. OUTPUT STATEMENTS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683568" y="1340768"/>
            <a:ext cx="7488832" cy="1815882"/>
            <a:chOff x="683568" y="1236822"/>
            <a:chExt cx="7488832" cy="1815882"/>
          </a:xfrm>
        </p:grpSpPr>
        <p:sp>
          <p:nvSpPr>
            <p:cNvPr id="7" name="TextBox 6"/>
            <p:cNvSpPr txBox="1"/>
            <p:nvPr/>
          </p:nvSpPr>
          <p:spPr>
            <a:xfrm>
              <a:off x="971600" y="1236822"/>
              <a:ext cx="7200800" cy="1815882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7033"/>
                  </a:solidFill>
                </a:rPr>
                <a:t>// This is my first Java program</a:t>
              </a:r>
            </a:p>
            <a:p>
              <a:r>
                <a:rPr lang="en-US" sz="1400" dirty="0"/>
                <a:t>public class Welcome</a:t>
              </a:r>
            </a:p>
            <a:p>
              <a:r>
                <a:rPr lang="en-US" sz="1400" dirty="0"/>
                <a:t>{</a:t>
              </a:r>
            </a:p>
            <a:p>
              <a:r>
                <a:rPr lang="en-US" sz="1400" dirty="0"/>
                <a:t>   public static void</a:t>
              </a:r>
              <a:r>
                <a:rPr lang="en-US" sz="1400" dirty="0">
                  <a:solidFill>
                    <a:srgbClr val="0000FF"/>
                  </a:solidFill>
                </a:rPr>
                <a:t> </a:t>
              </a:r>
              <a:r>
                <a:rPr lang="en-US" sz="1400" dirty="0"/>
                <a:t>main (String[] </a:t>
              </a:r>
              <a:r>
                <a:rPr lang="en-US" sz="1400" dirty="0" err="1"/>
                <a:t>args</a:t>
              </a:r>
              <a:r>
                <a:rPr lang="en-US" sz="1400" dirty="0"/>
                <a:t>)</a:t>
              </a:r>
            </a:p>
            <a:p>
              <a:r>
                <a:rPr lang="en-US" sz="1400" dirty="0"/>
                <a:t>      {</a:t>
              </a:r>
            </a:p>
            <a:p>
              <a:r>
                <a:rPr lang="en-US" sz="1400" dirty="0"/>
                <a:t>         </a:t>
              </a:r>
              <a:r>
                <a:rPr lang="en-US" sz="1400" dirty="0" err="1"/>
                <a:t>System.out.println</a:t>
              </a:r>
              <a:r>
                <a:rPr lang="en-US" sz="1400" dirty="0"/>
                <a:t> (“Welcome to Java”);</a:t>
              </a:r>
            </a:p>
            <a:p>
              <a:r>
                <a:rPr lang="en-US" sz="1400" dirty="0"/>
                <a:t>      }</a:t>
              </a:r>
            </a:p>
            <a:p>
              <a:r>
                <a:rPr lang="en-US" sz="1400" dirty="0"/>
                <a:t>}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83568" y="1236822"/>
              <a:ext cx="216024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6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7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PROGRAM 1 - EXPLAINED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432992"/>
              </p:ext>
            </p:extLst>
          </p:nvPr>
        </p:nvGraphicFramePr>
        <p:xfrm>
          <a:off x="251520" y="1884888"/>
          <a:ext cx="8640960" cy="485648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{00A15C55-8517-42AA-B614-E9B94910E393}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20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Symbol/Word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Explanation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//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Precedes a comment. </a:t>
                      </a:r>
                    </a:p>
                    <a:p>
                      <a:pPr algn="l"/>
                      <a:r>
                        <a:rPr lang="en-US" dirty="0"/>
                        <a:t>A comment is discarded by the compiler.</a:t>
                      </a:r>
                    </a:p>
                    <a:p>
                      <a:pPr algn="l"/>
                      <a:r>
                        <a:rPr lang="en-US" dirty="0"/>
                        <a:t>The comment ends with</a:t>
                      </a:r>
                      <a:r>
                        <a:rPr lang="en-US" baseline="0" dirty="0"/>
                        <a:t> the end of the line.</a:t>
                      </a:r>
                      <a:r>
                        <a:rPr lang="en-US" dirty="0"/>
                        <a:t> </a:t>
                      </a:r>
                    </a:p>
                    <a:p>
                      <a:pPr algn="l"/>
                      <a:r>
                        <a:rPr lang="en-US" dirty="0"/>
                        <a:t>Comments are written to document</a:t>
                      </a:r>
                      <a:r>
                        <a:rPr lang="en-US" baseline="0" dirty="0"/>
                        <a:t> (clarify) the program.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public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Reserved word to Java. To be explained later.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Reserved word to Java.</a:t>
                      </a:r>
                      <a:r>
                        <a:rPr lang="en-US" baseline="0" dirty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Any Java program must start with a class.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</a:t>
                      </a:r>
                      <a:r>
                        <a:rPr lang="en-US" baseline="0" dirty="0"/>
                        <a:t> class includes one or more methods.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Welcome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Class name. </a:t>
                      </a:r>
                    </a:p>
                    <a:p>
                      <a:pPr algn="l"/>
                      <a:r>
                        <a:rPr lang="en-US" dirty="0"/>
                        <a:t>When</a:t>
                      </a:r>
                      <a:r>
                        <a:rPr lang="en-US" baseline="0" dirty="0"/>
                        <a:t> a Java program is saved, it is usually given the class name. </a:t>
                      </a:r>
                    </a:p>
                    <a:p>
                      <a:pPr algn="l"/>
                      <a:r>
                        <a:rPr lang="en-US" baseline="0" dirty="0"/>
                        <a:t>The system automatically gives the extension “.java”. So, in this example, the name of the file on the disk is “welcome.java”.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801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4. OUTPUT STATEMENTS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683568" y="1340768"/>
            <a:ext cx="7488832" cy="1815882"/>
            <a:chOff x="683568" y="1236822"/>
            <a:chExt cx="7488832" cy="1815882"/>
          </a:xfrm>
        </p:grpSpPr>
        <p:sp>
          <p:nvSpPr>
            <p:cNvPr id="7" name="TextBox 6"/>
            <p:cNvSpPr txBox="1"/>
            <p:nvPr/>
          </p:nvSpPr>
          <p:spPr>
            <a:xfrm>
              <a:off x="971600" y="1236822"/>
              <a:ext cx="7200800" cy="1815882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7033"/>
                  </a:solidFill>
                </a:rPr>
                <a:t>// This is my first Java program</a:t>
              </a:r>
            </a:p>
            <a:p>
              <a:r>
                <a:rPr lang="en-US" sz="1400" dirty="0"/>
                <a:t>public class Welcome</a:t>
              </a:r>
            </a:p>
            <a:p>
              <a:r>
                <a:rPr lang="en-US" sz="1400" dirty="0"/>
                <a:t>{</a:t>
              </a:r>
            </a:p>
            <a:p>
              <a:r>
                <a:rPr lang="en-US" sz="1400" dirty="0"/>
                <a:t>   public static void main (String[] </a:t>
              </a:r>
              <a:r>
                <a:rPr lang="en-US" sz="1400" dirty="0" err="1"/>
                <a:t>args</a:t>
              </a:r>
              <a:r>
                <a:rPr lang="en-US" sz="1400" dirty="0"/>
                <a:t>)</a:t>
              </a:r>
            </a:p>
            <a:p>
              <a:r>
                <a:rPr lang="en-US" sz="1400" dirty="0"/>
                <a:t>      {</a:t>
              </a:r>
            </a:p>
            <a:p>
              <a:r>
                <a:rPr lang="en-US" sz="1400" dirty="0"/>
                <a:t>         </a:t>
              </a:r>
              <a:r>
                <a:rPr lang="en-US" sz="1400" dirty="0" err="1"/>
                <a:t>System.out.println</a:t>
              </a:r>
              <a:r>
                <a:rPr lang="en-US" sz="1400" dirty="0"/>
                <a:t> (“Welcome to Java”);</a:t>
              </a:r>
            </a:p>
            <a:p>
              <a:r>
                <a:rPr lang="en-US" sz="1400" dirty="0"/>
                <a:t>      }</a:t>
              </a:r>
            </a:p>
            <a:p>
              <a:r>
                <a:rPr lang="en-US" sz="1400" dirty="0"/>
                <a:t>}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83568" y="1236822"/>
              <a:ext cx="216024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6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7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PROGRAM 1 – EXPLAINED (</a:t>
            </a:r>
            <a:r>
              <a:rPr lang="en-US" b="1" dirty="0" err="1"/>
              <a:t>cnt’d</a:t>
            </a:r>
            <a:r>
              <a:rPr lang="en-US" b="1" dirty="0"/>
              <a:t>)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395989"/>
              </p:ext>
            </p:extLst>
          </p:nvPr>
        </p:nvGraphicFramePr>
        <p:xfrm>
          <a:off x="251520" y="2502624"/>
          <a:ext cx="8640960" cy="402844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{00A15C55-8517-42AA-B614-E9B94910E393}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20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Symbol/Word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Explanation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{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Opening brace to the class Welcome.</a:t>
                      </a:r>
                    </a:p>
                    <a:p>
                      <a:pPr algn="l"/>
                      <a:r>
                        <a:rPr lang="en-US" dirty="0"/>
                        <a:t>Any</a:t>
                      </a:r>
                      <a:r>
                        <a:rPr lang="en-US" baseline="0" dirty="0"/>
                        <a:t> opening brace must be closed in the program.</a:t>
                      </a:r>
                    </a:p>
                    <a:p>
                      <a:pPr algn="l"/>
                      <a:r>
                        <a:rPr lang="en-US" baseline="0" dirty="0"/>
                        <a:t>This brace is closed in line 8.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public static void String[] </a:t>
                      </a:r>
                      <a:r>
                        <a:rPr lang="en-US" sz="1800" dirty="0" err="1"/>
                        <a:t>args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Reserved words to Java. To be explained later.</a:t>
                      </a:r>
                    </a:p>
                    <a:p>
                      <a:pPr algn="l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main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This is a</a:t>
                      </a:r>
                      <a:r>
                        <a:rPr lang="en-US" baseline="0" dirty="0"/>
                        <a:t> non-optional</a:t>
                      </a:r>
                      <a:r>
                        <a:rPr lang="en-US" dirty="0"/>
                        <a:t> name to the “main” method.</a:t>
                      </a:r>
                      <a:endParaRPr lang="en-US" baseline="0" dirty="0"/>
                    </a:p>
                    <a:p>
                      <a:pPr algn="l"/>
                      <a:r>
                        <a:rPr lang="en-US" baseline="0" dirty="0"/>
                        <a:t>A Java class should have at most one “main” method.</a:t>
                      </a:r>
                    </a:p>
                    <a:p>
                      <a:pPr algn="l"/>
                      <a:r>
                        <a:rPr lang="en-US" baseline="0" dirty="0"/>
                        <a:t>Program execution thread always begins with the “main” method.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{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Opening brace to the “main” method.</a:t>
                      </a:r>
                    </a:p>
                    <a:p>
                      <a:pPr algn="l"/>
                      <a:r>
                        <a:rPr lang="en-US" dirty="0"/>
                        <a:t>This brace closes at line 7.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17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A66EF97C13B141A1FFA5BFC3624364" ma:contentTypeVersion="7" ma:contentTypeDescription="Create a new document." ma:contentTypeScope="" ma:versionID="047db425dc43b6f0696024fbc5045411">
  <xsd:schema xmlns:xsd="http://www.w3.org/2001/XMLSchema" xmlns:xs="http://www.w3.org/2001/XMLSchema" xmlns:p="http://schemas.microsoft.com/office/2006/metadata/properties" xmlns:ns2="fef2f270-2b2e-4b09-b4a9-62a50f64154a" targetNamespace="http://schemas.microsoft.com/office/2006/metadata/properties" ma:root="true" ma:fieldsID="b75bdbcc340c782ab08335c79b160b2e" ns2:_="">
    <xsd:import namespace="fef2f270-2b2e-4b09-b4a9-62a50f6415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f2f270-2b2e-4b09-b4a9-62a50f6415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EC6BA11-2611-4BC2-AD87-5C42DB9EE9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37EB9D-224F-4A18-B3E8-2283C1671D95}"/>
</file>

<file path=customXml/itemProps3.xml><?xml version="1.0" encoding="utf-8"?>
<ds:datastoreItem xmlns:ds="http://schemas.openxmlformats.org/officeDocument/2006/customXml" ds:itemID="{36B34E97-20DB-4D59-8A6C-4B8E6E935DB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310</TotalTime>
  <Words>1806</Words>
  <Application>Microsoft Office PowerPoint</Application>
  <PresentationFormat>On-screen Show (4:3)</PresentationFormat>
  <Paragraphs>446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  PROGRAM STRUCTURE </vt:lpstr>
      <vt:lpstr>Outline</vt:lpstr>
      <vt:lpstr>1. PROGRAMMING APPROACHES</vt:lpstr>
      <vt:lpstr>2. OBJECT-ORIENTED PROGRAMMING</vt:lpstr>
      <vt:lpstr>2. OBJECT-ORIENTED PROGRAMMING</vt:lpstr>
      <vt:lpstr>3. PROGRAM STRUCTURE</vt:lpstr>
      <vt:lpstr>4. OUTPUT STATEMENTS</vt:lpstr>
      <vt:lpstr>4. OUTPUT STATEMENTS</vt:lpstr>
      <vt:lpstr>4. OUTPUT STATEMENTS</vt:lpstr>
      <vt:lpstr>4. OUTPUT STATEMENTS</vt:lpstr>
      <vt:lpstr>4. OUTPUT STATEMENTS</vt:lpstr>
      <vt:lpstr>4. OUTPUT STATEMENTS</vt:lpstr>
      <vt:lpstr>4. OUTPUT STATEMENTS</vt:lpstr>
      <vt:lpstr>4. OUTPUT STATEMENTS</vt:lpstr>
      <vt:lpstr>Self-Check Exercises (1)</vt:lpstr>
      <vt:lpstr>Self-Check Exercises (2)</vt:lpstr>
      <vt:lpstr>Self-Check Exercises (3)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PROGRAM STRUCTURE </dc:title>
  <dc:creator>Soha S.Zaghloul</dc:creator>
  <cp:lastModifiedBy>Sony</cp:lastModifiedBy>
  <cp:revision>35</cp:revision>
  <dcterms:created xsi:type="dcterms:W3CDTF">2015-01-30T21:02:35Z</dcterms:created>
  <dcterms:modified xsi:type="dcterms:W3CDTF">2025-01-11T08:31:37Z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0x010100B9A66EF97C13B141A1FFA5BFC3624364</vt:lpwstr>
  </property>
  <property fmtid="{D5CDD505-2E9C-101B-9397-08002B2CF9AE}" pid="3" name="Order">
    <vt:r8>3100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