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ags/tag1.xml" ContentType="application/vnd.openxmlformats-officedocument.presentationml.tags+xml"/>
  <Override PartName="/ppt/charts/chart16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9.xml" ContentType="application/vnd.openxmlformats-officedocument.drawingml.chart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2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57"/>
  </p:notesMasterIdLst>
  <p:handoutMasterIdLst>
    <p:handoutMasterId r:id="rId58"/>
  </p:handoutMasterIdLst>
  <p:sldIdLst>
    <p:sldId id="257" r:id="rId2"/>
    <p:sldId id="332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309" r:id="rId13"/>
    <p:sldId id="313" r:id="rId14"/>
    <p:sldId id="268" r:id="rId15"/>
    <p:sldId id="273" r:id="rId16"/>
    <p:sldId id="274" r:id="rId17"/>
    <p:sldId id="315" r:id="rId18"/>
    <p:sldId id="275" r:id="rId19"/>
    <p:sldId id="316" r:id="rId20"/>
    <p:sldId id="276" r:id="rId21"/>
    <p:sldId id="277" r:id="rId22"/>
    <p:sldId id="279" r:id="rId23"/>
    <p:sldId id="297" r:id="rId24"/>
    <p:sldId id="280" r:id="rId25"/>
    <p:sldId id="281" r:id="rId26"/>
    <p:sldId id="282" r:id="rId27"/>
    <p:sldId id="283" r:id="rId28"/>
    <p:sldId id="284" r:id="rId29"/>
    <p:sldId id="287" r:id="rId30"/>
    <p:sldId id="295" r:id="rId31"/>
    <p:sldId id="319" r:id="rId32"/>
    <p:sldId id="296" r:id="rId33"/>
    <p:sldId id="317" r:id="rId34"/>
    <p:sldId id="289" r:id="rId35"/>
    <p:sldId id="291" r:id="rId36"/>
    <p:sldId id="322" r:id="rId37"/>
    <p:sldId id="323" r:id="rId38"/>
    <p:sldId id="320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4643"/>
  </p:normalViewPr>
  <p:slideViewPr>
    <p:cSldViewPr snapToGrid="0" snapToObjects="1">
      <p:cViewPr varScale="1">
        <p:scale>
          <a:sx n="74" d="100"/>
          <a:sy n="74" d="100"/>
        </p:scale>
        <p:origin x="108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jwa Altwaijry" userId="2400823_tp_dropbox" providerId="OAuth2" clId="{E608D39A-1534-244D-848F-18DF4C269895}"/>
    <pc:docChg chg="custSel modSld">
      <pc:chgData name="Najwa Altwaijry" userId="2400823_tp_dropbox" providerId="OAuth2" clId="{E608D39A-1534-244D-848F-18DF4C269895}" dt="2020-09-10T06:54:01.216" v="42" actId="478"/>
      <pc:docMkLst>
        <pc:docMk/>
      </pc:docMkLst>
      <pc:sldChg chg="addSp delSp">
        <pc:chgData name="Najwa Altwaijry" userId="2400823_tp_dropbox" providerId="OAuth2" clId="{E608D39A-1534-244D-848F-18DF4C269895}" dt="2020-09-10T06:54:01.216" v="42" actId="478"/>
        <pc:sldMkLst>
          <pc:docMk/>
          <pc:sldMk cId="374138567" sldId="298"/>
        </pc:sldMkLst>
        <pc:grpChg chg="add del">
          <ac:chgData name="Najwa Altwaijry" userId="2400823_tp_dropbox" providerId="OAuth2" clId="{E608D39A-1534-244D-848F-18DF4C269895}" dt="2020-09-10T06:20:12.674" v="20"/>
          <ac:grpSpMkLst>
            <pc:docMk/>
            <pc:sldMk cId="374138567" sldId="298"/>
            <ac:grpSpMk id="28" creationId="{69921B27-8D95-C14C-81BC-C89E08472520}"/>
          </ac:grpSpMkLst>
        </pc:grpChg>
        <pc:grpChg chg="add del">
          <ac:chgData name="Najwa Altwaijry" userId="2400823_tp_dropbox" providerId="OAuth2" clId="{E608D39A-1534-244D-848F-18DF4C269895}" dt="2020-09-10T06:20:20.750" v="27"/>
          <ac:grpSpMkLst>
            <pc:docMk/>
            <pc:sldMk cId="374138567" sldId="298"/>
            <ac:grpSpMk id="32" creationId="{3AFE97E4-7243-944F-9D20-3D692A86BB41}"/>
          </ac:grpSpMkLst>
        </pc:grpChg>
        <pc:grpChg chg="add del">
          <ac:chgData name="Najwa Altwaijry" userId="2400823_tp_dropbox" providerId="OAuth2" clId="{E608D39A-1534-244D-848F-18DF4C269895}" dt="2020-09-10T06:20:25.014" v="30"/>
          <ac:grpSpMkLst>
            <pc:docMk/>
            <pc:sldMk cId="374138567" sldId="298"/>
            <ac:grpSpMk id="39" creationId="{216BDC42-4C93-7347-BBEF-4CCBA27EC009}"/>
          </ac:grpSpMkLst>
        </pc:grpChg>
        <pc:grpChg chg="add del">
          <ac:chgData name="Najwa Altwaijry" userId="2400823_tp_dropbox" providerId="OAuth2" clId="{E608D39A-1534-244D-848F-18DF4C269895}" dt="2020-09-10T06:20:35.294" v="33"/>
          <ac:grpSpMkLst>
            <pc:docMk/>
            <pc:sldMk cId="374138567" sldId="298"/>
            <ac:grpSpMk id="42" creationId="{AFF4E502-0E6A-084F-B57D-CE533CAAEB90}"/>
          </ac:grpSpMkLst>
        </pc:grpChg>
        <pc:grpChg chg="add del">
          <ac:chgData name="Najwa Altwaijry" userId="2400823_tp_dropbox" providerId="OAuth2" clId="{E608D39A-1534-244D-848F-18DF4C269895}" dt="2020-09-10T06:20:41.651" v="36"/>
          <ac:grpSpMkLst>
            <pc:docMk/>
            <pc:sldMk cId="374138567" sldId="298"/>
            <ac:grpSpMk id="45" creationId="{39835CA4-4F54-FF45-9866-72130EBB1024}"/>
          </ac:grpSpMkLst>
        </pc:grpChg>
        <pc:grpChg chg="add del">
          <ac:chgData name="Najwa Altwaijry" userId="2400823_tp_dropbox" providerId="OAuth2" clId="{E608D39A-1534-244D-848F-18DF4C269895}" dt="2020-09-10T06:20:43.430" v="38"/>
          <ac:grpSpMkLst>
            <pc:docMk/>
            <pc:sldMk cId="374138567" sldId="298"/>
            <ac:grpSpMk id="48" creationId="{E96C75AC-E3A3-D641-A719-AAA0BF2C2F40}"/>
          </ac:grpSpMkLst>
        </pc:grpChg>
        <pc:grpChg chg="add del">
          <ac:chgData name="Najwa Altwaijry" userId="2400823_tp_dropbox" providerId="OAuth2" clId="{E608D39A-1534-244D-848F-18DF4C269895}" dt="2020-09-10T06:53:50.575" v="39" actId="478"/>
          <ac:grpSpMkLst>
            <pc:docMk/>
            <pc:sldMk cId="374138567" sldId="298"/>
            <ac:grpSpMk id="50" creationId="{AD8663B7-7BD0-8643-A658-A84D60735C7E}"/>
          </ac:grpSpMkLst>
        </pc:grp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2" creationId="{79D87AFE-3FDE-144D-B2EF-55B266FDD25C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3" creationId="{80C4B58B-84D6-1C47-A476-5B059023111F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11" creationId="{6E5924F7-6ADB-C243-A018-7BFD5008630E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13" creationId="{82E63878-39CD-7D48-B962-EE21045AC60D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15" creationId="{44D412D0-0811-3842-A366-06F1B009344D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17" creationId="{1C85908A-3D01-CE40-B321-7660DED72D34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18" creationId="{C0593526-60B6-174D-9ED9-939120F1B848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19" creationId="{2E4503C6-D78F-9941-8970-C9957EA1FD27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20" creationId="{90E72674-C3B6-7B4A-816F-B0C1BD8F4699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21" creationId="{0CC321AE-6E26-D04B-BC0E-9C9715C9FC01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22" creationId="{6EA1C639-121F-5A4F-BB15-F3EF2D440461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23" creationId="{367B1CE1-C108-A84F-B415-E75898A5271C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24" creationId="{2380636A-566A-4742-AF8D-E6574EFDAD04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25" creationId="{49CE88CE-56EE-0946-A8D4-CEFCF946E74F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26" creationId="{94872E07-6ACE-204F-B8FF-A64186AD7334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27" creationId="{292CD40C-5F9F-DA4C-A2C8-3ADBC2484FD2}"/>
          </ac:inkMkLst>
        </pc:inkChg>
        <pc:inkChg chg="add del">
          <ac:chgData name="Najwa Altwaijry" userId="2400823_tp_dropbox" providerId="OAuth2" clId="{E608D39A-1534-244D-848F-18DF4C269895}" dt="2020-09-10T06:54:01.216" v="42" actId="478"/>
          <ac:inkMkLst>
            <pc:docMk/>
            <pc:sldMk cId="374138567" sldId="298"/>
            <ac:inkMk id="28" creationId="{8FF390CD-69B9-1946-B01B-5F25B1755F7D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29" creationId="{7DD9E295-DCDF-2842-B038-A7360EA644F2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30" creationId="{9F9A932B-A291-9444-AEBE-6D6B5E108DA3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31" creationId="{5616A9AD-C156-1E41-BECA-2056A7C5085E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33" creationId="{C1F62214-8D87-6F4A-B3BC-71759A116792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34" creationId="{C6233891-3AC1-CA48-898E-39B425C7BEAC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35" creationId="{CE09FF18-33BF-BF46-A30C-070F8376677B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36" creationId="{76938D27-DC8F-B64E-93DF-D158E364D410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37" creationId="{60496AFC-059E-D642-A6B7-BB59AE7942B2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38" creationId="{8F77014B-693A-D847-ADCD-3932EAB072DE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40" creationId="{DADC7FCF-8C8F-0B49-B5C5-CB8EE8923BDB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41" creationId="{5FF6D752-0226-3346-8833-10C413845ACA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43" creationId="{82FA24C2-E904-904B-BD0D-E444DA0CEFAF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44" creationId="{94F221F6-B48F-E043-BBF7-B7952618DA67}"/>
          </ac:inkMkLst>
        </pc:inkChg>
        <pc:inkChg chg="add del">
          <ac:chgData name="Najwa Altwaijry" userId="2400823_tp_dropbox" providerId="OAuth2" clId="{E608D39A-1534-244D-848F-18DF4C269895}" dt="2020-09-10T06:53:59.172" v="41" actId="478"/>
          <ac:inkMkLst>
            <pc:docMk/>
            <pc:sldMk cId="374138567" sldId="298"/>
            <ac:inkMk id="46" creationId="{A380A289-DBCD-DD4C-9576-A2AF6324A60D}"/>
          </ac:inkMkLst>
        </pc:inkChg>
        <pc:inkChg chg="add topLvl">
          <ac:chgData name="Najwa Altwaijry" userId="2400823_tp_dropbox" providerId="OAuth2" clId="{E608D39A-1534-244D-848F-18DF4C269895}" dt="2020-09-10T06:20:43.430" v="38"/>
          <ac:inkMkLst>
            <pc:docMk/>
            <pc:sldMk cId="374138567" sldId="298"/>
            <ac:inkMk id="47" creationId="{7E1FEC3D-FA53-E249-A576-FAA0FAE2BBFB}"/>
          </ac:inkMkLst>
        </pc:inkChg>
        <pc:inkChg chg="add">
          <ac:chgData name="Najwa Altwaijry" userId="2400823_tp_dropbox" providerId="OAuth2" clId="{E608D39A-1534-244D-848F-18DF4C269895}" dt="2020-09-10T06:20:42.848" v="37"/>
          <ac:inkMkLst>
            <pc:docMk/>
            <pc:sldMk cId="374138567" sldId="298"/>
            <ac:inkMk id="49" creationId="{1031CAE2-1421-854A-A55B-1C6D27973DDE}"/>
          </ac:inkMkLst>
        </pc:ink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portlan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portland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portland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ublic\Documents\ml-class\lectures-slides\assets\portlan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8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7C4-8D4B-9075-0597FB1BE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625856"/>
        <c:axId val="177604288"/>
      </c:scatterChart>
      <c:valAx>
        <c:axId val="177625856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crossAx val="177604288"/>
        <c:crosses val="autoZero"/>
        <c:crossBetween val="midCat"/>
      </c:valAx>
      <c:valAx>
        <c:axId val="177604288"/>
        <c:scaling>
          <c:orientation val="minMax"/>
          <c:max val="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77625856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ar-J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487-9B40-88F7-0C6A22D001CF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487-9B40-88F7-0C6A22D001CF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487-9B40-88F7-0C6A22D001CF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487-9B40-88F7-0C6A22D001CF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487-9B40-88F7-0C6A22D001CF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487-9B40-88F7-0C6A22D001CF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487-9B40-88F7-0C6A22D001CF}"/>
            </c:ext>
          </c:extLst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487-9B40-88F7-0C6A22D00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4124160"/>
        <c:axId val="274124736"/>
      </c:scatterChart>
      <c:valAx>
        <c:axId val="274124160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274124736"/>
        <c:crosses val="autoZero"/>
        <c:crossBetween val="midCat"/>
        <c:majorUnit val="0.5"/>
      </c:valAx>
      <c:valAx>
        <c:axId val="274124736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274124160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ar-J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3F1-0E49-8525-6208DA09B71D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F1-0E49-8525-6208DA09B71D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3F1-0E49-8525-6208DA09B71D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3F1-0E49-8525-6208DA09B71D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3F1-0E49-8525-6208DA09B71D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3F1-0E49-8525-6208DA09B71D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3F1-0E49-8525-6208DA09B71D}"/>
            </c:ext>
          </c:extLst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3F1-0E49-8525-6208DA09B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4127040"/>
        <c:axId val="274127616"/>
      </c:scatterChart>
      <c:valAx>
        <c:axId val="274127040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274127616"/>
        <c:crosses val="autoZero"/>
        <c:crossBetween val="midCat"/>
        <c:majorUnit val="1"/>
      </c:valAx>
      <c:valAx>
        <c:axId val="274127616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274127040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ar-J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771-654D-AB76-B21B340244C4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771-654D-AB76-B21B340244C4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771-654D-AB76-B21B340244C4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771-654D-AB76-B21B340244C4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771-654D-AB76-B21B340244C4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771-654D-AB76-B21B340244C4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771-654D-AB76-B21B340244C4}"/>
            </c:ext>
          </c:extLst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771-654D-AB76-B21B34024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609984"/>
        <c:axId val="351610560"/>
      </c:scatterChart>
      <c:valAx>
        <c:axId val="351609984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351610560"/>
        <c:crosses val="autoZero"/>
        <c:crossBetween val="midCat"/>
        <c:majorUnit val="0.5"/>
      </c:valAx>
      <c:valAx>
        <c:axId val="351610560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351609984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ar-J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CB-4A48-8BB2-D75B7BAA2B5B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1CB-4A48-8BB2-D75B7BAA2B5B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1CB-4A48-8BB2-D75B7BAA2B5B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1CB-4A48-8BB2-D75B7BAA2B5B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1CB-4A48-8BB2-D75B7BAA2B5B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1CB-4A48-8BB2-D75B7BAA2B5B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1CB-4A48-8BB2-D75B7BAA2B5B}"/>
            </c:ext>
          </c:extLst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1CB-4A48-8BB2-D75B7BAA2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614016"/>
        <c:axId val="274128192"/>
      </c:scatterChart>
      <c:valAx>
        <c:axId val="351614016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274128192"/>
        <c:crosses val="autoZero"/>
        <c:crossBetween val="midCat"/>
        <c:majorUnit val="1"/>
      </c:valAx>
      <c:valAx>
        <c:axId val="274128192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351614016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ar-J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645-B544-B5C1-4B5DDC5D21F4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645-B544-B5C1-4B5DDC5D21F4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645-B544-B5C1-4B5DDC5D21F4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645-B544-B5C1-4B5DDC5D21F4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645-B544-B5C1-4B5DDC5D21F4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645-B544-B5C1-4B5DDC5D21F4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645-B544-B5C1-4B5DDC5D21F4}"/>
            </c:ext>
          </c:extLst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645-B544-B5C1-4B5DDC5D2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615744"/>
        <c:axId val="351616320"/>
      </c:scatterChart>
      <c:valAx>
        <c:axId val="351615744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351616320"/>
        <c:crosses val="autoZero"/>
        <c:crossBetween val="midCat"/>
        <c:majorUnit val="0.5"/>
      </c:valAx>
      <c:valAx>
        <c:axId val="351616320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351615744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ar-JO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B7-4642-BD0A-FF0AB13C8443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BB7-4642-BD0A-FF0AB13C8443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BB7-4642-BD0A-FF0AB13C8443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BB7-4642-BD0A-FF0AB13C8443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BB7-4642-BD0A-FF0AB13C8443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BB7-4642-BD0A-FF0AB13C8443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BB7-4642-BD0A-FF0AB13C8443}"/>
            </c:ext>
          </c:extLst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BB7-4642-BD0A-FF0AB13C8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611136"/>
        <c:axId val="367434496"/>
      </c:scatterChart>
      <c:valAx>
        <c:axId val="351611136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367434496"/>
        <c:crosses val="autoZero"/>
        <c:crossBetween val="midCat"/>
        <c:majorUnit val="0.5"/>
      </c:valAx>
      <c:valAx>
        <c:axId val="367434496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351611136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ar-JO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4BA-4337-8108-2F987F1B2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927872"/>
        <c:axId val="369928448"/>
      </c:scatterChart>
      <c:valAx>
        <c:axId val="369927872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/>
        </c:spPr>
        <c:crossAx val="369928448"/>
        <c:crosses val="autoZero"/>
        <c:crossBetween val="midCat"/>
      </c:valAx>
      <c:valAx>
        <c:axId val="369928448"/>
        <c:scaling>
          <c:orientation val="minMax"/>
          <c:max val="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spPr>
          <a:ln w="25400"/>
        </c:spPr>
        <c:crossAx val="369927872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ar-JO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7-BC42-8BFC-B131ED314DAF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7-BC42-8BFC-B131ED314DAF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7-BC42-8BFC-B131ED314DAF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7-BC42-8BFC-B131ED314DAF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C87-BC42-8BFC-B131ED314DAF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C87-BC42-8BFC-B131ED314DAF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C87-BC42-8BFC-B131ED314DAF}"/>
            </c:ext>
          </c:extLst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C87-BC42-8BFC-B131ED314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931328"/>
        <c:axId val="369932480"/>
      </c:scatterChart>
      <c:valAx>
        <c:axId val="369931328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369932480"/>
        <c:crosses val="autoZero"/>
        <c:crossBetween val="midCat"/>
        <c:majorUnit val="0.5"/>
      </c:valAx>
      <c:valAx>
        <c:axId val="369932480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369931328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ar-JO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77-F74E-A02A-79F285D41AF4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B77-F74E-A02A-79F285D41AF4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B77-F74E-A02A-79F285D41AF4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B77-F74E-A02A-79F285D41AF4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B77-F74E-A02A-79F285D41AF4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B77-F74E-A02A-79F285D41AF4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B77-F74E-A02A-79F285D41AF4}"/>
            </c:ext>
          </c:extLst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B77-F74E-A02A-79F285D41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202944"/>
        <c:axId val="373205824"/>
      </c:scatterChart>
      <c:valAx>
        <c:axId val="373202944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373205824"/>
        <c:crosses val="autoZero"/>
        <c:crossBetween val="midCat"/>
        <c:majorUnit val="0.5"/>
      </c:valAx>
      <c:valAx>
        <c:axId val="373205824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373202944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ar-JO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2A2-F641-91DB-37AF647978D3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2A2-F641-91DB-37AF647978D3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2A2-F641-91DB-37AF647978D3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2A2-F641-91DB-37AF647978D3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2A2-F641-91DB-37AF647978D3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2A2-F641-91DB-37AF647978D3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2A2-F641-91DB-37AF647978D3}"/>
            </c:ext>
          </c:extLst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2A2-F641-91DB-37AF64797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209856"/>
        <c:axId val="373210432"/>
      </c:scatterChart>
      <c:valAx>
        <c:axId val="373209856"/>
        <c:scaling>
          <c:orientation val="minMax"/>
          <c:max val="400"/>
          <c:min val="0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373210432"/>
        <c:crosses val="autoZero"/>
        <c:crossBetween val="midCat"/>
        <c:majorUnit val="100"/>
      </c:valAx>
      <c:valAx>
        <c:axId val="373210432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38100"/>
        </c:spPr>
        <c:crossAx val="373209856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ar-J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8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F3-864E-9BDA-AF9BC5AFB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632320"/>
        <c:axId val="177632896"/>
      </c:scatterChart>
      <c:valAx>
        <c:axId val="177632320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crossAx val="177632896"/>
        <c:crosses val="autoZero"/>
        <c:crossBetween val="midCat"/>
      </c:valAx>
      <c:valAx>
        <c:axId val="177632896"/>
        <c:scaling>
          <c:orientation val="minMax"/>
          <c:max val="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77632320"/>
        <c:crosses val="autoZero"/>
        <c:crossBetween val="midCat"/>
        <c:majorUnit val="100000"/>
        <c:dispUnits>
          <c:builtInUnit val="thousands"/>
        </c:dispUnits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ar-JO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8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2104.0</c:v>
                </c:pt>
                <c:pt idx="1">
                  <c:v>1600.0</c:v>
                </c:pt>
                <c:pt idx="2">
                  <c:v>2400.0</c:v>
                </c:pt>
                <c:pt idx="3">
                  <c:v>1416.0</c:v>
                </c:pt>
                <c:pt idx="4">
                  <c:v>3000.0</c:v>
                </c:pt>
                <c:pt idx="5">
                  <c:v>1985.0</c:v>
                </c:pt>
                <c:pt idx="6">
                  <c:v>1534.0</c:v>
                </c:pt>
                <c:pt idx="7">
                  <c:v>1427.0</c:v>
                </c:pt>
                <c:pt idx="8">
                  <c:v>1380.0</c:v>
                </c:pt>
                <c:pt idx="9">
                  <c:v>1494.0</c:v>
                </c:pt>
                <c:pt idx="10">
                  <c:v>1940.0</c:v>
                </c:pt>
                <c:pt idx="11">
                  <c:v>2000.0</c:v>
                </c:pt>
                <c:pt idx="12">
                  <c:v>1890.0</c:v>
                </c:pt>
                <c:pt idx="13">
                  <c:v>4478.0</c:v>
                </c:pt>
                <c:pt idx="14">
                  <c:v>1268.0</c:v>
                </c:pt>
                <c:pt idx="15">
                  <c:v>2300.0</c:v>
                </c:pt>
                <c:pt idx="16">
                  <c:v>1320.0</c:v>
                </c:pt>
                <c:pt idx="17">
                  <c:v>1236.0</c:v>
                </c:pt>
                <c:pt idx="18">
                  <c:v>2609.0</c:v>
                </c:pt>
                <c:pt idx="19">
                  <c:v>3031.0</c:v>
                </c:pt>
                <c:pt idx="20">
                  <c:v>1767.0</c:v>
                </c:pt>
                <c:pt idx="21">
                  <c:v>1888.0</c:v>
                </c:pt>
                <c:pt idx="22">
                  <c:v>1604.0</c:v>
                </c:pt>
                <c:pt idx="23">
                  <c:v>1962.0</c:v>
                </c:pt>
                <c:pt idx="24">
                  <c:v>3890.0</c:v>
                </c:pt>
                <c:pt idx="25">
                  <c:v>1100.0</c:v>
                </c:pt>
                <c:pt idx="26">
                  <c:v>1458.0</c:v>
                </c:pt>
                <c:pt idx="27">
                  <c:v>2526.0</c:v>
                </c:pt>
                <c:pt idx="28">
                  <c:v>2200.0</c:v>
                </c:pt>
                <c:pt idx="29">
                  <c:v>2637.0</c:v>
                </c:pt>
                <c:pt idx="30">
                  <c:v>1839.0</c:v>
                </c:pt>
                <c:pt idx="31">
                  <c:v>1000.0</c:v>
                </c:pt>
                <c:pt idx="32">
                  <c:v>2040.0</c:v>
                </c:pt>
                <c:pt idx="33">
                  <c:v>3137.0</c:v>
                </c:pt>
                <c:pt idx="34">
                  <c:v>1811.0</c:v>
                </c:pt>
                <c:pt idx="35">
                  <c:v>1437.0</c:v>
                </c:pt>
                <c:pt idx="36">
                  <c:v>1239.0</c:v>
                </c:pt>
                <c:pt idx="37">
                  <c:v>2132.0</c:v>
                </c:pt>
                <c:pt idx="38">
                  <c:v>4215.0</c:v>
                </c:pt>
                <c:pt idx="39">
                  <c:v>2162.0</c:v>
                </c:pt>
                <c:pt idx="40">
                  <c:v>1664.0</c:v>
                </c:pt>
                <c:pt idx="41">
                  <c:v>2238.0</c:v>
                </c:pt>
                <c:pt idx="42">
                  <c:v>2567.0</c:v>
                </c:pt>
                <c:pt idx="43">
                  <c:v>1200.0</c:v>
                </c:pt>
                <c:pt idx="44">
                  <c:v>852.0</c:v>
                </c:pt>
                <c:pt idx="45">
                  <c:v>1852.0</c:v>
                </c:pt>
                <c:pt idx="46">
                  <c:v>1203.0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399900.0</c:v>
                </c:pt>
                <c:pt idx="1">
                  <c:v>329900.0</c:v>
                </c:pt>
                <c:pt idx="2">
                  <c:v>369000.0</c:v>
                </c:pt>
                <c:pt idx="3">
                  <c:v>232000.0</c:v>
                </c:pt>
                <c:pt idx="4">
                  <c:v>539900.0</c:v>
                </c:pt>
                <c:pt idx="5">
                  <c:v>299900.0</c:v>
                </c:pt>
                <c:pt idx="6">
                  <c:v>314900.0</c:v>
                </c:pt>
                <c:pt idx="7">
                  <c:v>198999.0</c:v>
                </c:pt>
                <c:pt idx="8">
                  <c:v>212000.0</c:v>
                </c:pt>
                <c:pt idx="9">
                  <c:v>242500.0</c:v>
                </c:pt>
                <c:pt idx="10">
                  <c:v>239999.0</c:v>
                </c:pt>
                <c:pt idx="11">
                  <c:v>347000.0</c:v>
                </c:pt>
                <c:pt idx="12">
                  <c:v>329999.0</c:v>
                </c:pt>
                <c:pt idx="13">
                  <c:v>699900.0</c:v>
                </c:pt>
                <c:pt idx="14">
                  <c:v>259900.0</c:v>
                </c:pt>
                <c:pt idx="15">
                  <c:v>449900.0</c:v>
                </c:pt>
                <c:pt idx="16">
                  <c:v>299900.0</c:v>
                </c:pt>
                <c:pt idx="17">
                  <c:v>199900.0</c:v>
                </c:pt>
                <c:pt idx="18">
                  <c:v>499998.0</c:v>
                </c:pt>
                <c:pt idx="19">
                  <c:v>599000.0</c:v>
                </c:pt>
                <c:pt idx="20">
                  <c:v>252900.0</c:v>
                </c:pt>
                <c:pt idx="21">
                  <c:v>255000.0</c:v>
                </c:pt>
                <c:pt idx="22">
                  <c:v>242900.0</c:v>
                </c:pt>
                <c:pt idx="23">
                  <c:v>259900.0</c:v>
                </c:pt>
                <c:pt idx="24">
                  <c:v>573900.0</c:v>
                </c:pt>
                <c:pt idx="25">
                  <c:v>249900.0</c:v>
                </c:pt>
                <c:pt idx="26">
                  <c:v>464500.0</c:v>
                </c:pt>
                <c:pt idx="27">
                  <c:v>469000.0</c:v>
                </c:pt>
                <c:pt idx="28">
                  <c:v>475000.0</c:v>
                </c:pt>
                <c:pt idx="29">
                  <c:v>299900.0</c:v>
                </c:pt>
                <c:pt idx="30">
                  <c:v>349900.0</c:v>
                </c:pt>
                <c:pt idx="31">
                  <c:v>169900.0</c:v>
                </c:pt>
                <c:pt idx="32">
                  <c:v>314900.0</c:v>
                </c:pt>
                <c:pt idx="33">
                  <c:v>579900.0</c:v>
                </c:pt>
                <c:pt idx="34">
                  <c:v>285900.0</c:v>
                </c:pt>
                <c:pt idx="35">
                  <c:v>249900.0</c:v>
                </c:pt>
                <c:pt idx="36">
                  <c:v>229900.0</c:v>
                </c:pt>
                <c:pt idx="37">
                  <c:v>345000.0</c:v>
                </c:pt>
                <c:pt idx="38">
                  <c:v>549000.0</c:v>
                </c:pt>
                <c:pt idx="39">
                  <c:v>287000.0</c:v>
                </c:pt>
                <c:pt idx="40">
                  <c:v>368500.0</c:v>
                </c:pt>
                <c:pt idx="41">
                  <c:v>329900.0</c:v>
                </c:pt>
                <c:pt idx="42">
                  <c:v>314000.0</c:v>
                </c:pt>
                <c:pt idx="43">
                  <c:v>299000.0</c:v>
                </c:pt>
                <c:pt idx="44">
                  <c:v>179900.0</c:v>
                </c:pt>
                <c:pt idx="45">
                  <c:v>299900.0</c:v>
                </c:pt>
                <c:pt idx="46">
                  <c:v>239500.0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53824576"/>
        <c:axId val="23024256"/>
      </c:scatterChart>
      <c:valAx>
        <c:axId val="-453824576"/>
        <c:scaling>
          <c:orientation val="minMax"/>
          <c:max val="3000.0"/>
        </c:scaling>
        <c:delete val="0"/>
        <c:axPos val="b"/>
        <c:numFmt formatCode="General" sourceLinked="1"/>
        <c:majorTickMark val="out"/>
        <c:minorTickMark val="none"/>
        <c:tickLblPos val="nextTo"/>
        <c:crossAx val="23024256"/>
        <c:crosses val="autoZero"/>
        <c:crossBetween val="midCat"/>
      </c:valAx>
      <c:valAx>
        <c:axId val="23024256"/>
        <c:scaling>
          <c:orientation val="minMax"/>
          <c:max val="500000.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-453824576"/>
        <c:crosses val="autoZero"/>
        <c:crossBetween val="midCat"/>
        <c:majorUnit val="100000.0"/>
        <c:dispUnits>
          <c:builtInUnit val="thousands"/>
        </c:dispUnits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07-A74C-BE3E-08039968F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634624"/>
        <c:axId val="178962432"/>
      </c:scatterChart>
      <c:valAx>
        <c:axId val="17763462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178962432"/>
        <c:crosses val="autoZero"/>
        <c:crossBetween val="midCat"/>
        <c:majorUnit val="1"/>
      </c:valAx>
      <c:valAx>
        <c:axId val="1789624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177634624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ar-J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00-4F49-8EA5-6AFA9A0F2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964160"/>
        <c:axId val="178964736"/>
      </c:scatterChart>
      <c:valAx>
        <c:axId val="1789641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178964736"/>
        <c:crosses val="autoZero"/>
        <c:crossBetween val="midCat"/>
        <c:majorUnit val="1"/>
      </c:valAx>
      <c:valAx>
        <c:axId val="1789647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178964160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ar-J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620-3C4F-A56C-257A53C9D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966464"/>
        <c:axId val="178967040"/>
      </c:scatterChart>
      <c:valAx>
        <c:axId val="1789664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178967040"/>
        <c:crosses val="autoZero"/>
        <c:crossBetween val="midCat"/>
        <c:majorUnit val="1"/>
      </c:valAx>
      <c:valAx>
        <c:axId val="1789670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178966464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ar-J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E07-2749-AD5D-799337D49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4097856"/>
        <c:axId val="274099008"/>
      </c:scatterChart>
      <c:valAx>
        <c:axId val="2740978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274099008"/>
        <c:crosses val="autoZero"/>
        <c:crossBetween val="midCat"/>
        <c:majorUnit val="1"/>
      </c:valAx>
      <c:valAx>
        <c:axId val="2740990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27409785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ar-J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13E-1248-A6A1-BB4E32468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4100736"/>
        <c:axId val="274101312"/>
      </c:scatterChart>
      <c:valAx>
        <c:axId val="27410073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274101312"/>
        <c:crosses val="autoZero"/>
        <c:crossBetween val="midCat"/>
        <c:majorUnit val="1"/>
      </c:valAx>
      <c:valAx>
        <c:axId val="2741013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27410073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ar-J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14-4B43-B421-D2A5675620EF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B14-4B43-B421-D2A5675620EF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B14-4B43-B421-D2A5675620EF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B14-4B43-B421-D2A5675620EF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B14-4B43-B421-D2A5675620EF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B14-4B43-B421-D2A5675620EF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B14-4B43-B421-D2A5675620EF}"/>
            </c:ext>
          </c:extLst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trendline>
            <c:spPr>
              <a:ln>
                <a:noFill/>
              </a:ln>
            </c:spPr>
            <c:trendlineType val="exp"/>
            <c:dispRSqr val="0"/>
            <c:dispEq val="0"/>
          </c:trendline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FB14-4B43-B421-D2A567562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4102464"/>
        <c:axId val="274096128"/>
      </c:scatterChart>
      <c:valAx>
        <c:axId val="274102464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274096128"/>
        <c:crosses val="autoZero"/>
        <c:crossBetween val="midCat"/>
        <c:majorUnit val="1"/>
      </c:valAx>
      <c:valAx>
        <c:axId val="274096128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274102464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ar-J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26-F048-8446-B0EBD26C27AE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426-F048-8446-B0EBD26C27AE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426-F048-8446-B0EBD26C27AE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426-F048-8446-B0EBD26C27AE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426-F048-8446-B0EBD26C27AE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426-F048-8446-B0EBD26C27AE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426-F048-8446-B0EBD26C27AE}"/>
            </c:ext>
          </c:extLst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2426-F048-8446-B0EBD26C2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4121856"/>
        <c:axId val="274122432"/>
      </c:scatterChart>
      <c:valAx>
        <c:axId val="274121856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274122432"/>
        <c:crosses val="autoZero"/>
        <c:crossBetween val="midCat"/>
        <c:majorUnit val="1"/>
      </c:valAx>
      <c:valAx>
        <c:axId val="274122432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274121856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ar-J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70DA7-3DC7-415E-85FE-C3110927737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899E7-32B7-4018-BA67-DF8A78635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27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71B4CE1-AB18-1E43-B60B-78D375982B7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3086591-9493-9148-8BB7-D88F4318B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3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35D3-6828-4056-B017-2A61C2D70C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86591-9493-9148-8BB7-D88F4318BB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61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3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4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5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36CDC72-3D04-4141-9021-76E143FAA392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0CFF-1B86-B847-84EA-93D75AF20E58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94A2-5D86-4C42-A76C-6CAC6B22794D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0CFF-1B86-B847-84EA-93D75AF20E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 userDrawn="1"/>
        </p:nvSpPr>
        <p:spPr>
          <a:xfrm rot="5400000">
            <a:off x="-3687373" y="2146500"/>
            <a:ext cx="6857999" cy="2565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8BA9-3CDB-344F-B90A-563C3618C4C2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0CFF-1B86-B847-84EA-93D75AF20E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spect="1"/>
          </p:cNvSpPr>
          <p:nvPr userDrawn="1"/>
        </p:nvSpPr>
        <p:spPr>
          <a:xfrm rot="5400000">
            <a:off x="-3687373" y="2146500"/>
            <a:ext cx="6857999" cy="2565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4313" indent="-214313">
              <a:buFont typeface="Arial" charset="0"/>
              <a:buChar char="•"/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D948-C0F0-8A44-9C38-615C1E68DE20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0CFF-1B86-B847-84EA-93D75AF20E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 userDrawn="1"/>
        </p:nvSpPr>
        <p:spPr>
          <a:xfrm rot="5400000">
            <a:off x="-3687373" y="2146500"/>
            <a:ext cx="6857999" cy="2565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0F39-F8C7-0747-9EB5-BCFDF1047296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0CFF-1B86-B847-84EA-93D75AF20E58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E46-3D22-E842-B3D5-3AC726A45A0A}" type="datetime1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0CFF-1B86-B847-84EA-93D75AF20E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 rot="5400000">
            <a:off x="-3687373" y="2146500"/>
            <a:ext cx="6857999" cy="2565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74BD-4D2D-E64A-81CE-2DA9128F1D11}" type="datetime1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0CFF-1B86-B847-84EA-93D75AF20E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 rot="5400000">
            <a:off x="-3687373" y="2146500"/>
            <a:ext cx="6857999" cy="2565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050D-86F1-C04D-9365-B904F9841D62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0CFF-1B86-B847-84EA-93D75AF20E5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>
            <a:spLocks noChangeAspect="1"/>
          </p:cNvSpPr>
          <p:nvPr userDrawn="1"/>
        </p:nvSpPr>
        <p:spPr>
          <a:xfrm rot="5400000">
            <a:off x="-3687373" y="2146500"/>
            <a:ext cx="6857999" cy="2565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3438-343D-9449-86A0-C1D0BDD00053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0CFF-1B86-B847-84EA-93D75AF20E5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>
            <a:spLocks noChangeAspect="1"/>
          </p:cNvSpPr>
          <p:nvPr userDrawn="1"/>
        </p:nvSpPr>
        <p:spPr>
          <a:xfrm rot="5400000">
            <a:off x="-3687373" y="2146500"/>
            <a:ext cx="6857999" cy="2565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3C7E-FBFF-1F48-8569-4E7B86C1CCFA}" type="datetime1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0CFF-1B86-B847-84EA-93D75AF20E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spect="1"/>
          </p:cNvSpPr>
          <p:nvPr userDrawn="1"/>
        </p:nvSpPr>
        <p:spPr>
          <a:xfrm rot="5400000">
            <a:off x="-3687373" y="2146500"/>
            <a:ext cx="6857999" cy="2565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5E98-1DB0-824E-BCF4-74C4B521E937}" type="datetime1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0CFF-1B86-B847-84EA-93D75AF20E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C71D2ED-CFC3-FE4C-B00B-83FCEF5CBA87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720CFF-1B86-B847-84EA-93D75AF20E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45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3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chart" Target="../charts/chart5.xml"/><Relationship Id="rId10" Type="http://schemas.openxmlformats.org/officeDocument/2006/relationships/image" Target="../media/image22.png"/><Relationship Id="rId4" Type="http://schemas.openxmlformats.org/officeDocument/2006/relationships/chart" Target="../charts/chart4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7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chart" Target="../charts/chart10.xml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10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10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chart" Target="../charts/chart16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5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5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12.xml"/><Relationship Id="rId7" Type="http://schemas.openxmlformats.org/officeDocument/2006/relationships/image" Target="../media/image7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9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73.png"/><Relationship Id="rId4" Type="http://schemas.openxmlformats.org/officeDocument/2006/relationships/tags" Target="../tags/tag13.xml"/><Relationship Id="rId9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76.png"/><Relationship Id="rId4" Type="http://schemas.openxmlformats.org/officeDocument/2006/relationships/image" Target="../media/image1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3.png"/><Relationship Id="rId12" Type="http://schemas.openxmlformats.org/officeDocument/2006/relationships/image" Target="../media/image6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92.png"/><Relationship Id="rId11" Type="http://schemas.openxmlformats.org/officeDocument/2006/relationships/image" Target="../media/image96.png"/><Relationship Id="rId5" Type="http://schemas.openxmlformats.org/officeDocument/2006/relationships/chart" Target="../charts/chart17.xml"/><Relationship Id="rId10" Type="http://schemas.openxmlformats.org/officeDocument/2006/relationships/image" Target="../media/image95.png"/><Relationship Id="rId4" Type="http://schemas.openxmlformats.org/officeDocument/2006/relationships/image" Target="../media/image91.png"/><Relationship Id="rId9" Type="http://schemas.openxmlformats.org/officeDocument/2006/relationships/chart" Target="../charts/chart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tags" Target="../tags/tag20.xml"/><Relationship Id="rId7" Type="http://schemas.openxmlformats.org/officeDocument/2006/relationships/image" Target="../media/image9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81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77.png"/><Relationship Id="rId5" Type="http://schemas.openxmlformats.org/officeDocument/2006/relationships/image" Target="../media/image79.png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82.png"/><Relationship Id="rId4" Type="http://schemas.openxmlformats.org/officeDocument/2006/relationships/image" Target="../media/image39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tags" Target="../tags/tag27.xml"/><Relationship Id="rId7" Type="http://schemas.openxmlformats.org/officeDocument/2006/relationships/image" Target="../media/image8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chart" Target="../charts/chart19.xml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8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0.xml"/><Relationship Id="rId7" Type="http://schemas.openxmlformats.org/officeDocument/2006/relationships/image" Target="../media/image88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87.png"/><Relationship Id="rId11" Type="http://schemas.openxmlformats.org/officeDocument/2006/relationships/image" Target="../media/image9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4" Type="http://schemas.openxmlformats.org/officeDocument/2006/relationships/tags" Target="../tags/tag31.xml"/><Relationship Id="rId9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4.xml"/><Relationship Id="rId7" Type="http://schemas.openxmlformats.org/officeDocument/2006/relationships/image" Target="../media/image34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97.png"/><Relationship Id="rId11" Type="http://schemas.openxmlformats.org/officeDocument/2006/relationships/image" Target="../media/image9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4" Type="http://schemas.openxmlformats.org/officeDocument/2006/relationships/tags" Target="../tags/tag35.xml"/><Relationship Id="rId9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8.xml"/><Relationship Id="rId7" Type="http://schemas.openxmlformats.org/officeDocument/2006/relationships/image" Target="../media/image10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00.png"/><Relationship Id="rId11" Type="http://schemas.openxmlformats.org/officeDocument/2006/relationships/image" Target="../media/image9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4" Type="http://schemas.openxmlformats.org/officeDocument/2006/relationships/tags" Target="../tags/tag39.xml"/><Relationship Id="rId9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42.xml"/><Relationship Id="rId7" Type="http://schemas.openxmlformats.org/officeDocument/2006/relationships/image" Target="../media/image10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02.png"/><Relationship Id="rId11" Type="http://schemas.openxmlformats.org/officeDocument/2006/relationships/image" Target="../media/image9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4" Type="http://schemas.openxmlformats.org/officeDocument/2006/relationships/tags" Target="../tags/tag43.xml"/><Relationship Id="rId9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46.xml"/><Relationship Id="rId7" Type="http://schemas.openxmlformats.org/officeDocument/2006/relationships/image" Target="../media/image66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04.png"/><Relationship Id="rId11" Type="http://schemas.openxmlformats.org/officeDocument/2006/relationships/image" Target="../media/image9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4" Type="http://schemas.openxmlformats.org/officeDocument/2006/relationships/tags" Target="../tags/tag47.xml"/><Relationship Id="rId9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50.xml"/><Relationship Id="rId7" Type="http://schemas.openxmlformats.org/officeDocument/2006/relationships/image" Target="../media/image39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10.png"/><Relationship Id="rId11" Type="http://schemas.openxmlformats.org/officeDocument/2006/relationships/image" Target="../media/image9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4" Type="http://schemas.openxmlformats.org/officeDocument/2006/relationships/tags" Target="../tags/tag51.xml"/><Relationship Id="rId9" Type="http://schemas.openxmlformats.org/officeDocument/2006/relationships/image" Target="../media/image8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54.xml"/><Relationship Id="rId7" Type="http://schemas.openxmlformats.org/officeDocument/2006/relationships/image" Target="../media/image113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12.png"/><Relationship Id="rId11" Type="http://schemas.openxmlformats.org/officeDocument/2006/relationships/image" Target="../media/image9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4" Type="http://schemas.openxmlformats.org/officeDocument/2006/relationships/tags" Target="../tags/tag55.xml"/><Relationship Id="rId9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58.xml"/><Relationship Id="rId7" Type="http://schemas.openxmlformats.org/officeDocument/2006/relationships/image" Target="../media/image68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14.png"/><Relationship Id="rId11" Type="http://schemas.openxmlformats.org/officeDocument/2006/relationships/image" Target="../media/image9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4" Type="http://schemas.openxmlformats.org/officeDocument/2006/relationships/tags" Target="../tags/tag59.xml"/><Relationship Id="rId9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62.xml"/><Relationship Id="rId7" Type="http://schemas.openxmlformats.org/officeDocument/2006/relationships/image" Target="../media/image116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15.png"/><Relationship Id="rId11" Type="http://schemas.openxmlformats.org/officeDocument/2006/relationships/image" Target="../media/image9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4" Type="http://schemas.openxmlformats.org/officeDocument/2006/relationships/tags" Target="../tags/tag63.xml"/><Relationship Id="rId9" Type="http://schemas.openxmlformats.org/officeDocument/2006/relationships/image" Target="../media/image8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tags" Target="../tags/tag66.xml"/><Relationship Id="rId7" Type="http://schemas.openxmlformats.org/officeDocument/2006/relationships/image" Target="../media/image117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440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2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hart" Target="../charts/chart20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Linear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CSC 462 [THPMLB:3;HMLSKT:4]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7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36684" y="2762084"/>
                <a:ext cx="45788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Hypothesis:</a:t>
                </a:r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684" y="2762084"/>
                <a:ext cx="4578882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79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4"/>
              <p:cNvSpPr>
                <a:spLocks noGrp="1"/>
              </p:cNvSpPr>
              <p:nvPr>
                <p:ph type="title"/>
              </p:nvPr>
            </p:nvSpPr>
            <p:spPr>
              <a:xfrm>
                <a:off x="1024127" y="585216"/>
                <a:ext cx="10658535" cy="1499616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Univariate Linear regression: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 How to choose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‘s ?</a:t>
                </a:r>
              </a:p>
            </p:txBody>
          </p:sp>
        </mc:Choice>
        <mc:Fallback xmlns="">
          <p:sp>
            <p:nvSpPr>
              <p:cNvPr id="15" name="Title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4127" y="585216"/>
                <a:ext cx="10658535" cy="1499616"/>
              </a:xfrm>
              <a:blipFill rotWithShape="0">
                <a:blip r:embed="rId7"/>
                <a:stretch>
                  <a:fillRect l="-2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441000"/>
                  </p:ext>
                </p:extLst>
              </p:nvPr>
            </p:nvGraphicFramePr>
            <p:xfrm>
              <a:off x="1376391" y="2770020"/>
              <a:ext cx="5334000" cy="309880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2391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428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u="none" strike="noStrike" dirty="0">
                              <a:effectLst/>
                            </a:rPr>
                            <a:t>Size in</a:t>
                          </a:r>
                          <a:r>
                            <a:rPr lang="en-US" sz="2400" b="0" u="none" strike="noStrike" baseline="0" dirty="0">
                              <a:effectLst/>
                            </a:rPr>
                            <a:t> </a:t>
                          </a:r>
                          <a:r>
                            <a:rPr lang="en-US" sz="2400" b="0" u="none" strike="noStrike" dirty="0">
                              <a:effectLst/>
                            </a:rPr>
                            <a:t>feet</a:t>
                          </a:r>
                          <a:r>
                            <a:rPr lang="en-US" sz="2400" b="0" u="none" strike="noStrike" baseline="30000" dirty="0">
                              <a:effectLst/>
                            </a:rPr>
                            <a:t>2</a:t>
                          </a:r>
                          <a:r>
                            <a:rPr lang="en-US" sz="2400" b="0" u="none" strike="noStrike" dirty="0">
                              <a:effectLst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u="none" strike="noStrike" dirty="0" smtClean="0">
                                  <a:effectLst/>
                                  <a:latin typeface="Cambria Math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b="0" u="none" strike="noStrike" dirty="0">
                              <a:effectLst/>
                            </a:rPr>
                            <a:t>)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u="none" strike="noStrike" dirty="0">
                              <a:effectLst/>
                            </a:rPr>
                            <a:t>Price ($) in 1000's 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u="none" strike="noStrike" dirty="0" smtClean="0">
                                  <a:effectLst/>
                                  <a:latin typeface="Cambria Math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b="0" u="none" strike="noStrike" dirty="0">
                              <a:effectLst/>
                            </a:rPr>
                            <a:t>)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7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2104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n-lt"/>
                            </a:rPr>
                            <a:t>460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7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1416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232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7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1534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315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7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852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178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7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…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…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441000"/>
                  </p:ext>
                </p:extLst>
              </p:nvPr>
            </p:nvGraphicFramePr>
            <p:xfrm>
              <a:off x="1376391" y="2770020"/>
              <a:ext cx="5334000" cy="309880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2391103"/>
                    <a:gridCol w="2942897"/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1016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r="-123155" b="-43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1016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81366" r="-207" b="-439000"/>
                          </a:stretch>
                        </a:blipFill>
                      </a:tcPr>
                    </a:tc>
                  </a:tr>
                  <a:tr h="497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2104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n-lt"/>
                            </a:rPr>
                            <a:t>460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497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1416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232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497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1534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315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497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852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178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497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…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…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2607233" y="2246800"/>
            <a:ext cx="2313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2">
                    <a:lumMod val="75000"/>
                  </a:schemeClr>
                </a:solidFill>
              </a:rPr>
              <a:t>Training set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36684" y="3370003"/>
                <a:ext cx="30078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Parameters:</a:t>
                </a:r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 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684" y="3370003"/>
                <a:ext cx="3007875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426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36684" y="3962556"/>
                <a:ext cx="28353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How to choose:</a:t>
                </a:r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sz="2800" dirty="0"/>
                  <a:t>’s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684" y="3962556"/>
                <a:ext cx="2835328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4516" t="-11628" r="-344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74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739306" y="2204042"/>
          <a:ext cx="2832694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4766055" y="2204042"/>
          <a:ext cx="2832694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7792804" y="2204042"/>
          <a:ext cx="2832694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734583" y="3619289"/>
            <a:ext cx="2592000" cy="84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87608" y="3249957"/>
                <a:ext cx="2071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)=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5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608" y="3249957"/>
                <a:ext cx="2071702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96721" b="-1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19775772">
                <a:off x="4768844" y="4205159"/>
                <a:ext cx="2071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)=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5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5772">
                <a:off x="4768844" y="4205159"/>
                <a:ext cx="2071702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 flipV="1">
            <a:off x="8106793" y="2859206"/>
            <a:ext cx="2197267" cy="12876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9849811">
                <a:off x="8065432" y="3179728"/>
                <a:ext cx="2071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)= 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+ 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5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49811">
                <a:off x="8065432" y="3179728"/>
                <a:ext cx="2071702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6364" r="-2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V="1">
            <a:off x="5075358" y="3777778"/>
            <a:ext cx="2041287" cy="1215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00825" y="1073013"/>
                <a:ext cx="36680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825" y="1073013"/>
                <a:ext cx="3668082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70200" y="5617216"/>
                <a:ext cx="135941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5</m:t>
                      </m:r>
                    </m:oMath>
                  </m:oMathPara>
                </a14:m>
                <a:endParaRPr lang="en-US" sz="2400" i="1" dirty="0">
                  <a:solidFill>
                    <a:srgbClr val="7030A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200" y="5617216"/>
                <a:ext cx="1359411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749902" y="5616503"/>
                <a:ext cx="136992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902" y="5616503"/>
                <a:ext cx="1369927" cy="830997"/>
              </a:xfrm>
              <a:prstGeom prst="rect">
                <a:avLst/>
              </a:prstGeom>
              <a:blipFill rotWithShape="0">
                <a:blip r:embed="rId11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721199" y="5523652"/>
                <a:ext cx="136992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accent2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199" y="5523652"/>
                <a:ext cx="1369927" cy="830997"/>
              </a:xfrm>
              <a:prstGeom prst="rect">
                <a:avLst/>
              </a:prstGeom>
              <a:blipFill rotWithShape="0">
                <a:blip r:embed="rId12"/>
                <a:stretch>
                  <a:fillRect l="-1339"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5206618" y="4067662"/>
            <a:ext cx="144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641157" y="4054711"/>
            <a:ext cx="0" cy="8262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27963" y="3236309"/>
            <a:ext cx="144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9662502" y="3223358"/>
            <a:ext cx="0" cy="1656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95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4"/>
              <p:cNvSpPr>
                <a:spLocks noGrp="1"/>
              </p:cNvSpPr>
              <p:nvPr>
                <p:ph type="title"/>
              </p:nvPr>
            </p:nvSpPr>
            <p:spPr>
              <a:xfrm>
                <a:off x="1024128" y="585216"/>
                <a:ext cx="10393840" cy="1499616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Univariate Linear regression: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 How to choose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‘s ?</a:t>
                </a:r>
              </a:p>
            </p:txBody>
          </p:sp>
        </mc:Choice>
        <mc:Fallback xmlns="">
          <p:sp>
            <p:nvSpPr>
              <p:cNvPr id="15" name="Title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4128" y="585216"/>
                <a:ext cx="10393840" cy="1499616"/>
              </a:xfrm>
              <a:blipFill rotWithShape="0">
                <a:blip r:embed="rId2"/>
                <a:stretch>
                  <a:fillRect l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Calculate how ‘good’ or ‘bad’ the hypothesis is for the given values of 𝜃.</a:t>
                </a:r>
              </a:p>
              <a:p>
                <a:pPr lvl="1"/>
                <a:r>
                  <a:rPr lang="en-US" sz="2400" dirty="0"/>
                  <a:t>i.e. how far off is the prediction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h</m:t>
                    </m:r>
                  </m:oMath>
                </a14:m>
                <a:r>
                  <a:rPr lang="en-US" sz="2400" dirty="0"/>
                  <a:t> from the actual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2400" dirty="0"/>
                  <a:t> value</a:t>
                </a:r>
              </a:p>
              <a:p>
                <a:r>
                  <a:rPr lang="en-US" sz="2800" dirty="0"/>
                  <a:t>How do we know how ‘good’ or ‘bad’ the hypothesis is?</a:t>
                </a:r>
              </a:p>
              <a:p>
                <a:pPr lvl="1"/>
                <a:r>
                  <a:rPr lang="en-US" sz="2400" dirty="0"/>
                  <a:t>We need a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Cost Function </a:t>
                </a:r>
                <a:r>
                  <a:rPr lang="en-US" sz="2400" dirty="0"/>
                  <a:t>that tells us how far off we are</a:t>
                </a:r>
              </a:p>
              <a:p>
                <a:pPr lvl="1"/>
                <a:r>
                  <a:rPr lang="en-US" sz="2400" dirty="0"/>
                  <a:t>A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cost function </a:t>
                </a:r>
                <a:r>
                  <a:rPr lang="en-US" sz="2400" dirty="0"/>
                  <a:t>lets us figure out how to fit the best straight line to our training set data</a:t>
                </a:r>
              </a:p>
              <a:p>
                <a:pPr lvl="1"/>
                <a:r>
                  <a:rPr lang="en-US" sz="2400" dirty="0"/>
                  <a:t>Also called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loss function, or error function, or objective function</a:t>
                </a:r>
              </a:p>
              <a:p>
                <a:r>
                  <a:rPr lang="en-US" sz="2800" dirty="0"/>
                  <a:t>Now, we can adjust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sz="2800" dirty="0"/>
                  <a:t>’s to try and get a better hypothesis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67" t="-2576" r="-2006" b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52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Function: Mean squared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3" cy="445902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Measures the </a:t>
                </a:r>
                <a:r>
                  <a:rPr lang="en-US" dirty="0">
                    <a:solidFill>
                      <a:schemeClr val="accent6"/>
                    </a:solidFill>
                  </a:rPr>
                  <a:t>squared</a:t>
                </a:r>
                <a:r>
                  <a:rPr lang="en-US" dirty="0"/>
                  <a:t> average magnitude of errors in a group of predictions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𝑀𝑆𝐸</m:t>
                      </m:r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s-I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mr-I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mr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/>
                  <a:t>: ground truth value,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: predicted value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3" cy="4459024"/>
              </a:xfrm>
              <a:blipFill>
                <a:blip r:embed="rId2"/>
                <a:stretch>
                  <a:fillRect l="-1191" t="-1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0CFF-1B86-B847-84EA-93D75AF20E58}" type="slidenum">
              <a:rPr lang="en-US" smtClean="0"/>
              <a:t>13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884164" y="3066330"/>
            <a:ext cx="3510093" cy="937780"/>
            <a:chOff x="5884164" y="3066330"/>
            <a:chExt cx="3510093" cy="937780"/>
          </a:xfrm>
        </p:grpSpPr>
        <p:sp>
          <p:nvSpPr>
            <p:cNvPr id="5" name="Oval 4"/>
            <p:cNvSpPr/>
            <p:nvPr/>
          </p:nvSpPr>
          <p:spPr>
            <a:xfrm>
              <a:off x="5884164" y="3147461"/>
              <a:ext cx="1857676" cy="85664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741840" y="3262964"/>
              <a:ext cx="343381" cy="19250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085221" y="3066330"/>
              <a:ext cx="1309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Loss function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68766" y="2286000"/>
            <a:ext cx="6381550" cy="1833613"/>
            <a:chOff x="5168766" y="2286000"/>
            <a:chExt cx="6381550" cy="1833613"/>
          </a:xfrm>
        </p:grpSpPr>
        <p:sp>
          <p:nvSpPr>
            <p:cNvPr id="11" name="Rectangle 10"/>
            <p:cNvSpPr/>
            <p:nvPr/>
          </p:nvSpPr>
          <p:spPr>
            <a:xfrm>
              <a:off x="5168766" y="2762451"/>
              <a:ext cx="4485373" cy="135716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9654139" y="2618072"/>
              <a:ext cx="721895" cy="448258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376034" y="2286000"/>
              <a:ext cx="11742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Objective/Cost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1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regression - implementation (cost function)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3" cy="4572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cost function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𝑚𝑖𝑛𝑖𝑚𝑖𝑧𝑒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i="1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is-I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</a:rPr>
                            <m:t>=</m:t>
                          </m:r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mr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mr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divide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dirty="0"/>
                  <a:t> to simplify the derivative later</a:t>
                </a:r>
              </a:p>
              <a:p>
                <a:r>
                  <a:rPr lang="en-US" dirty="0"/>
                  <a:t>Remember: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endParaRPr lang="en-US" sz="2400" dirty="0"/>
              </a:p>
              <a:p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is-I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mr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)−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/>
                  <a:t>, i.e. our cost function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r>
                  <a:rPr lang="en-US" dirty="0"/>
                  <a:t>So, what we want it to: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𝑚𝑖𝑛𝑖𝑚𝑖𝑧𝑒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  </m:t>
                      </m:r>
                      <m:r>
                        <a:rPr lang="en-US" i="1">
                          <a:latin typeface="Cambria Math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Minimizing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𝐽</m:t>
                    </m:r>
                  </m:oMath>
                </a14:m>
                <a:r>
                  <a:rPr lang="en-US" dirty="0"/>
                  <a:t> means we get the values of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𝜃</m:t>
                    </m:r>
                    <m:r>
                      <a:rPr lang="en-US" i="1" baseline="-25000" dirty="0"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/>
                  <a:t> and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𝜃</m:t>
                    </m:r>
                    <m:r>
                      <a:rPr lang="en-US" i="1" baseline="-25000" dirty="0">
                        <a:latin typeface="Cambria Math" charset="0"/>
                      </a:rPr>
                      <m:t>1</m:t>
                    </m:r>
                  </m:oMath>
                </a14:m>
                <a:r>
                  <a:rPr lang="en-US" dirty="0"/>
                  <a:t> that give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𝐽</m:t>
                    </m:r>
                  </m:oMath>
                </a14:m>
                <a:r>
                  <a:rPr lang="en-US" dirty="0"/>
                  <a:t> the smallest value</a:t>
                </a:r>
              </a:p>
              <a:p>
                <a:r>
                  <a:rPr lang="en-US" dirty="0"/>
                  <a:t>Summation means looking at ALL the data in the training set at any time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3" cy="4572000"/>
              </a:xfrm>
              <a:blipFill rotWithShape="0">
                <a:blip r:embed="rId2"/>
                <a:stretch>
                  <a:fillRect l="-1191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D75A07-64D2-465A-83DA-8F48F96DC08B}"/>
              </a:ext>
            </a:extLst>
          </p:cNvPr>
          <p:cNvGrpSpPr/>
          <p:nvPr/>
        </p:nvGrpSpPr>
        <p:grpSpPr>
          <a:xfrm>
            <a:off x="8501590" y="1501653"/>
            <a:ext cx="3067328" cy="2900065"/>
            <a:chOff x="5225544" y="2689175"/>
            <a:chExt cx="3067328" cy="29000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A9CE97-0F9D-4A59-92C7-D6DBE5F0927A}"/>
                </a:ext>
              </a:extLst>
            </p:cNvPr>
            <p:cNvGrpSpPr/>
            <p:nvPr/>
          </p:nvGrpSpPr>
          <p:grpSpPr>
            <a:xfrm>
              <a:off x="5225544" y="2689175"/>
              <a:ext cx="3067328" cy="2900065"/>
              <a:chOff x="534538" y="578248"/>
              <a:chExt cx="3067328" cy="2900065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F546AC1-17E8-409B-AA59-4FEE5D161AA4}"/>
                  </a:ext>
                </a:extLst>
              </p:cNvPr>
              <p:cNvCxnSpPr/>
              <p:nvPr/>
            </p:nvCxnSpPr>
            <p:spPr>
              <a:xfrm flipV="1">
                <a:off x="858666" y="578248"/>
                <a:ext cx="0" cy="2844801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8DAF0D4-195C-48E0-9D0C-6EBE5A9E445C}"/>
                  </a:ext>
                </a:extLst>
              </p:cNvPr>
              <p:cNvCxnSpPr/>
              <p:nvPr/>
            </p:nvCxnSpPr>
            <p:spPr>
              <a:xfrm>
                <a:off x="630066" y="3118247"/>
                <a:ext cx="2971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DE14DC-4860-4B6C-8B7C-39C91B41BFA4}"/>
                  </a:ext>
                </a:extLst>
              </p:cNvPr>
              <p:cNvSpPr txBox="1"/>
              <p:nvPr/>
            </p:nvSpPr>
            <p:spPr>
              <a:xfrm>
                <a:off x="534538" y="1492648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y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040A67-8E52-4229-BB95-F23FDBBE4448}"/>
                  </a:ext>
                </a:extLst>
              </p:cNvPr>
              <p:cNvSpPr txBox="1"/>
              <p:nvPr/>
            </p:nvSpPr>
            <p:spPr>
              <a:xfrm>
                <a:off x="2001666" y="3016648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x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AFE4F6E-1BD8-4603-9E28-550D371AE80C}"/>
                  </a:ext>
                </a:extLst>
              </p:cNvPr>
              <p:cNvGrpSpPr/>
              <p:nvPr/>
            </p:nvGrpSpPr>
            <p:grpSpPr>
              <a:xfrm>
                <a:off x="1011067" y="1312189"/>
                <a:ext cx="1811743" cy="1478515"/>
                <a:chOff x="1981200" y="760007"/>
                <a:chExt cx="1811743" cy="1108886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E6C7E8CC-AF81-400B-9CA6-D436FB8960BD}"/>
                    </a:ext>
                  </a:extLst>
                </p:cNvPr>
                <p:cNvGrpSpPr/>
                <p:nvPr/>
              </p:nvGrpSpPr>
              <p:grpSpPr>
                <a:xfrm flipV="1">
                  <a:off x="1981200" y="1733550"/>
                  <a:ext cx="135343" cy="135343"/>
                  <a:chOff x="5370863" y="1729085"/>
                  <a:chExt cx="914400" cy="914400"/>
                </a:xfrm>
              </p:grpSpPr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D26C7E23-A62C-4BD9-95AC-1D51ABF4BDF6}"/>
                      </a:ext>
                    </a:extLst>
                  </p:cNvPr>
                  <p:cNvCxnSpPr/>
                  <p:nvPr/>
                </p:nvCxnSpPr>
                <p:spPr>
                  <a:xfrm>
                    <a:off x="5370863" y="1729085"/>
                    <a:ext cx="914400" cy="91440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E2462B48-15C8-4FBE-BE81-F41A913E4E4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370863" y="1729085"/>
                    <a:ext cx="914400" cy="91440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CA9A09CE-94F6-4B0F-85E1-FD644842D69C}"/>
                    </a:ext>
                  </a:extLst>
                </p:cNvPr>
                <p:cNvGrpSpPr/>
                <p:nvPr/>
              </p:nvGrpSpPr>
              <p:grpSpPr>
                <a:xfrm flipV="1">
                  <a:off x="2438400" y="1675773"/>
                  <a:ext cx="135343" cy="135343"/>
                  <a:chOff x="5370863" y="1729085"/>
                  <a:chExt cx="914400" cy="914400"/>
                </a:xfrm>
              </p:grpSpPr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0CEBB92B-5929-4B95-A6E2-D815C294AF62}"/>
                      </a:ext>
                    </a:extLst>
                  </p:cNvPr>
                  <p:cNvCxnSpPr/>
                  <p:nvPr/>
                </p:nvCxnSpPr>
                <p:spPr>
                  <a:xfrm>
                    <a:off x="5370863" y="1729085"/>
                    <a:ext cx="914400" cy="91440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E24793C4-F06A-46D5-9B35-2F61D389306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370863" y="1729085"/>
                    <a:ext cx="914400" cy="91440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44AC2523-C090-4DA0-B396-008AE32E837D}"/>
                    </a:ext>
                  </a:extLst>
                </p:cNvPr>
                <p:cNvGrpSpPr/>
                <p:nvPr/>
              </p:nvGrpSpPr>
              <p:grpSpPr>
                <a:xfrm flipV="1">
                  <a:off x="2535773" y="1358615"/>
                  <a:ext cx="135343" cy="135343"/>
                  <a:chOff x="5370863" y="1729085"/>
                  <a:chExt cx="914400" cy="914400"/>
                </a:xfrm>
              </p:grpSpPr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62C4C2E4-9EFC-4353-BB3C-0E5851C0E123}"/>
                      </a:ext>
                    </a:extLst>
                  </p:cNvPr>
                  <p:cNvCxnSpPr/>
                  <p:nvPr/>
                </p:nvCxnSpPr>
                <p:spPr>
                  <a:xfrm>
                    <a:off x="5370863" y="1729085"/>
                    <a:ext cx="914400" cy="91440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F1C74B90-A41C-4607-B6A2-C107BB7903B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370863" y="1729085"/>
                    <a:ext cx="914400" cy="91440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3D54628A-2F0A-4861-BB7E-1316503443AC}"/>
                    </a:ext>
                  </a:extLst>
                </p:cNvPr>
                <p:cNvGrpSpPr/>
                <p:nvPr/>
              </p:nvGrpSpPr>
              <p:grpSpPr>
                <a:xfrm flipV="1">
                  <a:off x="3062986" y="1276350"/>
                  <a:ext cx="135343" cy="135343"/>
                  <a:chOff x="5370863" y="1729085"/>
                  <a:chExt cx="914400" cy="914400"/>
                </a:xfrm>
              </p:grpSpPr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2B92F5CA-6076-4484-B482-B1BF0E676AE8}"/>
                      </a:ext>
                    </a:extLst>
                  </p:cNvPr>
                  <p:cNvCxnSpPr/>
                  <p:nvPr/>
                </p:nvCxnSpPr>
                <p:spPr>
                  <a:xfrm>
                    <a:off x="5370863" y="1729085"/>
                    <a:ext cx="914400" cy="91440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4BC7D04F-5575-4A77-9F3A-AA61DAFB662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370863" y="1729085"/>
                    <a:ext cx="914400" cy="91440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A11BB189-43FF-4B0D-8EF5-EC2812AE6FA0}"/>
                    </a:ext>
                  </a:extLst>
                </p:cNvPr>
                <p:cNvGrpSpPr/>
                <p:nvPr/>
              </p:nvGrpSpPr>
              <p:grpSpPr>
                <a:xfrm flipV="1">
                  <a:off x="3429000" y="1058510"/>
                  <a:ext cx="135343" cy="135343"/>
                  <a:chOff x="5370863" y="1729085"/>
                  <a:chExt cx="914400" cy="914400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3538F50F-AE71-4D1E-9B7A-D13A2460E051}"/>
                      </a:ext>
                    </a:extLst>
                  </p:cNvPr>
                  <p:cNvCxnSpPr/>
                  <p:nvPr/>
                </p:nvCxnSpPr>
                <p:spPr>
                  <a:xfrm>
                    <a:off x="5370863" y="1729085"/>
                    <a:ext cx="914400" cy="91440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0AB8ED8-C583-42B8-9DDB-9F5A7290353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370863" y="1729085"/>
                    <a:ext cx="914400" cy="91440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E61CCC6-9580-4165-B270-CE0274CEE04A}"/>
                    </a:ext>
                  </a:extLst>
                </p:cNvPr>
                <p:cNvGrpSpPr/>
                <p:nvPr/>
              </p:nvGrpSpPr>
              <p:grpSpPr>
                <a:xfrm flipV="1">
                  <a:off x="3657600" y="760007"/>
                  <a:ext cx="135343" cy="135343"/>
                  <a:chOff x="5370863" y="1729085"/>
                  <a:chExt cx="914400" cy="914400"/>
                </a:xfrm>
              </p:grpSpPr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1EACB46C-1B77-4B85-A4FC-4916E0723D52}"/>
                      </a:ext>
                    </a:extLst>
                  </p:cNvPr>
                  <p:cNvCxnSpPr/>
                  <p:nvPr/>
                </p:nvCxnSpPr>
                <p:spPr>
                  <a:xfrm>
                    <a:off x="5370863" y="1729085"/>
                    <a:ext cx="914400" cy="91440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D96E377C-4579-485E-ADC8-032D29731B7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370863" y="1729085"/>
                    <a:ext cx="914400" cy="91440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35188FC-6C32-4004-A38E-13D855BC3F39}"/>
                </a:ext>
              </a:extLst>
            </p:cNvPr>
            <p:cNvCxnSpPr/>
            <p:nvPr/>
          </p:nvCxnSpPr>
          <p:spPr>
            <a:xfrm flipV="1">
              <a:off x="5580112" y="3199186"/>
              <a:ext cx="2262688" cy="1928389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2882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82526" y="813122"/>
                <a:ext cx="6776535" cy="178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Hypothesis: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6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schemeClr val="accent6"/>
                  </a:solidFill>
                </a:endParaRPr>
              </a:p>
              <a:p>
                <a:r>
                  <a:rPr lang="en-US" sz="2400" dirty="0"/>
                  <a:t>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Cost Function: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/>
                        </a:solidFill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accent6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𝑚</m:t>
                        </m:r>
                      </m:den>
                    </m:f>
                    <m:r>
                      <a:rPr lang="en-US" sz="2400" i="1">
                        <a:solidFill>
                          <a:schemeClr val="accent6"/>
                        </a:solidFill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is-I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mr-IN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6"/>
                                    </a:solidFill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accent6"/>
                                    </a:solidFill>
                                    <a:latin typeface="Cambria Math" charset="0"/>
                                  </a:rPr>
                                  <m:t>)−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/>
                  <a:t>Goal: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𝑚𝑖𝑛𝑖𝑚𝑖𝑧𝑒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 charset="0"/>
                      </a:rPr>
                      <m:t>   </m:t>
                    </m:r>
                    <m:r>
                      <a:rPr lang="en-US" sz="2400" i="1">
                        <a:solidFill>
                          <a:schemeClr val="accent6"/>
                        </a:solidFill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526" y="813122"/>
                <a:ext cx="6776535" cy="1782732"/>
              </a:xfrm>
              <a:prstGeom prst="rect">
                <a:avLst/>
              </a:prstGeom>
              <a:blipFill rotWithShape="0">
                <a:blip r:embed="rId2"/>
                <a:stretch>
                  <a:fillRect l="-1349" t="-2730" b="-3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82526" y="3942985"/>
                <a:ext cx="4717958" cy="2204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2400" dirty="0"/>
                  <a:t>Simplified hypothesis:</a:t>
                </a:r>
              </a:p>
              <a:p>
                <a:pPr marL="0"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𝜃</m:t>
                    </m:r>
                    <m:r>
                      <a:rPr lang="en-US" sz="2400" i="1" baseline="-25000" dirty="0">
                        <a:solidFill>
                          <a:schemeClr val="accent2"/>
                        </a:solidFill>
                        <a:latin typeface="Cambria Math" charset="0"/>
                      </a:rPr>
                      <m:t>0</m:t>
                    </m:r>
                    <m:r>
                      <a:rPr lang="en-US" sz="2400" i="1" dirty="0">
                        <a:solidFill>
                          <a:schemeClr val="accent2"/>
                        </a:solidFill>
                        <a:latin typeface="Cambria Math" charset="0"/>
                      </a:rPr>
                      <m:t> = </m:t>
                    </m:r>
                    <m:r>
                      <a:rPr lang="en-US" sz="2400" i="1" dirty="0">
                        <a:solidFill>
                          <a:schemeClr val="accent2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</a:p>
              <a:p>
                <a:pPr marL="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</a:p>
              <a:p>
                <a:pPr marL="0"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𝑚</m:t>
                        </m:r>
                      </m:den>
                    </m:f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is-I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mr-IN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)−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</a:p>
              <a:p>
                <a:pPr marL="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𝑚𝑖𝑛𝑖𝑚𝑖𝑧𝑒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  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526" y="3942985"/>
                <a:ext cx="4717958" cy="2204642"/>
              </a:xfrm>
              <a:prstGeom prst="rect">
                <a:avLst/>
              </a:prstGeom>
              <a:blipFill rotWithShape="0">
                <a:blip r:embed="rId3"/>
                <a:stretch>
                  <a:fillRect l="-1938" t="-5263" b="-2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74065"/>
              </p:ext>
            </p:extLst>
          </p:nvPr>
        </p:nvGraphicFramePr>
        <p:xfrm>
          <a:off x="8751217" y="276556"/>
          <a:ext cx="2832694" cy="2823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5" name="Straight Connector 24"/>
          <p:cNvCxnSpPr/>
          <p:nvPr/>
        </p:nvCxnSpPr>
        <p:spPr>
          <a:xfrm flipV="1">
            <a:off x="8905097" y="402304"/>
            <a:ext cx="1932236" cy="142008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971133"/>
              </p:ext>
            </p:extLst>
          </p:nvPr>
        </p:nvGraphicFramePr>
        <p:xfrm>
          <a:off x="8751217" y="3647063"/>
          <a:ext cx="2832694" cy="2823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9057497" y="4627940"/>
            <a:ext cx="1932236" cy="142008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 rot="19327220">
                <a:off x="9519324" y="628456"/>
                <a:ext cx="703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27220">
                <a:off x="9519324" y="628456"/>
                <a:ext cx="703782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 rot="19160368">
                <a:off x="9523196" y="5026835"/>
                <a:ext cx="703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60368">
                <a:off x="9523196" y="5026835"/>
                <a:ext cx="703782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52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262000"/>
              </p:ext>
            </p:extLst>
          </p:nvPr>
        </p:nvGraphicFramePr>
        <p:xfrm>
          <a:off x="2057399" y="1899138"/>
          <a:ext cx="3673699" cy="324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6172200" y="755733"/>
            <a:ext cx="0" cy="52832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3540367"/>
                  </p:ext>
                </p:extLst>
              </p:nvPr>
            </p:nvGraphicFramePr>
            <p:xfrm>
              <a:off x="7365642" y="2897745"/>
              <a:ext cx="2950335" cy="1890125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4306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97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7862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u="none" strike="noStrike" dirty="0" smtClean="0">
                                    <a:effectLst/>
                                    <a:latin typeface="Cambria Math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u="none" strike="noStrike" dirty="0" smtClean="0">
                                    <a:effectLst/>
                                    <a:latin typeface="Cambria Math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742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1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742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4742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3540367"/>
                  </p:ext>
                </p:extLst>
              </p:nvPr>
            </p:nvGraphicFramePr>
            <p:xfrm>
              <a:off x="7365642" y="2897745"/>
              <a:ext cx="2950335" cy="1890125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430628"/>
                    <a:gridCol w="1519707"/>
                  </a:tblGrid>
                  <a:tr h="5478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1016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r="-106809" b="-27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1016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4000" r="-400" b="-278889"/>
                          </a:stretch>
                        </a:blipFill>
                      </a:tcPr>
                    </a:tc>
                  </a:tr>
                  <a:tr h="44742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1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44742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44742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9" name="TextBox 38"/>
          <p:cNvSpPr txBox="1"/>
          <p:nvPr/>
        </p:nvSpPr>
        <p:spPr>
          <a:xfrm>
            <a:off x="7683967" y="2264560"/>
            <a:ext cx="2313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2">
                    <a:lumMod val="75000"/>
                  </a:schemeClr>
                </a:solidFill>
              </a:rPr>
              <a:t>Training set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77296" y="3747752"/>
                <a:ext cx="471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296" y="3747752"/>
                <a:ext cx="47173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07027" y="2897745"/>
                <a:ext cx="477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27" y="2897745"/>
                <a:ext cx="47705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92571" y="2079894"/>
                <a:ext cx="477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571" y="2079894"/>
                <a:ext cx="47705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666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282536"/>
              </p:ext>
            </p:extLst>
          </p:nvPr>
        </p:nvGraphicFramePr>
        <p:xfrm>
          <a:off x="2057400" y="1899138"/>
          <a:ext cx="3169920" cy="324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2321169" y="1622738"/>
            <a:ext cx="3139473" cy="3202483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72200" y="755733"/>
            <a:ext cx="0" cy="52832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32624" y="851207"/>
                <a:ext cx="38645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(function of the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624" y="851207"/>
                <a:ext cx="3864519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524" t="-10667" r="-142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57551"/>
              </p:ext>
            </p:extLst>
          </p:nvPr>
        </p:nvGraphicFramePr>
        <p:xfrm>
          <a:off x="6638157" y="1795446"/>
          <a:ext cx="4558988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73683" y="4686622"/>
            <a:ext cx="426050" cy="37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19790" y="170068"/>
                <a:ext cx="1445139" cy="627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790" y="170068"/>
                <a:ext cx="1445139" cy="6270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66729" y="219368"/>
                <a:ext cx="1075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𝐽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729" y="219368"/>
                <a:ext cx="10751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88627" y="5269337"/>
                <a:ext cx="203946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chemeClr val="accent5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endParaRPr lang="en-US" sz="2800" b="0" dirty="0">
                  <a:solidFill>
                    <a:schemeClr val="accent5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1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accent5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627" y="5269337"/>
                <a:ext cx="2039469" cy="954107"/>
              </a:xfrm>
              <a:prstGeom prst="rect">
                <a:avLst/>
              </a:prstGeom>
              <a:blipFill rotWithShape="0">
                <a:blip r:embed="rId7"/>
                <a:stretch>
                  <a:fillRect l="-6287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294071" y="1516598"/>
                <a:ext cx="8197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𝐽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071" y="1516598"/>
                <a:ext cx="819775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837333" y="4486586"/>
                <a:ext cx="5673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333" y="4486586"/>
                <a:ext cx="56739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113846" y="1836446"/>
                <a:ext cx="3965445" cy="1952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5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𝑚</m:t>
                        </m:r>
                      </m:den>
                    </m:f>
                    <m:r>
                      <a:rPr lang="en-US" sz="2000" i="1">
                        <a:solidFill>
                          <a:schemeClr val="accent5"/>
                        </a:solidFill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is-I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mr-IN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  <m:t>)−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solidFill>
                      <a:schemeClr val="accent5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is-IS" sz="2000" b="0" i="1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sz="2000" b="0" dirty="0">
                    <a:solidFill>
                      <a:schemeClr val="accent2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is-IS" sz="2000" i="1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2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2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is-IS" sz="2000" i="1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3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3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5"/>
                        </a:solidFill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mr-IN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mr-IN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 ∗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accent5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846" y="1836446"/>
                <a:ext cx="3965445" cy="195290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93958" y="3760631"/>
                <a:ext cx="471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958" y="3760631"/>
                <a:ext cx="471732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46415" y="2910624"/>
                <a:ext cx="477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415" y="2910624"/>
                <a:ext cx="477054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25896" y="2092773"/>
                <a:ext cx="477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896" y="2092773"/>
                <a:ext cx="477054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039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hart 43"/>
          <p:cNvGraphicFramePr>
            <a:graphicFrameLocks/>
          </p:cNvGraphicFramePr>
          <p:nvPr/>
        </p:nvGraphicFramePr>
        <p:xfrm>
          <a:off x="2057400" y="1558967"/>
          <a:ext cx="316992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52600" y="2803569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0" y="4728015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373581" y="2914650"/>
            <a:ext cx="2977088" cy="1811236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72200" y="755733"/>
            <a:ext cx="0" cy="52832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919790" y="170068"/>
                <a:ext cx="1445139" cy="627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790" y="170068"/>
                <a:ext cx="1445139" cy="6270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88627" y="5269337"/>
                <a:ext cx="239052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chemeClr val="accent5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5</m:t>
                    </m:r>
                  </m:oMath>
                </a14:m>
                <a:endParaRPr lang="en-US" sz="2800" dirty="0">
                  <a:solidFill>
                    <a:schemeClr val="accent5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accent5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627" y="5269337"/>
                <a:ext cx="2390526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5357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2500819" y="4140121"/>
            <a:ext cx="82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319313" y="4148601"/>
            <a:ext cx="0" cy="50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32624" y="851207"/>
                <a:ext cx="38645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(function of the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624" y="851207"/>
                <a:ext cx="386451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524" t="-10667" r="-142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366729" y="219368"/>
                <a:ext cx="1075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𝐽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729" y="219368"/>
                <a:ext cx="10751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376585"/>
              </p:ext>
            </p:extLst>
          </p:nvPr>
        </p:nvGraphicFramePr>
        <p:xfrm>
          <a:off x="6638157" y="1795446"/>
          <a:ext cx="4558988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773683" y="4686622"/>
            <a:ext cx="426050" cy="37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294071" y="1516598"/>
                <a:ext cx="8197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𝐽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071" y="1516598"/>
                <a:ext cx="819775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0837333" y="4486586"/>
                <a:ext cx="5673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333" y="4486586"/>
                <a:ext cx="56739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153351" y="1212552"/>
                <a:ext cx="3965445" cy="2464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5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𝑚</m:t>
                        </m:r>
                      </m:den>
                    </m:f>
                    <m:r>
                      <a:rPr lang="en-US" sz="2000" i="1">
                        <a:solidFill>
                          <a:schemeClr val="accent5"/>
                        </a:solidFill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is-I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mr-IN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  <m:t>)−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solidFill>
                      <a:schemeClr val="accent5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is-IS" sz="2000" b="0" i="1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5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5</m:t>
                    </m:r>
                  </m:oMath>
                </a14:m>
                <a:r>
                  <a:rPr lang="en-US" sz="2000" b="0" dirty="0">
                    <a:solidFill>
                      <a:schemeClr val="accent2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is-IS" sz="2000" i="1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2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is-IS" sz="2000" i="1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5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3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5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5"/>
                        </a:solidFill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(−</m:t>
                            </m:r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5</m:t>
                            </m:r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mr-IN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(−</m:t>
                            </m:r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mr-IN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(−</m:t>
                            </m:r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5</m:t>
                            </m:r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 ∗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accent5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mr-IN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25</m:t>
                        </m:r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00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 ∗</m:t>
                        </m:r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3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583</m:t>
                    </m:r>
                  </m:oMath>
                </a14:m>
                <a:r>
                  <a:rPr lang="en-US" sz="2000" dirty="0">
                    <a:solidFill>
                      <a:schemeClr val="accent5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351" y="1212552"/>
                <a:ext cx="3965445" cy="246400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8153351" y="4171494"/>
            <a:ext cx="102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78444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hart 43"/>
          <p:cNvGraphicFramePr>
            <a:graphicFrameLocks/>
          </p:cNvGraphicFramePr>
          <p:nvPr/>
        </p:nvGraphicFramePr>
        <p:xfrm>
          <a:off x="2057400" y="1558967"/>
          <a:ext cx="316992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52600" y="2803569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0" y="4728015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378744" y="4622006"/>
            <a:ext cx="4693444" cy="21432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72200" y="755733"/>
            <a:ext cx="0" cy="52832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919790" y="170068"/>
                <a:ext cx="1445139" cy="627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790" y="170068"/>
                <a:ext cx="1445139" cy="6270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88627" y="5269337"/>
                <a:ext cx="183781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chemeClr val="accent5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chemeClr val="accent5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accent5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627" y="5269337"/>
                <a:ext cx="1837811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6977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32624" y="851207"/>
                <a:ext cx="38645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(function of the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624" y="851207"/>
                <a:ext cx="386451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524" t="-10667" r="-142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366729" y="219368"/>
                <a:ext cx="1075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𝐽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729" y="219368"/>
                <a:ext cx="10751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376585"/>
              </p:ext>
            </p:extLst>
          </p:nvPr>
        </p:nvGraphicFramePr>
        <p:xfrm>
          <a:off x="6638157" y="1795446"/>
          <a:ext cx="4558988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773683" y="4674747"/>
            <a:ext cx="426050" cy="37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294071" y="1516598"/>
                <a:ext cx="8197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𝐽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071" y="1516598"/>
                <a:ext cx="819775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0837333" y="4486586"/>
                <a:ext cx="5673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333" y="4486586"/>
                <a:ext cx="56739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153351" y="1212552"/>
                <a:ext cx="3965445" cy="2464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5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𝑚</m:t>
                        </m:r>
                      </m:den>
                    </m:f>
                    <m:r>
                      <a:rPr lang="en-US" sz="2000" i="1">
                        <a:solidFill>
                          <a:schemeClr val="accent5"/>
                        </a:solidFill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is-I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mr-IN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  <m:t>)−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solidFill>
                      <a:schemeClr val="accent5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is-IS" sz="2000" b="0" i="1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r>
                  <a:rPr lang="en-US" sz="2000" b="0" dirty="0">
                    <a:solidFill>
                      <a:schemeClr val="accent2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is-IS" sz="2000" i="1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2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is-IS" sz="2000" i="1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3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3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5"/>
                        </a:solidFill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(−</m:t>
                            </m:r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mr-IN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(−</m:t>
                            </m:r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mr-IN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(−</m:t>
                            </m:r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3</m:t>
                            </m:r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 ∗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accent5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mr-IN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4</m:t>
                        </m:r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00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 ∗</m:t>
                        </m:r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14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33</m:t>
                    </m:r>
                  </m:oMath>
                </a14:m>
                <a:r>
                  <a:rPr lang="en-US" sz="2000" dirty="0">
                    <a:solidFill>
                      <a:schemeClr val="accent5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351" y="1212552"/>
                <a:ext cx="3965445" cy="246400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8153351" y="4159619"/>
            <a:ext cx="102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91364" y="2469307"/>
            <a:ext cx="48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3081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F237-2CBD-E14F-BFEB-734A8A77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and Generalization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80710-5C8E-BA46-A5B6-BA3F1222FB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Machine learning also has intimate ties to optimization</a:t>
            </a:r>
          </a:p>
          <a:p>
            <a:r>
              <a:rPr lang="en-US" sz="2000" dirty="0">
                <a:solidFill>
                  <a:srgbClr val="2014FF"/>
                </a:solidFill>
              </a:rPr>
              <a:t>Many learning problems are formulated as minimization of some loss function on a training set of examples</a:t>
            </a:r>
            <a:r>
              <a:rPr lang="en-US" sz="2000" dirty="0"/>
              <a:t>. </a:t>
            </a:r>
          </a:p>
          <a:p>
            <a:r>
              <a:rPr lang="en-US" sz="2000" dirty="0">
                <a:solidFill>
                  <a:srgbClr val="2014FF"/>
                </a:solidFill>
              </a:rPr>
              <a:t>Loss functions </a:t>
            </a:r>
            <a:r>
              <a:rPr lang="en-US" sz="2000" dirty="0"/>
              <a:t>express the discrepancy between the predictions of the model being trained and the actual problem instances</a:t>
            </a:r>
          </a:p>
          <a:p>
            <a:r>
              <a:rPr lang="en-US" sz="2000" dirty="0"/>
              <a:t>For example, in classification, one wants to assign a label to instances, </a:t>
            </a:r>
            <a:r>
              <a:rPr lang="en-US" sz="2000" b="1" dirty="0"/>
              <a:t>and models are trained to correctly predict the pre-assigned labels of a set of examples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18F7D-73B4-8643-A54C-F52356E834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difference between optimization and machine learning arises from the goal of generalization</a:t>
            </a:r>
          </a:p>
          <a:p>
            <a:r>
              <a:rPr lang="en-US" sz="2000" dirty="0"/>
              <a:t>While optimization algorithms can minimize the loss on a training set, </a:t>
            </a:r>
            <a:r>
              <a:rPr lang="en-US" sz="2000" b="1" dirty="0"/>
              <a:t>machine learning is concerned with minimizing the loss on unseen samples. </a:t>
            </a:r>
          </a:p>
          <a:p>
            <a:r>
              <a:rPr lang="en-US" sz="2000" dirty="0"/>
              <a:t>Characterizing the generalization of various learning algorithms is an active topic of current research, especially for deep learning algorithms.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4B4B4-3ECD-2E4B-ABF2-9B30F384B3CB}"/>
              </a:ext>
            </a:extLst>
          </p:cNvPr>
          <p:cNvSpPr txBox="1"/>
          <p:nvPr/>
        </p:nvSpPr>
        <p:spPr>
          <a:xfrm>
            <a:off x="1688123" y="6196252"/>
            <a:ext cx="342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Optimization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D68E2-03BA-714A-ACD7-28C666B6AB4C}"/>
              </a:ext>
            </a:extLst>
          </p:cNvPr>
          <p:cNvSpPr txBox="1"/>
          <p:nvPr/>
        </p:nvSpPr>
        <p:spPr>
          <a:xfrm>
            <a:off x="6869723" y="6160626"/>
            <a:ext cx="342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Generalization</a:t>
            </a:r>
          </a:p>
        </p:txBody>
      </p:sp>
    </p:spTree>
    <p:extLst>
      <p:ext uri="{BB962C8B-B14F-4D97-AF65-F5344CB8AC3E}">
        <p14:creationId xmlns:p14="http://schemas.microsoft.com/office/powerpoint/2010/main" val="3626605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43025" y="519670"/>
                <a:ext cx="526503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Continuing with more values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sz="2400" dirty="0"/>
                  <a:t> we get: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In this case,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1</m:t>
                    </m:r>
                  </m:oMath>
                </a14:m>
                <a:r>
                  <a:rPr lang="en-US" sz="2400" dirty="0"/>
                  <a:t> is our global minimum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5" y="519670"/>
                <a:ext cx="5265031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736" t="-3101" r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292766" y="2156379"/>
                <a:ext cx="1075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𝐽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766" y="2156379"/>
                <a:ext cx="107516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564442"/>
              </p:ext>
            </p:extLst>
          </p:nvPr>
        </p:nvGraphicFramePr>
        <p:xfrm>
          <a:off x="3709219" y="2557413"/>
          <a:ext cx="4558988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844745" y="5448589"/>
            <a:ext cx="426050" cy="37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365133" y="2278565"/>
                <a:ext cx="8197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𝐽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133" y="2278565"/>
                <a:ext cx="819775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908395" y="5248553"/>
                <a:ext cx="5673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395" y="5248553"/>
                <a:ext cx="56739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050534" y="4878487"/>
            <a:ext cx="3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62426" y="3397524"/>
            <a:ext cx="48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" name="Block Arc 2"/>
          <p:cNvSpPr/>
          <p:nvPr/>
        </p:nvSpPr>
        <p:spPr>
          <a:xfrm rot="10800000">
            <a:off x="4662152" y="-93072"/>
            <a:ext cx="2666840" cy="5703082"/>
          </a:xfrm>
          <a:prstGeom prst="blockArc">
            <a:avLst>
              <a:gd name="adj1" fmla="val 12702722"/>
              <a:gd name="adj2" fmla="val 19529964"/>
              <a:gd name="adj3" fmla="val 0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37188" y="4185065"/>
            <a:ext cx="8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54006" y="5132305"/>
            <a:ext cx="117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30738" y="4762466"/>
            <a:ext cx="106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78072" y="4055104"/>
            <a:ext cx="153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7460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457200" indent="-457200"/>
                <a:r>
                  <a:rPr lang="en-US" sz="2400" dirty="0"/>
                  <a:t>Hypothesis: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6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schemeClr val="accent6"/>
                  </a:solidFill>
                </a:endParaRPr>
              </a:p>
              <a:p>
                <a:pPr marL="457200" indent="-457200"/>
                <a:r>
                  <a:rPr lang="en-US" sz="2400" dirty="0"/>
                  <a:t>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457200" indent="-457200"/>
                <a:r>
                  <a:rPr lang="en-US" sz="2400" dirty="0"/>
                  <a:t>Cost Function: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/>
                        </a:solidFill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accent6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𝑚</m:t>
                        </m:r>
                      </m:den>
                    </m:f>
                    <m:r>
                      <a:rPr lang="en-US" sz="2400" i="1">
                        <a:solidFill>
                          <a:schemeClr val="accent6"/>
                        </a:solidFill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is-I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mr-IN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6"/>
                                    </a:solidFill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accent6"/>
                                    </a:solidFill>
                                    <a:latin typeface="Cambria Math" charset="0"/>
                                  </a:rPr>
                                  <m:t>)−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  <a:p>
                <a:pPr marL="457200" indent="-457200"/>
                <a:r>
                  <a:rPr lang="en-US" sz="2400" dirty="0"/>
                  <a:t>Goal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𝑚𝑖𝑛𝑖𝑚𝑖𝑧𝑒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solidFill>
                          <a:schemeClr val="accent6"/>
                        </a:solidFill>
                        <a:latin typeface="Cambria Math" charset="0"/>
                      </a:rPr>
                      <m:t>   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94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4C49D0-2485-46FB-B149-F698FF6F91E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47" y="3200019"/>
            <a:ext cx="2534298" cy="3600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6F8D10F-29F4-4719-A405-A5FA6C244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152993"/>
              </p:ext>
            </p:extLst>
          </p:nvPr>
        </p:nvGraphicFramePr>
        <p:xfrm>
          <a:off x="5351447" y="1600202"/>
          <a:ext cx="4114800" cy="387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B55A37D-C88D-487F-8DCD-E1E3C1EDB4FA}"/>
              </a:ext>
            </a:extLst>
          </p:cNvPr>
          <p:cNvSpPr txBox="1"/>
          <p:nvPr/>
        </p:nvSpPr>
        <p:spPr>
          <a:xfrm>
            <a:off x="5168884" y="1097605"/>
            <a:ext cx="1013739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/>
              <a:t>Price ($) </a:t>
            </a:r>
          </a:p>
          <a:p>
            <a:pPr algn="ctr"/>
            <a:r>
              <a:rPr lang="en-US" dirty="0"/>
              <a:t>in 1000’s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1140D1-B460-42DE-AB0B-A66B607493D2}"/>
                  </a:ext>
                </a:extLst>
              </p:cNvPr>
              <p:cNvSpPr txBox="1"/>
              <p:nvPr/>
            </p:nvSpPr>
            <p:spPr>
              <a:xfrm>
                <a:off x="6624432" y="5543790"/>
                <a:ext cx="1623138" cy="369332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pPr algn="ctr"/>
                <a:r>
                  <a:rPr lang="en-US" dirty="0"/>
                  <a:t>Size in feet</a:t>
                </a:r>
                <a:r>
                  <a:rPr lang="en-US" baseline="30000" dirty="0"/>
                  <a:t>2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1140D1-B460-42DE-AB0B-A66B60749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432" y="5543790"/>
                <a:ext cx="1623138" cy="369332"/>
              </a:xfrm>
              <a:prstGeom prst="rect">
                <a:avLst/>
              </a:prstGeom>
              <a:blipFill>
                <a:blip r:embed="rId6"/>
                <a:stretch>
                  <a:fillRect l="-3008" t="-8197" r="-225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6FCCD5-495D-4274-B9B0-D21A315EDCAC}"/>
              </a:ext>
            </a:extLst>
          </p:cNvPr>
          <p:cNvCxnSpPr/>
          <p:nvPr/>
        </p:nvCxnSpPr>
        <p:spPr>
          <a:xfrm flipV="1">
            <a:off x="5409891" y="3380019"/>
            <a:ext cx="3863061" cy="1396287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D631ED6-A2DE-4894-9DED-4AE56855833D}"/>
                  </a:ext>
                </a:extLst>
              </p:cNvPr>
              <p:cNvSpPr/>
              <p:nvPr/>
            </p:nvSpPr>
            <p:spPr>
              <a:xfrm>
                <a:off x="8247570" y="170442"/>
                <a:ext cx="1837746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lang="en-US" sz="3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D631ED6-A2DE-4894-9DED-4AE5685583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70" y="170442"/>
                <a:ext cx="1837746" cy="6298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89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Documents\ml-class\lectures-slides\assets\2.bow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07336"/>
            <a:ext cx="6310772" cy="57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Cost</a:t>
            </a:r>
            <a:r>
              <a:rPr lang="fr-FR" dirty="0"/>
              <a:t> </a:t>
            </a:r>
            <a:r>
              <a:rPr lang="fr-FR" dirty="0" err="1"/>
              <a:t>function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40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Documents\ml-class\lectures-slides\assets\2.bow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72" y="0"/>
            <a:ext cx="6019800" cy="629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2838" y="1579080"/>
            <a:ext cx="4389120" cy="3762294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The </a:t>
            </a:r>
            <a:r>
              <a:rPr lang="en-US" altLang="en-US" sz="2400" dirty="0">
                <a:solidFill>
                  <a:srgbClr val="FF0000"/>
                </a:solidFill>
              </a:rPr>
              <a:t>linear regression cost function </a:t>
            </a:r>
            <a:r>
              <a:rPr lang="en-US" altLang="en-US" sz="2400" dirty="0"/>
              <a:t>is always a </a:t>
            </a:r>
            <a:r>
              <a:rPr lang="en-US" altLang="en-US" sz="2400" dirty="0">
                <a:solidFill>
                  <a:schemeClr val="accent6"/>
                </a:solidFill>
              </a:rPr>
              <a:t>convex</a:t>
            </a:r>
            <a:r>
              <a:rPr lang="en-US" altLang="en-US" sz="2400" dirty="0"/>
              <a:t> function - always has a single minimum (Bowl shaped)</a:t>
            </a:r>
          </a:p>
          <a:p>
            <a:endParaRPr lang="en-US" altLang="en-US" sz="2400" dirty="0"/>
          </a:p>
          <a:p>
            <a:r>
              <a:rPr lang="en-US" altLang="en-US" sz="2400" dirty="0">
                <a:solidFill>
                  <a:schemeClr val="accent2"/>
                </a:solidFill>
              </a:rPr>
              <a:t>One global optima</a:t>
            </a:r>
            <a:r>
              <a:rPr lang="en-US" altLang="en-US" sz="2400" dirty="0"/>
              <a:t>. So gradient descent will </a:t>
            </a:r>
            <a:r>
              <a:rPr lang="en-US" altLang="en-US" sz="2400" dirty="0">
                <a:solidFill>
                  <a:schemeClr val="accent6"/>
                </a:solidFill>
              </a:rPr>
              <a:t>always</a:t>
            </a:r>
            <a:r>
              <a:rPr lang="en-US" altLang="en-US" sz="2400" dirty="0"/>
              <a:t> converge to global optima</a:t>
            </a: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75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0644" y="2064580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1" y="2064580"/>
            <a:ext cx="4388757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37" y="2483782"/>
            <a:ext cx="678942" cy="36000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36" y="2687998"/>
            <a:ext cx="1076706" cy="324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Contour plot (contour figure)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8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0644" y="2208596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208596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Contour plot (contour figure)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60" y="3823185"/>
            <a:ext cx="678942" cy="3600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36" y="2687998"/>
            <a:ext cx="107670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77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0644" y="2064580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064580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Contour plot (contour figure)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60" y="4078958"/>
            <a:ext cx="678942" cy="3600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36" y="2687998"/>
            <a:ext cx="107670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59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0644" y="2064580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060848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Contour plot (contour figure)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995" y="3727218"/>
            <a:ext cx="678942" cy="36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36" y="2687998"/>
            <a:ext cx="107670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24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Have some function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6"/>
                        </a:solidFill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𝑚𝑖𝑛𝑖𝑚𝑖𝑧𝑒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3200" i="1">
                        <a:solidFill>
                          <a:schemeClr val="accent6"/>
                        </a:solidFill>
                        <a:latin typeface="Cambria Math" charset="0"/>
                      </a:rPr>
                      <m:t>   </m:t>
                    </m:r>
                    <m:r>
                      <a:rPr lang="en-US" sz="3200" i="1">
                        <a:solidFill>
                          <a:schemeClr val="accent6"/>
                        </a:solidFill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Outline:</a:t>
                </a:r>
              </a:p>
              <a:p>
                <a:pPr lvl="1"/>
                <a:r>
                  <a:rPr lang="en-US" sz="2400" dirty="0"/>
                  <a:t>Start with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Keep 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accent6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/>
                  <a:t>to reduce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/>
                        </a:solidFill>
                        <a:latin typeface="Cambria Math" charset="0"/>
                      </a:rPr>
                      <m:t>𝐽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until we hopefully end up at a minimum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67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93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20" y="1845350"/>
            <a:ext cx="3230117" cy="133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67" y="2359236"/>
            <a:ext cx="2592000" cy="307422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V="1">
            <a:off x="1159099" y="3837704"/>
            <a:ext cx="10534918" cy="3431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37467" y="4041466"/>
            <a:ext cx="3905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Correct</a:t>
            </a:r>
            <a:r>
              <a:rPr lang="en-US" sz="2400" dirty="0"/>
              <a:t>: Simultaneous update</a:t>
            </a:r>
          </a:p>
        </p:txBody>
      </p:sp>
      <p:pic>
        <p:nvPicPr>
          <p:cNvPr id="6" name="Picture 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12" y="4582364"/>
            <a:ext cx="2988000" cy="1332000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5981700" y="3835400"/>
            <a:ext cx="0" cy="254000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28467" y="4041466"/>
            <a:ext cx="4381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Incorrect</a:t>
            </a:r>
            <a:r>
              <a:rPr lang="en-US" sz="2400" dirty="0"/>
              <a:t>: non-simultaneous update</a:t>
            </a:r>
          </a:p>
        </p:txBody>
      </p:sp>
      <p:pic>
        <p:nvPicPr>
          <p:cNvPr id="7" name="Picture 6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11" y="4582364"/>
            <a:ext cx="2988000" cy="1332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24128" y="-2385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Gradient descent algorithm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5960" y="3016800"/>
            <a:ext cx="1083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Learning rate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965716" y="2584531"/>
            <a:ext cx="0" cy="5496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32049" y="3381650"/>
            <a:ext cx="154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Derivative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253609" y="2854173"/>
            <a:ext cx="4587" cy="6358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116A49-597E-449D-9BF6-9A722D36B532}"/>
                  </a:ext>
                </a:extLst>
              </p:cNvPr>
              <p:cNvSpPr txBox="1"/>
              <p:nvPr/>
            </p:nvSpPr>
            <p:spPr>
              <a:xfrm>
                <a:off x="770793" y="1401827"/>
                <a:ext cx="68638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1800" dirty="0"/>
                  <a:t>Start with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solidFill>
                          <a:schemeClr val="accent6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116A49-597E-449D-9BF6-9A722D36B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93" y="1401827"/>
                <a:ext cx="6863860" cy="369332"/>
              </a:xfrm>
              <a:prstGeom prst="rect">
                <a:avLst/>
              </a:prstGeom>
              <a:blipFill>
                <a:blip r:embed="rId10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7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one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16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89471" y="3075534"/>
            <a:ext cx="3073036" cy="5820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229897" y="2212258"/>
            <a:ext cx="1632610" cy="8701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25" y="1879857"/>
            <a:ext cx="3513582" cy="205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05139" y="4327662"/>
                <a:ext cx="6670672" cy="1151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sz="2800" i="1" smtClean="0"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mr-IN" sz="2800" i="1" smtClean="0"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𝐽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sz="2800" i="1"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mr-IN" sz="2800" i="1"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  </m:t>
                      </m:r>
                      <m:f>
                        <m:fPr>
                          <m:ctrlPr>
                            <a:rPr lang="mr-IN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is-I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mr-IN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mr-IN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)−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39" y="4327662"/>
                <a:ext cx="6670672" cy="11516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38581" y="5456202"/>
                <a:ext cx="4995406" cy="1151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sz="2800" i="1"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mr-IN" sz="2800" i="1"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  </m:t>
                      </m:r>
                      <m:f>
                        <m:fPr>
                          <m:ctrlPr>
                            <a:rPr lang="mr-I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is-I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mr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mr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581" y="5456202"/>
                <a:ext cx="4995406" cy="11516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873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90391" y="3670223"/>
                <a:ext cx="6868932" cy="1151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𝑗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:   </m:t>
                      </m:r>
                      <m:f>
                        <m:fPr>
                          <m:ctrlPr>
                            <a:rPr lang="mr-I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sz="2800" i="1"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mr-IN" sz="2800" i="1"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800" i="1">
                          <a:latin typeface="Cambria Math" charset="0"/>
                        </a:rPr>
                        <m:t>𝐽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is-I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mr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charset="0"/>
                                </a:rPr>
                                <m:t>)−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391" y="3670223"/>
                <a:ext cx="6868932" cy="115166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10433" y="1774850"/>
                <a:ext cx="7028847" cy="1151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sz="2800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mr-IN" sz="2800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chemeClr val="accent6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accent6"/>
                          </a:solidFill>
                          <a:latin typeface="Cambria Math" charset="0"/>
                        </a:rPr>
                        <m:t>𝐽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accent6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sz="2800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mr-IN" sz="2800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  </m:t>
                      </m:r>
                      <m:f>
                        <m:fPr>
                          <m:ctrlPr>
                            <a:rPr lang="mr-IN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is-I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mr-IN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mr-IN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33" y="1774850"/>
                <a:ext cx="7028847" cy="11516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90391" y="5319042"/>
                <a:ext cx="7587846" cy="1151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𝑗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:   </m:t>
                      </m:r>
                      <m:f>
                        <m:fPr>
                          <m:ctrlPr>
                            <a:rPr lang="mr-I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sz="2800" i="1"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mr-IN" sz="2800" i="1"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800" i="1">
                          <a:latin typeface="Cambria Math" charset="0"/>
                        </a:rPr>
                        <m:t>𝐽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is-I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mr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charset="0"/>
                                </a:rPr>
                                <m:t>)−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391" y="5319042"/>
                <a:ext cx="7587846" cy="11516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285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76856"/>
            <a:ext cx="5454396" cy="237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06690" y="3219275"/>
                <a:ext cx="4004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update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’s simultaneously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690" y="3219275"/>
                <a:ext cx="400431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/>
          <p:cNvSpPr/>
          <p:nvPr/>
        </p:nvSpPr>
        <p:spPr>
          <a:xfrm>
            <a:off x="7544943" y="2652056"/>
            <a:ext cx="152400" cy="1625600"/>
          </a:xfrm>
          <a:prstGeom prst="righ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Gradient descent algorithm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7AC704-098D-4E8A-AB0C-196E5D57D0B2}"/>
                  </a:ext>
                </a:extLst>
              </p:cNvPr>
              <p:cNvSpPr txBox="1"/>
              <p:nvPr/>
            </p:nvSpPr>
            <p:spPr>
              <a:xfrm>
                <a:off x="1276468" y="1907524"/>
                <a:ext cx="68638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1800" dirty="0"/>
                  <a:t>Start with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solidFill>
                          <a:schemeClr val="accent6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7AC704-098D-4E8A-AB0C-196E5D57D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468" y="1907524"/>
                <a:ext cx="6863860" cy="369332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837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gradient descent work?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596682" y="1534223"/>
            <a:ext cx="1208432" cy="521351"/>
          </a:xfrm>
        </p:spPr>
        <p:txBody>
          <a:bodyPr/>
          <a:lstStyle/>
          <a:p>
            <a:pPr algn="ctr"/>
            <a:r>
              <a:rPr lang="en-US"/>
              <a:t>Positive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0CFF-1B86-B847-84EA-93D75AF20E58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63650" y="3563279"/>
                <a:ext cx="8197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𝐽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650" y="3563279"/>
                <a:ext cx="819775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621352"/>
              </p:ext>
            </p:extLst>
          </p:nvPr>
        </p:nvGraphicFramePr>
        <p:xfrm>
          <a:off x="1165797" y="3343064"/>
          <a:ext cx="4047325" cy="315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80042" y="3089974"/>
                <a:ext cx="8197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𝐽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042" y="3089974"/>
                <a:ext cx="819775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82663" y="5580948"/>
                <a:ext cx="5775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63" y="5580948"/>
                <a:ext cx="57758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Block Arc 19"/>
          <p:cNvSpPr/>
          <p:nvPr/>
        </p:nvSpPr>
        <p:spPr>
          <a:xfrm rot="10800000">
            <a:off x="2163651" y="108698"/>
            <a:ext cx="2408996" cy="5703082"/>
          </a:xfrm>
          <a:prstGeom prst="blockArc">
            <a:avLst>
              <a:gd name="adj1" fmla="val 12702722"/>
              <a:gd name="adj2" fmla="val 19588732"/>
              <a:gd name="adj3" fmla="val 0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4" idx="2"/>
          </p:cNvCxnSpPr>
          <p:nvPr/>
        </p:nvCxnSpPr>
        <p:spPr>
          <a:xfrm>
            <a:off x="5884164" y="2084832"/>
            <a:ext cx="106724" cy="4660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288664" y="4597758"/>
            <a:ext cx="103032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018208" y="2859110"/>
            <a:ext cx="964326" cy="27218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21239" y="5241701"/>
            <a:ext cx="3666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478412" y="4341784"/>
            <a:ext cx="9506" cy="8999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3" idx="4"/>
          </p:cNvCxnSpPr>
          <p:nvPr/>
        </p:nvCxnSpPr>
        <p:spPr>
          <a:xfrm flipH="1">
            <a:off x="4121239" y="4713668"/>
            <a:ext cx="218941" cy="52803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648070" y="3357480"/>
                <a:ext cx="8197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𝐽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070" y="3357480"/>
                <a:ext cx="819775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834127"/>
              </p:ext>
            </p:extLst>
          </p:nvPr>
        </p:nvGraphicFramePr>
        <p:xfrm>
          <a:off x="6650217" y="3137265"/>
          <a:ext cx="4047325" cy="315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164462" y="2884175"/>
                <a:ext cx="8197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𝐽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462" y="2884175"/>
                <a:ext cx="819775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267083" y="5375149"/>
                <a:ext cx="5775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083" y="5375149"/>
                <a:ext cx="577580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8179453" y="4940310"/>
            <a:ext cx="103032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7514648" y="3757590"/>
            <a:ext cx="1084752" cy="19215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794001" y="5259239"/>
            <a:ext cx="570724" cy="65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7780563" y="4220030"/>
            <a:ext cx="13438" cy="10457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230969" y="4998265"/>
            <a:ext cx="267513" cy="37688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Block Arc 43"/>
          <p:cNvSpPr/>
          <p:nvPr/>
        </p:nvSpPr>
        <p:spPr>
          <a:xfrm rot="10800000">
            <a:off x="7747115" y="-97101"/>
            <a:ext cx="2408996" cy="5703082"/>
          </a:xfrm>
          <a:prstGeom prst="blockArc">
            <a:avLst>
              <a:gd name="adj1" fmla="val 12702722"/>
              <a:gd name="adj2" fmla="val 19588732"/>
              <a:gd name="adj3" fmla="val 0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6" name="Picture 55"/>
          <p:cNvPicPr>
            <a:picLocks/>
          </p:cNvPicPr>
          <p:nvPr>
            <p:custDataLst>
              <p:tags r:id="rId1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1" b="22282"/>
          <a:stretch/>
        </p:blipFill>
        <p:spPr>
          <a:xfrm>
            <a:off x="1643954" y="2168050"/>
            <a:ext cx="3230117" cy="742827"/>
          </a:xfrm>
          <a:prstGeom prst="rect">
            <a:avLst/>
          </a:prstGeom>
        </p:spPr>
      </p:pic>
      <p:sp>
        <p:nvSpPr>
          <p:cNvPr id="57" name="Right Brace 56"/>
          <p:cNvSpPr/>
          <p:nvPr/>
        </p:nvSpPr>
        <p:spPr>
          <a:xfrm rot="16200000">
            <a:off x="3971136" y="1368488"/>
            <a:ext cx="429780" cy="15356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8850268" y="1477806"/>
            <a:ext cx="1331148" cy="521351"/>
          </a:xfrm>
        </p:spPr>
        <p:txBody>
          <a:bodyPr>
            <a:normAutofit fontScale="92500"/>
          </a:bodyPr>
          <a:lstStyle/>
          <a:p>
            <a:pPr algn="ctr"/>
            <a:r>
              <a:rPr lang="en-US"/>
              <a:t>Negative</a:t>
            </a:r>
            <a:endParaRPr lang="en-US" dirty="0"/>
          </a:p>
        </p:txBody>
      </p:sp>
      <p:pic>
        <p:nvPicPr>
          <p:cNvPr id="60" name="Picture 59"/>
          <p:cNvPicPr>
            <a:picLocks/>
          </p:cNvPicPr>
          <p:nvPr>
            <p:custDataLst>
              <p:tags r:id="rId2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1" b="22282"/>
          <a:stretch/>
        </p:blipFill>
        <p:spPr>
          <a:xfrm>
            <a:off x="6971280" y="2126381"/>
            <a:ext cx="3230117" cy="742827"/>
          </a:xfrm>
          <a:prstGeom prst="rect">
            <a:avLst/>
          </a:prstGeom>
        </p:spPr>
      </p:pic>
      <p:sp>
        <p:nvSpPr>
          <p:cNvPr id="61" name="Right Brace 60"/>
          <p:cNvSpPr/>
          <p:nvPr/>
        </p:nvSpPr>
        <p:spPr>
          <a:xfrm rot="16200000">
            <a:off x="9298462" y="1326819"/>
            <a:ext cx="429780" cy="15356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06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2074168" y="2063551"/>
            <a:ext cx="0" cy="2893783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845568" y="4652532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7852740" y="2291229"/>
            <a:ext cx="0" cy="2448274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624140" y="4434700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853" y="4293025"/>
            <a:ext cx="266878" cy="245307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84" y="1032640"/>
            <a:ext cx="2816352" cy="68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6514" y="5489463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</a:t>
            </a:r>
            <a:r>
              <a:rPr lang="el-GR" sz="2000" dirty="0"/>
              <a:t>α</a:t>
            </a:r>
            <a:r>
              <a:rPr lang="en-US" sz="2000" dirty="0"/>
              <a:t> is too small, gradient descent can be slow.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4140" y="5181686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</a:t>
            </a:r>
            <a:r>
              <a:rPr lang="el-GR" sz="2000" dirty="0"/>
              <a:t>α</a:t>
            </a:r>
            <a:r>
              <a:rPr lang="en-US" sz="2000" dirty="0"/>
              <a:t> is too large, gradient descent can overshoot the minimum. It may fail to converge, or even diverge.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Learning rate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50" y="4505207"/>
            <a:ext cx="266878" cy="245307"/>
          </a:xfrm>
          <a:prstGeom prst="rect">
            <a:avLst/>
          </a:prstGeom>
        </p:spPr>
      </p:pic>
      <p:sp>
        <p:nvSpPr>
          <p:cNvPr id="16" name="Block Arc 15">
            <a:extLst>
              <a:ext uri="{FF2B5EF4-FFF2-40B4-BE49-F238E27FC236}">
                <a16:creationId xmlns:a16="http://schemas.microsoft.com/office/drawing/2014/main" id="{C9D1DC7B-0713-904F-9965-A611DFEEF7B2}"/>
              </a:ext>
            </a:extLst>
          </p:cNvPr>
          <p:cNvSpPr/>
          <p:nvPr/>
        </p:nvSpPr>
        <p:spPr>
          <a:xfrm rot="10800000">
            <a:off x="2279296" y="-1082132"/>
            <a:ext cx="2408996" cy="5703082"/>
          </a:xfrm>
          <a:prstGeom prst="blockArc">
            <a:avLst>
              <a:gd name="adj1" fmla="val 12702722"/>
              <a:gd name="adj2" fmla="val 19588732"/>
              <a:gd name="adj3" fmla="val 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197982-29C2-2848-9DAD-08610140DC31}"/>
              </a:ext>
            </a:extLst>
          </p:cNvPr>
          <p:cNvSpPr/>
          <p:nvPr/>
        </p:nvSpPr>
        <p:spPr>
          <a:xfrm>
            <a:off x="2302769" y="2639975"/>
            <a:ext cx="103032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6D462C-CC8A-374C-A7E5-97AEE6D9F38F}"/>
              </a:ext>
            </a:extLst>
          </p:cNvPr>
          <p:cNvCxnSpPr>
            <a:cxnSpLocks/>
          </p:cNvCxnSpPr>
          <p:nvPr/>
        </p:nvCxnSpPr>
        <p:spPr>
          <a:xfrm>
            <a:off x="2354285" y="2697930"/>
            <a:ext cx="41292" cy="23419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A223306-2A40-F44A-9F86-E9FAB4B09B72}"/>
              </a:ext>
            </a:extLst>
          </p:cNvPr>
          <p:cNvSpPr/>
          <p:nvPr/>
        </p:nvSpPr>
        <p:spPr>
          <a:xfrm>
            <a:off x="2344061" y="2912364"/>
            <a:ext cx="103032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3CFC99-09A3-5D4B-B7F8-912FB3E4AC09}"/>
              </a:ext>
            </a:extLst>
          </p:cNvPr>
          <p:cNvCxnSpPr>
            <a:cxnSpLocks/>
          </p:cNvCxnSpPr>
          <p:nvPr/>
        </p:nvCxnSpPr>
        <p:spPr>
          <a:xfrm>
            <a:off x="2395577" y="2970319"/>
            <a:ext cx="41292" cy="23419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EA01A7A-6083-B14A-AB91-AC6B6EBE668E}"/>
              </a:ext>
            </a:extLst>
          </p:cNvPr>
          <p:cNvSpPr/>
          <p:nvPr/>
        </p:nvSpPr>
        <p:spPr>
          <a:xfrm>
            <a:off x="2412074" y="3191830"/>
            <a:ext cx="103032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A1246E9-9468-3E46-8CCB-D59309277C6B}"/>
              </a:ext>
            </a:extLst>
          </p:cNvPr>
          <p:cNvCxnSpPr>
            <a:cxnSpLocks/>
          </p:cNvCxnSpPr>
          <p:nvPr/>
        </p:nvCxnSpPr>
        <p:spPr>
          <a:xfrm>
            <a:off x="2463590" y="3249785"/>
            <a:ext cx="60585" cy="22151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1B257D9-DB66-4949-B185-EA7A3D130D19}"/>
              </a:ext>
            </a:extLst>
          </p:cNvPr>
          <p:cNvSpPr/>
          <p:nvPr/>
        </p:nvSpPr>
        <p:spPr>
          <a:xfrm>
            <a:off x="2477936" y="3463368"/>
            <a:ext cx="103032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1DF44BE-7AB3-0749-8BD3-7627228F5D4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2514255" y="3499088"/>
            <a:ext cx="106989" cy="21701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BC8F2D7-8D31-5249-AA5E-92C658213702}"/>
              </a:ext>
            </a:extLst>
          </p:cNvPr>
          <p:cNvSpPr/>
          <p:nvPr/>
        </p:nvSpPr>
        <p:spPr>
          <a:xfrm>
            <a:off x="2569728" y="3716104"/>
            <a:ext cx="103032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831F4B6-8449-1E46-8EEA-AB39D7DCA90D}"/>
              </a:ext>
            </a:extLst>
          </p:cNvPr>
          <p:cNvCxnSpPr>
            <a:cxnSpLocks/>
          </p:cNvCxnSpPr>
          <p:nvPr/>
        </p:nvCxnSpPr>
        <p:spPr>
          <a:xfrm>
            <a:off x="2625868" y="3774059"/>
            <a:ext cx="102365" cy="19478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82D09EB1-064E-564D-AC17-2B1EA4AC2604}"/>
              </a:ext>
            </a:extLst>
          </p:cNvPr>
          <p:cNvSpPr/>
          <p:nvPr/>
        </p:nvSpPr>
        <p:spPr>
          <a:xfrm>
            <a:off x="2686253" y="3948670"/>
            <a:ext cx="103032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545EDA-7D36-2F49-8534-A3934350ECAD}"/>
              </a:ext>
            </a:extLst>
          </p:cNvPr>
          <p:cNvCxnSpPr>
            <a:cxnSpLocks/>
          </p:cNvCxnSpPr>
          <p:nvPr/>
        </p:nvCxnSpPr>
        <p:spPr>
          <a:xfrm>
            <a:off x="2858978" y="4191686"/>
            <a:ext cx="136235" cy="20450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58F927C6-E5FE-994D-9198-2FA9E32B184B}"/>
              </a:ext>
            </a:extLst>
          </p:cNvPr>
          <p:cNvSpPr/>
          <p:nvPr/>
        </p:nvSpPr>
        <p:spPr>
          <a:xfrm>
            <a:off x="2807128" y="4143451"/>
            <a:ext cx="103032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C600B7E-01FC-3946-BC7F-726CEFF81C9F}"/>
              </a:ext>
            </a:extLst>
          </p:cNvPr>
          <p:cNvCxnSpPr>
            <a:cxnSpLocks/>
          </p:cNvCxnSpPr>
          <p:nvPr/>
        </p:nvCxnSpPr>
        <p:spPr>
          <a:xfrm>
            <a:off x="2748935" y="4006625"/>
            <a:ext cx="102365" cy="19478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0A02A9-BC65-8C48-8111-BB1E8FBA6C29}"/>
                  </a:ext>
                </a:extLst>
              </p:cNvPr>
              <p:cNvSpPr txBox="1"/>
              <p:nvPr/>
            </p:nvSpPr>
            <p:spPr>
              <a:xfrm>
                <a:off x="4339250" y="2129266"/>
                <a:ext cx="757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0A02A9-BC65-8C48-8111-BB1E8FBA6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50" y="2129266"/>
                <a:ext cx="757515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Block Arc 40">
            <a:extLst>
              <a:ext uri="{FF2B5EF4-FFF2-40B4-BE49-F238E27FC236}">
                <a16:creationId xmlns:a16="http://schemas.microsoft.com/office/drawing/2014/main" id="{DC838F9A-69A1-C94A-BCF4-3E80F2B3F3E3}"/>
              </a:ext>
            </a:extLst>
          </p:cNvPr>
          <p:cNvSpPr/>
          <p:nvPr/>
        </p:nvSpPr>
        <p:spPr>
          <a:xfrm rot="10800000">
            <a:off x="8251306" y="-1287404"/>
            <a:ext cx="2408996" cy="5703082"/>
          </a:xfrm>
          <a:prstGeom prst="blockArc">
            <a:avLst>
              <a:gd name="adj1" fmla="val 12702722"/>
              <a:gd name="adj2" fmla="val 19588732"/>
              <a:gd name="adj3" fmla="val 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710DA5-6AF7-654C-9008-7F732351D12B}"/>
                  </a:ext>
                </a:extLst>
              </p:cNvPr>
              <p:cNvSpPr txBox="1"/>
              <p:nvPr/>
            </p:nvSpPr>
            <p:spPr>
              <a:xfrm>
                <a:off x="10321320" y="1906032"/>
                <a:ext cx="757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710DA5-6AF7-654C-9008-7F732351D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320" y="1906032"/>
                <a:ext cx="757515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0DF99A1-0203-EB4A-ACFC-42020CE20C66}"/>
              </a:ext>
            </a:extLst>
          </p:cNvPr>
          <p:cNvCxnSpPr>
            <a:cxnSpLocks/>
          </p:cNvCxnSpPr>
          <p:nvPr/>
        </p:nvCxnSpPr>
        <p:spPr>
          <a:xfrm flipV="1">
            <a:off x="9039708" y="3957452"/>
            <a:ext cx="1078124" cy="27594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7B4482D7-9622-5A43-8708-1E0B95665ED8}"/>
              </a:ext>
            </a:extLst>
          </p:cNvPr>
          <p:cNvSpPr/>
          <p:nvPr/>
        </p:nvSpPr>
        <p:spPr>
          <a:xfrm>
            <a:off x="9007008" y="4190632"/>
            <a:ext cx="103032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1D205A8-B1E6-1E48-8D8F-31A482B7E6B1}"/>
              </a:ext>
            </a:extLst>
          </p:cNvPr>
          <p:cNvSpPr/>
          <p:nvPr/>
        </p:nvSpPr>
        <p:spPr>
          <a:xfrm>
            <a:off x="10066316" y="3869985"/>
            <a:ext cx="103032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123BF12-A65A-E241-9F6F-43C61C349C1E}"/>
              </a:ext>
            </a:extLst>
          </p:cNvPr>
          <p:cNvCxnSpPr>
            <a:cxnSpLocks/>
            <a:stCxn id="46" idx="3"/>
          </p:cNvCxnSpPr>
          <p:nvPr/>
        </p:nvCxnSpPr>
        <p:spPr>
          <a:xfrm flipH="1" flipV="1">
            <a:off x="8641143" y="3716104"/>
            <a:ext cx="1440262" cy="25281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C1A6A30-CDBA-624E-A1BC-2262CA93AF0D}"/>
              </a:ext>
            </a:extLst>
          </p:cNvPr>
          <p:cNvCxnSpPr>
            <a:cxnSpLocks/>
          </p:cNvCxnSpPr>
          <p:nvPr/>
        </p:nvCxnSpPr>
        <p:spPr>
          <a:xfrm flipV="1">
            <a:off x="8659989" y="3087417"/>
            <a:ext cx="1789243" cy="60604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C537656-3386-E847-9E84-90B07A75C0CF}"/>
              </a:ext>
            </a:extLst>
          </p:cNvPr>
          <p:cNvCxnSpPr>
            <a:cxnSpLocks/>
          </p:cNvCxnSpPr>
          <p:nvPr/>
        </p:nvCxnSpPr>
        <p:spPr>
          <a:xfrm flipH="1" flipV="1">
            <a:off x="8335138" y="2627041"/>
            <a:ext cx="2114094" cy="43779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212A21FA-49ED-7E49-9BFB-00C2FCAC3DE3}"/>
              </a:ext>
            </a:extLst>
          </p:cNvPr>
          <p:cNvSpPr/>
          <p:nvPr/>
        </p:nvSpPr>
        <p:spPr>
          <a:xfrm rot="19961581">
            <a:off x="8608474" y="3643992"/>
            <a:ext cx="103032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FC878CD-DB8F-E042-B502-6EC6017D3151}"/>
              </a:ext>
            </a:extLst>
          </p:cNvPr>
          <p:cNvSpPr/>
          <p:nvPr/>
        </p:nvSpPr>
        <p:spPr>
          <a:xfrm rot="1971237">
            <a:off x="10406830" y="3029669"/>
            <a:ext cx="103032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8E41259-8B26-DC49-A29A-FAECBFB26AA0}"/>
              </a:ext>
            </a:extLst>
          </p:cNvPr>
          <p:cNvSpPr/>
          <p:nvPr/>
        </p:nvSpPr>
        <p:spPr>
          <a:xfrm rot="16200000">
            <a:off x="8283622" y="2574337"/>
            <a:ext cx="103032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00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88" y="3431211"/>
            <a:ext cx="3077652" cy="720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6384032" y="2473175"/>
            <a:ext cx="0" cy="3955988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68008" y="6217591"/>
            <a:ext cx="3658764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352" y="6319376"/>
            <a:ext cx="184709" cy="277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3955753"/>
            <a:ext cx="530352" cy="32674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Convergence to a local minimum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024129" y="2286000"/>
            <a:ext cx="5026160" cy="4023360"/>
          </a:xfrm>
        </p:spPr>
        <p:txBody>
          <a:bodyPr/>
          <a:lstStyle/>
          <a:p>
            <a:r>
              <a:rPr lang="en-US" dirty="0"/>
              <a:t>Gradient descent can converge to a local minimum, even with the learning rate </a:t>
            </a:r>
            <a:r>
              <a:rPr lang="el-GR" dirty="0"/>
              <a:t>α</a:t>
            </a:r>
            <a:r>
              <a:rPr lang="en-US" dirty="0"/>
              <a:t> fixed.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As we approach a local minimum, gradient descent will automatically take smaller steps. So, no need to decrease </a:t>
            </a:r>
            <a:r>
              <a:rPr lang="el-GR" sz="2400" dirty="0"/>
              <a:t>α</a:t>
            </a:r>
            <a:r>
              <a:rPr lang="en-US" sz="2400" dirty="0"/>
              <a:t> over time.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DE9E3EF3-A6FE-9646-A2AD-3D8D707592E8}"/>
              </a:ext>
            </a:extLst>
          </p:cNvPr>
          <p:cNvSpPr/>
          <p:nvPr/>
        </p:nvSpPr>
        <p:spPr>
          <a:xfrm rot="10800000">
            <a:off x="6090904" y="-1113858"/>
            <a:ext cx="3658761" cy="7229665"/>
          </a:xfrm>
          <a:prstGeom prst="blockArc">
            <a:avLst>
              <a:gd name="adj1" fmla="val 12370900"/>
              <a:gd name="adj2" fmla="val 19588732"/>
              <a:gd name="adj3" fmla="val 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41838E-6E0C-5C45-9B03-F0BEC707CDB9}"/>
              </a:ext>
            </a:extLst>
          </p:cNvPr>
          <p:cNvSpPr/>
          <p:nvPr/>
        </p:nvSpPr>
        <p:spPr>
          <a:xfrm>
            <a:off x="9600229" y="3624439"/>
            <a:ext cx="103032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025E2F-1CD6-1D46-ACB6-899E18EFAA07}"/>
              </a:ext>
            </a:extLst>
          </p:cNvPr>
          <p:cNvCxnSpPr>
            <a:cxnSpLocks/>
          </p:cNvCxnSpPr>
          <p:nvPr/>
        </p:nvCxnSpPr>
        <p:spPr>
          <a:xfrm flipH="1">
            <a:off x="9456538" y="3731752"/>
            <a:ext cx="195207" cy="76879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A977B45-78F4-C444-A87F-76F5921835B3}"/>
              </a:ext>
            </a:extLst>
          </p:cNvPr>
          <p:cNvSpPr/>
          <p:nvPr/>
        </p:nvSpPr>
        <p:spPr>
          <a:xfrm>
            <a:off x="9384715" y="4451169"/>
            <a:ext cx="103032" cy="11591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F681189-C2EA-4A47-B5F0-C4ED597FB0D1}"/>
              </a:ext>
            </a:extLst>
          </p:cNvPr>
          <p:cNvCxnSpPr>
            <a:cxnSpLocks/>
          </p:cNvCxnSpPr>
          <p:nvPr/>
        </p:nvCxnSpPr>
        <p:spPr>
          <a:xfrm flipH="1">
            <a:off x="9220717" y="4555767"/>
            <a:ext cx="199699" cy="469515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F712C0F7-0385-0248-95F5-DDC531F79FFD}"/>
              </a:ext>
            </a:extLst>
          </p:cNvPr>
          <p:cNvSpPr/>
          <p:nvPr/>
        </p:nvSpPr>
        <p:spPr>
          <a:xfrm>
            <a:off x="9148894" y="5025282"/>
            <a:ext cx="103032" cy="11591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C4709FF-667C-9D4C-9B2D-DE6905E49343}"/>
              </a:ext>
            </a:extLst>
          </p:cNvPr>
          <p:cNvCxnSpPr>
            <a:cxnSpLocks/>
          </p:cNvCxnSpPr>
          <p:nvPr/>
        </p:nvCxnSpPr>
        <p:spPr>
          <a:xfrm flipH="1">
            <a:off x="9037320" y="5144815"/>
            <a:ext cx="132797" cy="257019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EBE7F0-CA00-D94D-8969-671DA0AC95ED}"/>
              </a:ext>
            </a:extLst>
          </p:cNvPr>
          <p:cNvSpPr/>
          <p:nvPr/>
        </p:nvSpPr>
        <p:spPr>
          <a:xfrm>
            <a:off x="8950842" y="5377606"/>
            <a:ext cx="103032" cy="11591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7B9F24C-A628-0548-AEBC-ED7247E19619}"/>
              </a:ext>
            </a:extLst>
          </p:cNvPr>
          <p:cNvCxnSpPr>
            <a:cxnSpLocks/>
          </p:cNvCxnSpPr>
          <p:nvPr/>
        </p:nvCxnSpPr>
        <p:spPr>
          <a:xfrm flipH="1">
            <a:off x="8834599" y="5479108"/>
            <a:ext cx="123011" cy="171204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DD7CD9E9-0961-3B41-9A16-03D2D041D074}"/>
              </a:ext>
            </a:extLst>
          </p:cNvPr>
          <p:cNvSpPr/>
          <p:nvPr/>
        </p:nvSpPr>
        <p:spPr>
          <a:xfrm>
            <a:off x="8739187" y="5599977"/>
            <a:ext cx="103032" cy="1159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851ACC5-DCEE-4A4A-A23F-1AF0E50A3639}"/>
              </a:ext>
            </a:extLst>
          </p:cNvPr>
          <p:cNvCxnSpPr>
            <a:cxnSpLocks/>
          </p:cNvCxnSpPr>
          <p:nvPr/>
        </p:nvCxnSpPr>
        <p:spPr>
          <a:xfrm flipH="1">
            <a:off x="8623796" y="5702736"/>
            <a:ext cx="122571" cy="13402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B9CA17D9-929A-D447-8F7F-72E5CCC0BCE7}"/>
              </a:ext>
            </a:extLst>
          </p:cNvPr>
          <p:cNvSpPr/>
          <p:nvPr/>
        </p:nvSpPr>
        <p:spPr>
          <a:xfrm>
            <a:off x="8551973" y="5802416"/>
            <a:ext cx="103032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4DE97D2-12D7-6B42-B328-0F80B5A38465}"/>
              </a:ext>
            </a:extLst>
          </p:cNvPr>
          <p:cNvCxnSpPr>
            <a:cxnSpLocks/>
          </p:cNvCxnSpPr>
          <p:nvPr/>
        </p:nvCxnSpPr>
        <p:spPr>
          <a:xfrm flipH="1">
            <a:off x="8450580" y="5874031"/>
            <a:ext cx="105099" cy="9242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4DE0800F-11E9-6B4A-8971-9DCE5E19EF2E}"/>
              </a:ext>
            </a:extLst>
          </p:cNvPr>
          <p:cNvSpPr/>
          <p:nvPr/>
        </p:nvSpPr>
        <p:spPr>
          <a:xfrm>
            <a:off x="8368310" y="5925276"/>
            <a:ext cx="103032" cy="11591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4E1F69-56A1-AE4E-8039-939D8DE8B368}"/>
              </a:ext>
            </a:extLst>
          </p:cNvPr>
          <p:cNvCxnSpPr>
            <a:cxnSpLocks/>
          </p:cNvCxnSpPr>
          <p:nvPr/>
        </p:nvCxnSpPr>
        <p:spPr>
          <a:xfrm flipH="1">
            <a:off x="8252460" y="6007110"/>
            <a:ext cx="107503" cy="58410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74BB113A-4C1B-A540-9848-9F333C82B11F}"/>
              </a:ext>
            </a:extLst>
          </p:cNvPr>
          <p:cNvSpPr/>
          <p:nvPr/>
        </p:nvSpPr>
        <p:spPr>
          <a:xfrm>
            <a:off x="8171193" y="6007565"/>
            <a:ext cx="103032" cy="11591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09F8A85-D1EA-7749-A647-18C5876F9E9C}"/>
              </a:ext>
            </a:extLst>
          </p:cNvPr>
          <p:cNvCxnSpPr>
            <a:cxnSpLocks/>
          </p:cNvCxnSpPr>
          <p:nvPr/>
        </p:nvCxnSpPr>
        <p:spPr>
          <a:xfrm flipH="1">
            <a:off x="8039100" y="6087882"/>
            <a:ext cx="148253" cy="30978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E4F53449-C9A0-7948-B113-E90CA4B1C6B5}"/>
              </a:ext>
            </a:extLst>
          </p:cNvPr>
          <p:cNvSpPr/>
          <p:nvPr/>
        </p:nvSpPr>
        <p:spPr>
          <a:xfrm>
            <a:off x="7988390" y="6052500"/>
            <a:ext cx="103032" cy="11591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C7A11CE-F2B8-1D45-9963-D3DEE0D67DEF}"/>
              </a:ext>
            </a:extLst>
          </p:cNvPr>
          <p:cNvCxnSpPr>
            <a:cxnSpLocks/>
            <a:stCxn id="40" idx="6"/>
          </p:cNvCxnSpPr>
          <p:nvPr/>
        </p:nvCxnSpPr>
        <p:spPr>
          <a:xfrm flipH="1">
            <a:off x="7886702" y="6110455"/>
            <a:ext cx="204720" cy="16025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439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“Debugging”: How to make sure gradient descent is working correctly.</a:t>
                </a:r>
              </a:p>
              <a:p>
                <a:r>
                  <a:rPr lang="en-US" sz="2800" dirty="0"/>
                  <a:t>How to choose learning rate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3" y="2286000"/>
            <a:ext cx="345033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25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420807" y="1524112"/>
            <a:ext cx="5419095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188913">
              <a:lnSpc>
                <a:spcPts val="448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The cost function should decrease after each iteration.</a:t>
            </a:r>
          </a:p>
          <a:p>
            <a:pPr marL="234950" indent="-188913">
              <a:lnSpc>
                <a:spcPts val="4480"/>
              </a:lnSpc>
              <a:buFont typeface="Arial" charset="0"/>
              <a:buChar char="•"/>
            </a:pPr>
            <a:r>
              <a:rPr lang="en-US" sz="3200" dirty="0"/>
              <a:t>Example of </a:t>
            </a:r>
            <a:r>
              <a:rPr lang="en-US" sz="3200" dirty="0">
                <a:solidFill>
                  <a:srgbClr val="FF0000"/>
                </a:solidFill>
              </a:rPr>
              <a:t>automatic convergence test</a:t>
            </a:r>
            <a:r>
              <a:rPr lang="en-US" sz="3200" dirty="0"/>
              <a:t>:</a:t>
            </a:r>
          </a:p>
          <a:p>
            <a:pPr marL="46037">
              <a:lnSpc>
                <a:spcPts val="4480"/>
              </a:lnSpc>
            </a:pPr>
            <a:r>
              <a:rPr lang="en-US" sz="3200" dirty="0"/>
              <a:t>Declare convergence if       decreases by less than       </a:t>
            </a:r>
            <a:br>
              <a:rPr lang="en-US" sz="3200" dirty="0"/>
            </a:br>
            <a:r>
              <a:rPr lang="en-US" sz="3200" dirty="0"/>
              <a:t>in one iteration.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914401" y="1992102"/>
          <a:ext cx="5155409" cy="38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1718922"/>
            <a:ext cx="1472184" cy="5760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455" y="4004727"/>
            <a:ext cx="713232" cy="4084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232" y="4535154"/>
            <a:ext cx="768096" cy="34747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6299200" y="1498600"/>
            <a:ext cx="0" cy="4883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17601" y="5664684"/>
            <a:ext cx="469580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667" dirty="0"/>
              <a:t>No. of iterations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4999" y="1987"/>
            <a:ext cx="9720072" cy="1499616"/>
          </a:xfrm>
        </p:spPr>
        <p:txBody>
          <a:bodyPr/>
          <a:lstStyle/>
          <a:p>
            <a:r>
              <a:rPr lang="en-US" dirty="0"/>
              <a:t>gradient descent is working correctly</a:t>
            </a:r>
          </a:p>
        </p:txBody>
      </p:sp>
      <p:pic>
        <p:nvPicPr>
          <p:cNvPr id="11" name="Picture 10"/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12786" b="7536"/>
          <a:stretch/>
        </p:blipFill>
        <p:spPr>
          <a:xfrm>
            <a:off x="1182411" y="2332939"/>
            <a:ext cx="3876884" cy="2951018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634D-B1FD-463C-9877-80EB8F048EC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53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in Action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0CFF-1B86-B847-84EA-93D75AF20E5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41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0645" y="1173843"/>
            <a:ext cx="4388757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2" y="1173844"/>
            <a:ext cx="4388757" cy="438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50" y="279400"/>
            <a:ext cx="678942" cy="40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771567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70" y="889002"/>
            <a:ext cx="519391" cy="297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84" y="279400"/>
            <a:ext cx="1076706" cy="40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2313" y="771567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57" y="889000"/>
            <a:ext cx="515722" cy="292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91629" y="584591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h(x)=900-0.1 x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760296" y="3717032"/>
            <a:ext cx="72008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600056" y="3645024"/>
            <a:ext cx="21602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Supervised learning regression problem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024128" y="2286000"/>
            <a:ext cx="5617304" cy="4023360"/>
          </a:xfrm>
        </p:spPr>
        <p:txBody>
          <a:bodyPr>
            <a:normAutofit/>
          </a:bodyPr>
          <a:lstStyle/>
          <a:p>
            <a:r>
              <a:rPr lang="en-US" sz="2400" u="sng" dirty="0"/>
              <a:t>Supervised Learning:</a:t>
            </a:r>
            <a:r>
              <a:rPr lang="en-US" sz="2400" dirty="0"/>
              <a:t> Given the “right answer” for each example in the data</a:t>
            </a:r>
          </a:p>
          <a:p>
            <a:endParaRPr lang="en-US" sz="2400" dirty="0"/>
          </a:p>
          <a:p>
            <a:r>
              <a:rPr lang="en-US" sz="2400" u="sng" dirty="0"/>
              <a:t>Regression Problem:</a:t>
            </a:r>
            <a:r>
              <a:rPr lang="en-US" sz="2400" dirty="0"/>
              <a:t> Predict real-valued output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908614" y="1939432"/>
            <a:ext cx="4292062" cy="4143160"/>
            <a:chOff x="5409240" y="721129"/>
            <a:chExt cx="5702061" cy="5105210"/>
          </a:xfrm>
        </p:grpSpPr>
        <p:grpSp>
          <p:nvGrpSpPr>
            <p:cNvPr id="9" name="Group 8"/>
            <p:cNvGrpSpPr/>
            <p:nvPr/>
          </p:nvGrpSpPr>
          <p:grpSpPr>
            <a:xfrm>
              <a:off x="5409240" y="1402203"/>
              <a:ext cx="5702061" cy="4424136"/>
              <a:chOff x="5409240" y="-1184131"/>
              <a:chExt cx="5702061" cy="4424136"/>
            </a:xfrm>
          </p:grpSpPr>
          <p:graphicFrame>
            <p:nvGraphicFramePr>
              <p:cNvPr id="10" name="Chart 9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03618884"/>
                  </p:ext>
                </p:extLst>
              </p:nvPr>
            </p:nvGraphicFramePr>
            <p:xfrm>
              <a:off x="5792542" y="-793449"/>
              <a:ext cx="5318759" cy="3657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1" name="TextBox 10"/>
              <p:cNvSpPr txBox="1"/>
              <p:nvPr/>
            </p:nvSpPr>
            <p:spPr>
              <a:xfrm>
                <a:off x="5409240" y="-1184131"/>
                <a:ext cx="1575412" cy="493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Price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218322" y="2746989"/>
                <a:ext cx="809678" cy="493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/>
                  <a:t>Size</a:t>
                </a:r>
                <a:endParaRPr lang="en-US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V="1">
                <a:off x="7249890" y="-361649"/>
                <a:ext cx="3276599" cy="1819126"/>
              </a:xfrm>
              <a:prstGeom prst="line">
                <a:avLst/>
              </a:prstGeom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6821863" y="721129"/>
              <a:ext cx="3602596" cy="64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</a:rPr>
                <a:t>Housing Prices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1068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0644" y="1173843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2" y="1173843"/>
            <a:ext cx="4388757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50" y="279400"/>
            <a:ext cx="678942" cy="40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771567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70" y="889002"/>
            <a:ext cx="519391" cy="297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84" y="279400"/>
            <a:ext cx="1076706" cy="40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2313" y="771567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57" y="889000"/>
            <a:ext cx="515722" cy="29260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97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0644" y="1173843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173843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50" y="279400"/>
            <a:ext cx="678942" cy="40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771567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70" y="889002"/>
            <a:ext cx="519391" cy="297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84" y="279400"/>
            <a:ext cx="1076706" cy="40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2313" y="771567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57" y="889000"/>
            <a:ext cx="515722" cy="29260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4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0644" y="1173843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173843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50" y="279400"/>
            <a:ext cx="678942" cy="40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771567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70" y="889002"/>
            <a:ext cx="519391" cy="297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84" y="279400"/>
            <a:ext cx="1076706" cy="40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2313" y="771567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57" y="889000"/>
            <a:ext cx="515722" cy="29260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0644" y="1173843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173843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50" y="279400"/>
            <a:ext cx="678942" cy="40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771567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70" y="889002"/>
            <a:ext cx="519391" cy="297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84" y="279400"/>
            <a:ext cx="1076706" cy="40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2313" y="771567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57" y="889000"/>
            <a:ext cx="515722" cy="29260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56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0644" y="1173843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173843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50" y="279400"/>
            <a:ext cx="678942" cy="40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771567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70" y="889002"/>
            <a:ext cx="519391" cy="297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84" y="279400"/>
            <a:ext cx="1076706" cy="40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2313" y="771567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57" y="889000"/>
            <a:ext cx="515722" cy="29260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86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0644" y="1173843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173843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50" y="279400"/>
            <a:ext cx="678942" cy="40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771567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70" y="889002"/>
            <a:ext cx="519391" cy="297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84" y="279400"/>
            <a:ext cx="1076706" cy="40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2313" y="771567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57" y="889000"/>
            <a:ext cx="515722" cy="29260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30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0644" y="1173843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173843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50" y="279400"/>
            <a:ext cx="678942" cy="40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771567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70" y="889002"/>
            <a:ext cx="519391" cy="297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84" y="279400"/>
            <a:ext cx="1076706" cy="40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2313" y="771567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57" y="889000"/>
            <a:ext cx="515722" cy="29260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40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0644" y="1173843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173843"/>
            <a:ext cx="4388756" cy="43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50" y="279400"/>
            <a:ext cx="678942" cy="40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771567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70" y="889002"/>
            <a:ext cx="519391" cy="297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84" y="279400"/>
            <a:ext cx="1076706" cy="40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2313" y="771567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57" y="889000"/>
            <a:ext cx="515722" cy="29260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36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28030" y="1239371"/>
                <a:ext cx="6382970" cy="2708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360"/>
                  </a:lnSpc>
                </a:pPr>
                <a:r>
                  <a:rPr lang="en-US" sz="2800" dirty="0"/>
                  <a:t>Gradient descent is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not</a:t>
                </a:r>
                <a:r>
                  <a:rPr lang="en-US" sz="2800" dirty="0"/>
                  <a:t> working. </a:t>
                </a:r>
              </a:p>
              <a:p>
                <a:pPr marL="342900" indent="-342900">
                  <a:lnSpc>
                    <a:spcPts val="3360"/>
                  </a:lnSpc>
                  <a:buFont typeface="Arial" charset="0"/>
                  <a:buChar char="•"/>
                </a:pPr>
                <a:r>
                  <a:rPr lang="en-US" sz="2800" dirty="0"/>
                  <a:t>Use smaller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endParaRPr lang="en-US" sz="2800" dirty="0">
                  <a:ea typeface="Cambria Math" charset="0"/>
                  <a:cs typeface="Cambria Math" charset="0"/>
                </a:endParaRPr>
              </a:p>
              <a:p>
                <a:pPr marL="342900" indent="-342900">
                  <a:lnSpc>
                    <a:spcPts val="3360"/>
                  </a:lnSpc>
                  <a:buFont typeface="Arial" charset="0"/>
                  <a:buChar char="•"/>
                </a:pPr>
                <a:r>
                  <a:rPr lang="en-US" sz="2800" dirty="0"/>
                  <a:t>For sufficiently small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𝐽</m:t>
                    </m:r>
                    <m:r>
                      <a:rPr lang="en-US" sz="2800" b="0" i="1" smtClean="0">
                        <a:latin typeface="Cambria Math" charset="0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US" sz="28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/>
                  <a:t> should decrease on every iteration</a:t>
                </a:r>
              </a:p>
              <a:p>
                <a:pPr marL="342900" indent="-342900">
                  <a:lnSpc>
                    <a:spcPts val="3360"/>
                  </a:lnSpc>
                  <a:buFont typeface="Arial" charset="0"/>
                  <a:buChar char="•"/>
                </a:pPr>
                <a:r>
                  <a:rPr lang="en-US" sz="2800" dirty="0"/>
                  <a:t>But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sz="2800" dirty="0"/>
                  <a:t> is too small, gradient descent can be </a:t>
                </a:r>
                <a:r>
                  <a:rPr lang="en-US" sz="2800" dirty="0">
                    <a:solidFill>
                      <a:srgbClr val="00B050"/>
                    </a:solidFill>
                  </a:rPr>
                  <a:t>slow</a:t>
                </a:r>
                <a:r>
                  <a:rPr lang="en-US" sz="2800" dirty="0"/>
                  <a:t> to converge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030" y="1239371"/>
                <a:ext cx="6382970" cy="2708434"/>
              </a:xfrm>
              <a:prstGeom prst="rect">
                <a:avLst/>
              </a:prstGeom>
              <a:blipFill rotWithShape="0">
                <a:blip r:embed="rId6"/>
                <a:stretch>
                  <a:fillRect l="-1908" t="-2697" r="-3340"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200621" y="1556668"/>
            <a:ext cx="3555722" cy="2991061"/>
            <a:chOff x="6543783" y="2526171"/>
            <a:chExt cx="3555722" cy="2991061"/>
          </a:xfrm>
        </p:grpSpPr>
        <p:pic>
          <p:nvPicPr>
            <p:cNvPr id="27" name="Picture 26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783" y="3718027"/>
              <a:ext cx="356616" cy="216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014382" y="4988882"/>
              <a:ext cx="1943100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1600" dirty="0"/>
                <a:t>No. of iterations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7104615" y="2526171"/>
              <a:ext cx="0" cy="2868060"/>
            </a:xfrm>
            <a:prstGeom prst="line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876017" y="5090483"/>
              <a:ext cx="2801387" cy="0"/>
            </a:xfrm>
            <a:prstGeom prst="line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280" y="2828127"/>
              <a:ext cx="2943225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2" name="Title 3"/>
          <p:cNvSpPr>
            <a:spLocks noGrp="1"/>
          </p:cNvSpPr>
          <p:nvPr>
            <p:ph type="title" idx="4294967295"/>
          </p:nvPr>
        </p:nvSpPr>
        <p:spPr>
          <a:xfrm>
            <a:off x="1045556" y="9525"/>
            <a:ext cx="11004550" cy="1498600"/>
          </a:xfrm>
        </p:spPr>
        <p:txBody>
          <a:bodyPr/>
          <a:lstStyle/>
          <a:p>
            <a:r>
              <a:rPr lang="en-US" dirty="0"/>
              <a:t>gradient descent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working correctly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00621" y="4523331"/>
            <a:ext cx="2577863" cy="2037327"/>
            <a:chOff x="1981200" y="1391673"/>
            <a:chExt cx="2577863" cy="2037327"/>
          </a:xfrm>
        </p:grpSpPr>
        <p:pic>
          <p:nvPicPr>
            <p:cNvPr id="4" name="Picture 3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1629795"/>
              <a:ext cx="356616" cy="216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451799" y="2900650"/>
              <a:ext cx="1943100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1600" dirty="0"/>
                <a:t>No. of iterations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542032" y="1391673"/>
              <a:ext cx="0" cy="1914324"/>
            </a:xfrm>
            <a:prstGeom prst="line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87652" y="2986343"/>
              <a:ext cx="2271411" cy="0"/>
            </a:xfrm>
            <a:prstGeom prst="line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621" y="1566884"/>
              <a:ext cx="1276351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4780290" y="4418970"/>
            <a:ext cx="3988198" cy="2037327"/>
            <a:chOff x="1955411" y="3479905"/>
            <a:chExt cx="3988198" cy="2037327"/>
          </a:xfrm>
        </p:grpSpPr>
        <p:pic>
          <p:nvPicPr>
            <p:cNvPr id="23" name="Picture 22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411" y="3718027"/>
              <a:ext cx="356616" cy="216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426011" y="4988882"/>
              <a:ext cx="1943100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1600" dirty="0"/>
                <a:t>No. of iterations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2516243" y="3479905"/>
              <a:ext cx="0" cy="1914324"/>
            </a:xfrm>
            <a:prstGeom prst="line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287652" y="5090483"/>
              <a:ext cx="3655957" cy="0"/>
            </a:xfrm>
            <a:prstGeom prst="line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621" y="4013211"/>
              <a:ext cx="2952751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65017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decent with different learning rates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318661" y="2084832"/>
            <a:ext cx="9425539" cy="4023360"/>
          </a:xfrm>
        </p:spPr>
        <p:txBody>
          <a:bodyPr>
            <a:normAutofit/>
          </a:bodyPr>
          <a:lstStyle/>
          <a:p>
            <a:r>
              <a:rPr lang="en-US" dirty="0"/>
              <a:t>On the left, the learning rate is too low: the algorithm will eventually reach the solution, but it will take a long time. </a:t>
            </a:r>
          </a:p>
          <a:p>
            <a:r>
              <a:rPr lang="en-US" dirty="0"/>
              <a:t>In the middle, the learning rate looks pretty good: in just a few iterations, it has already converged to the solution. </a:t>
            </a:r>
          </a:p>
          <a:p>
            <a:r>
              <a:rPr lang="en-US" dirty="0"/>
              <a:t>On the right, the learning rate is too high: the algorithm diverges, jumping all over the place and actually getting further and further away from the solution at every step.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0CFF-1B86-B847-84EA-93D75AF20E58}" type="slidenum">
              <a:rPr lang="en-US" smtClean="0"/>
              <a:t>49</a:t>
            </a:fld>
            <a:endParaRPr lang="en-US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04098" y="4385803"/>
            <a:ext cx="6551144" cy="241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8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84314" y="3261274"/>
                <a:ext cx="3989234" cy="1984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𝑦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one training example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400" i="1" dirty="0">
                    <a:solidFill>
                      <a:schemeClr val="bg2">
                        <a:lumMod val="50000"/>
                      </a:schemeClr>
                    </a:solidFill>
                  </a:rPr>
                  <a:t>i</a:t>
                </a:r>
                <a:r>
                  <a:rPr lang="en-US" sz="2400" i="1" baseline="30000" dirty="0">
                    <a:solidFill>
                      <a:schemeClr val="bg2">
                        <a:lumMod val="50000"/>
                      </a:schemeClr>
                    </a:solidFill>
                  </a:rPr>
                  <a:t>th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 training example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i="1" baseline="30000" dirty="0">
                        <a:latin typeface="Cambria Math" charset="0"/>
                      </a:rPr>
                      <m:t> </m:t>
                    </m:r>
                    <m:r>
                      <a:rPr lang="en-US" sz="2400" i="1" dirty="0">
                        <a:latin typeface="Cambria Math" charset="0"/>
                      </a:rPr>
                      <m:t>=</m:t>
                    </m:r>
                    <m:r>
                      <a:rPr lang="en-US" sz="2400" i="1" dirty="0">
                        <a:latin typeface="Cambria Math" charset="0"/>
                      </a:rPr>
                      <m:t>2104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charset="0"/>
                      </a:rPr>
                      <m:t>=</m:t>
                    </m:r>
                    <m:r>
                      <a:rPr lang="en-US" sz="2400" i="1" dirty="0">
                        <a:latin typeface="Cambria Math" charset="0"/>
                      </a:rPr>
                      <m:t>460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14" y="3261274"/>
                <a:ext cx="3989234" cy="1984967"/>
              </a:xfrm>
              <a:prstGeom prst="rect">
                <a:avLst/>
              </a:prstGeom>
              <a:blipFill rotWithShape="0">
                <a:blip r:embed="rId2"/>
                <a:stretch>
                  <a:fillRect l="-1221" t="-2454" r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7392902"/>
                  </p:ext>
                </p:extLst>
              </p:nvPr>
            </p:nvGraphicFramePr>
            <p:xfrm>
              <a:off x="1376391" y="2770020"/>
              <a:ext cx="5334000" cy="309880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2391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428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u="none" strike="noStrike" dirty="0">
                              <a:effectLst/>
                            </a:rPr>
                            <a:t>Size in</a:t>
                          </a:r>
                          <a:r>
                            <a:rPr lang="en-US" sz="2400" b="0" u="none" strike="noStrike" baseline="0" dirty="0">
                              <a:effectLst/>
                            </a:rPr>
                            <a:t> </a:t>
                          </a:r>
                          <a:r>
                            <a:rPr lang="en-US" sz="2400" b="0" u="none" strike="noStrike" dirty="0">
                              <a:effectLst/>
                            </a:rPr>
                            <a:t>feet</a:t>
                          </a:r>
                          <a:r>
                            <a:rPr lang="en-US" sz="2400" b="0" u="none" strike="noStrike" baseline="30000" dirty="0">
                              <a:effectLst/>
                            </a:rPr>
                            <a:t>2</a:t>
                          </a:r>
                          <a:r>
                            <a:rPr lang="en-US" sz="2400" b="0" u="none" strike="noStrike" dirty="0">
                              <a:effectLst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u="none" strike="noStrike" dirty="0" smtClean="0">
                                  <a:effectLst/>
                                  <a:latin typeface="Cambria Math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b="0" u="none" strike="noStrike" dirty="0">
                              <a:effectLst/>
                            </a:rPr>
                            <a:t>)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u="none" strike="noStrike" dirty="0">
                              <a:effectLst/>
                            </a:rPr>
                            <a:t>Price ($) in 1000's 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u="none" strike="noStrike" dirty="0" smtClean="0">
                                  <a:effectLst/>
                                  <a:latin typeface="Cambria Math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b="0" u="none" strike="noStrike" dirty="0">
                              <a:effectLst/>
                            </a:rPr>
                            <a:t>)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7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2104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n-lt"/>
                            </a:rPr>
                            <a:t>460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7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1416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232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7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1534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315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7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852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178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7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…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…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7392902"/>
                  </p:ext>
                </p:extLst>
              </p:nvPr>
            </p:nvGraphicFramePr>
            <p:xfrm>
              <a:off x="1376391" y="2770020"/>
              <a:ext cx="5334000" cy="309880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2391103"/>
                    <a:gridCol w="2942897"/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1016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r="-123155" b="-43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1016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81366" r="-207" b="-439000"/>
                          </a:stretch>
                        </a:blipFill>
                      </a:tcPr>
                    </a:tc>
                  </a:tr>
                  <a:tr h="497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2104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n-lt"/>
                            </a:rPr>
                            <a:t>460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497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1416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232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497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1534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315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497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852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178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497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…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</a:rPr>
                            <a:t>…</a:t>
                          </a:r>
                          <a:endParaRPr lang="en-US" sz="2400" b="0" i="0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1016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1247664" y="2163496"/>
            <a:ext cx="559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Training set of housing prices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Supervised learning regression problem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terrain of the cost function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Finally, not all cost functions look like nice regular bowls. </a:t>
            </a:r>
          </a:p>
          <a:p>
            <a:r>
              <a:rPr lang="en-US" dirty="0"/>
              <a:t>There may be holes, ridges, plateaus, and all sorts of irregular terrains, making convergence to the minimum very difficult. </a:t>
            </a:r>
          </a:p>
          <a:p>
            <a:r>
              <a:rPr lang="en-US" dirty="0"/>
              <a:t>Figure shows the two main challenges with Gradient Descent: </a:t>
            </a:r>
          </a:p>
          <a:p>
            <a:pPr lvl="1"/>
            <a:r>
              <a:rPr lang="en-US" dirty="0"/>
              <a:t>if the random initialization starts the algorithm on the left, then it will converge to a </a:t>
            </a:r>
            <a:r>
              <a:rPr lang="en-US" i="1" dirty="0"/>
              <a:t>local minimum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it starts on the right, then it will take a very long time to cross the plateau, and if you stop too early you will never reach the global minimum.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0CFF-1B86-B847-84EA-93D75AF20E58}" type="slidenum">
              <a:rPr lang="en-US" smtClean="0"/>
              <a:t>50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2512194"/>
            <a:ext cx="5161240" cy="34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21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721031" y="4860852"/>
            <a:ext cx="838200" cy="585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on choosing the learning rate and number of iterations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884164" y="2260333"/>
            <a:ext cx="4754880" cy="402336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How to set the number of iterations?</a:t>
            </a:r>
          </a:p>
          <a:p>
            <a:r>
              <a:rPr lang="en-US" sz="2800" dirty="0"/>
              <a:t>If it is too low, you will still be far away from the optimal solution when the algorithm stops.</a:t>
            </a:r>
          </a:p>
          <a:p>
            <a:r>
              <a:rPr lang="en-US" sz="2800" dirty="0"/>
              <a:t>If it is too high, you will waste time while the model parameters do not change anymore. </a:t>
            </a:r>
          </a:p>
          <a:p>
            <a:r>
              <a:rPr lang="en-US" sz="2800" dirty="0"/>
              <a:t>A simple solution: set to a very large number of iterations but to interrupt the algorithm when the gradient vector becomes tiny</a:t>
            </a:r>
          </a:p>
          <a:p>
            <a:r>
              <a:rPr lang="en-US" sz="2800" dirty="0"/>
              <a:t>That is, when its norm becomes smaller than a tiny number ϵ (called the tolerance)—because this happens when Gradient Descent has (almost) reached the minimum.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76527" y="2438400"/>
                <a:ext cx="4754880" cy="402336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800" dirty="0"/>
                  <a:t>How to set the learning rate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charset="0"/>
                      </a:rPr>
                      <m:t>𝛼</m:t>
                    </m:r>
                    <m:r>
                      <a:rPr lang="en-US" sz="280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/>
                  <a:t>is too small: slow convergence.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800" dirty="0"/>
                  <a:t> is too large: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charset="0"/>
                      </a:rPr>
                      <m:t>𝐽</m:t>
                    </m:r>
                    <m:r>
                      <a:rPr lang="en-US" sz="2800">
                        <a:latin typeface="Cambria Math" charset="0"/>
                      </a:rPr>
                      <m:t>(</m:t>
                    </m:r>
                    <m:r>
                      <a:rPr lang="en-US" sz="2800">
                        <a:latin typeface="Cambria Math" charset="0"/>
                      </a:rPr>
                      <m:t>𝜃</m:t>
                    </m:r>
                    <m:r>
                      <a:rPr lang="en-US" sz="280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/>
                  <a:t> may not decrease on every iteration; may not converge.</a:t>
                </a:r>
              </a:p>
              <a:p>
                <a:r>
                  <a:rPr lang="en-US" sz="2800" dirty="0"/>
                  <a:t>Initial values to try for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charset="0"/>
                      </a:rPr>
                      <m:t> </m:t>
                    </m:r>
                    <m:r>
                      <a:rPr lang="en-US" sz="280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800" dirty="0"/>
                  <a:t>: </a:t>
                </a:r>
              </a:p>
              <a:p>
                <a:pPr marL="2063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charset="0"/>
                        </a:rPr>
                        <m:t>…, </m:t>
                      </m:r>
                      <m:r>
                        <a:rPr lang="en-US" sz="2800" smtClean="0">
                          <a:latin typeface="Cambria Math" charset="0"/>
                        </a:rPr>
                        <m:t>0</m:t>
                      </m:r>
                      <m:r>
                        <a:rPr lang="en-US" sz="2800" smtClean="0">
                          <a:latin typeface="Cambria Math" charset="0"/>
                        </a:rPr>
                        <m:t>.</m:t>
                      </m:r>
                      <m:r>
                        <a:rPr lang="en-US" sz="2800" smtClean="0">
                          <a:latin typeface="Cambria Math" charset="0"/>
                        </a:rPr>
                        <m:t>001</m:t>
                      </m:r>
                      <m:r>
                        <a:rPr lang="en-US" sz="2800" smtClean="0">
                          <a:latin typeface="Cambria Math" charset="0"/>
                        </a:rPr>
                        <m:t>, </m:t>
                      </m:r>
                      <m:r>
                        <a:rPr lang="en-US" sz="2800" smtClean="0">
                          <a:latin typeface="Cambria Math" charset="0"/>
                        </a:rPr>
                        <m:t>0</m:t>
                      </m:r>
                      <m:r>
                        <a:rPr lang="en-US" sz="2800" smtClean="0">
                          <a:latin typeface="Cambria Math" charset="0"/>
                        </a:rPr>
                        <m:t>.</m:t>
                      </m:r>
                      <m:r>
                        <a:rPr lang="en-US" sz="2800" smtClean="0">
                          <a:latin typeface="Cambria Math" charset="0"/>
                        </a:rPr>
                        <m:t>003</m:t>
                      </m:r>
                      <m:r>
                        <a:rPr lang="en-US" sz="2800" smtClean="0">
                          <a:latin typeface="Cambria Math" charset="0"/>
                        </a:rPr>
                        <m:t>, </m:t>
                      </m:r>
                      <m:r>
                        <a:rPr lang="en-US" sz="2800" smtClean="0">
                          <a:latin typeface="Cambria Math" charset="0"/>
                        </a:rPr>
                        <m:t>0</m:t>
                      </m:r>
                      <m:r>
                        <a:rPr lang="en-US" sz="2800" smtClean="0">
                          <a:latin typeface="Cambria Math" charset="0"/>
                        </a:rPr>
                        <m:t>.</m:t>
                      </m:r>
                      <m:r>
                        <a:rPr lang="en-US" sz="2800" smtClean="0">
                          <a:latin typeface="Cambria Math" charset="0"/>
                        </a:rPr>
                        <m:t>01</m:t>
                      </m:r>
                      <m:r>
                        <a:rPr lang="en-US" sz="2800" smtClean="0">
                          <a:latin typeface="Cambria Math" charset="0"/>
                        </a:rPr>
                        <m:t>, </m:t>
                      </m:r>
                      <m:r>
                        <a:rPr lang="en-US" sz="2800" smtClean="0">
                          <a:latin typeface="Cambria Math" charset="0"/>
                        </a:rPr>
                        <m:t>0</m:t>
                      </m:r>
                      <m:r>
                        <a:rPr lang="en-US" sz="2800" smtClean="0">
                          <a:latin typeface="Cambria Math" charset="0"/>
                        </a:rPr>
                        <m:t>.</m:t>
                      </m:r>
                      <m:r>
                        <a:rPr lang="en-US" sz="2800" smtClean="0">
                          <a:latin typeface="Cambria Math" charset="0"/>
                        </a:rPr>
                        <m:t>03</m:t>
                      </m:r>
                      <m:r>
                        <a:rPr lang="en-US" sz="2800" smtClean="0">
                          <a:latin typeface="Cambria Math" charset="0"/>
                        </a:rPr>
                        <m:t>, </m:t>
                      </m:r>
                      <m:r>
                        <a:rPr lang="en-US" sz="2800" smtClean="0">
                          <a:latin typeface="Cambria Math" charset="0"/>
                        </a:rPr>
                        <m:t>0</m:t>
                      </m:r>
                      <m:r>
                        <a:rPr lang="en-US" sz="2800" smtClean="0">
                          <a:latin typeface="Cambria Math" charset="0"/>
                        </a:rPr>
                        <m:t>.</m:t>
                      </m:r>
                      <m:r>
                        <a:rPr lang="en-US" sz="2800" smtClean="0">
                          <a:latin typeface="Cambria Math" charset="0"/>
                        </a:rPr>
                        <m:t>1</m:t>
                      </m:r>
                      <m:r>
                        <a:rPr lang="en-US" sz="2800" smtClean="0">
                          <a:latin typeface="Cambria Math" charset="0"/>
                        </a:rPr>
                        <m:t>, </m:t>
                      </m:r>
                      <m:r>
                        <a:rPr lang="en-US" sz="2800" smtClean="0">
                          <a:latin typeface="Cambria Math" charset="0"/>
                        </a:rPr>
                        <m:t>0</m:t>
                      </m:r>
                      <m:r>
                        <a:rPr lang="en-US" sz="2800" smtClean="0">
                          <a:latin typeface="Cambria Math" charset="0"/>
                        </a:rPr>
                        <m:t>.</m:t>
                      </m:r>
                      <m:r>
                        <a:rPr lang="en-US" sz="2800" smtClean="0">
                          <a:latin typeface="Cambria Math" charset="0"/>
                        </a:rPr>
                        <m:t>3</m:t>
                      </m:r>
                      <m:r>
                        <a:rPr lang="en-US" sz="2800" smtClean="0">
                          <a:latin typeface="Cambria Math" charset="0"/>
                        </a:rPr>
                        <m:t>, …, </m:t>
                      </m:r>
                      <m:r>
                        <a:rPr lang="en-US" sz="2800" smtClean="0">
                          <a:latin typeface="Cambria Math" charset="0"/>
                        </a:rPr>
                        <m:t>1</m:t>
                      </m:r>
                      <m:r>
                        <a:rPr lang="en-US" sz="2800" smtClean="0">
                          <a:latin typeface="Cambria Math" charset="0"/>
                        </a:rPr>
                        <m:t>, …</m:t>
                      </m:r>
                    </m:oMath>
                  </m:oMathPara>
                </a14:m>
                <a:endParaRPr lang="en-US" sz="2800" dirty="0"/>
              </a:p>
              <a:p>
                <a:pPr marL="20638" indent="0">
                  <a:buNone/>
                </a:pPr>
                <a:r>
                  <a:rPr lang="en-US" sz="2800" dirty="0"/>
                  <a:t>Consider using </a:t>
                </a:r>
                <a:r>
                  <a:rPr lang="en-US" sz="2800" dirty="0" err="1"/>
                  <a:t>GridSearch</a:t>
                </a:r>
                <a:endParaRPr lang="en-US" sz="2800" dirty="0"/>
              </a:p>
              <a:p>
                <a:pPr marL="20638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7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76527" y="2438400"/>
                <a:ext cx="4754880" cy="4023360"/>
              </a:xfrm>
              <a:blipFill>
                <a:blip r:embed="rId3"/>
                <a:stretch>
                  <a:fillRect l="-1923" t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1947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earlier implementation of GD is known as </a:t>
            </a:r>
            <a:r>
              <a:rPr lang="en-US" dirty="0">
                <a:solidFill>
                  <a:srgbClr val="FF0000"/>
                </a:solidFill>
              </a:rPr>
              <a:t>Batch</a:t>
            </a:r>
            <a:r>
              <a:rPr lang="en-US" dirty="0"/>
              <a:t> Gradient Descent because it uses the </a:t>
            </a:r>
            <a:r>
              <a:rPr lang="en-US" b="1" dirty="0"/>
              <a:t>whole training set </a:t>
            </a:r>
            <a:r>
              <a:rPr lang="en-US" dirty="0"/>
              <a:t>to compute the gradients at every step, which makes it very slow when the training set is large.</a:t>
            </a:r>
          </a:p>
          <a:p>
            <a:r>
              <a:rPr lang="en-US" dirty="0"/>
              <a:t>At the opposite extreme, </a:t>
            </a:r>
            <a:r>
              <a:rPr lang="en-US" i="1" dirty="0"/>
              <a:t>Stochastic Gradient Descent </a:t>
            </a:r>
            <a:r>
              <a:rPr lang="en-US" dirty="0"/>
              <a:t>just picks a random instance in the training set at every step and computes the gradients based only on that single instance. </a:t>
            </a:r>
          </a:p>
          <a:p>
            <a:r>
              <a:rPr lang="en-US" dirty="0"/>
              <a:t>Obviously this makes the algorithm much faster since it has very little data to manipulate at every iteration.</a:t>
            </a:r>
          </a:p>
          <a:p>
            <a:r>
              <a:rPr lang="en-US" dirty="0"/>
              <a:t> It also makes it possible to train on huge training sets, since only one instance needs to be in memory at each iteration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0CFF-1B86-B847-84EA-93D75AF20E5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280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Due to its stochastic nature, this algorithm is much less regular than Batch Gradient Descent: instead of gently decreasing until it reaches the minimum, the cost function will bounce up and down, decreasing only on average.</a:t>
            </a:r>
          </a:p>
          <a:p>
            <a:pPr algn="just"/>
            <a:r>
              <a:rPr lang="en-US" dirty="0"/>
              <a:t>Over time it will end up very close to the minimum, but once it gets there it will continue to bounce around. </a:t>
            </a:r>
          </a:p>
          <a:p>
            <a:pPr algn="just"/>
            <a:r>
              <a:rPr lang="en-US" dirty="0"/>
              <a:t>So once the algorithm stops, the final parameter values are good, but not optimal.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793944"/>
            <a:ext cx="4754562" cy="30068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0CFF-1B86-B847-84EA-93D75AF20E5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375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cost function is very irregular, this can actually help the algorithm jump out of local minima.</a:t>
            </a:r>
          </a:p>
          <a:p>
            <a:r>
              <a:rPr lang="en-US" dirty="0"/>
              <a:t>Therefore, randomness is</a:t>
            </a:r>
          </a:p>
          <a:p>
            <a:pPr lvl="2"/>
            <a:r>
              <a:rPr lang="en-US" dirty="0"/>
              <a:t> </a:t>
            </a:r>
            <a:r>
              <a:rPr lang="en-US" b="1" dirty="0"/>
              <a:t>good to escape from local optima</a:t>
            </a:r>
            <a:r>
              <a:rPr lang="en-US" dirty="0"/>
              <a:t>, </a:t>
            </a:r>
          </a:p>
          <a:p>
            <a:pPr lvl="2"/>
            <a:r>
              <a:rPr lang="en-US" dirty="0"/>
              <a:t>but bad because it means that the algorithm can </a:t>
            </a:r>
            <a:r>
              <a:rPr lang="en-US" sz="1600" b="1" dirty="0"/>
              <a:t>never settle at the minimum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Also </a:t>
            </a:r>
            <a:r>
              <a:rPr lang="en-US" b="1" dirty="0"/>
              <a:t>Sensitive to noise</a:t>
            </a:r>
            <a:r>
              <a:rPr lang="en-US" dirty="0"/>
              <a:t> </a:t>
            </a:r>
          </a:p>
          <a:p>
            <a:r>
              <a:rPr lang="en-US" dirty="0"/>
              <a:t>One solution to this dilemma is to </a:t>
            </a:r>
            <a:r>
              <a:rPr lang="en-US" b="1" dirty="0"/>
              <a:t>gradually reduce the learning </a:t>
            </a:r>
            <a:r>
              <a:rPr lang="en-US" dirty="0"/>
              <a:t>rate.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0CFF-1B86-B847-84EA-93D75AF20E5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694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Mini-batch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each step, instead of computing the gradients based on the full training set (as in Batch GD) or based on just one instance (as in Stochastic GD), </a:t>
            </a:r>
            <a:r>
              <a:rPr lang="en-US" dirty="0" err="1"/>
              <a:t>Minibatch</a:t>
            </a:r>
            <a:r>
              <a:rPr lang="en-US" dirty="0"/>
              <a:t> GD computes the gradients on small random sets of instances called </a:t>
            </a:r>
            <a:r>
              <a:rPr lang="en-US" i="1" dirty="0" err="1"/>
              <a:t>minibatches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0CFF-1B86-B847-84EA-93D75AF20E58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585" y="3223099"/>
            <a:ext cx="6361255" cy="337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9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Supervised learning: regression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634472" cy="402336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Housing price data example is a supervised learning regression problem</a:t>
                </a:r>
              </a:p>
              <a:p>
                <a:r>
                  <a:rPr lang="en-US" sz="2800" dirty="0"/>
                  <a:t>What do we start with?</a:t>
                </a:r>
              </a:p>
              <a:p>
                <a:pPr lvl="1"/>
                <a:r>
                  <a:rPr lang="en-US" sz="2400" dirty="0"/>
                  <a:t>Training set (this is your dataset)</a:t>
                </a:r>
              </a:p>
              <a:p>
                <a:pPr lvl="1"/>
                <a:r>
                  <a:rPr lang="en-US" sz="2400" dirty="0"/>
                  <a:t>Notation: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sz="1800" dirty="0"/>
                  <a:t> = number of </a:t>
                </a:r>
                <a:r>
                  <a:rPr lang="en-US" sz="1800" b="1" dirty="0"/>
                  <a:t>training examples</a:t>
                </a:r>
                <a:endParaRPr lang="en-US" sz="18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1800" dirty="0"/>
                  <a:t> = input variables / features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1800" dirty="0"/>
                  <a:t> = output variable "target" variables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charset="0"/>
                      </a:rPr>
                      <m:t>(</m:t>
                    </m:r>
                    <m:r>
                      <a:rPr lang="en-US" sz="1800" i="1" dirty="0" err="1">
                        <a:latin typeface="Cambria Math" charset="0"/>
                      </a:rPr>
                      <m:t>𝑥</m:t>
                    </m:r>
                    <m:r>
                      <a:rPr lang="en-US" sz="1800" i="1" dirty="0" err="1">
                        <a:latin typeface="Cambria Math" charset="0"/>
                      </a:rPr>
                      <m:t>,</m:t>
                    </m:r>
                    <m:r>
                      <a:rPr lang="en-US" sz="1800" i="1" dirty="0" err="1">
                        <a:latin typeface="Cambria Math" charset="0"/>
                      </a:rPr>
                      <m:t>𝑦</m:t>
                    </m:r>
                    <m:r>
                      <a:rPr lang="en-US" sz="18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1800" dirty="0"/>
                  <a:t> : single training example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1800" dirty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dirty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sz="1800" dirty="0">
                            <a:latin typeface="Cambria Math" charset="0"/>
                          </a:rPr>
                          <m:t>(</m:t>
                        </m:r>
                        <m:r>
                          <a:rPr lang="en-US" sz="1800" dirty="0">
                            <a:latin typeface="Cambria Math" charset="0"/>
                          </a:rPr>
                          <m:t>𝑖</m:t>
                        </m:r>
                        <m:r>
                          <a:rPr lang="en-US" sz="1800" dirty="0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1800" dirty="0"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dirty="0">
                            <a:latin typeface="Cambria Math" charset="0"/>
                          </a:rPr>
                          <m:t>𝑦</m:t>
                        </m:r>
                      </m:e>
                      <m:sup>
                        <m:r>
                          <a:rPr lang="en-US" sz="1800" dirty="0">
                            <a:latin typeface="Cambria Math" charset="0"/>
                          </a:rPr>
                          <m:t>(</m:t>
                        </m:r>
                        <m:r>
                          <a:rPr lang="en-US" sz="1800" dirty="0">
                            <a:latin typeface="Cambria Math" charset="0"/>
                          </a:rPr>
                          <m:t>𝑖</m:t>
                        </m:r>
                        <m:r>
                          <a:rPr lang="en-US" sz="1800" dirty="0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1800" dirty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sz="1800" dirty="0"/>
                  <a:t> : specific example (</a:t>
                </a:r>
                <a:r>
                  <a:rPr lang="en-US" sz="1800" i="1" dirty="0" err="1"/>
                  <a:t>i</a:t>
                </a:r>
                <a:r>
                  <a:rPr lang="en-US" sz="1800" i="1" baseline="30000" dirty="0" err="1"/>
                  <a:t>th</a:t>
                </a:r>
                <a:r>
                  <a:rPr lang="en-US" sz="1800" dirty="0"/>
                  <a:t> training example, where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1800" dirty="0"/>
                  <a:t> is an index to the training set)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634472" cy="4023360"/>
              </a:xfrm>
              <a:blipFill rotWithShape="0">
                <a:blip r:embed="rId2"/>
                <a:stretch>
                  <a:fillRect l="-1433" t="-2576" r="-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3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training set?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ADE29092-FD63-460D-98AE-A3F7A388CBD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24126" y="2286000"/>
                <a:ext cx="5071869" cy="40233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With our training set defined - how do we use it?</a:t>
                </a:r>
              </a:p>
              <a:p>
                <a:r>
                  <a:rPr lang="en-US" sz="2400" dirty="0"/>
                  <a:t>Pass the training set into a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learning algorithm</a:t>
                </a:r>
                <a:r>
                  <a:rPr lang="en-US" sz="2400" dirty="0"/>
                  <a:t> </a:t>
                </a:r>
              </a:p>
              <a:p>
                <a:r>
                  <a:rPr lang="en-US" sz="2400" dirty="0"/>
                  <a:t>Algorithm outputs a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function</a:t>
                </a:r>
                <a:r>
                  <a:rPr lang="en-US" sz="2400" dirty="0"/>
                  <a:t>, denoted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h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h</m:t>
                    </m:r>
                  </m:oMath>
                </a14:m>
                <a:r>
                  <a:rPr lang="en-US" sz="2400" dirty="0"/>
                  <a:t> = hypothesis</a:t>
                </a:r>
              </a:p>
              <a:p>
                <a:pPr lvl="1"/>
                <a:r>
                  <a:rPr lang="en-US" sz="2000" dirty="0"/>
                  <a:t>This function takes an input (e.g. size of new house,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lvl="1"/>
                <a:r>
                  <a:rPr lang="en-US" sz="2000" dirty="0"/>
                  <a:t>Tries to output the estimated value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charset="0"/>
                      </a:rPr>
                      <m:t>𝑦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i.e. we need to learn a function that will </a:t>
                </a:r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</a:rPr>
                  <a:t>map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𝑦</m:t>
                    </m:r>
                  </m:oMath>
                </a14:m>
                <a:endParaRPr 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ADE29092-FD63-460D-98AE-A3F7A388CB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24126" y="2286000"/>
                <a:ext cx="5071869" cy="4023360"/>
              </a:xfrm>
              <a:blipFill>
                <a:blip r:embed="rId2"/>
                <a:stretch>
                  <a:fillRect l="-962" t="-2879" r="-3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6E1ADF-4788-472A-B93D-D5AE8A095FF1}"/>
              </a:ext>
            </a:extLst>
          </p:cNvPr>
          <p:cNvGrpSpPr/>
          <p:nvPr/>
        </p:nvGrpSpPr>
        <p:grpSpPr>
          <a:xfrm>
            <a:off x="6284183" y="1892865"/>
            <a:ext cx="5370094" cy="4480130"/>
            <a:chOff x="3376863" y="1892865"/>
            <a:chExt cx="5370094" cy="4480130"/>
          </a:xfrm>
        </p:grpSpPr>
        <p:sp>
          <p:nvSpPr>
            <p:cNvPr id="5" name="Rounded Rectangle 4"/>
            <p:cNvSpPr/>
            <p:nvPr/>
          </p:nvSpPr>
          <p:spPr>
            <a:xfrm>
              <a:off x="4425151" y="1892865"/>
              <a:ext cx="2533112" cy="812800"/>
            </a:xfrm>
            <a:prstGeom prst="round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Training Set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120351" y="3518466"/>
              <a:ext cx="3142712" cy="782075"/>
            </a:xfrm>
            <a:prstGeom prst="round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Learning Algorithm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>
                <a:xfrm>
                  <a:off x="5310707" y="5144066"/>
                  <a:ext cx="762000" cy="782075"/>
                </a:xfrm>
                <a:prstGeom prst="roundRect">
                  <a:avLst/>
                </a:prstGeom>
                <a:noFill/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h</m:t>
                        </m:r>
                      </m:oMath>
                    </m:oMathPara>
                  </a14:m>
                  <a:endParaRPr lang="en-US" sz="24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0707" y="5144066"/>
                  <a:ext cx="762000" cy="782075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3376863" y="5103623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Size of house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29663" y="5103623"/>
              <a:ext cx="1447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Estimated price</a:t>
              </a:r>
            </a:p>
          </p:txBody>
        </p:sp>
        <p:cxnSp>
          <p:nvCxnSpPr>
            <p:cNvPr id="12" name="Straight Arrow Connector 11"/>
            <p:cNvCxnSpPr>
              <a:stCxn id="5" idx="2"/>
              <a:endCxn id="6" idx="0"/>
            </p:cNvCxnSpPr>
            <p:nvPr/>
          </p:nvCxnSpPr>
          <p:spPr>
            <a:xfrm>
              <a:off x="5691707" y="2705665"/>
              <a:ext cx="0" cy="812800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2"/>
              <a:endCxn id="7" idx="0"/>
            </p:cNvCxnSpPr>
            <p:nvPr/>
          </p:nvCxnSpPr>
          <p:spPr>
            <a:xfrm>
              <a:off x="5691707" y="4300541"/>
              <a:ext cx="0" cy="843525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7" idx="1"/>
            </p:cNvCxnSpPr>
            <p:nvPr/>
          </p:nvCxnSpPr>
          <p:spPr>
            <a:xfrm>
              <a:off x="4519863" y="5535102"/>
              <a:ext cx="790844" cy="0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7" idx="3"/>
            </p:cNvCxnSpPr>
            <p:nvPr/>
          </p:nvCxnSpPr>
          <p:spPr>
            <a:xfrm>
              <a:off x="6072707" y="5535102"/>
              <a:ext cx="733156" cy="0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519706" y="6003663"/>
                  <a:ext cx="52272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𝑥</m:t>
                      </m:r>
                    </m:oMath>
                  </a14:m>
                  <a:r>
                    <a:rPr lang="en-US" dirty="0"/>
                    <a:t> 	          hypothesis	       estimated price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𝑦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9706" y="6003663"/>
                  <a:ext cx="5227251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6984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represent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h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How do we represent hypothesis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?</a:t>
                </a:r>
              </a:p>
              <a:p>
                <a:r>
                  <a:rPr lang="en-US" sz="2400" dirty="0"/>
                  <a:t>Going to represent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h</m:t>
                    </m:r>
                  </m:oMath>
                </a14:m>
                <a:r>
                  <a:rPr lang="en-US" sz="2400" dirty="0"/>
                  <a:t> as;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h</m:t>
                    </m:r>
                    <m:r>
                      <a:rPr lang="en-US" sz="2000" i="1" baseline="-25000" dirty="0" err="1">
                        <a:latin typeface="Cambria Math" charset="0"/>
                      </a:rPr>
                      <m:t>𝜃</m:t>
                    </m:r>
                    <m:r>
                      <a:rPr lang="en-US" sz="2000" i="1" dirty="0">
                        <a:latin typeface="Cambria Math" charset="0"/>
                      </a:rPr>
                      <m:t>(</m:t>
                    </m:r>
                    <m:r>
                      <a:rPr lang="en-US" sz="2000" i="1" dirty="0">
                        <a:latin typeface="Cambria Math" charset="0"/>
                      </a:rPr>
                      <m:t>𝑥</m:t>
                    </m:r>
                    <m:r>
                      <a:rPr lang="en-US" sz="2000" i="1" dirty="0">
                        <a:latin typeface="Cambria Math" charset="0"/>
                      </a:rPr>
                      <m:t>) = </m:t>
                    </m:r>
                    <m:r>
                      <a:rPr lang="en-US" sz="2000" i="1" dirty="0">
                        <a:latin typeface="Cambria Math" charset="0"/>
                      </a:rPr>
                      <m:t>𝜃</m:t>
                    </m:r>
                    <m:r>
                      <a:rPr lang="en-US" sz="2000" i="1" baseline="-25000" dirty="0">
                        <a:latin typeface="Cambria Math" charset="0"/>
                      </a:rPr>
                      <m:t>0</m:t>
                    </m:r>
                    <m:r>
                      <a:rPr lang="en-US" sz="2000" i="1" dirty="0">
                        <a:latin typeface="Cambria Math" charset="0"/>
                      </a:rPr>
                      <m:t> + </m:t>
                    </m:r>
                    <m:r>
                      <a:rPr lang="en-US" sz="2000" i="1" dirty="0" smtClean="0">
                        <a:latin typeface="Cambria Math" charset="0"/>
                      </a:rPr>
                      <m:t>𝜃</m:t>
                    </m:r>
                    <m:r>
                      <a:rPr lang="en-US" sz="2000" i="1" baseline="-25000" dirty="0" smtClean="0">
                        <a:latin typeface="Cambria Math" charset="0"/>
                      </a:rPr>
                      <m:t>1</m:t>
                    </m:r>
                    <m:r>
                      <a:rPr lang="en-US" sz="2000" i="1" dirty="0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h</m:t>
                    </m:r>
                    <m:r>
                      <a:rPr lang="en-US" sz="2000" i="1" dirty="0" smtClean="0">
                        <a:latin typeface="Cambria Math" charset="0"/>
                      </a:rPr>
                      <m:t>(</m:t>
                    </m:r>
                    <m:r>
                      <a:rPr lang="en-US" sz="2000" i="1" dirty="0" smtClean="0">
                        <a:latin typeface="Cambria Math" charset="0"/>
                      </a:rPr>
                      <m:t>𝑥</m:t>
                    </m:r>
                    <m:r>
                      <a:rPr lang="en-US" sz="20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/>
                  <a:t> (shorthand)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h</m:t>
                    </m:r>
                  </m:oMath>
                </a14:m>
                <a:r>
                  <a:rPr lang="en-US" sz="2000" dirty="0"/>
                  <a:t> will map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000" dirty="0"/>
                  <a:t>’s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2000" dirty="0"/>
                  <a:t>’s</a:t>
                </a:r>
              </a:p>
              <a:p>
                <a:pPr lvl="1"/>
                <a:endParaRPr lang="en-US" sz="20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Linear regression with one variable: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Univariate Linear Regression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17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863068" y="1997242"/>
            <a:ext cx="4639121" cy="3486718"/>
            <a:chOff x="2372296" y="2285992"/>
            <a:chExt cx="5908716" cy="4017868"/>
          </a:xfrm>
        </p:grpSpPr>
        <p:grpSp>
          <p:nvGrpSpPr>
            <p:cNvPr id="10" name="Group 8"/>
            <p:cNvGrpSpPr/>
            <p:nvPr/>
          </p:nvGrpSpPr>
          <p:grpSpPr>
            <a:xfrm>
              <a:off x="2962252" y="2285992"/>
              <a:ext cx="5318760" cy="4017868"/>
              <a:chOff x="3267052" y="177800"/>
              <a:chExt cx="5318760" cy="4017868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2" name="Chart 11"/>
                  <p:cNvGraphicFramePr>
                    <a:graphicFrameLocks/>
                  </p:cNvGraphicFramePr>
                  <p:nvPr/>
                </p:nvGraphicFramePr>
                <p:xfrm>
                  <a:off x="3267052" y="177800"/>
                  <a:ext cx="5318760" cy="36576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mc:Choice>
            <mc:Fallback xmlns="">
              <p:graphicFrame>
                <p:nvGraphicFramePr>
                  <p:cNvPr id="12" name="Chart 11"/>
                  <p:cNvGraphicFramePr>
                    <a:graphicFrameLocks/>
                  </p:cNvGraphicFramePr>
                  <p:nvPr>
                    <p:extLst/>
                  </p:nvPr>
                </p:nvGraphicFramePr>
                <p:xfrm>
                  <a:off x="3267052" y="177800"/>
                  <a:ext cx="5318760" cy="36576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5309213" y="3733801"/>
                    <a:ext cx="550656" cy="4618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9213" y="3733801"/>
                    <a:ext cx="550656" cy="46186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Connector 13"/>
              <p:cNvCxnSpPr/>
              <p:nvPr/>
            </p:nvCxnSpPr>
            <p:spPr>
              <a:xfrm flipV="1">
                <a:off x="4724400" y="609600"/>
                <a:ext cx="3276600" cy="1819126"/>
              </a:xfrm>
              <a:prstGeom prst="line">
                <a:avLst/>
              </a:prstGeom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372296" y="2374591"/>
                  <a:ext cx="610589" cy="5234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296" y="2374591"/>
                  <a:ext cx="610589" cy="52344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0408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Univariate 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 this mean? Means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𝑌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2"/>
                    </a:solidFill>
                  </a:rPr>
                  <a:t>linear</a:t>
                </a:r>
                <a:r>
                  <a:rPr lang="en-US" dirty="0"/>
                  <a:t>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 are parameters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 is zero condition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 is gradient</a:t>
                </a:r>
              </a:p>
              <a:p>
                <a:r>
                  <a:rPr lang="en-US" dirty="0"/>
                  <a:t>This kind of function is linear regression with one variable</a:t>
                </a:r>
              </a:p>
              <a:p>
                <a:pPr lvl="1"/>
                <a:r>
                  <a:rPr lang="en-US" dirty="0"/>
                  <a:t>Also called univariate linear regression</a:t>
                </a:r>
              </a:p>
              <a:p>
                <a:r>
                  <a:rPr lang="en-US" dirty="0"/>
                  <a:t>So in summary:</a:t>
                </a:r>
              </a:p>
              <a:p>
                <a:pPr lvl="1"/>
                <a:r>
                  <a:rPr lang="en-US" dirty="0"/>
                  <a:t>A hypothesis takes in some variable</a:t>
                </a:r>
              </a:p>
              <a:p>
                <a:pPr lvl="1"/>
                <a:r>
                  <a:rPr lang="en-US" dirty="0"/>
                  <a:t>Uses parameters </a:t>
                </a:r>
                <a:r>
                  <a:rPr lang="en-US" dirty="0">
                    <a:solidFill>
                      <a:srgbClr val="FF0000"/>
                    </a:solidFill>
                  </a:rPr>
                  <a:t>determined</a:t>
                </a:r>
                <a:r>
                  <a:rPr lang="en-US" dirty="0"/>
                  <a:t> by a learning system (we need to 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learn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dirty="0"/>
                  <a:t>’s)</a:t>
                </a:r>
              </a:p>
              <a:p>
                <a:pPr lvl="1"/>
                <a:r>
                  <a:rPr lang="en-US" dirty="0"/>
                  <a:t>Outputs a prediction based on that input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91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26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50  + 0.06x&#10;$&#10;% \delta_i^{(l)} = \left(\sum_j W_{ji}^{(l)} \delta_j^{(l+1)}\right) f'(z_i^{(l)})&#10;&#10;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displaystyle&#10;\quad\theta_j := \theta_j - \alpha \frac{\partial}{\partial \theta_j} J(\theta_0,\theta_1)&#10;$&#10;&#10;\}&#10;% \delta_i^{(l)} = \left(\sum_j W_{ji}^{(l)} \delta_j^{(l+1)}\right) f'(z_i^{(l)})&#10;&#10;&#10;&#10;\end{document}"/>
  <p:tag name="IGUANATEXSIZE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(for $j=0$ and $j=1$)&#10;% \delta_i^{(l)} = \left(\sum_j W_{ji}^{(l)} \delta_j^{(l+1)}\right) f'(z_i^{(l)})&#10;&#10;&#10;&#10;\end{document}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{\color{blue}\mathrm{temp}0} := \theta_0 - \alpha \frac{\partial}{\partial \theta_0} J(\theta_0,\theta_1)$ &#10;&#10;${\color{blue}\mathrm{temp}1} := \theta_1 - \alpha \frac{\partial}{\partial \theta_1} J(\theta_0,\theta_1)$ &#10;&#10;$\theta_0 := {\color{blue}\mathrm{temp}0}$&#10;&#10;$\theta_1 := {\color{blue}\mathrm{temp}1}$ &#10;&#10;% \delta_i^{(l)} = \left(\sum_j W_{ji}^{(l)} \delta_j^{(l+1)}\right) f'(z_i^{(l)})&#10;&#10;&#10;&#10;\end{document}"/>
  <p:tag name="IGUANATEXSIZE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{\color{blue}\mathrm{temp}0} := \theta_0 - \alpha \frac{\partial}{\partial \theta_0} J(\theta_0,\theta_1)$ &#10;&#10;$\theta_0 := {\color{blue}\mathrm{temp}0}$&#10;&#10;${\color{blue}\mathrm{temp}1} := \theta_1 - \alpha \frac{\partial}{\partial \theta_1} J(\theta_0,\theta_1)$ &#10;&#10;$\theta_1 := {\color{blue}\mathrm{temp}1}$ &#10;&#10;% \delta_i^{(l)} = \left(\sum_j W_{ji}^{(l)} \delta_j^{(l+1)}\right) f'(z_i^{(l)})&#10;&#10;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displaystyle&#10;\quad\theta_j := \theta_j - \alpha \frac{\partial}{\partial \theta_j} J(\theta_0,\theta_1)&#10;$ &#10;&#10;\;\;\quad\quad{(for $j=1$ and $j=0$)}&#10;&#10;\}&#10;% \delta_i^{(l)} = \left(\sum_j W_{ji}^{(l)} \delta_j^{(l+1)}\right) f'(z_i^{(l)})&#10;&#10;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quad\theta_0 := \theta_0 - \alpha &#10; \frac{1}{m} \sum\limits^{m}_{i=1} \left( h_\theta(x^{(i)}) - y^{(i)} \right)&#10;$&#10;&#10;$&#10;\quad\theta_1 := \theta_1 - \alpha &#10; \frac{1}{m} \sum\limits^{m}_{i=1} \left( h_\theta(x^{(i)}) - y^{(i)} \right)\cdot x^{(i)}&#10;$&#10;&#10;\}&#10;% \delta_i^{(l)} = \left(\sum_j W_{ji}^{(l)} \delta_j^{(l+1)}\right) f'(z_i^{(l)})&#10;&#10;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displaystyle&#10;\quad\theta_j := \theta_j - \alpha \frac{\partial}{\partial \theta_j} J(\theta_0,\theta_1)&#10;$&#10;&#10;\}&#10;% \delta_i^{(l)} = \left(\sum_j W_{ji}^{(l)} \delta_j^{(l+1)}\right) f'(z_i^{(l)})&#10;&#10;&#10;&#10;\end{document}"/>
  <p:tag name="IGUANATEXSIZE" val="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displaystyle&#10;\quad\theta_j := \theta_j - \alpha \frac{\partial}{\partial \theta_j} J(\theta_0,\theta_1)&#10;$&#10;&#10;\}&#10;% \delta_i^{(l)} = \left(\sum_j W_{ji}^{(l)} \delta_j^{(l+1)}\right) f'(z_i^{(l)})&#10;&#10;&#10;&#10;\end{document}"/>
  <p:tag name="IGUANATEXSIZE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&#10;\quad\theta_1 := \theta_1 - \alpha \frac{\partial}{\partial \theta_1} J(\theta_1)&#10;$ &#10;&#10;% \delta_i^{(l)} = \left(\sum_j W_{ji}^{(l)} \delta_j^{(l+1)}\right) f'(z_i^{(l)})&#10;&#10;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&#10;\quad\theta_1 := \theta_1 - \alpha \frac{d}{d \theta_1} J(\theta_1)&#10;$ &#10;&#10;% \delta_i^{(l)} = \left(\sum_j W_{ji}^{(l)} \delta_j^{(l+1)}\right) f'(z_i^{(l)})&#10;&#10;&#10;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 &#10;&#10;% \delta_i^{(l)} = \left(\sum_j W_{ji}^{(l)} \delta_j^{(l+1)}\right) f'(z_i^{(l)})&#10;&#10;&#10;&#10;\end{document}"/>
  <p:tag name="IGUANATEXSIZE" val="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theta_j := \theta_j - \alpha \frac{\partial}{\partial \theta_j} J(\theta)&#10;$&#10;&#10;\end{document}"/>
  <p:tag name="IGUANATEXSIZE" val="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displaystyle&#10;\min_\theta J(\theta)&#10;$&#10;&#10;\end{document}"/>
  <p:tag name="IGUANATEXSIZE" val="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J(\theta)&#10;$&#10;&#10;\end{document}"/>
  <p:tag name="IGUANATEXSIZE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10^{-3}&#10;$&#10;&#10;\end{document}"/>
  <p:tag name="IGUANATEXSIZE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J(\theta)&#10;$&#10;&#10;\end{document}"/>
  <p:tag name="IGUANATEXSIZE" val="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J(\theta)&#10;$&#10;&#10;\end{document}"/>
  <p:tag name="IGUANATEXSIZE" val="1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J(\theta)&#10;$&#10;&#10;\end{document}"/>
  <p:tag name="IGUANATEXSIZE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2499</TotalTime>
  <Words>2562</Words>
  <Application>Microsoft Office PowerPoint</Application>
  <PresentationFormat>Widescreen</PresentationFormat>
  <Paragraphs>423</Paragraphs>
  <Slides>55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Cambria Math</vt:lpstr>
      <vt:lpstr>Tw Cen MT</vt:lpstr>
      <vt:lpstr>Tw Cen MT Condensed</vt:lpstr>
      <vt:lpstr>Wingdings 3</vt:lpstr>
      <vt:lpstr>Integral</vt:lpstr>
      <vt:lpstr>2. Linear regression</vt:lpstr>
      <vt:lpstr>Optimization and Generalization</vt:lpstr>
      <vt:lpstr>Linear Regression</vt:lpstr>
      <vt:lpstr>Supervised learning regression problem</vt:lpstr>
      <vt:lpstr>Supervised learning regression problem</vt:lpstr>
      <vt:lpstr>Supervised learning: regression problem</vt:lpstr>
      <vt:lpstr>How to use the training set?</vt:lpstr>
      <vt:lpstr>How to represent h?</vt:lpstr>
      <vt:lpstr>Univariate linear regression</vt:lpstr>
      <vt:lpstr>Univariate Linear regression: How to choose θ‘s ?</vt:lpstr>
      <vt:lpstr>Examples</vt:lpstr>
      <vt:lpstr>Univariate Linear regression: How to choose θ‘s ?</vt:lpstr>
      <vt:lpstr>Cost Function: Mean squared Error</vt:lpstr>
      <vt:lpstr>Linear regression - implementation (cost function)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</vt:lpstr>
      <vt:lpstr>Cost function</vt:lpstr>
      <vt:lpstr>PowerPoint Presentation</vt:lpstr>
      <vt:lpstr>Contour plot (contour figure)</vt:lpstr>
      <vt:lpstr>Contour plot (contour figure)</vt:lpstr>
      <vt:lpstr>Contour plot (contour figure)</vt:lpstr>
      <vt:lpstr>Contour plot (contour figure)</vt:lpstr>
      <vt:lpstr>Gradient descent algorithm</vt:lpstr>
      <vt:lpstr>Gradient descent algorithm</vt:lpstr>
      <vt:lpstr>Derivatives</vt:lpstr>
      <vt:lpstr>Derivatives</vt:lpstr>
      <vt:lpstr>Gradient descent algorithm</vt:lpstr>
      <vt:lpstr>Why does gradient descent work?</vt:lpstr>
      <vt:lpstr>Learning rate </vt:lpstr>
      <vt:lpstr>Convergence to a local minimum</vt:lpstr>
      <vt:lpstr>Gradient descent</vt:lpstr>
      <vt:lpstr>gradient descent is working correctly</vt:lpstr>
      <vt:lpstr>Linear Regression in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descent is not working correctly</vt:lpstr>
      <vt:lpstr>Gradient decent with different learning rates</vt:lpstr>
      <vt:lpstr>The terrain of the cost function</vt:lpstr>
      <vt:lpstr>Tips on choosing the learning rate and number of iterations</vt:lpstr>
      <vt:lpstr>Stochastic Gradient Descent</vt:lpstr>
      <vt:lpstr>Stochastic Gradient Descent</vt:lpstr>
      <vt:lpstr>Stochastic Gradient Descent</vt:lpstr>
      <vt:lpstr>Mini-batch Gradient Descent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Najwa Altwaijry PhD</dc:creator>
  <cp:lastModifiedBy>Khalil El Hindi</cp:lastModifiedBy>
  <cp:revision>115</cp:revision>
  <cp:lastPrinted>2023-08-26T04:32:53Z</cp:lastPrinted>
  <dcterms:created xsi:type="dcterms:W3CDTF">2019-09-02T16:40:52Z</dcterms:created>
  <dcterms:modified xsi:type="dcterms:W3CDTF">2025-09-08T09:45:40Z</dcterms:modified>
</cp:coreProperties>
</file>