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12990" y="1371853"/>
            <a:ext cx="857885" cy="1136650"/>
          </a:xfrm>
          <a:custGeom>
            <a:avLst/>
            <a:gdLst/>
            <a:ahLst/>
            <a:cxnLst/>
            <a:rect l="l" t="t" r="r" b="b"/>
            <a:pathLst>
              <a:path w="857885" h="1136650">
                <a:moveTo>
                  <a:pt x="0" y="857504"/>
                </a:moveTo>
                <a:lnTo>
                  <a:pt x="857542" y="1136142"/>
                </a:lnTo>
                <a:lnTo>
                  <a:pt x="278650" y="0"/>
                </a:lnTo>
                <a:lnTo>
                  <a:pt x="0" y="857504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6882383" y="5813996"/>
            <a:ext cx="1275715" cy="638175"/>
          </a:xfrm>
          <a:custGeom>
            <a:avLst/>
            <a:gdLst/>
            <a:ahLst/>
            <a:cxnLst/>
            <a:rect l="l" t="t" r="r" b="b"/>
            <a:pathLst>
              <a:path w="1275715" h="638175">
                <a:moveTo>
                  <a:pt x="637667" y="0"/>
                </a:moveTo>
                <a:lnTo>
                  <a:pt x="0" y="637603"/>
                </a:lnTo>
                <a:lnTo>
                  <a:pt x="1275207" y="637603"/>
                </a:lnTo>
                <a:lnTo>
                  <a:pt x="637667" y="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7483475" y="5264150"/>
            <a:ext cx="1352550" cy="1362075"/>
          </a:xfrm>
          <a:custGeom>
            <a:avLst/>
            <a:gdLst/>
            <a:ahLst/>
            <a:cxnLst/>
            <a:rect l="l" t="t" r="r" b="b"/>
            <a:pathLst>
              <a:path w="1352550" h="1362075">
                <a:moveTo>
                  <a:pt x="1352550" y="1362075"/>
                </a:moveTo>
                <a:lnTo>
                  <a:pt x="0" y="1362075"/>
                </a:lnTo>
                <a:lnTo>
                  <a:pt x="1352550" y="0"/>
                </a:lnTo>
                <a:lnTo>
                  <a:pt x="1352550" y="1362075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7853426" y="4146550"/>
            <a:ext cx="1282700" cy="1282700"/>
          </a:xfrm>
          <a:custGeom>
            <a:avLst/>
            <a:gdLst/>
            <a:ahLst/>
            <a:cxnLst/>
            <a:rect l="l" t="t" r="r" b="b"/>
            <a:pathLst>
              <a:path w="1282700" h="1282700">
                <a:moveTo>
                  <a:pt x="0" y="641350"/>
                </a:moveTo>
                <a:lnTo>
                  <a:pt x="641350" y="0"/>
                </a:lnTo>
                <a:lnTo>
                  <a:pt x="1282700" y="641350"/>
                </a:lnTo>
                <a:lnTo>
                  <a:pt x="641350" y="1282700"/>
                </a:lnTo>
                <a:lnTo>
                  <a:pt x="0" y="64135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5928797" y="6018212"/>
            <a:ext cx="840105" cy="840105"/>
          </a:xfrm>
          <a:custGeom>
            <a:avLst/>
            <a:gdLst/>
            <a:ahLst/>
            <a:cxnLst/>
            <a:rect l="l" t="t" r="r" b="b"/>
            <a:pathLst>
              <a:path w="840104" h="840104">
                <a:moveTo>
                  <a:pt x="839795" y="0"/>
                </a:moveTo>
                <a:lnTo>
                  <a:pt x="0" y="839787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5360923" y="4610608"/>
            <a:ext cx="1407795" cy="2247900"/>
          </a:xfrm>
          <a:custGeom>
            <a:avLst/>
            <a:gdLst/>
            <a:ahLst/>
            <a:cxnLst/>
            <a:rect l="l" t="t" r="r" b="b"/>
            <a:pathLst>
              <a:path w="1407795" h="2247900">
                <a:moveTo>
                  <a:pt x="0" y="2247392"/>
                </a:moveTo>
                <a:lnTo>
                  <a:pt x="0" y="0"/>
                </a:lnTo>
                <a:lnTo>
                  <a:pt x="1407668" y="1407604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5720334" y="3774059"/>
            <a:ext cx="638175" cy="1275715"/>
          </a:xfrm>
          <a:custGeom>
            <a:avLst/>
            <a:gdLst/>
            <a:ahLst/>
            <a:cxnLst/>
            <a:rect l="l" t="t" r="r" b="b"/>
            <a:pathLst>
              <a:path w="638175" h="1275714">
                <a:moveTo>
                  <a:pt x="0" y="637540"/>
                </a:moveTo>
                <a:lnTo>
                  <a:pt x="637666" y="1275207"/>
                </a:lnTo>
                <a:lnTo>
                  <a:pt x="637666" y="0"/>
                </a:lnTo>
                <a:lnTo>
                  <a:pt x="0" y="63754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7594600" y="3482975"/>
            <a:ext cx="0" cy="1244600"/>
          </a:xfrm>
          <a:custGeom>
            <a:avLst/>
            <a:gdLst/>
            <a:ahLst/>
            <a:cxnLst/>
            <a:rect l="l" t="t" r="r" b="b"/>
            <a:pathLst>
              <a:path h="1244600">
                <a:moveTo>
                  <a:pt x="0" y="0"/>
                </a:moveTo>
                <a:lnTo>
                  <a:pt x="0" y="12446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6965950" y="4098925"/>
            <a:ext cx="0" cy="1270000"/>
          </a:xfrm>
          <a:custGeom>
            <a:avLst/>
            <a:gdLst/>
            <a:ahLst/>
            <a:cxnLst/>
            <a:rect l="l" t="t" r="r" b="b"/>
            <a:pathLst>
              <a:path h="1270000">
                <a:moveTo>
                  <a:pt x="0" y="0"/>
                </a:moveTo>
                <a:lnTo>
                  <a:pt x="0" y="12700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6965950" y="4730750"/>
            <a:ext cx="631825" cy="631825"/>
          </a:xfrm>
          <a:custGeom>
            <a:avLst/>
            <a:gdLst/>
            <a:ahLst/>
            <a:cxnLst/>
            <a:rect l="l" t="t" r="r" b="b"/>
            <a:pathLst>
              <a:path w="631825" h="631825">
                <a:moveTo>
                  <a:pt x="0" y="631825"/>
                </a:moveTo>
                <a:lnTo>
                  <a:pt x="63182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6959600" y="3467100"/>
            <a:ext cx="638175" cy="638175"/>
          </a:xfrm>
          <a:custGeom>
            <a:avLst/>
            <a:gdLst/>
            <a:ahLst/>
            <a:cxnLst/>
            <a:rect l="l" t="t" r="r" b="b"/>
            <a:pathLst>
              <a:path w="638175" h="638175">
                <a:moveTo>
                  <a:pt x="0" y="638175"/>
                </a:moveTo>
                <a:lnTo>
                  <a:pt x="63817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6553707" y="2946400"/>
            <a:ext cx="2590800" cy="1407795"/>
          </a:xfrm>
          <a:custGeom>
            <a:avLst/>
            <a:gdLst/>
            <a:ahLst/>
            <a:cxnLst/>
            <a:rect l="l" t="t" r="r" b="b"/>
            <a:pathLst>
              <a:path w="2590800" h="1407795">
                <a:moveTo>
                  <a:pt x="1407668" y="1407668"/>
                </a:moveTo>
                <a:lnTo>
                  <a:pt x="0" y="0"/>
                </a:lnTo>
                <a:lnTo>
                  <a:pt x="2590292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7961376" y="3171337"/>
            <a:ext cx="1183005" cy="1183005"/>
          </a:xfrm>
          <a:custGeom>
            <a:avLst/>
            <a:gdLst/>
            <a:ahLst/>
            <a:cxnLst/>
            <a:rect l="l" t="t" r="r" b="b"/>
            <a:pathLst>
              <a:path w="1183004" h="1183004">
                <a:moveTo>
                  <a:pt x="1182624" y="0"/>
                </a:moveTo>
                <a:lnTo>
                  <a:pt x="0" y="1182730"/>
                </a:lnTo>
              </a:path>
            </a:pathLst>
          </a:custGeom>
          <a:ln w="12699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59232" y="490854"/>
            <a:ext cx="8225535" cy="11582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FFCC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F8F8F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520"/>
              </a:lnSpc>
            </a:pPr>
            <a:r>
              <a:rPr lang="en-US" spc="-5" dirty="0" smtClean="0"/>
              <a:t> </a:t>
            </a:r>
            <a:endParaRPr spc="-5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F8F8F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520"/>
              </a:lnSpc>
            </a:pPr>
            <a:r>
              <a:rPr lang="en-US" dirty="0" smtClean="0"/>
              <a:t> 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FFCC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FFCC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F8F8F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520"/>
              </a:lnSpc>
            </a:pPr>
            <a:r>
              <a:rPr lang="en-US" spc="-5" dirty="0" smtClean="0"/>
              <a:t> </a:t>
            </a:r>
            <a:endParaRPr spc="-5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F8F8F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520"/>
              </a:lnSpc>
            </a:pPr>
            <a:r>
              <a:rPr lang="en-US" dirty="0" smtClean="0"/>
              <a:t> 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12990" y="1371853"/>
            <a:ext cx="857885" cy="1136650"/>
          </a:xfrm>
          <a:custGeom>
            <a:avLst/>
            <a:gdLst/>
            <a:ahLst/>
            <a:cxnLst/>
            <a:rect l="l" t="t" r="r" b="b"/>
            <a:pathLst>
              <a:path w="857885" h="1136650">
                <a:moveTo>
                  <a:pt x="0" y="857504"/>
                </a:moveTo>
                <a:lnTo>
                  <a:pt x="857542" y="1136142"/>
                </a:lnTo>
                <a:lnTo>
                  <a:pt x="278650" y="0"/>
                </a:lnTo>
                <a:lnTo>
                  <a:pt x="0" y="857504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6882383" y="5813996"/>
            <a:ext cx="1275715" cy="638175"/>
          </a:xfrm>
          <a:custGeom>
            <a:avLst/>
            <a:gdLst/>
            <a:ahLst/>
            <a:cxnLst/>
            <a:rect l="l" t="t" r="r" b="b"/>
            <a:pathLst>
              <a:path w="1275715" h="638175">
                <a:moveTo>
                  <a:pt x="637667" y="0"/>
                </a:moveTo>
                <a:lnTo>
                  <a:pt x="0" y="637603"/>
                </a:lnTo>
                <a:lnTo>
                  <a:pt x="1275207" y="637603"/>
                </a:lnTo>
                <a:lnTo>
                  <a:pt x="637667" y="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7483475" y="5264150"/>
            <a:ext cx="1352550" cy="1362075"/>
          </a:xfrm>
          <a:custGeom>
            <a:avLst/>
            <a:gdLst/>
            <a:ahLst/>
            <a:cxnLst/>
            <a:rect l="l" t="t" r="r" b="b"/>
            <a:pathLst>
              <a:path w="1352550" h="1362075">
                <a:moveTo>
                  <a:pt x="1352550" y="1362075"/>
                </a:moveTo>
                <a:lnTo>
                  <a:pt x="0" y="1362075"/>
                </a:lnTo>
                <a:lnTo>
                  <a:pt x="1352550" y="0"/>
                </a:lnTo>
                <a:lnTo>
                  <a:pt x="1352550" y="1362075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7853426" y="4146550"/>
            <a:ext cx="1282700" cy="1282700"/>
          </a:xfrm>
          <a:custGeom>
            <a:avLst/>
            <a:gdLst/>
            <a:ahLst/>
            <a:cxnLst/>
            <a:rect l="l" t="t" r="r" b="b"/>
            <a:pathLst>
              <a:path w="1282700" h="1282700">
                <a:moveTo>
                  <a:pt x="0" y="641350"/>
                </a:moveTo>
                <a:lnTo>
                  <a:pt x="641350" y="0"/>
                </a:lnTo>
                <a:lnTo>
                  <a:pt x="1282700" y="641350"/>
                </a:lnTo>
                <a:lnTo>
                  <a:pt x="641350" y="1282700"/>
                </a:lnTo>
                <a:lnTo>
                  <a:pt x="0" y="64135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5928797" y="6018212"/>
            <a:ext cx="840105" cy="840105"/>
          </a:xfrm>
          <a:custGeom>
            <a:avLst/>
            <a:gdLst/>
            <a:ahLst/>
            <a:cxnLst/>
            <a:rect l="l" t="t" r="r" b="b"/>
            <a:pathLst>
              <a:path w="840104" h="840104">
                <a:moveTo>
                  <a:pt x="839795" y="0"/>
                </a:moveTo>
                <a:lnTo>
                  <a:pt x="0" y="839787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5360923" y="4610608"/>
            <a:ext cx="1407795" cy="2247900"/>
          </a:xfrm>
          <a:custGeom>
            <a:avLst/>
            <a:gdLst/>
            <a:ahLst/>
            <a:cxnLst/>
            <a:rect l="l" t="t" r="r" b="b"/>
            <a:pathLst>
              <a:path w="1407795" h="2247900">
                <a:moveTo>
                  <a:pt x="0" y="2247392"/>
                </a:moveTo>
                <a:lnTo>
                  <a:pt x="0" y="0"/>
                </a:lnTo>
                <a:lnTo>
                  <a:pt x="1407668" y="1407604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5720334" y="3774059"/>
            <a:ext cx="638175" cy="1275715"/>
          </a:xfrm>
          <a:custGeom>
            <a:avLst/>
            <a:gdLst/>
            <a:ahLst/>
            <a:cxnLst/>
            <a:rect l="l" t="t" r="r" b="b"/>
            <a:pathLst>
              <a:path w="638175" h="1275714">
                <a:moveTo>
                  <a:pt x="0" y="637540"/>
                </a:moveTo>
                <a:lnTo>
                  <a:pt x="637666" y="1275207"/>
                </a:lnTo>
                <a:lnTo>
                  <a:pt x="637666" y="0"/>
                </a:lnTo>
                <a:lnTo>
                  <a:pt x="0" y="63754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7594600" y="3482975"/>
            <a:ext cx="0" cy="1244600"/>
          </a:xfrm>
          <a:custGeom>
            <a:avLst/>
            <a:gdLst/>
            <a:ahLst/>
            <a:cxnLst/>
            <a:rect l="l" t="t" r="r" b="b"/>
            <a:pathLst>
              <a:path h="1244600">
                <a:moveTo>
                  <a:pt x="0" y="0"/>
                </a:moveTo>
                <a:lnTo>
                  <a:pt x="0" y="12446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6965950" y="4098925"/>
            <a:ext cx="0" cy="1270000"/>
          </a:xfrm>
          <a:custGeom>
            <a:avLst/>
            <a:gdLst/>
            <a:ahLst/>
            <a:cxnLst/>
            <a:rect l="l" t="t" r="r" b="b"/>
            <a:pathLst>
              <a:path h="1270000">
                <a:moveTo>
                  <a:pt x="0" y="0"/>
                </a:moveTo>
                <a:lnTo>
                  <a:pt x="0" y="12700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6965950" y="4730750"/>
            <a:ext cx="631825" cy="631825"/>
          </a:xfrm>
          <a:custGeom>
            <a:avLst/>
            <a:gdLst/>
            <a:ahLst/>
            <a:cxnLst/>
            <a:rect l="l" t="t" r="r" b="b"/>
            <a:pathLst>
              <a:path w="631825" h="631825">
                <a:moveTo>
                  <a:pt x="0" y="631825"/>
                </a:moveTo>
                <a:lnTo>
                  <a:pt x="63182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6959600" y="3467100"/>
            <a:ext cx="638175" cy="638175"/>
          </a:xfrm>
          <a:custGeom>
            <a:avLst/>
            <a:gdLst/>
            <a:ahLst/>
            <a:cxnLst/>
            <a:rect l="l" t="t" r="r" b="b"/>
            <a:pathLst>
              <a:path w="638175" h="638175">
                <a:moveTo>
                  <a:pt x="0" y="638175"/>
                </a:moveTo>
                <a:lnTo>
                  <a:pt x="63817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6553707" y="2946400"/>
            <a:ext cx="2590800" cy="1407795"/>
          </a:xfrm>
          <a:custGeom>
            <a:avLst/>
            <a:gdLst/>
            <a:ahLst/>
            <a:cxnLst/>
            <a:rect l="l" t="t" r="r" b="b"/>
            <a:pathLst>
              <a:path w="2590800" h="1407795">
                <a:moveTo>
                  <a:pt x="1407668" y="1407668"/>
                </a:moveTo>
                <a:lnTo>
                  <a:pt x="0" y="0"/>
                </a:lnTo>
                <a:lnTo>
                  <a:pt x="2590292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7961376" y="3171337"/>
            <a:ext cx="1183005" cy="1183005"/>
          </a:xfrm>
          <a:custGeom>
            <a:avLst/>
            <a:gdLst/>
            <a:ahLst/>
            <a:cxnLst/>
            <a:rect l="l" t="t" r="r" b="b"/>
            <a:pathLst>
              <a:path w="1183004" h="1183004">
                <a:moveTo>
                  <a:pt x="1182624" y="0"/>
                </a:moveTo>
                <a:lnTo>
                  <a:pt x="0" y="1182730"/>
                </a:lnTo>
              </a:path>
            </a:pathLst>
          </a:custGeom>
          <a:ln w="12699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FFCC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F8F8F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520"/>
              </a:lnSpc>
            </a:pPr>
            <a:r>
              <a:rPr lang="en-US" spc="-5" dirty="0" smtClean="0"/>
              <a:t> </a:t>
            </a:r>
            <a:endParaRPr spc="-5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F8F8F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520"/>
              </a:lnSpc>
            </a:pPr>
            <a:r>
              <a:rPr lang="en-US" dirty="0" smtClean="0"/>
              <a:t> </a:t>
            </a:r>
            <a:endParaRPr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FFCC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F8F8F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520"/>
              </a:lnSpc>
            </a:pPr>
            <a:r>
              <a:rPr lang="en-US" spc="-5" dirty="0" smtClean="0"/>
              <a:t> </a:t>
            </a:r>
            <a:endParaRPr spc="-5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F8F8F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520"/>
              </a:lnSpc>
            </a:pPr>
            <a:r>
              <a:rPr lang="en-US" dirty="0" smtClean="0"/>
              <a:t> 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F8F8F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520"/>
              </a:lnSpc>
            </a:pPr>
            <a:r>
              <a:rPr lang="en-US" spc="-5" dirty="0" smtClean="0"/>
              <a:t> </a:t>
            </a:r>
            <a:endParaRPr spc="-5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F8F8F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520"/>
              </a:lnSpc>
            </a:pPr>
            <a:r>
              <a:rPr lang="en-US" dirty="0" smtClean="0"/>
              <a:t> </a:t>
            </a:r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3115" y="547878"/>
            <a:ext cx="8557768" cy="1158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FFCC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5149" y="1558671"/>
            <a:ext cx="7767955" cy="24669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FFCC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756029" y="6614860"/>
            <a:ext cx="2523490" cy="192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F8F8F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520"/>
              </a:lnSpc>
            </a:pPr>
            <a:r>
              <a:rPr lang="en-US" spc="-5" dirty="0" smtClean="0"/>
              <a:t> </a:t>
            </a:r>
            <a:endParaRPr spc="-5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9349" y="6614860"/>
            <a:ext cx="718820" cy="192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F8F8F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520"/>
              </a:lnSpc>
            </a:pPr>
            <a:r>
              <a:rPr lang="en-US" dirty="0" smtClean="0"/>
              <a:t> 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jpg"/><Relationship Id="rId7" Type="http://schemas.openxmlformats.org/officeDocument/2006/relationships/image" Target="../media/image19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82383" y="5813996"/>
            <a:ext cx="1275715" cy="638175"/>
          </a:xfrm>
          <a:custGeom>
            <a:avLst/>
            <a:gdLst/>
            <a:ahLst/>
            <a:cxnLst/>
            <a:rect l="l" t="t" r="r" b="b"/>
            <a:pathLst>
              <a:path w="1275715" h="638175">
                <a:moveTo>
                  <a:pt x="637667" y="0"/>
                </a:moveTo>
                <a:lnTo>
                  <a:pt x="0" y="637603"/>
                </a:lnTo>
                <a:lnTo>
                  <a:pt x="1275207" y="637603"/>
                </a:lnTo>
                <a:lnTo>
                  <a:pt x="637667" y="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483475" y="5264150"/>
            <a:ext cx="1352550" cy="1362075"/>
          </a:xfrm>
          <a:custGeom>
            <a:avLst/>
            <a:gdLst/>
            <a:ahLst/>
            <a:cxnLst/>
            <a:rect l="l" t="t" r="r" b="b"/>
            <a:pathLst>
              <a:path w="1352550" h="1362075">
                <a:moveTo>
                  <a:pt x="1352550" y="1362075"/>
                </a:moveTo>
                <a:lnTo>
                  <a:pt x="0" y="1362075"/>
                </a:lnTo>
                <a:lnTo>
                  <a:pt x="1352550" y="0"/>
                </a:lnTo>
                <a:lnTo>
                  <a:pt x="1352550" y="1362075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853426" y="4146550"/>
            <a:ext cx="1282700" cy="1282700"/>
          </a:xfrm>
          <a:custGeom>
            <a:avLst/>
            <a:gdLst/>
            <a:ahLst/>
            <a:cxnLst/>
            <a:rect l="l" t="t" r="r" b="b"/>
            <a:pathLst>
              <a:path w="1282700" h="1282700">
                <a:moveTo>
                  <a:pt x="0" y="641350"/>
                </a:moveTo>
                <a:lnTo>
                  <a:pt x="641350" y="0"/>
                </a:lnTo>
                <a:lnTo>
                  <a:pt x="1282700" y="641350"/>
                </a:lnTo>
                <a:lnTo>
                  <a:pt x="641350" y="1282700"/>
                </a:lnTo>
                <a:lnTo>
                  <a:pt x="0" y="64135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928797" y="6018212"/>
            <a:ext cx="840105" cy="840105"/>
          </a:xfrm>
          <a:custGeom>
            <a:avLst/>
            <a:gdLst/>
            <a:ahLst/>
            <a:cxnLst/>
            <a:rect l="l" t="t" r="r" b="b"/>
            <a:pathLst>
              <a:path w="840104" h="840104">
                <a:moveTo>
                  <a:pt x="839795" y="0"/>
                </a:moveTo>
                <a:lnTo>
                  <a:pt x="0" y="839787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360923" y="4610608"/>
            <a:ext cx="1407795" cy="2247900"/>
          </a:xfrm>
          <a:custGeom>
            <a:avLst/>
            <a:gdLst/>
            <a:ahLst/>
            <a:cxnLst/>
            <a:rect l="l" t="t" r="r" b="b"/>
            <a:pathLst>
              <a:path w="1407795" h="2247900">
                <a:moveTo>
                  <a:pt x="0" y="2247392"/>
                </a:moveTo>
                <a:lnTo>
                  <a:pt x="0" y="0"/>
                </a:lnTo>
                <a:lnTo>
                  <a:pt x="1407668" y="1407604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720334" y="3774059"/>
            <a:ext cx="638175" cy="1275715"/>
          </a:xfrm>
          <a:custGeom>
            <a:avLst/>
            <a:gdLst/>
            <a:ahLst/>
            <a:cxnLst/>
            <a:rect l="l" t="t" r="r" b="b"/>
            <a:pathLst>
              <a:path w="638175" h="1275714">
                <a:moveTo>
                  <a:pt x="0" y="637540"/>
                </a:moveTo>
                <a:lnTo>
                  <a:pt x="637666" y="1275207"/>
                </a:lnTo>
                <a:lnTo>
                  <a:pt x="637666" y="0"/>
                </a:lnTo>
                <a:lnTo>
                  <a:pt x="0" y="63754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594600" y="3482975"/>
            <a:ext cx="0" cy="1244600"/>
          </a:xfrm>
          <a:custGeom>
            <a:avLst/>
            <a:gdLst/>
            <a:ahLst/>
            <a:cxnLst/>
            <a:rect l="l" t="t" r="r" b="b"/>
            <a:pathLst>
              <a:path h="1244600">
                <a:moveTo>
                  <a:pt x="0" y="0"/>
                </a:moveTo>
                <a:lnTo>
                  <a:pt x="0" y="12446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965950" y="4098925"/>
            <a:ext cx="0" cy="635000"/>
          </a:xfrm>
          <a:custGeom>
            <a:avLst/>
            <a:gdLst/>
            <a:ahLst/>
            <a:cxnLst/>
            <a:rect l="l" t="t" r="r" b="b"/>
            <a:pathLst>
              <a:path h="635000">
                <a:moveTo>
                  <a:pt x="0" y="0"/>
                </a:moveTo>
                <a:lnTo>
                  <a:pt x="0" y="6350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965950" y="5111750"/>
            <a:ext cx="0" cy="69850"/>
          </a:xfrm>
          <a:custGeom>
            <a:avLst/>
            <a:gdLst/>
            <a:ahLst/>
            <a:cxnLst/>
            <a:rect l="l" t="t" r="r" b="b"/>
            <a:pathLst>
              <a:path h="69850">
                <a:moveTo>
                  <a:pt x="0" y="0"/>
                </a:moveTo>
                <a:lnTo>
                  <a:pt x="0" y="6985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65950" y="4730750"/>
            <a:ext cx="631825" cy="631825"/>
          </a:xfrm>
          <a:custGeom>
            <a:avLst/>
            <a:gdLst/>
            <a:ahLst/>
            <a:cxnLst/>
            <a:rect l="l" t="t" r="r" b="b"/>
            <a:pathLst>
              <a:path w="631825" h="631825">
                <a:moveTo>
                  <a:pt x="0" y="631825"/>
                </a:moveTo>
                <a:lnTo>
                  <a:pt x="63182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59600" y="3467100"/>
            <a:ext cx="638175" cy="638175"/>
          </a:xfrm>
          <a:custGeom>
            <a:avLst/>
            <a:gdLst/>
            <a:ahLst/>
            <a:cxnLst/>
            <a:rect l="l" t="t" r="r" b="b"/>
            <a:pathLst>
              <a:path w="638175" h="638175">
                <a:moveTo>
                  <a:pt x="0" y="638175"/>
                </a:moveTo>
                <a:lnTo>
                  <a:pt x="63817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553707" y="2946400"/>
            <a:ext cx="2590800" cy="1407795"/>
          </a:xfrm>
          <a:custGeom>
            <a:avLst/>
            <a:gdLst/>
            <a:ahLst/>
            <a:cxnLst/>
            <a:rect l="l" t="t" r="r" b="b"/>
            <a:pathLst>
              <a:path w="2590800" h="1407795">
                <a:moveTo>
                  <a:pt x="1407668" y="1407668"/>
                </a:moveTo>
                <a:lnTo>
                  <a:pt x="0" y="0"/>
                </a:lnTo>
                <a:lnTo>
                  <a:pt x="2590292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61376" y="3171337"/>
            <a:ext cx="1183005" cy="1183005"/>
          </a:xfrm>
          <a:custGeom>
            <a:avLst/>
            <a:gdLst/>
            <a:ahLst/>
            <a:cxnLst/>
            <a:rect l="l" t="t" r="r" b="b"/>
            <a:pathLst>
              <a:path w="1183004" h="1183004">
                <a:moveTo>
                  <a:pt x="1182624" y="0"/>
                </a:moveTo>
                <a:lnTo>
                  <a:pt x="0" y="1182730"/>
                </a:lnTo>
              </a:path>
            </a:pathLst>
          </a:custGeom>
          <a:ln w="12699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512050" y="3355975"/>
            <a:ext cx="1282700" cy="1282700"/>
          </a:xfrm>
          <a:custGeom>
            <a:avLst/>
            <a:gdLst/>
            <a:ahLst/>
            <a:cxnLst/>
            <a:rect l="l" t="t" r="r" b="b"/>
            <a:pathLst>
              <a:path w="1282700" h="1282700">
                <a:moveTo>
                  <a:pt x="641350" y="0"/>
                </a:moveTo>
                <a:lnTo>
                  <a:pt x="0" y="641350"/>
                </a:lnTo>
                <a:lnTo>
                  <a:pt x="641350" y="1282700"/>
                </a:lnTo>
                <a:lnTo>
                  <a:pt x="1282700" y="641350"/>
                </a:lnTo>
                <a:lnTo>
                  <a:pt x="641350" y="0"/>
                </a:lnTo>
                <a:close/>
              </a:path>
            </a:pathLst>
          </a:custGeom>
          <a:solidFill>
            <a:srgbClr val="66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512050" y="3355975"/>
            <a:ext cx="1282700" cy="1282700"/>
          </a:xfrm>
          <a:custGeom>
            <a:avLst/>
            <a:gdLst/>
            <a:ahLst/>
            <a:cxnLst/>
            <a:rect l="l" t="t" r="r" b="b"/>
            <a:pathLst>
              <a:path w="1282700" h="1282700">
                <a:moveTo>
                  <a:pt x="0" y="641350"/>
                </a:moveTo>
                <a:lnTo>
                  <a:pt x="641350" y="0"/>
                </a:lnTo>
                <a:lnTo>
                  <a:pt x="1282700" y="641350"/>
                </a:lnTo>
                <a:lnTo>
                  <a:pt x="641350" y="1282700"/>
                </a:lnTo>
                <a:lnTo>
                  <a:pt x="0" y="641350"/>
                </a:lnTo>
                <a:close/>
              </a:path>
            </a:pathLst>
          </a:custGeom>
          <a:ln w="12700">
            <a:solidFill>
              <a:srgbClr val="66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446901" y="3071876"/>
            <a:ext cx="638175" cy="1891030"/>
          </a:xfrm>
          <a:custGeom>
            <a:avLst/>
            <a:gdLst/>
            <a:ahLst/>
            <a:cxnLst/>
            <a:rect l="l" t="t" r="r" b="b"/>
            <a:pathLst>
              <a:path w="638175" h="1891029">
                <a:moveTo>
                  <a:pt x="633349" y="0"/>
                </a:moveTo>
                <a:lnTo>
                  <a:pt x="0" y="633349"/>
                </a:lnTo>
                <a:lnTo>
                  <a:pt x="0" y="1890649"/>
                </a:lnTo>
                <a:lnTo>
                  <a:pt x="638048" y="1252474"/>
                </a:lnTo>
                <a:lnTo>
                  <a:pt x="633349" y="0"/>
                </a:lnTo>
                <a:close/>
              </a:path>
            </a:pathLst>
          </a:custGeom>
          <a:solidFill>
            <a:srgbClr val="66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446901" y="3071876"/>
            <a:ext cx="638175" cy="1891030"/>
          </a:xfrm>
          <a:custGeom>
            <a:avLst/>
            <a:gdLst/>
            <a:ahLst/>
            <a:cxnLst/>
            <a:rect l="l" t="t" r="r" b="b"/>
            <a:pathLst>
              <a:path w="638175" h="1891029">
                <a:moveTo>
                  <a:pt x="633349" y="0"/>
                </a:moveTo>
                <a:lnTo>
                  <a:pt x="0" y="633349"/>
                </a:lnTo>
                <a:lnTo>
                  <a:pt x="0" y="1890649"/>
                </a:lnTo>
                <a:lnTo>
                  <a:pt x="638048" y="1252474"/>
                </a:lnTo>
                <a:lnTo>
                  <a:pt x="633349" y="0"/>
                </a:lnTo>
              </a:path>
            </a:pathLst>
          </a:custGeom>
          <a:ln w="12700">
            <a:solidFill>
              <a:srgbClr val="66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599307" y="5170423"/>
            <a:ext cx="2815590" cy="1407795"/>
          </a:xfrm>
          <a:custGeom>
            <a:avLst/>
            <a:gdLst/>
            <a:ahLst/>
            <a:cxnLst/>
            <a:rect l="l" t="t" r="r" b="b"/>
            <a:pathLst>
              <a:path w="2815590" h="1407795">
                <a:moveTo>
                  <a:pt x="2815335" y="0"/>
                </a:moveTo>
                <a:lnTo>
                  <a:pt x="0" y="0"/>
                </a:lnTo>
                <a:lnTo>
                  <a:pt x="1407667" y="1407718"/>
                </a:lnTo>
                <a:lnTo>
                  <a:pt x="2815335" y="0"/>
                </a:lnTo>
                <a:close/>
              </a:path>
            </a:pathLst>
          </a:custGeom>
          <a:solidFill>
            <a:srgbClr val="66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599307" y="5170423"/>
            <a:ext cx="2815590" cy="1407795"/>
          </a:xfrm>
          <a:custGeom>
            <a:avLst/>
            <a:gdLst/>
            <a:ahLst/>
            <a:cxnLst/>
            <a:rect l="l" t="t" r="r" b="b"/>
            <a:pathLst>
              <a:path w="2815590" h="1407795">
                <a:moveTo>
                  <a:pt x="1407667" y="1407718"/>
                </a:moveTo>
                <a:lnTo>
                  <a:pt x="0" y="0"/>
                </a:lnTo>
                <a:lnTo>
                  <a:pt x="2815335" y="0"/>
                </a:lnTo>
                <a:lnTo>
                  <a:pt x="1407667" y="1407718"/>
                </a:lnTo>
                <a:close/>
              </a:path>
            </a:pathLst>
          </a:custGeom>
          <a:ln w="12700">
            <a:solidFill>
              <a:srgbClr val="66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864859" y="5866384"/>
            <a:ext cx="1275080" cy="638175"/>
          </a:xfrm>
          <a:custGeom>
            <a:avLst/>
            <a:gdLst/>
            <a:ahLst/>
            <a:cxnLst/>
            <a:rect l="l" t="t" r="r" b="b"/>
            <a:pathLst>
              <a:path w="1275079" h="638175">
                <a:moveTo>
                  <a:pt x="637539" y="0"/>
                </a:moveTo>
                <a:lnTo>
                  <a:pt x="0" y="637603"/>
                </a:lnTo>
                <a:lnTo>
                  <a:pt x="1275080" y="637603"/>
                </a:lnTo>
                <a:lnTo>
                  <a:pt x="637539" y="0"/>
                </a:lnTo>
                <a:close/>
              </a:path>
            </a:pathLst>
          </a:custGeom>
          <a:solidFill>
            <a:srgbClr val="66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864859" y="5866384"/>
            <a:ext cx="1275080" cy="638175"/>
          </a:xfrm>
          <a:custGeom>
            <a:avLst/>
            <a:gdLst/>
            <a:ahLst/>
            <a:cxnLst/>
            <a:rect l="l" t="t" r="r" b="b"/>
            <a:pathLst>
              <a:path w="1275079" h="638175">
                <a:moveTo>
                  <a:pt x="637539" y="0"/>
                </a:moveTo>
                <a:lnTo>
                  <a:pt x="0" y="637603"/>
                </a:lnTo>
                <a:lnTo>
                  <a:pt x="1275080" y="637603"/>
                </a:lnTo>
                <a:lnTo>
                  <a:pt x="637539" y="0"/>
                </a:lnTo>
                <a:close/>
              </a:path>
            </a:pathLst>
          </a:custGeom>
          <a:ln w="12700">
            <a:solidFill>
              <a:srgbClr val="66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026275" y="4641850"/>
            <a:ext cx="1352550" cy="1362075"/>
          </a:xfrm>
          <a:custGeom>
            <a:avLst/>
            <a:gdLst/>
            <a:ahLst/>
            <a:cxnLst/>
            <a:rect l="l" t="t" r="r" b="b"/>
            <a:pathLst>
              <a:path w="1352550" h="1362075">
                <a:moveTo>
                  <a:pt x="1352550" y="0"/>
                </a:moveTo>
                <a:lnTo>
                  <a:pt x="0" y="1362075"/>
                </a:lnTo>
                <a:lnTo>
                  <a:pt x="1352550" y="1362075"/>
                </a:lnTo>
                <a:lnTo>
                  <a:pt x="1352550" y="0"/>
                </a:lnTo>
                <a:close/>
              </a:path>
            </a:pathLst>
          </a:custGeom>
          <a:solidFill>
            <a:srgbClr val="66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026275" y="4641850"/>
            <a:ext cx="1352550" cy="1362075"/>
          </a:xfrm>
          <a:custGeom>
            <a:avLst/>
            <a:gdLst/>
            <a:ahLst/>
            <a:cxnLst/>
            <a:rect l="l" t="t" r="r" b="b"/>
            <a:pathLst>
              <a:path w="1352550" h="1362075">
                <a:moveTo>
                  <a:pt x="1352550" y="1362075"/>
                </a:moveTo>
                <a:lnTo>
                  <a:pt x="0" y="1362075"/>
                </a:lnTo>
                <a:lnTo>
                  <a:pt x="1352550" y="0"/>
                </a:lnTo>
                <a:lnTo>
                  <a:pt x="1352550" y="1362075"/>
                </a:lnTo>
              </a:path>
            </a:pathLst>
          </a:custGeom>
          <a:ln w="12700">
            <a:solidFill>
              <a:srgbClr val="66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344926" y="2457450"/>
            <a:ext cx="1990725" cy="1990725"/>
          </a:xfrm>
          <a:custGeom>
            <a:avLst/>
            <a:gdLst/>
            <a:ahLst/>
            <a:cxnLst/>
            <a:rect l="l" t="t" r="r" b="b"/>
            <a:pathLst>
              <a:path w="1990725" h="1990725">
                <a:moveTo>
                  <a:pt x="1990725" y="0"/>
                </a:moveTo>
                <a:lnTo>
                  <a:pt x="0" y="0"/>
                </a:lnTo>
                <a:lnTo>
                  <a:pt x="1990725" y="1990725"/>
                </a:lnTo>
                <a:lnTo>
                  <a:pt x="1990725" y="0"/>
                </a:lnTo>
                <a:close/>
              </a:path>
            </a:pathLst>
          </a:custGeom>
          <a:solidFill>
            <a:srgbClr val="66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344926" y="2457450"/>
            <a:ext cx="1990725" cy="1990725"/>
          </a:xfrm>
          <a:custGeom>
            <a:avLst/>
            <a:gdLst/>
            <a:ahLst/>
            <a:cxnLst/>
            <a:rect l="l" t="t" r="r" b="b"/>
            <a:pathLst>
              <a:path w="1990725" h="1990725">
                <a:moveTo>
                  <a:pt x="1990725" y="0"/>
                </a:moveTo>
                <a:lnTo>
                  <a:pt x="1990725" y="1990725"/>
                </a:lnTo>
                <a:lnTo>
                  <a:pt x="0" y="0"/>
                </a:lnTo>
                <a:lnTo>
                  <a:pt x="1990725" y="0"/>
                </a:lnTo>
                <a:close/>
              </a:path>
            </a:pathLst>
          </a:custGeom>
          <a:ln w="12700">
            <a:solidFill>
              <a:srgbClr val="66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226684" y="4102734"/>
            <a:ext cx="637540" cy="1275080"/>
          </a:xfrm>
          <a:custGeom>
            <a:avLst/>
            <a:gdLst/>
            <a:ahLst/>
            <a:cxnLst/>
            <a:rect l="l" t="t" r="r" b="b"/>
            <a:pathLst>
              <a:path w="637539" h="1275079">
                <a:moveTo>
                  <a:pt x="637539" y="0"/>
                </a:moveTo>
                <a:lnTo>
                  <a:pt x="0" y="637539"/>
                </a:lnTo>
                <a:lnTo>
                  <a:pt x="637539" y="1275080"/>
                </a:lnTo>
                <a:lnTo>
                  <a:pt x="637539" y="0"/>
                </a:lnTo>
                <a:close/>
              </a:path>
            </a:pathLst>
          </a:custGeom>
          <a:solidFill>
            <a:srgbClr val="66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226684" y="4102734"/>
            <a:ext cx="637540" cy="1275080"/>
          </a:xfrm>
          <a:custGeom>
            <a:avLst/>
            <a:gdLst/>
            <a:ahLst/>
            <a:cxnLst/>
            <a:rect l="l" t="t" r="r" b="b"/>
            <a:pathLst>
              <a:path w="637539" h="1275079">
                <a:moveTo>
                  <a:pt x="0" y="637539"/>
                </a:moveTo>
                <a:lnTo>
                  <a:pt x="637539" y="1275080"/>
                </a:lnTo>
                <a:lnTo>
                  <a:pt x="637539" y="0"/>
                </a:lnTo>
                <a:lnTo>
                  <a:pt x="0" y="637539"/>
                </a:lnTo>
                <a:close/>
              </a:path>
            </a:pathLst>
          </a:custGeom>
          <a:ln w="12700">
            <a:solidFill>
              <a:srgbClr val="66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588125" y="5181600"/>
            <a:ext cx="2555875" cy="381000"/>
          </a:xfrm>
          <a:custGeom>
            <a:avLst/>
            <a:gdLst/>
            <a:ahLst/>
            <a:cxnLst/>
            <a:rect l="l" t="t" r="r" b="b"/>
            <a:pathLst>
              <a:path w="2555875" h="381000">
                <a:moveTo>
                  <a:pt x="0" y="381000"/>
                </a:moveTo>
                <a:lnTo>
                  <a:pt x="2555875" y="381000"/>
                </a:lnTo>
                <a:lnTo>
                  <a:pt x="2555875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solidFill>
            <a:srgbClr val="FF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>
            <a:spLocks noGrp="1"/>
          </p:cNvSpPr>
          <p:nvPr>
            <p:ph type="title"/>
          </p:nvPr>
        </p:nvSpPr>
        <p:spPr>
          <a:xfrm>
            <a:off x="1638680" y="531876"/>
            <a:ext cx="7044690" cy="1470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800" spc="-5" dirty="0"/>
              <a:t>Laboratory Diagnosis</a:t>
            </a:r>
            <a:r>
              <a:rPr sz="4800" spc="35" dirty="0"/>
              <a:t> </a:t>
            </a:r>
            <a:r>
              <a:rPr sz="4800" dirty="0"/>
              <a:t>of</a:t>
            </a:r>
            <a:endParaRPr sz="4800"/>
          </a:p>
          <a:p>
            <a:pPr marL="1983105">
              <a:lnSpc>
                <a:spcPct val="100000"/>
              </a:lnSpc>
            </a:pPr>
            <a:r>
              <a:rPr sz="4800" spc="-5" dirty="0"/>
              <a:t>Fungal</a:t>
            </a:r>
            <a:r>
              <a:rPr sz="4800" spc="-20" dirty="0"/>
              <a:t> </a:t>
            </a:r>
            <a:r>
              <a:rPr sz="4800" spc="-5" dirty="0"/>
              <a:t>Infections</a:t>
            </a:r>
            <a:endParaRPr sz="4800"/>
          </a:p>
        </p:txBody>
      </p:sp>
      <p:sp>
        <p:nvSpPr>
          <p:cNvPr id="31" name="object 31"/>
          <p:cNvSpPr/>
          <p:nvPr/>
        </p:nvSpPr>
        <p:spPr>
          <a:xfrm>
            <a:off x="4876800" y="4733925"/>
            <a:ext cx="4259580" cy="377825"/>
          </a:xfrm>
          <a:custGeom>
            <a:avLst/>
            <a:gdLst/>
            <a:ahLst/>
            <a:cxnLst/>
            <a:rect l="l" t="t" r="r" b="b"/>
            <a:pathLst>
              <a:path w="4259580" h="377825">
                <a:moveTo>
                  <a:pt x="0" y="377825"/>
                </a:moveTo>
                <a:lnTo>
                  <a:pt x="4259326" y="377825"/>
                </a:lnTo>
                <a:lnTo>
                  <a:pt x="4259326" y="0"/>
                </a:lnTo>
                <a:lnTo>
                  <a:pt x="0" y="0"/>
                </a:lnTo>
                <a:lnTo>
                  <a:pt x="0" y="377825"/>
                </a:lnTo>
                <a:close/>
              </a:path>
            </a:pathLst>
          </a:custGeom>
          <a:solidFill>
            <a:srgbClr val="6666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876800" y="4733925"/>
            <a:ext cx="4259580" cy="377825"/>
          </a:xfrm>
          <a:custGeom>
            <a:avLst/>
            <a:gdLst/>
            <a:ahLst/>
            <a:cxnLst/>
            <a:rect l="l" t="t" r="r" b="b"/>
            <a:pathLst>
              <a:path w="4259580" h="377825">
                <a:moveTo>
                  <a:pt x="0" y="377825"/>
                </a:moveTo>
                <a:lnTo>
                  <a:pt x="4259326" y="377825"/>
                </a:lnTo>
                <a:lnTo>
                  <a:pt x="4259326" y="0"/>
                </a:lnTo>
                <a:lnTo>
                  <a:pt x="0" y="0"/>
                </a:lnTo>
                <a:lnTo>
                  <a:pt x="0" y="377825"/>
                </a:lnTo>
                <a:close/>
              </a:path>
            </a:pathLst>
          </a:custGeom>
          <a:ln w="12700">
            <a:solidFill>
              <a:srgbClr val="666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4956175" y="4739385"/>
            <a:ext cx="1226185" cy="375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400" smtClean="0">
                <a:solidFill>
                  <a:srgbClr val="FFCC00"/>
                </a:solidFill>
                <a:latin typeface="Arial"/>
                <a:cs typeface="Arial"/>
              </a:rPr>
              <a:t>MBI 531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34" name="object 34"/>
          <p:cNvSpPr txBox="1">
            <a:spLocks noGrp="1"/>
          </p:cNvSpPr>
          <p:nvPr>
            <p:ph type="dt" sz="half" idx="6"/>
          </p:nvPr>
        </p:nvSpPr>
        <p:spPr>
          <a:xfrm>
            <a:off x="79349" y="6614860"/>
            <a:ext cx="71882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dirty="0" smtClean="0"/>
              <a:t> </a:t>
            </a:r>
            <a:endParaRPr dirty="0"/>
          </a:p>
        </p:txBody>
      </p:sp>
      <p:sp>
        <p:nvSpPr>
          <p:cNvPr id="35" name="object 35"/>
          <p:cNvSpPr txBox="1">
            <a:spLocks noGrp="1"/>
          </p:cNvSpPr>
          <p:nvPr>
            <p:ph type="ftr" sz="quarter" idx="5"/>
          </p:nvPr>
        </p:nvSpPr>
        <p:spPr>
          <a:xfrm>
            <a:off x="1756029" y="6614860"/>
            <a:ext cx="252349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spc="-5" dirty="0" smtClean="0"/>
              <a:t> </a:t>
            </a:r>
            <a:endParaRPr spc="-5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2990" y="1371853"/>
            <a:ext cx="857885" cy="1136650"/>
          </a:xfrm>
          <a:custGeom>
            <a:avLst/>
            <a:gdLst/>
            <a:ahLst/>
            <a:cxnLst/>
            <a:rect l="l" t="t" r="r" b="b"/>
            <a:pathLst>
              <a:path w="857885" h="1136650">
                <a:moveTo>
                  <a:pt x="0" y="857504"/>
                </a:moveTo>
                <a:lnTo>
                  <a:pt x="857542" y="1136142"/>
                </a:lnTo>
                <a:lnTo>
                  <a:pt x="278650" y="0"/>
                </a:lnTo>
                <a:lnTo>
                  <a:pt x="0" y="857504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82383" y="5813996"/>
            <a:ext cx="1275715" cy="638175"/>
          </a:xfrm>
          <a:custGeom>
            <a:avLst/>
            <a:gdLst/>
            <a:ahLst/>
            <a:cxnLst/>
            <a:rect l="l" t="t" r="r" b="b"/>
            <a:pathLst>
              <a:path w="1275715" h="638175">
                <a:moveTo>
                  <a:pt x="637667" y="0"/>
                </a:moveTo>
                <a:lnTo>
                  <a:pt x="0" y="637603"/>
                </a:lnTo>
                <a:lnTo>
                  <a:pt x="1275207" y="637603"/>
                </a:lnTo>
                <a:lnTo>
                  <a:pt x="637667" y="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483475" y="5264150"/>
            <a:ext cx="1352550" cy="1362075"/>
          </a:xfrm>
          <a:custGeom>
            <a:avLst/>
            <a:gdLst/>
            <a:ahLst/>
            <a:cxnLst/>
            <a:rect l="l" t="t" r="r" b="b"/>
            <a:pathLst>
              <a:path w="1352550" h="1362075">
                <a:moveTo>
                  <a:pt x="1352550" y="1362075"/>
                </a:moveTo>
                <a:lnTo>
                  <a:pt x="0" y="1362075"/>
                </a:lnTo>
                <a:lnTo>
                  <a:pt x="1352550" y="0"/>
                </a:lnTo>
                <a:lnTo>
                  <a:pt x="1352550" y="1362075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853426" y="4146550"/>
            <a:ext cx="1282700" cy="1282700"/>
          </a:xfrm>
          <a:custGeom>
            <a:avLst/>
            <a:gdLst/>
            <a:ahLst/>
            <a:cxnLst/>
            <a:rect l="l" t="t" r="r" b="b"/>
            <a:pathLst>
              <a:path w="1282700" h="1282700">
                <a:moveTo>
                  <a:pt x="0" y="641350"/>
                </a:moveTo>
                <a:lnTo>
                  <a:pt x="641350" y="0"/>
                </a:lnTo>
                <a:lnTo>
                  <a:pt x="1282700" y="641350"/>
                </a:lnTo>
                <a:lnTo>
                  <a:pt x="641350" y="1282700"/>
                </a:lnTo>
                <a:lnTo>
                  <a:pt x="0" y="64135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28797" y="6018212"/>
            <a:ext cx="840105" cy="840105"/>
          </a:xfrm>
          <a:custGeom>
            <a:avLst/>
            <a:gdLst/>
            <a:ahLst/>
            <a:cxnLst/>
            <a:rect l="l" t="t" r="r" b="b"/>
            <a:pathLst>
              <a:path w="840104" h="840104">
                <a:moveTo>
                  <a:pt x="839795" y="0"/>
                </a:moveTo>
                <a:lnTo>
                  <a:pt x="0" y="839787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60923" y="4610608"/>
            <a:ext cx="1407795" cy="2247900"/>
          </a:xfrm>
          <a:custGeom>
            <a:avLst/>
            <a:gdLst/>
            <a:ahLst/>
            <a:cxnLst/>
            <a:rect l="l" t="t" r="r" b="b"/>
            <a:pathLst>
              <a:path w="1407795" h="2247900">
                <a:moveTo>
                  <a:pt x="0" y="2247392"/>
                </a:moveTo>
                <a:lnTo>
                  <a:pt x="0" y="0"/>
                </a:lnTo>
                <a:lnTo>
                  <a:pt x="1407668" y="1407604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20334" y="3774059"/>
            <a:ext cx="638175" cy="1275715"/>
          </a:xfrm>
          <a:custGeom>
            <a:avLst/>
            <a:gdLst/>
            <a:ahLst/>
            <a:cxnLst/>
            <a:rect l="l" t="t" r="r" b="b"/>
            <a:pathLst>
              <a:path w="638175" h="1275714">
                <a:moveTo>
                  <a:pt x="0" y="637540"/>
                </a:moveTo>
                <a:lnTo>
                  <a:pt x="637666" y="1275207"/>
                </a:lnTo>
                <a:lnTo>
                  <a:pt x="637666" y="0"/>
                </a:lnTo>
                <a:lnTo>
                  <a:pt x="0" y="63754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594600" y="3482975"/>
            <a:ext cx="0" cy="1244600"/>
          </a:xfrm>
          <a:custGeom>
            <a:avLst/>
            <a:gdLst/>
            <a:ahLst/>
            <a:cxnLst/>
            <a:rect l="l" t="t" r="r" b="b"/>
            <a:pathLst>
              <a:path h="1244600">
                <a:moveTo>
                  <a:pt x="0" y="0"/>
                </a:moveTo>
                <a:lnTo>
                  <a:pt x="0" y="12446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965950" y="4098925"/>
            <a:ext cx="0" cy="1270000"/>
          </a:xfrm>
          <a:custGeom>
            <a:avLst/>
            <a:gdLst/>
            <a:ahLst/>
            <a:cxnLst/>
            <a:rect l="l" t="t" r="r" b="b"/>
            <a:pathLst>
              <a:path h="1270000">
                <a:moveTo>
                  <a:pt x="0" y="0"/>
                </a:moveTo>
                <a:lnTo>
                  <a:pt x="0" y="12700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65950" y="4730750"/>
            <a:ext cx="631825" cy="631825"/>
          </a:xfrm>
          <a:custGeom>
            <a:avLst/>
            <a:gdLst/>
            <a:ahLst/>
            <a:cxnLst/>
            <a:rect l="l" t="t" r="r" b="b"/>
            <a:pathLst>
              <a:path w="631825" h="631825">
                <a:moveTo>
                  <a:pt x="0" y="631825"/>
                </a:moveTo>
                <a:lnTo>
                  <a:pt x="63182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59600" y="3467100"/>
            <a:ext cx="638175" cy="638175"/>
          </a:xfrm>
          <a:custGeom>
            <a:avLst/>
            <a:gdLst/>
            <a:ahLst/>
            <a:cxnLst/>
            <a:rect l="l" t="t" r="r" b="b"/>
            <a:pathLst>
              <a:path w="638175" h="638175">
                <a:moveTo>
                  <a:pt x="0" y="638175"/>
                </a:moveTo>
                <a:lnTo>
                  <a:pt x="63817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553707" y="2946400"/>
            <a:ext cx="2590800" cy="1407795"/>
          </a:xfrm>
          <a:custGeom>
            <a:avLst/>
            <a:gdLst/>
            <a:ahLst/>
            <a:cxnLst/>
            <a:rect l="l" t="t" r="r" b="b"/>
            <a:pathLst>
              <a:path w="2590800" h="1407795">
                <a:moveTo>
                  <a:pt x="1407668" y="1407668"/>
                </a:moveTo>
                <a:lnTo>
                  <a:pt x="0" y="0"/>
                </a:lnTo>
                <a:lnTo>
                  <a:pt x="2590292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61376" y="3171337"/>
            <a:ext cx="1183005" cy="1183005"/>
          </a:xfrm>
          <a:custGeom>
            <a:avLst/>
            <a:gdLst/>
            <a:ahLst/>
            <a:cxnLst/>
            <a:rect l="l" t="t" r="r" b="b"/>
            <a:pathLst>
              <a:path w="1183004" h="1183004">
                <a:moveTo>
                  <a:pt x="1182624" y="0"/>
                </a:moveTo>
                <a:lnTo>
                  <a:pt x="0" y="1182730"/>
                </a:lnTo>
              </a:path>
            </a:pathLst>
          </a:custGeom>
          <a:ln w="12699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2095245" y="330453"/>
            <a:ext cx="6120765" cy="115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560"/>
              </a:lnSpc>
            </a:pPr>
            <a:r>
              <a:rPr sz="4000" spc="-5" dirty="0"/>
              <a:t>Collection &amp; Transport</a:t>
            </a:r>
            <a:r>
              <a:rPr sz="4000" spc="-25" dirty="0"/>
              <a:t> </a:t>
            </a:r>
            <a:r>
              <a:rPr sz="4000" spc="-5" dirty="0"/>
              <a:t>of</a:t>
            </a:r>
            <a:endParaRPr sz="4000"/>
          </a:p>
          <a:p>
            <a:pPr marL="3766820">
              <a:lnSpc>
                <a:spcPts val="4560"/>
              </a:lnSpc>
            </a:pPr>
            <a:r>
              <a:rPr sz="4000" spc="-5" dirty="0"/>
              <a:t>specimen</a:t>
            </a:r>
            <a:endParaRPr sz="4000"/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6"/>
          </p:nvPr>
        </p:nvSpPr>
        <p:spPr>
          <a:xfrm>
            <a:off x="79349" y="6614860"/>
            <a:ext cx="71882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dirty="0" smtClean="0"/>
              <a:t> </a:t>
            </a:r>
            <a:endParaRPr dirty="0"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xfrm>
            <a:off x="1756029" y="6614860"/>
            <a:ext cx="252349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spc="-5" dirty="0" smtClean="0"/>
              <a:t> </a:t>
            </a:r>
            <a:endParaRPr spc="-5" dirty="0"/>
          </a:p>
        </p:txBody>
      </p:sp>
      <p:sp>
        <p:nvSpPr>
          <p:cNvPr id="16" name="object 16"/>
          <p:cNvSpPr txBox="1"/>
          <p:nvPr/>
        </p:nvSpPr>
        <p:spPr>
          <a:xfrm>
            <a:off x="754176" y="1830196"/>
            <a:ext cx="7559040" cy="40716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6666FF"/>
              </a:buClr>
              <a:buSzPct val="70312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CC00"/>
                </a:solidFill>
                <a:latin typeface="Arial"/>
                <a:cs typeface="Arial"/>
              </a:rPr>
              <a:t>Blood</a:t>
            </a:r>
            <a:endParaRPr sz="32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685"/>
              </a:spcBef>
              <a:buClr>
                <a:srgbClr val="FFCC00"/>
              </a:buClr>
              <a:buSzPct val="64285"/>
              <a:buFont typeface="Wingdings"/>
              <a:buChar char=""/>
              <a:tabLst>
                <a:tab pos="756920" algn="l"/>
              </a:tabLst>
            </a:pP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In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biphasic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Brain Heart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Infusion</a:t>
            </a:r>
            <a:r>
              <a:rPr sz="2800" spc="-1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agar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675"/>
              </a:spcBef>
              <a:buClr>
                <a:srgbClr val="FFCC00"/>
              </a:buClr>
              <a:buSzPct val="64285"/>
              <a:buFont typeface="Wingdings"/>
              <a:buChar char=""/>
              <a:tabLst>
                <a:tab pos="756920" algn="l"/>
              </a:tabLst>
            </a:pP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Inoculated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in 2 bottles – for dimorphic</a:t>
            </a:r>
            <a:r>
              <a:rPr sz="2800" spc="8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fungi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Clr>
                <a:srgbClr val="FFCC00"/>
              </a:buClr>
              <a:buFont typeface="Wingdings"/>
              <a:buChar char=""/>
            </a:pPr>
            <a:endParaRPr sz="41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6666FF"/>
              </a:buClr>
              <a:buSzPct val="70312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CC00"/>
                </a:solidFill>
                <a:latin typeface="Arial"/>
                <a:cs typeface="Arial"/>
              </a:rPr>
              <a:t>Cerebrospinal</a:t>
            </a:r>
            <a:r>
              <a:rPr sz="3200" spc="-65" dirty="0">
                <a:solidFill>
                  <a:srgbClr val="FFCC00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CC00"/>
                </a:solidFill>
                <a:latin typeface="Arial"/>
                <a:cs typeface="Arial"/>
              </a:rPr>
              <a:t>fluid</a:t>
            </a:r>
            <a:endParaRPr sz="3200">
              <a:latin typeface="Arial"/>
              <a:cs typeface="Arial"/>
            </a:endParaRPr>
          </a:p>
          <a:p>
            <a:pPr marL="756285" marR="695325" lvl="1" indent="-286385">
              <a:lnSpc>
                <a:spcPct val="100000"/>
              </a:lnSpc>
              <a:spcBef>
                <a:spcPts val="690"/>
              </a:spcBef>
              <a:buClr>
                <a:srgbClr val="FFCC00"/>
              </a:buClr>
              <a:buSzPct val="64285"/>
              <a:buFont typeface="Wingdings"/>
              <a:buChar char=""/>
              <a:tabLst>
                <a:tab pos="756920" algn="l"/>
              </a:tabLst>
            </a:pP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Should be immediately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processed else 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stored at RT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or at 30°C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in an</a:t>
            </a:r>
            <a:r>
              <a:rPr sz="2800" spc="4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incubator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670"/>
              </a:spcBef>
              <a:buClr>
                <a:srgbClr val="FFCC00"/>
              </a:buClr>
              <a:buSzPct val="64285"/>
              <a:buFont typeface="Wingdings"/>
              <a:buChar char=""/>
              <a:tabLst>
                <a:tab pos="756920" algn="l"/>
              </a:tabLst>
            </a:pP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Centrifuge &amp; use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sediment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for</a:t>
            </a:r>
            <a:r>
              <a:rPr sz="2800" spc="3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culture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2990" y="1371853"/>
            <a:ext cx="857885" cy="1136650"/>
          </a:xfrm>
          <a:custGeom>
            <a:avLst/>
            <a:gdLst/>
            <a:ahLst/>
            <a:cxnLst/>
            <a:rect l="l" t="t" r="r" b="b"/>
            <a:pathLst>
              <a:path w="857885" h="1136650">
                <a:moveTo>
                  <a:pt x="0" y="857504"/>
                </a:moveTo>
                <a:lnTo>
                  <a:pt x="857542" y="1136142"/>
                </a:lnTo>
                <a:lnTo>
                  <a:pt x="278650" y="0"/>
                </a:lnTo>
                <a:lnTo>
                  <a:pt x="0" y="857504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82383" y="5813996"/>
            <a:ext cx="1275715" cy="638175"/>
          </a:xfrm>
          <a:custGeom>
            <a:avLst/>
            <a:gdLst/>
            <a:ahLst/>
            <a:cxnLst/>
            <a:rect l="l" t="t" r="r" b="b"/>
            <a:pathLst>
              <a:path w="1275715" h="638175">
                <a:moveTo>
                  <a:pt x="637667" y="0"/>
                </a:moveTo>
                <a:lnTo>
                  <a:pt x="0" y="637603"/>
                </a:lnTo>
                <a:lnTo>
                  <a:pt x="1275207" y="637603"/>
                </a:lnTo>
                <a:lnTo>
                  <a:pt x="637667" y="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483475" y="5264150"/>
            <a:ext cx="1352550" cy="1362075"/>
          </a:xfrm>
          <a:custGeom>
            <a:avLst/>
            <a:gdLst/>
            <a:ahLst/>
            <a:cxnLst/>
            <a:rect l="l" t="t" r="r" b="b"/>
            <a:pathLst>
              <a:path w="1352550" h="1362075">
                <a:moveTo>
                  <a:pt x="1352550" y="1362075"/>
                </a:moveTo>
                <a:lnTo>
                  <a:pt x="0" y="1362075"/>
                </a:lnTo>
                <a:lnTo>
                  <a:pt x="1352550" y="0"/>
                </a:lnTo>
                <a:lnTo>
                  <a:pt x="1352550" y="1362075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853426" y="4146550"/>
            <a:ext cx="1282700" cy="1282700"/>
          </a:xfrm>
          <a:custGeom>
            <a:avLst/>
            <a:gdLst/>
            <a:ahLst/>
            <a:cxnLst/>
            <a:rect l="l" t="t" r="r" b="b"/>
            <a:pathLst>
              <a:path w="1282700" h="1282700">
                <a:moveTo>
                  <a:pt x="0" y="641350"/>
                </a:moveTo>
                <a:lnTo>
                  <a:pt x="641350" y="0"/>
                </a:lnTo>
                <a:lnTo>
                  <a:pt x="1282700" y="641350"/>
                </a:lnTo>
                <a:lnTo>
                  <a:pt x="641350" y="1282700"/>
                </a:lnTo>
                <a:lnTo>
                  <a:pt x="0" y="64135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28797" y="6018212"/>
            <a:ext cx="840105" cy="840105"/>
          </a:xfrm>
          <a:custGeom>
            <a:avLst/>
            <a:gdLst/>
            <a:ahLst/>
            <a:cxnLst/>
            <a:rect l="l" t="t" r="r" b="b"/>
            <a:pathLst>
              <a:path w="840104" h="840104">
                <a:moveTo>
                  <a:pt x="839795" y="0"/>
                </a:moveTo>
                <a:lnTo>
                  <a:pt x="0" y="839787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60923" y="4610608"/>
            <a:ext cx="1407795" cy="2247900"/>
          </a:xfrm>
          <a:custGeom>
            <a:avLst/>
            <a:gdLst/>
            <a:ahLst/>
            <a:cxnLst/>
            <a:rect l="l" t="t" r="r" b="b"/>
            <a:pathLst>
              <a:path w="1407795" h="2247900">
                <a:moveTo>
                  <a:pt x="0" y="2247392"/>
                </a:moveTo>
                <a:lnTo>
                  <a:pt x="0" y="0"/>
                </a:lnTo>
                <a:lnTo>
                  <a:pt x="1407668" y="1407604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20334" y="3774059"/>
            <a:ext cx="638175" cy="1275715"/>
          </a:xfrm>
          <a:custGeom>
            <a:avLst/>
            <a:gdLst/>
            <a:ahLst/>
            <a:cxnLst/>
            <a:rect l="l" t="t" r="r" b="b"/>
            <a:pathLst>
              <a:path w="638175" h="1275714">
                <a:moveTo>
                  <a:pt x="0" y="637540"/>
                </a:moveTo>
                <a:lnTo>
                  <a:pt x="637666" y="1275207"/>
                </a:lnTo>
                <a:lnTo>
                  <a:pt x="637666" y="0"/>
                </a:lnTo>
                <a:lnTo>
                  <a:pt x="0" y="63754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594600" y="3482975"/>
            <a:ext cx="0" cy="1244600"/>
          </a:xfrm>
          <a:custGeom>
            <a:avLst/>
            <a:gdLst/>
            <a:ahLst/>
            <a:cxnLst/>
            <a:rect l="l" t="t" r="r" b="b"/>
            <a:pathLst>
              <a:path h="1244600">
                <a:moveTo>
                  <a:pt x="0" y="0"/>
                </a:moveTo>
                <a:lnTo>
                  <a:pt x="0" y="12446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965950" y="4098925"/>
            <a:ext cx="0" cy="1270000"/>
          </a:xfrm>
          <a:custGeom>
            <a:avLst/>
            <a:gdLst/>
            <a:ahLst/>
            <a:cxnLst/>
            <a:rect l="l" t="t" r="r" b="b"/>
            <a:pathLst>
              <a:path h="1270000">
                <a:moveTo>
                  <a:pt x="0" y="0"/>
                </a:moveTo>
                <a:lnTo>
                  <a:pt x="0" y="12700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65950" y="4730750"/>
            <a:ext cx="631825" cy="631825"/>
          </a:xfrm>
          <a:custGeom>
            <a:avLst/>
            <a:gdLst/>
            <a:ahLst/>
            <a:cxnLst/>
            <a:rect l="l" t="t" r="r" b="b"/>
            <a:pathLst>
              <a:path w="631825" h="631825">
                <a:moveTo>
                  <a:pt x="0" y="631825"/>
                </a:moveTo>
                <a:lnTo>
                  <a:pt x="63182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59600" y="3467100"/>
            <a:ext cx="638175" cy="638175"/>
          </a:xfrm>
          <a:custGeom>
            <a:avLst/>
            <a:gdLst/>
            <a:ahLst/>
            <a:cxnLst/>
            <a:rect l="l" t="t" r="r" b="b"/>
            <a:pathLst>
              <a:path w="638175" h="638175">
                <a:moveTo>
                  <a:pt x="0" y="638175"/>
                </a:moveTo>
                <a:lnTo>
                  <a:pt x="63817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553707" y="2946400"/>
            <a:ext cx="2590800" cy="1407795"/>
          </a:xfrm>
          <a:custGeom>
            <a:avLst/>
            <a:gdLst/>
            <a:ahLst/>
            <a:cxnLst/>
            <a:rect l="l" t="t" r="r" b="b"/>
            <a:pathLst>
              <a:path w="2590800" h="1407795">
                <a:moveTo>
                  <a:pt x="1407668" y="1407668"/>
                </a:moveTo>
                <a:lnTo>
                  <a:pt x="0" y="0"/>
                </a:lnTo>
                <a:lnTo>
                  <a:pt x="2590292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61376" y="3171337"/>
            <a:ext cx="1183005" cy="1183005"/>
          </a:xfrm>
          <a:custGeom>
            <a:avLst/>
            <a:gdLst/>
            <a:ahLst/>
            <a:cxnLst/>
            <a:rect l="l" t="t" r="r" b="b"/>
            <a:pathLst>
              <a:path w="1183004" h="1183004">
                <a:moveTo>
                  <a:pt x="1182624" y="0"/>
                </a:moveTo>
                <a:lnTo>
                  <a:pt x="0" y="1182730"/>
                </a:lnTo>
              </a:path>
            </a:pathLst>
          </a:custGeom>
          <a:ln w="12699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2095245" y="330453"/>
            <a:ext cx="6120765" cy="115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560"/>
              </a:lnSpc>
            </a:pPr>
            <a:r>
              <a:rPr sz="4000" spc="-5" dirty="0"/>
              <a:t>Collection &amp; Transport</a:t>
            </a:r>
            <a:r>
              <a:rPr sz="4000" spc="-25" dirty="0"/>
              <a:t> </a:t>
            </a:r>
            <a:r>
              <a:rPr sz="4000" spc="-5" dirty="0"/>
              <a:t>of</a:t>
            </a:r>
            <a:endParaRPr sz="4000"/>
          </a:p>
          <a:p>
            <a:pPr marL="3766820">
              <a:lnSpc>
                <a:spcPts val="4560"/>
              </a:lnSpc>
            </a:pPr>
            <a:r>
              <a:rPr sz="4000" spc="-5" dirty="0"/>
              <a:t>specimen</a:t>
            </a:r>
            <a:endParaRPr sz="4000"/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6"/>
          </p:nvPr>
        </p:nvSpPr>
        <p:spPr>
          <a:xfrm>
            <a:off x="79349" y="6614860"/>
            <a:ext cx="71882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dirty="0" smtClean="0"/>
              <a:t> </a:t>
            </a:r>
            <a:endParaRPr dirty="0"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xfrm>
            <a:off x="1756029" y="6614860"/>
            <a:ext cx="252349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spc="-5" dirty="0" smtClean="0"/>
              <a:t> </a:t>
            </a:r>
            <a:endParaRPr spc="-5" dirty="0"/>
          </a:p>
        </p:txBody>
      </p:sp>
      <p:sp>
        <p:nvSpPr>
          <p:cNvPr id="16" name="object 16"/>
          <p:cNvSpPr txBox="1"/>
          <p:nvPr/>
        </p:nvSpPr>
        <p:spPr>
          <a:xfrm>
            <a:off x="754176" y="1789303"/>
            <a:ext cx="7562850" cy="40944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6666FF"/>
              </a:buClr>
              <a:buSzPct val="69642"/>
              <a:buFont typeface="Wingdings"/>
              <a:buChar char=""/>
              <a:tabLst>
                <a:tab pos="355600" algn="l"/>
              </a:tabLst>
            </a:pPr>
            <a:r>
              <a:rPr sz="2800" spc="-5" dirty="0">
                <a:solidFill>
                  <a:srgbClr val="FFCC00"/>
                </a:solidFill>
                <a:latin typeface="Arial"/>
                <a:cs typeface="Arial"/>
              </a:rPr>
              <a:t>Skin, Hair &amp;</a:t>
            </a:r>
            <a:r>
              <a:rPr sz="2800" spc="-45" dirty="0">
                <a:solidFill>
                  <a:srgbClr val="FFCC00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FCC00"/>
                </a:solidFill>
                <a:latin typeface="Arial"/>
                <a:cs typeface="Arial"/>
              </a:rPr>
              <a:t>Nail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590"/>
              </a:spcBef>
              <a:buClr>
                <a:srgbClr val="FFCC00"/>
              </a:buClr>
              <a:buSzPct val="64583"/>
              <a:buFont typeface="Wingdings"/>
              <a:buChar char=""/>
              <a:tabLst>
                <a:tab pos="756285" algn="l"/>
                <a:tab pos="756920" algn="l"/>
              </a:tabLst>
            </a:pP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Taken </a:t>
            </a:r>
            <a:r>
              <a:rPr sz="2400" dirty="0">
                <a:solidFill>
                  <a:srgbClr val="F8F8F8"/>
                </a:solidFill>
                <a:latin typeface="Arial"/>
                <a:cs typeface="Arial"/>
              </a:rPr>
              <a:t>for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dermatophytic</a:t>
            </a:r>
            <a:r>
              <a:rPr sz="2400" spc="1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infections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575"/>
              </a:spcBef>
              <a:buClr>
                <a:srgbClr val="FFCC00"/>
              </a:buClr>
              <a:buSzPct val="64583"/>
              <a:buFont typeface="Wingdings"/>
              <a:buChar char=""/>
              <a:tabLst>
                <a:tab pos="756285" algn="l"/>
                <a:tab pos="756920" algn="l"/>
              </a:tabLst>
            </a:pP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Hair – plucked with</a:t>
            </a:r>
            <a:r>
              <a:rPr sz="2400" spc="4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forceps</a:t>
            </a:r>
            <a:endParaRPr sz="24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30"/>
              </a:spcBef>
              <a:buClr>
                <a:srgbClr val="FFCC00"/>
              </a:buClr>
              <a:buFont typeface="Wingdings"/>
              <a:buChar char=""/>
            </a:pPr>
            <a:endParaRPr sz="35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6666FF"/>
              </a:buClr>
              <a:buSzPct val="69642"/>
              <a:buFont typeface="Wingdings"/>
              <a:buChar char=""/>
              <a:tabLst>
                <a:tab pos="355600" algn="l"/>
              </a:tabLst>
            </a:pPr>
            <a:r>
              <a:rPr sz="2800" spc="-5" dirty="0">
                <a:solidFill>
                  <a:srgbClr val="FFCC00"/>
                </a:solidFill>
                <a:latin typeface="Arial"/>
                <a:cs typeface="Arial"/>
              </a:rPr>
              <a:t>Tissue, BM &amp; Body</a:t>
            </a:r>
            <a:r>
              <a:rPr sz="2800" spc="-30" dirty="0">
                <a:solidFill>
                  <a:srgbClr val="FFCC0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CC00"/>
                </a:solidFill>
                <a:latin typeface="Arial"/>
                <a:cs typeface="Arial"/>
              </a:rPr>
              <a:t>fluids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590"/>
              </a:spcBef>
              <a:buClr>
                <a:srgbClr val="FFCC00"/>
              </a:buClr>
              <a:buSzPct val="64583"/>
              <a:buFont typeface="Wingdings"/>
              <a:buChar char=""/>
              <a:tabLst>
                <a:tab pos="756285" algn="l"/>
                <a:tab pos="756920" algn="l"/>
              </a:tabLst>
            </a:pP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Tissues – grind or mince before</a:t>
            </a:r>
            <a:r>
              <a:rPr sz="2400" spc="8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culturing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575"/>
              </a:spcBef>
              <a:buClr>
                <a:srgbClr val="FFCC00"/>
              </a:buClr>
              <a:buSzPct val="64583"/>
              <a:buFont typeface="Wingdings"/>
              <a:buChar char=""/>
              <a:tabLst>
                <a:tab pos="756285" algn="l"/>
                <a:tab pos="756920" algn="l"/>
              </a:tabLst>
            </a:pP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Body fluids – centrifuge </a:t>
            </a:r>
            <a:r>
              <a:rPr sz="2400" dirty="0">
                <a:solidFill>
                  <a:srgbClr val="F8F8F8"/>
                </a:solidFill>
                <a:latin typeface="Arial"/>
                <a:cs typeface="Arial"/>
              </a:rPr>
              <a:t>&amp;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use sediment </a:t>
            </a:r>
            <a:r>
              <a:rPr sz="2400" dirty="0">
                <a:solidFill>
                  <a:srgbClr val="F8F8F8"/>
                </a:solidFill>
                <a:latin typeface="Arial"/>
                <a:cs typeface="Arial"/>
              </a:rPr>
              <a:t>for</a:t>
            </a:r>
            <a:r>
              <a:rPr sz="2400" spc="9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culture</a:t>
            </a:r>
            <a:endParaRPr sz="24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30"/>
              </a:spcBef>
              <a:buClr>
                <a:srgbClr val="FFCC00"/>
              </a:buClr>
              <a:buFont typeface="Wingdings"/>
              <a:buChar char=""/>
            </a:pPr>
            <a:endParaRPr sz="35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6666FF"/>
              </a:buClr>
              <a:buSzPct val="69642"/>
              <a:buFont typeface="Wingdings"/>
              <a:buChar char=""/>
              <a:tabLst>
                <a:tab pos="355600" algn="l"/>
              </a:tabLst>
            </a:pPr>
            <a:r>
              <a:rPr sz="2800" spc="-5" dirty="0">
                <a:solidFill>
                  <a:srgbClr val="FFCC00"/>
                </a:solidFill>
                <a:latin typeface="Arial"/>
                <a:cs typeface="Arial"/>
              </a:rPr>
              <a:t>Urine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– centrifuge </a:t>
            </a:r>
            <a:r>
              <a:rPr sz="2400" dirty="0">
                <a:solidFill>
                  <a:srgbClr val="F8F8F8"/>
                </a:solidFill>
                <a:latin typeface="Arial"/>
                <a:cs typeface="Arial"/>
              </a:rPr>
              <a:t>&amp;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use sediment </a:t>
            </a:r>
            <a:r>
              <a:rPr sz="2400" dirty="0">
                <a:solidFill>
                  <a:srgbClr val="F8F8F8"/>
                </a:solidFill>
                <a:latin typeface="Arial"/>
                <a:cs typeface="Arial"/>
              </a:rPr>
              <a:t>for</a:t>
            </a:r>
            <a:r>
              <a:rPr sz="2400" spc="9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culture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2990" y="1371853"/>
            <a:ext cx="857885" cy="1136650"/>
          </a:xfrm>
          <a:custGeom>
            <a:avLst/>
            <a:gdLst/>
            <a:ahLst/>
            <a:cxnLst/>
            <a:rect l="l" t="t" r="r" b="b"/>
            <a:pathLst>
              <a:path w="857885" h="1136650">
                <a:moveTo>
                  <a:pt x="0" y="857504"/>
                </a:moveTo>
                <a:lnTo>
                  <a:pt x="857542" y="1136142"/>
                </a:lnTo>
                <a:lnTo>
                  <a:pt x="278650" y="0"/>
                </a:lnTo>
                <a:lnTo>
                  <a:pt x="0" y="857504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82383" y="5813996"/>
            <a:ext cx="1275715" cy="638175"/>
          </a:xfrm>
          <a:custGeom>
            <a:avLst/>
            <a:gdLst/>
            <a:ahLst/>
            <a:cxnLst/>
            <a:rect l="l" t="t" r="r" b="b"/>
            <a:pathLst>
              <a:path w="1275715" h="638175">
                <a:moveTo>
                  <a:pt x="637667" y="0"/>
                </a:moveTo>
                <a:lnTo>
                  <a:pt x="0" y="637603"/>
                </a:lnTo>
                <a:lnTo>
                  <a:pt x="1275207" y="637603"/>
                </a:lnTo>
                <a:lnTo>
                  <a:pt x="637667" y="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483475" y="5264150"/>
            <a:ext cx="1352550" cy="1362075"/>
          </a:xfrm>
          <a:custGeom>
            <a:avLst/>
            <a:gdLst/>
            <a:ahLst/>
            <a:cxnLst/>
            <a:rect l="l" t="t" r="r" b="b"/>
            <a:pathLst>
              <a:path w="1352550" h="1362075">
                <a:moveTo>
                  <a:pt x="1352550" y="1362075"/>
                </a:moveTo>
                <a:lnTo>
                  <a:pt x="0" y="1362075"/>
                </a:lnTo>
                <a:lnTo>
                  <a:pt x="1352550" y="0"/>
                </a:lnTo>
                <a:lnTo>
                  <a:pt x="1352550" y="1362075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853426" y="4146550"/>
            <a:ext cx="1282700" cy="1282700"/>
          </a:xfrm>
          <a:custGeom>
            <a:avLst/>
            <a:gdLst/>
            <a:ahLst/>
            <a:cxnLst/>
            <a:rect l="l" t="t" r="r" b="b"/>
            <a:pathLst>
              <a:path w="1282700" h="1282700">
                <a:moveTo>
                  <a:pt x="0" y="641350"/>
                </a:moveTo>
                <a:lnTo>
                  <a:pt x="641350" y="0"/>
                </a:lnTo>
                <a:lnTo>
                  <a:pt x="1282700" y="641350"/>
                </a:lnTo>
                <a:lnTo>
                  <a:pt x="641350" y="1282700"/>
                </a:lnTo>
                <a:lnTo>
                  <a:pt x="0" y="64135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28797" y="6018212"/>
            <a:ext cx="840105" cy="840105"/>
          </a:xfrm>
          <a:custGeom>
            <a:avLst/>
            <a:gdLst/>
            <a:ahLst/>
            <a:cxnLst/>
            <a:rect l="l" t="t" r="r" b="b"/>
            <a:pathLst>
              <a:path w="840104" h="840104">
                <a:moveTo>
                  <a:pt x="839795" y="0"/>
                </a:moveTo>
                <a:lnTo>
                  <a:pt x="0" y="839787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60923" y="4610608"/>
            <a:ext cx="1407795" cy="2247900"/>
          </a:xfrm>
          <a:custGeom>
            <a:avLst/>
            <a:gdLst/>
            <a:ahLst/>
            <a:cxnLst/>
            <a:rect l="l" t="t" r="r" b="b"/>
            <a:pathLst>
              <a:path w="1407795" h="2247900">
                <a:moveTo>
                  <a:pt x="0" y="2247392"/>
                </a:moveTo>
                <a:lnTo>
                  <a:pt x="0" y="0"/>
                </a:lnTo>
                <a:lnTo>
                  <a:pt x="1407668" y="1407604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20334" y="3774059"/>
            <a:ext cx="638175" cy="1275715"/>
          </a:xfrm>
          <a:custGeom>
            <a:avLst/>
            <a:gdLst/>
            <a:ahLst/>
            <a:cxnLst/>
            <a:rect l="l" t="t" r="r" b="b"/>
            <a:pathLst>
              <a:path w="638175" h="1275714">
                <a:moveTo>
                  <a:pt x="0" y="637540"/>
                </a:moveTo>
                <a:lnTo>
                  <a:pt x="637666" y="1275207"/>
                </a:lnTo>
                <a:lnTo>
                  <a:pt x="637666" y="0"/>
                </a:lnTo>
                <a:lnTo>
                  <a:pt x="0" y="63754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594600" y="3482975"/>
            <a:ext cx="0" cy="1244600"/>
          </a:xfrm>
          <a:custGeom>
            <a:avLst/>
            <a:gdLst/>
            <a:ahLst/>
            <a:cxnLst/>
            <a:rect l="l" t="t" r="r" b="b"/>
            <a:pathLst>
              <a:path h="1244600">
                <a:moveTo>
                  <a:pt x="0" y="0"/>
                </a:moveTo>
                <a:lnTo>
                  <a:pt x="0" y="12446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965950" y="4098925"/>
            <a:ext cx="0" cy="1270000"/>
          </a:xfrm>
          <a:custGeom>
            <a:avLst/>
            <a:gdLst/>
            <a:ahLst/>
            <a:cxnLst/>
            <a:rect l="l" t="t" r="r" b="b"/>
            <a:pathLst>
              <a:path h="1270000">
                <a:moveTo>
                  <a:pt x="0" y="0"/>
                </a:moveTo>
                <a:lnTo>
                  <a:pt x="0" y="12700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65950" y="4730750"/>
            <a:ext cx="631825" cy="631825"/>
          </a:xfrm>
          <a:custGeom>
            <a:avLst/>
            <a:gdLst/>
            <a:ahLst/>
            <a:cxnLst/>
            <a:rect l="l" t="t" r="r" b="b"/>
            <a:pathLst>
              <a:path w="631825" h="631825">
                <a:moveTo>
                  <a:pt x="0" y="631825"/>
                </a:moveTo>
                <a:lnTo>
                  <a:pt x="63182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59600" y="3467100"/>
            <a:ext cx="638175" cy="638175"/>
          </a:xfrm>
          <a:custGeom>
            <a:avLst/>
            <a:gdLst/>
            <a:ahLst/>
            <a:cxnLst/>
            <a:rect l="l" t="t" r="r" b="b"/>
            <a:pathLst>
              <a:path w="638175" h="638175">
                <a:moveTo>
                  <a:pt x="0" y="638175"/>
                </a:moveTo>
                <a:lnTo>
                  <a:pt x="63817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553707" y="2946400"/>
            <a:ext cx="2590800" cy="1407795"/>
          </a:xfrm>
          <a:custGeom>
            <a:avLst/>
            <a:gdLst/>
            <a:ahLst/>
            <a:cxnLst/>
            <a:rect l="l" t="t" r="r" b="b"/>
            <a:pathLst>
              <a:path w="2590800" h="1407795">
                <a:moveTo>
                  <a:pt x="1407668" y="1407668"/>
                </a:moveTo>
                <a:lnTo>
                  <a:pt x="0" y="0"/>
                </a:lnTo>
                <a:lnTo>
                  <a:pt x="2590292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61376" y="3171337"/>
            <a:ext cx="1183005" cy="1183005"/>
          </a:xfrm>
          <a:custGeom>
            <a:avLst/>
            <a:gdLst/>
            <a:ahLst/>
            <a:cxnLst/>
            <a:rect l="l" t="t" r="r" b="b"/>
            <a:pathLst>
              <a:path w="1183004" h="1183004">
                <a:moveTo>
                  <a:pt x="1182624" y="0"/>
                </a:moveTo>
                <a:lnTo>
                  <a:pt x="0" y="1182730"/>
                </a:lnTo>
              </a:path>
            </a:pathLst>
          </a:custGeom>
          <a:ln w="12699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55875">
              <a:lnSpc>
                <a:spcPct val="100000"/>
              </a:lnSpc>
            </a:pPr>
            <a:r>
              <a:rPr sz="4400" dirty="0"/>
              <a:t>Laboratory</a:t>
            </a:r>
            <a:r>
              <a:rPr sz="4400" spc="-90" dirty="0"/>
              <a:t> </a:t>
            </a:r>
            <a:r>
              <a:rPr sz="4400" dirty="0"/>
              <a:t>Diagnosis</a:t>
            </a:r>
            <a:endParaRPr sz="4400"/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6"/>
          </p:nvPr>
        </p:nvSpPr>
        <p:spPr>
          <a:xfrm>
            <a:off x="79349" y="6614860"/>
            <a:ext cx="71882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dirty="0" smtClean="0"/>
              <a:t> </a:t>
            </a:r>
            <a:endParaRPr dirty="0"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xfrm>
            <a:off x="1756029" y="6614860"/>
            <a:ext cx="252349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spc="-5" dirty="0" smtClean="0"/>
              <a:t> </a:t>
            </a:r>
            <a:endParaRPr spc="-5" dirty="0"/>
          </a:p>
        </p:txBody>
      </p:sp>
      <p:sp>
        <p:nvSpPr>
          <p:cNvPr id="16" name="object 16"/>
          <p:cNvSpPr txBox="1"/>
          <p:nvPr/>
        </p:nvSpPr>
        <p:spPr>
          <a:xfrm>
            <a:off x="754176" y="1830196"/>
            <a:ext cx="6189980" cy="2838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6666FF"/>
              </a:buClr>
              <a:buSzPct val="70312"/>
              <a:buFont typeface="Wingdings"/>
              <a:buChar char=""/>
              <a:tabLst>
                <a:tab pos="355600" algn="l"/>
              </a:tabLst>
            </a:pPr>
            <a:r>
              <a:rPr sz="3200" dirty="0">
                <a:solidFill>
                  <a:srgbClr val="F8F8F8"/>
                </a:solidFill>
                <a:latin typeface="Arial"/>
                <a:cs typeface="Arial"/>
              </a:rPr>
              <a:t>Direct</a:t>
            </a:r>
            <a:r>
              <a:rPr sz="3200" spc="-7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8F8F8"/>
                </a:solidFill>
                <a:latin typeface="Arial"/>
                <a:cs typeface="Arial"/>
              </a:rPr>
              <a:t>examination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lr>
                <a:srgbClr val="6666FF"/>
              </a:buClr>
              <a:buSzPct val="70312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8F8F8"/>
                </a:solidFill>
                <a:latin typeface="Arial"/>
                <a:cs typeface="Arial"/>
              </a:rPr>
              <a:t>Fungal</a:t>
            </a:r>
            <a:r>
              <a:rPr sz="3200" spc="-10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8F8F8"/>
                </a:solidFill>
                <a:latin typeface="Arial"/>
                <a:cs typeface="Arial"/>
              </a:rPr>
              <a:t>culture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lr>
                <a:srgbClr val="6666FF"/>
              </a:buClr>
              <a:buSzPct val="70312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8F8F8"/>
                </a:solidFill>
                <a:latin typeface="Arial"/>
                <a:cs typeface="Arial"/>
              </a:rPr>
              <a:t>Serological</a:t>
            </a:r>
            <a:r>
              <a:rPr sz="3200" spc="-4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8F8F8"/>
                </a:solidFill>
                <a:latin typeface="Arial"/>
                <a:cs typeface="Arial"/>
              </a:rPr>
              <a:t>tests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lr>
                <a:srgbClr val="6666FF"/>
              </a:buClr>
              <a:buSzPct val="70312"/>
              <a:buFont typeface="Wingdings"/>
              <a:buChar char=""/>
              <a:tabLst>
                <a:tab pos="355600" algn="l"/>
              </a:tabLst>
            </a:pPr>
            <a:r>
              <a:rPr sz="3200" dirty="0">
                <a:solidFill>
                  <a:srgbClr val="F8F8F8"/>
                </a:solidFill>
                <a:latin typeface="Arial"/>
                <a:cs typeface="Arial"/>
              </a:rPr>
              <a:t>Skin</a:t>
            </a:r>
            <a:r>
              <a:rPr sz="3200" spc="-8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8F8F8"/>
                </a:solidFill>
                <a:latin typeface="Arial"/>
                <a:cs typeface="Arial"/>
              </a:rPr>
              <a:t>tests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lr>
                <a:srgbClr val="6666FF"/>
              </a:buClr>
              <a:buSzPct val="70312"/>
              <a:buFont typeface="Wingdings"/>
              <a:buChar char=""/>
              <a:tabLst>
                <a:tab pos="355600" algn="l"/>
              </a:tabLst>
            </a:pPr>
            <a:r>
              <a:rPr sz="3200" dirty="0">
                <a:solidFill>
                  <a:srgbClr val="F8F8F8"/>
                </a:solidFill>
                <a:latin typeface="Arial"/>
                <a:cs typeface="Arial"/>
              </a:rPr>
              <a:t>PCR &amp; other </a:t>
            </a:r>
            <a:r>
              <a:rPr sz="3200" spc="-5" dirty="0">
                <a:solidFill>
                  <a:srgbClr val="F8F8F8"/>
                </a:solidFill>
                <a:latin typeface="Arial"/>
                <a:cs typeface="Arial"/>
              </a:rPr>
              <a:t>molecular</a:t>
            </a:r>
            <a:r>
              <a:rPr sz="3200" spc="-9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8F8F8"/>
                </a:solidFill>
                <a:latin typeface="Arial"/>
                <a:cs typeface="Arial"/>
              </a:rPr>
              <a:t>methods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2990" y="1371853"/>
            <a:ext cx="857885" cy="1136650"/>
          </a:xfrm>
          <a:custGeom>
            <a:avLst/>
            <a:gdLst/>
            <a:ahLst/>
            <a:cxnLst/>
            <a:rect l="l" t="t" r="r" b="b"/>
            <a:pathLst>
              <a:path w="857885" h="1136650">
                <a:moveTo>
                  <a:pt x="0" y="857504"/>
                </a:moveTo>
                <a:lnTo>
                  <a:pt x="857542" y="1136142"/>
                </a:lnTo>
                <a:lnTo>
                  <a:pt x="278650" y="0"/>
                </a:lnTo>
                <a:lnTo>
                  <a:pt x="0" y="857504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82383" y="5813996"/>
            <a:ext cx="1275715" cy="638175"/>
          </a:xfrm>
          <a:custGeom>
            <a:avLst/>
            <a:gdLst/>
            <a:ahLst/>
            <a:cxnLst/>
            <a:rect l="l" t="t" r="r" b="b"/>
            <a:pathLst>
              <a:path w="1275715" h="638175">
                <a:moveTo>
                  <a:pt x="637667" y="0"/>
                </a:moveTo>
                <a:lnTo>
                  <a:pt x="0" y="637603"/>
                </a:lnTo>
                <a:lnTo>
                  <a:pt x="1275207" y="637603"/>
                </a:lnTo>
                <a:lnTo>
                  <a:pt x="637667" y="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483475" y="5264150"/>
            <a:ext cx="1352550" cy="1362075"/>
          </a:xfrm>
          <a:custGeom>
            <a:avLst/>
            <a:gdLst/>
            <a:ahLst/>
            <a:cxnLst/>
            <a:rect l="l" t="t" r="r" b="b"/>
            <a:pathLst>
              <a:path w="1352550" h="1362075">
                <a:moveTo>
                  <a:pt x="1352550" y="1362075"/>
                </a:moveTo>
                <a:lnTo>
                  <a:pt x="0" y="1362075"/>
                </a:lnTo>
                <a:lnTo>
                  <a:pt x="1352550" y="0"/>
                </a:lnTo>
                <a:lnTo>
                  <a:pt x="1352550" y="1362075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853426" y="4146550"/>
            <a:ext cx="1282700" cy="1282700"/>
          </a:xfrm>
          <a:custGeom>
            <a:avLst/>
            <a:gdLst/>
            <a:ahLst/>
            <a:cxnLst/>
            <a:rect l="l" t="t" r="r" b="b"/>
            <a:pathLst>
              <a:path w="1282700" h="1282700">
                <a:moveTo>
                  <a:pt x="0" y="641350"/>
                </a:moveTo>
                <a:lnTo>
                  <a:pt x="641350" y="0"/>
                </a:lnTo>
                <a:lnTo>
                  <a:pt x="1282700" y="641350"/>
                </a:lnTo>
                <a:lnTo>
                  <a:pt x="641350" y="1282700"/>
                </a:lnTo>
                <a:lnTo>
                  <a:pt x="0" y="64135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28797" y="6018212"/>
            <a:ext cx="840105" cy="840105"/>
          </a:xfrm>
          <a:custGeom>
            <a:avLst/>
            <a:gdLst/>
            <a:ahLst/>
            <a:cxnLst/>
            <a:rect l="l" t="t" r="r" b="b"/>
            <a:pathLst>
              <a:path w="840104" h="840104">
                <a:moveTo>
                  <a:pt x="839795" y="0"/>
                </a:moveTo>
                <a:lnTo>
                  <a:pt x="0" y="839787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60923" y="4610608"/>
            <a:ext cx="1407795" cy="2247900"/>
          </a:xfrm>
          <a:custGeom>
            <a:avLst/>
            <a:gdLst/>
            <a:ahLst/>
            <a:cxnLst/>
            <a:rect l="l" t="t" r="r" b="b"/>
            <a:pathLst>
              <a:path w="1407795" h="2247900">
                <a:moveTo>
                  <a:pt x="0" y="2247392"/>
                </a:moveTo>
                <a:lnTo>
                  <a:pt x="0" y="0"/>
                </a:lnTo>
                <a:lnTo>
                  <a:pt x="1407668" y="1407604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20334" y="3774059"/>
            <a:ext cx="638175" cy="1275715"/>
          </a:xfrm>
          <a:custGeom>
            <a:avLst/>
            <a:gdLst/>
            <a:ahLst/>
            <a:cxnLst/>
            <a:rect l="l" t="t" r="r" b="b"/>
            <a:pathLst>
              <a:path w="638175" h="1275714">
                <a:moveTo>
                  <a:pt x="0" y="637540"/>
                </a:moveTo>
                <a:lnTo>
                  <a:pt x="637666" y="1275207"/>
                </a:lnTo>
                <a:lnTo>
                  <a:pt x="637666" y="0"/>
                </a:lnTo>
                <a:lnTo>
                  <a:pt x="0" y="63754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594600" y="3482975"/>
            <a:ext cx="0" cy="1244600"/>
          </a:xfrm>
          <a:custGeom>
            <a:avLst/>
            <a:gdLst/>
            <a:ahLst/>
            <a:cxnLst/>
            <a:rect l="l" t="t" r="r" b="b"/>
            <a:pathLst>
              <a:path h="1244600">
                <a:moveTo>
                  <a:pt x="0" y="0"/>
                </a:moveTo>
                <a:lnTo>
                  <a:pt x="0" y="12446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965950" y="4098925"/>
            <a:ext cx="0" cy="1270000"/>
          </a:xfrm>
          <a:custGeom>
            <a:avLst/>
            <a:gdLst/>
            <a:ahLst/>
            <a:cxnLst/>
            <a:rect l="l" t="t" r="r" b="b"/>
            <a:pathLst>
              <a:path h="1270000">
                <a:moveTo>
                  <a:pt x="0" y="0"/>
                </a:moveTo>
                <a:lnTo>
                  <a:pt x="0" y="12700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65950" y="4730750"/>
            <a:ext cx="631825" cy="631825"/>
          </a:xfrm>
          <a:custGeom>
            <a:avLst/>
            <a:gdLst/>
            <a:ahLst/>
            <a:cxnLst/>
            <a:rect l="l" t="t" r="r" b="b"/>
            <a:pathLst>
              <a:path w="631825" h="631825">
                <a:moveTo>
                  <a:pt x="0" y="631825"/>
                </a:moveTo>
                <a:lnTo>
                  <a:pt x="63182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59600" y="3467100"/>
            <a:ext cx="638175" cy="638175"/>
          </a:xfrm>
          <a:custGeom>
            <a:avLst/>
            <a:gdLst/>
            <a:ahLst/>
            <a:cxnLst/>
            <a:rect l="l" t="t" r="r" b="b"/>
            <a:pathLst>
              <a:path w="638175" h="638175">
                <a:moveTo>
                  <a:pt x="0" y="638175"/>
                </a:moveTo>
                <a:lnTo>
                  <a:pt x="63817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553707" y="2946400"/>
            <a:ext cx="2590800" cy="1407795"/>
          </a:xfrm>
          <a:custGeom>
            <a:avLst/>
            <a:gdLst/>
            <a:ahLst/>
            <a:cxnLst/>
            <a:rect l="l" t="t" r="r" b="b"/>
            <a:pathLst>
              <a:path w="2590800" h="1407795">
                <a:moveTo>
                  <a:pt x="1407668" y="1407668"/>
                </a:moveTo>
                <a:lnTo>
                  <a:pt x="0" y="0"/>
                </a:lnTo>
                <a:lnTo>
                  <a:pt x="2590292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61376" y="3171337"/>
            <a:ext cx="1183005" cy="1183005"/>
          </a:xfrm>
          <a:custGeom>
            <a:avLst/>
            <a:gdLst/>
            <a:ahLst/>
            <a:cxnLst/>
            <a:rect l="l" t="t" r="r" b="b"/>
            <a:pathLst>
              <a:path w="1183004" h="1183004">
                <a:moveTo>
                  <a:pt x="1182624" y="0"/>
                </a:moveTo>
                <a:lnTo>
                  <a:pt x="0" y="1182730"/>
                </a:lnTo>
              </a:path>
            </a:pathLst>
          </a:custGeom>
          <a:ln w="12699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3213354" y="483361"/>
            <a:ext cx="5091430" cy="670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dirty="0"/>
              <a:t>Direct</a:t>
            </a:r>
            <a:r>
              <a:rPr sz="4400" spc="-75" dirty="0"/>
              <a:t> </a:t>
            </a:r>
            <a:r>
              <a:rPr sz="4400" dirty="0"/>
              <a:t>Examination</a:t>
            </a:r>
            <a:endParaRPr sz="4400"/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6"/>
          </p:nvPr>
        </p:nvSpPr>
        <p:spPr>
          <a:xfrm>
            <a:off x="79349" y="6614860"/>
            <a:ext cx="71882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dirty="0" smtClean="0"/>
              <a:t> </a:t>
            </a:r>
            <a:endParaRPr dirty="0"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xfrm>
            <a:off x="1756029" y="6614860"/>
            <a:ext cx="252349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spc="-5" dirty="0" smtClean="0"/>
              <a:t> </a:t>
            </a:r>
            <a:endParaRPr spc="-5" dirty="0"/>
          </a:p>
        </p:txBody>
      </p:sp>
      <p:sp>
        <p:nvSpPr>
          <p:cNvPr id="16" name="object 16"/>
          <p:cNvSpPr txBox="1"/>
          <p:nvPr/>
        </p:nvSpPr>
        <p:spPr>
          <a:xfrm>
            <a:off x="688949" y="1338198"/>
            <a:ext cx="7929880" cy="5041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46100" marR="1216660" indent="-533400">
              <a:lnSpc>
                <a:spcPts val="3020"/>
              </a:lnSpc>
              <a:buClr>
                <a:srgbClr val="6666FF"/>
              </a:buClr>
              <a:buSzPct val="69642"/>
              <a:buFont typeface="Wingdings"/>
              <a:buChar char=""/>
              <a:tabLst>
                <a:tab pos="546100" algn="l"/>
                <a:tab pos="546735" algn="l"/>
              </a:tabLst>
            </a:pP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Very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decisive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in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the diagnosis of fungal  infections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6666FF"/>
              </a:buClr>
              <a:buFont typeface="Wingdings"/>
              <a:buChar char=""/>
            </a:pPr>
            <a:endParaRPr sz="3450">
              <a:latin typeface="Times New Roman"/>
              <a:cs typeface="Times New Roman"/>
            </a:endParaRPr>
          </a:p>
          <a:p>
            <a:pPr marL="546100" indent="-533400">
              <a:lnSpc>
                <a:spcPct val="100000"/>
              </a:lnSpc>
              <a:buClr>
                <a:srgbClr val="6666FF"/>
              </a:buClr>
              <a:buSzPct val="69642"/>
              <a:buFont typeface="Wingdings"/>
              <a:buChar char=""/>
              <a:tabLst>
                <a:tab pos="546100" algn="l"/>
                <a:tab pos="546735" algn="l"/>
              </a:tabLst>
            </a:pPr>
            <a:r>
              <a:rPr sz="2800" spc="-5" dirty="0">
                <a:solidFill>
                  <a:srgbClr val="FFCC00"/>
                </a:solidFill>
                <a:latin typeface="Arial"/>
                <a:cs typeface="Arial"/>
              </a:rPr>
              <a:t>Wet</a:t>
            </a:r>
            <a:r>
              <a:rPr sz="2800" spc="-70" dirty="0">
                <a:solidFill>
                  <a:srgbClr val="FFCC00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FCC00"/>
                </a:solidFill>
                <a:latin typeface="Arial"/>
                <a:cs typeface="Arial"/>
              </a:rPr>
              <a:t>mounts</a:t>
            </a:r>
            <a:endParaRPr sz="2800">
              <a:latin typeface="Arial"/>
              <a:cs typeface="Arial"/>
            </a:endParaRPr>
          </a:p>
          <a:p>
            <a:pPr marL="927100" marR="5080" lvl="1" indent="-457200">
              <a:lnSpc>
                <a:spcPct val="90000"/>
              </a:lnSpc>
              <a:spcBef>
                <a:spcPts val="590"/>
              </a:spcBef>
              <a:buClr>
                <a:srgbClr val="FFCC00"/>
              </a:buClr>
              <a:buSzPct val="64583"/>
              <a:buFont typeface="Wingdings"/>
              <a:buChar char=""/>
              <a:tabLst>
                <a:tab pos="927100" algn="l"/>
                <a:tab pos="927735" algn="l"/>
              </a:tabLst>
            </a:pPr>
            <a:r>
              <a:rPr sz="2400" spc="-5" dirty="0">
                <a:solidFill>
                  <a:srgbClr val="CCCC00"/>
                </a:solidFill>
                <a:latin typeface="Arial"/>
                <a:cs typeface="Arial"/>
              </a:rPr>
              <a:t>Slide </a:t>
            </a:r>
            <a:r>
              <a:rPr sz="2400" dirty="0">
                <a:solidFill>
                  <a:srgbClr val="CCCC00"/>
                </a:solidFill>
                <a:latin typeface="Arial"/>
                <a:cs typeface="Arial"/>
              </a:rPr>
              <a:t>&amp; </a:t>
            </a:r>
            <a:r>
              <a:rPr sz="2400" spc="-5" dirty="0">
                <a:solidFill>
                  <a:srgbClr val="CCCC00"/>
                </a:solidFill>
                <a:latin typeface="Arial"/>
                <a:cs typeface="Arial"/>
              </a:rPr>
              <a:t>tube </a:t>
            </a:r>
            <a:r>
              <a:rPr sz="2400" dirty="0">
                <a:solidFill>
                  <a:srgbClr val="CCCC00"/>
                </a:solidFill>
                <a:latin typeface="Arial"/>
                <a:cs typeface="Arial"/>
              </a:rPr>
              <a:t>KOH </a:t>
            </a:r>
            <a:r>
              <a:rPr sz="2400" spc="-5" dirty="0">
                <a:solidFill>
                  <a:srgbClr val="CCCC00"/>
                </a:solidFill>
                <a:latin typeface="Arial"/>
                <a:cs typeface="Arial"/>
              </a:rPr>
              <a:t>mounts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– 10 </a:t>
            </a:r>
            <a:r>
              <a:rPr sz="2400" dirty="0">
                <a:solidFill>
                  <a:srgbClr val="F8F8F8"/>
                </a:solidFill>
                <a:latin typeface="Arial"/>
                <a:cs typeface="Arial"/>
              </a:rPr>
              <a:t>to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20% </a:t>
            </a:r>
            <a:r>
              <a:rPr sz="2400" dirty="0">
                <a:solidFill>
                  <a:srgbClr val="F8F8F8"/>
                </a:solidFill>
                <a:latin typeface="Arial"/>
                <a:cs typeface="Arial"/>
              </a:rPr>
              <a:t>KOH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–  digests </a:t>
            </a:r>
            <a:r>
              <a:rPr sz="2400" dirty="0">
                <a:solidFill>
                  <a:srgbClr val="F8F8F8"/>
                </a:solidFill>
                <a:latin typeface="Arial"/>
                <a:cs typeface="Arial"/>
              </a:rPr>
              <a:t>protein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debris, dissolves keratin. </a:t>
            </a:r>
            <a:r>
              <a:rPr sz="2400" dirty="0">
                <a:solidFill>
                  <a:srgbClr val="F8F8F8"/>
                </a:solidFill>
                <a:latin typeface="Arial"/>
                <a:cs typeface="Arial"/>
              </a:rPr>
              <a:t>DMSO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can  be added </a:t>
            </a:r>
            <a:r>
              <a:rPr sz="2400" dirty="0">
                <a:solidFill>
                  <a:srgbClr val="F8F8F8"/>
                </a:solidFill>
                <a:latin typeface="Arial"/>
                <a:cs typeface="Arial"/>
              </a:rPr>
              <a:t>to KOH to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hasten clearing in skin  </a:t>
            </a:r>
            <a:r>
              <a:rPr sz="2400" dirty="0">
                <a:solidFill>
                  <a:srgbClr val="F8F8F8"/>
                </a:solidFill>
                <a:latin typeface="Arial"/>
                <a:cs typeface="Arial"/>
              </a:rPr>
              <a:t>scrapings &amp;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nail</a:t>
            </a:r>
            <a:r>
              <a:rPr sz="2400" spc="-2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clippings</a:t>
            </a:r>
            <a:endParaRPr sz="24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Clr>
                <a:srgbClr val="FFCC00"/>
              </a:buClr>
              <a:buFont typeface="Wingdings"/>
              <a:buChar char=""/>
            </a:pPr>
            <a:endParaRPr sz="3000">
              <a:latin typeface="Times New Roman"/>
              <a:cs typeface="Times New Roman"/>
            </a:endParaRPr>
          </a:p>
          <a:p>
            <a:pPr marL="927100" lvl="1" indent="-457200">
              <a:lnSpc>
                <a:spcPts val="2735"/>
              </a:lnSpc>
              <a:buClr>
                <a:srgbClr val="FFCC00"/>
              </a:buClr>
              <a:buSzPct val="64583"/>
              <a:buFont typeface="Wingdings"/>
              <a:buChar char=""/>
              <a:tabLst>
                <a:tab pos="927100" algn="l"/>
                <a:tab pos="927735" algn="l"/>
              </a:tabLst>
            </a:pPr>
            <a:r>
              <a:rPr sz="2400" spc="-5" dirty="0">
                <a:solidFill>
                  <a:srgbClr val="CCCC00"/>
                </a:solidFill>
                <a:latin typeface="Arial"/>
                <a:cs typeface="Arial"/>
              </a:rPr>
              <a:t>Calcofluor white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– fluorescent stain –</a:t>
            </a:r>
            <a:r>
              <a:rPr sz="2400" spc="12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excellent</a:t>
            </a:r>
            <a:endParaRPr sz="2400">
              <a:latin typeface="Arial"/>
              <a:cs typeface="Arial"/>
            </a:endParaRPr>
          </a:p>
          <a:p>
            <a:pPr marL="927100">
              <a:lnSpc>
                <a:spcPts val="2735"/>
              </a:lnSpc>
            </a:pPr>
            <a:r>
              <a:rPr sz="2400" dirty="0">
                <a:solidFill>
                  <a:srgbClr val="F8F8F8"/>
                </a:solidFill>
                <a:latin typeface="Arial"/>
                <a:cs typeface="Arial"/>
              </a:rPr>
              <a:t>morphology of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pathogenic</a:t>
            </a:r>
            <a:r>
              <a:rPr sz="2400" spc="-1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8F8F8"/>
                </a:solidFill>
                <a:latin typeface="Arial"/>
                <a:cs typeface="Arial"/>
              </a:rPr>
              <a:t>fungi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000">
              <a:latin typeface="Times New Roman"/>
              <a:cs typeface="Times New Roman"/>
            </a:endParaRPr>
          </a:p>
          <a:p>
            <a:pPr marL="927100" lvl="1" indent="-457200">
              <a:lnSpc>
                <a:spcPct val="100000"/>
              </a:lnSpc>
              <a:buClr>
                <a:srgbClr val="FFCC00"/>
              </a:buClr>
              <a:buSzPct val="64583"/>
              <a:buFont typeface="Wingdings"/>
              <a:buChar char=""/>
              <a:tabLst>
                <a:tab pos="927100" algn="l"/>
                <a:tab pos="927735" algn="l"/>
              </a:tabLst>
            </a:pPr>
            <a:r>
              <a:rPr sz="2400" spc="-5" dirty="0">
                <a:solidFill>
                  <a:srgbClr val="CCCC00"/>
                </a:solidFill>
                <a:latin typeface="Arial"/>
                <a:cs typeface="Arial"/>
              </a:rPr>
              <a:t>India ink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– capsulated</a:t>
            </a:r>
            <a:r>
              <a:rPr sz="2400" spc="6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fungi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2990" y="1371853"/>
            <a:ext cx="857885" cy="1136650"/>
          </a:xfrm>
          <a:custGeom>
            <a:avLst/>
            <a:gdLst/>
            <a:ahLst/>
            <a:cxnLst/>
            <a:rect l="l" t="t" r="r" b="b"/>
            <a:pathLst>
              <a:path w="857885" h="1136650">
                <a:moveTo>
                  <a:pt x="0" y="857504"/>
                </a:moveTo>
                <a:lnTo>
                  <a:pt x="857542" y="1136142"/>
                </a:lnTo>
                <a:lnTo>
                  <a:pt x="278650" y="0"/>
                </a:lnTo>
                <a:lnTo>
                  <a:pt x="0" y="857504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82383" y="5813996"/>
            <a:ext cx="1275715" cy="638175"/>
          </a:xfrm>
          <a:custGeom>
            <a:avLst/>
            <a:gdLst/>
            <a:ahLst/>
            <a:cxnLst/>
            <a:rect l="l" t="t" r="r" b="b"/>
            <a:pathLst>
              <a:path w="1275715" h="638175">
                <a:moveTo>
                  <a:pt x="637667" y="0"/>
                </a:moveTo>
                <a:lnTo>
                  <a:pt x="0" y="637603"/>
                </a:lnTo>
                <a:lnTo>
                  <a:pt x="1275207" y="637603"/>
                </a:lnTo>
                <a:lnTo>
                  <a:pt x="637667" y="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483475" y="5264150"/>
            <a:ext cx="1352550" cy="1362075"/>
          </a:xfrm>
          <a:custGeom>
            <a:avLst/>
            <a:gdLst/>
            <a:ahLst/>
            <a:cxnLst/>
            <a:rect l="l" t="t" r="r" b="b"/>
            <a:pathLst>
              <a:path w="1352550" h="1362075">
                <a:moveTo>
                  <a:pt x="1352550" y="1362075"/>
                </a:moveTo>
                <a:lnTo>
                  <a:pt x="0" y="1362075"/>
                </a:lnTo>
                <a:lnTo>
                  <a:pt x="1352550" y="0"/>
                </a:lnTo>
                <a:lnTo>
                  <a:pt x="1352550" y="1362075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853426" y="4146550"/>
            <a:ext cx="1282700" cy="1282700"/>
          </a:xfrm>
          <a:custGeom>
            <a:avLst/>
            <a:gdLst/>
            <a:ahLst/>
            <a:cxnLst/>
            <a:rect l="l" t="t" r="r" b="b"/>
            <a:pathLst>
              <a:path w="1282700" h="1282700">
                <a:moveTo>
                  <a:pt x="0" y="641350"/>
                </a:moveTo>
                <a:lnTo>
                  <a:pt x="641350" y="0"/>
                </a:lnTo>
                <a:lnTo>
                  <a:pt x="1282700" y="641350"/>
                </a:lnTo>
                <a:lnTo>
                  <a:pt x="641350" y="1282700"/>
                </a:lnTo>
                <a:lnTo>
                  <a:pt x="0" y="64135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28797" y="6018212"/>
            <a:ext cx="840105" cy="840105"/>
          </a:xfrm>
          <a:custGeom>
            <a:avLst/>
            <a:gdLst/>
            <a:ahLst/>
            <a:cxnLst/>
            <a:rect l="l" t="t" r="r" b="b"/>
            <a:pathLst>
              <a:path w="840104" h="840104">
                <a:moveTo>
                  <a:pt x="839795" y="0"/>
                </a:moveTo>
                <a:lnTo>
                  <a:pt x="0" y="839787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60923" y="4610608"/>
            <a:ext cx="1407795" cy="2247900"/>
          </a:xfrm>
          <a:custGeom>
            <a:avLst/>
            <a:gdLst/>
            <a:ahLst/>
            <a:cxnLst/>
            <a:rect l="l" t="t" r="r" b="b"/>
            <a:pathLst>
              <a:path w="1407795" h="2247900">
                <a:moveTo>
                  <a:pt x="0" y="2247392"/>
                </a:moveTo>
                <a:lnTo>
                  <a:pt x="0" y="0"/>
                </a:lnTo>
                <a:lnTo>
                  <a:pt x="1407668" y="1407604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20334" y="3774059"/>
            <a:ext cx="638175" cy="1275715"/>
          </a:xfrm>
          <a:custGeom>
            <a:avLst/>
            <a:gdLst/>
            <a:ahLst/>
            <a:cxnLst/>
            <a:rect l="l" t="t" r="r" b="b"/>
            <a:pathLst>
              <a:path w="638175" h="1275714">
                <a:moveTo>
                  <a:pt x="0" y="637540"/>
                </a:moveTo>
                <a:lnTo>
                  <a:pt x="637666" y="1275207"/>
                </a:lnTo>
                <a:lnTo>
                  <a:pt x="637666" y="0"/>
                </a:lnTo>
                <a:lnTo>
                  <a:pt x="0" y="63754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594600" y="3482975"/>
            <a:ext cx="0" cy="1244600"/>
          </a:xfrm>
          <a:custGeom>
            <a:avLst/>
            <a:gdLst/>
            <a:ahLst/>
            <a:cxnLst/>
            <a:rect l="l" t="t" r="r" b="b"/>
            <a:pathLst>
              <a:path h="1244600">
                <a:moveTo>
                  <a:pt x="0" y="0"/>
                </a:moveTo>
                <a:lnTo>
                  <a:pt x="0" y="12446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965950" y="4098925"/>
            <a:ext cx="0" cy="1270000"/>
          </a:xfrm>
          <a:custGeom>
            <a:avLst/>
            <a:gdLst/>
            <a:ahLst/>
            <a:cxnLst/>
            <a:rect l="l" t="t" r="r" b="b"/>
            <a:pathLst>
              <a:path h="1270000">
                <a:moveTo>
                  <a:pt x="0" y="0"/>
                </a:moveTo>
                <a:lnTo>
                  <a:pt x="0" y="12700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65950" y="4730750"/>
            <a:ext cx="631825" cy="631825"/>
          </a:xfrm>
          <a:custGeom>
            <a:avLst/>
            <a:gdLst/>
            <a:ahLst/>
            <a:cxnLst/>
            <a:rect l="l" t="t" r="r" b="b"/>
            <a:pathLst>
              <a:path w="631825" h="631825">
                <a:moveTo>
                  <a:pt x="0" y="631825"/>
                </a:moveTo>
                <a:lnTo>
                  <a:pt x="63182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59600" y="3467100"/>
            <a:ext cx="638175" cy="638175"/>
          </a:xfrm>
          <a:custGeom>
            <a:avLst/>
            <a:gdLst/>
            <a:ahLst/>
            <a:cxnLst/>
            <a:rect l="l" t="t" r="r" b="b"/>
            <a:pathLst>
              <a:path w="638175" h="638175">
                <a:moveTo>
                  <a:pt x="0" y="638175"/>
                </a:moveTo>
                <a:lnTo>
                  <a:pt x="63817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553707" y="2946400"/>
            <a:ext cx="2590800" cy="1407795"/>
          </a:xfrm>
          <a:custGeom>
            <a:avLst/>
            <a:gdLst/>
            <a:ahLst/>
            <a:cxnLst/>
            <a:rect l="l" t="t" r="r" b="b"/>
            <a:pathLst>
              <a:path w="2590800" h="1407795">
                <a:moveTo>
                  <a:pt x="1407668" y="1407668"/>
                </a:moveTo>
                <a:lnTo>
                  <a:pt x="0" y="0"/>
                </a:lnTo>
                <a:lnTo>
                  <a:pt x="2590292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61376" y="3171337"/>
            <a:ext cx="1183005" cy="1183005"/>
          </a:xfrm>
          <a:custGeom>
            <a:avLst/>
            <a:gdLst/>
            <a:ahLst/>
            <a:cxnLst/>
            <a:rect l="l" t="t" r="r" b="b"/>
            <a:pathLst>
              <a:path w="1183004" h="1183004">
                <a:moveTo>
                  <a:pt x="1182624" y="0"/>
                </a:moveTo>
                <a:lnTo>
                  <a:pt x="0" y="1182730"/>
                </a:lnTo>
              </a:path>
            </a:pathLst>
          </a:custGeom>
          <a:ln w="12699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276850" y="228600"/>
            <a:ext cx="3562350" cy="2419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089903" y="2660904"/>
            <a:ext cx="2526792" cy="6629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108191" y="2642616"/>
            <a:ext cx="2551175" cy="7574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019800" y="2590800"/>
            <a:ext cx="2514600" cy="650875"/>
          </a:xfrm>
          <a:custGeom>
            <a:avLst/>
            <a:gdLst/>
            <a:ahLst/>
            <a:cxnLst/>
            <a:rect l="l" t="t" r="r" b="b"/>
            <a:pathLst>
              <a:path w="2514600" h="650875">
                <a:moveTo>
                  <a:pt x="0" y="650875"/>
                </a:moveTo>
                <a:lnTo>
                  <a:pt x="2514600" y="650875"/>
                </a:lnTo>
                <a:lnTo>
                  <a:pt x="2514600" y="0"/>
                </a:lnTo>
                <a:lnTo>
                  <a:pt x="0" y="0"/>
                </a:lnTo>
                <a:lnTo>
                  <a:pt x="0" y="65087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xfrm>
            <a:off x="6019800" y="2590800"/>
            <a:ext cx="2514600" cy="650875"/>
          </a:xfrm>
          <a:prstGeom prst="rect">
            <a:avLst/>
          </a:prstGeom>
          <a:solidFill>
            <a:srgbClr val="FBFF91"/>
          </a:solidFill>
        </p:spPr>
        <p:txBody>
          <a:bodyPr vert="horz" wrap="square" lIns="0" tIns="40005" rIns="0" bIns="0" rtlCol="0">
            <a:spAutoFit/>
          </a:bodyPr>
          <a:lstStyle/>
          <a:p>
            <a:pPr marL="554355" marR="145415" indent="-402590">
              <a:lnSpc>
                <a:spcPct val="100000"/>
              </a:lnSpc>
              <a:spcBef>
                <a:spcPts val="315"/>
              </a:spcBef>
            </a:pPr>
            <a:r>
              <a:rPr sz="1800" spc="-5" dirty="0">
                <a:solidFill>
                  <a:srgbClr val="000000"/>
                </a:solidFill>
              </a:rPr>
              <a:t>CFW – </a:t>
            </a:r>
            <a:r>
              <a:rPr sz="1800" spc="-10" dirty="0">
                <a:solidFill>
                  <a:srgbClr val="000000"/>
                </a:solidFill>
              </a:rPr>
              <a:t>yeast </a:t>
            </a:r>
            <a:r>
              <a:rPr sz="1800" spc="-5" dirty="0">
                <a:solidFill>
                  <a:srgbClr val="000000"/>
                </a:solidFill>
              </a:rPr>
              <a:t>form </a:t>
            </a:r>
            <a:r>
              <a:rPr sz="1800" dirty="0">
                <a:solidFill>
                  <a:srgbClr val="000000"/>
                </a:solidFill>
              </a:rPr>
              <a:t>of  </a:t>
            </a:r>
            <a:r>
              <a:rPr sz="1800" spc="-5" dirty="0">
                <a:solidFill>
                  <a:srgbClr val="000000"/>
                </a:solidFill>
              </a:rPr>
              <a:t>Blastomyces</a:t>
            </a:r>
            <a:endParaRPr sz="1800"/>
          </a:p>
        </p:txBody>
      </p:sp>
      <p:sp>
        <p:nvSpPr>
          <p:cNvPr id="20" name="object 20"/>
          <p:cNvSpPr/>
          <p:nvPr/>
        </p:nvSpPr>
        <p:spPr>
          <a:xfrm>
            <a:off x="457200" y="990600"/>
            <a:ext cx="4162425" cy="46482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89303" y="5785103"/>
            <a:ext cx="2359152" cy="38862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357883" y="5766815"/>
            <a:ext cx="2282952" cy="48310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19200" y="5715000"/>
            <a:ext cx="2346325" cy="376555"/>
          </a:xfrm>
          <a:custGeom>
            <a:avLst/>
            <a:gdLst/>
            <a:ahLst/>
            <a:cxnLst/>
            <a:rect l="l" t="t" r="r" b="b"/>
            <a:pathLst>
              <a:path w="2346325" h="376554">
                <a:moveTo>
                  <a:pt x="0" y="376237"/>
                </a:moveTo>
                <a:lnTo>
                  <a:pt x="2346325" y="376237"/>
                </a:lnTo>
                <a:lnTo>
                  <a:pt x="2346325" y="0"/>
                </a:lnTo>
                <a:lnTo>
                  <a:pt x="0" y="0"/>
                </a:lnTo>
                <a:lnTo>
                  <a:pt x="0" y="37623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219200" y="5715000"/>
            <a:ext cx="2346325" cy="376555"/>
          </a:xfrm>
          <a:prstGeom prst="rect">
            <a:avLst/>
          </a:prstGeom>
          <a:solidFill>
            <a:srgbClr val="FBFF91"/>
          </a:solidFill>
        </p:spPr>
        <p:txBody>
          <a:bodyPr vert="horz" wrap="square" lIns="0" tIns="40640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320"/>
              </a:spcBef>
            </a:pPr>
            <a:r>
              <a:rPr sz="1800" b="1" spc="-5" dirty="0">
                <a:latin typeface="Arial"/>
                <a:cs typeface="Arial"/>
              </a:rPr>
              <a:t>KOH </a:t>
            </a:r>
            <a:r>
              <a:rPr sz="1800" b="1" dirty="0">
                <a:latin typeface="Arial"/>
                <a:cs typeface="Arial"/>
              </a:rPr>
              <a:t>-</a:t>
            </a:r>
            <a:r>
              <a:rPr sz="1800" b="1" spc="-10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Aspergillus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334000" y="3657600"/>
            <a:ext cx="3352800" cy="22860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318503" y="5896355"/>
            <a:ext cx="1840992" cy="66294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338315" y="5878067"/>
            <a:ext cx="1862328" cy="75742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48400" y="5826125"/>
            <a:ext cx="1828800" cy="650875"/>
          </a:xfrm>
          <a:custGeom>
            <a:avLst/>
            <a:gdLst/>
            <a:ahLst/>
            <a:cxnLst/>
            <a:rect l="l" t="t" r="r" b="b"/>
            <a:pathLst>
              <a:path w="1828800" h="650875">
                <a:moveTo>
                  <a:pt x="0" y="650875"/>
                </a:moveTo>
                <a:lnTo>
                  <a:pt x="1828800" y="650875"/>
                </a:lnTo>
                <a:lnTo>
                  <a:pt x="1828800" y="0"/>
                </a:lnTo>
                <a:lnTo>
                  <a:pt x="0" y="0"/>
                </a:lnTo>
                <a:lnTo>
                  <a:pt x="0" y="65087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6248400" y="5826125"/>
            <a:ext cx="1828800" cy="650875"/>
          </a:xfrm>
          <a:prstGeom prst="rect">
            <a:avLst/>
          </a:prstGeom>
          <a:solidFill>
            <a:srgbClr val="FBFF91"/>
          </a:solidFill>
        </p:spPr>
        <p:txBody>
          <a:bodyPr vert="horz" wrap="square" lIns="0" tIns="406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20"/>
              </a:spcBef>
            </a:pPr>
            <a:r>
              <a:rPr sz="1800" b="1" dirty="0">
                <a:latin typeface="Arial"/>
                <a:cs typeface="Arial"/>
              </a:rPr>
              <a:t>India ink</a:t>
            </a:r>
            <a:r>
              <a:rPr sz="1800" b="1" spc="-12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-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Cryptococcus</a:t>
            </a:r>
            <a:endParaRPr sz="1800">
              <a:latin typeface="Arial"/>
              <a:cs typeface="Arial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dt" sz="half" idx="6"/>
          </p:nvPr>
        </p:nvSpPr>
        <p:spPr>
          <a:xfrm>
            <a:off x="79349" y="6614860"/>
            <a:ext cx="71882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dirty="0" smtClean="0"/>
              <a:t> </a:t>
            </a:r>
            <a:endParaRPr dirty="0"/>
          </a:p>
        </p:txBody>
      </p:sp>
      <p:sp>
        <p:nvSpPr>
          <p:cNvPr id="31" name="object 31"/>
          <p:cNvSpPr txBox="1">
            <a:spLocks noGrp="1"/>
          </p:cNvSpPr>
          <p:nvPr>
            <p:ph type="ftr" sz="quarter" idx="5"/>
          </p:nvPr>
        </p:nvSpPr>
        <p:spPr>
          <a:xfrm>
            <a:off x="1756029" y="6614860"/>
            <a:ext cx="252349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spc="-5" dirty="0" smtClean="0"/>
              <a:t> </a:t>
            </a:r>
            <a:endParaRPr spc="-5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2990" y="1371853"/>
            <a:ext cx="857885" cy="1136650"/>
          </a:xfrm>
          <a:custGeom>
            <a:avLst/>
            <a:gdLst/>
            <a:ahLst/>
            <a:cxnLst/>
            <a:rect l="l" t="t" r="r" b="b"/>
            <a:pathLst>
              <a:path w="857885" h="1136650">
                <a:moveTo>
                  <a:pt x="0" y="857504"/>
                </a:moveTo>
                <a:lnTo>
                  <a:pt x="857542" y="1136142"/>
                </a:lnTo>
                <a:lnTo>
                  <a:pt x="278650" y="0"/>
                </a:lnTo>
                <a:lnTo>
                  <a:pt x="0" y="857504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82383" y="5813996"/>
            <a:ext cx="1275715" cy="638175"/>
          </a:xfrm>
          <a:custGeom>
            <a:avLst/>
            <a:gdLst/>
            <a:ahLst/>
            <a:cxnLst/>
            <a:rect l="l" t="t" r="r" b="b"/>
            <a:pathLst>
              <a:path w="1275715" h="638175">
                <a:moveTo>
                  <a:pt x="637667" y="0"/>
                </a:moveTo>
                <a:lnTo>
                  <a:pt x="0" y="637603"/>
                </a:lnTo>
                <a:lnTo>
                  <a:pt x="1275207" y="637603"/>
                </a:lnTo>
                <a:lnTo>
                  <a:pt x="637667" y="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483475" y="5264150"/>
            <a:ext cx="1352550" cy="1362075"/>
          </a:xfrm>
          <a:custGeom>
            <a:avLst/>
            <a:gdLst/>
            <a:ahLst/>
            <a:cxnLst/>
            <a:rect l="l" t="t" r="r" b="b"/>
            <a:pathLst>
              <a:path w="1352550" h="1362075">
                <a:moveTo>
                  <a:pt x="1352550" y="1362075"/>
                </a:moveTo>
                <a:lnTo>
                  <a:pt x="0" y="1362075"/>
                </a:lnTo>
                <a:lnTo>
                  <a:pt x="1352550" y="0"/>
                </a:lnTo>
                <a:lnTo>
                  <a:pt x="1352550" y="1362075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853426" y="4146550"/>
            <a:ext cx="1282700" cy="1282700"/>
          </a:xfrm>
          <a:custGeom>
            <a:avLst/>
            <a:gdLst/>
            <a:ahLst/>
            <a:cxnLst/>
            <a:rect l="l" t="t" r="r" b="b"/>
            <a:pathLst>
              <a:path w="1282700" h="1282700">
                <a:moveTo>
                  <a:pt x="0" y="641350"/>
                </a:moveTo>
                <a:lnTo>
                  <a:pt x="641350" y="0"/>
                </a:lnTo>
                <a:lnTo>
                  <a:pt x="1282700" y="641350"/>
                </a:lnTo>
                <a:lnTo>
                  <a:pt x="641350" y="1282700"/>
                </a:lnTo>
                <a:lnTo>
                  <a:pt x="0" y="64135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28797" y="6018212"/>
            <a:ext cx="840105" cy="840105"/>
          </a:xfrm>
          <a:custGeom>
            <a:avLst/>
            <a:gdLst/>
            <a:ahLst/>
            <a:cxnLst/>
            <a:rect l="l" t="t" r="r" b="b"/>
            <a:pathLst>
              <a:path w="840104" h="840104">
                <a:moveTo>
                  <a:pt x="839795" y="0"/>
                </a:moveTo>
                <a:lnTo>
                  <a:pt x="0" y="839787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60923" y="4610608"/>
            <a:ext cx="1407795" cy="2247900"/>
          </a:xfrm>
          <a:custGeom>
            <a:avLst/>
            <a:gdLst/>
            <a:ahLst/>
            <a:cxnLst/>
            <a:rect l="l" t="t" r="r" b="b"/>
            <a:pathLst>
              <a:path w="1407795" h="2247900">
                <a:moveTo>
                  <a:pt x="0" y="2247392"/>
                </a:moveTo>
                <a:lnTo>
                  <a:pt x="0" y="0"/>
                </a:lnTo>
                <a:lnTo>
                  <a:pt x="1407668" y="1407604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20334" y="3774059"/>
            <a:ext cx="638175" cy="1275715"/>
          </a:xfrm>
          <a:custGeom>
            <a:avLst/>
            <a:gdLst/>
            <a:ahLst/>
            <a:cxnLst/>
            <a:rect l="l" t="t" r="r" b="b"/>
            <a:pathLst>
              <a:path w="638175" h="1275714">
                <a:moveTo>
                  <a:pt x="0" y="637540"/>
                </a:moveTo>
                <a:lnTo>
                  <a:pt x="637666" y="1275207"/>
                </a:lnTo>
                <a:lnTo>
                  <a:pt x="637666" y="0"/>
                </a:lnTo>
                <a:lnTo>
                  <a:pt x="0" y="63754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594600" y="3482975"/>
            <a:ext cx="0" cy="1244600"/>
          </a:xfrm>
          <a:custGeom>
            <a:avLst/>
            <a:gdLst/>
            <a:ahLst/>
            <a:cxnLst/>
            <a:rect l="l" t="t" r="r" b="b"/>
            <a:pathLst>
              <a:path h="1244600">
                <a:moveTo>
                  <a:pt x="0" y="0"/>
                </a:moveTo>
                <a:lnTo>
                  <a:pt x="0" y="12446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965950" y="4098925"/>
            <a:ext cx="0" cy="1270000"/>
          </a:xfrm>
          <a:custGeom>
            <a:avLst/>
            <a:gdLst/>
            <a:ahLst/>
            <a:cxnLst/>
            <a:rect l="l" t="t" r="r" b="b"/>
            <a:pathLst>
              <a:path h="1270000">
                <a:moveTo>
                  <a:pt x="0" y="0"/>
                </a:moveTo>
                <a:lnTo>
                  <a:pt x="0" y="12700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65950" y="4730750"/>
            <a:ext cx="631825" cy="631825"/>
          </a:xfrm>
          <a:custGeom>
            <a:avLst/>
            <a:gdLst/>
            <a:ahLst/>
            <a:cxnLst/>
            <a:rect l="l" t="t" r="r" b="b"/>
            <a:pathLst>
              <a:path w="631825" h="631825">
                <a:moveTo>
                  <a:pt x="0" y="631825"/>
                </a:moveTo>
                <a:lnTo>
                  <a:pt x="63182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59600" y="3467100"/>
            <a:ext cx="638175" cy="638175"/>
          </a:xfrm>
          <a:custGeom>
            <a:avLst/>
            <a:gdLst/>
            <a:ahLst/>
            <a:cxnLst/>
            <a:rect l="l" t="t" r="r" b="b"/>
            <a:pathLst>
              <a:path w="638175" h="638175">
                <a:moveTo>
                  <a:pt x="0" y="638175"/>
                </a:moveTo>
                <a:lnTo>
                  <a:pt x="63817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553707" y="2946400"/>
            <a:ext cx="2590800" cy="1407795"/>
          </a:xfrm>
          <a:custGeom>
            <a:avLst/>
            <a:gdLst/>
            <a:ahLst/>
            <a:cxnLst/>
            <a:rect l="l" t="t" r="r" b="b"/>
            <a:pathLst>
              <a:path w="2590800" h="1407795">
                <a:moveTo>
                  <a:pt x="1407668" y="1407668"/>
                </a:moveTo>
                <a:lnTo>
                  <a:pt x="0" y="0"/>
                </a:lnTo>
                <a:lnTo>
                  <a:pt x="2590292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61376" y="3171337"/>
            <a:ext cx="1183005" cy="1183005"/>
          </a:xfrm>
          <a:custGeom>
            <a:avLst/>
            <a:gdLst/>
            <a:ahLst/>
            <a:cxnLst/>
            <a:rect l="l" t="t" r="r" b="b"/>
            <a:pathLst>
              <a:path w="1183004" h="1183004">
                <a:moveTo>
                  <a:pt x="1182624" y="0"/>
                </a:moveTo>
                <a:lnTo>
                  <a:pt x="0" y="1182730"/>
                </a:lnTo>
              </a:path>
            </a:pathLst>
          </a:custGeom>
          <a:ln w="12699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14700">
              <a:lnSpc>
                <a:spcPct val="100000"/>
              </a:lnSpc>
            </a:pPr>
            <a:r>
              <a:rPr sz="4400" dirty="0"/>
              <a:t>Direct</a:t>
            </a:r>
            <a:r>
              <a:rPr sz="4400" spc="-75" dirty="0"/>
              <a:t> </a:t>
            </a:r>
            <a:r>
              <a:rPr sz="4400" dirty="0"/>
              <a:t>Examination</a:t>
            </a:r>
            <a:endParaRPr sz="4400"/>
          </a:p>
        </p:txBody>
      </p:sp>
      <p:sp>
        <p:nvSpPr>
          <p:cNvPr id="16" name="object 16"/>
          <p:cNvSpPr txBox="1"/>
          <p:nvPr/>
        </p:nvSpPr>
        <p:spPr>
          <a:xfrm>
            <a:off x="688949" y="1567815"/>
            <a:ext cx="3576320" cy="6584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46100" marR="5080" indent="-533400">
              <a:lnSpc>
                <a:spcPts val="2590"/>
              </a:lnSpc>
              <a:buClr>
                <a:srgbClr val="6666FF"/>
              </a:buClr>
              <a:buSzPct val="68750"/>
              <a:buFont typeface="Wingdings"/>
              <a:buChar char=""/>
              <a:tabLst>
                <a:tab pos="546100" algn="l"/>
                <a:tab pos="546735" algn="l"/>
              </a:tabLst>
            </a:pPr>
            <a:r>
              <a:rPr sz="2400" dirty="0">
                <a:solidFill>
                  <a:srgbClr val="FFCC00"/>
                </a:solidFill>
                <a:latin typeface="Arial"/>
                <a:cs typeface="Arial"/>
              </a:rPr>
              <a:t>Gram </a:t>
            </a:r>
            <a:r>
              <a:rPr sz="2400" spc="-5" dirty="0">
                <a:solidFill>
                  <a:srgbClr val="FFCC00"/>
                </a:solidFill>
                <a:latin typeface="Arial"/>
                <a:cs typeface="Arial"/>
              </a:rPr>
              <a:t>stain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– fungi are  </a:t>
            </a:r>
            <a:r>
              <a:rPr sz="2400" dirty="0">
                <a:solidFill>
                  <a:srgbClr val="F8F8F8"/>
                </a:solidFill>
                <a:latin typeface="Arial"/>
                <a:cs typeface="Arial"/>
              </a:rPr>
              <a:t>Gram</a:t>
            </a:r>
            <a:r>
              <a:rPr sz="2400" spc="-10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+ve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88949" y="3464941"/>
            <a:ext cx="7943850" cy="2535555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546100" marR="250190" indent="-533400">
              <a:lnSpc>
                <a:spcPts val="2590"/>
              </a:lnSpc>
              <a:spcBef>
                <a:spcPts val="325"/>
              </a:spcBef>
              <a:buClr>
                <a:srgbClr val="6666FF"/>
              </a:buClr>
              <a:buSzPct val="68750"/>
              <a:buFont typeface="Wingdings"/>
              <a:buChar char=""/>
              <a:tabLst>
                <a:tab pos="546100" algn="l"/>
                <a:tab pos="546735" algn="l"/>
              </a:tabLst>
            </a:pPr>
            <a:r>
              <a:rPr sz="2400" spc="-5" dirty="0">
                <a:solidFill>
                  <a:srgbClr val="FFCC00"/>
                </a:solidFill>
                <a:latin typeface="Arial"/>
                <a:cs typeface="Arial"/>
              </a:rPr>
              <a:t>Histopathology </a:t>
            </a:r>
            <a:r>
              <a:rPr sz="2400" dirty="0">
                <a:solidFill>
                  <a:srgbClr val="FFCC00"/>
                </a:solidFill>
                <a:latin typeface="Arial"/>
                <a:cs typeface="Arial"/>
              </a:rPr>
              <a:t>- </a:t>
            </a:r>
            <a:r>
              <a:rPr sz="2400" dirty="0">
                <a:solidFill>
                  <a:srgbClr val="F8F8F8"/>
                </a:solidFill>
                <a:latin typeface="Arial"/>
                <a:cs typeface="Arial"/>
              </a:rPr>
              <a:t>yeast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cells, hyphae, pseudohyphae,  </a:t>
            </a:r>
            <a:r>
              <a:rPr sz="2400" dirty="0">
                <a:solidFill>
                  <a:srgbClr val="F8F8F8"/>
                </a:solidFill>
                <a:latin typeface="Arial"/>
                <a:cs typeface="Arial"/>
              </a:rPr>
              <a:t>arthrospores,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chlamydospores, and</a:t>
            </a:r>
            <a:r>
              <a:rPr sz="2400" spc="8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spherules.</a:t>
            </a:r>
            <a:endParaRPr sz="2400">
              <a:latin typeface="Arial"/>
              <a:cs typeface="Arial"/>
            </a:endParaRPr>
          </a:p>
          <a:p>
            <a:pPr marL="927100" marR="573405" lvl="1" indent="-457200">
              <a:lnSpc>
                <a:spcPts val="2160"/>
              </a:lnSpc>
              <a:spcBef>
                <a:spcPts val="475"/>
              </a:spcBef>
              <a:buClr>
                <a:srgbClr val="FFCC00"/>
              </a:buClr>
              <a:buSzPct val="65000"/>
              <a:buFont typeface="Wingdings"/>
              <a:buChar char=""/>
              <a:tabLst>
                <a:tab pos="927100" algn="l"/>
                <a:tab pos="927735" algn="l"/>
              </a:tabLst>
            </a:pPr>
            <a:r>
              <a:rPr sz="2000" dirty="0">
                <a:solidFill>
                  <a:srgbClr val="CCCC00"/>
                </a:solidFill>
                <a:latin typeface="Arial"/>
                <a:cs typeface="Arial"/>
              </a:rPr>
              <a:t>Routine stain </a:t>
            </a:r>
            <a:r>
              <a:rPr sz="2000" dirty="0">
                <a:solidFill>
                  <a:srgbClr val="F8F8F8"/>
                </a:solidFill>
                <a:latin typeface="Arial"/>
                <a:cs typeface="Arial"/>
              </a:rPr>
              <a:t>– Hematoxylin &amp; Eosin (HE) - very useful</a:t>
            </a:r>
            <a:r>
              <a:rPr sz="2000" spc="-16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8F8F8"/>
                </a:solidFill>
                <a:latin typeface="Arial"/>
                <a:cs typeface="Arial"/>
              </a:rPr>
              <a:t>to  visualize the host's</a:t>
            </a:r>
            <a:r>
              <a:rPr sz="2000" spc="-8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8F8F8"/>
                </a:solidFill>
                <a:latin typeface="Arial"/>
                <a:cs typeface="Arial"/>
              </a:rPr>
              <a:t>response</a:t>
            </a:r>
            <a:endParaRPr sz="2000">
              <a:latin typeface="Arial"/>
              <a:cs typeface="Arial"/>
            </a:endParaRPr>
          </a:p>
          <a:p>
            <a:pPr marL="927100" marR="374650" indent="-457200">
              <a:lnSpc>
                <a:spcPts val="2160"/>
              </a:lnSpc>
              <a:spcBef>
                <a:spcPts val="480"/>
              </a:spcBef>
              <a:buClr>
                <a:srgbClr val="FFCC00"/>
              </a:buClr>
              <a:buSzPct val="65000"/>
              <a:buAutoNum type="arabicPeriod"/>
              <a:tabLst>
                <a:tab pos="927100" algn="l"/>
                <a:tab pos="927735" algn="l"/>
              </a:tabLst>
            </a:pPr>
            <a:r>
              <a:rPr sz="2000" dirty="0">
                <a:solidFill>
                  <a:srgbClr val="CCCC00"/>
                </a:solidFill>
                <a:latin typeface="Arial"/>
                <a:cs typeface="Arial"/>
              </a:rPr>
              <a:t>Superficial infection – </a:t>
            </a:r>
            <a:r>
              <a:rPr sz="2000" dirty="0">
                <a:solidFill>
                  <a:srgbClr val="F8F8F8"/>
                </a:solidFill>
                <a:latin typeface="Arial"/>
                <a:cs typeface="Arial"/>
              </a:rPr>
              <a:t>acute, subacute or chronic</a:t>
            </a:r>
            <a:r>
              <a:rPr sz="2000" spc="-16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8F8F8"/>
                </a:solidFill>
                <a:latin typeface="Arial"/>
                <a:cs typeface="Arial"/>
              </a:rPr>
              <a:t>dermatitis  with</a:t>
            </a:r>
            <a:r>
              <a:rPr sz="2000" spc="-9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8F8F8"/>
                </a:solidFill>
                <a:latin typeface="Arial"/>
                <a:cs typeface="Arial"/>
              </a:rPr>
              <a:t>folliculitis</a:t>
            </a:r>
            <a:endParaRPr sz="2000">
              <a:latin typeface="Arial"/>
              <a:cs typeface="Arial"/>
            </a:endParaRPr>
          </a:p>
          <a:p>
            <a:pPr marL="927100" marR="5080" indent="-457200">
              <a:lnSpc>
                <a:spcPts val="2160"/>
              </a:lnSpc>
              <a:spcBef>
                <a:spcPts val="480"/>
              </a:spcBef>
              <a:buClr>
                <a:srgbClr val="FFCC00"/>
              </a:buClr>
              <a:buSzPct val="65000"/>
              <a:buAutoNum type="arabicPeriod"/>
              <a:tabLst>
                <a:tab pos="927100" algn="l"/>
                <a:tab pos="927735" algn="l"/>
              </a:tabLst>
            </a:pPr>
            <a:r>
              <a:rPr sz="2000" dirty="0">
                <a:solidFill>
                  <a:srgbClr val="CCCC00"/>
                </a:solidFill>
                <a:latin typeface="Arial"/>
                <a:cs typeface="Arial"/>
              </a:rPr>
              <a:t>Subcutaneous &amp; systemic infections </a:t>
            </a:r>
            <a:r>
              <a:rPr sz="2000" dirty="0">
                <a:solidFill>
                  <a:srgbClr val="F8F8F8"/>
                </a:solidFill>
                <a:latin typeface="Arial"/>
                <a:cs typeface="Arial"/>
              </a:rPr>
              <a:t>– granulomatous</a:t>
            </a:r>
            <a:r>
              <a:rPr sz="2000" spc="-13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8F8F8"/>
                </a:solidFill>
                <a:latin typeface="Arial"/>
                <a:cs typeface="Arial"/>
              </a:rPr>
              <a:t>reaction  with fibrosis or pyogenic</a:t>
            </a:r>
            <a:r>
              <a:rPr sz="2000" spc="-9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8F8F8"/>
                </a:solidFill>
                <a:latin typeface="Arial"/>
                <a:cs typeface="Arial"/>
              </a:rPr>
              <a:t>inflammation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410200" y="1447672"/>
            <a:ext cx="2763774" cy="17796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dt" sz="half" idx="6"/>
          </p:nvPr>
        </p:nvSpPr>
        <p:spPr>
          <a:xfrm>
            <a:off x="79349" y="6614860"/>
            <a:ext cx="71882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dirty="0" smtClean="0"/>
              <a:t> </a:t>
            </a:r>
            <a:endParaRPr dirty="0"/>
          </a:p>
        </p:txBody>
      </p:sp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xfrm>
            <a:off x="1756029" y="6614860"/>
            <a:ext cx="252349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spc="-5" dirty="0" smtClean="0"/>
              <a:t> </a:t>
            </a:r>
            <a:endParaRPr spc="-5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2990" y="1371853"/>
            <a:ext cx="857885" cy="1136650"/>
          </a:xfrm>
          <a:custGeom>
            <a:avLst/>
            <a:gdLst/>
            <a:ahLst/>
            <a:cxnLst/>
            <a:rect l="l" t="t" r="r" b="b"/>
            <a:pathLst>
              <a:path w="857885" h="1136650">
                <a:moveTo>
                  <a:pt x="0" y="857504"/>
                </a:moveTo>
                <a:lnTo>
                  <a:pt x="857542" y="1136142"/>
                </a:lnTo>
                <a:lnTo>
                  <a:pt x="278650" y="0"/>
                </a:lnTo>
                <a:lnTo>
                  <a:pt x="0" y="857504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82383" y="5813996"/>
            <a:ext cx="1275715" cy="638175"/>
          </a:xfrm>
          <a:custGeom>
            <a:avLst/>
            <a:gdLst/>
            <a:ahLst/>
            <a:cxnLst/>
            <a:rect l="l" t="t" r="r" b="b"/>
            <a:pathLst>
              <a:path w="1275715" h="638175">
                <a:moveTo>
                  <a:pt x="637667" y="0"/>
                </a:moveTo>
                <a:lnTo>
                  <a:pt x="0" y="637603"/>
                </a:lnTo>
                <a:lnTo>
                  <a:pt x="1275207" y="637603"/>
                </a:lnTo>
                <a:lnTo>
                  <a:pt x="637667" y="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483475" y="5264150"/>
            <a:ext cx="1352550" cy="1362075"/>
          </a:xfrm>
          <a:custGeom>
            <a:avLst/>
            <a:gdLst/>
            <a:ahLst/>
            <a:cxnLst/>
            <a:rect l="l" t="t" r="r" b="b"/>
            <a:pathLst>
              <a:path w="1352550" h="1362075">
                <a:moveTo>
                  <a:pt x="1352550" y="1362075"/>
                </a:moveTo>
                <a:lnTo>
                  <a:pt x="0" y="1362075"/>
                </a:lnTo>
                <a:lnTo>
                  <a:pt x="1352550" y="0"/>
                </a:lnTo>
                <a:lnTo>
                  <a:pt x="1352550" y="1362075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853426" y="4146550"/>
            <a:ext cx="1282700" cy="1282700"/>
          </a:xfrm>
          <a:custGeom>
            <a:avLst/>
            <a:gdLst/>
            <a:ahLst/>
            <a:cxnLst/>
            <a:rect l="l" t="t" r="r" b="b"/>
            <a:pathLst>
              <a:path w="1282700" h="1282700">
                <a:moveTo>
                  <a:pt x="0" y="641350"/>
                </a:moveTo>
                <a:lnTo>
                  <a:pt x="641350" y="0"/>
                </a:lnTo>
                <a:lnTo>
                  <a:pt x="1282700" y="641350"/>
                </a:lnTo>
                <a:lnTo>
                  <a:pt x="641350" y="1282700"/>
                </a:lnTo>
                <a:lnTo>
                  <a:pt x="0" y="64135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28797" y="6018212"/>
            <a:ext cx="840105" cy="840105"/>
          </a:xfrm>
          <a:custGeom>
            <a:avLst/>
            <a:gdLst/>
            <a:ahLst/>
            <a:cxnLst/>
            <a:rect l="l" t="t" r="r" b="b"/>
            <a:pathLst>
              <a:path w="840104" h="840104">
                <a:moveTo>
                  <a:pt x="839795" y="0"/>
                </a:moveTo>
                <a:lnTo>
                  <a:pt x="0" y="839787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60923" y="4610608"/>
            <a:ext cx="1407795" cy="2247900"/>
          </a:xfrm>
          <a:custGeom>
            <a:avLst/>
            <a:gdLst/>
            <a:ahLst/>
            <a:cxnLst/>
            <a:rect l="l" t="t" r="r" b="b"/>
            <a:pathLst>
              <a:path w="1407795" h="2247900">
                <a:moveTo>
                  <a:pt x="0" y="2247392"/>
                </a:moveTo>
                <a:lnTo>
                  <a:pt x="0" y="0"/>
                </a:lnTo>
                <a:lnTo>
                  <a:pt x="1407668" y="1407604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20334" y="3774059"/>
            <a:ext cx="638175" cy="1275715"/>
          </a:xfrm>
          <a:custGeom>
            <a:avLst/>
            <a:gdLst/>
            <a:ahLst/>
            <a:cxnLst/>
            <a:rect l="l" t="t" r="r" b="b"/>
            <a:pathLst>
              <a:path w="638175" h="1275714">
                <a:moveTo>
                  <a:pt x="0" y="637540"/>
                </a:moveTo>
                <a:lnTo>
                  <a:pt x="637666" y="1275207"/>
                </a:lnTo>
                <a:lnTo>
                  <a:pt x="637666" y="0"/>
                </a:lnTo>
                <a:lnTo>
                  <a:pt x="0" y="63754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594600" y="3482975"/>
            <a:ext cx="0" cy="1244600"/>
          </a:xfrm>
          <a:custGeom>
            <a:avLst/>
            <a:gdLst/>
            <a:ahLst/>
            <a:cxnLst/>
            <a:rect l="l" t="t" r="r" b="b"/>
            <a:pathLst>
              <a:path h="1244600">
                <a:moveTo>
                  <a:pt x="0" y="0"/>
                </a:moveTo>
                <a:lnTo>
                  <a:pt x="0" y="12446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965950" y="4098925"/>
            <a:ext cx="0" cy="1270000"/>
          </a:xfrm>
          <a:custGeom>
            <a:avLst/>
            <a:gdLst/>
            <a:ahLst/>
            <a:cxnLst/>
            <a:rect l="l" t="t" r="r" b="b"/>
            <a:pathLst>
              <a:path h="1270000">
                <a:moveTo>
                  <a:pt x="0" y="0"/>
                </a:moveTo>
                <a:lnTo>
                  <a:pt x="0" y="12700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65950" y="4730750"/>
            <a:ext cx="631825" cy="631825"/>
          </a:xfrm>
          <a:custGeom>
            <a:avLst/>
            <a:gdLst/>
            <a:ahLst/>
            <a:cxnLst/>
            <a:rect l="l" t="t" r="r" b="b"/>
            <a:pathLst>
              <a:path w="631825" h="631825">
                <a:moveTo>
                  <a:pt x="0" y="631825"/>
                </a:moveTo>
                <a:lnTo>
                  <a:pt x="63182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59600" y="3467100"/>
            <a:ext cx="638175" cy="638175"/>
          </a:xfrm>
          <a:custGeom>
            <a:avLst/>
            <a:gdLst/>
            <a:ahLst/>
            <a:cxnLst/>
            <a:rect l="l" t="t" r="r" b="b"/>
            <a:pathLst>
              <a:path w="638175" h="638175">
                <a:moveTo>
                  <a:pt x="0" y="638175"/>
                </a:moveTo>
                <a:lnTo>
                  <a:pt x="63817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553707" y="2946400"/>
            <a:ext cx="2590800" cy="1407795"/>
          </a:xfrm>
          <a:custGeom>
            <a:avLst/>
            <a:gdLst/>
            <a:ahLst/>
            <a:cxnLst/>
            <a:rect l="l" t="t" r="r" b="b"/>
            <a:pathLst>
              <a:path w="2590800" h="1407795">
                <a:moveTo>
                  <a:pt x="1407668" y="1407668"/>
                </a:moveTo>
                <a:lnTo>
                  <a:pt x="0" y="0"/>
                </a:lnTo>
                <a:lnTo>
                  <a:pt x="2590292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61376" y="3171337"/>
            <a:ext cx="1183005" cy="1183005"/>
          </a:xfrm>
          <a:custGeom>
            <a:avLst/>
            <a:gdLst/>
            <a:ahLst/>
            <a:cxnLst/>
            <a:rect l="l" t="t" r="r" b="b"/>
            <a:pathLst>
              <a:path w="1183004" h="1183004">
                <a:moveTo>
                  <a:pt x="1182624" y="0"/>
                </a:moveTo>
                <a:lnTo>
                  <a:pt x="0" y="1182730"/>
                </a:lnTo>
              </a:path>
            </a:pathLst>
          </a:custGeom>
          <a:ln w="12699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90900">
              <a:lnSpc>
                <a:spcPct val="100000"/>
              </a:lnSpc>
            </a:pPr>
            <a:r>
              <a:rPr sz="4400" dirty="0"/>
              <a:t>Direct</a:t>
            </a:r>
            <a:r>
              <a:rPr sz="4400" spc="-75" dirty="0"/>
              <a:t> </a:t>
            </a:r>
            <a:r>
              <a:rPr sz="4400" dirty="0"/>
              <a:t>Examination</a:t>
            </a:r>
            <a:endParaRPr sz="4400"/>
          </a:p>
        </p:txBody>
      </p:sp>
      <p:sp>
        <p:nvSpPr>
          <p:cNvPr id="16" name="object 16"/>
          <p:cNvSpPr txBox="1"/>
          <p:nvPr/>
        </p:nvSpPr>
        <p:spPr>
          <a:xfrm>
            <a:off x="231749" y="1526159"/>
            <a:ext cx="4944745" cy="4523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46100" indent="-533400">
              <a:lnSpc>
                <a:spcPct val="100000"/>
              </a:lnSpc>
              <a:buClr>
                <a:srgbClr val="6666FF"/>
              </a:buClr>
              <a:buSzPct val="68750"/>
              <a:buFont typeface="Wingdings"/>
              <a:buChar char=""/>
              <a:tabLst>
                <a:tab pos="545465" algn="l"/>
                <a:tab pos="546100" algn="l"/>
              </a:tabLst>
            </a:pPr>
            <a:r>
              <a:rPr sz="2400" spc="-5" dirty="0">
                <a:solidFill>
                  <a:srgbClr val="FFCC00"/>
                </a:solidFill>
                <a:latin typeface="Arial"/>
                <a:cs typeface="Arial"/>
              </a:rPr>
              <a:t>Histopathology</a:t>
            </a:r>
            <a:endParaRPr sz="2400">
              <a:latin typeface="Arial"/>
              <a:cs typeface="Arial"/>
            </a:endParaRPr>
          </a:p>
          <a:p>
            <a:pPr marL="927100" marR="493395" lvl="1" indent="-457200">
              <a:lnSpc>
                <a:spcPct val="90000"/>
              </a:lnSpc>
              <a:spcBef>
                <a:spcPts val="480"/>
              </a:spcBef>
              <a:buClr>
                <a:srgbClr val="FFCC00"/>
              </a:buClr>
              <a:buSzPct val="65000"/>
              <a:buFont typeface="Wingdings"/>
              <a:buChar char=""/>
              <a:tabLst>
                <a:tab pos="927100" algn="l"/>
                <a:tab pos="927735" algn="l"/>
              </a:tabLst>
            </a:pPr>
            <a:r>
              <a:rPr sz="2000" dirty="0">
                <a:solidFill>
                  <a:srgbClr val="CCCC00"/>
                </a:solidFill>
                <a:latin typeface="Arial"/>
                <a:cs typeface="Arial"/>
              </a:rPr>
              <a:t>Special stains </a:t>
            </a:r>
            <a:r>
              <a:rPr sz="2000" dirty="0">
                <a:solidFill>
                  <a:srgbClr val="F8F8F8"/>
                </a:solidFill>
                <a:latin typeface="Arial"/>
                <a:cs typeface="Arial"/>
              </a:rPr>
              <a:t>– </a:t>
            </a:r>
            <a:r>
              <a:rPr sz="2000" spc="-5" dirty="0">
                <a:solidFill>
                  <a:srgbClr val="F8F8F8"/>
                </a:solidFill>
                <a:latin typeface="Arial"/>
                <a:cs typeface="Arial"/>
              </a:rPr>
              <a:t>PAS </a:t>
            </a:r>
            <a:r>
              <a:rPr sz="2000" dirty="0">
                <a:solidFill>
                  <a:srgbClr val="F8F8F8"/>
                </a:solidFill>
                <a:latin typeface="Arial"/>
                <a:cs typeface="Arial"/>
              </a:rPr>
              <a:t>(Per</a:t>
            </a:r>
            <a:r>
              <a:rPr sz="2000" spc="-9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8F8F8"/>
                </a:solidFill>
                <a:latin typeface="Arial"/>
                <a:cs typeface="Arial"/>
              </a:rPr>
              <a:t>Iodic  acid), GMS (Grocott Gomori  Methanamine Silver), Mayer’s  mucicarmine, Gridley’s</a:t>
            </a:r>
            <a:r>
              <a:rPr sz="2000" spc="-13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8F8F8"/>
                </a:solidFill>
                <a:latin typeface="Arial"/>
                <a:cs typeface="Arial"/>
              </a:rPr>
              <a:t>stain</a:t>
            </a:r>
            <a:endParaRPr sz="20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Clr>
                <a:srgbClr val="FFCC00"/>
              </a:buClr>
              <a:buFont typeface="Wingdings"/>
              <a:buChar char=""/>
            </a:pPr>
            <a:endParaRPr sz="2700">
              <a:latin typeface="Times New Roman"/>
              <a:cs typeface="Times New Roman"/>
            </a:endParaRPr>
          </a:p>
          <a:p>
            <a:pPr marL="927100" marR="5080" lvl="1" indent="-457200">
              <a:lnSpc>
                <a:spcPct val="90000"/>
              </a:lnSpc>
              <a:buSzPct val="65000"/>
              <a:buFont typeface="Wingdings"/>
              <a:buChar char=""/>
              <a:tabLst>
                <a:tab pos="927100" algn="l"/>
                <a:tab pos="927735" algn="l"/>
              </a:tabLst>
            </a:pPr>
            <a:r>
              <a:rPr sz="2000" dirty="0">
                <a:solidFill>
                  <a:srgbClr val="FFCC00"/>
                </a:solidFill>
                <a:latin typeface="Arial"/>
                <a:cs typeface="Arial"/>
              </a:rPr>
              <a:t>GMS </a:t>
            </a:r>
            <a:r>
              <a:rPr sz="2000" dirty="0">
                <a:solidFill>
                  <a:srgbClr val="F8F8F8"/>
                </a:solidFill>
                <a:latin typeface="Arial"/>
                <a:cs typeface="Arial"/>
              </a:rPr>
              <a:t>is more advantageous since</a:t>
            </a:r>
            <a:r>
              <a:rPr sz="2000" spc="-16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8F8F8"/>
                </a:solidFill>
                <a:latin typeface="Arial"/>
                <a:cs typeface="Arial"/>
              </a:rPr>
              <a:t>it  </a:t>
            </a:r>
            <a:r>
              <a:rPr sz="2000" dirty="0">
                <a:solidFill>
                  <a:srgbClr val="FFCC00"/>
                </a:solidFill>
                <a:latin typeface="Arial"/>
                <a:cs typeface="Arial"/>
              </a:rPr>
              <a:t>stains old and nonviable fungal  elements </a:t>
            </a:r>
            <a:r>
              <a:rPr sz="2000" dirty="0">
                <a:solidFill>
                  <a:srgbClr val="F8F8F8"/>
                </a:solidFill>
                <a:latin typeface="Arial"/>
                <a:cs typeface="Arial"/>
              </a:rPr>
              <a:t>more efficiently </a:t>
            </a:r>
            <a:r>
              <a:rPr sz="2000" spc="-5" dirty="0">
                <a:solidFill>
                  <a:srgbClr val="F8F8F8"/>
                </a:solidFill>
                <a:latin typeface="Arial"/>
                <a:cs typeface="Arial"/>
              </a:rPr>
              <a:t>than </a:t>
            </a:r>
            <a:r>
              <a:rPr sz="2000" dirty="0">
                <a:solidFill>
                  <a:srgbClr val="F8F8F8"/>
                </a:solidFill>
                <a:latin typeface="Arial"/>
                <a:cs typeface="Arial"/>
              </a:rPr>
              <a:t>the  others</a:t>
            </a:r>
            <a:endParaRPr sz="20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Clr>
                <a:srgbClr val="FFCC00"/>
              </a:buClr>
              <a:buFont typeface="Wingdings"/>
              <a:buChar char=""/>
            </a:pPr>
            <a:endParaRPr sz="2700">
              <a:latin typeface="Times New Roman"/>
              <a:cs typeface="Times New Roman"/>
            </a:endParaRPr>
          </a:p>
          <a:p>
            <a:pPr marL="927100" marR="466090" lvl="1" indent="-457200">
              <a:lnSpc>
                <a:spcPct val="90000"/>
              </a:lnSpc>
              <a:buClr>
                <a:srgbClr val="FFCC00"/>
              </a:buClr>
              <a:buSzPct val="65000"/>
              <a:buFont typeface="Wingdings"/>
              <a:buChar char=""/>
              <a:tabLst>
                <a:tab pos="927100" algn="l"/>
                <a:tab pos="927735" algn="l"/>
              </a:tabLst>
            </a:pPr>
            <a:r>
              <a:rPr sz="2000" dirty="0">
                <a:solidFill>
                  <a:srgbClr val="F8F8F8"/>
                </a:solidFill>
                <a:latin typeface="Arial"/>
                <a:cs typeface="Arial"/>
              </a:rPr>
              <a:t>Mucin stains, like Mayer's  mucicarmine stain the  mucopolysaccharide capsule</a:t>
            </a:r>
            <a:r>
              <a:rPr sz="2000" spc="-13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8F8F8"/>
                </a:solidFill>
                <a:latin typeface="Arial"/>
                <a:cs typeface="Arial"/>
              </a:rPr>
              <a:t>of  </a:t>
            </a:r>
            <a:r>
              <a:rPr sz="2000" i="1" dirty="0">
                <a:solidFill>
                  <a:srgbClr val="F8F8F8"/>
                </a:solidFill>
                <a:latin typeface="Arial"/>
                <a:cs typeface="Arial"/>
              </a:rPr>
              <a:t>Cryptococcus</a:t>
            </a:r>
            <a:r>
              <a:rPr sz="2000" i="1" spc="-12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000" i="1" dirty="0">
                <a:solidFill>
                  <a:srgbClr val="F8F8F8"/>
                </a:solidFill>
                <a:latin typeface="Arial"/>
                <a:cs typeface="Arial"/>
              </a:rPr>
              <a:t>neoformans</a:t>
            </a:r>
            <a:endParaRPr sz="20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486400" y="4191000"/>
            <a:ext cx="3352800" cy="22383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562600" y="1600200"/>
            <a:ext cx="3200400" cy="2400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dt" sz="half" idx="6"/>
          </p:nvPr>
        </p:nvSpPr>
        <p:spPr>
          <a:xfrm>
            <a:off x="79349" y="6614860"/>
            <a:ext cx="71882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dirty="0" smtClean="0"/>
              <a:t> </a:t>
            </a:r>
            <a:endParaRPr dirty="0"/>
          </a:p>
        </p:txBody>
      </p:sp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xfrm>
            <a:off x="1756029" y="6614860"/>
            <a:ext cx="252349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spc="-5" dirty="0" smtClean="0"/>
              <a:t> </a:t>
            </a:r>
            <a:endParaRPr spc="-5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2990" y="1371853"/>
            <a:ext cx="857885" cy="1136650"/>
          </a:xfrm>
          <a:custGeom>
            <a:avLst/>
            <a:gdLst/>
            <a:ahLst/>
            <a:cxnLst/>
            <a:rect l="l" t="t" r="r" b="b"/>
            <a:pathLst>
              <a:path w="857885" h="1136650">
                <a:moveTo>
                  <a:pt x="0" y="857504"/>
                </a:moveTo>
                <a:lnTo>
                  <a:pt x="857542" y="1136142"/>
                </a:lnTo>
                <a:lnTo>
                  <a:pt x="278650" y="0"/>
                </a:lnTo>
                <a:lnTo>
                  <a:pt x="0" y="857504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82383" y="5813996"/>
            <a:ext cx="1275715" cy="638175"/>
          </a:xfrm>
          <a:custGeom>
            <a:avLst/>
            <a:gdLst/>
            <a:ahLst/>
            <a:cxnLst/>
            <a:rect l="l" t="t" r="r" b="b"/>
            <a:pathLst>
              <a:path w="1275715" h="638175">
                <a:moveTo>
                  <a:pt x="637667" y="0"/>
                </a:moveTo>
                <a:lnTo>
                  <a:pt x="0" y="637603"/>
                </a:lnTo>
                <a:lnTo>
                  <a:pt x="1275207" y="637603"/>
                </a:lnTo>
                <a:lnTo>
                  <a:pt x="637667" y="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483475" y="5264150"/>
            <a:ext cx="1352550" cy="1362075"/>
          </a:xfrm>
          <a:custGeom>
            <a:avLst/>
            <a:gdLst/>
            <a:ahLst/>
            <a:cxnLst/>
            <a:rect l="l" t="t" r="r" b="b"/>
            <a:pathLst>
              <a:path w="1352550" h="1362075">
                <a:moveTo>
                  <a:pt x="1352550" y="1362075"/>
                </a:moveTo>
                <a:lnTo>
                  <a:pt x="0" y="1362075"/>
                </a:lnTo>
                <a:lnTo>
                  <a:pt x="1352550" y="0"/>
                </a:lnTo>
                <a:lnTo>
                  <a:pt x="1352550" y="1362075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853426" y="4146550"/>
            <a:ext cx="1282700" cy="1282700"/>
          </a:xfrm>
          <a:custGeom>
            <a:avLst/>
            <a:gdLst/>
            <a:ahLst/>
            <a:cxnLst/>
            <a:rect l="l" t="t" r="r" b="b"/>
            <a:pathLst>
              <a:path w="1282700" h="1282700">
                <a:moveTo>
                  <a:pt x="0" y="641350"/>
                </a:moveTo>
                <a:lnTo>
                  <a:pt x="641350" y="0"/>
                </a:lnTo>
                <a:lnTo>
                  <a:pt x="1282700" y="641350"/>
                </a:lnTo>
                <a:lnTo>
                  <a:pt x="641350" y="1282700"/>
                </a:lnTo>
                <a:lnTo>
                  <a:pt x="0" y="64135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28797" y="6018212"/>
            <a:ext cx="840105" cy="840105"/>
          </a:xfrm>
          <a:custGeom>
            <a:avLst/>
            <a:gdLst/>
            <a:ahLst/>
            <a:cxnLst/>
            <a:rect l="l" t="t" r="r" b="b"/>
            <a:pathLst>
              <a:path w="840104" h="840104">
                <a:moveTo>
                  <a:pt x="839795" y="0"/>
                </a:moveTo>
                <a:lnTo>
                  <a:pt x="0" y="839787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60923" y="4610608"/>
            <a:ext cx="1407795" cy="2247900"/>
          </a:xfrm>
          <a:custGeom>
            <a:avLst/>
            <a:gdLst/>
            <a:ahLst/>
            <a:cxnLst/>
            <a:rect l="l" t="t" r="r" b="b"/>
            <a:pathLst>
              <a:path w="1407795" h="2247900">
                <a:moveTo>
                  <a:pt x="0" y="2247392"/>
                </a:moveTo>
                <a:lnTo>
                  <a:pt x="0" y="0"/>
                </a:lnTo>
                <a:lnTo>
                  <a:pt x="1407668" y="1407604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20334" y="3774059"/>
            <a:ext cx="638175" cy="1275715"/>
          </a:xfrm>
          <a:custGeom>
            <a:avLst/>
            <a:gdLst/>
            <a:ahLst/>
            <a:cxnLst/>
            <a:rect l="l" t="t" r="r" b="b"/>
            <a:pathLst>
              <a:path w="638175" h="1275714">
                <a:moveTo>
                  <a:pt x="0" y="637540"/>
                </a:moveTo>
                <a:lnTo>
                  <a:pt x="637666" y="1275207"/>
                </a:lnTo>
                <a:lnTo>
                  <a:pt x="637666" y="0"/>
                </a:lnTo>
                <a:lnTo>
                  <a:pt x="0" y="63754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594600" y="3482975"/>
            <a:ext cx="0" cy="1244600"/>
          </a:xfrm>
          <a:custGeom>
            <a:avLst/>
            <a:gdLst/>
            <a:ahLst/>
            <a:cxnLst/>
            <a:rect l="l" t="t" r="r" b="b"/>
            <a:pathLst>
              <a:path h="1244600">
                <a:moveTo>
                  <a:pt x="0" y="0"/>
                </a:moveTo>
                <a:lnTo>
                  <a:pt x="0" y="12446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965950" y="4098925"/>
            <a:ext cx="0" cy="1270000"/>
          </a:xfrm>
          <a:custGeom>
            <a:avLst/>
            <a:gdLst/>
            <a:ahLst/>
            <a:cxnLst/>
            <a:rect l="l" t="t" r="r" b="b"/>
            <a:pathLst>
              <a:path h="1270000">
                <a:moveTo>
                  <a:pt x="0" y="0"/>
                </a:moveTo>
                <a:lnTo>
                  <a:pt x="0" y="12700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65950" y="4730750"/>
            <a:ext cx="631825" cy="631825"/>
          </a:xfrm>
          <a:custGeom>
            <a:avLst/>
            <a:gdLst/>
            <a:ahLst/>
            <a:cxnLst/>
            <a:rect l="l" t="t" r="r" b="b"/>
            <a:pathLst>
              <a:path w="631825" h="631825">
                <a:moveTo>
                  <a:pt x="0" y="631825"/>
                </a:moveTo>
                <a:lnTo>
                  <a:pt x="63182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59600" y="3467100"/>
            <a:ext cx="638175" cy="638175"/>
          </a:xfrm>
          <a:custGeom>
            <a:avLst/>
            <a:gdLst/>
            <a:ahLst/>
            <a:cxnLst/>
            <a:rect l="l" t="t" r="r" b="b"/>
            <a:pathLst>
              <a:path w="638175" h="638175">
                <a:moveTo>
                  <a:pt x="0" y="638175"/>
                </a:moveTo>
                <a:lnTo>
                  <a:pt x="63817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553707" y="2946400"/>
            <a:ext cx="2590800" cy="1407795"/>
          </a:xfrm>
          <a:custGeom>
            <a:avLst/>
            <a:gdLst/>
            <a:ahLst/>
            <a:cxnLst/>
            <a:rect l="l" t="t" r="r" b="b"/>
            <a:pathLst>
              <a:path w="2590800" h="1407795">
                <a:moveTo>
                  <a:pt x="1407668" y="1407668"/>
                </a:moveTo>
                <a:lnTo>
                  <a:pt x="0" y="0"/>
                </a:lnTo>
                <a:lnTo>
                  <a:pt x="2590292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61376" y="3171337"/>
            <a:ext cx="1183005" cy="1183005"/>
          </a:xfrm>
          <a:custGeom>
            <a:avLst/>
            <a:gdLst/>
            <a:ahLst/>
            <a:cxnLst/>
            <a:rect l="l" t="t" r="r" b="b"/>
            <a:pathLst>
              <a:path w="1183004" h="1183004">
                <a:moveTo>
                  <a:pt x="1182624" y="0"/>
                </a:moveTo>
                <a:lnTo>
                  <a:pt x="0" y="1182730"/>
                </a:lnTo>
              </a:path>
            </a:pathLst>
          </a:custGeom>
          <a:ln w="12699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38500">
              <a:lnSpc>
                <a:spcPct val="100000"/>
              </a:lnSpc>
            </a:pPr>
            <a:r>
              <a:rPr sz="4400" dirty="0"/>
              <a:t>Direct</a:t>
            </a:r>
            <a:r>
              <a:rPr sz="4400" spc="-75" dirty="0"/>
              <a:t> </a:t>
            </a:r>
            <a:r>
              <a:rPr sz="4400" dirty="0"/>
              <a:t>Examination</a:t>
            </a:r>
            <a:endParaRPr sz="4400"/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6"/>
          </p:nvPr>
        </p:nvSpPr>
        <p:spPr>
          <a:xfrm>
            <a:off x="79349" y="6614860"/>
            <a:ext cx="71882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dirty="0" smtClean="0"/>
              <a:t> </a:t>
            </a:r>
            <a:endParaRPr dirty="0"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xfrm>
            <a:off x="1756029" y="6614860"/>
            <a:ext cx="252349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spc="-5" dirty="0" smtClean="0"/>
              <a:t> </a:t>
            </a:r>
            <a:endParaRPr spc="-5" dirty="0"/>
          </a:p>
        </p:txBody>
      </p:sp>
      <p:sp>
        <p:nvSpPr>
          <p:cNvPr id="16" name="object 16"/>
          <p:cNvSpPr txBox="1"/>
          <p:nvPr/>
        </p:nvSpPr>
        <p:spPr>
          <a:xfrm>
            <a:off x="688949" y="1558671"/>
            <a:ext cx="8050530" cy="2889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46100" indent="-533400">
              <a:lnSpc>
                <a:spcPct val="100000"/>
              </a:lnSpc>
              <a:buClr>
                <a:srgbClr val="6666FF"/>
              </a:buClr>
              <a:buSzPct val="70312"/>
              <a:buFont typeface="Wingdings"/>
              <a:buChar char=""/>
              <a:tabLst>
                <a:tab pos="546100" algn="l"/>
                <a:tab pos="546735" algn="l"/>
              </a:tabLst>
            </a:pPr>
            <a:r>
              <a:rPr sz="3200" dirty="0">
                <a:solidFill>
                  <a:srgbClr val="FFCC00"/>
                </a:solidFill>
                <a:latin typeface="Arial"/>
                <a:cs typeface="Arial"/>
              </a:rPr>
              <a:t>Fluorescent- </a:t>
            </a:r>
            <a:r>
              <a:rPr sz="3200" spc="-5" dirty="0">
                <a:solidFill>
                  <a:srgbClr val="FFCC00"/>
                </a:solidFill>
                <a:latin typeface="Arial"/>
                <a:cs typeface="Arial"/>
              </a:rPr>
              <a:t>antibody</a:t>
            </a:r>
            <a:r>
              <a:rPr sz="3200" spc="-114" dirty="0">
                <a:solidFill>
                  <a:srgbClr val="FFCC00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CC00"/>
                </a:solidFill>
                <a:latin typeface="Arial"/>
                <a:cs typeface="Arial"/>
              </a:rPr>
              <a:t>staining</a:t>
            </a:r>
            <a:endParaRPr sz="3200">
              <a:latin typeface="Arial"/>
              <a:cs typeface="Arial"/>
            </a:endParaRPr>
          </a:p>
          <a:p>
            <a:pPr marL="927100" lvl="1" indent="-457200">
              <a:lnSpc>
                <a:spcPct val="100000"/>
              </a:lnSpc>
              <a:spcBef>
                <a:spcPts val="690"/>
              </a:spcBef>
              <a:buClr>
                <a:srgbClr val="FFCC00"/>
              </a:buClr>
              <a:buSzPct val="64285"/>
              <a:buFont typeface="Wingdings"/>
              <a:buChar char=""/>
              <a:tabLst>
                <a:tab pos="927100" algn="l"/>
                <a:tab pos="927735" algn="l"/>
              </a:tabLst>
            </a:pP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To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detect </a:t>
            </a:r>
            <a:r>
              <a:rPr sz="2800" dirty="0">
                <a:solidFill>
                  <a:srgbClr val="CCCC00"/>
                </a:solidFill>
                <a:latin typeface="Arial"/>
                <a:cs typeface="Arial"/>
              </a:rPr>
              <a:t>fungal </a:t>
            </a:r>
            <a:r>
              <a:rPr sz="2800" spc="-5" dirty="0">
                <a:solidFill>
                  <a:srgbClr val="CCCC00"/>
                </a:solidFill>
                <a:latin typeface="Arial"/>
                <a:cs typeface="Arial"/>
              </a:rPr>
              <a:t>Ag </a:t>
            </a:r>
            <a:r>
              <a:rPr sz="2800" dirty="0">
                <a:solidFill>
                  <a:srgbClr val="CCCC00"/>
                </a:solidFill>
                <a:latin typeface="Arial"/>
                <a:cs typeface="Arial"/>
              </a:rPr>
              <a:t>in clinical specimen</a:t>
            </a:r>
            <a:r>
              <a:rPr sz="2800" spc="5" dirty="0">
                <a:solidFill>
                  <a:srgbClr val="CCCC0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such</a:t>
            </a:r>
            <a:endParaRPr sz="28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</a:pP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as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pus, blood,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CSF,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tissue</a:t>
            </a:r>
            <a:r>
              <a:rPr sz="2800" spc="-3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sections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050">
              <a:latin typeface="Times New Roman"/>
              <a:cs typeface="Times New Roman"/>
            </a:endParaRPr>
          </a:p>
          <a:p>
            <a:pPr marL="927100" lvl="1" indent="-457200">
              <a:lnSpc>
                <a:spcPct val="100000"/>
              </a:lnSpc>
              <a:spcBef>
                <a:spcPts val="5"/>
              </a:spcBef>
              <a:buClr>
                <a:srgbClr val="FFCC00"/>
              </a:buClr>
              <a:buSzPct val="64285"/>
              <a:buFont typeface="Wingdings"/>
              <a:buChar char=""/>
              <a:tabLst>
                <a:tab pos="927100" algn="l"/>
                <a:tab pos="927735" algn="l"/>
              </a:tabLst>
            </a:pPr>
            <a:r>
              <a:rPr sz="2800" spc="-5" dirty="0">
                <a:solidFill>
                  <a:srgbClr val="CCCC00"/>
                </a:solidFill>
                <a:latin typeface="Arial"/>
                <a:cs typeface="Arial"/>
              </a:rPr>
              <a:t>Adv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–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can detect fungus even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when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few</a:t>
            </a:r>
            <a:endParaRPr sz="28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</a:pP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organisms are</a:t>
            </a:r>
            <a:r>
              <a:rPr sz="2800" spc="-5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present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2990" y="1371853"/>
            <a:ext cx="857885" cy="1136650"/>
          </a:xfrm>
          <a:custGeom>
            <a:avLst/>
            <a:gdLst/>
            <a:ahLst/>
            <a:cxnLst/>
            <a:rect l="l" t="t" r="r" b="b"/>
            <a:pathLst>
              <a:path w="857885" h="1136650">
                <a:moveTo>
                  <a:pt x="0" y="857504"/>
                </a:moveTo>
                <a:lnTo>
                  <a:pt x="857542" y="1136142"/>
                </a:lnTo>
                <a:lnTo>
                  <a:pt x="278650" y="0"/>
                </a:lnTo>
                <a:lnTo>
                  <a:pt x="0" y="857504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82383" y="5813996"/>
            <a:ext cx="1275715" cy="638175"/>
          </a:xfrm>
          <a:custGeom>
            <a:avLst/>
            <a:gdLst/>
            <a:ahLst/>
            <a:cxnLst/>
            <a:rect l="l" t="t" r="r" b="b"/>
            <a:pathLst>
              <a:path w="1275715" h="638175">
                <a:moveTo>
                  <a:pt x="637667" y="0"/>
                </a:moveTo>
                <a:lnTo>
                  <a:pt x="0" y="637603"/>
                </a:lnTo>
                <a:lnTo>
                  <a:pt x="1275207" y="637603"/>
                </a:lnTo>
                <a:lnTo>
                  <a:pt x="637667" y="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483475" y="5264150"/>
            <a:ext cx="1352550" cy="1362075"/>
          </a:xfrm>
          <a:custGeom>
            <a:avLst/>
            <a:gdLst/>
            <a:ahLst/>
            <a:cxnLst/>
            <a:rect l="l" t="t" r="r" b="b"/>
            <a:pathLst>
              <a:path w="1352550" h="1362075">
                <a:moveTo>
                  <a:pt x="1352550" y="1362075"/>
                </a:moveTo>
                <a:lnTo>
                  <a:pt x="0" y="1362075"/>
                </a:lnTo>
                <a:lnTo>
                  <a:pt x="1352550" y="0"/>
                </a:lnTo>
                <a:lnTo>
                  <a:pt x="1352550" y="1362075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853426" y="4146550"/>
            <a:ext cx="1282700" cy="1282700"/>
          </a:xfrm>
          <a:custGeom>
            <a:avLst/>
            <a:gdLst/>
            <a:ahLst/>
            <a:cxnLst/>
            <a:rect l="l" t="t" r="r" b="b"/>
            <a:pathLst>
              <a:path w="1282700" h="1282700">
                <a:moveTo>
                  <a:pt x="0" y="641350"/>
                </a:moveTo>
                <a:lnTo>
                  <a:pt x="641350" y="0"/>
                </a:lnTo>
                <a:lnTo>
                  <a:pt x="1282700" y="641350"/>
                </a:lnTo>
                <a:lnTo>
                  <a:pt x="641350" y="1282700"/>
                </a:lnTo>
                <a:lnTo>
                  <a:pt x="0" y="64135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28797" y="6018212"/>
            <a:ext cx="840105" cy="840105"/>
          </a:xfrm>
          <a:custGeom>
            <a:avLst/>
            <a:gdLst/>
            <a:ahLst/>
            <a:cxnLst/>
            <a:rect l="l" t="t" r="r" b="b"/>
            <a:pathLst>
              <a:path w="840104" h="840104">
                <a:moveTo>
                  <a:pt x="839795" y="0"/>
                </a:moveTo>
                <a:lnTo>
                  <a:pt x="0" y="839787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60923" y="4610608"/>
            <a:ext cx="1407795" cy="2247900"/>
          </a:xfrm>
          <a:custGeom>
            <a:avLst/>
            <a:gdLst/>
            <a:ahLst/>
            <a:cxnLst/>
            <a:rect l="l" t="t" r="r" b="b"/>
            <a:pathLst>
              <a:path w="1407795" h="2247900">
                <a:moveTo>
                  <a:pt x="0" y="2247392"/>
                </a:moveTo>
                <a:lnTo>
                  <a:pt x="0" y="0"/>
                </a:lnTo>
                <a:lnTo>
                  <a:pt x="1407668" y="1407604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20334" y="3774059"/>
            <a:ext cx="638175" cy="1275715"/>
          </a:xfrm>
          <a:custGeom>
            <a:avLst/>
            <a:gdLst/>
            <a:ahLst/>
            <a:cxnLst/>
            <a:rect l="l" t="t" r="r" b="b"/>
            <a:pathLst>
              <a:path w="638175" h="1275714">
                <a:moveTo>
                  <a:pt x="0" y="637540"/>
                </a:moveTo>
                <a:lnTo>
                  <a:pt x="637666" y="1275207"/>
                </a:lnTo>
                <a:lnTo>
                  <a:pt x="637666" y="0"/>
                </a:lnTo>
                <a:lnTo>
                  <a:pt x="0" y="63754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594600" y="3482975"/>
            <a:ext cx="0" cy="1244600"/>
          </a:xfrm>
          <a:custGeom>
            <a:avLst/>
            <a:gdLst/>
            <a:ahLst/>
            <a:cxnLst/>
            <a:rect l="l" t="t" r="r" b="b"/>
            <a:pathLst>
              <a:path h="1244600">
                <a:moveTo>
                  <a:pt x="0" y="0"/>
                </a:moveTo>
                <a:lnTo>
                  <a:pt x="0" y="12446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965950" y="4098925"/>
            <a:ext cx="0" cy="1270000"/>
          </a:xfrm>
          <a:custGeom>
            <a:avLst/>
            <a:gdLst/>
            <a:ahLst/>
            <a:cxnLst/>
            <a:rect l="l" t="t" r="r" b="b"/>
            <a:pathLst>
              <a:path h="1270000">
                <a:moveTo>
                  <a:pt x="0" y="0"/>
                </a:moveTo>
                <a:lnTo>
                  <a:pt x="0" y="12700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65950" y="4730750"/>
            <a:ext cx="631825" cy="631825"/>
          </a:xfrm>
          <a:custGeom>
            <a:avLst/>
            <a:gdLst/>
            <a:ahLst/>
            <a:cxnLst/>
            <a:rect l="l" t="t" r="r" b="b"/>
            <a:pathLst>
              <a:path w="631825" h="631825">
                <a:moveTo>
                  <a:pt x="0" y="631825"/>
                </a:moveTo>
                <a:lnTo>
                  <a:pt x="63182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59600" y="3467100"/>
            <a:ext cx="638175" cy="638175"/>
          </a:xfrm>
          <a:custGeom>
            <a:avLst/>
            <a:gdLst/>
            <a:ahLst/>
            <a:cxnLst/>
            <a:rect l="l" t="t" r="r" b="b"/>
            <a:pathLst>
              <a:path w="638175" h="638175">
                <a:moveTo>
                  <a:pt x="0" y="638175"/>
                </a:moveTo>
                <a:lnTo>
                  <a:pt x="63817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553707" y="2946400"/>
            <a:ext cx="2590800" cy="1407795"/>
          </a:xfrm>
          <a:custGeom>
            <a:avLst/>
            <a:gdLst/>
            <a:ahLst/>
            <a:cxnLst/>
            <a:rect l="l" t="t" r="r" b="b"/>
            <a:pathLst>
              <a:path w="2590800" h="1407795">
                <a:moveTo>
                  <a:pt x="1407668" y="1407668"/>
                </a:moveTo>
                <a:lnTo>
                  <a:pt x="0" y="0"/>
                </a:lnTo>
                <a:lnTo>
                  <a:pt x="2590292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61376" y="3171337"/>
            <a:ext cx="1183005" cy="1183005"/>
          </a:xfrm>
          <a:custGeom>
            <a:avLst/>
            <a:gdLst/>
            <a:ahLst/>
            <a:cxnLst/>
            <a:rect l="l" t="t" r="r" b="b"/>
            <a:pathLst>
              <a:path w="1183004" h="1183004">
                <a:moveTo>
                  <a:pt x="1182624" y="0"/>
                </a:moveTo>
                <a:lnTo>
                  <a:pt x="0" y="1182730"/>
                </a:lnTo>
              </a:path>
            </a:pathLst>
          </a:custGeom>
          <a:ln w="12699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11040">
              <a:lnSpc>
                <a:spcPct val="100000"/>
              </a:lnSpc>
            </a:pPr>
            <a:r>
              <a:rPr sz="4400" dirty="0"/>
              <a:t>Fungal</a:t>
            </a:r>
            <a:r>
              <a:rPr sz="4400" spc="-60" dirty="0"/>
              <a:t> </a:t>
            </a:r>
            <a:r>
              <a:rPr sz="4400" spc="-5" dirty="0"/>
              <a:t>Culture</a:t>
            </a:r>
            <a:endParaRPr sz="4400"/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6"/>
          </p:nvPr>
        </p:nvSpPr>
        <p:spPr>
          <a:xfrm>
            <a:off x="79349" y="6614860"/>
            <a:ext cx="71882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dirty="0" smtClean="0"/>
              <a:t> </a:t>
            </a:r>
            <a:endParaRPr dirty="0"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xfrm>
            <a:off x="1756029" y="6614860"/>
            <a:ext cx="252349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spc="-5" dirty="0" smtClean="0"/>
              <a:t> </a:t>
            </a:r>
            <a:endParaRPr spc="-5" dirty="0"/>
          </a:p>
        </p:txBody>
      </p:sp>
      <p:sp>
        <p:nvSpPr>
          <p:cNvPr id="16" name="object 16"/>
          <p:cNvSpPr txBox="1"/>
          <p:nvPr/>
        </p:nvSpPr>
        <p:spPr>
          <a:xfrm>
            <a:off x="688949" y="1558671"/>
            <a:ext cx="8079105" cy="47453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46100" indent="-533400">
              <a:lnSpc>
                <a:spcPct val="100000"/>
              </a:lnSpc>
              <a:buClr>
                <a:srgbClr val="6666FF"/>
              </a:buClr>
              <a:buSzPct val="70312"/>
              <a:buFont typeface="Wingdings"/>
              <a:buChar char=""/>
              <a:tabLst>
                <a:tab pos="546100" algn="l"/>
                <a:tab pos="546735" algn="l"/>
              </a:tabLst>
            </a:pPr>
            <a:r>
              <a:rPr sz="3200" dirty="0">
                <a:solidFill>
                  <a:srgbClr val="FFCC00"/>
                </a:solidFill>
                <a:latin typeface="Arial"/>
                <a:cs typeface="Arial"/>
              </a:rPr>
              <a:t>Sabouraud Dextrose Agar</a:t>
            </a:r>
            <a:r>
              <a:rPr sz="3200" spc="-114" dirty="0">
                <a:solidFill>
                  <a:srgbClr val="FFCC0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CC00"/>
                </a:solidFill>
                <a:latin typeface="Arial"/>
                <a:cs typeface="Arial"/>
              </a:rPr>
              <a:t>(SDA)</a:t>
            </a:r>
            <a:endParaRPr sz="3200">
              <a:latin typeface="Arial"/>
              <a:cs typeface="Arial"/>
            </a:endParaRPr>
          </a:p>
          <a:p>
            <a:pPr marL="927100" lvl="1" indent="-457200">
              <a:lnSpc>
                <a:spcPct val="100000"/>
              </a:lnSpc>
              <a:spcBef>
                <a:spcPts val="610"/>
              </a:spcBef>
              <a:buClr>
                <a:srgbClr val="FFCC00"/>
              </a:buClr>
              <a:buSzPct val="64583"/>
              <a:buFont typeface="Wingdings"/>
              <a:buChar char=""/>
              <a:tabLst>
                <a:tab pos="927100" algn="l"/>
                <a:tab pos="927735" algn="l"/>
              </a:tabLst>
            </a:pP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Contains </a:t>
            </a:r>
            <a:r>
              <a:rPr sz="2400" dirty="0">
                <a:solidFill>
                  <a:srgbClr val="F8F8F8"/>
                </a:solidFill>
                <a:latin typeface="Arial"/>
                <a:cs typeface="Arial"/>
              </a:rPr>
              <a:t>2% dextrose,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antibiotics</a:t>
            </a:r>
            <a:r>
              <a:rPr sz="2400" spc="4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8F8F8"/>
                </a:solidFill>
                <a:latin typeface="Arial"/>
                <a:cs typeface="Arial"/>
              </a:rPr>
              <a:t>(gentamicin,</a:t>
            </a:r>
            <a:endParaRPr sz="24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</a:pP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chloramphenicol) and</a:t>
            </a:r>
            <a:r>
              <a:rPr sz="2400" spc="10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cycloheximide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marL="546100" indent="-533400">
              <a:lnSpc>
                <a:spcPct val="100000"/>
              </a:lnSpc>
              <a:spcBef>
                <a:spcPts val="1435"/>
              </a:spcBef>
              <a:buClr>
                <a:srgbClr val="6666FF"/>
              </a:buClr>
              <a:buSzPct val="70312"/>
              <a:buFont typeface="Wingdings"/>
              <a:buChar char=""/>
              <a:tabLst>
                <a:tab pos="546100" algn="l"/>
                <a:tab pos="546735" algn="l"/>
              </a:tabLst>
            </a:pPr>
            <a:r>
              <a:rPr sz="3200" dirty="0">
                <a:solidFill>
                  <a:srgbClr val="FFCC00"/>
                </a:solidFill>
                <a:latin typeface="Arial"/>
                <a:cs typeface="Arial"/>
              </a:rPr>
              <a:t>Selective</a:t>
            </a:r>
            <a:r>
              <a:rPr sz="3200" spc="-85" dirty="0">
                <a:solidFill>
                  <a:srgbClr val="FFCC00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CC00"/>
                </a:solidFill>
                <a:latin typeface="Arial"/>
                <a:cs typeface="Arial"/>
              </a:rPr>
              <a:t>media</a:t>
            </a:r>
            <a:endParaRPr sz="3200">
              <a:latin typeface="Arial"/>
              <a:cs typeface="Arial"/>
            </a:endParaRPr>
          </a:p>
          <a:p>
            <a:pPr marL="927100" marR="5080" lvl="1" indent="-457200">
              <a:lnSpc>
                <a:spcPct val="100000"/>
              </a:lnSpc>
              <a:spcBef>
                <a:spcPts val="605"/>
              </a:spcBef>
              <a:buClr>
                <a:srgbClr val="FFCC00"/>
              </a:buClr>
              <a:buSzPct val="64583"/>
              <a:buFont typeface="Wingdings"/>
              <a:buChar char=""/>
              <a:tabLst>
                <a:tab pos="927100" algn="l"/>
                <a:tab pos="927735" algn="l"/>
              </a:tabLst>
            </a:pPr>
            <a:r>
              <a:rPr sz="2400" spc="-5" dirty="0">
                <a:solidFill>
                  <a:srgbClr val="CCCC00"/>
                </a:solidFill>
                <a:latin typeface="Arial"/>
                <a:cs typeface="Arial"/>
              </a:rPr>
              <a:t>Corn meal agar </a:t>
            </a:r>
            <a:r>
              <a:rPr sz="2400" dirty="0">
                <a:solidFill>
                  <a:srgbClr val="CCCC00"/>
                </a:solidFill>
                <a:latin typeface="Arial"/>
                <a:cs typeface="Arial"/>
              </a:rPr>
              <a:t>(CMA)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– sporulation, </a:t>
            </a:r>
            <a:r>
              <a:rPr sz="2400" dirty="0">
                <a:solidFill>
                  <a:srgbClr val="F8F8F8"/>
                </a:solidFill>
                <a:latin typeface="Arial"/>
                <a:cs typeface="Arial"/>
              </a:rPr>
              <a:t>chlamydospore  formation</a:t>
            </a:r>
            <a:endParaRPr sz="2400">
              <a:latin typeface="Arial"/>
              <a:cs typeface="Arial"/>
            </a:endParaRPr>
          </a:p>
          <a:p>
            <a:pPr marL="927100" lvl="1" indent="-457200">
              <a:lnSpc>
                <a:spcPct val="100000"/>
              </a:lnSpc>
              <a:spcBef>
                <a:spcPts val="575"/>
              </a:spcBef>
              <a:buClr>
                <a:srgbClr val="FFCC00"/>
              </a:buClr>
              <a:buSzPct val="64583"/>
              <a:buFont typeface="Wingdings"/>
              <a:buChar char=""/>
              <a:tabLst>
                <a:tab pos="927100" algn="l"/>
                <a:tab pos="927735" algn="l"/>
              </a:tabLst>
            </a:pPr>
            <a:r>
              <a:rPr sz="2400" spc="-5" dirty="0">
                <a:solidFill>
                  <a:srgbClr val="CCCC00"/>
                </a:solidFill>
                <a:latin typeface="Arial"/>
                <a:cs typeface="Arial"/>
              </a:rPr>
              <a:t>Bird seed agar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– </a:t>
            </a:r>
            <a:r>
              <a:rPr sz="2400" dirty="0">
                <a:solidFill>
                  <a:srgbClr val="F8F8F8"/>
                </a:solidFill>
                <a:latin typeface="Arial"/>
                <a:cs typeface="Arial"/>
              </a:rPr>
              <a:t>cryptococcus, forms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 brown</a:t>
            </a:r>
            <a:endParaRPr sz="24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</a:pP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colonies</a:t>
            </a:r>
            <a:endParaRPr sz="2400">
              <a:latin typeface="Arial"/>
              <a:cs typeface="Arial"/>
            </a:endParaRPr>
          </a:p>
          <a:p>
            <a:pPr marL="927100" marR="226695" lvl="1" indent="-457200">
              <a:lnSpc>
                <a:spcPct val="100000"/>
              </a:lnSpc>
              <a:spcBef>
                <a:spcPts val="575"/>
              </a:spcBef>
              <a:buClr>
                <a:srgbClr val="FFCC00"/>
              </a:buClr>
              <a:buSzPct val="64583"/>
              <a:buFont typeface="Wingdings"/>
              <a:buChar char=""/>
              <a:tabLst>
                <a:tab pos="927100" algn="l"/>
                <a:tab pos="927735" algn="l"/>
              </a:tabLst>
            </a:pPr>
            <a:r>
              <a:rPr sz="2400" spc="-5" dirty="0">
                <a:solidFill>
                  <a:srgbClr val="CCCC00"/>
                </a:solidFill>
                <a:latin typeface="Arial"/>
                <a:cs typeface="Arial"/>
              </a:rPr>
              <a:t>Brain Heart </a:t>
            </a:r>
            <a:r>
              <a:rPr sz="2400" dirty="0">
                <a:solidFill>
                  <a:srgbClr val="CCCC00"/>
                </a:solidFill>
                <a:latin typeface="Arial"/>
                <a:cs typeface="Arial"/>
              </a:rPr>
              <a:t>Infusion (BHI) </a:t>
            </a:r>
            <a:r>
              <a:rPr sz="2400" spc="-5" dirty="0">
                <a:solidFill>
                  <a:srgbClr val="CCCC00"/>
                </a:solidFill>
                <a:latin typeface="Arial"/>
                <a:cs typeface="Arial"/>
              </a:rPr>
              <a:t>agar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– dimorphic </a:t>
            </a:r>
            <a:r>
              <a:rPr sz="2400" dirty="0">
                <a:solidFill>
                  <a:srgbClr val="F8F8F8"/>
                </a:solidFill>
                <a:latin typeface="Arial"/>
                <a:cs typeface="Arial"/>
              </a:rPr>
              <a:t>&amp;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other  fastidious</a:t>
            </a:r>
            <a:r>
              <a:rPr sz="2400" spc="-2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fungi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2990" y="1371853"/>
            <a:ext cx="857885" cy="1136650"/>
          </a:xfrm>
          <a:custGeom>
            <a:avLst/>
            <a:gdLst/>
            <a:ahLst/>
            <a:cxnLst/>
            <a:rect l="l" t="t" r="r" b="b"/>
            <a:pathLst>
              <a:path w="857885" h="1136650">
                <a:moveTo>
                  <a:pt x="0" y="857504"/>
                </a:moveTo>
                <a:lnTo>
                  <a:pt x="857542" y="1136142"/>
                </a:lnTo>
                <a:lnTo>
                  <a:pt x="278650" y="0"/>
                </a:lnTo>
                <a:lnTo>
                  <a:pt x="0" y="857504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82383" y="5813996"/>
            <a:ext cx="1275715" cy="638175"/>
          </a:xfrm>
          <a:custGeom>
            <a:avLst/>
            <a:gdLst/>
            <a:ahLst/>
            <a:cxnLst/>
            <a:rect l="l" t="t" r="r" b="b"/>
            <a:pathLst>
              <a:path w="1275715" h="638175">
                <a:moveTo>
                  <a:pt x="637667" y="0"/>
                </a:moveTo>
                <a:lnTo>
                  <a:pt x="0" y="637603"/>
                </a:lnTo>
                <a:lnTo>
                  <a:pt x="1275207" y="637603"/>
                </a:lnTo>
                <a:lnTo>
                  <a:pt x="637667" y="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483475" y="5264150"/>
            <a:ext cx="1352550" cy="1362075"/>
          </a:xfrm>
          <a:custGeom>
            <a:avLst/>
            <a:gdLst/>
            <a:ahLst/>
            <a:cxnLst/>
            <a:rect l="l" t="t" r="r" b="b"/>
            <a:pathLst>
              <a:path w="1352550" h="1362075">
                <a:moveTo>
                  <a:pt x="1352550" y="1362075"/>
                </a:moveTo>
                <a:lnTo>
                  <a:pt x="0" y="1362075"/>
                </a:lnTo>
                <a:lnTo>
                  <a:pt x="1352550" y="0"/>
                </a:lnTo>
                <a:lnTo>
                  <a:pt x="1352550" y="1362075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853426" y="4146550"/>
            <a:ext cx="1282700" cy="1282700"/>
          </a:xfrm>
          <a:custGeom>
            <a:avLst/>
            <a:gdLst/>
            <a:ahLst/>
            <a:cxnLst/>
            <a:rect l="l" t="t" r="r" b="b"/>
            <a:pathLst>
              <a:path w="1282700" h="1282700">
                <a:moveTo>
                  <a:pt x="0" y="641350"/>
                </a:moveTo>
                <a:lnTo>
                  <a:pt x="641350" y="0"/>
                </a:lnTo>
                <a:lnTo>
                  <a:pt x="1282700" y="641350"/>
                </a:lnTo>
                <a:lnTo>
                  <a:pt x="641350" y="1282700"/>
                </a:lnTo>
                <a:lnTo>
                  <a:pt x="0" y="64135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28797" y="6018212"/>
            <a:ext cx="840105" cy="840105"/>
          </a:xfrm>
          <a:custGeom>
            <a:avLst/>
            <a:gdLst/>
            <a:ahLst/>
            <a:cxnLst/>
            <a:rect l="l" t="t" r="r" b="b"/>
            <a:pathLst>
              <a:path w="840104" h="840104">
                <a:moveTo>
                  <a:pt x="839795" y="0"/>
                </a:moveTo>
                <a:lnTo>
                  <a:pt x="0" y="839787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60923" y="4610608"/>
            <a:ext cx="1407795" cy="2247900"/>
          </a:xfrm>
          <a:custGeom>
            <a:avLst/>
            <a:gdLst/>
            <a:ahLst/>
            <a:cxnLst/>
            <a:rect l="l" t="t" r="r" b="b"/>
            <a:pathLst>
              <a:path w="1407795" h="2247900">
                <a:moveTo>
                  <a:pt x="0" y="2247392"/>
                </a:moveTo>
                <a:lnTo>
                  <a:pt x="0" y="0"/>
                </a:lnTo>
                <a:lnTo>
                  <a:pt x="1407668" y="1407604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20334" y="3774059"/>
            <a:ext cx="638175" cy="1275715"/>
          </a:xfrm>
          <a:custGeom>
            <a:avLst/>
            <a:gdLst/>
            <a:ahLst/>
            <a:cxnLst/>
            <a:rect l="l" t="t" r="r" b="b"/>
            <a:pathLst>
              <a:path w="638175" h="1275714">
                <a:moveTo>
                  <a:pt x="0" y="637540"/>
                </a:moveTo>
                <a:lnTo>
                  <a:pt x="637666" y="1275207"/>
                </a:lnTo>
                <a:lnTo>
                  <a:pt x="637666" y="0"/>
                </a:lnTo>
                <a:lnTo>
                  <a:pt x="0" y="63754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594600" y="3482975"/>
            <a:ext cx="0" cy="708025"/>
          </a:xfrm>
          <a:custGeom>
            <a:avLst/>
            <a:gdLst/>
            <a:ahLst/>
            <a:cxnLst/>
            <a:rect l="l" t="t" r="r" b="b"/>
            <a:pathLst>
              <a:path h="708025">
                <a:moveTo>
                  <a:pt x="0" y="0"/>
                </a:moveTo>
                <a:lnTo>
                  <a:pt x="0" y="707961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594600" y="4567173"/>
            <a:ext cx="0" cy="160655"/>
          </a:xfrm>
          <a:custGeom>
            <a:avLst/>
            <a:gdLst/>
            <a:ahLst/>
            <a:cxnLst/>
            <a:rect l="l" t="t" r="r" b="b"/>
            <a:pathLst>
              <a:path h="160654">
                <a:moveTo>
                  <a:pt x="0" y="0"/>
                </a:moveTo>
                <a:lnTo>
                  <a:pt x="0" y="1604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65950" y="4098925"/>
            <a:ext cx="0" cy="92075"/>
          </a:xfrm>
          <a:custGeom>
            <a:avLst/>
            <a:gdLst/>
            <a:ahLst/>
            <a:cxnLst/>
            <a:rect l="l" t="t" r="r" b="b"/>
            <a:pathLst>
              <a:path h="92075">
                <a:moveTo>
                  <a:pt x="0" y="0"/>
                </a:moveTo>
                <a:lnTo>
                  <a:pt x="0" y="92011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65950" y="4567173"/>
            <a:ext cx="0" cy="802005"/>
          </a:xfrm>
          <a:custGeom>
            <a:avLst/>
            <a:gdLst/>
            <a:ahLst/>
            <a:cxnLst/>
            <a:rect l="l" t="t" r="r" b="b"/>
            <a:pathLst>
              <a:path h="802004">
                <a:moveTo>
                  <a:pt x="0" y="0"/>
                </a:moveTo>
                <a:lnTo>
                  <a:pt x="0" y="801751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965950" y="4730750"/>
            <a:ext cx="631825" cy="631825"/>
          </a:xfrm>
          <a:custGeom>
            <a:avLst/>
            <a:gdLst/>
            <a:ahLst/>
            <a:cxnLst/>
            <a:rect l="l" t="t" r="r" b="b"/>
            <a:pathLst>
              <a:path w="631825" h="631825">
                <a:moveTo>
                  <a:pt x="0" y="631825"/>
                </a:moveTo>
                <a:lnTo>
                  <a:pt x="63182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959600" y="3467100"/>
            <a:ext cx="638175" cy="638175"/>
          </a:xfrm>
          <a:custGeom>
            <a:avLst/>
            <a:gdLst/>
            <a:ahLst/>
            <a:cxnLst/>
            <a:rect l="l" t="t" r="r" b="b"/>
            <a:pathLst>
              <a:path w="638175" h="638175">
                <a:moveTo>
                  <a:pt x="0" y="638175"/>
                </a:moveTo>
                <a:lnTo>
                  <a:pt x="63817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553707" y="2946400"/>
            <a:ext cx="2590800" cy="1407795"/>
          </a:xfrm>
          <a:custGeom>
            <a:avLst/>
            <a:gdLst/>
            <a:ahLst/>
            <a:cxnLst/>
            <a:rect l="l" t="t" r="r" b="b"/>
            <a:pathLst>
              <a:path w="2590800" h="1407795">
                <a:moveTo>
                  <a:pt x="1407668" y="1407668"/>
                </a:moveTo>
                <a:lnTo>
                  <a:pt x="0" y="0"/>
                </a:lnTo>
                <a:lnTo>
                  <a:pt x="2590292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961376" y="3171337"/>
            <a:ext cx="1183005" cy="1183005"/>
          </a:xfrm>
          <a:custGeom>
            <a:avLst/>
            <a:gdLst/>
            <a:ahLst/>
            <a:cxnLst/>
            <a:rect l="l" t="t" r="r" b="b"/>
            <a:pathLst>
              <a:path w="1183004" h="1183004">
                <a:moveTo>
                  <a:pt x="1182624" y="0"/>
                </a:moveTo>
                <a:lnTo>
                  <a:pt x="0" y="1182730"/>
                </a:lnTo>
              </a:path>
            </a:pathLst>
          </a:custGeom>
          <a:ln w="12699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257800" y="1676400"/>
            <a:ext cx="3333750" cy="23812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90600" y="762000"/>
            <a:ext cx="3333750" cy="23812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90600" y="3505200"/>
            <a:ext cx="3333750" cy="23812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590800" y="2895600"/>
            <a:ext cx="0" cy="838200"/>
          </a:xfrm>
          <a:custGeom>
            <a:avLst/>
            <a:gdLst/>
            <a:ahLst/>
            <a:cxnLst/>
            <a:rect l="l" t="t" r="r" b="b"/>
            <a:pathLst>
              <a:path h="838200">
                <a:moveTo>
                  <a:pt x="0" y="0"/>
                </a:moveTo>
                <a:lnTo>
                  <a:pt x="0" y="838200"/>
                </a:lnTo>
              </a:path>
            </a:pathLst>
          </a:custGeom>
          <a:ln w="9525">
            <a:solidFill>
              <a:srgbClr val="F8F8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441703" y="374904"/>
            <a:ext cx="2526792" cy="38862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728216" y="356615"/>
            <a:ext cx="2014728" cy="48310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371600" y="304863"/>
            <a:ext cx="2514600" cy="376555"/>
          </a:xfrm>
          <a:custGeom>
            <a:avLst/>
            <a:gdLst/>
            <a:ahLst/>
            <a:cxnLst/>
            <a:rect l="l" t="t" r="r" b="b"/>
            <a:pathLst>
              <a:path w="2514600" h="376555">
                <a:moveTo>
                  <a:pt x="0" y="376237"/>
                </a:moveTo>
                <a:lnTo>
                  <a:pt x="2514600" y="376237"/>
                </a:lnTo>
                <a:lnTo>
                  <a:pt x="2514600" y="0"/>
                </a:lnTo>
                <a:lnTo>
                  <a:pt x="0" y="0"/>
                </a:lnTo>
                <a:lnTo>
                  <a:pt x="0" y="37623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xfrm>
            <a:off x="1371600" y="304863"/>
            <a:ext cx="2514600" cy="376555"/>
          </a:xfrm>
          <a:prstGeom prst="rect">
            <a:avLst/>
          </a:prstGeom>
          <a:solidFill>
            <a:srgbClr val="FBFF91"/>
          </a:solidFill>
        </p:spPr>
        <p:txBody>
          <a:bodyPr vert="horz" wrap="square" lIns="0" tIns="39370" rIns="0" bIns="0" rtlCol="0">
            <a:spAutoFit/>
          </a:bodyPr>
          <a:lstStyle/>
          <a:p>
            <a:pPr marL="419734">
              <a:lnSpc>
                <a:spcPct val="100000"/>
              </a:lnSpc>
              <a:spcBef>
                <a:spcPts val="310"/>
              </a:spcBef>
            </a:pPr>
            <a:r>
              <a:rPr sz="1800" spc="-5" dirty="0">
                <a:solidFill>
                  <a:srgbClr val="000000"/>
                </a:solidFill>
              </a:rPr>
              <a:t>Corn Meal</a:t>
            </a:r>
            <a:r>
              <a:rPr sz="1800" spc="-125" dirty="0">
                <a:solidFill>
                  <a:srgbClr val="000000"/>
                </a:solidFill>
              </a:rPr>
              <a:t> </a:t>
            </a:r>
            <a:r>
              <a:rPr sz="1800" spc="-15" dirty="0">
                <a:solidFill>
                  <a:srgbClr val="000000"/>
                </a:solidFill>
              </a:rPr>
              <a:t>Agar</a:t>
            </a:r>
            <a:endParaRPr sz="1800"/>
          </a:p>
        </p:txBody>
      </p:sp>
      <p:sp>
        <p:nvSpPr>
          <p:cNvPr id="25" name="object 25"/>
          <p:cNvSpPr/>
          <p:nvPr/>
        </p:nvSpPr>
        <p:spPr>
          <a:xfrm>
            <a:off x="6089903" y="4261103"/>
            <a:ext cx="2221992" cy="38861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243828" y="4242815"/>
            <a:ext cx="1976627" cy="48310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019800" y="4190936"/>
            <a:ext cx="2209800" cy="376555"/>
          </a:xfrm>
          <a:custGeom>
            <a:avLst/>
            <a:gdLst/>
            <a:ahLst/>
            <a:cxnLst/>
            <a:rect l="l" t="t" r="r" b="b"/>
            <a:pathLst>
              <a:path w="2209800" h="376554">
                <a:moveTo>
                  <a:pt x="0" y="376237"/>
                </a:moveTo>
                <a:lnTo>
                  <a:pt x="2209800" y="376237"/>
                </a:lnTo>
                <a:lnTo>
                  <a:pt x="2209800" y="0"/>
                </a:lnTo>
                <a:lnTo>
                  <a:pt x="0" y="0"/>
                </a:lnTo>
                <a:lnTo>
                  <a:pt x="0" y="376237"/>
                </a:lnTo>
                <a:close/>
              </a:path>
            </a:pathLst>
          </a:custGeom>
          <a:solidFill>
            <a:srgbClr val="FBFF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019800" y="4190936"/>
            <a:ext cx="2209800" cy="376555"/>
          </a:xfrm>
          <a:custGeom>
            <a:avLst/>
            <a:gdLst/>
            <a:ahLst/>
            <a:cxnLst/>
            <a:rect l="l" t="t" r="r" b="b"/>
            <a:pathLst>
              <a:path w="2209800" h="376554">
                <a:moveTo>
                  <a:pt x="0" y="376237"/>
                </a:moveTo>
                <a:lnTo>
                  <a:pt x="2209800" y="376237"/>
                </a:lnTo>
                <a:lnTo>
                  <a:pt x="2209800" y="0"/>
                </a:lnTo>
                <a:lnTo>
                  <a:pt x="0" y="0"/>
                </a:lnTo>
                <a:lnTo>
                  <a:pt x="0" y="37623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6295135" y="4231513"/>
            <a:ext cx="1661160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Bird Seed</a:t>
            </a:r>
            <a:r>
              <a:rPr sz="1800" b="1" spc="-130" dirty="0">
                <a:latin typeface="Arial"/>
                <a:cs typeface="Arial"/>
              </a:rPr>
              <a:t> </a:t>
            </a:r>
            <a:r>
              <a:rPr sz="1800" b="1" spc="-15" dirty="0">
                <a:latin typeface="Arial"/>
                <a:cs typeface="Arial"/>
              </a:rPr>
              <a:t>Agar</a:t>
            </a:r>
            <a:endParaRPr sz="1800">
              <a:latin typeface="Arial"/>
              <a:cs typeface="Arial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dt" sz="half" idx="6"/>
          </p:nvPr>
        </p:nvSpPr>
        <p:spPr>
          <a:xfrm>
            <a:off x="79349" y="6614860"/>
            <a:ext cx="71882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dirty="0" smtClean="0"/>
              <a:t> </a:t>
            </a:r>
            <a:endParaRPr dirty="0"/>
          </a:p>
        </p:txBody>
      </p:sp>
      <p:sp>
        <p:nvSpPr>
          <p:cNvPr id="31" name="object 31"/>
          <p:cNvSpPr txBox="1">
            <a:spLocks noGrp="1"/>
          </p:cNvSpPr>
          <p:nvPr>
            <p:ph type="ftr" sz="quarter" idx="5"/>
          </p:nvPr>
        </p:nvSpPr>
        <p:spPr>
          <a:xfrm>
            <a:off x="1756029" y="6614860"/>
            <a:ext cx="252349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spc="-5" dirty="0" smtClean="0"/>
              <a:t> </a:t>
            </a:r>
            <a:endParaRPr spc="-5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2990" y="1371853"/>
            <a:ext cx="857885" cy="1136650"/>
          </a:xfrm>
          <a:custGeom>
            <a:avLst/>
            <a:gdLst/>
            <a:ahLst/>
            <a:cxnLst/>
            <a:rect l="l" t="t" r="r" b="b"/>
            <a:pathLst>
              <a:path w="857885" h="1136650">
                <a:moveTo>
                  <a:pt x="0" y="857504"/>
                </a:moveTo>
                <a:lnTo>
                  <a:pt x="857542" y="1136142"/>
                </a:lnTo>
                <a:lnTo>
                  <a:pt x="278650" y="0"/>
                </a:lnTo>
                <a:lnTo>
                  <a:pt x="0" y="857504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82383" y="5813996"/>
            <a:ext cx="1275715" cy="638175"/>
          </a:xfrm>
          <a:custGeom>
            <a:avLst/>
            <a:gdLst/>
            <a:ahLst/>
            <a:cxnLst/>
            <a:rect l="l" t="t" r="r" b="b"/>
            <a:pathLst>
              <a:path w="1275715" h="638175">
                <a:moveTo>
                  <a:pt x="637667" y="0"/>
                </a:moveTo>
                <a:lnTo>
                  <a:pt x="0" y="637603"/>
                </a:lnTo>
                <a:lnTo>
                  <a:pt x="1275207" y="637603"/>
                </a:lnTo>
                <a:lnTo>
                  <a:pt x="637667" y="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483475" y="5264150"/>
            <a:ext cx="1352550" cy="1362075"/>
          </a:xfrm>
          <a:custGeom>
            <a:avLst/>
            <a:gdLst/>
            <a:ahLst/>
            <a:cxnLst/>
            <a:rect l="l" t="t" r="r" b="b"/>
            <a:pathLst>
              <a:path w="1352550" h="1362075">
                <a:moveTo>
                  <a:pt x="1352550" y="1362075"/>
                </a:moveTo>
                <a:lnTo>
                  <a:pt x="0" y="1362075"/>
                </a:lnTo>
                <a:lnTo>
                  <a:pt x="1352550" y="0"/>
                </a:lnTo>
                <a:lnTo>
                  <a:pt x="1352550" y="1362075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853426" y="4146550"/>
            <a:ext cx="1282700" cy="1282700"/>
          </a:xfrm>
          <a:custGeom>
            <a:avLst/>
            <a:gdLst/>
            <a:ahLst/>
            <a:cxnLst/>
            <a:rect l="l" t="t" r="r" b="b"/>
            <a:pathLst>
              <a:path w="1282700" h="1282700">
                <a:moveTo>
                  <a:pt x="0" y="641350"/>
                </a:moveTo>
                <a:lnTo>
                  <a:pt x="641350" y="0"/>
                </a:lnTo>
                <a:lnTo>
                  <a:pt x="1282700" y="641350"/>
                </a:lnTo>
                <a:lnTo>
                  <a:pt x="641350" y="1282700"/>
                </a:lnTo>
                <a:lnTo>
                  <a:pt x="0" y="64135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28797" y="6018212"/>
            <a:ext cx="840105" cy="840105"/>
          </a:xfrm>
          <a:custGeom>
            <a:avLst/>
            <a:gdLst/>
            <a:ahLst/>
            <a:cxnLst/>
            <a:rect l="l" t="t" r="r" b="b"/>
            <a:pathLst>
              <a:path w="840104" h="840104">
                <a:moveTo>
                  <a:pt x="839795" y="0"/>
                </a:moveTo>
                <a:lnTo>
                  <a:pt x="0" y="839787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60923" y="4610608"/>
            <a:ext cx="1407795" cy="2247900"/>
          </a:xfrm>
          <a:custGeom>
            <a:avLst/>
            <a:gdLst/>
            <a:ahLst/>
            <a:cxnLst/>
            <a:rect l="l" t="t" r="r" b="b"/>
            <a:pathLst>
              <a:path w="1407795" h="2247900">
                <a:moveTo>
                  <a:pt x="0" y="2247392"/>
                </a:moveTo>
                <a:lnTo>
                  <a:pt x="0" y="0"/>
                </a:lnTo>
                <a:lnTo>
                  <a:pt x="1407668" y="1407604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20334" y="3774059"/>
            <a:ext cx="638175" cy="1275715"/>
          </a:xfrm>
          <a:custGeom>
            <a:avLst/>
            <a:gdLst/>
            <a:ahLst/>
            <a:cxnLst/>
            <a:rect l="l" t="t" r="r" b="b"/>
            <a:pathLst>
              <a:path w="638175" h="1275714">
                <a:moveTo>
                  <a:pt x="0" y="637540"/>
                </a:moveTo>
                <a:lnTo>
                  <a:pt x="637666" y="1275207"/>
                </a:lnTo>
                <a:lnTo>
                  <a:pt x="637666" y="0"/>
                </a:lnTo>
                <a:lnTo>
                  <a:pt x="0" y="63754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594600" y="3482975"/>
            <a:ext cx="0" cy="1244600"/>
          </a:xfrm>
          <a:custGeom>
            <a:avLst/>
            <a:gdLst/>
            <a:ahLst/>
            <a:cxnLst/>
            <a:rect l="l" t="t" r="r" b="b"/>
            <a:pathLst>
              <a:path h="1244600">
                <a:moveTo>
                  <a:pt x="0" y="0"/>
                </a:moveTo>
                <a:lnTo>
                  <a:pt x="0" y="12446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965950" y="4098925"/>
            <a:ext cx="0" cy="1270000"/>
          </a:xfrm>
          <a:custGeom>
            <a:avLst/>
            <a:gdLst/>
            <a:ahLst/>
            <a:cxnLst/>
            <a:rect l="l" t="t" r="r" b="b"/>
            <a:pathLst>
              <a:path h="1270000">
                <a:moveTo>
                  <a:pt x="0" y="0"/>
                </a:moveTo>
                <a:lnTo>
                  <a:pt x="0" y="12700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65950" y="4730750"/>
            <a:ext cx="631825" cy="631825"/>
          </a:xfrm>
          <a:custGeom>
            <a:avLst/>
            <a:gdLst/>
            <a:ahLst/>
            <a:cxnLst/>
            <a:rect l="l" t="t" r="r" b="b"/>
            <a:pathLst>
              <a:path w="631825" h="631825">
                <a:moveTo>
                  <a:pt x="0" y="631825"/>
                </a:moveTo>
                <a:lnTo>
                  <a:pt x="63182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59600" y="3467100"/>
            <a:ext cx="638175" cy="638175"/>
          </a:xfrm>
          <a:custGeom>
            <a:avLst/>
            <a:gdLst/>
            <a:ahLst/>
            <a:cxnLst/>
            <a:rect l="l" t="t" r="r" b="b"/>
            <a:pathLst>
              <a:path w="638175" h="638175">
                <a:moveTo>
                  <a:pt x="0" y="638175"/>
                </a:moveTo>
                <a:lnTo>
                  <a:pt x="63817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553707" y="2946400"/>
            <a:ext cx="2590800" cy="1407795"/>
          </a:xfrm>
          <a:custGeom>
            <a:avLst/>
            <a:gdLst/>
            <a:ahLst/>
            <a:cxnLst/>
            <a:rect l="l" t="t" r="r" b="b"/>
            <a:pathLst>
              <a:path w="2590800" h="1407795">
                <a:moveTo>
                  <a:pt x="1407668" y="1407668"/>
                </a:moveTo>
                <a:lnTo>
                  <a:pt x="0" y="0"/>
                </a:lnTo>
                <a:lnTo>
                  <a:pt x="2590292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61376" y="3171337"/>
            <a:ext cx="1183005" cy="1183005"/>
          </a:xfrm>
          <a:custGeom>
            <a:avLst/>
            <a:gdLst/>
            <a:ahLst/>
            <a:cxnLst/>
            <a:rect l="l" t="t" r="r" b="b"/>
            <a:pathLst>
              <a:path w="1183004" h="1183004">
                <a:moveTo>
                  <a:pt x="1182624" y="0"/>
                </a:moveTo>
                <a:lnTo>
                  <a:pt x="0" y="1182730"/>
                </a:lnTo>
              </a:path>
            </a:pathLst>
          </a:custGeom>
          <a:ln w="12699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48200">
              <a:lnSpc>
                <a:spcPct val="100000"/>
              </a:lnSpc>
            </a:pPr>
            <a:r>
              <a:rPr sz="4400" dirty="0"/>
              <a:t>Introduc</a:t>
            </a:r>
            <a:r>
              <a:rPr sz="4400" spc="-15" dirty="0"/>
              <a:t>t</a:t>
            </a:r>
            <a:r>
              <a:rPr sz="4400" dirty="0"/>
              <a:t>ion</a:t>
            </a:r>
            <a:endParaRPr sz="4400"/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6"/>
          </p:nvPr>
        </p:nvSpPr>
        <p:spPr>
          <a:xfrm>
            <a:off x="79349" y="6614860"/>
            <a:ext cx="71882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dirty="0" smtClean="0"/>
              <a:t> </a:t>
            </a:r>
            <a:endParaRPr dirty="0"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xfrm>
            <a:off x="1756029" y="6614860"/>
            <a:ext cx="252349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spc="-5" dirty="0" smtClean="0"/>
              <a:t> </a:t>
            </a:r>
            <a:endParaRPr spc="-5" dirty="0"/>
          </a:p>
        </p:txBody>
      </p:sp>
      <p:sp>
        <p:nvSpPr>
          <p:cNvPr id="16" name="object 16"/>
          <p:cNvSpPr txBox="1"/>
          <p:nvPr/>
        </p:nvSpPr>
        <p:spPr>
          <a:xfrm>
            <a:off x="754176" y="1830196"/>
            <a:ext cx="7588250" cy="36937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Clr>
                <a:srgbClr val="6666FF"/>
              </a:buClr>
              <a:buSzPct val="70312"/>
              <a:buFont typeface="Wingdings"/>
              <a:buChar char=""/>
              <a:tabLst>
                <a:tab pos="355600" algn="l"/>
              </a:tabLst>
            </a:pPr>
            <a:r>
              <a:rPr sz="3200" dirty="0">
                <a:solidFill>
                  <a:srgbClr val="F8F8F8"/>
                </a:solidFill>
                <a:latin typeface="Arial"/>
                <a:cs typeface="Arial"/>
              </a:rPr>
              <a:t>To confirm clinical suspicion to</a:t>
            </a:r>
            <a:r>
              <a:rPr sz="3200" spc="-14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8F8F8"/>
                </a:solidFill>
                <a:latin typeface="Arial"/>
                <a:cs typeface="Arial"/>
              </a:rPr>
              <a:t>establish  fungal cause </a:t>
            </a:r>
            <a:r>
              <a:rPr sz="3200" dirty="0">
                <a:solidFill>
                  <a:srgbClr val="F8F8F8"/>
                </a:solidFill>
                <a:latin typeface="Arial"/>
                <a:cs typeface="Arial"/>
              </a:rPr>
              <a:t>of</a:t>
            </a:r>
            <a:r>
              <a:rPr sz="3200" spc="-5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8F8F8"/>
                </a:solidFill>
                <a:latin typeface="Arial"/>
                <a:cs typeface="Arial"/>
              </a:rPr>
              <a:t>disease.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6666FF"/>
              </a:buClr>
              <a:buFont typeface="Wingdings"/>
              <a:buChar char=""/>
            </a:pPr>
            <a:endParaRPr sz="46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6666FF"/>
              </a:buClr>
              <a:buSzPct val="70312"/>
              <a:buFont typeface="Wingdings"/>
              <a:buChar char=""/>
              <a:tabLst>
                <a:tab pos="355600" algn="l"/>
              </a:tabLst>
            </a:pPr>
            <a:r>
              <a:rPr sz="3200" dirty="0">
                <a:solidFill>
                  <a:srgbClr val="F8F8F8"/>
                </a:solidFill>
                <a:latin typeface="Arial"/>
                <a:cs typeface="Arial"/>
              </a:rPr>
              <a:t>To </a:t>
            </a:r>
            <a:r>
              <a:rPr sz="3200" spc="-5" dirty="0">
                <a:solidFill>
                  <a:srgbClr val="F8F8F8"/>
                </a:solidFill>
                <a:latin typeface="Arial"/>
                <a:cs typeface="Arial"/>
              </a:rPr>
              <a:t>help </a:t>
            </a:r>
            <a:r>
              <a:rPr sz="3200" dirty="0">
                <a:solidFill>
                  <a:srgbClr val="F8F8F8"/>
                </a:solidFill>
                <a:latin typeface="Arial"/>
                <a:cs typeface="Arial"/>
              </a:rPr>
              <a:t>in</a:t>
            </a:r>
            <a:r>
              <a:rPr sz="3200" spc="-11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8F8F8"/>
                </a:solidFill>
                <a:latin typeface="Arial"/>
                <a:cs typeface="Arial"/>
              </a:rPr>
              <a:t>-</a:t>
            </a:r>
            <a:endParaRPr sz="32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690"/>
              </a:spcBef>
              <a:buClr>
                <a:srgbClr val="FFCC00"/>
              </a:buClr>
              <a:buSzPct val="64285"/>
              <a:buFont typeface="Wingdings"/>
              <a:buChar char=""/>
              <a:tabLst>
                <a:tab pos="756920" algn="l"/>
              </a:tabLst>
            </a:pP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Choosing a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therapeutic</a:t>
            </a:r>
            <a:r>
              <a:rPr sz="2800" spc="-1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agent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670"/>
              </a:spcBef>
              <a:buClr>
                <a:srgbClr val="FFCC00"/>
              </a:buClr>
              <a:buSzPct val="64285"/>
              <a:buFont typeface="Wingdings"/>
              <a:buChar char=""/>
              <a:tabLst>
                <a:tab pos="756920" algn="l"/>
              </a:tabLst>
            </a:pP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Monitoring the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course of</a:t>
            </a:r>
            <a:r>
              <a:rPr sz="2800" spc="2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disease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670"/>
              </a:spcBef>
              <a:buClr>
                <a:srgbClr val="FFCC00"/>
              </a:buClr>
              <a:buSzPct val="64285"/>
              <a:buFont typeface="Wingdings"/>
              <a:buChar char=""/>
              <a:tabLst>
                <a:tab pos="756920" algn="l"/>
              </a:tabLst>
            </a:pP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Confirming mycological</a:t>
            </a:r>
            <a:r>
              <a:rPr sz="2800" spc="3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cure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2990" y="1371853"/>
            <a:ext cx="857885" cy="1136650"/>
          </a:xfrm>
          <a:custGeom>
            <a:avLst/>
            <a:gdLst/>
            <a:ahLst/>
            <a:cxnLst/>
            <a:rect l="l" t="t" r="r" b="b"/>
            <a:pathLst>
              <a:path w="857885" h="1136650">
                <a:moveTo>
                  <a:pt x="0" y="857504"/>
                </a:moveTo>
                <a:lnTo>
                  <a:pt x="857542" y="1136142"/>
                </a:lnTo>
                <a:lnTo>
                  <a:pt x="278650" y="0"/>
                </a:lnTo>
                <a:lnTo>
                  <a:pt x="0" y="857504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82383" y="5813996"/>
            <a:ext cx="1275715" cy="638175"/>
          </a:xfrm>
          <a:custGeom>
            <a:avLst/>
            <a:gdLst/>
            <a:ahLst/>
            <a:cxnLst/>
            <a:rect l="l" t="t" r="r" b="b"/>
            <a:pathLst>
              <a:path w="1275715" h="638175">
                <a:moveTo>
                  <a:pt x="637667" y="0"/>
                </a:moveTo>
                <a:lnTo>
                  <a:pt x="0" y="637603"/>
                </a:lnTo>
                <a:lnTo>
                  <a:pt x="1275207" y="637603"/>
                </a:lnTo>
                <a:lnTo>
                  <a:pt x="637667" y="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483475" y="5264150"/>
            <a:ext cx="1352550" cy="1362075"/>
          </a:xfrm>
          <a:custGeom>
            <a:avLst/>
            <a:gdLst/>
            <a:ahLst/>
            <a:cxnLst/>
            <a:rect l="l" t="t" r="r" b="b"/>
            <a:pathLst>
              <a:path w="1352550" h="1362075">
                <a:moveTo>
                  <a:pt x="1352550" y="1362075"/>
                </a:moveTo>
                <a:lnTo>
                  <a:pt x="0" y="1362075"/>
                </a:lnTo>
                <a:lnTo>
                  <a:pt x="1352550" y="0"/>
                </a:lnTo>
                <a:lnTo>
                  <a:pt x="1352550" y="1362075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853426" y="4146550"/>
            <a:ext cx="1282700" cy="1282700"/>
          </a:xfrm>
          <a:custGeom>
            <a:avLst/>
            <a:gdLst/>
            <a:ahLst/>
            <a:cxnLst/>
            <a:rect l="l" t="t" r="r" b="b"/>
            <a:pathLst>
              <a:path w="1282700" h="1282700">
                <a:moveTo>
                  <a:pt x="0" y="641350"/>
                </a:moveTo>
                <a:lnTo>
                  <a:pt x="641350" y="0"/>
                </a:lnTo>
                <a:lnTo>
                  <a:pt x="1282700" y="641350"/>
                </a:lnTo>
                <a:lnTo>
                  <a:pt x="641350" y="1282700"/>
                </a:lnTo>
                <a:lnTo>
                  <a:pt x="0" y="64135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28797" y="6018212"/>
            <a:ext cx="840105" cy="840105"/>
          </a:xfrm>
          <a:custGeom>
            <a:avLst/>
            <a:gdLst/>
            <a:ahLst/>
            <a:cxnLst/>
            <a:rect l="l" t="t" r="r" b="b"/>
            <a:pathLst>
              <a:path w="840104" h="840104">
                <a:moveTo>
                  <a:pt x="839795" y="0"/>
                </a:moveTo>
                <a:lnTo>
                  <a:pt x="0" y="839787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60923" y="4610608"/>
            <a:ext cx="1407795" cy="2247900"/>
          </a:xfrm>
          <a:custGeom>
            <a:avLst/>
            <a:gdLst/>
            <a:ahLst/>
            <a:cxnLst/>
            <a:rect l="l" t="t" r="r" b="b"/>
            <a:pathLst>
              <a:path w="1407795" h="2247900">
                <a:moveTo>
                  <a:pt x="0" y="2247392"/>
                </a:moveTo>
                <a:lnTo>
                  <a:pt x="0" y="0"/>
                </a:lnTo>
                <a:lnTo>
                  <a:pt x="1407668" y="1407604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20334" y="3774059"/>
            <a:ext cx="638175" cy="1275715"/>
          </a:xfrm>
          <a:custGeom>
            <a:avLst/>
            <a:gdLst/>
            <a:ahLst/>
            <a:cxnLst/>
            <a:rect l="l" t="t" r="r" b="b"/>
            <a:pathLst>
              <a:path w="638175" h="1275714">
                <a:moveTo>
                  <a:pt x="0" y="637540"/>
                </a:moveTo>
                <a:lnTo>
                  <a:pt x="637666" y="1275207"/>
                </a:lnTo>
                <a:lnTo>
                  <a:pt x="637666" y="0"/>
                </a:lnTo>
                <a:lnTo>
                  <a:pt x="0" y="63754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594600" y="3482975"/>
            <a:ext cx="0" cy="1244600"/>
          </a:xfrm>
          <a:custGeom>
            <a:avLst/>
            <a:gdLst/>
            <a:ahLst/>
            <a:cxnLst/>
            <a:rect l="l" t="t" r="r" b="b"/>
            <a:pathLst>
              <a:path h="1244600">
                <a:moveTo>
                  <a:pt x="0" y="0"/>
                </a:moveTo>
                <a:lnTo>
                  <a:pt x="0" y="12446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965950" y="4098925"/>
            <a:ext cx="0" cy="1270000"/>
          </a:xfrm>
          <a:custGeom>
            <a:avLst/>
            <a:gdLst/>
            <a:ahLst/>
            <a:cxnLst/>
            <a:rect l="l" t="t" r="r" b="b"/>
            <a:pathLst>
              <a:path h="1270000">
                <a:moveTo>
                  <a:pt x="0" y="0"/>
                </a:moveTo>
                <a:lnTo>
                  <a:pt x="0" y="12700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65950" y="4730750"/>
            <a:ext cx="631825" cy="631825"/>
          </a:xfrm>
          <a:custGeom>
            <a:avLst/>
            <a:gdLst/>
            <a:ahLst/>
            <a:cxnLst/>
            <a:rect l="l" t="t" r="r" b="b"/>
            <a:pathLst>
              <a:path w="631825" h="631825">
                <a:moveTo>
                  <a:pt x="0" y="631825"/>
                </a:moveTo>
                <a:lnTo>
                  <a:pt x="63182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59600" y="3467100"/>
            <a:ext cx="638175" cy="638175"/>
          </a:xfrm>
          <a:custGeom>
            <a:avLst/>
            <a:gdLst/>
            <a:ahLst/>
            <a:cxnLst/>
            <a:rect l="l" t="t" r="r" b="b"/>
            <a:pathLst>
              <a:path w="638175" h="638175">
                <a:moveTo>
                  <a:pt x="0" y="638175"/>
                </a:moveTo>
                <a:lnTo>
                  <a:pt x="63817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553707" y="2946400"/>
            <a:ext cx="2590800" cy="1407795"/>
          </a:xfrm>
          <a:custGeom>
            <a:avLst/>
            <a:gdLst/>
            <a:ahLst/>
            <a:cxnLst/>
            <a:rect l="l" t="t" r="r" b="b"/>
            <a:pathLst>
              <a:path w="2590800" h="1407795">
                <a:moveTo>
                  <a:pt x="1407668" y="1407668"/>
                </a:moveTo>
                <a:lnTo>
                  <a:pt x="0" y="0"/>
                </a:lnTo>
                <a:lnTo>
                  <a:pt x="2590292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61376" y="3171337"/>
            <a:ext cx="1183005" cy="1183005"/>
          </a:xfrm>
          <a:custGeom>
            <a:avLst/>
            <a:gdLst/>
            <a:ahLst/>
            <a:cxnLst/>
            <a:rect l="l" t="t" r="r" b="b"/>
            <a:pathLst>
              <a:path w="1183004" h="1183004">
                <a:moveTo>
                  <a:pt x="1182624" y="0"/>
                </a:moveTo>
                <a:lnTo>
                  <a:pt x="0" y="1182730"/>
                </a:lnTo>
              </a:path>
            </a:pathLst>
          </a:custGeom>
          <a:ln w="12699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434840">
              <a:lnSpc>
                <a:spcPct val="100000"/>
              </a:lnSpc>
            </a:pPr>
            <a:r>
              <a:rPr sz="4400" dirty="0"/>
              <a:t>Fungal</a:t>
            </a:r>
            <a:r>
              <a:rPr sz="4400" spc="-60" dirty="0"/>
              <a:t> </a:t>
            </a:r>
            <a:r>
              <a:rPr sz="4400" spc="-5" dirty="0"/>
              <a:t>Culture</a:t>
            </a:r>
            <a:endParaRPr sz="4400"/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6"/>
          </p:nvPr>
        </p:nvSpPr>
        <p:spPr>
          <a:xfrm>
            <a:off x="79349" y="6614860"/>
            <a:ext cx="71882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dirty="0" smtClean="0"/>
              <a:t> </a:t>
            </a:r>
            <a:endParaRPr dirty="0"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xfrm>
            <a:off x="1756029" y="6614860"/>
            <a:ext cx="252349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spc="-5" dirty="0" smtClean="0"/>
              <a:t> </a:t>
            </a:r>
            <a:endParaRPr spc="-5" dirty="0"/>
          </a:p>
        </p:txBody>
      </p:sp>
      <p:sp>
        <p:nvSpPr>
          <p:cNvPr id="16" name="object 16"/>
          <p:cNvSpPr txBox="1"/>
          <p:nvPr/>
        </p:nvSpPr>
        <p:spPr>
          <a:xfrm>
            <a:off x="688949" y="1509903"/>
            <a:ext cx="8031480" cy="47059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46100" indent="-533400">
              <a:lnSpc>
                <a:spcPct val="100000"/>
              </a:lnSpc>
              <a:buClr>
                <a:srgbClr val="6666FF"/>
              </a:buClr>
              <a:buSzPct val="70312"/>
              <a:buFont typeface="Wingdings"/>
              <a:buChar char=""/>
              <a:tabLst>
                <a:tab pos="546100" algn="l"/>
                <a:tab pos="546735" algn="l"/>
              </a:tabLst>
            </a:pPr>
            <a:r>
              <a:rPr sz="3200" dirty="0">
                <a:solidFill>
                  <a:srgbClr val="FFCC00"/>
                </a:solidFill>
                <a:latin typeface="Arial"/>
                <a:cs typeface="Arial"/>
              </a:rPr>
              <a:t>Temperature</a:t>
            </a:r>
            <a:r>
              <a:rPr sz="3200" spc="-120" dirty="0">
                <a:solidFill>
                  <a:srgbClr val="FFCC0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CC00"/>
                </a:solidFill>
                <a:latin typeface="Arial"/>
                <a:cs typeface="Arial"/>
              </a:rPr>
              <a:t>requirement</a:t>
            </a:r>
            <a:endParaRPr sz="3200">
              <a:latin typeface="Arial"/>
              <a:cs typeface="Arial"/>
            </a:endParaRPr>
          </a:p>
          <a:p>
            <a:pPr marL="927100" lvl="1" indent="-457200">
              <a:lnSpc>
                <a:spcPct val="100000"/>
              </a:lnSpc>
              <a:spcBef>
                <a:spcPts val="350"/>
              </a:spcBef>
              <a:buClr>
                <a:srgbClr val="FFCC00"/>
              </a:buClr>
              <a:buSzPct val="64285"/>
              <a:buFont typeface="Wingdings"/>
              <a:buChar char=""/>
              <a:tabLst>
                <a:tab pos="927100" algn="l"/>
                <a:tab pos="927735" algn="l"/>
              </a:tabLst>
            </a:pP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Majority of fungi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–</a:t>
            </a:r>
            <a:r>
              <a:rPr sz="2800" spc="-6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37°C</a:t>
            </a:r>
            <a:endParaRPr sz="2800">
              <a:latin typeface="Arial"/>
              <a:cs typeface="Arial"/>
            </a:endParaRPr>
          </a:p>
          <a:p>
            <a:pPr marL="927100" lvl="1" indent="-457200">
              <a:lnSpc>
                <a:spcPct val="100000"/>
              </a:lnSpc>
              <a:spcBef>
                <a:spcPts val="335"/>
              </a:spcBef>
              <a:buClr>
                <a:srgbClr val="FFCC00"/>
              </a:buClr>
              <a:buSzPct val="64285"/>
              <a:buFont typeface="Wingdings"/>
              <a:buChar char=""/>
              <a:tabLst>
                <a:tab pos="927100" algn="l"/>
                <a:tab pos="927735" algn="l"/>
              </a:tabLst>
            </a:pP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Superficial mycosis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–</a:t>
            </a:r>
            <a:r>
              <a:rPr sz="2800" spc="-7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30°C</a:t>
            </a:r>
            <a:endParaRPr sz="2800">
              <a:latin typeface="Arial"/>
              <a:cs typeface="Arial"/>
            </a:endParaRPr>
          </a:p>
          <a:p>
            <a:pPr marL="927100" lvl="1" indent="-457200">
              <a:lnSpc>
                <a:spcPct val="100000"/>
              </a:lnSpc>
              <a:spcBef>
                <a:spcPts val="335"/>
              </a:spcBef>
              <a:buClr>
                <a:srgbClr val="FFCC00"/>
              </a:buClr>
              <a:buSzPct val="64285"/>
              <a:buFont typeface="Wingdings"/>
              <a:buChar char=""/>
              <a:tabLst>
                <a:tab pos="927100" algn="l"/>
                <a:tab pos="927735" algn="l"/>
              </a:tabLst>
            </a:pP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Dimorphic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fungi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– 25°C &amp;</a:t>
            </a:r>
            <a:r>
              <a:rPr sz="2800" spc="3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37°C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Clr>
                <a:srgbClr val="FFCC00"/>
              </a:buClr>
              <a:buFont typeface="Wingdings"/>
              <a:buChar char=""/>
            </a:pPr>
            <a:endParaRPr sz="3500">
              <a:latin typeface="Times New Roman"/>
              <a:cs typeface="Times New Roman"/>
            </a:endParaRPr>
          </a:p>
          <a:p>
            <a:pPr marL="546100" indent="-533400">
              <a:lnSpc>
                <a:spcPct val="100000"/>
              </a:lnSpc>
              <a:buClr>
                <a:srgbClr val="6666FF"/>
              </a:buClr>
              <a:buSzPct val="70312"/>
              <a:buFont typeface="Wingdings"/>
              <a:buChar char=""/>
              <a:tabLst>
                <a:tab pos="546100" algn="l"/>
                <a:tab pos="546735" algn="l"/>
              </a:tabLst>
            </a:pPr>
            <a:r>
              <a:rPr sz="3200" dirty="0">
                <a:solidFill>
                  <a:srgbClr val="FFCC00"/>
                </a:solidFill>
                <a:latin typeface="Arial"/>
                <a:cs typeface="Arial"/>
              </a:rPr>
              <a:t>Incubation</a:t>
            </a:r>
            <a:r>
              <a:rPr sz="3200" spc="-114" dirty="0">
                <a:solidFill>
                  <a:srgbClr val="FFCC0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CC00"/>
                </a:solidFill>
                <a:latin typeface="Arial"/>
                <a:cs typeface="Arial"/>
              </a:rPr>
              <a:t>time</a:t>
            </a:r>
            <a:endParaRPr sz="3200">
              <a:latin typeface="Arial"/>
              <a:cs typeface="Arial"/>
            </a:endParaRPr>
          </a:p>
          <a:p>
            <a:pPr marL="927100" lvl="1" indent="-457200">
              <a:lnSpc>
                <a:spcPct val="100000"/>
              </a:lnSpc>
              <a:spcBef>
                <a:spcPts val="350"/>
              </a:spcBef>
              <a:buClr>
                <a:srgbClr val="FFCC00"/>
              </a:buClr>
              <a:buSzPct val="64285"/>
              <a:buFont typeface="Wingdings"/>
              <a:buChar char=""/>
              <a:tabLst>
                <a:tab pos="927100" algn="l"/>
                <a:tab pos="927735" algn="l"/>
              </a:tabLst>
            </a:pP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At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least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4</a:t>
            </a:r>
            <a:r>
              <a:rPr sz="2800" spc="-8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weeks</a:t>
            </a:r>
            <a:endParaRPr sz="2800">
              <a:latin typeface="Arial"/>
              <a:cs typeface="Arial"/>
            </a:endParaRPr>
          </a:p>
          <a:p>
            <a:pPr marL="927100" marR="5080" lvl="1" indent="-457200">
              <a:lnSpc>
                <a:spcPts val="3030"/>
              </a:lnSpc>
              <a:spcBef>
                <a:spcPts val="710"/>
              </a:spcBef>
              <a:buClr>
                <a:srgbClr val="FFCC00"/>
              </a:buClr>
              <a:buSzPct val="64285"/>
              <a:buFont typeface="Wingdings"/>
              <a:buChar char=""/>
              <a:tabLst>
                <a:tab pos="927100" algn="l"/>
                <a:tab pos="927735" algn="l"/>
              </a:tabLst>
            </a:pP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Usually positive cultures are obtained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in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7-10  days</a:t>
            </a:r>
            <a:endParaRPr sz="2800">
              <a:latin typeface="Arial"/>
              <a:cs typeface="Arial"/>
            </a:endParaRPr>
          </a:p>
          <a:p>
            <a:pPr marL="927100" lvl="1" indent="-457200">
              <a:lnSpc>
                <a:spcPct val="100000"/>
              </a:lnSpc>
              <a:spcBef>
                <a:spcPts val="290"/>
              </a:spcBef>
              <a:buClr>
                <a:srgbClr val="FFCC00"/>
              </a:buClr>
              <a:buSzPct val="64285"/>
              <a:buFont typeface="Wingdings"/>
              <a:buChar char=""/>
              <a:tabLst>
                <a:tab pos="927100" algn="l"/>
                <a:tab pos="927735" algn="l"/>
                <a:tab pos="4847590" algn="l"/>
              </a:tabLst>
            </a:pP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Candida &amp;</a:t>
            </a:r>
            <a:r>
              <a:rPr sz="2800" spc="4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Aspergillus</a:t>
            </a:r>
            <a:r>
              <a:rPr sz="2800" spc="2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-	24 to 72</a:t>
            </a:r>
            <a:r>
              <a:rPr sz="2800" spc="-4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hrs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2990" y="1371853"/>
            <a:ext cx="857885" cy="1136650"/>
          </a:xfrm>
          <a:custGeom>
            <a:avLst/>
            <a:gdLst/>
            <a:ahLst/>
            <a:cxnLst/>
            <a:rect l="l" t="t" r="r" b="b"/>
            <a:pathLst>
              <a:path w="857885" h="1136650">
                <a:moveTo>
                  <a:pt x="0" y="857504"/>
                </a:moveTo>
                <a:lnTo>
                  <a:pt x="857542" y="1136142"/>
                </a:lnTo>
                <a:lnTo>
                  <a:pt x="278650" y="0"/>
                </a:lnTo>
                <a:lnTo>
                  <a:pt x="0" y="857504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82383" y="5813996"/>
            <a:ext cx="1275715" cy="638175"/>
          </a:xfrm>
          <a:custGeom>
            <a:avLst/>
            <a:gdLst/>
            <a:ahLst/>
            <a:cxnLst/>
            <a:rect l="l" t="t" r="r" b="b"/>
            <a:pathLst>
              <a:path w="1275715" h="638175">
                <a:moveTo>
                  <a:pt x="637667" y="0"/>
                </a:moveTo>
                <a:lnTo>
                  <a:pt x="0" y="637603"/>
                </a:lnTo>
                <a:lnTo>
                  <a:pt x="1275207" y="637603"/>
                </a:lnTo>
                <a:lnTo>
                  <a:pt x="637667" y="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483475" y="5264150"/>
            <a:ext cx="1352550" cy="1362075"/>
          </a:xfrm>
          <a:custGeom>
            <a:avLst/>
            <a:gdLst/>
            <a:ahLst/>
            <a:cxnLst/>
            <a:rect l="l" t="t" r="r" b="b"/>
            <a:pathLst>
              <a:path w="1352550" h="1362075">
                <a:moveTo>
                  <a:pt x="1352550" y="1362075"/>
                </a:moveTo>
                <a:lnTo>
                  <a:pt x="0" y="1362075"/>
                </a:lnTo>
                <a:lnTo>
                  <a:pt x="1352550" y="0"/>
                </a:lnTo>
                <a:lnTo>
                  <a:pt x="1352550" y="1362075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853426" y="4146550"/>
            <a:ext cx="1282700" cy="1282700"/>
          </a:xfrm>
          <a:custGeom>
            <a:avLst/>
            <a:gdLst/>
            <a:ahLst/>
            <a:cxnLst/>
            <a:rect l="l" t="t" r="r" b="b"/>
            <a:pathLst>
              <a:path w="1282700" h="1282700">
                <a:moveTo>
                  <a:pt x="0" y="641350"/>
                </a:moveTo>
                <a:lnTo>
                  <a:pt x="641350" y="0"/>
                </a:lnTo>
                <a:lnTo>
                  <a:pt x="1282700" y="641350"/>
                </a:lnTo>
                <a:lnTo>
                  <a:pt x="641350" y="1282700"/>
                </a:lnTo>
                <a:lnTo>
                  <a:pt x="0" y="64135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28797" y="6018212"/>
            <a:ext cx="840105" cy="840105"/>
          </a:xfrm>
          <a:custGeom>
            <a:avLst/>
            <a:gdLst/>
            <a:ahLst/>
            <a:cxnLst/>
            <a:rect l="l" t="t" r="r" b="b"/>
            <a:pathLst>
              <a:path w="840104" h="840104">
                <a:moveTo>
                  <a:pt x="839795" y="0"/>
                </a:moveTo>
                <a:lnTo>
                  <a:pt x="0" y="839787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60923" y="4610608"/>
            <a:ext cx="1407795" cy="2247900"/>
          </a:xfrm>
          <a:custGeom>
            <a:avLst/>
            <a:gdLst/>
            <a:ahLst/>
            <a:cxnLst/>
            <a:rect l="l" t="t" r="r" b="b"/>
            <a:pathLst>
              <a:path w="1407795" h="2247900">
                <a:moveTo>
                  <a:pt x="0" y="2247392"/>
                </a:moveTo>
                <a:lnTo>
                  <a:pt x="0" y="0"/>
                </a:lnTo>
                <a:lnTo>
                  <a:pt x="1407668" y="1407604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20334" y="3774059"/>
            <a:ext cx="638175" cy="1275715"/>
          </a:xfrm>
          <a:custGeom>
            <a:avLst/>
            <a:gdLst/>
            <a:ahLst/>
            <a:cxnLst/>
            <a:rect l="l" t="t" r="r" b="b"/>
            <a:pathLst>
              <a:path w="638175" h="1275714">
                <a:moveTo>
                  <a:pt x="0" y="637540"/>
                </a:moveTo>
                <a:lnTo>
                  <a:pt x="637666" y="1275207"/>
                </a:lnTo>
                <a:lnTo>
                  <a:pt x="637666" y="0"/>
                </a:lnTo>
                <a:lnTo>
                  <a:pt x="0" y="63754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594600" y="3482975"/>
            <a:ext cx="0" cy="1244600"/>
          </a:xfrm>
          <a:custGeom>
            <a:avLst/>
            <a:gdLst/>
            <a:ahLst/>
            <a:cxnLst/>
            <a:rect l="l" t="t" r="r" b="b"/>
            <a:pathLst>
              <a:path h="1244600">
                <a:moveTo>
                  <a:pt x="0" y="0"/>
                </a:moveTo>
                <a:lnTo>
                  <a:pt x="0" y="12446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965950" y="4098925"/>
            <a:ext cx="0" cy="1270000"/>
          </a:xfrm>
          <a:custGeom>
            <a:avLst/>
            <a:gdLst/>
            <a:ahLst/>
            <a:cxnLst/>
            <a:rect l="l" t="t" r="r" b="b"/>
            <a:pathLst>
              <a:path h="1270000">
                <a:moveTo>
                  <a:pt x="0" y="0"/>
                </a:moveTo>
                <a:lnTo>
                  <a:pt x="0" y="12700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65950" y="4730750"/>
            <a:ext cx="631825" cy="631825"/>
          </a:xfrm>
          <a:custGeom>
            <a:avLst/>
            <a:gdLst/>
            <a:ahLst/>
            <a:cxnLst/>
            <a:rect l="l" t="t" r="r" b="b"/>
            <a:pathLst>
              <a:path w="631825" h="631825">
                <a:moveTo>
                  <a:pt x="0" y="631825"/>
                </a:moveTo>
                <a:lnTo>
                  <a:pt x="63182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59600" y="3467100"/>
            <a:ext cx="638175" cy="638175"/>
          </a:xfrm>
          <a:custGeom>
            <a:avLst/>
            <a:gdLst/>
            <a:ahLst/>
            <a:cxnLst/>
            <a:rect l="l" t="t" r="r" b="b"/>
            <a:pathLst>
              <a:path w="638175" h="638175">
                <a:moveTo>
                  <a:pt x="0" y="638175"/>
                </a:moveTo>
                <a:lnTo>
                  <a:pt x="63817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553707" y="2946400"/>
            <a:ext cx="2590800" cy="1407795"/>
          </a:xfrm>
          <a:custGeom>
            <a:avLst/>
            <a:gdLst/>
            <a:ahLst/>
            <a:cxnLst/>
            <a:rect l="l" t="t" r="r" b="b"/>
            <a:pathLst>
              <a:path w="2590800" h="1407795">
                <a:moveTo>
                  <a:pt x="1407668" y="1407668"/>
                </a:moveTo>
                <a:lnTo>
                  <a:pt x="0" y="0"/>
                </a:lnTo>
                <a:lnTo>
                  <a:pt x="2590292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61376" y="3171337"/>
            <a:ext cx="1183005" cy="1183005"/>
          </a:xfrm>
          <a:custGeom>
            <a:avLst/>
            <a:gdLst/>
            <a:ahLst/>
            <a:cxnLst/>
            <a:rect l="l" t="t" r="r" b="b"/>
            <a:pathLst>
              <a:path w="1183004" h="1183004">
                <a:moveTo>
                  <a:pt x="1182624" y="0"/>
                </a:moveTo>
                <a:lnTo>
                  <a:pt x="0" y="1182730"/>
                </a:lnTo>
              </a:path>
            </a:pathLst>
          </a:custGeom>
          <a:ln w="12699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64304">
              <a:lnSpc>
                <a:spcPct val="100000"/>
              </a:lnSpc>
            </a:pPr>
            <a:r>
              <a:rPr sz="4400" dirty="0"/>
              <a:t>Fungal</a:t>
            </a:r>
            <a:r>
              <a:rPr sz="4400" spc="-60" dirty="0"/>
              <a:t> </a:t>
            </a:r>
            <a:r>
              <a:rPr sz="4400" spc="-5" dirty="0"/>
              <a:t>Culture</a:t>
            </a:r>
            <a:endParaRPr sz="4400"/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6"/>
          </p:nvPr>
        </p:nvSpPr>
        <p:spPr>
          <a:xfrm>
            <a:off x="79349" y="6614860"/>
            <a:ext cx="71882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dirty="0" smtClean="0"/>
              <a:t> </a:t>
            </a:r>
            <a:endParaRPr dirty="0"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xfrm>
            <a:off x="1756029" y="6614860"/>
            <a:ext cx="252349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spc="-5" dirty="0" smtClean="0"/>
              <a:t> </a:t>
            </a:r>
            <a:endParaRPr spc="-5" dirty="0"/>
          </a:p>
        </p:txBody>
      </p:sp>
      <p:sp>
        <p:nvSpPr>
          <p:cNvPr id="16" name="object 16"/>
          <p:cNvSpPr txBox="1"/>
          <p:nvPr/>
        </p:nvSpPr>
        <p:spPr>
          <a:xfrm>
            <a:off x="688949" y="1558671"/>
            <a:ext cx="7491730" cy="3888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46100" indent="-533400">
              <a:lnSpc>
                <a:spcPct val="100000"/>
              </a:lnSpc>
              <a:buClr>
                <a:srgbClr val="6666FF"/>
              </a:buClr>
              <a:buSzPct val="70312"/>
              <a:buFont typeface="Wingdings"/>
              <a:buChar char=""/>
              <a:tabLst>
                <a:tab pos="546100" algn="l"/>
                <a:tab pos="546735" algn="l"/>
              </a:tabLst>
            </a:pPr>
            <a:r>
              <a:rPr sz="3200" dirty="0">
                <a:solidFill>
                  <a:srgbClr val="FFCC00"/>
                </a:solidFill>
                <a:latin typeface="Arial"/>
                <a:cs typeface="Arial"/>
              </a:rPr>
              <a:t>Specimens should be </a:t>
            </a:r>
            <a:r>
              <a:rPr sz="3200" spc="-5" dirty="0">
                <a:solidFill>
                  <a:srgbClr val="FFCC00"/>
                </a:solidFill>
                <a:latin typeface="Arial"/>
                <a:cs typeface="Arial"/>
              </a:rPr>
              <a:t>cultured </a:t>
            </a:r>
            <a:r>
              <a:rPr sz="3200" dirty="0">
                <a:solidFill>
                  <a:srgbClr val="FFCC00"/>
                </a:solidFill>
                <a:latin typeface="Arial"/>
                <a:cs typeface="Arial"/>
              </a:rPr>
              <a:t>on</a:t>
            </a:r>
            <a:r>
              <a:rPr sz="3200" spc="-95" dirty="0">
                <a:solidFill>
                  <a:srgbClr val="FFCC0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CC00"/>
                </a:solidFill>
                <a:latin typeface="Arial"/>
                <a:cs typeface="Arial"/>
              </a:rPr>
              <a:t>agar</a:t>
            </a:r>
            <a:endParaRPr sz="3200">
              <a:latin typeface="Arial"/>
              <a:cs typeface="Arial"/>
            </a:endParaRPr>
          </a:p>
          <a:p>
            <a:pPr marL="546100">
              <a:lnSpc>
                <a:spcPct val="100000"/>
              </a:lnSpc>
            </a:pPr>
            <a:r>
              <a:rPr sz="3200" dirty="0">
                <a:solidFill>
                  <a:srgbClr val="FFCC00"/>
                </a:solidFill>
                <a:latin typeface="Arial"/>
                <a:cs typeface="Arial"/>
              </a:rPr>
              <a:t>slants:</a:t>
            </a:r>
            <a:endParaRPr sz="3200">
              <a:latin typeface="Arial"/>
              <a:cs typeface="Arial"/>
            </a:endParaRPr>
          </a:p>
          <a:p>
            <a:pPr marL="927100" lvl="1" indent="-457200">
              <a:lnSpc>
                <a:spcPct val="100000"/>
              </a:lnSpc>
              <a:spcBef>
                <a:spcPts val="685"/>
              </a:spcBef>
              <a:buClr>
                <a:srgbClr val="FFCC00"/>
              </a:buClr>
              <a:buSzPct val="64285"/>
              <a:buFont typeface="Wingdings"/>
              <a:buChar char=""/>
              <a:tabLst>
                <a:tab pos="927100" algn="l"/>
                <a:tab pos="927735" algn="l"/>
              </a:tabLst>
            </a:pP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Safe</a:t>
            </a:r>
            <a:endParaRPr sz="2800">
              <a:latin typeface="Arial"/>
              <a:cs typeface="Arial"/>
            </a:endParaRPr>
          </a:p>
          <a:p>
            <a:pPr marL="927100" lvl="1" indent="-457200">
              <a:lnSpc>
                <a:spcPct val="100000"/>
              </a:lnSpc>
              <a:spcBef>
                <a:spcPts val="670"/>
              </a:spcBef>
              <a:buClr>
                <a:srgbClr val="FFCC00"/>
              </a:buClr>
              <a:buSzPct val="64285"/>
              <a:buFont typeface="Wingdings"/>
              <a:buChar char=""/>
              <a:tabLst>
                <a:tab pos="927100" algn="l"/>
                <a:tab pos="927735" algn="l"/>
              </a:tabLst>
            </a:pP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Require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less</a:t>
            </a:r>
            <a:r>
              <a:rPr sz="2800" spc="-3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space</a:t>
            </a:r>
            <a:endParaRPr sz="2800">
              <a:latin typeface="Arial"/>
              <a:cs typeface="Arial"/>
            </a:endParaRPr>
          </a:p>
          <a:p>
            <a:pPr marL="927100" lvl="1" indent="-457200">
              <a:lnSpc>
                <a:spcPct val="100000"/>
              </a:lnSpc>
              <a:spcBef>
                <a:spcPts val="675"/>
              </a:spcBef>
              <a:buClr>
                <a:srgbClr val="FFCC00"/>
              </a:buClr>
              <a:buSzPct val="64285"/>
              <a:buFont typeface="Wingdings"/>
              <a:buChar char=""/>
              <a:tabLst>
                <a:tab pos="927100" algn="l"/>
                <a:tab pos="927735" algn="l"/>
              </a:tabLst>
            </a:pP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More resistant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to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drying during</a:t>
            </a:r>
            <a:r>
              <a:rPr sz="2800" spc="-1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prolonged</a:t>
            </a:r>
            <a:endParaRPr sz="28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</a:pP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incubation</a:t>
            </a:r>
            <a:endParaRPr sz="2800">
              <a:latin typeface="Arial"/>
              <a:cs typeface="Arial"/>
            </a:endParaRPr>
          </a:p>
          <a:p>
            <a:pPr marL="927100" marR="158115" lvl="1" indent="-457200">
              <a:lnSpc>
                <a:spcPct val="100000"/>
              </a:lnSpc>
              <a:spcBef>
                <a:spcPts val="670"/>
              </a:spcBef>
              <a:buClr>
                <a:srgbClr val="FFCC00"/>
              </a:buClr>
              <a:buSzPct val="64285"/>
              <a:buFont typeface="Wingdings"/>
              <a:buChar char=""/>
              <a:tabLst>
                <a:tab pos="927100" algn="l"/>
                <a:tab pos="927735" algn="l"/>
              </a:tabLst>
            </a:pP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Blood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cultures should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be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inoculated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in to 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biphasic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blood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culture</a:t>
            </a:r>
            <a:r>
              <a:rPr sz="2800" spc="-3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bottles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2990" y="1371853"/>
            <a:ext cx="857885" cy="1136650"/>
          </a:xfrm>
          <a:custGeom>
            <a:avLst/>
            <a:gdLst/>
            <a:ahLst/>
            <a:cxnLst/>
            <a:rect l="l" t="t" r="r" b="b"/>
            <a:pathLst>
              <a:path w="857885" h="1136650">
                <a:moveTo>
                  <a:pt x="0" y="857504"/>
                </a:moveTo>
                <a:lnTo>
                  <a:pt x="857542" y="1136142"/>
                </a:lnTo>
                <a:lnTo>
                  <a:pt x="278650" y="0"/>
                </a:lnTo>
                <a:lnTo>
                  <a:pt x="0" y="857504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82383" y="5813996"/>
            <a:ext cx="1275715" cy="638175"/>
          </a:xfrm>
          <a:custGeom>
            <a:avLst/>
            <a:gdLst/>
            <a:ahLst/>
            <a:cxnLst/>
            <a:rect l="l" t="t" r="r" b="b"/>
            <a:pathLst>
              <a:path w="1275715" h="638175">
                <a:moveTo>
                  <a:pt x="637667" y="0"/>
                </a:moveTo>
                <a:lnTo>
                  <a:pt x="0" y="637603"/>
                </a:lnTo>
                <a:lnTo>
                  <a:pt x="1275207" y="637603"/>
                </a:lnTo>
                <a:lnTo>
                  <a:pt x="637667" y="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483475" y="5264150"/>
            <a:ext cx="1352550" cy="1362075"/>
          </a:xfrm>
          <a:custGeom>
            <a:avLst/>
            <a:gdLst/>
            <a:ahLst/>
            <a:cxnLst/>
            <a:rect l="l" t="t" r="r" b="b"/>
            <a:pathLst>
              <a:path w="1352550" h="1362075">
                <a:moveTo>
                  <a:pt x="1352550" y="1362075"/>
                </a:moveTo>
                <a:lnTo>
                  <a:pt x="0" y="1362075"/>
                </a:lnTo>
                <a:lnTo>
                  <a:pt x="1352550" y="0"/>
                </a:lnTo>
                <a:lnTo>
                  <a:pt x="1352550" y="1362075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853426" y="4146550"/>
            <a:ext cx="1282700" cy="1282700"/>
          </a:xfrm>
          <a:custGeom>
            <a:avLst/>
            <a:gdLst/>
            <a:ahLst/>
            <a:cxnLst/>
            <a:rect l="l" t="t" r="r" b="b"/>
            <a:pathLst>
              <a:path w="1282700" h="1282700">
                <a:moveTo>
                  <a:pt x="0" y="641350"/>
                </a:moveTo>
                <a:lnTo>
                  <a:pt x="641350" y="0"/>
                </a:lnTo>
                <a:lnTo>
                  <a:pt x="1282700" y="641350"/>
                </a:lnTo>
                <a:lnTo>
                  <a:pt x="641350" y="1282700"/>
                </a:lnTo>
                <a:lnTo>
                  <a:pt x="0" y="64135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28797" y="6018212"/>
            <a:ext cx="840105" cy="840105"/>
          </a:xfrm>
          <a:custGeom>
            <a:avLst/>
            <a:gdLst/>
            <a:ahLst/>
            <a:cxnLst/>
            <a:rect l="l" t="t" r="r" b="b"/>
            <a:pathLst>
              <a:path w="840104" h="840104">
                <a:moveTo>
                  <a:pt x="839795" y="0"/>
                </a:moveTo>
                <a:lnTo>
                  <a:pt x="0" y="839787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60923" y="4610608"/>
            <a:ext cx="1407795" cy="2247900"/>
          </a:xfrm>
          <a:custGeom>
            <a:avLst/>
            <a:gdLst/>
            <a:ahLst/>
            <a:cxnLst/>
            <a:rect l="l" t="t" r="r" b="b"/>
            <a:pathLst>
              <a:path w="1407795" h="2247900">
                <a:moveTo>
                  <a:pt x="0" y="2247392"/>
                </a:moveTo>
                <a:lnTo>
                  <a:pt x="0" y="0"/>
                </a:lnTo>
                <a:lnTo>
                  <a:pt x="1407668" y="1407604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20334" y="3774059"/>
            <a:ext cx="638175" cy="1275715"/>
          </a:xfrm>
          <a:custGeom>
            <a:avLst/>
            <a:gdLst/>
            <a:ahLst/>
            <a:cxnLst/>
            <a:rect l="l" t="t" r="r" b="b"/>
            <a:pathLst>
              <a:path w="638175" h="1275714">
                <a:moveTo>
                  <a:pt x="0" y="637540"/>
                </a:moveTo>
                <a:lnTo>
                  <a:pt x="637666" y="1275207"/>
                </a:lnTo>
                <a:lnTo>
                  <a:pt x="637666" y="0"/>
                </a:lnTo>
                <a:lnTo>
                  <a:pt x="0" y="63754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594600" y="3482975"/>
            <a:ext cx="0" cy="1244600"/>
          </a:xfrm>
          <a:custGeom>
            <a:avLst/>
            <a:gdLst/>
            <a:ahLst/>
            <a:cxnLst/>
            <a:rect l="l" t="t" r="r" b="b"/>
            <a:pathLst>
              <a:path h="1244600">
                <a:moveTo>
                  <a:pt x="0" y="0"/>
                </a:moveTo>
                <a:lnTo>
                  <a:pt x="0" y="12446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965950" y="4098925"/>
            <a:ext cx="0" cy="1270000"/>
          </a:xfrm>
          <a:custGeom>
            <a:avLst/>
            <a:gdLst/>
            <a:ahLst/>
            <a:cxnLst/>
            <a:rect l="l" t="t" r="r" b="b"/>
            <a:pathLst>
              <a:path h="1270000">
                <a:moveTo>
                  <a:pt x="0" y="0"/>
                </a:moveTo>
                <a:lnTo>
                  <a:pt x="0" y="12700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65950" y="4730750"/>
            <a:ext cx="631825" cy="631825"/>
          </a:xfrm>
          <a:custGeom>
            <a:avLst/>
            <a:gdLst/>
            <a:ahLst/>
            <a:cxnLst/>
            <a:rect l="l" t="t" r="r" b="b"/>
            <a:pathLst>
              <a:path w="631825" h="631825">
                <a:moveTo>
                  <a:pt x="0" y="631825"/>
                </a:moveTo>
                <a:lnTo>
                  <a:pt x="63182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59600" y="3467100"/>
            <a:ext cx="638175" cy="638175"/>
          </a:xfrm>
          <a:custGeom>
            <a:avLst/>
            <a:gdLst/>
            <a:ahLst/>
            <a:cxnLst/>
            <a:rect l="l" t="t" r="r" b="b"/>
            <a:pathLst>
              <a:path w="638175" h="638175">
                <a:moveTo>
                  <a:pt x="0" y="638175"/>
                </a:moveTo>
                <a:lnTo>
                  <a:pt x="63817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553707" y="2946400"/>
            <a:ext cx="2590800" cy="1407795"/>
          </a:xfrm>
          <a:custGeom>
            <a:avLst/>
            <a:gdLst/>
            <a:ahLst/>
            <a:cxnLst/>
            <a:rect l="l" t="t" r="r" b="b"/>
            <a:pathLst>
              <a:path w="2590800" h="1407795">
                <a:moveTo>
                  <a:pt x="1407668" y="1407668"/>
                </a:moveTo>
                <a:lnTo>
                  <a:pt x="0" y="0"/>
                </a:lnTo>
                <a:lnTo>
                  <a:pt x="2590292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61376" y="3171337"/>
            <a:ext cx="1183005" cy="1183005"/>
          </a:xfrm>
          <a:custGeom>
            <a:avLst/>
            <a:gdLst/>
            <a:ahLst/>
            <a:cxnLst/>
            <a:rect l="l" t="t" r="r" b="b"/>
            <a:pathLst>
              <a:path w="1183004" h="1183004">
                <a:moveTo>
                  <a:pt x="1182624" y="0"/>
                </a:moveTo>
                <a:lnTo>
                  <a:pt x="0" y="1182730"/>
                </a:lnTo>
              </a:path>
            </a:pathLst>
          </a:custGeom>
          <a:ln w="12699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2885058" y="330453"/>
            <a:ext cx="5725160" cy="115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715" algn="r">
              <a:lnSpc>
                <a:spcPts val="4560"/>
              </a:lnSpc>
            </a:pPr>
            <a:r>
              <a:rPr sz="4000" spc="-5" dirty="0"/>
              <a:t>Interpretation of</a:t>
            </a:r>
            <a:r>
              <a:rPr sz="4000" spc="-25" dirty="0"/>
              <a:t> </a:t>
            </a:r>
            <a:r>
              <a:rPr sz="4000" spc="-5" dirty="0"/>
              <a:t>Fungal</a:t>
            </a:r>
            <a:endParaRPr sz="4000"/>
          </a:p>
          <a:p>
            <a:pPr marR="5080" algn="r">
              <a:lnSpc>
                <a:spcPts val="4560"/>
              </a:lnSpc>
            </a:pPr>
            <a:r>
              <a:rPr sz="4000" spc="-5" dirty="0"/>
              <a:t>Culture</a:t>
            </a:r>
            <a:endParaRPr sz="4000"/>
          </a:p>
        </p:txBody>
      </p:sp>
      <p:sp>
        <p:nvSpPr>
          <p:cNvPr id="20" name="object 20"/>
          <p:cNvSpPr txBox="1">
            <a:spLocks noGrp="1"/>
          </p:cNvSpPr>
          <p:nvPr>
            <p:ph type="dt" sz="half" idx="6"/>
          </p:nvPr>
        </p:nvSpPr>
        <p:spPr>
          <a:xfrm>
            <a:off x="79349" y="6614860"/>
            <a:ext cx="71882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dirty="0" smtClean="0"/>
              <a:t> </a:t>
            </a:r>
            <a:endParaRPr dirty="0"/>
          </a:p>
        </p:txBody>
      </p:sp>
      <p:sp>
        <p:nvSpPr>
          <p:cNvPr id="21" name="object 21"/>
          <p:cNvSpPr txBox="1">
            <a:spLocks noGrp="1"/>
          </p:cNvSpPr>
          <p:nvPr>
            <p:ph type="ftr" sz="quarter" idx="5"/>
          </p:nvPr>
        </p:nvSpPr>
        <p:spPr>
          <a:xfrm>
            <a:off x="1756029" y="6614860"/>
            <a:ext cx="252349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spc="-5" dirty="0" smtClean="0"/>
              <a:t> </a:t>
            </a:r>
            <a:endParaRPr spc="-5" dirty="0"/>
          </a:p>
        </p:txBody>
      </p:sp>
      <p:sp>
        <p:nvSpPr>
          <p:cNvPr id="16" name="object 1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22300" indent="-609600">
              <a:lnSpc>
                <a:spcPts val="2810"/>
              </a:lnSpc>
              <a:buClr>
                <a:srgbClr val="6666FF"/>
              </a:buClr>
              <a:buSzPct val="69230"/>
              <a:buFont typeface="Wingdings"/>
              <a:buChar char=""/>
              <a:tabLst>
                <a:tab pos="622300" algn="l"/>
                <a:tab pos="622935" algn="l"/>
              </a:tabLst>
            </a:pPr>
            <a:r>
              <a:rPr dirty="0">
                <a:solidFill>
                  <a:srgbClr val="F8F8F8"/>
                </a:solidFill>
              </a:rPr>
              <a:t>Isolation of an </a:t>
            </a:r>
            <a:r>
              <a:rPr dirty="0"/>
              <a:t>established </a:t>
            </a:r>
            <a:r>
              <a:rPr spc="5" dirty="0"/>
              <a:t>pathogen</a:t>
            </a:r>
            <a:r>
              <a:rPr spc="-60" dirty="0"/>
              <a:t> </a:t>
            </a:r>
            <a:r>
              <a:rPr dirty="0">
                <a:solidFill>
                  <a:srgbClr val="F8F8F8"/>
                </a:solidFill>
              </a:rPr>
              <a:t>like</a:t>
            </a:r>
          </a:p>
          <a:p>
            <a:pPr marL="622300">
              <a:lnSpc>
                <a:spcPts val="2495"/>
              </a:lnSpc>
            </a:pPr>
            <a:r>
              <a:rPr i="1" dirty="0">
                <a:solidFill>
                  <a:srgbClr val="F8F8F8"/>
                </a:solidFill>
                <a:latin typeface="Arial"/>
                <a:cs typeface="Arial"/>
              </a:rPr>
              <a:t>H. </a:t>
            </a:r>
            <a:r>
              <a:rPr i="1" spc="5" dirty="0">
                <a:solidFill>
                  <a:srgbClr val="F8F8F8"/>
                </a:solidFill>
                <a:latin typeface="Arial"/>
                <a:cs typeface="Arial"/>
              </a:rPr>
              <a:t>capsulatum </a:t>
            </a:r>
            <a:r>
              <a:rPr dirty="0">
                <a:solidFill>
                  <a:srgbClr val="F8F8F8"/>
                </a:solidFill>
              </a:rPr>
              <a:t>or </a:t>
            </a:r>
            <a:r>
              <a:rPr i="1" dirty="0">
                <a:solidFill>
                  <a:srgbClr val="F8F8F8"/>
                </a:solidFill>
                <a:latin typeface="Arial"/>
                <a:cs typeface="Arial"/>
              </a:rPr>
              <a:t>C. neoformans </a:t>
            </a:r>
            <a:r>
              <a:rPr dirty="0">
                <a:solidFill>
                  <a:srgbClr val="F8F8F8"/>
                </a:solidFill>
              </a:rPr>
              <a:t>– </a:t>
            </a:r>
            <a:r>
              <a:rPr spc="5" dirty="0"/>
              <a:t>evidence</a:t>
            </a:r>
            <a:r>
              <a:rPr spc="-120" dirty="0"/>
              <a:t> </a:t>
            </a:r>
            <a:r>
              <a:rPr dirty="0"/>
              <a:t>of</a:t>
            </a:r>
          </a:p>
          <a:p>
            <a:pPr marL="622300">
              <a:lnSpc>
                <a:spcPts val="2810"/>
              </a:lnSpc>
            </a:pPr>
            <a:r>
              <a:rPr dirty="0"/>
              <a:t>infection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250">
              <a:latin typeface="Times New Roman"/>
              <a:cs typeface="Times New Roman"/>
            </a:endParaRPr>
          </a:p>
          <a:p>
            <a:pPr marL="622300" marR="5080" indent="-609600">
              <a:lnSpc>
                <a:spcPct val="80000"/>
              </a:lnSpc>
              <a:buClr>
                <a:srgbClr val="6666FF"/>
              </a:buClr>
              <a:buSzPct val="69230"/>
              <a:buFont typeface="Wingdings"/>
              <a:buChar char=""/>
              <a:tabLst>
                <a:tab pos="622300" algn="l"/>
                <a:tab pos="622935" algn="l"/>
              </a:tabLst>
            </a:pPr>
            <a:r>
              <a:rPr dirty="0">
                <a:solidFill>
                  <a:srgbClr val="F8F8F8"/>
                </a:solidFill>
              </a:rPr>
              <a:t>Isolation of </a:t>
            </a:r>
            <a:r>
              <a:rPr spc="5" dirty="0"/>
              <a:t>commensal </a:t>
            </a:r>
            <a:r>
              <a:rPr dirty="0"/>
              <a:t>or opportunistic fungi</a:t>
            </a:r>
            <a:r>
              <a:rPr spc="-85" dirty="0"/>
              <a:t> </a:t>
            </a:r>
            <a:r>
              <a:rPr dirty="0">
                <a:solidFill>
                  <a:srgbClr val="F8F8F8"/>
                </a:solidFill>
              </a:rPr>
              <a:t>like  Candida or Aspergillus – consider following  points: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1222654" y="4017009"/>
            <a:ext cx="6240145" cy="721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45465" algn="l"/>
              </a:tabLst>
            </a:pPr>
            <a:r>
              <a:rPr sz="1550" dirty="0">
                <a:solidFill>
                  <a:srgbClr val="FFCC00"/>
                </a:solidFill>
                <a:latin typeface="Arial"/>
                <a:cs typeface="Arial"/>
              </a:rPr>
              <a:t>1.	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Isolation </a:t>
            </a:r>
            <a:r>
              <a:rPr sz="2400" dirty="0">
                <a:solidFill>
                  <a:srgbClr val="F8F8F8"/>
                </a:solidFill>
                <a:latin typeface="Arial"/>
                <a:cs typeface="Arial"/>
              </a:rPr>
              <a:t>of same strain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in all culture</a:t>
            </a:r>
            <a:r>
              <a:rPr sz="2400" spc="3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8F8F8"/>
                </a:solidFill>
                <a:latin typeface="Arial"/>
                <a:cs typeface="Arial"/>
              </a:rPr>
              <a:t>tubes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50"/>
              </a:spcBef>
            </a:pPr>
            <a:r>
              <a:rPr sz="1550" spc="-5" dirty="0">
                <a:solidFill>
                  <a:srgbClr val="FFCC00"/>
                </a:solidFill>
                <a:latin typeface="Arial"/>
                <a:cs typeface="Arial"/>
              </a:rPr>
              <a:t>2.</a:t>
            </a:r>
            <a:endParaRPr sz="15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756029" y="4382770"/>
            <a:ext cx="6014720" cy="375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Repeated isolation </a:t>
            </a:r>
            <a:r>
              <a:rPr sz="2400" dirty="0">
                <a:solidFill>
                  <a:srgbClr val="F8F8F8"/>
                </a:solidFill>
                <a:latin typeface="Arial"/>
                <a:cs typeface="Arial"/>
              </a:rPr>
              <a:t>of same strain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in</a:t>
            </a:r>
            <a:r>
              <a:rPr sz="2400" spc="8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multiple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222654" y="4675378"/>
            <a:ext cx="6290310" cy="147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45465">
              <a:lnSpc>
                <a:spcPct val="100000"/>
              </a:lnSpc>
            </a:pP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specimens</a:t>
            </a:r>
            <a:endParaRPr sz="2400">
              <a:latin typeface="Arial"/>
              <a:cs typeface="Arial"/>
            </a:endParaRPr>
          </a:p>
          <a:p>
            <a:pPr marL="545465" indent="-532765">
              <a:lnSpc>
                <a:spcPct val="100000"/>
              </a:lnSpc>
              <a:buClr>
                <a:srgbClr val="FFCC00"/>
              </a:buClr>
              <a:buSzPct val="64583"/>
              <a:buAutoNum type="arabicPeriod" startAt="3"/>
              <a:tabLst>
                <a:tab pos="545465" algn="l"/>
                <a:tab pos="546100" algn="l"/>
              </a:tabLst>
            </a:pPr>
            <a:r>
              <a:rPr sz="2400" dirty="0">
                <a:solidFill>
                  <a:srgbClr val="F8F8F8"/>
                </a:solidFill>
                <a:latin typeface="Arial"/>
                <a:cs typeface="Arial"/>
              </a:rPr>
              <a:t>Isolation of same strain from different</a:t>
            </a:r>
            <a:r>
              <a:rPr sz="2400" spc="-8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8F8F8"/>
                </a:solidFill>
                <a:latin typeface="Arial"/>
                <a:cs typeface="Arial"/>
              </a:rPr>
              <a:t>sites</a:t>
            </a:r>
            <a:endParaRPr sz="2400">
              <a:latin typeface="Arial"/>
              <a:cs typeface="Arial"/>
            </a:endParaRPr>
          </a:p>
          <a:p>
            <a:pPr marL="545465" indent="-532765">
              <a:lnSpc>
                <a:spcPct val="100000"/>
              </a:lnSpc>
              <a:buClr>
                <a:srgbClr val="FFCC00"/>
              </a:buClr>
              <a:buSzPct val="64583"/>
              <a:buAutoNum type="arabicPeriod" startAt="3"/>
              <a:tabLst>
                <a:tab pos="545465" algn="l"/>
                <a:tab pos="546100" algn="l"/>
              </a:tabLst>
            </a:pPr>
            <a:r>
              <a:rPr sz="2400" dirty="0">
                <a:solidFill>
                  <a:srgbClr val="F8F8F8"/>
                </a:solidFill>
                <a:latin typeface="Arial"/>
                <a:cs typeface="Arial"/>
              </a:rPr>
              <a:t>Immune</a:t>
            </a:r>
            <a:r>
              <a:rPr sz="2400" spc="-10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8F8F8"/>
                </a:solidFill>
                <a:latin typeface="Arial"/>
                <a:cs typeface="Arial"/>
              </a:rPr>
              <a:t>status</a:t>
            </a:r>
            <a:endParaRPr sz="2400">
              <a:latin typeface="Arial"/>
              <a:cs typeface="Arial"/>
            </a:endParaRPr>
          </a:p>
          <a:p>
            <a:pPr marL="545465" indent="-532765">
              <a:lnSpc>
                <a:spcPct val="100000"/>
              </a:lnSpc>
              <a:buClr>
                <a:srgbClr val="FFCC00"/>
              </a:buClr>
              <a:buSzPct val="64583"/>
              <a:buAutoNum type="arabicPeriod" startAt="3"/>
              <a:tabLst>
                <a:tab pos="545465" algn="l"/>
                <a:tab pos="546100" algn="l"/>
              </a:tabLst>
            </a:pP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Serological</a:t>
            </a:r>
            <a:r>
              <a:rPr sz="2400" spc="2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evidence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67965">
              <a:lnSpc>
                <a:spcPts val="4560"/>
              </a:lnSpc>
            </a:pPr>
            <a:r>
              <a:rPr spc="-5" dirty="0"/>
              <a:t>Identification of</a:t>
            </a:r>
            <a:r>
              <a:rPr spc="-30" dirty="0"/>
              <a:t> </a:t>
            </a:r>
            <a:r>
              <a:rPr spc="-5" dirty="0"/>
              <a:t>fungal</a:t>
            </a:r>
          </a:p>
          <a:p>
            <a:pPr marL="6238240">
              <a:lnSpc>
                <a:spcPts val="4560"/>
              </a:lnSpc>
            </a:pPr>
            <a:r>
              <a:rPr spc="-5" dirty="0"/>
              <a:t>cultures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4176" y="1867809"/>
            <a:ext cx="6643370" cy="939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2600"/>
              </a:lnSpc>
              <a:buClr>
                <a:srgbClr val="6666FF"/>
              </a:buClr>
              <a:buSzPct val="70312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CC00"/>
                </a:solidFill>
                <a:latin typeface="Arial"/>
                <a:cs typeface="Arial"/>
              </a:rPr>
              <a:t>Colony morphology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–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colour, texture, 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pigment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66800" y="3352800"/>
            <a:ext cx="3505200" cy="2667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334000" y="3429000"/>
            <a:ext cx="3333750" cy="2590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xfrm>
            <a:off x="79349" y="6614860"/>
            <a:ext cx="71882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dirty="0" smtClean="0"/>
              <a:t> </a:t>
            </a:r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xfrm>
            <a:off x="1756029" y="6614860"/>
            <a:ext cx="252349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spc="-5" dirty="0" smtClean="0"/>
              <a:t> </a:t>
            </a:r>
            <a:endParaRPr spc="-5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2990" y="1371853"/>
            <a:ext cx="857885" cy="1136650"/>
          </a:xfrm>
          <a:custGeom>
            <a:avLst/>
            <a:gdLst/>
            <a:ahLst/>
            <a:cxnLst/>
            <a:rect l="l" t="t" r="r" b="b"/>
            <a:pathLst>
              <a:path w="857885" h="1136650">
                <a:moveTo>
                  <a:pt x="0" y="857504"/>
                </a:moveTo>
                <a:lnTo>
                  <a:pt x="857542" y="1136142"/>
                </a:lnTo>
                <a:lnTo>
                  <a:pt x="278650" y="0"/>
                </a:lnTo>
                <a:lnTo>
                  <a:pt x="0" y="857504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82383" y="5813996"/>
            <a:ext cx="1275715" cy="638175"/>
          </a:xfrm>
          <a:custGeom>
            <a:avLst/>
            <a:gdLst/>
            <a:ahLst/>
            <a:cxnLst/>
            <a:rect l="l" t="t" r="r" b="b"/>
            <a:pathLst>
              <a:path w="1275715" h="638175">
                <a:moveTo>
                  <a:pt x="637667" y="0"/>
                </a:moveTo>
                <a:lnTo>
                  <a:pt x="0" y="637603"/>
                </a:lnTo>
                <a:lnTo>
                  <a:pt x="1275207" y="637603"/>
                </a:lnTo>
                <a:lnTo>
                  <a:pt x="637667" y="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483475" y="5264150"/>
            <a:ext cx="1352550" cy="1362075"/>
          </a:xfrm>
          <a:custGeom>
            <a:avLst/>
            <a:gdLst/>
            <a:ahLst/>
            <a:cxnLst/>
            <a:rect l="l" t="t" r="r" b="b"/>
            <a:pathLst>
              <a:path w="1352550" h="1362075">
                <a:moveTo>
                  <a:pt x="1352550" y="1362075"/>
                </a:moveTo>
                <a:lnTo>
                  <a:pt x="0" y="1362075"/>
                </a:lnTo>
                <a:lnTo>
                  <a:pt x="1352550" y="0"/>
                </a:lnTo>
                <a:lnTo>
                  <a:pt x="1352550" y="1362075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853426" y="4146550"/>
            <a:ext cx="1282700" cy="1282700"/>
          </a:xfrm>
          <a:custGeom>
            <a:avLst/>
            <a:gdLst/>
            <a:ahLst/>
            <a:cxnLst/>
            <a:rect l="l" t="t" r="r" b="b"/>
            <a:pathLst>
              <a:path w="1282700" h="1282700">
                <a:moveTo>
                  <a:pt x="0" y="641350"/>
                </a:moveTo>
                <a:lnTo>
                  <a:pt x="641350" y="0"/>
                </a:lnTo>
                <a:lnTo>
                  <a:pt x="1282700" y="641350"/>
                </a:lnTo>
                <a:lnTo>
                  <a:pt x="641350" y="1282700"/>
                </a:lnTo>
                <a:lnTo>
                  <a:pt x="0" y="64135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28797" y="6018212"/>
            <a:ext cx="840105" cy="840105"/>
          </a:xfrm>
          <a:custGeom>
            <a:avLst/>
            <a:gdLst/>
            <a:ahLst/>
            <a:cxnLst/>
            <a:rect l="l" t="t" r="r" b="b"/>
            <a:pathLst>
              <a:path w="840104" h="840104">
                <a:moveTo>
                  <a:pt x="839795" y="0"/>
                </a:moveTo>
                <a:lnTo>
                  <a:pt x="0" y="839787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60923" y="4610608"/>
            <a:ext cx="1407795" cy="2247900"/>
          </a:xfrm>
          <a:custGeom>
            <a:avLst/>
            <a:gdLst/>
            <a:ahLst/>
            <a:cxnLst/>
            <a:rect l="l" t="t" r="r" b="b"/>
            <a:pathLst>
              <a:path w="1407795" h="2247900">
                <a:moveTo>
                  <a:pt x="0" y="2247392"/>
                </a:moveTo>
                <a:lnTo>
                  <a:pt x="0" y="0"/>
                </a:lnTo>
                <a:lnTo>
                  <a:pt x="1407668" y="1407604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20334" y="3774059"/>
            <a:ext cx="638175" cy="1275715"/>
          </a:xfrm>
          <a:custGeom>
            <a:avLst/>
            <a:gdLst/>
            <a:ahLst/>
            <a:cxnLst/>
            <a:rect l="l" t="t" r="r" b="b"/>
            <a:pathLst>
              <a:path w="638175" h="1275714">
                <a:moveTo>
                  <a:pt x="0" y="637540"/>
                </a:moveTo>
                <a:lnTo>
                  <a:pt x="637666" y="1275207"/>
                </a:lnTo>
                <a:lnTo>
                  <a:pt x="637666" y="0"/>
                </a:lnTo>
                <a:lnTo>
                  <a:pt x="0" y="63754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594600" y="3482975"/>
            <a:ext cx="0" cy="1244600"/>
          </a:xfrm>
          <a:custGeom>
            <a:avLst/>
            <a:gdLst/>
            <a:ahLst/>
            <a:cxnLst/>
            <a:rect l="l" t="t" r="r" b="b"/>
            <a:pathLst>
              <a:path h="1244600">
                <a:moveTo>
                  <a:pt x="0" y="0"/>
                </a:moveTo>
                <a:lnTo>
                  <a:pt x="0" y="12446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965950" y="4098925"/>
            <a:ext cx="0" cy="1270000"/>
          </a:xfrm>
          <a:custGeom>
            <a:avLst/>
            <a:gdLst/>
            <a:ahLst/>
            <a:cxnLst/>
            <a:rect l="l" t="t" r="r" b="b"/>
            <a:pathLst>
              <a:path h="1270000">
                <a:moveTo>
                  <a:pt x="0" y="0"/>
                </a:moveTo>
                <a:lnTo>
                  <a:pt x="0" y="12700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65950" y="4730750"/>
            <a:ext cx="631825" cy="631825"/>
          </a:xfrm>
          <a:custGeom>
            <a:avLst/>
            <a:gdLst/>
            <a:ahLst/>
            <a:cxnLst/>
            <a:rect l="l" t="t" r="r" b="b"/>
            <a:pathLst>
              <a:path w="631825" h="631825">
                <a:moveTo>
                  <a:pt x="0" y="631825"/>
                </a:moveTo>
                <a:lnTo>
                  <a:pt x="63182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59600" y="3467100"/>
            <a:ext cx="638175" cy="638175"/>
          </a:xfrm>
          <a:custGeom>
            <a:avLst/>
            <a:gdLst/>
            <a:ahLst/>
            <a:cxnLst/>
            <a:rect l="l" t="t" r="r" b="b"/>
            <a:pathLst>
              <a:path w="638175" h="638175">
                <a:moveTo>
                  <a:pt x="0" y="638175"/>
                </a:moveTo>
                <a:lnTo>
                  <a:pt x="63817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553707" y="2946400"/>
            <a:ext cx="2590800" cy="1407795"/>
          </a:xfrm>
          <a:custGeom>
            <a:avLst/>
            <a:gdLst/>
            <a:ahLst/>
            <a:cxnLst/>
            <a:rect l="l" t="t" r="r" b="b"/>
            <a:pathLst>
              <a:path w="2590800" h="1407795">
                <a:moveTo>
                  <a:pt x="1407668" y="1407668"/>
                </a:moveTo>
                <a:lnTo>
                  <a:pt x="0" y="0"/>
                </a:lnTo>
                <a:lnTo>
                  <a:pt x="2590292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61376" y="3171337"/>
            <a:ext cx="1183005" cy="1183005"/>
          </a:xfrm>
          <a:custGeom>
            <a:avLst/>
            <a:gdLst/>
            <a:ahLst/>
            <a:cxnLst/>
            <a:rect l="l" t="t" r="r" b="b"/>
            <a:pathLst>
              <a:path w="1183004" h="1183004">
                <a:moveTo>
                  <a:pt x="1182624" y="0"/>
                </a:moveTo>
                <a:lnTo>
                  <a:pt x="0" y="1182730"/>
                </a:lnTo>
              </a:path>
            </a:pathLst>
          </a:custGeom>
          <a:ln w="12699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00070">
              <a:lnSpc>
                <a:spcPts val="4560"/>
              </a:lnSpc>
            </a:pPr>
            <a:r>
              <a:rPr sz="4000" spc="-5" dirty="0"/>
              <a:t>Identification of</a:t>
            </a:r>
            <a:r>
              <a:rPr sz="4000" spc="-30" dirty="0"/>
              <a:t> </a:t>
            </a:r>
            <a:r>
              <a:rPr sz="4000" spc="-5" dirty="0"/>
              <a:t>fungal</a:t>
            </a:r>
            <a:endParaRPr sz="4000"/>
          </a:p>
          <a:p>
            <a:pPr marL="6570345">
              <a:lnSpc>
                <a:spcPts val="4560"/>
              </a:lnSpc>
            </a:pPr>
            <a:r>
              <a:rPr sz="4000" spc="-5" dirty="0"/>
              <a:t>cultures</a:t>
            </a:r>
            <a:endParaRPr sz="4000"/>
          </a:p>
        </p:txBody>
      </p:sp>
      <p:sp>
        <p:nvSpPr>
          <p:cNvPr id="16" name="object 16"/>
          <p:cNvSpPr txBox="1"/>
          <p:nvPr/>
        </p:nvSpPr>
        <p:spPr>
          <a:xfrm>
            <a:off x="754176" y="1810039"/>
            <a:ext cx="3828415" cy="167068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75"/>
              </a:spcBef>
              <a:buClr>
                <a:srgbClr val="6666FF"/>
              </a:buClr>
              <a:buSzPct val="69642"/>
              <a:buFont typeface="Wingdings"/>
              <a:buChar char=""/>
              <a:tabLst>
                <a:tab pos="355600" algn="l"/>
              </a:tabLst>
            </a:pPr>
            <a:r>
              <a:rPr sz="2800" spc="-5" dirty="0">
                <a:solidFill>
                  <a:srgbClr val="FFCC00"/>
                </a:solidFill>
                <a:latin typeface="Arial"/>
                <a:cs typeface="Arial"/>
              </a:rPr>
              <a:t>Fungal</a:t>
            </a:r>
            <a:r>
              <a:rPr sz="2800" spc="-20" dirty="0">
                <a:solidFill>
                  <a:srgbClr val="FFCC00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FCC00"/>
                </a:solidFill>
                <a:latin typeface="Arial"/>
                <a:cs typeface="Arial"/>
              </a:rPr>
              <a:t>morphology</a:t>
            </a:r>
            <a:endParaRPr sz="2800">
              <a:latin typeface="Arial"/>
              <a:cs typeface="Arial"/>
            </a:endParaRPr>
          </a:p>
          <a:p>
            <a:pPr marL="355600" marR="5080">
              <a:lnSpc>
                <a:spcPct val="101800"/>
              </a:lnSpc>
              <a:spcBef>
                <a:spcPts val="320"/>
              </a:spcBef>
            </a:pP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under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microscope – 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using Lactophenol Cotton  Blue (LPCB)</a:t>
            </a:r>
            <a:r>
              <a:rPr sz="2400" spc="-2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stain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54176" y="3553714"/>
            <a:ext cx="4318635" cy="24498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6666FF"/>
              </a:buClr>
              <a:buSzPct val="68750"/>
              <a:buFont typeface="Wingdings"/>
              <a:buChar char="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FFCC00"/>
                </a:solidFill>
                <a:latin typeface="Arial"/>
                <a:cs typeface="Arial"/>
              </a:rPr>
              <a:t>Composition </a:t>
            </a:r>
            <a:r>
              <a:rPr sz="2400" dirty="0">
                <a:solidFill>
                  <a:srgbClr val="FFCC00"/>
                </a:solidFill>
                <a:latin typeface="Arial"/>
                <a:cs typeface="Arial"/>
              </a:rPr>
              <a:t>of</a:t>
            </a:r>
            <a:r>
              <a:rPr sz="2400" spc="-10" dirty="0">
                <a:solidFill>
                  <a:srgbClr val="FFCC00"/>
                </a:solidFill>
                <a:latin typeface="Arial"/>
                <a:cs typeface="Arial"/>
              </a:rPr>
              <a:t> LPCB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480"/>
              </a:spcBef>
              <a:buClr>
                <a:srgbClr val="FFCC00"/>
              </a:buClr>
              <a:buSzPct val="65000"/>
              <a:buFont typeface="Wingdings"/>
              <a:buChar char=""/>
              <a:tabLst>
                <a:tab pos="756285" algn="l"/>
                <a:tab pos="756920" algn="l"/>
              </a:tabLst>
            </a:pPr>
            <a:r>
              <a:rPr sz="2000" dirty="0">
                <a:solidFill>
                  <a:srgbClr val="CCCC00"/>
                </a:solidFill>
                <a:latin typeface="Arial"/>
                <a:cs typeface="Arial"/>
              </a:rPr>
              <a:t>Lactic acid </a:t>
            </a:r>
            <a:r>
              <a:rPr sz="2000" dirty="0">
                <a:solidFill>
                  <a:srgbClr val="F8F8F8"/>
                </a:solidFill>
                <a:latin typeface="Arial"/>
                <a:cs typeface="Arial"/>
              </a:rPr>
              <a:t>- preserves</a:t>
            </a:r>
            <a:r>
              <a:rPr sz="2000" spc="-15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8F8F8"/>
                </a:solidFill>
                <a:latin typeface="Arial"/>
                <a:cs typeface="Arial"/>
              </a:rPr>
              <a:t>fungal</a:t>
            </a:r>
            <a:endParaRPr sz="20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</a:pPr>
            <a:r>
              <a:rPr sz="2000" dirty="0">
                <a:solidFill>
                  <a:srgbClr val="F8F8F8"/>
                </a:solidFill>
                <a:latin typeface="Arial"/>
                <a:cs typeface="Arial"/>
              </a:rPr>
              <a:t>structure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480"/>
              </a:spcBef>
              <a:buClr>
                <a:srgbClr val="FFCC00"/>
              </a:buClr>
              <a:buSzPct val="65000"/>
              <a:buFont typeface="Wingdings"/>
              <a:buChar char=""/>
              <a:tabLst>
                <a:tab pos="756285" algn="l"/>
                <a:tab pos="756920" algn="l"/>
              </a:tabLst>
            </a:pPr>
            <a:r>
              <a:rPr sz="2000" dirty="0">
                <a:solidFill>
                  <a:srgbClr val="CCCC00"/>
                </a:solidFill>
                <a:latin typeface="Arial"/>
                <a:cs typeface="Arial"/>
              </a:rPr>
              <a:t>Phenol </a:t>
            </a:r>
            <a:r>
              <a:rPr sz="2000" dirty="0">
                <a:solidFill>
                  <a:srgbClr val="F8F8F8"/>
                </a:solidFill>
                <a:latin typeface="Arial"/>
                <a:cs typeface="Arial"/>
              </a:rPr>
              <a:t>– kills any </a:t>
            </a:r>
            <a:r>
              <a:rPr sz="2000" spc="-5" dirty="0">
                <a:solidFill>
                  <a:srgbClr val="F8F8F8"/>
                </a:solidFill>
                <a:latin typeface="Arial"/>
                <a:cs typeface="Arial"/>
              </a:rPr>
              <a:t>live</a:t>
            </a:r>
            <a:r>
              <a:rPr sz="2000" spc="-6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8F8F8"/>
                </a:solidFill>
                <a:latin typeface="Arial"/>
                <a:cs typeface="Arial"/>
              </a:rPr>
              <a:t>organism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480"/>
              </a:spcBef>
              <a:buClr>
                <a:srgbClr val="FFCC00"/>
              </a:buClr>
              <a:buSzPct val="65000"/>
              <a:buFont typeface="Wingdings"/>
              <a:buChar char=""/>
              <a:tabLst>
                <a:tab pos="756285" algn="l"/>
                <a:tab pos="756920" algn="l"/>
              </a:tabLst>
            </a:pPr>
            <a:r>
              <a:rPr sz="2000" dirty="0">
                <a:solidFill>
                  <a:srgbClr val="CCCC00"/>
                </a:solidFill>
                <a:latin typeface="Arial"/>
                <a:cs typeface="Arial"/>
              </a:rPr>
              <a:t>Glycerol </a:t>
            </a:r>
            <a:r>
              <a:rPr sz="2000" dirty="0">
                <a:solidFill>
                  <a:srgbClr val="F8F8F8"/>
                </a:solidFill>
                <a:latin typeface="Arial"/>
                <a:cs typeface="Arial"/>
              </a:rPr>
              <a:t>– prevents</a:t>
            </a:r>
            <a:r>
              <a:rPr sz="2000" spc="-14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8F8F8"/>
                </a:solidFill>
                <a:latin typeface="Arial"/>
                <a:cs typeface="Arial"/>
              </a:rPr>
              <a:t>drying</a:t>
            </a:r>
            <a:endParaRPr sz="2000">
              <a:latin typeface="Arial"/>
              <a:cs typeface="Arial"/>
            </a:endParaRPr>
          </a:p>
          <a:p>
            <a:pPr marL="756285" marR="592455" lvl="1" indent="-286385">
              <a:lnSpc>
                <a:spcPct val="100000"/>
              </a:lnSpc>
              <a:spcBef>
                <a:spcPts val="480"/>
              </a:spcBef>
              <a:buClr>
                <a:srgbClr val="FFCC00"/>
              </a:buClr>
              <a:buSzPct val="65000"/>
              <a:buFont typeface="Wingdings"/>
              <a:buChar char=""/>
              <a:tabLst>
                <a:tab pos="756285" algn="l"/>
                <a:tab pos="756920" algn="l"/>
              </a:tabLst>
            </a:pPr>
            <a:r>
              <a:rPr sz="2000" dirty="0">
                <a:solidFill>
                  <a:srgbClr val="CCCC00"/>
                </a:solidFill>
                <a:latin typeface="Arial"/>
                <a:cs typeface="Arial"/>
              </a:rPr>
              <a:t>Cotton blue </a:t>
            </a:r>
            <a:r>
              <a:rPr sz="2000" dirty="0">
                <a:solidFill>
                  <a:srgbClr val="F8F8F8"/>
                </a:solidFill>
                <a:latin typeface="Arial"/>
                <a:cs typeface="Arial"/>
              </a:rPr>
              <a:t>– imparts</a:t>
            </a:r>
            <a:r>
              <a:rPr sz="2000" spc="-13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8F8F8"/>
                </a:solidFill>
                <a:latin typeface="Arial"/>
                <a:cs typeface="Arial"/>
              </a:rPr>
              <a:t>blue  color to</a:t>
            </a:r>
            <a:r>
              <a:rPr sz="2000" spc="-10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8F8F8"/>
                </a:solidFill>
                <a:latin typeface="Arial"/>
                <a:cs typeface="Arial"/>
              </a:rPr>
              <a:t>structures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410200" y="2285873"/>
            <a:ext cx="3657600" cy="23638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dt" sz="half" idx="6"/>
          </p:nvPr>
        </p:nvSpPr>
        <p:spPr>
          <a:xfrm>
            <a:off x="79349" y="6614860"/>
            <a:ext cx="71882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dirty="0" smtClean="0"/>
              <a:t> </a:t>
            </a:r>
            <a:endParaRPr dirty="0"/>
          </a:p>
        </p:txBody>
      </p:sp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xfrm>
            <a:off x="1756029" y="6614860"/>
            <a:ext cx="252349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spc="-5" dirty="0" smtClean="0"/>
              <a:t> </a:t>
            </a:r>
            <a:endParaRPr spc="-5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2990" y="1371853"/>
            <a:ext cx="857885" cy="1136650"/>
          </a:xfrm>
          <a:custGeom>
            <a:avLst/>
            <a:gdLst/>
            <a:ahLst/>
            <a:cxnLst/>
            <a:rect l="l" t="t" r="r" b="b"/>
            <a:pathLst>
              <a:path w="857885" h="1136650">
                <a:moveTo>
                  <a:pt x="0" y="857504"/>
                </a:moveTo>
                <a:lnTo>
                  <a:pt x="857542" y="1136142"/>
                </a:lnTo>
                <a:lnTo>
                  <a:pt x="278650" y="0"/>
                </a:lnTo>
                <a:lnTo>
                  <a:pt x="0" y="857504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82383" y="5813996"/>
            <a:ext cx="1275715" cy="638175"/>
          </a:xfrm>
          <a:custGeom>
            <a:avLst/>
            <a:gdLst/>
            <a:ahLst/>
            <a:cxnLst/>
            <a:rect l="l" t="t" r="r" b="b"/>
            <a:pathLst>
              <a:path w="1275715" h="638175">
                <a:moveTo>
                  <a:pt x="637667" y="0"/>
                </a:moveTo>
                <a:lnTo>
                  <a:pt x="0" y="637603"/>
                </a:lnTo>
                <a:lnTo>
                  <a:pt x="1275207" y="637603"/>
                </a:lnTo>
                <a:lnTo>
                  <a:pt x="637667" y="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483475" y="5264150"/>
            <a:ext cx="1352550" cy="1362075"/>
          </a:xfrm>
          <a:custGeom>
            <a:avLst/>
            <a:gdLst/>
            <a:ahLst/>
            <a:cxnLst/>
            <a:rect l="l" t="t" r="r" b="b"/>
            <a:pathLst>
              <a:path w="1352550" h="1362075">
                <a:moveTo>
                  <a:pt x="1352550" y="1362075"/>
                </a:moveTo>
                <a:lnTo>
                  <a:pt x="0" y="1362075"/>
                </a:lnTo>
                <a:lnTo>
                  <a:pt x="1352550" y="0"/>
                </a:lnTo>
                <a:lnTo>
                  <a:pt x="1352550" y="1362075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853426" y="4146550"/>
            <a:ext cx="1282700" cy="1282700"/>
          </a:xfrm>
          <a:custGeom>
            <a:avLst/>
            <a:gdLst/>
            <a:ahLst/>
            <a:cxnLst/>
            <a:rect l="l" t="t" r="r" b="b"/>
            <a:pathLst>
              <a:path w="1282700" h="1282700">
                <a:moveTo>
                  <a:pt x="0" y="641350"/>
                </a:moveTo>
                <a:lnTo>
                  <a:pt x="641350" y="0"/>
                </a:lnTo>
                <a:lnTo>
                  <a:pt x="1282700" y="641350"/>
                </a:lnTo>
                <a:lnTo>
                  <a:pt x="641350" y="1282700"/>
                </a:lnTo>
                <a:lnTo>
                  <a:pt x="0" y="64135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28797" y="6018212"/>
            <a:ext cx="840105" cy="840105"/>
          </a:xfrm>
          <a:custGeom>
            <a:avLst/>
            <a:gdLst/>
            <a:ahLst/>
            <a:cxnLst/>
            <a:rect l="l" t="t" r="r" b="b"/>
            <a:pathLst>
              <a:path w="840104" h="840104">
                <a:moveTo>
                  <a:pt x="839795" y="0"/>
                </a:moveTo>
                <a:lnTo>
                  <a:pt x="0" y="839787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60923" y="4610608"/>
            <a:ext cx="1407795" cy="2247900"/>
          </a:xfrm>
          <a:custGeom>
            <a:avLst/>
            <a:gdLst/>
            <a:ahLst/>
            <a:cxnLst/>
            <a:rect l="l" t="t" r="r" b="b"/>
            <a:pathLst>
              <a:path w="1407795" h="2247900">
                <a:moveTo>
                  <a:pt x="0" y="2247392"/>
                </a:moveTo>
                <a:lnTo>
                  <a:pt x="0" y="0"/>
                </a:lnTo>
                <a:lnTo>
                  <a:pt x="1407668" y="1407604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20334" y="3774059"/>
            <a:ext cx="638175" cy="1275715"/>
          </a:xfrm>
          <a:custGeom>
            <a:avLst/>
            <a:gdLst/>
            <a:ahLst/>
            <a:cxnLst/>
            <a:rect l="l" t="t" r="r" b="b"/>
            <a:pathLst>
              <a:path w="638175" h="1275714">
                <a:moveTo>
                  <a:pt x="0" y="637540"/>
                </a:moveTo>
                <a:lnTo>
                  <a:pt x="637666" y="1275207"/>
                </a:lnTo>
                <a:lnTo>
                  <a:pt x="637666" y="0"/>
                </a:lnTo>
                <a:lnTo>
                  <a:pt x="0" y="63754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594600" y="3482975"/>
            <a:ext cx="0" cy="1244600"/>
          </a:xfrm>
          <a:custGeom>
            <a:avLst/>
            <a:gdLst/>
            <a:ahLst/>
            <a:cxnLst/>
            <a:rect l="l" t="t" r="r" b="b"/>
            <a:pathLst>
              <a:path h="1244600">
                <a:moveTo>
                  <a:pt x="0" y="0"/>
                </a:moveTo>
                <a:lnTo>
                  <a:pt x="0" y="12446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965950" y="4098925"/>
            <a:ext cx="0" cy="1270000"/>
          </a:xfrm>
          <a:custGeom>
            <a:avLst/>
            <a:gdLst/>
            <a:ahLst/>
            <a:cxnLst/>
            <a:rect l="l" t="t" r="r" b="b"/>
            <a:pathLst>
              <a:path h="1270000">
                <a:moveTo>
                  <a:pt x="0" y="0"/>
                </a:moveTo>
                <a:lnTo>
                  <a:pt x="0" y="12700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65950" y="4730750"/>
            <a:ext cx="631825" cy="631825"/>
          </a:xfrm>
          <a:custGeom>
            <a:avLst/>
            <a:gdLst/>
            <a:ahLst/>
            <a:cxnLst/>
            <a:rect l="l" t="t" r="r" b="b"/>
            <a:pathLst>
              <a:path w="631825" h="631825">
                <a:moveTo>
                  <a:pt x="0" y="631825"/>
                </a:moveTo>
                <a:lnTo>
                  <a:pt x="63182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59600" y="3467100"/>
            <a:ext cx="638175" cy="638175"/>
          </a:xfrm>
          <a:custGeom>
            <a:avLst/>
            <a:gdLst/>
            <a:ahLst/>
            <a:cxnLst/>
            <a:rect l="l" t="t" r="r" b="b"/>
            <a:pathLst>
              <a:path w="638175" h="638175">
                <a:moveTo>
                  <a:pt x="0" y="638175"/>
                </a:moveTo>
                <a:lnTo>
                  <a:pt x="63817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553707" y="2946400"/>
            <a:ext cx="2590800" cy="1407795"/>
          </a:xfrm>
          <a:custGeom>
            <a:avLst/>
            <a:gdLst/>
            <a:ahLst/>
            <a:cxnLst/>
            <a:rect l="l" t="t" r="r" b="b"/>
            <a:pathLst>
              <a:path w="2590800" h="1407795">
                <a:moveTo>
                  <a:pt x="1407668" y="1407668"/>
                </a:moveTo>
                <a:lnTo>
                  <a:pt x="0" y="0"/>
                </a:lnTo>
                <a:lnTo>
                  <a:pt x="2590292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61376" y="3171337"/>
            <a:ext cx="1183005" cy="1183005"/>
          </a:xfrm>
          <a:custGeom>
            <a:avLst/>
            <a:gdLst/>
            <a:ahLst/>
            <a:cxnLst/>
            <a:rect l="l" t="t" r="r" b="b"/>
            <a:pathLst>
              <a:path w="1183004" h="1183004">
                <a:moveTo>
                  <a:pt x="1182624" y="0"/>
                </a:moveTo>
                <a:lnTo>
                  <a:pt x="0" y="1182730"/>
                </a:lnTo>
              </a:path>
            </a:pathLst>
          </a:custGeom>
          <a:ln w="12699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2986277" y="795654"/>
            <a:ext cx="5469890" cy="115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560"/>
              </a:lnSpc>
            </a:pPr>
            <a:r>
              <a:rPr sz="4000" spc="-5" dirty="0"/>
              <a:t>Identification of</a:t>
            </a:r>
            <a:r>
              <a:rPr sz="4000" spc="-30" dirty="0"/>
              <a:t> </a:t>
            </a:r>
            <a:r>
              <a:rPr sz="4000" spc="-5" dirty="0"/>
              <a:t>fungal</a:t>
            </a:r>
            <a:endParaRPr sz="4000"/>
          </a:p>
          <a:p>
            <a:pPr marL="3482975">
              <a:lnSpc>
                <a:spcPts val="4560"/>
              </a:lnSpc>
            </a:pPr>
            <a:r>
              <a:rPr sz="4000" spc="-5" dirty="0"/>
              <a:t>cult</a:t>
            </a:r>
            <a:r>
              <a:rPr sz="4000" spc="-15" dirty="0"/>
              <a:t>u</a:t>
            </a:r>
            <a:r>
              <a:rPr sz="4000" spc="-5" dirty="0"/>
              <a:t>res</a:t>
            </a:r>
            <a:endParaRPr sz="4000"/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6"/>
          </p:nvPr>
        </p:nvSpPr>
        <p:spPr>
          <a:xfrm>
            <a:off x="79349" y="6614860"/>
            <a:ext cx="71882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dirty="0" smtClean="0"/>
              <a:t> </a:t>
            </a:r>
            <a:endParaRPr dirty="0"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xfrm>
            <a:off x="1756029" y="6614860"/>
            <a:ext cx="252349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spc="-5" dirty="0" smtClean="0"/>
              <a:t> </a:t>
            </a:r>
            <a:endParaRPr spc="-5" dirty="0"/>
          </a:p>
        </p:txBody>
      </p:sp>
      <p:sp>
        <p:nvSpPr>
          <p:cNvPr id="16" name="object 16"/>
          <p:cNvSpPr txBox="1"/>
          <p:nvPr/>
        </p:nvSpPr>
        <p:spPr>
          <a:xfrm>
            <a:off x="754176" y="2254661"/>
            <a:ext cx="7487920" cy="29679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1400"/>
              </a:lnSpc>
              <a:buClr>
                <a:srgbClr val="6666FF"/>
              </a:buClr>
              <a:buSzPct val="70312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CC00"/>
                </a:solidFill>
                <a:latin typeface="Arial"/>
                <a:cs typeface="Arial"/>
              </a:rPr>
              <a:t>Special culture techniques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– Slide culture  to see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sporing structures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&amp;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spore  arrangement, </a:t>
            </a:r>
            <a:r>
              <a:rPr sz="2800" spc="-10" dirty="0">
                <a:solidFill>
                  <a:srgbClr val="F8F8F8"/>
                </a:solidFill>
                <a:latin typeface="Arial"/>
                <a:cs typeface="Arial"/>
              </a:rPr>
              <a:t>CHROM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agar for candida</a:t>
            </a:r>
            <a:r>
              <a:rPr sz="2800" spc="4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sps.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6666FF"/>
              </a:buClr>
              <a:buFont typeface="Wingdings"/>
              <a:buChar char=""/>
            </a:pP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2055"/>
              </a:spcBef>
              <a:buClr>
                <a:srgbClr val="6666FF"/>
              </a:buClr>
              <a:buSzPct val="70312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CC00"/>
                </a:solidFill>
                <a:latin typeface="Arial"/>
                <a:cs typeface="Arial"/>
              </a:rPr>
              <a:t>Biochemicals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– ability to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assimilate</a:t>
            </a:r>
            <a:r>
              <a:rPr sz="2800" spc="12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carbon</a:t>
            </a:r>
            <a:endParaRPr sz="28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&amp; nitrogen, sugar</a:t>
            </a:r>
            <a:r>
              <a:rPr sz="2800" spc="-3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fermentation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2990" y="1371853"/>
            <a:ext cx="857885" cy="1136650"/>
          </a:xfrm>
          <a:custGeom>
            <a:avLst/>
            <a:gdLst/>
            <a:ahLst/>
            <a:cxnLst/>
            <a:rect l="l" t="t" r="r" b="b"/>
            <a:pathLst>
              <a:path w="857885" h="1136650">
                <a:moveTo>
                  <a:pt x="0" y="857504"/>
                </a:moveTo>
                <a:lnTo>
                  <a:pt x="857542" y="1136142"/>
                </a:lnTo>
                <a:lnTo>
                  <a:pt x="278650" y="0"/>
                </a:lnTo>
                <a:lnTo>
                  <a:pt x="0" y="857504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82383" y="5813996"/>
            <a:ext cx="1275715" cy="638175"/>
          </a:xfrm>
          <a:custGeom>
            <a:avLst/>
            <a:gdLst/>
            <a:ahLst/>
            <a:cxnLst/>
            <a:rect l="l" t="t" r="r" b="b"/>
            <a:pathLst>
              <a:path w="1275715" h="638175">
                <a:moveTo>
                  <a:pt x="637667" y="0"/>
                </a:moveTo>
                <a:lnTo>
                  <a:pt x="0" y="637603"/>
                </a:lnTo>
                <a:lnTo>
                  <a:pt x="1275207" y="637603"/>
                </a:lnTo>
                <a:lnTo>
                  <a:pt x="637667" y="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483475" y="5264150"/>
            <a:ext cx="1352550" cy="1362075"/>
          </a:xfrm>
          <a:custGeom>
            <a:avLst/>
            <a:gdLst/>
            <a:ahLst/>
            <a:cxnLst/>
            <a:rect l="l" t="t" r="r" b="b"/>
            <a:pathLst>
              <a:path w="1352550" h="1362075">
                <a:moveTo>
                  <a:pt x="1352550" y="1362075"/>
                </a:moveTo>
                <a:lnTo>
                  <a:pt x="0" y="1362075"/>
                </a:lnTo>
                <a:lnTo>
                  <a:pt x="1352550" y="0"/>
                </a:lnTo>
                <a:lnTo>
                  <a:pt x="1352550" y="1362075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853426" y="4146550"/>
            <a:ext cx="1282700" cy="1282700"/>
          </a:xfrm>
          <a:custGeom>
            <a:avLst/>
            <a:gdLst/>
            <a:ahLst/>
            <a:cxnLst/>
            <a:rect l="l" t="t" r="r" b="b"/>
            <a:pathLst>
              <a:path w="1282700" h="1282700">
                <a:moveTo>
                  <a:pt x="0" y="641350"/>
                </a:moveTo>
                <a:lnTo>
                  <a:pt x="641350" y="0"/>
                </a:lnTo>
                <a:lnTo>
                  <a:pt x="1282700" y="641350"/>
                </a:lnTo>
                <a:lnTo>
                  <a:pt x="641350" y="1282700"/>
                </a:lnTo>
                <a:lnTo>
                  <a:pt x="0" y="64135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28797" y="6018212"/>
            <a:ext cx="840105" cy="840105"/>
          </a:xfrm>
          <a:custGeom>
            <a:avLst/>
            <a:gdLst/>
            <a:ahLst/>
            <a:cxnLst/>
            <a:rect l="l" t="t" r="r" b="b"/>
            <a:pathLst>
              <a:path w="840104" h="840104">
                <a:moveTo>
                  <a:pt x="839795" y="0"/>
                </a:moveTo>
                <a:lnTo>
                  <a:pt x="0" y="839787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60923" y="4610608"/>
            <a:ext cx="1407795" cy="2247900"/>
          </a:xfrm>
          <a:custGeom>
            <a:avLst/>
            <a:gdLst/>
            <a:ahLst/>
            <a:cxnLst/>
            <a:rect l="l" t="t" r="r" b="b"/>
            <a:pathLst>
              <a:path w="1407795" h="2247900">
                <a:moveTo>
                  <a:pt x="0" y="2247392"/>
                </a:moveTo>
                <a:lnTo>
                  <a:pt x="0" y="0"/>
                </a:lnTo>
                <a:lnTo>
                  <a:pt x="1407668" y="1407604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20334" y="3774059"/>
            <a:ext cx="638175" cy="1275715"/>
          </a:xfrm>
          <a:custGeom>
            <a:avLst/>
            <a:gdLst/>
            <a:ahLst/>
            <a:cxnLst/>
            <a:rect l="l" t="t" r="r" b="b"/>
            <a:pathLst>
              <a:path w="638175" h="1275714">
                <a:moveTo>
                  <a:pt x="0" y="637540"/>
                </a:moveTo>
                <a:lnTo>
                  <a:pt x="637666" y="1275207"/>
                </a:lnTo>
                <a:lnTo>
                  <a:pt x="637666" y="0"/>
                </a:lnTo>
                <a:lnTo>
                  <a:pt x="0" y="63754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594600" y="3482975"/>
            <a:ext cx="0" cy="713105"/>
          </a:xfrm>
          <a:custGeom>
            <a:avLst/>
            <a:gdLst/>
            <a:ahLst/>
            <a:cxnLst/>
            <a:rect l="l" t="t" r="r" b="b"/>
            <a:pathLst>
              <a:path h="713104">
                <a:moveTo>
                  <a:pt x="0" y="0"/>
                </a:moveTo>
                <a:lnTo>
                  <a:pt x="0" y="712787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594600" y="4572000"/>
            <a:ext cx="0" cy="155575"/>
          </a:xfrm>
          <a:custGeom>
            <a:avLst/>
            <a:gdLst/>
            <a:ahLst/>
            <a:cxnLst/>
            <a:rect l="l" t="t" r="r" b="b"/>
            <a:pathLst>
              <a:path h="155575">
                <a:moveTo>
                  <a:pt x="0" y="0"/>
                </a:moveTo>
                <a:lnTo>
                  <a:pt x="0" y="155575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65950" y="4098925"/>
            <a:ext cx="0" cy="97155"/>
          </a:xfrm>
          <a:custGeom>
            <a:avLst/>
            <a:gdLst/>
            <a:ahLst/>
            <a:cxnLst/>
            <a:rect l="l" t="t" r="r" b="b"/>
            <a:pathLst>
              <a:path h="97154">
                <a:moveTo>
                  <a:pt x="0" y="0"/>
                </a:moveTo>
                <a:lnTo>
                  <a:pt x="0" y="96837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65950" y="4572000"/>
            <a:ext cx="0" cy="796925"/>
          </a:xfrm>
          <a:custGeom>
            <a:avLst/>
            <a:gdLst/>
            <a:ahLst/>
            <a:cxnLst/>
            <a:rect l="l" t="t" r="r" b="b"/>
            <a:pathLst>
              <a:path h="796925">
                <a:moveTo>
                  <a:pt x="0" y="0"/>
                </a:moveTo>
                <a:lnTo>
                  <a:pt x="0" y="796925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965950" y="4730750"/>
            <a:ext cx="631825" cy="631825"/>
          </a:xfrm>
          <a:custGeom>
            <a:avLst/>
            <a:gdLst/>
            <a:ahLst/>
            <a:cxnLst/>
            <a:rect l="l" t="t" r="r" b="b"/>
            <a:pathLst>
              <a:path w="631825" h="631825">
                <a:moveTo>
                  <a:pt x="0" y="631825"/>
                </a:moveTo>
                <a:lnTo>
                  <a:pt x="63182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959600" y="3467100"/>
            <a:ext cx="638175" cy="638175"/>
          </a:xfrm>
          <a:custGeom>
            <a:avLst/>
            <a:gdLst/>
            <a:ahLst/>
            <a:cxnLst/>
            <a:rect l="l" t="t" r="r" b="b"/>
            <a:pathLst>
              <a:path w="638175" h="638175">
                <a:moveTo>
                  <a:pt x="0" y="638175"/>
                </a:moveTo>
                <a:lnTo>
                  <a:pt x="63817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553707" y="2946400"/>
            <a:ext cx="2590800" cy="1407795"/>
          </a:xfrm>
          <a:custGeom>
            <a:avLst/>
            <a:gdLst/>
            <a:ahLst/>
            <a:cxnLst/>
            <a:rect l="l" t="t" r="r" b="b"/>
            <a:pathLst>
              <a:path w="2590800" h="1407795">
                <a:moveTo>
                  <a:pt x="1407668" y="1407668"/>
                </a:moveTo>
                <a:lnTo>
                  <a:pt x="0" y="0"/>
                </a:lnTo>
                <a:lnTo>
                  <a:pt x="2590292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961376" y="3171337"/>
            <a:ext cx="1183005" cy="1183005"/>
          </a:xfrm>
          <a:custGeom>
            <a:avLst/>
            <a:gdLst/>
            <a:ahLst/>
            <a:cxnLst/>
            <a:rect l="l" t="t" r="r" b="b"/>
            <a:pathLst>
              <a:path w="1183004" h="1183004">
                <a:moveTo>
                  <a:pt x="1182624" y="0"/>
                </a:moveTo>
                <a:lnTo>
                  <a:pt x="0" y="1182730"/>
                </a:lnTo>
              </a:path>
            </a:pathLst>
          </a:custGeom>
          <a:ln w="12699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066800" y="990600"/>
            <a:ext cx="5638800" cy="4191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638800" y="1295400"/>
            <a:ext cx="1371600" cy="0"/>
          </a:xfrm>
          <a:custGeom>
            <a:avLst/>
            <a:gdLst/>
            <a:ahLst/>
            <a:cxnLst/>
            <a:rect l="l" t="t" r="r" b="b"/>
            <a:pathLst>
              <a:path w="1371600">
                <a:moveTo>
                  <a:pt x="0" y="0"/>
                </a:moveTo>
                <a:lnTo>
                  <a:pt x="1371600" y="0"/>
                </a:lnTo>
              </a:path>
            </a:pathLst>
          </a:custGeom>
          <a:ln w="9525">
            <a:solidFill>
              <a:srgbClr val="F8F8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400800" y="2590800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>
                <a:moveTo>
                  <a:pt x="0" y="0"/>
                </a:moveTo>
                <a:lnTo>
                  <a:pt x="533400" y="0"/>
                </a:lnTo>
              </a:path>
            </a:pathLst>
          </a:custGeom>
          <a:ln w="9525">
            <a:solidFill>
              <a:srgbClr val="F8F8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886200" y="4343400"/>
            <a:ext cx="3048000" cy="0"/>
          </a:xfrm>
          <a:custGeom>
            <a:avLst/>
            <a:gdLst/>
            <a:ahLst/>
            <a:cxnLst/>
            <a:rect l="l" t="t" r="r" b="b"/>
            <a:pathLst>
              <a:path w="3048000">
                <a:moveTo>
                  <a:pt x="0" y="0"/>
                </a:moveTo>
                <a:lnTo>
                  <a:pt x="3048000" y="0"/>
                </a:lnTo>
              </a:path>
            </a:pathLst>
          </a:custGeom>
          <a:ln w="9525">
            <a:solidFill>
              <a:srgbClr val="F8F8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080504" y="1141475"/>
            <a:ext cx="1536192" cy="3886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086600" y="1123188"/>
            <a:ext cx="1586483" cy="4831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010400" y="1071562"/>
            <a:ext cx="1524000" cy="376555"/>
          </a:xfrm>
          <a:custGeom>
            <a:avLst/>
            <a:gdLst/>
            <a:ahLst/>
            <a:cxnLst/>
            <a:rect l="l" t="t" r="r" b="b"/>
            <a:pathLst>
              <a:path w="1524000" h="376555">
                <a:moveTo>
                  <a:pt x="0" y="376237"/>
                </a:moveTo>
                <a:lnTo>
                  <a:pt x="1524000" y="376237"/>
                </a:lnTo>
                <a:lnTo>
                  <a:pt x="1524000" y="0"/>
                </a:lnTo>
                <a:lnTo>
                  <a:pt x="0" y="0"/>
                </a:lnTo>
                <a:lnTo>
                  <a:pt x="0" y="37623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xfrm>
            <a:off x="7010400" y="1071562"/>
            <a:ext cx="1524000" cy="376555"/>
          </a:xfrm>
          <a:prstGeom prst="rect">
            <a:avLst/>
          </a:prstGeom>
          <a:solidFill>
            <a:srgbClr val="FBFF91"/>
          </a:solidFill>
        </p:spPr>
        <p:txBody>
          <a:bodyPr vert="horz" wrap="square" lIns="0" tIns="40005" rIns="0" bIns="0" rtlCol="0">
            <a:spAutoFit/>
          </a:bodyPr>
          <a:lstStyle/>
          <a:p>
            <a:pPr marL="140335">
              <a:lnSpc>
                <a:spcPct val="100000"/>
              </a:lnSpc>
              <a:spcBef>
                <a:spcPts val="315"/>
              </a:spcBef>
            </a:pPr>
            <a:r>
              <a:rPr sz="1800" spc="-5" dirty="0">
                <a:solidFill>
                  <a:srgbClr val="000000"/>
                </a:solidFill>
              </a:rPr>
              <a:t>C.tropicalis</a:t>
            </a:r>
            <a:endParaRPr sz="1800"/>
          </a:p>
        </p:txBody>
      </p:sp>
      <p:sp>
        <p:nvSpPr>
          <p:cNvPr id="25" name="object 25"/>
          <p:cNvSpPr/>
          <p:nvPr/>
        </p:nvSpPr>
        <p:spPr>
          <a:xfrm>
            <a:off x="7004304" y="2513076"/>
            <a:ext cx="1536192" cy="3886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182611" y="2494788"/>
            <a:ext cx="1242059" cy="48310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934200" y="2443162"/>
            <a:ext cx="1524000" cy="376555"/>
          </a:xfrm>
          <a:custGeom>
            <a:avLst/>
            <a:gdLst/>
            <a:ahLst/>
            <a:cxnLst/>
            <a:rect l="l" t="t" r="r" b="b"/>
            <a:pathLst>
              <a:path w="1524000" h="376555">
                <a:moveTo>
                  <a:pt x="0" y="376237"/>
                </a:moveTo>
                <a:lnTo>
                  <a:pt x="1524000" y="376237"/>
                </a:lnTo>
                <a:lnTo>
                  <a:pt x="1524000" y="0"/>
                </a:lnTo>
                <a:lnTo>
                  <a:pt x="0" y="0"/>
                </a:lnTo>
                <a:lnTo>
                  <a:pt x="0" y="37623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6934200" y="2443162"/>
            <a:ext cx="1524000" cy="376555"/>
          </a:xfrm>
          <a:prstGeom prst="rect">
            <a:avLst/>
          </a:prstGeom>
          <a:solidFill>
            <a:srgbClr val="FBFF91"/>
          </a:solidFill>
        </p:spPr>
        <p:txBody>
          <a:bodyPr vert="horz" wrap="square" lIns="0" tIns="40005" rIns="0" bIns="0" rtlCol="0">
            <a:spAutoFit/>
          </a:bodyPr>
          <a:lstStyle/>
          <a:p>
            <a:pPr marL="312420">
              <a:lnSpc>
                <a:spcPct val="100000"/>
              </a:lnSpc>
              <a:spcBef>
                <a:spcPts val="315"/>
              </a:spcBef>
            </a:pPr>
            <a:r>
              <a:rPr sz="1800" b="1" spc="-5" dirty="0">
                <a:latin typeface="Arial"/>
                <a:cs typeface="Arial"/>
              </a:rPr>
              <a:t>C.krusei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7004304" y="4265676"/>
            <a:ext cx="1612392" cy="38861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098792" y="4247388"/>
            <a:ext cx="1484376" cy="48310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934200" y="4195762"/>
            <a:ext cx="1600200" cy="376555"/>
          </a:xfrm>
          <a:custGeom>
            <a:avLst/>
            <a:gdLst/>
            <a:ahLst/>
            <a:cxnLst/>
            <a:rect l="l" t="t" r="r" b="b"/>
            <a:pathLst>
              <a:path w="1600200" h="376554">
                <a:moveTo>
                  <a:pt x="0" y="376237"/>
                </a:moveTo>
                <a:lnTo>
                  <a:pt x="1600200" y="376237"/>
                </a:lnTo>
                <a:lnTo>
                  <a:pt x="1600200" y="0"/>
                </a:lnTo>
                <a:lnTo>
                  <a:pt x="0" y="0"/>
                </a:lnTo>
                <a:lnTo>
                  <a:pt x="0" y="376237"/>
                </a:lnTo>
                <a:close/>
              </a:path>
            </a:pathLst>
          </a:custGeom>
          <a:solidFill>
            <a:srgbClr val="FBFF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934200" y="4195762"/>
            <a:ext cx="1600200" cy="376555"/>
          </a:xfrm>
          <a:custGeom>
            <a:avLst/>
            <a:gdLst/>
            <a:ahLst/>
            <a:cxnLst/>
            <a:rect l="l" t="t" r="r" b="b"/>
            <a:pathLst>
              <a:path w="1600200" h="376554">
                <a:moveTo>
                  <a:pt x="0" y="376237"/>
                </a:moveTo>
                <a:lnTo>
                  <a:pt x="1600200" y="376237"/>
                </a:lnTo>
                <a:lnTo>
                  <a:pt x="1600200" y="0"/>
                </a:lnTo>
                <a:lnTo>
                  <a:pt x="0" y="0"/>
                </a:lnTo>
                <a:lnTo>
                  <a:pt x="0" y="37623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7150354" y="4236466"/>
            <a:ext cx="1169035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C.albicans</a:t>
            </a:r>
            <a:endParaRPr sz="18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965704" y="5556503"/>
            <a:ext cx="1840992" cy="4191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930651" y="5530596"/>
            <a:ext cx="1979676" cy="53644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895600" y="5486400"/>
            <a:ext cx="1828800" cy="406400"/>
          </a:xfrm>
          <a:custGeom>
            <a:avLst/>
            <a:gdLst/>
            <a:ahLst/>
            <a:cxnLst/>
            <a:rect l="l" t="t" r="r" b="b"/>
            <a:pathLst>
              <a:path w="1828800" h="406400">
                <a:moveTo>
                  <a:pt x="0" y="406400"/>
                </a:moveTo>
                <a:lnTo>
                  <a:pt x="1828800" y="406400"/>
                </a:lnTo>
                <a:lnTo>
                  <a:pt x="1828800" y="0"/>
                </a:lnTo>
                <a:lnTo>
                  <a:pt x="0" y="0"/>
                </a:lnTo>
                <a:lnTo>
                  <a:pt x="0" y="4064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2895600" y="5486400"/>
            <a:ext cx="1828800" cy="406400"/>
          </a:xfrm>
          <a:prstGeom prst="rect">
            <a:avLst/>
          </a:prstGeom>
          <a:solidFill>
            <a:srgbClr val="FBFF91"/>
          </a:solidFill>
        </p:spPr>
        <p:txBody>
          <a:bodyPr vert="horz" wrap="square" lIns="0" tIns="39370" rIns="0" bIns="0" rtlCol="0">
            <a:spAutoFit/>
          </a:bodyPr>
          <a:lstStyle/>
          <a:p>
            <a:pPr marL="113664">
              <a:lnSpc>
                <a:spcPct val="100000"/>
              </a:lnSpc>
              <a:spcBef>
                <a:spcPts val="310"/>
              </a:spcBef>
            </a:pPr>
            <a:r>
              <a:rPr sz="2000" b="1" dirty="0">
                <a:latin typeface="Arial"/>
                <a:cs typeface="Arial"/>
              </a:rPr>
              <a:t>CHROM</a:t>
            </a:r>
            <a:r>
              <a:rPr sz="2000" b="1" spc="-1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Agar</a:t>
            </a:r>
            <a:endParaRPr sz="2000">
              <a:latin typeface="Arial"/>
              <a:cs typeface="Arial"/>
            </a:endParaRPr>
          </a:p>
        </p:txBody>
      </p:sp>
      <p:sp>
        <p:nvSpPr>
          <p:cNvPr id="38" name="object 38"/>
          <p:cNvSpPr txBox="1">
            <a:spLocks noGrp="1"/>
          </p:cNvSpPr>
          <p:nvPr>
            <p:ph type="dt" sz="half" idx="6"/>
          </p:nvPr>
        </p:nvSpPr>
        <p:spPr>
          <a:xfrm>
            <a:off x="79349" y="6614860"/>
            <a:ext cx="71882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dirty="0" smtClean="0"/>
              <a:t> </a:t>
            </a:r>
            <a:endParaRPr dirty="0"/>
          </a:p>
        </p:txBody>
      </p:sp>
      <p:sp>
        <p:nvSpPr>
          <p:cNvPr id="39" name="object 39"/>
          <p:cNvSpPr txBox="1">
            <a:spLocks noGrp="1"/>
          </p:cNvSpPr>
          <p:nvPr>
            <p:ph type="ftr" sz="quarter" idx="5"/>
          </p:nvPr>
        </p:nvSpPr>
        <p:spPr>
          <a:xfrm>
            <a:off x="1756029" y="6614860"/>
            <a:ext cx="252349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spc="-5" dirty="0" smtClean="0"/>
              <a:t> </a:t>
            </a:r>
            <a:endParaRPr spc="-5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2990" y="1371853"/>
            <a:ext cx="857885" cy="1136650"/>
          </a:xfrm>
          <a:custGeom>
            <a:avLst/>
            <a:gdLst/>
            <a:ahLst/>
            <a:cxnLst/>
            <a:rect l="l" t="t" r="r" b="b"/>
            <a:pathLst>
              <a:path w="857885" h="1136650">
                <a:moveTo>
                  <a:pt x="0" y="857504"/>
                </a:moveTo>
                <a:lnTo>
                  <a:pt x="857542" y="1136142"/>
                </a:lnTo>
                <a:lnTo>
                  <a:pt x="278650" y="0"/>
                </a:lnTo>
                <a:lnTo>
                  <a:pt x="0" y="857504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82383" y="5813996"/>
            <a:ext cx="1275715" cy="638175"/>
          </a:xfrm>
          <a:custGeom>
            <a:avLst/>
            <a:gdLst/>
            <a:ahLst/>
            <a:cxnLst/>
            <a:rect l="l" t="t" r="r" b="b"/>
            <a:pathLst>
              <a:path w="1275715" h="638175">
                <a:moveTo>
                  <a:pt x="637667" y="0"/>
                </a:moveTo>
                <a:lnTo>
                  <a:pt x="0" y="637603"/>
                </a:lnTo>
                <a:lnTo>
                  <a:pt x="1275207" y="637603"/>
                </a:lnTo>
                <a:lnTo>
                  <a:pt x="637667" y="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483475" y="5264150"/>
            <a:ext cx="1352550" cy="1362075"/>
          </a:xfrm>
          <a:custGeom>
            <a:avLst/>
            <a:gdLst/>
            <a:ahLst/>
            <a:cxnLst/>
            <a:rect l="l" t="t" r="r" b="b"/>
            <a:pathLst>
              <a:path w="1352550" h="1362075">
                <a:moveTo>
                  <a:pt x="1352550" y="1362075"/>
                </a:moveTo>
                <a:lnTo>
                  <a:pt x="0" y="1362075"/>
                </a:lnTo>
                <a:lnTo>
                  <a:pt x="1352550" y="0"/>
                </a:lnTo>
                <a:lnTo>
                  <a:pt x="1352550" y="1362075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853426" y="4146550"/>
            <a:ext cx="1282700" cy="1282700"/>
          </a:xfrm>
          <a:custGeom>
            <a:avLst/>
            <a:gdLst/>
            <a:ahLst/>
            <a:cxnLst/>
            <a:rect l="l" t="t" r="r" b="b"/>
            <a:pathLst>
              <a:path w="1282700" h="1282700">
                <a:moveTo>
                  <a:pt x="0" y="641350"/>
                </a:moveTo>
                <a:lnTo>
                  <a:pt x="641350" y="0"/>
                </a:lnTo>
                <a:lnTo>
                  <a:pt x="1282700" y="641350"/>
                </a:lnTo>
                <a:lnTo>
                  <a:pt x="641350" y="1282700"/>
                </a:lnTo>
                <a:lnTo>
                  <a:pt x="0" y="64135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28797" y="6018212"/>
            <a:ext cx="840105" cy="840105"/>
          </a:xfrm>
          <a:custGeom>
            <a:avLst/>
            <a:gdLst/>
            <a:ahLst/>
            <a:cxnLst/>
            <a:rect l="l" t="t" r="r" b="b"/>
            <a:pathLst>
              <a:path w="840104" h="840104">
                <a:moveTo>
                  <a:pt x="839795" y="0"/>
                </a:moveTo>
                <a:lnTo>
                  <a:pt x="0" y="839787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60923" y="4610608"/>
            <a:ext cx="1407795" cy="2247900"/>
          </a:xfrm>
          <a:custGeom>
            <a:avLst/>
            <a:gdLst/>
            <a:ahLst/>
            <a:cxnLst/>
            <a:rect l="l" t="t" r="r" b="b"/>
            <a:pathLst>
              <a:path w="1407795" h="2247900">
                <a:moveTo>
                  <a:pt x="0" y="2247392"/>
                </a:moveTo>
                <a:lnTo>
                  <a:pt x="0" y="0"/>
                </a:lnTo>
                <a:lnTo>
                  <a:pt x="1407668" y="1407604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20334" y="3774059"/>
            <a:ext cx="638175" cy="1275715"/>
          </a:xfrm>
          <a:custGeom>
            <a:avLst/>
            <a:gdLst/>
            <a:ahLst/>
            <a:cxnLst/>
            <a:rect l="l" t="t" r="r" b="b"/>
            <a:pathLst>
              <a:path w="638175" h="1275714">
                <a:moveTo>
                  <a:pt x="0" y="637540"/>
                </a:moveTo>
                <a:lnTo>
                  <a:pt x="637666" y="1275207"/>
                </a:lnTo>
                <a:lnTo>
                  <a:pt x="637666" y="0"/>
                </a:lnTo>
                <a:lnTo>
                  <a:pt x="0" y="63754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594600" y="3482975"/>
            <a:ext cx="0" cy="1244600"/>
          </a:xfrm>
          <a:custGeom>
            <a:avLst/>
            <a:gdLst/>
            <a:ahLst/>
            <a:cxnLst/>
            <a:rect l="l" t="t" r="r" b="b"/>
            <a:pathLst>
              <a:path h="1244600">
                <a:moveTo>
                  <a:pt x="0" y="0"/>
                </a:moveTo>
                <a:lnTo>
                  <a:pt x="0" y="12446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965950" y="4098925"/>
            <a:ext cx="0" cy="1270000"/>
          </a:xfrm>
          <a:custGeom>
            <a:avLst/>
            <a:gdLst/>
            <a:ahLst/>
            <a:cxnLst/>
            <a:rect l="l" t="t" r="r" b="b"/>
            <a:pathLst>
              <a:path h="1270000">
                <a:moveTo>
                  <a:pt x="0" y="0"/>
                </a:moveTo>
                <a:lnTo>
                  <a:pt x="0" y="12700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65950" y="4730750"/>
            <a:ext cx="631825" cy="631825"/>
          </a:xfrm>
          <a:custGeom>
            <a:avLst/>
            <a:gdLst/>
            <a:ahLst/>
            <a:cxnLst/>
            <a:rect l="l" t="t" r="r" b="b"/>
            <a:pathLst>
              <a:path w="631825" h="631825">
                <a:moveTo>
                  <a:pt x="0" y="631825"/>
                </a:moveTo>
                <a:lnTo>
                  <a:pt x="63182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59600" y="3467100"/>
            <a:ext cx="638175" cy="638175"/>
          </a:xfrm>
          <a:custGeom>
            <a:avLst/>
            <a:gdLst/>
            <a:ahLst/>
            <a:cxnLst/>
            <a:rect l="l" t="t" r="r" b="b"/>
            <a:pathLst>
              <a:path w="638175" h="638175">
                <a:moveTo>
                  <a:pt x="0" y="638175"/>
                </a:moveTo>
                <a:lnTo>
                  <a:pt x="63817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553707" y="2946400"/>
            <a:ext cx="2590800" cy="1407795"/>
          </a:xfrm>
          <a:custGeom>
            <a:avLst/>
            <a:gdLst/>
            <a:ahLst/>
            <a:cxnLst/>
            <a:rect l="l" t="t" r="r" b="b"/>
            <a:pathLst>
              <a:path w="2590800" h="1407795">
                <a:moveTo>
                  <a:pt x="1407668" y="1407668"/>
                </a:moveTo>
                <a:lnTo>
                  <a:pt x="0" y="0"/>
                </a:lnTo>
                <a:lnTo>
                  <a:pt x="2590292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61376" y="3171337"/>
            <a:ext cx="1183005" cy="1183005"/>
          </a:xfrm>
          <a:custGeom>
            <a:avLst/>
            <a:gdLst/>
            <a:ahLst/>
            <a:cxnLst/>
            <a:rect l="l" t="t" r="r" b="b"/>
            <a:pathLst>
              <a:path w="1183004" h="1183004">
                <a:moveTo>
                  <a:pt x="1182624" y="0"/>
                </a:moveTo>
                <a:lnTo>
                  <a:pt x="0" y="1182730"/>
                </a:lnTo>
              </a:path>
            </a:pathLst>
          </a:custGeom>
          <a:ln w="12699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6895" rIns="0" bIns="0" rtlCol="0">
            <a:spAutoFit/>
          </a:bodyPr>
          <a:lstStyle/>
          <a:p>
            <a:pPr marL="2543175">
              <a:lnSpc>
                <a:spcPct val="100000"/>
              </a:lnSpc>
            </a:pPr>
            <a:r>
              <a:rPr sz="4000" spc="-5" dirty="0"/>
              <a:t>Serology &amp;</a:t>
            </a:r>
            <a:r>
              <a:rPr sz="4000" spc="-70" dirty="0"/>
              <a:t> </a:t>
            </a:r>
            <a:r>
              <a:rPr sz="4000" spc="-5" dirty="0"/>
              <a:t>Immunology</a:t>
            </a:r>
            <a:endParaRPr sz="4000"/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6"/>
          </p:nvPr>
        </p:nvSpPr>
        <p:spPr>
          <a:xfrm>
            <a:off x="79349" y="6614860"/>
            <a:ext cx="71882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dirty="0" smtClean="0"/>
              <a:t> </a:t>
            </a:r>
            <a:endParaRPr dirty="0"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xfrm>
            <a:off x="1756029" y="6614860"/>
            <a:ext cx="252349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spc="-5" dirty="0" smtClean="0"/>
              <a:t> </a:t>
            </a:r>
            <a:endParaRPr spc="-5" dirty="0"/>
          </a:p>
        </p:txBody>
      </p:sp>
      <p:sp>
        <p:nvSpPr>
          <p:cNvPr id="16" name="object 16"/>
          <p:cNvSpPr txBox="1"/>
          <p:nvPr/>
        </p:nvSpPr>
        <p:spPr>
          <a:xfrm>
            <a:off x="841654" y="1408303"/>
            <a:ext cx="7431405" cy="48139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6666FF"/>
              </a:buClr>
              <a:buSzPct val="69642"/>
              <a:buFont typeface="Wingdings"/>
              <a:buChar char=""/>
              <a:tabLst>
                <a:tab pos="355600" algn="l"/>
              </a:tabLst>
            </a:pP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Detection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of </a:t>
            </a:r>
            <a:r>
              <a:rPr sz="2800" spc="-15" dirty="0">
                <a:solidFill>
                  <a:srgbClr val="F8F8F8"/>
                </a:solidFill>
                <a:latin typeface="Arial"/>
                <a:cs typeface="Arial"/>
              </a:rPr>
              <a:t>Ag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or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Ab in serum or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body</a:t>
            </a:r>
            <a:r>
              <a:rPr sz="2800" spc="8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fluids</a:t>
            </a:r>
            <a:endParaRPr sz="2800" dirty="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590"/>
              </a:spcBef>
              <a:buSzPct val="64583"/>
              <a:buFont typeface="Wingdings"/>
              <a:buChar char=""/>
              <a:tabLst>
                <a:tab pos="756285" algn="l"/>
                <a:tab pos="756920" algn="l"/>
              </a:tabLst>
            </a:pPr>
            <a:r>
              <a:rPr sz="2400" spc="-5" dirty="0">
                <a:solidFill>
                  <a:srgbClr val="FFCC00"/>
                </a:solidFill>
                <a:latin typeface="Arial"/>
                <a:cs typeface="Arial"/>
              </a:rPr>
              <a:t>Ab</a:t>
            </a:r>
            <a:r>
              <a:rPr sz="2400" spc="-65" dirty="0">
                <a:solidFill>
                  <a:srgbClr val="FFCC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CC00"/>
                </a:solidFill>
                <a:latin typeface="Arial"/>
                <a:cs typeface="Arial"/>
              </a:rPr>
              <a:t>detection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:</a:t>
            </a:r>
            <a:endParaRPr sz="2400" dirty="0">
              <a:latin typeface="Arial"/>
              <a:cs typeface="Arial"/>
            </a:endParaRPr>
          </a:p>
          <a:p>
            <a:pPr marL="1099185" lvl="2" indent="-228600">
              <a:lnSpc>
                <a:spcPct val="100000"/>
              </a:lnSpc>
              <a:spcBef>
                <a:spcPts val="484"/>
              </a:spcBef>
              <a:buClr>
                <a:srgbClr val="6666FF"/>
              </a:buClr>
              <a:buSzPct val="60000"/>
              <a:buFont typeface="Wingdings"/>
              <a:buChar char=""/>
              <a:tabLst>
                <a:tab pos="1099820" algn="l"/>
              </a:tabLst>
            </a:pPr>
            <a:r>
              <a:rPr sz="2000" dirty="0">
                <a:solidFill>
                  <a:srgbClr val="F8F8F8"/>
                </a:solidFill>
                <a:latin typeface="Arial"/>
                <a:cs typeface="Arial"/>
              </a:rPr>
              <a:t>Diagnosis of systemic &amp; subcutaneous</a:t>
            </a:r>
            <a:r>
              <a:rPr sz="2000" spc="-14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8F8F8"/>
                </a:solidFill>
                <a:latin typeface="Arial"/>
                <a:cs typeface="Arial"/>
              </a:rPr>
              <a:t>mycoses</a:t>
            </a:r>
            <a:endParaRPr sz="2000" dirty="0">
              <a:latin typeface="Arial"/>
              <a:cs typeface="Arial"/>
            </a:endParaRPr>
          </a:p>
          <a:p>
            <a:pPr marL="1099185" lvl="2" indent="-228600">
              <a:lnSpc>
                <a:spcPct val="100000"/>
              </a:lnSpc>
              <a:spcBef>
                <a:spcPts val="480"/>
              </a:spcBef>
              <a:buClr>
                <a:srgbClr val="6666FF"/>
              </a:buClr>
              <a:buSzPct val="60000"/>
              <a:buFont typeface="Wingdings"/>
              <a:buChar char=""/>
              <a:tabLst>
                <a:tab pos="1099820" algn="l"/>
              </a:tabLst>
            </a:pPr>
            <a:r>
              <a:rPr sz="2000" dirty="0">
                <a:solidFill>
                  <a:srgbClr val="F8F8F8"/>
                </a:solidFill>
                <a:latin typeface="Arial"/>
                <a:cs typeface="Arial"/>
              </a:rPr>
              <a:t>Assess prognosis of the</a:t>
            </a:r>
            <a:r>
              <a:rPr sz="2000" spc="-13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8F8F8"/>
                </a:solidFill>
                <a:latin typeface="Arial"/>
                <a:cs typeface="Arial"/>
              </a:rPr>
              <a:t>disease</a:t>
            </a:r>
            <a:endParaRPr sz="2000" dirty="0">
              <a:latin typeface="Arial"/>
              <a:cs typeface="Arial"/>
            </a:endParaRPr>
          </a:p>
          <a:p>
            <a:pPr marL="1099185" lvl="2" indent="-228600">
              <a:lnSpc>
                <a:spcPct val="100000"/>
              </a:lnSpc>
              <a:spcBef>
                <a:spcPts val="480"/>
              </a:spcBef>
              <a:buClr>
                <a:srgbClr val="6666FF"/>
              </a:buClr>
              <a:buSzPct val="60000"/>
              <a:buFont typeface="Wingdings"/>
              <a:buChar char=""/>
              <a:tabLst>
                <a:tab pos="1099820" algn="l"/>
              </a:tabLst>
            </a:pPr>
            <a:r>
              <a:rPr sz="2000" dirty="0">
                <a:solidFill>
                  <a:srgbClr val="F8F8F8"/>
                </a:solidFill>
                <a:latin typeface="Arial"/>
                <a:cs typeface="Arial"/>
              </a:rPr>
              <a:t>Assess response to</a:t>
            </a:r>
            <a:r>
              <a:rPr sz="2000" spc="-13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8F8F8"/>
                </a:solidFill>
                <a:latin typeface="Arial"/>
                <a:cs typeface="Arial"/>
              </a:rPr>
              <a:t>treatment</a:t>
            </a:r>
            <a:endParaRPr sz="2000" dirty="0">
              <a:latin typeface="Arial"/>
              <a:cs typeface="Arial"/>
            </a:endParaRPr>
          </a:p>
          <a:p>
            <a:pPr lvl="2">
              <a:lnSpc>
                <a:spcPct val="100000"/>
              </a:lnSpc>
              <a:buClr>
                <a:srgbClr val="6666FF"/>
              </a:buClr>
              <a:buFont typeface="Wingdings"/>
              <a:buChar char=""/>
            </a:pPr>
            <a:endParaRPr sz="2000" dirty="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spcBef>
                <a:spcPts val="1155"/>
              </a:spcBef>
              <a:buSzPct val="64583"/>
              <a:buFont typeface="Wingdings"/>
              <a:buChar char=""/>
              <a:tabLst>
                <a:tab pos="756285" algn="l"/>
                <a:tab pos="756920" algn="l"/>
              </a:tabLst>
            </a:pPr>
            <a:r>
              <a:rPr sz="2400" dirty="0">
                <a:solidFill>
                  <a:srgbClr val="FFCC00"/>
                </a:solidFill>
                <a:latin typeface="Arial"/>
                <a:cs typeface="Arial"/>
              </a:rPr>
              <a:t>Ag</a:t>
            </a:r>
            <a:r>
              <a:rPr sz="2400" spc="-65" dirty="0">
                <a:solidFill>
                  <a:srgbClr val="FFCC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CC00"/>
                </a:solidFill>
                <a:latin typeface="Arial"/>
                <a:cs typeface="Arial"/>
              </a:rPr>
              <a:t>detection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:</a:t>
            </a:r>
            <a:endParaRPr sz="2400" dirty="0">
              <a:latin typeface="Arial"/>
              <a:cs typeface="Arial"/>
            </a:endParaRPr>
          </a:p>
          <a:p>
            <a:pPr marL="1099185" lvl="2" indent="-228600">
              <a:lnSpc>
                <a:spcPct val="100000"/>
              </a:lnSpc>
              <a:spcBef>
                <a:spcPts val="480"/>
              </a:spcBef>
              <a:buClr>
                <a:srgbClr val="6666FF"/>
              </a:buClr>
              <a:buSzPct val="60000"/>
              <a:buFont typeface="Wingdings"/>
              <a:buChar char=""/>
              <a:tabLst>
                <a:tab pos="1099820" algn="l"/>
              </a:tabLst>
            </a:pPr>
            <a:r>
              <a:rPr sz="2000" dirty="0">
                <a:solidFill>
                  <a:srgbClr val="F8F8F8"/>
                </a:solidFill>
                <a:latin typeface="Arial"/>
                <a:cs typeface="Arial"/>
              </a:rPr>
              <a:t>Early stages of</a:t>
            </a:r>
            <a:r>
              <a:rPr sz="2000" spc="-12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8F8F8"/>
                </a:solidFill>
                <a:latin typeface="Arial"/>
                <a:cs typeface="Arial"/>
              </a:rPr>
              <a:t>infection</a:t>
            </a:r>
            <a:endParaRPr sz="2000" dirty="0">
              <a:latin typeface="Arial"/>
              <a:cs typeface="Arial"/>
            </a:endParaRPr>
          </a:p>
          <a:p>
            <a:pPr marL="1099185" lvl="2" indent="-228600">
              <a:lnSpc>
                <a:spcPct val="100000"/>
              </a:lnSpc>
              <a:spcBef>
                <a:spcPts val="480"/>
              </a:spcBef>
              <a:buClr>
                <a:srgbClr val="6666FF"/>
              </a:buClr>
              <a:buSzPct val="60000"/>
              <a:buFont typeface="Wingdings"/>
              <a:buChar char=""/>
              <a:tabLst>
                <a:tab pos="1099820" algn="l"/>
              </a:tabLst>
            </a:pPr>
            <a:r>
              <a:rPr sz="2000" dirty="0">
                <a:solidFill>
                  <a:srgbClr val="F8F8F8"/>
                </a:solidFill>
                <a:latin typeface="Arial"/>
                <a:cs typeface="Arial"/>
              </a:rPr>
              <a:t>In patients with impaired</a:t>
            </a:r>
            <a:r>
              <a:rPr sz="2000" spc="-114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8F8F8"/>
                </a:solidFill>
                <a:latin typeface="Arial"/>
                <a:cs typeface="Arial"/>
              </a:rPr>
              <a:t>immunity</a:t>
            </a:r>
            <a:endParaRPr sz="2000" dirty="0">
              <a:latin typeface="Arial"/>
              <a:cs typeface="Arial"/>
            </a:endParaRPr>
          </a:p>
          <a:p>
            <a:pPr lvl="2">
              <a:lnSpc>
                <a:spcPct val="100000"/>
              </a:lnSpc>
              <a:buClr>
                <a:srgbClr val="6666FF"/>
              </a:buClr>
              <a:buFont typeface="Wingdings"/>
              <a:buChar char=""/>
            </a:pPr>
            <a:endParaRPr sz="20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235"/>
              </a:spcBef>
              <a:buClr>
                <a:srgbClr val="6666FF"/>
              </a:buClr>
              <a:buSzPct val="69642"/>
              <a:buFont typeface="Wingdings"/>
              <a:buChar char=""/>
              <a:tabLst>
                <a:tab pos="355600" algn="l"/>
              </a:tabLst>
            </a:pP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Delayed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hypersensitivity tests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– with Ags</a:t>
            </a:r>
            <a:r>
              <a:rPr sz="2800" spc="1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like</a:t>
            </a:r>
            <a:endParaRPr sz="2800" dirty="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candidin, histoplasmin,</a:t>
            </a:r>
            <a:r>
              <a:rPr sz="2800" spc="-10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etc.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2990" y="1371853"/>
            <a:ext cx="857885" cy="1136650"/>
          </a:xfrm>
          <a:custGeom>
            <a:avLst/>
            <a:gdLst/>
            <a:ahLst/>
            <a:cxnLst/>
            <a:rect l="l" t="t" r="r" b="b"/>
            <a:pathLst>
              <a:path w="857885" h="1136650">
                <a:moveTo>
                  <a:pt x="0" y="857504"/>
                </a:moveTo>
                <a:lnTo>
                  <a:pt x="857542" y="1136142"/>
                </a:lnTo>
                <a:lnTo>
                  <a:pt x="278650" y="0"/>
                </a:lnTo>
                <a:lnTo>
                  <a:pt x="0" y="857504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82383" y="5813996"/>
            <a:ext cx="1275715" cy="638175"/>
          </a:xfrm>
          <a:custGeom>
            <a:avLst/>
            <a:gdLst/>
            <a:ahLst/>
            <a:cxnLst/>
            <a:rect l="l" t="t" r="r" b="b"/>
            <a:pathLst>
              <a:path w="1275715" h="638175">
                <a:moveTo>
                  <a:pt x="637667" y="0"/>
                </a:moveTo>
                <a:lnTo>
                  <a:pt x="0" y="637603"/>
                </a:lnTo>
                <a:lnTo>
                  <a:pt x="1275207" y="637603"/>
                </a:lnTo>
                <a:lnTo>
                  <a:pt x="637667" y="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483475" y="5264150"/>
            <a:ext cx="1352550" cy="1362075"/>
          </a:xfrm>
          <a:custGeom>
            <a:avLst/>
            <a:gdLst/>
            <a:ahLst/>
            <a:cxnLst/>
            <a:rect l="l" t="t" r="r" b="b"/>
            <a:pathLst>
              <a:path w="1352550" h="1362075">
                <a:moveTo>
                  <a:pt x="1352550" y="1362075"/>
                </a:moveTo>
                <a:lnTo>
                  <a:pt x="0" y="1362075"/>
                </a:lnTo>
                <a:lnTo>
                  <a:pt x="1352550" y="0"/>
                </a:lnTo>
                <a:lnTo>
                  <a:pt x="1352550" y="1362075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853426" y="4146550"/>
            <a:ext cx="1282700" cy="1282700"/>
          </a:xfrm>
          <a:custGeom>
            <a:avLst/>
            <a:gdLst/>
            <a:ahLst/>
            <a:cxnLst/>
            <a:rect l="l" t="t" r="r" b="b"/>
            <a:pathLst>
              <a:path w="1282700" h="1282700">
                <a:moveTo>
                  <a:pt x="0" y="641350"/>
                </a:moveTo>
                <a:lnTo>
                  <a:pt x="641350" y="0"/>
                </a:lnTo>
                <a:lnTo>
                  <a:pt x="1282700" y="641350"/>
                </a:lnTo>
                <a:lnTo>
                  <a:pt x="641350" y="1282700"/>
                </a:lnTo>
                <a:lnTo>
                  <a:pt x="0" y="64135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28797" y="6018212"/>
            <a:ext cx="840105" cy="840105"/>
          </a:xfrm>
          <a:custGeom>
            <a:avLst/>
            <a:gdLst/>
            <a:ahLst/>
            <a:cxnLst/>
            <a:rect l="l" t="t" r="r" b="b"/>
            <a:pathLst>
              <a:path w="840104" h="840104">
                <a:moveTo>
                  <a:pt x="839795" y="0"/>
                </a:moveTo>
                <a:lnTo>
                  <a:pt x="0" y="839787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60923" y="4610608"/>
            <a:ext cx="1407795" cy="2247900"/>
          </a:xfrm>
          <a:custGeom>
            <a:avLst/>
            <a:gdLst/>
            <a:ahLst/>
            <a:cxnLst/>
            <a:rect l="l" t="t" r="r" b="b"/>
            <a:pathLst>
              <a:path w="1407795" h="2247900">
                <a:moveTo>
                  <a:pt x="0" y="2247392"/>
                </a:moveTo>
                <a:lnTo>
                  <a:pt x="0" y="0"/>
                </a:lnTo>
                <a:lnTo>
                  <a:pt x="1407668" y="1407604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20334" y="3774059"/>
            <a:ext cx="638175" cy="1275715"/>
          </a:xfrm>
          <a:custGeom>
            <a:avLst/>
            <a:gdLst/>
            <a:ahLst/>
            <a:cxnLst/>
            <a:rect l="l" t="t" r="r" b="b"/>
            <a:pathLst>
              <a:path w="638175" h="1275714">
                <a:moveTo>
                  <a:pt x="0" y="637540"/>
                </a:moveTo>
                <a:lnTo>
                  <a:pt x="637666" y="1275207"/>
                </a:lnTo>
                <a:lnTo>
                  <a:pt x="637666" y="0"/>
                </a:lnTo>
                <a:lnTo>
                  <a:pt x="0" y="63754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594600" y="3482975"/>
            <a:ext cx="0" cy="1244600"/>
          </a:xfrm>
          <a:custGeom>
            <a:avLst/>
            <a:gdLst/>
            <a:ahLst/>
            <a:cxnLst/>
            <a:rect l="l" t="t" r="r" b="b"/>
            <a:pathLst>
              <a:path h="1244600">
                <a:moveTo>
                  <a:pt x="0" y="0"/>
                </a:moveTo>
                <a:lnTo>
                  <a:pt x="0" y="12446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965950" y="4098925"/>
            <a:ext cx="0" cy="1270000"/>
          </a:xfrm>
          <a:custGeom>
            <a:avLst/>
            <a:gdLst/>
            <a:ahLst/>
            <a:cxnLst/>
            <a:rect l="l" t="t" r="r" b="b"/>
            <a:pathLst>
              <a:path h="1270000">
                <a:moveTo>
                  <a:pt x="0" y="0"/>
                </a:moveTo>
                <a:lnTo>
                  <a:pt x="0" y="12700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65950" y="4730750"/>
            <a:ext cx="631825" cy="631825"/>
          </a:xfrm>
          <a:custGeom>
            <a:avLst/>
            <a:gdLst/>
            <a:ahLst/>
            <a:cxnLst/>
            <a:rect l="l" t="t" r="r" b="b"/>
            <a:pathLst>
              <a:path w="631825" h="631825">
                <a:moveTo>
                  <a:pt x="0" y="631825"/>
                </a:moveTo>
                <a:lnTo>
                  <a:pt x="63182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59600" y="3467100"/>
            <a:ext cx="638175" cy="638175"/>
          </a:xfrm>
          <a:custGeom>
            <a:avLst/>
            <a:gdLst/>
            <a:ahLst/>
            <a:cxnLst/>
            <a:rect l="l" t="t" r="r" b="b"/>
            <a:pathLst>
              <a:path w="638175" h="638175">
                <a:moveTo>
                  <a:pt x="0" y="638175"/>
                </a:moveTo>
                <a:lnTo>
                  <a:pt x="63817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553707" y="2946400"/>
            <a:ext cx="2590800" cy="1407795"/>
          </a:xfrm>
          <a:custGeom>
            <a:avLst/>
            <a:gdLst/>
            <a:ahLst/>
            <a:cxnLst/>
            <a:rect l="l" t="t" r="r" b="b"/>
            <a:pathLst>
              <a:path w="2590800" h="1407795">
                <a:moveTo>
                  <a:pt x="1407668" y="1407668"/>
                </a:moveTo>
                <a:lnTo>
                  <a:pt x="0" y="0"/>
                </a:lnTo>
                <a:lnTo>
                  <a:pt x="2590292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61376" y="3171337"/>
            <a:ext cx="1183005" cy="1183005"/>
          </a:xfrm>
          <a:custGeom>
            <a:avLst/>
            <a:gdLst/>
            <a:ahLst/>
            <a:cxnLst/>
            <a:rect l="l" t="t" r="r" b="b"/>
            <a:pathLst>
              <a:path w="1183004" h="1183004">
                <a:moveTo>
                  <a:pt x="1182624" y="0"/>
                </a:moveTo>
                <a:lnTo>
                  <a:pt x="0" y="1182730"/>
                </a:lnTo>
              </a:path>
            </a:pathLst>
          </a:custGeom>
          <a:ln w="12699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1469516" y="393446"/>
            <a:ext cx="7215505" cy="10426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6985" algn="r">
              <a:lnSpc>
                <a:spcPts val="4105"/>
              </a:lnSpc>
            </a:pPr>
            <a:r>
              <a:rPr spc="-5" dirty="0"/>
              <a:t>Serological tests used </a:t>
            </a:r>
            <a:r>
              <a:rPr dirty="0"/>
              <a:t>in</a:t>
            </a:r>
            <a:r>
              <a:rPr spc="15" dirty="0"/>
              <a:t> </a:t>
            </a:r>
            <a:r>
              <a:rPr spc="-5" dirty="0"/>
              <a:t>Medical</a:t>
            </a:r>
          </a:p>
          <a:p>
            <a:pPr marR="5080" algn="r">
              <a:lnSpc>
                <a:spcPts val="4105"/>
              </a:lnSpc>
            </a:pPr>
            <a:r>
              <a:rPr spc="-5" dirty="0"/>
              <a:t>Mycology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6"/>
          </p:nvPr>
        </p:nvSpPr>
        <p:spPr>
          <a:xfrm>
            <a:off x="79349" y="6614860"/>
            <a:ext cx="71882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dirty="0" smtClean="0"/>
              <a:t> </a:t>
            </a:r>
            <a:endParaRPr dirty="0"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xfrm>
            <a:off x="1756029" y="6614860"/>
            <a:ext cx="252349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spc="-5" dirty="0" smtClean="0"/>
              <a:t> </a:t>
            </a:r>
            <a:endParaRPr spc="-5" dirty="0"/>
          </a:p>
        </p:txBody>
      </p:sp>
      <p:sp>
        <p:nvSpPr>
          <p:cNvPr id="16" name="object 16"/>
          <p:cNvSpPr txBox="1"/>
          <p:nvPr/>
        </p:nvSpPr>
        <p:spPr>
          <a:xfrm>
            <a:off x="754176" y="1711071"/>
            <a:ext cx="7452995" cy="43745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6666FF"/>
              </a:buClr>
              <a:buSzPct val="70312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CC00"/>
                </a:solidFill>
                <a:latin typeface="Arial"/>
                <a:cs typeface="Arial"/>
              </a:rPr>
              <a:t>Agglutination</a:t>
            </a:r>
            <a:endParaRPr sz="32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690"/>
              </a:spcBef>
              <a:buClr>
                <a:srgbClr val="FFCC00"/>
              </a:buClr>
              <a:buSzPct val="64285"/>
              <a:buFont typeface="Wingdings"/>
              <a:buChar char=""/>
              <a:tabLst>
                <a:tab pos="756920" algn="l"/>
              </a:tabLst>
            </a:pP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Whole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cell</a:t>
            </a:r>
            <a:r>
              <a:rPr sz="2800" spc="-6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agglutination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670"/>
              </a:spcBef>
              <a:buClr>
                <a:srgbClr val="FFCC00"/>
              </a:buClr>
              <a:buSzPct val="64285"/>
              <a:buFont typeface="Wingdings"/>
              <a:buChar char=""/>
              <a:tabLst>
                <a:tab pos="756920" algn="l"/>
              </a:tabLst>
            </a:pP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Latex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particle</a:t>
            </a:r>
            <a:r>
              <a:rPr sz="2800" spc="-8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agglutination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670"/>
              </a:spcBef>
              <a:buClr>
                <a:srgbClr val="FFCC00"/>
              </a:buClr>
              <a:buSzPct val="64285"/>
              <a:buFont typeface="Wingdings"/>
              <a:buChar char=""/>
              <a:tabLst>
                <a:tab pos="756920" algn="l"/>
              </a:tabLst>
            </a:pP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Passive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haemagglutination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55"/>
              </a:spcBef>
              <a:buClr>
                <a:srgbClr val="6666FF"/>
              </a:buClr>
              <a:buSzPct val="70312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CC00"/>
                </a:solidFill>
                <a:latin typeface="Arial"/>
                <a:cs typeface="Arial"/>
              </a:rPr>
              <a:t>Immunodiffusion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– most widely</a:t>
            </a:r>
            <a:r>
              <a:rPr sz="2800" spc="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used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lr>
                <a:srgbClr val="6666FF"/>
              </a:buClr>
              <a:buSzPct val="70312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CC00"/>
                </a:solidFill>
                <a:latin typeface="Arial"/>
                <a:cs typeface="Arial"/>
              </a:rPr>
              <a:t>Counter immunoelectrophoresis</a:t>
            </a:r>
            <a:r>
              <a:rPr sz="3200" spc="-35" dirty="0">
                <a:solidFill>
                  <a:srgbClr val="FFCC0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CC00"/>
                </a:solidFill>
                <a:latin typeface="Arial"/>
                <a:cs typeface="Arial"/>
              </a:rPr>
              <a:t>(CIEP)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lr>
                <a:srgbClr val="6666FF"/>
              </a:buClr>
              <a:buSzPct val="70312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CC00"/>
                </a:solidFill>
                <a:latin typeface="Arial"/>
                <a:cs typeface="Arial"/>
              </a:rPr>
              <a:t>Indirect fluorescent </a:t>
            </a:r>
            <a:r>
              <a:rPr sz="3200" dirty="0">
                <a:solidFill>
                  <a:srgbClr val="FFCC00"/>
                </a:solidFill>
                <a:latin typeface="Arial"/>
                <a:cs typeface="Arial"/>
              </a:rPr>
              <a:t>Ab</a:t>
            </a:r>
            <a:r>
              <a:rPr sz="3200" spc="-35" dirty="0">
                <a:solidFill>
                  <a:srgbClr val="FFCC00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CC00"/>
                </a:solidFill>
                <a:latin typeface="Arial"/>
                <a:cs typeface="Arial"/>
              </a:rPr>
              <a:t>detection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lr>
                <a:srgbClr val="6666FF"/>
              </a:buClr>
              <a:buSzPct val="70312"/>
              <a:buFont typeface="Wingdings"/>
              <a:buChar char=""/>
              <a:tabLst>
                <a:tab pos="355600" algn="l"/>
              </a:tabLst>
            </a:pPr>
            <a:r>
              <a:rPr sz="3200" dirty="0">
                <a:solidFill>
                  <a:srgbClr val="FFCC00"/>
                </a:solidFill>
                <a:latin typeface="Arial"/>
                <a:cs typeface="Arial"/>
              </a:rPr>
              <a:t>ELISA,</a:t>
            </a:r>
            <a:r>
              <a:rPr sz="3200" spc="-95" dirty="0">
                <a:solidFill>
                  <a:srgbClr val="FFCC0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CC00"/>
                </a:solidFill>
                <a:latin typeface="Arial"/>
                <a:cs typeface="Arial"/>
              </a:rPr>
              <a:t>RIA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2990" y="1371853"/>
            <a:ext cx="857885" cy="1136650"/>
          </a:xfrm>
          <a:custGeom>
            <a:avLst/>
            <a:gdLst/>
            <a:ahLst/>
            <a:cxnLst/>
            <a:rect l="l" t="t" r="r" b="b"/>
            <a:pathLst>
              <a:path w="857885" h="1136650">
                <a:moveTo>
                  <a:pt x="0" y="857504"/>
                </a:moveTo>
                <a:lnTo>
                  <a:pt x="857542" y="1136142"/>
                </a:lnTo>
                <a:lnTo>
                  <a:pt x="278650" y="0"/>
                </a:lnTo>
                <a:lnTo>
                  <a:pt x="0" y="857504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82383" y="5813996"/>
            <a:ext cx="1275715" cy="638175"/>
          </a:xfrm>
          <a:custGeom>
            <a:avLst/>
            <a:gdLst/>
            <a:ahLst/>
            <a:cxnLst/>
            <a:rect l="l" t="t" r="r" b="b"/>
            <a:pathLst>
              <a:path w="1275715" h="638175">
                <a:moveTo>
                  <a:pt x="637667" y="0"/>
                </a:moveTo>
                <a:lnTo>
                  <a:pt x="0" y="637603"/>
                </a:lnTo>
                <a:lnTo>
                  <a:pt x="1275207" y="637603"/>
                </a:lnTo>
                <a:lnTo>
                  <a:pt x="637667" y="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483475" y="5264150"/>
            <a:ext cx="1352550" cy="1362075"/>
          </a:xfrm>
          <a:custGeom>
            <a:avLst/>
            <a:gdLst/>
            <a:ahLst/>
            <a:cxnLst/>
            <a:rect l="l" t="t" r="r" b="b"/>
            <a:pathLst>
              <a:path w="1352550" h="1362075">
                <a:moveTo>
                  <a:pt x="1352550" y="1362075"/>
                </a:moveTo>
                <a:lnTo>
                  <a:pt x="0" y="1362075"/>
                </a:lnTo>
                <a:lnTo>
                  <a:pt x="1352550" y="0"/>
                </a:lnTo>
                <a:lnTo>
                  <a:pt x="1352550" y="1362075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853426" y="4146550"/>
            <a:ext cx="1282700" cy="1282700"/>
          </a:xfrm>
          <a:custGeom>
            <a:avLst/>
            <a:gdLst/>
            <a:ahLst/>
            <a:cxnLst/>
            <a:rect l="l" t="t" r="r" b="b"/>
            <a:pathLst>
              <a:path w="1282700" h="1282700">
                <a:moveTo>
                  <a:pt x="0" y="641350"/>
                </a:moveTo>
                <a:lnTo>
                  <a:pt x="641350" y="0"/>
                </a:lnTo>
                <a:lnTo>
                  <a:pt x="1282700" y="641350"/>
                </a:lnTo>
                <a:lnTo>
                  <a:pt x="641350" y="1282700"/>
                </a:lnTo>
                <a:lnTo>
                  <a:pt x="0" y="64135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28797" y="6018212"/>
            <a:ext cx="840105" cy="840105"/>
          </a:xfrm>
          <a:custGeom>
            <a:avLst/>
            <a:gdLst/>
            <a:ahLst/>
            <a:cxnLst/>
            <a:rect l="l" t="t" r="r" b="b"/>
            <a:pathLst>
              <a:path w="840104" h="840104">
                <a:moveTo>
                  <a:pt x="839795" y="0"/>
                </a:moveTo>
                <a:lnTo>
                  <a:pt x="0" y="839787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60923" y="4610608"/>
            <a:ext cx="1407795" cy="2247900"/>
          </a:xfrm>
          <a:custGeom>
            <a:avLst/>
            <a:gdLst/>
            <a:ahLst/>
            <a:cxnLst/>
            <a:rect l="l" t="t" r="r" b="b"/>
            <a:pathLst>
              <a:path w="1407795" h="2247900">
                <a:moveTo>
                  <a:pt x="0" y="2247392"/>
                </a:moveTo>
                <a:lnTo>
                  <a:pt x="0" y="0"/>
                </a:lnTo>
                <a:lnTo>
                  <a:pt x="1407668" y="1407604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20334" y="3774059"/>
            <a:ext cx="638175" cy="1275715"/>
          </a:xfrm>
          <a:custGeom>
            <a:avLst/>
            <a:gdLst/>
            <a:ahLst/>
            <a:cxnLst/>
            <a:rect l="l" t="t" r="r" b="b"/>
            <a:pathLst>
              <a:path w="638175" h="1275714">
                <a:moveTo>
                  <a:pt x="0" y="637540"/>
                </a:moveTo>
                <a:lnTo>
                  <a:pt x="637666" y="1275207"/>
                </a:lnTo>
                <a:lnTo>
                  <a:pt x="637666" y="0"/>
                </a:lnTo>
                <a:lnTo>
                  <a:pt x="0" y="63754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594600" y="3482975"/>
            <a:ext cx="0" cy="1244600"/>
          </a:xfrm>
          <a:custGeom>
            <a:avLst/>
            <a:gdLst/>
            <a:ahLst/>
            <a:cxnLst/>
            <a:rect l="l" t="t" r="r" b="b"/>
            <a:pathLst>
              <a:path h="1244600">
                <a:moveTo>
                  <a:pt x="0" y="0"/>
                </a:moveTo>
                <a:lnTo>
                  <a:pt x="0" y="12446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965950" y="4098925"/>
            <a:ext cx="0" cy="1270000"/>
          </a:xfrm>
          <a:custGeom>
            <a:avLst/>
            <a:gdLst/>
            <a:ahLst/>
            <a:cxnLst/>
            <a:rect l="l" t="t" r="r" b="b"/>
            <a:pathLst>
              <a:path h="1270000">
                <a:moveTo>
                  <a:pt x="0" y="0"/>
                </a:moveTo>
                <a:lnTo>
                  <a:pt x="0" y="12700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65950" y="4730750"/>
            <a:ext cx="631825" cy="631825"/>
          </a:xfrm>
          <a:custGeom>
            <a:avLst/>
            <a:gdLst/>
            <a:ahLst/>
            <a:cxnLst/>
            <a:rect l="l" t="t" r="r" b="b"/>
            <a:pathLst>
              <a:path w="631825" h="631825">
                <a:moveTo>
                  <a:pt x="0" y="631825"/>
                </a:moveTo>
                <a:lnTo>
                  <a:pt x="63182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59600" y="3467100"/>
            <a:ext cx="638175" cy="638175"/>
          </a:xfrm>
          <a:custGeom>
            <a:avLst/>
            <a:gdLst/>
            <a:ahLst/>
            <a:cxnLst/>
            <a:rect l="l" t="t" r="r" b="b"/>
            <a:pathLst>
              <a:path w="638175" h="638175">
                <a:moveTo>
                  <a:pt x="0" y="638175"/>
                </a:moveTo>
                <a:lnTo>
                  <a:pt x="63817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553707" y="2946400"/>
            <a:ext cx="2590800" cy="1407795"/>
          </a:xfrm>
          <a:custGeom>
            <a:avLst/>
            <a:gdLst/>
            <a:ahLst/>
            <a:cxnLst/>
            <a:rect l="l" t="t" r="r" b="b"/>
            <a:pathLst>
              <a:path w="2590800" h="1407795">
                <a:moveTo>
                  <a:pt x="1407668" y="1407668"/>
                </a:moveTo>
                <a:lnTo>
                  <a:pt x="0" y="0"/>
                </a:lnTo>
                <a:lnTo>
                  <a:pt x="2590292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61376" y="3171337"/>
            <a:ext cx="1183005" cy="1183005"/>
          </a:xfrm>
          <a:custGeom>
            <a:avLst/>
            <a:gdLst/>
            <a:ahLst/>
            <a:cxnLst/>
            <a:rect l="l" t="t" r="r" b="b"/>
            <a:pathLst>
              <a:path w="1183004" h="1183004">
                <a:moveTo>
                  <a:pt x="1182624" y="0"/>
                </a:moveTo>
                <a:lnTo>
                  <a:pt x="0" y="1182730"/>
                </a:lnTo>
              </a:path>
            </a:pathLst>
          </a:custGeom>
          <a:ln w="12699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2455" rIns="0" bIns="0" rtlCol="0">
            <a:spAutoFit/>
          </a:bodyPr>
          <a:lstStyle/>
          <a:p>
            <a:pPr marL="5154295">
              <a:lnSpc>
                <a:spcPct val="100000"/>
              </a:lnSpc>
            </a:pPr>
            <a:r>
              <a:rPr spc="-5" dirty="0"/>
              <a:t>Other</a:t>
            </a:r>
            <a:r>
              <a:rPr spc="-60" dirty="0"/>
              <a:t> </a:t>
            </a:r>
            <a:r>
              <a:rPr spc="-5" dirty="0"/>
              <a:t>Methods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6"/>
          </p:nvPr>
        </p:nvSpPr>
        <p:spPr>
          <a:xfrm>
            <a:off x="79349" y="6614860"/>
            <a:ext cx="71882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dirty="0" smtClean="0"/>
              <a:t> </a:t>
            </a:r>
            <a:endParaRPr dirty="0"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xfrm>
            <a:off x="1756029" y="6614860"/>
            <a:ext cx="252349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spc="-5" dirty="0" smtClean="0"/>
              <a:t> </a:t>
            </a:r>
            <a:endParaRPr spc="-5" dirty="0"/>
          </a:p>
        </p:txBody>
      </p:sp>
      <p:sp>
        <p:nvSpPr>
          <p:cNvPr id="16" name="object 16"/>
          <p:cNvSpPr txBox="1"/>
          <p:nvPr/>
        </p:nvSpPr>
        <p:spPr>
          <a:xfrm>
            <a:off x="754176" y="1711071"/>
            <a:ext cx="6711315" cy="3911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6666FF"/>
              </a:buClr>
              <a:buSzPct val="70312"/>
              <a:buFont typeface="Wingdings"/>
              <a:buChar char=""/>
              <a:tabLst>
                <a:tab pos="355600" algn="l"/>
              </a:tabLst>
            </a:pPr>
            <a:r>
              <a:rPr sz="3200" dirty="0">
                <a:solidFill>
                  <a:srgbClr val="F8F8F8"/>
                </a:solidFill>
                <a:latin typeface="Arial"/>
                <a:cs typeface="Arial"/>
              </a:rPr>
              <a:t>PCR – Polymerase </a:t>
            </a:r>
            <a:r>
              <a:rPr sz="3200" spc="-5" dirty="0">
                <a:solidFill>
                  <a:srgbClr val="F8F8F8"/>
                </a:solidFill>
                <a:latin typeface="Arial"/>
                <a:cs typeface="Arial"/>
              </a:rPr>
              <a:t>Chain</a:t>
            </a:r>
            <a:r>
              <a:rPr sz="3200" spc="-9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8F8F8"/>
                </a:solidFill>
                <a:latin typeface="Arial"/>
                <a:cs typeface="Arial"/>
              </a:rPr>
              <a:t>Reaction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lr>
                <a:srgbClr val="6666FF"/>
              </a:buClr>
              <a:buSzPct val="70312"/>
              <a:buFont typeface="Wingdings"/>
              <a:buChar char=""/>
              <a:tabLst>
                <a:tab pos="355600" algn="l"/>
              </a:tabLst>
            </a:pPr>
            <a:r>
              <a:rPr sz="3200" dirty="0">
                <a:solidFill>
                  <a:srgbClr val="F8F8F8"/>
                </a:solidFill>
                <a:latin typeface="Arial"/>
                <a:cs typeface="Arial"/>
              </a:rPr>
              <a:t>RFLP - Restriction </a:t>
            </a:r>
            <a:r>
              <a:rPr sz="3200" spc="-5" dirty="0">
                <a:solidFill>
                  <a:srgbClr val="F8F8F8"/>
                </a:solidFill>
                <a:latin typeface="Arial"/>
                <a:cs typeface="Arial"/>
              </a:rPr>
              <a:t>fragment</a:t>
            </a:r>
            <a:r>
              <a:rPr sz="3200" spc="-11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8F8F8"/>
                </a:solidFill>
                <a:latin typeface="Arial"/>
                <a:cs typeface="Arial"/>
              </a:rPr>
              <a:t>length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spc="-5" dirty="0">
                <a:solidFill>
                  <a:srgbClr val="F8F8F8"/>
                </a:solidFill>
                <a:latin typeface="Arial"/>
                <a:cs typeface="Arial"/>
              </a:rPr>
              <a:t>polymorphism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lr>
                <a:srgbClr val="6666FF"/>
              </a:buClr>
              <a:buSzPct val="70312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8F8F8"/>
                </a:solidFill>
                <a:latin typeface="Arial"/>
                <a:cs typeface="Arial"/>
              </a:rPr>
              <a:t>Protein</a:t>
            </a:r>
            <a:r>
              <a:rPr sz="3200" spc="-3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8F8F8"/>
                </a:solidFill>
                <a:latin typeface="Arial"/>
                <a:cs typeface="Arial"/>
              </a:rPr>
              <a:t>electrophoresis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lr>
                <a:srgbClr val="6666FF"/>
              </a:buClr>
              <a:buSzPct val="70312"/>
              <a:buFont typeface="Wingdings"/>
              <a:buChar char=""/>
              <a:tabLst>
                <a:tab pos="355600" algn="l"/>
              </a:tabLst>
            </a:pPr>
            <a:r>
              <a:rPr sz="3200" dirty="0">
                <a:solidFill>
                  <a:srgbClr val="F8F8F8"/>
                </a:solidFill>
                <a:latin typeface="Arial"/>
                <a:cs typeface="Arial"/>
              </a:rPr>
              <a:t>Nucleic acid</a:t>
            </a:r>
            <a:r>
              <a:rPr sz="3200" spc="-10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8F8F8"/>
                </a:solidFill>
                <a:latin typeface="Arial"/>
                <a:cs typeface="Arial"/>
              </a:rPr>
              <a:t>probes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lr>
                <a:srgbClr val="6666FF"/>
              </a:buClr>
              <a:buSzPct val="70312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8F8F8"/>
                </a:solidFill>
                <a:latin typeface="Arial"/>
                <a:cs typeface="Arial"/>
              </a:rPr>
              <a:t>Serotyping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lr>
                <a:srgbClr val="6666FF"/>
              </a:buClr>
              <a:buSzPct val="70312"/>
              <a:buFont typeface="Wingdings"/>
              <a:buChar char=""/>
              <a:tabLst>
                <a:tab pos="355600" algn="l"/>
              </a:tabLst>
            </a:pPr>
            <a:r>
              <a:rPr sz="3200" dirty="0">
                <a:solidFill>
                  <a:srgbClr val="F8F8F8"/>
                </a:solidFill>
                <a:latin typeface="Arial"/>
                <a:cs typeface="Arial"/>
              </a:rPr>
              <a:t>Karyotyping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2990" y="1371853"/>
            <a:ext cx="857885" cy="1136650"/>
          </a:xfrm>
          <a:custGeom>
            <a:avLst/>
            <a:gdLst/>
            <a:ahLst/>
            <a:cxnLst/>
            <a:rect l="l" t="t" r="r" b="b"/>
            <a:pathLst>
              <a:path w="857885" h="1136650">
                <a:moveTo>
                  <a:pt x="0" y="857504"/>
                </a:moveTo>
                <a:lnTo>
                  <a:pt x="857542" y="1136142"/>
                </a:lnTo>
                <a:lnTo>
                  <a:pt x="278650" y="0"/>
                </a:lnTo>
                <a:lnTo>
                  <a:pt x="0" y="857504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82383" y="5813996"/>
            <a:ext cx="1275715" cy="638175"/>
          </a:xfrm>
          <a:custGeom>
            <a:avLst/>
            <a:gdLst/>
            <a:ahLst/>
            <a:cxnLst/>
            <a:rect l="l" t="t" r="r" b="b"/>
            <a:pathLst>
              <a:path w="1275715" h="638175">
                <a:moveTo>
                  <a:pt x="637667" y="0"/>
                </a:moveTo>
                <a:lnTo>
                  <a:pt x="0" y="637603"/>
                </a:lnTo>
                <a:lnTo>
                  <a:pt x="1275207" y="637603"/>
                </a:lnTo>
                <a:lnTo>
                  <a:pt x="637667" y="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483475" y="5264150"/>
            <a:ext cx="1352550" cy="1362075"/>
          </a:xfrm>
          <a:custGeom>
            <a:avLst/>
            <a:gdLst/>
            <a:ahLst/>
            <a:cxnLst/>
            <a:rect l="l" t="t" r="r" b="b"/>
            <a:pathLst>
              <a:path w="1352550" h="1362075">
                <a:moveTo>
                  <a:pt x="1352550" y="1362075"/>
                </a:moveTo>
                <a:lnTo>
                  <a:pt x="0" y="1362075"/>
                </a:lnTo>
                <a:lnTo>
                  <a:pt x="1352550" y="0"/>
                </a:lnTo>
                <a:lnTo>
                  <a:pt x="1352550" y="1362075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853426" y="4146550"/>
            <a:ext cx="1282700" cy="1282700"/>
          </a:xfrm>
          <a:custGeom>
            <a:avLst/>
            <a:gdLst/>
            <a:ahLst/>
            <a:cxnLst/>
            <a:rect l="l" t="t" r="r" b="b"/>
            <a:pathLst>
              <a:path w="1282700" h="1282700">
                <a:moveTo>
                  <a:pt x="0" y="641350"/>
                </a:moveTo>
                <a:lnTo>
                  <a:pt x="641350" y="0"/>
                </a:lnTo>
                <a:lnTo>
                  <a:pt x="1282700" y="641350"/>
                </a:lnTo>
                <a:lnTo>
                  <a:pt x="641350" y="1282700"/>
                </a:lnTo>
                <a:lnTo>
                  <a:pt x="0" y="64135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28797" y="6018212"/>
            <a:ext cx="840105" cy="840105"/>
          </a:xfrm>
          <a:custGeom>
            <a:avLst/>
            <a:gdLst/>
            <a:ahLst/>
            <a:cxnLst/>
            <a:rect l="l" t="t" r="r" b="b"/>
            <a:pathLst>
              <a:path w="840104" h="840104">
                <a:moveTo>
                  <a:pt x="839795" y="0"/>
                </a:moveTo>
                <a:lnTo>
                  <a:pt x="0" y="839787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60923" y="4610608"/>
            <a:ext cx="1407795" cy="2247900"/>
          </a:xfrm>
          <a:custGeom>
            <a:avLst/>
            <a:gdLst/>
            <a:ahLst/>
            <a:cxnLst/>
            <a:rect l="l" t="t" r="r" b="b"/>
            <a:pathLst>
              <a:path w="1407795" h="2247900">
                <a:moveTo>
                  <a:pt x="0" y="2247392"/>
                </a:moveTo>
                <a:lnTo>
                  <a:pt x="0" y="0"/>
                </a:lnTo>
                <a:lnTo>
                  <a:pt x="1407668" y="1407604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20334" y="3774059"/>
            <a:ext cx="638175" cy="1275715"/>
          </a:xfrm>
          <a:custGeom>
            <a:avLst/>
            <a:gdLst/>
            <a:ahLst/>
            <a:cxnLst/>
            <a:rect l="l" t="t" r="r" b="b"/>
            <a:pathLst>
              <a:path w="638175" h="1275714">
                <a:moveTo>
                  <a:pt x="0" y="637540"/>
                </a:moveTo>
                <a:lnTo>
                  <a:pt x="637666" y="1275207"/>
                </a:lnTo>
                <a:lnTo>
                  <a:pt x="637666" y="0"/>
                </a:lnTo>
                <a:lnTo>
                  <a:pt x="0" y="63754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594600" y="3482975"/>
            <a:ext cx="0" cy="1244600"/>
          </a:xfrm>
          <a:custGeom>
            <a:avLst/>
            <a:gdLst/>
            <a:ahLst/>
            <a:cxnLst/>
            <a:rect l="l" t="t" r="r" b="b"/>
            <a:pathLst>
              <a:path h="1244600">
                <a:moveTo>
                  <a:pt x="0" y="0"/>
                </a:moveTo>
                <a:lnTo>
                  <a:pt x="0" y="12446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965950" y="4098925"/>
            <a:ext cx="0" cy="1270000"/>
          </a:xfrm>
          <a:custGeom>
            <a:avLst/>
            <a:gdLst/>
            <a:ahLst/>
            <a:cxnLst/>
            <a:rect l="l" t="t" r="r" b="b"/>
            <a:pathLst>
              <a:path h="1270000">
                <a:moveTo>
                  <a:pt x="0" y="0"/>
                </a:moveTo>
                <a:lnTo>
                  <a:pt x="0" y="12700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65950" y="4730750"/>
            <a:ext cx="631825" cy="631825"/>
          </a:xfrm>
          <a:custGeom>
            <a:avLst/>
            <a:gdLst/>
            <a:ahLst/>
            <a:cxnLst/>
            <a:rect l="l" t="t" r="r" b="b"/>
            <a:pathLst>
              <a:path w="631825" h="631825">
                <a:moveTo>
                  <a:pt x="0" y="631825"/>
                </a:moveTo>
                <a:lnTo>
                  <a:pt x="63182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59600" y="3467100"/>
            <a:ext cx="638175" cy="638175"/>
          </a:xfrm>
          <a:custGeom>
            <a:avLst/>
            <a:gdLst/>
            <a:ahLst/>
            <a:cxnLst/>
            <a:rect l="l" t="t" r="r" b="b"/>
            <a:pathLst>
              <a:path w="638175" h="638175">
                <a:moveTo>
                  <a:pt x="0" y="638175"/>
                </a:moveTo>
                <a:lnTo>
                  <a:pt x="63817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553707" y="2946400"/>
            <a:ext cx="2590800" cy="1407795"/>
          </a:xfrm>
          <a:custGeom>
            <a:avLst/>
            <a:gdLst/>
            <a:ahLst/>
            <a:cxnLst/>
            <a:rect l="l" t="t" r="r" b="b"/>
            <a:pathLst>
              <a:path w="2590800" h="1407795">
                <a:moveTo>
                  <a:pt x="1407668" y="1407668"/>
                </a:moveTo>
                <a:lnTo>
                  <a:pt x="0" y="0"/>
                </a:lnTo>
                <a:lnTo>
                  <a:pt x="2590292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61376" y="3171337"/>
            <a:ext cx="1183005" cy="1183005"/>
          </a:xfrm>
          <a:custGeom>
            <a:avLst/>
            <a:gdLst/>
            <a:ahLst/>
            <a:cxnLst/>
            <a:rect l="l" t="t" r="r" b="b"/>
            <a:pathLst>
              <a:path w="1183004" h="1183004">
                <a:moveTo>
                  <a:pt x="1182624" y="0"/>
                </a:moveTo>
                <a:lnTo>
                  <a:pt x="0" y="1182730"/>
                </a:lnTo>
              </a:path>
            </a:pathLst>
          </a:custGeom>
          <a:ln w="12699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98373" rIns="0" bIns="0" rtlCol="0">
            <a:spAutoFit/>
          </a:bodyPr>
          <a:lstStyle/>
          <a:p>
            <a:pPr marL="1545590">
              <a:lnSpc>
                <a:spcPct val="100000"/>
              </a:lnSpc>
            </a:pPr>
            <a:r>
              <a:rPr sz="4000" spc="-5" dirty="0"/>
              <a:t>Sites &amp; Types of</a:t>
            </a:r>
            <a:r>
              <a:rPr sz="4000" spc="-45" dirty="0"/>
              <a:t> </a:t>
            </a:r>
            <a:r>
              <a:rPr sz="4000" spc="-5" dirty="0"/>
              <a:t>Specimens</a:t>
            </a:r>
            <a:endParaRPr sz="4000"/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6"/>
          </p:nvPr>
        </p:nvSpPr>
        <p:spPr>
          <a:xfrm>
            <a:off x="79349" y="6614860"/>
            <a:ext cx="71882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dirty="0" smtClean="0"/>
              <a:t> </a:t>
            </a:r>
            <a:endParaRPr dirty="0"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xfrm>
            <a:off x="1756029" y="6614860"/>
            <a:ext cx="252349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spc="-5" dirty="0" smtClean="0"/>
              <a:t> </a:t>
            </a:r>
            <a:endParaRPr spc="-5" dirty="0"/>
          </a:p>
        </p:txBody>
      </p:sp>
      <p:sp>
        <p:nvSpPr>
          <p:cNvPr id="16" name="object 16"/>
          <p:cNvSpPr txBox="1"/>
          <p:nvPr/>
        </p:nvSpPr>
        <p:spPr>
          <a:xfrm>
            <a:off x="754176" y="2016125"/>
            <a:ext cx="6887845" cy="2642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6666FF"/>
              </a:buClr>
              <a:buSzPct val="70312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8F8F8"/>
                </a:solidFill>
                <a:latin typeface="Arial"/>
                <a:cs typeface="Arial"/>
              </a:rPr>
              <a:t>Specimen </a:t>
            </a:r>
            <a:r>
              <a:rPr sz="3200" dirty="0">
                <a:solidFill>
                  <a:srgbClr val="F8F8F8"/>
                </a:solidFill>
                <a:latin typeface="Arial"/>
                <a:cs typeface="Arial"/>
              </a:rPr>
              <a:t>collection </a:t>
            </a:r>
            <a:r>
              <a:rPr sz="3200" spc="-5" dirty="0">
                <a:solidFill>
                  <a:srgbClr val="F8F8F8"/>
                </a:solidFill>
                <a:latin typeface="Arial"/>
                <a:cs typeface="Arial"/>
              </a:rPr>
              <a:t>depends </a:t>
            </a:r>
            <a:r>
              <a:rPr sz="3200" dirty="0">
                <a:solidFill>
                  <a:srgbClr val="F8F8F8"/>
                </a:solidFill>
                <a:latin typeface="Arial"/>
                <a:cs typeface="Arial"/>
              </a:rPr>
              <a:t>on</a:t>
            </a:r>
            <a:r>
              <a:rPr sz="3200" spc="-10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8F8F8"/>
                </a:solidFill>
                <a:latin typeface="Arial"/>
                <a:cs typeface="Arial"/>
              </a:rPr>
              <a:t>the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spc="-5" dirty="0">
                <a:solidFill>
                  <a:srgbClr val="F8F8F8"/>
                </a:solidFill>
                <a:latin typeface="Arial"/>
                <a:cs typeface="Arial"/>
              </a:rPr>
              <a:t>corresponding</a:t>
            </a:r>
            <a:r>
              <a:rPr sz="3200" spc="-5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8F8F8"/>
                </a:solidFill>
                <a:latin typeface="Arial"/>
                <a:cs typeface="Arial"/>
              </a:rPr>
              <a:t>disease.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6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6666FF"/>
              </a:buClr>
              <a:buSzPct val="70312"/>
              <a:buFont typeface="Wingdings"/>
              <a:buChar char=""/>
              <a:tabLst>
                <a:tab pos="355600" algn="l"/>
              </a:tabLst>
            </a:pPr>
            <a:r>
              <a:rPr sz="3200" dirty="0">
                <a:solidFill>
                  <a:srgbClr val="F8F8F8"/>
                </a:solidFill>
                <a:latin typeface="Arial"/>
                <a:cs typeface="Arial"/>
              </a:rPr>
              <a:t>Very </a:t>
            </a:r>
            <a:r>
              <a:rPr sz="3200" spc="-5" dirty="0">
                <a:solidFill>
                  <a:srgbClr val="F8F8F8"/>
                </a:solidFill>
                <a:latin typeface="Arial"/>
                <a:cs typeface="Arial"/>
              </a:rPr>
              <a:t>important </a:t>
            </a:r>
            <a:r>
              <a:rPr sz="3200" dirty="0">
                <a:solidFill>
                  <a:srgbClr val="F8F8F8"/>
                </a:solidFill>
                <a:latin typeface="Arial"/>
                <a:cs typeface="Arial"/>
              </a:rPr>
              <a:t>to </a:t>
            </a:r>
            <a:r>
              <a:rPr sz="3200" spc="-5" dirty="0">
                <a:solidFill>
                  <a:srgbClr val="F8F8F8"/>
                </a:solidFill>
                <a:latin typeface="Arial"/>
                <a:cs typeface="Arial"/>
              </a:rPr>
              <a:t>proceed for </a:t>
            </a:r>
            <a:r>
              <a:rPr sz="3200" dirty="0">
                <a:solidFill>
                  <a:srgbClr val="F8F8F8"/>
                </a:solidFill>
                <a:latin typeface="Arial"/>
                <a:cs typeface="Arial"/>
              </a:rPr>
              <a:t>a</a:t>
            </a:r>
            <a:r>
              <a:rPr sz="3200" spc="-8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8F8F8"/>
                </a:solidFill>
                <a:latin typeface="Arial"/>
                <a:cs typeface="Arial"/>
              </a:rPr>
              <a:t>final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spc="-5" dirty="0">
                <a:solidFill>
                  <a:srgbClr val="F8F8F8"/>
                </a:solidFill>
                <a:latin typeface="Arial"/>
                <a:cs typeface="Arial"/>
              </a:rPr>
              <a:t>diagnosis.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2990" y="1371853"/>
            <a:ext cx="857885" cy="1136650"/>
          </a:xfrm>
          <a:custGeom>
            <a:avLst/>
            <a:gdLst/>
            <a:ahLst/>
            <a:cxnLst/>
            <a:rect l="l" t="t" r="r" b="b"/>
            <a:pathLst>
              <a:path w="857885" h="1136650">
                <a:moveTo>
                  <a:pt x="0" y="857504"/>
                </a:moveTo>
                <a:lnTo>
                  <a:pt x="857542" y="1136142"/>
                </a:lnTo>
                <a:lnTo>
                  <a:pt x="278650" y="0"/>
                </a:lnTo>
                <a:lnTo>
                  <a:pt x="0" y="857504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82383" y="5813996"/>
            <a:ext cx="1275715" cy="638175"/>
          </a:xfrm>
          <a:custGeom>
            <a:avLst/>
            <a:gdLst/>
            <a:ahLst/>
            <a:cxnLst/>
            <a:rect l="l" t="t" r="r" b="b"/>
            <a:pathLst>
              <a:path w="1275715" h="638175">
                <a:moveTo>
                  <a:pt x="637667" y="0"/>
                </a:moveTo>
                <a:lnTo>
                  <a:pt x="0" y="637603"/>
                </a:lnTo>
                <a:lnTo>
                  <a:pt x="1275207" y="637603"/>
                </a:lnTo>
                <a:lnTo>
                  <a:pt x="637667" y="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483475" y="5264150"/>
            <a:ext cx="1352550" cy="1362075"/>
          </a:xfrm>
          <a:custGeom>
            <a:avLst/>
            <a:gdLst/>
            <a:ahLst/>
            <a:cxnLst/>
            <a:rect l="l" t="t" r="r" b="b"/>
            <a:pathLst>
              <a:path w="1352550" h="1362075">
                <a:moveTo>
                  <a:pt x="1352550" y="1362075"/>
                </a:moveTo>
                <a:lnTo>
                  <a:pt x="0" y="1362075"/>
                </a:lnTo>
                <a:lnTo>
                  <a:pt x="1352550" y="0"/>
                </a:lnTo>
                <a:lnTo>
                  <a:pt x="1352550" y="1362075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853426" y="4146550"/>
            <a:ext cx="1282700" cy="1282700"/>
          </a:xfrm>
          <a:custGeom>
            <a:avLst/>
            <a:gdLst/>
            <a:ahLst/>
            <a:cxnLst/>
            <a:rect l="l" t="t" r="r" b="b"/>
            <a:pathLst>
              <a:path w="1282700" h="1282700">
                <a:moveTo>
                  <a:pt x="0" y="641350"/>
                </a:moveTo>
                <a:lnTo>
                  <a:pt x="641350" y="0"/>
                </a:lnTo>
                <a:lnTo>
                  <a:pt x="1282700" y="641350"/>
                </a:lnTo>
                <a:lnTo>
                  <a:pt x="641350" y="1282700"/>
                </a:lnTo>
                <a:lnTo>
                  <a:pt x="0" y="64135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28797" y="6018212"/>
            <a:ext cx="840105" cy="840105"/>
          </a:xfrm>
          <a:custGeom>
            <a:avLst/>
            <a:gdLst/>
            <a:ahLst/>
            <a:cxnLst/>
            <a:rect l="l" t="t" r="r" b="b"/>
            <a:pathLst>
              <a:path w="840104" h="840104">
                <a:moveTo>
                  <a:pt x="839795" y="0"/>
                </a:moveTo>
                <a:lnTo>
                  <a:pt x="0" y="839787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60923" y="4610608"/>
            <a:ext cx="1407795" cy="2247900"/>
          </a:xfrm>
          <a:custGeom>
            <a:avLst/>
            <a:gdLst/>
            <a:ahLst/>
            <a:cxnLst/>
            <a:rect l="l" t="t" r="r" b="b"/>
            <a:pathLst>
              <a:path w="1407795" h="2247900">
                <a:moveTo>
                  <a:pt x="0" y="2247392"/>
                </a:moveTo>
                <a:lnTo>
                  <a:pt x="0" y="0"/>
                </a:lnTo>
                <a:lnTo>
                  <a:pt x="1407668" y="1407604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20334" y="3774059"/>
            <a:ext cx="638175" cy="1275715"/>
          </a:xfrm>
          <a:custGeom>
            <a:avLst/>
            <a:gdLst/>
            <a:ahLst/>
            <a:cxnLst/>
            <a:rect l="l" t="t" r="r" b="b"/>
            <a:pathLst>
              <a:path w="638175" h="1275714">
                <a:moveTo>
                  <a:pt x="0" y="637540"/>
                </a:moveTo>
                <a:lnTo>
                  <a:pt x="637666" y="1275207"/>
                </a:lnTo>
                <a:lnTo>
                  <a:pt x="637666" y="0"/>
                </a:lnTo>
                <a:lnTo>
                  <a:pt x="0" y="63754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594600" y="3482975"/>
            <a:ext cx="0" cy="1244600"/>
          </a:xfrm>
          <a:custGeom>
            <a:avLst/>
            <a:gdLst/>
            <a:ahLst/>
            <a:cxnLst/>
            <a:rect l="l" t="t" r="r" b="b"/>
            <a:pathLst>
              <a:path h="1244600">
                <a:moveTo>
                  <a:pt x="0" y="0"/>
                </a:moveTo>
                <a:lnTo>
                  <a:pt x="0" y="12446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965950" y="4098925"/>
            <a:ext cx="0" cy="1270000"/>
          </a:xfrm>
          <a:custGeom>
            <a:avLst/>
            <a:gdLst/>
            <a:ahLst/>
            <a:cxnLst/>
            <a:rect l="l" t="t" r="r" b="b"/>
            <a:pathLst>
              <a:path h="1270000">
                <a:moveTo>
                  <a:pt x="0" y="0"/>
                </a:moveTo>
                <a:lnTo>
                  <a:pt x="0" y="12700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65950" y="4730750"/>
            <a:ext cx="631825" cy="631825"/>
          </a:xfrm>
          <a:custGeom>
            <a:avLst/>
            <a:gdLst/>
            <a:ahLst/>
            <a:cxnLst/>
            <a:rect l="l" t="t" r="r" b="b"/>
            <a:pathLst>
              <a:path w="631825" h="631825">
                <a:moveTo>
                  <a:pt x="0" y="631825"/>
                </a:moveTo>
                <a:lnTo>
                  <a:pt x="63182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59600" y="3467100"/>
            <a:ext cx="638175" cy="638175"/>
          </a:xfrm>
          <a:custGeom>
            <a:avLst/>
            <a:gdLst/>
            <a:ahLst/>
            <a:cxnLst/>
            <a:rect l="l" t="t" r="r" b="b"/>
            <a:pathLst>
              <a:path w="638175" h="638175">
                <a:moveTo>
                  <a:pt x="0" y="638175"/>
                </a:moveTo>
                <a:lnTo>
                  <a:pt x="63817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553707" y="2946400"/>
            <a:ext cx="2590800" cy="1407795"/>
          </a:xfrm>
          <a:custGeom>
            <a:avLst/>
            <a:gdLst/>
            <a:ahLst/>
            <a:cxnLst/>
            <a:rect l="l" t="t" r="r" b="b"/>
            <a:pathLst>
              <a:path w="2590800" h="1407795">
                <a:moveTo>
                  <a:pt x="1407668" y="1407668"/>
                </a:moveTo>
                <a:lnTo>
                  <a:pt x="0" y="0"/>
                </a:lnTo>
                <a:lnTo>
                  <a:pt x="2590292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61376" y="3171337"/>
            <a:ext cx="1183005" cy="1183005"/>
          </a:xfrm>
          <a:custGeom>
            <a:avLst/>
            <a:gdLst/>
            <a:ahLst/>
            <a:cxnLst/>
            <a:rect l="l" t="t" r="r" b="b"/>
            <a:pathLst>
              <a:path w="1183004" h="1183004">
                <a:moveTo>
                  <a:pt x="1182624" y="0"/>
                </a:moveTo>
                <a:lnTo>
                  <a:pt x="0" y="1182730"/>
                </a:lnTo>
              </a:path>
            </a:pathLst>
          </a:custGeom>
          <a:ln w="12699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6895" rIns="0" bIns="0" rtlCol="0">
            <a:spAutoFit/>
          </a:bodyPr>
          <a:lstStyle/>
          <a:p>
            <a:pPr marL="2799715">
              <a:lnSpc>
                <a:spcPct val="100000"/>
              </a:lnSpc>
            </a:pPr>
            <a:r>
              <a:rPr sz="4000" spc="-5" dirty="0"/>
              <a:t>(a) Superficial</a:t>
            </a:r>
            <a:r>
              <a:rPr sz="4000" spc="-35" dirty="0"/>
              <a:t> </a:t>
            </a:r>
            <a:r>
              <a:rPr sz="4000" spc="-5" dirty="0"/>
              <a:t>Mycosis</a:t>
            </a:r>
            <a:endParaRPr sz="4000"/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6"/>
          </p:nvPr>
        </p:nvSpPr>
        <p:spPr>
          <a:xfrm>
            <a:off x="79349" y="6614860"/>
            <a:ext cx="71882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dirty="0" smtClean="0"/>
              <a:t> </a:t>
            </a:r>
            <a:endParaRPr dirty="0"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xfrm>
            <a:off x="1756029" y="6614860"/>
            <a:ext cx="252349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spc="-5" dirty="0" smtClean="0"/>
              <a:t> </a:t>
            </a:r>
            <a:endParaRPr spc="-5" dirty="0"/>
          </a:p>
        </p:txBody>
      </p:sp>
      <p:sp>
        <p:nvSpPr>
          <p:cNvPr id="16" name="object 16"/>
          <p:cNvSpPr txBox="1"/>
          <p:nvPr/>
        </p:nvSpPr>
        <p:spPr>
          <a:xfrm>
            <a:off x="754176" y="1830196"/>
            <a:ext cx="7428230" cy="36937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6666FF"/>
              </a:buClr>
              <a:buSzPct val="70312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8F8F8"/>
                </a:solidFill>
                <a:latin typeface="Arial"/>
                <a:cs typeface="Arial"/>
              </a:rPr>
              <a:t>Clean the part </a:t>
            </a:r>
            <a:r>
              <a:rPr sz="3200" dirty="0">
                <a:solidFill>
                  <a:srgbClr val="F8F8F8"/>
                </a:solidFill>
                <a:latin typeface="Arial"/>
                <a:cs typeface="Arial"/>
              </a:rPr>
              <a:t>with </a:t>
            </a:r>
            <a:r>
              <a:rPr sz="3200" spc="-5" dirty="0">
                <a:solidFill>
                  <a:srgbClr val="F8F8F8"/>
                </a:solidFill>
                <a:latin typeface="Arial"/>
                <a:cs typeface="Arial"/>
              </a:rPr>
              <a:t>70%</a:t>
            </a:r>
            <a:r>
              <a:rPr sz="3200" spc="-5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8F8F8"/>
                </a:solidFill>
                <a:latin typeface="Arial"/>
                <a:cs typeface="Arial"/>
              </a:rPr>
              <a:t>alcohol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6666FF"/>
              </a:buClr>
              <a:buFont typeface="Wingdings"/>
              <a:buChar char=""/>
            </a:pPr>
            <a:endParaRPr sz="46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buClr>
                <a:srgbClr val="6666FF"/>
              </a:buClr>
              <a:buSzPct val="70312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8F8F8"/>
                </a:solidFill>
                <a:latin typeface="Arial"/>
                <a:cs typeface="Arial"/>
              </a:rPr>
              <a:t>Collect </a:t>
            </a:r>
            <a:r>
              <a:rPr sz="3200" dirty="0">
                <a:solidFill>
                  <a:srgbClr val="F8F8F8"/>
                </a:solidFill>
                <a:latin typeface="Arial"/>
                <a:cs typeface="Arial"/>
              </a:rPr>
              <a:t>the </a:t>
            </a:r>
            <a:r>
              <a:rPr sz="3200" spc="-5" dirty="0">
                <a:solidFill>
                  <a:srgbClr val="F8F8F8"/>
                </a:solidFill>
                <a:latin typeface="Arial"/>
                <a:cs typeface="Arial"/>
              </a:rPr>
              <a:t>material </a:t>
            </a:r>
            <a:r>
              <a:rPr sz="3200" dirty="0">
                <a:solidFill>
                  <a:srgbClr val="F8F8F8"/>
                </a:solidFill>
                <a:latin typeface="Arial"/>
                <a:cs typeface="Arial"/>
              </a:rPr>
              <a:t>in a </a:t>
            </a:r>
            <a:r>
              <a:rPr sz="3200" spc="-5" dirty="0">
                <a:solidFill>
                  <a:srgbClr val="F8F8F8"/>
                </a:solidFill>
                <a:latin typeface="Arial"/>
                <a:cs typeface="Arial"/>
              </a:rPr>
              <a:t>sterile paper</a:t>
            </a:r>
            <a:r>
              <a:rPr sz="3200" spc="-6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8F8F8"/>
                </a:solidFill>
                <a:latin typeface="Arial"/>
                <a:cs typeface="Arial"/>
              </a:rPr>
              <a:t>or  a </a:t>
            </a:r>
            <a:r>
              <a:rPr sz="3200" spc="-5" dirty="0">
                <a:solidFill>
                  <a:srgbClr val="F8F8F8"/>
                </a:solidFill>
                <a:latin typeface="Arial"/>
                <a:cs typeface="Arial"/>
              </a:rPr>
              <a:t>sterile petridish </a:t>
            </a:r>
            <a:r>
              <a:rPr sz="3200" dirty="0">
                <a:solidFill>
                  <a:srgbClr val="F8F8F8"/>
                </a:solidFill>
                <a:latin typeface="Arial"/>
                <a:cs typeface="Arial"/>
              </a:rPr>
              <a:t>to</a:t>
            </a:r>
            <a:r>
              <a:rPr sz="3200" spc="-6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8F8F8"/>
                </a:solidFill>
                <a:latin typeface="Arial"/>
                <a:cs typeface="Arial"/>
              </a:rPr>
              <a:t>-</a:t>
            </a:r>
            <a:endParaRPr sz="32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690"/>
              </a:spcBef>
              <a:buClr>
                <a:srgbClr val="FFCC00"/>
              </a:buClr>
              <a:buSzPct val="64285"/>
              <a:buFont typeface="Wingdings"/>
              <a:buChar char=""/>
              <a:tabLst>
                <a:tab pos="756920" algn="l"/>
              </a:tabLst>
            </a:pP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Allow drying of the</a:t>
            </a:r>
            <a:r>
              <a:rPr sz="2800" spc="3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specimen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670"/>
              </a:spcBef>
              <a:buClr>
                <a:srgbClr val="FFCC00"/>
              </a:buClr>
              <a:buSzPct val="64285"/>
              <a:buFont typeface="Wingdings"/>
              <a:buChar char=""/>
              <a:tabLst>
                <a:tab pos="756920" algn="l"/>
              </a:tabLst>
            </a:pP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Reduce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bacterial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contamination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670"/>
              </a:spcBef>
              <a:buClr>
                <a:srgbClr val="FFCC00"/>
              </a:buClr>
              <a:buSzPct val="64285"/>
              <a:buFont typeface="Wingdings"/>
              <a:buChar char=""/>
              <a:tabLst>
                <a:tab pos="756920" algn="l"/>
              </a:tabLst>
            </a:pP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Maintain</a:t>
            </a:r>
            <a:r>
              <a:rPr sz="2800" spc="-5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viability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2990" y="1371853"/>
            <a:ext cx="857885" cy="1136650"/>
          </a:xfrm>
          <a:custGeom>
            <a:avLst/>
            <a:gdLst/>
            <a:ahLst/>
            <a:cxnLst/>
            <a:rect l="l" t="t" r="r" b="b"/>
            <a:pathLst>
              <a:path w="857885" h="1136650">
                <a:moveTo>
                  <a:pt x="0" y="857504"/>
                </a:moveTo>
                <a:lnTo>
                  <a:pt x="857542" y="1136142"/>
                </a:lnTo>
                <a:lnTo>
                  <a:pt x="278650" y="0"/>
                </a:lnTo>
                <a:lnTo>
                  <a:pt x="0" y="857504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82383" y="5813996"/>
            <a:ext cx="1275715" cy="638175"/>
          </a:xfrm>
          <a:custGeom>
            <a:avLst/>
            <a:gdLst/>
            <a:ahLst/>
            <a:cxnLst/>
            <a:rect l="l" t="t" r="r" b="b"/>
            <a:pathLst>
              <a:path w="1275715" h="638175">
                <a:moveTo>
                  <a:pt x="637667" y="0"/>
                </a:moveTo>
                <a:lnTo>
                  <a:pt x="0" y="637603"/>
                </a:lnTo>
                <a:lnTo>
                  <a:pt x="1275207" y="637603"/>
                </a:lnTo>
                <a:lnTo>
                  <a:pt x="637667" y="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483475" y="5264150"/>
            <a:ext cx="1352550" cy="1362075"/>
          </a:xfrm>
          <a:custGeom>
            <a:avLst/>
            <a:gdLst/>
            <a:ahLst/>
            <a:cxnLst/>
            <a:rect l="l" t="t" r="r" b="b"/>
            <a:pathLst>
              <a:path w="1352550" h="1362075">
                <a:moveTo>
                  <a:pt x="1352550" y="1362075"/>
                </a:moveTo>
                <a:lnTo>
                  <a:pt x="0" y="1362075"/>
                </a:lnTo>
                <a:lnTo>
                  <a:pt x="1352550" y="0"/>
                </a:lnTo>
                <a:lnTo>
                  <a:pt x="1352550" y="1362075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853426" y="4146550"/>
            <a:ext cx="1282700" cy="1282700"/>
          </a:xfrm>
          <a:custGeom>
            <a:avLst/>
            <a:gdLst/>
            <a:ahLst/>
            <a:cxnLst/>
            <a:rect l="l" t="t" r="r" b="b"/>
            <a:pathLst>
              <a:path w="1282700" h="1282700">
                <a:moveTo>
                  <a:pt x="0" y="641350"/>
                </a:moveTo>
                <a:lnTo>
                  <a:pt x="641350" y="0"/>
                </a:lnTo>
                <a:lnTo>
                  <a:pt x="1282700" y="641350"/>
                </a:lnTo>
                <a:lnTo>
                  <a:pt x="641350" y="1282700"/>
                </a:lnTo>
                <a:lnTo>
                  <a:pt x="0" y="64135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28797" y="6018212"/>
            <a:ext cx="840105" cy="840105"/>
          </a:xfrm>
          <a:custGeom>
            <a:avLst/>
            <a:gdLst/>
            <a:ahLst/>
            <a:cxnLst/>
            <a:rect l="l" t="t" r="r" b="b"/>
            <a:pathLst>
              <a:path w="840104" h="840104">
                <a:moveTo>
                  <a:pt x="839795" y="0"/>
                </a:moveTo>
                <a:lnTo>
                  <a:pt x="0" y="839787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60923" y="4610608"/>
            <a:ext cx="1407795" cy="2247900"/>
          </a:xfrm>
          <a:custGeom>
            <a:avLst/>
            <a:gdLst/>
            <a:ahLst/>
            <a:cxnLst/>
            <a:rect l="l" t="t" r="r" b="b"/>
            <a:pathLst>
              <a:path w="1407795" h="2247900">
                <a:moveTo>
                  <a:pt x="0" y="2247392"/>
                </a:moveTo>
                <a:lnTo>
                  <a:pt x="0" y="0"/>
                </a:lnTo>
                <a:lnTo>
                  <a:pt x="1407668" y="1407604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20334" y="3774059"/>
            <a:ext cx="638175" cy="1275715"/>
          </a:xfrm>
          <a:custGeom>
            <a:avLst/>
            <a:gdLst/>
            <a:ahLst/>
            <a:cxnLst/>
            <a:rect l="l" t="t" r="r" b="b"/>
            <a:pathLst>
              <a:path w="638175" h="1275714">
                <a:moveTo>
                  <a:pt x="0" y="637540"/>
                </a:moveTo>
                <a:lnTo>
                  <a:pt x="637666" y="1275207"/>
                </a:lnTo>
                <a:lnTo>
                  <a:pt x="637666" y="0"/>
                </a:lnTo>
                <a:lnTo>
                  <a:pt x="0" y="63754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594600" y="3482975"/>
            <a:ext cx="0" cy="1244600"/>
          </a:xfrm>
          <a:custGeom>
            <a:avLst/>
            <a:gdLst/>
            <a:ahLst/>
            <a:cxnLst/>
            <a:rect l="l" t="t" r="r" b="b"/>
            <a:pathLst>
              <a:path h="1244600">
                <a:moveTo>
                  <a:pt x="0" y="0"/>
                </a:moveTo>
                <a:lnTo>
                  <a:pt x="0" y="12446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965950" y="4098925"/>
            <a:ext cx="0" cy="1270000"/>
          </a:xfrm>
          <a:custGeom>
            <a:avLst/>
            <a:gdLst/>
            <a:ahLst/>
            <a:cxnLst/>
            <a:rect l="l" t="t" r="r" b="b"/>
            <a:pathLst>
              <a:path h="1270000">
                <a:moveTo>
                  <a:pt x="0" y="0"/>
                </a:moveTo>
                <a:lnTo>
                  <a:pt x="0" y="12700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65950" y="4730750"/>
            <a:ext cx="631825" cy="631825"/>
          </a:xfrm>
          <a:custGeom>
            <a:avLst/>
            <a:gdLst/>
            <a:ahLst/>
            <a:cxnLst/>
            <a:rect l="l" t="t" r="r" b="b"/>
            <a:pathLst>
              <a:path w="631825" h="631825">
                <a:moveTo>
                  <a:pt x="0" y="631825"/>
                </a:moveTo>
                <a:lnTo>
                  <a:pt x="63182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59600" y="3467100"/>
            <a:ext cx="638175" cy="638175"/>
          </a:xfrm>
          <a:custGeom>
            <a:avLst/>
            <a:gdLst/>
            <a:ahLst/>
            <a:cxnLst/>
            <a:rect l="l" t="t" r="r" b="b"/>
            <a:pathLst>
              <a:path w="638175" h="638175">
                <a:moveTo>
                  <a:pt x="0" y="638175"/>
                </a:moveTo>
                <a:lnTo>
                  <a:pt x="63817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553707" y="2946400"/>
            <a:ext cx="2590800" cy="1407795"/>
          </a:xfrm>
          <a:custGeom>
            <a:avLst/>
            <a:gdLst/>
            <a:ahLst/>
            <a:cxnLst/>
            <a:rect l="l" t="t" r="r" b="b"/>
            <a:pathLst>
              <a:path w="2590800" h="1407795">
                <a:moveTo>
                  <a:pt x="1407668" y="1407668"/>
                </a:moveTo>
                <a:lnTo>
                  <a:pt x="0" y="0"/>
                </a:lnTo>
                <a:lnTo>
                  <a:pt x="2590292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61376" y="3171337"/>
            <a:ext cx="1183005" cy="1183005"/>
          </a:xfrm>
          <a:custGeom>
            <a:avLst/>
            <a:gdLst/>
            <a:ahLst/>
            <a:cxnLst/>
            <a:rect l="l" t="t" r="r" b="b"/>
            <a:pathLst>
              <a:path w="1183004" h="1183004">
                <a:moveTo>
                  <a:pt x="1182624" y="0"/>
                </a:moveTo>
                <a:lnTo>
                  <a:pt x="0" y="1182730"/>
                </a:lnTo>
              </a:path>
            </a:pathLst>
          </a:custGeom>
          <a:ln w="12699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02437" rIns="0" bIns="0" rtlCol="0">
            <a:spAutoFit/>
          </a:bodyPr>
          <a:lstStyle/>
          <a:p>
            <a:pPr marL="1937385">
              <a:lnSpc>
                <a:spcPct val="100000"/>
              </a:lnSpc>
            </a:pPr>
            <a:r>
              <a:rPr sz="4400" dirty="0"/>
              <a:t>(a) Superficial</a:t>
            </a:r>
            <a:r>
              <a:rPr sz="4400" spc="-80" dirty="0"/>
              <a:t> </a:t>
            </a:r>
            <a:r>
              <a:rPr sz="4400" dirty="0"/>
              <a:t>Mycosis</a:t>
            </a:r>
            <a:endParaRPr sz="4400"/>
          </a:p>
        </p:txBody>
      </p:sp>
      <p:sp>
        <p:nvSpPr>
          <p:cNvPr id="16" name="object 16"/>
          <p:cNvSpPr txBox="1"/>
          <p:nvPr/>
        </p:nvSpPr>
        <p:spPr>
          <a:xfrm>
            <a:off x="917854" y="1586103"/>
            <a:ext cx="7589520" cy="3425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ts val="3679"/>
              </a:lnSpc>
              <a:buClr>
                <a:srgbClr val="6666FF"/>
              </a:buClr>
              <a:buSzPct val="70312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CC00"/>
                </a:solidFill>
                <a:latin typeface="Arial"/>
                <a:cs typeface="Arial"/>
              </a:rPr>
              <a:t>Dermatophytic lesion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– spreads outward</a:t>
            </a:r>
            <a:r>
              <a:rPr sz="2800" spc="-5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in</a:t>
            </a:r>
            <a:endParaRPr sz="2800">
              <a:latin typeface="Arial"/>
              <a:cs typeface="Arial"/>
            </a:endParaRPr>
          </a:p>
          <a:p>
            <a:pPr marL="354965">
              <a:lnSpc>
                <a:spcPts val="3035"/>
              </a:lnSpc>
            </a:pP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a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concentric fashion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with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healing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in the</a:t>
            </a:r>
            <a:r>
              <a:rPr sz="2800" spc="-1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center</a:t>
            </a:r>
            <a:endParaRPr sz="2800">
              <a:latin typeface="Arial"/>
              <a:cs typeface="Arial"/>
            </a:endParaRPr>
          </a:p>
          <a:p>
            <a:pPr marL="354965" marR="5080">
              <a:lnSpc>
                <a:spcPts val="3020"/>
              </a:lnSpc>
              <a:spcBef>
                <a:spcPts val="215"/>
              </a:spcBef>
            </a:pP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– scrape outwards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from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the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edge of the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lesion  with a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scalpel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blade or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use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Cellophane</a:t>
            </a:r>
            <a:r>
              <a:rPr sz="2800" spc="5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tape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800">
              <a:latin typeface="Times New Roman"/>
              <a:cs typeface="Times New Roman"/>
            </a:endParaRPr>
          </a:p>
          <a:p>
            <a:pPr marL="354965" marR="89535" indent="-342265">
              <a:lnSpc>
                <a:spcPct val="90900"/>
              </a:lnSpc>
              <a:buClr>
                <a:srgbClr val="6666FF"/>
              </a:buClr>
              <a:buSzPct val="70312"/>
              <a:buFont typeface="Wingdings"/>
              <a:buChar char=""/>
              <a:tabLst>
                <a:tab pos="355600" algn="l"/>
              </a:tabLst>
            </a:pPr>
            <a:r>
              <a:rPr sz="3200" dirty="0">
                <a:solidFill>
                  <a:srgbClr val="FFCC00"/>
                </a:solidFill>
                <a:latin typeface="Arial"/>
                <a:cs typeface="Arial"/>
              </a:rPr>
              <a:t>Scalp </a:t>
            </a:r>
            <a:r>
              <a:rPr sz="3200" spc="-5" dirty="0">
                <a:solidFill>
                  <a:srgbClr val="FFCC00"/>
                </a:solidFill>
                <a:latin typeface="Arial"/>
                <a:cs typeface="Arial"/>
              </a:rPr>
              <a:t>lesion </a:t>
            </a:r>
            <a:r>
              <a:rPr sz="2800" spc="-5" dirty="0">
                <a:solidFill>
                  <a:srgbClr val="FFCC00"/>
                </a:solidFill>
                <a:latin typeface="Arial"/>
                <a:cs typeface="Arial"/>
              </a:rPr>
              <a:t>–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scraping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with a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blunt</a:t>
            </a:r>
            <a:r>
              <a:rPr sz="2800" spc="-13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scalpel,  including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hair stubs, scales &amp; contents of  plugged</a:t>
            </a:r>
            <a:r>
              <a:rPr sz="2800" spc="-5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follicles.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410200" y="4724400"/>
            <a:ext cx="2819400" cy="21335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>
            <a:spLocks noGrp="1"/>
          </p:cNvSpPr>
          <p:nvPr>
            <p:ph type="dt" sz="half" idx="6"/>
          </p:nvPr>
        </p:nvSpPr>
        <p:spPr>
          <a:xfrm>
            <a:off x="79349" y="6614860"/>
            <a:ext cx="71882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dirty="0" smtClean="0"/>
              <a:t> </a:t>
            </a:r>
            <a:endParaRPr dirty="0"/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xfrm>
            <a:off x="1756029" y="6614860"/>
            <a:ext cx="252349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spc="-5" dirty="0" smtClean="0"/>
              <a:t> </a:t>
            </a:r>
            <a:endParaRPr spc="-5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2990" y="1371853"/>
            <a:ext cx="857885" cy="1136650"/>
          </a:xfrm>
          <a:custGeom>
            <a:avLst/>
            <a:gdLst/>
            <a:ahLst/>
            <a:cxnLst/>
            <a:rect l="l" t="t" r="r" b="b"/>
            <a:pathLst>
              <a:path w="857885" h="1136650">
                <a:moveTo>
                  <a:pt x="0" y="857504"/>
                </a:moveTo>
                <a:lnTo>
                  <a:pt x="857542" y="1136142"/>
                </a:lnTo>
                <a:lnTo>
                  <a:pt x="278650" y="0"/>
                </a:lnTo>
                <a:lnTo>
                  <a:pt x="0" y="857504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82383" y="5813996"/>
            <a:ext cx="1275715" cy="638175"/>
          </a:xfrm>
          <a:custGeom>
            <a:avLst/>
            <a:gdLst/>
            <a:ahLst/>
            <a:cxnLst/>
            <a:rect l="l" t="t" r="r" b="b"/>
            <a:pathLst>
              <a:path w="1275715" h="638175">
                <a:moveTo>
                  <a:pt x="637667" y="0"/>
                </a:moveTo>
                <a:lnTo>
                  <a:pt x="0" y="637603"/>
                </a:lnTo>
                <a:lnTo>
                  <a:pt x="1275207" y="637603"/>
                </a:lnTo>
                <a:lnTo>
                  <a:pt x="637667" y="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483475" y="5264150"/>
            <a:ext cx="1352550" cy="1362075"/>
          </a:xfrm>
          <a:custGeom>
            <a:avLst/>
            <a:gdLst/>
            <a:ahLst/>
            <a:cxnLst/>
            <a:rect l="l" t="t" r="r" b="b"/>
            <a:pathLst>
              <a:path w="1352550" h="1362075">
                <a:moveTo>
                  <a:pt x="1352550" y="1362075"/>
                </a:moveTo>
                <a:lnTo>
                  <a:pt x="0" y="1362075"/>
                </a:lnTo>
                <a:lnTo>
                  <a:pt x="1352550" y="0"/>
                </a:lnTo>
                <a:lnTo>
                  <a:pt x="1352550" y="1362075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853426" y="4146550"/>
            <a:ext cx="1282700" cy="1282700"/>
          </a:xfrm>
          <a:custGeom>
            <a:avLst/>
            <a:gdLst/>
            <a:ahLst/>
            <a:cxnLst/>
            <a:rect l="l" t="t" r="r" b="b"/>
            <a:pathLst>
              <a:path w="1282700" h="1282700">
                <a:moveTo>
                  <a:pt x="0" y="641350"/>
                </a:moveTo>
                <a:lnTo>
                  <a:pt x="641350" y="0"/>
                </a:lnTo>
                <a:lnTo>
                  <a:pt x="1282700" y="641350"/>
                </a:lnTo>
                <a:lnTo>
                  <a:pt x="641350" y="1282700"/>
                </a:lnTo>
                <a:lnTo>
                  <a:pt x="0" y="64135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28797" y="6018212"/>
            <a:ext cx="840105" cy="840105"/>
          </a:xfrm>
          <a:custGeom>
            <a:avLst/>
            <a:gdLst/>
            <a:ahLst/>
            <a:cxnLst/>
            <a:rect l="l" t="t" r="r" b="b"/>
            <a:pathLst>
              <a:path w="840104" h="840104">
                <a:moveTo>
                  <a:pt x="839795" y="0"/>
                </a:moveTo>
                <a:lnTo>
                  <a:pt x="0" y="839787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60923" y="4610608"/>
            <a:ext cx="1407795" cy="2247900"/>
          </a:xfrm>
          <a:custGeom>
            <a:avLst/>
            <a:gdLst/>
            <a:ahLst/>
            <a:cxnLst/>
            <a:rect l="l" t="t" r="r" b="b"/>
            <a:pathLst>
              <a:path w="1407795" h="2247900">
                <a:moveTo>
                  <a:pt x="0" y="2247392"/>
                </a:moveTo>
                <a:lnTo>
                  <a:pt x="0" y="0"/>
                </a:lnTo>
                <a:lnTo>
                  <a:pt x="1407668" y="1407604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20334" y="3774059"/>
            <a:ext cx="638175" cy="1275715"/>
          </a:xfrm>
          <a:custGeom>
            <a:avLst/>
            <a:gdLst/>
            <a:ahLst/>
            <a:cxnLst/>
            <a:rect l="l" t="t" r="r" b="b"/>
            <a:pathLst>
              <a:path w="638175" h="1275714">
                <a:moveTo>
                  <a:pt x="0" y="637540"/>
                </a:moveTo>
                <a:lnTo>
                  <a:pt x="637666" y="1275207"/>
                </a:lnTo>
                <a:lnTo>
                  <a:pt x="637666" y="0"/>
                </a:lnTo>
                <a:lnTo>
                  <a:pt x="0" y="63754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594600" y="3482975"/>
            <a:ext cx="0" cy="1244600"/>
          </a:xfrm>
          <a:custGeom>
            <a:avLst/>
            <a:gdLst/>
            <a:ahLst/>
            <a:cxnLst/>
            <a:rect l="l" t="t" r="r" b="b"/>
            <a:pathLst>
              <a:path h="1244600">
                <a:moveTo>
                  <a:pt x="0" y="0"/>
                </a:moveTo>
                <a:lnTo>
                  <a:pt x="0" y="12446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965950" y="4098925"/>
            <a:ext cx="0" cy="1270000"/>
          </a:xfrm>
          <a:custGeom>
            <a:avLst/>
            <a:gdLst/>
            <a:ahLst/>
            <a:cxnLst/>
            <a:rect l="l" t="t" r="r" b="b"/>
            <a:pathLst>
              <a:path h="1270000">
                <a:moveTo>
                  <a:pt x="0" y="0"/>
                </a:moveTo>
                <a:lnTo>
                  <a:pt x="0" y="12700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65950" y="4730750"/>
            <a:ext cx="631825" cy="631825"/>
          </a:xfrm>
          <a:custGeom>
            <a:avLst/>
            <a:gdLst/>
            <a:ahLst/>
            <a:cxnLst/>
            <a:rect l="l" t="t" r="r" b="b"/>
            <a:pathLst>
              <a:path w="631825" h="631825">
                <a:moveTo>
                  <a:pt x="0" y="631825"/>
                </a:moveTo>
                <a:lnTo>
                  <a:pt x="63182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59600" y="3467100"/>
            <a:ext cx="638175" cy="638175"/>
          </a:xfrm>
          <a:custGeom>
            <a:avLst/>
            <a:gdLst/>
            <a:ahLst/>
            <a:cxnLst/>
            <a:rect l="l" t="t" r="r" b="b"/>
            <a:pathLst>
              <a:path w="638175" h="638175">
                <a:moveTo>
                  <a:pt x="0" y="638175"/>
                </a:moveTo>
                <a:lnTo>
                  <a:pt x="63817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553707" y="2946400"/>
            <a:ext cx="2590800" cy="1407795"/>
          </a:xfrm>
          <a:custGeom>
            <a:avLst/>
            <a:gdLst/>
            <a:ahLst/>
            <a:cxnLst/>
            <a:rect l="l" t="t" r="r" b="b"/>
            <a:pathLst>
              <a:path w="2590800" h="1407795">
                <a:moveTo>
                  <a:pt x="1407668" y="1407668"/>
                </a:moveTo>
                <a:lnTo>
                  <a:pt x="0" y="0"/>
                </a:lnTo>
                <a:lnTo>
                  <a:pt x="2590292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61376" y="3171337"/>
            <a:ext cx="1183005" cy="1183005"/>
          </a:xfrm>
          <a:custGeom>
            <a:avLst/>
            <a:gdLst/>
            <a:ahLst/>
            <a:cxnLst/>
            <a:rect l="l" t="t" r="r" b="b"/>
            <a:pathLst>
              <a:path w="1183004" h="1183004">
                <a:moveTo>
                  <a:pt x="1182624" y="0"/>
                </a:moveTo>
                <a:lnTo>
                  <a:pt x="0" y="1182730"/>
                </a:lnTo>
              </a:path>
            </a:pathLst>
          </a:custGeom>
          <a:ln w="12699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6237" rIns="0" bIns="0" rtlCol="0">
            <a:spAutoFit/>
          </a:bodyPr>
          <a:lstStyle/>
          <a:p>
            <a:pPr marL="2242185">
              <a:lnSpc>
                <a:spcPct val="100000"/>
              </a:lnSpc>
            </a:pPr>
            <a:r>
              <a:rPr sz="4400" dirty="0"/>
              <a:t>(a) Superficial</a:t>
            </a:r>
            <a:r>
              <a:rPr sz="4400" spc="-80" dirty="0"/>
              <a:t> </a:t>
            </a:r>
            <a:r>
              <a:rPr sz="4400" dirty="0"/>
              <a:t>Mycosis</a:t>
            </a:r>
            <a:endParaRPr sz="4400"/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6"/>
          </p:nvPr>
        </p:nvSpPr>
        <p:spPr>
          <a:xfrm>
            <a:off x="79349" y="6614860"/>
            <a:ext cx="71882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dirty="0" smtClean="0"/>
              <a:t> </a:t>
            </a:r>
            <a:endParaRPr dirty="0"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xfrm>
            <a:off x="1756029" y="6614860"/>
            <a:ext cx="252349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spc="-5" dirty="0" smtClean="0"/>
              <a:t> </a:t>
            </a:r>
            <a:endParaRPr spc="-5" dirty="0"/>
          </a:p>
        </p:txBody>
      </p:sp>
      <p:sp>
        <p:nvSpPr>
          <p:cNvPr id="16" name="object 16"/>
          <p:cNvSpPr txBox="1"/>
          <p:nvPr/>
        </p:nvSpPr>
        <p:spPr>
          <a:xfrm>
            <a:off x="688949" y="1827911"/>
            <a:ext cx="7804150" cy="3657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423545" indent="-342900">
              <a:lnSpc>
                <a:spcPts val="3120"/>
              </a:lnSpc>
              <a:buClr>
                <a:srgbClr val="6666FF"/>
              </a:buClr>
              <a:buSzPct val="70312"/>
              <a:buFont typeface="Wingdings"/>
              <a:buChar char=""/>
              <a:tabLst>
                <a:tab pos="356235" algn="l"/>
              </a:tabLst>
            </a:pPr>
            <a:r>
              <a:rPr sz="3200" dirty="0">
                <a:solidFill>
                  <a:srgbClr val="FFCC00"/>
                </a:solidFill>
                <a:latin typeface="Arial"/>
                <a:cs typeface="Arial"/>
              </a:rPr>
              <a:t>Scalp lesion –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Woodlamp’s examination</a:t>
            </a:r>
            <a:r>
              <a:rPr sz="2800" spc="-9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of 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infected hair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–</a:t>
            </a:r>
            <a:r>
              <a:rPr sz="2800" spc="-6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fluorescence</a:t>
            </a:r>
            <a:endParaRPr sz="2800">
              <a:latin typeface="Arial"/>
              <a:cs typeface="Arial"/>
            </a:endParaRPr>
          </a:p>
          <a:p>
            <a:pPr marL="308610">
              <a:lnSpc>
                <a:spcPct val="100000"/>
              </a:lnSpc>
              <a:spcBef>
                <a:spcPts val="270"/>
              </a:spcBef>
            </a:pP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Hairbrush sampling</a:t>
            </a:r>
            <a:r>
              <a:rPr sz="2800" spc="-5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technique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500">
              <a:latin typeface="Times New Roman"/>
              <a:cs typeface="Times New Roman"/>
            </a:endParaRPr>
          </a:p>
          <a:p>
            <a:pPr marL="355600" indent="-342900">
              <a:lnSpc>
                <a:spcPts val="3679"/>
              </a:lnSpc>
              <a:buClr>
                <a:srgbClr val="6666FF"/>
              </a:buClr>
              <a:buSzPct val="70312"/>
              <a:buFont typeface="Wingdings"/>
              <a:buChar char=""/>
              <a:tabLst>
                <a:tab pos="356235" algn="l"/>
              </a:tabLst>
            </a:pPr>
            <a:r>
              <a:rPr sz="3200" dirty="0">
                <a:solidFill>
                  <a:srgbClr val="FFCC00"/>
                </a:solidFill>
                <a:latin typeface="Arial"/>
                <a:cs typeface="Arial"/>
              </a:rPr>
              <a:t>Onychomycosis </a:t>
            </a:r>
            <a:r>
              <a:rPr sz="3200" dirty="0">
                <a:solidFill>
                  <a:srgbClr val="F8F8F8"/>
                </a:solidFill>
                <a:latin typeface="Arial"/>
                <a:cs typeface="Arial"/>
              </a:rPr>
              <a:t>–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stop antifungals one</a:t>
            </a:r>
            <a:r>
              <a:rPr sz="2800" spc="-10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week</a:t>
            </a:r>
            <a:endParaRPr sz="2800">
              <a:latin typeface="Arial"/>
              <a:cs typeface="Arial"/>
            </a:endParaRPr>
          </a:p>
          <a:p>
            <a:pPr marL="355600">
              <a:lnSpc>
                <a:spcPts val="3200"/>
              </a:lnSpc>
            </a:pP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prior to</a:t>
            </a:r>
            <a:r>
              <a:rPr sz="2800" spc="-8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collection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6666FF"/>
              </a:buClr>
              <a:buSzPct val="70312"/>
              <a:buFont typeface="Wingdings"/>
              <a:buChar char=""/>
              <a:tabLst>
                <a:tab pos="356235" algn="l"/>
              </a:tabLst>
            </a:pPr>
            <a:r>
              <a:rPr sz="3200" dirty="0">
                <a:solidFill>
                  <a:srgbClr val="FFCC00"/>
                </a:solidFill>
                <a:latin typeface="Arial"/>
                <a:cs typeface="Arial"/>
              </a:rPr>
              <a:t>Mucosal </a:t>
            </a:r>
            <a:r>
              <a:rPr sz="3200" spc="-5" dirty="0">
                <a:solidFill>
                  <a:srgbClr val="FFCC00"/>
                </a:solidFill>
                <a:latin typeface="Arial"/>
                <a:cs typeface="Arial"/>
              </a:rPr>
              <a:t>infections </a:t>
            </a:r>
            <a:r>
              <a:rPr sz="3200" dirty="0">
                <a:solidFill>
                  <a:srgbClr val="F8F8F8"/>
                </a:solidFill>
                <a:latin typeface="Arial"/>
                <a:cs typeface="Arial"/>
              </a:rPr>
              <a:t>–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mucosal</a:t>
            </a:r>
            <a:r>
              <a:rPr sz="2800" spc="-7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scrapings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2990" y="1371853"/>
            <a:ext cx="857885" cy="1136650"/>
          </a:xfrm>
          <a:custGeom>
            <a:avLst/>
            <a:gdLst/>
            <a:ahLst/>
            <a:cxnLst/>
            <a:rect l="l" t="t" r="r" b="b"/>
            <a:pathLst>
              <a:path w="857885" h="1136650">
                <a:moveTo>
                  <a:pt x="0" y="857504"/>
                </a:moveTo>
                <a:lnTo>
                  <a:pt x="857542" y="1136142"/>
                </a:lnTo>
                <a:lnTo>
                  <a:pt x="278650" y="0"/>
                </a:lnTo>
                <a:lnTo>
                  <a:pt x="0" y="857504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82383" y="5813996"/>
            <a:ext cx="1275715" cy="638175"/>
          </a:xfrm>
          <a:custGeom>
            <a:avLst/>
            <a:gdLst/>
            <a:ahLst/>
            <a:cxnLst/>
            <a:rect l="l" t="t" r="r" b="b"/>
            <a:pathLst>
              <a:path w="1275715" h="638175">
                <a:moveTo>
                  <a:pt x="637667" y="0"/>
                </a:moveTo>
                <a:lnTo>
                  <a:pt x="0" y="637603"/>
                </a:lnTo>
                <a:lnTo>
                  <a:pt x="1275207" y="637603"/>
                </a:lnTo>
                <a:lnTo>
                  <a:pt x="637667" y="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483475" y="5264150"/>
            <a:ext cx="1352550" cy="1362075"/>
          </a:xfrm>
          <a:custGeom>
            <a:avLst/>
            <a:gdLst/>
            <a:ahLst/>
            <a:cxnLst/>
            <a:rect l="l" t="t" r="r" b="b"/>
            <a:pathLst>
              <a:path w="1352550" h="1362075">
                <a:moveTo>
                  <a:pt x="1352550" y="1362075"/>
                </a:moveTo>
                <a:lnTo>
                  <a:pt x="0" y="1362075"/>
                </a:lnTo>
                <a:lnTo>
                  <a:pt x="1352550" y="0"/>
                </a:lnTo>
                <a:lnTo>
                  <a:pt x="1352550" y="1362075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853426" y="4146550"/>
            <a:ext cx="1282700" cy="1282700"/>
          </a:xfrm>
          <a:custGeom>
            <a:avLst/>
            <a:gdLst/>
            <a:ahLst/>
            <a:cxnLst/>
            <a:rect l="l" t="t" r="r" b="b"/>
            <a:pathLst>
              <a:path w="1282700" h="1282700">
                <a:moveTo>
                  <a:pt x="0" y="641350"/>
                </a:moveTo>
                <a:lnTo>
                  <a:pt x="641350" y="0"/>
                </a:lnTo>
                <a:lnTo>
                  <a:pt x="1282700" y="641350"/>
                </a:lnTo>
                <a:lnTo>
                  <a:pt x="641350" y="1282700"/>
                </a:lnTo>
                <a:lnTo>
                  <a:pt x="0" y="64135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28797" y="6018212"/>
            <a:ext cx="840105" cy="840105"/>
          </a:xfrm>
          <a:custGeom>
            <a:avLst/>
            <a:gdLst/>
            <a:ahLst/>
            <a:cxnLst/>
            <a:rect l="l" t="t" r="r" b="b"/>
            <a:pathLst>
              <a:path w="840104" h="840104">
                <a:moveTo>
                  <a:pt x="839795" y="0"/>
                </a:moveTo>
                <a:lnTo>
                  <a:pt x="0" y="839787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60923" y="4610608"/>
            <a:ext cx="1407795" cy="2247900"/>
          </a:xfrm>
          <a:custGeom>
            <a:avLst/>
            <a:gdLst/>
            <a:ahLst/>
            <a:cxnLst/>
            <a:rect l="l" t="t" r="r" b="b"/>
            <a:pathLst>
              <a:path w="1407795" h="2247900">
                <a:moveTo>
                  <a:pt x="0" y="2247392"/>
                </a:moveTo>
                <a:lnTo>
                  <a:pt x="0" y="0"/>
                </a:lnTo>
                <a:lnTo>
                  <a:pt x="1407668" y="1407604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20334" y="3774059"/>
            <a:ext cx="638175" cy="1275715"/>
          </a:xfrm>
          <a:custGeom>
            <a:avLst/>
            <a:gdLst/>
            <a:ahLst/>
            <a:cxnLst/>
            <a:rect l="l" t="t" r="r" b="b"/>
            <a:pathLst>
              <a:path w="638175" h="1275714">
                <a:moveTo>
                  <a:pt x="0" y="637540"/>
                </a:moveTo>
                <a:lnTo>
                  <a:pt x="637666" y="1275207"/>
                </a:lnTo>
                <a:lnTo>
                  <a:pt x="637666" y="0"/>
                </a:lnTo>
                <a:lnTo>
                  <a:pt x="0" y="63754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594600" y="3482975"/>
            <a:ext cx="0" cy="1244600"/>
          </a:xfrm>
          <a:custGeom>
            <a:avLst/>
            <a:gdLst/>
            <a:ahLst/>
            <a:cxnLst/>
            <a:rect l="l" t="t" r="r" b="b"/>
            <a:pathLst>
              <a:path h="1244600">
                <a:moveTo>
                  <a:pt x="0" y="0"/>
                </a:moveTo>
                <a:lnTo>
                  <a:pt x="0" y="12446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965950" y="4098925"/>
            <a:ext cx="0" cy="1270000"/>
          </a:xfrm>
          <a:custGeom>
            <a:avLst/>
            <a:gdLst/>
            <a:ahLst/>
            <a:cxnLst/>
            <a:rect l="l" t="t" r="r" b="b"/>
            <a:pathLst>
              <a:path h="1270000">
                <a:moveTo>
                  <a:pt x="0" y="0"/>
                </a:moveTo>
                <a:lnTo>
                  <a:pt x="0" y="12700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65950" y="4730750"/>
            <a:ext cx="631825" cy="631825"/>
          </a:xfrm>
          <a:custGeom>
            <a:avLst/>
            <a:gdLst/>
            <a:ahLst/>
            <a:cxnLst/>
            <a:rect l="l" t="t" r="r" b="b"/>
            <a:pathLst>
              <a:path w="631825" h="631825">
                <a:moveTo>
                  <a:pt x="0" y="631825"/>
                </a:moveTo>
                <a:lnTo>
                  <a:pt x="63182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59600" y="3467100"/>
            <a:ext cx="638175" cy="638175"/>
          </a:xfrm>
          <a:custGeom>
            <a:avLst/>
            <a:gdLst/>
            <a:ahLst/>
            <a:cxnLst/>
            <a:rect l="l" t="t" r="r" b="b"/>
            <a:pathLst>
              <a:path w="638175" h="638175">
                <a:moveTo>
                  <a:pt x="0" y="638175"/>
                </a:moveTo>
                <a:lnTo>
                  <a:pt x="63817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553707" y="2946400"/>
            <a:ext cx="2590800" cy="1407795"/>
          </a:xfrm>
          <a:custGeom>
            <a:avLst/>
            <a:gdLst/>
            <a:ahLst/>
            <a:cxnLst/>
            <a:rect l="l" t="t" r="r" b="b"/>
            <a:pathLst>
              <a:path w="2590800" h="1407795">
                <a:moveTo>
                  <a:pt x="1407668" y="1407668"/>
                </a:moveTo>
                <a:lnTo>
                  <a:pt x="0" y="0"/>
                </a:lnTo>
                <a:lnTo>
                  <a:pt x="2590292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61376" y="3171337"/>
            <a:ext cx="1183005" cy="1183005"/>
          </a:xfrm>
          <a:custGeom>
            <a:avLst/>
            <a:gdLst/>
            <a:ahLst/>
            <a:cxnLst/>
            <a:rect l="l" t="t" r="r" b="b"/>
            <a:pathLst>
              <a:path w="1183004" h="1183004">
                <a:moveTo>
                  <a:pt x="1182624" y="0"/>
                </a:moveTo>
                <a:lnTo>
                  <a:pt x="0" y="1182730"/>
                </a:lnTo>
              </a:path>
            </a:pathLst>
          </a:custGeom>
          <a:ln w="12699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8271" rIns="0" bIns="0" rtlCol="0">
            <a:spAutoFit/>
          </a:bodyPr>
          <a:lstStyle/>
          <a:p>
            <a:pPr marL="1810385">
              <a:lnSpc>
                <a:spcPct val="100000"/>
              </a:lnSpc>
            </a:pPr>
            <a:r>
              <a:rPr sz="4000" spc="-5" dirty="0"/>
              <a:t>(b) </a:t>
            </a:r>
            <a:r>
              <a:rPr sz="4000" spc="-10" dirty="0"/>
              <a:t>Subcutaneous</a:t>
            </a:r>
            <a:r>
              <a:rPr sz="4000" dirty="0"/>
              <a:t> </a:t>
            </a:r>
            <a:r>
              <a:rPr sz="4000" spc="-5" dirty="0"/>
              <a:t>Mycosis</a:t>
            </a:r>
            <a:endParaRPr sz="4000"/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6"/>
          </p:nvPr>
        </p:nvSpPr>
        <p:spPr>
          <a:xfrm>
            <a:off x="79349" y="6614860"/>
            <a:ext cx="71882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dirty="0" smtClean="0"/>
              <a:t> </a:t>
            </a:r>
            <a:endParaRPr dirty="0"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xfrm>
            <a:off x="1756029" y="6614860"/>
            <a:ext cx="252349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spc="-5" dirty="0" smtClean="0"/>
              <a:t> </a:t>
            </a:r>
            <a:endParaRPr spc="-5" dirty="0"/>
          </a:p>
        </p:txBody>
      </p:sp>
      <p:sp>
        <p:nvSpPr>
          <p:cNvPr id="16" name="object 16"/>
          <p:cNvSpPr txBox="1"/>
          <p:nvPr/>
        </p:nvSpPr>
        <p:spPr>
          <a:xfrm>
            <a:off x="917854" y="2244725"/>
            <a:ext cx="7385050" cy="21551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5080" indent="-342265">
              <a:lnSpc>
                <a:spcPct val="100000"/>
              </a:lnSpc>
              <a:buClr>
                <a:srgbClr val="6666FF"/>
              </a:buClr>
              <a:buSzPct val="70312"/>
              <a:buFont typeface="Wingdings"/>
              <a:buChar char=""/>
              <a:tabLst>
                <a:tab pos="355600" algn="l"/>
              </a:tabLst>
            </a:pPr>
            <a:r>
              <a:rPr sz="3200" dirty="0">
                <a:solidFill>
                  <a:srgbClr val="F8F8F8"/>
                </a:solidFill>
                <a:latin typeface="Arial"/>
                <a:cs typeface="Arial"/>
              </a:rPr>
              <a:t>Scrapings or crusts from the</a:t>
            </a:r>
            <a:r>
              <a:rPr sz="3200" spc="-18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8F8F8"/>
                </a:solidFill>
                <a:latin typeface="Arial"/>
                <a:cs typeface="Arial"/>
              </a:rPr>
              <a:t>superficial  </a:t>
            </a:r>
            <a:r>
              <a:rPr sz="3200" spc="-5" dirty="0">
                <a:solidFill>
                  <a:srgbClr val="F8F8F8"/>
                </a:solidFill>
                <a:latin typeface="Arial"/>
                <a:cs typeface="Arial"/>
              </a:rPr>
              <a:t>parts </a:t>
            </a:r>
            <a:r>
              <a:rPr sz="3200" dirty="0">
                <a:solidFill>
                  <a:srgbClr val="F8F8F8"/>
                </a:solidFill>
                <a:latin typeface="Arial"/>
                <a:cs typeface="Arial"/>
              </a:rPr>
              <a:t>of</a:t>
            </a:r>
            <a:r>
              <a:rPr sz="3200" spc="-7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8F8F8"/>
                </a:solidFill>
                <a:latin typeface="Arial"/>
                <a:cs typeface="Arial"/>
              </a:rPr>
              <a:t>lesions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765"/>
              </a:spcBef>
              <a:buClr>
                <a:srgbClr val="6666FF"/>
              </a:buClr>
              <a:buSzPct val="70312"/>
              <a:buFont typeface="Wingdings"/>
              <a:buChar char=""/>
              <a:tabLst>
                <a:tab pos="355600" algn="l"/>
              </a:tabLst>
            </a:pPr>
            <a:r>
              <a:rPr sz="3200" dirty="0">
                <a:solidFill>
                  <a:srgbClr val="F8F8F8"/>
                </a:solidFill>
                <a:latin typeface="Arial"/>
                <a:cs typeface="Arial"/>
              </a:rPr>
              <a:t>Pus</a:t>
            </a:r>
            <a:r>
              <a:rPr sz="3200" spc="-11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8F8F8"/>
                </a:solidFill>
                <a:latin typeface="Arial"/>
                <a:cs typeface="Arial"/>
              </a:rPr>
              <a:t>aspirates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770"/>
              </a:spcBef>
              <a:buClr>
                <a:srgbClr val="6666FF"/>
              </a:buClr>
              <a:buSzPct val="70312"/>
              <a:buFont typeface="Wingdings"/>
              <a:buChar char=""/>
              <a:tabLst>
                <a:tab pos="355600" algn="l"/>
              </a:tabLst>
            </a:pPr>
            <a:r>
              <a:rPr sz="3200" dirty="0">
                <a:solidFill>
                  <a:srgbClr val="F8F8F8"/>
                </a:solidFill>
                <a:latin typeface="Arial"/>
                <a:cs typeface="Arial"/>
              </a:rPr>
              <a:t>Biopsy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6895" rIns="0" bIns="0" rtlCol="0">
            <a:spAutoFit/>
          </a:bodyPr>
          <a:lstStyle/>
          <a:p>
            <a:pPr marL="2770505">
              <a:lnSpc>
                <a:spcPct val="100000"/>
              </a:lnSpc>
            </a:pPr>
            <a:r>
              <a:rPr sz="4000" spc="-5" dirty="0"/>
              <a:t>(c) Systemic</a:t>
            </a:r>
            <a:r>
              <a:rPr sz="4000" spc="-30" dirty="0"/>
              <a:t> </a:t>
            </a:r>
            <a:r>
              <a:rPr sz="4000" spc="-5" dirty="0"/>
              <a:t>Mycosis</a:t>
            </a:r>
            <a:endParaRPr sz="4000"/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xfrm>
            <a:off x="79349" y="6614860"/>
            <a:ext cx="71882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dirty="0" smtClean="0"/>
              <a:t> </a:t>
            </a:r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1756029" y="6614860"/>
            <a:ext cx="252349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spc="-5" dirty="0" smtClean="0"/>
              <a:t> </a:t>
            </a:r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1451228" y="1941957"/>
            <a:ext cx="1593215" cy="2484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6666FF"/>
              </a:buClr>
              <a:buSzPct val="69642"/>
              <a:buFont typeface="Wingdings"/>
              <a:buChar char=""/>
              <a:tabLst>
                <a:tab pos="355600" algn="l"/>
              </a:tabLst>
            </a:pP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Pus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Clr>
                <a:srgbClr val="6666FF"/>
              </a:buClr>
              <a:buSzPct val="69642"/>
              <a:buFont typeface="Wingdings"/>
              <a:buChar char=""/>
              <a:tabLst>
                <a:tab pos="355600" algn="l"/>
              </a:tabLst>
            </a:pP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Biopsy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Clr>
                <a:srgbClr val="6666FF"/>
              </a:buClr>
              <a:buSzPct val="69642"/>
              <a:buFont typeface="Wingdings"/>
              <a:buChar char=""/>
              <a:tabLst>
                <a:tab pos="355600" algn="l"/>
              </a:tabLst>
            </a:pP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Feces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lr>
                <a:srgbClr val="6666FF"/>
              </a:buClr>
              <a:buSzPct val="69642"/>
              <a:buFont typeface="Wingdings"/>
              <a:buChar char=""/>
              <a:tabLst>
                <a:tab pos="355600" algn="l"/>
              </a:tabLst>
            </a:pP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Urine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Clr>
                <a:srgbClr val="6666FF"/>
              </a:buClr>
              <a:buSzPct val="69642"/>
              <a:buFont typeface="Wingdings"/>
              <a:buChar char=""/>
              <a:tabLst>
                <a:tab pos="355600" algn="l"/>
              </a:tabLst>
            </a:pP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Spu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t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um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44339" y="1865503"/>
            <a:ext cx="3472179" cy="2313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6666FF"/>
              </a:buClr>
              <a:buSzPct val="69642"/>
              <a:buFont typeface="Wingdings"/>
              <a:buChar char=""/>
              <a:tabLst>
                <a:tab pos="355600" algn="l"/>
              </a:tabLst>
            </a:pP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CSF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Clr>
                <a:srgbClr val="6666FF"/>
              </a:buClr>
              <a:buSzPct val="69642"/>
              <a:buFont typeface="Wingdings"/>
              <a:buChar char=""/>
              <a:tabLst>
                <a:tab pos="355600" algn="l"/>
              </a:tabLst>
            </a:pP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Blood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0"/>
              </a:spcBef>
              <a:buClr>
                <a:srgbClr val="6666FF"/>
              </a:buClr>
              <a:buSzPct val="69642"/>
              <a:buFont typeface="Wingdings"/>
              <a:buChar char=""/>
              <a:tabLst>
                <a:tab pos="355600" algn="l"/>
              </a:tabLst>
            </a:pP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Scrapings or</a:t>
            </a:r>
            <a:r>
              <a:rPr sz="2800" spc="-2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swabs 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from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the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edge of  lesions.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2990" y="1371853"/>
            <a:ext cx="857885" cy="1136650"/>
          </a:xfrm>
          <a:custGeom>
            <a:avLst/>
            <a:gdLst/>
            <a:ahLst/>
            <a:cxnLst/>
            <a:rect l="l" t="t" r="r" b="b"/>
            <a:pathLst>
              <a:path w="857885" h="1136650">
                <a:moveTo>
                  <a:pt x="0" y="857504"/>
                </a:moveTo>
                <a:lnTo>
                  <a:pt x="857542" y="1136142"/>
                </a:lnTo>
                <a:lnTo>
                  <a:pt x="278650" y="0"/>
                </a:lnTo>
                <a:lnTo>
                  <a:pt x="0" y="857504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82383" y="5813996"/>
            <a:ext cx="1275715" cy="638175"/>
          </a:xfrm>
          <a:custGeom>
            <a:avLst/>
            <a:gdLst/>
            <a:ahLst/>
            <a:cxnLst/>
            <a:rect l="l" t="t" r="r" b="b"/>
            <a:pathLst>
              <a:path w="1275715" h="638175">
                <a:moveTo>
                  <a:pt x="637667" y="0"/>
                </a:moveTo>
                <a:lnTo>
                  <a:pt x="0" y="637603"/>
                </a:lnTo>
                <a:lnTo>
                  <a:pt x="1275207" y="637603"/>
                </a:lnTo>
                <a:lnTo>
                  <a:pt x="637667" y="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483475" y="5264150"/>
            <a:ext cx="1352550" cy="1362075"/>
          </a:xfrm>
          <a:custGeom>
            <a:avLst/>
            <a:gdLst/>
            <a:ahLst/>
            <a:cxnLst/>
            <a:rect l="l" t="t" r="r" b="b"/>
            <a:pathLst>
              <a:path w="1352550" h="1362075">
                <a:moveTo>
                  <a:pt x="1352550" y="1362075"/>
                </a:moveTo>
                <a:lnTo>
                  <a:pt x="0" y="1362075"/>
                </a:lnTo>
                <a:lnTo>
                  <a:pt x="1352550" y="0"/>
                </a:lnTo>
                <a:lnTo>
                  <a:pt x="1352550" y="1362075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853426" y="4146550"/>
            <a:ext cx="1282700" cy="1282700"/>
          </a:xfrm>
          <a:custGeom>
            <a:avLst/>
            <a:gdLst/>
            <a:ahLst/>
            <a:cxnLst/>
            <a:rect l="l" t="t" r="r" b="b"/>
            <a:pathLst>
              <a:path w="1282700" h="1282700">
                <a:moveTo>
                  <a:pt x="0" y="641350"/>
                </a:moveTo>
                <a:lnTo>
                  <a:pt x="641350" y="0"/>
                </a:lnTo>
                <a:lnTo>
                  <a:pt x="1282700" y="641350"/>
                </a:lnTo>
                <a:lnTo>
                  <a:pt x="641350" y="1282700"/>
                </a:lnTo>
                <a:lnTo>
                  <a:pt x="0" y="64135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28797" y="6018212"/>
            <a:ext cx="840105" cy="840105"/>
          </a:xfrm>
          <a:custGeom>
            <a:avLst/>
            <a:gdLst/>
            <a:ahLst/>
            <a:cxnLst/>
            <a:rect l="l" t="t" r="r" b="b"/>
            <a:pathLst>
              <a:path w="840104" h="840104">
                <a:moveTo>
                  <a:pt x="839795" y="0"/>
                </a:moveTo>
                <a:lnTo>
                  <a:pt x="0" y="839787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60923" y="4610608"/>
            <a:ext cx="1407795" cy="2247900"/>
          </a:xfrm>
          <a:custGeom>
            <a:avLst/>
            <a:gdLst/>
            <a:ahLst/>
            <a:cxnLst/>
            <a:rect l="l" t="t" r="r" b="b"/>
            <a:pathLst>
              <a:path w="1407795" h="2247900">
                <a:moveTo>
                  <a:pt x="0" y="2247392"/>
                </a:moveTo>
                <a:lnTo>
                  <a:pt x="0" y="0"/>
                </a:lnTo>
                <a:lnTo>
                  <a:pt x="1407668" y="1407604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20334" y="3774059"/>
            <a:ext cx="638175" cy="1275715"/>
          </a:xfrm>
          <a:custGeom>
            <a:avLst/>
            <a:gdLst/>
            <a:ahLst/>
            <a:cxnLst/>
            <a:rect l="l" t="t" r="r" b="b"/>
            <a:pathLst>
              <a:path w="638175" h="1275714">
                <a:moveTo>
                  <a:pt x="0" y="637540"/>
                </a:moveTo>
                <a:lnTo>
                  <a:pt x="637666" y="1275207"/>
                </a:lnTo>
                <a:lnTo>
                  <a:pt x="637666" y="0"/>
                </a:lnTo>
                <a:lnTo>
                  <a:pt x="0" y="637540"/>
                </a:lnTo>
                <a:close/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594600" y="3482975"/>
            <a:ext cx="0" cy="1244600"/>
          </a:xfrm>
          <a:custGeom>
            <a:avLst/>
            <a:gdLst/>
            <a:ahLst/>
            <a:cxnLst/>
            <a:rect l="l" t="t" r="r" b="b"/>
            <a:pathLst>
              <a:path h="1244600">
                <a:moveTo>
                  <a:pt x="0" y="0"/>
                </a:moveTo>
                <a:lnTo>
                  <a:pt x="0" y="12446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965950" y="4098925"/>
            <a:ext cx="0" cy="1270000"/>
          </a:xfrm>
          <a:custGeom>
            <a:avLst/>
            <a:gdLst/>
            <a:ahLst/>
            <a:cxnLst/>
            <a:rect l="l" t="t" r="r" b="b"/>
            <a:pathLst>
              <a:path h="1270000">
                <a:moveTo>
                  <a:pt x="0" y="0"/>
                </a:moveTo>
                <a:lnTo>
                  <a:pt x="0" y="127000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65950" y="4730750"/>
            <a:ext cx="631825" cy="631825"/>
          </a:xfrm>
          <a:custGeom>
            <a:avLst/>
            <a:gdLst/>
            <a:ahLst/>
            <a:cxnLst/>
            <a:rect l="l" t="t" r="r" b="b"/>
            <a:pathLst>
              <a:path w="631825" h="631825">
                <a:moveTo>
                  <a:pt x="0" y="631825"/>
                </a:moveTo>
                <a:lnTo>
                  <a:pt x="63182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59600" y="3467100"/>
            <a:ext cx="638175" cy="638175"/>
          </a:xfrm>
          <a:custGeom>
            <a:avLst/>
            <a:gdLst/>
            <a:ahLst/>
            <a:cxnLst/>
            <a:rect l="l" t="t" r="r" b="b"/>
            <a:pathLst>
              <a:path w="638175" h="638175">
                <a:moveTo>
                  <a:pt x="0" y="638175"/>
                </a:moveTo>
                <a:lnTo>
                  <a:pt x="638175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553707" y="2946400"/>
            <a:ext cx="2590800" cy="1407795"/>
          </a:xfrm>
          <a:custGeom>
            <a:avLst/>
            <a:gdLst/>
            <a:ahLst/>
            <a:cxnLst/>
            <a:rect l="l" t="t" r="r" b="b"/>
            <a:pathLst>
              <a:path w="2590800" h="1407795">
                <a:moveTo>
                  <a:pt x="1407668" y="1407668"/>
                </a:moveTo>
                <a:lnTo>
                  <a:pt x="0" y="0"/>
                </a:lnTo>
                <a:lnTo>
                  <a:pt x="2590292" y="0"/>
                </a:lnTo>
              </a:path>
            </a:pathLst>
          </a:custGeom>
          <a:ln w="12700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61376" y="3171337"/>
            <a:ext cx="1183005" cy="1183005"/>
          </a:xfrm>
          <a:custGeom>
            <a:avLst/>
            <a:gdLst/>
            <a:ahLst/>
            <a:cxnLst/>
            <a:rect l="l" t="t" r="r" b="b"/>
            <a:pathLst>
              <a:path w="1183004" h="1183004">
                <a:moveTo>
                  <a:pt x="1182624" y="0"/>
                </a:moveTo>
                <a:lnTo>
                  <a:pt x="0" y="1182730"/>
                </a:lnTo>
              </a:path>
            </a:pathLst>
          </a:custGeom>
          <a:ln w="12699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2095245" y="330453"/>
            <a:ext cx="6120765" cy="115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560"/>
              </a:lnSpc>
            </a:pPr>
            <a:r>
              <a:rPr sz="4000" spc="-5" dirty="0"/>
              <a:t>Collection &amp; Transport</a:t>
            </a:r>
            <a:r>
              <a:rPr sz="4000" spc="-25" dirty="0"/>
              <a:t> </a:t>
            </a:r>
            <a:r>
              <a:rPr sz="4000" spc="-5" dirty="0"/>
              <a:t>of</a:t>
            </a:r>
            <a:endParaRPr sz="4000"/>
          </a:p>
          <a:p>
            <a:pPr marL="3766820">
              <a:lnSpc>
                <a:spcPts val="4560"/>
              </a:lnSpc>
            </a:pPr>
            <a:r>
              <a:rPr sz="4000" spc="-5" dirty="0"/>
              <a:t>specimen</a:t>
            </a:r>
            <a:endParaRPr sz="4000"/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6"/>
          </p:nvPr>
        </p:nvSpPr>
        <p:spPr>
          <a:xfrm>
            <a:off x="79349" y="6614860"/>
            <a:ext cx="71882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dirty="0" smtClean="0"/>
              <a:t> </a:t>
            </a:r>
            <a:endParaRPr dirty="0"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xfrm>
            <a:off x="1756029" y="6614860"/>
            <a:ext cx="252349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0"/>
              </a:lnSpc>
            </a:pPr>
            <a:r>
              <a:rPr lang="en-US" spc="-5" dirty="0" smtClean="0"/>
              <a:t> </a:t>
            </a:r>
            <a:endParaRPr spc="-5" dirty="0"/>
          </a:p>
        </p:txBody>
      </p:sp>
      <p:sp>
        <p:nvSpPr>
          <p:cNvPr id="16" name="object 16"/>
          <p:cNvSpPr txBox="1"/>
          <p:nvPr/>
        </p:nvSpPr>
        <p:spPr>
          <a:xfrm>
            <a:off x="754176" y="1838325"/>
            <a:ext cx="7664450" cy="40297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1563370" indent="-342900">
              <a:lnSpc>
                <a:spcPts val="3020"/>
              </a:lnSpc>
              <a:buClr>
                <a:srgbClr val="6666FF"/>
              </a:buClr>
              <a:buSzPct val="69642"/>
              <a:buFont typeface="Wingdings"/>
              <a:buChar char=""/>
              <a:tabLst>
                <a:tab pos="355600" algn="l"/>
              </a:tabLst>
            </a:pP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Proper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collection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of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specimen and</a:t>
            </a:r>
            <a:r>
              <a:rPr sz="2800" spc="-5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in 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adequate</a:t>
            </a:r>
            <a:r>
              <a:rPr sz="2800" spc="-1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quantity.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ts val="3190"/>
              </a:lnSpc>
              <a:spcBef>
                <a:spcPts val="295"/>
              </a:spcBef>
              <a:buClr>
                <a:srgbClr val="6666FF"/>
              </a:buClr>
              <a:buSzPct val="69642"/>
              <a:buFont typeface="Wingdings"/>
              <a:buChar char=""/>
              <a:tabLst>
                <a:tab pos="355600" algn="l"/>
              </a:tabLst>
            </a:pP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Early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transport </a:t>
            </a: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to the lab to avoid</a:t>
            </a:r>
            <a:r>
              <a:rPr sz="2800" spc="3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overgrowth</a:t>
            </a:r>
            <a:endParaRPr sz="2800">
              <a:latin typeface="Arial"/>
              <a:cs typeface="Arial"/>
            </a:endParaRPr>
          </a:p>
          <a:p>
            <a:pPr marL="355600">
              <a:lnSpc>
                <a:spcPts val="3190"/>
              </a:lnSpc>
            </a:pPr>
            <a:r>
              <a:rPr sz="2800" spc="-5" dirty="0">
                <a:solidFill>
                  <a:srgbClr val="F8F8F8"/>
                </a:solidFill>
                <a:latin typeface="Arial"/>
                <a:cs typeface="Arial"/>
              </a:rPr>
              <a:t>of</a:t>
            </a:r>
            <a:r>
              <a:rPr sz="2800" spc="-10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8F8F8"/>
                </a:solidFill>
                <a:latin typeface="Arial"/>
                <a:cs typeface="Arial"/>
              </a:rPr>
              <a:t>contaminant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65"/>
              </a:spcBef>
              <a:buClr>
                <a:srgbClr val="6666FF"/>
              </a:buClr>
              <a:buSzPct val="70312"/>
              <a:buFont typeface="Wingdings"/>
              <a:buChar char=""/>
              <a:tabLst>
                <a:tab pos="355600" algn="l"/>
              </a:tabLst>
            </a:pPr>
            <a:r>
              <a:rPr sz="3200" dirty="0">
                <a:solidFill>
                  <a:srgbClr val="FFCC00"/>
                </a:solidFill>
                <a:latin typeface="Arial"/>
                <a:cs typeface="Arial"/>
              </a:rPr>
              <a:t>Respiratory</a:t>
            </a:r>
            <a:r>
              <a:rPr sz="3200" spc="-135" dirty="0">
                <a:solidFill>
                  <a:srgbClr val="FFCC0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CC00"/>
                </a:solidFill>
                <a:latin typeface="Arial"/>
                <a:cs typeface="Arial"/>
              </a:rPr>
              <a:t>specimens</a:t>
            </a:r>
            <a:endParaRPr sz="3200">
              <a:latin typeface="Arial"/>
              <a:cs typeface="Arial"/>
            </a:endParaRPr>
          </a:p>
          <a:p>
            <a:pPr marL="756285" marR="5080" lvl="1" indent="-286385">
              <a:lnSpc>
                <a:spcPts val="2590"/>
              </a:lnSpc>
              <a:spcBef>
                <a:spcPts val="645"/>
              </a:spcBef>
              <a:buSzPct val="64583"/>
              <a:buFont typeface="Wingdings"/>
              <a:buChar char=""/>
              <a:tabLst>
                <a:tab pos="756285" algn="l"/>
                <a:tab pos="756920" algn="l"/>
              </a:tabLst>
            </a:pPr>
            <a:r>
              <a:rPr sz="2400" spc="-5" dirty="0">
                <a:solidFill>
                  <a:srgbClr val="FFCC00"/>
                </a:solidFill>
                <a:latin typeface="Arial"/>
                <a:cs typeface="Arial"/>
              </a:rPr>
              <a:t>Sputum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– early morning sample, </a:t>
            </a:r>
            <a:r>
              <a:rPr sz="2400" dirty="0">
                <a:solidFill>
                  <a:srgbClr val="F8F8F8"/>
                </a:solidFill>
                <a:latin typeface="Arial"/>
                <a:cs typeface="Arial"/>
              </a:rPr>
              <a:t>after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mouth wash,  flakes </a:t>
            </a:r>
            <a:r>
              <a:rPr sz="2400" dirty="0">
                <a:solidFill>
                  <a:srgbClr val="F8F8F8"/>
                </a:solidFill>
                <a:latin typeface="Arial"/>
                <a:cs typeface="Arial"/>
              </a:rPr>
              <a:t>to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be used </a:t>
            </a:r>
            <a:r>
              <a:rPr sz="2400" dirty="0">
                <a:solidFill>
                  <a:srgbClr val="F8F8F8"/>
                </a:solidFill>
                <a:latin typeface="Arial"/>
                <a:cs typeface="Arial"/>
              </a:rPr>
              <a:t>for</a:t>
            </a:r>
            <a:r>
              <a:rPr sz="2400" spc="-10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culturing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250"/>
              </a:spcBef>
              <a:buSzPct val="64583"/>
              <a:buFont typeface="Wingdings"/>
              <a:buChar char=""/>
              <a:tabLst>
                <a:tab pos="756285" algn="l"/>
                <a:tab pos="756920" algn="l"/>
              </a:tabLst>
            </a:pPr>
            <a:r>
              <a:rPr sz="2400" spc="-5" dirty="0">
                <a:solidFill>
                  <a:srgbClr val="FFCC00"/>
                </a:solidFill>
                <a:latin typeface="Arial"/>
                <a:cs typeface="Arial"/>
              </a:rPr>
              <a:t>Bronchoscopy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– </a:t>
            </a:r>
            <a:r>
              <a:rPr sz="2400" dirty="0">
                <a:solidFill>
                  <a:srgbClr val="F8F8F8"/>
                </a:solidFill>
                <a:latin typeface="Arial"/>
                <a:cs typeface="Arial"/>
              </a:rPr>
              <a:t>if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non productive</a:t>
            </a:r>
            <a:r>
              <a:rPr sz="2400" spc="6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cough</a:t>
            </a:r>
            <a:endParaRPr sz="2400">
              <a:latin typeface="Arial"/>
              <a:cs typeface="Arial"/>
            </a:endParaRPr>
          </a:p>
          <a:p>
            <a:pPr marL="756285" marR="539115" lvl="1" indent="-286385">
              <a:lnSpc>
                <a:spcPts val="2590"/>
              </a:lnSpc>
              <a:spcBef>
                <a:spcPts val="615"/>
              </a:spcBef>
              <a:buSzPct val="64583"/>
              <a:buFont typeface="Wingdings"/>
              <a:buChar char=""/>
              <a:tabLst>
                <a:tab pos="756285" algn="l"/>
                <a:tab pos="756920" algn="l"/>
              </a:tabLst>
            </a:pPr>
            <a:r>
              <a:rPr sz="2400" spc="-5" dirty="0">
                <a:solidFill>
                  <a:srgbClr val="FFCC00"/>
                </a:solidFill>
                <a:latin typeface="Arial"/>
                <a:cs typeface="Arial"/>
              </a:rPr>
              <a:t>Bronchial brushings or lung biopsy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– </a:t>
            </a:r>
            <a:r>
              <a:rPr sz="2400" dirty="0">
                <a:solidFill>
                  <a:srgbClr val="F8F8F8"/>
                </a:solidFill>
                <a:latin typeface="Arial"/>
                <a:cs typeface="Arial"/>
              </a:rPr>
              <a:t>to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rule </a:t>
            </a:r>
            <a:r>
              <a:rPr sz="2400" dirty="0">
                <a:solidFill>
                  <a:srgbClr val="F8F8F8"/>
                </a:solidFill>
                <a:latin typeface="Arial"/>
                <a:cs typeface="Arial"/>
              </a:rPr>
              <a:t>out 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invasion or</a:t>
            </a:r>
            <a:r>
              <a:rPr sz="2400" spc="-15" dirty="0">
                <a:solidFill>
                  <a:srgbClr val="F8F8F8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8F8F8"/>
                </a:solidFill>
                <a:latin typeface="Arial"/>
                <a:cs typeface="Arial"/>
              </a:rPr>
              <a:t>colonisation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1062</Words>
  <Application>Microsoft Office PowerPoint</Application>
  <PresentationFormat>On-screen Show (4:3)</PresentationFormat>
  <Paragraphs>275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Laboratory Diagnosis of Fungal Infections</vt:lpstr>
      <vt:lpstr>Introduction</vt:lpstr>
      <vt:lpstr>Sites &amp; Types of Specimens</vt:lpstr>
      <vt:lpstr>(a) Superficial Mycosis</vt:lpstr>
      <vt:lpstr>(a) Superficial Mycosis</vt:lpstr>
      <vt:lpstr>(a) Superficial Mycosis</vt:lpstr>
      <vt:lpstr>(b) Subcutaneous Mycosis</vt:lpstr>
      <vt:lpstr>(c) Systemic Mycosis</vt:lpstr>
      <vt:lpstr>Collection &amp; Transport of specimen</vt:lpstr>
      <vt:lpstr>Collection &amp; Transport of specimen</vt:lpstr>
      <vt:lpstr>Collection &amp; Transport of specimen</vt:lpstr>
      <vt:lpstr>Laboratory Diagnosis</vt:lpstr>
      <vt:lpstr>Direct Examination</vt:lpstr>
      <vt:lpstr>CFW – yeast form of  Blastomyces</vt:lpstr>
      <vt:lpstr>Direct Examination</vt:lpstr>
      <vt:lpstr>Direct Examination</vt:lpstr>
      <vt:lpstr>Direct Examination</vt:lpstr>
      <vt:lpstr>Fungal Culture</vt:lpstr>
      <vt:lpstr>Corn Meal Agar</vt:lpstr>
      <vt:lpstr>Fungal Culture</vt:lpstr>
      <vt:lpstr>Fungal Culture</vt:lpstr>
      <vt:lpstr>Interpretation of Fungal Culture</vt:lpstr>
      <vt:lpstr>Identification of fungal cultures</vt:lpstr>
      <vt:lpstr>Identification of fungal cultures</vt:lpstr>
      <vt:lpstr>Identification of fungal cultures</vt:lpstr>
      <vt:lpstr>C.tropicalis</vt:lpstr>
      <vt:lpstr>Serology &amp; Immunology</vt:lpstr>
      <vt:lpstr>Serological tests used in Medical Mycology</vt:lpstr>
      <vt:lpstr>Other Methods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COMPAQ</dc:creator>
  <cp:lastModifiedBy>abahkali</cp:lastModifiedBy>
  <cp:revision>2</cp:revision>
  <dcterms:created xsi:type="dcterms:W3CDTF">2017-06-04T12:29:52Z</dcterms:created>
  <dcterms:modified xsi:type="dcterms:W3CDTF">2017-09-17T12:17:27Z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2012-04-14T00:00:00Z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2017-06-04T00:00:00Z</vt:filetime>
  </property>
</Properties>
</file>