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71" r:id="rId4"/>
    <p:sldId id="285" r:id="rId5"/>
    <p:sldId id="278" r:id="rId6"/>
    <p:sldId id="295" r:id="rId7"/>
    <p:sldId id="264" r:id="rId8"/>
    <p:sldId id="260" r:id="rId9"/>
    <p:sldId id="272" r:id="rId10"/>
    <p:sldId id="261" r:id="rId11"/>
    <p:sldId id="296" r:id="rId12"/>
    <p:sldId id="297" r:id="rId13"/>
    <p:sldId id="262" r:id="rId14"/>
    <p:sldId id="263" r:id="rId15"/>
    <p:sldId id="277" r:id="rId16"/>
    <p:sldId id="265" r:id="rId17"/>
    <p:sldId id="291" r:id="rId18"/>
    <p:sldId id="279" r:id="rId19"/>
    <p:sldId id="280" r:id="rId20"/>
    <p:sldId id="266" r:id="rId21"/>
    <p:sldId id="281" r:id="rId22"/>
    <p:sldId id="282" r:id="rId23"/>
    <p:sldId id="284" r:id="rId24"/>
    <p:sldId id="288" r:id="rId25"/>
    <p:sldId id="289" r:id="rId26"/>
    <p:sldId id="269" r:id="rId27"/>
    <p:sldId id="290" r:id="rId28"/>
    <p:sldId id="270" r:id="rId29"/>
    <p:sldId id="292" r:id="rId30"/>
    <p:sldId id="293" r:id="rId31"/>
    <p:sldId id="294"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4" d="100"/>
          <a:sy n="104" d="100"/>
        </p:scale>
        <p:origin x="182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D9367076-F262-4324-8331-D8E5D4495F53}" type="datetimeFigureOut">
              <a:rPr lang="ar-SA" smtClean="0"/>
              <a:pPr/>
              <a:t>19/05/1440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74970-23CE-4842-A274-2D730ACF131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D9367076-F262-4324-8331-D8E5D4495F53}" type="datetimeFigureOut">
              <a:rPr lang="ar-SA" smtClean="0"/>
              <a:pPr/>
              <a:t>19/05/1440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74970-23CE-4842-A274-2D730ACF131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D9367076-F262-4324-8331-D8E5D4495F53}" type="datetimeFigureOut">
              <a:rPr lang="ar-SA" smtClean="0"/>
              <a:pPr/>
              <a:t>19/05/1440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74970-23CE-4842-A274-2D730ACF131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D9367076-F262-4324-8331-D8E5D4495F53}" type="datetimeFigureOut">
              <a:rPr lang="ar-SA" smtClean="0"/>
              <a:pPr/>
              <a:t>19/05/1440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74970-23CE-4842-A274-2D730ACF131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367076-F262-4324-8331-D8E5D4495F53}" type="datetimeFigureOut">
              <a:rPr lang="ar-SA" smtClean="0"/>
              <a:pPr/>
              <a:t>19/05/1440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7A74970-23CE-4842-A274-2D730ACF131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D9367076-F262-4324-8331-D8E5D4495F53}" type="datetimeFigureOut">
              <a:rPr lang="ar-SA" smtClean="0"/>
              <a:pPr/>
              <a:t>19/05/1440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7A74970-23CE-4842-A274-2D730ACF131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D9367076-F262-4324-8331-D8E5D4495F53}" type="datetimeFigureOut">
              <a:rPr lang="ar-SA" smtClean="0"/>
              <a:pPr/>
              <a:t>19/05/1440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77A74970-23CE-4842-A274-2D730ACF131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D9367076-F262-4324-8331-D8E5D4495F53}" type="datetimeFigureOut">
              <a:rPr lang="ar-SA" smtClean="0"/>
              <a:pPr/>
              <a:t>19/05/1440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77A74970-23CE-4842-A274-2D730ACF131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67076-F262-4324-8331-D8E5D4495F53}" type="datetimeFigureOut">
              <a:rPr lang="ar-SA" smtClean="0"/>
              <a:pPr/>
              <a:t>19/05/1440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77A74970-23CE-4842-A274-2D730ACF131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67076-F262-4324-8331-D8E5D4495F53}" type="datetimeFigureOut">
              <a:rPr lang="ar-SA" smtClean="0"/>
              <a:pPr/>
              <a:t>19/05/1440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7A74970-23CE-4842-A274-2D730ACF131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367076-F262-4324-8331-D8E5D4495F53}" type="datetimeFigureOut">
              <a:rPr lang="ar-SA" smtClean="0"/>
              <a:pPr/>
              <a:t>19/05/1440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7A74970-23CE-4842-A274-2D730ACF1317}"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9367076-F262-4324-8331-D8E5D4495F53}" type="datetimeFigureOut">
              <a:rPr lang="ar-SA" smtClean="0"/>
              <a:pPr/>
              <a:t>19/05/1440</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A74970-23CE-4842-A274-2D730ACF131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Herpes_simplex_virus" TargetMode="External"/><Relationship Id="rId2" Type="http://schemas.openxmlformats.org/officeDocument/2006/relationships/hyperlink" Target="http://en.wikipedia.org/wiki/Cytomegalovir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6E2214-D470-4216-A613-5B4C56BCF6FE}"/>
              </a:ext>
            </a:extLst>
          </p:cNvPr>
          <p:cNvPicPr>
            <a:picLocks noChangeAspect="1"/>
          </p:cNvPicPr>
          <p:nvPr/>
        </p:nvPicPr>
        <p:blipFill>
          <a:blip r:embed="rId2"/>
          <a:stretch>
            <a:fillRect/>
          </a:stretch>
        </p:blipFill>
        <p:spPr>
          <a:xfrm>
            <a:off x="170328" y="494552"/>
            <a:ext cx="8803343" cy="5868896"/>
          </a:xfrm>
          <a:prstGeom prst="rect">
            <a:avLst/>
          </a:prstGeom>
        </p:spPr>
      </p:pic>
      <p:sp>
        <p:nvSpPr>
          <p:cNvPr id="3" name="عنوان فرعي 2"/>
          <p:cNvSpPr>
            <a:spLocks noGrp="1"/>
          </p:cNvSpPr>
          <p:nvPr>
            <p:ph type="subTitle" idx="1"/>
          </p:nvPr>
        </p:nvSpPr>
        <p:spPr>
          <a:xfrm>
            <a:off x="1619672" y="4610848"/>
            <a:ext cx="6400800" cy="1752600"/>
          </a:xfrm>
        </p:spPr>
        <p:txBody>
          <a:bodyPr>
            <a:normAutofit/>
          </a:bodyPr>
          <a:lstStyle/>
          <a:p>
            <a:r>
              <a:rPr lang="en-US" sz="8800" b="1" dirty="0">
                <a:solidFill>
                  <a:schemeClr val="tx1"/>
                </a:solidFill>
                <a:cs typeface="+mj-cs"/>
              </a:rPr>
              <a:t>viruses</a:t>
            </a:r>
            <a:endParaRPr lang="ar-SA" sz="8800" dirty="0">
              <a:solidFill>
                <a:schemeClr val="tx1"/>
              </a:solidFill>
              <a:cs typeface="+mj-cs"/>
            </a:endParaRPr>
          </a:p>
        </p:txBody>
      </p:sp>
      <p:sp>
        <p:nvSpPr>
          <p:cNvPr id="5" name="Title 4">
            <a:extLst>
              <a:ext uri="{FF2B5EF4-FFF2-40B4-BE49-F238E27FC236}">
                <a16:creationId xmlns:a16="http://schemas.microsoft.com/office/drawing/2014/main" id="{AF265626-8E45-406C-B3CB-02753C6875DB}"/>
              </a:ext>
            </a:extLst>
          </p:cNvPr>
          <p:cNvSpPr>
            <a:spLocks noGrp="1"/>
          </p:cNvSpPr>
          <p:nvPr>
            <p:ph type="ctrTitle"/>
          </p:nvPr>
        </p:nvSpPr>
        <p:spPr/>
        <p:txBody>
          <a:bodyPr/>
          <a:lstStyle/>
          <a:p>
            <a:r>
              <a:rPr lang="en-GB" b="1" dirty="0" err="1"/>
              <a:t>Lec</a:t>
            </a:r>
            <a:r>
              <a:rPr lang="en-GB" b="1" dirty="0"/>
              <a:t> TWO  by Sahar </a:t>
            </a:r>
            <a:r>
              <a:rPr lang="en-GB" b="1" dirty="0" err="1"/>
              <a:t>Alhogail</a:t>
            </a:r>
            <a:r>
              <a:rPr lang="en-GB" b="1"/>
              <a:t> </a:t>
            </a:r>
            <a:endParaRPr lang="en-GB"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85728"/>
            <a:ext cx="8229600" cy="5911873"/>
          </a:xfrm>
        </p:spPr>
        <p:txBody>
          <a:bodyPr/>
          <a:lstStyle/>
          <a:p>
            <a:pPr algn="l" rtl="0">
              <a:buNone/>
            </a:pPr>
            <a:r>
              <a:rPr lang="en-US" dirty="0">
                <a:solidFill>
                  <a:srgbClr val="7030A0"/>
                </a:solidFill>
              </a:rPr>
              <a:t>  3. envelope:   </a:t>
            </a:r>
            <a:r>
              <a:rPr lang="en-US" dirty="0"/>
              <a:t>is</a:t>
            </a:r>
            <a:r>
              <a:rPr lang="en-US" dirty="0">
                <a:solidFill>
                  <a:srgbClr val="7030A0"/>
                </a:solidFill>
              </a:rPr>
              <a:t> </a:t>
            </a:r>
            <a:r>
              <a:rPr lang="en-US" dirty="0"/>
              <a:t>membrane surrounding the </a:t>
            </a:r>
            <a:r>
              <a:rPr lang="en-US" dirty="0" err="1"/>
              <a:t>nucleocapsid</a:t>
            </a:r>
            <a:r>
              <a:rPr lang="en-US" dirty="0"/>
              <a:t> </a:t>
            </a:r>
          </a:p>
          <a:p>
            <a:pPr lvl="1" algn="l" rtl="0"/>
            <a:r>
              <a:rPr lang="en-US" dirty="0"/>
              <a:t>    It is important structural feature to define viral family is the presence or absence of lipid-containing membrane surrounding the </a:t>
            </a:r>
            <a:r>
              <a:rPr lang="en-US" dirty="0" err="1"/>
              <a:t>nucleocapsid</a:t>
            </a:r>
            <a:r>
              <a:rPr lang="en-US" dirty="0"/>
              <a:t>.</a:t>
            </a:r>
          </a:p>
          <a:p>
            <a:pPr lvl="1" algn="l" rtl="0"/>
            <a:r>
              <a:rPr lang="en-US" dirty="0"/>
              <a:t>A virus that is not enveloped called </a:t>
            </a:r>
            <a:r>
              <a:rPr lang="en-US" dirty="0">
                <a:solidFill>
                  <a:srgbClr val="FF0000"/>
                </a:solidFill>
              </a:rPr>
              <a:t>naked virus</a:t>
            </a:r>
            <a:r>
              <a:rPr lang="en-US" dirty="0"/>
              <a:t>.</a:t>
            </a:r>
          </a:p>
          <a:p>
            <a:pPr lvl="1" algn="l" rtl="0"/>
            <a:r>
              <a:rPr lang="en-US" dirty="0"/>
              <a:t>The envelope is made of inner structural protein layer ,outer lipid layer and projecting spike of </a:t>
            </a:r>
            <a:r>
              <a:rPr lang="en-US" dirty="0" err="1"/>
              <a:t>glycoproten</a:t>
            </a:r>
            <a:r>
              <a:rPr lang="en-US" dirty="0"/>
              <a:t>.</a:t>
            </a:r>
          </a:p>
          <a:p>
            <a:pPr lvl="1" algn="l" rtl="0"/>
            <a:r>
              <a:rPr lang="en-US" dirty="0"/>
              <a:t>Entry of the virus depend on </a:t>
            </a:r>
            <a:r>
              <a:rPr lang="en-US" dirty="0" err="1"/>
              <a:t>prescence</a:t>
            </a:r>
            <a:r>
              <a:rPr lang="en-US" dirty="0"/>
              <a:t> or absence of envelop.</a:t>
            </a:r>
            <a:endParaRPr lang="ar-SA" dirty="0"/>
          </a:p>
        </p:txBody>
      </p:sp>
      <p:pic>
        <p:nvPicPr>
          <p:cNvPr id="3074" name="Picture 2" descr="C:\Users\Win7\Pictures\virus2.jpg"/>
          <p:cNvPicPr>
            <a:picLocks noChangeAspect="1" noChangeArrowheads="1"/>
          </p:cNvPicPr>
          <p:nvPr/>
        </p:nvPicPr>
        <p:blipFill>
          <a:blip r:embed="rId2"/>
          <a:srcRect/>
          <a:stretch>
            <a:fillRect/>
          </a:stretch>
        </p:blipFill>
        <p:spPr bwMode="auto">
          <a:xfrm>
            <a:off x="5214910" y="4500570"/>
            <a:ext cx="3929090" cy="27146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370959-A2C3-4873-87BC-4927C9E2CB96}"/>
              </a:ext>
            </a:extLst>
          </p:cNvPr>
          <p:cNvSpPr>
            <a:spLocks noGrp="1"/>
          </p:cNvSpPr>
          <p:nvPr>
            <p:ph type="title"/>
          </p:nvPr>
        </p:nvSpPr>
        <p:spPr/>
        <p:txBody>
          <a:bodyPr/>
          <a:lstStyle/>
          <a:p>
            <a:r>
              <a:rPr lang="en-GB" dirty="0"/>
              <a:t>Viruses classification </a:t>
            </a:r>
          </a:p>
        </p:txBody>
      </p:sp>
      <p:sp>
        <p:nvSpPr>
          <p:cNvPr id="3" name="عنصر نائب للمحتوى 2">
            <a:extLst>
              <a:ext uri="{FF2B5EF4-FFF2-40B4-BE49-F238E27FC236}">
                <a16:creationId xmlns:a16="http://schemas.microsoft.com/office/drawing/2014/main" id="{36246AE8-BB71-4F92-81DF-D2774C8C9B5F}"/>
              </a:ext>
            </a:extLst>
          </p:cNvPr>
          <p:cNvSpPr>
            <a:spLocks noGrp="1"/>
          </p:cNvSpPr>
          <p:nvPr>
            <p:ph idx="1"/>
          </p:nvPr>
        </p:nvSpPr>
        <p:spPr/>
        <p:txBody>
          <a:bodyPr>
            <a:normAutofit fontScale="85000" lnSpcReduction="20000"/>
          </a:bodyPr>
          <a:lstStyle/>
          <a:p>
            <a:endParaRPr lang="en-GB" dirty="0"/>
          </a:p>
          <a:p>
            <a:pPr lvl="1" algn="l"/>
            <a:r>
              <a:rPr lang="en-GB" dirty="0"/>
              <a:t>Viruses classified based on by :</a:t>
            </a:r>
          </a:p>
          <a:p>
            <a:pPr lvl="1" algn="l"/>
            <a:r>
              <a:rPr lang="en-GB" dirty="0"/>
              <a:t>Type of the genetic material DNA or RNA( SS,DS) ( linear or circular)</a:t>
            </a:r>
          </a:p>
          <a:p>
            <a:pPr lvl="1" algn="l"/>
            <a:r>
              <a:rPr lang="en-GB" dirty="0"/>
              <a:t>Shape of the capsid</a:t>
            </a:r>
          </a:p>
          <a:p>
            <a:pPr lvl="1" algn="l"/>
            <a:r>
              <a:rPr lang="en-GB" dirty="0"/>
              <a:t>Number of capsomers</a:t>
            </a:r>
          </a:p>
          <a:p>
            <a:pPr lvl="1" algn="l"/>
            <a:r>
              <a:rPr lang="en-GB" dirty="0"/>
              <a:t>Size of the capsid</a:t>
            </a:r>
          </a:p>
          <a:p>
            <a:pPr lvl="1" algn="l"/>
            <a:r>
              <a:rPr lang="en-GB" dirty="0"/>
              <a:t>Presence or absence of the enveloped</a:t>
            </a:r>
          </a:p>
          <a:p>
            <a:pPr lvl="1" algn="l"/>
            <a:r>
              <a:rPr lang="en-GB" dirty="0"/>
              <a:t>Type of the host that infect</a:t>
            </a:r>
          </a:p>
          <a:p>
            <a:pPr lvl="1" algn="l"/>
            <a:r>
              <a:rPr lang="en-GB" dirty="0"/>
              <a:t>Type of disease that produced</a:t>
            </a:r>
          </a:p>
          <a:p>
            <a:pPr lvl="1" algn="l"/>
            <a:r>
              <a:rPr lang="en-GB" dirty="0"/>
              <a:t>Target cells</a:t>
            </a:r>
          </a:p>
          <a:p>
            <a:pPr lvl="1" algn="l"/>
            <a:r>
              <a:rPr lang="en-GB" dirty="0"/>
              <a:t>Immunological or antigenic properties </a:t>
            </a:r>
          </a:p>
          <a:p>
            <a:pPr lvl="1" algn="l"/>
            <a:endParaRPr lang="en-GB" dirty="0"/>
          </a:p>
          <a:p>
            <a:pPr lvl="1" algn="l"/>
            <a:endParaRPr lang="en-GB" dirty="0"/>
          </a:p>
          <a:p>
            <a:endParaRPr lang="en-GB" dirty="0"/>
          </a:p>
        </p:txBody>
      </p:sp>
    </p:spTree>
    <p:extLst>
      <p:ext uri="{BB962C8B-B14F-4D97-AF65-F5344CB8AC3E}">
        <p14:creationId xmlns:p14="http://schemas.microsoft.com/office/powerpoint/2010/main" val="779355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D3A68B-1656-4590-94A9-F715C9503473}"/>
              </a:ext>
            </a:extLst>
          </p:cNvPr>
          <p:cNvSpPr>
            <a:spLocks noGrp="1"/>
          </p:cNvSpPr>
          <p:nvPr>
            <p:ph type="title"/>
          </p:nvPr>
        </p:nvSpPr>
        <p:spPr/>
        <p:txBody>
          <a:bodyPr/>
          <a:lstStyle/>
          <a:p>
            <a:endParaRPr lang="en-GB"/>
          </a:p>
        </p:txBody>
      </p:sp>
      <p:sp>
        <p:nvSpPr>
          <p:cNvPr id="3" name="عنصر نائب للمحتوى 2">
            <a:extLst>
              <a:ext uri="{FF2B5EF4-FFF2-40B4-BE49-F238E27FC236}">
                <a16:creationId xmlns:a16="http://schemas.microsoft.com/office/drawing/2014/main" id="{6E390543-5F72-4EAF-9CDD-7660BCEF65B7}"/>
              </a:ext>
            </a:extLst>
          </p:cNvPr>
          <p:cNvSpPr>
            <a:spLocks noGrp="1"/>
          </p:cNvSpPr>
          <p:nvPr>
            <p:ph idx="1"/>
          </p:nvPr>
        </p:nvSpPr>
        <p:spPr/>
        <p:txBody>
          <a:bodyPr/>
          <a:lstStyle/>
          <a:p>
            <a:pPr algn="l" rtl="0"/>
            <a:r>
              <a:rPr lang="en-GB" dirty="0"/>
              <a:t>Bacteriophage </a:t>
            </a:r>
          </a:p>
          <a:p>
            <a:endParaRPr lang="en-GB" dirty="0"/>
          </a:p>
        </p:txBody>
      </p:sp>
      <p:pic>
        <p:nvPicPr>
          <p:cNvPr id="4" name="Picture 3">
            <a:extLst>
              <a:ext uri="{FF2B5EF4-FFF2-40B4-BE49-F238E27FC236}">
                <a16:creationId xmlns:a16="http://schemas.microsoft.com/office/drawing/2014/main" id="{23030051-E49D-4079-9118-6E32419B265D}"/>
              </a:ext>
            </a:extLst>
          </p:cNvPr>
          <p:cNvPicPr>
            <a:picLocks noChangeAspect="1"/>
          </p:cNvPicPr>
          <p:nvPr/>
        </p:nvPicPr>
        <p:blipFill>
          <a:blip r:embed="rId2"/>
          <a:stretch>
            <a:fillRect/>
          </a:stretch>
        </p:blipFill>
        <p:spPr>
          <a:xfrm>
            <a:off x="5148064" y="546100"/>
            <a:ext cx="2619375" cy="1743075"/>
          </a:xfrm>
          <a:prstGeom prst="rect">
            <a:avLst/>
          </a:prstGeom>
        </p:spPr>
      </p:pic>
      <p:pic>
        <p:nvPicPr>
          <p:cNvPr id="5" name="Picture 4">
            <a:extLst>
              <a:ext uri="{FF2B5EF4-FFF2-40B4-BE49-F238E27FC236}">
                <a16:creationId xmlns:a16="http://schemas.microsoft.com/office/drawing/2014/main" id="{6F09D032-5026-41A9-BA37-A4EA4208B815}"/>
              </a:ext>
            </a:extLst>
          </p:cNvPr>
          <p:cNvPicPr>
            <a:picLocks noChangeAspect="1"/>
          </p:cNvPicPr>
          <p:nvPr/>
        </p:nvPicPr>
        <p:blipFill>
          <a:blip r:embed="rId3"/>
          <a:stretch>
            <a:fillRect/>
          </a:stretch>
        </p:blipFill>
        <p:spPr>
          <a:xfrm>
            <a:off x="1547664" y="2852936"/>
            <a:ext cx="6667500" cy="3095625"/>
          </a:xfrm>
          <a:prstGeom prst="rect">
            <a:avLst/>
          </a:prstGeom>
        </p:spPr>
      </p:pic>
    </p:spTree>
    <p:extLst>
      <p:ext uri="{BB962C8B-B14F-4D97-AF65-F5344CB8AC3E}">
        <p14:creationId xmlns:p14="http://schemas.microsoft.com/office/powerpoint/2010/main" val="195070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46"/>
          </a:xfrm>
        </p:spPr>
        <p:txBody>
          <a:bodyPr/>
          <a:lstStyle/>
          <a:p>
            <a:r>
              <a:rPr lang="en-US" dirty="0">
                <a:solidFill>
                  <a:srgbClr val="7030A0"/>
                </a:solidFill>
              </a:rPr>
              <a:t>Viral replication </a:t>
            </a:r>
            <a:endParaRPr lang="ar-SA" dirty="0">
              <a:solidFill>
                <a:srgbClr val="7030A0"/>
              </a:solidFill>
            </a:endParaRPr>
          </a:p>
        </p:txBody>
      </p:sp>
      <p:sp>
        <p:nvSpPr>
          <p:cNvPr id="3" name="عنصر نائب للمحتوى 2"/>
          <p:cNvSpPr>
            <a:spLocks noGrp="1"/>
          </p:cNvSpPr>
          <p:nvPr>
            <p:ph idx="1"/>
          </p:nvPr>
        </p:nvSpPr>
        <p:spPr>
          <a:xfrm>
            <a:off x="457200" y="1071546"/>
            <a:ext cx="8229600" cy="5054617"/>
          </a:xfrm>
        </p:spPr>
        <p:txBody>
          <a:bodyPr>
            <a:normAutofit lnSpcReduction="10000"/>
          </a:bodyPr>
          <a:lstStyle/>
          <a:p>
            <a:pPr marL="514350" indent="-514350" algn="l" rtl="0">
              <a:buFont typeface="+mj-lt"/>
              <a:buAutoNum type="alphaUcPeriod"/>
            </a:pPr>
            <a:r>
              <a:rPr lang="en-US" b="1" dirty="0">
                <a:solidFill>
                  <a:srgbClr val="FF0000"/>
                </a:solidFill>
              </a:rPr>
              <a:t>Adsorption:</a:t>
            </a:r>
          </a:p>
          <a:p>
            <a:pPr marL="514350" indent="-514350" algn="l" rtl="0">
              <a:buNone/>
            </a:pPr>
            <a:r>
              <a:rPr lang="en-US" dirty="0"/>
              <a:t>Initial</a:t>
            </a:r>
            <a:r>
              <a:rPr lang="en-US" b="1" dirty="0">
                <a:solidFill>
                  <a:srgbClr val="FF0000"/>
                </a:solidFill>
              </a:rPr>
              <a:t> </a:t>
            </a:r>
            <a:r>
              <a:rPr lang="en-US" dirty="0"/>
              <a:t>attachment of virus particles to a host cell involves an interaction bet. Specific molecular  structure on the </a:t>
            </a:r>
            <a:r>
              <a:rPr lang="en-US" dirty="0" err="1"/>
              <a:t>virion</a:t>
            </a:r>
            <a:r>
              <a:rPr lang="en-US" dirty="0"/>
              <a:t> surface and molecule in the host cell membrane by cell receptor molecules. Some require more than one receptor as HIV virus .</a:t>
            </a:r>
            <a:endParaRPr lang="en-US" sz="2800" dirty="0"/>
          </a:p>
          <a:p>
            <a:pPr marL="514350" indent="-514350" algn="l" rtl="0">
              <a:buNone/>
            </a:pPr>
            <a:r>
              <a:rPr lang="en-US" sz="2800" dirty="0"/>
              <a:t>Naked viruses: attachment between </a:t>
            </a:r>
            <a:r>
              <a:rPr lang="en-US" sz="2800" dirty="0" err="1"/>
              <a:t>capside</a:t>
            </a:r>
            <a:r>
              <a:rPr lang="en-US" sz="2800" dirty="0"/>
              <a:t> and cell receptors.</a:t>
            </a:r>
          </a:p>
          <a:p>
            <a:pPr marL="514350" indent="-514350" algn="l" rtl="0">
              <a:buNone/>
            </a:pPr>
            <a:r>
              <a:rPr lang="en-US" sz="2800" dirty="0"/>
              <a:t>Enveloped viruses: attachment between </a:t>
            </a:r>
            <a:r>
              <a:rPr lang="en-US" sz="2800" dirty="0" err="1"/>
              <a:t>glycoprotien</a:t>
            </a:r>
            <a:r>
              <a:rPr lang="en-US" sz="2800" dirty="0"/>
              <a:t> spikes and cell receptor.</a:t>
            </a:r>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lstStyle/>
          <a:p>
            <a:pPr marL="514350" indent="-514350" algn="l" rtl="0">
              <a:buNone/>
            </a:pPr>
            <a:r>
              <a:rPr lang="en-US" dirty="0">
                <a:solidFill>
                  <a:srgbClr val="FF0000"/>
                </a:solidFill>
              </a:rPr>
              <a:t>B. Penetration : </a:t>
            </a:r>
          </a:p>
          <a:p>
            <a:pPr marL="514350" indent="-514350" algn="l" rtl="0">
              <a:buNone/>
            </a:pPr>
            <a:r>
              <a:rPr lang="en-US" dirty="0"/>
              <a:t>Passage of the </a:t>
            </a:r>
            <a:r>
              <a:rPr lang="en-US" dirty="0" err="1"/>
              <a:t>virion</a:t>
            </a:r>
            <a:r>
              <a:rPr lang="en-US" dirty="0"/>
              <a:t> from the surface of the cell across the cell membrane and into the cytoplasm by 2 mechanisms:</a:t>
            </a:r>
          </a:p>
          <a:p>
            <a:pPr marL="514350" indent="-514350" algn="l" rtl="0">
              <a:buNone/>
            </a:pPr>
            <a:r>
              <a:rPr lang="en-US" dirty="0"/>
              <a:t>        1. </a:t>
            </a:r>
            <a:r>
              <a:rPr lang="en-US" dirty="0" err="1"/>
              <a:t>recepto</a:t>
            </a:r>
            <a:r>
              <a:rPr lang="en-US" dirty="0"/>
              <a:t>-mediated </a:t>
            </a:r>
            <a:r>
              <a:rPr lang="en-US" dirty="0" err="1"/>
              <a:t>endocytosis</a:t>
            </a:r>
            <a:r>
              <a:rPr lang="en-US" dirty="0"/>
              <a:t>:  naked viruses and enveloped virus.</a:t>
            </a:r>
          </a:p>
          <a:p>
            <a:pPr marL="514350" indent="-514350" algn="l" rtl="0">
              <a:buNone/>
            </a:pPr>
            <a:r>
              <a:rPr lang="en-US" dirty="0"/>
              <a:t>        2. membrane fusion : enveloped viruses</a:t>
            </a:r>
          </a:p>
        </p:txBody>
      </p:sp>
      <p:pic>
        <p:nvPicPr>
          <p:cNvPr id="4098" name="Picture 2" descr="C:\Users\Win7\Pictures\endocytosis 2.jpg"/>
          <p:cNvPicPr>
            <a:picLocks noChangeAspect="1" noChangeArrowheads="1"/>
          </p:cNvPicPr>
          <p:nvPr/>
        </p:nvPicPr>
        <p:blipFill>
          <a:blip r:embed="rId2"/>
          <a:srcRect/>
          <a:stretch>
            <a:fillRect/>
          </a:stretch>
        </p:blipFill>
        <p:spPr bwMode="auto">
          <a:xfrm>
            <a:off x="4786314" y="3857628"/>
            <a:ext cx="3214710" cy="3000372"/>
          </a:xfrm>
          <a:prstGeom prst="rect">
            <a:avLst/>
          </a:prstGeom>
          <a:noFill/>
        </p:spPr>
      </p:pic>
      <p:pic>
        <p:nvPicPr>
          <p:cNvPr id="4099" name="Picture 3" descr="C:\Users\Win7\Pictures\fusion.jpg"/>
          <p:cNvPicPr>
            <a:picLocks noChangeAspect="1" noChangeArrowheads="1"/>
          </p:cNvPicPr>
          <p:nvPr/>
        </p:nvPicPr>
        <p:blipFill>
          <a:blip r:embed="rId3"/>
          <a:srcRect/>
          <a:stretch>
            <a:fillRect/>
          </a:stretch>
        </p:blipFill>
        <p:spPr bwMode="auto">
          <a:xfrm>
            <a:off x="500034" y="3571876"/>
            <a:ext cx="4071966" cy="27860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00042"/>
            <a:ext cx="8229600" cy="2000240"/>
          </a:xfrm>
        </p:spPr>
        <p:txBody>
          <a:bodyPr>
            <a:normAutofit fontScale="90000"/>
          </a:bodyPr>
          <a:lstStyle/>
          <a:p>
            <a:pPr rtl="0"/>
            <a:r>
              <a:rPr lang="en-US" sz="3600" dirty="0">
                <a:solidFill>
                  <a:srgbClr val="FF0000"/>
                </a:solidFill>
              </a:rPr>
              <a:t>c. </a:t>
            </a:r>
            <a:r>
              <a:rPr lang="en-US" sz="3600" dirty="0" err="1">
                <a:solidFill>
                  <a:srgbClr val="FF0000"/>
                </a:solidFill>
              </a:rPr>
              <a:t>uncoating</a:t>
            </a:r>
            <a:r>
              <a:rPr lang="en-US" sz="3100" dirty="0">
                <a:solidFill>
                  <a:srgbClr val="FF0000"/>
                </a:solidFill>
              </a:rPr>
              <a:t>: </a:t>
            </a:r>
            <a:r>
              <a:rPr lang="en-US" sz="3100" cap="none" dirty="0">
                <a:latin typeface="Adobe Ming Std L" pitchFamily="18" charset="-128"/>
                <a:ea typeface="Adobe Ming Std L" pitchFamily="18" charset="-128"/>
              </a:rPr>
              <a:t>the viral coat , exposing nucleic acid by  remove the </a:t>
            </a:r>
            <a:r>
              <a:rPr lang="en-US" sz="3100" cap="none" dirty="0" err="1">
                <a:latin typeface="Adobe Ming Std L" pitchFamily="18" charset="-128"/>
                <a:ea typeface="Adobe Ming Std L" pitchFamily="18" charset="-128"/>
              </a:rPr>
              <a:t>capsid</a:t>
            </a:r>
            <a:r>
              <a:rPr lang="en-US" sz="3100" cap="none" dirty="0">
                <a:latin typeface="Adobe Ming Std L" pitchFamily="18" charset="-128"/>
                <a:ea typeface="Adobe Ming Std L" pitchFamily="18" charset="-128"/>
              </a:rPr>
              <a:t> by cellular enzyme in the cytoplasm</a:t>
            </a:r>
            <a:r>
              <a:rPr lang="en-US" sz="3100" cap="none" dirty="0"/>
              <a:t>.</a:t>
            </a:r>
            <a:br>
              <a:rPr lang="ar-SA" dirty="0"/>
            </a:br>
            <a:endParaRPr lang="ar-SA" dirty="0"/>
          </a:p>
        </p:txBody>
      </p:sp>
      <p:sp>
        <p:nvSpPr>
          <p:cNvPr id="4" name="Content Placeholder 3"/>
          <p:cNvSpPr>
            <a:spLocks noGrp="1"/>
          </p:cNvSpPr>
          <p:nvPr>
            <p:ph idx="1"/>
          </p:nvPr>
        </p:nvSpPr>
        <p:spPr>
          <a:xfrm>
            <a:off x="357158" y="4143380"/>
            <a:ext cx="7339042" cy="2312356"/>
          </a:xfrm>
        </p:spPr>
        <p:txBody>
          <a:bodyPr/>
          <a:lstStyle/>
          <a:p>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528" y="274638"/>
            <a:ext cx="114272" cy="1143000"/>
          </a:xfrm>
        </p:spPr>
        <p:txBody>
          <a:bodyPr/>
          <a:lstStyle/>
          <a:p>
            <a:endParaRPr lang="ar-SA" dirty="0"/>
          </a:p>
        </p:txBody>
      </p:sp>
      <p:sp>
        <p:nvSpPr>
          <p:cNvPr id="3" name="عنصر نائب للمحتوى 2"/>
          <p:cNvSpPr>
            <a:spLocks noGrp="1"/>
          </p:cNvSpPr>
          <p:nvPr>
            <p:ph idx="1"/>
          </p:nvPr>
        </p:nvSpPr>
        <p:spPr>
          <a:xfrm>
            <a:off x="457200" y="214290"/>
            <a:ext cx="8229600" cy="5911873"/>
          </a:xfrm>
        </p:spPr>
        <p:txBody>
          <a:bodyPr>
            <a:normAutofit/>
          </a:bodyPr>
          <a:lstStyle/>
          <a:p>
            <a:pPr algn="l" rtl="0">
              <a:buNone/>
            </a:pPr>
            <a:r>
              <a:rPr lang="en-US" dirty="0">
                <a:solidFill>
                  <a:srgbClr val="FF0000"/>
                </a:solidFill>
              </a:rPr>
              <a:t>D. Replication and </a:t>
            </a:r>
            <a:r>
              <a:rPr lang="en-US" dirty="0" err="1">
                <a:solidFill>
                  <a:srgbClr val="FF0000"/>
                </a:solidFill>
              </a:rPr>
              <a:t>transulation</a:t>
            </a:r>
            <a:r>
              <a:rPr lang="en-US" dirty="0">
                <a:solidFill>
                  <a:srgbClr val="FF0000"/>
                </a:solidFill>
              </a:rPr>
              <a:t>: </a:t>
            </a:r>
          </a:p>
          <a:p>
            <a:pPr algn="l" rtl="0"/>
            <a:r>
              <a:rPr lang="en-US" dirty="0"/>
              <a:t>In DNA virus the DNA direct the cell to replicate in the nucleus use enzyme in the host or viral encoded enzyme--</a:t>
            </a:r>
            <a:r>
              <a:rPr lang="en-US" dirty="0">
                <a:sym typeface="Wingdings" pitchFamily="2" charset="2"/>
              </a:rPr>
              <a:t> protein synthesis</a:t>
            </a:r>
          </a:p>
          <a:p>
            <a:pPr algn="l" rtl="0"/>
            <a:r>
              <a:rPr lang="en-US" dirty="0">
                <a:sym typeface="Wingdings" pitchFamily="2" charset="2"/>
              </a:rPr>
              <a:t>The larger the viral genome the fewer host cell enzyme  are involved in replication ex :poxvirus, parvovirus</a:t>
            </a:r>
            <a:r>
              <a:rPr lang="en-US" dirty="0"/>
              <a:t> .</a:t>
            </a:r>
          </a:p>
          <a:p>
            <a:pPr algn="l" rtl="0"/>
            <a:r>
              <a:rPr lang="en-US" dirty="0"/>
              <a:t>Flu virus</a:t>
            </a:r>
          </a:p>
          <a:p>
            <a:pPr algn="l" rtl="0"/>
            <a:endParaRPr lang="ar-SA" dirty="0"/>
          </a:p>
        </p:txBody>
      </p:sp>
      <p:pic>
        <p:nvPicPr>
          <p:cNvPr id="5122" name="Picture 2" descr="C:\Users\Win7\Pictures\replication DNA.jpg"/>
          <p:cNvPicPr>
            <a:picLocks noChangeAspect="1" noChangeArrowheads="1"/>
          </p:cNvPicPr>
          <p:nvPr/>
        </p:nvPicPr>
        <p:blipFill>
          <a:blip r:embed="rId2"/>
          <a:srcRect/>
          <a:stretch>
            <a:fillRect/>
          </a:stretch>
        </p:blipFill>
        <p:spPr bwMode="auto">
          <a:xfrm>
            <a:off x="5214942" y="2928934"/>
            <a:ext cx="3030533" cy="3714775"/>
          </a:xfrm>
          <a:prstGeom prst="rect">
            <a:avLst/>
          </a:prstGeom>
          <a:noFill/>
        </p:spPr>
      </p:pic>
      <p:pic>
        <p:nvPicPr>
          <p:cNvPr id="5123" name="Picture 3" descr="C:\Users\Win7\Pictures\REPLICATION 2.jpg"/>
          <p:cNvPicPr>
            <a:picLocks noChangeAspect="1" noChangeArrowheads="1"/>
          </p:cNvPicPr>
          <p:nvPr/>
        </p:nvPicPr>
        <p:blipFill>
          <a:blip r:embed="rId3"/>
          <a:srcRect/>
          <a:stretch>
            <a:fillRect/>
          </a:stretch>
        </p:blipFill>
        <p:spPr bwMode="auto">
          <a:xfrm>
            <a:off x="285720" y="3786190"/>
            <a:ext cx="3571900" cy="328612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6" name="Content Placeholder 5" descr="dna.jpg"/>
          <p:cNvPicPr>
            <a:picLocks noGrp="1" noChangeAspect="1"/>
          </p:cNvPicPr>
          <p:nvPr>
            <p:ph idx="1"/>
          </p:nvPr>
        </p:nvPicPr>
        <p:blipFill>
          <a:blip r:embed="rId2"/>
          <a:stretch>
            <a:fillRect/>
          </a:stretch>
        </p:blipFill>
        <p:spPr>
          <a:xfrm>
            <a:off x="2571736" y="785794"/>
            <a:ext cx="3714776" cy="449978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472386" cy="5768997"/>
          </a:xfrm>
        </p:spPr>
        <p:txBody>
          <a:bodyPr>
            <a:normAutofit fontScale="92500" lnSpcReduction="20000"/>
          </a:bodyPr>
          <a:lstStyle/>
          <a:p>
            <a:pPr algn="l" rtl="0"/>
            <a:r>
              <a:rPr lang="en-US" dirty="0">
                <a:solidFill>
                  <a:srgbClr val="002060"/>
                </a:solidFill>
              </a:rPr>
              <a:t>In RNA virus the replication occur in the cytoplasm .</a:t>
            </a:r>
          </a:p>
          <a:p>
            <a:pPr algn="l" rtl="0"/>
            <a:r>
              <a:rPr lang="en-US" dirty="0">
                <a:solidFill>
                  <a:srgbClr val="002060"/>
                </a:solidFill>
              </a:rPr>
              <a:t>Viral nucleic acid function as template for the production of m RNA ( m RNA that code the synthesis of viral proteins structural and enzymatic using cellular </a:t>
            </a:r>
            <a:r>
              <a:rPr lang="en-US" dirty="0" err="1">
                <a:solidFill>
                  <a:srgbClr val="002060"/>
                </a:solidFill>
              </a:rPr>
              <a:t>polysomes</a:t>
            </a:r>
            <a:r>
              <a:rPr lang="en-US" dirty="0"/>
              <a:t>.</a:t>
            </a:r>
          </a:p>
          <a:p>
            <a:pPr algn="l" rtl="0"/>
            <a:r>
              <a:rPr lang="en-US" dirty="0">
                <a:solidFill>
                  <a:srgbClr val="002060"/>
                </a:solidFill>
              </a:rPr>
              <a:t>Positive single strand RNA </a:t>
            </a:r>
          </a:p>
          <a:p>
            <a:pPr marL="514350" indent="-514350" algn="l" rtl="0">
              <a:buFont typeface="+mj-lt"/>
              <a:buAutoNum type="arabicPeriod"/>
            </a:pPr>
            <a:r>
              <a:rPr lang="en-US" dirty="0">
                <a:solidFill>
                  <a:srgbClr val="002060"/>
                </a:solidFill>
              </a:rPr>
              <a:t> Attach to specific receptor CD4 + on </a:t>
            </a:r>
            <a:r>
              <a:rPr lang="en-US" dirty="0" err="1">
                <a:solidFill>
                  <a:srgbClr val="002060"/>
                </a:solidFill>
              </a:rPr>
              <a:t>Tcell</a:t>
            </a:r>
            <a:r>
              <a:rPr lang="en-US" dirty="0">
                <a:solidFill>
                  <a:srgbClr val="002060"/>
                </a:solidFill>
              </a:rPr>
              <a:t> , lymphocyte, </a:t>
            </a:r>
            <a:r>
              <a:rPr lang="en-US" dirty="0" err="1">
                <a:solidFill>
                  <a:srgbClr val="002060"/>
                </a:solidFill>
              </a:rPr>
              <a:t>monocyte,dentritic</a:t>
            </a:r>
            <a:r>
              <a:rPr lang="en-US" dirty="0">
                <a:solidFill>
                  <a:srgbClr val="002060"/>
                </a:solidFill>
              </a:rPr>
              <a:t> cells.</a:t>
            </a:r>
          </a:p>
          <a:p>
            <a:pPr marL="514350" indent="-514350" algn="l" rtl="0">
              <a:buFont typeface="+mj-lt"/>
              <a:buAutoNum type="arabicPeriod"/>
            </a:pPr>
            <a:r>
              <a:rPr lang="en-US" dirty="0">
                <a:solidFill>
                  <a:srgbClr val="002060"/>
                </a:solidFill>
              </a:rPr>
              <a:t>Fusion of the virus envelope with the cells </a:t>
            </a:r>
            <a:r>
              <a:rPr lang="en-US" dirty="0" err="1">
                <a:solidFill>
                  <a:srgbClr val="002060"/>
                </a:solidFill>
              </a:rPr>
              <a:t>cytoplasmic</a:t>
            </a:r>
            <a:r>
              <a:rPr lang="en-US" dirty="0">
                <a:solidFill>
                  <a:srgbClr val="002060"/>
                </a:solidFill>
              </a:rPr>
              <a:t> membrane .</a:t>
            </a:r>
          </a:p>
          <a:p>
            <a:pPr marL="514350" indent="-514350" algn="l" rtl="0">
              <a:buFont typeface="+mj-lt"/>
              <a:buAutoNum type="arabicPeriod"/>
            </a:pPr>
            <a:r>
              <a:rPr lang="en-US" dirty="0">
                <a:solidFill>
                  <a:srgbClr val="002060"/>
                </a:solidFill>
              </a:rPr>
              <a:t>RNA virus released into cytoplasm with enzyme called “ reverse trans-</a:t>
            </a:r>
            <a:r>
              <a:rPr lang="en-US" dirty="0" err="1">
                <a:solidFill>
                  <a:srgbClr val="002060"/>
                </a:solidFill>
              </a:rPr>
              <a:t>creptase</a:t>
            </a:r>
            <a:r>
              <a:rPr lang="en-US" dirty="0">
                <a:solidFill>
                  <a:srgbClr val="002060"/>
                </a:solidFill>
              </a:rPr>
              <a:t> “part of </a:t>
            </a:r>
            <a:r>
              <a:rPr lang="en-US" dirty="0" err="1">
                <a:solidFill>
                  <a:srgbClr val="002060"/>
                </a:solidFill>
              </a:rPr>
              <a:t>nucleocapsid</a:t>
            </a:r>
            <a:r>
              <a:rPr lang="en-US" dirty="0">
                <a:solidFill>
                  <a:srgbClr val="002060"/>
                </a:solidFill>
              </a:rPr>
              <a:t> –</a:t>
            </a:r>
            <a:r>
              <a:rPr lang="en-US" dirty="0" err="1">
                <a:solidFill>
                  <a:srgbClr val="002060"/>
                </a:solidFill>
              </a:rPr>
              <a:t>integrase</a:t>
            </a:r>
            <a:r>
              <a:rPr lang="en-US" dirty="0">
                <a:solidFill>
                  <a:srgbClr val="002060"/>
                </a:solidFill>
              </a:rPr>
              <a:t>-protease .</a:t>
            </a:r>
          </a:p>
          <a:p>
            <a:pPr algn="l" rtl="0"/>
            <a:endParaRPr lang="en-US" dirty="0"/>
          </a:p>
          <a:p>
            <a:pPr algn="l" rtl="0"/>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428604"/>
            <a:ext cx="8229600" cy="5697559"/>
          </a:xfrm>
        </p:spPr>
        <p:txBody>
          <a:bodyPr>
            <a:normAutofit fontScale="92500" lnSpcReduction="10000"/>
          </a:bodyPr>
          <a:lstStyle/>
          <a:p>
            <a:pPr marL="514350" indent="-514350" algn="l" rtl="0">
              <a:buFont typeface="+mj-lt"/>
              <a:buAutoNum type="arabicPeriod" startAt="4"/>
            </a:pPr>
            <a:r>
              <a:rPr lang="en-US" dirty="0" err="1">
                <a:solidFill>
                  <a:srgbClr val="002060"/>
                </a:solidFill>
              </a:rPr>
              <a:t>Revearse</a:t>
            </a:r>
            <a:r>
              <a:rPr lang="en-US" dirty="0">
                <a:solidFill>
                  <a:srgbClr val="002060"/>
                </a:solidFill>
              </a:rPr>
              <a:t> transcriptase : begin the reverse transcription of viral  RNA .</a:t>
            </a:r>
          </a:p>
          <a:p>
            <a:pPr marL="514350" indent="-514350" algn="l" rtl="0">
              <a:buFont typeface="+mj-lt"/>
              <a:buAutoNum type="arabicPeriod" startAt="4"/>
            </a:pPr>
            <a:r>
              <a:rPr lang="en-US" dirty="0" err="1">
                <a:solidFill>
                  <a:srgbClr val="002060"/>
                </a:solidFill>
              </a:rPr>
              <a:t>ssRNA</a:t>
            </a:r>
            <a:r>
              <a:rPr lang="en-US" dirty="0">
                <a:solidFill>
                  <a:srgbClr val="002060"/>
                </a:solidFill>
              </a:rPr>
              <a:t>  transcript into RNA-DNA double helix------</a:t>
            </a:r>
            <a:r>
              <a:rPr lang="en-US" dirty="0">
                <a:solidFill>
                  <a:srgbClr val="002060"/>
                </a:solidFill>
                <a:sym typeface="Wingdings" pitchFamily="2" charset="2"/>
              </a:rPr>
              <a:t> </a:t>
            </a:r>
            <a:r>
              <a:rPr lang="en-US" dirty="0" err="1">
                <a:solidFill>
                  <a:srgbClr val="002060"/>
                </a:solidFill>
                <a:sym typeface="Wingdings" pitchFamily="2" charset="2"/>
              </a:rPr>
              <a:t>nucles</a:t>
            </a:r>
            <a:r>
              <a:rPr lang="en-US" dirty="0">
                <a:solidFill>
                  <a:srgbClr val="002060"/>
                </a:solidFill>
                <a:sym typeface="Wingdings" pitchFamily="2" charset="2"/>
              </a:rPr>
              <a:t>.</a:t>
            </a:r>
          </a:p>
          <a:p>
            <a:pPr marL="514350" indent="-514350" algn="l" rtl="0">
              <a:buFont typeface="+mj-lt"/>
              <a:buAutoNum type="arabicPeriod" startAt="4"/>
            </a:pPr>
            <a:r>
              <a:rPr lang="en-US" dirty="0">
                <a:solidFill>
                  <a:srgbClr val="002060"/>
                </a:solidFill>
                <a:sym typeface="Wingdings" pitchFamily="2" charset="2"/>
              </a:rPr>
              <a:t>Integrate of DNA copy into host chromosome.</a:t>
            </a:r>
          </a:p>
          <a:p>
            <a:pPr marL="514350" indent="-514350" algn="l" rtl="0">
              <a:buFont typeface="+mj-lt"/>
              <a:buAutoNum type="arabicPeriod" startAt="4"/>
            </a:pPr>
            <a:r>
              <a:rPr lang="en-US" dirty="0">
                <a:solidFill>
                  <a:srgbClr val="002060"/>
                </a:solidFill>
                <a:sym typeface="Wingdings" pitchFamily="2" charset="2"/>
              </a:rPr>
              <a:t>Transcription of viral gene.(many RNA copies each coding for many proteins).</a:t>
            </a:r>
          </a:p>
          <a:p>
            <a:pPr marL="514350" indent="-514350" algn="l" rtl="0">
              <a:buFont typeface="+mj-lt"/>
              <a:buAutoNum type="arabicPeriod" startAt="4"/>
            </a:pPr>
            <a:r>
              <a:rPr lang="en-US" dirty="0">
                <a:solidFill>
                  <a:srgbClr val="002060"/>
                </a:solidFill>
                <a:sym typeface="Wingdings" pitchFamily="2" charset="2"/>
              </a:rPr>
              <a:t>Translation of viral RNA into </a:t>
            </a:r>
            <a:r>
              <a:rPr lang="en-US" dirty="0" err="1">
                <a:solidFill>
                  <a:srgbClr val="002060"/>
                </a:solidFill>
                <a:sym typeface="Wingdings" pitchFamily="2" charset="2"/>
              </a:rPr>
              <a:t>polyprotien</a:t>
            </a:r>
            <a:r>
              <a:rPr lang="en-US" dirty="0">
                <a:solidFill>
                  <a:srgbClr val="002060"/>
                </a:solidFill>
                <a:sym typeface="Wingdings" pitchFamily="2" charset="2"/>
              </a:rPr>
              <a:t>.</a:t>
            </a:r>
          </a:p>
          <a:p>
            <a:pPr marL="514350" indent="-514350" algn="l" rtl="0">
              <a:buFont typeface="+mj-lt"/>
              <a:buAutoNum type="arabicPeriod" startAt="4"/>
            </a:pPr>
            <a:r>
              <a:rPr lang="en-US" dirty="0">
                <a:solidFill>
                  <a:srgbClr val="002060"/>
                </a:solidFill>
                <a:sym typeface="Wingdings" pitchFamily="2" charset="2"/>
              </a:rPr>
              <a:t>Protease </a:t>
            </a:r>
            <a:r>
              <a:rPr lang="en-US" dirty="0" err="1">
                <a:solidFill>
                  <a:srgbClr val="002060"/>
                </a:solidFill>
                <a:sym typeface="Wingdings" pitchFamily="2" charset="2"/>
              </a:rPr>
              <a:t>cleaveage</a:t>
            </a:r>
            <a:r>
              <a:rPr lang="en-US" dirty="0">
                <a:solidFill>
                  <a:srgbClr val="002060"/>
                </a:solidFill>
                <a:sym typeface="Wingdings" pitchFamily="2" charset="2"/>
              </a:rPr>
              <a:t> </a:t>
            </a:r>
            <a:r>
              <a:rPr lang="en-US" dirty="0" err="1">
                <a:solidFill>
                  <a:srgbClr val="002060"/>
                </a:solidFill>
                <a:sym typeface="Wingdings" pitchFamily="2" charset="2"/>
              </a:rPr>
              <a:t>polyprotien</a:t>
            </a:r>
            <a:r>
              <a:rPr lang="en-US" dirty="0">
                <a:solidFill>
                  <a:srgbClr val="002060"/>
                </a:solidFill>
                <a:sym typeface="Wingdings" pitchFamily="2" charset="2"/>
              </a:rPr>
              <a:t> into individual  protein = </a:t>
            </a:r>
            <a:r>
              <a:rPr lang="en-US" dirty="0" err="1">
                <a:solidFill>
                  <a:srgbClr val="002060"/>
                </a:solidFill>
                <a:sym typeface="Wingdings" pitchFamily="2" charset="2"/>
              </a:rPr>
              <a:t>capsid</a:t>
            </a:r>
            <a:r>
              <a:rPr lang="en-US" dirty="0">
                <a:solidFill>
                  <a:srgbClr val="002060"/>
                </a:solidFill>
                <a:sym typeface="Wingdings" pitchFamily="2" charset="2"/>
              </a:rPr>
              <a:t> protein, envelop protein, reverse transcriptase </a:t>
            </a:r>
          </a:p>
          <a:p>
            <a:pPr marL="514350" indent="-514350" algn="l" rtl="0">
              <a:buFont typeface="+mj-lt"/>
              <a:buAutoNum type="arabicPeriod" startAt="4"/>
            </a:pPr>
            <a:r>
              <a:rPr lang="en-US" dirty="0">
                <a:solidFill>
                  <a:srgbClr val="002060"/>
                </a:solidFill>
                <a:sym typeface="Wingdings" pitchFamily="2" charset="2"/>
              </a:rPr>
              <a:t>Assembly into many knew virus.</a:t>
            </a:r>
          </a:p>
          <a:p>
            <a:pPr marL="514350" indent="-514350" algn="l" rtl="0">
              <a:buFont typeface="+mj-lt"/>
              <a:buAutoNum type="arabicPeriod" startAt="4"/>
            </a:pPr>
            <a:endParaRPr lang="en-US" dirty="0">
              <a:solidFill>
                <a:srgbClr val="002060"/>
              </a:solidFill>
              <a:sym typeface="Wingdings" pitchFamily="2" charset="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25470"/>
          </a:xfrm>
        </p:spPr>
        <p:txBody>
          <a:bodyPr>
            <a:normAutofit fontScale="90000"/>
          </a:bodyPr>
          <a:lstStyle/>
          <a:p>
            <a:r>
              <a:rPr lang="en-US" dirty="0"/>
              <a:t>General  description</a:t>
            </a:r>
            <a:endParaRPr lang="ar-SA" dirty="0"/>
          </a:p>
        </p:txBody>
      </p:sp>
      <p:sp>
        <p:nvSpPr>
          <p:cNvPr id="3" name="عنصر نائب للمحتوى 2"/>
          <p:cNvSpPr>
            <a:spLocks noGrp="1"/>
          </p:cNvSpPr>
          <p:nvPr>
            <p:ph idx="1"/>
          </p:nvPr>
        </p:nvSpPr>
        <p:spPr>
          <a:xfrm>
            <a:off x="428596" y="1000108"/>
            <a:ext cx="8229600" cy="5026029"/>
          </a:xfrm>
        </p:spPr>
        <p:txBody>
          <a:bodyPr>
            <a:normAutofit/>
          </a:bodyPr>
          <a:lstStyle/>
          <a:p>
            <a:pPr marL="514350" indent="-514350" algn="l" rtl="0"/>
            <a:r>
              <a:rPr lang="en-US" dirty="0"/>
              <a:t>Viruses is not living organism, as they lack two essential properties of life- they cannot </a:t>
            </a:r>
            <a:r>
              <a:rPr lang="en-US" b="1" i="1" dirty="0"/>
              <a:t>replicate</a:t>
            </a:r>
            <a:r>
              <a:rPr lang="en-US" dirty="0"/>
              <a:t> independently, and cannot </a:t>
            </a:r>
            <a:r>
              <a:rPr lang="en-US" b="1" i="1" dirty="0"/>
              <a:t>survive</a:t>
            </a:r>
            <a:r>
              <a:rPr lang="en-US" dirty="0"/>
              <a:t> long –term independently  so it is obligate intracellular organism .</a:t>
            </a:r>
          </a:p>
          <a:p>
            <a:pPr marL="514350" indent="-514350" algn="l" rtl="0"/>
            <a:r>
              <a:rPr lang="en-US" dirty="0"/>
              <a:t>They are much smaller than bacteria human viral pathogens usually 20nm in diameter where the bacteria around 1000 nm in diameter).</a:t>
            </a:r>
          </a:p>
          <a:p>
            <a:pPr marL="514350" indent="-514350" algn="l" rtl="0">
              <a:buNone/>
            </a:pPr>
            <a:endParaRPr lang="en-US" dirty="0"/>
          </a:p>
          <a:p>
            <a:pPr marL="571500" indent="-571500" algn="l" rtl="0">
              <a:buNone/>
            </a:pPr>
            <a:endParaRPr lang="en-US" dirty="0"/>
          </a:p>
          <a:p>
            <a:pPr marL="571500" indent="-571500" algn="l" rtl="0">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641080" y="274638"/>
            <a:ext cx="45719" cy="1143000"/>
          </a:xfrm>
        </p:spPr>
        <p:txBody>
          <a:bodyPr/>
          <a:lstStyle/>
          <a:p>
            <a:endParaRPr lang="ar-SA" dirty="0"/>
          </a:p>
        </p:txBody>
      </p:sp>
      <p:sp>
        <p:nvSpPr>
          <p:cNvPr id="3" name="عنصر نائب للمحتوى 2"/>
          <p:cNvSpPr>
            <a:spLocks noGrp="1"/>
          </p:cNvSpPr>
          <p:nvPr>
            <p:ph idx="1"/>
          </p:nvPr>
        </p:nvSpPr>
        <p:spPr>
          <a:xfrm>
            <a:off x="457200" y="214290"/>
            <a:ext cx="8229600" cy="5911873"/>
          </a:xfrm>
        </p:spPr>
        <p:txBody>
          <a:bodyPr/>
          <a:lstStyle/>
          <a:p>
            <a:pPr marL="514350" indent="-514350" algn="l" rtl="0">
              <a:buNone/>
            </a:pPr>
            <a:r>
              <a:rPr lang="en-US" dirty="0"/>
              <a:t>E</a:t>
            </a:r>
            <a:r>
              <a:rPr lang="en-US" dirty="0">
                <a:solidFill>
                  <a:srgbClr val="FF0000"/>
                </a:solidFill>
              </a:rPr>
              <a:t>. Synthesis of daughter viral </a:t>
            </a:r>
            <a:r>
              <a:rPr lang="en-US" dirty="0"/>
              <a:t>nucleic acid using the parent viral nucleic acid as template.</a:t>
            </a:r>
            <a:endParaRPr lang="en-US" dirty="0">
              <a:solidFill>
                <a:srgbClr val="FF0000"/>
              </a:solidFill>
            </a:endParaRPr>
          </a:p>
          <a:p>
            <a:pPr marL="514350" indent="-514350" algn="l" rtl="0">
              <a:buAutoNum type="alphaUcPeriod" startAt="6"/>
            </a:pPr>
            <a:r>
              <a:rPr lang="en-US" dirty="0">
                <a:solidFill>
                  <a:srgbClr val="FF0000"/>
                </a:solidFill>
              </a:rPr>
              <a:t>Assembly </a:t>
            </a:r>
            <a:r>
              <a:rPr lang="en-US" dirty="0"/>
              <a:t>of intact viral within the cell.</a:t>
            </a:r>
          </a:p>
          <a:p>
            <a:pPr marL="514350" indent="-514350" algn="l" rtl="0">
              <a:buAutoNum type="alphaUcPeriod" startAt="6"/>
            </a:pPr>
            <a:r>
              <a:rPr lang="en-US" dirty="0">
                <a:solidFill>
                  <a:srgbClr val="FF0000"/>
                </a:solidFill>
              </a:rPr>
              <a:t>Release</a:t>
            </a:r>
            <a:r>
              <a:rPr lang="en-US" dirty="0"/>
              <a:t> of the viral particles from the cell and cell membrane envelope the virus and form outer coat. </a:t>
            </a:r>
          </a:p>
          <a:p>
            <a:pPr algn="l" rtl="0">
              <a:buNone/>
            </a:pPr>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fontScale="90000"/>
          </a:bodyPr>
          <a:lstStyle/>
          <a:p>
            <a:r>
              <a:rPr lang="en-US" b="1" dirty="0" err="1">
                <a:solidFill>
                  <a:srgbClr val="C00000"/>
                </a:solidFill>
              </a:rPr>
              <a:t>Interacrtion</a:t>
            </a:r>
            <a:r>
              <a:rPr lang="en-US" b="1" dirty="0">
                <a:solidFill>
                  <a:srgbClr val="C00000"/>
                </a:solidFill>
              </a:rPr>
              <a:t> of the virus with the host </a:t>
            </a:r>
            <a:endParaRPr lang="ar-SA" b="1" dirty="0">
              <a:solidFill>
                <a:srgbClr val="C00000"/>
              </a:solidFill>
            </a:endParaRPr>
          </a:p>
        </p:txBody>
      </p:sp>
      <p:sp>
        <p:nvSpPr>
          <p:cNvPr id="3" name="Content Placeholder 2"/>
          <p:cNvSpPr>
            <a:spLocks noGrp="1"/>
          </p:cNvSpPr>
          <p:nvPr>
            <p:ph idx="1"/>
          </p:nvPr>
        </p:nvSpPr>
        <p:spPr>
          <a:xfrm>
            <a:off x="457200" y="1214422"/>
            <a:ext cx="8229600" cy="4911741"/>
          </a:xfrm>
        </p:spPr>
        <p:txBody>
          <a:bodyPr>
            <a:normAutofit fontScale="85000" lnSpcReduction="10000"/>
          </a:bodyPr>
          <a:lstStyle/>
          <a:p>
            <a:pPr algn="l" rtl="0"/>
            <a:r>
              <a:rPr lang="en-US" sz="4300" b="1" dirty="0"/>
              <a:t>Acute infection:  </a:t>
            </a:r>
            <a:r>
              <a:rPr lang="en-US" dirty="0"/>
              <a:t>are usually of relatively short duration and host develop long lasting immunity </a:t>
            </a:r>
          </a:p>
          <a:p>
            <a:pPr algn="l" rtl="0"/>
            <a:r>
              <a:rPr lang="en-US" dirty="0"/>
              <a:t>Viruses that cause infections result in productive infection .</a:t>
            </a:r>
          </a:p>
          <a:p>
            <a:pPr algn="l" rtl="0"/>
            <a:r>
              <a:rPr lang="en-US" dirty="0"/>
              <a:t>The infected cell die with lyses (naked)or without lyses( enveloped).</a:t>
            </a:r>
          </a:p>
          <a:p>
            <a:pPr algn="l" rtl="0"/>
            <a:r>
              <a:rPr lang="en-US" dirty="0"/>
              <a:t>Disease symptoms with localized or wide spread tissue damage .</a:t>
            </a:r>
          </a:p>
          <a:p>
            <a:pPr algn="l" rtl="0"/>
            <a:r>
              <a:rPr lang="en-US" dirty="0"/>
              <a:t>With recovery the defense mechanism gradually eliminate the virus over a period of days or months</a:t>
            </a:r>
          </a:p>
          <a:p>
            <a:pPr algn="l" rtl="0"/>
            <a:r>
              <a:rPr lang="en-US" dirty="0"/>
              <a:t>Example : flu – measles- mumps . </a:t>
            </a:r>
          </a:p>
          <a:p>
            <a:pPr algn="l" rtl="0"/>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a:xfrm>
            <a:off x="457200" y="357166"/>
            <a:ext cx="8229600" cy="5768997"/>
          </a:xfrm>
        </p:spPr>
        <p:txBody>
          <a:bodyPr>
            <a:normAutofit fontScale="85000" lnSpcReduction="10000"/>
          </a:bodyPr>
          <a:lstStyle/>
          <a:p>
            <a:pPr algn="l" rtl="0"/>
            <a:r>
              <a:rPr lang="en-US" sz="3600" b="1" dirty="0" err="1"/>
              <a:t>Persistant</a:t>
            </a:r>
            <a:r>
              <a:rPr lang="en-US" sz="3600" b="1" dirty="0"/>
              <a:t> infection</a:t>
            </a:r>
            <a:r>
              <a:rPr lang="en-US" dirty="0"/>
              <a:t>: </a:t>
            </a:r>
          </a:p>
          <a:p>
            <a:pPr algn="l" rtl="0">
              <a:buNone/>
            </a:pPr>
            <a:r>
              <a:rPr lang="en-US" dirty="0"/>
              <a:t> when the viruses are </a:t>
            </a:r>
            <a:r>
              <a:rPr lang="en-US" dirty="0" err="1"/>
              <a:t>consistinually</a:t>
            </a:r>
            <a:r>
              <a:rPr lang="en-US" dirty="0"/>
              <a:t> present in the body .</a:t>
            </a:r>
          </a:p>
          <a:p>
            <a:pPr marL="514350" indent="-514350" algn="l" rtl="0">
              <a:buFont typeface="+mj-lt"/>
              <a:buAutoNum type="arabicPeriod"/>
            </a:pPr>
            <a:r>
              <a:rPr lang="en-US" dirty="0"/>
              <a:t>Chronic infection:</a:t>
            </a:r>
          </a:p>
          <a:p>
            <a:pPr marL="514350" indent="-514350" algn="l" rtl="0">
              <a:buNone/>
            </a:pPr>
            <a:r>
              <a:rPr lang="en-US" dirty="0"/>
              <a:t>Is the infection that takes months or years to inflect damage on the body.</a:t>
            </a:r>
          </a:p>
          <a:p>
            <a:pPr marL="914400" lvl="1" indent="-514350" algn="l" rtl="0"/>
            <a:r>
              <a:rPr lang="en-US" dirty="0"/>
              <a:t>Virus can be demonstrated at any time .</a:t>
            </a:r>
          </a:p>
          <a:p>
            <a:pPr marL="914400" lvl="1" indent="-514350" algn="l" rtl="0"/>
            <a:r>
              <a:rPr lang="en-US" dirty="0"/>
              <a:t>Symptoms + or _ .</a:t>
            </a:r>
          </a:p>
          <a:p>
            <a:pPr marL="914400" lvl="1" indent="-514350" algn="l" rtl="0"/>
            <a:r>
              <a:rPr lang="en-US" dirty="0"/>
              <a:t>Example hepatitis B virus: transmitted sexually, blood transfusion, blood.</a:t>
            </a:r>
          </a:p>
          <a:p>
            <a:pPr marL="914400" lvl="1" indent="-514350" algn="l" rtl="0"/>
            <a:r>
              <a:rPr lang="en-US" dirty="0"/>
              <a:t>Usually pass through the  acute illness ,nausea, fever and jaundice and then move to chronic stage  (15-20 years)</a:t>
            </a:r>
          </a:p>
          <a:p>
            <a:pPr marL="914400" lvl="1" indent="-514350" algn="l" rtl="0"/>
            <a:r>
              <a:rPr lang="en-US" dirty="0"/>
              <a:t>Carrier state:  virus detected in the blood –saliva -semen , this virus replicate in liver cell(</a:t>
            </a:r>
            <a:r>
              <a:rPr lang="en-US" dirty="0" err="1"/>
              <a:t>hepatocytes</a:t>
            </a:r>
            <a:r>
              <a:rPr lang="en-US" dirty="0"/>
              <a:t>).</a:t>
            </a:r>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ar-SA" dirty="0"/>
          </a:p>
        </p:txBody>
      </p:sp>
      <p:sp>
        <p:nvSpPr>
          <p:cNvPr id="3" name="Content Placeholder 2"/>
          <p:cNvSpPr>
            <a:spLocks noGrp="1"/>
          </p:cNvSpPr>
          <p:nvPr>
            <p:ph idx="1"/>
          </p:nvPr>
        </p:nvSpPr>
        <p:spPr>
          <a:xfrm>
            <a:off x="457200" y="428604"/>
            <a:ext cx="8229600" cy="5697559"/>
          </a:xfrm>
        </p:spPr>
        <p:txBody>
          <a:bodyPr/>
          <a:lstStyle/>
          <a:p>
            <a:pPr algn="l" rtl="0">
              <a:buNone/>
            </a:pPr>
            <a:r>
              <a:rPr lang="en-US" dirty="0"/>
              <a:t>2- SLOW INFECTION : following the initial infection there is gradually increase amount of infection agent over long period of time .no symptoms  example HIV virus .</a:t>
            </a:r>
          </a:p>
          <a:p>
            <a:pPr algn="l" rtl="0">
              <a:buNone/>
            </a:pPr>
            <a:r>
              <a:rPr lang="en-US" dirty="0"/>
              <a:t>3- </a:t>
            </a:r>
            <a:r>
              <a:rPr lang="en-US" sz="4000" dirty="0"/>
              <a:t>latent infection</a:t>
            </a:r>
            <a:r>
              <a:rPr lang="en-US" dirty="0"/>
              <a:t>: the infecting virus is present in the body  but is inactive .it may get activated at any time specially if there is problem with the immune system.  Example : </a:t>
            </a:r>
            <a:r>
              <a:rPr lang="en-US" dirty="0" err="1"/>
              <a:t>Herpesveridiea</a:t>
            </a:r>
            <a:r>
              <a:rPr lang="en-US" dirty="0"/>
              <a:t> family such as herpes simplex virus –cytomegalovirus.  </a:t>
            </a:r>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Grouping based on routes of transmission</a:t>
            </a:r>
            <a:endParaRPr lang="ar-SA" dirty="0"/>
          </a:p>
        </p:txBody>
      </p:sp>
      <p:sp>
        <p:nvSpPr>
          <p:cNvPr id="3" name="Content Placeholder 2"/>
          <p:cNvSpPr>
            <a:spLocks noGrp="1"/>
          </p:cNvSpPr>
          <p:nvPr>
            <p:ph idx="1"/>
          </p:nvPr>
        </p:nvSpPr>
        <p:spPr/>
        <p:txBody>
          <a:bodyPr>
            <a:normAutofit fontScale="92500"/>
          </a:bodyPr>
          <a:lstStyle/>
          <a:p>
            <a:pPr algn="l" rtl="0"/>
            <a:r>
              <a:rPr lang="en-US" b="1" dirty="0"/>
              <a:t>Droplet Contact: </a:t>
            </a:r>
            <a:r>
              <a:rPr lang="en-US" dirty="0"/>
              <a:t>Also known as the </a:t>
            </a:r>
            <a:r>
              <a:rPr lang="en-US" i="1" dirty="0"/>
              <a:t>respiratory route</a:t>
            </a:r>
            <a:r>
              <a:rPr lang="en-US" dirty="0"/>
              <a:t>, it is a typical mode of transmission among many infectious agents. If an infected person coughs or sneezes on another person the microorganisms, suspended in warm, moist droplets, may enter the body through the nose, mouth or eye surfaces. Mumps- flu-SARS-measles.</a:t>
            </a:r>
          </a:p>
          <a:p>
            <a:pPr algn="l" rtl="0"/>
            <a:r>
              <a:rPr lang="en-US" b="1" dirty="0"/>
              <a:t>Fecal-Oral Transmission: </a:t>
            </a:r>
            <a:r>
              <a:rPr lang="en-US" dirty="0"/>
              <a:t>Rotavirus – hepatitis A</a:t>
            </a:r>
          </a:p>
          <a:p>
            <a:pPr algn="l" rtl="0"/>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b="1" dirty="0"/>
              <a:t>Sexual Transmission  </a:t>
            </a:r>
            <a:r>
              <a:rPr lang="en-US" dirty="0"/>
              <a:t>herpes simlex 1-2-AIDS-</a:t>
            </a:r>
            <a:r>
              <a:rPr lang="en-US" sz="2800" dirty="0"/>
              <a:t>worts HPV-1- Hepatitis C and B.</a:t>
            </a:r>
          </a:p>
          <a:p>
            <a:pPr algn="l" rtl="0"/>
            <a:r>
              <a:rPr lang="en-US" b="1" dirty="0"/>
              <a:t>Oral Transmission:</a:t>
            </a:r>
          </a:p>
          <a:p>
            <a:pPr lvl="1" algn="l" rtl="0"/>
            <a:r>
              <a:rPr lang="en-US" b="1" dirty="0"/>
              <a:t> </a:t>
            </a:r>
            <a:r>
              <a:rPr lang="en-US" dirty="0">
                <a:hlinkClick r:id="rId2" action="ppaction://hlinkfile" tooltip="Cytomegalovirus"/>
              </a:rPr>
              <a:t>Cytomegalovirus</a:t>
            </a:r>
            <a:r>
              <a:rPr lang="en-US" dirty="0"/>
              <a:t> infections</a:t>
            </a:r>
          </a:p>
          <a:p>
            <a:pPr lvl="1" algn="l" rtl="0"/>
            <a:r>
              <a:rPr lang="en-US" dirty="0">
                <a:hlinkClick r:id="rId3" action="ppaction://hlinkfile" tooltip="Herpes simplex virus"/>
              </a:rPr>
              <a:t>Herpes simplex virus</a:t>
            </a:r>
            <a:r>
              <a:rPr lang="en-US" dirty="0"/>
              <a:t> (especially HSV-1)</a:t>
            </a:r>
          </a:p>
          <a:p>
            <a:pPr algn="l" rtl="0"/>
            <a:endParaRPr lang="en-US" dirty="0"/>
          </a:p>
          <a:p>
            <a:pPr algn="l" rtl="0"/>
            <a:r>
              <a:rPr lang="en-US" b="1" dirty="0"/>
              <a:t>Transmission by direct contact : </a:t>
            </a:r>
            <a:r>
              <a:rPr lang="en-US" dirty="0"/>
              <a:t>warts</a:t>
            </a:r>
          </a:p>
          <a:p>
            <a:pPr algn="l" rtl="0"/>
            <a:endParaRPr lang="en-US" dirty="0"/>
          </a:p>
          <a:p>
            <a:pPr algn="l" rtl="0"/>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normAutofit fontScale="92500" lnSpcReduction="10000"/>
          </a:bodyPr>
          <a:lstStyle/>
          <a:p>
            <a:pPr algn="l" rtl="0"/>
            <a:r>
              <a:rPr lang="en-US" sz="3900" dirty="0">
                <a:solidFill>
                  <a:srgbClr val="FF0000"/>
                </a:solidFill>
                <a:latin typeface="+mj-lt"/>
              </a:rPr>
              <a:t>Laboratory diagnosis of virus infection:</a:t>
            </a:r>
          </a:p>
          <a:p>
            <a:pPr algn="l" rtl="0"/>
            <a:r>
              <a:rPr lang="en-US" dirty="0"/>
              <a:t>Usually in routine lab work the virus is identified by </a:t>
            </a:r>
          </a:p>
          <a:p>
            <a:pPr marL="514350" indent="-514350" algn="l" rtl="0">
              <a:buAutoNum type="arabicPeriod"/>
            </a:pPr>
            <a:r>
              <a:rPr lang="en-US" dirty="0"/>
              <a:t>effect of cell line culture which is the gold standard test (</a:t>
            </a:r>
            <a:r>
              <a:rPr lang="en-US" dirty="0" err="1"/>
              <a:t>cytopathic</a:t>
            </a:r>
            <a:r>
              <a:rPr lang="en-US" dirty="0"/>
              <a:t> effect).</a:t>
            </a:r>
          </a:p>
          <a:p>
            <a:pPr marL="514350" indent="-514350" algn="l" rtl="0">
              <a:buAutoNum type="arabicPeriod"/>
            </a:pPr>
            <a:r>
              <a:rPr lang="en-US" dirty="0"/>
              <a:t>Immunological techniques: which is reaction of antigen antibodies reveal evidence of virus infection</a:t>
            </a:r>
          </a:p>
          <a:p>
            <a:pPr marL="514350" indent="-514350" algn="l" rtl="0">
              <a:buNone/>
            </a:pPr>
            <a:r>
              <a:rPr lang="en-US" dirty="0"/>
              <a:t> a. ELISA technique (Enzyme linked </a:t>
            </a:r>
            <a:r>
              <a:rPr lang="en-US" dirty="0" err="1"/>
              <a:t>immunosorbent</a:t>
            </a:r>
            <a:r>
              <a:rPr lang="en-US" dirty="0"/>
              <a:t> assay) it is sensitive, rapid, and not expensive carried out by using commercial available kits. It is to detect </a:t>
            </a:r>
            <a:r>
              <a:rPr lang="en-US" dirty="0" err="1"/>
              <a:t>IgM</a:t>
            </a:r>
            <a:r>
              <a:rPr lang="en-US" dirty="0"/>
              <a:t> antibody labeled with enzyme. </a:t>
            </a:r>
          </a:p>
          <a:p>
            <a:pPr algn="l" rtl="0"/>
            <a:endParaRPr lang="en-US" dirty="0"/>
          </a:p>
          <a:p>
            <a:pPr algn="l" rtl="0"/>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cell culture.jpg"/>
          <p:cNvPicPr>
            <a:picLocks noGrp="1" noChangeAspect="1"/>
          </p:cNvPicPr>
          <p:nvPr>
            <p:ph idx="1"/>
          </p:nvPr>
        </p:nvPicPr>
        <p:blipFill>
          <a:blip r:embed="rId2"/>
          <a:stretch>
            <a:fillRect/>
          </a:stretch>
        </p:blipFill>
        <p:spPr>
          <a:xfrm>
            <a:off x="571472" y="2214554"/>
            <a:ext cx="3571900" cy="2357454"/>
          </a:xfrm>
        </p:spPr>
      </p:pic>
      <p:pic>
        <p:nvPicPr>
          <p:cNvPr id="5" name="Picture 4" descr="cc2.jpg"/>
          <p:cNvPicPr>
            <a:picLocks noChangeAspect="1"/>
          </p:cNvPicPr>
          <p:nvPr/>
        </p:nvPicPr>
        <p:blipFill>
          <a:blip r:embed="rId3"/>
          <a:stretch>
            <a:fillRect/>
          </a:stretch>
        </p:blipFill>
        <p:spPr>
          <a:xfrm>
            <a:off x="4929190" y="2000240"/>
            <a:ext cx="2428892" cy="210979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lstStyle/>
          <a:p>
            <a:pPr algn="l" rtl="0">
              <a:buNone/>
            </a:pPr>
            <a:r>
              <a:rPr lang="en-US" dirty="0"/>
              <a:t>B. </a:t>
            </a:r>
            <a:r>
              <a:rPr lang="en-US" dirty="0" err="1"/>
              <a:t>Immunofluorescence</a:t>
            </a:r>
            <a:r>
              <a:rPr lang="en-US" dirty="0"/>
              <a:t>:  the antibody labeled with fluorescence dye .</a:t>
            </a:r>
          </a:p>
          <a:p>
            <a:pPr algn="l" rtl="0">
              <a:buNone/>
            </a:pPr>
            <a:r>
              <a:rPr lang="en-US" dirty="0"/>
              <a:t>c. Radio –immune assay (RIA): the labeled used is radioactive material it is sensetive and automated.</a:t>
            </a:r>
          </a:p>
          <a:p>
            <a:pPr algn="l" rtl="0">
              <a:buNone/>
            </a:pPr>
            <a:r>
              <a:rPr lang="en-US" dirty="0"/>
              <a:t>d. Haemoagglutination inhibition : antiviral antibody blocks the agglutination of RBC.</a:t>
            </a:r>
          </a:p>
          <a:p>
            <a:pPr algn="l" rtl="0">
              <a:buNone/>
            </a:pP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85728"/>
            <a:ext cx="8229600" cy="5840435"/>
          </a:xfrm>
        </p:spPr>
        <p:txBody>
          <a:bodyPr>
            <a:normAutofit lnSpcReduction="10000"/>
          </a:bodyPr>
          <a:lstStyle/>
          <a:p>
            <a:pPr algn="l" rtl="0"/>
            <a:r>
              <a:rPr lang="en-US" sz="4400" dirty="0">
                <a:solidFill>
                  <a:srgbClr val="7030A0"/>
                </a:solidFill>
              </a:rPr>
              <a:t>Group of viruses : </a:t>
            </a:r>
          </a:p>
          <a:p>
            <a:pPr algn="ctr" rtl="0">
              <a:buNone/>
            </a:pPr>
            <a:r>
              <a:rPr lang="en-US" sz="3600" dirty="0">
                <a:solidFill>
                  <a:srgbClr val="C00000"/>
                </a:solidFill>
              </a:rPr>
              <a:t>DNA virus </a:t>
            </a:r>
          </a:p>
          <a:p>
            <a:pPr algn="l" rtl="0">
              <a:buNone/>
            </a:pPr>
            <a:r>
              <a:rPr lang="en-US" dirty="0"/>
              <a:t>Herpes </a:t>
            </a:r>
            <a:r>
              <a:rPr lang="en-US" dirty="0" err="1"/>
              <a:t>viridae</a:t>
            </a:r>
            <a:r>
              <a:rPr lang="en-US" dirty="0"/>
              <a:t>:   it is </a:t>
            </a:r>
            <a:r>
              <a:rPr lang="en-US" dirty="0" err="1"/>
              <a:t>icosahedral</a:t>
            </a:r>
            <a:r>
              <a:rPr lang="en-US" dirty="0"/>
              <a:t> </a:t>
            </a:r>
            <a:r>
              <a:rPr lang="en-US" dirty="0" err="1"/>
              <a:t>capsid</a:t>
            </a:r>
            <a:r>
              <a:rPr lang="en-US" dirty="0"/>
              <a:t>. </a:t>
            </a:r>
            <a:r>
              <a:rPr lang="en-US" dirty="0" err="1"/>
              <a:t>Envloped</a:t>
            </a:r>
            <a:r>
              <a:rPr lang="en-US" dirty="0"/>
              <a:t>  with lipoprotein the genome is linear </a:t>
            </a:r>
            <a:r>
              <a:rPr lang="en-US" dirty="0" err="1"/>
              <a:t>ds</a:t>
            </a:r>
            <a:r>
              <a:rPr lang="en-US" dirty="0"/>
              <a:t> DNA it is classified into </a:t>
            </a:r>
          </a:p>
          <a:p>
            <a:pPr marL="514350" indent="-514350" algn="l" rtl="0">
              <a:buAutoNum type="arabicPeriod"/>
            </a:pPr>
            <a:r>
              <a:rPr lang="el-GR" sz="3200" b="1" u="sng" dirty="0"/>
              <a:t>α</a:t>
            </a:r>
            <a:r>
              <a:rPr lang="en-US" sz="3200" b="1" u="sng" dirty="0"/>
              <a:t>Herpes </a:t>
            </a:r>
            <a:r>
              <a:rPr lang="en-US" sz="3200" b="1" u="sng" dirty="0" err="1"/>
              <a:t>virinae</a:t>
            </a:r>
            <a:r>
              <a:rPr lang="en-US" sz="3200" b="1" dirty="0"/>
              <a:t>:</a:t>
            </a:r>
          </a:p>
          <a:p>
            <a:pPr marL="514350" indent="-514350" algn="l" rtl="0">
              <a:buNone/>
            </a:pPr>
            <a:r>
              <a:rPr lang="en-US" dirty="0"/>
              <a:t>  </a:t>
            </a:r>
            <a:r>
              <a:rPr lang="en-US" i="1" dirty="0">
                <a:solidFill>
                  <a:srgbClr val="FF0000"/>
                </a:solidFill>
              </a:rPr>
              <a:t>Herpes simplex virus </a:t>
            </a:r>
            <a:r>
              <a:rPr lang="en-US" dirty="0">
                <a:solidFill>
                  <a:srgbClr val="FF0000"/>
                </a:solidFill>
              </a:rPr>
              <a:t>(HSV-1,HSV-2)  </a:t>
            </a:r>
            <a:r>
              <a:rPr lang="en-US" dirty="0"/>
              <a:t>cause herpes disease ( lesion in the surface of mucosa or </a:t>
            </a:r>
            <a:r>
              <a:rPr lang="en-US" dirty="0" err="1"/>
              <a:t>cutaneouse</a:t>
            </a:r>
            <a:r>
              <a:rPr lang="en-US" dirty="0"/>
              <a:t> surfaces.</a:t>
            </a:r>
          </a:p>
          <a:p>
            <a:pPr marL="514350" indent="-514350" algn="l" rtl="0">
              <a:buNone/>
            </a:pPr>
            <a:r>
              <a:rPr lang="en-US" dirty="0"/>
              <a:t>HSV1 usually affect the lips while HSV2 usually affect genital areas.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3032990" y="1600200"/>
            <a:ext cx="3078019" cy="4525963"/>
          </a:xfrm>
          <a:prstGeom prst="rect">
            <a:avLst/>
          </a:prstGeom>
          <a:noFill/>
          <a:ln w="9525">
            <a:noFill/>
            <a:miter lim="800000"/>
            <a:headEnd/>
            <a:tailEnd/>
          </a:ln>
          <a:effectLst/>
        </p:spPr>
      </p:pic>
      <p:sp>
        <p:nvSpPr>
          <p:cNvPr id="3" name="عنصر نائب للمحتوى 2"/>
          <p:cNvSpPr txBox="1">
            <a:spLocks/>
          </p:cNvSpPr>
          <p:nvPr/>
        </p:nvSpPr>
        <p:spPr>
          <a:xfrm>
            <a:off x="457200" y="214291"/>
            <a:ext cx="8229600" cy="1071570"/>
          </a:xfrm>
          <a:prstGeom prst="rect">
            <a:avLst/>
          </a:prstGeom>
        </p:spPr>
        <p:txBody>
          <a:bodyPr vert="horz">
            <a:normAutofit/>
          </a:bodyPr>
          <a:lstStyle/>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It infect animal and human         viral infection</a:t>
            </a:r>
          </a:p>
          <a:p>
            <a:pPr marL="514350" marR="0" lvl="0" indent="-51435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it infect bacteria              </a:t>
            </a:r>
            <a:r>
              <a:rPr kumimoji="0" lang="en-US" sz="2600" b="0" i="0" u="none" strike="noStrike" kern="1200" cap="none" spc="0" normalizeH="0" baseline="0" noProof="0" dirty="0" err="1">
                <a:ln>
                  <a:noFill/>
                </a:ln>
                <a:solidFill>
                  <a:schemeClr val="tx1"/>
                </a:solidFill>
                <a:effectLst/>
                <a:uLnTx/>
                <a:uFillTx/>
                <a:latin typeface="+mn-lt"/>
                <a:ea typeface="+mn-ea"/>
                <a:cs typeface="+mn-cs"/>
              </a:rPr>
              <a:t>bacteriophage</a:t>
            </a:r>
            <a:endParaRPr kumimoji="0" lang="ar-SA" sz="2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 name="Straight Arrow Connector 4"/>
          <p:cNvCxnSpPr/>
          <p:nvPr/>
        </p:nvCxnSpPr>
        <p:spPr>
          <a:xfrm>
            <a:off x="5000628" y="500042"/>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643306" y="1000108"/>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895996"/>
          </a:xfrm>
        </p:spPr>
        <p:txBody>
          <a:bodyPr>
            <a:normAutofit fontScale="92500" lnSpcReduction="10000"/>
          </a:bodyPr>
          <a:lstStyle/>
          <a:p>
            <a:pPr marL="514350" indent="-514350" algn="l" rtl="0">
              <a:buNone/>
            </a:pPr>
            <a:r>
              <a:rPr lang="en-US" i="1" dirty="0" err="1">
                <a:solidFill>
                  <a:srgbClr val="FF0000"/>
                </a:solidFill>
              </a:rPr>
              <a:t>Varicella</a:t>
            </a:r>
            <a:r>
              <a:rPr lang="en-US" i="1" dirty="0">
                <a:solidFill>
                  <a:srgbClr val="FF0000"/>
                </a:solidFill>
              </a:rPr>
              <a:t> zoster virus (VZV) </a:t>
            </a:r>
            <a:r>
              <a:rPr lang="en-US" dirty="0"/>
              <a:t>that cause chicken box in first attack and usually it recurs  in a localized area that follows neurological distribution in sever cases it may affect the lunges or brain especially in </a:t>
            </a:r>
            <a:r>
              <a:rPr lang="en-US" dirty="0" err="1"/>
              <a:t>immunocompromised</a:t>
            </a:r>
            <a:r>
              <a:rPr lang="en-US" dirty="0"/>
              <a:t>, elderly and pregnant lades .</a:t>
            </a:r>
          </a:p>
          <a:p>
            <a:pPr marL="514350" indent="-514350" algn="l" rtl="0">
              <a:buNone/>
            </a:pPr>
            <a:endParaRPr lang="en-US" dirty="0"/>
          </a:p>
          <a:p>
            <a:pPr marL="514350" indent="-514350" algn="l" rtl="0">
              <a:buNone/>
            </a:pPr>
            <a:endParaRPr lang="en-US" dirty="0"/>
          </a:p>
          <a:p>
            <a:pPr marL="514350" indent="-514350" algn="l" rtl="0">
              <a:buNone/>
            </a:pPr>
            <a:r>
              <a:rPr lang="en-US" dirty="0"/>
              <a:t>VZV  have nucleotide homology share common feature  in replication and pathogenesis with HSV.</a:t>
            </a:r>
          </a:p>
          <a:p>
            <a:pPr marL="514350" indent="-514350" algn="l" rtl="0">
              <a:buNone/>
            </a:pPr>
            <a:r>
              <a:rPr lang="en-US" dirty="0"/>
              <a:t>all the three viruses settle in the nerve roots and that's how it cause a recurrent infection.</a:t>
            </a:r>
            <a:endParaRPr lang="ar-SA" dirty="0"/>
          </a:p>
          <a:p>
            <a:pPr algn="l" rtl="0"/>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normAutofit lnSpcReduction="10000"/>
          </a:bodyPr>
          <a:lstStyle/>
          <a:p>
            <a:pPr algn="l" rtl="0">
              <a:buNone/>
            </a:pPr>
            <a:r>
              <a:rPr lang="en-US" sz="3200" b="1" i="1" u="sng" dirty="0"/>
              <a:t>2.</a:t>
            </a:r>
            <a:r>
              <a:rPr lang="el-GR" sz="3200" b="1" i="1" u="sng" dirty="0"/>
              <a:t>β</a:t>
            </a:r>
            <a:r>
              <a:rPr lang="en-US" sz="3200" b="1" i="1" u="sng" dirty="0"/>
              <a:t> Herpes </a:t>
            </a:r>
            <a:r>
              <a:rPr lang="en-US" sz="3200" b="1" i="1" u="sng" dirty="0" err="1"/>
              <a:t>virinae</a:t>
            </a:r>
            <a:r>
              <a:rPr lang="en-US" sz="3200" b="1" i="1" u="sng" dirty="0"/>
              <a:t>  </a:t>
            </a:r>
          </a:p>
          <a:p>
            <a:pPr algn="l" rtl="0"/>
            <a:r>
              <a:rPr lang="en-US" sz="2400" dirty="0"/>
              <a:t>cytomegalovirus group: it  has slow replication cycle result in formation of multi-nucleated giant host cells= </a:t>
            </a:r>
            <a:r>
              <a:rPr lang="en-US" sz="2400" dirty="0" err="1"/>
              <a:t>cytomegalo</a:t>
            </a:r>
            <a:endParaRPr lang="en-US" sz="2400" dirty="0"/>
          </a:p>
          <a:p>
            <a:pPr algn="l" rtl="0"/>
            <a:r>
              <a:rPr lang="en-US" sz="2400" dirty="0"/>
              <a:t> affecting </a:t>
            </a:r>
            <a:r>
              <a:rPr lang="en-US" sz="2400" dirty="0" err="1"/>
              <a:t>lympho</a:t>
            </a:r>
            <a:r>
              <a:rPr lang="en-US" sz="2400" dirty="0"/>
              <a:t> reticular cells and glandular tissue  causing enlargement of the lymph node and liver and spleen. In </a:t>
            </a:r>
            <a:r>
              <a:rPr lang="en-US" sz="2400" dirty="0" err="1"/>
              <a:t>immunocompromised</a:t>
            </a:r>
            <a:r>
              <a:rPr lang="en-US" sz="2400" dirty="0"/>
              <a:t> patient it may affect the eye causing blinds or the lungs causing sever respiratory failure that may cause death.</a:t>
            </a:r>
            <a:endParaRPr lang="en-US" sz="2800" dirty="0"/>
          </a:p>
          <a:p>
            <a:pPr algn="l" rtl="0">
              <a:buNone/>
            </a:pPr>
            <a:r>
              <a:rPr lang="en-US" sz="3200" dirty="0"/>
              <a:t>3. </a:t>
            </a:r>
            <a:r>
              <a:rPr lang="el-GR" sz="3200" dirty="0"/>
              <a:t>γ</a:t>
            </a:r>
            <a:r>
              <a:rPr lang="en-US" sz="3200" dirty="0"/>
              <a:t> </a:t>
            </a:r>
            <a:r>
              <a:rPr lang="en-US" sz="3200" b="1" i="1" u="sng" dirty="0"/>
              <a:t>Herpes </a:t>
            </a:r>
            <a:r>
              <a:rPr lang="en-US" sz="3200" b="1" i="1" u="sng" dirty="0" err="1"/>
              <a:t>virinae</a:t>
            </a:r>
            <a:r>
              <a:rPr lang="en-US" sz="3200" b="1" i="1" u="sng" dirty="0"/>
              <a:t> </a:t>
            </a:r>
            <a:r>
              <a:rPr lang="en-US" sz="3200" dirty="0"/>
              <a:t> </a:t>
            </a:r>
          </a:p>
          <a:p>
            <a:pPr algn="l" rtl="0"/>
            <a:r>
              <a:rPr lang="en-US" sz="2400" dirty="0" err="1"/>
              <a:t>Epistin</a:t>
            </a:r>
            <a:r>
              <a:rPr lang="en-US" sz="2400" dirty="0"/>
              <a:t> bar virus: it is first human virus clearly related to a malignancy.</a:t>
            </a:r>
          </a:p>
          <a:p>
            <a:pPr algn="l" rtl="0"/>
            <a:r>
              <a:rPr lang="en-US" sz="2400" dirty="0"/>
              <a:t>It affect the lymph nodes causing mutation in their structure of the lymphatic cell so they may turn into malignant cell causing lymphoma.</a:t>
            </a:r>
          </a:p>
          <a:p>
            <a:pPr algn="l" rtl="0">
              <a:buNone/>
            </a:pP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descr="v3.jpg"/>
          <p:cNvPicPr>
            <a:picLocks noGrp="1" noChangeAspect="1"/>
          </p:cNvPicPr>
          <p:nvPr>
            <p:ph idx="1"/>
          </p:nvPr>
        </p:nvPicPr>
        <p:blipFill>
          <a:blip r:embed="rId2"/>
          <a:stretch>
            <a:fillRect/>
          </a:stretch>
        </p:blipFill>
        <p:spPr>
          <a:xfrm>
            <a:off x="3000364" y="2071678"/>
            <a:ext cx="2162182" cy="241380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a:bodyPr>
          <a:lstStyle/>
          <a:p>
            <a:pPr algn="l" rtl="0"/>
            <a:r>
              <a:rPr lang="en-GB" dirty="0"/>
              <a:t>Viruses was seen and photographed in 1940 using electron microscope.</a:t>
            </a:r>
          </a:p>
          <a:p>
            <a:pPr algn="l" rtl="0"/>
            <a:r>
              <a:rPr lang="en-GB" dirty="0"/>
              <a:t>Negative stain procedure was developed in 1959.(electron –dense dark background)</a:t>
            </a:r>
          </a:p>
          <a:p>
            <a:pPr algn="l" rtl="0"/>
            <a:r>
              <a:rPr lang="en-GB" dirty="0"/>
              <a:t>Viruses infect </a:t>
            </a:r>
            <a:r>
              <a:rPr lang="en-GB" dirty="0" err="1"/>
              <a:t>humen</a:t>
            </a:r>
            <a:r>
              <a:rPr lang="en-GB" dirty="0"/>
              <a:t> , animal, plants, parasites.</a:t>
            </a:r>
          </a:p>
          <a:p>
            <a:pPr algn="l" rtl="0"/>
            <a:r>
              <a:rPr lang="en-GB" dirty="0"/>
              <a:t>Oncogenic virus (Lymphoma, </a:t>
            </a:r>
            <a:r>
              <a:rPr lang="en-GB" dirty="0" err="1"/>
              <a:t>carcinoma,and</a:t>
            </a:r>
            <a:r>
              <a:rPr lang="en-GB" dirty="0"/>
              <a:t> some type of </a:t>
            </a:r>
            <a:r>
              <a:rPr lang="en-GB" dirty="0" err="1"/>
              <a:t>lukemia</a:t>
            </a:r>
            <a:r>
              <a:rPr lang="en-GB" dirty="0"/>
              <a:t>).</a:t>
            </a:r>
          </a:p>
          <a:p>
            <a:pPr algn="l" rtl="0"/>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681777-5DF1-4F78-B1C6-76E0FC901513}"/>
              </a:ext>
            </a:extLst>
          </p:cNvPr>
          <p:cNvSpPr>
            <a:spLocks noGrp="1"/>
          </p:cNvSpPr>
          <p:nvPr>
            <p:ph type="title"/>
          </p:nvPr>
        </p:nvSpPr>
        <p:spPr/>
        <p:txBody>
          <a:bodyPr/>
          <a:lstStyle/>
          <a:p>
            <a:endParaRPr lang="en-GB"/>
          </a:p>
        </p:txBody>
      </p:sp>
      <p:sp>
        <p:nvSpPr>
          <p:cNvPr id="3" name="عنصر نائب للمحتوى 2">
            <a:extLst>
              <a:ext uri="{FF2B5EF4-FFF2-40B4-BE49-F238E27FC236}">
                <a16:creationId xmlns:a16="http://schemas.microsoft.com/office/drawing/2014/main" id="{4426C550-7232-4D0E-8F0F-89E39D964FFC}"/>
              </a:ext>
            </a:extLst>
          </p:cNvPr>
          <p:cNvSpPr>
            <a:spLocks noGrp="1"/>
          </p:cNvSpPr>
          <p:nvPr>
            <p:ph idx="1"/>
          </p:nvPr>
        </p:nvSpPr>
        <p:spPr/>
        <p:txBody>
          <a:bodyPr>
            <a:normAutofit/>
          </a:bodyPr>
          <a:lstStyle/>
          <a:p>
            <a:pPr algn="l" rtl="0"/>
            <a:r>
              <a:rPr lang="en-US" dirty="0"/>
              <a:t>It has no ribosome's or any structure requirement for harvesting of energy </a:t>
            </a:r>
          </a:p>
          <a:p>
            <a:pPr algn="l" rtl="0"/>
            <a:r>
              <a:rPr lang="en-US" dirty="0"/>
              <a:t>Unlike cells ,they do not divide by binary fission, mitosis, or meiosis.</a:t>
            </a:r>
          </a:p>
          <a:p>
            <a:pPr algn="l" rtl="0"/>
            <a:r>
              <a:rPr lang="en-GB" dirty="0"/>
              <a:t>it lack the enzymatic capacity to replicate and it replicate within host cell.</a:t>
            </a:r>
          </a:p>
          <a:p>
            <a:pPr algn="l" rtl="0"/>
            <a:r>
              <a:rPr lang="en-GB" dirty="0"/>
              <a:t>Either DNA or RNA</a:t>
            </a:r>
          </a:p>
          <a:p>
            <a:pPr algn="l" rtl="0"/>
            <a:r>
              <a:rPr lang="en-GB" dirty="0"/>
              <a:t>Unable to replicate by on their own </a:t>
            </a:r>
          </a:p>
          <a:p>
            <a:pPr algn="l" rtl="0"/>
            <a:endParaRPr lang="en-GB" dirty="0"/>
          </a:p>
          <a:p>
            <a:pPr algn="l" rtl="0"/>
            <a:endParaRPr lang="en-GB" dirty="0"/>
          </a:p>
          <a:p>
            <a:pPr algn="l"/>
            <a:endParaRPr lang="en-GB" dirty="0"/>
          </a:p>
        </p:txBody>
      </p:sp>
    </p:spTree>
    <p:extLst>
      <p:ext uri="{BB962C8B-B14F-4D97-AF65-F5344CB8AC3E}">
        <p14:creationId xmlns:p14="http://schemas.microsoft.com/office/powerpoint/2010/main" val="47744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5768997"/>
          </a:xfrm>
        </p:spPr>
        <p:txBody>
          <a:bodyPr>
            <a:normAutofit/>
          </a:bodyPr>
          <a:lstStyle/>
          <a:p>
            <a:pPr algn="l" rtl="0"/>
            <a:r>
              <a:rPr lang="en-US" sz="4000" b="1" dirty="0">
                <a:solidFill>
                  <a:srgbClr val="7030A0"/>
                </a:solidFill>
              </a:rPr>
              <a:t>Structure and composition:</a:t>
            </a:r>
          </a:p>
          <a:p>
            <a:pPr algn="l" rtl="0">
              <a:buNone/>
            </a:pPr>
            <a:r>
              <a:rPr lang="en-US" i="1" dirty="0">
                <a:solidFill>
                  <a:srgbClr val="FF0000"/>
                </a:solidFill>
              </a:rPr>
              <a:t>Structure</a:t>
            </a:r>
            <a:r>
              <a:rPr lang="en-US" i="1" dirty="0"/>
              <a:t> </a:t>
            </a:r>
          </a:p>
          <a:p>
            <a:pPr algn="l" rtl="0">
              <a:buNone/>
            </a:pPr>
            <a:r>
              <a:rPr lang="en-US" i="1" dirty="0"/>
              <a:t>Virus particle is called </a:t>
            </a:r>
            <a:r>
              <a:rPr lang="en-US" i="1" dirty="0" err="1">
                <a:solidFill>
                  <a:srgbClr val="00B050"/>
                </a:solidFill>
              </a:rPr>
              <a:t>virion</a:t>
            </a:r>
            <a:r>
              <a:rPr lang="en-US" i="1" dirty="0">
                <a:solidFill>
                  <a:srgbClr val="00B050"/>
                </a:solidFill>
              </a:rPr>
              <a:t> </a:t>
            </a:r>
            <a:r>
              <a:rPr lang="en-US" i="1" dirty="0"/>
              <a:t>it is consisted of </a:t>
            </a:r>
          </a:p>
          <a:p>
            <a:pPr marL="514350" indent="-514350" algn="l" rtl="0">
              <a:buFont typeface="+mj-lt"/>
              <a:buAutoNum type="arabicPeriod"/>
            </a:pPr>
            <a:r>
              <a:rPr lang="en-US" i="1" dirty="0">
                <a:solidFill>
                  <a:srgbClr val="7030A0"/>
                </a:solidFill>
              </a:rPr>
              <a:t>Genome</a:t>
            </a:r>
            <a:r>
              <a:rPr lang="en-US" i="1" dirty="0"/>
              <a:t> </a:t>
            </a:r>
          </a:p>
          <a:p>
            <a:pPr marL="914400" lvl="1" indent="-514350" algn="l" rtl="0"/>
            <a:r>
              <a:rPr lang="en-US" i="1" dirty="0"/>
              <a:t>(either DNA or RNA) </a:t>
            </a:r>
            <a:r>
              <a:rPr lang="en-US" sz="2400" i="1" dirty="0"/>
              <a:t>never both.</a:t>
            </a:r>
          </a:p>
          <a:p>
            <a:pPr marL="914400" lvl="1" indent="-514350" algn="l" rtl="0"/>
            <a:r>
              <a:rPr lang="en-US" sz="2400" i="1" dirty="0"/>
              <a:t>The most common forms of viral genomes found in nature are </a:t>
            </a:r>
            <a:r>
              <a:rPr lang="en-US" sz="2400" i="1" dirty="0" err="1"/>
              <a:t>ds</a:t>
            </a:r>
            <a:r>
              <a:rPr lang="en-US" sz="2400" i="1" dirty="0"/>
              <a:t> DNA or </a:t>
            </a:r>
            <a:r>
              <a:rPr lang="en-US" sz="2400" i="1" dirty="0" err="1"/>
              <a:t>ss</a:t>
            </a:r>
            <a:r>
              <a:rPr lang="en-US" sz="2400" i="1" dirty="0"/>
              <a:t> RNA. the RNA can be positive strand which function as messenger RNA or negative strand RNA which function as template for production of  mRNA.</a:t>
            </a:r>
            <a:endParaRPr lang="en-US" i="1" dirty="0"/>
          </a:p>
          <a:p>
            <a:pPr marL="514350" indent="-514350" algn="l" rtl="0">
              <a:buNone/>
            </a:pPr>
            <a:endParaRPr lang="en-US" i="1" dirty="0"/>
          </a:p>
          <a:p>
            <a:pPr algn="l" rtl="0">
              <a:buNone/>
            </a:pPr>
            <a:endParaRPr lang="en-US" i="1" dirty="0">
              <a:solidFill>
                <a:srgbClr val="00B050"/>
              </a:solidFill>
            </a:endParaRPr>
          </a:p>
          <a:p>
            <a:pPr algn="l" rtl="0">
              <a:buNone/>
            </a:pPr>
            <a:endParaRPr lang="ar-SA" dirty="0"/>
          </a:p>
        </p:txBody>
      </p:sp>
      <p:pic>
        <p:nvPicPr>
          <p:cNvPr id="2050" name="Picture 2" descr="C:\Users\Win7\Pictures\DNADS.jpg"/>
          <p:cNvPicPr>
            <a:picLocks noChangeAspect="1" noChangeArrowheads="1"/>
          </p:cNvPicPr>
          <p:nvPr/>
        </p:nvPicPr>
        <p:blipFill>
          <a:blip r:embed="rId2"/>
          <a:srcRect/>
          <a:stretch>
            <a:fillRect/>
          </a:stretch>
        </p:blipFill>
        <p:spPr bwMode="auto">
          <a:xfrm>
            <a:off x="5500694" y="4714884"/>
            <a:ext cx="2466975" cy="1847850"/>
          </a:xfrm>
          <a:prstGeom prst="rect">
            <a:avLst/>
          </a:prstGeom>
          <a:noFill/>
        </p:spPr>
      </p:pic>
      <p:pic>
        <p:nvPicPr>
          <p:cNvPr id="2051" name="Picture 3" descr="C:\Users\Win7\Pictures\DNASS.jpg"/>
          <p:cNvPicPr>
            <a:picLocks noChangeAspect="1" noChangeArrowheads="1"/>
          </p:cNvPicPr>
          <p:nvPr/>
        </p:nvPicPr>
        <p:blipFill>
          <a:blip r:embed="rId3"/>
          <a:srcRect/>
          <a:stretch>
            <a:fillRect/>
          </a:stretch>
        </p:blipFill>
        <p:spPr bwMode="auto">
          <a:xfrm>
            <a:off x="1428728" y="4705350"/>
            <a:ext cx="2124075" cy="215265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428604"/>
            <a:ext cx="8229600" cy="5697559"/>
          </a:xfrm>
        </p:spPr>
        <p:txBody>
          <a:bodyPr>
            <a:normAutofit fontScale="85000" lnSpcReduction="10000"/>
          </a:bodyPr>
          <a:lstStyle/>
          <a:p>
            <a:pPr algn="l" rtl="0">
              <a:buNone/>
            </a:pPr>
            <a:r>
              <a:rPr lang="en-US" sz="2800" i="1" dirty="0">
                <a:solidFill>
                  <a:srgbClr val="7030A0"/>
                </a:solidFill>
              </a:rPr>
              <a:t>2.Capsid  </a:t>
            </a:r>
            <a:r>
              <a:rPr lang="en-US" sz="2800" i="1" dirty="0"/>
              <a:t>:repeated protein units</a:t>
            </a:r>
            <a:r>
              <a:rPr lang="en-US" sz="2800" dirty="0"/>
              <a:t> this protein shell enclosing the genome it gives the virus shape.</a:t>
            </a:r>
          </a:p>
          <a:p>
            <a:pPr algn="l" rtl="0">
              <a:buNone/>
            </a:pPr>
            <a:r>
              <a:rPr lang="en-US" sz="2800" dirty="0"/>
              <a:t> for most virus families, found in either DNA or RNA virus are 2 type :</a:t>
            </a:r>
          </a:p>
          <a:p>
            <a:pPr algn="l" rtl="0">
              <a:buNone/>
            </a:pPr>
            <a:r>
              <a:rPr lang="en-US" sz="2800" dirty="0">
                <a:solidFill>
                  <a:srgbClr val="00B0F0"/>
                </a:solidFill>
              </a:rPr>
              <a:t>    a. </a:t>
            </a:r>
            <a:r>
              <a:rPr lang="en-US" sz="3000" dirty="0">
                <a:solidFill>
                  <a:schemeClr val="accent2">
                    <a:lumMod val="75000"/>
                  </a:schemeClr>
                </a:solidFill>
              </a:rPr>
              <a:t>Helical </a:t>
            </a:r>
            <a:r>
              <a:rPr lang="en-US" sz="3000" dirty="0" err="1">
                <a:solidFill>
                  <a:schemeClr val="accent2">
                    <a:lumMod val="75000"/>
                  </a:schemeClr>
                </a:solidFill>
              </a:rPr>
              <a:t>capsid</a:t>
            </a:r>
            <a:r>
              <a:rPr lang="en-US" sz="3000" dirty="0">
                <a:solidFill>
                  <a:schemeClr val="accent2">
                    <a:lumMod val="75000"/>
                  </a:schemeClr>
                </a:solidFill>
              </a:rPr>
              <a:t> : (coiled shape)</a:t>
            </a:r>
            <a:endParaRPr lang="en-US" sz="2800" dirty="0">
              <a:solidFill>
                <a:schemeClr val="accent2">
                  <a:lumMod val="75000"/>
                </a:schemeClr>
              </a:solidFill>
            </a:endParaRPr>
          </a:p>
          <a:p>
            <a:pPr algn="l" rtl="0">
              <a:buNone/>
            </a:pPr>
            <a:r>
              <a:rPr lang="en-US" sz="2800" dirty="0">
                <a:solidFill>
                  <a:srgbClr val="00B0F0"/>
                </a:solidFill>
              </a:rPr>
              <a:t>      the helical </a:t>
            </a:r>
            <a:r>
              <a:rPr lang="en-US" sz="2800" dirty="0" err="1">
                <a:solidFill>
                  <a:srgbClr val="00B0F0"/>
                </a:solidFill>
              </a:rPr>
              <a:t>capsid</a:t>
            </a:r>
            <a:r>
              <a:rPr lang="en-US" sz="2800" dirty="0">
                <a:solidFill>
                  <a:srgbClr val="00B0F0"/>
                </a:solidFill>
              </a:rPr>
              <a:t> is constructed of multiple copies of single poly peptide type arranged in helix shape with the nucleic acid coiled between the turn of the helix ,each poly peptide unit called </a:t>
            </a:r>
            <a:r>
              <a:rPr lang="en-US" sz="2800" dirty="0" err="1">
                <a:solidFill>
                  <a:srgbClr val="00B0F0"/>
                </a:solidFill>
              </a:rPr>
              <a:t>protomer</a:t>
            </a:r>
            <a:r>
              <a:rPr lang="en-US" sz="2800" dirty="0">
                <a:solidFill>
                  <a:srgbClr val="00B0F0"/>
                </a:solidFill>
              </a:rPr>
              <a:t> this structure called </a:t>
            </a:r>
            <a:r>
              <a:rPr lang="en-US" sz="2800" dirty="0" err="1">
                <a:solidFill>
                  <a:srgbClr val="00B0F0"/>
                </a:solidFill>
              </a:rPr>
              <a:t>nucleocapsid</a:t>
            </a:r>
            <a:r>
              <a:rPr lang="en-US" sz="2800" dirty="0">
                <a:solidFill>
                  <a:srgbClr val="00B0F0"/>
                </a:solidFill>
              </a:rPr>
              <a:t>.</a:t>
            </a:r>
            <a:endParaRPr lang="en-US" sz="2800" dirty="0"/>
          </a:p>
          <a:p>
            <a:pPr algn="l" rtl="0">
              <a:buNone/>
            </a:pPr>
            <a:r>
              <a:rPr lang="en-US" sz="2800" dirty="0">
                <a:solidFill>
                  <a:srgbClr val="00B0F0"/>
                </a:solidFill>
              </a:rPr>
              <a:t>B. </a:t>
            </a:r>
            <a:r>
              <a:rPr lang="en-US" sz="3000" dirty="0" err="1">
                <a:solidFill>
                  <a:schemeClr val="accent2">
                    <a:lumMod val="75000"/>
                  </a:schemeClr>
                </a:solidFill>
              </a:rPr>
              <a:t>Icosahedral</a:t>
            </a:r>
            <a:r>
              <a:rPr lang="en-US" sz="3000" dirty="0">
                <a:solidFill>
                  <a:schemeClr val="accent2">
                    <a:lumMod val="75000"/>
                  </a:schemeClr>
                </a:solidFill>
              </a:rPr>
              <a:t> symmetry:</a:t>
            </a:r>
            <a:endParaRPr lang="en-US" sz="2800" dirty="0">
              <a:solidFill>
                <a:schemeClr val="accent2">
                  <a:lumMod val="75000"/>
                </a:schemeClr>
              </a:solidFill>
            </a:endParaRPr>
          </a:p>
          <a:p>
            <a:pPr lvl="1" algn="l" rtl="0"/>
            <a:r>
              <a:rPr lang="en-US" dirty="0">
                <a:solidFill>
                  <a:srgbClr val="00B0F0"/>
                </a:solidFill>
              </a:rPr>
              <a:t>      an </a:t>
            </a:r>
            <a:r>
              <a:rPr lang="en-US" dirty="0" err="1">
                <a:solidFill>
                  <a:srgbClr val="00B0F0"/>
                </a:solidFill>
              </a:rPr>
              <a:t>icosahedronis</a:t>
            </a:r>
            <a:r>
              <a:rPr lang="en-US" dirty="0">
                <a:solidFill>
                  <a:srgbClr val="00B0F0"/>
                </a:solidFill>
              </a:rPr>
              <a:t> a structure with 12 vertices and 20 triangular faces. </a:t>
            </a:r>
          </a:p>
          <a:p>
            <a:pPr lvl="1" algn="l" rtl="0"/>
            <a:r>
              <a:rPr lang="en-US" dirty="0">
                <a:solidFill>
                  <a:srgbClr val="00B0F0"/>
                </a:solidFill>
              </a:rPr>
              <a:t>It is more complex than helical symmetry.</a:t>
            </a:r>
          </a:p>
          <a:p>
            <a:pPr lvl="1" algn="l" rtl="0"/>
            <a:r>
              <a:rPr lang="en-US" dirty="0">
                <a:solidFill>
                  <a:srgbClr val="00B0F0"/>
                </a:solidFill>
              </a:rPr>
              <a:t>Consist of several different polypeptides (protein) group called </a:t>
            </a:r>
            <a:r>
              <a:rPr lang="en-US" dirty="0" err="1">
                <a:solidFill>
                  <a:srgbClr val="00B0F0"/>
                </a:solidFill>
              </a:rPr>
              <a:t>capsomer</a:t>
            </a:r>
            <a:r>
              <a:rPr lang="en-US" dirty="0">
                <a:solidFill>
                  <a:srgbClr val="00B0F0"/>
                </a:solidFill>
              </a:rPr>
              <a:t>.</a:t>
            </a:r>
          </a:p>
          <a:p>
            <a:pPr lvl="1" algn="l" rtl="0">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00034" y="928670"/>
            <a:ext cx="3714776" cy="457203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643438" y="857232"/>
            <a:ext cx="3643338" cy="4643470"/>
          </a:xfrm>
          <a:prstGeom prst="rect">
            <a:avLst/>
          </a:prstGeom>
          <a:noFill/>
          <a:ln w="9525">
            <a:noFill/>
            <a:miter lim="800000"/>
            <a:headEnd/>
            <a:tailEnd/>
          </a:ln>
          <a:effectLst/>
        </p:spPr>
      </p:pic>
      <p:sp>
        <p:nvSpPr>
          <p:cNvPr id="6" name="مربع نص 5"/>
          <p:cNvSpPr txBox="1"/>
          <p:nvPr/>
        </p:nvSpPr>
        <p:spPr>
          <a:xfrm>
            <a:off x="4786314" y="5643578"/>
            <a:ext cx="2928958" cy="369332"/>
          </a:xfrm>
          <a:prstGeom prst="rect">
            <a:avLst/>
          </a:prstGeom>
          <a:noFill/>
        </p:spPr>
        <p:txBody>
          <a:bodyPr wrap="square" rtlCol="1">
            <a:spAutoFit/>
          </a:bodyPr>
          <a:lstStyle/>
          <a:p>
            <a:r>
              <a:rPr lang="en-US" dirty="0"/>
              <a:t>Helical Structure</a:t>
            </a:r>
            <a:endParaRPr lang="ar-SA" dirty="0"/>
          </a:p>
        </p:txBody>
      </p:sp>
      <p:sp>
        <p:nvSpPr>
          <p:cNvPr id="7" name="مربع نص 6"/>
          <p:cNvSpPr txBox="1"/>
          <p:nvPr/>
        </p:nvSpPr>
        <p:spPr>
          <a:xfrm>
            <a:off x="857224" y="5572140"/>
            <a:ext cx="2857520" cy="369332"/>
          </a:xfrm>
          <a:prstGeom prst="rect">
            <a:avLst/>
          </a:prstGeom>
          <a:noFill/>
        </p:spPr>
        <p:txBody>
          <a:bodyPr wrap="square" rtlCol="1">
            <a:spAutoFit/>
          </a:bodyPr>
          <a:lstStyle/>
          <a:p>
            <a:r>
              <a:rPr lang="en-US" dirty="0" err="1"/>
              <a:t>Icoshadral</a:t>
            </a:r>
            <a:r>
              <a:rPr lang="en-US" dirty="0"/>
              <a:t> </a:t>
            </a:r>
            <a:r>
              <a:rPr lang="en-US" dirty="0" err="1"/>
              <a:t>Structuer</a:t>
            </a:r>
            <a:endParaRPr lang="ar-S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1873</TotalTime>
  <Words>1633</Words>
  <Application>Microsoft Office PowerPoint</Application>
  <PresentationFormat>On-screen Show (4:3)</PresentationFormat>
  <Paragraphs>137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Adobe Ming Std L</vt:lpstr>
      <vt:lpstr>Arial</vt:lpstr>
      <vt:lpstr>Calibri</vt:lpstr>
      <vt:lpstr>Wingdings 2</vt:lpstr>
      <vt:lpstr>Office Theme</vt:lpstr>
      <vt:lpstr>Lec TWO  by Sahar Alhogail </vt:lpstr>
      <vt:lpstr>General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Viruses classification </vt:lpstr>
      <vt:lpstr>PowerPoint Presentation</vt:lpstr>
      <vt:lpstr>Viral replication </vt:lpstr>
      <vt:lpstr>PowerPoint Presentation</vt:lpstr>
      <vt:lpstr>c. uncoating: the viral coat , exposing nucleic acid by  remove the capsid by cellular enzyme in the cytoplasm. </vt:lpstr>
      <vt:lpstr>PowerPoint Presentation</vt:lpstr>
      <vt:lpstr>PowerPoint Presentation</vt:lpstr>
      <vt:lpstr>PowerPoint Presentation</vt:lpstr>
      <vt:lpstr>PowerPoint Presentation</vt:lpstr>
      <vt:lpstr>PowerPoint Presentation</vt:lpstr>
      <vt:lpstr>Interacrtion of the virus with the host </vt:lpstr>
      <vt:lpstr>PowerPoint Presentation</vt:lpstr>
      <vt:lpstr> </vt:lpstr>
      <vt:lpstr>Grouping based on routes of transmission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dc:title>
  <dc:creator>ksu</dc:creator>
  <cp:lastModifiedBy>Abdullah Hokail</cp:lastModifiedBy>
  <cp:revision>116</cp:revision>
  <dcterms:created xsi:type="dcterms:W3CDTF">2010-01-25T05:11:54Z</dcterms:created>
  <dcterms:modified xsi:type="dcterms:W3CDTF">2019-01-25T13:39:07Z</dcterms:modified>
</cp:coreProperties>
</file>