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3" r:id="rId4"/>
    <p:sldId id="292" r:id="rId5"/>
    <p:sldId id="295" r:id="rId6"/>
    <p:sldId id="297" r:id="rId7"/>
    <p:sldId id="349" r:id="rId8"/>
    <p:sldId id="298" r:id="rId9"/>
    <p:sldId id="350" r:id="rId10"/>
    <p:sldId id="319" r:id="rId11"/>
    <p:sldId id="321" r:id="rId12"/>
    <p:sldId id="301" r:id="rId13"/>
    <p:sldId id="306" r:id="rId14"/>
    <p:sldId id="266" r:id="rId15"/>
    <p:sldId id="369" r:id="rId16"/>
    <p:sldId id="368" r:id="rId17"/>
    <p:sldId id="326" r:id="rId18"/>
    <p:sldId id="354" r:id="rId19"/>
    <p:sldId id="329" r:id="rId20"/>
    <p:sldId id="355" r:id="rId21"/>
    <p:sldId id="327" r:id="rId22"/>
    <p:sldId id="347" r:id="rId23"/>
    <p:sldId id="370" r:id="rId24"/>
    <p:sldId id="353" r:id="rId25"/>
    <p:sldId id="262" r:id="rId26"/>
    <p:sldId id="302" r:id="rId27"/>
    <p:sldId id="361" r:id="rId28"/>
    <p:sldId id="371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9" autoAdjust="0"/>
    <p:restoredTop sz="95837" autoAdjust="0"/>
  </p:normalViewPr>
  <p:slideViewPr>
    <p:cSldViewPr snapToGrid="0">
      <p:cViewPr varScale="1">
        <p:scale>
          <a:sx n="92" d="100"/>
          <a:sy n="92" d="100"/>
        </p:scale>
        <p:origin x="-34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8C564-A566-4DCD-8329-67DB550B360D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FBB8-C3EB-4CED-8DCC-577E75FB7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410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A7D98-880A-4928-BBCC-D459B12152A4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39C0-FF05-4D08-8C66-EFE47BA4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052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‘</a:t>
            </a:r>
            <a:r>
              <a:rPr lang="en-US" sz="1800" dirty="0" err="1" smtClean="0"/>
              <a:t>airshed</a:t>
            </a:r>
            <a:r>
              <a:rPr lang="en-US" sz="1800" dirty="0" smtClean="0"/>
              <a:t>’ or geographic area that shares the same air.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0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Anthropogenic</a:t>
            </a:r>
            <a:r>
              <a:rPr lang="en-US" dirty="0" smtClean="0"/>
              <a:t> - come from man-made sources.</a:t>
            </a:r>
          </a:p>
          <a:p>
            <a:pPr lvl="1"/>
            <a:r>
              <a:rPr lang="en-US" dirty="0" smtClean="0"/>
              <a:t>Chlorofluorocarbons (CFCs) that can damage to the ozone layer.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and green house effect.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Biogenic</a:t>
            </a:r>
            <a:r>
              <a:rPr lang="en-US" dirty="0" smtClean="0"/>
              <a:t> - come from the living world: plants, animals, microbes. Volatile organic compound (VOC) emissions from forests and CH</a:t>
            </a:r>
            <a:r>
              <a:rPr lang="en-US" baseline="-25000" dirty="0" smtClean="0"/>
              <a:t>4</a:t>
            </a:r>
            <a:r>
              <a:rPr lang="en-US" dirty="0" smtClean="0"/>
              <a:t> emissions from swamps.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Geogenic</a:t>
            </a:r>
            <a:r>
              <a:rPr lang="en-US" dirty="0" smtClean="0"/>
              <a:t> - come from the non-living world, such as volcanic emissions, sea-salt emissions, and natural fires.</a:t>
            </a:r>
          </a:p>
          <a:p>
            <a:r>
              <a:rPr lang="en-US" dirty="0" smtClean="0"/>
              <a:t>Human activity can also influence </a:t>
            </a:r>
            <a:r>
              <a:rPr lang="en-US" dirty="0" err="1" smtClean="0"/>
              <a:t>geogenic</a:t>
            </a:r>
            <a:r>
              <a:rPr lang="en-US" dirty="0" smtClean="0"/>
              <a:t> and biogenic emissions. </a:t>
            </a:r>
          </a:p>
          <a:p>
            <a:pPr lvl="1"/>
            <a:r>
              <a:rPr lang="en-US" dirty="0" smtClean="0"/>
              <a:t>Human applications of nitrogen fertilizers and increased biogenic emissions of nitrogen compounds from the soil. Cutting down or planting trees can affect the biogenic emissions of VOC.</a:t>
            </a:r>
          </a:p>
          <a:p>
            <a:pPr lvl="1"/>
            <a:r>
              <a:rPr lang="en-US" dirty="0" err="1" smtClean="0"/>
              <a:t>Geogenic</a:t>
            </a:r>
            <a:r>
              <a:rPr lang="en-US" dirty="0" smtClean="0"/>
              <a:t> emissions of dust from the earth’s surface can be altered if the surface is changed by human activity.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air is essential to life </a:t>
            </a:r>
          </a:p>
          <a:p>
            <a:pPr lvl="1"/>
            <a:r>
              <a:rPr lang="en-US" dirty="0" smtClean="0"/>
              <a:t>Humans, animals, plants, water and soil.</a:t>
            </a:r>
          </a:p>
          <a:p>
            <a:r>
              <a:rPr lang="en-US" dirty="0" smtClean="0"/>
              <a:t>AQI - tells how clean or polluted the air in a particular area is, and what associated health effects might be a concern. </a:t>
            </a:r>
          </a:p>
          <a:p>
            <a:pPr lvl="1"/>
            <a:r>
              <a:rPr lang="en-US" sz="1500" dirty="0" smtClean="0"/>
              <a:t>Health effects a person may experience within a few hours or days after breathing polluted air.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AQI of 100 corresponds to the national air quality standard level for the pollutant set by the EPA to protect public health. </a:t>
            </a:r>
          </a:p>
          <a:p>
            <a:pPr lvl="1"/>
            <a:r>
              <a:rPr lang="en-US" dirty="0" smtClean="0"/>
              <a:t>AQI values below 100 are generally thought of as satisfactory. </a:t>
            </a:r>
          </a:p>
          <a:p>
            <a:pPr lvl="1"/>
            <a:r>
              <a:rPr lang="en-US" dirty="0" smtClean="0"/>
              <a:t>When AQI values are above 100, air quality is considered to be unhealthy-at first for certain sensitive groups of people, then for everyone as AQI values get higher.</a:t>
            </a:r>
          </a:p>
          <a:p>
            <a:pPr marL="742950" lvl="2" indent="-342900"/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39C0-FF05-4D08-8C66-EFE47BA4CA19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9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3A6F-9B50-40F9-81BD-17324685D36F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104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2832-43CE-4DA3-9C9D-AEDDE92D296F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40BA-1D6A-4789-95E3-5822AEB1C7CE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572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CD8-1A7A-46F6-8C0F-1838E05EDD37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1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8A8-75A6-4D7A-993E-BC9F82A97A48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577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F64B-2F2B-42EA-A14A-3C3F653C856B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2BD1-1681-4C84-8655-27591D4B1472}" type="datetime1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9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6E05-763A-42CE-AC77-3CB5337328A5}" type="datetime1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5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38D0-5CAA-4518-9CB7-919BA394F901}" type="datetime1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5929-D8A2-4671-83D9-D6DE9A4CFA6E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15E9B9DC-BE2F-4C5B-B4ED-C1393BF845EF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3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FBF8-A010-44D6-B77E-FBC7FF9E9A01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0C4CA8E-B3BA-4778-A5C0-C1EAC91D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comp.org/books/chapters/1aap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airquality.ca/101/what-is-air-quality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airtrends/aqtrnd95/so2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airtrends/aqtrnd95/no2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airtrends/aqtrnd95/pb.html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airquality.ca/101/what-is-air-qualit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4104" y="2940023"/>
            <a:ext cx="2773897" cy="22627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4104" y="5202804"/>
            <a:ext cx="2773897" cy="11262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66" y="263394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293" y="1613648"/>
            <a:ext cx="5497318" cy="4450976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en-US" sz="2600" dirty="0"/>
              <a:t> - come from the non-living world, such as volcanic emissions, soil emissions, and natural fires.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Smoke, SO</a:t>
            </a:r>
            <a:r>
              <a:rPr lang="en-US" sz="2400" baseline="-25000" dirty="0"/>
              <a:t>2</a:t>
            </a:r>
            <a:r>
              <a:rPr lang="en-US" sz="2400" dirty="0"/>
              <a:t>, CO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Biogenic</a:t>
            </a:r>
            <a:r>
              <a:rPr lang="en-US" sz="2600" dirty="0"/>
              <a:t> - come from the living world: plants, animals, microbes, soil.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VOCs and CH</a:t>
            </a:r>
            <a:r>
              <a:rPr lang="en-US" sz="2400" baseline="-25000" dirty="0"/>
              <a:t>4</a:t>
            </a:r>
            <a:r>
              <a:rPr lang="en-US" sz="2400" dirty="0"/>
              <a:t> 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0784" y="1613648"/>
            <a:ext cx="5256222" cy="4450976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</a:t>
            </a:r>
            <a:r>
              <a:rPr lang="en-US" sz="2600" dirty="0"/>
              <a:t> - come from man-made sources.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Chlorofluorocarbons (CFCs), CO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Human activity can also influence </a:t>
            </a:r>
            <a:r>
              <a:rPr lang="en-US" sz="2400" dirty="0" err="1"/>
              <a:t>geogenic</a:t>
            </a:r>
            <a:r>
              <a:rPr lang="en-US" sz="2400" dirty="0"/>
              <a:t> and biogenic emissions. 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000" dirty="0"/>
              <a:t>Agriculture, deforestation, construction.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841" y="6184038"/>
            <a:ext cx="9949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http://www.envirocomp.org/books/chapters/1aap.pdf</a:t>
            </a:r>
            <a:r>
              <a:rPr lang="en-US" sz="1000" dirty="0"/>
              <a:t> Daly, A. and P. </a:t>
            </a:r>
            <a:r>
              <a:rPr lang="en-US" sz="1000" dirty="0" err="1"/>
              <a:t>Zannetti</a:t>
            </a:r>
            <a:r>
              <a:rPr lang="en-US" sz="1000" dirty="0"/>
              <a:t>. 2007. An Introduction to Air Pollution – Definitions, Classifications, and History.</a:t>
            </a:r>
          </a:p>
          <a:p>
            <a:r>
              <a:rPr lang="en-US" sz="1000" dirty="0"/>
              <a:t>Chapter 1 of AMBIENT AIR POLLUTION (P. </a:t>
            </a:r>
            <a:r>
              <a:rPr lang="en-US" sz="1000" dirty="0" err="1"/>
              <a:t>Zannetti</a:t>
            </a:r>
            <a:r>
              <a:rPr lang="en-US" sz="1000" dirty="0"/>
              <a:t>, D. Al-</a:t>
            </a:r>
            <a:r>
              <a:rPr lang="en-US" sz="1000" dirty="0" err="1"/>
              <a:t>Ajmi</a:t>
            </a:r>
            <a:r>
              <a:rPr lang="en-US" sz="1000" dirty="0"/>
              <a:t>, and S. Al-</a:t>
            </a:r>
            <a:r>
              <a:rPr lang="en-US" sz="1000" dirty="0" err="1"/>
              <a:t>Rashied</a:t>
            </a:r>
            <a:r>
              <a:rPr lang="en-US" sz="1000" dirty="0"/>
              <a:t>, Editors). Published by The Arab School for Science and Technology (ASST)</a:t>
            </a:r>
          </a:p>
          <a:p>
            <a:r>
              <a:rPr lang="en-US" sz="1000" dirty="0"/>
              <a:t> (http://www.arabschool.org.sy) and The </a:t>
            </a:r>
            <a:r>
              <a:rPr lang="en-US" sz="1000" dirty="0" err="1"/>
              <a:t>EnviroComp</a:t>
            </a:r>
            <a:r>
              <a:rPr lang="en-US" sz="1000" dirty="0"/>
              <a:t> Institute (http://www.envirocomp.org/).</a:t>
            </a:r>
          </a:p>
        </p:txBody>
      </p:sp>
    </p:spTree>
    <p:extLst>
      <p:ext uri="{BB962C8B-B14F-4D97-AF65-F5344CB8AC3E}">
        <p14:creationId xmlns:p14="http://schemas.microsoft.com/office/powerpoint/2010/main" val="167998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349" y="411796"/>
            <a:ext cx="8911687" cy="89730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896" y="1309105"/>
            <a:ext cx="5387905" cy="3380584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The state of the surrounding air.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air quality </a:t>
            </a:r>
            <a:r>
              <a:rPr lang="en-US" sz="2400" dirty="0"/>
              <a:t>= clean, clear, unpolluted air.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805519" y="1309105"/>
            <a:ext cx="5080399" cy="4147042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air quality </a:t>
            </a:r>
            <a:r>
              <a:rPr lang="en-US" sz="2600" dirty="0"/>
              <a:t>occurs when substances that are not normal components of the air (pollutants) are present in amounts that can harm human health or the environment.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Pollutants can come from natural or man-made sources. 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79259" y="6468633"/>
            <a:ext cx="3661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BC Air Quality </a:t>
            </a:r>
            <a:r>
              <a:rPr lang="en-US" sz="800" dirty="0">
                <a:hlinkClick r:id="rId3"/>
              </a:rPr>
              <a:t>http://www.bcairquality.ca/101/what-is-air-quality.html</a:t>
            </a:r>
            <a:r>
              <a:rPr lang="en-US" sz="8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5" y="2792819"/>
            <a:ext cx="5315346" cy="30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17" y="588771"/>
            <a:ext cx="8911687" cy="79927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Air Quality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3169" y="1616950"/>
            <a:ext cx="5530366" cy="4140572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dirty="0" smtClean="0"/>
              <a:t>1. The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of pollutants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dirty="0" smtClean="0"/>
              <a:t>2. The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/>
              <a:t>of pollutants released into the air.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and chemical properties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of pollutants.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Topography</a:t>
            </a:r>
            <a:r>
              <a:rPr lang="en-US" sz="2600" dirty="0" smtClean="0"/>
              <a:t> </a:t>
            </a:r>
            <a:r>
              <a:rPr lang="en-US" sz="2600" dirty="0"/>
              <a:t>(geography of the terrain) - mountains and valleys.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Weather</a:t>
            </a:r>
            <a:r>
              <a:rPr lang="en-US" sz="2600" dirty="0" smtClean="0"/>
              <a:t> </a:t>
            </a:r>
            <a:r>
              <a:rPr lang="en-US" sz="2600" dirty="0"/>
              <a:t>- wind, temperature, air turbulence, air pressure, rainfall and cloud cover.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7172" name="Picture 4" descr="http://sphweb.bumc.bu.edu/otlt/MPH-Modules/PH/Ph709_RespiratoryHealth/Temperature-inversi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17" y="1616949"/>
            <a:ext cx="3741973" cy="41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76630"/>
            <a:ext cx="8911687" cy="88482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air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pollutants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35" y="1461453"/>
            <a:ext cx="5829299" cy="143440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pollutants</a:t>
            </a:r>
            <a:r>
              <a:rPr lang="en-US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are emitted directly into the atmosphere. </a:t>
            </a:r>
            <a:endParaRPr lang="en-US" sz="2600" dirty="0" smtClean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Sulfur dioxide, nitrogen oxides, </a:t>
            </a:r>
            <a:r>
              <a:rPr lang="en-US" sz="2200" dirty="0" smtClean="0"/>
              <a:t>particles.</a:t>
            </a:r>
            <a:endParaRPr lang="en-US" sz="2200" dirty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881025" y="1461453"/>
            <a:ext cx="5032489" cy="4496748"/>
          </a:xfrm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pollutants </a:t>
            </a:r>
            <a:r>
              <a:rPr lang="en-US" sz="2600" dirty="0"/>
              <a:t>are the products of chemical reactions between pollutants in the air.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Secondary acidic aerosols and other </a:t>
            </a:r>
            <a:r>
              <a:rPr lang="en-US" sz="2200" dirty="0" smtClean="0"/>
              <a:t>particles.</a:t>
            </a:r>
            <a:endParaRPr lang="en-US" sz="2200" dirty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Oxidant pollutants produced by photochemical reactions between hydrocarbons and nitrogen </a:t>
            </a:r>
            <a:r>
              <a:rPr lang="en-US" sz="2200" dirty="0" smtClean="0"/>
              <a:t>oxides.</a:t>
            </a:r>
            <a:endParaRPr lang="en-US" sz="2200" dirty="0"/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000" dirty="0" smtClean="0"/>
              <a:t> </a:t>
            </a: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Ground-level ozone is a secondary 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pollutant.</a:t>
            </a:r>
            <a:r>
              <a:rPr lang="en-US" sz="2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http://www.newsustainabilityinc.com/wp-content/uploads/2014/07/slid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56" y="3391058"/>
            <a:ext cx="4083131" cy="30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0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384" y="477715"/>
            <a:ext cx="8911687" cy="9499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for Air Pollution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0755" y="1282791"/>
            <a:ext cx="3992732" cy="576262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“Criteria pollutants” </a:t>
            </a:r>
            <a:endParaRPr lang="en-US" sz="3200" cap="none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755" y="1874730"/>
            <a:ext cx="6196869" cy="4076099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pollutants </a:t>
            </a:r>
            <a:r>
              <a:rPr lang="en-US" sz="2600" dirty="0"/>
              <a:t>regulated by the US-EPA and most countries in the world: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1. Particulate </a:t>
            </a:r>
            <a:r>
              <a:rPr lang="en-US" sz="2400" dirty="0"/>
              <a:t>matter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2. Carbon </a:t>
            </a:r>
            <a:r>
              <a:rPr lang="en-US" sz="2400" dirty="0"/>
              <a:t>monoxide (CO)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3. Nitrogen </a:t>
            </a:r>
            <a:r>
              <a:rPr lang="en-US" sz="2400" dirty="0" smtClean="0"/>
              <a:t>dioxide </a:t>
            </a:r>
            <a:r>
              <a:rPr lang="en-US" sz="2400" dirty="0"/>
              <a:t>(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4. Ozone </a:t>
            </a:r>
            <a:r>
              <a:rPr lang="en-US" sz="2400" dirty="0"/>
              <a:t>(O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5. Sulfur </a:t>
            </a:r>
            <a:r>
              <a:rPr lang="en-US" sz="2400" dirty="0"/>
              <a:t>dioxide (SO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6. Lead 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613" y="1859053"/>
            <a:ext cx="5338227" cy="43195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 smtClean="0"/>
              <a:t>Mobile </a:t>
            </a:r>
            <a:r>
              <a:rPr lang="en-US" sz="2800" dirty="0"/>
              <a:t>and stationary sources.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 smtClean="0"/>
              <a:t>Common in the environment, posing </a:t>
            </a:r>
            <a:r>
              <a:rPr lang="en-US" sz="2800" dirty="0"/>
              <a:t>the greatest overall threat to human health.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Other more toxic materials that may be present in the air but in smaller </a:t>
            </a:r>
            <a:r>
              <a:rPr lang="en-US" sz="2600" dirty="0" smtClean="0"/>
              <a:t>amounts may be </a:t>
            </a:r>
            <a:r>
              <a:rPr lang="en-US" sz="2600" dirty="0" smtClean="0">
                <a:solidFill>
                  <a:srgbClr val="FF0000"/>
                </a:solidFill>
              </a:rPr>
              <a:t>mutagenic, carcinogenic or reproductive toxins.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05" y="505127"/>
            <a:ext cx="8911687" cy="9223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74529" y="1440389"/>
            <a:ext cx="5076265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Particulate matter (PM)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137" y="2069880"/>
            <a:ext cx="5434811" cy="4014566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Airborne mixture of microscopic solid or liquid </a:t>
            </a:r>
            <a:r>
              <a:rPr lang="en-US" sz="2600" dirty="0" smtClean="0"/>
              <a:t>particles that form an aerosol.</a:t>
            </a:r>
            <a:endParaRPr lang="en-US" sz="2600" dirty="0"/>
          </a:p>
          <a:p>
            <a:pPr marL="742950" lvl="2" indent="-342900"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Particles of various size, shape, composition and origin.</a:t>
            </a:r>
          </a:p>
          <a:p>
            <a:pPr marL="1200150" lvl="3" indent="-342900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Smoke </a:t>
            </a:r>
            <a:r>
              <a:rPr lang="en-US" sz="2200" dirty="0"/>
              <a:t>(combustion of fossil fuels, wood burning), dust, aerosols, metallic oxides, and pollen.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0372" y="1440389"/>
            <a:ext cx="5414970" cy="4644057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Particle size affects deposition in respiratory tract and health effects.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14" y="405245"/>
            <a:ext cx="6746270" cy="9663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74529" y="1440389"/>
            <a:ext cx="5076265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Particulate matter (PM)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820" y="2067790"/>
            <a:ext cx="5835150" cy="4374573"/>
          </a:xfrm>
        </p:spPr>
        <p:txBody>
          <a:bodyPr>
            <a:no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dirty="0" smtClean="0"/>
              <a:t>Health i</a:t>
            </a:r>
            <a:r>
              <a:rPr lang="en-US" sz="2600" dirty="0" smtClean="0"/>
              <a:t>mpact of chronic exposure to PM: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I</a:t>
            </a:r>
            <a:r>
              <a:rPr lang="en-US" sz="2600" dirty="0" smtClean="0"/>
              <a:t>ncreases </a:t>
            </a:r>
            <a:r>
              <a:rPr lang="en-US" sz="2600" dirty="0"/>
              <a:t>the risk of chronic respiratory diseases.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Worsens existing lung and cardiovascular disease.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Damages lung tissue</a:t>
            </a:r>
            <a:r>
              <a:rPr lang="en-US" sz="2600" dirty="0" smtClean="0"/>
              <a:t>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Affects the immune system.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2367" y="4399645"/>
            <a:ext cx="5007520" cy="1423639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Increases </a:t>
            </a:r>
            <a:r>
              <a:rPr lang="en-US" sz="2600" dirty="0"/>
              <a:t>risk for cancer.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Increases risk of early death.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310" y="756931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55304" y="950496"/>
            <a:ext cx="5334583" cy="3449149"/>
            <a:chOff x="5738908" y="-1"/>
            <a:chExt cx="6453092" cy="3258356"/>
          </a:xfrm>
        </p:grpSpPr>
        <p:pic>
          <p:nvPicPr>
            <p:cNvPr id="11" name="Picture 2" descr="Graphic of PM2.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4214" y="0"/>
              <a:ext cx="3297786" cy="325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sundaytimes.lk/130217/uploads/AirPollutionGr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908" y="-1"/>
              <a:ext cx="3143072" cy="325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87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90" y="638508"/>
            <a:ext cx="8911687" cy="8877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11190" y="1403957"/>
            <a:ext cx="4920579" cy="576262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monoxide (CO) 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51" y="1980219"/>
            <a:ext cx="6119402" cy="412621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Odorless, colorless gas formed from incomplete combustion of fossil fuels.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Largest source is motor vehicles.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Inhalation reduces the amount of oxygen in the bloodstream</a:t>
            </a:r>
            <a:r>
              <a:rPr lang="en-US" sz="2800" dirty="0"/>
              <a:t>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High concentrations can lead to </a:t>
            </a:r>
            <a:r>
              <a:rPr lang="en-US" sz="2400" dirty="0">
                <a:solidFill>
                  <a:srgbClr val="FF0000"/>
                </a:solidFill>
              </a:rPr>
              <a:t>headaches, dizziness, unconsciousness, and death.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8" name="Picture 2" descr="Student poster 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2" y="2225842"/>
            <a:ext cx="5710878" cy="33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58" y="465263"/>
            <a:ext cx="6454468" cy="9855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21968" y="1391099"/>
            <a:ext cx="5407695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Ground-level ozone (O</a:t>
            </a:r>
            <a:r>
              <a:rPr lang="en-US" sz="3200" cap="non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94" y="1967360"/>
            <a:ext cx="5570769" cy="4120617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econdary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pollutant </a:t>
            </a:r>
            <a:r>
              <a:rPr lang="en-US" sz="2400" dirty="0"/>
              <a:t>that forms when nitrogen oxides and volatile organic compounds </a:t>
            </a:r>
            <a:r>
              <a:rPr lang="en-US" sz="2400" dirty="0" smtClean="0"/>
              <a:t>react </a:t>
            </a:r>
            <a:r>
              <a:rPr lang="en-US" sz="2400" dirty="0"/>
              <a:t>in the presence of sunlight. </a:t>
            </a:r>
            <a:endParaRPr lang="en-US" sz="2400" dirty="0" smtClean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2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Can damage all living organisms.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Can </a:t>
            </a:r>
            <a:r>
              <a:rPr lang="en-US" sz="2400" dirty="0"/>
              <a:t>affect both healthy people and those with respiratory diseases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dirty="0"/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7527" y="3948233"/>
            <a:ext cx="5424515" cy="2139745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Can cause eye irritation, chest pain, coughing, nausea, and pulmonary congestion.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000" dirty="0"/>
              <a:t>Permanent lung damage with chronic exposure.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8757" y="646516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4" descr="http://cdn2-b.examiner.com/sites/default/files/styles/image_content_width/hash/56/ba/56ba8c32d54bcc024fd00595bdff9a74.jpg?itok=RJXvIo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11" y="1309027"/>
            <a:ext cx="4030579" cy="24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606" y="6407526"/>
            <a:ext cx="4504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Ozone (O</a:t>
            </a:r>
            <a:r>
              <a:rPr lang="en-US" sz="1000" b="1" baseline="-25000" dirty="0"/>
              <a:t>3</a:t>
            </a:r>
            <a:r>
              <a:rPr lang="en-US" sz="1000" b="1" dirty="0"/>
              <a:t>). </a:t>
            </a:r>
            <a:r>
              <a:rPr lang="en-US" sz="1000" dirty="0"/>
              <a:t>http://www.epa.gov/airtrends/aqtrnd95/o3.html</a:t>
            </a:r>
          </a:p>
        </p:txBody>
      </p:sp>
      <p:pic>
        <p:nvPicPr>
          <p:cNvPr id="2050" name="Picture 2" descr="https://www.washoecounty.us/health/images/air-quality/nozone/ozone-reaction-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10" y="330939"/>
            <a:ext cx="4030580" cy="9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5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20" y="407474"/>
            <a:ext cx="8911687" cy="9057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31024" y="1313246"/>
            <a:ext cx="3992732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Sulfur dioxide (SO</a:t>
            </a:r>
            <a:r>
              <a:rPr lang="en-US" sz="3200" cap="non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64" y="2036028"/>
            <a:ext cx="5702968" cy="3965536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Colorless, </a:t>
            </a:r>
            <a:r>
              <a:rPr lang="en-US" sz="2400" dirty="0" smtClean="0"/>
              <a:t>water-soluble, with </a:t>
            </a:r>
            <a:r>
              <a:rPr lang="en-US" sz="2400" dirty="0"/>
              <a:t>a suffocating, pungent odor. </a:t>
            </a:r>
            <a:endParaRPr lang="en-US" sz="2400" dirty="0" smtClean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4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Primary source is the combustion of sulfur-containing fuels </a:t>
            </a:r>
            <a:r>
              <a:rPr lang="en-US" sz="2400" dirty="0" smtClean="0"/>
              <a:t>(oil </a:t>
            </a:r>
            <a:r>
              <a:rPr lang="en-US" sz="2400" dirty="0"/>
              <a:t>and coal), metal smelting and other </a:t>
            </a:r>
            <a:r>
              <a:rPr lang="en-US" sz="2400" dirty="0" smtClean="0"/>
              <a:t>industries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9741" y="1506073"/>
            <a:ext cx="5472952" cy="4495491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Most susceptible are children</a:t>
            </a:r>
            <a:r>
              <a:rPr lang="en-US" sz="2400" dirty="0"/>
              <a:t>, the elderly, and people with asthma, cardiovascular disease or chronic lung </a:t>
            </a:r>
            <a:r>
              <a:rPr lang="en-US" sz="2400" dirty="0" smtClean="0"/>
              <a:t>disease</a:t>
            </a:r>
            <a:r>
              <a:rPr lang="en-US" sz="2400" dirty="0" smtClean="0"/>
              <a:t>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baseline="-25000" dirty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/>
              <a:t>Can irritate lung tissues, cause respiratory illness, and aggravate existing cardiovascular disease.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025" y="6340290"/>
            <a:ext cx="4820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Sulfur Dioxide (SO</a:t>
            </a:r>
            <a:r>
              <a:rPr lang="en-US" sz="1000" baseline="-25000" dirty="0"/>
              <a:t>2</a:t>
            </a:r>
            <a:r>
              <a:rPr lang="en-US" sz="1000" dirty="0"/>
              <a:t>).  </a:t>
            </a:r>
            <a:r>
              <a:rPr lang="en-US" sz="1000" dirty="0">
                <a:hlinkClick r:id="rId2"/>
              </a:rPr>
              <a:t>http://www.epa.gov/airtrends/aqtrnd95/so2.html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6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36913"/>
            <a:ext cx="8915400" cy="430754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Define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Air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Air pollution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Identify the different forms of air pollution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Identify the determinants of indoor and outdoor air quality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Identify common air pollutants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Identify the effects of air pollution on human health and the environment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800" dirty="0"/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20" y="205078"/>
            <a:ext cx="8911687" cy="9810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99200"/>
            <a:ext cx="4693112" cy="576262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dioxide (NO</a:t>
            </a:r>
            <a:r>
              <a:rPr lang="en-US" sz="3200" cap="non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18632"/>
            <a:ext cx="5955632" cy="4366531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Nitrogen oxides (NO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) form from fossil fuel combustion </a:t>
            </a:r>
            <a:r>
              <a:rPr lang="en-US" sz="2400" dirty="0"/>
              <a:t>at high temperatures – vehicles, electric utilities</a:t>
            </a:r>
            <a:r>
              <a:rPr lang="en-US" sz="2400" dirty="0" smtClean="0"/>
              <a:t>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NO is the primary pollutant that converts to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air.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Nitrogen </a:t>
            </a:r>
            <a:r>
              <a:rPr lang="en-US" sz="2400" dirty="0"/>
              <a:t>oxides contribute to ozone formation, and damage to </a:t>
            </a:r>
            <a:r>
              <a:rPr lang="en-US" sz="2400" dirty="0" smtClean="0"/>
              <a:t>living organisms.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7868" y="1388529"/>
            <a:ext cx="5614145" cy="4735545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dirty="0" smtClean="0"/>
              <a:t>reacts </a:t>
            </a:r>
            <a:r>
              <a:rPr lang="en-US" sz="2400" dirty="0"/>
              <a:t>in the air to form corrosive nitric </a:t>
            </a:r>
            <a:r>
              <a:rPr lang="en-US" sz="2400" dirty="0" smtClean="0"/>
              <a:t>acid (acid aerosol), </a:t>
            </a:r>
            <a:r>
              <a:rPr lang="en-US" sz="2400" dirty="0"/>
              <a:t>as well as toxic organic nitrates.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Large concentrations can reduce </a:t>
            </a:r>
            <a:r>
              <a:rPr lang="en-US" sz="2400" dirty="0">
                <a:solidFill>
                  <a:srgbClr val="FF0000"/>
                </a:solidFill>
              </a:rPr>
              <a:t>visibility and increase the risk of acute and chronic respiratory disease.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Can irritate </a:t>
            </a:r>
            <a:r>
              <a:rPr lang="en-US" sz="2400" dirty="0">
                <a:solidFill>
                  <a:srgbClr val="FF0000"/>
                </a:solidFill>
              </a:rPr>
              <a:t>the lungs and lower resistance to respiratory infections such as influenza</a:t>
            </a:r>
            <a:r>
              <a:rPr lang="en-US" sz="2400" dirty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9021" y="531161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41242" y="6299949"/>
            <a:ext cx="4820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Nitrogen Dioxide (NO</a:t>
            </a:r>
            <a:r>
              <a:rPr lang="en-US" sz="1000" baseline="-25000" dirty="0"/>
              <a:t>2</a:t>
            </a:r>
            <a:r>
              <a:rPr lang="en-US" sz="1000" dirty="0"/>
              <a:t>). </a:t>
            </a:r>
            <a:r>
              <a:rPr lang="en-US" sz="1000" dirty="0">
                <a:hlinkClick r:id="rId2"/>
              </a:rPr>
              <a:t>http://www.epa.gov/airtrends/aqtrnd95/no2.html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12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69" y="304035"/>
            <a:ext cx="8911687" cy="99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pollutants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18566" y="1095929"/>
            <a:ext cx="3992732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(</a:t>
            </a:r>
            <a:r>
              <a:rPr lang="en-US" sz="32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66" y="1672192"/>
            <a:ext cx="5762063" cy="4439496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Combustion of solid waste, </a:t>
            </a:r>
            <a:r>
              <a:rPr lang="en-US" sz="2600" dirty="0" smtClean="0"/>
              <a:t>fossil fuels, </a:t>
            </a:r>
            <a:r>
              <a:rPr lang="en-US" sz="2600" dirty="0"/>
              <a:t>emissions from iron and steel </a:t>
            </a:r>
            <a:r>
              <a:rPr lang="en-US" sz="2600" dirty="0" smtClean="0"/>
              <a:t>production, tobacco </a:t>
            </a:r>
            <a:r>
              <a:rPr lang="en-US" sz="2600" dirty="0" smtClean="0"/>
              <a:t>smoke, and battery plants/recycling. </a:t>
            </a:r>
            <a:endParaRPr lang="en-US" sz="2600" dirty="0" smtClean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Accumulates </a:t>
            </a:r>
            <a:r>
              <a:rPr lang="en-US" sz="2600" dirty="0"/>
              <a:t>in blood, bone, and soft tissue </a:t>
            </a:r>
            <a:r>
              <a:rPr lang="en-US" sz="2600" dirty="0" smtClean="0"/>
              <a:t>– </a:t>
            </a:r>
            <a:r>
              <a:rPr lang="en-US" sz="2600" dirty="0" smtClean="0">
                <a:solidFill>
                  <a:srgbClr val="FF0000"/>
                </a:solidFill>
              </a:rPr>
              <a:t>not </a:t>
            </a:r>
            <a:r>
              <a:rPr lang="en-US" sz="2600" dirty="0">
                <a:solidFill>
                  <a:srgbClr val="FF0000"/>
                </a:solidFill>
              </a:rPr>
              <a:t>easily excreted.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80629" y="1156347"/>
            <a:ext cx="5507984" cy="5130684"/>
          </a:xfrm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Fetuses and children are especially susceptible to </a:t>
            </a:r>
            <a:r>
              <a:rPr lang="en-US" sz="2800" dirty="0">
                <a:solidFill>
                  <a:srgbClr val="FF0000"/>
                </a:solidFill>
              </a:rPr>
              <a:t>low doses </a:t>
            </a:r>
            <a:r>
              <a:rPr lang="en-US" sz="2800" dirty="0"/>
              <a:t>of lead.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Neurological problems such as seizures, mental retardation, and/or behavioral disorders, slowed growth.</a:t>
            </a:r>
            <a:r>
              <a:rPr lang="en-US" sz="2200" dirty="0"/>
              <a:t>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 smtClean="0"/>
              <a:t>Can </a:t>
            </a:r>
            <a:r>
              <a:rPr lang="en-US" sz="2800" dirty="0"/>
              <a:t>affect </a:t>
            </a:r>
            <a:endParaRPr lang="en-US" sz="2800" dirty="0" smtClean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Blood</a:t>
            </a:r>
            <a:r>
              <a:rPr lang="en-US" sz="2400" dirty="0"/>
              <a:t>, kidneys, </a:t>
            </a:r>
            <a:r>
              <a:rPr lang="en-US" sz="2400" dirty="0" smtClean="0"/>
              <a:t>liver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Nervous</a:t>
            </a:r>
            <a:r>
              <a:rPr lang="en-US" sz="2400" dirty="0"/>
              <a:t>, immune, cardiovascular, and reproductive </a:t>
            </a:r>
            <a:r>
              <a:rPr lang="en-US" sz="2400" dirty="0" smtClean="0"/>
              <a:t>systems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 smtClean="0"/>
              <a:t>Enzymatic </a:t>
            </a:r>
            <a:r>
              <a:rPr lang="en-US" sz="2400" dirty="0"/>
              <a:t>and energy transfer processes.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247" y="548625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2266" y="6287031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Lead (</a:t>
            </a:r>
            <a:r>
              <a:rPr lang="en-US" sz="1000" dirty="0" err="1"/>
              <a:t>Pb</a:t>
            </a:r>
            <a:r>
              <a:rPr lang="en-US" sz="1000" dirty="0"/>
              <a:t>). </a:t>
            </a:r>
            <a:r>
              <a:rPr lang="en-US" sz="1000" dirty="0">
                <a:hlinkClick r:id="rId2"/>
              </a:rPr>
              <a:t>http://www.epa.gov/airtrends/aqtrnd95/pb.html</a:t>
            </a:r>
            <a:r>
              <a:rPr lang="en-US" sz="1000" dirty="0"/>
              <a:t>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160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67" y="365856"/>
            <a:ext cx="10061549" cy="11380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Air Pollutants (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</a:t>
            </a:r>
            <a:r>
              <a:rPr lang="en-US" sz="44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516" y="1395663"/>
            <a:ext cx="5978631" cy="468240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Compounds more toxic than criteria pollutants.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Carcinogenic potential, birth defects, and reproductive, neurological, developmental, and respiratory problems.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~</a:t>
            </a:r>
            <a:r>
              <a:rPr lang="en-US" sz="2600" dirty="0" smtClean="0"/>
              <a:t>187 </a:t>
            </a:r>
            <a:r>
              <a:rPr lang="en-US" sz="2600" dirty="0"/>
              <a:t>chemical pollutants. 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Volatile Organic Compounds (VOCs).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Heavy metals – chromium, mercury, </a:t>
            </a:r>
            <a:r>
              <a:rPr lang="en-US" sz="2200" dirty="0" smtClean="0"/>
              <a:t>cadmium.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600" dirty="0" smtClean="0">
                <a:solidFill>
                  <a:srgbClr val="FF0000"/>
                </a:solidFill>
              </a:rPr>
              <a:t>Regulated</a:t>
            </a:r>
            <a:r>
              <a:rPr lang="en-US" sz="2600" dirty="0" smtClean="0"/>
              <a:t> </a:t>
            </a:r>
            <a:r>
              <a:rPr lang="en-US" sz="2600" dirty="0"/>
              <a:t>separately from criteria pollutants.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781598" y="1503947"/>
            <a:ext cx="5202048" cy="4574122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Sources </a:t>
            </a:r>
          </a:p>
          <a:p>
            <a:pPr marL="742950" lvl="2" indent="-342900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Natural </a:t>
            </a:r>
            <a:r>
              <a:rPr lang="en-US" sz="2200" dirty="0" smtClean="0"/>
              <a:t>and/or man-made.</a:t>
            </a:r>
            <a:endParaRPr lang="en-US" sz="2200" dirty="0"/>
          </a:p>
          <a:p>
            <a:pPr marL="742950" lvl="2" indent="-342900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Mobile </a:t>
            </a:r>
            <a:r>
              <a:rPr lang="en-US" sz="2200" dirty="0" smtClean="0"/>
              <a:t>and/or </a:t>
            </a:r>
            <a:r>
              <a:rPr lang="en-US" sz="2200" dirty="0"/>
              <a:t>stationary. </a:t>
            </a:r>
          </a:p>
          <a:p>
            <a:pPr marL="742950" lvl="2" indent="-342900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Indoor and/or outdoor. </a:t>
            </a:r>
            <a:endParaRPr lang="en-US" sz="22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Exposure – inhalation, ingestion, absorption. </a:t>
            </a:r>
            <a:endParaRPr lang="en-US" sz="2600" dirty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Accumulation </a:t>
            </a:r>
            <a:r>
              <a:rPr lang="en-US" sz="2600" dirty="0"/>
              <a:t>in body tissues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Some are persistent.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IEcheverry</a:t>
            </a:r>
            <a:r>
              <a:rPr lang="en-US" dirty="0" smtClean="0"/>
              <a:t>, CAMS, KSU, 2nd3637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1914" y="683112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516" y="6232359"/>
            <a:ext cx="37593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http://www.epa.gov/haps/initial-list-hazardous-air-pollutants-modifications</a:t>
            </a:r>
          </a:p>
        </p:txBody>
      </p:sp>
      <p:pic>
        <p:nvPicPr>
          <p:cNvPr id="1026" name="Picture 2" descr="http://www.filmeducation.org/chimpanzee/images/food-chain-diagra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1" y="5863077"/>
            <a:ext cx="4296109" cy="95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6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43" y="355169"/>
            <a:ext cx="8911687" cy="99564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Factors that control the 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risk of injury from pollutants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24871" y="1578761"/>
            <a:ext cx="5735170" cy="4203667"/>
          </a:xfrm>
        </p:spPr>
        <p:txBody>
          <a:bodyPr>
            <a:noAutofit/>
          </a:bodyPr>
          <a:lstStyle/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1. Chemical </a:t>
            </a:r>
            <a:r>
              <a:rPr lang="en-US" sz="2400" dirty="0" smtClean="0"/>
              <a:t>and physical properties of the pollutant.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Solubility influences distribution in atmosphere and body tissues, and ultimately the effective dose.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041" y="1295948"/>
            <a:ext cx="5611915" cy="4819717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2. Degree </a:t>
            </a:r>
            <a:r>
              <a:rPr lang="en-US" sz="2400" dirty="0" smtClean="0"/>
              <a:t>of exposure and the effective </a:t>
            </a:r>
            <a:r>
              <a:rPr lang="en-US" sz="2400" dirty="0"/>
              <a:t>dose </a:t>
            </a:r>
            <a:r>
              <a:rPr lang="en-US" sz="2400" dirty="0" smtClean="0"/>
              <a:t>. 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 smtClean="0"/>
              <a:t>The effective dose may be difficult to determine.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A</a:t>
            </a:r>
            <a:r>
              <a:rPr lang="en-US" sz="2200" dirty="0" smtClean="0"/>
              <a:t>tmospheric concentration of pollutants and/or concentrations of biomarkers maybe used.</a:t>
            </a:r>
            <a:endParaRPr lang="en-US" sz="2200" dirty="0"/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/>
              <a:t>3</a:t>
            </a:r>
            <a:r>
              <a:rPr lang="en-US" sz="2400" dirty="0" smtClean="0"/>
              <a:t>. Rate </a:t>
            </a:r>
            <a:r>
              <a:rPr lang="en-US" sz="2400" dirty="0"/>
              <a:t>of </a:t>
            </a:r>
            <a:r>
              <a:rPr lang="en-US" sz="2400" dirty="0" smtClean="0"/>
              <a:t>removal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400" dirty="0" smtClean="0"/>
              <a:t>4. </a:t>
            </a:r>
            <a:r>
              <a:rPr lang="en-US" sz="2400" dirty="0" smtClean="0"/>
              <a:t>Individual </a:t>
            </a:r>
            <a:r>
              <a:rPr lang="en-US" sz="2400" dirty="0" smtClean="0"/>
              <a:t>susceptibility</a:t>
            </a:r>
            <a:endParaRPr lang="en-US" sz="2400" dirty="0"/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9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13" y="140266"/>
            <a:ext cx="11124844" cy="91717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37386" y="1057439"/>
            <a:ext cx="6312329" cy="5030539"/>
          </a:xfrm>
        </p:spPr>
        <p:txBody>
          <a:bodyPr>
            <a:no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800" dirty="0"/>
              <a:t>Coughing and/or sneezing prevents irritants from entering deeper into the lungs.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3937" y="4752998"/>
            <a:ext cx="5268062" cy="1431234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384" y="483907"/>
            <a:ext cx="811019" cy="503578"/>
          </a:xfrm>
        </p:spPr>
        <p:txBody>
          <a:bodyPr/>
          <a:lstStyle/>
          <a:p>
            <a:fld id="{60C4CA8E-B3BA-4778-A5C0-C1EAC91D9662}" type="slidenum">
              <a:rPr lang="en-US" smtClean="0"/>
              <a:t>24</a:t>
            </a:fld>
            <a:endParaRPr lang="en-US" dirty="0"/>
          </a:p>
        </p:txBody>
      </p:sp>
      <p:pic>
        <p:nvPicPr>
          <p:cNvPr id="14" name="Picture 4" descr="http://img.webmd.boots.com/dtmcms/live/webmd_uk/consumer_assets/site_images/articles/health_and_medical_reference/respiratory_disorders/how_we_breathe_understanding_how_lungs_respiratory_system_work_respiratory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8859" y="888998"/>
            <a:ext cx="3557864" cy="37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4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243" y="355169"/>
            <a:ext cx="8911687" cy="94077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Effects of Air 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pollutants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24871" y="1578761"/>
            <a:ext cx="5735170" cy="4203667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Pollutants inside the lungs may cause irritation (chronic or recurrent) that lead to long-term illnesses.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Worsen asthma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Development or progression of chronic illnesses – lung cancer, obstructive pulmonary disease.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Affect the cardiovascular system.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Harm the developing fetus. 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0879" y="1578760"/>
            <a:ext cx="5251077" cy="4517239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Small </a:t>
            </a:r>
            <a:r>
              <a:rPr lang="en-US" sz="2600" dirty="0"/>
              <a:t>particles (&lt; 2.5 µm) may cause more health problems.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Enter farther into the lugs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7148" y="6271089"/>
            <a:ext cx="31582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Rom,W.N</a:t>
            </a:r>
            <a:r>
              <a:rPr lang="en-US" sz="800" dirty="0" smtClean="0"/>
              <a:t>. Environmental Policy and Public Health. 2012. </a:t>
            </a:r>
            <a:r>
              <a:rPr lang="en-US" sz="800" dirty="0" err="1" smtClean="0"/>
              <a:t>Jossey</a:t>
            </a:r>
            <a:r>
              <a:rPr lang="en-US" sz="800" dirty="0" smtClean="0"/>
              <a:t>-Bass.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012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3271" y="602603"/>
            <a:ext cx="9689259" cy="95627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Effects of Air Pollutants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69795" y="1558877"/>
            <a:ext cx="5231613" cy="576262"/>
          </a:xfrm>
        </p:spPr>
        <p:txBody>
          <a:bodyPr>
            <a:normAutofit fontScale="925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(short-term) exposure 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9795" y="2212320"/>
            <a:ext cx="5688106" cy="3911753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Headache</a:t>
            </a:r>
            <a:r>
              <a:rPr lang="en-US" sz="2600" dirty="0"/>
              <a:t>, nausea, irritation of eyes, nose, throat, cough, upper respiratory infections – bronchitis, pneumonia, worsen asthma and emphysema.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256422" y="1636058"/>
            <a:ext cx="5678903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(long-term) exposure 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56422" y="2212320"/>
            <a:ext cx="5678904" cy="4056133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Heart </a:t>
            </a:r>
            <a:r>
              <a:rPr lang="en-US" sz="2600" dirty="0"/>
              <a:t>disease, </a:t>
            </a:r>
            <a:r>
              <a:rPr lang="en-US" sz="2600" dirty="0" smtClean="0"/>
              <a:t>cancer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/>
              <a:t>Damage </a:t>
            </a:r>
            <a:r>
              <a:rPr lang="en-US" sz="2600" dirty="0"/>
              <a:t>to  reproductive</a:t>
            </a:r>
            <a:r>
              <a:rPr lang="en-US" sz="2600" dirty="0" smtClean="0"/>
              <a:t>, immune, </a:t>
            </a:r>
            <a:r>
              <a:rPr lang="en-US" sz="2600" dirty="0"/>
              <a:t>neurological, </a:t>
            </a:r>
            <a:r>
              <a:rPr lang="en-US" sz="2600" dirty="0" smtClean="0"/>
              <a:t>and </a:t>
            </a:r>
            <a:r>
              <a:rPr lang="en-US" sz="2600" dirty="0"/>
              <a:t>respiratory systems.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Most </a:t>
            </a:r>
            <a:r>
              <a:rPr lang="en-US" sz="2600" dirty="0" smtClean="0"/>
              <a:t>at risk</a:t>
            </a:r>
            <a:endParaRPr lang="en-US" sz="2600" dirty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Children, elderly, those with pre-existing heart or lung disease, and asthma.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1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4"/>
            <a:ext cx="9295603" cy="8210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Glossary of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907" y="1463858"/>
            <a:ext cx="4488794" cy="567429"/>
          </a:xfrm>
        </p:spPr>
        <p:txBody>
          <a:bodyPr>
            <a:normAutofit lnSpcReduction="10000"/>
          </a:bodyPr>
          <a:lstStyle/>
          <a:p>
            <a:r>
              <a:rPr lang="en-US" sz="3200" cap="none" dirty="0" smtClean="0"/>
              <a:t>Aerosols - types</a:t>
            </a:r>
            <a:endParaRPr lang="en-US" sz="32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7419" y="2192594"/>
            <a:ext cx="5751871" cy="39624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Dust:</a:t>
            </a:r>
            <a:r>
              <a:rPr lang="en-US" sz="2600" dirty="0" smtClean="0"/>
              <a:t> solid and irregular particles, &gt; 1µm. Ex: drilling, grinding, abrasion of solids.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Fume:</a:t>
            </a:r>
            <a:r>
              <a:rPr lang="en-US" sz="2600" dirty="0" smtClean="0"/>
              <a:t> high temperature combustion or sublimation vapors that condensed and became solid particles, &lt; 0.1 µm. Can form aggregate clusters (metal oxides).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7784" y="2192594"/>
            <a:ext cx="5347906" cy="396240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Haze:</a:t>
            </a:r>
            <a:r>
              <a:rPr lang="en-US" sz="2600" dirty="0"/>
              <a:t> very small (&lt; 1 µm) particles that take up water vapor at low relative humidity.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Mist:</a:t>
            </a:r>
            <a:r>
              <a:rPr lang="en-US" sz="2600" dirty="0"/>
              <a:t> liquid droplets formed by atomization, nebulization, or spraying of liquids, range in size from 2 µm – 50 µm.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4"/>
            <a:ext cx="9295603" cy="7812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Glossary of terms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26" y="1467311"/>
            <a:ext cx="4488794" cy="801943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Aerosols - types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26" y="2434014"/>
            <a:ext cx="5212359" cy="3671818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Smoke:</a:t>
            </a:r>
            <a:r>
              <a:rPr lang="en-US" sz="2600" dirty="0"/>
              <a:t> combustion vapors of organic materials that condense into liquid droplets, &lt; 0.5 µm,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Fog:</a:t>
            </a:r>
            <a:r>
              <a:rPr lang="en-US" sz="2600" dirty="0"/>
              <a:t> droplets formed by condensation of water vapor on atmospheric nuclei at high relative humidity, &gt; 1 µm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6829" y="2434014"/>
            <a:ext cx="4999597" cy="330894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Smog:</a:t>
            </a:r>
            <a:r>
              <a:rPr lang="en-US" sz="2600" dirty="0"/>
              <a:t> term used to describe any atmospheric pollution mixture.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Pollution aerosol composed of smoke and fog.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0" name="Picture 2" descr="http://america.aljazeera.com/content/dam/ajam/images/articles_2014/03/Paris%20Smog_0315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6" y="4375355"/>
            <a:ext cx="2767246" cy="17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9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References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dirty="0" err="1" smtClean="0"/>
              <a:t>Frumkin</a:t>
            </a:r>
            <a:r>
              <a:rPr lang="en-US" dirty="0" smtClean="0"/>
              <a:t> H. Environmental Health: From Global to Local. 2nd Ed. </a:t>
            </a:r>
            <a:r>
              <a:rPr lang="en-US" dirty="0" err="1" smtClean="0"/>
              <a:t>Jossey</a:t>
            </a:r>
            <a:r>
              <a:rPr lang="en-US" dirty="0" smtClean="0"/>
              <a:t>-BSS, Wiley Imprint. 2010.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dirty="0" err="1" smtClean="0"/>
              <a:t>Middlecamp</a:t>
            </a:r>
            <a:r>
              <a:rPr lang="en-US" dirty="0" smtClean="0"/>
              <a:t> CH et al. Chemistry in Context: Applying Chemistry to Society. 7th Edition. </a:t>
            </a:r>
            <a:r>
              <a:rPr lang="en-US" dirty="0" err="1" smtClean="0"/>
              <a:t>McGrawHill</a:t>
            </a:r>
            <a:r>
              <a:rPr lang="en-US" dirty="0" smtClean="0"/>
              <a:t>. 2012.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Air Pollution – Our Nation’s Air http://www.epa.gov/airtrends/2011/report/airpollution.pdf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An Introduction to Indoor Air Quality (IAQ). Volatile Organic Compounds (VOCs) http://www.epa.gov/iaq/voc.html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dirty="0" smtClean="0"/>
              <a:t>Mold. Centers for Disease Control and Prevention. http://www.cdc.gov/mold/faqs.htm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4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448" y="531438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19419" y="1737462"/>
            <a:ext cx="5891774" cy="1439044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Pure air is a mixture of several gases that are invisible and odorless.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614605" y="4265724"/>
            <a:ext cx="4387379" cy="1383546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Air supplies the oxygen essential to human life. 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870" y="6460546"/>
            <a:ext cx="7062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Middlecamp</a:t>
            </a:r>
            <a:r>
              <a:rPr lang="en-US" sz="1000" dirty="0"/>
              <a:t> CH et al. Chemistry in Context: Applying Chemistry to Society. 7</a:t>
            </a:r>
            <a:r>
              <a:rPr lang="en-US" sz="1000" baseline="30000" dirty="0"/>
              <a:t>th</a:t>
            </a:r>
            <a:r>
              <a:rPr lang="en-US" sz="1000" dirty="0"/>
              <a:t> Ed. </a:t>
            </a:r>
            <a:r>
              <a:rPr lang="en-US" sz="1000" dirty="0" err="1"/>
              <a:t>McGrawHill</a:t>
            </a:r>
            <a:r>
              <a:rPr lang="en-US" sz="1000" dirty="0"/>
              <a:t>. 2012</a:t>
            </a: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0" y="3309667"/>
            <a:ext cx="6491675" cy="2339602"/>
          </a:xfrm>
          <a:prstGeom prst="rect">
            <a:avLst/>
          </a:prstGeom>
        </p:spPr>
      </p:pic>
      <p:pic>
        <p:nvPicPr>
          <p:cNvPr id="8" name="Picture 2" descr="https://dr282zn36sxxg.cloudfront.net/datastreams/f-d%3A4e67c8871f8cc643b0af4768c0c2f06a62b0993081fc8293a632bb17%2BIMAGE_THUMB_POSTCARD%2BIMAGE_THUMB_POSTCARD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64" y="695530"/>
            <a:ext cx="4265020" cy="3522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8144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60" y="246139"/>
            <a:ext cx="9295603" cy="10563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5168" y="1302458"/>
            <a:ext cx="6629399" cy="4881774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Humans may survive for up to three (3) minutes without air.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Adults ~ 12-20 breaths/min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Children ~ 15-30 breaths/min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Infants ~ 25-50 breaths/min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000" dirty="0"/>
              <a:t>Children have higher respiratory rates </a:t>
            </a:r>
            <a:r>
              <a:rPr lang="en-US" sz="2000" dirty="0" smtClean="0"/>
              <a:t>and </a:t>
            </a:r>
            <a:r>
              <a:rPr lang="en-US" sz="2000" dirty="0"/>
              <a:t>may receive higher doses of pollutants relative to their body weight.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000" dirty="0"/>
              <a:t>Children’s respiratory systems are still maturing and are more susceptible to the effects of polluted air.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162686" y="3242495"/>
            <a:ext cx="4644190" cy="29417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Older people are more likely to suffer from cardiovascular disease and impairment of immune response.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000" dirty="0"/>
              <a:t>Increased susceptibility to air pollutants, especially fine particulates.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The 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42" y="246140"/>
            <a:ext cx="2952543" cy="299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587" y="6481562"/>
            <a:ext cx="4623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Levy, B. et al. Occupational and Environmental Health. 2006. Lippincott Williams &amp; Wilkins.</a:t>
            </a:r>
          </a:p>
        </p:txBody>
      </p:sp>
    </p:spTree>
    <p:extLst>
      <p:ext uri="{BB962C8B-B14F-4D97-AF65-F5344CB8AC3E}">
        <p14:creationId xmlns:p14="http://schemas.microsoft.com/office/powerpoint/2010/main" val="39090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14" y="531036"/>
            <a:ext cx="6678822" cy="9660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213" y="1702820"/>
            <a:ext cx="3992732" cy="576262"/>
          </a:xfrm>
        </p:spPr>
        <p:txBody>
          <a:bodyPr>
            <a:normAutofit lnSpcReduction="10000"/>
          </a:bodyPr>
          <a:lstStyle/>
          <a:p>
            <a:r>
              <a:rPr lang="en-US" sz="3200" cap="none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214" y="2673813"/>
            <a:ext cx="5309367" cy="37673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Mixture of gases that surround the earth.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Sustains life by retaining heat and blocking out harmful radiation (ultraviolet radiation) from the sun.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The </a:t>
            </a:r>
            <a:r>
              <a:rPr lang="en-US" sz="2800" b="1" dirty="0"/>
              <a:t>troposphere</a:t>
            </a:r>
            <a:r>
              <a:rPr lang="en-US" sz="2800" dirty="0"/>
              <a:t> is the layer closest to the earth and the thinnest.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dirty="0"/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931961" y="3831465"/>
            <a:ext cx="5011051" cy="2609676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The bottom two kilometers of the </a:t>
            </a:r>
            <a:r>
              <a:rPr lang="en-US" sz="2600" b="1" dirty="0"/>
              <a:t>troposphere</a:t>
            </a:r>
            <a:r>
              <a:rPr lang="en-US" sz="2600" dirty="0"/>
              <a:t> contain most of the air and weather (rain, clouds, wind) that affect us, along with most air pollutants. 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381" y="6523149"/>
            <a:ext cx="4951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BC Air Quality </a:t>
            </a:r>
            <a:r>
              <a:rPr lang="en-US" sz="1100" dirty="0">
                <a:hlinkClick r:id="rId3"/>
              </a:rPr>
              <a:t>http://www.bcairquality.ca/101/what-is-air-quality.html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http://www.3ieducation.in/Cont_Images/ESS_StructureAtmosphere_Evaluate_Layers_l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55" y="254144"/>
            <a:ext cx="5355957" cy="34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4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14" y="46148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738" y="2345510"/>
            <a:ext cx="5066711" cy="3430003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The presence of substances not normally found in air, and that in concentrations high enough can harm the environment, or the health of living organisms.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52" y="2345508"/>
            <a:ext cx="5235808" cy="34905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9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46" y="749890"/>
            <a:ext cx="8911687" cy="83637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452" y="1995948"/>
            <a:ext cx="5405043" cy="4090220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Air pollutants can be gases, liquids (vapor) or very small solid particles (dust or smoke) emitted into the atmosphere.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At levels harmful to the environment, or human, animal and plant health.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646605" y="2172135"/>
            <a:ext cx="5034117" cy="391403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Gases 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vapors: </a:t>
            </a:r>
            <a:r>
              <a:rPr lang="en-US" sz="2600" dirty="0"/>
              <a:t>form true solutions in the air and cannot be distinguished from the air.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Aerosols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600" dirty="0"/>
              <a:t>dispersions of solid or liquid particles in the air.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17" y="164022"/>
            <a:ext cx="2677484" cy="2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628" y="31714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675" y="1405115"/>
            <a:ext cx="5255138" cy="2264517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/>
              <a:t>Discharges of a pollutant from a particular source (a factory) or group of sources (vehicles) into the air.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505" y="4946631"/>
            <a:ext cx="4573130" cy="1192019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6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Airshed</a:t>
            </a:r>
            <a:r>
              <a:rPr lang="en-US" sz="2600" dirty="0"/>
              <a:t> – geographic area that shares the same air.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56805" y="3488880"/>
            <a:ext cx="5093008" cy="2537453"/>
            <a:chOff x="794675" y="3845859"/>
            <a:chExt cx="5504502" cy="2827910"/>
          </a:xfrm>
        </p:grpSpPr>
        <p:pic>
          <p:nvPicPr>
            <p:cNvPr id="2054" name="Picture 6" descr="http://sciencenordic.com/sites/default/files/imagecache/440x/preview_COLOURBOX1745844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272" y="4793702"/>
              <a:ext cx="2642905" cy="1880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ecofys.com/files/images/img/img_000551_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75" y="3845859"/>
              <a:ext cx="2715008" cy="178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www.kued.org/sites/default/files/air-we-breathe-airsh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38" y="1405115"/>
            <a:ext cx="4437299" cy="32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07" y="3787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</a:p>
        </p:txBody>
      </p:sp>
      <p:pic>
        <p:nvPicPr>
          <p:cNvPr id="12" name="Picture 2" descr="Graphic of Air Pollution Pathw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8" y="1719099"/>
            <a:ext cx="5902956" cy="40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904" y="1719098"/>
            <a:ext cx="5706722" cy="4692093"/>
          </a:xfrm>
        </p:spPr>
        <p:txBody>
          <a:bodyPr>
            <a:no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Natural 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Man-made Sources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Point </a:t>
            </a:r>
            <a:r>
              <a:rPr lang="en-US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Non-point Sources 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  <a:r>
              <a:rPr lang="en-US" sz="2400" dirty="0"/>
              <a:t> – single,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400" dirty="0"/>
              <a:t>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</a:t>
            </a:r>
            <a:r>
              <a:rPr lang="en-US" sz="2400" dirty="0"/>
              <a:t> sources of pollution –industrial facilities, power plants.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Non-point</a:t>
            </a:r>
            <a:r>
              <a:rPr lang="en-US" sz="2400" dirty="0"/>
              <a:t> – multiple,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sz="2400" dirty="0"/>
              <a:t> sources that can be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 or mobile</a:t>
            </a:r>
            <a:r>
              <a:rPr lang="en-US" sz="2400" dirty="0"/>
              <a:t>: motor vehicles, airplanes, residential and business areas.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IEcheverry, CAMS, KSU, 2nd3637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CA8E-B3BA-4778-A5C0-C1EAC91D9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09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12853</TotalTime>
  <Words>2550</Words>
  <Application>Microsoft Office PowerPoint</Application>
  <PresentationFormat>Custom</PresentationFormat>
  <Paragraphs>291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Gallery</vt:lpstr>
      <vt:lpstr>Air</vt:lpstr>
      <vt:lpstr>Objectives</vt:lpstr>
      <vt:lpstr>Introduction </vt:lpstr>
      <vt:lpstr>Introduction</vt:lpstr>
      <vt:lpstr>Introduction</vt:lpstr>
      <vt:lpstr>Air pollution</vt:lpstr>
      <vt:lpstr>Air pollutants</vt:lpstr>
      <vt:lpstr>Emissions</vt:lpstr>
      <vt:lpstr>Emission Sources</vt:lpstr>
      <vt:lpstr>Types of emissions</vt:lpstr>
      <vt:lpstr>Air Quality</vt:lpstr>
      <vt:lpstr>Factors Affecting Air Quality</vt:lpstr>
      <vt:lpstr>Types of air pollutants</vt:lpstr>
      <vt:lpstr>Standards for Air Pollution</vt:lpstr>
      <vt:lpstr>Criteria Pollutants</vt:lpstr>
      <vt:lpstr>Criteria Pollutants</vt:lpstr>
      <vt:lpstr>Criteria pollutants</vt:lpstr>
      <vt:lpstr>Criteria pollutants</vt:lpstr>
      <vt:lpstr>Criteria pollutants</vt:lpstr>
      <vt:lpstr>Criteria pollutants</vt:lpstr>
      <vt:lpstr>Criteria pollutants</vt:lpstr>
      <vt:lpstr>Hazardous Air Pollutants (HAPs)</vt:lpstr>
      <vt:lpstr>Factors that control the risk of injury from pollutants</vt:lpstr>
      <vt:lpstr> </vt:lpstr>
      <vt:lpstr>Health Effects of Air pollutants</vt:lpstr>
      <vt:lpstr>Health Effects of Air Pollutants </vt:lpstr>
      <vt:lpstr>Glossary of terms</vt:lpstr>
      <vt:lpstr>Glossary of terms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</dc:title>
  <dc:creator>Ingrid Echeverry</dc:creator>
  <cp:lastModifiedBy>Yara Almuhtadi</cp:lastModifiedBy>
  <cp:revision>484</cp:revision>
  <cp:lastPrinted>2016-10-06T06:42:31Z</cp:lastPrinted>
  <dcterms:created xsi:type="dcterms:W3CDTF">2015-06-23T14:48:56Z</dcterms:created>
  <dcterms:modified xsi:type="dcterms:W3CDTF">2017-02-16T07:52:28Z</dcterms:modified>
</cp:coreProperties>
</file>