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44"/>
  </p:notesMasterIdLst>
  <p:sldIdLst>
    <p:sldId id="256" r:id="rId2"/>
    <p:sldId id="301" r:id="rId3"/>
    <p:sldId id="258" r:id="rId4"/>
    <p:sldId id="259" r:id="rId5"/>
    <p:sldId id="271" r:id="rId6"/>
    <p:sldId id="272" r:id="rId7"/>
    <p:sldId id="274" r:id="rId8"/>
    <p:sldId id="275" r:id="rId9"/>
    <p:sldId id="260" r:id="rId10"/>
    <p:sldId id="261" r:id="rId11"/>
    <p:sldId id="262" r:id="rId12"/>
    <p:sldId id="270" r:id="rId13"/>
    <p:sldId id="263" r:id="rId14"/>
    <p:sldId id="264" r:id="rId15"/>
    <p:sldId id="265" r:id="rId16"/>
    <p:sldId id="266" r:id="rId17"/>
    <p:sldId id="268" r:id="rId18"/>
    <p:sldId id="269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277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1572" autoAdjust="0"/>
  </p:normalViewPr>
  <p:slideViewPr>
    <p:cSldViewPr>
      <p:cViewPr varScale="1">
        <p:scale>
          <a:sx n="67" d="100"/>
          <a:sy n="67" d="100"/>
        </p:scale>
        <p:origin x="-6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7ABFB060-5B69-4482-9F84-226262D934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2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11CEDB-39ED-4536-829C-2A111306B61D}" type="slidenum">
              <a:rPr lang="en-US"/>
              <a:pPr/>
              <a:t>4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A27C39-95E3-43D2-81A9-D41309AAA7CF}" type="slidenum">
              <a:rPr lang="en-US"/>
              <a:pPr/>
              <a:t>5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FB060-5B69-4482-9F84-226262D9349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FD5BB0-D8F5-4653-BA73-6885BD075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BF7F5F-8E1E-4C92-9918-0CE1791D1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78102-C582-4380-8B84-D3B87AE5C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923272-BAC7-4126-9E91-C3665BBB21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FC9583-B15E-4137-A492-6B359377BD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62550A-B54B-4191-AAAD-D25A788753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6136BB-9795-4BD4-847C-456E19E3D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8D672-D469-4D11-8EA5-C7A560C69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BB555D-9D42-42D0-9028-DCB00A51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D7DED-D87D-472A-8DEC-31F90A590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79813B-1118-4EE2-976D-63AC423AAB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6D13E14-A11F-4FE6-975D-E51807B0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Magnitude of the population problem all over the world</a:t>
            </a:r>
            <a:endParaRPr lang="en-US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86200"/>
            <a:ext cx="8153400" cy="1752600"/>
          </a:xfrm>
        </p:spPr>
        <p:txBody>
          <a:bodyPr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lvl="0" algn="l" rtl="0"/>
            <a:r>
              <a:rPr lang="en-US" sz="3600" dirty="0" smtClean="0"/>
              <a:t>Age at marriage.</a:t>
            </a:r>
          </a:p>
          <a:p>
            <a:pPr lvl="0" algn="l" rtl="0"/>
            <a:r>
              <a:rPr lang="en-US" sz="3600" dirty="0" smtClean="0"/>
              <a:t>Duration of marriage.</a:t>
            </a:r>
          </a:p>
          <a:p>
            <a:pPr lvl="0" algn="l" rtl="0"/>
            <a:r>
              <a:rPr lang="en-US" sz="3600" dirty="0" smtClean="0"/>
              <a:t>Use of contraceptives.</a:t>
            </a:r>
          </a:p>
          <a:p>
            <a:pPr lvl="0" algn="l" rtl="0"/>
            <a:r>
              <a:rPr lang="en-US" sz="3600" dirty="0" smtClean="0"/>
              <a:t>Spacing of children.</a:t>
            </a:r>
          </a:p>
          <a:p>
            <a:pPr lvl="0" algn="l" rtl="0"/>
            <a:r>
              <a:rPr lang="en-US" sz="3600" dirty="0" smtClean="0"/>
              <a:t>Religious matters.</a:t>
            </a:r>
          </a:p>
          <a:p>
            <a:pPr lvl="0" algn="l" rtl="0"/>
            <a:r>
              <a:rPr lang="en-US" sz="3600" dirty="0" smtClean="0"/>
              <a:t>Place of women in the society.</a:t>
            </a:r>
          </a:p>
          <a:p>
            <a:pPr lvl="0" algn="l" rtl="0"/>
            <a:r>
              <a:rPr lang="en-US" sz="3600" dirty="0" smtClean="0"/>
              <a:t>Traditional ways of life.</a:t>
            </a:r>
          </a:p>
          <a:p>
            <a:pPr>
              <a:buFontTx/>
              <a:buNone/>
            </a:pPr>
            <a:endParaRPr lang="en-US" b="1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b="1" dirty="0" smtClean="0"/>
              <a:t>Factors affecting fertility</a:t>
            </a: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 fontScale="92500"/>
          </a:bodyPr>
          <a:lstStyle/>
          <a:p>
            <a:pPr lvl="0" algn="l" rtl="0"/>
            <a:r>
              <a:rPr lang="en-US" sz="4000" dirty="0" smtClean="0"/>
              <a:t>Level of literacy.</a:t>
            </a:r>
          </a:p>
          <a:p>
            <a:pPr lvl="0" algn="l" rtl="0"/>
            <a:r>
              <a:rPr lang="en-US" sz="4000" dirty="0" smtClean="0"/>
              <a:t> Level of living (economic status).</a:t>
            </a:r>
          </a:p>
          <a:p>
            <a:pPr lvl="0" algn="l" rtl="0"/>
            <a:r>
              <a:rPr lang="en-US" sz="4000" dirty="0" smtClean="0"/>
              <a:t>Value of children in the society.</a:t>
            </a:r>
          </a:p>
          <a:p>
            <a:pPr lvl="0" algn="l" rtl="0"/>
            <a:r>
              <a:rPr lang="en-US" sz="4000" dirty="0" smtClean="0"/>
              <a:t>Widow remarriage.</a:t>
            </a:r>
          </a:p>
          <a:p>
            <a:pPr lvl="0" algn="l" rtl="0"/>
            <a:r>
              <a:rPr lang="en-US" sz="4000" dirty="0" smtClean="0"/>
              <a:t>Breast feeding.</a:t>
            </a:r>
          </a:p>
          <a:p>
            <a:pPr lvl="0" algn="l" rtl="0"/>
            <a:r>
              <a:rPr lang="en-US" sz="4000" dirty="0" smtClean="0"/>
              <a:t>Customs and beliefs.</a:t>
            </a:r>
          </a:p>
          <a:p>
            <a:pPr lvl="0" algn="l" rtl="0"/>
            <a:r>
              <a:rPr lang="en-US" sz="4000" dirty="0" smtClean="0"/>
              <a:t>Industrialization and urbanization.</a:t>
            </a:r>
          </a:p>
          <a:p>
            <a:pPr lvl="0" algn="l" rtl="0"/>
            <a:r>
              <a:rPr lang="en-US" sz="4000" dirty="0" smtClean="0"/>
              <a:t>Health condition.</a:t>
            </a:r>
            <a:endParaRPr lang="en-US" sz="4000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sz="3200" b="1" dirty="0" smtClean="0"/>
              <a:t>Cont.</a:t>
            </a:r>
            <a:endParaRPr lang="en-US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pPr algn="l" rtl="0"/>
            <a:r>
              <a:rPr lang="en-US" sz="3600" u="sng" dirty="0" smtClean="0"/>
              <a:t>Fertility means</a:t>
            </a:r>
            <a:r>
              <a:rPr lang="en-US" sz="3600" dirty="0" smtClean="0"/>
              <a:t>: actual bearing of children.</a:t>
            </a:r>
          </a:p>
          <a:p>
            <a:pPr algn="l" rtl="0"/>
            <a:r>
              <a:rPr lang="en-US" sz="3600" dirty="0" smtClean="0"/>
              <a:t> A woman’s reproductive period is roughly from 15 and 45 years, a period of 30 years and may give birth to 15 children, but this maximum is rarely achieved. </a:t>
            </a:r>
          </a:p>
          <a:p>
            <a:pPr algn="l" rtl="0"/>
            <a:r>
              <a:rPr lang="en-US" sz="3600" dirty="0" smtClean="0"/>
              <a:t>Fertility may be measured by a number of indicators as follows: </a:t>
            </a:r>
          </a:p>
          <a:p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Fertility measurements</a:t>
            </a:r>
            <a:endParaRPr lang="en-US" sz="44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algn="just" rtl="0">
              <a:lnSpc>
                <a:spcPct val="90000"/>
              </a:lnSpc>
            </a:pPr>
            <a:r>
              <a:rPr lang="en-US" sz="3600" dirty="0" smtClean="0"/>
              <a:t>The number of live births per 1000 estimated mid-year population. </a:t>
            </a:r>
          </a:p>
          <a:p>
            <a:pPr algn="just" rtl="0">
              <a:lnSpc>
                <a:spcPct val="90000"/>
              </a:lnSpc>
            </a:pPr>
            <a:r>
              <a:rPr lang="en-US" sz="3600" dirty="0" smtClean="0"/>
              <a:t>It is an unsatisfactory measure because the total population is not exposed to child bearing.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/>
              <a:t>1- Crude birth rate</a:t>
            </a:r>
            <a:endParaRPr lang="en-US" sz="4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algn="just" rtl="0">
              <a:lnSpc>
                <a:spcPct val="90000"/>
              </a:lnSpc>
              <a:buNone/>
            </a:pPr>
            <a:r>
              <a:rPr lang="en-US" sz="3600" dirty="0" smtClean="0"/>
              <a:t>The number of live births per 1000 women in the reproductive age (15-49) in a given year. </a:t>
            </a:r>
          </a:p>
          <a:p>
            <a:pPr algn="just" rtl="0">
              <a:lnSpc>
                <a:spcPct val="90000"/>
              </a:lnSpc>
              <a:buNone/>
            </a:pPr>
            <a:r>
              <a:rPr lang="en-US" sz="3600" dirty="0" smtClean="0"/>
              <a:t>It is a better measure of fertility as the denominator is restricted to women in the reproductive age. </a:t>
            </a:r>
          </a:p>
          <a:p>
            <a:pPr algn="just" rtl="0">
              <a:lnSpc>
                <a:spcPct val="90000"/>
              </a:lnSpc>
              <a:buNone/>
            </a:pPr>
            <a:r>
              <a:rPr lang="en-US" sz="3600" dirty="0" smtClean="0"/>
              <a:t>The major weakness is that not all women are exposed to the risk of childbirth.</a:t>
            </a:r>
          </a:p>
          <a:p>
            <a:pPr algn="l" rtl="0">
              <a:lnSpc>
                <a:spcPct val="90000"/>
              </a:lnSpc>
              <a:buFontTx/>
              <a:buNone/>
            </a:pPr>
            <a:endParaRPr lang="en-US" sz="1400" b="1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/>
              <a:t>2- General fertility rate</a:t>
            </a:r>
            <a:endParaRPr lang="en-US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pPr algn="just" rtl="0">
              <a:lnSpc>
                <a:spcPct val="90000"/>
              </a:lnSpc>
              <a:buNone/>
            </a:pPr>
            <a:r>
              <a:rPr lang="en-US" sz="3600" dirty="0" smtClean="0"/>
              <a:t>The number of live births per 1000 married women in the reproductive age (15-49) in a given year.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b="1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/>
              <a:t>3- General marital fertility rate</a:t>
            </a:r>
            <a:endParaRPr lang="en-US" sz="4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229600" cy="4343400"/>
          </a:xfrm>
        </p:spPr>
        <p:txBody>
          <a:bodyPr/>
          <a:lstStyle/>
          <a:p>
            <a:pPr algn="just" rtl="0">
              <a:lnSpc>
                <a:spcPct val="90000"/>
              </a:lnSpc>
              <a:buNone/>
            </a:pPr>
            <a:r>
              <a:rPr lang="en-US" sz="4000" dirty="0" smtClean="0"/>
              <a:t>The number of live births in a year to 1000 women in any specified age group. </a:t>
            </a:r>
          </a:p>
          <a:p>
            <a:pPr algn="just" rtl="0">
              <a:lnSpc>
                <a:spcPct val="90000"/>
              </a:lnSpc>
              <a:buNone/>
            </a:pPr>
            <a:r>
              <a:rPr lang="en-US" sz="4000" dirty="0" smtClean="0"/>
              <a:t>It is a more précised measure of fertility throwing light on the fertility pattern.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4- Age specific fertility rate</a:t>
            </a:r>
            <a:endParaRPr 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3600" dirty="0" smtClean="0"/>
              <a:t>The number of live births in a year to 1000 married women in any specified age group.</a:t>
            </a:r>
            <a:endParaRPr lang="en-US" sz="36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5- Age specific marital fertility rate</a:t>
            </a:r>
            <a:endParaRPr lang="en-US" sz="4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0">
              <a:lnSpc>
                <a:spcPct val="80000"/>
              </a:lnSpc>
              <a:buNone/>
            </a:pPr>
            <a:r>
              <a:rPr lang="en-US" sz="4000" dirty="0" smtClean="0"/>
              <a:t>The average number of children a woman would have if she were to pass through her reproductive years bearing children at the same rates as the woman now in each age group. </a:t>
            </a:r>
          </a:p>
          <a:p>
            <a:pPr algn="just" rtl="0">
              <a:lnSpc>
                <a:spcPct val="80000"/>
              </a:lnSpc>
              <a:buNone/>
            </a:pPr>
            <a:r>
              <a:rPr lang="en-US" sz="4000" dirty="0" smtClean="0"/>
              <a:t>It is computed by summing the age-specific fertility rates for all age groups.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000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/>
              <a:t>6- Total fertility rate</a:t>
            </a:r>
            <a:endParaRPr lang="en-US" sz="40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4000" dirty="0" smtClean="0"/>
              <a:t>The average number of children that would be born to a married woman if she experiences the current fertility pattern throughout her reproductive span.</a:t>
            </a:r>
          </a:p>
          <a:p>
            <a:pPr algn="just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7- Total marital fertility rate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715000"/>
          </a:xfrm>
        </p:spPr>
        <p:txBody>
          <a:bodyPr/>
          <a:lstStyle/>
          <a:p>
            <a:pPr algn="l" rtl="0"/>
            <a:r>
              <a:rPr lang="en-US" u="sng" dirty="0" smtClean="0"/>
              <a:t>By the end of this unit, students will be able to:</a:t>
            </a:r>
          </a:p>
          <a:p>
            <a:pPr algn="l" rtl="0"/>
            <a:r>
              <a:rPr lang="en-US" dirty="0" smtClean="0"/>
              <a:t>Describe demographic cycle correctly.</a:t>
            </a:r>
          </a:p>
          <a:p>
            <a:pPr algn="l" rtl="0"/>
            <a:r>
              <a:rPr lang="en-US" dirty="0" smtClean="0"/>
              <a:t>Explain growth rates.</a:t>
            </a:r>
          </a:p>
          <a:p>
            <a:pPr algn="l" rtl="0"/>
            <a:r>
              <a:rPr lang="en-US" dirty="0" smtClean="0"/>
              <a:t>Discuss factors affecting fertility.</a:t>
            </a:r>
          </a:p>
          <a:p>
            <a:pPr algn="l" rtl="0"/>
            <a:r>
              <a:rPr lang="en-US" dirty="0" smtClean="0"/>
              <a:t>Define fertility measurements.</a:t>
            </a:r>
          </a:p>
          <a:p>
            <a:pPr algn="just" rtl="0"/>
            <a:r>
              <a:rPr lang="en-US" dirty="0" smtClean="0"/>
              <a:t>Investigate impact of family planning on </a:t>
            </a:r>
            <a:r>
              <a:rPr lang="en-US" i="1" dirty="0" smtClean="0"/>
              <a:t>Women’s health, fetal health, and Infant and child health.</a:t>
            </a:r>
            <a:endParaRPr lang="en-US" dirty="0" smtClean="0"/>
          </a:p>
          <a:p>
            <a:pPr algn="l" rtl="0"/>
            <a:r>
              <a:rPr lang="en-US" dirty="0" smtClean="0"/>
              <a:t>Explain rationale for family planning</a:t>
            </a:r>
          </a:p>
          <a:p>
            <a:pPr algn="l" rtl="0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/>
          <a:lstStyle/>
          <a:p>
            <a:r>
              <a:rPr lang="en-US" sz="2800" b="1" dirty="0" smtClean="0"/>
              <a:t>Objectives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4000" dirty="0" smtClean="0"/>
              <a:t>The average number of girls that would be born to a woman if she experiences the current fertility pattern throughout her reproductive span (15-49) assuming no mortality.</a:t>
            </a:r>
          </a:p>
          <a:p>
            <a:pPr algn="just" rtl="0"/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8-</a:t>
            </a:r>
            <a:r>
              <a:rPr lang="en-US" dirty="0" smtClean="0"/>
              <a:t> </a:t>
            </a:r>
            <a:r>
              <a:rPr lang="en-US" b="1" dirty="0" smtClean="0"/>
              <a:t>Gross reproduction rate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Autofit/>
          </a:bodyPr>
          <a:lstStyle/>
          <a:p>
            <a:pPr algn="just" rtl="0"/>
            <a:r>
              <a:rPr lang="en-US" sz="3200" dirty="0" smtClean="0"/>
              <a:t>The number of daughters a newborn will bear during her lifetime assuming fixed age specific fertility and mortality rates.</a:t>
            </a:r>
          </a:p>
          <a:p>
            <a:pPr algn="just" rtl="0"/>
            <a:r>
              <a:rPr lang="en-US" sz="3200" dirty="0" smtClean="0"/>
              <a:t> If the NRR is less than one, then the reproductive performance of the population is below replacement level.</a:t>
            </a:r>
          </a:p>
          <a:p>
            <a:pPr algn="just" rtl="0"/>
            <a:r>
              <a:rPr lang="en-US" sz="3200" dirty="0" smtClean="0"/>
              <a:t> NRR of one can be achieved only when 60% of eligible couples effectively practice family planning. </a:t>
            </a:r>
          </a:p>
          <a:p>
            <a:pPr algn="l" rtl="0"/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9- Net reproduction rate</a:t>
            </a:r>
            <a:endParaRPr lang="en-US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rtl="0"/>
            <a:r>
              <a:rPr lang="en-US" sz="4000" dirty="0" smtClean="0"/>
              <a:t>The number of children 0-4 years of age per 1000 women in the child bearing age (15-49). </a:t>
            </a:r>
          </a:p>
          <a:p>
            <a:pPr algn="just" rtl="0"/>
            <a:r>
              <a:rPr lang="en-US" sz="4000" dirty="0" smtClean="0"/>
              <a:t>This ratio is used where birth registration is inadequate. It is estimated through data derived from census.  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10- Child woman ratio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Autofit/>
          </a:bodyPr>
          <a:lstStyle/>
          <a:p>
            <a:pPr algn="just" rtl="0"/>
            <a:r>
              <a:rPr lang="en-US" sz="3600" dirty="0" smtClean="0"/>
              <a:t>The ratio of number of pregnancies in a year to married women in the reproductive age (15-49). </a:t>
            </a:r>
          </a:p>
          <a:p>
            <a:pPr algn="just" rtl="0"/>
            <a:r>
              <a:rPr lang="en-US" sz="3600" dirty="0" smtClean="0"/>
              <a:t>The number of pregnancies includes all pregnancies whether terminated as live births, still births or abortions or not yet terminated. </a:t>
            </a:r>
          </a:p>
          <a:p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11- Pregnancy rate</a:t>
            </a:r>
            <a:endParaRPr lang="en-US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4000" dirty="0" smtClean="0"/>
              <a:t>The number of all types of abortions per 1000 women in the reproductive age (15-49).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12- Abortion rate </a:t>
            </a:r>
            <a:endParaRPr lang="en-US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4000" dirty="0" smtClean="0"/>
              <a:t>This is calculated by dividing the number of abortions performed during a particular time by the number of live births over the same period of time.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13- Abortion ratio</a:t>
            </a:r>
            <a:endParaRPr lang="en-US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4000" dirty="0" smtClean="0"/>
              <a:t>The number of marriages in the year per 1000 population.</a:t>
            </a:r>
          </a:p>
          <a:p>
            <a:pPr algn="just" rtl="0"/>
            <a:r>
              <a:rPr lang="en-US" sz="4000" dirty="0" smtClean="0"/>
              <a:t> It is unsatisfactory as the denominator includes population not eligible to marry.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14- Marriage rate</a:t>
            </a:r>
            <a:endParaRPr lang="en-US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algn="just" rtl="0"/>
            <a:r>
              <a:rPr lang="en-US" sz="4000" dirty="0" smtClean="0"/>
              <a:t>The number of marriages within a year per 1000 unmarried persons in the age group 15-49. </a:t>
            </a:r>
          </a:p>
          <a:p>
            <a:pPr algn="just" rtl="0"/>
            <a:r>
              <a:rPr lang="en-US" sz="4000" dirty="0" smtClean="0"/>
              <a:t>It is more accurate when computed for women because more men marry at the older ages. </a:t>
            </a:r>
            <a:r>
              <a:rPr lang="en-US" sz="4000" b="1" u="sng" dirty="0" smtClean="0"/>
              <a:t>                    </a:t>
            </a:r>
            <a:r>
              <a:rPr lang="en-US" b="1" u="sng" dirty="0" smtClean="0"/>
              <a:t>                      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15- General marriage rate</a:t>
            </a:r>
            <a:endParaRPr lang="en-US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pPr algn="just" rtl="0"/>
            <a:r>
              <a:rPr lang="en-US" sz="2800" dirty="0" smtClean="0"/>
              <a:t>Pregnancy can mean serious problems for many women. </a:t>
            </a:r>
          </a:p>
          <a:p>
            <a:pPr algn="just" rtl="0"/>
            <a:r>
              <a:rPr lang="en-US" sz="2800" dirty="0" smtClean="0"/>
              <a:t>The risk increases as the mother grows older and after she had 3 or 4 children. </a:t>
            </a:r>
          </a:p>
          <a:p>
            <a:pPr algn="just" rtl="0"/>
            <a:r>
              <a:rPr lang="en-US" sz="2800" dirty="0" smtClean="0"/>
              <a:t>Family planning helps them to control the number, interval, timing of pregnancies and births, reducing maternal mortality and morbidity and improving health. </a:t>
            </a:r>
          </a:p>
          <a:p>
            <a:pPr algn="just" rtl="0"/>
            <a:r>
              <a:rPr lang="en-US" sz="2800" dirty="0" smtClean="0"/>
              <a:t>Health impact of family planning occurs primarily through: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Impact of family planning on </a:t>
            </a:r>
            <a:r>
              <a:rPr lang="en-US" sz="3600" b="1" i="1" dirty="0" smtClean="0"/>
              <a:t>Women’s health</a:t>
            </a:r>
            <a:endParaRPr lang="en-US" sz="3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pPr lvl="0" algn="just" rtl="0"/>
            <a:r>
              <a:rPr lang="en-US" sz="3200" dirty="0" smtClean="0"/>
              <a:t>An unwanted pregnancy may lead to an induced abortion. </a:t>
            </a:r>
          </a:p>
          <a:p>
            <a:pPr lvl="0" algn="just" rtl="0"/>
            <a:r>
              <a:rPr lang="en-US" sz="3200" dirty="0" smtClean="0"/>
              <a:t>(criminal abortion) is one of the most dangerous consequences of unwanted pregnancy. </a:t>
            </a:r>
          </a:p>
          <a:p>
            <a:pPr lvl="0" algn="just" rtl="0"/>
            <a:r>
              <a:rPr lang="en-US" sz="3200" dirty="0" smtClean="0"/>
              <a:t>There is also evidence of higher incidence of mental disturbances among mothers who have had unwanted pregnancies.</a:t>
            </a:r>
          </a:p>
          <a:p>
            <a:pPr algn="l" rtl="0"/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dirty="0" smtClean="0"/>
              <a:t>1- Avoidance of unwanted pregnancies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/>
          <a:lstStyle/>
          <a:p>
            <a:pPr algn="just" rtl="0"/>
            <a:r>
              <a:rPr lang="en-US" dirty="0" smtClean="0"/>
              <a:t>1800 years: world population one billion.</a:t>
            </a:r>
          </a:p>
          <a:p>
            <a:pPr algn="just" rtl="0"/>
            <a:r>
              <a:rPr lang="en-US" dirty="0" smtClean="0"/>
              <a:t> The second billion came in 130 years, </a:t>
            </a:r>
          </a:p>
          <a:p>
            <a:pPr algn="just" rtl="0"/>
            <a:r>
              <a:rPr lang="en-US" dirty="0" smtClean="0"/>
              <a:t>The third billion in 30 years,</a:t>
            </a:r>
          </a:p>
          <a:p>
            <a:pPr algn="just" rtl="0"/>
            <a:r>
              <a:rPr lang="en-US" dirty="0" smtClean="0"/>
              <a:t>The fourth billion in 15 years,</a:t>
            </a:r>
          </a:p>
          <a:p>
            <a:pPr algn="just" rtl="0"/>
            <a:r>
              <a:rPr lang="en-US" dirty="0" smtClean="0"/>
              <a:t>The fifth year in 12 years, </a:t>
            </a:r>
          </a:p>
          <a:p>
            <a:pPr algn="just" rtl="0"/>
            <a:r>
              <a:rPr lang="en-US" dirty="0" smtClean="0"/>
              <a:t>The sixth billion in 12 years. </a:t>
            </a:r>
          </a:p>
          <a:p>
            <a:pPr algn="just" rtl="0"/>
            <a:r>
              <a:rPr lang="en-US" dirty="0" smtClean="0"/>
              <a:t>In 1999, world population 6 billions,</a:t>
            </a:r>
          </a:p>
          <a:p>
            <a:pPr algn="just" rtl="0"/>
            <a:r>
              <a:rPr lang="en-US" dirty="0" smtClean="0"/>
              <a:t>Expected to reach 8 billions by 2025. </a:t>
            </a:r>
          </a:p>
          <a:p>
            <a:pPr algn="just" rtl="0"/>
            <a:r>
              <a:rPr lang="en-US" dirty="0" smtClean="0"/>
              <a:t>It is projected to reach 10 billions by 2050 and 20.7 billions a century later.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algn="ctr"/>
            <a:r>
              <a:rPr lang="en-US" b="1" dirty="0" smtClean="0"/>
              <a:t>Introduction </a:t>
            </a:r>
            <a:endParaRPr lang="en-US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/>
          <a:lstStyle/>
          <a:p>
            <a:pPr lvl="0" algn="just" rtl="0"/>
            <a:r>
              <a:rPr lang="en-US" sz="3600" dirty="0" smtClean="0"/>
              <a:t>Risks rise with each pregnancy beyond the third, and increase significantly with each pregnancy beyond the fifth. </a:t>
            </a:r>
          </a:p>
          <a:p>
            <a:pPr lvl="0" algn="just" rtl="0"/>
            <a:r>
              <a:rPr lang="en-US" sz="3600" dirty="0" smtClean="0"/>
              <a:t>Rupture uterus, uterine </a:t>
            </a:r>
            <a:r>
              <a:rPr lang="en-US" sz="3600" dirty="0" err="1" smtClean="0"/>
              <a:t>atony</a:t>
            </a:r>
            <a:r>
              <a:rPr lang="en-US" sz="3600" dirty="0" smtClean="0"/>
              <a:t> increase with parity as does the incidence of toxemia, </a:t>
            </a:r>
            <a:r>
              <a:rPr lang="en-US" sz="3600" dirty="0" err="1" smtClean="0"/>
              <a:t>eclampsia</a:t>
            </a:r>
            <a:r>
              <a:rPr lang="en-US" sz="3600" dirty="0" smtClean="0"/>
              <a:t>, and placenta </a:t>
            </a:r>
            <a:r>
              <a:rPr lang="en-US" sz="3600" dirty="0" err="1" smtClean="0"/>
              <a:t>previa</a:t>
            </a:r>
            <a:r>
              <a:rPr lang="en-US" sz="3600" dirty="0" smtClean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i="1" dirty="0" smtClean="0"/>
              <a:t>2-Limiting the number of births and proper spacing</a:t>
            </a:r>
            <a:endParaRPr lang="en-US" sz="3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sz="3600" dirty="0" smtClean="0"/>
              <a:t>Anemia is a common problem in mothers with many children and the rate of stillbirths tends to increase significantly with high parity. </a:t>
            </a:r>
          </a:p>
          <a:p>
            <a:pPr algn="just" rtl="0"/>
            <a:r>
              <a:rPr lang="en-US" sz="3600" dirty="0" smtClean="0"/>
              <a:t>A clear association between incidence of cancer cervix with high parity.</a:t>
            </a:r>
          </a:p>
          <a:p>
            <a:pPr algn="just" rtl="0"/>
            <a:r>
              <a:rPr lang="en-US" sz="3600" dirty="0" smtClean="0"/>
              <a:t>Family planning is the only way to limit the size and control the interval between births to improve health of the mother.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105400"/>
          </a:xfrm>
        </p:spPr>
        <p:txBody>
          <a:bodyPr>
            <a:normAutofit lnSpcReduction="10000"/>
          </a:bodyPr>
          <a:lstStyle/>
          <a:p>
            <a:pPr lvl="0" algn="just" rtl="0"/>
            <a:r>
              <a:rPr lang="en-US" sz="3600" dirty="0" smtClean="0"/>
              <a:t>Short birth interval (≤27 months) are associated with elevated risk of infant, neonatal and </a:t>
            </a:r>
            <a:r>
              <a:rPr lang="en-US" sz="3600" dirty="0" err="1" smtClean="0"/>
              <a:t>perinatal</a:t>
            </a:r>
            <a:r>
              <a:rPr lang="en-US" sz="3600" dirty="0" smtClean="0"/>
              <a:t> mortality; low birth weight, small for date , preterm delivery. </a:t>
            </a:r>
          </a:p>
          <a:p>
            <a:pPr algn="just" rtl="0"/>
            <a:r>
              <a:rPr lang="en-US" sz="3600" dirty="0" smtClean="0"/>
              <a:t>Generally, mothers face greater risk of complications of pregnancy and delivery below the age of 20 and above the age of 35.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3- </a:t>
            </a:r>
            <a:r>
              <a:rPr lang="en-US" b="1" i="1" dirty="0" smtClean="0"/>
              <a:t>Timing the births</a:t>
            </a:r>
            <a:endParaRPr lang="en-US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Autofit/>
          </a:bodyPr>
          <a:lstStyle/>
          <a:p>
            <a:pPr algn="just" rtl="0"/>
            <a:r>
              <a:rPr lang="en-US" sz="3200" dirty="0" smtClean="0"/>
              <a:t>Down syndrome, is associated with advanced maternal age. </a:t>
            </a:r>
          </a:p>
          <a:p>
            <a:pPr algn="just" rtl="0"/>
            <a:r>
              <a:rPr lang="en-US" sz="3200" dirty="0" smtClean="0"/>
              <a:t>Such anomalies can be avoided by timing of births in relation to maternal age. </a:t>
            </a:r>
          </a:p>
          <a:p>
            <a:pPr algn="just" rtl="0"/>
            <a:r>
              <a:rPr lang="en-US" sz="3200" dirty="0" smtClean="0"/>
              <a:t>The quality of population can be improved by avoiding unwanted births and compulsory sterilization of all adults suffering from certain diseases like leprosy, psychosis.</a:t>
            </a:r>
          </a:p>
          <a:p>
            <a:pPr algn="just"/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Impact of family planning on </a:t>
            </a:r>
            <a:r>
              <a:rPr lang="en-US" b="1" i="1" dirty="0" err="1" smtClean="0"/>
              <a:t>Foetal</a:t>
            </a:r>
            <a:r>
              <a:rPr lang="en-US" b="1" i="1" dirty="0" smtClean="0"/>
              <a:t> health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Impact of family planning on</a:t>
            </a:r>
            <a:r>
              <a:rPr lang="en-US" b="1" i="1" dirty="0" smtClean="0"/>
              <a:t> Infant and child health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3600" dirty="0" smtClean="0"/>
              <a:t>Child mortality increases when pregnancies occur in rapid succession. </a:t>
            </a:r>
          </a:p>
          <a:p>
            <a:pPr algn="just" rtl="0"/>
            <a:r>
              <a:rPr lang="en-US" sz="3600" dirty="0" smtClean="0"/>
              <a:t>A birth interval of 2-3 years is considered desirable to reduce child mortality. </a:t>
            </a:r>
          </a:p>
          <a:p>
            <a:pPr algn="just"/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1- Child mortality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</p:spPr>
        <p:txBody>
          <a:bodyPr>
            <a:normAutofit/>
          </a:bodyPr>
          <a:lstStyle/>
          <a:p>
            <a:pPr algn="just" rtl="0"/>
            <a:r>
              <a:rPr lang="en-US" sz="3200" dirty="0" smtClean="0"/>
              <a:t>Birth spacing and family size are important factors in child growth and development. </a:t>
            </a:r>
          </a:p>
          <a:p>
            <a:pPr algn="just" rtl="0"/>
            <a:r>
              <a:rPr lang="en-US" sz="3200" dirty="0" smtClean="0"/>
              <a:t>The child is likely to receive his full share of love and care including nutrition he needs when the family size is small and births are properly spaced. </a:t>
            </a:r>
          </a:p>
          <a:p>
            <a:pPr algn="just" rtl="0"/>
            <a:r>
              <a:rPr lang="en-US" sz="3200" dirty="0" smtClean="0"/>
              <a:t>Family planning is effective prevention against malnutrition. </a:t>
            </a:r>
          </a:p>
          <a:p>
            <a:pPr algn="just"/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>2- Child growth, development and nutrition</a:t>
            </a:r>
            <a:endParaRPr lang="en-US" sz="40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4000" dirty="0" smtClean="0"/>
              <a:t>Children living in a large family have an increased risk of infection especially infectious gastroenteritis and respiratory and skin infections.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3- Infectious diseases</a:t>
            </a:r>
            <a:endParaRPr lang="en-US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4000" dirty="0" smtClean="0"/>
              <a:t>Studies have shown lower IQ scores among children in larger families.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4- Intelligence</a:t>
            </a:r>
            <a:endParaRPr lang="en-US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4114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Family planning as a strategy to solve population problem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10600" cy="5562600"/>
          </a:xfrm>
        </p:spPr>
        <p:txBody>
          <a:bodyPr/>
          <a:lstStyle/>
          <a:p>
            <a:pPr algn="just" rtl="0"/>
            <a:r>
              <a:rPr lang="en-US" dirty="0" smtClean="0"/>
              <a:t>World population has been growing at 176 people per minute, 10.564 people per hour, 253.542 people per day, and 92.543.000 people per year. </a:t>
            </a:r>
          </a:p>
          <a:p>
            <a:pPr algn="just" rtl="0"/>
            <a:r>
              <a:rPr lang="en-US" dirty="0" smtClean="0"/>
              <a:t>About three fourths of the world’s population lives in the developing countries.</a:t>
            </a:r>
          </a:p>
          <a:p>
            <a:pPr algn="just" rtl="0"/>
            <a:r>
              <a:rPr lang="en-US" dirty="0" smtClean="0"/>
              <a:t> The rampant population growth has been viewed as the greatest obstacle to economic and social advancement of majority of people in underdeveloped countries.</a:t>
            </a:r>
          </a:p>
          <a:p>
            <a:pPr algn="just"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sz="2800" dirty="0"/>
          </a:p>
          <a:p>
            <a:pPr>
              <a:buFontTx/>
              <a:buNone/>
            </a:pPr>
            <a:endParaRPr lang="en-US" sz="2800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2100"/>
            <a:ext cx="9144000" cy="1384300"/>
          </a:xfrm>
        </p:spPr>
        <p:txBody>
          <a:bodyPr/>
          <a:lstStyle/>
          <a:p>
            <a:r>
              <a:rPr lang="en-US" sz="4000" b="1" dirty="0" smtClean="0"/>
              <a:t>Cont.</a:t>
            </a:r>
            <a:endParaRPr lang="en-US" sz="40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304800"/>
            <a:ext cx="7924800" cy="6324600"/>
          </a:xfrm>
        </p:spPr>
        <p:txBody>
          <a:bodyPr>
            <a:normAutofit lnSpcReduction="10000"/>
          </a:bodyPr>
          <a:lstStyle/>
          <a:p>
            <a:pPr lvl="0" algn="just" rtl="0"/>
            <a:r>
              <a:rPr lang="en-US" sz="3200" dirty="0" smtClean="0"/>
              <a:t>Population policy in general refers to policies intended to decrease the birth     rate or growth rate. </a:t>
            </a:r>
          </a:p>
          <a:p>
            <a:pPr lvl="0" algn="just" rtl="0"/>
            <a:r>
              <a:rPr lang="en-US" sz="3200" dirty="0" smtClean="0"/>
              <a:t>The objective of small family norm helps to stabilize the country’s population. </a:t>
            </a:r>
          </a:p>
          <a:p>
            <a:pPr lvl="0" algn="just" rtl="0"/>
            <a:r>
              <a:rPr lang="en-US" sz="3200" dirty="0" smtClean="0"/>
              <a:t>The target to achieve a net reproduction rate of 1 is equivalent to attaining the 2 child norm. </a:t>
            </a:r>
          </a:p>
          <a:p>
            <a:pPr algn="just" rtl="0"/>
            <a:r>
              <a:rPr lang="en-US" sz="3200" dirty="0" smtClean="0"/>
              <a:t>The objective of national population policy is to bring total fertility rate to replacement levels. </a:t>
            </a:r>
          </a:p>
          <a:p>
            <a:pPr lvl="0" algn="just" rtl="0"/>
            <a:r>
              <a:rPr lang="en-US" sz="3200" dirty="0" smtClean="0"/>
              <a:t> </a:t>
            </a:r>
          </a:p>
          <a:p>
            <a:pPr lvl="0" algn="just"/>
            <a:endParaRPr lang="en-US" dirty="0" smtClean="0"/>
          </a:p>
          <a:p>
            <a:pPr lvl="0"/>
            <a:endParaRPr lang="en-US" dirty="0" smtClean="0"/>
          </a:p>
          <a:p>
            <a:pPr lvl="0"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304800"/>
            <a:ext cx="7924800" cy="6248400"/>
          </a:xfrm>
        </p:spPr>
        <p:txBody>
          <a:bodyPr>
            <a:normAutofit/>
          </a:bodyPr>
          <a:lstStyle/>
          <a:p>
            <a:pPr algn="just" rtl="0"/>
            <a:r>
              <a:rPr lang="en-US" sz="2800" dirty="0" smtClean="0"/>
              <a:t>The long term objective is to achieve requirements for suitable economic growth, social development and environmental protection.</a:t>
            </a:r>
          </a:p>
          <a:p>
            <a:pPr algn="just" rtl="0"/>
            <a:r>
              <a:rPr lang="en-US" sz="2800" dirty="0" smtClean="0"/>
              <a:t>It is more than just a matter of fertility and mortality rates. </a:t>
            </a:r>
          </a:p>
          <a:p>
            <a:pPr algn="just" rtl="0"/>
            <a:r>
              <a:rPr lang="en-US" sz="2800" dirty="0" smtClean="0"/>
              <a:t>It deals with women education, empowering women for improved health and nutrition; child survival and health; unmet needs for family welfare services; health care for all, education; increased participation of men in planned parenthood. </a:t>
            </a:r>
          </a:p>
          <a:p>
            <a:pPr algn="just"/>
            <a:endParaRPr lang="en-US" sz="2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829761"/>
          </a:xfrm>
        </p:spPr>
        <p:txBody>
          <a:bodyPr/>
          <a:lstStyle/>
          <a:p>
            <a:r>
              <a:rPr lang="en-US" sz="9600" b="1" dirty="0" smtClean="0"/>
              <a:t>Thank you</a:t>
            </a:r>
            <a:endParaRPr lang="en-US" sz="96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057400"/>
            <a:ext cx="8534400" cy="4800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Demographic cycle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pPr algn="just" rtl="0"/>
            <a:r>
              <a:rPr lang="en-US" sz="3200" dirty="0" smtClean="0"/>
              <a:t>High birth rate and high death rate cancel each other and population remains stationary.</a:t>
            </a:r>
          </a:p>
          <a:p>
            <a:pPr algn="l" rtl="0"/>
            <a:r>
              <a:rPr lang="en-US" sz="4000" b="1" dirty="0" smtClean="0"/>
              <a:t>Second stage (early expansion)</a:t>
            </a:r>
          </a:p>
          <a:p>
            <a:pPr algn="just" rtl="0"/>
            <a:r>
              <a:rPr lang="en-US" sz="3200" dirty="0" smtClean="0"/>
              <a:t>Death rate begins to decline possibly as a result of improved health conditions, while birth rate remains unchanged.</a:t>
            </a:r>
          </a:p>
          <a:p>
            <a:pPr algn="l" rtl="0"/>
            <a:endParaRPr lang="en-US" sz="2800" b="1" dirty="0" smtClean="0"/>
          </a:p>
          <a:p>
            <a:pPr algn="l" rtl="0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First stage (high stationary)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sz="3200" dirty="0" smtClean="0"/>
              <a:t>Death rate declines still further and the birth rate tends to fall. </a:t>
            </a:r>
          </a:p>
          <a:p>
            <a:pPr algn="just" rtl="0"/>
            <a:r>
              <a:rPr lang="en-US" sz="3200" dirty="0" smtClean="0"/>
              <a:t>The population continues to grow because births exceed deaths.</a:t>
            </a:r>
          </a:p>
          <a:p>
            <a:pPr algn="just" rtl="0"/>
            <a:r>
              <a:rPr lang="en-US" sz="3200" dirty="0" smtClean="0"/>
              <a:t> </a:t>
            </a:r>
            <a:r>
              <a:rPr lang="en-US" sz="3200" dirty="0" err="1" smtClean="0"/>
              <a:t>e.g</a:t>
            </a:r>
            <a:r>
              <a:rPr lang="en-US" sz="3200" dirty="0" smtClean="0"/>
              <a:t> China and India.</a:t>
            </a:r>
          </a:p>
          <a:p>
            <a:pPr algn="just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Third stage (late expansion)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486400"/>
          </a:xfrm>
        </p:spPr>
        <p:txBody>
          <a:bodyPr>
            <a:normAutofit fontScale="85000" lnSpcReduction="20000"/>
          </a:bodyPr>
          <a:lstStyle/>
          <a:p>
            <a:pPr algn="just" rtl="0"/>
            <a:r>
              <a:rPr lang="en-US" sz="3900" dirty="0" smtClean="0"/>
              <a:t>Low birth rate and low death rate with the result that population becomes stationary </a:t>
            </a:r>
            <a:r>
              <a:rPr lang="en-US" sz="3900" dirty="0" err="1" smtClean="0"/>
              <a:t>e.g</a:t>
            </a:r>
            <a:r>
              <a:rPr lang="en-US" sz="3900" dirty="0" smtClean="0"/>
              <a:t> most industrialized countries.</a:t>
            </a:r>
          </a:p>
          <a:p>
            <a:pPr algn="just" rtl="0"/>
            <a:endParaRPr lang="en-US" sz="4000" b="1" dirty="0" smtClean="0"/>
          </a:p>
          <a:p>
            <a:pPr algn="just" rtl="0"/>
            <a:r>
              <a:rPr lang="en-US" sz="4000" b="1" dirty="0" smtClean="0"/>
              <a:t>Fifth stage (declining)</a:t>
            </a:r>
          </a:p>
          <a:p>
            <a:pPr algn="just" rtl="0"/>
            <a:r>
              <a:rPr lang="en-US" sz="4000" dirty="0" smtClean="0"/>
              <a:t>The population begins to decline because birth rate is lower than death rate e.g. Germany.</a:t>
            </a:r>
          </a:p>
          <a:p>
            <a:pPr algn="just" rtl="0"/>
            <a:endParaRPr lang="en-US" sz="4000" dirty="0" smtClean="0"/>
          </a:p>
          <a:p>
            <a:pPr algn="just" rtl="0"/>
            <a:endParaRPr lang="en-US" sz="3200" dirty="0" smtClean="0"/>
          </a:p>
          <a:p>
            <a:r>
              <a:rPr lang="en-US" b="1" dirty="0" smtClean="0"/>
              <a:t> 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Fourth stage (low stationary)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pPr algn="just" rtl="0">
              <a:buNone/>
            </a:pPr>
            <a:r>
              <a:rPr lang="en-US" dirty="0" smtClean="0"/>
              <a:t>Current annual growth rate= crude birth rate - crude death rate.</a:t>
            </a:r>
          </a:p>
          <a:p>
            <a:pPr algn="just" rtl="0">
              <a:buNone/>
            </a:pPr>
            <a:r>
              <a:rPr lang="en-US" dirty="0" smtClean="0"/>
              <a:t>The growth rate is not uniform in the world.</a:t>
            </a:r>
          </a:p>
          <a:p>
            <a:pPr algn="just" rtl="0">
              <a:buNone/>
            </a:pPr>
            <a:r>
              <a:rPr lang="en-US" dirty="0" smtClean="0"/>
              <a:t>Differences in growth rates are largely the result of fertility and mortality patterns.</a:t>
            </a:r>
          </a:p>
          <a:p>
            <a:pPr algn="just" rtl="0">
              <a:buNone/>
            </a:pPr>
            <a:r>
              <a:rPr lang="en-US" dirty="0" smtClean="0"/>
              <a:t>95% of this growth is occurring in the developing countries. </a:t>
            </a:r>
          </a:p>
          <a:p>
            <a:pPr algn="just" rtl="0">
              <a:buNone/>
            </a:pPr>
            <a:r>
              <a:rPr lang="en-US" dirty="0" smtClean="0"/>
              <a:t>One third of the world’s population is under the age of 15 years and will soon enter the reproductive period giving more potential for population growth.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219200"/>
          </a:xfrm>
        </p:spPr>
        <p:txBody>
          <a:bodyPr/>
          <a:lstStyle/>
          <a:p>
            <a:pPr algn="ctr"/>
            <a:r>
              <a:rPr lang="en-US" sz="4000" b="1" dirty="0" smtClean="0"/>
              <a:t>Growth rates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660</TotalTime>
  <Words>1721</Words>
  <Application>Microsoft Office PowerPoint</Application>
  <PresentationFormat>On-screen Show (4:3)</PresentationFormat>
  <Paragraphs>164</Paragraphs>
  <Slides>42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Concourse</vt:lpstr>
      <vt:lpstr>Magnitude of the population problem all over the world</vt:lpstr>
      <vt:lpstr>Objectives </vt:lpstr>
      <vt:lpstr>Introduction </vt:lpstr>
      <vt:lpstr>Cont.</vt:lpstr>
      <vt:lpstr>Demographic cycle</vt:lpstr>
      <vt:lpstr>First stage (high stationary)</vt:lpstr>
      <vt:lpstr>Third stage (late expansion)</vt:lpstr>
      <vt:lpstr>Fourth stage (low stationary)</vt:lpstr>
      <vt:lpstr>Growth rates</vt:lpstr>
      <vt:lpstr>Factors affecting fertility</vt:lpstr>
      <vt:lpstr>Cont.</vt:lpstr>
      <vt:lpstr>Fertility measurements</vt:lpstr>
      <vt:lpstr>1- Crude birth rate</vt:lpstr>
      <vt:lpstr>2- General fertility rate</vt:lpstr>
      <vt:lpstr>3- General marital fertility rate</vt:lpstr>
      <vt:lpstr>4- Age specific fertility rate</vt:lpstr>
      <vt:lpstr>5- Age specific marital fertility rate</vt:lpstr>
      <vt:lpstr>6- Total fertility rate</vt:lpstr>
      <vt:lpstr>7- Total marital fertility rate</vt:lpstr>
      <vt:lpstr>8- Gross reproduction rate</vt:lpstr>
      <vt:lpstr>9- Net reproduction rate</vt:lpstr>
      <vt:lpstr>10- Child woman ratio</vt:lpstr>
      <vt:lpstr>11- Pregnancy rate</vt:lpstr>
      <vt:lpstr>12- Abortion rate </vt:lpstr>
      <vt:lpstr>13- Abortion ratio</vt:lpstr>
      <vt:lpstr>14- Marriage rate</vt:lpstr>
      <vt:lpstr>15- General marriage rate</vt:lpstr>
      <vt:lpstr>Impact of family planning on Women’s health</vt:lpstr>
      <vt:lpstr>1- Avoidance of unwanted pregnancies</vt:lpstr>
      <vt:lpstr>2-Limiting the number of births and proper spacing</vt:lpstr>
      <vt:lpstr>Cont.</vt:lpstr>
      <vt:lpstr>3- Timing the births</vt:lpstr>
      <vt:lpstr>Impact of family planning on Foetal health</vt:lpstr>
      <vt:lpstr>Impact of family planning on Infant and child health</vt:lpstr>
      <vt:lpstr>1- Child mortality</vt:lpstr>
      <vt:lpstr>2- Child growth, development and nutrition</vt:lpstr>
      <vt:lpstr>3- Infectious diseases</vt:lpstr>
      <vt:lpstr>4- Intelligence</vt:lpstr>
      <vt:lpstr>     Family planning as a strategy to solve population problem </vt:lpstr>
      <vt:lpstr>PowerPoint Presentation</vt:lpstr>
      <vt:lpstr>PowerPoint Presentation</vt:lpstr>
      <vt:lpstr>Thank you</vt:lpstr>
    </vt:vector>
  </TitlesOfParts>
  <Company>State of Washington, DSHS MAA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CHARGE Family Planning Program</dc:title>
  <dc:creator>blevebk</dc:creator>
  <cp:lastModifiedBy>Basma</cp:lastModifiedBy>
  <cp:revision>56</cp:revision>
  <dcterms:created xsi:type="dcterms:W3CDTF">2008-08-26T15:36:50Z</dcterms:created>
  <dcterms:modified xsi:type="dcterms:W3CDTF">2015-02-11T08:52:39Z</dcterms:modified>
</cp:coreProperties>
</file>