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64" r:id="rId4"/>
    <p:sldId id="265" r:id="rId5"/>
    <p:sldId id="275" r:id="rId6"/>
    <p:sldId id="266" r:id="rId7"/>
    <p:sldId id="274" r:id="rId8"/>
    <p:sldId id="267" r:id="rId9"/>
    <p:sldId id="268" r:id="rId10"/>
    <p:sldId id="269" r:id="rId11"/>
    <p:sldId id="277" r:id="rId12"/>
    <p:sldId id="270" r:id="rId13"/>
    <p:sldId id="276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4677-AA6D-4C45-9B1F-F7B3AB8C3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6FDB-F6C1-4FCA-89F1-578BA14CC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5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9E30-CEC3-410E-B72F-589487A63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44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FEDE-7A86-4CC2-B963-60332BA0F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239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2309-32C0-4C0A-9404-BDD6AF952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1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A625-3AD9-4EA6-8B2E-031F4F13C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634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20EA-A322-4086-AC23-1C1948C2D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966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E599-A516-43D4-A108-E2938F7DC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79D1-A663-4244-8A40-4AAB201E6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29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9E88-7DCC-4474-86C3-EAC8B0AA8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02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A3B6-4D43-4515-BCAB-21D00023B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2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42959-5F6C-42A8-BED3-A29703AA0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67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EBD2-08D2-4190-89DF-5056EE2B7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614E-6A98-454F-8396-E2C730013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4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0DAD-5706-4847-9528-326CD270D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6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41A9-20B6-4B68-B44C-325EB5F8C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90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060122-3556-4A7E-A553-E547A22F5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aldawood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hyperlink" Target="http://images.google.com.sa/imgres?imgurl=http://www.umaine.edu/umext/cranberries/others/lacewing%20adultandlarva.JPG&amp;imgrefurl=http://www.umaine.edu/umext/cranberries/others/others07-lacewings.htm&amp;h=429&amp;w=497&amp;sz=167&amp;tbnid=ePQUgUQKYtcJ:&amp;tbnh=109&amp;tbnw=126&amp;start=28&amp;prev=/images?q%3Dlacewing%26start%3D20%26hl%3Dar%26lr%3D%26ie%3DUTF-8%26sa%3DN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a/imgres?imgurl=http://www.cals.ncsu.edu/course/ent425/tutorial/compound1a.gif&amp;imgrefurl=http://www.cals.ncsu.edu/course/ent425/tutorial/photo.html&amp;h=364&amp;w=400&amp;sz=30&amp;tbnid=e8Boml2qHy8J:&amp;tbnh=109&amp;tbnw=119&amp;start=23&amp;prev=/images?q%3Dcompound%2Beyes%26start%3D20%26hl%3Dar%26lr%3D%26ie%3DUTF-8%26sa%3DN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://www.sheepmania.com/nat/insect/dictyoptera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189038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en-US" altLang="en-US" sz="2800" b="1" dirty="0"/>
          </a:p>
        </p:txBody>
      </p:sp>
      <p:pic>
        <p:nvPicPr>
          <p:cNvPr id="4103" name="Picture 9" descr="شعار الجامعة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195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446824"/>
          </a:xfrm>
          <a:prstGeom prst="rect">
            <a:avLst/>
          </a:prstGeom>
          <a:blipFill dpi="0" rotWithShape="1">
            <a:blip r:embed="rId6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smtClean="0"/>
              <a:t>أساتذة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هذال بن محمد آل ظافر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 العزيز بن سعد القرني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aldawood@ksu.edu.sa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8246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hdhafer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Tel: 467- 0292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alqarni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5282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pPr eaLnBrk="1" hangingPunct="1"/>
            <a:r>
              <a:rPr lang="ar-SA" altLang="en-US" sz="3200" b="1" dirty="0" smtClean="0">
                <a:solidFill>
                  <a:schemeClr val="tx1"/>
                </a:solidFill>
              </a:rPr>
              <a:t>الصدر وزوائده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4339" name="Picture 3" descr="2_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16832"/>
            <a:ext cx="2570162" cy="1881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Fruit_fl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028825"/>
            <a:ext cx="2767012" cy="1841500"/>
          </a:xfrm>
        </p:spPr>
      </p:pic>
      <p:pic>
        <p:nvPicPr>
          <p:cNvPr id="14341" name="Picture 5" descr="halter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50" y="4005064"/>
            <a:ext cx="287178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 descr="wpe13.jpg (7715 bytes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4172001"/>
            <a:ext cx="270033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47664" y="6309320"/>
            <a:ext cx="521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2000" b="1" dirty="0" err="1"/>
              <a:t>Diptera</a:t>
            </a:r>
            <a:r>
              <a:rPr lang="ar-SA" altLang="en-US" sz="2400" b="1" dirty="0"/>
              <a:t>دبابيس الاتزان</a:t>
            </a:r>
            <a:r>
              <a:rPr lang="ar-SA" altLang="en-US" sz="2000" b="1" dirty="0"/>
              <a:t> في رتبة الذباب (ثنائية الأجنحة) </a:t>
            </a:r>
            <a:endParaRPr lang="en-US" altLang="en-US" sz="2000" b="1" dirty="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419872" y="3212976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400" b="1" dirty="0"/>
              <a:t>أرجل           أجنحة</a:t>
            </a:r>
            <a:endParaRPr lang="en-US" altLang="en-US" sz="24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en-US" sz="4000" dirty="0" smtClean="0"/>
              <a:t>الأجنحة</a:t>
            </a:r>
            <a:r>
              <a:rPr lang="ar-SA" altLang="en-US" dirty="0" smtClean="0"/>
              <a:t> في الحشرات</a:t>
            </a:r>
            <a:endParaRPr lang="en-US" alt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smtClean="0"/>
              <a:t>جناح شفاف</a:t>
            </a:r>
          </a:p>
          <a:p>
            <a:pPr algn="r" rtl="1"/>
            <a:r>
              <a:rPr lang="ar-SA" altLang="en-US" smtClean="0"/>
              <a:t>جناح غمدي</a:t>
            </a:r>
          </a:p>
          <a:p>
            <a:pPr algn="r" rtl="1"/>
            <a:r>
              <a:rPr lang="ar-SA" altLang="en-US" smtClean="0"/>
              <a:t>جناح جلدي</a:t>
            </a:r>
          </a:p>
          <a:p>
            <a:pPr algn="r" rtl="1"/>
            <a:r>
              <a:rPr lang="ar-SA" altLang="en-US" smtClean="0"/>
              <a:t>جناح نصفي</a:t>
            </a:r>
          </a:p>
          <a:p>
            <a:pPr algn="r" rtl="1"/>
            <a:r>
              <a:rPr lang="ar-SA" altLang="en-US" smtClean="0"/>
              <a:t>جناح حرشفي</a:t>
            </a:r>
          </a:p>
          <a:p>
            <a:pPr algn="r" rtl="1"/>
            <a:r>
              <a:rPr lang="ar-SA" altLang="en-US" smtClean="0"/>
              <a:t>جناح متحور لدبوس إتزان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1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7476"/>
            <a:ext cx="9144000" cy="778098"/>
          </a:xfrm>
        </p:spPr>
        <p:txBody>
          <a:bodyPr/>
          <a:lstStyle/>
          <a:p>
            <a:pPr rtl="1" eaLnBrk="1" hangingPunct="1"/>
            <a:r>
              <a:rPr lang="ar-SA" altLang="en-US" sz="3200" b="1" dirty="0" smtClean="0">
                <a:solidFill>
                  <a:schemeClr val="tx1"/>
                </a:solidFill>
              </a:rPr>
              <a:t>الأجنحة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5363" name="Picture 3" descr="lacewing%2520adultandlarva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" y="5048250"/>
            <a:ext cx="1600200" cy="1384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 descr="insect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920"/>
            <a:ext cx="27368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butterflyw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342208"/>
            <a:ext cx="20875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beetle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6" y="2349359"/>
            <a:ext cx="2808287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80312" y="1982647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 dirty="0"/>
              <a:t>خنافس</a:t>
            </a:r>
            <a:endParaRPr lang="en-US" altLang="en-US" b="1" dirty="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72000" y="3625701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b="1" dirty="0"/>
              <a:t>أبو دقيق</a:t>
            </a:r>
            <a:endParaRPr lang="en-US" altLang="en-US" b="1" dirty="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43608" y="2342208"/>
            <a:ext cx="836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b="1" dirty="0"/>
              <a:t>أسد المن</a:t>
            </a:r>
            <a:endParaRPr lang="en-US" altLang="en-US" b="1" dirty="0"/>
          </a:p>
        </p:txBody>
      </p:sp>
      <p:pic>
        <p:nvPicPr>
          <p:cNvPr id="15370" name="Picture 10" descr="automeri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4581128"/>
            <a:ext cx="34750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956376" y="6093296"/>
            <a:ext cx="636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b="1" dirty="0"/>
              <a:t>فراشة</a:t>
            </a:r>
            <a:endParaRPr lang="en-US" altLang="en-US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en-US" dirty="0" smtClean="0"/>
              <a:t>الأرجل في الحشرات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smtClean="0"/>
              <a:t>أرجل مشي (سير)</a:t>
            </a:r>
          </a:p>
          <a:p>
            <a:pPr algn="r" rtl="1"/>
            <a:r>
              <a:rPr lang="ar-SA" altLang="en-US" smtClean="0"/>
              <a:t>أرجل تعلق بالعائل</a:t>
            </a:r>
          </a:p>
          <a:p>
            <a:pPr algn="r" rtl="1"/>
            <a:r>
              <a:rPr lang="ar-SA" altLang="en-US" smtClean="0"/>
              <a:t>أرجل مشي على الأسطح الملساء </a:t>
            </a:r>
          </a:p>
          <a:p>
            <a:pPr algn="r" rtl="1"/>
            <a:r>
              <a:rPr lang="ar-SA" altLang="en-US" smtClean="0"/>
              <a:t>أرجل حفر</a:t>
            </a:r>
          </a:p>
          <a:p>
            <a:pPr algn="r" rtl="1"/>
            <a:r>
              <a:rPr lang="ar-SA" altLang="en-US" smtClean="0"/>
              <a:t>أرجل لتنظيف قرون الإستشعار</a:t>
            </a:r>
          </a:p>
          <a:p>
            <a:pPr algn="r" rtl="1"/>
            <a:r>
              <a:rPr lang="ar-SA" altLang="en-US" smtClean="0"/>
              <a:t>أرجل عوم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32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2" y="1268760"/>
            <a:ext cx="9144000" cy="706090"/>
          </a:xfrm>
        </p:spPr>
        <p:txBody>
          <a:bodyPr/>
          <a:lstStyle/>
          <a:p>
            <a:pPr eaLnBrk="1" hangingPunct="1"/>
            <a:r>
              <a:rPr lang="ar-SA" altLang="en-US" sz="3200" b="1" dirty="0" smtClean="0">
                <a:solidFill>
                  <a:schemeClr val="tx1"/>
                </a:solidFill>
              </a:rPr>
              <a:t>الأرجل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6387" name="Picture 3" descr="insleg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060848"/>
            <a:ext cx="256381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636095" y="4437335"/>
            <a:ext cx="7445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SA" altLang="en-US" sz="2000"/>
              <a:t>حرقفة</a:t>
            </a:r>
            <a:endParaRPr lang="en-US" altLang="en-US" sz="20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59832" y="3357835"/>
            <a:ext cx="7921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SA" altLang="en-US" sz="2000" b="1"/>
              <a:t>مدور</a:t>
            </a:r>
            <a:endParaRPr lang="en-US" altLang="en-US" sz="2000" b="1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36095" y="2775223"/>
            <a:ext cx="5969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/>
              <a:t>فخذ</a:t>
            </a:r>
            <a:endParaRPr lang="en-US" altLang="en-US" sz="2000" b="1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75957" y="3376885"/>
            <a:ext cx="5969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ساق</a:t>
            </a:r>
            <a:endParaRPr lang="en-US" altLang="en-US" b="1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148982" y="4437335"/>
            <a:ext cx="595313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رسغ</a:t>
            </a:r>
            <a:endParaRPr lang="en-US" altLang="en-US" b="1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925145" y="5661298"/>
            <a:ext cx="601662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مخلب</a:t>
            </a:r>
            <a:endParaRPr lang="en-US" altLang="en-US" b="1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75732" y="2060848"/>
            <a:ext cx="2016125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/>
              <a:t>الأجزاء الرئيسية للأرجل</a:t>
            </a:r>
            <a:endParaRPr lang="en-US" altLang="en-US" b="1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008112"/>
            <a:ext cx="9144000" cy="620688"/>
          </a:xfrm>
        </p:spPr>
        <p:txBody>
          <a:bodyPr/>
          <a:lstStyle/>
          <a:p>
            <a:pPr rtl="1" eaLnBrk="1" hangingPunct="1"/>
            <a:r>
              <a:rPr lang="ar-SA" altLang="en-US" sz="3200" b="1" dirty="0" smtClean="0">
                <a:solidFill>
                  <a:schemeClr val="tx1"/>
                </a:solidFill>
              </a:rPr>
              <a:t>البطن وزوائده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7411" name="Picture 3" descr="cricke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678156"/>
            <a:ext cx="1689719" cy="25429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 descr="earw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733346"/>
            <a:ext cx="1800200" cy="2486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 descr="سمك فضي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4247405"/>
            <a:ext cx="4244975" cy="249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797449" y="1696740"/>
            <a:ext cx="509503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2400" b="1" dirty="0"/>
              <a:t>6- 11 حلقة (10 ظاهرة) مع وجود </a:t>
            </a:r>
            <a:r>
              <a:rPr lang="ar-SA" altLang="en-US" sz="2400" b="1" dirty="0" err="1"/>
              <a:t>تحورات</a:t>
            </a:r>
            <a:endParaRPr lang="ar-SA" altLang="en-US" sz="2400" b="1" dirty="0"/>
          </a:p>
          <a:p>
            <a:pPr marL="342900" indent="-3429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2400" b="1" dirty="0"/>
              <a:t>6 أو 7 الأولى تحمل ثغور تنفسية</a:t>
            </a:r>
          </a:p>
          <a:p>
            <a:pPr marL="342900" indent="-3429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2400" b="1" dirty="0" smtClean="0"/>
              <a:t>لا يوجد </a:t>
            </a:r>
            <a:r>
              <a:rPr lang="ar-SA" altLang="en-US" sz="2400" b="1" dirty="0"/>
              <a:t>زوائد جانبية للبطن في معظم الحشرات</a:t>
            </a:r>
          </a:p>
          <a:p>
            <a:pPr marL="342900" indent="-3429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2400" b="1" dirty="0" smtClean="0"/>
              <a:t>آلة </a:t>
            </a:r>
            <a:r>
              <a:rPr lang="ar-SA" altLang="en-US" sz="2400" b="1" dirty="0"/>
              <a:t>وضع البيض</a:t>
            </a:r>
          </a:p>
          <a:p>
            <a:pPr marL="342900" indent="-3429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2400" b="1" dirty="0" smtClean="0"/>
              <a:t>آلة </a:t>
            </a:r>
            <a:r>
              <a:rPr lang="ar-SA" altLang="en-US" sz="2400" b="1" dirty="0"/>
              <a:t>السفاد</a:t>
            </a:r>
          </a:p>
          <a:p>
            <a:pPr marL="342900" indent="-3429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2400" b="1" dirty="0" smtClean="0"/>
              <a:t>قرون </a:t>
            </a:r>
            <a:r>
              <a:rPr lang="ar-SA" altLang="en-US" sz="2400" b="1" dirty="0"/>
              <a:t>وملامس شرجية</a:t>
            </a:r>
            <a:endParaRPr lang="en-US" altLang="en-US" sz="2400" b="1" dirty="0"/>
          </a:p>
        </p:txBody>
      </p:sp>
      <p:pic>
        <p:nvPicPr>
          <p:cNvPr id="17415" name="Picture 7" descr="Z341266-Mosquito_larvae-SP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4581128"/>
            <a:ext cx="3312368" cy="2243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127404" y="1844824"/>
            <a:ext cx="261642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3200" b="1" dirty="0" smtClean="0"/>
              <a:t>جدار </a:t>
            </a:r>
            <a:r>
              <a:rPr lang="ar-SA" altLang="en-US" sz="3200" b="1" dirty="0"/>
              <a:t>الجسم</a:t>
            </a:r>
          </a:p>
          <a:p>
            <a:pPr marL="457200" indent="-4572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3200" b="1" dirty="0" smtClean="0"/>
              <a:t>الرأس وزوائده</a:t>
            </a:r>
          </a:p>
          <a:p>
            <a:pPr marL="457200" indent="-4572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3200" b="1" dirty="0" smtClean="0">
                <a:solidFill>
                  <a:schemeClr val="tx1"/>
                </a:solidFill>
              </a:rPr>
              <a:t>الصدر وزوائده</a:t>
            </a:r>
            <a:endParaRPr lang="ar-SA" altLang="en-US" sz="3200" b="1" dirty="0"/>
          </a:p>
          <a:p>
            <a:pPr marL="457200" indent="-457200" algn="r" rtl="1" eaLnBrk="1" hangingPunct="1">
              <a:buFont typeface="Arial" panose="020B0604020202020204" pitchFamily="34" charset="0"/>
              <a:buChar char="•"/>
            </a:pPr>
            <a:r>
              <a:rPr lang="ar-SA" altLang="en-US" sz="3200" b="1" dirty="0" smtClean="0"/>
              <a:t>البطن </a:t>
            </a:r>
            <a:r>
              <a:rPr lang="ar-SA" altLang="en-US" sz="3200" b="1" dirty="0" smtClean="0">
                <a:solidFill>
                  <a:schemeClr val="tx1"/>
                </a:solidFill>
              </a:rPr>
              <a:t>وزوائده</a:t>
            </a:r>
            <a:endParaRPr lang="en-US" altLang="en-US" sz="3200" b="1" dirty="0"/>
          </a:p>
        </p:txBody>
      </p:sp>
      <p:pic>
        <p:nvPicPr>
          <p:cNvPr id="9219" name="Picture 3" descr="antennae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420888"/>
            <a:ext cx="3889375" cy="217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2- 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4952" y="1307035"/>
            <a:ext cx="4691062" cy="735553"/>
          </a:xfrm>
        </p:spPr>
        <p:txBody>
          <a:bodyPr/>
          <a:lstStyle/>
          <a:p>
            <a:pPr algn="r" eaLnBrk="1" hangingPunct="1"/>
            <a:r>
              <a:rPr lang="ar-SA" altLang="en-US" sz="2800" b="1" dirty="0" smtClean="0">
                <a:solidFill>
                  <a:schemeClr val="tx1"/>
                </a:solidFill>
              </a:rPr>
              <a:t>تركيب جدار الجسم (الهيكل الخارجي)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9219" name="Picture 3" descr="Ins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565400"/>
            <a:ext cx="5184775" cy="3894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 flipH="1" flipV="1">
            <a:off x="1907703" y="2071687"/>
            <a:ext cx="143346" cy="852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3995738" y="2497929"/>
            <a:ext cx="288230" cy="859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5148263" y="2924175"/>
            <a:ext cx="18002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148263" y="35734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148263" y="4149725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148263" y="4437063"/>
            <a:ext cx="194468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787900" y="4797425"/>
            <a:ext cx="2232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1004888" y="2348879"/>
            <a:ext cx="685800" cy="16309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835150" y="5300663"/>
            <a:ext cx="5113338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981825" y="2682875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/>
              <a:t>جليد سطحي</a:t>
            </a:r>
            <a:endParaRPr lang="en-US" altLang="en-US" sz="2000" b="1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996113" y="3259138"/>
            <a:ext cx="1185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/>
              <a:t>جليد خارجي</a:t>
            </a:r>
            <a:endParaRPr lang="en-US" altLang="en-US" sz="2000" b="1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034213" y="3856038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/>
              <a:t>جليد داخلي</a:t>
            </a:r>
            <a:endParaRPr lang="en-US" altLang="en-US" sz="2000" b="1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153275" y="4503738"/>
            <a:ext cx="1182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/>
              <a:t>بشرة داخلية</a:t>
            </a:r>
            <a:endParaRPr lang="en-US" altLang="en-US" sz="2000" b="1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948488" y="5229225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/>
              <a:t>غشاء قاعدي</a:t>
            </a:r>
            <a:endParaRPr lang="en-US" altLang="en-US" sz="2000" b="1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938963" y="621188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/>
              <a:t>خلية مولدة للشعرة</a:t>
            </a:r>
            <a:endParaRPr lang="en-US" altLang="en-US" sz="2000" b="1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539506" y="1674812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000" b="1" dirty="0"/>
              <a:t>شعيرة</a:t>
            </a:r>
            <a:endParaRPr lang="en-US" altLang="en-US" sz="2000" b="1" dirty="0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964174" y="2071686"/>
            <a:ext cx="73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 dirty="0"/>
              <a:t>شوكة</a:t>
            </a:r>
            <a:endParaRPr lang="en-US" altLang="en-US" sz="2000" b="1" dirty="0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40528" y="1873249"/>
            <a:ext cx="93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000" b="1" dirty="0"/>
              <a:t>قناة </a:t>
            </a:r>
            <a:r>
              <a:rPr lang="ar-SA" altLang="en-US" sz="2000" b="1" dirty="0" err="1"/>
              <a:t>ثقبية</a:t>
            </a:r>
            <a:endParaRPr lang="en-US" altLang="en-US" sz="2000" b="1" dirty="0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308850" y="5734050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000" b="1"/>
              <a:t>ليفة عضلية</a:t>
            </a:r>
            <a:endParaRPr lang="en-US" altLang="en-US" sz="2000" b="1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924300" y="5445125"/>
            <a:ext cx="30956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3210" y="1916832"/>
            <a:ext cx="4114800" cy="1143000"/>
          </a:xfrm>
        </p:spPr>
        <p:txBody>
          <a:bodyPr/>
          <a:lstStyle/>
          <a:p>
            <a:pPr algn="r" rtl="1" eaLnBrk="1" hangingPunct="1"/>
            <a:r>
              <a:rPr lang="ar-SA" altLang="en-US" sz="4000" b="1" dirty="0" smtClean="0">
                <a:solidFill>
                  <a:schemeClr val="tx1"/>
                </a:solidFill>
              </a:rPr>
              <a:t>الرأس </a:t>
            </a:r>
            <a:r>
              <a:rPr lang="ar-SA" altLang="en-US" sz="4000" b="1" dirty="0" smtClean="0">
                <a:solidFill>
                  <a:schemeClr val="tx1"/>
                </a:solidFill>
              </a:rPr>
              <a:t>وزوائده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10243" name="Picture 3" descr="hea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12776"/>
            <a:ext cx="40386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04048" y="3356992"/>
            <a:ext cx="3413125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800" b="1" dirty="0"/>
              <a:t>أجزاء الفم</a:t>
            </a:r>
          </a:p>
          <a:p>
            <a:pPr algn="r" rtl="1" eaLnBrk="1" hangingPunct="1"/>
            <a:r>
              <a:rPr lang="ar-SA" altLang="en-US" sz="2000" b="1" dirty="0"/>
              <a:t>2 فك علوي + 2 فك سفلي + شفة عليا</a:t>
            </a:r>
            <a:endParaRPr lang="ar-SA" altLang="en-US" sz="2000" dirty="0"/>
          </a:p>
          <a:p>
            <a:pPr algn="r" rtl="1" eaLnBrk="1" hangingPunct="1"/>
            <a:r>
              <a:rPr lang="ar-SA" altLang="en-US" sz="2000" b="1" dirty="0"/>
              <a:t>+ شفة سفلى + لسان</a:t>
            </a:r>
          </a:p>
          <a:p>
            <a:pPr algn="r" rtl="1" eaLnBrk="1" hangingPunct="1"/>
            <a:endParaRPr lang="ar-SA" altLang="en-US" sz="2000" b="1" dirty="0"/>
          </a:p>
          <a:p>
            <a:pPr algn="r" rtl="1" eaLnBrk="1" hangingPunct="1"/>
            <a:r>
              <a:rPr lang="ar-SA" altLang="en-US" sz="2800" b="1" dirty="0"/>
              <a:t>قرون </a:t>
            </a:r>
            <a:r>
              <a:rPr lang="ar-SA" altLang="en-US" sz="2800" b="1" dirty="0" smtClean="0"/>
              <a:t>الاستشعار</a:t>
            </a:r>
            <a:endParaRPr lang="ar-SA" altLang="en-US" sz="2800" b="1" dirty="0"/>
          </a:p>
          <a:p>
            <a:pPr algn="r" rtl="1" eaLnBrk="1" hangingPunct="1"/>
            <a:r>
              <a:rPr lang="ar-SA" altLang="en-US" sz="2000" b="1" dirty="0"/>
              <a:t>أصل- عذق- سوط</a:t>
            </a:r>
          </a:p>
          <a:p>
            <a:pPr algn="r" rtl="1" eaLnBrk="1" hangingPunct="1"/>
            <a:endParaRPr lang="ar-SA" altLang="en-US" sz="2000" dirty="0"/>
          </a:p>
          <a:p>
            <a:pPr algn="r" rtl="1" eaLnBrk="1" hangingPunct="1"/>
            <a:r>
              <a:rPr lang="ar-SA" altLang="en-US" sz="2800" b="1" dirty="0"/>
              <a:t>العيون (</a:t>
            </a:r>
            <a:r>
              <a:rPr lang="ar-SA" altLang="en-US" sz="2800" b="1" dirty="0" smtClean="0"/>
              <a:t>مركبة - </a:t>
            </a:r>
            <a:r>
              <a:rPr lang="ar-SA" altLang="en-US" sz="2800" b="1" dirty="0"/>
              <a:t>بسيطة)</a:t>
            </a:r>
            <a:endParaRPr lang="en-US" altLang="en-US" sz="2800" b="1" dirty="0"/>
          </a:p>
        </p:txBody>
      </p:sp>
      <p:pic>
        <p:nvPicPr>
          <p:cNvPr id="10245" name="Picture 5" descr="siphon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4293096"/>
            <a:ext cx="256698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en-US" dirty="0" smtClean="0"/>
              <a:t>أجزاء </a:t>
            </a:r>
            <a:r>
              <a:rPr lang="ar-SA" altLang="en-US" sz="4000" dirty="0" smtClean="0"/>
              <a:t>الفم</a:t>
            </a:r>
            <a:r>
              <a:rPr lang="ar-SA" altLang="en-US" dirty="0" smtClean="0"/>
              <a:t> في الحشرات</a:t>
            </a:r>
            <a:endParaRPr lang="en-US" alt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dirty="0" smtClean="0"/>
              <a:t>تتحور أجزاء الفم على حسب نوع الغذاء وطبيعته إلى:</a:t>
            </a:r>
          </a:p>
          <a:p>
            <a:pPr lvl="1" algn="r" rtl="1"/>
            <a:r>
              <a:rPr lang="ar-SA" altLang="en-US" dirty="0" smtClean="0"/>
              <a:t>أجزاء الفم القارض</a:t>
            </a:r>
          </a:p>
          <a:p>
            <a:pPr lvl="1" algn="r" rtl="1"/>
            <a:r>
              <a:rPr lang="ar-SA" altLang="en-US" dirty="0" smtClean="0"/>
              <a:t>الثاقب الماص</a:t>
            </a:r>
          </a:p>
          <a:p>
            <a:pPr lvl="1" algn="r" rtl="1"/>
            <a:r>
              <a:rPr lang="ar-SA" altLang="en-US" dirty="0" smtClean="0"/>
              <a:t>الماص اللاعق </a:t>
            </a:r>
          </a:p>
          <a:p>
            <a:pPr lvl="1" algn="r" rtl="1"/>
            <a:r>
              <a:rPr lang="ar-SA" altLang="en-US" dirty="0" smtClean="0"/>
              <a:t>القارض اللاعق</a:t>
            </a:r>
          </a:p>
          <a:p>
            <a:pPr lvl="1" algn="r" rtl="1"/>
            <a:r>
              <a:rPr lang="ar-SA" altLang="en-US" dirty="0" smtClean="0"/>
              <a:t>أجزاء فم اليرقات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06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utterflyhea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1267519"/>
            <a:ext cx="2808287" cy="244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34024" y="1268760"/>
            <a:ext cx="3131840" cy="1143001"/>
          </a:xfrm>
        </p:spPr>
        <p:txBody>
          <a:bodyPr/>
          <a:lstStyle/>
          <a:p>
            <a:pPr eaLnBrk="1" hangingPunct="1"/>
            <a:r>
              <a:rPr lang="ar-SA" altLang="en-US" sz="2800" b="1" dirty="0" smtClean="0">
                <a:solidFill>
                  <a:schemeClr val="tx1"/>
                </a:solidFill>
              </a:rPr>
              <a:t>بعض أنواع أجزاء الفم </a:t>
            </a: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mosquitohea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25" y="1325889"/>
            <a:ext cx="2652712" cy="250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houseflyhe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35197"/>
            <a:ext cx="2808287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beetlehea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4160861"/>
            <a:ext cx="2088654" cy="160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84168" y="3717032"/>
            <a:ext cx="2052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sz="2000" b="1" dirty="0" smtClean="0"/>
              <a:t>فراشة - </a:t>
            </a:r>
            <a:r>
              <a:rPr lang="ar-SA" altLang="en-US" sz="2000" b="1" dirty="0"/>
              <a:t>سائل مكشوف</a:t>
            </a:r>
            <a:endParaRPr lang="en-US" altLang="en-US" sz="2000" b="1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9388" y="620713"/>
            <a:ext cx="1411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800" b="1">
                <a:solidFill>
                  <a:schemeClr val="bg1"/>
                </a:solidFill>
              </a:rPr>
              <a:t>ثاقب ماص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124075" y="5516563"/>
            <a:ext cx="766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800" b="1">
                <a:solidFill>
                  <a:schemeClr val="bg1"/>
                </a:solidFill>
              </a:rPr>
              <a:t>لاعق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87029" y="3825616"/>
            <a:ext cx="182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000" b="1" dirty="0"/>
              <a:t>بعوض- سائل مغطى</a:t>
            </a:r>
            <a:endParaRPr lang="en-US" altLang="en-US" sz="2000" b="1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39961" y="6408449"/>
            <a:ext cx="2087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000" b="1" dirty="0"/>
              <a:t>ذباب- سائل </a:t>
            </a:r>
            <a:r>
              <a:rPr lang="ar-SA" altLang="en-US" sz="2000" b="1" dirty="0" smtClean="0"/>
              <a:t>مكشوف</a:t>
            </a:r>
            <a:endParaRPr lang="en-US" altLang="en-US" sz="20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092702" y="5972533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خنفساء - صلب</a:t>
            </a:r>
            <a:endParaRPr lang="en-US" altLang="en-US" sz="2000" b="1" dirty="0"/>
          </a:p>
        </p:txBody>
      </p:sp>
      <p:pic>
        <p:nvPicPr>
          <p:cNvPr id="12301" name="Picture 13" descr="Hyme014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95" y="2893138"/>
            <a:ext cx="26638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136032" y="6210011"/>
            <a:ext cx="241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altLang="en-US" b="1" dirty="0"/>
              <a:t>نحل العسل-</a:t>
            </a:r>
            <a:r>
              <a:rPr lang="ar-SA" altLang="en-US" dirty="0"/>
              <a:t> </a:t>
            </a:r>
            <a:r>
              <a:rPr lang="ar-SA" altLang="en-US" sz="2000" b="1" dirty="0"/>
              <a:t>صلب وسائل</a:t>
            </a:r>
            <a:r>
              <a:rPr lang="ar-SA" altLang="en-US" dirty="0"/>
              <a:t>     </a:t>
            </a:r>
            <a:endParaRPr lang="en-US" altLang="en-US" dirty="0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136032" y="5516563"/>
            <a:ext cx="144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400" b="1" dirty="0"/>
              <a:t>قارض لاعـق</a:t>
            </a:r>
            <a:endParaRPr lang="en-US" altLang="en-US" sz="2400" b="1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altLang="en-US" dirty="0" smtClean="0"/>
              <a:t>قرون ال</a:t>
            </a:r>
            <a:r>
              <a:rPr lang="ar-SA" altLang="en-US" dirty="0"/>
              <a:t>ا</a:t>
            </a:r>
            <a:r>
              <a:rPr lang="ar-SA" altLang="en-US" dirty="0" smtClean="0"/>
              <a:t>ستشعار في الحشرات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altLang="en-US" dirty="0" smtClean="0"/>
              <a:t>وظائف قرون الاستشعار</a:t>
            </a:r>
          </a:p>
          <a:p>
            <a:pPr algn="r" rtl="1"/>
            <a:r>
              <a:rPr lang="ar-SA" altLang="en-US" dirty="0" smtClean="0"/>
              <a:t>أنواع قرون الاستشعار</a:t>
            </a:r>
          </a:p>
          <a:p>
            <a:pPr algn="r" rt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8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7544" y="1268760"/>
            <a:ext cx="7092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800" b="1" dirty="0" smtClean="0"/>
              <a:t>تركيبة قرون الاستشعار: أصل - عذق - سوط</a:t>
            </a:r>
            <a:endParaRPr lang="en-US" altLang="en-US" sz="2800" b="1" dirty="0"/>
          </a:p>
        </p:txBody>
      </p:sp>
      <p:pic>
        <p:nvPicPr>
          <p:cNvPr id="12291" name="Picture 3" descr="cockchaferanten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16832"/>
            <a:ext cx="3024138" cy="2386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 descr="mothanten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700808"/>
            <a:ext cx="360045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mosquitoanten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119473"/>
            <a:ext cx="3239840" cy="24778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beeantenn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226774"/>
            <a:ext cx="3383731" cy="2442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09570" y="845084"/>
            <a:ext cx="5812891" cy="1143000"/>
          </a:xfrm>
        </p:spPr>
        <p:txBody>
          <a:bodyPr/>
          <a:lstStyle/>
          <a:p>
            <a:pPr eaLnBrk="1" hangingPunct="1"/>
            <a:r>
              <a:rPr lang="ar-SA" altLang="en-US" sz="3200" b="1" dirty="0" smtClean="0">
                <a:solidFill>
                  <a:schemeClr val="tx1"/>
                </a:solidFill>
              </a:rPr>
              <a:t>العيون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3316" name="Picture 4" descr="ey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1988840"/>
            <a:ext cx="1958975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 descr="compound1a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5274" y="4365104"/>
            <a:ext cx="2160588" cy="1978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3850" y="1324819"/>
            <a:ext cx="4701654" cy="3040285"/>
            <a:chOff x="323850" y="745903"/>
            <a:chExt cx="4701654" cy="3040285"/>
          </a:xfrm>
        </p:grpSpPr>
        <p:pic>
          <p:nvPicPr>
            <p:cNvPr id="13315" name="Picture 3" descr="mantid">
              <a:hlinkClick r:id="rId5"/>
            </p:cNvPr>
            <p:cNvPicPr>
              <a:picLocks noGrp="1" noChangeAspect="1" noChangeArrowheads="1"/>
            </p:cNvPicPr>
            <p:nvPr>
              <p:ph sz="quarter" idx="1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11250" y="1600200"/>
              <a:ext cx="2730500" cy="2185988"/>
            </a:xfr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V="1">
              <a:off x="3059832" y="2205038"/>
              <a:ext cx="1080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H="1" flipV="1">
              <a:off x="1331912" y="1193899"/>
              <a:ext cx="1152525" cy="8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263504" y="2144713"/>
              <a:ext cx="76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ar-SA" altLang="en-US" sz="2400" b="1" dirty="0"/>
                <a:t>مركبة</a:t>
              </a:r>
              <a:endParaRPr lang="en-US" altLang="en-US" sz="2400" b="1" dirty="0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23850" y="745903"/>
              <a:ext cx="1225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ar-SA" altLang="en-US" sz="2400" b="1" dirty="0"/>
                <a:t>بسيطة</a:t>
              </a:r>
              <a:endParaRPr lang="en-US" altLang="en-US" sz="2400" b="1" dirty="0"/>
            </a:p>
          </p:txBody>
        </p:sp>
      </p:grpSp>
      <p:pic>
        <p:nvPicPr>
          <p:cNvPr id="13322" name="Picture 10" descr="stemm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4199390"/>
            <a:ext cx="2447925" cy="230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124075" y="623728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ar-SA" altLang="en-US" sz="2400" b="1"/>
              <a:t>مركبة</a:t>
            </a:r>
            <a:endParaRPr lang="en-US" altLang="en-US" sz="2400" b="1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716016" y="5871369"/>
            <a:ext cx="15113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altLang="en-US" sz="2400" b="1" dirty="0"/>
              <a:t>بسيطة</a:t>
            </a:r>
            <a:endParaRPr lang="en-US" altLang="en-US" sz="2400" b="1" dirty="0"/>
          </a:p>
          <a:p>
            <a:pPr algn="r" rtl="1" eaLnBrk="1" hangingPunct="1"/>
            <a:endParaRPr lang="en-US" altLang="en-US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ar-SA" altLang="en-US" sz="4000" b="1" dirty="0" smtClean="0"/>
              <a:t>الصفات الخارجية </a:t>
            </a:r>
            <a:r>
              <a:rPr lang="ar-SA" altLang="en-US" sz="4000" b="1" dirty="0"/>
              <a:t>للحشرات</a:t>
            </a:r>
            <a:endParaRPr lang="en-US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324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تركيب جدار الجسم (الهيكل الخارجي)</vt:lpstr>
      <vt:lpstr>الرأس وزوائده</vt:lpstr>
      <vt:lpstr>أجزاء الفم في الحشرات</vt:lpstr>
      <vt:lpstr>بعض أنواع أجزاء الفم </vt:lpstr>
      <vt:lpstr>قرون الاستشعار في الحشرات</vt:lpstr>
      <vt:lpstr>PowerPoint Presentation</vt:lpstr>
      <vt:lpstr>العيون</vt:lpstr>
      <vt:lpstr>الصدر وزوائده</vt:lpstr>
      <vt:lpstr>الأجنحة في الحشرات</vt:lpstr>
      <vt:lpstr>الأجنحة</vt:lpstr>
      <vt:lpstr>الأرجل في الحشرات</vt:lpstr>
      <vt:lpstr>الأرجل</vt:lpstr>
      <vt:lpstr>البطن وزوائده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Dr-abdulaziz-qarni</dc:creator>
  <cp:lastModifiedBy>User</cp:lastModifiedBy>
  <cp:revision>9</cp:revision>
  <dcterms:created xsi:type="dcterms:W3CDTF">2004-10-28T22:54:52Z</dcterms:created>
  <dcterms:modified xsi:type="dcterms:W3CDTF">2018-10-07T09:46:16Z</dcterms:modified>
</cp:coreProperties>
</file>