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6"/>
  </p:handoutMasterIdLst>
  <p:sldIdLst>
    <p:sldId id="257" r:id="rId2"/>
    <p:sldId id="271" r:id="rId3"/>
    <p:sldId id="263" r:id="rId4"/>
    <p:sldId id="256" r:id="rId5"/>
    <p:sldId id="270" r:id="rId6"/>
    <p:sldId id="260" r:id="rId7"/>
    <p:sldId id="262" r:id="rId8"/>
    <p:sldId id="259" r:id="rId9"/>
    <p:sldId id="265" r:id="rId10"/>
    <p:sldId id="261" r:id="rId11"/>
    <p:sldId id="267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1C7FE9A-BAF1-42B9-B530-C06CFAF174EF}" type="datetimeFigureOut">
              <a:rPr lang="ar-SA" smtClean="0"/>
              <a:pPr/>
              <a:t>30/03/1434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3654F9F-FBD4-461C-BFB0-4C61A93D537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5AD7E2-E83B-4AA5-B12E-F3CA9DFFAFB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A17473-7992-47BD-B620-78017EE40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AD7E2-E83B-4AA5-B12E-F3CA9DFFAFB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7473-7992-47BD-B620-78017EE40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AD7E2-E83B-4AA5-B12E-F3CA9DFFAFB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7473-7992-47BD-B620-78017EE40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AD7E2-E83B-4AA5-B12E-F3CA9DFFAFB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7473-7992-47BD-B620-78017EE40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AD7E2-E83B-4AA5-B12E-F3CA9DFFAFB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7473-7992-47BD-B620-78017EE40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AD7E2-E83B-4AA5-B12E-F3CA9DFFAFB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7473-7992-47BD-B620-78017EE40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AD7E2-E83B-4AA5-B12E-F3CA9DFFAFB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7473-7992-47BD-B620-78017EE40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AD7E2-E83B-4AA5-B12E-F3CA9DFFAFB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7473-7992-47BD-B620-78017EE40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AD7E2-E83B-4AA5-B12E-F3CA9DFFAFB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7473-7992-47BD-B620-78017EE40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5AD7E2-E83B-4AA5-B12E-F3CA9DFFAFB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7473-7992-47BD-B620-78017EE40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5AD7E2-E83B-4AA5-B12E-F3CA9DFFAFB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A17473-7992-47BD-B620-78017EE40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5AD7E2-E83B-4AA5-B12E-F3CA9DFFAFB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A17473-7992-47BD-B620-78017EE40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39378"/>
          </a:xfrm>
        </p:spPr>
        <p:txBody>
          <a:bodyPr>
            <a:normAutofit/>
          </a:bodyPr>
          <a:lstStyle/>
          <a:p>
            <a:pPr algn="ctr"/>
            <a:r>
              <a:rPr lang="en-GB" sz="5300" dirty="0" smtClean="0">
                <a:solidFill>
                  <a:srgbClr val="FF0000"/>
                </a:solidFill>
              </a:rPr>
              <a:t>The Determinants of Health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pPr algn="l"/>
            <a:endParaRPr lang="ar-SA" b="1" dirty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en-GB" b="1" dirty="0" smtClean="0">
                <a:solidFill>
                  <a:schemeClr val="tx1"/>
                </a:solidFill>
                <a:cs typeface="+mj-cs"/>
              </a:rPr>
              <a:t>      </a:t>
            </a:r>
            <a:r>
              <a:rPr lang="en-GB" sz="4200" b="1" u="sng" dirty="0">
                <a:solidFill>
                  <a:srgbClr val="FF0000"/>
                </a:solidFill>
                <a:cs typeface="+mj-cs"/>
              </a:rPr>
              <a:t>The determinants of health </a:t>
            </a:r>
            <a:r>
              <a:rPr lang="en-GB" sz="4200" dirty="0">
                <a:solidFill>
                  <a:schemeClr val="tx1"/>
                </a:solidFill>
                <a:cs typeface="+mj-cs"/>
              </a:rPr>
              <a:t>imply the factors that may either </a:t>
            </a:r>
            <a:r>
              <a:rPr lang="en-GB" sz="4200" u="sng" dirty="0">
                <a:solidFill>
                  <a:schemeClr val="tx1"/>
                </a:solidFill>
                <a:cs typeface="+mj-cs"/>
              </a:rPr>
              <a:t>positively or negatively influence </a:t>
            </a:r>
            <a:r>
              <a:rPr lang="en-GB" sz="4200" dirty="0">
                <a:solidFill>
                  <a:schemeClr val="tx1"/>
                </a:solidFill>
                <a:cs typeface="+mj-cs"/>
              </a:rPr>
              <a:t>health </a:t>
            </a:r>
            <a:r>
              <a:rPr lang="en-GB" sz="4200" dirty="0" smtClean="0">
                <a:cs typeface="+mj-cs"/>
              </a:rPr>
              <a:t>.</a:t>
            </a:r>
            <a:r>
              <a:rPr lang="en-GB" sz="4200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en-GB" sz="4200" dirty="0">
                <a:solidFill>
                  <a:schemeClr val="tx1"/>
                </a:solidFill>
                <a:cs typeface="+mj-cs"/>
              </a:rPr>
              <a:t>WHO identified the main determinants of health at four </a:t>
            </a:r>
            <a:r>
              <a:rPr lang="en-GB" sz="4200" dirty="0" smtClean="0">
                <a:solidFill>
                  <a:schemeClr val="tx1"/>
                </a:solidFill>
                <a:cs typeface="+mj-cs"/>
              </a:rPr>
              <a:t>levels</a:t>
            </a:r>
            <a:r>
              <a:rPr lang="ar-SA" sz="4200" dirty="0" smtClean="0">
                <a:solidFill>
                  <a:schemeClr val="tx1"/>
                </a:solidFill>
                <a:cs typeface="+mj-cs"/>
              </a:rPr>
              <a:t>:</a:t>
            </a:r>
            <a:endParaRPr lang="ar-SA" sz="4200" dirty="0" smtClean="0">
              <a:solidFill>
                <a:schemeClr val="tx1"/>
              </a:solidFill>
              <a:cs typeface="+mj-cs"/>
            </a:endParaRPr>
          </a:p>
          <a:p>
            <a:pPr algn="l"/>
            <a:endParaRPr lang="en-US" sz="5000" dirty="0">
              <a:solidFill>
                <a:schemeClr val="tx1"/>
              </a:solidFill>
              <a:cs typeface="+mj-cs"/>
            </a:endParaRPr>
          </a:p>
          <a:p>
            <a:pPr algn="l">
              <a:buNone/>
            </a:pPr>
            <a:r>
              <a:rPr lang="en-GB" sz="3600" dirty="0" smtClean="0">
                <a:solidFill>
                  <a:schemeClr val="tx1"/>
                </a:solidFill>
                <a:cs typeface="+mj-cs"/>
              </a:rPr>
              <a:t>1</a:t>
            </a:r>
            <a:r>
              <a:rPr lang="en-GB" dirty="0" smtClean="0">
                <a:solidFill>
                  <a:schemeClr val="tx1"/>
                </a:solidFill>
                <a:cs typeface="+mj-cs"/>
              </a:rPr>
              <a:t>.</a:t>
            </a:r>
            <a:r>
              <a:rPr lang="en-GB" sz="3800" dirty="0" smtClean="0">
                <a:solidFill>
                  <a:schemeClr val="tx1"/>
                </a:solidFill>
                <a:cs typeface="+mj-cs"/>
              </a:rPr>
              <a:t>The </a:t>
            </a:r>
            <a:r>
              <a:rPr lang="en-GB" sz="3800" dirty="0">
                <a:solidFill>
                  <a:schemeClr val="tx1"/>
                </a:solidFill>
                <a:cs typeface="+mj-cs"/>
              </a:rPr>
              <a:t>individual characteristics and behaviours: individual factors include biological and genetic factors as age, sex, and lifestyle, and psychological circumstances</a:t>
            </a:r>
            <a:r>
              <a:rPr lang="en-GB" sz="3800" dirty="0" smtClean="0">
                <a:solidFill>
                  <a:schemeClr val="tx1"/>
                </a:solidFill>
                <a:cs typeface="+mj-cs"/>
              </a:rPr>
              <a:t>.</a:t>
            </a:r>
            <a:endParaRPr lang="ar-SA" sz="3800" dirty="0" smtClean="0">
              <a:solidFill>
                <a:schemeClr val="tx1"/>
              </a:solidFill>
              <a:cs typeface="+mj-cs"/>
            </a:endParaRPr>
          </a:p>
          <a:p>
            <a:pPr algn="l"/>
            <a:endParaRPr lang="en-US" sz="3800" dirty="0">
              <a:solidFill>
                <a:schemeClr val="tx1"/>
              </a:solidFill>
              <a:cs typeface="+mj-cs"/>
            </a:endParaRPr>
          </a:p>
          <a:p>
            <a:pPr algn="l">
              <a:buNone/>
            </a:pPr>
            <a:r>
              <a:rPr lang="en-GB" sz="3800" dirty="0" smtClean="0">
                <a:solidFill>
                  <a:schemeClr val="tx1"/>
                </a:solidFill>
                <a:cs typeface="+mj-cs"/>
              </a:rPr>
              <a:t>2.The </a:t>
            </a:r>
            <a:r>
              <a:rPr lang="en-GB" sz="3800" dirty="0">
                <a:solidFill>
                  <a:schemeClr val="tx1"/>
                </a:solidFill>
                <a:cs typeface="+mj-cs"/>
              </a:rPr>
              <a:t>physical environment: this includes living and working conditions as environmental sanitation, healthy food and water supply, work environment, unemployment, and accessibility of health services </a:t>
            </a:r>
            <a:endParaRPr lang="ar-SA" sz="3800" dirty="0" smtClean="0">
              <a:solidFill>
                <a:schemeClr val="tx1"/>
              </a:solidFill>
              <a:cs typeface="+mj-cs"/>
            </a:endParaRPr>
          </a:p>
          <a:p>
            <a:pPr algn="l"/>
            <a:endParaRPr lang="en-US" sz="3800" b="1" dirty="0">
              <a:solidFill>
                <a:schemeClr val="tx1"/>
              </a:solidFill>
            </a:endParaRPr>
          </a:p>
          <a:p>
            <a:pPr algn="l"/>
            <a:endParaRPr lang="en-US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/>
            </a:r>
            <a:br>
              <a:rPr lang="ar-SA" b="1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2976" y="285728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cs typeface="+mj-cs"/>
              </a:rPr>
              <a:t>The determinants of health (WHO)</a:t>
            </a:r>
            <a:endParaRPr lang="ar-SA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2800" b="1" dirty="0" smtClean="0"/>
              <a:t>3.Social and community networks factors including social exclusion, social cohesion, and social support </a:t>
            </a:r>
            <a:endParaRPr lang="ar-SA" sz="2800" b="1" dirty="0" smtClean="0"/>
          </a:p>
          <a:p>
            <a:endParaRPr lang="en-US" sz="2800" b="1" dirty="0" smtClean="0"/>
          </a:p>
          <a:p>
            <a:pPr>
              <a:buNone/>
            </a:pPr>
            <a:r>
              <a:rPr lang="en-GB" sz="2800" b="1" dirty="0" smtClean="0"/>
              <a:t>4.The macro level which comprises social and economic circumstances or policies such as economic growth, poverty and education. </a:t>
            </a:r>
            <a:endParaRPr lang="en-US" sz="2800" b="1" dirty="0" smtClean="0"/>
          </a:p>
          <a:p>
            <a:endParaRPr lang="ar-SA" sz="28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91062" y="2839244"/>
            <a:ext cx="39528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>
                <a:solidFill>
                  <a:srgbClr val="FF0000"/>
                </a:solidFill>
              </a:rPr>
              <a:t>The determinants of health (WHO)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280831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The primary determinates of health are the economic, physical and social environments' within which individuals live.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This understanding should be used to develop a wider public health policy/ activities that promote good health </a:t>
            </a:r>
            <a:endParaRPr lang="en-US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2214554"/>
            <a:ext cx="7772400" cy="38052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 Read the relevant articles and discuses with your group what are the potential determinants of health in Arabic world?</a:t>
            </a: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effectLst>
            <a:reflection blurRad="6350" stA="50000" endA="300" endPos="55500" dist="50800" dir="5400000" sy="-100000" algn="bl" rotWithShape="0"/>
          </a:effectLst>
          <a:scene3d>
            <a:camera prst="isometricOffAxis1Right"/>
            <a:lightRig rig="threePt" dir="t"/>
          </a:scene3d>
        </p:spPr>
        <p:txBody>
          <a:bodyPr/>
          <a:lstStyle/>
          <a:p>
            <a:r>
              <a:rPr lang="en-US" dirty="0" smtClean="0"/>
              <a:t>Workgroup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ddybe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481138"/>
            <a:ext cx="6643734" cy="494825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Thank you</a:t>
            </a:r>
            <a:endParaRPr lang="en-US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Control our Health?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en-GB" b="1" dirty="0" smtClean="0"/>
              <a:t>“Health is a state of complete physical,</a:t>
            </a:r>
            <a:br>
              <a:rPr lang="en-GB" b="1" dirty="0" smtClean="0"/>
            </a:br>
            <a:r>
              <a:rPr lang="en-GB" b="1" dirty="0" smtClean="0"/>
              <a:t>mental and social well being, and not merely the absence </a:t>
            </a:r>
            <a:r>
              <a:rPr lang="en-US" b="1" dirty="0" smtClean="0"/>
              <a:t>of disease or infirmity</a:t>
            </a:r>
            <a:r>
              <a:rPr lang="en-US" dirty="0" smtClean="0"/>
              <a:t>.”</a:t>
            </a:r>
            <a:r>
              <a:rPr lang="en-GB" dirty="0" smtClean="0">
                <a:solidFill>
                  <a:srgbClr val="FF0000"/>
                </a:solidFill>
              </a:rPr>
              <a:t> (WHO)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GB" b="1" dirty="0" smtClean="0"/>
              <a:t>Health has been defined as having a wellbeing status that can overcome any social disadvantage effects (Dahlgren &amp; Whitehead, 2007)</a:t>
            </a:r>
            <a:endParaRPr lang="en-US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Definition of health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080120"/>
          </a:xfrm>
        </p:spPr>
        <p:txBody>
          <a:bodyPr>
            <a:normAutofit/>
          </a:bodyPr>
          <a:lstStyle/>
          <a:p>
            <a:r>
              <a:rPr lang="en-GB" sz="3200" dirty="0"/>
              <a:t/>
            </a:r>
            <a:br>
              <a:rPr lang="en-GB" sz="3200" dirty="0"/>
            </a:b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" name="عنصر نائب للمحتوى 2"/>
          <p:cNvSpPr>
            <a:spLocks noGrp="1"/>
          </p:cNvSpPr>
          <p:nvPr>
            <p:ph type="subTitle" idx="1"/>
          </p:nvPr>
        </p:nvSpPr>
        <p:spPr>
          <a:xfrm>
            <a:off x="611188" y="404664"/>
            <a:ext cx="7705228" cy="5976663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How different disciplines consider determinants of health ?</a:t>
            </a:r>
          </a:p>
          <a:p>
            <a:pPr algn="l"/>
            <a:r>
              <a:rPr lang="en-US" sz="2400" dirty="0" smtClean="0">
                <a:solidFill>
                  <a:srgbClr val="0070C0"/>
                </a:solidFill>
              </a:rPr>
              <a:t>There are four schools of thoughts: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The biological view (individual genetic susceptibilities to disease)focus on the causes of disease and discrete treatments for ill individuals.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The lifestyle view emphases on individual responsibility for lifestyle choices.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3- The macro socio-economic approach emphasis on factors outside the health care sector; especially economic and social.</a:t>
            </a:r>
          </a:p>
          <a:p>
            <a:pPr marL="457200" indent="-45720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4- The population health view-emphasis on the impact on population health  of wealth and distribution.</a:t>
            </a:r>
          </a:p>
          <a:p>
            <a:pPr>
              <a:buNone/>
            </a:pPr>
            <a:r>
              <a:rPr lang="en-US" sz="2800" b="1" dirty="0" smtClean="0"/>
              <a:t>Health policy is dominated by a biological thought/school, yet there is a substantial theoretical and evidence base to support a more comprehensive perspective .</a:t>
            </a:r>
          </a:p>
          <a:p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Canda’s</a:t>
            </a:r>
            <a:r>
              <a:rPr lang="en-US" dirty="0" smtClean="0"/>
              <a:t> </a:t>
            </a:r>
            <a:r>
              <a:rPr lang="en-US" dirty="0" err="1" smtClean="0"/>
              <a:t>Lalonde</a:t>
            </a:r>
            <a:r>
              <a:rPr lang="en-US" dirty="0" smtClean="0"/>
              <a:t> Report was the first official statement to describe </a:t>
            </a:r>
            <a:r>
              <a:rPr lang="en-US" u="sng" dirty="0" smtClean="0"/>
              <a:t>a broader view of health(social determinants of health as apposed to biomedical view) </a:t>
            </a:r>
            <a:r>
              <a:rPr lang="en-US" dirty="0" smtClean="0"/>
              <a:t>that set </a:t>
            </a:r>
            <a:r>
              <a:rPr lang="en-US" b="1" dirty="0" smtClean="0"/>
              <a:t>9 prerequisites for good 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Peace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Shelter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Income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A stable ecosystem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Sustainable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Social justice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Equity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641379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Systems theory states that a system is composed of interdependent and interrelated parts, with change in one part producing changes in others(Von Bertalanffy,1968).</a:t>
            </a:r>
          </a:p>
          <a:p>
            <a:endParaRPr lang="en-US" sz="2000" dirty="0" smtClean="0"/>
          </a:p>
          <a:p>
            <a:r>
              <a:rPr lang="en-US" sz="2000" dirty="0" smtClean="0"/>
              <a:t>Most of the health models focused on:</a:t>
            </a:r>
          </a:p>
          <a:p>
            <a:pPr algn="ctr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Causal chain</a:t>
            </a:r>
          </a:p>
          <a:p>
            <a:pPr>
              <a:buNone/>
            </a:pPr>
            <a:r>
              <a:rPr lang="en-US" sz="2000" dirty="0" smtClean="0"/>
              <a:t>         Environmental elements                                     Health status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0070C0"/>
                </a:solidFill>
              </a:rPr>
              <a:t>The “rainbow” models(Dahlgren and Whitehead,1991</a:t>
            </a:r>
            <a:r>
              <a:rPr lang="en-US" sz="2000" dirty="0" smtClean="0"/>
              <a:t>) is the most common conceptual model assist to understand the interrelationships of health determinants(factors):</a:t>
            </a:r>
          </a:p>
          <a:p>
            <a:r>
              <a:rPr lang="en-US" sz="2000" dirty="0" smtClean="0"/>
              <a:t>Population health has been influenced much more by the fast changing social conditions in which people live.</a:t>
            </a:r>
          </a:p>
          <a:p>
            <a:r>
              <a:rPr lang="en-US" sz="2000" dirty="0" smtClean="0"/>
              <a:t>Health care intervention appears in reducing disease susceptibility (immunization program).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Systems theory and social determinants of health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857752" y="3357562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424936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Few determinants </a:t>
            </a:r>
            <a:r>
              <a:rPr lang="en-US" dirty="0" smtClean="0"/>
              <a:t>of health can be directly influenced </a:t>
            </a:r>
            <a:r>
              <a:rPr lang="en-US" u="sng" dirty="0" smtClean="0"/>
              <a:t>by the individuals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Most social determinants(education, employment, income, material environment) </a:t>
            </a:r>
            <a:r>
              <a:rPr lang="en-US" u="sng" dirty="0" smtClean="0"/>
              <a:t>have a greater impact </a:t>
            </a:r>
            <a:r>
              <a:rPr lang="en-US" dirty="0" smtClean="0"/>
              <a:t>on population health status </a:t>
            </a:r>
            <a:r>
              <a:rPr lang="en-US" u="sng" dirty="0" smtClean="0"/>
              <a:t>than health care services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determinants of health have </a:t>
            </a:r>
            <a:r>
              <a:rPr lang="en-US" u="sng" dirty="0" smtClean="0"/>
              <a:t>different impact </a:t>
            </a:r>
            <a:r>
              <a:rPr lang="en-US" dirty="0" smtClean="0"/>
              <a:t>on </a:t>
            </a:r>
            <a:r>
              <a:rPr lang="en-US" u="sng" dirty="0" smtClean="0"/>
              <a:t>different groups of people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Health inequalities concerns on unequal(</a:t>
            </a:r>
            <a:r>
              <a:rPr lang="en-US" u="sng" dirty="0" smtClean="0"/>
              <a:t>unfair</a:t>
            </a:r>
            <a:r>
              <a:rPr lang="en-US" dirty="0" smtClean="0"/>
              <a:t>)</a:t>
            </a:r>
            <a:r>
              <a:rPr lang="en-US" u="sng" dirty="0" smtClean="0"/>
              <a:t>distribution </a:t>
            </a:r>
            <a:r>
              <a:rPr lang="en-US" dirty="0" smtClean="0"/>
              <a:t>of health determinants.</a:t>
            </a:r>
          </a:p>
          <a:p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Systems theory and social determinants of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697</TotalTime>
  <Words>534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The Determinants of Health </vt:lpstr>
      <vt:lpstr>Do We Control our Health?</vt:lpstr>
      <vt:lpstr>Definition of health</vt:lpstr>
      <vt:lpstr> </vt:lpstr>
      <vt:lpstr>Slide 5</vt:lpstr>
      <vt:lpstr>Slide 6</vt:lpstr>
      <vt:lpstr>Systems theory and social determinants of health</vt:lpstr>
      <vt:lpstr>Slide 8</vt:lpstr>
      <vt:lpstr>Systems theory and social determinants of health</vt:lpstr>
      <vt:lpstr> </vt:lpstr>
      <vt:lpstr>The determinants of health (WHO)</vt:lpstr>
      <vt:lpstr>Conclusion</vt:lpstr>
      <vt:lpstr>Workgroup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determinants of health</dc:title>
  <dc:creator>Admin</dc:creator>
  <cp:lastModifiedBy>ksu</cp:lastModifiedBy>
  <cp:revision>77</cp:revision>
  <dcterms:created xsi:type="dcterms:W3CDTF">2010-10-08T08:02:55Z</dcterms:created>
  <dcterms:modified xsi:type="dcterms:W3CDTF">2013-02-10T07:09:41Z</dcterms:modified>
</cp:coreProperties>
</file>