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1"/>
    <p:sldMasterId id="2147484084" r:id="rId2"/>
    <p:sldMasterId id="2147484096" r:id="rId3"/>
  </p:sldMasterIdLst>
  <p:notesMasterIdLst>
    <p:notesMasterId r:id="rId81"/>
  </p:notesMasterIdLst>
  <p:sldIdLst>
    <p:sldId id="572" r:id="rId4"/>
    <p:sldId id="493" r:id="rId5"/>
    <p:sldId id="494" r:id="rId6"/>
    <p:sldId id="495" r:id="rId7"/>
    <p:sldId id="496" r:id="rId8"/>
    <p:sldId id="497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3" r:id="rId21"/>
    <p:sldId id="510" r:id="rId22"/>
    <p:sldId id="511" r:id="rId23"/>
    <p:sldId id="512" r:id="rId24"/>
    <p:sldId id="514" r:id="rId25"/>
    <p:sldId id="515" r:id="rId26"/>
    <p:sldId id="516" r:id="rId27"/>
    <p:sldId id="517" r:id="rId28"/>
    <p:sldId id="518" r:id="rId29"/>
    <p:sldId id="519" r:id="rId30"/>
    <p:sldId id="520" r:id="rId31"/>
    <p:sldId id="521" r:id="rId32"/>
    <p:sldId id="523" r:id="rId33"/>
    <p:sldId id="524" r:id="rId34"/>
    <p:sldId id="525" r:id="rId35"/>
    <p:sldId id="526" r:id="rId36"/>
    <p:sldId id="429" r:id="rId37"/>
    <p:sldId id="528" r:id="rId38"/>
    <p:sldId id="529" r:id="rId39"/>
    <p:sldId id="530" r:id="rId40"/>
    <p:sldId id="531" r:id="rId41"/>
    <p:sldId id="532" r:id="rId42"/>
    <p:sldId id="533" r:id="rId43"/>
    <p:sldId id="534" r:id="rId44"/>
    <p:sldId id="535" r:id="rId45"/>
    <p:sldId id="536" r:id="rId46"/>
    <p:sldId id="539" r:id="rId47"/>
    <p:sldId id="573" r:id="rId48"/>
    <p:sldId id="541" r:id="rId49"/>
    <p:sldId id="542" r:id="rId50"/>
    <p:sldId id="543" r:id="rId51"/>
    <p:sldId id="544" r:id="rId52"/>
    <p:sldId id="545" r:id="rId53"/>
    <p:sldId id="546" r:id="rId54"/>
    <p:sldId id="547" r:id="rId55"/>
    <p:sldId id="548" r:id="rId56"/>
    <p:sldId id="549" r:id="rId57"/>
    <p:sldId id="550" r:id="rId58"/>
    <p:sldId id="552" r:id="rId59"/>
    <p:sldId id="551" r:id="rId60"/>
    <p:sldId id="553" r:id="rId61"/>
    <p:sldId id="554" r:id="rId62"/>
    <p:sldId id="555" r:id="rId63"/>
    <p:sldId id="556" r:id="rId64"/>
    <p:sldId id="557" r:id="rId65"/>
    <p:sldId id="558" r:id="rId66"/>
    <p:sldId id="559" r:id="rId67"/>
    <p:sldId id="560" r:id="rId68"/>
    <p:sldId id="561" r:id="rId69"/>
    <p:sldId id="562" r:id="rId70"/>
    <p:sldId id="563" r:id="rId71"/>
    <p:sldId id="468" r:id="rId72"/>
    <p:sldId id="564" r:id="rId73"/>
    <p:sldId id="565" r:id="rId74"/>
    <p:sldId id="566" r:id="rId75"/>
    <p:sldId id="567" r:id="rId76"/>
    <p:sldId id="568" r:id="rId77"/>
    <p:sldId id="569" r:id="rId78"/>
    <p:sldId id="570" r:id="rId79"/>
    <p:sldId id="571" r:id="rId8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91" d="100"/>
          <a:sy n="91" d="100"/>
        </p:scale>
        <p:origin x="13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70A91-816D-4798-89F0-650D40B4149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58621-2C18-4A9B-94FA-620656303447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b="1" dirty="0"/>
            <a:t>Hydrocarbons</a:t>
          </a:r>
        </a:p>
      </dgm:t>
    </dgm:pt>
    <dgm:pt modelId="{379B9FA4-B8E6-4FAE-80F2-3DABFCA7629A}" type="parTrans" cxnId="{5E937803-0E39-45C4-9524-348B1AC16667}">
      <dgm:prSet/>
      <dgm:spPr/>
      <dgm:t>
        <a:bodyPr/>
        <a:lstStyle/>
        <a:p>
          <a:endParaRPr lang="en-US"/>
        </a:p>
      </dgm:t>
    </dgm:pt>
    <dgm:pt modelId="{E9165B66-98DF-4CF2-B847-14456D80FBE4}" type="sibTrans" cxnId="{5E937803-0E39-45C4-9524-348B1AC16667}">
      <dgm:prSet/>
      <dgm:spPr/>
      <dgm:t>
        <a:bodyPr/>
        <a:lstStyle/>
        <a:p>
          <a:endParaRPr lang="en-US"/>
        </a:p>
      </dgm:t>
    </dgm:pt>
    <dgm:pt modelId="{5B51D77B-6152-461B-86DB-64E4DC54A237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400" b="1" dirty="0"/>
            <a:t>Aromatic</a:t>
          </a:r>
        </a:p>
        <a:p>
          <a:pPr>
            <a:lnSpc>
              <a:spcPct val="100000"/>
            </a:lnSpc>
          </a:pPr>
          <a:r>
            <a:rPr lang="en-US" sz="1400" dirty="0"/>
            <a:t>Unsaturated Cyclic </a:t>
          </a:r>
        </a:p>
      </dgm:t>
    </dgm:pt>
    <dgm:pt modelId="{9F638FD2-3764-4EC8-BAEA-0950E0338D49}" type="parTrans" cxnId="{45912128-9DD6-4591-B4EF-1275D0098D11}">
      <dgm:prSet/>
      <dgm:spPr/>
      <dgm:t>
        <a:bodyPr/>
        <a:lstStyle/>
        <a:p>
          <a:endParaRPr lang="en-US"/>
        </a:p>
      </dgm:t>
    </dgm:pt>
    <dgm:pt modelId="{F8E4235F-53A3-4320-9568-0C9AED549123}" type="sibTrans" cxnId="{45912128-9DD6-4591-B4EF-1275D0098D11}">
      <dgm:prSet/>
      <dgm:spPr/>
      <dgm:t>
        <a:bodyPr/>
        <a:lstStyle/>
        <a:p>
          <a:endParaRPr lang="en-US"/>
        </a:p>
      </dgm:t>
    </dgm:pt>
    <dgm:pt modelId="{B0F44BD9-6919-4B77-9816-EA26AFE9D991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b="1" dirty="0"/>
            <a:t>Aliphatic</a:t>
          </a:r>
        </a:p>
      </dgm:t>
    </dgm:pt>
    <dgm:pt modelId="{8C118A94-3046-4968-8A2E-9AB8BC7463F5}" type="parTrans" cxnId="{5DBA4E5E-0012-427F-A21F-819E30EC6B76}">
      <dgm:prSet/>
      <dgm:spPr/>
      <dgm:t>
        <a:bodyPr/>
        <a:lstStyle/>
        <a:p>
          <a:endParaRPr lang="en-US"/>
        </a:p>
      </dgm:t>
    </dgm:pt>
    <dgm:pt modelId="{F6CC6EAB-E360-4DAA-83F1-9F114D37DD7B}" type="sibTrans" cxnId="{5DBA4E5E-0012-427F-A21F-819E30EC6B76}">
      <dgm:prSet/>
      <dgm:spPr/>
      <dgm:t>
        <a:bodyPr/>
        <a:lstStyle/>
        <a:p>
          <a:endParaRPr lang="en-US"/>
        </a:p>
      </dgm:t>
    </dgm:pt>
    <dgm:pt modelId="{59DDC14B-D600-4B02-8906-CDB56BD1879E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b="1" dirty="0"/>
            <a:t>Unsaturated</a:t>
          </a:r>
        </a:p>
      </dgm:t>
    </dgm:pt>
    <dgm:pt modelId="{0AA3DA23-5F06-406D-BC06-9A54F40DEEA4}" type="parTrans" cxnId="{F103AEC5-BA76-4159-BDD2-9609E8BFEE06}">
      <dgm:prSet/>
      <dgm:spPr/>
      <dgm:t>
        <a:bodyPr/>
        <a:lstStyle/>
        <a:p>
          <a:endParaRPr lang="en-US"/>
        </a:p>
      </dgm:t>
    </dgm:pt>
    <dgm:pt modelId="{4A55E17D-C083-4455-B1BA-5360BC3CFDC8}" type="sibTrans" cxnId="{F103AEC5-BA76-4159-BDD2-9609E8BFEE06}">
      <dgm:prSet/>
      <dgm:spPr/>
      <dgm:t>
        <a:bodyPr/>
        <a:lstStyle/>
        <a:p>
          <a:endParaRPr lang="en-US"/>
        </a:p>
      </dgm:t>
    </dgm:pt>
    <dgm:pt modelId="{F90CAF1A-16C1-4ED8-A5FB-1BB14CDB073E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b="1" dirty="0"/>
            <a:t>Saturated</a:t>
          </a:r>
        </a:p>
      </dgm:t>
    </dgm:pt>
    <dgm:pt modelId="{6664A27F-D4DF-4E3A-8951-799B456C51F1}" type="sibTrans" cxnId="{3C468BD1-443E-4D6F-BA9F-2209EDF6B91E}">
      <dgm:prSet/>
      <dgm:spPr/>
      <dgm:t>
        <a:bodyPr/>
        <a:lstStyle/>
        <a:p>
          <a:endParaRPr lang="en-US"/>
        </a:p>
      </dgm:t>
    </dgm:pt>
    <dgm:pt modelId="{CB2F910B-26F8-45AF-8749-0ED0959394DC}" type="parTrans" cxnId="{3C468BD1-443E-4D6F-BA9F-2209EDF6B91E}">
      <dgm:prSet/>
      <dgm:spPr/>
      <dgm:t>
        <a:bodyPr/>
        <a:lstStyle/>
        <a:p>
          <a:endParaRPr lang="en-US"/>
        </a:p>
      </dgm:t>
    </dgm:pt>
    <dgm:pt modelId="{EAFD601D-B71D-439F-B0BD-5F6A170DBA0D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300" b="1" dirty="0"/>
            <a:t>Alkenes</a:t>
          </a:r>
        </a:p>
        <a:p>
          <a:r>
            <a:rPr lang="en-US" sz="1300" b="1" dirty="0"/>
            <a:t>(Olefins)</a:t>
          </a:r>
        </a:p>
        <a:p>
          <a:r>
            <a:rPr lang="en-US" sz="1300" b="1" dirty="0"/>
            <a:t>C</a:t>
          </a:r>
          <a:r>
            <a:rPr lang="en-US" sz="1300" b="1" baseline="-25000" dirty="0"/>
            <a:t>n</a:t>
          </a:r>
          <a:r>
            <a:rPr lang="en-US" sz="1300" b="1" dirty="0"/>
            <a:t>H</a:t>
          </a:r>
          <a:r>
            <a:rPr lang="en-US" sz="1300" b="1" baseline="-25000" dirty="0"/>
            <a:t>2n</a:t>
          </a:r>
        </a:p>
      </dgm:t>
    </dgm:pt>
    <dgm:pt modelId="{99296821-E746-4FEC-8C6A-D1A175133CB8}" type="parTrans" cxnId="{A0CDB2C5-0336-44F0-B02C-34732F8CE755}">
      <dgm:prSet/>
      <dgm:spPr/>
      <dgm:t>
        <a:bodyPr/>
        <a:lstStyle/>
        <a:p>
          <a:endParaRPr lang="en-US"/>
        </a:p>
      </dgm:t>
    </dgm:pt>
    <dgm:pt modelId="{DA2916A7-3F46-482D-8272-56437D4371E8}" type="sibTrans" cxnId="{A0CDB2C5-0336-44F0-B02C-34732F8CE755}">
      <dgm:prSet/>
      <dgm:spPr/>
      <dgm:t>
        <a:bodyPr/>
        <a:lstStyle/>
        <a:p>
          <a:endParaRPr lang="en-US"/>
        </a:p>
      </dgm:t>
    </dgm:pt>
    <dgm:pt modelId="{BE96041C-B441-4CFE-ADC4-00E5D671D9B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300" b="1" dirty="0"/>
            <a:t>Alkynes</a:t>
          </a:r>
        </a:p>
        <a:p>
          <a:r>
            <a:rPr lang="en-US" sz="1300" b="1" dirty="0"/>
            <a:t>(Acetylenes)</a:t>
          </a:r>
        </a:p>
        <a:p>
          <a:r>
            <a:rPr lang="en-US" sz="1300" b="1" dirty="0"/>
            <a:t>C</a:t>
          </a:r>
          <a:r>
            <a:rPr lang="en-US" sz="1300" b="1" baseline="-25000" dirty="0"/>
            <a:t>n</a:t>
          </a:r>
          <a:r>
            <a:rPr lang="en-US" sz="1300" b="1" dirty="0"/>
            <a:t>H</a:t>
          </a:r>
          <a:r>
            <a:rPr lang="en-US" sz="1300" b="1" baseline="-25000" dirty="0"/>
            <a:t>2n-2</a:t>
          </a:r>
        </a:p>
      </dgm:t>
    </dgm:pt>
    <dgm:pt modelId="{F75FB32F-8542-4D1E-BB9A-8A8163EED0A7}" type="parTrans" cxnId="{0616CF56-FDB5-4F93-84F9-1BD421760211}">
      <dgm:prSet/>
      <dgm:spPr/>
      <dgm:t>
        <a:bodyPr/>
        <a:lstStyle/>
        <a:p>
          <a:endParaRPr lang="en-US"/>
        </a:p>
      </dgm:t>
    </dgm:pt>
    <dgm:pt modelId="{7CE5F69F-5760-4C64-B715-D72C07768077}" type="sibTrans" cxnId="{0616CF56-FDB5-4F93-84F9-1BD421760211}">
      <dgm:prSet/>
      <dgm:spPr/>
      <dgm:t>
        <a:bodyPr/>
        <a:lstStyle/>
        <a:p>
          <a:endParaRPr lang="en-US"/>
        </a:p>
      </dgm:t>
    </dgm:pt>
    <dgm:pt modelId="{C63B027C-1CC2-4A68-B300-B93165098E6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300" b="1" dirty="0"/>
            <a:t>Alkanes</a:t>
          </a:r>
        </a:p>
        <a:p>
          <a:r>
            <a:rPr lang="en-US" sz="1300" b="1" dirty="0"/>
            <a:t>(Paraffin's)</a:t>
          </a:r>
        </a:p>
        <a:p>
          <a:r>
            <a:rPr lang="en-US" sz="1300" b="1" dirty="0"/>
            <a:t>C</a:t>
          </a:r>
          <a:r>
            <a:rPr lang="en-US" sz="1300" b="1" baseline="-25000" dirty="0"/>
            <a:t>n</a:t>
          </a:r>
          <a:r>
            <a:rPr lang="en-US" sz="1300" b="1" dirty="0"/>
            <a:t>H</a:t>
          </a:r>
          <a:r>
            <a:rPr lang="en-US" sz="1300" b="1" baseline="-25000" dirty="0"/>
            <a:t>2n+2</a:t>
          </a:r>
        </a:p>
      </dgm:t>
    </dgm:pt>
    <dgm:pt modelId="{ACBBE238-8719-4078-BAC7-25F9D0DB996F}" type="parTrans" cxnId="{F613E2BC-1DDE-4ADF-A096-B07DA43109E9}">
      <dgm:prSet/>
      <dgm:spPr/>
      <dgm:t>
        <a:bodyPr/>
        <a:lstStyle/>
        <a:p>
          <a:endParaRPr lang="en-US"/>
        </a:p>
      </dgm:t>
    </dgm:pt>
    <dgm:pt modelId="{28A476BD-1AD1-4152-BEFF-ED0671ED482C}" type="sibTrans" cxnId="{F613E2BC-1DDE-4ADF-A096-B07DA43109E9}">
      <dgm:prSet/>
      <dgm:spPr/>
      <dgm:t>
        <a:bodyPr/>
        <a:lstStyle/>
        <a:p>
          <a:endParaRPr lang="en-US"/>
        </a:p>
      </dgm:t>
    </dgm:pt>
    <dgm:pt modelId="{8E532721-300E-4216-B5A1-29F0F1B925B8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8EE8EC32-997D-4D48-9DD4-A33C684D6F77}" type="parTrans" cxnId="{B6DF40A6-BCB8-4636-B51F-56BD3CDCC167}">
      <dgm:prSet/>
      <dgm:spPr/>
      <dgm:t>
        <a:bodyPr/>
        <a:lstStyle/>
        <a:p>
          <a:endParaRPr lang="en-US"/>
        </a:p>
      </dgm:t>
    </dgm:pt>
    <dgm:pt modelId="{28A00015-7CBE-45F1-96A1-BD1903C942A5}" type="sibTrans" cxnId="{B6DF40A6-BCB8-4636-B51F-56BD3CDCC167}">
      <dgm:prSet/>
      <dgm:spPr/>
      <dgm:t>
        <a:bodyPr/>
        <a:lstStyle/>
        <a:p>
          <a:endParaRPr lang="en-US"/>
        </a:p>
      </dgm:t>
    </dgm:pt>
    <dgm:pt modelId="{00D7A2AC-2C63-42F3-99CD-446CB645CE46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68F0CDF2-8FB0-4434-A386-72C4650F1525}" type="sibTrans" cxnId="{4201F4CA-A18F-4D6B-AE76-3C8D9D642F7D}">
      <dgm:prSet/>
      <dgm:spPr/>
      <dgm:t>
        <a:bodyPr/>
        <a:lstStyle/>
        <a:p>
          <a:endParaRPr lang="en-US"/>
        </a:p>
      </dgm:t>
    </dgm:pt>
    <dgm:pt modelId="{DC585E37-FE68-46D7-9F55-7BCEFA85D86E}" type="parTrans" cxnId="{4201F4CA-A18F-4D6B-AE76-3C8D9D642F7D}">
      <dgm:prSet/>
      <dgm:spPr/>
      <dgm:t>
        <a:bodyPr/>
        <a:lstStyle/>
        <a:p>
          <a:endParaRPr lang="en-US"/>
        </a:p>
      </dgm:t>
    </dgm:pt>
    <dgm:pt modelId="{C535840D-DC37-46B5-94E0-3D2971756507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A32F6A7B-1AA5-4269-9E32-E73ABF1C90EA}" type="sibTrans" cxnId="{04DAAA8B-159E-4D0A-B666-7ECE22A71775}">
      <dgm:prSet/>
      <dgm:spPr/>
      <dgm:t>
        <a:bodyPr/>
        <a:lstStyle/>
        <a:p>
          <a:endParaRPr lang="en-US"/>
        </a:p>
      </dgm:t>
    </dgm:pt>
    <dgm:pt modelId="{26AB28EC-9C6E-43EE-865D-3948C9AE6074}" type="parTrans" cxnId="{04DAAA8B-159E-4D0A-B666-7ECE22A71775}">
      <dgm:prSet/>
      <dgm:spPr/>
      <dgm:t>
        <a:bodyPr/>
        <a:lstStyle/>
        <a:p>
          <a:endParaRPr lang="en-US"/>
        </a:p>
      </dgm:t>
    </dgm:pt>
    <dgm:pt modelId="{21BFC291-BF37-4AF6-BFFE-1AA97B515E89}">
      <dgm:prSet/>
      <dgm:spPr/>
      <dgm:t>
        <a:bodyPr/>
        <a:lstStyle/>
        <a:p>
          <a:endParaRPr lang="en-US"/>
        </a:p>
      </dgm:t>
    </dgm:pt>
    <dgm:pt modelId="{0C6D9292-7C89-438B-972C-7A65B4494614}" type="parTrans" cxnId="{549A449B-1C3A-4A90-9F67-C2E2BD39753A}">
      <dgm:prSet/>
      <dgm:spPr/>
      <dgm:t>
        <a:bodyPr/>
        <a:lstStyle/>
        <a:p>
          <a:endParaRPr lang="en-US"/>
        </a:p>
      </dgm:t>
    </dgm:pt>
    <dgm:pt modelId="{B3E48B47-8541-487B-A6B7-4413C535A362}" type="sibTrans" cxnId="{549A449B-1C3A-4A90-9F67-C2E2BD39753A}">
      <dgm:prSet/>
      <dgm:spPr/>
      <dgm:t>
        <a:bodyPr/>
        <a:lstStyle/>
        <a:p>
          <a:endParaRPr lang="en-US"/>
        </a:p>
      </dgm:t>
    </dgm:pt>
    <dgm:pt modelId="{F144CA37-F9C1-4754-8123-37692B52AC70}">
      <dgm:prSet/>
      <dgm:spPr/>
      <dgm:t>
        <a:bodyPr/>
        <a:lstStyle/>
        <a:p>
          <a:endParaRPr lang="en-US"/>
        </a:p>
      </dgm:t>
    </dgm:pt>
    <dgm:pt modelId="{9CFDA134-C1C8-4E44-BAD4-17315B6DA4F9}" type="parTrans" cxnId="{F3B1964B-E7D3-42D9-904F-3FD0F27F7FA0}">
      <dgm:prSet/>
      <dgm:spPr/>
      <dgm:t>
        <a:bodyPr/>
        <a:lstStyle/>
        <a:p>
          <a:endParaRPr lang="en-US"/>
        </a:p>
      </dgm:t>
    </dgm:pt>
    <dgm:pt modelId="{E25C7A47-11D3-4A92-ADF6-52FEC786D177}" type="sibTrans" cxnId="{F3B1964B-E7D3-42D9-904F-3FD0F27F7FA0}">
      <dgm:prSet/>
      <dgm:spPr/>
      <dgm:t>
        <a:bodyPr/>
        <a:lstStyle/>
        <a:p>
          <a:endParaRPr lang="en-US"/>
        </a:p>
      </dgm:t>
    </dgm:pt>
    <dgm:pt modelId="{3E7FE160-7A9B-43A2-80C8-AF9D06B59E6A}">
      <dgm:prSet/>
      <dgm:spPr/>
      <dgm:t>
        <a:bodyPr/>
        <a:lstStyle/>
        <a:p>
          <a:endParaRPr lang="en-US"/>
        </a:p>
      </dgm:t>
    </dgm:pt>
    <dgm:pt modelId="{15110617-3E7B-4A88-9D79-887F7022B389}" type="parTrans" cxnId="{2DA4CAAB-2DAD-4B24-82EA-825909FB79C7}">
      <dgm:prSet/>
      <dgm:spPr/>
      <dgm:t>
        <a:bodyPr/>
        <a:lstStyle/>
        <a:p>
          <a:endParaRPr lang="en-US"/>
        </a:p>
      </dgm:t>
    </dgm:pt>
    <dgm:pt modelId="{1246EDA2-FEC0-48D6-874E-8BCB127FFFF7}" type="sibTrans" cxnId="{2DA4CAAB-2DAD-4B24-82EA-825909FB79C7}">
      <dgm:prSet/>
      <dgm:spPr/>
      <dgm:t>
        <a:bodyPr/>
        <a:lstStyle/>
        <a:p>
          <a:endParaRPr lang="en-US"/>
        </a:p>
      </dgm:t>
    </dgm:pt>
    <dgm:pt modelId="{2BFAA85D-1C01-45DE-AF82-636F10550AC3}" type="pres">
      <dgm:prSet presAssocID="{93270A91-816D-4798-89F0-650D40B41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54F851-A512-4936-B0FD-5B5FCCB397E3}" type="pres">
      <dgm:prSet presAssocID="{FC958621-2C18-4A9B-94FA-620656303447}" presName="hierRoot1" presStyleCnt="0"/>
      <dgm:spPr/>
    </dgm:pt>
    <dgm:pt modelId="{E7BBE0B7-1F96-41C9-B54E-82C086811C83}" type="pres">
      <dgm:prSet presAssocID="{FC958621-2C18-4A9B-94FA-620656303447}" presName="composite" presStyleCnt="0"/>
      <dgm:spPr/>
    </dgm:pt>
    <dgm:pt modelId="{B69B6916-E04D-43CD-9C08-DEF40D9B0465}" type="pres">
      <dgm:prSet presAssocID="{FC958621-2C18-4A9B-94FA-620656303447}" presName="background" presStyleLbl="node0" presStyleIdx="0" presStyleCnt="1"/>
      <dgm:spPr>
        <a:solidFill>
          <a:srgbClr val="FFDDD5"/>
        </a:solidFill>
      </dgm:spPr>
    </dgm:pt>
    <dgm:pt modelId="{9BA57B19-4CC5-47F9-ADA1-82C6415A9C76}" type="pres">
      <dgm:prSet presAssocID="{FC958621-2C18-4A9B-94FA-620656303447}" presName="text" presStyleLbl="fgAcc0" presStyleIdx="0" presStyleCnt="1" custScaleX="175921" custScaleY="68139" custLinFactNeighborX="33295" custLinFactNeighborY="-53491">
        <dgm:presLayoutVars>
          <dgm:chPref val="3"/>
        </dgm:presLayoutVars>
      </dgm:prSet>
      <dgm:spPr/>
    </dgm:pt>
    <dgm:pt modelId="{F48FC0F4-A812-4F73-A790-565D967074F6}" type="pres">
      <dgm:prSet presAssocID="{FC958621-2C18-4A9B-94FA-620656303447}" presName="hierChild2" presStyleCnt="0"/>
      <dgm:spPr/>
    </dgm:pt>
    <dgm:pt modelId="{CBEA657C-FCFC-4CC7-B7B6-BCE96E5F14C4}" type="pres">
      <dgm:prSet presAssocID="{9F638FD2-3764-4EC8-BAEA-0950E0338D49}" presName="Name10" presStyleLbl="parChTrans1D2" presStyleIdx="0" presStyleCnt="2"/>
      <dgm:spPr/>
    </dgm:pt>
    <dgm:pt modelId="{B1B28003-7C76-4591-A977-86705FD80839}" type="pres">
      <dgm:prSet presAssocID="{5B51D77B-6152-461B-86DB-64E4DC54A237}" presName="hierRoot2" presStyleCnt="0"/>
      <dgm:spPr/>
    </dgm:pt>
    <dgm:pt modelId="{C2CCDD16-046E-450C-B78A-12078204A2E3}" type="pres">
      <dgm:prSet presAssocID="{5B51D77B-6152-461B-86DB-64E4DC54A237}" presName="composite2" presStyleCnt="0"/>
      <dgm:spPr/>
    </dgm:pt>
    <dgm:pt modelId="{07155DA2-BB5B-4001-A231-BFA07A511021}" type="pres">
      <dgm:prSet presAssocID="{5B51D77B-6152-461B-86DB-64E4DC54A237}" presName="background2" presStyleLbl="node2" presStyleIdx="0" presStyleCnt="2"/>
      <dgm:spPr>
        <a:solidFill>
          <a:srgbClr val="FFDDD5"/>
        </a:solidFill>
      </dgm:spPr>
    </dgm:pt>
    <dgm:pt modelId="{52602EAC-D38F-42C9-A5B6-C9B671105B47}" type="pres">
      <dgm:prSet presAssocID="{5B51D77B-6152-461B-86DB-64E4DC54A237}" presName="text2" presStyleLbl="fgAcc2" presStyleIdx="0" presStyleCnt="2" custScaleX="157209" custScaleY="141690" custLinFactNeighborX="-6814" custLinFactNeighborY="-28352">
        <dgm:presLayoutVars>
          <dgm:chPref val="3"/>
        </dgm:presLayoutVars>
      </dgm:prSet>
      <dgm:spPr/>
    </dgm:pt>
    <dgm:pt modelId="{EA316659-9497-443D-815A-1E32EE45E00B}" type="pres">
      <dgm:prSet presAssocID="{5B51D77B-6152-461B-86DB-64E4DC54A237}" presName="hierChild3" presStyleCnt="0"/>
      <dgm:spPr/>
    </dgm:pt>
    <dgm:pt modelId="{7251468F-2DEF-45F1-B5A4-B0F624379C95}" type="pres">
      <dgm:prSet presAssocID="{26AB28EC-9C6E-43EE-865D-3948C9AE6074}" presName="Name17" presStyleLbl="parChTrans1D3" presStyleIdx="0" presStyleCnt="5"/>
      <dgm:spPr/>
    </dgm:pt>
    <dgm:pt modelId="{460B1633-8A1B-4779-9F8A-3D12F732FE42}" type="pres">
      <dgm:prSet presAssocID="{C535840D-DC37-46B5-94E0-3D2971756507}" presName="hierRoot3" presStyleCnt="0"/>
      <dgm:spPr/>
    </dgm:pt>
    <dgm:pt modelId="{6AF73285-7E93-4F6E-B648-3A4A1C42440A}" type="pres">
      <dgm:prSet presAssocID="{C535840D-DC37-46B5-94E0-3D2971756507}" presName="composite3" presStyleCnt="0"/>
      <dgm:spPr/>
    </dgm:pt>
    <dgm:pt modelId="{A2B97F4C-FEDC-47F9-9C44-1A05C3D7191C}" type="pres">
      <dgm:prSet presAssocID="{C535840D-DC37-46B5-94E0-3D2971756507}" presName="background3" presStyleLbl="node3" presStyleIdx="0" presStyleCnt="5"/>
      <dgm:spPr>
        <a:solidFill>
          <a:srgbClr val="FFDDD5"/>
        </a:solidFill>
      </dgm:spPr>
    </dgm:pt>
    <dgm:pt modelId="{3395B8F6-0BF1-4C1D-A3A4-777139E11C7D}" type="pres">
      <dgm:prSet presAssocID="{C535840D-DC37-46B5-94E0-3D2971756507}" presName="text3" presStyleLbl="fgAcc3" presStyleIdx="0" presStyleCnt="5" custLinFactNeighborX="15426" custLinFactNeighborY="26774">
        <dgm:presLayoutVars>
          <dgm:chPref val="3"/>
        </dgm:presLayoutVars>
      </dgm:prSet>
      <dgm:spPr/>
    </dgm:pt>
    <dgm:pt modelId="{D5E2D2BE-AF8D-4228-A961-B9F92B9FECF0}" type="pres">
      <dgm:prSet presAssocID="{C535840D-DC37-46B5-94E0-3D2971756507}" presName="hierChild4" presStyleCnt="0"/>
      <dgm:spPr/>
    </dgm:pt>
    <dgm:pt modelId="{B45CA550-53E3-4586-8EEF-4734C45BE170}" type="pres">
      <dgm:prSet presAssocID="{DC585E37-FE68-46D7-9F55-7BCEFA85D86E}" presName="Name17" presStyleLbl="parChTrans1D3" presStyleIdx="1" presStyleCnt="5"/>
      <dgm:spPr/>
    </dgm:pt>
    <dgm:pt modelId="{56CA1450-680A-41F7-A4E5-D500A0744D69}" type="pres">
      <dgm:prSet presAssocID="{00D7A2AC-2C63-42F3-99CD-446CB645CE46}" presName="hierRoot3" presStyleCnt="0"/>
      <dgm:spPr/>
    </dgm:pt>
    <dgm:pt modelId="{79D3FA22-2D5C-4342-A08B-30F06E98C98E}" type="pres">
      <dgm:prSet presAssocID="{00D7A2AC-2C63-42F3-99CD-446CB645CE46}" presName="composite3" presStyleCnt="0"/>
      <dgm:spPr/>
    </dgm:pt>
    <dgm:pt modelId="{F244440E-4C2A-41EE-B613-813ABB438F02}" type="pres">
      <dgm:prSet presAssocID="{00D7A2AC-2C63-42F3-99CD-446CB645CE46}" presName="background3" presStyleLbl="node3" presStyleIdx="1" presStyleCnt="5"/>
      <dgm:spPr>
        <a:solidFill>
          <a:srgbClr val="FFDDD5"/>
        </a:solidFill>
      </dgm:spPr>
    </dgm:pt>
    <dgm:pt modelId="{BCB5A789-4EE2-4444-B427-EB601316C746}" type="pres">
      <dgm:prSet presAssocID="{00D7A2AC-2C63-42F3-99CD-446CB645CE46}" presName="text3" presStyleLbl="fgAcc3" presStyleIdx="1" presStyleCnt="5" custLinFactNeighborX="20532" custLinFactNeighborY="36889">
        <dgm:presLayoutVars>
          <dgm:chPref val="3"/>
        </dgm:presLayoutVars>
      </dgm:prSet>
      <dgm:spPr/>
    </dgm:pt>
    <dgm:pt modelId="{D49AB70F-42F5-43E9-8345-19607A4FABB8}" type="pres">
      <dgm:prSet presAssocID="{00D7A2AC-2C63-42F3-99CD-446CB645CE46}" presName="hierChild4" presStyleCnt="0"/>
      <dgm:spPr/>
    </dgm:pt>
    <dgm:pt modelId="{18AB77FD-91EB-4B20-814D-1957B3CF81A2}" type="pres">
      <dgm:prSet presAssocID="{8EE8EC32-997D-4D48-9DD4-A33C684D6F77}" presName="Name17" presStyleLbl="parChTrans1D3" presStyleIdx="2" presStyleCnt="5"/>
      <dgm:spPr/>
    </dgm:pt>
    <dgm:pt modelId="{08FB6B9E-9A84-4B54-A07A-DC424C2AB2EF}" type="pres">
      <dgm:prSet presAssocID="{8E532721-300E-4216-B5A1-29F0F1B925B8}" presName="hierRoot3" presStyleCnt="0"/>
      <dgm:spPr/>
    </dgm:pt>
    <dgm:pt modelId="{A50F428A-DC02-43DB-B373-CBD4DC8C5F88}" type="pres">
      <dgm:prSet presAssocID="{8E532721-300E-4216-B5A1-29F0F1B925B8}" presName="composite3" presStyleCnt="0"/>
      <dgm:spPr/>
    </dgm:pt>
    <dgm:pt modelId="{158010BA-4702-4830-AF2B-0824BC308058}" type="pres">
      <dgm:prSet presAssocID="{8E532721-300E-4216-B5A1-29F0F1B925B8}" presName="background3" presStyleLbl="node3" presStyleIdx="2" presStyleCnt="5"/>
      <dgm:spPr>
        <a:solidFill>
          <a:srgbClr val="FFDDD5"/>
        </a:solidFill>
      </dgm:spPr>
    </dgm:pt>
    <dgm:pt modelId="{ED751240-E350-41C1-9C74-7589953753FA}" type="pres">
      <dgm:prSet presAssocID="{8E532721-300E-4216-B5A1-29F0F1B925B8}" presName="text3" presStyleLbl="fgAcc3" presStyleIdx="2" presStyleCnt="5" custScaleY="100781" custLinFactNeighborX="24849" custLinFactNeighborY="43007">
        <dgm:presLayoutVars>
          <dgm:chPref val="3"/>
        </dgm:presLayoutVars>
      </dgm:prSet>
      <dgm:spPr/>
    </dgm:pt>
    <dgm:pt modelId="{71A0669B-C7D8-442E-8246-06AE61A3926D}" type="pres">
      <dgm:prSet presAssocID="{8E532721-300E-4216-B5A1-29F0F1B925B8}" presName="hierChild4" presStyleCnt="0"/>
      <dgm:spPr/>
    </dgm:pt>
    <dgm:pt modelId="{8C135A11-E7AA-4988-A9B8-99D02B01891D}" type="pres">
      <dgm:prSet presAssocID="{8C118A94-3046-4968-8A2E-9AB8BC7463F5}" presName="Name10" presStyleLbl="parChTrans1D2" presStyleIdx="1" presStyleCnt="2"/>
      <dgm:spPr/>
    </dgm:pt>
    <dgm:pt modelId="{042B5527-01C4-4304-A8A1-648B9E3833C8}" type="pres">
      <dgm:prSet presAssocID="{B0F44BD9-6919-4B77-9816-EA26AFE9D991}" presName="hierRoot2" presStyleCnt="0"/>
      <dgm:spPr/>
    </dgm:pt>
    <dgm:pt modelId="{4D2B73CB-8B5B-4C31-BD21-CFFDDA0621E7}" type="pres">
      <dgm:prSet presAssocID="{B0F44BD9-6919-4B77-9816-EA26AFE9D991}" presName="composite2" presStyleCnt="0"/>
      <dgm:spPr/>
    </dgm:pt>
    <dgm:pt modelId="{8403725C-074D-4058-BBDC-07B32D288AFC}" type="pres">
      <dgm:prSet presAssocID="{B0F44BD9-6919-4B77-9816-EA26AFE9D991}" presName="background2" presStyleLbl="node2" presStyleIdx="1" presStyleCnt="2"/>
      <dgm:spPr>
        <a:solidFill>
          <a:srgbClr val="FFDDD5"/>
        </a:solidFill>
      </dgm:spPr>
    </dgm:pt>
    <dgm:pt modelId="{FD6C6917-1994-43E3-991B-E9C51D769A33}" type="pres">
      <dgm:prSet presAssocID="{B0F44BD9-6919-4B77-9816-EA26AFE9D991}" presName="text2" presStyleLbl="fgAcc2" presStyleIdx="1" presStyleCnt="2" custScaleX="112743" custScaleY="66253" custLinFactNeighborX="53307" custLinFactNeighborY="-28352">
        <dgm:presLayoutVars>
          <dgm:chPref val="3"/>
        </dgm:presLayoutVars>
      </dgm:prSet>
      <dgm:spPr/>
    </dgm:pt>
    <dgm:pt modelId="{540D0BFF-CCAE-4D25-B7D6-3D0D5BB9222D}" type="pres">
      <dgm:prSet presAssocID="{B0F44BD9-6919-4B77-9816-EA26AFE9D991}" presName="hierChild3" presStyleCnt="0"/>
      <dgm:spPr/>
    </dgm:pt>
    <dgm:pt modelId="{CE8C83A0-15EA-4382-9185-D911ECFBBA20}" type="pres">
      <dgm:prSet presAssocID="{CB2F910B-26F8-45AF-8749-0ED0959394DC}" presName="Name17" presStyleLbl="parChTrans1D3" presStyleIdx="3" presStyleCnt="5"/>
      <dgm:spPr/>
    </dgm:pt>
    <dgm:pt modelId="{446A7826-4A69-4463-9DE1-48BDB47B24E1}" type="pres">
      <dgm:prSet presAssocID="{F90CAF1A-16C1-4ED8-A5FB-1BB14CDB073E}" presName="hierRoot3" presStyleCnt="0"/>
      <dgm:spPr/>
    </dgm:pt>
    <dgm:pt modelId="{AD34E2D6-D7FD-4C85-BE58-DE8FA76081DE}" type="pres">
      <dgm:prSet presAssocID="{F90CAF1A-16C1-4ED8-A5FB-1BB14CDB073E}" presName="composite3" presStyleCnt="0"/>
      <dgm:spPr/>
    </dgm:pt>
    <dgm:pt modelId="{4C47E6A0-17DE-4F3F-801D-26C9EAE33FF4}" type="pres">
      <dgm:prSet presAssocID="{F90CAF1A-16C1-4ED8-A5FB-1BB14CDB073E}" presName="background3" presStyleLbl="node3" presStyleIdx="3" presStyleCnt="5"/>
      <dgm:spPr>
        <a:solidFill>
          <a:srgbClr val="FFDDD5"/>
        </a:solidFill>
      </dgm:spPr>
    </dgm:pt>
    <dgm:pt modelId="{E66E28F6-22CD-4E10-AA66-402FCFEBDB93}" type="pres">
      <dgm:prSet presAssocID="{F90CAF1A-16C1-4ED8-A5FB-1BB14CDB073E}" presName="text3" presStyleLbl="fgAcc3" presStyleIdx="3" presStyleCnt="5" custScaleX="126029" custScaleY="51480" custLinFactNeighborX="51197" custLinFactNeighborY="-32834">
        <dgm:presLayoutVars>
          <dgm:chPref val="3"/>
        </dgm:presLayoutVars>
      </dgm:prSet>
      <dgm:spPr/>
    </dgm:pt>
    <dgm:pt modelId="{9FA0A0B3-0798-46A7-9207-7220C7D8C414}" type="pres">
      <dgm:prSet presAssocID="{F90CAF1A-16C1-4ED8-A5FB-1BB14CDB073E}" presName="hierChild4" presStyleCnt="0"/>
      <dgm:spPr/>
    </dgm:pt>
    <dgm:pt modelId="{97877CDE-C860-4065-8EF2-5A18C91F8EBD}" type="pres">
      <dgm:prSet presAssocID="{ACBBE238-8719-4078-BAC7-25F9D0DB996F}" presName="Name23" presStyleLbl="parChTrans1D4" presStyleIdx="0" presStyleCnt="6"/>
      <dgm:spPr/>
    </dgm:pt>
    <dgm:pt modelId="{D3443D97-2D01-4CB6-A6C2-E7B670EFF795}" type="pres">
      <dgm:prSet presAssocID="{C63B027C-1CC2-4A68-B300-B93165098E62}" presName="hierRoot4" presStyleCnt="0"/>
      <dgm:spPr/>
    </dgm:pt>
    <dgm:pt modelId="{30FBCA5D-BE84-4870-B7AF-88D8D2324054}" type="pres">
      <dgm:prSet presAssocID="{C63B027C-1CC2-4A68-B300-B93165098E62}" presName="composite4" presStyleCnt="0"/>
      <dgm:spPr/>
    </dgm:pt>
    <dgm:pt modelId="{308F0297-BC77-4AFF-B137-6EF9FE4E5C9F}" type="pres">
      <dgm:prSet presAssocID="{C63B027C-1CC2-4A68-B300-B93165098E62}" presName="background4" presStyleLbl="node4" presStyleIdx="0" presStyleCnt="6"/>
      <dgm:spPr>
        <a:solidFill>
          <a:srgbClr val="FFDDD5"/>
        </a:solidFill>
      </dgm:spPr>
    </dgm:pt>
    <dgm:pt modelId="{D0B3C6B7-5036-48CA-8CB3-87862DA4FA6F}" type="pres">
      <dgm:prSet presAssocID="{C63B027C-1CC2-4A68-B300-B93165098E62}" presName="text4" presStyleLbl="fgAcc4" presStyleIdx="0" presStyleCnt="6" custScaleX="143234" custScaleY="141581" custLinFactNeighborX="17866" custLinFactNeighborY="-9961">
        <dgm:presLayoutVars>
          <dgm:chPref val="3"/>
        </dgm:presLayoutVars>
      </dgm:prSet>
      <dgm:spPr/>
    </dgm:pt>
    <dgm:pt modelId="{AA0AAA68-76C2-4D7C-8878-A3F5760F6046}" type="pres">
      <dgm:prSet presAssocID="{C63B027C-1CC2-4A68-B300-B93165098E62}" presName="hierChild5" presStyleCnt="0"/>
      <dgm:spPr/>
    </dgm:pt>
    <dgm:pt modelId="{64ED89D9-C4E9-48BB-86AD-8BB02BA8010B}" type="pres">
      <dgm:prSet presAssocID="{0C6D9292-7C89-438B-972C-7A65B4494614}" presName="Name23" presStyleLbl="parChTrans1D4" presStyleIdx="1" presStyleCnt="6"/>
      <dgm:spPr/>
    </dgm:pt>
    <dgm:pt modelId="{4EEDE261-7EAA-4A70-8F89-E158301366E4}" type="pres">
      <dgm:prSet presAssocID="{21BFC291-BF37-4AF6-BFFE-1AA97B515E89}" presName="hierRoot4" presStyleCnt="0"/>
      <dgm:spPr/>
    </dgm:pt>
    <dgm:pt modelId="{CE5C5D2C-DBD7-41C6-A65C-213998A9B442}" type="pres">
      <dgm:prSet presAssocID="{21BFC291-BF37-4AF6-BFFE-1AA97B515E89}" presName="composite4" presStyleCnt="0"/>
      <dgm:spPr/>
    </dgm:pt>
    <dgm:pt modelId="{23AE5A8A-A6DB-4A92-A38F-A447126B04BB}" type="pres">
      <dgm:prSet presAssocID="{21BFC291-BF37-4AF6-BFFE-1AA97B515E89}" presName="background4" presStyleLbl="node4" presStyleIdx="1" presStyleCnt="6"/>
      <dgm:spPr>
        <a:solidFill>
          <a:srgbClr val="FFDDD5"/>
        </a:solidFill>
        <a:ln>
          <a:solidFill>
            <a:schemeClr val="accent2">
              <a:lumMod val="20000"/>
              <a:lumOff val="80000"/>
            </a:schemeClr>
          </a:solidFill>
        </a:ln>
      </dgm:spPr>
    </dgm:pt>
    <dgm:pt modelId="{5C8DC5F9-F6D3-41D4-A36C-000DCC31C19A}" type="pres">
      <dgm:prSet presAssocID="{21BFC291-BF37-4AF6-BFFE-1AA97B515E89}" presName="text4" presStyleLbl="fgAcc4" presStyleIdx="1" presStyleCnt="6" custScaleX="172622" custScaleY="233199" custLinFactNeighborX="-22288" custLinFactNeighborY="40416">
        <dgm:presLayoutVars>
          <dgm:chPref val="3"/>
        </dgm:presLayoutVars>
      </dgm:prSet>
      <dgm:spPr/>
    </dgm:pt>
    <dgm:pt modelId="{E98DF517-4A1B-4A3C-A607-2067CB325ECC}" type="pres">
      <dgm:prSet presAssocID="{21BFC291-BF37-4AF6-BFFE-1AA97B515E89}" presName="hierChild5" presStyleCnt="0"/>
      <dgm:spPr/>
    </dgm:pt>
    <dgm:pt modelId="{AE290E0B-5C35-43AE-A772-A2EAD397F02F}" type="pres">
      <dgm:prSet presAssocID="{0AA3DA23-5F06-406D-BC06-9A54F40DEEA4}" presName="Name17" presStyleLbl="parChTrans1D3" presStyleIdx="4" presStyleCnt="5"/>
      <dgm:spPr/>
    </dgm:pt>
    <dgm:pt modelId="{0A2664D8-2F2E-4850-8DDA-BF46F2782CE8}" type="pres">
      <dgm:prSet presAssocID="{59DDC14B-D600-4B02-8906-CDB56BD1879E}" presName="hierRoot3" presStyleCnt="0"/>
      <dgm:spPr/>
    </dgm:pt>
    <dgm:pt modelId="{F107832E-24BE-4B6B-A414-00A582A13890}" type="pres">
      <dgm:prSet presAssocID="{59DDC14B-D600-4B02-8906-CDB56BD1879E}" presName="composite3" presStyleCnt="0"/>
      <dgm:spPr/>
    </dgm:pt>
    <dgm:pt modelId="{35B79FF9-5A40-410F-A94B-6499DCB88CFE}" type="pres">
      <dgm:prSet presAssocID="{59DDC14B-D600-4B02-8906-CDB56BD1879E}" presName="background3" presStyleLbl="node3" presStyleIdx="4" presStyleCnt="5"/>
      <dgm:spPr>
        <a:solidFill>
          <a:srgbClr val="FFDDD5"/>
        </a:solidFill>
      </dgm:spPr>
    </dgm:pt>
    <dgm:pt modelId="{15C2D045-0932-4148-AA32-C485C97C12DB}" type="pres">
      <dgm:prSet presAssocID="{59DDC14B-D600-4B02-8906-CDB56BD1879E}" presName="text3" presStyleLbl="fgAcc3" presStyleIdx="4" presStyleCnt="5" custScaleX="139136" custScaleY="50941" custLinFactNeighborX="25679" custLinFactNeighborY="-32834">
        <dgm:presLayoutVars>
          <dgm:chPref val="3"/>
        </dgm:presLayoutVars>
      </dgm:prSet>
      <dgm:spPr/>
    </dgm:pt>
    <dgm:pt modelId="{1A93B167-42B9-4EA2-9195-5DDB9C20143D}" type="pres">
      <dgm:prSet presAssocID="{59DDC14B-D600-4B02-8906-CDB56BD1879E}" presName="hierChild4" presStyleCnt="0"/>
      <dgm:spPr/>
    </dgm:pt>
    <dgm:pt modelId="{8178089E-681F-497F-86FE-CB13E9F560AA}" type="pres">
      <dgm:prSet presAssocID="{99296821-E746-4FEC-8C6A-D1A175133CB8}" presName="Name23" presStyleLbl="parChTrans1D4" presStyleIdx="2" presStyleCnt="6"/>
      <dgm:spPr/>
    </dgm:pt>
    <dgm:pt modelId="{B48FF606-F0A0-42ED-94FF-6AFD54B42BAF}" type="pres">
      <dgm:prSet presAssocID="{EAFD601D-B71D-439F-B0BD-5F6A170DBA0D}" presName="hierRoot4" presStyleCnt="0"/>
      <dgm:spPr/>
    </dgm:pt>
    <dgm:pt modelId="{97C6EB7D-961F-47C6-A7B6-E344A57346D9}" type="pres">
      <dgm:prSet presAssocID="{EAFD601D-B71D-439F-B0BD-5F6A170DBA0D}" presName="composite4" presStyleCnt="0"/>
      <dgm:spPr/>
    </dgm:pt>
    <dgm:pt modelId="{7CC5F40E-A0A7-46A4-8F55-C29F7D40C232}" type="pres">
      <dgm:prSet presAssocID="{EAFD601D-B71D-439F-B0BD-5F6A170DBA0D}" presName="background4" presStyleLbl="node4" presStyleIdx="2" presStyleCnt="6"/>
      <dgm:spPr>
        <a:solidFill>
          <a:srgbClr val="FFDDD5"/>
        </a:solidFill>
      </dgm:spPr>
    </dgm:pt>
    <dgm:pt modelId="{C3A147CC-6BAB-4A6E-9734-F0D4326B7756}" type="pres">
      <dgm:prSet presAssocID="{EAFD601D-B71D-439F-B0BD-5F6A170DBA0D}" presName="text4" presStyleLbl="fgAcc4" presStyleIdx="2" presStyleCnt="6" custScaleX="145241" custScaleY="157893" custLinFactNeighborX="12577" custLinFactNeighborY="-13869">
        <dgm:presLayoutVars>
          <dgm:chPref val="3"/>
        </dgm:presLayoutVars>
      </dgm:prSet>
      <dgm:spPr/>
    </dgm:pt>
    <dgm:pt modelId="{D8546CC8-2FC5-4790-9DFD-536F9CC917BB}" type="pres">
      <dgm:prSet presAssocID="{EAFD601D-B71D-439F-B0BD-5F6A170DBA0D}" presName="hierChild5" presStyleCnt="0"/>
      <dgm:spPr/>
    </dgm:pt>
    <dgm:pt modelId="{7FB2B309-6E21-45C2-B174-327D9570530F}" type="pres">
      <dgm:prSet presAssocID="{9CFDA134-C1C8-4E44-BAD4-17315B6DA4F9}" presName="Name23" presStyleLbl="parChTrans1D4" presStyleIdx="3" presStyleCnt="6"/>
      <dgm:spPr/>
    </dgm:pt>
    <dgm:pt modelId="{606DDC03-6624-48C8-A363-D6972B1A4144}" type="pres">
      <dgm:prSet presAssocID="{F144CA37-F9C1-4754-8123-37692B52AC70}" presName="hierRoot4" presStyleCnt="0"/>
      <dgm:spPr/>
    </dgm:pt>
    <dgm:pt modelId="{EF4DC4E8-DF4B-4F2A-9B43-71268ED1A163}" type="pres">
      <dgm:prSet presAssocID="{F144CA37-F9C1-4754-8123-37692B52AC70}" presName="composite4" presStyleCnt="0"/>
      <dgm:spPr/>
    </dgm:pt>
    <dgm:pt modelId="{224704AB-5535-4B91-88EC-E3468DBF3363}" type="pres">
      <dgm:prSet presAssocID="{F144CA37-F9C1-4754-8123-37692B52AC70}" presName="background4" presStyleLbl="node4" presStyleIdx="3" presStyleCnt="6"/>
      <dgm:spPr>
        <a:solidFill>
          <a:srgbClr val="FFDDD5"/>
        </a:solidFill>
      </dgm:spPr>
    </dgm:pt>
    <dgm:pt modelId="{1D34CFFB-F2EF-4B81-B5FB-FBF1956B8FA6}" type="pres">
      <dgm:prSet presAssocID="{F144CA37-F9C1-4754-8123-37692B52AC70}" presName="text4" presStyleLbl="fgAcc4" presStyleIdx="3" presStyleCnt="6" custScaleX="174101" custScaleY="245422" custLinFactNeighborX="3264" custLinFactNeighborY="47531">
        <dgm:presLayoutVars>
          <dgm:chPref val="3"/>
        </dgm:presLayoutVars>
      </dgm:prSet>
      <dgm:spPr/>
    </dgm:pt>
    <dgm:pt modelId="{173C9EBC-00FD-4A11-A629-F7E7AEAE3B50}" type="pres">
      <dgm:prSet presAssocID="{F144CA37-F9C1-4754-8123-37692B52AC70}" presName="hierChild5" presStyleCnt="0"/>
      <dgm:spPr/>
    </dgm:pt>
    <dgm:pt modelId="{8BDC035F-A6D3-417E-86DA-95A68B16ABC6}" type="pres">
      <dgm:prSet presAssocID="{F75FB32F-8542-4D1E-BB9A-8A8163EED0A7}" presName="Name23" presStyleLbl="parChTrans1D4" presStyleIdx="4" presStyleCnt="6"/>
      <dgm:spPr/>
    </dgm:pt>
    <dgm:pt modelId="{F575C7B2-4342-4BAF-B134-0F0B20DE468D}" type="pres">
      <dgm:prSet presAssocID="{BE96041C-B441-4CFE-ADC4-00E5D671D9B5}" presName="hierRoot4" presStyleCnt="0"/>
      <dgm:spPr/>
    </dgm:pt>
    <dgm:pt modelId="{7E36915D-268D-46F6-A596-307D9B9A7061}" type="pres">
      <dgm:prSet presAssocID="{BE96041C-B441-4CFE-ADC4-00E5D671D9B5}" presName="composite4" presStyleCnt="0"/>
      <dgm:spPr/>
    </dgm:pt>
    <dgm:pt modelId="{DA16EC3A-22ED-44E1-AD56-8D931B267C55}" type="pres">
      <dgm:prSet presAssocID="{BE96041C-B441-4CFE-ADC4-00E5D671D9B5}" presName="background4" presStyleLbl="node4" presStyleIdx="4" presStyleCnt="6"/>
      <dgm:spPr>
        <a:solidFill>
          <a:srgbClr val="FFDDD5"/>
        </a:solidFill>
      </dgm:spPr>
    </dgm:pt>
    <dgm:pt modelId="{65401B57-C258-4F00-9D0B-BE16A0867CE4}" type="pres">
      <dgm:prSet presAssocID="{BE96041C-B441-4CFE-ADC4-00E5D671D9B5}" presName="text4" presStyleLbl="fgAcc4" presStyleIdx="4" presStyleCnt="6" custScaleX="128201" custScaleY="167131" custLinFactNeighborX="10056" custLinFactNeighborY="858">
        <dgm:presLayoutVars>
          <dgm:chPref val="3"/>
        </dgm:presLayoutVars>
      </dgm:prSet>
      <dgm:spPr/>
    </dgm:pt>
    <dgm:pt modelId="{71764377-3197-42EC-B3AC-3A6A7B25435C}" type="pres">
      <dgm:prSet presAssocID="{BE96041C-B441-4CFE-ADC4-00E5D671D9B5}" presName="hierChild5" presStyleCnt="0"/>
      <dgm:spPr/>
    </dgm:pt>
    <dgm:pt modelId="{8D303D51-801A-4152-8D78-540CC7DFCA9B}" type="pres">
      <dgm:prSet presAssocID="{15110617-3E7B-4A88-9D79-887F7022B389}" presName="Name23" presStyleLbl="parChTrans1D4" presStyleIdx="5" presStyleCnt="6"/>
      <dgm:spPr/>
    </dgm:pt>
    <dgm:pt modelId="{360A2CA4-0DD4-4315-A3F2-2488CA57C4E2}" type="pres">
      <dgm:prSet presAssocID="{3E7FE160-7A9B-43A2-80C8-AF9D06B59E6A}" presName="hierRoot4" presStyleCnt="0"/>
      <dgm:spPr/>
    </dgm:pt>
    <dgm:pt modelId="{0473FFB3-4F1B-4B39-B26D-78EAA911B1E7}" type="pres">
      <dgm:prSet presAssocID="{3E7FE160-7A9B-43A2-80C8-AF9D06B59E6A}" presName="composite4" presStyleCnt="0"/>
      <dgm:spPr/>
    </dgm:pt>
    <dgm:pt modelId="{60BBEBC4-4E43-4219-90AB-D76D08A1802D}" type="pres">
      <dgm:prSet presAssocID="{3E7FE160-7A9B-43A2-80C8-AF9D06B59E6A}" presName="background4" presStyleLbl="node4" presStyleIdx="5" presStyleCnt="6"/>
      <dgm:spPr>
        <a:solidFill>
          <a:srgbClr val="FFDDD5"/>
        </a:solidFill>
      </dgm:spPr>
    </dgm:pt>
    <dgm:pt modelId="{ADFA8855-C472-46F8-8018-947F46D47F5B}" type="pres">
      <dgm:prSet presAssocID="{3E7FE160-7A9B-43A2-80C8-AF9D06B59E6A}" presName="text4" presStyleLbl="fgAcc4" presStyleIdx="5" presStyleCnt="6" custScaleX="175711" custScaleY="257223" custLinFactNeighborX="3725" custLinFactNeighborY="14353">
        <dgm:presLayoutVars>
          <dgm:chPref val="3"/>
        </dgm:presLayoutVars>
      </dgm:prSet>
      <dgm:spPr/>
    </dgm:pt>
    <dgm:pt modelId="{79C1D5C9-8393-4A8B-84ED-D47C39838546}" type="pres">
      <dgm:prSet presAssocID="{3E7FE160-7A9B-43A2-80C8-AF9D06B59E6A}" presName="hierChild5" presStyleCnt="0"/>
      <dgm:spPr/>
    </dgm:pt>
  </dgm:ptLst>
  <dgm:cxnLst>
    <dgm:cxn modelId="{5E937803-0E39-45C4-9524-348B1AC16667}" srcId="{93270A91-816D-4798-89F0-650D40B4149C}" destId="{FC958621-2C18-4A9B-94FA-620656303447}" srcOrd="0" destOrd="0" parTransId="{379B9FA4-B8E6-4FAE-80F2-3DABFCA7629A}" sibTransId="{E9165B66-98DF-4CF2-B847-14456D80FBE4}"/>
    <dgm:cxn modelId="{4F1C3408-C279-4E56-91F7-6B2A51A4C6CD}" type="presOf" srcId="{0C6D9292-7C89-438B-972C-7A65B4494614}" destId="{64ED89D9-C4E9-48BB-86AD-8BB02BA8010B}" srcOrd="0" destOrd="0" presId="urn:microsoft.com/office/officeart/2005/8/layout/hierarchy1"/>
    <dgm:cxn modelId="{95A5330A-C3DC-430C-B8C7-359F165D6C2C}" type="presOf" srcId="{8E532721-300E-4216-B5A1-29F0F1B925B8}" destId="{ED751240-E350-41C1-9C74-7589953753FA}" srcOrd="0" destOrd="0" presId="urn:microsoft.com/office/officeart/2005/8/layout/hierarchy1"/>
    <dgm:cxn modelId="{B4D5F20C-1B2A-4844-B311-85FFF9A3E9CD}" type="presOf" srcId="{00D7A2AC-2C63-42F3-99CD-446CB645CE46}" destId="{BCB5A789-4EE2-4444-B427-EB601316C746}" srcOrd="0" destOrd="0" presId="urn:microsoft.com/office/officeart/2005/8/layout/hierarchy1"/>
    <dgm:cxn modelId="{353CCF16-3548-4396-99DF-5C18CA16C784}" type="presOf" srcId="{B0F44BD9-6919-4B77-9816-EA26AFE9D991}" destId="{FD6C6917-1994-43E3-991B-E9C51D769A33}" srcOrd="0" destOrd="0" presId="urn:microsoft.com/office/officeart/2005/8/layout/hierarchy1"/>
    <dgm:cxn modelId="{5429F61C-06C9-40E0-9E15-CE6749199EFE}" type="presOf" srcId="{F75FB32F-8542-4D1E-BB9A-8A8163EED0A7}" destId="{8BDC035F-A6D3-417E-86DA-95A68B16ABC6}" srcOrd="0" destOrd="0" presId="urn:microsoft.com/office/officeart/2005/8/layout/hierarchy1"/>
    <dgm:cxn modelId="{2289DE25-738D-4254-AFEE-110367B867AF}" type="presOf" srcId="{8EE8EC32-997D-4D48-9DD4-A33C684D6F77}" destId="{18AB77FD-91EB-4B20-814D-1957B3CF81A2}" srcOrd="0" destOrd="0" presId="urn:microsoft.com/office/officeart/2005/8/layout/hierarchy1"/>
    <dgm:cxn modelId="{45912128-9DD6-4591-B4EF-1275D0098D11}" srcId="{FC958621-2C18-4A9B-94FA-620656303447}" destId="{5B51D77B-6152-461B-86DB-64E4DC54A237}" srcOrd="0" destOrd="0" parTransId="{9F638FD2-3764-4EC8-BAEA-0950E0338D49}" sibTransId="{F8E4235F-53A3-4320-9568-0C9AED549123}"/>
    <dgm:cxn modelId="{3021CC2B-2EC7-4680-88E7-D0814EE09A54}" type="presOf" srcId="{26AB28EC-9C6E-43EE-865D-3948C9AE6074}" destId="{7251468F-2DEF-45F1-B5A4-B0F624379C95}" srcOrd="0" destOrd="0" presId="urn:microsoft.com/office/officeart/2005/8/layout/hierarchy1"/>
    <dgm:cxn modelId="{129C252F-1E85-44B5-AD36-6C7D95014896}" type="presOf" srcId="{C535840D-DC37-46B5-94E0-3D2971756507}" destId="{3395B8F6-0BF1-4C1D-A3A4-777139E11C7D}" srcOrd="0" destOrd="0" presId="urn:microsoft.com/office/officeart/2005/8/layout/hierarchy1"/>
    <dgm:cxn modelId="{5DBA4E5E-0012-427F-A21F-819E30EC6B76}" srcId="{FC958621-2C18-4A9B-94FA-620656303447}" destId="{B0F44BD9-6919-4B77-9816-EA26AFE9D991}" srcOrd="1" destOrd="0" parTransId="{8C118A94-3046-4968-8A2E-9AB8BC7463F5}" sibTransId="{F6CC6EAB-E360-4DAA-83F1-9F114D37DD7B}"/>
    <dgm:cxn modelId="{2E0EBA63-151D-4F66-99E8-145FE8C80AF3}" type="presOf" srcId="{F90CAF1A-16C1-4ED8-A5FB-1BB14CDB073E}" destId="{E66E28F6-22CD-4E10-AA66-402FCFEBDB93}" srcOrd="0" destOrd="0" presId="urn:microsoft.com/office/officeart/2005/8/layout/hierarchy1"/>
    <dgm:cxn modelId="{06DED045-664C-451D-A7CF-4348FDDD3E4B}" type="presOf" srcId="{BE96041C-B441-4CFE-ADC4-00E5D671D9B5}" destId="{65401B57-C258-4F00-9D0B-BE16A0867CE4}" srcOrd="0" destOrd="0" presId="urn:microsoft.com/office/officeart/2005/8/layout/hierarchy1"/>
    <dgm:cxn modelId="{CAA78069-B585-47B6-A722-5381F0B437E7}" type="presOf" srcId="{F144CA37-F9C1-4754-8123-37692B52AC70}" destId="{1D34CFFB-F2EF-4B81-B5FB-FBF1956B8FA6}" srcOrd="0" destOrd="0" presId="urn:microsoft.com/office/officeart/2005/8/layout/hierarchy1"/>
    <dgm:cxn modelId="{F3B1964B-E7D3-42D9-904F-3FD0F27F7FA0}" srcId="{EAFD601D-B71D-439F-B0BD-5F6A170DBA0D}" destId="{F144CA37-F9C1-4754-8123-37692B52AC70}" srcOrd="0" destOrd="0" parTransId="{9CFDA134-C1C8-4E44-BAD4-17315B6DA4F9}" sibTransId="{E25C7A47-11D3-4A92-ADF6-52FEC786D177}"/>
    <dgm:cxn modelId="{0616CF56-FDB5-4F93-84F9-1BD421760211}" srcId="{59DDC14B-D600-4B02-8906-CDB56BD1879E}" destId="{BE96041C-B441-4CFE-ADC4-00E5D671D9B5}" srcOrd="1" destOrd="0" parTransId="{F75FB32F-8542-4D1E-BB9A-8A8163EED0A7}" sibTransId="{7CE5F69F-5760-4C64-B715-D72C07768077}"/>
    <dgm:cxn modelId="{7032D97F-17A7-4330-BF39-81F7E7E0113B}" type="presOf" srcId="{ACBBE238-8719-4078-BAC7-25F9D0DB996F}" destId="{97877CDE-C860-4065-8EF2-5A18C91F8EBD}" srcOrd="0" destOrd="0" presId="urn:microsoft.com/office/officeart/2005/8/layout/hierarchy1"/>
    <dgm:cxn modelId="{04DAAA8B-159E-4D0A-B666-7ECE22A71775}" srcId="{5B51D77B-6152-461B-86DB-64E4DC54A237}" destId="{C535840D-DC37-46B5-94E0-3D2971756507}" srcOrd="0" destOrd="0" parTransId="{26AB28EC-9C6E-43EE-865D-3948C9AE6074}" sibTransId="{A32F6A7B-1AA5-4269-9E32-E73ABF1C90EA}"/>
    <dgm:cxn modelId="{BD631F91-407D-4ED4-8798-A331ED726BED}" type="presOf" srcId="{21BFC291-BF37-4AF6-BFFE-1AA97B515E89}" destId="{5C8DC5F9-F6D3-41D4-A36C-000DCC31C19A}" srcOrd="0" destOrd="0" presId="urn:microsoft.com/office/officeart/2005/8/layout/hierarchy1"/>
    <dgm:cxn modelId="{092F4A91-EB9B-4149-B24D-6A7003DB664D}" type="presOf" srcId="{9F638FD2-3764-4EC8-BAEA-0950E0338D49}" destId="{CBEA657C-FCFC-4CC7-B7B6-BCE96E5F14C4}" srcOrd="0" destOrd="0" presId="urn:microsoft.com/office/officeart/2005/8/layout/hierarchy1"/>
    <dgm:cxn modelId="{6886BE98-1572-4A9C-8E7E-44258078405C}" type="presOf" srcId="{FC958621-2C18-4A9B-94FA-620656303447}" destId="{9BA57B19-4CC5-47F9-ADA1-82C6415A9C76}" srcOrd="0" destOrd="0" presId="urn:microsoft.com/office/officeart/2005/8/layout/hierarchy1"/>
    <dgm:cxn modelId="{549A449B-1C3A-4A90-9F67-C2E2BD39753A}" srcId="{C63B027C-1CC2-4A68-B300-B93165098E62}" destId="{21BFC291-BF37-4AF6-BFFE-1AA97B515E89}" srcOrd="0" destOrd="0" parTransId="{0C6D9292-7C89-438B-972C-7A65B4494614}" sibTransId="{B3E48B47-8541-487B-A6B7-4413C535A362}"/>
    <dgm:cxn modelId="{2ECE7DA3-257D-403B-99B2-E4D053A764BA}" type="presOf" srcId="{0AA3DA23-5F06-406D-BC06-9A54F40DEEA4}" destId="{AE290E0B-5C35-43AE-A772-A2EAD397F02F}" srcOrd="0" destOrd="0" presId="urn:microsoft.com/office/officeart/2005/8/layout/hierarchy1"/>
    <dgm:cxn modelId="{B6DF40A6-BCB8-4636-B51F-56BD3CDCC167}" srcId="{5B51D77B-6152-461B-86DB-64E4DC54A237}" destId="{8E532721-300E-4216-B5A1-29F0F1B925B8}" srcOrd="2" destOrd="0" parTransId="{8EE8EC32-997D-4D48-9DD4-A33C684D6F77}" sibTransId="{28A00015-7CBE-45F1-96A1-BD1903C942A5}"/>
    <dgm:cxn modelId="{ABF7DCA8-62AD-4488-BD7B-534ABA13DD1D}" type="presOf" srcId="{8C118A94-3046-4968-8A2E-9AB8BC7463F5}" destId="{8C135A11-E7AA-4988-A9B8-99D02B01891D}" srcOrd="0" destOrd="0" presId="urn:microsoft.com/office/officeart/2005/8/layout/hierarchy1"/>
    <dgm:cxn modelId="{2DA4CAAB-2DAD-4B24-82EA-825909FB79C7}" srcId="{BE96041C-B441-4CFE-ADC4-00E5D671D9B5}" destId="{3E7FE160-7A9B-43A2-80C8-AF9D06B59E6A}" srcOrd="0" destOrd="0" parTransId="{15110617-3E7B-4A88-9D79-887F7022B389}" sibTransId="{1246EDA2-FEC0-48D6-874E-8BCB127FFFF7}"/>
    <dgm:cxn modelId="{F1FEE9B9-DC1E-4DD3-A63C-1C812BCA6F3D}" type="presOf" srcId="{3E7FE160-7A9B-43A2-80C8-AF9D06B59E6A}" destId="{ADFA8855-C472-46F8-8018-947F46D47F5B}" srcOrd="0" destOrd="0" presId="urn:microsoft.com/office/officeart/2005/8/layout/hierarchy1"/>
    <dgm:cxn modelId="{F613E2BC-1DDE-4ADF-A096-B07DA43109E9}" srcId="{F90CAF1A-16C1-4ED8-A5FB-1BB14CDB073E}" destId="{C63B027C-1CC2-4A68-B300-B93165098E62}" srcOrd="0" destOrd="0" parTransId="{ACBBE238-8719-4078-BAC7-25F9D0DB996F}" sibTransId="{28A476BD-1AD1-4152-BEFF-ED0671ED482C}"/>
    <dgm:cxn modelId="{25ABFBBF-5B54-4C44-9E5B-201A7CDCDC20}" type="presOf" srcId="{9CFDA134-C1C8-4E44-BAD4-17315B6DA4F9}" destId="{7FB2B309-6E21-45C2-B174-327D9570530F}" srcOrd="0" destOrd="0" presId="urn:microsoft.com/office/officeart/2005/8/layout/hierarchy1"/>
    <dgm:cxn modelId="{F103AEC5-BA76-4159-BDD2-9609E8BFEE06}" srcId="{B0F44BD9-6919-4B77-9816-EA26AFE9D991}" destId="{59DDC14B-D600-4B02-8906-CDB56BD1879E}" srcOrd="1" destOrd="0" parTransId="{0AA3DA23-5F06-406D-BC06-9A54F40DEEA4}" sibTransId="{4A55E17D-C083-4455-B1BA-5360BC3CFDC8}"/>
    <dgm:cxn modelId="{A0CDB2C5-0336-44F0-B02C-34732F8CE755}" srcId="{59DDC14B-D600-4B02-8906-CDB56BD1879E}" destId="{EAFD601D-B71D-439F-B0BD-5F6A170DBA0D}" srcOrd="0" destOrd="0" parTransId="{99296821-E746-4FEC-8C6A-D1A175133CB8}" sibTransId="{DA2916A7-3F46-482D-8272-56437D4371E8}"/>
    <dgm:cxn modelId="{8CD446C6-DFAE-4ED9-B8AB-B52A8EE99CFF}" type="presOf" srcId="{CB2F910B-26F8-45AF-8749-0ED0959394DC}" destId="{CE8C83A0-15EA-4382-9185-D911ECFBBA20}" srcOrd="0" destOrd="0" presId="urn:microsoft.com/office/officeart/2005/8/layout/hierarchy1"/>
    <dgm:cxn modelId="{4201F4CA-A18F-4D6B-AE76-3C8D9D642F7D}" srcId="{5B51D77B-6152-461B-86DB-64E4DC54A237}" destId="{00D7A2AC-2C63-42F3-99CD-446CB645CE46}" srcOrd="1" destOrd="0" parTransId="{DC585E37-FE68-46D7-9F55-7BCEFA85D86E}" sibTransId="{68F0CDF2-8FB0-4434-A386-72C4650F1525}"/>
    <dgm:cxn modelId="{7FC1ACCB-0BE7-4B7E-89D2-FF349A779F5F}" type="presOf" srcId="{DC585E37-FE68-46D7-9F55-7BCEFA85D86E}" destId="{B45CA550-53E3-4586-8EEF-4734C45BE170}" srcOrd="0" destOrd="0" presId="urn:microsoft.com/office/officeart/2005/8/layout/hierarchy1"/>
    <dgm:cxn modelId="{3C468BD1-443E-4D6F-BA9F-2209EDF6B91E}" srcId="{B0F44BD9-6919-4B77-9816-EA26AFE9D991}" destId="{F90CAF1A-16C1-4ED8-A5FB-1BB14CDB073E}" srcOrd="0" destOrd="0" parTransId="{CB2F910B-26F8-45AF-8749-0ED0959394DC}" sibTransId="{6664A27F-D4DF-4E3A-8951-799B456C51F1}"/>
    <dgm:cxn modelId="{126D38D4-0E9B-4E69-AC0A-F28FFAAB12E9}" type="presOf" srcId="{59DDC14B-D600-4B02-8906-CDB56BD1879E}" destId="{15C2D045-0932-4148-AA32-C485C97C12DB}" srcOrd="0" destOrd="0" presId="urn:microsoft.com/office/officeart/2005/8/layout/hierarchy1"/>
    <dgm:cxn modelId="{C19B0BD7-C4B2-408F-88C9-578438DDF161}" type="presOf" srcId="{5B51D77B-6152-461B-86DB-64E4DC54A237}" destId="{52602EAC-D38F-42C9-A5B6-C9B671105B47}" srcOrd="0" destOrd="0" presId="urn:microsoft.com/office/officeart/2005/8/layout/hierarchy1"/>
    <dgm:cxn modelId="{B9F921D8-778E-4AB6-88B3-D80B6CF379BF}" type="presOf" srcId="{C63B027C-1CC2-4A68-B300-B93165098E62}" destId="{D0B3C6B7-5036-48CA-8CB3-87862DA4FA6F}" srcOrd="0" destOrd="0" presId="urn:microsoft.com/office/officeart/2005/8/layout/hierarchy1"/>
    <dgm:cxn modelId="{315DDAD8-40D3-4A1F-BA27-453B62052A25}" type="presOf" srcId="{EAFD601D-B71D-439F-B0BD-5F6A170DBA0D}" destId="{C3A147CC-6BAB-4A6E-9734-F0D4326B7756}" srcOrd="0" destOrd="0" presId="urn:microsoft.com/office/officeart/2005/8/layout/hierarchy1"/>
    <dgm:cxn modelId="{E15D41E1-1AC9-40DC-9D8E-6411E06C8403}" type="presOf" srcId="{15110617-3E7B-4A88-9D79-887F7022B389}" destId="{8D303D51-801A-4152-8D78-540CC7DFCA9B}" srcOrd="0" destOrd="0" presId="urn:microsoft.com/office/officeart/2005/8/layout/hierarchy1"/>
    <dgm:cxn modelId="{59FF0BF3-80C2-435D-B76E-D12C84119591}" type="presOf" srcId="{93270A91-816D-4798-89F0-650D40B4149C}" destId="{2BFAA85D-1C01-45DE-AF82-636F10550AC3}" srcOrd="0" destOrd="0" presId="urn:microsoft.com/office/officeart/2005/8/layout/hierarchy1"/>
    <dgm:cxn modelId="{C7500AFC-BB0A-47A7-A8D7-70915F0552F6}" type="presOf" srcId="{99296821-E746-4FEC-8C6A-D1A175133CB8}" destId="{8178089E-681F-497F-86FE-CB13E9F560AA}" srcOrd="0" destOrd="0" presId="urn:microsoft.com/office/officeart/2005/8/layout/hierarchy1"/>
    <dgm:cxn modelId="{47E82139-0870-493A-AB24-6263EFA75823}" type="presParOf" srcId="{2BFAA85D-1C01-45DE-AF82-636F10550AC3}" destId="{1254F851-A512-4936-B0FD-5B5FCCB397E3}" srcOrd="0" destOrd="0" presId="urn:microsoft.com/office/officeart/2005/8/layout/hierarchy1"/>
    <dgm:cxn modelId="{F4FE541A-6703-44E4-BD9B-F7497F4FC820}" type="presParOf" srcId="{1254F851-A512-4936-B0FD-5B5FCCB397E3}" destId="{E7BBE0B7-1F96-41C9-B54E-82C086811C83}" srcOrd="0" destOrd="0" presId="urn:microsoft.com/office/officeart/2005/8/layout/hierarchy1"/>
    <dgm:cxn modelId="{D97CFFBD-0308-407B-AAB3-F9034247C7D6}" type="presParOf" srcId="{E7BBE0B7-1F96-41C9-B54E-82C086811C83}" destId="{B69B6916-E04D-43CD-9C08-DEF40D9B0465}" srcOrd="0" destOrd="0" presId="urn:microsoft.com/office/officeart/2005/8/layout/hierarchy1"/>
    <dgm:cxn modelId="{AD938DDE-0045-482D-9732-C892A5DBDA26}" type="presParOf" srcId="{E7BBE0B7-1F96-41C9-B54E-82C086811C83}" destId="{9BA57B19-4CC5-47F9-ADA1-82C6415A9C76}" srcOrd="1" destOrd="0" presId="urn:microsoft.com/office/officeart/2005/8/layout/hierarchy1"/>
    <dgm:cxn modelId="{88796138-7FC8-4540-A9BA-44BBD44A89BD}" type="presParOf" srcId="{1254F851-A512-4936-B0FD-5B5FCCB397E3}" destId="{F48FC0F4-A812-4F73-A790-565D967074F6}" srcOrd="1" destOrd="0" presId="urn:microsoft.com/office/officeart/2005/8/layout/hierarchy1"/>
    <dgm:cxn modelId="{F75AFFB7-31FC-4D6D-9277-D8320ED97421}" type="presParOf" srcId="{F48FC0F4-A812-4F73-A790-565D967074F6}" destId="{CBEA657C-FCFC-4CC7-B7B6-BCE96E5F14C4}" srcOrd="0" destOrd="0" presId="urn:microsoft.com/office/officeart/2005/8/layout/hierarchy1"/>
    <dgm:cxn modelId="{DBA28951-3FB7-4BA1-B697-26E016D31F56}" type="presParOf" srcId="{F48FC0F4-A812-4F73-A790-565D967074F6}" destId="{B1B28003-7C76-4591-A977-86705FD80839}" srcOrd="1" destOrd="0" presId="urn:microsoft.com/office/officeart/2005/8/layout/hierarchy1"/>
    <dgm:cxn modelId="{D23A4296-9EB0-4E07-A695-AE08E9789DDD}" type="presParOf" srcId="{B1B28003-7C76-4591-A977-86705FD80839}" destId="{C2CCDD16-046E-450C-B78A-12078204A2E3}" srcOrd="0" destOrd="0" presId="urn:microsoft.com/office/officeart/2005/8/layout/hierarchy1"/>
    <dgm:cxn modelId="{D629819E-CF8D-41A9-BD1D-C014932B5348}" type="presParOf" srcId="{C2CCDD16-046E-450C-B78A-12078204A2E3}" destId="{07155DA2-BB5B-4001-A231-BFA07A511021}" srcOrd="0" destOrd="0" presId="urn:microsoft.com/office/officeart/2005/8/layout/hierarchy1"/>
    <dgm:cxn modelId="{B839F76A-6DA5-4651-B61D-40EEB20A86C9}" type="presParOf" srcId="{C2CCDD16-046E-450C-B78A-12078204A2E3}" destId="{52602EAC-D38F-42C9-A5B6-C9B671105B47}" srcOrd="1" destOrd="0" presId="urn:microsoft.com/office/officeart/2005/8/layout/hierarchy1"/>
    <dgm:cxn modelId="{E1D38F85-E924-4B8B-9367-00E2E100E9C9}" type="presParOf" srcId="{B1B28003-7C76-4591-A977-86705FD80839}" destId="{EA316659-9497-443D-815A-1E32EE45E00B}" srcOrd="1" destOrd="0" presId="urn:microsoft.com/office/officeart/2005/8/layout/hierarchy1"/>
    <dgm:cxn modelId="{A72372C0-A1AA-4617-85AF-A8E8909D46E0}" type="presParOf" srcId="{EA316659-9497-443D-815A-1E32EE45E00B}" destId="{7251468F-2DEF-45F1-B5A4-B0F624379C95}" srcOrd="0" destOrd="0" presId="urn:microsoft.com/office/officeart/2005/8/layout/hierarchy1"/>
    <dgm:cxn modelId="{3FB7EAFA-70F7-4F94-897E-9B664CBC384F}" type="presParOf" srcId="{EA316659-9497-443D-815A-1E32EE45E00B}" destId="{460B1633-8A1B-4779-9F8A-3D12F732FE42}" srcOrd="1" destOrd="0" presId="urn:microsoft.com/office/officeart/2005/8/layout/hierarchy1"/>
    <dgm:cxn modelId="{2F51D208-0076-4890-A9B6-083DC1B23651}" type="presParOf" srcId="{460B1633-8A1B-4779-9F8A-3D12F732FE42}" destId="{6AF73285-7E93-4F6E-B648-3A4A1C42440A}" srcOrd="0" destOrd="0" presId="urn:microsoft.com/office/officeart/2005/8/layout/hierarchy1"/>
    <dgm:cxn modelId="{24C1EB6A-23FE-46E9-B087-75172915437A}" type="presParOf" srcId="{6AF73285-7E93-4F6E-B648-3A4A1C42440A}" destId="{A2B97F4C-FEDC-47F9-9C44-1A05C3D7191C}" srcOrd="0" destOrd="0" presId="urn:microsoft.com/office/officeart/2005/8/layout/hierarchy1"/>
    <dgm:cxn modelId="{F5CB30E9-6DA8-4378-8C22-F019944E4A1C}" type="presParOf" srcId="{6AF73285-7E93-4F6E-B648-3A4A1C42440A}" destId="{3395B8F6-0BF1-4C1D-A3A4-777139E11C7D}" srcOrd="1" destOrd="0" presId="urn:microsoft.com/office/officeart/2005/8/layout/hierarchy1"/>
    <dgm:cxn modelId="{11BC2D12-89DE-439C-9BC9-7679D2ED719C}" type="presParOf" srcId="{460B1633-8A1B-4779-9F8A-3D12F732FE42}" destId="{D5E2D2BE-AF8D-4228-A961-B9F92B9FECF0}" srcOrd="1" destOrd="0" presId="urn:microsoft.com/office/officeart/2005/8/layout/hierarchy1"/>
    <dgm:cxn modelId="{E5B54FEC-6120-4536-835C-D48C6A59D62B}" type="presParOf" srcId="{EA316659-9497-443D-815A-1E32EE45E00B}" destId="{B45CA550-53E3-4586-8EEF-4734C45BE170}" srcOrd="2" destOrd="0" presId="urn:microsoft.com/office/officeart/2005/8/layout/hierarchy1"/>
    <dgm:cxn modelId="{A4303B97-6599-4FE5-95E7-431AF5405170}" type="presParOf" srcId="{EA316659-9497-443D-815A-1E32EE45E00B}" destId="{56CA1450-680A-41F7-A4E5-D500A0744D69}" srcOrd="3" destOrd="0" presId="urn:microsoft.com/office/officeart/2005/8/layout/hierarchy1"/>
    <dgm:cxn modelId="{3AF38DE6-288E-4FC2-82D7-BEDCD8AA17EA}" type="presParOf" srcId="{56CA1450-680A-41F7-A4E5-D500A0744D69}" destId="{79D3FA22-2D5C-4342-A08B-30F06E98C98E}" srcOrd="0" destOrd="0" presId="urn:microsoft.com/office/officeart/2005/8/layout/hierarchy1"/>
    <dgm:cxn modelId="{1697C703-58CE-40C3-BC02-3C79D43F16FC}" type="presParOf" srcId="{79D3FA22-2D5C-4342-A08B-30F06E98C98E}" destId="{F244440E-4C2A-41EE-B613-813ABB438F02}" srcOrd="0" destOrd="0" presId="urn:microsoft.com/office/officeart/2005/8/layout/hierarchy1"/>
    <dgm:cxn modelId="{E01D6FEA-63F5-4823-BB0F-37AD5F1B8D28}" type="presParOf" srcId="{79D3FA22-2D5C-4342-A08B-30F06E98C98E}" destId="{BCB5A789-4EE2-4444-B427-EB601316C746}" srcOrd="1" destOrd="0" presId="urn:microsoft.com/office/officeart/2005/8/layout/hierarchy1"/>
    <dgm:cxn modelId="{67CF3AC7-FD4F-4F7A-B9E8-B21476148D8D}" type="presParOf" srcId="{56CA1450-680A-41F7-A4E5-D500A0744D69}" destId="{D49AB70F-42F5-43E9-8345-19607A4FABB8}" srcOrd="1" destOrd="0" presId="urn:microsoft.com/office/officeart/2005/8/layout/hierarchy1"/>
    <dgm:cxn modelId="{343DD9FC-43A0-49ED-B467-8080B1C84D6D}" type="presParOf" srcId="{EA316659-9497-443D-815A-1E32EE45E00B}" destId="{18AB77FD-91EB-4B20-814D-1957B3CF81A2}" srcOrd="4" destOrd="0" presId="urn:microsoft.com/office/officeart/2005/8/layout/hierarchy1"/>
    <dgm:cxn modelId="{BDCB8F4B-7FC8-4D71-AA62-40DB604A7C59}" type="presParOf" srcId="{EA316659-9497-443D-815A-1E32EE45E00B}" destId="{08FB6B9E-9A84-4B54-A07A-DC424C2AB2EF}" srcOrd="5" destOrd="0" presId="urn:microsoft.com/office/officeart/2005/8/layout/hierarchy1"/>
    <dgm:cxn modelId="{73F1FFD6-CC98-4CCD-B1CF-1A6F566A96BB}" type="presParOf" srcId="{08FB6B9E-9A84-4B54-A07A-DC424C2AB2EF}" destId="{A50F428A-DC02-43DB-B373-CBD4DC8C5F88}" srcOrd="0" destOrd="0" presId="urn:microsoft.com/office/officeart/2005/8/layout/hierarchy1"/>
    <dgm:cxn modelId="{CC42C3B0-36A7-4BF7-8730-EF3AA9D2F77C}" type="presParOf" srcId="{A50F428A-DC02-43DB-B373-CBD4DC8C5F88}" destId="{158010BA-4702-4830-AF2B-0824BC308058}" srcOrd="0" destOrd="0" presId="urn:microsoft.com/office/officeart/2005/8/layout/hierarchy1"/>
    <dgm:cxn modelId="{467DBFD9-E741-4F7E-9D26-838881C1EA7D}" type="presParOf" srcId="{A50F428A-DC02-43DB-B373-CBD4DC8C5F88}" destId="{ED751240-E350-41C1-9C74-7589953753FA}" srcOrd="1" destOrd="0" presId="urn:microsoft.com/office/officeart/2005/8/layout/hierarchy1"/>
    <dgm:cxn modelId="{A2485413-6CEE-4F0D-80D1-A1BB6D2972B9}" type="presParOf" srcId="{08FB6B9E-9A84-4B54-A07A-DC424C2AB2EF}" destId="{71A0669B-C7D8-442E-8246-06AE61A3926D}" srcOrd="1" destOrd="0" presId="urn:microsoft.com/office/officeart/2005/8/layout/hierarchy1"/>
    <dgm:cxn modelId="{A086267C-5F00-4BE6-B1E4-22A6759ABC86}" type="presParOf" srcId="{F48FC0F4-A812-4F73-A790-565D967074F6}" destId="{8C135A11-E7AA-4988-A9B8-99D02B01891D}" srcOrd="2" destOrd="0" presId="urn:microsoft.com/office/officeart/2005/8/layout/hierarchy1"/>
    <dgm:cxn modelId="{2526D066-C3D0-4D03-8973-71963719EA4A}" type="presParOf" srcId="{F48FC0F4-A812-4F73-A790-565D967074F6}" destId="{042B5527-01C4-4304-A8A1-648B9E3833C8}" srcOrd="3" destOrd="0" presId="urn:microsoft.com/office/officeart/2005/8/layout/hierarchy1"/>
    <dgm:cxn modelId="{E33C1F30-F46D-414F-B452-F31DD21A42AC}" type="presParOf" srcId="{042B5527-01C4-4304-A8A1-648B9E3833C8}" destId="{4D2B73CB-8B5B-4C31-BD21-CFFDDA0621E7}" srcOrd="0" destOrd="0" presId="urn:microsoft.com/office/officeart/2005/8/layout/hierarchy1"/>
    <dgm:cxn modelId="{C39F3861-56F3-483C-9D34-56DF03BCDFCD}" type="presParOf" srcId="{4D2B73CB-8B5B-4C31-BD21-CFFDDA0621E7}" destId="{8403725C-074D-4058-BBDC-07B32D288AFC}" srcOrd="0" destOrd="0" presId="urn:microsoft.com/office/officeart/2005/8/layout/hierarchy1"/>
    <dgm:cxn modelId="{EBAE85F1-2B81-47B2-BF2B-41C719E4B005}" type="presParOf" srcId="{4D2B73CB-8B5B-4C31-BD21-CFFDDA0621E7}" destId="{FD6C6917-1994-43E3-991B-E9C51D769A33}" srcOrd="1" destOrd="0" presId="urn:microsoft.com/office/officeart/2005/8/layout/hierarchy1"/>
    <dgm:cxn modelId="{F45D6A3F-3215-449C-B513-607FCC8BBE28}" type="presParOf" srcId="{042B5527-01C4-4304-A8A1-648B9E3833C8}" destId="{540D0BFF-CCAE-4D25-B7D6-3D0D5BB9222D}" srcOrd="1" destOrd="0" presId="urn:microsoft.com/office/officeart/2005/8/layout/hierarchy1"/>
    <dgm:cxn modelId="{BDB9A653-465E-4A1D-BA5F-8F4B5E482FB0}" type="presParOf" srcId="{540D0BFF-CCAE-4D25-B7D6-3D0D5BB9222D}" destId="{CE8C83A0-15EA-4382-9185-D911ECFBBA20}" srcOrd="0" destOrd="0" presId="urn:microsoft.com/office/officeart/2005/8/layout/hierarchy1"/>
    <dgm:cxn modelId="{40518D6A-EFEE-451E-A0E3-47DE3456E171}" type="presParOf" srcId="{540D0BFF-CCAE-4D25-B7D6-3D0D5BB9222D}" destId="{446A7826-4A69-4463-9DE1-48BDB47B24E1}" srcOrd="1" destOrd="0" presId="urn:microsoft.com/office/officeart/2005/8/layout/hierarchy1"/>
    <dgm:cxn modelId="{A849C657-D5C1-4ECA-82BB-579FA94F346D}" type="presParOf" srcId="{446A7826-4A69-4463-9DE1-48BDB47B24E1}" destId="{AD34E2D6-D7FD-4C85-BE58-DE8FA76081DE}" srcOrd="0" destOrd="0" presId="urn:microsoft.com/office/officeart/2005/8/layout/hierarchy1"/>
    <dgm:cxn modelId="{5BEC54DC-C947-454E-B69A-5D40BF086621}" type="presParOf" srcId="{AD34E2D6-D7FD-4C85-BE58-DE8FA76081DE}" destId="{4C47E6A0-17DE-4F3F-801D-26C9EAE33FF4}" srcOrd="0" destOrd="0" presId="urn:microsoft.com/office/officeart/2005/8/layout/hierarchy1"/>
    <dgm:cxn modelId="{8411A93E-65F4-4091-A1E5-1D36DA9822FC}" type="presParOf" srcId="{AD34E2D6-D7FD-4C85-BE58-DE8FA76081DE}" destId="{E66E28F6-22CD-4E10-AA66-402FCFEBDB93}" srcOrd="1" destOrd="0" presId="urn:microsoft.com/office/officeart/2005/8/layout/hierarchy1"/>
    <dgm:cxn modelId="{47BA0EDB-5638-4FFD-9EDB-4A9DF1A076D9}" type="presParOf" srcId="{446A7826-4A69-4463-9DE1-48BDB47B24E1}" destId="{9FA0A0B3-0798-46A7-9207-7220C7D8C414}" srcOrd="1" destOrd="0" presId="urn:microsoft.com/office/officeart/2005/8/layout/hierarchy1"/>
    <dgm:cxn modelId="{38832275-3D1A-4953-AA26-91FC9D891B50}" type="presParOf" srcId="{9FA0A0B3-0798-46A7-9207-7220C7D8C414}" destId="{97877CDE-C860-4065-8EF2-5A18C91F8EBD}" srcOrd="0" destOrd="0" presId="urn:microsoft.com/office/officeart/2005/8/layout/hierarchy1"/>
    <dgm:cxn modelId="{E238551F-0816-4C03-B400-1F96DDDDE5D5}" type="presParOf" srcId="{9FA0A0B3-0798-46A7-9207-7220C7D8C414}" destId="{D3443D97-2D01-4CB6-A6C2-E7B670EFF795}" srcOrd="1" destOrd="0" presId="urn:microsoft.com/office/officeart/2005/8/layout/hierarchy1"/>
    <dgm:cxn modelId="{4C30999F-5523-48A3-9606-00F343F0978B}" type="presParOf" srcId="{D3443D97-2D01-4CB6-A6C2-E7B670EFF795}" destId="{30FBCA5D-BE84-4870-B7AF-88D8D2324054}" srcOrd="0" destOrd="0" presId="urn:microsoft.com/office/officeart/2005/8/layout/hierarchy1"/>
    <dgm:cxn modelId="{98E3BA8F-07E9-475F-8A25-670AD4F37799}" type="presParOf" srcId="{30FBCA5D-BE84-4870-B7AF-88D8D2324054}" destId="{308F0297-BC77-4AFF-B137-6EF9FE4E5C9F}" srcOrd="0" destOrd="0" presId="urn:microsoft.com/office/officeart/2005/8/layout/hierarchy1"/>
    <dgm:cxn modelId="{40E4CD2C-3496-4DCA-93DA-EC9C468ADB54}" type="presParOf" srcId="{30FBCA5D-BE84-4870-B7AF-88D8D2324054}" destId="{D0B3C6B7-5036-48CA-8CB3-87862DA4FA6F}" srcOrd="1" destOrd="0" presId="urn:microsoft.com/office/officeart/2005/8/layout/hierarchy1"/>
    <dgm:cxn modelId="{1DFA9101-86CB-4DFA-8B1F-4C13ABA012AE}" type="presParOf" srcId="{D3443D97-2D01-4CB6-A6C2-E7B670EFF795}" destId="{AA0AAA68-76C2-4D7C-8878-A3F5760F6046}" srcOrd="1" destOrd="0" presId="urn:microsoft.com/office/officeart/2005/8/layout/hierarchy1"/>
    <dgm:cxn modelId="{7436C3A4-8F66-4F1B-A22A-5177E66D7AEA}" type="presParOf" srcId="{AA0AAA68-76C2-4D7C-8878-A3F5760F6046}" destId="{64ED89D9-C4E9-48BB-86AD-8BB02BA8010B}" srcOrd="0" destOrd="0" presId="urn:microsoft.com/office/officeart/2005/8/layout/hierarchy1"/>
    <dgm:cxn modelId="{FF140350-F288-4595-BC9D-5AFE69410F62}" type="presParOf" srcId="{AA0AAA68-76C2-4D7C-8878-A3F5760F6046}" destId="{4EEDE261-7EAA-4A70-8F89-E158301366E4}" srcOrd="1" destOrd="0" presId="urn:microsoft.com/office/officeart/2005/8/layout/hierarchy1"/>
    <dgm:cxn modelId="{DE50075D-1731-4B5A-860B-FAFE0881978B}" type="presParOf" srcId="{4EEDE261-7EAA-4A70-8F89-E158301366E4}" destId="{CE5C5D2C-DBD7-41C6-A65C-213998A9B442}" srcOrd="0" destOrd="0" presId="urn:microsoft.com/office/officeart/2005/8/layout/hierarchy1"/>
    <dgm:cxn modelId="{39D8B66A-B2E1-4AA1-A8B2-E9CA70A48453}" type="presParOf" srcId="{CE5C5D2C-DBD7-41C6-A65C-213998A9B442}" destId="{23AE5A8A-A6DB-4A92-A38F-A447126B04BB}" srcOrd="0" destOrd="0" presId="urn:microsoft.com/office/officeart/2005/8/layout/hierarchy1"/>
    <dgm:cxn modelId="{248C6FFD-558A-430B-9EDB-C8A4D225C535}" type="presParOf" srcId="{CE5C5D2C-DBD7-41C6-A65C-213998A9B442}" destId="{5C8DC5F9-F6D3-41D4-A36C-000DCC31C19A}" srcOrd="1" destOrd="0" presId="urn:microsoft.com/office/officeart/2005/8/layout/hierarchy1"/>
    <dgm:cxn modelId="{F61C402C-CF48-4EA7-8DE2-CCDA49A1CDCE}" type="presParOf" srcId="{4EEDE261-7EAA-4A70-8F89-E158301366E4}" destId="{E98DF517-4A1B-4A3C-A607-2067CB325ECC}" srcOrd="1" destOrd="0" presId="urn:microsoft.com/office/officeart/2005/8/layout/hierarchy1"/>
    <dgm:cxn modelId="{CBA0DDC3-5F0E-4A56-91D7-E26549A46F25}" type="presParOf" srcId="{540D0BFF-CCAE-4D25-B7D6-3D0D5BB9222D}" destId="{AE290E0B-5C35-43AE-A772-A2EAD397F02F}" srcOrd="2" destOrd="0" presId="urn:microsoft.com/office/officeart/2005/8/layout/hierarchy1"/>
    <dgm:cxn modelId="{4A4DACC8-700A-4006-A9FC-500F2D0589F3}" type="presParOf" srcId="{540D0BFF-CCAE-4D25-B7D6-3D0D5BB9222D}" destId="{0A2664D8-2F2E-4850-8DDA-BF46F2782CE8}" srcOrd="3" destOrd="0" presId="urn:microsoft.com/office/officeart/2005/8/layout/hierarchy1"/>
    <dgm:cxn modelId="{66EEE546-3386-4413-B667-27B905871819}" type="presParOf" srcId="{0A2664D8-2F2E-4850-8DDA-BF46F2782CE8}" destId="{F107832E-24BE-4B6B-A414-00A582A13890}" srcOrd="0" destOrd="0" presId="urn:microsoft.com/office/officeart/2005/8/layout/hierarchy1"/>
    <dgm:cxn modelId="{CF805FDD-1D48-4EA2-B4D8-9B49B46C36CB}" type="presParOf" srcId="{F107832E-24BE-4B6B-A414-00A582A13890}" destId="{35B79FF9-5A40-410F-A94B-6499DCB88CFE}" srcOrd="0" destOrd="0" presId="urn:microsoft.com/office/officeart/2005/8/layout/hierarchy1"/>
    <dgm:cxn modelId="{130D3AC0-FEBC-4299-BA06-529F49298F00}" type="presParOf" srcId="{F107832E-24BE-4B6B-A414-00A582A13890}" destId="{15C2D045-0932-4148-AA32-C485C97C12DB}" srcOrd="1" destOrd="0" presId="urn:microsoft.com/office/officeart/2005/8/layout/hierarchy1"/>
    <dgm:cxn modelId="{CEE7EE43-6AA3-47ED-A9BC-820C39DE8B00}" type="presParOf" srcId="{0A2664D8-2F2E-4850-8DDA-BF46F2782CE8}" destId="{1A93B167-42B9-4EA2-9195-5DDB9C20143D}" srcOrd="1" destOrd="0" presId="urn:microsoft.com/office/officeart/2005/8/layout/hierarchy1"/>
    <dgm:cxn modelId="{81255955-7F9D-48C3-8C1B-D18BC92F943D}" type="presParOf" srcId="{1A93B167-42B9-4EA2-9195-5DDB9C20143D}" destId="{8178089E-681F-497F-86FE-CB13E9F560AA}" srcOrd="0" destOrd="0" presId="urn:microsoft.com/office/officeart/2005/8/layout/hierarchy1"/>
    <dgm:cxn modelId="{99B309DE-3E1B-4840-8576-6CB836CBA582}" type="presParOf" srcId="{1A93B167-42B9-4EA2-9195-5DDB9C20143D}" destId="{B48FF606-F0A0-42ED-94FF-6AFD54B42BAF}" srcOrd="1" destOrd="0" presId="urn:microsoft.com/office/officeart/2005/8/layout/hierarchy1"/>
    <dgm:cxn modelId="{39A10791-8F84-43BB-BE6F-625B3C742307}" type="presParOf" srcId="{B48FF606-F0A0-42ED-94FF-6AFD54B42BAF}" destId="{97C6EB7D-961F-47C6-A7B6-E344A57346D9}" srcOrd="0" destOrd="0" presId="urn:microsoft.com/office/officeart/2005/8/layout/hierarchy1"/>
    <dgm:cxn modelId="{AA76B156-7CAA-4E2B-A973-B09A565D72DA}" type="presParOf" srcId="{97C6EB7D-961F-47C6-A7B6-E344A57346D9}" destId="{7CC5F40E-A0A7-46A4-8F55-C29F7D40C232}" srcOrd="0" destOrd="0" presId="urn:microsoft.com/office/officeart/2005/8/layout/hierarchy1"/>
    <dgm:cxn modelId="{40684FCF-5A9A-4704-8317-78A210D252B9}" type="presParOf" srcId="{97C6EB7D-961F-47C6-A7B6-E344A57346D9}" destId="{C3A147CC-6BAB-4A6E-9734-F0D4326B7756}" srcOrd="1" destOrd="0" presId="urn:microsoft.com/office/officeart/2005/8/layout/hierarchy1"/>
    <dgm:cxn modelId="{97A83192-9B3A-4DD0-85E3-2545C05E5818}" type="presParOf" srcId="{B48FF606-F0A0-42ED-94FF-6AFD54B42BAF}" destId="{D8546CC8-2FC5-4790-9DFD-536F9CC917BB}" srcOrd="1" destOrd="0" presId="urn:microsoft.com/office/officeart/2005/8/layout/hierarchy1"/>
    <dgm:cxn modelId="{110F73F1-5A26-4354-8A36-2084E40C9AF2}" type="presParOf" srcId="{D8546CC8-2FC5-4790-9DFD-536F9CC917BB}" destId="{7FB2B309-6E21-45C2-B174-327D9570530F}" srcOrd="0" destOrd="0" presId="urn:microsoft.com/office/officeart/2005/8/layout/hierarchy1"/>
    <dgm:cxn modelId="{A6CF1E1D-0B72-485D-A80B-4CED2987B8E6}" type="presParOf" srcId="{D8546CC8-2FC5-4790-9DFD-536F9CC917BB}" destId="{606DDC03-6624-48C8-A363-D6972B1A4144}" srcOrd="1" destOrd="0" presId="urn:microsoft.com/office/officeart/2005/8/layout/hierarchy1"/>
    <dgm:cxn modelId="{F7E010FD-32C5-4C52-A27A-ED3DC77B00CF}" type="presParOf" srcId="{606DDC03-6624-48C8-A363-D6972B1A4144}" destId="{EF4DC4E8-DF4B-4F2A-9B43-71268ED1A163}" srcOrd="0" destOrd="0" presId="urn:microsoft.com/office/officeart/2005/8/layout/hierarchy1"/>
    <dgm:cxn modelId="{C67B5E28-4E77-4102-9C60-697833C141DD}" type="presParOf" srcId="{EF4DC4E8-DF4B-4F2A-9B43-71268ED1A163}" destId="{224704AB-5535-4B91-88EC-E3468DBF3363}" srcOrd="0" destOrd="0" presId="urn:microsoft.com/office/officeart/2005/8/layout/hierarchy1"/>
    <dgm:cxn modelId="{2DA92B78-5A6D-491C-AE80-36EE3718AA4B}" type="presParOf" srcId="{EF4DC4E8-DF4B-4F2A-9B43-71268ED1A163}" destId="{1D34CFFB-F2EF-4B81-B5FB-FBF1956B8FA6}" srcOrd="1" destOrd="0" presId="urn:microsoft.com/office/officeart/2005/8/layout/hierarchy1"/>
    <dgm:cxn modelId="{4269175F-6739-488F-A66B-6E2769BAEC37}" type="presParOf" srcId="{606DDC03-6624-48C8-A363-D6972B1A4144}" destId="{173C9EBC-00FD-4A11-A629-F7E7AEAE3B50}" srcOrd="1" destOrd="0" presId="urn:microsoft.com/office/officeart/2005/8/layout/hierarchy1"/>
    <dgm:cxn modelId="{A405F905-BB4C-495F-9971-D539434D796B}" type="presParOf" srcId="{1A93B167-42B9-4EA2-9195-5DDB9C20143D}" destId="{8BDC035F-A6D3-417E-86DA-95A68B16ABC6}" srcOrd="2" destOrd="0" presId="urn:microsoft.com/office/officeart/2005/8/layout/hierarchy1"/>
    <dgm:cxn modelId="{F99B7746-FB54-4852-AD01-E67D04FF80B5}" type="presParOf" srcId="{1A93B167-42B9-4EA2-9195-5DDB9C20143D}" destId="{F575C7B2-4342-4BAF-B134-0F0B20DE468D}" srcOrd="3" destOrd="0" presId="urn:microsoft.com/office/officeart/2005/8/layout/hierarchy1"/>
    <dgm:cxn modelId="{87FF4789-D5DC-4A3C-A594-0CABD7E33E0A}" type="presParOf" srcId="{F575C7B2-4342-4BAF-B134-0F0B20DE468D}" destId="{7E36915D-268D-46F6-A596-307D9B9A7061}" srcOrd="0" destOrd="0" presId="urn:microsoft.com/office/officeart/2005/8/layout/hierarchy1"/>
    <dgm:cxn modelId="{DDF920AD-DCB2-464B-9F6B-22F23DA1D6AD}" type="presParOf" srcId="{7E36915D-268D-46F6-A596-307D9B9A7061}" destId="{DA16EC3A-22ED-44E1-AD56-8D931B267C55}" srcOrd="0" destOrd="0" presId="urn:microsoft.com/office/officeart/2005/8/layout/hierarchy1"/>
    <dgm:cxn modelId="{E99DC069-CA7F-4C6E-BDCB-830CA56AD6F3}" type="presParOf" srcId="{7E36915D-268D-46F6-A596-307D9B9A7061}" destId="{65401B57-C258-4F00-9D0B-BE16A0867CE4}" srcOrd="1" destOrd="0" presId="urn:microsoft.com/office/officeart/2005/8/layout/hierarchy1"/>
    <dgm:cxn modelId="{A0DCA600-9121-41A1-8DD8-446139477C89}" type="presParOf" srcId="{F575C7B2-4342-4BAF-B134-0F0B20DE468D}" destId="{71764377-3197-42EC-B3AC-3A6A7B25435C}" srcOrd="1" destOrd="0" presId="urn:microsoft.com/office/officeart/2005/8/layout/hierarchy1"/>
    <dgm:cxn modelId="{61E6377D-2EFA-44F9-9963-4FB5A40CFDEB}" type="presParOf" srcId="{71764377-3197-42EC-B3AC-3A6A7B25435C}" destId="{8D303D51-801A-4152-8D78-540CC7DFCA9B}" srcOrd="0" destOrd="0" presId="urn:microsoft.com/office/officeart/2005/8/layout/hierarchy1"/>
    <dgm:cxn modelId="{870B5586-F83D-4044-964D-DC04447C98CF}" type="presParOf" srcId="{71764377-3197-42EC-B3AC-3A6A7B25435C}" destId="{360A2CA4-0DD4-4315-A3F2-2488CA57C4E2}" srcOrd="1" destOrd="0" presId="urn:microsoft.com/office/officeart/2005/8/layout/hierarchy1"/>
    <dgm:cxn modelId="{FD95D895-3C73-48C1-A756-949CB0A6AF34}" type="presParOf" srcId="{360A2CA4-0DD4-4315-A3F2-2488CA57C4E2}" destId="{0473FFB3-4F1B-4B39-B26D-78EAA911B1E7}" srcOrd="0" destOrd="0" presId="urn:microsoft.com/office/officeart/2005/8/layout/hierarchy1"/>
    <dgm:cxn modelId="{27C97363-086E-4AB1-AAEA-9F44FC356A86}" type="presParOf" srcId="{0473FFB3-4F1B-4B39-B26D-78EAA911B1E7}" destId="{60BBEBC4-4E43-4219-90AB-D76D08A1802D}" srcOrd="0" destOrd="0" presId="urn:microsoft.com/office/officeart/2005/8/layout/hierarchy1"/>
    <dgm:cxn modelId="{9BF3CAC3-FCDA-4A83-8C1A-D34FE69CA1B4}" type="presParOf" srcId="{0473FFB3-4F1B-4B39-B26D-78EAA911B1E7}" destId="{ADFA8855-C472-46F8-8018-947F46D47F5B}" srcOrd="1" destOrd="0" presId="urn:microsoft.com/office/officeart/2005/8/layout/hierarchy1"/>
    <dgm:cxn modelId="{F07ACB40-D1E1-457B-B665-F1525AC543E2}" type="presParOf" srcId="{360A2CA4-0DD4-4315-A3F2-2488CA57C4E2}" destId="{79C1D5C9-8393-4A8B-84ED-D47C39838546}" srcOrd="1" destOrd="0" presId="urn:microsoft.com/office/officeart/2005/8/layout/hierarchy1"/>
  </dgm:cxnLst>
  <dgm:bg>
    <a:solidFill>
      <a:srgbClr val="F4F9F1"/>
    </a:solidFill>
  </dgm:bg>
  <dgm:whole>
    <a:ln>
      <a:solidFill>
        <a:schemeClr val="accent2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03D51-801A-4152-8D78-540CC7DFCA9B}">
      <dsp:nvSpPr>
        <dsp:cNvPr id="0" name=""/>
        <dsp:cNvSpPr/>
      </dsp:nvSpPr>
      <dsp:spPr>
        <a:xfrm>
          <a:off x="7871706" y="2910100"/>
          <a:ext cx="91440" cy="266552"/>
        </a:xfrm>
        <a:custGeom>
          <a:avLst/>
          <a:gdLst/>
          <a:ahLst/>
          <a:cxnLst/>
          <a:rect l="0" t="0" r="0" b="0"/>
          <a:pathLst>
            <a:path>
              <a:moveTo>
                <a:pt x="104844" y="0"/>
              </a:moveTo>
              <a:lnTo>
                <a:pt x="104844" y="180038"/>
              </a:lnTo>
              <a:lnTo>
                <a:pt x="45720" y="180038"/>
              </a:lnTo>
              <a:lnTo>
                <a:pt x="45720" y="26655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C035F-A6D3-417E-86DA-95A68B16ABC6}">
      <dsp:nvSpPr>
        <dsp:cNvPr id="0" name=""/>
        <dsp:cNvSpPr/>
      </dsp:nvSpPr>
      <dsp:spPr>
        <a:xfrm>
          <a:off x="7162194" y="1447586"/>
          <a:ext cx="814355" cy="471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88"/>
              </a:lnTo>
              <a:lnTo>
                <a:pt x="814355" y="384888"/>
              </a:lnTo>
              <a:lnTo>
                <a:pt x="814355" y="47140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2B309-6E21-45C2-B174-327D9570530F}">
      <dsp:nvSpPr>
        <dsp:cNvPr id="0" name=""/>
        <dsp:cNvSpPr/>
      </dsp:nvSpPr>
      <dsp:spPr>
        <a:xfrm>
          <a:off x="6026456" y="2767984"/>
          <a:ext cx="91440" cy="478649"/>
        </a:xfrm>
        <a:custGeom>
          <a:avLst/>
          <a:gdLst/>
          <a:ahLst/>
          <a:cxnLst/>
          <a:rect l="0" t="0" r="0" b="0"/>
          <a:pathLst>
            <a:path>
              <a:moveTo>
                <a:pt x="132692" y="0"/>
              </a:moveTo>
              <a:lnTo>
                <a:pt x="132692" y="392136"/>
              </a:lnTo>
              <a:lnTo>
                <a:pt x="45720" y="392136"/>
              </a:lnTo>
              <a:lnTo>
                <a:pt x="45720" y="47864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8089E-681F-497F-86FE-CB13E9F560AA}">
      <dsp:nvSpPr>
        <dsp:cNvPr id="0" name=""/>
        <dsp:cNvSpPr/>
      </dsp:nvSpPr>
      <dsp:spPr>
        <a:xfrm>
          <a:off x="6159148" y="1447586"/>
          <a:ext cx="1003046" cy="384069"/>
        </a:xfrm>
        <a:custGeom>
          <a:avLst/>
          <a:gdLst/>
          <a:ahLst/>
          <a:cxnLst/>
          <a:rect l="0" t="0" r="0" b="0"/>
          <a:pathLst>
            <a:path>
              <a:moveTo>
                <a:pt x="1003046" y="0"/>
              </a:moveTo>
              <a:lnTo>
                <a:pt x="1003046" y="297555"/>
              </a:lnTo>
              <a:lnTo>
                <a:pt x="0" y="297555"/>
              </a:lnTo>
              <a:lnTo>
                <a:pt x="0" y="38406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90E0B-5C35-43AE-A772-A2EAD397F02F}">
      <dsp:nvSpPr>
        <dsp:cNvPr id="0" name=""/>
        <dsp:cNvSpPr/>
      </dsp:nvSpPr>
      <dsp:spPr>
        <a:xfrm>
          <a:off x="6097203" y="900473"/>
          <a:ext cx="1064991" cy="245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11"/>
              </a:lnTo>
              <a:lnTo>
                <a:pt x="1064991" y="158511"/>
              </a:lnTo>
              <a:lnTo>
                <a:pt x="1064991" y="24502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D89D9-C4E9-48BB-86AD-8BB02BA8010B}">
      <dsp:nvSpPr>
        <dsp:cNvPr id="0" name=""/>
        <dsp:cNvSpPr/>
      </dsp:nvSpPr>
      <dsp:spPr>
        <a:xfrm>
          <a:off x="4007029" y="2697623"/>
          <a:ext cx="374990" cy="570347"/>
        </a:xfrm>
        <a:custGeom>
          <a:avLst/>
          <a:gdLst/>
          <a:ahLst/>
          <a:cxnLst/>
          <a:rect l="0" t="0" r="0" b="0"/>
          <a:pathLst>
            <a:path>
              <a:moveTo>
                <a:pt x="374990" y="0"/>
              </a:moveTo>
              <a:lnTo>
                <a:pt x="374990" y="483833"/>
              </a:lnTo>
              <a:lnTo>
                <a:pt x="0" y="483833"/>
              </a:lnTo>
              <a:lnTo>
                <a:pt x="0" y="57034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77CDE-C860-4065-8EF2-5A18C91F8EBD}">
      <dsp:nvSpPr>
        <dsp:cNvPr id="0" name=""/>
        <dsp:cNvSpPr/>
      </dsp:nvSpPr>
      <dsp:spPr>
        <a:xfrm>
          <a:off x="4382020" y="1450782"/>
          <a:ext cx="311272" cy="407244"/>
        </a:xfrm>
        <a:custGeom>
          <a:avLst/>
          <a:gdLst/>
          <a:ahLst/>
          <a:cxnLst/>
          <a:rect l="0" t="0" r="0" b="0"/>
          <a:pathLst>
            <a:path>
              <a:moveTo>
                <a:pt x="311272" y="0"/>
              </a:moveTo>
              <a:lnTo>
                <a:pt x="311272" y="320730"/>
              </a:lnTo>
              <a:lnTo>
                <a:pt x="0" y="320730"/>
              </a:lnTo>
              <a:lnTo>
                <a:pt x="0" y="40724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C83A0-15EA-4382-9185-D911ECFBBA20}">
      <dsp:nvSpPr>
        <dsp:cNvPr id="0" name=""/>
        <dsp:cNvSpPr/>
      </dsp:nvSpPr>
      <dsp:spPr>
        <a:xfrm>
          <a:off x="4693292" y="900473"/>
          <a:ext cx="1403910" cy="245025"/>
        </a:xfrm>
        <a:custGeom>
          <a:avLst/>
          <a:gdLst/>
          <a:ahLst/>
          <a:cxnLst/>
          <a:rect l="0" t="0" r="0" b="0"/>
          <a:pathLst>
            <a:path>
              <a:moveTo>
                <a:pt x="1403910" y="0"/>
              </a:moveTo>
              <a:lnTo>
                <a:pt x="1403910" y="158511"/>
              </a:lnTo>
              <a:lnTo>
                <a:pt x="0" y="158511"/>
              </a:lnTo>
              <a:lnTo>
                <a:pt x="0" y="24502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35A11-E7AA-4988-A9B8-99D02B01891D}">
      <dsp:nvSpPr>
        <dsp:cNvPr id="0" name=""/>
        <dsp:cNvSpPr/>
      </dsp:nvSpPr>
      <dsp:spPr>
        <a:xfrm>
          <a:off x="3872047" y="305498"/>
          <a:ext cx="2225156" cy="202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71"/>
              </a:lnTo>
              <a:lnTo>
                <a:pt x="2225156" y="115571"/>
              </a:lnTo>
              <a:lnTo>
                <a:pt x="2225156" y="2020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B77FD-91EB-4B20-814D-1957B3CF81A2}">
      <dsp:nvSpPr>
        <dsp:cNvPr id="0" name=""/>
        <dsp:cNvSpPr/>
      </dsp:nvSpPr>
      <dsp:spPr>
        <a:xfrm>
          <a:off x="1666839" y="1347825"/>
          <a:ext cx="1437106" cy="694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259"/>
              </a:lnTo>
              <a:lnTo>
                <a:pt x="1437106" y="608259"/>
              </a:lnTo>
              <a:lnTo>
                <a:pt x="1437106" y="69477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CA550-53E3-4586-8EEF-4734C45BE170}">
      <dsp:nvSpPr>
        <dsp:cNvPr id="0" name=""/>
        <dsp:cNvSpPr/>
      </dsp:nvSpPr>
      <dsp:spPr>
        <a:xfrm>
          <a:off x="1666839" y="1347825"/>
          <a:ext cx="255379" cy="658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979"/>
              </a:lnTo>
              <a:lnTo>
                <a:pt x="255379" y="571979"/>
              </a:lnTo>
              <a:lnTo>
                <a:pt x="255379" y="65849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1468F-2DEF-45F1-B5A4-B0F624379C95}">
      <dsp:nvSpPr>
        <dsp:cNvPr id="0" name=""/>
        <dsp:cNvSpPr/>
      </dsp:nvSpPr>
      <dsp:spPr>
        <a:xfrm>
          <a:off x="733123" y="1347825"/>
          <a:ext cx="933715" cy="598509"/>
        </a:xfrm>
        <a:custGeom>
          <a:avLst/>
          <a:gdLst/>
          <a:ahLst/>
          <a:cxnLst/>
          <a:rect l="0" t="0" r="0" b="0"/>
          <a:pathLst>
            <a:path>
              <a:moveTo>
                <a:pt x="933715" y="0"/>
              </a:moveTo>
              <a:lnTo>
                <a:pt x="933715" y="511995"/>
              </a:lnTo>
              <a:lnTo>
                <a:pt x="0" y="511995"/>
              </a:lnTo>
              <a:lnTo>
                <a:pt x="0" y="59850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A657C-FCFC-4CC7-B7B6-BCE96E5F14C4}">
      <dsp:nvSpPr>
        <dsp:cNvPr id="0" name=""/>
        <dsp:cNvSpPr/>
      </dsp:nvSpPr>
      <dsp:spPr>
        <a:xfrm>
          <a:off x="1666839" y="305498"/>
          <a:ext cx="2205208" cy="202084"/>
        </a:xfrm>
        <a:custGeom>
          <a:avLst/>
          <a:gdLst/>
          <a:ahLst/>
          <a:cxnLst/>
          <a:rect l="0" t="0" r="0" b="0"/>
          <a:pathLst>
            <a:path>
              <a:moveTo>
                <a:pt x="2205208" y="0"/>
              </a:moveTo>
              <a:lnTo>
                <a:pt x="2205208" y="115571"/>
              </a:lnTo>
              <a:lnTo>
                <a:pt x="0" y="115571"/>
              </a:lnTo>
              <a:lnTo>
                <a:pt x="0" y="2020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B6916-E04D-43CD-9C08-DEF40D9B0465}">
      <dsp:nvSpPr>
        <dsp:cNvPr id="0" name=""/>
        <dsp:cNvSpPr/>
      </dsp:nvSpPr>
      <dsp:spPr>
        <a:xfrm>
          <a:off x="3050600" y="-98576"/>
          <a:ext cx="1642894" cy="404074"/>
        </a:xfrm>
        <a:prstGeom prst="roundRect">
          <a:avLst>
            <a:gd name="adj" fmla="val 10000"/>
          </a:avLst>
        </a:prstGeom>
        <a:solidFill>
          <a:srgbClr val="FFDD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57B19-4CC5-47F9-ADA1-82C6415A9C76}">
      <dsp:nvSpPr>
        <dsp:cNvPr id="0" name=""/>
        <dsp:cNvSpPr/>
      </dsp:nvSpPr>
      <dsp:spPr>
        <a:xfrm>
          <a:off x="3154365" y="0"/>
          <a:ext cx="1642894" cy="40407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Hydrocarbons</a:t>
          </a:r>
        </a:p>
      </dsp:txBody>
      <dsp:txXfrm>
        <a:off x="3166200" y="11835"/>
        <a:ext cx="1619224" cy="380404"/>
      </dsp:txXfrm>
    </dsp:sp>
    <dsp:sp modelId="{07155DA2-BB5B-4001-A231-BFA07A511021}">
      <dsp:nvSpPr>
        <dsp:cNvPr id="0" name=""/>
        <dsp:cNvSpPr/>
      </dsp:nvSpPr>
      <dsp:spPr>
        <a:xfrm>
          <a:off x="932765" y="507583"/>
          <a:ext cx="1468146" cy="840242"/>
        </a:xfrm>
        <a:prstGeom prst="roundRect">
          <a:avLst>
            <a:gd name="adj" fmla="val 10000"/>
          </a:avLst>
        </a:prstGeom>
        <a:solidFill>
          <a:srgbClr val="FFDD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02EAC-D38F-42C9-A5B6-C9B671105B47}">
      <dsp:nvSpPr>
        <dsp:cNvPr id="0" name=""/>
        <dsp:cNvSpPr/>
      </dsp:nvSpPr>
      <dsp:spPr>
        <a:xfrm>
          <a:off x="1036530" y="606159"/>
          <a:ext cx="1468146" cy="84024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Aromatic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Unsaturated Cyclic </a:t>
          </a:r>
        </a:p>
      </dsp:txBody>
      <dsp:txXfrm>
        <a:off x="1061140" y="630769"/>
        <a:ext cx="1418926" cy="791022"/>
      </dsp:txXfrm>
    </dsp:sp>
    <dsp:sp modelId="{A2B97F4C-FEDC-47F9-9C44-1A05C3D7191C}">
      <dsp:nvSpPr>
        <dsp:cNvPr id="0" name=""/>
        <dsp:cNvSpPr/>
      </dsp:nvSpPr>
      <dsp:spPr>
        <a:xfrm>
          <a:off x="266182" y="1946335"/>
          <a:ext cx="933881" cy="593014"/>
        </a:xfrm>
        <a:prstGeom prst="roundRect">
          <a:avLst>
            <a:gd name="adj" fmla="val 10000"/>
          </a:avLst>
        </a:prstGeom>
        <a:solidFill>
          <a:srgbClr val="FFDD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5B8F6-0BF1-4C1D-A3A4-777139E11C7D}">
      <dsp:nvSpPr>
        <dsp:cNvPr id="0" name=""/>
        <dsp:cNvSpPr/>
      </dsp:nvSpPr>
      <dsp:spPr>
        <a:xfrm>
          <a:off x="369946" y="2044911"/>
          <a:ext cx="933881" cy="59301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387315" y="2062280"/>
        <a:ext cx="899143" cy="558276"/>
      </dsp:txXfrm>
    </dsp:sp>
    <dsp:sp modelId="{F244440E-4C2A-41EE-B613-813ABB438F02}">
      <dsp:nvSpPr>
        <dsp:cNvPr id="0" name=""/>
        <dsp:cNvSpPr/>
      </dsp:nvSpPr>
      <dsp:spPr>
        <a:xfrm>
          <a:off x="1455277" y="2006318"/>
          <a:ext cx="933881" cy="593014"/>
        </a:xfrm>
        <a:prstGeom prst="roundRect">
          <a:avLst>
            <a:gd name="adj" fmla="val 10000"/>
          </a:avLst>
        </a:prstGeom>
        <a:solidFill>
          <a:srgbClr val="FFDD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5A789-4EE2-4444-B427-EB601316C746}">
      <dsp:nvSpPr>
        <dsp:cNvPr id="0" name=""/>
        <dsp:cNvSpPr/>
      </dsp:nvSpPr>
      <dsp:spPr>
        <a:xfrm>
          <a:off x="1559042" y="2104895"/>
          <a:ext cx="933881" cy="59301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576411" y="2122264"/>
        <a:ext cx="899143" cy="558276"/>
      </dsp:txXfrm>
    </dsp:sp>
    <dsp:sp modelId="{158010BA-4702-4830-AF2B-0824BC308058}">
      <dsp:nvSpPr>
        <dsp:cNvPr id="0" name=""/>
        <dsp:cNvSpPr/>
      </dsp:nvSpPr>
      <dsp:spPr>
        <a:xfrm>
          <a:off x="2637004" y="2042599"/>
          <a:ext cx="933881" cy="597646"/>
        </a:xfrm>
        <a:prstGeom prst="roundRect">
          <a:avLst>
            <a:gd name="adj" fmla="val 10000"/>
          </a:avLst>
        </a:prstGeom>
        <a:solidFill>
          <a:srgbClr val="FFDD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51240-E350-41C1-9C74-7589953753FA}">
      <dsp:nvSpPr>
        <dsp:cNvPr id="0" name=""/>
        <dsp:cNvSpPr/>
      </dsp:nvSpPr>
      <dsp:spPr>
        <a:xfrm>
          <a:off x="2740768" y="2141175"/>
          <a:ext cx="933881" cy="5976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2758272" y="2158679"/>
        <a:ext cx="898873" cy="562638"/>
      </dsp:txXfrm>
    </dsp:sp>
    <dsp:sp modelId="{8403725C-074D-4058-BBDC-07B32D288AFC}">
      <dsp:nvSpPr>
        <dsp:cNvPr id="0" name=""/>
        <dsp:cNvSpPr/>
      </dsp:nvSpPr>
      <dsp:spPr>
        <a:xfrm>
          <a:off x="5570760" y="507583"/>
          <a:ext cx="1052886" cy="392890"/>
        </a:xfrm>
        <a:prstGeom prst="roundRect">
          <a:avLst>
            <a:gd name="adj" fmla="val 10000"/>
          </a:avLst>
        </a:prstGeom>
        <a:solidFill>
          <a:srgbClr val="FFDD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C6917-1994-43E3-991B-E9C51D769A33}">
      <dsp:nvSpPr>
        <dsp:cNvPr id="0" name=""/>
        <dsp:cNvSpPr/>
      </dsp:nvSpPr>
      <dsp:spPr>
        <a:xfrm>
          <a:off x="5674525" y="606159"/>
          <a:ext cx="1052886" cy="3928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Aliphatic</a:t>
          </a:r>
        </a:p>
      </dsp:txBody>
      <dsp:txXfrm>
        <a:off x="5686032" y="617666"/>
        <a:ext cx="1029872" cy="369876"/>
      </dsp:txXfrm>
    </dsp:sp>
    <dsp:sp modelId="{4C47E6A0-17DE-4F3F-801D-26C9EAE33FF4}">
      <dsp:nvSpPr>
        <dsp:cNvPr id="0" name=""/>
        <dsp:cNvSpPr/>
      </dsp:nvSpPr>
      <dsp:spPr>
        <a:xfrm>
          <a:off x="4104811" y="1145498"/>
          <a:ext cx="1176961" cy="305284"/>
        </a:xfrm>
        <a:prstGeom prst="roundRect">
          <a:avLst>
            <a:gd name="adj" fmla="val 10000"/>
          </a:avLst>
        </a:prstGeom>
        <a:solidFill>
          <a:srgbClr val="FFDD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E28F6-22CD-4E10-AA66-402FCFEBDB93}">
      <dsp:nvSpPr>
        <dsp:cNvPr id="0" name=""/>
        <dsp:cNvSpPr/>
      </dsp:nvSpPr>
      <dsp:spPr>
        <a:xfrm>
          <a:off x="4208576" y="1244074"/>
          <a:ext cx="1176961" cy="30528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Saturated</a:t>
          </a:r>
        </a:p>
      </dsp:txBody>
      <dsp:txXfrm>
        <a:off x="4217517" y="1253015"/>
        <a:ext cx="1159079" cy="287402"/>
      </dsp:txXfrm>
    </dsp:sp>
    <dsp:sp modelId="{308F0297-BC77-4AFF-B137-6EF9FE4E5C9F}">
      <dsp:nvSpPr>
        <dsp:cNvPr id="0" name=""/>
        <dsp:cNvSpPr/>
      </dsp:nvSpPr>
      <dsp:spPr>
        <a:xfrm>
          <a:off x="3713202" y="1858026"/>
          <a:ext cx="1337636" cy="839596"/>
        </a:xfrm>
        <a:prstGeom prst="roundRect">
          <a:avLst>
            <a:gd name="adj" fmla="val 10000"/>
          </a:avLst>
        </a:prstGeom>
        <a:solidFill>
          <a:srgbClr val="FFDD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3C6B7-5036-48CA-8CB3-87862DA4FA6F}">
      <dsp:nvSpPr>
        <dsp:cNvPr id="0" name=""/>
        <dsp:cNvSpPr/>
      </dsp:nvSpPr>
      <dsp:spPr>
        <a:xfrm>
          <a:off x="3816967" y="1956603"/>
          <a:ext cx="1337636" cy="8395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Alkanes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(Paraffin's)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</a:t>
          </a:r>
          <a:r>
            <a:rPr lang="en-US" sz="1300" b="1" kern="1200" baseline="-25000" dirty="0"/>
            <a:t>n</a:t>
          </a:r>
          <a:r>
            <a:rPr lang="en-US" sz="1300" b="1" kern="1200" dirty="0"/>
            <a:t>H</a:t>
          </a:r>
          <a:r>
            <a:rPr lang="en-US" sz="1300" b="1" kern="1200" baseline="-25000" dirty="0"/>
            <a:t>2n+2</a:t>
          </a:r>
        </a:p>
      </dsp:txBody>
      <dsp:txXfrm>
        <a:off x="3841558" y="1981194"/>
        <a:ext cx="1288454" cy="790414"/>
      </dsp:txXfrm>
    </dsp:sp>
    <dsp:sp modelId="{23AE5A8A-A6DB-4A92-A38F-A447126B04BB}">
      <dsp:nvSpPr>
        <dsp:cNvPr id="0" name=""/>
        <dsp:cNvSpPr/>
      </dsp:nvSpPr>
      <dsp:spPr>
        <a:xfrm>
          <a:off x="3200987" y="3267970"/>
          <a:ext cx="1612085" cy="1382905"/>
        </a:xfrm>
        <a:prstGeom prst="roundRect">
          <a:avLst>
            <a:gd name="adj" fmla="val 10000"/>
          </a:avLst>
        </a:prstGeom>
        <a:solidFill>
          <a:srgbClr val="FFDDD5"/>
        </a:solidFill>
        <a:ln w="1905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DC5F9-F6D3-41D4-A36C-000DCC31C19A}">
      <dsp:nvSpPr>
        <dsp:cNvPr id="0" name=""/>
        <dsp:cNvSpPr/>
      </dsp:nvSpPr>
      <dsp:spPr>
        <a:xfrm>
          <a:off x="3304751" y="3366546"/>
          <a:ext cx="1612085" cy="1382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/>
        </a:p>
      </dsp:txBody>
      <dsp:txXfrm>
        <a:off x="3345255" y="3407050"/>
        <a:ext cx="1531077" cy="1301897"/>
      </dsp:txXfrm>
    </dsp:sp>
    <dsp:sp modelId="{35B79FF9-5A40-410F-A94B-6499DCB88CFE}">
      <dsp:nvSpPr>
        <dsp:cNvPr id="0" name=""/>
        <dsp:cNvSpPr/>
      </dsp:nvSpPr>
      <dsp:spPr>
        <a:xfrm>
          <a:off x="6512511" y="1145498"/>
          <a:ext cx="1299365" cy="302087"/>
        </a:xfrm>
        <a:prstGeom prst="roundRect">
          <a:avLst>
            <a:gd name="adj" fmla="val 10000"/>
          </a:avLst>
        </a:prstGeom>
        <a:solidFill>
          <a:srgbClr val="FFDD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2D045-0932-4148-AA32-C485C97C12DB}">
      <dsp:nvSpPr>
        <dsp:cNvPr id="0" name=""/>
        <dsp:cNvSpPr/>
      </dsp:nvSpPr>
      <dsp:spPr>
        <a:xfrm>
          <a:off x="6616276" y="1244074"/>
          <a:ext cx="1299365" cy="30208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Unsaturated</a:t>
          </a:r>
        </a:p>
      </dsp:txBody>
      <dsp:txXfrm>
        <a:off x="6625124" y="1252922"/>
        <a:ext cx="1281669" cy="284391"/>
      </dsp:txXfrm>
    </dsp:sp>
    <dsp:sp modelId="{7CC5F40E-A0A7-46A4-8F55-C29F7D40C232}">
      <dsp:nvSpPr>
        <dsp:cNvPr id="0" name=""/>
        <dsp:cNvSpPr/>
      </dsp:nvSpPr>
      <dsp:spPr>
        <a:xfrm>
          <a:off x="5480958" y="1831655"/>
          <a:ext cx="1356379" cy="936329"/>
        </a:xfrm>
        <a:prstGeom prst="roundRect">
          <a:avLst>
            <a:gd name="adj" fmla="val 10000"/>
          </a:avLst>
        </a:prstGeom>
        <a:solidFill>
          <a:srgbClr val="FFDD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147CC-6BAB-4A6E-9734-F0D4326B7756}">
      <dsp:nvSpPr>
        <dsp:cNvPr id="0" name=""/>
        <dsp:cNvSpPr/>
      </dsp:nvSpPr>
      <dsp:spPr>
        <a:xfrm>
          <a:off x="5584723" y="1930231"/>
          <a:ext cx="1356379" cy="93632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Alkenes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(Olefins)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</a:t>
          </a:r>
          <a:r>
            <a:rPr lang="en-US" sz="1300" b="1" kern="1200" baseline="-25000" dirty="0"/>
            <a:t>n</a:t>
          </a:r>
          <a:r>
            <a:rPr lang="en-US" sz="1300" b="1" kern="1200" dirty="0"/>
            <a:t>H</a:t>
          </a:r>
          <a:r>
            <a:rPr lang="en-US" sz="1300" b="1" kern="1200" baseline="-25000" dirty="0"/>
            <a:t>2n</a:t>
          </a:r>
        </a:p>
      </dsp:txBody>
      <dsp:txXfrm>
        <a:off x="5612147" y="1957655"/>
        <a:ext cx="1301531" cy="881481"/>
      </dsp:txXfrm>
    </dsp:sp>
    <dsp:sp modelId="{224704AB-5535-4B91-88EC-E3468DBF3363}">
      <dsp:nvSpPr>
        <dsp:cNvPr id="0" name=""/>
        <dsp:cNvSpPr/>
      </dsp:nvSpPr>
      <dsp:spPr>
        <a:xfrm>
          <a:off x="5259227" y="3246634"/>
          <a:ext cx="1625897" cy="1455389"/>
        </a:xfrm>
        <a:prstGeom prst="roundRect">
          <a:avLst>
            <a:gd name="adj" fmla="val 10000"/>
          </a:avLst>
        </a:prstGeom>
        <a:solidFill>
          <a:srgbClr val="FFDD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4CFFB-F2EF-4B81-B5FB-FBF1956B8FA6}">
      <dsp:nvSpPr>
        <dsp:cNvPr id="0" name=""/>
        <dsp:cNvSpPr/>
      </dsp:nvSpPr>
      <dsp:spPr>
        <a:xfrm>
          <a:off x="5362992" y="3345210"/>
          <a:ext cx="1625897" cy="1455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5405619" y="3387837"/>
        <a:ext cx="1540643" cy="1370135"/>
      </dsp:txXfrm>
    </dsp:sp>
    <dsp:sp modelId="{DA16EC3A-22ED-44E1-AD56-8D931B267C55}">
      <dsp:nvSpPr>
        <dsp:cNvPr id="0" name=""/>
        <dsp:cNvSpPr/>
      </dsp:nvSpPr>
      <dsp:spPr>
        <a:xfrm>
          <a:off x="7377927" y="1918988"/>
          <a:ext cx="1197245" cy="991111"/>
        </a:xfrm>
        <a:prstGeom prst="roundRect">
          <a:avLst>
            <a:gd name="adj" fmla="val 10000"/>
          </a:avLst>
        </a:prstGeom>
        <a:solidFill>
          <a:srgbClr val="FFDD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01B57-C258-4F00-9D0B-BE16A0867CE4}">
      <dsp:nvSpPr>
        <dsp:cNvPr id="0" name=""/>
        <dsp:cNvSpPr/>
      </dsp:nvSpPr>
      <dsp:spPr>
        <a:xfrm>
          <a:off x="7481691" y="2017565"/>
          <a:ext cx="1197245" cy="99111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Alkynes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(Acetylenes)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</a:t>
          </a:r>
          <a:r>
            <a:rPr lang="en-US" sz="1300" b="1" kern="1200" baseline="-25000" dirty="0"/>
            <a:t>n</a:t>
          </a:r>
          <a:r>
            <a:rPr lang="en-US" sz="1300" b="1" kern="1200" dirty="0"/>
            <a:t>H</a:t>
          </a:r>
          <a:r>
            <a:rPr lang="en-US" sz="1300" b="1" kern="1200" baseline="-25000" dirty="0"/>
            <a:t>2n-2</a:t>
          </a:r>
        </a:p>
      </dsp:txBody>
      <dsp:txXfrm>
        <a:off x="7510720" y="2046594"/>
        <a:ext cx="1139187" cy="933053"/>
      </dsp:txXfrm>
    </dsp:sp>
    <dsp:sp modelId="{60BBEBC4-4E43-4219-90AB-D76D08A1802D}">
      <dsp:nvSpPr>
        <dsp:cNvPr id="0" name=""/>
        <dsp:cNvSpPr/>
      </dsp:nvSpPr>
      <dsp:spPr>
        <a:xfrm>
          <a:off x="7096959" y="3176652"/>
          <a:ext cx="1640933" cy="1525370"/>
        </a:xfrm>
        <a:prstGeom prst="roundRect">
          <a:avLst>
            <a:gd name="adj" fmla="val 10000"/>
          </a:avLst>
        </a:prstGeom>
        <a:solidFill>
          <a:srgbClr val="FFDD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A8855-C472-46F8-8018-947F46D47F5B}">
      <dsp:nvSpPr>
        <dsp:cNvPr id="0" name=""/>
        <dsp:cNvSpPr/>
      </dsp:nvSpPr>
      <dsp:spPr>
        <a:xfrm>
          <a:off x="7200724" y="3275229"/>
          <a:ext cx="1640933" cy="152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7245401" y="3319906"/>
        <a:ext cx="1551579" cy="1436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1452F7-8444-4EFA-B052-800A74C774D5}" type="datetimeFigureOut">
              <a:rPr lang="en-US"/>
              <a:pPr>
                <a:defRPr/>
              </a:pPr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E1173F1-A1A5-4FD8-AF24-82992CCCC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4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C694F-047B-448D-955F-0F9328F270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933799-182E-4785-9796-35BC6A915955}" type="datetime8">
              <a:rPr lang="en-US"/>
              <a:pPr>
                <a:defRPr/>
              </a:pPr>
              <a:t>8/22/2025 6:23 AM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979CCAE-3570-4BBF-A459-33DEFC298F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C133-D910-4D98-AB72-3CFCDFE672F5}" type="datetime8">
              <a:rPr lang="en-US"/>
              <a:pPr>
                <a:defRPr/>
              </a:pPr>
              <a:t>8/22/2025 6:23 AM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CBFC98-3C00-4DD8-93A5-29F356FE9216}" type="slidenum">
              <a:rPr lang="en-US" altLang="en-US"/>
              <a:pPr/>
              <a:t>‹#›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38C59-F26C-4D61-B929-B6ACABD1C814}" type="datetime8">
              <a:rPr lang="en-US"/>
              <a:pPr>
                <a:defRPr/>
              </a:pPr>
              <a:t>8/22/2025 6:23 AM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BABE95-9708-4BC4-A815-32E4DAD9BDF0}" type="slidenum">
              <a:rPr lang="en-US" altLang="en-US"/>
              <a:pPr/>
              <a:t>‹#›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ED379-7CBC-40C6-8080-4EDE7F8607F4}" type="datetime8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E2DFE-8CCA-40FC-A363-E36CCD78AB52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632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D3777-E43A-4031-B1FB-D7DAADB9B522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AF3885-44C6-4035-B529-04ECAEFB2B30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99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084BD-E988-4497-9B69-0CDAF483EE54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26E51-3AE6-4769-B0DE-E13564194F13}" type="slidenum"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88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4952-C9E4-4B15-9A51-48BF14F289BC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556EAD-7D19-4351-8B27-3923A1232CDD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1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AA03E-1437-41F8-9487-FB88C486EDCA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A9819B-B32E-4D44-87D8-CD3244DBC43A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655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02808-A97E-420B-83EB-FE8FF4460C44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27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A5C09-638A-4BFD-BB16-7EF6D5140500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41F20-22D5-4C3B-8965-8880FA4B787B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346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3" y="1755775"/>
            <a:ext cx="2152651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CED05-7181-4E31-A7CC-8E8F903843D1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406733-DEBB-4B2D-B842-5CCB1396E195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87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D92A-9628-4060-9302-02A1884CB6C0}" type="datetime8">
              <a:rPr lang="en-US"/>
              <a:pPr>
                <a:defRPr/>
              </a:pPr>
              <a:t>8/22/2025 6:23 AM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69F5-57F6-4F9F-AD17-623DDE79ADA6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35362-7FBA-42D2-B904-A2C364999B40}" type="slidenum"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50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606BA-E908-469E-A844-9B231507825F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0E2A6-3407-480B-9EB0-A88508487512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070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B1D07-236E-47A1-9FA1-976DEC9C2DFF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FAD1D-14ED-4785-BCBD-48AA9F28C881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352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ED379-7CBC-40C6-8080-4EDE7F8607F4}" type="datetime8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E2DFE-8CCA-40FC-A363-E36CCD78AB52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573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D3777-E43A-4031-B1FB-D7DAADB9B522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AF3885-44C6-4035-B529-04ECAEFB2B30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66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084BD-E988-4497-9B69-0CDAF483EE54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26E51-3AE6-4769-B0DE-E13564194F13}" type="slidenum"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312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4952-C9E4-4B15-9A51-48BF14F289BC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556EAD-7D19-4351-8B27-3923A1232CDD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93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AA03E-1437-41F8-9487-FB88C486EDCA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A9819B-B32E-4D44-87D8-CD3244DBC43A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333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02808-A97E-420B-83EB-FE8FF4460C44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962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A5C09-638A-4BFD-BB16-7EF6D5140500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41F20-22D5-4C3B-8965-8880FA4B787B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37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EE2E-79DC-4F82-8018-F46C79A933B4}" type="datetime8">
              <a:rPr lang="en-US"/>
              <a:pPr>
                <a:defRPr/>
              </a:pPr>
              <a:t>8/22/2025 6:23 AM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94FA13D-145C-4B2B-ABE4-85181B65FD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3" y="1755775"/>
            <a:ext cx="2152651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CED05-7181-4E31-A7CC-8E8F903843D1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406733-DEBB-4B2D-B842-5CCB1396E195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685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69F5-57F6-4F9F-AD17-623DDE79ADA6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35362-7FBA-42D2-B904-A2C364999B40}" type="slidenum"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283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606BA-E908-469E-A844-9B231507825F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0E2A6-3407-480B-9EB0-A88508487512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41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B1D07-236E-47A1-9FA1-976DEC9C2DFF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FAD1D-14ED-4785-BCBD-48AA9F28C881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2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A300A2-3270-4CB7-AEDA-35B333227FC5}" type="datetime8">
              <a:rPr lang="en-US"/>
              <a:pPr>
                <a:defRPr/>
              </a:pPr>
              <a:t>8/22/2025 6:23 AM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4D6E51-4499-4910-8842-3D68A83C2CDB}" type="datetime8">
              <a:rPr lang="en-US"/>
              <a:pPr>
                <a:defRPr/>
              </a:pPr>
              <a:t>8/22/2025 6:23 AM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F995-E467-4259-B2D8-B83F6976490E}" type="datetime8">
              <a:rPr lang="en-US"/>
              <a:pPr>
                <a:defRPr/>
              </a:pPr>
              <a:t>8/22/2025 6:23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E4FAC99-56B0-4C27-8122-9590A5B1B4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C2F7D-823D-47D3-98DB-A59F61408714}" type="datetime8">
              <a:rPr lang="en-US"/>
              <a:pPr>
                <a:defRPr/>
              </a:pPr>
              <a:t>8/22/2025 6:23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2A03F0-5041-47B4-9861-E9CE8FF14C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3" y="1755775"/>
            <a:ext cx="2152651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DEE4C-1B8C-40A5-B3D5-A41525203CBF}" type="datetime8">
              <a:rPr lang="en-US"/>
              <a:pPr>
                <a:defRPr/>
              </a:pPr>
              <a:t>8/22/2025 6:23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BE3CBD-56FE-4F1D-9F97-EC51842434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0ED61F-9AA7-4BFD-A391-845690B1C58D}" type="datetime8">
              <a:rPr lang="en-US"/>
              <a:pPr>
                <a:defRPr/>
              </a:pPr>
              <a:t>8/22/2025 6:23 AM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fld id="{5ABC0B88-0019-463B-BBCC-26AC67C6B5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0000"/>
            <a:lum/>
          </a:blip>
          <a:srcRect/>
          <a:stretch>
            <a:fillRect l="79000" t="3000" r="1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F24DBB1-38E3-4888-ACE5-5C7E87515565}" type="datetime8">
              <a:rPr lang="en-US"/>
              <a:pPr>
                <a:defRPr/>
              </a:pPr>
              <a:t>8/22/2025 6:23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3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0000"/>
            <a:lum/>
          </a:blip>
          <a:srcRect/>
          <a:stretch>
            <a:fillRect l="79000" t="3000" r="1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89A5C-993E-42D2-9252-FAF99E62F184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 b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FA185-C140-4D85-B8FB-AA24F988A1A2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50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0000"/>
            <a:lum/>
          </a:blip>
          <a:srcRect/>
          <a:stretch>
            <a:fillRect l="79000" t="3000" r="1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89A5C-993E-42D2-9252-FAF99E62F184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8/22/2025 6:23 AM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 b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FA185-C140-4D85-B8FB-AA24F988A1A2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3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38.bin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53.wmf"/><Relationship Id="rId2" Type="http://schemas.openxmlformats.org/officeDocument/2006/relationships/oleObject" Target="../embeddings/oleObject30.bin"/><Relationship Id="rId16" Type="http://schemas.openxmlformats.org/officeDocument/2006/relationships/oleObject" Target="../embeddings/oleObject37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3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gif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diagramData" Target="../diagrams/data1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openxmlformats.org/officeDocument/2006/relationships/image" Target="../media/image10.emf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69.wmf"/><Relationship Id="rId18" Type="http://schemas.openxmlformats.org/officeDocument/2006/relationships/image" Target="../media/image71.wmf"/><Relationship Id="rId3" Type="http://schemas.openxmlformats.org/officeDocument/2006/relationships/image" Target="../media/image64.wmf"/><Relationship Id="rId21" Type="http://schemas.openxmlformats.org/officeDocument/2006/relationships/oleObject" Target="../embeddings/oleObject58.bin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53.bin"/><Relationship Id="rId17" Type="http://schemas.openxmlformats.org/officeDocument/2006/relationships/oleObject" Target="../embeddings/oleObject56.bin"/><Relationship Id="rId2" Type="http://schemas.openxmlformats.org/officeDocument/2006/relationships/oleObject" Target="../embeddings/oleObject48.bin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oleObject" Target="../embeddings/oleObject55.bin"/><Relationship Id="rId10" Type="http://schemas.openxmlformats.org/officeDocument/2006/relationships/oleObject" Target="../embeddings/oleObject52.bin"/><Relationship Id="rId19" Type="http://schemas.openxmlformats.org/officeDocument/2006/relationships/oleObject" Target="../embeddings/oleObject57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54.bin"/><Relationship Id="rId22" Type="http://schemas.openxmlformats.org/officeDocument/2006/relationships/image" Target="../media/image7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6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subTitle" idx="1"/>
          </p:nvPr>
        </p:nvSpPr>
        <p:spPr>
          <a:xfrm>
            <a:off x="2279576" y="1412776"/>
            <a:ext cx="7538328" cy="3384375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300" dirty="0">
              <a:latin typeface="+mj-lt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Fundamentals of Organic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 Chemistry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rgbClr val="0033CC"/>
                </a:solidFill>
                <a:latin typeface="+mj-lt"/>
              </a:rPr>
              <a:t>CHEM 108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i="1">
                <a:solidFill>
                  <a:srgbClr val="00B050"/>
                </a:solidFill>
                <a:latin typeface="+mj-lt"/>
              </a:rPr>
              <a:t>King </a:t>
            </a:r>
            <a:r>
              <a:rPr lang="en-US" altLang="en-US" sz="2800" b="1" i="1" dirty="0">
                <a:solidFill>
                  <a:srgbClr val="00B050"/>
                </a:solidFill>
                <a:latin typeface="+mj-lt"/>
              </a:rPr>
              <a:t>Saud University</a:t>
            </a:r>
            <a:endParaRPr lang="en-US" altLang="en-US" sz="2800" b="1" dirty="0">
              <a:solidFill>
                <a:srgbClr val="00B050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+mj-lt"/>
              </a:rPr>
              <a:t>College of Science, Chemistry Department</a:t>
            </a:r>
            <a:endParaRPr lang="en-US" altLang="en-US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6165305"/>
            <a:ext cx="2999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CHEM 108</a:t>
            </a:r>
          </a:p>
        </p:txBody>
      </p:sp>
      <p:pic>
        <p:nvPicPr>
          <p:cNvPr id="7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143672" y="5949280"/>
            <a:ext cx="90483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FF0000"/>
                </a:solidFill>
              </a:rPr>
              <a:t>CHAPTER 2. ALIPHATIC HYDROCARBON</a:t>
            </a:r>
          </a:p>
        </p:txBody>
      </p:sp>
    </p:spTree>
    <p:extLst>
      <p:ext uri="{BB962C8B-B14F-4D97-AF65-F5344CB8AC3E}">
        <p14:creationId xmlns:p14="http://schemas.microsoft.com/office/powerpoint/2010/main" val="319231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2072" y="1544788"/>
            <a:ext cx="1387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Butane</a:t>
            </a:r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14462"/>
              </p:ext>
            </p:extLst>
          </p:nvPr>
        </p:nvGraphicFramePr>
        <p:xfrm>
          <a:off x="2263775" y="1830388"/>
          <a:ext cx="80645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12840" imgH="788760" progId="ChemDraw.Document.6.0">
                  <p:embed/>
                </p:oleObj>
              </mc:Choice>
              <mc:Fallback>
                <p:oleObj name="CS ChemDraw Drawing" r:id="rId2" imgW="5712840" imgH="788760" progId="ChemDraw.Document.6.0">
                  <p:embed/>
                  <p:pic>
                    <p:nvPicPr>
                      <p:cNvPr id="1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1830388"/>
                        <a:ext cx="80645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567429"/>
              </p:ext>
            </p:extLst>
          </p:nvPr>
        </p:nvGraphicFramePr>
        <p:xfrm>
          <a:off x="2343150" y="2981325"/>
          <a:ext cx="79041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598720" imgH="788760" progId="ChemDraw.Document.6.0">
                  <p:embed/>
                </p:oleObj>
              </mc:Choice>
              <mc:Fallback>
                <p:oleObj name="CS ChemDraw Drawing" r:id="rId4" imgW="5598720" imgH="788760" progId="ChemDraw.Document.6.0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2981325"/>
                        <a:ext cx="7904163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25396"/>
              </p:ext>
            </p:extLst>
          </p:nvPr>
        </p:nvGraphicFramePr>
        <p:xfrm>
          <a:off x="2287588" y="4151313"/>
          <a:ext cx="8042275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958000" imgH="1017360" progId="ChemDraw.Document.6.0">
                  <p:embed/>
                </p:oleObj>
              </mc:Choice>
              <mc:Fallback>
                <p:oleObj name="CS ChemDraw Drawing" r:id="rId6" imgW="5958000" imgH="1017360" progId="ChemDraw.Document.6.0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4151313"/>
                        <a:ext cx="8042275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282507"/>
              </p:ext>
            </p:extLst>
          </p:nvPr>
        </p:nvGraphicFramePr>
        <p:xfrm>
          <a:off x="2287588" y="5540375"/>
          <a:ext cx="8075612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775840" imgH="1017360" progId="ChemDraw.Document.6.0">
                  <p:embed/>
                </p:oleObj>
              </mc:Choice>
              <mc:Fallback>
                <p:oleObj name="CS ChemDraw Drawing" r:id="rId8" imgW="5775840" imgH="1017360" progId="ChemDraw.Document.6.0">
                  <p:embed/>
                  <p:pic>
                    <p:nvPicPr>
                      <p:cNvPr id="2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5540375"/>
                        <a:ext cx="8075612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5" y="726598"/>
            <a:ext cx="2160240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Alkyl Groups</a:t>
            </a:r>
          </a:p>
        </p:txBody>
      </p:sp>
    </p:spTree>
    <p:extLst>
      <p:ext uri="{BB962C8B-B14F-4D97-AF65-F5344CB8AC3E}">
        <p14:creationId xmlns:p14="http://schemas.microsoft.com/office/powerpoint/2010/main" val="34742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85" y="726598"/>
            <a:ext cx="2160240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Alkyl Groups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901990"/>
              </p:ext>
            </p:extLst>
          </p:nvPr>
        </p:nvGraphicFramePr>
        <p:xfrm>
          <a:off x="1847528" y="1844824"/>
          <a:ext cx="8305800" cy="4419602"/>
        </p:xfrm>
        <a:graphic>
          <a:graphicData uri="http://schemas.openxmlformats.org/drawingml/2006/table">
            <a:tbl>
              <a:tblPr/>
              <a:tblGrid>
                <a:gridCol w="2442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372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+mn-lt"/>
                          <a:ea typeface="Times New Roman"/>
                          <a:cs typeface="Arial"/>
                        </a:rPr>
                        <a:t>Alkane</a:t>
                      </a:r>
                      <a:endParaRPr lang="en-US" sz="20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en-US" sz="2000" dirty="0">
                        <a:latin typeface="+mn-lt"/>
                        <a:ea typeface="DFKai-SB"/>
                        <a:cs typeface="Arial"/>
                      </a:endParaRP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+mn-lt"/>
                          <a:ea typeface="DFKai-SB"/>
                          <a:cs typeface="Arial"/>
                        </a:rPr>
                        <a:t>Alkyl Group</a:t>
                      </a:r>
                      <a:endParaRPr lang="en-US" sz="2000" dirty="0">
                        <a:latin typeface="+mn-lt"/>
                        <a:ea typeface="DFKai-SB"/>
                        <a:cs typeface="Arial"/>
                      </a:endParaRP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+mn-lt"/>
                          <a:ea typeface="DFKai-SB"/>
                          <a:cs typeface="Arial"/>
                        </a:rPr>
                        <a:t>Abbreviation</a:t>
                      </a:r>
                      <a:endParaRPr lang="en-US" sz="2000" dirty="0">
                        <a:latin typeface="+mn-lt"/>
                        <a:ea typeface="DFKai-SB"/>
                        <a:cs typeface="Arial"/>
                      </a:endParaRP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9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3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—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DFKai-SB"/>
                          <a:cs typeface="Arial"/>
                        </a:rPr>
                        <a:t>H</a:t>
                      </a:r>
                      <a:endParaRPr lang="en-US" sz="2000" dirty="0">
                        <a:latin typeface="+mn-lt"/>
                        <a:ea typeface="DFKai-SB"/>
                        <a:cs typeface="Arial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Arial"/>
                        </a:rPr>
                        <a:t>Meth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ane</a:t>
                      </a: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DFKai-SB"/>
                          <a:cs typeface="Arial"/>
                        </a:rPr>
                        <a:t>becomes</a:t>
                      </a: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3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—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Arial"/>
                        </a:rPr>
                        <a:t>Meth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yl</a:t>
                      </a: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Me–</a:t>
                      </a: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9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3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2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—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DFKai-SB"/>
                          <a:cs typeface="Arial"/>
                        </a:rPr>
                        <a:t>H</a:t>
                      </a:r>
                      <a:endParaRPr lang="en-US" sz="2000" dirty="0">
                        <a:latin typeface="+mn-lt"/>
                        <a:ea typeface="DFKai-SB"/>
                        <a:cs typeface="Arial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Arial"/>
                        </a:rPr>
                        <a:t>Eth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ane</a:t>
                      </a: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DFKai-SB"/>
                          <a:cs typeface="Arial"/>
                        </a:rPr>
                        <a:t>becomes</a:t>
                      </a: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3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2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—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Arial"/>
                        </a:rPr>
                        <a:t>Eth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yl</a:t>
                      </a: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Et–</a:t>
                      </a: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9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3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2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2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—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DFKai-SB"/>
                          <a:cs typeface="Arial"/>
                        </a:rPr>
                        <a:t>H</a:t>
                      </a:r>
                      <a:endParaRPr lang="en-US" sz="2000" dirty="0">
                        <a:latin typeface="+mn-lt"/>
                        <a:ea typeface="DFKai-SB"/>
                        <a:cs typeface="Arial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Arial"/>
                        </a:rPr>
                        <a:t>Prop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ane</a:t>
                      </a: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DFKai-SB"/>
                          <a:cs typeface="Arial"/>
                        </a:rPr>
                        <a:t>becomes</a:t>
                      </a: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3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2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2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—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latin typeface="+mn-lt"/>
                          <a:ea typeface="Times New Roman"/>
                          <a:cs typeface="Arial"/>
                        </a:rPr>
                        <a:t>Prop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yl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Pr–</a:t>
                      </a: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9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3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2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2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2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—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DFKai-SB"/>
                          <a:cs typeface="Arial"/>
                        </a:rPr>
                        <a:t>H</a:t>
                      </a:r>
                      <a:endParaRPr lang="en-US" sz="2000" dirty="0">
                        <a:latin typeface="+mn-lt"/>
                        <a:ea typeface="DFKai-SB"/>
                        <a:cs typeface="Arial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Arial"/>
                        </a:rPr>
                        <a:t>But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ane</a:t>
                      </a: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DFKai-SB"/>
                          <a:cs typeface="Arial"/>
                        </a:rPr>
                        <a:t>becomes</a:t>
                      </a: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3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2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2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CH</a:t>
                      </a:r>
                      <a:r>
                        <a:rPr lang="en-US" sz="2000" baseline="-25000" dirty="0">
                          <a:latin typeface="+mn-lt"/>
                          <a:ea typeface="DFKai-SB"/>
                          <a:cs typeface="Arial"/>
                        </a:rPr>
                        <a:t>2</a:t>
                      </a: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—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Arial"/>
                        </a:rPr>
                        <a:t>But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yl</a:t>
                      </a: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+mn-lt"/>
                          <a:ea typeface="DFKai-SB"/>
                          <a:cs typeface="Arial"/>
                        </a:rPr>
                        <a:t>Bu–</a:t>
                      </a:r>
                    </a:p>
                  </a:txBody>
                  <a:tcPr marL="17706" marR="177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10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85" y="719341"/>
            <a:ext cx="2304256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Nomenclature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1200" y="1671593"/>
            <a:ext cx="10929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+mj-lt"/>
                <a:cs typeface="Times New Roman" pitchFamily="18" charset="0"/>
              </a:rPr>
              <a:t>Most organic compounds are known by two or more names: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15480" y="2255752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+mj-lt"/>
                <a:cs typeface="Times New Roman" pitchFamily="18" charset="0"/>
              </a:rPr>
              <a:t>The older unsystematic names,  (</a:t>
            </a:r>
            <a:r>
              <a:rPr lang="en-US" altLang="en-US" sz="24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Common names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).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15480" y="2840209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+mj-lt"/>
                <a:cs typeface="Times New Roman" pitchFamily="18" charset="0"/>
              </a:rPr>
              <a:t>The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IUPAC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 names.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39616" y="3301874"/>
            <a:ext cx="662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</a:t>
            </a:r>
            <a:r>
              <a:rPr lang="en-US" altLang="en-US" sz="24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nternational </a:t>
            </a:r>
            <a:r>
              <a:rPr lang="en-US" altLang="en-US" sz="2400" b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</a:t>
            </a:r>
            <a:r>
              <a:rPr lang="en-US" altLang="en-US" sz="24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nion of </a:t>
            </a:r>
            <a:r>
              <a:rPr lang="en-US" altLang="en-US" sz="2400" b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</a:t>
            </a:r>
            <a:r>
              <a:rPr lang="en-US" altLang="en-US" sz="24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ure &amp; </a:t>
            </a:r>
            <a:r>
              <a:rPr lang="en-US" altLang="en-US" sz="2400" b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24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pplied </a:t>
            </a:r>
            <a:r>
              <a:rPr lang="en-US" altLang="en-US" sz="2400" b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altLang="en-US" sz="24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hemistry</a:t>
            </a:r>
            <a:endParaRPr lang="en-US" altLang="en-US" sz="24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1384" y="2127004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1) </a:t>
            </a:r>
            <a:r>
              <a:rPr lang="en-US" altLang="en-US" sz="2400" b="1">
                <a:latin typeface="+mj-lt"/>
                <a:cs typeface="Times New Roman" pitchFamily="18" charset="0"/>
              </a:rPr>
              <a:t>Select the parent structure 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06288" y="5957256"/>
            <a:ext cx="7430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dirty="0">
                <a:latin typeface="+mj-lt"/>
                <a:cs typeface="Times New Roman" pitchFamily="18" charset="0"/>
              </a:rPr>
              <a:t>The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longest continuous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chain is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not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necessarily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straight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031" y="1587865"/>
            <a:ext cx="274432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The IUPAC Rules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33404" y="2551114"/>
            <a:ext cx="48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i="1">
                <a:solidFill>
                  <a:srgbClr val="00B0F0"/>
                </a:solidFill>
                <a:latin typeface="+mj-lt"/>
                <a:cs typeface="Times New Roman" pitchFamily="18" charset="0"/>
              </a:rPr>
              <a:t>the longest continuous chain</a:t>
            </a:r>
          </a:p>
        </p:txBody>
      </p:sp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061460"/>
              </p:ext>
            </p:extLst>
          </p:nvPr>
        </p:nvGraphicFramePr>
        <p:xfrm>
          <a:off x="2236788" y="3273425"/>
          <a:ext cx="314642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79680" imgH="986760" progId="ChemDraw.Document.6.0">
                  <p:embed/>
                </p:oleObj>
              </mc:Choice>
              <mc:Fallback>
                <p:oleObj name="CS ChemDraw Drawing" r:id="rId2" imgW="1579680" imgH="986760" progId="ChemDraw.Document.6.0">
                  <p:embed/>
                  <p:pic>
                    <p:nvPicPr>
                      <p:cNvPr id="2662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3273425"/>
                        <a:ext cx="3146425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119269"/>
              </p:ext>
            </p:extLst>
          </p:nvPr>
        </p:nvGraphicFramePr>
        <p:xfrm>
          <a:off x="6970713" y="3260725"/>
          <a:ext cx="3144837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579320" imgH="986760" progId="ChemDraw.Document.6.0">
                  <p:embed/>
                </p:oleObj>
              </mc:Choice>
              <mc:Fallback>
                <p:oleObj name="CS ChemDraw Drawing" r:id="rId4" imgW="1579320" imgH="986760" progId="ChemDraw.Document.6.0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3260725"/>
                        <a:ext cx="3144837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21760" y="4137821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i="1" u="sng">
                <a:solidFill>
                  <a:srgbClr val="00B050"/>
                </a:solidFill>
                <a:latin typeface="+mj-lt"/>
                <a:cs typeface="Times New Roman" pitchFamily="18" charset="0"/>
              </a:rPr>
              <a:t>not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19940" y="5174851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Ethyl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hexane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9104" y="5134764"/>
            <a:ext cx="220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Propyl 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pentane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425634" y="3166257"/>
            <a:ext cx="13083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3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1385" y="719341"/>
            <a:ext cx="2304256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Nomenclature</a:t>
            </a:r>
          </a:p>
        </p:txBody>
      </p:sp>
    </p:spTree>
    <p:extLst>
      <p:ext uri="{BB962C8B-B14F-4D97-AF65-F5344CB8AC3E}">
        <p14:creationId xmlns:p14="http://schemas.microsoft.com/office/powerpoint/2010/main" val="560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21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1384" y="2291299"/>
            <a:ext cx="7480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2)</a:t>
            </a:r>
            <a:r>
              <a:rPr lang="en-US" altLang="en-US" sz="2400" b="1">
                <a:latin typeface="+mj-lt"/>
                <a:cs typeface="Times New Roman" pitchFamily="18" charset="0"/>
              </a:rPr>
              <a:t> Number the carbons in the parent chain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59496" y="2765738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i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 starting from the end which gives the lowest number for the substituent</a:t>
            </a:r>
          </a:p>
        </p:txBody>
      </p:sp>
      <p:graphicFrame>
        <p:nvGraphicFramePr>
          <p:cNvPr id="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641711"/>
              </p:ext>
            </p:extLst>
          </p:nvPr>
        </p:nvGraphicFramePr>
        <p:xfrm>
          <a:off x="2151683" y="3614440"/>
          <a:ext cx="3149600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80388" imgH="987552" progId="">
                  <p:embed/>
                </p:oleObj>
              </mc:Choice>
              <mc:Fallback>
                <p:oleObj name="CS ChemDraw Drawing" r:id="rId2" imgW="1580388" imgH="987552" progId="">
                  <p:embed/>
                  <p:pic>
                    <p:nvPicPr>
                      <p:cNvPr id="1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683" y="3614440"/>
                        <a:ext cx="3149600" cy="171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66383" y="4265314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i="1" u="sng">
                <a:solidFill>
                  <a:srgbClr val="00B050"/>
                </a:solidFill>
                <a:latin typeface="+mj-lt"/>
                <a:cs typeface="Times New Roman" pitchFamily="18" charset="0"/>
              </a:rPr>
              <a:t>not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371383" y="5027315"/>
            <a:ext cx="10048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9600" b="1">
                <a:solidFill>
                  <a:srgbClr val="00B050"/>
                </a:solidFill>
                <a:latin typeface="Perpetua" pitchFamily="18" charset="0"/>
                <a:cs typeface="Times New Roman" pitchFamily="18" charset="0"/>
              </a:rPr>
              <a:t>X</a:t>
            </a: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60068"/>
              </p:ext>
            </p:extLst>
          </p:nvPr>
        </p:nvGraphicFramePr>
        <p:xfrm>
          <a:off x="6456983" y="3655715"/>
          <a:ext cx="3149600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80388" imgH="987552" progId="">
                  <p:embed/>
                </p:oleObj>
              </mc:Choice>
              <mc:Fallback>
                <p:oleObj name="CS ChemDraw Drawing" r:id="rId2" imgW="1580388" imgH="987552" progId="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983" y="3655715"/>
                        <a:ext cx="3149600" cy="171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342183" y="3274714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875583" y="3274714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439146" y="3304877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180383" y="4143077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196258" y="4555827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10546" y="4932064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6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523783" y="4981277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523783" y="4597102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523783" y="4204989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752383" y="3274714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172946" y="3301702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5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685583" y="3290589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6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713783" y="5484514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hexane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997821" y="5484514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Ethyl</a:t>
            </a:r>
            <a:endParaRPr lang="en-US" altLang="en-US" sz="24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739058" y="5470227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3-</a:t>
            </a:r>
            <a:endParaRPr lang="en-US" altLang="en-US" sz="24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057183" y="5500389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hexane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341221" y="5500389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Ethyl</a:t>
            </a:r>
            <a:endParaRPr lang="en-US" altLang="en-US" sz="24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082458" y="5484514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4-</a:t>
            </a:r>
            <a:endParaRPr lang="en-US" altLang="en-US" sz="24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1385" y="719341"/>
            <a:ext cx="2304256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Nomenclature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8031" y="1587865"/>
            <a:ext cx="274432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The IUPAC Rules</a:t>
            </a:r>
          </a:p>
        </p:txBody>
      </p:sp>
    </p:spTree>
    <p:extLst>
      <p:ext uri="{BB962C8B-B14F-4D97-AF65-F5344CB8AC3E}">
        <p14:creationId xmlns:p14="http://schemas.microsoft.com/office/powerpoint/2010/main" val="207494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graphicFrame>
        <p:nvGraphicFramePr>
          <p:cNvPr id="4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850241"/>
              </p:ext>
            </p:extLst>
          </p:nvPr>
        </p:nvGraphicFramePr>
        <p:xfrm>
          <a:off x="1991544" y="3190533"/>
          <a:ext cx="3243263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993320" imgH="1446120" progId="ChemDraw.Document.6.0">
                  <p:embed/>
                </p:oleObj>
              </mc:Choice>
              <mc:Fallback>
                <p:oleObj name="CS ChemDraw Drawing" r:id="rId2" imgW="1993320" imgH="1446120" progId="ChemDraw.Document.6.0">
                  <p:embed/>
                  <p:pic>
                    <p:nvPicPr>
                      <p:cNvPr id="3584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3190533"/>
                        <a:ext cx="3243263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45380"/>
              </p:ext>
            </p:extLst>
          </p:nvPr>
        </p:nvGraphicFramePr>
        <p:xfrm>
          <a:off x="6240016" y="3618845"/>
          <a:ext cx="44450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637000" imgH="685080" progId="ChemDraw.Document.6.0">
                  <p:embed/>
                </p:oleObj>
              </mc:Choice>
              <mc:Fallback>
                <p:oleObj name="CS ChemDraw Drawing" r:id="rId4" imgW="2637000" imgH="685080" progId="ChemDraw.Document.6.0">
                  <p:embed/>
                  <p:pic>
                    <p:nvPicPr>
                      <p:cNvPr id="358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6" y="3618845"/>
                        <a:ext cx="444500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7"/>
          <p:cNvSpPr txBox="1">
            <a:spLocks noChangeArrowheads="1"/>
          </p:cNvSpPr>
          <p:nvPr/>
        </p:nvSpPr>
        <p:spPr bwMode="auto">
          <a:xfrm>
            <a:off x="6816080" y="4983261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dirty="0">
                <a:latin typeface="Perpetua" pitchFamily="18" charset="0"/>
              </a:rPr>
              <a:t>2</a:t>
            </a:r>
            <a:r>
              <a:rPr lang="en-US" altLang="en-US" sz="2400" dirty="0">
                <a:latin typeface="Perpetua" pitchFamily="18" charset="0"/>
              </a:rPr>
              <a:t>-</a:t>
            </a:r>
            <a:r>
              <a:rPr lang="en-US" altLang="en-US" sz="2400" dirty="0">
                <a:solidFill>
                  <a:srgbClr val="FF0000"/>
                </a:solidFill>
                <a:latin typeface="Perpetua" pitchFamily="18" charset="0"/>
              </a:rPr>
              <a:t>Methyl</a:t>
            </a:r>
            <a:r>
              <a:rPr lang="en-US" altLang="en-US" sz="2400" dirty="0">
                <a:solidFill>
                  <a:srgbClr val="0000FF"/>
                </a:solidFill>
                <a:latin typeface="Perpetua" pitchFamily="18" charset="0"/>
              </a:rPr>
              <a:t>pentane</a:t>
            </a:r>
            <a:endParaRPr lang="ar-SA" altLang="en-US" sz="2400" dirty="0">
              <a:solidFill>
                <a:srgbClr val="0000FF"/>
              </a:solidFill>
              <a:latin typeface="Perpetua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51384" y="2254429"/>
            <a:ext cx="7480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2)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 Number the carbons in the parent chain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385" y="719341"/>
            <a:ext cx="2304256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Nomenclature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031" y="1587865"/>
            <a:ext cx="274432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The IUPAC Rules</a:t>
            </a:r>
          </a:p>
        </p:txBody>
      </p:sp>
    </p:spTree>
    <p:extLst>
      <p:ext uri="{BB962C8B-B14F-4D97-AF65-F5344CB8AC3E}">
        <p14:creationId xmlns:p14="http://schemas.microsoft.com/office/powerpoint/2010/main" val="30412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2448" y="2178983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latin typeface="+mj-lt"/>
                <a:cs typeface="Times New Roman" pitchFamily="18" charset="0"/>
              </a:rPr>
              <a:t>To name the compound;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19536" y="3408354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>
                <a:solidFill>
                  <a:srgbClr val="00B0F0"/>
                </a:solidFill>
                <a:latin typeface="+mj-lt"/>
                <a:cs typeface="Times New Roman" pitchFamily="18" charset="0"/>
              </a:rPr>
              <a:t>2)  The number is followed by a hyphen (-).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19536" y="270483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eaLnBrk="1" hangingPunct="1"/>
            <a:r>
              <a:rPr lang="en-US" altLang="en-US" sz="2400">
                <a:solidFill>
                  <a:srgbClr val="FF0000"/>
                </a:solidFill>
                <a:latin typeface="+mj-lt"/>
                <a:cs typeface="Times New Roman" pitchFamily="18" charset="0"/>
              </a:rPr>
              <a:t>1) The position of the substituent on the parent  carbon chain by a number.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19536" y="3984418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>
                <a:solidFill>
                  <a:srgbClr val="7030A0"/>
                </a:solidFill>
                <a:latin typeface="+mj-lt"/>
                <a:cs typeface="Times New Roman" pitchFamily="18" charset="0"/>
              </a:rPr>
              <a:t>3) The combined name of the substituent (ethyl).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19536" y="4615052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>
                <a:solidFill>
                  <a:srgbClr val="00B050"/>
                </a:solidFill>
                <a:latin typeface="+mj-lt"/>
                <a:cs typeface="Times New Roman" pitchFamily="18" charset="0"/>
              </a:rPr>
              <a:t>4) The parent carbon chain (hexane)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00599" y="5324548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29199" y="5313437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F0"/>
                </a:solidFill>
                <a:latin typeface="+mj-lt"/>
                <a:cs typeface="Times New Roman" pitchFamily="18" charset="0"/>
              </a:rPr>
              <a:t>-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273674" y="5338837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7030A0"/>
                </a:solidFill>
                <a:latin typeface="+mj-lt"/>
                <a:cs typeface="Times New Roman" pitchFamily="18" charset="0"/>
              </a:rPr>
              <a:t>Ethyl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95999" y="5343599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hexane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1385" y="719341"/>
            <a:ext cx="2304256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Nomenclature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031" y="1587865"/>
            <a:ext cx="274432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The IUPAC Rules</a:t>
            </a:r>
          </a:p>
        </p:txBody>
      </p:sp>
    </p:spTree>
    <p:extLst>
      <p:ext uri="{BB962C8B-B14F-4D97-AF65-F5344CB8AC3E}">
        <p14:creationId xmlns:p14="http://schemas.microsoft.com/office/powerpoint/2010/main" val="37809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1200" y="2229877"/>
            <a:ext cx="10929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3) 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If the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same alkyl substituent 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occurs more than once on the parent carbon chain,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38499" y="2734146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dirty="0">
                <a:latin typeface="+mj-lt"/>
                <a:cs typeface="Times New Roman" pitchFamily="18" charset="0"/>
              </a:rPr>
              <a:t>the prefixes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di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-, </a:t>
            </a:r>
            <a:r>
              <a:rPr lang="en-US" altLang="en-US" sz="24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tri-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4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tetra-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penta-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, and so on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19299" y="3212976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dirty="0">
                <a:latin typeface="+mj-lt"/>
                <a:cs typeface="Times New Roman" pitchFamily="18" charset="0"/>
              </a:rPr>
              <a:t>are used to indicate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two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4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three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4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four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five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, and so on.</a:t>
            </a:r>
          </a:p>
        </p:txBody>
      </p:sp>
      <p:graphicFrame>
        <p:nvGraphicFramePr>
          <p:cNvPr id="2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343410"/>
              </p:ext>
            </p:extLst>
          </p:nvPr>
        </p:nvGraphicFramePr>
        <p:xfrm>
          <a:off x="3169320" y="3869531"/>
          <a:ext cx="4816475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77758" imgH="587285" progId="">
                  <p:embed/>
                </p:oleObj>
              </mc:Choice>
              <mc:Fallback>
                <p:oleObj name="CS ChemDraw Drawing" r:id="rId2" imgW="1577758" imgH="587285" progId="">
                  <p:embed/>
                  <p:pic>
                    <p:nvPicPr>
                      <p:cNvPr id="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320" y="3869531"/>
                        <a:ext cx="4816475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42794" y="426164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04594" y="4174331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090194" y="420449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175794" y="4209256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413794" y="422354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5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090194" y="5749131"/>
            <a:ext cx="1143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methyl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46910" y="5763418"/>
            <a:ext cx="1096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2,2,4-</a:t>
            </a:r>
            <a:endParaRPr lang="en-US" altLang="en-US" sz="2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004594" y="5733256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pentane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679032" y="5758656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Tri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1385" y="719341"/>
            <a:ext cx="2304256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Nomenclature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8031" y="1587865"/>
            <a:ext cx="274432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The IUPAC Rules</a:t>
            </a:r>
          </a:p>
        </p:txBody>
      </p:sp>
    </p:spTree>
    <p:extLst>
      <p:ext uri="{BB962C8B-B14F-4D97-AF65-F5344CB8AC3E}">
        <p14:creationId xmlns:p14="http://schemas.microsoft.com/office/powerpoint/2010/main" val="199965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973308"/>
              </p:ext>
            </p:extLst>
          </p:nvPr>
        </p:nvGraphicFramePr>
        <p:xfrm>
          <a:off x="911424" y="3222526"/>
          <a:ext cx="2520280" cy="1276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46860" imgH="782320" progId="">
                  <p:embed/>
                </p:oleObj>
              </mc:Choice>
              <mc:Fallback>
                <p:oleObj name="CS ChemDraw Drawing" r:id="rId2" imgW="1546860" imgH="782320" progId="">
                  <p:embed/>
                  <p:pic>
                    <p:nvPicPr>
                      <p:cNvPr id="1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424" y="3222526"/>
                        <a:ext cx="2520280" cy="1276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243327"/>
              </p:ext>
            </p:extLst>
          </p:nvPr>
        </p:nvGraphicFramePr>
        <p:xfrm>
          <a:off x="4462599" y="2780524"/>
          <a:ext cx="2726280" cy="1718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828800" imgH="1148080" progId="">
                  <p:embed/>
                </p:oleObj>
              </mc:Choice>
              <mc:Fallback>
                <p:oleObj name="CS ChemDraw Drawing" r:id="rId4" imgW="1828800" imgH="1148080" progId="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599" y="2780524"/>
                        <a:ext cx="2726280" cy="17180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274700"/>
              </p:ext>
            </p:extLst>
          </p:nvPr>
        </p:nvGraphicFramePr>
        <p:xfrm>
          <a:off x="8040216" y="2678341"/>
          <a:ext cx="3089353" cy="1825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141220" imgH="1262380" progId="">
                  <p:embed/>
                </p:oleObj>
              </mc:Choice>
              <mc:Fallback>
                <p:oleObj name="CS ChemDraw Drawing" r:id="rId6" imgW="2141220" imgH="1262380" progId="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216" y="2678341"/>
                        <a:ext cx="3089353" cy="18255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1385" y="719341"/>
            <a:ext cx="2304256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Nomenclature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031" y="1587865"/>
            <a:ext cx="274432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The IUPAC Rules</a:t>
            </a:r>
          </a:p>
        </p:txBody>
      </p:sp>
    </p:spTree>
    <p:extLst>
      <p:ext uri="{BB962C8B-B14F-4D97-AF65-F5344CB8AC3E}">
        <p14:creationId xmlns:p14="http://schemas.microsoft.com/office/powerpoint/2010/main" val="2848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1200" y="2132856"/>
            <a:ext cx="11001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4)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 If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different alkyl substituents 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are attached on the parent carbon chain,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43954" y="2635106"/>
            <a:ext cx="6246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>
                <a:latin typeface="+mj-lt"/>
                <a:cs typeface="Times New Roman" pitchFamily="18" charset="0"/>
              </a:rPr>
              <a:t>they are named in order of 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alphabetical order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675477"/>
              </p:ext>
            </p:extLst>
          </p:nvPr>
        </p:nvGraphicFramePr>
        <p:xfrm>
          <a:off x="2490864" y="3136037"/>
          <a:ext cx="6486525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78194" imgH="1182178" progId="">
                  <p:embed/>
                </p:oleObj>
              </mc:Choice>
              <mc:Fallback>
                <p:oleObj name="CS ChemDraw Drawing" r:id="rId2" imgW="2778194" imgH="1182178" progId="">
                  <p:embed/>
                  <p:pic>
                    <p:nvPicPr>
                      <p:cNvPr id="2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864" y="3136037"/>
                        <a:ext cx="6486525" cy="239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922096" y="3609835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157564" y="3607700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361433" y="3658854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475437" y="3661095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83980" y="366744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5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010398" y="5855057"/>
            <a:ext cx="1143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methyl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149848" y="5869344"/>
            <a:ext cx="717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3,3-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248128" y="5839182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octane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653086" y="5869344"/>
            <a:ext cx="1249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Diethyl</a:t>
            </a:r>
          </a:p>
        </p:txBody>
      </p:sp>
      <p:graphicFrame>
        <p:nvGraphicFramePr>
          <p:cNvPr id="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2451"/>
              </p:ext>
            </p:extLst>
          </p:nvPr>
        </p:nvGraphicFramePr>
        <p:xfrm>
          <a:off x="2296394" y="3843652"/>
          <a:ext cx="67373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898157" imgH="303777" progId="">
                  <p:embed/>
                </p:oleObj>
              </mc:Choice>
              <mc:Fallback>
                <p:oleObj name="CS ChemDraw Drawing" r:id="rId4" imgW="2898157" imgH="303777" progId="">
                  <p:embed/>
                  <p:pic>
                    <p:nvPicPr>
                      <p:cNvPr id="3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6394" y="3843652"/>
                        <a:ext cx="67373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206371"/>
              </p:ext>
            </p:extLst>
          </p:nvPr>
        </p:nvGraphicFramePr>
        <p:xfrm>
          <a:off x="6545396" y="3000083"/>
          <a:ext cx="1203747" cy="1011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04440" imgH="526680" progId="ChemDraw.Document.6.0">
                  <p:embed/>
                </p:oleObj>
              </mc:Choice>
              <mc:Fallback>
                <p:oleObj name="CS ChemDraw Drawing" r:id="rId6" imgW="604440" imgH="526680" progId="ChemDraw.Document.6.0">
                  <p:embed/>
                  <p:pic>
                    <p:nvPicPr>
                      <p:cNvPr id="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396" y="3000083"/>
                        <a:ext cx="1203747" cy="1011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368949"/>
              </p:ext>
            </p:extLst>
          </p:nvPr>
        </p:nvGraphicFramePr>
        <p:xfrm>
          <a:off x="4798294" y="4272617"/>
          <a:ext cx="93868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78824" imgH="852616" progId="">
                  <p:embed/>
                </p:oleObj>
              </mc:Choice>
              <mc:Fallback>
                <p:oleObj name="CS ChemDraw Drawing" r:id="rId8" imgW="478824" imgH="852616" progId="">
                  <p:embed/>
                  <p:pic>
                    <p:nvPicPr>
                      <p:cNvPr id="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8294" y="4272617"/>
                        <a:ext cx="93868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589965"/>
              </p:ext>
            </p:extLst>
          </p:nvPr>
        </p:nvGraphicFramePr>
        <p:xfrm>
          <a:off x="5736976" y="3464040"/>
          <a:ext cx="866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426720" imgH="303237" progId="">
                  <p:embed/>
                </p:oleObj>
              </mc:Choice>
              <mc:Fallback>
                <p:oleObj name="CS ChemDraw Drawing" r:id="rId10" imgW="426720" imgH="303237" progId="">
                  <p:embed/>
                  <p:pic>
                    <p:nvPicPr>
                      <p:cNvPr id="4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976" y="3464040"/>
                        <a:ext cx="8667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50005"/>
              </p:ext>
            </p:extLst>
          </p:nvPr>
        </p:nvGraphicFramePr>
        <p:xfrm>
          <a:off x="6534398" y="4295436"/>
          <a:ext cx="982885" cy="989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431497" imgH="468883" progId="">
                  <p:embed/>
                </p:oleObj>
              </mc:Choice>
              <mc:Fallback>
                <p:oleObj name="CS ChemDraw Drawing" r:id="rId12" imgW="431497" imgH="468883" progId="">
                  <p:embed/>
                  <p:pic>
                    <p:nvPicPr>
                      <p:cNvPr id="4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398" y="4295436"/>
                        <a:ext cx="982885" cy="989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181780" y="3680284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736052" y="3609055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901316" y="366744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6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350248" y="5855057"/>
            <a:ext cx="1447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propyl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229598" y="5855057"/>
            <a:ext cx="30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-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918323" y="5855057"/>
            <a:ext cx="30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-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924798" y="5855057"/>
            <a:ext cx="30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-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061323" y="5869344"/>
            <a:ext cx="30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5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750048" y="5869344"/>
            <a:ext cx="30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629398" y="5869344"/>
            <a:ext cx="30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-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0090225" y="4126372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ethyl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9801300" y="4142247"/>
            <a:ext cx="60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di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9252026" y="4156534"/>
            <a:ext cx="715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3,3-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654099" y="4507372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methyl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9294295" y="4523247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4-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9629257" y="4888372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propyl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9311812" y="4885384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5-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1385" y="719341"/>
            <a:ext cx="2304256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Nomenclature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58031" y="1587865"/>
            <a:ext cx="274432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The IUPAC Rules</a:t>
            </a:r>
          </a:p>
        </p:txBody>
      </p:sp>
    </p:spTree>
    <p:extLst>
      <p:ext uri="{BB962C8B-B14F-4D97-AF65-F5344CB8AC3E}">
        <p14:creationId xmlns:p14="http://schemas.microsoft.com/office/powerpoint/2010/main" val="35907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37" grpId="0"/>
      <p:bldP spid="38" grpId="0"/>
      <p:bldP spid="39" grpId="0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7808" y="404664"/>
            <a:ext cx="2864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Hydrocarbons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3392" y="1556792"/>
            <a:ext cx="10945216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Hydrocarbons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are Organic Compounds, which contain only the two elements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carbon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and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hydrogen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3392" y="2474293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Aliphatic hydrocarbons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are subdivided into: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03512" y="3554413"/>
            <a:ext cx="9865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j-lt"/>
                <a:cs typeface="Times New Roman" pitchFamily="18" charset="0"/>
              </a:rPr>
              <a:t>Alkanes; </a:t>
            </a:r>
            <a:r>
              <a:rPr lang="en-US" altLang="en-US" sz="2400" dirty="0"/>
              <a:t>C</a:t>
            </a:r>
            <a:r>
              <a:rPr lang="en-US" altLang="en-US" sz="2400" baseline="-25000" dirty="0"/>
              <a:t>n</a:t>
            </a:r>
            <a:r>
              <a:rPr lang="en-US" altLang="en-US" sz="2400" dirty="0"/>
              <a:t>H</a:t>
            </a:r>
            <a:r>
              <a:rPr lang="en-US" altLang="en-US" sz="2400" baseline="-25000" dirty="0"/>
              <a:t>2n+2</a:t>
            </a:r>
            <a:r>
              <a:rPr lang="en-US" altLang="en-US" sz="2400" dirty="0"/>
              <a:t>          </a:t>
            </a:r>
            <a:r>
              <a:rPr lang="en-US" altLang="en-US" sz="2400" dirty="0">
                <a:cs typeface="Times New Roman" pitchFamily="18" charset="0"/>
              </a:rPr>
              <a:t>(</a:t>
            </a:r>
            <a:r>
              <a:rPr lang="en-US" altLang="en-US" sz="2400" i="1" dirty="0">
                <a:cs typeface="Times New Roman" pitchFamily="18" charset="0"/>
              </a:rPr>
              <a:t>contain </a:t>
            </a:r>
            <a:r>
              <a:rPr lang="en-US" altLang="en-US" sz="2400" i="1" dirty="0">
                <a:solidFill>
                  <a:srgbClr val="00B050"/>
                </a:solidFill>
                <a:cs typeface="Times New Roman" pitchFamily="18" charset="0"/>
              </a:rPr>
              <a:t>carbon-carbon single bond</a:t>
            </a:r>
            <a:r>
              <a:rPr lang="en-US" altLang="en-US" sz="2400" dirty="0">
                <a:solidFill>
                  <a:srgbClr val="00B05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30113" y="3092748"/>
            <a:ext cx="43849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Saturated hydrocarbons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703513" y="4014468"/>
            <a:ext cx="9865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j-lt"/>
              </a:rPr>
              <a:t>Cycloalkanes: C</a:t>
            </a:r>
            <a:r>
              <a:rPr lang="en-US" altLang="en-US" sz="2400" baseline="-25000" dirty="0">
                <a:latin typeface="+mj-lt"/>
              </a:rPr>
              <a:t>n</a:t>
            </a:r>
            <a:r>
              <a:rPr lang="en-US" altLang="en-US" sz="2400" dirty="0">
                <a:latin typeface="+mj-lt"/>
              </a:rPr>
              <a:t>H</a:t>
            </a:r>
            <a:r>
              <a:rPr lang="en-US" altLang="en-US" sz="2400" baseline="-25000" dirty="0">
                <a:latin typeface="+mj-lt"/>
              </a:rPr>
              <a:t>2n </a:t>
            </a:r>
            <a:r>
              <a:rPr lang="en-US" altLang="en-US" sz="2400" dirty="0">
                <a:latin typeface="+mj-lt"/>
              </a:rPr>
              <a:t>    (</a:t>
            </a:r>
            <a:r>
              <a:rPr lang="en-US" altLang="en-US" sz="2400" i="1" dirty="0">
                <a:latin typeface="+mj-lt"/>
              </a:rPr>
              <a:t>contain </a:t>
            </a:r>
            <a:r>
              <a:rPr lang="en-US" altLang="en-US" sz="2400" i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carbon-carbon single bond in </a:t>
            </a:r>
            <a:r>
              <a:rPr lang="en-US" altLang="en-US" sz="2400" i="1" dirty="0">
                <a:solidFill>
                  <a:srgbClr val="00B050"/>
                </a:solidFill>
                <a:latin typeface="+mj-lt"/>
              </a:rPr>
              <a:t>a single ring</a:t>
            </a:r>
            <a:r>
              <a:rPr lang="en-US" altLang="en-US" sz="2400" dirty="0">
                <a:solidFill>
                  <a:srgbClr val="00B050"/>
                </a:solidFill>
                <a:latin typeface="+mj-lt"/>
              </a:rPr>
              <a:t>)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703512" y="4490517"/>
            <a:ext cx="98650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200" i="1" dirty="0" err="1">
                <a:solidFill>
                  <a:srgbClr val="7030A0"/>
                </a:solidFill>
                <a:latin typeface="+mj-lt"/>
              </a:rPr>
              <a:t>Alkanes</a:t>
            </a:r>
            <a:r>
              <a:rPr lang="en-US" altLang="en-US" sz="2200" i="1" dirty="0">
                <a:solidFill>
                  <a:srgbClr val="7030A0"/>
                </a:solidFill>
                <a:latin typeface="+mj-lt"/>
              </a:rPr>
              <a:t> and </a:t>
            </a:r>
            <a:r>
              <a:rPr lang="en-US" altLang="en-US" sz="2200" i="1" dirty="0" err="1">
                <a:solidFill>
                  <a:srgbClr val="7030A0"/>
                </a:solidFill>
                <a:latin typeface="+mj-lt"/>
              </a:rPr>
              <a:t>cycloalkanes</a:t>
            </a:r>
            <a:r>
              <a:rPr lang="en-US" altLang="en-US" sz="2200" i="1" dirty="0">
                <a:solidFill>
                  <a:srgbClr val="7030A0"/>
                </a:solidFill>
                <a:latin typeface="+mj-lt"/>
              </a:rPr>
              <a:t> are so similar that many of their properties can be considered side by side.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30114" y="5324996"/>
            <a:ext cx="3941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Unsaturated hydrocarbons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03512" y="5785051"/>
            <a:ext cx="9865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j-lt"/>
                <a:cs typeface="Times New Roman" pitchFamily="18" charset="0"/>
              </a:rPr>
              <a:t>Alkenes : C</a:t>
            </a:r>
            <a:r>
              <a:rPr lang="en-US" altLang="en-US" sz="2400" baseline="-25000" dirty="0">
                <a:latin typeface="+mj-lt"/>
                <a:cs typeface="Times New Roman" pitchFamily="18" charset="0"/>
              </a:rPr>
              <a:t>n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H</a:t>
            </a:r>
            <a:r>
              <a:rPr lang="en-US" altLang="en-US" sz="2400" baseline="-25000" dirty="0">
                <a:latin typeface="+mj-lt"/>
                <a:cs typeface="Times New Roman" pitchFamily="18" charset="0"/>
              </a:rPr>
              <a:t>2n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           (contain </a:t>
            </a:r>
            <a:r>
              <a:rPr lang="en-US" altLang="en-US" sz="2400" i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carbon-carbon double bond)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03512" y="6279703"/>
            <a:ext cx="9865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j-lt"/>
                <a:cs typeface="Times New Roman" pitchFamily="18" charset="0"/>
              </a:rPr>
              <a:t>Alkynes : C</a:t>
            </a:r>
            <a:r>
              <a:rPr lang="en-US" altLang="en-US" sz="2400" baseline="-25000" dirty="0">
                <a:latin typeface="+mj-lt"/>
                <a:cs typeface="Times New Roman" pitchFamily="18" charset="0"/>
              </a:rPr>
              <a:t>n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H</a:t>
            </a:r>
            <a:r>
              <a:rPr lang="en-US" altLang="en-US" sz="2400" baseline="-25000" dirty="0">
                <a:latin typeface="+mj-lt"/>
                <a:cs typeface="Times New Roman" pitchFamily="18" charset="0"/>
              </a:rPr>
              <a:t>2n-2            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(contain </a:t>
            </a:r>
            <a:r>
              <a:rPr lang="en-US" altLang="en-US" sz="2400" i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carbon-carbon triple bond)</a:t>
            </a:r>
          </a:p>
        </p:txBody>
      </p:sp>
    </p:spTree>
    <p:extLst>
      <p:ext uri="{BB962C8B-B14F-4D97-AF65-F5344CB8AC3E}">
        <p14:creationId xmlns:p14="http://schemas.microsoft.com/office/powerpoint/2010/main" val="38705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551385" y="2181919"/>
            <a:ext cx="11089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1" u="sng" dirty="0">
                <a:solidFill>
                  <a:srgbClr val="FF0000"/>
                </a:solidFill>
                <a:latin typeface="+mj-lt"/>
              </a:rPr>
              <a:t>Note that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each substituent is given a number corresponding to its location on the longest chain. The substituent groups are listed alphabetically.</a:t>
            </a:r>
          </a:p>
        </p:txBody>
      </p:sp>
      <p:graphicFrame>
        <p:nvGraphicFramePr>
          <p:cNvPr id="6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432255"/>
              </p:ext>
            </p:extLst>
          </p:nvPr>
        </p:nvGraphicFramePr>
        <p:xfrm>
          <a:off x="4229099" y="3140968"/>
          <a:ext cx="3307061" cy="133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143760" imgH="1102360" progId="">
                  <p:embed/>
                </p:oleObj>
              </mc:Choice>
              <mc:Fallback>
                <p:oleObj name="CS ChemDraw Drawing" r:id="rId2" imgW="2143760" imgH="1102360" progId="">
                  <p:embed/>
                  <p:pic>
                    <p:nvPicPr>
                      <p:cNvPr id="4096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099" y="3140968"/>
                        <a:ext cx="3307061" cy="1335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551383" y="4581128"/>
            <a:ext cx="11089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5) </a:t>
            </a:r>
            <a:r>
              <a:rPr lang="en-US" altLang="en-US" sz="2400" b="1" dirty="0">
                <a:latin typeface="+mj-lt"/>
              </a:rPr>
              <a:t>When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two substituent </a:t>
            </a:r>
            <a:r>
              <a:rPr lang="en-US" altLang="en-US" sz="2400" b="1" dirty="0">
                <a:latin typeface="+mj-lt"/>
              </a:rPr>
              <a:t>are present on the same carbon,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use the number twice.</a:t>
            </a:r>
            <a:endParaRPr lang="ar-SA" altLang="en-US" sz="24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527298"/>
              </p:ext>
            </p:extLst>
          </p:nvPr>
        </p:nvGraphicFramePr>
        <p:xfrm>
          <a:off x="4091929" y="5042793"/>
          <a:ext cx="3581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001520" imgH="1424940" progId="">
                  <p:embed/>
                </p:oleObj>
              </mc:Choice>
              <mc:Fallback>
                <p:oleObj name="CS ChemDraw Drawing" r:id="rId4" imgW="2001520" imgH="1424940" progId="">
                  <p:embed/>
                  <p:pic>
                    <p:nvPicPr>
                      <p:cNvPr id="409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929" y="5042793"/>
                        <a:ext cx="3581400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5" y="719341"/>
            <a:ext cx="2304256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Nomenclature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031" y="1587865"/>
            <a:ext cx="274432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The IUPAC Rules</a:t>
            </a:r>
          </a:p>
        </p:txBody>
      </p:sp>
    </p:spTree>
    <p:extLst>
      <p:ext uri="{BB962C8B-B14F-4D97-AF65-F5344CB8AC3E}">
        <p14:creationId xmlns:p14="http://schemas.microsoft.com/office/powerpoint/2010/main" val="25454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51384" y="2381979"/>
            <a:ext cx="11017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C00000"/>
                </a:solidFill>
                <a:latin typeface="+mj-lt"/>
              </a:rPr>
              <a:t>6) </a:t>
            </a:r>
            <a:r>
              <a:rPr lang="en-US" altLang="en-US" sz="2400" b="1" dirty="0">
                <a:latin typeface="+mj-lt"/>
              </a:rPr>
              <a:t>When two chains of equal length compete for selection as the parent chain,</a:t>
            </a:r>
          </a:p>
          <a:p>
            <a:pPr algn="just" eaLnBrk="1" hangingPunct="1"/>
            <a:r>
              <a:rPr lang="en-US" altLang="en-US" sz="2400" b="1" dirty="0">
                <a:latin typeface="+mj-lt"/>
              </a:rPr>
              <a:t>     </a:t>
            </a:r>
            <a:r>
              <a:rPr lang="en-US" altLang="en-US" sz="2400" b="1" dirty="0">
                <a:solidFill>
                  <a:srgbClr val="CC66FF"/>
                </a:solidFill>
                <a:latin typeface="+mj-lt"/>
              </a:rPr>
              <a:t>choose the chain with the greater number of substituents.</a:t>
            </a: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002565"/>
              </p:ext>
            </p:extLst>
          </p:nvPr>
        </p:nvGraphicFramePr>
        <p:xfrm>
          <a:off x="4295800" y="3586832"/>
          <a:ext cx="32512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63520" imgH="1524000" progId="">
                  <p:embed/>
                </p:oleObj>
              </mc:Choice>
              <mc:Fallback>
                <p:oleObj name="CS ChemDraw Drawing" r:id="rId2" imgW="2763520" imgH="1524000" progId="">
                  <p:embed/>
                  <p:pic>
                    <p:nvPicPr>
                      <p:cNvPr id="419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3586832"/>
                        <a:ext cx="3251200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1385" y="719341"/>
            <a:ext cx="2304256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Nomenclature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031" y="1587865"/>
            <a:ext cx="274432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The IUPAC Rules</a:t>
            </a:r>
          </a:p>
        </p:txBody>
      </p:sp>
    </p:spTree>
    <p:extLst>
      <p:ext uri="{BB962C8B-B14F-4D97-AF65-F5344CB8AC3E}">
        <p14:creationId xmlns:p14="http://schemas.microsoft.com/office/powerpoint/2010/main" val="14308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1384" y="2132856"/>
            <a:ext cx="11161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7)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 If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substituents other than alkyl groups 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are also presents on the parent carbon chain;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63836" y="2431653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 substituents are named alphabetically.</a:t>
            </a: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45315"/>
              </p:ext>
            </p:extLst>
          </p:nvPr>
        </p:nvGraphicFramePr>
        <p:xfrm>
          <a:off x="3492500" y="2959100"/>
          <a:ext cx="18319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50320" imgH="272880" progId="ChemDraw.Document.6.0">
                  <p:embed/>
                </p:oleObj>
              </mc:Choice>
              <mc:Fallback>
                <p:oleObj name="CS ChemDraw Drawing" r:id="rId2" imgW="850320" imgH="272880" progId="ChemDraw.Document.6.0">
                  <p:embed/>
                  <p:pic>
                    <p:nvPicPr>
                      <p:cNvPr id="6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959100"/>
                        <a:ext cx="18319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42924"/>
              </p:ext>
            </p:extLst>
          </p:nvPr>
        </p:nvGraphicFramePr>
        <p:xfrm>
          <a:off x="3494088" y="3490913"/>
          <a:ext cx="18303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850320" imgH="272880" progId="ChemDraw.Document.6.0">
                  <p:embed/>
                </p:oleObj>
              </mc:Choice>
              <mc:Fallback>
                <p:oleObj name="CS ChemDraw Drawing" r:id="rId4" imgW="850320" imgH="272880" progId="ChemDraw.Document.6.0">
                  <p:embed/>
                  <p:pic>
                    <p:nvPicPr>
                      <p:cNvPr id="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3490913"/>
                        <a:ext cx="18303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87816"/>
              </p:ext>
            </p:extLst>
          </p:nvPr>
        </p:nvGraphicFramePr>
        <p:xfrm>
          <a:off x="3494088" y="4043363"/>
          <a:ext cx="18303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850320" imgH="272880" progId="ChemDraw.Document.6.0">
                  <p:embed/>
                </p:oleObj>
              </mc:Choice>
              <mc:Fallback>
                <p:oleObj name="CS ChemDraw Drawing" r:id="rId6" imgW="850320" imgH="272880" progId="ChemDraw.Document.6.0">
                  <p:embed/>
                  <p:pic>
                    <p:nvPicPr>
                      <p:cNvPr id="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4043363"/>
                        <a:ext cx="18303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144530"/>
              </p:ext>
            </p:extLst>
          </p:nvPr>
        </p:nvGraphicFramePr>
        <p:xfrm>
          <a:off x="3509963" y="4576763"/>
          <a:ext cx="18303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850320" imgH="272880" progId="ChemDraw.Document.6.0">
                  <p:embed/>
                </p:oleObj>
              </mc:Choice>
              <mc:Fallback>
                <p:oleObj name="CS ChemDraw Drawing" r:id="rId8" imgW="850320" imgH="272880" progId="ChemDraw.Document.6.0">
                  <p:embed/>
                  <p:pic>
                    <p:nvPicPr>
                      <p:cNvPr id="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4576763"/>
                        <a:ext cx="18303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466652"/>
              </p:ext>
            </p:extLst>
          </p:nvPr>
        </p:nvGraphicFramePr>
        <p:xfrm>
          <a:off x="6542088" y="3001963"/>
          <a:ext cx="18351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850320" imgH="273240" progId="ChemDraw.Document.6.0">
                  <p:embed/>
                </p:oleObj>
              </mc:Choice>
              <mc:Fallback>
                <p:oleObj name="CS ChemDraw Drawing" r:id="rId10" imgW="850320" imgH="273240" progId="ChemDraw.Document.6.0">
                  <p:embed/>
                  <p:pic>
                    <p:nvPicPr>
                      <p:cNvPr id="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8" y="3001963"/>
                        <a:ext cx="18351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532037"/>
              </p:ext>
            </p:extLst>
          </p:nvPr>
        </p:nvGraphicFramePr>
        <p:xfrm>
          <a:off x="6557963" y="3527425"/>
          <a:ext cx="18319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850320" imgH="272880" progId="ChemDraw.Document.6.0">
                  <p:embed/>
                </p:oleObj>
              </mc:Choice>
              <mc:Fallback>
                <p:oleObj name="CS ChemDraw Drawing" r:id="rId12" imgW="850320" imgH="272880" progId="ChemDraw.Document.6.0">
                  <p:embed/>
                  <p:pic>
                    <p:nvPicPr>
                      <p:cNvPr id="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527425"/>
                        <a:ext cx="18319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099723"/>
              </p:ext>
            </p:extLst>
          </p:nvPr>
        </p:nvGraphicFramePr>
        <p:xfrm>
          <a:off x="6542088" y="4043363"/>
          <a:ext cx="18303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850320" imgH="272880" progId="ChemDraw.Document.6.0">
                  <p:embed/>
                </p:oleObj>
              </mc:Choice>
              <mc:Fallback>
                <p:oleObj name="CS ChemDraw Drawing" r:id="rId14" imgW="850320" imgH="272880" progId="ChemDraw.Document.6.0">
                  <p:embed/>
                  <p:pic>
                    <p:nvPicPr>
                      <p:cNvPr id="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8" y="4043363"/>
                        <a:ext cx="1830387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91567"/>
              </p:ext>
            </p:extLst>
          </p:nvPr>
        </p:nvGraphicFramePr>
        <p:xfrm>
          <a:off x="4043313" y="5034385"/>
          <a:ext cx="35052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1580388" imgH="611124" progId="">
                  <p:embed/>
                </p:oleObj>
              </mc:Choice>
              <mc:Fallback>
                <p:oleObj name="CS ChemDraw Drawing" r:id="rId16" imgW="1580388" imgH="611124" progId="">
                  <p:embed/>
                  <p:pic>
                    <p:nvPicPr>
                      <p:cNvPr id="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13" y="5034385"/>
                        <a:ext cx="350520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84913" y="5280447"/>
            <a:ext cx="439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995938" y="5312197"/>
            <a:ext cx="43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460951" y="5299497"/>
            <a:ext cx="31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59277" y="5285210"/>
            <a:ext cx="439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181426" y="5309022"/>
            <a:ext cx="43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5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472313" y="6332960"/>
            <a:ext cx="1295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pentane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666238" y="5694757"/>
            <a:ext cx="106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bromo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407475" y="569952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3-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696400" y="540107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chloro</a:t>
            </a:r>
            <a:endParaRPr lang="en-US" altLang="en-US" sz="2400" b="1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423350" y="5416945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2-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712275" y="5950345"/>
            <a:ext cx="1143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methyl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407475" y="5950345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4-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059188" y="6317085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bromo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4713" y="631708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3-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8713" y="6332960"/>
            <a:ext cx="1143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chloro</a:t>
            </a:r>
            <a:endParaRPr lang="en-US" altLang="en-US" sz="2400" b="1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064076" y="6347247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2-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573788" y="6347247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methyl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329313" y="6347247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4-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973588" y="6332960"/>
            <a:ext cx="38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-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207076" y="6332960"/>
            <a:ext cx="38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>
                <a:solidFill>
                  <a:srgbClr val="00B050"/>
                </a:solidFill>
                <a:latin typeface="+mj-lt"/>
                <a:cs typeface="Times New Roman" pitchFamily="18" charset="0"/>
              </a:rPr>
              <a:t>-</a:t>
            </a:r>
          </a:p>
        </p:txBody>
      </p:sp>
      <p:graphicFrame>
        <p:nvGraphicFramePr>
          <p:cNvPr id="4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036035"/>
              </p:ext>
            </p:extLst>
          </p:nvPr>
        </p:nvGraphicFramePr>
        <p:xfrm>
          <a:off x="6161038" y="5878934"/>
          <a:ext cx="60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426720" imgH="303237" progId="">
                  <p:embed/>
                </p:oleObj>
              </mc:Choice>
              <mc:Fallback>
                <p:oleObj name="CS ChemDraw Drawing" r:id="rId18" imgW="426720" imgH="303237" progId="">
                  <p:embed/>
                  <p:pic>
                    <p:nvPicPr>
                      <p:cNvPr id="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38" y="5878934"/>
                        <a:ext cx="609600" cy="381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350310"/>
              </p:ext>
            </p:extLst>
          </p:nvPr>
        </p:nvGraphicFramePr>
        <p:xfrm>
          <a:off x="5491113" y="4980409"/>
          <a:ext cx="60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426720" imgH="303237" progId="">
                  <p:embed/>
                </p:oleObj>
              </mc:Choice>
              <mc:Fallback>
                <p:oleObj name="CS ChemDraw Drawing" r:id="rId18" imgW="426720" imgH="303237" progId="">
                  <p:embed/>
                  <p:pic>
                    <p:nvPicPr>
                      <p:cNvPr id="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13" y="4980409"/>
                        <a:ext cx="609600" cy="381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88771"/>
              </p:ext>
            </p:extLst>
          </p:nvPr>
        </p:nvGraphicFramePr>
        <p:xfrm>
          <a:off x="4881513" y="5818609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426720" imgH="303237" progId="">
                  <p:embed/>
                </p:oleObj>
              </mc:Choice>
              <mc:Fallback>
                <p:oleObj name="CS ChemDraw Drawing" r:id="rId18" imgW="426720" imgH="303237" progId="">
                  <p:embed/>
                  <p:pic>
                    <p:nvPicPr>
                      <p:cNvPr id="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13" y="5818609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51385" y="719341"/>
            <a:ext cx="2304256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Nomenclature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8031" y="1587865"/>
            <a:ext cx="274432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The IUPAC Rules</a:t>
            </a:r>
          </a:p>
        </p:txBody>
      </p:sp>
    </p:spTree>
    <p:extLst>
      <p:ext uri="{BB962C8B-B14F-4D97-AF65-F5344CB8AC3E}">
        <p14:creationId xmlns:p14="http://schemas.microsoft.com/office/powerpoint/2010/main" val="1020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85" y="733855"/>
            <a:ext cx="309634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Sources of Alkanes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51386" y="1700808"/>
            <a:ext cx="11017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+mj-lt"/>
                <a:cs typeface="Times New Roman" pitchFamily="18" charset="0"/>
              </a:rPr>
              <a:t>The two principal sources of alkanes are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petroleum 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and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natural gas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271464" y="2171214"/>
            <a:ext cx="7666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b="1" dirty="0">
                <a:latin typeface="+mj-lt"/>
                <a:cs typeface="Times New Roman" pitchFamily="18" charset="0"/>
              </a:rPr>
              <a:t>Petroleum and natural gas constitute the chief sources of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038152" y="279653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- Alkanes up to 40 Carbons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017515" y="3284984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- Aromatic 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017515" y="3688705"/>
            <a:ext cx="556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- Alicyclic (Cyclic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aliphtic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hydrocarbons)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063552" y="414908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- Heterocyclic</a:t>
            </a:r>
          </a:p>
        </p:txBody>
      </p:sp>
    </p:spTree>
    <p:extLst>
      <p:ext uri="{BB962C8B-B14F-4D97-AF65-F5344CB8AC3E}">
        <p14:creationId xmlns:p14="http://schemas.microsoft.com/office/powerpoint/2010/main" val="288069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765" y="1545036"/>
            <a:ext cx="305194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FrankRuehl" panose="020E0503060101010101" pitchFamily="34" charset="-79"/>
              </a:rPr>
              <a:t>Petroleum Refining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91744" y="1959223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Some components of refined petroleum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39671"/>
              </p:ext>
            </p:extLst>
          </p:nvPr>
        </p:nvGraphicFramePr>
        <p:xfrm>
          <a:off x="2455540" y="2420888"/>
          <a:ext cx="8001000" cy="438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31">
                <a:tc>
                  <a:txBody>
                    <a:bodyPr/>
                    <a:lstStyle/>
                    <a:p>
                      <a:r>
                        <a:rPr lang="en-US" sz="2400" b="1" dirty="0"/>
                        <a:t>Fraction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Boiling range (°C)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Caron content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31">
                <a:tc>
                  <a:txBody>
                    <a:bodyPr/>
                    <a:lstStyle/>
                    <a:p>
                      <a:r>
                        <a:rPr lang="en-US" sz="2200" b="0" dirty="0"/>
                        <a:t>Gas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Below</a:t>
                      </a:r>
                      <a:r>
                        <a:rPr lang="en-US" sz="2200" b="0" baseline="0" dirty="0"/>
                        <a:t> 20</a:t>
                      </a:r>
                      <a:endParaRPr lang="en-US" sz="2200" b="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C1 – C4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31">
                <a:tc>
                  <a:txBody>
                    <a:bodyPr/>
                    <a:lstStyle/>
                    <a:p>
                      <a:r>
                        <a:rPr lang="en-US" sz="2200" b="0" dirty="0"/>
                        <a:t>Petroleum ether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20 – 60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C5 – C6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1">
                <a:tc>
                  <a:txBody>
                    <a:bodyPr/>
                    <a:lstStyle/>
                    <a:p>
                      <a:r>
                        <a:rPr lang="en-US" sz="2200" b="0" dirty="0"/>
                        <a:t>Naphtha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60 – 100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C6 – C7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31">
                <a:tc>
                  <a:txBody>
                    <a:bodyPr/>
                    <a:lstStyle/>
                    <a:p>
                      <a:r>
                        <a:rPr lang="en-US" sz="2200" b="0" dirty="0"/>
                        <a:t>Gasoline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40 – 200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C5 – C10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31">
                <a:tc>
                  <a:txBody>
                    <a:bodyPr/>
                    <a:lstStyle/>
                    <a:p>
                      <a:r>
                        <a:rPr lang="en-US" sz="2200" b="0" dirty="0" err="1"/>
                        <a:t>Kerosine</a:t>
                      </a:r>
                      <a:endParaRPr lang="en-US" sz="2200" b="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175 – 325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C11 – C18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31">
                <a:tc>
                  <a:txBody>
                    <a:bodyPr/>
                    <a:lstStyle/>
                    <a:p>
                      <a:r>
                        <a:rPr lang="en-US" sz="2200" b="0" dirty="0"/>
                        <a:t>Gas oil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300 – 500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C15 – C40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8821">
                <a:tc>
                  <a:txBody>
                    <a:bodyPr/>
                    <a:lstStyle/>
                    <a:p>
                      <a:r>
                        <a:rPr lang="en-US" sz="2200" b="0" dirty="0"/>
                        <a:t>Lubricating oil, asphalt,</a:t>
                      </a:r>
                      <a:r>
                        <a:rPr lang="en-US" sz="2200" b="0" baseline="0" dirty="0"/>
                        <a:t> petroleum coke and paraffins</a:t>
                      </a:r>
                      <a:endParaRPr lang="en-US" sz="2200" b="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Above 400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/>
                        <a:t>C15 – C40</a:t>
                      </a:r>
                    </a:p>
                    <a:p>
                      <a:endParaRPr lang="en-US" sz="2200" b="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1385" y="733855"/>
            <a:ext cx="309634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Sources of Alkanes</a:t>
            </a:r>
          </a:p>
        </p:txBody>
      </p:sp>
    </p:spTree>
    <p:extLst>
      <p:ext uri="{BB962C8B-B14F-4D97-AF65-F5344CB8AC3E}">
        <p14:creationId xmlns:p14="http://schemas.microsoft.com/office/powerpoint/2010/main" val="3748941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310" y="1572654"/>
            <a:ext cx="812862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FrankRuehl" panose="020E0503060101010101" pitchFamily="34" charset="-79"/>
              </a:rPr>
              <a:t>Physical Properties of Alkanes, Alkenes and Alkynes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85" y="733855"/>
            <a:ext cx="309634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Physical Properties</a:t>
            </a:r>
            <a:endParaRPr lang="en-US" sz="28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1385" y="2143521"/>
            <a:ext cx="110892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200" dirty="0">
                <a:latin typeface="+mj-lt"/>
                <a:cs typeface="Times New Roman" pitchFamily="18" charset="0"/>
              </a:rPr>
              <a:t>Those properties that can be observed without the compound undergoing a chemical reaction.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240" y="2636912"/>
            <a:ext cx="293948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A. Physical States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47528" y="3197284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C1 (C2) to C4 are gases,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47528" y="358579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C5 to C17 are liquids,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47528" y="3975447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>
                <a:solidFill>
                  <a:srgbClr val="00B050"/>
                </a:solidFill>
                <a:latin typeface="+mj-lt"/>
                <a:cs typeface="Times New Roman" pitchFamily="18" charset="0"/>
              </a:rPr>
              <a:t>C18 and larger alkanes are wax –like solids.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847528" y="4918808"/>
            <a:ext cx="7824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Times New Roman" pitchFamily="18" charset="0"/>
              </a:rPr>
              <a:t>Alkanes, Alkenes and Alkynes are </a:t>
            </a:r>
            <a:r>
              <a:rPr lang="en-US" altLang="en-US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nonpolar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compounds.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47528" y="5314925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Times New Roman" pitchFamily="18" charset="0"/>
              </a:rPr>
              <a:t>Their solubility “ </a:t>
            </a:r>
            <a:r>
              <a:rPr lang="en-US" altLang="en-US" sz="24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Like dissolve like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”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847528" y="5685490"/>
            <a:ext cx="9192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Times New Roman" pitchFamily="18" charset="0"/>
              </a:rPr>
              <a:t>Alkanes, Alkenes and Alkynes are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soluble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in the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nonpolar solvents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310" y="4437112"/>
            <a:ext cx="203229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B. Solubility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667608" y="6057283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carbon tetrachloride, CCl</a:t>
            </a:r>
            <a:r>
              <a:rPr lang="en-US" altLang="en-US" sz="2400" baseline="-25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4</a:t>
            </a:r>
            <a:r>
              <a:rPr lang="en-US" altLang="en-US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and benzene,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847528" y="6415900"/>
            <a:ext cx="9840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Times New Roman" pitchFamily="18" charset="0"/>
              </a:rPr>
              <a:t>Alkanes, Alkenes and Alkynes  are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insoluble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in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polar solvents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like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water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32" name="Slide Number Placeholder 1"/>
          <p:cNvSpPr txBox="1">
            <a:spLocks/>
          </p:cNvSpPr>
          <p:nvPr/>
        </p:nvSpPr>
        <p:spPr bwMode="auto">
          <a:xfrm>
            <a:off x="8128620" y="8225085"/>
            <a:ext cx="2667000" cy="36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9pPr>
          </a:lstStyle>
          <a:p>
            <a:fld id="{080988E5-51EE-4022-9941-F61D76718A5B}" type="slidenum">
              <a:rPr lang="en-US" altLang="en-US" sz="2400" smtClean="0">
                <a:latin typeface="+mj-lt"/>
              </a:rPr>
              <a:pPr/>
              <a:t>25</a:t>
            </a:fld>
            <a:endParaRPr lang="en-US" alt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57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9" grpId="0"/>
      <p:bldP spid="20" grpId="0"/>
      <p:bldP spid="21" grpId="0"/>
      <p:bldP spid="23" grpId="0"/>
      <p:bldP spid="25" grpId="0"/>
      <p:bldP spid="27" grpId="0"/>
      <p:bldP spid="28" grpId="0" animBg="1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85" y="733855"/>
            <a:ext cx="309634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Physical Properties</a:t>
            </a:r>
            <a:endParaRPr lang="en-US" sz="28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240" y="1548284"/>
            <a:ext cx="272345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C. Boiling Points</a:t>
            </a:r>
          </a:p>
        </p:txBody>
      </p:sp>
      <p:sp>
        <p:nvSpPr>
          <p:cNvPr id="32" name="Slide Number Placeholder 1"/>
          <p:cNvSpPr txBox="1">
            <a:spLocks/>
          </p:cNvSpPr>
          <p:nvPr/>
        </p:nvSpPr>
        <p:spPr bwMode="auto">
          <a:xfrm>
            <a:off x="8128620" y="8225085"/>
            <a:ext cx="2667000" cy="36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9pPr>
          </a:lstStyle>
          <a:p>
            <a:fld id="{080988E5-51EE-4022-9941-F61D76718A5B}" type="slidenum">
              <a:rPr lang="en-US" altLang="en-US" sz="2400" smtClean="0">
                <a:latin typeface="+mj-lt"/>
              </a:rPr>
              <a:pPr/>
              <a:t>26</a:t>
            </a:fld>
            <a:endParaRPr lang="en-US" altLang="en-US" sz="2400">
              <a:latin typeface="+mj-lt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870607"/>
              </p:ext>
            </p:extLst>
          </p:nvPr>
        </p:nvGraphicFramePr>
        <p:xfrm>
          <a:off x="1631504" y="2363021"/>
          <a:ext cx="4235624" cy="1188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485440" imgH="803880" progId="ChemDraw.Document.6.0">
                  <p:embed/>
                </p:oleObj>
              </mc:Choice>
              <mc:Fallback>
                <p:oleObj name="CS ChemDraw Drawing" r:id="rId2" imgW="2485440" imgH="803880" progId="ChemDraw.Document.6.0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2363021"/>
                        <a:ext cx="4235624" cy="1188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112087"/>
              </p:ext>
            </p:extLst>
          </p:nvPr>
        </p:nvGraphicFramePr>
        <p:xfrm>
          <a:off x="497248" y="3959325"/>
          <a:ext cx="6504136" cy="143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001760" imgH="1012680" progId="ChemDraw.Document.6.0">
                  <p:embed/>
                </p:oleObj>
              </mc:Choice>
              <mc:Fallback>
                <p:oleObj name="CS ChemDraw Drawing" r:id="rId4" imgW="4001760" imgH="1012680" progId="ChemDraw.Document.6.0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48" y="3959325"/>
                        <a:ext cx="6504136" cy="1430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441419" y="5753003"/>
            <a:ext cx="83720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70C0"/>
                </a:solidFill>
              </a:rPr>
              <a:t>Boiling point decreases with increasing branches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70C0"/>
                </a:solidFill>
              </a:rPr>
              <a:t>Boiling point increases with increasing molecular weight.</a:t>
            </a:r>
          </a:p>
        </p:txBody>
      </p:sp>
      <p:pic>
        <p:nvPicPr>
          <p:cNvPr id="143391" name="Picture 31" descr="Image result for Why does the boiling point of alkanes increase with increasing the branch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88" y="2339740"/>
            <a:ext cx="47214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84" y="733855"/>
            <a:ext cx="3816423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Preparation of Alkanes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240" y="1548284"/>
            <a:ext cx="647662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1) Hydrogenation of Alkenes and Alkynes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6240" y="2182292"/>
            <a:ext cx="10932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>
                <a:latin typeface="+mj-lt"/>
                <a:cs typeface="Times New Roman" pitchFamily="18" charset="0"/>
              </a:rPr>
              <a:t>A great number of alkanes can be obtained by fractional distillation of crude petroleum and subsequent reactions as follows: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55440" y="3109591"/>
            <a:ext cx="1051316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/>
            <a:r>
              <a:rPr lang="en-US" altLang="zh-TW" sz="2400" dirty="0">
                <a:solidFill>
                  <a:srgbClr val="00B050"/>
                </a:solidFill>
                <a:latin typeface="+mj-lt"/>
                <a:ea typeface="DFKai-SB" pitchFamily="65" charset="-128"/>
                <a:cs typeface="Times New Roman" pitchFamily="18" charset="0"/>
              </a:rPr>
              <a:t>1. </a:t>
            </a:r>
            <a:r>
              <a:rPr lang="en-US" altLang="zh-TW" sz="2400" b="1" dirty="0">
                <a:solidFill>
                  <a:srgbClr val="00B050"/>
                </a:solidFill>
                <a:latin typeface="+mj-lt"/>
                <a:ea typeface="DFKai-SB" pitchFamily="65" charset="-128"/>
                <a:cs typeface="Times New Roman" pitchFamily="18" charset="0"/>
              </a:rPr>
              <a:t>Catalytic hydrogenation:</a:t>
            </a:r>
            <a:endParaRPr lang="en-US" altLang="zh-TW" sz="2400" dirty="0">
              <a:solidFill>
                <a:srgbClr val="00B050"/>
              </a:solidFill>
              <a:latin typeface="+mj-lt"/>
              <a:cs typeface="Arial" charset="0"/>
            </a:endParaRPr>
          </a:p>
          <a:p>
            <a:pPr marL="282575" algn="justLow"/>
            <a:r>
              <a:rPr lang="en-US" altLang="zh-TW" sz="2200" i="1" dirty="0">
                <a:latin typeface="+mj-lt"/>
                <a:ea typeface="DFKai-SB" pitchFamily="65" charset="-128"/>
                <a:cs typeface="Times New Roman" pitchFamily="18" charset="0"/>
              </a:rPr>
              <a:t>Alkenes and alkynes react with hydrogen in the presence of metal catalysts such as nickel, palladium, and platinum to produce alkanes.</a:t>
            </a:r>
            <a:endParaRPr lang="en-US" altLang="zh-TW" sz="2200" i="1" dirty="0">
              <a:latin typeface="+mj-lt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1424" y="4344665"/>
            <a:ext cx="22161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00B050"/>
                </a:solidFill>
                <a:latin typeface="+mn-lt"/>
              </a:rPr>
              <a:t>General Reaction</a:t>
            </a:r>
            <a:endParaRPr lang="en-US" sz="2400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244858"/>
              </p:ext>
            </p:extLst>
          </p:nvPr>
        </p:nvGraphicFramePr>
        <p:xfrm>
          <a:off x="3431704" y="5013176"/>
          <a:ext cx="5267922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880360" imgH="1297940" progId="">
                  <p:embed/>
                </p:oleObj>
              </mc:Choice>
              <mc:Fallback>
                <p:oleObj name="CS ChemDraw Drawing" r:id="rId2" imgW="2880360" imgH="1297940" progId="">
                  <p:embed/>
                  <p:pic>
                    <p:nvPicPr>
                      <p:cNvPr id="542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4" y="5013176"/>
                        <a:ext cx="5267922" cy="144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04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10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84" y="733855"/>
            <a:ext cx="3816423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Preparation of Alkanes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240" y="1548284"/>
            <a:ext cx="647662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1) Hydrogenation of Alkenes and Alkynes</a:t>
            </a:r>
          </a:p>
        </p:txBody>
      </p:sp>
      <p:sp>
        <p:nvSpPr>
          <p:cNvPr id="32" name="Slide Number Placeholder 1"/>
          <p:cNvSpPr txBox="1">
            <a:spLocks/>
          </p:cNvSpPr>
          <p:nvPr/>
        </p:nvSpPr>
        <p:spPr bwMode="auto">
          <a:xfrm>
            <a:off x="8128620" y="8225085"/>
            <a:ext cx="2667000" cy="36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9pPr>
          </a:lstStyle>
          <a:p>
            <a:fld id="{080988E5-51EE-4022-9941-F61D76718A5B}" type="slidenum">
              <a:rPr lang="en-US" altLang="en-US" sz="2400" smtClean="0">
                <a:latin typeface="+mj-lt"/>
              </a:rPr>
              <a:pPr/>
              <a:t>28</a:t>
            </a:fld>
            <a:endParaRPr lang="en-US" altLang="en-US" sz="240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9416" y="3717032"/>
            <a:ext cx="263663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i="1" dirty="0">
                <a:solidFill>
                  <a:srgbClr val="0033CC"/>
                </a:solidFill>
                <a:latin typeface="+mn-lt"/>
              </a:rPr>
              <a:t>Specific Examples</a:t>
            </a:r>
            <a:endParaRPr lang="ar-SA" sz="2400" b="1" dirty="0">
              <a:solidFill>
                <a:srgbClr val="0033CC"/>
              </a:solidFill>
              <a:latin typeface="+mn-lt"/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474462"/>
              </p:ext>
            </p:extLst>
          </p:nvPr>
        </p:nvGraphicFramePr>
        <p:xfrm>
          <a:off x="3359696" y="4400231"/>
          <a:ext cx="5773046" cy="97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080000" imgH="822960" progId="">
                  <p:embed/>
                </p:oleObj>
              </mc:Choice>
              <mc:Fallback>
                <p:oleObj name="CS ChemDraw Drawing" r:id="rId2" imgW="5080000" imgH="822960" progId="">
                  <p:embed/>
                  <p:pic>
                    <p:nvPicPr>
                      <p:cNvPr id="553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696" y="4400231"/>
                        <a:ext cx="5773046" cy="972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829801"/>
              </p:ext>
            </p:extLst>
          </p:nvPr>
        </p:nvGraphicFramePr>
        <p:xfrm>
          <a:off x="2783632" y="5595816"/>
          <a:ext cx="7112396" cy="12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56200" imgH="1056640" progId="">
                  <p:embed/>
                </p:oleObj>
              </mc:Choice>
              <mc:Fallback>
                <p:oleObj name="CS ChemDraw Drawing" r:id="rId4" imgW="5156200" imgH="1056640" progId="">
                  <p:embed/>
                  <p:pic>
                    <p:nvPicPr>
                      <p:cNvPr id="553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5595816"/>
                        <a:ext cx="7112396" cy="122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92764"/>
              </p:ext>
            </p:extLst>
          </p:nvPr>
        </p:nvGraphicFramePr>
        <p:xfrm>
          <a:off x="4394200" y="2193925"/>
          <a:ext cx="33909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074040" imgH="1316520" progId="ChemDraw.Document.6.0">
                  <p:embed/>
                </p:oleObj>
              </mc:Choice>
              <mc:Fallback>
                <p:oleObj name="CS ChemDraw Drawing" r:id="rId6" imgW="3074040" imgH="1316520" progId="ChemDraw.Document.6.0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193925"/>
                        <a:ext cx="3390900" cy="161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0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84" y="733855"/>
            <a:ext cx="3816423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Preparation of Alkanes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240" y="1548284"/>
            <a:ext cx="545976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2) Hydrolysis of Grignard Reagent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6240" y="3140968"/>
            <a:ext cx="1093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Grignard reagents 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react readily with any source of protons to give hydrocarbons.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453949"/>
              </p:ext>
            </p:extLst>
          </p:nvPr>
        </p:nvGraphicFramePr>
        <p:xfrm>
          <a:off x="3287688" y="2124637"/>
          <a:ext cx="5461223" cy="94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484440" imgH="599040" progId="ChemDraw.Document.6.0">
                  <p:embed/>
                </p:oleObj>
              </mc:Choice>
              <mc:Fallback>
                <p:oleObj name="CS ChemDraw Drawing" r:id="rId2" imgW="3484440" imgH="599040" progId="ChemDraw.Document.6.0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688" y="2124637"/>
                        <a:ext cx="5461223" cy="947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862638"/>
              </p:ext>
            </p:extLst>
          </p:nvPr>
        </p:nvGraphicFramePr>
        <p:xfrm>
          <a:off x="3359696" y="3717032"/>
          <a:ext cx="6408712" cy="175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311720" imgH="1191240" progId="ChemDraw.Document.6.0">
                  <p:embed/>
                </p:oleObj>
              </mc:Choice>
              <mc:Fallback>
                <p:oleObj name="CS ChemDraw Drawing" r:id="rId4" imgW="4311720" imgH="1191240" progId="ChemDraw.Document.6.0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696" y="3717032"/>
                        <a:ext cx="6408712" cy="1754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6240" y="5559623"/>
            <a:ext cx="1114839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3) By coupling of alkyl halides with </a:t>
            </a:r>
            <a:r>
              <a:rPr lang="en-US" sz="2800" b="1" dirty="0" err="1">
                <a:solidFill>
                  <a:srgbClr val="0033CC"/>
                </a:solidFill>
                <a:latin typeface="+mj-lt"/>
              </a:rPr>
              <a:t>dialkyl</a:t>
            </a:r>
            <a:r>
              <a:rPr lang="en-US" sz="2800" b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+mj-lt"/>
              </a:rPr>
              <a:t>cuprate</a:t>
            </a:r>
            <a:r>
              <a:rPr lang="en-US" sz="2800" b="1" dirty="0">
                <a:solidFill>
                  <a:srgbClr val="0033CC"/>
                </a:solidFill>
                <a:latin typeface="+mj-lt"/>
              </a:rPr>
              <a:t> (all kinds of alkanes)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705213"/>
              </p:ext>
            </p:extLst>
          </p:nvPr>
        </p:nvGraphicFramePr>
        <p:xfrm>
          <a:off x="3935343" y="6313447"/>
          <a:ext cx="5602048" cy="427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399280" imgH="340360" progId="">
                  <p:embed/>
                </p:oleObj>
              </mc:Choice>
              <mc:Fallback>
                <p:oleObj name="CS ChemDraw Drawing" r:id="rId6" imgW="4399280" imgH="340360" progId="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343" y="6313447"/>
                        <a:ext cx="5602048" cy="427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62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7808" y="404664"/>
            <a:ext cx="2864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Hydrocarbons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596749148"/>
              </p:ext>
            </p:extLst>
          </p:nvPr>
        </p:nvGraphicFramePr>
        <p:xfrm>
          <a:off x="1487488" y="1772816"/>
          <a:ext cx="892899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1664" y="3988657"/>
            <a:ext cx="7778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5680" y="3931021"/>
            <a:ext cx="5730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51559" y="3857996"/>
            <a:ext cx="400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8089" y="5354215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08727" y="5908254"/>
            <a:ext cx="919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64376" y="5389140"/>
            <a:ext cx="3254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62902" y="5455815"/>
            <a:ext cx="9191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2290" y="6046366"/>
            <a:ext cx="11779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0002" y="5493916"/>
            <a:ext cx="4302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2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945690" y="5470104"/>
            <a:ext cx="89058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748840" y="5916190"/>
            <a:ext cx="1284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03512" y="4365104"/>
            <a:ext cx="1152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Single ring</a:t>
            </a:r>
            <a:endParaRPr lang="en-US" altLang="en-US" sz="1400" b="1" i="1" baseline="-25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926160" y="4437112"/>
            <a:ext cx="1081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Fused ring</a:t>
            </a:r>
            <a:endParaRPr lang="en-US" altLang="en-US" sz="1400" b="1" i="1" baseline="-25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078288" y="4453421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Conjoined benzene ring</a:t>
            </a:r>
            <a:endParaRPr lang="en-US" altLang="en-US" sz="1400" b="1" i="1" baseline="-25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89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84" y="733855"/>
            <a:ext cx="7128792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Notations for bond breaking and bond making</a:t>
            </a:r>
          </a:p>
        </p:txBody>
      </p:sp>
      <p:sp>
        <p:nvSpPr>
          <p:cNvPr id="32" name="Slide Number Placeholder 1"/>
          <p:cNvSpPr txBox="1">
            <a:spLocks/>
          </p:cNvSpPr>
          <p:nvPr/>
        </p:nvSpPr>
        <p:spPr bwMode="auto">
          <a:xfrm>
            <a:off x="8128620" y="8225085"/>
            <a:ext cx="2667000" cy="36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9pPr>
          </a:lstStyle>
          <a:p>
            <a:fld id="{080988E5-51EE-4022-9941-F61D76718A5B}" type="slidenum">
              <a:rPr lang="en-US" altLang="en-US" sz="2400" smtClean="0">
                <a:latin typeface="+mj-lt"/>
              </a:rPr>
              <a:pPr/>
              <a:t>30</a:t>
            </a:fld>
            <a:endParaRPr lang="en-US" altLang="en-US" sz="2400">
              <a:latin typeface="+mj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3392" y="1595438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+mj-lt"/>
                <a:cs typeface="Times New Roman" pitchFamily="18" charset="0"/>
              </a:rPr>
              <a:t>A covalent bond can be broken in either two ways,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31761" y="2132856"/>
            <a:ext cx="3519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Homolytic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cleavage.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31761" y="3573016"/>
            <a:ext cx="4949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Heterolytic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cleavage.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790945"/>
              </p:ext>
            </p:extLst>
          </p:nvPr>
        </p:nvGraphicFramePr>
        <p:xfrm>
          <a:off x="7212359" y="2677550"/>
          <a:ext cx="872077" cy="49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3848" imgH="387742" progId="">
                  <p:embed/>
                </p:oleObj>
              </mc:Choice>
              <mc:Fallback>
                <p:oleObj name="CS ChemDraw Drawing" r:id="rId2" imgW="393848" imgH="387742" progId="">
                  <p:embed/>
                  <p:pic>
                    <p:nvPicPr>
                      <p:cNvPr id="1239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2359" y="2677550"/>
                        <a:ext cx="872077" cy="496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093123"/>
              </p:ext>
            </p:extLst>
          </p:nvPr>
        </p:nvGraphicFramePr>
        <p:xfrm>
          <a:off x="4281633" y="2718424"/>
          <a:ext cx="496888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12167" imgH="145022" progId="">
                  <p:embed/>
                </p:oleObj>
              </mc:Choice>
              <mc:Fallback>
                <p:oleObj name="CS ChemDraw Drawing" r:id="rId4" imgW="412167" imgH="145022" progId="">
                  <p:embed/>
                  <p:pic>
                    <p:nvPicPr>
                      <p:cNvPr id="1239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633" y="2718424"/>
                        <a:ext cx="496888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690121"/>
              </p:ext>
            </p:extLst>
          </p:nvPr>
        </p:nvGraphicFramePr>
        <p:xfrm>
          <a:off x="4105621" y="2651355"/>
          <a:ext cx="25431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483801" imgH="387742" progId="ChemDraw.Document.6.0">
                  <p:embed/>
                </p:oleObj>
              </mc:Choice>
              <mc:Fallback>
                <p:oleObj name="CS ChemDraw Drawing" r:id="rId6" imgW="1483801" imgH="387742" progId="ChemDraw.Document.6.0">
                  <p:embed/>
                  <p:pic>
                    <p:nvPicPr>
                      <p:cNvPr id="1239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621" y="2651355"/>
                        <a:ext cx="25431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670289"/>
              </p:ext>
            </p:extLst>
          </p:nvPr>
        </p:nvGraphicFramePr>
        <p:xfrm>
          <a:off x="6792817" y="2744992"/>
          <a:ext cx="423249" cy="28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61360" imgH="173880" progId="ChemDraw.Document.6.0">
                  <p:embed/>
                </p:oleObj>
              </mc:Choice>
              <mc:Fallback>
                <p:oleObj name="CS ChemDraw Drawing" r:id="rId8" imgW="261360" imgH="173880" progId="ChemDraw.Document.6.0">
                  <p:embed/>
                  <p:pic>
                    <p:nvPicPr>
                      <p:cNvPr id="123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817" y="2744992"/>
                        <a:ext cx="423249" cy="28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745635" y="3113479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latin typeface="+mj-lt"/>
              </a:rPr>
              <a:t>Free radicals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05656"/>
              </p:ext>
            </p:extLst>
          </p:nvPr>
        </p:nvGraphicFramePr>
        <p:xfrm>
          <a:off x="7596332" y="4211915"/>
          <a:ext cx="758476" cy="64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394716" imgH="387096" progId="">
                  <p:embed/>
                </p:oleObj>
              </mc:Choice>
              <mc:Fallback>
                <p:oleObj name="CS ChemDraw Drawing" r:id="rId10" imgW="394716" imgH="387096" progId="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2" y="4211915"/>
                        <a:ext cx="758476" cy="643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508746"/>
              </p:ext>
            </p:extLst>
          </p:nvPr>
        </p:nvGraphicFramePr>
        <p:xfrm>
          <a:off x="4105621" y="4210279"/>
          <a:ext cx="40005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249520" imgH="143018" progId="">
                  <p:embed/>
                </p:oleObj>
              </mc:Choice>
              <mc:Fallback>
                <p:oleObj name="CS ChemDraw Drawing" r:id="rId12" imgW="249520" imgH="143018" progId="">
                  <p:embed/>
                  <p:pic>
                    <p:nvPicPr>
                      <p:cNvPr id="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621" y="4210279"/>
                        <a:ext cx="40005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931407"/>
              </p:ext>
            </p:extLst>
          </p:nvPr>
        </p:nvGraphicFramePr>
        <p:xfrm>
          <a:off x="3906742" y="4277324"/>
          <a:ext cx="28860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1483801" imgH="387742" progId="">
                  <p:embed/>
                </p:oleObj>
              </mc:Choice>
              <mc:Fallback>
                <p:oleObj name="CS ChemDraw Drawing" r:id="rId14" imgW="1483801" imgH="387742" progId="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742" y="4277324"/>
                        <a:ext cx="28860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769269"/>
              </p:ext>
            </p:extLst>
          </p:nvPr>
        </p:nvGraphicFramePr>
        <p:xfrm>
          <a:off x="6924459" y="4320210"/>
          <a:ext cx="409590" cy="397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5" imgW="217642" imgH="208574" progId="">
                  <p:embed/>
                </p:oleObj>
              </mc:Choice>
              <mc:Fallback>
                <p:oleObj name="CS ChemDraw Drawing" r:id="rId15" imgW="217642" imgH="208574" progId="">
                  <p:embed/>
                  <p:pic>
                    <p:nvPicPr>
                      <p:cNvPr id="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459" y="4320210"/>
                        <a:ext cx="409590" cy="397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055100" y="4859673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latin typeface="+mj-lt"/>
              </a:rPr>
              <a:t>Carbocation</a:t>
            </a:r>
          </a:p>
        </p:txBody>
      </p:sp>
      <p:graphicFrame>
        <p:nvGraphicFramePr>
          <p:cNvPr id="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735787"/>
              </p:ext>
            </p:extLst>
          </p:nvPr>
        </p:nvGraphicFramePr>
        <p:xfrm>
          <a:off x="4281633" y="5774672"/>
          <a:ext cx="249750" cy="29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7" imgW="195724" imgH="142206" progId="">
                  <p:embed/>
                </p:oleObj>
              </mc:Choice>
              <mc:Fallback>
                <p:oleObj name="CS ChemDraw Drawing" r:id="rId17" imgW="195724" imgH="142206" progId="">
                  <p:embed/>
                  <p:pic>
                    <p:nvPicPr>
                      <p:cNvPr id="1239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633" y="5774672"/>
                        <a:ext cx="249750" cy="29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156344"/>
              </p:ext>
            </p:extLst>
          </p:nvPr>
        </p:nvGraphicFramePr>
        <p:xfrm>
          <a:off x="7464152" y="5774672"/>
          <a:ext cx="753281" cy="59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9" imgW="420624" imgH="387096" progId="">
                  <p:embed/>
                </p:oleObj>
              </mc:Choice>
              <mc:Fallback>
                <p:oleObj name="CS ChemDraw Drawing" r:id="rId19" imgW="420624" imgH="387096" progId="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152" y="5774672"/>
                        <a:ext cx="753281" cy="59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070626"/>
              </p:ext>
            </p:extLst>
          </p:nvPr>
        </p:nvGraphicFramePr>
        <p:xfrm>
          <a:off x="3859560" y="5766151"/>
          <a:ext cx="28860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1483801" imgH="387742" progId="">
                  <p:embed/>
                </p:oleObj>
              </mc:Choice>
              <mc:Fallback>
                <p:oleObj name="CS ChemDraw Drawing" r:id="rId14" imgW="1483801" imgH="387742" progId="">
                  <p:embed/>
                  <p:pic>
                    <p:nvPicPr>
                      <p:cNvPr id="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560" y="5766151"/>
                        <a:ext cx="28860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513395"/>
              </p:ext>
            </p:extLst>
          </p:nvPr>
        </p:nvGraphicFramePr>
        <p:xfrm>
          <a:off x="6890772" y="5783493"/>
          <a:ext cx="321588" cy="36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1" imgW="154675" imgH="172872" progId="">
                  <p:embed/>
                </p:oleObj>
              </mc:Choice>
              <mc:Fallback>
                <p:oleObj name="CS ChemDraw Drawing" r:id="rId21" imgW="154675" imgH="172872" progId="">
                  <p:embed/>
                  <p:pic>
                    <p:nvPicPr>
                      <p:cNvPr id="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0772" y="5783493"/>
                        <a:ext cx="321588" cy="366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952918" y="6322345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err="1">
                <a:latin typeface="+mj-lt"/>
              </a:rPr>
              <a:t>Carboanion</a:t>
            </a:r>
            <a:endParaRPr lang="en-US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93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2" grpId="0"/>
      <p:bldP spid="27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84" y="733855"/>
            <a:ext cx="345638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Reactions of Alkanes</a:t>
            </a:r>
          </a:p>
        </p:txBody>
      </p:sp>
      <p:sp>
        <p:nvSpPr>
          <p:cNvPr id="32" name="Slide Number Placeholder 1"/>
          <p:cNvSpPr txBox="1">
            <a:spLocks/>
          </p:cNvSpPr>
          <p:nvPr/>
        </p:nvSpPr>
        <p:spPr bwMode="auto">
          <a:xfrm>
            <a:off x="8128620" y="8225085"/>
            <a:ext cx="2667000" cy="36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9pPr>
          </a:lstStyle>
          <a:p>
            <a:fld id="{080988E5-51EE-4022-9941-F61D76718A5B}" type="slidenum">
              <a:rPr lang="en-US" altLang="en-US" sz="2400" smtClean="0">
                <a:latin typeface="+mj-lt"/>
              </a:rPr>
              <a:pPr/>
              <a:t>31</a:t>
            </a:fld>
            <a:endParaRPr lang="en-US" altLang="en-US" sz="2400">
              <a:latin typeface="+mj-lt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64906" y="1589891"/>
            <a:ext cx="106757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>
                <a:latin typeface="+mj-lt"/>
                <a:cs typeface="Times New Roman" pitchFamily="18" charset="0"/>
              </a:rPr>
              <a:t>Saturated hydrocarbons undergo very few reactions, so they are called </a:t>
            </a:r>
            <a:r>
              <a:rPr lang="en-US" altLang="en-US" sz="24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Paraffinic hydrocarbons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. (Latin </a:t>
            </a:r>
            <a:r>
              <a:rPr lang="en-US" altLang="en-US" sz="2400" i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parum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little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; </a:t>
            </a:r>
            <a:r>
              <a:rPr lang="en-US" altLang="en-US" sz="2400" i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affinis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affinity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841019"/>
              </p:ext>
            </p:extLst>
          </p:nvPr>
        </p:nvGraphicFramePr>
        <p:xfrm>
          <a:off x="2711624" y="5723334"/>
          <a:ext cx="65849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22280" imgH="733320" progId="ChemDraw.Document.6.0">
                  <p:embed/>
                </p:oleObj>
              </mc:Choice>
              <mc:Fallback>
                <p:oleObj name="CS ChemDraw Drawing" r:id="rId2" imgW="3122280" imgH="733320" progId="ChemDraw.Document.6.0">
                  <p:embed/>
                  <p:pic>
                    <p:nvPicPr>
                      <p:cNvPr id="125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5723334"/>
                        <a:ext cx="658495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964907" y="3013590"/>
            <a:ext cx="106571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>
                <a:latin typeface="+mj-lt"/>
                <a:cs typeface="Times New Roman" pitchFamily="18" charset="0"/>
              </a:rPr>
              <a:t>The halogenation of an alkane appears to be a simple free radical substitution in which a C-H bond is broken and a new C-X bond is formed</a:t>
            </a:r>
          </a:p>
        </p:txBody>
      </p:sp>
      <p:pic>
        <p:nvPicPr>
          <p:cNvPr id="39" name="صورة 167939"/>
          <p:cNvPicPr>
            <a:picLocks noChangeAspect="1" noChangeArrowheads="1"/>
          </p:cNvPicPr>
          <p:nvPr/>
        </p:nvPicPr>
        <p:blipFill>
          <a:blip r:embed="rId4" cstate="print">
            <a:lum bright="6000" contrast="-16000"/>
          </a:blip>
          <a:srcRect/>
          <a:stretch>
            <a:fillRect/>
          </a:stretch>
        </p:blipFill>
        <p:spPr bwMode="auto">
          <a:xfrm>
            <a:off x="3431704" y="3844587"/>
            <a:ext cx="511256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711200" y="2492896"/>
            <a:ext cx="225516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>
                <a:solidFill>
                  <a:srgbClr val="0033CC"/>
                </a:solidFill>
                <a:cs typeface="Times New Roman" pitchFamily="18" charset="0"/>
              </a:rPr>
              <a:t>Halogenation</a:t>
            </a:r>
            <a:endParaRPr lang="en-US" sz="2800" b="1" dirty="0">
              <a:solidFill>
                <a:srgbClr val="0033CC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1200" y="5013176"/>
            <a:ext cx="210646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33CC"/>
                </a:solidFill>
                <a:cs typeface="Times New Roman" pitchFamily="18" charset="0"/>
              </a:rPr>
              <a:t>Combustion</a:t>
            </a:r>
            <a:endParaRPr lang="en-US" sz="2800" b="1" dirty="0">
              <a:solidFill>
                <a:srgbClr val="0033CC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013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1" grpId="0" animBg="1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84" y="733855"/>
            <a:ext cx="345638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Reactions of Alkanes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1200" y="1556792"/>
            <a:ext cx="272050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33CC"/>
                </a:solidFill>
                <a:cs typeface="Times New Roman" pitchFamily="18" charset="0"/>
              </a:rPr>
              <a:t>A. Halogenation</a:t>
            </a:r>
            <a:endParaRPr lang="en-US" sz="2800" b="1" dirty="0">
              <a:solidFill>
                <a:srgbClr val="0033CC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47354" y="2140338"/>
            <a:ext cx="464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Substitution reaction of alkanes,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47354" y="3543399"/>
            <a:ext cx="6694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Flourine</a:t>
            </a:r>
            <a:r>
              <a:rPr lang="en-US" altLang="en-US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reacts explosively with alkanes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47355" y="4509120"/>
            <a:ext cx="4628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Iodine is too unreactive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47354" y="5503483"/>
            <a:ext cx="5598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+mj-lt"/>
                <a:cs typeface="Times New Roman" pitchFamily="18" charset="0"/>
              </a:rPr>
              <a:t>Halogenation of alkanes take place at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31504" y="2541679"/>
            <a:ext cx="9865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>
                <a:latin typeface="+mj-lt"/>
                <a:cs typeface="Times New Roman" pitchFamily="18" charset="0"/>
              </a:rPr>
              <a:t>i.e. </a:t>
            </a:r>
            <a:r>
              <a:rPr lang="en-US" altLang="en-US" sz="24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replacement of hydrogen by halogen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,</a:t>
            </a:r>
          </a:p>
          <a:p>
            <a:pPr algn="just" eaLnBrk="1" hangingPunct="1"/>
            <a:r>
              <a:rPr lang="en-US" altLang="en-US" sz="2400" dirty="0">
                <a:latin typeface="+mj-lt"/>
                <a:cs typeface="Times New Roman" pitchFamily="18" charset="0"/>
              </a:rPr>
              <a:t>usually </a:t>
            </a:r>
            <a:r>
              <a:rPr lang="en-US" altLang="en-US" sz="24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chlorine or bromine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, giving alkyl chloride or alkyl bromide.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31504" y="3975447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>
                <a:latin typeface="+mj-lt"/>
                <a:cs typeface="Times New Roman" pitchFamily="18" charset="0"/>
              </a:rPr>
              <a:t>It is unsuitable reagent for the preparation of the alkyl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flourides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31504" y="4941168"/>
            <a:ext cx="6907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>
                <a:latin typeface="+mj-lt"/>
                <a:cs typeface="Times New Roman" pitchFamily="18" charset="0"/>
              </a:rPr>
              <a:t>It is not used in the </a:t>
            </a:r>
            <a:r>
              <a:rPr lang="en-US" altLang="en-US" sz="2400" dirty="0" err="1">
                <a:latin typeface="+mj-lt"/>
                <a:cs typeface="Times New Roman" pitchFamily="18" charset="0"/>
              </a:rPr>
              <a:t>halogentaion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of alkanes.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37631" y="6019799"/>
            <a:ext cx="807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high temperatures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or under the influence of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ultraviolet light</a:t>
            </a:r>
          </a:p>
        </p:txBody>
      </p:sp>
    </p:spTree>
    <p:extLst>
      <p:ext uri="{BB962C8B-B14F-4D97-AF65-F5344CB8AC3E}">
        <p14:creationId xmlns:p14="http://schemas.microsoft.com/office/powerpoint/2010/main" val="392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20" grpId="0"/>
      <p:bldP spid="21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84" y="733855"/>
            <a:ext cx="345638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Reactions of Alkanes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1200" y="1556792"/>
            <a:ext cx="272050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33CC"/>
                </a:solidFill>
                <a:cs typeface="Times New Roman" pitchFamily="18" charset="0"/>
              </a:rPr>
              <a:t>A. Halogenation</a:t>
            </a:r>
            <a:endParaRPr lang="en-US" sz="2800" b="1" dirty="0">
              <a:solidFill>
                <a:srgbClr val="0033CC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3392" y="2294348"/>
            <a:ext cx="8782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+mj-lt"/>
                <a:cs typeface="Times New Roman" pitchFamily="18" charset="0"/>
              </a:rPr>
              <a:t>Chlorination of an alkane usually gives a mixture of products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331014"/>
              </p:ext>
            </p:extLst>
          </p:nvPr>
        </p:nvGraphicFramePr>
        <p:xfrm>
          <a:off x="2908300" y="2927350"/>
          <a:ext cx="575945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99520" imgH="988560" progId="ChemDraw.Document.6.0">
                  <p:embed/>
                </p:oleObj>
              </mc:Choice>
              <mc:Fallback>
                <p:oleObj name="CS ChemDraw Drawing" r:id="rId2" imgW="3899520" imgH="988560" progId="ChemDraw.Document.6.0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2927350"/>
                        <a:ext cx="575945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320221"/>
              </p:ext>
            </p:extLst>
          </p:nvPr>
        </p:nvGraphicFramePr>
        <p:xfrm>
          <a:off x="3287688" y="4797152"/>
          <a:ext cx="5726583" cy="151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899160" imgH="985320" progId="ChemDraw.Document.6.0">
                  <p:embed/>
                </p:oleObj>
              </mc:Choice>
              <mc:Fallback>
                <p:oleObj name="CS ChemDraw Drawing" r:id="rId4" imgW="3899160" imgH="985320" progId="ChemDraw.Document.6.0">
                  <p:embed/>
                  <p:pic>
                    <p:nvPicPr>
                      <p:cNvPr id="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688" y="4797152"/>
                        <a:ext cx="5726583" cy="151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4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2. ALKENES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577454-2064-4187-82A1-DA1C5683F9D0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9696" y="404664"/>
            <a:ext cx="4863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The Structure of Alkenes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7814" y="1746617"/>
            <a:ext cx="10486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Alkenes</a:t>
            </a:r>
            <a:r>
              <a:rPr lang="en-US" altLang="en-US" sz="2400" b="1" dirty="0">
                <a:latin typeface="+mj-lt"/>
                <a:cs typeface="Arial" charset="0"/>
              </a:rPr>
              <a:t> </a:t>
            </a:r>
            <a:r>
              <a:rPr lang="en-US" altLang="en-US" sz="2400" dirty="0">
                <a:latin typeface="+mj-lt"/>
                <a:cs typeface="Arial" charset="0"/>
              </a:rPr>
              <a:t>are hydrocarbons that contain a </a:t>
            </a:r>
            <a:r>
              <a:rPr lang="en-US" altLang="en-US" sz="2400" b="1" i="1" dirty="0">
                <a:solidFill>
                  <a:srgbClr val="00B050"/>
                </a:solidFill>
                <a:latin typeface="+mj-lt"/>
                <a:cs typeface="Arial" charset="0"/>
              </a:rPr>
              <a:t>carbon–carbon double bond</a:t>
            </a:r>
            <a:r>
              <a:rPr lang="en-US" altLang="en-US" sz="2400" b="1" dirty="0">
                <a:latin typeface="+mj-lt"/>
                <a:cs typeface="Arial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7814" y="2898745"/>
            <a:ext cx="4427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+mj-lt"/>
                <a:cs typeface="Arial" charset="0"/>
              </a:rPr>
              <a:t>General formula is </a:t>
            </a:r>
            <a:r>
              <a:rPr lang="en-US" altLang="en-US" sz="2400" b="1" i="1" dirty="0">
                <a:solidFill>
                  <a:srgbClr val="00B050"/>
                </a:solidFill>
                <a:latin typeface="+mj-lt"/>
                <a:cs typeface="Arial" charset="0"/>
              </a:rPr>
              <a:t>C</a:t>
            </a:r>
            <a:r>
              <a:rPr lang="en-US" altLang="en-US" sz="2400" b="1" i="1" baseline="-25000" dirty="0">
                <a:solidFill>
                  <a:srgbClr val="00B050"/>
                </a:solidFill>
                <a:latin typeface="+mj-lt"/>
                <a:cs typeface="Arial" charset="0"/>
              </a:rPr>
              <a:t>n</a:t>
            </a:r>
            <a:r>
              <a:rPr lang="en-US" altLang="en-US" sz="2400" b="1" i="1" dirty="0">
                <a:solidFill>
                  <a:srgbClr val="00B050"/>
                </a:solidFill>
                <a:latin typeface="+mj-lt"/>
                <a:cs typeface="Arial" charset="0"/>
              </a:rPr>
              <a:t>H</a:t>
            </a:r>
            <a:r>
              <a:rPr lang="en-US" altLang="en-US" sz="2400" b="1" i="1" baseline="-25000" dirty="0">
                <a:solidFill>
                  <a:srgbClr val="00B050"/>
                </a:solidFill>
                <a:latin typeface="+mj-lt"/>
                <a:cs typeface="Arial" charset="0"/>
              </a:rPr>
              <a:t>2n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7814" y="3474809"/>
            <a:ext cx="88545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The simplest members of the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Alkenes</a:t>
            </a:r>
            <a:r>
              <a:rPr lang="en-US" altLang="en-US" sz="2400" b="1" dirty="0">
                <a:latin typeface="+mj-lt"/>
                <a:cs typeface="Arial" charset="0"/>
              </a:rPr>
              <a:t> </a:t>
            </a:r>
            <a:r>
              <a:rPr lang="en-US" altLang="en-US" sz="2400" dirty="0">
                <a:latin typeface="+mj-lt"/>
                <a:cs typeface="Arial" charset="0"/>
              </a:rPr>
              <a:t>series are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C</a:t>
            </a:r>
            <a:r>
              <a:rPr lang="en-US" altLang="en-US" sz="2400" b="1" baseline="-25000" dirty="0">
                <a:solidFill>
                  <a:srgbClr val="FF0000"/>
                </a:solidFill>
                <a:latin typeface="+mj-lt"/>
                <a:cs typeface="Arial" charset="0"/>
              </a:rPr>
              <a:t>2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&amp; C</a:t>
            </a:r>
            <a:r>
              <a:rPr lang="en-US" altLang="en-US" sz="2400" b="1" baseline="-25000" dirty="0">
                <a:solidFill>
                  <a:srgbClr val="FF0000"/>
                </a:solidFill>
                <a:latin typeface="+mj-lt"/>
                <a:cs typeface="Arial" charset="0"/>
              </a:rPr>
              <a:t>3</a:t>
            </a:r>
            <a:endParaRPr lang="en-US" altLang="en-US" sz="2400" b="1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7814" y="2322681"/>
            <a:ext cx="5511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Alkenes</a:t>
            </a:r>
            <a:r>
              <a:rPr lang="en-US" altLang="en-US" sz="2400" b="1" dirty="0">
                <a:latin typeface="+mj-lt"/>
                <a:cs typeface="Arial" charset="0"/>
              </a:rPr>
              <a:t> are also </a:t>
            </a:r>
            <a:r>
              <a:rPr lang="en-US" altLang="en-US" sz="2400" b="1" i="1" dirty="0">
                <a:solidFill>
                  <a:srgbClr val="00B050"/>
                </a:solidFill>
                <a:latin typeface="+mj-lt"/>
                <a:cs typeface="Arial" charset="0"/>
              </a:rPr>
              <a:t>Olefins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.</a:t>
            </a:r>
            <a:endParaRPr lang="en-US" altLang="en-US" sz="2400" b="1" baseline="-25000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pic>
        <p:nvPicPr>
          <p:cNvPr id="9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052" y="4247008"/>
            <a:ext cx="5520589" cy="96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072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9696" y="404664"/>
            <a:ext cx="4863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The Structure of Alkenes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77815" y="1628800"/>
            <a:ext cx="5323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Hybridization; </a:t>
            </a:r>
            <a:r>
              <a:rPr lang="en-US" altLang="en-US" sz="2400" b="1" i="1" dirty="0">
                <a:solidFill>
                  <a:srgbClr val="00B050"/>
                </a:solidFill>
                <a:latin typeface="+mj-lt"/>
                <a:cs typeface="Arial" charset="0"/>
              </a:rPr>
              <a:t>sp</a:t>
            </a:r>
            <a:r>
              <a:rPr lang="en-US" altLang="en-US" sz="2400" b="1" i="1" baseline="30000" dirty="0">
                <a:solidFill>
                  <a:srgbClr val="00B050"/>
                </a:solidFill>
                <a:latin typeface="+mj-lt"/>
                <a:cs typeface="Arial" charset="0"/>
              </a:rPr>
              <a:t>2</a:t>
            </a:r>
            <a:r>
              <a:rPr lang="en-US" altLang="en-US" sz="2400" b="1" dirty="0">
                <a:solidFill>
                  <a:srgbClr val="00B050"/>
                </a:solidFill>
                <a:latin typeface="+mj-lt"/>
                <a:cs typeface="Arial" charset="0"/>
              </a:rPr>
              <a:t>-hybridized orbitals</a:t>
            </a:r>
            <a:endParaRPr lang="en-US" altLang="en-US" sz="2400" b="1" dirty="0">
              <a:latin typeface="+mj-lt"/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7816" y="2103239"/>
            <a:ext cx="8784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The angle between them is </a:t>
            </a:r>
            <a:r>
              <a:rPr lang="en-US" altLang="en-US" sz="2400" dirty="0">
                <a:solidFill>
                  <a:srgbClr val="00B050"/>
                </a:solidFill>
                <a:latin typeface="+mj-lt"/>
                <a:cs typeface="Arial" charset="0"/>
              </a:rPr>
              <a:t>120° </a:t>
            </a:r>
            <a:r>
              <a:rPr lang="en-US" altLang="en-US" sz="2400" dirty="0">
                <a:latin typeface="+mj-lt"/>
                <a:cs typeface="Arial" charset="0"/>
              </a:rPr>
              <a:t>and bond length C=C (1.34 Å).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7814" y="2607295"/>
            <a:ext cx="4421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A </a:t>
            </a:r>
            <a:r>
              <a:rPr lang="en-US" altLang="en-US" sz="2400" b="1" dirty="0">
                <a:solidFill>
                  <a:srgbClr val="00B050"/>
                </a:solidFill>
                <a:latin typeface="+mj-lt"/>
                <a:cs typeface="Arial" charset="0"/>
              </a:rPr>
              <a:t>trigonal planar.</a:t>
            </a:r>
            <a:endParaRPr lang="en-US" altLang="en-US" sz="2400" b="1" i="1" dirty="0">
              <a:latin typeface="+mj-lt"/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8830" t="2806" r="31195" b="69237"/>
          <a:stretch>
            <a:fillRect/>
          </a:stretch>
        </p:blipFill>
        <p:spPr bwMode="auto">
          <a:xfrm>
            <a:off x="2063552" y="3343028"/>
            <a:ext cx="2406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14409" t="35674" r="37619" b="37206"/>
          <a:stretch>
            <a:fillRect/>
          </a:stretch>
        </p:blipFill>
        <p:spPr bwMode="auto">
          <a:xfrm>
            <a:off x="4806753" y="3266828"/>
            <a:ext cx="206057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4407" t="67999" r="37451" b="2888"/>
          <a:stretch>
            <a:fillRect/>
          </a:stretch>
        </p:blipFill>
        <p:spPr bwMode="auto">
          <a:xfrm>
            <a:off x="7321353" y="3176340"/>
            <a:ext cx="2109787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68806" t="13316" r="10229" b="77528"/>
          <a:stretch>
            <a:fillRect/>
          </a:stretch>
        </p:blipFill>
        <p:spPr bwMode="auto">
          <a:xfrm>
            <a:off x="2546797" y="4463802"/>
            <a:ext cx="144016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68805" t="46843" r="6174" b="44025"/>
          <a:stretch>
            <a:fillRect/>
          </a:stretch>
        </p:blipFill>
        <p:spPr bwMode="auto">
          <a:xfrm>
            <a:off x="4940103" y="4478090"/>
            <a:ext cx="16462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68806" t="76642" r="4568" b="11687"/>
          <a:stretch>
            <a:fillRect/>
          </a:stretch>
        </p:blipFill>
        <p:spPr bwMode="auto">
          <a:xfrm>
            <a:off x="7576939" y="4463802"/>
            <a:ext cx="17526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94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6076" y="404664"/>
            <a:ext cx="5090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Alkenes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07368" y="1556792"/>
            <a:ext cx="283870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rgbClr val="0033CC"/>
                </a:solidFill>
                <a:latin typeface="+mj-lt"/>
                <a:cs typeface="Arial" charset="0"/>
              </a:rPr>
              <a:t>Common Names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692" t="11320" r="3685" b="12035"/>
          <a:stretch>
            <a:fillRect/>
          </a:stretch>
        </p:blipFill>
        <p:spPr bwMode="auto">
          <a:xfrm>
            <a:off x="3719736" y="3128700"/>
            <a:ext cx="4176464" cy="8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11200" y="2080012"/>
            <a:ext cx="11017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</a:rPr>
              <a:t>The simplest members of the alkene and alkyne series are frequently referred to by their older common names, ethylene, acetylene, and propylene.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623392" y="4191471"/>
            <a:ext cx="11017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</a:rPr>
              <a:t>Two important groups also have common names; They are the </a:t>
            </a:r>
            <a:r>
              <a:rPr lang="en-US" altLang="en-US" sz="2400" b="1" dirty="0">
                <a:solidFill>
                  <a:srgbClr val="00B050"/>
                </a:solidFill>
                <a:latin typeface="+mj-lt"/>
              </a:rPr>
              <a:t>vinyl</a:t>
            </a:r>
            <a:r>
              <a:rPr lang="en-US" altLang="en-US" sz="2400" dirty="0">
                <a:latin typeface="+mj-lt"/>
              </a:rPr>
              <a:t> and </a:t>
            </a:r>
            <a:r>
              <a:rPr lang="en-US" altLang="en-US" sz="2400" b="1" dirty="0">
                <a:solidFill>
                  <a:srgbClr val="00B050"/>
                </a:solidFill>
                <a:latin typeface="+mj-lt"/>
              </a:rPr>
              <a:t>allyl</a:t>
            </a: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groups.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623392" y="4653136"/>
            <a:ext cx="75375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</a:rPr>
              <a:t>These groups are used in common names.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 l="5812" t="2890" r="9796" b="23259"/>
          <a:stretch>
            <a:fillRect/>
          </a:stretch>
        </p:blipFill>
        <p:spPr bwMode="auto">
          <a:xfrm>
            <a:off x="2639616" y="5281167"/>
            <a:ext cx="4032448" cy="148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4112" y="5373216"/>
            <a:ext cx="2289270" cy="10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4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6076" y="404664"/>
            <a:ext cx="5090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Alkenes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07368" y="1556792"/>
            <a:ext cx="266429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33CC"/>
                </a:solidFill>
                <a:latin typeface="+mj-lt"/>
                <a:cs typeface="Arial" charset="0"/>
              </a:rPr>
              <a:t>The IUPAC Rules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23392" y="2039284"/>
            <a:ext cx="11017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>
                <a:latin typeface="+mj-lt"/>
              </a:rPr>
              <a:t>The IUPAC rules for naming alkenes are similar to those for alkanes, but a few rules must be added for naming and locating the multiple bonds.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63452" y="2884804"/>
            <a:ext cx="9102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/>
              <a:t>1. The ending </a:t>
            </a:r>
            <a:r>
              <a:rPr lang="en-US" altLang="en-US" sz="2400" b="1" dirty="0">
                <a:solidFill>
                  <a:srgbClr val="FF0000"/>
                </a:solidFill>
              </a:rPr>
              <a:t>-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ene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is used to designate a carbon–carbon double bond.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163452" y="3429000"/>
            <a:ext cx="9937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/>
              <a:t>2. Select the </a:t>
            </a:r>
            <a:r>
              <a:rPr lang="en-US" altLang="en-US" sz="2400" b="1" dirty="0">
                <a:solidFill>
                  <a:srgbClr val="FF0000"/>
                </a:solidFill>
              </a:rPr>
              <a:t>longest chain that includes </a:t>
            </a:r>
            <a:r>
              <a:rPr lang="en-US" altLang="en-US" sz="2400" b="1" i="1" dirty="0">
                <a:solidFill>
                  <a:srgbClr val="FF0000"/>
                </a:solidFill>
              </a:rPr>
              <a:t>both </a:t>
            </a:r>
            <a:r>
              <a:rPr lang="en-US" altLang="en-US" sz="2400" b="1" i="1" u="sng" dirty="0">
                <a:solidFill>
                  <a:srgbClr val="FF0000"/>
                </a:solidFill>
              </a:rPr>
              <a:t>carbons of the double bond</a:t>
            </a:r>
            <a:r>
              <a:rPr lang="en-US" altLang="en-US" sz="2400" b="1" dirty="0"/>
              <a:t>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19081" t="5360" r="6920" b="3992"/>
          <a:stretch>
            <a:fillRect/>
          </a:stretch>
        </p:blipFill>
        <p:spPr bwMode="auto">
          <a:xfrm>
            <a:off x="3935760" y="4077072"/>
            <a:ext cx="366871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63452" y="5139583"/>
            <a:ext cx="104771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 algn="just"/>
            <a:r>
              <a:rPr lang="en-US" altLang="en-US" sz="2400" dirty="0"/>
              <a:t>3. </a:t>
            </a:r>
            <a:r>
              <a:rPr lang="en-US" altLang="en-US" sz="2400" b="1" dirty="0">
                <a:solidFill>
                  <a:srgbClr val="FF0000"/>
                </a:solidFill>
              </a:rPr>
              <a:t>Number the chain from the end nearest the double bond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so that the carbon atoms in that bond have the lowest possible numbers.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l="1469" t="17992" b="12309"/>
          <a:stretch>
            <a:fillRect/>
          </a:stretch>
        </p:blipFill>
        <p:spPr bwMode="auto">
          <a:xfrm>
            <a:off x="3246076" y="6159967"/>
            <a:ext cx="52974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2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11" grpId="0"/>
      <p:bldP spid="12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6076" y="404664"/>
            <a:ext cx="5090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Alkenes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23392" y="1628800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00B050"/>
                </a:solidFill>
              </a:rPr>
              <a:t>If the multiple bond is equidistant from both ends of the chain, number the chain from the end nearest the first branch point.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 l="2734" t="8685" r="2629" b="9596"/>
          <a:stretch>
            <a:fillRect/>
          </a:stretch>
        </p:blipFill>
        <p:spPr bwMode="auto">
          <a:xfrm>
            <a:off x="3287688" y="2852936"/>
            <a:ext cx="5325473" cy="107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983432" y="4034445"/>
            <a:ext cx="10441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 algn="just"/>
            <a:r>
              <a:rPr lang="en-US" altLang="en-US" sz="2400" b="1" dirty="0"/>
              <a:t>4. </a:t>
            </a:r>
            <a:r>
              <a:rPr lang="en-US" altLang="en-US" sz="2400" dirty="0"/>
              <a:t>Indicate the </a:t>
            </a:r>
            <a:r>
              <a:rPr lang="en-US" altLang="en-US" sz="2400" b="1" dirty="0">
                <a:solidFill>
                  <a:srgbClr val="FF0000"/>
                </a:solidFill>
              </a:rPr>
              <a:t>position of the multiple bond using the </a:t>
            </a:r>
            <a:r>
              <a:rPr lang="en-US" altLang="en-US" sz="2400" b="1" i="1" dirty="0">
                <a:solidFill>
                  <a:srgbClr val="FF0000"/>
                </a:solidFill>
              </a:rPr>
              <a:t>lower numbered carbon atom </a:t>
            </a:r>
            <a:r>
              <a:rPr lang="en-US" altLang="en-US" sz="2400" dirty="0"/>
              <a:t>of that bond.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l="2312" t="18703" r="3481" b="13998"/>
          <a:stretch>
            <a:fillRect/>
          </a:stretch>
        </p:blipFill>
        <p:spPr bwMode="auto">
          <a:xfrm>
            <a:off x="2769432" y="4956019"/>
            <a:ext cx="6044167" cy="63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1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8635" y="-3577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3520" y="1628800"/>
            <a:ext cx="10947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General formula is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altLang="en-US" sz="24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</a:t>
            </a:r>
            <a:r>
              <a:rPr lang="en-US" altLang="en-US" sz="24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2n+2</a:t>
            </a: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711200" y="2143151"/>
            <a:ext cx="10929415" cy="177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2105025" algn="l"/>
              </a:tabLst>
            </a:pPr>
            <a:r>
              <a:rPr lang="en-US" altLang="en-US" sz="2400" dirty="0">
                <a:latin typeface="+mj-lt"/>
                <a:ea typeface="Calibri" pitchFamily="34" charset="0"/>
                <a:cs typeface="Arial" charset="0"/>
              </a:rPr>
              <a:t>In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ea typeface="Calibri" pitchFamily="34" charset="0"/>
                <a:cs typeface="Arial" charset="0"/>
              </a:rPr>
              <a:t>alkanes</a:t>
            </a:r>
            <a:r>
              <a:rPr lang="en-US" altLang="en-US" sz="2400" dirty="0">
                <a:latin typeface="+mj-lt"/>
                <a:ea typeface="Calibri" pitchFamily="34" charset="0"/>
                <a:cs typeface="Arial" charset="0"/>
              </a:rPr>
              <a:t>, the four </a:t>
            </a:r>
            <a:r>
              <a:rPr lang="en-US" altLang="en-US" sz="2400" i="1" dirty="0">
                <a:latin typeface="+mj-lt"/>
                <a:ea typeface="Calibri" pitchFamily="34" charset="0"/>
                <a:cs typeface="Arial" charset="0"/>
              </a:rPr>
              <a:t>sp</a:t>
            </a:r>
            <a:r>
              <a:rPr lang="en-US" altLang="en-US" sz="2400" i="1" baseline="30000" dirty="0">
                <a:latin typeface="+mj-lt"/>
                <a:ea typeface="Calibri" pitchFamily="34" charset="0"/>
                <a:cs typeface="Arial" charset="0"/>
              </a:rPr>
              <a:t>3</a:t>
            </a:r>
            <a:r>
              <a:rPr lang="en-US" altLang="en-US" sz="2400" dirty="0">
                <a:latin typeface="+mj-lt"/>
                <a:ea typeface="Calibri" pitchFamily="34" charset="0"/>
                <a:cs typeface="Arial" charset="0"/>
              </a:rPr>
              <a:t> orbitals of carbon repel each other into a TETRAHEDRAL arrangement with bond angles of 109.5º like in CH</a:t>
            </a:r>
            <a:r>
              <a:rPr lang="en-US" altLang="en-US" sz="2400" baseline="-25000" dirty="0">
                <a:latin typeface="+mj-lt"/>
                <a:ea typeface="Calibri" pitchFamily="34" charset="0"/>
                <a:cs typeface="Arial" charset="0"/>
              </a:rPr>
              <a:t>4</a:t>
            </a:r>
            <a:r>
              <a:rPr lang="en-US" altLang="en-US" sz="2400" dirty="0">
                <a:latin typeface="+mj-lt"/>
                <a:ea typeface="Calibri" pitchFamily="34" charset="0"/>
                <a:cs typeface="Arial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2105025" algn="l"/>
              </a:tabLst>
            </a:pPr>
            <a:r>
              <a:rPr lang="en-US" altLang="en-US" sz="2400" dirty="0">
                <a:latin typeface="+mj-lt"/>
                <a:ea typeface="Calibri" pitchFamily="34" charset="0"/>
                <a:cs typeface="Arial" charset="0"/>
              </a:rPr>
              <a:t>Each </a:t>
            </a:r>
            <a:r>
              <a:rPr lang="en-US" altLang="en-US" sz="2400" i="1" dirty="0">
                <a:latin typeface="+mj-lt"/>
                <a:ea typeface="Calibri" pitchFamily="34" charset="0"/>
                <a:cs typeface="Arial" charset="0"/>
              </a:rPr>
              <a:t>sp</a:t>
            </a:r>
            <a:r>
              <a:rPr lang="en-US" altLang="en-US" sz="2400" i="1" baseline="30000" dirty="0">
                <a:latin typeface="+mj-lt"/>
                <a:ea typeface="Calibri" pitchFamily="34" charset="0"/>
                <a:cs typeface="Arial" charset="0"/>
              </a:rPr>
              <a:t>3</a:t>
            </a:r>
            <a:r>
              <a:rPr lang="en-US" altLang="en-US" sz="2400" dirty="0">
                <a:latin typeface="+mj-lt"/>
                <a:ea typeface="Calibri" pitchFamily="34" charset="0"/>
                <a:cs typeface="Arial" charset="0"/>
              </a:rPr>
              <a:t> orbital in carbon overlaps with the 1s orbital of a hydrogen atom to form a C-H bond.</a:t>
            </a:r>
          </a:p>
        </p:txBody>
      </p:sp>
    </p:spTree>
    <p:extLst>
      <p:ext uri="{BB962C8B-B14F-4D97-AF65-F5344CB8AC3E}">
        <p14:creationId xmlns:p14="http://schemas.microsoft.com/office/powerpoint/2010/main" val="187823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6076" y="404664"/>
            <a:ext cx="5090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Alkenes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7423" t="16563" r="7507" b="12270"/>
          <a:stretch>
            <a:fillRect/>
          </a:stretch>
        </p:blipFill>
        <p:spPr bwMode="auto">
          <a:xfrm>
            <a:off x="3647727" y="3911834"/>
            <a:ext cx="5045587" cy="11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11424" y="1934925"/>
            <a:ext cx="10513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>
                <a:latin typeface="+mj-lt"/>
                <a:cs typeface="Arial" charset="0"/>
              </a:rPr>
              <a:t>The root of the name (</a:t>
            </a:r>
            <a:r>
              <a:rPr lang="en-US" altLang="en-US" sz="2400" i="1" dirty="0">
                <a:latin typeface="+mj-lt"/>
                <a:cs typeface="Arial" charset="0"/>
              </a:rPr>
              <a:t>eth- </a:t>
            </a:r>
            <a:r>
              <a:rPr lang="en-US" altLang="en-US" sz="2400" dirty="0">
                <a:latin typeface="+mj-lt"/>
                <a:cs typeface="Arial" charset="0"/>
              </a:rPr>
              <a:t>or </a:t>
            </a:r>
            <a:r>
              <a:rPr lang="en-US" altLang="en-US" sz="2400" i="1" dirty="0">
                <a:latin typeface="+mj-lt"/>
                <a:cs typeface="Arial" charset="0"/>
              </a:rPr>
              <a:t>prop-</a:t>
            </a:r>
            <a:r>
              <a:rPr lang="en-US" altLang="en-US" sz="2400" dirty="0">
                <a:latin typeface="+mj-lt"/>
                <a:cs typeface="Arial" charset="0"/>
              </a:rPr>
              <a:t>) tells us the number of carbons, and the ending (</a:t>
            </a:r>
            <a:r>
              <a:rPr lang="en-US" altLang="en-US" sz="2400" i="1" dirty="0">
                <a:latin typeface="+mj-lt"/>
                <a:cs typeface="Arial" charset="0"/>
              </a:rPr>
              <a:t>-</a:t>
            </a:r>
            <a:r>
              <a:rPr lang="en-US" altLang="en-US" sz="2400" i="1" dirty="0" err="1">
                <a:latin typeface="+mj-lt"/>
                <a:cs typeface="Arial" charset="0"/>
              </a:rPr>
              <a:t>ane</a:t>
            </a:r>
            <a:r>
              <a:rPr lang="en-US" altLang="en-US" sz="2400" i="1" dirty="0">
                <a:latin typeface="+mj-lt"/>
                <a:cs typeface="Arial" charset="0"/>
              </a:rPr>
              <a:t>, -</a:t>
            </a:r>
            <a:r>
              <a:rPr lang="en-US" altLang="en-US" sz="2400" i="1" dirty="0" err="1">
                <a:latin typeface="+mj-lt"/>
                <a:cs typeface="Arial" charset="0"/>
              </a:rPr>
              <a:t>ene</a:t>
            </a:r>
            <a:r>
              <a:rPr lang="en-US" altLang="en-US" sz="2400" i="1" dirty="0">
                <a:latin typeface="+mj-lt"/>
                <a:cs typeface="Arial" charset="0"/>
              </a:rPr>
              <a:t>, </a:t>
            </a:r>
            <a:r>
              <a:rPr lang="en-US" altLang="en-US" sz="2400" dirty="0">
                <a:latin typeface="+mj-lt"/>
                <a:cs typeface="Arial" charset="0"/>
              </a:rPr>
              <a:t>or </a:t>
            </a:r>
            <a:r>
              <a:rPr lang="en-US" altLang="en-US" sz="2400" i="1" dirty="0">
                <a:latin typeface="+mj-lt"/>
                <a:cs typeface="Arial" charset="0"/>
              </a:rPr>
              <a:t>-</a:t>
            </a:r>
            <a:r>
              <a:rPr lang="en-US" altLang="en-US" sz="2400" i="1" dirty="0" err="1">
                <a:latin typeface="+mj-lt"/>
                <a:cs typeface="Arial" charset="0"/>
              </a:rPr>
              <a:t>yne</a:t>
            </a:r>
            <a:r>
              <a:rPr lang="en-US" altLang="en-US" sz="2400" dirty="0">
                <a:latin typeface="+mj-lt"/>
                <a:cs typeface="Arial" charset="0"/>
              </a:rPr>
              <a:t>) tells us whether the bonds are single, double, or triple.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87488" y="2869641"/>
            <a:ext cx="9217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7030A0"/>
                </a:solidFill>
                <a:latin typeface="+mj-lt"/>
              </a:rPr>
              <a:t>No number is necessary in these cases, because in each instance, only one structure is possible.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1200" y="1517058"/>
            <a:ext cx="1208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NOTES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487488" y="5343599"/>
            <a:ext cx="9217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7030A0"/>
                </a:solidFill>
                <a:latin typeface="+mj-lt"/>
              </a:rPr>
              <a:t>With four carbons, a number is necessary to locate the double bond.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976" t="19304" r="48251" b="22987"/>
          <a:stretch>
            <a:fillRect/>
          </a:stretch>
        </p:blipFill>
        <p:spPr bwMode="auto">
          <a:xfrm>
            <a:off x="3863752" y="5949280"/>
            <a:ext cx="4399503" cy="7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0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6076" y="404664"/>
            <a:ext cx="5090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Alkenes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23392" y="1597796"/>
            <a:ext cx="5123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dirty="0"/>
              <a:t>Branches are named in the usual way.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4958" t="10059" r="2960" b="14761"/>
          <a:stretch>
            <a:fillRect/>
          </a:stretch>
        </p:blipFill>
        <p:spPr bwMode="auto">
          <a:xfrm>
            <a:off x="3260427" y="2158376"/>
            <a:ext cx="6003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 l="3011" t="7417" r="3128" b="7576"/>
          <a:stretch>
            <a:fillRect/>
          </a:stretch>
        </p:blipFill>
        <p:spPr bwMode="auto">
          <a:xfrm>
            <a:off x="3621236" y="3635505"/>
            <a:ext cx="54991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9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6076" y="404664"/>
            <a:ext cx="5090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Alkenes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23392" y="1844824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With </a:t>
            </a:r>
            <a:r>
              <a:rPr lang="en-US" altLang="en-US" sz="2400" b="1" dirty="0">
                <a:solidFill>
                  <a:srgbClr val="00B050"/>
                </a:solidFill>
                <a:latin typeface="+mj-lt"/>
                <a:cs typeface="Arial" charset="0"/>
              </a:rPr>
              <a:t>cyclic hydrocarbons</a:t>
            </a:r>
            <a:r>
              <a:rPr lang="en-US" altLang="en-US" sz="2400" dirty="0">
                <a:latin typeface="+mj-lt"/>
                <a:cs typeface="Arial" charset="0"/>
              </a:rPr>
              <a:t>, we start numbering the ring with the carbons of the double bond.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0246" t="3593" r="7831" b="9183"/>
          <a:stretch>
            <a:fillRect/>
          </a:stretch>
        </p:blipFill>
        <p:spPr bwMode="auto">
          <a:xfrm>
            <a:off x="4151784" y="2852936"/>
            <a:ext cx="4320480" cy="350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44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6076" y="404664"/>
            <a:ext cx="5090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Alkenes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1144" y="1552649"/>
            <a:ext cx="100091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Example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 Write the structural formula of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4-Isopropyl-3,5-dimethyl-2-octene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2793" y="2029000"/>
            <a:ext cx="71380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200" dirty="0">
                <a:latin typeface="+mj-lt"/>
                <a:cs typeface="Times New Roman" pitchFamily="18" charset="0"/>
              </a:rPr>
              <a:t>1) The parent carbon chain is an </a:t>
            </a:r>
            <a:r>
              <a:rPr lang="en-US" altLang="en-US" sz="2200" b="1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Octene</a:t>
            </a:r>
            <a:r>
              <a:rPr lang="en-US" altLang="en-US" sz="2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83432" y="2348880"/>
            <a:ext cx="74888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200" i="1" dirty="0">
                <a:latin typeface="+mj-lt"/>
                <a:cs typeface="Times New Roman" pitchFamily="18" charset="0"/>
              </a:rPr>
              <a:t>The double bond is located between the 2</a:t>
            </a:r>
            <a:r>
              <a:rPr lang="en-US" altLang="en-US" sz="2200" i="1" baseline="30000" dirty="0">
                <a:latin typeface="+mj-lt"/>
                <a:cs typeface="Times New Roman" pitchFamily="18" charset="0"/>
              </a:rPr>
              <a:t>nd</a:t>
            </a:r>
            <a:r>
              <a:rPr lang="en-US" altLang="en-US" sz="2200" i="1" dirty="0">
                <a:latin typeface="+mj-lt"/>
                <a:cs typeface="Times New Roman" pitchFamily="18" charset="0"/>
              </a:rPr>
              <a:t> and 3</a:t>
            </a:r>
            <a:r>
              <a:rPr lang="en-US" altLang="en-US" sz="2200" i="1" baseline="30000" dirty="0">
                <a:latin typeface="+mj-lt"/>
                <a:cs typeface="Times New Roman" pitchFamily="18" charset="0"/>
              </a:rPr>
              <a:t>rd</a:t>
            </a:r>
            <a:r>
              <a:rPr lang="en-US" altLang="en-US" sz="2200" i="1" dirty="0">
                <a:latin typeface="+mj-lt"/>
                <a:cs typeface="Times New Roman" pitchFamily="18" charset="0"/>
              </a:rPr>
              <a:t> carbons.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2792" y="3235623"/>
            <a:ext cx="110058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 algn="just"/>
            <a:r>
              <a:rPr lang="en-US" altLang="en-US" sz="2200" dirty="0">
                <a:latin typeface="+mj-lt"/>
                <a:cs typeface="Times New Roman" pitchFamily="18" charset="0"/>
              </a:rPr>
              <a:t>2) Two </a:t>
            </a:r>
            <a:r>
              <a:rPr lang="en-US" altLang="en-US" sz="2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methyl groups </a:t>
            </a:r>
            <a:r>
              <a:rPr lang="en-US" altLang="en-US" sz="2200" dirty="0">
                <a:latin typeface="+mj-lt"/>
                <a:cs typeface="Times New Roman" pitchFamily="18" charset="0"/>
              </a:rPr>
              <a:t>are attached on the parent carbon chain, one on </a:t>
            </a:r>
            <a:r>
              <a:rPr lang="en-US" altLang="en-US" sz="2200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carbon 3</a:t>
            </a:r>
            <a:r>
              <a:rPr lang="en-US" alt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200" dirty="0">
                <a:latin typeface="+mj-lt"/>
                <a:cs typeface="Times New Roman" pitchFamily="18" charset="0"/>
              </a:rPr>
              <a:t>and the other on</a:t>
            </a:r>
            <a:r>
              <a:rPr lang="en-US" alt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carbon 5</a:t>
            </a:r>
            <a:r>
              <a:rPr lang="en-US" altLang="en-US" sz="2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2792" y="4443795"/>
            <a:ext cx="82300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200" dirty="0">
                <a:latin typeface="+mj-lt"/>
                <a:cs typeface="Times New Roman" pitchFamily="18" charset="0"/>
              </a:rPr>
              <a:t>3) An </a:t>
            </a:r>
            <a:r>
              <a:rPr lang="en-US" altLang="en-US" sz="2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isopropyl group </a:t>
            </a:r>
            <a:r>
              <a:rPr lang="en-US" altLang="en-US" sz="2200" dirty="0">
                <a:latin typeface="+mj-lt"/>
                <a:cs typeface="Times New Roman" pitchFamily="18" charset="0"/>
              </a:rPr>
              <a:t>is attached on </a:t>
            </a:r>
            <a:r>
              <a:rPr lang="en-US" altLang="en-US" sz="2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carbon 4</a:t>
            </a:r>
            <a:r>
              <a:rPr lang="en-US" alt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2792" y="5805264"/>
            <a:ext cx="82826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200" dirty="0">
                <a:latin typeface="+mj-lt"/>
                <a:cs typeface="Times New Roman" pitchFamily="18" charset="0"/>
              </a:rPr>
              <a:t>4) Put the missing hydrogens to get the correct structure.</a:t>
            </a:r>
          </a:p>
        </p:txBody>
      </p:sp>
      <p:pic>
        <p:nvPicPr>
          <p:cNvPr id="14" name="Picture 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202" y="2790050"/>
            <a:ext cx="3156942" cy="36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128" y="3710350"/>
            <a:ext cx="2664296" cy="5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3912" y="4652398"/>
            <a:ext cx="2683041" cy="10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160" y="5805264"/>
            <a:ext cx="3326732" cy="97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3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00579" y="404664"/>
            <a:ext cx="6381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Geometric Isomerism in Alkenes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3392" y="1556792"/>
            <a:ext cx="109452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+mj-lt"/>
                <a:cs typeface="Arial" charset="0"/>
              </a:rPr>
              <a:t>In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alkenes</a:t>
            </a:r>
            <a:r>
              <a:rPr lang="en-US" altLang="en-US" sz="2400" b="1" dirty="0">
                <a:latin typeface="+mj-lt"/>
                <a:cs typeface="Arial" charset="0"/>
              </a:rPr>
              <a:t>, </a:t>
            </a:r>
            <a:r>
              <a:rPr lang="en-US" altLang="en-US" sz="2400" dirty="0">
                <a:latin typeface="+mj-lt"/>
                <a:cs typeface="Arial" charset="0"/>
              </a:rPr>
              <a:t>geometric isomerism is due to restricted rotation about the carbon - carbon double bond.</a:t>
            </a:r>
            <a:endParaRPr lang="en-US" altLang="en-US" sz="2400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385" y="3501008"/>
            <a:ext cx="10153128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A) </a:t>
            </a:r>
            <a:r>
              <a:rPr lang="en-US" sz="2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when W differs from X and Y from Z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, Alkenes exist as 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geometric isomers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 l="4707" t="6516" r="6483" b="16515"/>
          <a:stretch>
            <a:fillRect/>
          </a:stretch>
        </p:blipFill>
        <p:spPr bwMode="auto">
          <a:xfrm>
            <a:off x="1563001" y="4115672"/>
            <a:ext cx="2804807" cy="962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 l="5769" t="7193" r="9285" b="6493"/>
          <a:stretch>
            <a:fillRect/>
          </a:stretch>
        </p:blipFill>
        <p:spPr bwMode="auto">
          <a:xfrm>
            <a:off x="4435769" y="4118847"/>
            <a:ext cx="2524327" cy="934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10" y="2387789"/>
            <a:ext cx="2826643" cy="92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105" y="4107650"/>
            <a:ext cx="377597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3392" y="5661248"/>
            <a:ext cx="109452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200" b="1" i="1" dirty="0">
                <a:solidFill>
                  <a:srgbClr val="FF0000"/>
                </a:solidFill>
                <a:latin typeface="+mj-lt"/>
                <a:cs typeface="Arial" charset="0"/>
              </a:rPr>
              <a:t> trans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  <a:cs typeface="Arial" charset="0"/>
              </a:rPr>
              <a:t>  isomer; </a:t>
            </a:r>
            <a:r>
              <a:rPr lang="en-US" altLang="en-US" sz="2200" dirty="0">
                <a:latin typeface="+mj-lt"/>
                <a:cs typeface="Arial" charset="0"/>
              </a:rPr>
              <a:t>when two similar groups are on the 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  <a:cs typeface="Arial" charset="0"/>
              </a:rPr>
              <a:t>opposite sides </a:t>
            </a:r>
            <a:r>
              <a:rPr lang="en-US" altLang="en-US" sz="2200" dirty="0">
                <a:latin typeface="+mj-lt"/>
                <a:cs typeface="Arial" charset="0"/>
              </a:rPr>
              <a:t>of the double bond.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23391" y="5187770"/>
            <a:ext cx="109452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200" b="1" i="1" dirty="0">
                <a:solidFill>
                  <a:srgbClr val="FF0000"/>
                </a:solidFill>
                <a:latin typeface="+mj-lt"/>
                <a:cs typeface="Arial" charset="0"/>
              </a:rPr>
              <a:t>cis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  <a:cs typeface="Arial" charset="0"/>
              </a:rPr>
              <a:t> isomer</a:t>
            </a:r>
            <a:r>
              <a:rPr lang="en-US" altLang="en-US" sz="2200" dirty="0">
                <a:solidFill>
                  <a:srgbClr val="FF0000"/>
                </a:solidFill>
                <a:latin typeface="+mj-lt"/>
                <a:cs typeface="Arial" charset="0"/>
              </a:rPr>
              <a:t>; </a:t>
            </a:r>
            <a:r>
              <a:rPr lang="en-US" altLang="en-US" sz="2200" dirty="0">
                <a:latin typeface="+mj-lt"/>
                <a:cs typeface="Arial" charset="0"/>
              </a:rPr>
              <a:t>when two similar groups are on the 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  <a:cs typeface="Arial" charset="0"/>
              </a:rPr>
              <a:t>same side </a:t>
            </a:r>
            <a:r>
              <a:rPr lang="en-US" altLang="en-US" sz="2200" dirty="0">
                <a:latin typeface="+mj-lt"/>
                <a:cs typeface="Arial" charset="0"/>
              </a:rPr>
              <a:t>of the double bond.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3391" y="6115943"/>
            <a:ext cx="109452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j-lt"/>
                <a:cs typeface="Arial" charset="0"/>
              </a:rPr>
              <a:t>They have </a:t>
            </a:r>
            <a:r>
              <a:rPr lang="en-US" altLang="en-US" sz="2200" b="1" dirty="0">
                <a:solidFill>
                  <a:srgbClr val="00B050"/>
                </a:solidFill>
                <a:latin typeface="+mj-lt"/>
                <a:cs typeface="Arial" charset="0"/>
              </a:rPr>
              <a:t>different physical properties </a:t>
            </a:r>
            <a:r>
              <a:rPr lang="en-US" altLang="en-US" sz="2200" dirty="0">
                <a:latin typeface="+mj-lt"/>
                <a:cs typeface="Arial" charset="0"/>
              </a:rPr>
              <a:t>and can be separated by fractional crystallization or distillation.</a:t>
            </a:r>
          </a:p>
        </p:txBody>
      </p:sp>
    </p:spTree>
    <p:extLst>
      <p:ext uri="{BB962C8B-B14F-4D97-AF65-F5344CB8AC3E}">
        <p14:creationId xmlns:p14="http://schemas.microsoft.com/office/powerpoint/2010/main" val="5635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5" grpId="0"/>
      <p:bldP spid="26" grpId="0"/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28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00579" y="404664"/>
            <a:ext cx="6381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Geometric Isomerism in Alkenes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7568" y="3020571"/>
            <a:ext cx="7920880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B) </a:t>
            </a:r>
            <a:r>
              <a:rPr lang="en-US" sz="2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If (W = X or Y = Z), geometric isomerism is not possible.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3743" t="16629" r="3531" b="14397"/>
          <a:stretch>
            <a:fillRect/>
          </a:stretch>
        </p:blipFill>
        <p:spPr bwMode="auto">
          <a:xfrm>
            <a:off x="3143672" y="3717032"/>
            <a:ext cx="6098814" cy="118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7"/>
          <p:cNvPicPr>
            <a:picLocks noChangeAspect="1" noChangeArrowheads="1"/>
          </p:cNvPicPr>
          <p:nvPr/>
        </p:nvPicPr>
        <p:blipFill>
          <a:blip r:embed="rId3" cstate="print"/>
          <a:srcRect b="22955"/>
          <a:stretch>
            <a:fillRect/>
          </a:stretch>
        </p:blipFill>
        <p:spPr bwMode="auto">
          <a:xfrm>
            <a:off x="4151784" y="1806328"/>
            <a:ext cx="3696041" cy="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5292" y="5138236"/>
            <a:ext cx="6064455" cy="111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68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00579" y="404664"/>
            <a:ext cx="6381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Geometric Isomerism in Alkenes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3392" y="1484784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2060"/>
                </a:solidFill>
                <a:latin typeface="+mj-lt"/>
                <a:cs typeface="Arial" charset="0"/>
              </a:rPr>
              <a:t>For alkenes with four different substituent such as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5600" y="3219637"/>
            <a:ext cx="43434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 dirty="0">
                <a:latin typeface="+mj-lt"/>
                <a:cs typeface="Arial" charset="0"/>
              </a:rPr>
              <a:t>Another system, the </a:t>
            </a:r>
            <a:r>
              <a:rPr lang="en-US" altLang="en-US" sz="2400" b="1" i="1" dirty="0">
                <a:solidFill>
                  <a:srgbClr val="FF0000"/>
                </a:solidFill>
                <a:latin typeface="+mj-lt"/>
                <a:cs typeface="Arial" charset="0"/>
              </a:rPr>
              <a:t>E, Z </a:t>
            </a:r>
            <a:r>
              <a:rPr lang="en-US" altLang="en-US" sz="2400" b="1" dirty="0">
                <a:latin typeface="+mj-lt"/>
                <a:cs typeface="Arial" charset="0"/>
              </a:rPr>
              <a:t>system,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3392" y="3717032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+mj-lt"/>
                <a:cs typeface="Arial" charset="0"/>
              </a:rPr>
              <a:t>Basically,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the E,Z system </a:t>
            </a:r>
            <a:r>
              <a:rPr lang="en-US" altLang="en-US" sz="2400" b="1" dirty="0">
                <a:latin typeface="+mj-lt"/>
                <a:cs typeface="Arial" charset="0"/>
              </a:rPr>
              <a:t>works as follows;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99456" y="4201984"/>
            <a:ext cx="9289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latin typeface="+mj-lt"/>
                <a:cs typeface="Arial" charset="0"/>
              </a:rPr>
              <a:t>Arrange the groups on each carbon of the C=C bond in order of priority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3392" y="4707279"/>
            <a:ext cx="6092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B050"/>
                </a:solidFill>
                <a:latin typeface="+mj-lt"/>
                <a:cs typeface="Arial" charset="0"/>
              </a:rPr>
              <a:t>The priority depends on atomic number: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55440" y="5118283"/>
            <a:ext cx="10513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latin typeface="+mj-lt"/>
                <a:cs typeface="Arial" charset="0"/>
              </a:rPr>
              <a:t>The 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  <a:cs typeface="Arial" charset="0"/>
              </a:rPr>
              <a:t>higher the atomic number </a:t>
            </a:r>
            <a:r>
              <a:rPr lang="en-US" altLang="en-US" sz="2400" i="1" dirty="0">
                <a:latin typeface="+mj-lt"/>
                <a:cs typeface="Arial" charset="0"/>
              </a:rPr>
              <a:t>of the atom directly attached to the double-bonded carbon, 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  <a:cs typeface="Arial" charset="0"/>
              </a:rPr>
              <a:t>the higher the priority</a:t>
            </a:r>
            <a:r>
              <a:rPr lang="en-US" altLang="en-US" sz="2400" i="1" dirty="0">
                <a:latin typeface="+mj-lt"/>
                <a:cs typeface="Arial" charset="0"/>
              </a:rPr>
              <a:t>. </a:t>
            </a:r>
          </a:p>
        </p:txBody>
      </p:sp>
      <p:pic>
        <p:nvPicPr>
          <p:cNvPr id="19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0" y="2050887"/>
            <a:ext cx="3816424" cy="96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855640" y="5982647"/>
            <a:ext cx="56608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+mj-lt"/>
                <a:cs typeface="Arial" charset="0"/>
              </a:rPr>
              <a:t>Thus, in structure (I),</a:t>
            </a:r>
          </a:p>
          <a:p>
            <a:r>
              <a:rPr lang="en-US" altLang="en-US" sz="2400" dirty="0">
                <a:latin typeface="+mj-lt"/>
                <a:cs typeface="Arial" charset="0"/>
              </a:rPr>
              <a:t>		 </a:t>
            </a:r>
            <a:r>
              <a:rPr lang="en-US" altLang="en-US" sz="2400" dirty="0" err="1">
                <a:latin typeface="+mj-lt"/>
                <a:cs typeface="Arial" charset="0"/>
              </a:rPr>
              <a:t>Cl</a:t>
            </a:r>
            <a:r>
              <a:rPr lang="en-US" altLang="en-US" sz="2400" dirty="0">
                <a:latin typeface="+mj-lt"/>
                <a:cs typeface="Arial" charset="0"/>
              </a:rPr>
              <a:t> &gt; F, and CH</a:t>
            </a:r>
            <a:r>
              <a:rPr lang="en-US" altLang="en-US" sz="2400" baseline="-25000" dirty="0">
                <a:latin typeface="+mj-lt"/>
                <a:cs typeface="Arial" charset="0"/>
              </a:rPr>
              <a:t>3 </a:t>
            </a:r>
            <a:r>
              <a:rPr lang="en-US" altLang="en-US" sz="2400" dirty="0">
                <a:latin typeface="+mj-lt"/>
                <a:cs typeface="Arial" charset="0"/>
              </a:rPr>
              <a:t>&gt; H.</a:t>
            </a:r>
            <a:r>
              <a:rPr lang="en-US" altLang="en-US" sz="2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03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7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00579" y="404664"/>
            <a:ext cx="6381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Geometric Isomerism in Alkenes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3392" y="2687576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+mj-lt"/>
                <a:cs typeface="Arial" charset="0"/>
              </a:rPr>
              <a:t>If the two groups of higher priority are on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opposite sides</a:t>
            </a:r>
            <a:r>
              <a:rPr lang="en-US" altLang="en-US" sz="2400" b="1" dirty="0">
                <a:latin typeface="+mj-lt"/>
                <a:cs typeface="Arial" charset="0"/>
              </a:rPr>
              <a:t> of the C=C plane,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99456" y="3068960"/>
            <a:ext cx="8044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u="sng" dirty="0">
                <a:latin typeface="+mj-lt"/>
                <a:cs typeface="Arial" charset="0"/>
              </a:rPr>
              <a:t>The isomer is labeled </a:t>
            </a:r>
            <a:r>
              <a:rPr lang="en-US" altLang="en-US" sz="2400" i="1" u="sng" dirty="0">
                <a:solidFill>
                  <a:srgbClr val="FF0000"/>
                </a:solidFill>
                <a:latin typeface="+mj-lt"/>
                <a:cs typeface="Arial" charset="0"/>
              </a:rPr>
              <a:t>E;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altLang="en-US" sz="2400" i="1" dirty="0">
                <a:latin typeface="+mj-lt"/>
                <a:cs typeface="Arial" charset="0"/>
              </a:rPr>
              <a:t>(from the German </a:t>
            </a:r>
            <a:r>
              <a:rPr lang="en-US" altLang="en-US" sz="2400" i="1" dirty="0" err="1">
                <a:solidFill>
                  <a:srgbClr val="FF0000"/>
                </a:solidFill>
                <a:latin typeface="+mj-lt"/>
                <a:cs typeface="Arial" charset="0"/>
              </a:rPr>
              <a:t>entgegen</a:t>
            </a:r>
            <a:r>
              <a:rPr lang="en-US" altLang="en-US" sz="2400" i="1" dirty="0">
                <a:latin typeface="+mj-lt"/>
                <a:cs typeface="Arial" charset="0"/>
              </a:rPr>
              <a:t>, </a:t>
            </a:r>
            <a:r>
              <a:rPr lang="en-US" altLang="en-US" sz="2400" i="1" dirty="0">
                <a:solidFill>
                  <a:srgbClr val="00B0F0"/>
                </a:solidFill>
                <a:latin typeface="+mj-lt"/>
                <a:cs typeface="Arial" charset="0"/>
              </a:rPr>
              <a:t>opposite</a:t>
            </a:r>
            <a:r>
              <a:rPr lang="en-US" altLang="en-US" sz="2400" i="1" dirty="0">
                <a:latin typeface="+mj-lt"/>
                <a:cs typeface="Arial" charset="0"/>
              </a:rPr>
              <a:t>).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3392" y="1617613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If the two groups of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higher priority </a:t>
            </a:r>
            <a:r>
              <a:rPr lang="en-US" altLang="en-US" sz="2400" dirty="0">
                <a:latin typeface="+mj-lt"/>
                <a:cs typeface="Arial" charset="0"/>
              </a:rPr>
              <a:t>are on the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same side </a:t>
            </a:r>
            <a:r>
              <a:rPr lang="en-US" altLang="en-US" sz="2400" dirty="0">
                <a:latin typeface="+mj-lt"/>
                <a:cs typeface="Arial" charset="0"/>
              </a:rPr>
              <a:t>of the C=C plane,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99456" y="2031231"/>
            <a:ext cx="8491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u="sng" dirty="0">
                <a:latin typeface="+mj-lt"/>
                <a:cs typeface="Arial" charset="0"/>
              </a:rPr>
              <a:t>The</a:t>
            </a:r>
            <a:r>
              <a:rPr lang="en-US" altLang="en-US" sz="2400" u="sng" dirty="0">
                <a:latin typeface="+mj-lt"/>
                <a:cs typeface="Arial" charset="0"/>
              </a:rPr>
              <a:t> isomer is labeled </a:t>
            </a:r>
            <a:r>
              <a:rPr lang="en-US" altLang="en-US" sz="2400" i="1" u="sng" dirty="0">
                <a:solidFill>
                  <a:srgbClr val="FF0000"/>
                </a:solidFill>
                <a:latin typeface="+mj-lt"/>
                <a:cs typeface="Arial" charset="0"/>
              </a:rPr>
              <a:t>Z;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altLang="en-US" sz="2400" dirty="0">
                <a:latin typeface="+mj-lt"/>
                <a:cs typeface="Arial" charset="0"/>
              </a:rPr>
              <a:t>(from the German </a:t>
            </a:r>
            <a:r>
              <a:rPr lang="en-US" altLang="en-US" sz="2400" i="1" dirty="0" err="1">
                <a:solidFill>
                  <a:srgbClr val="0070C0"/>
                </a:solidFill>
                <a:latin typeface="+mj-lt"/>
                <a:cs typeface="Arial" charset="0"/>
              </a:rPr>
              <a:t>zusammen</a:t>
            </a:r>
            <a:r>
              <a:rPr lang="en-US" altLang="en-US" sz="2400" i="1" dirty="0">
                <a:latin typeface="+mj-lt"/>
                <a:cs typeface="Arial" charset="0"/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latin typeface="+mj-lt"/>
                <a:cs typeface="Arial" charset="0"/>
              </a:rPr>
              <a:t>together</a:t>
            </a:r>
            <a:r>
              <a:rPr lang="en-US" altLang="en-US" sz="2400" dirty="0">
                <a:latin typeface="+mj-lt"/>
                <a:cs typeface="Arial" charset="0"/>
              </a:rPr>
              <a:t>).</a:t>
            </a:r>
          </a:p>
        </p:txBody>
      </p:sp>
      <p:pic>
        <p:nvPicPr>
          <p:cNvPr id="21" name="Picture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3546447"/>
            <a:ext cx="4703837" cy="161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640" y="5176411"/>
            <a:ext cx="6126815" cy="15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0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72260" y="404664"/>
            <a:ext cx="4638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Alkenes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3392" y="1556792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Alkenes</a:t>
            </a:r>
            <a:r>
              <a:rPr lang="en-US" altLang="en-US" sz="2400" dirty="0">
                <a:latin typeface="+mj-lt"/>
                <a:cs typeface="Arial" charset="0"/>
              </a:rPr>
              <a:t> are prepared by </a:t>
            </a:r>
            <a:r>
              <a:rPr lang="en-US" altLang="en-US" sz="2400" i="1" dirty="0">
                <a:solidFill>
                  <a:srgbClr val="00B050"/>
                </a:solidFill>
                <a:latin typeface="+mj-lt"/>
                <a:cs typeface="Arial" charset="0"/>
              </a:rPr>
              <a:t>Elimination</a:t>
            </a:r>
            <a:r>
              <a:rPr lang="en-US" altLang="en-US" sz="2400" dirty="0">
                <a:solidFill>
                  <a:srgbClr val="00B050"/>
                </a:solidFill>
                <a:latin typeface="+mj-lt"/>
                <a:cs typeface="Arial" charset="0"/>
              </a:rPr>
              <a:t> </a:t>
            </a:r>
            <a:r>
              <a:rPr lang="en-US" altLang="en-US" sz="2400" dirty="0">
                <a:latin typeface="+mj-lt"/>
                <a:cs typeface="Arial" charset="0"/>
              </a:rPr>
              <a:t>of an atom or group of atoms from adjacent carbons to form </a:t>
            </a:r>
            <a:r>
              <a:rPr lang="en-US" altLang="en-US" sz="2400" i="1" dirty="0">
                <a:solidFill>
                  <a:srgbClr val="0070C0"/>
                </a:solidFill>
                <a:latin typeface="+mj-lt"/>
                <a:cs typeface="Arial" charset="0"/>
              </a:rPr>
              <a:t>carbon-carbon double bond</a:t>
            </a:r>
            <a:r>
              <a:rPr lang="en-US" altLang="en-US" sz="2400" dirty="0">
                <a:solidFill>
                  <a:srgbClr val="0070C0"/>
                </a:solidFill>
                <a:latin typeface="+mj-lt"/>
                <a:cs typeface="Arial" charset="0"/>
              </a:rPr>
              <a:t>.</a:t>
            </a:r>
            <a:endParaRPr lang="en-US" altLang="en-US" sz="2400" dirty="0">
              <a:latin typeface="+mj-lt"/>
              <a:cs typeface="Arial" charset="0"/>
            </a:endParaRPr>
          </a:p>
        </p:txBody>
      </p:sp>
      <p:pic>
        <p:nvPicPr>
          <p:cNvPr id="11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0" y="2513901"/>
            <a:ext cx="3892302" cy="96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11200" y="3501008"/>
            <a:ext cx="430468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1) Dehydration of Alcohols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3392" y="4055927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latin typeface="+mj-lt"/>
                <a:cs typeface="Arial" charset="0"/>
              </a:rPr>
              <a:t>When an alcohol is heated in the presence of a mineral acid catalyst, It readily loses a molecule of </a:t>
            </a:r>
            <a:r>
              <a:rPr lang="en-US" altLang="en-US" sz="2400" i="1" dirty="0">
                <a:solidFill>
                  <a:srgbClr val="0070C0"/>
                </a:solidFill>
                <a:latin typeface="+mj-lt"/>
                <a:cs typeface="Arial" charset="0"/>
              </a:rPr>
              <a:t>water</a:t>
            </a:r>
            <a:r>
              <a:rPr lang="en-US" altLang="en-US" sz="2400" i="1" dirty="0">
                <a:latin typeface="+mj-lt"/>
                <a:cs typeface="Arial" charset="0"/>
              </a:rPr>
              <a:t> to give an </a:t>
            </a:r>
            <a:r>
              <a:rPr lang="en-US" altLang="en-US" sz="2400" b="1" i="1" dirty="0">
                <a:solidFill>
                  <a:srgbClr val="FF0000"/>
                </a:solidFill>
                <a:latin typeface="+mj-lt"/>
                <a:cs typeface="Arial" charset="0"/>
              </a:rPr>
              <a:t>alkene.</a:t>
            </a:r>
            <a:r>
              <a:rPr lang="en-US" altLang="en-US" sz="2400" b="1" i="1" dirty="0">
                <a:latin typeface="+mj-lt"/>
                <a:cs typeface="Arial" charset="0"/>
              </a:rPr>
              <a:t> </a:t>
            </a:r>
          </a:p>
        </p:txBody>
      </p:sp>
      <p:pic>
        <p:nvPicPr>
          <p:cNvPr id="19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3606" y="4944501"/>
            <a:ext cx="4104456" cy="93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3392" y="6039052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The acid </a:t>
            </a:r>
            <a:r>
              <a:rPr lang="en-US" altLang="en-US" sz="2400" i="1" dirty="0">
                <a:latin typeface="+mj-lt"/>
                <a:cs typeface="Arial" charset="0"/>
              </a:rPr>
              <a:t>catalysts</a:t>
            </a:r>
            <a:r>
              <a:rPr lang="en-US" altLang="en-US" sz="2400" dirty="0">
                <a:latin typeface="+mj-lt"/>
                <a:cs typeface="Arial" charset="0"/>
              </a:rPr>
              <a:t> most commonly used are </a:t>
            </a:r>
            <a:r>
              <a:rPr lang="en-US" altLang="en-US" sz="2400" dirty="0">
                <a:solidFill>
                  <a:srgbClr val="0070C0"/>
                </a:solidFill>
                <a:latin typeface="+mj-lt"/>
                <a:cs typeface="Arial" charset="0"/>
              </a:rPr>
              <a:t>sulfuric acid, H</a:t>
            </a:r>
            <a:r>
              <a:rPr lang="en-US" altLang="en-US" sz="2400" baseline="-25000" dirty="0">
                <a:solidFill>
                  <a:srgbClr val="0070C0"/>
                </a:solidFill>
                <a:latin typeface="+mj-lt"/>
                <a:cs typeface="Arial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+mj-lt"/>
                <a:cs typeface="Arial" charset="0"/>
              </a:rPr>
              <a:t>SO</a:t>
            </a:r>
            <a:r>
              <a:rPr lang="en-US" altLang="en-US" sz="2400" baseline="-25000" dirty="0">
                <a:solidFill>
                  <a:srgbClr val="0070C0"/>
                </a:solidFill>
                <a:latin typeface="+mj-lt"/>
                <a:cs typeface="Arial" charset="0"/>
              </a:rPr>
              <a:t>4</a:t>
            </a:r>
            <a:r>
              <a:rPr lang="en-US" altLang="en-US" sz="2400" dirty="0">
                <a:solidFill>
                  <a:srgbClr val="0070C0"/>
                </a:solidFill>
                <a:latin typeface="+mj-lt"/>
                <a:cs typeface="Arial" charset="0"/>
              </a:rPr>
              <a:t>, and phosphoric acid, H</a:t>
            </a:r>
            <a:r>
              <a:rPr lang="en-US" altLang="en-US" sz="2400" baseline="-25000" dirty="0">
                <a:solidFill>
                  <a:srgbClr val="0070C0"/>
                </a:solidFill>
                <a:latin typeface="+mj-lt"/>
                <a:cs typeface="Arial" charset="0"/>
              </a:rPr>
              <a:t>3</a:t>
            </a:r>
            <a:r>
              <a:rPr lang="en-US" altLang="en-US" sz="2400" dirty="0">
                <a:solidFill>
                  <a:srgbClr val="0070C0"/>
                </a:solidFill>
                <a:latin typeface="+mj-lt"/>
                <a:cs typeface="Arial" charset="0"/>
              </a:rPr>
              <a:t>PO</a:t>
            </a:r>
            <a:r>
              <a:rPr lang="en-US" altLang="en-US" sz="2400" baseline="-25000" dirty="0">
                <a:solidFill>
                  <a:srgbClr val="0070C0"/>
                </a:solidFill>
                <a:latin typeface="+mj-lt"/>
                <a:cs typeface="Arial" charset="0"/>
              </a:rPr>
              <a:t>4</a:t>
            </a:r>
            <a:r>
              <a:rPr lang="en-US" altLang="en-US" sz="2400" dirty="0">
                <a:solidFill>
                  <a:srgbClr val="0070C0"/>
                </a:solidFill>
                <a:latin typeface="+mj-lt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529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7368" y="1465620"/>
            <a:ext cx="11377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Names, Molecular formulas and Number of Isomers of the first ten Alkanes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43421"/>
              </p:ext>
            </p:extLst>
          </p:nvPr>
        </p:nvGraphicFramePr>
        <p:xfrm>
          <a:off x="1965521" y="2047577"/>
          <a:ext cx="7920880" cy="476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6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Name </a:t>
                      </a:r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Molecular Formula</a:t>
                      </a:r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Number of isomers</a:t>
                      </a:r>
                    </a:p>
                  </a:txBody>
                  <a:tcPr marL="91430" marR="91430" marT="45684" marB="456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Meth</a:t>
                      </a:r>
                      <a:r>
                        <a:rPr lang="en-US" sz="2200">
                          <a:solidFill>
                            <a:srgbClr val="FF0000"/>
                          </a:solidFill>
                        </a:rPr>
                        <a:t>ane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CH</a:t>
                      </a:r>
                      <a:r>
                        <a:rPr lang="en-US" sz="2200" baseline="-25000"/>
                        <a:t>4</a:t>
                      </a:r>
                      <a:endParaRPr lang="en-US" sz="2200" baseline="-25000" dirty="0"/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0" marR="91430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Eth</a:t>
                      </a:r>
                      <a:r>
                        <a:rPr lang="en-US" sz="2200">
                          <a:solidFill>
                            <a:srgbClr val="FF0000"/>
                          </a:solidFill>
                        </a:rPr>
                        <a:t>ane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C</a:t>
                      </a:r>
                      <a:r>
                        <a:rPr lang="en-US" sz="2200" baseline="-25000"/>
                        <a:t>2</a:t>
                      </a:r>
                      <a:r>
                        <a:rPr lang="en-US" sz="2200"/>
                        <a:t>H</a:t>
                      </a:r>
                      <a:r>
                        <a:rPr lang="en-US" sz="2200" baseline="-25000"/>
                        <a:t>6</a:t>
                      </a:r>
                      <a:endParaRPr lang="en-US" sz="2200" baseline="-25000" dirty="0"/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0" marR="91430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Prop</a:t>
                      </a:r>
                      <a:r>
                        <a:rPr lang="en-US" sz="2200">
                          <a:solidFill>
                            <a:srgbClr val="FF0000"/>
                          </a:solidFill>
                        </a:rPr>
                        <a:t>ane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C</a:t>
                      </a:r>
                      <a:r>
                        <a:rPr lang="en-US" sz="2200" baseline="-25000"/>
                        <a:t>3</a:t>
                      </a:r>
                      <a:r>
                        <a:rPr lang="en-US" sz="2200"/>
                        <a:t>H</a:t>
                      </a:r>
                      <a:r>
                        <a:rPr lang="en-US" sz="2200" baseline="-25000"/>
                        <a:t>8</a:t>
                      </a:r>
                      <a:endParaRPr lang="en-US" sz="2200" baseline="-25000" dirty="0"/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0" marR="91430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But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ane</a:t>
                      </a:r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C</a:t>
                      </a:r>
                      <a:r>
                        <a:rPr lang="en-US" sz="2200" baseline="-25000" dirty="0"/>
                        <a:t>4</a:t>
                      </a:r>
                      <a:r>
                        <a:rPr lang="en-US" sz="2200" dirty="0"/>
                        <a:t>H</a:t>
                      </a:r>
                      <a:r>
                        <a:rPr lang="en-US" sz="2200" baseline="-25000" dirty="0"/>
                        <a:t>10</a:t>
                      </a:r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1430" marR="91430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Pent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ane</a:t>
                      </a:r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C</a:t>
                      </a:r>
                      <a:r>
                        <a:rPr lang="en-US" sz="2200" baseline="-25000"/>
                        <a:t>5</a:t>
                      </a:r>
                      <a:r>
                        <a:rPr lang="en-US" sz="2200"/>
                        <a:t>H</a:t>
                      </a:r>
                      <a:r>
                        <a:rPr lang="en-US" sz="2200" baseline="-25000"/>
                        <a:t>12</a:t>
                      </a:r>
                      <a:endParaRPr lang="en-US" sz="2200" baseline="-25000" dirty="0"/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1430" marR="91430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Hex</a:t>
                      </a:r>
                      <a:r>
                        <a:rPr lang="en-US" sz="2200">
                          <a:solidFill>
                            <a:srgbClr val="FF0000"/>
                          </a:solidFill>
                        </a:rPr>
                        <a:t>ane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C</a:t>
                      </a:r>
                      <a:r>
                        <a:rPr lang="en-US" sz="2200" baseline="-25000"/>
                        <a:t>6</a:t>
                      </a:r>
                      <a:r>
                        <a:rPr lang="en-US" sz="2200"/>
                        <a:t>H</a:t>
                      </a:r>
                      <a:r>
                        <a:rPr lang="en-US" sz="2200" baseline="-25000"/>
                        <a:t>14</a:t>
                      </a:r>
                      <a:endParaRPr lang="en-US" sz="2200" baseline="-25000" dirty="0"/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1430" marR="91430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4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Hept</a:t>
                      </a:r>
                      <a:r>
                        <a:rPr lang="en-US" sz="2200">
                          <a:solidFill>
                            <a:srgbClr val="FF0000"/>
                          </a:solidFill>
                        </a:rPr>
                        <a:t>ane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C</a:t>
                      </a:r>
                      <a:r>
                        <a:rPr lang="en-US" sz="2200" baseline="-25000"/>
                        <a:t>7</a:t>
                      </a:r>
                      <a:r>
                        <a:rPr lang="en-US" sz="2200"/>
                        <a:t>H</a:t>
                      </a:r>
                      <a:r>
                        <a:rPr lang="en-US" sz="2200" baseline="-25000"/>
                        <a:t>16</a:t>
                      </a:r>
                      <a:endParaRPr lang="en-US" sz="2200" baseline="-25000" dirty="0"/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1430" marR="91430"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Oct</a:t>
                      </a:r>
                      <a:r>
                        <a:rPr lang="en-US" sz="2200">
                          <a:solidFill>
                            <a:srgbClr val="FF0000"/>
                          </a:solidFill>
                        </a:rPr>
                        <a:t>ane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C</a:t>
                      </a:r>
                      <a:r>
                        <a:rPr lang="en-US" sz="2200" baseline="-25000"/>
                        <a:t>8</a:t>
                      </a:r>
                      <a:r>
                        <a:rPr lang="en-US" sz="2200"/>
                        <a:t>H</a:t>
                      </a:r>
                      <a:r>
                        <a:rPr lang="en-US" sz="2200" baseline="-25000"/>
                        <a:t>18</a:t>
                      </a:r>
                      <a:endParaRPr lang="en-US" sz="2200" baseline="-25000" dirty="0"/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1430" marR="91430" marT="45711" marB="4571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1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Non</a:t>
                      </a:r>
                      <a:r>
                        <a:rPr lang="en-US" sz="2200">
                          <a:solidFill>
                            <a:srgbClr val="FF0000"/>
                          </a:solidFill>
                        </a:rPr>
                        <a:t>ane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C</a:t>
                      </a:r>
                      <a:r>
                        <a:rPr lang="en-US" sz="2200" baseline="-25000" dirty="0"/>
                        <a:t>9</a:t>
                      </a:r>
                      <a:r>
                        <a:rPr lang="en-US" sz="2200" dirty="0"/>
                        <a:t>H</a:t>
                      </a:r>
                      <a:r>
                        <a:rPr lang="en-US" sz="2200" baseline="-25000" dirty="0"/>
                        <a:t>20</a:t>
                      </a:r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1430" marR="91430" marT="45711" marB="4571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27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Dec</a:t>
                      </a:r>
                      <a:r>
                        <a:rPr lang="en-US" sz="2200">
                          <a:solidFill>
                            <a:srgbClr val="FF0000"/>
                          </a:solidFill>
                        </a:rPr>
                        <a:t>ane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/>
                        <a:t>C</a:t>
                      </a:r>
                      <a:r>
                        <a:rPr lang="en-US" sz="2200" baseline="-25000"/>
                        <a:t>10</a:t>
                      </a:r>
                      <a:r>
                        <a:rPr lang="en-US" sz="2200"/>
                        <a:t>H</a:t>
                      </a:r>
                      <a:r>
                        <a:rPr lang="en-US" sz="2200" baseline="-25000"/>
                        <a:t>22</a:t>
                      </a:r>
                      <a:endParaRPr lang="en-US" sz="2200" baseline="-25000" dirty="0"/>
                    </a:p>
                  </a:txBody>
                  <a:tcPr marL="91430" marR="91430" marT="45684" marB="45684"/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05025" algn="l"/>
                        </a:tabLs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1430" marR="91430" marT="45711" marB="4571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18635" y="-3577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</p:spTree>
    <p:extLst>
      <p:ext uri="{BB962C8B-B14F-4D97-AF65-F5344CB8AC3E}">
        <p14:creationId xmlns:p14="http://schemas.microsoft.com/office/powerpoint/2010/main" val="25607593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92144" y="332656"/>
            <a:ext cx="4638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Alkenes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23392" y="1628800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Removal of OH group and a proton from two adjacent carbon atoms using mineral acids such as 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SO4 or H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PO</a:t>
            </a:r>
            <a:r>
              <a:rPr lang="en-US" altLang="en-US" sz="2400" baseline="-25000" dirty="0"/>
              <a:t>4</a:t>
            </a:r>
          </a:p>
        </p:txBody>
      </p:sp>
      <p:pic>
        <p:nvPicPr>
          <p:cNvPr id="14" name="Picture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672" y="2708920"/>
            <a:ext cx="5762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6" y="4581128"/>
            <a:ext cx="525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51384" y="733855"/>
            <a:ext cx="4248472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1) Dehydration of Alcohols</a:t>
            </a:r>
          </a:p>
        </p:txBody>
      </p:sp>
    </p:spTree>
    <p:extLst>
      <p:ext uri="{BB962C8B-B14F-4D97-AF65-F5344CB8AC3E}">
        <p14:creationId xmlns:p14="http://schemas.microsoft.com/office/powerpoint/2010/main" val="15824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92144" y="332656"/>
            <a:ext cx="4638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Alkenes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84" y="733855"/>
            <a:ext cx="4248472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1) Dehydration of Alcohols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84" y="1614542"/>
            <a:ext cx="597666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Which </a:t>
            </a:r>
            <a:r>
              <a:rPr lang="en-US" sz="2400" b="1" i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Alkene</a:t>
            </a:r>
            <a:r>
              <a:rPr lang="en-US" sz="24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Predominates?; </a:t>
            </a:r>
            <a:r>
              <a:rPr lang="en-US" sz="2400" b="1" i="1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Saytzeff’s</a:t>
            </a:r>
            <a:r>
              <a:rPr lang="en-US" sz="2400" b="1" i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Rule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1200" y="2174685"/>
            <a:ext cx="10880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latin typeface="+mj-lt"/>
                <a:cs typeface="Arial" charset="0"/>
              </a:rPr>
              <a:t>The loss of water from adjacent carbon atoms, can give rise to </a:t>
            </a:r>
            <a:r>
              <a:rPr lang="en-US" altLang="en-US" sz="2400" i="1" dirty="0">
                <a:solidFill>
                  <a:srgbClr val="00B0F0"/>
                </a:solidFill>
                <a:latin typeface="+mj-lt"/>
                <a:cs typeface="Arial" charset="0"/>
              </a:rPr>
              <a:t>more than one </a:t>
            </a:r>
            <a:r>
              <a:rPr lang="en-US" altLang="en-US" sz="2400" i="1" dirty="0" err="1">
                <a:solidFill>
                  <a:srgbClr val="00B0F0"/>
                </a:solidFill>
                <a:latin typeface="+mj-lt"/>
                <a:cs typeface="Arial" charset="0"/>
              </a:rPr>
              <a:t>alkene</a:t>
            </a:r>
            <a:r>
              <a:rPr lang="en-US" altLang="en-US" sz="2400" i="1" dirty="0">
                <a:latin typeface="+mj-lt"/>
                <a:cs typeface="Arial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19194" y="2650935"/>
            <a:ext cx="5652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i="1" dirty="0">
                <a:solidFill>
                  <a:srgbClr val="00B050"/>
                </a:solidFill>
                <a:latin typeface="+mj-lt"/>
                <a:cs typeface="Arial" charset="0"/>
              </a:rPr>
              <a:t>Example: 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  <a:cs typeface="Arial" charset="0"/>
              </a:rPr>
              <a:t>the dehydration of 2-butanol.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1384" y="5085184"/>
            <a:ext cx="284003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i="1" dirty="0" err="1">
                <a:solidFill>
                  <a:srgbClr val="FF0000"/>
                </a:solidFill>
                <a:latin typeface="+mj-lt"/>
                <a:cs typeface="Arial" charset="0"/>
              </a:rPr>
              <a:t>Saytzeff’s</a:t>
            </a:r>
            <a:r>
              <a:rPr lang="en-US" altLang="en-US" sz="2400" b="1" i="1" dirty="0">
                <a:solidFill>
                  <a:srgbClr val="FF0000"/>
                </a:solidFill>
                <a:latin typeface="+mj-lt"/>
                <a:cs typeface="Arial" charset="0"/>
              </a:rPr>
              <a:t> Rule applies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47528" y="5550037"/>
            <a:ext cx="79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latin typeface="+mj-lt"/>
                <a:cs typeface="Arial" charset="0"/>
              </a:rPr>
              <a:t>In every instance in which more than one </a:t>
            </a:r>
            <a:r>
              <a:rPr lang="en-US" altLang="en-US" sz="2400" i="1" dirty="0" err="1">
                <a:solidFill>
                  <a:srgbClr val="FF0000"/>
                </a:solidFill>
                <a:latin typeface="+mj-lt"/>
                <a:cs typeface="Arial" charset="0"/>
              </a:rPr>
              <a:t>Alkene</a:t>
            </a:r>
            <a:r>
              <a:rPr lang="en-US" altLang="en-US" sz="2400" i="1" dirty="0">
                <a:latin typeface="+mj-lt"/>
                <a:cs typeface="Arial" charset="0"/>
              </a:rPr>
              <a:t> can be formed</a:t>
            </a:r>
            <a:endParaRPr lang="en-US" altLang="en-US" sz="2400" dirty="0">
              <a:latin typeface="+mj-lt"/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27448" y="5984403"/>
            <a:ext cx="104645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0070C0"/>
                </a:solidFill>
                <a:latin typeface="+mj-lt"/>
              </a:rPr>
              <a:t>The major product is always the alkene with the most alkyl substituents attached on the double-bonded carbons. </a:t>
            </a:r>
            <a:endParaRPr lang="en-US" altLang="en-US" sz="24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84888" y="3620551"/>
            <a:ext cx="40277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200" i="1" dirty="0">
                <a:latin typeface="+mj-lt"/>
                <a:cs typeface="Arial" charset="0"/>
              </a:rPr>
              <a:t>2-butene is the major </a:t>
            </a:r>
            <a:r>
              <a:rPr lang="en-US" altLang="en-US" sz="2200" i="1" dirty="0">
                <a:solidFill>
                  <a:srgbClr val="FF0000"/>
                </a:solidFill>
                <a:latin typeface="+mj-lt"/>
                <a:cs typeface="Arial" charset="0"/>
              </a:rPr>
              <a:t>(with two alkyl substituents attached to C=C)</a:t>
            </a:r>
            <a:endParaRPr lang="en-US" altLang="en-US" sz="2200" i="1" dirty="0">
              <a:latin typeface="+mj-lt"/>
              <a:cs typeface="Arial" charset="0"/>
            </a:endParaRPr>
          </a:p>
        </p:txBody>
      </p:sp>
      <p:pic>
        <p:nvPicPr>
          <p:cNvPr id="20" name="Picture 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919" y="3856311"/>
            <a:ext cx="1447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820" y="3308624"/>
            <a:ext cx="10001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231" y="3308623"/>
            <a:ext cx="2324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856" y="4488137"/>
            <a:ext cx="2228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93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/>
      <p:bldP spid="17" grpId="0"/>
      <p:bldP spid="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92144" y="332656"/>
            <a:ext cx="4638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Alkenes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84" y="733855"/>
            <a:ext cx="4248472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1) Dehydration of Alcohols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51384" y="1556792"/>
            <a:ext cx="4742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u="sng" dirty="0">
                <a:solidFill>
                  <a:srgbClr val="00B050"/>
                </a:solidFill>
                <a:latin typeface="+mj-lt"/>
                <a:cs typeface="Arial" charset="0"/>
              </a:rPr>
              <a:t>Classes of </a:t>
            </a:r>
            <a:r>
              <a:rPr lang="en-US" altLang="en-US" sz="2400" b="1" u="sng" dirty="0" err="1">
                <a:solidFill>
                  <a:srgbClr val="00B050"/>
                </a:solidFill>
                <a:latin typeface="+mj-lt"/>
                <a:cs typeface="Arial" charset="0"/>
              </a:rPr>
              <a:t>Carbocations</a:t>
            </a:r>
            <a:endParaRPr lang="en-US" altLang="en-US" sz="2400" b="1" u="sng" dirty="0">
              <a:solidFill>
                <a:srgbClr val="00B050"/>
              </a:solidFill>
              <a:latin typeface="+mj-lt"/>
              <a:cs typeface="Arial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55440" y="2969369"/>
            <a:ext cx="10585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7030A0"/>
                </a:solidFill>
                <a:latin typeface="+mj-lt"/>
                <a:cs typeface="Arial" charset="0"/>
              </a:rPr>
              <a:t>according to the number of carbon atoms attached to the positively charged carbon.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1384" y="4385192"/>
            <a:ext cx="1800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  <a:defRPr/>
            </a:pPr>
            <a:r>
              <a:rPr lang="en-US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Generally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343472" y="4846857"/>
            <a:ext cx="9072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>
                <a:latin typeface="+mj-lt"/>
                <a:cs typeface="Arial" charset="0"/>
              </a:rPr>
              <a:t>1.  The dehydration of alcohols requires an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acid catalyst</a:t>
            </a:r>
            <a:r>
              <a:rPr lang="en-US" altLang="en-US" sz="2400" dirty="0">
                <a:latin typeface="+mj-lt"/>
                <a:cs typeface="Arial" charset="0"/>
              </a:rPr>
              <a:t>.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343472" y="5238971"/>
            <a:ext cx="92578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>
                <a:latin typeface="+mj-lt"/>
                <a:cs typeface="Arial" charset="0"/>
              </a:rPr>
              <a:t>2.  The predominant alkene formed follows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Arial" charset="0"/>
              </a:rPr>
              <a:t>Saytzeffs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 rule</a:t>
            </a:r>
            <a:r>
              <a:rPr lang="en-US" altLang="en-US" sz="2400" dirty="0">
                <a:latin typeface="+mj-lt"/>
                <a:cs typeface="Arial" charset="0"/>
              </a:rPr>
              <a:t>.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343472" y="5619971"/>
            <a:ext cx="9165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>
                <a:latin typeface="+mj-lt"/>
                <a:cs typeface="Arial" charset="0"/>
              </a:rPr>
              <a:t>3.  The reaction proceeds </a:t>
            </a:r>
            <a:r>
              <a:rPr lang="en-US" altLang="en-US" sz="2400" i="1">
                <a:latin typeface="+mj-lt"/>
                <a:cs typeface="Arial" charset="0"/>
              </a:rPr>
              <a:t>via</a:t>
            </a:r>
            <a:r>
              <a:rPr lang="en-US" altLang="en-US" sz="2400">
                <a:latin typeface="+mj-lt"/>
                <a:cs typeface="Arial" charset="0"/>
              </a:rPr>
              <a:t> a </a:t>
            </a:r>
            <a:r>
              <a:rPr lang="en-US" altLang="en-US" sz="2400">
                <a:solidFill>
                  <a:srgbClr val="FF0000"/>
                </a:solidFill>
                <a:latin typeface="+mj-lt"/>
                <a:cs typeface="Arial" charset="0"/>
              </a:rPr>
              <a:t>carbocation intermediate</a:t>
            </a:r>
            <a:r>
              <a:rPr lang="en-US" altLang="en-US" sz="2400">
                <a:latin typeface="+mj-lt"/>
                <a:cs typeface="Arial" charset="0"/>
              </a:rPr>
              <a:t>. 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343472" y="5982379"/>
            <a:ext cx="96490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algn="just"/>
            <a:r>
              <a:rPr lang="en-US" altLang="en-US" sz="2400" dirty="0">
                <a:latin typeface="+mj-lt"/>
                <a:cs typeface="Arial" charset="0"/>
              </a:rPr>
              <a:t>4. The stabilities of </a:t>
            </a:r>
            <a:r>
              <a:rPr lang="en-US" altLang="en-US" sz="2400" dirty="0" err="1">
                <a:latin typeface="+mj-lt"/>
                <a:cs typeface="Arial" charset="0"/>
              </a:rPr>
              <a:t>carbocations</a:t>
            </a:r>
            <a:r>
              <a:rPr lang="en-US" altLang="en-US" sz="2400" dirty="0">
                <a:latin typeface="+mj-lt"/>
                <a:cs typeface="Arial" charset="0"/>
              </a:rPr>
              <a:t> and the ease of dehydration of alcohols follows the order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3° &gt; 2° &gt; 1°</a:t>
            </a:r>
            <a:r>
              <a:rPr lang="en-US" altLang="en-US" sz="2400" dirty="0">
                <a:latin typeface="+mj-lt"/>
                <a:cs typeface="Arial" charset="0"/>
              </a:rPr>
              <a:t>. </a:t>
            </a:r>
          </a:p>
        </p:txBody>
      </p:sp>
      <p:pic>
        <p:nvPicPr>
          <p:cNvPr id="40" name="Picture 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4" y="2048378"/>
            <a:ext cx="4324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680" y="3538144"/>
            <a:ext cx="5619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9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92144" y="332656"/>
            <a:ext cx="4638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Alkenes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84" y="733855"/>
            <a:ext cx="633670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2) </a:t>
            </a:r>
            <a:r>
              <a:rPr lang="en-US" sz="2800" b="1" dirty="0" err="1">
                <a:solidFill>
                  <a:srgbClr val="0033CC"/>
                </a:solidFill>
              </a:rPr>
              <a:t>Dehydrohalogenation</a:t>
            </a:r>
            <a:r>
              <a:rPr lang="en-US" sz="2800" b="1" dirty="0">
                <a:solidFill>
                  <a:srgbClr val="0033CC"/>
                </a:solidFill>
              </a:rPr>
              <a:t> of Alkyl Halides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3392" y="1658702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Alkenes can also be prepared under alkaline conditions.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55440" y="2165955"/>
            <a:ext cx="10513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00B0F0"/>
                </a:solidFill>
                <a:latin typeface="+mj-lt"/>
                <a:cs typeface="Arial" charset="0"/>
              </a:rPr>
              <a:t>heating an alkyl halide with a solution of </a:t>
            </a:r>
            <a:r>
              <a:rPr lang="en-US" altLang="en-US" sz="2400" i="1" dirty="0">
                <a:solidFill>
                  <a:srgbClr val="00B050"/>
                </a:solidFill>
                <a:latin typeface="+mj-lt"/>
                <a:cs typeface="Arial" charset="0"/>
              </a:rPr>
              <a:t>KOH or NaOH</a:t>
            </a:r>
            <a:r>
              <a:rPr lang="en-US" altLang="en-US" sz="2400" i="1" dirty="0">
                <a:solidFill>
                  <a:srgbClr val="00B0F0"/>
                </a:solidFill>
                <a:latin typeface="+mj-lt"/>
                <a:cs typeface="Arial" charset="0"/>
              </a:rPr>
              <a:t> in alcohol, yields an alkene.</a:t>
            </a:r>
          </a:p>
        </p:txBody>
      </p:sp>
      <p:pic>
        <p:nvPicPr>
          <p:cNvPr id="17" name="Picture 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6" y="2669241"/>
            <a:ext cx="5023660" cy="116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6" y="3966556"/>
            <a:ext cx="5097016" cy="129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49016" y="5445224"/>
            <a:ext cx="6555095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3) Dehalogenation of  Vicinal Dibromides </a:t>
            </a:r>
          </a:p>
        </p:txBody>
      </p:sp>
      <p:pic>
        <p:nvPicPr>
          <p:cNvPr id="21" name="Picture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7941" y="6055856"/>
            <a:ext cx="42005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81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3752" y="404664"/>
            <a:ext cx="423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1384" y="1556792"/>
            <a:ext cx="11089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The chemistry of alkenes can be divided into two general types of reactions: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1384" y="2002991"/>
            <a:ext cx="54726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0033CC"/>
                </a:solidFill>
                <a:latin typeface="+mj-lt"/>
                <a:cs typeface="Arial" charset="0"/>
              </a:rPr>
              <a:t>(1) </a:t>
            </a:r>
            <a:r>
              <a:rPr lang="en-US" altLang="en-US" sz="2800" b="1" dirty="0" err="1">
                <a:solidFill>
                  <a:srgbClr val="0033CC"/>
                </a:solidFill>
                <a:latin typeface="+mj-lt"/>
                <a:cs typeface="Arial" charset="0"/>
              </a:rPr>
              <a:t>Electrophilic</a:t>
            </a:r>
            <a:r>
              <a:rPr lang="en-US" altLang="en-US" sz="2800" b="1" dirty="0">
                <a:solidFill>
                  <a:srgbClr val="0033CC"/>
                </a:solidFill>
                <a:latin typeface="+mj-lt"/>
                <a:cs typeface="Arial" charset="0"/>
              </a:rPr>
              <a:t> Addition Reactions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99456" y="4653136"/>
            <a:ext cx="979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i="1" dirty="0">
                <a:latin typeface="+mj-lt"/>
                <a:cs typeface="Arial" charset="0"/>
              </a:rPr>
              <a:t>Addition of </a:t>
            </a:r>
            <a:r>
              <a:rPr lang="en-US" altLang="en-US" sz="2400" b="1" i="1" dirty="0" err="1">
                <a:solidFill>
                  <a:srgbClr val="00B050"/>
                </a:solidFill>
                <a:latin typeface="+mj-lt"/>
                <a:cs typeface="Arial" charset="0"/>
              </a:rPr>
              <a:t>Unsymmetric</a:t>
            </a:r>
            <a:r>
              <a:rPr lang="en-US" altLang="en-US" sz="2400" b="1" i="1" dirty="0">
                <a:solidFill>
                  <a:srgbClr val="00B050"/>
                </a:solidFill>
                <a:latin typeface="+mj-lt"/>
                <a:cs typeface="Arial" charset="0"/>
              </a:rPr>
              <a:t> Reagents </a:t>
            </a:r>
            <a:r>
              <a:rPr lang="en-US" altLang="en-US" sz="2400" b="1" i="1" dirty="0">
                <a:latin typeface="+mj-lt"/>
                <a:cs typeface="Arial" charset="0"/>
              </a:rPr>
              <a:t>to </a:t>
            </a:r>
            <a:r>
              <a:rPr lang="en-US" altLang="en-US" sz="2400" b="1" i="1" dirty="0" err="1">
                <a:solidFill>
                  <a:srgbClr val="00B050"/>
                </a:solidFill>
                <a:latin typeface="+mj-lt"/>
                <a:cs typeface="Arial" charset="0"/>
              </a:rPr>
              <a:t>Unsymmetric</a:t>
            </a:r>
            <a:r>
              <a:rPr lang="en-US" altLang="en-US" sz="2400" b="1" i="1" dirty="0">
                <a:solidFill>
                  <a:srgbClr val="00B050"/>
                </a:solidFill>
                <a:latin typeface="+mj-lt"/>
                <a:cs typeface="Arial" charset="0"/>
              </a:rPr>
              <a:t> Alkenes; </a:t>
            </a:r>
            <a:r>
              <a:rPr lang="en-US" altLang="en-US" sz="2400" b="1" i="1" dirty="0" err="1">
                <a:solidFill>
                  <a:srgbClr val="0070C0"/>
                </a:solidFill>
                <a:latin typeface="+mj-lt"/>
                <a:cs typeface="Arial" charset="0"/>
              </a:rPr>
              <a:t>Markovnikov’s</a:t>
            </a:r>
            <a:r>
              <a:rPr lang="en-US" alt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 Rule.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199456" y="3284984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i="1" dirty="0">
                <a:latin typeface="+mj-lt"/>
                <a:cs typeface="Arial" charset="0"/>
              </a:rPr>
              <a:t>Addition of </a:t>
            </a:r>
            <a:r>
              <a:rPr lang="en-US" altLang="en-US" sz="2400" b="1" i="1" dirty="0">
                <a:solidFill>
                  <a:srgbClr val="00B050"/>
                </a:solidFill>
                <a:latin typeface="+mj-lt"/>
                <a:cs typeface="Arial" charset="0"/>
              </a:rPr>
              <a:t>Symmetric and </a:t>
            </a:r>
            <a:r>
              <a:rPr lang="en-US" altLang="en-US" sz="2400" b="1" i="1" dirty="0" err="1">
                <a:solidFill>
                  <a:srgbClr val="00B050"/>
                </a:solidFill>
                <a:latin typeface="+mj-lt"/>
                <a:cs typeface="Arial" charset="0"/>
              </a:rPr>
              <a:t>Unsymmetric</a:t>
            </a:r>
            <a:r>
              <a:rPr lang="en-US" altLang="en-US" sz="2400" b="1" i="1" dirty="0">
                <a:solidFill>
                  <a:srgbClr val="00B050"/>
                </a:solidFill>
                <a:latin typeface="+mj-lt"/>
                <a:cs typeface="Arial" charset="0"/>
              </a:rPr>
              <a:t> Reagents </a:t>
            </a:r>
            <a:r>
              <a:rPr lang="en-US" altLang="en-US" sz="2400" b="1" i="1" dirty="0">
                <a:latin typeface="+mj-lt"/>
                <a:cs typeface="Arial" charset="0"/>
              </a:rPr>
              <a:t>to </a:t>
            </a:r>
            <a:r>
              <a:rPr lang="en-US" altLang="en-US" sz="2400" b="1" i="1" dirty="0">
                <a:solidFill>
                  <a:srgbClr val="00B050"/>
                </a:solidFill>
                <a:latin typeface="+mj-lt"/>
                <a:cs typeface="Arial" charset="0"/>
              </a:rPr>
              <a:t>symmetric Alkenes</a:t>
            </a:r>
            <a:r>
              <a:rPr lang="en-US" altLang="en-US" sz="2400" b="1" i="1" dirty="0">
                <a:latin typeface="+mj-lt"/>
                <a:cs typeface="Arial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91544" y="3803109"/>
            <a:ext cx="676875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1.  Addition of Hydrogen: Catalytic Hydrogenation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91544" y="4221088"/>
            <a:ext cx="676875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2.  Addition of Halogens: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Halogenation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91544" y="5087400"/>
            <a:ext cx="531419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 Addition of Hydrogen Halides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91544" y="5549065"/>
            <a:ext cx="4921299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2.  Addition of Sulfuric Acid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91544" y="6010730"/>
            <a:ext cx="4411663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3.  Addition of  Water: Hydration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1544" y="6423719"/>
            <a:ext cx="621744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4.  Addition of  HOX: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Halohydrin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Formation</a:t>
            </a:r>
          </a:p>
        </p:txBody>
      </p:sp>
      <p:pic>
        <p:nvPicPr>
          <p:cNvPr id="29" name="Picture 46"/>
          <p:cNvPicPr>
            <a:picLocks noChangeAspect="1" noChangeArrowheads="1"/>
          </p:cNvPicPr>
          <p:nvPr/>
        </p:nvPicPr>
        <p:blipFill>
          <a:blip r:embed="rId2" cstate="print"/>
          <a:srcRect l="1350" r="8521" b="23225"/>
          <a:stretch>
            <a:fillRect/>
          </a:stretch>
        </p:blipFill>
        <p:spPr bwMode="auto">
          <a:xfrm>
            <a:off x="4007768" y="2522234"/>
            <a:ext cx="31003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3752" y="404664"/>
            <a:ext cx="423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99456" y="2911450"/>
            <a:ext cx="388843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0033CC"/>
                </a:solidFill>
                <a:latin typeface="+mj-lt"/>
                <a:cs typeface="Arial" charset="0"/>
              </a:rPr>
              <a:t>(3) Oxidation Reactions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3592" y="3516405"/>
            <a:ext cx="2304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Ozonolysis</a:t>
            </a:r>
            <a:endParaRPr lang="en-US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عنصر نائب للمحتوى 3"/>
          <p:cNvSpPr txBox="1">
            <a:spLocks/>
          </p:cNvSpPr>
          <p:nvPr/>
        </p:nvSpPr>
        <p:spPr>
          <a:xfrm>
            <a:off x="2423592" y="4021187"/>
            <a:ext cx="3960440" cy="4159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2. Oxidation Using KMnO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>
              <a:buFont typeface="Wingdings 2" pitchFamily="18" charset="2"/>
              <a:buNone/>
              <a:defRPr/>
            </a:pPr>
            <a:endParaRPr lang="en-US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n-US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n-US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n-US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n-US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99456" y="1609636"/>
            <a:ext cx="40324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0033CC"/>
                </a:solidFill>
                <a:latin typeface="+mj-lt"/>
                <a:cs typeface="Arial" charset="0"/>
              </a:rPr>
              <a:t>(2) Substitution Reactions </a:t>
            </a:r>
          </a:p>
        </p:txBody>
      </p:sp>
      <p:pic>
        <p:nvPicPr>
          <p:cNvPr id="20" name="Picture 47"/>
          <p:cNvPicPr>
            <a:picLocks noChangeAspect="1" noChangeArrowheads="1"/>
          </p:cNvPicPr>
          <p:nvPr/>
        </p:nvPicPr>
        <p:blipFill>
          <a:blip r:embed="rId2" cstate="print"/>
          <a:srcRect l="1427" t="26057" r="6952" b="26448"/>
          <a:stretch>
            <a:fillRect/>
          </a:stretch>
        </p:blipFill>
        <p:spPr bwMode="auto">
          <a:xfrm>
            <a:off x="3503712" y="2276872"/>
            <a:ext cx="48418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91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00" y="260648"/>
            <a:ext cx="423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594" y="1557336"/>
            <a:ext cx="63174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1.  Addition of Hydrogen: Hydrogenation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83432" y="2130045"/>
            <a:ext cx="10585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latin typeface="+mj-lt"/>
                <a:cs typeface="Arial" charset="0"/>
              </a:rPr>
              <a:t>Addition of a mole of hydrogen to carbon-carbon double bond of Alkenes in the presence of suitable catalysts to give an 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  <a:cs typeface="Arial" charset="0"/>
              </a:rPr>
              <a:t>Alkane</a:t>
            </a:r>
            <a:r>
              <a:rPr lang="en-US" altLang="en-US" sz="2400" i="1" dirty="0">
                <a:latin typeface="+mj-lt"/>
                <a:cs typeface="Arial" charset="0"/>
              </a:rPr>
              <a:t>. </a:t>
            </a:r>
          </a:p>
        </p:txBody>
      </p:sp>
      <p:pic>
        <p:nvPicPr>
          <p:cNvPr id="11" name="Picture 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4354" y="3328197"/>
            <a:ext cx="4141846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989" y="4379760"/>
            <a:ext cx="5184576" cy="135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1384" y="733855"/>
            <a:ext cx="489654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Electrophilic Addition Reactions</a:t>
            </a:r>
          </a:p>
        </p:txBody>
      </p:sp>
    </p:spTree>
    <p:extLst>
      <p:ext uri="{BB962C8B-B14F-4D97-AF65-F5344CB8AC3E}">
        <p14:creationId xmlns:p14="http://schemas.microsoft.com/office/powerpoint/2010/main" val="275403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00" y="260648"/>
            <a:ext cx="423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594" y="1557336"/>
            <a:ext cx="588542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2.  Addition of Halogen: Halogenation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384" y="733855"/>
            <a:ext cx="489654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Electrophilic Addition Reactions</a:t>
            </a:r>
          </a:p>
        </p:txBody>
      </p:sp>
      <p:pic>
        <p:nvPicPr>
          <p:cNvPr id="14" name="Picture 50"/>
          <p:cNvPicPr>
            <a:picLocks noChangeAspect="1" noChangeArrowheads="1"/>
          </p:cNvPicPr>
          <p:nvPr/>
        </p:nvPicPr>
        <p:blipFill>
          <a:blip r:embed="rId2" cstate="print"/>
          <a:srcRect l="1543" t="6789" r="1627" b="25836"/>
          <a:stretch>
            <a:fillRect/>
          </a:stretch>
        </p:blipFill>
        <p:spPr bwMode="auto">
          <a:xfrm>
            <a:off x="3869309" y="3372746"/>
            <a:ext cx="4468235" cy="92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3392" y="2060848"/>
            <a:ext cx="109452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latin typeface="+mj-lt"/>
                <a:cs typeface="Arial" charset="0"/>
              </a:rPr>
              <a:t>When an </a:t>
            </a:r>
            <a:r>
              <a:rPr lang="en-US" altLang="en-US" sz="2400" b="1" i="1" dirty="0">
                <a:solidFill>
                  <a:srgbClr val="FF0000"/>
                </a:solidFill>
                <a:latin typeface="+mj-lt"/>
                <a:cs typeface="Arial" charset="0"/>
              </a:rPr>
              <a:t>alkene</a:t>
            </a:r>
            <a:r>
              <a:rPr lang="en-US" altLang="en-US" sz="2400" i="1" dirty="0">
                <a:latin typeface="+mj-lt"/>
                <a:cs typeface="Arial" charset="0"/>
              </a:rPr>
              <a:t> is treated at room temperature with a solution of 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  <a:cs typeface="Arial" charset="0"/>
              </a:rPr>
              <a:t>bromine</a:t>
            </a:r>
            <a:r>
              <a:rPr lang="en-US" altLang="en-US" sz="2400" i="1" dirty="0">
                <a:latin typeface="+mj-lt"/>
                <a:cs typeface="Arial" charset="0"/>
              </a:rPr>
              <a:t> or 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  <a:cs typeface="Arial" charset="0"/>
              </a:rPr>
              <a:t>chlorine</a:t>
            </a:r>
            <a:r>
              <a:rPr lang="en-US" altLang="en-US" sz="2400" i="1" dirty="0">
                <a:latin typeface="+mj-lt"/>
                <a:cs typeface="Arial" charset="0"/>
              </a:rPr>
              <a:t> in carbon tetrachloride to give the corresponding </a:t>
            </a:r>
            <a:r>
              <a:rPr lang="en-US" altLang="en-US" sz="2400" i="1" dirty="0">
                <a:solidFill>
                  <a:srgbClr val="00B050"/>
                </a:solidFill>
                <a:latin typeface="+mj-lt"/>
                <a:cs typeface="Arial" charset="0"/>
              </a:rPr>
              <a:t>vicinal </a:t>
            </a:r>
            <a:r>
              <a:rPr lang="en-US" altLang="en-US" sz="2400" i="1" dirty="0" err="1">
                <a:solidFill>
                  <a:srgbClr val="00B050"/>
                </a:solidFill>
                <a:latin typeface="+mj-lt"/>
                <a:cs typeface="Arial" charset="0"/>
              </a:rPr>
              <a:t>dihalide</a:t>
            </a:r>
            <a:r>
              <a:rPr lang="en-US" altLang="en-US" sz="2400" i="1" dirty="0">
                <a:solidFill>
                  <a:srgbClr val="00B050"/>
                </a:solidFill>
                <a:latin typeface="+mj-lt"/>
                <a:cs typeface="Arial" charset="0"/>
              </a:rPr>
              <a:t> </a:t>
            </a:r>
            <a:r>
              <a:rPr lang="en-US" altLang="en-US" sz="2400" i="1" dirty="0">
                <a:latin typeface="+mj-lt"/>
                <a:cs typeface="Arial" charset="0"/>
              </a:rPr>
              <a:t>(</a:t>
            </a:r>
            <a:r>
              <a:rPr lang="en-US" altLang="en-US" sz="2400" i="1" dirty="0">
                <a:solidFill>
                  <a:srgbClr val="7030A0"/>
                </a:solidFill>
                <a:latin typeface="+mj-lt"/>
                <a:cs typeface="Arial" charset="0"/>
              </a:rPr>
              <a:t>two halogens attached to adjacent carbons</a:t>
            </a:r>
            <a:r>
              <a:rPr lang="en-US" altLang="en-US" sz="2400" i="1" dirty="0">
                <a:latin typeface="+mj-lt"/>
                <a:cs typeface="Arial" charset="0"/>
              </a:rPr>
              <a:t>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42431" y="5924633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- Iodine</a:t>
            </a:r>
            <a:r>
              <a:rPr lang="en-US" altLang="en-US" sz="2400" b="1" dirty="0">
                <a:latin typeface="+mj-lt"/>
                <a:cs typeface="Arial" charset="0"/>
              </a:rPr>
              <a:t> </a:t>
            </a:r>
            <a:r>
              <a:rPr lang="en-US" altLang="en-US" sz="2400" dirty="0">
                <a:latin typeface="+mj-lt"/>
                <a:cs typeface="Arial" charset="0"/>
              </a:rPr>
              <a:t>is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too unreactive</a:t>
            </a:r>
            <a:r>
              <a:rPr lang="en-US" altLang="en-US" sz="2400" dirty="0">
                <a:latin typeface="+mj-lt"/>
                <a:cs typeface="Arial" charset="0"/>
              </a:rPr>
              <a:t> and will not add to the double bond.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39416" y="6309320"/>
            <a:ext cx="8643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- Fluorine </a:t>
            </a:r>
            <a:r>
              <a:rPr lang="en-US" altLang="en-US" sz="2400" dirty="0">
                <a:latin typeface="+mj-lt"/>
                <a:cs typeface="Arial" charset="0"/>
              </a:rPr>
              <a:t>is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too reactive </a:t>
            </a:r>
            <a:r>
              <a:rPr lang="en-US" altLang="en-US" sz="2400" dirty="0">
                <a:latin typeface="+mj-lt"/>
                <a:cs typeface="Arial" charset="0"/>
              </a:rPr>
              <a:t>and reacts explosively with an alkene.</a:t>
            </a:r>
          </a:p>
        </p:txBody>
      </p:sp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45" y="4390231"/>
            <a:ext cx="45458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07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22" grpId="0"/>
      <p:bldP spid="2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00" y="260648"/>
            <a:ext cx="423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595" y="1557336"/>
            <a:ext cx="343714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3.  Addition of Acids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384" y="733855"/>
            <a:ext cx="489654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Electrophilic Addition Reactions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21141" y="5805264"/>
            <a:ext cx="7843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>
                <a:latin typeface="+mj-lt"/>
                <a:cs typeface="Arial" charset="0"/>
              </a:rPr>
              <a:t>- Any electron-deficient species is called an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electrophile</a:t>
            </a:r>
            <a:r>
              <a:rPr lang="en-US" altLang="en-US" sz="2400" dirty="0">
                <a:latin typeface="+mj-lt"/>
                <a:cs typeface="Arial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1141" y="6237312"/>
            <a:ext cx="6930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>
                <a:latin typeface="+mj-lt"/>
                <a:cs typeface="Arial" charset="0"/>
              </a:rPr>
              <a:t>- Any electron-rich species is called a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nucleophile</a:t>
            </a:r>
            <a:r>
              <a:rPr lang="en-US" altLang="en-US" sz="2400" dirty="0">
                <a:latin typeface="+mj-lt"/>
                <a:cs typeface="Arial" charset="0"/>
              </a:rPr>
              <a:t>. </a:t>
            </a:r>
          </a:p>
        </p:txBody>
      </p:sp>
      <p:pic>
        <p:nvPicPr>
          <p:cNvPr id="15" name="Picture 69"/>
          <p:cNvPicPr>
            <a:picLocks noChangeAspect="1" noChangeArrowheads="1"/>
          </p:cNvPicPr>
          <p:nvPr/>
        </p:nvPicPr>
        <p:blipFill>
          <a:blip r:embed="rId2" cstate="print"/>
          <a:srcRect l="6421" t="6529" r="7118" b="10075"/>
          <a:stretch>
            <a:fillRect/>
          </a:stretch>
        </p:blipFill>
        <p:spPr bwMode="auto">
          <a:xfrm>
            <a:off x="3791744" y="3365024"/>
            <a:ext cx="43529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23392" y="2032524"/>
            <a:ext cx="75932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+mj-lt"/>
                <a:cs typeface="Arial" charset="0"/>
              </a:rPr>
              <a:t>A variety of acids add to the double bond of alkenes.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23392" y="4586812"/>
            <a:ext cx="109452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Acids that add in this way are the </a:t>
            </a:r>
            <a:r>
              <a:rPr lang="en-US" altLang="en-US" sz="2400" b="1" dirty="0">
                <a:solidFill>
                  <a:srgbClr val="00B050"/>
                </a:solidFill>
                <a:latin typeface="+mj-lt"/>
                <a:cs typeface="Arial" charset="0"/>
              </a:rPr>
              <a:t>hydrogen halides </a:t>
            </a:r>
            <a:r>
              <a:rPr lang="en-US" altLang="en-US" sz="2400" dirty="0">
                <a:latin typeface="+mj-lt"/>
                <a:cs typeface="Arial" charset="0"/>
              </a:rPr>
              <a:t>(H-F, H-Cl, H-Br, H-I), and </a:t>
            </a:r>
            <a:r>
              <a:rPr lang="en-US" altLang="en-US" sz="2400" b="1" dirty="0">
                <a:solidFill>
                  <a:srgbClr val="00B050"/>
                </a:solidFill>
                <a:latin typeface="+mj-lt"/>
                <a:cs typeface="Arial" charset="0"/>
              </a:rPr>
              <a:t>water</a:t>
            </a:r>
            <a:r>
              <a:rPr lang="en-US" altLang="en-US" sz="2400" dirty="0">
                <a:latin typeface="+mj-lt"/>
                <a:cs typeface="Arial" charset="0"/>
              </a:rPr>
              <a:t> (H-OH).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983432" y="2413525"/>
            <a:ext cx="10585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7030A0"/>
                </a:solidFill>
                <a:latin typeface="+mj-lt"/>
              </a:rPr>
              <a:t>The hydrogen ion (or proton) adds to one carbon of the double bond, and the remainder of the acid becomes connected to the other carbon.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99456" y="5432969"/>
            <a:ext cx="1725140" cy="46166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Note that</a:t>
            </a:r>
          </a:p>
        </p:txBody>
      </p:sp>
    </p:spTree>
    <p:extLst>
      <p:ext uri="{BB962C8B-B14F-4D97-AF65-F5344CB8AC3E}">
        <p14:creationId xmlns:p14="http://schemas.microsoft.com/office/powerpoint/2010/main" val="4756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6" grpId="0"/>
      <p:bldP spid="17" grpId="0"/>
      <p:bldP spid="19" grpId="0"/>
      <p:bldP spid="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00" y="260648"/>
            <a:ext cx="423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384" y="733855"/>
            <a:ext cx="489654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Electrophilic Addition Reactions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23392" y="1536145"/>
            <a:ext cx="110892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Examples of Electrophile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: </a:t>
            </a:r>
          </a:p>
          <a:p>
            <a:pPr marL="515938" indent="-287338" eaLnBrk="1" hangingPunct="1"/>
            <a:r>
              <a:rPr lang="en-US" altLang="en-US" sz="2400" dirty="0" err="1">
                <a:solidFill>
                  <a:srgbClr val="00B050"/>
                </a:solidFill>
                <a:latin typeface="+mj-lt"/>
                <a:cs typeface="Arial" charset="0"/>
              </a:rPr>
              <a:t>i</a:t>
            </a:r>
            <a:r>
              <a:rPr lang="en-US" altLang="en-US" sz="2400" dirty="0">
                <a:solidFill>
                  <a:srgbClr val="00B050"/>
                </a:solidFill>
                <a:latin typeface="+mj-lt"/>
                <a:cs typeface="Arial" charset="0"/>
              </a:rPr>
              <a:t>) Positive reagents: </a:t>
            </a:r>
            <a:r>
              <a:rPr lang="en-US" altLang="en-US" sz="2400" dirty="0">
                <a:latin typeface="+mj-lt"/>
                <a:cs typeface="Arial" charset="0"/>
              </a:rPr>
              <a:t>protons (H</a:t>
            </a:r>
            <a:r>
              <a:rPr lang="en-US" altLang="en-US" sz="2400" baseline="30000" dirty="0">
                <a:latin typeface="+mj-lt"/>
                <a:cs typeface="Arial" charset="0"/>
              </a:rPr>
              <a:t>+</a:t>
            </a:r>
            <a:r>
              <a:rPr lang="en-US" altLang="en-US" sz="2400" dirty="0">
                <a:latin typeface="+mj-lt"/>
                <a:cs typeface="Arial" charset="0"/>
              </a:rPr>
              <a:t>), alkyl group R</a:t>
            </a:r>
            <a:r>
              <a:rPr lang="en-US" altLang="en-US" sz="2400" baseline="30000" dirty="0">
                <a:latin typeface="+mj-lt"/>
                <a:cs typeface="Arial" charset="0"/>
              </a:rPr>
              <a:t>+</a:t>
            </a:r>
            <a:r>
              <a:rPr lang="en-US" altLang="en-US" sz="2400" dirty="0">
                <a:latin typeface="+mj-lt"/>
                <a:cs typeface="Arial" charset="0"/>
              </a:rPr>
              <a:t> , </a:t>
            </a:r>
            <a:r>
              <a:rPr lang="en-US" altLang="en-US" sz="2400" dirty="0" err="1">
                <a:latin typeface="+mj-lt"/>
                <a:cs typeface="Arial" charset="0"/>
              </a:rPr>
              <a:t>nitronium</a:t>
            </a:r>
            <a:r>
              <a:rPr lang="en-US" altLang="en-US" sz="2400" dirty="0">
                <a:latin typeface="+mj-lt"/>
                <a:cs typeface="Arial" charset="0"/>
              </a:rPr>
              <a:t> ion  (NO</a:t>
            </a:r>
            <a:r>
              <a:rPr lang="en-US" altLang="en-US" sz="2400" baseline="-25000" dirty="0">
                <a:latin typeface="+mj-lt"/>
                <a:cs typeface="Arial" charset="0"/>
              </a:rPr>
              <a:t>2</a:t>
            </a:r>
            <a:r>
              <a:rPr lang="en-US" altLang="en-US" sz="2400" baseline="30000" dirty="0">
                <a:latin typeface="+mj-lt"/>
                <a:cs typeface="Arial" charset="0"/>
              </a:rPr>
              <a:t>+</a:t>
            </a:r>
            <a:r>
              <a:rPr lang="en-US" altLang="en-US" sz="2400" dirty="0">
                <a:latin typeface="+mj-lt"/>
                <a:cs typeface="Arial" charset="0"/>
              </a:rPr>
              <a:t>), etc….</a:t>
            </a:r>
          </a:p>
          <a:p>
            <a:pPr marL="515938" indent="-287338" eaLnBrk="1" hangingPunct="1"/>
            <a:r>
              <a:rPr lang="en-US" altLang="en-US" sz="2400" dirty="0">
                <a:solidFill>
                  <a:srgbClr val="00B050"/>
                </a:solidFill>
                <a:latin typeface="+mj-lt"/>
                <a:cs typeface="Arial" charset="0"/>
              </a:rPr>
              <a:t>ii) Neutral reagents having positively polarized centers: </a:t>
            </a:r>
            <a:r>
              <a:rPr lang="en-US" altLang="en-US" sz="2400" dirty="0" err="1">
                <a:latin typeface="+mj-lt"/>
                <a:cs typeface="Arial" charset="0"/>
              </a:rPr>
              <a:t>HCl</a:t>
            </a:r>
            <a:r>
              <a:rPr lang="en-US" altLang="en-US" sz="2400" dirty="0">
                <a:latin typeface="+mj-lt"/>
                <a:cs typeface="Arial" charset="0"/>
              </a:rPr>
              <a:t>, bromine (because it can be polarized so that one end is positive).</a:t>
            </a:r>
          </a:p>
          <a:p>
            <a:pPr marL="515938" indent="-287338" eaLnBrk="1" hangingPunct="1"/>
            <a:r>
              <a:rPr lang="en-US" altLang="en-US" sz="2400" dirty="0">
                <a:solidFill>
                  <a:srgbClr val="00B050"/>
                </a:solidFill>
                <a:latin typeface="+mj-lt"/>
                <a:cs typeface="Arial" charset="0"/>
              </a:rPr>
              <a:t>iii) Lewis acids: </a:t>
            </a:r>
            <a:r>
              <a:rPr lang="en-US" altLang="en-US" sz="2400" dirty="0">
                <a:latin typeface="+mj-lt"/>
                <a:cs typeface="Arial" charset="0"/>
              </a:rPr>
              <a:t>molecules or ions that can accept an electron pair </a:t>
            </a:r>
            <a:r>
              <a:rPr lang="en-US" altLang="en-US" sz="2400" dirty="0">
                <a:latin typeface="+mj-lt"/>
                <a:cs typeface="Arial" charset="0"/>
                <a:sym typeface="Symbol" pitchFamily="18" charset="2"/>
              </a:rPr>
              <a:t></a:t>
            </a:r>
            <a:r>
              <a:rPr lang="en-US" altLang="en-US" sz="2400" dirty="0">
                <a:latin typeface="+mj-lt"/>
                <a:cs typeface="Arial" charset="0"/>
              </a:rPr>
              <a:t>  BF</a:t>
            </a:r>
            <a:r>
              <a:rPr lang="en-US" altLang="en-US" sz="2400" baseline="-25000" dirty="0">
                <a:latin typeface="+mj-lt"/>
                <a:cs typeface="Arial" charset="0"/>
              </a:rPr>
              <a:t>3</a:t>
            </a:r>
            <a:r>
              <a:rPr lang="en-US" altLang="en-US" sz="2400" dirty="0">
                <a:latin typeface="+mj-lt"/>
                <a:cs typeface="Arial" charset="0"/>
              </a:rPr>
              <a:t> and AlCl</a:t>
            </a:r>
            <a:r>
              <a:rPr lang="en-US" altLang="en-US" sz="2400" baseline="-25000" dirty="0">
                <a:latin typeface="+mj-lt"/>
                <a:cs typeface="Arial" charset="0"/>
              </a:rPr>
              <a:t>3</a:t>
            </a:r>
            <a:r>
              <a:rPr lang="en-US" altLang="en-US" sz="2400" dirty="0">
                <a:latin typeface="+mj-lt"/>
                <a:cs typeface="Arial" charset="0"/>
              </a:rPr>
              <a:t>.</a:t>
            </a:r>
          </a:p>
          <a:p>
            <a:pPr marL="515938" indent="-287338" eaLnBrk="1" hangingPunct="1"/>
            <a:r>
              <a:rPr lang="en-US" altLang="en-US" sz="2400" dirty="0">
                <a:solidFill>
                  <a:srgbClr val="00B050"/>
                </a:solidFill>
                <a:latin typeface="+mj-lt"/>
                <a:cs typeface="Arial" charset="0"/>
              </a:rPr>
              <a:t>iv) Metal ions that contain vacant orbitals: </a:t>
            </a:r>
            <a:r>
              <a:rPr lang="en-US" altLang="en-US" sz="2400" dirty="0">
                <a:latin typeface="+mj-lt"/>
                <a:cs typeface="Arial" charset="0"/>
              </a:rPr>
              <a:t>the silver ion (Ag</a:t>
            </a:r>
            <a:r>
              <a:rPr lang="en-US" altLang="en-US" sz="2400" baseline="30000" dirty="0">
                <a:latin typeface="+mj-lt"/>
                <a:cs typeface="Arial" charset="0"/>
              </a:rPr>
              <a:t>+</a:t>
            </a:r>
            <a:r>
              <a:rPr lang="en-US" altLang="en-US" sz="2400" dirty="0">
                <a:latin typeface="+mj-lt"/>
                <a:cs typeface="Arial" charset="0"/>
              </a:rPr>
              <a:t>), the mercuric ion (Hg</a:t>
            </a:r>
            <a:r>
              <a:rPr lang="en-US" altLang="en-US" sz="2400" baseline="30000" dirty="0">
                <a:latin typeface="+mj-lt"/>
                <a:cs typeface="Arial" charset="0"/>
              </a:rPr>
              <a:t>2+</a:t>
            </a:r>
            <a:r>
              <a:rPr lang="en-US" altLang="en-US" sz="2400" dirty="0">
                <a:latin typeface="+mj-lt"/>
                <a:cs typeface="Arial" charset="0"/>
              </a:rPr>
              <a:t>), and the platinum ion (Pt</a:t>
            </a:r>
            <a:r>
              <a:rPr lang="en-US" altLang="en-US" sz="2400" baseline="30000" dirty="0">
                <a:latin typeface="+mj-lt"/>
                <a:cs typeface="Arial" charset="0"/>
              </a:rPr>
              <a:t>2+</a:t>
            </a:r>
            <a:r>
              <a:rPr lang="en-US" altLang="en-US" sz="2400" dirty="0">
                <a:latin typeface="+mj-lt"/>
                <a:cs typeface="Arial" charset="0"/>
              </a:rPr>
              <a:t>).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25609" y="4252751"/>
            <a:ext cx="109452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Examples of Nucleophile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: </a:t>
            </a:r>
          </a:p>
          <a:p>
            <a:pPr marL="231775" indent="-57150" eaLnBrk="1" hangingPunct="1">
              <a:buAutoNum type="alphaLcParenR"/>
            </a:pPr>
            <a:r>
              <a:rPr lang="en-US" altLang="en-US" sz="2400" dirty="0">
                <a:solidFill>
                  <a:srgbClr val="00B050"/>
                </a:solidFill>
                <a:latin typeface="+mj-lt"/>
                <a:cs typeface="Arial" charset="0"/>
              </a:rPr>
              <a:t>Negative ions</a:t>
            </a:r>
          </a:p>
          <a:p>
            <a:pPr marL="231775" indent="-57150" eaLnBrk="1" hangingPunct="1">
              <a:buAutoNum type="alphaLcParenR"/>
            </a:pPr>
            <a:endParaRPr lang="en-US" altLang="en-US" sz="2400" dirty="0">
              <a:latin typeface="+mj-lt"/>
              <a:cs typeface="Arial" charset="0"/>
            </a:endParaRPr>
          </a:p>
          <a:p>
            <a:pPr marL="231775" indent="-57150" eaLnBrk="1" hangingPunct="1"/>
            <a:endParaRPr lang="en-US" altLang="en-US" sz="2400" dirty="0">
              <a:latin typeface="+mj-lt"/>
              <a:cs typeface="Arial" charset="0"/>
            </a:endParaRPr>
          </a:p>
          <a:p>
            <a:pPr marL="231775" indent="-57150" eaLnBrk="1" hangingPunct="1"/>
            <a:r>
              <a:rPr lang="en-US" altLang="en-US" sz="2400" dirty="0">
                <a:solidFill>
                  <a:srgbClr val="00B050"/>
                </a:solidFill>
                <a:latin typeface="+mj-lt"/>
                <a:cs typeface="Arial" charset="0"/>
              </a:rPr>
              <a:t>b) Neutral molecules</a:t>
            </a:r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882791"/>
              </p:ext>
            </p:extLst>
          </p:nvPr>
        </p:nvGraphicFramePr>
        <p:xfrm>
          <a:off x="3359696" y="4785609"/>
          <a:ext cx="6503948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86350" imgH="781050" progId="">
                  <p:embed/>
                </p:oleObj>
              </mc:Choice>
              <mc:Fallback>
                <p:oleObj r:id="rId2" imgW="5086350" imgH="781050" progId="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696" y="4785609"/>
                        <a:ext cx="6503948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990063"/>
              </p:ext>
            </p:extLst>
          </p:nvPr>
        </p:nvGraphicFramePr>
        <p:xfrm>
          <a:off x="3359696" y="6191743"/>
          <a:ext cx="5594945" cy="47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905250" imgH="333375" progId="">
                  <p:embed/>
                </p:oleObj>
              </mc:Choice>
              <mc:Fallback>
                <p:oleObj r:id="rId4" imgW="3905250" imgH="333375" progId="">
                  <p:embed/>
                  <p:pic>
                    <p:nvPicPr>
                      <p:cNvPr id="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696" y="6191743"/>
                        <a:ext cx="5594945" cy="4776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7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1384" y="1696715"/>
            <a:ext cx="11017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Isomers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are different compounds with identical molecular formulas.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31878" y="2069264"/>
            <a:ext cx="581239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>
                <a:latin typeface="+mj-lt"/>
                <a:cs typeface="Times New Roman" pitchFamily="18" charset="0"/>
              </a:rPr>
              <a:t>The phenomenon is called </a:t>
            </a:r>
            <a:r>
              <a:rPr lang="en-US" altLang="en-US" sz="24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isomerism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1384" y="2492499"/>
            <a:ext cx="11017224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Structural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 or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constitutional isomers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are isomers which differ in the sequence of atoms bonded to each other. </a:t>
            </a:r>
            <a:endParaRPr lang="en-US" altLang="en-US" sz="2400" i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1384" y="3327375"/>
            <a:ext cx="11017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Examples: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601406"/>
              </p:ext>
            </p:extLst>
          </p:nvPr>
        </p:nvGraphicFramePr>
        <p:xfrm>
          <a:off x="1158875" y="4641850"/>
          <a:ext cx="3976688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396240" imgH="1076040" progId="ChemDraw.Document.6.0">
                  <p:embed/>
                </p:oleObj>
              </mc:Choice>
              <mc:Fallback>
                <p:oleObj name="CS ChemDraw Drawing" r:id="rId2" imgW="3396240" imgH="1076040" progId="ChemDraw.Document.6.0">
                  <p:embed/>
                  <p:pic>
                    <p:nvPicPr>
                      <p:cNvPr id="2099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641850"/>
                        <a:ext cx="3976688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279769"/>
              </p:ext>
            </p:extLst>
          </p:nvPr>
        </p:nvGraphicFramePr>
        <p:xfrm>
          <a:off x="5921543" y="4671555"/>
          <a:ext cx="5647224" cy="1097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352400" imgH="838080" progId="ChemDraw.Document.6.0">
                  <p:embed/>
                </p:oleObj>
              </mc:Choice>
              <mc:Fallback>
                <p:oleObj name="CS ChemDraw Drawing" r:id="rId4" imgW="4352400" imgH="838080" progId="ChemDraw.Document.6.0">
                  <p:embed/>
                  <p:pic>
                    <p:nvPicPr>
                      <p:cNvPr id="2099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543" y="4671555"/>
                        <a:ext cx="5647224" cy="1097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2690" y="3882652"/>
            <a:ext cx="2852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Butanes, C</a:t>
            </a:r>
            <a:r>
              <a:rPr lang="en-US" altLang="en-US" sz="2400" b="1" baseline="-25000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4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H</a:t>
            </a:r>
            <a:r>
              <a:rPr lang="en-US" altLang="en-US" sz="2400" b="1" baseline="-25000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10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04112" y="3885604"/>
            <a:ext cx="3097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Pentanes, C</a:t>
            </a:r>
            <a:r>
              <a:rPr lang="en-US" altLang="en-US" sz="2400" b="1" baseline="-25000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5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H</a:t>
            </a:r>
            <a:r>
              <a:rPr lang="en-US" altLang="en-US" sz="2400" b="1" baseline="-25000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12</a:t>
            </a:r>
            <a:r>
              <a:rPr lang="en-US" altLang="en-US" sz="24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1384" y="719341"/>
            <a:ext cx="3327291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Structural Isomerism</a:t>
            </a:r>
          </a:p>
        </p:txBody>
      </p:sp>
    </p:spTree>
    <p:extLst>
      <p:ext uri="{BB962C8B-B14F-4D97-AF65-F5344CB8AC3E}">
        <p14:creationId xmlns:p14="http://schemas.microsoft.com/office/powerpoint/2010/main" val="27780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00" y="260648"/>
            <a:ext cx="423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595" y="1557336"/>
            <a:ext cx="336514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3.  Addition of Acids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384" y="733855"/>
            <a:ext cx="489654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Electrophilic Addition Reactions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83432" y="2012923"/>
            <a:ext cx="10585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+mj-lt"/>
                <a:cs typeface="Arial" charset="0"/>
              </a:rPr>
              <a:t>The addition of H—A to an alkene is believed to be a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two-step process</a:t>
            </a:r>
            <a:r>
              <a:rPr lang="en-US" altLang="en-US" sz="2400" b="1" dirty="0">
                <a:latin typeface="+mj-lt"/>
                <a:cs typeface="Arial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5480" y="2474588"/>
            <a:ext cx="90730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213" indent="-684213" algn="just">
              <a:defRPr/>
            </a:pPr>
            <a:r>
              <a:rPr lang="en-US" sz="2400" i="1" dirty="0">
                <a:solidFill>
                  <a:srgbClr val="FF0000"/>
                </a:solidFill>
                <a:latin typeface="+mj-lt"/>
              </a:rPr>
              <a:t>Step 1</a:t>
            </a:r>
            <a:r>
              <a:rPr lang="en-US" sz="2400" i="1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2400" dirty="0">
                <a:latin typeface="+mj-lt"/>
              </a:rPr>
              <a:t>The hydrogen ion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(the electrophile) </a:t>
            </a:r>
            <a:r>
              <a:rPr lang="en-US" sz="2400" dirty="0">
                <a:latin typeface="+mj-lt"/>
              </a:rPr>
              <a:t>attacks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∏</a:t>
            </a:r>
            <a:r>
              <a:rPr lang="en-US" sz="2400" i="1" dirty="0">
                <a:latin typeface="+mj-lt"/>
                <a:cs typeface="+mj-cs"/>
              </a:rPr>
              <a:t>-</a:t>
            </a:r>
            <a:r>
              <a:rPr lang="en-US" sz="2400" dirty="0">
                <a:latin typeface="+mj-lt"/>
              </a:rPr>
              <a:t>electrons of the alkene, forming a C—H bond and a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carbocation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.</a:t>
            </a:r>
            <a:endParaRPr lang="en-US" sz="24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15480" y="4308138"/>
            <a:ext cx="9073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8650" indent="-628650" algn="just"/>
            <a:r>
              <a:rPr lang="en-US" altLang="en-US" sz="2400" i="1" dirty="0">
                <a:solidFill>
                  <a:srgbClr val="FF0000"/>
                </a:solidFill>
                <a:latin typeface="+mj-lt"/>
              </a:rPr>
              <a:t>Step 2</a:t>
            </a:r>
            <a:r>
              <a:rPr lang="en-US" altLang="en-US" sz="2400" i="1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US" altLang="en-US" sz="2400" dirty="0">
                <a:latin typeface="+mj-lt"/>
              </a:rPr>
              <a:t>The negatively charged species A: -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(a nucleophile) </a:t>
            </a:r>
            <a:r>
              <a:rPr lang="en-US" altLang="en-US" sz="2400" dirty="0">
                <a:latin typeface="+mj-lt"/>
              </a:rPr>
              <a:t>attacks the carbocation and forms a new C—A bond.</a:t>
            </a:r>
            <a:endParaRPr lang="en-US" alt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83432" y="6054908"/>
            <a:ext cx="10585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The attack by an electrophilic reagent on the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∏</a:t>
            </a:r>
            <a:r>
              <a:rPr lang="en-US" altLang="en-US" sz="2400" i="1" dirty="0">
                <a:latin typeface="+mj-lt"/>
                <a:cs typeface="Arial" charset="0"/>
              </a:rPr>
              <a:t>-</a:t>
            </a:r>
            <a:r>
              <a:rPr lang="en-US" altLang="en-US" sz="2400" dirty="0">
                <a:latin typeface="+mj-lt"/>
                <a:cs typeface="Arial" charset="0"/>
              </a:rPr>
              <a:t>electrons, falls in a general category called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electrophilic addition reactions</a:t>
            </a:r>
            <a:r>
              <a:rPr lang="en-US" altLang="en-US" sz="2400" b="1" dirty="0">
                <a:latin typeface="+mj-lt"/>
                <a:cs typeface="Arial" charset="0"/>
              </a:rPr>
              <a:t>.</a:t>
            </a:r>
          </a:p>
        </p:txBody>
      </p:sp>
      <p:pic>
        <p:nvPicPr>
          <p:cNvPr id="24" name="Picture 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328" y="3317046"/>
            <a:ext cx="4419872" cy="84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736" y="5139135"/>
            <a:ext cx="4078470" cy="8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34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00" y="260648"/>
            <a:ext cx="423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595" y="1557336"/>
            <a:ext cx="523734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3.1.  Addition of Hydrogen Halide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384" y="733855"/>
            <a:ext cx="489654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Electrophilic Addition Reactions</a:t>
            </a:r>
          </a:p>
        </p:txBody>
      </p:sp>
      <p:pic>
        <p:nvPicPr>
          <p:cNvPr id="12" name="Picture 89"/>
          <p:cNvPicPr>
            <a:picLocks noChangeAspect="1" noChangeArrowheads="1"/>
          </p:cNvPicPr>
          <p:nvPr/>
        </p:nvPicPr>
        <p:blipFill>
          <a:blip r:embed="rId2" cstate="print"/>
          <a:srcRect l="1646" r="3180" b="17319"/>
          <a:stretch>
            <a:fillRect/>
          </a:stretch>
        </p:blipFill>
        <p:spPr bwMode="auto">
          <a:xfrm>
            <a:off x="3575720" y="4014995"/>
            <a:ext cx="4870229" cy="106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3392" y="2093947"/>
            <a:ext cx="11017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latin typeface="+mj-lt"/>
                <a:cs typeface="Arial" charset="0"/>
              </a:rPr>
              <a:t>Alkenes react with hydrogen chloride, HC1, hydrogen bromide, </a:t>
            </a:r>
            <a:r>
              <a:rPr lang="en-US" altLang="en-US" sz="2400" i="1" dirty="0" err="1">
                <a:latin typeface="+mj-lt"/>
                <a:cs typeface="Arial" charset="0"/>
              </a:rPr>
              <a:t>HBr</a:t>
            </a:r>
            <a:r>
              <a:rPr lang="en-US" altLang="en-US" sz="2400" i="1" dirty="0">
                <a:latin typeface="+mj-lt"/>
                <a:cs typeface="Arial" charset="0"/>
              </a:rPr>
              <a:t> and hydrogen iodide, HI, 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  <a:cs typeface="Arial" charset="0"/>
              </a:rPr>
              <a:t>to form alkyl halides, RX.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1424" y="3790706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00B050"/>
                </a:solidFill>
                <a:latin typeface="+mj-lt"/>
                <a:cs typeface="Arial" charset="0"/>
              </a:rPr>
              <a:t>Examples;</a:t>
            </a:r>
          </a:p>
        </p:txBody>
      </p:sp>
      <p:pic>
        <p:nvPicPr>
          <p:cNvPr id="17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8912" y="2997481"/>
            <a:ext cx="5472608" cy="9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720" y="5286106"/>
            <a:ext cx="3672408" cy="141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2233" y="5083736"/>
            <a:ext cx="133543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9869" y="6115417"/>
            <a:ext cx="1440160" cy="74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29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00" y="260648"/>
            <a:ext cx="423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384" y="733855"/>
            <a:ext cx="489654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Electrophilic Addition Reactions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55383" y="1656978"/>
            <a:ext cx="10913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</a:rPr>
              <a:t>Reagents and alkenes can be classified as either symmetric or </a:t>
            </a:r>
            <a:r>
              <a:rPr lang="en-US" altLang="en-US" sz="2400" b="1" dirty="0" err="1">
                <a:solidFill>
                  <a:srgbClr val="FF0000"/>
                </a:solidFill>
              </a:rPr>
              <a:t>unsymmetric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with respect to addition reactions. 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983432" y="2974151"/>
            <a:ext cx="100091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en-US" sz="2200" dirty="0"/>
              <a:t>But if </a:t>
            </a:r>
            <a:r>
              <a:rPr lang="en-US" altLang="en-US" sz="2200" i="1" dirty="0"/>
              <a:t>both </a:t>
            </a:r>
            <a:r>
              <a:rPr lang="en-US" altLang="en-US" sz="2200" dirty="0"/>
              <a:t>the reagent </a:t>
            </a:r>
            <a:r>
              <a:rPr lang="en-US" altLang="en-US" sz="2200" i="1" dirty="0"/>
              <a:t>and </a:t>
            </a:r>
            <a:r>
              <a:rPr lang="en-US" altLang="en-US" sz="2200" dirty="0"/>
              <a:t>the </a:t>
            </a:r>
            <a:r>
              <a:rPr lang="en-US" altLang="en-US" sz="2200" dirty="0" err="1"/>
              <a:t>alkene</a:t>
            </a:r>
            <a:r>
              <a:rPr lang="en-US" altLang="en-US" sz="2200" dirty="0"/>
              <a:t> are </a:t>
            </a:r>
            <a:r>
              <a:rPr lang="en-US" altLang="en-US" sz="2200" i="1" dirty="0" err="1"/>
              <a:t>unsymmetric</a:t>
            </a:r>
            <a:r>
              <a:rPr lang="en-US" altLang="en-US" sz="2200" i="1" dirty="0"/>
              <a:t>, </a:t>
            </a:r>
            <a:r>
              <a:rPr lang="en-US" altLang="en-US" sz="2200" dirty="0"/>
              <a:t>two products are, in principle, possible.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983433" y="2487975"/>
            <a:ext cx="100091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200" dirty="0"/>
              <a:t>If a reagent and/or an alkene is symmetric, only one addition product is possible.</a:t>
            </a:r>
          </a:p>
        </p:txBody>
      </p:sp>
      <p:pic>
        <p:nvPicPr>
          <p:cNvPr id="23" name="Picture 103"/>
          <p:cNvPicPr>
            <a:picLocks noChangeAspect="1" noChangeArrowheads="1"/>
          </p:cNvPicPr>
          <p:nvPr/>
        </p:nvPicPr>
        <p:blipFill>
          <a:blip r:embed="rId2" cstate="print"/>
          <a:srcRect l="6155" t="7098" r="19438" b="8463"/>
          <a:stretch>
            <a:fillRect/>
          </a:stretch>
        </p:blipFill>
        <p:spPr bwMode="auto">
          <a:xfrm>
            <a:off x="7752184" y="3778846"/>
            <a:ext cx="4104455" cy="28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6"/>
          <p:cNvPicPr>
            <a:picLocks noChangeAspect="1" noChangeArrowheads="1"/>
          </p:cNvPicPr>
          <p:nvPr/>
        </p:nvPicPr>
        <p:blipFill>
          <a:blip r:embed="rId3" cstate="print"/>
          <a:srcRect l="3078" t="17268" r="3053" b="17043"/>
          <a:stretch>
            <a:fillRect/>
          </a:stretch>
        </p:blipFill>
        <p:spPr bwMode="auto">
          <a:xfrm>
            <a:off x="711200" y="4941168"/>
            <a:ext cx="654732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00" y="260648"/>
            <a:ext cx="423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384" y="733855"/>
            <a:ext cx="489654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Electrophilic Addition Reactions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376" y="1545936"/>
            <a:ext cx="266429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Markovnikov’s Rule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1200" y="1972878"/>
            <a:ext cx="109294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200" i="1" dirty="0">
                <a:latin typeface="+mj-lt"/>
                <a:cs typeface="Arial" charset="0"/>
              </a:rPr>
              <a:t>In </a:t>
            </a:r>
            <a:r>
              <a:rPr lang="en-US" altLang="en-US" sz="2200" i="1" dirty="0" err="1">
                <a:latin typeface="+mj-lt"/>
                <a:cs typeface="Arial" charset="0"/>
              </a:rPr>
              <a:t>electrophilic</a:t>
            </a:r>
            <a:r>
              <a:rPr lang="en-US" altLang="en-US" sz="2200" i="1" dirty="0">
                <a:latin typeface="+mj-lt"/>
                <a:cs typeface="Arial" charset="0"/>
              </a:rPr>
              <a:t> addition of </a:t>
            </a:r>
            <a:r>
              <a:rPr lang="en-US" altLang="en-US" sz="2200" dirty="0">
                <a:latin typeface="+mj-lt"/>
                <a:cs typeface="Arial" charset="0"/>
              </a:rPr>
              <a:t>H—X </a:t>
            </a:r>
            <a:r>
              <a:rPr lang="en-US" altLang="en-US" sz="2200" i="1" dirty="0">
                <a:latin typeface="+mj-lt"/>
                <a:cs typeface="Arial" charset="0"/>
              </a:rPr>
              <a:t>to </a:t>
            </a:r>
            <a:r>
              <a:rPr lang="en-US" altLang="en-US" sz="2200" b="1" i="1" dirty="0">
                <a:solidFill>
                  <a:srgbClr val="FF0000"/>
                </a:solidFill>
                <a:latin typeface="+mj-lt"/>
                <a:cs typeface="Arial" charset="0"/>
              </a:rPr>
              <a:t>Unsymmetrical Alkenes </a:t>
            </a:r>
            <a:r>
              <a:rPr lang="en-US" altLang="en-US" sz="2200" i="1" dirty="0">
                <a:latin typeface="+mj-lt"/>
                <a:cs typeface="Arial" charset="0"/>
              </a:rPr>
              <a:t>the hydrogen of the hydrogen halide adds to the double-bonded carbon that bears the greater number of hydrogen atoms and the negative halide ion adds to the other double-bonded carbon.</a:t>
            </a:r>
            <a:endParaRPr lang="en-US" altLang="en-US" sz="2200" dirty="0">
              <a:latin typeface="+mj-lt"/>
              <a:cs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11241" t="11575" r="4425" b="4527"/>
          <a:stretch>
            <a:fillRect/>
          </a:stretch>
        </p:blipFill>
        <p:spPr bwMode="auto">
          <a:xfrm>
            <a:off x="4010268" y="3149551"/>
            <a:ext cx="4331279" cy="112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4348620"/>
            <a:ext cx="6643634" cy="110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7688" y="5589240"/>
            <a:ext cx="5929108" cy="114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8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00" y="260648"/>
            <a:ext cx="423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384" y="733855"/>
            <a:ext cx="489654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Electrophilic Addition Reactions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401" y="1556792"/>
            <a:ext cx="479749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Explanation for Markovnikov’s Rule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7092" t="5487" r="5612" b="6161"/>
          <a:stretch>
            <a:fillRect/>
          </a:stretch>
        </p:blipFill>
        <p:spPr bwMode="auto">
          <a:xfrm>
            <a:off x="4051119" y="2516747"/>
            <a:ext cx="4320480" cy="184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55440" y="2076042"/>
            <a:ext cx="6059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i="1" dirty="0">
                <a:solidFill>
                  <a:srgbClr val="00B050"/>
                </a:solidFill>
                <a:latin typeface="+mj-lt"/>
                <a:cs typeface="Arial" charset="0"/>
              </a:rPr>
              <a:t>Example; </a:t>
            </a:r>
            <a:r>
              <a:rPr lang="en-US" altLang="en-US" sz="2400" i="1" dirty="0">
                <a:solidFill>
                  <a:srgbClr val="00B0F0"/>
                </a:solidFill>
                <a:latin typeface="+mj-lt"/>
                <a:cs typeface="Arial" charset="0"/>
              </a:rPr>
              <a:t>Addition of </a:t>
            </a:r>
            <a:r>
              <a:rPr lang="en-US" altLang="en-US" sz="2400" i="1" dirty="0" err="1">
                <a:solidFill>
                  <a:srgbClr val="00B0F0"/>
                </a:solidFill>
                <a:latin typeface="+mj-lt"/>
                <a:cs typeface="Arial" charset="0"/>
              </a:rPr>
              <a:t>HBr</a:t>
            </a:r>
            <a:r>
              <a:rPr lang="en-US" altLang="en-US" sz="2400" i="1" dirty="0">
                <a:solidFill>
                  <a:srgbClr val="00B0F0"/>
                </a:solidFill>
                <a:latin typeface="+mj-lt"/>
                <a:cs typeface="Arial" charset="0"/>
              </a:rPr>
              <a:t> to propene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1385" y="4293096"/>
            <a:ext cx="9095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B050"/>
                </a:solidFill>
                <a:latin typeface="+mj-lt"/>
                <a:cs typeface="Arial" charset="0"/>
              </a:rPr>
              <a:t>In modern terms Markovnikov’s rule can be restated: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41608" y="4643192"/>
            <a:ext cx="101829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latin typeface="+mj-lt"/>
                <a:cs typeface="Arial" charset="0"/>
              </a:rPr>
              <a:t>The addition of an unsymmetrical reagent </a:t>
            </a:r>
            <a:r>
              <a:rPr lang="en-US" altLang="en-US" sz="2400" dirty="0">
                <a:latin typeface="+mj-lt"/>
                <a:cs typeface="Arial" charset="0"/>
              </a:rPr>
              <a:t>HX </a:t>
            </a:r>
            <a:r>
              <a:rPr lang="en-US" altLang="en-US" sz="2400" i="1" dirty="0">
                <a:latin typeface="+mj-lt"/>
                <a:cs typeface="Arial" charset="0"/>
              </a:rPr>
              <a:t>to an unsymmetrical </a:t>
            </a:r>
            <a:r>
              <a:rPr lang="en-US" altLang="en-US" sz="2400" i="1" dirty="0" err="1">
                <a:latin typeface="+mj-lt"/>
                <a:cs typeface="Arial" charset="0"/>
              </a:rPr>
              <a:t>alkene</a:t>
            </a:r>
            <a:r>
              <a:rPr lang="en-US" altLang="en-US" sz="2400" i="1" dirty="0">
                <a:latin typeface="+mj-lt"/>
                <a:cs typeface="Arial" charset="0"/>
              </a:rPr>
              <a:t> proceeds in such a direction as to produce 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  <a:cs typeface="Arial" charset="0"/>
              </a:rPr>
              <a:t>the more stable </a:t>
            </a:r>
            <a:r>
              <a:rPr lang="en-US" altLang="en-US" sz="2400" i="1" dirty="0" err="1">
                <a:solidFill>
                  <a:srgbClr val="FF0000"/>
                </a:solidFill>
                <a:latin typeface="+mj-lt"/>
                <a:cs typeface="Arial" charset="0"/>
              </a:rPr>
              <a:t>carbocation</a:t>
            </a:r>
            <a:r>
              <a:rPr lang="en-US" altLang="en-US" sz="2400" i="1" dirty="0">
                <a:latin typeface="+mj-lt"/>
                <a:cs typeface="Arial" charset="0"/>
              </a:rPr>
              <a:t>. </a:t>
            </a:r>
            <a:endParaRPr lang="en-US" altLang="en-US" sz="2400" dirty="0">
              <a:latin typeface="+mj-lt"/>
              <a:cs typeface="Arial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 l="3162" t="4147" r="5461" b="9052"/>
          <a:stretch>
            <a:fillRect/>
          </a:stretch>
        </p:blipFill>
        <p:spPr bwMode="auto">
          <a:xfrm>
            <a:off x="3935760" y="5404574"/>
            <a:ext cx="5256584" cy="139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29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00" y="260648"/>
            <a:ext cx="423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595" y="1557336"/>
            <a:ext cx="53093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3.2.  Addition of Water: Hydration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384" y="733855"/>
            <a:ext cx="4896544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Electrophilic Addition Reactions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11200" y="2134017"/>
            <a:ext cx="11073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If an acid catalyst is present, water (as H-OH) adds to alkenes and the product is alcohol.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2547" t="2222" r="5331" b="65100"/>
          <a:stretch>
            <a:fillRect/>
          </a:stretch>
        </p:blipFill>
        <p:spPr bwMode="auto">
          <a:xfrm>
            <a:off x="3287688" y="2614660"/>
            <a:ext cx="5472608" cy="95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1321" t="5281" r="2391" b="9561"/>
          <a:stretch>
            <a:fillRect/>
          </a:stretch>
        </p:blipFill>
        <p:spPr bwMode="auto">
          <a:xfrm>
            <a:off x="3287688" y="5530392"/>
            <a:ext cx="5472608" cy="124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 cstate="print"/>
          <a:srcRect l="4297" t="12956" r="9596" b="11018"/>
          <a:stretch>
            <a:fillRect/>
          </a:stretch>
        </p:blipFill>
        <p:spPr bwMode="auto">
          <a:xfrm>
            <a:off x="3719736" y="3595571"/>
            <a:ext cx="4248472" cy="192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51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00" y="260648"/>
            <a:ext cx="423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595" y="1557336"/>
            <a:ext cx="257305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en-US" sz="2800" b="1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Ozonolysis</a:t>
            </a:r>
            <a:endParaRPr lang="en-US" sz="2800" b="1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384" y="733855"/>
            <a:ext cx="3240360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Oxidation Reactions</a:t>
            </a:r>
          </a:p>
        </p:txBody>
      </p:sp>
      <p:pic>
        <p:nvPicPr>
          <p:cNvPr id="10" name="Picture 5" descr="Resonance Lewis structures of the ozone molecule"/>
          <p:cNvPicPr>
            <a:picLocks noChangeAspect="1" noChangeArrowheads="1"/>
          </p:cNvPicPr>
          <p:nvPr/>
        </p:nvPicPr>
        <p:blipFill>
          <a:blip r:embed="rId2" cstate="print"/>
          <a:srcRect t="8463" b="9270"/>
          <a:stretch>
            <a:fillRect/>
          </a:stretch>
        </p:blipFill>
        <p:spPr bwMode="auto">
          <a:xfrm>
            <a:off x="4079776" y="1916832"/>
            <a:ext cx="3384376" cy="7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23392" y="2653129"/>
            <a:ext cx="109642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The first product, a </a:t>
            </a:r>
            <a:r>
              <a:rPr lang="en-US" altLang="en-US" sz="2400" dirty="0" err="1">
                <a:solidFill>
                  <a:srgbClr val="00B050"/>
                </a:solidFill>
              </a:rPr>
              <a:t>molozonide</a:t>
            </a:r>
            <a:r>
              <a:rPr lang="en-US" altLang="en-US" sz="2400" dirty="0"/>
              <a:t>, is formed by cycloaddition of the oxygen at each end of the ozone molecule to the carbon–carbon double bond.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13867" y="3502442"/>
            <a:ext cx="10964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This product then rearranges rapidly to an </a:t>
            </a:r>
            <a:r>
              <a:rPr lang="en-US" altLang="en-US" sz="2400" dirty="0" err="1">
                <a:solidFill>
                  <a:srgbClr val="00B050"/>
                </a:solidFill>
              </a:rPr>
              <a:t>ozonide</a:t>
            </a:r>
            <a:r>
              <a:rPr lang="en-US" altLang="en-US" sz="2400" dirty="0">
                <a:solidFill>
                  <a:srgbClr val="00B050"/>
                </a:solidFill>
              </a:rPr>
              <a:t> (</a:t>
            </a:r>
            <a:r>
              <a:rPr lang="en-US" altLang="en-US" sz="2400" dirty="0"/>
              <a:t>explosive if isolated</a:t>
            </a:r>
            <a:r>
              <a:rPr lang="en-US" altLang="en-US" sz="2400" dirty="0">
                <a:solidFill>
                  <a:srgbClr val="00B050"/>
                </a:solidFill>
              </a:rPr>
              <a:t>)</a:t>
            </a:r>
            <a:r>
              <a:rPr lang="en-US" altLang="en-US" sz="2400" dirty="0"/>
              <a:t>. 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04342" y="4035841"/>
            <a:ext cx="109642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They are usually treated directly with a reducing agent, commonly </a:t>
            </a:r>
            <a:r>
              <a:rPr lang="en-US" altLang="en-US" sz="2400" dirty="0">
                <a:solidFill>
                  <a:srgbClr val="7030A0"/>
                </a:solidFill>
              </a:rPr>
              <a:t>zinc and aqueous acid</a:t>
            </a:r>
            <a:r>
              <a:rPr lang="en-US" altLang="en-US" sz="2400" dirty="0"/>
              <a:t>, to give </a:t>
            </a:r>
            <a:r>
              <a:rPr lang="en-US" altLang="en-US" sz="2400" dirty="0">
                <a:solidFill>
                  <a:srgbClr val="00B050"/>
                </a:solidFill>
              </a:rPr>
              <a:t>carbonyl compounds </a:t>
            </a:r>
            <a:r>
              <a:rPr lang="en-US" altLang="en-US" sz="2400" dirty="0"/>
              <a:t>as the isolated products.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3052" t="7663" r="1454" b="6038"/>
          <a:stretch>
            <a:fillRect/>
          </a:stretch>
        </p:blipFill>
        <p:spPr bwMode="auto">
          <a:xfrm>
            <a:off x="3071664" y="5157192"/>
            <a:ext cx="618807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8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00" y="260648"/>
            <a:ext cx="423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595" y="1557336"/>
            <a:ext cx="25010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en-US" sz="2800" b="1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Ozonolysis</a:t>
            </a:r>
            <a:endParaRPr lang="en-US" sz="2800" b="1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384" y="733855"/>
            <a:ext cx="3240360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Oxidation Reactions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23392" y="2120062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 err="1"/>
              <a:t>Ozonolysis</a:t>
            </a:r>
            <a:r>
              <a:rPr lang="en-US" altLang="en-US" sz="2400" dirty="0"/>
              <a:t> can be used to locate the position of a double bond.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1366" t="7576" r="2705" b="11337"/>
          <a:stretch>
            <a:fillRect/>
          </a:stretch>
        </p:blipFill>
        <p:spPr bwMode="auto">
          <a:xfrm>
            <a:off x="3143672" y="4293096"/>
            <a:ext cx="6513587" cy="13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23392" y="2636912"/>
            <a:ext cx="109452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B050"/>
                </a:solidFill>
              </a:rPr>
              <a:t>Example; </a:t>
            </a:r>
          </a:p>
          <a:p>
            <a:pPr marL="1597025" algn="just"/>
            <a:r>
              <a:rPr lang="en-US" altLang="en-US" sz="2400" dirty="0" err="1">
                <a:solidFill>
                  <a:srgbClr val="0033CC"/>
                </a:solidFill>
              </a:rPr>
              <a:t>Ozonolysis</a:t>
            </a:r>
            <a:r>
              <a:rPr lang="en-US" altLang="en-US" sz="2400" dirty="0">
                <a:solidFill>
                  <a:srgbClr val="0033CC"/>
                </a:solidFill>
              </a:rPr>
              <a:t> of 1-butene</a:t>
            </a:r>
            <a:r>
              <a:rPr lang="en-US" altLang="en-US" sz="2400" dirty="0"/>
              <a:t> gives two different aldehydes, whereas </a:t>
            </a:r>
            <a:r>
              <a:rPr lang="en-US" altLang="en-US" sz="2400" dirty="0">
                <a:solidFill>
                  <a:srgbClr val="0033CC"/>
                </a:solidFill>
              </a:rPr>
              <a:t>2-butene</a:t>
            </a:r>
            <a:r>
              <a:rPr lang="en-US" altLang="en-US" sz="2400" dirty="0"/>
              <a:t> gives a single aldehyde.</a:t>
            </a:r>
          </a:p>
        </p:txBody>
      </p:sp>
    </p:spTree>
    <p:extLst>
      <p:ext uri="{BB962C8B-B14F-4D97-AF65-F5344CB8AC3E}">
        <p14:creationId xmlns:p14="http://schemas.microsoft.com/office/powerpoint/2010/main" val="31157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00" y="260648"/>
            <a:ext cx="423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Alkenes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595" y="1557336"/>
            <a:ext cx="437325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2. Oxidation Using KMnO</a:t>
            </a:r>
            <a:r>
              <a:rPr lang="en-US" sz="2800" b="1" baseline="-250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384" y="733855"/>
            <a:ext cx="3240360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Oxidation Reactions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3100570"/>
            <a:ext cx="7429020" cy="180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 l="2802" t="4649" r="6412" b="4800"/>
          <a:stretch>
            <a:fillRect/>
          </a:stretch>
        </p:blipFill>
        <p:spPr bwMode="auto">
          <a:xfrm>
            <a:off x="10011971" y="3023954"/>
            <a:ext cx="139382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23392" y="2105979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Alkenes react with alkaline potassium permanganate to form glycols (compounds with two adjacent hydroxyl groups).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3712" y="5157192"/>
            <a:ext cx="4619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62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3. ALKYNES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49B4A5-67C4-4DC2-8B38-5589AC48FB94}" type="slidenum">
              <a:rPr lang="en-US" altLang="en-US"/>
              <a:pPr/>
              <a:t>69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3391" y="1556792"/>
            <a:ext cx="10946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 primary (1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Symbol" pitchFamily="18" charset="2"/>
              </a:rPr>
              <a:t>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) carbon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is one that is bonded to only one other carbon.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3392" y="2038894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 secondary (2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Symbol" pitchFamily="18" charset="2"/>
              </a:rPr>
              <a:t>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) carbon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is one that is bonded to two other carbons.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3391" y="2542950"/>
            <a:ext cx="10945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 tertiary (3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Symbol" pitchFamily="18" charset="2"/>
              </a:rPr>
              <a:t>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) carbon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is one that is bonded to three other carbons.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376777"/>
              </p:ext>
            </p:extLst>
          </p:nvPr>
        </p:nvGraphicFramePr>
        <p:xfrm>
          <a:off x="2770687" y="3263030"/>
          <a:ext cx="5562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690620" imgH="1297940" progId="">
                  <p:embed/>
                </p:oleObj>
              </mc:Choice>
              <mc:Fallback>
                <p:oleObj name="CS ChemDraw Drawing" r:id="rId2" imgW="3690620" imgH="1297940" progId="">
                  <p:embed/>
                  <p:pic>
                    <p:nvPicPr>
                      <p:cNvPr id="2868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687" y="3263030"/>
                        <a:ext cx="556260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3391" y="5695081"/>
            <a:ext cx="1094521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Hydrogens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are also referred to as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1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  <a:sym typeface="Symbol" pitchFamily="18" charset="2"/>
              </a:rPr>
              <a:t>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2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  <a:sym typeface="Symbol" pitchFamily="18" charset="2"/>
              </a:rPr>
              <a:t>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or 3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  <a:sym typeface="Symbol" pitchFamily="18" charset="2"/>
              </a:rPr>
              <a:t>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according to the type of carbon they are bonded to.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84" y="719341"/>
            <a:ext cx="5328592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Classes of Carbons and Hydrogen</a:t>
            </a:r>
          </a:p>
        </p:txBody>
      </p:sp>
    </p:spTree>
    <p:extLst>
      <p:ext uri="{BB962C8B-B14F-4D97-AF65-F5344CB8AC3E}">
        <p14:creationId xmlns:p14="http://schemas.microsoft.com/office/powerpoint/2010/main" val="23556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7728" y="404664"/>
            <a:ext cx="4887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The Structure of Alkynes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3393" y="1628800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Alkynes</a:t>
            </a:r>
            <a:r>
              <a:rPr lang="en-US" altLang="en-US" sz="2400" dirty="0">
                <a:latin typeface="Arial" charset="0"/>
                <a:cs typeface="Arial" charset="0"/>
              </a:rPr>
              <a:t> are hydrocarbons that contain a </a:t>
            </a:r>
            <a:r>
              <a:rPr lang="en-US" altLang="en-US" sz="2400" b="1" i="1" dirty="0">
                <a:solidFill>
                  <a:srgbClr val="00B050"/>
                </a:solidFill>
                <a:latin typeface="Arial" charset="0"/>
                <a:cs typeface="Arial" charset="0"/>
              </a:rPr>
              <a:t>carbon–carbon triple bond</a:t>
            </a:r>
            <a:r>
              <a:rPr lang="en-US" altLang="en-US" sz="2400" b="1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3392" y="2751311"/>
            <a:ext cx="10945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charset="0"/>
                <a:cs typeface="Arial" charset="0"/>
              </a:rPr>
              <a:t>General formula is </a:t>
            </a:r>
            <a:r>
              <a:rPr lang="en-US" altLang="en-US" sz="2400" b="1" i="1" dirty="0">
                <a:solidFill>
                  <a:srgbClr val="00B050"/>
                </a:solidFill>
                <a:latin typeface="Arial" charset="0"/>
                <a:cs typeface="Arial" charset="0"/>
              </a:rPr>
              <a:t>C</a:t>
            </a:r>
            <a:r>
              <a:rPr lang="en-US" altLang="en-US" sz="2400" b="1" i="1" baseline="-25000" dirty="0">
                <a:solidFill>
                  <a:srgbClr val="00B050"/>
                </a:solidFill>
                <a:latin typeface="Arial" charset="0"/>
                <a:cs typeface="Arial" charset="0"/>
              </a:rPr>
              <a:t>n</a:t>
            </a:r>
            <a:r>
              <a:rPr lang="en-US" altLang="en-US" sz="2400" b="1" i="1" dirty="0">
                <a:solidFill>
                  <a:srgbClr val="00B050"/>
                </a:solidFill>
                <a:latin typeface="Arial" charset="0"/>
                <a:cs typeface="Arial" charset="0"/>
              </a:rPr>
              <a:t>H</a:t>
            </a:r>
            <a:r>
              <a:rPr lang="en-US" altLang="en-US" sz="2400" b="1" i="1" baseline="-25000" dirty="0">
                <a:solidFill>
                  <a:srgbClr val="00B050"/>
                </a:solidFill>
                <a:latin typeface="Arial" charset="0"/>
                <a:cs typeface="Arial" charset="0"/>
              </a:rPr>
              <a:t>2n-2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3393" y="2175248"/>
            <a:ext cx="10945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Alkynes</a:t>
            </a:r>
            <a:r>
              <a:rPr lang="en-US" altLang="en-US" sz="2400" dirty="0">
                <a:latin typeface="Arial" charset="0"/>
                <a:cs typeface="Arial" charset="0"/>
              </a:rPr>
              <a:t> are also known as </a:t>
            </a:r>
            <a:r>
              <a:rPr lang="en-US" altLang="en-US" sz="2400" i="1" dirty="0">
                <a:solidFill>
                  <a:srgbClr val="00B050"/>
                </a:solidFill>
                <a:latin typeface="Arial" charset="0"/>
                <a:cs typeface="Arial" charset="0"/>
              </a:rPr>
              <a:t>Acetylenes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  <a:endParaRPr lang="en-US" altLang="en-US" sz="2400" baseline="-250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23393" y="3255367"/>
            <a:ext cx="10945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charset="0"/>
                <a:cs typeface="Arial" charset="0"/>
              </a:rPr>
              <a:t>Hybridization; </a:t>
            </a:r>
            <a:r>
              <a:rPr lang="en-US" altLang="en-US" sz="2400" b="1" i="1" dirty="0">
                <a:solidFill>
                  <a:srgbClr val="00B050"/>
                </a:solidFill>
                <a:latin typeface="Arial" charset="0"/>
                <a:cs typeface="Arial" charset="0"/>
              </a:rPr>
              <a:t>sp</a:t>
            </a:r>
            <a:r>
              <a:rPr lang="en-US" altLang="en-US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-hybridized orbitals</a:t>
            </a:r>
            <a:endParaRPr lang="en-US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3392" y="3831431"/>
            <a:ext cx="10945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charset="0"/>
                <a:cs typeface="Arial" charset="0"/>
              </a:rPr>
              <a:t>The angle between them is </a:t>
            </a:r>
            <a:r>
              <a:rPr lang="en-US" altLang="en-US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180°</a:t>
            </a:r>
            <a:r>
              <a:rPr lang="en-US" altLang="en-US" sz="2400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and</a:t>
            </a:r>
            <a:r>
              <a:rPr lang="en-US" altLang="en-US" sz="2400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>
                <a:latin typeface="Arial" charset="0"/>
                <a:cs typeface="Arial" charset="0"/>
              </a:rPr>
              <a:t>the bond length </a:t>
            </a:r>
            <a:r>
              <a:rPr lang="en-US" altLang="en-US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1.20 A°</a:t>
            </a:r>
            <a:endParaRPr lang="en-US" altLang="en-US" sz="2400" b="1" dirty="0"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3392" y="4479503"/>
            <a:ext cx="10945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Linear.</a:t>
            </a:r>
            <a:endParaRPr lang="en-US" altLang="en-US" sz="2400" b="1" i="1" dirty="0">
              <a:latin typeface="Arial" charset="0"/>
              <a:cs typeface="Arial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1369" r="4143" b="11520"/>
          <a:stretch>
            <a:fillRect/>
          </a:stretch>
        </p:blipFill>
        <p:spPr bwMode="auto">
          <a:xfrm>
            <a:off x="2639616" y="5013176"/>
            <a:ext cx="766663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220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4108" y="404664"/>
            <a:ext cx="5114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Alkynes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3392" y="1556792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The simplest members of the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Alkenes</a:t>
            </a:r>
            <a:r>
              <a:rPr lang="en-US" altLang="en-US" sz="2400" dirty="0">
                <a:latin typeface="+mj-lt"/>
                <a:cs typeface="Arial" charset="0"/>
              </a:rPr>
              <a:t> series are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C</a:t>
            </a:r>
            <a:r>
              <a:rPr lang="en-US" altLang="en-US" sz="2400" baseline="-25000" dirty="0">
                <a:solidFill>
                  <a:srgbClr val="FF0000"/>
                </a:solidFill>
                <a:latin typeface="+mj-lt"/>
                <a:cs typeface="Arial" charset="0"/>
              </a:rPr>
              <a:t>2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&amp; C</a:t>
            </a:r>
            <a:r>
              <a:rPr lang="en-US" altLang="en-US" sz="2400" baseline="-25000" dirty="0">
                <a:solidFill>
                  <a:srgbClr val="FF0000"/>
                </a:solidFill>
                <a:latin typeface="+mj-lt"/>
                <a:cs typeface="Arial" charset="0"/>
              </a:rPr>
              <a:t>3</a:t>
            </a:r>
            <a:endParaRPr lang="en-US" altLang="en-US" sz="2400" dirty="0">
              <a:latin typeface="+mj-lt"/>
              <a:cs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47728" y="6237312"/>
            <a:ext cx="46348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200" b="1" dirty="0">
                <a:latin typeface="+mj-lt"/>
              </a:rPr>
              <a:t>3-Chloro-2,7-dimethyl-4-nonyne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3392" y="4830217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B050"/>
                </a:solidFill>
                <a:latin typeface="+mj-lt"/>
                <a:cs typeface="Arial" charset="0"/>
              </a:rPr>
              <a:t>Example: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3392" y="2053680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Named are derived from the corresponding alkanes by replacing the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–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Arial" charset="0"/>
              </a:rPr>
              <a:t>ane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altLang="en-US" sz="2400" dirty="0">
                <a:latin typeface="+mj-lt"/>
                <a:cs typeface="Arial" charset="0"/>
              </a:rPr>
              <a:t>ending by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–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Arial" charset="0"/>
              </a:rPr>
              <a:t>yne</a:t>
            </a:r>
            <a:r>
              <a:rPr lang="en-US" altLang="en-US" sz="2400" dirty="0">
                <a:latin typeface="+mj-lt"/>
                <a:cs typeface="Arial" charset="0"/>
              </a:rPr>
              <a:t>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3392" y="2891881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IUPAC rules as discussed for Alkenes .</a:t>
            </a:r>
          </a:p>
        </p:txBody>
      </p:sp>
      <p:pic>
        <p:nvPicPr>
          <p:cNvPr id="17" name="Picture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168" y="3469115"/>
            <a:ext cx="6991920" cy="10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92" y="5157192"/>
            <a:ext cx="3181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37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3779" y="404664"/>
            <a:ext cx="3775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Acidity of Alkynes</a:t>
            </a: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23392" y="1630364"/>
            <a:ext cx="110172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Times New Roman" pitchFamily="18" charset="0"/>
              </a:rPr>
              <a:t>A hydrogen atom on a triply bonded carbon (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Terminal Alkyne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) is weakly acidic and can be removed by a very strong base ( as Sodium amide).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 l="3606" t="4820" r="2484" b="12901"/>
          <a:stretch>
            <a:fillRect/>
          </a:stretch>
        </p:blipFill>
        <p:spPr bwMode="auto">
          <a:xfrm>
            <a:off x="2927648" y="2654329"/>
            <a:ext cx="6605969" cy="120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23393" y="4047455"/>
            <a:ext cx="11017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Times New Roman" pitchFamily="18" charset="0"/>
              </a:rPr>
              <a:t>Internal alkynes (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Non-Terminal Alkyne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) have no exceptionally acidic hydrogens.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1334088" y="4603116"/>
            <a:ext cx="8928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2400" dirty="0">
                <a:latin typeface="+mj-lt"/>
                <a:cs typeface="Times New Roman" pitchFamily="18" charset="0"/>
              </a:rPr>
              <a:t>Relative Acidity of the Hydrocarbon.</a:t>
            </a:r>
          </a:p>
          <a:p>
            <a:pPr marL="346075"/>
            <a:r>
              <a:rPr lang="en-US" altLang="en-US" sz="2400" dirty="0">
                <a:latin typeface="+mj-lt"/>
              </a:rPr>
              <a:t>Terminal alkynes, are more acidic than other hydrocarbons</a:t>
            </a:r>
          </a:p>
        </p:txBody>
      </p:sp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2571" y="5733256"/>
            <a:ext cx="4464496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722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0292" y="404664"/>
            <a:ext cx="4662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Alkynes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200" y="1659591"/>
            <a:ext cx="66089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1) </a:t>
            </a:r>
            <a:r>
              <a:rPr lang="en-US" sz="2800" b="1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Dehydrohalogenation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of Alkyl </a:t>
            </a:r>
            <a:r>
              <a:rPr lang="en-US" sz="2800" b="1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dihalides</a:t>
            </a:r>
            <a:endParaRPr lang="en-US" sz="2800" b="1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2420888"/>
            <a:ext cx="6505749" cy="115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704" y="4005064"/>
            <a:ext cx="52714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13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0292" y="404664"/>
            <a:ext cx="4662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Alkynes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200" y="1659591"/>
            <a:ext cx="90572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2) Reaction of Sodium </a:t>
            </a:r>
            <a:r>
              <a:rPr lang="en-US" sz="2800" b="1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Acetylide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with Primary Alkyl Halides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1424" y="2316209"/>
            <a:ext cx="178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B050"/>
                </a:solidFill>
                <a:latin typeface="+mj-lt"/>
                <a:cs typeface="Arial" charset="0"/>
              </a:rPr>
              <a:t>Acetylene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1424" y="4941168"/>
            <a:ext cx="4866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 err="1">
                <a:solidFill>
                  <a:srgbClr val="00B050"/>
                </a:solidFill>
                <a:latin typeface="+mj-lt"/>
                <a:cs typeface="Arial" charset="0"/>
              </a:rPr>
              <a:t>Monosubstituted</a:t>
            </a:r>
            <a:r>
              <a:rPr lang="en-US" altLang="en-US" sz="2400" b="1" dirty="0">
                <a:solidFill>
                  <a:srgbClr val="00B050"/>
                </a:solidFill>
                <a:latin typeface="+mj-lt"/>
                <a:cs typeface="Arial" charset="0"/>
              </a:rPr>
              <a:t> Acetylenes</a:t>
            </a:r>
          </a:p>
        </p:txBody>
      </p:sp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443" y="2564904"/>
            <a:ext cx="4943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3105" y="3289735"/>
            <a:ext cx="5010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0705" y="4245288"/>
            <a:ext cx="5162550" cy="48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7688" y="5373217"/>
            <a:ext cx="5162550" cy="145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49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384" y="1580907"/>
            <a:ext cx="64807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1.  Addition of Hydrogen: Hydrogenation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2144" y="274410"/>
            <a:ext cx="4638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Alkenes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84" y="733855"/>
            <a:ext cx="4968552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Electrophilic Addition Reactions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51384" y="2193888"/>
            <a:ext cx="11305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With an ordinary nickel or platinum catalyst, alkynes are hydrogenated all the way to alkanes.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51384" y="2996952"/>
            <a:ext cx="11305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However, a special palladium catalyst (called </a:t>
            </a:r>
            <a:r>
              <a:rPr lang="en-US" altLang="en-US" sz="2400" dirty="0" err="1"/>
              <a:t>Lindlar’s</a:t>
            </a:r>
            <a:r>
              <a:rPr lang="en-US" altLang="en-US" sz="2400" dirty="0"/>
              <a:t> catalyst) can control hydrogen addition so that only one mole of hydrogen adds. In this case, the product is a </a:t>
            </a:r>
            <a:r>
              <a:rPr lang="en-US" altLang="en-US" sz="2400" i="1" dirty="0" err="1"/>
              <a:t>cis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alkene</a:t>
            </a:r>
            <a:r>
              <a:rPr lang="en-US" altLang="en-US" sz="2400" dirty="0"/>
              <a:t>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4328702"/>
            <a:ext cx="6064894" cy="211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072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384" y="1580907"/>
            <a:ext cx="59766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2.  Addition of Halogen: Halogenation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2144" y="274410"/>
            <a:ext cx="4638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Alkenes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84" y="733855"/>
            <a:ext cx="4968552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Electrophilic Addition Reactions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199456" y="2135571"/>
            <a:ext cx="10369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1125" indent="-111125"/>
            <a:r>
              <a:rPr lang="en-US" altLang="en-US" sz="2400" dirty="0"/>
              <a:t>Bromine adds as follows; In the first step, the addition occurs mainly </a:t>
            </a:r>
            <a:r>
              <a:rPr lang="en-US" altLang="en-US" sz="2400" i="1" dirty="0"/>
              <a:t>trans.</a:t>
            </a:r>
          </a:p>
        </p:txBody>
      </p:sp>
      <p:pic>
        <p:nvPicPr>
          <p:cNvPr id="13" name="Picture 82"/>
          <p:cNvPicPr>
            <a:picLocks noChangeAspect="1" noChangeArrowheads="1"/>
          </p:cNvPicPr>
          <p:nvPr/>
        </p:nvPicPr>
        <p:blipFill>
          <a:blip r:embed="rId2" cstate="print"/>
          <a:srcRect l="4025" t="5235" r="2739" b="11311"/>
          <a:stretch>
            <a:fillRect/>
          </a:stretch>
        </p:blipFill>
        <p:spPr bwMode="auto">
          <a:xfrm>
            <a:off x="3591361" y="2644382"/>
            <a:ext cx="4772352" cy="9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81714" y="3789040"/>
            <a:ext cx="508223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3.  Addition of Hydrogen Halide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99456" y="4293096"/>
            <a:ext cx="103691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With </a:t>
            </a:r>
            <a:r>
              <a:rPr lang="en-US" altLang="en-US" sz="2400" dirty="0" err="1"/>
              <a:t>unsymmetric</a:t>
            </a:r>
            <a:r>
              <a:rPr lang="en-US" altLang="en-US" sz="2400" dirty="0"/>
              <a:t> triple bonds and </a:t>
            </a:r>
            <a:r>
              <a:rPr lang="en-US" altLang="en-US" sz="2400" dirty="0" err="1"/>
              <a:t>unsymmetric</a:t>
            </a:r>
            <a:r>
              <a:rPr lang="en-US" altLang="en-US" sz="2400" dirty="0"/>
              <a:t> reagents, Markovnikov’s Rule is followed in each step, as shown in the following example: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4732" t="4343" r="12448" b="7320"/>
          <a:stretch>
            <a:fillRect/>
          </a:stretch>
        </p:blipFill>
        <p:spPr bwMode="auto">
          <a:xfrm>
            <a:off x="3575720" y="5085184"/>
            <a:ext cx="4752528" cy="169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14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 animBg="1"/>
      <p:bldP spid="1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384" y="1580907"/>
            <a:ext cx="51125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4.  Addition of Water: Hydration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2144" y="274410"/>
            <a:ext cx="4638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Alkenes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84" y="733855"/>
            <a:ext cx="4968552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</a:rPr>
              <a:t>Electrophilic Addition Reactions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23393" y="2094352"/>
            <a:ext cx="1094521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Addition of water to alkynes </a:t>
            </a:r>
            <a:r>
              <a:rPr lang="en-US" altLang="en-US" sz="2200" dirty="0">
                <a:latin typeface="+mj-lt"/>
              </a:rPr>
              <a:t>requires not only an acid catalyst but mercuric ion as well.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altLang="en-US" sz="2200" dirty="0">
                <a:latin typeface="+mj-lt"/>
              </a:rPr>
              <a:t>Although the reaction is similar to that of alkenes, the initial product - a vinyl alcohol or enol - rearranges to a carbonyl compound (</a:t>
            </a:r>
            <a:r>
              <a:rPr lang="en-US" sz="2200" dirty="0">
                <a:latin typeface="+mj-lt"/>
              </a:rPr>
              <a:t>keto form)</a:t>
            </a:r>
            <a:r>
              <a:rPr lang="en-US" altLang="en-US" sz="2200" dirty="0">
                <a:latin typeface="+mj-lt"/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+mj-lt"/>
              </a:rPr>
              <a:t>The keto form of aldehydes and ketones are in equilibrium with the enol form.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+mj-lt"/>
              </a:rPr>
              <a:t>The keto from predominates at equilibrium for most simple aldehydes and ketones</a:t>
            </a:r>
            <a:r>
              <a:rPr lang="ar-SA" sz="2200" dirty="0">
                <a:latin typeface="+mj-lt"/>
              </a:rPr>
              <a:t>.</a:t>
            </a:r>
            <a:endParaRPr lang="en-US" sz="2200" dirty="0">
              <a:latin typeface="+mj-lt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+mj-lt"/>
              </a:rPr>
              <a:t>The inter conversion is called </a:t>
            </a:r>
            <a:r>
              <a:rPr lang="en-US" sz="2200" b="1" dirty="0" err="1">
                <a:solidFill>
                  <a:srgbClr val="FF0000"/>
                </a:solidFill>
                <a:latin typeface="+mj-lt"/>
              </a:rPr>
              <a:t>keto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-enol </a:t>
            </a:r>
            <a:r>
              <a:rPr lang="en-US" sz="2200" b="1" dirty="0" err="1">
                <a:solidFill>
                  <a:srgbClr val="FF0000"/>
                </a:solidFill>
                <a:latin typeface="+mj-lt"/>
              </a:rPr>
              <a:t>tautomerization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.</a:t>
            </a:r>
            <a:endParaRPr lang="en-US" altLang="en-US" sz="2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1328" y="4188555"/>
            <a:ext cx="5828199" cy="136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329" y="5611807"/>
            <a:ext cx="5828199" cy="121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231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85" y="726598"/>
            <a:ext cx="2160240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Alkyl Groups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1200" y="1616819"/>
            <a:ext cx="105526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Times New Roman" pitchFamily="18" charset="0"/>
              </a:rPr>
              <a:t>An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alkyl group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is an alkane from which a hydrogen has been removed.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1200" y="2564904"/>
            <a:ext cx="768503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Alky group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is represented by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11201" y="3068960"/>
            <a:ext cx="724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Nomenclature of alkyl groups by</a:t>
            </a:r>
            <a:endParaRPr lang="en-US" altLang="en-US" sz="2400" b="1" i="1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1200" y="4437112"/>
            <a:ext cx="37732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Examples: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27851" y="3543101"/>
            <a:ext cx="744055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dirty="0">
                <a:latin typeface="+mj-lt"/>
                <a:cs typeface="Times New Roman" pitchFamily="18" charset="0"/>
              </a:rPr>
              <a:t>replacing the suffix 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– </a:t>
            </a:r>
            <a:r>
              <a:rPr lang="en-US" altLang="en-US" sz="2400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ane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>
                <a:latin typeface="+mj-lt"/>
                <a:cs typeface="Times New Roman" pitchFamily="18" charset="0"/>
              </a:rPr>
              <a:t>of the parent alkane by 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–</a:t>
            </a:r>
            <a:r>
              <a:rPr lang="en-US" altLang="en-US" sz="2400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yl</a:t>
            </a:r>
            <a:r>
              <a:rPr lang="en-US" altLang="en-US" sz="2400" i="1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71664" y="4047158"/>
            <a:ext cx="5208309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b="1">
                <a:latin typeface="+mj-lt"/>
                <a:cs typeface="Times New Roman" pitchFamily="18" charset="0"/>
              </a:rPr>
              <a:t>i.e.  Alk</a:t>
            </a:r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ane</a:t>
            </a:r>
            <a:r>
              <a:rPr lang="en-US" altLang="en-US" sz="2400" b="1">
                <a:latin typeface="+mj-lt"/>
                <a:cs typeface="Times New Roman" pitchFamily="18" charset="0"/>
              </a:rPr>
              <a:t> – </a:t>
            </a:r>
            <a:r>
              <a:rPr lang="en-US" altLang="en-US" sz="24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ane</a:t>
            </a:r>
            <a:r>
              <a:rPr lang="en-US" altLang="en-US" sz="2400" b="1">
                <a:latin typeface="+mj-lt"/>
                <a:cs typeface="Times New Roman" pitchFamily="18" charset="0"/>
              </a:rPr>
              <a:t> + </a:t>
            </a:r>
            <a:r>
              <a:rPr lang="en-US" altLang="en-US" sz="2400" b="1">
                <a:solidFill>
                  <a:srgbClr val="00B0F0"/>
                </a:solidFill>
                <a:latin typeface="+mj-lt"/>
                <a:cs typeface="Times New Roman" pitchFamily="18" charset="0"/>
              </a:rPr>
              <a:t>yl</a:t>
            </a:r>
            <a:r>
              <a:rPr lang="en-US" altLang="en-US" sz="2400" b="1">
                <a:latin typeface="+mj-lt"/>
                <a:cs typeface="Times New Roman" pitchFamily="18" charset="0"/>
              </a:rPr>
              <a:t> = Alk</a:t>
            </a:r>
            <a:r>
              <a:rPr lang="en-US" altLang="en-US" sz="2400" b="1">
                <a:solidFill>
                  <a:srgbClr val="00B0F0"/>
                </a:solidFill>
                <a:latin typeface="+mj-lt"/>
                <a:cs typeface="Times New Roman" pitchFamily="18" charset="0"/>
              </a:rPr>
              <a:t>yl</a:t>
            </a:r>
            <a:endParaRPr lang="en-US" altLang="en-US" sz="2400" b="1" i="1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16700" y="4910186"/>
            <a:ext cx="2044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Methane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1200" y="2132856"/>
            <a:ext cx="767868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+mj-lt"/>
                <a:cs typeface="Times New Roman" pitchFamily="18" charset="0"/>
              </a:rPr>
              <a:t>General formula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altLang="en-US" sz="2400" b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</a:t>
            </a:r>
            <a:r>
              <a:rPr lang="en-US" altLang="en-US" sz="2400" b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2n+1</a:t>
            </a:r>
            <a:r>
              <a:rPr lang="en-US" altLang="en-US" sz="2400" b="1" dirty="0"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177109"/>
              </p:ext>
            </p:extLst>
          </p:nvPr>
        </p:nvGraphicFramePr>
        <p:xfrm>
          <a:off x="2743199" y="5153556"/>
          <a:ext cx="75406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474360" imgH="763200" progId="ChemDraw.Document.6.0">
                  <p:embed/>
                </p:oleObj>
              </mc:Choice>
              <mc:Fallback>
                <p:oleObj name="CS ChemDraw Drawing" r:id="rId2" imgW="3474360" imgH="763200" progId="ChemDraw.Document.6.0">
                  <p:embed/>
                  <p:pic>
                    <p:nvPicPr>
                      <p:cNvPr id="296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199" y="5153556"/>
                        <a:ext cx="754062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037011" y="6319638"/>
            <a:ext cx="4953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200" b="1" dirty="0">
                <a:latin typeface="+mj-lt"/>
                <a:cs typeface="Times New Roman" pitchFamily="18" charset="0"/>
              </a:rPr>
              <a:t>CH</a:t>
            </a:r>
            <a:r>
              <a:rPr lang="en-US" altLang="en-US" sz="2200" b="1" baseline="-25000" dirty="0">
                <a:latin typeface="+mj-lt"/>
                <a:cs typeface="Times New Roman" pitchFamily="18" charset="0"/>
              </a:rPr>
              <a:t>3</a:t>
            </a:r>
            <a:r>
              <a:rPr lang="en-US" altLang="en-US" sz="2200" b="1" dirty="0">
                <a:latin typeface="+mj-lt"/>
                <a:cs typeface="Times New Roman" pitchFamily="18" charset="0"/>
              </a:rPr>
              <a:t>-</a:t>
            </a:r>
            <a:r>
              <a:rPr lang="en-US" altLang="en-US" sz="2200" b="1" dirty="0">
                <a:solidFill>
                  <a:srgbClr val="92D050"/>
                </a:solidFill>
                <a:latin typeface="+mj-lt"/>
                <a:cs typeface="Times New Roman" pitchFamily="18" charset="0"/>
              </a:rPr>
              <a:t> (</a:t>
            </a:r>
            <a:r>
              <a:rPr lang="en-US" altLang="en-US" sz="2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Meth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ane</a:t>
            </a:r>
            <a:r>
              <a:rPr lang="en-US" altLang="en-US" sz="2200" b="1" dirty="0">
                <a:solidFill>
                  <a:srgbClr val="92D050"/>
                </a:solidFill>
                <a:latin typeface="+mj-lt"/>
                <a:cs typeface="Times New Roman" pitchFamily="18" charset="0"/>
              </a:rPr>
              <a:t> – </a:t>
            </a:r>
            <a:r>
              <a:rPr lang="en-US" altLang="en-US" sz="2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ane</a:t>
            </a:r>
            <a:r>
              <a:rPr lang="en-US" altLang="en-US" sz="2200" b="1" dirty="0">
                <a:solidFill>
                  <a:srgbClr val="92D050"/>
                </a:solidFill>
                <a:latin typeface="+mj-lt"/>
                <a:cs typeface="Times New Roman" pitchFamily="18" charset="0"/>
              </a:rPr>
              <a:t> + </a:t>
            </a:r>
            <a:r>
              <a:rPr lang="en-US" altLang="en-US" sz="2200" b="1" dirty="0" err="1">
                <a:solidFill>
                  <a:srgbClr val="00B0F0"/>
                </a:solidFill>
                <a:latin typeface="+mj-lt"/>
                <a:cs typeface="Times New Roman" pitchFamily="18" charset="0"/>
              </a:rPr>
              <a:t>yl</a:t>
            </a:r>
            <a:r>
              <a:rPr lang="en-US" altLang="en-US" sz="2200" b="1" dirty="0">
                <a:solidFill>
                  <a:srgbClr val="92D050"/>
                </a:solidFill>
                <a:latin typeface="+mj-lt"/>
                <a:cs typeface="Times New Roman" pitchFamily="18" charset="0"/>
              </a:rPr>
              <a:t>) = </a:t>
            </a:r>
            <a:r>
              <a:rPr lang="en-US" altLang="en-US" sz="2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meth</a:t>
            </a:r>
            <a:r>
              <a:rPr lang="en-US" altLang="en-US" sz="22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yl</a:t>
            </a:r>
          </a:p>
        </p:txBody>
      </p:sp>
    </p:spTree>
    <p:extLst>
      <p:ext uri="{BB962C8B-B14F-4D97-AF65-F5344CB8AC3E}">
        <p14:creationId xmlns:p14="http://schemas.microsoft.com/office/powerpoint/2010/main" val="268033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2868" y="29776"/>
            <a:ext cx="4814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Saturated Hydrocarbons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1. Alkanes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63752" y="2787935"/>
            <a:ext cx="533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200" b="1" dirty="0">
                <a:latin typeface="+mj-lt"/>
                <a:cs typeface="Times New Roman" pitchFamily="18" charset="0"/>
              </a:rPr>
              <a:t>CH</a:t>
            </a:r>
            <a:r>
              <a:rPr lang="en-US" altLang="en-US" sz="2200" b="1" baseline="-25000" dirty="0">
                <a:latin typeface="+mj-lt"/>
                <a:cs typeface="Times New Roman" pitchFamily="18" charset="0"/>
              </a:rPr>
              <a:t>3</a:t>
            </a:r>
            <a:r>
              <a:rPr lang="en-US" altLang="en-US" sz="2200" b="1" dirty="0">
                <a:latin typeface="+mj-lt"/>
                <a:cs typeface="Times New Roman" pitchFamily="18" charset="0"/>
              </a:rPr>
              <a:t>CH</a:t>
            </a:r>
            <a:r>
              <a:rPr lang="en-US" altLang="en-US" sz="2200" b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altLang="en-US" sz="2200" b="1" dirty="0">
                <a:latin typeface="+mj-lt"/>
                <a:cs typeface="Times New Roman" pitchFamily="18" charset="0"/>
              </a:rPr>
              <a:t>-</a:t>
            </a:r>
            <a:r>
              <a:rPr lang="en-US" altLang="en-US" sz="2200" b="1" dirty="0">
                <a:solidFill>
                  <a:srgbClr val="92D050"/>
                </a:solidFill>
                <a:latin typeface="+mj-lt"/>
                <a:cs typeface="Times New Roman" pitchFamily="18" charset="0"/>
              </a:rPr>
              <a:t> (</a:t>
            </a:r>
            <a:r>
              <a:rPr lang="en-US" altLang="en-US" sz="2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Eth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ane</a:t>
            </a:r>
            <a:r>
              <a:rPr lang="en-US" altLang="en-US" sz="2200" b="1" dirty="0">
                <a:solidFill>
                  <a:srgbClr val="92D050"/>
                </a:solidFill>
                <a:latin typeface="+mj-lt"/>
                <a:cs typeface="Times New Roman" pitchFamily="18" charset="0"/>
              </a:rPr>
              <a:t> – </a:t>
            </a:r>
            <a:r>
              <a:rPr lang="en-US" altLang="en-US" sz="2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ane</a:t>
            </a:r>
            <a:r>
              <a:rPr lang="en-US" altLang="en-US" sz="2200" b="1" dirty="0">
                <a:solidFill>
                  <a:srgbClr val="92D050"/>
                </a:solidFill>
                <a:latin typeface="+mj-lt"/>
                <a:cs typeface="Times New Roman" pitchFamily="18" charset="0"/>
              </a:rPr>
              <a:t> + </a:t>
            </a:r>
            <a:r>
              <a:rPr lang="en-US" altLang="en-US" sz="2200" b="1" dirty="0" err="1">
                <a:solidFill>
                  <a:srgbClr val="00B0F0"/>
                </a:solidFill>
                <a:latin typeface="+mj-lt"/>
                <a:cs typeface="Times New Roman" pitchFamily="18" charset="0"/>
              </a:rPr>
              <a:t>yl</a:t>
            </a:r>
            <a:r>
              <a:rPr lang="en-US" altLang="en-US" sz="2200" b="1" dirty="0">
                <a:solidFill>
                  <a:srgbClr val="92D050"/>
                </a:solidFill>
                <a:latin typeface="+mj-lt"/>
                <a:cs typeface="Times New Roman" pitchFamily="18" charset="0"/>
              </a:rPr>
              <a:t>) = </a:t>
            </a:r>
            <a:r>
              <a:rPr lang="en-US" altLang="en-US" sz="2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eth</a:t>
            </a:r>
            <a:r>
              <a:rPr lang="en-US" altLang="en-US" sz="22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yl</a:t>
            </a:r>
          </a:p>
        </p:txBody>
      </p:sp>
      <p:graphicFrame>
        <p:nvGraphicFramePr>
          <p:cNvPr id="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480565"/>
              </p:ext>
            </p:extLst>
          </p:nvPr>
        </p:nvGraphicFramePr>
        <p:xfrm>
          <a:off x="2725738" y="1751013"/>
          <a:ext cx="77597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492440" imgH="782280" progId="ChemDraw.Document.6.0">
                  <p:embed/>
                </p:oleObj>
              </mc:Choice>
              <mc:Fallback>
                <p:oleObj name="CS ChemDraw Drawing" r:id="rId2" imgW="4492440" imgH="782280" progId="ChemDraw.Document.6.0">
                  <p:embed/>
                  <p:pic>
                    <p:nvPicPr>
                      <p:cNvPr id="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1751013"/>
                        <a:ext cx="77597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970746"/>
              </p:ext>
            </p:extLst>
          </p:nvPr>
        </p:nvGraphicFramePr>
        <p:xfrm>
          <a:off x="2722563" y="5183188"/>
          <a:ext cx="771842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883760" imgH="783000" progId="ChemDraw.Document.6.0">
                  <p:embed/>
                </p:oleObj>
              </mc:Choice>
              <mc:Fallback>
                <p:oleObj name="CS ChemDraw Drawing" r:id="rId4" imgW="4883760" imgH="783000" progId="ChemDraw.Document.6.0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5183188"/>
                        <a:ext cx="7718425" cy="100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121825"/>
              </p:ext>
            </p:extLst>
          </p:nvPr>
        </p:nvGraphicFramePr>
        <p:xfrm>
          <a:off x="2735263" y="3851275"/>
          <a:ext cx="7866062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972680" imgH="801360" progId="ChemDraw.Document.6.0">
                  <p:embed/>
                </p:oleObj>
              </mc:Choice>
              <mc:Fallback>
                <p:oleObj name="CS ChemDraw Drawing" r:id="rId6" imgW="4972680" imgH="801360" progId="ChemDraw.Document.6.0">
                  <p:embed/>
                  <p:pic>
                    <p:nvPicPr>
                      <p:cNvPr id="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3851275"/>
                        <a:ext cx="7866062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2072" y="1544788"/>
            <a:ext cx="1387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Ethane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11200" y="3463665"/>
            <a:ext cx="1712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Propane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63752" y="6350227"/>
            <a:ext cx="5943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Prop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ane</a:t>
            </a:r>
            <a:r>
              <a:rPr lang="en-US" altLang="en-US" sz="2200" b="1" dirty="0">
                <a:solidFill>
                  <a:srgbClr val="92D050"/>
                </a:solidFill>
                <a:latin typeface="+mj-lt"/>
                <a:cs typeface="Times New Roman" pitchFamily="18" charset="0"/>
              </a:rPr>
              <a:t> – </a:t>
            </a:r>
            <a:r>
              <a:rPr lang="en-US" altLang="en-US" sz="2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ane</a:t>
            </a:r>
            <a:r>
              <a:rPr lang="en-US" altLang="en-US" sz="2200" b="1" dirty="0">
                <a:solidFill>
                  <a:srgbClr val="92D050"/>
                </a:solidFill>
                <a:latin typeface="+mj-lt"/>
                <a:cs typeface="Times New Roman" pitchFamily="18" charset="0"/>
              </a:rPr>
              <a:t> + </a:t>
            </a:r>
            <a:r>
              <a:rPr lang="en-US" altLang="en-US" sz="2200" b="1" dirty="0" err="1">
                <a:solidFill>
                  <a:srgbClr val="00B0F0"/>
                </a:solidFill>
                <a:latin typeface="+mj-lt"/>
                <a:cs typeface="Times New Roman" pitchFamily="18" charset="0"/>
              </a:rPr>
              <a:t>yl</a:t>
            </a:r>
            <a:r>
              <a:rPr lang="en-US" altLang="en-US" sz="2200" b="1" dirty="0">
                <a:solidFill>
                  <a:srgbClr val="92D050"/>
                </a:solidFill>
                <a:latin typeface="+mj-lt"/>
                <a:cs typeface="Times New Roman" pitchFamily="18" charset="0"/>
              </a:rPr>
              <a:t> = </a:t>
            </a:r>
            <a:r>
              <a:rPr lang="en-US" altLang="en-US" sz="2200" b="1" i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n</a:t>
            </a:r>
            <a:r>
              <a:rPr lang="en-US" altLang="en-US" sz="2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-prop</a:t>
            </a:r>
            <a:r>
              <a:rPr lang="en-US" altLang="en-US" sz="22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yl </a:t>
            </a:r>
            <a:r>
              <a:rPr lang="en-US" altLang="en-US" sz="2200" b="1" dirty="0">
                <a:solidFill>
                  <a:srgbClr val="92D050"/>
                </a:solidFill>
                <a:latin typeface="+mj-lt"/>
                <a:cs typeface="Times New Roman" pitchFamily="18" charset="0"/>
              </a:rPr>
              <a:t>or </a:t>
            </a:r>
            <a:r>
              <a:rPr lang="en-US" altLang="en-US" sz="22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isoprop</a:t>
            </a:r>
            <a:r>
              <a:rPr lang="en-US" altLang="en-US" sz="22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yl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385" y="726598"/>
            <a:ext cx="2160240" cy="523220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Alkyl Groups</a:t>
            </a:r>
          </a:p>
        </p:txBody>
      </p:sp>
    </p:spTree>
    <p:extLst>
      <p:ext uri="{BB962C8B-B14F-4D97-AF65-F5344CB8AC3E}">
        <p14:creationId xmlns:p14="http://schemas.microsoft.com/office/powerpoint/2010/main" val="40484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</Template>
  <TotalTime>0</TotalTime>
  <Words>4027</Words>
  <Application>Microsoft Office PowerPoint</Application>
  <PresentationFormat>شاشة عريضة</PresentationFormat>
  <Paragraphs>727</Paragraphs>
  <Slides>77</Slides>
  <Notes>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3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77</vt:i4>
      </vt:variant>
    </vt:vector>
  </HeadingPairs>
  <TitlesOfParts>
    <vt:vector size="90" baseType="lpstr">
      <vt:lpstr>Arial</vt:lpstr>
      <vt:lpstr>Calibri</vt:lpstr>
      <vt:lpstr>Courier New</vt:lpstr>
      <vt:lpstr>FrankRuehl</vt:lpstr>
      <vt:lpstr>Perpetua</vt:lpstr>
      <vt:lpstr>Times New Roman</vt:lpstr>
      <vt:lpstr>Tw Cen MT</vt:lpstr>
      <vt:lpstr>Wingdings</vt:lpstr>
      <vt:lpstr>Wingdings 2</vt:lpstr>
      <vt:lpstr>Student presentation</vt:lpstr>
      <vt:lpstr>1_Student presentation</vt:lpstr>
      <vt:lpstr>2_Student presentation</vt:lpstr>
      <vt:lpstr>CS ChemDraw Drawing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2. ALKENES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3. ALKYNES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2014-02-04T19:43:31Z</dcterms:created>
  <dcterms:modified xsi:type="dcterms:W3CDTF">2025-08-22T03:24:09Z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